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74" r:id="rId1"/>
  </p:sldMasterIdLst>
  <p:notesMasterIdLst>
    <p:notesMasterId r:id="rId84"/>
  </p:notesMasterIdLst>
  <p:sldIdLst>
    <p:sldId id="287" r:id="rId2"/>
    <p:sldId id="257" r:id="rId3"/>
    <p:sldId id="259" r:id="rId4"/>
    <p:sldId id="260" r:id="rId5"/>
    <p:sldId id="263" r:id="rId6"/>
    <p:sldId id="264" r:id="rId7"/>
    <p:sldId id="266" r:id="rId8"/>
    <p:sldId id="269" r:id="rId9"/>
    <p:sldId id="577" r:id="rId10"/>
    <p:sldId id="268" r:id="rId11"/>
    <p:sldId id="270" r:id="rId12"/>
    <p:sldId id="524" r:id="rId13"/>
    <p:sldId id="526" r:id="rId14"/>
    <p:sldId id="527" r:id="rId15"/>
    <p:sldId id="528" r:id="rId16"/>
    <p:sldId id="271" r:id="rId17"/>
    <p:sldId id="531" r:id="rId18"/>
    <p:sldId id="532" r:id="rId19"/>
    <p:sldId id="533" r:id="rId20"/>
    <p:sldId id="534" r:id="rId21"/>
    <p:sldId id="536" r:id="rId22"/>
    <p:sldId id="559" r:id="rId23"/>
    <p:sldId id="537" r:id="rId24"/>
    <p:sldId id="538" r:id="rId25"/>
    <p:sldId id="539" r:id="rId26"/>
    <p:sldId id="541" r:id="rId27"/>
    <p:sldId id="542" r:id="rId28"/>
    <p:sldId id="272" r:id="rId29"/>
    <p:sldId id="273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604" r:id="rId39"/>
    <p:sldId id="594" r:id="rId40"/>
    <p:sldId id="592" r:id="rId41"/>
    <p:sldId id="579" r:id="rId42"/>
    <p:sldId id="580" r:id="rId43"/>
    <p:sldId id="500" r:id="rId44"/>
    <p:sldId id="593" r:id="rId45"/>
    <p:sldId id="512" r:id="rId46"/>
    <p:sldId id="509" r:id="rId47"/>
    <p:sldId id="596" r:id="rId48"/>
    <p:sldId id="599" r:id="rId49"/>
    <p:sldId id="597" r:id="rId50"/>
    <p:sldId id="598" r:id="rId51"/>
    <p:sldId id="605" r:id="rId52"/>
    <p:sldId id="510" r:id="rId53"/>
    <p:sldId id="496" r:id="rId54"/>
    <p:sldId id="511" r:id="rId55"/>
    <p:sldId id="4465" r:id="rId56"/>
    <p:sldId id="4466" r:id="rId57"/>
    <p:sldId id="615" r:id="rId58"/>
    <p:sldId id="4464" r:id="rId59"/>
    <p:sldId id="4491" r:id="rId60"/>
    <p:sldId id="609" r:id="rId61"/>
    <p:sldId id="610" r:id="rId62"/>
    <p:sldId id="555" r:id="rId63"/>
    <p:sldId id="480" r:id="rId64"/>
    <p:sldId id="600" r:id="rId65"/>
    <p:sldId id="601" r:id="rId66"/>
    <p:sldId id="611" r:id="rId67"/>
    <p:sldId id="602" r:id="rId68"/>
    <p:sldId id="603" r:id="rId69"/>
    <p:sldId id="612" r:id="rId70"/>
    <p:sldId id="614" r:id="rId71"/>
    <p:sldId id="595" r:id="rId72"/>
    <p:sldId id="606" r:id="rId73"/>
    <p:sldId id="607" r:id="rId74"/>
    <p:sldId id="608" r:id="rId75"/>
    <p:sldId id="613" r:id="rId76"/>
    <p:sldId id="4492" r:id="rId77"/>
    <p:sldId id="4493" r:id="rId78"/>
    <p:sldId id="590" r:id="rId79"/>
    <p:sldId id="4494" r:id="rId80"/>
    <p:sldId id="4495" r:id="rId81"/>
    <p:sldId id="4496" r:id="rId82"/>
    <p:sldId id="4497" r:id="rId8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08125D-B4B2-4E47-B387-CDA437996CCA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EEC2DE2-8AB1-4836-92CA-3162B0361215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6287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E9EB8E66-19DD-400D-B45A-2881373A7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1717D1-A158-4B56-8201-D176DE3AB001}" type="slidenum">
              <a:rPr lang="en-US" altLang="ar-SY"/>
              <a:pPr eaLnBrk="1" hangingPunct="1"/>
              <a:t>1</a:t>
            </a:fld>
            <a:endParaRPr lang="en-US" altLang="ar-SY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D01EA223-2679-4A45-953F-B8BBEC5A67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3A7276D3-2D42-4BB3-AF1E-24C4B990A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Y" altLang="ar-SY"/>
          </a:p>
        </p:txBody>
      </p:sp>
    </p:spTree>
    <p:extLst>
      <p:ext uri="{BB962C8B-B14F-4D97-AF65-F5344CB8AC3E}">
        <p14:creationId xmlns:p14="http://schemas.microsoft.com/office/powerpoint/2010/main" val="3508900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78E285F7-3B5A-464D-AFE2-44603066B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BA51A6-DB18-4A08-A39B-2B042F0072A6}" type="slidenum">
              <a:rPr lang="en-US" altLang="ar-SY"/>
              <a:pPr eaLnBrk="1" hangingPunct="1"/>
              <a:t>21</a:t>
            </a:fld>
            <a:endParaRPr lang="en-US" altLang="ar-SY"/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9490B93E-9B75-422E-9A4E-5C10B838B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9AAF126B-DA04-4C84-828A-FF6CA32A0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Y" altLang="ar-SY"/>
          </a:p>
        </p:txBody>
      </p:sp>
    </p:spTree>
    <p:extLst>
      <p:ext uri="{BB962C8B-B14F-4D97-AF65-F5344CB8AC3E}">
        <p14:creationId xmlns:p14="http://schemas.microsoft.com/office/powerpoint/2010/main" val="633461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263349FC-2BC8-4262-A50F-F4D49AE3D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D932C1-3F82-4621-972C-D81C40C4B72F}" type="slidenum">
              <a:rPr lang="en-US" altLang="ar-SY"/>
              <a:pPr eaLnBrk="1" hangingPunct="1"/>
              <a:t>22</a:t>
            </a:fld>
            <a:endParaRPr lang="en-US" altLang="ar-SY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0757FA5E-9414-4D55-9B9F-E710FD9B47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33B1CE8D-B48B-4C93-AF3C-A4BE2A498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Y"/>
          </a:p>
        </p:txBody>
      </p:sp>
    </p:spTree>
    <p:extLst>
      <p:ext uri="{BB962C8B-B14F-4D97-AF65-F5344CB8AC3E}">
        <p14:creationId xmlns:p14="http://schemas.microsoft.com/office/powerpoint/2010/main" val="1751257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7C93019D-6DC9-474A-BD0E-5E05DC7E0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BEA004-1D0F-42B8-A872-C2B2D2EA6126}" type="slidenum">
              <a:rPr lang="en-US" altLang="ar-SY"/>
              <a:pPr eaLnBrk="1" hangingPunct="1"/>
              <a:t>23</a:t>
            </a:fld>
            <a:endParaRPr lang="en-US" altLang="ar-SY"/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F1361C76-6AB5-4542-8972-284D3CD770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CC74DE00-E4F7-44FF-AEB9-04677E10D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Y" altLang="ar-SY"/>
          </a:p>
        </p:txBody>
      </p:sp>
    </p:spTree>
    <p:extLst>
      <p:ext uri="{BB962C8B-B14F-4D97-AF65-F5344CB8AC3E}">
        <p14:creationId xmlns:p14="http://schemas.microsoft.com/office/powerpoint/2010/main" val="95509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DCFB5A7E-5174-48FD-A2C7-D931DCC92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CA06FD-EDCA-438C-B15C-5FC93E5352B5}" type="slidenum">
              <a:rPr lang="en-US" altLang="ar-SY"/>
              <a:pPr eaLnBrk="1" hangingPunct="1"/>
              <a:t>24</a:t>
            </a:fld>
            <a:endParaRPr lang="en-US" altLang="ar-SY"/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35C254F4-422B-4A04-98E1-56D6D5170E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0BD0F6C9-EDD0-4BBD-BF2B-FED5E8E23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Y" altLang="ar-SY"/>
          </a:p>
        </p:txBody>
      </p:sp>
    </p:spTree>
    <p:extLst>
      <p:ext uri="{BB962C8B-B14F-4D97-AF65-F5344CB8AC3E}">
        <p14:creationId xmlns:p14="http://schemas.microsoft.com/office/powerpoint/2010/main" val="2853146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9DCE7B0F-AD64-4F70-90BD-1A050598C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69165B-D242-4B58-92E7-623B87BB7997}" type="slidenum">
              <a:rPr lang="en-US" altLang="ar-SY"/>
              <a:pPr eaLnBrk="1" hangingPunct="1"/>
              <a:t>25</a:t>
            </a:fld>
            <a:endParaRPr lang="en-US" altLang="ar-SY"/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80DD590C-3894-476F-856B-1D2DC3C27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B0A1F386-0AEC-45FB-A9B4-21D17B897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Y" altLang="ar-SY"/>
          </a:p>
        </p:txBody>
      </p:sp>
    </p:spTree>
    <p:extLst>
      <p:ext uri="{BB962C8B-B14F-4D97-AF65-F5344CB8AC3E}">
        <p14:creationId xmlns:p14="http://schemas.microsoft.com/office/powerpoint/2010/main" val="346632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938FA95E-68D4-4297-AED7-3DF633494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84408F-595C-4B41-A34E-DE3FAB480FFA}" type="slidenum">
              <a:rPr lang="en-US" altLang="ar-SY"/>
              <a:pPr eaLnBrk="1" hangingPunct="1"/>
              <a:t>26</a:t>
            </a:fld>
            <a:endParaRPr lang="en-US" altLang="ar-SY"/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2625E4ED-7B0B-462C-B0FA-2AE295091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098C53E1-21FB-4892-81CA-A9C2C039E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Y" altLang="ar-SY"/>
          </a:p>
        </p:txBody>
      </p:sp>
    </p:spTree>
    <p:extLst>
      <p:ext uri="{BB962C8B-B14F-4D97-AF65-F5344CB8AC3E}">
        <p14:creationId xmlns:p14="http://schemas.microsoft.com/office/powerpoint/2010/main" val="1413540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10EB1BC0-5304-42AF-94DE-38F8877C5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9A7773-190B-48BE-94A9-FDA0A9A1A623}" type="slidenum">
              <a:rPr lang="en-US" altLang="ar-SY"/>
              <a:pPr eaLnBrk="1" hangingPunct="1"/>
              <a:t>27</a:t>
            </a:fld>
            <a:endParaRPr lang="en-US" altLang="ar-SY"/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1765D4C9-DA02-4F9F-A0AC-D3E41A4138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E86AEF6B-9D74-432F-AB2C-4DED2C400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Y" altLang="ar-SY"/>
          </a:p>
        </p:txBody>
      </p:sp>
    </p:spTree>
    <p:extLst>
      <p:ext uri="{BB962C8B-B14F-4D97-AF65-F5344CB8AC3E}">
        <p14:creationId xmlns:p14="http://schemas.microsoft.com/office/powerpoint/2010/main" val="167309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933AE007-70C4-4777-B91F-E6CB25361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2A217A-0881-49EB-AB4A-995B8012A9AA}" type="slidenum">
              <a:rPr lang="en-US" altLang="ar-SY"/>
              <a:pPr eaLnBrk="1" hangingPunct="1"/>
              <a:t>12</a:t>
            </a:fld>
            <a:endParaRPr lang="en-US" altLang="ar-SY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551F9429-F30E-4AF0-AE43-A7AA0DA1F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74EF5587-55C7-4304-A0BB-B33B6EE01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Y" altLang="ar-SY"/>
          </a:p>
        </p:txBody>
      </p:sp>
    </p:spTree>
    <p:extLst>
      <p:ext uri="{BB962C8B-B14F-4D97-AF65-F5344CB8AC3E}">
        <p14:creationId xmlns:p14="http://schemas.microsoft.com/office/powerpoint/2010/main" val="95705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AB773FC7-80B4-461F-84A8-39F036AAA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FE1088-AC1A-450B-A929-9F6D58E76932}" type="slidenum">
              <a:rPr lang="en-US" altLang="ar-SY"/>
              <a:pPr eaLnBrk="1" hangingPunct="1"/>
              <a:t>13</a:t>
            </a:fld>
            <a:endParaRPr lang="en-US" altLang="ar-SY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ED9578DA-71C8-45E6-B46F-1545C64EC5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610DE355-54B1-4EE6-B9A7-68E33560E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Y" altLang="ar-SY"/>
          </a:p>
        </p:txBody>
      </p:sp>
    </p:spTree>
    <p:extLst>
      <p:ext uri="{BB962C8B-B14F-4D97-AF65-F5344CB8AC3E}">
        <p14:creationId xmlns:p14="http://schemas.microsoft.com/office/powerpoint/2010/main" val="196682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0A1041BF-B0A4-46EF-89B7-C1B404DDB9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76344B-F544-4A8B-9CFE-40BDF24AE307}" type="slidenum">
              <a:rPr lang="en-US" altLang="ar-SY"/>
              <a:pPr eaLnBrk="1" hangingPunct="1"/>
              <a:t>14</a:t>
            </a:fld>
            <a:endParaRPr lang="en-US" altLang="ar-SY"/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4AF7A111-A4F3-40DB-BA61-7EDC0E6E4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5643704D-E11F-42E9-B3FE-832CC155C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Y" altLang="ar-SY"/>
          </a:p>
        </p:txBody>
      </p:sp>
    </p:spTree>
    <p:extLst>
      <p:ext uri="{BB962C8B-B14F-4D97-AF65-F5344CB8AC3E}">
        <p14:creationId xmlns:p14="http://schemas.microsoft.com/office/powerpoint/2010/main" val="357366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36FEECFE-ED68-44BD-821F-6DEDCBDCD4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BCF92F-68B9-473A-ADE9-BD3042C9D322}" type="slidenum">
              <a:rPr lang="en-US" altLang="ar-SY"/>
              <a:pPr eaLnBrk="1" hangingPunct="1"/>
              <a:t>15</a:t>
            </a:fld>
            <a:endParaRPr lang="en-US" altLang="ar-SY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B62E34C9-8783-4FEC-9EF1-E3565697B4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E9614E8B-17A1-4962-9D3C-FA738CAA8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Y" altLang="ar-SY"/>
          </a:p>
        </p:txBody>
      </p:sp>
    </p:spTree>
    <p:extLst>
      <p:ext uri="{BB962C8B-B14F-4D97-AF65-F5344CB8AC3E}">
        <p14:creationId xmlns:p14="http://schemas.microsoft.com/office/powerpoint/2010/main" val="1473253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191B841F-7011-4332-9F38-3833518B7E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3FFD02-DB92-4509-8347-880BB2811A34}" type="slidenum">
              <a:rPr lang="en-US" altLang="ar-SY"/>
              <a:pPr eaLnBrk="1" hangingPunct="1"/>
              <a:t>17</a:t>
            </a:fld>
            <a:endParaRPr lang="en-US" altLang="ar-SY"/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EBF7FCE4-F458-489D-A81E-CC25D83328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4FA90CEC-A2B2-4BA6-B1CE-B585B0058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Y" altLang="ar-SY"/>
          </a:p>
        </p:txBody>
      </p:sp>
    </p:spTree>
    <p:extLst>
      <p:ext uri="{BB962C8B-B14F-4D97-AF65-F5344CB8AC3E}">
        <p14:creationId xmlns:p14="http://schemas.microsoft.com/office/powerpoint/2010/main" val="2485479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8946EF9B-12B6-4952-B4D3-CCC653E9C4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AC1D98-1E54-405B-B396-B53B2498D7E0}" type="slidenum">
              <a:rPr lang="en-US" altLang="ar-SY"/>
              <a:pPr eaLnBrk="1" hangingPunct="1"/>
              <a:t>18</a:t>
            </a:fld>
            <a:endParaRPr lang="en-US" altLang="ar-SY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8EEE3E23-31DD-44FB-B1A8-555C74BF5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EE92BAFE-75C5-4353-99EE-C9F9B96CD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Y" altLang="ar-SY"/>
          </a:p>
        </p:txBody>
      </p:sp>
    </p:spTree>
    <p:extLst>
      <p:ext uri="{BB962C8B-B14F-4D97-AF65-F5344CB8AC3E}">
        <p14:creationId xmlns:p14="http://schemas.microsoft.com/office/powerpoint/2010/main" val="3576008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7EBFFF97-9BE8-4AE6-9B5A-3BAC2DD229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F78A08-7104-4251-A2A8-452CAA2082B8}" type="slidenum">
              <a:rPr lang="en-US" altLang="ar-SY"/>
              <a:pPr eaLnBrk="1" hangingPunct="1"/>
              <a:t>19</a:t>
            </a:fld>
            <a:endParaRPr lang="en-US" altLang="ar-SY"/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659026DB-B878-4AD2-AA62-0DC78B55FE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07845A80-C99E-424D-8173-3A9D9679F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Y" altLang="ar-SY"/>
          </a:p>
        </p:txBody>
      </p:sp>
    </p:spTree>
    <p:extLst>
      <p:ext uri="{BB962C8B-B14F-4D97-AF65-F5344CB8AC3E}">
        <p14:creationId xmlns:p14="http://schemas.microsoft.com/office/powerpoint/2010/main" val="1256642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CED8B671-D91F-46A7-9FA5-70EDEF2AA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8AFCF7-F39D-4537-8AD5-340821823D8E}" type="slidenum">
              <a:rPr lang="en-US" altLang="ar-SY"/>
              <a:pPr eaLnBrk="1" hangingPunct="1"/>
              <a:t>20</a:t>
            </a:fld>
            <a:endParaRPr lang="en-US" altLang="ar-SY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2AA1E444-BD4F-4309-8512-76F5B5A50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20A97B25-CB17-4CEA-86AA-789960D5E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Y" altLang="ar-SY"/>
          </a:p>
        </p:txBody>
      </p:sp>
    </p:spTree>
    <p:extLst>
      <p:ext uri="{BB962C8B-B14F-4D97-AF65-F5344CB8AC3E}">
        <p14:creationId xmlns:p14="http://schemas.microsoft.com/office/powerpoint/2010/main" val="231520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8918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9032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23316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089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63998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87466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11566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965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84049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اريخ 13">
            <a:extLst>
              <a:ext uri="{FF2B5EF4-FFF2-40B4-BE49-F238E27FC236}">
                <a16:creationId xmlns:a16="http://schemas.microsoft.com/office/drawing/2014/main" id="{AC18C664-1815-4C15-97F0-F393B0BC4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لتذييل 2">
            <a:extLst>
              <a:ext uri="{FF2B5EF4-FFF2-40B4-BE49-F238E27FC236}">
                <a16:creationId xmlns:a16="http://schemas.microsoft.com/office/drawing/2014/main" id="{1877EE61-C5E2-48F6-8AF0-9729287DD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22">
            <a:extLst>
              <a:ext uri="{FF2B5EF4-FFF2-40B4-BE49-F238E27FC236}">
                <a16:creationId xmlns:a16="http://schemas.microsoft.com/office/drawing/2014/main" id="{60E44C6A-BC47-4075-97FE-D566ED04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8D926-B8E7-4B42-9220-8A18CC2DE436}" type="slidenum">
              <a:rPr lang="en-US" altLang="ar-SY"/>
              <a:pPr/>
              <a:t>‹#›</a:t>
            </a:fld>
            <a:endParaRPr lang="en-US" altLang="ar-SY"/>
          </a:p>
        </p:txBody>
      </p:sp>
    </p:spTree>
    <p:extLst>
      <p:ext uri="{BB962C8B-B14F-4D97-AF65-F5344CB8AC3E}">
        <p14:creationId xmlns:p14="http://schemas.microsoft.com/office/powerpoint/2010/main" val="3257097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اريخ 13">
            <a:extLst>
              <a:ext uri="{FF2B5EF4-FFF2-40B4-BE49-F238E27FC236}">
                <a16:creationId xmlns:a16="http://schemas.microsoft.com/office/drawing/2014/main" id="{D34DE8EC-A05E-4E58-9DF8-1761D6F9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لتذييل 2">
            <a:extLst>
              <a:ext uri="{FF2B5EF4-FFF2-40B4-BE49-F238E27FC236}">
                <a16:creationId xmlns:a16="http://schemas.microsoft.com/office/drawing/2014/main" id="{AD573E02-C261-4D03-9667-0E08FE01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22">
            <a:extLst>
              <a:ext uri="{FF2B5EF4-FFF2-40B4-BE49-F238E27FC236}">
                <a16:creationId xmlns:a16="http://schemas.microsoft.com/office/drawing/2014/main" id="{F88F2039-302F-4D3A-ADC2-B18A26E8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B8EC0-07A6-4F09-A51F-41CCE55DA961}" type="slidenum">
              <a:rPr lang="en-US" altLang="ar-SY"/>
              <a:pPr/>
              <a:t>‹#›</a:t>
            </a:fld>
            <a:endParaRPr lang="en-US" altLang="ar-SY"/>
          </a:p>
        </p:txBody>
      </p:sp>
    </p:spTree>
    <p:extLst>
      <p:ext uri="{BB962C8B-B14F-4D97-AF65-F5344CB8AC3E}">
        <p14:creationId xmlns:p14="http://schemas.microsoft.com/office/powerpoint/2010/main" val="32662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18838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ar-SY" noProof="0"/>
          </a:p>
        </p:txBody>
      </p:sp>
      <p:sp>
        <p:nvSpPr>
          <p:cNvPr id="4" name="عنصر نائب للتاريخ 13">
            <a:extLst>
              <a:ext uri="{FF2B5EF4-FFF2-40B4-BE49-F238E27FC236}">
                <a16:creationId xmlns:a16="http://schemas.microsoft.com/office/drawing/2014/main" id="{7868EF01-D007-419D-AD4B-A667A8EE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">
            <a:extLst>
              <a:ext uri="{FF2B5EF4-FFF2-40B4-BE49-F238E27FC236}">
                <a16:creationId xmlns:a16="http://schemas.microsoft.com/office/drawing/2014/main" id="{7F73F273-9F39-4B09-82A2-8A6902D6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22">
            <a:extLst>
              <a:ext uri="{FF2B5EF4-FFF2-40B4-BE49-F238E27FC236}">
                <a16:creationId xmlns:a16="http://schemas.microsoft.com/office/drawing/2014/main" id="{F8817226-7F16-4489-B30B-6FBC10E5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F8F09-12F1-4BC7-AADA-B696F0E7A3FC}" type="slidenum">
              <a:rPr lang="en-US" altLang="ar-SY"/>
              <a:pPr/>
              <a:t>‹#›</a:t>
            </a:fld>
            <a:endParaRPr lang="en-US" altLang="ar-SY"/>
          </a:p>
        </p:txBody>
      </p:sp>
    </p:spTree>
    <p:extLst>
      <p:ext uri="{BB962C8B-B14F-4D97-AF65-F5344CB8AC3E}">
        <p14:creationId xmlns:p14="http://schemas.microsoft.com/office/powerpoint/2010/main" val="2238901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عنوان واثنان من المحتوى فوق 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اريخ 5">
            <a:extLst>
              <a:ext uri="{FF2B5EF4-FFF2-40B4-BE49-F238E27FC236}">
                <a16:creationId xmlns:a16="http://schemas.microsoft.com/office/drawing/2014/main" id="{A3AD7E5A-85C4-4516-90D1-D7577C02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لتذييل 6">
            <a:extLst>
              <a:ext uri="{FF2B5EF4-FFF2-40B4-BE49-F238E27FC236}">
                <a16:creationId xmlns:a16="http://schemas.microsoft.com/office/drawing/2014/main" id="{E166CFB4-318C-48D5-B727-1DAE6C986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641A8FC1-DDAC-4CDC-AA89-688A7BEF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5C00B83-8F9A-4954-8C1F-3EF48A52CAB9}" type="slidenum">
              <a:rPr lang="en-US" altLang="ar-SY"/>
              <a:pPr/>
              <a:t>‹#›</a:t>
            </a:fld>
            <a:endParaRPr lang="en-US" altLang="ar-SY"/>
          </a:p>
        </p:txBody>
      </p:sp>
    </p:spTree>
    <p:extLst>
      <p:ext uri="{BB962C8B-B14F-4D97-AF65-F5344CB8AC3E}">
        <p14:creationId xmlns:p14="http://schemas.microsoft.com/office/powerpoint/2010/main" val="887795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8534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10972800" cy="20716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4129089"/>
            <a:ext cx="10972800" cy="207327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035CB9-F037-41E7-B0DB-F614B80ECC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35A501-BA8A-4EF4-85C2-44282C26C9EA}" type="slidenum">
              <a:rPr lang="en-US" altLang="ar-SY"/>
              <a:pPr/>
              <a:t>‹#›</a:t>
            </a:fld>
            <a:endParaRPr lang="en-US" altLang="ar-SY"/>
          </a:p>
        </p:txBody>
      </p:sp>
    </p:spTree>
    <p:extLst>
      <p:ext uri="{BB962C8B-B14F-4D97-AF65-F5344CB8AC3E}">
        <p14:creationId xmlns:p14="http://schemas.microsoft.com/office/powerpoint/2010/main" val="400650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8786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2380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9100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8922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4835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062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3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F469EC-DB1B-48BD-A2F0-1337DC105A64}" type="datetimeFigureOut">
              <a:rPr lang="ar-SY" smtClean="0"/>
              <a:t>11/04/1444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033E1-8889-4E70-8CF8-022873C9D3D3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13018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image" Target="../media/image27.png"/><Relationship Id="rId21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7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2" Type="http://schemas.openxmlformats.org/officeDocument/2006/relationships/image" Target="../media/image9.png"/><Relationship Id="rId17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5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24" Type="http://schemas.openxmlformats.org/officeDocument/2006/relationships/image" Target="../media/image15.png"/><Relationship Id="rId5" Type="http://schemas.openxmlformats.org/officeDocument/2006/relationships/hyperlink" Target="http://www.mdconsult.com.proxy.cc.uic.edu/das/book/body/75632961-4/608458534/1267/I4-u1.0-B0-443-06628-0..50063-8--f8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10" Type="http://schemas.openxmlformats.org/officeDocument/2006/relationships/image" Target="../media/image8.png"/><Relationship Id="rId19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4" Type="http://schemas.openxmlformats.org/officeDocument/2006/relationships/image" Target="../media/image28.png"/><Relationship Id="rId9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3" Type="http://schemas.openxmlformats.org/officeDocument/2006/relationships/image" Target="../media/image9.png"/><Relationship Id="rId18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6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3" Type="http://schemas.openxmlformats.org/officeDocument/2006/relationships/image" Target="../media/image30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20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mdconsult.com.proxy.cc.uic.edu/das/book/body/75632961-4/608458534/1267/I4-u1.0-B0-443-06628-0..50063-8--f8.fig?tocnode=49290508" TargetMode="External"/><Relationship Id="rId11" Type="http://schemas.openxmlformats.org/officeDocument/2006/relationships/image" Target="../media/image8.png"/><Relationship Id="rId24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5" Type="http://schemas.openxmlformats.org/officeDocument/2006/relationships/image" Target="../media/image32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31.png"/><Relationship Id="rId9" Type="http://schemas.openxmlformats.org/officeDocument/2006/relationships/image" Target="../media/image7.png"/><Relationship Id="rId14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2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27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mdconsult.com.proxy.cc.uic.edu/das/book/body/75632961-4/608458534/1267/I4-u1.0-B0-443-06628-0..50063-8--f13.fig?tocnode=49290508" TargetMode="External"/><Relationship Id="rId18" Type="http://schemas.openxmlformats.org/officeDocument/2006/relationships/image" Target="../media/image13.png"/><Relationship Id="rId3" Type="http://schemas.openxmlformats.org/officeDocument/2006/relationships/hyperlink" Target="http://www.mdconsult.com.proxy.cc.uic.edu/das/book/body/75632961-4/608458534/1267/I4-u1.0-B0-443-06628-0..50063-8--f8.fig?tocnode=49290508" TargetMode="External"/><Relationship Id="rId21" Type="http://schemas.openxmlformats.org/officeDocument/2006/relationships/hyperlink" Target="http://www.mdconsult.com.proxy.cc.uic.edu/das/book/body/75632961-4/608458534/1267/I4-u1.0-B0-443-06628-0..50063-8--f17.fig?tocnode=49290508" TargetMode="External"/><Relationship Id="rId7" Type="http://schemas.openxmlformats.org/officeDocument/2006/relationships/hyperlink" Target="http://www.mdconsult.com.proxy.cc.uic.edu/das/book/body/75632961-4/608458534/1267/I4-u1.0-B0-443-06628-0..50063-8--f10.fig?tocnode=49290508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://www.mdconsult.com.proxy.cc.uic.edu/das/book/body/75632961-4/608458534/1267/I4-u1.0-B0-443-06628-0..50063-8--f15.fig?tocnode=49290508" TargetMode="Externa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hyperlink" Target="http://www.mdconsult.com.proxy.cc.uic.edu/das/book/body/75632961-4/608458534/1267/I4-u1.0-B0-443-06628-0..50063-8--f12.fig?tocnode=49290508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mdconsult.com.proxy.cc.uic.edu/das/book/body/75632961-4/608458534/1267/I4-u1.0-B0-443-06628-0..50063-8--f9.fig?tocnode=49290508" TargetMode="External"/><Relationship Id="rId15" Type="http://schemas.openxmlformats.org/officeDocument/2006/relationships/hyperlink" Target="http://www.mdconsult.com.proxy.cc.uic.edu/das/book/body/75632961-4/608458534/1267/I4-u1.0-B0-443-06628-0..50063-8--f14.fig?tocnode=49290508" TargetMode="External"/><Relationship Id="rId23" Type="http://schemas.openxmlformats.org/officeDocument/2006/relationships/hyperlink" Target="http://www.mdconsult.com.proxy.cc.uic.edu/das/book/body/75632961-4/608458534/1267/I4-u1.0-B0-443-06628-0..50063-8--f18.fig?tocnode=49290508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://www.mdconsult.com.proxy.cc.uic.edu/das/book/body/75632961-4/608458534/1267/I4-u1.0-B0-443-06628-0..50063-8--f16.fig?tocnode=49290508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mdconsult.com.proxy.cc.uic.edu/das/book/body/75632961-4/608458534/1267/I4-u1.0-B0-443-06628-0..50063-8--f11.fig?tocnode=49290508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.gov/Common/PopUps/popDefinition.aspx?id=CDR0000045722&amp;version=Patient&amp;language=en" TargetMode="External"/><Relationship Id="rId7" Type="http://schemas.openxmlformats.org/officeDocument/2006/relationships/hyperlink" Target="https://www.cancer.gov/Common/PopUps/popDefinition.aspx?id=CDR0000046634&amp;version=Patient&amp;language=en" TargetMode="External"/><Relationship Id="rId2" Type="http://schemas.openxmlformats.org/officeDocument/2006/relationships/hyperlink" Target="https://www.cancer.gov/Common/PopUps/popDefinition.aspx?id=CDR0000046356&amp;version=Patient&amp;language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ncer.gov/Common/PopUps/popDefinition.aspx?id=CDR0000046092&amp;version=Patient&amp;language=en" TargetMode="External"/><Relationship Id="rId5" Type="http://schemas.openxmlformats.org/officeDocument/2006/relationships/hyperlink" Target="https://www.cancer.gov/Common/PopUps/popDefinition.aspx?id=CDR0000044928&amp;version=Patient&amp;language=en" TargetMode="External"/><Relationship Id="rId4" Type="http://schemas.openxmlformats.org/officeDocument/2006/relationships/hyperlink" Target="https://www.cancer.gov/Common/PopUps/popDefinition.aspx?id=CDR0000046476&amp;version=Patient&amp;language=en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cer.gov/Common/PopUps/popDefinition.aspx?id=CDR0000777027&amp;version=Patient&amp;language=en" TargetMode="External"/><Relationship Id="rId2" Type="http://schemas.openxmlformats.org/officeDocument/2006/relationships/hyperlink" Target="https://www.cancer.gov/Common/PopUps/popDefinition.aspx?id=CDR0000777030&amp;version=Patient&amp;language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cer.gov/Common/PopUps/popDefinition.aspx?id=CDR0000797389&amp;version=Patient&amp;language=en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9.jpeg"/><Relationship Id="rId2" Type="http://schemas.openxmlformats.org/officeDocument/2006/relationships/image" Target="../media/image65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fif"/><Relationship Id="rId5" Type="http://schemas.openxmlformats.org/officeDocument/2006/relationships/image" Target="../media/image67.jpg"/><Relationship Id="rId4" Type="http://schemas.openxmlformats.org/officeDocument/2006/relationships/image" Target="../media/image6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ebp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f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ytotoxic" TargetMode="External"/><Relationship Id="rId2" Type="http://schemas.openxmlformats.org/officeDocument/2006/relationships/hyperlink" Target="https://en.wikipedia.org/wiki/Antibod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onoclonal_antibody" TargetMode="External"/><Relationship Id="rId5" Type="http://schemas.openxmlformats.org/officeDocument/2006/relationships/hyperlink" Target="https://en.wikipedia.org/wiki/Immunoconjugate" TargetMode="External"/><Relationship Id="rId4" Type="http://schemas.openxmlformats.org/officeDocument/2006/relationships/hyperlink" Target="https://en.wikipedia.org/wiki/Bioconjugate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9" name="Rectangle 13">
            <a:extLst>
              <a:ext uri="{FF2B5EF4-FFF2-40B4-BE49-F238E27FC236}">
                <a16:creationId xmlns:a16="http://schemas.microsoft.com/office/drawing/2014/main" id="{3E522461-F9FA-4370-90B0-C9D18A83A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74638"/>
            <a:ext cx="7924800" cy="1096962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cs typeface="+mj-cs"/>
              </a:rPr>
              <a:t>History of Chemotherapy</a:t>
            </a:r>
            <a:r>
              <a:rPr lang="en-US" sz="400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6387" name="Picture 2" descr="Click to view full size figure">
            <a:hlinkClick r:id="rId3"/>
            <a:extLst>
              <a:ext uri="{FF2B5EF4-FFF2-40B4-BE49-F238E27FC236}">
                <a16:creationId xmlns:a16="http://schemas.microsoft.com/office/drawing/2014/main" id="{D1A7769C-695D-4133-9D29-25686D887B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90600" cy="609600"/>
          </a:xfrm>
        </p:spPr>
      </p:pic>
      <p:pic>
        <p:nvPicPr>
          <p:cNvPr id="16388" name="Picture 3" descr="Click to view full size figure">
            <a:hlinkClick r:id="rId5"/>
            <a:extLst>
              <a:ext uri="{FF2B5EF4-FFF2-40B4-BE49-F238E27FC236}">
                <a16:creationId xmlns:a16="http://schemas.microsoft.com/office/drawing/2014/main" id="{F77F7771-B713-460B-8AE4-977E0925B0B4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90600" cy="685800"/>
          </a:xfrm>
        </p:spPr>
      </p:pic>
      <p:pic>
        <p:nvPicPr>
          <p:cNvPr id="16389" name="Picture 4" descr="Click to view full size figure">
            <a:hlinkClick r:id="rId7"/>
            <a:extLst>
              <a:ext uri="{FF2B5EF4-FFF2-40B4-BE49-F238E27FC236}">
                <a16:creationId xmlns:a16="http://schemas.microsoft.com/office/drawing/2014/main" id="{45C9CB81-3848-4BF6-98C8-4B102A20B11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90600" cy="762000"/>
          </a:xfrm>
        </p:spPr>
      </p:pic>
      <p:pic>
        <p:nvPicPr>
          <p:cNvPr id="16390" name="Picture 5" descr="Click to view full size figure">
            <a:hlinkClick r:id="rId9"/>
            <a:extLst>
              <a:ext uri="{FF2B5EF4-FFF2-40B4-BE49-F238E27FC236}">
                <a16:creationId xmlns:a16="http://schemas.microsoft.com/office/drawing/2014/main" id="{D300C6B0-D5A4-4510-BFA0-FBA654E71788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90600" cy="685800"/>
          </a:xfrm>
        </p:spPr>
      </p:pic>
      <p:sp>
        <p:nvSpPr>
          <p:cNvPr id="16391" name="Rectangle 14">
            <a:extLst>
              <a:ext uri="{FF2B5EF4-FFF2-40B4-BE49-F238E27FC236}">
                <a16:creationId xmlns:a16="http://schemas.microsoft.com/office/drawing/2014/main" id="{37E7FC8D-ACC1-4E5F-93FE-5C0AD764775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419600" y="1295400"/>
            <a:ext cx="7772400" cy="4489450"/>
          </a:xfrm>
        </p:spPr>
        <p:txBody>
          <a:bodyPr/>
          <a:lstStyle/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ar-SY" sz="2800" dirty="0"/>
              <a:t>Era of modern </a:t>
            </a:r>
            <a:r>
              <a:rPr lang="en-US" altLang="ar-SY" sz="2800" dirty="0">
                <a:solidFill>
                  <a:srgbClr val="FFFF00"/>
                </a:solidFill>
              </a:rPr>
              <a:t>chemotherapy began </a:t>
            </a:r>
            <a:r>
              <a:rPr lang="en-US" altLang="ar-SY" sz="2800" dirty="0"/>
              <a:t>in early </a:t>
            </a:r>
            <a:r>
              <a:rPr lang="ar-SY" altLang="ar-SY" sz="2800" dirty="0">
                <a:solidFill>
                  <a:srgbClr val="FFFF00"/>
                </a:solidFill>
              </a:rPr>
              <a:t>.</a:t>
            </a:r>
            <a:r>
              <a:rPr lang="en-US" altLang="ar-SY" sz="2800" dirty="0">
                <a:solidFill>
                  <a:srgbClr val="FFFF00"/>
                </a:solidFill>
              </a:rPr>
              <a:t>1940</a:t>
            </a:r>
            <a:r>
              <a:rPr lang="en-US" altLang="ar-SY" sz="2800" dirty="0"/>
              <a:t>s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ar-SY" sz="2800" b="1" dirty="0">
                <a:solidFill>
                  <a:srgbClr val="FFFF00"/>
                </a:solidFill>
              </a:rPr>
              <a:t>Goodman and Gilman</a:t>
            </a:r>
            <a:r>
              <a:rPr lang="en-US" altLang="ar-SY" sz="2800" dirty="0">
                <a:solidFill>
                  <a:srgbClr val="FFFF00"/>
                </a:solidFill>
              </a:rPr>
              <a:t> </a:t>
            </a:r>
            <a:r>
              <a:rPr lang="en-US" altLang="ar-SY" sz="2800" dirty="0"/>
              <a:t>first administered </a:t>
            </a:r>
            <a:r>
              <a:rPr lang="en-US" altLang="ar-SY" sz="2800" dirty="0">
                <a:solidFill>
                  <a:srgbClr val="FFC000"/>
                </a:solidFill>
              </a:rPr>
              <a:t>nitrogen mustard </a:t>
            </a:r>
            <a:r>
              <a:rPr lang="en-US" altLang="ar-SY" sz="2800" dirty="0"/>
              <a:t>to patients with </a:t>
            </a:r>
            <a:r>
              <a:rPr lang="en-US" altLang="ar-SY" sz="2800" dirty="0">
                <a:solidFill>
                  <a:srgbClr val="FFFF00"/>
                </a:solidFill>
              </a:rPr>
              <a:t>lymphoma.</a:t>
            </a:r>
          </a:p>
          <a:p>
            <a:pPr lvl="1" algn="l" eaLnBrk="1" hangingPunct="1">
              <a:buFont typeface="Wingdings 2" panose="05020102010507070707" pitchFamily="18" charset="2"/>
              <a:buNone/>
            </a:pPr>
            <a:r>
              <a:rPr lang="en-US" altLang="ar-SY" sz="2800" dirty="0"/>
              <a:t>nitrogen mustard was developed as a </a:t>
            </a:r>
            <a:r>
              <a:rPr lang="en-US" altLang="ar-SY" sz="2800" dirty="0">
                <a:solidFill>
                  <a:srgbClr val="FFC000"/>
                </a:solidFill>
              </a:rPr>
              <a:t>war gas </a:t>
            </a:r>
            <a:r>
              <a:rPr lang="ar-SY" altLang="ar-SY" sz="2800" dirty="0">
                <a:solidFill>
                  <a:srgbClr val="FFC000"/>
                </a:solidFill>
              </a:rPr>
              <a:t>.</a:t>
            </a:r>
            <a:r>
              <a:rPr lang="en-US" altLang="ar-SY" sz="2800" dirty="0"/>
              <a:t>rather than as a medicine.</a:t>
            </a:r>
          </a:p>
          <a:p>
            <a:pPr lvl="1" algn="l" eaLnBrk="1" hangingPunct="1">
              <a:buFont typeface="Wingdings 2" panose="05020102010507070707" pitchFamily="18" charset="2"/>
              <a:buNone/>
            </a:pPr>
            <a:r>
              <a:rPr lang="ar-SY" altLang="ar-SY" sz="2400" dirty="0"/>
              <a:t>.</a:t>
            </a:r>
            <a:r>
              <a:rPr lang="en-US" altLang="ar-SY" sz="2400" dirty="0"/>
              <a:t>toxic effects on the lymphatic system led to clinical </a:t>
            </a:r>
            <a:r>
              <a:rPr lang="ar-SY" altLang="ar-SY" sz="2400" dirty="0"/>
              <a:t>.</a:t>
            </a:r>
            <a:r>
              <a:rPr lang="en-US" altLang="ar-SY" sz="2400" dirty="0"/>
              <a:t>trials</a:t>
            </a:r>
          </a:p>
        </p:txBody>
      </p:sp>
      <p:pic>
        <p:nvPicPr>
          <p:cNvPr id="16392" name="Picture 6" descr="Click to view full size figure">
            <a:hlinkClick r:id="rId11"/>
            <a:extLst>
              <a:ext uri="{FF2B5EF4-FFF2-40B4-BE49-F238E27FC236}">
                <a16:creationId xmlns:a16="http://schemas.microsoft.com/office/drawing/2014/main" id="{A060E8C8-C23A-4C33-98FB-0EC96231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Click to view full size figure">
            <a:hlinkClick r:id="rId13"/>
            <a:extLst>
              <a:ext uri="{FF2B5EF4-FFF2-40B4-BE49-F238E27FC236}">
                <a16:creationId xmlns:a16="http://schemas.microsoft.com/office/drawing/2014/main" id="{D84592C9-D974-49F7-B4AC-EAA5686FF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 descr="Click to view full size figure">
            <a:hlinkClick r:id="rId15"/>
            <a:extLst>
              <a:ext uri="{FF2B5EF4-FFF2-40B4-BE49-F238E27FC236}">
                <a16:creationId xmlns:a16="http://schemas.microsoft.com/office/drawing/2014/main" id="{797F1B0D-D3D5-4950-ADFE-30C30328D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9" descr="Click to view full size figure">
            <a:hlinkClick r:id="rId17"/>
            <a:extLst>
              <a:ext uri="{FF2B5EF4-FFF2-40B4-BE49-F238E27FC236}">
                <a16:creationId xmlns:a16="http://schemas.microsoft.com/office/drawing/2014/main" id="{A45E2111-426D-40F7-BF6A-7BC64613F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0" descr="Click to view full size figure">
            <a:hlinkClick r:id="rId19"/>
            <a:extLst>
              <a:ext uri="{FF2B5EF4-FFF2-40B4-BE49-F238E27FC236}">
                <a16:creationId xmlns:a16="http://schemas.microsoft.com/office/drawing/2014/main" id="{A4BC3C5B-C73F-4BF7-8252-6BB5182B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1" descr="Click to view full size figure">
            <a:hlinkClick r:id="rId21"/>
            <a:extLst>
              <a:ext uri="{FF2B5EF4-FFF2-40B4-BE49-F238E27FC236}">
                <a16:creationId xmlns:a16="http://schemas.microsoft.com/office/drawing/2014/main" id="{B1CBC1DC-4227-4BD3-9AE7-0A23997AD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2" descr="Click to view full size figure">
            <a:hlinkClick r:id="rId23"/>
            <a:extLst>
              <a:ext uri="{FF2B5EF4-FFF2-40B4-BE49-F238E27FC236}">
                <a16:creationId xmlns:a16="http://schemas.microsoft.com/office/drawing/2014/main" id="{8D088320-3A3C-4912-92AC-DCED3555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3476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41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0" y="0"/>
            <a:ext cx="11897032" cy="6858000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39010907-619D-42B0-860B-970C812C1096}"/>
              </a:ext>
            </a:extLst>
          </p:cNvPr>
          <p:cNvSpPr/>
          <p:nvPr/>
        </p:nvSpPr>
        <p:spPr>
          <a:xfrm>
            <a:off x="78658" y="0"/>
            <a:ext cx="5258655" cy="38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71171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90"/>
            <a:ext cx="12192000" cy="6769510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061E019-EE1E-45D8-A5CB-5D95605D3394}"/>
              </a:ext>
            </a:extLst>
          </p:cNvPr>
          <p:cNvSpPr/>
          <p:nvPr/>
        </p:nvSpPr>
        <p:spPr>
          <a:xfrm>
            <a:off x="516835" y="2713383"/>
            <a:ext cx="3826565" cy="1192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5958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3">
            <a:extLst>
              <a:ext uri="{FF2B5EF4-FFF2-40B4-BE49-F238E27FC236}">
                <a16:creationId xmlns:a16="http://schemas.microsoft.com/office/drawing/2014/main" id="{5D944736-820A-46A2-911E-4B7262370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274638"/>
            <a:ext cx="78486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dirty="0" err="1">
                <a:solidFill>
                  <a:srgbClr val="FFFF00"/>
                </a:solidFill>
                <a:cs typeface="+mj-cs"/>
              </a:rPr>
              <a:t>Alkylating</a:t>
            </a:r>
            <a:r>
              <a:rPr lang="en-US" dirty="0">
                <a:solidFill>
                  <a:srgbClr val="FFFF00"/>
                </a:solidFill>
                <a:cs typeface="+mj-cs"/>
              </a:rPr>
              <a:t> Agents</a:t>
            </a:r>
          </a:p>
        </p:txBody>
      </p:sp>
      <p:sp>
        <p:nvSpPr>
          <p:cNvPr id="20483" name="Rectangle 14">
            <a:extLst>
              <a:ext uri="{FF2B5EF4-FFF2-40B4-BE49-F238E27FC236}">
                <a16:creationId xmlns:a16="http://schemas.microsoft.com/office/drawing/2014/main" id="{76CFDF47-4402-4EB7-AA3F-6143BBD974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1600200"/>
            <a:ext cx="7924800" cy="5105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ar-SY" sz="2800" dirty="0">
                <a:solidFill>
                  <a:srgbClr val="FFFF00"/>
                </a:solidFill>
              </a:rPr>
              <a:t>Main effect is on DNA synthesis with most cytotoxicity to rapidly proliferating cells</a:t>
            </a:r>
          </a:p>
        </p:txBody>
      </p:sp>
      <p:pic>
        <p:nvPicPr>
          <p:cNvPr id="20484" name="Picture 17">
            <a:extLst>
              <a:ext uri="{FF2B5EF4-FFF2-40B4-BE49-F238E27FC236}">
                <a16:creationId xmlns:a16="http://schemas.microsoft.com/office/drawing/2014/main" id="{9B2049A1-BAF1-4DD0-BC51-CFC0A013A90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0" y="2971800"/>
            <a:ext cx="4077528" cy="3733800"/>
          </a:xfrm>
          <a:noFill/>
        </p:spPr>
      </p:pic>
      <p:pic>
        <p:nvPicPr>
          <p:cNvPr id="20485" name="Picture 19">
            <a:extLst>
              <a:ext uri="{FF2B5EF4-FFF2-40B4-BE49-F238E27FC236}">
                <a16:creationId xmlns:a16="http://schemas.microsoft.com/office/drawing/2014/main" id="{F6F79D98-CE04-4B51-BCDB-2D47650F01B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2902226"/>
            <a:ext cx="4724400" cy="3803374"/>
          </a:xfrm>
          <a:noFill/>
        </p:spPr>
      </p:pic>
      <p:pic>
        <p:nvPicPr>
          <p:cNvPr id="20486" name="Picture 2" descr="Click to view full size figure">
            <a:hlinkClick r:id="rId5"/>
            <a:extLst>
              <a:ext uri="{FF2B5EF4-FFF2-40B4-BE49-F238E27FC236}">
                <a16:creationId xmlns:a16="http://schemas.microsoft.com/office/drawing/2014/main" id="{1F9A6C3E-0974-4F77-9C46-FCD81972F5B5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600" cy="609600"/>
          </a:xfrm>
        </p:spPr>
      </p:pic>
      <p:pic>
        <p:nvPicPr>
          <p:cNvPr id="20487" name="Picture 3" descr="Click to view full size figure">
            <a:hlinkClick r:id="rId7"/>
            <a:extLst>
              <a:ext uri="{FF2B5EF4-FFF2-40B4-BE49-F238E27FC236}">
                <a16:creationId xmlns:a16="http://schemas.microsoft.com/office/drawing/2014/main" id="{593535C0-81B1-42CD-BCD4-111D0429F99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90600" cy="685800"/>
          </a:xfrm>
        </p:spPr>
      </p:pic>
      <p:pic>
        <p:nvPicPr>
          <p:cNvPr id="20488" name="Picture 4" descr="Click to view full size figure">
            <a:hlinkClick r:id="rId9"/>
            <a:extLst>
              <a:ext uri="{FF2B5EF4-FFF2-40B4-BE49-F238E27FC236}">
                <a16:creationId xmlns:a16="http://schemas.microsoft.com/office/drawing/2014/main" id="{CE04641A-58B1-451A-B745-B39DA3B0FCA4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90600" cy="762000"/>
          </a:xfrm>
        </p:spPr>
      </p:pic>
      <p:pic>
        <p:nvPicPr>
          <p:cNvPr id="20489" name="Picture 5" descr="Click to view full size figure">
            <a:hlinkClick r:id="rId11"/>
            <a:extLst>
              <a:ext uri="{FF2B5EF4-FFF2-40B4-BE49-F238E27FC236}">
                <a16:creationId xmlns:a16="http://schemas.microsoft.com/office/drawing/2014/main" id="{7D749F56-AE6C-46C9-ACD2-9C47E69CB44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90600" cy="685800"/>
          </a:xfrm>
        </p:spPr>
      </p:pic>
      <p:pic>
        <p:nvPicPr>
          <p:cNvPr id="20490" name="Picture 6" descr="Click to view full size figure">
            <a:hlinkClick r:id="rId13"/>
            <a:extLst>
              <a:ext uri="{FF2B5EF4-FFF2-40B4-BE49-F238E27FC236}">
                <a16:creationId xmlns:a16="http://schemas.microsoft.com/office/drawing/2014/main" id="{D4C10172-668E-4D1E-A2DB-4095F2931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7" descr="Click to view full size figure">
            <a:hlinkClick r:id="rId15"/>
            <a:extLst>
              <a:ext uri="{FF2B5EF4-FFF2-40B4-BE49-F238E27FC236}">
                <a16:creationId xmlns:a16="http://schemas.microsoft.com/office/drawing/2014/main" id="{7F1B8AEA-9F56-4531-8F92-7BCA90D5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8" descr="Click to view full size figure">
            <a:hlinkClick r:id="rId17"/>
            <a:extLst>
              <a:ext uri="{FF2B5EF4-FFF2-40B4-BE49-F238E27FC236}">
                <a16:creationId xmlns:a16="http://schemas.microsoft.com/office/drawing/2014/main" id="{F3D0BFD3-7C41-43B8-8EC4-4BFA2F838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9" descr="Click to view full size figure">
            <a:hlinkClick r:id="rId19"/>
            <a:extLst>
              <a:ext uri="{FF2B5EF4-FFF2-40B4-BE49-F238E27FC236}">
                <a16:creationId xmlns:a16="http://schemas.microsoft.com/office/drawing/2014/main" id="{EE067B12-0EC5-40AE-8351-7AB28996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0" descr="Click to view full size figure">
            <a:hlinkClick r:id="rId21"/>
            <a:extLst>
              <a:ext uri="{FF2B5EF4-FFF2-40B4-BE49-F238E27FC236}">
                <a16:creationId xmlns:a16="http://schemas.microsoft.com/office/drawing/2014/main" id="{55ED077F-F68B-45A3-8D05-AFC5A32F7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1" descr="Click to view full size figure">
            <a:hlinkClick r:id="rId23"/>
            <a:extLst>
              <a:ext uri="{FF2B5EF4-FFF2-40B4-BE49-F238E27FC236}">
                <a16:creationId xmlns:a16="http://schemas.microsoft.com/office/drawing/2014/main" id="{0382AD1D-41AC-4114-8827-74F8C3DC4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2" descr="Click to view full size figure">
            <a:hlinkClick r:id="rId25"/>
            <a:extLst>
              <a:ext uri="{FF2B5EF4-FFF2-40B4-BE49-F238E27FC236}">
                <a16:creationId xmlns:a16="http://schemas.microsoft.com/office/drawing/2014/main" id="{BBCBDF2E-0614-4D89-8A7D-08F78112E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3476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9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3" name="Rectangle 13">
            <a:extLst>
              <a:ext uri="{FF2B5EF4-FFF2-40B4-BE49-F238E27FC236}">
                <a16:creationId xmlns:a16="http://schemas.microsoft.com/office/drawing/2014/main" id="{29B4C995-F7D2-4A98-8A5D-7865FE903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74638"/>
            <a:ext cx="7848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</a:rPr>
              <a:t>Cyclophosphamide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 and Toxicity</a:t>
            </a:r>
            <a:br>
              <a:rPr lang="en-US" sz="4000" dirty="0">
                <a:solidFill>
                  <a:srgbClr val="FFC000"/>
                </a:solidFill>
              </a:rPr>
            </a:br>
            <a:br>
              <a:rPr lang="ar-SY" sz="4000" dirty="0">
                <a:solidFill>
                  <a:srgbClr val="FFC000"/>
                </a:solidFill>
              </a:rPr>
            </a:b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21507" name="Picture 2" descr="Click to view full size figure">
            <a:hlinkClick r:id="rId3"/>
            <a:extLst>
              <a:ext uri="{FF2B5EF4-FFF2-40B4-BE49-F238E27FC236}">
                <a16:creationId xmlns:a16="http://schemas.microsoft.com/office/drawing/2014/main" id="{1C69F6F1-85BB-40E3-9BEF-846124259C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90600" cy="609600"/>
          </a:xfrm>
        </p:spPr>
      </p:pic>
      <p:pic>
        <p:nvPicPr>
          <p:cNvPr id="21508" name="Picture 3" descr="Click to view full size figure">
            <a:hlinkClick r:id="rId5"/>
            <a:extLst>
              <a:ext uri="{FF2B5EF4-FFF2-40B4-BE49-F238E27FC236}">
                <a16:creationId xmlns:a16="http://schemas.microsoft.com/office/drawing/2014/main" id="{611DF5D6-6F39-4EDB-92F2-C35B00DE113F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90600" cy="685800"/>
          </a:xfrm>
        </p:spPr>
      </p:pic>
      <p:pic>
        <p:nvPicPr>
          <p:cNvPr id="21509" name="Picture 4" descr="Click to view full size figure">
            <a:hlinkClick r:id="rId7"/>
            <a:extLst>
              <a:ext uri="{FF2B5EF4-FFF2-40B4-BE49-F238E27FC236}">
                <a16:creationId xmlns:a16="http://schemas.microsoft.com/office/drawing/2014/main" id="{9A6AC118-4588-43D6-98C4-DD343F8A61D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90600" cy="762000"/>
          </a:xfrm>
        </p:spPr>
      </p:pic>
      <p:pic>
        <p:nvPicPr>
          <p:cNvPr id="21510" name="Picture 5" descr="Click to view full size figure">
            <a:hlinkClick r:id="rId9"/>
            <a:extLst>
              <a:ext uri="{FF2B5EF4-FFF2-40B4-BE49-F238E27FC236}">
                <a16:creationId xmlns:a16="http://schemas.microsoft.com/office/drawing/2014/main" id="{1E605400-6566-45D8-B009-3B31985ADFE1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90600" cy="685800"/>
          </a:xfrm>
        </p:spPr>
      </p:pic>
      <p:sp>
        <p:nvSpPr>
          <p:cNvPr id="21511" name="Rectangle 14">
            <a:extLst>
              <a:ext uri="{FF2B5EF4-FFF2-40B4-BE49-F238E27FC236}">
                <a16:creationId xmlns:a16="http://schemas.microsoft.com/office/drawing/2014/main" id="{EB3D84C0-6FCF-433E-9AAE-58B8E552BD2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67200" y="1371600"/>
            <a:ext cx="7924800" cy="5257800"/>
          </a:xfrm>
        </p:spPr>
        <p:txBody>
          <a:bodyPr>
            <a:normAutofit fontScale="92500" lnSpcReduction="20000"/>
          </a:bodyPr>
          <a:lstStyle/>
          <a:p>
            <a:pPr marL="0" indent="0" algn="l" eaLnBrk="1" hangingPunct="1">
              <a:buNone/>
            </a:pPr>
            <a:r>
              <a:rPr lang="en-US" altLang="ar-SY" sz="2400" dirty="0">
                <a:solidFill>
                  <a:srgbClr val="FFFF00"/>
                </a:solidFill>
              </a:rPr>
              <a:t>600 MG/M2 (BREAST- SARCOMA-CLL-NHL</a:t>
            </a:r>
            <a:r>
              <a:rPr lang="en-US" altLang="ar-SY" sz="2400" dirty="0">
                <a:solidFill>
                  <a:srgbClr val="00B050"/>
                </a:solidFill>
              </a:rPr>
              <a:t>)</a:t>
            </a:r>
            <a:endParaRPr lang="ar-SA" altLang="ar-SY" sz="2400" dirty="0">
              <a:solidFill>
                <a:srgbClr val="00B05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ar-SY" sz="2400" u="sng" dirty="0">
                <a:solidFill>
                  <a:srgbClr val="FFFF00"/>
                </a:solidFill>
              </a:rPr>
              <a:t>Myelosuppression</a:t>
            </a:r>
          </a:p>
          <a:p>
            <a:pPr marL="457200" lvl="1" indent="0" algn="l" eaLnBrk="1" hangingPunct="1">
              <a:buNone/>
            </a:pPr>
            <a:r>
              <a:rPr lang="en-US" altLang="ar-SY" sz="2000" dirty="0">
                <a:solidFill>
                  <a:srgbClr val="FFFF00"/>
                </a:solidFill>
              </a:rPr>
              <a:t>principle dose-limiting toxicity.</a:t>
            </a:r>
          </a:p>
          <a:p>
            <a:pPr marL="457200" lvl="1" indent="0" algn="l" eaLnBrk="1" hangingPunct="1">
              <a:buNone/>
            </a:pPr>
            <a:r>
              <a:rPr lang="en-US" altLang="ar-SY" sz="2000" dirty="0">
                <a:solidFill>
                  <a:srgbClr val="FFFF00"/>
                </a:solidFill>
              </a:rPr>
              <a:t>primarily leukopenia.</a:t>
            </a:r>
          </a:p>
          <a:p>
            <a:pPr marL="0" indent="0" algn="ctr" eaLnBrk="1" hangingPunct="1">
              <a:buNone/>
            </a:pPr>
            <a:r>
              <a:rPr lang="en-US" altLang="ar-SY" sz="2400" u="sng" dirty="0">
                <a:solidFill>
                  <a:srgbClr val="FFFF00"/>
                </a:solidFill>
              </a:rPr>
              <a:t>Hemorrhagic cystitis</a:t>
            </a:r>
          </a:p>
          <a:p>
            <a:pPr marL="457200" lvl="1" indent="0" algn="l" eaLnBrk="1" hangingPunct="1">
              <a:buNone/>
            </a:pPr>
            <a:r>
              <a:rPr lang="en-US" altLang="ar-SY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*acrolein</a:t>
            </a:r>
            <a:r>
              <a:rPr lang="en-US" altLang="ar-SY" sz="2000" dirty="0">
                <a:solidFill>
                  <a:srgbClr val="FFFF00"/>
                </a:solidFill>
              </a:rPr>
              <a:t> metabolite.</a:t>
            </a:r>
          </a:p>
          <a:p>
            <a:pPr marL="457200" lvl="1" indent="0" algn="l" eaLnBrk="1" hangingPunct="1">
              <a:buNone/>
            </a:pPr>
            <a:r>
              <a:rPr lang="en-US" altLang="ar-SY" sz="2000" dirty="0">
                <a:solidFill>
                  <a:srgbClr val="FFFF00"/>
                </a:solidFill>
              </a:rPr>
              <a:t> *associated with high-dose therapy.</a:t>
            </a:r>
          </a:p>
          <a:p>
            <a:pPr marL="457200" lvl="1" indent="0" algn="l" eaLnBrk="1" hangingPunct="1">
              <a:buNone/>
            </a:pPr>
            <a:r>
              <a:rPr lang="ar-SY" altLang="ar-SY" sz="2000" dirty="0">
                <a:solidFill>
                  <a:srgbClr val="FFFF00"/>
                </a:solidFill>
              </a:rPr>
              <a:t> </a:t>
            </a:r>
            <a:r>
              <a:rPr lang="en-US" altLang="ar-SY" sz="2000" dirty="0">
                <a:solidFill>
                  <a:srgbClr val="FFFF00"/>
                </a:solidFill>
              </a:rPr>
              <a:t> *more common in </a:t>
            </a:r>
            <a:r>
              <a:rPr lang="en-US" altLang="ar-SY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poorly hydrated </a:t>
            </a:r>
            <a:r>
              <a:rPr lang="en-US" altLang="ar-SY" sz="2000" dirty="0">
                <a:solidFill>
                  <a:srgbClr val="FFFF00"/>
                </a:solidFill>
              </a:rPr>
              <a:t>or renally compromised patients.</a:t>
            </a:r>
          </a:p>
          <a:p>
            <a:pPr marL="457200" lvl="1" indent="0" algn="l" eaLnBrk="1" hangingPunct="1">
              <a:buNone/>
            </a:pPr>
            <a:r>
              <a:rPr lang="en-US" altLang="ar-SY" sz="2000" dirty="0">
                <a:solidFill>
                  <a:srgbClr val="FFFF00"/>
                </a:solidFill>
              </a:rPr>
              <a:t> *onset may be delayed from 24 hours to several weeks.</a:t>
            </a:r>
          </a:p>
          <a:p>
            <a:pPr marL="457200" lvl="1" indent="0" algn="l" eaLnBrk="1" hangingPunct="1">
              <a:buNone/>
            </a:pPr>
            <a:r>
              <a:rPr lang="en-US" altLang="ar-SY" sz="2000" dirty="0">
                <a:solidFill>
                  <a:srgbClr val="FFFF00"/>
                </a:solidFill>
              </a:rPr>
              <a:t> *manifests as gross </a:t>
            </a:r>
            <a:r>
              <a:rPr lang="en-US" altLang="ar-SY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hematuria</a:t>
            </a:r>
            <a:r>
              <a:rPr lang="en-US" altLang="ar-SY" sz="2000" dirty="0">
                <a:solidFill>
                  <a:srgbClr val="FFFF00"/>
                </a:solidFill>
              </a:rPr>
              <a:t>. </a:t>
            </a:r>
          </a:p>
          <a:p>
            <a:pPr marL="457200" lvl="1" indent="0" algn="l" eaLnBrk="1" hangingPunct="1">
              <a:buNone/>
            </a:pPr>
            <a:r>
              <a:rPr lang="en-US" altLang="ar-SY" sz="2000" dirty="0">
                <a:solidFill>
                  <a:srgbClr val="FFFF00"/>
                </a:solidFill>
              </a:rPr>
              <a:t> *aggressive hydration required with high dose therapy</a:t>
            </a:r>
          </a:p>
          <a:p>
            <a:pPr marL="457200" lvl="1" indent="0" algn="l" eaLnBrk="1" hangingPunct="1">
              <a:buNone/>
            </a:pPr>
            <a:r>
              <a:rPr lang="en-US" altLang="ar-SY" sz="2000" dirty="0">
                <a:solidFill>
                  <a:srgbClr val="FFFF00"/>
                </a:solidFill>
              </a:rPr>
              <a:t>    </a:t>
            </a:r>
            <a:r>
              <a:rPr lang="en-US" altLang="ar-SY" sz="2000" dirty="0" err="1">
                <a:solidFill>
                  <a:srgbClr val="FFFF00"/>
                </a:solidFill>
              </a:rPr>
              <a:t>mesna</a:t>
            </a:r>
            <a:r>
              <a:rPr lang="en-US" altLang="ar-SY" sz="2000" dirty="0">
                <a:solidFill>
                  <a:srgbClr val="FFFF00"/>
                </a:solidFill>
              </a:rPr>
              <a:t> administration.</a:t>
            </a:r>
          </a:p>
          <a:p>
            <a:pPr marL="457200" lvl="1" indent="0" algn="l" eaLnBrk="1" hangingPunct="1">
              <a:buNone/>
            </a:pPr>
            <a:r>
              <a:rPr lang="en-US" altLang="ar-SY" sz="2000" dirty="0">
                <a:solidFill>
                  <a:srgbClr val="FFFF00"/>
                </a:solidFill>
              </a:rPr>
              <a:t> *management: </a:t>
            </a:r>
            <a:r>
              <a:rPr lang="en-US" altLang="ar-SY" sz="2000" dirty="0">
                <a:solidFill>
                  <a:srgbClr val="FFC000"/>
                </a:solidFill>
              </a:rPr>
              <a:t>increase IVF</a:t>
            </a:r>
            <a:r>
              <a:rPr lang="en-US" altLang="ar-SY" sz="2000" dirty="0">
                <a:solidFill>
                  <a:schemeClr val="bg1"/>
                </a:solidFill>
              </a:rPr>
              <a:t>, </a:t>
            </a:r>
            <a:r>
              <a:rPr lang="en-US" altLang="ar-SY" sz="2000" dirty="0" err="1">
                <a:solidFill>
                  <a:srgbClr val="FFC000"/>
                </a:solidFill>
              </a:rPr>
              <a:t>mesna</a:t>
            </a:r>
            <a:r>
              <a:rPr lang="en-US" altLang="ar-SY" sz="2000" dirty="0">
                <a:solidFill>
                  <a:schemeClr val="bg1"/>
                </a:solidFill>
              </a:rPr>
              <a:t>, </a:t>
            </a:r>
            <a:r>
              <a:rPr lang="en-US" altLang="ar-SY" sz="2000" dirty="0">
                <a:solidFill>
                  <a:srgbClr val="FFC000"/>
                </a:solidFill>
              </a:rPr>
              <a:t>total bladder irrigation</a:t>
            </a:r>
          </a:p>
        </p:txBody>
      </p:sp>
      <p:pic>
        <p:nvPicPr>
          <p:cNvPr id="21512" name="Picture 6" descr="Click to view full size figure">
            <a:hlinkClick r:id="rId11"/>
            <a:extLst>
              <a:ext uri="{FF2B5EF4-FFF2-40B4-BE49-F238E27FC236}">
                <a16:creationId xmlns:a16="http://schemas.microsoft.com/office/drawing/2014/main" id="{939BC575-D358-44F7-8319-1E3C10BDF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7" descr="Click to view full size figure">
            <a:hlinkClick r:id="rId13"/>
            <a:extLst>
              <a:ext uri="{FF2B5EF4-FFF2-40B4-BE49-F238E27FC236}">
                <a16:creationId xmlns:a16="http://schemas.microsoft.com/office/drawing/2014/main" id="{528A846E-627C-4B9A-AF35-72EC92485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8" descr="Click to view full size figure">
            <a:hlinkClick r:id="rId15"/>
            <a:extLst>
              <a:ext uri="{FF2B5EF4-FFF2-40B4-BE49-F238E27FC236}">
                <a16:creationId xmlns:a16="http://schemas.microsoft.com/office/drawing/2014/main" id="{2CDA490B-CF5C-4AA1-B0F3-969F968C8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9" descr="Click to view full size figure">
            <a:hlinkClick r:id="rId17"/>
            <a:extLst>
              <a:ext uri="{FF2B5EF4-FFF2-40B4-BE49-F238E27FC236}">
                <a16:creationId xmlns:a16="http://schemas.microsoft.com/office/drawing/2014/main" id="{EE499FCF-EC5A-4ABE-9F94-1D6111014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0" descr="Click to view full size figure">
            <a:hlinkClick r:id="rId19"/>
            <a:extLst>
              <a:ext uri="{FF2B5EF4-FFF2-40B4-BE49-F238E27FC236}">
                <a16:creationId xmlns:a16="http://schemas.microsoft.com/office/drawing/2014/main" id="{5040DA72-3F6B-48C7-8D69-365FC8C9E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1" descr="Click to view full size figure">
            <a:hlinkClick r:id="rId21"/>
            <a:extLst>
              <a:ext uri="{FF2B5EF4-FFF2-40B4-BE49-F238E27FC236}">
                <a16:creationId xmlns:a16="http://schemas.microsoft.com/office/drawing/2014/main" id="{495DE664-6C8D-4F91-9181-80889D079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2" descr="Click to view full size figure">
            <a:hlinkClick r:id="rId23"/>
            <a:extLst>
              <a:ext uri="{FF2B5EF4-FFF2-40B4-BE49-F238E27FC236}">
                <a16:creationId xmlns:a16="http://schemas.microsoft.com/office/drawing/2014/main" id="{9A649C47-95AC-4522-A61D-7A780D2CC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3476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5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7" name="Rectangle 13">
            <a:extLst>
              <a:ext uri="{FF2B5EF4-FFF2-40B4-BE49-F238E27FC236}">
                <a16:creationId xmlns:a16="http://schemas.microsoft.com/office/drawing/2014/main" id="{8EA47061-5BBA-4FD8-B08F-4B1EB9F5B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74638"/>
            <a:ext cx="78486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+mj-cs"/>
              </a:rPr>
              <a:t>Cyclophosphamide Toxicity</a:t>
            </a:r>
          </a:p>
        </p:txBody>
      </p:sp>
      <p:pic>
        <p:nvPicPr>
          <p:cNvPr id="22531" name="Picture 2" descr="Click to view full size figure">
            <a:hlinkClick r:id="rId3"/>
            <a:extLst>
              <a:ext uri="{FF2B5EF4-FFF2-40B4-BE49-F238E27FC236}">
                <a16:creationId xmlns:a16="http://schemas.microsoft.com/office/drawing/2014/main" id="{5DCF0A8C-3301-4F39-97F1-7BCE579DDF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90600" cy="609600"/>
          </a:xfrm>
        </p:spPr>
      </p:pic>
      <p:pic>
        <p:nvPicPr>
          <p:cNvPr id="22532" name="Picture 3" descr="Click to view full size figure">
            <a:hlinkClick r:id="rId5"/>
            <a:extLst>
              <a:ext uri="{FF2B5EF4-FFF2-40B4-BE49-F238E27FC236}">
                <a16:creationId xmlns:a16="http://schemas.microsoft.com/office/drawing/2014/main" id="{B9A1C6FB-78D7-4FE3-9303-9AF634768702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90600" cy="685800"/>
          </a:xfrm>
        </p:spPr>
      </p:pic>
      <p:pic>
        <p:nvPicPr>
          <p:cNvPr id="22533" name="Picture 4" descr="Click to view full size figure">
            <a:hlinkClick r:id="rId7"/>
            <a:extLst>
              <a:ext uri="{FF2B5EF4-FFF2-40B4-BE49-F238E27FC236}">
                <a16:creationId xmlns:a16="http://schemas.microsoft.com/office/drawing/2014/main" id="{B927FAE6-BF0E-44CD-9BDB-7F5F39C568AE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90600" cy="762000"/>
          </a:xfrm>
        </p:spPr>
      </p:pic>
      <p:pic>
        <p:nvPicPr>
          <p:cNvPr id="22534" name="Picture 5" descr="Click to view full size figure">
            <a:hlinkClick r:id="rId9"/>
            <a:extLst>
              <a:ext uri="{FF2B5EF4-FFF2-40B4-BE49-F238E27FC236}">
                <a16:creationId xmlns:a16="http://schemas.microsoft.com/office/drawing/2014/main" id="{DE3B2125-66E0-4D9B-BB4C-47B43C764155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90600" cy="685800"/>
          </a:xfrm>
        </p:spPr>
      </p:pic>
      <p:sp>
        <p:nvSpPr>
          <p:cNvPr id="22535" name="Rectangle 14">
            <a:extLst>
              <a:ext uri="{FF2B5EF4-FFF2-40B4-BE49-F238E27FC236}">
                <a16:creationId xmlns:a16="http://schemas.microsoft.com/office/drawing/2014/main" id="{DFF87C2B-2B93-4EB3-98AD-BD916138F8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67200" y="1600200"/>
            <a:ext cx="7924800" cy="502920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altLang="ar-SY" sz="2400" dirty="0">
                <a:solidFill>
                  <a:srgbClr val="FF0000"/>
                </a:solidFill>
              </a:rPr>
              <a:t>*</a:t>
            </a:r>
            <a:r>
              <a:rPr lang="en-US" altLang="ar-SY" sz="2400" u="sng" dirty="0">
                <a:solidFill>
                  <a:srgbClr val="FFFF00"/>
                </a:solidFill>
              </a:rPr>
              <a:t>Syndrome of inappropriate antidiuretic hormone</a:t>
            </a:r>
            <a:r>
              <a:rPr lang="en-US" altLang="ar-SY" sz="2400" dirty="0">
                <a:solidFill>
                  <a:srgbClr val="FFFF00"/>
                </a:solidFill>
              </a:rPr>
              <a:t>.</a:t>
            </a:r>
          </a:p>
          <a:p>
            <a:pPr marL="0" indent="0" algn="l" eaLnBrk="1" hangingPunct="1">
              <a:buNone/>
            </a:pPr>
            <a:r>
              <a:rPr lang="en-US" altLang="ar-SY" sz="2400" dirty="0">
                <a:solidFill>
                  <a:srgbClr val="FFFF00"/>
                </a:solidFill>
              </a:rPr>
              <a:t>*Alopecia.</a:t>
            </a:r>
          </a:p>
          <a:p>
            <a:pPr marL="0" indent="0" algn="l" eaLnBrk="1" hangingPunct="1">
              <a:buNone/>
            </a:pPr>
            <a:r>
              <a:rPr lang="en-US" altLang="ar-SY" sz="2400" dirty="0">
                <a:solidFill>
                  <a:srgbClr val="FFFF00"/>
                </a:solidFill>
              </a:rPr>
              <a:t>Highly emetogenic if </a:t>
            </a:r>
            <a:r>
              <a:rPr lang="en-US" altLang="ar-SY" sz="2400" dirty="0">
                <a:solidFill>
                  <a:srgbClr val="FFFF00"/>
                </a:solidFill>
                <a:sym typeface="Symbol" panose="05050102010706020507" pitchFamily="18" charset="2"/>
              </a:rPr>
              <a:t> 1500 mg/m</a:t>
            </a:r>
            <a:r>
              <a:rPr lang="en-US" altLang="ar-SY" sz="2400" baseline="30000" dirty="0">
                <a:solidFill>
                  <a:srgbClr val="FFFF00"/>
                </a:solidFill>
                <a:sym typeface="Symbol" panose="05050102010706020507" pitchFamily="18" charset="2"/>
              </a:rPr>
              <a:t>2</a:t>
            </a:r>
            <a:r>
              <a:rPr lang="ar-SY" altLang="ar-SY" sz="24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*</a:t>
            </a:r>
            <a:endParaRPr lang="en-US" altLang="ar-SY" sz="2400" baseline="30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457200" lvl="1" indent="0" eaLnBrk="1" hangingPunct="1">
              <a:buNone/>
            </a:pPr>
            <a:endParaRPr lang="en-US" altLang="ar-SY" sz="2000" dirty="0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pic>
        <p:nvPicPr>
          <p:cNvPr id="22536" name="Picture 6" descr="Click to view full size figure">
            <a:hlinkClick r:id="rId11"/>
            <a:extLst>
              <a:ext uri="{FF2B5EF4-FFF2-40B4-BE49-F238E27FC236}">
                <a16:creationId xmlns:a16="http://schemas.microsoft.com/office/drawing/2014/main" id="{DA79E3AF-9AE9-445C-8A6B-1EFDE62E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7" descr="Click to view full size figure">
            <a:hlinkClick r:id="rId13"/>
            <a:extLst>
              <a:ext uri="{FF2B5EF4-FFF2-40B4-BE49-F238E27FC236}">
                <a16:creationId xmlns:a16="http://schemas.microsoft.com/office/drawing/2014/main" id="{C95EEF9E-E475-41E8-9CE7-095C2207F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8" descr="Click to view full size figure">
            <a:hlinkClick r:id="rId15"/>
            <a:extLst>
              <a:ext uri="{FF2B5EF4-FFF2-40B4-BE49-F238E27FC236}">
                <a16:creationId xmlns:a16="http://schemas.microsoft.com/office/drawing/2014/main" id="{60705D4E-85B1-449D-9C3F-474EC5B97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9" descr="Click to view full size figure">
            <a:hlinkClick r:id="rId17"/>
            <a:extLst>
              <a:ext uri="{FF2B5EF4-FFF2-40B4-BE49-F238E27FC236}">
                <a16:creationId xmlns:a16="http://schemas.microsoft.com/office/drawing/2014/main" id="{EC58115B-38C6-45E5-8789-75DBAFD7E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0" descr="Click to view full size figure">
            <a:hlinkClick r:id="rId19"/>
            <a:extLst>
              <a:ext uri="{FF2B5EF4-FFF2-40B4-BE49-F238E27FC236}">
                <a16:creationId xmlns:a16="http://schemas.microsoft.com/office/drawing/2014/main" id="{8AA79767-3859-4250-9E70-738DA5047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1" descr="Click to view full size figure">
            <a:hlinkClick r:id="rId21"/>
            <a:extLst>
              <a:ext uri="{FF2B5EF4-FFF2-40B4-BE49-F238E27FC236}">
                <a16:creationId xmlns:a16="http://schemas.microsoft.com/office/drawing/2014/main" id="{E956DB41-F584-4536-B9E5-0C40B3CE0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2" descr="Click to view full size figure">
            <a:hlinkClick r:id="rId23"/>
            <a:extLst>
              <a:ext uri="{FF2B5EF4-FFF2-40B4-BE49-F238E27FC236}">
                <a16:creationId xmlns:a16="http://schemas.microsoft.com/office/drawing/2014/main" id="{95C51EF4-27FA-4088-9588-C3D72E83B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3476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11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1" name="Rectangle 13">
            <a:extLst>
              <a:ext uri="{FF2B5EF4-FFF2-40B4-BE49-F238E27FC236}">
                <a16:creationId xmlns:a16="http://schemas.microsoft.com/office/drawing/2014/main" id="{64D0ADF9-9E17-4155-BF89-BBCC1636F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74638"/>
            <a:ext cx="7848600" cy="8683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  <a:cs typeface="+mj-cs"/>
              </a:rPr>
              <a:t>Ifosfamide</a:t>
            </a:r>
            <a:br>
              <a:rPr lang="en-US" dirty="0">
                <a:solidFill>
                  <a:srgbClr val="FF0000"/>
                </a:solidFill>
                <a:cs typeface="+mj-cs"/>
              </a:rPr>
            </a:br>
            <a:r>
              <a:rPr lang="en-US" dirty="0">
                <a:solidFill>
                  <a:srgbClr val="FF0000"/>
                </a:solidFill>
                <a:cs typeface="+mj-cs"/>
              </a:rPr>
              <a:t> Toxicity</a:t>
            </a:r>
          </a:p>
        </p:txBody>
      </p:sp>
      <p:pic>
        <p:nvPicPr>
          <p:cNvPr id="23555" name="Picture 2" descr="Click to view full size figure">
            <a:hlinkClick r:id="rId3"/>
            <a:extLst>
              <a:ext uri="{FF2B5EF4-FFF2-40B4-BE49-F238E27FC236}">
                <a16:creationId xmlns:a16="http://schemas.microsoft.com/office/drawing/2014/main" id="{9AE34A85-5277-4D0C-81FF-6AEB0E9E63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90600" cy="609600"/>
          </a:xfrm>
        </p:spPr>
      </p:pic>
      <p:pic>
        <p:nvPicPr>
          <p:cNvPr id="23556" name="Picture 3" descr="Click to view full size figure">
            <a:hlinkClick r:id="rId5"/>
            <a:extLst>
              <a:ext uri="{FF2B5EF4-FFF2-40B4-BE49-F238E27FC236}">
                <a16:creationId xmlns:a16="http://schemas.microsoft.com/office/drawing/2014/main" id="{DFC0F9D8-984A-42E4-A8CC-796995FC51A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90600" cy="685800"/>
          </a:xfrm>
        </p:spPr>
      </p:pic>
      <p:pic>
        <p:nvPicPr>
          <p:cNvPr id="23557" name="Picture 4" descr="Click to view full size figure">
            <a:hlinkClick r:id="rId7"/>
            <a:extLst>
              <a:ext uri="{FF2B5EF4-FFF2-40B4-BE49-F238E27FC236}">
                <a16:creationId xmlns:a16="http://schemas.microsoft.com/office/drawing/2014/main" id="{1FF9FC23-D50C-443F-A1E4-6C8C41DCA913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90600" cy="762000"/>
          </a:xfrm>
        </p:spPr>
      </p:pic>
      <p:pic>
        <p:nvPicPr>
          <p:cNvPr id="23558" name="Picture 5" descr="Click to view full size figure">
            <a:hlinkClick r:id="rId9"/>
            <a:extLst>
              <a:ext uri="{FF2B5EF4-FFF2-40B4-BE49-F238E27FC236}">
                <a16:creationId xmlns:a16="http://schemas.microsoft.com/office/drawing/2014/main" id="{BE005B5F-B656-497F-8C36-64524CA23FEF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90600" cy="685800"/>
          </a:xfrm>
        </p:spPr>
      </p:pic>
      <p:sp>
        <p:nvSpPr>
          <p:cNvPr id="36871" name="Rectangle 14">
            <a:extLst>
              <a:ext uri="{FF2B5EF4-FFF2-40B4-BE49-F238E27FC236}">
                <a16:creationId xmlns:a16="http://schemas.microsoft.com/office/drawing/2014/main" id="{0212A09D-936D-43DD-8279-AE03A6D250C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67200" y="1508125"/>
            <a:ext cx="7924800" cy="5334000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Sarcoma –ICE (NHL</a:t>
            </a:r>
            <a:r>
              <a:rPr lang="en-US" sz="2400" dirty="0">
                <a:solidFill>
                  <a:srgbClr val="FFC000"/>
                </a:solidFill>
              </a:rPr>
              <a:t>) </a:t>
            </a:r>
            <a:r>
              <a:rPr lang="ar-SA" sz="2400" dirty="0">
                <a:solidFill>
                  <a:srgbClr val="FFC000"/>
                </a:solidFill>
              </a:rPr>
              <a:t>.</a:t>
            </a:r>
            <a:r>
              <a:rPr lang="ar-SY" sz="2400" dirty="0">
                <a:solidFill>
                  <a:srgbClr val="FFC000"/>
                </a:solidFill>
              </a:rPr>
              <a:t>)</a:t>
            </a:r>
            <a:r>
              <a:rPr lang="ar-SA" sz="2400" dirty="0">
                <a:solidFill>
                  <a:srgbClr val="FFC000"/>
                </a:solidFill>
              </a:rPr>
              <a:t>.......</a:t>
            </a:r>
            <a:r>
              <a:rPr lang="ar-SA" sz="2400" dirty="0"/>
              <a:t>.</a:t>
            </a:r>
            <a:r>
              <a:rPr lang="en-US" sz="2400" dirty="0"/>
              <a:t> d1-d5</a:t>
            </a:r>
            <a:r>
              <a:rPr lang="ar-SA" sz="2400" dirty="0"/>
              <a:t> </a:t>
            </a:r>
            <a:r>
              <a:rPr lang="en-US" sz="2400" dirty="0"/>
              <a:t> 1-2 G/M2</a:t>
            </a:r>
            <a:endParaRPr lang="ar-SA" sz="2400" dirty="0"/>
          </a:p>
          <a:p>
            <a:pPr marL="0" indent="0" algn="l">
              <a:lnSpc>
                <a:spcPct val="90000"/>
              </a:lnSpc>
              <a:buNone/>
              <a:defRPr/>
            </a:pPr>
            <a:endParaRPr lang="ar-SA" dirty="0">
              <a:solidFill>
                <a:srgbClr val="FFFF00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800" u="sng" dirty="0">
                <a:solidFill>
                  <a:srgbClr val="FFFF00"/>
                </a:solidFill>
              </a:rPr>
              <a:t>Hemorrhagic cystitis</a:t>
            </a:r>
          </a:p>
          <a:p>
            <a:pPr marL="452437" lvl="1" indent="0" algn="l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*excretion of </a:t>
            </a:r>
            <a:r>
              <a:rPr lang="en-US" sz="2000" dirty="0">
                <a:solidFill>
                  <a:srgbClr val="FF0000"/>
                </a:solidFill>
              </a:rPr>
              <a:t>acrolein</a:t>
            </a:r>
            <a:r>
              <a:rPr lang="en-US" sz="2000" dirty="0">
                <a:solidFill>
                  <a:srgbClr val="FFFF00"/>
                </a:solidFill>
              </a:rPr>
              <a:t> into the urinary bladder.</a:t>
            </a:r>
          </a:p>
          <a:p>
            <a:pPr marL="452437" lvl="1" indent="0" algn="l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*greater with bolus regimen.</a:t>
            </a:r>
          </a:p>
          <a:p>
            <a:pPr marL="452437" lvl="1" indent="0" algn="l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*higher after </a:t>
            </a:r>
            <a:r>
              <a:rPr lang="en-US" sz="2000" dirty="0" err="1">
                <a:solidFill>
                  <a:srgbClr val="FFFF00"/>
                </a:solidFill>
              </a:rPr>
              <a:t>ifosfamide</a:t>
            </a:r>
            <a:r>
              <a:rPr lang="en-US" sz="2000" dirty="0">
                <a:solidFill>
                  <a:srgbClr val="FFFF00"/>
                </a:solidFill>
              </a:rPr>
              <a:t> that after equivalent doses of cyclophosphamide</a:t>
            </a:r>
          </a:p>
          <a:p>
            <a:pPr marL="452437" lvl="1" indent="0" algn="l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symptoms of dysuria and urinary frequency. </a:t>
            </a:r>
          </a:p>
          <a:p>
            <a:pPr marL="452437" lvl="1" indent="0" algn="l">
              <a:lnSpc>
                <a:spcPct val="90000"/>
              </a:lnSpc>
              <a:buNone/>
              <a:defRPr/>
            </a:pPr>
            <a:r>
              <a:rPr lang="en-US" sz="2000" dirty="0" err="1"/>
              <a:t>mesna</a:t>
            </a:r>
            <a:r>
              <a:rPr lang="en-US" sz="2000" dirty="0"/>
              <a:t> binds acrolein.</a:t>
            </a:r>
            <a:r>
              <a:rPr lang="ar-SY" sz="2000" dirty="0">
                <a:solidFill>
                  <a:srgbClr val="FF0000"/>
                </a:solidFill>
              </a:rPr>
              <a:t>*</a:t>
            </a:r>
            <a:endParaRPr lang="en-US" sz="2000" dirty="0">
              <a:solidFill>
                <a:srgbClr val="FF0000"/>
              </a:solidFill>
            </a:endParaRPr>
          </a:p>
          <a:p>
            <a:pPr marL="452437" lvl="1" indent="0" algn="l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routinely </a:t>
            </a:r>
            <a:r>
              <a:rPr lang="en-US" sz="2000" dirty="0">
                <a:solidFill>
                  <a:srgbClr val="FFFF00"/>
                </a:solidFill>
              </a:rPr>
              <a:t>recommended to protect against urothelial toxicity. </a:t>
            </a:r>
          </a:p>
          <a:p>
            <a:pPr marL="452437" lvl="1" indent="0" algn="l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treatment of hemorrhagic cystitis </a:t>
            </a:r>
            <a:r>
              <a:rPr lang="en-US" sz="2000" dirty="0">
                <a:solidFill>
                  <a:srgbClr val="FFFF00"/>
                </a:solidFill>
              </a:rPr>
              <a:t>requires evacuation of clots and continuous bladder irrigation;, prostaglandins,  or high-dose tranexamic acid have been tried with varying results.</a:t>
            </a:r>
          </a:p>
        </p:txBody>
      </p:sp>
      <p:pic>
        <p:nvPicPr>
          <p:cNvPr id="23560" name="Picture 6" descr="Click to view full size figure">
            <a:hlinkClick r:id="rId11"/>
            <a:extLst>
              <a:ext uri="{FF2B5EF4-FFF2-40B4-BE49-F238E27FC236}">
                <a16:creationId xmlns:a16="http://schemas.microsoft.com/office/drawing/2014/main" id="{8245EDE6-0137-43BF-BDE3-8CE184F3C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" descr="Click to view full size figure">
            <a:hlinkClick r:id="rId13"/>
            <a:extLst>
              <a:ext uri="{FF2B5EF4-FFF2-40B4-BE49-F238E27FC236}">
                <a16:creationId xmlns:a16="http://schemas.microsoft.com/office/drawing/2014/main" id="{32E85537-41A2-4E30-B91F-CF7A861D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8" descr="Click to view full size figure">
            <a:hlinkClick r:id="rId15"/>
            <a:extLst>
              <a:ext uri="{FF2B5EF4-FFF2-40B4-BE49-F238E27FC236}">
                <a16:creationId xmlns:a16="http://schemas.microsoft.com/office/drawing/2014/main" id="{B1B7BEA2-BA0B-419C-9846-C4928D418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9" descr="Click to view full size figure">
            <a:hlinkClick r:id="rId17"/>
            <a:extLst>
              <a:ext uri="{FF2B5EF4-FFF2-40B4-BE49-F238E27FC236}">
                <a16:creationId xmlns:a16="http://schemas.microsoft.com/office/drawing/2014/main" id="{A59B9867-3F65-4113-9DF0-7AC997F05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0" descr="Click to view full size figure">
            <a:hlinkClick r:id="rId19"/>
            <a:extLst>
              <a:ext uri="{FF2B5EF4-FFF2-40B4-BE49-F238E27FC236}">
                <a16:creationId xmlns:a16="http://schemas.microsoft.com/office/drawing/2014/main" id="{F685929E-5310-4BE3-A58E-CCABEB140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1" descr="Click to view full size figure">
            <a:hlinkClick r:id="rId21"/>
            <a:extLst>
              <a:ext uri="{FF2B5EF4-FFF2-40B4-BE49-F238E27FC236}">
                <a16:creationId xmlns:a16="http://schemas.microsoft.com/office/drawing/2014/main" id="{AD390307-4684-421B-95A7-AFB4DEF00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2" descr="Click to view full size figure">
            <a:hlinkClick r:id="rId23"/>
            <a:extLst>
              <a:ext uri="{FF2B5EF4-FFF2-40B4-BE49-F238E27FC236}">
                <a16:creationId xmlns:a16="http://schemas.microsoft.com/office/drawing/2014/main" id="{263E7F41-7333-418C-928B-289C1BEF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3476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839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CF03CE58-071A-4D38-B550-6E4DC28F30BB}"/>
              </a:ext>
            </a:extLst>
          </p:cNvPr>
          <p:cNvSpPr/>
          <p:nvPr/>
        </p:nvSpPr>
        <p:spPr>
          <a:xfrm>
            <a:off x="119270" y="0"/>
            <a:ext cx="12072730" cy="1232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0DB32AA-DB92-490C-B7DD-2C056B6D0A9D}"/>
              </a:ext>
            </a:extLst>
          </p:cNvPr>
          <p:cNvSpPr/>
          <p:nvPr/>
        </p:nvSpPr>
        <p:spPr>
          <a:xfrm>
            <a:off x="0" y="5585791"/>
            <a:ext cx="12192000" cy="1172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88306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5">
            <a:extLst>
              <a:ext uri="{FF2B5EF4-FFF2-40B4-BE49-F238E27FC236}">
                <a16:creationId xmlns:a16="http://schemas.microsoft.com/office/drawing/2014/main" id="{D0519069-F1A5-4264-A8B9-DDFB59939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85800"/>
            <a:ext cx="72390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 err="1">
                <a:solidFill>
                  <a:schemeClr val="tx1"/>
                </a:solidFill>
              </a:rPr>
              <a:t>Platinums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26627" name="Picture 16">
            <a:extLst>
              <a:ext uri="{FF2B5EF4-FFF2-40B4-BE49-F238E27FC236}">
                <a16:creationId xmlns:a16="http://schemas.microsoft.com/office/drawing/2014/main" id="{DA566832-BDD1-45A6-BB20-9F8C4C89456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8435" y="2514601"/>
            <a:ext cx="2969314" cy="4343400"/>
          </a:xfrm>
          <a:noFill/>
        </p:spPr>
      </p:pic>
      <p:pic>
        <p:nvPicPr>
          <p:cNvPr id="26628" name="Picture 18">
            <a:extLst>
              <a:ext uri="{FF2B5EF4-FFF2-40B4-BE49-F238E27FC236}">
                <a16:creationId xmlns:a16="http://schemas.microsoft.com/office/drawing/2014/main" id="{40F9316E-C5BF-43FA-9878-C0AD801516E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1" y="2514601"/>
            <a:ext cx="3289851" cy="4343400"/>
          </a:xfrm>
          <a:noFill/>
        </p:spPr>
      </p:pic>
      <p:pic>
        <p:nvPicPr>
          <p:cNvPr id="26629" name="Picture 20">
            <a:extLst>
              <a:ext uri="{FF2B5EF4-FFF2-40B4-BE49-F238E27FC236}">
                <a16:creationId xmlns:a16="http://schemas.microsoft.com/office/drawing/2014/main" id="{37DE4BD4-9F49-40C6-9F63-12DEE53E2D3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7470" y="2514599"/>
            <a:ext cx="3614530" cy="4343399"/>
          </a:xfrm>
          <a:noFill/>
        </p:spPr>
      </p:pic>
      <p:pic>
        <p:nvPicPr>
          <p:cNvPr id="26630" name="Picture 2" descr="Click to view full size figure">
            <a:hlinkClick r:id="rId6"/>
            <a:extLst>
              <a:ext uri="{FF2B5EF4-FFF2-40B4-BE49-F238E27FC236}">
                <a16:creationId xmlns:a16="http://schemas.microsoft.com/office/drawing/2014/main" id="{A259C145-1E24-4E51-83D6-A507BA745D2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600" cy="609600"/>
          </a:xfrm>
        </p:spPr>
      </p:pic>
      <p:pic>
        <p:nvPicPr>
          <p:cNvPr id="26631" name="Picture 3" descr="Click to view full size figure">
            <a:hlinkClick r:id="rId8"/>
            <a:extLst>
              <a:ext uri="{FF2B5EF4-FFF2-40B4-BE49-F238E27FC236}">
                <a16:creationId xmlns:a16="http://schemas.microsoft.com/office/drawing/2014/main" id="{3864AB9C-3AF7-4586-A39A-E090C504A40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90600" cy="685800"/>
          </a:xfrm>
        </p:spPr>
      </p:pic>
      <p:pic>
        <p:nvPicPr>
          <p:cNvPr id="26632" name="Picture 4" descr="Click to view full size figure">
            <a:hlinkClick r:id="rId10"/>
            <a:extLst>
              <a:ext uri="{FF2B5EF4-FFF2-40B4-BE49-F238E27FC236}">
                <a16:creationId xmlns:a16="http://schemas.microsoft.com/office/drawing/2014/main" id="{2D795695-AB5A-4093-860D-A60E50895E68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90600" cy="762000"/>
          </a:xfrm>
        </p:spPr>
      </p:pic>
      <p:pic>
        <p:nvPicPr>
          <p:cNvPr id="26633" name="Picture 5" descr="Click to view full size figure">
            <a:hlinkClick r:id="rId12"/>
            <a:extLst>
              <a:ext uri="{FF2B5EF4-FFF2-40B4-BE49-F238E27FC236}">
                <a16:creationId xmlns:a16="http://schemas.microsoft.com/office/drawing/2014/main" id="{D6BD3CF6-DD69-41EE-8834-C9FB17BD26F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90600" cy="685800"/>
          </a:xfrm>
        </p:spPr>
      </p:pic>
      <p:pic>
        <p:nvPicPr>
          <p:cNvPr id="26634" name="Picture 6" descr="Click to view full size figure">
            <a:hlinkClick r:id="rId14"/>
            <a:extLst>
              <a:ext uri="{FF2B5EF4-FFF2-40B4-BE49-F238E27FC236}">
                <a16:creationId xmlns:a16="http://schemas.microsoft.com/office/drawing/2014/main" id="{1ACF41B5-FB6F-4083-8CCD-4D1DBFB98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7" descr="Click to view full size figure">
            <a:hlinkClick r:id="rId16"/>
            <a:extLst>
              <a:ext uri="{FF2B5EF4-FFF2-40B4-BE49-F238E27FC236}">
                <a16:creationId xmlns:a16="http://schemas.microsoft.com/office/drawing/2014/main" id="{911D2A33-C4AC-4B97-BB8D-DBC54A76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8" descr="Click to view full size figure">
            <a:hlinkClick r:id="rId18"/>
            <a:extLst>
              <a:ext uri="{FF2B5EF4-FFF2-40B4-BE49-F238E27FC236}">
                <a16:creationId xmlns:a16="http://schemas.microsoft.com/office/drawing/2014/main" id="{8F1AD4EE-C688-41D6-AE86-73D22250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9" descr="Click to view full size figure">
            <a:hlinkClick r:id="rId20"/>
            <a:extLst>
              <a:ext uri="{FF2B5EF4-FFF2-40B4-BE49-F238E27FC236}">
                <a16:creationId xmlns:a16="http://schemas.microsoft.com/office/drawing/2014/main" id="{B914802E-5F15-41BB-9E97-3E271AA14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0" descr="Click to view full size figure">
            <a:hlinkClick r:id="rId22"/>
            <a:extLst>
              <a:ext uri="{FF2B5EF4-FFF2-40B4-BE49-F238E27FC236}">
                <a16:creationId xmlns:a16="http://schemas.microsoft.com/office/drawing/2014/main" id="{293E437E-A801-4DF4-8CB6-952BC6B81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1" descr="Click to view full size figure">
            <a:hlinkClick r:id="rId24"/>
            <a:extLst>
              <a:ext uri="{FF2B5EF4-FFF2-40B4-BE49-F238E27FC236}">
                <a16:creationId xmlns:a16="http://schemas.microsoft.com/office/drawing/2014/main" id="{A5EABE30-6AB7-4231-AFCB-9ADE11777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2" descr="Click to view full size figure">
            <a:hlinkClick r:id="rId26"/>
            <a:extLst>
              <a:ext uri="{FF2B5EF4-FFF2-40B4-BE49-F238E27FC236}">
                <a16:creationId xmlns:a16="http://schemas.microsoft.com/office/drawing/2014/main" id="{5037676A-D21F-46F6-B988-0DBA70B5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3476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031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7" name="Rectangle 13">
            <a:extLst>
              <a:ext uri="{FF2B5EF4-FFF2-40B4-BE49-F238E27FC236}">
                <a16:creationId xmlns:a16="http://schemas.microsoft.com/office/drawing/2014/main" id="{D91D43CF-A4F0-4835-AD4B-283352AEB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74638"/>
            <a:ext cx="78486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cs typeface="+mj-cs"/>
              </a:rPr>
              <a:t>Cisplatin</a:t>
            </a:r>
            <a:r>
              <a:rPr lang="en-US" dirty="0">
                <a:solidFill>
                  <a:schemeClr val="tx1"/>
                </a:solidFill>
                <a:cs typeface="+mj-cs"/>
              </a:rPr>
              <a:t> Toxicity</a:t>
            </a:r>
          </a:p>
        </p:txBody>
      </p:sp>
      <p:pic>
        <p:nvPicPr>
          <p:cNvPr id="27651" name="Picture 2" descr="Click to view full size figure">
            <a:hlinkClick r:id="rId3"/>
            <a:extLst>
              <a:ext uri="{FF2B5EF4-FFF2-40B4-BE49-F238E27FC236}">
                <a16:creationId xmlns:a16="http://schemas.microsoft.com/office/drawing/2014/main" id="{60530203-8D11-4A97-923F-260B7EB6E7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90600" cy="609600"/>
          </a:xfrm>
        </p:spPr>
      </p:pic>
      <p:pic>
        <p:nvPicPr>
          <p:cNvPr id="27652" name="Picture 3" descr="Click to view full size figure">
            <a:hlinkClick r:id="rId5"/>
            <a:extLst>
              <a:ext uri="{FF2B5EF4-FFF2-40B4-BE49-F238E27FC236}">
                <a16:creationId xmlns:a16="http://schemas.microsoft.com/office/drawing/2014/main" id="{60F678AC-0553-40EF-88A7-A183AF339E8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90600" cy="685800"/>
          </a:xfrm>
        </p:spPr>
      </p:pic>
      <p:pic>
        <p:nvPicPr>
          <p:cNvPr id="27653" name="Picture 4" descr="Click to view full size figure">
            <a:hlinkClick r:id="rId7"/>
            <a:extLst>
              <a:ext uri="{FF2B5EF4-FFF2-40B4-BE49-F238E27FC236}">
                <a16:creationId xmlns:a16="http://schemas.microsoft.com/office/drawing/2014/main" id="{0C0625BF-D119-4B93-831B-458CCE0F2317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90600" cy="762000"/>
          </a:xfrm>
        </p:spPr>
      </p:pic>
      <p:pic>
        <p:nvPicPr>
          <p:cNvPr id="27654" name="Picture 5" descr="Click to view full size figure">
            <a:hlinkClick r:id="rId9"/>
            <a:extLst>
              <a:ext uri="{FF2B5EF4-FFF2-40B4-BE49-F238E27FC236}">
                <a16:creationId xmlns:a16="http://schemas.microsoft.com/office/drawing/2014/main" id="{78D74F69-B4DC-4B7A-BB02-015999DBB9B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90600" cy="685800"/>
          </a:xfrm>
        </p:spPr>
      </p:pic>
      <p:sp>
        <p:nvSpPr>
          <p:cNvPr id="27655" name="Rectangle 14">
            <a:extLst>
              <a:ext uri="{FF2B5EF4-FFF2-40B4-BE49-F238E27FC236}">
                <a16:creationId xmlns:a16="http://schemas.microsoft.com/office/drawing/2014/main" id="{AD697CC0-19FF-45A3-8103-F8669E3D07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67200" y="1600200"/>
            <a:ext cx="7924800" cy="5029200"/>
          </a:xfrm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US" altLang="ar-SY" sz="2400" b="1" dirty="0"/>
              <a:t>MOST SOLID TUMORS(lung- breast) 75Mg/m2</a:t>
            </a:r>
            <a:endParaRPr lang="ar-SA" altLang="ar-SY" sz="2400" b="1" dirty="0"/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ar-SY" sz="2400" b="1" dirty="0">
                <a:solidFill>
                  <a:srgbClr val="FFC000"/>
                </a:solidFill>
              </a:rPr>
              <a:t>Hematologic toxicity</a:t>
            </a:r>
            <a:endParaRPr lang="en-US" altLang="ar-SY" sz="2400" dirty="0">
              <a:solidFill>
                <a:srgbClr val="FFC000"/>
              </a:solidFill>
            </a:endParaRPr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000" u="sng" dirty="0"/>
              <a:t>can affect all 3 blood lineages</a:t>
            </a:r>
            <a:endParaRPr lang="en-US" altLang="ar-SY" sz="2000" b="1" u="sng" dirty="0"/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000" b="1" dirty="0"/>
              <a:t>minor </a:t>
            </a:r>
            <a:r>
              <a:rPr lang="en-US" altLang="ar-SY" sz="2000" dirty="0"/>
              <a:t>neutropenia, thrombocytopenia, and </a:t>
            </a:r>
            <a:r>
              <a:rPr lang="en-US" altLang="ar-SY" sz="2000" b="1" dirty="0">
                <a:solidFill>
                  <a:srgbClr val="FFFF00"/>
                </a:solidFill>
              </a:rPr>
              <a:t>ANEMIA</a:t>
            </a:r>
            <a:r>
              <a:rPr lang="en-US" altLang="ar-SY" sz="2000" b="1" dirty="0"/>
              <a:t>.</a:t>
            </a:r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000" dirty="0"/>
              <a:t>its mild hematologic toxicity has allowed its combination with highly myelosuppressive chemotherapy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ar-SY" sz="2400" b="1" dirty="0">
                <a:solidFill>
                  <a:srgbClr val="FFFF00"/>
                </a:solidFill>
              </a:rPr>
              <a:t>Ototoxicity</a:t>
            </a:r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400" dirty="0"/>
              <a:t>audiograms show bilateral and symmetrical high frequency hearing loss</a:t>
            </a:r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400" dirty="0">
                <a:solidFill>
                  <a:srgbClr val="FFFF00"/>
                </a:solidFill>
              </a:rPr>
              <a:t>usually</a:t>
            </a:r>
            <a:r>
              <a:rPr lang="en-US" altLang="ar-SY" sz="2400" dirty="0">
                <a:solidFill>
                  <a:srgbClr val="FF0000"/>
                </a:solidFill>
              </a:rPr>
              <a:t> </a:t>
            </a:r>
            <a:r>
              <a:rPr lang="en-US" altLang="ar-SY" sz="2400" b="1" dirty="0">
                <a:solidFill>
                  <a:srgbClr val="FFFF00"/>
                </a:solidFill>
              </a:rPr>
              <a:t>irreversible.</a:t>
            </a:r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400" dirty="0"/>
              <a:t>caution</a:t>
            </a:r>
            <a:r>
              <a:rPr lang="en-US" altLang="ar-SY" sz="2400" dirty="0">
                <a:solidFill>
                  <a:srgbClr val="FFFF00"/>
                </a:solidFill>
              </a:rPr>
              <a:t> with other drugs</a:t>
            </a:r>
            <a:r>
              <a:rPr lang="en-US" altLang="ar-SY" sz="2400" b="1" dirty="0">
                <a:solidFill>
                  <a:srgbClr val="FFFF00"/>
                </a:solidFill>
              </a:rPr>
              <a:t> (aminoglycosides)</a:t>
            </a:r>
          </a:p>
        </p:txBody>
      </p:sp>
      <p:pic>
        <p:nvPicPr>
          <p:cNvPr id="27656" name="Picture 6" descr="Click to view full size figure">
            <a:hlinkClick r:id="rId11"/>
            <a:extLst>
              <a:ext uri="{FF2B5EF4-FFF2-40B4-BE49-F238E27FC236}">
                <a16:creationId xmlns:a16="http://schemas.microsoft.com/office/drawing/2014/main" id="{CC27E109-05DB-45BA-9ECC-F8863F73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7" descr="Click to view full size figure">
            <a:hlinkClick r:id="rId13"/>
            <a:extLst>
              <a:ext uri="{FF2B5EF4-FFF2-40B4-BE49-F238E27FC236}">
                <a16:creationId xmlns:a16="http://schemas.microsoft.com/office/drawing/2014/main" id="{6A681D8D-6E8B-4E2E-8588-DCCE2AE1B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8" descr="Click to view full size figure">
            <a:hlinkClick r:id="rId15"/>
            <a:extLst>
              <a:ext uri="{FF2B5EF4-FFF2-40B4-BE49-F238E27FC236}">
                <a16:creationId xmlns:a16="http://schemas.microsoft.com/office/drawing/2014/main" id="{7BF1FD3C-2EF4-457B-89A1-86BE8835C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9" descr="Click to view full size figure">
            <a:hlinkClick r:id="rId17"/>
            <a:extLst>
              <a:ext uri="{FF2B5EF4-FFF2-40B4-BE49-F238E27FC236}">
                <a16:creationId xmlns:a16="http://schemas.microsoft.com/office/drawing/2014/main" id="{07E341F5-24C5-405F-84E4-CF41B0CAB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0" descr="Click to view full size figure">
            <a:hlinkClick r:id="rId19"/>
            <a:extLst>
              <a:ext uri="{FF2B5EF4-FFF2-40B4-BE49-F238E27FC236}">
                <a16:creationId xmlns:a16="http://schemas.microsoft.com/office/drawing/2014/main" id="{C1D8815A-40F2-46C1-9669-9FA9EC73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1" descr="Click to view full size figure">
            <a:hlinkClick r:id="rId21"/>
            <a:extLst>
              <a:ext uri="{FF2B5EF4-FFF2-40B4-BE49-F238E27FC236}">
                <a16:creationId xmlns:a16="http://schemas.microsoft.com/office/drawing/2014/main" id="{7D05BECA-F9E0-4D3B-904C-59CB46B7A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2" descr="Click to view full size figure">
            <a:hlinkClick r:id="rId23"/>
            <a:extLst>
              <a:ext uri="{FF2B5EF4-FFF2-40B4-BE49-F238E27FC236}">
                <a16:creationId xmlns:a16="http://schemas.microsoft.com/office/drawing/2014/main" id="{1672E168-A364-456A-AC2D-C97D71ADE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3476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40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1" name="Rectangle 13">
            <a:extLst>
              <a:ext uri="{FF2B5EF4-FFF2-40B4-BE49-F238E27FC236}">
                <a16:creationId xmlns:a16="http://schemas.microsoft.com/office/drawing/2014/main" id="{EC19A315-D746-4C3C-A02B-7782E7BF4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74638"/>
            <a:ext cx="78486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cs typeface="+mj-cs"/>
              </a:rPr>
              <a:t>Cisplatin Toxicity</a:t>
            </a:r>
          </a:p>
        </p:txBody>
      </p:sp>
      <p:pic>
        <p:nvPicPr>
          <p:cNvPr id="28675" name="Picture 2" descr="Click to view full size figure">
            <a:hlinkClick r:id="rId3"/>
            <a:extLst>
              <a:ext uri="{FF2B5EF4-FFF2-40B4-BE49-F238E27FC236}">
                <a16:creationId xmlns:a16="http://schemas.microsoft.com/office/drawing/2014/main" id="{A232D092-5EEF-4B25-9DE8-87265E4F61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90600" cy="609600"/>
          </a:xfrm>
        </p:spPr>
      </p:pic>
      <p:pic>
        <p:nvPicPr>
          <p:cNvPr id="28676" name="Picture 3" descr="Click to view full size figure">
            <a:hlinkClick r:id="rId5"/>
            <a:extLst>
              <a:ext uri="{FF2B5EF4-FFF2-40B4-BE49-F238E27FC236}">
                <a16:creationId xmlns:a16="http://schemas.microsoft.com/office/drawing/2014/main" id="{9D737791-E013-45FD-869B-CF01FDE50AE3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90600" cy="685800"/>
          </a:xfrm>
        </p:spPr>
      </p:pic>
      <p:pic>
        <p:nvPicPr>
          <p:cNvPr id="28677" name="Picture 4" descr="Click to view full size figure">
            <a:hlinkClick r:id="rId7"/>
            <a:extLst>
              <a:ext uri="{FF2B5EF4-FFF2-40B4-BE49-F238E27FC236}">
                <a16:creationId xmlns:a16="http://schemas.microsoft.com/office/drawing/2014/main" id="{F56B180F-56F3-4FF3-8303-26FE29A3454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90600" cy="762000"/>
          </a:xfrm>
        </p:spPr>
      </p:pic>
      <p:pic>
        <p:nvPicPr>
          <p:cNvPr id="28678" name="Picture 5" descr="Click to view full size figure">
            <a:hlinkClick r:id="rId9"/>
            <a:extLst>
              <a:ext uri="{FF2B5EF4-FFF2-40B4-BE49-F238E27FC236}">
                <a16:creationId xmlns:a16="http://schemas.microsoft.com/office/drawing/2014/main" id="{52ED3852-E39B-4BA0-B1C2-A17FE6B7EDC1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90600" cy="685800"/>
          </a:xfrm>
        </p:spPr>
      </p:pic>
      <p:sp>
        <p:nvSpPr>
          <p:cNvPr id="28679" name="Rectangle 14">
            <a:extLst>
              <a:ext uri="{FF2B5EF4-FFF2-40B4-BE49-F238E27FC236}">
                <a16:creationId xmlns:a16="http://schemas.microsoft.com/office/drawing/2014/main" id="{757CE447-95B5-4694-8BFE-EA4537615C5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67200" y="1600200"/>
            <a:ext cx="7924800" cy="5029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ar-SY" sz="2400" b="1" dirty="0"/>
              <a:t>Neurotoxicity</a:t>
            </a:r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000" b="1" dirty="0">
                <a:solidFill>
                  <a:srgbClr val="FFC000"/>
                </a:solidFill>
              </a:rPr>
              <a:t>dose-limiting toxicity</a:t>
            </a:r>
            <a:endParaRPr lang="en-US" altLang="ar-SY" sz="2000" dirty="0">
              <a:solidFill>
                <a:srgbClr val="FFC000"/>
              </a:solidFill>
            </a:endParaRPr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000" dirty="0">
                <a:solidFill>
                  <a:schemeClr val="bg1"/>
                </a:solidFill>
              </a:rPr>
              <a:t>*</a:t>
            </a:r>
            <a:r>
              <a:rPr lang="en-US" altLang="ar-SY" sz="2000" dirty="0">
                <a:solidFill>
                  <a:srgbClr val="FF0000"/>
                </a:solidFill>
              </a:rPr>
              <a:t>most common symptoms </a:t>
            </a:r>
            <a:r>
              <a:rPr lang="en-US" altLang="ar-SY" sz="2000" dirty="0">
                <a:solidFill>
                  <a:srgbClr val="FFC000"/>
                </a:solidFill>
              </a:rPr>
              <a:t>are peripheral neuropathy </a:t>
            </a:r>
            <a:r>
              <a:rPr lang="en-US" altLang="ar-SY" sz="2000" dirty="0">
                <a:solidFill>
                  <a:schemeClr val="bg1"/>
                </a:solidFill>
              </a:rPr>
              <a:t>and </a:t>
            </a:r>
            <a:r>
              <a:rPr lang="en-US" altLang="ar-SY" sz="2000" dirty="0">
                <a:solidFill>
                  <a:srgbClr val="FFC000"/>
                </a:solidFill>
              </a:rPr>
              <a:t>hearing loss.</a:t>
            </a:r>
          </a:p>
          <a:p>
            <a:pPr marL="457200" lvl="1" indent="0" algn="l" eaLnBrk="1" hangingPunct="1">
              <a:lnSpc>
                <a:spcPct val="90000"/>
              </a:lnSpc>
              <a:buNone/>
            </a:pPr>
            <a:endParaRPr lang="ar-SY" altLang="ar-SY" sz="2000" dirty="0">
              <a:solidFill>
                <a:schemeClr val="bg1"/>
              </a:solidFill>
            </a:endParaRPr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000" dirty="0">
                <a:solidFill>
                  <a:schemeClr val="bg1"/>
                </a:solidFill>
              </a:rPr>
              <a:t>*</a:t>
            </a:r>
            <a:r>
              <a:rPr lang="en-US" altLang="ar-SY" sz="2000" dirty="0">
                <a:solidFill>
                  <a:srgbClr val="FFFF00"/>
                </a:solidFill>
              </a:rPr>
              <a:t>less common </a:t>
            </a:r>
            <a:r>
              <a:rPr lang="en-US" altLang="ar-SY" sz="2000" dirty="0"/>
              <a:t>include Lhermitte’s sign </a:t>
            </a:r>
            <a:r>
              <a:rPr lang="en-US" altLang="ar-SY" sz="2000" dirty="0">
                <a:solidFill>
                  <a:srgbClr val="FFFF00"/>
                </a:solidFill>
              </a:rPr>
              <a:t>(electric shock-like sensation transmitted down the spine upon neck flexion)</a:t>
            </a:r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000" dirty="0">
                <a:solidFill>
                  <a:srgbClr val="FFFF00"/>
                </a:solidFill>
              </a:rPr>
              <a:t>autonomic neuropathy, seizures, encephalitic symptoms, and vestibular disturbances.</a:t>
            </a:r>
          </a:p>
          <a:p>
            <a:pPr marL="457200" lvl="1" indent="0" algn="l" eaLnBrk="1" hangingPunct="1">
              <a:lnSpc>
                <a:spcPct val="90000"/>
              </a:lnSpc>
              <a:buNone/>
            </a:pPr>
            <a:endParaRPr lang="en-US" altLang="ar-SY" sz="2000" dirty="0">
              <a:solidFill>
                <a:srgbClr val="FFFF00"/>
              </a:solidFill>
            </a:endParaRPr>
          </a:p>
          <a:p>
            <a:pPr lvl="1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ar-SY" sz="2000" dirty="0">
                <a:solidFill>
                  <a:srgbClr val="FFFF00"/>
                </a:solidFill>
              </a:rPr>
              <a:t>recovery is typically </a:t>
            </a:r>
            <a:r>
              <a:rPr lang="en-US" altLang="ar-SY" sz="2000" dirty="0"/>
              <a:t>incomplete</a:t>
            </a:r>
          </a:p>
          <a:p>
            <a:pPr lvl="1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ar-SY" sz="2000" dirty="0">
              <a:solidFill>
                <a:srgbClr val="FFC000"/>
              </a:solidFill>
            </a:endParaRPr>
          </a:p>
          <a:p>
            <a:pPr lvl="1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ar-SY" sz="2000" dirty="0">
              <a:solidFill>
                <a:srgbClr val="FFC000"/>
              </a:solidFill>
            </a:endParaRPr>
          </a:p>
          <a:p>
            <a:pPr lvl="1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ar-SY" sz="2000" b="1" dirty="0">
              <a:solidFill>
                <a:srgbClr val="FFC000"/>
              </a:solidFill>
            </a:endParaRPr>
          </a:p>
        </p:txBody>
      </p:sp>
      <p:pic>
        <p:nvPicPr>
          <p:cNvPr id="28680" name="Picture 6" descr="Click to view full size figure">
            <a:hlinkClick r:id="rId11"/>
            <a:extLst>
              <a:ext uri="{FF2B5EF4-FFF2-40B4-BE49-F238E27FC236}">
                <a16:creationId xmlns:a16="http://schemas.microsoft.com/office/drawing/2014/main" id="{E16D89CF-30F7-434B-9BD8-25FB7D334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7" descr="Click to view full size figure">
            <a:hlinkClick r:id="rId13"/>
            <a:extLst>
              <a:ext uri="{FF2B5EF4-FFF2-40B4-BE49-F238E27FC236}">
                <a16:creationId xmlns:a16="http://schemas.microsoft.com/office/drawing/2014/main" id="{249C0AA2-5C1F-44A7-BE97-95976EE7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8" descr="Click to view full size figure">
            <a:hlinkClick r:id="rId15"/>
            <a:extLst>
              <a:ext uri="{FF2B5EF4-FFF2-40B4-BE49-F238E27FC236}">
                <a16:creationId xmlns:a16="http://schemas.microsoft.com/office/drawing/2014/main" id="{E3981F3E-0A71-4420-BACF-67C292C2E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9" descr="Click to view full size figure">
            <a:hlinkClick r:id="rId17"/>
            <a:extLst>
              <a:ext uri="{FF2B5EF4-FFF2-40B4-BE49-F238E27FC236}">
                <a16:creationId xmlns:a16="http://schemas.microsoft.com/office/drawing/2014/main" id="{1FC33EA6-587E-4489-BA39-1CA5926C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0" descr="Click to view full size figure">
            <a:hlinkClick r:id="rId19"/>
            <a:extLst>
              <a:ext uri="{FF2B5EF4-FFF2-40B4-BE49-F238E27FC236}">
                <a16:creationId xmlns:a16="http://schemas.microsoft.com/office/drawing/2014/main" id="{E8C525BB-340E-4017-AD73-8D0814569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1" descr="Click to view full size figure">
            <a:hlinkClick r:id="rId21"/>
            <a:extLst>
              <a:ext uri="{FF2B5EF4-FFF2-40B4-BE49-F238E27FC236}">
                <a16:creationId xmlns:a16="http://schemas.microsoft.com/office/drawing/2014/main" id="{375B3CAA-3E58-40CB-B108-2B597605F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2" descr="Click to view full size figure">
            <a:hlinkClick r:id="rId23"/>
            <a:extLst>
              <a:ext uri="{FF2B5EF4-FFF2-40B4-BE49-F238E27FC236}">
                <a16:creationId xmlns:a16="http://schemas.microsoft.com/office/drawing/2014/main" id="{A22EA9DD-0D81-4961-B69B-377291ADB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3476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01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3342" cy="6784258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D44B6E6-CD43-4DF2-83AF-D567EA075B24}"/>
              </a:ext>
            </a:extLst>
          </p:cNvPr>
          <p:cNvSpPr/>
          <p:nvPr/>
        </p:nvSpPr>
        <p:spPr>
          <a:xfrm>
            <a:off x="-1" y="3707296"/>
            <a:ext cx="12113341" cy="3076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46696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5" name="Rectangle 13">
            <a:extLst>
              <a:ext uri="{FF2B5EF4-FFF2-40B4-BE49-F238E27FC236}">
                <a16:creationId xmlns:a16="http://schemas.microsoft.com/office/drawing/2014/main" id="{E904F229-6BC3-4719-9B75-E452124FB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74638"/>
            <a:ext cx="78486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cs typeface="+mj-cs"/>
              </a:rPr>
              <a:t>Cisplatin Toxicity</a:t>
            </a:r>
          </a:p>
        </p:txBody>
      </p:sp>
      <p:pic>
        <p:nvPicPr>
          <p:cNvPr id="29699" name="Picture 2" descr="Click to view full size figure">
            <a:hlinkClick r:id="rId3"/>
            <a:extLst>
              <a:ext uri="{FF2B5EF4-FFF2-40B4-BE49-F238E27FC236}">
                <a16:creationId xmlns:a16="http://schemas.microsoft.com/office/drawing/2014/main" id="{C2C50EE1-5AB6-4245-89F4-939F2A2BFA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90600" cy="609600"/>
          </a:xfrm>
        </p:spPr>
      </p:pic>
      <p:pic>
        <p:nvPicPr>
          <p:cNvPr id="29700" name="Picture 3" descr="Click to view full size figure">
            <a:hlinkClick r:id="rId5"/>
            <a:extLst>
              <a:ext uri="{FF2B5EF4-FFF2-40B4-BE49-F238E27FC236}">
                <a16:creationId xmlns:a16="http://schemas.microsoft.com/office/drawing/2014/main" id="{6D1ECBD8-2454-4C55-B66C-DEFA6BFAA642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90600" cy="685800"/>
          </a:xfrm>
        </p:spPr>
      </p:pic>
      <p:pic>
        <p:nvPicPr>
          <p:cNvPr id="29701" name="Picture 4" descr="Click to view full size figure">
            <a:hlinkClick r:id="rId7"/>
            <a:extLst>
              <a:ext uri="{FF2B5EF4-FFF2-40B4-BE49-F238E27FC236}">
                <a16:creationId xmlns:a16="http://schemas.microsoft.com/office/drawing/2014/main" id="{9F469F5F-AD17-424E-BE55-F50A8E5540F2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90600" cy="762000"/>
          </a:xfrm>
        </p:spPr>
      </p:pic>
      <p:pic>
        <p:nvPicPr>
          <p:cNvPr id="29702" name="Picture 5" descr="Click to view full size figure">
            <a:hlinkClick r:id="rId9"/>
            <a:extLst>
              <a:ext uri="{FF2B5EF4-FFF2-40B4-BE49-F238E27FC236}">
                <a16:creationId xmlns:a16="http://schemas.microsoft.com/office/drawing/2014/main" id="{83DF07DA-C41A-4DA9-92E4-9F8CC2335EC3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90600" cy="685800"/>
          </a:xfrm>
        </p:spPr>
      </p:pic>
      <p:sp>
        <p:nvSpPr>
          <p:cNvPr id="29703" name="Rectangle 14">
            <a:extLst>
              <a:ext uri="{FF2B5EF4-FFF2-40B4-BE49-F238E27FC236}">
                <a16:creationId xmlns:a16="http://schemas.microsoft.com/office/drawing/2014/main" id="{6F23F9B6-05AC-432C-B839-B009B5FE999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67200" y="1600200"/>
            <a:ext cx="7924800" cy="50292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en-US" altLang="ar-SY" b="1" dirty="0">
                <a:solidFill>
                  <a:srgbClr val="FFC000"/>
                </a:solidFill>
              </a:rPr>
              <a:t>Nephrotoxicity</a:t>
            </a:r>
          </a:p>
          <a:p>
            <a:pPr marL="457200" lvl="1" indent="0" algn="l" eaLnBrk="1" hangingPunct="1">
              <a:buNone/>
            </a:pPr>
            <a:r>
              <a:rPr lang="en-US" altLang="ar-SY" sz="20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dose-limiting toxicity.</a:t>
            </a:r>
          </a:p>
          <a:p>
            <a:pPr marL="457200" lvl="1" indent="0" algn="l" eaLnBrk="1" hangingPunct="1">
              <a:buNone/>
            </a:pPr>
            <a:r>
              <a:rPr lang="en-US" altLang="ar-SY" sz="2000" dirty="0">
                <a:solidFill>
                  <a:srgbClr val="FFFF00"/>
                </a:solidFill>
              </a:rPr>
              <a:t>renal damage is </a:t>
            </a:r>
            <a:r>
              <a:rPr lang="en-US" altLang="ar-SY" sz="2000" dirty="0">
                <a:solidFill>
                  <a:srgbClr val="FF0000"/>
                </a:solidFill>
              </a:rPr>
              <a:t>usually reversible </a:t>
            </a:r>
            <a:r>
              <a:rPr lang="en-US" altLang="ar-SY" sz="2000" dirty="0">
                <a:solidFill>
                  <a:srgbClr val="FFFF00"/>
                </a:solidFill>
              </a:rPr>
              <a:t>but rarely can be irreversible and require dialysis.</a:t>
            </a:r>
          </a:p>
          <a:p>
            <a:pPr marL="457200" lvl="1" indent="0" algn="l" eaLnBrk="1" hangingPunct="1">
              <a:buNone/>
            </a:pPr>
            <a:r>
              <a:rPr lang="en-US" altLang="ar-SY" sz="2000" dirty="0">
                <a:solidFill>
                  <a:srgbClr val="FFFF00"/>
                </a:solidFill>
              </a:rPr>
              <a:t>platinum concentrations are </a:t>
            </a:r>
            <a:r>
              <a:rPr lang="en-US" altLang="ar-SY" sz="2000" dirty="0">
                <a:solidFill>
                  <a:srgbClr val="FF0000"/>
                </a:solidFill>
              </a:rPr>
              <a:t>higher in the kidney </a:t>
            </a:r>
            <a:r>
              <a:rPr lang="en-US" altLang="ar-SY" sz="2000" dirty="0"/>
              <a:t>than in </a:t>
            </a:r>
            <a:r>
              <a:rPr lang="en-US" altLang="ar-SY" sz="2000" dirty="0">
                <a:solidFill>
                  <a:srgbClr val="FFFF00"/>
                </a:solidFill>
              </a:rPr>
              <a:t>the plasma or other tissues</a:t>
            </a:r>
          </a:p>
          <a:p>
            <a:pPr marL="457200" lvl="1" indent="0" algn="l" eaLnBrk="1" hangingPunct="1">
              <a:buNone/>
            </a:pPr>
            <a:r>
              <a:rPr lang="en-US" altLang="ar-SY" sz="2000" dirty="0">
                <a:solidFill>
                  <a:srgbClr val="FFFF00"/>
                </a:solidFill>
              </a:rPr>
              <a:t>initiating event is </a:t>
            </a:r>
            <a:r>
              <a:rPr lang="en-US" altLang="ar-SY" sz="2000" u="sng" dirty="0">
                <a:solidFill>
                  <a:srgbClr val="FFC000"/>
                </a:solidFill>
              </a:rPr>
              <a:t>proximal </a:t>
            </a:r>
            <a:r>
              <a:rPr lang="en-US" altLang="ar-SY" sz="2000" dirty="0">
                <a:solidFill>
                  <a:srgbClr val="FFFF00"/>
                </a:solidFill>
              </a:rPr>
              <a:t>tubular lesion</a:t>
            </a:r>
          </a:p>
          <a:p>
            <a:pPr marL="457200" lvl="1" indent="0" algn="l" eaLnBrk="1" hangingPunct="1">
              <a:buNone/>
            </a:pPr>
            <a:r>
              <a:rPr lang="en-US" altLang="ar-SY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secondary events such as disturbances in distal tubular reabsorption, renal vascular resistance, renal blood flow, and glomerular filtration, and polyuria seen 2 to 3 days later</a:t>
            </a:r>
            <a:endParaRPr lang="en-US" altLang="ar-SY" sz="2000" dirty="0">
              <a:solidFill>
                <a:srgbClr val="FFFF00"/>
              </a:solidFill>
            </a:endParaRPr>
          </a:p>
          <a:p>
            <a:pPr marL="457200" lvl="1" indent="0" algn="l" eaLnBrk="1" hangingPunct="1">
              <a:buNone/>
            </a:pPr>
            <a:r>
              <a:rPr lang="en-US" altLang="ar-SY" sz="2000" dirty="0">
                <a:solidFill>
                  <a:srgbClr val="FFFF00"/>
                </a:solidFill>
              </a:rPr>
              <a:t>hypomagnesemia </a:t>
            </a:r>
            <a:r>
              <a:rPr lang="en-US" altLang="ar-SY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develops in about </a:t>
            </a:r>
            <a:r>
              <a:rPr lang="en-US" altLang="ar-SY" sz="2000" dirty="0">
                <a:solidFill>
                  <a:srgbClr val="FFFF00"/>
                </a:solidFill>
              </a:rPr>
              <a:t>75% </a:t>
            </a:r>
            <a:r>
              <a:rPr lang="en-US" altLang="ar-SY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of patients, beginning 3 to 12 weeks after therapy and persisting for months to years…. </a:t>
            </a:r>
          </a:p>
        </p:txBody>
      </p:sp>
      <p:pic>
        <p:nvPicPr>
          <p:cNvPr id="29704" name="Picture 6" descr="Click to view full size figure">
            <a:hlinkClick r:id="rId11"/>
            <a:extLst>
              <a:ext uri="{FF2B5EF4-FFF2-40B4-BE49-F238E27FC236}">
                <a16:creationId xmlns:a16="http://schemas.microsoft.com/office/drawing/2014/main" id="{2B9EDAE3-A7EC-48AF-8930-8703DECF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7" descr="Click to view full size figure">
            <a:hlinkClick r:id="rId13"/>
            <a:extLst>
              <a:ext uri="{FF2B5EF4-FFF2-40B4-BE49-F238E27FC236}">
                <a16:creationId xmlns:a16="http://schemas.microsoft.com/office/drawing/2014/main" id="{11E3AAF8-ADAD-439F-BDEC-4B87983A8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8" descr="Click to view full size figure">
            <a:hlinkClick r:id="rId15"/>
            <a:extLst>
              <a:ext uri="{FF2B5EF4-FFF2-40B4-BE49-F238E27FC236}">
                <a16:creationId xmlns:a16="http://schemas.microsoft.com/office/drawing/2014/main" id="{DEF2A522-16F6-4786-98D5-02565467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9" descr="Click to view full size figure">
            <a:hlinkClick r:id="rId17"/>
            <a:extLst>
              <a:ext uri="{FF2B5EF4-FFF2-40B4-BE49-F238E27FC236}">
                <a16:creationId xmlns:a16="http://schemas.microsoft.com/office/drawing/2014/main" id="{119F3C42-E3F7-4452-BBE3-73346DCE7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0" descr="Click to view full size figure">
            <a:hlinkClick r:id="rId19"/>
            <a:extLst>
              <a:ext uri="{FF2B5EF4-FFF2-40B4-BE49-F238E27FC236}">
                <a16:creationId xmlns:a16="http://schemas.microsoft.com/office/drawing/2014/main" id="{B8983B4B-F678-4303-8D92-4B4DEF30C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1" descr="Click to view full size figure">
            <a:hlinkClick r:id="rId21"/>
            <a:extLst>
              <a:ext uri="{FF2B5EF4-FFF2-40B4-BE49-F238E27FC236}">
                <a16:creationId xmlns:a16="http://schemas.microsoft.com/office/drawing/2014/main" id="{EB55B4E2-418D-46DB-BEA1-346B48C15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2" descr="Click to view full size figure">
            <a:hlinkClick r:id="rId23"/>
            <a:extLst>
              <a:ext uri="{FF2B5EF4-FFF2-40B4-BE49-F238E27FC236}">
                <a16:creationId xmlns:a16="http://schemas.microsoft.com/office/drawing/2014/main" id="{370F5908-6813-4CC3-A890-F0B56D23A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3476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600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3" name="Rectangle 13">
            <a:extLst>
              <a:ext uri="{FF2B5EF4-FFF2-40B4-BE49-F238E27FC236}">
                <a16:creationId xmlns:a16="http://schemas.microsoft.com/office/drawing/2014/main" id="{07AA6E09-9CDE-44D9-88AE-94D44D428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74638"/>
            <a:ext cx="78486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cs typeface="+mj-cs"/>
              </a:rPr>
              <a:t>Cisplatin Toxicity</a:t>
            </a:r>
          </a:p>
        </p:txBody>
      </p:sp>
      <p:pic>
        <p:nvPicPr>
          <p:cNvPr id="30723" name="Picture 2" descr="Click to view full size figure">
            <a:hlinkClick r:id="rId3"/>
            <a:extLst>
              <a:ext uri="{FF2B5EF4-FFF2-40B4-BE49-F238E27FC236}">
                <a16:creationId xmlns:a16="http://schemas.microsoft.com/office/drawing/2014/main" id="{BEB9DF75-19F4-4781-BBA9-1EEF956A01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90600" cy="609600"/>
          </a:xfrm>
        </p:spPr>
      </p:pic>
      <p:pic>
        <p:nvPicPr>
          <p:cNvPr id="30724" name="Picture 3" descr="Click to view full size figure">
            <a:hlinkClick r:id="rId5"/>
            <a:extLst>
              <a:ext uri="{FF2B5EF4-FFF2-40B4-BE49-F238E27FC236}">
                <a16:creationId xmlns:a16="http://schemas.microsoft.com/office/drawing/2014/main" id="{563E80FE-6741-4214-A049-A9CB5060345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90600" cy="685800"/>
          </a:xfrm>
        </p:spPr>
      </p:pic>
      <p:pic>
        <p:nvPicPr>
          <p:cNvPr id="30725" name="Picture 4" descr="Click to view full size figure">
            <a:hlinkClick r:id="rId7"/>
            <a:extLst>
              <a:ext uri="{FF2B5EF4-FFF2-40B4-BE49-F238E27FC236}">
                <a16:creationId xmlns:a16="http://schemas.microsoft.com/office/drawing/2014/main" id="{9C55FEDB-6C5F-42BD-A78F-BFE4A213F3B7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90600" cy="762000"/>
          </a:xfrm>
        </p:spPr>
      </p:pic>
      <p:pic>
        <p:nvPicPr>
          <p:cNvPr id="30726" name="Picture 5" descr="Click to view full size figure">
            <a:hlinkClick r:id="rId9"/>
            <a:extLst>
              <a:ext uri="{FF2B5EF4-FFF2-40B4-BE49-F238E27FC236}">
                <a16:creationId xmlns:a16="http://schemas.microsoft.com/office/drawing/2014/main" id="{6832D8E2-C01C-4592-8500-EBB74F9B78F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90600" cy="685800"/>
          </a:xfrm>
        </p:spPr>
      </p:pic>
      <p:sp>
        <p:nvSpPr>
          <p:cNvPr id="30727" name="Rectangle 14">
            <a:extLst>
              <a:ext uri="{FF2B5EF4-FFF2-40B4-BE49-F238E27FC236}">
                <a16:creationId xmlns:a16="http://schemas.microsoft.com/office/drawing/2014/main" id="{7444ABEB-CDAC-4371-880A-F6B9A78DCC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67200" y="1600200"/>
            <a:ext cx="7924800" cy="5029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ar-SY" b="1" dirty="0"/>
              <a:t>Nausea and vomiting</a:t>
            </a:r>
            <a:endParaRPr lang="en-US" altLang="ar-SY" dirty="0"/>
          </a:p>
          <a:p>
            <a:pPr marL="457200" lvl="1" indent="0" algn="l" eaLnBrk="1" hangingPunct="1">
              <a:buNone/>
            </a:pPr>
            <a:r>
              <a:rPr lang="en-US" altLang="ar-SY" sz="2400" dirty="0"/>
              <a:t>acute or delayed</a:t>
            </a:r>
          </a:p>
          <a:p>
            <a:pPr marL="457200" lvl="1" indent="0" algn="l" eaLnBrk="1" hangingPunct="1">
              <a:buNone/>
            </a:pPr>
            <a:r>
              <a:rPr lang="en-US" altLang="ar-SY" dirty="0">
                <a:solidFill>
                  <a:srgbClr val="FFFF00"/>
                </a:solidFill>
              </a:rPr>
              <a:t>highly emetogenic</a:t>
            </a:r>
            <a:r>
              <a:rPr lang="en-US" altLang="ar-SY" dirty="0">
                <a:solidFill>
                  <a:schemeClr val="bg1"/>
                </a:solidFill>
              </a:rPr>
              <a:t> </a:t>
            </a:r>
            <a:r>
              <a:rPr lang="en-US" altLang="ar-SY" dirty="0"/>
              <a:t>if </a:t>
            </a:r>
            <a:r>
              <a:rPr lang="en-US" altLang="ar-SY" dirty="0">
                <a:solidFill>
                  <a:srgbClr val="FFFF00"/>
                </a:solidFill>
              </a:rPr>
              <a:t>use doses </a:t>
            </a:r>
            <a:r>
              <a:rPr lang="en-US" altLang="ar-SY" dirty="0">
                <a:solidFill>
                  <a:srgbClr val="FFFF00"/>
                </a:solidFill>
                <a:sym typeface="Symbol" panose="05050102010706020507" pitchFamily="18" charset="2"/>
              </a:rPr>
              <a:t></a:t>
            </a:r>
            <a:r>
              <a:rPr lang="en-US" altLang="ar-SY" dirty="0">
                <a:solidFill>
                  <a:srgbClr val="FFFF00"/>
                </a:solidFill>
              </a:rPr>
              <a:t> than 50 mg/m</a:t>
            </a:r>
            <a:r>
              <a:rPr lang="en-US" altLang="ar-SY" baseline="30000" dirty="0">
                <a:solidFill>
                  <a:srgbClr val="FFFF00"/>
                </a:solidFill>
              </a:rPr>
              <a:t>2</a:t>
            </a:r>
            <a:endParaRPr lang="en-US" altLang="ar-SY" dirty="0">
              <a:solidFill>
                <a:srgbClr val="FFFF00"/>
              </a:solidFill>
            </a:endParaRPr>
          </a:p>
          <a:p>
            <a:pPr marL="457200" lvl="1" indent="0" algn="l" eaLnBrk="1" hangingPunct="1">
              <a:buNone/>
            </a:pPr>
            <a:r>
              <a:rPr lang="en-US" altLang="ar-SY" dirty="0">
                <a:solidFill>
                  <a:srgbClr val="FFFF00"/>
                </a:solidFill>
              </a:rPr>
              <a:t>moderately emetogenic</a:t>
            </a:r>
            <a:r>
              <a:rPr lang="en-US" altLang="ar-SY" dirty="0">
                <a:solidFill>
                  <a:schemeClr val="bg1"/>
                </a:solidFill>
              </a:rPr>
              <a:t> </a:t>
            </a:r>
            <a:r>
              <a:rPr lang="en-US" altLang="ar-SY" dirty="0"/>
              <a:t>if use </a:t>
            </a:r>
            <a:r>
              <a:rPr lang="en-US" altLang="ar-SY" dirty="0">
                <a:solidFill>
                  <a:srgbClr val="FFFF00"/>
                </a:solidFill>
              </a:rPr>
              <a:t>doses </a:t>
            </a:r>
            <a:r>
              <a:rPr lang="en-US" altLang="ar-SY" dirty="0">
                <a:solidFill>
                  <a:srgbClr val="FFFF00"/>
                </a:solidFill>
                <a:sym typeface="Symbol" panose="05050102010706020507" pitchFamily="18" charset="2"/>
              </a:rPr>
              <a:t></a:t>
            </a:r>
            <a:r>
              <a:rPr lang="en-US" altLang="ar-SY" dirty="0">
                <a:solidFill>
                  <a:srgbClr val="FFFF00"/>
                </a:solidFill>
              </a:rPr>
              <a:t> 50 mg/m2</a:t>
            </a:r>
            <a:endParaRPr lang="en-US" altLang="ar-SY" b="1" dirty="0">
              <a:solidFill>
                <a:srgbClr val="FFFF00"/>
              </a:solidFill>
            </a:endParaRPr>
          </a:p>
          <a:p>
            <a:pPr marL="457200" lvl="1" indent="0" algn="l" eaLnBrk="1" hangingPunct="1">
              <a:buNone/>
            </a:pPr>
            <a:r>
              <a:rPr lang="en-US" altLang="ar-SY" b="1" dirty="0"/>
              <a:t>severe</a:t>
            </a:r>
            <a:r>
              <a:rPr lang="en-US" altLang="ar-SY" dirty="0"/>
              <a:t> if not adequately prevented with appropriate medications</a:t>
            </a:r>
          </a:p>
          <a:p>
            <a:pPr marL="457200" lvl="1" indent="0" algn="ctr" eaLnBrk="1" hangingPunct="1">
              <a:buNone/>
            </a:pPr>
            <a:r>
              <a:rPr lang="en-US" altLang="ar-SY" b="1" dirty="0"/>
              <a:t>typical anti-emetic regimen</a:t>
            </a:r>
          </a:p>
          <a:p>
            <a:pPr marL="914400" lvl="2" indent="0" algn="l" eaLnBrk="1" hangingPunct="1">
              <a:buNone/>
            </a:pPr>
            <a:r>
              <a:rPr lang="en-US" altLang="ar-SY" sz="2000" dirty="0">
                <a:solidFill>
                  <a:srgbClr val="FF0000"/>
                </a:solidFill>
              </a:rPr>
              <a:t>dexamethasone 12 </a:t>
            </a:r>
            <a:r>
              <a:rPr lang="en-US" altLang="ar-SY" sz="2000" dirty="0"/>
              <a:t>mg </a:t>
            </a:r>
            <a:r>
              <a:rPr lang="en-US" altLang="ar-SY" sz="2000" dirty="0" err="1"/>
              <a:t>po</a:t>
            </a:r>
            <a:r>
              <a:rPr lang="en-US" altLang="ar-SY" sz="2000" dirty="0"/>
              <a:t> day 1 then 8 mg </a:t>
            </a:r>
            <a:r>
              <a:rPr lang="en-US" altLang="ar-SY" sz="2000" dirty="0" err="1"/>
              <a:t>po</a:t>
            </a:r>
            <a:r>
              <a:rPr lang="en-US" altLang="ar-SY" sz="2000" dirty="0"/>
              <a:t> daily x 3 days</a:t>
            </a:r>
          </a:p>
          <a:p>
            <a:pPr marL="914400" lvl="2" indent="0" algn="l" eaLnBrk="1" hangingPunct="1">
              <a:buNone/>
            </a:pPr>
            <a:r>
              <a:rPr lang="en-US" altLang="ar-SY" sz="2000" dirty="0">
                <a:solidFill>
                  <a:srgbClr val="FF0000"/>
                </a:solidFill>
              </a:rPr>
              <a:t>ONDASTERON </a:t>
            </a:r>
            <a:r>
              <a:rPr lang="en-US" altLang="ar-SY" sz="2000" dirty="0"/>
              <a:t>8mg IVP day 1</a:t>
            </a:r>
          </a:p>
          <a:p>
            <a:pPr marL="914400" lvl="2" indent="0" algn="l" eaLnBrk="1" hangingPunct="1">
              <a:buNone/>
            </a:pPr>
            <a:r>
              <a:rPr lang="en-US" altLang="ar-SY" sz="2000" dirty="0">
                <a:solidFill>
                  <a:srgbClr val="FF0000"/>
                </a:solidFill>
              </a:rPr>
              <a:t>metoclopramide 10 mg </a:t>
            </a:r>
            <a:r>
              <a:rPr lang="en-US" altLang="ar-SY" sz="2000" dirty="0"/>
              <a:t>every 4 hours prn N/V</a:t>
            </a:r>
          </a:p>
        </p:txBody>
      </p:sp>
      <p:pic>
        <p:nvPicPr>
          <p:cNvPr id="30728" name="Picture 6" descr="Click to view full size figure">
            <a:hlinkClick r:id="rId11"/>
            <a:extLst>
              <a:ext uri="{FF2B5EF4-FFF2-40B4-BE49-F238E27FC236}">
                <a16:creationId xmlns:a16="http://schemas.microsoft.com/office/drawing/2014/main" id="{05E00F16-35F9-4C21-801D-345BBA8DB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7" descr="Click to view full size figure">
            <a:hlinkClick r:id="rId13"/>
            <a:extLst>
              <a:ext uri="{FF2B5EF4-FFF2-40B4-BE49-F238E27FC236}">
                <a16:creationId xmlns:a16="http://schemas.microsoft.com/office/drawing/2014/main" id="{ECA5F58C-8D7D-4AD3-93BD-6ABDCFCF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8" descr="Click to view full size figure">
            <a:hlinkClick r:id="rId15"/>
            <a:extLst>
              <a:ext uri="{FF2B5EF4-FFF2-40B4-BE49-F238E27FC236}">
                <a16:creationId xmlns:a16="http://schemas.microsoft.com/office/drawing/2014/main" id="{FF40EA5D-7F8A-4C32-8067-396B3725F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9" descr="Click to view full size figure">
            <a:hlinkClick r:id="rId17"/>
            <a:extLst>
              <a:ext uri="{FF2B5EF4-FFF2-40B4-BE49-F238E27FC236}">
                <a16:creationId xmlns:a16="http://schemas.microsoft.com/office/drawing/2014/main" id="{60AEF386-BB1A-4728-AFEA-6DB1D3FB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0" descr="Click to view full size figure">
            <a:hlinkClick r:id="rId19"/>
            <a:extLst>
              <a:ext uri="{FF2B5EF4-FFF2-40B4-BE49-F238E27FC236}">
                <a16:creationId xmlns:a16="http://schemas.microsoft.com/office/drawing/2014/main" id="{E916F3BC-495E-4037-BF43-179437212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1" descr="Click to view full size figure">
            <a:hlinkClick r:id="rId21"/>
            <a:extLst>
              <a:ext uri="{FF2B5EF4-FFF2-40B4-BE49-F238E27FC236}">
                <a16:creationId xmlns:a16="http://schemas.microsoft.com/office/drawing/2014/main" id="{98440299-EBBC-45F8-AC87-1F4EE05E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2" descr="Click to view full size figure">
            <a:hlinkClick r:id="rId23"/>
            <a:extLst>
              <a:ext uri="{FF2B5EF4-FFF2-40B4-BE49-F238E27FC236}">
                <a16:creationId xmlns:a16="http://schemas.microsoft.com/office/drawing/2014/main" id="{38C9B3EC-C235-4BEC-B485-CD42A7DDA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3476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3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41" name="Rectangle 13">
            <a:extLst>
              <a:ext uri="{FF2B5EF4-FFF2-40B4-BE49-F238E27FC236}">
                <a16:creationId xmlns:a16="http://schemas.microsoft.com/office/drawing/2014/main" id="{554AE2A2-80F4-403F-83D5-A3FC93E18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74638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Cisplatin Nephrotoxicity</a:t>
            </a:r>
          </a:p>
        </p:txBody>
      </p:sp>
      <p:pic>
        <p:nvPicPr>
          <p:cNvPr id="31746" name="Picture 2" descr="Click to view full size figure">
            <a:hlinkClick r:id="rId3"/>
            <a:extLst>
              <a:ext uri="{FF2B5EF4-FFF2-40B4-BE49-F238E27FC236}">
                <a16:creationId xmlns:a16="http://schemas.microsoft.com/office/drawing/2014/main" id="{21E84A00-C99B-46DB-A70B-81271A0CCB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90600" cy="609600"/>
          </a:xfrm>
        </p:spPr>
      </p:pic>
      <p:pic>
        <p:nvPicPr>
          <p:cNvPr id="31747" name="Picture 3" descr="Click to view full size figure">
            <a:hlinkClick r:id="rId5"/>
            <a:extLst>
              <a:ext uri="{FF2B5EF4-FFF2-40B4-BE49-F238E27FC236}">
                <a16:creationId xmlns:a16="http://schemas.microsoft.com/office/drawing/2014/main" id="{D2A90AD6-294C-414F-90B0-EB45AC162CD5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90600" cy="685800"/>
          </a:xfrm>
        </p:spPr>
      </p:pic>
      <p:pic>
        <p:nvPicPr>
          <p:cNvPr id="31748" name="Picture 4" descr="Click to view full size figure">
            <a:hlinkClick r:id="rId7"/>
            <a:extLst>
              <a:ext uri="{FF2B5EF4-FFF2-40B4-BE49-F238E27FC236}">
                <a16:creationId xmlns:a16="http://schemas.microsoft.com/office/drawing/2014/main" id="{E97DBAE4-EFDF-452C-BCCC-F4F14846792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90600" cy="762000"/>
          </a:xfrm>
        </p:spPr>
      </p:pic>
      <p:pic>
        <p:nvPicPr>
          <p:cNvPr id="31749" name="Picture 5" descr="Click to view full size figure">
            <a:hlinkClick r:id="rId9"/>
            <a:extLst>
              <a:ext uri="{FF2B5EF4-FFF2-40B4-BE49-F238E27FC236}">
                <a16:creationId xmlns:a16="http://schemas.microsoft.com/office/drawing/2014/main" id="{9EF6763C-DEAE-42E2-8830-4132195B8B2D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90600" cy="685800"/>
          </a:xfrm>
        </p:spPr>
      </p:pic>
      <p:sp>
        <p:nvSpPr>
          <p:cNvPr id="31758" name="Rectangle 14">
            <a:extLst>
              <a:ext uri="{FF2B5EF4-FFF2-40B4-BE49-F238E27FC236}">
                <a16:creationId xmlns:a16="http://schemas.microsoft.com/office/drawing/2014/main" id="{146A31D1-78CC-44CB-9A7F-43A377D535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67200" y="1600200"/>
            <a:ext cx="7924800" cy="50292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ar-SY" b="1" dirty="0"/>
              <a:t>Preventive Measures</a:t>
            </a:r>
          </a:p>
          <a:p>
            <a:pPr marL="457200" lvl="1" indent="0" algn="l">
              <a:lnSpc>
                <a:spcPct val="90000"/>
              </a:lnSpc>
              <a:buNone/>
            </a:pPr>
            <a:r>
              <a:rPr lang="en-US" altLang="ar-SY" dirty="0">
                <a:solidFill>
                  <a:srgbClr val="FFFF00"/>
                </a:solidFill>
              </a:rPr>
              <a:t>aggressive</a:t>
            </a:r>
            <a:r>
              <a:rPr lang="en-US" altLang="ar-SY" dirty="0">
                <a:solidFill>
                  <a:schemeClr val="bg1"/>
                </a:solidFill>
              </a:rPr>
              <a:t> </a:t>
            </a:r>
            <a:r>
              <a:rPr lang="en-US" altLang="ar-SY" dirty="0">
                <a:solidFill>
                  <a:srgbClr val="FF0000"/>
                </a:solidFill>
              </a:rPr>
              <a:t>saline hydration </a:t>
            </a:r>
            <a:r>
              <a:rPr lang="en-US" altLang="ar-SY" dirty="0">
                <a:solidFill>
                  <a:schemeClr val="bg1"/>
                </a:solidFill>
              </a:rPr>
              <a:t>(</a:t>
            </a:r>
            <a:r>
              <a:rPr lang="en-US" altLang="ar-SY" dirty="0">
                <a:solidFill>
                  <a:srgbClr val="FFFF00"/>
                </a:solidFill>
              </a:rPr>
              <a:t>enhance urinary excretion)*</a:t>
            </a:r>
          </a:p>
          <a:p>
            <a:pPr marL="457200" lvl="1" indent="0" algn="l">
              <a:lnSpc>
                <a:spcPct val="90000"/>
              </a:lnSpc>
              <a:buNone/>
            </a:pPr>
            <a:r>
              <a:rPr lang="en-US" altLang="ar-SY" dirty="0">
                <a:solidFill>
                  <a:srgbClr val="FFFF00"/>
                </a:solidFill>
              </a:rPr>
              <a:t>lower doses may require less hydration.</a:t>
            </a:r>
            <a:r>
              <a:rPr lang="ar-SY" altLang="ar-SY" dirty="0">
                <a:solidFill>
                  <a:srgbClr val="FFFF00"/>
                </a:solidFill>
              </a:rPr>
              <a:t>*</a:t>
            </a:r>
            <a:endParaRPr lang="en-US" altLang="ar-SY" dirty="0">
              <a:solidFill>
                <a:srgbClr val="FFFF00"/>
              </a:solidFill>
            </a:endParaRPr>
          </a:p>
          <a:p>
            <a:pPr marL="457200" lvl="1" indent="0" algn="l">
              <a:lnSpc>
                <a:spcPct val="90000"/>
              </a:lnSpc>
              <a:buNone/>
            </a:pPr>
            <a:r>
              <a:rPr lang="en-US" altLang="ar-SY" dirty="0">
                <a:solidFill>
                  <a:srgbClr val="FFFF00"/>
                </a:solidFill>
              </a:rPr>
              <a:t>infuse over 24 hours.</a:t>
            </a:r>
            <a:r>
              <a:rPr lang="ar-SY" altLang="ar-SY" dirty="0">
                <a:solidFill>
                  <a:srgbClr val="FFFF00"/>
                </a:solidFill>
              </a:rPr>
              <a:t>*</a:t>
            </a:r>
            <a:endParaRPr lang="en-US" altLang="ar-SY" dirty="0">
              <a:solidFill>
                <a:srgbClr val="FFFF00"/>
              </a:solidFill>
            </a:endParaRPr>
          </a:p>
          <a:p>
            <a:pPr marL="457200" lvl="1" indent="0" algn="l">
              <a:lnSpc>
                <a:spcPct val="90000"/>
              </a:lnSpc>
              <a:buNone/>
            </a:pPr>
            <a:r>
              <a:rPr lang="en-US" altLang="ar-SY" dirty="0">
                <a:solidFill>
                  <a:srgbClr val="FF0000"/>
                </a:solidFill>
              </a:rPr>
              <a:t>*avoid other nephrotoxic agents.</a:t>
            </a:r>
          </a:p>
          <a:p>
            <a:pPr marL="457200" lvl="1" indent="0" algn="l">
              <a:lnSpc>
                <a:spcPct val="90000"/>
              </a:lnSpc>
              <a:buNone/>
            </a:pPr>
            <a:r>
              <a:rPr lang="en-US" altLang="ar-SY" dirty="0">
                <a:solidFill>
                  <a:srgbClr val="FFFF00"/>
                </a:solidFill>
              </a:rPr>
              <a:t>magnesium supplementation.</a:t>
            </a:r>
            <a:r>
              <a:rPr lang="ar-SY" altLang="ar-SY" dirty="0">
                <a:solidFill>
                  <a:srgbClr val="FFFF00"/>
                </a:solidFill>
              </a:rPr>
              <a:t>*</a:t>
            </a:r>
            <a:endParaRPr lang="en-US" altLang="ar-SY" dirty="0">
              <a:solidFill>
                <a:srgbClr val="FFFF00"/>
              </a:solidFill>
            </a:endParaRPr>
          </a:p>
          <a:p>
            <a:pPr marL="457200" lvl="1" indent="0" algn="l">
              <a:lnSpc>
                <a:spcPct val="90000"/>
              </a:lnSpc>
              <a:buNone/>
            </a:pPr>
            <a:r>
              <a:rPr lang="en-US" altLang="ar-SY" dirty="0">
                <a:solidFill>
                  <a:srgbClr val="FFFF00"/>
                </a:solidFill>
              </a:rPr>
              <a:t>predisposing factors to developing nephrotoxicity include age 60 years or older, higher doses,</a:t>
            </a:r>
          </a:p>
          <a:p>
            <a:pPr marL="457200" lvl="1" indent="0" algn="l">
              <a:lnSpc>
                <a:spcPct val="90000"/>
              </a:lnSpc>
              <a:buNone/>
            </a:pPr>
            <a:r>
              <a:rPr lang="en-US" altLang="ar-SY" dirty="0"/>
              <a:t>,   </a:t>
            </a:r>
            <a:r>
              <a:rPr lang="en-US" altLang="ar-SY" dirty="0">
                <a:solidFill>
                  <a:srgbClr val="FFFF00"/>
                </a:solidFill>
              </a:rPr>
              <a:t>pretreatment GFR &lt; 75 ml/min</a:t>
            </a:r>
            <a:r>
              <a:rPr lang="en-US" altLang="ar-SY" dirty="0"/>
              <a:t>,</a:t>
            </a:r>
          </a:p>
          <a:p>
            <a:pPr marL="457200" lvl="1" indent="0" algn="l">
              <a:lnSpc>
                <a:spcPct val="90000"/>
              </a:lnSpc>
              <a:buNone/>
            </a:pPr>
            <a:r>
              <a:rPr lang="en-US" altLang="ar-SY" dirty="0"/>
              <a:t>   </a:t>
            </a:r>
            <a:r>
              <a:rPr lang="en-US" altLang="ar-SY" dirty="0">
                <a:solidFill>
                  <a:srgbClr val="FFFF00"/>
                </a:solidFill>
              </a:rPr>
              <a:t>cumulative dose</a:t>
            </a:r>
            <a:r>
              <a:rPr lang="en-US" altLang="ar-SY" dirty="0"/>
              <a:t>,</a:t>
            </a:r>
          </a:p>
          <a:p>
            <a:pPr marL="457200" lvl="1" indent="0" algn="l">
              <a:lnSpc>
                <a:spcPct val="90000"/>
              </a:lnSpc>
              <a:buNone/>
            </a:pPr>
            <a:r>
              <a:rPr lang="en-US" altLang="ar-SY" dirty="0"/>
              <a:t>   </a:t>
            </a:r>
            <a:r>
              <a:rPr lang="en-US" altLang="ar-SY" dirty="0">
                <a:solidFill>
                  <a:srgbClr val="FFFF00"/>
                </a:solidFill>
              </a:rPr>
              <a:t>low albumin</a:t>
            </a:r>
            <a:r>
              <a:rPr lang="en-US" altLang="ar-SY" dirty="0"/>
              <a:t>,</a:t>
            </a:r>
          </a:p>
          <a:p>
            <a:pPr marL="457200" lvl="1" indent="0" algn="l">
              <a:lnSpc>
                <a:spcPct val="90000"/>
              </a:lnSpc>
              <a:buNone/>
            </a:pPr>
            <a:r>
              <a:rPr lang="en-US" altLang="ar-SY" dirty="0"/>
              <a:t>   </a:t>
            </a:r>
            <a:r>
              <a:rPr lang="en-US" altLang="ar-SY" dirty="0">
                <a:solidFill>
                  <a:srgbClr val="FFFF00"/>
                </a:solidFill>
              </a:rPr>
              <a:t>single dose compared with daily x 5 administration schedules</a:t>
            </a:r>
          </a:p>
        </p:txBody>
      </p:sp>
      <p:pic>
        <p:nvPicPr>
          <p:cNvPr id="31750" name="Picture 6" descr="Click to view full size figure">
            <a:hlinkClick r:id="rId11"/>
            <a:extLst>
              <a:ext uri="{FF2B5EF4-FFF2-40B4-BE49-F238E27FC236}">
                <a16:creationId xmlns:a16="http://schemas.microsoft.com/office/drawing/2014/main" id="{1AB89AB0-FE5B-42E6-87AB-21311D5B9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Click to view full size figure">
            <a:hlinkClick r:id="rId13"/>
            <a:extLst>
              <a:ext uri="{FF2B5EF4-FFF2-40B4-BE49-F238E27FC236}">
                <a16:creationId xmlns:a16="http://schemas.microsoft.com/office/drawing/2014/main" id="{21900449-5CCB-416A-9B7E-68EC113B0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Click to view full size figure">
            <a:hlinkClick r:id="rId15"/>
            <a:extLst>
              <a:ext uri="{FF2B5EF4-FFF2-40B4-BE49-F238E27FC236}">
                <a16:creationId xmlns:a16="http://schemas.microsoft.com/office/drawing/2014/main" id="{B7B92C8E-7D67-454F-A318-9D77D16F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Click to view full size figure">
            <a:hlinkClick r:id="rId17"/>
            <a:extLst>
              <a:ext uri="{FF2B5EF4-FFF2-40B4-BE49-F238E27FC236}">
                <a16:creationId xmlns:a16="http://schemas.microsoft.com/office/drawing/2014/main" id="{B8813C72-52C8-4519-9D5A-2E497388B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Click to view full size figure">
            <a:hlinkClick r:id="rId19"/>
            <a:extLst>
              <a:ext uri="{FF2B5EF4-FFF2-40B4-BE49-F238E27FC236}">
                <a16:creationId xmlns:a16="http://schemas.microsoft.com/office/drawing/2014/main" id="{69940520-DAEC-431D-B6EC-5C778F069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Click to view full size figure">
            <a:hlinkClick r:id="rId21"/>
            <a:extLst>
              <a:ext uri="{FF2B5EF4-FFF2-40B4-BE49-F238E27FC236}">
                <a16:creationId xmlns:a16="http://schemas.microsoft.com/office/drawing/2014/main" id="{9E676D84-B103-455E-88C9-333FF19B8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Click to view full size figure">
            <a:hlinkClick r:id="rId23"/>
            <a:extLst>
              <a:ext uri="{FF2B5EF4-FFF2-40B4-BE49-F238E27FC236}">
                <a16:creationId xmlns:a16="http://schemas.microsoft.com/office/drawing/2014/main" id="{3737456C-D2A9-4BC5-BCDD-BFBAB5F74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3476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12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7" name="Rectangle 13">
            <a:extLst>
              <a:ext uri="{FF2B5EF4-FFF2-40B4-BE49-F238E27FC236}">
                <a16:creationId xmlns:a16="http://schemas.microsoft.com/office/drawing/2014/main" id="{E57A7F04-03E3-429D-A438-AC664BD3B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274638"/>
            <a:ext cx="8001000" cy="792162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u="sng" dirty="0">
                <a:solidFill>
                  <a:srgbClr val="FFFF00"/>
                </a:solidFill>
                <a:cs typeface="+mj-cs"/>
              </a:rPr>
              <a:t>Cisplatin Administration</a:t>
            </a:r>
          </a:p>
        </p:txBody>
      </p:sp>
      <p:pic>
        <p:nvPicPr>
          <p:cNvPr id="32771" name="Picture 2" descr="Click to view full size figure">
            <a:hlinkClick r:id="rId3"/>
            <a:extLst>
              <a:ext uri="{FF2B5EF4-FFF2-40B4-BE49-F238E27FC236}">
                <a16:creationId xmlns:a16="http://schemas.microsoft.com/office/drawing/2014/main" id="{7C955124-23CA-4143-8BE4-0EA781A7F4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90600" cy="609600"/>
          </a:xfrm>
        </p:spPr>
      </p:pic>
      <p:pic>
        <p:nvPicPr>
          <p:cNvPr id="32772" name="Picture 3" descr="Click to view full size figure">
            <a:hlinkClick r:id="rId5"/>
            <a:extLst>
              <a:ext uri="{FF2B5EF4-FFF2-40B4-BE49-F238E27FC236}">
                <a16:creationId xmlns:a16="http://schemas.microsoft.com/office/drawing/2014/main" id="{88748864-8715-4091-9AAC-0FE2A843374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90600" cy="685800"/>
          </a:xfrm>
        </p:spPr>
      </p:pic>
      <p:pic>
        <p:nvPicPr>
          <p:cNvPr id="32773" name="Picture 4" descr="Click to view full size figure">
            <a:hlinkClick r:id="rId7"/>
            <a:extLst>
              <a:ext uri="{FF2B5EF4-FFF2-40B4-BE49-F238E27FC236}">
                <a16:creationId xmlns:a16="http://schemas.microsoft.com/office/drawing/2014/main" id="{4DF08E45-9FF1-44D0-B32B-BC3FA31BFD6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90600" cy="762000"/>
          </a:xfrm>
        </p:spPr>
      </p:pic>
      <p:pic>
        <p:nvPicPr>
          <p:cNvPr id="32774" name="Picture 5" descr="Click to view full size figure">
            <a:hlinkClick r:id="rId9"/>
            <a:extLst>
              <a:ext uri="{FF2B5EF4-FFF2-40B4-BE49-F238E27FC236}">
                <a16:creationId xmlns:a16="http://schemas.microsoft.com/office/drawing/2014/main" id="{48EC8D64-4295-42CA-9AB7-C3D4CF84DD04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90600" cy="685800"/>
          </a:xfrm>
        </p:spPr>
      </p:pic>
      <p:sp>
        <p:nvSpPr>
          <p:cNvPr id="32775" name="Rectangle 14">
            <a:extLst>
              <a:ext uri="{FF2B5EF4-FFF2-40B4-BE49-F238E27FC236}">
                <a16:creationId xmlns:a16="http://schemas.microsoft.com/office/drawing/2014/main" id="{C912524D-E95D-4C19-99C9-FB40DCBE84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114800" y="1219200"/>
            <a:ext cx="8077200" cy="5486400"/>
          </a:xfrm>
        </p:spPr>
        <p:txBody>
          <a:bodyPr/>
          <a:lstStyle/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ar-SY" dirty="0"/>
              <a:t>Mixed in 250 - 1000 ml NS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ar-SY" dirty="0"/>
              <a:t>Infused over at least 1hours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ar-SY" dirty="0">
                <a:solidFill>
                  <a:srgbClr val="FFFF00"/>
                </a:solidFill>
              </a:rPr>
              <a:t>Pre-hydration of 250 – 1000 mL NS depending on dose </a:t>
            </a:r>
          </a:p>
          <a:p>
            <a:pPr marL="457200" lvl="1" indent="0" algn="l" eaLnBrk="1" hangingPunct="1">
              <a:lnSpc>
                <a:spcPct val="80000"/>
              </a:lnSpc>
              <a:buNone/>
            </a:pPr>
            <a:r>
              <a:rPr lang="en-US" altLang="ar-SY" dirty="0">
                <a:solidFill>
                  <a:srgbClr val="FFFF00"/>
                </a:solidFill>
              </a:rPr>
              <a:t>Caution</a:t>
            </a:r>
            <a:r>
              <a:rPr lang="en-US" altLang="ar-SY" dirty="0">
                <a:solidFill>
                  <a:schemeClr val="bg1"/>
                </a:solidFill>
              </a:rPr>
              <a:t> </a:t>
            </a:r>
            <a:r>
              <a:rPr lang="en-US" altLang="ar-SY" dirty="0"/>
              <a:t>in patients with HF who cannot tolerate this amount of fluids</a:t>
            </a:r>
          </a:p>
          <a:p>
            <a:pPr marL="457200" lvl="1" indent="0" algn="l" eaLnBrk="1" hangingPunct="1">
              <a:lnSpc>
                <a:spcPct val="80000"/>
              </a:lnSpc>
              <a:buNone/>
            </a:pPr>
            <a:r>
              <a:rPr lang="en-US" altLang="ar-SY" dirty="0"/>
              <a:t>May require furosemide IVP</a:t>
            </a:r>
            <a:r>
              <a:rPr lang="ar-SY" altLang="ar-SY" dirty="0">
                <a:solidFill>
                  <a:schemeClr val="bg1"/>
                </a:solidFill>
              </a:rPr>
              <a:t>*</a:t>
            </a:r>
            <a:endParaRPr lang="en-US" altLang="ar-SY" dirty="0">
              <a:solidFill>
                <a:schemeClr val="bg1"/>
              </a:solidFill>
            </a:endParaRP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ar-SY" dirty="0">
                <a:solidFill>
                  <a:srgbClr val="FFFF00"/>
                </a:solidFill>
              </a:rPr>
              <a:t>Post-hydration with 1 Liter NS </a:t>
            </a:r>
            <a:r>
              <a:rPr lang="ar-SY" altLang="ar-SY" dirty="0">
                <a:solidFill>
                  <a:srgbClr val="FFFF00"/>
                </a:solidFill>
              </a:rPr>
              <a:t>*</a:t>
            </a:r>
            <a:endParaRPr lang="en-US" altLang="ar-SY" dirty="0">
              <a:solidFill>
                <a:srgbClr val="FFFF00"/>
              </a:solidFill>
            </a:endParaRPr>
          </a:p>
          <a:p>
            <a:pPr marL="457200" lvl="1" indent="0" algn="l" eaLnBrk="1" hangingPunct="1">
              <a:lnSpc>
                <a:spcPct val="80000"/>
              </a:lnSpc>
              <a:buNone/>
            </a:pPr>
            <a:r>
              <a:rPr lang="en-US" altLang="ar-SY" dirty="0"/>
              <a:t>instruct patient to drink 6 – 8 full glasses of water/day (1.5 – 2 Liters/day) at home)</a:t>
            </a:r>
          </a:p>
        </p:txBody>
      </p:sp>
      <p:pic>
        <p:nvPicPr>
          <p:cNvPr id="32776" name="Picture 6" descr="Click to view full size figure">
            <a:hlinkClick r:id="rId11"/>
            <a:extLst>
              <a:ext uri="{FF2B5EF4-FFF2-40B4-BE49-F238E27FC236}">
                <a16:creationId xmlns:a16="http://schemas.microsoft.com/office/drawing/2014/main" id="{3F6D43B9-44D2-42CB-9077-65315593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7" descr="Click to view full size figure">
            <a:hlinkClick r:id="rId13"/>
            <a:extLst>
              <a:ext uri="{FF2B5EF4-FFF2-40B4-BE49-F238E27FC236}">
                <a16:creationId xmlns:a16="http://schemas.microsoft.com/office/drawing/2014/main" id="{A9598BE6-77BA-4842-8350-9A27F748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8" descr="Click to view full size figure">
            <a:hlinkClick r:id="rId15"/>
            <a:extLst>
              <a:ext uri="{FF2B5EF4-FFF2-40B4-BE49-F238E27FC236}">
                <a16:creationId xmlns:a16="http://schemas.microsoft.com/office/drawing/2014/main" id="{96A95A2F-47B0-4201-8010-1F70B31F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9" descr="Click to view full size figure">
            <a:hlinkClick r:id="rId17"/>
            <a:extLst>
              <a:ext uri="{FF2B5EF4-FFF2-40B4-BE49-F238E27FC236}">
                <a16:creationId xmlns:a16="http://schemas.microsoft.com/office/drawing/2014/main" id="{1AD531F4-EEF9-4960-93ED-D9F4FDE3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0" descr="Click to view full size figure">
            <a:hlinkClick r:id="rId19"/>
            <a:extLst>
              <a:ext uri="{FF2B5EF4-FFF2-40B4-BE49-F238E27FC236}">
                <a16:creationId xmlns:a16="http://schemas.microsoft.com/office/drawing/2014/main" id="{01F081C9-DAB0-4D60-AEAF-4228F236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1" descr="Click to view full size figure">
            <a:hlinkClick r:id="rId21"/>
            <a:extLst>
              <a:ext uri="{FF2B5EF4-FFF2-40B4-BE49-F238E27FC236}">
                <a16:creationId xmlns:a16="http://schemas.microsoft.com/office/drawing/2014/main" id="{FF1A5B9E-3407-4E31-9554-71E44EE2B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2" descr="Click to view full size figure">
            <a:hlinkClick r:id="rId23"/>
            <a:extLst>
              <a:ext uri="{FF2B5EF4-FFF2-40B4-BE49-F238E27FC236}">
                <a16:creationId xmlns:a16="http://schemas.microsoft.com/office/drawing/2014/main" id="{C702F3E3-9D55-4048-981B-9BB987C6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3476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40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13">
            <a:extLst>
              <a:ext uri="{FF2B5EF4-FFF2-40B4-BE49-F238E27FC236}">
                <a16:creationId xmlns:a16="http://schemas.microsoft.com/office/drawing/2014/main" id="{2B1C1EF9-6E51-406B-A298-5F7D5F210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74638"/>
            <a:ext cx="7848600" cy="792162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cs typeface="+mj-cs"/>
              </a:rPr>
              <a:t>Carboplatin Toxicity </a:t>
            </a:r>
          </a:p>
        </p:txBody>
      </p:sp>
      <p:pic>
        <p:nvPicPr>
          <p:cNvPr id="33795" name="Picture 2" descr="Click to view full size figure">
            <a:hlinkClick r:id="rId3"/>
            <a:extLst>
              <a:ext uri="{FF2B5EF4-FFF2-40B4-BE49-F238E27FC236}">
                <a16:creationId xmlns:a16="http://schemas.microsoft.com/office/drawing/2014/main" id="{00DE87DA-8C9C-4DF8-9538-8CAF332BA5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90600" cy="609600"/>
          </a:xfrm>
        </p:spPr>
      </p:pic>
      <p:pic>
        <p:nvPicPr>
          <p:cNvPr id="33796" name="Picture 3" descr="Click to view full size figure">
            <a:hlinkClick r:id="rId5"/>
            <a:extLst>
              <a:ext uri="{FF2B5EF4-FFF2-40B4-BE49-F238E27FC236}">
                <a16:creationId xmlns:a16="http://schemas.microsoft.com/office/drawing/2014/main" id="{8962E890-0545-4B21-A444-95ADE202B1DD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90600" cy="685800"/>
          </a:xfrm>
        </p:spPr>
      </p:pic>
      <p:pic>
        <p:nvPicPr>
          <p:cNvPr id="33797" name="Picture 4" descr="Click to view full size figure">
            <a:hlinkClick r:id="rId7"/>
            <a:extLst>
              <a:ext uri="{FF2B5EF4-FFF2-40B4-BE49-F238E27FC236}">
                <a16:creationId xmlns:a16="http://schemas.microsoft.com/office/drawing/2014/main" id="{8E620A1A-42C9-4366-8ED0-EB43B158B5E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90600" cy="762000"/>
          </a:xfrm>
        </p:spPr>
      </p:pic>
      <p:pic>
        <p:nvPicPr>
          <p:cNvPr id="33798" name="Picture 5" descr="Click to view full size figure">
            <a:hlinkClick r:id="rId9"/>
            <a:extLst>
              <a:ext uri="{FF2B5EF4-FFF2-40B4-BE49-F238E27FC236}">
                <a16:creationId xmlns:a16="http://schemas.microsoft.com/office/drawing/2014/main" id="{1A036329-77B6-4F78-8A7F-6EC1ABE77D4D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90600" cy="685800"/>
          </a:xfrm>
        </p:spPr>
      </p:pic>
      <p:sp>
        <p:nvSpPr>
          <p:cNvPr id="33799" name="Rectangle 14">
            <a:extLst>
              <a:ext uri="{FF2B5EF4-FFF2-40B4-BE49-F238E27FC236}">
                <a16:creationId xmlns:a16="http://schemas.microsoft.com/office/drawing/2014/main" id="{65CBCE0A-7A8E-4391-9D8B-69FE42282C9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67200" y="1143000"/>
            <a:ext cx="7924800" cy="5486400"/>
          </a:xfrm>
        </p:spPr>
        <p:txBody>
          <a:bodyPr>
            <a:normAutofit fontScale="92500" lnSpcReduction="10000"/>
          </a:bodyPr>
          <a:lstStyle/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US" altLang="ar-SY" sz="2400" b="1" dirty="0"/>
              <a:t>Moderately emetogenic 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US" altLang="ar-SY" sz="2400" b="1" dirty="0">
                <a:solidFill>
                  <a:srgbClr val="FFC000"/>
                </a:solidFill>
              </a:rPr>
              <a:t>Renal impairment is rare</a:t>
            </a:r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000" dirty="0"/>
              <a:t>because it is excreted primarily in the kidneys as an unchanged drug, it is not directly toxic to the renal tubules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US" altLang="ar-SY" sz="2400" b="1" u="sng" dirty="0">
                <a:solidFill>
                  <a:srgbClr val="FFFF00"/>
                </a:solidFill>
              </a:rPr>
              <a:t>Neurotoxicity is rare</a:t>
            </a:r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US" altLang="ar-SY" sz="2400" b="1" u="sng" dirty="0">
                <a:solidFill>
                  <a:srgbClr val="FFFF00"/>
                </a:solidFill>
              </a:rPr>
              <a:t>Myelosuppression</a:t>
            </a:r>
            <a:endParaRPr lang="en-US" altLang="ar-SY" sz="2400" u="sng" dirty="0">
              <a:solidFill>
                <a:srgbClr val="FFFF00"/>
              </a:solidFill>
            </a:endParaRPr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000" dirty="0"/>
              <a:t>especially</a:t>
            </a:r>
            <a:r>
              <a:rPr lang="en-US" altLang="ar-SY" sz="2000" dirty="0">
                <a:solidFill>
                  <a:srgbClr val="FFC000"/>
                </a:solidFill>
              </a:rPr>
              <a:t> THROMBOCYTOPENIA</a:t>
            </a:r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000" dirty="0"/>
              <a:t>dose-limiting toxicity</a:t>
            </a:r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000" dirty="0"/>
              <a:t>cumulative</a:t>
            </a:r>
            <a:endParaRPr lang="en-US" altLang="ar-SY" sz="2000" b="1" dirty="0"/>
          </a:p>
          <a:p>
            <a:pPr marL="0" indent="0" algn="l" eaLnBrk="1" hangingPunct="1">
              <a:lnSpc>
                <a:spcPct val="90000"/>
              </a:lnSpc>
              <a:buNone/>
            </a:pPr>
            <a:r>
              <a:rPr lang="en-US" altLang="ar-SY" sz="2400" b="1" i="1" u="sng" dirty="0">
                <a:solidFill>
                  <a:srgbClr val="FFFF00"/>
                </a:solidFill>
              </a:rPr>
              <a:t>Hypersensitivity reaction</a:t>
            </a:r>
            <a:endParaRPr lang="en-US" altLang="ar-SY" sz="2400" i="1" u="sng" dirty="0">
              <a:solidFill>
                <a:srgbClr val="FFFF00"/>
              </a:solidFill>
            </a:endParaRPr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000" dirty="0">
                <a:solidFill>
                  <a:srgbClr val="00B050"/>
                </a:solidFill>
              </a:rPr>
              <a:t>thought to be due to type </a:t>
            </a:r>
            <a:r>
              <a:rPr lang="en-US" altLang="ar-SY" sz="2000" dirty="0">
                <a:solidFill>
                  <a:srgbClr val="FFC000"/>
                </a:solidFill>
              </a:rPr>
              <a:t>I hypersensitivity (</a:t>
            </a:r>
            <a:r>
              <a:rPr lang="en-US" altLang="ar-SY" sz="2000" dirty="0" err="1">
                <a:solidFill>
                  <a:srgbClr val="FFC000"/>
                </a:solidFill>
              </a:rPr>
              <a:t>IgE</a:t>
            </a:r>
            <a:r>
              <a:rPr lang="en-US" altLang="ar-SY" sz="2000" dirty="0">
                <a:solidFill>
                  <a:srgbClr val="FFC000"/>
                </a:solidFill>
              </a:rPr>
              <a:t> mediated)</a:t>
            </a:r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000" dirty="0"/>
              <a:t>incidence of hypersensitivity seems to be correlated with increased number of cycles of carboplatin administered</a:t>
            </a:r>
          </a:p>
          <a:p>
            <a:pPr marL="457200" lvl="1" indent="0" algn="l" eaLnBrk="1" hangingPunct="1">
              <a:lnSpc>
                <a:spcPct val="90000"/>
              </a:lnSpc>
              <a:buNone/>
            </a:pPr>
            <a:r>
              <a:rPr lang="en-US" altLang="ar-SY" sz="2000" dirty="0"/>
              <a:t>risk of hypersensitivity due to carboplatin exposure significantly increases during the sixth cycle, and it continues to increase up to cycle 8</a:t>
            </a:r>
          </a:p>
        </p:txBody>
      </p:sp>
      <p:pic>
        <p:nvPicPr>
          <p:cNvPr id="33800" name="Picture 6" descr="Click to view full size figure">
            <a:hlinkClick r:id="rId11"/>
            <a:extLst>
              <a:ext uri="{FF2B5EF4-FFF2-40B4-BE49-F238E27FC236}">
                <a16:creationId xmlns:a16="http://schemas.microsoft.com/office/drawing/2014/main" id="{A155B18E-EADC-48E7-B97C-617FCC309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7" descr="Click to view full size figure">
            <a:hlinkClick r:id="rId13"/>
            <a:extLst>
              <a:ext uri="{FF2B5EF4-FFF2-40B4-BE49-F238E27FC236}">
                <a16:creationId xmlns:a16="http://schemas.microsoft.com/office/drawing/2014/main" id="{3D16F097-136D-45B0-A803-78300ADC2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8" descr="Click to view full size figure">
            <a:hlinkClick r:id="rId15"/>
            <a:extLst>
              <a:ext uri="{FF2B5EF4-FFF2-40B4-BE49-F238E27FC236}">
                <a16:creationId xmlns:a16="http://schemas.microsoft.com/office/drawing/2014/main" id="{6552CDD0-30B0-447E-9C31-2633D259A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9" descr="Click to view full size figure">
            <a:hlinkClick r:id="rId17"/>
            <a:extLst>
              <a:ext uri="{FF2B5EF4-FFF2-40B4-BE49-F238E27FC236}">
                <a16:creationId xmlns:a16="http://schemas.microsoft.com/office/drawing/2014/main" id="{97E5B12C-AE11-4253-A0CF-8841D3F9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0" descr="Click to view full size figure">
            <a:hlinkClick r:id="rId19"/>
            <a:extLst>
              <a:ext uri="{FF2B5EF4-FFF2-40B4-BE49-F238E27FC236}">
                <a16:creationId xmlns:a16="http://schemas.microsoft.com/office/drawing/2014/main" id="{7D2A3194-BDD1-4642-9D20-24F38AF8F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1" descr="Click to view full size figure">
            <a:hlinkClick r:id="rId21"/>
            <a:extLst>
              <a:ext uri="{FF2B5EF4-FFF2-40B4-BE49-F238E27FC236}">
                <a16:creationId xmlns:a16="http://schemas.microsoft.com/office/drawing/2014/main" id="{427333A9-0B9E-4361-9EC7-527B352C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2" descr="Click to view full size figure">
            <a:hlinkClick r:id="rId23"/>
            <a:extLst>
              <a:ext uri="{FF2B5EF4-FFF2-40B4-BE49-F238E27FC236}">
                <a16:creationId xmlns:a16="http://schemas.microsoft.com/office/drawing/2014/main" id="{17F36721-2302-4488-909A-48D4C1702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3476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061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5" name="Rectangle 13">
            <a:extLst>
              <a:ext uri="{FF2B5EF4-FFF2-40B4-BE49-F238E27FC236}">
                <a16:creationId xmlns:a16="http://schemas.microsoft.com/office/drawing/2014/main" id="{DC899F32-1B38-48B5-A71D-ACE983500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74638"/>
            <a:ext cx="7848600" cy="5635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4000" dirty="0" err="1">
                <a:solidFill>
                  <a:srgbClr val="00B050"/>
                </a:solidFill>
              </a:rPr>
              <a:t>Oxaliplatin</a:t>
            </a:r>
            <a:r>
              <a:rPr lang="en-US" sz="4000" dirty="0">
                <a:solidFill>
                  <a:srgbClr val="00B050"/>
                </a:solidFill>
              </a:rPr>
              <a:t> Toxicity</a:t>
            </a:r>
          </a:p>
        </p:txBody>
      </p:sp>
      <p:pic>
        <p:nvPicPr>
          <p:cNvPr id="34819" name="Picture 2" descr="Click to view full size figure">
            <a:hlinkClick r:id="rId3"/>
            <a:extLst>
              <a:ext uri="{FF2B5EF4-FFF2-40B4-BE49-F238E27FC236}">
                <a16:creationId xmlns:a16="http://schemas.microsoft.com/office/drawing/2014/main" id="{CC26AC38-BE59-4410-ABC8-3AE6563055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90600" cy="609600"/>
          </a:xfrm>
        </p:spPr>
      </p:pic>
      <p:pic>
        <p:nvPicPr>
          <p:cNvPr id="34820" name="Picture 3" descr="Click to view full size figure">
            <a:hlinkClick r:id="rId5"/>
            <a:extLst>
              <a:ext uri="{FF2B5EF4-FFF2-40B4-BE49-F238E27FC236}">
                <a16:creationId xmlns:a16="http://schemas.microsoft.com/office/drawing/2014/main" id="{56045309-E512-454D-93EE-EE335201B6B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90600" cy="685800"/>
          </a:xfrm>
        </p:spPr>
      </p:pic>
      <p:pic>
        <p:nvPicPr>
          <p:cNvPr id="34821" name="Picture 4" descr="Click to view full size figure">
            <a:hlinkClick r:id="rId7"/>
            <a:extLst>
              <a:ext uri="{FF2B5EF4-FFF2-40B4-BE49-F238E27FC236}">
                <a16:creationId xmlns:a16="http://schemas.microsoft.com/office/drawing/2014/main" id="{C93AFC9D-F50D-4740-A2DC-A568BFCBCB1F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90600" cy="762000"/>
          </a:xfrm>
        </p:spPr>
      </p:pic>
      <p:pic>
        <p:nvPicPr>
          <p:cNvPr id="34822" name="Picture 5" descr="Click to view full size figure">
            <a:hlinkClick r:id="rId9"/>
            <a:extLst>
              <a:ext uri="{FF2B5EF4-FFF2-40B4-BE49-F238E27FC236}">
                <a16:creationId xmlns:a16="http://schemas.microsoft.com/office/drawing/2014/main" id="{21F3A8ED-842A-41F2-B690-3F02F9BF055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90600" cy="685800"/>
          </a:xfrm>
        </p:spPr>
      </p:pic>
      <p:sp>
        <p:nvSpPr>
          <p:cNvPr id="34823" name="Rectangle 14">
            <a:extLst>
              <a:ext uri="{FF2B5EF4-FFF2-40B4-BE49-F238E27FC236}">
                <a16:creationId xmlns:a16="http://schemas.microsoft.com/office/drawing/2014/main" id="{405830DE-B403-4278-8494-43F4C7B766A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114800" y="1219200"/>
            <a:ext cx="8077200" cy="5638800"/>
          </a:xfrm>
        </p:spPr>
        <p:txBody>
          <a:bodyPr>
            <a:normAutofit fontScale="92500" lnSpcReduction="20000"/>
          </a:bodyPr>
          <a:lstStyle/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ar-SY" dirty="0">
                <a:solidFill>
                  <a:srgbClr val="FFFF00"/>
                </a:solidFill>
              </a:rPr>
              <a:t>|colorectal cancers ---pancreatic cancers  </a:t>
            </a:r>
          </a:p>
          <a:p>
            <a:pPr marL="0" indent="0" algn="l" eaLnBrk="1" hangingPunct="1">
              <a:lnSpc>
                <a:spcPct val="80000"/>
              </a:lnSpc>
              <a:buNone/>
            </a:pPr>
            <a:r>
              <a:rPr lang="en-US" altLang="ar-SY" dirty="0">
                <a:solidFill>
                  <a:srgbClr val="FFFF00"/>
                </a:solidFill>
              </a:rPr>
              <a:t> 85mg/m2</a:t>
            </a:r>
            <a:endParaRPr lang="ar-SA" altLang="ar-SY" dirty="0">
              <a:solidFill>
                <a:srgbClr val="FFFF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ar-SY" u="sng" dirty="0">
                <a:solidFill>
                  <a:srgbClr val="FFFF00"/>
                </a:solidFill>
              </a:rPr>
              <a:t>Gastrointestinal</a:t>
            </a:r>
          </a:p>
          <a:p>
            <a:pPr marL="457200" lvl="1" indent="0" algn="l" eaLnBrk="1" hangingPunct="1">
              <a:lnSpc>
                <a:spcPct val="80000"/>
              </a:lnSpc>
              <a:buNone/>
            </a:pPr>
            <a:r>
              <a:rPr lang="en-US" altLang="ar-SY" sz="2200" dirty="0"/>
              <a:t>Moderate emetogenicity.</a:t>
            </a:r>
          </a:p>
          <a:p>
            <a:pPr marL="457200" lvl="1" indent="0" algn="l" eaLnBrk="1" hangingPunct="1">
              <a:lnSpc>
                <a:spcPct val="80000"/>
              </a:lnSpc>
              <a:buNone/>
            </a:pPr>
            <a:r>
              <a:rPr lang="en-US" altLang="ar-SY" sz="2200" dirty="0"/>
              <a:t>Diarrhea.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ar-SY" u="sng" dirty="0">
                <a:solidFill>
                  <a:srgbClr val="FFFF00"/>
                </a:solidFill>
              </a:rPr>
              <a:t>Minimal hematologic toxicity</a:t>
            </a:r>
          </a:p>
          <a:p>
            <a:pPr marL="457200" lvl="1" indent="0" algn="l" eaLnBrk="1" hangingPunct="1">
              <a:lnSpc>
                <a:spcPct val="80000"/>
              </a:lnSpc>
              <a:buNone/>
            </a:pPr>
            <a:r>
              <a:rPr lang="en-US" altLang="ar-SY" sz="2000" dirty="0"/>
              <a:t>Thrombocytopenia is dose-related (doses &gt; 135 mg/m2)</a:t>
            </a:r>
          </a:p>
          <a:p>
            <a:pPr marL="457200" lvl="1" indent="0" algn="l" eaLnBrk="1" hangingPunct="1">
              <a:lnSpc>
                <a:spcPct val="80000"/>
              </a:lnSpc>
              <a:buNone/>
            </a:pPr>
            <a:r>
              <a:rPr lang="en-US" altLang="ar-SY" sz="2000" dirty="0"/>
              <a:t>mild neutropenia</a:t>
            </a:r>
          </a:p>
          <a:p>
            <a:pPr marL="457200" lvl="1" indent="0" algn="l" eaLnBrk="1" hangingPunct="1">
              <a:lnSpc>
                <a:spcPct val="80000"/>
              </a:lnSpc>
              <a:buNone/>
            </a:pPr>
            <a:r>
              <a:rPr lang="en-US" altLang="ar-SY" sz="2000" dirty="0"/>
              <a:t>mild anemia</a:t>
            </a:r>
            <a:endParaRPr lang="en-US" altLang="ar-SY" sz="2000" dirty="0">
              <a:solidFill>
                <a:srgbClr val="FFFF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ar-SY" dirty="0">
                <a:solidFill>
                  <a:srgbClr val="FFFF00"/>
                </a:solidFill>
              </a:rPr>
              <a:t>No nephrotoxicity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ar-SY" u="sng" dirty="0">
                <a:solidFill>
                  <a:srgbClr val="FFFF00"/>
                </a:solidFill>
              </a:rPr>
              <a:t>Hypersensitivity reaction</a:t>
            </a:r>
          </a:p>
          <a:p>
            <a:pPr marL="457200" lvl="1" indent="0" algn="l" eaLnBrk="1" hangingPunct="1">
              <a:lnSpc>
                <a:spcPct val="80000"/>
              </a:lnSpc>
              <a:buNone/>
            </a:pPr>
            <a:r>
              <a:rPr lang="en-US" altLang="ar-SY" sz="2000" dirty="0"/>
              <a:t> *mild</a:t>
            </a:r>
          </a:p>
          <a:p>
            <a:pPr marL="457200" lvl="1" indent="0" algn="l" eaLnBrk="1" hangingPunct="1">
              <a:lnSpc>
                <a:spcPct val="80000"/>
              </a:lnSpc>
              <a:buNone/>
            </a:pPr>
            <a:r>
              <a:rPr lang="en-US" altLang="ar-SY" sz="2000" dirty="0"/>
              <a:t> * generally subside upon discontinuation</a:t>
            </a:r>
          </a:p>
          <a:p>
            <a:pPr marL="457200" lvl="1" indent="0" algn="l" eaLnBrk="1" hangingPunct="1">
              <a:lnSpc>
                <a:spcPct val="80000"/>
              </a:lnSpc>
              <a:buNone/>
            </a:pPr>
            <a:r>
              <a:rPr lang="en-US" altLang="ar-SY" sz="2000" dirty="0"/>
              <a:t> * slowing down infusion rate and giving an antihistamine</a:t>
            </a:r>
          </a:p>
          <a:p>
            <a:pPr marL="457200" lvl="1" indent="0" algn="l" eaLnBrk="1" hangingPunct="1">
              <a:lnSpc>
                <a:spcPct val="80000"/>
              </a:lnSpc>
              <a:buNone/>
            </a:pPr>
            <a:r>
              <a:rPr lang="en-US" altLang="ar-SY" sz="2000" dirty="0"/>
              <a:t>   and/or steroid</a:t>
            </a:r>
          </a:p>
          <a:p>
            <a:pPr marL="457200" lvl="1" indent="0" algn="l" eaLnBrk="1" hangingPunct="1">
              <a:lnSpc>
                <a:spcPct val="80000"/>
              </a:lnSpc>
              <a:buNone/>
            </a:pPr>
            <a:r>
              <a:rPr lang="en-US" altLang="ar-SY" sz="2000" dirty="0"/>
              <a:t> desensitization protocol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altLang="ar-SY" u="sng" dirty="0">
                <a:solidFill>
                  <a:srgbClr val="FFFF00"/>
                </a:solidFill>
              </a:rPr>
              <a:t>Peripheral neuropathy</a:t>
            </a:r>
          </a:p>
          <a:p>
            <a:pPr marL="457200" lvl="1" indent="0" algn="l" eaLnBrk="1" hangingPunct="1">
              <a:lnSpc>
                <a:spcPct val="80000"/>
              </a:lnSpc>
              <a:buNone/>
            </a:pPr>
            <a:r>
              <a:rPr lang="en-US" altLang="ar-SY" sz="2000" dirty="0"/>
              <a:t>Prevention:</a:t>
            </a:r>
          </a:p>
        </p:txBody>
      </p:sp>
      <p:pic>
        <p:nvPicPr>
          <p:cNvPr id="34824" name="Picture 6" descr="Click to view full size figure">
            <a:hlinkClick r:id="rId11"/>
            <a:extLst>
              <a:ext uri="{FF2B5EF4-FFF2-40B4-BE49-F238E27FC236}">
                <a16:creationId xmlns:a16="http://schemas.microsoft.com/office/drawing/2014/main" id="{71A30ED5-DE5B-4E5E-BAA9-77382EA5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7" descr="Click to view full size figure">
            <a:hlinkClick r:id="rId13"/>
            <a:extLst>
              <a:ext uri="{FF2B5EF4-FFF2-40B4-BE49-F238E27FC236}">
                <a16:creationId xmlns:a16="http://schemas.microsoft.com/office/drawing/2014/main" id="{2669E5D6-2D6B-4181-B13F-D9FF92B0C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8" descr="Click to view full size figure">
            <a:hlinkClick r:id="rId15"/>
            <a:extLst>
              <a:ext uri="{FF2B5EF4-FFF2-40B4-BE49-F238E27FC236}">
                <a16:creationId xmlns:a16="http://schemas.microsoft.com/office/drawing/2014/main" id="{4F54B075-4159-4DFD-B45C-009CD1C8C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9" descr="Click to view full size figure">
            <a:hlinkClick r:id="rId17"/>
            <a:extLst>
              <a:ext uri="{FF2B5EF4-FFF2-40B4-BE49-F238E27FC236}">
                <a16:creationId xmlns:a16="http://schemas.microsoft.com/office/drawing/2014/main" id="{FD352B82-799F-4A75-AC62-70BCE61D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0" descr="Click to view full size figure">
            <a:hlinkClick r:id="rId19"/>
            <a:extLst>
              <a:ext uri="{FF2B5EF4-FFF2-40B4-BE49-F238E27FC236}">
                <a16:creationId xmlns:a16="http://schemas.microsoft.com/office/drawing/2014/main" id="{08398F37-8AF6-4BD9-9066-294DEE7B1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1" descr="Click to view full size figure">
            <a:hlinkClick r:id="rId21"/>
            <a:extLst>
              <a:ext uri="{FF2B5EF4-FFF2-40B4-BE49-F238E27FC236}">
                <a16:creationId xmlns:a16="http://schemas.microsoft.com/office/drawing/2014/main" id="{8837203B-DDB3-4E69-8DAE-1875E69FA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2" descr="Click to view full size figure">
            <a:hlinkClick r:id="rId23"/>
            <a:extLst>
              <a:ext uri="{FF2B5EF4-FFF2-40B4-BE49-F238E27FC236}">
                <a16:creationId xmlns:a16="http://schemas.microsoft.com/office/drawing/2014/main" id="{3A3950DE-EBFC-4550-873F-A5975A134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3476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805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67">
            <a:extLst>
              <a:ext uri="{FF2B5EF4-FFF2-40B4-BE49-F238E27FC236}">
                <a16:creationId xmlns:a16="http://schemas.microsoft.com/office/drawing/2014/main" id="{9B7BC234-EFAD-4A74-8BFE-43340C99B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274638"/>
            <a:ext cx="76200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dirty="0" err="1">
                <a:solidFill>
                  <a:srgbClr val="FFFF00"/>
                </a:solidFill>
                <a:cs typeface="+mj-cs"/>
              </a:rPr>
              <a:t>Oxaliplatin</a:t>
            </a:r>
            <a:r>
              <a:rPr lang="en-US" dirty="0">
                <a:solidFill>
                  <a:srgbClr val="FFFF00"/>
                </a:solidFill>
                <a:cs typeface="+mj-cs"/>
              </a:rPr>
              <a:t> Neuropathy</a:t>
            </a:r>
          </a:p>
        </p:txBody>
      </p:sp>
      <p:graphicFrame>
        <p:nvGraphicFramePr>
          <p:cNvPr id="194639" name="Group 79">
            <a:extLst>
              <a:ext uri="{FF2B5EF4-FFF2-40B4-BE49-F238E27FC236}">
                <a16:creationId xmlns:a16="http://schemas.microsoft.com/office/drawing/2014/main" id="{4DFD2A73-838B-4892-82FC-EE3A6B5862E5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98566970"/>
              </p:ext>
            </p:extLst>
          </p:nvPr>
        </p:nvGraphicFramePr>
        <p:xfrm>
          <a:off x="3276600" y="1676401"/>
          <a:ext cx="6553200" cy="4435475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Supportive care for prevention of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oxaliplatin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induced neuropathy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957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avoid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cold temperatures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if exposure to cold temperatures cannot be avoided, such as use of the refrigerator,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wear gloves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during the exposure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use scarves and face masks in cold weather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prolonging the infusion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time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use cotton socks, pot holders, rubber gloves for dish washing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assess the water temperature in the home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>
                          <a:tab pos="4572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use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moisturizer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851" name="Picture 2" descr="Click to view full size figure">
            <a:hlinkClick r:id="rId3"/>
            <a:extLst>
              <a:ext uri="{FF2B5EF4-FFF2-40B4-BE49-F238E27FC236}">
                <a16:creationId xmlns:a16="http://schemas.microsoft.com/office/drawing/2014/main" id="{89F7F650-1117-4F13-919C-6D9573066A0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600" cy="609600"/>
          </a:xfrm>
        </p:spPr>
      </p:pic>
      <p:pic>
        <p:nvPicPr>
          <p:cNvPr id="35852" name="Picture 3" descr="Click to view full size figure">
            <a:hlinkClick r:id="rId5"/>
            <a:extLst>
              <a:ext uri="{FF2B5EF4-FFF2-40B4-BE49-F238E27FC236}">
                <a16:creationId xmlns:a16="http://schemas.microsoft.com/office/drawing/2014/main" id="{53FA094A-E4D9-49A3-9930-50427D4ABA73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90600" cy="685800"/>
          </a:xfrm>
        </p:spPr>
      </p:pic>
      <p:pic>
        <p:nvPicPr>
          <p:cNvPr id="35853" name="Picture 4" descr="Click to view full size figure">
            <a:hlinkClick r:id="rId7"/>
            <a:extLst>
              <a:ext uri="{FF2B5EF4-FFF2-40B4-BE49-F238E27FC236}">
                <a16:creationId xmlns:a16="http://schemas.microsoft.com/office/drawing/2014/main" id="{A35C3602-35BD-4A2F-B9F5-8025182F34A1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90600" cy="762000"/>
          </a:xfrm>
        </p:spPr>
      </p:pic>
      <p:pic>
        <p:nvPicPr>
          <p:cNvPr id="35854" name="Picture 5" descr="Click to view full size figure">
            <a:hlinkClick r:id="rId9"/>
            <a:extLst>
              <a:ext uri="{FF2B5EF4-FFF2-40B4-BE49-F238E27FC236}">
                <a16:creationId xmlns:a16="http://schemas.microsoft.com/office/drawing/2014/main" id="{A4D97B8D-E84D-4B49-B061-4BB60E3A6045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90600" cy="685800"/>
          </a:xfrm>
        </p:spPr>
      </p:pic>
      <p:pic>
        <p:nvPicPr>
          <p:cNvPr id="35855" name="Picture 6" descr="Click to view full size figure">
            <a:hlinkClick r:id="rId11"/>
            <a:extLst>
              <a:ext uri="{FF2B5EF4-FFF2-40B4-BE49-F238E27FC236}">
                <a16:creationId xmlns:a16="http://schemas.microsoft.com/office/drawing/2014/main" id="{74ABA9B1-B221-4DF2-BEBF-B728F0961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7" descr="Click to view full size figure">
            <a:hlinkClick r:id="rId13"/>
            <a:extLst>
              <a:ext uri="{FF2B5EF4-FFF2-40B4-BE49-F238E27FC236}">
                <a16:creationId xmlns:a16="http://schemas.microsoft.com/office/drawing/2014/main" id="{B9250116-F792-434E-993B-65928AB39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8" descr="Click to view full size figure">
            <a:hlinkClick r:id="rId15"/>
            <a:extLst>
              <a:ext uri="{FF2B5EF4-FFF2-40B4-BE49-F238E27FC236}">
                <a16:creationId xmlns:a16="http://schemas.microsoft.com/office/drawing/2014/main" id="{088B32B6-A09A-4F32-8429-8872CEC1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9" descr="Click to view full size figure">
            <a:hlinkClick r:id="rId17"/>
            <a:extLst>
              <a:ext uri="{FF2B5EF4-FFF2-40B4-BE49-F238E27FC236}">
                <a16:creationId xmlns:a16="http://schemas.microsoft.com/office/drawing/2014/main" id="{9F388F0B-7880-439F-B202-E733C161D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10" descr="Click to view full size figure">
            <a:hlinkClick r:id="rId19"/>
            <a:extLst>
              <a:ext uri="{FF2B5EF4-FFF2-40B4-BE49-F238E27FC236}">
                <a16:creationId xmlns:a16="http://schemas.microsoft.com/office/drawing/2014/main" id="{65F5BB31-08DA-4258-A3DC-395B8B90F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Picture 11" descr="Click to view full size figure">
            <a:hlinkClick r:id="rId21"/>
            <a:extLst>
              <a:ext uri="{FF2B5EF4-FFF2-40B4-BE49-F238E27FC236}">
                <a16:creationId xmlns:a16="http://schemas.microsoft.com/office/drawing/2014/main" id="{85D302A0-38E4-4F49-9410-109EA72EE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1" name="Picture 12" descr="Click to view full size figure">
            <a:hlinkClick r:id="rId23"/>
            <a:extLst>
              <a:ext uri="{FF2B5EF4-FFF2-40B4-BE49-F238E27FC236}">
                <a16:creationId xmlns:a16="http://schemas.microsoft.com/office/drawing/2014/main" id="{7F27B2F3-02F2-482F-8861-9C829BF43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3476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59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11">
            <a:extLst>
              <a:ext uri="{FF2B5EF4-FFF2-40B4-BE49-F238E27FC236}">
                <a16:creationId xmlns:a16="http://schemas.microsoft.com/office/drawing/2014/main" id="{23F3FFE9-17F1-4138-ABE8-2A17B40FB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274638"/>
            <a:ext cx="7848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4000">
                <a:solidFill>
                  <a:srgbClr val="FFC000"/>
                </a:solidFill>
              </a:rPr>
              <a:t>Comparison of Platinum Toxicity</a:t>
            </a:r>
          </a:p>
        </p:txBody>
      </p:sp>
      <p:graphicFrame>
        <p:nvGraphicFramePr>
          <p:cNvPr id="196935" name="Group 327">
            <a:extLst>
              <a:ext uri="{FF2B5EF4-FFF2-40B4-BE49-F238E27FC236}">
                <a16:creationId xmlns:a16="http://schemas.microsoft.com/office/drawing/2014/main" id="{FAC4836F-0A97-4FA1-8E9B-23F0A6DE2B7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33441360"/>
              </p:ext>
            </p:extLst>
          </p:nvPr>
        </p:nvGraphicFramePr>
        <p:xfrm>
          <a:off x="2667000" y="1600200"/>
          <a:ext cx="7772400" cy="4876802"/>
        </p:xfrm>
        <a:graphic>
          <a:graphicData uri="http://schemas.openxmlformats.org/drawingml/2006/table">
            <a:tbl>
              <a:tblPr/>
              <a:tblGrid>
                <a:gridCol w="242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875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Table 5.  Comparative adverse effect profiles of platinum drugs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Adverse effect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cisplatin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carboplatin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oxaliplatin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Nephrotoxicity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Gastrointestinal toxicity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Peripheral neurotoxicity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Ototoxicity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Hematologic toxicity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Hypersensitivity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6911" name="Picture 2" descr="Click to view full size figure">
            <a:hlinkClick r:id="rId3"/>
            <a:extLst>
              <a:ext uri="{FF2B5EF4-FFF2-40B4-BE49-F238E27FC236}">
                <a16:creationId xmlns:a16="http://schemas.microsoft.com/office/drawing/2014/main" id="{8C2EECF9-6D89-4FC4-B21F-4ED77105B6C7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600" cy="609600"/>
          </a:xfrm>
        </p:spPr>
      </p:pic>
      <p:pic>
        <p:nvPicPr>
          <p:cNvPr id="36912" name="Picture 3" descr="Click to view full size figure">
            <a:hlinkClick r:id="rId5"/>
            <a:extLst>
              <a:ext uri="{FF2B5EF4-FFF2-40B4-BE49-F238E27FC236}">
                <a16:creationId xmlns:a16="http://schemas.microsoft.com/office/drawing/2014/main" id="{593D4CDD-66FB-47B0-9CF0-D5D3ADC907E2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90600" cy="685800"/>
          </a:xfrm>
        </p:spPr>
      </p:pic>
      <p:pic>
        <p:nvPicPr>
          <p:cNvPr id="36913" name="Picture 4" descr="Click to view full size figure">
            <a:hlinkClick r:id="rId7"/>
            <a:extLst>
              <a:ext uri="{FF2B5EF4-FFF2-40B4-BE49-F238E27FC236}">
                <a16:creationId xmlns:a16="http://schemas.microsoft.com/office/drawing/2014/main" id="{F387695E-EE47-4605-91D4-1B898E6635C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90600" cy="762000"/>
          </a:xfrm>
        </p:spPr>
      </p:pic>
      <p:pic>
        <p:nvPicPr>
          <p:cNvPr id="36914" name="Picture 5" descr="Click to view full size figure">
            <a:hlinkClick r:id="rId9"/>
            <a:extLst>
              <a:ext uri="{FF2B5EF4-FFF2-40B4-BE49-F238E27FC236}">
                <a16:creationId xmlns:a16="http://schemas.microsoft.com/office/drawing/2014/main" id="{E3E95C6B-C394-4B11-9214-D3C3AA5DBB5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90600" cy="685800"/>
          </a:xfrm>
        </p:spPr>
      </p:pic>
      <p:pic>
        <p:nvPicPr>
          <p:cNvPr id="36915" name="Picture 6" descr="Click to view full size figure">
            <a:hlinkClick r:id="rId11"/>
            <a:extLst>
              <a:ext uri="{FF2B5EF4-FFF2-40B4-BE49-F238E27FC236}">
                <a16:creationId xmlns:a16="http://schemas.microsoft.com/office/drawing/2014/main" id="{373BA313-B81E-4BFB-9327-EFDBA57B9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6" name="Picture 7" descr="Click to view full size figure">
            <a:hlinkClick r:id="rId13"/>
            <a:extLst>
              <a:ext uri="{FF2B5EF4-FFF2-40B4-BE49-F238E27FC236}">
                <a16:creationId xmlns:a16="http://schemas.microsoft.com/office/drawing/2014/main" id="{BEB80927-CC3F-46FB-B5F7-281E4B87B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7" name="Picture 8" descr="Click to view full size figure">
            <a:hlinkClick r:id="rId15"/>
            <a:extLst>
              <a:ext uri="{FF2B5EF4-FFF2-40B4-BE49-F238E27FC236}">
                <a16:creationId xmlns:a16="http://schemas.microsoft.com/office/drawing/2014/main" id="{C1C4C361-D6A4-472A-BD03-9E125A6B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8" name="Picture 9" descr="Click to view full size figure">
            <a:hlinkClick r:id="rId17"/>
            <a:extLst>
              <a:ext uri="{FF2B5EF4-FFF2-40B4-BE49-F238E27FC236}">
                <a16:creationId xmlns:a16="http://schemas.microsoft.com/office/drawing/2014/main" id="{9B2E75EC-8005-4AA7-B14A-C21194AE7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19" name="Picture 10" descr="Click to view full size figure">
            <a:hlinkClick r:id="rId19"/>
            <a:extLst>
              <a:ext uri="{FF2B5EF4-FFF2-40B4-BE49-F238E27FC236}">
                <a16:creationId xmlns:a16="http://schemas.microsoft.com/office/drawing/2014/main" id="{29474CDA-7C3B-4D8B-8357-A740C2D85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20" name="Picture 11" descr="Click to view full size figure">
            <a:hlinkClick r:id="rId21"/>
            <a:extLst>
              <a:ext uri="{FF2B5EF4-FFF2-40B4-BE49-F238E27FC236}">
                <a16:creationId xmlns:a16="http://schemas.microsoft.com/office/drawing/2014/main" id="{509C5139-07BA-4A10-94B9-A2536D370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21" name="Picture 12" descr="Click to view full size figure">
            <a:hlinkClick r:id="rId23"/>
            <a:extLst>
              <a:ext uri="{FF2B5EF4-FFF2-40B4-BE49-F238E27FC236}">
                <a16:creationId xmlns:a16="http://schemas.microsoft.com/office/drawing/2014/main" id="{CF1DB8B7-A272-4BBF-B24B-7937D162E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13476"/>
            <a:ext cx="9906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725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3845" cy="6858000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24CDF80-1D96-4BF3-B238-D5E9DDAD9AA0}"/>
              </a:ext>
            </a:extLst>
          </p:cNvPr>
          <p:cNvSpPr/>
          <p:nvPr/>
        </p:nvSpPr>
        <p:spPr>
          <a:xfrm>
            <a:off x="3886200" y="5516217"/>
            <a:ext cx="8050696" cy="30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6B74256-A2FA-4C44-871F-F76EC6DB886B}"/>
              </a:ext>
            </a:extLst>
          </p:cNvPr>
          <p:cNvSpPr/>
          <p:nvPr/>
        </p:nvSpPr>
        <p:spPr>
          <a:xfrm>
            <a:off x="4452730" y="4989443"/>
            <a:ext cx="5598104" cy="188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90489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7" y="1"/>
            <a:ext cx="12309987" cy="6754760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628D823-CA7D-443A-A7C1-7A741E53A1A0}"/>
              </a:ext>
            </a:extLst>
          </p:cNvPr>
          <p:cNvSpPr/>
          <p:nvPr/>
        </p:nvSpPr>
        <p:spPr>
          <a:xfrm>
            <a:off x="447261" y="452718"/>
            <a:ext cx="7116417" cy="25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C54FDC6-015B-4B93-A154-463915BEC629}"/>
              </a:ext>
            </a:extLst>
          </p:cNvPr>
          <p:cNvSpPr/>
          <p:nvPr/>
        </p:nvSpPr>
        <p:spPr>
          <a:xfrm>
            <a:off x="-117987" y="4055165"/>
            <a:ext cx="12309987" cy="397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0263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25" y="-117986"/>
            <a:ext cx="12260825" cy="6975986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B44712A-4D4E-4766-8F1C-8B1020F7DEFF}"/>
              </a:ext>
            </a:extLst>
          </p:cNvPr>
          <p:cNvSpPr/>
          <p:nvPr/>
        </p:nvSpPr>
        <p:spPr>
          <a:xfrm>
            <a:off x="0" y="0"/>
            <a:ext cx="12260825" cy="2673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01827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0" y="0"/>
            <a:ext cx="12064180" cy="6858000"/>
          </a:xfrm>
        </p:spPr>
      </p:pic>
    </p:spTree>
    <p:extLst>
      <p:ext uri="{BB962C8B-B14F-4D97-AF65-F5344CB8AC3E}">
        <p14:creationId xmlns:p14="http://schemas.microsoft.com/office/powerpoint/2010/main" val="1868074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3" y="68826"/>
            <a:ext cx="12054348" cy="6789174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8E4B2B9-F2AF-4443-8724-F7743F8D2000}"/>
              </a:ext>
            </a:extLst>
          </p:cNvPr>
          <p:cNvSpPr/>
          <p:nvPr/>
        </p:nvSpPr>
        <p:spPr>
          <a:xfrm>
            <a:off x="477078" y="4283765"/>
            <a:ext cx="2584174" cy="1053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83155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74426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693701FF-C9BE-4F55-8CFF-C44DA33BA8B3}"/>
              </a:ext>
            </a:extLst>
          </p:cNvPr>
          <p:cNvSpPr/>
          <p:nvPr/>
        </p:nvSpPr>
        <p:spPr>
          <a:xfrm>
            <a:off x="0" y="1093304"/>
            <a:ext cx="2753139" cy="131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53021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5" y="88490"/>
            <a:ext cx="12300155" cy="6769510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79E46A26-F19A-40B4-97E7-0E9A27DAA758}"/>
              </a:ext>
            </a:extLst>
          </p:cNvPr>
          <p:cNvSpPr/>
          <p:nvPr/>
        </p:nvSpPr>
        <p:spPr>
          <a:xfrm>
            <a:off x="3210339" y="4045226"/>
            <a:ext cx="8199783" cy="218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B5ACA15-9B92-4C27-A0B2-0679A03F37E1}"/>
              </a:ext>
            </a:extLst>
          </p:cNvPr>
          <p:cNvSpPr/>
          <p:nvPr/>
        </p:nvSpPr>
        <p:spPr>
          <a:xfrm>
            <a:off x="357809" y="4045226"/>
            <a:ext cx="2345634" cy="153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072314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68826"/>
            <a:ext cx="12123174" cy="6789174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4DF5B675-5B19-41BB-9A4E-F8F299DF2E96}"/>
              </a:ext>
            </a:extLst>
          </p:cNvPr>
          <p:cNvSpPr/>
          <p:nvPr/>
        </p:nvSpPr>
        <p:spPr>
          <a:xfrm>
            <a:off x="68826" y="68826"/>
            <a:ext cx="12123174" cy="72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5A15A21-3101-4269-BC17-079B678D39C5}"/>
              </a:ext>
            </a:extLst>
          </p:cNvPr>
          <p:cNvSpPr/>
          <p:nvPr/>
        </p:nvSpPr>
        <p:spPr>
          <a:xfrm>
            <a:off x="437322" y="5456583"/>
            <a:ext cx="11221278" cy="576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622F480-7265-4EB1-9CA7-14CC0113FCBC}"/>
              </a:ext>
            </a:extLst>
          </p:cNvPr>
          <p:cNvSpPr/>
          <p:nvPr/>
        </p:nvSpPr>
        <p:spPr>
          <a:xfrm>
            <a:off x="536713" y="3965713"/>
            <a:ext cx="3756991" cy="432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FB3BDF0-20D2-430D-8C79-EA2A15D3195C}"/>
              </a:ext>
            </a:extLst>
          </p:cNvPr>
          <p:cNvSpPr/>
          <p:nvPr/>
        </p:nvSpPr>
        <p:spPr>
          <a:xfrm>
            <a:off x="8905461" y="4045226"/>
            <a:ext cx="2027582" cy="27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ondansetron</a:t>
            </a:r>
            <a:endParaRPr lang="ar-SY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95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59"/>
            <a:ext cx="12191999" cy="6666270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3A6B17F-5783-4D7A-88D4-5EEAD661DC42}"/>
              </a:ext>
            </a:extLst>
          </p:cNvPr>
          <p:cNvSpPr/>
          <p:nvPr/>
        </p:nvSpPr>
        <p:spPr>
          <a:xfrm>
            <a:off x="-1" y="1789043"/>
            <a:ext cx="12191999" cy="1464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1075747-DFD0-4E5F-8A5A-ADDC68079A2E}"/>
              </a:ext>
            </a:extLst>
          </p:cNvPr>
          <p:cNvSpPr/>
          <p:nvPr/>
        </p:nvSpPr>
        <p:spPr>
          <a:xfrm>
            <a:off x="5347252" y="3253778"/>
            <a:ext cx="1262270" cy="350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99BFB35-89C1-40F2-8BC0-395B4FB7FF98}"/>
              </a:ext>
            </a:extLst>
          </p:cNvPr>
          <p:cNvSpPr/>
          <p:nvPr/>
        </p:nvSpPr>
        <p:spPr>
          <a:xfrm>
            <a:off x="0" y="6251713"/>
            <a:ext cx="12192000" cy="60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9C6A3F6-C411-4AE9-8E81-D9ED64073A92}"/>
              </a:ext>
            </a:extLst>
          </p:cNvPr>
          <p:cNvSpPr/>
          <p:nvPr/>
        </p:nvSpPr>
        <p:spPr>
          <a:xfrm>
            <a:off x="0" y="3253777"/>
            <a:ext cx="12191999" cy="2997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A14CD5D-3AA9-43BC-ADF9-A254B80ED8D5}"/>
              </a:ext>
            </a:extLst>
          </p:cNvPr>
          <p:cNvSpPr/>
          <p:nvPr/>
        </p:nvSpPr>
        <p:spPr>
          <a:xfrm>
            <a:off x="367748" y="993913"/>
            <a:ext cx="8567530" cy="31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rgbClr val="FFFF00"/>
                </a:solidFill>
              </a:rPr>
              <a:t>وخاصة بوجود وظيفة قلبية سيئة وحالة عامة دون الوسط</a:t>
            </a:r>
          </a:p>
        </p:txBody>
      </p:sp>
    </p:spTree>
    <p:extLst>
      <p:ext uri="{BB962C8B-B14F-4D97-AF65-F5344CB8AC3E}">
        <p14:creationId xmlns:p14="http://schemas.microsoft.com/office/powerpoint/2010/main" val="906729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7" y="1"/>
            <a:ext cx="12309987" cy="6754760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4459D9B0-AB95-48D7-80B7-0BE336F27AE8}"/>
              </a:ext>
            </a:extLst>
          </p:cNvPr>
          <p:cNvSpPr/>
          <p:nvPr/>
        </p:nvSpPr>
        <p:spPr>
          <a:xfrm>
            <a:off x="208722" y="6301409"/>
            <a:ext cx="11688417" cy="453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F5C284C-6BD2-4F83-B8C6-2C9250C69545}"/>
              </a:ext>
            </a:extLst>
          </p:cNvPr>
          <p:cNvSpPr/>
          <p:nvPr/>
        </p:nvSpPr>
        <p:spPr>
          <a:xfrm>
            <a:off x="8358809" y="4661452"/>
            <a:ext cx="1252330" cy="218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2137F69-8EA4-479C-A2D6-B95ECB63C4ED}"/>
              </a:ext>
            </a:extLst>
          </p:cNvPr>
          <p:cNvSpPr/>
          <p:nvPr/>
        </p:nvSpPr>
        <p:spPr>
          <a:xfrm>
            <a:off x="377687" y="1321904"/>
            <a:ext cx="11350487" cy="53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82490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58"/>
            <a:ext cx="12192000" cy="6779342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EB41AB45-8989-43E6-8541-0396C85AD14F}"/>
              </a:ext>
            </a:extLst>
          </p:cNvPr>
          <p:cNvSpPr/>
          <p:nvPr/>
        </p:nvSpPr>
        <p:spPr>
          <a:xfrm>
            <a:off x="6096000" y="3796748"/>
            <a:ext cx="1596887" cy="218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6A57DDEF-7B28-4804-94F4-AA1110E1C710}"/>
              </a:ext>
            </a:extLst>
          </p:cNvPr>
          <p:cNvSpPr/>
          <p:nvPr/>
        </p:nvSpPr>
        <p:spPr>
          <a:xfrm>
            <a:off x="6698974" y="4681330"/>
            <a:ext cx="1596887" cy="218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94AA09F-E2FC-47CD-B386-576A2B609434}"/>
              </a:ext>
            </a:extLst>
          </p:cNvPr>
          <p:cNvSpPr/>
          <p:nvPr/>
        </p:nvSpPr>
        <p:spPr>
          <a:xfrm>
            <a:off x="7931426" y="78658"/>
            <a:ext cx="1490870" cy="374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47111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A4D0CA-95E3-4102-A1FF-634175B0F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BA10057-CF1B-4EED-BAC1-C2B7A5976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391"/>
            <a:ext cx="12186184" cy="6549887"/>
          </a:xfrm>
        </p:spPr>
      </p:pic>
    </p:spTree>
    <p:extLst>
      <p:ext uri="{BB962C8B-B14F-4D97-AF65-F5344CB8AC3E}">
        <p14:creationId xmlns:p14="http://schemas.microsoft.com/office/powerpoint/2010/main" val="3210972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93689B-C5E2-4881-8F9D-92C1F2E8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DBF0F6E-16AA-40E7-A113-88A87CACB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0"/>
            <a:ext cx="12112487" cy="6788426"/>
          </a:xfrm>
        </p:spPr>
      </p:pic>
    </p:spTree>
    <p:extLst>
      <p:ext uri="{BB962C8B-B14F-4D97-AF65-F5344CB8AC3E}">
        <p14:creationId xmlns:p14="http://schemas.microsoft.com/office/powerpoint/2010/main" val="337449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78658"/>
            <a:ext cx="12113342" cy="6779342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180EE39-908A-49B4-B790-5D4783D3ECC7}"/>
              </a:ext>
            </a:extLst>
          </p:cNvPr>
          <p:cNvSpPr/>
          <p:nvPr/>
        </p:nvSpPr>
        <p:spPr>
          <a:xfrm>
            <a:off x="546652" y="3031435"/>
            <a:ext cx="2325757" cy="1400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818ED5E-7901-454C-A74F-584B1787F089}"/>
              </a:ext>
            </a:extLst>
          </p:cNvPr>
          <p:cNvSpPr/>
          <p:nvPr/>
        </p:nvSpPr>
        <p:spPr>
          <a:xfrm>
            <a:off x="0" y="5565913"/>
            <a:ext cx="12192000" cy="1400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81283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2467696-D843-439D-90DB-204363559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cs typeface="+mj-cs"/>
              </a:rPr>
              <a:t>How to hit the target</a:t>
            </a:r>
          </a:p>
        </p:txBody>
      </p:sp>
      <p:pic>
        <p:nvPicPr>
          <p:cNvPr id="70659" name="Picture 10" descr="russian with sniper rifle">
            <a:extLst>
              <a:ext uri="{FF2B5EF4-FFF2-40B4-BE49-F238E27FC236}">
                <a16:creationId xmlns:a16="http://schemas.microsoft.com/office/drawing/2014/main" id="{69D8DAB9-10A4-4CE9-9475-374C79C3819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5988" y="1981200"/>
            <a:ext cx="2030412" cy="1981200"/>
          </a:xfrm>
          <a:noFill/>
        </p:spPr>
      </p:pic>
      <p:pic>
        <p:nvPicPr>
          <p:cNvPr id="70660" name="Picture 8" descr="auto0">
            <a:extLst>
              <a:ext uri="{FF2B5EF4-FFF2-40B4-BE49-F238E27FC236}">
                <a16:creationId xmlns:a16="http://schemas.microsoft.com/office/drawing/2014/main" id="{3AB7581F-C3B8-4AEF-86A3-A3E0FD9B958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981200"/>
            <a:ext cx="2895600" cy="1981200"/>
          </a:xfrm>
          <a:noFill/>
        </p:spPr>
      </p:pic>
      <p:sp>
        <p:nvSpPr>
          <p:cNvPr id="70661" name="Rectangle 5">
            <a:extLst>
              <a:ext uri="{FF2B5EF4-FFF2-40B4-BE49-F238E27FC236}">
                <a16:creationId xmlns:a16="http://schemas.microsoft.com/office/drawing/2014/main" id="{9D9295BC-40F5-42E1-9F3E-DF59DB467841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ar-SY" dirty="0"/>
              <a:t>If you </a:t>
            </a:r>
            <a:r>
              <a:rPr lang="en-US" altLang="ar-SY" dirty="0">
                <a:solidFill>
                  <a:srgbClr val="FFFF00"/>
                </a:solidFill>
              </a:rPr>
              <a:t>know the target</a:t>
            </a:r>
            <a:r>
              <a:rPr lang="en-US" altLang="ar-SY" dirty="0"/>
              <a:t>, and there is only one </a:t>
            </a:r>
            <a:endParaRPr lang="ar-SY" altLang="ar-SY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ar-SY" dirty="0"/>
              <a:t>target you can </a:t>
            </a:r>
            <a:r>
              <a:rPr lang="en-US" altLang="ar-SY" dirty="0">
                <a:solidFill>
                  <a:srgbClr val="FFFF00"/>
                </a:solidFill>
              </a:rPr>
              <a:t>be very specific</a:t>
            </a:r>
            <a:r>
              <a:rPr lang="en-US" altLang="ar-SY" dirty="0"/>
              <a:t>.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ar-SY" dirty="0"/>
              <a:t>If you don’t really know or it’s a really big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ar-SY" dirty="0"/>
              <a:t>target, a </a:t>
            </a:r>
            <a:r>
              <a:rPr lang="en-US" altLang="ar-SY" dirty="0">
                <a:solidFill>
                  <a:srgbClr val="FFFF00"/>
                </a:solidFill>
              </a:rPr>
              <a:t>larger weapon </a:t>
            </a:r>
            <a:r>
              <a:rPr lang="en-US" altLang="ar-SY" dirty="0"/>
              <a:t>may be needed.</a:t>
            </a:r>
          </a:p>
        </p:txBody>
      </p:sp>
    </p:spTree>
    <p:extLst>
      <p:ext uri="{BB962C8B-B14F-4D97-AF65-F5344CB8AC3E}">
        <p14:creationId xmlns:p14="http://schemas.microsoft.com/office/powerpoint/2010/main" val="3249149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4752886-D2AD-4E47-A454-35DAC12BE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cs typeface="+mj-cs"/>
              </a:rPr>
              <a:t>“Targeted” Cancer Treatment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88E97F7-F9BB-4E6B-9B59-064694E8CE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600201"/>
            <a:ext cx="8077200" cy="4708525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ar-SY" dirty="0">
                <a:solidFill>
                  <a:srgbClr val="FFFF00"/>
                </a:solidFill>
              </a:rPr>
              <a:t>How does it work?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Y" dirty="0"/>
              <a:t>		</a:t>
            </a:r>
            <a:r>
              <a:rPr lang="en-US" altLang="ar-SY" sz="2400" dirty="0"/>
              <a:t>Attack targets which are </a:t>
            </a:r>
            <a:r>
              <a:rPr lang="en-US" altLang="ar-SY" sz="2400" dirty="0">
                <a:solidFill>
                  <a:srgbClr val="FFFF00"/>
                </a:solidFill>
              </a:rPr>
              <a:t>specific</a:t>
            </a:r>
            <a:r>
              <a:rPr lang="en-US" altLang="ar-SY" sz="2400" dirty="0"/>
              <a:t> for the cancer cell 	and are critical for its survival or for its malignant 	behavior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ar-SY" dirty="0">
                <a:solidFill>
                  <a:srgbClr val="FFFF00"/>
                </a:solidFill>
              </a:rPr>
              <a:t>Why is it better than chemotherapy?</a:t>
            </a:r>
          </a:p>
          <a:p>
            <a:pPr algn="l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ar-SY" dirty="0"/>
              <a:t>		</a:t>
            </a:r>
            <a:r>
              <a:rPr lang="en-US" altLang="ar-SY" sz="2400" dirty="0">
                <a:solidFill>
                  <a:srgbClr val="FFFF00"/>
                </a:solidFill>
              </a:rPr>
              <a:t>More specific </a:t>
            </a:r>
            <a:r>
              <a:rPr lang="en-US" altLang="ar-SY" sz="2400" dirty="0"/>
              <a:t>for cancer cells .</a:t>
            </a:r>
          </a:p>
          <a:p>
            <a:pPr algn="l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ar-SY" altLang="ar-SY" sz="2400" dirty="0"/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ar-SY" sz="2400" dirty="0"/>
              <a:t>		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altLang="ar-SY" sz="2400" dirty="0"/>
              <a:t>Possibly </a:t>
            </a:r>
            <a:r>
              <a:rPr lang="en-US" altLang="ar-SY" sz="2400" dirty="0">
                <a:solidFill>
                  <a:srgbClr val="FFFF00"/>
                </a:solidFill>
              </a:rPr>
              <a:t>more effective.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ar-SY" sz="2400" dirty="0">
              <a:solidFill>
                <a:srgbClr val="FFFF00"/>
              </a:solidFill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ar-SY" sz="2400" dirty="0">
              <a:solidFill>
                <a:srgbClr val="FFFF00"/>
              </a:solidFill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altLang="ar-SY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62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77E6439-9AB2-446D-9E55-AE0CDCC82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0" y="457200"/>
            <a:ext cx="51816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cs typeface="+mj-cs"/>
              </a:rPr>
              <a:t>Targets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1D5A53F-83A0-4964-BD0C-83777E51C0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eaLnBrk="1" hangingPunct="1">
              <a:buNone/>
            </a:pPr>
            <a:r>
              <a:rPr lang="en-US" altLang="ar-SY" sz="2400" dirty="0"/>
              <a:t>The targets currently being used are those that block the growth and spread of cancer by </a:t>
            </a:r>
            <a:r>
              <a:rPr lang="en-US" altLang="ar-SY" sz="2400" dirty="0">
                <a:solidFill>
                  <a:srgbClr val="FFC000"/>
                </a:solidFill>
              </a:rPr>
              <a:t>interfering with specific molecules involved in tumor growth and progression</a:t>
            </a:r>
            <a:r>
              <a:rPr lang="en-US" altLang="ar-SY" sz="2400" dirty="0"/>
              <a:t>.</a:t>
            </a:r>
          </a:p>
          <a:p>
            <a:pPr marL="0" indent="0" algn="l" eaLnBrk="1" hangingPunct="1">
              <a:buNone/>
            </a:pPr>
            <a:r>
              <a:rPr lang="en-US" altLang="ar-SY" sz="2400" dirty="0"/>
              <a:t>The focus is </a:t>
            </a:r>
            <a:r>
              <a:rPr lang="en-US" altLang="ar-SY" sz="2400" dirty="0">
                <a:solidFill>
                  <a:srgbClr val="FFFF00"/>
                </a:solidFill>
              </a:rPr>
              <a:t>on proteins </a:t>
            </a:r>
            <a:r>
              <a:rPr lang="en-US" altLang="ar-SY" sz="2400" dirty="0"/>
              <a:t>that are involved in cell </a:t>
            </a:r>
            <a:r>
              <a:rPr lang="en-US" altLang="ar-SY" sz="2400" dirty="0">
                <a:solidFill>
                  <a:srgbClr val="FFFF00"/>
                </a:solidFill>
              </a:rPr>
              <a:t>signaling pathways</a:t>
            </a:r>
            <a:r>
              <a:rPr lang="en-US" altLang="ar-SY" sz="2400" dirty="0"/>
              <a:t>, which form a complex communication system that governs basic cellular functions and activities, such as cell division, cell movement, how a cell responds to specific external stimuli, and even cell death. </a:t>
            </a:r>
          </a:p>
          <a:p>
            <a:pPr marL="0" indent="0" algn="l" eaLnBrk="1" hangingPunct="1">
              <a:buNone/>
            </a:pPr>
            <a:r>
              <a:rPr lang="en-US" altLang="ar-SY" sz="2400" dirty="0">
                <a:solidFill>
                  <a:srgbClr val="FFFF00"/>
                </a:solidFill>
              </a:rPr>
              <a:t>We use the term “signal transduction” to refer to the actions of these proteins.</a:t>
            </a:r>
          </a:p>
        </p:txBody>
      </p:sp>
    </p:spTree>
    <p:extLst>
      <p:ext uri="{BB962C8B-B14F-4D97-AF65-F5344CB8AC3E}">
        <p14:creationId xmlns:p14="http://schemas.microsoft.com/office/powerpoint/2010/main" val="1283977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9F82043-742A-4B44-B6C9-F5E8FCB1B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3058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cs typeface="+mj-cs"/>
              </a:rPr>
              <a:t>FDA-Approved TKIs</a:t>
            </a:r>
          </a:p>
        </p:txBody>
      </p:sp>
      <p:graphicFrame>
        <p:nvGraphicFramePr>
          <p:cNvPr id="111670" name="Group 54">
            <a:extLst>
              <a:ext uri="{FF2B5EF4-FFF2-40B4-BE49-F238E27FC236}">
                <a16:creationId xmlns:a16="http://schemas.microsoft.com/office/drawing/2014/main" id="{E2487D65-6993-41B4-B06A-B4A16014307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89535252"/>
              </p:ext>
            </p:extLst>
          </p:nvPr>
        </p:nvGraphicFramePr>
        <p:xfrm>
          <a:off x="1981200" y="1676400"/>
          <a:ext cx="8229600" cy="4897439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Generic Name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Brand 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Cancer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Imatinib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Gleevec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CML, GIST, others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Dasatinib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Sprycel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CML, ALL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Nilotinib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Tasigna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CML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Gefitinib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Iressa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Lung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Erlotinib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Tarceva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Lung, Pancreas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Lapatinib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Tykerb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Breast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Sorafenib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Nexavar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Kidney, Liver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Sunitinib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Sutent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Kidney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1138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F9CE708-EE33-4410-8D21-1DD53C294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cs typeface="+mj-cs"/>
              </a:rPr>
              <a:t>Monoclonal Antibodies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9A0599E5-0E7B-4F2B-A84B-7E026188AF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Tx/>
              <a:buNone/>
            </a:pPr>
            <a:r>
              <a:rPr lang="en-US" altLang="ar-SY" dirty="0"/>
              <a:t>Another type of </a:t>
            </a:r>
            <a:r>
              <a:rPr lang="en-US" altLang="ar-SY" dirty="0">
                <a:solidFill>
                  <a:srgbClr val="FFFF00"/>
                </a:solidFill>
              </a:rPr>
              <a:t>targeted therapy </a:t>
            </a:r>
            <a:r>
              <a:rPr lang="en-US" altLang="ar-SY" dirty="0"/>
              <a:t>– they are </a:t>
            </a:r>
            <a:r>
              <a:rPr lang="en-US" altLang="ar-SY" dirty="0" err="1"/>
              <a:t>largemolecules</a:t>
            </a:r>
            <a:r>
              <a:rPr lang="en-US" altLang="ar-SY" dirty="0"/>
              <a:t> produced through genetic </a:t>
            </a:r>
            <a:endParaRPr lang="ar-SY" altLang="ar-SY" dirty="0"/>
          </a:p>
          <a:p>
            <a:pPr algn="l" eaLnBrk="1" hangingPunct="1">
              <a:buFontTx/>
              <a:buNone/>
            </a:pPr>
            <a:r>
              <a:rPr lang="en-US" altLang="ar-SY" dirty="0"/>
              <a:t>engineering</a:t>
            </a:r>
          </a:p>
          <a:p>
            <a:pPr algn="l" eaLnBrk="1" hangingPunct="1">
              <a:buFontTx/>
              <a:buNone/>
            </a:pPr>
            <a:endParaRPr lang="ar-SY" altLang="ar-SY" dirty="0"/>
          </a:p>
          <a:p>
            <a:pPr algn="l" eaLnBrk="1" hangingPunct="1">
              <a:buFontTx/>
              <a:buNone/>
            </a:pPr>
            <a:r>
              <a:rPr lang="en-US" altLang="ar-SY" dirty="0">
                <a:solidFill>
                  <a:srgbClr val="FFFF00"/>
                </a:solidFill>
              </a:rPr>
              <a:t>They usually have to be given IV</a:t>
            </a:r>
          </a:p>
          <a:p>
            <a:pPr algn="l" eaLnBrk="1" hangingPunct="1">
              <a:buFontTx/>
              <a:buNone/>
            </a:pPr>
            <a:endParaRPr lang="en-US" altLang="ar-SY" dirty="0"/>
          </a:p>
          <a:p>
            <a:pPr algn="l" eaLnBrk="1" hangingPunct="1">
              <a:buFontTx/>
              <a:buNone/>
            </a:pPr>
            <a:r>
              <a:rPr lang="en-US" altLang="ar-SY" dirty="0"/>
              <a:t>Side effects can include reactions to non-human proteins</a:t>
            </a:r>
          </a:p>
          <a:p>
            <a:pPr algn="l" eaLnBrk="1" hangingPunct="1">
              <a:buFontTx/>
              <a:buNone/>
            </a:pPr>
            <a:r>
              <a:rPr lang="en-US" altLang="ar-SY" dirty="0"/>
              <a:t>They can cause cell damage in several ways, most often by </a:t>
            </a:r>
            <a:r>
              <a:rPr lang="en-US" altLang="ar-SY" dirty="0">
                <a:solidFill>
                  <a:srgbClr val="FFFF00"/>
                </a:solidFill>
              </a:rPr>
              <a:t>attacking cell-surface receptors </a:t>
            </a:r>
          </a:p>
        </p:txBody>
      </p:sp>
    </p:spTree>
    <p:extLst>
      <p:ext uri="{BB962C8B-B14F-4D97-AF65-F5344CB8AC3E}">
        <p14:creationId xmlns:p14="http://schemas.microsoft.com/office/powerpoint/2010/main" val="2343604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1F936F7-3B04-4D16-B915-96822E351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cs typeface="+mj-cs"/>
              </a:rPr>
              <a:t>Monoclonal Antibodies</a:t>
            </a:r>
          </a:p>
        </p:txBody>
      </p:sp>
      <p:sp>
        <p:nvSpPr>
          <p:cNvPr id="76803" name="Rectangle 4">
            <a:extLst>
              <a:ext uri="{FF2B5EF4-FFF2-40B4-BE49-F238E27FC236}">
                <a16:creationId xmlns:a16="http://schemas.microsoft.com/office/drawing/2014/main" id="{C5178E31-7F41-4F25-98D6-F7E101A326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752600"/>
            <a:ext cx="82296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ar-SY" sz="2400" dirty="0">
                <a:solidFill>
                  <a:srgbClr val="FFFF00"/>
                </a:solidFill>
              </a:rPr>
              <a:t>FDA-Approved “Naked” (Non-Conjugated) </a:t>
            </a:r>
            <a:r>
              <a:rPr lang="en-US" altLang="ar-SY" sz="2400" dirty="0" err="1">
                <a:solidFill>
                  <a:srgbClr val="FFFF00"/>
                </a:solidFill>
              </a:rPr>
              <a:t>MoAbs</a:t>
            </a:r>
            <a:endParaRPr lang="en-US" altLang="ar-SY" sz="2400" dirty="0">
              <a:solidFill>
                <a:srgbClr val="FFFF00"/>
              </a:solidFill>
            </a:endParaRPr>
          </a:p>
        </p:txBody>
      </p:sp>
      <p:graphicFrame>
        <p:nvGraphicFramePr>
          <p:cNvPr id="119870" name="Group 62">
            <a:extLst>
              <a:ext uri="{FF2B5EF4-FFF2-40B4-BE49-F238E27FC236}">
                <a16:creationId xmlns:a16="http://schemas.microsoft.com/office/drawing/2014/main" id="{34F7A8EE-DEEA-4B26-9855-F66DD7F5ED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3288364"/>
              </p:ext>
            </p:extLst>
          </p:nvPr>
        </p:nvGraphicFramePr>
        <p:xfrm>
          <a:off x="1981200" y="2514600"/>
          <a:ext cx="8229600" cy="3724483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</a:rPr>
                        <a:t>Generic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Brand 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</a:rPr>
                        <a:t>Target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</a:rPr>
                        <a:t>Cancer(s)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Alemtuzumab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Campath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CD52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Bevacizumab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Avastin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VEGF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Multiple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Cetuximab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Erbitux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EGFR1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Colon, H&amp;N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Panitumumab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Vectibix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EGFR1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Colon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Rituximab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Rituxan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CD20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Lymphomas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rastuzumab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Herceptin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HER-2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Breast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201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011CE43-2870-43E8-BA3F-25908E2579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0" y="457200"/>
            <a:ext cx="48768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dirty="0" err="1">
                <a:solidFill>
                  <a:srgbClr val="FFFF00"/>
                </a:solidFill>
                <a:cs typeface="+mj-cs"/>
              </a:rPr>
              <a:t>Trastuzumab</a:t>
            </a:r>
            <a:endParaRPr lang="en-US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9E98D03C-8EA3-4EDF-A7AE-0F8F102CCE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ar-SY" dirty="0"/>
              <a:t> *   Monoclonal antibody </a:t>
            </a:r>
            <a:r>
              <a:rPr lang="en-US" altLang="ar-SY" dirty="0">
                <a:solidFill>
                  <a:srgbClr val="FFFF00"/>
                </a:solidFill>
              </a:rPr>
              <a:t>against </a:t>
            </a:r>
            <a:r>
              <a:rPr lang="en-US" altLang="ar-SY" dirty="0"/>
              <a:t>epidermal 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ar-SY" dirty="0"/>
              <a:t>growth factor receptor 2 (EGFR2, HER-2)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ar-SY" dirty="0"/>
              <a:t>Very </a:t>
            </a:r>
            <a:r>
              <a:rPr lang="en-US" altLang="ar-SY" dirty="0">
                <a:solidFill>
                  <a:srgbClr val="FFFF00"/>
                </a:solidFill>
              </a:rPr>
              <a:t>effective against </a:t>
            </a:r>
            <a:r>
              <a:rPr lang="en-US" altLang="ar-SY" dirty="0"/>
              <a:t>breast cancers in which HER-2 is “over-expressed” (more than usual amount per cell) (about </a:t>
            </a:r>
            <a:r>
              <a:rPr lang="en-US" altLang="ar-SY" dirty="0">
                <a:solidFill>
                  <a:srgbClr val="FFFF00"/>
                </a:solidFill>
              </a:rPr>
              <a:t>20% </a:t>
            </a:r>
            <a:r>
              <a:rPr lang="en-US" altLang="ar-SY" dirty="0"/>
              <a:t>of all breast cancers)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ar-SY" dirty="0"/>
              <a:t>    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ar-SY" dirty="0"/>
              <a:t>    Often used in </a:t>
            </a:r>
            <a:r>
              <a:rPr lang="en-US" altLang="ar-SY" dirty="0">
                <a:solidFill>
                  <a:srgbClr val="FFFF00"/>
                </a:solidFill>
              </a:rPr>
              <a:t>combination with chemotherapy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ar-SA" altLang="ar-SY" dirty="0"/>
          </a:p>
          <a:p>
            <a:pPr eaLnBrk="1" hangingPunct="1"/>
            <a:endParaRPr lang="en-US" altLang="ar-SY" dirty="0"/>
          </a:p>
          <a:p>
            <a:pPr eaLnBrk="1" hangingPunct="1"/>
            <a:endParaRPr lang="en-US" altLang="ar-SY" dirty="0"/>
          </a:p>
          <a:p>
            <a:pPr eaLnBrk="1" hangingPunct="1"/>
            <a:endParaRPr lang="en-US" altLang="ar-SY" dirty="0"/>
          </a:p>
        </p:txBody>
      </p:sp>
    </p:spTree>
    <p:extLst>
      <p:ext uri="{BB962C8B-B14F-4D97-AF65-F5344CB8AC3E}">
        <p14:creationId xmlns:p14="http://schemas.microsoft.com/office/powerpoint/2010/main" val="7087402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B9386A-912E-49A8-ADD5-1446F661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F2B2725-C2C9-43F4-9EFE-08D333A9D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8965"/>
            <a:ext cx="12006470" cy="6689035"/>
          </a:xfrm>
        </p:spPr>
      </p:pic>
    </p:spTree>
    <p:extLst>
      <p:ext uri="{BB962C8B-B14F-4D97-AF65-F5344CB8AC3E}">
        <p14:creationId xmlns:p14="http://schemas.microsoft.com/office/powerpoint/2010/main" val="9282369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F05BE2-C176-432E-8463-DC4B8026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E5629AB-DB39-403C-ADE4-524D1C93F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" y="188843"/>
            <a:ext cx="12016409" cy="6599583"/>
          </a:xfrm>
        </p:spPr>
      </p:pic>
    </p:spTree>
    <p:extLst>
      <p:ext uri="{BB962C8B-B14F-4D97-AF65-F5344CB8AC3E}">
        <p14:creationId xmlns:p14="http://schemas.microsoft.com/office/powerpoint/2010/main" val="20550673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F9EF53-4399-4655-AB4C-BAA75C70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323C872-0FFC-4ABB-AA09-FF2E156F3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" y="109331"/>
            <a:ext cx="12036287" cy="6748670"/>
          </a:xfrm>
        </p:spPr>
      </p:pic>
    </p:spTree>
    <p:extLst>
      <p:ext uri="{BB962C8B-B14F-4D97-AF65-F5344CB8AC3E}">
        <p14:creationId xmlns:p14="http://schemas.microsoft.com/office/powerpoint/2010/main" val="111750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4" y="127607"/>
            <a:ext cx="12044516" cy="6597444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DAD6DF71-3A29-48A0-B875-1D71443F538A}"/>
              </a:ext>
            </a:extLst>
          </p:cNvPr>
          <p:cNvSpPr/>
          <p:nvPr/>
        </p:nvSpPr>
        <p:spPr>
          <a:xfrm>
            <a:off x="147484" y="1704161"/>
            <a:ext cx="6202017" cy="29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53BCBF2-98CF-4536-AD12-EAE77AC418D6}"/>
              </a:ext>
            </a:extLst>
          </p:cNvPr>
          <p:cNvSpPr/>
          <p:nvPr/>
        </p:nvSpPr>
        <p:spPr>
          <a:xfrm>
            <a:off x="147484" y="4989443"/>
            <a:ext cx="3211942" cy="715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F369712-67CF-4CE9-AD52-28D1CA018478}"/>
              </a:ext>
            </a:extLst>
          </p:cNvPr>
          <p:cNvSpPr/>
          <p:nvPr/>
        </p:nvSpPr>
        <p:spPr>
          <a:xfrm>
            <a:off x="5148470" y="4035287"/>
            <a:ext cx="6102626" cy="218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693694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94F02C-F0EB-4758-A4B1-571F1118B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EF0B06C-0D22-4062-B4FF-B81C79746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391"/>
            <a:ext cx="12184436" cy="6758609"/>
          </a:xfrm>
        </p:spPr>
      </p:pic>
    </p:spTree>
    <p:extLst>
      <p:ext uri="{BB962C8B-B14F-4D97-AF65-F5344CB8AC3E}">
        <p14:creationId xmlns:p14="http://schemas.microsoft.com/office/powerpoint/2010/main" val="35444153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8CA55B-E37B-D687-EA3C-6B89FC6B1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D54654B-3CB3-5F50-A7A8-66F864680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" y="185057"/>
            <a:ext cx="11767457" cy="6596743"/>
          </a:xfrm>
        </p:spPr>
      </p:pic>
    </p:spTree>
    <p:extLst>
      <p:ext uri="{BB962C8B-B14F-4D97-AF65-F5344CB8AC3E}">
        <p14:creationId xmlns:p14="http://schemas.microsoft.com/office/powerpoint/2010/main" val="1711345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2F62174-E5A3-40BC-9A4D-C0C08BB29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3058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dirty="0" err="1">
                <a:solidFill>
                  <a:srgbClr val="FFFF00"/>
                </a:solidFill>
                <a:cs typeface="+mj-cs"/>
              </a:rPr>
              <a:t>Cetuximab</a:t>
            </a:r>
            <a:endParaRPr lang="en-US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43AB6D8-17F6-4CE3-9990-534827DF8C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ar-SY" dirty="0"/>
              <a:t>* Monoclonal </a:t>
            </a:r>
            <a:r>
              <a:rPr lang="en-US" altLang="ar-SY" dirty="0">
                <a:solidFill>
                  <a:srgbClr val="FFFF00"/>
                </a:solidFill>
              </a:rPr>
              <a:t>antibody against </a:t>
            </a:r>
            <a:r>
              <a:rPr lang="en-US" altLang="ar-SY" dirty="0"/>
              <a:t>epidermal 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ar-SY" dirty="0"/>
              <a:t>growth factor receptor 1 (EGFR1)</a:t>
            </a:r>
          </a:p>
          <a:p>
            <a:pPr algn="l" eaLnBrk="1" hangingPunct="1"/>
            <a:endParaRPr lang="en-US" altLang="ar-SY" dirty="0"/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ar-SY" dirty="0"/>
              <a:t>* Effective in </a:t>
            </a:r>
            <a:r>
              <a:rPr lang="en-US" altLang="ar-SY" dirty="0">
                <a:solidFill>
                  <a:srgbClr val="FFFF00"/>
                </a:solidFill>
              </a:rPr>
              <a:t>colon</a:t>
            </a:r>
            <a:r>
              <a:rPr lang="en-US" altLang="ar-SY" dirty="0"/>
              <a:t> cancer </a:t>
            </a:r>
            <a:r>
              <a:rPr lang="en-US" altLang="ar-SY" dirty="0">
                <a:solidFill>
                  <a:srgbClr val="FFFF00"/>
                </a:solidFill>
              </a:rPr>
              <a:t>and head and neck </a:t>
            </a:r>
            <a:r>
              <a:rPr lang="en-US" altLang="ar-SY" dirty="0"/>
              <a:t>cancer;  possibly useful in lung cancer</a:t>
            </a:r>
          </a:p>
          <a:p>
            <a:pPr algn="l" eaLnBrk="1" hangingPunct="1"/>
            <a:endParaRPr lang="en-US" altLang="ar-SY" dirty="0"/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ar-SY" dirty="0"/>
              <a:t>* Used with chemotherapy and </a:t>
            </a:r>
            <a:r>
              <a:rPr lang="en-US" altLang="ar-SY" dirty="0">
                <a:solidFill>
                  <a:srgbClr val="FFFF00"/>
                </a:solidFill>
              </a:rPr>
              <a:t>with radiation </a:t>
            </a:r>
            <a:r>
              <a:rPr lang="en-US" altLang="ar-SY" dirty="0"/>
              <a:t>therapy</a:t>
            </a:r>
          </a:p>
          <a:p>
            <a:pPr eaLnBrk="1" hangingPunct="1"/>
            <a:endParaRPr lang="en-US" altLang="ar-SY" dirty="0"/>
          </a:p>
        </p:txBody>
      </p:sp>
    </p:spTree>
    <p:extLst>
      <p:ext uri="{BB962C8B-B14F-4D97-AF65-F5344CB8AC3E}">
        <p14:creationId xmlns:p14="http://schemas.microsoft.com/office/powerpoint/2010/main" val="30343421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5B85DF3B-58D7-420D-B3CD-4F1A0BC10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3058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</a:rPr>
              <a:t>Angiogenesis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(New Blood Vessel Growth</a:t>
            </a:r>
            <a:r>
              <a:rPr lang="en-US" sz="3200" dirty="0"/>
              <a:t>)</a:t>
            </a:r>
          </a:p>
        </p:txBody>
      </p:sp>
      <p:pic>
        <p:nvPicPr>
          <p:cNvPr id="79875" name="Picture 6" descr="Angiogenesis">
            <a:extLst>
              <a:ext uri="{FF2B5EF4-FFF2-40B4-BE49-F238E27FC236}">
                <a16:creationId xmlns:a16="http://schemas.microsoft.com/office/drawing/2014/main" id="{511A7652-1B5C-43BC-AAA6-C6F7163B1B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9525" y="2673351"/>
            <a:ext cx="4552950" cy="2562225"/>
          </a:xfrm>
          <a:noFill/>
        </p:spPr>
      </p:pic>
    </p:spTree>
    <p:extLst>
      <p:ext uri="{BB962C8B-B14F-4D97-AF65-F5344CB8AC3E}">
        <p14:creationId xmlns:p14="http://schemas.microsoft.com/office/powerpoint/2010/main" val="15960940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359793B-D0F0-4E03-882B-E21D857A8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305800" cy="11430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dirty="0" err="1">
                <a:solidFill>
                  <a:srgbClr val="FFFF00"/>
                </a:solidFill>
                <a:cs typeface="+mj-cs"/>
              </a:rPr>
              <a:t>Bevacizumab</a:t>
            </a:r>
            <a:endParaRPr lang="en-US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3461AEC-6E69-4717-AC1F-074849CE7C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ar-SY" dirty="0"/>
              <a:t>*Monoclonal antibody </a:t>
            </a:r>
            <a:r>
              <a:rPr lang="en-US" altLang="ar-SY" dirty="0">
                <a:solidFill>
                  <a:srgbClr val="FFFF00"/>
                </a:solidFill>
              </a:rPr>
              <a:t>against</a:t>
            </a:r>
            <a:r>
              <a:rPr lang="en-US" altLang="ar-SY" dirty="0"/>
              <a:t> vascular endothelial growth factor (</a:t>
            </a:r>
            <a:r>
              <a:rPr lang="en-US" altLang="ar-SY" dirty="0">
                <a:solidFill>
                  <a:srgbClr val="FFFF00"/>
                </a:solidFill>
              </a:rPr>
              <a:t>VEGF), </a:t>
            </a:r>
            <a:r>
              <a:rPr lang="en-US" altLang="ar-SY" dirty="0"/>
              <a:t>which stimulates angiogenesis (growth of new blood vessels into tumor)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endParaRPr lang="en-US" altLang="ar-SY" dirty="0">
              <a:solidFill>
                <a:srgbClr val="FFFF00"/>
              </a:solidFill>
            </a:endParaRPr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ar-SY" dirty="0">
                <a:solidFill>
                  <a:srgbClr val="FFFF00"/>
                </a:solidFill>
              </a:rPr>
              <a:t>*Deprives tumors of the blood supply </a:t>
            </a:r>
            <a:r>
              <a:rPr lang="en-US" altLang="ar-SY" dirty="0"/>
              <a:t>they need for growth and invasion</a:t>
            </a:r>
          </a:p>
          <a:p>
            <a:pPr algn="l" eaLnBrk="1" hangingPunct="1">
              <a:buFont typeface="Wingdings 2" panose="05020102010507070707" pitchFamily="18" charset="2"/>
              <a:buNone/>
            </a:pPr>
            <a:endParaRPr lang="en-US" altLang="ar-SY" dirty="0"/>
          </a:p>
          <a:p>
            <a:pPr algn="l" eaLnBrk="1" hangingPunct="1">
              <a:buFont typeface="Wingdings 2" panose="05020102010507070707" pitchFamily="18" charset="2"/>
              <a:buNone/>
            </a:pPr>
            <a:r>
              <a:rPr lang="en-US" altLang="ar-SY" dirty="0"/>
              <a:t>*Effective against cancers of </a:t>
            </a:r>
            <a:r>
              <a:rPr lang="en-US" altLang="ar-SY" dirty="0">
                <a:solidFill>
                  <a:srgbClr val="FFFF00"/>
                </a:solidFill>
              </a:rPr>
              <a:t>colon</a:t>
            </a:r>
            <a:r>
              <a:rPr lang="en-US" altLang="ar-SY" dirty="0">
                <a:solidFill>
                  <a:srgbClr val="FF0000"/>
                </a:solidFill>
              </a:rPr>
              <a:t>, </a:t>
            </a:r>
            <a:r>
              <a:rPr lang="en-US" altLang="ar-SY" dirty="0"/>
              <a:t>lung, breast, kidney, and brain</a:t>
            </a:r>
          </a:p>
        </p:txBody>
      </p:sp>
    </p:spTree>
    <p:extLst>
      <p:ext uri="{BB962C8B-B14F-4D97-AF65-F5344CB8AC3E}">
        <p14:creationId xmlns:p14="http://schemas.microsoft.com/office/powerpoint/2010/main" val="2050893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4FF162-2B18-4F97-928E-0527AC4F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DA72413-03AA-4F13-B54C-699FB79A1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8" y="109329"/>
            <a:ext cx="11807686" cy="6579705"/>
          </a:xfrm>
        </p:spPr>
      </p:pic>
    </p:spTree>
    <p:extLst>
      <p:ext uri="{BB962C8B-B14F-4D97-AF65-F5344CB8AC3E}">
        <p14:creationId xmlns:p14="http://schemas.microsoft.com/office/powerpoint/2010/main" val="34320041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AED166-18CE-417F-ABD3-AFCC628E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D2FD6130-6884-4054-BDCB-C9846296B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89452"/>
            <a:ext cx="11638721" cy="6599583"/>
          </a:xfrm>
        </p:spPr>
      </p:pic>
    </p:spTree>
    <p:extLst>
      <p:ext uri="{BB962C8B-B14F-4D97-AF65-F5344CB8AC3E}">
        <p14:creationId xmlns:p14="http://schemas.microsoft.com/office/powerpoint/2010/main" val="2341591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61F1E7-06A8-480B-8E4F-A0708B69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604ACBC1-15C7-4048-97C7-77EC78383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" y="0"/>
            <a:ext cx="12076590" cy="6720395"/>
          </a:xfrm>
        </p:spPr>
      </p:pic>
    </p:spTree>
    <p:extLst>
      <p:ext uri="{BB962C8B-B14F-4D97-AF65-F5344CB8AC3E}">
        <p14:creationId xmlns:p14="http://schemas.microsoft.com/office/powerpoint/2010/main" val="11816988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FDCBC9-A901-4130-B3F2-34C8CD49C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2767F5A8-ED81-4AFE-AD2C-99AA1886A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1" y="0"/>
            <a:ext cx="12291391" cy="6858000"/>
          </a:xfrm>
        </p:spPr>
      </p:pic>
    </p:spTree>
    <p:extLst>
      <p:ext uri="{BB962C8B-B14F-4D97-AF65-F5344CB8AC3E}">
        <p14:creationId xmlns:p14="http://schemas.microsoft.com/office/powerpoint/2010/main" val="17772005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9EA9C9-2CB8-4865-85EF-F5E0B9E0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EC5F1049-350B-4718-8E7F-59FCC408B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71450"/>
            <a:ext cx="11687175" cy="6686550"/>
          </a:xfrm>
        </p:spPr>
      </p:pic>
    </p:spTree>
    <p:extLst>
      <p:ext uri="{BB962C8B-B14F-4D97-AF65-F5344CB8AC3E}">
        <p14:creationId xmlns:p14="http://schemas.microsoft.com/office/powerpoint/2010/main" val="370487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7" y="0"/>
            <a:ext cx="12241161" cy="6857999"/>
          </a:xfrm>
        </p:spPr>
      </p:pic>
    </p:spTree>
    <p:extLst>
      <p:ext uri="{BB962C8B-B14F-4D97-AF65-F5344CB8AC3E}">
        <p14:creationId xmlns:p14="http://schemas.microsoft.com/office/powerpoint/2010/main" val="22254602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7B14E6-6EB3-B682-0BDA-229D5A80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Y" b="1" dirty="0">
                <a:latin typeface="inherit"/>
              </a:rPr>
              <a:t>كيف تعمل مثبطات نقاط التفتيش المناعية ضد السرطان؟</a:t>
            </a:r>
            <a:br>
              <a:rPr lang="ar-SY" b="1" dirty="0">
                <a:latin typeface="inherit"/>
              </a:rPr>
            </a:br>
            <a:endParaRPr lang="ar-SY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B69D1-A5D6-C4B4-FFF6-31942C304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 fontAlgn="base"/>
            <a:r>
              <a:rPr lang="ar-SY" sz="2400" b="0" i="0" dirty="0">
                <a:effectLst/>
                <a:latin typeface="inherit"/>
              </a:rPr>
              <a:t>نقاط التفتيش المناعية هي جزء طبيعي من </a:t>
            </a:r>
            <a:r>
              <a:rPr lang="ar-SY" sz="2400" b="0" i="0" u="none" strike="noStrike" dirty="0">
                <a:solidFill>
                  <a:srgbClr val="EC76B5"/>
                </a:solidFill>
                <a:effectLst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الجهاز</a:t>
            </a:r>
            <a:r>
              <a:rPr lang="ar-SY" sz="2400" b="0" i="0" u="none" strike="noStrike" dirty="0">
                <a:effectLst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المناعي</a:t>
            </a:r>
            <a:r>
              <a:rPr lang="ar-SY" sz="2400" b="0" i="0" dirty="0">
                <a:effectLst/>
                <a:latin typeface="inherit"/>
              </a:rPr>
              <a:t>. دورهم هو منع </a:t>
            </a:r>
            <a:r>
              <a:rPr lang="ar-SY" sz="2400" b="0" i="0" u="none" strike="noStrike" dirty="0">
                <a:solidFill>
                  <a:srgbClr val="EC76B5"/>
                </a:solidFill>
                <a:effectLst/>
                <a:latin typeface="inher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الاستجابة </a:t>
            </a:r>
            <a:r>
              <a:rPr lang="ar-SY" sz="2400" b="0" i="0" u="none" strike="noStrike" dirty="0" err="1">
                <a:effectLst/>
                <a:latin typeface="inher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المناعية</a:t>
            </a:r>
            <a:r>
              <a:rPr lang="ar-SY" sz="2400" b="0" i="0" dirty="0" err="1">
                <a:effectLst/>
                <a:latin typeface="inherit"/>
              </a:rPr>
              <a:t>من</a:t>
            </a:r>
            <a:r>
              <a:rPr lang="ar-SY" sz="2400" b="0" i="0" dirty="0">
                <a:effectLst/>
                <a:latin typeface="inherit"/>
              </a:rPr>
              <a:t> أن تكون قوية لدرجة أنها </a:t>
            </a:r>
            <a:r>
              <a:rPr lang="ar-SY" sz="2400" b="0" i="0" dirty="0" err="1">
                <a:effectLst/>
                <a:latin typeface="inherit"/>
              </a:rPr>
              <a:t>تدمر</a:t>
            </a:r>
            <a:r>
              <a:rPr lang="ar-SY" sz="2400" b="0" i="0" u="none" strike="noStrike" dirty="0" err="1">
                <a:effectLst/>
                <a:latin typeface="inheri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الخلايا</a:t>
            </a:r>
            <a:r>
              <a:rPr lang="ar-SY" sz="2400" b="0" i="0" dirty="0" err="1">
                <a:effectLst/>
                <a:latin typeface="inherit"/>
              </a:rPr>
              <a:t>السليمة</a:t>
            </a:r>
            <a:r>
              <a:rPr lang="ar-SY" sz="2400" b="0" i="0" dirty="0">
                <a:effectLst/>
                <a:latin typeface="inherit"/>
              </a:rPr>
              <a:t> في الجسم.</a:t>
            </a:r>
          </a:p>
          <a:p>
            <a:pPr algn="r" rtl="1" fontAlgn="base"/>
            <a:endParaRPr lang="ar-SY" sz="2400" b="0" i="0" dirty="0">
              <a:effectLst/>
              <a:latin typeface="inherit"/>
            </a:endParaRPr>
          </a:p>
          <a:p>
            <a:pPr algn="r" rtl="1" fontAlgn="base"/>
            <a:r>
              <a:rPr lang="ar-SY" sz="2400" b="0" i="0" dirty="0">
                <a:effectLst/>
                <a:latin typeface="inherit"/>
              </a:rPr>
              <a:t>تتفاعل نقاط التفتيش المناعية عندما تتعرف البروتينات الموجودة على سطح </a:t>
            </a:r>
            <a:r>
              <a:rPr lang="ar-SY" sz="2400" b="0" i="0" dirty="0" err="1">
                <a:effectLst/>
                <a:latin typeface="inherit"/>
              </a:rPr>
              <a:t>الخلايا</a:t>
            </a:r>
            <a:r>
              <a:rPr lang="ar-SY" sz="2400" b="0" i="0" u="none" strike="noStrike" dirty="0" err="1">
                <a:effectLst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المناعية</a:t>
            </a:r>
            <a:r>
              <a:rPr lang="ar-SY" sz="2400" b="0" i="0" u="none" strike="noStrike" dirty="0">
                <a:effectLst/>
                <a:latin typeface="inherit"/>
              </a:rPr>
              <a:t> </a:t>
            </a:r>
            <a:r>
              <a:rPr lang="ar-SY" sz="2400" b="0" i="0" dirty="0">
                <a:effectLst/>
                <a:latin typeface="inherit"/>
              </a:rPr>
              <a:t>التي تسمى </a:t>
            </a:r>
            <a:r>
              <a:rPr lang="ar-SY" sz="2400" b="0" i="0" u="none" strike="noStrike" dirty="0">
                <a:solidFill>
                  <a:srgbClr val="EC76B5"/>
                </a:solidFill>
                <a:effectLst/>
                <a:latin typeface="inheri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الخلايا </a:t>
            </a:r>
            <a:r>
              <a:rPr lang="ar-SY" sz="2400" b="0" i="0" u="none" strike="noStrike" dirty="0">
                <a:effectLst/>
                <a:latin typeface="inheri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التائية</a:t>
            </a:r>
            <a:r>
              <a:rPr lang="ar-SY" sz="2400" b="0" i="0" u="none" strike="noStrike" dirty="0">
                <a:effectLst/>
                <a:latin typeface="inherit"/>
              </a:rPr>
              <a:t> </a:t>
            </a:r>
            <a:r>
              <a:rPr lang="ar-SY" sz="2400" b="0" i="0" dirty="0">
                <a:effectLst/>
                <a:latin typeface="inherit"/>
              </a:rPr>
              <a:t>عل </a:t>
            </a:r>
            <a:r>
              <a:rPr lang="ar-SY" sz="2400" b="0" i="0" dirty="0" err="1">
                <a:effectLst/>
                <a:latin typeface="inherit"/>
              </a:rPr>
              <a:t>ى</a:t>
            </a:r>
            <a:r>
              <a:rPr lang="ar-SY" sz="2400" b="0" i="0" u="none" strike="noStrike" dirty="0" err="1">
                <a:effectLst/>
                <a:latin typeface="inheri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البروتينات</a:t>
            </a:r>
            <a:r>
              <a:rPr lang="ar-SY" sz="2400" b="0" i="0" u="none" strike="noStrike" dirty="0">
                <a:effectLst/>
                <a:latin typeface="inherit"/>
              </a:rPr>
              <a:t> </a:t>
            </a:r>
            <a:r>
              <a:rPr lang="ar-SY" sz="2400" b="0" i="0" dirty="0">
                <a:effectLst/>
                <a:latin typeface="inherit"/>
              </a:rPr>
              <a:t>ا</a:t>
            </a:r>
            <a:r>
              <a:rPr lang="ar-SY" sz="2400" dirty="0">
                <a:latin typeface="inherit"/>
              </a:rPr>
              <a:t> </a:t>
            </a:r>
            <a:r>
              <a:rPr lang="ar-SY" sz="2400" b="0" i="0" dirty="0">
                <a:effectLst/>
                <a:latin typeface="inherit"/>
              </a:rPr>
              <a:t>لشريكة في الخلايا الأخرى وترتبط بها، مثل بعض </a:t>
            </a:r>
            <a:r>
              <a:rPr lang="ar-SY" sz="2400" b="0" i="0" dirty="0" err="1">
                <a:effectLst/>
                <a:latin typeface="inherit"/>
              </a:rPr>
              <a:t>الخلايا</a:t>
            </a:r>
            <a:r>
              <a:rPr lang="ar-SY" sz="2400" b="0" i="0" u="none" strike="noStrike" dirty="0" err="1">
                <a:effectLst/>
                <a:latin typeface="inheri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السرطانية</a:t>
            </a:r>
            <a:r>
              <a:rPr lang="ar-SY" sz="2400" b="0" i="0" dirty="0">
                <a:effectLst/>
                <a:latin typeface="inherit"/>
              </a:rPr>
              <a:t>. وتسمى هذه البروتينات بروتينات نقطة التفتيش المناعية.</a:t>
            </a:r>
          </a:p>
          <a:p>
            <a:pPr algn="r" rtl="1" fontAlgn="base"/>
            <a:r>
              <a:rPr lang="ar-SY" sz="2400" b="0" i="0" dirty="0">
                <a:effectLst/>
                <a:latin typeface="inherit"/>
              </a:rPr>
              <a:t> عندما ترتبط نقطة التفتيش والبروتينات الشريكة معا ، فإنها ترسل إشارة "إيقاف" إلى الخلايا التائية. هذا يمكن أن يمنع الجهاز المناعي من تدمير السرطان.</a:t>
            </a:r>
          </a:p>
          <a:p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24386787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FFA15E-07BF-7B4C-7869-F6DC2354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3885552-A492-023C-70E6-622646D66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 fontAlgn="base"/>
            <a:r>
              <a:rPr lang="ar-SY" sz="2400" b="0" i="0" dirty="0">
                <a:effectLst/>
                <a:latin typeface="inherit"/>
              </a:rPr>
              <a:t>تعمل أدوية العلاج المناعي التي تسمى مثبطات نقاط التفتيش المناعية عن طريق منع بروتينات نقاط التفتيش</a:t>
            </a:r>
          </a:p>
          <a:p>
            <a:pPr marL="0" indent="0" algn="r" rtl="1" fontAlgn="base">
              <a:buNone/>
            </a:pPr>
            <a:r>
              <a:rPr lang="ar-SY" sz="2400" b="0" i="0" dirty="0">
                <a:effectLst/>
                <a:latin typeface="inherit"/>
              </a:rPr>
              <a:t> من الارتباط بالبروتينات الشريكة. هذا يمنع إرسال إشارة "إيقاف" ، مما يسمح للخلايا التائية بقتل </a:t>
            </a:r>
            <a:r>
              <a:rPr lang="ar-SY" sz="2400" b="0" i="0" dirty="0" err="1">
                <a:effectLst/>
                <a:latin typeface="inherit"/>
              </a:rPr>
              <a:t>الخلاياالسرطانية</a:t>
            </a:r>
            <a:r>
              <a:rPr lang="ar-SY" sz="2400" b="0" i="0" dirty="0">
                <a:effectLst/>
                <a:latin typeface="inherit"/>
              </a:rPr>
              <a:t>.</a:t>
            </a:r>
          </a:p>
          <a:p>
            <a:pPr marL="0" indent="0" algn="r" rtl="1" fontAlgn="base">
              <a:buNone/>
            </a:pPr>
            <a:endParaRPr lang="ar-SY" sz="2400" b="0" i="0" dirty="0">
              <a:effectLst/>
              <a:latin typeface="inherit"/>
            </a:endParaRPr>
          </a:p>
          <a:p>
            <a:pPr algn="r" rtl="1" fontAlgn="base"/>
            <a:r>
              <a:rPr lang="ar-SY" sz="2400" b="0" i="0" dirty="0">
                <a:effectLst/>
                <a:latin typeface="inherit"/>
              </a:rPr>
              <a:t>أحد هذه الأدوية يعمل ضد بروتين نقطة تفتيش يسمى</a:t>
            </a:r>
            <a:r>
              <a:rPr lang="en-US" sz="2400" b="0" i="0" dirty="0">
                <a:effectLst/>
                <a:latin typeface="inherit"/>
              </a:rPr>
              <a:t>                                                       </a:t>
            </a:r>
            <a:r>
              <a:rPr lang="en-US" sz="2400" b="0" i="0" u="none" strike="noStrike" dirty="0">
                <a:effectLst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CTLA-4</a:t>
            </a:r>
            <a:r>
              <a:rPr lang="en-US" sz="2400" b="0" i="0" dirty="0">
                <a:effectLst/>
                <a:latin typeface="inherit"/>
              </a:rPr>
              <a:t> </a:t>
            </a:r>
            <a:endParaRPr lang="ar-SY" sz="2400" b="0" i="0" dirty="0">
              <a:effectLst/>
              <a:latin typeface="inherit"/>
            </a:endParaRPr>
          </a:p>
          <a:p>
            <a:pPr algn="r" rtl="1" fontAlgn="base"/>
            <a:endParaRPr lang="ar-SY" sz="2400" dirty="0">
              <a:latin typeface="inherit"/>
            </a:endParaRPr>
          </a:p>
          <a:p>
            <a:pPr algn="r" rtl="1" fontAlgn="base"/>
            <a:r>
              <a:rPr lang="ar-SY" sz="2400" b="0" i="0" dirty="0">
                <a:effectLst/>
                <a:latin typeface="inherit"/>
              </a:rPr>
              <a:t>تعمل مثبطات نقاط التفتيش المناعية الأخرى ضد بروتين نقطة تفتيش يسمى</a:t>
            </a:r>
            <a:r>
              <a:rPr lang="en-US" sz="2400" b="0" i="0" u="none" strike="noStrike" dirty="0">
                <a:effectLst/>
                <a:latin typeface="inher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PD-1</a:t>
            </a:r>
            <a:r>
              <a:rPr lang="ar-SY" sz="2400" b="0" i="0" dirty="0">
                <a:effectLst/>
                <a:latin typeface="inherit"/>
              </a:rPr>
              <a:t>أو البروتين الشريك</a:t>
            </a:r>
            <a:r>
              <a:rPr lang="en-US" sz="2400" b="0" i="0" u="none" strike="noStrike" dirty="0">
                <a:effectLst/>
                <a:latin typeface="inheri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PD-L1</a:t>
            </a:r>
            <a:r>
              <a:rPr lang="en-US" sz="2400" b="0" i="0" dirty="0">
                <a:effectLst/>
                <a:latin typeface="inherit"/>
              </a:rPr>
              <a:t>. 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17509394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3A9114-86D9-459E-93A0-44BC4EEC4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Y"/>
          </a:p>
        </p:txBody>
      </p:sp>
      <p:sp>
        <p:nvSpPr>
          <p:cNvPr id="81923" name="عنصر نائب للمحتوى 2">
            <a:extLst>
              <a:ext uri="{FF2B5EF4-FFF2-40B4-BE49-F238E27FC236}">
                <a16:creationId xmlns:a16="http://schemas.microsoft.com/office/drawing/2014/main" id="{F6ACB824-C83B-4B34-9506-9A4F27262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altLang="ar-SY"/>
          </a:p>
        </p:txBody>
      </p:sp>
      <p:pic>
        <p:nvPicPr>
          <p:cNvPr id="81924" name="Picture 4" descr="C:\Users\Toshiba\Desktop\AZIOP_Image01_PDL1_Differentiation_956px.png">
            <a:extLst>
              <a:ext uri="{FF2B5EF4-FFF2-40B4-BE49-F238E27FC236}">
                <a16:creationId xmlns:a16="http://schemas.microsoft.com/office/drawing/2014/main" id="{FB2A4087-71B4-4658-8931-1292538EB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9561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عنوان 1">
            <a:extLst>
              <a:ext uri="{FF2B5EF4-FFF2-40B4-BE49-F238E27FC236}">
                <a16:creationId xmlns:a16="http://schemas.microsoft.com/office/drawing/2014/main" id="{C0D5092C-1558-4F44-B67F-64606451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cs typeface="+mj-cs"/>
              </a:rPr>
              <a:t>IMMUNO THERAPY</a:t>
            </a:r>
            <a:endParaRPr lang="ar-SY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82947" name="عنصر نائب للمحتوى 2">
            <a:extLst>
              <a:ext uri="{FF2B5EF4-FFF2-40B4-BE49-F238E27FC236}">
                <a16:creationId xmlns:a16="http://schemas.microsoft.com/office/drawing/2014/main" id="{6726D08B-4841-470A-87F4-0553AEFE4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eaLnBrk="1" hangingPunct="1">
              <a:buNone/>
            </a:pPr>
            <a:r>
              <a:rPr lang="ar-SA" altLang="ar-SY" sz="2400" dirty="0">
                <a:cs typeface="Times New Roman" panose="02020603050405020304" pitchFamily="18" charset="0"/>
              </a:rPr>
              <a:t> </a:t>
            </a:r>
            <a:r>
              <a:rPr lang="en-US" altLang="ar-SY" sz="2400" dirty="0">
                <a:cs typeface="Times New Roman" panose="02020603050405020304" pitchFamily="18" charset="0"/>
              </a:rPr>
              <a:t>HEAD NECK-HD-LUNG-TCC-RCC</a:t>
            </a:r>
            <a:r>
              <a:rPr lang="ar-SA" altLang="ar-SY" sz="2400" dirty="0">
                <a:cs typeface="Times New Roman" panose="02020603050405020304" pitchFamily="18" charset="0"/>
              </a:rPr>
              <a:t>)</a:t>
            </a:r>
            <a:r>
              <a:rPr lang="en-US" altLang="ar-SY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NIVOLUMAB </a:t>
            </a:r>
            <a:r>
              <a:rPr lang="en-US" altLang="ar-SY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3MG/KG</a:t>
            </a:r>
          </a:p>
          <a:p>
            <a:pPr marL="0" indent="0" algn="l" eaLnBrk="1" hangingPunct="1">
              <a:buNone/>
            </a:pPr>
            <a:endParaRPr lang="en-US" altLang="ar-SY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l" eaLnBrk="1" hangingPunct="1">
              <a:buNone/>
            </a:pPr>
            <a:r>
              <a:rPr lang="en-US" altLang="ar-SY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PEMBR0LIZUMAB</a:t>
            </a:r>
            <a:r>
              <a:rPr lang="en-US" altLang="ar-SY" sz="2400" dirty="0">
                <a:cs typeface="Times New Roman" panose="02020603050405020304" pitchFamily="18" charset="0"/>
              </a:rPr>
              <a:t> HEAD NECK-HD-LUNG-TCC-2MG/KG</a:t>
            </a:r>
            <a:r>
              <a:rPr lang="ar-SA" altLang="ar-SY" sz="2400" dirty="0">
                <a:cs typeface="Times New Roman" panose="02020603050405020304" pitchFamily="18" charset="0"/>
              </a:rPr>
              <a:t>...</a:t>
            </a:r>
            <a:r>
              <a:rPr lang="en-US" altLang="ar-SY" sz="2400" dirty="0">
                <a:cs typeface="Times New Roman" panose="02020603050405020304" pitchFamily="18" charset="0"/>
              </a:rPr>
              <a:t>RCC</a:t>
            </a:r>
            <a:r>
              <a:rPr lang="ar-SA" altLang="ar-SY" sz="2400" dirty="0">
                <a:cs typeface="Times New Roman" panose="02020603050405020304" pitchFamily="18" charset="0"/>
              </a:rPr>
              <a:t>)</a:t>
            </a:r>
            <a:endParaRPr lang="en-US" altLang="ar-SY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 algn="l" eaLnBrk="1" hangingPunct="1">
              <a:buNone/>
            </a:pPr>
            <a:endParaRPr lang="en-US" altLang="ar-SY" sz="2400" dirty="0">
              <a:cs typeface="Times New Roman" panose="02020603050405020304" pitchFamily="18" charset="0"/>
            </a:endParaRPr>
          </a:p>
          <a:p>
            <a:pPr marL="0" indent="0" algn="l" eaLnBrk="1" hangingPunct="1">
              <a:buNone/>
            </a:pPr>
            <a:r>
              <a:rPr lang="ar-SA" altLang="ar-SY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ar-SY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ATEZOLIZUMAB  </a:t>
            </a:r>
            <a:r>
              <a:rPr lang="en-US" altLang="ar-SY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1200 MG </a:t>
            </a:r>
            <a:r>
              <a:rPr lang="en-US" altLang="ar-SY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&gt;&gt;</a:t>
            </a:r>
            <a:r>
              <a:rPr lang="en-US" altLang="ar-SY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TCC</a:t>
            </a:r>
            <a:endParaRPr lang="ar-SY" altLang="ar-SY" sz="24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9788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53D16E-757A-4FA1-8328-5AC45080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D6199807-3EAE-435B-B1D2-7082F9766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30" y="99391"/>
            <a:ext cx="12301330" cy="6758609"/>
          </a:xfrm>
        </p:spPr>
      </p:pic>
    </p:spTree>
    <p:extLst>
      <p:ext uri="{BB962C8B-B14F-4D97-AF65-F5344CB8AC3E}">
        <p14:creationId xmlns:p14="http://schemas.microsoft.com/office/powerpoint/2010/main" val="31555455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B73330-2A1C-4B85-B9E7-C605DDD5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33B4690-DE2A-45DE-83EA-A1681E053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0" y="-119269"/>
            <a:ext cx="12062790" cy="6907696"/>
          </a:xfrm>
        </p:spPr>
      </p:pic>
    </p:spTree>
    <p:extLst>
      <p:ext uri="{BB962C8B-B14F-4D97-AF65-F5344CB8AC3E}">
        <p14:creationId xmlns:p14="http://schemas.microsoft.com/office/powerpoint/2010/main" val="14569440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952CF6-7D93-AD3F-0BED-66DDB8DF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3AFBC382-0A0F-EADA-CA70-298A009C5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2B9F60-4DDC-4A5F-929F-F75FD248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3A12EC9E-760E-40F0-9C8B-321F7CFE5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26"/>
            <a:ext cx="12192000" cy="6698974"/>
          </a:xfrm>
        </p:spPr>
      </p:pic>
    </p:spTree>
    <p:extLst>
      <p:ext uri="{BB962C8B-B14F-4D97-AF65-F5344CB8AC3E}">
        <p14:creationId xmlns:p14="http://schemas.microsoft.com/office/powerpoint/2010/main" val="31252195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7703B2-0A03-4F5A-9E97-863341D9A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9081D60C-9F23-4202-8649-10271F5FC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30"/>
            <a:ext cx="12192000" cy="6639340"/>
          </a:xfrm>
        </p:spPr>
      </p:pic>
    </p:spTree>
    <p:extLst>
      <p:ext uri="{BB962C8B-B14F-4D97-AF65-F5344CB8AC3E}">
        <p14:creationId xmlns:p14="http://schemas.microsoft.com/office/powerpoint/2010/main" val="18126429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BEEFC2-6F3A-42DA-0F89-55B7EE4C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328D62-3835-470D-172B-A1D314022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6241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0"/>
            <a:ext cx="11956026" cy="7010400"/>
          </a:xfrm>
        </p:spPr>
      </p:pic>
    </p:spTree>
    <p:extLst>
      <p:ext uri="{BB962C8B-B14F-4D97-AF65-F5344CB8AC3E}">
        <p14:creationId xmlns:p14="http://schemas.microsoft.com/office/powerpoint/2010/main" val="28171608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C5BDCA-9410-6B59-46A8-2601FE4F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0D94F85-3242-FE35-C034-13969F6D1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11760"/>
            <a:ext cx="11938000" cy="6664959"/>
          </a:xfrm>
        </p:spPr>
      </p:pic>
    </p:spTree>
    <p:extLst>
      <p:ext uri="{BB962C8B-B14F-4D97-AF65-F5344CB8AC3E}">
        <p14:creationId xmlns:p14="http://schemas.microsoft.com/office/powerpoint/2010/main" val="23827776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66581A-9B18-4222-8C37-BD21DA5F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D1837EB-C47C-AD21-6596-92E8A3D92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33" y="2052638"/>
            <a:ext cx="7610509" cy="4195762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906F784-707C-7A8A-31D1-2F1EA1A1E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2" y="1352550"/>
            <a:ext cx="6696075" cy="41529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8885B18-8A75-744D-D14A-BC887129A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200025"/>
            <a:ext cx="11449050" cy="64579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65A731E-474B-6A71-7859-63D20C68FA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44" y="2246376"/>
            <a:ext cx="2953512" cy="236524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EBEBDA9-53DA-15FA-A907-5A8408251D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5" y="2476500"/>
            <a:ext cx="4514850" cy="19050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BDE497B-7583-B7AB-A746-E81E5FD5AE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4" y="2572512"/>
            <a:ext cx="3121152" cy="17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350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4347CC-E587-DEB0-6A56-87D2C2429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BCF1BA1E-8566-E2F0-0D75-5942A9058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33" y="2052638"/>
            <a:ext cx="7610509" cy="4195762"/>
          </a:xfrm>
        </p:spPr>
      </p:pic>
    </p:spTree>
    <p:extLst>
      <p:ext uri="{BB962C8B-B14F-4D97-AF65-F5344CB8AC3E}">
        <p14:creationId xmlns:p14="http://schemas.microsoft.com/office/powerpoint/2010/main" val="15032367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E5AE19-B647-CB6E-76D2-8F16459F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34CDC041-F66D-8D12-97EF-EFEE8ED3E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03200"/>
            <a:ext cx="11836400" cy="6654800"/>
          </a:xfrm>
        </p:spPr>
      </p:pic>
    </p:spTree>
    <p:extLst>
      <p:ext uri="{BB962C8B-B14F-4D97-AF65-F5344CB8AC3E}">
        <p14:creationId xmlns:p14="http://schemas.microsoft.com/office/powerpoint/2010/main" val="7331742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FC025A-9410-95BE-A6E8-666094076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CD7ECB8-6D81-B58D-44B2-160F28FE9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182880"/>
            <a:ext cx="12110720" cy="6522719"/>
          </a:xfrm>
        </p:spPr>
      </p:pic>
    </p:spTree>
    <p:extLst>
      <p:ext uri="{BB962C8B-B14F-4D97-AF65-F5344CB8AC3E}">
        <p14:creationId xmlns:p14="http://schemas.microsoft.com/office/powerpoint/2010/main" val="34998357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14C01D-ACB7-2B60-CF8B-AC01A573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Antibody-drug conjugates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ADCs</a:t>
            </a:r>
            <a:b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ar-SA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مترافقات الاجسام المضادة</a:t>
            </a:r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4B0694E-10BC-9819-281B-9C43A9259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ar-SY" sz="3200" b="0" i="0" dirty="0">
                <a:effectLst/>
                <a:latin typeface="Arial" panose="020B0604020202020204" pitchFamily="34" charset="0"/>
              </a:rPr>
              <a:t>هي جزيئات معقدة تتكون من </a:t>
            </a:r>
            <a:r>
              <a:rPr lang="ar-SY" sz="3200" b="0" i="0" u="none" strike="noStrike" dirty="0">
                <a:effectLst/>
                <a:latin typeface="Arial" panose="020B0604020202020204" pitchFamily="34" charset="0"/>
                <a:hlinkClick r:id="rId2" tooltip="Antibo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جسم </a:t>
            </a:r>
            <a:r>
              <a:rPr lang="ar-SY" sz="3200" b="0" i="0" u="none" strike="noStrike" dirty="0" err="1">
                <a:effectLst/>
                <a:latin typeface="Arial" panose="020B0604020202020204" pitchFamily="34" charset="0"/>
                <a:hlinkClick r:id="rId2" tooltip="Antibo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مضاد</a:t>
            </a:r>
            <a:r>
              <a:rPr lang="ar-SY" sz="3200" b="0" i="0" dirty="0" err="1">
                <a:effectLst/>
                <a:latin typeface="Arial" panose="020B0604020202020204" pitchFamily="34" charset="0"/>
              </a:rPr>
              <a:t>مرتبط</a:t>
            </a:r>
            <a:r>
              <a:rPr lang="ar-SY" sz="3200" b="0" i="0" dirty="0">
                <a:effectLst/>
                <a:latin typeface="Arial" panose="020B0604020202020204" pitchFamily="34" charset="0"/>
              </a:rPr>
              <a:t> بحمولة أو </a:t>
            </a:r>
            <a:r>
              <a:rPr lang="ar-SY" sz="3200" b="0" i="0" dirty="0" err="1">
                <a:effectLst/>
                <a:latin typeface="Arial" panose="020B0604020202020204" pitchFamily="34" charset="0"/>
              </a:rPr>
              <a:t>دواء</a:t>
            </a:r>
            <a:r>
              <a:rPr lang="ar-SY" sz="3200" b="0" i="0" u="none" strike="noStrike" dirty="0" err="1">
                <a:effectLst/>
                <a:latin typeface="Arial" panose="020B0604020202020204" pitchFamily="34" charset="0"/>
                <a:hlinkClick r:id="rId3" tooltip="Cytotoxi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نشط</a:t>
            </a:r>
            <a:r>
              <a:rPr lang="ar-SY" sz="3200" b="0" i="0" dirty="0">
                <a:effectLst/>
                <a:latin typeface="Arial" panose="020B0604020202020204" pitchFamily="34" charset="0"/>
              </a:rPr>
              <a:t> بيولوجيا (مضاد للسرطان).</a:t>
            </a:r>
          </a:p>
          <a:p>
            <a:pPr algn="r" rtl="1"/>
            <a:r>
              <a:rPr lang="ar-SY" sz="3200" b="0" i="0" dirty="0">
                <a:effectLst/>
                <a:latin typeface="Arial" panose="020B0604020202020204" pitchFamily="34" charset="0"/>
              </a:rPr>
              <a:t> </a:t>
            </a:r>
            <a:r>
              <a:rPr lang="ar-SY" sz="3200" b="0" i="0" dirty="0" err="1">
                <a:effectLst/>
                <a:latin typeface="Arial" panose="020B0604020202020204" pitchFamily="34" charset="0"/>
              </a:rPr>
              <a:t>الاقترانات</a:t>
            </a:r>
            <a:r>
              <a:rPr lang="ar-SY" sz="3200" b="0" i="0" dirty="0">
                <a:effectLst/>
                <a:latin typeface="Arial" panose="020B0604020202020204" pitchFamily="34" charset="0"/>
              </a:rPr>
              <a:t> بين الأجسام المضادة والأدوية هي مثال على </a:t>
            </a:r>
            <a:r>
              <a:rPr lang="ar-SY" sz="3200" b="0" i="0" dirty="0" err="1">
                <a:effectLst/>
                <a:latin typeface="Arial" panose="020B0604020202020204" pitchFamily="34" charset="0"/>
              </a:rPr>
              <a:t>الاقتران</a:t>
            </a:r>
            <a:r>
              <a:rPr lang="ar-SY" sz="3200" b="0" i="0" u="none" strike="noStrike" dirty="0" err="1">
                <a:effectLst/>
                <a:latin typeface="Arial" panose="020B0604020202020204" pitchFamily="34" charset="0"/>
                <a:hlinkClick r:id="rId4" tooltip="Bioconjuga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الحيوي</a:t>
            </a:r>
            <a:r>
              <a:rPr lang="ar-SY" sz="3200" b="0" i="0" u="none" strike="noStrike" dirty="0">
                <a:effectLst/>
                <a:latin typeface="Arial" panose="020B0604020202020204" pitchFamily="34" charset="0"/>
                <a:hlinkClick r:id="rId4" tooltip="Bioconjuga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والاقتران</a:t>
            </a:r>
            <a:r>
              <a:rPr lang="ar-SY" sz="32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ar-SY" sz="3200" b="0" i="0" u="none" strike="noStrike" dirty="0">
                <a:effectLst/>
                <a:latin typeface="Arial" panose="020B0604020202020204" pitchFamily="34" charset="0"/>
                <a:hlinkClick r:id="rId5" tooltip="Immunoconjuga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 لمناعي</a:t>
            </a:r>
            <a:r>
              <a:rPr lang="ar-SY" sz="32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algn="r" rtl="1"/>
            <a:r>
              <a:rPr lang="ar-SY" sz="3200" b="0" i="0" dirty="0">
                <a:effectLst/>
                <a:latin typeface="Arial" panose="020B0604020202020204" pitchFamily="34" charset="0"/>
              </a:rPr>
              <a:t>تجمع 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ADCs </a:t>
            </a:r>
            <a:r>
              <a:rPr lang="ar-SY" sz="3200" b="0" i="0" dirty="0">
                <a:effectLst/>
                <a:latin typeface="Arial" panose="020B0604020202020204" pitchFamily="34" charset="0"/>
              </a:rPr>
              <a:t>بين خصائص استهداف </a:t>
            </a:r>
            <a:r>
              <a:rPr lang="ar-SY" sz="3200" b="0" i="0" u="none" strike="noStrike" dirty="0">
                <a:effectLst/>
                <a:latin typeface="Arial" panose="020B0604020202020204" pitchFamily="34" charset="0"/>
                <a:hlinkClick r:id="rId6" tooltip="Monoclonal antibod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الأجسام المضادة وحيدة النسيلة وقدرات</a:t>
            </a:r>
            <a:r>
              <a:rPr lang="ar-SY" sz="32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ar-SY" sz="3200" b="0" i="0" dirty="0">
                <a:effectLst/>
                <a:latin typeface="Arial" panose="020B0604020202020204" pitchFamily="34" charset="0"/>
              </a:rPr>
              <a:t>قتل السرطان ب للأدوية السامة للخلايا.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082810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67FF56-DF20-BCBB-A6E9-F1FC31F2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9D0E665-806E-634A-D2BD-7EE8A225E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2088356"/>
            <a:ext cx="5000625" cy="4124325"/>
          </a:xfrm>
        </p:spPr>
      </p:pic>
    </p:spTree>
    <p:extLst>
      <p:ext uri="{BB962C8B-B14F-4D97-AF65-F5344CB8AC3E}">
        <p14:creationId xmlns:p14="http://schemas.microsoft.com/office/powerpoint/2010/main" val="23905115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0DADFE-925E-17C0-38DF-7AAED118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83773C8A-1E5C-D602-F50C-BD86DE73E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1440"/>
            <a:ext cx="12039600" cy="6949440"/>
          </a:xfrm>
        </p:spPr>
      </p:pic>
    </p:spTree>
    <p:extLst>
      <p:ext uri="{BB962C8B-B14F-4D97-AF65-F5344CB8AC3E}">
        <p14:creationId xmlns:p14="http://schemas.microsoft.com/office/powerpoint/2010/main" val="29721120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660486-3869-47A2-85A1-0500A7F3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177F6F-8320-410D-875E-4589CA514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72D83DE-E153-4083-89D5-DEC681C64577}"/>
              </a:ext>
            </a:extLst>
          </p:cNvPr>
          <p:cNvSpPr/>
          <p:nvPr/>
        </p:nvSpPr>
        <p:spPr>
          <a:xfrm>
            <a:off x="2216426" y="2464904"/>
            <a:ext cx="6828183" cy="3498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5400" dirty="0"/>
              <a:t>نهاية المحاضرة </a:t>
            </a:r>
          </a:p>
        </p:txBody>
      </p:sp>
    </p:spTree>
    <p:extLst>
      <p:ext uri="{BB962C8B-B14F-4D97-AF65-F5344CB8AC3E}">
        <p14:creationId xmlns:p14="http://schemas.microsoft.com/office/powerpoint/2010/main" val="28084001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7772B4-4D0A-82BD-9C42-F0268C83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B979BBC-784D-E5FF-EE5F-256D6B36C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9412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5" y="1"/>
            <a:ext cx="12044516" cy="6744928"/>
          </a:xfr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754BDA1B-3EF2-4D0E-8FD5-D8D79234D366}"/>
              </a:ext>
            </a:extLst>
          </p:cNvPr>
          <p:cNvSpPr/>
          <p:nvPr/>
        </p:nvSpPr>
        <p:spPr>
          <a:xfrm>
            <a:off x="904461" y="6162261"/>
            <a:ext cx="894522" cy="582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782156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B9B2C9-C061-30D1-4247-1B671E6B3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11566EE-F5BE-6D40-C903-2D6B2FE3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216525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ACFCC0-94F5-05E2-F52A-6A83A914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9E798E5-36BA-7E87-6CFF-2EC38D1E8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419551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26A5C1-36E1-10B1-3302-DBC9F609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BB2986-04EE-92BB-3EB8-E8231B1A8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2028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F2C801A-C11E-427A-B380-1587C4ECE50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Classification of Chemotherapeutic Agents</a:t>
            </a:r>
          </a:p>
        </p:txBody>
      </p:sp>
      <p:pic>
        <p:nvPicPr>
          <p:cNvPr id="18436" name="Picture 5" descr="classes of chemo (2)">
            <a:extLst>
              <a:ext uri="{FF2B5EF4-FFF2-40B4-BE49-F238E27FC236}">
                <a16:creationId xmlns:a16="http://schemas.microsoft.com/office/drawing/2014/main" id="{B04BAACE-68BD-4440-8C52-E85D9FBCCC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" y="1328530"/>
            <a:ext cx="12192000" cy="5529470"/>
          </a:xfrm>
          <a:noFill/>
        </p:spPr>
      </p:pic>
      <p:sp>
        <p:nvSpPr>
          <p:cNvPr id="4" name="عنصر نائب لرقم الشريحة 4">
            <a:extLst>
              <a:ext uri="{FF2B5EF4-FFF2-40B4-BE49-F238E27FC236}">
                <a16:creationId xmlns:a16="http://schemas.microsoft.com/office/drawing/2014/main" id="{A90F8AE1-2F89-4029-9421-C2C98153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48200" y="6416676"/>
            <a:ext cx="2895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2385287C-58D4-47C7-95A9-EA40E43EB2E0}" type="slidenum">
              <a:rPr lang="en-US" altLang="ar-SY">
                <a:solidFill>
                  <a:srgbClr val="BCBCBC"/>
                </a:solidFill>
              </a:rPr>
              <a:pPr algn="ctr" eaLnBrk="1" hangingPunct="1"/>
              <a:t>9</a:t>
            </a:fld>
            <a:endParaRPr lang="en-US" altLang="ar-SY">
              <a:solidFill>
                <a:srgbClr val="BCBCBC"/>
              </a:solidFill>
            </a:endParaRPr>
          </a:p>
        </p:txBody>
      </p:sp>
      <p:sp>
        <p:nvSpPr>
          <p:cNvPr id="2" name="سهم: لليسار 1">
            <a:extLst>
              <a:ext uri="{FF2B5EF4-FFF2-40B4-BE49-F238E27FC236}">
                <a16:creationId xmlns:a16="http://schemas.microsoft.com/office/drawing/2014/main" id="{CDD4071D-977A-4F26-9B0C-EC1C9F449037}"/>
              </a:ext>
            </a:extLst>
          </p:cNvPr>
          <p:cNvSpPr/>
          <p:nvPr/>
        </p:nvSpPr>
        <p:spPr>
          <a:xfrm>
            <a:off x="10356574" y="2534478"/>
            <a:ext cx="1600200" cy="218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3" name="سهم: لليسار 2">
            <a:extLst>
              <a:ext uri="{FF2B5EF4-FFF2-40B4-BE49-F238E27FC236}">
                <a16:creationId xmlns:a16="http://schemas.microsoft.com/office/drawing/2014/main" id="{1BE0A4F8-FFBC-46A5-9768-51ADFDF81FDD}"/>
              </a:ext>
            </a:extLst>
          </p:cNvPr>
          <p:cNvSpPr/>
          <p:nvPr/>
        </p:nvSpPr>
        <p:spPr>
          <a:xfrm>
            <a:off x="9054548" y="3965713"/>
            <a:ext cx="2494722" cy="3279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سهم: لليسار 4">
            <a:extLst>
              <a:ext uri="{FF2B5EF4-FFF2-40B4-BE49-F238E27FC236}">
                <a16:creationId xmlns:a16="http://schemas.microsoft.com/office/drawing/2014/main" id="{59E68400-6829-458E-95F7-26826E219CEA}"/>
              </a:ext>
            </a:extLst>
          </p:cNvPr>
          <p:cNvSpPr/>
          <p:nvPr/>
        </p:nvSpPr>
        <p:spPr>
          <a:xfrm>
            <a:off x="8537713" y="5675243"/>
            <a:ext cx="745435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71793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1739</TotalTime>
  <Words>1723</Words>
  <Application>Microsoft Office PowerPoint</Application>
  <PresentationFormat>شاشة عريضة</PresentationFormat>
  <Paragraphs>314</Paragraphs>
  <Slides>82</Slides>
  <Notes>16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82</vt:i4>
      </vt:variant>
    </vt:vector>
  </HeadingPairs>
  <TitlesOfParts>
    <vt:vector size="91" baseType="lpstr">
      <vt:lpstr>Arial</vt:lpstr>
      <vt:lpstr>Calibri</vt:lpstr>
      <vt:lpstr>Century Gothic</vt:lpstr>
      <vt:lpstr>inherit</vt:lpstr>
      <vt:lpstr>Times New Roman</vt:lpstr>
      <vt:lpstr>Wingdings</vt:lpstr>
      <vt:lpstr>Wingdings 2</vt:lpstr>
      <vt:lpstr>Wingdings 3</vt:lpstr>
      <vt:lpstr>أيون</vt:lpstr>
      <vt:lpstr>History of Chemotherapy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Classification of Chemotherapeutic Agents</vt:lpstr>
      <vt:lpstr>عرض تقديمي في PowerPoint</vt:lpstr>
      <vt:lpstr>عرض تقديمي في PowerPoint</vt:lpstr>
      <vt:lpstr>Alkylating Agents</vt:lpstr>
      <vt:lpstr>Cyclophosphamide  and Toxicity  </vt:lpstr>
      <vt:lpstr>Cyclophosphamide Toxicity</vt:lpstr>
      <vt:lpstr>Ifosfamide  Toxicity</vt:lpstr>
      <vt:lpstr>عرض تقديمي في PowerPoint</vt:lpstr>
      <vt:lpstr>The Platinums</vt:lpstr>
      <vt:lpstr>Cisplatin Toxicity</vt:lpstr>
      <vt:lpstr>Cisplatin Toxicity</vt:lpstr>
      <vt:lpstr>Cisplatin Toxicity</vt:lpstr>
      <vt:lpstr>Cisplatin Toxicity</vt:lpstr>
      <vt:lpstr>Cisplatin Nephrotoxicity</vt:lpstr>
      <vt:lpstr>Cisplatin Administration</vt:lpstr>
      <vt:lpstr>Carboplatin Toxicity </vt:lpstr>
      <vt:lpstr>Oxaliplatin Toxicity</vt:lpstr>
      <vt:lpstr>Oxaliplatin Neuropathy</vt:lpstr>
      <vt:lpstr>Comparison of Platinum Toxicity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How to hit the target</vt:lpstr>
      <vt:lpstr>“Targeted” Cancer Treatment</vt:lpstr>
      <vt:lpstr>Targets</vt:lpstr>
      <vt:lpstr>FDA-Approved TKIs</vt:lpstr>
      <vt:lpstr>Monoclonal Antibodies</vt:lpstr>
      <vt:lpstr>Monoclonal Antibodies</vt:lpstr>
      <vt:lpstr>Trastuzumab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Cetuximab</vt:lpstr>
      <vt:lpstr>Angiogenesis (New Blood Vessel Growth)</vt:lpstr>
      <vt:lpstr>Bevacizumab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كيف تعمل مثبطات نقاط التفتيش المناعية ضد السرطان؟ </vt:lpstr>
      <vt:lpstr>عرض تقديمي في PowerPoint</vt:lpstr>
      <vt:lpstr>عرض تقديمي في PowerPoint</vt:lpstr>
      <vt:lpstr>IMMUNO THERAPY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Antibody-drug conjugates or ADCs مترافقات الاجسام المضادة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Abd Alrazzaq Nweir</cp:lastModifiedBy>
  <cp:revision>61</cp:revision>
  <dcterms:created xsi:type="dcterms:W3CDTF">2018-03-11T21:41:11Z</dcterms:created>
  <dcterms:modified xsi:type="dcterms:W3CDTF">2022-11-05T21:53:29Z</dcterms:modified>
</cp:coreProperties>
</file>