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0"/>
  </p:notesMasterIdLst>
  <p:sldIdLst>
    <p:sldId id="256" r:id="rId2"/>
    <p:sldId id="257" r:id="rId3"/>
    <p:sldId id="312" r:id="rId4"/>
    <p:sldId id="315" r:id="rId5"/>
    <p:sldId id="316" r:id="rId6"/>
    <p:sldId id="321" r:id="rId7"/>
    <p:sldId id="317" r:id="rId8"/>
    <p:sldId id="319" r:id="rId9"/>
    <p:sldId id="318" r:id="rId10"/>
    <p:sldId id="320" r:id="rId11"/>
    <p:sldId id="258" r:id="rId12"/>
    <p:sldId id="313" r:id="rId13"/>
    <p:sldId id="259" r:id="rId14"/>
    <p:sldId id="260" r:id="rId15"/>
    <p:sldId id="261" r:id="rId16"/>
    <p:sldId id="262" r:id="rId17"/>
    <p:sldId id="263" r:id="rId18"/>
    <p:sldId id="264" r:id="rId19"/>
    <p:sldId id="265" r:id="rId20"/>
    <p:sldId id="266" r:id="rId21"/>
    <p:sldId id="308" r:id="rId22"/>
    <p:sldId id="267" r:id="rId23"/>
    <p:sldId id="314" r:id="rId24"/>
    <p:sldId id="269" r:id="rId25"/>
    <p:sldId id="270" r:id="rId26"/>
    <p:sldId id="323" r:id="rId27"/>
    <p:sldId id="324" r:id="rId28"/>
    <p:sldId id="271" r:id="rId29"/>
    <p:sldId id="307" r:id="rId30"/>
    <p:sldId id="272" r:id="rId31"/>
    <p:sldId id="273" r:id="rId32"/>
    <p:sldId id="275" r:id="rId33"/>
    <p:sldId id="276" r:id="rId34"/>
    <p:sldId id="309" r:id="rId35"/>
    <p:sldId id="277" r:id="rId36"/>
    <p:sldId id="310" r:id="rId37"/>
    <p:sldId id="278" r:id="rId38"/>
    <p:sldId id="279" r:id="rId39"/>
    <p:sldId id="280" r:id="rId40"/>
    <p:sldId id="281" r:id="rId41"/>
    <p:sldId id="282" r:id="rId42"/>
    <p:sldId id="283" r:id="rId43"/>
    <p:sldId id="284" r:id="rId44"/>
    <p:sldId id="285" r:id="rId45"/>
    <p:sldId id="286" r:id="rId46"/>
    <p:sldId id="287" r:id="rId47"/>
    <p:sldId id="311"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22" r:id="rId67"/>
    <p:sldId id="306" r:id="rId68"/>
    <p:sldId id="325"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71" autoAdjust="0"/>
  </p:normalViewPr>
  <p:slideViewPr>
    <p:cSldViewPr snapToGrid="0">
      <p:cViewPr varScale="1">
        <p:scale>
          <a:sx n="70" d="100"/>
          <a:sy n="70" d="100"/>
        </p:scale>
        <p:origin x="-74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DEECF8C-4320-4093-B979-85FCFF34D162}" type="datetimeFigureOut">
              <a:rPr lang="ar-SY" smtClean="0"/>
              <a:t>03/03/1438</a:t>
            </a:fld>
            <a:endParaRPr lang="ar-SY"/>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7389489-B76A-4C58-A66A-DF0A35396944}" type="slidenum">
              <a:rPr lang="ar-SY" smtClean="0"/>
              <a:t>‹#›</a:t>
            </a:fld>
            <a:endParaRPr lang="ar-SY"/>
          </a:p>
        </p:txBody>
      </p:sp>
    </p:spTree>
    <p:extLst>
      <p:ext uri="{BB962C8B-B14F-4D97-AF65-F5344CB8AC3E}">
        <p14:creationId xmlns:p14="http://schemas.microsoft.com/office/powerpoint/2010/main" val="16962622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a:p>
        </p:txBody>
      </p:sp>
      <p:sp>
        <p:nvSpPr>
          <p:cNvPr id="4" name="عنصر نائب لرقم الشريحة 3"/>
          <p:cNvSpPr>
            <a:spLocks noGrp="1"/>
          </p:cNvSpPr>
          <p:nvPr>
            <p:ph type="sldNum" sz="quarter" idx="10"/>
          </p:nvPr>
        </p:nvSpPr>
        <p:spPr/>
        <p:txBody>
          <a:bodyPr/>
          <a:lstStyle/>
          <a:p>
            <a:fld id="{37389489-B76A-4C58-A66A-DF0A35396944}" type="slidenum">
              <a:rPr lang="ar-SY" smtClean="0"/>
              <a:t>67</a:t>
            </a:fld>
            <a:endParaRPr lang="ar-SY"/>
          </a:p>
        </p:txBody>
      </p:sp>
    </p:spTree>
    <p:extLst>
      <p:ext uri="{BB962C8B-B14F-4D97-AF65-F5344CB8AC3E}">
        <p14:creationId xmlns:p14="http://schemas.microsoft.com/office/powerpoint/2010/main" val="104636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lvl1pPr algn="l">
              <a:defRPr/>
            </a:lvl1pPr>
          </a:lstStyle>
          <a:p>
            <a:fld id="{60343C19-307C-43EE-8DC7-976688ADF363}" type="datetime1">
              <a:rPr lang="en-US" smtClean="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6605B3D7-80C5-4440-8F7D-2F848EBB32E2}" type="datetime1">
              <a:rPr lang="en-US" smtClean="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62DAB51-BD32-4039-AF06-013CED3D92C4}" type="datetime1">
              <a:rPr lang="en-US" smtClean="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F791355-9418-4DB3-B58A-9A5DC8B33B23}" type="datetime1">
              <a:rPr lang="en-US" smtClean="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71536CF9-42F0-473F-B572-63A7CE24784A}" type="datetime1">
              <a:rPr lang="en-US" smtClean="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0EF30EF-AC3A-40AA-A941-B5F516C29C62}" type="datetime1">
              <a:rPr lang="en-US" smtClean="0"/>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24128" y="2967788"/>
            <a:ext cx="4754880" cy="33415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ar-SA" smtClean="0"/>
              <a:t>انقر لتحرير أنماط النص الرئيسي</a:t>
            </a:r>
          </a:p>
        </p:txBody>
      </p:sp>
      <p:sp>
        <p:nvSpPr>
          <p:cNvPr id="6" name="Content Placeholder 5"/>
          <p:cNvSpPr>
            <a:spLocks noGrp="1"/>
          </p:cNvSpPr>
          <p:nvPr>
            <p:ph sz="quarter" idx="4"/>
          </p:nvPr>
        </p:nvSpPr>
        <p:spPr>
          <a:xfrm>
            <a:off x="5989320" y="2967788"/>
            <a:ext cx="4754880" cy="33415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A5B86173-94F5-43E0-BE40-AA38CF6AEC5E}" type="datetime1">
              <a:rPr lang="en-US" smtClean="0"/>
              <a:t>12/2/2016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DDCF9F2-864A-41A0-A052-B88CC6854875}" type="datetime1">
              <a:rPr lang="en-US" smtClean="0"/>
              <a:t>12/2/2016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3E636-FDCD-47A1-B57F-32E8E15CD1A3}" type="datetime1">
              <a:rPr lang="en-US" smtClean="0"/>
              <a:t>12/2/2016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2EA3245C-9E58-4216-A66B-F895004F7FC1}" type="datetime1">
              <a:rPr lang="en-US" smtClean="0"/>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736ACE5-5E8E-4DC1-96FD-0C5DB41B465E}" type="datetime1">
              <a:rPr lang="en-US" smtClean="0"/>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1B79711-F734-4FD2-8E57-DA00A7779E8A}" type="datetime1">
              <a:rPr lang="en-US" smtClean="0"/>
              <a:t>12/2/2016</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hdr="0" ftr="0"/>
  <p:txStyles>
    <p:title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gif"/><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68941" y="4960137"/>
            <a:ext cx="7960659" cy="1463040"/>
          </a:xfrm>
        </p:spPr>
        <p:txBody>
          <a:bodyPr>
            <a:normAutofit fontScale="90000"/>
          </a:bodyPr>
          <a:lstStyle/>
          <a:p>
            <a:pPr algn="ctr"/>
            <a:r>
              <a:rPr lang="ar-SA" dirty="0" smtClean="0">
                <a:latin typeface="Andalus" panose="02020603050405020304" pitchFamily="18" charset="-78"/>
                <a:cs typeface="Andalus" panose="02020603050405020304" pitchFamily="18" charset="-78"/>
              </a:rPr>
              <a:t>الحوادث</a:t>
            </a:r>
            <a:r>
              <a:rPr lang="ar-SY" dirty="0" smtClean="0">
                <a:latin typeface="Andalus" panose="02020603050405020304" pitchFamily="18" charset="-78"/>
                <a:cs typeface="Andalus" panose="02020603050405020304" pitchFamily="18" charset="-78"/>
              </a:rPr>
              <a:t> الوعائية الدماغية </a:t>
            </a:r>
            <a:br>
              <a:rPr lang="ar-SY" dirty="0" smtClean="0">
                <a:latin typeface="Andalus" panose="02020603050405020304" pitchFamily="18" charset="-78"/>
                <a:cs typeface="Andalus" panose="02020603050405020304" pitchFamily="18" charset="-78"/>
              </a:rPr>
            </a:br>
            <a:r>
              <a:rPr lang="ar-SY" sz="2200" dirty="0" smtClean="0">
                <a:latin typeface="Andalus" panose="02020603050405020304" pitchFamily="18" charset="-78"/>
                <a:cs typeface="Andalus" panose="02020603050405020304" pitchFamily="18" charset="-78"/>
              </a:rPr>
              <a:t/>
            </a:r>
            <a:br>
              <a:rPr lang="ar-SY" sz="2200" dirty="0" smtClean="0">
                <a:latin typeface="Andalus" panose="02020603050405020304" pitchFamily="18" charset="-78"/>
                <a:cs typeface="Andalus" panose="02020603050405020304" pitchFamily="18" charset="-78"/>
              </a:rPr>
            </a:br>
            <a:r>
              <a:rPr lang="en-US" sz="4900" dirty="0" smtClean="0">
                <a:latin typeface="Andalus" panose="02020603050405020304" pitchFamily="18" charset="-78"/>
                <a:cs typeface="Andalus" panose="02020603050405020304" pitchFamily="18" charset="-78"/>
              </a:rPr>
              <a:t>CEREBEOVASCULAR DISEASES</a:t>
            </a:r>
            <a:endParaRPr lang="ar-SY" dirty="0">
              <a:latin typeface="Andalus" panose="02020603050405020304" pitchFamily="18" charset="-78"/>
              <a:cs typeface="Andalus" panose="02020603050405020304" pitchFamily="18" charset="-78"/>
            </a:endParaRPr>
          </a:p>
        </p:txBody>
      </p:sp>
      <p:sp>
        <p:nvSpPr>
          <p:cNvPr id="3" name="عنوان فرعي 2"/>
          <p:cNvSpPr>
            <a:spLocks noGrp="1"/>
          </p:cNvSpPr>
          <p:nvPr>
            <p:ph type="subTitle" idx="1"/>
          </p:nvPr>
        </p:nvSpPr>
        <p:spPr>
          <a:xfrm>
            <a:off x="8444753" y="4960137"/>
            <a:ext cx="3747247" cy="1463040"/>
          </a:xfrm>
        </p:spPr>
        <p:txBody>
          <a:bodyPr>
            <a:noAutofit/>
          </a:bodyPr>
          <a:lstStyle/>
          <a:p>
            <a:pPr algn="ctr"/>
            <a:r>
              <a:rPr lang="ar-SY" sz="2800" dirty="0">
                <a:latin typeface="Andalus" panose="02020603050405020304" pitchFamily="18" charset="-78"/>
                <a:cs typeface="Andalus" panose="02020603050405020304" pitchFamily="18" charset="-78"/>
              </a:rPr>
              <a:t>جامعة حماه – كلية الطب البشري </a:t>
            </a:r>
          </a:p>
          <a:p>
            <a:pPr algn="ctr"/>
            <a:r>
              <a:rPr lang="ar-SY" sz="3200" dirty="0">
                <a:latin typeface="Andalus" panose="02020603050405020304" pitchFamily="18" charset="-78"/>
                <a:cs typeface="Andalus" panose="02020603050405020304" pitchFamily="18" charset="-78"/>
              </a:rPr>
              <a:t>السنة الخامسة </a:t>
            </a:r>
          </a:p>
          <a:p>
            <a:pPr algn="ctr"/>
            <a:r>
              <a:rPr lang="ar-SY" sz="3200" dirty="0">
                <a:latin typeface="Andalus" panose="02020603050405020304" pitchFamily="18" charset="-78"/>
                <a:cs typeface="Andalus" panose="02020603050405020304" pitchFamily="18" charset="-78"/>
              </a:rPr>
              <a:t>الأمراض العصبية </a:t>
            </a:r>
          </a:p>
          <a:p>
            <a:pPr algn="ctr"/>
            <a:r>
              <a:rPr lang="ar-SY" sz="3200" dirty="0">
                <a:latin typeface="Andalus" panose="02020603050405020304" pitchFamily="18" charset="-78"/>
                <a:cs typeface="Andalus" panose="02020603050405020304" pitchFamily="18" charset="-78"/>
              </a:rPr>
              <a:t>الدكتور عبد الناصر صليعي </a:t>
            </a:r>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1</a:t>
            </a:fld>
            <a:endParaRPr lang="en-US" dirty="0"/>
          </a:p>
        </p:txBody>
      </p:sp>
      <p:sp>
        <p:nvSpPr>
          <p:cNvPr id="5" name="عنصر نائب للتاريخ 4"/>
          <p:cNvSpPr>
            <a:spLocks noGrp="1"/>
          </p:cNvSpPr>
          <p:nvPr>
            <p:ph type="dt" sz="half" idx="10"/>
          </p:nvPr>
        </p:nvSpPr>
        <p:spPr/>
        <p:txBody>
          <a:bodyPr/>
          <a:lstStyle/>
          <a:p>
            <a:fld id="{AD860858-8C9A-43FC-9159-7E44A3ED3C5F}" type="datetime1">
              <a:rPr lang="en-US" smtClean="0"/>
              <a:t>12/2/2016</a:t>
            </a:fld>
            <a:endParaRPr lang="en-US" dirty="0"/>
          </a:p>
        </p:txBody>
      </p:sp>
    </p:spTree>
    <p:extLst>
      <p:ext uri="{BB962C8B-B14F-4D97-AF65-F5344CB8AC3E}">
        <p14:creationId xmlns:p14="http://schemas.microsoft.com/office/powerpoint/2010/main" val="2758162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5677468" cy="6858000"/>
          </a:xfrm>
        </p:spPr>
      </p:pic>
      <p:sp>
        <p:nvSpPr>
          <p:cNvPr id="4" name="عنصر نائب للتاريخ 3"/>
          <p:cNvSpPr>
            <a:spLocks noGrp="1"/>
          </p:cNvSpPr>
          <p:nvPr>
            <p:ph type="dt" sz="half" idx="10"/>
          </p:nvPr>
        </p:nvSpPr>
        <p:spPr/>
        <p:txBody>
          <a:bodyPr/>
          <a:lstStyle/>
          <a:p>
            <a:fld id="{8F791355-9418-4DB3-B58A-9A5DC8B33B23}" type="datetime1">
              <a:rPr lang="en-US" smtClean="0"/>
              <a:t>12/2/2016</a:t>
            </a:fld>
            <a:endParaRPr lang="en-US" dirty="0"/>
          </a:p>
        </p:txBody>
      </p:sp>
      <p:sp>
        <p:nvSpPr>
          <p:cNvPr id="5" name="عنصر نائب لرقم الشريحة 4"/>
          <p:cNvSpPr>
            <a:spLocks noGrp="1"/>
          </p:cNvSpPr>
          <p:nvPr>
            <p:ph type="sldNum" sz="quarter" idx="12"/>
          </p:nvPr>
        </p:nvSpPr>
        <p:spPr/>
        <p:txBody>
          <a:bodyPr/>
          <a:lstStyle/>
          <a:p>
            <a:fld id="{4FAB73BC-B049-4115-A692-8D63A059BFB8}" type="slidenum">
              <a:rPr lang="en-US" smtClean="0"/>
              <a:t>10</a:t>
            </a:fld>
            <a:endParaRPr lang="en-US" dirty="0"/>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990" y="1"/>
            <a:ext cx="6651009" cy="6858000"/>
          </a:xfrm>
          <a:prstGeom prst="rect">
            <a:avLst/>
          </a:prstGeom>
        </p:spPr>
      </p:pic>
    </p:spTree>
    <p:extLst>
      <p:ext uri="{BB962C8B-B14F-4D97-AF65-F5344CB8AC3E}">
        <p14:creationId xmlns:p14="http://schemas.microsoft.com/office/powerpoint/2010/main" val="2997769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b="1" dirty="0" smtClean="0">
                <a:solidFill>
                  <a:srgbClr val="C00000"/>
                </a:solidFill>
              </a:rPr>
              <a:t>المظاهر السريرية للمرض الوعائي الدماغي </a:t>
            </a:r>
            <a:endParaRPr lang="ar-SY" b="1" dirty="0">
              <a:solidFill>
                <a:srgbClr val="C00000"/>
              </a:solidFill>
            </a:endParaRPr>
          </a:p>
        </p:txBody>
      </p:sp>
      <p:sp>
        <p:nvSpPr>
          <p:cNvPr id="3" name="عنصر نائب للمحتوى 2"/>
          <p:cNvSpPr>
            <a:spLocks noGrp="1"/>
          </p:cNvSpPr>
          <p:nvPr>
            <p:ph idx="1"/>
          </p:nvPr>
        </p:nvSpPr>
        <p:spPr/>
        <p:txBody>
          <a:bodyPr/>
          <a:lstStyle/>
          <a:p>
            <a:pPr algn="just">
              <a:lnSpc>
                <a:spcPct val="150000"/>
              </a:lnSpc>
            </a:pPr>
            <a:r>
              <a:rPr lang="ar-SY" dirty="0" smtClean="0"/>
              <a:t> إن </a:t>
            </a:r>
            <a:r>
              <a:rPr lang="ar-SY" b="1" dirty="0" smtClean="0"/>
              <a:t>السكتة البؤرية الحادة </a:t>
            </a:r>
            <a:r>
              <a:rPr lang="ar-SY" dirty="0" smtClean="0"/>
              <a:t>هي أشيع تظاهرات المرض </a:t>
            </a:r>
            <a:r>
              <a:rPr lang="ar-SY" b="1" u="sng" dirty="0" smtClean="0"/>
              <a:t>الشرياني الدماغي </a:t>
            </a:r>
            <a:r>
              <a:rPr lang="ar-SA" b="1" u="sng" dirty="0" smtClean="0"/>
              <a:t> </a:t>
            </a:r>
            <a:r>
              <a:rPr lang="ar-SA" dirty="0" smtClean="0"/>
              <a:t>. </a:t>
            </a:r>
          </a:p>
          <a:p>
            <a:pPr algn="just">
              <a:lnSpc>
                <a:spcPct val="150000"/>
              </a:lnSpc>
            </a:pPr>
            <a:r>
              <a:rPr lang="ar-SA" dirty="0" smtClean="0"/>
              <a:t>يتظاهر</a:t>
            </a:r>
            <a:r>
              <a:rPr lang="ar-SY" dirty="0" smtClean="0"/>
              <a:t> </a:t>
            </a:r>
            <a:r>
              <a:rPr lang="ar-SY" b="1" u="sng" dirty="0" smtClean="0"/>
              <a:t>نزف الشرايين الدماغية الرئيسية في حلقة ويليس </a:t>
            </a:r>
            <a:r>
              <a:rPr lang="en-US" dirty="0" smtClean="0"/>
              <a:t>Willis Circle</a:t>
            </a:r>
            <a:r>
              <a:rPr lang="ar-SY" dirty="0" smtClean="0"/>
              <a:t> ضمن المسافة تحت العنكبوتية عادة بصداع حاد شديد مع </a:t>
            </a:r>
            <a:r>
              <a:rPr lang="ar-SY" dirty="0" err="1" smtClean="0"/>
              <a:t>إقياء</a:t>
            </a:r>
            <a:r>
              <a:rPr lang="ar-SY" dirty="0" smtClean="0"/>
              <a:t> و صلابة العنق مع أو دون علامات أذية </a:t>
            </a:r>
            <a:r>
              <a:rPr lang="ar-SA" dirty="0" smtClean="0"/>
              <a:t>بؤرية </a:t>
            </a:r>
            <a:r>
              <a:rPr lang="ar-SY" dirty="0" smtClean="0"/>
              <a:t>دماغ</a:t>
            </a:r>
            <a:r>
              <a:rPr lang="ar-SA" dirty="0" err="1" smtClean="0"/>
              <a:t>ية</a:t>
            </a:r>
            <a:r>
              <a:rPr lang="ar-SY" dirty="0" smtClean="0"/>
              <a:t> .</a:t>
            </a:r>
            <a:r>
              <a:rPr lang="ar-SA" dirty="0" smtClean="0"/>
              <a:t>-</a:t>
            </a:r>
          </a:p>
          <a:p>
            <a:pPr algn="just">
              <a:lnSpc>
                <a:spcPct val="150000"/>
              </a:lnSpc>
            </a:pPr>
            <a:r>
              <a:rPr lang="ar-SA" dirty="0"/>
              <a:t>-</a:t>
            </a:r>
            <a:r>
              <a:rPr lang="ar-SY" dirty="0" smtClean="0"/>
              <a:t> إن أمراض </a:t>
            </a:r>
            <a:r>
              <a:rPr lang="ar-SY" b="1" u="sng" dirty="0" smtClean="0"/>
              <a:t>الدوران الوريدي الدماغي </a:t>
            </a:r>
            <a:r>
              <a:rPr lang="ar-SY" sz="4400" b="1" u="sng" dirty="0" smtClean="0"/>
              <a:t>نادرة</a:t>
            </a:r>
            <a:r>
              <a:rPr lang="ar-SY" b="1" u="sng" dirty="0" smtClean="0"/>
              <a:t> </a:t>
            </a:r>
            <a:r>
              <a:rPr lang="ar-SY" dirty="0" smtClean="0"/>
              <a:t>و تتظاهر بمظاهر سريرية مميزة تكون مختلفة عادة عن المظاهر الناجمة عن المرض الشرياني الدماغي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11</a:t>
            </a:fld>
            <a:endParaRPr lang="en-US" dirty="0"/>
          </a:p>
        </p:txBody>
      </p:sp>
      <p:sp>
        <p:nvSpPr>
          <p:cNvPr id="5" name="عنصر نائب للتاريخ 4"/>
          <p:cNvSpPr>
            <a:spLocks noGrp="1"/>
          </p:cNvSpPr>
          <p:nvPr>
            <p:ph type="dt" sz="half" idx="10"/>
          </p:nvPr>
        </p:nvSpPr>
        <p:spPr/>
        <p:txBody>
          <a:bodyPr/>
          <a:lstStyle/>
          <a:p>
            <a:fld id="{46A5E764-39FE-4878-909E-FBFF66EF5E2A}" type="datetime1">
              <a:rPr lang="en-US" smtClean="0"/>
              <a:t>12/2/2016</a:t>
            </a:fld>
            <a:endParaRPr lang="en-US" dirty="0"/>
          </a:p>
        </p:txBody>
      </p:sp>
    </p:spTree>
    <p:extLst>
      <p:ext uri="{BB962C8B-B14F-4D97-AF65-F5344CB8AC3E}">
        <p14:creationId xmlns:p14="http://schemas.microsoft.com/office/powerpoint/2010/main" val="3634473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u="sng" dirty="0" smtClean="0">
                <a:solidFill>
                  <a:srgbClr val="C00000"/>
                </a:solidFill>
              </a:rPr>
              <a:t>مواضيع المحاضرة</a:t>
            </a:r>
            <a:endParaRPr lang="ar-SA" b="1" u="sng" dirty="0">
              <a:solidFill>
                <a:srgbClr val="C00000"/>
              </a:solidFill>
            </a:endParaRPr>
          </a:p>
        </p:txBody>
      </p:sp>
      <p:sp>
        <p:nvSpPr>
          <p:cNvPr id="3" name="عنصر نائب للمحتوى 2"/>
          <p:cNvSpPr>
            <a:spLocks noGrp="1"/>
          </p:cNvSpPr>
          <p:nvPr>
            <p:ph idx="1"/>
          </p:nvPr>
        </p:nvSpPr>
        <p:spPr/>
        <p:txBody>
          <a:bodyPr/>
          <a:lstStyle/>
          <a:p>
            <a:r>
              <a:rPr lang="ar-SA" dirty="0" smtClean="0"/>
              <a:t>1- السكتة البؤرية الحادة.(عابرة-متكاملة- في طور التكامل).</a:t>
            </a:r>
          </a:p>
          <a:p>
            <a:r>
              <a:rPr lang="ar-SA" dirty="0" smtClean="0"/>
              <a:t>2-الاحتشاء الدماغي .</a:t>
            </a:r>
          </a:p>
          <a:p>
            <a:r>
              <a:rPr lang="ar-SA" dirty="0" smtClean="0"/>
              <a:t>3-النزف الدماغي المستبطن(داخل الدماغ ).</a:t>
            </a:r>
          </a:p>
          <a:p>
            <a:r>
              <a:rPr lang="ar-SA" dirty="0" smtClean="0"/>
              <a:t>4-النزف تحت العنكبوتية.</a:t>
            </a:r>
          </a:p>
          <a:p>
            <a:r>
              <a:rPr lang="ar-SA" dirty="0" smtClean="0"/>
              <a:t>5-الاستقصاءات.</a:t>
            </a:r>
          </a:p>
          <a:p>
            <a:r>
              <a:rPr lang="ar-SA" dirty="0" smtClean="0"/>
              <a:t>6-التدبير.</a:t>
            </a:r>
            <a:endParaRPr lang="ar-SA" dirty="0"/>
          </a:p>
        </p:txBody>
      </p:sp>
      <p:sp>
        <p:nvSpPr>
          <p:cNvPr id="4" name="عنصر نائب للتاريخ 3"/>
          <p:cNvSpPr>
            <a:spLocks noGrp="1"/>
          </p:cNvSpPr>
          <p:nvPr>
            <p:ph type="dt" sz="half" idx="10"/>
          </p:nvPr>
        </p:nvSpPr>
        <p:spPr/>
        <p:txBody>
          <a:bodyPr/>
          <a:lstStyle/>
          <a:p>
            <a:fld id="{8F791355-9418-4DB3-B58A-9A5DC8B33B23}" type="datetime1">
              <a:rPr lang="en-US" smtClean="0"/>
              <a:t>12/2/2016</a:t>
            </a:fld>
            <a:endParaRPr lang="en-US" dirty="0"/>
          </a:p>
        </p:txBody>
      </p:sp>
      <p:sp>
        <p:nvSpPr>
          <p:cNvPr id="5" name="عنصر نائب لرقم الشريحة 4"/>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35219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8" y="585216"/>
            <a:ext cx="10580684" cy="1499616"/>
          </a:xfrm>
        </p:spPr>
        <p:txBody>
          <a:bodyPr>
            <a:normAutofit/>
          </a:bodyPr>
          <a:lstStyle/>
          <a:p>
            <a:pPr algn="r"/>
            <a:r>
              <a:rPr lang="en-US" sz="4000" b="1" dirty="0" smtClean="0">
                <a:solidFill>
                  <a:srgbClr val="002060"/>
                </a:solidFill>
                <a:latin typeface="Andalus" panose="02020603050405020304" pitchFamily="18" charset="-78"/>
                <a:cs typeface="Andalus" panose="02020603050405020304" pitchFamily="18" charset="-78"/>
              </a:rPr>
              <a:t>I</a:t>
            </a:r>
            <a:r>
              <a:rPr lang="ar-SY" sz="4000" b="1" dirty="0" smtClean="0">
                <a:solidFill>
                  <a:srgbClr val="002060"/>
                </a:solidFill>
                <a:latin typeface="Andalus" panose="02020603050405020304" pitchFamily="18" charset="-78"/>
                <a:cs typeface="Andalus" panose="02020603050405020304" pitchFamily="18" charset="-78"/>
              </a:rPr>
              <a:t>. السكتة البؤرية الحادة </a:t>
            </a:r>
            <a:r>
              <a:rPr lang="en-US" sz="4000" b="1" dirty="0" smtClean="0">
                <a:solidFill>
                  <a:srgbClr val="002060"/>
                </a:solidFill>
                <a:latin typeface="Andalus" panose="02020603050405020304" pitchFamily="18" charset="-78"/>
                <a:cs typeface="Andalus" panose="02020603050405020304" pitchFamily="18" charset="-78"/>
              </a:rPr>
              <a:t>ACUTE FOCAL STROKE</a:t>
            </a:r>
            <a:r>
              <a:rPr lang="ar-SY" sz="4000" b="1" dirty="0" smtClean="0">
                <a:solidFill>
                  <a:srgbClr val="002060"/>
                </a:solidFill>
                <a:latin typeface="Andalus" panose="02020603050405020304" pitchFamily="18" charset="-78"/>
                <a:cs typeface="Andalus" panose="02020603050405020304" pitchFamily="18" charset="-78"/>
              </a:rPr>
              <a:t> </a:t>
            </a:r>
            <a:r>
              <a:rPr lang="ar-SY" sz="4000" dirty="0" smtClean="0">
                <a:solidFill>
                  <a:srgbClr val="002060"/>
                </a:solidFill>
                <a:latin typeface="Andalus" panose="02020603050405020304" pitchFamily="18" charset="-78"/>
                <a:cs typeface="Andalus" panose="02020603050405020304" pitchFamily="18" charset="-78"/>
              </a:rPr>
              <a:t>.</a:t>
            </a:r>
            <a:endParaRPr lang="ar-SY" sz="4000" dirty="0">
              <a:solidFill>
                <a:srgbClr val="002060"/>
              </a:solidFill>
              <a:latin typeface="Andalus" panose="02020603050405020304" pitchFamily="18" charset="-78"/>
              <a:cs typeface="Andalus" panose="02020603050405020304" pitchFamily="18" charset="-78"/>
            </a:endParaRPr>
          </a:p>
        </p:txBody>
      </p:sp>
      <p:sp>
        <p:nvSpPr>
          <p:cNvPr id="3" name="عنصر نائب للمحتوى 2"/>
          <p:cNvSpPr>
            <a:spLocks noGrp="1"/>
          </p:cNvSpPr>
          <p:nvPr>
            <p:ph idx="1"/>
          </p:nvPr>
        </p:nvSpPr>
        <p:spPr>
          <a:xfrm>
            <a:off x="1024128" y="2084832"/>
            <a:ext cx="10392425" cy="4224528"/>
          </a:xfrm>
        </p:spPr>
        <p:txBody>
          <a:bodyPr/>
          <a:lstStyle/>
          <a:p>
            <a:pPr algn="just">
              <a:lnSpc>
                <a:spcPct val="150000"/>
              </a:lnSpc>
            </a:pPr>
            <a:r>
              <a:rPr lang="ar-SY" dirty="0" smtClean="0"/>
              <a:t>   تتميز السكتة البؤرية الحادة بمظهر مفاجئ من العجز البؤري في وظيفة الدماغ و الأشيع هو الشلل </a:t>
            </a:r>
            <a:r>
              <a:rPr lang="ar-SA" dirty="0" smtClean="0"/>
              <a:t>الشقي</a:t>
            </a:r>
            <a:r>
              <a:rPr lang="ar-SY" dirty="0" smtClean="0"/>
              <a:t> </a:t>
            </a:r>
            <a:r>
              <a:rPr lang="en-US" dirty="0" smtClean="0"/>
              <a:t>Hemiplegia</a:t>
            </a:r>
            <a:r>
              <a:rPr lang="ar-SY" dirty="0" smtClean="0"/>
              <a:t> مع أو دون علامات خلل</a:t>
            </a:r>
            <a:r>
              <a:rPr lang="ar-SA" dirty="0" smtClean="0"/>
              <a:t> بؤري أخرى في</a:t>
            </a:r>
            <a:r>
              <a:rPr lang="ar-SY" dirty="0" smtClean="0"/>
              <a:t> الوظيفة المخية العليا ( مثل الحبسة ) أو فقد الحس </a:t>
            </a:r>
            <a:r>
              <a:rPr lang="ar-SA" dirty="0" smtClean="0"/>
              <a:t>الشقي</a:t>
            </a:r>
            <a:r>
              <a:rPr lang="ar-SY" dirty="0" smtClean="0"/>
              <a:t> أو عيب الساحة البصرية </a:t>
            </a:r>
            <a:r>
              <a:rPr lang="ar-SA" dirty="0" smtClean="0"/>
              <a:t>.</a:t>
            </a:r>
            <a:r>
              <a:rPr lang="ar-SY" dirty="0" smtClean="0"/>
              <a:t>أو إصابة جذع الدماغ .</a:t>
            </a:r>
            <a:endParaRPr lang="ar-SA" dirty="0" smtClean="0"/>
          </a:p>
          <a:p>
            <a:pPr algn="just">
              <a:lnSpc>
                <a:spcPct val="150000"/>
              </a:lnSpc>
            </a:pPr>
            <a:r>
              <a:rPr lang="ar-SY" dirty="0" smtClean="0"/>
              <a:t> وإذا افترضنا أن القصة المرضية الواضحة لمثل هذا العجز البؤري المفاجئ يمكن الحصول عليها فإن فرصة ألا تكون الآفات الدماغية وعائية هي </a:t>
            </a:r>
            <a:r>
              <a:rPr lang="en-US" dirty="0" smtClean="0"/>
              <a:t>1</a:t>
            </a:r>
            <a:r>
              <a:rPr lang="ar-SY" dirty="0" smtClean="0"/>
              <a:t>% أو أقل . ومع ذلك يجب أخذ الحذر لنفي </a:t>
            </a:r>
            <a:r>
              <a:rPr lang="ar-SY" dirty="0" err="1" smtClean="0"/>
              <a:t>التشاخيص</a:t>
            </a:r>
            <a:r>
              <a:rPr lang="ar-SY" dirty="0" smtClean="0"/>
              <a:t> التقريبية الأخرى خاصة إذا لم تكن القصة المرضية واضحة فيما يتعلق بالعجز المفاجئ .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13</a:t>
            </a:fld>
            <a:endParaRPr lang="en-US" dirty="0"/>
          </a:p>
        </p:txBody>
      </p:sp>
      <p:sp>
        <p:nvSpPr>
          <p:cNvPr id="5" name="عنصر نائب للتاريخ 4"/>
          <p:cNvSpPr>
            <a:spLocks noGrp="1"/>
          </p:cNvSpPr>
          <p:nvPr>
            <p:ph type="dt" sz="half" idx="10"/>
          </p:nvPr>
        </p:nvSpPr>
        <p:spPr/>
        <p:txBody>
          <a:bodyPr/>
          <a:lstStyle/>
          <a:p>
            <a:fld id="{28168E4B-8E15-4195-BF27-39D40E1CC1A8}" type="datetime1">
              <a:rPr lang="en-US" smtClean="0"/>
              <a:t>12/2/2016</a:t>
            </a:fld>
            <a:endParaRPr lang="en-US" dirty="0"/>
          </a:p>
        </p:txBody>
      </p:sp>
    </p:spTree>
    <p:extLst>
      <p:ext uri="{BB962C8B-B14F-4D97-AF65-F5344CB8AC3E}">
        <p14:creationId xmlns:p14="http://schemas.microsoft.com/office/powerpoint/2010/main" val="1229816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en-US" sz="3500" b="1" dirty="0" smtClean="0">
                <a:solidFill>
                  <a:srgbClr val="C00000"/>
                </a:solidFill>
              </a:rPr>
              <a:t>A</a:t>
            </a:r>
            <a:r>
              <a:rPr lang="ar-SY" sz="3500" b="1" dirty="0" smtClean="0">
                <a:solidFill>
                  <a:srgbClr val="C00000"/>
                </a:solidFill>
              </a:rPr>
              <a:t>. التصنيف السريري للسكتة البؤرية :</a:t>
            </a:r>
            <a:endParaRPr lang="ar-SY" sz="3500" b="1" dirty="0">
              <a:solidFill>
                <a:srgbClr val="C00000"/>
              </a:solidFill>
            </a:endParaRPr>
          </a:p>
        </p:txBody>
      </p:sp>
      <p:sp>
        <p:nvSpPr>
          <p:cNvPr id="3" name="عنصر نائب للمحتوى 2"/>
          <p:cNvSpPr>
            <a:spLocks noGrp="1"/>
          </p:cNvSpPr>
          <p:nvPr>
            <p:ph idx="1"/>
          </p:nvPr>
        </p:nvSpPr>
        <p:spPr/>
        <p:txBody>
          <a:bodyPr/>
          <a:lstStyle/>
          <a:p>
            <a:pPr>
              <a:lnSpc>
                <a:spcPct val="150000"/>
              </a:lnSpc>
            </a:pPr>
            <a:r>
              <a:rPr lang="ar-SY" dirty="0" smtClean="0"/>
              <a:t>تعرف السكتة بأنها :</a:t>
            </a:r>
          </a:p>
          <a:p>
            <a:pPr>
              <a:lnSpc>
                <a:spcPct val="150000"/>
              </a:lnSpc>
            </a:pPr>
            <a:r>
              <a:rPr lang="ar-SY" dirty="0" smtClean="0"/>
              <a:t>* عابرة </a:t>
            </a:r>
            <a:r>
              <a:rPr lang="en-US" dirty="0" smtClean="0"/>
              <a:t>Transient</a:t>
            </a:r>
            <a:r>
              <a:rPr lang="ar-SY" dirty="0" smtClean="0"/>
              <a:t> إذا شفي العجز خلال </a:t>
            </a:r>
            <a:r>
              <a:rPr lang="en-US" dirty="0" smtClean="0"/>
              <a:t>24</a:t>
            </a:r>
            <a:r>
              <a:rPr lang="ar-SY" dirty="0" smtClean="0"/>
              <a:t> ساعة .</a:t>
            </a:r>
          </a:p>
          <a:p>
            <a:pPr>
              <a:lnSpc>
                <a:spcPct val="150000"/>
              </a:lnSpc>
            </a:pPr>
            <a:r>
              <a:rPr lang="ar-SY" dirty="0" smtClean="0"/>
              <a:t>* متكاملة </a:t>
            </a:r>
            <a:r>
              <a:rPr lang="en-US" dirty="0" smtClean="0"/>
              <a:t>Completed</a:t>
            </a:r>
            <a:r>
              <a:rPr lang="ar-SY" dirty="0" smtClean="0"/>
              <a:t> إذا استمر العجز البؤري دون أن يسوء</a:t>
            </a:r>
            <a:r>
              <a:rPr lang="ar-SA" dirty="0" smtClean="0"/>
              <a:t>(غير </a:t>
            </a:r>
            <a:r>
              <a:rPr lang="ar-SA" dirty="0" err="1" smtClean="0"/>
              <a:t>مترقي</a:t>
            </a:r>
            <a:r>
              <a:rPr lang="ar-SA" dirty="0" smtClean="0"/>
              <a:t> )</a:t>
            </a:r>
            <a:r>
              <a:rPr lang="ar-SY" dirty="0" smtClean="0"/>
              <a:t> .</a:t>
            </a:r>
          </a:p>
          <a:p>
            <a:pPr>
              <a:lnSpc>
                <a:spcPct val="150000"/>
              </a:lnSpc>
            </a:pPr>
            <a:r>
              <a:rPr lang="ar-SY" dirty="0" smtClean="0"/>
              <a:t>* في طور التكامل </a:t>
            </a:r>
            <a:r>
              <a:rPr lang="en-US" dirty="0" smtClean="0"/>
              <a:t>Evolving</a:t>
            </a:r>
            <a:r>
              <a:rPr lang="ar-SY" dirty="0" smtClean="0"/>
              <a:t> إذا استمر العجز البؤري </a:t>
            </a:r>
            <a:r>
              <a:rPr lang="ar-SA" dirty="0" smtClean="0"/>
              <a:t>بالتطور والترقي </a:t>
            </a:r>
            <a:r>
              <a:rPr lang="ar-SY" dirty="0" smtClean="0"/>
              <a:t>بعد حوالي </a:t>
            </a:r>
            <a:r>
              <a:rPr lang="en-US" dirty="0" smtClean="0"/>
              <a:t>6</a:t>
            </a:r>
            <a:r>
              <a:rPr lang="ar-SY" dirty="0" smtClean="0"/>
              <a:t> ساعات من البداية </a:t>
            </a:r>
            <a:r>
              <a:rPr lang="ar-SA" dirty="0" smtClean="0"/>
              <a:t>.</a:t>
            </a:r>
            <a:endParaRPr lang="ar-SY" dirty="0" smtClean="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14</a:t>
            </a:fld>
            <a:endParaRPr lang="en-US" dirty="0"/>
          </a:p>
        </p:txBody>
      </p:sp>
      <p:sp>
        <p:nvSpPr>
          <p:cNvPr id="5" name="عنصر نائب للتاريخ 4"/>
          <p:cNvSpPr>
            <a:spLocks noGrp="1"/>
          </p:cNvSpPr>
          <p:nvPr>
            <p:ph type="dt" sz="half" idx="10"/>
          </p:nvPr>
        </p:nvSpPr>
        <p:spPr/>
        <p:txBody>
          <a:bodyPr/>
          <a:lstStyle/>
          <a:p>
            <a:fld id="{8B5D8731-5604-47F2-B7DA-9066D8E0C365}" type="datetime1">
              <a:rPr lang="en-US" smtClean="0"/>
              <a:t>12/2/2016</a:t>
            </a:fld>
            <a:endParaRPr lang="en-US" dirty="0"/>
          </a:p>
        </p:txBody>
      </p:sp>
    </p:spTree>
    <p:extLst>
      <p:ext uri="{BB962C8B-B14F-4D97-AF65-F5344CB8AC3E}">
        <p14:creationId xmlns:p14="http://schemas.microsoft.com/office/powerpoint/2010/main" val="2941063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8" y="585216"/>
            <a:ext cx="10607578" cy="1499616"/>
          </a:xfrm>
        </p:spPr>
        <p:txBody>
          <a:bodyPr>
            <a:normAutofit/>
          </a:bodyPr>
          <a:lstStyle/>
          <a:p>
            <a:pPr algn="r"/>
            <a:r>
              <a:rPr lang="en-US" sz="4000" b="1" dirty="0" smtClean="0">
                <a:solidFill>
                  <a:srgbClr val="C00000"/>
                </a:solidFill>
              </a:rPr>
              <a:t>1</a:t>
            </a:r>
            <a:r>
              <a:rPr lang="ar-SY" sz="4000" b="1" dirty="0" smtClean="0">
                <a:solidFill>
                  <a:srgbClr val="C00000"/>
                </a:solidFill>
              </a:rPr>
              <a:t>. </a:t>
            </a:r>
            <a:r>
              <a:rPr lang="ar-SY" sz="3000" b="1" dirty="0" smtClean="0"/>
              <a:t>السكتة العابرة </a:t>
            </a:r>
            <a:r>
              <a:rPr lang="en-US" sz="3000" b="1" dirty="0" smtClean="0"/>
              <a:t>Transient stroke</a:t>
            </a:r>
            <a:endParaRPr lang="ar-SY" sz="3000" b="1" dirty="0"/>
          </a:p>
        </p:txBody>
      </p:sp>
      <p:sp>
        <p:nvSpPr>
          <p:cNvPr id="3" name="عنصر نائب للمحتوى 2"/>
          <p:cNvSpPr>
            <a:spLocks noGrp="1"/>
          </p:cNvSpPr>
          <p:nvPr>
            <p:ph idx="1"/>
          </p:nvPr>
        </p:nvSpPr>
        <p:spPr>
          <a:xfrm>
            <a:off x="811369" y="1687132"/>
            <a:ext cx="10753859" cy="4622228"/>
          </a:xfrm>
        </p:spPr>
        <p:txBody>
          <a:bodyPr>
            <a:noAutofit/>
          </a:bodyPr>
          <a:lstStyle/>
          <a:p>
            <a:pPr algn="just">
              <a:lnSpc>
                <a:spcPct val="150000"/>
              </a:lnSpc>
            </a:pPr>
            <a:r>
              <a:rPr lang="ar-SY" sz="2300" dirty="0" smtClean="0"/>
              <a:t>   تكون السكتة العابرة في كل الحالات تقريباً </a:t>
            </a:r>
            <a:r>
              <a:rPr lang="ar-SY" sz="2300" dirty="0" err="1" smtClean="0"/>
              <a:t>إقفارية</a:t>
            </a:r>
            <a:r>
              <a:rPr lang="ar-SY" sz="2300" dirty="0" smtClean="0"/>
              <a:t> </a:t>
            </a:r>
            <a:r>
              <a:rPr lang="en-US" sz="2300" dirty="0" err="1" smtClean="0"/>
              <a:t>Ischaemic</a:t>
            </a:r>
            <a:r>
              <a:rPr lang="ar-SY" sz="2300" dirty="0" smtClean="0"/>
              <a:t>  لذلك غالباً ما يستخدم مصطلح النوبة </a:t>
            </a:r>
            <a:r>
              <a:rPr lang="ar-SY" sz="2300" dirty="0" err="1" smtClean="0"/>
              <a:t>الإقفارية</a:t>
            </a:r>
            <a:r>
              <a:rPr lang="ar-SY" sz="2300" dirty="0" smtClean="0"/>
              <a:t> العابرة (</a:t>
            </a:r>
            <a:r>
              <a:rPr lang="en-US" sz="2300" dirty="0" smtClean="0"/>
              <a:t>TIA</a:t>
            </a:r>
            <a:r>
              <a:rPr lang="ar-SY" sz="2300" dirty="0" smtClean="0"/>
              <a:t>) </a:t>
            </a:r>
            <a:r>
              <a:rPr lang="en-US" sz="2300" dirty="0" smtClean="0"/>
              <a:t>Transient </a:t>
            </a:r>
            <a:r>
              <a:rPr lang="en-US" sz="2300" dirty="0" err="1" smtClean="0"/>
              <a:t>Ischaemic</a:t>
            </a:r>
            <a:r>
              <a:rPr lang="en-US" sz="2300" dirty="0" smtClean="0"/>
              <a:t> Attack</a:t>
            </a:r>
            <a:r>
              <a:rPr lang="ar-SY" sz="2300" dirty="0" smtClean="0"/>
              <a:t> . رغم أن </a:t>
            </a:r>
            <a:r>
              <a:rPr lang="ar-SY" sz="2300" dirty="0" err="1" smtClean="0"/>
              <a:t>النزوف</a:t>
            </a:r>
            <a:r>
              <a:rPr lang="ar-SY" sz="2300" dirty="0" smtClean="0"/>
              <a:t> الصغيرة داخل الدماغ تتظاهر أحياناً ب</a:t>
            </a:r>
            <a:r>
              <a:rPr lang="ar-SA" sz="2300" dirty="0" smtClean="0"/>
              <a:t>مظاهر</a:t>
            </a:r>
            <a:r>
              <a:rPr lang="ar-SY" sz="2300" dirty="0" smtClean="0"/>
              <a:t> السكتة العابرة. </a:t>
            </a:r>
            <a:endParaRPr lang="ar-SA" sz="2300" dirty="0" smtClean="0"/>
          </a:p>
          <a:p>
            <a:pPr algn="just">
              <a:lnSpc>
                <a:spcPct val="150000"/>
              </a:lnSpc>
            </a:pPr>
            <a:r>
              <a:rPr lang="ar-SY" sz="2300" dirty="0" smtClean="0"/>
              <a:t>إن السكتات العابرة عامل خطورة رئيسي للسكتة المسببة للإعاقة و تؤدي إلى زيادة خطر حدوث السكتة خلال السنة القادمة إلى </a:t>
            </a:r>
            <a:r>
              <a:rPr lang="en-US" sz="2300" dirty="0" smtClean="0"/>
              <a:t>13</a:t>
            </a:r>
            <a:r>
              <a:rPr lang="ar-SY" sz="2300" dirty="0" smtClean="0"/>
              <a:t> ضعفاً ولهذا السبب </a:t>
            </a:r>
            <a:r>
              <a:rPr lang="ar-SY" sz="2300" b="1" dirty="0" smtClean="0"/>
              <a:t>فإن تدبير المريض المصاب بالسكتة العابرة يوجه نحو الوقاية الثانوية من حدوث سكتة مسببة للإعاقة مستقبلاً </a:t>
            </a:r>
            <a:r>
              <a:rPr lang="ar-SA" sz="2300" b="1" dirty="0" smtClean="0"/>
              <a:t>.</a:t>
            </a:r>
          </a:p>
          <a:p>
            <a:pPr algn="just">
              <a:lnSpc>
                <a:spcPct val="150000"/>
              </a:lnSpc>
            </a:pPr>
            <a:r>
              <a:rPr lang="ar-SY" sz="2300" dirty="0" smtClean="0"/>
              <a:t>تدوم العديد من لسكتات العابرة عد</a:t>
            </a:r>
            <a:r>
              <a:rPr lang="ar-SA" sz="2300" dirty="0" smtClean="0"/>
              <a:t>ة</a:t>
            </a:r>
            <a:r>
              <a:rPr lang="ar-SY" sz="2300" dirty="0" smtClean="0"/>
              <a:t> دقائق فقط في حين يستمر العجز في بعض السكتات لعدة أيام قبل حدوث الشفاء , </a:t>
            </a:r>
            <a:endParaRPr lang="ar-SY" sz="2300"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15</a:t>
            </a:fld>
            <a:endParaRPr lang="en-US" dirty="0"/>
          </a:p>
        </p:txBody>
      </p:sp>
      <p:sp>
        <p:nvSpPr>
          <p:cNvPr id="5" name="عنصر نائب للتاريخ 4"/>
          <p:cNvSpPr>
            <a:spLocks noGrp="1"/>
          </p:cNvSpPr>
          <p:nvPr>
            <p:ph type="dt" sz="half" idx="10"/>
          </p:nvPr>
        </p:nvSpPr>
        <p:spPr/>
        <p:txBody>
          <a:bodyPr/>
          <a:lstStyle/>
          <a:p>
            <a:fld id="{A102432F-4CD1-4E0A-A618-A0593BBE6C62}" type="datetime1">
              <a:rPr lang="en-US" smtClean="0"/>
              <a:t>12/2/2016</a:t>
            </a:fld>
            <a:endParaRPr lang="en-US" dirty="0"/>
          </a:p>
        </p:txBody>
      </p:sp>
    </p:spTree>
    <p:extLst>
      <p:ext uri="{BB962C8B-B14F-4D97-AF65-F5344CB8AC3E}">
        <p14:creationId xmlns:p14="http://schemas.microsoft.com/office/powerpoint/2010/main" val="854123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7" y="585216"/>
            <a:ext cx="10446213" cy="1499616"/>
          </a:xfrm>
        </p:spPr>
        <p:txBody>
          <a:bodyPr>
            <a:normAutofit/>
          </a:bodyPr>
          <a:lstStyle/>
          <a:p>
            <a:pPr algn="r"/>
            <a:r>
              <a:rPr lang="en-US" sz="3600" b="1" dirty="0" smtClean="0">
                <a:solidFill>
                  <a:srgbClr val="C00000"/>
                </a:solidFill>
              </a:rPr>
              <a:t>2</a:t>
            </a:r>
            <a:r>
              <a:rPr lang="ar-SY" sz="3000" b="1" dirty="0" smtClean="0">
                <a:solidFill>
                  <a:srgbClr val="C00000"/>
                </a:solidFill>
              </a:rPr>
              <a:t>.</a:t>
            </a:r>
            <a:r>
              <a:rPr lang="ar-SY" sz="3000" b="1" dirty="0" smtClean="0"/>
              <a:t> السكتة المتكاملة </a:t>
            </a:r>
            <a:r>
              <a:rPr lang="en-US" sz="3000" b="1" dirty="0" smtClean="0"/>
              <a:t>completed stroke</a:t>
            </a:r>
            <a:endParaRPr lang="ar-SY" sz="3000" b="1" dirty="0"/>
          </a:p>
        </p:txBody>
      </p:sp>
      <p:sp>
        <p:nvSpPr>
          <p:cNvPr id="3" name="عنصر نائب للمحتوى 2"/>
          <p:cNvSpPr>
            <a:spLocks noGrp="1"/>
          </p:cNvSpPr>
          <p:nvPr>
            <p:ph idx="1"/>
          </p:nvPr>
        </p:nvSpPr>
        <p:spPr>
          <a:xfrm>
            <a:off x="1024128" y="1936376"/>
            <a:ext cx="9908331" cy="4372984"/>
          </a:xfrm>
        </p:spPr>
        <p:txBody>
          <a:bodyPr/>
          <a:lstStyle/>
          <a:p>
            <a:pPr algn="just">
              <a:lnSpc>
                <a:spcPct val="150000"/>
              </a:lnSpc>
            </a:pPr>
            <a:r>
              <a:rPr lang="ar-SY" dirty="0" smtClean="0"/>
              <a:t>   يكون </a:t>
            </a:r>
            <a:r>
              <a:rPr lang="ar-SA" dirty="0" smtClean="0"/>
              <a:t>معظم </a:t>
            </a:r>
            <a:r>
              <a:rPr lang="ar-SY" dirty="0" smtClean="0"/>
              <a:t>مرضى </a:t>
            </a:r>
            <a:r>
              <a:rPr lang="ar-SA" dirty="0" smtClean="0"/>
              <a:t>ال</a:t>
            </a:r>
            <a:r>
              <a:rPr lang="ar-SY" dirty="0" smtClean="0"/>
              <a:t>سكتة </a:t>
            </a:r>
            <a:r>
              <a:rPr lang="ar-SA" dirty="0" smtClean="0"/>
              <a:t>ال</a:t>
            </a:r>
            <a:r>
              <a:rPr lang="ar-SY" dirty="0" smtClean="0"/>
              <a:t>بؤرية </a:t>
            </a:r>
            <a:r>
              <a:rPr lang="ar-SA" dirty="0" smtClean="0"/>
              <a:t>ال</a:t>
            </a:r>
            <a:r>
              <a:rPr lang="ar-SY" dirty="0" smtClean="0"/>
              <a:t>حادة </a:t>
            </a:r>
            <a:r>
              <a:rPr lang="ar-SA" dirty="0" smtClean="0"/>
              <a:t>ال</a:t>
            </a:r>
            <a:r>
              <a:rPr lang="ar-SY" dirty="0" smtClean="0"/>
              <a:t>مستمرة </a:t>
            </a:r>
            <a:r>
              <a:rPr lang="ar-SA" dirty="0" smtClean="0"/>
              <a:t>مصابين ب</a:t>
            </a:r>
            <a:r>
              <a:rPr lang="ar-SY" dirty="0" smtClean="0"/>
              <a:t>احتشاء دماغي و الباقي لديه نزف داخل الدماغ . ومن غير الممكن التفريق بين هاتين الحالتين بشكل موثوق </a:t>
            </a:r>
            <a:r>
              <a:rPr lang="ar-SA" dirty="0" smtClean="0"/>
              <a:t>بالفحص السريري </a:t>
            </a:r>
            <a:r>
              <a:rPr lang="ar-SA" dirty="0" err="1" smtClean="0"/>
              <a:t>لل</a:t>
            </a:r>
            <a:r>
              <a:rPr lang="ar-SY" dirty="0" smtClean="0"/>
              <a:t>مريض</a:t>
            </a:r>
            <a:r>
              <a:rPr lang="ar-SA" dirty="0" smtClean="0"/>
              <a:t> فقط</a:t>
            </a:r>
            <a:r>
              <a:rPr lang="ar-SY" dirty="0" smtClean="0"/>
              <a:t> , </a:t>
            </a:r>
            <a:endParaRPr lang="ar-SA" dirty="0" smtClean="0"/>
          </a:p>
          <a:p>
            <a:pPr algn="just">
              <a:lnSpc>
                <a:spcPct val="150000"/>
              </a:lnSpc>
            </a:pPr>
            <a:r>
              <a:rPr lang="ar-SA" dirty="0" smtClean="0"/>
              <a:t>ف</a:t>
            </a:r>
            <a:r>
              <a:rPr lang="ar-SY" dirty="0" smtClean="0"/>
              <a:t>قد ي</a:t>
            </a:r>
            <a:r>
              <a:rPr lang="ar-SA" dirty="0" smtClean="0"/>
              <a:t>كون</a:t>
            </a:r>
            <a:r>
              <a:rPr lang="ar-SY" dirty="0" smtClean="0"/>
              <a:t> الصداع </a:t>
            </a:r>
            <a:r>
              <a:rPr lang="ar-SA" dirty="0" smtClean="0"/>
              <a:t>العرض البدئي في</a:t>
            </a:r>
            <a:r>
              <a:rPr lang="ar-SY" dirty="0" smtClean="0"/>
              <a:t> كل من السكتة النزفية و السكتة </a:t>
            </a:r>
            <a:r>
              <a:rPr lang="ar-SY" dirty="0" err="1" smtClean="0"/>
              <a:t>الإقفارية</a:t>
            </a:r>
            <a:r>
              <a:rPr lang="ar-SY" dirty="0" smtClean="0"/>
              <a:t> رغم </a:t>
            </a:r>
            <a:r>
              <a:rPr lang="ar-SA" dirty="0" smtClean="0"/>
              <a:t>أن </a:t>
            </a:r>
            <a:r>
              <a:rPr lang="ar-SY" dirty="0" smtClean="0"/>
              <a:t>اجتماع الصداع مع </a:t>
            </a:r>
            <a:r>
              <a:rPr lang="ar-SY" dirty="0" err="1" smtClean="0"/>
              <a:t>الإقياء</a:t>
            </a:r>
            <a:r>
              <a:rPr lang="ar-SY" dirty="0" smtClean="0"/>
              <a:t> في البداية يقترح بقوة ان السكتة نزفية بشكل رئيسي . </a:t>
            </a:r>
            <a:endParaRPr lang="ar-SA" dirty="0" smtClean="0"/>
          </a:p>
          <a:p>
            <a:pPr algn="just">
              <a:lnSpc>
                <a:spcPct val="150000"/>
              </a:lnSpc>
            </a:pPr>
            <a:r>
              <a:rPr lang="ar-SY" dirty="0" smtClean="0"/>
              <a:t>إن قصة فرط ضغط الدم و / أو ارتفاع ضغط الدم شائعة في كلا النمطين من السكتة رغم أن عوامل الخطورة الأخرى للتصلب العصيدي</a:t>
            </a:r>
            <a:r>
              <a:rPr lang="ar-SA" dirty="0" smtClean="0"/>
              <a:t>(السكري-فرط كولسترول الدم)</a:t>
            </a:r>
            <a:r>
              <a:rPr lang="ar-SY" dirty="0" smtClean="0"/>
              <a:t> </a:t>
            </a:r>
            <a:r>
              <a:rPr lang="ar-SA" dirty="0" smtClean="0"/>
              <a:t>هي </a:t>
            </a:r>
            <a:r>
              <a:rPr lang="ar-SY" dirty="0" smtClean="0"/>
              <a:t>أكثراً احتمالاً في السكتات </a:t>
            </a:r>
            <a:r>
              <a:rPr lang="ar-SY" dirty="0" err="1" smtClean="0"/>
              <a:t>الإقفارية</a:t>
            </a:r>
            <a:r>
              <a:rPr lang="ar-SY" dirty="0" smtClean="0"/>
              <a:t>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16</a:t>
            </a:fld>
            <a:endParaRPr lang="en-US" dirty="0"/>
          </a:p>
        </p:txBody>
      </p:sp>
      <p:sp>
        <p:nvSpPr>
          <p:cNvPr id="5" name="عنصر نائب للتاريخ 4"/>
          <p:cNvSpPr>
            <a:spLocks noGrp="1"/>
          </p:cNvSpPr>
          <p:nvPr>
            <p:ph type="dt" sz="half" idx="10"/>
          </p:nvPr>
        </p:nvSpPr>
        <p:spPr/>
        <p:txBody>
          <a:bodyPr/>
          <a:lstStyle/>
          <a:p>
            <a:fld id="{F11E55C9-58E5-41F7-9D4E-10A6ECB093C7}" type="datetime1">
              <a:rPr lang="en-US" smtClean="0"/>
              <a:t>12/2/2016</a:t>
            </a:fld>
            <a:endParaRPr lang="en-US" dirty="0"/>
          </a:p>
        </p:txBody>
      </p:sp>
    </p:spTree>
    <p:extLst>
      <p:ext uri="{BB962C8B-B14F-4D97-AF65-F5344CB8AC3E}">
        <p14:creationId xmlns:p14="http://schemas.microsoft.com/office/powerpoint/2010/main" val="2063575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8" y="585216"/>
            <a:ext cx="10715154" cy="1499616"/>
          </a:xfrm>
        </p:spPr>
        <p:txBody>
          <a:bodyPr>
            <a:normAutofit/>
          </a:bodyPr>
          <a:lstStyle/>
          <a:p>
            <a:pPr algn="r"/>
            <a:r>
              <a:rPr lang="en-US" sz="4000" b="1" dirty="0" smtClean="0">
                <a:solidFill>
                  <a:srgbClr val="C00000"/>
                </a:solidFill>
              </a:rPr>
              <a:t>3</a:t>
            </a:r>
            <a:r>
              <a:rPr lang="ar-SY" sz="4000" b="1" dirty="0" smtClean="0">
                <a:solidFill>
                  <a:srgbClr val="C00000"/>
                </a:solidFill>
              </a:rPr>
              <a:t>. </a:t>
            </a:r>
            <a:r>
              <a:rPr lang="ar-SY" sz="3000" b="1" dirty="0" smtClean="0"/>
              <a:t>السكتات في طور التكامل </a:t>
            </a:r>
            <a:r>
              <a:rPr lang="en-US" sz="3000" b="1" dirty="0" smtClean="0"/>
              <a:t>Evolving stroke</a:t>
            </a:r>
            <a:r>
              <a:rPr lang="ar-SY" sz="3000" b="1" dirty="0" smtClean="0"/>
              <a:t>:</a:t>
            </a:r>
            <a:endParaRPr lang="ar-SY" sz="3000" b="1" dirty="0"/>
          </a:p>
        </p:txBody>
      </p:sp>
      <p:sp>
        <p:nvSpPr>
          <p:cNvPr id="3" name="عنصر نائب للمحتوى 2"/>
          <p:cNvSpPr>
            <a:spLocks noGrp="1"/>
          </p:cNvSpPr>
          <p:nvPr>
            <p:ph idx="1"/>
          </p:nvPr>
        </p:nvSpPr>
        <p:spPr/>
        <p:txBody>
          <a:bodyPr>
            <a:normAutofit/>
          </a:bodyPr>
          <a:lstStyle/>
          <a:p>
            <a:pPr algn="just">
              <a:lnSpc>
                <a:spcPct val="150000"/>
              </a:lnSpc>
            </a:pPr>
            <a:r>
              <a:rPr lang="ar-SY" sz="2800" dirty="0" smtClean="0"/>
              <a:t>إن غالبية العجز المستمر الناجم عن السكتة يتكامل خلال </a:t>
            </a:r>
            <a:r>
              <a:rPr lang="en-US" sz="2800" dirty="0" smtClean="0"/>
              <a:t>6</a:t>
            </a:r>
            <a:r>
              <a:rPr lang="ar-SY" sz="2800" dirty="0" smtClean="0"/>
              <a:t>ساعات و العديد منه يتطور خلال دقائق لكن </a:t>
            </a:r>
            <a:r>
              <a:rPr lang="ar-SA" sz="2800" dirty="0" smtClean="0"/>
              <a:t>قد يتطور لدى البعض</a:t>
            </a:r>
            <a:r>
              <a:rPr lang="ar-SY" sz="2800" dirty="0" smtClean="0"/>
              <a:t> بطريقة متقطعة على مدى عدة أيام . وهذه الفئة الصغيرة من المرضى الذين لديهم عجز في طور التكامل يجب أن ينظر إليهم بشك تشخيصي حيث قد تشخص الحالة بشكل خاطئ على أنها آفة كتلية . تكون السكتة في طور التكامل ناجمة غالباً عن انسداد مترق لشريان دماغي</a:t>
            </a:r>
            <a:r>
              <a:rPr lang="ar-SA" sz="2800" dirty="0" smtClean="0"/>
              <a:t>.</a:t>
            </a:r>
            <a:endParaRPr lang="ar-SY" sz="2800"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17</a:t>
            </a:fld>
            <a:endParaRPr lang="en-US" dirty="0"/>
          </a:p>
        </p:txBody>
      </p:sp>
      <p:sp>
        <p:nvSpPr>
          <p:cNvPr id="5" name="عنصر نائب للتاريخ 4"/>
          <p:cNvSpPr>
            <a:spLocks noGrp="1"/>
          </p:cNvSpPr>
          <p:nvPr>
            <p:ph type="dt" sz="half" idx="10"/>
          </p:nvPr>
        </p:nvSpPr>
        <p:spPr/>
        <p:txBody>
          <a:bodyPr/>
          <a:lstStyle/>
          <a:p>
            <a:fld id="{728AA0DA-6197-45A6-9D7D-3E1DB32C0D38}" type="datetime1">
              <a:rPr lang="en-US" smtClean="0"/>
              <a:t>12/2/2016</a:t>
            </a:fld>
            <a:endParaRPr lang="en-US" dirty="0"/>
          </a:p>
        </p:txBody>
      </p:sp>
    </p:spTree>
    <p:extLst>
      <p:ext uri="{BB962C8B-B14F-4D97-AF65-F5344CB8AC3E}">
        <p14:creationId xmlns:p14="http://schemas.microsoft.com/office/powerpoint/2010/main" val="3363981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7" y="585216"/>
            <a:ext cx="10647919" cy="1499616"/>
          </a:xfrm>
        </p:spPr>
        <p:txBody>
          <a:bodyPr>
            <a:normAutofit/>
          </a:bodyPr>
          <a:lstStyle/>
          <a:p>
            <a:pPr algn="r"/>
            <a:r>
              <a:rPr lang="en-US" sz="3500" b="1" dirty="0" smtClean="0">
                <a:solidFill>
                  <a:srgbClr val="C00000"/>
                </a:solidFill>
              </a:rPr>
              <a:t>B</a:t>
            </a:r>
            <a:r>
              <a:rPr lang="ar-SY" sz="3500" b="1" dirty="0" smtClean="0">
                <a:solidFill>
                  <a:srgbClr val="C00000"/>
                </a:solidFill>
              </a:rPr>
              <a:t>. حجم العجز </a:t>
            </a:r>
            <a:r>
              <a:rPr lang="en-US" sz="3500" b="1" dirty="0" smtClean="0">
                <a:solidFill>
                  <a:srgbClr val="C00000"/>
                </a:solidFill>
              </a:rPr>
              <a:t>The size of the deficit.</a:t>
            </a:r>
            <a:endParaRPr lang="ar-SY" sz="3500" b="1" dirty="0">
              <a:solidFill>
                <a:srgbClr val="C00000"/>
              </a:solidFill>
            </a:endParaRPr>
          </a:p>
        </p:txBody>
      </p:sp>
      <p:sp>
        <p:nvSpPr>
          <p:cNvPr id="3" name="عنصر نائب للمحتوى 2"/>
          <p:cNvSpPr>
            <a:spLocks noGrp="1"/>
          </p:cNvSpPr>
          <p:nvPr>
            <p:ph idx="1"/>
          </p:nvPr>
        </p:nvSpPr>
        <p:spPr>
          <a:xfrm>
            <a:off x="772732" y="1571223"/>
            <a:ext cx="10560675" cy="5031283"/>
          </a:xfrm>
        </p:spPr>
        <p:txBody>
          <a:bodyPr>
            <a:normAutofit/>
          </a:bodyPr>
          <a:lstStyle/>
          <a:p>
            <a:pPr algn="just">
              <a:lnSpc>
                <a:spcPct val="150000"/>
              </a:lnSpc>
            </a:pPr>
            <a:r>
              <a:rPr lang="ar-SY" sz="2400" dirty="0" smtClean="0"/>
              <a:t>    إن مكان الآفة ( أو بتعبير آخر المناطق الشريانية المصابة ) وحجمها اللذين يعتمد التدبير عليهما يمكن تحديدهما بتقييم العجز العصبي عند المريض بطريقة بسيطة تماماً. و يشمل ذلك تقييم المريض من حيث </a:t>
            </a:r>
            <a:r>
              <a:rPr lang="ar-SY" sz="2400" dirty="0" err="1" smtClean="0"/>
              <a:t>وجودعجز</a:t>
            </a:r>
            <a:r>
              <a:rPr lang="ar-SY" sz="2400" dirty="0" smtClean="0"/>
              <a:t> حركي ( الشلل </a:t>
            </a:r>
            <a:r>
              <a:rPr lang="ar-SA" sz="2400" dirty="0" smtClean="0"/>
              <a:t>الشقي</a:t>
            </a:r>
            <a:r>
              <a:rPr lang="ar-SY" sz="2400" dirty="0" smtClean="0"/>
              <a:t>)</a:t>
            </a:r>
            <a:r>
              <a:rPr lang="ar-SA" sz="2400" dirty="0" smtClean="0"/>
              <a:t> </a:t>
            </a:r>
            <a:r>
              <a:rPr lang="ar-SY" sz="2400" dirty="0" smtClean="0"/>
              <a:t>أو خلل في الوظيفة الدماغية العليا</a:t>
            </a:r>
            <a:r>
              <a:rPr lang="ar-SA" sz="2400" dirty="0" smtClean="0"/>
              <a:t>/القشرية/</a:t>
            </a:r>
            <a:r>
              <a:rPr lang="ar-SY" sz="2400" dirty="0" smtClean="0"/>
              <a:t>(مثلاً الحبسة </a:t>
            </a:r>
            <a:r>
              <a:rPr lang="ar-SY" sz="2400" dirty="0" err="1" smtClean="0"/>
              <a:t>أوالخلل</a:t>
            </a:r>
            <a:r>
              <a:rPr lang="ar-SY" sz="2400" dirty="0" smtClean="0"/>
              <a:t> الجداري) </a:t>
            </a:r>
            <a:endParaRPr lang="ar-SA" sz="2400" dirty="0" smtClean="0"/>
          </a:p>
          <a:p>
            <a:pPr algn="just">
              <a:lnSpc>
                <a:spcPct val="150000"/>
              </a:lnSpc>
            </a:pPr>
            <a:r>
              <a:rPr lang="ar-SY" sz="2400" dirty="0" smtClean="0"/>
              <a:t>أو العمى الشقي </a:t>
            </a:r>
            <a:r>
              <a:rPr lang="en-US" sz="2400" dirty="0" smtClean="0"/>
              <a:t>Hemianopia</a:t>
            </a:r>
            <a:r>
              <a:rPr lang="ar-SY" sz="2400" dirty="0" smtClean="0"/>
              <a:t> .إضافة لذلك يجب ملاحظة وجود </a:t>
            </a:r>
            <a:r>
              <a:rPr lang="ar-SA" sz="2400" dirty="0" smtClean="0"/>
              <a:t>اصابة في ا</a:t>
            </a:r>
            <a:r>
              <a:rPr lang="ar-SY" sz="2400" dirty="0" smtClean="0"/>
              <a:t>لحس أو </a:t>
            </a:r>
            <a:r>
              <a:rPr lang="ar-SA" sz="2400" dirty="0" smtClean="0"/>
              <a:t>اصابة</a:t>
            </a:r>
            <a:r>
              <a:rPr lang="ar-SY" sz="2400" dirty="0" smtClean="0"/>
              <a:t>في جذع الدماغ (مثلاً شذوذ في حركة العين أو الدوار ) .. </a:t>
            </a:r>
          </a:p>
          <a:p>
            <a:pPr algn="just">
              <a:lnSpc>
                <a:spcPct val="150000"/>
              </a:lnSpc>
            </a:pPr>
            <a:r>
              <a:rPr lang="ar-SY" sz="2400" dirty="0"/>
              <a:t> </a:t>
            </a:r>
            <a:r>
              <a:rPr lang="ar-SY" sz="2400" dirty="0" smtClean="0"/>
              <a:t> يجب</a:t>
            </a:r>
            <a:r>
              <a:rPr lang="ar-SA" sz="2400" dirty="0" smtClean="0"/>
              <a:t>الانتباه </a:t>
            </a:r>
            <a:r>
              <a:rPr lang="ar-SY" sz="2400" dirty="0" smtClean="0"/>
              <a:t> </a:t>
            </a:r>
            <a:r>
              <a:rPr lang="ar-SA" sz="2400" dirty="0" smtClean="0"/>
              <a:t>أثناء</a:t>
            </a:r>
            <a:r>
              <a:rPr lang="ar-SY" sz="2400" dirty="0" smtClean="0"/>
              <a:t>التقييم السريري للمريض المصاب بالسكتة إلى الفحص العام خاصة </a:t>
            </a:r>
            <a:r>
              <a:rPr lang="ar-SA" sz="2400" dirty="0" smtClean="0"/>
              <a:t>فحص </a:t>
            </a:r>
            <a:r>
              <a:rPr lang="ar-SY" sz="2400" dirty="0" smtClean="0"/>
              <a:t>القلب و الجهاز الشرياني المحيطي .</a:t>
            </a:r>
            <a:endParaRPr lang="ar-SY" sz="2400"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18</a:t>
            </a:fld>
            <a:endParaRPr lang="en-US" dirty="0"/>
          </a:p>
        </p:txBody>
      </p:sp>
      <p:sp>
        <p:nvSpPr>
          <p:cNvPr id="5" name="عنصر نائب للتاريخ 4"/>
          <p:cNvSpPr>
            <a:spLocks noGrp="1"/>
          </p:cNvSpPr>
          <p:nvPr>
            <p:ph type="dt" sz="half" idx="10"/>
          </p:nvPr>
        </p:nvSpPr>
        <p:spPr/>
        <p:txBody>
          <a:bodyPr/>
          <a:lstStyle/>
          <a:p>
            <a:fld id="{B63DD272-D73A-42DF-A21D-EFE801B9E6A0}" type="datetime1">
              <a:rPr lang="en-US" smtClean="0"/>
              <a:t>12/2/2016</a:t>
            </a:fld>
            <a:endParaRPr lang="en-US" dirty="0"/>
          </a:p>
        </p:txBody>
      </p:sp>
    </p:spTree>
    <p:extLst>
      <p:ext uri="{BB962C8B-B14F-4D97-AF65-F5344CB8AC3E}">
        <p14:creationId xmlns:p14="http://schemas.microsoft.com/office/powerpoint/2010/main" val="2728119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548009379"/>
              </p:ext>
            </p:extLst>
          </p:nvPr>
        </p:nvGraphicFramePr>
        <p:xfrm>
          <a:off x="1089211" y="632012"/>
          <a:ext cx="9923930" cy="5715003"/>
        </p:xfrm>
        <a:graphic>
          <a:graphicData uri="http://schemas.openxmlformats.org/drawingml/2006/table">
            <a:tbl>
              <a:tblPr rtl="1" firstRow="1" bandRow="1">
                <a:tableStyleId>{5C22544A-7EE6-4342-B048-85BDC9FD1C3A}</a:tableStyleId>
              </a:tblPr>
              <a:tblGrid>
                <a:gridCol w="4961965"/>
                <a:gridCol w="4961965"/>
              </a:tblGrid>
              <a:tr h="486152">
                <a:tc gridSpan="2">
                  <a:txBody>
                    <a:bodyPr/>
                    <a:lstStyle/>
                    <a:p>
                      <a:pPr algn="ctr" rtl="1"/>
                      <a:r>
                        <a:rPr lang="ar-SY" sz="2000" dirty="0" smtClean="0"/>
                        <a:t>الفحص العام لمرضى السكتة</a:t>
                      </a:r>
                      <a:endParaRPr lang="ar-SY" sz="2000" dirty="0"/>
                    </a:p>
                  </a:txBody>
                  <a:tcPr/>
                </a:tc>
                <a:tc hMerge="1">
                  <a:txBody>
                    <a:bodyPr/>
                    <a:lstStyle/>
                    <a:p>
                      <a:pPr rtl="1"/>
                      <a:endParaRPr lang="ar-SY" dirty="0"/>
                    </a:p>
                  </a:txBody>
                  <a:tcPr/>
                </a:tc>
              </a:tr>
              <a:tr h="513046">
                <a:tc gridSpan="2">
                  <a:txBody>
                    <a:bodyPr/>
                    <a:lstStyle/>
                    <a:p>
                      <a:pPr rtl="1"/>
                      <a:r>
                        <a:rPr lang="ar-SY" sz="2000" dirty="0" smtClean="0"/>
                        <a:t>العينان</a:t>
                      </a:r>
                      <a:endParaRPr lang="ar-SY" sz="2000" dirty="0"/>
                    </a:p>
                  </a:txBody>
                  <a:tcPr/>
                </a:tc>
                <a:tc hMerge="1">
                  <a:txBody>
                    <a:bodyPr/>
                    <a:lstStyle/>
                    <a:p>
                      <a:pPr rtl="1"/>
                      <a:endParaRPr lang="ar-SY" dirty="0"/>
                    </a:p>
                  </a:txBody>
                  <a:tcPr/>
                </a:tc>
              </a:tr>
              <a:tr h="885531">
                <a:tc>
                  <a:txBody>
                    <a:bodyPr/>
                    <a:lstStyle/>
                    <a:p>
                      <a:pPr marL="285750" indent="-285750" rtl="1">
                        <a:buFont typeface="Arial" panose="020B0604020202020204" pitchFamily="34" charset="0"/>
                        <a:buChar char="•"/>
                      </a:pPr>
                      <a:r>
                        <a:rPr lang="ar-SY" sz="2000" dirty="0" smtClean="0"/>
                        <a:t>التبدلات السكرية</a:t>
                      </a:r>
                      <a:r>
                        <a:rPr lang="ar-SY" sz="2000" baseline="0" dirty="0" smtClean="0"/>
                        <a:t> </a:t>
                      </a:r>
                    </a:p>
                    <a:p>
                      <a:pPr marL="285750" indent="-285750" rtl="1">
                        <a:buFont typeface="Arial" panose="020B0604020202020204" pitchFamily="34" charset="0"/>
                        <a:buChar char="•"/>
                      </a:pPr>
                      <a:r>
                        <a:rPr lang="ar-SY" sz="2000" baseline="0" dirty="0" smtClean="0"/>
                        <a:t>التبدلات الناجمة عن فرط ضغط الدم .</a:t>
                      </a:r>
                      <a:endParaRPr lang="ar-SY" sz="2000" dirty="0"/>
                    </a:p>
                  </a:txBody>
                  <a:tcPr/>
                </a:tc>
                <a:tc>
                  <a:txBody>
                    <a:bodyPr/>
                    <a:lstStyle/>
                    <a:p>
                      <a:pPr marL="285750" indent="-285750" rtl="1">
                        <a:buFont typeface="Arial" panose="020B0604020202020204" pitchFamily="34" charset="0"/>
                        <a:buChar char="•"/>
                      </a:pPr>
                      <a:r>
                        <a:rPr lang="ar-SY" sz="2000" dirty="0" smtClean="0"/>
                        <a:t>الصمات الشبكية .</a:t>
                      </a:r>
                    </a:p>
                    <a:p>
                      <a:pPr marL="285750" indent="-285750" rtl="1">
                        <a:buFont typeface="Arial" panose="020B0604020202020204" pitchFamily="34" charset="0"/>
                        <a:buChar char="•"/>
                      </a:pPr>
                      <a:r>
                        <a:rPr lang="ar-SY" sz="2000" dirty="0" smtClean="0"/>
                        <a:t>القوس الشيخية .</a:t>
                      </a:r>
                      <a:endParaRPr lang="ar-SY" sz="2000" dirty="0"/>
                    </a:p>
                  </a:txBody>
                  <a:tcPr/>
                </a:tc>
              </a:tr>
              <a:tr h="513046">
                <a:tc gridSpan="2">
                  <a:txBody>
                    <a:bodyPr/>
                    <a:lstStyle/>
                    <a:p>
                      <a:pPr rtl="1"/>
                      <a:r>
                        <a:rPr lang="ar-SY" sz="2000" dirty="0" smtClean="0"/>
                        <a:t>الجهاز القلبي الوعائي :</a:t>
                      </a:r>
                      <a:endParaRPr lang="ar-SY" sz="2000" dirty="0"/>
                    </a:p>
                  </a:txBody>
                  <a:tcPr/>
                </a:tc>
                <a:tc hMerge="1">
                  <a:txBody>
                    <a:bodyPr/>
                    <a:lstStyle/>
                    <a:p>
                      <a:pPr rtl="1"/>
                      <a:endParaRPr lang="ar-SY" dirty="0"/>
                    </a:p>
                  </a:txBody>
                  <a:tcPr/>
                </a:tc>
              </a:tr>
              <a:tr h="1265044">
                <a:tc>
                  <a:txBody>
                    <a:bodyPr/>
                    <a:lstStyle/>
                    <a:p>
                      <a:pPr marL="285750" indent="-285750" rtl="1">
                        <a:buFont typeface="Arial" panose="020B0604020202020204" pitchFamily="34" charset="0"/>
                        <a:buChar char="•"/>
                      </a:pPr>
                      <a:r>
                        <a:rPr lang="ar-SY" sz="2000" dirty="0" smtClean="0"/>
                        <a:t>ضغط الدم(فرط ضغط الدم</a:t>
                      </a:r>
                      <a:r>
                        <a:rPr lang="ar-SY" sz="2000" baseline="0" dirty="0" smtClean="0"/>
                        <a:t> , هبوط ضغط الدم ).</a:t>
                      </a:r>
                    </a:p>
                    <a:p>
                      <a:pPr marL="285750" indent="-285750" rtl="1">
                        <a:buFont typeface="Arial" panose="020B0604020202020204" pitchFamily="34" charset="0"/>
                        <a:buChar char="•"/>
                      </a:pPr>
                      <a:r>
                        <a:rPr lang="ar-SY" sz="2000" baseline="0" dirty="0" smtClean="0"/>
                        <a:t>نظم القلب ( الرجفان </a:t>
                      </a:r>
                      <a:r>
                        <a:rPr lang="ar-SY" sz="2000" baseline="0" dirty="0" err="1" smtClean="0"/>
                        <a:t>الأذيني</a:t>
                      </a:r>
                      <a:r>
                        <a:rPr lang="ar-SY" sz="2000" baseline="0" dirty="0" smtClean="0"/>
                        <a:t> ).</a:t>
                      </a:r>
                    </a:p>
                    <a:p>
                      <a:pPr marL="285750" indent="-285750" rtl="1">
                        <a:buFont typeface="Arial" panose="020B0604020202020204" pitchFamily="34" charset="0"/>
                        <a:buChar char="•"/>
                      </a:pPr>
                      <a:r>
                        <a:rPr lang="ar-SY" sz="2000" baseline="0" dirty="0" smtClean="0"/>
                        <a:t>النفخات ( مصادر </a:t>
                      </a:r>
                      <a:r>
                        <a:rPr lang="ar-SY" sz="2000" baseline="0" dirty="0" err="1" smtClean="0"/>
                        <a:t>الانصمام</a:t>
                      </a:r>
                      <a:r>
                        <a:rPr lang="ar-SY" sz="2000" baseline="0" dirty="0" smtClean="0"/>
                        <a:t> ) .</a:t>
                      </a:r>
                      <a:endParaRPr lang="ar-SY" sz="2000" dirty="0"/>
                    </a:p>
                  </a:txBody>
                  <a:tcPr/>
                </a:tc>
                <a:tc>
                  <a:txBody>
                    <a:bodyPr/>
                    <a:lstStyle/>
                    <a:p>
                      <a:pPr marL="285750" indent="-285750" rtl="1">
                        <a:buFont typeface="Arial" panose="020B0604020202020204" pitchFamily="34" charset="0"/>
                        <a:buChar char="•"/>
                      </a:pPr>
                      <a:r>
                        <a:rPr lang="ar-SY" sz="2000" dirty="0" smtClean="0"/>
                        <a:t>الضغط الوريدي </a:t>
                      </a:r>
                      <a:r>
                        <a:rPr lang="ar-SY" sz="2000" dirty="0" err="1" smtClean="0"/>
                        <a:t>الوداجي</a:t>
                      </a:r>
                      <a:r>
                        <a:rPr lang="ar-SY" sz="2000" dirty="0" smtClean="0"/>
                        <a:t> ( قصور القلب ,نقص حجم الدم )</a:t>
                      </a:r>
                    </a:p>
                    <a:p>
                      <a:pPr marL="285750" indent="-285750" rtl="1">
                        <a:buFont typeface="Arial" panose="020B0604020202020204" pitchFamily="34" charset="0"/>
                        <a:buChar char="•"/>
                      </a:pPr>
                      <a:r>
                        <a:rPr lang="ar-SY" sz="2000" dirty="0" smtClean="0"/>
                        <a:t>النبض المحيطي و اللغط ( اعتلال الشرايين المعمم)</a:t>
                      </a:r>
                      <a:endParaRPr lang="ar-SY" sz="2000" dirty="0"/>
                    </a:p>
                  </a:txBody>
                  <a:tcPr/>
                </a:tc>
              </a:tr>
              <a:tr h="513046">
                <a:tc gridSpan="2">
                  <a:txBody>
                    <a:bodyPr/>
                    <a:lstStyle/>
                    <a:p>
                      <a:pPr rtl="1"/>
                      <a:r>
                        <a:rPr lang="ar-SY" sz="2000" dirty="0" smtClean="0"/>
                        <a:t>الجهاز التنفسي : </a:t>
                      </a:r>
                      <a:endParaRPr lang="ar-SY" sz="2000" dirty="0"/>
                    </a:p>
                  </a:txBody>
                  <a:tcPr/>
                </a:tc>
                <a:tc hMerge="1">
                  <a:txBody>
                    <a:bodyPr/>
                    <a:lstStyle/>
                    <a:p>
                      <a:pPr rtl="1"/>
                      <a:endParaRPr lang="ar-SY" dirty="0"/>
                    </a:p>
                  </a:txBody>
                  <a:tcPr/>
                </a:tc>
              </a:tr>
              <a:tr h="513046">
                <a:tc>
                  <a:txBody>
                    <a:bodyPr/>
                    <a:lstStyle/>
                    <a:p>
                      <a:pPr marL="285750" indent="-285750" rtl="1">
                        <a:buFont typeface="Arial" panose="020B0604020202020204" pitchFamily="34" charset="0"/>
                        <a:buChar char="•"/>
                      </a:pPr>
                      <a:r>
                        <a:rPr lang="ar-SY" sz="2000" dirty="0" smtClean="0"/>
                        <a:t>الوذمة الرئوية .</a:t>
                      </a:r>
                    </a:p>
                  </a:txBody>
                  <a:tcPr/>
                </a:tc>
                <a:tc>
                  <a:txBody>
                    <a:bodyPr/>
                    <a:lstStyle/>
                    <a:p>
                      <a:pPr marL="285750" indent="-285750" rtl="1">
                        <a:buFont typeface="Arial" panose="020B0604020202020204" pitchFamily="34" charset="0"/>
                        <a:buChar char="•"/>
                      </a:pPr>
                      <a:r>
                        <a:rPr lang="ar-SY" sz="2000" dirty="0" smtClean="0"/>
                        <a:t>الخمج التنفسي .</a:t>
                      </a:r>
                    </a:p>
                  </a:txBody>
                  <a:tcPr/>
                </a:tc>
              </a:tr>
              <a:tr h="513046">
                <a:tc gridSpan="2">
                  <a:txBody>
                    <a:bodyPr/>
                    <a:lstStyle/>
                    <a:p>
                      <a:pPr rtl="1"/>
                      <a:r>
                        <a:rPr lang="ar-SY" sz="2000" dirty="0" smtClean="0"/>
                        <a:t>البطن :</a:t>
                      </a:r>
                      <a:endParaRPr lang="ar-SY" sz="2000" dirty="0"/>
                    </a:p>
                  </a:txBody>
                  <a:tcPr/>
                </a:tc>
                <a:tc hMerge="1">
                  <a:txBody>
                    <a:bodyPr/>
                    <a:lstStyle/>
                    <a:p>
                      <a:pPr rtl="1"/>
                      <a:endParaRPr lang="ar-SY" dirty="0"/>
                    </a:p>
                  </a:txBody>
                  <a:tcPr/>
                </a:tc>
              </a:tr>
              <a:tr h="513046">
                <a:tc>
                  <a:txBody>
                    <a:bodyPr/>
                    <a:lstStyle/>
                    <a:p>
                      <a:pPr marL="285750" indent="-285750" rtl="1">
                        <a:buFont typeface="Arial" panose="020B0604020202020204" pitchFamily="34" charset="0"/>
                        <a:buChar char="•"/>
                      </a:pPr>
                      <a:r>
                        <a:rPr lang="ar-SY" sz="2000" dirty="0" smtClean="0"/>
                        <a:t>الاحتباس</a:t>
                      </a:r>
                      <a:r>
                        <a:rPr lang="ar-SY" sz="2000" baseline="0" dirty="0" smtClean="0"/>
                        <a:t> البولي .</a:t>
                      </a:r>
                    </a:p>
                  </a:txBody>
                  <a:tcPr/>
                </a:tc>
                <a:tc>
                  <a:txBody>
                    <a:bodyPr/>
                    <a:lstStyle/>
                    <a:p>
                      <a:pPr rtl="1"/>
                      <a:endParaRPr lang="ar-SY" sz="2000" dirty="0"/>
                    </a:p>
                  </a:txBody>
                  <a:tcPr/>
                </a:tc>
              </a:tr>
            </a:tbl>
          </a:graphicData>
        </a:graphic>
      </p:graphicFrame>
      <p:sp>
        <p:nvSpPr>
          <p:cNvPr id="2" name="عنصر نائب لرقم الشريحة 1"/>
          <p:cNvSpPr>
            <a:spLocks noGrp="1"/>
          </p:cNvSpPr>
          <p:nvPr>
            <p:ph type="sldNum" sz="quarter" idx="12"/>
          </p:nvPr>
        </p:nvSpPr>
        <p:spPr/>
        <p:txBody>
          <a:bodyPr/>
          <a:lstStyle/>
          <a:p>
            <a:fld id="{4FAB73BC-B049-4115-A692-8D63A059BFB8}" type="slidenum">
              <a:rPr lang="en-US" smtClean="0"/>
              <a:t>19</a:t>
            </a:fld>
            <a:endParaRPr lang="en-US" dirty="0"/>
          </a:p>
        </p:txBody>
      </p:sp>
      <p:sp>
        <p:nvSpPr>
          <p:cNvPr id="3" name="عنصر نائب للتاريخ 2"/>
          <p:cNvSpPr>
            <a:spLocks noGrp="1"/>
          </p:cNvSpPr>
          <p:nvPr>
            <p:ph type="dt" sz="half" idx="10"/>
          </p:nvPr>
        </p:nvSpPr>
        <p:spPr/>
        <p:txBody>
          <a:bodyPr/>
          <a:lstStyle/>
          <a:p>
            <a:fld id="{C6F3B270-9BA4-45E6-89CA-508EB514939B}" type="datetime1">
              <a:rPr lang="en-US" smtClean="0"/>
              <a:t>12/2/2016</a:t>
            </a:fld>
            <a:endParaRPr lang="en-US" dirty="0"/>
          </a:p>
        </p:txBody>
      </p:sp>
    </p:spTree>
    <p:extLst>
      <p:ext uri="{BB962C8B-B14F-4D97-AF65-F5344CB8AC3E}">
        <p14:creationId xmlns:p14="http://schemas.microsoft.com/office/powerpoint/2010/main" val="92049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34096" y="1056068"/>
            <a:ext cx="10870716" cy="5486400"/>
          </a:xfrm>
        </p:spPr>
        <p:txBody>
          <a:bodyPr>
            <a:normAutofit/>
          </a:bodyPr>
          <a:lstStyle/>
          <a:p>
            <a:pPr algn="just">
              <a:lnSpc>
                <a:spcPct val="150000"/>
              </a:lnSpc>
            </a:pPr>
            <a:r>
              <a:rPr lang="ar-SY" sz="2600" dirty="0" smtClean="0"/>
              <a:t>   تشكل أمراض الأوعية الدموية الدماغية ثالث أشيع </a:t>
            </a:r>
            <a:r>
              <a:rPr lang="ar-SA" sz="2600" dirty="0" smtClean="0"/>
              <a:t>أ</a:t>
            </a:r>
            <a:r>
              <a:rPr lang="ar-SY" sz="2600" dirty="0" smtClean="0"/>
              <a:t>سب</a:t>
            </a:r>
            <a:r>
              <a:rPr lang="ar-SA" sz="2600" dirty="0" smtClean="0"/>
              <a:t>ا</a:t>
            </a:r>
            <a:r>
              <a:rPr lang="ar-SY" sz="2600" dirty="0" smtClean="0"/>
              <a:t>ب</a:t>
            </a:r>
            <a:r>
              <a:rPr lang="ar-SA" sz="2600" dirty="0"/>
              <a:t> ا</a:t>
            </a:r>
            <a:r>
              <a:rPr lang="ar-SA" sz="2600" dirty="0" smtClean="0"/>
              <a:t>لوفاة </a:t>
            </a:r>
            <a:r>
              <a:rPr lang="ar-SY" sz="2600" dirty="0" smtClean="0"/>
              <a:t> بعد السرطان و </a:t>
            </a:r>
            <a:r>
              <a:rPr lang="ar-SA" sz="2600" dirty="0" smtClean="0"/>
              <a:t>أ</a:t>
            </a:r>
            <a:r>
              <a:rPr lang="ar-SY" sz="2600" dirty="0" smtClean="0"/>
              <a:t>د</a:t>
            </a:r>
            <a:r>
              <a:rPr lang="ar-SA" sz="2600" dirty="0" smtClean="0"/>
              <a:t>و</a:t>
            </a:r>
            <a:r>
              <a:rPr lang="ar-SY" sz="2600" dirty="0" err="1" smtClean="0"/>
              <a:t>اء</a:t>
            </a:r>
            <a:r>
              <a:rPr lang="ar-SY" sz="2600" dirty="0" smtClean="0"/>
              <a:t> القلب </a:t>
            </a:r>
            <a:r>
              <a:rPr lang="ar-SY" sz="2600" dirty="0" err="1" smtClean="0"/>
              <a:t>الإقفاري</a:t>
            </a:r>
            <a:r>
              <a:rPr lang="ar-SA" sz="2600" dirty="0" smtClean="0"/>
              <a:t>ة</a:t>
            </a:r>
            <a:r>
              <a:rPr lang="ar-SY" sz="2600" dirty="0" smtClean="0"/>
              <a:t> . وهي مسؤولة عن نسبة كبيرة من العجز البدني و </a:t>
            </a:r>
            <a:r>
              <a:rPr lang="ar-SA" sz="2600" dirty="0" smtClean="0"/>
              <a:t>يزداد </a:t>
            </a:r>
            <a:r>
              <a:rPr lang="ar-SY" sz="2600" dirty="0" smtClean="0"/>
              <a:t>تواتر</a:t>
            </a:r>
            <a:r>
              <a:rPr lang="ar-SA" sz="2600" dirty="0" smtClean="0"/>
              <a:t>ها</a:t>
            </a:r>
            <a:r>
              <a:rPr lang="ar-SY" sz="2600" dirty="0" smtClean="0"/>
              <a:t> مع التقدم بالعمر . إن الحدوث السنوي للمرض الوعائي الدماغي الحاد فوق عمر </a:t>
            </a:r>
            <a:r>
              <a:rPr lang="en-US" sz="2600" dirty="0" smtClean="0"/>
              <a:t>45</a:t>
            </a:r>
            <a:r>
              <a:rPr lang="ar-SY" sz="2600" dirty="0" smtClean="0"/>
              <a:t>عاماً في المملكة المتحدة حوالي </a:t>
            </a:r>
            <a:r>
              <a:rPr lang="en-US" sz="2600" dirty="0" smtClean="0"/>
              <a:t>350</a:t>
            </a:r>
            <a:r>
              <a:rPr lang="ar-SY" sz="2600" dirty="0" smtClean="0"/>
              <a:t> بالمئة ألف .</a:t>
            </a:r>
          </a:p>
          <a:p>
            <a:pPr algn="just">
              <a:lnSpc>
                <a:spcPct val="150000"/>
              </a:lnSpc>
            </a:pPr>
            <a:r>
              <a:rPr lang="ar-SY" sz="2600" dirty="0"/>
              <a:t> </a:t>
            </a:r>
            <a:r>
              <a:rPr lang="ar-SY" sz="2600" dirty="0" smtClean="0"/>
              <a:t>   يمكن للمرض الوعائي الدماغي أن يسبب الموت و العجز</a:t>
            </a:r>
            <a:r>
              <a:rPr lang="en-US" sz="2600" dirty="0" smtClean="0"/>
              <a:t> Disability</a:t>
            </a:r>
            <a:r>
              <a:rPr lang="ar-SY" sz="2600" dirty="0" smtClean="0"/>
              <a:t> بسبب </a:t>
            </a:r>
            <a:r>
              <a:rPr lang="ar-SY" sz="2600" dirty="0" err="1" smtClean="0"/>
              <a:t>الإ</a:t>
            </a:r>
            <a:r>
              <a:rPr lang="ar-SA" sz="2600" dirty="0" smtClean="0"/>
              <a:t>قفا</a:t>
            </a:r>
            <a:r>
              <a:rPr lang="ar-SY" sz="2600" dirty="0" smtClean="0"/>
              <a:t>ر</a:t>
            </a:r>
            <a:r>
              <a:rPr lang="ar-SA" sz="2600" dirty="0" smtClean="0"/>
              <a:t>(نقص الارواء)</a:t>
            </a:r>
            <a:r>
              <a:rPr lang="ar-SY" sz="2600" dirty="0" smtClean="0"/>
              <a:t> الناجم عن انسداد الأوعية الدموية ( و المؤدي إلى الإقفار الدماغي و الاحتشاء ) أو النزف من خلال تمزق هذه الأوعية .</a:t>
            </a:r>
            <a:endParaRPr lang="ar-SY" sz="2600" dirty="0"/>
          </a:p>
        </p:txBody>
      </p:sp>
      <p:sp>
        <p:nvSpPr>
          <p:cNvPr id="2" name="عنصر نائب لرقم الشريحة 1"/>
          <p:cNvSpPr>
            <a:spLocks noGrp="1"/>
          </p:cNvSpPr>
          <p:nvPr>
            <p:ph type="sldNum" sz="quarter" idx="12"/>
          </p:nvPr>
        </p:nvSpPr>
        <p:spPr/>
        <p:txBody>
          <a:bodyPr/>
          <a:lstStyle/>
          <a:p>
            <a:fld id="{4FAB73BC-B049-4115-A692-8D63A059BFB8}" type="slidenum">
              <a:rPr lang="en-US" smtClean="0"/>
              <a:t>2</a:t>
            </a:fld>
            <a:endParaRPr lang="en-US" dirty="0"/>
          </a:p>
        </p:txBody>
      </p:sp>
      <p:sp>
        <p:nvSpPr>
          <p:cNvPr id="4" name="عنصر نائب للتاريخ 3"/>
          <p:cNvSpPr>
            <a:spLocks noGrp="1"/>
          </p:cNvSpPr>
          <p:nvPr>
            <p:ph type="dt" sz="half" idx="10"/>
          </p:nvPr>
        </p:nvSpPr>
        <p:spPr/>
        <p:txBody>
          <a:bodyPr/>
          <a:lstStyle/>
          <a:p>
            <a:fld id="{710EDBA7-8555-45A7-9854-FCD775A65D7C}" type="datetime1">
              <a:rPr lang="en-US" smtClean="0"/>
              <a:t>12/2/2016</a:t>
            </a:fld>
            <a:endParaRPr lang="en-US" dirty="0"/>
          </a:p>
        </p:txBody>
      </p:sp>
    </p:spTree>
    <p:extLst>
      <p:ext uri="{BB962C8B-B14F-4D97-AF65-F5344CB8AC3E}">
        <p14:creationId xmlns:p14="http://schemas.microsoft.com/office/powerpoint/2010/main" val="1792328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8" y="585216"/>
            <a:ext cx="10553790" cy="1499616"/>
          </a:xfrm>
        </p:spPr>
        <p:txBody>
          <a:bodyPr>
            <a:normAutofit/>
          </a:bodyPr>
          <a:lstStyle/>
          <a:p>
            <a:pPr algn="r"/>
            <a:r>
              <a:rPr lang="en-US" sz="4000" dirty="0" smtClean="0">
                <a:solidFill>
                  <a:srgbClr val="002060"/>
                </a:solidFill>
                <a:latin typeface="Andalus" panose="02020603050405020304" pitchFamily="18" charset="-78"/>
                <a:cs typeface="Andalus" panose="02020603050405020304" pitchFamily="18" charset="-78"/>
              </a:rPr>
              <a:t>II</a:t>
            </a:r>
            <a:r>
              <a:rPr lang="ar-SY" sz="4000" b="1" dirty="0" smtClean="0">
                <a:solidFill>
                  <a:srgbClr val="002060"/>
                </a:solidFill>
                <a:latin typeface="Andalus" panose="02020603050405020304" pitchFamily="18" charset="-78"/>
                <a:cs typeface="Andalus" panose="02020603050405020304" pitchFamily="18" charset="-78"/>
              </a:rPr>
              <a:t>. الاحتشاء الدماغي </a:t>
            </a:r>
            <a:r>
              <a:rPr lang="en-US" sz="4000" dirty="0" smtClean="0">
                <a:solidFill>
                  <a:srgbClr val="002060"/>
                </a:solidFill>
                <a:latin typeface="Andalus" panose="02020603050405020304" pitchFamily="18" charset="-78"/>
                <a:cs typeface="Andalus" panose="02020603050405020304" pitchFamily="18" charset="-78"/>
              </a:rPr>
              <a:t>cerebral infarction</a:t>
            </a:r>
            <a:r>
              <a:rPr lang="ar-SY" sz="4000" dirty="0" smtClean="0">
                <a:solidFill>
                  <a:srgbClr val="002060"/>
                </a:solidFill>
                <a:latin typeface="Andalus" panose="02020603050405020304" pitchFamily="18" charset="-78"/>
                <a:cs typeface="Andalus" panose="02020603050405020304" pitchFamily="18" charset="-78"/>
              </a:rPr>
              <a:t> :</a:t>
            </a:r>
            <a:endParaRPr lang="ar-SY" sz="4000" dirty="0">
              <a:solidFill>
                <a:srgbClr val="002060"/>
              </a:solidFill>
              <a:latin typeface="Andalus" panose="02020603050405020304" pitchFamily="18" charset="-78"/>
              <a:cs typeface="Andalus" panose="02020603050405020304" pitchFamily="18" charset="-78"/>
            </a:endParaRPr>
          </a:p>
        </p:txBody>
      </p:sp>
      <p:sp>
        <p:nvSpPr>
          <p:cNvPr id="3" name="عنصر نائب للمحتوى 2"/>
          <p:cNvSpPr>
            <a:spLocks noGrp="1"/>
          </p:cNvSpPr>
          <p:nvPr>
            <p:ph idx="1"/>
          </p:nvPr>
        </p:nvSpPr>
        <p:spPr>
          <a:xfrm>
            <a:off x="1024128" y="1990165"/>
            <a:ext cx="9760413" cy="4319195"/>
          </a:xfrm>
        </p:spPr>
        <p:txBody>
          <a:bodyPr/>
          <a:lstStyle/>
          <a:p>
            <a:pPr algn="just">
              <a:lnSpc>
                <a:spcPct val="150000"/>
              </a:lnSpc>
            </a:pPr>
            <a:r>
              <a:rPr lang="en-US" dirty="0" smtClean="0"/>
              <a:t> </a:t>
            </a:r>
            <a:r>
              <a:rPr lang="ar-SY" dirty="0" smtClean="0"/>
              <a:t>ينجم احتشاء الدماغ غالباً عن داء </a:t>
            </a:r>
            <a:r>
              <a:rPr lang="ar-SY" dirty="0" err="1" smtClean="0"/>
              <a:t>الانصمام</a:t>
            </a:r>
            <a:r>
              <a:rPr lang="ar-SY" dirty="0" smtClean="0"/>
              <a:t> </a:t>
            </a:r>
            <a:r>
              <a:rPr lang="ar-SY" dirty="0" err="1" smtClean="0"/>
              <a:t>الخثاري</a:t>
            </a:r>
            <a:r>
              <a:rPr lang="ar-SY" dirty="0" smtClean="0"/>
              <a:t> </a:t>
            </a:r>
            <a:r>
              <a:rPr lang="en-US" dirty="0" smtClean="0"/>
              <a:t>Thromboembolic</a:t>
            </a:r>
            <a:r>
              <a:rPr lang="ar-SY" dirty="0" smtClean="0"/>
              <a:t> الناجم عن التصلب العصيدي في الشرايين الرئيسية خارج القحف ( الشريان السباتي و القوس الأبهري ) </a:t>
            </a:r>
            <a:r>
              <a:rPr lang="ar-SA" dirty="0" smtClean="0"/>
              <a:t>.</a:t>
            </a:r>
          </a:p>
          <a:p>
            <a:pPr algn="just">
              <a:lnSpc>
                <a:spcPct val="150000"/>
              </a:lnSpc>
            </a:pPr>
            <a:r>
              <a:rPr lang="ar-SY" dirty="0" smtClean="0"/>
              <a:t>وتكون حوالي</a:t>
            </a:r>
            <a:r>
              <a:rPr lang="en-US" dirty="0" smtClean="0"/>
              <a:t>20</a:t>
            </a:r>
            <a:r>
              <a:rPr lang="ar-SY" dirty="0" smtClean="0"/>
              <a:t>% من </a:t>
            </a:r>
            <a:r>
              <a:rPr lang="ar-SY" dirty="0" err="1" smtClean="0"/>
              <a:t>الاحتشاءات</a:t>
            </a:r>
            <a:r>
              <a:rPr lang="ar-SY" dirty="0" smtClean="0"/>
              <a:t> نتيجة </a:t>
            </a:r>
            <a:r>
              <a:rPr lang="ar-SY" dirty="0" err="1" smtClean="0"/>
              <a:t>للانصمام</a:t>
            </a:r>
            <a:r>
              <a:rPr lang="ar-SY" dirty="0" smtClean="0"/>
              <a:t> من القلب</a:t>
            </a:r>
            <a:r>
              <a:rPr lang="ar-SA" dirty="0" smtClean="0"/>
              <a:t>.</a:t>
            </a:r>
          </a:p>
          <a:p>
            <a:pPr algn="just">
              <a:lnSpc>
                <a:spcPct val="150000"/>
              </a:lnSpc>
            </a:pPr>
            <a:r>
              <a:rPr lang="ar-SY" dirty="0" smtClean="0"/>
              <a:t> و </a:t>
            </a:r>
            <a:r>
              <a:rPr lang="en-US" dirty="0" smtClean="0"/>
              <a:t>20</a:t>
            </a:r>
            <a:r>
              <a:rPr lang="ar-SY" dirty="0" smtClean="0"/>
              <a:t>% أخرى ناجمة عن انسداد الأوعية العدسية المخططة الثاقبة بمرض داخلي المنشأ</a:t>
            </a:r>
            <a:r>
              <a:rPr lang="ar-SA" dirty="0" smtClean="0"/>
              <a:t>.</a:t>
            </a:r>
            <a:r>
              <a:rPr lang="ar-SY" dirty="0" smtClean="0"/>
              <a:t>مما يسبب حدوث ما يسمى </a:t>
            </a:r>
            <a:r>
              <a:rPr lang="ar-SY" dirty="0" err="1" smtClean="0"/>
              <a:t>الاحتشاءات</a:t>
            </a:r>
            <a:r>
              <a:rPr lang="ar-SY" dirty="0" smtClean="0"/>
              <a:t> الجوبية </a:t>
            </a:r>
            <a:r>
              <a:rPr lang="ar-SA" dirty="0" smtClean="0"/>
              <a:t>( </a:t>
            </a:r>
            <a:r>
              <a:rPr lang="ar-SA" dirty="0" err="1" smtClean="0"/>
              <a:t>الفجوبة</a:t>
            </a:r>
            <a:r>
              <a:rPr lang="ar-SA" dirty="0" smtClean="0"/>
              <a:t> )</a:t>
            </a:r>
            <a:r>
              <a:rPr lang="en-US" dirty="0" smtClean="0"/>
              <a:t>Lacunar</a:t>
            </a:r>
            <a:r>
              <a:rPr lang="ar-SY" dirty="0" smtClean="0"/>
              <a:t> </a:t>
            </a:r>
            <a:r>
              <a:rPr lang="ar-SA" dirty="0" smtClean="0"/>
              <a:t>.</a:t>
            </a:r>
          </a:p>
          <a:p>
            <a:pPr algn="just">
              <a:lnSpc>
                <a:spcPct val="150000"/>
              </a:lnSpc>
            </a:pPr>
            <a:r>
              <a:rPr lang="ar-SA" dirty="0"/>
              <a:t>-</a:t>
            </a:r>
            <a:r>
              <a:rPr lang="ar-SY" dirty="0" smtClean="0"/>
              <a:t> إن عوامل الخطورة للسكتة </a:t>
            </a:r>
            <a:r>
              <a:rPr lang="ar-SY" dirty="0" err="1" smtClean="0"/>
              <a:t>الإقفارية</a:t>
            </a:r>
            <a:r>
              <a:rPr lang="ar-SY" dirty="0" smtClean="0"/>
              <a:t> تعكس عوامل الخطورة لهذه الأمراض الوعائية المستبطنة .</a:t>
            </a:r>
            <a:r>
              <a:rPr lang="en-US" dirty="0" smtClean="0"/>
              <a:t>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20</a:t>
            </a:fld>
            <a:endParaRPr lang="en-US" dirty="0"/>
          </a:p>
        </p:txBody>
      </p:sp>
      <p:sp>
        <p:nvSpPr>
          <p:cNvPr id="5" name="عنصر نائب للتاريخ 4"/>
          <p:cNvSpPr>
            <a:spLocks noGrp="1"/>
          </p:cNvSpPr>
          <p:nvPr>
            <p:ph type="dt" sz="half" idx="10"/>
          </p:nvPr>
        </p:nvSpPr>
        <p:spPr/>
        <p:txBody>
          <a:bodyPr/>
          <a:lstStyle/>
          <a:p>
            <a:fld id="{493EA747-4DF7-4150-8345-C03F15C0ED09}" type="datetime1">
              <a:rPr lang="en-US" smtClean="0"/>
              <a:t>12/2/2016</a:t>
            </a:fld>
            <a:endParaRPr lang="en-US" dirty="0"/>
          </a:p>
        </p:txBody>
      </p:sp>
    </p:spTree>
    <p:extLst>
      <p:ext uri="{BB962C8B-B14F-4D97-AF65-F5344CB8AC3E}">
        <p14:creationId xmlns:p14="http://schemas.microsoft.com/office/powerpoint/2010/main" val="2543589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526745418"/>
              </p:ext>
            </p:extLst>
          </p:nvPr>
        </p:nvGraphicFramePr>
        <p:xfrm>
          <a:off x="1279431" y="578223"/>
          <a:ext cx="9720262" cy="5516880"/>
        </p:xfrm>
        <a:graphic>
          <a:graphicData uri="http://schemas.openxmlformats.org/drawingml/2006/table">
            <a:tbl>
              <a:tblPr rtl="1" firstRow="1" bandRow="1">
                <a:tableStyleId>{5C22544A-7EE6-4342-B048-85BDC9FD1C3A}</a:tableStyleId>
              </a:tblPr>
              <a:tblGrid>
                <a:gridCol w="9720262"/>
              </a:tblGrid>
              <a:tr h="370840">
                <a:tc>
                  <a:txBody>
                    <a:bodyPr/>
                    <a:lstStyle/>
                    <a:p>
                      <a:pPr algn="ctr" rtl="1"/>
                      <a:r>
                        <a:rPr lang="ar-SY" sz="2800" b="1" dirty="0" smtClean="0"/>
                        <a:t>عوامل الخطورة في السكتة </a:t>
                      </a:r>
                      <a:endParaRPr lang="ar-SY" sz="2800" b="1" dirty="0"/>
                    </a:p>
                  </a:txBody>
                  <a:tcPr/>
                </a:tc>
              </a:tr>
              <a:tr h="370840">
                <a:tc>
                  <a:txBody>
                    <a:bodyPr/>
                    <a:lstStyle/>
                    <a:p>
                      <a:pPr rtl="1"/>
                      <a:r>
                        <a:rPr lang="ar-SY" sz="2200" b="1" dirty="0" smtClean="0"/>
                        <a:t>العوامل غير القابلة للتعديل :</a:t>
                      </a:r>
                      <a:endParaRPr lang="ar-SY" sz="2200" b="1" dirty="0"/>
                    </a:p>
                  </a:txBody>
                  <a:tcPr/>
                </a:tc>
              </a:tr>
              <a:tr h="370840">
                <a:tc>
                  <a:txBody>
                    <a:bodyPr/>
                    <a:lstStyle/>
                    <a:p>
                      <a:pPr marL="285750" indent="-285750" rtl="1">
                        <a:buFont typeface="Arial" panose="020B0604020202020204" pitchFamily="34" charset="0"/>
                        <a:buChar char="•"/>
                      </a:pPr>
                      <a:r>
                        <a:rPr lang="ar-SY" sz="2000" dirty="0" smtClean="0"/>
                        <a:t>العمر .</a:t>
                      </a:r>
                    </a:p>
                    <a:p>
                      <a:pPr marL="285750" indent="-285750" rtl="1">
                        <a:buFont typeface="Arial" panose="020B0604020202020204" pitchFamily="34" charset="0"/>
                        <a:buChar char="•"/>
                      </a:pPr>
                      <a:r>
                        <a:rPr lang="ar-SY" sz="2000" dirty="0" smtClean="0"/>
                        <a:t>الجنس ( الذكور</a:t>
                      </a:r>
                      <a:r>
                        <a:rPr lang="ar-SY" sz="2000" baseline="0" dirty="0" smtClean="0"/>
                        <a:t> أكثر من الإناث ويستثنى من ذلك الأشخاص الصغار جداً أو المسنون جداً ) .</a:t>
                      </a:r>
                    </a:p>
                    <a:p>
                      <a:pPr marL="285750" indent="-285750" rtl="1">
                        <a:buFont typeface="Arial" panose="020B0604020202020204" pitchFamily="34" charset="0"/>
                        <a:buChar char="•"/>
                      </a:pPr>
                      <a:r>
                        <a:rPr lang="ar-SY" sz="2000" baseline="0" dirty="0" smtClean="0"/>
                        <a:t>العرق ( </a:t>
                      </a:r>
                      <a:r>
                        <a:rPr lang="ar-SY" sz="2000" baseline="0" dirty="0" err="1" smtClean="0"/>
                        <a:t>الأفارقة</a:t>
                      </a:r>
                      <a:r>
                        <a:rPr lang="ar-SY" sz="2000" baseline="0" dirty="0" smtClean="0"/>
                        <a:t> أكثر من الآسيويين وهؤلاء بدورهم أكثر من الأوروبيين ).</a:t>
                      </a:r>
                    </a:p>
                    <a:p>
                      <a:pPr marL="285750" indent="-285750" rtl="1">
                        <a:buFont typeface="Arial" panose="020B0604020202020204" pitchFamily="34" charset="0"/>
                        <a:buChar char="•"/>
                      </a:pPr>
                      <a:r>
                        <a:rPr lang="ar-SY" sz="2000" baseline="0" dirty="0" smtClean="0"/>
                        <a:t>الوراثة .</a:t>
                      </a:r>
                    </a:p>
                    <a:p>
                      <a:pPr marL="285750" indent="-285750" rtl="1">
                        <a:buFont typeface="Arial" panose="020B0604020202020204" pitchFamily="34" charset="0"/>
                        <a:buChar char="•"/>
                      </a:pPr>
                      <a:r>
                        <a:rPr lang="ar-SY" sz="2000" baseline="0" dirty="0" smtClean="0"/>
                        <a:t>الحادث الوعائي السابق مثلاً احتشاء العضلة القلبية أو السكتة أو الصمة المحيطية .</a:t>
                      </a:r>
                      <a:endParaRPr lang="ar-SY" sz="2000" dirty="0"/>
                    </a:p>
                  </a:txBody>
                  <a:tcPr/>
                </a:tc>
              </a:tr>
              <a:tr h="370840">
                <a:tc>
                  <a:txBody>
                    <a:bodyPr/>
                    <a:lstStyle/>
                    <a:p>
                      <a:pPr marL="0" indent="0" rtl="1">
                        <a:buFont typeface="Arial" panose="020B0604020202020204" pitchFamily="34" charset="0"/>
                        <a:buNone/>
                      </a:pPr>
                      <a:r>
                        <a:rPr lang="ar-SY" sz="2200" b="1" dirty="0" smtClean="0"/>
                        <a:t>العوامل القابلة للتعديل</a:t>
                      </a:r>
                      <a:r>
                        <a:rPr lang="ar-SY" sz="2200" b="1" baseline="0" dirty="0" smtClean="0"/>
                        <a:t> :</a:t>
                      </a:r>
                      <a:endParaRPr lang="ar-SY" sz="2200" b="1" dirty="0"/>
                    </a:p>
                  </a:txBody>
                  <a:tcPr/>
                </a:tc>
              </a:tr>
              <a:tr h="370840">
                <a:tc>
                  <a:txBody>
                    <a:bodyPr/>
                    <a:lstStyle/>
                    <a:p>
                      <a:pPr marL="285750" indent="-285750" rtl="1">
                        <a:buFont typeface="Arial" panose="020B0604020202020204" pitchFamily="34" charset="0"/>
                        <a:buChar char="•"/>
                      </a:pPr>
                      <a:r>
                        <a:rPr lang="ar-SY" sz="2000" dirty="0" smtClean="0"/>
                        <a:t>فرط ضغط الدم .</a:t>
                      </a:r>
                    </a:p>
                    <a:p>
                      <a:pPr marL="285750" indent="-285750" rtl="1">
                        <a:buFont typeface="Arial" panose="020B0604020202020204" pitchFamily="34" charset="0"/>
                        <a:buChar char="•"/>
                      </a:pPr>
                      <a:r>
                        <a:rPr lang="ar-SY" sz="2000" dirty="0" smtClean="0"/>
                        <a:t>المرضى القلبي ( قصور القلب , الرجفان </a:t>
                      </a:r>
                      <a:r>
                        <a:rPr lang="ar-SY" sz="2000" dirty="0" err="1" smtClean="0"/>
                        <a:t>الأذيني</a:t>
                      </a:r>
                      <a:r>
                        <a:rPr lang="ar-SY" sz="2000" dirty="0" smtClean="0"/>
                        <a:t> , التهاب الشغاف ) .</a:t>
                      </a:r>
                    </a:p>
                    <a:p>
                      <a:pPr marL="285750" indent="-285750" rtl="1">
                        <a:buFont typeface="Arial" panose="020B0604020202020204" pitchFamily="34" charset="0"/>
                        <a:buChar char="•"/>
                      </a:pPr>
                      <a:r>
                        <a:rPr lang="ar-SY" sz="2000" dirty="0" smtClean="0"/>
                        <a:t>الداء السكري .</a:t>
                      </a:r>
                    </a:p>
                    <a:p>
                      <a:pPr marL="285750" indent="-285750" rtl="1">
                        <a:buFont typeface="Arial" panose="020B0604020202020204" pitchFamily="34" charset="0"/>
                        <a:buChar char="•"/>
                      </a:pPr>
                      <a:r>
                        <a:rPr lang="ar-SY" sz="2000" dirty="0" smtClean="0"/>
                        <a:t>فرط شحيمات الدم .</a:t>
                      </a:r>
                      <a:r>
                        <a:rPr lang="ar-SA" sz="2000" dirty="0" smtClean="0"/>
                        <a:t>(الكولسترول بشكل اساسي).</a:t>
                      </a:r>
                      <a:endParaRPr lang="ar-SY" sz="2000" dirty="0" smtClean="0"/>
                    </a:p>
                    <a:p>
                      <a:pPr marL="285750" indent="-285750" rtl="1">
                        <a:buFont typeface="Arial" panose="020B0604020202020204" pitchFamily="34" charset="0"/>
                        <a:buChar char="•"/>
                      </a:pPr>
                      <a:r>
                        <a:rPr lang="ar-SY" sz="2000" dirty="0" smtClean="0"/>
                        <a:t>التدخين .</a:t>
                      </a:r>
                    </a:p>
                    <a:p>
                      <a:pPr marL="285750" indent="-285750" rtl="1">
                        <a:buFont typeface="Arial" panose="020B0604020202020204" pitchFamily="34" charset="0"/>
                        <a:buChar char="•"/>
                      </a:pPr>
                      <a:r>
                        <a:rPr lang="ar-SY" sz="2000" dirty="0" smtClean="0"/>
                        <a:t>الاستهلاك</a:t>
                      </a:r>
                      <a:r>
                        <a:rPr lang="ar-SY" sz="2000" baseline="0" dirty="0" smtClean="0"/>
                        <a:t> الزائد للكحول .</a:t>
                      </a:r>
                    </a:p>
                    <a:p>
                      <a:pPr marL="285750" indent="-285750" rtl="1">
                        <a:buFont typeface="Arial" panose="020B0604020202020204" pitchFamily="34" charset="0"/>
                        <a:buChar char="•"/>
                      </a:pPr>
                      <a:r>
                        <a:rPr lang="ar-SY" sz="2000" baseline="0" dirty="0" smtClean="0"/>
                        <a:t>احمرار الدم .</a:t>
                      </a:r>
                    </a:p>
                    <a:p>
                      <a:pPr marL="285750" indent="-285750" rtl="1">
                        <a:buFont typeface="Arial" panose="020B0604020202020204" pitchFamily="34" charset="0"/>
                        <a:buChar char="•"/>
                      </a:pPr>
                      <a:r>
                        <a:rPr lang="ar-SY" sz="2000" baseline="0" dirty="0" smtClean="0"/>
                        <a:t>مانعات الحمل الفموية .</a:t>
                      </a:r>
                      <a:endParaRPr lang="ar-SY" sz="2000" dirty="0"/>
                    </a:p>
                  </a:txBody>
                  <a:tcPr/>
                </a:tc>
              </a:tr>
            </a:tbl>
          </a:graphicData>
        </a:graphic>
      </p:graphicFrame>
      <p:sp>
        <p:nvSpPr>
          <p:cNvPr id="2" name="عنصر نائب لرقم الشريحة 1"/>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21</a:t>
            </a:fld>
            <a:endParaRPr lang="en-US" dirty="0">
              <a:solidFill>
                <a:prstClr val="black">
                  <a:lumMod val="95000"/>
                  <a:lumOff val="5000"/>
                </a:prstClr>
              </a:solidFill>
            </a:endParaRPr>
          </a:p>
        </p:txBody>
      </p:sp>
      <p:sp>
        <p:nvSpPr>
          <p:cNvPr id="3" name="عنصر نائب للتاريخ 2"/>
          <p:cNvSpPr>
            <a:spLocks noGrp="1"/>
          </p:cNvSpPr>
          <p:nvPr>
            <p:ph type="dt" sz="half" idx="10"/>
          </p:nvPr>
        </p:nvSpPr>
        <p:spPr/>
        <p:txBody>
          <a:bodyPr/>
          <a:lstStyle/>
          <a:p>
            <a:fld id="{8043029C-E472-4DB1-B25D-4522AF6482F3}" type="datetime1">
              <a:rPr lang="en-US" smtClean="0">
                <a:solidFill>
                  <a:prstClr val="black">
                    <a:lumMod val="95000"/>
                    <a:lumOff val="5000"/>
                  </a:prstClr>
                </a:solidFill>
              </a:rPr>
              <a:pPr/>
              <a:t>12/2/2016</a:t>
            </a:fld>
            <a:endParaRPr lang="en-US" dirty="0">
              <a:solidFill>
                <a:prstClr val="black">
                  <a:lumMod val="95000"/>
                  <a:lumOff val="5000"/>
                </a:prstClr>
              </a:solidFill>
            </a:endParaRPr>
          </a:p>
        </p:txBody>
      </p:sp>
    </p:spTree>
    <p:extLst>
      <p:ext uri="{BB962C8B-B14F-4D97-AF65-F5344CB8AC3E}">
        <p14:creationId xmlns:p14="http://schemas.microsoft.com/office/powerpoint/2010/main" val="188615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8" y="585216"/>
            <a:ext cx="10513448" cy="1499616"/>
          </a:xfrm>
        </p:spPr>
        <p:txBody>
          <a:bodyPr>
            <a:normAutofit/>
          </a:bodyPr>
          <a:lstStyle/>
          <a:p>
            <a:pPr algn="r"/>
            <a:r>
              <a:rPr lang="ar-SY" sz="4000" b="1" dirty="0" smtClean="0">
                <a:solidFill>
                  <a:srgbClr val="C00000"/>
                </a:solidFill>
              </a:rPr>
              <a:t>الفيزيولوجيا المرضية :</a:t>
            </a:r>
            <a:endParaRPr lang="ar-SY" sz="4000" b="1" dirty="0">
              <a:solidFill>
                <a:srgbClr val="C00000"/>
              </a:solidFill>
            </a:endParaRPr>
          </a:p>
        </p:txBody>
      </p:sp>
      <p:sp>
        <p:nvSpPr>
          <p:cNvPr id="3" name="عنصر نائب للمحتوى 2"/>
          <p:cNvSpPr>
            <a:spLocks noGrp="1"/>
          </p:cNvSpPr>
          <p:nvPr>
            <p:ph idx="1"/>
          </p:nvPr>
        </p:nvSpPr>
        <p:spPr>
          <a:xfrm>
            <a:off x="1024128" y="2084832"/>
            <a:ext cx="10083143" cy="4224528"/>
          </a:xfrm>
        </p:spPr>
        <p:txBody>
          <a:bodyPr/>
          <a:lstStyle/>
          <a:p>
            <a:pPr algn="just">
              <a:lnSpc>
                <a:spcPct val="150000"/>
              </a:lnSpc>
            </a:pPr>
            <a:r>
              <a:rPr lang="ar-SY" dirty="0" smtClean="0"/>
              <a:t> </a:t>
            </a:r>
            <a:r>
              <a:rPr lang="ar-SY" sz="2400" dirty="0" smtClean="0"/>
              <a:t> إن الاحتشاء الدماغي هو عملية تحتاج إلى عدة ساعات حتى تكتمل . رغم أم عجز المريض قد يكون </a:t>
            </a:r>
            <a:r>
              <a:rPr lang="ar-SY" sz="2400" dirty="0" err="1" smtClean="0"/>
              <a:t>أعظمياً</a:t>
            </a:r>
            <a:r>
              <a:rPr lang="ar-SY" sz="2400" dirty="0" smtClean="0"/>
              <a:t> في الفترة القريبة من بداية حدوث الانسداد الوعائي المسبب . وبعد انسداد الشريان الدماغي فإن انفتاح الأقنية </a:t>
            </a:r>
            <a:r>
              <a:rPr lang="ar-SY" sz="2400" dirty="0" err="1" smtClean="0"/>
              <a:t>التفاغرية</a:t>
            </a:r>
            <a:r>
              <a:rPr lang="ar-SY" sz="2400" dirty="0" smtClean="0"/>
              <a:t> من المناطق الشريانية الأخرى قد يعيد التروية إلى منطقة الشريان المسدود . والأكثر من ذلك أن تناقص ضغط الإرواء يؤدي إلى تبدلات </a:t>
            </a:r>
            <a:r>
              <a:rPr lang="ar-SY" sz="2400" dirty="0" err="1" smtClean="0"/>
              <a:t>استتبابية</a:t>
            </a:r>
            <a:r>
              <a:rPr lang="ar-SY" sz="2400" dirty="0" smtClean="0"/>
              <a:t> أخرى للمحافظة على </a:t>
            </a:r>
            <a:r>
              <a:rPr lang="ar-SY" sz="2400" dirty="0" err="1" smtClean="0"/>
              <a:t>أكسجة</a:t>
            </a:r>
            <a:r>
              <a:rPr lang="ar-SY" sz="2400" dirty="0" smtClean="0"/>
              <a:t> الدماغ . وهذه التغيرات المعاوضة يمكن أن تمنع ظهور تأثيرات ظاهرية سريرياً حتى لو كان الشريان السباتي هو المسدود </a:t>
            </a:r>
            <a:r>
              <a:rPr lang="ar-SY" dirty="0" smtClean="0"/>
              <a:t>.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22</a:t>
            </a:fld>
            <a:endParaRPr lang="en-US" dirty="0"/>
          </a:p>
        </p:txBody>
      </p:sp>
      <p:sp>
        <p:nvSpPr>
          <p:cNvPr id="5" name="عنصر نائب للتاريخ 4"/>
          <p:cNvSpPr>
            <a:spLocks noGrp="1"/>
          </p:cNvSpPr>
          <p:nvPr>
            <p:ph type="dt" sz="half" idx="10"/>
          </p:nvPr>
        </p:nvSpPr>
        <p:spPr/>
        <p:txBody>
          <a:bodyPr/>
          <a:lstStyle/>
          <a:p>
            <a:fld id="{7F10F523-40FD-4B7A-9D4D-F6358137A531}" type="datetime1">
              <a:rPr lang="en-US" smtClean="0"/>
              <a:t>12/2/2016</a:t>
            </a:fld>
            <a:endParaRPr lang="en-US" dirty="0"/>
          </a:p>
        </p:txBody>
      </p:sp>
    </p:spTree>
    <p:extLst>
      <p:ext uri="{BB962C8B-B14F-4D97-AF65-F5344CB8AC3E}">
        <p14:creationId xmlns:p14="http://schemas.microsoft.com/office/powerpoint/2010/main" val="2875201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8" y="585216"/>
            <a:ext cx="9720072" cy="5133196"/>
          </a:xfrm>
        </p:spPr>
        <p:txBody>
          <a:bodyPr>
            <a:normAutofit/>
          </a:bodyPr>
          <a:lstStyle/>
          <a:p>
            <a:pPr algn="r"/>
            <a:r>
              <a:rPr lang="ar-SA" sz="2600" b="1" dirty="0" smtClean="0"/>
              <a:t>الاستجابات </a:t>
            </a:r>
            <a:r>
              <a:rPr lang="ar-SA" sz="2600" b="1" dirty="0" err="1" smtClean="0"/>
              <a:t>الاستتبابية</a:t>
            </a:r>
            <a:r>
              <a:rPr lang="ar-SA" sz="2600" b="1" dirty="0" smtClean="0"/>
              <a:t> لانخفاض ضغط الإرواء في الدماغ بعد الانسداد </a:t>
            </a:r>
            <a:r>
              <a:rPr lang="ar-SA" sz="2600" b="1" smtClean="0"/>
              <a:t>الشرياني:</a:t>
            </a:r>
            <a:br>
              <a:rPr lang="ar-SA" sz="2600" b="1" smtClean="0"/>
            </a:br>
            <a:r>
              <a:rPr lang="ar-SA" sz="2800" b="1" dirty="0" smtClean="0"/>
              <a:t/>
            </a:r>
            <a:br>
              <a:rPr lang="ar-SA" sz="2800" b="1" dirty="0" smtClean="0"/>
            </a:br>
            <a:r>
              <a:rPr lang="ar-SA" sz="2800" dirty="0" smtClean="0"/>
              <a:t>1-يحافظ التوسع الوعائي في البداية على الجريان الدموي الدماغي. </a:t>
            </a:r>
            <a:br>
              <a:rPr lang="ar-SA" sz="2800" dirty="0" smtClean="0"/>
            </a:br>
            <a:r>
              <a:rPr lang="ar-SA" sz="2800" dirty="0" smtClean="0"/>
              <a:t> </a:t>
            </a:r>
            <a:br>
              <a:rPr lang="ar-SA" sz="2800" dirty="0" smtClean="0"/>
            </a:br>
            <a:r>
              <a:rPr lang="ar-SA" sz="2800" dirty="0" smtClean="0"/>
              <a:t>2-لكن بعد حدوث التوسع الوعائي الأعظمي يؤدي الهبوط الإضافي في ضغط الإرواء إلى انخفاض الجريان الدموي ولكن زيادة استخلاص الأكسجين من النسيج يحافظ على معدل الاستقلاب الدماغي للأكسجين .</a:t>
            </a:r>
            <a:br>
              <a:rPr lang="ar-SA" sz="2800" dirty="0" smtClean="0"/>
            </a:br>
            <a:r>
              <a:rPr lang="ar-SA" sz="2800" dirty="0" smtClean="0"/>
              <a:t/>
            </a:r>
            <a:br>
              <a:rPr lang="ar-SA" sz="2800" dirty="0" smtClean="0"/>
            </a:br>
            <a:r>
              <a:rPr lang="ar-SA" sz="2800" dirty="0" smtClean="0"/>
              <a:t>3-ومع استمرار </a:t>
            </a:r>
            <a:r>
              <a:rPr lang="ar-SA" sz="2800" dirty="0" err="1" smtClean="0"/>
              <a:t>انحفاض</a:t>
            </a:r>
            <a:r>
              <a:rPr lang="ar-SA" sz="2800" dirty="0" smtClean="0"/>
              <a:t> التروية وبالتالي عدم قدرة الجريان الدموي على المعاوضة ينخفض توافر الأكسجين الدماغي وتظهر الأعراض ثم الاحتشاء.</a:t>
            </a:r>
            <a:endParaRPr lang="ar-SA" sz="2800" dirty="0"/>
          </a:p>
        </p:txBody>
      </p:sp>
      <p:sp>
        <p:nvSpPr>
          <p:cNvPr id="3" name="عنصر نائب للتاريخ 2"/>
          <p:cNvSpPr>
            <a:spLocks noGrp="1"/>
          </p:cNvSpPr>
          <p:nvPr>
            <p:ph type="dt" sz="half" idx="10"/>
          </p:nvPr>
        </p:nvSpPr>
        <p:spPr/>
        <p:txBody>
          <a:bodyPr/>
          <a:lstStyle/>
          <a:p>
            <a:fld id="{BDDCF9F2-864A-41A0-A052-B88CC6854875}" type="datetime1">
              <a:rPr lang="en-US" smtClean="0"/>
              <a:t>12/2/2016</a:t>
            </a:fld>
            <a:endParaRPr lang="en-US"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2849065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14401" y="739588"/>
            <a:ext cx="10582834" cy="5768788"/>
          </a:xfrm>
        </p:spPr>
        <p:txBody>
          <a:bodyPr>
            <a:normAutofit/>
          </a:bodyPr>
          <a:lstStyle/>
          <a:p>
            <a:pPr algn="just">
              <a:lnSpc>
                <a:spcPct val="150000"/>
              </a:lnSpc>
            </a:pPr>
            <a:r>
              <a:rPr lang="ar-SY" dirty="0" smtClean="0"/>
              <a:t>   </a:t>
            </a:r>
            <a:r>
              <a:rPr lang="ar-SA" dirty="0" smtClean="0"/>
              <a:t>تبدأ عملية الاقفار</a:t>
            </a:r>
            <a:r>
              <a:rPr lang="ar-SY" dirty="0" smtClean="0"/>
              <a:t>عندما تفشل هذه الآليات </a:t>
            </a:r>
            <a:r>
              <a:rPr lang="ar-SY" dirty="0" err="1" smtClean="0"/>
              <a:t>الاستتبابية</a:t>
            </a:r>
            <a:r>
              <a:rPr lang="ar-SY" dirty="0" smtClean="0"/>
              <a:t>, وهي تؤدي في النهاية إلى الاحتشاء , ومع انخفاض جريان الدم الدماغي فإن العديد من الوظائف العصبونية تفشل عند عتبات مختلفة . ومع هبوط الجريان الدموي</a:t>
            </a:r>
            <a:r>
              <a:rPr lang="ar-SA" dirty="0" smtClean="0"/>
              <a:t> الدماغي</a:t>
            </a:r>
            <a:r>
              <a:rPr lang="ar-SY" dirty="0" smtClean="0"/>
              <a:t> تحت العتبة اللازمة للمحافظة على الفعالية الكهربية يظهر </a:t>
            </a:r>
            <a:r>
              <a:rPr lang="ar-SA" dirty="0" smtClean="0"/>
              <a:t>الخلل</a:t>
            </a:r>
            <a:r>
              <a:rPr lang="ar-SY" dirty="0" smtClean="0"/>
              <a:t> العصبي . وعند هذا المستوى من الجريان الدموي</a:t>
            </a:r>
            <a:r>
              <a:rPr lang="ar-SA" dirty="0" smtClean="0"/>
              <a:t> الدماغي</a:t>
            </a:r>
            <a:r>
              <a:rPr lang="ar-SY" dirty="0" smtClean="0"/>
              <a:t> تكون العصبونات ما زالت قابلة للحياة ( </a:t>
            </a:r>
            <a:r>
              <a:rPr lang="ar-SY" dirty="0" err="1" smtClean="0"/>
              <a:t>عيوشة</a:t>
            </a:r>
            <a:r>
              <a:rPr lang="ar-SY" dirty="0" smtClean="0"/>
              <a:t> )</a:t>
            </a:r>
            <a:r>
              <a:rPr lang="en-US" dirty="0" smtClean="0"/>
              <a:t>Viable</a:t>
            </a:r>
            <a:r>
              <a:rPr lang="ar-SY" dirty="0" smtClean="0"/>
              <a:t> بحيث أن الجريان الدموي إذا ازداد مرة أخرى فإن الوظيفة العصبية تعود ويكون لدى المريض في هذه الحالة نوبة اقفار عابرة ولكن إذا هبط الجريان الدموي</a:t>
            </a:r>
            <a:r>
              <a:rPr lang="ar-SA" dirty="0" smtClean="0"/>
              <a:t> الدماغي</a:t>
            </a:r>
            <a:r>
              <a:rPr lang="ar-SY" dirty="0" smtClean="0"/>
              <a:t> أكثر فإن المستوى يصل إلى الدرجة التي تبدأ فيها عملية الموت الخلوي . يؤدي نقص </a:t>
            </a:r>
            <a:r>
              <a:rPr lang="ar-SY" dirty="0" err="1" smtClean="0"/>
              <a:t>التاكسج</a:t>
            </a:r>
            <a:r>
              <a:rPr lang="ar-SY" dirty="0" smtClean="0"/>
              <a:t> </a:t>
            </a:r>
            <a:r>
              <a:rPr lang="en-US" dirty="0" smtClean="0"/>
              <a:t>Hypoxia</a:t>
            </a:r>
            <a:r>
              <a:rPr lang="ar-SY" dirty="0" smtClean="0"/>
              <a:t> إلى عدم كفاية التزويد بثلاثي فسفات </a:t>
            </a:r>
            <a:r>
              <a:rPr lang="ar-SY" dirty="0" err="1" smtClean="0"/>
              <a:t>الأدينوزين</a:t>
            </a:r>
            <a:r>
              <a:rPr lang="ar-SY" dirty="0" smtClean="0"/>
              <a:t> (</a:t>
            </a:r>
            <a:r>
              <a:rPr lang="en-US" dirty="0" smtClean="0"/>
              <a:t>ATP</a:t>
            </a:r>
            <a:r>
              <a:rPr lang="ar-SY" dirty="0" smtClean="0"/>
              <a:t>) والذي يؤدي بدوره إلى فقد وظيفة المضخات الغشائية و هذا ما يسمح بتدفق الصوديوم و الماء إلى الخلية ( الوذمة السامة </a:t>
            </a:r>
            <a:r>
              <a:rPr lang="ar-SY" dirty="0" err="1" smtClean="0"/>
              <a:t>للخلايات</a:t>
            </a:r>
            <a:r>
              <a:rPr lang="ar-SY" dirty="0" smtClean="0"/>
              <a:t> </a:t>
            </a:r>
            <a:r>
              <a:rPr lang="en-US" dirty="0" smtClean="0"/>
              <a:t>Cytotoxic Edema</a:t>
            </a:r>
            <a:r>
              <a:rPr lang="ar-SY" dirty="0" smtClean="0"/>
              <a:t>) وتحرر </a:t>
            </a:r>
            <a:r>
              <a:rPr lang="ar-SY" dirty="0" err="1" smtClean="0"/>
              <a:t>الغلوتامات</a:t>
            </a:r>
            <a:r>
              <a:rPr lang="ar-SY" dirty="0" smtClean="0"/>
              <a:t> وهو الناقل العصبي </a:t>
            </a:r>
            <a:r>
              <a:rPr lang="ar-SY" dirty="0" err="1" smtClean="0"/>
              <a:t>الاستثاري</a:t>
            </a:r>
            <a:r>
              <a:rPr lang="ar-SY" dirty="0" smtClean="0"/>
              <a:t> إلى السائل خارج الخلوي . يفتح </a:t>
            </a:r>
            <a:r>
              <a:rPr lang="ar-SY" dirty="0" err="1" smtClean="0"/>
              <a:t>الغلوتامات</a:t>
            </a:r>
            <a:r>
              <a:rPr lang="ar-SY" dirty="0" smtClean="0"/>
              <a:t> أقنية الغشاء مما يسمح بتدفق </a:t>
            </a:r>
            <a:r>
              <a:rPr lang="en-US" dirty="0" smtClean="0"/>
              <a:t>Influx</a:t>
            </a:r>
            <a:r>
              <a:rPr lang="ar-SY" dirty="0" smtClean="0"/>
              <a:t> الكالسيوم و المزيد من الصوديوم إلى العصبونات . إن الكالسيوم الذي يدخل الى العصبونات ينشط الأنزيمات داخل الخلوية التي تكمل العملية التخريبية . تسوء عملية الاحتشاء بالإنتاج اللاهوائي لحمض اللبن و الهبوط التالي في الـ</a:t>
            </a:r>
            <a:r>
              <a:rPr lang="en-US" dirty="0" smtClean="0"/>
              <a:t>PH</a:t>
            </a:r>
            <a:r>
              <a:rPr lang="ar-SY" dirty="0" smtClean="0"/>
              <a:t> النسيجي </a:t>
            </a:r>
            <a:endParaRPr lang="ar-SY" dirty="0"/>
          </a:p>
        </p:txBody>
      </p:sp>
      <p:sp>
        <p:nvSpPr>
          <p:cNvPr id="2" name="عنصر نائب لرقم الشريحة 1"/>
          <p:cNvSpPr>
            <a:spLocks noGrp="1"/>
          </p:cNvSpPr>
          <p:nvPr>
            <p:ph type="sldNum" sz="quarter" idx="12"/>
          </p:nvPr>
        </p:nvSpPr>
        <p:spPr/>
        <p:txBody>
          <a:bodyPr/>
          <a:lstStyle/>
          <a:p>
            <a:fld id="{4FAB73BC-B049-4115-A692-8D63A059BFB8}" type="slidenum">
              <a:rPr lang="en-US" smtClean="0"/>
              <a:t>24</a:t>
            </a:fld>
            <a:endParaRPr lang="en-US" dirty="0"/>
          </a:p>
        </p:txBody>
      </p:sp>
      <p:sp>
        <p:nvSpPr>
          <p:cNvPr id="4" name="عنصر نائب للتاريخ 3"/>
          <p:cNvSpPr>
            <a:spLocks noGrp="1"/>
          </p:cNvSpPr>
          <p:nvPr>
            <p:ph type="dt" sz="half" idx="10"/>
          </p:nvPr>
        </p:nvSpPr>
        <p:spPr/>
        <p:txBody>
          <a:bodyPr/>
          <a:lstStyle/>
          <a:p>
            <a:fld id="{C9F37D02-3C8E-47CA-B1EE-73CB0DBA1B54}" type="datetime1">
              <a:rPr lang="en-US" smtClean="0"/>
              <a:t>12/2/2016</a:t>
            </a:fld>
            <a:endParaRPr lang="en-US" dirty="0"/>
          </a:p>
        </p:txBody>
      </p:sp>
    </p:spTree>
    <p:extLst>
      <p:ext uri="{BB962C8B-B14F-4D97-AF65-F5344CB8AC3E}">
        <p14:creationId xmlns:p14="http://schemas.microsoft.com/office/powerpoint/2010/main" val="83289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97234" y="875764"/>
            <a:ext cx="10607578" cy="6307656"/>
          </a:xfrm>
        </p:spPr>
        <p:txBody>
          <a:bodyPr/>
          <a:lstStyle/>
          <a:p>
            <a:pPr marL="0" indent="0" algn="just">
              <a:lnSpc>
                <a:spcPct val="150000"/>
              </a:lnSpc>
              <a:buNone/>
            </a:pPr>
            <a:r>
              <a:rPr lang="ar-SA" dirty="0" smtClean="0"/>
              <a:t>تعتمد</a:t>
            </a:r>
            <a:r>
              <a:rPr lang="ar-SY" dirty="0" smtClean="0"/>
              <a:t>النتيجة النهائية لانسداد الوعاء الدموي الدماغي لذلك على كفاية الآليات الدورانية </a:t>
            </a:r>
            <a:r>
              <a:rPr lang="ar-SY" dirty="0" err="1" smtClean="0"/>
              <a:t>الاستتبابية</a:t>
            </a:r>
            <a:r>
              <a:rPr lang="ar-SY" dirty="0" smtClean="0"/>
              <a:t> وشدة النقص في الجريان الدموي و مدته . إذ</a:t>
            </a:r>
            <a:r>
              <a:rPr lang="ar-SA" dirty="0" smtClean="0"/>
              <a:t>ا</a:t>
            </a:r>
            <a:r>
              <a:rPr lang="ar-SY" dirty="0" smtClean="0"/>
              <a:t> حدثت الأذية </a:t>
            </a:r>
            <a:r>
              <a:rPr lang="ar-SY" dirty="0" err="1" smtClean="0"/>
              <a:t>الإقفارية</a:t>
            </a:r>
            <a:r>
              <a:rPr lang="ar-SY" dirty="0" smtClean="0"/>
              <a:t> في الب</a:t>
            </a:r>
            <a:r>
              <a:rPr lang="ar-SA" dirty="0" smtClean="0"/>
              <a:t>طانة</a:t>
            </a:r>
            <a:r>
              <a:rPr lang="ar-SY" dirty="0" smtClean="0"/>
              <a:t>الوعائية فإن استعادة الجريان الدموي قد تسبب النزف في المنطقة </a:t>
            </a:r>
            <a:r>
              <a:rPr lang="ar-SY" dirty="0" err="1" smtClean="0"/>
              <a:t>المحتشية</a:t>
            </a:r>
            <a:r>
              <a:rPr lang="ar-SY" dirty="0" smtClean="0"/>
              <a:t> . وهذا الأمر من المحتمل أن يحدث بشكل خاص بعد الانسداد </a:t>
            </a:r>
            <a:r>
              <a:rPr lang="ar-SY" dirty="0" err="1" smtClean="0"/>
              <a:t>الصمي</a:t>
            </a:r>
            <a:r>
              <a:rPr lang="ar-SY" dirty="0" smtClean="0"/>
              <a:t> عندما يتم حل الصمة بواسطة الآليات الدموية الحالة للخثرة .</a:t>
            </a:r>
            <a:r>
              <a:rPr lang="ar-SA" dirty="0" smtClean="0"/>
              <a:t>ويدعى هنا بالاحتشاء النازف.</a:t>
            </a:r>
            <a:endParaRPr lang="ar-SY" dirty="0" smtClean="0"/>
          </a:p>
          <a:p>
            <a:pPr marL="0" indent="0" algn="just">
              <a:lnSpc>
                <a:spcPct val="150000"/>
              </a:lnSpc>
              <a:buNone/>
            </a:pPr>
            <a:r>
              <a:rPr lang="ar-SY" dirty="0"/>
              <a:t> </a:t>
            </a:r>
            <a:r>
              <a:rPr lang="ar-SY" dirty="0" smtClean="0"/>
              <a:t>   يمكن رؤية الاحتشاء الدماغي شعاعياً على شكل آفة تتكون من نسيج دماغي مقفر ( ناقص التروية ) </a:t>
            </a:r>
            <a:r>
              <a:rPr lang="en-US" dirty="0" err="1" smtClean="0"/>
              <a:t>Ischaemic</a:t>
            </a:r>
            <a:r>
              <a:rPr lang="ar-SY" dirty="0" smtClean="0"/>
              <a:t> و متورم لكنه قابل للشفاء ( الظل الناقص </a:t>
            </a:r>
            <a:r>
              <a:rPr lang="ar-SY" dirty="0" err="1" smtClean="0"/>
              <a:t>الإقفاري</a:t>
            </a:r>
            <a:r>
              <a:rPr lang="ar-SY" dirty="0" smtClean="0"/>
              <a:t> </a:t>
            </a:r>
            <a:r>
              <a:rPr lang="en-US" dirty="0" smtClean="0"/>
              <a:t>The </a:t>
            </a:r>
            <a:r>
              <a:rPr lang="en-US" dirty="0" err="1" smtClean="0"/>
              <a:t>Ischaemic</a:t>
            </a:r>
            <a:r>
              <a:rPr lang="en-US" dirty="0" smtClean="0"/>
              <a:t> Penumbra</a:t>
            </a:r>
            <a:r>
              <a:rPr lang="ar-SY" dirty="0" smtClean="0"/>
              <a:t> ) و النسج الدماغي الميت الذي يخضع للتو لعملية التحلل الذاتي </a:t>
            </a:r>
            <a:r>
              <a:rPr lang="en-US" dirty="0" smtClean="0"/>
              <a:t>Autolysis</a:t>
            </a:r>
            <a:r>
              <a:rPr lang="ar-SY" dirty="0" smtClean="0"/>
              <a:t>. </a:t>
            </a:r>
            <a:endParaRPr lang="ar-SA" dirty="0" smtClean="0"/>
          </a:p>
          <a:p>
            <a:pPr marL="0" indent="0" algn="just">
              <a:lnSpc>
                <a:spcPct val="150000"/>
              </a:lnSpc>
              <a:buNone/>
            </a:pPr>
            <a:r>
              <a:rPr lang="ar-SY" dirty="0" smtClean="0"/>
              <a:t>يتورم الاحتشاء مع الوقت و يبلغ حجمه الأعظمي خلال يومين من بداية السكتة . وفي هذه المرحلة قد يكون لدرجة كافية لإحداث </a:t>
            </a:r>
            <a:r>
              <a:rPr lang="ar-SA" dirty="0" smtClean="0"/>
              <a:t>تأثير</a:t>
            </a:r>
            <a:r>
              <a:rPr lang="ar-SY" dirty="0" smtClean="0"/>
              <a:t>كتلي سريرياً و شعاعياً . وبعد مضي عدة أسابيع تختفي الوذمة و يحل مكان المنطقة </a:t>
            </a:r>
            <a:r>
              <a:rPr lang="ar-SY" dirty="0" err="1" smtClean="0"/>
              <a:t>المحتشية</a:t>
            </a:r>
            <a:r>
              <a:rPr lang="ar-SY" dirty="0" smtClean="0"/>
              <a:t> جوف محدد بوضوح مملوء بالسائل .</a:t>
            </a:r>
            <a:endParaRPr lang="ar-SY" dirty="0"/>
          </a:p>
        </p:txBody>
      </p:sp>
      <p:sp>
        <p:nvSpPr>
          <p:cNvPr id="2" name="عنصر نائب لرقم الشريحة 1"/>
          <p:cNvSpPr>
            <a:spLocks noGrp="1"/>
          </p:cNvSpPr>
          <p:nvPr>
            <p:ph type="sldNum" sz="quarter" idx="12"/>
          </p:nvPr>
        </p:nvSpPr>
        <p:spPr/>
        <p:txBody>
          <a:bodyPr/>
          <a:lstStyle/>
          <a:p>
            <a:fld id="{4FAB73BC-B049-4115-A692-8D63A059BFB8}" type="slidenum">
              <a:rPr lang="en-US" smtClean="0"/>
              <a:t>25</a:t>
            </a:fld>
            <a:endParaRPr lang="en-US" dirty="0"/>
          </a:p>
        </p:txBody>
      </p:sp>
      <p:sp>
        <p:nvSpPr>
          <p:cNvPr id="4" name="عنصر نائب للتاريخ 3"/>
          <p:cNvSpPr>
            <a:spLocks noGrp="1"/>
          </p:cNvSpPr>
          <p:nvPr>
            <p:ph type="dt" sz="half" idx="10"/>
          </p:nvPr>
        </p:nvSpPr>
        <p:spPr/>
        <p:txBody>
          <a:bodyPr/>
          <a:lstStyle/>
          <a:p>
            <a:fld id="{A9471636-58D1-449A-B94A-4C55815D4D47}" type="datetime1">
              <a:rPr lang="en-US" smtClean="0"/>
              <a:t>12/2/2016</a:t>
            </a:fld>
            <a:endParaRPr lang="en-US" dirty="0"/>
          </a:p>
        </p:txBody>
      </p:sp>
    </p:spTree>
    <p:extLst>
      <p:ext uri="{BB962C8B-B14F-4D97-AF65-F5344CB8AC3E}">
        <p14:creationId xmlns:p14="http://schemas.microsoft.com/office/powerpoint/2010/main" val="585882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4" name="عنصر نائب للتاريخ 3"/>
          <p:cNvSpPr>
            <a:spLocks noGrp="1"/>
          </p:cNvSpPr>
          <p:nvPr>
            <p:ph type="dt" sz="half" idx="10"/>
          </p:nvPr>
        </p:nvSpPr>
        <p:spPr/>
        <p:txBody>
          <a:bodyPr/>
          <a:lstStyle/>
          <a:p>
            <a:fld id="{8F791355-9418-4DB3-B58A-9A5DC8B33B23}" type="datetime1">
              <a:rPr lang="en-US" smtClean="0"/>
              <a:t>12/2/2016</a:t>
            </a:fld>
            <a:endParaRPr lang="en-US" dirty="0"/>
          </a:p>
        </p:txBody>
      </p:sp>
      <p:sp>
        <p:nvSpPr>
          <p:cNvPr id="5" name="عنصر نائب لرقم الشريحة 4"/>
          <p:cNvSpPr>
            <a:spLocks noGrp="1"/>
          </p:cNvSpPr>
          <p:nvPr>
            <p:ph type="sldNum" sz="quarter" idx="12"/>
          </p:nvPr>
        </p:nvSpPr>
        <p:spPr/>
        <p:txBody>
          <a:bodyPr/>
          <a:lstStyle/>
          <a:p>
            <a:fld id="{4FAB73BC-B049-4115-A692-8D63A059BFB8}" type="slidenum">
              <a:rPr lang="en-US" smtClean="0"/>
              <a:t>26</a:t>
            </a:fld>
            <a:endParaRPr lang="en-US" dirty="0"/>
          </a:p>
        </p:txBody>
      </p:sp>
    </p:spTree>
    <p:extLst>
      <p:ext uri="{BB962C8B-B14F-4D97-AF65-F5344CB8AC3E}">
        <p14:creationId xmlns:p14="http://schemas.microsoft.com/office/powerpoint/2010/main" val="1710758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36729"/>
            <a:ext cx="12192000" cy="5759356"/>
          </a:xfrm>
        </p:spPr>
      </p:pic>
      <p:sp>
        <p:nvSpPr>
          <p:cNvPr id="4" name="عنصر نائب للتاريخ 3"/>
          <p:cNvSpPr>
            <a:spLocks noGrp="1"/>
          </p:cNvSpPr>
          <p:nvPr>
            <p:ph type="dt" sz="half" idx="10"/>
          </p:nvPr>
        </p:nvSpPr>
        <p:spPr/>
        <p:txBody>
          <a:bodyPr/>
          <a:lstStyle/>
          <a:p>
            <a:fld id="{8F791355-9418-4DB3-B58A-9A5DC8B33B23}" type="datetime1">
              <a:rPr lang="en-US" smtClean="0"/>
              <a:t>12/2/2016</a:t>
            </a:fld>
            <a:endParaRPr lang="en-US" dirty="0"/>
          </a:p>
        </p:txBody>
      </p:sp>
      <p:sp>
        <p:nvSpPr>
          <p:cNvPr id="5" name="عنصر نائب لرقم الشريحة 4"/>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1119089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8" y="585216"/>
            <a:ext cx="10742048" cy="1499616"/>
          </a:xfrm>
        </p:spPr>
        <p:txBody>
          <a:bodyPr>
            <a:normAutofit/>
          </a:bodyPr>
          <a:lstStyle/>
          <a:p>
            <a:pPr algn="r"/>
            <a:r>
              <a:rPr lang="en-US" sz="4000" dirty="0" smtClean="0">
                <a:solidFill>
                  <a:srgbClr val="002060"/>
                </a:solidFill>
                <a:latin typeface="Andalus" panose="02020603050405020304" pitchFamily="18" charset="-78"/>
                <a:cs typeface="Andalus" panose="02020603050405020304" pitchFamily="18" charset="-78"/>
              </a:rPr>
              <a:t>I</a:t>
            </a:r>
            <a:r>
              <a:rPr lang="en-US" sz="4000" b="1" dirty="0">
                <a:solidFill>
                  <a:srgbClr val="002060"/>
                </a:solidFill>
                <a:latin typeface="Andalus" panose="02020603050405020304" pitchFamily="18" charset="-78"/>
                <a:cs typeface="Andalus" panose="02020603050405020304" pitchFamily="18" charset="-78"/>
              </a:rPr>
              <a:t> </a:t>
            </a:r>
            <a:r>
              <a:rPr lang="en-US" sz="4000" b="1" dirty="0" err="1">
                <a:solidFill>
                  <a:srgbClr val="002060"/>
                </a:solidFill>
                <a:latin typeface="Andalus" panose="02020603050405020304" pitchFamily="18" charset="-78"/>
                <a:cs typeface="Andalus" panose="02020603050405020304" pitchFamily="18" charset="-78"/>
              </a:rPr>
              <a:t>I</a:t>
            </a:r>
            <a:r>
              <a:rPr lang="en-US" sz="4000" b="1" dirty="0" smtClean="0">
                <a:solidFill>
                  <a:srgbClr val="002060"/>
                </a:solidFill>
                <a:latin typeface="Andalus" panose="02020603050405020304" pitchFamily="18" charset="-78"/>
                <a:cs typeface="Andalus" panose="02020603050405020304" pitchFamily="18" charset="-78"/>
              </a:rPr>
              <a:t> </a:t>
            </a:r>
            <a:r>
              <a:rPr lang="en-US" sz="4000" b="1" dirty="0" err="1">
                <a:solidFill>
                  <a:srgbClr val="002060"/>
                </a:solidFill>
                <a:latin typeface="Andalus" panose="02020603050405020304" pitchFamily="18" charset="-78"/>
                <a:cs typeface="Andalus" panose="02020603050405020304" pitchFamily="18" charset="-78"/>
              </a:rPr>
              <a:t>I</a:t>
            </a:r>
            <a:r>
              <a:rPr lang="ar-SY" sz="4000" dirty="0" smtClean="0">
                <a:solidFill>
                  <a:srgbClr val="002060"/>
                </a:solidFill>
                <a:latin typeface="Andalus" panose="02020603050405020304" pitchFamily="18" charset="-78"/>
                <a:cs typeface="Andalus" panose="02020603050405020304" pitchFamily="18" charset="-78"/>
              </a:rPr>
              <a:t>. </a:t>
            </a:r>
            <a:r>
              <a:rPr lang="ar-SY" sz="4000" b="1" dirty="0" smtClean="0">
                <a:solidFill>
                  <a:srgbClr val="002060"/>
                </a:solidFill>
                <a:latin typeface="Andalus" panose="02020603050405020304" pitchFamily="18" charset="-78"/>
                <a:cs typeface="Andalus" panose="02020603050405020304" pitchFamily="18" charset="-78"/>
              </a:rPr>
              <a:t>النزف داخل الدماغ </a:t>
            </a:r>
            <a:r>
              <a:rPr lang="en-US" sz="4000" dirty="0" err="1" smtClean="0">
                <a:solidFill>
                  <a:srgbClr val="002060"/>
                </a:solidFill>
                <a:latin typeface="Andalus" panose="02020603050405020304" pitchFamily="18" charset="-78"/>
                <a:cs typeface="Andalus" panose="02020603050405020304" pitchFamily="18" charset="-78"/>
              </a:rPr>
              <a:t>I</a:t>
            </a:r>
            <a:r>
              <a:rPr lang="en-US" sz="3200" dirty="0" err="1" smtClean="0">
                <a:solidFill>
                  <a:srgbClr val="002060"/>
                </a:solidFill>
                <a:latin typeface="Andalus" panose="02020603050405020304" pitchFamily="18" charset="-78"/>
                <a:cs typeface="Andalus" panose="02020603050405020304" pitchFamily="18" charset="-78"/>
              </a:rPr>
              <a:t>ntracerebral</a:t>
            </a:r>
            <a:r>
              <a:rPr lang="en-US" sz="3200" dirty="0" smtClean="0">
                <a:solidFill>
                  <a:srgbClr val="002060"/>
                </a:solidFill>
                <a:latin typeface="Andalus" panose="02020603050405020304" pitchFamily="18" charset="-78"/>
                <a:cs typeface="Andalus" panose="02020603050405020304" pitchFamily="18" charset="-78"/>
              </a:rPr>
              <a:t> </a:t>
            </a:r>
            <a:r>
              <a:rPr lang="en-US" sz="3200" dirty="0" err="1" smtClean="0">
                <a:solidFill>
                  <a:srgbClr val="002060"/>
                </a:solidFill>
                <a:latin typeface="Andalus" panose="02020603050405020304" pitchFamily="18" charset="-78"/>
                <a:cs typeface="Andalus" panose="02020603050405020304" pitchFamily="18" charset="-78"/>
              </a:rPr>
              <a:t>haemorrhage</a:t>
            </a:r>
            <a:r>
              <a:rPr lang="ar-SY" sz="4000" dirty="0" smtClean="0">
                <a:solidFill>
                  <a:srgbClr val="002060"/>
                </a:solidFill>
                <a:latin typeface="Andalus" panose="02020603050405020304" pitchFamily="18" charset="-78"/>
                <a:cs typeface="Andalus" panose="02020603050405020304" pitchFamily="18" charset="-78"/>
              </a:rPr>
              <a:t>:</a:t>
            </a:r>
            <a:endParaRPr lang="ar-SY" sz="4000" dirty="0">
              <a:solidFill>
                <a:srgbClr val="002060"/>
              </a:solidFill>
              <a:latin typeface="Andalus" panose="02020603050405020304" pitchFamily="18" charset="-78"/>
              <a:cs typeface="Andalus" panose="02020603050405020304" pitchFamily="18" charset="-78"/>
            </a:endParaRPr>
          </a:p>
        </p:txBody>
      </p:sp>
      <p:sp>
        <p:nvSpPr>
          <p:cNvPr id="3" name="عنصر نائب للمحتوى 2"/>
          <p:cNvSpPr>
            <a:spLocks noGrp="1"/>
          </p:cNvSpPr>
          <p:nvPr>
            <p:ph idx="1"/>
          </p:nvPr>
        </p:nvSpPr>
        <p:spPr>
          <a:xfrm>
            <a:off x="1024128" y="2084832"/>
            <a:ext cx="10271401" cy="4224528"/>
          </a:xfrm>
        </p:spPr>
        <p:txBody>
          <a:bodyPr/>
          <a:lstStyle/>
          <a:p>
            <a:pPr marL="0" indent="0" algn="just">
              <a:lnSpc>
                <a:spcPct val="150000"/>
              </a:lnSpc>
              <a:buNone/>
            </a:pPr>
            <a:r>
              <a:rPr lang="ar-SY" dirty="0"/>
              <a:t> </a:t>
            </a:r>
            <a:r>
              <a:rPr lang="ar-SY" dirty="0" smtClean="0"/>
              <a:t>  تنجم </a:t>
            </a:r>
            <a:r>
              <a:rPr lang="en-US" dirty="0" smtClean="0"/>
              <a:t>15</a:t>
            </a:r>
            <a:r>
              <a:rPr lang="ar-SY" dirty="0" smtClean="0"/>
              <a:t>% من حالات المرض الوعائي الدماغي الحاد عن النزف , ويحدث حوالي نصف حالات النزف بسبب تمزق الوعاء الدموي ضمن متن </a:t>
            </a:r>
            <a:r>
              <a:rPr lang="en-US" dirty="0" smtClean="0"/>
              <a:t>Parenchyma</a:t>
            </a:r>
            <a:r>
              <a:rPr lang="ar-SY" dirty="0" smtClean="0"/>
              <a:t> الدماغ ( النزف داخل الدماغ الأولي ) مؤدياً إلى السكتة البؤرية الحادة . </a:t>
            </a:r>
            <a:endParaRPr lang="ar-SA" dirty="0" smtClean="0"/>
          </a:p>
          <a:p>
            <a:pPr marL="0" indent="0" algn="just">
              <a:lnSpc>
                <a:spcPct val="150000"/>
              </a:lnSpc>
              <a:buNone/>
            </a:pPr>
            <a:r>
              <a:rPr lang="ar-SA" dirty="0" smtClean="0"/>
              <a:t>-</a:t>
            </a:r>
            <a:r>
              <a:rPr lang="ar-SY" dirty="0" smtClean="0"/>
              <a:t>قد يتظاهر المريض المصاب بالنزف تحت العنكبوتية بسكتة بؤرية حادة إذا تمزق الشريان ضمن مادة الدماغ و ضمن المسافة تحت العنكبوتية أيضاً . </a:t>
            </a:r>
            <a:endParaRPr lang="ar-SA" dirty="0" smtClean="0"/>
          </a:p>
          <a:p>
            <a:pPr marL="0" indent="0" algn="just">
              <a:lnSpc>
                <a:spcPct val="150000"/>
              </a:lnSpc>
              <a:buNone/>
            </a:pPr>
            <a:r>
              <a:rPr lang="ar-SY" dirty="0" smtClean="0"/>
              <a:t>كثيراً ما يحدث النزف في منطقة احتشاء دماغي ومثل هذه </a:t>
            </a:r>
            <a:r>
              <a:rPr lang="ar-SY" dirty="0" err="1" smtClean="0"/>
              <a:t>الاحتشاءات</a:t>
            </a:r>
            <a:r>
              <a:rPr lang="ar-SY" dirty="0" smtClean="0"/>
              <a:t> النزفية قد يكون من الصعب تمييزها عن النزف داخل الدماغ الأولي يظهر الجدول التالي أسباب وعوامل و الخطورة للنزف داخل الدماغ الأولي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28</a:t>
            </a:fld>
            <a:endParaRPr lang="en-US" dirty="0"/>
          </a:p>
        </p:txBody>
      </p:sp>
      <p:sp>
        <p:nvSpPr>
          <p:cNvPr id="5" name="عنصر نائب للتاريخ 4"/>
          <p:cNvSpPr>
            <a:spLocks noGrp="1"/>
          </p:cNvSpPr>
          <p:nvPr>
            <p:ph type="dt" sz="half" idx="10"/>
          </p:nvPr>
        </p:nvSpPr>
        <p:spPr/>
        <p:txBody>
          <a:bodyPr/>
          <a:lstStyle/>
          <a:p>
            <a:fld id="{8D8BFCF9-B735-42A2-A482-909F32CCEAC0}" type="datetime1">
              <a:rPr lang="en-US" smtClean="0"/>
              <a:t>12/2/2016</a:t>
            </a:fld>
            <a:endParaRPr lang="en-US" dirty="0"/>
          </a:p>
        </p:txBody>
      </p:sp>
    </p:spTree>
    <p:extLst>
      <p:ext uri="{BB962C8B-B14F-4D97-AF65-F5344CB8AC3E}">
        <p14:creationId xmlns:p14="http://schemas.microsoft.com/office/powerpoint/2010/main" val="757349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806655549"/>
              </p:ext>
            </p:extLst>
          </p:nvPr>
        </p:nvGraphicFramePr>
        <p:xfrm>
          <a:off x="1131515" y="585216"/>
          <a:ext cx="9720262" cy="5882640"/>
        </p:xfrm>
        <a:graphic>
          <a:graphicData uri="http://schemas.openxmlformats.org/drawingml/2006/table">
            <a:tbl>
              <a:tblPr rtl="1" firstRow="1" bandRow="1">
                <a:tableStyleId>{5C22544A-7EE6-4342-B048-85BDC9FD1C3A}</a:tableStyleId>
              </a:tblPr>
              <a:tblGrid>
                <a:gridCol w="4860131"/>
                <a:gridCol w="4860131"/>
              </a:tblGrid>
              <a:tr h="196028">
                <a:tc gridSpan="2">
                  <a:txBody>
                    <a:bodyPr/>
                    <a:lstStyle/>
                    <a:p>
                      <a:pPr algn="ctr" rtl="1"/>
                      <a:r>
                        <a:rPr lang="ar-SY" sz="2800" b="1" dirty="0" smtClean="0"/>
                        <a:t>أسباب النزف داخل</a:t>
                      </a:r>
                      <a:r>
                        <a:rPr lang="ar-SY" sz="2800" b="1" baseline="0" dirty="0" smtClean="0"/>
                        <a:t> الدماغ و عوامل الخطورة المرافقة .</a:t>
                      </a:r>
                      <a:endParaRPr lang="ar-SY" sz="2800" b="1" dirty="0"/>
                    </a:p>
                  </a:txBody>
                  <a:tcPr/>
                </a:tc>
                <a:tc hMerge="1">
                  <a:txBody>
                    <a:bodyPr/>
                    <a:lstStyle/>
                    <a:p>
                      <a:pPr rtl="1"/>
                      <a:endParaRPr lang="ar-SY" dirty="0"/>
                    </a:p>
                  </a:txBody>
                  <a:tcPr/>
                </a:tc>
              </a:tr>
              <a:tr h="370840">
                <a:tc>
                  <a:txBody>
                    <a:bodyPr/>
                    <a:lstStyle/>
                    <a:p>
                      <a:pPr algn="ctr" rtl="1"/>
                      <a:r>
                        <a:rPr lang="ar-SY" sz="2800" b="1" dirty="0" smtClean="0"/>
                        <a:t>المرض</a:t>
                      </a:r>
                      <a:endParaRPr lang="ar-SY" sz="2800" b="1" dirty="0"/>
                    </a:p>
                  </a:txBody>
                  <a:tcPr/>
                </a:tc>
                <a:tc>
                  <a:txBody>
                    <a:bodyPr/>
                    <a:lstStyle/>
                    <a:p>
                      <a:pPr algn="ctr" rtl="1"/>
                      <a:r>
                        <a:rPr lang="ar-SY" sz="2800" b="1" dirty="0" smtClean="0"/>
                        <a:t>عوامل الخطورة </a:t>
                      </a:r>
                      <a:endParaRPr lang="ar-SY" sz="2800" b="1" dirty="0"/>
                    </a:p>
                  </a:txBody>
                  <a:tcPr/>
                </a:tc>
              </a:tr>
              <a:tr h="370840">
                <a:tc>
                  <a:txBody>
                    <a:bodyPr/>
                    <a:lstStyle/>
                    <a:p>
                      <a:pPr rtl="1"/>
                      <a:r>
                        <a:rPr lang="ar-SY" sz="2400" dirty="0" smtClean="0"/>
                        <a:t>أمهات الدم المجهرية </a:t>
                      </a:r>
                      <a:r>
                        <a:rPr lang="ar-SY" sz="2400" dirty="0" err="1" smtClean="0"/>
                        <a:t>لشاركوت-بوشارد</a:t>
                      </a:r>
                      <a:r>
                        <a:rPr lang="ar-SY" sz="2400" dirty="0" smtClean="0"/>
                        <a:t>.</a:t>
                      </a:r>
                      <a:endParaRPr lang="ar-SY" sz="2400" dirty="0"/>
                    </a:p>
                  </a:txBody>
                  <a:tcPr/>
                </a:tc>
                <a:tc>
                  <a:txBody>
                    <a:bodyPr/>
                    <a:lstStyle/>
                    <a:p>
                      <a:pPr rtl="1"/>
                      <a:r>
                        <a:rPr lang="ar-SY" sz="2400" dirty="0" smtClean="0"/>
                        <a:t>العمر</a:t>
                      </a:r>
                      <a:r>
                        <a:rPr lang="ar-SY" sz="2400" baseline="0" dirty="0" smtClean="0"/>
                        <a:t> .</a:t>
                      </a:r>
                    </a:p>
                    <a:p>
                      <a:pPr rtl="1"/>
                      <a:r>
                        <a:rPr lang="ar-SY" sz="2400" baseline="0" dirty="0" smtClean="0"/>
                        <a:t>فرط ضغط الدم .</a:t>
                      </a:r>
                      <a:endParaRPr lang="ar-SY" sz="2400" dirty="0"/>
                    </a:p>
                  </a:txBody>
                  <a:tcPr/>
                </a:tc>
              </a:tr>
              <a:tr h="370840">
                <a:tc>
                  <a:txBody>
                    <a:bodyPr/>
                    <a:lstStyle/>
                    <a:p>
                      <a:pPr rtl="1"/>
                      <a:r>
                        <a:rPr lang="ar-SY" sz="2400" dirty="0" smtClean="0"/>
                        <a:t>اعتلال الأوعية </a:t>
                      </a:r>
                      <a:r>
                        <a:rPr lang="ar-SY" sz="2400" dirty="0" err="1" smtClean="0"/>
                        <a:t>النشوانى</a:t>
                      </a:r>
                      <a:endParaRPr lang="ar-SY" sz="2400" dirty="0"/>
                    </a:p>
                  </a:txBody>
                  <a:tcPr/>
                </a:tc>
                <a:tc>
                  <a:txBody>
                    <a:bodyPr/>
                    <a:lstStyle/>
                    <a:p>
                      <a:pPr rtl="1"/>
                      <a:r>
                        <a:rPr lang="ar-SY" sz="2400" dirty="0" smtClean="0"/>
                        <a:t>عائلي ( نادر )</a:t>
                      </a:r>
                    </a:p>
                    <a:p>
                      <a:pPr rtl="1"/>
                      <a:r>
                        <a:rPr lang="ar-SY" sz="2400" dirty="0" smtClean="0"/>
                        <a:t>العمر .</a:t>
                      </a:r>
                      <a:endParaRPr lang="ar-SY" sz="2400" dirty="0"/>
                    </a:p>
                  </a:txBody>
                  <a:tcPr/>
                </a:tc>
              </a:tr>
              <a:tr h="370840">
                <a:tc>
                  <a:txBody>
                    <a:bodyPr/>
                    <a:lstStyle/>
                    <a:p>
                      <a:pPr rtl="1"/>
                      <a:r>
                        <a:rPr lang="ar-SY" sz="2400" dirty="0" smtClean="0"/>
                        <a:t>ضعف تخثر الدم .</a:t>
                      </a:r>
                      <a:endParaRPr lang="ar-SY" sz="2400" dirty="0"/>
                    </a:p>
                  </a:txBody>
                  <a:tcPr/>
                </a:tc>
                <a:tc>
                  <a:txBody>
                    <a:bodyPr/>
                    <a:lstStyle/>
                    <a:p>
                      <a:pPr rtl="1"/>
                      <a:r>
                        <a:rPr lang="ar-SY" sz="2400" dirty="0" smtClean="0"/>
                        <a:t>المعالجة المضادة للتخثر .</a:t>
                      </a:r>
                    </a:p>
                    <a:p>
                      <a:pPr rtl="1"/>
                      <a:r>
                        <a:rPr lang="ar-SY" sz="2400" dirty="0" smtClean="0"/>
                        <a:t>الاعتلال الدموي.</a:t>
                      </a:r>
                    </a:p>
                    <a:p>
                      <a:pPr rtl="1"/>
                      <a:r>
                        <a:rPr lang="ar-SY" sz="2400" dirty="0" smtClean="0"/>
                        <a:t>المعالجة</a:t>
                      </a:r>
                      <a:r>
                        <a:rPr lang="ar-SY" sz="2400" baseline="0" dirty="0" smtClean="0"/>
                        <a:t> الحلة للخثرة .</a:t>
                      </a:r>
                      <a:endParaRPr lang="ar-SY" sz="2400" dirty="0"/>
                    </a:p>
                  </a:txBody>
                  <a:tcPr/>
                </a:tc>
              </a:tr>
              <a:tr h="370840">
                <a:tc>
                  <a:txBody>
                    <a:bodyPr/>
                    <a:lstStyle/>
                    <a:p>
                      <a:pPr rtl="1"/>
                      <a:r>
                        <a:rPr lang="ar-SY" sz="2400" dirty="0" smtClean="0"/>
                        <a:t>التشوه الوعائي .</a:t>
                      </a:r>
                      <a:endParaRPr lang="ar-SY" sz="2400" dirty="0"/>
                    </a:p>
                  </a:txBody>
                  <a:tcPr/>
                </a:tc>
                <a:tc>
                  <a:txBody>
                    <a:bodyPr/>
                    <a:lstStyle/>
                    <a:p>
                      <a:pPr rtl="1"/>
                      <a:r>
                        <a:rPr lang="ar-SY" sz="2400" dirty="0" smtClean="0"/>
                        <a:t>التشوه الشرياني الوريدي</a:t>
                      </a:r>
                      <a:r>
                        <a:rPr lang="ar-SY" sz="2400" baseline="0" dirty="0" smtClean="0"/>
                        <a:t> .</a:t>
                      </a:r>
                    </a:p>
                    <a:p>
                      <a:pPr rtl="1"/>
                      <a:r>
                        <a:rPr lang="ar-SY" sz="2400" baseline="0" dirty="0" smtClean="0"/>
                        <a:t>الورم الدموي الكهفي </a:t>
                      </a:r>
                      <a:endParaRPr lang="ar-SY" sz="2400" dirty="0"/>
                    </a:p>
                  </a:txBody>
                  <a:tcPr/>
                </a:tc>
              </a:tr>
              <a:tr h="370840">
                <a:tc>
                  <a:txBody>
                    <a:bodyPr/>
                    <a:lstStyle/>
                    <a:p>
                      <a:pPr rtl="1"/>
                      <a:r>
                        <a:rPr lang="ar-SY" sz="2400" dirty="0" smtClean="0"/>
                        <a:t>سوء استخدام</a:t>
                      </a:r>
                      <a:r>
                        <a:rPr lang="ar-SA" sz="2400" dirty="0" smtClean="0"/>
                        <a:t> الأدوية</a:t>
                      </a:r>
                      <a:r>
                        <a:rPr lang="ar-SY" sz="2400" dirty="0" smtClean="0"/>
                        <a:t>.</a:t>
                      </a:r>
                      <a:endParaRPr lang="ar-SY" sz="2400" dirty="0"/>
                    </a:p>
                  </a:txBody>
                  <a:tcPr/>
                </a:tc>
                <a:tc>
                  <a:txBody>
                    <a:bodyPr/>
                    <a:lstStyle/>
                    <a:p>
                      <a:pPr rtl="1"/>
                      <a:r>
                        <a:rPr lang="ar-SY" sz="2400" dirty="0" smtClean="0"/>
                        <a:t>الكهول .</a:t>
                      </a:r>
                    </a:p>
                    <a:p>
                      <a:pPr rtl="1"/>
                      <a:r>
                        <a:rPr lang="ar-SY" sz="2400" dirty="0" err="1" smtClean="0"/>
                        <a:t>الأمفيتامينات</a:t>
                      </a:r>
                      <a:r>
                        <a:rPr lang="ar-SY" sz="2400" dirty="0" smtClean="0"/>
                        <a:t> .</a:t>
                      </a:r>
                    </a:p>
                    <a:p>
                      <a:pPr rtl="1"/>
                      <a:r>
                        <a:rPr lang="ar-SY" sz="2400" dirty="0" smtClean="0"/>
                        <a:t>الكوكائين . </a:t>
                      </a:r>
                      <a:endParaRPr lang="ar-SY" sz="2400" dirty="0"/>
                    </a:p>
                  </a:txBody>
                  <a:tcPr/>
                </a:tc>
              </a:tr>
            </a:tbl>
          </a:graphicData>
        </a:graphic>
      </p:graphicFrame>
      <p:sp>
        <p:nvSpPr>
          <p:cNvPr id="3" name="عنصر نائب لرقم الشريحة 2"/>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29</a:t>
            </a:fld>
            <a:endParaRPr lang="en-US" dirty="0">
              <a:solidFill>
                <a:prstClr val="black">
                  <a:lumMod val="95000"/>
                  <a:lumOff val="5000"/>
                </a:prstClr>
              </a:solidFill>
            </a:endParaRPr>
          </a:p>
        </p:txBody>
      </p:sp>
      <p:sp>
        <p:nvSpPr>
          <p:cNvPr id="5" name="عنصر نائب للتاريخ 4"/>
          <p:cNvSpPr>
            <a:spLocks noGrp="1"/>
          </p:cNvSpPr>
          <p:nvPr>
            <p:ph type="dt" sz="half" idx="10"/>
          </p:nvPr>
        </p:nvSpPr>
        <p:spPr/>
        <p:txBody>
          <a:bodyPr/>
          <a:lstStyle/>
          <a:p>
            <a:fld id="{6C52AEF2-17C8-43B8-B909-44EA17B24C4E}" type="datetime1">
              <a:rPr lang="en-US" smtClean="0"/>
              <a:t>12/2/2016</a:t>
            </a:fld>
            <a:endParaRPr lang="en-US" dirty="0"/>
          </a:p>
        </p:txBody>
      </p:sp>
    </p:spTree>
    <p:extLst>
      <p:ext uri="{BB962C8B-B14F-4D97-AF65-F5344CB8AC3E}">
        <p14:creationId xmlns:p14="http://schemas.microsoft.com/office/powerpoint/2010/main" val="3753133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93E636-FDCD-47A1-B57F-32E8E15CD1A3}" type="datetime1">
              <a:rPr lang="en-US" smtClean="0"/>
              <a:t>12/2/2016</a:t>
            </a:fld>
            <a:endParaRPr lang="en-US" dirty="0"/>
          </a:p>
        </p:txBody>
      </p:sp>
      <p:sp>
        <p:nvSpPr>
          <p:cNvPr id="3" name="عنصر نائب لرقم الشريحة 2"/>
          <p:cNvSpPr>
            <a:spLocks noGrp="1"/>
          </p:cNvSpPr>
          <p:nvPr>
            <p:ph type="sldNum" sz="quarter" idx="12"/>
          </p:nvPr>
        </p:nvSpPr>
        <p:spPr/>
        <p:txBody>
          <a:bodyPr/>
          <a:lstStyle/>
          <a:p>
            <a:fld id="{4FAB73BC-B049-4115-A692-8D63A059BFB8}" type="slidenum">
              <a:rPr lang="en-US" smtClean="0"/>
              <a:t>3</a:t>
            </a:fld>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19" y="0"/>
            <a:ext cx="12518264" cy="6858000"/>
          </a:xfrm>
          <a:prstGeom prst="rect">
            <a:avLst/>
          </a:prstGeom>
        </p:spPr>
      </p:pic>
    </p:spTree>
    <p:extLst>
      <p:ext uri="{BB962C8B-B14F-4D97-AF65-F5344CB8AC3E}">
        <p14:creationId xmlns:p14="http://schemas.microsoft.com/office/powerpoint/2010/main" val="1910714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8" y="585216"/>
            <a:ext cx="10459660" cy="1499616"/>
          </a:xfrm>
        </p:spPr>
        <p:txBody>
          <a:bodyPr>
            <a:normAutofit/>
          </a:bodyPr>
          <a:lstStyle/>
          <a:p>
            <a:pPr algn="r"/>
            <a:r>
              <a:rPr lang="ar-SY" sz="3000" b="1" dirty="0" smtClean="0">
                <a:solidFill>
                  <a:srgbClr val="C00000"/>
                </a:solidFill>
              </a:rPr>
              <a:t>الفيزيولوجيا المرضية :</a:t>
            </a:r>
            <a:endParaRPr lang="ar-SY" sz="3000" b="1" dirty="0">
              <a:solidFill>
                <a:srgbClr val="C00000"/>
              </a:solidFill>
            </a:endParaRPr>
          </a:p>
        </p:txBody>
      </p:sp>
      <p:sp>
        <p:nvSpPr>
          <p:cNvPr id="3" name="عنصر نائب للمحتوى 2"/>
          <p:cNvSpPr>
            <a:spLocks noGrp="1"/>
          </p:cNvSpPr>
          <p:nvPr>
            <p:ph idx="1"/>
          </p:nvPr>
        </p:nvSpPr>
        <p:spPr/>
        <p:txBody>
          <a:bodyPr/>
          <a:lstStyle/>
          <a:p>
            <a:pPr algn="just">
              <a:lnSpc>
                <a:spcPct val="150000"/>
              </a:lnSpc>
            </a:pPr>
            <a:r>
              <a:rPr lang="ar-SY" dirty="0"/>
              <a:t> </a:t>
            </a:r>
            <a:r>
              <a:rPr lang="ar-SY" dirty="0" smtClean="0"/>
              <a:t>  بسبب دخول الدم الانفجاري إلى متن الدماغ أثناء النزف داخل الدماغ الأولي توقفاً مباشراً للوظيفة في تلك المنطقة لأن العصبونات تتخرب بنيويا و تنفصل سبل الألياف في المادة البيضاء عن بعضها . تتشكل حلقة من الوذمة الدماغية حول الجلطة الدموية المتشكلة و تعمل هذه الوذمة مع الورم الدموي كآفة كتلية , وإذا كانت كبيرة لدرجة كافية فقد تؤدي إلى انزياح المحتويات داخل القحف و حدوث </a:t>
            </a:r>
            <a:r>
              <a:rPr lang="ar-SY" dirty="0" err="1" smtClean="0"/>
              <a:t>التمخرط</a:t>
            </a:r>
            <a:r>
              <a:rPr lang="ar-SY" dirty="0" smtClean="0"/>
              <a:t> ( </a:t>
            </a:r>
            <a:r>
              <a:rPr lang="ar-SY" dirty="0" err="1" smtClean="0"/>
              <a:t>الانفتاق</a:t>
            </a:r>
            <a:r>
              <a:rPr lang="ar-SY" dirty="0" smtClean="0"/>
              <a:t>) عبر الخيمة </a:t>
            </a:r>
            <a:r>
              <a:rPr lang="en-US" dirty="0" err="1" smtClean="0"/>
              <a:t>Transtentorial</a:t>
            </a:r>
            <a:r>
              <a:rPr lang="en-US" dirty="0"/>
              <a:t> </a:t>
            </a:r>
            <a:r>
              <a:rPr lang="en-US" dirty="0" smtClean="0"/>
              <a:t>Coning</a:t>
            </a:r>
            <a:r>
              <a:rPr lang="ar-SY" dirty="0" smtClean="0"/>
              <a:t> وأحياناً الموت السريع . أما إذا بقي المريض على قيد الحياة فإن الورم الدموي يمتص بشكل تدريجي تاركاً شقاً </a:t>
            </a:r>
            <a:r>
              <a:rPr lang="en-US" dirty="0" smtClean="0"/>
              <a:t>Slit</a:t>
            </a:r>
            <a:r>
              <a:rPr lang="ar-SY" dirty="0" smtClean="0"/>
              <a:t> مبطناً </a:t>
            </a:r>
            <a:r>
              <a:rPr lang="ar-SY" dirty="0" err="1" smtClean="0"/>
              <a:t>بالهيموسيدرين</a:t>
            </a:r>
            <a:r>
              <a:rPr lang="ar-SY" dirty="0" smtClean="0"/>
              <a:t> في متن الدماغ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30</a:t>
            </a:fld>
            <a:endParaRPr lang="en-US" dirty="0"/>
          </a:p>
        </p:txBody>
      </p:sp>
      <p:sp>
        <p:nvSpPr>
          <p:cNvPr id="5" name="عنصر نائب للتاريخ 4"/>
          <p:cNvSpPr>
            <a:spLocks noGrp="1"/>
          </p:cNvSpPr>
          <p:nvPr>
            <p:ph type="dt" sz="half" idx="10"/>
          </p:nvPr>
        </p:nvSpPr>
        <p:spPr/>
        <p:txBody>
          <a:bodyPr/>
          <a:lstStyle/>
          <a:p>
            <a:fld id="{D49169D1-CFDD-4165-B62B-9DE110C334BB}" type="datetime1">
              <a:rPr lang="en-US" smtClean="0"/>
              <a:t>12/2/2016</a:t>
            </a:fld>
            <a:endParaRPr lang="en-US" dirty="0"/>
          </a:p>
        </p:txBody>
      </p:sp>
    </p:spTree>
    <p:extLst>
      <p:ext uri="{BB962C8B-B14F-4D97-AF65-F5344CB8AC3E}">
        <p14:creationId xmlns:p14="http://schemas.microsoft.com/office/powerpoint/2010/main" val="2127467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7" y="585216"/>
            <a:ext cx="10365531" cy="1499616"/>
          </a:xfrm>
        </p:spPr>
        <p:txBody>
          <a:bodyPr>
            <a:noAutofit/>
          </a:bodyPr>
          <a:lstStyle/>
          <a:p>
            <a:pPr algn="r"/>
            <a:r>
              <a:rPr lang="en-US" sz="4000" dirty="0" smtClean="0">
                <a:solidFill>
                  <a:srgbClr val="002060"/>
                </a:solidFill>
                <a:latin typeface="Andalus" panose="02020603050405020304" pitchFamily="18" charset="-78"/>
                <a:cs typeface="Andalus" panose="02020603050405020304" pitchFamily="18" charset="-78"/>
              </a:rPr>
              <a:t>IV</a:t>
            </a:r>
            <a:r>
              <a:rPr lang="ar-SY" sz="4000" dirty="0" smtClean="0">
                <a:solidFill>
                  <a:srgbClr val="002060"/>
                </a:solidFill>
                <a:latin typeface="Andalus" panose="02020603050405020304" pitchFamily="18" charset="-78"/>
                <a:cs typeface="Andalus" panose="02020603050405020304" pitchFamily="18" charset="-78"/>
              </a:rPr>
              <a:t>. </a:t>
            </a:r>
            <a:r>
              <a:rPr lang="ar-SY" sz="4000" b="1" dirty="0" smtClean="0">
                <a:solidFill>
                  <a:srgbClr val="002060"/>
                </a:solidFill>
                <a:latin typeface="Andalus" panose="02020603050405020304" pitchFamily="18" charset="-78"/>
                <a:cs typeface="Andalus" panose="02020603050405020304" pitchFamily="18" charset="-78"/>
              </a:rPr>
              <a:t>النزف تحت العنكبوتية </a:t>
            </a:r>
            <a:r>
              <a:rPr lang="en-US" sz="2400" b="1" dirty="0" err="1" smtClean="0">
                <a:solidFill>
                  <a:srgbClr val="002060"/>
                </a:solidFill>
                <a:latin typeface="Andalus" panose="02020603050405020304" pitchFamily="18" charset="-78"/>
                <a:cs typeface="Andalus" panose="02020603050405020304" pitchFamily="18" charset="-78"/>
              </a:rPr>
              <a:t>Subarachinoid</a:t>
            </a:r>
            <a:r>
              <a:rPr lang="en-US" sz="2400" b="1" dirty="0" smtClean="0">
                <a:solidFill>
                  <a:srgbClr val="002060"/>
                </a:solidFill>
                <a:latin typeface="Andalus" panose="02020603050405020304" pitchFamily="18" charset="-78"/>
                <a:cs typeface="Andalus" panose="02020603050405020304" pitchFamily="18" charset="-78"/>
              </a:rPr>
              <a:t> </a:t>
            </a:r>
            <a:r>
              <a:rPr lang="en-US" sz="2800" b="1" dirty="0" err="1" smtClean="0">
                <a:solidFill>
                  <a:srgbClr val="002060"/>
                </a:solidFill>
                <a:latin typeface="Andalus" panose="02020603050405020304" pitchFamily="18" charset="-78"/>
                <a:cs typeface="Andalus" panose="02020603050405020304" pitchFamily="18" charset="-78"/>
              </a:rPr>
              <a:t>haemorrhage</a:t>
            </a:r>
            <a:r>
              <a:rPr lang="ar-SY" sz="3600" dirty="0" smtClean="0">
                <a:solidFill>
                  <a:srgbClr val="002060"/>
                </a:solidFill>
                <a:latin typeface="Andalus" panose="02020603050405020304" pitchFamily="18" charset="-78"/>
                <a:cs typeface="Andalus" panose="02020603050405020304" pitchFamily="18" charset="-78"/>
              </a:rPr>
              <a:t>:</a:t>
            </a:r>
            <a:endParaRPr lang="ar-SY" sz="4000" dirty="0">
              <a:solidFill>
                <a:srgbClr val="002060"/>
              </a:solidFill>
              <a:latin typeface="Andalus" panose="02020603050405020304" pitchFamily="18" charset="-78"/>
              <a:cs typeface="Andalus" panose="02020603050405020304" pitchFamily="18" charset="-78"/>
            </a:endParaRPr>
          </a:p>
        </p:txBody>
      </p:sp>
      <p:sp>
        <p:nvSpPr>
          <p:cNvPr id="3" name="عنصر نائب للمحتوى 2"/>
          <p:cNvSpPr>
            <a:spLocks noGrp="1"/>
          </p:cNvSpPr>
          <p:nvPr>
            <p:ph idx="1"/>
          </p:nvPr>
        </p:nvSpPr>
        <p:spPr>
          <a:xfrm>
            <a:off x="1024128" y="2084832"/>
            <a:ext cx="9841096" cy="4224528"/>
          </a:xfrm>
        </p:spPr>
        <p:txBody>
          <a:bodyPr>
            <a:normAutofit/>
          </a:bodyPr>
          <a:lstStyle/>
          <a:p>
            <a:pPr algn="just">
              <a:lnSpc>
                <a:spcPct val="200000"/>
              </a:lnSpc>
            </a:pPr>
            <a:r>
              <a:rPr lang="en-US" sz="2400" b="1" dirty="0" smtClean="0">
                <a:solidFill>
                  <a:srgbClr val="C00000"/>
                </a:solidFill>
              </a:rPr>
              <a:t>A</a:t>
            </a:r>
            <a:r>
              <a:rPr lang="ar-SY" sz="2400" b="1" dirty="0" smtClean="0"/>
              <a:t>. المظاهر السريرية : </a:t>
            </a:r>
          </a:p>
          <a:p>
            <a:pPr algn="just">
              <a:lnSpc>
                <a:spcPct val="200000"/>
              </a:lnSpc>
            </a:pPr>
            <a:r>
              <a:rPr lang="ar-SY" dirty="0"/>
              <a:t> </a:t>
            </a:r>
            <a:r>
              <a:rPr lang="ar-SY" dirty="0" smtClean="0"/>
              <a:t>   يكون حوالي ثلاثة أرباع المرضى الذين يتظاهرون بالنزف تحت العنكبوتية دون عمر </a:t>
            </a:r>
            <a:r>
              <a:rPr lang="en-US" dirty="0" smtClean="0"/>
              <a:t>65</a:t>
            </a:r>
            <a:r>
              <a:rPr lang="ar-SY" dirty="0" smtClean="0"/>
              <a:t> عاماً و العديد منهم يكون في عقده الرابع . تصاب النساء أكثر من الرجال و يزداد هذا الاختلاف مع التقدم بالعمر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31</a:t>
            </a:fld>
            <a:endParaRPr lang="en-US" dirty="0"/>
          </a:p>
        </p:txBody>
      </p:sp>
      <p:sp>
        <p:nvSpPr>
          <p:cNvPr id="5" name="عنصر نائب للتاريخ 4"/>
          <p:cNvSpPr>
            <a:spLocks noGrp="1"/>
          </p:cNvSpPr>
          <p:nvPr>
            <p:ph type="dt" sz="half" idx="10"/>
          </p:nvPr>
        </p:nvSpPr>
        <p:spPr/>
        <p:txBody>
          <a:bodyPr/>
          <a:lstStyle/>
          <a:p>
            <a:fld id="{E5C22F19-F23F-4FD1-BB49-30104C0A6F99}" type="datetime1">
              <a:rPr lang="en-US" smtClean="0"/>
              <a:t>12/2/2016</a:t>
            </a:fld>
            <a:endParaRPr lang="en-US" dirty="0"/>
          </a:p>
        </p:txBody>
      </p:sp>
    </p:spTree>
    <p:extLst>
      <p:ext uri="{BB962C8B-B14F-4D97-AF65-F5344CB8AC3E}">
        <p14:creationId xmlns:p14="http://schemas.microsoft.com/office/powerpoint/2010/main" val="18424639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43445" y="1694329"/>
            <a:ext cx="9908331" cy="5435301"/>
          </a:xfrm>
        </p:spPr>
        <p:txBody>
          <a:bodyPr/>
          <a:lstStyle/>
          <a:p>
            <a:pPr algn="just">
              <a:lnSpc>
                <a:spcPct val="150000"/>
              </a:lnSpc>
            </a:pPr>
            <a:r>
              <a:rPr lang="ar-SY" dirty="0" smtClean="0"/>
              <a:t>    يتظاهر النزف تحت العنكبوتية بشكل وصفي بصداع شديد فجائي يشبه قصف الرعد </a:t>
            </a:r>
            <a:r>
              <a:rPr lang="en-US" dirty="0" smtClean="0"/>
              <a:t>Thunderclap</a:t>
            </a:r>
            <a:r>
              <a:rPr lang="ar-SY" dirty="0" smtClean="0"/>
              <a:t> ( يكون قذالياً عادة) ويدوم عدة ساعات ( وحتى عدة أيام ) و يترافق غالباً مع </a:t>
            </a:r>
            <a:r>
              <a:rPr lang="ar-SY" dirty="0" err="1" smtClean="0"/>
              <a:t>الإقياء</a:t>
            </a:r>
            <a:r>
              <a:rPr lang="ar-SY" dirty="0" smtClean="0"/>
              <a:t> . ويعتبر الجهد الفيزيائي و الكبس </a:t>
            </a:r>
            <a:r>
              <a:rPr lang="en-US" dirty="0" smtClean="0"/>
              <a:t>Straining</a:t>
            </a:r>
            <a:r>
              <a:rPr lang="ar-SY" dirty="0" smtClean="0"/>
              <a:t> و الإثارة الجنسية عوامل شائعة تسبق حدوث النزف تحت العنكبوتية . قد يحدث فقد الوعي عند بداية الحالة لذلك يجب التفكير بالنزف تحت العنكبوتية إذا وجد المريض مسبوتاً في منزله . إن النزف تحت العنكبوتية نادرا( نسبة الحدوث </a:t>
            </a:r>
            <a:r>
              <a:rPr lang="en-US" dirty="0" smtClean="0"/>
              <a:t>100000/6</a:t>
            </a:r>
            <a:r>
              <a:rPr lang="ar-SY" dirty="0" smtClean="0"/>
              <a:t> ) و إن مريضاً من كل </a:t>
            </a:r>
            <a:r>
              <a:rPr lang="en-US" dirty="0" smtClean="0"/>
              <a:t>8</a:t>
            </a:r>
            <a:r>
              <a:rPr lang="ar-SY" dirty="0" smtClean="0"/>
              <a:t> مرضى يتظاهرون بصداع فجائي شديد سوف يكون لديه نزف تحت العنكبوتية ولذلك فإن اليقظة السريرية ضرورية لتجنب فشل تشخيص الحالة . يحتاج كل المرضى المصابين بصداع شديد فجائي للاستقصاء</a:t>
            </a:r>
            <a:r>
              <a:rPr lang="ar-SA" dirty="0" smtClean="0"/>
              <a:t>ات</a:t>
            </a:r>
            <a:r>
              <a:rPr lang="ar-SY" dirty="0" smtClean="0"/>
              <a:t> لنفي وجود النزف تحت العنكبوتية . </a:t>
            </a:r>
            <a:endParaRPr lang="ar-SY" dirty="0"/>
          </a:p>
        </p:txBody>
      </p:sp>
      <p:sp>
        <p:nvSpPr>
          <p:cNvPr id="2" name="عنصر نائب لرقم الشريحة 1"/>
          <p:cNvSpPr>
            <a:spLocks noGrp="1"/>
          </p:cNvSpPr>
          <p:nvPr>
            <p:ph type="sldNum" sz="quarter" idx="12"/>
          </p:nvPr>
        </p:nvSpPr>
        <p:spPr/>
        <p:txBody>
          <a:bodyPr/>
          <a:lstStyle/>
          <a:p>
            <a:fld id="{4FAB73BC-B049-4115-A692-8D63A059BFB8}" type="slidenum">
              <a:rPr lang="en-US" smtClean="0"/>
              <a:t>32</a:t>
            </a:fld>
            <a:endParaRPr lang="en-US" dirty="0"/>
          </a:p>
        </p:txBody>
      </p:sp>
      <p:sp>
        <p:nvSpPr>
          <p:cNvPr id="4" name="عنصر نائب للتاريخ 3"/>
          <p:cNvSpPr>
            <a:spLocks noGrp="1"/>
          </p:cNvSpPr>
          <p:nvPr>
            <p:ph type="dt" sz="half" idx="10"/>
          </p:nvPr>
        </p:nvSpPr>
        <p:spPr/>
        <p:txBody>
          <a:bodyPr/>
          <a:lstStyle/>
          <a:p>
            <a:fld id="{C36FD289-1DE2-43A3-A71D-BAA74D2A700F}" type="datetime1">
              <a:rPr lang="en-US" smtClean="0"/>
              <a:t>12/2/2016</a:t>
            </a:fld>
            <a:endParaRPr lang="en-US" dirty="0"/>
          </a:p>
        </p:txBody>
      </p:sp>
    </p:spTree>
    <p:extLst>
      <p:ext uri="{BB962C8B-B14F-4D97-AF65-F5344CB8AC3E}">
        <p14:creationId xmlns:p14="http://schemas.microsoft.com/office/powerpoint/2010/main" val="141846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lnSpcReduction="10000"/>
          </a:bodyPr>
          <a:lstStyle/>
          <a:p>
            <a:pPr algn="just">
              <a:lnSpc>
                <a:spcPct val="150000"/>
              </a:lnSpc>
            </a:pPr>
            <a:r>
              <a:rPr lang="ar-SY" dirty="0" smtClean="0"/>
              <a:t>    بالفحص السريري يكون المريض عادة مكروباً </a:t>
            </a:r>
            <a:r>
              <a:rPr lang="en-US" dirty="0" smtClean="0"/>
              <a:t>Distressed</a:t>
            </a:r>
            <a:r>
              <a:rPr lang="ar-SY" dirty="0" smtClean="0"/>
              <a:t> و هائجاً و لديه رهاب للضوء </a:t>
            </a:r>
            <a:r>
              <a:rPr lang="en-US" dirty="0" smtClean="0"/>
              <a:t>Photophobia</a:t>
            </a:r>
            <a:r>
              <a:rPr lang="ar-SY" dirty="0" smtClean="0"/>
              <a:t> . وقد توجد صلابة ا</a:t>
            </a:r>
            <a:r>
              <a:rPr lang="ar-SA" dirty="0" smtClean="0"/>
              <a:t>لعنق </a:t>
            </a:r>
            <a:r>
              <a:rPr lang="ar-SY" dirty="0" smtClean="0"/>
              <a:t>نتيجة للدم تحت العنكبوتية لكن </a:t>
            </a:r>
            <a:r>
              <a:rPr lang="ar-SA" dirty="0" smtClean="0"/>
              <a:t>قد</a:t>
            </a:r>
            <a:r>
              <a:rPr lang="ar-SY" dirty="0" smtClean="0"/>
              <a:t> يستغرق </a:t>
            </a:r>
            <a:r>
              <a:rPr lang="ar-SA" dirty="0" smtClean="0"/>
              <a:t>حدوث ذلك </a:t>
            </a:r>
            <a:r>
              <a:rPr lang="ar-SY" dirty="0" smtClean="0"/>
              <a:t>حوالي </a:t>
            </a:r>
            <a:r>
              <a:rPr lang="en-US" dirty="0" smtClean="0"/>
              <a:t>6</a:t>
            </a:r>
            <a:r>
              <a:rPr lang="ar-SY" dirty="0" err="1" smtClean="0"/>
              <a:t>ساعات.قد</a:t>
            </a:r>
            <a:r>
              <a:rPr lang="ar-SY" dirty="0" smtClean="0"/>
              <a:t> توجد علامات نصف الكرة المخية البؤرية ( الخزل </a:t>
            </a:r>
            <a:r>
              <a:rPr lang="ar-SY" dirty="0" err="1" smtClean="0"/>
              <a:t>الشقي,الحبسة,..إلخ</a:t>
            </a:r>
            <a:r>
              <a:rPr lang="ar-SY" dirty="0" smtClean="0"/>
              <a:t> ) عند بداية الحالة إذا وجد ورم دموي مرافق داخل الدماغ . أو قد تتطور هذه العلامات بعد عدة أيام بسبب التشنج الوعائي الشرياني المحرض بوجود الدم في المسافة تحت العنكبوتية . قد يحدث شلل العصب القحفي الثالث بسبب الضغط الموضعي من أم دم الشريان </a:t>
            </a:r>
            <a:r>
              <a:rPr lang="ar-SY" dirty="0" err="1" smtClean="0"/>
              <a:t>الوص</a:t>
            </a:r>
            <a:r>
              <a:rPr lang="ar-SA" dirty="0" smtClean="0"/>
              <a:t>ا</a:t>
            </a:r>
            <a:r>
              <a:rPr lang="ar-SY" dirty="0" smtClean="0"/>
              <a:t>لي الخلفي رغم أن ذلك نادر الحدوث . قد يظهر تنظير قاع العين وجود نزف تحت الجسم الزجاجي </a:t>
            </a:r>
            <a:r>
              <a:rPr lang="en-US" dirty="0" err="1" smtClean="0"/>
              <a:t>Subhyaloid</a:t>
            </a:r>
            <a:r>
              <a:rPr lang="en-US" dirty="0" smtClean="0"/>
              <a:t> </a:t>
            </a:r>
            <a:r>
              <a:rPr lang="en-US" dirty="0" err="1" smtClean="0"/>
              <a:t>Haemorrhage</a:t>
            </a:r>
            <a:r>
              <a:rPr lang="ar-SY" dirty="0" smtClean="0"/>
              <a:t> الذي يمثل مسير الدم على طول المسافة تحت العنكبوتية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33</a:t>
            </a:fld>
            <a:endParaRPr lang="en-US" dirty="0"/>
          </a:p>
        </p:txBody>
      </p:sp>
      <p:sp>
        <p:nvSpPr>
          <p:cNvPr id="5" name="عنصر نائب للتاريخ 4"/>
          <p:cNvSpPr>
            <a:spLocks noGrp="1"/>
          </p:cNvSpPr>
          <p:nvPr>
            <p:ph type="dt" sz="half" idx="10"/>
          </p:nvPr>
        </p:nvSpPr>
        <p:spPr/>
        <p:txBody>
          <a:bodyPr/>
          <a:lstStyle/>
          <a:p>
            <a:fld id="{B8A85190-43D4-44E5-AB79-2308716F4EEF}" type="datetime1">
              <a:rPr lang="en-US" smtClean="0"/>
              <a:t>12/2/2016</a:t>
            </a:fld>
            <a:endParaRPr lang="en-US" dirty="0"/>
          </a:p>
        </p:txBody>
      </p:sp>
    </p:spTree>
    <p:extLst>
      <p:ext uri="{BB962C8B-B14F-4D97-AF65-F5344CB8AC3E}">
        <p14:creationId xmlns:p14="http://schemas.microsoft.com/office/powerpoint/2010/main" val="1634461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عنصر نائب للتاريخ 3"/>
          <p:cNvSpPr>
            <a:spLocks noGrp="1"/>
          </p:cNvSpPr>
          <p:nvPr>
            <p:ph type="dt" sz="half" idx="10"/>
          </p:nvPr>
        </p:nvSpPr>
        <p:spPr/>
        <p:txBody>
          <a:bodyPr/>
          <a:lstStyle/>
          <a:p>
            <a:fld id="{8F791355-9418-4DB3-B58A-9A5DC8B33B23}" type="datetime1">
              <a:rPr lang="en-US" smtClean="0"/>
              <a:t>12/2/2016</a:t>
            </a:fld>
            <a:endParaRPr lang="en-US" dirty="0"/>
          </a:p>
        </p:txBody>
      </p:sp>
      <p:sp>
        <p:nvSpPr>
          <p:cNvPr id="5" name="عنصر نائب لرقم الشريحة 4"/>
          <p:cNvSpPr>
            <a:spLocks noGrp="1"/>
          </p:cNvSpPr>
          <p:nvPr>
            <p:ph type="sldNum" sz="quarter" idx="12"/>
          </p:nvPr>
        </p:nvSpPr>
        <p:spPr/>
        <p:txBody>
          <a:bodyPr/>
          <a:lstStyle/>
          <a:p>
            <a:fld id="{4FAB73BC-B049-4115-A692-8D63A059BFB8}" type="slidenum">
              <a:rPr lang="en-US" smtClean="0"/>
              <a:t>34</a:t>
            </a:fld>
            <a:endParaRPr lang="en-US" dirty="0"/>
          </a:p>
        </p:txBody>
      </p:sp>
    </p:spTree>
    <p:extLst>
      <p:ext uri="{BB962C8B-B14F-4D97-AF65-F5344CB8AC3E}">
        <p14:creationId xmlns:p14="http://schemas.microsoft.com/office/powerpoint/2010/main" val="26081954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7" y="585216"/>
            <a:ext cx="10473107" cy="1499616"/>
          </a:xfrm>
        </p:spPr>
        <p:txBody>
          <a:bodyPr>
            <a:normAutofit/>
          </a:bodyPr>
          <a:lstStyle/>
          <a:p>
            <a:pPr algn="r"/>
            <a:r>
              <a:rPr lang="en-US" sz="2400" b="1" dirty="0" smtClean="0">
                <a:solidFill>
                  <a:srgbClr val="C00000"/>
                </a:solidFill>
              </a:rPr>
              <a:t>B</a:t>
            </a:r>
            <a:r>
              <a:rPr lang="ar-SY" sz="2400" b="1" dirty="0" smtClean="0">
                <a:solidFill>
                  <a:srgbClr val="C00000"/>
                </a:solidFill>
              </a:rPr>
              <a:t>. </a:t>
            </a:r>
            <a:r>
              <a:rPr lang="ar-SY" sz="2400" b="1" dirty="0" smtClean="0"/>
              <a:t>الباثولوجيا </a:t>
            </a:r>
            <a:r>
              <a:rPr lang="en-US" sz="2400" b="1" dirty="0" smtClean="0"/>
              <a:t>Pathology</a:t>
            </a:r>
            <a:r>
              <a:rPr lang="ar-SY" sz="2400" b="1" dirty="0" smtClean="0"/>
              <a:t>:</a:t>
            </a:r>
            <a:endParaRPr lang="ar-SY" sz="2400" b="1" dirty="0"/>
          </a:p>
        </p:txBody>
      </p:sp>
      <p:sp>
        <p:nvSpPr>
          <p:cNvPr id="3" name="عنصر نائب للمحتوى 2"/>
          <p:cNvSpPr>
            <a:spLocks noGrp="1"/>
          </p:cNvSpPr>
          <p:nvPr>
            <p:ph idx="1"/>
          </p:nvPr>
        </p:nvSpPr>
        <p:spPr>
          <a:xfrm>
            <a:off x="1024127" y="1869141"/>
            <a:ext cx="10473107" cy="4598894"/>
          </a:xfrm>
        </p:spPr>
        <p:txBody>
          <a:bodyPr>
            <a:normAutofit lnSpcReduction="10000"/>
          </a:bodyPr>
          <a:lstStyle/>
          <a:p>
            <a:pPr algn="just">
              <a:lnSpc>
                <a:spcPct val="150000"/>
              </a:lnSpc>
            </a:pPr>
            <a:r>
              <a:rPr lang="ar-SY" dirty="0" smtClean="0"/>
              <a:t>    إن </a:t>
            </a:r>
            <a:r>
              <a:rPr lang="en-US" dirty="0" smtClean="0"/>
              <a:t>85</a:t>
            </a:r>
            <a:r>
              <a:rPr lang="ar-SY" dirty="0" smtClean="0"/>
              <a:t>% من كل </a:t>
            </a:r>
            <a:r>
              <a:rPr lang="ar-SY" dirty="0" err="1" smtClean="0"/>
              <a:t>النزوف</a:t>
            </a:r>
            <a:r>
              <a:rPr lang="ar-SY" dirty="0" smtClean="0"/>
              <a:t> تحت العنكبوتية تكون ناجمة عن أمهات دم عنبية </a:t>
            </a:r>
            <a:r>
              <a:rPr lang="en-US" dirty="0" smtClean="0"/>
              <a:t>Berry</a:t>
            </a:r>
            <a:r>
              <a:rPr lang="ar-SY" dirty="0" smtClean="0"/>
              <a:t> . تبرز عند انشعاب الشرايين الدماغية , وخاصة في منطقة حلقة ويليس . وهي تتطور أثناء الحياة من عيوب في الطبقة المتوسطة لجدار الشريان ونادراً ما تتظاهر قبل عمر </a:t>
            </a:r>
            <a:r>
              <a:rPr lang="en-US" dirty="0" smtClean="0"/>
              <a:t>20</a:t>
            </a:r>
            <a:r>
              <a:rPr lang="ar-SY" dirty="0" smtClean="0"/>
              <a:t>عاماً . هناك زيادة خطورة لحدوث أمهات الدم في بعض الحالات مثل الكلية المتعددة الكيسات و عيوب الكولاجين الخلقية (مثال متلازمة </a:t>
            </a:r>
            <a:r>
              <a:rPr lang="ar-SY" dirty="0" err="1" smtClean="0"/>
              <a:t>إهلر-دانلوس</a:t>
            </a:r>
            <a:r>
              <a:rPr lang="ar-SY" dirty="0" smtClean="0"/>
              <a:t>) .ومن بين </a:t>
            </a:r>
            <a:r>
              <a:rPr lang="ar-SY" dirty="0" err="1" smtClean="0"/>
              <a:t>النزوف</a:t>
            </a:r>
            <a:r>
              <a:rPr lang="ar-SY" dirty="0" smtClean="0"/>
              <a:t> تحت العنكبوتية الباقية هناك </a:t>
            </a:r>
            <a:r>
              <a:rPr lang="en-US" dirty="0" smtClean="0"/>
              <a:t>5</a:t>
            </a:r>
            <a:r>
              <a:rPr lang="ar-SY" dirty="0" smtClean="0"/>
              <a:t>%</a:t>
            </a:r>
            <a:r>
              <a:rPr lang="en-US" dirty="0" smtClean="0"/>
              <a:t> </a:t>
            </a:r>
            <a:r>
              <a:rPr lang="en-US" dirty="0"/>
              <a:t> </a:t>
            </a:r>
            <a:r>
              <a:rPr lang="ar-SY" dirty="0" smtClean="0"/>
              <a:t>من الحالات ناجمة عن أسباب نادرة بما فيها التشوهات الشريانية الوريدية </a:t>
            </a:r>
            <a:r>
              <a:rPr lang="ar-SA" dirty="0" smtClean="0"/>
              <a:t>.</a:t>
            </a:r>
          </a:p>
          <a:p>
            <a:pPr algn="just">
              <a:lnSpc>
                <a:spcPct val="150000"/>
              </a:lnSpc>
            </a:pPr>
            <a:r>
              <a:rPr lang="ar-SY" dirty="0" smtClean="0"/>
              <a:t>و </a:t>
            </a:r>
            <a:r>
              <a:rPr lang="en-US" dirty="0" smtClean="0"/>
              <a:t>10</a:t>
            </a:r>
            <a:r>
              <a:rPr lang="ar-SY" dirty="0" smtClean="0"/>
              <a:t>% ناجمة عن نزوف </a:t>
            </a:r>
            <a:r>
              <a:rPr lang="ar-SY" dirty="0" err="1" smtClean="0"/>
              <a:t>لاعلاقة</a:t>
            </a:r>
            <a:r>
              <a:rPr lang="ar-SY" dirty="0" smtClean="0"/>
              <a:t> لها بأمهات الدم . وسبب هذه الحالات الأخيرة غير معروف لكنها تسبب مظهراً مميزاً جداً على صورة الـ</a:t>
            </a:r>
            <a:r>
              <a:rPr lang="en-US" dirty="0" smtClean="0"/>
              <a:t>CT</a:t>
            </a:r>
            <a:r>
              <a:rPr lang="ar-SY" dirty="0" smtClean="0"/>
              <a:t> وهو وجود الدم حول السقيف</a:t>
            </a:r>
            <a:r>
              <a:rPr lang="ar-SA" dirty="0" smtClean="0"/>
              <a:t>ة</a:t>
            </a:r>
            <a:r>
              <a:rPr lang="ar-SY" dirty="0" smtClean="0"/>
              <a:t> و السويقات المخية ( وهي البنى التي تتطور من الحويصل المتوسط للدماغ الجنيني ) </a:t>
            </a:r>
            <a:r>
              <a:rPr lang="en-US" dirty="0" err="1" smtClean="0"/>
              <a:t>Peri</a:t>
            </a:r>
            <a:r>
              <a:rPr lang="en-US" dirty="0" smtClean="0"/>
              <a:t>-Mesencephalic Blood</a:t>
            </a:r>
            <a:r>
              <a:rPr lang="ar-SY" dirty="0" smtClean="0"/>
              <a:t> إن مثل هذه </a:t>
            </a:r>
            <a:r>
              <a:rPr lang="ar-SY" dirty="0" err="1" smtClean="0"/>
              <a:t>النزوفات</a:t>
            </a:r>
            <a:r>
              <a:rPr lang="ar-SY" dirty="0" smtClean="0"/>
              <a:t> ذات نتائج سليمة من حيث الوفيات و النكس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35</a:t>
            </a:fld>
            <a:endParaRPr lang="en-US" dirty="0"/>
          </a:p>
        </p:txBody>
      </p:sp>
      <p:sp>
        <p:nvSpPr>
          <p:cNvPr id="5" name="عنصر نائب للتاريخ 4"/>
          <p:cNvSpPr>
            <a:spLocks noGrp="1"/>
          </p:cNvSpPr>
          <p:nvPr>
            <p:ph type="dt" sz="half" idx="10"/>
          </p:nvPr>
        </p:nvSpPr>
        <p:spPr/>
        <p:txBody>
          <a:bodyPr/>
          <a:lstStyle/>
          <a:p>
            <a:fld id="{F28000C8-9584-43A1-A140-3AFA3839B9D1}" type="datetime1">
              <a:rPr lang="en-US" smtClean="0"/>
              <a:t>12/2/2016</a:t>
            </a:fld>
            <a:endParaRPr lang="en-US" dirty="0"/>
          </a:p>
        </p:txBody>
      </p:sp>
    </p:spTree>
    <p:extLst>
      <p:ext uri="{BB962C8B-B14F-4D97-AF65-F5344CB8AC3E}">
        <p14:creationId xmlns:p14="http://schemas.microsoft.com/office/powerpoint/2010/main" val="2567253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425" y="3844344"/>
            <a:ext cx="5563673" cy="2905102"/>
          </a:xfrm>
        </p:spPr>
      </p:pic>
      <p:sp>
        <p:nvSpPr>
          <p:cNvPr id="4" name="عنصر نائب للتاريخ 3"/>
          <p:cNvSpPr>
            <a:spLocks noGrp="1"/>
          </p:cNvSpPr>
          <p:nvPr>
            <p:ph type="dt" sz="half" idx="10"/>
          </p:nvPr>
        </p:nvSpPr>
        <p:spPr/>
        <p:txBody>
          <a:bodyPr/>
          <a:lstStyle/>
          <a:p>
            <a:fld id="{8F791355-9418-4DB3-B58A-9A5DC8B33B23}" type="datetime1">
              <a:rPr lang="en-US" smtClean="0"/>
              <a:t>12/2/2016</a:t>
            </a:fld>
            <a:endParaRPr lang="en-US" dirty="0"/>
          </a:p>
        </p:txBody>
      </p:sp>
      <p:sp>
        <p:nvSpPr>
          <p:cNvPr id="5" name="عنصر نائب لرقم الشريحة 4"/>
          <p:cNvSpPr>
            <a:spLocks noGrp="1"/>
          </p:cNvSpPr>
          <p:nvPr>
            <p:ph type="sldNum" sz="quarter" idx="12"/>
          </p:nvPr>
        </p:nvSpPr>
        <p:spPr/>
        <p:txBody>
          <a:bodyPr/>
          <a:lstStyle/>
          <a:p>
            <a:fld id="{4FAB73BC-B049-4115-A692-8D63A059BFB8}" type="slidenum">
              <a:rPr lang="en-US" smtClean="0"/>
              <a:t>36</a:t>
            </a:fld>
            <a:endParaRPr lang="en-US" dirty="0"/>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321" y="0"/>
            <a:ext cx="4762500" cy="6067425"/>
          </a:xfrm>
          <a:prstGeom prst="rect">
            <a:avLst/>
          </a:prstGeom>
        </p:spPr>
      </p:pic>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302321" cy="3844344"/>
          </a:xfrm>
          <a:prstGeom prst="rect">
            <a:avLst/>
          </a:prstGeom>
        </p:spPr>
      </p:pic>
    </p:spTree>
    <p:extLst>
      <p:ext uri="{BB962C8B-B14F-4D97-AF65-F5344CB8AC3E}">
        <p14:creationId xmlns:p14="http://schemas.microsoft.com/office/powerpoint/2010/main" val="9938063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en-US" sz="4000" b="1" dirty="0" smtClean="0">
                <a:solidFill>
                  <a:srgbClr val="002060"/>
                </a:solidFill>
                <a:latin typeface="Andalus" panose="02020603050405020304" pitchFamily="18" charset="-78"/>
                <a:cs typeface="Andalus" panose="02020603050405020304" pitchFamily="18" charset="-78"/>
              </a:rPr>
              <a:t>V</a:t>
            </a:r>
            <a:r>
              <a:rPr lang="ar-SY" sz="4000" b="1" dirty="0" smtClean="0">
                <a:solidFill>
                  <a:srgbClr val="002060"/>
                </a:solidFill>
                <a:latin typeface="Andalus" panose="02020603050405020304" pitchFamily="18" charset="-78"/>
                <a:cs typeface="Andalus" panose="02020603050405020304" pitchFamily="18" charset="-78"/>
              </a:rPr>
              <a:t>. استقصاء السكتة الحادة :</a:t>
            </a:r>
            <a:endParaRPr lang="ar-SY" sz="4000" b="1" dirty="0">
              <a:solidFill>
                <a:srgbClr val="002060"/>
              </a:solidFill>
              <a:latin typeface="Andalus" panose="02020603050405020304" pitchFamily="18" charset="-78"/>
              <a:cs typeface="Andalus" panose="02020603050405020304" pitchFamily="18" charset="-78"/>
            </a:endParaRPr>
          </a:p>
        </p:txBody>
      </p:sp>
      <p:sp>
        <p:nvSpPr>
          <p:cNvPr id="3" name="عنصر نائب للمحتوى 2"/>
          <p:cNvSpPr>
            <a:spLocks noGrp="1"/>
          </p:cNvSpPr>
          <p:nvPr>
            <p:ph idx="1"/>
          </p:nvPr>
        </p:nvSpPr>
        <p:spPr/>
        <p:txBody>
          <a:bodyPr/>
          <a:lstStyle/>
          <a:p>
            <a:pPr marL="0" indent="0" algn="just">
              <a:lnSpc>
                <a:spcPct val="150000"/>
              </a:lnSpc>
              <a:buNone/>
            </a:pPr>
            <a:r>
              <a:rPr lang="ar-SY" dirty="0"/>
              <a:t> </a:t>
            </a:r>
            <a:r>
              <a:rPr lang="ar-SY" dirty="0" smtClean="0"/>
              <a:t>    يجب تنظيم عملية استقصاء المريض الذي يتظاهر بالسكتة الحادة و ذلك من أجل إثبات الطبيعة الوعائية للآفة و النمط الباثولوجي للآفة الوعائية و المرض الوعائي المستبطن و عوامل الخطورة الموجودة و يعتمد مدى أهمية الإجابة على هذه الأسئلة على نمط السكتة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37</a:t>
            </a:fld>
            <a:endParaRPr lang="en-US" dirty="0"/>
          </a:p>
        </p:txBody>
      </p:sp>
      <p:sp>
        <p:nvSpPr>
          <p:cNvPr id="5" name="عنصر نائب للتاريخ 4"/>
          <p:cNvSpPr>
            <a:spLocks noGrp="1"/>
          </p:cNvSpPr>
          <p:nvPr>
            <p:ph type="dt" sz="half" idx="10"/>
          </p:nvPr>
        </p:nvSpPr>
        <p:spPr/>
        <p:txBody>
          <a:bodyPr/>
          <a:lstStyle/>
          <a:p>
            <a:fld id="{2BA9497B-1CAB-480C-9681-A8F84765F8A9}" type="datetime1">
              <a:rPr lang="en-US" smtClean="0"/>
              <a:t>12/2/2016</a:t>
            </a:fld>
            <a:endParaRPr lang="en-US" dirty="0"/>
          </a:p>
        </p:txBody>
      </p:sp>
    </p:spTree>
    <p:extLst>
      <p:ext uri="{BB962C8B-B14F-4D97-AF65-F5344CB8AC3E}">
        <p14:creationId xmlns:p14="http://schemas.microsoft.com/office/powerpoint/2010/main" val="1216128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39281" y="585216"/>
            <a:ext cx="9720072" cy="1499616"/>
          </a:xfrm>
        </p:spPr>
        <p:txBody>
          <a:bodyPr>
            <a:normAutofit/>
          </a:bodyPr>
          <a:lstStyle/>
          <a:p>
            <a:pPr algn="r"/>
            <a:r>
              <a:rPr lang="en-US" sz="3000" b="1" dirty="0" smtClean="0">
                <a:solidFill>
                  <a:srgbClr val="C00000"/>
                </a:solidFill>
              </a:rPr>
              <a:t>A</a:t>
            </a:r>
            <a:r>
              <a:rPr lang="ar-SY" sz="3000" b="1" dirty="0" smtClean="0"/>
              <a:t>. السكتة العابرة :</a:t>
            </a:r>
            <a:endParaRPr lang="ar-SY" sz="3000" b="1" dirty="0"/>
          </a:p>
        </p:txBody>
      </p:sp>
      <p:sp>
        <p:nvSpPr>
          <p:cNvPr id="3" name="عنصر نائب للمحتوى 2"/>
          <p:cNvSpPr>
            <a:spLocks noGrp="1"/>
          </p:cNvSpPr>
          <p:nvPr>
            <p:ph idx="1"/>
          </p:nvPr>
        </p:nvSpPr>
        <p:spPr>
          <a:xfrm>
            <a:off x="1010681" y="2084832"/>
            <a:ext cx="9720071" cy="4023360"/>
          </a:xfrm>
        </p:spPr>
        <p:txBody>
          <a:bodyPr/>
          <a:lstStyle/>
          <a:p>
            <a:pPr algn="just">
              <a:lnSpc>
                <a:spcPct val="150000"/>
              </a:lnSpc>
            </a:pPr>
            <a:r>
              <a:rPr lang="ar-SY" dirty="0"/>
              <a:t> </a:t>
            </a:r>
            <a:r>
              <a:rPr lang="ar-SY" dirty="0" smtClean="0"/>
              <a:t>  تكون معظم السكتات العابرة ناجمة عن إقفار دماغي عابر لكن قد يظهر الـ </a:t>
            </a:r>
            <a:r>
              <a:rPr lang="en-US" dirty="0" smtClean="0"/>
              <a:t>CT</a:t>
            </a:r>
            <a:r>
              <a:rPr lang="ar-SY" dirty="0" smtClean="0"/>
              <a:t> أحياناً نزيفاً صغيراً داخل الدماغ . يمكن تحديد المنطقة الشريانية المصابة من القصة المرضية للنوبة , وإن </a:t>
            </a:r>
            <a:r>
              <a:rPr lang="en-US" dirty="0" smtClean="0"/>
              <a:t>80</a:t>
            </a:r>
            <a:r>
              <a:rPr lang="ar-SY" dirty="0" smtClean="0"/>
              <a:t>% من الحلات تحدث في منطقة الشريان السباتي . يمكن تمييز النوب القاعدية-الفقرية من قصة العمى الشقي العابر أو المظاهر الخاصة بجذع الدماغ مثل الشفع أو الدوار . وإذا لم تكن هذه المظاهر موجودة فإن الشلل </a:t>
            </a:r>
            <a:r>
              <a:rPr lang="ar-SA" dirty="0" smtClean="0"/>
              <a:t>الشقي</a:t>
            </a:r>
            <a:r>
              <a:rPr lang="ar-SY" dirty="0" smtClean="0"/>
              <a:t> العابر وفقد الحس الشقي و خلل الكلام ( إذا كان نصف الكرة المخية المسيطر هو المصاب ) يمكن أن يفترض أنها ناشئة من إقفار منطقة الشريان السباتي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38</a:t>
            </a:fld>
            <a:endParaRPr lang="en-US" dirty="0"/>
          </a:p>
        </p:txBody>
      </p:sp>
      <p:sp>
        <p:nvSpPr>
          <p:cNvPr id="5" name="عنصر نائب للتاريخ 4"/>
          <p:cNvSpPr>
            <a:spLocks noGrp="1"/>
          </p:cNvSpPr>
          <p:nvPr>
            <p:ph type="dt" sz="half" idx="10"/>
          </p:nvPr>
        </p:nvSpPr>
        <p:spPr/>
        <p:txBody>
          <a:bodyPr/>
          <a:lstStyle/>
          <a:p>
            <a:fld id="{DE2E35AC-0E94-42E0-9861-CB9A138658F6}" type="datetime1">
              <a:rPr lang="en-US" smtClean="0"/>
              <a:t>12/2/2016</a:t>
            </a:fld>
            <a:endParaRPr lang="en-US" dirty="0"/>
          </a:p>
        </p:txBody>
      </p:sp>
    </p:spTree>
    <p:extLst>
      <p:ext uri="{BB962C8B-B14F-4D97-AF65-F5344CB8AC3E}">
        <p14:creationId xmlns:p14="http://schemas.microsoft.com/office/powerpoint/2010/main" val="16548749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24128" y="833718"/>
            <a:ext cx="10352084" cy="5475642"/>
          </a:xfrm>
        </p:spPr>
        <p:txBody>
          <a:bodyPr/>
          <a:lstStyle/>
          <a:p>
            <a:pPr algn="just">
              <a:lnSpc>
                <a:spcPct val="150000"/>
              </a:lnSpc>
            </a:pPr>
            <a:r>
              <a:rPr lang="ar-SY" dirty="0" smtClean="0"/>
              <a:t>    تنجم معظم حالات السكتة العابرة عن مرض </a:t>
            </a:r>
            <a:r>
              <a:rPr lang="ar-SY" dirty="0" err="1" smtClean="0"/>
              <a:t>الانصمام</a:t>
            </a:r>
            <a:r>
              <a:rPr lang="ar-SY" dirty="0" smtClean="0"/>
              <a:t> </a:t>
            </a:r>
            <a:r>
              <a:rPr lang="ar-SY" dirty="0" err="1" smtClean="0"/>
              <a:t>الخثاري</a:t>
            </a:r>
            <a:r>
              <a:rPr lang="ar-SY" dirty="0" smtClean="0"/>
              <a:t> في الأوعية الرئيسية خارج القحف الناجم عن التصلب العصيدي . إن خطر حدوث السكتة المسببة للعجز أو الموت بعد السكتة </a:t>
            </a:r>
            <a:r>
              <a:rPr lang="ar-SY" dirty="0" err="1" smtClean="0"/>
              <a:t>الإقفارية</a:t>
            </a:r>
            <a:r>
              <a:rPr lang="ar-SY" dirty="0" smtClean="0"/>
              <a:t> العابرة يمكن إنقاصه بنسبة </a:t>
            </a:r>
            <a:r>
              <a:rPr lang="en-US" dirty="0" smtClean="0"/>
              <a:t>30-20</a:t>
            </a:r>
            <a:r>
              <a:rPr lang="ar-SY" dirty="0" smtClean="0"/>
              <a:t>% بواسطة </a:t>
            </a:r>
            <a:r>
              <a:rPr lang="ar-SY" dirty="0" err="1" smtClean="0"/>
              <a:t>الإسبرين</a:t>
            </a:r>
            <a:r>
              <a:rPr lang="ar-SY" dirty="0" smtClean="0"/>
              <a:t> (</a:t>
            </a:r>
            <a:r>
              <a:rPr lang="en-US" dirty="0" smtClean="0"/>
              <a:t>300-75</a:t>
            </a:r>
            <a:r>
              <a:rPr lang="ar-SY" dirty="0" smtClean="0"/>
              <a:t> ملغ يومياً) . وإذا كان لدى المريض تضيق كبير في الشريان السباتي (أكثر من </a:t>
            </a:r>
            <a:r>
              <a:rPr lang="en-US" dirty="0" smtClean="0"/>
              <a:t>70</a:t>
            </a:r>
            <a:r>
              <a:rPr lang="ar-SY" dirty="0" smtClean="0"/>
              <a:t>%) فإن استئصال باطنة الشريان السباتي </a:t>
            </a:r>
            <a:r>
              <a:rPr lang="en-US" dirty="0" smtClean="0"/>
              <a:t>Carotid Endarterectomy</a:t>
            </a:r>
            <a:r>
              <a:rPr lang="ar-SY" dirty="0" smtClean="0"/>
              <a:t> له فائدة مثبتة </a:t>
            </a:r>
            <a:r>
              <a:rPr lang="ar-SA" dirty="0" smtClean="0"/>
              <a:t>.</a:t>
            </a:r>
            <a:endParaRPr lang="en-US" dirty="0" smtClean="0"/>
          </a:p>
          <a:p>
            <a:pPr algn="just">
              <a:lnSpc>
                <a:spcPct val="150000"/>
              </a:lnSpc>
            </a:pPr>
            <a:r>
              <a:rPr lang="ar-SY" dirty="0" smtClean="0"/>
              <a:t>. ومع ذلك فإن </a:t>
            </a:r>
            <a:r>
              <a:rPr lang="en-US" dirty="0" smtClean="0"/>
              <a:t>20</a:t>
            </a:r>
            <a:r>
              <a:rPr lang="ar-SY" dirty="0" smtClean="0"/>
              <a:t>% فقط من المرضى الذين يتظاهرون بنوبة </a:t>
            </a:r>
            <a:r>
              <a:rPr lang="ar-SY" dirty="0" err="1" smtClean="0"/>
              <a:t>اقفارية</a:t>
            </a:r>
            <a:r>
              <a:rPr lang="ar-SY" dirty="0" smtClean="0"/>
              <a:t> عابرة في منطقة الشريان السباتي سوف يكون لديهم تضيق سباتي كبير . وهؤلاء المرضى لابد من كشفهم بوسيلة تصوير وعائي غير باضعة (</a:t>
            </a:r>
            <a:r>
              <a:rPr lang="en-US" dirty="0" smtClean="0"/>
              <a:t>MRA</a:t>
            </a:r>
            <a:r>
              <a:rPr lang="ar-SY" dirty="0" smtClean="0"/>
              <a:t> أو التصوير بفائق الصوت</a:t>
            </a:r>
            <a:r>
              <a:rPr lang="en-US" dirty="0" smtClean="0"/>
              <a:t>(</a:t>
            </a:r>
            <a:r>
              <a:rPr lang="ar-SY" dirty="0" smtClean="0"/>
              <a:t> قبل استخدام التصوير الوعائي المتباين و هو وسيلة باضعة ( وبالتالي محفوفة بالمخاطر ) ضرورية لتحديد حدود الآفة للجراح . إن اللغط السباتي المعزول لا علاقة له مع شدة التضيق الشرياني المستبطن أو مع خطر السكتة , وإن المرضى الذين يتظاهرون بحادث إقفاري مركزي مثبت هم فقط الذين يجب أن تجرى لهم استق</a:t>
            </a:r>
            <a:r>
              <a:rPr lang="ar-SA" dirty="0"/>
              <a:t>ص</a:t>
            </a:r>
            <a:r>
              <a:rPr lang="ar-SY" dirty="0" err="1" smtClean="0"/>
              <a:t>اءات</a:t>
            </a:r>
            <a:r>
              <a:rPr lang="ar-SY" dirty="0" smtClean="0"/>
              <a:t> إضافية . </a:t>
            </a:r>
            <a:endParaRPr lang="ar-SY" dirty="0"/>
          </a:p>
        </p:txBody>
      </p:sp>
      <p:sp>
        <p:nvSpPr>
          <p:cNvPr id="2" name="عنصر نائب لرقم الشريحة 1"/>
          <p:cNvSpPr>
            <a:spLocks noGrp="1"/>
          </p:cNvSpPr>
          <p:nvPr>
            <p:ph type="sldNum" sz="quarter" idx="12"/>
          </p:nvPr>
        </p:nvSpPr>
        <p:spPr/>
        <p:txBody>
          <a:bodyPr/>
          <a:lstStyle/>
          <a:p>
            <a:fld id="{4FAB73BC-B049-4115-A692-8D63A059BFB8}" type="slidenum">
              <a:rPr lang="en-US" smtClean="0"/>
              <a:t>39</a:t>
            </a:fld>
            <a:endParaRPr lang="en-US" dirty="0"/>
          </a:p>
        </p:txBody>
      </p:sp>
      <p:sp>
        <p:nvSpPr>
          <p:cNvPr id="4" name="عنصر نائب للتاريخ 3"/>
          <p:cNvSpPr>
            <a:spLocks noGrp="1"/>
          </p:cNvSpPr>
          <p:nvPr>
            <p:ph type="dt" sz="half" idx="10"/>
          </p:nvPr>
        </p:nvSpPr>
        <p:spPr/>
        <p:txBody>
          <a:bodyPr/>
          <a:lstStyle/>
          <a:p>
            <a:fld id="{A28E943F-D103-49DA-9C68-2F5CDF5AFA14}" type="datetime1">
              <a:rPr lang="en-US" smtClean="0"/>
              <a:t>12/2/2016</a:t>
            </a:fld>
            <a:endParaRPr lang="en-US" dirty="0"/>
          </a:p>
        </p:txBody>
      </p:sp>
    </p:spTree>
    <p:extLst>
      <p:ext uri="{BB962C8B-B14F-4D97-AF65-F5344CB8AC3E}">
        <p14:creationId xmlns:p14="http://schemas.microsoft.com/office/powerpoint/2010/main" val="3222034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024128" y="0"/>
            <a:ext cx="9720072" cy="1269242"/>
          </a:xfrm>
        </p:spPr>
        <p:txBody>
          <a:bodyPr/>
          <a:lstStyle/>
          <a:p>
            <a:pPr algn="ctr"/>
            <a:r>
              <a:rPr lang="ar-SA" dirty="0" smtClean="0">
                <a:solidFill>
                  <a:srgbClr val="C00000"/>
                </a:solidFill>
              </a:rPr>
              <a:t>التروية الدماغية</a:t>
            </a:r>
            <a:endParaRPr lang="ar-SA" dirty="0">
              <a:solidFill>
                <a:srgbClr val="C00000"/>
              </a:solidFill>
            </a:endParaRPr>
          </a:p>
        </p:txBody>
      </p:sp>
      <p:sp>
        <p:nvSpPr>
          <p:cNvPr id="5" name="عنصر نائب للمحتوى 4"/>
          <p:cNvSpPr>
            <a:spLocks noGrp="1"/>
          </p:cNvSpPr>
          <p:nvPr>
            <p:ph idx="1"/>
          </p:nvPr>
        </p:nvSpPr>
        <p:spPr>
          <a:xfrm>
            <a:off x="736980" y="1119115"/>
            <a:ext cx="10849970" cy="5472753"/>
          </a:xfrm>
        </p:spPr>
        <p:txBody>
          <a:bodyPr>
            <a:normAutofit/>
          </a:bodyPr>
          <a:lstStyle/>
          <a:p>
            <a:r>
              <a:rPr lang="ar-SA" sz="2800" b="1" dirty="0" err="1" smtClean="0">
                <a:solidFill>
                  <a:srgbClr val="FF0000"/>
                </a:solidFill>
              </a:rPr>
              <a:t>أولا:التروية</a:t>
            </a:r>
            <a:r>
              <a:rPr lang="ar-SA" sz="2800" b="1" dirty="0" smtClean="0">
                <a:solidFill>
                  <a:srgbClr val="FF0000"/>
                </a:solidFill>
              </a:rPr>
              <a:t> الشريانية في </a:t>
            </a:r>
            <a:r>
              <a:rPr lang="ar-SA" sz="2800" b="1" dirty="0" err="1" smtClean="0">
                <a:solidFill>
                  <a:srgbClr val="FF0000"/>
                </a:solidFill>
              </a:rPr>
              <a:t>الدماغ</a:t>
            </a:r>
            <a:r>
              <a:rPr lang="ar-SA" sz="2800" dirty="0" err="1" smtClean="0"/>
              <a:t>:تتم</a:t>
            </a:r>
            <a:r>
              <a:rPr lang="ar-SA" sz="2800" dirty="0" smtClean="0"/>
              <a:t> عن طريق</a:t>
            </a:r>
          </a:p>
          <a:p>
            <a:r>
              <a:rPr lang="ar-SA" sz="2800" dirty="0"/>
              <a:t> </a:t>
            </a:r>
            <a:r>
              <a:rPr lang="ar-SA" sz="2800" dirty="0" smtClean="0"/>
              <a:t>  1-الشريانين السباتيين الباطنين.                                           2-الشريانين الفقريين.</a:t>
            </a:r>
          </a:p>
          <a:p>
            <a:r>
              <a:rPr lang="ar-SA" sz="2800" b="1" u="sng" dirty="0" smtClean="0">
                <a:solidFill>
                  <a:srgbClr val="002060"/>
                </a:solidFill>
              </a:rPr>
              <a:t>فروع الشريان السباتي الباطن في الدماغ</a:t>
            </a:r>
            <a:r>
              <a:rPr lang="ar-SA" sz="2800" dirty="0" smtClean="0"/>
              <a:t>:</a:t>
            </a:r>
          </a:p>
          <a:p>
            <a:r>
              <a:rPr lang="ar-SA" sz="2800" dirty="0" smtClean="0"/>
              <a:t>1)-الشريان العيني.     2).الشريان الاشتراكي الخلفي.        3).الشريان المشيمي الامامي.</a:t>
            </a:r>
          </a:p>
          <a:p>
            <a:r>
              <a:rPr lang="ar-SA" sz="2800" dirty="0" smtClean="0"/>
              <a:t>4).الشريان المخي الامامي: يتحد الشريانان الاماميان مع بعضهما بواسطة الشريان الاشتراكي الامامي, يعطي الشريان المخي الامامي فروع تدعى الشرايين المخططة المركزية والتي تخترق المسافة المثقوبة الامامية ومن اهمها الشريان الراجع( </a:t>
            </a:r>
            <a:r>
              <a:rPr lang="ar-SA" sz="2800" dirty="0" err="1" smtClean="0"/>
              <a:t>هوبنر</a:t>
            </a:r>
            <a:r>
              <a:rPr lang="ar-SA" sz="2800" dirty="0" smtClean="0"/>
              <a:t>).</a:t>
            </a:r>
          </a:p>
          <a:p>
            <a:r>
              <a:rPr lang="ar-SA" sz="2800" dirty="0" smtClean="0"/>
              <a:t>5)-الشريان المخي المتوسط: على مسير شق </a:t>
            </a:r>
            <a:r>
              <a:rPr lang="ar-SA" sz="2800" dirty="0" err="1" smtClean="0"/>
              <a:t>سلفيوس</a:t>
            </a:r>
            <a:r>
              <a:rPr lang="ar-SA" sz="2800" dirty="0" smtClean="0"/>
              <a:t> –وينقسم الى فروع عديدة.</a:t>
            </a:r>
            <a:endParaRPr lang="ar-SA" sz="2800" dirty="0"/>
          </a:p>
        </p:txBody>
      </p:sp>
      <p:sp>
        <p:nvSpPr>
          <p:cNvPr id="2" name="عنصر نائب للتاريخ 1"/>
          <p:cNvSpPr>
            <a:spLocks noGrp="1"/>
          </p:cNvSpPr>
          <p:nvPr>
            <p:ph type="dt" sz="half" idx="10"/>
          </p:nvPr>
        </p:nvSpPr>
        <p:spPr/>
        <p:txBody>
          <a:bodyPr/>
          <a:lstStyle/>
          <a:p>
            <a:fld id="{D293E636-FDCD-47A1-B57F-32E8E15CD1A3}" type="datetime1">
              <a:rPr lang="en-US" smtClean="0"/>
              <a:t>12/2/2016</a:t>
            </a:fld>
            <a:endParaRPr lang="en-US" dirty="0"/>
          </a:p>
        </p:txBody>
      </p:sp>
      <p:sp>
        <p:nvSpPr>
          <p:cNvPr id="3" name="عنصر نائب لرقم الشريحة 2"/>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3711055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98940" y="753035"/>
            <a:ext cx="9720071" cy="4023360"/>
          </a:xfrm>
        </p:spPr>
        <p:txBody>
          <a:bodyPr/>
          <a:lstStyle/>
          <a:p>
            <a:pPr algn="just">
              <a:lnSpc>
                <a:spcPct val="150000"/>
              </a:lnSpc>
            </a:pPr>
            <a:r>
              <a:rPr lang="ar-SY" dirty="0"/>
              <a:t> </a:t>
            </a:r>
            <a:r>
              <a:rPr lang="ar-SY" dirty="0" smtClean="0"/>
              <a:t>   نادراً ما يكون </a:t>
            </a:r>
            <a:r>
              <a:rPr lang="ar-SY" dirty="0" err="1" smtClean="0"/>
              <a:t>الانصمام</a:t>
            </a:r>
            <a:r>
              <a:rPr lang="ar-SY" dirty="0" smtClean="0"/>
              <a:t> من مصدر قلبي هو سبب السكتة العابرة . و في هذه الحالة تكون المعالجة المضادة للتخثر </a:t>
            </a:r>
            <a:r>
              <a:rPr lang="ar-SY" dirty="0" err="1" smtClean="0"/>
              <a:t>بالوارفارين</a:t>
            </a:r>
            <a:r>
              <a:rPr lang="ar-SY" dirty="0" smtClean="0"/>
              <a:t> ضرورية . ومع ذلك فإن المعالجة المضادة للتخثر ليس لها فائدة جوهرية في معظم السكتات العابرة لأنها تسبب العديد من السكتات النزفية في الوقت الذي تقي فيه من السكتات </a:t>
            </a:r>
            <a:r>
              <a:rPr lang="ar-SY" dirty="0" err="1" smtClean="0"/>
              <a:t>الإقفارية</a:t>
            </a:r>
            <a:r>
              <a:rPr lang="ar-SY" dirty="0" smtClean="0"/>
              <a:t> .</a:t>
            </a:r>
            <a:endParaRPr lang="ar-SY" dirty="0"/>
          </a:p>
        </p:txBody>
      </p:sp>
      <p:graphicFrame>
        <p:nvGraphicFramePr>
          <p:cNvPr id="4" name="جدول 3"/>
          <p:cNvGraphicFramePr>
            <a:graphicFrameLocks noGrp="1"/>
          </p:cNvGraphicFramePr>
          <p:nvPr>
            <p:extLst>
              <p:ext uri="{D42A27DB-BD31-4B8C-83A1-F6EECF244321}">
                <p14:modId xmlns:p14="http://schemas.microsoft.com/office/powerpoint/2010/main" val="1264285289"/>
              </p:ext>
            </p:extLst>
          </p:nvPr>
        </p:nvGraphicFramePr>
        <p:xfrm>
          <a:off x="1198939" y="3368736"/>
          <a:ext cx="9720071" cy="2198345"/>
        </p:xfrm>
        <a:graphic>
          <a:graphicData uri="http://schemas.openxmlformats.org/drawingml/2006/table">
            <a:tbl>
              <a:tblPr rtl="1" firstRow="1" bandRow="1">
                <a:tableStyleId>{5C22544A-7EE6-4342-B048-85BDC9FD1C3A}</a:tableStyleId>
              </a:tblPr>
              <a:tblGrid>
                <a:gridCol w="9720071"/>
              </a:tblGrid>
              <a:tr h="634305">
                <a:tc>
                  <a:txBody>
                    <a:bodyPr/>
                    <a:lstStyle/>
                    <a:p>
                      <a:pPr rtl="1"/>
                      <a:r>
                        <a:rPr lang="ar-SY" sz="2400" dirty="0" smtClean="0"/>
                        <a:t>السكتة</a:t>
                      </a:r>
                      <a:r>
                        <a:rPr lang="ar-SY" sz="2400" baseline="0" dirty="0" smtClean="0"/>
                        <a:t> </a:t>
                      </a:r>
                      <a:r>
                        <a:rPr lang="ar-SY" sz="2400" baseline="0" dirty="0" err="1" smtClean="0"/>
                        <a:t>الإقفارية</a:t>
                      </a:r>
                      <a:r>
                        <a:rPr lang="ar-SY" sz="2400" baseline="0" dirty="0" smtClean="0"/>
                        <a:t> الحادة – دور </a:t>
                      </a:r>
                      <a:r>
                        <a:rPr lang="ar-SY" sz="2400" baseline="0" dirty="0" err="1" smtClean="0"/>
                        <a:t>الإسبرين</a:t>
                      </a:r>
                      <a:r>
                        <a:rPr lang="ar-SY" sz="2400" baseline="0" dirty="0" smtClean="0"/>
                        <a:t> .</a:t>
                      </a:r>
                      <a:endParaRPr lang="ar-SY" sz="2400" dirty="0"/>
                    </a:p>
                  </a:txBody>
                  <a:tcPr anchor="ctr"/>
                </a:tc>
              </a:tr>
              <a:tr h="1564040">
                <a:tc>
                  <a:txBody>
                    <a:bodyPr/>
                    <a:lstStyle/>
                    <a:p>
                      <a:pPr rtl="1"/>
                      <a:r>
                        <a:rPr lang="ar-SY" sz="2400" dirty="0" smtClean="0"/>
                        <a:t>إن الأسبرين</a:t>
                      </a:r>
                      <a:r>
                        <a:rPr lang="ar-SY" sz="2400" baseline="0" dirty="0" smtClean="0"/>
                        <a:t> فعال بعد حدوث السكتة العابرة في انقاص خطر الحوادث الوعائية اللاحقة . وقد أظهرت التجارب العشوائية المحكمة أن الأسبرين إذا أعطي خلال </a:t>
                      </a:r>
                      <a:r>
                        <a:rPr lang="en-US" sz="2400" baseline="0" dirty="0" smtClean="0"/>
                        <a:t>48</a:t>
                      </a:r>
                      <a:r>
                        <a:rPr lang="ar-SY" sz="2400" baseline="0" dirty="0" smtClean="0"/>
                        <a:t>ساعة من بداية حدوث السكتة الحادة المستمرة يحسن من النتائج طويلة الأمد .</a:t>
                      </a:r>
                      <a:endParaRPr lang="ar-SY" sz="2400" dirty="0"/>
                    </a:p>
                  </a:txBody>
                  <a:tcPr anchor="ctr"/>
                </a:tc>
              </a:tr>
            </a:tbl>
          </a:graphicData>
        </a:graphic>
      </p:graphicFrame>
      <p:sp>
        <p:nvSpPr>
          <p:cNvPr id="5" name="مستطيل 4"/>
          <p:cNvSpPr/>
          <p:nvPr/>
        </p:nvSpPr>
        <p:spPr>
          <a:xfrm>
            <a:off x="1896035" y="3146612"/>
            <a:ext cx="847165" cy="36307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smtClean="0"/>
              <a:t>EBM</a:t>
            </a:r>
            <a:endParaRPr lang="ar-SY" dirty="0"/>
          </a:p>
        </p:txBody>
      </p:sp>
      <p:sp>
        <p:nvSpPr>
          <p:cNvPr id="2" name="عنصر نائب لرقم الشريحة 1"/>
          <p:cNvSpPr>
            <a:spLocks noGrp="1"/>
          </p:cNvSpPr>
          <p:nvPr>
            <p:ph type="sldNum" sz="quarter" idx="12"/>
          </p:nvPr>
        </p:nvSpPr>
        <p:spPr/>
        <p:txBody>
          <a:bodyPr/>
          <a:lstStyle/>
          <a:p>
            <a:fld id="{4FAB73BC-B049-4115-A692-8D63A059BFB8}" type="slidenum">
              <a:rPr lang="en-US" smtClean="0"/>
              <a:t>40</a:t>
            </a:fld>
            <a:endParaRPr lang="en-US" dirty="0"/>
          </a:p>
        </p:txBody>
      </p:sp>
      <p:sp>
        <p:nvSpPr>
          <p:cNvPr id="6" name="عنصر نائب للتاريخ 5"/>
          <p:cNvSpPr>
            <a:spLocks noGrp="1"/>
          </p:cNvSpPr>
          <p:nvPr>
            <p:ph type="dt" sz="half" idx="10"/>
          </p:nvPr>
        </p:nvSpPr>
        <p:spPr/>
        <p:txBody>
          <a:bodyPr/>
          <a:lstStyle/>
          <a:p>
            <a:fld id="{7B13351B-5E38-4C96-ACFD-EB6255FE3831}" type="datetime1">
              <a:rPr lang="en-US" smtClean="0"/>
              <a:t>12/2/2016</a:t>
            </a:fld>
            <a:endParaRPr lang="en-US" dirty="0"/>
          </a:p>
        </p:txBody>
      </p:sp>
    </p:spTree>
    <p:extLst>
      <p:ext uri="{BB962C8B-B14F-4D97-AF65-F5344CB8AC3E}">
        <p14:creationId xmlns:p14="http://schemas.microsoft.com/office/powerpoint/2010/main" val="33626388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695582989"/>
              </p:ext>
            </p:extLst>
          </p:nvPr>
        </p:nvGraphicFramePr>
        <p:xfrm>
          <a:off x="1024128" y="1075765"/>
          <a:ext cx="9720262" cy="5334000"/>
        </p:xfrm>
        <a:graphic>
          <a:graphicData uri="http://schemas.openxmlformats.org/drawingml/2006/table">
            <a:tbl>
              <a:tblPr rtl="1" firstRow="1" bandRow="1">
                <a:tableStyleId>{5C22544A-7EE6-4342-B048-85BDC9FD1C3A}</a:tableStyleId>
              </a:tblPr>
              <a:tblGrid>
                <a:gridCol w="4860131"/>
                <a:gridCol w="4860131"/>
              </a:tblGrid>
              <a:tr h="370840">
                <a:tc gridSpan="2">
                  <a:txBody>
                    <a:bodyPr/>
                    <a:lstStyle/>
                    <a:p>
                      <a:pPr rtl="1"/>
                      <a:r>
                        <a:rPr lang="ar-SY" sz="2200" dirty="0" smtClean="0"/>
                        <a:t>استقصاء المريض المصاب بالسكتة الحادة .</a:t>
                      </a:r>
                      <a:endParaRPr lang="ar-SY" sz="2200" dirty="0"/>
                    </a:p>
                  </a:txBody>
                  <a:tcPr/>
                </a:tc>
                <a:tc hMerge="1">
                  <a:txBody>
                    <a:bodyPr/>
                    <a:lstStyle/>
                    <a:p>
                      <a:pPr rtl="1"/>
                      <a:endParaRPr lang="ar-SY" dirty="0"/>
                    </a:p>
                  </a:txBody>
                  <a:tcPr/>
                </a:tc>
              </a:tr>
              <a:tr h="370840">
                <a:tc>
                  <a:txBody>
                    <a:bodyPr/>
                    <a:lstStyle/>
                    <a:p>
                      <a:pPr rtl="1"/>
                      <a:r>
                        <a:rPr lang="ar-SY" sz="2200" dirty="0" smtClean="0"/>
                        <a:t>السؤال التشخيصي</a:t>
                      </a:r>
                      <a:endParaRPr lang="ar-SY" sz="2200" dirty="0"/>
                    </a:p>
                  </a:txBody>
                  <a:tcPr/>
                </a:tc>
                <a:tc>
                  <a:txBody>
                    <a:bodyPr/>
                    <a:lstStyle/>
                    <a:p>
                      <a:pPr rtl="1"/>
                      <a:r>
                        <a:rPr lang="ar-SY" sz="2200" dirty="0" smtClean="0"/>
                        <a:t>الاستقصاء</a:t>
                      </a:r>
                      <a:endParaRPr lang="ar-SY" sz="2200" dirty="0"/>
                    </a:p>
                  </a:txBody>
                  <a:tcPr/>
                </a:tc>
              </a:tr>
              <a:tr h="370840">
                <a:tc>
                  <a:txBody>
                    <a:bodyPr/>
                    <a:lstStyle/>
                    <a:p>
                      <a:pPr rtl="1"/>
                      <a:r>
                        <a:rPr lang="ar-SY" sz="2200" dirty="0" smtClean="0"/>
                        <a:t>هل هي آفة وعائية ؟</a:t>
                      </a:r>
                      <a:endParaRPr lang="ar-SY" sz="2200" dirty="0"/>
                    </a:p>
                  </a:txBody>
                  <a:tcPr/>
                </a:tc>
                <a:tc>
                  <a:txBody>
                    <a:bodyPr/>
                    <a:lstStyle/>
                    <a:p>
                      <a:pPr rtl="1"/>
                      <a:r>
                        <a:rPr lang="en-US" sz="2200" dirty="0" smtClean="0"/>
                        <a:t>MRI/CT</a:t>
                      </a:r>
                      <a:endParaRPr lang="ar-SY" sz="2200" dirty="0"/>
                    </a:p>
                  </a:txBody>
                  <a:tcPr/>
                </a:tc>
              </a:tr>
              <a:tr h="370840">
                <a:tc>
                  <a:txBody>
                    <a:bodyPr/>
                    <a:lstStyle/>
                    <a:p>
                      <a:pPr rtl="1"/>
                      <a:r>
                        <a:rPr lang="ar-SY" sz="2200" dirty="0" smtClean="0"/>
                        <a:t>هل هي نزفية</a:t>
                      </a:r>
                      <a:r>
                        <a:rPr lang="ar-SY" sz="2200" baseline="0" dirty="0" smtClean="0"/>
                        <a:t> أم </a:t>
                      </a:r>
                      <a:r>
                        <a:rPr lang="ar-SY" sz="2200" baseline="0" dirty="0" err="1" smtClean="0"/>
                        <a:t>إقفارية</a:t>
                      </a:r>
                      <a:r>
                        <a:rPr lang="ar-SY" sz="2200" baseline="0" dirty="0" smtClean="0"/>
                        <a:t> ؟</a:t>
                      </a:r>
                      <a:endParaRPr lang="ar-SY" sz="2200" dirty="0"/>
                    </a:p>
                  </a:txBody>
                  <a:tcPr/>
                </a:tc>
                <a:tc>
                  <a:txBody>
                    <a:bodyPr/>
                    <a:lstStyle/>
                    <a:p>
                      <a:pPr rtl="1"/>
                      <a:r>
                        <a:rPr lang="en-US" sz="2200" dirty="0" smtClean="0"/>
                        <a:t>CT</a:t>
                      </a:r>
                      <a:endParaRPr lang="ar-SY" sz="2200" dirty="0"/>
                    </a:p>
                  </a:txBody>
                  <a:tcPr/>
                </a:tc>
              </a:tr>
              <a:tr h="370840">
                <a:tc>
                  <a:txBody>
                    <a:bodyPr/>
                    <a:lstStyle/>
                    <a:p>
                      <a:pPr rtl="1"/>
                      <a:r>
                        <a:rPr lang="ar-SY" sz="2200" dirty="0" smtClean="0"/>
                        <a:t>هل</a:t>
                      </a:r>
                      <a:r>
                        <a:rPr lang="ar-SY" sz="2200" baseline="0" dirty="0" smtClean="0"/>
                        <a:t> هي نزف تحت العنكبوتية ؟</a:t>
                      </a:r>
                      <a:endParaRPr lang="ar-SY" sz="2200" dirty="0"/>
                    </a:p>
                  </a:txBody>
                  <a:tcPr/>
                </a:tc>
                <a:tc>
                  <a:txBody>
                    <a:bodyPr/>
                    <a:lstStyle/>
                    <a:p>
                      <a:pPr rtl="1"/>
                      <a:r>
                        <a:rPr lang="en-US" sz="2200" dirty="0" smtClean="0"/>
                        <a:t>CT</a:t>
                      </a:r>
                      <a:r>
                        <a:rPr lang="ar-SY" sz="2200" dirty="0" smtClean="0"/>
                        <a:t>, البزل القطني .</a:t>
                      </a:r>
                      <a:endParaRPr lang="ar-SY" sz="2200" dirty="0"/>
                    </a:p>
                  </a:txBody>
                  <a:tcPr/>
                </a:tc>
              </a:tr>
              <a:tr h="370840">
                <a:tc>
                  <a:txBody>
                    <a:bodyPr/>
                    <a:lstStyle/>
                    <a:p>
                      <a:pPr rtl="1"/>
                      <a:r>
                        <a:rPr lang="ar-SY" sz="2200" dirty="0" smtClean="0"/>
                        <a:t>ما هو المرض الوعائي المستبطن ؟</a:t>
                      </a:r>
                      <a:endParaRPr lang="ar-SY" sz="2200" dirty="0"/>
                    </a:p>
                  </a:txBody>
                  <a:tcPr/>
                </a:tc>
                <a:tc>
                  <a:txBody>
                    <a:bodyPr/>
                    <a:lstStyle/>
                    <a:p>
                      <a:pPr rtl="1"/>
                      <a:r>
                        <a:rPr lang="en-US" sz="2200" dirty="0" smtClean="0"/>
                        <a:t>ECG</a:t>
                      </a:r>
                      <a:endParaRPr lang="ar-SY" sz="2200" dirty="0" smtClean="0"/>
                    </a:p>
                    <a:p>
                      <a:pPr rtl="1"/>
                      <a:r>
                        <a:rPr lang="ar-SY" sz="2200" dirty="0" smtClean="0"/>
                        <a:t>فائق الصوت القلبي.</a:t>
                      </a:r>
                    </a:p>
                    <a:p>
                      <a:pPr rtl="1"/>
                      <a:r>
                        <a:rPr lang="en-US" sz="2200" dirty="0" smtClean="0"/>
                        <a:t>MRA</a:t>
                      </a:r>
                      <a:r>
                        <a:rPr lang="ar-SY" sz="2200" baseline="0" dirty="0" smtClean="0"/>
                        <a:t> .</a:t>
                      </a:r>
                    </a:p>
                    <a:p>
                      <a:pPr rtl="1"/>
                      <a:r>
                        <a:rPr lang="ar-SY" sz="2200" baseline="0" dirty="0" err="1" smtClean="0"/>
                        <a:t>الدوبلر</a:t>
                      </a:r>
                      <a:endParaRPr lang="ar-SY" sz="2200" dirty="0" smtClean="0"/>
                    </a:p>
                    <a:p>
                      <a:pPr rtl="1"/>
                      <a:r>
                        <a:rPr lang="ar-SY" sz="2200" dirty="0" smtClean="0"/>
                        <a:t>تصوير</a:t>
                      </a:r>
                      <a:r>
                        <a:rPr lang="ar-SY" sz="2200" baseline="0" dirty="0" smtClean="0"/>
                        <a:t> الأوعية المتباين</a:t>
                      </a:r>
                      <a:r>
                        <a:rPr lang="en-US" sz="2200" baseline="0" dirty="0" smtClean="0"/>
                        <a:t>)</a:t>
                      </a:r>
                      <a:r>
                        <a:rPr lang="ar-SA" sz="2200" baseline="0" dirty="0" smtClean="0"/>
                        <a:t>الظليل)</a:t>
                      </a:r>
                      <a:r>
                        <a:rPr lang="ar-SY" sz="2200" baseline="0" dirty="0" smtClean="0"/>
                        <a:t> .</a:t>
                      </a:r>
                      <a:endParaRPr lang="ar-SY" sz="2200" dirty="0"/>
                    </a:p>
                  </a:txBody>
                  <a:tcPr/>
                </a:tc>
              </a:tr>
              <a:tr h="370840">
                <a:tc>
                  <a:txBody>
                    <a:bodyPr/>
                    <a:lstStyle/>
                    <a:p>
                      <a:pPr rtl="1"/>
                      <a:r>
                        <a:rPr lang="ar-SY" sz="2200" dirty="0" smtClean="0"/>
                        <a:t>ما هي عوامل الخطورة ؟</a:t>
                      </a:r>
                      <a:endParaRPr lang="ar-SY" sz="2200" dirty="0"/>
                    </a:p>
                  </a:txBody>
                  <a:tcPr/>
                </a:tc>
                <a:tc>
                  <a:txBody>
                    <a:bodyPr/>
                    <a:lstStyle/>
                    <a:p>
                      <a:pPr rtl="1"/>
                      <a:r>
                        <a:rPr lang="ar-SY" sz="2200" dirty="0" smtClean="0"/>
                        <a:t>تعداد الدم .</a:t>
                      </a:r>
                    </a:p>
                    <a:p>
                      <a:pPr rtl="1"/>
                      <a:r>
                        <a:rPr lang="ar-SY" sz="2200" dirty="0" smtClean="0"/>
                        <a:t>الكولسترول .</a:t>
                      </a:r>
                    </a:p>
                    <a:p>
                      <a:pPr rtl="1"/>
                      <a:r>
                        <a:rPr lang="ar-SY" sz="2200" dirty="0" smtClean="0"/>
                        <a:t>تحري الأهبة للتخثر/ التجلط .</a:t>
                      </a:r>
                    </a:p>
                    <a:p>
                      <a:pPr rtl="1"/>
                      <a:r>
                        <a:rPr lang="ar-SY" sz="2200" dirty="0" smtClean="0"/>
                        <a:t>غلوكوز الدم .</a:t>
                      </a:r>
                      <a:endParaRPr lang="ar-SY" sz="2200" dirty="0"/>
                    </a:p>
                  </a:txBody>
                  <a:tcPr/>
                </a:tc>
              </a:tr>
            </a:tbl>
          </a:graphicData>
        </a:graphic>
      </p:graphicFrame>
      <p:sp>
        <p:nvSpPr>
          <p:cNvPr id="3" name="عنصر نائب لرقم الشريحة 2"/>
          <p:cNvSpPr>
            <a:spLocks noGrp="1"/>
          </p:cNvSpPr>
          <p:nvPr>
            <p:ph type="sldNum" sz="quarter" idx="12"/>
          </p:nvPr>
        </p:nvSpPr>
        <p:spPr/>
        <p:txBody>
          <a:bodyPr/>
          <a:lstStyle/>
          <a:p>
            <a:fld id="{4FAB73BC-B049-4115-A692-8D63A059BFB8}" type="slidenum">
              <a:rPr lang="en-US" smtClean="0"/>
              <a:t>41</a:t>
            </a:fld>
            <a:endParaRPr lang="en-US" dirty="0"/>
          </a:p>
        </p:txBody>
      </p:sp>
      <p:sp>
        <p:nvSpPr>
          <p:cNvPr id="5" name="عنصر نائب للتاريخ 4"/>
          <p:cNvSpPr>
            <a:spLocks noGrp="1"/>
          </p:cNvSpPr>
          <p:nvPr>
            <p:ph type="dt" sz="half" idx="10"/>
          </p:nvPr>
        </p:nvSpPr>
        <p:spPr/>
        <p:txBody>
          <a:bodyPr/>
          <a:lstStyle/>
          <a:p>
            <a:fld id="{91FFB649-1800-4C05-B25A-4934DA1C4CF5}" type="datetime1">
              <a:rPr lang="en-US" smtClean="0"/>
              <a:t>12/2/2016</a:t>
            </a:fld>
            <a:endParaRPr lang="en-US" dirty="0"/>
          </a:p>
        </p:txBody>
      </p:sp>
    </p:spTree>
    <p:extLst>
      <p:ext uri="{BB962C8B-B14F-4D97-AF65-F5344CB8AC3E}">
        <p14:creationId xmlns:p14="http://schemas.microsoft.com/office/powerpoint/2010/main" val="16459634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29262484"/>
              </p:ext>
            </p:extLst>
          </p:nvPr>
        </p:nvGraphicFramePr>
        <p:xfrm>
          <a:off x="874059" y="2285999"/>
          <a:ext cx="9870141" cy="2810435"/>
        </p:xfrm>
        <a:graphic>
          <a:graphicData uri="http://schemas.openxmlformats.org/drawingml/2006/table">
            <a:tbl>
              <a:tblPr rtl="1" firstRow="1" bandRow="1">
                <a:tableStyleId>{5C22544A-7EE6-4342-B048-85BDC9FD1C3A}</a:tableStyleId>
              </a:tblPr>
              <a:tblGrid>
                <a:gridCol w="9870141"/>
              </a:tblGrid>
              <a:tr h="810916">
                <a:tc>
                  <a:txBody>
                    <a:bodyPr/>
                    <a:lstStyle/>
                    <a:p>
                      <a:pPr rtl="1"/>
                      <a:r>
                        <a:rPr lang="ar-SY" sz="2400" dirty="0" smtClean="0"/>
                        <a:t>السكتة </a:t>
                      </a:r>
                      <a:r>
                        <a:rPr lang="ar-SY" sz="2400" dirty="0" err="1" smtClean="0"/>
                        <a:t>الإقفارية</a:t>
                      </a:r>
                      <a:r>
                        <a:rPr lang="ar-SY" sz="2400" dirty="0" smtClean="0"/>
                        <a:t> الحادة – دور استئصال باطنة الشريان السباتي .</a:t>
                      </a:r>
                      <a:endParaRPr lang="ar-SY" sz="2400" dirty="0"/>
                    </a:p>
                  </a:txBody>
                  <a:tcPr anchor="ctr"/>
                </a:tc>
              </a:tr>
              <a:tr h="1999519">
                <a:tc>
                  <a:txBody>
                    <a:bodyPr/>
                    <a:lstStyle/>
                    <a:p>
                      <a:pPr rtl="1"/>
                      <a:r>
                        <a:rPr lang="ar-SY" sz="2400" dirty="0" smtClean="0"/>
                        <a:t>بعد حدوث سكتة عابرة في منطقة الشريان السباتي و بوجود تضيق هام</a:t>
                      </a:r>
                      <a:r>
                        <a:rPr lang="ar-SY" sz="2400" baseline="0" dirty="0" smtClean="0"/>
                        <a:t> (</a:t>
                      </a:r>
                      <a:r>
                        <a:rPr lang="en-US" sz="2400" baseline="0" dirty="0" smtClean="0"/>
                        <a:t>70</a:t>
                      </a:r>
                      <a:r>
                        <a:rPr lang="ar-SY" sz="2400" baseline="0" dirty="0" smtClean="0"/>
                        <a:t>%) فإن استئصال باطنة الشريان السباتي فعال في إنقاص خطر السكتة اللاحقة . و قد أظهرت التجارب العشوائية المحكمة أن استئصال باطنة الشريان السباتي في حالة تضيق الشريان السباتي </a:t>
                      </a:r>
                      <a:r>
                        <a:rPr lang="ar-SY" sz="2400" baseline="0" dirty="0" err="1" smtClean="0"/>
                        <a:t>اللاعرضي</a:t>
                      </a:r>
                      <a:r>
                        <a:rPr lang="ar-SY" sz="2400" baseline="0" dirty="0" smtClean="0"/>
                        <a:t> له فائدة قليلة فقط .</a:t>
                      </a:r>
                    </a:p>
                  </a:txBody>
                  <a:tcPr anchor="ctr"/>
                </a:tc>
              </a:tr>
            </a:tbl>
          </a:graphicData>
        </a:graphic>
      </p:graphicFrame>
      <p:sp>
        <p:nvSpPr>
          <p:cNvPr id="5" name="مستطيل 4"/>
          <p:cNvSpPr/>
          <p:nvPr/>
        </p:nvSpPr>
        <p:spPr>
          <a:xfrm>
            <a:off x="1411941" y="2084832"/>
            <a:ext cx="1089212" cy="51045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smtClean="0"/>
              <a:t>EBM</a:t>
            </a:r>
            <a:endParaRPr lang="ar-SY" dirty="0"/>
          </a:p>
        </p:txBody>
      </p:sp>
      <p:sp>
        <p:nvSpPr>
          <p:cNvPr id="3" name="عنصر نائب لرقم الشريحة 2"/>
          <p:cNvSpPr>
            <a:spLocks noGrp="1"/>
          </p:cNvSpPr>
          <p:nvPr>
            <p:ph type="sldNum" sz="quarter" idx="12"/>
          </p:nvPr>
        </p:nvSpPr>
        <p:spPr/>
        <p:txBody>
          <a:bodyPr/>
          <a:lstStyle/>
          <a:p>
            <a:fld id="{4FAB73BC-B049-4115-A692-8D63A059BFB8}" type="slidenum">
              <a:rPr lang="en-US" smtClean="0"/>
              <a:t>42</a:t>
            </a:fld>
            <a:endParaRPr lang="en-US" dirty="0"/>
          </a:p>
        </p:txBody>
      </p:sp>
      <p:sp>
        <p:nvSpPr>
          <p:cNvPr id="6" name="عنصر نائب للتاريخ 5"/>
          <p:cNvSpPr>
            <a:spLocks noGrp="1"/>
          </p:cNvSpPr>
          <p:nvPr>
            <p:ph type="dt" sz="half" idx="10"/>
          </p:nvPr>
        </p:nvSpPr>
        <p:spPr/>
        <p:txBody>
          <a:bodyPr/>
          <a:lstStyle/>
          <a:p>
            <a:fld id="{020F2855-9771-4D57-82B3-C39CF1C2EED9}" type="datetime1">
              <a:rPr lang="en-US" smtClean="0"/>
              <a:t>12/2/2016</a:t>
            </a:fld>
            <a:endParaRPr lang="en-US" dirty="0"/>
          </a:p>
        </p:txBody>
      </p:sp>
    </p:spTree>
    <p:extLst>
      <p:ext uri="{BB962C8B-B14F-4D97-AF65-F5344CB8AC3E}">
        <p14:creationId xmlns:p14="http://schemas.microsoft.com/office/powerpoint/2010/main" val="36276584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en-US" sz="3000" b="1" dirty="0" smtClean="0">
                <a:solidFill>
                  <a:srgbClr val="C00000"/>
                </a:solidFill>
              </a:rPr>
              <a:t>B</a:t>
            </a:r>
            <a:r>
              <a:rPr lang="ar-SY" sz="3000" b="1" dirty="0" smtClean="0"/>
              <a:t>. السكتة في طور التكامل </a:t>
            </a:r>
            <a:r>
              <a:rPr lang="en-US" sz="3000" b="1" dirty="0" smtClean="0"/>
              <a:t>Evolving stroke</a:t>
            </a:r>
            <a:r>
              <a:rPr lang="ar-SY" sz="3000" b="1" dirty="0" smtClean="0"/>
              <a:t> :</a:t>
            </a:r>
            <a:endParaRPr lang="ar-SY" sz="3000" b="1" dirty="0"/>
          </a:p>
        </p:txBody>
      </p:sp>
      <p:sp>
        <p:nvSpPr>
          <p:cNvPr id="3" name="عنصر نائب للمحتوى 2"/>
          <p:cNvSpPr>
            <a:spLocks noGrp="1"/>
          </p:cNvSpPr>
          <p:nvPr>
            <p:ph idx="1"/>
          </p:nvPr>
        </p:nvSpPr>
        <p:spPr/>
        <p:txBody>
          <a:bodyPr/>
          <a:lstStyle/>
          <a:p>
            <a:pPr algn="just">
              <a:lnSpc>
                <a:spcPct val="150000"/>
              </a:lnSpc>
            </a:pPr>
            <a:r>
              <a:rPr lang="ar-SY" dirty="0" smtClean="0"/>
              <a:t>   يحدث العجز البؤري الذي يسوء لمدة أكثر من </a:t>
            </a:r>
            <a:r>
              <a:rPr lang="en-US" dirty="0" smtClean="0"/>
              <a:t>6</a:t>
            </a:r>
            <a:r>
              <a:rPr lang="ar-SY" dirty="0" smtClean="0"/>
              <a:t> ساعات في حوالي </a:t>
            </a:r>
            <a:r>
              <a:rPr lang="en-US" dirty="0" smtClean="0"/>
              <a:t>10</a:t>
            </a:r>
            <a:r>
              <a:rPr lang="ar-SY" dirty="0" smtClean="0"/>
              <a:t>% من المرضى المصابين بالسكتة الحادة . وهذا الأمر يجب ألا يلتبس مع التدهور الشامل في حالة المريض العامة – وبالتحديد مستوى اليقظة – الذي قد يحدث في بعض الأحيان بعد السكتة الكبيرة بسبب التأثير الكتلي للاحتشاء المتورم الكبير , إذا ساء العجز البؤري فإن السبب المحتمل هو ترقي الآفة الوعائية المسببة للسكتة لكن احتمال الآفة غير الوعائية مثل الورم يجب أن يؤخذ بالحسبان . بمكن للتضيق السباتي أو القاعدي أن يتظاهر بعجز مترق لكن هذا الأمر استثنائي . تتطور حوال </a:t>
            </a:r>
            <a:r>
              <a:rPr lang="en-US" dirty="0" smtClean="0"/>
              <a:t>30</a:t>
            </a:r>
            <a:r>
              <a:rPr lang="ar-SY" dirty="0" smtClean="0"/>
              <a:t>% من السكتات الجوبية</a:t>
            </a:r>
            <a:r>
              <a:rPr lang="ar-SA" dirty="0" smtClean="0"/>
              <a:t>(</a:t>
            </a:r>
            <a:r>
              <a:rPr lang="ar-SA" dirty="0" err="1" smtClean="0"/>
              <a:t>الفجوية</a:t>
            </a:r>
            <a:r>
              <a:rPr lang="ar-SA" dirty="0" smtClean="0"/>
              <a:t>)</a:t>
            </a:r>
            <a:r>
              <a:rPr lang="ar-SY" dirty="0" smtClean="0"/>
              <a:t> </a:t>
            </a:r>
            <a:r>
              <a:rPr lang="en-US" dirty="0" smtClean="0"/>
              <a:t>Lacunar</a:t>
            </a:r>
            <a:r>
              <a:rPr lang="ar-SY" dirty="0" smtClean="0"/>
              <a:t> خلال عدة أيام . و هذه يمكن تمييزها من خلال المتلازمات التي تتظاهر بها والتي تقترح الحجم الصغير للآفة الدماغية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43</a:t>
            </a:fld>
            <a:endParaRPr lang="en-US" dirty="0"/>
          </a:p>
        </p:txBody>
      </p:sp>
      <p:sp>
        <p:nvSpPr>
          <p:cNvPr id="5" name="عنصر نائب للتاريخ 4"/>
          <p:cNvSpPr>
            <a:spLocks noGrp="1"/>
          </p:cNvSpPr>
          <p:nvPr>
            <p:ph type="dt" sz="half" idx="10"/>
          </p:nvPr>
        </p:nvSpPr>
        <p:spPr/>
        <p:txBody>
          <a:bodyPr/>
          <a:lstStyle/>
          <a:p>
            <a:fld id="{FD3446E4-5E89-451A-BE9E-0DA12263C824}" type="datetime1">
              <a:rPr lang="en-US" smtClean="0"/>
              <a:t>12/2/2016</a:t>
            </a:fld>
            <a:endParaRPr lang="en-US" dirty="0"/>
          </a:p>
        </p:txBody>
      </p:sp>
    </p:spTree>
    <p:extLst>
      <p:ext uri="{BB962C8B-B14F-4D97-AF65-F5344CB8AC3E}">
        <p14:creationId xmlns:p14="http://schemas.microsoft.com/office/powerpoint/2010/main" val="7020398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24128" y="1721224"/>
            <a:ext cx="9773860" cy="4588136"/>
          </a:xfrm>
        </p:spPr>
        <p:txBody>
          <a:bodyPr/>
          <a:lstStyle/>
          <a:p>
            <a:pPr algn="just">
              <a:lnSpc>
                <a:spcPct val="150000"/>
              </a:lnSpc>
            </a:pPr>
            <a:r>
              <a:rPr lang="ar-SY" dirty="0" smtClean="0"/>
              <a:t>   إذا تم نفي السكتة النزفية بواسطة التصوير فيمكن القيام بمحاولات أحياناً لإيقاف ترقي السكتة الناجمة عن تضييق الشريان السباتي أو الشريان القاعدي وذلك بواسطة المعالجة المضادة للتخثر </a:t>
            </a:r>
            <a:r>
              <a:rPr lang="ar-SY" dirty="0" err="1" smtClean="0"/>
              <a:t>بالهيبارين</a:t>
            </a:r>
            <a:r>
              <a:rPr lang="ar-SY" dirty="0" smtClean="0"/>
              <a:t> ومع ذلك فإن هذا الإجراء ليس له قيمة مثبتة كما هو الحال مع استخدام الأدوية الحالة للخثرة .</a:t>
            </a:r>
            <a:endParaRPr lang="ar-SY" dirty="0"/>
          </a:p>
        </p:txBody>
      </p:sp>
      <p:sp>
        <p:nvSpPr>
          <p:cNvPr id="2" name="عنصر نائب لرقم الشريحة 1"/>
          <p:cNvSpPr>
            <a:spLocks noGrp="1"/>
          </p:cNvSpPr>
          <p:nvPr>
            <p:ph type="sldNum" sz="quarter" idx="12"/>
          </p:nvPr>
        </p:nvSpPr>
        <p:spPr/>
        <p:txBody>
          <a:bodyPr/>
          <a:lstStyle/>
          <a:p>
            <a:fld id="{4FAB73BC-B049-4115-A692-8D63A059BFB8}" type="slidenum">
              <a:rPr lang="en-US" smtClean="0"/>
              <a:t>44</a:t>
            </a:fld>
            <a:endParaRPr lang="en-US" dirty="0"/>
          </a:p>
        </p:txBody>
      </p:sp>
      <p:sp>
        <p:nvSpPr>
          <p:cNvPr id="4" name="عنصر نائب للتاريخ 3"/>
          <p:cNvSpPr>
            <a:spLocks noGrp="1"/>
          </p:cNvSpPr>
          <p:nvPr>
            <p:ph type="dt" sz="half" idx="10"/>
          </p:nvPr>
        </p:nvSpPr>
        <p:spPr/>
        <p:txBody>
          <a:bodyPr/>
          <a:lstStyle/>
          <a:p>
            <a:fld id="{49D5B9D2-7A96-40D1-929E-AA36FE27DB03}" type="datetime1">
              <a:rPr lang="en-US" smtClean="0"/>
              <a:t>12/2/2016</a:t>
            </a:fld>
            <a:endParaRPr lang="en-US" dirty="0"/>
          </a:p>
        </p:txBody>
      </p:sp>
    </p:spTree>
    <p:extLst>
      <p:ext uri="{BB962C8B-B14F-4D97-AF65-F5344CB8AC3E}">
        <p14:creationId xmlns:p14="http://schemas.microsoft.com/office/powerpoint/2010/main" val="32764940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8" y="585216"/>
            <a:ext cx="10029354" cy="1499616"/>
          </a:xfrm>
        </p:spPr>
        <p:txBody>
          <a:bodyPr>
            <a:normAutofit/>
          </a:bodyPr>
          <a:lstStyle/>
          <a:p>
            <a:pPr algn="r"/>
            <a:r>
              <a:rPr lang="en-US" sz="3000" b="1" dirty="0" smtClean="0">
                <a:solidFill>
                  <a:srgbClr val="C00000"/>
                </a:solidFill>
              </a:rPr>
              <a:t>C</a:t>
            </a:r>
            <a:r>
              <a:rPr lang="ar-SY" sz="3000" b="1" dirty="0" smtClean="0">
                <a:solidFill>
                  <a:srgbClr val="C00000"/>
                </a:solidFill>
              </a:rPr>
              <a:t>. </a:t>
            </a:r>
            <a:r>
              <a:rPr lang="ar-SY" sz="3000" b="1" dirty="0" smtClean="0"/>
              <a:t>السكتة المتكاملة :</a:t>
            </a:r>
            <a:endParaRPr lang="ar-SY" sz="3000" b="1" dirty="0"/>
          </a:p>
        </p:txBody>
      </p:sp>
      <p:sp>
        <p:nvSpPr>
          <p:cNvPr id="3" name="عنصر نائب للمحتوى 2"/>
          <p:cNvSpPr>
            <a:spLocks noGrp="1"/>
          </p:cNvSpPr>
          <p:nvPr>
            <p:ph idx="1"/>
          </p:nvPr>
        </p:nvSpPr>
        <p:spPr/>
        <p:txBody>
          <a:bodyPr/>
          <a:lstStyle/>
          <a:p>
            <a:pPr algn="just">
              <a:lnSpc>
                <a:spcPct val="150000"/>
              </a:lnSpc>
            </a:pPr>
            <a:r>
              <a:rPr lang="ar-SY" dirty="0" smtClean="0"/>
              <a:t>    إن </a:t>
            </a:r>
            <a:r>
              <a:rPr lang="ar-SA" dirty="0" smtClean="0"/>
              <a:t>تصوير</a:t>
            </a:r>
            <a:r>
              <a:rPr lang="ar-SY" dirty="0" smtClean="0"/>
              <a:t> الـ </a:t>
            </a:r>
            <a:r>
              <a:rPr lang="en-US" dirty="0" smtClean="0"/>
              <a:t>CT</a:t>
            </a:r>
            <a:r>
              <a:rPr lang="ar-SY" dirty="0" smtClean="0"/>
              <a:t> ضرورية إذا اشتبه بوجود النزف تحت العنكبوتية أو اشتبه بالطبيعة الوعائية للآفة المسببة لتظاهرات المريض . إضافة لذلك يجب نفي الآفة النزفية إذا كام المريض يستخدم الأدوية المضادة للتخثر أو الأدوية الحالة للخثرة . سوف يظهر الـ</a:t>
            </a:r>
            <a:r>
              <a:rPr lang="en-US" dirty="0" smtClean="0"/>
              <a:t>CT</a:t>
            </a:r>
            <a:r>
              <a:rPr lang="ar-SY" dirty="0" smtClean="0"/>
              <a:t> غالباً وجود أدلة على طبيعة الآفة الشريانية . على سبيل المثال قد يظهر التصوير وجود احتشاء جوبي </a:t>
            </a:r>
            <a:r>
              <a:rPr lang="en-US" dirty="0" smtClean="0"/>
              <a:t>Lacunar </a:t>
            </a:r>
            <a:r>
              <a:rPr lang="ar-SY" dirty="0" smtClean="0"/>
              <a:t>صغير تال لانسداد شريان ثاقب أو وجود احتشاء محيطي إذا كان أحد الشرايين السحائية الرقيقة هو المصاب</a:t>
            </a:r>
            <a:r>
              <a:rPr lang="ar-SA" dirty="0" smtClean="0"/>
              <a:t>.</a:t>
            </a:r>
          </a:p>
          <a:p>
            <a:pPr algn="just">
              <a:lnSpc>
                <a:spcPct val="150000"/>
              </a:lnSpc>
            </a:pPr>
            <a:r>
              <a:rPr lang="ar-SY" dirty="0" smtClean="0"/>
              <a:t>في الآفة النزفية يقترح الورم الدموي في شق </a:t>
            </a:r>
            <a:r>
              <a:rPr lang="ar-SA" dirty="0" err="1" smtClean="0"/>
              <a:t>سلفيوس</a:t>
            </a:r>
            <a:r>
              <a:rPr lang="ar-SY" dirty="0" smtClean="0"/>
              <a:t> مع الدم تحت العنكبوتية وجود تمزق في أم دم الشريان المخي المتوسط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45</a:t>
            </a:fld>
            <a:endParaRPr lang="en-US" dirty="0"/>
          </a:p>
        </p:txBody>
      </p:sp>
      <p:sp>
        <p:nvSpPr>
          <p:cNvPr id="5" name="عنصر نائب للتاريخ 4"/>
          <p:cNvSpPr>
            <a:spLocks noGrp="1"/>
          </p:cNvSpPr>
          <p:nvPr>
            <p:ph type="dt" sz="half" idx="10"/>
          </p:nvPr>
        </p:nvSpPr>
        <p:spPr/>
        <p:txBody>
          <a:bodyPr/>
          <a:lstStyle/>
          <a:p>
            <a:fld id="{612421EB-67E9-4C33-BB37-E249700A7F3E}" type="datetime1">
              <a:rPr lang="en-US" smtClean="0"/>
              <a:t>12/2/2016</a:t>
            </a:fld>
            <a:endParaRPr lang="en-US" dirty="0"/>
          </a:p>
        </p:txBody>
      </p:sp>
    </p:spTree>
    <p:extLst>
      <p:ext uri="{BB962C8B-B14F-4D97-AF65-F5344CB8AC3E}">
        <p14:creationId xmlns:p14="http://schemas.microsoft.com/office/powerpoint/2010/main" val="3178055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just">
              <a:lnSpc>
                <a:spcPct val="150000"/>
              </a:lnSpc>
            </a:pPr>
            <a:r>
              <a:rPr lang="ar-SY" dirty="0" smtClean="0"/>
              <a:t>   قد ينقضي </a:t>
            </a:r>
            <a:r>
              <a:rPr lang="en-US" dirty="0" smtClean="0"/>
              <a:t>12</a:t>
            </a:r>
            <a:r>
              <a:rPr lang="ar-SY" dirty="0" smtClean="0"/>
              <a:t>ساعة أو أكثر بعد حدوث السكتة </a:t>
            </a:r>
            <a:r>
              <a:rPr lang="ar-SY" dirty="0" err="1" smtClean="0"/>
              <a:t>الإقفارية</a:t>
            </a:r>
            <a:r>
              <a:rPr lang="ar-SY" dirty="0" smtClean="0"/>
              <a:t> المتكاملة قبل أن تظهر على ت</a:t>
            </a:r>
            <a:r>
              <a:rPr lang="ar-SA" dirty="0" err="1" smtClean="0"/>
              <a:t>صوير</a:t>
            </a:r>
            <a:r>
              <a:rPr lang="ar-SY" dirty="0" smtClean="0"/>
              <a:t> الـ</a:t>
            </a:r>
            <a:r>
              <a:rPr lang="en-US" dirty="0" smtClean="0"/>
              <a:t>CT</a:t>
            </a:r>
            <a:r>
              <a:rPr lang="ar-SY" dirty="0" smtClean="0"/>
              <a:t> منطقة ذات كثافة منخفضة وقد </a:t>
            </a:r>
            <a:r>
              <a:rPr lang="ar-SY" dirty="0" err="1" smtClean="0"/>
              <a:t>لاتظهر</a:t>
            </a:r>
            <a:r>
              <a:rPr lang="ar-SY" dirty="0" smtClean="0"/>
              <a:t> </a:t>
            </a:r>
            <a:r>
              <a:rPr lang="ar-SY" dirty="0" err="1" smtClean="0"/>
              <a:t>الاحتشاءات</a:t>
            </a:r>
            <a:r>
              <a:rPr lang="ar-SY" dirty="0" smtClean="0"/>
              <a:t> الصغيرة جداً ( </a:t>
            </a:r>
            <a:r>
              <a:rPr lang="ar-SA" dirty="0" err="1" smtClean="0"/>
              <a:t>الفجوية</a:t>
            </a:r>
            <a:r>
              <a:rPr lang="ar-SA" dirty="0" smtClean="0"/>
              <a:t> </a:t>
            </a:r>
            <a:r>
              <a:rPr lang="ar-SY" dirty="0" smtClean="0"/>
              <a:t>) ابداً . وفي الأسبوع الثاني بعد الاحتشاء قد يبدو الـ</a:t>
            </a:r>
            <a:r>
              <a:rPr lang="en-US" dirty="0" smtClean="0"/>
              <a:t>CT</a:t>
            </a:r>
            <a:r>
              <a:rPr lang="ar-SY" dirty="0" smtClean="0"/>
              <a:t> غير المعزز </a:t>
            </a:r>
            <a:r>
              <a:rPr lang="en-US" dirty="0" smtClean="0"/>
              <a:t>Unenhanced</a:t>
            </a:r>
            <a:r>
              <a:rPr lang="ar-SY" dirty="0" smtClean="0"/>
              <a:t> طبيعياً حتى في حالة الاحتشاء الضخم . وذلك بسبب غزو المنطقة </a:t>
            </a:r>
            <a:r>
              <a:rPr lang="ar-SY" dirty="0" err="1" smtClean="0"/>
              <a:t>المحتشية</a:t>
            </a:r>
            <a:r>
              <a:rPr lang="ar-SY" dirty="0" smtClean="0"/>
              <a:t> بالبلاعم والأوعية الدموية الجديدة التي تعيد للمنطقة كثافتها السوية . ومع ذلك فإن تعزيز التباين يظهر عادة على الأقل حلقة الآفة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46</a:t>
            </a:fld>
            <a:endParaRPr lang="en-US" dirty="0"/>
          </a:p>
        </p:txBody>
      </p:sp>
      <p:sp>
        <p:nvSpPr>
          <p:cNvPr id="5" name="عنصر نائب للتاريخ 4"/>
          <p:cNvSpPr>
            <a:spLocks noGrp="1"/>
          </p:cNvSpPr>
          <p:nvPr>
            <p:ph type="dt" sz="half" idx="10"/>
          </p:nvPr>
        </p:nvSpPr>
        <p:spPr/>
        <p:txBody>
          <a:bodyPr/>
          <a:lstStyle/>
          <a:p>
            <a:fld id="{8FC91C82-8A17-4C74-9AFE-514D89339618}" type="datetime1">
              <a:rPr lang="en-US" smtClean="0"/>
              <a:t>12/2/2016</a:t>
            </a:fld>
            <a:endParaRPr lang="en-US" dirty="0"/>
          </a:p>
        </p:txBody>
      </p:sp>
    </p:spTree>
    <p:extLst>
      <p:ext uri="{BB962C8B-B14F-4D97-AF65-F5344CB8AC3E}">
        <p14:creationId xmlns:p14="http://schemas.microsoft.com/office/powerpoint/2010/main" val="25665350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9262" y="2"/>
            <a:ext cx="3322749" cy="3078051"/>
          </a:xfrm>
        </p:spPr>
      </p:pic>
      <p:sp>
        <p:nvSpPr>
          <p:cNvPr id="4" name="عنصر نائب للتاريخ 3"/>
          <p:cNvSpPr>
            <a:spLocks noGrp="1"/>
          </p:cNvSpPr>
          <p:nvPr>
            <p:ph type="dt" sz="half" idx="10"/>
          </p:nvPr>
        </p:nvSpPr>
        <p:spPr/>
        <p:txBody>
          <a:bodyPr/>
          <a:lstStyle/>
          <a:p>
            <a:fld id="{8F791355-9418-4DB3-B58A-9A5DC8B33B23}" type="datetime1">
              <a:rPr lang="en-US" smtClean="0"/>
              <a:t>12/2/2016</a:t>
            </a:fld>
            <a:endParaRPr lang="en-US" dirty="0"/>
          </a:p>
        </p:txBody>
      </p:sp>
      <p:sp>
        <p:nvSpPr>
          <p:cNvPr id="5" name="عنصر نائب لرقم الشريحة 4"/>
          <p:cNvSpPr>
            <a:spLocks noGrp="1"/>
          </p:cNvSpPr>
          <p:nvPr>
            <p:ph type="sldNum" sz="quarter" idx="12"/>
          </p:nvPr>
        </p:nvSpPr>
        <p:spPr/>
        <p:txBody>
          <a:bodyPr/>
          <a:lstStyle/>
          <a:p>
            <a:fld id="{4FAB73BC-B049-4115-A692-8D63A059BFB8}" type="slidenum">
              <a:rPr lang="en-US" smtClean="0"/>
              <a:t>47</a:t>
            </a:fld>
            <a:endParaRPr lang="en-US" dirty="0"/>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52" y="3078052"/>
            <a:ext cx="3963850" cy="3773510"/>
          </a:xfrm>
          <a:prstGeom prst="rect">
            <a:avLst/>
          </a:prstGeom>
        </p:spPr>
      </p:pic>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2949262" cy="3078052"/>
          </a:xfrm>
          <a:prstGeom prst="rect">
            <a:avLst/>
          </a:prstGeom>
        </p:spPr>
      </p:pic>
      <p:pic>
        <p:nvPicPr>
          <p:cNvPr id="9" name="صورة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9133" y="2"/>
            <a:ext cx="2820474" cy="3078051"/>
          </a:xfrm>
          <a:prstGeom prst="rect">
            <a:avLst/>
          </a:prstGeom>
        </p:spPr>
      </p:pic>
      <p:pic>
        <p:nvPicPr>
          <p:cNvPr id="10" name="صورة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2602" y="3078052"/>
            <a:ext cx="4353060" cy="3773510"/>
          </a:xfrm>
          <a:prstGeom prst="rect">
            <a:avLst/>
          </a:prstGeom>
        </p:spPr>
      </p:pic>
      <p:pic>
        <p:nvPicPr>
          <p:cNvPr id="11" name="صورة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9607" y="2"/>
            <a:ext cx="3112393" cy="3078050"/>
          </a:xfrm>
          <a:prstGeom prst="rect">
            <a:avLst/>
          </a:prstGeom>
        </p:spPr>
      </p:pic>
      <p:pic>
        <p:nvPicPr>
          <p:cNvPr id="12" name="صورة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49781" y="3078053"/>
            <a:ext cx="3742219" cy="3779947"/>
          </a:xfrm>
          <a:prstGeom prst="rect">
            <a:avLst/>
          </a:prstGeom>
        </p:spPr>
      </p:pic>
    </p:spTree>
    <p:extLst>
      <p:ext uri="{BB962C8B-B14F-4D97-AF65-F5344CB8AC3E}">
        <p14:creationId xmlns:p14="http://schemas.microsoft.com/office/powerpoint/2010/main" val="22393841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7" y="585216"/>
            <a:ext cx="10180901" cy="1499616"/>
          </a:xfrm>
        </p:spPr>
        <p:txBody>
          <a:bodyPr>
            <a:normAutofit/>
          </a:bodyPr>
          <a:lstStyle/>
          <a:p>
            <a:pPr algn="r"/>
            <a:r>
              <a:rPr lang="en-US" sz="3000" b="1" dirty="0" smtClean="0">
                <a:solidFill>
                  <a:srgbClr val="C00000"/>
                </a:solidFill>
              </a:rPr>
              <a:t>D</a:t>
            </a:r>
            <a:r>
              <a:rPr lang="ar-SY" sz="3000" b="1" dirty="0" smtClean="0"/>
              <a:t>. </a:t>
            </a:r>
            <a:r>
              <a:rPr lang="ar-SY" sz="3000" b="1" dirty="0" err="1" smtClean="0"/>
              <a:t>الاستقصاءات</a:t>
            </a:r>
            <a:r>
              <a:rPr lang="ar-SY" sz="3000" b="1" dirty="0" smtClean="0"/>
              <a:t> الأخرى :</a:t>
            </a:r>
            <a:endParaRPr lang="ar-SY" sz="3000" b="1" dirty="0"/>
          </a:p>
        </p:txBody>
      </p:sp>
      <p:sp>
        <p:nvSpPr>
          <p:cNvPr id="3" name="عنصر نائب للمحتوى 2"/>
          <p:cNvSpPr>
            <a:spLocks noGrp="1"/>
          </p:cNvSpPr>
          <p:nvPr>
            <p:ph idx="1"/>
          </p:nvPr>
        </p:nvSpPr>
        <p:spPr/>
        <p:txBody>
          <a:bodyPr/>
          <a:lstStyle/>
          <a:p>
            <a:pPr algn="just">
              <a:lnSpc>
                <a:spcPct val="150000"/>
              </a:lnSpc>
            </a:pPr>
            <a:r>
              <a:rPr lang="ar-SY" dirty="0"/>
              <a:t> </a:t>
            </a:r>
            <a:r>
              <a:rPr lang="ar-SY" dirty="0" smtClean="0"/>
              <a:t>   لا يستطب إجراء البزل القطني لفحص السائل الدماغي الشوكي </a:t>
            </a:r>
            <a:r>
              <a:rPr lang="en-US" dirty="0" smtClean="0"/>
              <a:t>CSF</a:t>
            </a:r>
            <a:r>
              <a:rPr lang="ar-SY" dirty="0" smtClean="0"/>
              <a:t> إلا إذا اشتبه بوجود النزف تحت العنكبوتية ولم يكن مرئياً على </a:t>
            </a:r>
            <a:r>
              <a:rPr lang="ar-SY" dirty="0" err="1" smtClean="0"/>
              <a:t>تفريسة</a:t>
            </a:r>
            <a:r>
              <a:rPr lang="ar-SY" dirty="0" smtClean="0"/>
              <a:t> الـ</a:t>
            </a:r>
            <a:r>
              <a:rPr lang="en-US" dirty="0" smtClean="0"/>
              <a:t>CT</a:t>
            </a:r>
            <a:r>
              <a:rPr lang="ar-SY" dirty="0" smtClean="0"/>
              <a:t>.حيث يكون البزل القطني في هذه الحالة الزامياً . ومن الأفضل الانتظار </a:t>
            </a:r>
            <a:r>
              <a:rPr lang="en-US" dirty="0" smtClean="0"/>
              <a:t>12</a:t>
            </a:r>
            <a:r>
              <a:rPr lang="ar-SY" dirty="0" smtClean="0"/>
              <a:t>ساعة وهو الوقت اللازم لظهور </a:t>
            </a:r>
            <a:r>
              <a:rPr lang="ar-SY" dirty="0" err="1" smtClean="0"/>
              <a:t>أصفرار</a:t>
            </a:r>
            <a:r>
              <a:rPr lang="ar-SY" dirty="0" smtClean="0"/>
              <a:t> </a:t>
            </a:r>
            <a:r>
              <a:rPr lang="en-US" dirty="0" err="1" smtClean="0"/>
              <a:t>Xanthochromia</a:t>
            </a:r>
            <a:r>
              <a:rPr lang="ar-SY" dirty="0" smtClean="0"/>
              <a:t> السائل الدماغي الشوكي . إن </a:t>
            </a:r>
            <a:r>
              <a:rPr lang="ar-SY" dirty="0" err="1" smtClean="0"/>
              <a:t>الاستقصاءات</a:t>
            </a:r>
            <a:r>
              <a:rPr lang="ar-SY" dirty="0" smtClean="0"/>
              <a:t> الأخرى الضرورية بعد حدوث السكتة البؤرية الحادة من أجل نفي اضطرابات قد تكون هامة من حيث حاجتها لتدبير فوري أو حاجها للوقاية الثانوية مذكورة في الجدول السابق . يستطب عند المرضى الشباب الذين ليس لديهم عوامل خطورة للسكتة إجراء </a:t>
            </a:r>
            <a:r>
              <a:rPr lang="ar-SY" dirty="0" err="1" smtClean="0"/>
              <a:t>الاستقصاءات</a:t>
            </a:r>
            <a:r>
              <a:rPr lang="ar-SY" dirty="0" smtClean="0"/>
              <a:t> للأسباب الأندر.</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48</a:t>
            </a:fld>
            <a:endParaRPr lang="en-US" dirty="0"/>
          </a:p>
        </p:txBody>
      </p:sp>
      <p:sp>
        <p:nvSpPr>
          <p:cNvPr id="5" name="عنصر نائب للتاريخ 4"/>
          <p:cNvSpPr>
            <a:spLocks noGrp="1"/>
          </p:cNvSpPr>
          <p:nvPr>
            <p:ph type="dt" sz="half" idx="10"/>
          </p:nvPr>
        </p:nvSpPr>
        <p:spPr/>
        <p:txBody>
          <a:bodyPr/>
          <a:lstStyle/>
          <a:p>
            <a:fld id="{B61D1ABA-9A8F-4F0D-AFD0-1E1D8D97E659}" type="datetime1">
              <a:rPr lang="en-US" smtClean="0"/>
              <a:t>12/2/2016</a:t>
            </a:fld>
            <a:endParaRPr lang="en-US" dirty="0"/>
          </a:p>
        </p:txBody>
      </p:sp>
    </p:spTree>
    <p:extLst>
      <p:ext uri="{BB962C8B-B14F-4D97-AF65-F5344CB8AC3E}">
        <p14:creationId xmlns:p14="http://schemas.microsoft.com/office/powerpoint/2010/main" val="18347266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90783290"/>
              </p:ext>
            </p:extLst>
          </p:nvPr>
        </p:nvGraphicFramePr>
        <p:xfrm>
          <a:off x="1227138" y="207843"/>
          <a:ext cx="9720262" cy="6492240"/>
        </p:xfrm>
        <a:graphic>
          <a:graphicData uri="http://schemas.openxmlformats.org/drawingml/2006/table">
            <a:tbl>
              <a:tblPr rtl="1" firstRow="1" bandRow="1">
                <a:tableStyleId>{5C22544A-7EE6-4342-B048-85BDC9FD1C3A}</a:tableStyleId>
              </a:tblPr>
              <a:tblGrid>
                <a:gridCol w="3298371"/>
                <a:gridCol w="6421891"/>
              </a:tblGrid>
              <a:tr h="370840">
                <a:tc gridSpan="2">
                  <a:txBody>
                    <a:bodyPr/>
                    <a:lstStyle/>
                    <a:p>
                      <a:pPr rtl="1"/>
                      <a:r>
                        <a:rPr lang="ar-SY" sz="2000" dirty="0" smtClean="0"/>
                        <a:t>أسباب و </a:t>
                      </a:r>
                      <a:r>
                        <a:rPr lang="ar-SY" sz="2000" dirty="0" err="1" smtClean="0"/>
                        <a:t>استقصاءات</a:t>
                      </a:r>
                      <a:r>
                        <a:rPr lang="ar-SY" sz="2000" dirty="0" smtClean="0"/>
                        <a:t> السكتة الحادة عند المرضى الشباب .</a:t>
                      </a:r>
                      <a:endParaRPr lang="ar-SY" sz="2000" dirty="0"/>
                    </a:p>
                  </a:txBody>
                  <a:tcPr/>
                </a:tc>
                <a:tc hMerge="1">
                  <a:txBody>
                    <a:bodyPr/>
                    <a:lstStyle/>
                    <a:p>
                      <a:pPr rtl="1"/>
                      <a:endParaRPr lang="ar-SY" dirty="0"/>
                    </a:p>
                  </a:txBody>
                  <a:tcPr/>
                </a:tc>
              </a:tr>
              <a:tr h="370840">
                <a:tc>
                  <a:txBody>
                    <a:bodyPr/>
                    <a:lstStyle/>
                    <a:p>
                      <a:pPr rtl="1"/>
                      <a:r>
                        <a:rPr lang="ar-SY" sz="2000" dirty="0" smtClean="0"/>
                        <a:t>السبب</a:t>
                      </a:r>
                      <a:endParaRPr lang="ar-SY" sz="2000" dirty="0"/>
                    </a:p>
                  </a:txBody>
                  <a:tcPr/>
                </a:tc>
                <a:tc>
                  <a:txBody>
                    <a:bodyPr/>
                    <a:lstStyle/>
                    <a:p>
                      <a:pPr rtl="1"/>
                      <a:r>
                        <a:rPr lang="ar-SY" sz="2000" dirty="0" smtClean="0"/>
                        <a:t>الاستقصاء</a:t>
                      </a:r>
                      <a:endParaRPr lang="ar-SY" sz="2000" dirty="0"/>
                    </a:p>
                  </a:txBody>
                  <a:tcPr/>
                </a:tc>
              </a:tr>
              <a:tr h="370840">
                <a:tc>
                  <a:txBody>
                    <a:bodyPr/>
                    <a:lstStyle/>
                    <a:p>
                      <a:pPr rtl="1"/>
                      <a:r>
                        <a:rPr lang="ar-SY" sz="2000" dirty="0" err="1" smtClean="0"/>
                        <a:t>الانصمام</a:t>
                      </a:r>
                      <a:r>
                        <a:rPr lang="ar-SY" sz="2000" dirty="0" smtClean="0"/>
                        <a:t> القلبي</a:t>
                      </a:r>
                      <a:endParaRPr lang="ar-SY" sz="2000" dirty="0"/>
                    </a:p>
                  </a:txBody>
                  <a:tcPr/>
                </a:tc>
                <a:tc>
                  <a:txBody>
                    <a:bodyPr/>
                    <a:lstStyle/>
                    <a:p>
                      <a:pPr rtl="1"/>
                      <a:r>
                        <a:rPr lang="ar-SY" sz="2000" dirty="0" smtClean="0"/>
                        <a:t>فائق الصوت القلبي ( ويشمل </a:t>
                      </a:r>
                      <a:r>
                        <a:rPr lang="ar-SA" sz="2000" dirty="0" smtClean="0"/>
                        <a:t>ايكو </a:t>
                      </a:r>
                      <a:r>
                        <a:rPr lang="ar-SA" sz="2000" dirty="0" err="1" smtClean="0"/>
                        <a:t>دوبللر</a:t>
                      </a:r>
                      <a:r>
                        <a:rPr lang="ar-SA" sz="2000" dirty="0" smtClean="0"/>
                        <a:t> للقلب</a:t>
                      </a:r>
                      <a:r>
                        <a:rPr lang="ar-SA" sz="2000" baseline="0" dirty="0" smtClean="0"/>
                        <a:t> </a:t>
                      </a:r>
                      <a:r>
                        <a:rPr lang="ar-SY" sz="2000" dirty="0" smtClean="0"/>
                        <a:t>عب</a:t>
                      </a:r>
                      <a:r>
                        <a:rPr lang="ar-SA" sz="2000" dirty="0" smtClean="0"/>
                        <a:t>ر</a:t>
                      </a:r>
                      <a:r>
                        <a:rPr lang="ar-SY" sz="2000" dirty="0" smtClean="0"/>
                        <a:t> المري)</a:t>
                      </a:r>
                      <a:endParaRPr lang="ar-SY" sz="2000" dirty="0"/>
                    </a:p>
                  </a:txBody>
                  <a:tcPr/>
                </a:tc>
              </a:tr>
              <a:tr h="370840">
                <a:tc>
                  <a:txBody>
                    <a:bodyPr/>
                    <a:lstStyle/>
                    <a:p>
                      <a:pPr rtl="1"/>
                      <a:r>
                        <a:rPr lang="ar-SY" sz="2000" dirty="0" smtClean="0"/>
                        <a:t>التصلب العصيدي الباكر</a:t>
                      </a:r>
                      <a:endParaRPr lang="ar-SY" sz="2000" dirty="0"/>
                    </a:p>
                  </a:txBody>
                  <a:tcPr/>
                </a:tc>
                <a:tc>
                  <a:txBody>
                    <a:bodyPr/>
                    <a:lstStyle/>
                    <a:p>
                      <a:pPr rtl="1"/>
                      <a:r>
                        <a:rPr lang="ar-SY" sz="2000" dirty="0" smtClean="0"/>
                        <a:t>شحميات</a:t>
                      </a:r>
                      <a:r>
                        <a:rPr lang="ar-SY" sz="2000" baseline="0" dirty="0" smtClean="0"/>
                        <a:t> المصل .</a:t>
                      </a:r>
                      <a:r>
                        <a:rPr lang="ar-SA" sz="2000" baseline="0" dirty="0" smtClean="0"/>
                        <a:t>(كولسترول – شحوم ثلاثية)</a:t>
                      </a:r>
                      <a:endParaRPr lang="ar-SY" sz="2000" dirty="0"/>
                    </a:p>
                  </a:txBody>
                  <a:tcPr/>
                </a:tc>
              </a:tr>
              <a:tr h="370840">
                <a:tc>
                  <a:txBody>
                    <a:bodyPr/>
                    <a:lstStyle/>
                    <a:p>
                      <a:pPr rtl="1"/>
                      <a:r>
                        <a:rPr lang="ar-SY" sz="2000" dirty="0" smtClean="0"/>
                        <a:t>التسلخ الشرياني </a:t>
                      </a:r>
                      <a:endParaRPr lang="ar-SY" sz="2000" dirty="0"/>
                    </a:p>
                  </a:txBody>
                  <a:tcPr/>
                </a:tc>
                <a:tc>
                  <a:txBody>
                    <a:bodyPr/>
                    <a:lstStyle/>
                    <a:p>
                      <a:pPr rtl="1"/>
                      <a:r>
                        <a:rPr lang="en-US" sz="2000" dirty="0" smtClean="0"/>
                        <a:t>MRI</a:t>
                      </a:r>
                      <a:endParaRPr lang="ar-SY" sz="2000" dirty="0" smtClean="0"/>
                    </a:p>
                    <a:p>
                      <a:pPr rtl="1"/>
                      <a:r>
                        <a:rPr lang="ar-SY" sz="2000" dirty="0" smtClean="0"/>
                        <a:t>تصوير الأوعية .</a:t>
                      </a:r>
                      <a:endParaRPr lang="ar-SY" sz="2000" dirty="0"/>
                    </a:p>
                  </a:txBody>
                  <a:tcPr/>
                </a:tc>
              </a:tr>
              <a:tr h="370840">
                <a:tc>
                  <a:txBody>
                    <a:bodyPr/>
                    <a:lstStyle/>
                    <a:p>
                      <a:pPr rtl="1"/>
                      <a:r>
                        <a:rPr lang="ar-SY" sz="2000" dirty="0" smtClean="0"/>
                        <a:t>الأهبة للتخثر .</a:t>
                      </a:r>
                      <a:endParaRPr lang="ar-SY" sz="2000" dirty="0"/>
                    </a:p>
                  </a:txBody>
                  <a:tcPr/>
                </a:tc>
                <a:tc>
                  <a:txBody>
                    <a:bodyPr/>
                    <a:lstStyle/>
                    <a:p>
                      <a:pPr rtl="1"/>
                      <a:r>
                        <a:rPr lang="ar-SY" sz="2000" dirty="0" smtClean="0"/>
                        <a:t>البروتين </a:t>
                      </a:r>
                      <a:r>
                        <a:rPr lang="en-US" sz="2000" dirty="0" smtClean="0"/>
                        <a:t>C</a:t>
                      </a:r>
                    </a:p>
                    <a:p>
                      <a:pPr rtl="1"/>
                      <a:r>
                        <a:rPr lang="ar-SY" sz="2000" dirty="0" smtClean="0"/>
                        <a:t>البروتين </a:t>
                      </a:r>
                      <a:r>
                        <a:rPr lang="en-US" sz="2000" dirty="0" smtClean="0"/>
                        <a:t>S</a:t>
                      </a:r>
                    </a:p>
                    <a:p>
                      <a:pPr rtl="1"/>
                      <a:r>
                        <a:rPr lang="ar-SY" sz="2000" dirty="0" smtClean="0"/>
                        <a:t>مضاد </a:t>
                      </a:r>
                      <a:r>
                        <a:rPr lang="ar-SY" sz="2000" dirty="0" err="1" smtClean="0"/>
                        <a:t>الترومبين</a:t>
                      </a:r>
                      <a:r>
                        <a:rPr lang="ar-SY" sz="2000" dirty="0" smtClean="0"/>
                        <a:t> .</a:t>
                      </a:r>
                      <a:endParaRPr lang="ar-SY" sz="2000" dirty="0"/>
                    </a:p>
                  </a:txBody>
                  <a:tcPr/>
                </a:tc>
              </a:tr>
              <a:tr h="370840">
                <a:tc>
                  <a:txBody>
                    <a:bodyPr/>
                    <a:lstStyle/>
                    <a:p>
                      <a:pPr rtl="1"/>
                      <a:r>
                        <a:rPr lang="ar-SY" sz="2000" dirty="0" smtClean="0"/>
                        <a:t>بيلة </a:t>
                      </a:r>
                      <a:r>
                        <a:rPr lang="ar-SY" sz="2000" dirty="0" err="1" smtClean="0"/>
                        <a:t>الهوموسيستين</a:t>
                      </a:r>
                      <a:r>
                        <a:rPr lang="ar-SY" sz="2000" dirty="0" smtClean="0"/>
                        <a:t> </a:t>
                      </a:r>
                      <a:endParaRPr lang="ar-SY" sz="2000" dirty="0"/>
                    </a:p>
                  </a:txBody>
                  <a:tcPr/>
                </a:tc>
                <a:tc>
                  <a:txBody>
                    <a:bodyPr/>
                    <a:lstStyle/>
                    <a:p>
                      <a:pPr rtl="1"/>
                      <a:r>
                        <a:rPr lang="ar-SY" sz="2000" dirty="0" smtClean="0"/>
                        <a:t>الحموض الأمينية في البول .</a:t>
                      </a:r>
                    </a:p>
                    <a:p>
                      <a:pPr rtl="1"/>
                      <a:r>
                        <a:rPr lang="ar-SY" sz="2000" dirty="0" smtClean="0"/>
                        <a:t>اختبار تحميل الميثيونين .</a:t>
                      </a:r>
                      <a:endParaRPr lang="ar-SY" sz="2000" dirty="0"/>
                    </a:p>
                  </a:txBody>
                  <a:tcPr/>
                </a:tc>
              </a:tr>
              <a:tr h="370840">
                <a:tc>
                  <a:txBody>
                    <a:bodyPr/>
                    <a:lstStyle/>
                    <a:p>
                      <a:pPr rtl="1"/>
                      <a:r>
                        <a:rPr lang="ar-SY" sz="2000" dirty="0" smtClean="0"/>
                        <a:t>متلازمة اضداد </a:t>
                      </a:r>
                      <a:r>
                        <a:rPr lang="ar-SY" sz="2000" dirty="0" err="1" smtClean="0"/>
                        <a:t>الكارديوليبين</a:t>
                      </a:r>
                      <a:r>
                        <a:rPr lang="ar-SY" sz="2000" baseline="0" dirty="0" smtClean="0"/>
                        <a:t> .</a:t>
                      </a:r>
                      <a:endParaRPr lang="ar-SY" sz="2000" dirty="0"/>
                    </a:p>
                  </a:txBody>
                  <a:tcPr/>
                </a:tc>
                <a:tc>
                  <a:txBody>
                    <a:bodyPr/>
                    <a:lstStyle/>
                    <a:p>
                      <a:pPr rtl="1"/>
                      <a:r>
                        <a:rPr lang="ar-SY" sz="2000" dirty="0" smtClean="0"/>
                        <a:t>أضداد </a:t>
                      </a:r>
                      <a:r>
                        <a:rPr lang="ar-SY" sz="2000" dirty="0" err="1" smtClean="0"/>
                        <a:t>الكارديوليبين</a:t>
                      </a:r>
                      <a:r>
                        <a:rPr lang="ar-SY" sz="2000" dirty="0" smtClean="0"/>
                        <a:t> </a:t>
                      </a:r>
                      <a:endParaRPr lang="ar-SY" sz="2000" dirty="0"/>
                    </a:p>
                  </a:txBody>
                  <a:tcPr/>
                </a:tc>
              </a:tr>
              <a:tr h="370840">
                <a:tc>
                  <a:txBody>
                    <a:bodyPr/>
                    <a:lstStyle/>
                    <a:p>
                      <a:pPr rtl="1"/>
                      <a:r>
                        <a:rPr lang="ar-SY" sz="2000" dirty="0" smtClean="0"/>
                        <a:t>الذئبة الحمامية الجهازية</a:t>
                      </a:r>
                      <a:endParaRPr lang="ar-SY" sz="2000" dirty="0"/>
                    </a:p>
                  </a:txBody>
                  <a:tcPr/>
                </a:tc>
                <a:tc>
                  <a:txBody>
                    <a:bodyPr/>
                    <a:lstStyle/>
                    <a:p>
                      <a:pPr rtl="1"/>
                      <a:r>
                        <a:rPr lang="ar-SY" sz="2000" dirty="0" smtClean="0"/>
                        <a:t>الفحوص المصلية للذئبة</a:t>
                      </a:r>
                      <a:r>
                        <a:rPr lang="ar-SY" sz="2000" baseline="0" dirty="0" smtClean="0"/>
                        <a:t> </a:t>
                      </a:r>
                      <a:endParaRPr lang="ar-SY" sz="2000" dirty="0"/>
                    </a:p>
                  </a:txBody>
                  <a:tcPr/>
                </a:tc>
              </a:tr>
              <a:tr h="370840">
                <a:tc>
                  <a:txBody>
                    <a:bodyPr/>
                    <a:lstStyle/>
                    <a:p>
                      <a:pPr rtl="1"/>
                      <a:r>
                        <a:rPr lang="ar-SY" sz="2000" dirty="0" smtClean="0"/>
                        <a:t>التهاب الأوعية</a:t>
                      </a:r>
                      <a:endParaRPr lang="ar-SY" sz="2000" dirty="0"/>
                    </a:p>
                  </a:txBody>
                  <a:tcPr/>
                </a:tc>
                <a:tc>
                  <a:txBody>
                    <a:bodyPr/>
                    <a:lstStyle/>
                    <a:p>
                      <a:pPr rtl="1"/>
                      <a:r>
                        <a:rPr lang="en-US" sz="2000" dirty="0" smtClean="0"/>
                        <a:t>ESR</a:t>
                      </a:r>
                    </a:p>
                    <a:p>
                      <a:pPr rtl="1"/>
                      <a:r>
                        <a:rPr lang="en-US" sz="2000" dirty="0" smtClean="0"/>
                        <a:t>CRP</a:t>
                      </a:r>
                    </a:p>
                    <a:p>
                      <a:pPr rtl="1"/>
                      <a:r>
                        <a:rPr lang="ar-SY" sz="2000" dirty="0" smtClean="0"/>
                        <a:t>أضداد</a:t>
                      </a:r>
                      <a:r>
                        <a:rPr lang="ar-SY" sz="2000" baseline="0" dirty="0" smtClean="0"/>
                        <a:t> </a:t>
                      </a:r>
                      <a:r>
                        <a:rPr lang="ar-SY" sz="2000" baseline="0" dirty="0" err="1" smtClean="0"/>
                        <a:t>هيولى</a:t>
                      </a:r>
                      <a:r>
                        <a:rPr lang="ar-SY" sz="2000" baseline="0" dirty="0" smtClean="0"/>
                        <a:t> العدلات(</a:t>
                      </a:r>
                      <a:r>
                        <a:rPr lang="en-US" sz="2000" baseline="0" dirty="0" smtClean="0"/>
                        <a:t>ANCA</a:t>
                      </a:r>
                      <a:r>
                        <a:rPr lang="ar-SY" sz="2000" baseline="0" dirty="0" smtClean="0"/>
                        <a:t>)</a:t>
                      </a:r>
                      <a:endParaRPr lang="ar-SY" sz="2000" dirty="0"/>
                    </a:p>
                  </a:txBody>
                  <a:tcPr/>
                </a:tc>
              </a:tr>
              <a:tr h="370840">
                <a:tc>
                  <a:txBody>
                    <a:bodyPr/>
                    <a:lstStyle/>
                    <a:p>
                      <a:pPr rtl="1"/>
                      <a:r>
                        <a:rPr lang="ar-SY" sz="2000" dirty="0" smtClean="0"/>
                        <a:t>الاعتلالات</a:t>
                      </a:r>
                      <a:r>
                        <a:rPr lang="ar-SY" sz="2000" baseline="0" dirty="0" smtClean="0"/>
                        <a:t> الخلوي </a:t>
                      </a:r>
                      <a:r>
                        <a:rPr lang="ar-SY" sz="2000" baseline="0" dirty="0" err="1" smtClean="0"/>
                        <a:t>المتقدري</a:t>
                      </a:r>
                      <a:endParaRPr lang="ar-SY" sz="2000" dirty="0"/>
                    </a:p>
                  </a:txBody>
                  <a:tcPr/>
                </a:tc>
                <a:tc>
                  <a:txBody>
                    <a:bodyPr/>
                    <a:lstStyle/>
                    <a:p>
                      <a:pPr rtl="1"/>
                      <a:r>
                        <a:rPr lang="ar-SY" sz="2000" dirty="0" err="1" smtClean="0"/>
                        <a:t>لاكتات</a:t>
                      </a:r>
                      <a:r>
                        <a:rPr lang="ar-SY" sz="2000" dirty="0" smtClean="0"/>
                        <a:t> المصل .</a:t>
                      </a:r>
                    </a:p>
                    <a:p>
                      <a:pPr rtl="1"/>
                      <a:r>
                        <a:rPr lang="ar-SY" sz="2000" dirty="0" smtClean="0"/>
                        <a:t>خزعة عضلية</a:t>
                      </a:r>
                      <a:r>
                        <a:rPr lang="ar-SY" sz="2000" baseline="0" dirty="0" smtClean="0"/>
                        <a:t> .</a:t>
                      </a:r>
                      <a:endParaRPr lang="ar-SY" sz="2000" dirty="0"/>
                    </a:p>
                  </a:txBody>
                  <a:tcPr/>
                </a:tc>
              </a:tr>
            </a:tbl>
          </a:graphicData>
        </a:graphic>
      </p:graphicFrame>
      <p:sp>
        <p:nvSpPr>
          <p:cNvPr id="3" name="عنصر نائب لرقم الشريحة 2"/>
          <p:cNvSpPr>
            <a:spLocks noGrp="1"/>
          </p:cNvSpPr>
          <p:nvPr>
            <p:ph type="sldNum" sz="quarter" idx="12"/>
          </p:nvPr>
        </p:nvSpPr>
        <p:spPr/>
        <p:txBody>
          <a:bodyPr/>
          <a:lstStyle/>
          <a:p>
            <a:fld id="{4FAB73BC-B049-4115-A692-8D63A059BFB8}" type="slidenum">
              <a:rPr lang="en-US" smtClean="0"/>
              <a:t>49</a:t>
            </a:fld>
            <a:endParaRPr lang="en-US" dirty="0"/>
          </a:p>
        </p:txBody>
      </p:sp>
      <p:sp>
        <p:nvSpPr>
          <p:cNvPr id="5" name="عنصر نائب للتاريخ 4"/>
          <p:cNvSpPr>
            <a:spLocks noGrp="1"/>
          </p:cNvSpPr>
          <p:nvPr>
            <p:ph type="dt" sz="half" idx="10"/>
          </p:nvPr>
        </p:nvSpPr>
        <p:spPr/>
        <p:txBody>
          <a:bodyPr/>
          <a:lstStyle/>
          <a:p>
            <a:fld id="{C8A5B34F-E48D-490B-947D-DFD7AAAC41E9}" type="datetime1">
              <a:rPr lang="en-US" smtClean="0"/>
              <a:t>12/2/2016</a:t>
            </a:fld>
            <a:endParaRPr lang="en-US" dirty="0"/>
          </a:p>
        </p:txBody>
      </p:sp>
    </p:spTree>
    <p:extLst>
      <p:ext uri="{BB962C8B-B14F-4D97-AF65-F5344CB8AC3E}">
        <p14:creationId xmlns:p14="http://schemas.microsoft.com/office/powerpoint/2010/main" val="3337343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24880" y="571568"/>
            <a:ext cx="9720072" cy="984277"/>
          </a:xfrm>
        </p:spPr>
        <p:txBody>
          <a:bodyPr>
            <a:normAutofit/>
          </a:bodyPr>
          <a:lstStyle/>
          <a:p>
            <a:pPr algn="r"/>
            <a:r>
              <a:rPr lang="ar-SA" sz="4400" u="sng" dirty="0" smtClean="0">
                <a:solidFill>
                  <a:srgbClr val="002060"/>
                </a:solidFill>
              </a:rPr>
              <a:t>الجملة الشريانية الفقرية القاعدية:</a:t>
            </a:r>
            <a:endParaRPr lang="ar-SA" sz="4400" u="sng" dirty="0">
              <a:solidFill>
                <a:srgbClr val="002060"/>
              </a:solidFill>
            </a:endParaRPr>
          </a:p>
        </p:txBody>
      </p:sp>
      <p:sp>
        <p:nvSpPr>
          <p:cNvPr id="3" name="عنصر نائب للمحتوى 2"/>
          <p:cNvSpPr>
            <a:spLocks noGrp="1"/>
          </p:cNvSpPr>
          <p:nvPr>
            <p:ph idx="1"/>
          </p:nvPr>
        </p:nvSpPr>
        <p:spPr>
          <a:xfrm>
            <a:off x="764276" y="1487606"/>
            <a:ext cx="11000094" cy="4821754"/>
          </a:xfrm>
        </p:spPr>
        <p:txBody>
          <a:bodyPr>
            <a:normAutofit lnSpcReduction="10000"/>
          </a:bodyPr>
          <a:lstStyle/>
          <a:p>
            <a:r>
              <a:rPr lang="ar-SA" dirty="0" smtClean="0"/>
              <a:t>يخترق الشريان </a:t>
            </a:r>
            <a:r>
              <a:rPr lang="ar-SA" b="1" dirty="0" smtClean="0"/>
              <a:t>الفقري </a:t>
            </a:r>
            <a:r>
              <a:rPr lang="ar-SA" dirty="0" smtClean="0"/>
              <a:t>الام الجافية عند مستوى الثقبة </a:t>
            </a:r>
            <a:r>
              <a:rPr lang="ar-SA" dirty="0" err="1" smtClean="0"/>
              <a:t>القفوية</a:t>
            </a:r>
            <a:r>
              <a:rPr lang="ar-SA" dirty="0" smtClean="0"/>
              <a:t> الكبرى-أما الشريان ا</a:t>
            </a:r>
            <a:r>
              <a:rPr lang="ar-SA" b="1" dirty="0" smtClean="0"/>
              <a:t>لقاعدي </a:t>
            </a:r>
            <a:r>
              <a:rPr lang="ar-SA" dirty="0" smtClean="0"/>
              <a:t>فيتشكل من اتحاد الشريانيين الفقريين عند الحافة السفلية للملتقى </a:t>
            </a:r>
            <a:r>
              <a:rPr lang="ar-SA" dirty="0" err="1" smtClean="0"/>
              <a:t>الحدبي</a:t>
            </a:r>
            <a:r>
              <a:rPr lang="ar-SA" dirty="0" smtClean="0"/>
              <a:t> البصلي.</a:t>
            </a:r>
          </a:p>
          <a:p>
            <a:r>
              <a:rPr lang="ar-SA" b="1" u="sng" dirty="0" smtClean="0"/>
              <a:t>فروع الشريان الفقري :</a:t>
            </a:r>
          </a:p>
          <a:p>
            <a:r>
              <a:rPr lang="ar-SA" dirty="0" smtClean="0"/>
              <a:t>1)-الشريان الشوكي الخلفي. وهو الفرع الاول للفقري داخل القحف.   2)-الشريان الشوكي الأمامي.</a:t>
            </a:r>
          </a:p>
          <a:p>
            <a:r>
              <a:rPr lang="ar-SA" dirty="0" smtClean="0"/>
              <a:t>3)-الشريان المخيخي السفلي الخلفي.</a:t>
            </a:r>
          </a:p>
          <a:p>
            <a:r>
              <a:rPr lang="ar-SA" b="1" u="sng" dirty="0" smtClean="0"/>
              <a:t>فروع الشريان القاعدي:</a:t>
            </a:r>
          </a:p>
          <a:p>
            <a:r>
              <a:rPr lang="ar-SA" dirty="0" smtClean="0"/>
              <a:t>1)-الشريان المخيخي السفلي الامامي. </a:t>
            </a:r>
          </a:p>
          <a:p>
            <a:r>
              <a:rPr lang="ar-SA" dirty="0" smtClean="0"/>
              <a:t>2)-الشريان </a:t>
            </a:r>
            <a:r>
              <a:rPr lang="ar-SA" dirty="0" err="1" smtClean="0"/>
              <a:t>التيهي:ويسير</a:t>
            </a:r>
            <a:r>
              <a:rPr lang="ar-SA" dirty="0" smtClean="0"/>
              <a:t> مع العصب الوجهي والعصب </a:t>
            </a:r>
            <a:r>
              <a:rPr lang="ar-SA" dirty="0" err="1" smtClean="0"/>
              <a:t>القوقعي</a:t>
            </a:r>
            <a:r>
              <a:rPr lang="ar-SA" dirty="0" smtClean="0"/>
              <a:t> </a:t>
            </a:r>
            <a:r>
              <a:rPr lang="ar-SA" dirty="0" err="1" smtClean="0"/>
              <a:t>الدهليزي</a:t>
            </a:r>
            <a:r>
              <a:rPr lang="ar-SA" dirty="0" smtClean="0"/>
              <a:t> عبر مجرى السمع الباطن.</a:t>
            </a:r>
          </a:p>
          <a:p>
            <a:r>
              <a:rPr lang="ar-SA" dirty="0" smtClean="0"/>
              <a:t>3)-فروع متعددة ثاقبة تخترق الحدبة ( الجسر ) وتغذيها.</a:t>
            </a:r>
          </a:p>
          <a:p>
            <a:r>
              <a:rPr lang="ar-SA" dirty="0" smtClean="0"/>
              <a:t>4)-الشريان المخيخي العلوي</a:t>
            </a:r>
          </a:p>
          <a:p>
            <a:r>
              <a:rPr lang="ar-SA" dirty="0" smtClean="0"/>
              <a:t>5)-الشريان المخي </a:t>
            </a:r>
            <a:r>
              <a:rPr lang="ar-SA" dirty="0" err="1" smtClean="0"/>
              <a:t>الخلفي:يلتف</a:t>
            </a:r>
            <a:r>
              <a:rPr lang="ar-SA" dirty="0" smtClean="0"/>
              <a:t> حول الساق المحية</a:t>
            </a:r>
            <a:endParaRPr lang="ar-SA" dirty="0"/>
          </a:p>
        </p:txBody>
      </p:sp>
      <p:sp>
        <p:nvSpPr>
          <p:cNvPr id="4" name="عنصر نائب للتاريخ 3"/>
          <p:cNvSpPr>
            <a:spLocks noGrp="1"/>
          </p:cNvSpPr>
          <p:nvPr>
            <p:ph type="dt" sz="half" idx="10"/>
          </p:nvPr>
        </p:nvSpPr>
        <p:spPr/>
        <p:txBody>
          <a:bodyPr/>
          <a:lstStyle/>
          <a:p>
            <a:fld id="{8F791355-9418-4DB3-B58A-9A5DC8B33B23}" type="datetime1">
              <a:rPr lang="en-US" smtClean="0"/>
              <a:t>12/2/2016</a:t>
            </a:fld>
            <a:endParaRPr lang="en-US" dirty="0"/>
          </a:p>
        </p:txBody>
      </p:sp>
      <p:sp>
        <p:nvSpPr>
          <p:cNvPr id="5" name="عنصر نائب لرقم الشريحة 4"/>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1311556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375124850"/>
              </p:ext>
            </p:extLst>
          </p:nvPr>
        </p:nvGraphicFramePr>
        <p:xfrm>
          <a:off x="1023938" y="1240972"/>
          <a:ext cx="9720262" cy="2194560"/>
        </p:xfrm>
        <a:graphic>
          <a:graphicData uri="http://schemas.openxmlformats.org/drawingml/2006/table">
            <a:tbl>
              <a:tblPr rtl="1" firstRow="1" bandRow="1">
                <a:tableStyleId>{5C22544A-7EE6-4342-B048-85BDC9FD1C3A}</a:tableStyleId>
              </a:tblPr>
              <a:tblGrid>
                <a:gridCol w="3675743"/>
                <a:gridCol w="6044519"/>
              </a:tblGrid>
              <a:tr h="370840">
                <a:tc gridSpan="2">
                  <a:txBody>
                    <a:bodyPr/>
                    <a:lstStyle/>
                    <a:p>
                      <a:pPr rtl="1"/>
                      <a:r>
                        <a:rPr lang="ar-SY" sz="2000" dirty="0" smtClean="0"/>
                        <a:t>النزف الأولي داخل الدماغ :</a:t>
                      </a:r>
                      <a:endParaRPr lang="ar-SY" sz="2000" dirty="0"/>
                    </a:p>
                  </a:txBody>
                  <a:tcPr/>
                </a:tc>
                <a:tc hMerge="1">
                  <a:txBody>
                    <a:bodyPr/>
                    <a:lstStyle/>
                    <a:p>
                      <a:pPr rtl="1"/>
                      <a:endParaRPr lang="ar-SY" sz="2000" dirty="0"/>
                    </a:p>
                  </a:txBody>
                  <a:tcPr/>
                </a:tc>
              </a:tr>
              <a:tr h="370840">
                <a:tc>
                  <a:txBody>
                    <a:bodyPr/>
                    <a:lstStyle/>
                    <a:p>
                      <a:pPr rtl="1"/>
                      <a:r>
                        <a:rPr lang="ar-SY" sz="2000" dirty="0" smtClean="0"/>
                        <a:t>التشوه الشرياني</a:t>
                      </a:r>
                      <a:r>
                        <a:rPr lang="ar-SY" sz="2000" baseline="0" dirty="0" smtClean="0"/>
                        <a:t> الوريدي .</a:t>
                      </a:r>
                      <a:endParaRPr lang="ar-SY" sz="2000" dirty="0"/>
                    </a:p>
                  </a:txBody>
                  <a:tcPr/>
                </a:tc>
                <a:tc>
                  <a:txBody>
                    <a:bodyPr/>
                    <a:lstStyle/>
                    <a:p>
                      <a:pPr rtl="1"/>
                      <a:r>
                        <a:rPr lang="ar-SY" sz="2000" dirty="0" smtClean="0"/>
                        <a:t>تصوير الأوعية</a:t>
                      </a:r>
                      <a:endParaRPr lang="ar-SY" sz="2000" dirty="0"/>
                    </a:p>
                  </a:txBody>
                  <a:tcPr/>
                </a:tc>
              </a:tr>
              <a:tr h="370840">
                <a:tc>
                  <a:txBody>
                    <a:bodyPr/>
                    <a:lstStyle/>
                    <a:p>
                      <a:pPr rtl="1"/>
                      <a:r>
                        <a:rPr lang="ar-SY" sz="2000" dirty="0" smtClean="0"/>
                        <a:t>سوء استخدام الأدوية .</a:t>
                      </a:r>
                      <a:endParaRPr lang="ar-SY" sz="2000" dirty="0"/>
                    </a:p>
                  </a:txBody>
                  <a:tcPr/>
                </a:tc>
                <a:tc>
                  <a:txBody>
                    <a:bodyPr/>
                    <a:lstStyle/>
                    <a:p>
                      <a:pPr rtl="1"/>
                      <a:r>
                        <a:rPr lang="ar-SY" sz="2000" dirty="0" smtClean="0"/>
                        <a:t>التحري عن الأدوية ( </a:t>
                      </a:r>
                      <a:r>
                        <a:rPr lang="ar-SY" sz="2000" dirty="0" err="1" smtClean="0"/>
                        <a:t>الأمفيتامين</a:t>
                      </a:r>
                      <a:r>
                        <a:rPr lang="ar-SY" sz="2000" dirty="0" smtClean="0"/>
                        <a:t> , الكوكائين )</a:t>
                      </a:r>
                      <a:endParaRPr lang="ar-SY" sz="2000" dirty="0"/>
                    </a:p>
                  </a:txBody>
                  <a:tcPr/>
                </a:tc>
              </a:tr>
              <a:tr h="370840">
                <a:tc>
                  <a:txBody>
                    <a:bodyPr/>
                    <a:lstStyle/>
                    <a:p>
                      <a:pPr rtl="1"/>
                      <a:r>
                        <a:rPr lang="ar-SY" sz="2000" dirty="0" smtClean="0"/>
                        <a:t>الاعتلال </a:t>
                      </a:r>
                      <a:r>
                        <a:rPr lang="ar-SY" sz="2000" dirty="0" err="1" smtClean="0"/>
                        <a:t>التخثري</a:t>
                      </a:r>
                      <a:r>
                        <a:rPr lang="ar-SY" sz="2000" dirty="0" smtClean="0"/>
                        <a:t> .</a:t>
                      </a:r>
                      <a:endParaRPr lang="ar-SY" sz="2000" dirty="0"/>
                    </a:p>
                  </a:txBody>
                  <a:tcPr/>
                </a:tc>
                <a:tc>
                  <a:txBody>
                    <a:bodyPr/>
                    <a:lstStyle/>
                    <a:p>
                      <a:pPr rtl="1"/>
                      <a:r>
                        <a:rPr lang="ar-SY" sz="2000" dirty="0" smtClean="0"/>
                        <a:t>زمن </a:t>
                      </a:r>
                      <a:r>
                        <a:rPr lang="ar-SY" sz="2000" dirty="0" err="1" smtClean="0"/>
                        <a:t>البروثرومبين</a:t>
                      </a:r>
                      <a:r>
                        <a:rPr lang="ar-SY" sz="2000" baseline="0" dirty="0" smtClean="0"/>
                        <a:t> (</a:t>
                      </a:r>
                      <a:r>
                        <a:rPr lang="en-US" sz="2000" baseline="0" dirty="0" smtClean="0"/>
                        <a:t>PT</a:t>
                      </a:r>
                      <a:r>
                        <a:rPr lang="ar-SY" sz="2000" baseline="0" dirty="0" smtClean="0"/>
                        <a:t>) وزمن </a:t>
                      </a:r>
                      <a:r>
                        <a:rPr lang="ar-SY" sz="2000" baseline="0" dirty="0" err="1" smtClean="0"/>
                        <a:t>الثرومبوبلاستين</a:t>
                      </a:r>
                      <a:r>
                        <a:rPr lang="ar-SY" sz="2000" baseline="0" dirty="0" smtClean="0"/>
                        <a:t> الجزئي المفعل (</a:t>
                      </a:r>
                      <a:r>
                        <a:rPr lang="en-US" sz="2000" baseline="0" dirty="0" smtClean="0"/>
                        <a:t>APTT</a:t>
                      </a:r>
                      <a:r>
                        <a:rPr lang="ar-SY" sz="2000" baseline="0" dirty="0" smtClean="0"/>
                        <a:t>) .</a:t>
                      </a:r>
                    </a:p>
                    <a:p>
                      <a:pPr rtl="1"/>
                      <a:r>
                        <a:rPr lang="ar-SY" sz="2000" baseline="0" dirty="0" smtClean="0"/>
                        <a:t>تعداد الصفيحات .</a:t>
                      </a:r>
                      <a:endParaRPr lang="ar-SY" sz="2000" dirty="0"/>
                    </a:p>
                  </a:txBody>
                  <a:tcPr/>
                </a:tc>
              </a:tr>
            </a:tbl>
          </a:graphicData>
        </a:graphic>
      </p:graphicFrame>
      <p:graphicFrame>
        <p:nvGraphicFramePr>
          <p:cNvPr id="5" name="جدول 4"/>
          <p:cNvGraphicFramePr>
            <a:graphicFrameLocks noGrp="1"/>
          </p:cNvGraphicFramePr>
          <p:nvPr>
            <p:extLst>
              <p:ext uri="{D42A27DB-BD31-4B8C-83A1-F6EECF244321}">
                <p14:modId xmlns:p14="http://schemas.microsoft.com/office/powerpoint/2010/main" val="4150824675"/>
              </p:ext>
            </p:extLst>
          </p:nvPr>
        </p:nvGraphicFramePr>
        <p:xfrm>
          <a:off x="1024125" y="3695095"/>
          <a:ext cx="9720074" cy="1402080"/>
        </p:xfrm>
        <a:graphic>
          <a:graphicData uri="http://schemas.openxmlformats.org/drawingml/2006/table">
            <a:tbl>
              <a:tblPr rtl="1" firstRow="1" bandRow="1">
                <a:tableStyleId>{5C22544A-7EE6-4342-B048-85BDC9FD1C3A}</a:tableStyleId>
              </a:tblPr>
              <a:tblGrid>
                <a:gridCol w="3704770"/>
                <a:gridCol w="6015304"/>
              </a:tblGrid>
              <a:tr h="366094">
                <a:tc gridSpan="2">
                  <a:txBody>
                    <a:bodyPr/>
                    <a:lstStyle/>
                    <a:p>
                      <a:pPr rtl="1"/>
                      <a:r>
                        <a:rPr lang="ar-SY" sz="2000" dirty="0" smtClean="0"/>
                        <a:t>النزف تحت العنكبوتية</a:t>
                      </a:r>
                      <a:r>
                        <a:rPr lang="ar-SY" sz="2000" baseline="0" dirty="0" smtClean="0"/>
                        <a:t> :</a:t>
                      </a:r>
                      <a:endParaRPr lang="ar-SY" sz="2000" dirty="0"/>
                    </a:p>
                  </a:txBody>
                  <a:tcPr/>
                </a:tc>
                <a:tc hMerge="1">
                  <a:txBody>
                    <a:bodyPr/>
                    <a:lstStyle/>
                    <a:p>
                      <a:pPr rtl="1"/>
                      <a:endParaRPr lang="ar-SY" sz="2000" dirty="0"/>
                    </a:p>
                  </a:txBody>
                  <a:tcPr/>
                </a:tc>
              </a:tr>
              <a:tr h="902697">
                <a:tc>
                  <a:txBody>
                    <a:bodyPr/>
                    <a:lstStyle/>
                    <a:p>
                      <a:pPr rtl="1"/>
                      <a:r>
                        <a:rPr lang="ar-SY" sz="2000" dirty="0" smtClean="0"/>
                        <a:t>أم الدم العنبية</a:t>
                      </a:r>
                      <a:r>
                        <a:rPr lang="ar-SY" sz="2000" baseline="0" dirty="0" smtClean="0"/>
                        <a:t> .</a:t>
                      </a:r>
                    </a:p>
                    <a:p>
                      <a:pPr rtl="1"/>
                      <a:r>
                        <a:rPr lang="ar-SY" sz="2000" baseline="0" dirty="0" smtClean="0"/>
                        <a:t>التشوه الشرياني الوريدي .</a:t>
                      </a:r>
                    </a:p>
                    <a:p>
                      <a:pPr rtl="1"/>
                      <a:r>
                        <a:rPr lang="ar-SY" sz="2000" baseline="0" dirty="0" smtClean="0"/>
                        <a:t>تسلخ السباتي .</a:t>
                      </a:r>
                      <a:endParaRPr lang="ar-SY" sz="2000" dirty="0"/>
                    </a:p>
                  </a:txBody>
                  <a:tcPr/>
                </a:tc>
                <a:tc>
                  <a:txBody>
                    <a:bodyPr/>
                    <a:lstStyle/>
                    <a:p>
                      <a:pPr rtl="1"/>
                      <a:r>
                        <a:rPr lang="ar-SY" sz="2000" dirty="0" smtClean="0"/>
                        <a:t>التصوير الوعائي</a:t>
                      </a:r>
                      <a:r>
                        <a:rPr lang="ar-SY" sz="2000" baseline="0" dirty="0" smtClean="0"/>
                        <a:t> .</a:t>
                      </a:r>
                      <a:endParaRPr lang="ar-SY" sz="2000" dirty="0"/>
                    </a:p>
                  </a:txBody>
                  <a:tcPr/>
                </a:tc>
              </a:tr>
            </a:tbl>
          </a:graphicData>
        </a:graphic>
      </p:graphicFrame>
      <p:sp>
        <p:nvSpPr>
          <p:cNvPr id="3" name="عنصر نائب لرقم الشريحة 2"/>
          <p:cNvSpPr>
            <a:spLocks noGrp="1"/>
          </p:cNvSpPr>
          <p:nvPr>
            <p:ph type="sldNum" sz="quarter" idx="12"/>
          </p:nvPr>
        </p:nvSpPr>
        <p:spPr/>
        <p:txBody>
          <a:bodyPr/>
          <a:lstStyle/>
          <a:p>
            <a:fld id="{4FAB73BC-B049-4115-A692-8D63A059BFB8}" type="slidenum">
              <a:rPr lang="en-US" smtClean="0"/>
              <a:t>50</a:t>
            </a:fld>
            <a:endParaRPr lang="en-US" dirty="0"/>
          </a:p>
        </p:txBody>
      </p:sp>
      <p:sp>
        <p:nvSpPr>
          <p:cNvPr id="6" name="عنصر نائب للتاريخ 5"/>
          <p:cNvSpPr>
            <a:spLocks noGrp="1"/>
          </p:cNvSpPr>
          <p:nvPr>
            <p:ph type="dt" sz="half" idx="10"/>
          </p:nvPr>
        </p:nvSpPr>
        <p:spPr/>
        <p:txBody>
          <a:bodyPr/>
          <a:lstStyle/>
          <a:p>
            <a:fld id="{00810F5E-16FD-41DF-9D97-0E005FE53D25}" type="datetime1">
              <a:rPr lang="en-US" smtClean="0"/>
              <a:t>12/2/2016</a:t>
            </a:fld>
            <a:endParaRPr lang="en-US" dirty="0"/>
          </a:p>
        </p:txBody>
      </p:sp>
    </p:spTree>
    <p:extLst>
      <p:ext uri="{BB962C8B-B14F-4D97-AF65-F5344CB8AC3E}">
        <p14:creationId xmlns:p14="http://schemas.microsoft.com/office/powerpoint/2010/main" val="2309198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98287" y="585216"/>
            <a:ext cx="10943770" cy="1499616"/>
          </a:xfrm>
        </p:spPr>
        <p:txBody>
          <a:bodyPr>
            <a:normAutofit/>
          </a:bodyPr>
          <a:lstStyle/>
          <a:p>
            <a:pPr algn="r"/>
            <a:r>
              <a:rPr lang="en-US" sz="4000" b="1" dirty="0" smtClean="0">
                <a:solidFill>
                  <a:srgbClr val="002060"/>
                </a:solidFill>
                <a:latin typeface="Andalus" panose="02020603050405020304" pitchFamily="18" charset="-78"/>
                <a:cs typeface="Andalus" panose="02020603050405020304" pitchFamily="18" charset="-78"/>
              </a:rPr>
              <a:t>VI</a:t>
            </a:r>
            <a:r>
              <a:rPr lang="ar-SY" sz="4000" b="1" dirty="0" smtClean="0">
                <a:solidFill>
                  <a:srgbClr val="002060"/>
                </a:solidFill>
                <a:latin typeface="Andalus" panose="02020603050405020304" pitchFamily="18" charset="-78"/>
                <a:cs typeface="Andalus" panose="02020603050405020304" pitchFamily="18" charset="-78"/>
              </a:rPr>
              <a:t>. تدبير السكتة المتكاملة </a:t>
            </a:r>
            <a:r>
              <a:rPr lang="en-US" sz="2000" b="1" dirty="0" err="1" smtClean="0">
                <a:solidFill>
                  <a:srgbClr val="002060"/>
                </a:solidFill>
                <a:latin typeface="Andalus" panose="02020603050405020304" pitchFamily="18" charset="-78"/>
                <a:cs typeface="Andalus" panose="02020603050405020304" pitchFamily="18" charset="-78"/>
              </a:rPr>
              <a:t>managaement</a:t>
            </a:r>
            <a:r>
              <a:rPr lang="en-US" sz="2000" b="1" dirty="0" smtClean="0">
                <a:solidFill>
                  <a:srgbClr val="002060"/>
                </a:solidFill>
                <a:latin typeface="Andalus" panose="02020603050405020304" pitchFamily="18" charset="-78"/>
                <a:cs typeface="Andalus" panose="02020603050405020304" pitchFamily="18" charset="-78"/>
              </a:rPr>
              <a:t> of completed of stroke</a:t>
            </a:r>
            <a:r>
              <a:rPr lang="ar-SY" sz="2000" b="1" dirty="0" smtClean="0">
                <a:solidFill>
                  <a:srgbClr val="002060"/>
                </a:solidFill>
                <a:latin typeface="Andalus" panose="02020603050405020304" pitchFamily="18" charset="-78"/>
                <a:cs typeface="Andalus" panose="02020603050405020304" pitchFamily="18" charset="-78"/>
              </a:rPr>
              <a:t> </a:t>
            </a:r>
            <a:r>
              <a:rPr lang="ar-SY" sz="4000" dirty="0" smtClean="0">
                <a:solidFill>
                  <a:srgbClr val="002060"/>
                </a:solidFill>
                <a:latin typeface="Andalus" panose="02020603050405020304" pitchFamily="18" charset="-78"/>
                <a:cs typeface="Andalus" panose="02020603050405020304" pitchFamily="18" charset="-78"/>
              </a:rPr>
              <a:t>:</a:t>
            </a:r>
            <a:endParaRPr lang="ar-SY" sz="4000" dirty="0">
              <a:solidFill>
                <a:srgbClr val="002060"/>
              </a:solidFill>
              <a:latin typeface="Andalus" panose="02020603050405020304" pitchFamily="18" charset="-78"/>
              <a:cs typeface="Andalus" panose="02020603050405020304" pitchFamily="18" charset="-78"/>
            </a:endParaRPr>
          </a:p>
        </p:txBody>
      </p:sp>
      <p:sp>
        <p:nvSpPr>
          <p:cNvPr id="3" name="عنصر نائب للمحتوى 2"/>
          <p:cNvSpPr>
            <a:spLocks noGrp="1"/>
          </p:cNvSpPr>
          <p:nvPr>
            <p:ph idx="1"/>
          </p:nvPr>
        </p:nvSpPr>
        <p:spPr/>
        <p:txBody>
          <a:bodyPr/>
          <a:lstStyle/>
          <a:p>
            <a:pPr algn="just">
              <a:lnSpc>
                <a:spcPct val="150000"/>
              </a:lnSpc>
            </a:pPr>
            <a:r>
              <a:rPr lang="ar-SY" dirty="0" smtClean="0"/>
              <a:t>   يهدف التدبير بعد اكتمال السكتة إلى الإقلال من حجم الدماغ </a:t>
            </a:r>
            <a:r>
              <a:rPr lang="ar-SY" dirty="0" err="1" smtClean="0"/>
              <a:t>المحتشي</a:t>
            </a:r>
            <a:r>
              <a:rPr lang="ar-SY" dirty="0" smtClean="0"/>
              <a:t> غير القابل للتراجع ومع الاختلاطات و إنقاص عجز المريض و إعاقته من خلال التأهيل إضافة إلى منع تكرار النوب . يجب تحويل المرضى المصابين بالنزف تحت العنكبوتية بسرعة إلى مركز للجراحة العصبية لأن هؤلاء المرضى يحتاجون إلى الاستقصاء عن أم الدم العنبية التي قد تكون السبب و علاجها جراحياً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51</a:t>
            </a:fld>
            <a:endParaRPr lang="en-US" dirty="0"/>
          </a:p>
        </p:txBody>
      </p:sp>
      <p:sp>
        <p:nvSpPr>
          <p:cNvPr id="5" name="عنصر نائب للتاريخ 4"/>
          <p:cNvSpPr>
            <a:spLocks noGrp="1"/>
          </p:cNvSpPr>
          <p:nvPr>
            <p:ph type="dt" sz="half" idx="10"/>
          </p:nvPr>
        </p:nvSpPr>
        <p:spPr/>
        <p:txBody>
          <a:bodyPr/>
          <a:lstStyle/>
          <a:p>
            <a:fld id="{90962D43-F9E4-4965-AD50-106A38D98016}" type="datetime1">
              <a:rPr lang="en-US" smtClean="0"/>
              <a:t>12/2/2016</a:t>
            </a:fld>
            <a:endParaRPr lang="en-US" dirty="0"/>
          </a:p>
        </p:txBody>
      </p:sp>
    </p:spTree>
    <p:extLst>
      <p:ext uri="{BB962C8B-B14F-4D97-AF65-F5344CB8AC3E}">
        <p14:creationId xmlns:p14="http://schemas.microsoft.com/office/powerpoint/2010/main" val="40004189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069879062"/>
              </p:ext>
            </p:extLst>
          </p:nvPr>
        </p:nvGraphicFramePr>
        <p:xfrm>
          <a:off x="1024130" y="585216"/>
          <a:ext cx="10257099" cy="5852160"/>
        </p:xfrm>
        <a:graphic>
          <a:graphicData uri="http://schemas.openxmlformats.org/drawingml/2006/table">
            <a:tbl>
              <a:tblPr rtl="1" firstRow="1" bandRow="1">
                <a:tableStyleId>{5C22544A-7EE6-4342-B048-85BDC9FD1C3A}</a:tableStyleId>
              </a:tblPr>
              <a:tblGrid>
                <a:gridCol w="2699426"/>
                <a:gridCol w="4138640"/>
                <a:gridCol w="3419033"/>
              </a:tblGrid>
              <a:tr h="370840">
                <a:tc gridSpan="3">
                  <a:txBody>
                    <a:bodyPr/>
                    <a:lstStyle/>
                    <a:p>
                      <a:pPr rtl="1"/>
                      <a:r>
                        <a:rPr lang="ar-SY" sz="2400" dirty="0" smtClean="0"/>
                        <a:t>اختلاطات السكتة الحادة </a:t>
                      </a:r>
                      <a:endParaRPr lang="ar-SY" sz="2400" dirty="0"/>
                    </a:p>
                  </a:txBody>
                  <a:tcPr/>
                </a:tc>
                <a:tc hMerge="1">
                  <a:txBody>
                    <a:bodyPr/>
                    <a:lstStyle/>
                    <a:p>
                      <a:pPr rtl="1"/>
                      <a:endParaRPr lang="ar-SY" dirty="0"/>
                    </a:p>
                  </a:txBody>
                  <a:tcPr/>
                </a:tc>
                <a:tc hMerge="1">
                  <a:txBody>
                    <a:bodyPr/>
                    <a:lstStyle/>
                    <a:p>
                      <a:pPr rtl="1"/>
                      <a:endParaRPr lang="ar-SY" dirty="0"/>
                    </a:p>
                  </a:txBody>
                  <a:tcPr/>
                </a:tc>
              </a:tr>
              <a:tr h="370840">
                <a:tc>
                  <a:txBody>
                    <a:bodyPr/>
                    <a:lstStyle/>
                    <a:p>
                      <a:pPr algn="ctr" rtl="1"/>
                      <a:r>
                        <a:rPr lang="ar-SY" sz="2400" dirty="0" smtClean="0"/>
                        <a:t>الاختلاط</a:t>
                      </a:r>
                      <a:endParaRPr lang="ar-SY" sz="2400" dirty="0"/>
                    </a:p>
                  </a:txBody>
                  <a:tcPr/>
                </a:tc>
                <a:tc>
                  <a:txBody>
                    <a:bodyPr/>
                    <a:lstStyle/>
                    <a:p>
                      <a:pPr algn="ctr" rtl="1"/>
                      <a:r>
                        <a:rPr lang="ar-SY" sz="2400" dirty="0" smtClean="0"/>
                        <a:t>الوقاية</a:t>
                      </a:r>
                      <a:endParaRPr lang="ar-SY" sz="2400" dirty="0"/>
                    </a:p>
                  </a:txBody>
                  <a:tcPr/>
                </a:tc>
                <a:tc>
                  <a:txBody>
                    <a:bodyPr/>
                    <a:lstStyle/>
                    <a:p>
                      <a:pPr algn="ctr" rtl="1"/>
                      <a:r>
                        <a:rPr lang="ar-SY" sz="2400" dirty="0" smtClean="0"/>
                        <a:t>المعالجة</a:t>
                      </a:r>
                      <a:endParaRPr lang="ar-SY" sz="2400" dirty="0"/>
                    </a:p>
                  </a:txBody>
                  <a:tcPr/>
                </a:tc>
              </a:tr>
              <a:tr h="370840">
                <a:tc>
                  <a:txBody>
                    <a:bodyPr/>
                    <a:lstStyle/>
                    <a:p>
                      <a:pPr rtl="1"/>
                      <a:r>
                        <a:rPr lang="ar-SY" sz="2400" dirty="0" smtClean="0"/>
                        <a:t>الخمج الصدري</a:t>
                      </a:r>
                      <a:endParaRPr lang="ar-SY" sz="2400" dirty="0"/>
                    </a:p>
                  </a:txBody>
                  <a:tcPr/>
                </a:tc>
                <a:tc>
                  <a:txBody>
                    <a:bodyPr/>
                    <a:lstStyle/>
                    <a:p>
                      <a:pPr rtl="1"/>
                      <a:r>
                        <a:rPr lang="ar-SY" sz="2400" dirty="0" smtClean="0"/>
                        <a:t>العناية بالمريض بوضعية نصف الجلوس.</a:t>
                      </a:r>
                    </a:p>
                    <a:p>
                      <a:pPr rtl="1"/>
                      <a:r>
                        <a:rPr lang="ar-SY" sz="2400" dirty="0" smtClean="0"/>
                        <a:t>المعالجة</a:t>
                      </a:r>
                      <a:r>
                        <a:rPr lang="ar-SY" sz="2400" baseline="0" dirty="0" smtClean="0"/>
                        <a:t> الفيزيائية .</a:t>
                      </a:r>
                      <a:endParaRPr lang="ar-SY" sz="2400" dirty="0"/>
                    </a:p>
                  </a:txBody>
                  <a:tcPr/>
                </a:tc>
                <a:tc>
                  <a:txBody>
                    <a:bodyPr/>
                    <a:lstStyle/>
                    <a:p>
                      <a:pPr rtl="1"/>
                      <a:r>
                        <a:rPr lang="ar-SY" sz="2400" dirty="0" smtClean="0"/>
                        <a:t>المضادات الحيوية</a:t>
                      </a:r>
                    </a:p>
                    <a:p>
                      <a:pPr rtl="1"/>
                      <a:r>
                        <a:rPr lang="ar-SY" sz="2400" dirty="0" smtClean="0"/>
                        <a:t>المعالجة</a:t>
                      </a:r>
                      <a:r>
                        <a:rPr lang="ar-SY" sz="2400" baseline="0" dirty="0" smtClean="0"/>
                        <a:t> الفيزيائية .</a:t>
                      </a:r>
                      <a:endParaRPr lang="ar-SY" sz="2400" dirty="0"/>
                    </a:p>
                  </a:txBody>
                  <a:tcPr/>
                </a:tc>
              </a:tr>
              <a:tr h="370840">
                <a:tc>
                  <a:txBody>
                    <a:bodyPr/>
                    <a:lstStyle/>
                    <a:p>
                      <a:pPr rtl="1"/>
                      <a:r>
                        <a:rPr lang="ar-SY" sz="2400" dirty="0" smtClean="0"/>
                        <a:t>التجفاف</a:t>
                      </a:r>
                      <a:r>
                        <a:rPr lang="ar-SY" sz="2400" baseline="0" dirty="0" smtClean="0"/>
                        <a:t> .</a:t>
                      </a:r>
                      <a:endParaRPr lang="ar-SY" sz="2400" dirty="0"/>
                    </a:p>
                  </a:txBody>
                  <a:tcPr/>
                </a:tc>
                <a:tc>
                  <a:txBody>
                    <a:bodyPr/>
                    <a:lstStyle/>
                    <a:p>
                      <a:r>
                        <a:rPr lang="ar-SY" sz="2400" dirty="0" smtClean="0"/>
                        <a:t>فحص البلع .</a:t>
                      </a:r>
                    </a:p>
                    <a:p>
                      <a:r>
                        <a:rPr lang="ar-SY" sz="2400" dirty="0" smtClean="0"/>
                        <a:t>الأنبوب الأنفي المعدي</a:t>
                      </a:r>
                      <a:endParaRPr lang="ar-SY" sz="2400" dirty="0"/>
                    </a:p>
                  </a:txBody>
                  <a:tcPr/>
                </a:tc>
                <a:tc>
                  <a:txBody>
                    <a:bodyPr/>
                    <a:lstStyle/>
                    <a:p>
                      <a:r>
                        <a:rPr lang="ar-SY" sz="2400" dirty="0" smtClean="0"/>
                        <a:t>إعاضة السوائل بحذر</a:t>
                      </a:r>
                      <a:endParaRPr lang="ar-SY" sz="2400" dirty="0"/>
                    </a:p>
                  </a:txBody>
                  <a:tcPr/>
                </a:tc>
              </a:tr>
              <a:tr h="370840">
                <a:tc>
                  <a:txBody>
                    <a:bodyPr/>
                    <a:lstStyle/>
                    <a:p>
                      <a:pPr rtl="1"/>
                      <a:r>
                        <a:rPr lang="ar-SY" sz="2400" dirty="0" smtClean="0"/>
                        <a:t>نقص صوديوم</a:t>
                      </a:r>
                      <a:r>
                        <a:rPr lang="ar-SY" sz="2400" baseline="0" dirty="0" smtClean="0"/>
                        <a:t> الدم</a:t>
                      </a:r>
                      <a:endParaRPr lang="ar-SY" sz="2400" dirty="0"/>
                    </a:p>
                  </a:txBody>
                  <a:tcPr/>
                </a:tc>
                <a:tc>
                  <a:txBody>
                    <a:bodyPr/>
                    <a:lstStyle/>
                    <a:p>
                      <a:pPr rtl="1"/>
                      <a:r>
                        <a:rPr lang="ar-SY" sz="2400" dirty="0" smtClean="0"/>
                        <a:t>التحري عن الأسباب ( مثل</a:t>
                      </a:r>
                      <a:r>
                        <a:rPr lang="ar-SY" sz="2400" baseline="0" dirty="0" smtClean="0"/>
                        <a:t>ا المدرات ).</a:t>
                      </a:r>
                    </a:p>
                    <a:p>
                      <a:pPr rtl="1"/>
                      <a:r>
                        <a:rPr lang="ar-SY" sz="2400" baseline="0" dirty="0" smtClean="0"/>
                        <a:t>تجنب إعاضة الماء الشديدة .</a:t>
                      </a:r>
                      <a:endParaRPr lang="ar-SY" sz="2400" dirty="0"/>
                    </a:p>
                  </a:txBody>
                  <a:tcPr/>
                </a:tc>
                <a:tc>
                  <a:txBody>
                    <a:bodyPr/>
                    <a:lstStyle/>
                    <a:p>
                      <a:pPr rtl="1"/>
                      <a:r>
                        <a:rPr lang="ar-SY" sz="2400" dirty="0" smtClean="0"/>
                        <a:t>الحرمان من الماء .</a:t>
                      </a:r>
                      <a:endParaRPr lang="ar-SY" sz="2400" dirty="0"/>
                    </a:p>
                  </a:txBody>
                  <a:tcPr/>
                </a:tc>
              </a:tr>
              <a:tr h="370840">
                <a:tc>
                  <a:txBody>
                    <a:bodyPr/>
                    <a:lstStyle/>
                    <a:p>
                      <a:pPr rtl="1"/>
                      <a:r>
                        <a:rPr lang="ar-SY" sz="2400" dirty="0" smtClean="0"/>
                        <a:t>نقص تأكسج الدم .</a:t>
                      </a:r>
                      <a:endParaRPr lang="ar-SY" sz="2400" dirty="0"/>
                    </a:p>
                  </a:txBody>
                  <a:tcPr/>
                </a:tc>
                <a:tc>
                  <a:txBody>
                    <a:bodyPr/>
                    <a:lstStyle/>
                    <a:p>
                      <a:pPr rtl="1"/>
                      <a:r>
                        <a:rPr lang="ar-SY" sz="2400" dirty="0" smtClean="0"/>
                        <a:t>تجنب وعلاج الاختلاطات الصدرية .</a:t>
                      </a:r>
                    </a:p>
                    <a:p>
                      <a:pPr rtl="1"/>
                      <a:r>
                        <a:rPr lang="ar-SY" sz="2400" dirty="0" smtClean="0"/>
                        <a:t>معالجة قصور القلب .</a:t>
                      </a:r>
                      <a:endParaRPr lang="ar-SY" sz="2400" dirty="0"/>
                    </a:p>
                  </a:txBody>
                  <a:tcPr/>
                </a:tc>
                <a:tc>
                  <a:txBody>
                    <a:bodyPr/>
                    <a:lstStyle/>
                    <a:p>
                      <a:pPr rtl="1"/>
                      <a:r>
                        <a:rPr lang="ar-SY" sz="2400" dirty="0" smtClean="0"/>
                        <a:t>حسب السبب</a:t>
                      </a:r>
                      <a:endParaRPr lang="ar-SY" sz="2400" dirty="0"/>
                    </a:p>
                  </a:txBody>
                  <a:tcPr/>
                </a:tc>
              </a:tr>
              <a:tr h="370840">
                <a:tc>
                  <a:txBody>
                    <a:bodyPr/>
                    <a:lstStyle/>
                    <a:p>
                      <a:pPr rtl="1"/>
                      <a:r>
                        <a:rPr lang="ar-SY" sz="2400" dirty="0" smtClean="0"/>
                        <a:t>الاختلاجات</a:t>
                      </a:r>
                      <a:r>
                        <a:rPr lang="ar-SY" sz="2400" baseline="0" dirty="0" smtClean="0"/>
                        <a:t> .</a:t>
                      </a:r>
                      <a:endParaRPr lang="ar-SY" sz="2400" dirty="0"/>
                    </a:p>
                  </a:txBody>
                  <a:tcPr/>
                </a:tc>
                <a:tc>
                  <a:txBody>
                    <a:bodyPr/>
                    <a:lstStyle/>
                    <a:p>
                      <a:pPr rtl="1"/>
                      <a:r>
                        <a:rPr lang="ar-SY" sz="2400" dirty="0" smtClean="0"/>
                        <a:t>المحافظة على </a:t>
                      </a:r>
                      <a:r>
                        <a:rPr lang="ar-SY" sz="2400" dirty="0" err="1" smtClean="0"/>
                        <a:t>الأكسجة</a:t>
                      </a:r>
                      <a:r>
                        <a:rPr lang="ar-SY" sz="2400" dirty="0" smtClean="0"/>
                        <a:t> الدماغية</a:t>
                      </a:r>
                      <a:r>
                        <a:rPr lang="ar-SY" sz="2400" baseline="0" dirty="0" smtClean="0"/>
                        <a:t> .</a:t>
                      </a:r>
                    </a:p>
                    <a:p>
                      <a:pPr rtl="1"/>
                      <a:r>
                        <a:rPr lang="ar-SY" sz="2400" baseline="0" dirty="0" smtClean="0"/>
                        <a:t>تجنب الاضطراب الاستقلابي .</a:t>
                      </a:r>
                      <a:endParaRPr lang="ar-SY" sz="2400" dirty="0"/>
                    </a:p>
                  </a:txBody>
                  <a:tcPr/>
                </a:tc>
                <a:tc>
                  <a:txBody>
                    <a:bodyPr/>
                    <a:lstStyle/>
                    <a:p>
                      <a:pPr rtl="1"/>
                      <a:r>
                        <a:rPr lang="ar-SY" sz="2400" dirty="0" smtClean="0"/>
                        <a:t>مضادات الاختلاج .</a:t>
                      </a:r>
                      <a:endParaRPr lang="ar-SY" sz="2400" dirty="0"/>
                    </a:p>
                  </a:txBody>
                  <a:tcPr/>
                </a:tc>
              </a:tr>
              <a:tr h="370840">
                <a:tc>
                  <a:txBody>
                    <a:bodyPr/>
                    <a:lstStyle/>
                    <a:p>
                      <a:pPr rtl="1"/>
                      <a:r>
                        <a:rPr lang="ar-SY" sz="2400" dirty="0" smtClean="0"/>
                        <a:t>فرط غلوكوز الدم</a:t>
                      </a:r>
                      <a:endParaRPr lang="ar-SY" sz="2400" dirty="0"/>
                    </a:p>
                  </a:txBody>
                  <a:tcPr/>
                </a:tc>
                <a:tc>
                  <a:txBody>
                    <a:bodyPr/>
                    <a:lstStyle/>
                    <a:p>
                      <a:pPr rtl="1"/>
                      <a:r>
                        <a:rPr lang="ar-SY" sz="2400" dirty="0" smtClean="0"/>
                        <a:t>معالجة السكري </a:t>
                      </a:r>
                      <a:endParaRPr lang="ar-SY" sz="2400" dirty="0"/>
                    </a:p>
                  </a:txBody>
                  <a:tcPr/>
                </a:tc>
                <a:tc>
                  <a:txBody>
                    <a:bodyPr/>
                    <a:lstStyle/>
                    <a:p>
                      <a:pPr rtl="1"/>
                      <a:r>
                        <a:rPr lang="ar-SY" sz="2400" dirty="0" smtClean="0"/>
                        <a:t>الانسولين عند الضرورة</a:t>
                      </a:r>
                      <a:endParaRPr lang="ar-SY" sz="2400" dirty="0"/>
                    </a:p>
                  </a:txBody>
                  <a:tcPr/>
                </a:tc>
              </a:tr>
            </a:tbl>
          </a:graphicData>
        </a:graphic>
      </p:graphicFrame>
      <p:sp>
        <p:nvSpPr>
          <p:cNvPr id="3" name="عنصر نائب لرقم الشريحة 2"/>
          <p:cNvSpPr>
            <a:spLocks noGrp="1"/>
          </p:cNvSpPr>
          <p:nvPr>
            <p:ph type="sldNum" sz="quarter" idx="12"/>
          </p:nvPr>
        </p:nvSpPr>
        <p:spPr/>
        <p:txBody>
          <a:bodyPr/>
          <a:lstStyle/>
          <a:p>
            <a:fld id="{4FAB73BC-B049-4115-A692-8D63A059BFB8}" type="slidenum">
              <a:rPr lang="en-US" smtClean="0"/>
              <a:t>52</a:t>
            </a:fld>
            <a:endParaRPr lang="en-US" dirty="0"/>
          </a:p>
        </p:txBody>
      </p:sp>
      <p:sp>
        <p:nvSpPr>
          <p:cNvPr id="5" name="عنصر نائب للتاريخ 4"/>
          <p:cNvSpPr>
            <a:spLocks noGrp="1"/>
          </p:cNvSpPr>
          <p:nvPr>
            <p:ph type="dt" sz="half" idx="10"/>
          </p:nvPr>
        </p:nvSpPr>
        <p:spPr/>
        <p:txBody>
          <a:bodyPr/>
          <a:lstStyle/>
          <a:p>
            <a:fld id="{AD3D0864-DF04-40F2-B173-1B589802D07B}" type="datetime1">
              <a:rPr lang="en-US" smtClean="0"/>
              <a:t>12/2/2016</a:t>
            </a:fld>
            <a:endParaRPr lang="en-US" dirty="0"/>
          </a:p>
        </p:txBody>
      </p:sp>
    </p:spTree>
    <p:extLst>
      <p:ext uri="{BB962C8B-B14F-4D97-AF65-F5344CB8AC3E}">
        <p14:creationId xmlns:p14="http://schemas.microsoft.com/office/powerpoint/2010/main" val="12944802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285245980"/>
              </p:ext>
            </p:extLst>
          </p:nvPr>
        </p:nvGraphicFramePr>
        <p:xfrm>
          <a:off x="1103087" y="805542"/>
          <a:ext cx="10192656" cy="5508171"/>
        </p:xfrm>
        <a:graphic>
          <a:graphicData uri="http://schemas.openxmlformats.org/drawingml/2006/table">
            <a:tbl>
              <a:tblPr rtl="1" firstRow="1" bandRow="1">
                <a:tableStyleId>{5C22544A-7EE6-4342-B048-85BDC9FD1C3A}</a:tableStyleId>
              </a:tblPr>
              <a:tblGrid>
                <a:gridCol w="2848429"/>
                <a:gridCol w="3643085"/>
                <a:gridCol w="3701142"/>
              </a:tblGrid>
              <a:tr h="554780">
                <a:tc>
                  <a:txBody>
                    <a:bodyPr/>
                    <a:lstStyle/>
                    <a:p>
                      <a:pPr algn="ctr" rtl="1"/>
                      <a:r>
                        <a:rPr lang="ar-SY" sz="2200" dirty="0" smtClean="0"/>
                        <a:t>الاختلاط</a:t>
                      </a:r>
                      <a:endParaRPr lang="ar-SY" sz="2200" dirty="0"/>
                    </a:p>
                  </a:txBody>
                  <a:tcPr anchor="ctr"/>
                </a:tc>
                <a:tc>
                  <a:txBody>
                    <a:bodyPr/>
                    <a:lstStyle/>
                    <a:p>
                      <a:pPr algn="ctr" rtl="1"/>
                      <a:r>
                        <a:rPr lang="ar-SY" sz="2200" dirty="0" smtClean="0"/>
                        <a:t>الوقاية</a:t>
                      </a:r>
                      <a:endParaRPr lang="ar-SY" sz="2200" dirty="0"/>
                    </a:p>
                  </a:txBody>
                  <a:tcPr anchor="ctr"/>
                </a:tc>
                <a:tc>
                  <a:txBody>
                    <a:bodyPr/>
                    <a:lstStyle/>
                    <a:p>
                      <a:pPr algn="ctr" rtl="1"/>
                      <a:r>
                        <a:rPr lang="ar-SY" sz="2200" dirty="0" smtClean="0"/>
                        <a:t>المعالجة</a:t>
                      </a:r>
                      <a:endParaRPr lang="ar-SY" sz="2200" dirty="0"/>
                    </a:p>
                  </a:txBody>
                  <a:tcPr anchor="ctr"/>
                </a:tc>
              </a:tr>
              <a:tr h="990678">
                <a:tc>
                  <a:txBody>
                    <a:bodyPr/>
                    <a:lstStyle/>
                    <a:p>
                      <a:pPr rtl="1"/>
                      <a:r>
                        <a:rPr lang="ar-SY" sz="2200" dirty="0" smtClean="0"/>
                        <a:t>الخثار الوريدي العميق/</a:t>
                      </a:r>
                      <a:r>
                        <a:rPr lang="ar-SY" sz="2200" dirty="0" err="1" smtClean="0"/>
                        <a:t>الانصمام</a:t>
                      </a:r>
                      <a:r>
                        <a:rPr lang="ar-SY" sz="2200" dirty="0" smtClean="0"/>
                        <a:t> الرئوي</a:t>
                      </a:r>
                      <a:endParaRPr lang="ar-SY" sz="2200" dirty="0"/>
                    </a:p>
                  </a:txBody>
                  <a:tcPr anchor="ctr"/>
                </a:tc>
                <a:tc>
                  <a:txBody>
                    <a:bodyPr/>
                    <a:lstStyle/>
                    <a:p>
                      <a:pPr rtl="1"/>
                      <a:r>
                        <a:rPr lang="ar-SY" sz="2200" dirty="0" smtClean="0"/>
                        <a:t>الجوارب المضادة </a:t>
                      </a:r>
                      <a:r>
                        <a:rPr lang="ar-SY" sz="2200" dirty="0" err="1" smtClean="0"/>
                        <a:t>للانصمام</a:t>
                      </a:r>
                      <a:r>
                        <a:rPr lang="ar-SY" sz="2200" dirty="0" smtClean="0"/>
                        <a:t> .</a:t>
                      </a:r>
                    </a:p>
                    <a:p>
                      <a:pPr rtl="1"/>
                      <a:r>
                        <a:rPr lang="ar-SY" sz="2200" dirty="0" err="1" smtClean="0"/>
                        <a:t>الهيبارين</a:t>
                      </a:r>
                      <a:r>
                        <a:rPr lang="ar-SY" sz="2200" dirty="0" smtClean="0"/>
                        <a:t> تحت الجلد</a:t>
                      </a:r>
                      <a:r>
                        <a:rPr lang="ar-SY" sz="2200" baseline="0" dirty="0" smtClean="0"/>
                        <a:t> .</a:t>
                      </a:r>
                      <a:endParaRPr lang="ar-SY" sz="2200" dirty="0"/>
                    </a:p>
                  </a:txBody>
                  <a:tcPr anchor="ctr"/>
                </a:tc>
                <a:tc>
                  <a:txBody>
                    <a:bodyPr/>
                    <a:lstStyle/>
                    <a:p>
                      <a:pPr rtl="1"/>
                      <a:r>
                        <a:rPr lang="ar-SY" sz="2200" dirty="0" smtClean="0"/>
                        <a:t>مضادات تخثر ( تأكد إن</a:t>
                      </a:r>
                      <a:r>
                        <a:rPr lang="ar-SY" sz="2200" baseline="0" dirty="0" smtClean="0"/>
                        <a:t> كانت السكتة نزفية )</a:t>
                      </a:r>
                      <a:endParaRPr lang="ar-SY" sz="2200" dirty="0"/>
                    </a:p>
                  </a:txBody>
                  <a:tcPr anchor="ctr"/>
                </a:tc>
              </a:tr>
              <a:tr h="990678">
                <a:tc>
                  <a:txBody>
                    <a:bodyPr/>
                    <a:lstStyle/>
                    <a:p>
                      <a:pPr rtl="1"/>
                      <a:r>
                        <a:rPr lang="ar-SY" sz="2200" dirty="0" smtClean="0"/>
                        <a:t>الكتف المتجمدة .</a:t>
                      </a:r>
                      <a:endParaRPr lang="ar-SY" sz="2200" dirty="0"/>
                    </a:p>
                  </a:txBody>
                  <a:tcPr anchor="ctr"/>
                </a:tc>
                <a:tc>
                  <a:txBody>
                    <a:bodyPr/>
                    <a:lstStyle/>
                    <a:p>
                      <a:pPr rtl="1"/>
                      <a:r>
                        <a:rPr lang="ar-SY" sz="2200" dirty="0" smtClean="0"/>
                        <a:t>المعالجة الفيزيائية .</a:t>
                      </a:r>
                      <a:endParaRPr lang="ar-SY" sz="2200" dirty="0"/>
                    </a:p>
                  </a:txBody>
                  <a:tcPr anchor="ctr"/>
                </a:tc>
                <a:tc>
                  <a:txBody>
                    <a:bodyPr/>
                    <a:lstStyle/>
                    <a:p>
                      <a:pPr rtl="1"/>
                      <a:r>
                        <a:rPr lang="ar-SY" sz="2200" dirty="0" smtClean="0"/>
                        <a:t>المعالجة الفيزيائية .</a:t>
                      </a:r>
                    </a:p>
                    <a:p>
                      <a:pPr rtl="1"/>
                      <a:r>
                        <a:rPr lang="ar-SY" sz="2200" dirty="0" smtClean="0"/>
                        <a:t>حقن</a:t>
                      </a:r>
                      <a:r>
                        <a:rPr lang="ar-SY" sz="2200" baseline="0" dirty="0" smtClean="0"/>
                        <a:t> </a:t>
                      </a:r>
                      <a:r>
                        <a:rPr lang="ar-SY" sz="2200" baseline="0" dirty="0" err="1" smtClean="0"/>
                        <a:t>الستيرويدات</a:t>
                      </a:r>
                      <a:r>
                        <a:rPr lang="ar-SY" sz="2200" baseline="0" dirty="0" smtClean="0"/>
                        <a:t> موضعياً .</a:t>
                      </a:r>
                      <a:endParaRPr lang="ar-SY" sz="2200" dirty="0"/>
                    </a:p>
                  </a:txBody>
                  <a:tcPr anchor="ctr"/>
                </a:tc>
              </a:tr>
              <a:tr h="1426577">
                <a:tc>
                  <a:txBody>
                    <a:bodyPr/>
                    <a:lstStyle/>
                    <a:p>
                      <a:pPr rtl="1"/>
                      <a:r>
                        <a:rPr lang="ar-SY" sz="2200" dirty="0" smtClean="0"/>
                        <a:t>فرحات الضغط .</a:t>
                      </a:r>
                      <a:endParaRPr lang="ar-SY" sz="2200" dirty="0"/>
                    </a:p>
                  </a:txBody>
                  <a:tcPr anchor="ctr"/>
                </a:tc>
                <a:tc>
                  <a:txBody>
                    <a:bodyPr/>
                    <a:lstStyle/>
                    <a:p>
                      <a:pPr rtl="1"/>
                      <a:r>
                        <a:rPr lang="ar-SY" sz="2200" dirty="0" smtClean="0"/>
                        <a:t>التقليب المتكرر.</a:t>
                      </a:r>
                    </a:p>
                    <a:p>
                      <a:pPr rtl="1"/>
                      <a:r>
                        <a:rPr lang="ar-SY" sz="2200" dirty="0" smtClean="0"/>
                        <a:t>مراقبة مناطق الضغط .</a:t>
                      </a:r>
                    </a:p>
                    <a:p>
                      <a:pPr rtl="1"/>
                      <a:r>
                        <a:rPr lang="ar-SY" sz="2200" dirty="0" smtClean="0"/>
                        <a:t>تجنب التلوث البولي .</a:t>
                      </a:r>
                      <a:endParaRPr lang="ar-SY" sz="2200" dirty="0"/>
                    </a:p>
                  </a:txBody>
                  <a:tcPr anchor="ctr"/>
                </a:tc>
                <a:tc>
                  <a:txBody>
                    <a:bodyPr/>
                    <a:lstStyle/>
                    <a:p>
                      <a:pPr rtl="1"/>
                      <a:r>
                        <a:rPr lang="ar-SY" sz="2200" dirty="0" smtClean="0"/>
                        <a:t>العناية التمريضية</a:t>
                      </a:r>
                      <a:r>
                        <a:rPr lang="ar-SY" sz="2200" baseline="0" dirty="0" smtClean="0"/>
                        <a:t> .</a:t>
                      </a:r>
                    </a:p>
                    <a:p>
                      <a:pPr rtl="1"/>
                      <a:r>
                        <a:rPr lang="ar-SY" sz="2200" baseline="0" dirty="0" smtClean="0"/>
                        <a:t>استخدام فراش خاص .</a:t>
                      </a:r>
                      <a:endParaRPr lang="ar-SY" sz="2200" dirty="0"/>
                    </a:p>
                  </a:txBody>
                  <a:tcPr anchor="ctr"/>
                </a:tc>
              </a:tr>
              <a:tr h="990678">
                <a:tc>
                  <a:txBody>
                    <a:bodyPr/>
                    <a:lstStyle/>
                    <a:p>
                      <a:pPr rtl="1"/>
                      <a:r>
                        <a:rPr lang="ar-SY" sz="2200" dirty="0" smtClean="0"/>
                        <a:t>الخمج البولي .</a:t>
                      </a:r>
                      <a:endParaRPr lang="ar-SY" sz="2200" dirty="0"/>
                    </a:p>
                  </a:txBody>
                  <a:tcPr anchor="ctr"/>
                </a:tc>
                <a:tc>
                  <a:txBody>
                    <a:bodyPr/>
                    <a:lstStyle/>
                    <a:p>
                      <a:pPr rtl="1"/>
                      <a:r>
                        <a:rPr lang="ar-SY" sz="2200" dirty="0" smtClean="0"/>
                        <a:t>استخدام الغمد </a:t>
                      </a:r>
                      <a:r>
                        <a:rPr lang="ar-SY" sz="2200" dirty="0" err="1" smtClean="0"/>
                        <a:t>القضيبي</a:t>
                      </a:r>
                      <a:r>
                        <a:rPr lang="ar-SY" sz="2200" dirty="0" smtClean="0"/>
                        <a:t> .</a:t>
                      </a:r>
                    </a:p>
                    <a:p>
                      <a:pPr rtl="1"/>
                      <a:r>
                        <a:rPr lang="ar-SY" sz="2200" dirty="0" smtClean="0"/>
                        <a:t>تجنب </a:t>
                      </a:r>
                      <a:r>
                        <a:rPr lang="ar-SY" sz="2200" dirty="0" err="1" smtClean="0"/>
                        <a:t>القثطرة</a:t>
                      </a:r>
                      <a:r>
                        <a:rPr lang="ar-SY" sz="2200" dirty="0" smtClean="0"/>
                        <a:t> قدر الإمكان .</a:t>
                      </a:r>
                      <a:endParaRPr lang="ar-SY" sz="2200" dirty="0"/>
                    </a:p>
                  </a:txBody>
                  <a:tcPr anchor="ctr"/>
                </a:tc>
                <a:tc>
                  <a:txBody>
                    <a:bodyPr/>
                    <a:lstStyle/>
                    <a:p>
                      <a:pPr rtl="1"/>
                      <a:r>
                        <a:rPr lang="ar-SY" sz="2200" dirty="0" smtClean="0"/>
                        <a:t>المضادات الحيوية</a:t>
                      </a:r>
                      <a:endParaRPr lang="ar-SY" sz="2200" dirty="0"/>
                    </a:p>
                  </a:txBody>
                  <a:tcPr anchor="ctr"/>
                </a:tc>
              </a:tr>
              <a:tr h="554780">
                <a:tc>
                  <a:txBody>
                    <a:bodyPr/>
                    <a:lstStyle/>
                    <a:p>
                      <a:pPr rtl="1"/>
                      <a:r>
                        <a:rPr lang="ar-SY" sz="2200" dirty="0" smtClean="0"/>
                        <a:t>الإمساك .</a:t>
                      </a:r>
                      <a:endParaRPr lang="ar-SY" sz="2200" dirty="0"/>
                    </a:p>
                  </a:txBody>
                  <a:tcPr anchor="ctr"/>
                </a:tc>
                <a:tc>
                  <a:txBody>
                    <a:bodyPr/>
                    <a:lstStyle/>
                    <a:p>
                      <a:pPr rtl="1"/>
                      <a:r>
                        <a:rPr lang="ar-SY" sz="2200" dirty="0" smtClean="0"/>
                        <a:t>القوت و الملينات المناسبة .</a:t>
                      </a:r>
                      <a:endParaRPr lang="ar-SY" sz="2200" dirty="0"/>
                    </a:p>
                  </a:txBody>
                  <a:tcPr anchor="ctr"/>
                </a:tc>
                <a:tc>
                  <a:txBody>
                    <a:bodyPr/>
                    <a:lstStyle/>
                    <a:p>
                      <a:pPr rtl="1"/>
                      <a:r>
                        <a:rPr lang="ar-SY" sz="2200" dirty="0" smtClean="0"/>
                        <a:t>الملينات المناسبة . </a:t>
                      </a:r>
                      <a:endParaRPr lang="ar-SY" sz="2200" dirty="0"/>
                    </a:p>
                  </a:txBody>
                  <a:tcPr anchor="ctr"/>
                </a:tc>
              </a:tr>
            </a:tbl>
          </a:graphicData>
        </a:graphic>
      </p:graphicFrame>
      <p:sp>
        <p:nvSpPr>
          <p:cNvPr id="2" name="عنصر نائب لرقم الشريحة 1"/>
          <p:cNvSpPr>
            <a:spLocks noGrp="1"/>
          </p:cNvSpPr>
          <p:nvPr>
            <p:ph type="sldNum" sz="quarter" idx="12"/>
          </p:nvPr>
        </p:nvSpPr>
        <p:spPr/>
        <p:txBody>
          <a:bodyPr/>
          <a:lstStyle/>
          <a:p>
            <a:fld id="{4FAB73BC-B049-4115-A692-8D63A059BFB8}" type="slidenum">
              <a:rPr lang="en-US" smtClean="0"/>
              <a:t>53</a:t>
            </a:fld>
            <a:endParaRPr lang="en-US" dirty="0"/>
          </a:p>
        </p:txBody>
      </p:sp>
      <p:sp>
        <p:nvSpPr>
          <p:cNvPr id="3" name="عنصر نائب للتاريخ 2"/>
          <p:cNvSpPr>
            <a:spLocks noGrp="1"/>
          </p:cNvSpPr>
          <p:nvPr>
            <p:ph type="dt" sz="half" idx="10"/>
          </p:nvPr>
        </p:nvSpPr>
        <p:spPr/>
        <p:txBody>
          <a:bodyPr/>
          <a:lstStyle/>
          <a:p>
            <a:fld id="{6288B6AF-F317-47B8-9DD5-8804F44FDF97}" type="datetime1">
              <a:rPr lang="en-US" smtClean="0"/>
              <a:t>12/2/2016</a:t>
            </a:fld>
            <a:endParaRPr lang="en-US" dirty="0"/>
          </a:p>
        </p:txBody>
      </p:sp>
    </p:spTree>
    <p:extLst>
      <p:ext uri="{BB962C8B-B14F-4D97-AF65-F5344CB8AC3E}">
        <p14:creationId xmlns:p14="http://schemas.microsoft.com/office/powerpoint/2010/main" val="12027678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24127" y="972457"/>
            <a:ext cx="10601815" cy="5336903"/>
          </a:xfrm>
        </p:spPr>
        <p:txBody>
          <a:bodyPr>
            <a:normAutofit/>
          </a:bodyPr>
          <a:lstStyle/>
          <a:p>
            <a:r>
              <a:rPr lang="en-US" sz="3000" b="1" dirty="0" smtClean="0">
                <a:solidFill>
                  <a:srgbClr val="C00000"/>
                </a:solidFill>
              </a:rPr>
              <a:t>A</a:t>
            </a:r>
            <a:r>
              <a:rPr lang="ar-SY" sz="3000" b="1" dirty="0" smtClean="0"/>
              <a:t>. </a:t>
            </a:r>
            <a:r>
              <a:rPr lang="ar-SA" sz="3000" b="1" dirty="0" smtClean="0"/>
              <a:t>حالات</a:t>
            </a:r>
            <a:r>
              <a:rPr lang="ar-SY" sz="2400" b="1" dirty="0" smtClean="0"/>
              <a:t>الخثرة و معالجات إعادة التوعية الأخرى :</a:t>
            </a:r>
          </a:p>
          <a:p>
            <a:pPr algn="l"/>
            <a:r>
              <a:rPr lang="en-US" sz="2400" b="1" dirty="0" smtClean="0"/>
              <a:t>Thrombolysis and Other </a:t>
            </a:r>
            <a:r>
              <a:rPr lang="en-US" sz="2400" b="1" dirty="0" err="1" smtClean="0"/>
              <a:t>Revascularisation</a:t>
            </a:r>
            <a:r>
              <a:rPr lang="en-US" sz="2400" b="1" dirty="0" smtClean="0"/>
              <a:t> Treatments :</a:t>
            </a:r>
            <a:endParaRPr lang="ar-SY" sz="2400" b="1" dirty="0" smtClean="0"/>
          </a:p>
          <a:p>
            <a:pPr algn="just">
              <a:lnSpc>
                <a:spcPct val="150000"/>
              </a:lnSpc>
            </a:pPr>
            <a:r>
              <a:rPr lang="ar-SY" sz="3000" b="1" dirty="0"/>
              <a:t> </a:t>
            </a:r>
            <a:r>
              <a:rPr lang="ar-SY" sz="3000" b="1" dirty="0" smtClean="0"/>
              <a:t>   </a:t>
            </a:r>
            <a:r>
              <a:rPr lang="ar-SY" dirty="0" smtClean="0"/>
              <a:t>إن حل الخثرة وريدياً بوساطة </a:t>
            </a:r>
            <a:r>
              <a:rPr lang="ar-SY" dirty="0" err="1" smtClean="0"/>
              <a:t>اليوروكيناز</a:t>
            </a:r>
            <a:r>
              <a:rPr lang="ar-SY" dirty="0" smtClean="0"/>
              <a:t> أو </a:t>
            </a:r>
            <a:r>
              <a:rPr lang="ar-SY" dirty="0" err="1" smtClean="0"/>
              <a:t>الستربتوكيناز</a:t>
            </a:r>
            <a:r>
              <a:rPr lang="ar-SY" dirty="0" smtClean="0"/>
              <a:t> أو مفعل مولد </a:t>
            </a:r>
            <a:r>
              <a:rPr lang="ar-SY" dirty="0" err="1" smtClean="0"/>
              <a:t>البلازمين</a:t>
            </a:r>
            <a:r>
              <a:rPr lang="ar-SY" dirty="0" smtClean="0"/>
              <a:t> النسيجي </a:t>
            </a:r>
            <a:r>
              <a:rPr lang="ar-SY" dirty="0" err="1" smtClean="0"/>
              <a:t>المأشوب</a:t>
            </a:r>
            <a:r>
              <a:rPr lang="ar-SY" dirty="0" smtClean="0"/>
              <a:t> </a:t>
            </a:r>
            <a:r>
              <a:rPr lang="en-US" dirty="0" err="1" smtClean="0"/>
              <a:t>rt</a:t>
            </a:r>
            <a:r>
              <a:rPr lang="en-US" dirty="0" smtClean="0"/>
              <a:t>-PA</a:t>
            </a:r>
            <a:r>
              <a:rPr lang="ar-SY" dirty="0" smtClean="0"/>
              <a:t> يزيد خطر تحويل الاحتشاء الدماغي إلى حالة نزفية مع ما يتبع ذلك من نتائج مميتة محتملة ومع ذلك فإن هذا الخطر يمكن أن يعوض بتحسن الحصيلة الإجمالية إذا أعطيت المعالجة الحالة للخثرة خلال </a:t>
            </a:r>
            <a:r>
              <a:rPr lang="en-US" dirty="0" smtClean="0"/>
              <a:t>6</a:t>
            </a:r>
            <a:r>
              <a:rPr lang="ar-SY" dirty="0" smtClean="0"/>
              <a:t>ساعات من بداية السكتة </a:t>
            </a:r>
            <a:r>
              <a:rPr lang="ar-SY" dirty="0" err="1" smtClean="0"/>
              <a:t>الإقفارية</a:t>
            </a:r>
            <a:r>
              <a:rPr lang="ar-SY" dirty="0" smtClean="0"/>
              <a:t> وبغياب فرط ضغط الدم و عدم وجود انخفاض كثافة شديد على الـ</a:t>
            </a:r>
            <a:r>
              <a:rPr lang="en-US" dirty="0" smtClean="0"/>
              <a:t>CT</a:t>
            </a:r>
            <a:r>
              <a:rPr lang="ar-SY" dirty="0" smtClean="0"/>
              <a:t> ويبدو أن </a:t>
            </a:r>
            <a:r>
              <a:rPr lang="en-US" dirty="0" err="1" smtClean="0"/>
              <a:t>rt</a:t>
            </a:r>
            <a:r>
              <a:rPr lang="en-US" dirty="0" smtClean="0"/>
              <a:t>-PA</a:t>
            </a:r>
            <a:r>
              <a:rPr lang="ar-SY" dirty="0" smtClean="0"/>
              <a:t> هو المفضل على بقية الأدوية الحالة للخثرة . إن إعادة التوعية </a:t>
            </a:r>
            <a:r>
              <a:rPr lang="en-US" dirty="0" err="1" smtClean="0"/>
              <a:t>Revascularisation</a:t>
            </a:r>
            <a:r>
              <a:rPr lang="ar-SY" dirty="0" smtClean="0"/>
              <a:t> جراحياً في الطور الحاد للاحتشاء الدماغي ليس لها أهمية عملية لأن المزيد من العجز ينجم غالباً عن النزف التالي في الدماغ المصاب بالإقفار , كذلك ليس للأدوية الموسعة للأوعية أهمية في التدبير الحاد للسكتة .</a:t>
            </a:r>
            <a:endParaRPr lang="ar-SY" sz="3000" b="1" dirty="0"/>
          </a:p>
        </p:txBody>
      </p:sp>
      <p:sp>
        <p:nvSpPr>
          <p:cNvPr id="2" name="عنصر نائب لرقم الشريحة 1"/>
          <p:cNvSpPr>
            <a:spLocks noGrp="1"/>
          </p:cNvSpPr>
          <p:nvPr>
            <p:ph type="sldNum" sz="quarter" idx="12"/>
          </p:nvPr>
        </p:nvSpPr>
        <p:spPr/>
        <p:txBody>
          <a:bodyPr/>
          <a:lstStyle/>
          <a:p>
            <a:fld id="{4FAB73BC-B049-4115-A692-8D63A059BFB8}" type="slidenum">
              <a:rPr lang="en-US" smtClean="0"/>
              <a:t>54</a:t>
            </a:fld>
            <a:endParaRPr lang="en-US" dirty="0"/>
          </a:p>
        </p:txBody>
      </p:sp>
      <p:sp>
        <p:nvSpPr>
          <p:cNvPr id="4" name="عنصر نائب للتاريخ 3"/>
          <p:cNvSpPr>
            <a:spLocks noGrp="1"/>
          </p:cNvSpPr>
          <p:nvPr>
            <p:ph type="dt" sz="half" idx="10"/>
          </p:nvPr>
        </p:nvSpPr>
        <p:spPr/>
        <p:txBody>
          <a:bodyPr/>
          <a:lstStyle/>
          <a:p>
            <a:fld id="{E8ABCA61-EFE7-4433-87AA-B7A36462398F}" type="datetime1">
              <a:rPr lang="en-US" smtClean="0"/>
              <a:t>12/2/2016</a:t>
            </a:fld>
            <a:endParaRPr lang="en-US" dirty="0"/>
          </a:p>
        </p:txBody>
      </p:sp>
    </p:spTree>
    <p:extLst>
      <p:ext uri="{BB962C8B-B14F-4D97-AF65-F5344CB8AC3E}">
        <p14:creationId xmlns:p14="http://schemas.microsoft.com/office/powerpoint/2010/main" val="40724835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713048525"/>
              </p:ext>
            </p:extLst>
          </p:nvPr>
        </p:nvGraphicFramePr>
        <p:xfrm>
          <a:off x="1024128" y="2286000"/>
          <a:ext cx="9948672" cy="3127829"/>
        </p:xfrm>
        <a:graphic>
          <a:graphicData uri="http://schemas.openxmlformats.org/drawingml/2006/table">
            <a:tbl>
              <a:tblPr rtl="1" firstRow="1" bandRow="1">
                <a:tableStyleId>{5C22544A-7EE6-4342-B048-85BDC9FD1C3A}</a:tableStyleId>
              </a:tblPr>
              <a:tblGrid>
                <a:gridCol w="9948672"/>
              </a:tblGrid>
              <a:tr h="1147394">
                <a:tc>
                  <a:txBody>
                    <a:bodyPr/>
                    <a:lstStyle/>
                    <a:p>
                      <a:pPr rtl="1"/>
                      <a:r>
                        <a:rPr lang="ar-SY" sz="2400" dirty="0" smtClean="0"/>
                        <a:t>السكتة </a:t>
                      </a:r>
                      <a:r>
                        <a:rPr lang="ar-SY" sz="2400" dirty="0" err="1" smtClean="0"/>
                        <a:t>الإقفارية</a:t>
                      </a:r>
                      <a:r>
                        <a:rPr lang="ar-SY" sz="2400" dirty="0" smtClean="0"/>
                        <a:t> الحادة</a:t>
                      </a:r>
                      <a:r>
                        <a:rPr lang="ar-SY" sz="2400" baseline="0" dirty="0" smtClean="0"/>
                        <a:t> – دور المعالجة الحالة للخثرة .</a:t>
                      </a:r>
                      <a:endParaRPr lang="ar-SY" sz="2400" dirty="0"/>
                    </a:p>
                  </a:txBody>
                  <a:tcPr anchor="ctr"/>
                </a:tc>
              </a:tr>
              <a:tr h="1980435">
                <a:tc>
                  <a:txBody>
                    <a:bodyPr/>
                    <a:lstStyle/>
                    <a:p>
                      <a:pPr algn="just" rtl="1">
                        <a:lnSpc>
                          <a:spcPct val="150000"/>
                        </a:lnSpc>
                      </a:pPr>
                      <a:r>
                        <a:rPr lang="ar-SY" sz="2400" dirty="0" smtClean="0"/>
                        <a:t>إن انحلال</a:t>
                      </a:r>
                      <a:r>
                        <a:rPr lang="ar-SY" sz="2400" baseline="0" dirty="0" smtClean="0"/>
                        <a:t> الخثرة بعد السكتة </a:t>
                      </a:r>
                      <a:r>
                        <a:rPr lang="ar-SY" sz="2400" baseline="0" dirty="0" err="1" smtClean="0"/>
                        <a:t>الإقفارية</a:t>
                      </a:r>
                      <a:r>
                        <a:rPr lang="ar-SY" sz="2400" baseline="0" dirty="0" smtClean="0"/>
                        <a:t> يزيد خطر النزف المميت داخل القحف لكن هذه المخاطر يمكن تعويضها بتحسن النتائج طويلة الأمد عند الباقين على قيد الحياة . ويبدو أن الفائدة العظمى تكون إذا أعطيت المعالجة الحالة للخثرة خلال </a:t>
                      </a:r>
                      <a:r>
                        <a:rPr lang="en-US" sz="2400" baseline="0" dirty="0" smtClean="0"/>
                        <a:t>6</a:t>
                      </a:r>
                      <a:r>
                        <a:rPr lang="ar-SY" sz="2400" baseline="0" dirty="0" smtClean="0"/>
                        <a:t>ساعات من بداية السكتة .</a:t>
                      </a:r>
                      <a:endParaRPr lang="ar-SY" sz="2400" dirty="0"/>
                    </a:p>
                  </a:txBody>
                  <a:tcPr anchor="ctr"/>
                </a:tc>
              </a:tr>
            </a:tbl>
          </a:graphicData>
        </a:graphic>
      </p:graphicFrame>
      <p:sp>
        <p:nvSpPr>
          <p:cNvPr id="5" name="مستطيل 4"/>
          <p:cNvSpPr/>
          <p:nvPr/>
        </p:nvSpPr>
        <p:spPr>
          <a:xfrm>
            <a:off x="1538514" y="2002971"/>
            <a:ext cx="1117600" cy="580572"/>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smtClean="0"/>
              <a:t>EBM</a:t>
            </a:r>
            <a:endParaRPr lang="ar-SY" dirty="0"/>
          </a:p>
        </p:txBody>
      </p:sp>
      <p:sp>
        <p:nvSpPr>
          <p:cNvPr id="2" name="عنصر نائب لرقم الشريحة 1"/>
          <p:cNvSpPr>
            <a:spLocks noGrp="1"/>
          </p:cNvSpPr>
          <p:nvPr>
            <p:ph type="sldNum" sz="quarter" idx="12"/>
          </p:nvPr>
        </p:nvSpPr>
        <p:spPr/>
        <p:txBody>
          <a:bodyPr/>
          <a:lstStyle/>
          <a:p>
            <a:fld id="{4FAB73BC-B049-4115-A692-8D63A059BFB8}" type="slidenum">
              <a:rPr lang="en-US" smtClean="0"/>
              <a:t>55</a:t>
            </a:fld>
            <a:endParaRPr lang="en-US" dirty="0"/>
          </a:p>
        </p:txBody>
      </p:sp>
      <p:sp>
        <p:nvSpPr>
          <p:cNvPr id="3" name="عنصر نائب للتاريخ 2"/>
          <p:cNvSpPr>
            <a:spLocks noGrp="1"/>
          </p:cNvSpPr>
          <p:nvPr>
            <p:ph type="dt" sz="half" idx="10"/>
          </p:nvPr>
        </p:nvSpPr>
        <p:spPr/>
        <p:txBody>
          <a:bodyPr/>
          <a:lstStyle/>
          <a:p>
            <a:fld id="{7BA5EAF6-ABA0-485E-940E-AB88B0C4E185}" type="datetime1">
              <a:rPr lang="en-US" smtClean="0"/>
              <a:t>12/2/2016</a:t>
            </a:fld>
            <a:endParaRPr lang="en-US" dirty="0"/>
          </a:p>
        </p:txBody>
      </p:sp>
    </p:spTree>
    <p:extLst>
      <p:ext uri="{BB962C8B-B14F-4D97-AF65-F5344CB8AC3E}">
        <p14:creationId xmlns:p14="http://schemas.microsoft.com/office/powerpoint/2010/main" val="12625204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7" y="585216"/>
            <a:ext cx="10311529" cy="1499616"/>
          </a:xfrm>
        </p:spPr>
        <p:txBody>
          <a:bodyPr>
            <a:normAutofit/>
          </a:bodyPr>
          <a:lstStyle/>
          <a:p>
            <a:pPr algn="r"/>
            <a:r>
              <a:rPr lang="en-US" sz="2400" b="1" dirty="0" smtClean="0">
                <a:solidFill>
                  <a:srgbClr val="C00000"/>
                </a:solidFill>
              </a:rPr>
              <a:t>b</a:t>
            </a:r>
            <a:r>
              <a:rPr lang="ar-SY" sz="2400" b="1" dirty="0" smtClean="0">
                <a:solidFill>
                  <a:srgbClr val="C00000"/>
                </a:solidFill>
              </a:rPr>
              <a:t>. </a:t>
            </a:r>
            <a:r>
              <a:rPr lang="ar-SY" sz="2400" b="1" dirty="0" smtClean="0"/>
              <a:t>مضاد التخثر و الأسبرين :</a:t>
            </a:r>
            <a:endParaRPr lang="ar-SY" sz="2400" b="1" dirty="0"/>
          </a:p>
        </p:txBody>
      </p:sp>
      <p:sp>
        <p:nvSpPr>
          <p:cNvPr id="3" name="عنصر نائب للمحتوى 2"/>
          <p:cNvSpPr>
            <a:spLocks noGrp="1"/>
          </p:cNvSpPr>
          <p:nvPr>
            <p:ph idx="1"/>
          </p:nvPr>
        </p:nvSpPr>
        <p:spPr>
          <a:xfrm>
            <a:off x="1024127" y="1886857"/>
            <a:ext cx="9876101" cy="4422503"/>
          </a:xfrm>
        </p:spPr>
        <p:txBody>
          <a:bodyPr/>
          <a:lstStyle/>
          <a:p>
            <a:pPr algn="just">
              <a:lnSpc>
                <a:spcPct val="150000"/>
              </a:lnSpc>
            </a:pPr>
            <a:r>
              <a:rPr lang="ar-SY" dirty="0" smtClean="0"/>
              <a:t>   تستطب المعالجة المضادة للتخثر </a:t>
            </a:r>
            <a:r>
              <a:rPr lang="en-US" dirty="0" smtClean="0"/>
              <a:t>anti coagulation</a:t>
            </a:r>
            <a:r>
              <a:rPr lang="ar-SY" dirty="0" smtClean="0"/>
              <a:t> بعد السكتة الحادة فقط إذا كان السبب هو ال</a:t>
            </a:r>
            <a:r>
              <a:rPr lang="ar-SA" dirty="0" smtClean="0"/>
              <a:t>ا</a:t>
            </a:r>
            <a:r>
              <a:rPr lang="ar-SY" dirty="0" err="1" smtClean="0"/>
              <a:t>نصمام</a:t>
            </a:r>
            <a:r>
              <a:rPr lang="ar-SY" dirty="0" smtClean="0"/>
              <a:t> من القلب . كما هو الحال في الرجفان </a:t>
            </a:r>
            <a:r>
              <a:rPr lang="ar-SY" dirty="0" err="1" smtClean="0"/>
              <a:t>الأذيني</a:t>
            </a:r>
            <a:r>
              <a:rPr lang="ar-SY" dirty="0" smtClean="0"/>
              <a:t> . وفي هذه الحالة ومع افتراض أن التصوير أظهر غياب النزف يجب البدء بالمعالجة المضادة للتخثر فموياً </a:t>
            </a:r>
            <a:r>
              <a:rPr lang="ar-SY" dirty="0" err="1" smtClean="0"/>
              <a:t>بالوارفارين</a:t>
            </a:r>
            <a:r>
              <a:rPr lang="ar-SY" dirty="0" smtClean="0"/>
              <a:t> ( التي تهدف للوصول إلى نسبة معيارية دولية تعادل </a:t>
            </a:r>
            <a:r>
              <a:rPr lang="en-US" dirty="0" smtClean="0"/>
              <a:t>3-2</a:t>
            </a:r>
            <a:r>
              <a:rPr lang="ar-SY" dirty="0" smtClean="0"/>
              <a:t>) وليس من الضروري البدء بالمعالجة المضادة للتخثر بواسطة </a:t>
            </a:r>
            <a:r>
              <a:rPr lang="ar-SY" dirty="0" err="1" smtClean="0"/>
              <a:t>الهيبارين</a:t>
            </a:r>
            <a:r>
              <a:rPr lang="ar-SY" dirty="0" smtClean="0"/>
              <a:t> أولاً . حيث أن أي فائدة من </a:t>
            </a:r>
            <a:r>
              <a:rPr lang="ar-SY" dirty="0" err="1" smtClean="0"/>
              <a:t>الهيبارين</a:t>
            </a:r>
            <a:r>
              <a:rPr lang="ar-SY" dirty="0" smtClean="0"/>
              <a:t> في منع المزيد من </a:t>
            </a:r>
            <a:r>
              <a:rPr lang="ar-SY" dirty="0" err="1" smtClean="0"/>
              <a:t>الانصمام</a:t>
            </a:r>
            <a:r>
              <a:rPr lang="ar-SY" dirty="0" smtClean="0"/>
              <a:t> في الطور الحاد توازيها زيادة خطورة التحول </a:t>
            </a:r>
            <a:r>
              <a:rPr lang="ar-SY" dirty="0" err="1" smtClean="0"/>
              <a:t>النزيفي</a:t>
            </a:r>
            <a:r>
              <a:rPr lang="ar-SY" dirty="0" smtClean="0"/>
              <a:t> للاحتشاء . يجب البدء بالأسبرين (</a:t>
            </a:r>
            <a:r>
              <a:rPr lang="en-US" dirty="0" smtClean="0"/>
              <a:t>300</a:t>
            </a:r>
            <a:r>
              <a:rPr lang="ar-SY" dirty="0" smtClean="0"/>
              <a:t> ملغ يومياً ) مباشرة بعد السكتة </a:t>
            </a:r>
            <a:r>
              <a:rPr lang="ar-SY" dirty="0" err="1" smtClean="0"/>
              <a:t>الإقفارية</a:t>
            </a:r>
            <a:r>
              <a:rPr lang="ar-SY" dirty="0" smtClean="0"/>
              <a:t> وهو ذو خطورة منخفضة جداً لحدوث الاختلاطات النزفية .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56</a:t>
            </a:fld>
            <a:endParaRPr lang="en-US" dirty="0"/>
          </a:p>
        </p:txBody>
      </p:sp>
      <p:sp>
        <p:nvSpPr>
          <p:cNvPr id="5" name="عنصر نائب للتاريخ 4"/>
          <p:cNvSpPr>
            <a:spLocks noGrp="1"/>
          </p:cNvSpPr>
          <p:nvPr>
            <p:ph type="dt" sz="half" idx="10"/>
          </p:nvPr>
        </p:nvSpPr>
        <p:spPr/>
        <p:txBody>
          <a:bodyPr/>
          <a:lstStyle/>
          <a:p>
            <a:fld id="{49262D9B-3F6E-46E2-87FD-422680CDC4D5}" type="datetime1">
              <a:rPr lang="en-US" smtClean="0"/>
              <a:t>12/2/2016</a:t>
            </a:fld>
            <a:endParaRPr lang="en-US" dirty="0"/>
          </a:p>
        </p:txBody>
      </p:sp>
    </p:spTree>
    <p:extLst>
      <p:ext uri="{BB962C8B-B14F-4D97-AF65-F5344CB8AC3E}">
        <p14:creationId xmlns:p14="http://schemas.microsoft.com/office/powerpoint/2010/main" val="20972064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7" y="585216"/>
            <a:ext cx="10253473" cy="1499616"/>
          </a:xfrm>
        </p:spPr>
        <p:txBody>
          <a:bodyPr>
            <a:normAutofit/>
          </a:bodyPr>
          <a:lstStyle/>
          <a:p>
            <a:pPr algn="r"/>
            <a:r>
              <a:rPr lang="en-US" sz="2400" b="1" dirty="0" smtClean="0">
                <a:solidFill>
                  <a:srgbClr val="C00000"/>
                </a:solidFill>
              </a:rPr>
              <a:t>C</a:t>
            </a:r>
            <a:r>
              <a:rPr lang="ar-SY" sz="2400" b="1" dirty="0" smtClean="0">
                <a:solidFill>
                  <a:srgbClr val="C00000"/>
                </a:solidFill>
              </a:rPr>
              <a:t>. </a:t>
            </a:r>
            <a:r>
              <a:rPr lang="ar-SY" sz="2400" b="1" dirty="0" smtClean="0"/>
              <a:t>الضغط الدموي : </a:t>
            </a:r>
            <a:endParaRPr lang="ar-SY" sz="2400" b="1" dirty="0"/>
          </a:p>
        </p:txBody>
      </p:sp>
      <p:sp>
        <p:nvSpPr>
          <p:cNvPr id="3" name="عنصر نائب للمحتوى 2"/>
          <p:cNvSpPr>
            <a:spLocks noGrp="1"/>
          </p:cNvSpPr>
          <p:nvPr>
            <p:ph idx="1"/>
          </p:nvPr>
        </p:nvSpPr>
        <p:spPr>
          <a:xfrm>
            <a:off x="1024128" y="1857829"/>
            <a:ext cx="9963186" cy="4451531"/>
          </a:xfrm>
        </p:spPr>
        <p:txBody>
          <a:bodyPr/>
          <a:lstStyle/>
          <a:p>
            <a:pPr algn="just">
              <a:lnSpc>
                <a:spcPct val="150000"/>
              </a:lnSpc>
            </a:pPr>
            <a:r>
              <a:rPr lang="ar-SY" dirty="0" smtClean="0"/>
              <a:t>     يكون الضغط الدموي مرتفعاً بشكل فعلي عادة بعد حدوث السكتة , و يجب عدم تخفيضه في المرحلة الحادة إلى إذا وجدت أذية الأعضاء </a:t>
            </a:r>
            <a:r>
              <a:rPr lang="ar-SY" dirty="0" err="1" smtClean="0"/>
              <a:t>الانتهائية</a:t>
            </a:r>
            <a:r>
              <a:rPr lang="ar-SY" dirty="0" smtClean="0"/>
              <a:t> الحادة . وذلك لأنه يعود دوماً إلى مستواه الطبيعي عند المريض خلال </a:t>
            </a:r>
            <a:r>
              <a:rPr lang="en-US" dirty="0" smtClean="0"/>
              <a:t>48-24</a:t>
            </a:r>
            <a:r>
              <a:rPr lang="ar-SY" dirty="0" smtClean="0"/>
              <a:t> ساعة . إن النجاة من الظل الناقص </a:t>
            </a:r>
            <a:r>
              <a:rPr lang="ar-SY" dirty="0" err="1" smtClean="0"/>
              <a:t>الإقفاري</a:t>
            </a:r>
            <a:r>
              <a:rPr lang="ar-SY" dirty="0" smtClean="0"/>
              <a:t> </a:t>
            </a:r>
            <a:r>
              <a:rPr lang="en-US" dirty="0" err="1" smtClean="0"/>
              <a:t>Ischaemic</a:t>
            </a:r>
            <a:r>
              <a:rPr lang="en-US" dirty="0" smtClean="0"/>
              <a:t> Penumbra</a:t>
            </a:r>
            <a:r>
              <a:rPr lang="ar-SY" dirty="0" smtClean="0"/>
              <a:t> قد تعتمد على ضغط الإرواء المرتفع . يميل الضغط الدموي للبقاء مرتفعاً لمدة أطول في حالة الأورام الدموية الدماغية مقارنة مع </a:t>
            </a:r>
            <a:r>
              <a:rPr lang="ar-SY" dirty="0" err="1" smtClean="0"/>
              <a:t>الاحتشاءات</a:t>
            </a:r>
            <a:r>
              <a:rPr lang="ar-SY" dirty="0" smtClean="0"/>
              <a:t> الدماغية , لكن لا توجد فائدة من إنقاص هذا الضغط من أجل منع المزيد من النزف إلا بعد عدة أيام على الأقل من حدوث السكتة . يمكن التفكير بعد </a:t>
            </a:r>
            <a:r>
              <a:rPr lang="en-US" dirty="0" smtClean="0"/>
              <a:t>10</a:t>
            </a:r>
            <a:r>
              <a:rPr lang="ar-SY" dirty="0" smtClean="0"/>
              <a:t>أيام بتخفيض ضغط الدم بشكل لطيف كجزء من استراتيجية الوقاية الثانوية من السكتة </a:t>
            </a:r>
            <a:r>
              <a:rPr lang="ar-SY" dirty="0" err="1" smtClean="0"/>
              <a:t>الإقفارية</a:t>
            </a:r>
            <a:r>
              <a:rPr lang="ar-SY" dirty="0" smtClean="0"/>
              <a:t> .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57</a:t>
            </a:fld>
            <a:endParaRPr lang="en-US" dirty="0"/>
          </a:p>
        </p:txBody>
      </p:sp>
      <p:sp>
        <p:nvSpPr>
          <p:cNvPr id="5" name="عنصر نائب للتاريخ 4"/>
          <p:cNvSpPr>
            <a:spLocks noGrp="1"/>
          </p:cNvSpPr>
          <p:nvPr>
            <p:ph type="dt" sz="half" idx="10"/>
          </p:nvPr>
        </p:nvSpPr>
        <p:spPr/>
        <p:txBody>
          <a:bodyPr/>
          <a:lstStyle/>
          <a:p>
            <a:fld id="{EBCE8187-6765-47A8-9B30-7A27EABB3ABE}" type="datetime1">
              <a:rPr lang="en-US" smtClean="0"/>
              <a:t>12/2/2016</a:t>
            </a:fld>
            <a:endParaRPr lang="en-US" dirty="0"/>
          </a:p>
        </p:txBody>
      </p:sp>
    </p:spTree>
    <p:extLst>
      <p:ext uri="{BB962C8B-B14F-4D97-AF65-F5344CB8AC3E}">
        <p14:creationId xmlns:p14="http://schemas.microsoft.com/office/powerpoint/2010/main" val="18933473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979934385"/>
              </p:ext>
            </p:extLst>
          </p:nvPr>
        </p:nvGraphicFramePr>
        <p:xfrm>
          <a:off x="1024128" y="1930399"/>
          <a:ext cx="9948672" cy="3091543"/>
        </p:xfrm>
        <a:graphic>
          <a:graphicData uri="http://schemas.openxmlformats.org/drawingml/2006/table">
            <a:tbl>
              <a:tblPr rtl="1" firstRow="1" bandRow="1">
                <a:tableStyleId>{5C22544A-7EE6-4342-B048-85BDC9FD1C3A}</a:tableStyleId>
              </a:tblPr>
              <a:tblGrid>
                <a:gridCol w="9948672"/>
              </a:tblGrid>
              <a:tr h="892026">
                <a:tc>
                  <a:txBody>
                    <a:bodyPr/>
                    <a:lstStyle/>
                    <a:p>
                      <a:pPr rtl="1"/>
                      <a:r>
                        <a:rPr lang="ar-SY" sz="2400" dirty="0" smtClean="0"/>
                        <a:t>السكتة </a:t>
                      </a:r>
                      <a:r>
                        <a:rPr lang="ar-SY" sz="2400" dirty="0" err="1" smtClean="0"/>
                        <a:t>الإقفارية</a:t>
                      </a:r>
                      <a:r>
                        <a:rPr lang="ar-SY" sz="2400" dirty="0" smtClean="0"/>
                        <a:t> الحادة – دور مضاد</a:t>
                      </a:r>
                      <a:r>
                        <a:rPr lang="ar-SY" sz="2400" baseline="0" dirty="0" smtClean="0"/>
                        <a:t> التخثر .</a:t>
                      </a:r>
                      <a:endParaRPr lang="ar-SY" sz="2400" dirty="0"/>
                    </a:p>
                  </a:txBody>
                  <a:tcPr anchor="ctr"/>
                </a:tc>
              </a:tr>
              <a:tr h="2199517">
                <a:tc>
                  <a:txBody>
                    <a:bodyPr/>
                    <a:lstStyle/>
                    <a:p>
                      <a:pPr algn="just" rtl="1">
                        <a:lnSpc>
                          <a:spcPct val="150000"/>
                        </a:lnSpc>
                      </a:pPr>
                      <a:r>
                        <a:rPr lang="ar-SY" sz="2200" dirty="0" smtClean="0"/>
                        <a:t>ليس هناك فائدة من الاستخدام الروتيني لمضادات التخثر بعد السكتة الحادة ماعدا في حالة وجود الرجفان </a:t>
                      </a:r>
                      <a:r>
                        <a:rPr lang="ar-SY" sz="2200" dirty="0" err="1" smtClean="0"/>
                        <a:t>الأذيني</a:t>
                      </a:r>
                      <a:r>
                        <a:rPr lang="ar-SY" sz="2200" dirty="0" smtClean="0"/>
                        <a:t> غير </a:t>
                      </a:r>
                      <a:r>
                        <a:rPr lang="ar-SY" sz="2200" dirty="0" err="1" smtClean="0"/>
                        <a:t>الروماتزمى</a:t>
                      </a:r>
                      <a:r>
                        <a:rPr lang="ar-SY" sz="2200" dirty="0" smtClean="0"/>
                        <a:t> حيث تخفض</a:t>
                      </a:r>
                      <a:r>
                        <a:rPr lang="ar-SY" sz="2200" baseline="0" dirty="0" smtClean="0"/>
                        <a:t> مضادات التخثر في هذه الحالة أرجحية الحوادث الوعائية الخطيرة إلى النصف . إن المرضى المصابين بالرجفان </a:t>
                      </a:r>
                      <a:r>
                        <a:rPr lang="ar-SY" sz="2200" baseline="0" dirty="0" err="1" smtClean="0"/>
                        <a:t>الأذيني</a:t>
                      </a:r>
                      <a:r>
                        <a:rPr lang="ar-SY" sz="2200" baseline="0" dirty="0" smtClean="0"/>
                        <a:t> </a:t>
                      </a:r>
                      <a:r>
                        <a:rPr lang="ar-SY" sz="2200" baseline="0" dirty="0" err="1" smtClean="0"/>
                        <a:t>الروماتزمى</a:t>
                      </a:r>
                      <a:r>
                        <a:rPr lang="ar-SY" sz="2200" baseline="0" dirty="0" smtClean="0"/>
                        <a:t> لديهم خطورة عالية لحدوث السكتة </a:t>
                      </a:r>
                      <a:r>
                        <a:rPr lang="ar-SY" sz="2200" baseline="0" dirty="0" err="1" smtClean="0"/>
                        <a:t>الناكسة</a:t>
                      </a:r>
                      <a:r>
                        <a:rPr lang="ar-SY" sz="2200" baseline="0" dirty="0" smtClean="0"/>
                        <a:t> و هم يستفيدون على الأرجح من مضادات التخثر .</a:t>
                      </a:r>
                      <a:endParaRPr lang="ar-SY" sz="2200" dirty="0"/>
                    </a:p>
                  </a:txBody>
                  <a:tcPr/>
                </a:tc>
              </a:tr>
            </a:tbl>
          </a:graphicData>
        </a:graphic>
      </p:graphicFrame>
      <p:sp>
        <p:nvSpPr>
          <p:cNvPr id="5" name="مستطيل 4"/>
          <p:cNvSpPr/>
          <p:nvPr/>
        </p:nvSpPr>
        <p:spPr>
          <a:xfrm>
            <a:off x="1538515" y="1611085"/>
            <a:ext cx="1451428" cy="7112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800" b="1" dirty="0" smtClean="0"/>
              <a:t>EBM</a:t>
            </a:r>
            <a:endParaRPr lang="ar-SY" sz="2800" b="1" dirty="0"/>
          </a:p>
        </p:txBody>
      </p:sp>
      <p:sp>
        <p:nvSpPr>
          <p:cNvPr id="2" name="عنصر نائب لرقم الشريحة 1"/>
          <p:cNvSpPr>
            <a:spLocks noGrp="1"/>
          </p:cNvSpPr>
          <p:nvPr>
            <p:ph type="sldNum" sz="quarter" idx="12"/>
          </p:nvPr>
        </p:nvSpPr>
        <p:spPr/>
        <p:txBody>
          <a:bodyPr/>
          <a:lstStyle/>
          <a:p>
            <a:fld id="{4FAB73BC-B049-4115-A692-8D63A059BFB8}" type="slidenum">
              <a:rPr lang="en-US" smtClean="0"/>
              <a:t>58</a:t>
            </a:fld>
            <a:endParaRPr lang="en-US" dirty="0"/>
          </a:p>
        </p:txBody>
      </p:sp>
      <p:sp>
        <p:nvSpPr>
          <p:cNvPr id="3" name="عنصر نائب للتاريخ 2"/>
          <p:cNvSpPr>
            <a:spLocks noGrp="1"/>
          </p:cNvSpPr>
          <p:nvPr>
            <p:ph type="dt" sz="half" idx="10"/>
          </p:nvPr>
        </p:nvSpPr>
        <p:spPr/>
        <p:txBody>
          <a:bodyPr/>
          <a:lstStyle/>
          <a:p>
            <a:fld id="{E4B725AD-5CF9-4280-933B-444CE3720E2E}" type="datetime1">
              <a:rPr lang="en-US" smtClean="0"/>
              <a:t>12/2/2016</a:t>
            </a:fld>
            <a:endParaRPr lang="en-US" dirty="0"/>
          </a:p>
        </p:txBody>
      </p:sp>
    </p:spTree>
    <p:extLst>
      <p:ext uri="{BB962C8B-B14F-4D97-AF65-F5344CB8AC3E}">
        <p14:creationId xmlns:p14="http://schemas.microsoft.com/office/powerpoint/2010/main" val="27387640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en-US" sz="2400" b="1" dirty="0" smtClean="0">
                <a:solidFill>
                  <a:srgbClr val="C00000"/>
                </a:solidFill>
              </a:rPr>
              <a:t>d</a:t>
            </a:r>
            <a:r>
              <a:rPr lang="ar-SY" sz="2400" b="1" dirty="0" smtClean="0">
                <a:solidFill>
                  <a:srgbClr val="C00000"/>
                </a:solidFill>
              </a:rPr>
              <a:t>. </a:t>
            </a:r>
            <a:r>
              <a:rPr lang="ar-SY" sz="2400" b="1" dirty="0" smtClean="0"/>
              <a:t>الإماهة </a:t>
            </a:r>
            <a:r>
              <a:rPr lang="ar-SY" sz="2400" b="1" dirty="0" err="1" smtClean="0"/>
              <a:t>والأكسجة</a:t>
            </a:r>
            <a:r>
              <a:rPr lang="ar-SY" sz="2400" b="1" dirty="0" smtClean="0"/>
              <a:t> </a:t>
            </a:r>
            <a:r>
              <a:rPr lang="en-US" sz="2400" b="1" dirty="0" smtClean="0"/>
              <a:t>hydration and oxygenation</a:t>
            </a:r>
            <a:endParaRPr lang="ar-SY" sz="2400" b="1" dirty="0"/>
          </a:p>
        </p:txBody>
      </p:sp>
      <p:sp>
        <p:nvSpPr>
          <p:cNvPr id="3" name="عنصر نائب للمحتوى 2"/>
          <p:cNvSpPr>
            <a:spLocks noGrp="1"/>
          </p:cNvSpPr>
          <p:nvPr>
            <p:ph idx="1"/>
          </p:nvPr>
        </p:nvSpPr>
        <p:spPr/>
        <p:txBody>
          <a:bodyPr/>
          <a:lstStyle/>
          <a:p>
            <a:pPr algn="just">
              <a:lnSpc>
                <a:spcPct val="150000"/>
              </a:lnSpc>
            </a:pPr>
            <a:r>
              <a:rPr lang="ar-SY" dirty="0"/>
              <a:t> </a:t>
            </a:r>
            <a:r>
              <a:rPr lang="ar-SY" dirty="0" smtClean="0"/>
              <a:t>    إن الإماهة الكافية و </a:t>
            </a:r>
            <a:r>
              <a:rPr lang="ar-SY" dirty="0" err="1" smtClean="0"/>
              <a:t>الأكسجة</a:t>
            </a:r>
            <a:r>
              <a:rPr lang="ar-SY" dirty="0" smtClean="0"/>
              <a:t> الشريانية عوامل هامة للحفاظ على الدماغ المصاب بالإقفار بصورة قابلة للشفاء . وبعد حدوث السكتة قد يكون لدى المريض صعوبة في وقاية الطريق التنفسي و بالتالي صعوبة المحافظة بشكل آمن على التغذية و الإماهة الكافيتين عن طريق الفم . وفي هذه الحالة قد تكون الإماهة الوريدية ضرورية في الساعات القليلة الأولى , وبعد ذلك المحافظة على الإماهة إذا لم يشف البلع عند المريض عن طريق الأنبوب الأنفي المعدي أو فغر المعدة </a:t>
            </a:r>
            <a:r>
              <a:rPr lang="en-US" dirty="0" smtClean="0"/>
              <a:t>Gastrostomy</a:t>
            </a:r>
            <a:r>
              <a:rPr lang="ar-SY" dirty="0" smtClean="0"/>
              <a:t>.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59</a:t>
            </a:fld>
            <a:endParaRPr lang="en-US" dirty="0"/>
          </a:p>
        </p:txBody>
      </p:sp>
      <p:sp>
        <p:nvSpPr>
          <p:cNvPr id="5" name="عنصر نائب للتاريخ 4"/>
          <p:cNvSpPr>
            <a:spLocks noGrp="1"/>
          </p:cNvSpPr>
          <p:nvPr>
            <p:ph type="dt" sz="half" idx="10"/>
          </p:nvPr>
        </p:nvSpPr>
        <p:spPr/>
        <p:txBody>
          <a:bodyPr/>
          <a:lstStyle/>
          <a:p>
            <a:fld id="{19EE7B4B-402C-4F5B-B5D6-B12D733272EB}" type="datetime1">
              <a:rPr lang="en-US" smtClean="0"/>
              <a:t>12/2/2016</a:t>
            </a:fld>
            <a:endParaRPr lang="en-US" dirty="0"/>
          </a:p>
        </p:txBody>
      </p:sp>
    </p:spTree>
    <p:extLst>
      <p:ext uri="{BB962C8B-B14F-4D97-AF65-F5344CB8AC3E}">
        <p14:creationId xmlns:p14="http://schemas.microsoft.com/office/powerpoint/2010/main" val="3029802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36134" y="627797"/>
            <a:ext cx="3875595" cy="5581934"/>
          </a:xfrm>
        </p:spPr>
      </p:pic>
      <p:sp>
        <p:nvSpPr>
          <p:cNvPr id="4" name="عنصر نائب للتاريخ 3"/>
          <p:cNvSpPr>
            <a:spLocks noGrp="1"/>
          </p:cNvSpPr>
          <p:nvPr>
            <p:ph type="dt" sz="half" idx="10"/>
          </p:nvPr>
        </p:nvSpPr>
        <p:spPr/>
        <p:txBody>
          <a:bodyPr/>
          <a:lstStyle/>
          <a:p>
            <a:fld id="{8F791355-9418-4DB3-B58A-9A5DC8B33B23}" type="datetime1">
              <a:rPr lang="en-US" smtClean="0"/>
              <a:t>12/2/2016</a:t>
            </a:fld>
            <a:endParaRPr lang="en-US" dirty="0"/>
          </a:p>
        </p:txBody>
      </p:sp>
      <p:sp>
        <p:nvSpPr>
          <p:cNvPr id="5" name="عنصر نائب لرقم الشريحة 4"/>
          <p:cNvSpPr>
            <a:spLocks noGrp="1"/>
          </p:cNvSpPr>
          <p:nvPr>
            <p:ph type="sldNum" sz="quarter" idx="12"/>
          </p:nvPr>
        </p:nvSpPr>
        <p:spPr/>
        <p:txBody>
          <a:bodyPr/>
          <a:lstStyle/>
          <a:p>
            <a:fld id="{4FAB73BC-B049-4115-A692-8D63A059BFB8}" type="slidenum">
              <a:rPr lang="en-US" smtClean="0"/>
              <a:t>6</a:t>
            </a:fld>
            <a:endParaRPr lang="en-US" dirty="0"/>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588155" cy="6858000"/>
          </a:xfrm>
          <a:prstGeom prst="rect">
            <a:avLst/>
          </a:prstGeom>
        </p:spPr>
      </p:pic>
    </p:spTree>
    <p:extLst>
      <p:ext uri="{BB962C8B-B14F-4D97-AF65-F5344CB8AC3E}">
        <p14:creationId xmlns:p14="http://schemas.microsoft.com/office/powerpoint/2010/main" val="35919638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en-US" sz="2800" b="1" dirty="0" smtClean="0">
                <a:solidFill>
                  <a:srgbClr val="C00000"/>
                </a:solidFill>
              </a:rPr>
              <a:t>E</a:t>
            </a:r>
            <a:r>
              <a:rPr lang="ar-SY" sz="2800" b="1" dirty="0" smtClean="0"/>
              <a:t>. غلوكوز الدم :	</a:t>
            </a:r>
            <a:endParaRPr lang="ar-SY" sz="2800" b="1" dirty="0"/>
          </a:p>
        </p:txBody>
      </p:sp>
      <p:sp>
        <p:nvSpPr>
          <p:cNvPr id="3" name="عنصر نائب للمحتوى 2"/>
          <p:cNvSpPr>
            <a:spLocks noGrp="1"/>
          </p:cNvSpPr>
          <p:nvPr>
            <p:ph idx="1"/>
          </p:nvPr>
        </p:nvSpPr>
        <p:spPr/>
        <p:txBody>
          <a:bodyPr/>
          <a:lstStyle/>
          <a:p>
            <a:pPr algn="just">
              <a:lnSpc>
                <a:spcPct val="150000"/>
              </a:lnSpc>
            </a:pPr>
            <a:r>
              <a:rPr lang="ar-SY" dirty="0" smtClean="0"/>
              <a:t>إن سكر الدم المرتفع بعد السكتة يزيد حجم الاحتشاء و يؤثر بشكل سيء على النتيجة الوظيفية و ذلك على الأرجح لأن فرط سكر الدم يزيد من الإنتاج اللاهوائي لحمض اللبن في الظل الناقص </a:t>
            </a:r>
            <a:r>
              <a:rPr lang="ar-SY" dirty="0" err="1" smtClean="0"/>
              <a:t>الإقفاري</a:t>
            </a:r>
            <a:r>
              <a:rPr lang="ar-SY" dirty="0" smtClean="0"/>
              <a:t> . ولهذا يجب إعادة سكر الدم الذي يتجاوز </a:t>
            </a:r>
            <a:r>
              <a:rPr lang="en-US" dirty="0" smtClean="0"/>
              <a:t>7</a:t>
            </a:r>
            <a:r>
              <a:rPr lang="ar-SY" dirty="0" smtClean="0"/>
              <a:t> ملمول / ل إلى الحدود السوية بوساطة الأنسولين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60</a:t>
            </a:fld>
            <a:endParaRPr lang="en-US" dirty="0"/>
          </a:p>
        </p:txBody>
      </p:sp>
      <p:sp>
        <p:nvSpPr>
          <p:cNvPr id="5" name="عنصر نائب للتاريخ 4"/>
          <p:cNvSpPr>
            <a:spLocks noGrp="1"/>
          </p:cNvSpPr>
          <p:nvPr>
            <p:ph type="dt" sz="half" idx="10"/>
          </p:nvPr>
        </p:nvSpPr>
        <p:spPr/>
        <p:txBody>
          <a:bodyPr/>
          <a:lstStyle/>
          <a:p>
            <a:fld id="{14BEC765-7C50-4E87-9100-522CA28B9BBE}" type="datetime1">
              <a:rPr lang="en-US" smtClean="0"/>
              <a:t>12/2/2016</a:t>
            </a:fld>
            <a:endParaRPr lang="en-US" dirty="0"/>
          </a:p>
        </p:txBody>
      </p:sp>
    </p:spTree>
    <p:extLst>
      <p:ext uri="{BB962C8B-B14F-4D97-AF65-F5344CB8AC3E}">
        <p14:creationId xmlns:p14="http://schemas.microsoft.com/office/powerpoint/2010/main" val="30545341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en-US" sz="2400" b="1" dirty="0" smtClean="0">
                <a:solidFill>
                  <a:srgbClr val="C00000"/>
                </a:solidFill>
              </a:rPr>
              <a:t>F</a:t>
            </a:r>
            <a:r>
              <a:rPr lang="ar-SY" sz="2400" b="1" dirty="0" smtClean="0"/>
              <a:t>. العناية التمريضية و التأهيل :</a:t>
            </a:r>
            <a:endParaRPr lang="ar-SY" sz="2400" b="1" dirty="0"/>
          </a:p>
        </p:txBody>
      </p:sp>
      <p:sp>
        <p:nvSpPr>
          <p:cNvPr id="3" name="عنصر نائب للمحتوى 2"/>
          <p:cNvSpPr>
            <a:spLocks noGrp="1"/>
          </p:cNvSpPr>
          <p:nvPr>
            <p:ph idx="1"/>
          </p:nvPr>
        </p:nvSpPr>
        <p:spPr/>
        <p:txBody>
          <a:bodyPr/>
          <a:lstStyle/>
          <a:p>
            <a:pPr algn="just">
              <a:lnSpc>
                <a:spcPct val="150000"/>
              </a:lnSpc>
            </a:pPr>
            <a:r>
              <a:rPr lang="ar-SY" dirty="0" smtClean="0"/>
              <a:t>     إن العديد من المرضى يصبحون بعد الإصابة بالسكتة ( على الأقل في البداية ) معتمدين على غيرهم من الناحية الفيزيائية و يحتاجون إلى عناية تمريضية خبيرة لتجنب الاختلاطات . وتحتاج العناية بالمثانة و الأمعاء إلى اعتبارات خاصة . قد تكون الوحدات المتخصصة بالسكتة هي أفضل الأماكن لرعاية المرضى , وقد أظهرت هذه الوحدات أنها تنقص وفيات المرضى و تسرع من الشفاء الوظيفي . إن الاكتئاب شائع بعد السكتة وسوف يستجيب غالباً للأدوية المضادة للاكتئاب . يجب البدء بالتفكير باحتياجات التأهيل عند المريض بنفس الوقت الذي يتم فيه التدبير الطبي الحاد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61</a:t>
            </a:fld>
            <a:endParaRPr lang="en-US" dirty="0"/>
          </a:p>
        </p:txBody>
      </p:sp>
      <p:sp>
        <p:nvSpPr>
          <p:cNvPr id="5" name="عنصر نائب للتاريخ 4"/>
          <p:cNvSpPr>
            <a:spLocks noGrp="1"/>
          </p:cNvSpPr>
          <p:nvPr>
            <p:ph type="dt" sz="half" idx="10"/>
          </p:nvPr>
        </p:nvSpPr>
        <p:spPr/>
        <p:txBody>
          <a:bodyPr/>
          <a:lstStyle/>
          <a:p>
            <a:fld id="{84D7A99B-A7AB-4133-A258-C40240C149F8}" type="datetime1">
              <a:rPr lang="en-US" smtClean="0"/>
              <a:t>12/2/2016</a:t>
            </a:fld>
            <a:endParaRPr lang="en-US" dirty="0"/>
          </a:p>
        </p:txBody>
      </p:sp>
    </p:spTree>
    <p:extLst>
      <p:ext uri="{BB962C8B-B14F-4D97-AF65-F5344CB8AC3E}">
        <p14:creationId xmlns:p14="http://schemas.microsoft.com/office/powerpoint/2010/main" val="12264818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en-US" sz="2400" b="1" dirty="0" smtClean="0">
                <a:solidFill>
                  <a:srgbClr val="C00000"/>
                </a:solidFill>
              </a:rPr>
              <a:t>G</a:t>
            </a:r>
            <a:r>
              <a:rPr lang="ar-SY" sz="2400" b="1" dirty="0" smtClean="0"/>
              <a:t>. الإنذار و الوقاية الثانوية :</a:t>
            </a:r>
            <a:endParaRPr lang="ar-SY" sz="2400" b="1" dirty="0"/>
          </a:p>
        </p:txBody>
      </p:sp>
      <p:sp>
        <p:nvSpPr>
          <p:cNvPr id="3" name="عنصر نائب للمحتوى 2"/>
          <p:cNvSpPr>
            <a:spLocks noGrp="1"/>
          </p:cNvSpPr>
          <p:nvPr>
            <p:ph idx="1"/>
          </p:nvPr>
        </p:nvSpPr>
        <p:spPr>
          <a:xfrm>
            <a:off x="1024128" y="1680882"/>
            <a:ext cx="9720072" cy="4628478"/>
          </a:xfrm>
        </p:spPr>
        <p:txBody>
          <a:bodyPr/>
          <a:lstStyle/>
          <a:p>
            <a:pPr algn="just">
              <a:lnSpc>
                <a:spcPct val="150000"/>
              </a:lnSpc>
            </a:pPr>
            <a:r>
              <a:rPr lang="ar-SY" dirty="0" smtClean="0"/>
              <a:t>ينجو حوالي </a:t>
            </a:r>
            <a:r>
              <a:rPr lang="en-US" dirty="0" smtClean="0"/>
              <a:t>75</a:t>
            </a:r>
            <a:r>
              <a:rPr lang="ar-SY" dirty="0" smtClean="0"/>
              <a:t>% من المرضى في المرحلة الحادة من السكتة البؤرية الناجمة عن اح</a:t>
            </a:r>
            <a:r>
              <a:rPr lang="ar-SA" dirty="0" err="1" smtClean="0"/>
              <a:t>تشا</a:t>
            </a:r>
            <a:r>
              <a:rPr lang="ar-SY" dirty="0" smtClean="0"/>
              <a:t>ء دماغي أو نزف بدئي داخل الدماغ . إن الوفيات المباشرة الناجمة عن نزف تحت العنكبوتية بسبب أم الدم هي </a:t>
            </a:r>
            <a:r>
              <a:rPr lang="en-US" dirty="0" smtClean="0"/>
              <a:t>30</a:t>
            </a:r>
            <a:r>
              <a:rPr lang="ar-SY" dirty="0" smtClean="0"/>
              <a:t>% و يبلغ معدل النكس </a:t>
            </a:r>
            <a:r>
              <a:rPr lang="en-US" dirty="0" smtClean="0"/>
              <a:t>50</a:t>
            </a:r>
            <a:r>
              <a:rPr lang="ar-SY" dirty="0" smtClean="0"/>
              <a:t>% في الشهور الأولى و </a:t>
            </a:r>
            <a:r>
              <a:rPr lang="en-US" dirty="0" smtClean="0"/>
              <a:t>3</a:t>
            </a:r>
            <a:r>
              <a:rPr lang="ar-SY" dirty="0" smtClean="0"/>
              <a:t>% سنوياً بعد ذلك . تحتاج الوقاية الثانوية إلى التدبير الجراحي العصبي المناسب , يستطيع نصف إلى ثلاث أرباع المرضى الذين ينجون من السكتة الحادة الوصول إلى استقلال وظيفي و معظمهم يصلون إلى ذلك خلال الشهور الثلاثة الأولى , إن معدل النكس السنوي بعد السكتة البؤرية المتكاملة هو </a:t>
            </a:r>
            <a:r>
              <a:rPr lang="en-US" dirty="0" smtClean="0"/>
              <a:t>11-8</a:t>
            </a:r>
            <a:r>
              <a:rPr lang="ar-SY" dirty="0" smtClean="0"/>
              <a:t>% . تشمل الوقاية الثانوية من السكتة الانتباه إلى عوامل الخطورة القابلة للعكس و استخدام الأسبرين في حالة السكتة </a:t>
            </a:r>
            <a:r>
              <a:rPr lang="ar-SY" dirty="0" err="1" smtClean="0"/>
              <a:t>الإقفارية</a:t>
            </a:r>
            <a:r>
              <a:rPr lang="ar-SY" dirty="0" smtClean="0"/>
              <a:t> . أما المرضى الذين لديهم سبب قلبي للسكتة </a:t>
            </a:r>
            <a:r>
              <a:rPr lang="ar-SY" dirty="0" err="1" smtClean="0"/>
              <a:t>الإقفارية</a:t>
            </a:r>
            <a:r>
              <a:rPr lang="ar-SY" dirty="0" smtClean="0"/>
              <a:t> مثل الرجفان </a:t>
            </a:r>
            <a:r>
              <a:rPr lang="ar-SY" dirty="0" err="1" smtClean="0"/>
              <a:t>الأذيني</a:t>
            </a:r>
            <a:r>
              <a:rPr lang="ar-SY" dirty="0" smtClean="0"/>
              <a:t> فيجب أن </a:t>
            </a:r>
            <a:r>
              <a:rPr lang="ar-SY" dirty="0" err="1" smtClean="0"/>
              <a:t>يعطو</a:t>
            </a:r>
            <a:r>
              <a:rPr lang="ar-SA" dirty="0" smtClean="0"/>
              <a:t>ا</a:t>
            </a:r>
            <a:r>
              <a:rPr lang="ar-SY" dirty="0" smtClean="0"/>
              <a:t> مضاداً للتخثر في حال غياب أي مضاد استطباب . إذا كان العجز المتبقي بعد السكتة </a:t>
            </a:r>
            <a:r>
              <a:rPr lang="ar-SY" dirty="0" err="1" smtClean="0"/>
              <a:t>الإقفارية</a:t>
            </a:r>
            <a:r>
              <a:rPr lang="ar-SY" dirty="0" smtClean="0"/>
              <a:t> صغيراً فإن المريض يجب أن يتم تدبيره بنفس الأسلوب المتبع في السكتة العابرة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62</a:t>
            </a:fld>
            <a:endParaRPr lang="en-US" dirty="0"/>
          </a:p>
        </p:txBody>
      </p:sp>
      <p:sp>
        <p:nvSpPr>
          <p:cNvPr id="5" name="عنصر نائب للتاريخ 4"/>
          <p:cNvSpPr>
            <a:spLocks noGrp="1"/>
          </p:cNvSpPr>
          <p:nvPr>
            <p:ph type="dt" sz="half" idx="10"/>
          </p:nvPr>
        </p:nvSpPr>
        <p:spPr/>
        <p:txBody>
          <a:bodyPr/>
          <a:lstStyle/>
          <a:p>
            <a:fld id="{2BE3377B-AC8B-4C0E-A1DD-F622A0FCC60B}" type="datetime1">
              <a:rPr lang="en-US" smtClean="0"/>
              <a:t>12/2/2016</a:t>
            </a:fld>
            <a:endParaRPr lang="en-US" dirty="0"/>
          </a:p>
        </p:txBody>
      </p:sp>
    </p:spTree>
    <p:extLst>
      <p:ext uri="{BB962C8B-B14F-4D97-AF65-F5344CB8AC3E}">
        <p14:creationId xmlns:p14="http://schemas.microsoft.com/office/powerpoint/2010/main" val="7593305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7" y="585216"/>
            <a:ext cx="10392425" cy="1499616"/>
          </a:xfrm>
        </p:spPr>
        <p:txBody>
          <a:bodyPr>
            <a:normAutofit/>
          </a:bodyPr>
          <a:lstStyle/>
          <a:p>
            <a:pPr algn="r"/>
            <a:r>
              <a:rPr lang="en-US" sz="3500" dirty="0" smtClean="0">
                <a:solidFill>
                  <a:srgbClr val="002060"/>
                </a:solidFill>
                <a:latin typeface="Andalus" panose="02020603050405020304" pitchFamily="18" charset="-78"/>
                <a:cs typeface="Andalus" panose="02020603050405020304" pitchFamily="18" charset="-78"/>
              </a:rPr>
              <a:t>VII</a:t>
            </a:r>
            <a:r>
              <a:rPr lang="ar-SY" sz="3500" dirty="0" smtClean="0">
                <a:solidFill>
                  <a:srgbClr val="002060"/>
                </a:solidFill>
                <a:latin typeface="Andalus" panose="02020603050405020304" pitchFamily="18" charset="-78"/>
                <a:cs typeface="Andalus" panose="02020603050405020304" pitchFamily="18" charset="-78"/>
              </a:rPr>
              <a:t>. المرض الدماغي الوريدي </a:t>
            </a:r>
            <a:r>
              <a:rPr lang="en-US" sz="3500" dirty="0" smtClean="0">
                <a:solidFill>
                  <a:srgbClr val="002060"/>
                </a:solidFill>
                <a:latin typeface="Andalus" panose="02020603050405020304" pitchFamily="18" charset="-78"/>
                <a:cs typeface="Andalus" panose="02020603050405020304" pitchFamily="18" charset="-78"/>
              </a:rPr>
              <a:t>cerebral venous disease</a:t>
            </a:r>
            <a:r>
              <a:rPr lang="ar-SY" sz="3500" dirty="0" smtClean="0">
                <a:solidFill>
                  <a:srgbClr val="002060"/>
                </a:solidFill>
                <a:latin typeface="Andalus" panose="02020603050405020304" pitchFamily="18" charset="-78"/>
                <a:cs typeface="Andalus" panose="02020603050405020304" pitchFamily="18" charset="-78"/>
              </a:rPr>
              <a:t>:</a:t>
            </a:r>
            <a:endParaRPr lang="ar-SY" sz="3500" dirty="0">
              <a:solidFill>
                <a:srgbClr val="002060"/>
              </a:solidFill>
              <a:latin typeface="Andalus" panose="02020603050405020304" pitchFamily="18" charset="-78"/>
              <a:cs typeface="Andalus" panose="02020603050405020304" pitchFamily="18" charset="-78"/>
            </a:endParaRPr>
          </a:p>
        </p:txBody>
      </p:sp>
      <p:sp>
        <p:nvSpPr>
          <p:cNvPr id="3" name="عنصر نائب للمحتوى 2"/>
          <p:cNvSpPr>
            <a:spLocks noGrp="1"/>
          </p:cNvSpPr>
          <p:nvPr>
            <p:ph idx="1"/>
          </p:nvPr>
        </p:nvSpPr>
        <p:spPr>
          <a:xfrm>
            <a:off x="1024128" y="1949824"/>
            <a:ext cx="10136931" cy="4679576"/>
          </a:xfrm>
        </p:spPr>
        <p:txBody>
          <a:bodyPr>
            <a:normAutofit fontScale="92500" lnSpcReduction="10000"/>
          </a:bodyPr>
          <a:lstStyle/>
          <a:p>
            <a:pPr algn="just">
              <a:lnSpc>
                <a:spcPct val="150000"/>
              </a:lnSpc>
            </a:pPr>
            <a:r>
              <a:rPr lang="ar-SY" dirty="0" smtClean="0"/>
              <a:t>     إن خثار الأوردة الدماغية و الجيوب الوريدية غير شائع . وقد تم سرد الأسباب </a:t>
            </a:r>
            <a:r>
              <a:rPr lang="ar-SA" dirty="0" err="1" smtClean="0"/>
              <a:t>المؤهبة</a:t>
            </a:r>
            <a:r>
              <a:rPr lang="ar-SA" dirty="0" smtClean="0"/>
              <a:t> لاحقا.</a:t>
            </a:r>
            <a:r>
              <a:rPr lang="ar-SY" dirty="0" smtClean="0"/>
              <a:t> </a:t>
            </a:r>
            <a:endParaRPr lang="ar-SA" dirty="0" smtClean="0"/>
          </a:p>
          <a:p>
            <a:pPr algn="just">
              <a:lnSpc>
                <a:spcPct val="150000"/>
              </a:lnSpc>
            </a:pPr>
            <a:r>
              <a:rPr lang="ar-SY" dirty="0" smtClean="0"/>
              <a:t>يسبب الانسداد الوريدي الدماغي زيادة في الضغط داخل القحف مع إقفار لطخي </a:t>
            </a:r>
            <a:r>
              <a:rPr lang="en-US" dirty="0" smtClean="0"/>
              <a:t>Patchy</a:t>
            </a:r>
            <a:r>
              <a:rPr lang="ar-SY" dirty="0" smtClean="0"/>
              <a:t> يكون نزفياً غالباً .قد تختلف المظاهر السريرية اعتماداً على الجزء المصاب من الجهاز الوريدي الدماغي .</a:t>
            </a:r>
          </a:p>
          <a:p>
            <a:pPr algn="just">
              <a:lnSpc>
                <a:spcPct val="150000"/>
              </a:lnSpc>
            </a:pPr>
            <a:r>
              <a:rPr lang="en-US" sz="2400" b="1" dirty="0" smtClean="0">
                <a:solidFill>
                  <a:srgbClr val="C00000"/>
                </a:solidFill>
              </a:rPr>
              <a:t>A</a:t>
            </a:r>
            <a:r>
              <a:rPr lang="ar-SY" sz="2400" b="1" dirty="0" smtClean="0">
                <a:solidFill>
                  <a:srgbClr val="C00000"/>
                </a:solidFill>
              </a:rPr>
              <a:t>. </a:t>
            </a:r>
            <a:r>
              <a:rPr lang="ar-SY" sz="2400" b="1" dirty="0" smtClean="0"/>
              <a:t>خثار الوريد القشري : </a:t>
            </a:r>
          </a:p>
          <a:p>
            <a:pPr algn="just">
              <a:lnSpc>
                <a:spcPct val="150000"/>
              </a:lnSpc>
            </a:pPr>
            <a:r>
              <a:rPr lang="ar-SY" dirty="0"/>
              <a:t> </a:t>
            </a:r>
            <a:r>
              <a:rPr lang="ar-SY" dirty="0" smtClean="0"/>
              <a:t>    قد يتظاهر خثار الوريد القشري </a:t>
            </a:r>
            <a:r>
              <a:rPr lang="ar-SA" dirty="0" smtClean="0"/>
              <a:t>بأعراض </a:t>
            </a:r>
            <a:r>
              <a:rPr lang="ar-SY" dirty="0" smtClean="0"/>
              <a:t>بؤري</a:t>
            </a:r>
            <a:r>
              <a:rPr lang="ar-SA" dirty="0" smtClean="0"/>
              <a:t>ة</a:t>
            </a:r>
            <a:r>
              <a:rPr lang="ar-SY" dirty="0" smtClean="0"/>
              <a:t> ( الحبسة , </a:t>
            </a:r>
            <a:r>
              <a:rPr lang="ar-SY" dirty="0" err="1" smtClean="0"/>
              <a:t>الخزل,الشقي</a:t>
            </a:r>
            <a:r>
              <a:rPr lang="ar-SY" dirty="0" smtClean="0"/>
              <a:t>...إلخ) </a:t>
            </a:r>
            <a:r>
              <a:rPr lang="ar-SA" dirty="0" smtClean="0"/>
              <a:t>أ</a:t>
            </a:r>
            <a:r>
              <a:rPr lang="ar-SY" dirty="0" smtClean="0"/>
              <a:t>و </a:t>
            </a:r>
            <a:r>
              <a:rPr lang="ar-SA" smtClean="0"/>
              <a:t>نوب </a:t>
            </a:r>
            <a:r>
              <a:rPr lang="ar-SY" smtClean="0"/>
              <a:t>صرع</a:t>
            </a:r>
            <a:r>
              <a:rPr lang="ar-SA" dirty="0" err="1" smtClean="0"/>
              <a:t>ية</a:t>
            </a:r>
            <a:r>
              <a:rPr lang="ar-SY" dirty="0" smtClean="0"/>
              <a:t> (البؤري أو المعمم ) حسب المنطقة المصابة . قد يتضخم العجز إذا حدث انتشار لالتهاب الوريد </a:t>
            </a:r>
            <a:r>
              <a:rPr lang="ar-SY" dirty="0" err="1" smtClean="0"/>
              <a:t>الخثري</a:t>
            </a:r>
            <a:r>
              <a:rPr lang="ar-SY" dirty="0" smtClean="0"/>
              <a:t> .</a:t>
            </a:r>
          </a:p>
          <a:p>
            <a:pPr algn="just">
              <a:lnSpc>
                <a:spcPct val="150000"/>
              </a:lnSpc>
            </a:pPr>
            <a:r>
              <a:rPr lang="en-US" sz="2400" b="1" dirty="0" smtClean="0">
                <a:solidFill>
                  <a:srgbClr val="C00000"/>
                </a:solidFill>
              </a:rPr>
              <a:t>B</a:t>
            </a:r>
            <a:r>
              <a:rPr lang="ar-SY" sz="2400" b="1" dirty="0" smtClean="0">
                <a:solidFill>
                  <a:srgbClr val="C00000"/>
                </a:solidFill>
              </a:rPr>
              <a:t>. </a:t>
            </a:r>
            <a:r>
              <a:rPr lang="ar-SY" sz="2400" b="1" dirty="0" smtClean="0"/>
              <a:t>خثار الجيب الوريدي الدماغي :</a:t>
            </a:r>
          </a:p>
          <a:p>
            <a:pPr algn="just">
              <a:lnSpc>
                <a:spcPct val="150000"/>
              </a:lnSpc>
            </a:pPr>
            <a:r>
              <a:rPr lang="ar-SY" dirty="0" smtClean="0"/>
              <a:t>    إن المظاهر السريرية لخثار الجيب الدماغي تعتمد على الجيب المصاب .</a:t>
            </a:r>
            <a:endParaRPr lang="ar-SY" dirty="0"/>
          </a:p>
        </p:txBody>
      </p:sp>
      <p:sp>
        <p:nvSpPr>
          <p:cNvPr id="4" name="عنصر نائب لرقم الشريحة 3"/>
          <p:cNvSpPr>
            <a:spLocks noGrp="1"/>
          </p:cNvSpPr>
          <p:nvPr>
            <p:ph type="sldNum" sz="quarter" idx="12"/>
          </p:nvPr>
        </p:nvSpPr>
        <p:spPr/>
        <p:txBody>
          <a:bodyPr/>
          <a:lstStyle/>
          <a:p>
            <a:fld id="{4FAB73BC-B049-4115-A692-8D63A059BFB8}" type="slidenum">
              <a:rPr lang="en-US" smtClean="0"/>
              <a:t>63</a:t>
            </a:fld>
            <a:endParaRPr lang="en-US" dirty="0"/>
          </a:p>
        </p:txBody>
      </p:sp>
      <p:sp>
        <p:nvSpPr>
          <p:cNvPr id="5" name="عنصر نائب للتاريخ 4"/>
          <p:cNvSpPr>
            <a:spLocks noGrp="1"/>
          </p:cNvSpPr>
          <p:nvPr>
            <p:ph type="dt" sz="half" idx="10"/>
          </p:nvPr>
        </p:nvSpPr>
        <p:spPr/>
        <p:txBody>
          <a:bodyPr/>
          <a:lstStyle/>
          <a:p>
            <a:fld id="{8C9F8A7B-9DEB-4F2C-87DF-1718FF4E5FFF}" type="datetime1">
              <a:rPr lang="en-US" smtClean="0"/>
              <a:t>12/2/2016</a:t>
            </a:fld>
            <a:endParaRPr lang="en-US" dirty="0"/>
          </a:p>
        </p:txBody>
      </p:sp>
    </p:spTree>
    <p:extLst>
      <p:ext uri="{BB962C8B-B14F-4D97-AF65-F5344CB8AC3E}">
        <p14:creationId xmlns:p14="http://schemas.microsoft.com/office/powerpoint/2010/main" val="37364972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451511416"/>
              </p:ext>
            </p:extLst>
          </p:nvPr>
        </p:nvGraphicFramePr>
        <p:xfrm>
          <a:off x="1024128" y="168354"/>
          <a:ext cx="9720262" cy="6583245"/>
        </p:xfrm>
        <a:graphic>
          <a:graphicData uri="http://schemas.openxmlformats.org/drawingml/2006/table">
            <a:tbl>
              <a:tblPr rtl="1" firstRow="1" bandRow="1">
                <a:tableStyleId>{5C22544A-7EE6-4342-B048-85BDC9FD1C3A}</a:tableStyleId>
              </a:tblPr>
              <a:tblGrid>
                <a:gridCol w="9720262"/>
              </a:tblGrid>
              <a:tr h="487535">
                <a:tc>
                  <a:txBody>
                    <a:bodyPr/>
                    <a:lstStyle/>
                    <a:p>
                      <a:pPr rtl="1"/>
                      <a:r>
                        <a:rPr lang="ar-SY" dirty="0" smtClean="0"/>
                        <a:t>أسباب الخثار الوردي</a:t>
                      </a:r>
                      <a:r>
                        <a:rPr lang="ar-SY" baseline="0" dirty="0" smtClean="0"/>
                        <a:t> الدماغي .</a:t>
                      </a:r>
                      <a:endParaRPr lang="ar-SY" dirty="0"/>
                    </a:p>
                  </a:txBody>
                  <a:tcPr/>
                </a:tc>
              </a:tr>
              <a:tr h="487535">
                <a:tc>
                  <a:txBody>
                    <a:bodyPr/>
                    <a:lstStyle/>
                    <a:p>
                      <a:pPr rtl="1"/>
                      <a:r>
                        <a:rPr lang="ar-SY" sz="2000" b="1" dirty="0" smtClean="0"/>
                        <a:t>الأسباب </a:t>
                      </a:r>
                      <a:r>
                        <a:rPr lang="ar-SY" sz="2000" b="1" dirty="0" err="1" smtClean="0"/>
                        <a:t>المؤهبة</a:t>
                      </a:r>
                      <a:r>
                        <a:rPr lang="ar-SY" sz="2000" b="1" dirty="0" smtClean="0"/>
                        <a:t> :</a:t>
                      </a:r>
                      <a:endParaRPr lang="ar-SY" sz="2000" b="1" dirty="0"/>
                    </a:p>
                  </a:txBody>
                  <a:tcPr/>
                </a:tc>
              </a:tr>
              <a:tr h="2284067">
                <a:tc>
                  <a:txBody>
                    <a:bodyPr/>
                    <a:lstStyle/>
                    <a:p>
                      <a:pPr marL="285750" indent="-285750" rtl="1">
                        <a:lnSpc>
                          <a:spcPct val="150000"/>
                        </a:lnSpc>
                        <a:buFont typeface="Arial" panose="020B0604020202020204" pitchFamily="34" charset="0"/>
                        <a:buChar char="•"/>
                      </a:pPr>
                      <a:r>
                        <a:rPr lang="ar-SY" b="1" dirty="0" smtClean="0"/>
                        <a:t>التجفاف .</a:t>
                      </a:r>
                    </a:p>
                    <a:p>
                      <a:pPr marL="285750" indent="-285750" rtl="1">
                        <a:lnSpc>
                          <a:spcPct val="150000"/>
                        </a:lnSpc>
                        <a:buFont typeface="Arial" panose="020B0604020202020204" pitchFamily="34" charset="0"/>
                        <a:buChar char="•"/>
                      </a:pPr>
                      <a:r>
                        <a:rPr lang="ar-SY" b="1" dirty="0" smtClean="0"/>
                        <a:t>الحمل .</a:t>
                      </a:r>
                    </a:p>
                    <a:p>
                      <a:pPr marL="285750" indent="-285750" rtl="1">
                        <a:lnSpc>
                          <a:spcPct val="150000"/>
                        </a:lnSpc>
                        <a:buFont typeface="Arial" panose="020B0604020202020204" pitchFamily="34" charset="0"/>
                        <a:buChar char="•"/>
                      </a:pPr>
                      <a:r>
                        <a:rPr lang="ar-SY" b="1" dirty="0" smtClean="0"/>
                        <a:t>داء بهجت .</a:t>
                      </a:r>
                    </a:p>
                    <a:p>
                      <a:pPr marL="285750" indent="-285750" rtl="1">
                        <a:lnSpc>
                          <a:spcPct val="150000"/>
                        </a:lnSpc>
                        <a:buFont typeface="Arial" panose="020B0604020202020204" pitchFamily="34" charset="0"/>
                        <a:buChar char="•"/>
                      </a:pPr>
                      <a:r>
                        <a:rPr lang="ar-SY" b="1" dirty="0" smtClean="0"/>
                        <a:t>الأهبة للتخثر .</a:t>
                      </a:r>
                    </a:p>
                    <a:p>
                      <a:pPr marL="285750" indent="-285750" rtl="1">
                        <a:lnSpc>
                          <a:spcPct val="150000"/>
                        </a:lnSpc>
                        <a:buFont typeface="Arial" panose="020B0604020202020204" pitchFamily="34" charset="0"/>
                        <a:buChar char="•"/>
                      </a:pPr>
                      <a:r>
                        <a:rPr lang="ar-SY" b="1" dirty="0" smtClean="0"/>
                        <a:t>نقص ضغط الدم .</a:t>
                      </a:r>
                    </a:p>
                    <a:p>
                      <a:pPr marL="285750" indent="-285750" rtl="1">
                        <a:lnSpc>
                          <a:spcPct val="150000"/>
                        </a:lnSpc>
                        <a:buFont typeface="Arial" panose="020B0604020202020204" pitchFamily="34" charset="0"/>
                        <a:buChar char="•"/>
                      </a:pPr>
                      <a:r>
                        <a:rPr lang="ar-SY" b="1" dirty="0" smtClean="0"/>
                        <a:t>مانعات الحمل</a:t>
                      </a:r>
                      <a:r>
                        <a:rPr lang="ar-SY" b="1" baseline="0" dirty="0" smtClean="0"/>
                        <a:t> الفموية .</a:t>
                      </a:r>
                      <a:endParaRPr lang="ar-SY" b="1" dirty="0"/>
                    </a:p>
                  </a:txBody>
                  <a:tcPr/>
                </a:tc>
              </a:tr>
              <a:tr h="487535">
                <a:tc>
                  <a:txBody>
                    <a:bodyPr/>
                    <a:lstStyle/>
                    <a:p>
                      <a:pPr rtl="1"/>
                      <a:r>
                        <a:rPr lang="ar-SY" sz="2000" b="1" dirty="0" smtClean="0"/>
                        <a:t>الأسباب الموضعية</a:t>
                      </a:r>
                      <a:endParaRPr lang="ar-SY" sz="2000" b="1" dirty="0"/>
                    </a:p>
                  </a:txBody>
                  <a:tcPr/>
                </a:tc>
              </a:tr>
              <a:tr h="2284067">
                <a:tc>
                  <a:txBody>
                    <a:bodyPr/>
                    <a:lstStyle/>
                    <a:p>
                      <a:pPr marL="285750" indent="-285750" rtl="1">
                        <a:lnSpc>
                          <a:spcPct val="150000"/>
                        </a:lnSpc>
                        <a:buFont typeface="Arial" panose="020B0604020202020204" pitchFamily="34" charset="0"/>
                        <a:buChar char="•"/>
                      </a:pPr>
                      <a:r>
                        <a:rPr lang="ar-SY" b="1" dirty="0" smtClean="0"/>
                        <a:t>التهاب الجيوب جانب </a:t>
                      </a:r>
                      <a:r>
                        <a:rPr lang="ar-SY" b="1" dirty="0" err="1" smtClean="0"/>
                        <a:t>الانفيه</a:t>
                      </a:r>
                      <a:r>
                        <a:rPr lang="ar-SY" b="1" dirty="0" smtClean="0"/>
                        <a:t> .</a:t>
                      </a:r>
                    </a:p>
                    <a:p>
                      <a:pPr marL="285750" indent="-285750" rtl="1">
                        <a:lnSpc>
                          <a:spcPct val="150000"/>
                        </a:lnSpc>
                        <a:buFont typeface="Arial" panose="020B0604020202020204" pitchFamily="34" charset="0"/>
                        <a:buChar char="•"/>
                      </a:pPr>
                      <a:r>
                        <a:rPr lang="ar-SY" b="1" dirty="0" smtClean="0"/>
                        <a:t>التهاب السحايا , الدبيلة تحت الجافية .</a:t>
                      </a:r>
                    </a:p>
                    <a:p>
                      <a:pPr marL="285750" indent="-285750" rtl="1">
                        <a:lnSpc>
                          <a:spcPct val="150000"/>
                        </a:lnSpc>
                        <a:buFont typeface="Arial" panose="020B0604020202020204" pitchFamily="34" charset="0"/>
                        <a:buChar char="•"/>
                      </a:pPr>
                      <a:r>
                        <a:rPr lang="ar-SY" b="1" dirty="0" smtClean="0"/>
                        <a:t>جروح الرأس و العين</a:t>
                      </a:r>
                      <a:r>
                        <a:rPr lang="ar-SY" b="1" baseline="0" dirty="0" smtClean="0"/>
                        <a:t> الثاقبة .</a:t>
                      </a:r>
                    </a:p>
                    <a:p>
                      <a:pPr marL="285750" indent="-285750" rtl="1">
                        <a:lnSpc>
                          <a:spcPct val="150000"/>
                        </a:lnSpc>
                        <a:buFont typeface="Arial" panose="020B0604020202020204" pitchFamily="34" charset="0"/>
                        <a:buChar char="•"/>
                      </a:pPr>
                      <a:r>
                        <a:rPr lang="ar-SY" b="1" baseline="0" dirty="0" smtClean="0"/>
                        <a:t>الخمج الجلدي في الوجه .</a:t>
                      </a:r>
                    </a:p>
                    <a:p>
                      <a:pPr marL="285750" indent="-285750" rtl="1">
                        <a:lnSpc>
                          <a:spcPct val="150000"/>
                        </a:lnSpc>
                        <a:buFont typeface="Arial" panose="020B0604020202020204" pitchFamily="34" charset="0"/>
                        <a:buChar char="•"/>
                      </a:pPr>
                      <a:r>
                        <a:rPr lang="ar-SY" b="1" baseline="0" dirty="0" smtClean="0"/>
                        <a:t>التهاب الأذن الوسطى , التهاب الخشاء .</a:t>
                      </a:r>
                    </a:p>
                    <a:p>
                      <a:pPr marL="285750" indent="-285750" rtl="1">
                        <a:lnSpc>
                          <a:spcPct val="150000"/>
                        </a:lnSpc>
                        <a:buFont typeface="Arial" panose="020B0604020202020204" pitchFamily="34" charset="0"/>
                        <a:buChar char="•"/>
                      </a:pPr>
                      <a:r>
                        <a:rPr lang="ar-SY" b="1" baseline="0" dirty="0" smtClean="0"/>
                        <a:t>كسور القحف . </a:t>
                      </a:r>
                      <a:endParaRPr lang="ar-SY" b="1" dirty="0"/>
                    </a:p>
                  </a:txBody>
                  <a:tcPr/>
                </a:tc>
              </a:tr>
            </a:tbl>
          </a:graphicData>
        </a:graphic>
      </p:graphicFrame>
      <p:sp>
        <p:nvSpPr>
          <p:cNvPr id="3" name="عنصر نائب لرقم الشريحة 2"/>
          <p:cNvSpPr>
            <a:spLocks noGrp="1"/>
          </p:cNvSpPr>
          <p:nvPr>
            <p:ph type="sldNum" sz="quarter" idx="12"/>
          </p:nvPr>
        </p:nvSpPr>
        <p:spPr/>
        <p:txBody>
          <a:bodyPr/>
          <a:lstStyle/>
          <a:p>
            <a:fld id="{4FAB73BC-B049-4115-A692-8D63A059BFB8}" type="slidenum">
              <a:rPr lang="en-US" smtClean="0"/>
              <a:t>64</a:t>
            </a:fld>
            <a:endParaRPr lang="en-US" dirty="0"/>
          </a:p>
        </p:txBody>
      </p:sp>
      <p:sp>
        <p:nvSpPr>
          <p:cNvPr id="5" name="عنصر نائب للتاريخ 4"/>
          <p:cNvSpPr>
            <a:spLocks noGrp="1"/>
          </p:cNvSpPr>
          <p:nvPr>
            <p:ph type="dt" sz="half" idx="10"/>
          </p:nvPr>
        </p:nvSpPr>
        <p:spPr/>
        <p:txBody>
          <a:bodyPr/>
          <a:lstStyle/>
          <a:p>
            <a:fld id="{1428C1F6-8AD3-40EE-8E0D-46C99872CFF7}" type="datetime1">
              <a:rPr lang="en-US" smtClean="0"/>
              <a:t>12/2/2016</a:t>
            </a:fld>
            <a:endParaRPr lang="en-US" dirty="0"/>
          </a:p>
        </p:txBody>
      </p:sp>
    </p:spTree>
    <p:extLst>
      <p:ext uri="{BB962C8B-B14F-4D97-AF65-F5344CB8AC3E}">
        <p14:creationId xmlns:p14="http://schemas.microsoft.com/office/powerpoint/2010/main" val="342259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453063880"/>
              </p:ext>
            </p:extLst>
          </p:nvPr>
        </p:nvGraphicFramePr>
        <p:xfrm>
          <a:off x="1210234" y="121020"/>
          <a:ext cx="10300447" cy="6360542"/>
        </p:xfrm>
        <a:graphic>
          <a:graphicData uri="http://schemas.openxmlformats.org/drawingml/2006/table">
            <a:tbl>
              <a:tblPr rtl="1" firstRow="1" bandRow="1">
                <a:tableStyleId>{5C22544A-7EE6-4342-B048-85BDC9FD1C3A}</a:tableStyleId>
              </a:tblPr>
              <a:tblGrid>
                <a:gridCol w="10300447"/>
              </a:tblGrid>
              <a:tr h="638796">
                <a:tc>
                  <a:txBody>
                    <a:bodyPr/>
                    <a:lstStyle/>
                    <a:p>
                      <a:pPr rtl="1"/>
                      <a:r>
                        <a:rPr lang="ar-SY" sz="2200" b="1" dirty="0" smtClean="0"/>
                        <a:t>المظاهر السريرية</a:t>
                      </a:r>
                      <a:r>
                        <a:rPr lang="ar-SY" sz="2200" b="1" baseline="0" dirty="0" smtClean="0"/>
                        <a:t> للخثار الوريدي الدماغي .</a:t>
                      </a:r>
                      <a:endParaRPr lang="ar-SY" sz="2200" b="1" dirty="0"/>
                    </a:p>
                  </a:txBody>
                  <a:tcPr anchor="ctr"/>
                </a:tc>
              </a:tr>
              <a:tr h="638796">
                <a:tc>
                  <a:txBody>
                    <a:bodyPr/>
                    <a:lstStyle/>
                    <a:p>
                      <a:pPr rtl="1"/>
                      <a:r>
                        <a:rPr lang="ar-SY" sz="2200" b="1" dirty="0" smtClean="0"/>
                        <a:t>الجيب</a:t>
                      </a:r>
                      <a:r>
                        <a:rPr lang="ar-SY" sz="2200" b="1" baseline="0" dirty="0" smtClean="0"/>
                        <a:t> الكهفي :</a:t>
                      </a:r>
                      <a:endParaRPr lang="ar-SY" sz="2200" b="1" dirty="0"/>
                    </a:p>
                  </a:txBody>
                  <a:tcPr anchor="ctr"/>
                </a:tc>
              </a:tr>
              <a:tr h="1102579">
                <a:tc>
                  <a:txBody>
                    <a:bodyPr/>
                    <a:lstStyle/>
                    <a:p>
                      <a:pPr marL="285750" indent="-285750" algn="just" rtl="1">
                        <a:lnSpc>
                          <a:spcPct val="150000"/>
                        </a:lnSpc>
                        <a:buFont typeface="Arial" panose="020B0604020202020204" pitchFamily="34" charset="0"/>
                        <a:buChar char="•"/>
                      </a:pPr>
                      <a:r>
                        <a:rPr lang="ar-SY" sz="2200" dirty="0" smtClean="0"/>
                        <a:t>الجحوظ ,</a:t>
                      </a:r>
                      <a:r>
                        <a:rPr lang="ar-SY" sz="2200" dirty="0" err="1" smtClean="0"/>
                        <a:t>الإطراق,الصداع,الشلل</a:t>
                      </a:r>
                      <a:r>
                        <a:rPr lang="ar-SY" sz="2200" baseline="0" dirty="0" smtClean="0"/>
                        <a:t> العيني الداخلي و الخارجي ,وذمة الحليمة, نقص الحس في الفرع الأول للعصب مثلث التوائم .</a:t>
                      </a:r>
                    </a:p>
                    <a:p>
                      <a:pPr marL="285750" indent="-285750" algn="just" rtl="1">
                        <a:lnSpc>
                          <a:spcPct val="150000"/>
                        </a:lnSpc>
                        <a:buFont typeface="Arial" panose="020B0604020202020204" pitchFamily="34" charset="0"/>
                        <a:buChar char="•"/>
                      </a:pPr>
                      <a:r>
                        <a:rPr lang="ar-SY" sz="2200" baseline="0" dirty="0" smtClean="0"/>
                        <a:t>غالباً ما يكون ثنائي الجانب , ويكون المريض عليلاً و محموماً .</a:t>
                      </a:r>
                      <a:endParaRPr lang="ar-SY" sz="2200" dirty="0"/>
                    </a:p>
                  </a:txBody>
                  <a:tcPr anchor="ctr"/>
                </a:tc>
              </a:tr>
              <a:tr h="638796">
                <a:tc>
                  <a:txBody>
                    <a:bodyPr/>
                    <a:lstStyle/>
                    <a:p>
                      <a:pPr marL="0" indent="0" rtl="1">
                        <a:buFont typeface="Arial" panose="020B0604020202020204" pitchFamily="34" charset="0"/>
                        <a:buNone/>
                      </a:pPr>
                      <a:r>
                        <a:rPr lang="ar-SY" sz="2200" b="1" dirty="0" smtClean="0"/>
                        <a:t>الجيب</a:t>
                      </a:r>
                      <a:r>
                        <a:rPr lang="ar-SY" sz="2200" dirty="0" smtClean="0"/>
                        <a:t> </a:t>
                      </a:r>
                      <a:r>
                        <a:rPr lang="ar-SY" sz="2200" b="1" dirty="0" smtClean="0"/>
                        <a:t>السهمي</a:t>
                      </a:r>
                      <a:r>
                        <a:rPr lang="ar-SY" sz="2200" dirty="0" smtClean="0"/>
                        <a:t> </a:t>
                      </a:r>
                      <a:r>
                        <a:rPr lang="ar-SY" sz="2200" b="1" dirty="0" smtClean="0"/>
                        <a:t>العلوي</a:t>
                      </a:r>
                      <a:r>
                        <a:rPr lang="ar-SY" sz="2200" dirty="0" smtClean="0"/>
                        <a:t> :</a:t>
                      </a:r>
                      <a:endParaRPr lang="ar-SY" sz="2200" dirty="0"/>
                    </a:p>
                  </a:txBody>
                  <a:tcPr anchor="ctr"/>
                </a:tc>
              </a:tr>
              <a:tr h="1102579">
                <a:tc>
                  <a:txBody>
                    <a:bodyPr/>
                    <a:lstStyle/>
                    <a:p>
                      <a:pPr marL="285750" indent="-285750" algn="just" rtl="1">
                        <a:lnSpc>
                          <a:spcPct val="150000"/>
                        </a:lnSpc>
                        <a:buFont typeface="Arial" panose="020B0604020202020204" pitchFamily="34" charset="0"/>
                        <a:buChar char="•"/>
                      </a:pPr>
                      <a:r>
                        <a:rPr lang="ar-SY" sz="2200" dirty="0" smtClean="0"/>
                        <a:t>الصداع , وذمة الحليمة , الاختلاجات .</a:t>
                      </a:r>
                    </a:p>
                    <a:p>
                      <a:pPr marL="285750" indent="-285750" algn="just" rtl="1">
                        <a:lnSpc>
                          <a:spcPct val="150000"/>
                        </a:lnSpc>
                        <a:buFont typeface="Arial" panose="020B0604020202020204" pitchFamily="34" charset="0"/>
                        <a:buChar char="•"/>
                      </a:pPr>
                      <a:r>
                        <a:rPr lang="ar-SY" sz="2200" dirty="0" smtClean="0"/>
                        <a:t>قد يصيب الأوردة في</a:t>
                      </a:r>
                      <a:r>
                        <a:rPr lang="ar-SY" sz="2200" baseline="0" dirty="0" smtClean="0"/>
                        <a:t> كلا نصفي الكرة المخية مسبباً عجزاً بؤرياً حسياً و حركياً متقدماً .</a:t>
                      </a:r>
                      <a:endParaRPr lang="ar-SY" sz="2200" dirty="0"/>
                    </a:p>
                  </a:txBody>
                  <a:tcPr anchor="ctr"/>
                </a:tc>
              </a:tr>
              <a:tr h="638796">
                <a:tc>
                  <a:txBody>
                    <a:bodyPr/>
                    <a:lstStyle/>
                    <a:p>
                      <a:pPr marL="0" indent="0" rtl="1">
                        <a:buFont typeface="Arial" panose="020B0604020202020204" pitchFamily="34" charset="0"/>
                        <a:buNone/>
                      </a:pPr>
                      <a:r>
                        <a:rPr lang="ar-SY" sz="2200" b="1" dirty="0" smtClean="0"/>
                        <a:t>الجيب المعترض :</a:t>
                      </a:r>
                      <a:endParaRPr lang="ar-SY" sz="2200" b="1" dirty="0"/>
                    </a:p>
                  </a:txBody>
                  <a:tcPr anchor="ctr"/>
                </a:tc>
              </a:tr>
              <a:tr h="1102579">
                <a:tc>
                  <a:txBody>
                    <a:bodyPr/>
                    <a:lstStyle/>
                    <a:p>
                      <a:pPr marL="285750" indent="-285750" algn="just" rtl="1">
                        <a:lnSpc>
                          <a:spcPct val="150000"/>
                        </a:lnSpc>
                        <a:buFont typeface="Arial" panose="020B0604020202020204" pitchFamily="34" charset="0"/>
                        <a:buChar char="•"/>
                      </a:pPr>
                      <a:r>
                        <a:rPr lang="ar-SY" sz="2200" dirty="0" smtClean="0"/>
                        <a:t>الخزل الشقي , الاختلاجات , وذمة الحليمة .</a:t>
                      </a:r>
                    </a:p>
                    <a:p>
                      <a:pPr marL="285750" indent="-285750" algn="just" rtl="1">
                        <a:lnSpc>
                          <a:spcPct val="150000"/>
                        </a:lnSpc>
                        <a:buFont typeface="Arial" panose="020B0604020202020204" pitchFamily="34" charset="0"/>
                        <a:buChar char="•"/>
                      </a:pPr>
                      <a:r>
                        <a:rPr lang="ar-SY" sz="2200" dirty="0" smtClean="0"/>
                        <a:t>قد ينتشر إلى الثقبة </a:t>
                      </a:r>
                      <a:r>
                        <a:rPr lang="ar-SY" sz="2200" dirty="0" err="1" smtClean="0"/>
                        <a:t>الوداجية</a:t>
                      </a:r>
                      <a:r>
                        <a:rPr lang="ar-SY" sz="2200" dirty="0" smtClean="0"/>
                        <a:t> ليصيب</a:t>
                      </a:r>
                      <a:r>
                        <a:rPr lang="ar-SY" sz="2200" baseline="0" dirty="0" smtClean="0"/>
                        <a:t> الأعصاب </a:t>
                      </a:r>
                      <a:r>
                        <a:rPr lang="ar-SY" sz="2200" baseline="0" dirty="0" err="1" smtClean="0"/>
                        <a:t>القحفية</a:t>
                      </a:r>
                      <a:r>
                        <a:rPr lang="ar-SY" sz="2200" baseline="0" dirty="0" smtClean="0"/>
                        <a:t> </a:t>
                      </a:r>
                      <a:r>
                        <a:rPr lang="en-US" sz="2200" baseline="0" dirty="0" smtClean="0"/>
                        <a:t>11,10,9</a:t>
                      </a:r>
                      <a:r>
                        <a:rPr lang="ar-SY" sz="2200" baseline="0" dirty="0" smtClean="0"/>
                        <a:t> . </a:t>
                      </a:r>
                      <a:endParaRPr lang="ar-SY" sz="2200" dirty="0"/>
                    </a:p>
                  </a:txBody>
                  <a:tcPr anchor="ctr"/>
                </a:tc>
              </a:tr>
            </a:tbl>
          </a:graphicData>
        </a:graphic>
      </p:graphicFrame>
      <p:sp>
        <p:nvSpPr>
          <p:cNvPr id="2" name="عنصر نائب لرقم الشريحة 1"/>
          <p:cNvSpPr>
            <a:spLocks noGrp="1"/>
          </p:cNvSpPr>
          <p:nvPr>
            <p:ph type="sldNum" sz="quarter" idx="12"/>
          </p:nvPr>
        </p:nvSpPr>
        <p:spPr/>
        <p:txBody>
          <a:bodyPr/>
          <a:lstStyle/>
          <a:p>
            <a:fld id="{4FAB73BC-B049-4115-A692-8D63A059BFB8}" type="slidenum">
              <a:rPr lang="en-US" smtClean="0"/>
              <a:t>65</a:t>
            </a:fld>
            <a:endParaRPr lang="en-US" dirty="0"/>
          </a:p>
        </p:txBody>
      </p:sp>
      <p:sp>
        <p:nvSpPr>
          <p:cNvPr id="3" name="عنصر نائب للتاريخ 2"/>
          <p:cNvSpPr>
            <a:spLocks noGrp="1"/>
          </p:cNvSpPr>
          <p:nvPr>
            <p:ph type="dt" sz="half" idx="10"/>
          </p:nvPr>
        </p:nvSpPr>
        <p:spPr/>
        <p:txBody>
          <a:bodyPr/>
          <a:lstStyle/>
          <a:p>
            <a:fld id="{659B8F63-CFB1-4BC1-80A5-87B4B3663EC4}" type="datetime1">
              <a:rPr lang="en-US" smtClean="0"/>
              <a:t>12/2/2016</a:t>
            </a:fld>
            <a:endParaRPr lang="en-US" dirty="0"/>
          </a:p>
        </p:txBody>
      </p:sp>
    </p:spTree>
    <p:extLst>
      <p:ext uri="{BB962C8B-B14F-4D97-AF65-F5344CB8AC3E}">
        <p14:creationId xmlns:p14="http://schemas.microsoft.com/office/powerpoint/2010/main" val="21849696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09982" y="-368490"/>
            <a:ext cx="5682018" cy="6741995"/>
          </a:xfrm>
        </p:spPr>
      </p:pic>
      <p:sp>
        <p:nvSpPr>
          <p:cNvPr id="4" name="عنصر نائب للتاريخ 3"/>
          <p:cNvSpPr>
            <a:spLocks noGrp="1"/>
          </p:cNvSpPr>
          <p:nvPr>
            <p:ph type="dt" sz="half" idx="10"/>
          </p:nvPr>
        </p:nvSpPr>
        <p:spPr/>
        <p:txBody>
          <a:bodyPr/>
          <a:lstStyle/>
          <a:p>
            <a:fld id="{8F791355-9418-4DB3-B58A-9A5DC8B33B23}" type="datetime1">
              <a:rPr lang="en-US" smtClean="0"/>
              <a:t>12/2/2016</a:t>
            </a:fld>
            <a:endParaRPr lang="en-US" dirty="0"/>
          </a:p>
        </p:txBody>
      </p:sp>
      <p:sp>
        <p:nvSpPr>
          <p:cNvPr id="5" name="عنصر نائب لرقم الشريحة 4"/>
          <p:cNvSpPr>
            <a:spLocks noGrp="1"/>
          </p:cNvSpPr>
          <p:nvPr>
            <p:ph type="sldNum" sz="quarter" idx="12"/>
          </p:nvPr>
        </p:nvSpPr>
        <p:spPr/>
        <p:txBody>
          <a:bodyPr/>
          <a:lstStyle/>
          <a:p>
            <a:fld id="{4FAB73BC-B049-4115-A692-8D63A059BFB8}" type="slidenum">
              <a:rPr lang="en-US" smtClean="0"/>
              <a:t>66</a:t>
            </a:fld>
            <a:endParaRPr lang="en-US" dirty="0"/>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8490"/>
            <a:ext cx="6619164" cy="7417558"/>
          </a:xfrm>
          <a:prstGeom prst="rect">
            <a:avLst/>
          </a:prstGeom>
        </p:spPr>
      </p:pic>
    </p:spTree>
    <p:extLst>
      <p:ext uri="{BB962C8B-B14F-4D97-AF65-F5344CB8AC3E}">
        <p14:creationId xmlns:p14="http://schemas.microsoft.com/office/powerpoint/2010/main" val="33077338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729853857"/>
              </p:ext>
            </p:extLst>
          </p:nvPr>
        </p:nvGraphicFramePr>
        <p:xfrm>
          <a:off x="295835" y="201706"/>
          <a:ext cx="11591365" cy="6299166"/>
        </p:xfrm>
        <a:graphic>
          <a:graphicData uri="http://schemas.openxmlformats.org/drawingml/2006/table">
            <a:tbl>
              <a:tblPr rtl="1" firstRow="1" bandRow="1">
                <a:tableStyleId>{5C22544A-7EE6-4342-B048-85BDC9FD1C3A}</a:tableStyleId>
              </a:tblPr>
              <a:tblGrid>
                <a:gridCol w="11591365"/>
              </a:tblGrid>
              <a:tr h="763229">
                <a:tc>
                  <a:txBody>
                    <a:bodyPr/>
                    <a:lstStyle/>
                    <a:p>
                      <a:pPr rtl="1"/>
                      <a:r>
                        <a:rPr lang="ar-SY" sz="2400" b="1" dirty="0" smtClean="0"/>
                        <a:t>قضايا</a:t>
                      </a:r>
                      <a:r>
                        <a:rPr lang="ar-SY" sz="2400" b="1" baseline="0" dirty="0" smtClean="0"/>
                        <a:t> عن المسنين : </a:t>
                      </a:r>
                    </a:p>
                    <a:p>
                      <a:pPr rtl="1"/>
                      <a:r>
                        <a:rPr lang="ar-SY" sz="2400" b="1" baseline="0" dirty="0" smtClean="0"/>
                        <a:t>السكتة :</a:t>
                      </a:r>
                      <a:endParaRPr lang="ar-SY" sz="2400" b="1" dirty="0"/>
                    </a:p>
                  </a:txBody>
                  <a:tcPr/>
                </a:tc>
              </a:tr>
              <a:tr h="5476206">
                <a:tc>
                  <a:txBody>
                    <a:bodyPr/>
                    <a:lstStyle/>
                    <a:p>
                      <a:pPr marL="285750" indent="-285750" algn="just" rtl="1">
                        <a:buFont typeface="Arial" panose="020B0604020202020204" pitchFamily="34" charset="0"/>
                        <a:buChar char="•"/>
                      </a:pPr>
                      <a:r>
                        <a:rPr lang="ar-SY" sz="2000" dirty="0" smtClean="0"/>
                        <a:t>إن ثلثي المرضى المصابين بالسكتة يكونون فوق عمر </a:t>
                      </a:r>
                      <a:r>
                        <a:rPr lang="en-US" sz="2000" dirty="0" smtClean="0"/>
                        <a:t>65</a:t>
                      </a:r>
                      <a:r>
                        <a:rPr lang="ar-SY" sz="2000" dirty="0" smtClean="0"/>
                        <a:t> عاماً .</a:t>
                      </a:r>
                    </a:p>
                    <a:p>
                      <a:pPr marL="285750" indent="-285750" algn="just" rtl="1">
                        <a:buFont typeface="Arial" panose="020B0604020202020204" pitchFamily="34" charset="0"/>
                        <a:buChar char="•"/>
                      </a:pPr>
                      <a:r>
                        <a:rPr lang="ar-SY" sz="2000" dirty="0" smtClean="0"/>
                        <a:t>إن للقصة المرضية الواضحة أهمية في تأكيد تشخيص السكتة عند المرضى المسنين كما هو الحال عند المرضى الشباب لكن الحصول على القصة المرضية سوف يكون أكثر صعوبة بسبب الضعف المعرفي الموجود سابقاً أو إذا وجدت صعوبات التواصل .</a:t>
                      </a:r>
                    </a:p>
                    <a:p>
                      <a:pPr marL="285750" indent="-285750" algn="just" rtl="1">
                        <a:buFont typeface="Arial" panose="020B0604020202020204" pitchFamily="34" charset="0"/>
                        <a:buChar char="•"/>
                      </a:pPr>
                      <a:r>
                        <a:rPr lang="ar-SY" sz="2000" dirty="0" smtClean="0"/>
                        <a:t>إن فوائد</a:t>
                      </a:r>
                      <a:r>
                        <a:rPr lang="ar-SY" sz="2000" baseline="0" dirty="0" smtClean="0"/>
                        <a:t> استئصال باطنة الشريان السباتي تتراكم بسرعة بعد السكتة العابرة , و لهذا السبب عندما يستطب إجراء ذلك فإن العمر لوحده لا يعتبر مضاد استطباب للجراحة .</a:t>
                      </a:r>
                    </a:p>
                    <a:p>
                      <a:pPr marL="285750" indent="-285750" algn="just" rtl="1">
                        <a:buFont typeface="Arial" panose="020B0604020202020204" pitchFamily="34" charset="0"/>
                        <a:buChar char="•"/>
                      </a:pPr>
                      <a:r>
                        <a:rPr lang="ar-SY" sz="2000" baseline="0" dirty="0" smtClean="0"/>
                        <a:t>إن المرضى المسنين المصابين بالسكتة أكثر احتمالاُ أن يكون لديهم أمراض أخرى مثل داء القلب </a:t>
                      </a:r>
                      <a:r>
                        <a:rPr lang="ar-SY" sz="2000" baseline="0" dirty="0" err="1" smtClean="0"/>
                        <a:t>الإقفاري</a:t>
                      </a:r>
                      <a:r>
                        <a:rPr lang="ar-SY" sz="2000" baseline="0" dirty="0" smtClean="0"/>
                        <a:t> و قصور القلب و الداء الرئوي </a:t>
                      </a:r>
                      <a:r>
                        <a:rPr lang="ar-SY" sz="2000" baseline="0" dirty="0" err="1" smtClean="0"/>
                        <a:t>الانسدادي</a:t>
                      </a:r>
                      <a:r>
                        <a:rPr lang="ar-SY" sz="2000" baseline="0" dirty="0" smtClean="0"/>
                        <a:t> المزمن </a:t>
                      </a:r>
                      <a:r>
                        <a:rPr lang="en-US" sz="2000" baseline="0" dirty="0" smtClean="0"/>
                        <a:t>COPD</a:t>
                      </a:r>
                      <a:r>
                        <a:rPr lang="ar-SY" sz="2000" baseline="0" dirty="0" smtClean="0"/>
                        <a:t> و الفصال العظمي و ضعف البصر . وهذه الأمراض المرافقة كلها يجب التعامل معها كجزء من التدبير الإجمالي للسكتة .</a:t>
                      </a:r>
                    </a:p>
                    <a:p>
                      <a:pPr marL="285750" indent="-285750" algn="just" rtl="1">
                        <a:buFont typeface="Arial" panose="020B0604020202020204" pitchFamily="34" charset="0"/>
                        <a:buChar char="•"/>
                      </a:pPr>
                      <a:r>
                        <a:rPr lang="ar-SY" sz="2000" baseline="0" dirty="0" smtClean="0"/>
                        <a:t>كلما كان المريض أكبر سناً ازدادت حاجته لبرنامج فعال للتأهيل من أجل الاستعادة القصوى للوظيفة . إن الضعف المعرفي سوف يؤثر سلباً على النتيجة لأن التأهيل يشتمل على التعلم و التذكر لمهارات جديدة .</a:t>
                      </a:r>
                    </a:p>
                    <a:p>
                      <a:pPr marL="285750" indent="-285750" algn="just" rtl="1">
                        <a:buFont typeface="Arial" panose="020B0604020202020204" pitchFamily="34" charset="0"/>
                        <a:buChar char="•"/>
                      </a:pPr>
                      <a:r>
                        <a:rPr lang="ar-SY" sz="2000" baseline="0" dirty="0" smtClean="0"/>
                        <a:t>إن عودة ظهور علامات عصبية ناجمة عن سكتة سابقة عند مريض يبدو عليلاً أو مصاباً بنقص ضغط الدم سبب شائع للتشخيص الزائد للسكتة </a:t>
                      </a:r>
                      <a:r>
                        <a:rPr lang="ar-SY" sz="2000" baseline="0" dirty="0" err="1" smtClean="0"/>
                        <a:t>الناكسة</a:t>
                      </a:r>
                      <a:r>
                        <a:rPr lang="ar-SY" sz="2000" baseline="0" dirty="0" smtClean="0"/>
                        <a:t> .</a:t>
                      </a:r>
                    </a:p>
                    <a:p>
                      <a:pPr marL="285750" indent="-285750" algn="just" rtl="1">
                        <a:buFont typeface="Arial" panose="020B0604020202020204" pitchFamily="34" charset="0"/>
                        <a:buChar char="•"/>
                      </a:pPr>
                      <a:r>
                        <a:rPr lang="ar-SY" sz="2000" baseline="0" dirty="0" smtClean="0"/>
                        <a:t>إن داء الأوعية الدماغية الصغيرة المنتشرة شائع جداً عند الأشخاص المسنين وقد يتظاهر بشكل مخاتل بشذوذات المشية و/أو الضعف الهام في الذاكرة . وقد يؤهب أيضاً للحالات </a:t>
                      </a:r>
                      <a:r>
                        <a:rPr lang="ar-SY" sz="2000" baseline="0" dirty="0" err="1" smtClean="0"/>
                        <a:t>التخليطية</a:t>
                      </a:r>
                      <a:r>
                        <a:rPr lang="ar-SY" sz="2000" baseline="0" dirty="0" smtClean="0"/>
                        <a:t> عندما يتخلله خمج أو اضطراب استقلابي عارض .</a:t>
                      </a:r>
                    </a:p>
                    <a:p>
                      <a:pPr marL="285750" indent="-285750" algn="just" rtl="1">
                        <a:buFont typeface="Arial" panose="020B0604020202020204" pitchFamily="34" charset="0"/>
                        <a:buChar char="•"/>
                      </a:pPr>
                      <a:r>
                        <a:rPr lang="ar-SY" sz="2000" baseline="0" dirty="0" smtClean="0"/>
                        <a:t>يمكن استخدام مضادات التخثر للوقاية الثانوية بعد السكتة في حالات معينة ولكن يجب استخدامها بحذر . إن المخاطر المرافقة عند المرضى المسنين الضعفاء أعلى بسبب زيادة </a:t>
                      </a:r>
                      <a:r>
                        <a:rPr lang="ar-SY" sz="2000" baseline="0" dirty="0" err="1" smtClean="0"/>
                        <a:t>المراضة</a:t>
                      </a:r>
                      <a:r>
                        <a:rPr lang="ar-SY" sz="2000" baseline="0" dirty="0" smtClean="0"/>
                        <a:t> المرافقة خاصة السقوط و الضعف المعرفي و احتمال التداخل مع أدوية أخرى .</a:t>
                      </a:r>
                      <a:endParaRPr lang="ar-SY" sz="2000" dirty="0"/>
                    </a:p>
                  </a:txBody>
                  <a:tcPr/>
                </a:tc>
              </a:tr>
            </a:tbl>
          </a:graphicData>
        </a:graphic>
      </p:graphicFrame>
      <p:sp>
        <p:nvSpPr>
          <p:cNvPr id="2" name="عنصر نائب لرقم الشريحة 1"/>
          <p:cNvSpPr>
            <a:spLocks noGrp="1"/>
          </p:cNvSpPr>
          <p:nvPr>
            <p:ph type="sldNum" sz="quarter" idx="12"/>
          </p:nvPr>
        </p:nvSpPr>
        <p:spPr/>
        <p:txBody>
          <a:bodyPr/>
          <a:lstStyle/>
          <a:p>
            <a:fld id="{4FAB73BC-B049-4115-A692-8D63A059BFB8}" type="slidenum">
              <a:rPr lang="en-US" smtClean="0"/>
              <a:t>67</a:t>
            </a:fld>
            <a:endParaRPr lang="en-US" dirty="0"/>
          </a:p>
        </p:txBody>
      </p:sp>
      <p:sp>
        <p:nvSpPr>
          <p:cNvPr id="3" name="عنصر نائب للتاريخ 2"/>
          <p:cNvSpPr>
            <a:spLocks noGrp="1"/>
          </p:cNvSpPr>
          <p:nvPr>
            <p:ph type="dt" sz="half" idx="10"/>
          </p:nvPr>
        </p:nvSpPr>
        <p:spPr/>
        <p:txBody>
          <a:bodyPr/>
          <a:lstStyle/>
          <a:p>
            <a:fld id="{5D76B3CE-7B86-4694-A5A4-3A772ABAB60F}" type="datetime1">
              <a:rPr lang="en-US" smtClean="0"/>
              <a:t>12/2/2016</a:t>
            </a:fld>
            <a:endParaRPr lang="en-US" dirty="0"/>
          </a:p>
        </p:txBody>
      </p:sp>
    </p:spTree>
    <p:extLst>
      <p:ext uri="{BB962C8B-B14F-4D97-AF65-F5344CB8AC3E}">
        <p14:creationId xmlns:p14="http://schemas.microsoft.com/office/powerpoint/2010/main" val="11174155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4" name="عنصر نائب للتاريخ 3"/>
          <p:cNvSpPr>
            <a:spLocks noGrp="1"/>
          </p:cNvSpPr>
          <p:nvPr>
            <p:ph type="dt" sz="half" idx="10"/>
          </p:nvPr>
        </p:nvSpPr>
        <p:spPr/>
        <p:txBody>
          <a:bodyPr/>
          <a:lstStyle/>
          <a:p>
            <a:fld id="{8F791355-9418-4DB3-B58A-9A5DC8B33B23}" type="datetime1">
              <a:rPr lang="en-US" smtClean="0"/>
              <a:t>12/2/2016</a:t>
            </a:fld>
            <a:endParaRPr lang="en-US" dirty="0"/>
          </a:p>
        </p:txBody>
      </p:sp>
      <p:sp>
        <p:nvSpPr>
          <p:cNvPr id="5" name="عنصر نائب لرقم الشريحة 4"/>
          <p:cNvSpPr>
            <a:spLocks noGrp="1"/>
          </p:cNvSpPr>
          <p:nvPr>
            <p:ph type="sldNum" sz="quarter" idx="12"/>
          </p:nvPr>
        </p:nvSpPr>
        <p:spPr/>
        <p:txBody>
          <a:bodyPr/>
          <a:lstStyle/>
          <a:p>
            <a:fld id="{4FAB73BC-B049-4115-A692-8D63A059BFB8}" type="slidenum">
              <a:rPr lang="en-US" smtClean="0"/>
              <a:t>68</a:t>
            </a:fld>
            <a:endParaRPr lang="en-US" dirty="0"/>
          </a:p>
        </p:txBody>
      </p:sp>
      <p:sp>
        <p:nvSpPr>
          <p:cNvPr id="7" name="مستطيل 6"/>
          <p:cNvSpPr/>
          <p:nvPr/>
        </p:nvSpPr>
        <p:spPr>
          <a:xfrm>
            <a:off x="1951631" y="2967335"/>
            <a:ext cx="4681182" cy="923330"/>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-U</a:t>
            </a:r>
            <a:endParaRPr lang="ar-S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572323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8" y="122831"/>
            <a:ext cx="10494582" cy="1037230"/>
          </a:xfrm>
        </p:spPr>
        <p:txBody>
          <a:bodyPr>
            <a:normAutofit/>
          </a:bodyPr>
          <a:lstStyle/>
          <a:p>
            <a:pPr algn="r"/>
            <a:r>
              <a:rPr lang="ar-SA" sz="4000" dirty="0" smtClean="0">
                <a:solidFill>
                  <a:srgbClr val="002060"/>
                </a:solidFill>
              </a:rPr>
              <a:t>الدائرة الشريانية (حلقة </a:t>
            </a:r>
            <a:r>
              <a:rPr lang="ar-SA" sz="4000" dirty="0" err="1" smtClean="0">
                <a:solidFill>
                  <a:srgbClr val="002060"/>
                </a:solidFill>
              </a:rPr>
              <a:t>ويللس</a:t>
            </a:r>
            <a:r>
              <a:rPr lang="ar-SA" sz="4000" dirty="0" smtClean="0">
                <a:solidFill>
                  <a:srgbClr val="002060"/>
                </a:solidFill>
              </a:rPr>
              <a:t> )</a:t>
            </a:r>
            <a:r>
              <a:rPr lang="en-US" sz="4000" dirty="0" err="1" smtClean="0">
                <a:solidFill>
                  <a:srgbClr val="002060"/>
                </a:solidFill>
              </a:rPr>
              <a:t>williss</a:t>
            </a:r>
            <a:endParaRPr lang="ar-SA" sz="4000" dirty="0">
              <a:solidFill>
                <a:srgbClr val="002060"/>
              </a:solidFill>
            </a:endParaRPr>
          </a:p>
        </p:txBody>
      </p:sp>
      <p:sp>
        <p:nvSpPr>
          <p:cNvPr id="3" name="عنصر نائب للمحتوى 2"/>
          <p:cNvSpPr>
            <a:spLocks noGrp="1"/>
          </p:cNvSpPr>
          <p:nvPr>
            <p:ph idx="1"/>
          </p:nvPr>
        </p:nvSpPr>
        <p:spPr>
          <a:xfrm>
            <a:off x="818866" y="1146412"/>
            <a:ext cx="10754435" cy="5581934"/>
          </a:xfrm>
        </p:spPr>
        <p:txBody>
          <a:bodyPr>
            <a:normAutofit/>
          </a:bodyPr>
          <a:lstStyle/>
          <a:p>
            <a:r>
              <a:rPr lang="ar-SA" sz="3200" dirty="0" smtClean="0"/>
              <a:t>تسمى دائرة </a:t>
            </a:r>
            <a:r>
              <a:rPr lang="ar-SA" sz="3200" dirty="0" err="1" smtClean="0"/>
              <a:t>ويلليس</a:t>
            </a:r>
            <a:r>
              <a:rPr lang="ar-SA" sz="3200" dirty="0" smtClean="0"/>
              <a:t> وهي مجموعة  من الشرايين في المسافة تحت العنكبوتية على قاعدة الدماغ.</a:t>
            </a:r>
          </a:p>
          <a:p>
            <a:r>
              <a:rPr lang="ar-SA" sz="3200" dirty="0" smtClean="0"/>
              <a:t>* يرتبط المخيان الاماميان مع بعضهما بوساطة الشريان الاشتراكي الامامي.</a:t>
            </a:r>
          </a:p>
          <a:p>
            <a:r>
              <a:rPr lang="ar-SA" sz="3200" dirty="0" smtClean="0"/>
              <a:t>*يرتبط المخي الخلفي مع السباتي بوساطة الاشتراكي الخلفي في كل جهة              حلقة من سبعة أوعية وهي (اشتراكي أمامي ,مخيان اماميان ,مخيان خلفيان ,اشتراكيان خلفيان.)</a:t>
            </a:r>
            <a:endParaRPr lang="ar-SA" sz="3200" dirty="0"/>
          </a:p>
        </p:txBody>
      </p:sp>
      <p:sp>
        <p:nvSpPr>
          <p:cNvPr id="4" name="عنصر نائب للتاريخ 3"/>
          <p:cNvSpPr>
            <a:spLocks noGrp="1"/>
          </p:cNvSpPr>
          <p:nvPr>
            <p:ph type="dt" sz="half" idx="10"/>
          </p:nvPr>
        </p:nvSpPr>
        <p:spPr/>
        <p:txBody>
          <a:bodyPr/>
          <a:lstStyle/>
          <a:p>
            <a:fld id="{8F791355-9418-4DB3-B58A-9A5DC8B33B23}" type="datetime1">
              <a:rPr lang="en-US" smtClean="0"/>
              <a:t>12/2/2016</a:t>
            </a:fld>
            <a:endParaRPr lang="en-US" dirty="0"/>
          </a:p>
        </p:txBody>
      </p:sp>
      <p:sp>
        <p:nvSpPr>
          <p:cNvPr id="5" name="عنصر نائب لرقم الشريحة 4"/>
          <p:cNvSpPr>
            <a:spLocks noGrp="1"/>
          </p:cNvSpPr>
          <p:nvPr>
            <p:ph type="sldNum" sz="quarter" idx="12"/>
          </p:nvPr>
        </p:nvSpPr>
        <p:spPr/>
        <p:txBody>
          <a:bodyPr/>
          <a:lstStyle/>
          <a:p>
            <a:fld id="{4FAB73BC-B049-4115-A692-8D63A059BFB8}" type="slidenum">
              <a:rPr lang="en-US" smtClean="0"/>
              <a:t>7</a:t>
            </a:fld>
            <a:endParaRPr lang="en-US" dirty="0"/>
          </a:p>
        </p:txBody>
      </p:sp>
      <p:sp>
        <p:nvSpPr>
          <p:cNvPr id="6" name="سهم إلى اليسار 5"/>
          <p:cNvSpPr/>
          <p:nvPr/>
        </p:nvSpPr>
        <p:spPr>
          <a:xfrm>
            <a:off x="1175823" y="3052783"/>
            <a:ext cx="978408" cy="1211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096354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4" name="عنصر نائب للتاريخ 3"/>
          <p:cNvSpPr>
            <a:spLocks noGrp="1"/>
          </p:cNvSpPr>
          <p:nvPr>
            <p:ph type="dt" sz="half" idx="10"/>
          </p:nvPr>
        </p:nvSpPr>
        <p:spPr/>
        <p:txBody>
          <a:bodyPr/>
          <a:lstStyle/>
          <a:p>
            <a:fld id="{8F791355-9418-4DB3-B58A-9A5DC8B33B23}" type="datetime1">
              <a:rPr lang="en-US" smtClean="0"/>
              <a:t>12/2/2016</a:t>
            </a:fld>
            <a:endParaRPr lang="en-US" dirty="0"/>
          </a:p>
        </p:txBody>
      </p:sp>
      <p:sp>
        <p:nvSpPr>
          <p:cNvPr id="5" name="عنصر نائب لرقم الشريحة 4"/>
          <p:cNvSpPr>
            <a:spLocks noGrp="1"/>
          </p:cNvSpPr>
          <p:nvPr>
            <p:ph type="sldNum" sz="quarter" idx="12"/>
          </p:nvPr>
        </p:nvSpPr>
        <p:spPr/>
        <p:txBody>
          <a:bodyPr/>
          <a:lstStyle/>
          <a:p>
            <a:fld id="{4FAB73BC-B049-4115-A692-8D63A059BFB8}" type="slidenum">
              <a:rPr lang="en-US" smtClean="0"/>
              <a:t>8</a:t>
            </a:fld>
            <a:endParaRPr lang="en-US" dirty="0"/>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472"/>
            <a:ext cx="11941790" cy="6837528"/>
          </a:xfrm>
          <a:prstGeom prst="rect">
            <a:avLst/>
          </a:prstGeom>
        </p:spPr>
      </p:pic>
    </p:spTree>
    <p:extLst>
      <p:ext uri="{BB962C8B-B14F-4D97-AF65-F5344CB8AC3E}">
        <p14:creationId xmlns:p14="http://schemas.microsoft.com/office/powerpoint/2010/main" val="1239380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8" y="585216"/>
            <a:ext cx="9720072" cy="793208"/>
          </a:xfrm>
        </p:spPr>
        <p:txBody>
          <a:bodyPr>
            <a:normAutofit/>
          </a:bodyPr>
          <a:lstStyle/>
          <a:p>
            <a:pPr algn="r"/>
            <a:r>
              <a:rPr lang="ar-SA" sz="2800" b="1" dirty="0" smtClean="0">
                <a:solidFill>
                  <a:srgbClr val="FF0000"/>
                </a:solidFill>
              </a:rPr>
              <a:t>ثانيا: أوردة الدماغ والجيوب الوريدية الدماغية:</a:t>
            </a:r>
            <a:endParaRPr lang="ar-SA" sz="2800" b="1" dirty="0">
              <a:solidFill>
                <a:srgbClr val="FF0000"/>
              </a:solidFill>
            </a:endParaRPr>
          </a:p>
        </p:txBody>
      </p:sp>
      <p:sp>
        <p:nvSpPr>
          <p:cNvPr id="3" name="عنصر نائب للمحتوى 2"/>
          <p:cNvSpPr>
            <a:spLocks noGrp="1"/>
          </p:cNvSpPr>
          <p:nvPr>
            <p:ph idx="1"/>
          </p:nvPr>
        </p:nvSpPr>
        <p:spPr>
          <a:xfrm>
            <a:off x="832514" y="1433015"/>
            <a:ext cx="10658902" cy="4876345"/>
          </a:xfrm>
        </p:spPr>
        <p:txBody>
          <a:bodyPr/>
          <a:lstStyle/>
          <a:p>
            <a:r>
              <a:rPr lang="ar-SA" b="1" u="sng" dirty="0" smtClean="0">
                <a:solidFill>
                  <a:srgbClr val="002060"/>
                </a:solidFill>
              </a:rPr>
              <a:t>الأودة المخية </a:t>
            </a:r>
            <a:r>
              <a:rPr lang="ar-SA" dirty="0" smtClean="0"/>
              <a:t>:وتقسم الى مجموعتين :</a:t>
            </a:r>
          </a:p>
          <a:p>
            <a:r>
              <a:rPr lang="ar-SA" dirty="0" smtClean="0"/>
              <a:t>1-الاوردة المخية السطحية :تصب في الجيوب الوريدية .</a:t>
            </a:r>
          </a:p>
          <a:p>
            <a:r>
              <a:rPr lang="ar-SA" dirty="0" smtClean="0"/>
              <a:t>2-الاوردة المخية العميقة :تصب في الوريد المخي الكبير (غالين ).</a:t>
            </a:r>
          </a:p>
          <a:p>
            <a:r>
              <a:rPr lang="ar-SA" b="1" u="sng" dirty="0" smtClean="0">
                <a:solidFill>
                  <a:srgbClr val="002060"/>
                </a:solidFill>
              </a:rPr>
              <a:t>الجيوب الوريدية </a:t>
            </a:r>
            <a:r>
              <a:rPr lang="ar-SA" dirty="0" smtClean="0"/>
              <a:t>:هي فراغات بين طبقتي الام الجافية وتتلقى الدم الوريدي من الأوردة الدماغية :</a:t>
            </a:r>
          </a:p>
          <a:p>
            <a:r>
              <a:rPr lang="ar-SA" dirty="0" smtClean="0"/>
              <a:t>ا)- الجيوب المفردة :اهمها الجيب الطولاني العلوي (السهمي ).والجيب الطولاني السفلي .والجيب المستقيم.</a:t>
            </a:r>
          </a:p>
          <a:p>
            <a:r>
              <a:rPr lang="ar-SA" dirty="0" smtClean="0"/>
              <a:t>ب )-الجيوب المزدوجة :</a:t>
            </a:r>
          </a:p>
          <a:p>
            <a:r>
              <a:rPr lang="ar-SA" dirty="0" smtClean="0"/>
              <a:t>1- الجيب </a:t>
            </a:r>
            <a:r>
              <a:rPr lang="ar-SA" dirty="0" err="1" smtClean="0"/>
              <a:t>المعترض:يبدأ</a:t>
            </a:r>
            <a:r>
              <a:rPr lang="ar-SA" dirty="0" smtClean="0"/>
              <a:t> من الحدبة </a:t>
            </a:r>
            <a:r>
              <a:rPr lang="ar-SA" dirty="0" err="1" smtClean="0"/>
              <a:t>القفوية</a:t>
            </a:r>
            <a:r>
              <a:rPr lang="ar-SA" dirty="0" smtClean="0"/>
              <a:t> الباطنة.</a:t>
            </a:r>
          </a:p>
          <a:p>
            <a:r>
              <a:rPr lang="ar-SA" dirty="0" smtClean="0"/>
              <a:t>2-الجيب الملتوي </a:t>
            </a:r>
            <a:r>
              <a:rPr lang="en-US" dirty="0" smtClean="0"/>
              <a:t>sigmoid</a:t>
            </a:r>
            <a:r>
              <a:rPr lang="ar-SA" dirty="0" smtClean="0"/>
              <a:t>:ويصل الى الثقبة </a:t>
            </a:r>
            <a:r>
              <a:rPr lang="ar-SA" dirty="0" err="1" smtClean="0"/>
              <a:t>الوداجية</a:t>
            </a:r>
            <a:r>
              <a:rPr lang="ar-SA" dirty="0" smtClean="0"/>
              <a:t> .</a:t>
            </a:r>
          </a:p>
          <a:p>
            <a:r>
              <a:rPr lang="ar-SA" dirty="0" smtClean="0"/>
              <a:t>3-الجيب الكهفي.</a:t>
            </a:r>
          </a:p>
          <a:p>
            <a:r>
              <a:rPr lang="ar-SA" dirty="0" smtClean="0"/>
              <a:t>4-الجيب الوتدي الجداري.  5-الجيوب الصخرية العلوية والسفلية.</a:t>
            </a:r>
            <a:endParaRPr lang="ar-SA" dirty="0"/>
          </a:p>
        </p:txBody>
      </p:sp>
      <p:sp>
        <p:nvSpPr>
          <p:cNvPr id="4" name="عنصر نائب للتاريخ 3"/>
          <p:cNvSpPr>
            <a:spLocks noGrp="1"/>
          </p:cNvSpPr>
          <p:nvPr>
            <p:ph type="dt" sz="half" idx="10"/>
          </p:nvPr>
        </p:nvSpPr>
        <p:spPr/>
        <p:txBody>
          <a:bodyPr/>
          <a:lstStyle/>
          <a:p>
            <a:fld id="{8F791355-9418-4DB3-B58A-9A5DC8B33B23}" type="datetime1">
              <a:rPr lang="en-US" smtClean="0"/>
              <a:t>12/2/2016</a:t>
            </a:fld>
            <a:endParaRPr lang="en-US" dirty="0"/>
          </a:p>
        </p:txBody>
      </p:sp>
      <p:sp>
        <p:nvSpPr>
          <p:cNvPr id="5" name="عنصر نائب لرقم الشريحة 4"/>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12684705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كامل">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E736489A-00C3-4E0A-AAA8-D4D3127BA5B3}"/>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739</TotalTime>
  <Words>5594</Words>
  <Application>Microsoft Office PowerPoint</Application>
  <PresentationFormat>مخصص</PresentationFormat>
  <Paragraphs>490</Paragraphs>
  <Slides>68</Slides>
  <Notes>1</Notes>
  <HiddenSlides>0</HiddenSlides>
  <MMClips>0</MMClips>
  <ScaleCrop>false</ScaleCrop>
  <HeadingPairs>
    <vt:vector size="4" baseType="variant">
      <vt:variant>
        <vt:lpstr>نسق</vt:lpstr>
      </vt:variant>
      <vt:variant>
        <vt:i4>1</vt:i4>
      </vt:variant>
      <vt:variant>
        <vt:lpstr>عناوين الشرائح</vt:lpstr>
      </vt:variant>
      <vt:variant>
        <vt:i4>68</vt:i4>
      </vt:variant>
    </vt:vector>
  </HeadingPairs>
  <TitlesOfParts>
    <vt:vector size="69" baseType="lpstr">
      <vt:lpstr>تكامل</vt:lpstr>
      <vt:lpstr>الحوادث الوعائية الدماغية   CEREBEOVASCULAR DISEASES</vt:lpstr>
      <vt:lpstr>عرض تقديمي في PowerPoint</vt:lpstr>
      <vt:lpstr>عرض تقديمي في PowerPoint</vt:lpstr>
      <vt:lpstr>التروية الدماغية</vt:lpstr>
      <vt:lpstr>الجملة الشريانية الفقرية القاعدية:</vt:lpstr>
      <vt:lpstr>عرض تقديمي في PowerPoint</vt:lpstr>
      <vt:lpstr>الدائرة الشريانية (حلقة ويللس )williss</vt:lpstr>
      <vt:lpstr>عرض تقديمي في PowerPoint</vt:lpstr>
      <vt:lpstr>ثانيا: أوردة الدماغ والجيوب الوريدية الدماغية:</vt:lpstr>
      <vt:lpstr>عرض تقديمي في PowerPoint</vt:lpstr>
      <vt:lpstr>المظاهر السريرية للمرض الوعائي الدماغي </vt:lpstr>
      <vt:lpstr>مواضيع المحاضرة</vt:lpstr>
      <vt:lpstr>I. السكتة البؤرية الحادة ACUTE FOCAL STROKE .</vt:lpstr>
      <vt:lpstr>A. التصنيف السريري للسكتة البؤرية :</vt:lpstr>
      <vt:lpstr>1. السكتة العابرة Transient stroke</vt:lpstr>
      <vt:lpstr>2. السكتة المتكاملة completed stroke</vt:lpstr>
      <vt:lpstr>3. السكتات في طور التكامل Evolving stroke:</vt:lpstr>
      <vt:lpstr>B. حجم العجز The size of the deficit.</vt:lpstr>
      <vt:lpstr>عرض تقديمي في PowerPoint</vt:lpstr>
      <vt:lpstr>II. الاحتشاء الدماغي cerebral infarction :</vt:lpstr>
      <vt:lpstr>عرض تقديمي في PowerPoint</vt:lpstr>
      <vt:lpstr>الفيزيولوجيا المرضية :</vt:lpstr>
      <vt:lpstr>الاستجابات الاستتبابية لانخفاض ضغط الإرواء في الدماغ بعد الانسداد الشرياني:  1-يحافظ التوسع الوعائي في البداية على الجريان الدموي الدماغي.    2-لكن بعد حدوث التوسع الوعائي الأعظمي يؤدي الهبوط الإضافي في ضغط الإرواء إلى انخفاض الجريان الدموي ولكن زيادة استخلاص الأكسجين من النسيج يحافظ على معدل الاستقلاب الدماغي للأكسجين .  3-ومع استمرار انحفاض التروية وبالتالي عدم قدرة الجريان الدموي على المعاوضة ينخفض توافر الأكسجين الدماغي وتظهر الأعراض ثم الاحتشاء.</vt:lpstr>
      <vt:lpstr>عرض تقديمي في PowerPoint</vt:lpstr>
      <vt:lpstr>عرض تقديمي في PowerPoint</vt:lpstr>
      <vt:lpstr>عرض تقديمي في PowerPoint</vt:lpstr>
      <vt:lpstr>عرض تقديمي في PowerPoint</vt:lpstr>
      <vt:lpstr>I I I. النزف داخل الدماغ Intracerebral haemorrhage:</vt:lpstr>
      <vt:lpstr>عرض تقديمي في PowerPoint</vt:lpstr>
      <vt:lpstr>الفيزيولوجيا المرضية :</vt:lpstr>
      <vt:lpstr>IV. النزف تحت العنكبوتية Subarachinoid haemorrhage:</vt:lpstr>
      <vt:lpstr>عرض تقديمي في PowerPoint</vt:lpstr>
      <vt:lpstr>عرض تقديمي في PowerPoint</vt:lpstr>
      <vt:lpstr>عرض تقديمي في PowerPoint</vt:lpstr>
      <vt:lpstr>B. الباثولوجيا Pathology:</vt:lpstr>
      <vt:lpstr>عرض تقديمي في PowerPoint</vt:lpstr>
      <vt:lpstr>V. استقصاء السكتة الحادة :</vt:lpstr>
      <vt:lpstr>A. السكتة العابرة :</vt:lpstr>
      <vt:lpstr>عرض تقديمي في PowerPoint</vt:lpstr>
      <vt:lpstr>عرض تقديمي في PowerPoint</vt:lpstr>
      <vt:lpstr>عرض تقديمي في PowerPoint</vt:lpstr>
      <vt:lpstr>عرض تقديمي في PowerPoint</vt:lpstr>
      <vt:lpstr>B. السكتة في طور التكامل Evolving stroke :</vt:lpstr>
      <vt:lpstr>عرض تقديمي في PowerPoint</vt:lpstr>
      <vt:lpstr>C. السكتة المتكاملة :</vt:lpstr>
      <vt:lpstr>عرض تقديمي في PowerPoint</vt:lpstr>
      <vt:lpstr>عرض تقديمي في PowerPoint</vt:lpstr>
      <vt:lpstr>D. الاستقصاءات الأخرى :</vt:lpstr>
      <vt:lpstr>عرض تقديمي في PowerPoint</vt:lpstr>
      <vt:lpstr>عرض تقديمي في PowerPoint</vt:lpstr>
      <vt:lpstr>VI. تدبير السكتة المتكاملة managaement of completed of stroke :</vt:lpstr>
      <vt:lpstr>عرض تقديمي في PowerPoint</vt:lpstr>
      <vt:lpstr>عرض تقديمي في PowerPoint</vt:lpstr>
      <vt:lpstr>عرض تقديمي في PowerPoint</vt:lpstr>
      <vt:lpstr>عرض تقديمي في PowerPoint</vt:lpstr>
      <vt:lpstr>b. مضاد التخثر و الأسبرين :</vt:lpstr>
      <vt:lpstr>C. الضغط الدموي : </vt:lpstr>
      <vt:lpstr>عرض تقديمي في PowerPoint</vt:lpstr>
      <vt:lpstr>d. الإماهة والأكسجة hydration and oxygenation</vt:lpstr>
      <vt:lpstr>E. غلوكوز الدم : </vt:lpstr>
      <vt:lpstr>F. العناية التمريضية و التأهيل :</vt:lpstr>
      <vt:lpstr>G. الإنذار و الوقاية الثانوية :</vt:lpstr>
      <vt:lpstr>VII. المرض الدماغي الوريدي cerebral venous disease:</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الأمراض الوعائية الدماغية   CEREBEOVASCULAR DISEASES</dc:title>
  <dc:creator>wassem</dc:creator>
  <cp:lastModifiedBy>Sliee</cp:lastModifiedBy>
  <cp:revision>100</cp:revision>
  <dcterms:created xsi:type="dcterms:W3CDTF">2016-10-01T07:23:55Z</dcterms:created>
  <dcterms:modified xsi:type="dcterms:W3CDTF">2016-12-02T16:39:44Z</dcterms:modified>
</cp:coreProperties>
</file>