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8" r:id="rId3"/>
    <p:sldId id="260" r:id="rId4"/>
    <p:sldId id="261" r:id="rId5"/>
    <p:sldId id="264" r:id="rId6"/>
    <p:sldId id="262" r:id="rId7"/>
    <p:sldId id="263" r:id="rId8"/>
    <p:sldId id="257" r:id="rId9"/>
    <p:sldId id="259" r:id="rId10"/>
    <p:sldId id="265" r:id="rId11"/>
    <p:sldId id="277" r:id="rId12"/>
    <p:sldId id="278" r:id="rId13"/>
    <p:sldId id="279" r:id="rId14"/>
    <p:sldId id="280" r:id="rId15"/>
    <p:sldId id="266" r:id="rId16"/>
    <p:sldId id="267" r:id="rId17"/>
    <p:sldId id="269" r:id="rId18"/>
    <p:sldId id="268" r:id="rId19"/>
    <p:sldId id="271" r:id="rId20"/>
    <p:sldId id="281" r:id="rId21"/>
    <p:sldId id="273" r:id="rId22"/>
    <p:sldId id="274" r:id="rId23"/>
    <p:sldId id="275" r:id="rId24"/>
    <p:sldId id="282" r:id="rId25"/>
    <p:sldId id="276" r:id="rId26"/>
    <p:sldId id="270" r:id="rId27"/>
  </p:sldIdLst>
  <p:sldSz cx="9144000" cy="6858000" type="screen4x3"/>
  <p:notesSz cx="6858000" cy="9144000"/>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79" d="100"/>
          <a:sy n="79" d="100"/>
        </p:scale>
        <p:origin x="-110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Y"/>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Y"/>
          </a:p>
        </p:txBody>
      </p:sp>
      <p:sp>
        <p:nvSpPr>
          <p:cNvPr id="4" name="عنصر نائب للتاريخ 3"/>
          <p:cNvSpPr>
            <a:spLocks noGrp="1"/>
          </p:cNvSpPr>
          <p:nvPr>
            <p:ph type="dt" sz="half" idx="10"/>
          </p:nvPr>
        </p:nvSpPr>
        <p:spPr/>
        <p:txBody>
          <a:bodyPr/>
          <a:lstStyle/>
          <a:p>
            <a:fld id="{4EF91ABA-33ED-4D52-BB8D-24D09607034D}" type="datetimeFigureOut">
              <a:rPr lang="ar-SY" smtClean="0"/>
              <a:t>17/07/1439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318935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4EF91ABA-33ED-4D52-BB8D-24D09607034D}" type="datetimeFigureOut">
              <a:rPr lang="ar-SY" smtClean="0"/>
              <a:t>17/07/1439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427683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4EF91ABA-33ED-4D52-BB8D-24D09607034D}" type="datetimeFigureOut">
              <a:rPr lang="ar-SY" smtClean="0"/>
              <a:t>17/07/1439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383627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4EF91ABA-33ED-4D52-BB8D-24D09607034D}" type="datetimeFigureOut">
              <a:rPr lang="ar-SY" smtClean="0"/>
              <a:t>17/07/1439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51940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4EF91ABA-33ED-4D52-BB8D-24D09607034D}" type="datetimeFigureOut">
              <a:rPr lang="ar-SY" smtClean="0"/>
              <a:t>17/07/1439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186722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تاريخ 4"/>
          <p:cNvSpPr>
            <a:spLocks noGrp="1"/>
          </p:cNvSpPr>
          <p:nvPr>
            <p:ph type="dt" sz="half" idx="10"/>
          </p:nvPr>
        </p:nvSpPr>
        <p:spPr/>
        <p:txBody>
          <a:bodyPr/>
          <a:lstStyle/>
          <a:p>
            <a:fld id="{4EF91ABA-33ED-4D52-BB8D-24D09607034D}" type="datetimeFigureOut">
              <a:rPr lang="ar-SY" smtClean="0"/>
              <a:t>17/07/1439</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153820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7" name="عنصر نائب للتاريخ 6"/>
          <p:cNvSpPr>
            <a:spLocks noGrp="1"/>
          </p:cNvSpPr>
          <p:nvPr>
            <p:ph type="dt" sz="half" idx="10"/>
          </p:nvPr>
        </p:nvSpPr>
        <p:spPr/>
        <p:txBody>
          <a:bodyPr/>
          <a:lstStyle/>
          <a:p>
            <a:fld id="{4EF91ABA-33ED-4D52-BB8D-24D09607034D}" type="datetimeFigureOut">
              <a:rPr lang="ar-SY" smtClean="0"/>
              <a:t>17/07/1439</a:t>
            </a:fld>
            <a:endParaRPr lang="ar-SY"/>
          </a:p>
        </p:txBody>
      </p:sp>
      <p:sp>
        <p:nvSpPr>
          <p:cNvPr id="8" name="عنصر نائب للتذييل 7"/>
          <p:cNvSpPr>
            <a:spLocks noGrp="1"/>
          </p:cNvSpPr>
          <p:nvPr>
            <p:ph type="ftr" sz="quarter" idx="11"/>
          </p:nvPr>
        </p:nvSpPr>
        <p:spPr/>
        <p:txBody>
          <a:bodyPr/>
          <a:lstStyle/>
          <a:p>
            <a:endParaRPr lang="ar-SY"/>
          </a:p>
        </p:txBody>
      </p:sp>
      <p:sp>
        <p:nvSpPr>
          <p:cNvPr id="9" name="عنصر نائب لرقم الشريحة 8"/>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3603501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تاريخ 2"/>
          <p:cNvSpPr>
            <a:spLocks noGrp="1"/>
          </p:cNvSpPr>
          <p:nvPr>
            <p:ph type="dt" sz="half" idx="10"/>
          </p:nvPr>
        </p:nvSpPr>
        <p:spPr/>
        <p:txBody>
          <a:bodyPr/>
          <a:lstStyle/>
          <a:p>
            <a:fld id="{4EF91ABA-33ED-4D52-BB8D-24D09607034D}" type="datetimeFigureOut">
              <a:rPr lang="ar-SY" smtClean="0"/>
              <a:t>17/07/1439</a:t>
            </a:fld>
            <a:endParaRPr lang="ar-SY"/>
          </a:p>
        </p:txBody>
      </p:sp>
      <p:sp>
        <p:nvSpPr>
          <p:cNvPr id="4" name="عنصر نائب للتذييل 3"/>
          <p:cNvSpPr>
            <a:spLocks noGrp="1"/>
          </p:cNvSpPr>
          <p:nvPr>
            <p:ph type="ftr" sz="quarter" idx="11"/>
          </p:nvPr>
        </p:nvSpPr>
        <p:spPr/>
        <p:txBody>
          <a:bodyPr/>
          <a:lstStyle/>
          <a:p>
            <a:endParaRPr lang="ar-SY"/>
          </a:p>
        </p:txBody>
      </p:sp>
      <p:sp>
        <p:nvSpPr>
          <p:cNvPr id="5" name="عنصر نائب لرقم الشريحة 4"/>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216763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4EF91ABA-33ED-4D52-BB8D-24D09607034D}" type="datetimeFigureOut">
              <a:rPr lang="ar-SY" smtClean="0"/>
              <a:t>17/07/1439</a:t>
            </a:fld>
            <a:endParaRPr lang="ar-SY"/>
          </a:p>
        </p:txBody>
      </p:sp>
      <p:sp>
        <p:nvSpPr>
          <p:cNvPr id="3" name="عنصر نائب للتذييل 2"/>
          <p:cNvSpPr>
            <a:spLocks noGrp="1"/>
          </p:cNvSpPr>
          <p:nvPr>
            <p:ph type="ftr" sz="quarter" idx="11"/>
          </p:nvPr>
        </p:nvSpPr>
        <p:spPr/>
        <p:txBody>
          <a:bodyPr/>
          <a:lstStyle/>
          <a:p>
            <a:endParaRPr lang="ar-SY"/>
          </a:p>
        </p:txBody>
      </p:sp>
      <p:sp>
        <p:nvSpPr>
          <p:cNvPr id="4" name="عنصر نائب لرقم الشريحة 3"/>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32528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4EF91ABA-33ED-4D52-BB8D-24D09607034D}" type="datetimeFigureOut">
              <a:rPr lang="ar-SY" smtClean="0"/>
              <a:t>17/07/1439</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248280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4EF91ABA-33ED-4D52-BB8D-24D09607034D}" type="datetimeFigureOut">
              <a:rPr lang="ar-SY" smtClean="0"/>
              <a:t>17/07/1439</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53F8F470-B54D-4FDA-BC27-928E792CA6CC}" type="slidenum">
              <a:rPr lang="ar-SY" smtClean="0"/>
              <a:t>‹#›</a:t>
            </a:fld>
            <a:endParaRPr lang="ar-SY"/>
          </a:p>
        </p:txBody>
      </p:sp>
    </p:spTree>
    <p:extLst>
      <p:ext uri="{BB962C8B-B14F-4D97-AF65-F5344CB8AC3E}">
        <p14:creationId xmlns:p14="http://schemas.microsoft.com/office/powerpoint/2010/main" val="1636140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EF91ABA-33ED-4D52-BB8D-24D09607034D}" type="datetimeFigureOut">
              <a:rPr lang="ar-SY" smtClean="0"/>
              <a:t>17/07/1439</a:t>
            </a:fld>
            <a:endParaRPr lang="ar-SY"/>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Y"/>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3F8F470-B54D-4FDA-BC27-928E792CA6CC}" type="slidenum">
              <a:rPr lang="ar-SY" smtClean="0"/>
              <a:t>‹#›</a:t>
            </a:fld>
            <a:endParaRPr lang="ar-SY"/>
          </a:p>
        </p:txBody>
      </p:sp>
    </p:spTree>
    <p:extLst>
      <p:ext uri="{BB962C8B-B14F-4D97-AF65-F5344CB8AC3E}">
        <p14:creationId xmlns:p14="http://schemas.microsoft.com/office/powerpoint/2010/main" val="290896259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ar-SY" dirty="0" smtClean="0"/>
              <a:t>المحاضرة 6</a:t>
            </a:r>
            <a:endParaRPr lang="ar-SY" dirty="0"/>
          </a:p>
        </p:txBody>
      </p:sp>
      <p:sp>
        <p:nvSpPr>
          <p:cNvPr id="3" name="عنوان فرعي 2"/>
          <p:cNvSpPr>
            <a:spLocks noGrp="1"/>
          </p:cNvSpPr>
          <p:nvPr>
            <p:ph type="subTitle" idx="1"/>
          </p:nvPr>
        </p:nvSpPr>
        <p:spPr/>
        <p:txBody>
          <a:bodyPr/>
          <a:lstStyle/>
          <a:p>
            <a:endParaRPr lang="ar-SY"/>
          </a:p>
        </p:txBody>
      </p:sp>
    </p:spTree>
    <p:extLst>
      <p:ext uri="{BB962C8B-B14F-4D97-AF65-F5344CB8AC3E}">
        <p14:creationId xmlns:p14="http://schemas.microsoft.com/office/powerpoint/2010/main" val="355084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ar-SY" dirty="0" smtClean="0"/>
              <a:t>ملاحظة </a:t>
            </a:r>
            <a:endParaRPr lang="ar-SY" dirty="0"/>
          </a:p>
        </p:txBody>
      </p:sp>
      <p:sp>
        <p:nvSpPr>
          <p:cNvPr id="6" name="عنصر نائب للمحتوى 5"/>
          <p:cNvSpPr>
            <a:spLocks noGrp="1"/>
          </p:cNvSpPr>
          <p:nvPr>
            <p:ph idx="1"/>
          </p:nvPr>
        </p:nvSpPr>
        <p:spPr/>
        <p:txBody>
          <a:bodyPr>
            <a:normAutofit lnSpcReduction="10000"/>
          </a:bodyPr>
          <a:lstStyle/>
          <a:p>
            <a:r>
              <a:rPr lang="ar-SY" dirty="0" smtClean="0"/>
              <a:t>كلما كانت المثبتة غير المباشرة قريبة من محور الدوران قل فعلها </a:t>
            </a:r>
          </a:p>
          <a:p>
            <a:r>
              <a:rPr lang="ar-SY" dirty="0" smtClean="0"/>
              <a:t>كلما كان محور الدوران قريبا من الاسنان الامامية قل فعلها والعكس بالعكس</a:t>
            </a:r>
          </a:p>
          <a:p>
            <a:r>
              <a:rPr lang="ar-SY" dirty="0" smtClean="0"/>
              <a:t>يجب ان توضع المثبتة غير المباشرة في مكان مهماز بحيث يمنع حدوث انزلاق الجهاز السني او حركة الاسنان </a:t>
            </a:r>
          </a:p>
          <a:p>
            <a:r>
              <a:rPr lang="ar-SY" dirty="0" smtClean="0"/>
              <a:t>يفضل عدم استعمالها على اسنان ضعيفة او اسطح مائلة </a:t>
            </a:r>
          </a:p>
          <a:p>
            <a:r>
              <a:rPr lang="ar-SY" dirty="0" smtClean="0">
                <a:solidFill>
                  <a:srgbClr val="FFC000"/>
                </a:solidFill>
              </a:rPr>
              <a:t>كقاعدة عامة </a:t>
            </a:r>
            <a:r>
              <a:rPr lang="ar-SY" dirty="0" smtClean="0"/>
              <a:t>:يختار موضع المثبتة غير المباشرة برسم خط عمودي على منتصف محور الدوران </a:t>
            </a:r>
          </a:p>
          <a:p>
            <a:endParaRPr lang="ar-SY" dirty="0"/>
          </a:p>
        </p:txBody>
      </p:sp>
    </p:spTree>
    <p:extLst>
      <p:ext uri="{BB962C8B-B14F-4D97-AF65-F5344CB8AC3E}">
        <p14:creationId xmlns:p14="http://schemas.microsoft.com/office/powerpoint/2010/main" val="215528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pic>
        <p:nvPicPr>
          <p:cNvPr id="4" name="عنصر نائب للمحتوى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31098" y="-1183028"/>
            <a:ext cx="7481804" cy="9361043"/>
          </a:xfrm>
        </p:spPr>
      </p:pic>
    </p:spTree>
    <p:extLst>
      <p:ext uri="{BB962C8B-B14F-4D97-AF65-F5344CB8AC3E}">
        <p14:creationId xmlns:p14="http://schemas.microsoft.com/office/powerpoint/2010/main" val="286844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pic>
        <p:nvPicPr>
          <p:cNvPr id="4" name="عنصر نائب للمحتوى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0" y="-1072006"/>
            <a:ext cx="9143999" cy="9505059"/>
          </a:xfrm>
        </p:spPr>
      </p:pic>
    </p:spTree>
    <p:extLst>
      <p:ext uri="{BB962C8B-B14F-4D97-AF65-F5344CB8AC3E}">
        <p14:creationId xmlns:p14="http://schemas.microsoft.com/office/powerpoint/2010/main" val="843090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pic>
        <p:nvPicPr>
          <p:cNvPr id="4" name="عنصر نائب للمحتوى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6" y="-171400"/>
            <a:ext cx="9250524" cy="7161659"/>
          </a:xfrm>
        </p:spPr>
      </p:pic>
    </p:spTree>
    <p:extLst>
      <p:ext uri="{BB962C8B-B14F-4D97-AF65-F5344CB8AC3E}">
        <p14:creationId xmlns:p14="http://schemas.microsoft.com/office/powerpoint/2010/main" val="2502529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r>
              <a:rPr lang="ar-SY" dirty="0" smtClean="0"/>
              <a:t>انتهت المحاضرة </a:t>
            </a:r>
            <a:endParaRPr lang="ar-SY" dirty="0"/>
          </a:p>
        </p:txBody>
      </p:sp>
    </p:spTree>
    <p:extLst>
      <p:ext uri="{BB962C8B-B14F-4D97-AF65-F5344CB8AC3E}">
        <p14:creationId xmlns:p14="http://schemas.microsoft.com/office/powerpoint/2010/main" val="150500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sp>
        <p:nvSpPr>
          <p:cNvPr id="3" name="عنصر نائب للمحتوى 2"/>
          <p:cNvSpPr>
            <a:spLocks noGrp="1"/>
          </p:cNvSpPr>
          <p:nvPr>
            <p:ph idx="1"/>
          </p:nvPr>
        </p:nvSpPr>
        <p:spPr/>
        <p:txBody>
          <a:bodyPr/>
          <a:lstStyle/>
          <a:p>
            <a:r>
              <a:rPr lang="ar-SY" dirty="0" smtClean="0"/>
              <a:t>            المحاضرة 7</a:t>
            </a:r>
            <a:endParaRPr lang="ar-SY" dirty="0"/>
          </a:p>
        </p:txBody>
      </p:sp>
    </p:spTree>
    <p:extLst>
      <p:ext uri="{BB962C8B-B14F-4D97-AF65-F5344CB8AC3E}">
        <p14:creationId xmlns:p14="http://schemas.microsoft.com/office/powerpoint/2010/main" val="4215458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0" y="1600200"/>
            <a:ext cx="8229600" cy="4525963"/>
          </a:xfrm>
        </p:spPr>
        <p:txBody>
          <a:bodyPr>
            <a:normAutofit fontScale="85000" lnSpcReduction="20000"/>
          </a:bodyPr>
          <a:lstStyle/>
          <a:p>
            <a:r>
              <a:rPr lang="ar-SY" dirty="0" smtClean="0"/>
              <a:t>هي اجزاء تربط عناصر الجهاز الهيكلي بالوصلة الرئيسية </a:t>
            </a:r>
          </a:p>
          <a:p>
            <a:r>
              <a:rPr lang="ar-SY" dirty="0" smtClean="0"/>
              <a:t>شروطها:</a:t>
            </a:r>
          </a:p>
          <a:p>
            <a:r>
              <a:rPr lang="ar-SY" dirty="0" smtClean="0"/>
              <a:t>يجب ان تكون صلبة لتتحمل نقل الجهود الوظيفية الى الدعامات السنية </a:t>
            </a:r>
          </a:p>
          <a:p>
            <a:r>
              <a:rPr lang="ar-SY" dirty="0" smtClean="0"/>
              <a:t>يجب ان تعزز الراحة والنظافة وتنضيد الاسنان الاصطناعية </a:t>
            </a:r>
          </a:p>
          <a:p>
            <a:r>
              <a:rPr lang="ar-SY" dirty="0" smtClean="0"/>
              <a:t>يجب ان توضع في المسافات بين السنية لئلا تعيق حركات اللسان وتزعج المريض </a:t>
            </a:r>
          </a:p>
          <a:p>
            <a:r>
              <a:rPr lang="ar-SY" dirty="0" smtClean="0"/>
              <a:t>ان تكون </a:t>
            </a:r>
            <a:r>
              <a:rPr lang="ar-SY" dirty="0" err="1" smtClean="0"/>
              <a:t>مؤنفة</a:t>
            </a:r>
            <a:r>
              <a:rPr lang="ar-SY" dirty="0" smtClean="0"/>
              <a:t> باتجاه الاسنان حتى لاتجرح اللسان </a:t>
            </a:r>
          </a:p>
          <a:p>
            <a:r>
              <a:rPr lang="ar-SY" dirty="0" smtClean="0"/>
              <a:t>يجب الايكون بينها </a:t>
            </a:r>
            <a:r>
              <a:rPr lang="ar-SY" dirty="0" err="1" smtClean="0"/>
              <a:t>ةبين</a:t>
            </a:r>
            <a:r>
              <a:rPr lang="ar-SY" dirty="0" smtClean="0"/>
              <a:t> الاسنان فراغ لئلا تتجمع الفضلات الطعامية </a:t>
            </a:r>
          </a:p>
          <a:p>
            <a:r>
              <a:rPr lang="ar-SY" dirty="0" smtClean="0"/>
              <a:t>يجب الا تضغط على النسج اللثوية</a:t>
            </a:r>
          </a:p>
          <a:p>
            <a:r>
              <a:rPr lang="ar-SY" dirty="0" smtClean="0"/>
              <a:t>يجب ان تتصل بشكل عمودي على جسم الجهاز  </a:t>
            </a:r>
            <a:r>
              <a:rPr lang="ar-SY" dirty="0" err="1" smtClean="0"/>
              <a:t>لانه</a:t>
            </a:r>
            <a:r>
              <a:rPr lang="ar-SY" dirty="0" smtClean="0"/>
              <a:t> اقصر طريق يغطي النسج </a:t>
            </a:r>
            <a:r>
              <a:rPr lang="ar-SY" dirty="0" err="1" smtClean="0"/>
              <a:t>السنخية</a:t>
            </a:r>
            <a:r>
              <a:rPr lang="ar-SY" dirty="0" smtClean="0"/>
              <a:t> </a:t>
            </a:r>
            <a:r>
              <a:rPr lang="ar-SY" dirty="0" err="1" smtClean="0"/>
              <a:t>ويالتالي</a:t>
            </a:r>
            <a:r>
              <a:rPr lang="ar-SY" dirty="0" smtClean="0"/>
              <a:t> يقلل السطح المغطى </a:t>
            </a:r>
            <a:endParaRPr lang="ar-SY" dirty="0"/>
          </a:p>
        </p:txBody>
      </p:sp>
      <p:sp>
        <p:nvSpPr>
          <p:cNvPr id="4" name="شكل بيضاوي 3"/>
          <p:cNvSpPr/>
          <p:nvPr/>
        </p:nvSpPr>
        <p:spPr>
          <a:xfrm>
            <a:off x="2339752" y="260648"/>
            <a:ext cx="4104456"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Y" sz="3600" b="1" dirty="0" smtClean="0">
                <a:solidFill>
                  <a:srgbClr val="FFC000"/>
                </a:solidFill>
              </a:rPr>
              <a:t>الوصلات الصغرى </a:t>
            </a:r>
            <a:endParaRPr lang="ar-SY" sz="3600" b="1" dirty="0">
              <a:solidFill>
                <a:srgbClr val="FFC000"/>
              </a:solidFill>
            </a:endParaRPr>
          </a:p>
        </p:txBody>
      </p:sp>
    </p:spTree>
    <p:extLst>
      <p:ext uri="{BB962C8B-B14F-4D97-AF65-F5344CB8AC3E}">
        <p14:creationId xmlns:p14="http://schemas.microsoft.com/office/powerpoint/2010/main" val="33980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8964488" cy="6858000"/>
          </a:xfrm>
          <a:prstGeom prst="rect">
            <a:avLst/>
          </a:prstGeom>
        </p:spPr>
      </p:pic>
    </p:spTree>
    <p:extLst>
      <p:ext uri="{BB962C8B-B14F-4D97-AF65-F5344CB8AC3E}">
        <p14:creationId xmlns:p14="http://schemas.microsoft.com/office/powerpoint/2010/main" val="1923166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0" y="1600200"/>
            <a:ext cx="8229600" cy="4525963"/>
          </a:xfrm>
        </p:spPr>
        <p:txBody>
          <a:bodyPr/>
          <a:lstStyle/>
          <a:p>
            <a:r>
              <a:rPr lang="ar-SY" dirty="0" smtClean="0"/>
              <a:t>وصلات تربط المهاميز او المثبتات غير المباشرة بالوصلة الرئيسية </a:t>
            </a:r>
          </a:p>
          <a:p>
            <a:r>
              <a:rPr lang="ar-SY" dirty="0" smtClean="0"/>
              <a:t>وصلات تربط الضامة بالوصلة الرئيسية </a:t>
            </a:r>
          </a:p>
          <a:p>
            <a:r>
              <a:rPr lang="ar-SY" dirty="0" smtClean="0"/>
              <a:t>وصلات تربط قاعدة الجهاز بالوصلة الرئيسية </a:t>
            </a:r>
          </a:p>
          <a:p>
            <a:r>
              <a:rPr lang="ar-SY" dirty="0" smtClean="0"/>
              <a:t>وصلات تربط النهاية المثبتة للضامة ذات الذراع بقاعدة الجهاز </a:t>
            </a:r>
            <a:endParaRPr lang="ar-SY" dirty="0"/>
          </a:p>
        </p:txBody>
      </p:sp>
      <p:sp>
        <p:nvSpPr>
          <p:cNvPr id="4" name="شكل بيضاوي 3"/>
          <p:cNvSpPr/>
          <p:nvPr/>
        </p:nvSpPr>
        <p:spPr>
          <a:xfrm>
            <a:off x="2483768" y="476672"/>
            <a:ext cx="4104456" cy="11304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Y" sz="2400" b="1" dirty="0" smtClean="0">
                <a:solidFill>
                  <a:srgbClr val="FF0000"/>
                </a:solidFill>
              </a:rPr>
              <a:t>انواع الوصلات الصغرى </a:t>
            </a:r>
            <a:endParaRPr lang="ar-SY" sz="2400" b="1" dirty="0">
              <a:solidFill>
                <a:srgbClr val="FF0000"/>
              </a:solidFill>
            </a:endParaRPr>
          </a:p>
        </p:txBody>
      </p:sp>
    </p:spTree>
    <p:extLst>
      <p:ext uri="{BB962C8B-B14F-4D97-AF65-F5344CB8AC3E}">
        <p14:creationId xmlns:p14="http://schemas.microsoft.com/office/powerpoint/2010/main" val="182865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0" y="1600200"/>
            <a:ext cx="8229600" cy="4525963"/>
          </a:xfrm>
        </p:spPr>
        <p:txBody>
          <a:bodyPr>
            <a:normAutofit fontScale="92500" lnSpcReduction="10000"/>
          </a:bodyPr>
          <a:lstStyle/>
          <a:p>
            <a:r>
              <a:rPr lang="ar-SY" dirty="0" smtClean="0"/>
              <a:t>الصفيحة التي تغطي السطح الملاصق للدعامة </a:t>
            </a:r>
            <a:r>
              <a:rPr lang="ar-SY" dirty="0"/>
              <a:t>و</a:t>
            </a:r>
            <a:r>
              <a:rPr lang="ar-SY" dirty="0" smtClean="0"/>
              <a:t>هي وصلة صغرى تربط اجزاء الضمة بالسرج المعدني </a:t>
            </a:r>
          </a:p>
          <a:p>
            <a:r>
              <a:rPr lang="ar-SY" dirty="0" smtClean="0"/>
              <a:t>شروطها :</a:t>
            </a:r>
          </a:p>
          <a:p>
            <a:r>
              <a:rPr lang="ar-SY" dirty="0" smtClean="0"/>
              <a:t>يجب ان تكون موازية لخط ادخال الجهاز السني </a:t>
            </a:r>
          </a:p>
          <a:p>
            <a:r>
              <a:rPr lang="ar-SY" dirty="0" smtClean="0"/>
              <a:t>يجب ان تكون عريضة في الاتجاه الخدي اللساني ورقيقة على السطح الانسي او الوحشي للدعامة السنية </a:t>
            </a:r>
          </a:p>
          <a:p>
            <a:r>
              <a:rPr lang="ar-SY" dirty="0" smtClean="0"/>
              <a:t>ينبغي ان يكون اثخن جزء لهذه الوصلة هو القريب من لزاوية الخطية اللسانية وتستدق باتجاه الزاوية الخطية الخدية للدعامة فهذا يسمح بتنضيد سهل وصحيح للأسنان الاصطناعية </a:t>
            </a:r>
          </a:p>
          <a:p>
            <a:endParaRPr lang="ar-SY" dirty="0"/>
          </a:p>
        </p:txBody>
      </p:sp>
      <p:sp>
        <p:nvSpPr>
          <p:cNvPr id="4" name="شكل بيضاوي 3"/>
          <p:cNvSpPr/>
          <p:nvPr/>
        </p:nvSpPr>
        <p:spPr>
          <a:xfrm>
            <a:off x="2555776" y="41720"/>
            <a:ext cx="4176464" cy="144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Y" sz="4000" b="1" dirty="0" smtClean="0">
                <a:solidFill>
                  <a:srgbClr val="FFFF00"/>
                </a:solidFill>
              </a:rPr>
              <a:t>صفيحة الارشاد</a:t>
            </a:r>
            <a:endParaRPr lang="ar-SY" sz="4000" b="1" dirty="0">
              <a:solidFill>
                <a:srgbClr val="FFFF00"/>
              </a:solidFill>
            </a:endParaRPr>
          </a:p>
        </p:txBody>
      </p:sp>
    </p:spTree>
    <p:extLst>
      <p:ext uri="{BB962C8B-B14F-4D97-AF65-F5344CB8AC3E}">
        <p14:creationId xmlns:p14="http://schemas.microsoft.com/office/powerpoint/2010/main" val="277236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0" y="1600200"/>
            <a:ext cx="8229600" cy="4525963"/>
          </a:xfrm>
        </p:spPr>
        <p:txBody>
          <a:bodyPr>
            <a:normAutofit fontScale="70000" lnSpcReduction="20000"/>
          </a:bodyPr>
          <a:lstStyle/>
          <a:p>
            <a:endParaRPr lang="ar-SY" dirty="0"/>
          </a:p>
          <a:p>
            <a:r>
              <a:rPr lang="ar-SY" dirty="0" smtClean="0"/>
              <a:t>تعريفها: عبارة عن عنصر كالمهماز يوضع على سن الى الانسي من الدعامات الرئيسية في الصنفين الاول والثاني لمنع ابتعاد النهاية الخلفية الحرة للجهاز عن النسج الرخوة في المستوي العمودي</a:t>
            </a:r>
          </a:p>
          <a:p>
            <a:r>
              <a:rPr lang="ar-SY" dirty="0" smtClean="0">
                <a:solidFill>
                  <a:srgbClr val="FF0000"/>
                </a:solidFill>
              </a:rPr>
              <a:t>وظيفة المهاميز </a:t>
            </a:r>
            <a:r>
              <a:rPr lang="ar-SY" dirty="0" smtClean="0"/>
              <a:t>:</a:t>
            </a:r>
          </a:p>
          <a:p>
            <a:r>
              <a:rPr lang="ar-SY" dirty="0" smtClean="0"/>
              <a:t>منع انغراس الجهاز في مكانه على السروج وبذللك تخفف رض الانسجة اللثوية  والاربطة السنية للأسنان المتبقية في الفم </a:t>
            </a:r>
          </a:p>
          <a:p>
            <a:r>
              <a:rPr lang="ar-SY" dirty="0" smtClean="0"/>
              <a:t>عدم رض اللسينات اللثوية من قبل اذرع الضامات فيما اذا لم تستعمل المهاميز عندما يهبط الجهاز </a:t>
            </a:r>
          </a:p>
          <a:p>
            <a:r>
              <a:rPr lang="ar-SY" dirty="0" smtClean="0"/>
              <a:t>حمل الجهاز ودعمه بخاصة في حالات كون شكل السروج بشكل المثلث ( حد السكين)</a:t>
            </a:r>
          </a:p>
          <a:p>
            <a:endParaRPr lang="ar-SY" dirty="0" smtClean="0"/>
          </a:p>
          <a:p>
            <a:r>
              <a:rPr lang="ar-SY" dirty="0" smtClean="0"/>
              <a:t>  </a:t>
            </a:r>
            <a:endParaRPr lang="ar-SY" dirty="0"/>
          </a:p>
        </p:txBody>
      </p:sp>
      <p:sp>
        <p:nvSpPr>
          <p:cNvPr id="4" name="نجمة ذات 5 نقاط 3"/>
          <p:cNvSpPr/>
          <p:nvPr/>
        </p:nvSpPr>
        <p:spPr>
          <a:xfrm>
            <a:off x="1259632" y="0"/>
            <a:ext cx="7272808" cy="17008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Y" sz="2800" b="1" dirty="0" smtClean="0">
                <a:solidFill>
                  <a:srgbClr val="FF0000"/>
                </a:solidFill>
              </a:rPr>
              <a:t>المثبتات غير المباشرة </a:t>
            </a:r>
            <a:endParaRPr lang="ar-SY" sz="2800" b="1" dirty="0">
              <a:solidFill>
                <a:srgbClr val="FF0000"/>
              </a:solidFill>
            </a:endParaRPr>
          </a:p>
        </p:txBody>
      </p:sp>
    </p:spTree>
    <p:extLst>
      <p:ext uri="{BB962C8B-B14F-4D97-AF65-F5344CB8AC3E}">
        <p14:creationId xmlns:p14="http://schemas.microsoft.com/office/powerpoint/2010/main" val="393477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5416"/>
            <a:ext cx="9144000" cy="7173416"/>
          </a:xfrm>
          <a:prstGeom prst="rect">
            <a:avLst/>
          </a:prstGeom>
        </p:spPr>
      </p:pic>
    </p:spTree>
    <p:extLst>
      <p:ext uri="{BB962C8B-B14F-4D97-AF65-F5344CB8AC3E}">
        <p14:creationId xmlns:p14="http://schemas.microsoft.com/office/powerpoint/2010/main" val="3839720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3"/>
          <p:cNvSpPr>
            <a:spLocks noGrp="1"/>
          </p:cNvSpPr>
          <p:nvPr>
            <p:ph idx="4294967295"/>
          </p:nvPr>
        </p:nvSpPr>
        <p:spPr>
          <a:xfrm>
            <a:off x="3970338" y="1463675"/>
            <a:ext cx="5173662" cy="4662488"/>
          </a:xfrm>
        </p:spPr>
        <p:txBody>
          <a:bodyPr>
            <a:normAutofit fontScale="92500"/>
          </a:bodyPr>
          <a:lstStyle/>
          <a:p>
            <a:r>
              <a:rPr lang="ar-SY" dirty="0" smtClean="0"/>
              <a:t>تؤمن خط ادخال للجهاز واخراج واحد</a:t>
            </a:r>
          </a:p>
          <a:p>
            <a:r>
              <a:rPr lang="ar-SY" dirty="0" smtClean="0"/>
              <a:t>تؤمن ثبات ضد حركة الجهاز عندما تكون القوى المقلقلة موجهة في اتجاه غير مواز لخط ادخال الجهاز </a:t>
            </a:r>
          </a:p>
          <a:p>
            <a:r>
              <a:rPr lang="ar-SY" dirty="0" smtClean="0"/>
              <a:t>تؤمن استقرار الجهاز ضد حركات دورانه في المستوى الافقي </a:t>
            </a:r>
          </a:p>
          <a:p>
            <a:r>
              <a:rPr lang="ar-SY" dirty="0" smtClean="0"/>
              <a:t>تحد من احتمال احتباس بقايا الطعام بين الدعامات السنية وعناصر الجهاز </a:t>
            </a:r>
          </a:p>
          <a:p>
            <a:r>
              <a:rPr lang="ar-SY" dirty="0" smtClean="0"/>
              <a:t>تحسن الناحية التجميلية </a:t>
            </a:r>
            <a:endParaRPr lang="ar-SY" dirty="0"/>
          </a:p>
        </p:txBody>
      </p:sp>
      <p:sp>
        <p:nvSpPr>
          <p:cNvPr id="5" name="شكل بيضاوي 4"/>
          <p:cNvSpPr/>
          <p:nvPr/>
        </p:nvSpPr>
        <p:spPr>
          <a:xfrm>
            <a:off x="3959424" y="-17712"/>
            <a:ext cx="5184576" cy="1274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Y" sz="3600" b="1" dirty="0" smtClean="0">
                <a:solidFill>
                  <a:srgbClr val="FFFF00"/>
                </a:solidFill>
              </a:rPr>
              <a:t>وظائف صفيحة الارشاد</a:t>
            </a:r>
            <a:endParaRPr lang="ar-SY" sz="3600" b="1" dirty="0">
              <a:solidFill>
                <a:srgbClr val="FFFF00"/>
              </a:solidFill>
            </a:endParaRPr>
          </a:p>
        </p:txBody>
      </p:sp>
    </p:spTree>
    <p:extLst>
      <p:ext uri="{BB962C8B-B14F-4D97-AF65-F5344CB8AC3E}">
        <p14:creationId xmlns:p14="http://schemas.microsoft.com/office/powerpoint/2010/main" val="2402516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ar-SY" dirty="0" smtClean="0"/>
              <a:t>اعتبارات عامة </a:t>
            </a:r>
            <a:endParaRPr lang="ar-SY" dirty="0"/>
          </a:p>
        </p:txBody>
      </p:sp>
      <p:sp>
        <p:nvSpPr>
          <p:cNvPr id="6" name="عنصر نائب للمحتوى 5"/>
          <p:cNvSpPr>
            <a:spLocks noGrp="1"/>
          </p:cNvSpPr>
          <p:nvPr>
            <p:ph idx="1"/>
          </p:nvPr>
        </p:nvSpPr>
        <p:spPr/>
        <p:txBody>
          <a:bodyPr/>
          <a:lstStyle/>
          <a:p>
            <a:r>
              <a:rPr lang="ar-SY" dirty="0" smtClean="0"/>
              <a:t>ينبغي ان تعبر الوصلة الصغرى التي تربط المهماز بالوصلة الرئيسية النسج اللثوية بزاوية قائمة لتغطي اقل قدر من النسج اللثوية </a:t>
            </a:r>
          </a:p>
          <a:p>
            <a:r>
              <a:rPr lang="ar-SY" dirty="0" smtClean="0"/>
              <a:t>عندما يستعمل اكثر من وصلة صغرى عمودية يجب ان يكون بين الوصلة والاخرى فراغ لا يقل عن 5 ملم </a:t>
            </a:r>
          </a:p>
          <a:p>
            <a:r>
              <a:rPr lang="ar-SY" dirty="0" smtClean="0"/>
              <a:t>يجب استعمال صفائح ارشاد على جميع الدعامات السنية المجاورة لمنطقة الدرد سواء دعمت اجزاء الضمة او لم تدعمها </a:t>
            </a:r>
          </a:p>
          <a:p>
            <a:endParaRPr lang="ar-SY" dirty="0"/>
          </a:p>
        </p:txBody>
      </p:sp>
    </p:spTree>
    <p:extLst>
      <p:ext uri="{BB962C8B-B14F-4D97-AF65-F5344CB8AC3E}">
        <p14:creationId xmlns:p14="http://schemas.microsoft.com/office/powerpoint/2010/main" val="4116845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4294967295"/>
          </p:nvPr>
        </p:nvSpPr>
        <p:spPr>
          <a:xfrm>
            <a:off x="0" y="1600200"/>
            <a:ext cx="8229600" cy="4525963"/>
          </a:xfrm>
        </p:spPr>
        <p:txBody>
          <a:bodyPr>
            <a:normAutofit fontScale="70000" lnSpcReduction="20000"/>
          </a:bodyPr>
          <a:lstStyle/>
          <a:p>
            <a:r>
              <a:rPr lang="ar-SY" dirty="0" smtClean="0">
                <a:solidFill>
                  <a:srgbClr val="FF0000"/>
                </a:solidFill>
              </a:rPr>
              <a:t>السرج المعدني </a:t>
            </a:r>
            <a:r>
              <a:rPr lang="ar-SY" dirty="0" smtClean="0"/>
              <a:t>:</a:t>
            </a:r>
          </a:p>
          <a:p>
            <a:r>
              <a:rPr lang="ar-SY" dirty="0" smtClean="0"/>
              <a:t>يمسك السرج المعدني الاكريل ويدعمه وبالتالي الاسنان الاصطناعية </a:t>
            </a:r>
          </a:p>
          <a:p>
            <a:r>
              <a:rPr lang="ar-SY" dirty="0" smtClean="0"/>
              <a:t>صفاته:</a:t>
            </a:r>
          </a:p>
          <a:p>
            <a:r>
              <a:rPr lang="ar-SY" dirty="0" smtClean="0"/>
              <a:t>ان ينفصل عن النسج بطبقة رقيقة من الاكريل وذلك بصنع الريليف المنطمر قبل النسخ</a:t>
            </a:r>
          </a:p>
          <a:p>
            <a:r>
              <a:rPr lang="ar-SY" dirty="0" smtClean="0"/>
              <a:t>ان يكون صلبا ومقاوم للقوى المطبقة على الاسنان الاصطناعية </a:t>
            </a:r>
          </a:p>
          <a:p>
            <a:r>
              <a:rPr lang="ar-SY" dirty="0" smtClean="0"/>
              <a:t>ان يتصل بالوصلات الرئيسية ويكون قسم من هيكل الجهاز </a:t>
            </a:r>
          </a:p>
          <a:p>
            <a:r>
              <a:rPr lang="ar-SY" dirty="0"/>
              <a:t> </a:t>
            </a:r>
            <a:r>
              <a:rPr lang="ar-SY" dirty="0" smtClean="0"/>
              <a:t>يصل الى اكثر من نصف طول السرج اي المسافة الكائنة بين ذروة المثلث خلف الرحوي والسطح الوحشي للدعامة ايضا </a:t>
            </a:r>
          </a:p>
          <a:p>
            <a:r>
              <a:rPr lang="ar-SY" dirty="0" smtClean="0"/>
              <a:t>اذا كان السرج قصيرا نحدده الى نحو ثلثي المسافة المذكورة في الفك السفلي او يكون طوله 15 ملم تقريبا </a:t>
            </a:r>
          </a:p>
          <a:p>
            <a:r>
              <a:rPr lang="ar-SY" dirty="0" smtClean="0"/>
              <a:t>اما الفك العلوي يمتد على طول السنخ ويغطي الحدبة الفكية  </a:t>
            </a:r>
          </a:p>
          <a:p>
            <a:r>
              <a:rPr lang="ar-SY" dirty="0" smtClean="0"/>
              <a:t>يوضع معظم السرج على الجهة اللسانية او الحنكية بحيث تنتهي على قمة السنخ بحيث لايعيق تنضيد الاسنان </a:t>
            </a:r>
          </a:p>
        </p:txBody>
      </p:sp>
      <p:sp>
        <p:nvSpPr>
          <p:cNvPr id="6" name="شكل بيضاوي 5"/>
          <p:cNvSpPr/>
          <p:nvPr/>
        </p:nvSpPr>
        <p:spPr>
          <a:xfrm>
            <a:off x="2915816" y="548680"/>
            <a:ext cx="381642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Y" sz="6000" b="1" dirty="0" smtClean="0">
                <a:solidFill>
                  <a:srgbClr val="FF0000"/>
                </a:solidFill>
              </a:rPr>
              <a:t>السروج </a:t>
            </a:r>
            <a:endParaRPr lang="ar-SY" sz="6000" b="1" dirty="0">
              <a:solidFill>
                <a:srgbClr val="FF0000"/>
              </a:solidFill>
            </a:endParaRPr>
          </a:p>
        </p:txBody>
      </p:sp>
    </p:spTree>
    <p:extLst>
      <p:ext uri="{BB962C8B-B14F-4D97-AF65-F5344CB8AC3E}">
        <p14:creationId xmlns:p14="http://schemas.microsoft.com/office/powerpoint/2010/main" val="720501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pic>
        <p:nvPicPr>
          <p:cNvPr id="5" name="عنصر نائب للمحتوى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3408"/>
            <a:ext cx="9219565" cy="7101408"/>
          </a:xfrm>
        </p:spPr>
      </p:pic>
    </p:spTree>
    <p:extLst>
      <p:ext uri="{BB962C8B-B14F-4D97-AF65-F5344CB8AC3E}">
        <p14:creationId xmlns:p14="http://schemas.microsoft.com/office/powerpoint/2010/main" val="1169222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4294967295"/>
          </p:nvPr>
        </p:nvSpPr>
        <p:spPr>
          <a:xfrm>
            <a:off x="0" y="1600200"/>
            <a:ext cx="8229600" cy="4525963"/>
          </a:xfrm>
        </p:spPr>
        <p:txBody>
          <a:bodyPr>
            <a:normAutofit fontScale="77500" lnSpcReduction="20000"/>
          </a:bodyPr>
          <a:lstStyle/>
          <a:p>
            <a:r>
              <a:rPr lang="ar-SY" dirty="0" smtClean="0"/>
              <a:t>السرج او القاعدة الاكريلية :</a:t>
            </a:r>
          </a:p>
          <a:p>
            <a:r>
              <a:rPr lang="ar-SY" dirty="0" smtClean="0"/>
              <a:t>يتصل السرج الاكريلي عادة بالسرج المعدني مباشرة ويقوم بتثبيت الاسنان ويعوض عن النسج اللثوية المفقودة  </a:t>
            </a:r>
          </a:p>
          <a:p>
            <a:r>
              <a:rPr lang="ar-SY" dirty="0" smtClean="0"/>
              <a:t>في حالات الصنف الاول والثاني يجب ان يغطي الاكريل كلتا الجهتين الدهليزية واللسانية </a:t>
            </a:r>
          </a:p>
          <a:p>
            <a:r>
              <a:rPr lang="ar-SY" dirty="0" smtClean="0"/>
              <a:t>يجب ان يكون مكان التقاء الاكريل بالمعدن بسماكة كافية  نسميها خط انهاء خارجي يتمادى مع السرج المعدني ويشكل كتف الذي يحضن الاكريل مقطعه العرضي مثلثي وزاويته واضحة حتى لا يحدث فراغ في المنطقة الواصلة بين السرج المعدني والاكريل بالتالي يمنع تقشر الاكريل </a:t>
            </a:r>
          </a:p>
          <a:p>
            <a:r>
              <a:rPr lang="ar-SY" dirty="0" smtClean="0"/>
              <a:t>خط الانهاء الداخلي يمتد في المسافة بين المعدن والاكريل والمساير للريليف المنطمر من داخل الجهاز</a:t>
            </a:r>
          </a:p>
          <a:p>
            <a:r>
              <a:rPr lang="ar-SY" dirty="0" smtClean="0"/>
              <a:t>توضع صادمة  قبيل نهاية السرج الخلفية حتى تمنع حركة الجهاز الهيكلي المعدني اثناء وضع الاكريل وضغطه في البوتقة قبل طبخ الجهاز </a:t>
            </a:r>
            <a:endParaRPr lang="ar-SY" dirty="0"/>
          </a:p>
        </p:txBody>
      </p:sp>
    </p:spTree>
    <p:extLst>
      <p:ext uri="{BB962C8B-B14F-4D97-AF65-F5344CB8AC3E}">
        <p14:creationId xmlns:p14="http://schemas.microsoft.com/office/powerpoint/2010/main" val="64335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046640"/>
          </a:xfrm>
          <a:prstGeom prst="rect">
            <a:avLst/>
          </a:prstGeom>
        </p:spPr>
      </p:pic>
    </p:spTree>
    <p:extLst>
      <p:ext uri="{BB962C8B-B14F-4D97-AF65-F5344CB8AC3E}">
        <p14:creationId xmlns:p14="http://schemas.microsoft.com/office/powerpoint/2010/main" val="152792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dirty="0" smtClean="0"/>
              <a:t>لفهم عمل المثبتات غير المباشرة لابد من معرفة ان </a:t>
            </a:r>
            <a:endParaRPr lang="ar-SY" dirty="0"/>
          </a:p>
        </p:txBody>
      </p:sp>
      <p:sp>
        <p:nvSpPr>
          <p:cNvPr id="3" name="عنصر نائب للمحتوى 2"/>
          <p:cNvSpPr>
            <a:spLocks noGrp="1"/>
          </p:cNvSpPr>
          <p:nvPr>
            <p:ph idx="1"/>
          </p:nvPr>
        </p:nvSpPr>
        <p:spPr/>
        <p:txBody>
          <a:bodyPr>
            <a:normAutofit fontScale="55000" lnSpcReduction="20000"/>
          </a:bodyPr>
          <a:lstStyle/>
          <a:p>
            <a:r>
              <a:rPr lang="ar-SY" dirty="0" smtClean="0"/>
              <a:t>المهاميز هي التي تمنع انغراس الجهاز في الفم </a:t>
            </a:r>
          </a:p>
          <a:p>
            <a:r>
              <a:rPr lang="ar-SY" dirty="0" smtClean="0"/>
              <a:t>الاذرع المثبتة في الضامات هي التي تمنع ابتعاد الجهاز من الفم في المستوى العمودي </a:t>
            </a:r>
          </a:p>
          <a:p>
            <a:r>
              <a:rPr lang="ar-SY" dirty="0" smtClean="0"/>
              <a:t>الاذرع المكافئة في الضامات مع بعض الاجزاء الاخرى هي التي تمنع الجهاز من الحركة بالمستوى الافقي حيث تؤمن استقرار الجهاز</a:t>
            </a:r>
          </a:p>
          <a:p>
            <a:r>
              <a:rPr lang="ar-SY" dirty="0" smtClean="0"/>
              <a:t>اما المثبتات الغير المباشرة  هي اجزاء من الجهاز الهيكلي تشبه المهاميز تتصل بهيكل الجهاز وتوضع على الاسنان الطبيعية الباقية في الجهة المقابلة لمنطقة السروج الخلفية الحرة بالنسبة لمحور الدوران </a:t>
            </a:r>
            <a:r>
              <a:rPr lang="ar-SY" dirty="0"/>
              <a:t>و</a:t>
            </a:r>
            <a:r>
              <a:rPr lang="ar-SY" dirty="0" smtClean="0"/>
              <a:t>توضع ابعد ما تكون عن السروج لتعمل على مقاومة رد فعل العتلة الذي ينشا من ابتعاد النهاية الخلفية الحرة للجهاز , يفضل وضع المثبتة غير المباشرة  في ابعد ما يمكن من نهاية الجهاز الخلفية الحرة  </a:t>
            </a:r>
          </a:p>
          <a:p>
            <a:r>
              <a:rPr lang="ar-SY" dirty="0" smtClean="0"/>
              <a:t>يفضل وضعها  على الانياب او الضاحك الاول في حال الصنفين الاول والثاني  ففيهما </a:t>
            </a:r>
            <a:r>
              <a:rPr lang="ar-SY" dirty="0" smtClean="0">
                <a:solidFill>
                  <a:srgbClr val="FF0000"/>
                </a:solidFill>
              </a:rPr>
              <a:t>حركة دورانية </a:t>
            </a:r>
            <a:r>
              <a:rPr lang="ar-SY" dirty="0" smtClean="0"/>
              <a:t>للجهاز بالاتجاه السهمي حول </a:t>
            </a:r>
            <a:r>
              <a:rPr lang="ar-SY" dirty="0" smtClean="0">
                <a:solidFill>
                  <a:srgbClr val="FF0000"/>
                </a:solidFill>
              </a:rPr>
              <a:t>محور الدوران </a:t>
            </a:r>
            <a:r>
              <a:rPr lang="ar-SY" dirty="0" smtClean="0"/>
              <a:t>الذي يعرف هو المحور المار من مهمازي المثبتتين المباشرتين</a:t>
            </a:r>
          </a:p>
          <a:p>
            <a:r>
              <a:rPr lang="ar-SY" dirty="0" smtClean="0"/>
              <a:t>هذه الحركة تتم باتجاهين متغايرين </a:t>
            </a:r>
          </a:p>
          <a:p>
            <a:r>
              <a:rPr lang="ar-SY" dirty="0" smtClean="0">
                <a:solidFill>
                  <a:srgbClr val="FF0000"/>
                </a:solidFill>
              </a:rPr>
              <a:t>الحركة الاولى</a:t>
            </a:r>
            <a:r>
              <a:rPr lang="ar-SY" dirty="0" smtClean="0"/>
              <a:t> :باتجاه نسج الفم وتقوم النسج السرجية بمقاومتها  وتتعلق بمقدار القوة الماضغة المطبقة على الجهاز </a:t>
            </a:r>
          </a:p>
          <a:p>
            <a:r>
              <a:rPr lang="ar-SY" dirty="0" smtClean="0">
                <a:solidFill>
                  <a:srgbClr val="FF0000"/>
                </a:solidFill>
              </a:rPr>
              <a:t>الحركة الثانية </a:t>
            </a:r>
            <a:r>
              <a:rPr lang="ar-SY" dirty="0" smtClean="0"/>
              <a:t>:باتجاه معاكس للنسج الفموية وهنا تقوم المثبتات غير المباشرة بمنع هذه الحركة اي هبوط الجهاز من نهايته الخلفية  </a:t>
            </a:r>
            <a:endParaRPr lang="ar-SY" dirty="0"/>
          </a:p>
        </p:txBody>
      </p:sp>
    </p:spTree>
    <p:extLst>
      <p:ext uri="{BB962C8B-B14F-4D97-AF65-F5344CB8AC3E}">
        <p14:creationId xmlns:p14="http://schemas.microsoft.com/office/powerpoint/2010/main" val="1773482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idx="4294967295"/>
          </p:nvPr>
        </p:nvSpPr>
        <p:spPr>
          <a:xfrm>
            <a:off x="0" y="273050"/>
            <a:ext cx="3008313" cy="1162050"/>
          </a:xfrm>
        </p:spPr>
        <p:txBody>
          <a:bodyPr/>
          <a:lstStyle/>
          <a:p>
            <a:r>
              <a:rPr lang="ar-SY" dirty="0" smtClean="0"/>
              <a:t>ا</a:t>
            </a:r>
            <a:endParaRPr lang="ar-SY" dirty="0"/>
          </a:p>
        </p:txBody>
      </p:sp>
      <p:sp>
        <p:nvSpPr>
          <p:cNvPr id="3" name="عنصر نائب للمحتوى 2"/>
          <p:cNvSpPr>
            <a:spLocks noGrp="1"/>
          </p:cNvSpPr>
          <p:nvPr>
            <p:ph idx="4294967295"/>
          </p:nvPr>
        </p:nvSpPr>
        <p:spPr>
          <a:xfrm>
            <a:off x="4032250" y="273050"/>
            <a:ext cx="5111750" cy="5853113"/>
          </a:xfrm>
        </p:spPr>
        <p:txBody>
          <a:bodyPr>
            <a:normAutofit fontScale="70000" lnSpcReduction="20000"/>
          </a:bodyPr>
          <a:lstStyle/>
          <a:p>
            <a:r>
              <a:rPr lang="ar-SY" dirty="0" smtClean="0"/>
              <a:t>الصنف الاول :</a:t>
            </a:r>
          </a:p>
          <a:p>
            <a:endParaRPr lang="ar-SY" dirty="0" smtClean="0"/>
          </a:p>
          <a:p>
            <a:r>
              <a:rPr lang="ar-SY" dirty="0" smtClean="0"/>
              <a:t>الصنف الاول :</a:t>
            </a:r>
          </a:p>
          <a:p>
            <a:r>
              <a:rPr lang="ar-SY" dirty="0" smtClean="0"/>
              <a:t>يمر محور الدوران من مهمازي المثبتتين المباشرتين وبالذات على الدعامات المجاورتين للمنطقتين السرجيتين الخلفيتين  الحرتين يفضل وضع مثبتة غير مباشرة على جانبي القوس السنية وينبغي ان توضع ابعد ما بمكن للأمام من الدعامة الرئيسية الوحشية  في حال وجود الضواحك الثانية يفضل وضع المثبتة غير المباشرة على انسي الضاحك الاول  اما اذا كان الضاحك الاول هو الدعامة الرئيسية فيستعمل الناب كمكان لها </a:t>
            </a:r>
          </a:p>
          <a:p>
            <a:r>
              <a:rPr lang="ar-SY" dirty="0" smtClean="0"/>
              <a:t>عند وجود منطقة تعديل امامية فان المهاميز  التي توضع على الانياب تدعم الاسنان الامامية الاصطناعية   تعمل كمثبتة غير مباشرة </a:t>
            </a:r>
          </a:p>
          <a:p>
            <a:endParaRPr lang="ar-SY" dirty="0" smtClean="0"/>
          </a:p>
          <a:p>
            <a:endParaRPr lang="ar-SY" dirty="0" smtClean="0"/>
          </a:p>
          <a:p>
            <a:r>
              <a:rPr lang="ar-SY" dirty="0" smtClean="0"/>
              <a:t> </a:t>
            </a:r>
          </a:p>
          <a:p>
            <a:endParaRPr lang="ar-SY" dirty="0"/>
          </a:p>
        </p:txBody>
      </p:sp>
      <p:sp>
        <p:nvSpPr>
          <p:cNvPr id="4" name="شكل بيضاوي 3"/>
          <p:cNvSpPr/>
          <p:nvPr/>
        </p:nvSpPr>
        <p:spPr>
          <a:xfrm>
            <a:off x="4499992" y="8620"/>
            <a:ext cx="4176464"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Y" sz="3600" b="1" dirty="0" smtClean="0">
                <a:solidFill>
                  <a:srgbClr val="FFC000"/>
                </a:solidFill>
              </a:rPr>
              <a:t>محاور الدوران</a:t>
            </a:r>
            <a:endParaRPr lang="ar-SY" sz="3600" b="1" dirty="0">
              <a:solidFill>
                <a:srgbClr val="FFC000"/>
              </a:solidFill>
            </a:endParaRPr>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82707" y="1610801"/>
            <a:ext cx="6732749" cy="3528392"/>
          </a:xfrm>
          <a:prstGeom prst="rect">
            <a:avLst/>
          </a:prstGeom>
        </p:spPr>
      </p:pic>
    </p:spTree>
    <p:extLst>
      <p:ext uri="{BB962C8B-B14F-4D97-AF65-F5344CB8AC3E}">
        <p14:creationId xmlns:p14="http://schemas.microsoft.com/office/powerpoint/2010/main" val="414884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4032250" y="273050"/>
            <a:ext cx="5111750" cy="5853113"/>
          </a:xfrm>
        </p:spPr>
        <p:txBody>
          <a:bodyPr>
            <a:normAutofit fontScale="92500" lnSpcReduction="20000"/>
          </a:bodyPr>
          <a:lstStyle/>
          <a:p>
            <a:r>
              <a:rPr lang="ar-SY" dirty="0" smtClean="0"/>
              <a:t>الصنف الثاني :</a:t>
            </a:r>
          </a:p>
          <a:p>
            <a:r>
              <a:rPr lang="ar-SY" dirty="0" smtClean="0"/>
              <a:t>يمر محور الدوران بشكل مائل من المهماز الواقع على الدعامة المجاور للمنطقة السرجية الخلفية الحرة وحتى مهماز الدعامة الخلفية في الجانب الاخر</a:t>
            </a:r>
          </a:p>
          <a:p>
            <a:r>
              <a:rPr lang="ar-SY" dirty="0" smtClean="0"/>
              <a:t>هنا نضع مثبتة غير مباشرة وادة على الجهة ذات الاسنان عادة كاف </a:t>
            </a:r>
          </a:p>
          <a:p>
            <a:r>
              <a:rPr lang="ar-SY" dirty="0" smtClean="0"/>
              <a:t>يفضل استعمال الضاحك الاول او الناب لدعم المثبتة غير المباشرة وعند وجود منطقة تعديل على الجهة المقابلة لمطقة الفقد يحمل المهماز الموضوع على الدعامة السنية الامامية في جهة التعديل قاعدة الجهاز السني ويعمل في نفس لوقت كمثبتة غير مباشرة </a:t>
            </a:r>
            <a:endParaRPr lang="ar-SY" dirty="0"/>
          </a:p>
        </p:txBody>
      </p:sp>
      <p:pic>
        <p:nvPicPr>
          <p:cNvPr id="5" name="صورة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2" y="11669"/>
            <a:ext cx="4104456" cy="6858000"/>
          </a:xfrm>
          <a:prstGeom prst="rect">
            <a:avLst/>
          </a:prstGeom>
        </p:spPr>
      </p:pic>
    </p:spTree>
    <p:extLst>
      <p:ext uri="{BB962C8B-B14F-4D97-AF65-F5344CB8AC3E}">
        <p14:creationId xmlns:p14="http://schemas.microsoft.com/office/powerpoint/2010/main" val="1188652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4032250" y="273050"/>
            <a:ext cx="5111750" cy="5853113"/>
          </a:xfrm>
        </p:spPr>
        <p:txBody>
          <a:bodyPr/>
          <a:lstStyle/>
          <a:p>
            <a:r>
              <a:rPr lang="ar-SY" dirty="0" smtClean="0"/>
              <a:t>الصنف الثالث:</a:t>
            </a:r>
          </a:p>
          <a:p>
            <a:r>
              <a:rPr lang="ar-SY" dirty="0" smtClean="0"/>
              <a:t>عادة لا يكون هناك حاجة لتثبيت غير مباشرة في هذا الصنف وعند وجود دعامة وحشية ضعيفة ومن المحتمل قلعها في وقت لاحق يمكن اعتبار الحالة صنفا ثانيا ووضع مثبتة غير مباشرة على الجهة المقابلة للدعامة الضعيفة </a:t>
            </a:r>
          </a:p>
        </p:txBody>
      </p:sp>
      <p:pic>
        <p:nvPicPr>
          <p:cNvPr id="5" name="صورة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48172" y="1611052"/>
            <a:ext cx="6732240" cy="3635896"/>
          </a:xfrm>
          <a:prstGeom prst="rect">
            <a:avLst/>
          </a:prstGeom>
        </p:spPr>
      </p:pic>
    </p:spTree>
    <p:extLst>
      <p:ext uri="{BB962C8B-B14F-4D97-AF65-F5344CB8AC3E}">
        <p14:creationId xmlns:p14="http://schemas.microsoft.com/office/powerpoint/2010/main" val="178529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r>
              <a:rPr lang="ar-SY" dirty="0" smtClean="0"/>
              <a:t>الصنف الرابع :</a:t>
            </a:r>
          </a:p>
          <a:p>
            <a:r>
              <a:rPr lang="ar-SY" dirty="0" smtClean="0"/>
              <a:t>ينبغي وضع تثبيت غير مباشر في ابعد وضع وحشي ممكن من الدعامات الانسية </a:t>
            </a:r>
            <a:endParaRPr lang="ar-SY" dirty="0"/>
          </a:p>
        </p:txBody>
      </p:sp>
      <p:sp>
        <p:nvSpPr>
          <p:cNvPr id="4" name="عنصر نائب للنص 3"/>
          <p:cNvSpPr>
            <a:spLocks noGrp="1"/>
          </p:cNvSpPr>
          <p:nvPr>
            <p:ph type="body" sz="half" idx="2"/>
          </p:nvPr>
        </p:nvSpPr>
        <p:spPr/>
        <p:txBody>
          <a:bodyPr/>
          <a:lstStyle/>
          <a:p>
            <a:endParaRPr lang="ar-SY" dirty="0"/>
          </a:p>
        </p:txBody>
      </p:sp>
      <p:pic>
        <p:nvPicPr>
          <p:cNvPr id="5" name="صورة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40896" y="1840896"/>
            <a:ext cx="7426207" cy="3744416"/>
          </a:xfrm>
          <a:prstGeom prst="rect">
            <a:avLst/>
          </a:prstGeom>
        </p:spPr>
      </p:pic>
    </p:spTree>
    <p:extLst>
      <p:ext uri="{BB962C8B-B14F-4D97-AF65-F5344CB8AC3E}">
        <p14:creationId xmlns:p14="http://schemas.microsoft.com/office/powerpoint/2010/main" val="104943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pic>
        <p:nvPicPr>
          <p:cNvPr id="5" name="عنصر نائب للمحتوى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8" y="-84693"/>
            <a:ext cx="9324528" cy="6912768"/>
          </a:xfrm>
        </p:spPr>
      </p:pic>
    </p:spTree>
    <p:extLst>
      <p:ext uri="{BB962C8B-B14F-4D97-AF65-F5344CB8AC3E}">
        <p14:creationId xmlns:p14="http://schemas.microsoft.com/office/powerpoint/2010/main" val="222244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SY" dirty="0"/>
          </a:p>
        </p:txBody>
      </p:sp>
      <p:pic>
        <p:nvPicPr>
          <p:cNvPr id="6" name="عنصر نائب للمحتوى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971599" y="-854969"/>
            <a:ext cx="7200800" cy="9144004"/>
          </a:xfrm>
        </p:spPr>
      </p:pic>
    </p:spTree>
    <p:extLst>
      <p:ext uri="{BB962C8B-B14F-4D97-AF65-F5344CB8AC3E}">
        <p14:creationId xmlns:p14="http://schemas.microsoft.com/office/powerpoint/2010/main" val="3015584761"/>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1085</Words>
  <Application>Microsoft Office PowerPoint</Application>
  <PresentationFormat>عرض على الشاشة (3:4)‏</PresentationFormat>
  <Paragraphs>93</Paragraphs>
  <Slides>26</Slides>
  <Notes>0</Notes>
  <HiddenSlides>0</HiddenSlides>
  <MMClips>0</MMClips>
  <ScaleCrop>false</ScaleCrop>
  <HeadingPairs>
    <vt:vector size="4" baseType="variant">
      <vt:variant>
        <vt:lpstr>نسق</vt:lpstr>
      </vt:variant>
      <vt:variant>
        <vt:i4>1</vt:i4>
      </vt:variant>
      <vt:variant>
        <vt:lpstr>عناوين الشرائح</vt:lpstr>
      </vt:variant>
      <vt:variant>
        <vt:i4>26</vt:i4>
      </vt:variant>
    </vt:vector>
  </HeadingPairs>
  <TitlesOfParts>
    <vt:vector size="27" baseType="lpstr">
      <vt:lpstr>نسق Office</vt:lpstr>
      <vt:lpstr>المحاضرة 6</vt:lpstr>
      <vt:lpstr>عرض تقديمي في PowerPoint</vt:lpstr>
      <vt:lpstr>لفهم عمل المثبتات غير المباشرة لابد من معرفة ان </vt:lpstr>
      <vt:lpstr>ا</vt:lpstr>
      <vt:lpstr>عرض تقديمي في PowerPoint</vt:lpstr>
      <vt:lpstr>عرض تقديمي في PowerPoint</vt:lpstr>
      <vt:lpstr>عرض تقديمي في PowerPoint</vt:lpstr>
      <vt:lpstr>عرض تقديمي في PowerPoint</vt:lpstr>
      <vt:lpstr>عرض تقديمي في PowerPoint</vt:lpstr>
      <vt:lpstr>ملاحظة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اعتبارات عامة </vt:lpstr>
      <vt:lpstr>عرض تقديمي في PowerPoint</vt:lpstr>
      <vt:lpstr>عرض تقديمي في PowerPoint</vt:lpstr>
      <vt:lpstr>عرض تقديمي في PowerPoint</vt:lpstr>
      <vt:lpstr>عرض تقديمي في PowerPoint</vt:lpstr>
    </vt:vector>
  </TitlesOfParts>
  <Company>Enjoy My Fine Releases.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المحاضرة 6</dc:title>
  <dc:creator>DR.Ahmed Saker 2o1O</dc:creator>
  <cp:lastModifiedBy>DR.Ahmed Saker 2o1O</cp:lastModifiedBy>
  <cp:revision>49</cp:revision>
  <dcterms:created xsi:type="dcterms:W3CDTF">2018-03-26T18:29:49Z</dcterms:created>
  <dcterms:modified xsi:type="dcterms:W3CDTF">2018-04-02T17:52:25Z</dcterms:modified>
</cp:coreProperties>
</file>