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69" r:id="rId15"/>
    <p:sldId id="280" r:id="rId16"/>
    <p:sldId id="281" r:id="rId17"/>
    <p:sldId id="282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57257A-9934-4A4E-BC3F-E1AEB4A2417A}" type="datetimeFigureOut">
              <a:rPr lang="ar-SA" smtClean="0"/>
              <a:t>06/06/1437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BFE501B-83EA-4BC8-AE52-5E88E8BBD9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65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DBE5-E110-4710-BF7C-1628ADA49FBC}" type="slidenum">
              <a:rPr lang="ar-SY" smtClean="0">
                <a:solidFill>
                  <a:prstClr val="black"/>
                </a:solidFill>
              </a:rPr>
              <a:pPr/>
              <a:t>23</a:t>
            </a:fld>
            <a:endParaRPr lang="ar-S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5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 smtClean="0"/>
              <a:t>يختلف الميل في القواطع حسب صنف الاطباق وشذوذاته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3A5CF-51A8-467F-BCFE-28B6FDCF9381}" type="slidenum">
              <a:rPr lang="ar-SY" smtClean="0">
                <a:solidFill>
                  <a:prstClr val="black"/>
                </a:solidFill>
              </a:rPr>
              <a:pPr/>
              <a:t>24</a:t>
            </a:fld>
            <a:endParaRPr lang="ar-S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0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06/06/1437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5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06/06/1437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8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06/06/1437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0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06/06/1437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4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06/06/1437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1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06/06/1437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6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06/06/1437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2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06/06/1437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06/06/1437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8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06/06/1437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8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06/06/1437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06/06/1437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رسم ونحت الاسنان</a:t>
            </a:r>
            <a:endParaRPr lang="ar-SY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943894"/>
            <a:ext cx="5143500" cy="3838575"/>
          </a:xfrm>
        </p:spPr>
      </p:pic>
    </p:spTree>
    <p:extLst>
      <p:ext uri="{BB962C8B-B14F-4D97-AF65-F5344CB8AC3E}">
        <p14:creationId xmlns:p14="http://schemas.microsoft.com/office/powerpoint/2010/main" val="41160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/>
          <a:lstStyle/>
          <a:p>
            <a:r>
              <a:rPr lang="ar-SY" sz="3600" b="1" dirty="0" smtClean="0">
                <a:solidFill>
                  <a:srgbClr val="C00000"/>
                </a:solidFill>
              </a:rPr>
              <a:t>المحور الطولي للثنية </a:t>
            </a:r>
          </a:p>
          <a:p>
            <a:r>
              <a:rPr lang="ar-SY" dirty="0" smtClean="0"/>
              <a:t>يميل باتجاه الوحشي بمقدار خمس درجات عن المحور الشاقولي </a:t>
            </a:r>
          </a:p>
          <a:p>
            <a:r>
              <a:rPr lang="ar-SY" dirty="0" smtClean="0"/>
              <a:t>كما انه يميل باتجاه الدهليزي بمقدار 20 درجة نسبة الى المحور الشاقولي </a:t>
            </a:r>
          </a:p>
          <a:p>
            <a:endParaRPr lang="ar-SY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25" y="3044986"/>
            <a:ext cx="4974740" cy="36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4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ar-SY" sz="3600" b="1" dirty="0" smtClean="0">
                <a:solidFill>
                  <a:srgbClr val="C00000"/>
                </a:solidFill>
              </a:rPr>
              <a:t>مواعيد البزوغ والتكلس</a:t>
            </a:r>
            <a:r>
              <a:rPr lang="ar-SY" dirty="0" smtClean="0"/>
              <a:t>: </a:t>
            </a:r>
          </a:p>
          <a:p>
            <a:r>
              <a:rPr lang="ar-SY" dirty="0" smtClean="0"/>
              <a:t>يتشكل البرعم الدائم في الشهر الثالث من الحياة الجنينية</a:t>
            </a:r>
          </a:p>
          <a:p>
            <a:r>
              <a:rPr lang="ar-SY" dirty="0" smtClean="0"/>
              <a:t>يبدأ التكلس في السنة الاولى من عمر الطفل</a:t>
            </a:r>
          </a:p>
          <a:p>
            <a:r>
              <a:rPr lang="ar-SY" dirty="0" smtClean="0"/>
              <a:t>تبدا الثنايا بالبزوغ في عمر 7 الى 8 سنوات </a:t>
            </a:r>
          </a:p>
          <a:p>
            <a:r>
              <a:rPr lang="ar-SY" dirty="0" smtClean="0"/>
              <a:t>تسبق الثنايا السفلية بالبزوغ قبل ست اشهر تقريبا حيث انه عندما يبزغ في الفم يكون غير كامل التكلس من جذره وتنغلق الذروة بعد اربع سنوات من البزوغ</a:t>
            </a:r>
          </a:p>
          <a:p>
            <a:pPr marL="0" indent="0">
              <a:buNone/>
            </a:pPr>
            <a:endParaRPr lang="ar-SY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74183"/>
            <a:ext cx="5200650" cy="22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8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182386" cy="4525963"/>
          </a:xfrm>
        </p:spPr>
      </p:pic>
    </p:spTree>
    <p:extLst>
      <p:ext uri="{BB962C8B-B14F-4D97-AF65-F5344CB8AC3E}">
        <p14:creationId xmlns:p14="http://schemas.microsoft.com/office/powerpoint/2010/main" val="67540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79" cy="5904656"/>
          </a:xfrm>
        </p:spPr>
      </p:pic>
    </p:spTree>
    <p:extLst>
      <p:ext uri="{BB962C8B-B14F-4D97-AF65-F5344CB8AC3E}">
        <p14:creationId xmlns:p14="http://schemas.microsoft.com/office/powerpoint/2010/main" val="406679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b="1" dirty="0" smtClean="0"/>
              <a:t>المحاضرة الثانية</a:t>
            </a:r>
            <a:endParaRPr lang="ar-SY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>
            <a:normAutofit/>
          </a:bodyPr>
          <a:lstStyle/>
          <a:p>
            <a:r>
              <a:rPr lang="ar-SY" sz="3600" b="1" dirty="0" smtClean="0">
                <a:solidFill>
                  <a:srgbClr val="C00000"/>
                </a:solidFill>
              </a:rPr>
              <a:t>ارتصاف الاسنان ونقاط التماس</a:t>
            </a:r>
            <a:r>
              <a:rPr lang="ar-SY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ar-SY" sz="3600" b="1" dirty="0" smtClean="0">
                <a:solidFill>
                  <a:srgbClr val="002060"/>
                </a:solidFill>
              </a:rPr>
              <a:t>الدكتور : اسماعيل سراقبي</a:t>
            </a:r>
            <a:endParaRPr lang="ar-SY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</a:rPr>
              <a:t>المستويات الثلاث للإسقاط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dirty="0" smtClean="0"/>
              <a:t>1- المستوى الافقي : وهو يمثل نظريا سطح الاطباق بين الوجه الطاحن للأسنان العلوية والسفلية في حالة اغلاق الفم ويقسم الراس الى قسمين علوي وسفلي</a:t>
            </a:r>
          </a:p>
          <a:p>
            <a:pPr marL="0" indent="0">
              <a:buNone/>
            </a:pPr>
            <a:r>
              <a:rPr lang="ar-SA" dirty="0" smtClean="0"/>
              <a:t>2- المستويان العموديان :</a:t>
            </a:r>
          </a:p>
          <a:p>
            <a:pPr marL="0" indent="0">
              <a:buNone/>
            </a:pPr>
            <a:r>
              <a:rPr lang="ar-SA" dirty="0"/>
              <a:t> </a:t>
            </a:r>
            <a:r>
              <a:rPr lang="ar-SA" dirty="0" smtClean="0"/>
              <a:t>المستوى السهمي : مستوى شاقولي امامي خلفي ويقسم الراس الى جهتين يمنى ويسرى</a:t>
            </a:r>
          </a:p>
          <a:p>
            <a:pPr marL="0" indent="0">
              <a:buNone/>
            </a:pPr>
            <a:r>
              <a:rPr lang="ar-SA" dirty="0" smtClean="0"/>
              <a:t>المستوى الجبهي : مستوى شاقولي عمودي على المستوى السهمي والافقي ويقسم الراس الى ناحيتين امامية وخلفية</a:t>
            </a:r>
          </a:p>
          <a:p>
            <a:pPr marL="0" indent="0">
              <a:buNone/>
            </a:pPr>
            <a:r>
              <a:rPr lang="ar-SA" dirty="0" smtClean="0"/>
              <a:t>وتستخدم هذه المستويات لإسقاط الاسنان عليها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58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568952" cy="6135801"/>
          </a:xfrm>
          <a:prstGeom prst="rect">
            <a:avLst/>
          </a:prstGeom>
        </p:spPr>
      </p:pic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4912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964487" cy="5976663"/>
          </a:xfr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0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4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نقاط التماس بين الاسنان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Y" sz="3500" dirty="0" smtClean="0"/>
              <a:t>ترتصف الاسنان في كل فك بشكل منتظم ومتناظر</a:t>
            </a:r>
          </a:p>
          <a:p>
            <a:r>
              <a:rPr lang="ar-SY" sz="3500" dirty="0" smtClean="0"/>
              <a:t>تتلامس مع بعضها بنقاط تدعى نقاط التماس او سطوح التماس</a:t>
            </a:r>
          </a:p>
          <a:p>
            <a:pPr algn="ctr"/>
            <a:r>
              <a:rPr lang="ar-SY" sz="3500" b="1" dirty="0" smtClean="0">
                <a:solidFill>
                  <a:srgbClr val="C00000"/>
                </a:solidFill>
              </a:rPr>
              <a:t>نقاط التماس</a:t>
            </a:r>
          </a:p>
          <a:p>
            <a:r>
              <a:rPr lang="ar-SY" sz="3500" dirty="0" smtClean="0"/>
              <a:t>هي نقاط تامة التشكل مرتفعة بشكل واضح موجودة على السطوح الملاصقة للاسنان</a:t>
            </a:r>
          </a:p>
          <a:p>
            <a:r>
              <a:rPr lang="ar-SY" sz="3500" dirty="0" smtClean="0"/>
              <a:t>تكون السطوح الملاصقة للاسنان محدبة لذلك تكون نقاط التماس على شكل نقاط في الاسنان مكتملة البزوغ</a:t>
            </a:r>
          </a:p>
          <a:p>
            <a:r>
              <a:rPr lang="ar-SY" sz="3500" dirty="0" smtClean="0"/>
              <a:t>تتحول نقاط التماس الى سطوح تماس عند التقدم بالعمر وزيادة سحل الاسنان</a:t>
            </a:r>
          </a:p>
          <a:p>
            <a:pPr marL="0" indent="0">
              <a:buNone/>
            </a:pPr>
            <a:endParaRPr lang="en-US" sz="3500" dirty="0" smtClean="0"/>
          </a:p>
          <a:p>
            <a:endParaRPr lang="ar-SY" sz="3500" dirty="0" smtClean="0"/>
          </a:p>
          <a:p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42460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/>
          <a:lstStyle/>
          <a:p>
            <a:pPr marL="0" indent="0">
              <a:buNone/>
            </a:pPr>
            <a:r>
              <a:rPr lang="ar-SY" dirty="0" smtClean="0"/>
              <a:t>مكانها :</a:t>
            </a:r>
          </a:p>
          <a:p>
            <a:pPr marL="0" indent="0">
              <a:buNone/>
            </a:pPr>
            <a:r>
              <a:rPr lang="ar-SY" dirty="0" smtClean="0"/>
              <a:t>في القواطع : تكون عند اتصال الثلث الطاحن مع الثلث المتوسط بالمستوى الطولي </a:t>
            </a:r>
          </a:p>
          <a:p>
            <a:pPr marL="0" indent="0">
              <a:buNone/>
            </a:pPr>
            <a:endParaRPr lang="ar-SY" dirty="0" smtClean="0"/>
          </a:p>
          <a:p>
            <a:pPr marL="0" indent="0">
              <a:buNone/>
            </a:pPr>
            <a:endParaRPr lang="ar-SY" dirty="0"/>
          </a:p>
          <a:p>
            <a:pPr marL="0" indent="0">
              <a:buNone/>
            </a:pPr>
            <a:endParaRPr lang="ar-SY" dirty="0" smtClean="0"/>
          </a:p>
          <a:p>
            <a:pPr marL="0" indent="0">
              <a:buNone/>
            </a:pPr>
            <a:endParaRPr lang="ar-SY" dirty="0"/>
          </a:p>
          <a:p>
            <a:pPr marL="0" indent="0">
              <a:buNone/>
            </a:pPr>
            <a:endParaRPr lang="ar-SY" dirty="0"/>
          </a:p>
          <a:p>
            <a:pPr marL="0" indent="0">
              <a:buNone/>
            </a:pPr>
            <a:r>
              <a:rPr lang="ar-SY" dirty="0"/>
              <a:t>في الضواحك :تكون قريبة من الزوايا </a:t>
            </a:r>
            <a:r>
              <a:rPr lang="ar-SY" dirty="0" smtClean="0"/>
              <a:t>الانسية </a:t>
            </a:r>
            <a:r>
              <a:rPr lang="ar-SY" dirty="0"/>
              <a:t>والوحشية الدهليزية الطاحنة</a:t>
            </a:r>
          </a:p>
          <a:p>
            <a:pPr marL="0" indent="0">
              <a:buNone/>
            </a:pPr>
            <a:endParaRPr lang="ar-SY" dirty="0" smtClean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6009662" cy="308304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62" y="5221332"/>
            <a:ext cx="3962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C00000"/>
                </a:solidFill>
              </a:rPr>
              <a:t>تعريفات</a:t>
            </a:r>
            <a:endParaRPr lang="ar-SY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الحدبة السنية </a:t>
            </a:r>
            <a:r>
              <a:rPr lang="ar-SA" dirty="0" smtClean="0"/>
              <a:t>:هي بروز مينائي مدبب يتواجد عادة على السطح الطاحن للارحاء والضواحك وتسمى الحدبة بحسب السطح الاقرب لها ( انسي – وحشي – دهليزي – لساني ) </a:t>
            </a:r>
            <a:r>
              <a:rPr lang="ar-SA" dirty="0"/>
              <a:t> </a:t>
            </a:r>
            <a:r>
              <a:rPr lang="ar-SA" dirty="0" smtClean="0"/>
              <a:t>ولكل حدبة منحدرات داخلية (الاقرب لمركز السطح الطاحن ) ومنحدر خارجي الابعد عن مركز السطح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1885950" cy="2286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98" y="4301424"/>
            <a:ext cx="22860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89040"/>
          </a:xfrm>
        </p:spPr>
        <p:txBody>
          <a:bodyPr>
            <a:normAutofit fontScale="92500" lnSpcReduction="20000"/>
          </a:bodyPr>
          <a:lstStyle/>
          <a:p>
            <a:r>
              <a:rPr lang="ar-SY" b="1" dirty="0" smtClean="0"/>
              <a:t>في الارحاء  :</a:t>
            </a:r>
          </a:p>
          <a:p>
            <a:r>
              <a:rPr lang="ar-SY" dirty="0" smtClean="0"/>
              <a:t>بين الرحي الاولى والثانية العلوية : تكون اقرب الى اللساني من منتصف السطح الملاصق نتيجة تبارز الحدبة الوحشية اللسانية للرحي الاولى العلوية</a:t>
            </a:r>
          </a:p>
          <a:p>
            <a:r>
              <a:rPr lang="ar-SY" dirty="0" smtClean="0"/>
              <a:t>بين الرحى الثانية والثالثة العلوية : تكون عند منتصف السطح الملاصق</a:t>
            </a:r>
            <a:endParaRPr lang="en-US" dirty="0" smtClean="0"/>
          </a:p>
          <a:p>
            <a:r>
              <a:rPr lang="ar-SY" dirty="0"/>
              <a:t>بين الرحى الاولى والثانية السفلية  تكون نقط التماس اقرب الى الدهليزي </a:t>
            </a:r>
            <a:r>
              <a:rPr lang="ar-SY" dirty="0" smtClean="0"/>
              <a:t>ن</a:t>
            </a:r>
            <a:r>
              <a:rPr lang="ar-SA" dirty="0" smtClean="0"/>
              <a:t>تي</a:t>
            </a:r>
            <a:r>
              <a:rPr lang="ar-SY" dirty="0" err="1" smtClean="0"/>
              <a:t>جة</a:t>
            </a:r>
            <a:r>
              <a:rPr lang="ar-SY" dirty="0" smtClean="0"/>
              <a:t> </a:t>
            </a:r>
            <a:r>
              <a:rPr lang="ar-SY" dirty="0"/>
              <a:t>وجود الحدبة </a:t>
            </a:r>
            <a:r>
              <a:rPr lang="ar-SY" dirty="0" smtClean="0"/>
              <a:t>الوحشية</a:t>
            </a:r>
            <a:endParaRPr lang="ar-SY" dirty="0"/>
          </a:p>
          <a:p>
            <a:r>
              <a:rPr lang="ar-SY" dirty="0"/>
              <a:t>بين الرحى الثانية والثالثة السفلية </a:t>
            </a:r>
            <a:r>
              <a:rPr lang="ar-SA" dirty="0" smtClean="0"/>
              <a:t> </a:t>
            </a:r>
            <a:r>
              <a:rPr lang="ar-SY" dirty="0" smtClean="0"/>
              <a:t>تكون </a:t>
            </a:r>
            <a:r>
              <a:rPr lang="ar-SY" dirty="0"/>
              <a:t>نقط التماس قريبة من الخط المتوسط للسن</a:t>
            </a:r>
          </a:p>
          <a:p>
            <a:endParaRPr lang="ar-SY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82" y="4372879"/>
            <a:ext cx="2552700" cy="18415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89040"/>
            <a:ext cx="5772472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34898" y="1196752"/>
            <a:ext cx="9144000" cy="30243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SY" dirty="0" smtClean="0"/>
              <a:t>يتشكل نتيجة نقاط التماس في الاتجاهات الاربع :</a:t>
            </a:r>
          </a:p>
          <a:p>
            <a:pPr marL="0" indent="0">
              <a:buNone/>
            </a:pPr>
            <a:r>
              <a:rPr lang="ar-SA" sz="3800" b="1" dirty="0" smtClean="0">
                <a:solidFill>
                  <a:srgbClr val="FF0000"/>
                </a:solidFill>
              </a:rPr>
              <a:t>1-</a:t>
            </a:r>
            <a:r>
              <a:rPr lang="ar-SY" sz="3800" b="1" dirty="0" smtClean="0">
                <a:solidFill>
                  <a:srgbClr val="FF0000"/>
                </a:solidFill>
              </a:rPr>
              <a:t> بالمستوى المحوري</a:t>
            </a:r>
            <a:r>
              <a:rPr lang="ar-SY" sz="38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ar-SY" dirty="0" smtClean="0"/>
              <a:t> </a:t>
            </a:r>
            <a:r>
              <a:rPr lang="ar-SY" b="1" dirty="0" smtClean="0"/>
              <a:t>(المسافات بين السنية اللثوية ) و (المسافات بين السنية الاطباقية ) </a:t>
            </a:r>
          </a:p>
          <a:p>
            <a:pPr marL="0" indent="0">
              <a:buNone/>
            </a:pPr>
            <a:r>
              <a:rPr lang="ar-SY" dirty="0" smtClean="0"/>
              <a:t> - تكون المسافات بين السنية اللثوية ( تسكنها الحليمة اللثوية) اكبر من  المسافاات بين السنية الاطباقية</a:t>
            </a:r>
          </a:p>
          <a:p>
            <a:pPr marL="0" indent="0">
              <a:buNone/>
            </a:pPr>
            <a:r>
              <a:rPr lang="ar-SY" dirty="0"/>
              <a:t> </a:t>
            </a:r>
            <a:r>
              <a:rPr lang="ar-SY" dirty="0" smtClean="0"/>
              <a:t>- تختلف المسافة بين السنية اللثوية والاطباقية في حجمها حسب شكل الاسنان فتكون عريضة بين الاسنان الجرسية واقل عرضا بين الاسنان عريضة العنق  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440844" y="188640"/>
            <a:ext cx="842493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400" b="1" dirty="0">
                <a:solidFill>
                  <a:srgbClr val="C00000"/>
                </a:solidFill>
              </a:rPr>
              <a:t>المسافات بين السنية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76" y="4359182"/>
            <a:ext cx="3707904" cy="244181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5" y="4353791"/>
            <a:ext cx="4320480" cy="24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3816423"/>
          </a:xfrm>
        </p:spPr>
        <p:txBody>
          <a:bodyPr/>
          <a:lstStyle/>
          <a:p>
            <a:pPr marL="0" lvl="0" indent="0">
              <a:buNone/>
            </a:pPr>
            <a:r>
              <a:rPr lang="ar-SA" b="1" dirty="0" smtClean="0">
                <a:solidFill>
                  <a:srgbClr val="FF0000"/>
                </a:solidFill>
              </a:rPr>
              <a:t>2- </a:t>
            </a:r>
            <a:r>
              <a:rPr lang="ar-SY" b="1" dirty="0" smtClean="0">
                <a:solidFill>
                  <a:srgbClr val="FF0000"/>
                </a:solidFill>
              </a:rPr>
              <a:t>بالمستوى </a:t>
            </a:r>
            <a:r>
              <a:rPr lang="ar-SY" b="1" dirty="0">
                <a:solidFill>
                  <a:srgbClr val="FF0000"/>
                </a:solidFill>
              </a:rPr>
              <a:t>الدهليزي اللساني :</a:t>
            </a:r>
          </a:p>
          <a:p>
            <a:pPr marL="0" lvl="0" indent="0">
              <a:buNone/>
            </a:pPr>
            <a:r>
              <a:rPr lang="ar-SY" sz="2700" b="1" dirty="0">
                <a:solidFill>
                  <a:prstClr val="black"/>
                </a:solidFill>
              </a:rPr>
              <a:t>(الفرجات بين السنيةالدهليزية ) و (الفرجات بين السنية اللسانية )</a:t>
            </a:r>
          </a:p>
          <a:p>
            <a:pPr marL="0" lvl="0" indent="0">
              <a:buNone/>
            </a:pPr>
            <a:r>
              <a:rPr lang="ar-SY" sz="2700" dirty="0">
                <a:solidFill>
                  <a:prstClr val="black"/>
                </a:solidFill>
              </a:rPr>
              <a:t> - تكون الفرجات بين السنية اللسانية اوسع من الفرجات بين السنية الدهليزية وذلك لزيادة الاستدارة للزوايا اللسانية للاسنان الخلفية السفلية</a:t>
            </a:r>
          </a:p>
          <a:p>
            <a:pPr marL="0" lvl="0" indent="0">
              <a:buNone/>
            </a:pPr>
            <a:r>
              <a:rPr lang="ar-SY" sz="2700" dirty="0">
                <a:solidFill>
                  <a:prstClr val="black"/>
                </a:solidFill>
              </a:rPr>
              <a:t>يختلف عمق هذه الانفراجات حسب شكل وميلان الاسنان وانحراف تيجانها وتوضع نقاط التماس فيها</a:t>
            </a:r>
          </a:p>
          <a:p>
            <a:pPr lvl="0"/>
            <a:r>
              <a:rPr lang="ar-SY" sz="2700" dirty="0">
                <a:solidFill>
                  <a:prstClr val="black"/>
                </a:solidFill>
              </a:rPr>
              <a:t>- لها اهمية في عملية التنظيف الغريزي وتوجيه  البقايا الطعامية نحو الدهليزي او اللساني ومنع انحصارها بين الاسنان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41" y="4221088"/>
            <a:ext cx="1667247" cy="263691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0" r="-27209"/>
          <a:stretch/>
        </p:blipFill>
        <p:spPr>
          <a:xfrm>
            <a:off x="24788" y="4221088"/>
            <a:ext cx="4572000" cy="263691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16" y="4221088"/>
            <a:ext cx="3895625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12988" y="404664"/>
            <a:ext cx="4473811" cy="6264696"/>
          </a:xfrm>
        </p:spPr>
        <p:txBody>
          <a:bodyPr>
            <a:normAutofit/>
          </a:bodyPr>
          <a:lstStyle/>
          <a:p>
            <a:r>
              <a:rPr lang="ar-SY" b="1" dirty="0" smtClean="0"/>
              <a:t>اهمية نقاط التماس </a:t>
            </a:r>
          </a:p>
          <a:p>
            <a:r>
              <a:rPr lang="ar-SY" dirty="0" smtClean="0"/>
              <a:t>منع تراكم الفضلات السنية بين السطوح الملاصقة</a:t>
            </a:r>
          </a:p>
          <a:p>
            <a:r>
              <a:rPr lang="ar-SY" dirty="0" smtClean="0"/>
              <a:t>حماية الحليمة اللثوية</a:t>
            </a:r>
          </a:p>
          <a:p>
            <a:r>
              <a:rPr lang="ar-SY" dirty="0" smtClean="0"/>
              <a:t>حماية السطوح الملاصقة من النخر</a:t>
            </a:r>
          </a:p>
          <a:p>
            <a:r>
              <a:rPr lang="ar-SY" dirty="0" smtClean="0"/>
              <a:t>المحافظة على توضع الاسنان بالشكل السليم ضمن القوس السنية وحمايتها من الحركة والانسلال</a:t>
            </a:r>
          </a:p>
          <a:p>
            <a:endParaRPr lang="ar-SY" dirty="0" smtClean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2664296" cy="5544616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641188" y="440046"/>
            <a:ext cx="2304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prstClr val="black"/>
                </a:solidFill>
              </a:rPr>
              <a:t>مسافة إطباقيه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196621" y="5981533"/>
            <a:ext cx="26642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prstClr val="black"/>
                </a:solidFill>
              </a:rPr>
              <a:t>فرجة لسانية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391377" y="3573014"/>
            <a:ext cx="198022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dirty="0">
                <a:solidFill>
                  <a:prstClr val="black"/>
                </a:solidFill>
              </a:rPr>
              <a:t>فرجة </a:t>
            </a:r>
            <a:r>
              <a:rPr lang="ar-SA" sz="3000" dirty="0" err="1">
                <a:solidFill>
                  <a:prstClr val="black"/>
                </a:solidFill>
              </a:rPr>
              <a:t>دهليزية</a:t>
            </a:r>
            <a:endParaRPr lang="ar-SA" sz="3000" dirty="0">
              <a:solidFill>
                <a:prstClr val="black"/>
              </a:solidFill>
            </a:endParaRPr>
          </a:p>
        </p:txBody>
      </p:sp>
      <p:sp>
        <p:nvSpPr>
          <p:cNvPr id="9" name="سهم منحني 8"/>
          <p:cNvSpPr/>
          <p:nvPr/>
        </p:nvSpPr>
        <p:spPr>
          <a:xfrm rot="16200000">
            <a:off x="1829102" y="2514274"/>
            <a:ext cx="690452" cy="75132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549987" y="2797602"/>
            <a:ext cx="166300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dirty="0">
                <a:solidFill>
                  <a:prstClr val="black"/>
                </a:solidFill>
              </a:rPr>
              <a:t>مسافة لثوية</a:t>
            </a:r>
          </a:p>
        </p:txBody>
      </p:sp>
      <p:sp>
        <p:nvSpPr>
          <p:cNvPr id="11" name="سهم منحني 10"/>
          <p:cNvSpPr/>
          <p:nvPr/>
        </p:nvSpPr>
        <p:spPr>
          <a:xfrm rot="16200000">
            <a:off x="1973039" y="5265501"/>
            <a:ext cx="756671" cy="118814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4" name="سهم للأسفل 13"/>
          <p:cNvSpPr/>
          <p:nvPr/>
        </p:nvSpPr>
        <p:spPr>
          <a:xfrm>
            <a:off x="1798666" y="1024821"/>
            <a:ext cx="375662" cy="5319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6" name="سهم إلى اليسار والأعلى 15"/>
          <p:cNvSpPr/>
          <p:nvPr/>
        </p:nvSpPr>
        <p:spPr>
          <a:xfrm rot="10800000">
            <a:off x="1619672" y="3573014"/>
            <a:ext cx="930318" cy="720080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ar-SY" sz="4800" b="1" dirty="0">
                <a:solidFill>
                  <a:srgbClr val="C00000"/>
                </a:solidFill>
              </a:rPr>
              <a:t>ميل محاور الاسنان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SY" dirty="0" smtClean="0"/>
              <a:t>لاترتصف الاسنان بشكل عمودي على عظم السنخ</a:t>
            </a:r>
            <a:r>
              <a:rPr lang="ar-SA" dirty="0" smtClean="0"/>
              <a:t> </a:t>
            </a:r>
            <a:r>
              <a:rPr lang="ar-SY" dirty="0" smtClean="0"/>
              <a:t>كما انها لاتكون عمودية على المستوى السهمي</a:t>
            </a:r>
            <a:r>
              <a:rPr lang="ar-SA" dirty="0" smtClean="0"/>
              <a:t> </a:t>
            </a:r>
            <a:r>
              <a:rPr lang="ar-SY" dirty="0" smtClean="0"/>
              <a:t>ويتفاوت ميل محاورها باختلاف فئاتها :</a:t>
            </a:r>
          </a:p>
          <a:p>
            <a:pPr>
              <a:buFont typeface="Wingdings" pitchFamily="2" charset="2"/>
              <a:buChar char="Ø"/>
            </a:pPr>
            <a:r>
              <a:rPr lang="ar-SA" dirty="0" smtClean="0"/>
              <a:t>- </a:t>
            </a:r>
            <a:r>
              <a:rPr lang="ar-SY" dirty="0" smtClean="0"/>
              <a:t>القواطع العلوية :</a:t>
            </a:r>
            <a:r>
              <a:rPr lang="ar-SA" dirty="0" smtClean="0"/>
              <a:t> </a:t>
            </a:r>
            <a:r>
              <a:rPr lang="ar-SY" dirty="0" smtClean="0"/>
              <a:t>تميل نحو الشفوي وباتجاه الانسي قليلا</a:t>
            </a:r>
          </a:p>
          <a:p>
            <a:pPr>
              <a:buFont typeface="Wingdings" pitchFamily="2" charset="2"/>
              <a:buChar char="Ø"/>
            </a:pPr>
            <a:r>
              <a:rPr lang="ar-SA" dirty="0" smtClean="0"/>
              <a:t>- </a:t>
            </a:r>
            <a:r>
              <a:rPr lang="ar-SY" dirty="0" smtClean="0"/>
              <a:t>الضواحك  والارحاء العلوية : تميل نحو الدهليزي قليلا الا انه </a:t>
            </a:r>
            <a:r>
              <a:rPr lang="ar-SA" dirty="0" smtClean="0"/>
              <a:t>     </a:t>
            </a:r>
            <a:r>
              <a:rPr lang="ar-SY" dirty="0" smtClean="0"/>
              <a:t>يكون اوضح في الرحى الثانية والثالثة</a:t>
            </a:r>
            <a:endParaRPr lang="ar-SA" dirty="0" smtClean="0"/>
          </a:p>
          <a:p>
            <a:pPr>
              <a:buFont typeface="Wingdings" pitchFamily="2" charset="2"/>
              <a:buChar char="Ø"/>
            </a:pPr>
            <a:r>
              <a:rPr lang="ar-SA" dirty="0" smtClean="0"/>
              <a:t>-  </a:t>
            </a:r>
            <a:r>
              <a:rPr lang="ar-SY" dirty="0" smtClean="0"/>
              <a:t>القواطع </a:t>
            </a:r>
            <a:r>
              <a:rPr lang="ar-SY" dirty="0"/>
              <a:t>السفلية : تميل نحو الشفوي لكن بدرجة ميلان اقل </a:t>
            </a:r>
            <a:r>
              <a:rPr lang="ar-SY" dirty="0" smtClean="0"/>
              <a:t>من</a:t>
            </a:r>
            <a:r>
              <a:rPr lang="ar-SA" dirty="0" smtClean="0"/>
              <a:t>   ال</a:t>
            </a:r>
            <a:r>
              <a:rPr lang="ar-SY" dirty="0" smtClean="0"/>
              <a:t>قواطع </a:t>
            </a:r>
            <a:r>
              <a:rPr lang="ar-SY" dirty="0"/>
              <a:t>العلوية واحيانا تكون عمودية</a:t>
            </a:r>
          </a:p>
          <a:p>
            <a:pPr>
              <a:buFont typeface="Wingdings" pitchFamily="2" charset="2"/>
              <a:buChar char="Ø"/>
            </a:pPr>
            <a:r>
              <a:rPr lang="ar-SY" dirty="0"/>
              <a:t>الضواحك السفلية : مائلة قليلا للساني وهناك ميلان انسي واحيانا تكون عمودية</a:t>
            </a:r>
          </a:p>
          <a:p>
            <a:pPr>
              <a:buFont typeface="Wingdings" pitchFamily="2" charset="2"/>
              <a:buChar char="Ø"/>
            </a:pPr>
            <a:r>
              <a:rPr lang="ar-SY" dirty="0"/>
              <a:t>الارحاء السفلية : تميل نحو الانسي واللساني واحيانا نحو اللساني </a:t>
            </a:r>
            <a:r>
              <a:rPr lang="ar-SY" dirty="0" smtClean="0"/>
              <a:t>فقط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508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37" y="1935653"/>
            <a:ext cx="4256251" cy="248638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8725" cy="666936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37" y="4422041"/>
            <a:ext cx="4256251" cy="216024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36" y="0"/>
            <a:ext cx="165618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78" y="188640"/>
            <a:ext cx="6858000" cy="6453336"/>
          </a:xfrm>
          <a:prstGeom prst="rect">
            <a:avLst/>
          </a:prstGeom>
        </p:spPr>
      </p:pic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110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تعريفات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الارتفاع المينائي : </a:t>
            </a:r>
            <a:r>
              <a:rPr lang="ar-SA" dirty="0" smtClean="0"/>
              <a:t>وهو بروز عن مستو قد يكون حدبة او سطح وهو اقل من الحدبة  ويوجد في السطح الاطباقي للاسنان الخلفية وفي السطح اللساني للاسنان الامامية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8" y="3326616"/>
            <a:ext cx="6096000" cy="321297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03" y="3573016"/>
            <a:ext cx="2304256" cy="2924944"/>
          </a:xfrm>
          <a:prstGeom prst="rect">
            <a:avLst/>
          </a:prstGeom>
        </p:spPr>
      </p:pic>
      <p:sp>
        <p:nvSpPr>
          <p:cNvPr id="6" name="سهم إلى اليمين 5"/>
          <p:cNvSpPr/>
          <p:nvPr/>
        </p:nvSpPr>
        <p:spPr>
          <a:xfrm>
            <a:off x="5674400" y="4799289"/>
            <a:ext cx="843199" cy="4543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prstClr val="white"/>
              </a:solidFill>
            </a:endParaRPr>
          </a:p>
        </p:txBody>
      </p:sp>
      <p:sp>
        <p:nvSpPr>
          <p:cNvPr id="7" name="سهم منحني إلى الأعلى 6"/>
          <p:cNvSpPr/>
          <p:nvPr/>
        </p:nvSpPr>
        <p:spPr>
          <a:xfrm>
            <a:off x="711465" y="6086049"/>
            <a:ext cx="720080" cy="692696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الوهاد والميازيب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الو</a:t>
            </a:r>
            <a:r>
              <a:rPr lang="ar-SY" dirty="0" smtClean="0"/>
              <a:t>هاد</a:t>
            </a:r>
            <a:r>
              <a:rPr lang="ar-SA" dirty="0" smtClean="0"/>
              <a:t> : تشبه الحفرة الصغيرة تتوضع ضمن سطح ما وتسمى الوهدة نسبة الى الارتفاع الحفافي المجاور لها</a:t>
            </a:r>
            <a:endParaRPr lang="ar-SA" dirty="0"/>
          </a:p>
          <a:p>
            <a:r>
              <a:rPr lang="ar-SA" dirty="0" smtClean="0"/>
              <a:t>الميازيب : انخفاض غير منتظم على سطح ما بما يشبه الثلم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3363160"/>
            <a:ext cx="5023457" cy="34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المعالم التشريحية للثنية العلوية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202224"/>
          </a:xfrm>
        </p:spPr>
        <p:txBody>
          <a:bodyPr>
            <a:normAutofit/>
          </a:bodyPr>
          <a:lstStyle/>
          <a:p>
            <a:r>
              <a:rPr lang="ar-SY" sz="2000" dirty="0" smtClean="0"/>
              <a:t>تقع على جانبي الخط المتوسط مباشرة ويكون سطحاهما الانسيان متلاصقان</a:t>
            </a:r>
          </a:p>
          <a:p>
            <a:r>
              <a:rPr lang="ar-SY" sz="2000" dirty="0" smtClean="0"/>
              <a:t>يبلغ الطول الكلي للثنية (23) ملم</a:t>
            </a:r>
          </a:p>
          <a:p>
            <a:pPr algn="ctr"/>
            <a:r>
              <a:rPr lang="ar-SY" sz="2000" b="1" dirty="0" smtClean="0">
                <a:solidFill>
                  <a:srgbClr val="C00000"/>
                </a:solidFill>
              </a:rPr>
              <a:t>التاج</a:t>
            </a:r>
          </a:p>
          <a:p>
            <a:r>
              <a:rPr lang="ar-SY" sz="2000" dirty="0" smtClean="0"/>
              <a:t>يأخذ شكله العام شكل الاسفين ومنحني قليلا فيصبح السطح الدهليزي محدبا واللساني مقعرا</a:t>
            </a:r>
          </a:p>
          <a:p>
            <a:r>
              <a:rPr lang="ar-SY" sz="2000" dirty="0" smtClean="0"/>
              <a:t>يبلغ طول التاج وسطيا (10) ملم بينما يبلغ طول الجذر (13)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96" y="3802424"/>
            <a:ext cx="4968552" cy="2783108"/>
          </a:xfrm>
          <a:prstGeom prst="rect">
            <a:avLst/>
          </a:prstGeom>
        </p:spPr>
      </p:pic>
      <p:sp>
        <p:nvSpPr>
          <p:cNvPr id="6" name="سهم إلى الأعلى والأسفل 5"/>
          <p:cNvSpPr/>
          <p:nvPr/>
        </p:nvSpPr>
        <p:spPr>
          <a:xfrm>
            <a:off x="4056942" y="3989990"/>
            <a:ext cx="468052" cy="118792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908" y="188640"/>
            <a:ext cx="9138092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sz="4200" b="1" dirty="0" smtClean="0">
                <a:solidFill>
                  <a:srgbClr val="C00000"/>
                </a:solidFill>
              </a:rPr>
              <a:t>السطح الدهليزي :</a:t>
            </a:r>
            <a:endParaRPr lang="ar-SY" sz="4200" b="1" dirty="0">
              <a:solidFill>
                <a:srgbClr val="C00000"/>
              </a:solidFill>
            </a:endParaRPr>
          </a:p>
          <a:p>
            <a:r>
              <a:rPr lang="ar-SY" sz="2400" dirty="0"/>
              <a:t>شكله رباعي محدب في كل </a:t>
            </a:r>
            <a:r>
              <a:rPr lang="ar-SY" sz="2400" dirty="0" smtClean="0"/>
              <a:t>الاتجاهات</a:t>
            </a:r>
          </a:p>
          <a:p>
            <a:pPr marL="0" indent="0">
              <a:buNone/>
            </a:pPr>
            <a:r>
              <a:rPr lang="ar-SY" sz="2400" dirty="0" smtClean="0"/>
              <a:t>    </a:t>
            </a:r>
            <a:r>
              <a:rPr lang="ar-SY" sz="2400" dirty="0"/>
              <a:t>واكثر مايكون التحدب عند الثلث العنقي </a:t>
            </a:r>
            <a:endParaRPr lang="ar-SY" sz="2400" dirty="0" smtClean="0"/>
          </a:p>
          <a:p>
            <a:pPr marL="0" indent="0">
              <a:buNone/>
            </a:pPr>
            <a:r>
              <a:rPr lang="ar-SY" sz="2400" dirty="0" smtClean="0"/>
              <a:t>    ويميل </a:t>
            </a:r>
            <a:r>
              <a:rPr lang="ar-SY" sz="2400" dirty="0"/>
              <a:t>الى التسطح عند الثلث القاطع </a:t>
            </a:r>
          </a:p>
          <a:p>
            <a:r>
              <a:rPr lang="ar-SY" sz="2400" dirty="0"/>
              <a:t>حافة لثوية على شكل قوس من دائرة</a:t>
            </a:r>
          </a:p>
          <a:p>
            <a:r>
              <a:rPr lang="ar-SY" sz="2400" dirty="0"/>
              <a:t>حافته الانسية اطول من الحافة </a:t>
            </a:r>
            <a:r>
              <a:rPr lang="ar-SY" sz="2400" dirty="0" smtClean="0"/>
              <a:t>الوحشية</a:t>
            </a:r>
          </a:p>
          <a:p>
            <a:pPr marL="0" indent="0">
              <a:buNone/>
            </a:pPr>
            <a:r>
              <a:rPr lang="ar-SY" sz="2400" dirty="0" smtClean="0"/>
              <a:t>    </a:t>
            </a:r>
            <a:r>
              <a:rPr lang="ar-SY" sz="2400" dirty="0"/>
              <a:t>ممايجعل الحد القاطع يميل </a:t>
            </a:r>
            <a:r>
              <a:rPr lang="ar-SY" sz="2400" dirty="0" smtClean="0"/>
              <a:t> من </a:t>
            </a:r>
            <a:r>
              <a:rPr lang="ar-SY" sz="2400" dirty="0"/>
              <a:t>الانسي </a:t>
            </a:r>
            <a:endParaRPr lang="ar-SY" sz="2400" dirty="0" smtClean="0"/>
          </a:p>
          <a:p>
            <a:pPr marL="0" indent="0">
              <a:buNone/>
            </a:pPr>
            <a:r>
              <a:rPr lang="ar-SY" sz="2400" dirty="0"/>
              <a:t> </a:t>
            </a:r>
            <a:r>
              <a:rPr lang="ar-SY" sz="2400" dirty="0" smtClean="0"/>
              <a:t>   الى </a:t>
            </a:r>
            <a:r>
              <a:rPr lang="ar-SY" sz="2400" dirty="0"/>
              <a:t>الوحشي</a:t>
            </a:r>
          </a:p>
          <a:p>
            <a:r>
              <a:rPr lang="ar-SY" sz="2400" dirty="0"/>
              <a:t>الزاوية الوحشية اكثر استدارة </a:t>
            </a:r>
            <a:r>
              <a:rPr lang="ar-SY" sz="2400" dirty="0" smtClean="0"/>
              <a:t> من </a:t>
            </a:r>
          </a:p>
          <a:p>
            <a:pPr marL="0" indent="0">
              <a:buNone/>
            </a:pPr>
            <a:r>
              <a:rPr lang="ar-SY" sz="2400" dirty="0"/>
              <a:t> </a:t>
            </a:r>
            <a:r>
              <a:rPr lang="ar-SY" sz="2400" dirty="0" smtClean="0"/>
              <a:t>    </a:t>
            </a:r>
            <a:r>
              <a:rPr lang="ar-SY" sz="2400" dirty="0"/>
              <a:t>الزاوية </a:t>
            </a:r>
            <a:r>
              <a:rPr lang="ar-SY" sz="2400" dirty="0" smtClean="0"/>
              <a:t>الانسية</a:t>
            </a:r>
            <a:endParaRPr lang="ar-SY" sz="2400" dirty="0"/>
          </a:p>
          <a:p>
            <a:r>
              <a:rPr lang="ar-SY" sz="2400" dirty="0"/>
              <a:t>عنق التاج اضيق من حده القاطع</a:t>
            </a:r>
          </a:p>
          <a:p>
            <a:r>
              <a:rPr lang="ar-SY" sz="2400" dirty="0"/>
              <a:t>في الثنايا حديثة البزوغ يلاحظ ان السطح </a:t>
            </a:r>
            <a:r>
              <a:rPr lang="ar-SY" sz="2400" dirty="0" smtClean="0"/>
              <a:t>الدهليزي </a:t>
            </a:r>
            <a:r>
              <a:rPr lang="ar-SY" sz="2400" dirty="0"/>
              <a:t>ليس املس وانما مفصص حيث يلاحظ ثلاث </a:t>
            </a:r>
            <a:r>
              <a:rPr lang="ar-SY" sz="2400" dirty="0" smtClean="0"/>
              <a:t> فصوص </a:t>
            </a:r>
            <a:r>
              <a:rPr lang="ar-SY" sz="2400" dirty="0"/>
              <a:t>طولية تمتد على كامل السطح الدهليزي</a:t>
            </a:r>
          </a:p>
          <a:p>
            <a:endParaRPr lang="ar-SY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" y="332656"/>
            <a:ext cx="483843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ar-SY" sz="3600" b="1" dirty="0" smtClean="0">
                <a:solidFill>
                  <a:srgbClr val="C00000"/>
                </a:solidFill>
              </a:rPr>
              <a:t>السطح الحنكي (اللساني) :</a:t>
            </a:r>
          </a:p>
          <a:p>
            <a:r>
              <a:rPr lang="ar-SY" sz="2800" dirty="0" smtClean="0"/>
              <a:t>مقعر بشكل عام</a:t>
            </a:r>
          </a:p>
          <a:p>
            <a:r>
              <a:rPr lang="ar-SY" sz="2800" dirty="0" smtClean="0"/>
              <a:t>(الثلث القاطع والمتوسط ) :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مقعر على شكل وهدتين انسية ووحشية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 يفصل بينهما ارتفاع مينائي طولي 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 ويحيط بهذين الثلثين ارتفاعان حفافيان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انسي ووحشي</a:t>
            </a:r>
          </a:p>
          <a:p>
            <a:r>
              <a:rPr lang="ar-SY" sz="2800" dirty="0" smtClean="0"/>
              <a:t>(الثلث اللثوي): </a:t>
            </a:r>
          </a:p>
          <a:p>
            <a:r>
              <a:rPr lang="ar-SY" sz="2800" dirty="0" smtClean="0"/>
              <a:t> يتشكل من بروز مينائي على شكل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كتلة مستديرة مستطيلة الشكل مواز لخط اللثة ويسمى الارتفاع المينائي اللساني  ويمتد منه الاتفاعان الحفافيان الانسي والوحشي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11" y="404664"/>
            <a:ext cx="4256460" cy="41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669360"/>
          </a:xfrm>
        </p:spPr>
        <p:txBody>
          <a:bodyPr/>
          <a:lstStyle/>
          <a:p>
            <a:r>
              <a:rPr lang="ar-SY" sz="3600" b="1" dirty="0" smtClean="0">
                <a:solidFill>
                  <a:srgbClr val="C00000"/>
                </a:solidFill>
              </a:rPr>
              <a:t>السطح الانسي والوحشي :</a:t>
            </a:r>
          </a:p>
          <a:p>
            <a:r>
              <a:rPr lang="ar-SY" sz="2400" dirty="0" smtClean="0"/>
              <a:t>لهما شكل مثلثي </a:t>
            </a:r>
          </a:p>
          <a:p>
            <a:r>
              <a:rPr lang="ar-SY" sz="2400" dirty="0" smtClean="0"/>
              <a:t>السطح الانسي اطول قليلا من السطح الوحشي</a:t>
            </a:r>
          </a:p>
          <a:p>
            <a:r>
              <a:rPr lang="ar-SY" sz="2400" dirty="0" smtClean="0"/>
              <a:t>محدبان بالاتجاه الدهليزي اللساني بحيث يكون السطح الوحشي اكثر تحدبا من الانسي المسطح اكثر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1156"/>
            <a:ext cx="5616624" cy="41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9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669360"/>
          </a:xfrm>
        </p:spPr>
        <p:txBody>
          <a:bodyPr/>
          <a:lstStyle/>
          <a:p>
            <a:pPr algn="ctr"/>
            <a:r>
              <a:rPr lang="ar-SY" sz="3600" b="1" dirty="0" smtClean="0">
                <a:solidFill>
                  <a:srgbClr val="C00000"/>
                </a:solidFill>
              </a:rPr>
              <a:t>الجذر </a:t>
            </a:r>
          </a:p>
          <a:p>
            <a:r>
              <a:rPr lang="ar-SY" sz="2800" dirty="0" smtClean="0"/>
              <a:t>مخروطي الشكل </a:t>
            </a:r>
          </a:p>
          <a:p>
            <a:r>
              <a:rPr lang="ar-SY" sz="2800" dirty="0" smtClean="0"/>
              <a:t>وهو اطول من التاج </a:t>
            </a:r>
          </a:p>
          <a:p>
            <a:r>
              <a:rPr lang="ar-SY" sz="2800" dirty="0" smtClean="0"/>
              <a:t>محدب من جميع وجوهه </a:t>
            </a:r>
          </a:p>
          <a:p>
            <a:r>
              <a:rPr lang="ar-SY" sz="2800" dirty="0" smtClean="0"/>
              <a:t>ومستدير عند العنق</a:t>
            </a:r>
          </a:p>
          <a:p>
            <a:r>
              <a:rPr lang="ar-SY" sz="2800" dirty="0" smtClean="0"/>
              <a:t>السطح اللساني اكثر تحدبا من الدهليزي</a:t>
            </a:r>
          </a:p>
          <a:p>
            <a:r>
              <a:rPr lang="ar-SY" sz="2800" dirty="0" smtClean="0"/>
              <a:t>الوجه الانسي والوحشي مستويان 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 ومسطحان قليلا</a:t>
            </a:r>
          </a:p>
          <a:p>
            <a:r>
              <a:rPr lang="ar-SY" sz="2800" dirty="0" smtClean="0"/>
              <a:t>تميل ذروة الجذر بمقدار 5 درجات 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باتجاه الوحشي  بينما يكون الميلان 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اكثر في الرباعية</a:t>
            </a:r>
            <a:endParaRPr lang="ar-SY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93" y="707849"/>
            <a:ext cx="2106234" cy="5400600"/>
          </a:xfrm>
          <a:prstGeom prst="rect">
            <a:avLst/>
          </a:prstGeom>
        </p:spPr>
      </p:pic>
      <p:sp>
        <p:nvSpPr>
          <p:cNvPr id="2" name="سهم إلى الأعلى والأسفل 1"/>
          <p:cNvSpPr/>
          <p:nvPr/>
        </p:nvSpPr>
        <p:spPr>
          <a:xfrm>
            <a:off x="323528" y="750821"/>
            <a:ext cx="189735" cy="30963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prstClr val="white"/>
              </a:solidFill>
            </a:endParaRPr>
          </a:p>
        </p:txBody>
      </p:sp>
      <p:sp>
        <p:nvSpPr>
          <p:cNvPr id="5" name="سهم إلى الأعلى والأسفل 4"/>
          <p:cNvSpPr/>
          <p:nvPr/>
        </p:nvSpPr>
        <p:spPr>
          <a:xfrm>
            <a:off x="2119744" y="3773887"/>
            <a:ext cx="162732" cy="23042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prstClr val="white"/>
              </a:solidFill>
            </a:endParaRPr>
          </a:p>
        </p:txBody>
      </p:sp>
      <p:sp>
        <p:nvSpPr>
          <p:cNvPr id="6" name="سهم إلى اليسار واليمين 5"/>
          <p:cNvSpPr/>
          <p:nvPr/>
        </p:nvSpPr>
        <p:spPr>
          <a:xfrm>
            <a:off x="1206679" y="6383840"/>
            <a:ext cx="1988863" cy="387107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prstClr val="white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95708" y="6315783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FF00"/>
                </a:solidFill>
              </a:rPr>
              <a:t>8.7</a:t>
            </a:r>
            <a:endParaRPr lang="ar-SY" sz="2800" dirty="0">
              <a:solidFill>
                <a:srgbClr val="FFFF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23528" y="2298993"/>
            <a:ext cx="8244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12.8</a:t>
            </a:r>
            <a:endParaRPr lang="ar-SY" sz="2400" b="1" dirty="0">
              <a:solidFill>
                <a:prstClr val="black"/>
              </a:solidFill>
            </a:endParaRPr>
          </a:p>
        </p:txBody>
      </p:sp>
      <p:sp>
        <p:nvSpPr>
          <p:cNvPr id="10" name="سهم إلى اليسار واليمين 9"/>
          <p:cNvSpPr/>
          <p:nvPr/>
        </p:nvSpPr>
        <p:spPr>
          <a:xfrm>
            <a:off x="1517034" y="4149080"/>
            <a:ext cx="136815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prstClr val="white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 rot="16200000">
            <a:off x="1624054" y="4926015"/>
            <a:ext cx="6027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10.2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282476" y="3733872"/>
            <a:ext cx="4173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ar-S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56567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978</Words>
  <Application>Microsoft Office PowerPoint</Application>
  <PresentationFormat>عرض على الشاشة (3:4)‏</PresentationFormat>
  <Paragraphs>123</Paragraphs>
  <Slides>26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1_نسق Office</vt:lpstr>
      <vt:lpstr>رسم ونحت الاسنان</vt:lpstr>
      <vt:lpstr>تعريفات</vt:lpstr>
      <vt:lpstr>تعريفات</vt:lpstr>
      <vt:lpstr>الوهاد والميازيب</vt:lpstr>
      <vt:lpstr>المعالم التشريحية للثنية العلوية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المحاضرة الثانية</vt:lpstr>
      <vt:lpstr>المستويات الثلاث للإسقاط</vt:lpstr>
      <vt:lpstr>عرض تقديمي في PowerPoint</vt:lpstr>
      <vt:lpstr>عرض تقديمي في PowerPoint</vt:lpstr>
      <vt:lpstr>نقاط التماس بين الاسنان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ميل محاور الاسنان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رسم ونحت الاسنان</dc:title>
  <dc:creator>DR_ismail</dc:creator>
  <cp:lastModifiedBy>DR_ismail</cp:lastModifiedBy>
  <cp:revision>6</cp:revision>
  <dcterms:created xsi:type="dcterms:W3CDTF">2015-10-19T23:16:07Z</dcterms:created>
  <dcterms:modified xsi:type="dcterms:W3CDTF">2016-03-15T01:03:45Z</dcterms:modified>
</cp:coreProperties>
</file>