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321" r:id="rId4"/>
    <p:sldId id="322" r:id="rId5"/>
    <p:sldId id="258" r:id="rId6"/>
    <p:sldId id="259" r:id="rId7"/>
    <p:sldId id="260" r:id="rId8"/>
    <p:sldId id="323" r:id="rId9"/>
    <p:sldId id="261" r:id="rId10"/>
    <p:sldId id="262" r:id="rId11"/>
    <p:sldId id="263" r:id="rId12"/>
    <p:sldId id="264" r:id="rId13"/>
    <p:sldId id="32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326" r:id="rId45"/>
    <p:sldId id="296" r:id="rId46"/>
    <p:sldId id="297" r:id="rId47"/>
    <p:sldId id="298" r:id="rId48"/>
    <p:sldId id="299" r:id="rId49"/>
    <p:sldId id="300" r:id="rId50"/>
    <p:sldId id="327"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5" r:id="rId65"/>
    <p:sldId id="316" r:id="rId66"/>
    <p:sldId id="317" r:id="rId67"/>
    <p:sldId id="318" r:id="rId68"/>
    <p:sldId id="319" r:id="rId69"/>
    <p:sldId id="320" r:id="rId70"/>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2" d="100"/>
          <a:sy n="62" d="100"/>
        </p:scale>
        <p:origin x="-63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ar-SA" smtClean="0"/>
              <a:t>انقر لتحرير نمط العنوان الرئيسي</a:t>
            </a:r>
            <a:endParaRPr kumimoji="0" lang="en-US"/>
          </a:p>
        </p:txBody>
      </p:sp>
      <p:sp>
        <p:nvSpPr>
          <p:cNvPr id="22" name="عنوان فرعي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7" name="عنصر نائب للتاريخ 6"/>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20" name="عنصر نائب للتذييل 19"/>
          <p:cNvSpPr>
            <a:spLocks noGrp="1"/>
          </p:cNvSpPr>
          <p:nvPr>
            <p:ph type="ftr" sz="quarter" idx="11"/>
          </p:nvPr>
        </p:nvSpPr>
        <p:spPr/>
        <p:txBody>
          <a:bodyPr/>
          <a:lstStyle>
            <a:extLst/>
          </a:lstStyle>
          <a:p>
            <a:endParaRPr lang="ar-SY" dirty="0"/>
          </a:p>
        </p:txBody>
      </p:sp>
      <p:sp>
        <p:nvSpPr>
          <p:cNvPr id="10" name="عنصر نائب لرقم الشريحة 9"/>
          <p:cNvSpPr>
            <a:spLocks noGrp="1"/>
          </p:cNvSpPr>
          <p:nvPr>
            <p:ph type="sldNum" sz="quarter" idx="12"/>
          </p:nvPr>
        </p:nvSpPr>
        <p:spPr/>
        <p:txBody>
          <a:bodyPr/>
          <a:lstStyle>
            <a:extLst/>
          </a:lstStyle>
          <a:p>
            <a:fld id="{0D0434F6-5342-46CE-9137-824954D7E604}" type="slidenum">
              <a:rPr lang="ar-SY" smtClean="0"/>
              <a:t>‹#›</a:t>
            </a:fld>
            <a:endParaRPr lang="ar-SY" dirty="0"/>
          </a:p>
        </p:txBody>
      </p:sp>
      <p:sp>
        <p:nvSpPr>
          <p:cNvPr id="8" name="شكل بيضاوي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شكل بيضاوي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5" name="عنصر نائب للتذييل 4"/>
          <p:cNvSpPr>
            <a:spLocks noGrp="1"/>
          </p:cNvSpPr>
          <p:nvPr>
            <p:ph type="ftr" sz="quarter" idx="11"/>
          </p:nvPr>
        </p:nvSpPr>
        <p:spPr/>
        <p:txBody>
          <a:bodyPr/>
          <a:lstStyle>
            <a:extLst/>
          </a:lstStyle>
          <a:p>
            <a:endParaRPr lang="ar-SY" dirty="0"/>
          </a:p>
        </p:txBody>
      </p:sp>
      <p:sp>
        <p:nvSpPr>
          <p:cNvPr id="6" name="عنصر نائب لرقم الشريحة 5"/>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274639"/>
            <a:ext cx="18288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143000" y="274640"/>
            <a:ext cx="55626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5" name="عنصر نائب للتذييل 4"/>
          <p:cNvSpPr>
            <a:spLocks noGrp="1"/>
          </p:cNvSpPr>
          <p:nvPr>
            <p:ph type="ftr" sz="quarter" idx="11"/>
          </p:nvPr>
        </p:nvSpPr>
        <p:spPr/>
        <p:txBody>
          <a:bodyPr/>
          <a:lstStyle>
            <a:extLst/>
          </a:lstStyle>
          <a:p>
            <a:endParaRPr lang="ar-SY" dirty="0"/>
          </a:p>
        </p:txBody>
      </p:sp>
      <p:sp>
        <p:nvSpPr>
          <p:cNvPr id="6" name="عنصر نائب لرقم الشريحة 5"/>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5" name="عنصر نائب للتذييل 4"/>
          <p:cNvSpPr>
            <a:spLocks noGrp="1"/>
          </p:cNvSpPr>
          <p:nvPr>
            <p:ph type="ftr" sz="quarter" idx="11"/>
          </p:nvPr>
        </p:nvSpPr>
        <p:spPr/>
        <p:txBody>
          <a:bodyPr/>
          <a:lstStyle>
            <a:extLst/>
          </a:lstStyle>
          <a:p>
            <a:endParaRPr lang="ar-SY" dirty="0"/>
          </a:p>
        </p:txBody>
      </p:sp>
      <p:sp>
        <p:nvSpPr>
          <p:cNvPr id="6" name="عنصر نائب لرقم الشريحة 5"/>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مستطيل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5" name="عنصر نائب للتذييل 4"/>
          <p:cNvSpPr>
            <a:spLocks noGrp="1"/>
          </p:cNvSpPr>
          <p:nvPr>
            <p:ph type="ftr" sz="quarter" idx="11"/>
          </p:nvPr>
        </p:nvSpPr>
        <p:spPr/>
        <p:txBody>
          <a:bodyPr/>
          <a:lstStyle>
            <a:extLst/>
          </a:lstStyle>
          <a:p>
            <a:endParaRPr lang="ar-SY" dirty="0"/>
          </a:p>
        </p:txBody>
      </p:sp>
      <p:sp>
        <p:nvSpPr>
          <p:cNvPr id="6" name="عنصر نائب لرقم الشريحة 5"/>
          <p:cNvSpPr>
            <a:spLocks noGrp="1"/>
          </p:cNvSpPr>
          <p:nvPr>
            <p:ph type="sldNum" sz="quarter" idx="12"/>
          </p:nvPr>
        </p:nvSpPr>
        <p:spPr/>
        <p:txBody>
          <a:bodyPr/>
          <a:lstStyle>
            <a:extLst/>
          </a:lstStyle>
          <a:p>
            <a:fld id="{0D0434F6-5342-46CE-9137-824954D7E604}" type="slidenum">
              <a:rPr lang="ar-SY" smtClean="0"/>
              <a:t>‹#›</a:t>
            </a:fld>
            <a:endParaRPr lang="ar-SY" dirty="0"/>
          </a:p>
        </p:txBody>
      </p:sp>
      <p:sp>
        <p:nvSpPr>
          <p:cNvPr id="10" name="مستطيل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شكل بيضاوي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شكل بيضاوي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6" name="عنصر نائب للتذييل 5"/>
          <p:cNvSpPr>
            <a:spLocks noGrp="1"/>
          </p:cNvSpPr>
          <p:nvPr>
            <p:ph type="ftr" sz="quarter" idx="11"/>
          </p:nvPr>
        </p:nvSpPr>
        <p:spPr/>
        <p:txBody>
          <a:bodyPr/>
          <a:lstStyle>
            <a:extLst/>
          </a:lstStyle>
          <a:p>
            <a:endParaRPr lang="ar-SY" dirty="0"/>
          </a:p>
        </p:txBody>
      </p:sp>
      <p:sp>
        <p:nvSpPr>
          <p:cNvPr id="7" name="عنصر نائب لرقم الشريحة 6"/>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8" name="عنصر نائب للتذييل 7"/>
          <p:cNvSpPr>
            <a:spLocks noGrp="1"/>
          </p:cNvSpPr>
          <p:nvPr>
            <p:ph type="ftr" sz="quarter" idx="11"/>
          </p:nvPr>
        </p:nvSpPr>
        <p:spPr/>
        <p:txBody>
          <a:bodyPr/>
          <a:lstStyle>
            <a:extLst/>
          </a:lstStyle>
          <a:p>
            <a:endParaRPr lang="ar-SY" dirty="0"/>
          </a:p>
        </p:txBody>
      </p:sp>
      <p:sp>
        <p:nvSpPr>
          <p:cNvPr id="9" name="عنصر نائب لرقم الشريحة 8"/>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4" name="عنصر نائب للتذييل 3"/>
          <p:cNvSpPr>
            <a:spLocks noGrp="1"/>
          </p:cNvSpPr>
          <p:nvPr>
            <p:ph type="ftr" sz="quarter" idx="11"/>
          </p:nvPr>
        </p:nvSpPr>
        <p:spPr/>
        <p:txBody>
          <a:bodyPr/>
          <a:lstStyle>
            <a:extLst/>
          </a:lstStyle>
          <a:p>
            <a:endParaRPr lang="ar-SY" dirty="0"/>
          </a:p>
        </p:txBody>
      </p:sp>
      <p:sp>
        <p:nvSpPr>
          <p:cNvPr id="5" name="عنصر نائب لرقم الشريحة 4"/>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5" name="مستطيل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عنصر نائب للتاريخ 1"/>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3" name="عنصر نائب للتذييل 2"/>
          <p:cNvSpPr>
            <a:spLocks noGrp="1"/>
          </p:cNvSpPr>
          <p:nvPr>
            <p:ph type="ftr" sz="quarter" idx="11"/>
          </p:nvPr>
        </p:nvSpPr>
        <p:spPr/>
        <p:txBody>
          <a:bodyPr/>
          <a:lstStyle>
            <a:extLst/>
          </a:lstStyle>
          <a:p>
            <a:endParaRPr lang="ar-SY" dirty="0"/>
          </a:p>
        </p:txBody>
      </p:sp>
      <p:sp>
        <p:nvSpPr>
          <p:cNvPr id="4" name="عنصر نائب لرقم الشريحة 3"/>
          <p:cNvSpPr>
            <a:spLocks noGrp="1"/>
          </p:cNvSpPr>
          <p:nvPr>
            <p:ph type="sldNum" sz="quarter" idx="12"/>
          </p:nvPr>
        </p:nvSpPr>
        <p:spPr/>
        <p:txBody>
          <a:bodyPr/>
          <a:lstStyle>
            <a:extLst/>
          </a:lstStyle>
          <a:p>
            <a:fld id="{0D0434F6-5342-46CE-9137-824954D7E604}" type="slidenum">
              <a:rPr lang="ar-SY" smtClean="0"/>
              <a:t>‹#›</a:t>
            </a:fld>
            <a:endParaRPr lang="ar-SY" dirty="0"/>
          </a:p>
        </p:txBody>
      </p:sp>
      <p:sp>
        <p:nvSpPr>
          <p:cNvPr id="6" name="مستطيل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6" name="عنصر نائب للتذييل 5"/>
          <p:cNvSpPr>
            <a:spLocks noGrp="1"/>
          </p:cNvSpPr>
          <p:nvPr>
            <p:ph type="ftr" sz="quarter" idx="11"/>
          </p:nvPr>
        </p:nvSpPr>
        <p:spPr/>
        <p:txBody>
          <a:bodyPr/>
          <a:lstStyle>
            <a:extLst/>
          </a:lstStyle>
          <a:p>
            <a:endParaRPr lang="ar-SY" dirty="0"/>
          </a:p>
        </p:txBody>
      </p:sp>
      <p:sp>
        <p:nvSpPr>
          <p:cNvPr id="7" name="عنصر نائب لرقم الشريحة 6"/>
          <p:cNvSpPr>
            <a:spLocks noGrp="1"/>
          </p:cNvSpPr>
          <p:nvPr>
            <p:ph type="sldNum" sz="quarter" idx="12"/>
          </p:nvPr>
        </p:nvSpPr>
        <p:spPr/>
        <p:txBody>
          <a:bodyPr/>
          <a:lstStyle>
            <a:extLst/>
          </a:lstStyle>
          <a:p>
            <a:fld id="{0D0434F6-5342-46CE-9137-824954D7E604}" type="slidenum">
              <a:rPr lang="ar-SY" smtClean="0"/>
              <a:t>‹#›</a:t>
            </a:fld>
            <a:endParaRPr lang="ar-SY"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extLst/>
          </a:lstStyle>
          <a:p>
            <a:fld id="{0ED9D604-F2F5-4E15-BC23-B46E78AA222B}" type="datetimeFigureOut">
              <a:rPr lang="ar-SY" smtClean="0"/>
              <a:t>06/11/1438</a:t>
            </a:fld>
            <a:endParaRPr lang="ar-SY" dirty="0"/>
          </a:p>
        </p:txBody>
      </p:sp>
      <p:sp>
        <p:nvSpPr>
          <p:cNvPr id="6" name="عنصر نائب للتذييل 5"/>
          <p:cNvSpPr>
            <a:spLocks noGrp="1"/>
          </p:cNvSpPr>
          <p:nvPr>
            <p:ph type="ftr" sz="quarter" idx="11"/>
          </p:nvPr>
        </p:nvSpPr>
        <p:spPr/>
        <p:txBody>
          <a:bodyPr/>
          <a:lstStyle>
            <a:extLst/>
          </a:lstStyle>
          <a:p>
            <a:endParaRPr lang="ar-SY" dirty="0"/>
          </a:p>
        </p:txBody>
      </p:sp>
      <p:sp>
        <p:nvSpPr>
          <p:cNvPr id="7" name="عنصر نائب لرقم الشريحة 6"/>
          <p:cNvSpPr>
            <a:spLocks noGrp="1"/>
          </p:cNvSpPr>
          <p:nvPr>
            <p:ph type="sldNum" sz="quarter" idx="12"/>
          </p:nvPr>
        </p:nvSpPr>
        <p:spPr/>
        <p:txBody>
          <a:bodyPr/>
          <a:lstStyle>
            <a:extLst/>
          </a:lstStyle>
          <a:p>
            <a:fld id="{0D0434F6-5342-46CE-9137-824954D7E604}" type="slidenum">
              <a:rPr lang="ar-SY" smtClean="0"/>
              <a:t>‹#›</a:t>
            </a:fld>
            <a:endParaRPr lang="ar-SY" dirty="0"/>
          </a:p>
        </p:txBody>
      </p:sp>
      <p:sp>
        <p:nvSpPr>
          <p:cNvPr id="8" name="مستطيل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عنصر نائب للصورة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ar-SA" dirty="0" smtClean="0"/>
              <a:t>انقر فوق الأيقونة لإضافة صورة</a:t>
            </a:r>
            <a:endParaRPr kumimoji="0" lang="en-US" dirty="0"/>
          </a:p>
        </p:txBody>
      </p:sp>
      <p:sp>
        <p:nvSpPr>
          <p:cNvPr id="9" name="مخطط انسيابي: معالجة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مخطط انسيابي: معالجة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عنصر نائب للنص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دائري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شكل بيضاوي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دائرة مجوفة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مستطيل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عنصر نائب للعنوان 4"/>
          <p:cNvSpPr>
            <a:spLocks noGrp="1"/>
          </p:cNvSpPr>
          <p:nvPr>
            <p:ph type="title"/>
          </p:nvPr>
        </p:nvSpPr>
        <p:spPr>
          <a:xfrm>
            <a:off x="1435608" y="274638"/>
            <a:ext cx="7498080" cy="1143000"/>
          </a:xfrm>
          <a:prstGeom prst="rect">
            <a:avLst/>
          </a:prstGeom>
        </p:spPr>
        <p:txBody>
          <a:bodyPr anchor="ctr">
            <a:normAutofit/>
          </a:bodyPr>
          <a:lstStyle>
            <a:extLst/>
          </a:lstStyle>
          <a:p>
            <a:r>
              <a:rPr kumimoji="0" lang="ar-SA" smtClean="0"/>
              <a:t>انقر لتحرير نمط العنوان الرئيسي</a:t>
            </a:r>
            <a:endParaRPr kumimoji="0" lang="en-US"/>
          </a:p>
        </p:txBody>
      </p:sp>
      <p:sp>
        <p:nvSpPr>
          <p:cNvPr id="9" name="عنصر نائب للنص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ED9D604-F2F5-4E15-BC23-B46E78AA222B}" type="datetimeFigureOut">
              <a:rPr lang="ar-SY" smtClean="0"/>
              <a:t>06/11/1438</a:t>
            </a:fld>
            <a:endParaRPr lang="ar-SY" dirty="0"/>
          </a:p>
        </p:txBody>
      </p:sp>
      <p:sp>
        <p:nvSpPr>
          <p:cNvPr id="10" name="عنصر نائب للتذييل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ar-SY" dirty="0"/>
          </a:p>
        </p:txBody>
      </p:sp>
      <p:sp>
        <p:nvSpPr>
          <p:cNvPr id="22" name="عنصر نائب لرقم الشريحة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D0434F6-5342-46CE-9137-824954D7E604}" type="slidenum">
              <a:rPr lang="ar-SY" smtClean="0"/>
              <a:t>‹#›</a:t>
            </a:fld>
            <a:endParaRPr lang="ar-SY" dirty="0"/>
          </a:p>
        </p:txBody>
      </p:sp>
      <p:sp>
        <p:nvSpPr>
          <p:cNvPr id="15" name="مستطيل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lideshare.net/jeansara85/young-permanent-tooth"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11560" y="2348880"/>
            <a:ext cx="7776864" cy="1686049"/>
          </a:xfrm>
        </p:spPr>
        <p:txBody>
          <a:bodyPr>
            <a:normAutofit fontScale="90000"/>
          </a:bodyPr>
          <a:lstStyle/>
          <a:p>
            <a:pPr algn="ctr"/>
            <a:r>
              <a:rPr lang="ar-SY" dirty="0" smtClean="0">
                <a:solidFill>
                  <a:srgbClr val="FF0000"/>
                </a:solidFill>
              </a:rPr>
              <a:t>المعالجة اللبية للأسنان الدائمة الفتية</a:t>
            </a:r>
            <a:br>
              <a:rPr lang="ar-SY" dirty="0" smtClean="0">
                <a:solidFill>
                  <a:srgbClr val="FF0000"/>
                </a:solidFill>
              </a:rPr>
            </a:br>
            <a:r>
              <a:rPr lang="en-US" dirty="0" smtClean="0">
                <a:solidFill>
                  <a:srgbClr val="FF0000"/>
                </a:solidFill>
              </a:rPr>
              <a:t>Endodontic treatment for the young permanent teeth</a:t>
            </a:r>
            <a:endParaRPr lang="ar-SY" dirty="0">
              <a:solidFill>
                <a:srgbClr val="FF0000"/>
              </a:solidFill>
            </a:endParaRPr>
          </a:p>
        </p:txBody>
      </p:sp>
      <p:sp>
        <p:nvSpPr>
          <p:cNvPr id="3" name="عنوان فرعي 2"/>
          <p:cNvSpPr>
            <a:spLocks noGrp="1"/>
          </p:cNvSpPr>
          <p:nvPr>
            <p:ph type="subTitle" idx="1"/>
          </p:nvPr>
        </p:nvSpPr>
        <p:spPr>
          <a:xfrm>
            <a:off x="1331640" y="4437112"/>
            <a:ext cx="6400800" cy="1752600"/>
          </a:xfrm>
        </p:spPr>
        <p:txBody>
          <a:bodyPr/>
          <a:lstStyle/>
          <a:p>
            <a:pPr algn="ctr"/>
            <a:r>
              <a:rPr lang="ar-SY" sz="4000" dirty="0" smtClean="0">
                <a:solidFill>
                  <a:srgbClr val="002060"/>
                </a:solidFill>
                <a:effectLst>
                  <a:outerShdw blurRad="38100" dist="38100" dir="2700000" algn="tl">
                    <a:srgbClr val="000000">
                      <a:alpha val="43137"/>
                    </a:srgbClr>
                  </a:outerShdw>
                </a:effectLst>
              </a:rPr>
              <a:t>إعداد الطالبة : إناس مصطفى الديري</a:t>
            </a:r>
          </a:p>
          <a:p>
            <a:pPr algn="ctr"/>
            <a:r>
              <a:rPr lang="ar-SY" sz="4000" dirty="0" smtClean="0">
                <a:solidFill>
                  <a:srgbClr val="002060"/>
                </a:solidFill>
                <a:effectLst>
                  <a:outerShdw blurRad="38100" dist="38100" dir="2700000" algn="tl">
                    <a:srgbClr val="000000">
                      <a:alpha val="43137"/>
                    </a:srgbClr>
                  </a:outerShdw>
                </a:effectLst>
              </a:rPr>
              <a:t>إشراف الأستاذ الدكتور :حسان حلبية</a:t>
            </a:r>
          </a:p>
          <a:p>
            <a:endParaRPr lang="ar-SY"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Y" dirty="0"/>
          </a:p>
        </p:txBody>
      </p:sp>
      <p:pic>
        <p:nvPicPr>
          <p:cNvPr id="6" name="صورة 5" descr="C:\Users\Sony\AppData\Local\Microsoft\Windows\INetCache\Content.Word\Hama_University_Log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65" y="228600"/>
            <a:ext cx="1499870" cy="1714500"/>
          </a:xfrm>
          <a:prstGeom prst="rect">
            <a:avLst/>
          </a:prstGeom>
          <a:ln>
            <a:noFill/>
          </a:ln>
          <a:effectLst>
            <a:softEdge rad="112500"/>
          </a:effectLst>
        </p:spPr>
      </p:pic>
      <p:sp>
        <p:nvSpPr>
          <p:cNvPr id="7" name="Rectangle 3"/>
          <p:cNvSpPr>
            <a:spLocks noChangeArrowheads="1"/>
          </p:cNvSpPr>
          <p:nvPr/>
        </p:nvSpPr>
        <p:spPr bwMode="auto">
          <a:xfrm>
            <a:off x="-324544" y="628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Y" altLang="ar-SY" sz="2400" b="1" i="1" u="none" strike="noStrike" cap="none" normalizeH="0" baseline="0" dirty="0" smtClean="0">
                <a:ln>
                  <a:noFill/>
                </a:ln>
                <a:solidFill>
                  <a:schemeClr val="tx1"/>
                </a:solidFill>
                <a:effectLst/>
                <a:latin typeface="Calibri" pitchFamily="34" charset="0"/>
                <a:ea typeface="Calibri" pitchFamily="34" charset="0"/>
                <a:cs typeface="Arial" pitchFamily="34" charset="0"/>
              </a:rPr>
              <a:t>الجمهورية العربية السورية</a:t>
            </a:r>
            <a:endParaRPr kumimoji="0" lang="en-US" altLang="ar-SY"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Y" altLang="ar-SY" sz="20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جامعة حماة</a:t>
            </a:r>
            <a:endParaRPr kumimoji="0" lang="en-US" altLang="ar-SY"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Y" altLang="ar-SY" sz="20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كلية طب الأسنان</a:t>
            </a:r>
            <a:endParaRPr kumimoji="0" lang="en-US" altLang="ar-SY"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Y" altLang="ar-SY" sz="20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قسم مداواة الأسنان</a:t>
            </a:r>
            <a:endParaRPr kumimoji="0" lang="ar-SY" altLang="ar-SY"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2615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dirty="0">
                <a:solidFill>
                  <a:srgbClr val="7030A0"/>
                </a:solidFill>
                <a:effectLst>
                  <a:outerShdw blurRad="50800" algn="tl">
                    <a:srgbClr val="000000"/>
                  </a:outerShdw>
                </a:effectLst>
              </a:rPr>
              <a:t>آلية التولد الذروي </a:t>
            </a:r>
            <a:r>
              <a:rPr lang="en-US" b="1" dirty="0">
                <a:solidFill>
                  <a:srgbClr val="7030A0"/>
                </a:solidFill>
                <a:effectLst>
                  <a:outerShdw blurRad="50800" algn="tl">
                    <a:srgbClr val="000000"/>
                  </a:outerShdw>
                </a:effectLst>
              </a:rPr>
              <a:t>Apexogenesis</a:t>
            </a:r>
            <a:r>
              <a:rPr lang="en-US" dirty="0">
                <a:solidFill>
                  <a:srgbClr val="7030A0"/>
                </a:solidFill>
              </a:rPr>
              <a:t/>
            </a:r>
            <a:br>
              <a:rPr lang="en-US" dirty="0">
                <a:solidFill>
                  <a:srgbClr val="7030A0"/>
                </a:solidFill>
              </a:rPr>
            </a:br>
            <a:endParaRPr lang="ar-SY" dirty="0">
              <a:solidFill>
                <a:srgbClr val="7030A0"/>
              </a:solidFill>
            </a:endParaRPr>
          </a:p>
        </p:txBody>
      </p:sp>
      <p:sp>
        <p:nvSpPr>
          <p:cNvPr id="3" name="عنصر نائب للمحتوى 2"/>
          <p:cNvSpPr>
            <a:spLocks noGrp="1"/>
          </p:cNvSpPr>
          <p:nvPr>
            <p:ph idx="1"/>
          </p:nvPr>
        </p:nvSpPr>
        <p:spPr>
          <a:xfrm>
            <a:off x="467544" y="1196752"/>
            <a:ext cx="8229600" cy="5184576"/>
          </a:xfrm>
        </p:spPr>
        <p:txBody>
          <a:bodyPr>
            <a:normAutofit lnSpcReduction="10000"/>
          </a:bodyPr>
          <a:lstStyle/>
          <a:p>
            <a:pPr lvl="0"/>
            <a:r>
              <a:rPr lang="ar-SY" b="1" dirty="0">
                <a:solidFill>
                  <a:srgbClr val="7030A0"/>
                </a:solidFill>
              </a:rPr>
              <a:t>ألية التولد الذروي ِ</a:t>
            </a:r>
            <a:r>
              <a:rPr lang="en-US" b="1" dirty="0">
                <a:solidFill>
                  <a:srgbClr val="7030A0"/>
                </a:solidFill>
              </a:rPr>
              <a:t>Apexogenesis :</a:t>
            </a:r>
            <a:r>
              <a:rPr lang="ar-SY" dirty="0"/>
              <a:t>هو مصطلح نسيجي يستخدم لوصف نتائج التداخلات العلاجية على اللب الحي التي تحفز على استمرار التطور الفيزيولوجي  الطبيعي باكتمال نمو الجذر وانغلاق الذروة </a:t>
            </a:r>
            <a:endParaRPr lang="en-US" dirty="0"/>
          </a:p>
          <a:p>
            <a:pPr lvl="0"/>
            <a:r>
              <a:rPr lang="ar-SY" dirty="0"/>
              <a:t>تشكل الذروة في الأسنان الحية الدائمة الفتية يمكن أن يتحقق بإحدى المعالجات التالية:</a:t>
            </a:r>
            <a:endParaRPr lang="en-US" dirty="0"/>
          </a:p>
          <a:p>
            <a:pPr lvl="0"/>
            <a:r>
              <a:rPr lang="ar-SY" b="1" dirty="0"/>
              <a:t>التغطية اللبية غير المباشرة </a:t>
            </a:r>
            <a:r>
              <a:rPr lang="en-US" b="1" dirty="0"/>
              <a:t>indirect pulp capping</a:t>
            </a:r>
            <a:endParaRPr lang="en-US" dirty="0"/>
          </a:p>
          <a:p>
            <a:pPr lvl="0"/>
            <a:r>
              <a:rPr lang="ar-SY" b="1" dirty="0"/>
              <a:t>التغطية اللبية المباشرة </a:t>
            </a:r>
            <a:r>
              <a:rPr lang="en-US" b="1" dirty="0"/>
              <a:t>direct pulp capping </a:t>
            </a:r>
            <a:endParaRPr lang="en-US" dirty="0"/>
          </a:p>
          <a:p>
            <a:pPr lvl="0"/>
            <a:r>
              <a:rPr lang="ar-SY" b="1" dirty="0"/>
              <a:t>بتر اللب الجزئي </a:t>
            </a:r>
            <a:r>
              <a:rPr lang="en-US" b="1" dirty="0"/>
              <a:t>partial pulpotomy </a:t>
            </a:r>
            <a:endParaRPr lang="en-US" dirty="0"/>
          </a:p>
          <a:p>
            <a:pPr lvl="0"/>
            <a:r>
              <a:rPr lang="ar-SY" b="1" dirty="0"/>
              <a:t>بتر اللب الحي </a:t>
            </a:r>
            <a:r>
              <a:rPr lang="en-US" b="1" dirty="0"/>
              <a:t>pulpotomy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21047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lvl="0" algn="ctr"/>
            <a:r>
              <a:rPr lang="ar-SY" b="1" i="1" u="sng" dirty="0">
                <a:solidFill>
                  <a:schemeClr val="accent3"/>
                </a:solidFill>
              </a:rPr>
              <a:t>التغطية اللبية غير المباشرة </a:t>
            </a:r>
            <a:r>
              <a:rPr lang="en-US" b="1" i="1" u="sng" dirty="0">
                <a:solidFill>
                  <a:schemeClr val="accent3"/>
                </a:solidFill>
              </a:rPr>
              <a:t>indirect pulp capping</a:t>
            </a:r>
            <a:r>
              <a:rPr lang="en-US" dirty="0">
                <a:solidFill>
                  <a:schemeClr val="accent3"/>
                </a:solidFill>
              </a:rPr>
              <a:t/>
            </a:r>
            <a:br>
              <a:rPr lang="en-US" dirty="0">
                <a:solidFill>
                  <a:schemeClr val="accent3"/>
                </a:solidFill>
              </a:rPr>
            </a:br>
            <a:endParaRPr lang="ar-SY" dirty="0">
              <a:solidFill>
                <a:schemeClr val="accent3"/>
              </a:solidFill>
            </a:endParaRPr>
          </a:p>
        </p:txBody>
      </p:sp>
      <p:sp>
        <p:nvSpPr>
          <p:cNvPr id="3" name="عنصر نائب للمحتوى 2"/>
          <p:cNvSpPr>
            <a:spLocks noGrp="1"/>
          </p:cNvSpPr>
          <p:nvPr>
            <p:ph idx="1"/>
          </p:nvPr>
        </p:nvSpPr>
        <p:spPr/>
        <p:txBody>
          <a:bodyPr>
            <a:normAutofit fontScale="92500" lnSpcReduction="10000"/>
          </a:bodyPr>
          <a:lstStyle/>
          <a:p>
            <a:pPr lvl="0"/>
            <a:r>
              <a:rPr lang="ar-SY" dirty="0"/>
              <a:t>معالجة قديمة وضع اسسها العالم </a:t>
            </a:r>
            <a:r>
              <a:rPr lang="en-US" dirty="0"/>
              <a:t>fauchrd </a:t>
            </a:r>
            <a:r>
              <a:rPr lang="ar-SY" dirty="0"/>
              <a:t>عام 1850 وتشير الى عدم إزالة جميع النخر بل المحافظة على طبقة متلينة جزئياً لتجنب انكشاف اللب لأنه من الممكن أن يعاد تمعدن هذه الطبقة عند تطبيق المادة المبطنة ومن ثم ختمها جيداً بالترميم</a:t>
            </a:r>
            <a:endParaRPr lang="en-US" dirty="0"/>
          </a:p>
          <a:p>
            <a:pPr lvl="0"/>
            <a:r>
              <a:rPr lang="ar-SY" dirty="0"/>
              <a:t>تهدف هذه المعالجة إلى حماية اللب من الانكشاف في الأسنان التي لا تشير أعراضها و علاماتها السريرية والشعاعية إلى وجود آلام عفوية  حيث نستفيد من</a:t>
            </a:r>
            <a:r>
              <a:rPr lang="ar-SY" i="1" dirty="0"/>
              <a:t> </a:t>
            </a:r>
            <a:r>
              <a:rPr lang="ar-SY" dirty="0"/>
              <a:t>الآلية الوقائية الطبيعية للب تجاه</a:t>
            </a:r>
            <a:r>
              <a:rPr lang="ar-SY" i="1" dirty="0"/>
              <a:t> </a:t>
            </a:r>
            <a:r>
              <a:rPr lang="ar-SY" dirty="0"/>
              <a:t>غزو النخر كما تعمل الخلايا المولدة للعاج على تشكيل عاج مرمم مانعة بذلك انكشاف اللب</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750340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1520" y="188640"/>
            <a:ext cx="8229600" cy="4525963"/>
          </a:xfrm>
        </p:spPr>
        <p:txBody>
          <a:bodyPr/>
          <a:lstStyle/>
          <a:p>
            <a:pPr lvl="0"/>
            <a:r>
              <a:rPr lang="ar-SY" dirty="0"/>
              <a:t>من المتفق عليه أنه بعد تجريف العاج النخر قد يبقى عدد من الجراثيم في الطبقة العاج المغطية للب يقضى عليها بمادة مضادة للجراثيم كماءات الكالسيوم أو أوكسيد الزنك والأوجينول شرط تأمين الختم المحكم بواسطة الترميم</a:t>
            </a:r>
            <a:endParaRPr lang="en-US" dirty="0"/>
          </a:p>
          <a:p>
            <a:pPr lvl="0"/>
            <a:r>
              <a:rPr lang="ar-SY" dirty="0"/>
              <a:t>إن فرص نجاح هذه المعالجة أعلى بكثير من الأسنان الدائمة مكتملة النمو ومن الأسنان المؤقتة حيث بلغت </a:t>
            </a:r>
            <a:r>
              <a:rPr lang="ar-SY" b="1" dirty="0"/>
              <a:t>نسبة النجاح 94</a:t>
            </a:r>
            <a:r>
              <a:rPr lang="ar-SY" dirty="0"/>
              <a:t>% من الحالات المعالجة</a:t>
            </a:r>
            <a:endParaRPr lang="en-US" dirty="0"/>
          </a:p>
          <a:p>
            <a:endParaRPr lang="ar-SY" dirty="0"/>
          </a:p>
        </p:txBody>
      </p:sp>
      <p:pic>
        <p:nvPicPr>
          <p:cNvPr id="4" name="عنصر نائب للمحتوى 3"/>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95536" y="3897840"/>
            <a:ext cx="6660232" cy="1968373"/>
          </a:xfrm>
          <a:prstGeom prst="rect">
            <a:avLst/>
          </a:prstGeom>
          <a:noFill/>
        </p:spPr>
      </p:pic>
      <p:sp>
        <p:nvSpPr>
          <p:cNvPr id="5" name="مستطيل 4"/>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23533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aha\Desktop\inas\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992888" cy="5996472"/>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0" y="6567735"/>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640168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u="sng" dirty="0">
                <a:solidFill>
                  <a:schemeClr val="accent3"/>
                </a:solidFill>
              </a:rPr>
              <a:t>شروط نجاح التغطية اللبية غير المباشرة :</a:t>
            </a:r>
            <a:r>
              <a:rPr lang="en-US" dirty="0">
                <a:solidFill>
                  <a:schemeClr val="accent3"/>
                </a:solidFill>
              </a:rPr>
              <a:t/>
            </a:r>
            <a:br>
              <a:rPr lang="en-US" dirty="0">
                <a:solidFill>
                  <a:schemeClr val="accent3"/>
                </a:solidFill>
              </a:rPr>
            </a:br>
            <a:endParaRPr lang="ar-SY" dirty="0">
              <a:solidFill>
                <a:schemeClr val="accent3"/>
              </a:solidFill>
            </a:endParaRPr>
          </a:p>
        </p:txBody>
      </p:sp>
      <p:sp>
        <p:nvSpPr>
          <p:cNvPr id="3" name="عنصر نائب للمحتوى 2"/>
          <p:cNvSpPr>
            <a:spLocks noGrp="1"/>
          </p:cNvSpPr>
          <p:nvPr>
            <p:ph idx="1"/>
          </p:nvPr>
        </p:nvSpPr>
        <p:spPr/>
        <p:txBody>
          <a:bodyPr>
            <a:normAutofit fontScale="92500"/>
          </a:bodyPr>
          <a:lstStyle/>
          <a:p>
            <a:pPr lvl="0"/>
            <a:r>
              <a:rPr lang="ar-SY" dirty="0"/>
              <a:t>أن يكون التشخيص اللبي هو لب سليم أو التهاب لب ردود</a:t>
            </a:r>
            <a:endParaRPr lang="en-US" dirty="0"/>
          </a:p>
          <a:p>
            <a:pPr lvl="0"/>
            <a:r>
              <a:rPr lang="ar-SY" dirty="0"/>
              <a:t>أن تكون المادة الحاشية محققة لشروط الختم الحفافي والعزل للعاج المتلين الغير مصاب عن الحفرة الفموية</a:t>
            </a:r>
            <a:endParaRPr lang="en-US" dirty="0"/>
          </a:p>
          <a:p>
            <a:pPr lvl="0"/>
            <a:r>
              <a:rPr lang="ar-SY" dirty="0"/>
              <a:t>استمرار مراقبة حيوية السن  المعالج </a:t>
            </a:r>
            <a:endParaRPr lang="en-US" dirty="0"/>
          </a:p>
          <a:p>
            <a:pPr lvl="0"/>
            <a:r>
              <a:rPr lang="ar-SY" dirty="0"/>
              <a:t>يجب عدم ظهور أعراض أو علامات بعد المعالجة مثل الحساسية والألم أو الانتباج  كما يتوجب عدم ظهور علامات شعاعية مثل الامتصاص الداخلي أو الخارجي  للسن المعالج </a:t>
            </a:r>
            <a:endParaRPr lang="en-US" dirty="0"/>
          </a:p>
          <a:p>
            <a:pPr lvl="0"/>
            <a:r>
              <a:rPr lang="ar-SY" dirty="0"/>
              <a:t>الأسنان الفتية يجب أن تظهر استمرارية في تطور الجذر</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518946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ar-SY" b="1" i="1" u="sng" dirty="0">
                <a:solidFill>
                  <a:schemeClr val="accent3"/>
                </a:solidFill>
              </a:rPr>
              <a:t>استطبابات التغطية اللبية غير المباشرة في الأسنان الدائمة الفتية :</a:t>
            </a:r>
            <a:r>
              <a:rPr lang="en-US" dirty="0">
                <a:solidFill>
                  <a:schemeClr val="accent3"/>
                </a:solidFill>
              </a:rPr>
              <a:t/>
            </a:r>
            <a:br>
              <a:rPr lang="en-US" dirty="0">
                <a:solidFill>
                  <a:schemeClr val="accent3"/>
                </a:solidFill>
              </a:rPr>
            </a:br>
            <a:endParaRPr lang="ar-SY" dirty="0">
              <a:solidFill>
                <a:schemeClr val="accent3"/>
              </a:solidFill>
            </a:endParaRPr>
          </a:p>
        </p:txBody>
      </p:sp>
      <p:sp>
        <p:nvSpPr>
          <p:cNvPr id="3" name="عنصر نائب للمحتوى 2"/>
          <p:cNvSpPr>
            <a:spLocks noGrp="1"/>
          </p:cNvSpPr>
          <p:nvPr>
            <p:ph idx="1"/>
          </p:nvPr>
        </p:nvSpPr>
        <p:spPr>
          <a:xfrm>
            <a:off x="457200" y="1268760"/>
            <a:ext cx="8229600" cy="4857403"/>
          </a:xfrm>
        </p:spPr>
        <p:txBody>
          <a:bodyPr>
            <a:normAutofit fontScale="70000" lnSpcReduction="20000"/>
          </a:bodyPr>
          <a:lstStyle/>
          <a:p>
            <a:pPr lvl="0"/>
            <a:r>
              <a:rPr lang="ar-SY" b="1" u="sng" dirty="0"/>
              <a:t>شكوى المريض</a:t>
            </a:r>
            <a:r>
              <a:rPr lang="ar-SY" b="1" dirty="0"/>
              <a:t> :</a:t>
            </a:r>
            <a:endParaRPr lang="en-US" dirty="0"/>
          </a:p>
          <a:p>
            <a:pPr lvl="0"/>
            <a:r>
              <a:rPr lang="ar-SY" dirty="0"/>
              <a:t>شعور بعدم ارتياح من المحفزات الحرارية أو الكيميائية</a:t>
            </a:r>
            <a:endParaRPr lang="en-US" dirty="0"/>
          </a:p>
          <a:p>
            <a:pPr lvl="0"/>
            <a:r>
              <a:rPr lang="ar-SY" dirty="0"/>
              <a:t>غياب الألم العفوي</a:t>
            </a:r>
            <a:endParaRPr lang="en-US" dirty="0"/>
          </a:p>
          <a:p>
            <a:pPr lvl="0"/>
            <a:r>
              <a:rPr lang="ar-SY" b="1" i="1" u="sng" dirty="0"/>
              <a:t>الفحص السريري:</a:t>
            </a:r>
            <a:endParaRPr lang="en-US" dirty="0"/>
          </a:p>
          <a:p>
            <a:pPr lvl="0"/>
            <a:r>
              <a:rPr lang="ar-SY" dirty="0"/>
              <a:t>وجود نخر واسع</a:t>
            </a:r>
            <a:endParaRPr lang="en-US" dirty="0"/>
          </a:p>
          <a:p>
            <a:pPr lvl="0"/>
            <a:r>
              <a:rPr lang="ar-SY" dirty="0"/>
              <a:t>عدم وجود اعتلالات بالعقد اللمفية</a:t>
            </a:r>
            <a:endParaRPr lang="en-US" dirty="0"/>
          </a:p>
          <a:p>
            <a:pPr lvl="0"/>
            <a:r>
              <a:rPr lang="ar-SY" dirty="0"/>
              <a:t>لون  اللثة المحيطة بالسن طبيعي</a:t>
            </a:r>
            <a:endParaRPr lang="en-US" dirty="0"/>
          </a:p>
          <a:p>
            <a:pPr lvl="0"/>
            <a:r>
              <a:rPr lang="ar-SY" dirty="0"/>
              <a:t>عدم وجود تلون بالسن المراد معالجته </a:t>
            </a:r>
            <a:endParaRPr lang="en-US" dirty="0"/>
          </a:p>
          <a:p>
            <a:pPr lvl="0"/>
            <a:r>
              <a:rPr lang="ar-SY" b="1" i="1" u="sng" dirty="0"/>
              <a:t>الفحص الشعاعي :</a:t>
            </a:r>
            <a:endParaRPr lang="en-US" dirty="0"/>
          </a:p>
          <a:p>
            <a:pPr lvl="0"/>
            <a:r>
              <a:rPr lang="ar-SY" dirty="0"/>
              <a:t>وجود نخر واسع قريب من الحجرة اللبية </a:t>
            </a:r>
            <a:endParaRPr lang="en-US" dirty="0"/>
          </a:p>
          <a:p>
            <a:pPr lvl="0"/>
            <a:r>
              <a:rPr lang="ar-SY" dirty="0"/>
              <a:t>الصفيحة القاسية طبيعية</a:t>
            </a:r>
            <a:endParaRPr lang="en-US" dirty="0"/>
          </a:p>
          <a:p>
            <a:pPr lvl="0"/>
            <a:r>
              <a:rPr lang="ar-SY" dirty="0"/>
              <a:t>المسافة الرباطية طبيعية</a:t>
            </a:r>
            <a:endParaRPr lang="en-US" dirty="0"/>
          </a:p>
          <a:p>
            <a:pPr lvl="0"/>
            <a:r>
              <a:rPr lang="ar-SY" dirty="0"/>
              <a:t>عدم وجود شفوفية شعاعية ذروية أو بين جذرية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10267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ar-SY" b="1" i="1" u="sng" dirty="0">
                <a:solidFill>
                  <a:schemeClr val="accent3"/>
                </a:solidFill>
              </a:rPr>
              <a:t>مضادات استطباب التغطية اللبية غير المباشرة في الأسنان الدائمة الفتية:</a:t>
            </a:r>
            <a:r>
              <a:rPr lang="en-US" dirty="0">
                <a:solidFill>
                  <a:schemeClr val="accent3"/>
                </a:solidFill>
              </a:rPr>
              <a:t/>
            </a:r>
            <a:br>
              <a:rPr lang="en-US" dirty="0">
                <a:solidFill>
                  <a:schemeClr val="accent3"/>
                </a:solidFill>
              </a:rPr>
            </a:br>
            <a:endParaRPr lang="ar-SY" dirty="0">
              <a:solidFill>
                <a:schemeClr val="accent3"/>
              </a:solidFill>
            </a:endParaRPr>
          </a:p>
        </p:txBody>
      </p:sp>
      <p:sp>
        <p:nvSpPr>
          <p:cNvPr id="3" name="عنصر نائب للمحتوى 2"/>
          <p:cNvSpPr>
            <a:spLocks noGrp="1"/>
          </p:cNvSpPr>
          <p:nvPr>
            <p:ph idx="1"/>
          </p:nvPr>
        </p:nvSpPr>
        <p:spPr>
          <a:xfrm>
            <a:off x="457200" y="1268760"/>
            <a:ext cx="8229600" cy="4857403"/>
          </a:xfrm>
        </p:spPr>
        <p:txBody>
          <a:bodyPr>
            <a:normAutofit fontScale="70000" lnSpcReduction="20000"/>
          </a:bodyPr>
          <a:lstStyle/>
          <a:p>
            <a:pPr lvl="0"/>
            <a:r>
              <a:rPr lang="ar-SY" b="1" i="1" u="sng" dirty="0"/>
              <a:t>شكوى المريض:</a:t>
            </a:r>
            <a:endParaRPr lang="en-US" dirty="0"/>
          </a:p>
          <a:p>
            <a:pPr lvl="0"/>
            <a:r>
              <a:rPr lang="ar-SY" dirty="0"/>
              <a:t>ألم حاد نافذ يستمر بعد إزالة المنبه الخارجي </a:t>
            </a:r>
            <a:endParaRPr lang="en-US" dirty="0"/>
          </a:p>
          <a:p>
            <a:pPr lvl="0"/>
            <a:r>
              <a:rPr lang="ar-SY" dirty="0"/>
              <a:t>ألم عفوي مستمر وخاصة ليلاً</a:t>
            </a:r>
            <a:endParaRPr lang="en-US" dirty="0"/>
          </a:p>
          <a:p>
            <a:pPr lvl="0"/>
            <a:r>
              <a:rPr lang="ar-SY" b="1" i="1" u="sng" dirty="0"/>
              <a:t>الفحص السريري :</a:t>
            </a:r>
            <a:endParaRPr lang="en-US" dirty="0"/>
          </a:p>
          <a:p>
            <a:pPr lvl="0"/>
            <a:r>
              <a:rPr lang="ar-SY" dirty="0"/>
              <a:t>حركة سنية زائدة </a:t>
            </a:r>
            <a:endParaRPr lang="en-US" dirty="0"/>
          </a:p>
          <a:p>
            <a:pPr lvl="0"/>
            <a:r>
              <a:rPr lang="ar-SY" dirty="0"/>
              <a:t>تقيح في اللثة المغطية لجذور الأسنان</a:t>
            </a:r>
            <a:endParaRPr lang="en-US" dirty="0"/>
          </a:p>
          <a:p>
            <a:pPr lvl="0"/>
            <a:r>
              <a:rPr lang="ar-SY" dirty="0"/>
              <a:t>تغير في لون السن </a:t>
            </a:r>
            <a:endParaRPr lang="en-US" dirty="0"/>
          </a:p>
          <a:p>
            <a:pPr lvl="0"/>
            <a:r>
              <a:rPr lang="ar-SY" dirty="0"/>
              <a:t>وجود عدم استجابة لفحوصات الحيوية (برودة – حرارة –الفاحص الكهربائي </a:t>
            </a:r>
            <a:r>
              <a:rPr lang="ar-SY" b="1" i="1" dirty="0"/>
              <a:t>)</a:t>
            </a:r>
            <a:endParaRPr lang="en-US" dirty="0"/>
          </a:p>
          <a:p>
            <a:pPr lvl="0"/>
            <a:r>
              <a:rPr lang="ar-SY" b="1" i="1" u="sng" dirty="0"/>
              <a:t>الفحص الشعاعي :</a:t>
            </a:r>
            <a:endParaRPr lang="en-US" dirty="0"/>
          </a:p>
          <a:p>
            <a:pPr lvl="0"/>
            <a:r>
              <a:rPr lang="ar-SY" dirty="0"/>
              <a:t>وجود نخر واسع منتشر للمنطقة اللبية </a:t>
            </a:r>
            <a:endParaRPr lang="en-US" dirty="0"/>
          </a:p>
          <a:p>
            <a:pPr lvl="0"/>
            <a:r>
              <a:rPr lang="ar-SY" dirty="0"/>
              <a:t>الصفيحة القاسية متقطعة شعاعياً او مصابة </a:t>
            </a:r>
            <a:endParaRPr lang="en-US" dirty="0"/>
          </a:p>
          <a:p>
            <a:pPr lvl="0"/>
            <a:r>
              <a:rPr lang="ar-SY" dirty="0"/>
              <a:t>توسع المسافة الرباطية</a:t>
            </a:r>
            <a:endParaRPr lang="en-US" dirty="0"/>
          </a:p>
          <a:p>
            <a:pPr lvl="0"/>
            <a:r>
              <a:rPr lang="ar-SY" dirty="0"/>
              <a:t>وجود شفوفية شعاعية في ذرا الأسنان أو منطقة المفترق</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349848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lvl="0"/>
            <a:r>
              <a:rPr lang="ar-SY" dirty="0"/>
              <a:t>سريريا التغطية اللبية غير المباشرة يمكن أن تجرى على مرحلتين </a:t>
            </a:r>
            <a:r>
              <a:rPr lang="en-US" dirty="0"/>
              <a:t>two appointment technique </a:t>
            </a:r>
            <a:r>
              <a:rPr lang="ar-SY" dirty="0"/>
              <a:t>أو على مرحلة واحدة </a:t>
            </a:r>
            <a:r>
              <a:rPr lang="en-US" dirty="0"/>
              <a:t>one appointment technique</a:t>
            </a:r>
          </a:p>
          <a:p>
            <a:pPr lvl="0"/>
            <a:r>
              <a:rPr lang="ar-SY" dirty="0"/>
              <a:t>وفقا ل </a:t>
            </a:r>
            <a:r>
              <a:rPr lang="en-US" dirty="0"/>
              <a:t>king ,Aponte and Parikh</a:t>
            </a:r>
            <a:r>
              <a:rPr lang="ar-SY" dirty="0"/>
              <a:t> فإن طبقة النخر المتبقية في التغطية غير المباشرة تصبح عقيمة إما بتطبيق أوكسيد الزنك </a:t>
            </a:r>
            <a:r>
              <a:rPr lang="ar-SY" dirty="0" err="1"/>
              <a:t>والاوجينول</a:t>
            </a:r>
            <a:r>
              <a:rPr lang="ar-SY" dirty="0"/>
              <a:t> أو ماءات الكالسيوم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678041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lvl="0"/>
            <a:r>
              <a:rPr lang="en-US" b="1" i="1" u="sng" dirty="0">
                <a:solidFill>
                  <a:schemeClr val="accent3">
                    <a:lumMod val="75000"/>
                  </a:schemeClr>
                </a:solidFill>
              </a:rPr>
              <a:t>Indirect Pulp capping –First Visit Two Appointment technique </a:t>
            </a:r>
            <a:r>
              <a:rPr lang="en-US" dirty="0">
                <a:solidFill>
                  <a:schemeClr val="accent3">
                    <a:lumMod val="75000"/>
                  </a:schemeClr>
                </a:solidFill>
              </a:rPr>
              <a:t/>
            </a:r>
            <a:br>
              <a:rPr lang="en-US" dirty="0">
                <a:solidFill>
                  <a:schemeClr val="accent3">
                    <a:lumMod val="75000"/>
                  </a:schemeClr>
                </a:solidFill>
              </a:rPr>
            </a:br>
            <a:endParaRPr lang="ar-SY" dirty="0">
              <a:solidFill>
                <a:schemeClr val="accent3">
                  <a:lumMod val="75000"/>
                </a:schemeClr>
              </a:solidFill>
            </a:endParaRPr>
          </a:p>
        </p:txBody>
      </p:sp>
      <p:sp>
        <p:nvSpPr>
          <p:cNvPr id="3" name="عنصر نائب للمحتوى 2"/>
          <p:cNvSpPr>
            <a:spLocks noGrp="1"/>
          </p:cNvSpPr>
          <p:nvPr>
            <p:ph idx="1"/>
          </p:nvPr>
        </p:nvSpPr>
        <p:spPr/>
        <p:txBody>
          <a:bodyPr>
            <a:normAutofit/>
          </a:bodyPr>
          <a:lstStyle/>
          <a:p>
            <a:pPr lvl="0"/>
            <a:r>
              <a:rPr lang="ar-SY" dirty="0"/>
              <a:t>التخدير الموضعي والعزل بالحاجز المطاطي </a:t>
            </a:r>
            <a:endParaRPr lang="en-US" dirty="0"/>
          </a:p>
          <a:p>
            <a:pPr lvl="0"/>
            <a:r>
              <a:rPr lang="ar-SY" dirty="0"/>
              <a:t>إزالة غالبية العاج المتلين الموؤف والنسج المتموتة الى حين الوصول الى عاج نخر غير مصاب</a:t>
            </a:r>
            <a:endParaRPr lang="en-US" dirty="0"/>
          </a:p>
          <a:p>
            <a:pPr lvl="0"/>
            <a:r>
              <a:rPr lang="ar-SY" dirty="0"/>
              <a:t>تغطية العاج المتبقي السليم بطبقة من ماءات الكالسيوم</a:t>
            </a:r>
            <a:endParaRPr lang="en-US" dirty="0"/>
          </a:p>
          <a:p>
            <a:pPr lvl="0"/>
            <a:r>
              <a:rPr lang="ar-SY" dirty="0"/>
              <a:t>ملء الحفرة بالاسمنت الزجاجي الشاردي أو أكسيد الزنك والأوجينول المقوى </a:t>
            </a:r>
            <a:endParaRPr lang="en-US" dirty="0"/>
          </a:p>
          <a:p>
            <a:pPr lvl="0"/>
            <a:r>
              <a:rPr lang="ar-SY" dirty="0"/>
              <a:t>ترميم أملغم أو كمبوزيت</a:t>
            </a:r>
            <a:endParaRPr lang="en-US" dirty="0"/>
          </a:p>
          <a:p>
            <a:pPr lvl="0"/>
            <a:r>
              <a:rPr lang="ar-SY" dirty="0"/>
              <a:t>نحدد الزيارة التالية للمريض بعد 6-8 أسابيع</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56823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404664"/>
            <a:ext cx="7384864" cy="1012974"/>
          </a:xfrm>
        </p:spPr>
        <p:txBody>
          <a:bodyPr>
            <a:noAutofit/>
          </a:bodyPr>
          <a:lstStyle/>
          <a:p>
            <a:pPr lvl="0" algn="ctr"/>
            <a:r>
              <a:rPr lang="en-US" sz="3600" b="1" i="1" u="sng" dirty="0">
                <a:solidFill>
                  <a:schemeClr val="accent3">
                    <a:lumMod val="75000"/>
                  </a:schemeClr>
                </a:solidFill>
              </a:rPr>
              <a:t>Indirect pulp capping –Second Visit Two appointement technique :</a:t>
            </a:r>
            <a:r>
              <a:rPr lang="en-US" sz="3600" dirty="0">
                <a:solidFill>
                  <a:schemeClr val="accent3">
                    <a:lumMod val="75000"/>
                  </a:schemeClr>
                </a:solidFill>
              </a:rPr>
              <a:t/>
            </a:r>
            <a:br>
              <a:rPr lang="en-US" sz="3600" dirty="0">
                <a:solidFill>
                  <a:schemeClr val="accent3">
                    <a:lumMod val="75000"/>
                  </a:schemeClr>
                </a:solidFill>
              </a:rPr>
            </a:br>
            <a:endParaRPr lang="ar-SY" sz="3600" dirty="0">
              <a:solidFill>
                <a:schemeClr val="accent3">
                  <a:lumMod val="75000"/>
                </a:schemeClr>
              </a:solidFill>
            </a:endParaRPr>
          </a:p>
        </p:txBody>
      </p:sp>
      <p:sp>
        <p:nvSpPr>
          <p:cNvPr id="3" name="عنصر نائب للمحتوى 2"/>
          <p:cNvSpPr>
            <a:spLocks noGrp="1"/>
          </p:cNvSpPr>
          <p:nvPr>
            <p:ph idx="1"/>
          </p:nvPr>
        </p:nvSpPr>
        <p:spPr/>
        <p:txBody>
          <a:bodyPr>
            <a:normAutofit fontScale="77500" lnSpcReduction="20000"/>
          </a:bodyPr>
          <a:lstStyle/>
          <a:p>
            <a:r>
              <a:rPr lang="ar-SY" dirty="0"/>
              <a:t>إذا كان السن خالياً من الأعراض والنسج المحيطة سليمة ولا يوجد أعراض او انتباج بالإضافة لكون الترميم سليم يمكن القيام بالخطوة الثانية والتي تتضمن :</a:t>
            </a:r>
            <a:endParaRPr lang="en-US" dirty="0"/>
          </a:p>
          <a:p>
            <a:pPr lvl="0"/>
            <a:r>
              <a:rPr lang="ar-SY" dirty="0"/>
              <a:t>أخذ صورة شعاعية للسن المعالج تظهر تشكل جسر عاجي </a:t>
            </a:r>
            <a:endParaRPr lang="en-US" dirty="0"/>
          </a:p>
          <a:p>
            <a:pPr lvl="0"/>
            <a:r>
              <a:rPr lang="ar-SY" dirty="0"/>
              <a:t>إزالة المادة الحاشية بحذر</a:t>
            </a:r>
            <a:endParaRPr lang="en-US" dirty="0"/>
          </a:p>
          <a:p>
            <a:pPr lvl="0"/>
            <a:r>
              <a:rPr lang="ar-SY" dirty="0"/>
              <a:t>العاج المتبقي غير المصاب يجب أن يكون جاف ويعطي مظهر قشري ويزال بسهولة</a:t>
            </a:r>
            <a:endParaRPr lang="en-US" dirty="0"/>
          </a:p>
          <a:p>
            <a:pPr lvl="0"/>
            <a:r>
              <a:rPr lang="ar-SY" dirty="0"/>
              <a:t>عدم الاقتراب من العاج الذي تشكل في المنطقة التي كانت معرضة سابقاً للانكشاف اللبي والذي يدعى بالعاج المرمم</a:t>
            </a:r>
            <a:endParaRPr lang="en-US" dirty="0"/>
          </a:p>
          <a:p>
            <a:pPr lvl="0"/>
            <a:r>
              <a:rPr lang="ar-SY" dirty="0"/>
              <a:t>تغسل الحفرة جيداً وتجفف ثم تطبق ماءات الكالسيوم في قاع الحفرة </a:t>
            </a:r>
            <a:endParaRPr lang="en-US" dirty="0"/>
          </a:p>
          <a:p>
            <a:pPr lvl="0"/>
            <a:r>
              <a:rPr lang="ar-SY" dirty="0"/>
              <a:t>يطبق فيما بعد الاسمنت الزجاجي الشاردي تحت الترميم النهائي للحفرة المحضرة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75696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SY" b="1" i="1" dirty="0">
                <a:solidFill>
                  <a:srgbClr val="FF0000"/>
                </a:solidFill>
              </a:rPr>
              <a:t>مخطط المحاضرة </a:t>
            </a:r>
            <a:endParaRPr lang="ar-SY" dirty="0">
              <a:solidFill>
                <a:srgbClr val="FF0000"/>
              </a:solidFill>
            </a:endParaRPr>
          </a:p>
        </p:txBody>
      </p:sp>
      <p:sp>
        <p:nvSpPr>
          <p:cNvPr id="3" name="عنصر نائب للمحتوى 2"/>
          <p:cNvSpPr>
            <a:spLocks noGrp="1"/>
          </p:cNvSpPr>
          <p:nvPr>
            <p:ph idx="1"/>
          </p:nvPr>
        </p:nvSpPr>
        <p:spPr/>
        <p:txBody>
          <a:bodyPr/>
          <a:lstStyle/>
          <a:p>
            <a:pPr lvl="0"/>
            <a:r>
              <a:rPr lang="ar-SY" b="1" i="1" dirty="0" smtClean="0"/>
              <a:t>مقدمة </a:t>
            </a:r>
            <a:endParaRPr lang="en-US" dirty="0"/>
          </a:p>
          <a:p>
            <a:pPr lvl="0"/>
            <a:r>
              <a:rPr lang="ar-SY" b="1" i="1" dirty="0"/>
              <a:t>المشاكل المواجهة خلال معالجة الأسنان الدائمة الفتية</a:t>
            </a:r>
            <a:endParaRPr lang="en-US" dirty="0"/>
          </a:p>
          <a:p>
            <a:pPr lvl="0"/>
            <a:r>
              <a:rPr lang="ar-SY" b="1" i="1" dirty="0"/>
              <a:t>المعالجات اللبية للأسنان الدائمة الفتية</a:t>
            </a:r>
            <a:endParaRPr lang="en-US" dirty="0"/>
          </a:p>
          <a:p>
            <a:pPr marL="0" indent="0">
              <a:buNone/>
            </a:pPr>
            <a:endParaRPr lang="ar-SY" dirty="0"/>
          </a:p>
        </p:txBody>
      </p:sp>
      <p:pic>
        <p:nvPicPr>
          <p:cNvPr id="4" name="صورة 3"/>
          <p:cNvPicPr/>
          <p:nvPr/>
        </p:nvPicPr>
        <p:blipFill>
          <a:blip r:embed="rId2">
            <a:extLst>
              <a:ext uri="{28A0092B-C50C-407E-A947-70E740481C1C}">
                <a14:useLocalDpi xmlns:a14="http://schemas.microsoft.com/office/drawing/2010/main" val="0"/>
              </a:ext>
            </a:extLst>
          </a:blip>
          <a:srcRect/>
          <a:stretch>
            <a:fillRect/>
          </a:stretch>
        </p:blipFill>
        <p:spPr bwMode="auto">
          <a:xfrm>
            <a:off x="1227772" y="3356992"/>
            <a:ext cx="2480132" cy="2952328"/>
          </a:xfrm>
          <a:prstGeom prst="rect">
            <a:avLst/>
          </a:prstGeom>
          <a:noFill/>
        </p:spPr>
      </p:pic>
    </p:spTree>
    <p:extLst>
      <p:ext uri="{BB962C8B-B14F-4D97-AF65-F5344CB8AC3E}">
        <p14:creationId xmlns:p14="http://schemas.microsoft.com/office/powerpoint/2010/main" val="3998052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lvl="0" algn="ctr"/>
            <a:r>
              <a:rPr lang="en-US" sz="3600" b="1" i="1" u="sng" dirty="0">
                <a:solidFill>
                  <a:schemeClr val="accent3">
                    <a:lumMod val="75000"/>
                  </a:schemeClr>
                </a:solidFill>
              </a:rPr>
              <a:t>INDIRECT PULP CAPPING –ONE APPOINTMENT TECHNIQUE </a:t>
            </a:r>
            <a:r>
              <a:rPr lang="en-US" sz="3600" dirty="0">
                <a:solidFill>
                  <a:schemeClr val="accent3">
                    <a:lumMod val="75000"/>
                  </a:schemeClr>
                </a:solidFill>
              </a:rPr>
              <a:t/>
            </a:r>
            <a:br>
              <a:rPr lang="en-US" sz="3600" dirty="0">
                <a:solidFill>
                  <a:schemeClr val="accent3">
                    <a:lumMod val="75000"/>
                  </a:schemeClr>
                </a:solidFill>
              </a:rPr>
            </a:br>
            <a:endParaRPr lang="ar-SY" sz="3600" dirty="0">
              <a:solidFill>
                <a:schemeClr val="accent3">
                  <a:lumMod val="75000"/>
                </a:schemeClr>
              </a:solidFill>
            </a:endParaRPr>
          </a:p>
        </p:txBody>
      </p:sp>
      <p:sp>
        <p:nvSpPr>
          <p:cNvPr id="3" name="عنصر نائب للمحتوى 2"/>
          <p:cNvSpPr>
            <a:spLocks noGrp="1"/>
          </p:cNvSpPr>
          <p:nvPr>
            <p:ph idx="1"/>
          </p:nvPr>
        </p:nvSpPr>
        <p:spPr/>
        <p:txBody>
          <a:bodyPr/>
          <a:lstStyle/>
          <a:p>
            <a:pPr lvl="0"/>
            <a:r>
              <a:rPr lang="ar-SY" dirty="0"/>
              <a:t>تطبق هذه المعالجة إذا تأكدنا من إزالة كافة العاج الموؤف مع الإبقاء على العاج المتأثر بحيث إعادة التداخل على المعالجة تصبح غير ضرورية , أما إذا لم تتم إزالة كافة العاج الموؤف فإن التداخل مرة ثانية  وتطبيق التقنية على مرحلتين  هو أمر ضروري للتأكد من تشكل عاج مرمم وعدم انكشاف اللب </a:t>
            </a:r>
            <a:endParaRPr lang="en-US" dirty="0"/>
          </a:p>
          <a:p>
            <a:pPr lvl="0"/>
            <a:r>
              <a:rPr lang="ar-SY" dirty="0"/>
              <a:t>إن نسبة نجاح المعالجة اللبية بالتغطية غير المباشرة بماءات الكالسيوم تتراوح بين 73-98%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62437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980728"/>
            <a:ext cx="8229600" cy="5145435"/>
          </a:xfrm>
        </p:spPr>
        <p:txBody>
          <a:bodyPr>
            <a:normAutofit/>
          </a:bodyPr>
          <a:lstStyle/>
          <a:p>
            <a:pPr lvl="0"/>
            <a:r>
              <a:rPr lang="ar-SY" dirty="0"/>
              <a:t>لا يمكن أن نفترض أن العاج المتأثر سوف يتمعدن بعد تطبيق أكسيد الزنك والأوجينول , وهذا بعكس تطبيق ماءات الكالسيوم على العاج المتأثر مما سوف يسبب ارتفاع في المحتوى المعدني لهذا العاج</a:t>
            </a:r>
            <a:endParaRPr lang="en-US" dirty="0"/>
          </a:p>
          <a:p>
            <a:pPr lvl="0"/>
            <a:r>
              <a:rPr lang="ar-SY" dirty="0"/>
              <a:t>إن  فترة إعادة التمعدن للعاج المتأثر تحتاج لفترة زمنية ما بين 6-8 أسابيع </a:t>
            </a:r>
            <a:endParaRPr lang="en-US" dirty="0"/>
          </a:p>
          <a:p>
            <a:pPr lvl="0"/>
            <a:r>
              <a:rPr lang="ar-SY" dirty="0"/>
              <a:t>إن النتائج العلاجية بعد التشخيص والعلاج الصحيح تعتمد على قدرة عزل الوسط من التسرب الحفافي للميكروبات</a:t>
            </a:r>
            <a:r>
              <a:rPr lang="ar-SY" b="1" i="1" dirty="0"/>
              <a:t> </a:t>
            </a:r>
            <a:r>
              <a:rPr lang="ar-SY" dirty="0"/>
              <a:t>وذلك بتطبيق الاسمنت الزجاجي الشاردي المعدل أو الأنظمة الرابطة للعاج </a:t>
            </a:r>
            <a:r>
              <a:rPr lang="en-US" dirty="0"/>
              <a:t>DENTINE BOUND MATERIALS</a:t>
            </a:r>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3187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i="1" dirty="0">
                <a:solidFill>
                  <a:schemeClr val="accent3">
                    <a:lumMod val="75000"/>
                  </a:schemeClr>
                </a:solidFill>
              </a:rPr>
              <a:t> </a:t>
            </a:r>
            <a:r>
              <a:rPr lang="en-US" dirty="0">
                <a:solidFill>
                  <a:schemeClr val="accent3">
                    <a:lumMod val="75000"/>
                  </a:schemeClr>
                </a:solidFill>
              </a:rPr>
              <a:t/>
            </a:r>
            <a:br>
              <a:rPr lang="en-US" dirty="0">
                <a:solidFill>
                  <a:schemeClr val="accent3">
                    <a:lumMod val="75000"/>
                  </a:schemeClr>
                </a:solidFill>
              </a:rPr>
            </a:br>
            <a:r>
              <a:rPr lang="ar-SY" b="1" i="1" u="sng" dirty="0">
                <a:solidFill>
                  <a:schemeClr val="accent3">
                    <a:lumMod val="75000"/>
                  </a:schemeClr>
                </a:solidFill>
              </a:rPr>
              <a:t>التغطية اللبية المباشرة </a:t>
            </a:r>
            <a:r>
              <a:rPr lang="en-US" b="1" i="1" u="sng" dirty="0">
                <a:solidFill>
                  <a:schemeClr val="accent3">
                    <a:lumMod val="75000"/>
                  </a:schemeClr>
                </a:solidFill>
              </a:rPr>
              <a:t>direct pulp capping</a:t>
            </a:r>
            <a:r>
              <a:rPr lang="en-US" dirty="0">
                <a:solidFill>
                  <a:schemeClr val="accent3">
                    <a:lumMod val="75000"/>
                  </a:schemeClr>
                </a:solidFill>
              </a:rPr>
              <a:t/>
            </a:r>
            <a:br>
              <a:rPr lang="en-US" dirty="0">
                <a:solidFill>
                  <a:schemeClr val="accent3">
                    <a:lumMod val="75000"/>
                  </a:schemeClr>
                </a:solidFill>
              </a:rPr>
            </a:br>
            <a:endParaRPr lang="ar-SY" dirty="0">
              <a:solidFill>
                <a:schemeClr val="accent3">
                  <a:lumMod val="75000"/>
                </a:schemeClr>
              </a:solidFill>
            </a:endParaRPr>
          </a:p>
        </p:txBody>
      </p:sp>
      <p:sp>
        <p:nvSpPr>
          <p:cNvPr id="3" name="عنصر نائب للمحتوى 2"/>
          <p:cNvSpPr>
            <a:spLocks noGrp="1"/>
          </p:cNvSpPr>
          <p:nvPr>
            <p:ph idx="1"/>
          </p:nvPr>
        </p:nvSpPr>
        <p:spPr/>
        <p:txBody>
          <a:bodyPr>
            <a:normAutofit fontScale="92500" lnSpcReduction="10000"/>
          </a:bodyPr>
          <a:lstStyle/>
          <a:p>
            <a:pPr lvl="0"/>
            <a:r>
              <a:rPr lang="ar-SY" dirty="0"/>
              <a:t>يحدث الانكشاف اللبي عادة بسبب النخر أو الرض أو آليا بسبب التحضير وتكون المعالجة بالتغطية المباشرة أو ببتر اللب </a:t>
            </a:r>
            <a:endParaRPr lang="en-US" dirty="0"/>
          </a:p>
          <a:p>
            <a:pPr lvl="0"/>
            <a:r>
              <a:rPr lang="ar-SY" dirty="0"/>
              <a:t>التغطية اللبية المباشرة هي إجراء نقوم به لتغطية اللب المنكشف أو العاج القريب جداً من اللب خوفاً من وصول المخرشات إلى المنطقة اللبية وبالتالي عمل تخريش للب </a:t>
            </a:r>
            <a:endParaRPr lang="en-US" dirty="0"/>
          </a:p>
          <a:p>
            <a:r>
              <a:rPr lang="ar-SY" dirty="0"/>
              <a:t>     عند حدوث أذية رضية عند طفل ولم يكن هنالك أي أعراض لحدوث التموت اللبي أو الالتهاب اللبي الحاد عندها سنحاول المحافظة على اللب الجذري أو اللب كاملا إذا أمكن بالتغطية اللبية المباشرة على الرغم من حدوث انكشاف نقطي نتأمل أن يتشكل جسر عاجي مكانه</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913321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764704"/>
            <a:ext cx="8229600" cy="1143000"/>
          </a:xfrm>
        </p:spPr>
        <p:txBody>
          <a:bodyPr>
            <a:normAutofit fontScale="90000"/>
          </a:bodyPr>
          <a:lstStyle/>
          <a:p>
            <a:pPr lvl="0" algn="ctr"/>
            <a:r>
              <a:rPr lang="ar-SY" b="1" i="1" dirty="0">
                <a:solidFill>
                  <a:schemeClr val="accent3">
                    <a:lumMod val="75000"/>
                  </a:schemeClr>
                </a:solidFill>
              </a:rPr>
              <a:t>إن المادة الأساسية في التغطية المباشرة هي ماءات الكالسيوم  ولكن هناك مادة بديلة وحديثة هي ال</a:t>
            </a:r>
            <a:r>
              <a:rPr lang="en-US" b="1" i="1" dirty="0">
                <a:solidFill>
                  <a:schemeClr val="accent3">
                    <a:lumMod val="75000"/>
                  </a:schemeClr>
                </a:solidFill>
              </a:rPr>
              <a:t>MTA</a:t>
            </a:r>
            <a:r>
              <a:rPr lang="en-US" dirty="0">
                <a:solidFill>
                  <a:schemeClr val="accent3">
                    <a:lumMod val="75000"/>
                  </a:schemeClr>
                </a:solidFill>
              </a:rPr>
              <a:t/>
            </a:r>
            <a:br>
              <a:rPr lang="en-US" dirty="0">
                <a:solidFill>
                  <a:schemeClr val="accent3">
                    <a:lumMod val="75000"/>
                  </a:schemeClr>
                </a:solidFill>
              </a:rPr>
            </a:br>
            <a:endParaRPr lang="ar-SY" dirty="0">
              <a:solidFill>
                <a:schemeClr val="accent3">
                  <a:lumMod val="75000"/>
                </a:schemeClr>
              </a:solidFill>
            </a:endParaRPr>
          </a:p>
        </p:txBody>
      </p:sp>
      <p:sp>
        <p:nvSpPr>
          <p:cNvPr id="3" name="عنصر نائب للمحتوى 2"/>
          <p:cNvSpPr>
            <a:spLocks noGrp="1"/>
          </p:cNvSpPr>
          <p:nvPr>
            <p:ph idx="1"/>
          </p:nvPr>
        </p:nvSpPr>
        <p:spPr>
          <a:xfrm>
            <a:off x="457200" y="2420888"/>
            <a:ext cx="8229600" cy="3705275"/>
          </a:xfrm>
        </p:spPr>
        <p:txBody>
          <a:bodyPr/>
          <a:lstStyle/>
          <a:p>
            <a:pPr lvl="0"/>
            <a:r>
              <a:rPr lang="ar-SY" b="1" i="1" dirty="0"/>
              <a:t>الهدف من المعالجة :</a:t>
            </a:r>
            <a:endParaRPr lang="en-US" dirty="0"/>
          </a:p>
          <a:p>
            <a:pPr lvl="0"/>
            <a:r>
              <a:rPr lang="ar-SY" dirty="0"/>
              <a:t>عزل اللب من تسرب البكتريا</a:t>
            </a:r>
            <a:endParaRPr lang="en-US" dirty="0"/>
          </a:p>
          <a:p>
            <a:pPr lvl="0"/>
            <a:r>
              <a:rPr lang="ar-SY" dirty="0"/>
              <a:t>تحفيز اللب على تشكيل جسر عاجي يعزله عن منطقة الانكشاف اللبي </a:t>
            </a:r>
            <a:endParaRPr lang="en-US" dirty="0"/>
          </a:p>
          <a:p>
            <a:pPr lvl="0"/>
            <a:r>
              <a:rPr lang="ar-SY" dirty="0"/>
              <a:t>الحفاظ على حيوية اللب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108599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404664"/>
            <a:ext cx="7498080" cy="5843736"/>
          </a:xfrm>
        </p:spPr>
        <p:txBody>
          <a:bodyPr/>
          <a:lstStyle/>
          <a:p>
            <a:pPr lvl="0"/>
            <a:r>
              <a:rPr lang="ar-SY" b="1" i="1" dirty="0">
                <a:solidFill>
                  <a:srgbClr val="7030A0"/>
                </a:solidFill>
              </a:rPr>
              <a:t>الاستطبابات </a:t>
            </a:r>
            <a:r>
              <a:rPr lang="en-US" b="1" i="1" dirty="0">
                <a:solidFill>
                  <a:srgbClr val="7030A0"/>
                </a:solidFill>
              </a:rPr>
              <a:t>indications :</a:t>
            </a:r>
            <a:endParaRPr lang="en-US" dirty="0">
              <a:solidFill>
                <a:srgbClr val="7030A0"/>
              </a:solidFill>
            </a:endParaRPr>
          </a:p>
          <a:p>
            <a:r>
              <a:rPr lang="ar-SY" dirty="0" smtClean="0"/>
              <a:t>1-الانكشاف </a:t>
            </a:r>
            <a:r>
              <a:rPr lang="ar-SY" dirty="0"/>
              <a:t>اللبي صغير الحجم أو الانكشاف الرضي (وهي الاستطبابات المثالية)</a:t>
            </a:r>
            <a:endParaRPr lang="en-US" dirty="0"/>
          </a:p>
          <a:p>
            <a:r>
              <a:rPr lang="ar-SY" dirty="0"/>
              <a:t>2-الانكشاف اللبي الميكانيكي صغير الحجم ومحاط بحواف عاجية سليمة (وهي الاستطبابات الكلاسيكية)</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15328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a:bodyPr>
          <a:lstStyle/>
          <a:p>
            <a:pPr lvl="0"/>
            <a:r>
              <a:rPr lang="ar-SY" b="1" i="1" dirty="0">
                <a:solidFill>
                  <a:srgbClr val="7030A0"/>
                </a:solidFill>
              </a:rPr>
              <a:t>مضادات الاستطباب </a:t>
            </a:r>
            <a:r>
              <a:rPr lang="en-US" b="1" i="1" dirty="0">
                <a:solidFill>
                  <a:srgbClr val="7030A0"/>
                </a:solidFill>
              </a:rPr>
              <a:t>: contraindications</a:t>
            </a:r>
            <a:endParaRPr lang="en-US" dirty="0">
              <a:solidFill>
                <a:srgbClr val="7030A0"/>
              </a:solidFill>
            </a:endParaRPr>
          </a:p>
          <a:p>
            <a:r>
              <a:rPr lang="ar-SY" dirty="0"/>
              <a:t>1-وجود ألم عفوي أو ألم ليلي</a:t>
            </a:r>
            <a:endParaRPr lang="en-US" dirty="0"/>
          </a:p>
          <a:p>
            <a:r>
              <a:rPr lang="ar-SY" dirty="0"/>
              <a:t>2-وجود حركة سنية زائدة</a:t>
            </a:r>
            <a:endParaRPr lang="en-US" dirty="0"/>
          </a:p>
          <a:p>
            <a:r>
              <a:rPr lang="ar-SY" dirty="0"/>
              <a:t>3-زيادة ثخانة المسافة الرباطية</a:t>
            </a:r>
            <a:endParaRPr lang="en-US" dirty="0"/>
          </a:p>
          <a:p>
            <a:r>
              <a:rPr lang="ar-SY" dirty="0"/>
              <a:t>4-وجود علامات شعاعية تظهر امتصاص حول جذري أو شفوفية في المفترق</a:t>
            </a:r>
            <a:endParaRPr lang="en-US" dirty="0"/>
          </a:p>
          <a:p>
            <a:r>
              <a:rPr lang="ar-SY" dirty="0"/>
              <a:t> 5-وجود نزف غزير لا يمكن السيطرة عليه عند حدوث الانكشاف اللبي</a:t>
            </a:r>
            <a:endParaRPr lang="en-US" dirty="0"/>
          </a:p>
          <a:p>
            <a:r>
              <a:rPr lang="ar-SY" dirty="0"/>
              <a:t>6-خروج قيح أو نتحة من الحجرة عند حدوث الانكشاف</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84586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123728" y="332656"/>
            <a:ext cx="5624003" cy="4800600"/>
          </a:xfrm>
          <a:prstGeom prst="rect">
            <a:avLst/>
          </a:prstGeom>
          <a:noFill/>
        </p:spPr>
      </p:pic>
      <p:sp>
        <p:nvSpPr>
          <p:cNvPr id="5" name="مستطيل 4"/>
          <p:cNvSpPr/>
          <p:nvPr/>
        </p:nvSpPr>
        <p:spPr>
          <a:xfrm>
            <a:off x="1403648" y="5085184"/>
            <a:ext cx="6219779" cy="461665"/>
          </a:xfrm>
          <a:prstGeom prst="rect">
            <a:avLst/>
          </a:prstGeom>
        </p:spPr>
        <p:txBody>
          <a:bodyPr wrap="square">
            <a:spAutoFit/>
          </a:bodyPr>
          <a:lstStyle/>
          <a:p>
            <a:r>
              <a:rPr lang="ar-SY" sz="2400" b="1" dirty="0"/>
              <a:t>مراحل التغطية اللبية المباشرة باستخدام ماءات الكالسيوم</a:t>
            </a:r>
          </a:p>
        </p:txBody>
      </p:sp>
      <p:sp>
        <p:nvSpPr>
          <p:cNvPr id="6" name="مستطيل 5"/>
          <p:cNvSpPr/>
          <p:nvPr/>
        </p:nvSpPr>
        <p:spPr>
          <a:xfrm>
            <a:off x="0" y="6423719"/>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11379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404664"/>
            <a:ext cx="7498080" cy="5843736"/>
          </a:xfrm>
        </p:spPr>
        <p:txBody>
          <a:bodyPr/>
          <a:lstStyle/>
          <a:p>
            <a:r>
              <a:rPr lang="ar-SY" dirty="0"/>
              <a:t>وفقا للعديد من الدراسات فان ماءات الكالسيوم </a:t>
            </a:r>
            <a:r>
              <a:rPr lang="en-US" dirty="0"/>
              <a:t>calcium hydroxide </a:t>
            </a:r>
            <a:r>
              <a:rPr lang="ar-SY" dirty="0"/>
              <a:t>هي المادة المنصوح بها للتغطية اللبية </a:t>
            </a:r>
            <a:endParaRPr lang="en-US" dirty="0"/>
          </a:p>
          <a:p>
            <a:r>
              <a:rPr lang="ar-SY" dirty="0"/>
              <a:t>قديما استخدمت العديد من المواد ولكن بنسب نجاح متفاوتة  ك</a:t>
            </a:r>
            <a:r>
              <a:rPr lang="en-US" dirty="0"/>
              <a:t>antibiotics ,calcitonin ,collagen , corticosteroids , cyanoacrylate , and resorbable tricalcium phosohate .</a:t>
            </a:r>
          </a:p>
          <a:p>
            <a:r>
              <a:rPr lang="ar-SY" dirty="0"/>
              <a:t>إن جميع هذه المواد لم تعطي نتائج سريرية ناجحة بقدر ماءات الكالسيوم  خاصة في الأسنان الدائمة الفتية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71502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fontScale="85000" lnSpcReduction="20000"/>
          </a:bodyPr>
          <a:lstStyle/>
          <a:p>
            <a:r>
              <a:rPr lang="ar-SY" dirty="0"/>
              <a:t>من المواد المتاحة اليوم للتغطية اللبية المباشرة مادة ثلاثي الأكاسيد المعدنية </a:t>
            </a:r>
            <a:r>
              <a:rPr lang="en-US" dirty="0"/>
              <a:t>mineral trioxide aggregates (MTA) </a:t>
            </a:r>
          </a:p>
          <a:p>
            <a:r>
              <a:rPr lang="ar-SY" dirty="0"/>
              <a:t>وقد  ظهر اسمنت الـ </a:t>
            </a:r>
            <a:r>
              <a:rPr lang="en-US" dirty="0"/>
              <a:t>Mineral  Trioxide  Aggregate</a:t>
            </a:r>
            <a:r>
              <a:rPr lang="ar-SY" dirty="0"/>
              <a:t>  ويدعى اختصاراً بـ   </a:t>
            </a:r>
            <a:r>
              <a:rPr lang="en-US" dirty="0"/>
              <a:t>MTA </a:t>
            </a:r>
            <a:r>
              <a:rPr lang="ar-SY" dirty="0"/>
              <a:t>أو ما يعرف باسم تجمع المعادن ثلاثية الأكاسيد  كواحدة من أكثر المواد  المدهشة و المتعددة الاستعمالات والملائمة حيوياً في هذا العصر . </a:t>
            </a:r>
            <a:endParaRPr lang="en-US" dirty="0"/>
          </a:p>
          <a:p>
            <a:r>
              <a:rPr lang="ar-SY" dirty="0"/>
              <a:t>أول من وصفها الباحث (</a:t>
            </a:r>
            <a:r>
              <a:rPr lang="en-US" dirty="0"/>
              <a:t>Lee</a:t>
            </a:r>
            <a:r>
              <a:rPr lang="ar-SY" dirty="0"/>
              <a:t>  ) عام 1990 .</a:t>
            </a:r>
            <a:endParaRPr lang="en-US" dirty="0"/>
          </a:p>
          <a:p>
            <a:r>
              <a:rPr lang="ar-SY" dirty="0"/>
              <a:t>وأول من  استخدمها في سد الانثقابات الجذرية الطبيب  الإيراني  </a:t>
            </a:r>
            <a:r>
              <a:rPr lang="en-US" dirty="0"/>
              <a:t>Mahmoud Torabinejad </a:t>
            </a:r>
            <a:r>
              <a:rPr lang="ar-SY" dirty="0"/>
              <a:t>ومساعديه في جامعة </a:t>
            </a:r>
            <a:r>
              <a:rPr lang="en-US" dirty="0"/>
              <a:t>Loma Linda </a:t>
            </a:r>
            <a:r>
              <a:rPr lang="ar-SY" dirty="0"/>
              <a:t>في الولايات المتحدة الأمريكية  في  عام1993</a:t>
            </a:r>
            <a:endParaRPr lang="en-US" dirty="0"/>
          </a:p>
          <a:p>
            <a:r>
              <a:rPr lang="ar-SY" dirty="0"/>
              <a:t>وحصلت الـ</a:t>
            </a:r>
            <a:r>
              <a:rPr lang="en-US" dirty="0"/>
              <a:t>mta</a:t>
            </a:r>
            <a:r>
              <a:rPr lang="ar-SY" dirty="0"/>
              <a:t>  على موافقة منظمة الغذاء والدواء الأمريكية </a:t>
            </a:r>
            <a:r>
              <a:rPr lang="en-US" dirty="0"/>
              <a:t>FAD </a:t>
            </a:r>
            <a:r>
              <a:rPr lang="ar-SY" dirty="0"/>
              <a:t>في عام 1998 ويبدو أن هذه المادة تتفوق على سائر المواد الأخرى المستخدمة عند التداخل على النسج العظمية، فهي المادة المرممة الأولى التي تسمح وبشكل واضح بتوضع  الملاط  وتشكل العظم، وقد تسهل إعادة تشكل الرباط حول السني</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833773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fontScale="92500" lnSpcReduction="10000"/>
          </a:bodyPr>
          <a:lstStyle/>
          <a:p>
            <a:r>
              <a:rPr lang="ar-SY" dirty="0"/>
              <a:t>إن مادة ال</a:t>
            </a:r>
            <a:r>
              <a:rPr lang="en-US" dirty="0"/>
              <a:t>MTA </a:t>
            </a:r>
            <a:r>
              <a:rPr lang="ar-SY" dirty="0"/>
              <a:t>تعد مفضلة على ماءات الكالسيوم في التغطية اللبية المباشرة للأسنان الدائمة الفتية </a:t>
            </a:r>
            <a:endParaRPr lang="en-US" dirty="0"/>
          </a:p>
          <a:p>
            <a:r>
              <a:rPr lang="ar-SY" dirty="0"/>
              <a:t>أشارت الدراسات الحديثة إلى أن </a:t>
            </a:r>
            <a:r>
              <a:rPr lang="en-US" dirty="0"/>
              <a:t>MTA </a:t>
            </a:r>
            <a:r>
              <a:rPr lang="ar-SY" dirty="0"/>
              <a:t>تحفز بشكل جيد تشكيل جسر عاجي بالقرب من اللب السني </a:t>
            </a:r>
            <a:endParaRPr lang="en-US" dirty="0"/>
          </a:p>
          <a:p>
            <a:r>
              <a:rPr lang="ar-SY" dirty="0"/>
              <a:t>إن تشكل الجسر العاجي عند استخدامها يعود لقدرتها على العزل بشكل جيد </a:t>
            </a:r>
            <a:endParaRPr lang="en-US" dirty="0"/>
          </a:p>
          <a:p>
            <a:r>
              <a:rPr lang="ar-SY" dirty="0"/>
              <a:t>مادة بطيئة التصلب وبحاجة لمدة 3ساعات حتى اكتمال التصلب</a:t>
            </a:r>
            <a:endParaRPr lang="en-US" dirty="0"/>
          </a:p>
          <a:p>
            <a:r>
              <a:rPr lang="ar-SY" dirty="0"/>
              <a:t>تساعد هذه المادة بشكل كبير في الانثقابات فهي  ذات قلوية عالية </a:t>
            </a:r>
            <a:r>
              <a:rPr lang="en-US" dirty="0"/>
              <a:t>ph=10</a:t>
            </a:r>
          </a:p>
          <a:p>
            <a:r>
              <a:rPr lang="ar-SY" dirty="0"/>
              <a:t>التصاقها جيد بالسن وتقبلها الحيوي عالي </a:t>
            </a:r>
            <a:endParaRPr lang="en-US" dirty="0"/>
          </a:p>
          <a:p>
            <a:r>
              <a:rPr lang="ar-SY" dirty="0"/>
              <a:t>غالية الثمن وقد تم تفادي هذه السيئة بعد ظهور أكثر من شركة مصنعة لها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11908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p:cNvSpPr>
            <a:spLocks noGrp="1"/>
          </p:cNvSpPr>
          <p:nvPr>
            <p:ph type="title"/>
          </p:nvPr>
        </p:nvSpPr>
        <p:spPr/>
        <p:txBody>
          <a:bodyPr/>
          <a:lstStyle/>
          <a:p>
            <a:pPr algn="ctr"/>
            <a:r>
              <a:rPr lang="ar-SY" b="1" i="1" u="sng" dirty="0">
                <a:solidFill>
                  <a:srgbClr val="FF0000"/>
                </a:solidFill>
              </a:rPr>
              <a:t>1-مقدمة : </a:t>
            </a:r>
            <a:r>
              <a:rPr lang="en-US" b="1" i="1" u="sng" dirty="0">
                <a:solidFill>
                  <a:srgbClr val="FF0000"/>
                </a:solidFill>
              </a:rPr>
              <a:t>introduction </a:t>
            </a:r>
            <a:endParaRPr lang="ar-SY" dirty="0">
              <a:solidFill>
                <a:srgbClr val="FF0000"/>
              </a:solidFill>
            </a:endParaRPr>
          </a:p>
        </p:txBody>
      </p:sp>
      <p:sp>
        <p:nvSpPr>
          <p:cNvPr id="4" name="عنصر نائب للمحتوى 2"/>
          <p:cNvSpPr>
            <a:spLocks noGrp="1"/>
          </p:cNvSpPr>
          <p:nvPr>
            <p:ph idx="1"/>
          </p:nvPr>
        </p:nvSpPr>
        <p:spPr/>
        <p:txBody>
          <a:bodyPr>
            <a:normAutofit/>
          </a:bodyPr>
          <a:lstStyle/>
          <a:p>
            <a:r>
              <a:rPr lang="ar-SA" sz="2800" dirty="0" smtClean="0">
                <a:latin typeface="Arial" pitchFamily="34" charset="0"/>
              </a:rPr>
              <a:t>تمتلك السن الطبيعية الدائمة الناضجة تضيق ذروي (</a:t>
            </a:r>
            <a:r>
              <a:rPr lang="en-US" sz="2800" dirty="0" smtClean="0">
                <a:latin typeface="Arial" pitchFamily="34" charset="0"/>
              </a:rPr>
              <a:t>Apical Constriction</a:t>
            </a:r>
            <a:r>
              <a:rPr lang="ar-SA" sz="2800" dirty="0" smtClean="0">
                <a:latin typeface="Arial" pitchFamily="34" charset="0"/>
              </a:rPr>
              <a:t>) للقناة الجذرية  يبعد (0.5-1) ملم تقريباً عن الذروة التشريحية. </a:t>
            </a:r>
          </a:p>
          <a:p>
            <a:r>
              <a:rPr lang="ar-SA" sz="2800" dirty="0" smtClean="0">
                <a:latin typeface="Arial" pitchFamily="34" charset="0"/>
              </a:rPr>
              <a:t>هذا التضيق يشكل حاجز لمنع تجاوز المادة الحاشية </a:t>
            </a:r>
            <a:endParaRPr lang="en-US" sz="2800" dirty="0" smtClean="0">
              <a:latin typeface="Arial" pitchFamily="34" charset="0"/>
            </a:endParaRPr>
          </a:p>
        </p:txBody>
      </p:sp>
      <p:pic>
        <p:nvPicPr>
          <p:cNvPr id="5" name="Picture 8"/>
          <p:cNvPicPr>
            <a:picLocks noChangeAspect="1" noChangeArrowheads="1"/>
          </p:cNvPicPr>
          <p:nvPr/>
        </p:nvPicPr>
        <p:blipFill>
          <a:blip r:embed="rId2" cstate="print"/>
          <a:srcRect/>
          <a:stretch>
            <a:fillRect/>
          </a:stretch>
        </p:blipFill>
        <p:spPr bwMode="auto">
          <a:xfrm>
            <a:off x="1357290" y="3786190"/>
            <a:ext cx="4391025" cy="2303462"/>
          </a:xfrm>
          <a:prstGeom prst="rect">
            <a:avLst/>
          </a:prstGeom>
          <a:noFill/>
          <a:ln w="9525">
            <a:noFill/>
            <a:miter lim="800000"/>
            <a:headEnd/>
            <a:tailEnd/>
          </a:ln>
        </p:spPr>
      </p:pic>
      <p:sp>
        <p:nvSpPr>
          <p:cNvPr id="7" name="مستطيل 6"/>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62478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008483" y="260648"/>
            <a:ext cx="6352583" cy="5657223"/>
          </a:xfrm>
          <a:prstGeom prst="rect">
            <a:avLst/>
          </a:prstGeom>
          <a:noFill/>
        </p:spPr>
      </p:pic>
      <p:sp>
        <p:nvSpPr>
          <p:cNvPr id="5" name="مستطيل 4"/>
          <p:cNvSpPr/>
          <p:nvPr/>
        </p:nvSpPr>
        <p:spPr>
          <a:xfrm>
            <a:off x="1475656" y="5877272"/>
            <a:ext cx="6696744" cy="830997"/>
          </a:xfrm>
          <a:prstGeom prst="rect">
            <a:avLst/>
          </a:prstGeom>
        </p:spPr>
        <p:txBody>
          <a:bodyPr wrap="square">
            <a:spAutoFit/>
          </a:bodyPr>
          <a:lstStyle/>
          <a:p>
            <a:r>
              <a:rPr lang="ar-SY" sz="2400" b="1" dirty="0"/>
              <a:t>الشكل التجاري لل</a:t>
            </a:r>
            <a:r>
              <a:rPr lang="en-US" sz="2400" b="1" dirty="0"/>
              <a:t>MTA </a:t>
            </a:r>
            <a:r>
              <a:rPr lang="ar-SY" sz="2400" b="1" dirty="0"/>
              <a:t>واستخداماتها السريرية </a:t>
            </a:r>
            <a:endParaRPr lang="en-US" sz="2400" dirty="0"/>
          </a:p>
          <a:p>
            <a:r>
              <a:rPr lang="ar-SY" sz="2400" b="1" dirty="0"/>
              <a:t> </a:t>
            </a:r>
            <a:endParaRPr lang="en-US" sz="2400" dirty="0"/>
          </a:p>
        </p:txBody>
      </p:sp>
      <p:sp>
        <p:nvSpPr>
          <p:cNvPr id="6" name="مستطيل 5"/>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4069395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ar-SY" b="1" dirty="0">
                <a:solidFill>
                  <a:srgbClr val="C00000"/>
                </a:solidFill>
              </a:rPr>
              <a:t>إجراءات التغطية اللبية المباشرة باستخدام ال</a:t>
            </a:r>
            <a:r>
              <a:rPr lang="en-US" b="1" dirty="0">
                <a:solidFill>
                  <a:srgbClr val="C00000"/>
                </a:solidFill>
              </a:rPr>
              <a:t>MTA </a:t>
            </a:r>
            <a:r>
              <a:rPr lang="ar-SY" b="1" dirty="0">
                <a:solidFill>
                  <a:srgbClr val="C00000"/>
                </a:solidFill>
              </a:rPr>
              <a:t>:</a:t>
            </a:r>
            <a:endParaRPr lang="ar-SY" dirty="0">
              <a:solidFill>
                <a:srgbClr val="C00000"/>
              </a:solidFill>
            </a:endParaRPr>
          </a:p>
        </p:txBody>
      </p:sp>
      <p:sp>
        <p:nvSpPr>
          <p:cNvPr id="3" name="عنصر نائب للمحتوى 2"/>
          <p:cNvSpPr>
            <a:spLocks noGrp="1"/>
          </p:cNvSpPr>
          <p:nvPr>
            <p:ph idx="1"/>
          </p:nvPr>
        </p:nvSpPr>
        <p:spPr/>
        <p:txBody>
          <a:bodyPr>
            <a:normAutofit fontScale="92500" lnSpcReduction="20000"/>
          </a:bodyPr>
          <a:lstStyle/>
          <a:p>
            <a:r>
              <a:rPr lang="ar-SY" dirty="0"/>
              <a:t>التخدير الموضعي</a:t>
            </a:r>
            <a:endParaRPr lang="en-US" dirty="0"/>
          </a:p>
          <a:p>
            <a:r>
              <a:rPr lang="ar-SY" dirty="0"/>
              <a:t>تطبيق الحاجز المطاطي </a:t>
            </a:r>
            <a:endParaRPr lang="en-US" dirty="0"/>
          </a:p>
          <a:p>
            <a:r>
              <a:rPr lang="ar-SY" dirty="0"/>
              <a:t>غسل منطقة الانكشاف بالمصل الفيزيولوجي</a:t>
            </a:r>
            <a:endParaRPr lang="en-US" dirty="0"/>
          </a:p>
          <a:p>
            <a:r>
              <a:rPr lang="ar-SY" dirty="0"/>
              <a:t>يمكن السيطرة على النزف في منطقة الانكشاف باستخدام كرية قطنية مبللة بالسيروم </a:t>
            </a:r>
            <a:endParaRPr lang="en-US" dirty="0"/>
          </a:p>
          <a:p>
            <a:r>
              <a:rPr lang="ar-SY" dirty="0"/>
              <a:t>يجب عدم السماح بتشكل الخثرة الدموية في موقع الانكشاف لأنها قد تسهم في إعاقة شفاء النسيج اللبي فالخثرة الدموية لا تسمح لمادة التغطية أن تمس النسيج اللبي مباشرة وقد تتخرب وتنحل لتعطي منتجات انحلالية وبهذا تعمل كوسط جاذب للجراثيم المسببة للإنتان وبالتالي فشل المعالجة لذلك يجب السيطرة على النزف بشكل تام قبل تطبيق المادة المغطية</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445090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normAutofit fontScale="90000"/>
          </a:bodyPr>
          <a:lstStyle/>
          <a:p>
            <a:pPr algn="ctr"/>
            <a:r>
              <a:rPr lang="ar-SY" b="1" dirty="0">
                <a:solidFill>
                  <a:srgbClr val="C00000"/>
                </a:solidFill>
              </a:rPr>
              <a:t>إجراءات التغطية اللبية المباشرة باستخدام ال</a:t>
            </a:r>
            <a:r>
              <a:rPr lang="en-US" b="1" dirty="0">
                <a:solidFill>
                  <a:srgbClr val="C00000"/>
                </a:solidFill>
              </a:rPr>
              <a:t>MTA </a:t>
            </a:r>
            <a:r>
              <a:rPr lang="ar-SY" b="1" dirty="0">
                <a:solidFill>
                  <a:srgbClr val="C00000"/>
                </a:solidFill>
              </a:rPr>
              <a:t>:</a:t>
            </a:r>
            <a:endParaRPr lang="ar-SY" dirty="0">
              <a:solidFill>
                <a:srgbClr val="C00000"/>
              </a:solidFill>
            </a:endParaRPr>
          </a:p>
        </p:txBody>
      </p:sp>
      <p:sp>
        <p:nvSpPr>
          <p:cNvPr id="3" name="عنصر نائب للمحتوى 2"/>
          <p:cNvSpPr>
            <a:spLocks noGrp="1"/>
          </p:cNvSpPr>
          <p:nvPr>
            <p:ph idx="1"/>
          </p:nvPr>
        </p:nvSpPr>
        <p:spPr/>
        <p:txBody>
          <a:bodyPr>
            <a:normAutofit/>
          </a:bodyPr>
          <a:lstStyle/>
          <a:p>
            <a:r>
              <a:rPr lang="ar-SY" dirty="0"/>
              <a:t>يتم مزج مسحوق ال</a:t>
            </a:r>
            <a:r>
              <a:rPr lang="en-US" dirty="0"/>
              <a:t>MTA </a:t>
            </a:r>
            <a:r>
              <a:rPr lang="ar-SY" dirty="0"/>
              <a:t>مع الماء المقطر ويطبق في الحجرة اللبية باستخدام حامل الأملغم أو أي أداة مناسبة وتكثف قبالة موضع الانكشاف باستخدام قطعة قطن رطبة </a:t>
            </a:r>
            <a:endParaRPr lang="en-US" dirty="0"/>
          </a:p>
          <a:p>
            <a:r>
              <a:rPr lang="ar-SY" dirty="0"/>
              <a:t>يوضع (</a:t>
            </a:r>
            <a:r>
              <a:rPr lang="en-US" dirty="0"/>
              <a:t>IRM( Intermediate Restorative Material</a:t>
            </a:r>
            <a:r>
              <a:rPr lang="ar-SY" dirty="0"/>
              <a:t>   بعد ذلك ترمم الحفرة بالترميم دائم المناسب</a:t>
            </a:r>
            <a:endParaRPr lang="en-US" dirty="0"/>
          </a:p>
          <a:p>
            <a:r>
              <a:rPr lang="ar-SY" dirty="0"/>
              <a:t>تتم مراقبة حالة اللب سريريا وشعاعيا بشكل دوري ولمدة 6 أشهر</a:t>
            </a:r>
            <a:endParaRPr lang="en-US" dirty="0"/>
          </a:p>
          <a:p>
            <a:endParaRPr lang="ar-SY" dirty="0"/>
          </a:p>
        </p:txBody>
      </p:sp>
      <p:sp>
        <p:nvSpPr>
          <p:cNvPr id="5" name="مستطيل 4"/>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461234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47783" y="2433996"/>
            <a:ext cx="4413887" cy="4505334"/>
          </a:xfrm>
          <a:prstGeom prst="rect">
            <a:avLst/>
          </a:prstGeom>
          <a:noFill/>
        </p:spPr>
      </p:pic>
      <p:sp>
        <p:nvSpPr>
          <p:cNvPr id="5" name="مستطيل 4"/>
          <p:cNvSpPr/>
          <p:nvPr/>
        </p:nvSpPr>
        <p:spPr>
          <a:xfrm>
            <a:off x="3536570" y="6093296"/>
            <a:ext cx="3915749" cy="523220"/>
          </a:xfrm>
          <a:prstGeom prst="rect">
            <a:avLst/>
          </a:prstGeom>
        </p:spPr>
        <p:txBody>
          <a:bodyPr wrap="square">
            <a:spAutoFit/>
          </a:bodyPr>
          <a:lstStyle/>
          <a:p>
            <a:r>
              <a:rPr lang="ar-SY" sz="2800" b="1" dirty="0"/>
              <a:t>الشكل التجاري لمادة </a:t>
            </a:r>
            <a:r>
              <a:rPr lang="en-US" sz="2800" b="1" dirty="0"/>
              <a:t>IRM</a:t>
            </a:r>
            <a:endParaRPr lang="ar-SY" sz="2800" b="1" dirty="0"/>
          </a:p>
        </p:txBody>
      </p:sp>
      <p:sp>
        <p:nvSpPr>
          <p:cNvPr id="3" name="مستطيل 2"/>
          <p:cNvSpPr/>
          <p:nvPr/>
        </p:nvSpPr>
        <p:spPr>
          <a:xfrm>
            <a:off x="1043608" y="402671"/>
            <a:ext cx="7812360" cy="2677656"/>
          </a:xfrm>
          <a:prstGeom prst="rect">
            <a:avLst/>
          </a:prstGeom>
        </p:spPr>
        <p:txBody>
          <a:bodyPr wrap="square">
            <a:spAutoFit/>
          </a:bodyPr>
          <a:lstStyle/>
          <a:p>
            <a:r>
              <a:rPr lang="en-US" sz="2800" b="1" dirty="0">
                <a:solidFill>
                  <a:srgbClr val="FF0000"/>
                </a:solidFill>
              </a:rPr>
              <a:t>IRM ( Intermediate Restorative Material)</a:t>
            </a:r>
            <a:r>
              <a:rPr lang="ar-SY" sz="2800" b="1" dirty="0"/>
              <a:t>:</a:t>
            </a:r>
            <a:r>
              <a:rPr lang="ar-SY" sz="2800" dirty="0"/>
              <a:t>هو عبارة عن أوكسيد الزنك والأوجينول المضاف إليها خلات السيللوز ومواد أخرى إضافة هذه المواد يساعد في تسريع تصلبها ويمنح قوامها النهائي لصلابة المضاهية لصلابة  فوسفات الزنك</a:t>
            </a:r>
            <a:endParaRPr lang="en-US" sz="2800" dirty="0"/>
          </a:p>
          <a:p>
            <a:r>
              <a:rPr lang="ar-SY" sz="2800" dirty="0"/>
              <a:t>وتكون مادة وسيطة تكثف فوق المادة المغطية وتحميها بشكل كامل وهي مادة ملطفة وتخفف احتقان اللب بشكل عام</a:t>
            </a:r>
            <a:endParaRPr lang="en-US" sz="2800" dirty="0"/>
          </a:p>
        </p:txBody>
      </p:sp>
    </p:spTree>
    <p:extLst>
      <p:ext uri="{BB962C8B-B14F-4D97-AF65-F5344CB8AC3E}">
        <p14:creationId xmlns:p14="http://schemas.microsoft.com/office/powerpoint/2010/main" val="1623488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5936"/>
            <a:ext cx="8064896" cy="5203264"/>
          </a:xfrm>
          <a:prstGeom prst="rect">
            <a:avLst/>
          </a:prstGeom>
          <a:noFill/>
        </p:spPr>
      </p:pic>
      <p:sp>
        <p:nvSpPr>
          <p:cNvPr id="5" name="مستطيل 4"/>
          <p:cNvSpPr/>
          <p:nvPr/>
        </p:nvSpPr>
        <p:spPr>
          <a:xfrm>
            <a:off x="1043608" y="5229200"/>
            <a:ext cx="8100392" cy="1384995"/>
          </a:xfrm>
          <a:prstGeom prst="rect">
            <a:avLst/>
          </a:prstGeom>
        </p:spPr>
        <p:txBody>
          <a:bodyPr wrap="square">
            <a:spAutoFit/>
          </a:bodyPr>
          <a:lstStyle/>
          <a:p>
            <a:r>
              <a:rPr lang="ar-SY" sz="2800" dirty="0"/>
              <a:t>حالة سريرية لرحى اولى دائمة سفلية حدث فيها انكشاف خلال التحضير وتمت التغطية اللبية المباشرة باستخدام ال</a:t>
            </a:r>
            <a:r>
              <a:rPr lang="en-US" sz="2800" dirty="0"/>
              <a:t>MTA </a:t>
            </a:r>
            <a:r>
              <a:rPr lang="ar-SY" sz="2800" dirty="0"/>
              <a:t>وتظهر المراقبة الشعاعية بعد عام نجاح المعالجة </a:t>
            </a:r>
            <a:endParaRPr lang="en-US" sz="2800" dirty="0"/>
          </a:p>
        </p:txBody>
      </p:sp>
    </p:spTree>
    <p:extLst>
      <p:ext uri="{BB962C8B-B14F-4D97-AF65-F5344CB8AC3E}">
        <p14:creationId xmlns:p14="http://schemas.microsoft.com/office/powerpoint/2010/main" val="254057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0"/>
            <a:ext cx="8172400" cy="4653136"/>
          </a:xfrm>
          <a:prstGeom prst="rect">
            <a:avLst/>
          </a:prstGeom>
          <a:noFill/>
        </p:spPr>
      </p:pic>
      <p:sp>
        <p:nvSpPr>
          <p:cNvPr id="5" name="مستطيل 4"/>
          <p:cNvSpPr/>
          <p:nvPr/>
        </p:nvSpPr>
        <p:spPr>
          <a:xfrm>
            <a:off x="1043608" y="4653136"/>
            <a:ext cx="8100392" cy="954107"/>
          </a:xfrm>
          <a:prstGeom prst="rect">
            <a:avLst/>
          </a:prstGeom>
        </p:spPr>
        <p:txBody>
          <a:bodyPr wrap="square">
            <a:spAutoFit/>
          </a:bodyPr>
          <a:lstStyle/>
          <a:p>
            <a:r>
              <a:rPr lang="ar-SY" sz="2800" dirty="0"/>
              <a:t>حالة سريرية لرحى اولى دائمة سفلية حدث فيها انكشاف خلال التحضير وتمت التغطية اللبية المباشرة باستخدام ال</a:t>
            </a:r>
            <a:r>
              <a:rPr lang="en-US" sz="2800" dirty="0"/>
              <a:t>MTA</a:t>
            </a:r>
          </a:p>
        </p:txBody>
      </p:sp>
    </p:spTree>
    <p:extLst>
      <p:ext uri="{BB962C8B-B14F-4D97-AF65-F5344CB8AC3E}">
        <p14:creationId xmlns:p14="http://schemas.microsoft.com/office/powerpoint/2010/main" val="3189541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ar-SY" b="1" i="1" u="sng" dirty="0">
                <a:solidFill>
                  <a:srgbClr val="C00000"/>
                </a:solidFill>
              </a:rPr>
              <a:t>	بتر اللب الجزئي </a:t>
            </a:r>
            <a:r>
              <a:rPr lang="en-US" b="1" i="1" u="sng" dirty="0">
                <a:solidFill>
                  <a:srgbClr val="C00000"/>
                </a:solidFill>
              </a:rPr>
              <a:t>partial pulpotomy</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a:xfrm>
            <a:off x="467544" y="1196752"/>
            <a:ext cx="8229600" cy="4525963"/>
          </a:xfrm>
        </p:spPr>
        <p:txBody>
          <a:bodyPr>
            <a:normAutofit fontScale="92500" lnSpcReduction="20000"/>
          </a:bodyPr>
          <a:lstStyle/>
          <a:p>
            <a:r>
              <a:rPr lang="ar-SY" dirty="0"/>
              <a:t>وهي طريقة تعتمد على إزالة النسيج اللبي المنكشف بسبب النخر بعمق 1-3 ملم وأيضا في حالة الانكشاف الرضي </a:t>
            </a:r>
            <a:endParaRPr lang="en-US" dirty="0"/>
          </a:p>
          <a:p>
            <a:r>
              <a:rPr lang="ar-SY" dirty="0"/>
              <a:t>يتم فيما بعد السيطرة على النزف </a:t>
            </a:r>
            <a:endParaRPr lang="en-US" dirty="0"/>
          </a:p>
          <a:p>
            <a:r>
              <a:rPr lang="ar-SY" dirty="0"/>
              <a:t>ثم تطبق ماءات الكالسيوم او </a:t>
            </a:r>
            <a:r>
              <a:rPr lang="en-US" dirty="0"/>
              <a:t>MTA </a:t>
            </a:r>
            <a:r>
              <a:rPr lang="ar-SY" dirty="0"/>
              <a:t> على النسيج اللبي الحي المتبقي </a:t>
            </a:r>
            <a:endParaRPr lang="en-US" dirty="0"/>
          </a:p>
          <a:p>
            <a:r>
              <a:rPr lang="ar-SY" dirty="0"/>
              <a:t>يجب أن يكون اللب حياً بعد إجراء البتر مع اختفاء الأعراض السريرية وعدم وجود انتباج كما يجب ألا يكون هناك أي أعراض شعاعية لاحقة مثل الامتصاص الجذري أو وجود أفة ذروية أو تكلس اللب </a:t>
            </a:r>
            <a:endParaRPr lang="en-US" dirty="0"/>
          </a:p>
          <a:p>
            <a:r>
              <a:rPr lang="ar-SY" dirty="0"/>
              <a:t>كما يجب أن يكمل الجذر تطوره بعد المعالجة وتنغلق الذروة بآلية التولد الذروي </a:t>
            </a:r>
            <a:r>
              <a:rPr lang="en-US" dirty="0"/>
              <a:t>Apexogenesis </a:t>
            </a:r>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933339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Users\maha\Desktop\inas\22.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835696" y="0"/>
            <a:ext cx="6552728" cy="4772025"/>
          </a:xfrm>
          <a:prstGeom prst="rect">
            <a:avLst/>
          </a:prstGeom>
          <a:noFill/>
          <a:ln>
            <a:noFill/>
          </a:ln>
        </p:spPr>
      </p:pic>
      <p:sp>
        <p:nvSpPr>
          <p:cNvPr id="5" name="مستطيل 4"/>
          <p:cNvSpPr/>
          <p:nvPr/>
        </p:nvSpPr>
        <p:spPr>
          <a:xfrm>
            <a:off x="2123728" y="5301209"/>
            <a:ext cx="6552728" cy="954107"/>
          </a:xfrm>
          <a:prstGeom prst="rect">
            <a:avLst/>
          </a:prstGeom>
        </p:spPr>
        <p:txBody>
          <a:bodyPr wrap="square">
            <a:spAutoFit/>
          </a:bodyPr>
          <a:lstStyle/>
          <a:p>
            <a:r>
              <a:rPr lang="ar-SY" sz="2800" b="1" dirty="0"/>
              <a:t>حالة سريرية لثنايا فتية مكسورة وقد انكشف  جزء كبير من اللب التاجي فتم بتر اللب والترميم</a:t>
            </a:r>
            <a:endParaRPr lang="en-US" sz="2800" dirty="0"/>
          </a:p>
        </p:txBody>
      </p:sp>
    </p:spTree>
    <p:extLst>
      <p:ext uri="{BB962C8B-B14F-4D97-AF65-F5344CB8AC3E}">
        <p14:creationId xmlns:p14="http://schemas.microsoft.com/office/powerpoint/2010/main" val="831244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SY" b="1" i="1" u="sng" dirty="0">
                <a:solidFill>
                  <a:srgbClr val="C00000"/>
                </a:solidFill>
              </a:rPr>
              <a:t>بتر اللب الحي </a:t>
            </a:r>
            <a:r>
              <a:rPr lang="en-US" b="1" i="1" u="sng" dirty="0">
                <a:solidFill>
                  <a:srgbClr val="C00000"/>
                </a:solidFill>
              </a:rPr>
              <a:t>pulpotomy</a:t>
            </a:r>
            <a:endParaRPr lang="ar-SY" dirty="0">
              <a:solidFill>
                <a:srgbClr val="C00000"/>
              </a:solidFill>
            </a:endParaRPr>
          </a:p>
        </p:txBody>
      </p:sp>
      <p:sp>
        <p:nvSpPr>
          <p:cNvPr id="3" name="عنصر نائب للمحتوى 2"/>
          <p:cNvSpPr>
            <a:spLocks noGrp="1"/>
          </p:cNvSpPr>
          <p:nvPr>
            <p:ph idx="1"/>
          </p:nvPr>
        </p:nvSpPr>
        <p:spPr/>
        <p:txBody>
          <a:bodyPr>
            <a:normAutofit lnSpcReduction="10000"/>
          </a:bodyPr>
          <a:lstStyle/>
          <a:p>
            <a:r>
              <a:rPr lang="ar-SY" dirty="0"/>
              <a:t>هو إزالة كامل اللب التاجي الملتهب جزئياً أو مصاب بشكل كامل مع الإبقاء على اللب الجذري حياً </a:t>
            </a:r>
            <a:endParaRPr lang="en-US" dirty="0"/>
          </a:p>
          <a:p>
            <a:r>
              <a:rPr lang="ar-SY" dirty="0"/>
              <a:t>بعد إزالة اللب التاجي توضع مادة قاتلة للجراثيم تحفز على اكتمال الجذر وتشكيل الذروة تطبق على قعر الحجرة اللبية </a:t>
            </a:r>
            <a:endParaRPr lang="en-US" dirty="0"/>
          </a:p>
          <a:p>
            <a:r>
              <a:rPr lang="ar-SY" dirty="0"/>
              <a:t>هذه المعالجة تتحكم في شفاء وبقاء اللب الجذري حياً </a:t>
            </a:r>
            <a:endParaRPr lang="en-US" dirty="0"/>
          </a:p>
          <a:p>
            <a:r>
              <a:rPr lang="ar-SY" dirty="0"/>
              <a:t>حيث تهدف إلى مضاعفة فرص تطور الجذور الغير مكتملة النمو بعد وانغلاق الذروة مع متابعة تطور العاج الجذري وهذا ما يدعى بآلية التولد الذروي </a:t>
            </a:r>
            <a:r>
              <a:rPr lang="en-US" dirty="0"/>
              <a:t>Apexogenasis</a:t>
            </a:r>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557345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671919" y="0"/>
            <a:ext cx="3025712" cy="6105832"/>
          </a:xfrm>
          <a:prstGeom prst="rect">
            <a:avLst/>
          </a:prstGeom>
          <a:noFill/>
        </p:spPr>
      </p:pic>
      <p:sp>
        <p:nvSpPr>
          <p:cNvPr id="5" name="مستطيل 4"/>
          <p:cNvSpPr/>
          <p:nvPr/>
        </p:nvSpPr>
        <p:spPr>
          <a:xfrm>
            <a:off x="3110492" y="6475164"/>
            <a:ext cx="3353803" cy="400110"/>
          </a:xfrm>
          <a:prstGeom prst="rect">
            <a:avLst/>
          </a:prstGeom>
        </p:spPr>
        <p:txBody>
          <a:bodyPr wrap="none">
            <a:spAutoFit/>
          </a:bodyPr>
          <a:lstStyle/>
          <a:p>
            <a:r>
              <a:rPr lang="ar-SY" sz="2000" b="1" dirty="0"/>
              <a:t>شكل ترسيمي يوضح خطوات بتر اللب </a:t>
            </a:r>
            <a:endParaRPr lang="en-US" sz="2000" dirty="0"/>
          </a:p>
        </p:txBody>
      </p:sp>
    </p:spTree>
    <p:extLst>
      <p:ext uri="{BB962C8B-B14F-4D97-AF65-F5344CB8AC3E}">
        <p14:creationId xmlns:p14="http://schemas.microsoft.com/office/powerpoint/2010/main" val="307017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ar-SA" dirty="0"/>
              <a:t>أما في الأسنان الفتية تكون الذروة واسعة جدا وتكون جدران القناة في الأسنان غير الناضجة رقيقة بشكل أكبر بالمقارنة مع الأسنان الناضجة</a:t>
            </a:r>
            <a:r>
              <a:rPr lang="ar-SA" dirty="0">
                <a:solidFill>
                  <a:schemeClr val="bg1"/>
                </a:solidFill>
              </a:rPr>
              <a:t>.</a:t>
            </a:r>
          </a:p>
          <a:p>
            <a:endParaRPr lang="ar-SY" dirty="0"/>
          </a:p>
        </p:txBody>
      </p:sp>
      <p:pic>
        <p:nvPicPr>
          <p:cNvPr id="4" name="Picture 2" descr="C:\Documents and Settings\user\My Documents\My Pictures\apexogenesis2.jpg"/>
          <p:cNvPicPr>
            <a:picLocks noChangeAspect="1" noChangeArrowheads="1"/>
          </p:cNvPicPr>
          <p:nvPr/>
        </p:nvPicPr>
        <p:blipFill>
          <a:blip r:embed="rId2" cstate="print"/>
          <a:srcRect/>
          <a:stretch>
            <a:fillRect/>
          </a:stretch>
        </p:blipFill>
        <p:spPr bwMode="auto">
          <a:xfrm>
            <a:off x="2195736" y="3068960"/>
            <a:ext cx="3214710" cy="2571768"/>
          </a:xfrm>
          <a:prstGeom prst="rect">
            <a:avLst/>
          </a:prstGeom>
          <a:noFill/>
        </p:spPr>
      </p:pic>
      <p:sp>
        <p:nvSpPr>
          <p:cNvPr id="5" name="مستطيل 4"/>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4868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lstStyle/>
          <a:p>
            <a:pPr lvl="0"/>
            <a:r>
              <a:rPr lang="ar-SY" b="1" dirty="0">
                <a:solidFill>
                  <a:srgbClr val="FF0000"/>
                </a:solidFill>
              </a:rPr>
              <a:t>الاستطبابات :</a:t>
            </a:r>
            <a:endParaRPr lang="en-US" dirty="0">
              <a:solidFill>
                <a:srgbClr val="FF0000"/>
              </a:solidFill>
            </a:endParaRPr>
          </a:p>
          <a:p>
            <a:r>
              <a:rPr lang="ar-SY" dirty="0"/>
              <a:t>العلامات السريرية والشعاعية تدل على أن اللب الجذري حي مع غياب التغيرات المرضية </a:t>
            </a:r>
            <a:endParaRPr lang="en-US" dirty="0"/>
          </a:p>
          <a:p>
            <a:r>
              <a:rPr lang="ar-SY" dirty="0"/>
              <a:t>أن يكون السن المعالج قابل للترميم</a:t>
            </a:r>
            <a:endParaRPr lang="en-US" dirty="0"/>
          </a:p>
          <a:p>
            <a:r>
              <a:rPr lang="ar-SY" dirty="0"/>
              <a:t>الأسنان الفتية غير مكتملة الذروة التي تعرضت للانكشاف اللبي بسبب النخر مع وجود التهاب شديد ملحوظ في اللب التاجي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952334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188640"/>
            <a:ext cx="7498080" cy="6059760"/>
          </a:xfrm>
        </p:spPr>
        <p:txBody>
          <a:bodyPr>
            <a:normAutofit/>
          </a:bodyPr>
          <a:lstStyle/>
          <a:p>
            <a:pPr lvl="0"/>
            <a:r>
              <a:rPr lang="ar-SY" b="1" dirty="0">
                <a:solidFill>
                  <a:srgbClr val="FF0000"/>
                </a:solidFill>
              </a:rPr>
              <a:t>مضادات الاستطباب :</a:t>
            </a:r>
            <a:endParaRPr lang="en-US" dirty="0">
              <a:solidFill>
                <a:srgbClr val="FF0000"/>
              </a:solidFill>
            </a:endParaRPr>
          </a:p>
          <a:p>
            <a:r>
              <a:rPr lang="ar-SY" dirty="0"/>
              <a:t>ألم عفوي </a:t>
            </a:r>
            <a:endParaRPr lang="en-US" dirty="0"/>
          </a:p>
          <a:p>
            <a:r>
              <a:rPr lang="ar-SY" dirty="0"/>
              <a:t>نزف غزير عند التداخل على الحجرة اللبية </a:t>
            </a:r>
            <a:endParaRPr lang="en-US" dirty="0"/>
          </a:p>
          <a:p>
            <a:r>
              <a:rPr lang="ar-SY" dirty="0"/>
              <a:t>امتصاص الجذر مرضياً</a:t>
            </a:r>
            <a:endParaRPr lang="en-US" dirty="0"/>
          </a:p>
          <a:p>
            <a:r>
              <a:rPr lang="ar-SY" dirty="0"/>
              <a:t>الامتصاص الداخلي </a:t>
            </a:r>
            <a:endParaRPr lang="en-US" dirty="0"/>
          </a:p>
          <a:p>
            <a:r>
              <a:rPr lang="ar-SY" dirty="0"/>
              <a:t>وجود ناسور على السن المصاب</a:t>
            </a:r>
            <a:endParaRPr lang="en-US" dirty="0"/>
          </a:p>
          <a:p>
            <a:r>
              <a:rPr lang="ar-SY" dirty="0"/>
              <a:t>الامتصاص ما بين الجذري </a:t>
            </a:r>
            <a:endParaRPr lang="en-US" dirty="0"/>
          </a:p>
          <a:p>
            <a:r>
              <a:rPr lang="ar-SY" dirty="0"/>
              <a:t>وجود قيح في الحجرة اللبية</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533297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ar-SY" b="1" i="1" u="sng" dirty="0">
                <a:solidFill>
                  <a:srgbClr val="C00000"/>
                </a:solidFill>
              </a:rPr>
              <a:t>بتر اللب الحي باستخدام ماءات الكالسيوم </a:t>
            </a:r>
            <a:r>
              <a:rPr lang="en-US" b="1" i="1" u="sng" dirty="0">
                <a:solidFill>
                  <a:srgbClr val="C00000"/>
                </a:solidFill>
              </a:rPr>
              <a:t>Pulpotomy with CaOH</a:t>
            </a:r>
            <a:r>
              <a:rPr lang="ar-SY" b="1" i="1" u="sng" dirty="0">
                <a:solidFill>
                  <a:srgbClr val="C00000"/>
                </a:solidFill>
              </a:rPr>
              <a:t> :</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p:txBody>
          <a:bodyPr>
            <a:normAutofit fontScale="85000" lnSpcReduction="10000"/>
          </a:bodyPr>
          <a:lstStyle/>
          <a:p>
            <a:r>
              <a:rPr lang="ar-SY" dirty="0"/>
              <a:t>تعتبر ماءات الكالسيوم المادة المنصوح بها في حالة بتر اللب الحي في الأسنان الدائمة الفتية المصابة إما بنخور عميقة أو رض تسببت بانكشاف اللب وذلك بسبب النتائج العلاجية الجيدة </a:t>
            </a:r>
            <a:endParaRPr lang="en-US" dirty="0"/>
          </a:p>
          <a:p>
            <a:r>
              <a:rPr lang="ar-SY" dirty="0"/>
              <a:t>بعد انغلاق الذروة ينصح بشكل عام بإتمام المعالجة اللبية وحشو الأقنية الجذرية بالطريقة التقليدية تفادياً لتكلس الأقنية الجذرية على المدى البعيد</a:t>
            </a:r>
            <a:endParaRPr lang="en-US" dirty="0"/>
          </a:p>
          <a:p>
            <a:r>
              <a:rPr lang="ar-SY" dirty="0"/>
              <a:t>هذه المعالجة تم اقتراحها من قبل  </a:t>
            </a:r>
            <a:r>
              <a:rPr lang="en-US" dirty="0"/>
              <a:t>Teuscher and Zander</a:t>
            </a:r>
            <a:r>
              <a:rPr lang="ar-SY" dirty="0"/>
              <a:t> في عام 1938 وتتصف بأنها معالجة حية </a:t>
            </a:r>
            <a:r>
              <a:rPr lang="en-US" dirty="0"/>
              <a:t>'Vital Therapy'</a:t>
            </a:r>
          </a:p>
          <a:p>
            <a:r>
              <a:rPr lang="ar-SY" dirty="0"/>
              <a:t>وفقاً لدراستهم النسيجية أثبتا أن النسيج اللبي المجاور لماءات الكالسيوم هو الذي يتموت بشكل أولي بسبب الوسط القلوي المرتفع لها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042331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fontScale="85000" lnSpcReduction="10000"/>
          </a:bodyPr>
          <a:lstStyle/>
          <a:p>
            <a:r>
              <a:rPr lang="en-US" dirty="0"/>
              <a:t>PH=11-12</a:t>
            </a:r>
            <a:r>
              <a:rPr lang="ar-SY" dirty="0"/>
              <a:t>وهذا التموت يترافق بتغيرات التهابية حادة في النسج أسفل منطقة التموت </a:t>
            </a:r>
            <a:endParaRPr lang="en-US" dirty="0"/>
          </a:p>
          <a:p>
            <a:r>
              <a:rPr lang="ar-SY" dirty="0"/>
              <a:t>بعد مرور 4 أسابيع تتشكل طبقة جديدة من العاج وفي النهاية يتم تشكل جسر عاجي </a:t>
            </a:r>
            <a:r>
              <a:rPr lang="en-US" dirty="0"/>
              <a:t>Dentine Bridge</a:t>
            </a:r>
          </a:p>
          <a:p>
            <a:r>
              <a:rPr lang="ar-SY" dirty="0"/>
              <a:t>بعد مرور 4-5 أيام قامت البحوث بتصنيف وجود 3 مناطق نسيجية مميزة وواضحة وهي :</a:t>
            </a:r>
            <a:endParaRPr lang="en-US" dirty="0"/>
          </a:p>
          <a:p>
            <a:pPr lvl="0"/>
            <a:r>
              <a:rPr lang="en-US" dirty="0"/>
              <a:t>Coagulation necrosis </a:t>
            </a:r>
            <a:r>
              <a:rPr lang="ar-SY" dirty="0"/>
              <a:t>وهي طبقة التخثر الناتج عن التموت </a:t>
            </a:r>
            <a:endParaRPr lang="en-US" dirty="0"/>
          </a:p>
          <a:p>
            <a:pPr lvl="0"/>
            <a:r>
              <a:rPr lang="en-US" dirty="0"/>
              <a:t>Deep staining basophilic areas with varied osteodentine </a:t>
            </a:r>
            <a:r>
              <a:rPr lang="ar-SY" dirty="0"/>
              <a:t>المناطق العميقة المحبة لصباغ الهيماتوكسيلين المتشكلة من كلا المحتوين العاجي والعظمي</a:t>
            </a:r>
            <a:endParaRPr lang="en-US" dirty="0"/>
          </a:p>
          <a:p>
            <a:pPr lvl="0"/>
            <a:r>
              <a:rPr lang="en-US" dirty="0"/>
              <a:t>Relaitvely normal pulp tissue , slightly hypermic , underlaying a normal odontoblastic layer</a:t>
            </a:r>
          </a:p>
          <a:p>
            <a:r>
              <a:rPr lang="ar-SY" dirty="0"/>
              <a:t>نسبياً نسيج لبي طبيعي متوزم قليلاً مع طبقة سفلية من العاج </a:t>
            </a:r>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06331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14656" y="3933056"/>
            <a:ext cx="6779096" cy="2193107"/>
          </a:xfrm>
        </p:spPr>
        <p:txBody>
          <a:bodyPr>
            <a:normAutofit fontScale="70000" lnSpcReduction="20000"/>
          </a:bodyPr>
          <a:lstStyle/>
          <a:p>
            <a:pPr algn="l" rtl="0" fontAlgn="auto">
              <a:spcBef>
                <a:spcPts val="0"/>
              </a:spcBef>
              <a:spcAft>
                <a:spcPts val="0"/>
              </a:spcAft>
              <a:buClr>
                <a:srgbClr val="C00000"/>
              </a:buClr>
              <a:buFont typeface="Wingdings" pitchFamily="2" charset="2"/>
              <a:buChar char="§"/>
              <a:defRPr/>
            </a:pPr>
            <a:r>
              <a:rPr lang="en-US" b="1" i="1" dirty="0">
                <a:effectLst>
                  <a:outerShdw blurRad="38100" dist="38100" dir="2700000" algn="tl">
                    <a:srgbClr val="000000">
                      <a:alpha val="43137"/>
                    </a:srgbClr>
                  </a:outerShdw>
                </a:effectLst>
              </a:rPr>
              <a:t> </a:t>
            </a:r>
            <a:r>
              <a:rPr lang="en-US" b="1" i="1" dirty="0">
                <a:solidFill>
                  <a:srgbClr val="002060"/>
                </a:solidFill>
                <a:effectLst>
                  <a:outerShdw blurRad="38100" dist="38100" dir="2700000" algn="tl">
                    <a:srgbClr val="000000">
                      <a:alpha val="43137"/>
                    </a:srgbClr>
                  </a:outerShdw>
                </a:effectLst>
              </a:rPr>
              <a:t>A.  Molar  with  open  apex , carious  exposure, and  vital                pulp.</a:t>
            </a:r>
          </a:p>
          <a:p>
            <a:pPr algn="l" rtl="0" fontAlgn="auto">
              <a:spcBef>
                <a:spcPts val="0"/>
              </a:spcBef>
              <a:spcAft>
                <a:spcPts val="0"/>
              </a:spcAft>
              <a:buClr>
                <a:srgbClr val="C00000"/>
              </a:buClr>
              <a:defRPr/>
            </a:pPr>
            <a:endParaRPr lang="en-US" b="1" i="1" dirty="0">
              <a:solidFill>
                <a:srgbClr val="002060"/>
              </a:solidFill>
              <a:effectLst>
                <a:outerShdw blurRad="38100" dist="38100" dir="2700000" algn="tl">
                  <a:srgbClr val="000000">
                    <a:alpha val="43137"/>
                  </a:srgbClr>
                </a:outerShdw>
              </a:effectLst>
            </a:endParaRPr>
          </a:p>
          <a:p>
            <a:pPr algn="l" rtl="0" fontAlgn="auto">
              <a:spcBef>
                <a:spcPts val="0"/>
              </a:spcBef>
              <a:spcAft>
                <a:spcPts val="0"/>
              </a:spcAft>
              <a:buClr>
                <a:srgbClr val="C00000"/>
              </a:buClr>
              <a:buFont typeface="Wingdings" pitchFamily="2" charset="2"/>
              <a:buChar char="§"/>
              <a:defRPr/>
            </a:pPr>
            <a:r>
              <a:rPr lang="en-US" b="1" i="1" dirty="0">
                <a:solidFill>
                  <a:srgbClr val="002060"/>
                </a:solidFill>
                <a:effectLst>
                  <a:outerShdw blurRad="38100" dist="38100" dir="2700000" algn="tl">
                    <a:srgbClr val="000000">
                      <a:alpha val="43137"/>
                    </a:srgbClr>
                  </a:outerShdw>
                </a:effectLst>
              </a:rPr>
              <a:t>  B.  Pulpotomy  is  made, Ca(OH)2  is  placed,  followed  by  ZnOE                base.</a:t>
            </a:r>
          </a:p>
          <a:p>
            <a:pPr algn="l" rtl="0" fontAlgn="auto">
              <a:spcBef>
                <a:spcPts val="0"/>
              </a:spcBef>
              <a:spcAft>
                <a:spcPts val="0"/>
              </a:spcAft>
              <a:buClr>
                <a:srgbClr val="C00000"/>
              </a:buClr>
              <a:defRPr/>
            </a:pPr>
            <a:endParaRPr lang="en-US" b="1" i="1" dirty="0">
              <a:solidFill>
                <a:srgbClr val="002060"/>
              </a:solidFill>
              <a:effectLst>
                <a:outerShdw blurRad="38100" dist="38100" dir="2700000" algn="tl">
                  <a:srgbClr val="000000">
                    <a:alpha val="43137"/>
                  </a:srgbClr>
                </a:outerShdw>
              </a:effectLst>
            </a:endParaRPr>
          </a:p>
          <a:p>
            <a:pPr algn="l" rtl="0" fontAlgn="auto">
              <a:spcBef>
                <a:spcPts val="0"/>
              </a:spcBef>
              <a:spcAft>
                <a:spcPts val="0"/>
              </a:spcAft>
              <a:buClr>
                <a:srgbClr val="C00000"/>
              </a:buClr>
              <a:buFont typeface="Wingdings" pitchFamily="2" charset="2"/>
              <a:buChar char="§"/>
              <a:defRPr/>
            </a:pPr>
            <a:r>
              <a:rPr lang="en-US" b="1" i="1" dirty="0">
                <a:solidFill>
                  <a:srgbClr val="002060"/>
                </a:solidFill>
                <a:effectLst>
                  <a:outerShdw blurRad="38100" dist="38100" dir="2700000" algn="tl">
                    <a:srgbClr val="000000">
                      <a:alpha val="43137"/>
                    </a:srgbClr>
                  </a:outerShdw>
                </a:effectLst>
              </a:rPr>
              <a:t> C.  Three- year  recall  evaluation.</a:t>
            </a:r>
            <a:endParaRPr lang="ar-SY" dirty="0"/>
          </a:p>
        </p:txBody>
      </p:sp>
      <p:pic>
        <p:nvPicPr>
          <p:cNvPr id="4" name="عنصر نائب للمحتوى 7" descr="untitled 8.bmp"/>
          <p:cNvPicPr>
            <a:picLocks noChangeAspect="1"/>
          </p:cNvPicPr>
          <p:nvPr/>
        </p:nvPicPr>
        <p:blipFill>
          <a:blip r:embed="rId2"/>
          <a:srcRect t="1074" r="35077" b="7697"/>
          <a:stretch>
            <a:fillRect/>
          </a:stretch>
        </p:blipFill>
        <p:spPr>
          <a:xfrm>
            <a:off x="1043608" y="1258246"/>
            <a:ext cx="2249866" cy="2474850"/>
          </a:xfrm>
          <a:prstGeom prst="roundRect">
            <a:avLst>
              <a:gd name="adj" fmla="val 16667"/>
            </a:avLst>
          </a:prstGeom>
          <a:effectLst>
            <a:outerShdw blurRad="149987" dist="250190" dir="8460000" algn="ctr">
              <a:srgbClr val="000000">
                <a:alpha val="28000"/>
              </a:srgbClr>
            </a:outerShdw>
            <a:reflection blurRad="6350" stA="50000" endA="300" endPos="55500" dist="50800" dir="5400000" sy="-100000" algn="bl" rotWithShape="0"/>
          </a:effectLst>
          <a:scene3d>
            <a:camera prst="isometricOffAxis2Left"/>
            <a:lightRig rig="contrasting" dir="t">
              <a:rot lat="0" lon="0" rev="1500000"/>
            </a:lightRig>
          </a:scene3d>
          <a:sp3d prstMaterial="metal">
            <a:bevelT w="88900" h="88900"/>
          </a:sp3d>
        </p:spPr>
      </p:pic>
      <p:pic>
        <p:nvPicPr>
          <p:cNvPr id="5" name="عنصر نائب للمحتوى 8" descr="untitled 7.bmp"/>
          <p:cNvPicPr>
            <a:picLocks noChangeAspect="1"/>
          </p:cNvPicPr>
          <p:nvPr/>
        </p:nvPicPr>
        <p:blipFill>
          <a:blip r:embed="rId3"/>
          <a:srcRect l="5266" t="1171" r="34716" b="10540"/>
          <a:stretch>
            <a:fillRect/>
          </a:stretch>
        </p:blipFill>
        <p:spPr>
          <a:xfrm>
            <a:off x="3635896" y="1340768"/>
            <a:ext cx="2047240" cy="2362200"/>
          </a:xfrm>
          <a:prstGeom prst="roundRect">
            <a:avLst>
              <a:gd name="adj" fmla="val 16667"/>
            </a:avLst>
          </a:prstGeom>
          <a:effectLst>
            <a:outerShdw blurRad="149987" dist="250190" dir="8460000" algn="ctr">
              <a:srgbClr val="000000">
                <a:alpha val="28000"/>
              </a:srgbClr>
            </a:outerShdw>
            <a:reflection blurRad="6350" stA="50000" endA="300" endPos="55500" dist="50800" dir="5400000" sy="-100000" algn="bl" rotWithShape="0"/>
          </a:effectLst>
          <a:scene3d>
            <a:camera prst="isometricOffAxis2Left"/>
            <a:lightRig rig="contrasting" dir="t">
              <a:rot lat="0" lon="0" rev="1500000"/>
            </a:lightRig>
          </a:scene3d>
          <a:sp3d prstMaterial="metal">
            <a:bevelT w="88900" h="88900"/>
          </a:sp3d>
        </p:spPr>
      </p:pic>
      <p:pic>
        <p:nvPicPr>
          <p:cNvPr id="6" name="صورة 5" descr="untitled 9.bmp"/>
          <p:cNvPicPr>
            <a:picLocks noChangeAspect="1"/>
          </p:cNvPicPr>
          <p:nvPr/>
        </p:nvPicPr>
        <p:blipFill>
          <a:blip r:embed="rId4"/>
          <a:srcRect l="3750" t="1780" r="36250" b="3507"/>
          <a:stretch>
            <a:fillRect/>
          </a:stretch>
        </p:blipFill>
        <p:spPr>
          <a:xfrm>
            <a:off x="6603444" y="1358354"/>
            <a:ext cx="1905000" cy="2344614"/>
          </a:xfrm>
          <a:prstGeom prst="roundRect">
            <a:avLst>
              <a:gd name="adj" fmla="val 16667"/>
            </a:avLst>
          </a:prstGeom>
          <a:ln>
            <a:noFill/>
          </a:ln>
          <a:effectLst>
            <a:outerShdw blurRad="149987" dist="250190" dir="8460000" algn="ctr">
              <a:srgbClr val="000000">
                <a:alpha val="28000"/>
              </a:srgbClr>
            </a:outerShdw>
            <a:reflection blurRad="6350" stA="50000" endA="300" endPos="55500" dist="50800" dir="5400000" sy="-100000" algn="bl" rotWithShape="0"/>
          </a:effectLst>
          <a:scene3d>
            <a:camera prst="isometricOffAxis2Left"/>
            <a:lightRig rig="contrasting" dir="t">
              <a:rot lat="0" lon="0" rev="1500000"/>
            </a:lightRig>
          </a:scene3d>
          <a:sp3d prstMaterial="metal">
            <a:bevelT w="88900" h="88900"/>
          </a:sp3d>
        </p:spPr>
      </p:pic>
    </p:spTree>
    <p:extLst>
      <p:ext uri="{BB962C8B-B14F-4D97-AF65-F5344CB8AC3E}">
        <p14:creationId xmlns:p14="http://schemas.microsoft.com/office/powerpoint/2010/main" val="154715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2"/>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548680"/>
            <a:ext cx="8229600" cy="1143000"/>
          </a:xfrm>
        </p:spPr>
        <p:txBody>
          <a:bodyPr>
            <a:normAutofit fontScale="90000"/>
          </a:bodyPr>
          <a:lstStyle/>
          <a:p>
            <a:pPr algn="ctr"/>
            <a:r>
              <a:rPr lang="ar-SY" b="1" i="1" u="sng" dirty="0">
                <a:solidFill>
                  <a:srgbClr val="C00000"/>
                </a:solidFill>
              </a:rPr>
              <a:t>مراحل بتر اللب الحي باستخدام ماءات الكالسيوم:</a:t>
            </a:r>
            <a:r>
              <a:rPr lang="en-US" dirty="0">
                <a:solidFill>
                  <a:srgbClr val="C00000"/>
                </a:solidFill>
              </a:rPr>
              <a:t/>
            </a:r>
            <a:br>
              <a:rPr lang="en-US" dirty="0">
                <a:solidFill>
                  <a:srgbClr val="C00000"/>
                </a:solidFill>
              </a:rPr>
            </a:br>
            <a:r>
              <a:rPr lang="en-US" b="1" i="1" u="sng" dirty="0">
                <a:solidFill>
                  <a:srgbClr val="C00000"/>
                </a:solidFill>
              </a:rPr>
              <a:t>Vital pulpotomy with calcium hydroxide</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a:xfrm>
            <a:off x="323528" y="1844824"/>
            <a:ext cx="8229600" cy="4525963"/>
          </a:xfrm>
        </p:spPr>
        <p:txBody>
          <a:bodyPr>
            <a:normAutofit fontScale="92500" lnSpcReduction="10000"/>
          </a:bodyPr>
          <a:lstStyle/>
          <a:p>
            <a:r>
              <a:rPr lang="ar-SY" dirty="0"/>
              <a:t>1-التخدير الموضعي </a:t>
            </a:r>
            <a:endParaRPr lang="en-US" dirty="0"/>
          </a:p>
          <a:p>
            <a:r>
              <a:rPr lang="ar-SY" dirty="0"/>
              <a:t>2-تطبيق الحاجز المطاطي </a:t>
            </a:r>
            <a:endParaRPr lang="en-US" dirty="0"/>
          </a:p>
          <a:p>
            <a:r>
              <a:rPr lang="ar-SY" dirty="0"/>
              <a:t>3-فتح الحجرة اللبية باستخدام سنبلة ذات سرعة عالية مع الارواء الغزير </a:t>
            </a:r>
            <a:endParaRPr lang="en-US" dirty="0"/>
          </a:p>
          <a:p>
            <a:r>
              <a:rPr lang="ar-SY" dirty="0"/>
              <a:t>4-ينجز بتر اللب التاجي حتى المستوى العنقي باستخدام مجرفة عاج حادة بشكل ملعقة أو سنبلة كروية كبيرة معقمة ونستأصل اللب الحجروي بشكل كامل ضمن القرون اللبية وتتم السيطرة على النزف بشكل كامل</a:t>
            </a:r>
            <a:endParaRPr lang="en-US" dirty="0"/>
          </a:p>
          <a:p>
            <a:r>
              <a:rPr lang="ar-SY" dirty="0"/>
              <a:t>قد تتسبب السنابل بسرعات بطيئة رض وتمزق اللب المتبقي مما يؤدي إلى تكلس في القناة</a:t>
            </a:r>
            <a:endParaRPr lang="en-US" dirty="0"/>
          </a:p>
          <a:p>
            <a:endParaRPr lang="ar-SY" dirty="0"/>
          </a:p>
        </p:txBody>
      </p:sp>
    </p:spTree>
    <p:extLst>
      <p:ext uri="{BB962C8B-B14F-4D97-AF65-F5344CB8AC3E}">
        <p14:creationId xmlns:p14="http://schemas.microsoft.com/office/powerpoint/2010/main" val="3989227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60648"/>
            <a:ext cx="8229600" cy="5865515"/>
          </a:xfrm>
        </p:spPr>
        <p:txBody>
          <a:bodyPr>
            <a:normAutofit fontScale="85000" lnSpcReduction="10000"/>
          </a:bodyPr>
          <a:lstStyle/>
          <a:p>
            <a:r>
              <a:rPr lang="ar-SY" dirty="0"/>
              <a:t>5-السيطرة على النزف: استمرار النزف رغم كل الإجراءات التي نقوم بها يعني وجود حالة التهابية وبالتالي لم أصل إلى نسج سليمة وبالتالي الحالة مصيرها الفشل</a:t>
            </a:r>
            <a:endParaRPr lang="en-US" dirty="0"/>
          </a:p>
          <a:p>
            <a:r>
              <a:rPr lang="ar-SY" dirty="0"/>
              <a:t>لكن عند السيطرة على النزف بشكل جيد يمكن متابعة العمل دون استخدام أي مادة كاوية للب لأن الوظيفة الأساسية للب تشكيل الجذر </a:t>
            </a:r>
            <a:endParaRPr lang="en-US" dirty="0"/>
          </a:p>
          <a:p>
            <a:r>
              <a:rPr lang="ar-SY" dirty="0"/>
              <a:t>يتم تطبيق ماءات الكالسيوم بحذر على سطح اللب المبتور بثخانة 1-2 ملم</a:t>
            </a:r>
            <a:endParaRPr lang="en-US" dirty="0"/>
          </a:p>
          <a:p>
            <a:r>
              <a:rPr lang="ar-SY" dirty="0"/>
              <a:t>يجب وضع طبقة اسمنت واق فوق ماءات الكالسيوم لسببين :</a:t>
            </a:r>
            <a:endParaRPr lang="en-US" dirty="0"/>
          </a:p>
          <a:p>
            <a:r>
              <a:rPr lang="ar-SY" b="1" dirty="0"/>
              <a:t>الأول: </a:t>
            </a:r>
            <a:r>
              <a:rPr lang="ar-SY" dirty="0"/>
              <a:t>منع حدوث تسرب الجراثيم القادمة من اللعاب المتواجد حول الترميم النهائي </a:t>
            </a:r>
            <a:endParaRPr lang="en-US" dirty="0"/>
          </a:p>
          <a:p>
            <a:r>
              <a:rPr lang="ar-SY" b="1" dirty="0"/>
              <a:t>الثاني : ا</a:t>
            </a:r>
            <a:r>
              <a:rPr lang="ar-SY" dirty="0"/>
              <a:t>لحصول على قاعدة صلبة من أجل تطبيق الترميم النهائي حيث يعتبر الترميم الدائم ذو الختم الجيد أمراً أساسياً لأن الترميمات المؤقتة قد تتخرب خلال فترة من الزمن مؤدية إلى التلوث الجرثومي وإلى تموت لبي لاحق</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657589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lstStyle/>
          <a:p>
            <a:r>
              <a:rPr lang="ar-SY" dirty="0"/>
              <a:t>تطبيق الترميم المناسب </a:t>
            </a:r>
            <a:endParaRPr lang="en-US" dirty="0"/>
          </a:p>
          <a:p>
            <a:r>
              <a:rPr lang="ar-SY" dirty="0"/>
              <a:t>تتم مراجعة المريض كل 3 أشهر في فترة السنة الأولى ثم يتابع كل 6 أشهر خلال 2-4 سنوات تالية </a:t>
            </a:r>
            <a:endParaRPr lang="en-US" dirty="0"/>
          </a:p>
          <a:p>
            <a:r>
              <a:rPr lang="ar-SY" dirty="0"/>
              <a:t>في كل مراجعة نراقب تطور الجذر وانغلاق الذروة وعدم وجود أعراض تموت لبي أو امتصاص جذري أو تشكل أفة ذروية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170395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b="1" i="1" u="sng" dirty="0">
                <a:solidFill>
                  <a:srgbClr val="C00000"/>
                </a:solidFill>
              </a:rPr>
              <a:t>مراحل بتر اللب الحي باستخدام ال </a:t>
            </a:r>
            <a:r>
              <a:rPr lang="en-US" b="1" i="1" u="sng" dirty="0">
                <a:solidFill>
                  <a:srgbClr val="C00000"/>
                </a:solidFill>
              </a:rPr>
              <a:t>MTA</a:t>
            </a:r>
            <a:endParaRPr lang="ar-SY" dirty="0">
              <a:solidFill>
                <a:srgbClr val="C00000"/>
              </a:solidFill>
            </a:endParaRPr>
          </a:p>
        </p:txBody>
      </p:sp>
      <p:sp>
        <p:nvSpPr>
          <p:cNvPr id="3" name="عنصر نائب للمحتوى 2"/>
          <p:cNvSpPr>
            <a:spLocks noGrp="1"/>
          </p:cNvSpPr>
          <p:nvPr>
            <p:ph idx="1"/>
          </p:nvPr>
        </p:nvSpPr>
        <p:spPr/>
        <p:txBody>
          <a:bodyPr>
            <a:normAutofit fontScale="70000" lnSpcReduction="20000"/>
          </a:bodyPr>
          <a:lstStyle/>
          <a:p>
            <a:r>
              <a:rPr lang="ar-SY" dirty="0"/>
              <a:t>التخدير الموضعي </a:t>
            </a:r>
            <a:endParaRPr lang="en-US" dirty="0"/>
          </a:p>
          <a:p>
            <a:r>
              <a:rPr lang="ar-SY" dirty="0"/>
              <a:t>تطبيق الحاجز المطاطي </a:t>
            </a:r>
            <a:endParaRPr lang="en-US" dirty="0"/>
          </a:p>
          <a:p>
            <a:r>
              <a:rPr lang="ar-SY" dirty="0"/>
              <a:t>فتح الحجرة اللبية </a:t>
            </a:r>
            <a:endParaRPr lang="en-US" dirty="0"/>
          </a:p>
          <a:p>
            <a:r>
              <a:rPr lang="ar-SY" dirty="0"/>
              <a:t>تتم السيطرة على النزف كما في بتر اللب الحي باستخدام ماءات الكالسيوم </a:t>
            </a:r>
            <a:endParaRPr lang="en-US" dirty="0"/>
          </a:p>
          <a:p>
            <a:r>
              <a:rPr lang="ar-SY" dirty="0"/>
              <a:t>يتم تحضير مزيج ال</a:t>
            </a:r>
            <a:r>
              <a:rPr lang="en-US" dirty="0"/>
              <a:t>MTA </a:t>
            </a:r>
            <a:r>
              <a:rPr lang="ar-SY" dirty="0"/>
              <a:t>مباشرة قبل الاستخدام بمزج المسحوق مع الماء المقطر أو السائل بنسبة 3:1 على لوح زجاجي أو ورق المزج حتى يصبح القوام كريمي يسهل التعامل معه</a:t>
            </a:r>
            <a:endParaRPr lang="en-US" dirty="0"/>
          </a:p>
          <a:p>
            <a:r>
              <a:rPr lang="ar-SY" dirty="0"/>
              <a:t>يتم تطبيق المزيج على مكان الانكشاف اللبي  وتكثيفه باستخدام قطعة قطن رطبة</a:t>
            </a:r>
            <a:endParaRPr lang="en-US" dirty="0"/>
          </a:p>
          <a:p>
            <a:r>
              <a:rPr lang="ar-SY" dirty="0"/>
              <a:t>يتم تدبير كمية الرطوبة الموجودة في ال</a:t>
            </a:r>
            <a:r>
              <a:rPr lang="en-US" dirty="0"/>
              <a:t>MTA </a:t>
            </a:r>
            <a:r>
              <a:rPr lang="ar-SY" dirty="0"/>
              <a:t>بإضافة كمية إضافية من الماء المقطر أو امتصاص الكمية الزائدة باستخدام قطعة شاش صغيرة جافة</a:t>
            </a:r>
            <a:endParaRPr lang="en-US" dirty="0"/>
          </a:p>
          <a:p>
            <a:r>
              <a:rPr lang="ar-SY" dirty="0"/>
              <a:t>بعد وضع ال</a:t>
            </a:r>
            <a:r>
              <a:rPr lang="en-US" dirty="0"/>
              <a:t>MTA </a:t>
            </a:r>
            <a:r>
              <a:rPr lang="ar-SY" dirty="0"/>
              <a:t>يتم وضع حشوة قاعدية </a:t>
            </a:r>
            <a:r>
              <a:rPr lang="en-US" dirty="0"/>
              <a:t>IRM</a:t>
            </a:r>
            <a:r>
              <a:rPr lang="ar-SY" dirty="0"/>
              <a:t>لوقاية وحماية طبقة ال</a:t>
            </a:r>
            <a:r>
              <a:rPr lang="en-US" dirty="0"/>
              <a:t>MTA </a:t>
            </a:r>
            <a:r>
              <a:rPr lang="ar-SY" dirty="0"/>
              <a:t>ثم نضع الترميم النهائي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919553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476672"/>
            <a:ext cx="7498080" cy="5771728"/>
          </a:xfrm>
        </p:spPr>
        <p:txBody>
          <a:bodyPr>
            <a:normAutofit fontScale="92500" lnSpcReduction="20000"/>
          </a:bodyPr>
          <a:lstStyle/>
          <a:p>
            <a:r>
              <a:rPr lang="ar-SY" dirty="0"/>
              <a:t>المراقبة :يخضع المريض للمراقبة الدورية كل 3-6 أشهر لمراقبة حيوية اللب وأي عرض يدل على فشل المعالجة  وأيضاً درجة تطور ذروة الجذر وهذا ما نسميه التولد الذروي </a:t>
            </a:r>
            <a:r>
              <a:rPr lang="en-US" dirty="0"/>
              <a:t>Apexogensis</a:t>
            </a:r>
            <a:r>
              <a:rPr lang="ar-SY" dirty="0"/>
              <a:t>  وتشكل الذروة بشكل طبيعي من خلال  المحافظة على حيوية اللب </a:t>
            </a:r>
            <a:endParaRPr lang="en-US" dirty="0"/>
          </a:p>
          <a:p>
            <a:r>
              <a:rPr lang="ar-SY" dirty="0"/>
              <a:t>النتائج المحتملة </a:t>
            </a:r>
            <a:endParaRPr lang="en-US" dirty="0"/>
          </a:p>
          <a:p>
            <a:r>
              <a:rPr lang="ar-SY" dirty="0"/>
              <a:t>إن النتيجة النموذجية هي استمرار النمو الذروي للجذر حتى الحصول على ذروة طبيعية أو أقرب إلى الطبيعي ونسبة النجاح تتراوح بين 80 إلى 85% حسب الأبحاث المجراة</a:t>
            </a:r>
            <a:endParaRPr lang="en-US" dirty="0"/>
          </a:p>
          <a:p>
            <a:r>
              <a:rPr lang="ar-SY" dirty="0"/>
              <a:t>إن فشل المعالجة يعني توقف النمو الذروي للجذر وحدوث أفة ذروية مما يستلزم إجراء معالجة قنوية جذرية طويلة الأمد للحث على الانغلاق الذروي ومن ثم إجراء المعالجة القنيوية الجذرية  </a:t>
            </a:r>
            <a:endParaRPr lang="en-US" dirty="0"/>
          </a:p>
          <a:p>
            <a:endParaRPr lang="ar-SY" dirty="0"/>
          </a:p>
        </p:txBody>
      </p:sp>
    </p:spTree>
    <p:extLst>
      <p:ext uri="{BB962C8B-B14F-4D97-AF65-F5344CB8AC3E}">
        <p14:creationId xmlns:p14="http://schemas.microsoft.com/office/powerpoint/2010/main" val="126697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48680"/>
            <a:ext cx="8229600" cy="5577483"/>
          </a:xfrm>
        </p:spPr>
        <p:txBody>
          <a:bodyPr/>
          <a:lstStyle/>
          <a:p>
            <a:pPr lvl="0"/>
            <a:r>
              <a:rPr lang="ar-SY" b="1" dirty="0">
                <a:solidFill>
                  <a:srgbClr val="0070C0"/>
                </a:solidFill>
              </a:rPr>
              <a:t>الأسنان الدائمة الفتية : </a:t>
            </a:r>
            <a:r>
              <a:rPr lang="ar-SY" dirty="0"/>
              <a:t>هي الأسنان التي بزغت مؤخرا" في الحفرة الفموية ولم يكتمل فيها بعد انغلاق الذروة الطبيعية</a:t>
            </a:r>
            <a:endParaRPr lang="en-US" dirty="0"/>
          </a:p>
          <a:p>
            <a:pPr lvl="0"/>
            <a:r>
              <a:rPr lang="ar-SY" b="1" dirty="0">
                <a:solidFill>
                  <a:srgbClr val="00B050"/>
                </a:solidFill>
              </a:rPr>
              <a:t>الانغلاق الطبيعي للذروة التشريحية قد يستغرق 2-3 سنوات بعد بزوغ الأسنان في الحفرة الفموية </a:t>
            </a:r>
            <a:endParaRPr lang="en-US" dirty="0">
              <a:solidFill>
                <a:srgbClr val="00B050"/>
              </a:solidFill>
            </a:endParaRPr>
          </a:p>
          <a:p>
            <a:pPr lvl="0"/>
            <a:r>
              <a:rPr lang="ar-SY" dirty="0"/>
              <a:t>تتواجد الأسنان الدائمة الفتية عند الأطفال في أعمار </a:t>
            </a:r>
            <a:r>
              <a:rPr lang="ar-SY" dirty="0">
                <a:solidFill>
                  <a:schemeClr val="accent3">
                    <a:lumMod val="60000"/>
                    <a:lumOff val="40000"/>
                  </a:schemeClr>
                </a:solidFill>
              </a:rPr>
              <a:t>6 سنوات حتى عمر 14-15 سنة </a:t>
            </a:r>
            <a:endParaRPr lang="en-US" dirty="0">
              <a:solidFill>
                <a:schemeClr val="accent3">
                  <a:lumMod val="60000"/>
                  <a:lumOff val="40000"/>
                </a:schemeClr>
              </a:solidFill>
            </a:endParaRPr>
          </a:p>
          <a:p>
            <a:endParaRPr lang="ar-SY" dirty="0">
              <a:solidFill>
                <a:schemeClr val="accent3">
                  <a:lumMod val="60000"/>
                  <a:lumOff val="40000"/>
                </a:schemeClr>
              </a:solidFill>
            </a:endParaRPr>
          </a:p>
        </p:txBody>
      </p:sp>
      <p:pic>
        <p:nvPicPr>
          <p:cNvPr id="5" name="صورة 4" descr="untitled 1.bmp"/>
          <p:cNvPicPr>
            <a:picLocks noChangeAspect="1"/>
          </p:cNvPicPr>
          <p:nvPr/>
        </p:nvPicPr>
        <p:blipFill>
          <a:blip r:embed="rId2" cstate="print"/>
          <a:srcRect t="4472" r="33750" b="4472"/>
          <a:stretch>
            <a:fillRect/>
          </a:stretch>
        </p:blipFill>
        <p:spPr>
          <a:xfrm>
            <a:off x="899592" y="3501008"/>
            <a:ext cx="2258381" cy="2982768"/>
          </a:xfrm>
          <a:prstGeom prst="roundRect">
            <a:avLst>
              <a:gd name="adj" fmla="val 16667"/>
            </a:avLst>
          </a:prstGeom>
          <a:ln>
            <a:noFill/>
          </a:ln>
          <a:effectLst/>
          <a:scene3d>
            <a:camera prst="orthographicFront"/>
            <a:lightRig rig="contrasting" dir="t">
              <a:rot lat="0" lon="0" rev="1500000"/>
            </a:lightRig>
          </a:scene3d>
          <a:sp3d prstMaterial="metal">
            <a:bevelT w="88900" h="88900"/>
          </a:sp3d>
        </p:spPr>
      </p:pic>
      <p:sp>
        <p:nvSpPr>
          <p:cNvPr id="2" name="مربع نص 1"/>
          <p:cNvSpPr txBox="1"/>
          <p:nvPr/>
        </p:nvSpPr>
        <p:spPr>
          <a:xfrm>
            <a:off x="539552" y="6483776"/>
            <a:ext cx="8604448" cy="374224"/>
          </a:xfrm>
          <a:prstGeom prst="rect">
            <a:avLst/>
          </a:prstGeom>
          <a:noFill/>
        </p:spPr>
        <p:txBody>
          <a:bodyPr wrap="square" rtlCol="1">
            <a:spAutoFit/>
          </a:bodyPr>
          <a:lstStyle/>
          <a:p>
            <a:r>
              <a:rPr lang="en-US" b="1" dirty="0" smtClean="0">
                <a:solidFill>
                  <a:srgbClr val="7030A0"/>
                </a:solidFill>
                <a:hlinkClick r:id="rId3"/>
              </a:rPr>
              <a:t>http://www.slideshare.net/jeansara85/young-permanent-tooth</a:t>
            </a:r>
            <a:r>
              <a:rPr lang="en-US" b="1" dirty="0" smtClean="0">
                <a:solidFill>
                  <a:srgbClr val="7030A0"/>
                </a:solidFill>
              </a:rPr>
              <a:t>           </a:t>
            </a:r>
            <a:endParaRPr lang="ar-SY" b="1" dirty="0">
              <a:solidFill>
                <a:srgbClr val="7030A0"/>
              </a:solidFill>
            </a:endParaRPr>
          </a:p>
        </p:txBody>
      </p:sp>
    </p:spTree>
    <p:extLst>
      <p:ext uri="{BB962C8B-B14F-4D97-AF65-F5344CB8AC3E}">
        <p14:creationId xmlns:p14="http://schemas.microsoft.com/office/powerpoint/2010/main" val="249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ha\Desktop\inas\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1540" y="404664"/>
            <a:ext cx="7928932" cy="547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728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i="1" u="sng" dirty="0">
                <a:solidFill>
                  <a:srgbClr val="C00000"/>
                </a:solidFill>
              </a:rPr>
              <a:t>آلية الانغلاق الذروي </a:t>
            </a:r>
            <a:r>
              <a:rPr lang="en-US" b="1" i="1" u="sng" dirty="0">
                <a:solidFill>
                  <a:srgbClr val="C00000"/>
                </a:solidFill>
              </a:rPr>
              <a:t>Apexification</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p:txBody>
          <a:bodyPr>
            <a:normAutofit fontScale="92500" lnSpcReduction="10000"/>
          </a:bodyPr>
          <a:lstStyle/>
          <a:p>
            <a:r>
              <a:rPr lang="ar-SY" dirty="0"/>
              <a:t>وهي آلية تتضمن إغلاق الذروة في الأسنان الدائمة الفتية المتموتة بعد إزالة كامل اللب التاجي والجذري (إلى ما قبل نهاية الجذر ) وتطبيق مادة سادة كماءات الكالسيوم أو ال</a:t>
            </a:r>
            <a:r>
              <a:rPr lang="en-US" dirty="0"/>
              <a:t>MTA </a:t>
            </a:r>
          </a:p>
          <a:p>
            <a:r>
              <a:rPr lang="ar-SY" dirty="0"/>
              <a:t>هذه المعالجة تستطب في الأسنان الدائمة الفتية فقط</a:t>
            </a:r>
            <a:endParaRPr lang="en-US" dirty="0"/>
          </a:p>
          <a:p>
            <a:r>
              <a:rPr lang="ar-SY" dirty="0"/>
              <a:t>بحيث يجب أن تحفز انغلاق الذروة أو ما يعرف بتشكيل سدادة ذروية في نهاية الجذر و يتم التأكد من ذلك بالصور الشعاعية </a:t>
            </a:r>
            <a:endParaRPr lang="en-US" dirty="0"/>
          </a:p>
          <a:p>
            <a:r>
              <a:rPr lang="ar-SY" dirty="0"/>
              <a:t>يجب اختفاء الأعراض والعلامات السريرية كالألم والانتباج والحساسية بعد المعالجة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831046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a:bodyPr>
          <a:lstStyle/>
          <a:p>
            <a:r>
              <a:rPr lang="ar-SY" dirty="0"/>
              <a:t>إن الوقت اللازم لتحقيق سد ذروي ناجح هو من 6-24 شهر</a:t>
            </a:r>
            <a:endParaRPr lang="en-US" dirty="0"/>
          </a:p>
          <a:p>
            <a:r>
              <a:rPr lang="ar-SY" b="1" dirty="0"/>
              <a:t>بعض الأسباب التي قد تطيل من فترة المعالجة :</a:t>
            </a:r>
            <a:endParaRPr lang="en-US" dirty="0"/>
          </a:p>
          <a:p>
            <a:pPr lvl="0"/>
            <a:r>
              <a:rPr lang="ar-SY" b="1" dirty="0"/>
              <a:t>شعاعياً وجود أفة على السن المعالج</a:t>
            </a:r>
            <a:endParaRPr lang="en-US" dirty="0"/>
          </a:p>
          <a:p>
            <a:pPr lvl="0"/>
            <a:r>
              <a:rPr lang="ar-SY" b="1" dirty="0"/>
              <a:t>وجود أعراض بين الجلسات</a:t>
            </a:r>
            <a:endParaRPr lang="en-US" dirty="0"/>
          </a:p>
          <a:p>
            <a:pPr lvl="0"/>
            <a:r>
              <a:rPr lang="ar-SY" b="1" dirty="0"/>
              <a:t>فقدان الختم الحفافي مع عودة الإنتان</a:t>
            </a:r>
            <a:endParaRPr lang="en-US" dirty="0"/>
          </a:p>
          <a:p>
            <a:r>
              <a:rPr lang="ar-SY" dirty="0"/>
              <a:t>خلال فترة المعالجة يتم متابعة المريض كل 3 أشهر </a:t>
            </a:r>
            <a:endParaRPr lang="en-US" dirty="0"/>
          </a:p>
          <a:p>
            <a:r>
              <a:rPr lang="ar-SY" dirty="0"/>
              <a:t>وتستمر الزيارات الدورية إلى أن يتم التأكد شعاعياً من تشكل سد ذروي</a:t>
            </a:r>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080080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341784"/>
            <a:ext cx="7498080" cy="1143000"/>
          </a:xfrm>
        </p:spPr>
        <p:txBody>
          <a:bodyPr>
            <a:normAutofit fontScale="90000"/>
          </a:bodyPr>
          <a:lstStyle/>
          <a:p>
            <a:r>
              <a:rPr lang="en-US" b="1" dirty="0">
                <a:solidFill>
                  <a:srgbClr val="C00000"/>
                </a:solidFill>
              </a:rPr>
              <a:t>Apexification  with calcium hydroxide</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p:txBody>
          <a:bodyPr/>
          <a:lstStyle/>
          <a:p>
            <a:r>
              <a:rPr lang="ar-SY" dirty="0"/>
              <a:t>1- إجراء فحص سريري وشعاعي دقيق وشامل </a:t>
            </a:r>
            <a:endParaRPr lang="en-US" dirty="0"/>
          </a:p>
          <a:p>
            <a:r>
              <a:rPr lang="ar-SY" dirty="0"/>
              <a:t>2-  العزل الجيد بالحاجز المطاطي </a:t>
            </a:r>
            <a:endParaRPr lang="en-US" dirty="0"/>
          </a:p>
          <a:p>
            <a:r>
              <a:rPr lang="ar-SY" dirty="0"/>
              <a:t>3- فتح الحجرة اللبية حيث يتم تأمين مدخل مناسب للأدوات لتكون على تماس مع جدران القناة أثناء تحضيرها لكن يجب ألا تكون كبيرة جداً</a:t>
            </a:r>
            <a:r>
              <a:rPr lang="ar-SY" b="1" dirty="0"/>
              <a:t> </a:t>
            </a:r>
            <a:r>
              <a:rPr lang="ar-SY" dirty="0"/>
              <a:t>حتى لا تؤدي إلى إضعاف السن في المنطقة العنقية حيث يكون التحضير أصغري</a:t>
            </a:r>
            <a:endParaRPr lang="en-US" dirty="0"/>
          </a:p>
          <a:p>
            <a:r>
              <a:rPr lang="ar-SY" b="1" dirty="0"/>
              <a:t>4</a:t>
            </a:r>
            <a:r>
              <a:rPr lang="ar-SY" dirty="0"/>
              <a:t>- يزال كامل النسيج اللبي التاجي</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21242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a:bodyPr>
          <a:lstStyle/>
          <a:p>
            <a:r>
              <a:rPr lang="ar-SY" dirty="0" smtClean="0"/>
              <a:t>5- </a:t>
            </a:r>
            <a:r>
              <a:rPr lang="ar-SY" dirty="0"/>
              <a:t>تحديد طول القناة الجذرية كما في المعالجة التقليدية بحيث يكون أقصر بقليل من الذروة الشعاعية حوالي 1-2 ملم خوفاً من حدوث رض بالمنطقة </a:t>
            </a:r>
            <a:endParaRPr lang="en-US" dirty="0"/>
          </a:p>
          <a:p>
            <a:r>
              <a:rPr lang="ar-SY" dirty="0"/>
              <a:t>6- الغسل والإرواء : وذلك لحل البقايا العضوية وقتل وجرف الجراثيم فنستخدم هيبوكلوريت الصوديوم </a:t>
            </a:r>
            <a:endParaRPr lang="en-US" dirty="0"/>
          </a:p>
          <a:p>
            <a:r>
              <a:rPr lang="ar-SY" dirty="0"/>
              <a:t>7- يجري التحضير القنوي ويكون الهدف هنا زيادة فعل التنظيف وليس  تشكيل القناة مع الاستعانة بإرواء غزير من هيبوكلوريت الصوديوم  والإقلال من إزالة العاج</a:t>
            </a:r>
            <a:endParaRPr lang="en-US" dirty="0"/>
          </a:p>
          <a:p>
            <a:r>
              <a:rPr lang="ar-SY" dirty="0"/>
              <a:t>8- تجفيف الحجرة اللبية والقناة الجذرية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51027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fontScale="92500" lnSpcReduction="20000"/>
          </a:bodyPr>
          <a:lstStyle/>
          <a:p>
            <a:r>
              <a:rPr lang="ar-SY" dirty="0"/>
              <a:t>9- يوضع ضماد ماءات الكالسيوم ضمن القناة الجذرية للمساعدة على تطهير القناة الجذرية من جهة وللحث على التشكل الذروي من جهة أخرى ويكون الضماد مكون من بودرة وسائل قد يكون محلول مخدر أو ماء مقطر يتم المزج حتى يصبح القوام كريمي ويحمل المزيج على البوربات </a:t>
            </a:r>
            <a:endParaRPr lang="en-US" dirty="0"/>
          </a:p>
          <a:p>
            <a:r>
              <a:rPr lang="ar-SY" dirty="0"/>
              <a:t>10- بعد أن يتم تكثيف الضماد جيداً بشكل كامل عن طريق ال</a:t>
            </a:r>
            <a:r>
              <a:rPr lang="en-US" dirty="0"/>
              <a:t>pluggers </a:t>
            </a:r>
            <a:r>
              <a:rPr lang="ar-SY" dirty="0"/>
              <a:t>نستخدم الأقماع الورقية لتخليص المزيج من الرطوبة وضمان تكثيفه وللتأكد من تماس الضماد مع كامل تفاصيل منظومة القناة الجذرية قد تم ملؤها بشكل كامل وإن كان هناك فراغات يتم إعادة تكثيف ماءات الكالسيوم قبل وضع الحشوة المؤقتة</a:t>
            </a:r>
            <a:endParaRPr lang="en-US" dirty="0"/>
          </a:p>
          <a:p>
            <a:r>
              <a:rPr lang="ar-SY" dirty="0"/>
              <a:t>11- ترمم الحفرة بإسمنت أكسيد الزنك والأوجينول المقوى </a:t>
            </a:r>
            <a:r>
              <a:rPr lang="en-US" dirty="0"/>
              <a:t>IRM</a:t>
            </a:r>
            <a:r>
              <a:rPr lang="ar-SY" dirty="0"/>
              <a:t>   أو,</a:t>
            </a:r>
            <a:r>
              <a:rPr lang="en-US" dirty="0"/>
              <a:t>GIC</a:t>
            </a:r>
            <a:r>
              <a:rPr lang="ar-SY" dirty="0"/>
              <a:t>أوالكمبوزيت للأسنان الأمامية أو الأمغلم للأسنان الخلفية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758668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332656"/>
            <a:ext cx="7498080" cy="5915744"/>
          </a:xfrm>
        </p:spPr>
        <p:txBody>
          <a:bodyPr>
            <a:normAutofit fontScale="92500" lnSpcReduction="10000"/>
          </a:bodyPr>
          <a:lstStyle/>
          <a:p>
            <a:r>
              <a:rPr lang="ar-SY" b="1" dirty="0"/>
              <a:t>المراقبة السريرية والشعاعية</a:t>
            </a:r>
            <a:r>
              <a:rPr lang="ar-SY" dirty="0"/>
              <a:t> :يتم تطبيق جدول مراقبة لمدة 3-6 أشهر ويتم استبدال ماءات الكالسيوم فقط في حالة إظهار ماءات الكالسيوم</a:t>
            </a:r>
            <a:r>
              <a:rPr lang="ar-SY" b="1" dirty="0"/>
              <a:t> </a:t>
            </a:r>
            <a:r>
              <a:rPr lang="ar-SY" dirty="0"/>
              <a:t>نقصاناً ملحوظاً في كثافتها شعاعياً حيث أن السوائل النسيجية الالتهابية في المنطقة الذروية يمكن أن تحمل ماءات الكالسيوم وإن حدث ذلك لن تظهر المادة ذات كثافة شعاعية جيدة بل سيظهر تخلخل فيها</a:t>
            </a:r>
            <a:endParaRPr lang="en-US" dirty="0"/>
          </a:p>
          <a:p>
            <a:r>
              <a:rPr lang="ar-SY" dirty="0"/>
              <a:t>في مثل هذه الحالات يتم إعادة فتح السن ويغسل وتزال ماءات الكالسيوم وتتم إعادة تكثيف أخرى لها ثم توضع حشوة مؤقتة </a:t>
            </a:r>
            <a:endParaRPr lang="en-US" dirty="0"/>
          </a:p>
          <a:p>
            <a:r>
              <a:rPr lang="ar-SY" dirty="0"/>
              <a:t>أما إذا ظهرت ماءات الكالسيوم كثافة جيدة شعاعياً ولم يكن هناك أية أعراض أو علامات سريرية مرضية عندها لا حاجة لاستبدالها </a:t>
            </a:r>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665212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260648"/>
            <a:ext cx="7498080" cy="5987752"/>
          </a:xfrm>
        </p:spPr>
        <p:txBody>
          <a:bodyPr/>
          <a:lstStyle/>
          <a:p>
            <a:r>
              <a:rPr lang="ar-SY" dirty="0"/>
              <a:t>الحشو النهائي للقناة </a:t>
            </a:r>
            <a:endParaRPr lang="en-US" dirty="0"/>
          </a:p>
          <a:p>
            <a:r>
              <a:rPr lang="ar-SY" dirty="0"/>
              <a:t>يمكن استخدام أي طريقة مناسبة لحشو الكوتابيركا حيث تم تشكيل نهاية مغلقة مصمتة تمنع اندفاع المواد إلى المنطقة حول الذروية وتمنع بالتالي حدوث تخريش كيميائي وتخريش فيزيائي بسبب تصلب هذه المواد </a:t>
            </a:r>
            <a:endParaRPr lang="en-US" dirty="0"/>
          </a:p>
          <a:p>
            <a:r>
              <a:rPr lang="ar-SY" dirty="0"/>
              <a:t>بعد حشو هذه القناة تتم مراقبة الحالة لأكثر من 4 سنوات للتأكد من عدم حدوث اختلاطات أو فشل المعالجة</a:t>
            </a:r>
            <a:endParaRPr lang="en-US" dirty="0"/>
          </a:p>
          <a:p>
            <a:endParaRPr lang="ar-SY" dirty="0"/>
          </a:p>
        </p:txBody>
      </p:sp>
    </p:spTree>
    <p:extLst>
      <p:ext uri="{BB962C8B-B14F-4D97-AF65-F5344CB8AC3E}">
        <p14:creationId xmlns:p14="http://schemas.microsoft.com/office/powerpoint/2010/main" val="3226656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dirty="0">
                <a:solidFill>
                  <a:srgbClr val="C00000"/>
                </a:solidFill>
              </a:rPr>
              <a:t>Apexification  with MTA</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p:txBody>
          <a:bodyPr>
            <a:normAutofit fontScale="62500" lnSpcReduction="20000"/>
          </a:bodyPr>
          <a:lstStyle/>
          <a:p>
            <a:pPr marL="82296" indent="0">
              <a:buNone/>
            </a:pPr>
            <a:endParaRPr lang="en-US" dirty="0"/>
          </a:p>
          <a:p>
            <a:r>
              <a:rPr lang="ar-SY" dirty="0"/>
              <a:t>ينجز التصنع الذروي باستعمال </a:t>
            </a:r>
            <a:r>
              <a:rPr lang="en-US" dirty="0"/>
              <a:t>MTA </a:t>
            </a:r>
            <a:r>
              <a:rPr lang="ar-SY" dirty="0"/>
              <a:t>خلال جلسة واحدة للمريض مما</a:t>
            </a:r>
            <a:r>
              <a:rPr lang="ar-SY" b="1" dirty="0"/>
              <a:t> </a:t>
            </a:r>
            <a:r>
              <a:rPr lang="ar-SY" dirty="0"/>
              <a:t>يجعلها مفضلة بالمقارنة مع ماءات الكالسيوم التي تتطلب زمن يتراوح 5-20 شهر لتحريض تشكل الحاجز المتكلس </a:t>
            </a:r>
            <a:endParaRPr lang="en-US" dirty="0"/>
          </a:p>
          <a:p>
            <a:r>
              <a:rPr lang="ar-SY" b="1" dirty="0"/>
              <a:t>إيجابيات المعالجة باستخدام </a:t>
            </a:r>
            <a:r>
              <a:rPr lang="en-US" b="1" dirty="0"/>
              <a:t>MTA </a:t>
            </a:r>
            <a:endParaRPr lang="en-US" dirty="0"/>
          </a:p>
          <a:p>
            <a:r>
              <a:rPr lang="ar-SY" dirty="0"/>
              <a:t>1- مادة ال</a:t>
            </a:r>
            <a:r>
              <a:rPr lang="en-US" dirty="0"/>
              <a:t>MTA </a:t>
            </a:r>
            <a:r>
              <a:rPr lang="ar-SY" dirty="0"/>
              <a:t>لا تمتص ولا تضعف عاج الأقنية الجذرية وهي تتصلب بالوسط الرطب فتكتسب المتانة في ذلك الوسط  لذلك نضع قطنة مرطبة بالماء المقطر أو السيروم فوقها لتكتسب المتانة بشكل أكبر </a:t>
            </a:r>
            <a:endParaRPr lang="en-US" dirty="0"/>
          </a:p>
          <a:p>
            <a:r>
              <a:rPr lang="ar-SY" dirty="0"/>
              <a:t>2- يمكن الحصول على تكثيف جيد لمادة الحشو باعتبار ال</a:t>
            </a:r>
            <a:r>
              <a:rPr lang="en-US" dirty="0"/>
              <a:t>MTA </a:t>
            </a:r>
            <a:r>
              <a:rPr lang="ar-SY" dirty="0"/>
              <a:t>يشكل حاجزاً ذروياً صلباً وغير قابل للامتصاص والتصاقها بالجدران العاجية جيد </a:t>
            </a:r>
            <a:endParaRPr lang="en-US" dirty="0"/>
          </a:p>
          <a:p>
            <a:r>
              <a:rPr lang="ar-SY" dirty="0"/>
              <a:t>3- أثبتت الدراسات أن مادة ال </a:t>
            </a:r>
            <a:r>
              <a:rPr lang="en-US" dirty="0"/>
              <a:t>MTA </a:t>
            </a:r>
            <a:r>
              <a:rPr lang="ar-SY" dirty="0"/>
              <a:t>هي المادة الأكثر تقبلاً من النسج الحية وأنها مثبطة لنمو الجراثيم </a:t>
            </a:r>
            <a:endParaRPr lang="en-US" dirty="0"/>
          </a:p>
          <a:p>
            <a:r>
              <a:rPr lang="ar-SY" dirty="0"/>
              <a:t>4-بالإضافة إلى مواصفات ختم جيدة وتحرض على كل من نمو وتكاثر و التصاق الخلايا حيث من الممكن أن ينمو الرباط عليها وكأنها جزء من بنية السن كما أنها في حالة الانثقابات تلتصق مع العظم بشكل طبيعي </a:t>
            </a:r>
            <a:endParaRPr lang="en-US" dirty="0"/>
          </a:p>
          <a:p>
            <a:r>
              <a:rPr lang="ar-SY" dirty="0"/>
              <a:t>5-زمن تصلب ال </a:t>
            </a:r>
            <a:r>
              <a:rPr lang="en-US" dirty="0"/>
              <a:t>MTA</a:t>
            </a:r>
            <a:r>
              <a:rPr lang="ar-SY" dirty="0"/>
              <a:t>هو 3 ساعات</a:t>
            </a:r>
            <a:endParaRPr lang="en-US" dirty="0"/>
          </a:p>
          <a:p>
            <a:endParaRPr lang="ar-SY" dirty="0"/>
          </a:p>
        </p:txBody>
      </p:sp>
    </p:spTree>
    <p:extLst>
      <p:ext uri="{BB962C8B-B14F-4D97-AF65-F5344CB8AC3E}">
        <p14:creationId xmlns:p14="http://schemas.microsoft.com/office/powerpoint/2010/main" val="2847838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0000" lnSpcReduction="20000"/>
          </a:bodyPr>
          <a:lstStyle/>
          <a:p>
            <a:r>
              <a:rPr lang="ar-SY" b="1" dirty="0"/>
              <a:t>خطوات العمل :</a:t>
            </a:r>
            <a:endParaRPr lang="en-US" dirty="0"/>
          </a:p>
          <a:p>
            <a:r>
              <a:rPr lang="ar-SY" dirty="0"/>
              <a:t>1- تطبيق الحاجز المطاطي </a:t>
            </a:r>
            <a:endParaRPr lang="en-US" dirty="0"/>
          </a:p>
          <a:p>
            <a:r>
              <a:rPr lang="ar-SY" dirty="0"/>
              <a:t>2- فتح  الحجرة اللبية </a:t>
            </a:r>
            <a:endParaRPr lang="en-US" dirty="0"/>
          </a:p>
          <a:p>
            <a:r>
              <a:rPr lang="ar-SY" dirty="0"/>
              <a:t>3- تحديد الطول العامل التقريبي</a:t>
            </a:r>
            <a:endParaRPr lang="en-US" dirty="0"/>
          </a:p>
          <a:p>
            <a:r>
              <a:rPr lang="ar-SY" dirty="0"/>
              <a:t>4- تنظيف القناة بواسطة التحضير القنيوي والإرواء الغزير بهيبوكلوريت الصوديوم </a:t>
            </a:r>
            <a:endParaRPr lang="en-US" dirty="0"/>
          </a:p>
          <a:p>
            <a:r>
              <a:rPr lang="ar-SY" dirty="0"/>
              <a:t>5- تجفيف القناة بواسطة الأقماع الورقية </a:t>
            </a:r>
            <a:endParaRPr lang="en-US" dirty="0"/>
          </a:p>
          <a:p>
            <a:r>
              <a:rPr lang="ar-SY" dirty="0"/>
              <a:t>6- يتم تطبيق معجون من ماءات الكالسيوم  ضمن القناة  لمدة أسبوع فقط لتطهير منظومة القناة الجذرية والاستفادة من قدرته المضادة للإنتان ويتم وضع الترميم المؤقت المناسب حيث يكون استخدام ماءات الكالسيوم كمادة مضادة للعفونة وليس كمادة محرضة على تشكل النسج المتكلسة </a:t>
            </a:r>
            <a:endParaRPr lang="en-US" dirty="0"/>
          </a:p>
          <a:p>
            <a:r>
              <a:rPr lang="ar-SY" dirty="0"/>
              <a:t>7-في الموعد اللاحق بعد تطبيق الحاجز المطاطي يتم غسل وإزالة ماءات الكالسيوم من القناة الجذرية ومن ثم تجفف القناة بواسطة الأقماع الورقية </a:t>
            </a:r>
            <a:endParaRPr lang="en-US" dirty="0"/>
          </a:p>
          <a:p>
            <a:r>
              <a:rPr lang="ar-SY" dirty="0"/>
              <a:t>8- تمزج مادة ال </a:t>
            </a:r>
            <a:r>
              <a:rPr lang="en-US" dirty="0"/>
              <a:t>MTA </a:t>
            </a:r>
            <a:r>
              <a:rPr lang="ar-SY" dirty="0"/>
              <a:t>حسب تعليمات الشركة المصنعة لها حتى تأخذ القوام المتماسك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عنوان 1"/>
          <p:cNvSpPr>
            <a:spLocks noGrp="1"/>
          </p:cNvSpPr>
          <p:nvPr>
            <p:ph type="title"/>
          </p:nvPr>
        </p:nvSpPr>
        <p:spPr>
          <a:xfrm>
            <a:off x="1435608" y="274638"/>
            <a:ext cx="7498080" cy="1143000"/>
          </a:xfrm>
        </p:spPr>
        <p:txBody>
          <a:bodyPr>
            <a:normAutofit fontScale="90000"/>
          </a:bodyPr>
          <a:lstStyle/>
          <a:p>
            <a:pPr algn="ctr"/>
            <a:r>
              <a:rPr lang="en-US" b="1" dirty="0">
                <a:solidFill>
                  <a:srgbClr val="C00000"/>
                </a:solidFill>
              </a:rPr>
              <a:t>Apexification  with MTA</a:t>
            </a:r>
            <a:r>
              <a:rPr lang="en-US" dirty="0">
                <a:solidFill>
                  <a:srgbClr val="C00000"/>
                </a:solidFill>
              </a:rPr>
              <a:t/>
            </a:r>
            <a:br>
              <a:rPr lang="en-US" dirty="0">
                <a:solidFill>
                  <a:srgbClr val="C00000"/>
                </a:solidFill>
              </a:rPr>
            </a:br>
            <a:endParaRPr lang="ar-SY" dirty="0">
              <a:solidFill>
                <a:srgbClr val="C00000"/>
              </a:solidFill>
            </a:endParaRPr>
          </a:p>
        </p:txBody>
      </p:sp>
    </p:spTree>
    <p:extLst>
      <p:ext uri="{BB962C8B-B14F-4D97-AF65-F5344CB8AC3E}">
        <p14:creationId xmlns:p14="http://schemas.microsoft.com/office/powerpoint/2010/main" val="846515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35608" y="476672"/>
            <a:ext cx="7498080" cy="5771728"/>
          </a:xfrm>
        </p:spPr>
        <p:txBody>
          <a:bodyPr/>
          <a:lstStyle/>
          <a:p>
            <a:pPr lvl="0"/>
            <a:r>
              <a:rPr lang="ar-SY" dirty="0"/>
              <a:t>تشكل المداواة اللبية للأسنان الدائمة الفتية تحدياً قوياً لطبيب الأسنان بسبب خصوصية هذه الأسنان فهي تختلف عن معالجة الأسنان الدائمة مكتملة النمو وعن معالجة الأسنان المؤقتة في نوع الاِصابة والمعالجة وقدرة السن على الشفاء فمن المعروف أن لب هذه الأسنان </a:t>
            </a:r>
            <a:r>
              <a:rPr lang="ar-SY" b="1" dirty="0"/>
              <a:t>ذو قدرة عالية على الشفاء </a:t>
            </a:r>
            <a:r>
              <a:rPr lang="ar-SY" dirty="0"/>
              <a:t>بسبب </a:t>
            </a:r>
            <a:r>
              <a:rPr lang="ar-SY" u="sng" dirty="0">
                <a:solidFill>
                  <a:schemeClr val="accent3"/>
                </a:solidFill>
              </a:rPr>
              <a:t>كثرة الخلايا وزيادة الاِرواء الدموي </a:t>
            </a:r>
            <a:r>
              <a:rPr lang="ar-SY" dirty="0"/>
              <a:t>لذا فالإجراءات العلاجية المستخدمة يجب أن تهدف إلى المحافظة على حيوية اللب</a:t>
            </a:r>
            <a:r>
              <a:rPr lang="ar-SY" b="1" dirty="0"/>
              <a:t>  </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937914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85000" lnSpcReduction="20000"/>
          </a:bodyPr>
          <a:lstStyle/>
          <a:p>
            <a:r>
              <a:rPr lang="ar-SY" dirty="0"/>
              <a:t>9- يتم وضع المادة داخل القسم الذروي من القناة باستخدام :</a:t>
            </a:r>
            <a:endParaRPr lang="en-US" dirty="0"/>
          </a:p>
          <a:p>
            <a:r>
              <a:rPr lang="ar-SY" dirty="0"/>
              <a:t>مدفع أملغم –مدفع </a:t>
            </a:r>
            <a:r>
              <a:rPr lang="en-US" dirty="0"/>
              <a:t>MTA</a:t>
            </a:r>
            <a:r>
              <a:rPr lang="ar-SY" dirty="0"/>
              <a:t> – ناقل مناسب </a:t>
            </a:r>
            <a:r>
              <a:rPr lang="en-US" dirty="0"/>
              <a:t>messinggun</a:t>
            </a:r>
            <a:r>
              <a:rPr lang="ar-SY" dirty="0"/>
              <a:t>  - رأس مبرد –رأس قمع ورقي</a:t>
            </a:r>
            <a:endParaRPr lang="en-US" dirty="0"/>
          </a:p>
          <a:p>
            <a:r>
              <a:rPr lang="ar-SY" dirty="0"/>
              <a:t>10- بعد نقل ال</a:t>
            </a:r>
            <a:r>
              <a:rPr lang="en-US" dirty="0"/>
              <a:t>MTA </a:t>
            </a:r>
            <a:r>
              <a:rPr lang="ar-SY" dirty="0"/>
              <a:t>إلى داخل القناة يتم استخدام أقماع ورقية للتخلص من الرطوبة المتبقية فيها </a:t>
            </a:r>
            <a:endParaRPr lang="en-US" dirty="0"/>
          </a:p>
          <a:p>
            <a:r>
              <a:rPr lang="ar-SY" dirty="0"/>
              <a:t>11- ثم نكثف المزيج في القسم الذروي باستخدام مكثفات عمودية </a:t>
            </a:r>
            <a:r>
              <a:rPr lang="en-US" dirty="0"/>
              <a:t>pluggers </a:t>
            </a:r>
            <a:r>
              <a:rPr lang="ar-SY" dirty="0"/>
              <a:t>أو أقماع ورقية لتشكيل سدادة ذروية 3-4 ملم </a:t>
            </a:r>
            <a:endParaRPr lang="en-US" dirty="0"/>
          </a:p>
          <a:p>
            <a:r>
              <a:rPr lang="ar-SY" dirty="0"/>
              <a:t>12- يتم التأكد من امتداد السدادة الذروية  بال </a:t>
            </a:r>
            <a:r>
              <a:rPr lang="en-US" dirty="0"/>
              <a:t>MTA </a:t>
            </a:r>
            <a:r>
              <a:rPr lang="ar-SY" dirty="0"/>
              <a:t>شعاعياً وإذا لم يتم التوصل الى امتداد نموذجي لل</a:t>
            </a:r>
            <a:r>
              <a:rPr lang="en-US" dirty="0"/>
              <a:t>MTA </a:t>
            </a:r>
            <a:r>
              <a:rPr lang="ar-SY" dirty="0"/>
              <a:t>عندها  نغسلها وتزال باستخدام الماء المقطر ويعاد تطبيقها مرة جديدة</a:t>
            </a:r>
            <a:endParaRPr lang="en-US" dirty="0"/>
          </a:p>
          <a:p>
            <a:r>
              <a:rPr lang="ar-SY" dirty="0"/>
              <a:t>13- لتأكيد التصلب المناسب لل </a:t>
            </a:r>
            <a:r>
              <a:rPr lang="en-US" dirty="0"/>
              <a:t>MTA </a:t>
            </a:r>
            <a:r>
              <a:rPr lang="ar-SY" dirty="0"/>
              <a:t>يتم وضع قطنة مرطبة بالسيروم الملحي أو مخدر في القناة فوق المادة ومن ثم يغطى السن بحشوة مؤقتة  لمدة لا تقل عن أربع ساعات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عنوان 1"/>
          <p:cNvSpPr txBox="1">
            <a:spLocks/>
          </p:cNvSpPr>
          <p:nvPr/>
        </p:nvSpPr>
        <p:spPr>
          <a:xfrm>
            <a:off x="1588008" y="427038"/>
            <a:ext cx="7498080" cy="1143000"/>
          </a:xfrm>
          <a:prstGeom prst="rect">
            <a:avLst/>
          </a:prstGeom>
        </p:spPr>
        <p:txBody>
          <a:bodyPr anchor="ctr">
            <a:normAutofit fontScale="90000" lnSpcReduction="20000"/>
          </a:bodyPr>
          <a:lst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mtClean="0">
                <a:solidFill>
                  <a:srgbClr val="C00000"/>
                </a:solidFill>
              </a:rPr>
              <a:t>Apexification  with MTA</a:t>
            </a:r>
            <a:r>
              <a:rPr lang="en-US" smtClean="0">
                <a:solidFill>
                  <a:srgbClr val="C00000"/>
                </a:solidFill>
              </a:rPr>
              <a:t/>
            </a:r>
            <a:br>
              <a:rPr lang="en-US" smtClean="0">
                <a:solidFill>
                  <a:srgbClr val="C00000"/>
                </a:solidFill>
              </a:rPr>
            </a:br>
            <a:endParaRPr lang="ar-SY" dirty="0">
              <a:solidFill>
                <a:srgbClr val="C00000"/>
              </a:solidFill>
            </a:endParaRPr>
          </a:p>
        </p:txBody>
      </p:sp>
    </p:spTree>
    <p:extLst>
      <p:ext uri="{BB962C8B-B14F-4D97-AF65-F5344CB8AC3E}">
        <p14:creationId xmlns:p14="http://schemas.microsoft.com/office/powerpoint/2010/main" val="4255564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92500"/>
          </a:bodyPr>
          <a:lstStyle/>
          <a:p>
            <a:r>
              <a:rPr lang="ar-SY" dirty="0" smtClean="0"/>
              <a:t>14- </a:t>
            </a:r>
            <a:r>
              <a:rPr lang="ar-SY" dirty="0"/>
              <a:t>بعد أربع ساعات أو في الموعد التالي يتم تطبيق الحاجز المطاطي واختبار مادة ال</a:t>
            </a:r>
            <a:r>
              <a:rPr lang="en-US" dirty="0"/>
              <a:t>MTA</a:t>
            </a:r>
            <a:r>
              <a:rPr lang="ar-SY" dirty="0"/>
              <a:t>  التي يجب أن تكون صلبة وإذا لم تكن كذلك تغسل المادة بالماء المقطر ويعاد تطبيقها</a:t>
            </a:r>
            <a:endParaRPr lang="en-US" dirty="0"/>
          </a:p>
          <a:p>
            <a:r>
              <a:rPr lang="ar-SY" dirty="0"/>
              <a:t>15- وفي حال كانت صلبة ولا يوجد أعراض سريرية يتم حشو ما تبقى من القناة باستخدام الكوتابيركا مع المعجون الحاشي أو باستخدام الحشوات المرتبطة الحديثة </a:t>
            </a:r>
            <a:r>
              <a:rPr lang="en-US" dirty="0"/>
              <a:t>Resilon</a:t>
            </a:r>
            <a:r>
              <a:rPr lang="ar-SY" dirty="0"/>
              <a:t>  وتبقى مادة ال </a:t>
            </a:r>
            <a:r>
              <a:rPr lang="en-US" dirty="0"/>
              <a:t>MTA </a:t>
            </a:r>
            <a:r>
              <a:rPr lang="ar-SY" dirty="0"/>
              <a:t>كجزء دائم من حشوة القناة وبذلك نلاحظ بأن مادة ال </a:t>
            </a:r>
            <a:r>
              <a:rPr lang="en-US" dirty="0"/>
              <a:t>MT A </a:t>
            </a:r>
            <a:r>
              <a:rPr lang="ar-SY" dirty="0"/>
              <a:t>ساعدت بتقصير المعالجة إلى جلستين أو ثلاث جلسات  فقط وبشكل ناجح  وممتاز</a:t>
            </a:r>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عنوان 1"/>
          <p:cNvSpPr>
            <a:spLocks noGrp="1"/>
          </p:cNvSpPr>
          <p:nvPr>
            <p:ph type="title"/>
          </p:nvPr>
        </p:nvSpPr>
        <p:spPr/>
        <p:txBody>
          <a:bodyPr>
            <a:normAutofit fontScale="90000"/>
          </a:bodyPr>
          <a:lstStyle/>
          <a:p>
            <a:pPr algn="ctr"/>
            <a:r>
              <a:rPr lang="en-US" b="1" dirty="0">
                <a:solidFill>
                  <a:srgbClr val="C00000"/>
                </a:solidFill>
              </a:rPr>
              <a:t>Apexification  with MTA</a:t>
            </a:r>
            <a:r>
              <a:rPr lang="en-US" dirty="0">
                <a:solidFill>
                  <a:srgbClr val="C00000"/>
                </a:solidFill>
              </a:rPr>
              <a:t/>
            </a:r>
            <a:br>
              <a:rPr lang="en-US" dirty="0">
                <a:solidFill>
                  <a:srgbClr val="C00000"/>
                </a:solidFill>
              </a:rPr>
            </a:br>
            <a:endParaRPr lang="ar-SY" dirty="0">
              <a:solidFill>
                <a:srgbClr val="C00000"/>
              </a:solidFill>
            </a:endParaRPr>
          </a:p>
        </p:txBody>
      </p:sp>
    </p:spTree>
    <p:extLst>
      <p:ext uri="{BB962C8B-B14F-4D97-AF65-F5344CB8AC3E}">
        <p14:creationId xmlns:p14="http://schemas.microsoft.com/office/powerpoint/2010/main" val="3910106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23528" y="260648"/>
            <a:ext cx="8229600" cy="4525963"/>
          </a:xfrm>
        </p:spPr>
        <p:txBody>
          <a:bodyPr>
            <a:normAutofit/>
          </a:bodyPr>
          <a:lstStyle/>
          <a:p>
            <a:r>
              <a:rPr lang="ar-SY" sz="2800" b="1" dirty="0">
                <a:solidFill>
                  <a:schemeClr val="accent3"/>
                </a:solidFill>
              </a:rPr>
              <a:t>علامات النجاح </a:t>
            </a:r>
            <a:endParaRPr lang="en-US" sz="2800" dirty="0">
              <a:solidFill>
                <a:schemeClr val="accent3"/>
              </a:solidFill>
            </a:endParaRPr>
          </a:p>
          <a:p>
            <a:r>
              <a:rPr lang="ar-SY" sz="2800" dirty="0"/>
              <a:t>1- غياب الأعراض والعلامات السريرية الدالة على المرض حول الذروي </a:t>
            </a:r>
            <a:endParaRPr lang="en-US" sz="2800" dirty="0"/>
          </a:p>
          <a:p>
            <a:r>
              <a:rPr lang="ar-SY" sz="2800" dirty="0"/>
              <a:t>2- استعادة السن والنسج حول الذروية  لوظائفها بشكل طبيعي ( لا يوجد ألم على القرع )</a:t>
            </a:r>
            <a:endParaRPr lang="en-US" sz="2800" dirty="0"/>
          </a:p>
          <a:p>
            <a:r>
              <a:rPr lang="ar-SY" sz="2800" dirty="0"/>
              <a:t>3- وجود المظاهر الشعاعية التي تدل على حدوث الانغلاق الذروي أو تحسن في شكل الجذر </a:t>
            </a:r>
            <a:endParaRPr lang="en-US" sz="2800" dirty="0"/>
          </a:p>
          <a:p>
            <a:pPr lvl="0"/>
            <a:r>
              <a:rPr lang="ar-SY" sz="2800" dirty="0"/>
              <a:t>وجود العلامات الشعاعية التي  تدل على شفاء النسج حول الذروية (شفاء تخلخل العظم أو الأفة )أو تحسن الحالة</a:t>
            </a:r>
            <a:endParaRPr lang="en-US" sz="2800" dirty="0"/>
          </a:p>
          <a:p>
            <a:endParaRPr lang="ar-SY" sz="2800" dirty="0"/>
          </a:p>
        </p:txBody>
      </p:sp>
      <p:pic>
        <p:nvPicPr>
          <p:cNvPr id="4" name="عنصر نائب للمحتوى 6" descr="untitled 19.bmp"/>
          <p:cNvPicPr>
            <a:picLocks noChangeAspect="1"/>
          </p:cNvPicPr>
          <p:nvPr/>
        </p:nvPicPr>
        <p:blipFill>
          <a:blip r:embed="rId2"/>
          <a:srcRect t="-893" r="54554" b="48954"/>
          <a:stretch>
            <a:fillRect/>
          </a:stretch>
        </p:blipFill>
        <p:spPr bwMode="auto">
          <a:xfrm>
            <a:off x="288896" y="4509120"/>
            <a:ext cx="2214578" cy="1785950"/>
          </a:xfrm>
          <a:prstGeom prst="roundRect">
            <a:avLst>
              <a:gd name="adj" fmla="val 16667"/>
            </a:avLst>
          </a:prstGeom>
          <a:noFill/>
          <a:ln>
            <a:noFill/>
          </a:ln>
          <a:effectLst>
            <a:reflection blurRad="6350" stA="52000" endA="300" endPos="35000" dir="5400000" sy="-100000" algn="bl" rotWithShape="0"/>
          </a:effectLst>
          <a:scene3d>
            <a:camera prst="orthographicFront"/>
            <a:lightRig rig="threePt" dir="t"/>
          </a:scene3d>
          <a:sp3d contourW="6350" prstMaterial="matte">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عنصر نائب للمحتوى 7" descr="untitled.20.bmp"/>
          <p:cNvPicPr>
            <a:picLocks noChangeAspect="1"/>
          </p:cNvPicPr>
          <p:nvPr/>
        </p:nvPicPr>
        <p:blipFill>
          <a:blip r:embed="rId3"/>
          <a:srcRect t="-893" r="54193" b="48954"/>
          <a:stretch>
            <a:fillRect/>
          </a:stretch>
        </p:blipFill>
        <p:spPr>
          <a:xfrm>
            <a:off x="2699792" y="4509120"/>
            <a:ext cx="2577254" cy="1826400"/>
          </a:xfrm>
          <a:prstGeom prst="roundRect">
            <a:avLst>
              <a:gd name="adj" fmla="val 16667"/>
            </a:avLst>
          </a:prstGeom>
          <a:effectLst>
            <a:reflection blurRad="6350" stA="52000" endA="300" endPos="35000" dir="5400000" sy="-100000" algn="bl" rotWithShape="0"/>
          </a:effectLst>
          <a:scene3d>
            <a:camera prst="orthographicFront"/>
            <a:lightRig rig="threePt" dir="t"/>
          </a:scene3d>
          <a:sp3d contourW="6350" prstMaterial="matte">
            <a:bevelT w="101600" h="101600"/>
            <a:contourClr>
              <a:srgbClr val="969696"/>
            </a:contourClr>
          </a:sp3d>
        </p:spPr>
      </p:pic>
      <p:pic>
        <p:nvPicPr>
          <p:cNvPr id="6" name="صورة 5" descr="untitled 21.bmp"/>
          <p:cNvPicPr>
            <a:picLocks noChangeAspect="1"/>
          </p:cNvPicPr>
          <p:nvPr/>
        </p:nvPicPr>
        <p:blipFill>
          <a:blip r:embed="rId4"/>
          <a:srcRect r="53750" b="48000"/>
          <a:stretch>
            <a:fillRect/>
          </a:stretch>
        </p:blipFill>
        <p:spPr>
          <a:xfrm>
            <a:off x="5652120" y="4529374"/>
            <a:ext cx="2570285" cy="1806146"/>
          </a:xfrm>
          <a:prstGeom prst="roundRect">
            <a:avLst>
              <a:gd name="adj" fmla="val 16667"/>
            </a:avLst>
          </a:prstGeom>
          <a:ln>
            <a:noFill/>
          </a:ln>
          <a:effectLst>
            <a:reflection blurRad="6350" stA="52000" endA="300" endPos="35000" dir="5400000" sy="-100000" algn="bl" rotWithShape="0"/>
          </a:effectLst>
          <a:scene3d>
            <a:camera prst="orthographicFront"/>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1772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2675" y="0"/>
            <a:ext cx="7143781" cy="5866731"/>
          </a:xfrm>
          <a:prstGeom prst="rect">
            <a:avLst/>
          </a:prstGeom>
          <a:noFill/>
        </p:spPr>
      </p:pic>
      <p:sp>
        <p:nvSpPr>
          <p:cNvPr id="5" name="مستطيل 4"/>
          <p:cNvSpPr/>
          <p:nvPr/>
        </p:nvSpPr>
        <p:spPr>
          <a:xfrm>
            <a:off x="1475656" y="5805264"/>
            <a:ext cx="7128792" cy="707886"/>
          </a:xfrm>
          <a:prstGeom prst="rect">
            <a:avLst/>
          </a:prstGeom>
        </p:spPr>
        <p:txBody>
          <a:bodyPr wrap="square">
            <a:spAutoFit/>
          </a:bodyPr>
          <a:lstStyle/>
          <a:p>
            <a:r>
              <a:rPr lang="ar-SY" sz="2000" b="1" dirty="0"/>
              <a:t>معالجة لبية لسن فتي غير منغلق الذروة حيث تم إغلاق الذروة بال</a:t>
            </a:r>
            <a:r>
              <a:rPr lang="en-US" sz="2000" b="1" dirty="0"/>
              <a:t>MTA</a:t>
            </a:r>
            <a:r>
              <a:rPr lang="ar-SY" sz="2000" b="1" dirty="0"/>
              <a:t> والحشو بالكوتابيركا والترميم النهائي وتظهر المراقبة الشعاعية بعد عام نجاح المعالجة</a:t>
            </a:r>
            <a:endParaRPr lang="en-US" sz="2000" dirty="0"/>
          </a:p>
        </p:txBody>
      </p:sp>
    </p:spTree>
    <p:extLst>
      <p:ext uri="{BB962C8B-B14F-4D97-AF65-F5344CB8AC3E}">
        <p14:creationId xmlns:p14="http://schemas.microsoft.com/office/powerpoint/2010/main" val="3756145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ar-SY" b="1" i="1" u="sng" dirty="0">
                <a:solidFill>
                  <a:srgbClr val="C00000"/>
                </a:solidFill>
              </a:rPr>
              <a:t>إعادة التروية الدموية </a:t>
            </a:r>
            <a:r>
              <a:rPr lang="en-US" b="1" i="1" u="sng" dirty="0">
                <a:solidFill>
                  <a:srgbClr val="C00000"/>
                </a:solidFill>
              </a:rPr>
              <a:t>pulpal revascularization</a:t>
            </a:r>
            <a:r>
              <a:rPr lang="en-US" dirty="0">
                <a:solidFill>
                  <a:srgbClr val="C00000"/>
                </a:solidFill>
              </a:rPr>
              <a:t/>
            </a:r>
            <a:br>
              <a:rPr lang="en-US" dirty="0">
                <a:solidFill>
                  <a:srgbClr val="C00000"/>
                </a:solidFill>
              </a:rPr>
            </a:br>
            <a:endParaRPr lang="ar-SY" dirty="0">
              <a:solidFill>
                <a:srgbClr val="C00000"/>
              </a:solidFill>
            </a:endParaRPr>
          </a:p>
        </p:txBody>
      </p:sp>
      <p:sp>
        <p:nvSpPr>
          <p:cNvPr id="3" name="عنصر نائب للمحتوى 2"/>
          <p:cNvSpPr>
            <a:spLocks noGrp="1"/>
          </p:cNvSpPr>
          <p:nvPr>
            <p:ph idx="1"/>
          </p:nvPr>
        </p:nvSpPr>
        <p:spPr/>
        <p:txBody>
          <a:bodyPr>
            <a:normAutofit fontScale="85000" lnSpcReduction="10000"/>
          </a:bodyPr>
          <a:lstStyle/>
          <a:p>
            <a:r>
              <a:rPr lang="ar-SY" dirty="0"/>
              <a:t>إن جميع المعالجات المذكورة سابقاً فيما يخص التصنيع الذرو يِ </a:t>
            </a:r>
            <a:r>
              <a:rPr lang="en-US" dirty="0"/>
              <a:t>Apexification </a:t>
            </a:r>
            <a:r>
              <a:rPr lang="ar-SY" dirty="0"/>
              <a:t>للأسنان  الدائمة الفتية غير مكتملة الذروة وفاقدة الحيوية لم تستطع أن تحقق أي زيادة في  نمو الجذر السني </a:t>
            </a:r>
            <a:endParaRPr lang="en-US" dirty="0"/>
          </a:p>
          <a:p>
            <a:r>
              <a:rPr lang="ar-SY" dirty="0"/>
              <a:t>ومن هنا بدأت الأفكار الجديدة  تدخل إلى عالم طب الأسنان حيث طرحت معالجات جديدة تساعد على إتمام ما تم بدؤه سابقاً للوصول الى اكتمال نمو الجذر وإتمام الانغلاق  الذروي من الحفاظ على السن فاقد الحيوية وغير مكتمل النمو </a:t>
            </a:r>
            <a:endParaRPr lang="en-US" dirty="0"/>
          </a:p>
          <a:p>
            <a:r>
              <a:rPr lang="ar-SY" dirty="0"/>
              <a:t>إن هذه الأفكار بدأت تطرح للتغلب على السلبية الموجودة في الطرق السابقة  وهي بقاء طول الجذر على حاله دون كسب  أي زيادة على هذا الطول أو زيادة في ثخانة جدران القناة </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518309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85000" lnSpcReduction="20000"/>
          </a:bodyPr>
          <a:lstStyle/>
          <a:p>
            <a:r>
              <a:rPr lang="ar-SY" dirty="0"/>
              <a:t>فقامت بتطبيق طريقة جديدة في المعالجة تسمح بإتمام نمو جذر الأسنان أطلق عليها إعادة التروية الدموية  </a:t>
            </a:r>
            <a:r>
              <a:rPr lang="en-US" dirty="0"/>
              <a:t>Revascularization </a:t>
            </a:r>
            <a:r>
              <a:rPr lang="ar-SY" dirty="0"/>
              <a:t>وقد أدخل هذا المصطلح إلى العديد من المجالات الطبية وهو يعتمد على الخلايا الجذعية </a:t>
            </a:r>
            <a:r>
              <a:rPr lang="en-US" dirty="0"/>
              <a:t>Stem cell</a:t>
            </a:r>
          </a:p>
          <a:p>
            <a:r>
              <a:rPr lang="ar-SY" dirty="0"/>
              <a:t>تم طرح مفهوم إعادة التروية الدموية لسن دائم متموت غير مكتمل النمو من خلال تنضير القناة  ومن ثم وضع ضماد ماءات الكالسيوم فوق النسج المتواجدة داخل القناة </a:t>
            </a:r>
            <a:endParaRPr lang="en-US" dirty="0"/>
          </a:p>
          <a:p>
            <a:r>
              <a:rPr lang="ar-SY" dirty="0"/>
              <a:t>وبعد خمسة أشهر على ختم السن أخذت صورة شعاعية وكانت هناك دلائل بسيطة على زيادة في سماكة جدران القناة </a:t>
            </a:r>
            <a:endParaRPr lang="en-US" dirty="0"/>
          </a:p>
          <a:p>
            <a:r>
              <a:rPr lang="ar-SY" dirty="0"/>
              <a:t>أما بعد 15 شهر من المعالجة الأولية فقد أعيد فتح السن ولوحظ تكون جسر عاجي عند فوهة القناة </a:t>
            </a:r>
            <a:endParaRPr lang="en-US" dirty="0"/>
          </a:p>
          <a:p>
            <a:r>
              <a:rPr lang="ar-SY" dirty="0"/>
              <a:t>وبعد 30 شهر تم انغلاق ذروة  السن </a:t>
            </a:r>
            <a:endParaRPr lang="en-US" dirty="0"/>
          </a:p>
          <a:p>
            <a:endParaRPr lang="ar-SY" dirty="0"/>
          </a:p>
        </p:txBody>
      </p:sp>
      <p:sp>
        <p:nvSpPr>
          <p:cNvPr id="4" name="مستطيل 3"/>
          <p:cNvSpPr/>
          <p:nvPr/>
        </p:nvSpPr>
        <p:spPr>
          <a:xfrm>
            <a:off x="0" y="6423719"/>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عنوان 1"/>
          <p:cNvSpPr>
            <a:spLocks noGrp="1"/>
          </p:cNvSpPr>
          <p:nvPr>
            <p:ph type="title"/>
          </p:nvPr>
        </p:nvSpPr>
        <p:spPr>
          <a:xfrm>
            <a:off x="1435608" y="274638"/>
            <a:ext cx="7498080" cy="1143000"/>
          </a:xfrm>
        </p:spPr>
        <p:txBody>
          <a:bodyPr>
            <a:normAutofit fontScale="90000"/>
          </a:bodyPr>
          <a:lstStyle/>
          <a:p>
            <a:pPr algn="ctr"/>
            <a:r>
              <a:rPr lang="ar-SY" b="1" i="1" u="sng" dirty="0">
                <a:solidFill>
                  <a:srgbClr val="C00000"/>
                </a:solidFill>
              </a:rPr>
              <a:t>إعادة التروية الدموية </a:t>
            </a:r>
            <a:r>
              <a:rPr lang="en-US" b="1" i="1" u="sng" dirty="0">
                <a:solidFill>
                  <a:srgbClr val="C00000"/>
                </a:solidFill>
              </a:rPr>
              <a:t>pulpal revascularization</a:t>
            </a:r>
            <a:r>
              <a:rPr lang="en-US" dirty="0">
                <a:solidFill>
                  <a:srgbClr val="C00000"/>
                </a:solidFill>
              </a:rPr>
              <a:t/>
            </a:r>
            <a:br>
              <a:rPr lang="en-US" dirty="0">
                <a:solidFill>
                  <a:srgbClr val="C00000"/>
                </a:solidFill>
              </a:rPr>
            </a:br>
            <a:endParaRPr lang="ar-SY" dirty="0">
              <a:solidFill>
                <a:srgbClr val="C00000"/>
              </a:solidFill>
            </a:endParaRPr>
          </a:p>
        </p:txBody>
      </p:sp>
    </p:spTree>
    <p:extLst>
      <p:ext uri="{BB962C8B-B14F-4D97-AF65-F5344CB8AC3E}">
        <p14:creationId xmlns:p14="http://schemas.microsoft.com/office/powerpoint/2010/main" val="1097173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7500" lnSpcReduction="20000"/>
          </a:bodyPr>
          <a:lstStyle/>
          <a:p>
            <a:r>
              <a:rPr lang="ar-SY" dirty="0"/>
              <a:t>وبعد ذلك قدم بروتوكول يقترح تحقيق نزف من داخل القناة الجذرية بوخز المنطقة الذروية بمبرد معقم لملء هذه القناة  بخثرة دموية </a:t>
            </a:r>
            <a:r>
              <a:rPr lang="ar-SY" dirty="0" smtClean="0"/>
              <a:t>تحوي </a:t>
            </a:r>
            <a:r>
              <a:rPr lang="ar-SY" dirty="0"/>
              <a:t>خلايا جذعية تسمح للتولد النسيجي داخل  فراغ القناة المطهر لاستكمال استمرار تشكل حيث استعمل لتطهير القناة ضماد مضاد الإنتان الثلاثي </a:t>
            </a:r>
            <a:endParaRPr lang="en-US" dirty="0"/>
          </a:p>
          <a:p>
            <a:r>
              <a:rPr lang="ar-SY" dirty="0"/>
              <a:t>ومن خلال متابعة بعض الحالات السريرية لإعادة التروية الدموية تم دراسة النسيج المتشكل داخل القناة وتبين بأن هذا النسيج  المتواجد إنما هو شبيه بالنسيج اللبي السني </a:t>
            </a:r>
            <a:r>
              <a:rPr lang="en-US" dirty="0"/>
              <a:t>pulp tissue like </a:t>
            </a:r>
          </a:p>
          <a:p>
            <a:r>
              <a:rPr lang="ar-SY" dirty="0"/>
              <a:t>حيث لم يتم مشاهدة خلايا صانعة للعاج داخل القناة الجذرية وكان هذا النسيج قادراً على القيام بوظائف النسيج اللبي من اكتمال نمو الجذر واكتساب الطول المفقود  واكتمال انغلاق الذروة</a:t>
            </a:r>
            <a:endParaRPr lang="en-US" dirty="0"/>
          </a:p>
          <a:p>
            <a:r>
              <a:rPr lang="ar-SY" dirty="0"/>
              <a:t>إن أكثر أسباب فشل مثل هذه المعالجات هو عدم الالتزام بشروط العقامة الصارمة وصعوبة تطبيقها</a:t>
            </a:r>
            <a:endParaRPr lang="en-US" dirty="0"/>
          </a:p>
          <a:p>
            <a:endParaRPr lang="ar-SY" dirty="0"/>
          </a:p>
        </p:txBody>
      </p:sp>
      <p:sp>
        <p:nvSpPr>
          <p:cNvPr id="4" name="مستطيل 3"/>
          <p:cNvSpPr/>
          <p:nvPr/>
        </p:nvSpPr>
        <p:spPr>
          <a:xfrm>
            <a:off x="0" y="6396335"/>
            <a:ext cx="9144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www.slideshare.net/../apexification-and-apexogenesis</a:t>
            </a:r>
            <a:endParaRPr lang="ar-SA"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عنوان 1"/>
          <p:cNvSpPr>
            <a:spLocks noGrp="1"/>
          </p:cNvSpPr>
          <p:nvPr>
            <p:ph type="title"/>
          </p:nvPr>
        </p:nvSpPr>
        <p:spPr>
          <a:xfrm>
            <a:off x="1435608" y="274638"/>
            <a:ext cx="7498080" cy="1143000"/>
          </a:xfrm>
        </p:spPr>
        <p:txBody>
          <a:bodyPr>
            <a:normAutofit fontScale="90000"/>
          </a:bodyPr>
          <a:lstStyle/>
          <a:p>
            <a:pPr algn="ctr"/>
            <a:r>
              <a:rPr lang="ar-SY" b="1" i="1" u="sng" dirty="0">
                <a:solidFill>
                  <a:srgbClr val="C00000"/>
                </a:solidFill>
              </a:rPr>
              <a:t>إعادة التروية الدموية </a:t>
            </a:r>
            <a:r>
              <a:rPr lang="en-US" b="1" i="1" u="sng" dirty="0">
                <a:solidFill>
                  <a:srgbClr val="C00000"/>
                </a:solidFill>
              </a:rPr>
              <a:t>pulpal revascularization</a:t>
            </a:r>
            <a:r>
              <a:rPr lang="en-US" dirty="0">
                <a:solidFill>
                  <a:srgbClr val="C00000"/>
                </a:solidFill>
              </a:rPr>
              <a:t/>
            </a:r>
            <a:br>
              <a:rPr lang="en-US" dirty="0">
                <a:solidFill>
                  <a:srgbClr val="C00000"/>
                </a:solidFill>
              </a:rPr>
            </a:br>
            <a:endParaRPr lang="ar-SY" dirty="0">
              <a:solidFill>
                <a:srgbClr val="C00000"/>
              </a:solidFill>
            </a:endParaRPr>
          </a:p>
        </p:txBody>
      </p:sp>
    </p:spTree>
    <p:extLst>
      <p:ext uri="{BB962C8B-B14F-4D97-AF65-F5344CB8AC3E}">
        <p14:creationId xmlns:p14="http://schemas.microsoft.com/office/powerpoint/2010/main" val="1121082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Users\maha\Desktop\inas\3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60648"/>
            <a:ext cx="7272808" cy="4445497"/>
          </a:xfrm>
          <a:prstGeom prst="rect">
            <a:avLst/>
          </a:prstGeom>
          <a:noFill/>
          <a:ln>
            <a:noFill/>
          </a:ln>
        </p:spPr>
      </p:pic>
      <p:sp>
        <p:nvSpPr>
          <p:cNvPr id="5" name="مستطيل 4"/>
          <p:cNvSpPr/>
          <p:nvPr/>
        </p:nvSpPr>
        <p:spPr>
          <a:xfrm>
            <a:off x="2267744" y="5085184"/>
            <a:ext cx="5256583" cy="400110"/>
          </a:xfrm>
          <a:prstGeom prst="rect">
            <a:avLst/>
          </a:prstGeom>
        </p:spPr>
        <p:txBody>
          <a:bodyPr wrap="square">
            <a:spAutoFit/>
          </a:bodyPr>
          <a:lstStyle/>
          <a:p>
            <a:r>
              <a:rPr lang="ar-SY" sz="2000" b="1" dirty="0"/>
              <a:t>شكل ترسيمي يوضح خطوات إعادة التروية الدموية</a:t>
            </a:r>
            <a:endParaRPr lang="en-US" sz="2000" dirty="0"/>
          </a:p>
        </p:txBody>
      </p:sp>
    </p:spTree>
    <p:extLst>
      <p:ext uri="{BB962C8B-B14F-4D97-AF65-F5344CB8AC3E}">
        <p14:creationId xmlns:p14="http://schemas.microsoft.com/office/powerpoint/2010/main" val="2427836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6716" y="188640"/>
            <a:ext cx="6965684" cy="5425965"/>
          </a:xfrm>
          <a:prstGeom prst="rect">
            <a:avLst/>
          </a:prstGeom>
          <a:noFill/>
        </p:spPr>
      </p:pic>
      <p:sp>
        <p:nvSpPr>
          <p:cNvPr id="5" name="مستطيل 4"/>
          <p:cNvSpPr/>
          <p:nvPr/>
        </p:nvSpPr>
        <p:spPr>
          <a:xfrm>
            <a:off x="1547664" y="5949280"/>
            <a:ext cx="6552728" cy="830997"/>
          </a:xfrm>
          <a:prstGeom prst="rect">
            <a:avLst/>
          </a:prstGeom>
        </p:spPr>
        <p:txBody>
          <a:bodyPr wrap="square">
            <a:spAutoFit/>
          </a:bodyPr>
          <a:lstStyle/>
          <a:p>
            <a:r>
              <a:rPr lang="ar-SY" sz="2400" b="1" dirty="0"/>
              <a:t>شكل ترسيمي يوضح الألية التي تعمل بها الخلايا الجذعية لإعادة التروية الدموية </a:t>
            </a:r>
            <a:endParaRPr lang="en-US" sz="2400" b="1" dirty="0"/>
          </a:p>
        </p:txBody>
      </p:sp>
    </p:spTree>
    <p:extLst>
      <p:ext uri="{BB962C8B-B14F-4D97-AF65-F5344CB8AC3E}">
        <p14:creationId xmlns:p14="http://schemas.microsoft.com/office/powerpoint/2010/main" val="1840808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14032008138.jpg"/>
          <p:cNvPicPr>
            <a:picLocks noGrp="1" noChangeAspect="1"/>
          </p:cNvPicPr>
          <p:nvPr>
            <p:ph idx="1"/>
          </p:nvPr>
        </p:nvPicPr>
        <p:blipFill>
          <a:blip r:embed="rId2"/>
          <a:stretch>
            <a:fillRect/>
          </a:stretch>
        </p:blipFill>
        <p:spPr>
          <a:xfrm>
            <a:off x="1" y="-761354"/>
            <a:ext cx="9183356" cy="7619354"/>
          </a:xfrm>
          <a:prstGeom prst="rect">
            <a:avLst/>
          </a:prstGeom>
        </p:spPr>
      </p:pic>
      <p:sp>
        <p:nvSpPr>
          <p:cNvPr id="5" name="مستطيل 4"/>
          <p:cNvSpPr/>
          <p:nvPr/>
        </p:nvSpPr>
        <p:spPr>
          <a:xfrm>
            <a:off x="437332" y="260648"/>
            <a:ext cx="4796506" cy="923330"/>
          </a:xfrm>
          <a:prstGeom prst="rect">
            <a:avLst/>
          </a:prstGeom>
          <a:noFill/>
        </p:spPr>
        <p:txBody>
          <a:bodyPr wrap="none" lIns="91440" tIns="45720" rIns="91440" bIns="45720">
            <a:spAutoFit/>
          </a:bodyPr>
          <a:lstStyle/>
          <a:p>
            <a:pPr algn="ctr"/>
            <a:r>
              <a:rPr lang="ar-SY"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شكراً لحسن إصغائكم</a:t>
            </a:r>
            <a:endParaRPr lang="ar-SA"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20640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dirty="0">
                <a:solidFill>
                  <a:srgbClr val="FF0000"/>
                </a:solidFill>
              </a:rPr>
              <a:t> </a:t>
            </a:r>
            <a:r>
              <a:rPr lang="en-US" dirty="0">
                <a:solidFill>
                  <a:srgbClr val="FF0000"/>
                </a:solidFill>
              </a:rPr>
              <a:t/>
            </a:r>
            <a:br>
              <a:rPr lang="en-US" dirty="0">
                <a:solidFill>
                  <a:srgbClr val="FF0000"/>
                </a:solidFill>
              </a:rPr>
            </a:br>
            <a:r>
              <a:rPr lang="ar-SY" b="1" dirty="0">
                <a:solidFill>
                  <a:srgbClr val="FF0000"/>
                </a:solidFill>
              </a:rPr>
              <a:t>2-</a:t>
            </a:r>
            <a:r>
              <a:rPr lang="ar-SY" b="1" i="1" u="sng" dirty="0">
                <a:solidFill>
                  <a:srgbClr val="FF0000"/>
                </a:solidFill>
              </a:rPr>
              <a:t>المشاكل المواجهة خلال معالجة الأسنان الدائمة الفتية</a:t>
            </a:r>
            <a:r>
              <a:rPr lang="en-US" dirty="0">
                <a:solidFill>
                  <a:srgbClr val="FF0000"/>
                </a:solidFill>
              </a:rPr>
              <a:t/>
            </a:r>
            <a:br>
              <a:rPr lang="en-US" dirty="0">
                <a:solidFill>
                  <a:srgbClr val="FF0000"/>
                </a:solidFill>
              </a:rPr>
            </a:br>
            <a:endParaRPr lang="ar-SY" dirty="0">
              <a:solidFill>
                <a:srgbClr val="FF0000"/>
              </a:solidFill>
            </a:endParaRPr>
          </a:p>
        </p:txBody>
      </p:sp>
      <p:sp>
        <p:nvSpPr>
          <p:cNvPr id="3" name="عنصر نائب للمحتوى 2"/>
          <p:cNvSpPr>
            <a:spLocks noGrp="1"/>
          </p:cNvSpPr>
          <p:nvPr>
            <p:ph idx="1"/>
          </p:nvPr>
        </p:nvSpPr>
        <p:spPr/>
        <p:txBody>
          <a:bodyPr>
            <a:normAutofit fontScale="92500" lnSpcReduction="20000"/>
          </a:bodyPr>
          <a:lstStyle/>
          <a:p>
            <a:pPr lvl="0"/>
            <a:r>
              <a:rPr lang="ar-SY" dirty="0"/>
              <a:t>صعوبة اِجراء معالجة لبية تقليدية لمثل هذه الأسنان في حالة الذرا المفتوحة وذلك بسبب:</a:t>
            </a:r>
            <a:endParaRPr lang="en-US" dirty="0"/>
          </a:p>
          <a:p>
            <a:r>
              <a:rPr lang="ar-SY" b="1" dirty="0"/>
              <a:t>1-غياب الشكل المخروطي المستدق للقناة </a:t>
            </a:r>
            <a:r>
              <a:rPr lang="ar-SY" dirty="0"/>
              <a:t>والمطلوب من أجل الحصول على الختم الذروي والضروري لنجاح المعالجة اللبية                   </a:t>
            </a:r>
            <a:endParaRPr lang="en-US" dirty="0"/>
          </a:p>
          <a:p>
            <a:r>
              <a:rPr lang="ar-SY" dirty="0"/>
              <a:t> </a:t>
            </a:r>
            <a:r>
              <a:rPr lang="ar-SY" b="1" dirty="0"/>
              <a:t>2-تعرض الجذر لخطر الانثقاب و الانكسار </a:t>
            </a:r>
            <a:r>
              <a:rPr lang="ar-SY" dirty="0"/>
              <a:t>لأن جدران القناة رقيقة وضعيفة حيث لم تكتسب بعد الثخانة المناسبة</a:t>
            </a:r>
            <a:endParaRPr lang="en-US" dirty="0"/>
          </a:p>
          <a:p>
            <a:r>
              <a:rPr lang="ar-SY" b="1" dirty="0"/>
              <a:t>3-لايمكن الحصول على الحاجز الذروي</a:t>
            </a:r>
            <a:r>
              <a:rPr lang="en-US" b="1" dirty="0"/>
              <a:t>apical-stop </a:t>
            </a:r>
            <a:r>
              <a:rPr lang="ar-SY" b="1" dirty="0"/>
              <a:t>لتأمين الختم الذروي</a:t>
            </a:r>
            <a:endParaRPr lang="en-US" b="1" dirty="0"/>
          </a:p>
          <a:p>
            <a:r>
              <a:rPr lang="ar-SY" b="1" dirty="0"/>
              <a:t>4-صعوبة السيطرة على الإنتان </a:t>
            </a:r>
            <a:r>
              <a:rPr lang="ar-SY" dirty="0"/>
              <a:t>داخل القناة في الحالات العفنة</a:t>
            </a:r>
            <a:endParaRPr lang="en-US" dirty="0"/>
          </a:p>
          <a:p>
            <a:endParaRPr lang="ar-SY" dirty="0"/>
          </a:p>
        </p:txBody>
      </p:sp>
      <p:sp>
        <p:nvSpPr>
          <p:cNvPr id="4" name="مستطيل 3"/>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144147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er\سطح المكتب\جمانة\apexogenesis-i3.gif"/>
          <p:cNvPicPr>
            <a:picLocks noGrp="1" noChangeAspect="1" noChangeArrowheads="1"/>
          </p:cNvPicPr>
          <p:nvPr>
            <p:ph idx="1"/>
          </p:nvPr>
        </p:nvPicPr>
        <p:blipFill>
          <a:blip r:embed="rId2" cstate="print"/>
          <a:srcRect/>
          <a:stretch>
            <a:fillRect/>
          </a:stretch>
        </p:blipFill>
        <p:spPr bwMode="auto">
          <a:xfrm>
            <a:off x="899592" y="692696"/>
            <a:ext cx="7200799" cy="5688632"/>
          </a:xfrm>
          <a:prstGeom prst="rect">
            <a:avLst/>
          </a:prstGeom>
          <a:noFill/>
        </p:spPr>
      </p:pic>
      <p:sp>
        <p:nvSpPr>
          <p:cNvPr id="3" name="مستطيل 2"/>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0054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dirty="0">
                <a:solidFill>
                  <a:srgbClr val="FF0000"/>
                </a:solidFill>
              </a:rPr>
              <a:t>3</a:t>
            </a:r>
            <a:r>
              <a:rPr lang="ar-SY" b="1" i="1" u="sng" dirty="0">
                <a:solidFill>
                  <a:srgbClr val="FF0000"/>
                </a:solidFill>
              </a:rPr>
              <a:t>-	المعالجات اللبية للأسنان الدائمة الفتية</a:t>
            </a:r>
            <a:r>
              <a:rPr lang="ar-SY" b="1" dirty="0">
                <a:solidFill>
                  <a:srgbClr val="FF0000"/>
                </a:solidFill>
              </a:rPr>
              <a:t>:</a:t>
            </a:r>
            <a:r>
              <a:rPr lang="en-US" dirty="0">
                <a:solidFill>
                  <a:srgbClr val="FF0000"/>
                </a:solidFill>
              </a:rPr>
              <a:t/>
            </a:r>
            <a:br>
              <a:rPr lang="en-US" dirty="0">
                <a:solidFill>
                  <a:srgbClr val="FF0000"/>
                </a:solidFill>
              </a:rPr>
            </a:br>
            <a:endParaRPr lang="ar-SY" dirty="0">
              <a:solidFill>
                <a:srgbClr val="FF0000"/>
              </a:solidFill>
            </a:endParaRPr>
          </a:p>
        </p:txBody>
      </p:sp>
      <p:sp>
        <p:nvSpPr>
          <p:cNvPr id="3" name="عنصر نائب للمحتوى 2"/>
          <p:cNvSpPr>
            <a:spLocks noGrp="1"/>
          </p:cNvSpPr>
          <p:nvPr>
            <p:ph idx="1"/>
          </p:nvPr>
        </p:nvSpPr>
        <p:spPr>
          <a:xfrm>
            <a:off x="457200" y="1124744"/>
            <a:ext cx="8229600" cy="5001419"/>
          </a:xfrm>
        </p:spPr>
        <p:txBody>
          <a:bodyPr>
            <a:normAutofit fontScale="85000" lnSpcReduction="20000"/>
          </a:bodyPr>
          <a:lstStyle/>
          <a:p>
            <a:pPr lvl="0"/>
            <a:r>
              <a:rPr lang="ar-SY" dirty="0"/>
              <a:t>يجب أن تهدف المعالجات بشكل عام اِلى تحقيق أكبر نسبة نجاح في المحافظة على حيوية اللب واستكمال تطور الجذر واكتمال  الذروة مع القيام بأقل الخطوات ضرراً على جذور الأسنان غير مكتملة الذروة </a:t>
            </a:r>
            <a:endParaRPr lang="en-US" dirty="0"/>
          </a:p>
          <a:p>
            <a:pPr lvl="0"/>
            <a:r>
              <a:rPr lang="ar-SY" dirty="0">
                <a:solidFill>
                  <a:schemeClr val="accent3"/>
                </a:solidFill>
              </a:rPr>
              <a:t>المعالجات المستخدمة في علاج الأسنان الدائمة الفتية:</a:t>
            </a:r>
            <a:endParaRPr lang="en-US" dirty="0">
              <a:solidFill>
                <a:schemeClr val="accent3"/>
              </a:solidFill>
            </a:endParaRPr>
          </a:p>
          <a:p>
            <a:r>
              <a:rPr lang="ar-SY" b="1" dirty="0"/>
              <a:t>1-معالجة الأسنان الدائمة الفتية الحية </a:t>
            </a:r>
            <a:r>
              <a:rPr lang="en-US" b="1" dirty="0"/>
              <a:t>Apexogenasis :</a:t>
            </a:r>
            <a:endParaRPr lang="en-US" dirty="0"/>
          </a:p>
          <a:p>
            <a:pPr lvl="0">
              <a:buFont typeface="Wingdings" panose="05000000000000000000" pitchFamily="2" charset="2"/>
              <a:buChar char="v"/>
            </a:pPr>
            <a:r>
              <a:rPr lang="ar-SY" b="1" dirty="0"/>
              <a:t>التغطية اللبية غير المباشرة </a:t>
            </a:r>
            <a:r>
              <a:rPr lang="en-US" b="1" dirty="0"/>
              <a:t>indirect pulp capping</a:t>
            </a:r>
            <a:endParaRPr lang="en-US" dirty="0"/>
          </a:p>
          <a:p>
            <a:pPr lvl="0">
              <a:buFont typeface="Wingdings" panose="05000000000000000000" pitchFamily="2" charset="2"/>
              <a:buChar char="v"/>
            </a:pPr>
            <a:r>
              <a:rPr lang="ar-SY" b="1" dirty="0"/>
              <a:t>التغطية اللبية المباشرة </a:t>
            </a:r>
            <a:r>
              <a:rPr lang="en-US" b="1" dirty="0"/>
              <a:t>direct pulp capping </a:t>
            </a:r>
            <a:endParaRPr lang="en-US" dirty="0"/>
          </a:p>
          <a:p>
            <a:pPr lvl="0">
              <a:buFont typeface="Wingdings" panose="05000000000000000000" pitchFamily="2" charset="2"/>
              <a:buChar char="v"/>
            </a:pPr>
            <a:r>
              <a:rPr lang="ar-SY" b="1" dirty="0"/>
              <a:t>بتر اللب الحي </a:t>
            </a:r>
            <a:r>
              <a:rPr lang="en-US" b="1" dirty="0"/>
              <a:t>pulpotomy</a:t>
            </a:r>
            <a:endParaRPr lang="en-US" dirty="0"/>
          </a:p>
          <a:p>
            <a:pPr lvl="0">
              <a:buFont typeface="Wingdings" panose="05000000000000000000" pitchFamily="2" charset="2"/>
              <a:buChar char="v"/>
            </a:pPr>
            <a:r>
              <a:rPr lang="ar-SY" b="1" dirty="0"/>
              <a:t>بتر اللب الجزئي </a:t>
            </a:r>
            <a:r>
              <a:rPr lang="en-US" b="1" dirty="0"/>
              <a:t>partial pulpotomy </a:t>
            </a:r>
            <a:endParaRPr lang="en-US" dirty="0"/>
          </a:p>
          <a:p>
            <a:r>
              <a:rPr lang="ar-SY" b="1" dirty="0"/>
              <a:t>2</a:t>
            </a:r>
            <a:r>
              <a:rPr lang="ar-SY" b="1" dirty="0" smtClean="0"/>
              <a:t>- </a:t>
            </a:r>
            <a:r>
              <a:rPr lang="ar-SY" b="1" dirty="0"/>
              <a:t>معالجة الأسنان الدائمة الفتية المتموتة :</a:t>
            </a:r>
            <a:endParaRPr lang="en-US" dirty="0"/>
          </a:p>
          <a:p>
            <a:pPr lvl="0">
              <a:buFont typeface="Wingdings" panose="05000000000000000000" pitchFamily="2" charset="2"/>
              <a:buChar char="Ø"/>
            </a:pPr>
            <a:r>
              <a:rPr lang="ar-SY" b="1" dirty="0"/>
              <a:t>آلية الانغلاق الذروي </a:t>
            </a:r>
            <a:r>
              <a:rPr lang="en-US" b="1" dirty="0"/>
              <a:t>Apexification </a:t>
            </a:r>
            <a:endParaRPr lang="en-US" dirty="0"/>
          </a:p>
          <a:p>
            <a:pPr>
              <a:buFont typeface="Wingdings" panose="05000000000000000000" pitchFamily="2" charset="2"/>
              <a:buChar char="Ø"/>
            </a:pPr>
            <a:r>
              <a:rPr lang="ar-SY" b="1" dirty="0"/>
              <a:t>إعادة التروية الدموية </a:t>
            </a:r>
            <a:r>
              <a:rPr lang="en-US" b="1" dirty="0"/>
              <a:t>pulpal revascularization</a:t>
            </a:r>
            <a:endParaRPr lang="ar-SY" dirty="0"/>
          </a:p>
        </p:txBody>
      </p:sp>
      <p:pic>
        <p:nvPicPr>
          <p:cNvPr id="4" name="Picture 2" descr="C:\Documents and Settings\user\سطح المكتب\جمانة\image007.jpg"/>
          <p:cNvPicPr>
            <a:picLocks noChangeAspect="1" noChangeArrowheads="1"/>
          </p:cNvPicPr>
          <p:nvPr/>
        </p:nvPicPr>
        <p:blipFill>
          <a:blip r:embed="rId2" cstate="print"/>
          <a:srcRect/>
          <a:stretch>
            <a:fillRect/>
          </a:stretch>
        </p:blipFill>
        <p:spPr bwMode="auto">
          <a:xfrm>
            <a:off x="-198784" y="3429000"/>
            <a:ext cx="3113370" cy="3212975"/>
          </a:xfrm>
          <a:prstGeom prst="rect">
            <a:avLst/>
          </a:prstGeom>
          <a:noFill/>
        </p:spPr>
      </p:pic>
      <p:sp>
        <p:nvSpPr>
          <p:cNvPr id="5" name="مستطيل 4"/>
          <p:cNvSpPr/>
          <p:nvPr/>
        </p:nvSpPr>
        <p:spPr>
          <a:xfrm>
            <a:off x="0" y="6488668"/>
            <a:ext cx="9144000" cy="461665"/>
          </a:xfrm>
          <a:prstGeom prst="rect">
            <a:avLst/>
          </a:prstGeom>
        </p:spPr>
        <p:txBody>
          <a:bodyPr wrap="square">
            <a:spAutoFit/>
          </a:bodyPr>
          <a:lstStyle/>
          <a:p>
            <a:pPr algn="l" rtl="0" fontAlgn="auto">
              <a:spcBef>
                <a:spcPts val="0"/>
              </a:spcBef>
              <a:spcAft>
                <a:spcPts val="0"/>
              </a:spcAft>
              <a:defRPr/>
            </a:pPr>
            <a:r>
              <a:rPr lang="en-US" sz="2400" b="1" i="1" dirty="0">
                <a:solidFill>
                  <a:srgbClr val="7030A0"/>
                </a:solidFill>
                <a:effectLst>
                  <a:outerShdw blurRad="38100" dist="38100" dir="2700000" algn="tl">
                    <a:srgbClr val="000000">
                      <a:alpha val="43137"/>
                    </a:srgbClr>
                  </a:outerShdw>
                </a:effectLst>
                <a:latin typeface="+mn-lt"/>
                <a:cs typeface="+mn-cs"/>
              </a:rPr>
              <a:t>Principles  &amp;  Practice  of  Endodontics</a:t>
            </a:r>
            <a:endParaRPr lang="ar-SA" sz="2400" b="1" i="1" dirty="0">
              <a:solidFill>
                <a:srgbClr val="7030A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2201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انقلاب">
  <a:themeElements>
    <a:clrScheme name="انقلاب">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انقلاب">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197</TotalTime>
  <Words>4471</Words>
  <Application>Microsoft Office PowerPoint</Application>
  <PresentationFormat>عرض على الشاشة (3:4)‏</PresentationFormat>
  <Paragraphs>361</Paragraphs>
  <Slides>69</Slides>
  <Notes>0</Notes>
  <HiddenSlides>0</HiddenSlides>
  <MMClips>0</MMClips>
  <ScaleCrop>false</ScaleCrop>
  <HeadingPairs>
    <vt:vector size="4" baseType="variant">
      <vt:variant>
        <vt:lpstr>نسق</vt:lpstr>
      </vt:variant>
      <vt:variant>
        <vt:i4>1</vt:i4>
      </vt:variant>
      <vt:variant>
        <vt:lpstr>عناوين الشرائح</vt:lpstr>
      </vt:variant>
      <vt:variant>
        <vt:i4>69</vt:i4>
      </vt:variant>
    </vt:vector>
  </HeadingPairs>
  <TitlesOfParts>
    <vt:vector size="70" baseType="lpstr">
      <vt:lpstr>انقلاب</vt:lpstr>
      <vt:lpstr>المعالجة اللبية للأسنان الدائمة الفتية Endodontic treatment for the young permanent teeth</vt:lpstr>
      <vt:lpstr>مخطط المحاضرة </vt:lpstr>
      <vt:lpstr>1-مقدمة : introduction </vt:lpstr>
      <vt:lpstr>عرض تقديمي في PowerPoint</vt:lpstr>
      <vt:lpstr>عرض تقديمي في PowerPoint</vt:lpstr>
      <vt:lpstr>عرض تقديمي في PowerPoint</vt:lpstr>
      <vt:lpstr>  2-المشاكل المواجهة خلال معالجة الأسنان الدائمة الفتية </vt:lpstr>
      <vt:lpstr>عرض تقديمي في PowerPoint</vt:lpstr>
      <vt:lpstr>3- المعالجات اللبية للأسنان الدائمة الفتية: </vt:lpstr>
      <vt:lpstr>آلية التولد الذروي Apexogenesis </vt:lpstr>
      <vt:lpstr>التغطية اللبية غير المباشرة indirect pulp capping </vt:lpstr>
      <vt:lpstr>عرض تقديمي في PowerPoint</vt:lpstr>
      <vt:lpstr>عرض تقديمي في PowerPoint</vt:lpstr>
      <vt:lpstr>شروط نجاح التغطية اللبية غير المباشرة : </vt:lpstr>
      <vt:lpstr>استطبابات التغطية اللبية غير المباشرة في الأسنان الدائمة الفتية : </vt:lpstr>
      <vt:lpstr>مضادات استطباب التغطية اللبية غير المباشرة في الأسنان الدائمة الفتية: </vt:lpstr>
      <vt:lpstr>عرض تقديمي في PowerPoint</vt:lpstr>
      <vt:lpstr>Indirect Pulp capping –First Visit Two Appointment technique  </vt:lpstr>
      <vt:lpstr>Indirect pulp capping –Second Visit Two appointement technique : </vt:lpstr>
      <vt:lpstr>INDIRECT PULP CAPPING –ONE APPOINTMENT TECHNIQUE  </vt:lpstr>
      <vt:lpstr>عرض تقديمي في PowerPoint</vt:lpstr>
      <vt:lpstr>  التغطية اللبية المباشرة direct pulp capping </vt:lpstr>
      <vt:lpstr>إن المادة الأساسية في التغطية المباشرة هي ماءات الكالسيوم  ولكن هناك مادة بديلة وحديثة هي الMTA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إجراءات التغطية اللبية المباشرة باستخدام الMTA :</vt:lpstr>
      <vt:lpstr>إجراءات التغطية اللبية المباشرة باستخدام الMTA :</vt:lpstr>
      <vt:lpstr>عرض تقديمي في PowerPoint</vt:lpstr>
      <vt:lpstr>عرض تقديمي في PowerPoint</vt:lpstr>
      <vt:lpstr>عرض تقديمي في PowerPoint</vt:lpstr>
      <vt:lpstr> بتر اللب الجزئي partial pulpotomy </vt:lpstr>
      <vt:lpstr>عرض تقديمي في PowerPoint</vt:lpstr>
      <vt:lpstr>بتر اللب الحي pulpotomy</vt:lpstr>
      <vt:lpstr>عرض تقديمي في PowerPoint</vt:lpstr>
      <vt:lpstr>عرض تقديمي في PowerPoint</vt:lpstr>
      <vt:lpstr>عرض تقديمي في PowerPoint</vt:lpstr>
      <vt:lpstr>بتر اللب الحي باستخدام ماءات الكالسيوم Pulpotomy with CaOH : </vt:lpstr>
      <vt:lpstr>عرض تقديمي في PowerPoint</vt:lpstr>
      <vt:lpstr>عرض تقديمي في PowerPoint</vt:lpstr>
      <vt:lpstr>مراحل بتر اللب الحي باستخدام ماءات الكالسيوم: Vital pulpotomy with calcium hydroxide </vt:lpstr>
      <vt:lpstr>عرض تقديمي في PowerPoint</vt:lpstr>
      <vt:lpstr>عرض تقديمي في PowerPoint</vt:lpstr>
      <vt:lpstr>مراحل بتر اللب الحي باستخدام ال MTA</vt:lpstr>
      <vt:lpstr>عرض تقديمي في PowerPoint</vt:lpstr>
      <vt:lpstr>عرض تقديمي في PowerPoint</vt:lpstr>
      <vt:lpstr>آلية الانغلاق الذروي Apexification </vt:lpstr>
      <vt:lpstr>عرض تقديمي في PowerPoint</vt:lpstr>
      <vt:lpstr>Apexification  with calcium hydroxide </vt:lpstr>
      <vt:lpstr>عرض تقديمي في PowerPoint</vt:lpstr>
      <vt:lpstr>عرض تقديمي في PowerPoint</vt:lpstr>
      <vt:lpstr>عرض تقديمي في PowerPoint</vt:lpstr>
      <vt:lpstr>عرض تقديمي في PowerPoint</vt:lpstr>
      <vt:lpstr>Apexification  with MTA </vt:lpstr>
      <vt:lpstr>Apexification  with MTA </vt:lpstr>
      <vt:lpstr>عرض تقديمي في PowerPoint</vt:lpstr>
      <vt:lpstr>Apexification  with MTA </vt:lpstr>
      <vt:lpstr>عرض تقديمي في PowerPoint</vt:lpstr>
      <vt:lpstr>عرض تقديمي في PowerPoint</vt:lpstr>
      <vt:lpstr>إعادة التروية الدموية pulpal revascularization </vt:lpstr>
      <vt:lpstr>إعادة التروية الدموية pulpal revascularization </vt:lpstr>
      <vt:lpstr>إعادة التروية الدموية pulpal revascularization </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المعالجة اللبية للأسنان الدائمة الفتية Endodontic treatment for the young permanent teeth</dc:title>
  <dc:creator>maha</dc:creator>
  <cp:lastModifiedBy>maha</cp:lastModifiedBy>
  <cp:revision>26</cp:revision>
  <dcterms:created xsi:type="dcterms:W3CDTF">2017-07-07T15:11:31Z</dcterms:created>
  <dcterms:modified xsi:type="dcterms:W3CDTF">2017-07-29T20:12:23Z</dcterms:modified>
</cp:coreProperties>
</file>