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sldIdLst>
    <p:sldId id="256" r:id="rId2"/>
    <p:sldId id="257" r:id="rId3"/>
    <p:sldId id="33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30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8" r:id="rId23"/>
    <p:sldId id="333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1" r:id="rId38"/>
    <p:sldId id="292" r:id="rId39"/>
    <p:sldId id="293" r:id="rId40"/>
    <p:sldId id="308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28" r:id="rId52"/>
    <p:sldId id="331" r:id="rId53"/>
    <p:sldId id="304" r:id="rId54"/>
    <p:sldId id="309" r:id="rId55"/>
    <p:sldId id="305" r:id="rId56"/>
    <p:sldId id="326" r:id="rId57"/>
    <p:sldId id="310" r:id="rId58"/>
    <p:sldId id="327" r:id="rId59"/>
    <p:sldId id="306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20" r:id="rId68"/>
    <p:sldId id="318" r:id="rId69"/>
    <p:sldId id="319" r:id="rId70"/>
    <p:sldId id="321" r:id="rId71"/>
    <p:sldId id="322" r:id="rId72"/>
    <p:sldId id="323" r:id="rId73"/>
    <p:sldId id="329" r:id="rId74"/>
    <p:sldId id="324" r:id="rId7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CC0066"/>
    <a:srgbClr val="6600FF"/>
    <a:srgbClr val="CCFF66"/>
    <a:srgbClr val="3366FF"/>
    <a:srgbClr val="0000CC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4" autoAdjust="0"/>
    <p:restoredTop sz="94724" autoAdjust="0"/>
  </p:normalViewPr>
  <p:slideViewPr>
    <p:cSldViewPr>
      <p:cViewPr varScale="1">
        <p:scale>
          <a:sx n="70" d="100"/>
          <a:sy n="70" d="100"/>
        </p:scale>
        <p:origin x="-138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420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ar-SA" noProof="0" smtClean="0"/>
          </a:p>
        </p:txBody>
      </p:sp>
      <p:sp>
        <p:nvSpPr>
          <p:cNvPr id="420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ar-SA" noProof="0" smtClean="0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B025-0B23-464D-AABB-176915D025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2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2E757-8E9F-4681-AB72-00D7BD01F4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6643E-C72F-4F55-B8DE-049C72B0EA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3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023B5-59A9-4A01-BFEE-6344BE9EFA3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35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16094-DEB6-4D3B-8D3D-80F6391B90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1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34F0-AC96-4FE6-AAC8-7166000061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8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DC9D-CC7B-4043-B30B-844D85F238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1A45-6E9F-4B31-A058-CF8E3DE7D1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EDA7-3C61-4C81-9E6A-DC2CA82D04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4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9823-8829-4DA1-88C4-8772ED7702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2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1172-99F6-4E54-8263-936A9B1DAA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8221-E102-4B9F-8C11-0BFF8A1216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3DF7-45EC-4353-B91F-BE9153FF83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IQ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410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10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21B5B311-20F1-42E4-BB2F-AE6FBE0CF5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2pPr>
      <a:lvl3pPr algn="ct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3pPr>
      <a:lvl4pPr algn="ct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4pPr>
      <a:lvl5pPr algn="ct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5pPr>
      <a:lvl6pPr marL="457200" algn="ct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6pPr>
      <a:lvl7pPr marL="914400" algn="ct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7pPr>
      <a:lvl8pPr marL="1371600" algn="ct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8pPr>
      <a:lvl9pPr marL="1828800" algn="ctr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pj.quintessenz.de/index.php?content=issues&amp;doc=zoomimg&amp;select=186&amp;file=abb5gr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hyperlink" Target="http://ipj.quintessenz.de/index.php?content=issues&amp;doc=zoomimg&amp;select=186&amp;file=abb2gr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pj.quintessenz.de/index.php?content=issues&amp;doc=zoomimg&amp;select=186&amp;file=abb3gr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hyperlink" Target="http://ipj.quintessenz.de/index.php?content=issues&amp;doc=zoomimg&amp;select=186&amp;file=abb4gr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pj.quintessenz.de/index.php?content=issues&amp;doc=zoomimg&amp;select=186&amp;file=abb6gr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hyperlink" Target="http://ipj.quintessenz.de/index.php?content=issues&amp;doc=zoomimg&amp;select=186&amp;file=abb8gr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9" descr="كيس ورق"/>
          <p:cNvSpPr>
            <a:spLocks noChangeArrowheads="1" noChangeShapeType="1" noTextEdit="1"/>
          </p:cNvSpPr>
          <p:nvPr/>
        </p:nvSpPr>
        <p:spPr bwMode="auto">
          <a:xfrm>
            <a:off x="1042988" y="2349500"/>
            <a:ext cx="7416800" cy="1385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IQ" sz="3200" kern="10"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prstShdw prst="shdw17" dist="17961" dir="13500000">
                    <a:srgbClr val="003D1F"/>
                  </a:prstShdw>
                </a:effectLst>
                <a:latin typeface="Times New Roman"/>
                <a:cs typeface="Times New Roman"/>
              </a:rPr>
              <a:t>مرقئات النزف الموضعية والعامة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657225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GELASPON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8826500" cy="63087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ar-IQ" sz="4000" b="1" smtClean="0">
                <a:solidFill>
                  <a:srgbClr val="CC0066"/>
                </a:solidFill>
              </a:rPr>
              <a:t>حالة سريرية: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لدينا حالة كيس ذو منشأ سني كبير في الفك السفلي</a:t>
            </a:r>
            <a:r>
              <a:rPr lang="ar-IQ" sz="2800" b="1" smtClean="0">
                <a:solidFill>
                  <a:srgbClr val="000000"/>
                </a:solidFill>
              </a:rPr>
              <a:t> .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 تم سحب دم وريدي من المريض ومزجت معه بودرة الخثرين 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وشربت به اسفنجات ال</a:t>
            </a:r>
            <a:r>
              <a:rPr lang="en-US" b="1" smtClean="0">
                <a:solidFill>
                  <a:srgbClr val="000000"/>
                </a:solidFill>
              </a:rPr>
              <a:t>GELASPON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2228" name="Picture 4" descr="abb5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429000"/>
            <a:ext cx="4319588" cy="3097213"/>
          </a:xfrm>
        </p:spPr>
      </p:pic>
      <p:pic>
        <p:nvPicPr>
          <p:cNvPr id="52230" name="Picture 6" descr="abb2">
            <a:hlinkClick r:id="rId4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429000"/>
            <a:ext cx="3600450" cy="3168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GELASPON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تم وضع المزيج السابق في التجويف الناتج عن استئصال الكيس</a:t>
            </a:r>
            <a:r>
              <a:rPr lang="ar-IQ" sz="2400" b="1" smtClean="0">
                <a:solidFill>
                  <a:srgbClr val="000000"/>
                </a:solidFill>
              </a:rPr>
              <a:t>.</a:t>
            </a:r>
            <a:endParaRPr lang="en-US" sz="2400" b="1" smtClean="0">
              <a:solidFill>
                <a:srgbClr val="000000"/>
              </a:solidFill>
            </a:endParaRPr>
          </a:p>
        </p:txBody>
      </p:sp>
      <p:pic>
        <p:nvPicPr>
          <p:cNvPr id="13316" name="Picture 4" descr="abb3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205038"/>
            <a:ext cx="4103688" cy="2447925"/>
          </a:xfrm>
        </p:spPr>
      </p:pic>
      <p:pic>
        <p:nvPicPr>
          <p:cNvPr id="13317" name="Picture 6" descr="abb4">
            <a:hlinkClick r:id="rId4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221163"/>
            <a:ext cx="3851275" cy="2376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GELASPON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صورة بانورامية بعد الاستئصال بستة أشهر</a:t>
            </a:r>
            <a:r>
              <a:rPr lang="ar-IQ" sz="280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ar-IQ" sz="280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ar-IQ" sz="280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ar-IQ" sz="280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ar-IQ" sz="280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بعد الاستئصال بسنة</a:t>
            </a:r>
            <a:r>
              <a:rPr lang="ar-IQ" sz="2800" b="1" smtClean="0">
                <a:solidFill>
                  <a:srgbClr val="000000"/>
                </a:solidFill>
              </a:rPr>
              <a:t>.</a:t>
            </a:r>
            <a:endParaRPr lang="en-US" sz="2800" b="1" smtClean="0">
              <a:solidFill>
                <a:srgbClr val="000000"/>
              </a:solidFill>
            </a:endParaRPr>
          </a:p>
        </p:txBody>
      </p:sp>
      <p:pic>
        <p:nvPicPr>
          <p:cNvPr id="14340" name="Picture 6" descr="abb6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916113"/>
            <a:ext cx="3887788" cy="2305050"/>
          </a:xfrm>
        </p:spPr>
      </p:pic>
      <p:pic>
        <p:nvPicPr>
          <p:cNvPr id="14341" name="Picture 8" descr="abb8">
            <a:hlinkClick r:id="rId4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149725"/>
            <a:ext cx="3887787" cy="237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rtl="0">
              <a:defRPr/>
            </a:pPr>
            <a:r>
              <a:rPr lang="en-US" b="1" dirty="0" smtClean="0">
                <a:solidFill>
                  <a:srgbClr val="3366FF"/>
                </a:solidFill>
              </a:rPr>
              <a:t>GELATAMP</a:t>
            </a:r>
            <a:r>
              <a:rPr lang="ar-SA" b="1" dirty="0">
                <a:solidFill>
                  <a:srgbClr val="3366FF"/>
                </a:solidFill>
              </a:rPr>
              <a:t> </a:t>
            </a:r>
            <a:r>
              <a:rPr lang="ar-SA" b="1" dirty="0" err="1" smtClean="0">
                <a:solidFill>
                  <a:srgbClr val="3366FF"/>
                </a:solidFill>
              </a:rPr>
              <a:t>جيلاتامب</a:t>
            </a:r>
            <a:r>
              <a:rPr lang="ar-SA" b="1" dirty="0" smtClean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endParaRPr lang="en-US" b="1" dirty="0" smtClean="0">
              <a:solidFill>
                <a:srgbClr val="3366FF"/>
              </a:solidFill>
            </a:endParaRPr>
          </a:p>
        </p:txBody>
      </p:sp>
      <p:pic>
        <p:nvPicPr>
          <p:cNvPr id="66564" name="Picture 4" descr="Gelatamp[1]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268413"/>
            <a:ext cx="6985000" cy="5329237"/>
          </a:xfrm>
          <a:gradFill rotWithShape="1">
            <a:gsLst>
              <a:gs pos="0">
                <a:srgbClr val="CC0066"/>
              </a:gs>
              <a:gs pos="100000">
                <a:srgbClr val="000000"/>
              </a:gs>
            </a:gsLst>
            <a:lin ang="189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3366FF"/>
                </a:solidFill>
              </a:rPr>
              <a:t>GELATAMP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IQ" b="1" dirty="0" smtClean="0">
                <a:solidFill>
                  <a:srgbClr val="000000"/>
                </a:solidFill>
              </a:rPr>
              <a:t>اسفنجات الجيلاتين </a:t>
            </a:r>
            <a:r>
              <a:rPr lang="ar-IQ" b="1" dirty="0" smtClean="0">
                <a:solidFill>
                  <a:srgbClr val="000000"/>
                </a:solidFill>
              </a:rPr>
              <a:t>مضافاً </a:t>
            </a:r>
            <a:r>
              <a:rPr lang="ar-IQ" b="1" dirty="0" smtClean="0">
                <a:solidFill>
                  <a:srgbClr val="000000"/>
                </a:solidFill>
              </a:rPr>
              <a:t>إليها الفضة شبه الغرائية.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129028" name="Picture 4" descr="1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2614" r="1317" b="16676"/>
          <a:stretch>
            <a:fillRect/>
          </a:stretch>
        </p:blipFill>
        <p:spPr>
          <a:xfrm>
            <a:off x="1042988" y="1628775"/>
            <a:ext cx="7273925" cy="4941888"/>
          </a:xfrm>
          <a:solidFill>
            <a:srgbClr val="FF9999"/>
          </a:solidFill>
          <a:ln w="190500" cap="flat" cmpd="tri" algn="ctr">
            <a:solidFill>
              <a:srgbClr val="FFCC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88962"/>
          </a:xfrm>
        </p:spPr>
        <p:txBody>
          <a:bodyPr/>
          <a:lstStyle/>
          <a:p>
            <a:pPr>
              <a:defRPr/>
            </a:pPr>
            <a:r>
              <a:rPr lang="ar-IQ" b="1" dirty="0" err="1" smtClean="0">
                <a:solidFill>
                  <a:srgbClr val="3366FF"/>
                </a:solidFill>
              </a:rPr>
              <a:t>جيلوباك</a:t>
            </a:r>
            <a:r>
              <a:rPr lang="ar-IQ" b="1" smtClean="0">
                <a:solidFill>
                  <a:srgbClr val="3366FF"/>
                </a:solidFill>
              </a:rPr>
              <a:t> </a:t>
            </a:r>
            <a:r>
              <a:rPr lang="en-US" b="1" smtClean="0">
                <a:solidFill>
                  <a:srgbClr val="3366FF"/>
                </a:solidFill>
              </a:rPr>
              <a:t>G</a:t>
            </a:r>
            <a:r>
              <a:rPr lang="en-US" b="1" smtClean="0">
                <a:solidFill>
                  <a:srgbClr val="3366FF"/>
                </a:solidFill>
                <a:latin typeface="Arial"/>
              </a:rPr>
              <a:t>é</a:t>
            </a:r>
            <a:r>
              <a:rPr lang="en-US" b="1" smtClean="0">
                <a:solidFill>
                  <a:srgbClr val="3366FF"/>
                </a:solidFill>
              </a:rPr>
              <a:t>lopack</a:t>
            </a:r>
            <a:endParaRPr lang="en-US" sz="40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ar-SY" sz="1600" smtClean="0">
                <a:solidFill>
                  <a:srgbClr val="000000"/>
                </a:solidFill>
              </a:rPr>
              <a:t>- </a:t>
            </a:r>
            <a:r>
              <a:rPr lang="ar-SY" sz="3600" b="1" smtClean="0">
                <a:solidFill>
                  <a:srgbClr val="000000"/>
                </a:solidFill>
              </a:rPr>
              <a:t>عبارة عن اسفنجات جيلاتين معقمة قابلة للامتصاص 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ar-SY" sz="3600" b="1" smtClean="0">
                <a:solidFill>
                  <a:srgbClr val="9966FF"/>
                </a:solidFill>
              </a:rPr>
              <a:t>- الاستطبابات 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ar-SY" sz="3600" b="1" smtClean="0">
                <a:solidFill>
                  <a:srgbClr val="000000"/>
                </a:solidFill>
              </a:rPr>
              <a:t>مر قئ نزف في الحفر السنخية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ar-SY" sz="3600" b="1" smtClean="0">
                <a:solidFill>
                  <a:srgbClr val="000000"/>
                </a:solidFill>
              </a:rPr>
              <a:t> بعد قلع الأسنان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ar-SY" sz="3600" b="1" smtClean="0">
                <a:solidFill>
                  <a:srgbClr val="000000"/>
                </a:solidFill>
              </a:rPr>
              <a:t> واستئصال الأكياس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ar-SY" sz="3600" b="1" smtClean="0">
                <a:solidFill>
                  <a:srgbClr val="9966FF"/>
                </a:solidFill>
              </a:rPr>
              <a:t>طريقة الاستعمال 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ar-SY" sz="3600" b="1" smtClean="0">
                <a:solidFill>
                  <a:srgbClr val="000000"/>
                </a:solidFill>
              </a:rPr>
              <a:t>يؤخذ العدد الضروري من الاسفنجات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ar-SY" sz="3600" b="1" smtClean="0">
                <a:solidFill>
                  <a:srgbClr val="000000"/>
                </a:solidFill>
              </a:rPr>
              <a:t> بأداة معقمة.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ar-SY" sz="3600" b="1" smtClean="0">
                <a:solidFill>
                  <a:srgbClr val="000000"/>
                </a:solidFill>
              </a:rPr>
              <a:t>هذه الاسفنجات يمكن استخدامها جافة أو تبلل بواسطة أحد السوائل الفيزيولوجية.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ar-SY" sz="1600" smtClean="0">
                <a:solidFill>
                  <a:srgbClr val="000000"/>
                </a:solidFill>
              </a:rPr>
              <a:t> </a:t>
            </a:r>
            <a:endParaRPr lang="en-US" sz="1600" smtClean="0">
              <a:solidFill>
                <a:srgbClr val="000000"/>
              </a:solidFill>
            </a:endParaRPr>
          </a:p>
        </p:txBody>
      </p:sp>
      <p:graphicFrame>
        <p:nvGraphicFramePr>
          <p:cNvPr id="17412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50825" y="1341438"/>
          <a:ext cx="2665413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صورة فوتوغرافية من Photo Editor" r:id="rId3" imgW="1238423" imgH="1647619" progId="MSPhotoEd.3">
                  <p:embed/>
                </p:oleObj>
              </mc:Choice>
              <mc:Fallback>
                <p:oleObj name="صورة فوتوغرافية من Photo Editor" r:id="rId3" imgW="1238423" imgH="1647619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2665413" cy="3600450"/>
                      </a:xfrm>
                      <a:prstGeom prst="rect">
                        <a:avLst/>
                      </a:prstGeom>
                      <a:solidFill>
                        <a:srgbClr val="CC00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9" descr="gelopack[1]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647700" cy="8143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G</a:t>
            </a:r>
            <a:r>
              <a:rPr lang="en-US" b="1" smtClean="0">
                <a:solidFill>
                  <a:srgbClr val="3366FF"/>
                </a:solidFill>
                <a:latin typeface="Arial"/>
              </a:rPr>
              <a:t>é</a:t>
            </a:r>
            <a:r>
              <a:rPr lang="en-US" b="1" smtClean="0">
                <a:solidFill>
                  <a:srgbClr val="3366FF"/>
                </a:solidFill>
              </a:rPr>
              <a:t>lopack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609600" indent="-609600" eaLnBrk="1" hangingPunct="1">
              <a:buFontTx/>
              <a:buBlip>
                <a:blip r:embed="rId2"/>
              </a:buBlip>
            </a:pPr>
            <a:r>
              <a:rPr lang="ar-IQ" sz="3600" b="1" smtClean="0">
                <a:solidFill>
                  <a:srgbClr val="339933"/>
                </a:solidFill>
              </a:rPr>
              <a:t>إذا استخدم جافاً:</a:t>
            </a:r>
          </a:p>
          <a:p>
            <a:pPr marL="609600" indent="-609600" eaLnBrk="1" hangingPunct="1">
              <a:buFontTx/>
              <a:buNone/>
            </a:pPr>
            <a:r>
              <a:rPr lang="ar-IQ" smtClean="0">
                <a:solidFill>
                  <a:srgbClr val="000000"/>
                </a:solidFill>
              </a:rPr>
              <a:t> </a:t>
            </a:r>
            <a:r>
              <a:rPr lang="ar-IQ" b="1" smtClean="0">
                <a:solidFill>
                  <a:srgbClr val="000000"/>
                </a:solidFill>
              </a:rPr>
              <a:t>يضغط ثم يطبق على الجرح وذلك بضغط خفيف </a:t>
            </a:r>
          </a:p>
          <a:p>
            <a:pPr marL="609600" indent="-609600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 ويؤمن بذلك إرقاءً جيداً.</a:t>
            </a:r>
          </a:p>
          <a:p>
            <a:pPr marL="609600" indent="-609600" eaLnBrk="1" hangingPunct="1">
              <a:buFontTx/>
              <a:buBlip>
                <a:blip r:embed="rId2"/>
              </a:buBlip>
            </a:pPr>
            <a:r>
              <a:rPr lang="ar-IQ" b="1" smtClean="0">
                <a:solidFill>
                  <a:srgbClr val="339933"/>
                </a:solidFill>
              </a:rPr>
              <a:t>إذا استخدم رطباً مع المصل الفيزيولوجي:</a:t>
            </a:r>
          </a:p>
          <a:p>
            <a:pPr marL="609600" indent="-609600" eaLnBrk="1" hangingPunct="1">
              <a:buFontTx/>
              <a:buNone/>
            </a:pPr>
            <a:r>
              <a:rPr lang="ar-IQ" smtClean="0">
                <a:solidFill>
                  <a:srgbClr val="000000"/>
                </a:solidFill>
              </a:rPr>
              <a:t> </a:t>
            </a:r>
            <a:r>
              <a:rPr lang="ar-IQ" b="1" smtClean="0">
                <a:solidFill>
                  <a:srgbClr val="000000"/>
                </a:solidFill>
              </a:rPr>
              <a:t>فإنه يجب أن تطبق بضغطٍ قوي .</a:t>
            </a:r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68612" name="Picture 4" descr="Untitled-96a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4149725"/>
            <a:ext cx="2376487" cy="2708275"/>
          </a:xfrm>
        </p:spPr>
      </p:pic>
      <p:pic>
        <p:nvPicPr>
          <p:cNvPr id="68614" name="Picture 6" descr="Untitled-96b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4149725"/>
            <a:ext cx="2303463" cy="2708275"/>
          </a:xfrm>
        </p:spPr>
      </p:pic>
      <p:pic>
        <p:nvPicPr>
          <p:cNvPr id="68616" name="Picture 8" descr="Untitled-9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23764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17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G</a:t>
            </a:r>
            <a:r>
              <a:rPr lang="en-US" b="1" smtClean="0">
                <a:solidFill>
                  <a:srgbClr val="3366FF"/>
                </a:solidFill>
                <a:latin typeface="Arial"/>
              </a:rPr>
              <a:t>é</a:t>
            </a:r>
            <a:r>
              <a:rPr lang="en-US" b="1" smtClean="0">
                <a:solidFill>
                  <a:srgbClr val="3366FF"/>
                </a:solidFill>
              </a:rPr>
              <a:t>lopack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0752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عند توقف النزف يجب ترك الاسفنجة في مكانها وإزالة الزائد منها وتمتص الاسفنجة خلال بضعة أسابيع 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ar-IQ" sz="3600" b="1" smtClean="0">
                <a:solidFill>
                  <a:srgbClr val="9966FF"/>
                </a:solidFill>
              </a:rPr>
              <a:t>- المحاذير: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لا يوجد أي حساسية لهذه المادة ويمكن استخدامها مع الصادات الحيوية أو مع الخثرين بدون أن يؤثر على قوتها المرقئة للنزف .</a:t>
            </a:r>
            <a:endParaRPr lang="en-US" sz="36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25" y="103188"/>
            <a:ext cx="5003800" cy="661987"/>
          </a:xfrm>
        </p:spPr>
        <p:txBody>
          <a:bodyPr/>
          <a:lstStyle/>
          <a:p>
            <a:pPr eaLnBrk="1" hangingPunct="1">
              <a:defRPr/>
            </a:pPr>
            <a:r>
              <a:rPr lang="ar-IQ" sz="4000" b="1" smtClean="0">
                <a:solidFill>
                  <a:srgbClr val="CC0066"/>
                </a:solidFill>
              </a:rPr>
              <a:t>ب –اسفنجات الكولاجين:</a:t>
            </a:r>
            <a:r>
              <a:rPr lang="ar-IQ" sz="4000" b="1" smtClean="0"/>
              <a:t> </a:t>
            </a:r>
            <a:endParaRPr lang="en-US" sz="4000" b="1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765175"/>
            <a:ext cx="9144000" cy="609282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ar-IQ" sz="3600" b="1" smtClean="0">
                <a:solidFill>
                  <a:srgbClr val="000000"/>
                </a:solidFill>
              </a:rPr>
              <a:t>مثل:</a:t>
            </a:r>
            <a:r>
              <a:rPr lang="en-US" sz="3600" b="1" smtClean="0">
                <a:solidFill>
                  <a:srgbClr val="3366FF"/>
                </a:solidFill>
              </a:rPr>
              <a:t>GINGISTAT-HEMOSTAGEN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3366FF"/>
                </a:solidFill>
              </a:rPr>
              <a:t>PANGEN </a:t>
            </a:r>
            <a:r>
              <a:rPr lang="en-US" sz="3600" b="1" smtClean="0">
                <a:solidFill>
                  <a:srgbClr val="3366FF"/>
                </a:solidFill>
                <a:latin typeface="Arial" charset="0"/>
              </a:rPr>
              <a:t>–</a:t>
            </a:r>
            <a:r>
              <a:rPr lang="en-US" sz="3600" b="1" smtClean="0">
                <a:solidFill>
                  <a:srgbClr val="3366FF"/>
                </a:solidFill>
              </a:rPr>
              <a:t>HEMODIAGEN-LYOSTYPT</a:t>
            </a:r>
            <a:r>
              <a:rPr lang="en-US" sz="3600" b="1" smtClean="0">
                <a:solidFill>
                  <a:srgbClr val="000000"/>
                </a:solidFill>
              </a:rPr>
              <a:t>       </a:t>
            </a:r>
            <a:endParaRPr lang="ar-IQ" sz="36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r>
              <a:rPr lang="ar-IQ" sz="3600" b="1" smtClean="0">
                <a:solidFill>
                  <a:srgbClr val="000000"/>
                </a:solidFill>
              </a:rPr>
              <a:t>غالبا ما تؤخذ من أدمة العج</a:t>
            </a:r>
            <a:r>
              <a:rPr lang="ar-SY" sz="3600" b="1" smtClean="0">
                <a:solidFill>
                  <a:srgbClr val="000000"/>
                </a:solidFill>
              </a:rPr>
              <a:t>ل</a:t>
            </a:r>
            <a:r>
              <a:rPr lang="ar-IQ" sz="3600" b="1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- تساعد على التصاق الصفيحات الدموية وتنشيط العامل</a:t>
            </a:r>
            <a:r>
              <a:rPr lang="en-US" sz="3600" b="1" smtClean="0">
                <a:solidFill>
                  <a:srgbClr val="000000"/>
                </a:solidFill>
              </a:rPr>
              <a:t>.XII</a:t>
            </a:r>
            <a:endParaRPr lang="en-US" sz="2800" b="1" smtClean="0">
              <a:solidFill>
                <a:srgbClr val="000000"/>
              </a:solidFill>
            </a:endParaRPr>
          </a:p>
        </p:txBody>
      </p:sp>
      <p:pic>
        <p:nvPicPr>
          <p:cNvPr id="70660" name="Picture 4" descr="imggingistat2[1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860800"/>
            <a:ext cx="4176712" cy="2736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88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3366FF"/>
                </a:solidFill>
              </a:rPr>
              <a:t>H</a:t>
            </a:r>
            <a:r>
              <a:rPr lang="en-US" sz="4000" b="1" smtClean="0">
                <a:solidFill>
                  <a:srgbClr val="3366FF"/>
                </a:solidFill>
                <a:latin typeface="Arial"/>
              </a:rPr>
              <a:t>é</a:t>
            </a:r>
            <a:r>
              <a:rPr lang="en-US" sz="4000" b="1" smtClean="0">
                <a:solidFill>
                  <a:srgbClr val="3366FF"/>
                </a:solidFill>
              </a:rPr>
              <a:t>mocollag</a:t>
            </a:r>
            <a:r>
              <a:rPr lang="en-US" sz="4000" b="1" smtClean="0">
                <a:solidFill>
                  <a:srgbClr val="3366FF"/>
                </a:solidFill>
                <a:latin typeface="Arial"/>
              </a:rPr>
              <a:t>è</a:t>
            </a:r>
            <a:r>
              <a:rPr lang="en-US" sz="4000" b="1" smtClean="0">
                <a:solidFill>
                  <a:srgbClr val="3366FF"/>
                </a:solidFill>
              </a:rPr>
              <a:t>ne</a:t>
            </a:r>
            <a:r>
              <a:rPr lang="en-US" sz="4000" b="1" smtClean="0"/>
              <a:t> </a:t>
            </a:r>
          </a:p>
        </p:txBody>
      </p:sp>
      <p:sp>
        <p:nvSpPr>
          <p:cNvPr id="21507" name="Picture118" descr="2khemocollagene"/>
          <p:cNvSpPr>
            <a:spLocks noChangeAspect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-</a:t>
            </a:r>
            <a:r>
              <a:rPr lang="ar-IQ" b="1" smtClean="0">
                <a:solidFill>
                  <a:srgbClr val="000000"/>
                </a:solidFill>
              </a:rPr>
              <a:t>اسفنجات مرقئة للنزف معقمة قابلة للامتصاص ذات منشأ بقري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-استعماله آمن من ناحية مرض جنون البقر.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9966FF"/>
                </a:solidFill>
              </a:rPr>
              <a:t>-الاستطبابات: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مر قئ نزف موضعي في طب الأسنان .</a:t>
            </a:r>
          </a:p>
          <a:p>
            <a:pPr algn="just" eaLnBrk="1" hangingPunct="1">
              <a:buFontTx/>
              <a:buChar char="-"/>
            </a:pPr>
            <a:r>
              <a:rPr lang="ar-IQ" b="1" smtClean="0">
                <a:solidFill>
                  <a:srgbClr val="9966FF"/>
                </a:solidFill>
              </a:rPr>
              <a:t>مضادات الاستطباب: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الأشخاص الذين يظهرون تحسساً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 لمادة الكولاجين ذات المنشأ البقري.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1686" name="Picture 6" descr="2khemocollag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062163"/>
            <a:ext cx="34274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0"/>
            <a:ext cx="7308850" cy="37163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ar-SY" sz="3600" b="1" dirty="0" smtClean="0">
                <a:solidFill>
                  <a:srgbClr val="000000"/>
                </a:solidFill>
                <a:cs typeface="Arabic Transparent" pitchFamily="2" charset="0"/>
              </a:rPr>
              <a:t>تقسم المواد المرقئة للنزف إلى: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Blip>
                <a:blip r:embed="rId2"/>
              </a:buBlip>
            </a:pPr>
            <a:r>
              <a:rPr lang="ar-SY" b="1" dirty="0" smtClean="0">
                <a:solidFill>
                  <a:srgbClr val="000000"/>
                </a:solidFill>
                <a:cs typeface="Arabic Transparent" pitchFamily="2" charset="0"/>
              </a:rPr>
              <a:t>مرقئات نزف موضعية</a:t>
            </a:r>
            <a:r>
              <a:rPr lang="ar-IQ" b="1" dirty="0" smtClean="0">
                <a:solidFill>
                  <a:srgbClr val="000000"/>
                </a:solidFill>
                <a:cs typeface="Arabic Transparent" pitchFamily="2" charset="0"/>
              </a:rPr>
              <a:t>.</a:t>
            </a:r>
            <a:endParaRPr lang="ar-SY" b="1" dirty="0" smtClean="0">
              <a:solidFill>
                <a:srgbClr val="000000"/>
              </a:solidFill>
              <a:cs typeface="Arabic Transparent" pitchFamily="2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Blip>
                <a:blip r:embed="rId2"/>
              </a:buBlip>
            </a:pPr>
            <a:r>
              <a:rPr lang="ar-SY" b="1" dirty="0" smtClean="0">
                <a:solidFill>
                  <a:srgbClr val="000000"/>
                </a:solidFill>
                <a:cs typeface="Arabic Transparent" pitchFamily="2" charset="0"/>
              </a:rPr>
              <a:t>أدوية مرقئة تؤخذ بالطريق العام</a:t>
            </a:r>
            <a:r>
              <a:rPr lang="ar-IQ" b="1" dirty="0" smtClean="0">
                <a:solidFill>
                  <a:srgbClr val="000000"/>
                </a:solidFill>
                <a:cs typeface="Arabic Transparent" pitchFamily="2" charset="0"/>
              </a:rPr>
              <a:t>.</a:t>
            </a:r>
            <a:endParaRPr lang="ar-SY" b="1" dirty="0" smtClean="0">
              <a:solidFill>
                <a:srgbClr val="000000"/>
              </a:solidFill>
              <a:cs typeface="Arabic Transparent" pitchFamily="2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ar-SY" sz="2800" dirty="0" smtClean="0">
                <a:solidFill>
                  <a:srgbClr val="000000"/>
                </a:solidFill>
                <a:cs typeface="Arabic Transparent" pitchFamily="2" charset="0"/>
              </a:rPr>
              <a:t>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ar-SY" sz="2800" dirty="0" smtClean="0">
                <a:solidFill>
                  <a:srgbClr val="000000"/>
                </a:solidFill>
                <a:cs typeface="Arabic Transparent" pitchFamily="2" charset="0"/>
              </a:rPr>
              <a:t>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000000"/>
              </a:solidFill>
              <a:cs typeface="Arabic Transparent" pitchFamily="2" charset="0"/>
            </a:endParaRPr>
          </a:p>
        </p:txBody>
      </p:sp>
      <p:pic>
        <p:nvPicPr>
          <p:cNvPr id="4099" name="Picture 4" descr="abb1[1]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36838"/>
            <a:ext cx="4067175" cy="4151312"/>
          </a:xfrm>
        </p:spPr>
      </p:pic>
      <p:pic>
        <p:nvPicPr>
          <p:cNvPr id="4100" name="Picture 7" descr="34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4369" r="3896" b="2377"/>
          <a:stretch>
            <a:fillRect/>
          </a:stretch>
        </p:blipFill>
        <p:spPr>
          <a:xfrm>
            <a:off x="4716463" y="2708275"/>
            <a:ext cx="4176712" cy="3898900"/>
          </a:xfrm>
          <a:solidFill>
            <a:srgbClr val="FF9999"/>
          </a:solidFill>
          <a:ln w="190500" cap="flat" cmpd="tri" algn="ctr">
            <a:solidFill>
              <a:srgbClr val="FFCC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3366FF"/>
                </a:solidFill>
              </a:rPr>
              <a:t>H</a:t>
            </a:r>
            <a:r>
              <a:rPr lang="en-US" b="1" dirty="0" err="1" smtClean="0">
                <a:solidFill>
                  <a:srgbClr val="3366FF"/>
                </a:solidFill>
                <a:latin typeface="Arial"/>
              </a:rPr>
              <a:t>é</a:t>
            </a:r>
            <a:r>
              <a:rPr lang="en-US" b="1" dirty="0" err="1" smtClean="0">
                <a:solidFill>
                  <a:srgbClr val="3366FF"/>
                </a:solidFill>
              </a:rPr>
              <a:t>mocollag</a:t>
            </a:r>
            <a:r>
              <a:rPr lang="en-US" b="1" dirty="0" err="1" smtClean="0">
                <a:solidFill>
                  <a:srgbClr val="3366FF"/>
                </a:solidFill>
                <a:latin typeface="Arial"/>
              </a:rPr>
              <a:t>è</a:t>
            </a:r>
            <a:r>
              <a:rPr lang="en-US" b="1" dirty="0" err="1" smtClean="0">
                <a:solidFill>
                  <a:srgbClr val="3366FF"/>
                </a:solidFill>
              </a:rPr>
              <a:t>ne</a:t>
            </a:r>
            <a:r>
              <a:rPr lang="en-US" sz="4000" dirty="0" smtClean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0" y="620713"/>
            <a:ext cx="5651500" cy="62372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ar-IQ" b="1" smtClean="0">
                <a:solidFill>
                  <a:srgbClr val="9966FF"/>
                </a:solidFill>
              </a:rPr>
              <a:t>طريقة الاستخدام:</a:t>
            </a:r>
          </a:p>
          <a:p>
            <a:pPr algn="just" eaLnBrk="1" hangingPunct="1">
              <a:lnSpc>
                <a:spcPct val="150000"/>
              </a:lnSpc>
              <a:buClr>
                <a:srgbClr val="CC0066"/>
              </a:buClr>
              <a:buFont typeface="Wingdings" pitchFamily="2" charset="2"/>
              <a:buChar char="Ø"/>
            </a:pPr>
            <a:r>
              <a:rPr lang="ar-IQ" sz="2800" b="1" smtClean="0">
                <a:solidFill>
                  <a:srgbClr val="000000"/>
                </a:solidFill>
              </a:rPr>
              <a:t>ينظف السنخ بعد القلع بعنايةٍ وتطرح كل الفضلات والشظايا العظمية.</a:t>
            </a:r>
          </a:p>
          <a:p>
            <a:pPr algn="just" eaLnBrk="1" hangingPunct="1">
              <a:lnSpc>
                <a:spcPct val="150000"/>
              </a:lnSpc>
              <a:buClr>
                <a:srgbClr val="CC0066"/>
              </a:buClr>
              <a:buFont typeface="Wingdings" pitchFamily="2" charset="2"/>
              <a:buChar char="Ø"/>
            </a:pPr>
            <a:r>
              <a:rPr lang="ar-IQ" sz="2800" b="1" smtClean="0">
                <a:solidFill>
                  <a:srgbClr val="000000"/>
                </a:solidFill>
              </a:rPr>
              <a:t> وتوضع اسفنجات الهيموكولاجين الجافة مع أو بدون ضغط تبعا لطبيعة النزف.</a:t>
            </a:r>
          </a:p>
          <a:p>
            <a:pPr algn="just" eaLnBrk="1" hangingPunct="1">
              <a:lnSpc>
                <a:spcPct val="150000"/>
              </a:lnSpc>
              <a:buClr>
                <a:srgbClr val="CC0066"/>
              </a:buClr>
              <a:buFont typeface="Wingdings" pitchFamily="2" charset="2"/>
              <a:buChar char="Ø"/>
            </a:pPr>
            <a:r>
              <a:rPr lang="ar-IQ" sz="2800" b="1" smtClean="0">
                <a:solidFill>
                  <a:srgbClr val="000000"/>
                </a:solidFill>
              </a:rPr>
              <a:t> وعند الضرورة نحافظ على هذه الاسفنجات في مكانها بواسطة خياطة على شكل حرف </a:t>
            </a:r>
            <a:r>
              <a:rPr lang="en-US" sz="2800" b="1" smtClean="0">
                <a:solidFill>
                  <a:srgbClr val="000000"/>
                </a:solidFill>
              </a:rPr>
              <a:t>X</a:t>
            </a:r>
            <a:r>
              <a:rPr lang="ar-IQ" sz="2800" b="1" smtClean="0">
                <a:solidFill>
                  <a:srgbClr val="000000"/>
                </a:solidFill>
              </a:rPr>
              <a:t>فوق السنخ.</a:t>
            </a:r>
          </a:p>
          <a:p>
            <a:pPr algn="just" eaLnBrk="1" hangingPunct="1">
              <a:lnSpc>
                <a:spcPct val="150000"/>
              </a:lnSpc>
              <a:buClr>
                <a:srgbClr val="CC0066"/>
              </a:buClr>
              <a:buFont typeface="Wingdings" pitchFamily="2" charset="2"/>
              <a:buChar char="Ø"/>
            </a:pPr>
            <a:r>
              <a:rPr lang="ar-IQ" sz="2800" b="1" smtClean="0">
                <a:solidFill>
                  <a:srgbClr val="000000"/>
                </a:solidFill>
              </a:rPr>
              <a:t>يتم امتصاص هذه المادة بشكلٍ كاملٍ وطبيعي.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-107950" y="1052513"/>
          <a:ext cx="3635375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صورة فوتوغرافية من Photo Editor" r:id="rId3" imgW="2381582" imgH="1809524" progId="MSPhotoEd.3">
                  <p:embed/>
                </p:oleObj>
              </mc:Choice>
              <mc:Fallback>
                <p:oleObj name="صورة فوتوغرافية من Photo Editor" r:id="rId3" imgW="2381582" imgH="1809524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1052513"/>
                        <a:ext cx="3635375" cy="525621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66FF"/>
                </a:solidFill>
                <a:effectLst/>
              </a:rPr>
              <a:t>H</a:t>
            </a:r>
            <a:r>
              <a:rPr lang="en-US" b="1" smtClean="0">
                <a:solidFill>
                  <a:srgbClr val="3366FF"/>
                </a:solidFill>
                <a:effectLst/>
                <a:latin typeface="Arial" charset="0"/>
              </a:rPr>
              <a:t>é</a:t>
            </a:r>
            <a:r>
              <a:rPr lang="en-US" b="1" smtClean="0">
                <a:solidFill>
                  <a:srgbClr val="3366FF"/>
                </a:solidFill>
                <a:effectLst/>
              </a:rPr>
              <a:t>mocollag</a:t>
            </a:r>
            <a:r>
              <a:rPr lang="en-US" b="1" smtClean="0">
                <a:solidFill>
                  <a:srgbClr val="3366FF"/>
                </a:solidFill>
                <a:effectLst/>
                <a:latin typeface="Arial" charset="0"/>
              </a:rPr>
              <a:t>è</a:t>
            </a:r>
            <a:r>
              <a:rPr lang="en-US" b="1" smtClean="0">
                <a:solidFill>
                  <a:srgbClr val="3366FF"/>
                </a:solidFill>
                <a:effectLst/>
              </a:rPr>
              <a:t>ne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ar-IQ" sz="2400" smtClean="0">
                <a:solidFill>
                  <a:srgbClr val="339933"/>
                </a:solidFill>
              </a:rPr>
              <a:t>-</a:t>
            </a:r>
            <a:r>
              <a:rPr lang="ar-IQ" b="1" smtClean="0">
                <a:solidFill>
                  <a:srgbClr val="339933"/>
                </a:solidFill>
              </a:rPr>
              <a:t>احتياطات الاستخدام:</a:t>
            </a:r>
          </a:p>
          <a:p>
            <a:pPr eaLnBrk="1" hangingPunct="1">
              <a:lnSpc>
                <a:spcPct val="150000"/>
              </a:lnSpc>
              <a:buClr>
                <a:srgbClr val="CC0066"/>
              </a:buClr>
              <a:buFont typeface="Wingdings" pitchFamily="2" charset="2"/>
              <a:buChar char="Ø"/>
            </a:pPr>
            <a:r>
              <a:rPr lang="ar-IQ" b="1" smtClean="0">
                <a:solidFill>
                  <a:srgbClr val="000000"/>
                </a:solidFill>
              </a:rPr>
              <a:t>لا تستخدم اسفنجات الهيموكولاجين في المناطق المصابة بالانتان.</a:t>
            </a:r>
          </a:p>
          <a:p>
            <a:pPr eaLnBrk="1" hangingPunct="1">
              <a:lnSpc>
                <a:spcPct val="150000"/>
              </a:lnSpc>
              <a:buClr>
                <a:srgbClr val="CC0066"/>
              </a:buClr>
              <a:buFont typeface="Wingdings" pitchFamily="2" charset="2"/>
              <a:buChar char="Ø"/>
            </a:pPr>
            <a:r>
              <a:rPr lang="ar-IQ" b="1" smtClean="0">
                <a:solidFill>
                  <a:srgbClr val="000000"/>
                </a:solidFill>
              </a:rPr>
              <a:t>لا ترطب الاسفنجات قبل استخدامها.</a:t>
            </a:r>
          </a:p>
          <a:p>
            <a:pPr eaLnBrk="1" hangingPunct="1">
              <a:lnSpc>
                <a:spcPct val="150000"/>
              </a:lnSpc>
              <a:buClr>
                <a:srgbClr val="CC0066"/>
              </a:buClr>
              <a:buFont typeface="Wingdings" pitchFamily="2" charset="2"/>
              <a:buChar char="Ø"/>
            </a:pPr>
            <a:r>
              <a:rPr lang="ar-IQ" b="1" smtClean="0">
                <a:solidFill>
                  <a:srgbClr val="000000"/>
                </a:solidFill>
              </a:rPr>
              <a:t>يجب أن لا تعقم باستخدام الأوتوغلاف أو الحرارة الرطبة.</a:t>
            </a:r>
          </a:p>
          <a:p>
            <a:pPr eaLnBrk="1" hangingPunct="1">
              <a:lnSpc>
                <a:spcPct val="150000"/>
              </a:lnSpc>
              <a:buClr>
                <a:srgbClr val="CC0066"/>
              </a:buClr>
              <a:buFont typeface="Wingdings" pitchFamily="2" charset="2"/>
              <a:buChar char="Ø"/>
            </a:pPr>
            <a:r>
              <a:rPr lang="ar-IQ" b="1" smtClean="0">
                <a:solidFill>
                  <a:srgbClr val="000000"/>
                </a:solidFill>
              </a:rPr>
              <a:t>والزائد من الاسفنجات يجب اتلافه وعدم استخدامه مرةً أخرى.</a:t>
            </a:r>
          </a:p>
          <a:p>
            <a:pPr eaLnBrk="1" hangingPunct="1">
              <a:lnSpc>
                <a:spcPct val="150000"/>
              </a:lnSpc>
              <a:buClr>
                <a:srgbClr val="CC0066"/>
              </a:buClr>
              <a:buFont typeface="Wingdings" pitchFamily="2" charset="2"/>
              <a:buChar char="Ø"/>
            </a:pPr>
            <a:r>
              <a:rPr lang="ar-IQ" b="1" smtClean="0">
                <a:solidFill>
                  <a:srgbClr val="000000"/>
                </a:solidFill>
              </a:rPr>
              <a:t>ينصح باستخدام أدوات ملساء وجافة عند تطبيقه ولا يطبق بشكلٍ مفرط.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1557338"/>
            <a:ext cx="41148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PANGEN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>
            <p:ph idx="1"/>
          </p:nvPr>
        </p:nvGraphicFramePr>
        <p:xfrm>
          <a:off x="539750" y="1052513"/>
          <a:ext cx="7561263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صورة فوتوغرافية من Photo Editor" r:id="rId3" imgW="1428949" imgH="1533739" progId="MSPhotoEd.3">
                  <p:embed/>
                </p:oleObj>
              </mc:Choice>
              <mc:Fallback>
                <p:oleObj name="صورة فوتوغرافية من Photo Editor" r:id="rId3" imgW="1428949" imgH="153373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052513"/>
                        <a:ext cx="7561263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43887" cy="981075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3366FF"/>
                </a:solidFill>
                <a:effectLst/>
              </a:rPr>
              <a:t>LYOSTYPT</a:t>
            </a:r>
          </a:p>
        </p:txBody>
      </p:sp>
      <p:pic>
        <p:nvPicPr>
          <p:cNvPr id="25603" name="Picture 5" descr="IMG_412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7135" r="3847" b="1790"/>
          <a:stretch>
            <a:fillRect/>
          </a:stretch>
        </p:blipFill>
        <p:spPr>
          <a:xfrm>
            <a:off x="755650" y="1125538"/>
            <a:ext cx="7848600" cy="5472112"/>
          </a:xfrm>
          <a:solidFill>
            <a:srgbClr val="FF9999"/>
          </a:solidFill>
          <a:ln w="190500" cap="flat" cmpd="tri" algn="ctr">
            <a:solidFill>
              <a:srgbClr val="FFCC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03188"/>
            <a:ext cx="7812087" cy="661987"/>
          </a:xfrm>
        </p:spPr>
        <p:txBody>
          <a:bodyPr/>
          <a:lstStyle/>
          <a:p>
            <a:pPr eaLnBrk="1" hangingPunct="1">
              <a:defRPr/>
            </a:pPr>
            <a:r>
              <a:rPr lang="ar-IQ" sz="4000" b="1" dirty="0" smtClean="0">
                <a:solidFill>
                  <a:srgbClr val="CC0066"/>
                </a:solidFill>
              </a:rPr>
              <a:t>ج-شرائط </a:t>
            </a:r>
            <a:r>
              <a:rPr lang="en-US" sz="4000" dirty="0" smtClean="0">
                <a:solidFill>
                  <a:srgbClr val="CC0066"/>
                </a:solidFill>
              </a:rPr>
              <a:t>:</a:t>
            </a:r>
            <a:r>
              <a:rPr lang="en-US" sz="4000" b="1" dirty="0" smtClean="0">
                <a:solidFill>
                  <a:srgbClr val="CC0066"/>
                </a:solidFill>
              </a:rPr>
              <a:t>OXYCELLYLOSE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3366FF"/>
                </a:solidFill>
              </a:rPr>
              <a:t>Surgicel-Sorbacel-</a:t>
            </a:r>
            <a:r>
              <a:rPr lang="en-US" sz="3600" smtClean="0">
                <a:solidFill>
                  <a:srgbClr val="000000"/>
                </a:solidFill>
              </a:rPr>
              <a:t> </a:t>
            </a:r>
            <a:r>
              <a:rPr lang="en-US" sz="3600" b="1" smtClean="0">
                <a:solidFill>
                  <a:srgbClr val="3366FF"/>
                </a:solidFill>
              </a:rPr>
              <a:t>R</a:t>
            </a:r>
            <a:r>
              <a:rPr lang="en-US" sz="3600" b="1" smtClean="0">
                <a:solidFill>
                  <a:srgbClr val="3366FF"/>
                </a:solidFill>
                <a:latin typeface="Arial" charset="0"/>
              </a:rPr>
              <a:t>é</a:t>
            </a:r>
            <a:r>
              <a:rPr lang="en-US" sz="3600" b="1" smtClean="0">
                <a:solidFill>
                  <a:srgbClr val="3366FF"/>
                </a:solidFill>
              </a:rPr>
              <a:t>sorcell</a:t>
            </a:r>
            <a:r>
              <a:rPr lang="en-US" sz="3600" b="1" smtClean="0">
                <a:solidFill>
                  <a:srgbClr val="000000"/>
                </a:solidFill>
              </a:rPr>
              <a:t>-</a:t>
            </a:r>
            <a:endParaRPr lang="en-US" sz="360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ar-IQ" smtClean="0">
                <a:solidFill>
                  <a:srgbClr val="3366FF"/>
                </a:solidFill>
              </a:rPr>
              <a:t> </a:t>
            </a:r>
            <a:endParaRPr lang="ar-IQ" sz="3600" b="1" smtClean="0">
              <a:solidFill>
                <a:srgbClr val="3366FF"/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تدك في السنخ، تبلل بمواد مرقئة، سائلة أو على شكل بودرة.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وغالباً ما نجري خياطة للحواف اللثوية حول السنخ. </a:t>
            </a:r>
            <a:endParaRPr lang="en-US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3366FF"/>
                </a:solidFill>
              </a:rPr>
              <a:t>Surgicel</a:t>
            </a:r>
          </a:p>
        </p:txBody>
      </p:sp>
      <p:pic>
        <p:nvPicPr>
          <p:cNvPr id="76804" name="Picture 4" descr="15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1143" r="16373" b="3339"/>
          <a:stretch>
            <a:fillRect/>
          </a:stretch>
        </p:blipFill>
        <p:spPr>
          <a:xfrm>
            <a:off x="539750" y="1268413"/>
            <a:ext cx="7920038" cy="5329237"/>
          </a:xfrm>
          <a:solidFill>
            <a:srgbClr val="000000"/>
          </a:solidFill>
          <a:ln w="190500" cap="flat" cmpd="tri" algn="ctr">
            <a:solidFill>
              <a:srgbClr val="FFCC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88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3366FF"/>
                </a:solidFill>
              </a:rPr>
              <a:t>R</a:t>
            </a:r>
            <a:r>
              <a:rPr lang="en-US" sz="4000" b="1" smtClean="0">
                <a:solidFill>
                  <a:srgbClr val="3366FF"/>
                </a:solidFill>
                <a:latin typeface="Arial"/>
              </a:rPr>
              <a:t>é</a:t>
            </a:r>
            <a:r>
              <a:rPr lang="en-US" sz="4000" b="1" smtClean="0">
                <a:solidFill>
                  <a:srgbClr val="3366FF"/>
                </a:solidFill>
              </a:rPr>
              <a:t>sorcell boulettes</a:t>
            </a:r>
            <a:r>
              <a:rPr lang="ar-SA" sz="4000" smtClean="0"/>
              <a:t> </a:t>
            </a:r>
            <a:endParaRPr lang="en-US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533400" indent="-533400" eaLnBrk="1" hangingPunct="1">
              <a:buClr>
                <a:srgbClr val="CC0066"/>
              </a:buClr>
              <a:buFont typeface="Wingdings" pitchFamily="2" charset="2"/>
              <a:buChar char="q"/>
            </a:pPr>
            <a:r>
              <a:rPr lang="ar-IQ" sz="3600" smtClean="0">
                <a:solidFill>
                  <a:srgbClr val="000000"/>
                </a:solidFill>
              </a:rPr>
              <a:t> </a:t>
            </a:r>
            <a:r>
              <a:rPr lang="ar-IQ" sz="3600" b="1" smtClean="0">
                <a:solidFill>
                  <a:srgbClr val="9966FF"/>
                </a:solidFill>
              </a:rPr>
              <a:t>التركيب :</a:t>
            </a:r>
            <a:r>
              <a:rPr lang="ar-IQ" sz="3600" b="1" smtClean="0">
                <a:solidFill>
                  <a:srgbClr val="000000"/>
                </a:solidFill>
              </a:rPr>
              <a:t>سللوز مؤكسد.</a:t>
            </a:r>
          </a:p>
          <a:p>
            <a:pPr marL="533400" indent="-533400" eaLnBrk="1" hangingPunct="1">
              <a:buClr>
                <a:srgbClr val="CC0066"/>
              </a:buClr>
              <a:buFont typeface="Wingdings" pitchFamily="2" charset="2"/>
              <a:buChar char="q"/>
            </a:pPr>
            <a:r>
              <a:rPr lang="ar-IQ" sz="3600" b="1" smtClean="0">
                <a:solidFill>
                  <a:srgbClr val="9966FF"/>
                </a:solidFill>
              </a:rPr>
              <a:t>الاستطبابات:</a:t>
            </a:r>
            <a:r>
              <a:rPr lang="ar-IQ" sz="3600" b="1" smtClean="0">
                <a:solidFill>
                  <a:srgbClr val="000000"/>
                </a:solidFill>
              </a:rPr>
              <a:t> مر قئ للنزف بعد قلع الأسنان</a:t>
            </a:r>
            <a:r>
              <a:rPr lang="ar-IQ" sz="2800" b="1" smtClean="0">
                <a:solidFill>
                  <a:srgbClr val="000000"/>
                </a:solidFill>
              </a:rPr>
              <a:t>.</a:t>
            </a:r>
          </a:p>
          <a:p>
            <a:pPr marL="533400" indent="-533400" eaLnBrk="1" hangingPunct="1">
              <a:buClr>
                <a:srgbClr val="CC0066"/>
              </a:buClr>
              <a:buFont typeface="Wingdings" pitchFamily="2" charset="2"/>
              <a:buChar char="q"/>
            </a:pPr>
            <a:r>
              <a:rPr lang="ar-IQ" sz="3600" b="1" smtClean="0">
                <a:solidFill>
                  <a:srgbClr val="9966FF"/>
                </a:solidFill>
              </a:rPr>
              <a:t>طريقة الاستخدام :</a:t>
            </a:r>
          </a:p>
          <a:p>
            <a:pPr marL="533400" indent="-533400" eaLnBrk="1" hangingPunct="1"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- تؤخذ الكمية الضرورية لتغطية الجرح </a:t>
            </a:r>
          </a:p>
          <a:p>
            <a:pPr marL="533400" indent="-533400" eaLnBrk="1" hangingPunct="1"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- وتوضع شريطة معقمة.</a:t>
            </a:r>
          </a:p>
          <a:p>
            <a:pPr marL="533400" indent="-533400" eaLnBrk="1" hangingPunct="1"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- يطلب من المريض العض</a:t>
            </a:r>
          </a:p>
          <a:p>
            <a:pPr marL="533400" indent="-533400" eaLnBrk="1" hangingPunct="1"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عليها من 2-3 دقائق بحيث نحصل</a:t>
            </a:r>
          </a:p>
          <a:p>
            <a:pPr marL="533400" indent="-533400" eaLnBrk="1" hangingPunct="1"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على ضغطٍ قوي.</a:t>
            </a:r>
          </a:p>
          <a:p>
            <a:pPr marL="533400" indent="-533400" eaLnBrk="1" hangingPunct="1"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- بعد ارقاء النزف يمكن نزع هذه الشريطة.</a:t>
            </a:r>
          </a:p>
        </p:txBody>
      </p:sp>
      <p:pic>
        <p:nvPicPr>
          <p:cNvPr id="77828" name="Picture118" descr="2kresorcel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133600"/>
            <a:ext cx="2736850" cy="3384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R</a:t>
            </a:r>
            <a:r>
              <a:rPr lang="en-US" b="1" smtClean="0">
                <a:solidFill>
                  <a:srgbClr val="3366FF"/>
                </a:solidFill>
                <a:latin typeface="Arial"/>
              </a:rPr>
              <a:t>é</a:t>
            </a:r>
            <a:r>
              <a:rPr lang="en-US" b="1" smtClean="0">
                <a:solidFill>
                  <a:srgbClr val="3366FF"/>
                </a:solidFill>
              </a:rPr>
              <a:t>sorcell boulettes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399087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يمكن استخدامه عند قلع الأسنان بالمشاركة مع اسفنجات الكولاجين.</a:t>
            </a:r>
          </a:p>
          <a:p>
            <a:pPr algn="just" eaLnBrk="1" hangingPunct="1"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 بحيث نضع اسفنجات الكولاجين في قعر التجويف السنخي في البداية بتماس مع العظم ونضع فوقها شرائط</a:t>
            </a:r>
          </a:p>
          <a:p>
            <a:pPr algn="just" eaLnBrk="1" hangingPunct="1">
              <a:buFontTx/>
              <a:buNone/>
            </a:pPr>
            <a:r>
              <a:rPr lang="ar-IQ" sz="2800" b="1" smtClean="0">
                <a:solidFill>
                  <a:srgbClr val="000000"/>
                </a:solidFill>
              </a:rPr>
              <a:t> </a:t>
            </a:r>
            <a:r>
              <a:rPr lang="ar-IQ" b="1" smtClean="0">
                <a:solidFill>
                  <a:srgbClr val="000000"/>
                </a:solidFill>
              </a:rPr>
              <a:t>ال </a:t>
            </a:r>
            <a:endParaRPr lang="en-US" b="1" smtClean="0">
              <a:solidFill>
                <a:srgbClr val="000000"/>
              </a:solidFill>
            </a:endParaRP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حتى يمتلئ التجويف السنخي .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- نطلب من المريض العض عليها حتى يتوقف النزف ثم بعد ذلك نزيل الزائد من ال </a:t>
            </a:r>
            <a:r>
              <a:rPr lang="en-US" b="1" smtClean="0">
                <a:solidFill>
                  <a:srgbClr val="3366FF"/>
                </a:solidFill>
              </a:rPr>
              <a:t>R</a:t>
            </a:r>
            <a:r>
              <a:rPr lang="en-US" b="1" smtClean="0">
                <a:solidFill>
                  <a:srgbClr val="3366FF"/>
                </a:solidFill>
                <a:latin typeface="Arial" charset="0"/>
              </a:rPr>
              <a:t>é</a:t>
            </a:r>
            <a:r>
              <a:rPr lang="en-US" b="1" smtClean="0">
                <a:solidFill>
                  <a:srgbClr val="3366FF"/>
                </a:solidFill>
              </a:rPr>
              <a:t>sorcell</a:t>
            </a:r>
            <a:r>
              <a:rPr lang="ar-IQ" b="1" smtClean="0">
                <a:solidFill>
                  <a:srgbClr val="3366FF"/>
                </a:solidFill>
              </a:rPr>
              <a:t>.</a:t>
            </a:r>
            <a:endParaRPr lang="en-US" b="1" smtClean="0">
              <a:solidFill>
                <a:srgbClr val="3366FF"/>
              </a:solidFill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084888" y="3789363"/>
            <a:ext cx="1943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</a:t>
            </a:r>
            <a:r>
              <a:rPr lang="en-US" sz="28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é</a:t>
            </a:r>
            <a:r>
              <a:rPr lang="en-US" sz="28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sorcell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88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3366FF"/>
                </a:solidFill>
              </a:rPr>
              <a:t>R</a:t>
            </a:r>
            <a:r>
              <a:rPr lang="en-US" sz="4000" b="1" smtClean="0">
                <a:solidFill>
                  <a:srgbClr val="3366FF"/>
                </a:solidFill>
                <a:latin typeface="Arial"/>
              </a:rPr>
              <a:t>é</a:t>
            </a:r>
            <a:r>
              <a:rPr lang="en-US" sz="4000" b="1" smtClean="0">
                <a:solidFill>
                  <a:srgbClr val="3366FF"/>
                </a:solidFill>
              </a:rPr>
              <a:t>sorcell boulettes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algn="just" eaLnBrk="1" hangingPunct="1">
              <a:buClr>
                <a:srgbClr val="CC0066"/>
              </a:buClr>
              <a:buFont typeface="Wingdings" pitchFamily="2" charset="2"/>
              <a:buChar char="q"/>
            </a:pPr>
            <a:r>
              <a:rPr lang="ar-IQ" b="1" smtClean="0">
                <a:solidFill>
                  <a:srgbClr val="9966FF"/>
                </a:solidFill>
              </a:rPr>
              <a:t>احتياطات الاستخدام:</a:t>
            </a:r>
            <a:endParaRPr lang="en-US" b="1" smtClean="0">
              <a:solidFill>
                <a:srgbClr val="9966FF"/>
              </a:solidFill>
            </a:endParaRPr>
          </a:p>
          <a:p>
            <a:pPr algn="just" eaLnBrk="1" hangingPunct="1">
              <a:buClr>
                <a:srgbClr val="CC0066"/>
              </a:buClr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- يجب عدم تطبيقه مباشرةً على النسيج العظمي الغير مرطب لأن حموضة هذا المركب سوف تنعكس بشكلٍ سيئ على تشكل الخثرة.</a:t>
            </a:r>
          </a:p>
          <a:p>
            <a:pPr algn="just" eaLnBrk="1" hangingPunct="1">
              <a:buClr>
                <a:srgbClr val="CC0066"/>
              </a:buClr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- يجب تجنب الخياطة فوق ال </a:t>
            </a:r>
            <a:r>
              <a:rPr lang="en-US" b="1" smtClean="0">
                <a:solidFill>
                  <a:srgbClr val="3366FF"/>
                </a:solidFill>
              </a:rPr>
              <a:t>R</a:t>
            </a:r>
            <a:r>
              <a:rPr lang="en-US" b="1" smtClean="0">
                <a:solidFill>
                  <a:srgbClr val="3366FF"/>
                </a:solidFill>
                <a:latin typeface="Arial" charset="0"/>
              </a:rPr>
              <a:t>é</a:t>
            </a:r>
            <a:r>
              <a:rPr lang="en-US" b="1" smtClean="0">
                <a:solidFill>
                  <a:srgbClr val="3366FF"/>
                </a:solidFill>
              </a:rPr>
              <a:t>sorcell</a:t>
            </a:r>
          </a:p>
          <a:p>
            <a:pPr algn="just" eaLnBrk="1" hangingPunct="1">
              <a:buClr>
                <a:srgbClr val="CC0066"/>
              </a:buClr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- يجب تجنب وضع ال 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3366FF"/>
                </a:solidFill>
              </a:rPr>
              <a:t>R</a:t>
            </a:r>
            <a:r>
              <a:rPr lang="en-US" b="1" smtClean="0">
                <a:solidFill>
                  <a:srgbClr val="3366FF"/>
                </a:solidFill>
                <a:latin typeface="Arial" charset="0"/>
              </a:rPr>
              <a:t>é</a:t>
            </a:r>
            <a:r>
              <a:rPr lang="en-US" b="1" smtClean="0">
                <a:solidFill>
                  <a:srgbClr val="3366FF"/>
                </a:solidFill>
              </a:rPr>
              <a:t>sorcell</a:t>
            </a:r>
            <a:r>
              <a:rPr lang="ar-IQ" b="1" smtClean="0">
                <a:solidFill>
                  <a:srgbClr val="000000"/>
                </a:solidFill>
              </a:rPr>
              <a:t>في</a:t>
            </a:r>
            <a:r>
              <a:rPr lang="ar-IQ" b="1" smtClean="0">
                <a:solidFill>
                  <a:srgbClr val="3366FF"/>
                </a:solidFill>
              </a:rPr>
              <a:t> </a:t>
            </a:r>
            <a:r>
              <a:rPr lang="ar-IQ" b="1" smtClean="0">
                <a:solidFill>
                  <a:srgbClr val="000000"/>
                </a:solidFill>
              </a:rPr>
              <a:t>الحفر المغلقة لأن هذه المادة </a:t>
            </a:r>
            <a:r>
              <a:rPr lang="ar-SY" b="1" smtClean="0">
                <a:solidFill>
                  <a:srgbClr val="000000"/>
                </a:solidFill>
              </a:rPr>
              <a:t>عندما تنتبج تحدث ضغط</a:t>
            </a:r>
            <a:r>
              <a:rPr lang="ar-IQ" b="1" smtClean="0">
                <a:solidFill>
                  <a:srgbClr val="000000"/>
                </a:solidFill>
              </a:rPr>
              <a:t>اً</a:t>
            </a:r>
            <a:r>
              <a:rPr lang="ar-SY" b="1" smtClean="0">
                <a:solidFill>
                  <a:srgbClr val="000000"/>
                </a:solidFill>
              </a:rPr>
              <a:t> شديد</a:t>
            </a:r>
            <a:r>
              <a:rPr lang="ar-IQ" b="1" smtClean="0">
                <a:solidFill>
                  <a:srgbClr val="000000"/>
                </a:solidFill>
              </a:rPr>
              <a:t>اً</a:t>
            </a:r>
            <a:r>
              <a:rPr lang="ar-SY" b="1" smtClean="0">
                <a:solidFill>
                  <a:srgbClr val="000000"/>
                </a:solidFill>
              </a:rPr>
              <a:t> حسب الكمية الموضوعة وحسب التروية الدموية للنسج.</a:t>
            </a:r>
          </a:p>
          <a:p>
            <a:pPr algn="just" eaLnBrk="1" hangingPunct="1">
              <a:buClr>
                <a:srgbClr val="CC0066"/>
              </a:buClr>
              <a:buFontTx/>
              <a:buNone/>
            </a:pPr>
            <a:r>
              <a:rPr lang="ar-SY" b="1" smtClean="0">
                <a:solidFill>
                  <a:srgbClr val="000000"/>
                </a:solidFill>
              </a:rPr>
              <a:t>- هذه المادة ليست مخصصة لمعالجة الجروح السطحية لأنها تؤثر على تندب النسيج البشري.</a:t>
            </a:r>
          </a:p>
          <a:p>
            <a:pPr algn="just" eaLnBrk="1" hangingPunct="1">
              <a:buClr>
                <a:srgbClr val="CC0066"/>
              </a:buClr>
              <a:buFontTx/>
              <a:buNone/>
            </a:pPr>
            <a:r>
              <a:rPr lang="ar-SY" b="1" smtClean="0">
                <a:solidFill>
                  <a:srgbClr val="000000"/>
                </a:solidFill>
              </a:rPr>
              <a:t>- أيضا تتضارب هذه المادة مع البنسلين عندما يطبق موضعيا.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3366FF"/>
                </a:solidFill>
              </a:rPr>
              <a:t>R</a:t>
            </a:r>
            <a:r>
              <a:rPr lang="en-US" sz="4000" b="1" smtClean="0">
                <a:solidFill>
                  <a:srgbClr val="3366FF"/>
                </a:solidFill>
                <a:latin typeface="Arial"/>
              </a:rPr>
              <a:t>é</a:t>
            </a:r>
            <a:r>
              <a:rPr lang="en-US" sz="4000" b="1" smtClean="0">
                <a:solidFill>
                  <a:srgbClr val="3366FF"/>
                </a:solidFill>
              </a:rPr>
              <a:t>sorcell boulettes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19700"/>
          </a:xfrm>
        </p:spPr>
        <p:txBody>
          <a:bodyPr/>
          <a:lstStyle/>
          <a:p>
            <a:pPr eaLnBrk="1" hangingPunct="1">
              <a:buClr>
                <a:srgbClr val="CC0066"/>
              </a:buClr>
              <a:buFont typeface="Wingdings" pitchFamily="2" charset="2"/>
              <a:buChar char="q"/>
            </a:pPr>
            <a:r>
              <a:rPr lang="ar-IQ" sz="3600" b="1" smtClean="0">
                <a:solidFill>
                  <a:srgbClr val="9966FF"/>
                </a:solidFill>
              </a:rPr>
              <a:t>احتياطات الاستخدام:</a:t>
            </a:r>
            <a:endParaRPr lang="ar-SY" sz="3600" b="1" smtClean="0">
              <a:solidFill>
                <a:srgbClr val="9966FF"/>
              </a:solidFill>
            </a:endParaRPr>
          </a:p>
          <a:p>
            <a:pPr algn="just" eaLnBrk="1" hangingPunct="1">
              <a:lnSpc>
                <a:spcPct val="150000"/>
              </a:lnSpc>
              <a:buClr>
                <a:srgbClr val="CC0066"/>
              </a:buClr>
              <a:buFontTx/>
              <a:buNone/>
            </a:pPr>
            <a:r>
              <a:rPr lang="ar-SY" sz="3600" b="1" smtClean="0">
                <a:solidFill>
                  <a:srgbClr val="000000"/>
                </a:solidFill>
              </a:rPr>
              <a:t>- الإفراط في وضع هذه المادة على الجرح يسيء إلى آلية الإرقاء مما يؤدي إلى تأخر في امتصاص السللوز.</a:t>
            </a:r>
            <a:endParaRPr lang="ar-SY" sz="3600" b="1" smtClean="0"/>
          </a:p>
          <a:p>
            <a:pPr algn="just" eaLnBrk="1" hangingPunct="1">
              <a:lnSpc>
                <a:spcPct val="150000"/>
              </a:lnSpc>
              <a:buClr>
                <a:srgbClr val="CC0066"/>
              </a:buClr>
              <a:buFontTx/>
              <a:buNone/>
            </a:pPr>
            <a:r>
              <a:rPr lang="ar-SY" sz="3600" b="1" smtClean="0">
                <a:solidFill>
                  <a:srgbClr val="000000"/>
                </a:solidFill>
              </a:rPr>
              <a:t>- يجب عدم تبليل هذه المادة بمواد مضادة للإنتان أو محاليل أخرى.</a:t>
            </a:r>
            <a:endParaRPr lang="en-US" sz="36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16013" y="2276475"/>
            <a:ext cx="7532687" cy="1152525"/>
          </a:xfrm>
        </p:spPr>
        <p:txBody>
          <a:bodyPr/>
          <a:lstStyle/>
          <a:p>
            <a:pPr eaLnBrk="1" hangingPunct="1">
              <a:defRPr/>
            </a:pPr>
            <a:r>
              <a:rPr lang="ar-SY" dirty="0" smtClean="0">
                <a:solidFill>
                  <a:srgbClr val="000000"/>
                </a:solidFill>
              </a:rPr>
              <a:t>أولاً: مرقئات </a:t>
            </a:r>
            <a:r>
              <a:rPr lang="ar-IQ" dirty="0" smtClean="0">
                <a:solidFill>
                  <a:srgbClr val="000000"/>
                </a:solidFill>
              </a:rPr>
              <a:t>ال</a:t>
            </a:r>
            <a:r>
              <a:rPr lang="ar-SY" dirty="0" smtClean="0">
                <a:solidFill>
                  <a:srgbClr val="000000"/>
                </a:solidFill>
              </a:rPr>
              <a:t>نزف </a:t>
            </a:r>
            <a:r>
              <a:rPr lang="ar-IQ" dirty="0" smtClean="0">
                <a:solidFill>
                  <a:srgbClr val="000000"/>
                </a:solidFill>
              </a:rPr>
              <a:t>ال</a:t>
            </a:r>
            <a:r>
              <a:rPr lang="ar-SY" dirty="0" smtClean="0">
                <a:solidFill>
                  <a:srgbClr val="000000"/>
                </a:solidFill>
              </a:rPr>
              <a:t>موضعية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88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3366FF"/>
                </a:solidFill>
              </a:rPr>
              <a:t>R</a:t>
            </a:r>
            <a:r>
              <a:rPr lang="en-US" sz="4000" b="1" smtClean="0">
                <a:solidFill>
                  <a:srgbClr val="3366FF"/>
                </a:solidFill>
                <a:latin typeface="Arial"/>
              </a:rPr>
              <a:t>é</a:t>
            </a:r>
            <a:r>
              <a:rPr lang="en-US" sz="4000" b="1" smtClean="0">
                <a:solidFill>
                  <a:srgbClr val="3366FF"/>
                </a:solidFill>
              </a:rPr>
              <a:t>sorcell poudre</a:t>
            </a:r>
            <a:r>
              <a:rPr lang="ar-SA" sz="4000" smtClean="0"/>
              <a:t> </a:t>
            </a:r>
            <a:endParaRPr lang="en-US" sz="4000" smtClean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675687" cy="5508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IQ" smtClean="0">
                <a:solidFill>
                  <a:srgbClr val="000000"/>
                </a:solidFill>
              </a:rPr>
              <a:t> </a:t>
            </a:r>
            <a:r>
              <a:rPr lang="ar-IQ" b="1" smtClean="0">
                <a:solidFill>
                  <a:srgbClr val="000000"/>
                </a:solidFill>
              </a:rPr>
              <a:t>كربوكسي سللوز الكالسيوم.</a:t>
            </a:r>
          </a:p>
          <a:p>
            <a:pPr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هي عبارة عن بودرة معقمة وقابلة للامتصاص.</a:t>
            </a:r>
          </a:p>
          <a:p>
            <a:pPr eaLnBrk="1" hangingPunct="1">
              <a:buClr>
                <a:srgbClr val="CC0066"/>
              </a:buClr>
              <a:buFont typeface="Wingdings" pitchFamily="2" charset="2"/>
              <a:buChar char="§"/>
            </a:pPr>
            <a:r>
              <a:rPr lang="ar-IQ" b="1" smtClean="0">
                <a:solidFill>
                  <a:srgbClr val="9966FF"/>
                </a:solidFill>
              </a:rPr>
              <a:t>التركيب </a:t>
            </a:r>
            <a:r>
              <a:rPr lang="ar-SY" b="1" smtClean="0">
                <a:solidFill>
                  <a:srgbClr val="9966FF"/>
                </a:solidFill>
              </a:rPr>
              <a:t>:</a:t>
            </a:r>
            <a:r>
              <a:rPr lang="ar-SY" b="1" smtClean="0">
                <a:solidFill>
                  <a:srgbClr val="000000"/>
                </a:solidFill>
              </a:rPr>
              <a:t>ملح هيدروجين الكالسيوم للسللوز المؤكسد.</a:t>
            </a:r>
          </a:p>
          <a:p>
            <a:pPr eaLnBrk="1" hangingPunct="1">
              <a:buClr>
                <a:srgbClr val="CC0066"/>
              </a:buClr>
              <a:buFont typeface="Wingdings" pitchFamily="2" charset="2"/>
              <a:buChar char="§"/>
            </a:pPr>
            <a:r>
              <a:rPr lang="ar-SY" b="1" smtClean="0">
                <a:solidFill>
                  <a:srgbClr val="9966FF"/>
                </a:solidFill>
              </a:rPr>
              <a:t>الاستطبابات:</a:t>
            </a:r>
            <a:r>
              <a:rPr lang="ar-SY" b="1" smtClean="0">
                <a:solidFill>
                  <a:srgbClr val="000000"/>
                </a:solidFill>
              </a:rPr>
              <a:t> إرقاء النزف بعد:</a:t>
            </a:r>
          </a:p>
          <a:p>
            <a:pPr eaLnBrk="1" hangingPunct="1">
              <a:buClr>
                <a:srgbClr val="CC0066"/>
              </a:buClr>
              <a:buFont typeface="Wingdings" pitchFamily="2" charset="2"/>
              <a:buNone/>
            </a:pPr>
            <a:r>
              <a:rPr lang="ar-SY" b="1" smtClean="0">
                <a:solidFill>
                  <a:srgbClr val="000000"/>
                </a:solidFill>
              </a:rPr>
              <a:t> القلع والتقليح والتجريف وقطع اللثة</a:t>
            </a:r>
          </a:p>
          <a:p>
            <a:pPr eaLnBrk="1" hangingPunct="1">
              <a:buClr>
                <a:srgbClr val="CC0066"/>
              </a:buClr>
              <a:buFont typeface="Wingdings" pitchFamily="2" charset="2"/>
              <a:buNone/>
            </a:pPr>
            <a:r>
              <a:rPr lang="ar-SY" b="1" smtClean="0">
                <a:solidFill>
                  <a:srgbClr val="000000"/>
                </a:solidFill>
              </a:rPr>
              <a:t> وتشذيب الحواف السنخية وقطع العظم السنخي .</a:t>
            </a:r>
          </a:p>
          <a:p>
            <a:pPr eaLnBrk="1" hangingPunct="1">
              <a:buClr>
                <a:srgbClr val="CC0066"/>
              </a:buClr>
              <a:buFont typeface="Wingdings" pitchFamily="2" charset="2"/>
              <a:buChar char="§"/>
            </a:pPr>
            <a:r>
              <a:rPr lang="ar-SY" b="1" smtClean="0">
                <a:solidFill>
                  <a:srgbClr val="000000"/>
                </a:solidFill>
              </a:rPr>
              <a:t>يستخدم عند البالغين والأطفال.</a:t>
            </a:r>
          </a:p>
          <a:p>
            <a:pPr eaLnBrk="1" hangingPunct="1">
              <a:buClr>
                <a:srgbClr val="CC0066"/>
              </a:buClr>
              <a:buFont typeface="Wingdings" pitchFamily="2" charset="2"/>
              <a:buChar char="§"/>
            </a:pPr>
            <a:r>
              <a:rPr lang="ar-SY" b="1" smtClean="0">
                <a:solidFill>
                  <a:srgbClr val="000000"/>
                </a:solidFill>
              </a:rPr>
              <a:t>ليس له أي مضادات استطباب.</a:t>
            </a:r>
          </a:p>
          <a:p>
            <a:pPr eaLnBrk="1" hangingPunct="1">
              <a:buClr>
                <a:srgbClr val="CC0066"/>
              </a:buClr>
              <a:buFont typeface="Wingdings" pitchFamily="2" charset="2"/>
              <a:buChar char="§"/>
            </a:pPr>
            <a:r>
              <a:rPr lang="ar-SY" b="1" smtClean="0">
                <a:solidFill>
                  <a:srgbClr val="000000"/>
                </a:solidFill>
              </a:rPr>
              <a:t>ليس له أي تداخلات دوائية.</a:t>
            </a:r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81924" name="Picture 4" descr="resorcellpoudre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36838"/>
            <a:ext cx="2519363" cy="37449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1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1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819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19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R</a:t>
            </a:r>
            <a:r>
              <a:rPr lang="en-US" b="1" smtClean="0">
                <a:solidFill>
                  <a:srgbClr val="3366FF"/>
                </a:solidFill>
                <a:latin typeface="Arial"/>
              </a:rPr>
              <a:t>é</a:t>
            </a:r>
            <a:r>
              <a:rPr lang="en-US" b="1" smtClean="0">
                <a:solidFill>
                  <a:srgbClr val="3366FF"/>
                </a:solidFill>
              </a:rPr>
              <a:t>sorcell poudre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Char char="§"/>
            </a:pPr>
            <a:r>
              <a:rPr lang="ar-IQ" b="1" smtClean="0">
                <a:solidFill>
                  <a:srgbClr val="9966FF"/>
                </a:solidFill>
              </a:rPr>
              <a:t>طريقة الاستخدام :</a:t>
            </a:r>
          </a:p>
          <a:p>
            <a:pPr algn="just" eaLnBrk="1" hangingPunct="1">
              <a:lnSpc>
                <a:spcPct val="90000"/>
              </a:lnSpc>
              <a:buClr>
                <a:srgbClr val="CC0066"/>
              </a:buClr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تفتح الزجاجة وتوضع كمية من البودرة في إناء صغير .</a:t>
            </a:r>
          </a:p>
          <a:p>
            <a:pPr algn="just" eaLnBrk="1" hangingPunct="1">
              <a:lnSpc>
                <a:spcPct val="90000"/>
              </a:lnSpc>
              <a:buClr>
                <a:srgbClr val="CC0066"/>
              </a:buClr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ثم وبواسطة مجرفة تؤخذ الكمية الضرورية وتوضع في المكان المراد معالجته .</a:t>
            </a:r>
          </a:p>
          <a:p>
            <a:pPr algn="just" eaLnBrk="1" hangingPunct="1">
              <a:lnSpc>
                <a:spcPct val="90000"/>
              </a:lnSpc>
              <a:buClr>
                <a:srgbClr val="CC0066"/>
              </a:buClr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يجب عدم استخدام الكمية الزائدة من البودرة في المرات القادمة .</a:t>
            </a:r>
          </a:p>
          <a:p>
            <a:pPr algn="just"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Char char="§"/>
            </a:pPr>
            <a:r>
              <a:rPr lang="ar-IQ" b="1" smtClean="0">
                <a:solidFill>
                  <a:srgbClr val="9966FF"/>
                </a:solidFill>
              </a:rPr>
              <a:t>محاذير الاستخدام :</a:t>
            </a:r>
          </a:p>
          <a:p>
            <a:pPr algn="just"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None/>
            </a:pPr>
            <a:r>
              <a:rPr lang="ar-IQ" b="1" smtClean="0">
                <a:solidFill>
                  <a:srgbClr val="000000"/>
                </a:solidFill>
              </a:rPr>
              <a:t>- لا تستخدم هذه المادة في المناطق الانتانية .</a:t>
            </a:r>
          </a:p>
          <a:p>
            <a:pPr algn="just"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None/>
            </a:pPr>
            <a:r>
              <a:rPr lang="ar-IQ" b="1" smtClean="0">
                <a:solidFill>
                  <a:srgbClr val="000000"/>
                </a:solidFill>
              </a:rPr>
              <a:t>- هذا المستحضر لا يحتوي مضاد عفونة .</a:t>
            </a:r>
          </a:p>
          <a:p>
            <a:pPr algn="just"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None/>
            </a:pPr>
            <a:r>
              <a:rPr lang="ar-IQ" b="1" smtClean="0">
                <a:solidFill>
                  <a:srgbClr val="000000"/>
                </a:solidFill>
              </a:rPr>
              <a:t>- استخدامه لا يحل محل تنظيف الجرح وتعقيمه .</a:t>
            </a:r>
          </a:p>
          <a:p>
            <a:pPr algn="just"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None/>
            </a:pPr>
            <a:r>
              <a:rPr lang="ar-IQ" b="1" smtClean="0">
                <a:solidFill>
                  <a:srgbClr val="000000"/>
                </a:solidFill>
              </a:rPr>
              <a:t>- من غير المناسب استخدامه في حالة النزف الشرياني والوريدي لأن هذه البودرة تطرح مع السيالة الدموية .</a:t>
            </a:r>
            <a:endParaRPr lang="en-US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163" y="103188"/>
            <a:ext cx="3779837" cy="588962"/>
          </a:xfrm>
        </p:spPr>
        <p:txBody>
          <a:bodyPr/>
          <a:lstStyle/>
          <a:p>
            <a:pPr eaLnBrk="1" hangingPunct="1">
              <a:defRPr/>
            </a:pPr>
            <a:r>
              <a:rPr lang="ar-IQ" sz="4000" b="1" smtClean="0">
                <a:solidFill>
                  <a:srgbClr val="CC0066"/>
                </a:solidFill>
              </a:rPr>
              <a:t>د- اسفنجات الليفين:</a:t>
            </a:r>
            <a:endParaRPr lang="en-US" sz="4000" b="1" smtClean="0">
              <a:solidFill>
                <a:srgbClr val="CC0066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3366FF"/>
                </a:solidFill>
              </a:rPr>
              <a:t>(FIBRINE BOVING DESPECIFIEE)HEMOFIBRINE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مكعبات صغيرة 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من اسفنجات 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الليفين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تدك في السنخ.</a:t>
            </a:r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83972" name="Picture 4" descr="1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21700" r="6760" b="22511"/>
          <a:stretch>
            <a:fillRect/>
          </a:stretch>
        </p:blipFill>
        <p:spPr>
          <a:xfrm>
            <a:off x="250825" y="1916113"/>
            <a:ext cx="5832475" cy="4797425"/>
          </a:xfrm>
          <a:solidFill>
            <a:srgbClr val="FF9999"/>
          </a:solidFill>
          <a:ln w="190500" cap="flat" cmpd="tri" algn="ctr">
            <a:solidFill>
              <a:srgbClr val="FFCC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3366FF"/>
                </a:solidFill>
                <a:effectLst/>
              </a:rPr>
              <a:t>H</a:t>
            </a:r>
            <a:r>
              <a:rPr lang="en-US" sz="5400" b="1" smtClean="0">
                <a:solidFill>
                  <a:srgbClr val="3366FF"/>
                </a:solidFill>
                <a:effectLst/>
                <a:latin typeface="Arial" charset="0"/>
              </a:rPr>
              <a:t>é</a:t>
            </a:r>
            <a:r>
              <a:rPr lang="en-US" sz="5400" b="1" smtClean="0">
                <a:solidFill>
                  <a:srgbClr val="3366FF"/>
                </a:solidFill>
                <a:effectLst/>
              </a:rPr>
              <a:t>mofibrine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ar-IQ" sz="3600" b="1" smtClean="0">
                <a:solidFill>
                  <a:srgbClr val="000000"/>
                </a:solidFill>
              </a:rPr>
              <a:t>مر قئ نزف يمتص بشكلٍ كاملٍ وهو على شكل اسفنجات.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-</a:t>
            </a:r>
            <a:r>
              <a:rPr lang="ar-IQ" sz="3600" b="1" smtClean="0">
                <a:solidFill>
                  <a:srgbClr val="9966FF"/>
                </a:solidFill>
              </a:rPr>
              <a:t>التركيب :</a:t>
            </a:r>
            <a:r>
              <a:rPr lang="ar-IQ" sz="3600" b="1" smtClean="0">
                <a:solidFill>
                  <a:srgbClr val="000000"/>
                </a:solidFill>
              </a:rPr>
              <a:t> مؤلف من الليفين بقري المنشأ.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ar-IQ" sz="3600" b="1" smtClean="0">
                <a:solidFill>
                  <a:srgbClr val="000000"/>
                </a:solidFill>
              </a:rPr>
              <a:t>-</a:t>
            </a:r>
            <a:r>
              <a:rPr lang="ar-IQ" sz="3600" b="1" smtClean="0">
                <a:solidFill>
                  <a:srgbClr val="9966FF"/>
                </a:solidFill>
              </a:rPr>
              <a:t>الاستطبابات :</a:t>
            </a:r>
            <a:r>
              <a:rPr lang="ar-IQ" sz="3600" b="1" smtClean="0">
                <a:solidFill>
                  <a:srgbClr val="000000"/>
                </a:solidFill>
              </a:rPr>
              <a:t> مر قئ بعد قلع الأسنان</a:t>
            </a:r>
            <a:r>
              <a:rPr lang="ar-IQ" sz="2800" smtClean="0">
                <a:solidFill>
                  <a:srgbClr val="000000"/>
                </a:solidFill>
              </a:rPr>
              <a:t>.</a:t>
            </a:r>
            <a:endParaRPr lang="en-US" sz="2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0"/>
            <a:ext cx="5940425" cy="692150"/>
          </a:xfrm>
        </p:spPr>
        <p:txBody>
          <a:bodyPr/>
          <a:lstStyle/>
          <a:p>
            <a:pPr eaLnBrk="1" hangingPunct="1">
              <a:defRPr/>
            </a:pPr>
            <a:r>
              <a:rPr lang="ar-IQ" b="1" smtClean="0">
                <a:solidFill>
                  <a:srgbClr val="CC0066"/>
                </a:solidFill>
              </a:rPr>
              <a:t>ه - الأصماغ</a:t>
            </a:r>
            <a:r>
              <a:rPr lang="en-US" b="1" smtClean="0">
                <a:solidFill>
                  <a:srgbClr val="CC0066"/>
                </a:solidFill>
              </a:rPr>
              <a:t>colles </a:t>
            </a:r>
            <a:r>
              <a:rPr lang="ar-IQ" b="1" smtClean="0">
                <a:solidFill>
                  <a:srgbClr val="CC0066"/>
                </a:solidFill>
              </a:rPr>
              <a:t> :</a:t>
            </a:r>
            <a:endParaRPr lang="en-US" b="1" smtClean="0">
              <a:solidFill>
                <a:srgbClr val="CC0066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ar-IQ" smtClean="0">
                <a:solidFill>
                  <a:srgbClr val="339933"/>
                </a:solidFill>
              </a:rPr>
              <a:t>1- </a:t>
            </a:r>
            <a:r>
              <a:rPr lang="ar-IQ" sz="2800" b="1" smtClean="0">
                <a:solidFill>
                  <a:srgbClr val="339933"/>
                </a:solidFill>
              </a:rPr>
              <a:t>صمغ</a:t>
            </a:r>
            <a:r>
              <a:rPr lang="en-US" sz="2800" b="1" smtClean="0">
                <a:solidFill>
                  <a:srgbClr val="339933"/>
                </a:solidFill>
              </a:rPr>
              <a:t>(GELATIN-RESORCINE-FORMOL):GRF</a:t>
            </a:r>
          </a:p>
          <a:p>
            <a:pPr algn="just" eaLnBrk="1" hangingPunct="1">
              <a:buFontTx/>
              <a:buChar char="-"/>
            </a:pPr>
            <a:r>
              <a:rPr lang="ar-IQ" sz="2800" b="1" smtClean="0">
                <a:solidFill>
                  <a:srgbClr val="000000"/>
                </a:solidFill>
              </a:rPr>
              <a:t>يحضر أثناء العمل الجراحي أو سابق التحضير.</a:t>
            </a:r>
          </a:p>
          <a:p>
            <a:pPr algn="just" eaLnBrk="1" hangingPunct="1">
              <a:buFontTx/>
              <a:buChar char="-"/>
            </a:pPr>
            <a:r>
              <a:rPr lang="ar-IQ" sz="2800" b="1" smtClean="0">
                <a:solidFill>
                  <a:srgbClr val="000000"/>
                </a:solidFill>
              </a:rPr>
              <a:t>(5غ ريزورسين+15غ جيلا تين+20مل ماء معقم) توضع في حمام ماري وتذاب.</a:t>
            </a:r>
          </a:p>
          <a:p>
            <a:pPr algn="just" eaLnBrk="1" hangingPunct="1">
              <a:buFontTx/>
              <a:buChar char="-"/>
            </a:pPr>
            <a:r>
              <a:rPr lang="ar-IQ" sz="2800" b="1" smtClean="0">
                <a:solidFill>
                  <a:srgbClr val="339933"/>
                </a:solidFill>
              </a:rPr>
              <a:t>التطبيق:</a:t>
            </a:r>
            <a:endParaRPr lang="en-US" sz="2800" b="1" smtClean="0">
              <a:solidFill>
                <a:srgbClr val="339933"/>
              </a:solidFill>
            </a:endParaRPr>
          </a:p>
          <a:p>
            <a:pPr algn="just" eaLnBrk="1" hangingPunct="1">
              <a:buFontTx/>
              <a:buNone/>
            </a:pPr>
            <a:r>
              <a:rPr lang="en-US" sz="2800" b="1" smtClean="0">
                <a:solidFill>
                  <a:srgbClr val="000000"/>
                </a:solidFill>
              </a:rPr>
              <a:t>-</a:t>
            </a:r>
            <a:r>
              <a:rPr lang="ar-IQ" sz="2800" b="1" smtClean="0">
                <a:solidFill>
                  <a:srgbClr val="000000"/>
                </a:solidFill>
              </a:rPr>
              <a:t>تدهن الحواف اللثوية المحيطة بالسنخ بالفازلين لتجنب حروق الفورمول.</a:t>
            </a:r>
          </a:p>
          <a:p>
            <a:pPr algn="just" eaLnBrk="1" hangingPunct="1">
              <a:buFontTx/>
              <a:buNone/>
            </a:pPr>
            <a:r>
              <a:rPr lang="ar-IQ" sz="2800" b="1" smtClean="0">
                <a:solidFill>
                  <a:srgbClr val="000000"/>
                </a:solidFill>
              </a:rPr>
              <a:t>- يدك القسم السفلي من السنخ ب</a:t>
            </a:r>
            <a:r>
              <a:rPr lang="en-US" sz="2800" b="1" smtClean="0">
                <a:solidFill>
                  <a:srgbClr val="000000"/>
                </a:solidFill>
              </a:rPr>
              <a:t>.</a:t>
            </a:r>
            <a:r>
              <a:rPr lang="en-US" sz="2800" b="1" smtClean="0">
                <a:solidFill>
                  <a:srgbClr val="3366FF"/>
                </a:solidFill>
              </a:rPr>
              <a:t>SURGICEL</a:t>
            </a:r>
          </a:p>
          <a:p>
            <a:pPr algn="just" eaLnBrk="1" hangingPunct="1">
              <a:buFontTx/>
              <a:buChar char="-"/>
            </a:pPr>
            <a:r>
              <a:rPr lang="ar-IQ" sz="2800" b="1" smtClean="0">
                <a:solidFill>
                  <a:srgbClr val="000000"/>
                </a:solidFill>
              </a:rPr>
              <a:t>يدخل مزيج الجيلا تين +الريزورسين فوق </a:t>
            </a:r>
            <a:r>
              <a:rPr lang="en-US" sz="2800" b="1" smtClean="0">
                <a:solidFill>
                  <a:srgbClr val="000000"/>
                </a:solidFill>
              </a:rPr>
              <a:t>.</a:t>
            </a:r>
            <a:r>
              <a:rPr lang="en-US" sz="2800" b="1" smtClean="0">
                <a:solidFill>
                  <a:srgbClr val="3366FF"/>
                </a:solidFill>
              </a:rPr>
              <a:t>SURGICEL</a:t>
            </a:r>
          </a:p>
          <a:p>
            <a:pPr algn="just" eaLnBrk="1" hangingPunct="1">
              <a:buFontTx/>
              <a:buChar char="-"/>
            </a:pPr>
            <a:r>
              <a:rPr lang="ar-IQ" sz="2800" b="1" smtClean="0">
                <a:solidFill>
                  <a:srgbClr val="000000"/>
                </a:solidFill>
              </a:rPr>
              <a:t>يوضع فوق المزيج عند الفوهة قطعة</a:t>
            </a:r>
            <a:r>
              <a:rPr lang="en-US" sz="2800" b="1" smtClean="0">
                <a:solidFill>
                  <a:srgbClr val="3366FF"/>
                </a:solidFill>
              </a:rPr>
              <a:t>SURGICEL</a:t>
            </a:r>
            <a:r>
              <a:rPr lang="ar-IQ" sz="2800" b="1" smtClean="0">
                <a:solidFill>
                  <a:srgbClr val="000000"/>
                </a:solidFill>
              </a:rPr>
              <a:t>مبللة بالفورمول بتركيز40%.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03237"/>
          </a:xfrm>
        </p:spPr>
        <p:txBody>
          <a:bodyPr/>
          <a:lstStyle/>
          <a:p>
            <a:pPr eaLnBrk="1" hangingPunct="1">
              <a:defRPr/>
            </a:pPr>
            <a:r>
              <a:rPr lang="ar-IQ" sz="2800" b="1" dirty="0" smtClean="0">
                <a:solidFill>
                  <a:srgbClr val="339933"/>
                </a:solidFill>
              </a:rPr>
              <a:t>1- صمغ</a:t>
            </a:r>
            <a:r>
              <a:rPr lang="en-US" sz="2800" b="1" dirty="0" smtClean="0">
                <a:solidFill>
                  <a:srgbClr val="339933"/>
                </a:solidFill>
              </a:rPr>
              <a:t>(GELATIN-RESORCINE-FORMOL):GRF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49307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تضاف كمية من المزيج السابق في أعلى فوهة السنخ.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يؤمن ذلك سدادةً جيدةً تنطرح تلقائيا خلال ثلاثة أسابيع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وتؤمن إرقاء جيداً  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ومقاومة ضد الانتان 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والسيئة الوحيدة هي إمكانية حروق في الغشاء المخاطي بسبب الفورمول لذلك يدهن الغشاء المخاطي حول التجويف السنخي بالفازلين قبل استخدام هذا الصمغ.</a:t>
            </a:r>
            <a:endParaRPr lang="en-US" b="1" smtClean="0">
              <a:solidFill>
                <a:srgbClr val="000000"/>
              </a:solidFill>
            </a:endParaRPr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03188"/>
            <a:ext cx="7956550" cy="877887"/>
          </a:xfrm>
        </p:spPr>
        <p:txBody>
          <a:bodyPr/>
          <a:lstStyle/>
          <a:p>
            <a:pPr eaLnBrk="1" hangingPunct="1">
              <a:defRPr/>
            </a:pPr>
            <a:r>
              <a:rPr lang="ar-IQ" sz="4000" smtClean="0">
                <a:solidFill>
                  <a:srgbClr val="339933"/>
                </a:solidFill>
              </a:rPr>
              <a:t>2- صمغ</a:t>
            </a:r>
            <a:r>
              <a:rPr lang="en-US" sz="4000" smtClean="0">
                <a:solidFill>
                  <a:srgbClr val="339933"/>
                </a:solidFill>
              </a:rPr>
              <a:t>BUTYL-CYANO-ACRYLAT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Y" smtClean="0">
                <a:solidFill>
                  <a:srgbClr val="000000"/>
                </a:solidFill>
              </a:rPr>
              <a:t>مثل </a:t>
            </a:r>
            <a:r>
              <a:rPr lang="en-US" smtClean="0">
                <a:solidFill>
                  <a:srgbClr val="000000"/>
                </a:solidFill>
              </a:rPr>
              <a:t>HISTOACRYL:</a:t>
            </a:r>
            <a:r>
              <a:rPr lang="ar-SY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ar-SY" sz="4000" smtClean="0">
                <a:solidFill>
                  <a:srgbClr val="000000"/>
                </a:solidFill>
              </a:rPr>
              <a:t>التطبيق:</a:t>
            </a:r>
          </a:p>
          <a:p>
            <a:pPr eaLnBrk="1" hangingPunct="1">
              <a:buFontTx/>
              <a:buChar char="-"/>
            </a:pPr>
            <a:r>
              <a:rPr lang="ar-SY" smtClean="0">
                <a:solidFill>
                  <a:srgbClr val="000000"/>
                </a:solidFill>
              </a:rPr>
              <a:t>يدك السنخ بشريط من الأوكسي سللوز- </a:t>
            </a:r>
            <a:r>
              <a:rPr lang="en-US" smtClean="0">
                <a:solidFill>
                  <a:srgbClr val="000000"/>
                </a:solidFill>
              </a:rPr>
              <a:t>SURGICEL</a:t>
            </a:r>
            <a:r>
              <a:rPr lang="ar-IQ" smtClean="0">
                <a:solidFill>
                  <a:srgbClr val="000000"/>
                </a:solidFill>
              </a:rPr>
              <a:t>مثلاً-وذلك بعد تبليله</a:t>
            </a:r>
            <a:r>
              <a:rPr lang="ar-SY" smtClean="0">
                <a:solidFill>
                  <a:srgbClr val="000000"/>
                </a:solidFill>
              </a:rPr>
              <a:t> بمادة مرقئة مثل: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3366FF"/>
                </a:solidFill>
              </a:rPr>
              <a:t>THROMBASE         -</a:t>
            </a:r>
            <a:endParaRPr lang="ar-IQ" smtClean="0">
              <a:solidFill>
                <a:srgbClr val="3366FF"/>
              </a:solidFill>
            </a:endParaRPr>
          </a:p>
          <a:p>
            <a:pPr eaLnBrk="1" hangingPunct="1">
              <a:buFontTx/>
              <a:buChar char="-"/>
            </a:pPr>
            <a:r>
              <a:rPr lang="ar-IQ" smtClean="0">
                <a:solidFill>
                  <a:srgbClr val="3366FF"/>
                </a:solidFill>
              </a:rPr>
              <a:t>حمض(</a:t>
            </a:r>
            <a:r>
              <a:rPr lang="en-US" smtClean="0">
                <a:solidFill>
                  <a:srgbClr val="3366FF"/>
                </a:solidFill>
              </a:rPr>
              <a:t>EPSILON AMINO-CAPROIQUE</a:t>
            </a:r>
            <a:r>
              <a:rPr lang="ar-IQ" smtClean="0">
                <a:solidFill>
                  <a:srgbClr val="3366FF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ar-IQ" smtClean="0">
                <a:solidFill>
                  <a:srgbClr val="000000"/>
                </a:solidFill>
              </a:rPr>
              <a:t>- يوضع الصمغ على السطح وعلى حواف اللثة المجاورة للسنخ ويتصلب بعد فترة بسيطة مؤمنا إرقاءً جيداًوحماية للجرح السنخي.</a:t>
            </a: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/>
          <a:lstStyle/>
          <a:p>
            <a:pPr eaLnBrk="1" hangingPunct="1"/>
            <a:r>
              <a:rPr lang="ar-IQ" sz="4000" b="1" smtClean="0">
                <a:solidFill>
                  <a:srgbClr val="339933"/>
                </a:solidFill>
                <a:effectLst/>
              </a:rPr>
              <a:t>3- صمغ </a:t>
            </a:r>
            <a:r>
              <a:rPr lang="en-US" sz="4000" b="1" smtClean="0">
                <a:solidFill>
                  <a:srgbClr val="339933"/>
                </a:solidFill>
                <a:effectLst/>
              </a:rPr>
              <a:t>COLLE de FIBRIN</a:t>
            </a:r>
            <a:r>
              <a:rPr lang="ar-IQ" sz="4000" b="1" smtClean="0">
                <a:effectLst/>
              </a:rPr>
              <a:t> </a:t>
            </a:r>
            <a:endParaRPr lang="en-US" sz="4000" b="1" smtClean="0">
              <a:effectLst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ar-IQ" b="1" smtClean="0">
                <a:solidFill>
                  <a:srgbClr val="000000"/>
                </a:solidFill>
              </a:rPr>
              <a:t>أفضل الأنواع وأغلاها ثمناً.</a:t>
            </a:r>
          </a:p>
          <a:p>
            <a:pPr eaLnBrk="1" hangingPunct="1">
              <a:buFontTx/>
              <a:buChar char="-"/>
            </a:pPr>
            <a:r>
              <a:rPr lang="ar-IQ" b="1" smtClean="0">
                <a:solidFill>
                  <a:srgbClr val="FF0000"/>
                </a:solidFill>
              </a:rPr>
              <a:t>له استطبابات عديدة منها:</a:t>
            </a:r>
          </a:p>
          <a:p>
            <a:pPr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قلع الأسنان ،جروح اللسان والأغشية المخاطية ، شق قبة الحنك....</a:t>
            </a:r>
          </a:p>
          <a:p>
            <a:pPr eaLnBrk="1" hangingPunct="1">
              <a:buFontTx/>
              <a:buChar char="-"/>
            </a:pPr>
            <a:r>
              <a:rPr lang="ar-IQ" b="1" smtClean="0">
                <a:solidFill>
                  <a:srgbClr val="FF0000"/>
                </a:solidFill>
              </a:rPr>
              <a:t>يتألف من:</a:t>
            </a:r>
          </a:p>
          <a:p>
            <a:pPr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مادة أساسية + مادة مسرعة </a:t>
            </a:r>
          </a:p>
          <a:p>
            <a:pPr eaLnBrk="1" hangingPunct="1">
              <a:buFontTx/>
              <a:buNone/>
            </a:pPr>
            <a:endParaRPr lang="ar-IQ" smtClean="0">
              <a:solidFill>
                <a:srgbClr val="000000"/>
              </a:solidFill>
            </a:endParaRP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00000"/>
                </a:solidFill>
              </a:rPr>
              <a:t>يحتاج إلى محقنتين تتصلان مع بعضهما بأنبوبٍ جامعٍ وإلى جهاز لرفع درجة حرارة المادة الأساسية إلى 37ْ درجة مئوية .ويطبق مباشرةً بعد ذلك على المنطقة النازفة.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FF0000"/>
                </a:solidFill>
              </a:rPr>
              <a:t>أنواعه: </a:t>
            </a:r>
            <a:r>
              <a:rPr lang="en-US" b="1" smtClean="0">
                <a:solidFill>
                  <a:srgbClr val="3366FF"/>
                </a:solidFill>
              </a:rPr>
              <a:t>TISSUCOL-BIOCOL-FIBROGEL</a:t>
            </a:r>
          </a:p>
        </p:txBody>
      </p:sp>
      <p:pic>
        <p:nvPicPr>
          <p:cNvPr id="39940" name="Picture 4" descr="2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60509" r="46059" b="16389"/>
          <a:stretch>
            <a:fillRect/>
          </a:stretch>
        </p:blipFill>
        <p:spPr>
          <a:xfrm>
            <a:off x="0" y="2781300"/>
            <a:ext cx="3924300" cy="1511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TISSUCOL</a:t>
            </a:r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1916113"/>
          <a:ext cx="9144000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صورة فوتوغرافية من Photo Editor" r:id="rId3" imgW="4219048" imgH="2142857" progId="MSPhotoEd.3">
                  <p:embed/>
                </p:oleObj>
              </mc:Choice>
              <mc:Fallback>
                <p:oleObj name="صورة فوتوغرافية من Photo Editor" r:id="rId3" imgW="4219048" imgH="2142857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113"/>
                        <a:ext cx="9144000" cy="46815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73" name="Picture 5" descr="tissucol_1[1]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0"/>
            <a:ext cx="2700337" cy="213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103188"/>
            <a:ext cx="6084887" cy="877887"/>
          </a:xfrm>
        </p:spPr>
        <p:txBody>
          <a:bodyPr/>
          <a:lstStyle/>
          <a:p>
            <a:pPr eaLnBrk="1" hangingPunct="1"/>
            <a:r>
              <a:rPr lang="ar-IQ" b="1" smtClean="0">
                <a:solidFill>
                  <a:srgbClr val="FF0000"/>
                </a:solidFill>
                <a:effectLst/>
              </a:rPr>
              <a:t>3-أدوية مرقئة تطبق موضعياً:</a:t>
            </a:r>
            <a:r>
              <a:rPr lang="ar-IQ" b="1" smtClean="0">
                <a:effectLst/>
              </a:rPr>
              <a:t> </a:t>
            </a:r>
            <a:endParaRPr lang="en-US" b="1" smtClean="0">
              <a:effectLst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686800" cy="5805487"/>
          </a:xfrm>
        </p:spPr>
        <p:txBody>
          <a:bodyPr/>
          <a:lstStyle/>
          <a:p>
            <a:pPr algn="just" eaLnBrk="1" hangingPunct="1">
              <a:buFontTx/>
              <a:buChar char="-"/>
              <a:defRPr/>
            </a:pPr>
            <a:r>
              <a:rPr lang="ar-IQ" b="1" dirty="0" smtClean="0">
                <a:solidFill>
                  <a:schemeClr val="accent1">
                    <a:lumMod val="10000"/>
                  </a:schemeClr>
                </a:solidFill>
              </a:rPr>
              <a:t>الأدرينالين :</a:t>
            </a:r>
            <a:r>
              <a:rPr lang="ar-IQ" b="1" dirty="0" smtClean="0">
                <a:solidFill>
                  <a:srgbClr val="080808"/>
                </a:solidFill>
              </a:rPr>
              <a:t>غير مستحب وذلك للتوسع الوعائي التالي بسبب التأثير على مستقبلات بيتا.</a:t>
            </a:r>
          </a:p>
          <a:p>
            <a:pPr eaLnBrk="1" hangingPunct="1">
              <a:buFontTx/>
              <a:buChar char="-"/>
              <a:defRPr/>
            </a:pPr>
            <a:r>
              <a:rPr lang="ar-IQ" b="1" dirty="0" smtClean="0">
                <a:solidFill>
                  <a:schemeClr val="accent1">
                    <a:lumMod val="10000"/>
                  </a:schemeClr>
                </a:solidFill>
              </a:rPr>
              <a:t>الماء الأوكسجين.</a:t>
            </a:r>
          </a:p>
          <a:p>
            <a:pPr eaLnBrk="1" hangingPunct="1">
              <a:buFontTx/>
              <a:buChar char="-"/>
              <a:defRPr/>
            </a:pPr>
            <a:r>
              <a:rPr lang="ar-IQ" b="1" dirty="0" smtClean="0">
                <a:solidFill>
                  <a:schemeClr val="accent1">
                    <a:lumMod val="10000"/>
                  </a:schemeClr>
                </a:solidFill>
              </a:rPr>
              <a:t>مضادات انحلال الليفين: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3366FF"/>
                </a:solidFill>
              </a:rPr>
              <a:t>HEMOSTATIQUE ERCE-THROMBASE</a:t>
            </a:r>
            <a:r>
              <a:rPr lang="en-US" sz="2400" dirty="0" smtClean="0">
                <a:solidFill>
                  <a:srgbClr val="3366FF"/>
                </a:solidFill>
              </a:rPr>
              <a:t> ISH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3366FF"/>
                </a:solidFill>
              </a:rPr>
              <a:t>DICYNONE-REPTILASE</a:t>
            </a:r>
            <a:r>
              <a:rPr lang="en-US" dirty="0" smtClean="0">
                <a:solidFill>
                  <a:srgbClr val="080808"/>
                </a:solidFill>
              </a:rPr>
              <a:t>                       </a:t>
            </a:r>
          </a:p>
          <a:p>
            <a:pPr eaLnBrk="1" hangingPunct="1">
              <a:buFontTx/>
              <a:buNone/>
              <a:defRPr/>
            </a:pPr>
            <a:r>
              <a:rPr lang="ar-IQ" b="1" dirty="0" smtClean="0">
                <a:solidFill>
                  <a:srgbClr val="080808"/>
                </a:solidFill>
              </a:rPr>
              <a:t>ولكن من المفضل أن لا تستعمل هذه الأدوية لوحدها بل تشرب بها اسفنجات وشرائط قابلة للامتصاص حيويا.</a:t>
            </a:r>
            <a:endParaRPr lang="en-US" b="1" dirty="0" smtClean="0">
              <a:solidFill>
                <a:srgbClr val="080808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80808"/>
                </a:solidFill>
              </a:rPr>
              <a:t>.ALSTASE-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362950" cy="6192837"/>
          </a:xfrm>
        </p:spPr>
        <p:txBody>
          <a:bodyPr/>
          <a:lstStyle/>
          <a:p>
            <a:pPr marL="609600" indent="-609600" eaLnBrk="1" hangingPunct="1">
              <a:buFontTx/>
              <a:buBlip>
                <a:blip r:embed="rId2"/>
              </a:buBlip>
            </a:pPr>
            <a:r>
              <a:rPr lang="ar-SY" sz="4800" b="1" dirty="0" smtClean="0">
                <a:solidFill>
                  <a:srgbClr val="009900"/>
                </a:solidFill>
              </a:rPr>
              <a:t>مرقئات </a:t>
            </a:r>
            <a:r>
              <a:rPr lang="ar-IQ" sz="4800" b="1" dirty="0" smtClean="0">
                <a:solidFill>
                  <a:srgbClr val="009900"/>
                </a:solidFill>
              </a:rPr>
              <a:t>ال</a:t>
            </a:r>
            <a:r>
              <a:rPr lang="ar-SY" sz="4800" b="1" dirty="0" smtClean="0">
                <a:solidFill>
                  <a:srgbClr val="009900"/>
                </a:solidFill>
              </a:rPr>
              <a:t>نزف </a:t>
            </a:r>
            <a:r>
              <a:rPr lang="ar-IQ" sz="4800" b="1" dirty="0" smtClean="0">
                <a:solidFill>
                  <a:srgbClr val="009900"/>
                </a:solidFill>
              </a:rPr>
              <a:t>ال</a:t>
            </a:r>
            <a:r>
              <a:rPr lang="ar-SY" sz="4800" b="1" dirty="0" smtClean="0">
                <a:solidFill>
                  <a:srgbClr val="009900"/>
                </a:solidFill>
              </a:rPr>
              <a:t>موضعية</a:t>
            </a:r>
            <a:r>
              <a:rPr lang="ar-SY" sz="4800" b="1" dirty="0" smtClean="0">
                <a:solidFill>
                  <a:srgbClr val="009900"/>
                </a:solidFill>
              </a:rPr>
              <a:t>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ar-SY" sz="4400" b="1" dirty="0" smtClean="0">
                <a:solidFill>
                  <a:srgbClr val="000000"/>
                </a:solidFill>
              </a:rPr>
              <a:t>1-موا د مرقئة غير قابلة للامتصاص حيوياً.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ar-SY" sz="4400" b="1" dirty="0" smtClean="0">
                <a:solidFill>
                  <a:srgbClr val="000000"/>
                </a:solidFill>
              </a:rPr>
              <a:t>2-موا د مرقئة قابلة للامتصاص حيوياً.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ar-SY" sz="4400" b="1" dirty="0" smtClean="0">
                <a:solidFill>
                  <a:srgbClr val="000000"/>
                </a:solidFill>
              </a:rPr>
              <a:t>3-أدوية مرقئة تطبق موضعياً .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ar-SY" sz="4400" b="1" dirty="0" smtClean="0">
                <a:solidFill>
                  <a:srgbClr val="000000"/>
                </a:solidFill>
              </a:rPr>
              <a:t>4-طرق </a:t>
            </a:r>
            <a:r>
              <a:rPr lang="ar-IQ" sz="4400" b="1" dirty="0" smtClean="0">
                <a:solidFill>
                  <a:srgbClr val="000000"/>
                </a:solidFill>
              </a:rPr>
              <a:t>أ</a:t>
            </a:r>
            <a:r>
              <a:rPr lang="ar-SY" sz="4400" b="1" dirty="0" smtClean="0">
                <a:solidFill>
                  <a:srgbClr val="000000"/>
                </a:solidFill>
              </a:rPr>
              <a:t>خرى.</a:t>
            </a:r>
            <a:endParaRPr lang="en-US" sz="44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ar-IQ" b="1" smtClean="0">
                <a:solidFill>
                  <a:srgbClr val="3366FF"/>
                </a:solidFill>
              </a:rPr>
              <a:t>الأدرينالين</a:t>
            </a:r>
            <a:endParaRPr lang="en-US" b="1" smtClean="0">
              <a:solidFill>
                <a:srgbClr val="3366FF"/>
              </a:solidFill>
            </a:endParaRPr>
          </a:p>
        </p:txBody>
      </p:sp>
      <p:pic>
        <p:nvPicPr>
          <p:cNvPr id="131076" name="Picture 4" descr="29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6238" r="13548" b="4652"/>
          <a:stretch>
            <a:fillRect/>
          </a:stretch>
        </p:blipFill>
        <p:spPr>
          <a:xfrm>
            <a:off x="827088" y="1196975"/>
            <a:ext cx="7632700" cy="5472113"/>
          </a:xfrm>
          <a:solidFill>
            <a:srgbClr val="FF9999"/>
          </a:solidFill>
          <a:ln w="190500" cap="flat" cmpd="tri" algn="ctr">
            <a:solidFill>
              <a:srgbClr val="FFCC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ALSTASE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بودرة مرقئة للنزف .</a:t>
            </a:r>
          </a:p>
          <a:p>
            <a:pPr eaLnBrk="1" hangingPunct="1">
              <a:buFontTx/>
              <a:buNone/>
            </a:pPr>
            <a:r>
              <a:rPr lang="ar-IQ" b="1" smtClean="0">
                <a:solidFill>
                  <a:srgbClr val="9966FF"/>
                </a:solidFill>
              </a:rPr>
              <a:t>التركيب:</a:t>
            </a:r>
          </a:p>
          <a:p>
            <a:pPr algn="l" rtl="0" eaLnBrk="1" hangingPunct="1">
              <a:buFontTx/>
              <a:buNone/>
            </a:pPr>
            <a:r>
              <a:rPr lang="en-US" sz="2800" b="1" smtClean="0">
                <a:solidFill>
                  <a:srgbClr val="080808"/>
                </a:solidFill>
              </a:rPr>
              <a:t>Alginic Acid</a:t>
            </a:r>
            <a:r>
              <a:rPr lang="en-US" b="1" smtClean="0">
                <a:solidFill>
                  <a:srgbClr val="080808"/>
                </a:solidFill>
              </a:rPr>
              <a:t> </a:t>
            </a:r>
            <a:r>
              <a:rPr lang="en-US" sz="2800" b="1" smtClean="0">
                <a:solidFill>
                  <a:srgbClr val="080808"/>
                </a:solidFill>
                <a:latin typeface="Arial" charset="0"/>
              </a:rPr>
              <a:t>…………………………</a:t>
            </a:r>
            <a:r>
              <a:rPr lang="en-US" sz="2800" b="1" smtClean="0">
                <a:solidFill>
                  <a:srgbClr val="080808"/>
                </a:solidFill>
              </a:rPr>
              <a:t>.89.85g</a:t>
            </a:r>
          </a:p>
          <a:p>
            <a:pPr algn="l" rtl="0" eaLnBrk="1" hangingPunct="1">
              <a:buFontTx/>
              <a:buNone/>
            </a:pPr>
            <a:r>
              <a:rPr lang="en-US" sz="2800" b="1" smtClean="0">
                <a:solidFill>
                  <a:srgbClr val="080808"/>
                </a:solidFill>
              </a:rPr>
              <a:t>Sodium alginate </a:t>
            </a:r>
            <a:r>
              <a:rPr lang="en-US" sz="2800" b="1" smtClean="0">
                <a:solidFill>
                  <a:srgbClr val="080808"/>
                </a:solidFill>
                <a:latin typeface="Arial" charset="0"/>
              </a:rPr>
              <a:t>……………………</a:t>
            </a:r>
            <a:r>
              <a:rPr lang="en-US" sz="2800" b="1" smtClean="0">
                <a:solidFill>
                  <a:srgbClr val="080808"/>
                </a:solidFill>
              </a:rPr>
              <a:t>.10.00g </a:t>
            </a:r>
          </a:p>
          <a:p>
            <a:pPr algn="l" rtl="0" eaLnBrk="1" hangingPunct="1">
              <a:buFontTx/>
              <a:buNone/>
            </a:pPr>
            <a:r>
              <a:rPr lang="en-US" sz="2800" b="1" smtClean="0">
                <a:solidFill>
                  <a:srgbClr val="080808"/>
                </a:solidFill>
              </a:rPr>
              <a:t>Methylparxydroxdenzoate </a:t>
            </a:r>
            <a:r>
              <a:rPr lang="en-US" sz="2800" b="1" smtClean="0">
                <a:solidFill>
                  <a:srgbClr val="080808"/>
                </a:solidFill>
                <a:latin typeface="Arial" charset="0"/>
              </a:rPr>
              <a:t>…………</a:t>
            </a:r>
            <a:r>
              <a:rPr lang="en-US" sz="2800" b="1" smtClean="0">
                <a:solidFill>
                  <a:srgbClr val="080808"/>
                </a:solidFill>
              </a:rPr>
              <a:t>.0.15g</a:t>
            </a:r>
          </a:p>
          <a:p>
            <a:pPr algn="l" rtl="0" eaLnBrk="1" hangingPunct="1">
              <a:buFontTx/>
              <a:buNone/>
            </a:pPr>
            <a:r>
              <a:rPr lang="ar-IQ" b="1" smtClean="0">
                <a:solidFill>
                  <a:srgbClr val="9966FF"/>
                </a:solidFill>
              </a:rPr>
              <a:t>الاستطبابات:</a:t>
            </a:r>
            <a:r>
              <a:rPr lang="ar-IQ" b="1" smtClean="0">
                <a:solidFill>
                  <a:srgbClr val="080808"/>
                </a:solidFill>
              </a:rPr>
              <a:t>                                                             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تستعمل هذه البودرة لإرقاء النزف بعد قلع الأسنان والشق والتجريف وقطع اللثة وعند الأشخاص المصابين بمشاكل دموية كالناعور.                  </a:t>
            </a:r>
          </a:p>
          <a:p>
            <a:pPr algn="l" rtl="0" eaLnBrk="1" hangingPunct="1">
              <a:buFontTx/>
              <a:buNone/>
            </a:pPr>
            <a:endParaRPr lang="en-US" b="1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163" y="103188"/>
            <a:ext cx="3322637" cy="73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ar-SY" b="1" smtClean="0">
                <a:solidFill>
                  <a:srgbClr val="FF0000"/>
                </a:solidFill>
                <a:effectLst/>
              </a:rPr>
              <a:t>4-</a:t>
            </a:r>
            <a:r>
              <a:rPr lang="ar-IQ" b="1" smtClean="0">
                <a:solidFill>
                  <a:srgbClr val="FF0000"/>
                </a:solidFill>
                <a:effectLst/>
              </a:rPr>
              <a:t> </a:t>
            </a:r>
            <a:r>
              <a:rPr lang="ar-SY" b="1" smtClean="0">
                <a:solidFill>
                  <a:srgbClr val="FF0000"/>
                </a:solidFill>
                <a:effectLst/>
              </a:rPr>
              <a:t>طرق أخرى :</a:t>
            </a:r>
            <a:endParaRPr lang="en-US" b="1" smtClean="0">
              <a:solidFill>
                <a:srgbClr val="FF0000"/>
              </a:solidFill>
              <a:effectLst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Y" smtClean="0">
                <a:solidFill>
                  <a:srgbClr val="080808"/>
                </a:solidFill>
              </a:rPr>
              <a:t>أ-</a:t>
            </a:r>
            <a:r>
              <a:rPr lang="ar-SY" b="1" smtClean="0">
                <a:solidFill>
                  <a:srgbClr val="080808"/>
                </a:solidFill>
              </a:rPr>
              <a:t> استخدام الشمع العظمي</a:t>
            </a:r>
            <a:r>
              <a:rPr lang="en-US" b="1" smtClean="0">
                <a:solidFill>
                  <a:srgbClr val="080808"/>
                </a:solidFill>
              </a:rPr>
              <a:t>BON.WAX</a:t>
            </a:r>
            <a:r>
              <a:rPr lang="ar-SY" b="1" smtClean="0">
                <a:solidFill>
                  <a:srgbClr val="080808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080808"/>
                </a:solidFill>
              </a:rPr>
              <a:t>مثل شمع</a:t>
            </a:r>
            <a:r>
              <a:rPr lang="ar-IQ" b="1" smtClean="0">
                <a:solidFill>
                  <a:srgbClr val="080808"/>
                </a:solidFill>
              </a:rPr>
              <a:t> </a:t>
            </a:r>
            <a:r>
              <a:rPr lang="ar-IQ" sz="3600" b="1" smtClean="0"/>
              <a:t>هورسلي</a:t>
            </a:r>
            <a:r>
              <a:rPr lang="ar-IQ" b="1" smtClean="0">
                <a:solidFill>
                  <a:srgbClr val="080808"/>
                </a:solidFill>
              </a:rPr>
              <a:t> </a:t>
            </a:r>
            <a:r>
              <a:rPr lang="ar-SY" b="1" smtClean="0">
                <a:solidFill>
                  <a:srgbClr val="080808"/>
                </a:solidFill>
              </a:rPr>
              <a:t> </a:t>
            </a:r>
            <a:r>
              <a:rPr lang="en-US" b="1" smtClean="0">
                <a:solidFill>
                  <a:srgbClr val="3366FF"/>
                </a:solidFill>
              </a:rPr>
              <a:t>HORSLEY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عبارة عن 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(شمع النحل +زيت اللوز+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حمض الصفصاف)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80808"/>
              </a:solidFill>
            </a:endParaRPr>
          </a:p>
        </p:txBody>
      </p:sp>
      <p:pic>
        <p:nvPicPr>
          <p:cNvPr id="112644" name="Picture 4" descr="3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3964" r="7530" b="6989"/>
          <a:stretch>
            <a:fillRect/>
          </a:stretch>
        </p:blipFill>
        <p:spPr>
          <a:xfrm>
            <a:off x="611188" y="1557338"/>
            <a:ext cx="3095625" cy="4968875"/>
          </a:xfrm>
          <a:solidFill>
            <a:srgbClr val="FF9999"/>
          </a:solidFill>
          <a:ln w="190500" cap="flat" cmpd="tri" algn="ctr">
            <a:solidFill>
              <a:srgbClr val="FFCC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Y" sz="3600" b="1" smtClean="0">
                <a:solidFill>
                  <a:srgbClr val="080808"/>
                </a:solidFill>
              </a:rPr>
              <a:t> ب- ويمكن أيضا إرقاء النزف بواسطة لقط الوعاء النازف أو</a:t>
            </a:r>
            <a:r>
              <a:rPr lang="ar-SY" sz="3600" smtClean="0">
                <a:solidFill>
                  <a:srgbClr val="080808"/>
                </a:solidFill>
              </a:rPr>
              <a:t> </a:t>
            </a:r>
            <a:r>
              <a:rPr lang="ar-SY" sz="3600" b="1" smtClean="0">
                <a:solidFill>
                  <a:srgbClr val="080808"/>
                </a:solidFill>
              </a:rPr>
              <a:t>تخثيره.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ar-SY" sz="3600" b="1" smtClean="0">
                <a:solidFill>
                  <a:srgbClr val="080808"/>
                </a:solidFill>
              </a:rPr>
              <a:t>أو هرس العظم في منطقته.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ar-SY" sz="3600" b="1" smtClean="0">
                <a:solidFill>
                  <a:srgbClr val="080808"/>
                </a:solidFill>
              </a:rPr>
              <a:t>أو إجراء خياطة  للجرح.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ar-SY" sz="3600" b="1" smtClean="0">
                <a:solidFill>
                  <a:srgbClr val="080808"/>
                </a:solidFill>
              </a:rPr>
              <a:t>أو تطبيق البرودة.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ar-SY" sz="3600" b="1" smtClean="0">
                <a:solidFill>
                  <a:srgbClr val="080808"/>
                </a:solidFill>
              </a:rPr>
              <a:t>وقد يصل الوضع إلى ربط الشريان السباتي، وهذا احتمال ضعيف.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0483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080808"/>
                </a:solidFill>
              </a:rPr>
              <a:t>ج-وقد يتم ارقاء النزف بعمل سد اصطفائي للوعاء أو الأوعية </a:t>
            </a:r>
            <a:r>
              <a:rPr lang="ar-SY" b="1" smtClean="0">
                <a:solidFill>
                  <a:srgbClr val="3366FF"/>
                </a:solidFill>
              </a:rPr>
              <a:t>بطريقة</a:t>
            </a:r>
            <a:r>
              <a:rPr lang="en-US" b="1" smtClean="0">
                <a:solidFill>
                  <a:srgbClr val="3366FF"/>
                </a:solidFill>
              </a:rPr>
              <a:t>EMBOLISATION</a:t>
            </a:r>
            <a:r>
              <a:rPr lang="ar-IQ" b="1" smtClean="0">
                <a:solidFill>
                  <a:srgbClr val="080808"/>
                </a:solidFill>
              </a:rPr>
              <a:t>مثل قلع سن موجود في منطقة ورم عرقي دموي وذلك بعد إجراء</a:t>
            </a:r>
            <a:r>
              <a:rPr lang="ar-IQ" sz="3600" b="1" smtClean="0">
                <a:solidFill>
                  <a:srgbClr val="080808"/>
                </a:solidFill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b="1" smtClean="0">
                <a:solidFill>
                  <a:srgbClr val="3366FF"/>
                </a:solidFill>
              </a:rPr>
              <a:t>ARTERIOGRAPHIE</a:t>
            </a:r>
            <a:r>
              <a:rPr lang="ar-IQ" b="1" smtClean="0">
                <a:solidFill>
                  <a:srgbClr val="000000"/>
                </a:solidFill>
              </a:rPr>
              <a:t>تصوير ظليل للأوعية المغذية للمنطقة الورمية، وإرسال مواد مثل ال</a:t>
            </a:r>
            <a:r>
              <a:rPr lang="ar-IQ" sz="4000" b="1" smtClean="0">
                <a:solidFill>
                  <a:srgbClr val="000000"/>
                </a:solidFill>
              </a:rPr>
              <a:t>:</a:t>
            </a:r>
            <a:endParaRPr lang="ar-IQ" sz="4000" b="1" smtClean="0">
              <a:solidFill>
                <a:srgbClr val="080808"/>
              </a:solidFill>
            </a:endParaRPr>
          </a:p>
          <a:p>
            <a:pPr algn="just" eaLnBrk="1" hangingPunct="1">
              <a:buFontTx/>
              <a:buNone/>
            </a:pPr>
            <a:r>
              <a:rPr lang="en-US" b="1" smtClean="0">
                <a:solidFill>
                  <a:srgbClr val="3366FF"/>
                </a:solidFill>
              </a:rPr>
              <a:t>SPONGEL</a:t>
            </a:r>
            <a:r>
              <a:rPr lang="en-US" b="1" smtClean="0">
                <a:solidFill>
                  <a:srgbClr val="080808"/>
                </a:solidFill>
              </a:rPr>
              <a:t>-</a:t>
            </a:r>
          </a:p>
          <a:p>
            <a:pPr algn="just" eaLnBrk="1" hangingPunct="1">
              <a:buFontTx/>
              <a:buNone/>
            </a:pPr>
            <a:r>
              <a:rPr lang="en-US" sz="4000" b="1" smtClean="0">
                <a:solidFill>
                  <a:srgbClr val="080808"/>
                </a:solidFill>
              </a:rPr>
              <a:t>-</a:t>
            </a:r>
            <a:r>
              <a:rPr lang="ar-IQ" b="1" smtClean="0">
                <a:solidFill>
                  <a:srgbClr val="080808"/>
                </a:solidFill>
              </a:rPr>
              <a:t>بودرة الأم الجافية(</a:t>
            </a:r>
            <a:r>
              <a:rPr lang="en-US" b="1" smtClean="0">
                <a:solidFill>
                  <a:srgbClr val="080808"/>
                </a:solidFill>
              </a:rPr>
              <a:t>(</a:t>
            </a:r>
            <a:r>
              <a:rPr lang="en-US" b="1" smtClean="0">
                <a:solidFill>
                  <a:srgbClr val="3366FF"/>
                </a:solidFill>
              </a:rPr>
              <a:t>POUDRE DURE MERE </a:t>
            </a:r>
            <a:r>
              <a:rPr lang="ar-IQ" b="1" smtClean="0">
                <a:solidFill>
                  <a:srgbClr val="3366FF"/>
                </a:solidFill>
              </a:rPr>
              <a:t>   </a:t>
            </a:r>
            <a:r>
              <a:rPr lang="ar-IQ" b="1" smtClean="0">
                <a:solidFill>
                  <a:srgbClr val="080808"/>
                </a:solidFill>
              </a:rPr>
              <a:t>عبر</a:t>
            </a:r>
            <a:r>
              <a:rPr lang="ar-IQ" b="1" smtClean="0">
                <a:solidFill>
                  <a:srgbClr val="3366FF"/>
                </a:solidFill>
              </a:rPr>
              <a:t> </a:t>
            </a:r>
            <a:r>
              <a:rPr lang="ar-IQ" b="1" smtClean="0">
                <a:solidFill>
                  <a:srgbClr val="080808"/>
                </a:solidFill>
              </a:rPr>
              <a:t>الشريان الفخذي.</a:t>
            </a:r>
          </a:p>
          <a:p>
            <a:pPr algn="just" eaLnBrk="1" hangingPunct="1">
              <a:buFontTx/>
              <a:buNone/>
            </a:pPr>
            <a:r>
              <a:rPr lang="ar-IQ" sz="4000" b="1" smtClean="0">
                <a:solidFill>
                  <a:srgbClr val="080808"/>
                </a:solidFill>
              </a:rPr>
              <a:t>د- </a:t>
            </a:r>
            <a:r>
              <a:rPr lang="ar-IQ" b="1" smtClean="0">
                <a:solidFill>
                  <a:srgbClr val="080808"/>
                </a:solidFill>
              </a:rPr>
              <a:t>حقن المصلبات مثل:(كحول،ترمبوفار....إلخ</a:t>
            </a:r>
            <a:r>
              <a:rPr lang="ar-IQ" sz="4000" b="1" smtClean="0">
                <a:solidFill>
                  <a:srgbClr val="080808"/>
                </a:solidFill>
              </a:rPr>
              <a:t>)</a:t>
            </a:r>
            <a:endParaRPr lang="en-US" sz="4000" b="1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362950" cy="6264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IQ" sz="3600" b="1" smtClean="0">
                <a:solidFill>
                  <a:srgbClr val="080808"/>
                </a:solidFill>
              </a:rPr>
              <a:t>ه -ارقاء النزف بواسطة ال</a:t>
            </a:r>
            <a:r>
              <a:rPr lang="en-US" sz="3600" b="1" smtClean="0">
                <a:solidFill>
                  <a:srgbClr val="3366FF"/>
                </a:solidFill>
              </a:rPr>
              <a:t>:HEMOSTASYL </a:t>
            </a:r>
          </a:p>
          <a:p>
            <a:pPr algn="just" eaLnBrk="1" hangingPunct="1">
              <a:lnSpc>
                <a:spcPct val="200000"/>
              </a:lnSpc>
              <a:buFontTx/>
              <a:buNone/>
            </a:pPr>
            <a:r>
              <a:rPr lang="ar-IQ" sz="4000" b="1" smtClean="0">
                <a:solidFill>
                  <a:srgbClr val="000000"/>
                </a:solidFill>
              </a:rPr>
              <a:t>  مادة مستخدمة لإرقاء النزوف اللثوية وذلك بواسطة تطبيق ضغط ميكانيكي على اللثة النازفة ويتم حقنها بواسطة محقنة خاصة حيث تلتصق بشدة على اللثة وتوقف النزف و تزال بعد ذلك.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en-US" sz="40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333375"/>
          <a:ext cx="914400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صورة فوتوغرافية من Photo Editor" r:id="rId3" imgW="7020905" imgH="3277057" progId="MSPhotoEd.3">
                  <p:embed/>
                </p:oleObj>
              </mc:Choice>
              <mc:Fallback>
                <p:oleObj name="صورة فوتوغرافية من Photo Editor" r:id="rId3" imgW="7020905" imgH="3277057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75"/>
                        <a:ext cx="9144000" cy="6524625"/>
                      </a:xfrm>
                      <a:prstGeom prst="rect">
                        <a:avLst/>
                      </a:prstGeom>
                      <a:solidFill>
                        <a:srgbClr val="CC00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3366FF"/>
                </a:solidFill>
              </a:rPr>
              <a:t>HEMOSTASYL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يطبق هذا المنتج سريريا كما في الحالات التالية:</a:t>
            </a:r>
            <a:endParaRPr lang="en-US" b="1" smtClean="0">
              <a:solidFill>
                <a:srgbClr val="080808"/>
              </a:solidFill>
            </a:endParaRPr>
          </a:p>
        </p:txBody>
      </p:sp>
      <p:pic>
        <p:nvPicPr>
          <p:cNvPr id="117764" name="Picture 4" descr="hemo_pav_1_a[1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060575"/>
            <a:ext cx="4968875" cy="3384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HEMOSTASYL</a:t>
            </a:r>
          </a:p>
        </p:txBody>
      </p:sp>
      <p:pic>
        <p:nvPicPr>
          <p:cNvPr id="118788" name="Picture 4" descr="hemo_pav_1_b[1]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25538"/>
            <a:ext cx="7272337" cy="5111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emo_pav_1_c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5003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hemo_pav_1_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514826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362950" cy="5905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Y" sz="3600" b="1" dirty="0" smtClean="0">
                <a:solidFill>
                  <a:srgbClr val="FF0000"/>
                </a:solidFill>
              </a:rPr>
              <a:t>1-مواد مرقئة غير قابلة للامتصاص حيويا</a:t>
            </a:r>
            <a:r>
              <a:rPr lang="ar-IQ" sz="3600" b="1" dirty="0" smtClean="0">
                <a:solidFill>
                  <a:srgbClr val="FF0000"/>
                </a:solidFill>
              </a:rPr>
              <a:t>ً</a:t>
            </a:r>
            <a:r>
              <a:rPr lang="ar-SY" b="1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ar-SY" dirty="0" smtClean="0">
                <a:solidFill>
                  <a:srgbClr val="000000"/>
                </a:solidFill>
              </a:rPr>
              <a:t> - </a:t>
            </a:r>
            <a:r>
              <a:rPr lang="ar-SY" b="1" dirty="0" smtClean="0">
                <a:solidFill>
                  <a:srgbClr val="000000"/>
                </a:solidFill>
              </a:rPr>
              <a:t>نقوم بغسل السنخ بالمصل </a:t>
            </a:r>
            <a:r>
              <a:rPr lang="ar-SY" b="1" dirty="0" smtClean="0">
                <a:solidFill>
                  <a:srgbClr val="000000"/>
                </a:solidFill>
              </a:rPr>
              <a:t>الفيزيولوجي</a:t>
            </a:r>
            <a:r>
              <a:rPr lang="ar-IQ" b="1" dirty="0" smtClean="0">
                <a:solidFill>
                  <a:srgbClr val="000000"/>
                </a:solidFill>
              </a:rPr>
              <a:t>.</a:t>
            </a:r>
            <a:endParaRPr lang="ar-SY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ar-SY" b="1" dirty="0" smtClean="0">
                <a:solidFill>
                  <a:srgbClr val="000000"/>
                </a:solidFill>
              </a:rPr>
              <a:t> - نأتي </a:t>
            </a:r>
            <a:r>
              <a:rPr lang="ar-SY" b="1" dirty="0" smtClean="0">
                <a:solidFill>
                  <a:srgbClr val="000000"/>
                </a:solidFill>
              </a:rPr>
              <a:t>بشريط</a:t>
            </a:r>
            <a:r>
              <a:rPr lang="ar-IQ" b="1" dirty="0" smtClean="0">
                <a:solidFill>
                  <a:srgbClr val="000000"/>
                </a:solidFill>
              </a:rPr>
              <a:t>ٍ</a:t>
            </a:r>
            <a:r>
              <a:rPr lang="ar-SY" b="1" dirty="0" smtClean="0">
                <a:solidFill>
                  <a:srgbClr val="000000"/>
                </a:solidFill>
              </a:rPr>
              <a:t> </a:t>
            </a:r>
            <a:r>
              <a:rPr lang="ar-SY" b="1" dirty="0" smtClean="0">
                <a:solidFill>
                  <a:srgbClr val="000000"/>
                </a:solidFill>
              </a:rPr>
              <a:t>من الشاش بعرض 1 سم مبلل </a:t>
            </a:r>
            <a:r>
              <a:rPr lang="ar-SY" b="1" dirty="0" err="1" smtClean="0">
                <a:solidFill>
                  <a:srgbClr val="000000"/>
                </a:solidFill>
              </a:rPr>
              <a:t>باليودوفورم</a:t>
            </a:r>
            <a:r>
              <a:rPr lang="ar-SY" b="1" dirty="0" smtClean="0">
                <a:solidFill>
                  <a:srgbClr val="000000"/>
                </a:solidFill>
              </a:rPr>
              <a:t> 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ar-SY" b="1" dirty="0" smtClean="0">
                <a:solidFill>
                  <a:srgbClr val="000000"/>
                </a:solidFill>
              </a:rPr>
              <a:t> - يدك على شكل طيات ضمن السنخ  لتأمين 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ar-SY" b="1" dirty="0" smtClean="0">
                <a:solidFill>
                  <a:srgbClr val="000000"/>
                </a:solidFill>
              </a:rPr>
              <a:t>ضغط ضمن التجويف السنخي في الأيام الأولى ولسهولة نزعه فيما بعد.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Y" b="1" dirty="0" smtClean="0">
                <a:solidFill>
                  <a:srgbClr val="000000"/>
                </a:solidFill>
              </a:rPr>
              <a:t>يمكن تشريب هذا الشريط بأدوية مرقئة مثل: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0099FF"/>
                </a:solidFill>
              </a:rPr>
              <a:t>Hemostatique-Erce</a:t>
            </a:r>
            <a:endParaRPr lang="en-US" b="1" dirty="0" smtClean="0">
              <a:solidFill>
                <a:srgbClr val="0099FF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0099FF"/>
                </a:solidFill>
              </a:rPr>
              <a:t>Thrombase</a:t>
            </a:r>
            <a:r>
              <a:rPr lang="en-US" b="1" dirty="0" smtClean="0">
                <a:solidFill>
                  <a:srgbClr val="0099FF"/>
                </a:solidFill>
              </a:rPr>
              <a:t> -I.S.H 500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IQ" b="1" dirty="0" smtClean="0">
                <a:solidFill>
                  <a:srgbClr val="000000"/>
                </a:solidFill>
              </a:rPr>
              <a:t>يمكن عمل خياطة فوق هذا الشريط.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ar-IQ" b="1" dirty="0" smtClean="0">
                <a:solidFill>
                  <a:srgbClr val="000000"/>
                </a:solidFill>
              </a:rPr>
              <a:t>- يمكن عمل مقلاع ذقني.</a:t>
            </a:r>
            <a:endParaRPr lang="ar-SY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hemo_pav_2_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hemo_pav_2_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6" descr="hemo_pav_2_c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7" descr="hemo_pav_2_d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4275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ar-SY" b="1" smtClean="0">
                <a:solidFill>
                  <a:srgbClr val="FF0000"/>
                </a:solidFill>
              </a:rPr>
              <a:t>هناك طرق يجب عدم استعمالها: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787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Y" sz="4000" b="1" smtClean="0">
                <a:solidFill>
                  <a:srgbClr val="080808"/>
                </a:solidFill>
              </a:rPr>
              <a:t>مثل:</a:t>
            </a:r>
          </a:p>
          <a:p>
            <a:pPr eaLnBrk="1" hangingPunct="1">
              <a:buFontTx/>
              <a:buNone/>
            </a:pPr>
            <a:r>
              <a:rPr lang="ar-SY" sz="4000" b="1" smtClean="0">
                <a:solidFill>
                  <a:srgbClr val="080808"/>
                </a:solidFill>
              </a:rPr>
              <a:t>-استخدام الشمع الزهري.</a:t>
            </a:r>
          </a:p>
          <a:p>
            <a:pPr eaLnBrk="1" hangingPunct="1">
              <a:buFontTx/>
              <a:buNone/>
            </a:pPr>
            <a:r>
              <a:rPr lang="ar-SY" sz="4000" b="1" smtClean="0">
                <a:solidFill>
                  <a:srgbClr val="080808"/>
                </a:solidFill>
              </a:rPr>
              <a:t>- استخدام الأوجينات.</a:t>
            </a:r>
          </a:p>
          <a:p>
            <a:pPr eaLnBrk="1" hangingPunct="1">
              <a:buFontTx/>
              <a:buChar char="-"/>
            </a:pPr>
            <a:r>
              <a:rPr lang="ar-SY" sz="4000" b="1" smtClean="0">
                <a:solidFill>
                  <a:srgbClr val="080808"/>
                </a:solidFill>
              </a:rPr>
              <a:t>الخل .</a:t>
            </a:r>
          </a:p>
          <a:p>
            <a:pPr eaLnBrk="1" hangingPunct="1">
              <a:buFontTx/>
              <a:buChar char="-"/>
            </a:pPr>
            <a:r>
              <a:rPr lang="ar-SY" sz="4000" b="1" smtClean="0">
                <a:solidFill>
                  <a:srgbClr val="080808"/>
                </a:solidFill>
              </a:rPr>
              <a:t>حمض الخل ثلاثي الكلور.</a:t>
            </a:r>
          </a:p>
          <a:p>
            <a:pPr eaLnBrk="1" hangingPunct="1">
              <a:buFontTx/>
              <a:buChar char="-"/>
            </a:pPr>
            <a:r>
              <a:rPr lang="ar-SY" sz="4000" b="1" smtClean="0">
                <a:solidFill>
                  <a:srgbClr val="080808"/>
                </a:solidFill>
              </a:rPr>
              <a:t>الشبة أو الحجر البوتاسي....الخ.</a:t>
            </a:r>
            <a:endParaRPr lang="en-US" sz="4000" b="1" smtClean="0">
              <a:solidFill>
                <a:srgbClr val="080808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596900"/>
            <a:ext cx="8648700" cy="2903538"/>
          </a:xfrm>
        </p:spPr>
        <p:txBody>
          <a:bodyPr/>
          <a:lstStyle/>
          <a:p>
            <a:pPr eaLnBrk="1" hangingPunct="1">
              <a:defRPr/>
            </a:pPr>
            <a:r>
              <a:rPr lang="ar-SY" dirty="0" err="1" smtClean="0">
                <a:solidFill>
                  <a:srgbClr val="000000"/>
                </a:solidFill>
              </a:rPr>
              <a:t>ثانياً:أدوية</a:t>
            </a:r>
            <a:r>
              <a:rPr lang="ar-SY" dirty="0" smtClean="0">
                <a:solidFill>
                  <a:srgbClr val="000000"/>
                </a:solidFill>
              </a:rPr>
              <a:t> مرقئة تؤخذ بالطريق العام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306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196975"/>
            <a:ext cx="7664450" cy="56610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0"/>
            <a:ext cx="6516687" cy="981075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ar-SY" b="1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أدوية مرقئة تؤخذ بالطريق العام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: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ar-IQ" b="1" dirty="0" smtClean="0">
                <a:solidFill>
                  <a:srgbClr val="080808"/>
                </a:solidFill>
              </a:rPr>
              <a:t>يمكن أن يستطب عدد من الأدوية عن الطريق العام للوقاية أو المساعدة على إيقاف النزف بعد قلع الأسنان ومنها:</a:t>
            </a:r>
            <a:endParaRPr lang="ar-IQ" b="1" dirty="0" smtClean="0">
              <a:solidFill>
                <a:srgbClr val="CC0066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ar-IQ" b="1" dirty="0" smtClean="0">
                <a:solidFill>
                  <a:srgbClr val="CC0066"/>
                </a:solidFill>
              </a:rPr>
              <a:t>أ-مضادات انحلال الليفين</a:t>
            </a:r>
            <a:r>
              <a:rPr lang="en-US" b="1" dirty="0" smtClean="0">
                <a:solidFill>
                  <a:srgbClr val="CC0066"/>
                </a:solidFill>
              </a:rPr>
              <a:t>ANTIFIBRINOLYTIQUES</a:t>
            </a:r>
          </a:p>
          <a:p>
            <a:pPr eaLnBrk="1" hangingPunct="1">
              <a:buFontTx/>
              <a:buNone/>
              <a:defRPr/>
            </a:pPr>
            <a:r>
              <a:rPr lang="ar-IQ" b="1" dirty="0" smtClean="0">
                <a:solidFill>
                  <a:srgbClr val="080808"/>
                </a:solidFill>
              </a:rPr>
              <a:t>1-حمض (</a:t>
            </a:r>
            <a:r>
              <a:rPr lang="en-US" b="1" dirty="0" smtClean="0">
                <a:solidFill>
                  <a:srgbClr val="080808"/>
                </a:solidFill>
              </a:rPr>
              <a:t>(EPSILON-AMINO-CAPROIQUE</a:t>
            </a:r>
            <a:r>
              <a:rPr lang="ar-IQ" dirty="0" smtClean="0">
                <a:solidFill>
                  <a:srgbClr val="080808"/>
                </a:solidFill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ar-IQ" dirty="0" smtClean="0">
                <a:solidFill>
                  <a:srgbClr val="080808"/>
                </a:solidFill>
              </a:rPr>
              <a:t>مثل : </a:t>
            </a:r>
          </a:p>
          <a:p>
            <a:pPr algn="ctr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solidFill>
                  <a:srgbClr val="3366FF"/>
                </a:solidFill>
              </a:rPr>
              <a:t>*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HEMOCAPROL*CAPROL-</a:t>
            </a:r>
            <a:r>
              <a:rPr lang="en-US" b="1" dirty="0" smtClean="0">
                <a:solidFill>
                  <a:srgbClr val="3366FF"/>
                </a:solidFill>
              </a:rPr>
              <a:t>*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CAPRAMOL-</a:t>
            </a:r>
          </a:p>
          <a:p>
            <a:pPr algn="ctr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PAMBARAZ</a:t>
            </a:r>
            <a:r>
              <a:rPr lang="en-US" b="1" dirty="0" smtClean="0">
                <a:solidFill>
                  <a:srgbClr val="3366FF"/>
                </a:solidFill>
              </a:rPr>
              <a:t>*-</a:t>
            </a:r>
            <a:r>
              <a:rPr lang="en-US" b="1" dirty="0" smtClean="0">
                <a:solidFill>
                  <a:srgbClr val="080808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*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E.A.C</a:t>
            </a:r>
            <a:r>
              <a:rPr lang="en-US" b="1" dirty="0" smtClean="0">
                <a:solidFill>
                  <a:srgbClr val="3366FF"/>
                </a:solidFill>
              </a:rPr>
              <a:t>   -*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PAMBA</a:t>
            </a:r>
            <a:r>
              <a:rPr lang="en-US" b="1" dirty="0" smtClean="0">
                <a:solidFill>
                  <a:srgbClr val="3366FF"/>
                </a:solidFill>
              </a:rPr>
              <a:t> -*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BENZORAZ</a:t>
            </a:r>
            <a:r>
              <a:rPr lang="ar-IQ" b="1" dirty="0" smtClean="0">
                <a:solidFill>
                  <a:srgbClr val="080808"/>
                </a:solidFill>
              </a:rPr>
              <a:t>    </a:t>
            </a:r>
            <a:r>
              <a:rPr lang="en-US" b="1" dirty="0" smtClean="0">
                <a:solidFill>
                  <a:srgbClr val="080808"/>
                </a:solidFill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35"/>
          <p:cNvPicPr>
            <a:picLocks noChangeAspect="1" noChangeArrowheads="1"/>
          </p:cNvPicPr>
          <p:nvPr/>
        </p:nvPicPr>
        <p:blipFill>
          <a:blip r:embed="rId2" cstate="print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4640" r="4114" b="4060"/>
          <a:stretch>
            <a:fillRect/>
          </a:stretch>
        </p:blipFill>
        <p:spPr bwMode="auto">
          <a:xfrm>
            <a:off x="395288" y="333375"/>
            <a:ext cx="8353425" cy="6335713"/>
          </a:xfrm>
          <a:prstGeom prst="rect">
            <a:avLst/>
          </a:prstGeom>
          <a:solidFill>
            <a:srgbClr val="FF9999"/>
          </a:solidFill>
          <a:ln w="190500" cmpd="tri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ar-IQ" b="1" smtClean="0">
                <a:solidFill>
                  <a:srgbClr val="3366FF"/>
                </a:solidFill>
              </a:rPr>
              <a:t>كابرول </a:t>
            </a:r>
            <a:r>
              <a:rPr lang="en-US" b="1" smtClean="0">
                <a:solidFill>
                  <a:srgbClr val="3366FF"/>
                </a:solidFill>
              </a:rPr>
              <a:t> *CAPROL</a:t>
            </a:r>
            <a:r>
              <a:rPr lang="ar-IQ" b="1" smtClean="0">
                <a:solidFill>
                  <a:srgbClr val="3366FF"/>
                </a:solidFill>
              </a:rPr>
              <a:t>ميد يفارم</a:t>
            </a:r>
            <a:endParaRPr lang="en-US" b="1" smtClean="0">
              <a:solidFill>
                <a:srgbClr val="3366FF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68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IQ" sz="2800" b="1" smtClean="0">
                <a:solidFill>
                  <a:srgbClr val="9966FF"/>
                </a:solidFill>
              </a:rPr>
              <a:t>التركيب الكيميائي:</a:t>
            </a:r>
            <a:endParaRPr lang="ar-SA" sz="2800" b="1" smtClean="0">
              <a:solidFill>
                <a:srgbClr val="9966FF"/>
              </a:solidFill>
            </a:endParaRPr>
          </a:p>
          <a:p>
            <a:pPr eaLnBrk="1" hangingPunct="1">
              <a:buFontTx/>
              <a:buNone/>
            </a:pPr>
            <a:r>
              <a:rPr lang="ar-IQ" sz="2800" smtClean="0">
                <a:solidFill>
                  <a:srgbClr val="080808"/>
                </a:solidFill>
              </a:rPr>
              <a:t> </a:t>
            </a:r>
            <a:r>
              <a:rPr lang="ar-IQ" sz="2800" b="1" smtClean="0">
                <a:solidFill>
                  <a:srgbClr val="080808"/>
                </a:solidFill>
              </a:rPr>
              <a:t>أمينو كابروئيك أسيد500 ملغ بالقرص.</a:t>
            </a:r>
            <a:endParaRPr lang="ar-SA" sz="2800" b="1" smtClean="0">
              <a:solidFill>
                <a:srgbClr val="080808"/>
              </a:solidFill>
            </a:endParaRPr>
          </a:p>
          <a:p>
            <a:pPr eaLnBrk="1" hangingPunct="1">
              <a:buFontTx/>
              <a:buNone/>
            </a:pPr>
            <a:r>
              <a:rPr lang="ar-IQ" sz="2800" b="1" smtClean="0">
                <a:solidFill>
                  <a:srgbClr val="080808"/>
                </a:solidFill>
              </a:rPr>
              <a:t>شراب: 25</a:t>
            </a:r>
            <a:r>
              <a:rPr lang="en-US" sz="2800" b="1" smtClean="0">
                <a:solidFill>
                  <a:srgbClr val="080808"/>
                </a:solidFill>
              </a:rPr>
              <a:t>,</a:t>
            </a:r>
            <a:r>
              <a:rPr lang="ar-IQ" sz="2800" b="1" smtClean="0">
                <a:solidFill>
                  <a:srgbClr val="080808"/>
                </a:solidFill>
              </a:rPr>
              <a:t>1غ /5مل..</a:t>
            </a:r>
          </a:p>
          <a:p>
            <a:pPr eaLnBrk="1" hangingPunct="1">
              <a:buFontTx/>
              <a:buNone/>
            </a:pPr>
            <a:r>
              <a:rPr lang="ar-IQ" sz="2800" b="1" smtClean="0">
                <a:solidFill>
                  <a:srgbClr val="9966FF"/>
                </a:solidFill>
              </a:rPr>
              <a:t>الاستطبابات:</a:t>
            </a:r>
          </a:p>
          <a:p>
            <a:pPr eaLnBrk="1" hangingPunct="1">
              <a:buFontTx/>
              <a:buNone/>
            </a:pPr>
            <a:r>
              <a:rPr lang="ar-IQ" sz="2800" b="1" smtClean="0">
                <a:solidFill>
                  <a:srgbClr val="080808"/>
                </a:solidFill>
              </a:rPr>
              <a:t>حالات النزف الناتجة عن انحلال الفيبرين البدئية العامة.</a:t>
            </a:r>
          </a:p>
          <a:p>
            <a:pPr eaLnBrk="1" hangingPunct="1">
              <a:buFontTx/>
              <a:buNone/>
            </a:pPr>
            <a:r>
              <a:rPr lang="ar-IQ" sz="2800" b="1" smtClean="0">
                <a:solidFill>
                  <a:srgbClr val="080808"/>
                </a:solidFill>
              </a:rPr>
              <a:t>حالات النزف خلال المعالجة بأدوية ذات تأثير حال للفيبرين.</a:t>
            </a:r>
          </a:p>
          <a:p>
            <a:pPr eaLnBrk="1" hangingPunct="1">
              <a:buFontTx/>
              <a:buNone/>
            </a:pPr>
            <a:r>
              <a:rPr lang="ar-IQ" sz="2800" b="1" smtClean="0">
                <a:solidFill>
                  <a:srgbClr val="080808"/>
                </a:solidFill>
              </a:rPr>
              <a:t>حالات النزف الناتجة عن انحلال فيبريني موضعي كما هو الحال في :</a:t>
            </a:r>
          </a:p>
          <a:p>
            <a:pPr eaLnBrk="1" hangingPunct="1">
              <a:buFontTx/>
              <a:buNone/>
            </a:pPr>
            <a:r>
              <a:rPr lang="ar-IQ" sz="2800" b="1" smtClean="0">
                <a:solidFill>
                  <a:srgbClr val="080808"/>
                </a:solidFill>
              </a:rPr>
              <a:t>النزوف الهضمية –الحوادث النزفية للمصابين بالناعور-البيلات الدموية...</a:t>
            </a:r>
          </a:p>
          <a:p>
            <a:pPr eaLnBrk="1" hangingPunct="1">
              <a:buFontTx/>
              <a:buNone/>
            </a:pPr>
            <a:r>
              <a:rPr lang="ar-IQ" sz="2800" b="1" smtClean="0">
                <a:solidFill>
                  <a:srgbClr val="9966FF"/>
                </a:solidFill>
              </a:rPr>
              <a:t>مضادات الاستطباب:</a:t>
            </a:r>
          </a:p>
          <a:p>
            <a:pPr eaLnBrk="1" hangingPunct="1">
              <a:buFontTx/>
              <a:buNone/>
            </a:pPr>
            <a:r>
              <a:rPr lang="ar-IQ" sz="2800" b="1" smtClean="0">
                <a:solidFill>
                  <a:srgbClr val="080808"/>
                </a:solidFill>
              </a:rPr>
              <a:t>المرضى الذين يشكون من تخثر وريدي أو شرياني –قصور كلوي حاد(خطر التراكم)-حالات التخثرات المنتشرة داخل الأوعية-الحمل.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657225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ar-IQ" smtClean="0">
                <a:solidFill>
                  <a:srgbClr val="3366FF"/>
                </a:solidFill>
              </a:rPr>
              <a:t>كابرول </a:t>
            </a:r>
            <a:r>
              <a:rPr lang="en-US" smtClean="0">
                <a:solidFill>
                  <a:srgbClr val="3366FF"/>
                </a:solidFill>
              </a:rPr>
              <a:t>*CAPROL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ar-IQ" b="1" smtClean="0">
                <a:solidFill>
                  <a:srgbClr val="9966FF"/>
                </a:solidFill>
              </a:rPr>
              <a:t>التأثيرات الجانبية: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اضطرا بات هضمية(غثيان – إقياء) - انخفاض ضغط – دوار-صداع –اندفاعات جلدية.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ar-IQ" b="1" smtClean="0">
                <a:solidFill>
                  <a:srgbClr val="9966FF"/>
                </a:solidFill>
              </a:rPr>
              <a:t>طريقة الاستعمال والجرعات: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إن الجزء الأكبر من الجرعة المعطاة تطرح خلال 6 ساعات لذلك من الضروري تجزئة الجرعة الإجمالية اليومية إلى عدة دفعات.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ar-IQ" b="1" smtClean="0">
                <a:solidFill>
                  <a:srgbClr val="080808"/>
                </a:solidFill>
              </a:rPr>
              <a:t>15-25غ/24ساعة (للبالغين)مجزئة على 4-6جرعات متساوية.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ar-IQ" b="1" smtClean="0">
                <a:solidFill>
                  <a:srgbClr val="080808"/>
                </a:solidFill>
              </a:rPr>
              <a:t>أو 10مضغوطات(5غ)أو4ملاعق صغيرة من الشراب(5غ)خلال الساعة الأولى من المعالجة ويتبع ذلك 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ar-IQ" b="1" smtClean="0">
                <a:solidFill>
                  <a:srgbClr val="080808"/>
                </a:solidFill>
              </a:rPr>
              <a:t>2مضغوطة(1غ)أو ملعقة صغيرة واحدة من الشراب(1.25غ)كل ساعة. يستمر عادة بالمعالجة 8ساعات أو حتى السيطرة على النزف.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ar-IQ" smtClean="0">
              <a:solidFill>
                <a:srgbClr val="080808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99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34"/>
          <p:cNvPicPr>
            <a:picLocks noChangeAspect="1" noChangeArrowheads="1"/>
          </p:cNvPicPr>
          <p:nvPr/>
        </p:nvPicPr>
        <p:blipFill>
          <a:blip r:embed="rId2" cstate="print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4369" r="3896" b="2377"/>
          <a:stretch>
            <a:fillRect/>
          </a:stretch>
        </p:blipFill>
        <p:spPr bwMode="auto">
          <a:xfrm>
            <a:off x="482600" y="188913"/>
            <a:ext cx="8280400" cy="6202362"/>
          </a:xfrm>
          <a:prstGeom prst="rect">
            <a:avLst/>
          </a:prstGeom>
          <a:solidFill>
            <a:srgbClr val="FF9999"/>
          </a:solidFill>
          <a:ln w="190500" cmpd="tri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43887" cy="83661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*PAMBARAZ</a:t>
            </a:r>
            <a:r>
              <a:rPr lang="ar-IQ" b="1" smtClean="0">
                <a:solidFill>
                  <a:srgbClr val="3366FF"/>
                </a:solidFill>
              </a:rPr>
              <a:t>الرازي</a:t>
            </a:r>
            <a:endParaRPr lang="en-US" b="1" smtClean="0">
              <a:solidFill>
                <a:srgbClr val="3366FF"/>
              </a:solidFill>
            </a:endParaRPr>
          </a:p>
        </p:txBody>
      </p:sp>
      <p:pic>
        <p:nvPicPr>
          <p:cNvPr id="165892" name="Picture 4" descr="Pambaraz_tab%201[1]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492375"/>
            <a:ext cx="7848600" cy="4105275"/>
          </a:xfrm>
        </p:spPr>
      </p:pic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395288" y="1177925"/>
            <a:ext cx="8137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250 mg :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4-amino methyl benzoic acid</a:t>
            </a:r>
            <a:r>
              <a:rPr lang="ar-SA" sz="2000" b="1">
                <a:solidFill>
                  <a:srgbClr val="FF0000"/>
                </a:solidFill>
              </a:rPr>
              <a:t>.</a:t>
            </a:r>
            <a:endParaRPr lang="en-US" sz="2000" b="1">
              <a:solidFill>
                <a:srgbClr val="FF0000"/>
              </a:solidFill>
            </a:endParaRPr>
          </a:p>
          <a:p>
            <a:pPr algn="l" rtl="0" eaLnBrk="0" hangingPunct="0"/>
            <a:endParaRPr lang="en-US" sz="18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733425"/>
          </a:xfrm>
        </p:spPr>
        <p:txBody>
          <a:bodyPr/>
          <a:lstStyle/>
          <a:p>
            <a:pPr eaLnBrk="1" hangingPunct="1">
              <a:defRPr/>
            </a:pPr>
            <a:r>
              <a:rPr lang="ar-IQ" sz="3200" b="1" smtClean="0">
                <a:solidFill>
                  <a:srgbClr val="CC0066"/>
                </a:solidFill>
              </a:rPr>
              <a:t>أ-مضادات انحلال الليفين</a:t>
            </a:r>
            <a:r>
              <a:rPr lang="en-US" sz="3200" b="1" smtClean="0">
                <a:solidFill>
                  <a:srgbClr val="CC0066"/>
                </a:solidFill>
              </a:rPr>
              <a:t>ANTIFIBRINOLYTIQUES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0" y="1003300"/>
            <a:ext cx="9144000" cy="5876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2- حمض </a:t>
            </a:r>
            <a:r>
              <a:rPr lang="en-US" b="1" smtClean="0">
                <a:solidFill>
                  <a:srgbClr val="080808"/>
                </a:solidFill>
              </a:rPr>
              <a:t>ACIDE TRANEXAMIQUE</a:t>
            </a:r>
            <a:r>
              <a:rPr lang="ar-IQ" smtClean="0">
                <a:solidFill>
                  <a:srgbClr val="080808"/>
                </a:solidFill>
              </a:rPr>
              <a:t> </a:t>
            </a:r>
            <a:r>
              <a:rPr lang="en-US" smtClean="0">
                <a:solidFill>
                  <a:srgbClr val="080808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مثل</a:t>
            </a:r>
            <a:r>
              <a:rPr lang="ar-IQ" smtClean="0">
                <a:solidFill>
                  <a:srgbClr val="080808"/>
                </a:solidFill>
              </a:rPr>
              <a:t> :</a:t>
            </a:r>
            <a:r>
              <a:rPr lang="en-US" smtClean="0">
                <a:solidFill>
                  <a:srgbClr val="3366FF"/>
                </a:solidFill>
              </a:rPr>
              <a:t>*EXACYL-*FRENOLYSE</a:t>
            </a:r>
          </a:p>
          <a:p>
            <a:pPr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2-4غ خلال 24 ساعة بطريق الفم أو العضل أو الوريد.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80808"/>
              </a:solidFill>
            </a:endParaRP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080808"/>
              </a:solidFill>
            </a:endParaRPr>
          </a:p>
        </p:txBody>
      </p:sp>
      <p:pic>
        <p:nvPicPr>
          <p:cNvPr id="123908" name="Picture 4" descr="main[1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141663"/>
            <a:ext cx="7993062" cy="2879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476250"/>
            <a:ext cx="7127875" cy="60483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ar-SY" sz="4000" b="1" smtClean="0">
                <a:solidFill>
                  <a:srgbClr val="FF0000"/>
                </a:solidFill>
              </a:rPr>
              <a:t>2- مواد مرقئة قابلة للامتصاص حيوياً: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ar-SY" smtClean="0">
                <a:solidFill>
                  <a:srgbClr val="000000"/>
                </a:solidFill>
              </a:rPr>
              <a:t> </a:t>
            </a:r>
            <a:r>
              <a:rPr lang="ar-SY" sz="4000" smtClean="0">
                <a:solidFill>
                  <a:srgbClr val="000000"/>
                </a:solidFill>
              </a:rPr>
              <a:t>أ- </a:t>
            </a:r>
            <a:r>
              <a:rPr lang="ar-SY" sz="4000" b="1" smtClean="0">
                <a:solidFill>
                  <a:srgbClr val="000000"/>
                </a:solidFill>
              </a:rPr>
              <a:t>اسفنجات الجيلاتين.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ar-SY" sz="4000" b="1" smtClean="0">
                <a:solidFill>
                  <a:srgbClr val="000000"/>
                </a:solidFill>
              </a:rPr>
              <a:t> ب- اسفنجات الكولاجين.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ar-SY" sz="4000" b="1" smtClean="0">
                <a:solidFill>
                  <a:srgbClr val="000000"/>
                </a:solidFill>
              </a:rPr>
              <a:t> ج- شرائط </a:t>
            </a:r>
            <a:r>
              <a:rPr lang="en-US" sz="4000" b="1" smtClean="0">
                <a:solidFill>
                  <a:srgbClr val="000000"/>
                </a:solidFill>
              </a:rPr>
              <a:t>OXYCELLYLOSE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ar-IQ" sz="4000" b="1" smtClean="0">
                <a:solidFill>
                  <a:srgbClr val="000000"/>
                </a:solidFill>
              </a:rPr>
              <a:t> ه- اسفنجات الليفين</a:t>
            </a:r>
            <a:r>
              <a:rPr lang="ar-IQ" b="1" smtClean="0">
                <a:solidFill>
                  <a:srgbClr val="000000"/>
                </a:solidFill>
              </a:rPr>
              <a:t> .</a:t>
            </a:r>
            <a:endParaRPr lang="en-US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ar-SY" sz="3200" b="1" dirty="0" smtClean="0">
                <a:solidFill>
                  <a:srgbClr val="CC0066"/>
                </a:solidFill>
              </a:rPr>
              <a:t>ب-مضادات النزف</a:t>
            </a:r>
            <a:r>
              <a:rPr lang="ar-IQ" sz="3200" b="1" dirty="0" smtClean="0">
                <a:solidFill>
                  <a:srgbClr val="CC0066"/>
                </a:solidFill>
              </a:rPr>
              <a:t> </a:t>
            </a:r>
            <a:r>
              <a:rPr lang="en-US" sz="3200" b="1" dirty="0" smtClean="0">
                <a:solidFill>
                  <a:srgbClr val="CC0066"/>
                </a:solidFill>
              </a:rPr>
              <a:t>ANTI-HEMORRAGIQUS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9144000" cy="4859338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2800" smtClean="0">
                <a:solidFill>
                  <a:srgbClr val="3366FF"/>
                </a:solidFill>
              </a:rPr>
              <a:t>(ETAMSYLATE)DICYNONE</a:t>
            </a:r>
            <a:r>
              <a:rPr lang="ar-IQ" sz="3600" b="1" smtClean="0">
                <a:solidFill>
                  <a:srgbClr val="080808"/>
                </a:solidFill>
              </a:rPr>
              <a:t>لتحسين المقاومة</a:t>
            </a:r>
            <a:r>
              <a:rPr lang="ar-IQ" sz="3600" b="1" smtClean="0">
                <a:solidFill>
                  <a:srgbClr val="3366FF"/>
                </a:solidFill>
              </a:rPr>
              <a:t> </a:t>
            </a:r>
            <a:r>
              <a:rPr lang="ar-IQ" sz="3600" b="1" smtClean="0">
                <a:solidFill>
                  <a:srgbClr val="080808"/>
                </a:solidFill>
              </a:rPr>
              <a:t>الوعائية:</a:t>
            </a:r>
            <a:endParaRPr lang="en-US" sz="3600" b="1" smtClean="0">
              <a:solidFill>
                <a:srgbClr val="080808"/>
              </a:solidFill>
            </a:endParaRPr>
          </a:p>
        </p:txBody>
      </p:sp>
      <p:pic>
        <p:nvPicPr>
          <p:cNvPr id="139268" name="Picture 4" descr="dicynone[1]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349500"/>
            <a:ext cx="5473700" cy="3600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66FF"/>
                </a:solidFill>
              </a:rPr>
              <a:t>DICYNONE* (</a:t>
            </a:r>
            <a:r>
              <a:rPr lang="en-US" sz="3200" smtClean="0">
                <a:solidFill>
                  <a:srgbClr val="3366FF"/>
                </a:solidFill>
              </a:rPr>
              <a:t>ETAMSYLATE</a:t>
            </a:r>
            <a:r>
              <a:rPr lang="en-US" smtClean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ar-IQ" b="1" smtClean="0">
                <a:solidFill>
                  <a:srgbClr val="080808"/>
                </a:solidFill>
              </a:rPr>
              <a:t>هو مركب مضاد للنزف واقي للأوعية وهو عقار فعال في المرحلة الأولى من النزف</a:t>
            </a:r>
            <a:r>
              <a:rPr lang="ar-SY" b="1" smtClean="0">
                <a:solidFill>
                  <a:srgbClr val="080808"/>
                </a:solidFill>
              </a:rPr>
              <a:t>(مرحلة تداخل الصفيحات مع البشرة المبطنة للأوعية )وذلك بواسطة تحسين التصاق الصفيحات ودعم المقاومة الوعائية فهو كفء لإنقاص زمن النزف .</a:t>
            </a:r>
          </a:p>
          <a:p>
            <a:pPr algn="just" eaLnBrk="1" hangingPunct="1">
              <a:buFontTx/>
              <a:buChar char="-"/>
            </a:pPr>
            <a:r>
              <a:rPr lang="ar-SY" b="1" smtClean="0">
                <a:solidFill>
                  <a:srgbClr val="080808"/>
                </a:solidFill>
              </a:rPr>
              <a:t>ليس له تأثير مقبض وعائي ولا يعمل على انحلال الليفين ولا يعدل من عوامل التخثر المصورية .</a:t>
            </a:r>
          </a:p>
          <a:p>
            <a:pPr algn="just" eaLnBrk="1" hangingPunct="1">
              <a:buFontTx/>
              <a:buChar char="-"/>
            </a:pPr>
            <a:r>
              <a:rPr lang="ar-SY" b="1" smtClean="0">
                <a:solidFill>
                  <a:srgbClr val="CC0066"/>
                </a:solidFill>
              </a:rPr>
              <a:t>الاستطبابات:</a:t>
            </a:r>
          </a:p>
          <a:p>
            <a:pPr algn="just" eaLnBrk="1" hangingPunct="1">
              <a:buFontTx/>
              <a:buNone/>
            </a:pPr>
            <a:r>
              <a:rPr lang="en-US" b="1" smtClean="0">
                <a:solidFill>
                  <a:srgbClr val="080808"/>
                </a:solidFill>
              </a:rPr>
              <a:t>*</a:t>
            </a:r>
            <a:r>
              <a:rPr lang="ar-SY" b="1" smtClean="0">
                <a:solidFill>
                  <a:srgbClr val="080808"/>
                </a:solidFill>
              </a:rPr>
              <a:t>في الجراحة: وقاية وعلاج قبل وأثناء وبعد 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080808"/>
                </a:solidFill>
              </a:rPr>
              <a:t>النزوف الوعائية في كل العمليات الصعبة 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080808"/>
                </a:solidFill>
              </a:rPr>
              <a:t>وفي الاصابات الهامة و الوعائية النسيجية.</a:t>
            </a:r>
            <a:endParaRPr lang="en-US" b="1" smtClean="0">
              <a:solidFill>
                <a:srgbClr val="080808"/>
              </a:solidFill>
            </a:endParaRPr>
          </a:p>
        </p:txBody>
      </p:sp>
      <p:pic>
        <p:nvPicPr>
          <p:cNvPr id="140292" name="Picture 4" descr="Dicynone_500mg[1]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94175"/>
            <a:ext cx="3132138" cy="2663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0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0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40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0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0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66FF"/>
                </a:solidFill>
              </a:rPr>
              <a:t>DICYNONE* (</a:t>
            </a:r>
            <a:r>
              <a:rPr lang="en-US" sz="3200" smtClean="0">
                <a:solidFill>
                  <a:srgbClr val="3366FF"/>
                </a:solidFill>
              </a:rPr>
              <a:t>ETAMSYLATE</a:t>
            </a:r>
            <a:r>
              <a:rPr lang="en-US" smtClean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mtClean="0">
                <a:solidFill>
                  <a:srgbClr val="080808"/>
                </a:solidFill>
              </a:rPr>
              <a:t>*</a:t>
            </a:r>
            <a:r>
              <a:rPr lang="ar-IQ" b="1" smtClean="0">
                <a:solidFill>
                  <a:srgbClr val="080808"/>
                </a:solidFill>
              </a:rPr>
              <a:t>ويستخدم في الجراحة النسائية والبولية وجراحة الفم والفكين والجراحة العينية والجراحة البلاستيكية والترميمية وفي الطب بشكل عام.</a:t>
            </a:r>
          </a:p>
          <a:p>
            <a:pPr algn="just" eaLnBrk="1" hangingPunct="1">
              <a:buFontTx/>
              <a:buNone/>
            </a:pPr>
            <a:r>
              <a:rPr lang="en-US" b="1" smtClean="0">
                <a:solidFill>
                  <a:srgbClr val="080808"/>
                </a:solidFill>
              </a:rPr>
              <a:t>*</a:t>
            </a:r>
            <a:r>
              <a:rPr lang="ar-IQ" b="1" smtClean="0">
                <a:solidFill>
                  <a:srgbClr val="080808"/>
                </a:solidFill>
              </a:rPr>
              <a:t>ويستخدم كوقاية وعلاج من النزوف الوعائية مهما كانت عامة أو موضعية :النزف البولي- الرعاف- نزف اللثة ...الخ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080808"/>
                </a:solidFill>
              </a:rPr>
              <a:t>-</a:t>
            </a:r>
            <a:r>
              <a:rPr lang="ar-SY" b="1" smtClean="0">
                <a:solidFill>
                  <a:srgbClr val="CC0066"/>
                </a:solidFill>
              </a:rPr>
              <a:t>الجرعات: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9966FF"/>
                </a:solidFill>
              </a:rPr>
              <a:t> للبالغ: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33CC33"/>
                </a:solidFill>
              </a:rPr>
              <a:t>1- قبل العمل الجراحي: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080808"/>
                </a:solidFill>
              </a:rPr>
              <a:t>حبة إلى حبتين 250-500 ملغ أو 1-2 أمبول داخل العضل أو الوريد 1ساعة قبل العمل الجراحي.</a:t>
            </a:r>
            <a:endParaRPr lang="en-US" b="1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66FF"/>
                </a:solidFill>
              </a:rPr>
              <a:t>DICYNONE* (</a:t>
            </a:r>
            <a:r>
              <a:rPr lang="en-US" sz="2800" smtClean="0">
                <a:solidFill>
                  <a:srgbClr val="3366FF"/>
                </a:solidFill>
              </a:rPr>
              <a:t>ETAMSYLATE</a:t>
            </a:r>
            <a:r>
              <a:rPr lang="en-US" sz="4000" smtClean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9144000" cy="5689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ar-IQ" smtClean="0">
                <a:solidFill>
                  <a:srgbClr val="33CC33"/>
                </a:solidFill>
              </a:rPr>
              <a:t>2-</a:t>
            </a:r>
            <a:r>
              <a:rPr lang="ar-SY" b="1" smtClean="0">
                <a:solidFill>
                  <a:srgbClr val="33CC33"/>
                </a:solidFill>
              </a:rPr>
              <a:t>أثناء العمل الجراحي: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080808"/>
                </a:solidFill>
              </a:rPr>
              <a:t>1-2 أمبولة داخل الوريد وإعادة الجرعة عند الضرورة.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33CC33"/>
                </a:solidFill>
              </a:rPr>
              <a:t>3- بعد العمل الجراحي: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080808"/>
                </a:solidFill>
              </a:rPr>
              <a:t>1-2 حبة عيار 250 -500ملغ أو 1-2 أمبول داخل العضل أو الوريد نحو 4-6 ساعات وطالما هناك خطر النزف.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33CC33"/>
                </a:solidFill>
              </a:rPr>
              <a:t>4- في الحالات الاسعافية: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080808"/>
                </a:solidFill>
              </a:rPr>
              <a:t>1-2 أمبول داخل الوريد أو العضل </a:t>
            </a:r>
          </a:p>
          <a:p>
            <a:pPr algn="just" eaLnBrk="1" hangingPunct="1">
              <a:buFontTx/>
              <a:buNone/>
            </a:pPr>
            <a:r>
              <a:rPr lang="ar-SY" b="1" smtClean="0">
                <a:solidFill>
                  <a:srgbClr val="080808"/>
                </a:solidFill>
              </a:rPr>
              <a:t>تعاد كل 4-6 ساعات طالما هناك خطر النزف</a:t>
            </a:r>
            <a:r>
              <a:rPr lang="ar-SY" smtClean="0">
                <a:solidFill>
                  <a:srgbClr val="080808"/>
                </a:solidFill>
              </a:rPr>
              <a:t>.</a:t>
            </a:r>
            <a:endParaRPr lang="en-US" smtClean="0">
              <a:solidFill>
                <a:srgbClr val="080808"/>
              </a:solidFill>
            </a:endParaRPr>
          </a:p>
        </p:txBody>
      </p:sp>
      <p:pic>
        <p:nvPicPr>
          <p:cNvPr id="66564" name="Picture 4" descr="dicynone[1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860800"/>
            <a:ext cx="2581275" cy="1944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387350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66FF"/>
                </a:solidFill>
              </a:rPr>
              <a:t>DICYNONE* (</a:t>
            </a:r>
            <a:r>
              <a:rPr lang="en-US" sz="3200" smtClean="0">
                <a:solidFill>
                  <a:srgbClr val="3366FF"/>
                </a:solidFill>
              </a:rPr>
              <a:t>ETAMSYLATE</a:t>
            </a:r>
            <a:r>
              <a:rPr lang="en-US" smtClean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5435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ar-IQ" sz="2800" smtClean="0">
                <a:solidFill>
                  <a:srgbClr val="33CC33"/>
                </a:solidFill>
              </a:rPr>
              <a:t>5</a:t>
            </a:r>
            <a:r>
              <a:rPr lang="ar-IQ" sz="2800" b="1" smtClean="0">
                <a:solidFill>
                  <a:srgbClr val="33CC33"/>
                </a:solidFill>
              </a:rPr>
              <a:t>-المعالجة الموضعية :</a:t>
            </a:r>
          </a:p>
          <a:p>
            <a:pPr algn="just" eaLnBrk="1" hangingPunct="1">
              <a:buFontTx/>
              <a:buNone/>
            </a:pPr>
            <a:r>
              <a:rPr lang="ar-IQ" sz="2800" b="1" smtClean="0">
                <a:solidFill>
                  <a:srgbClr val="080808"/>
                </a:solidFill>
              </a:rPr>
              <a:t>يمكن تطبيق محتويات الأمبول على قطنة أو اسفنجات قابلة للامتصاص مكان قلع الأسنان في الحالات النازفة ويكرر ذلك عند الضرورة بالتوافق مع أخذ الدواء بالطريق العام.</a:t>
            </a:r>
          </a:p>
          <a:p>
            <a:pPr algn="just" eaLnBrk="1" hangingPunct="1">
              <a:buFontTx/>
              <a:buNone/>
            </a:pPr>
            <a:r>
              <a:rPr lang="ar-IQ" sz="2800" b="1" smtClean="0">
                <a:solidFill>
                  <a:srgbClr val="9966FF"/>
                </a:solidFill>
              </a:rPr>
              <a:t>عند الأطفال:</a:t>
            </a:r>
          </a:p>
          <a:p>
            <a:pPr algn="just" eaLnBrk="1" hangingPunct="1">
              <a:buFontTx/>
              <a:buNone/>
            </a:pPr>
            <a:r>
              <a:rPr lang="ar-IQ" sz="2800" b="1" smtClean="0">
                <a:solidFill>
                  <a:srgbClr val="080808"/>
                </a:solidFill>
              </a:rPr>
              <a:t>نصف جرعة البالغ أو 250 ملغ أمبول أو محفظة.</a:t>
            </a:r>
            <a:endParaRPr lang="ar-SY" sz="2800" b="1" smtClean="0">
              <a:solidFill>
                <a:srgbClr val="080808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ar-SY" sz="2800" b="1" smtClean="0">
                <a:solidFill>
                  <a:srgbClr val="CC0066"/>
                </a:solidFill>
              </a:rPr>
              <a:t>مضادات الاستطباب:</a:t>
            </a:r>
          </a:p>
          <a:p>
            <a:pPr algn="just" eaLnBrk="1" hangingPunct="1">
              <a:buFontTx/>
              <a:buNone/>
            </a:pPr>
            <a:r>
              <a:rPr lang="ar-SY" sz="2800" b="1" smtClean="0">
                <a:solidFill>
                  <a:srgbClr val="000000"/>
                </a:solidFill>
              </a:rPr>
              <a:t>في حالات</a:t>
            </a:r>
            <a:r>
              <a:rPr lang="en-US" sz="2800" b="1" smtClean="0">
                <a:solidFill>
                  <a:srgbClr val="3366FF"/>
                </a:solidFill>
              </a:rPr>
              <a:t>Acute porphyria</a:t>
            </a:r>
            <a:r>
              <a:rPr lang="ar-SA" sz="2800" b="1" smtClean="0"/>
              <a:t>.</a:t>
            </a:r>
            <a:r>
              <a:rPr lang="en-US" sz="2800" b="1" smtClean="0"/>
              <a:t> </a:t>
            </a:r>
            <a:r>
              <a:rPr lang="ar-SY" sz="2800" b="1" smtClean="0">
                <a:solidFill>
                  <a:srgbClr val="CC0066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ar-SY" sz="2800" b="1" smtClean="0">
                <a:solidFill>
                  <a:srgbClr val="080808"/>
                </a:solidFill>
              </a:rPr>
              <a:t>في حالات الربو القصبي وفي حالات التحسس من ال </a:t>
            </a:r>
            <a:r>
              <a:rPr lang="en-US" sz="2800" b="1" smtClean="0">
                <a:solidFill>
                  <a:srgbClr val="3366FF"/>
                </a:solidFill>
              </a:rPr>
              <a:t>sulphites</a:t>
            </a:r>
            <a:r>
              <a:rPr lang="ar-SA" sz="2800" b="1" smtClean="0"/>
              <a:t>.</a:t>
            </a:r>
            <a:r>
              <a:rPr lang="en-US" sz="2800" b="1" smtClean="0"/>
              <a:t> </a:t>
            </a:r>
            <a:endParaRPr lang="ar-SY" sz="2800" b="1" smtClean="0">
              <a:solidFill>
                <a:srgbClr val="080808"/>
              </a:solidFill>
            </a:endParaRPr>
          </a:p>
          <a:p>
            <a:pPr algn="just" eaLnBrk="1" hangingPunct="1">
              <a:buFontTx/>
              <a:buNone/>
            </a:pPr>
            <a:r>
              <a:rPr lang="ar-SY" sz="2800" b="1" smtClean="0">
                <a:solidFill>
                  <a:srgbClr val="080808"/>
                </a:solidFill>
              </a:rPr>
              <a:t>الداخل في تركيب هذا الدواء.</a:t>
            </a:r>
            <a:endParaRPr lang="en-US" sz="2800" b="1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boite_dicynone_gd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43888" cy="981075"/>
          </a:xfrm>
        </p:spPr>
        <p:txBody>
          <a:bodyPr/>
          <a:lstStyle/>
          <a:p>
            <a:pPr eaLnBrk="1" hangingPunct="1">
              <a:defRPr/>
            </a:pPr>
            <a:r>
              <a:rPr lang="ar-SY" sz="3200" b="1" smtClean="0">
                <a:solidFill>
                  <a:srgbClr val="CC0066"/>
                </a:solidFill>
              </a:rPr>
              <a:t>ب-مضادات النزف</a:t>
            </a:r>
            <a:r>
              <a:rPr lang="en-US" sz="3200" b="1" smtClean="0">
                <a:solidFill>
                  <a:srgbClr val="CC0066"/>
                </a:solidFill>
              </a:rPr>
              <a:t>ANTI-HEMORRAGIQUS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algn="just" eaLnBrk="1" hangingPunct="1">
              <a:buFontTx/>
              <a:buBlip>
                <a:blip r:embed="rId2"/>
              </a:buBlip>
            </a:pPr>
            <a:r>
              <a:rPr lang="en-US" smtClean="0">
                <a:solidFill>
                  <a:srgbClr val="3366FF"/>
                </a:solidFill>
              </a:rPr>
              <a:t>:</a:t>
            </a:r>
            <a:r>
              <a:rPr lang="en-US" b="1" smtClean="0">
                <a:solidFill>
                  <a:srgbClr val="3366FF"/>
                </a:solidFill>
              </a:rPr>
              <a:t>AREMAPECTINE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أمبولات للشرب (4 أمبولات خلال 24 ساعة).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b="1" smtClean="0">
                <a:solidFill>
                  <a:srgbClr val="3366FF"/>
                </a:solidFill>
              </a:rPr>
              <a:t>:REPTILASE</a:t>
            </a:r>
            <a:endParaRPr lang="ar-IQ" b="1" smtClean="0">
              <a:solidFill>
                <a:srgbClr val="3366FF"/>
              </a:solidFill>
            </a:endParaRP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مستخرجة من سم الثعبان </a:t>
            </a:r>
            <a:r>
              <a:rPr lang="en-US" b="1" smtClean="0">
                <a:solidFill>
                  <a:srgbClr val="080808"/>
                </a:solidFill>
              </a:rPr>
              <a:t>BOTHROPS</a:t>
            </a:r>
            <a:r>
              <a:rPr lang="ar-IQ" b="1" smtClean="0">
                <a:solidFill>
                  <a:srgbClr val="080808"/>
                </a:solidFill>
              </a:rPr>
              <a:t>ولكن هذا الدواء اتهم بإحداث تخثر داخل وعائي منتشر (</a:t>
            </a:r>
            <a:r>
              <a:rPr lang="en-US" b="1" smtClean="0">
                <a:solidFill>
                  <a:srgbClr val="080808"/>
                </a:solidFill>
              </a:rPr>
              <a:t>(I.V.D.C</a:t>
            </a:r>
            <a:r>
              <a:rPr lang="ar-IQ" b="1" smtClean="0">
                <a:solidFill>
                  <a:srgbClr val="080808"/>
                </a:solidFill>
              </a:rPr>
              <a:t>.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b="1" smtClean="0">
                <a:solidFill>
                  <a:srgbClr val="3366FF"/>
                </a:solidFill>
              </a:rPr>
              <a:t>HEMOSTATIQUE-ERCE</a:t>
            </a:r>
            <a:r>
              <a:rPr lang="ar-IQ" b="1" smtClean="0">
                <a:solidFill>
                  <a:srgbClr val="3366FF"/>
                </a:solidFill>
              </a:rPr>
              <a:t>:</a:t>
            </a:r>
            <a:endParaRPr lang="en-US" b="1" smtClean="0">
              <a:solidFill>
                <a:srgbClr val="080808"/>
              </a:solidFill>
            </a:endParaRP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أمبولات شرب (3-4مرات يوميا)ويمكن أن يطبق موضعيا.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b="1" smtClean="0">
                <a:solidFill>
                  <a:srgbClr val="3366FF"/>
                </a:solidFill>
              </a:rPr>
              <a:t>VITAMINE-K (KONAKION MM)*</a:t>
            </a:r>
            <a:r>
              <a:rPr lang="ar-SY" b="1" smtClean="0">
                <a:solidFill>
                  <a:srgbClr val="3366FF"/>
                </a:solidFill>
              </a:rPr>
              <a:t>:</a:t>
            </a:r>
            <a:endParaRPr lang="en-US" b="1" smtClean="0">
              <a:solidFill>
                <a:srgbClr val="3366FF"/>
              </a:solidFill>
            </a:endParaRP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شركة </a:t>
            </a:r>
            <a:r>
              <a:rPr lang="en-US" b="1" smtClean="0">
                <a:solidFill>
                  <a:srgbClr val="080808"/>
                </a:solidFill>
              </a:rPr>
              <a:t>ROCHE</a:t>
            </a:r>
            <a:r>
              <a:rPr lang="ar-IQ" b="1" smtClean="0">
                <a:solidFill>
                  <a:srgbClr val="080808"/>
                </a:solidFill>
              </a:rPr>
              <a:t> </a:t>
            </a:r>
            <a:r>
              <a:rPr lang="en-US" b="1" smtClean="0">
                <a:solidFill>
                  <a:srgbClr val="080808"/>
                </a:solidFill>
              </a:rPr>
              <a:t>(PHYTOMENADION)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88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3366FF"/>
                </a:solidFill>
              </a:rPr>
              <a:t>KONAKION MM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algn="just" eaLnBrk="1" hangingPunct="1"/>
            <a:r>
              <a:rPr lang="en-US" smtClean="0">
                <a:solidFill>
                  <a:srgbClr val="080808"/>
                </a:solidFill>
              </a:rPr>
              <a:t>(</a:t>
            </a:r>
            <a:r>
              <a:rPr lang="en-US" b="1" smtClean="0">
                <a:solidFill>
                  <a:srgbClr val="080808"/>
                </a:solidFill>
              </a:rPr>
              <a:t>PHYTOMENADION)</a:t>
            </a:r>
            <a:r>
              <a:rPr lang="ar-IQ" b="1" smtClean="0">
                <a:solidFill>
                  <a:srgbClr val="080808"/>
                </a:solidFill>
              </a:rPr>
              <a:t>شركة </a:t>
            </a:r>
            <a:r>
              <a:rPr lang="en-US" b="1" smtClean="0">
                <a:solidFill>
                  <a:srgbClr val="080808"/>
                </a:solidFill>
              </a:rPr>
              <a:t>ROCHE</a:t>
            </a:r>
            <a:r>
              <a:rPr lang="ar-IQ" b="1" smtClean="0">
                <a:solidFill>
                  <a:srgbClr val="080808"/>
                </a:solidFill>
              </a:rPr>
              <a:t>يوصف بطريق الفم أو</a:t>
            </a:r>
            <a:r>
              <a:rPr lang="ar-IQ" sz="2800" b="1" smtClean="0">
                <a:solidFill>
                  <a:srgbClr val="080808"/>
                </a:solidFill>
              </a:rPr>
              <a:t> </a:t>
            </a:r>
            <a:r>
              <a:rPr lang="ar-IQ" b="1" smtClean="0">
                <a:solidFill>
                  <a:srgbClr val="080808"/>
                </a:solidFill>
              </a:rPr>
              <a:t>الحقن له فعالية على تشكل المعقد البروترومبيني</a:t>
            </a:r>
          </a:p>
          <a:p>
            <a:pPr algn="just" eaLnBrk="1" hangingPunct="1">
              <a:buFontTx/>
              <a:buNone/>
            </a:pPr>
            <a:r>
              <a:rPr lang="ar-IQ" b="1" smtClean="0">
                <a:solidFill>
                  <a:srgbClr val="080808"/>
                </a:solidFill>
              </a:rPr>
              <a:t>(</a:t>
            </a:r>
            <a:r>
              <a:rPr lang="en-US" b="1" smtClean="0">
                <a:solidFill>
                  <a:srgbClr val="080808"/>
                </a:solidFill>
              </a:rPr>
              <a:t>P.P.S.B</a:t>
            </a:r>
            <a:r>
              <a:rPr lang="ar-IQ" b="1" smtClean="0">
                <a:solidFill>
                  <a:srgbClr val="080808"/>
                </a:solidFill>
              </a:rPr>
              <a:t> )وذلك بتأثيره على الخلايا الكبدية الوظيفية ويبدأ التأثير بعد 12</a:t>
            </a:r>
            <a:r>
              <a:rPr lang="ar-IQ" sz="2800" b="1" smtClean="0">
                <a:solidFill>
                  <a:srgbClr val="080808"/>
                </a:solidFill>
              </a:rPr>
              <a:t> </a:t>
            </a:r>
            <a:r>
              <a:rPr lang="ar-IQ" b="1" smtClean="0">
                <a:solidFill>
                  <a:srgbClr val="080808"/>
                </a:solidFill>
              </a:rPr>
              <a:t>ساعة ولا يكتمل إلا بعد 48 ساعة .</a:t>
            </a:r>
            <a:endParaRPr lang="en-US" b="1" smtClean="0">
              <a:solidFill>
                <a:srgbClr val="080808"/>
              </a:solidFill>
            </a:endParaRP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080808"/>
              </a:solidFill>
            </a:endParaRPr>
          </a:p>
        </p:txBody>
      </p:sp>
      <p:pic>
        <p:nvPicPr>
          <p:cNvPr id="155653" name="Picture 5" descr="3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4640" r="9274" b="4060"/>
          <a:stretch>
            <a:fillRect/>
          </a:stretch>
        </p:blipFill>
        <p:spPr>
          <a:xfrm>
            <a:off x="2051050" y="3068638"/>
            <a:ext cx="5616575" cy="3500437"/>
          </a:xfrm>
          <a:solidFill>
            <a:srgbClr val="FF9999"/>
          </a:solidFill>
          <a:ln w="190500" cap="flat" cmpd="tri" algn="ctr">
            <a:solidFill>
              <a:srgbClr val="FFCC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373062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smtClean="0">
                <a:solidFill>
                  <a:srgbClr val="3366FF"/>
                </a:solidFill>
              </a:rPr>
              <a:t>VITAMINE-K KONAKION MM</a:t>
            </a:r>
            <a:r>
              <a:rPr lang="ar-SY" sz="1800" smtClean="0">
                <a:solidFill>
                  <a:srgbClr val="3366FF"/>
                </a:solidFill>
              </a:rPr>
              <a:t>:</a:t>
            </a:r>
            <a:endParaRPr lang="en-US" sz="1800" smtClean="0">
              <a:solidFill>
                <a:srgbClr val="3366FF"/>
              </a:solidFill>
            </a:endParaRPr>
          </a:p>
        </p:txBody>
      </p:sp>
      <p:pic>
        <p:nvPicPr>
          <p:cNvPr id="149508" name="Picture 4" descr="18115[1]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765175"/>
            <a:ext cx="8280400" cy="5805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87350"/>
            <a:ext cx="824388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VITAMINE-K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ar-IQ" b="1" dirty="0" smtClean="0">
                <a:solidFill>
                  <a:srgbClr val="080808"/>
                </a:solidFill>
              </a:rPr>
              <a:t>-</a:t>
            </a:r>
            <a:r>
              <a:rPr lang="ar-IQ" b="1" dirty="0" smtClean="0">
                <a:solidFill>
                  <a:schemeClr val="tx2">
                    <a:lumMod val="75000"/>
                  </a:schemeClr>
                </a:solidFill>
              </a:rPr>
              <a:t>الخصائص</a:t>
            </a:r>
            <a:r>
              <a:rPr lang="ar-IQ" b="1" dirty="0" smtClean="0">
                <a:solidFill>
                  <a:srgbClr val="080808"/>
                </a:solidFill>
              </a:rPr>
              <a:t>:</a:t>
            </a:r>
            <a:endParaRPr lang="ar-SY" b="1" dirty="0" smtClean="0">
              <a:solidFill>
                <a:srgbClr val="080808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ar-SY" b="1" dirty="0" smtClean="0">
                <a:solidFill>
                  <a:srgbClr val="080808"/>
                </a:solidFill>
              </a:rPr>
              <a:t>1 أمبول تحتوي على </a:t>
            </a:r>
            <a:r>
              <a:rPr lang="en-US" b="1" dirty="0" err="1" smtClean="0">
                <a:solidFill>
                  <a:srgbClr val="3366FF"/>
                </a:solidFill>
              </a:rPr>
              <a:t>Phytomenadione</a:t>
            </a:r>
            <a:r>
              <a:rPr lang="en-US" b="1" dirty="0" smtClean="0"/>
              <a:t> </a:t>
            </a:r>
            <a:r>
              <a:rPr lang="ar-IQ" b="1" dirty="0" smtClean="0">
                <a:solidFill>
                  <a:srgbClr val="080808"/>
                </a:solidFill>
              </a:rPr>
              <a:t>10ملغ.</a:t>
            </a:r>
          </a:p>
          <a:p>
            <a:pPr algn="just" eaLnBrk="1" hangingPunct="1">
              <a:buFontTx/>
              <a:buNone/>
              <a:defRPr/>
            </a:pPr>
            <a:r>
              <a:rPr lang="ar-IQ" b="1" dirty="0" smtClean="0">
                <a:solidFill>
                  <a:srgbClr val="080808"/>
                </a:solidFill>
              </a:rPr>
              <a:t>1 أمبول تحتوي على </a:t>
            </a:r>
            <a:r>
              <a:rPr lang="en-US" b="1" dirty="0" err="1" smtClean="0">
                <a:solidFill>
                  <a:srgbClr val="3366FF"/>
                </a:solidFill>
              </a:rPr>
              <a:t>Phytomenadione</a:t>
            </a:r>
            <a:r>
              <a:rPr lang="ar-SY" b="1" dirty="0" smtClean="0">
                <a:solidFill>
                  <a:srgbClr val="3366FF"/>
                </a:solidFill>
              </a:rPr>
              <a:t> </a:t>
            </a:r>
            <a:r>
              <a:rPr lang="ar-SY" b="1" dirty="0" smtClean="0">
                <a:solidFill>
                  <a:srgbClr val="080808"/>
                </a:solidFill>
              </a:rPr>
              <a:t>1ملغ.</a:t>
            </a:r>
          </a:p>
          <a:p>
            <a:pPr algn="just" eaLnBrk="1" hangingPunct="1">
              <a:buFontTx/>
              <a:buNone/>
              <a:defRPr/>
            </a:pPr>
            <a:r>
              <a:rPr lang="ar-SY" b="1" dirty="0" smtClean="0">
                <a:solidFill>
                  <a:srgbClr val="080808"/>
                </a:solidFill>
              </a:rPr>
              <a:t>هذا المركب ضروري لتشكيل العامل الثاني والسابع والعاشر والأول.</a:t>
            </a:r>
          </a:p>
          <a:p>
            <a:pPr algn="just" eaLnBrk="1" hangingPunct="1">
              <a:buFontTx/>
              <a:buNone/>
              <a:defRPr/>
            </a:pPr>
            <a:r>
              <a:rPr lang="ar-SY" b="1" dirty="0" smtClean="0">
                <a:solidFill>
                  <a:srgbClr val="080808"/>
                </a:solidFill>
              </a:rPr>
              <a:t>-</a:t>
            </a:r>
            <a:r>
              <a:rPr lang="ar-SY" b="1" dirty="0" err="1" smtClean="0">
                <a:solidFill>
                  <a:schemeClr val="tx2">
                    <a:lumMod val="75000"/>
                  </a:schemeClr>
                </a:solidFill>
              </a:rPr>
              <a:t>الاستطبابات</a:t>
            </a:r>
            <a:r>
              <a:rPr lang="ar-SY" b="1" dirty="0" smtClean="0">
                <a:solidFill>
                  <a:srgbClr val="080808"/>
                </a:solidFill>
              </a:rPr>
              <a:t>:</a:t>
            </a:r>
          </a:p>
          <a:p>
            <a:pPr algn="just" eaLnBrk="1" hangingPunct="1">
              <a:buFontTx/>
              <a:buNone/>
              <a:defRPr/>
            </a:pPr>
            <a:r>
              <a:rPr lang="ar-SY" b="1" dirty="0" smtClean="0">
                <a:solidFill>
                  <a:srgbClr val="080808"/>
                </a:solidFill>
              </a:rPr>
              <a:t>1-معالجة ووقاية </a:t>
            </a:r>
            <a:r>
              <a:rPr lang="ar-SY" b="1" dirty="0" err="1" smtClean="0">
                <a:solidFill>
                  <a:srgbClr val="080808"/>
                </a:solidFill>
              </a:rPr>
              <a:t>للنزوف</a:t>
            </a:r>
            <a:r>
              <a:rPr lang="ar-SY" b="1" dirty="0" smtClean="0">
                <a:solidFill>
                  <a:srgbClr val="080808"/>
                </a:solidFill>
              </a:rPr>
              <a:t> المسببة عن عوز فيتامين </a:t>
            </a:r>
            <a:r>
              <a:rPr lang="en-US" b="1" dirty="0" smtClean="0">
                <a:solidFill>
                  <a:srgbClr val="080808"/>
                </a:solidFill>
              </a:rPr>
              <a:t>K</a:t>
            </a:r>
            <a:r>
              <a:rPr lang="ar-IQ" b="1" dirty="0" smtClean="0">
                <a:solidFill>
                  <a:srgbClr val="080808"/>
                </a:solidFill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ar-IQ" b="1" dirty="0" smtClean="0">
                <a:solidFill>
                  <a:srgbClr val="080808"/>
                </a:solidFill>
              </a:rPr>
              <a:t>2-ضعف التخثر والنزف المسبب بواسطة فرط جرعة مضادات التخثر مع استثناء </a:t>
            </a:r>
            <a:r>
              <a:rPr lang="ar-IQ" b="1" dirty="0" err="1" smtClean="0">
                <a:solidFill>
                  <a:srgbClr val="080808"/>
                </a:solidFill>
              </a:rPr>
              <a:t>الهيبارين</a:t>
            </a:r>
            <a:r>
              <a:rPr lang="ar-IQ" b="1" dirty="0" smtClean="0">
                <a:solidFill>
                  <a:srgbClr val="080808"/>
                </a:solidFill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ar-IQ" b="1" dirty="0" smtClean="0">
                <a:solidFill>
                  <a:srgbClr val="080808"/>
                </a:solidFill>
              </a:rPr>
              <a:t>3- معالجة الأمراض النزفية لحديثي الولادة.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103188"/>
            <a:ext cx="4067175" cy="804862"/>
          </a:xfrm>
        </p:spPr>
        <p:txBody>
          <a:bodyPr/>
          <a:lstStyle/>
          <a:p>
            <a:pPr eaLnBrk="1" hangingPunct="1">
              <a:defRPr/>
            </a:pPr>
            <a:r>
              <a:rPr lang="ar-SY" b="1" smtClean="0">
                <a:solidFill>
                  <a:srgbClr val="CC0066"/>
                </a:solidFill>
              </a:rPr>
              <a:t>أ-اسفنجات الجيلاتين:</a:t>
            </a:r>
            <a:endParaRPr lang="en-US" b="1" smtClean="0">
              <a:solidFill>
                <a:srgbClr val="CC0066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3366FF"/>
                </a:solidFill>
              </a:rPr>
              <a:t>GELEFOME-GELASPON-SPONGEL</a:t>
            </a:r>
            <a:r>
              <a:rPr lang="en-US" b="1" dirty="0" smtClean="0">
                <a:solidFill>
                  <a:srgbClr val="000000"/>
                </a:solidFill>
              </a:rPr>
              <a:t>-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ar-IQ" b="1" dirty="0" smtClean="0">
                <a:solidFill>
                  <a:srgbClr val="000000"/>
                </a:solidFill>
              </a:rPr>
              <a:t>- </a:t>
            </a:r>
            <a:r>
              <a:rPr lang="ar-IQ" b="1" dirty="0" smtClean="0">
                <a:solidFill>
                  <a:srgbClr val="000000"/>
                </a:solidFill>
              </a:rPr>
              <a:t>غالباً </a:t>
            </a:r>
            <a:r>
              <a:rPr lang="ar-IQ" b="1" dirty="0" smtClean="0">
                <a:solidFill>
                  <a:srgbClr val="000000"/>
                </a:solidFill>
              </a:rPr>
              <a:t>ما تبلل بمواد مرقئة مثل: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THROMBASE</a:t>
            </a:r>
            <a:r>
              <a:rPr lang="ar-IQ" b="1" dirty="0" smtClean="0">
                <a:solidFill>
                  <a:srgbClr val="000000"/>
                </a:solidFill>
              </a:rPr>
              <a:t>تحول طليعة الليفين إلى ليفين. 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HEMOCAPROL</a:t>
            </a:r>
            <a:r>
              <a:rPr lang="ar-IQ" b="1" dirty="0" smtClean="0">
                <a:solidFill>
                  <a:srgbClr val="000000"/>
                </a:solidFill>
              </a:rPr>
              <a:t>مضاد لانحلال الليفين...الخ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ar-IQ" b="1" dirty="0" smtClean="0">
                <a:solidFill>
                  <a:srgbClr val="000000"/>
                </a:solidFill>
              </a:rPr>
              <a:t>-هذه الاسفنجات تشكل هيكل الخثرة.</a:t>
            </a:r>
          </a:p>
          <a:p>
            <a:pPr eaLnBrk="1" hangingPunct="1">
              <a:buFontTx/>
              <a:buNone/>
            </a:pPr>
            <a:r>
              <a:rPr lang="ar-IQ" b="1" dirty="0" smtClean="0">
                <a:solidFill>
                  <a:srgbClr val="000000"/>
                </a:solidFill>
              </a:rPr>
              <a:t>-تمتص </a:t>
            </a:r>
            <a:r>
              <a:rPr lang="ar-IQ" b="1" dirty="0" smtClean="0">
                <a:solidFill>
                  <a:srgbClr val="000000"/>
                </a:solidFill>
              </a:rPr>
              <a:t>تلقائيا </a:t>
            </a:r>
            <a:r>
              <a:rPr lang="ar-IQ" b="1" dirty="0" smtClean="0">
                <a:solidFill>
                  <a:srgbClr val="000000"/>
                </a:solidFill>
              </a:rPr>
              <a:t>خلال عدة أيام.</a:t>
            </a:r>
          </a:p>
          <a:p>
            <a:pPr eaLnBrk="1" hangingPunct="1">
              <a:buFontTx/>
              <a:buNone/>
            </a:pPr>
            <a:r>
              <a:rPr lang="ar-IQ" b="1" dirty="0" smtClean="0">
                <a:solidFill>
                  <a:srgbClr val="000000"/>
                </a:solidFill>
              </a:rPr>
              <a:t>-ولكنها هشةً ولا تسمح بتطبيق ضغطٍ ميكانيكي كافٍ لإرقاء النزف أحياناً.</a:t>
            </a:r>
            <a:endParaRPr lang="en-US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88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3366FF"/>
                </a:solidFill>
              </a:rPr>
              <a:t>VITAMINE-K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6165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ar-IQ" dirty="0" smtClean="0">
                <a:solidFill>
                  <a:srgbClr val="080808"/>
                </a:solidFill>
              </a:rPr>
              <a:t>-</a:t>
            </a:r>
            <a:r>
              <a:rPr lang="ar-IQ" b="1" dirty="0" err="1" smtClean="0">
                <a:solidFill>
                  <a:schemeClr val="tx2">
                    <a:lumMod val="75000"/>
                  </a:schemeClr>
                </a:solidFill>
              </a:rPr>
              <a:t>الاستطبابات</a:t>
            </a:r>
            <a:r>
              <a:rPr lang="ar-IQ" b="1" dirty="0" smtClean="0">
                <a:solidFill>
                  <a:srgbClr val="080808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ar-IQ" b="1" dirty="0" smtClean="0">
                <a:solidFill>
                  <a:srgbClr val="080808"/>
                </a:solidFill>
              </a:rPr>
              <a:t>4-معالجة عوز فيتامين </a:t>
            </a:r>
            <a:r>
              <a:rPr lang="en-US" b="1" dirty="0" smtClean="0">
                <a:solidFill>
                  <a:srgbClr val="080808"/>
                </a:solidFill>
              </a:rPr>
              <a:t>K</a:t>
            </a:r>
            <a:r>
              <a:rPr lang="ar-IQ" b="1" dirty="0" smtClean="0">
                <a:solidFill>
                  <a:srgbClr val="080808"/>
                </a:solidFill>
              </a:rPr>
              <a:t>في حالات: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ar-IQ" b="1" dirty="0" err="1" smtClean="0">
                <a:solidFill>
                  <a:srgbClr val="080808"/>
                </a:solidFill>
              </a:rPr>
              <a:t>تناذرات</a:t>
            </a:r>
            <a:r>
              <a:rPr lang="ar-IQ" b="1" dirty="0" smtClean="0">
                <a:solidFill>
                  <a:srgbClr val="080808"/>
                </a:solidFill>
              </a:rPr>
              <a:t> سوء الامتصاص .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ar-IQ" b="1" dirty="0" smtClean="0">
                <a:solidFill>
                  <a:srgbClr val="080808"/>
                </a:solidFill>
              </a:rPr>
              <a:t>اليرقان </a:t>
            </a:r>
            <a:r>
              <a:rPr lang="ar-IQ" b="1" dirty="0" err="1" smtClean="0">
                <a:solidFill>
                  <a:srgbClr val="080808"/>
                </a:solidFill>
              </a:rPr>
              <a:t>الانسدادي</a:t>
            </a:r>
            <a:r>
              <a:rPr lang="ar-IQ" b="1" dirty="0" smtClean="0">
                <a:solidFill>
                  <a:srgbClr val="080808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ar-IQ" b="1" dirty="0" smtClean="0">
                <a:solidFill>
                  <a:srgbClr val="080808"/>
                </a:solidFill>
              </a:rPr>
              <a:t>-</a:t>
            </a:r>
            <a:r>
              <a:rPr lang="ar-IQ" b="1" dirty="0" smtClean="0">
                <a:solidFill>
                  <a:schemeClr val="tx2">
                    <a:lumMod val="75000"/>
                  </a:schemeClr>
                </a:solidFill>
              </a:rPr>
              <a:t>مضادات الاستطباب: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ar-IQ" b="1" dirty="0" smtClean="0">
                <a:solidFill>
                  <a:srgbClr val="080808"/>
                </a:solidFill>
              </a:rPr>
              <a:t>وجود حساسية لأي من مكوناته.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b="1" dirty="0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ar-SY" sz="3200" b="1" smtClean="0">
                <a:solidFill>
                  <a:srgbClr val="CC0066"/>
                </a:solidFill>
              </a:rPr>
              <a:t>ب-مضادات النزف</a:t>
            </a:r>
            <a:r>
              <a:rPr lang="en-US" sz="3200" b="1" smtClean="0">
                <a:solidFill>
                  <a:srgbClr val="CC0066"/>
                </a:solidFill>
              </a:rPr>
              <a:t>ANTI-HEMORRAGIQUS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5876925"/>
          </a:xfrm>
          <a:ln>
            <a:solidFill>
              <a:srgbClr val="08080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2800" b="1" smtClean="0">
                <a:solidFill>
                  <a:srgbClr val="3366FF"/>
                </a:solidFill>
              </a:rPr>
              <a:t>ADRENOXYL</a:t>
            </a:r>
            <a:r>
              <a:rPr lang="ar-SY" sz="2800" b="1" smtClean="0">
                <a:solidFill>
                  <a:srgbClr val="3366FF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80808"/>
                </a:solidFill>
              </a:rPr>
              <a:t>Carbazochrome dihydrate 10 mg</a:t>
            </a:r>
            <a:endParaRPr lang="en-US" sz="2800" b="1" smtClean="0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1835150" y="2211388"/>
            <a:ext cx="730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rgbClr val="080808"/>
                </a:solidFill>
              </a:rPr>
              <a:t>Carbazochrome dihydrate   1.5mg</a:t>
            </a:r>
            <a:r>
              <a:rPr lang="ar-SA" sz="2800" b="1"/>
              <a:t> </a:t>
            </a:r>
          </a:p>
        </p:txBody>
      </p:sp>
      <p:pic>
        <p:nvPicPr>
          <p:cNvPr id="159750" name="Picture 6" descr="Adrenoxy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781300"/>
            <a:ext cx="8137525" cy="4076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ar-IQ" sz="3600" b="1" dirty="0" smtClean="0">
                <a:solidFill>
                  <a:srgbClr val="CC0066"/>
                </a:solidFill>
              </a:rPr>
              <a:t>بعض الأدوية التي يمكن وصفها مع الأدوية النوعية للنزف:</a:t>
            </a:r>
            <a:endParaRPr lang="en-US" sz="3600" b="1" dirty="0" smtClean="0">
              <a:solidFill>
                <a:srgbClr val="CC0066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IQ" smtClean="0">
                <a:solidFill>
                  <a:srgbClr val="080808"/>
                </a:solidFill>
              </a:rPr>
              <a:t>-</a:t>
            </a:r>
            <a:r>
              <a:rPr lang="ar-IQ" b="1" smtClean="0">
                <a:solidFill>
                  <a:srgbClr val="080808"/>
                </a:solidFill>
              </a:rPr>
              <a:t>مضادات حيوية</a:t>
            </a:r>
            <a:r>
              <a:rPr lang="ar-IQ" smtClean="0">
                <a:solidFill>
                  <a:srgbClr val="080808"/>
                </a:solidFill>
              </a:rPr>
              <a:t> .</a:t>
            </a:r>
          </a:p>
          <a:p>
            <a:pPr eaLnBrk="1" hangingPunct="1">
              <a:buFontTx/>
              <a:buChar char="-"/>
            </a:pPr>
            <a:r>
              <a:rPr lang="ar-IQ" b="1" smtClean="0">
                <a:solidFill>
                  <a:srgbClr val="080808"/>
                </a:solidFill>
              </a:rPr>
              <a:t>مسكنات</a:t>
            </a:r>
            <a:r>
              <a:rPr lang="ar-IQ" smtClean="0">
                <a:solidFill>
                  <a:srgbClr val="080808"/>
                </a:solidFill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ar-IQ" b="1" smtClean="0">
                <a:solidFill>
                  <a:srgbClr val="080808"/>
                </a:solidFill>
              </a:rPr>
              <a:t>مضادات التهاب (توصف الحموض العضوية بحذر عند من لديهم اضطرابات بآلية إرقاء النزف)لأنها تؤثر على خميرة السيكلوأوكسيجيناز وكذلك تؤثر على جهاز الهضم.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ar-IQ" b="1" smtClean="0">
                <a:solidFill>
                  <a:srgbClr val="080808"/>
                </a:solidFill>
              </a:rPr>
              <a:t>الكورتيزون ومشتقاته (له تأثير جيد على الإرقاء الأولي أو الزمن الوعائي )وتجتنب عند القرحات الهضمية.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ar-IQ" b="1" smtClean="0">
                <a:solidFill>
                  <a:srgbClr val="080808"/>
                </a:solidFill>
              </a:rPr>
              <a:t>فيتامين </a:t>
            </a:r>
            <a:r>
              <a:rPr lang="en-US" b="1" smtClean="0">
                <a:solidFill>
                  <a:srgbClr val="080808"/>
                </a:solidFill>
              </a:rPr>
              <a:t> C</a:t>
            </a:r>
            <a:r>
              <a:rPr lang="ar-IQ" b="1" smtClean="0">
                <a:solidFill>
                  <a:srgbClr val="080808"/>
                </a:solidFill>
              </a:rPr>
              <a:t>لتحسين المقاومة الوعائية وأيضا يساعد على التندب الجيد</a:t>
            </a:r>
            <a:r>
              <a:rPr lang="ar-IQ" b="1" smtClean="0"/>
              <a:t>.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6"/>
          <p:cNvGraphicFramePr>
            <a:graphicFrameLocks noChangeAspect="1"/>
          </p:cNvGraphicFramePr>
          <p:nvPr/>
        </p:nvGraphicFramePr>
        <p:xfrm>
          <a:off x="250825" y="188913"/>
          <a:ext cx="8281988" cy="616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صورة فوتوغرافية من Photo Editor" r:id="rId3" imgW="2857899" imgH="2857899" progId="MSPhotoEd.3">
                  <p:embed/>
                </p:oleObj>
              </mc:Choice>
              <mc:Fallback>
                <p:oleObj name="صورة فوتوغرافية من Photo Editor" r:id="rId3" imgW="2857899" imgH="285789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913"/>
                        <a:ext cx="8281988" cy="616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9" name="WordArt 7"/>
          <p:cNvSpPr>
            <a:spLocks noChangeArrowheads="1" noChangeShapeType="1" noTextEdit="1"/>
          </p:cNvSpPr>
          <p:nvPr/>
        </p:nvSpPr>
        <p:spPr bwMode="auto">
          <a:xfrm>
            <a:off x="1116013" y="1844675"/>
            <a:ext cx="7632700" cy="3529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IQ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Arial"/>
                <a:cs typeface="Arial"/>
              </a:rPr>
              <a:t>شكراًلإصغائكم</a:t>
            </a:r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4213" y="596900"/>
            <a:ext cx="7964487" cy="5280025"/>
          </a:xfrm>
        </p:spPr>
        <p:txBody>
          <a:bodyPr/>
          <a:lstStyle/>
          <a:p>
            <a:pPr eaLnBrk="1" hangingPunct="1">
              <a:defRPr/>
            </a:pPr>
            <a:r>
              <a:rPr lang="ar-SY" sz="800" smtClean="0"/>
              <a:t>ز</a:t>
            </a:r>
            <a:endParaRPr lang="en-US" sz="800" smtClean="0"/>
          </a:p>
        </p:txBody>
      </p:sp>
      <p:sp>
        <p:nvSpPr>
          <p:cNvPr id="161803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Y" smtClean="0"/>
              <a:t>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 animBg="1"/>
      <p:bldP spid="16179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b="1" dirty="0" err="1" smtClean="0">
                <a:solidFill>
                  <a:srgbClr val="3366FF"/>
                </a:solidFill>
              </a:rPr>
              <a:t>الجيلاسبون</a:t>
            </a:r>
            <a:r>
              <a:rPr lang="ar-SA" b="1" dirty="0" smtClean="0">
                <a:solidFill>
                  <a:srgbClr val="3366FF"/>
                </a:solidFill>
              </a:rPr>
              <a:t>  </a:t>
            </a:r>
            <a:r>
              <a:rPr lang="en-US" b="1" dirty="0" smtClean="0">
                <a:solidFill>
                  <a:srgbClr val="3366FF"/>
                </a:solidFill>
              </a:rPr>
              <a:t>GELASPON</a:t>
            </a:r>
            <a:endParaRPr lang="en-US" b="1" dirty="0" smtClean="0">
              <a:solidFill>
                <a:srgbClr val="3366FF"/>
              </a:solidFill>
            </a:endParaRPr>
          </a:p>
        </p:txBody>
      </p:sp>
      <p:pic>
        <p:nvPicPr>
          <p:cNvPr id="50180" name="Picture 4" descr="bl-gelaspon-big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73238"/>
            <a:ext cx="8496944" cy="482411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66FF"/>
                </a:solidFill>
              </a:rPr>
              <a:t>GELASPON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908050"/>
            <a:ext cx="8316912" cy="51482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ar-IQ" sz="3600" b="1" dirty="0" err="1" smtClean="0">
                <a:solidFill>
                  <a:srgbClr val="9966FF"/>
                </a:solidFill>
              </a:rPr>
              <a:t>الاستطبابات</a:t>
            </a:r>
            <a:r>
              <a:rPr lang="ar-IQ" sz="3600" b="1" dirty="0" smtClean="0">
                <a:solidFill>
                  <a:srgbClr val="9966FF"/>
                </a:solidFill>
              </a:rPr>
              <a:t>: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ar-IQ" sz="3600" dirty="0" smtClean="0">
                <a:solidFill>
                  <a:srgbClr val="000000"/>
                </a:solidFill>
              </a:rPr>
              <a:t> </a:t>
            </a:r>
            <a:r>
              <a:rPr lang="ar-IQ" b="1" dirty="0" smtClean="0">
                <a:solidFill>
                  <a:srgbClr val="000000"/>
                </a:solidFill>
              </a:rPr>
              <a:t>يستخدم في مجال الجراحة العامة وجراحة الفم والفكين.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ar-IQ" b="1" dirty="0" smtClean="0">
                <a:solidFill>
                  <a:srgbClr val="000000"/>
                </a:solidFill>
              </a:rPr>
              <a:t>ويستخدم أيضا وقائياً في حالة وجود مشكلة دموية تتعلق بتشكل الليفين.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Char char="-"/>
            </a:pPr>
            <a:r>
              <a:rPr lang="ar-IQ" b="1" dirty="0" smtClean="0">
                <a:solidFill>
                  <a:srgbClr val="9966FF"/>
                </a:solidFill>
              </a:rPr>
              <a:t>المزايا: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ar-IQ" b="1" dirty="0" smtClean="0">
                <a:solidFill>
                  <a:srgbClr val="000000"/>
                </a:solidFill>
              </a:rPr>
              <a:t>يقوم </a:t>
            </a:r>
            <a:r>
              <a:rPr lang="ar-IQ" b="1" dirty="0" smtClean="0">
                <a:solidFill>
                  <a:srgbClr val="000000"/>
                </a:solidFill>
              </a:rPr>
              <a:t>بإرقاءٍ سريعٍ </a:t>
            </a:r>
            <a:r>
              <a:rPr lang="ar-IQ" b="1" dirty="0" smtClean="0">
                <a:solidFill>
                  <a:srgbClr val="000000"/>
                </a:solidFill>
              </a:rPr>
              <a:t>للنزف 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ar-IQ" b="1" dirty="0" smtClean="0">
                <a:solidFill>
                  <a:srgbClr val="000000"/>
                </a:solidFill>
              </a:rPr>
              <a:t>تحمل نسيجي رائع 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ar-IQ" b="1" dirty="0" smtClean="0">
                <a:solidFill>
                  <a:srgbClr val="000000"/>
                </a:solidFill>
              </a:rPr>
              <a:t>يمتص </a:t>
            </a:r>
            <a:r>
              <a:rPr lang="ar-IQ" b="1" dirty="0" smtClean="0">
                <a:solidFill>
                  <a:srgbClr val="000000"/>
                </a:solidFill>
              </a:rPr>
              <a:t>بشكل </a:t>
            </a:r>
            <a:r>
              <a:rPr lang="ar-IQ" b="1" dirty="0" smtClean="0">
                <a:solidFill>
                  <a:srgbClr val="000000"/>
                </a:solidFill>
              </a:rPr>
              <a:t>كامل.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ar-IQ" b="1" dirty="0" smtClean="0">
                <a:solidFill>
                  <a:srgbClr val="000000"/>
                </a:solidFill>
              </a:rPr>
              <a:t>سهل الاستعمال.</a:t>
            </a:r>
          </a:p>
          <a:p>
            <a:pPr marL="609600" indent="-609600"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51206" name="Picture 6" descr="1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8505" r="11623" b="11906"/>
          <a:stretch>
            <a:fillRect/>
          </a:stretch>
        </p:blipFill>
        <p:spPr>
          <a:xfrm>
            <a:off x="395288" y="2852738"/>
            <a:ext cx="4464050" cy="3744912"/>
          </a:xfrm>
          <a:solidFill>
            <a:srgbClr val="FF9999"/>
          </a:solidFill>
          <a:ln w="190500" cap="flat" cmpd="tri" algn="ctr">
            <a:solidFill>
              <a:srgbClr val="FFCC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theme/theme1.xml><?xml version="1.0" encoding="utf-8"?>
<a:theme xmlns:a="http://schemas.openxmlformats.org/drawingml/2006/main" name="مرقئات النزف الموضعية والعامة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مرقئات النزف الموضعية والعامة</Template>
  <TotalTime>10</TotalTime>
  <Words>2465</Words>
  <Application>Microsoft Office PowerPoint</Application>
  <PresentationFormat>عرض على الشاشة (3:4)‏</PresentationFormat>
  <Paragraphs>361</Paragraphs>
  <Slides>74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74</vt:i4>
      </vt:variant>
    </vt:vector>
  </HeadingPairs>
  <TitlesOfParts>
    <vt:vector size="81" baseType="lpstr">
      <vt:lpstr>Verdana</vt:lpstr>
      <vt:lpstr>Arial</vt:lpstr>
      <vt:lpstr>Calibri</vt:lpstr>
      <vt:lpstr>Arabic Transparent</vt:lpstr>
      <vt:lpstr>Wingdings</vt:lpstr>
      <vt:lpstr>مرقئات النزف الموضعية والعامة</vt:lpstr>
      <vt:lpstr>صورة فوتوغرافية من Microsoft Photo Editor 3.0</vt:lpstr>
      <vt:lpstr>عرض تقديمي في PowerPoint</vt:lpstr>
      <vt:lpstr>عرض تقديمي في PowerPoint</vt:lpstr>
      <vt:lpstr>أولاً: مرقئات النزف الموضعية</vt:lpstr>
      <vt:lpstr>عرض تقديمي في PowerPoint</vt:lpstr>
      <vt:lpstr>عرض تقديمي في PowerPoint</vt:lpstr>
      <vt:lpstr>عرض تقديمي في PowerPoint</vt:lpstr>
      <vt:lpstr>أ-اسفنجات الجيلاتين:</vt:lpstr>
      <vt:lpstr>الجيلاسبون  GELASPON</vt:lpstr>
      <vt:lpstr>GELASPON</vt:lpstr>
      <vt:lpstr>GELASPON</vt:lpstr>
      <vt:lpstr>GELASPON</vt:lpstr>
      <vt:lpstr>GELASPON</vt:lpstr>
      <vt:lpstr>GELATAMP جيلاتامب  </vt:lpstr>
      <vt:lpstr>GELATAMP</vt:lpstr>
      <vt:lpstr>جيلوباك Gélopack</vt:lpstr>
      <vt:lpstr>Gélopack</vt:lpstr>
      <vt:lpstr>Gélopack</vt:lpstr>
      <vt:lpstr>ب –اسفنجات الكولاجين: </vt:lpstr>
      <vt:lpstr>Hémocollagène </vt:lpstr>
      <vt:lpstr>Hémocollagène </vt:lpstr>
      <vt:lpstr>Hémocollagène</vt:lpstr>
      <vt:lpstr>PANGEN</vt:lpstr>
      <vt:lpstr>LYOSTYPT</vt:lpstr>
      <vt:lpstr>ج-شرائط :OXYCELLYLOSE</vt:lpstr>
      <vt:lpstr>Surgicel</vt:lpstr>
      <vt:lpstr>Résorcell boulettes </vt:lpstr>
      <vt:lpstr>Résorcell boulettes</vt:lpstr>
      <vt:lpstr>Résorcell boulettes</vt:lpstr>
      <vt:lpstr>Résorcell boulettes</vt:lpstr>
      <vt:lpstr>Résorcell poudre </vt:lpstr>
      <vt:lpstr>Résorcell poudre</vt:lpstr>
      <vt:lpstr>د- اسفنجات الليفين:</vt:lpstr>
      <vt:lpstr>Hémofibrine</vt:lpstr>
      <vt:lpstr>ه - الأصماغcolles  :</vt:lpstr>
      <vt:lpstr>1- صمغ(GELATIN-RESORCINE-FORMOL):GRF</vt:lpstr>
      <vt:lpstr>2- صمغBUTYL-CYANO-ACRYLAT</vt:lpstr>
      <vt:lpstr>3- صمغ COLLE de FIBRIN </vt:lpstr>
      <vt:lpstr>TISSUCOL</vt:lpstr>
      <vt:lpstr>3-أدوية مرقئة تطبق موضعياً: </vt:lpstr>
      <vt:lpstr>الأدرينالين</vt:lpstr>
      <vt:lpstr>ALSTASE</vt:lpstr>
      <vt:lpstr>4- طرق أخرى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HEMOSTASYL</vt:lpstr>
      <vt:lpstr>HEMOSTASYL</vt:lpstr>
      <vt:lpstr>عرض تقديمي في PowerPoint</vt:lpstr>
      <vt:lpstr>عرض تقديمي في PowerPoint</vt:lpstr>
      <vt:lpstr>هناك طرق يجب عدم استعمالها:</vt:lpstr>
      <vt:lpstr>ثانياً:أدوية مرقئة تؤخذ بالطريق العام</vt:lpstr>
      <vt:lpstr>أدوية مرقئة تؤخذ بالطريق العام:</vt:lpstr>
      <vt:lpstr>عرض تقديمي في PowerPoint</vt:lpstr>
      <vt:lpstr>كابرول  *CAPROLميد يفارم</vt:lpstr>
      <vt:lpstr>كابرول *CAPROL</vt:lpstr>
      <vt:lpstr>عرض تقديمي في PowerPoint</vt:lpstr>
      <vt:lpstr>*PAMBARAZالرازي</vt:lpstr>
      <vt:lpstr>أ-مضادات انحلال الليفينANTIFIBRINOLYTIQUES </vt:lpstr>
      <vt:lpstr>ب-مضادات النزف ANTI-HEMORRAGIQUS</vt:lpstr>
      <vt:lpstr>DICYNONE* (ETAMSYLATE)</vt:lpstr>
      <vt:lpstr>DICYNONE* (ETAMSYLATE)</vt:lpstr>
      <vt:lpstr>DICYNONE* (ETAMSYLATE)</vt:lpstr>
      <vt:lpstr>DICYNONE* (ETAMSYLATE)</vt:lpstr>
      <vt:lpstr>عرض تقديمي في PowerPoint</vt:lpstr>
      <vt:lpstr>ب-مضادات النزفANTI-HEMORRAGIQUS</vt:lpstr>
      <vt:lpstr>KONAKION MM</vt:lpstr>
      <vt:lpstr>VITAMINE-K KONAKION MM:</vt:lpstr>
      <vt:lpstr>VITAMINE-K</vt:lpstr>
      <vt:lpstr>VITAMINE-K</vt:lpstr>
      <vt:lpstr>ب-مضادات النزفANTI-HEMORRAGIQUS</vt:lpstr>
      <vt:lpstr>بعض الأدوية التي يمكن وصفها مع الأدوية النوعية للنزف:</vt:lpstr>
      <vt:lpstr>عرض تقديمي في PowerPoint</vt:lpstr>
      <vt:lpstr>ز</vt:lpstr>
    </vt:vector>
  </TitlesOfParts>
  <Company>فراس الصعيو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Aladdin PC Center</dc:creator>
  <cp:lastModifiedBy>Aladdin PC Center</cp:lastModifiedBy>
  <cp:revision>2</cp:revision>
  <dcterms:created xsi:type="dcterms:W3CDTF">2015-05-09T21:16:54Z</dcterms:created>
  <dcterms:modified xsi:type="dcterms:W3CDTF">2015-05-09T21:27:03Z</dcterms:modified>
</cp:coreProperties>
</file>