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4"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360" r:id="rId22"/>
    <p:sldId id="280" r:id="rId23"/>
    <p:sldId id="281" r:id="rId24"/>
    <p:sldId id="361" r:id="rId25"/>
    <p:sldId id="282" r:id="rId26"/>
    <p:sldId id="283" r:id="rId27"/>
    <p:sldId id="284" r:id="rId28"/>
    <p:sldId id="285" r:id="rId29"/>
    <p:sldId id="286" r:id="rId30"/>
    <p:sldId id="287" r:id="rId31"/>
    <p:sldId id="288" r:id="rId32"/>
    <p:sldId id="362" r:id="rId33"/>
    <p:sldId id="289" r:id="rId34"/>
    <p:sldId id="290"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63" r:id="rId77"/>
    <p:sldId id="364" r:id="rId78"/>
    <p:sldId id="336" r:id="rId79"/>
    <p:sldId id="337" r:id="rId80"/>
    <p:sldId id="365"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67" r:id="rId101"/>
    <p:sldId id="368" r:id="rId102"/>
    <p:sldId id="369" r:id="rId103"/>
    <p:sldId id="370" r:id="rId104"/>
    <p:sldId id="371" r:id="rId105"/>
    <p:sldId id="372" r:id="rId106"/>
    <p:sldId id="373" r:id="rId107"/>
    <p:sldId id="374" r:id="rId108"/>
    <p:sldId id="375" r:id="rId109"/>
    <p:sldId id="376" r:id="rId110"/>
    <p:sldId id="377" r:id="rId111"/>
    <p:sldId id="378" r:id="rId112"/>
    <p:sldId id="379" r:id="rId113"/>
    <p:sldId id="380" r:id="rId114"/>
    <p:sldId id="381" r:id="rId115"/>
    <p:sldId id="383"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7" r:id="rId129"/>
    <p:sldId id="398" r:id="rId130"/>
    <p:sldId id="399" r:id="rId131"/>
    <p:sldId id="400" r:id="rId132"/>
    <p:sldId id="401" r:id="rId133"/>
    <p:sldId id="402" r:id="rId134"/>
    <p:sldId id="403" r:id="rId135"/>
    <p:sldId id="357" r:id="rId136"/>
    <p:sldId id="358" r:id="rId137"/>
    <p:sldId id="359" r:id="rId138"/>
    <p:sldId id="366" r:id="rId1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B148025-5218-4F8C-85CF-56217A47D3D0}" type="datetimeFigureOut">
              <a:rPr lang="ar-IQ" smtClean="0"/>
              <a:t>20/01/1440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2477279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B148025-5218-4F8C-85CF-56217A47D3D0}" type="datetimeFigureOut">
              <a:rPr lang="ar-IQ" smtClean="0"/>
              <a:t>20/01/1440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378163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B148025-5218-4F8C-85CF-56217A47D3D0}" type="datetimeFigureOut">
              <a:rPr lang="ar-IQ" smtClean="0"/>
              <a:t>20/01/1440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205266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B148025-5218-4F8C-85CF-56217A47D3D0}" type="datetimeFigureOut">
              <a:rPr lang="ar-IQ" smtClean="0"/>
              <a:t>20/01/1440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35248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B148025-5218-4F8C-85CF-56217A47D3D0}" type="datetimeFigureOut">
              <a:rPr lang="ar-IQ" smtClean="0"/>
              <a:t>20/01/1440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43443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B148025-5218-4F8C-85CF-56217A47D3D0}" type="datetimeFigureOut">
              <a:rPr lang="ar-IQ" smtClean="0"/>
              <a:t>20/01/1440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120064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B148025-5218-4F8C-85CF-56217A47D3D0}" type="datetimeFigureOut">
              <a:rPr lang="ar-IQ" smtClean="0"/>
              <a:t>20/01/1440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389637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B148025-5218-4F8C-85CF-56217A47D3D0}" type="datetimeFigureOut">
              <a:rPr lang="ar-IQ" smtClean="0"/>
              <a:t>20/01/1440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5579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B148025-5218-4F8C-85CF-56217A47D3D0}" type="datetimeFigureOut">
              <a:rPr lang="ar-IQ" smtClean="0"/>
              <a:t>20/01/1440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373100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B148025-5218-4F8C-85CF-56217A47D3D0}" type="datetimeFigureOut">
              <a:rPr lang="ar-IQ" smtClean="0"/>
              <a:t>20/01/1440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3201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B148025-5218-4F8C-85CF-56217A47D3D0}" type="datetimeFigureOut">
              <a:rPr lang="ar-IQ" smtClean="0"/>
              <a:t>20/01/1440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49F8333-B65C-4457-B10A-895350BDFEB7}" type="slidenum">
              <a:rPr lang="ar-IQ" smtClean="0"/>
              <a:t>‹#›</a:t>
            </a:fld>
            <a:endParaRPr lang="ar-IQ"/>
          </a:p>
        </p:txBody>
      </p:sp>
    </p:spTree>
    <p:extLst>
      <p:ext uri="{BB962C8B-B14F-4D97-AF65-F5344CB8AC3E}">
        <p14:creationId xmlns:p14="http://schemas.microsoft.com/office/powerpoint/2010/main" val="16022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B148025-5218-4F8C-85CF-56217A47D3D0}" type="datetimeFigureOut">
              <a:rPr lang="ar-IQ" smtClean="0"/>
              <a:t>20/01/1440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9F8333-B65C-4457-B10A-895350BDFEB7}" type="slidenum">
              <a:rPr lang="ar-IQ" smtClean="0"/>
              <a:t>‹#›</a:t>
            </a:fld>
            <a:endParaRPr lang="ar-IQ"/>
          </a:p>
        </p:txBody>
      </p:sp>
    </p:spTree>
    <p:extLst>
      <p:ext uri="{BB962C8B-B14F-4D97-AF65-F5344CB8AC3E}">
        <p14:creationId xmlns:p14="http://schemas.microsoft.com/office/powerpoint/2010/main" val="267798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Autofit/>
          </a:bodyPr>
          <a:lstStyle/>
          <a:p>
            <a:pPr>
              <a:lnSpc>
                <a:spcPct val="200000"/>
              </a:lnSpc>
            </a:pPr>
            <a:r>
              <a:rPr lang="ar-SY" sz="5400" b="1" dirty="0"/>
              <a:t>الإسعافات </a:t>
            </a:r>
            <a:r>
              <a:rPr lang="ar-SY" sz="5400" b="1" dirty="0" smtClean="0"/>
              <a:t>الأولية</a:t>
            </a:r>
            <a:r>
              <a:rPr lang="ar-SA" sz="5400" b="1" dirty="0" smtClean="0"/>
              <a:t> والمضاعفات المرافقة لجراحة الفم والفكين</a:t>
            </a:r>
            <a:endParaRPr lang="en-US" sz="5400" b="1" dirty="0"/>
          </a:p>
        </p:txBody>
      </p:sp>
    </p:spTree>
    <p:extLst>
      <p:ext uri="{BB962C8B-B14F-4D97-AF65-F5344CB8AC3E}">
        <p14:creationId xmlns:p14="http://schemas.microsoft.com/office/powerpoint/2010/main" val="4004080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sz="8000" b="1" dirty="0" smtClean="0">
                <a:solidFill>
                  <a:srgbClr val="002060"/>
                </a:solidFill>
              </a:rPr>
              <a:t>توقف التنفس</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92500" lnSpcReduction="10000"/>
          </a:bodyPr>
          <a:lstStyle/>
          <a:p>
            <a:pPr algn="just">
              <a:lnSpc>
                <a:spcPct val="200000"/>
              </a:lnSpc>
            </a:pPr>
            <a:r>
              <a:rPr lang="ar-SY" sz="4000" b="1" dirty="0" smtClean="0"/>
              <a:t>من </a:t>
            </a:r>
            <a:r>
              <a:rPr lang="ar-SY" sz="4000" b="1" dirty="0"/>
              <a:t>الضروري جداً إيجاد طريق تنفسي </a:t>
            </a:r>
            <a:r>
              <a:rPr lang="ar-SY" sz="4000" b="1" dirty="0" smtClean="0"/>
              <a:t>حرٍ ومفتوحٍ </a:t>
            </a:r>
            <a:r>
              <a:rPr lang="ar-SY" sz="4000" b="1" dirty="0"/>
              <a:t>لأن الانسداد يؤدي إلى الحرمان من </a:t>
            </a:r>
            <a:r>
              <a:rPr lang="ar-SY" sz="4000" b="1" dirty="0" smtClean="0"/>
              <a:t>الأوكسيجين والذي يؤدي  فقده لمدة </a:t>
            </a:r>
            <a:r>
              <a:rPr lang="ar-SY" sz="4000" b="1" dirty="0"/>
              <a:t>3 دقائق </a:t>
            </a:r>
            <a:r>
              <a:rPr lang="ar-SY" sz="4000" b="1" dirty="0" smtClean="0"/>
              <a:t>إلى أذى الخلايا </a:t>
            </a:r>
            <a:r>
              <a:rPr lang="ar-SY" sz="4000" b="1" dirty="0"/>
              <a:t>الدماغية. </a:t>
            </a:r>
            <a:endParaRPr lang="en-US" sz="4000" b="1" dirty="0"/>
          </a:p>
          <a:p>
            <a:endParaRPr lang="ar-IQ" dirty="0"/>
          </a:p>
        </p:txBody>
      </p:sp>
    </p:spTree>
    <p:extLst>
      <p:ext uri="{BB962C8B-B14F-4D97-AF65-F5344CB8AC3E}">
        <p14:creationId xmlns:p14="http://schemas.microsoft.com/office/powerpoint/2010/main" val="10418290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latin typeface="Times New Roman (Arabic)" charset="-78"/>
                <a:cs typeface="Times New Roman (Arabic)" charset="-78"/>
              </a:rPr>
              <a:t>التصنيف</a:t>
            </a:r>
            <a:endParaRPr lang="ar-IQ" b="1" dirty="0"/>
          </a:p>
        </p:txBody>
      </p:sp>
      <p:sp>
        <p:nvSpPr>
          <p:cNvPr id="3" name="عنصر نائب للمحتوى 2"/>
          <p:cNvSpPr>
            <a:spLocks noGrp="1"/>
          </p:cNvSpPr>
          <p:nvPr>
            <p:ph idx="1"/>
          </p:nvPr>
        </p:nvSpPr>
        <p:spPr>
          <a:xfrm>
            <a:off x="457200" y="1268760"/>
            <a:ext cx="8229600" cy="5256584"/>
          </a:xfrm>
        </p:spPr>
        <p:txBody>
          <a:bodyPr>
            <a:normAutofit lnSpcReduction="10000"/>
          </a:bodyPr>
          <a:lstStyle/>
          <a:p>
            <a:pPr algn="just">
              <a:lnSpc>
                <a:spcPct val="150000"/>
              </a:lnSpc>
            </a:pPr>
            <a:r>
              <a:rPr lang="ar-SA" b="1" dirty="0">
                <a:solidFill>
                  <a:srgbClr val="FF0000"/>
                </a:solidFill>
              </a:rPr>
              <a:t>الصدمة بنقص الحجم : </a:t>
            </a:r>
            <a:r>
              <a:rPr lang="ar-SA" b="1" dirty="0"/>
              <a:t>خسارة الدم ( الصدمة النزفية ) أو خسارة المصورة ( الحروق ) أو خسارة السوائل </a:t>
            </a:r>
            <a:r>
              <a:rPr lang="ar-SA" b="1" dirty="0" err="1"/>
              <a:t>والكهارل</a:t>
            </a:r>
            <a:r>
              <a:rPr lang="ar-SA" b="1" dirty="0"/>
              <a:t> ( </a:t>
            </a:r>
            <a:r>
              <a:rPr lang="ar-SA" b="1" dirty="0" err="1"/>
              <a:t>اقياء</a:t>
            </a:r>
            <a:r>
              <a:rPr lang="ar-SA" b="1" dirty="0"/>
              <a:t> –اسهال – تعرق شديد –التهاب البنكرياس – الحبن – انسداد الأمعاء</a:t>
            </a:r>
          </a:p>
          <a:p>
            <a:pPr algn="just">
              <a:lnSpc>
                <a:spcPct val="150000"/>
              </a:lnSpc>
            </a:pPr>
            <a:r>
              <a:rPr lang="ar-SA" b="1" dirty="0">
                <a:solidFill>
                  <a:srgbClr val="FF0000"/>
                </a:solidFill>
              </a:rPr>
              <a:t>الصدمة قلبية المنشأ :</a:t>
            </a:r>
            <a:r>
              <a:rPr lang="ar-SA" b="1" dirty="0"/>
              <a:t>اضطراب النظم- قصور القلب </a:t>
            </a:r>
          </a:p>
          <a:p>
            <a:pPr algn="just">
              <a:lnSpc>
                <a:spcPct val="150000"/>
              </a:lnSpc>
            </a:pPr>
            <a:r>
              <a:rPr lang="ar-SA" b="1" dirty="0">
                <a:solidFill>
                  <a:srgbClr val="FF0000"/>
                </a:solidFill>
              </a:rPr>
              <a:t>الصدمة </a:t>
            </a:r>
            <a:r>
              <a:rPr lang="ar-SA" b="1" dirty="0" err="1">
                <a:solidFill>
                  <a:srgbClr val="FF0000"/>
                </a:solidFill>
              </a:rPr>
              <a:t>الانسدادية</a:t>
            </a:r>
            <a:r>
              <a:rPr lang="ar-SA" b="1" dirty="0">
                <a:solidFill>
                  <a:srgbClr val="FF0000"/>
                </a:solidFill>
              </a:rPr>
              <a:t> :</a:t>
            </a:r>
            <a:r>
              <a:rPr lang="ar-SA" b="1" dirty="0"/>
              <a:t>سطام التأمور-صمة رئوية </a:t>
            </a:r>
          </a:p>
          <a:p>
            <a:pPr algn="just">
              <a:lnSpc>
                <a:spcPct val="150000"/>
              </a:lnSpc>
            </a:pPr>
            <a:r>
              <a:rPr lang="ar-SA" b="1" dirty="0">
                <a:solidFill>
                  <a:srgbClr val="FF0000"/>
                </a:solidFill>
              </a:rPr>
              <a:t>الصدمة التوزيعية : </a:t>
            </a:r>
            <a:r>
              <a:rPr lang="ar-SA" b="1" dirty="0"/>
              <a:t>انتان- </a:t>
            </a:r>
            <a:r>
              <a:rPr lang="ar-SA" b="1" dirty="0" smtClean="0"/>
              <a:t>تاق </a:t>
            </a:r>
            <a:r>
              <a:rPr lang="ar-SA" b="1" dirty="0"/>
              <a:t>عصبي المنشأ </a:t>
            </a:r>
            <a:endParaRPr lang="en-US" b="1" dirty="0"/>
          </a:p>
          <a:p>
            <a:endParaRPr lang="ar-IQ" dirty="0"/>
          </a:p>
        </p:txBody>
      </p:sp>
    </p:spTree>
    <p:extLst>
      <p:ext uri="{BB962C8B-B14F-4D97-AF65-F5344CB8AC3E}">
        <p14:creationId xmlns:p14="http://schemas.microsoft.com/office/powerpoint/2010/main" val="566664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الصدمة بنقص الحجم</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90000"/>
              </a:lnSpc>
            </a:pPr>
            <a:r>
              <a:rPr lang="ar-SA" b="1" dirty="0"/>
              <a:t>قد يكون نقص الحجم داخل الأوعية التالي لفقدان الدم أو المصورة واضحا( نزف خارجي ) أو خفيا(تجمع السوائل في المسافة الثالثة في التهاب البنكرياس )</a:t>
            </a:r>
          </a:p>
          <a:p>
            <a:pPr algn="just">
              <a:lnSpc>
                <a:spcPct val="90000"/>
              </a:lnSpc>
            </a:pPr>
            <a:r>
              <a:rPr lang="ar-SA" b="1" dirty="0"/>
              <a:t>يحدث الموت بالفقدان الفجائي لـ 50% من حجم </a:t>
            </a:r>
            <a:r>
              <a:rPr lang="ar-SA" b="1" dirty="0" smtClean="0"/>
              <a:t>الدم.</a:t>
            </a:r>
            <a:endParaRPr lang="ar-SA" b="1" dirty="0"/>
          </a:p>
          <a:p>
            <a:pPr algn="just">
              <a:lnSpc>
                <a:spcPct val="90000"/>
              </a:lnSpc>
            </a:pPr>
            <a:r>
              <a:rPr lang="ar-SA" b="1" dirty="0" smtClean="0"/>
              <a:t>ينقص التقبض </a:t>
            </a:r>
            <a:r>
              <a:rPr lang="ar-SA" b="1" dirty="0"/>
              <a:t>الوعائي الثانوي </a:t>
            </a:r>
            <a:r>
              <a:rPr lang="ar-SA" b="1" dirty="0" err="1"/>
              <a:t>المعاوض</a:t>
            </a:r>
            <a:r>
              <a:rPr lang="ar-SA" b="1" dirty="0"/>
              <a:t> </a:t>
            </a:r>
            <a:r>
              <a:rPr lang="ar-SA" b="1" dirty="0" smtClean="0"/>
              <a:t>حجم </a:t>
            </a:r>
            <a:r>
              <a:rPr lang="ar-SA" b="1" dirty="0"/>
              <a:t>السرير الوعائي ويحافظ على ضغط </a:t>
            </a:r>
            <a:r>
              <a:rPr lang="ar-SA" b="1" dirty="0" smtClean="0"/>
              <a:t>الدم.</a:t>
            </a:r>
            <a:endParaRPr lang="ar-SA" b="1" dirty="0"/>
          </a:p>
          <a:p>
            <a:pPr algn="just">
              <a:lnSpc>
                <a:spcPct val="90000"/>
              </a:lnSpc>
            </a:pPr>
            <a:r>
              <a:rPr lang="ar-SA" b="1" dirty="0"/>
              <a:t>اذا لم تعوض السوائل بسرعة ينخفض الضغط الدموي وتزداد المقاومة المحيطية وتنكسر </a:t>
            </a:r>
            <a:r>
              <a:rPr lang="ar-SA" b="1" dirty="0" smtClean="0"/>
              <a:t>المعاوضة.</a:t>
            </a:r>
            <a:endParaRPr lang="ar-SA" b="1" dirty="0"/>
          </a:p>
          <a:p>
            <a:pPr algn="just">
              <a:lnSpc>
                <a:spcPct val="90000"/>
              </a:lnSpc>
            </a:pPr>
            <a:r>
              <a:rPr lang="ar-SA" b="1" dirty="0"/>
              <a:t>تحدث نقص </a:t>
            </a:r>
            <a:r>
              <a:rPr lang="ar-SA" b="1" dirty="0" err="1"/>
              <a:t>أكسجة</a:t>
            </a:r>
            <a:r>
              <a:rPr lang="ar-SA" b="1" dirty="0"/>
              <a:t> متزايدة </a:t>
            </a:r>
            <a:r>
              <a:rPr lang="ar-SA" b="1" dirty="0" smtClean="0"/>
              <a:t>بالأنسجة.</a:t>
            </a:r>
            <a:endParaRPr lang="en-US" b="1" dirty="0"/>
          </a:p>
          <a:p>
            <a:endParaRPr lang="ar-IQ" dirty="0"/>
          </a:p>
        </p:txBody>
      </p:sp>
    </p:spTree>
    <p:extLst>
      <p:ext uri="{BB962C8B-B14F-4D97-AF65-F5344CB8AC3E}">
        <p14:creationId xmlns:p14="http://schemas.microsoft.com/office/powerpoint/2010/main" val="34615520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الصدمة قلبية المنشأ</a:t>
            </a:r>
            <a:endParaRPr lang="ar-IQ" b="1" dirty="0">
              <a:solidFill>
                <a:srgbClr val="FF0000"/>
              </a:solidFill>
            </a:endParaRPr>
          </a:p>
        </p:txBody>
      </p:sp>
      <p:sp>
        <p:nvSpPr>
          <p:cNvPr id="3" name="عنصر نائب للمحتوى 2"/>
          <p:cNvSpPr>
            <a:spLocks noGrp="1"/>
          </p:cNvSpPr>
          <p:nvPr>
            <p:ph idx="1"/>
          </p:nvPr>
        </p:nvSpPr>
        <p:spPr>
          <a:xfrm>
            <a:off x="457200" y="1600200"/>
            <a:ext cx="8229600" cy="5069160"/>
          </a:xfrm>
        </p:spPr>
        <p:txBody>
          <a:bodyPr>
            <a:normAutofit fontScale="77500" lnSpcReduction="20000"/>
          </a:bodyPr>
          <a:lstStyle/>
          <a:p>
            <a:pPr algn="just">
              <a:lnSpc>
                <a:spcPct val="200000"/>
              </a:lnSpc>
            </a:pPr>
            <a:r>
              <a:rPr lang="ar-SA" sz="4200" b="1" dirty="0"/>
              <a:t>قد تنجم نقص وظيفة القلب عن اضطرابات العضلة القلبية</a:t>
            </a:r>
          </a:p>
          <a:p>
            <a:pPr algn="just">
              <a:lnSpc>
                <a:spcPct val="200000"/>
              </a:lnSpc>
            </a:pPr>
            <a:r>
              <a:rPr lang="ar-SA" sz="4200" b="1" dirty="0"/>
              <a:t>أو </a:t>
            </a:r>
            <a:r>
              <a:rPr lang="ar-SA" sz="4200" b="1" dirty="0" smtClean="0"/>
              <a:t>إصابة </a:t>
            </a:r>
            <a:r>
              <a:rPr lang="ar-SA" sz="4200" b="1" dirty="0" err="1"/>
              <a:t>الدسامات</a:t>
            </a:r>
            <a:r>
              <a:rPr lang="ar-SA" sz="4200" b="1" dirty="0"/>
              <a:t> أو الجهاز المنظم </a:t>
            </a:r>
            <a:r>
              <a:rPr lang="ar-SA" sz="4200" b="1" dirty="0" smtClean="0"/>
              <a:t>الكهربائي.</a:t>
            </a:r>
            <a:endParaRPr lang="ar-SA" sz="4200" b="1" dirty="0"/>
          </a:p>
          <a:p>
            <a:pPr algn="just">
              <a:lnSpc>
                <a:spcPct val="200000"/>
              </a:lnSpc>
            </a:pPr>
            <a:r>
              <a:rPr lang="ar-SA" sz="4200" b="1" dirty="0"/>
              <a:t>تحمل نسبة وفيات عالية (75% من الحالات رغم العلاج)</a:t>
            </a:r>
          </a:p>
          <a:p>
            <a:endParaRPr lang="ar-IQ" dirty="0"/>
          </a:p>
        </p:txBody>
      </p:sp>
    </p:spTree>
    <p:extLst>
      <p:ext uri="{BB962C8B-B14F-4D97-AF65-F5344CB8AC3E}">
        <p14:creationId xmlns:p14="http://schemas.microsoft.com/office/powerpoint/2010/main" val="28604893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الصدمة </a:t>
            </a:r>
            <a:r>
              <a:rPr lang="ar-SA" b="1" dirty="0" err="1">
                <a:solidFill>
                  <a:srgbClr val="FF0000"/>
                </a:solidFill>
                <a:latin typeface="Times New Roman (Arabic)" charset="-78"/>
                <a:cs typeface="Times New Roman (Arabic)" charset="-78"/>
              </a:rPr>
              <a:t>الانسدادية</a:t>
            </a:r>
            <a:endParaRPr lang="ar-IQ" b="1"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pPr algn="just">
              <a:lnSpc>
                <a:spcPct val="150000"/>
              </a:lnSpc>
            </a:pPr>
            <a:r>
              <a:rPr lang="ar-SA" b="1" dirty="0"/>
              <a:t>انسداد الدوران </a:t>
            </a:r>
            <a:r>
              <a:rPr lang="ar-SA" b="1" dirty="0" err="1"/>
              <a:t>الجهازي</a:t>
            </a:r>
            <a:r>
              <a:rPr lang="ar-SA" b="1" dirty="0"/>
              <a:t> أو الرئوي أو القلب أو الـتأمور يمكن أن يتقص نتاج القلب </a:t>
            </a:r>
            <a:r>
              <a:rPr lang="ar-SA" b="1" dirty="0" smtClean="0"/>
              <a:t>بشكلٍ </a:t>
            </a:r>
            <a:r>
              <a:rPr lang="ar-SA" b="1" dirty="0"/>
              <a:t>كاف لإحداث </a:t>
            </a:r>
            <a:r>
              <a:rPr lang="ar-SA" b="1" dirty="0" smtClean="0"/>
              <a:t>الصدمة.</a:t>
            </a:r>
            <a:endParaRPr lang="ar-SA" b="1" dirty="0"/>
          </a:p>
          <a:p>
            <a:pPr algn="just">
              <a:lnSpc>
                <a:spcPct val="150000"/>
              </a:lnSpc>
            </a:pPr>
            <a:r>
              <a:rPr lang="ar-SA" b="1" dirty="0"/>
              <a:t>سطام </a:t>
            </a:r>
            <a:r>
              <a:rPr lang="ar-SA" b="1" dirty="0" smtClean="0"/>
              <a:t>الـتأمور.</a:t>
            </a:r>
            <a:endParaRPr lang="ar-SA" b="1" dirty="0"/>
          </a:p>
          <a:p>
            <a:pPr algn="just">
              <a:lnSpc>
                <a:spcPct val="150000"/>
              </a:lnSpc>
            </a:pPr>
            <a:r>
              <a:rPr lang="ar-SA" b="1" dirty="0"/>
              <a:t>الصمة الرئوية </a:t>
            </a:r>
            <a:r>
              <a:rPr lang="ar-SA" b="1" dirty="0" err="1" smtClean="0"/>
              <a:t>الكتلية</a:t>
            </a:r>
            <a:r>
              <a:rPr lang="ar-SA" b="1" dirty="0" smtClean="0"/>
              <a:t>.</a:t>
            </a:r>
            <a:endParaRPr lang="ar-SA" b="1" dirty="0"/>
          </a:p>
          <a:p>
            <a:pPr algn="just">
              <a:lnSpc>
                <a:spcPct val="150000"/>
              </a:lnSpc>
            </a:pPr>
            <a:r>
              <a:rPr lang="ar-SA" b="1" dirty="0"/>
              <a:t>الورم </a:t>
            </a:r>
            <a:r>
              <a:rPr lang="ar-SA" b="1" dirty="0" err="1"/>
              <a:t>الاذيني</a:t>
            </a:r>
            <a:r>
              <a:rPr lang="ar-SA" b="1" dirty="0"/>
              <a:t> </a:t>
            </a:r>
            <a:r>
              <a:rPr lang="ar-SA" b="1" dirty="0" smtClean="0"/>
              <a:t>المخاطي.</a:t>
            </a:r>
            <a:endParaRPr lang="ar-SA" b="1" dirty="0"/>
          </a:p>
          <a:p>
            <a:pPr algn="just">
              <a:lnSpc>
                <a:spcPct val="150000"/>
              </a:lnSpc>
            </a:pPr>
            <a:r>
              <a:rPr lang="ar-SA" b="1" dirty="0"/>
              <a:t>ارتفاع التوتر </a:t>
            </a:r>
            <a:r>
              <a:rPr lang="ar-SA" b="1" dirty="0" smtClean="0"/>
              <a:t>الرئوي.</a:t>
            </a:r>
            <a:endParaRPr lang="en-US" b="1" dirty="0"/>
          </a:p>
          <a:p>
            <a:endParaRPr lang="ar-IQ" dirty="0"/>
          </a:p>
        </p:txBody>
      </p:sp>
    </p:spTree>
    <p:extLst>
      <p:ext uri="{BB962C8B-B14F-4D97-AF65-F5344CB8AC3E}">
        <p14:creationId xmlns:p14="http://schemas.microsoft.com/office/powerpoint/2010/main" val="16138474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71400"/>
            <a:ext cx="8229600" cy="1143000"/>
          </a:xfrm>
        </p:spPr>
        <p:txBody>
          <a:bodyPr/>
          <a:lstStyle/>
          <a:p>
            <a:r>
              <a:rPr lang="ar-SA" b="1" dirty="0">
                <a:solidFill>
                  <a:srgbClr val="FF0000"/>
                </a:solidFill>
                <a:latin typeface="Times New Roman (Arabic)" charset="-78"/>
                <a:cs typeface="Times New Roman (Arabic)" charset="-78"/>
              </a:rPr>
              <a:t>الصدمة التوزيعية</a:t>
            </a:r>
            <a:endParaRPr lang="ar-IQ" b="1" dirty="0">
              <a:solidFill>
                <a:srgbClr val="FF0000"/>
              </a:solidFill>
            </a:endParaRPr>
          </a:p>
        </p:txBody>
      </p:sp>
      <p:sp>
        <p:nvSpPr>
          <p:cNvPr id="3" name="عنصر نائب للمحتوى 2"/>
          <p:cNvSpPr>
            <a:spLocks noGrp="1"/>
          </p:cNvSpPr>
          <p:nvPr>
            <p:ph idx="1"/>
          </p:nvPr>
        </p:nvSpPr>
        <p:spPr>
          <a:xfrm>
            <a:off x="467544" y="908720"/>
            <a:ext cx="8229600" cy="4525963"/>
          </a:xfrm>
        </p:spPr>
        <p:txBody>
          <a:bodyPr>
            <a:noAutofit/>
          </a:bodyPr>
          <a:lstStyle/>
          <a:p>
            <a:pPr algn="just">
              <a:lnSpc>
                <a:spcPct val="150000"/>
              </a:lnSpc>
            </a:pPr>
            <a:r>
              <a:rPr lang="ar-SA" b="1" dirty="0"/>
              <a:t>تغيرات المقاومة والنفوذية الوعائية </a:t>
            </a:r>
            <a:r>
              <a:rPr lang="ar-SA" b="1" dirty="0" smtClean="0"/>
              <a:t>لأسبابٍ </a:t>
            </a:r>
            <a:r>
              <a:rPr lang="ar-SA" b="1" dirty="0"/>
              <a:t>متعددة مثل </a:t>
            </a:r>
            <a:r>
              <a:rPr lang="ar-SA" b="1" dirty="0" err="1"/>
              <a:t>الأخماج</a:t>
            </a:r>
            <a:r>
              <a:rPr lang="ar-SA" b="1" dirty="0"/>
              <a:t> أو الحالة </a:t>
            </a:r>
            <a:r>
              <a:rPr lang="ar-SA" b="1" dirty="0" err="1"/>
              <a:t>التاقانية</a:t>
            </a:r>
            <a:r>
              <a:rPr lang="ar-SA" b="1" dirty="0"/>
              <a:t> أو القصور الكظري الحاد يمكن أن يؤدي لنقص النتاج القلبي على الرغم من بقاء الحجم الدوراني </a:t>
            </a:r>
            <a:r>
              <a:rPr lang="ar-SA" b="1" dirty="0" smtClean="0"/>
              <a:t>طبيعياً.</a:t>
            </a:r>
            <a:endParaRPr lang="ar-SA" b="1" dirty="0"/>
          </a:p>
          <a:p>
            <a:pPr algn="just">
              <a:lnSpc>
                <a:spcPct val="150000"/>
              </a:lnSpc>
            </a:pPr>
            <a:r>
              <a:rPr lang="ar-SA" b="1" dirty="0">
                <a:solidFill>
                  <a:srgbClr val="FF0000"/>
                </a:solidFill>
              </a:rPr>
              <a:t>الصدمة الانتانية : </a:t>
            </a:r>
            <a:r>
              <a:rPr lang="ar-SA" b="1" dirty="0"/>
              <a:t>تنجم معظم حالات الصدمة الوعائية عن الجراثيم سلبية الغرام . التقبض الوعائي يتلوه توسع وعائي مع تجمع الدم بالدوران الشعري .وكثيرا </a:t>
            </a:r>
            <a:r>
              <a:rPr lang="ar-SA" b="1" dirty="0" err="1"/>
              <a:t>مايترافق</a:t>
            </a:r>
            <a:r>
              <a:rPr lang="ar-SA" b="1" dirty="0"/>
              <a:t> ذلك مع تأثير سمي مباشر على القلب والكظرين</a:t>
            </a:r>
            <a:endParaRPr lang="en-US" b="1" dirty="0"/>
          </a:p>
        </p:txBody>
      </p:sp>
    </p:spTree>
    <p:extLst>
      <p:ext uri="{BB962C8B-B14F-4D97-AF65-F5344CB8AC3E}">
        <p14:creationId xmlns:p14="http://schemas.microsoft.com/office/powerpoint/2010/main" val="6046434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229600" cy="6336704"/>
          </a:xfrm>
        </p:spPr>
        <p:txBody>
          <a:bodyPr>
            <a:normAutofit lnSpcReduction="10000"/>
          </a:bodyPr>
          <a:lstStyle/>
          <a:p>
            <a:pPr algn="just">
              <a:lnSpc>
                <a:spcPct val="150000"/>
              </a:lnSpc>
            </a:pPr>
            <a:r>
              <a:rPr lang="ar-SA" sz="3800" b="1" dirty="0"/>
              <a:t>تكثر الصدمة </a:t>
            </a:r>
            <a:r>
              <a:rPr lang="ar-SA" sz="3800" b="1" dirty="0" smtClean="0"/>
              <a:t>الانتانية </a:t>
            </a:r>
            <a:r>
              <a:rPr lang="ar-SA" sz="3800" b="1" dirty="0"/>
              <a:t>عند الصغار جدا والكبار جدا  و السكريين وضعيفي </a:t>
            </a:r>
            <a:r>
              <a:rPr lang="ar-SA" sz="3800" b="1" dirty="0" smtClean="0"/>
              <a:t>المناعة.</a:t>
            </a:r>
          </a:p>
          <a:p>
            <a:pPr algn="just">
              <a:lnSpc>
                <a:spcPct val="150000"/>
              </a:lnSpc>
            </a:pPr>
            <a:r>
              <a:rPr lang="ar-SA" sz="3800" b="1" dirty="0" smtClean="0"/>
              <a:t> </a:t>
            </a:r>
            <a:r>
              <a:rPr lang="ar-SA" sz="3800" b="1" dirty="0"/>
              <a:t>يجب </a:t>
            </a:r>
            <a:r>
              <a:rPr lang="ar-SA" sz="3800" b="1" dirty="0" smtClean="0"/>
              <a:t>أن </a:t>
            </a:r>
            <a:r>
              <a:rPr lang="ar-SA" sz="3800" b="1" dirty="0"/>
              <a:t>نشك </a:t>
            </a:r>
            <a:r>
              <a:rPr lang="ar-SA" sz="3800" b="1" dirty="0" smtClean="0"/>
              <a:t>دائماً </a:t>
            </a:r>
            <a:r>
              <a:rPr lang="ar-SA" sz="3800" b="1" dirty="0"/>
              <a:t>بوقوع الصدمة الانتانية عند كل مريض </a:t>
            </a:r>
            <a:r>
              <a:rPr lang="ar-SA" sz="3800" b="1" dirty="0" smtClean="0"/>
              <a:t>مصابٍ </a:t>
            </a:r>
            <a:r>
              <a:rPr lang="ar-SA" sz="3800" b="1" dirty="0"/>
              <a:t>بالحمى , أصيب </a:t>
            </a:r>
            <a:r>
              <a:rPr lang="ar-SA" sz="3800" b="1" dirty="0" err="1"/>
              <a:t>بنوافض</a:t>
            </a:r>
            <a:r>
              <a:rPr lang="ar-SA" sz="3800" b="1" dirty="0"/>
              <a:t> مترافقة مع هبوط الضغط </a:t>
            </a:r>
            <a:r>
              <a:rPr lang="ar-SA" sz="3800" b="1" dirty="0" smtClean="0"/>
              <a:t>الدموي.</a:t>
            </a:r>
            <a:endParaRPr lang="ar-SA" sz="3800" b="1" dirty="0"/>
          </a:p>
          <a:p>
            <a:pPr algn="just">
              <a:lnSpc>
                <a:spcPct val="150000"/>
              </a:lnSpc>
            </a:pPr>
            <a:r>
              <a:rPr lang="ar-SA" sz="3800" b="1" dirty="0"/>
              <a:t>يمكن للمعالجة بالصادات </a:t>
            </a:r>
            <a:r>
              <a:rPr lang="ar-SA" sz="3800" b="1" dirty="0" smtClean="0"/>
              <a:t>غير النوعية </a:t>
            </a:r>
            <a:r>
              <a:rPr lang="ar-SA" sz="3800" b="1" dirty="0"/>
              <a:t>أن تحجب مظاهر الصدمة </a:t>
            </a:r>
            <a:r>
              <a:rPr lang="ar-SA" sz="3800" b="1" dirty="0" smtClean="0"/>
              <a:t>الانتانية.</a:t>
            </a:r>
            <a:endParaRPr lang="en-US" sz="3800" b="1" dirty="0"/>
          </a:p>
          <a:p>
            <a:endParaRPr lang="ar-IQ" dirty="0"/>
          </a:p>
        </p:txBody>
      </p:sp>
    </p:spTree>
    <p:extLst>
      <p:ext uri="{BB962C8B-B14F-4D97-AF65-F5344CB8AC3E}">
        <p14:creationId xmlns:p14="http://schemas.microsoft.com/office/powerpoint/2010/main" val="17061900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192688"/>
          </a:xfrm>
        </p:spPr>
        <p:txBody>
          <a:bodyPr>
            <a:normAutofit lnSpcReduction="10000"/>
          </a:bodyPr>
          <a:lstStyle/>
          <a:p>
            <a:r>
              <a:rPr lang="ar-SA" b="1" dirty="0">
                <a:solidFill>
                  <a:srgbClr val="FF0000"/>
                </a:solidFill>
              </a:rPr>
              <a:t>الصدمة عصبية المنشأ : </a:t>
            </a:r>
            <a:endParaRPr lang="ar-SA" b="1" dirty="0" smtClean="0">
              <a:solidFill>
                <a:srgbClr val="FF0000"/>
              </a:solidFill>
            </a:endParaRPr>
          </a:p>
          <a:p>
            <a:pPr algn="just">
              <a:lnSpc>
                <a:spcPct val="150000"/>
              </a:lnSpc>
            </a:pPr>
            <a:r>
              <a:rPr lang="ar-SA" sz="3600" b="1" dirty="0" smtClean="0"/>
              <a:t>يمكن </a:t>
            </a:r>
            <a:r>
              <a:rPr lang="ar-SA" sz="3600" b="1" dirty="0"/>
              <a:t>أن تنجم الصدمة الوعائية عن عوامل نفسية أو عصبية </a:t>
            </a:r>
            <a:r>
              <a:rPr lang="ar-SA" sz="3600" b="1" dirty="0" err="1"/>
              <a:t>كأذيات</a:t>
            </a:r>
            <a:r>
              <a:rPr lang="ar-SA" sz="3600" b="1" dirty="0"/>
              <a:t> الحبل الشوكي </a:t>
            </a:r>
            <a:r>
              <a:rPr lang="ar-SA" sz="3600" b="1" dirty="0" smtClean="0"/>
              <a:t>والألم </a:t>
            </a:r>
            <a:r>
              <a:rPr lang="ar-SA" sz="3600" b="1" dirty="0"/>
              <a:t>والرضوض والخوف وتوسع المعدة </a:t>
            </a:r>
            <a:r>
              <a:rPr lang="ar-SA" sz="3600" b="1" dirty="0" smtClean="0"/>
              <a:t>والأدوية </a:t>
            </a:r>
            <a:r>
              <a:rPr lang="ar-SA" sz="3600" b="1" dirty="0"/>
              <a:t>الموسعة </a:t>
            </a:r>
            <a:r>
              <a:rPr lang="ar-SA" sz="3600" b="1" dirty="0" smtClean="0"/>
              <a:t>للأوعية.</a:t>
            </a:r>
            <a:endParaRPr lang="ar-SA" sz="3600" b="1" dirty="0"/>
          </a:p>
          <a:p>
            <a:pPr algn="just">
              <a:lnSpc>
                <a:spcPct val="150000"/>
              </a:lnSpc>
            </a:pPr>
            <a:r>
              <a:rPr lang="ar-SA" sz="3600" b="1" dirty="0" smtClean="0"/>
              <a:t>يؤدي التوسع </a:t>
            </a:r>
            <a:r>
              <a:rPr lang="ar-SA" sz="3600" b="1" dirty="0"/>
              <a:t>الوعائي المفاجئ وحدوث تجمعات للدم </a:t>
            </a:r>
            <a:r>
              <a:rPr lang="ar-SA" sz="3600" b="1" dirty="0" smtClean="0"/>
              <a:t>بسرعةٍ </a:t>
            </a:r>
            <a:r>
              <a:rPr lang="ar-SA" sz="3600" b="1" dirty="0"/>
              <a:t>في المحيط والأحشاء </a:t>
            </a:r>
            <a:r>
              <a:rPr lang="ar-SA" sz="3600" b="1" dirty="0" smtClean="0"/>
              <a:t>لتسرع </a:t>
            </a:r>
            <a:r>
              <a:rPr lang="ar-SA" sz="3600" b="1" dirty="0"/>
              <a:t>النبض وهبوط الضغط الدموي ونقص نتاج القلب وتنقص التروية </a:t>
            </a:r>
            <a:r>
              <a:rPr lang="ar-SA" sz="3600" b="1" dirty="0" smtClean="0"/>
              <a:t>الدماغية.</a:t>
            </a:r>
            <a:endParaRPr lang="en-US" sz="3600" b="1" dirty="0"/>
          </a:p>
          <a:p>
            <a:endParaRPr lang="ar-IQ" dirty="0"/>
          </a:p>
        </p:txBody>
      </p:sp>
    </p:spTree>
    <p:extLst>
      <p:ext uri="{BB962C8B-B14F-4D97-AF65-F5344CB8AC3E}">
        <p14:creationId xmlns:p14="http://schemas.microsoft.com/office/powerpoint/2010/main" val="162895299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FF0000"/>
                </a:solidFill>
              </a:rPr>
              <a:t>نقص </a:t>
            </a:r>
            <a:r>
              <a:rPr lang="ar-SA" b="1" dirty="0">
                <a:solidFill>
                  <a:srgbClr val="FF0000"/>
                </a:solidFill>
              </a:rPr>
              <a:t>التروية المحيطية</a:t>
            </a:r>
            <a:endParaRPr lang="ar-IQ" b="1" dirty="0">
              <a:solidFill>
                <a:srgbClr val="FF0000"/>
              </a:solidFill>
            </a:endParaRPr>
          </a:p>
        </p:txBody>
      </p:sp>
      <p:sp>
        <p:nvSpPr>
          <p:cNvPr id="3" name="عنصر نائب للمحتوى 2"/>
          <p:cNvSpPr>
            <a:spLocks noGrp="1"/>
          </p:cNvSpPr>
          <p:nvPr>
            <p:ph idx="1"/>
          </p:nvPr>
        </p:nvSpPr>
        <p:spPr/>
        <p:txBody>
          <a:bodyPr>
            <a:normAutofit/>
          </a:bodyPr>
          <a:lstStyle/>
          <a:p>
            <a:pPr algn="just">
              <a:lnSpc>
                <a:spcPct val="150000"/>
              </a:lnSpc>
            </a:pPr>
            <a:r>
              <a:rPr lang="ar-SA" sz="4000" b="1" dirty="0"/>
              <a:t>عند الأشخاص المصدومين تكون الاطراف باردة مع ضعف أو غياب النبض المحيطي                                ج- تبدلات الحالة الذهنية : هياج –عدم الارتياح </a:t>
            </a:r>
            <a:r>
              <a:rPr lang="ar-SA" sz="4000" b="1" dirty="0" smtClean="0"/>
              <a:t>التخليط  </a:t>
            </a:r>
            <a:r>
              <a:rPr lang="ar-SA" sz="4000" b="1" dirty="0"/>
              <a:t>الوسن أو السبات لنقص تروية الدماغ</a:t>
            </a:r>
            <a:endParaRPr lang="en-US" sz="4000" b="1" dirty="0"/>
          </a:p>
          <a:p>
            <a:endParaRPr lang="ar-IQ" dirty="0"/>
          </a:p>
        </p:txBody>
      </p:sp>
    </p:spTree>
    <p:extLst>
      <p:ext uri="{BB962C8B-B14F-4D97-AF65-F5344CB8AC3E}">
        <p14:creationId xmlns:p14="http://schemas.microsoft.com/office/powerpoint/2010/main" val="30637326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تشخيص الصدمة والصدمة وشيكة الوقوع</a:t>
            </a:r>
            <a:endParaRPr lang="ar-IQ" b="1" dirty="0">
              <a:solidFill>
                <a:srgbClr val="FF0000"/>
              </a:solidFill>
            </a:endParaRPr>
          </a:p>
        </p:txBody>
      </p:sp>
      <p:sp>
        <p:nvSpPr>
          <p:cNvPr id="3" name="عنصر نائب للمحتوى 2"/>
          <p:cNvSpPr>
            <a:spLocks noGrp="1"/>
          </p:cNvSpPr>
          <p:nvPr>
            <p:ph idx="1"/>
          </p:nvPr>
        </p:nvSpPr>
        <p:spPr>
          <a:xfrm>
            <a:off x="467544" y="1268760"/>
            <a:ext cx="8229600" cy="4525963"/>
          </a:xfrm>
        </p:spPr>
        <p:txBody>
          <a:bodyPr>
            <a:normAutofit fontScale="92500" lnSpcReduction="20000"/>
          </a:bodyPr>
          <a:lstStyle/>
          <a:p>
            <a:pPr algn="just">
              <a:lnSpc>
                <a:spcPct val="150000"/>
              </a:lnSpc>
            </a:pPr>
            <a:r>
              <a:rPr lang="ar-SA" b="1" dirty="0">
                <a:solidFill>
                  <a:srgbClr val="FF0000"/>
                </a:solidFill>
              </a:rPr>
              <a:t>يجب الشك بالصدمة إذا وجدت العلامات التالية :        </a:t>
            </a:r>
            <a:r>
              <a:rPr lang="ar-SA" b="1" dirty="0" smtClean="0">
                <a:solidFill>
                  <a:srgbClr val="FF0000"/>
                </a:solidFill>
              </a:rPr>
              <a:t>         </a:t>
            </a:r>
            <a:r>
              <a:rPr lang="ar-SA" b="1" dirty="0"/>
              <a:t>أ-هبوط الضغط الدموي (أقل من 90 ملم زئبقي</a:t>
            </a:r>
            <a:r>
              <a:rPr lang="ar-SA" b="1" dirty="0" smtClean="0"/>
              <a:t>).                  </a:t>
            </a:r>
            <a:r>
              <a:rPr lang="ar-SA" b="1" dirty="0"/>
              <a:t>ب- التغيرات الانتصابية في العلامات الحياتية : يقاس النبض والضغط </a:t>
            </a:r>
            <a:r>
              <a:rPr lang="ar-SA" b="1" dirty="0" smtClean="0"/>
              <a:t>بوضعية </a:t>
            </a:r>
            <a:r>
              <a:rPr lang="ar-SA" b="1" dirty="0"/>
              <a:t>الاستلقاء ووضعية الجلوس والساقان متدليان ( </a:t>
            </a:r>
            <a:r>
              <a:rPr lang="ar-SA" b="1" dirty="0" smtClean="0"/>
              <a:t>إن </a:t>
            </a:r>
            <a:r>
              <a:rPr lang="ar-SA" b="1" dirty="0"/>
              <a:t>كشف </a:t>
            </a:r>
            <a:r>
              <a:rPr lang="ar-SA" b="1" dirty="0" smtClean="0"/>
              <a:t>هبوطٍ </a:t>
            </a:r>
            <a:r>
              <a:rPr lang="ar-SA" b="1" dirty="0"/>
              <a:t>في الضغط الانقباضي بمقدار 10-20 ملم </a:t>
            </a:r>
            <a:r>
              <a:rPr lang="ar-SA" b="1" dirty="0" smtClean="0"/>
              <a:t>ز مترافقا </a:t>
            </a:r>
            <a:r>
              <a:rPr lang="ar-SA" b="1" dirty="0"/>
              <a:t>مع زيادة معدل النبض </a:t>
            </a:r>
            <a:r>
              <a:rPr lang="ar-SA" b="1" dirty="0" smtClean="0"/>
              <a:t>بمقدارٍ أكثر </a:t>
            </a:r>
            <a:r>
              <a:rPr lang="ar-SA" b="1" dirty="0"/>
              <a:t>من 15 ضربة في الدقيقة فهذا يشير لنقص الحجم ضمن </a:t>
            </a:r>
            <a:r>
              <a:rPr lang="ar-SA" b="1" dirty="0" smtClean="0"/>
              <a:t>الاوعية.</a:t>
            </a:r>
            <a:endParaRPr lang="en-US" b="1" dirty="0"/>
          </a:p>
          <a:p>
            <a:endParaRPr lang="ar-IQ" dirty="0"/>
          </a:p>
        </p:txBody>
      </p:sp>
    </p:spTree>
    <p:extLst>
      <p:ext uri="{BB962C8B-B14F-4D97-AF65-F5344CB8AC3E}">
        <p14:creationId xmlns:p14="http://schemas.microsoft.com/office/powerpoint/2010/main" val="20927586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المعالجة</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200000"/>
              </a:lnSpc>
            </a:pPr>
            <a:r>
              <a:rPr lang="ar-SA" sz="3600" b="1" dirty="0"/>
              <a:t>تعتمد المعالجة على تحديد سبب الصدمة ونمطها وشدتها ومدتها مع التقييم الدقيق لكل الاضطرابات المستبطنة التي يمكن أن تؤثر على بداية الصدمة أو تتداخل في </a:t>
            </a:r>
            <a:r>
              <a:rPr lang="ar-SA" sz="3600" b="1" dirty="0" smtClean="0"/>
              <a:t>سيرها.</a:t>
            </a:r>
            <a:endParaRPr lang="en-US" sz="3600" b="1" dirty="0"/>
          </a:p>
          <a:p>
            <a:endParaRPr lang="ar-IQ" dirty="0"/>
          </a:p>
        </p:txBody>
      </p:sp>
    </p:spTree>
    <p:extLst>
      <p:ext uri="{BB962C8B-B14F-4D97-AF65-F5344CB8AC3E}">
        <p14:creationId xmlns:p14="http://schemas.microsoft.com/office/powerpoint/2010/main" val="295301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336704"/>
          </a:xfrm>
        </p:spPr>
        <p:txBody>
          <a:bodyPr>
            <a:noAutofit/>
          </a:bodyPr>
          <a:lstStyle/>
          <a:p>
            <a:pPr algn="just"/>
            <a:r>
              <a:rPr lang="ar-SY" sz="4400" b="1" dirty="0">
                <a:solidFill>
                  <a:srgbClr val="7030A0"/>
                </a:solidFill>
              </a:rPr>
              <a:t>وعند حدوث توقف التنفس: </a:t>
            </a:r>
            <a:endParaRPr lang="en-US" sz="4400" b="1" dirty="0">
              <a:solidFill>
                <a:srgbClr val="7030A0"/>
              </a:solidFill>
            </a:endParaRPr>
          </a:p>
          <a:p>
            <a:pPr lvl="0" algn="just"/>
            <a:r>
              <a:rPr lang="ar-SY" b="1" dirty="0"/>
              <a:t>تتوقف الحركات التنفسية أو تستحيل إلى تشنجات غير مجدية. </a:t>
            </a:r>
            <a:endParaRPr lang="en-US" b="1" dirty="0"/>
          </a:p>
          <a:p>
            <a:pPr lvl="0" algn="just"/>
            <a:r>
              <a:rPr lang="ar-SY" b="1" dirty="0"/>
              <a:t>تصبح عضلات الجسم رخوة. </a:t>
            </a:r>
            <a:endParaRPr lang="en-US" b="1" dirty="0"/>
          </a:p>
          <a:p>
            <a:pPr lvl="0" algn="just"/>
            <a:r>
              <a:rPr lang="ar-SY" b="1" dirty="0"/>
              <a:t>تتوسع حدقة العين بشدة. </a:t>
            </a:r>
            <a:endParaRPr lang="en-US" b="1" dirty="0"/>
          </a:p>
          <a:p>
            <a:pPr lvl="0" algn="just"/>
            <a:r>
              <a:rPr lang="ar-SY" b="1" dirty="0"/>
              <a:t>نلاحظ زرقة مركزية تزداد تدريجياً من خلال مراقبة شفتي المريض والغشاء المخاطي الفموي والأجفان، ثم تتحول إلى زرقة محيطية يمكن أن تلاحظ في رؤوس الأصابع. </a:t>
            </a:r>
            <a:endParaRPr lang="en-US" b="1" dirty="0"/>
          </a:p>
          <a:p>
            <a:pPr algn="just"/>
            <a:r>
              <a:rPr lang="ar-SY" b="1" dirty="0"/>
              <a:t>يتسارع النبض ويرتفع الضغط في بداية الأمر ثم يحدث هبوط في كليهما في </a:t>
            </a:r>
            <a:r>
              <a:rPr lang="ar-SY" b="1" dirty="0" smtClean="0"/>
              <a:t>مرحلةٍ </a:t>
            </a:r>
            <a:r>
              <a:rPr lang="ar-SY" b="1" dirty="0"/>
              <a:t>متأخرة. </a:t>
            </a:r>
            <a:endParaRPr lang="ar-IQ" b="1" dirty="0"/>
          </a:p>
        </p:txBody>
      </p:sp>
    </p:spTree>
    <p:extLst>
      <p:ext uri="{BB962C8B-B14F-4D97-AF65-F5344CB8AC3E}">
        <p14:creationId xmlns:p14="http://schemas.microsoft.com/office/powerpoint/2010/main" val="20832072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الاجراءات العامة العلاجية</a:t>
            </a:r>
            <a:endParaRPr lang="ar-IQ" b="1" dirty="0">
              <a:solidFill>
                <a:srgbClr val="FF0000"/>
              </a:solidFill>
            </a:endParaRPr>
          </a:p>
        </p:txBody>
      </p:sp>
      <p:sp>
        <p:nvSpPr>
          <p:cNvPr id="3" name="عنصر نائب للمحتوى 2"/>
          <p:cNvSpPr>
            <a:spLocks noGrp="1"/>
          </p:cNvSpPr>
          <p:nvPr>
            <p:ph idx="1"/>
          </p:nvPr>
        </p:nvSpPr>
        <p:spPr/>
        <p:txBody>
          <a:bodyPr>
            <a:normAutofit lnSpcReduction="10000"/>
          </a:bodyPr>
          <a:lstStyle/>
          <a:p>
            <a:r>
              <a:rPr lang="ar-SA" b="1" dirty="0">
                <a:solidFill>
                  <a:srgbClr val="FF0000"/>
                </a:solidFill>
              </a:rPr>
              <a:t>1- الوضعية : </a:t>
            </a:r>
            <a:endParaRPr lang="ar-SA" b="1" dirty="0" smtClean="0">
              <a:solidFill>
                <a:srgbClr val="FF0000"/>
              </a:solidFill>
            </a:endParaRPr>
          </a:p>
          <a:p>
            <a:pPr algn="just">
              <a:lnSpc>
                <a:spcPct val="200000"/>
              </a:lnSpc>
            </a:pPr>
            <a:r>
              <a:rPr lang="ar-SA" sz="4400" b="1" dirty="0" smtClean="0"/>
              <a:t>يجب </a:t>
            </a:r>
            <a:r>
              <a:rPr lang="ar-SA" sz="4400" b="1" dirty="0"/>
              <a:t>وضع المريض بوضعية الاستلقاء للسماح لأقصى </a:t>
            </a:r>
            <a:r>
              <a:rPr lang="ar-SA" sz="4400" b="1" dirty="0" smtClean="0"/>
              <a:t>كميةٍ </a:t>
            </a:r>
            <a:r>
              <a:rPr lang="ar-SA" sz="4400" b="1" dirty="0"/>
              <a:t>من الدم للوصول </a:t>
            </a:r>
            <a:r>
              <a:rPr lang="ar-SA" sz="4400" b="1" dirty="0" smtClean="0"/>
              <a:t>للدماغ.</a:t>
            </a:r>
            <a:endParaRPr lang="en-US" sz="4400" b="1" dirty="0"/>
          </a:p>
          <a:p>
            <a:endParaRPr lang="ar-IQ" dirty="0"/>
          </a:p>
        </p:txBody>
      </p:sp>
    </p:spTree>
    <p:extLst>
      <p:ext uri="{BB962C8B-B14F-4D97-AF65-F5344CB8AC3E}">
        <p14:creationId xmlns:p14="http://schemas.microsoft.com/office/powerpoint/2010/main" val="27766914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4138"/>
            <a:ext cx="8229600" cy="1143000"/>
          </a:xfrm>
        </p:spPr>
        <p:txBody>
          <a:bodyPr/>
          <a:lstStyle/>
          <a:p>
            <a:r>
              <a:rPr lang="ar-SA" b="1" dirty="0" err="1">
                <a:solidFill>
                  <a:srgbClr val="FF0000"/>
                </a:solidFill>
                <a:latin typeface="Times New Roman (Arabic)" charset="-78"/>
                <a:cs typeface="Times New Roman (Arabic)" charset="-78"/>
              </a:rPr>
              <a:t>الأكسجة</a:t>
            </a:r>
            <a:endParaRPr lang="ar-IQ" b="1" dirty="0">
              <a:solidFill>
                <a:srgbClr val="FF0000"/>
              </a:solidFill>
            </a:endParaRPr>
          </a:p>
        </p:txBody>
      </p:sp>
      <p:sp>
        <p:nvSpPr>
          <p:cNvPr id="3" name="عنصر نائب للمحتوى 2"/>
          <p:cNvSpPr>
            <a:spLocks noGrp="1"/>
          </p:cNvSpPr>
          <p:nvPr>
            <p:ph idx="1"/>
          </p:nvPr>
        </p:nvSpPr>
        <p:spPr>
          <a:xfrm>
            <a:off x="179512" y="980728"/>
            <a:ext cx="8517632" cy="5184576"/>
          </a:xfrm>
        </p:spPr>
        <p:txBody>
          <a:bodyPr>
            <a:normAutofit lnSpcReduction="10000"/>
          </a:bodyPr>
          <a:lstStyle/>
          <a:p>
            <a:pPr algn="just">
              <a:lnSpc>
                <a:spcPct val="150000"/>
              </a:lnSpc>
            </a:pPr>
            <a:r>
              <a:rPr lang="ar-SA" sz="3500" b="1" dirty="0"/>
              <a:t>فتح أو المحافظة على الطريق الهوائي مع </a:t>
            </a:r>
            <a:r>
              <a:rPr lang="ar-SA" sz="3500" b="1" dirty="0" smtClean="0"/>
              <a:t>إعطاء </a:t>
            </a:r>
            <a:r>
              <a:rPr lang="ar-SA" sz="3500" b="1" dirty="0"/>
              <a:t>أوكسجين 100% بمعدل 5-10 لتر /دقيقة حسب الضغط القسمي للأوكسجين في الدم  </a:t>
            </a:r>
            <a:r>
              <a:rPr lang="ar-SA" sz="3900" b="1" dirty="0" smtClean="0"/>
              <a:t>.</a:t>
            </a:r>
            <a:endParaRPr lang="ar-SA" sz="3500" b="1" dirty="0"/>
          </a:p>
          <a:p>
            <a:pPr algn="just">
              <a:lnSpc>
                <a:spcPct val="150000"/>
              </a:lnSpc>
            </a:pPr>
            <a:r>
              <a:rPr lang="ar-SA" sz="3500" b="1" dirty="0"/>
              <a:t>يجب الحفاظ </a:t>
            </a:r>
            <a:r>
              <a:rPr lang="ar-SA" sz="3500" b="1" dirty="0" smtClean="0"/>
              <a:t>على الحرارة دافئةً وبشكلٍ مريحٍ للمريض.</a:t>
            </a:r>
            <a:endParaRPr lang="ar-SA" sz="3500" b="1" dirty="0"/>
          </a:p>
          <a:p>
            <a:pPr algn="just">
              <a:lnSpc>
                <a:spcPct val="150000"/>
              </a:lnSpc>
            </a:pPr>
            <a:r>
              <a:rPr lang="ar-SA" sz="3500" b="1" dirty="0"/>
              <a:t>يجب تجنب زيادة الحرارة لأنها تزيد من توسع الأوعية المحيطية وتزيد المتطلبات </a:t>
            </a:r>
            <a:r>
              <a:rPr lang="ar-SA" sz="3500" b="1" dirty="0" smtClean="0"/>
              <a:t>الاستقلابية.</a:t>
            </a:r>
            <a:r>
              <a:rPr lang="ar-SA" sz="4800" b="1" dirty="0" smtClean="0"/>
              <a:t> </a:t>
            </a:r>
            <a:endParaRPr lang="en-US" sz="4800" b="1" dirty="0"/>
          </a:p>
          <a:p>
            <a:endParaRPr lang="ar-IQ" dirty="0"/>
          </a:p>
        </p:txBody>
      </p:sp>
    </p:spTree>
    <p:extLst>
      <p:ext uri="{BB962C8B-B14F-4D97-AF65-F5344CB8AC3E}">
        <p14:creationId xmlns:p14="http://schemas.microsoft.com/office/powerpoint/2010/main" val="11482197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السيطرة على النزف</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200000"/>
              </a:lnSpc>
            </a:pPr>
            <a:r>
              <a:rPr lang="ar-SA" sz="4400" b="1" dirty="0"/>
              <a:t>يجب ايقاف النزف الخارجي بالضغط المباشر بأي </a:t>
            </a:r>
            <a:r>
              <a:rPr lang="ar-SA" sz="4400" b="1" dirty="0" smtClean="0"/>
              <a:t>وسيلةٍ متوفرة.</a:t>
            </a:r>
            <a:endParaRPr lang="en-US" sz="4400" b="1" dirty="0"/>
          </a:p>
          <a:p>
            <a:endParaRPr lang="ar-IQ" dirty="0"/>
          </a:p>
        </p:txBody>
      </p:sp>
    </p:spTree>
    <p:extLst>
      <p:ext uri="{BB962C8B-B14F-4D97-AF65-F5344CB8AC3E}">
        <p14:creationId xmlns:p14="http://schemas.microsoft.com/office/powerpoint/2010/main" val="30834521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المسكنات</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200000"/>
              </a:lnSpc>
            </a:pPr>
            <a:r>
              <a:rPr lang="ar-SA" b="1" dirty="0"/>
              <a:t>يجب السيطرة على الألم الشديد </a:t>
            </a:r>
            <a:r>
              <a:rPr lang="ar-SA" b="1" dirty="0" smtClean="0"/>
              <a:t>بسرعة.</a:t>
            </a:r>
            <a:endParaRPr lang="ar-SA" b="1" dirty="0"/>
          </a:p>
          <a:p>
            <a:pPr algn="just">
              <a:lnSpc>
                <a:spcPct val="200000"/>
              </a:lnSpc>
            </a:pPr>
            <a:r>
              <a:rPr lang="ar-SA" b="1" dirty="0"/>
              <a:t>يستعمل المورفين سلفات 4-8 ملغ وريديا </a:t>
            </a:r>
            <a:r>
              <a:rPr lang="ar-SA" b="1" dirty="0" smtClean="0"/>
              <a:t>حقناً بطيئاً</a:t>
            </a:r>
            <a:endParaRPr lang="ar-SA" b="1" dirty="0"/>
          </a:p>
          <a:p>
            <a:pPr algn="just">
              <a:lnSpc>
                <a:spcPct val="200000"/>
              </a:lnSpc>
            </a:pPr>
            <a:r>
              <a:rPr lang="ar-SA" b="1" dirty="0"/>
              <a:t>يجب عدم </a:t>
            </a:r>
            <a:r>
              <a:rPr lang="ar-SA" b="1" dirty="0" smtClean="0"/>
              <a:t>إعطاء </a:t>
            </a:r>
            <a:r>
              <a:rPr lang="ar-SA" b="1" dirty="0"/>
              <a:t>المورفين لفاقدي الوعي أو المصابين </a:t>
            </a:r>
            <a:r>
              <a:rPr lang="ar-SA" b="1" dirty="0" err="1" smtClean="0"/>
              <a:t>بأذيات</a:t>
            </a:r>
            <a:r>
              <a:rPr lang="ar-SA" b="1" dirty="0" smtClean="0"/>
              <a:t> </a:t>
            </a:r>
            <a:r>
              <a:rPr lang="ar-SA" b="1" dirty="0"/>
              <a:t>الرأس أو مثبطي </a:t>
            </a:r>
            <a:r>
              <a:rPr lang="ar-SA" b="1" dirty="0" smtClean="0"/>
              <a:t>التنفس.</a:t>
            </a:r>
            <a:endParaRPr lang="en-US" b="1" dirty="0"/>
          </a:p>
          <a:p>
            <a:endParaRPr lang="ar-IQ" dirty="0"/>
          </a:p>
        </p:txBody>
      </p:sp>
    </p:spTree>
    <p:extLst>
      <p:ext uri="{BB962C8B-B14F-4D97-AF65-F5344CB8AC3E}">
        <p14:creationId xmlns:p14="http://schemas.microsoft.com/office/powerpoint/2010/main" val="12588516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FF0000"/>
                </a:solidFill>
                <a:latin typeface="Times New Roman (Arabic)" charset="-78"/>
                <a:cs typeface="Times New Roman (Arabic)" charset="-78"/>
              </a:rPr>
              <a:t>الدراسات المخبرية</a:t>
            </a:r>
            <a:endParaRPr lang="ar-IQ" b="1" dirty="0">
              <a:solidFill>
                <a:srgbClr val="FF0000"/>
              </a:solidFill>
            </a:endParaRPr>
          </a:p>
        </p:txBody>
      </p:sp>
      <p:sp>
        <p:nvSpPr>
          <p:cNvPr id="3" name="عنصر نائب للمحتوى 2"/>
          <p:cNvSpPr>
            <a:spLocks noGrp="1"/>
          </p:cNvSpPr>
          <p:nvPr>
            <p:ph idx="1"/>
          </p:nvPr>
        </p:nvSpPr>
        <p:spPr/>
        <p:txBody>
          <a:bodyPr>
            <a:noAutofit/>
          </a:bodyPr>
          <a:lstStyle/>
          <a:p>
            <a:pPr algn="just">
              <a:lnSpc>
                <a:spcPct val="200000"/>
              </a:lnSpc>
            </a:pPr>
            <a:r>
              <a:rPr lang="ar-SA" sz="3600" b="1" dirty="0"/>
              <a:t>يجب معايرة خضاب الدم </a:t>
            </a:r>
            <a:r>
              <a:rPr lang="ar-SA" sz="3600" b="1" dirty="0" err="1"/>
              <a:t>والهيماتوكريت</a:t>
            </a:r>
            <a:r>
              <a:rPr lang="ar-SA" sz="3600" b="1" dirty="0"/>
              <a:t> وتعداد </a:t>
            </a:r>
            <a:r>
              <a:rPr lang="ar-SA" sz="3600" b="1" dirty="0" smtClean="0"/>
              <a:t>الحمر.</a:t>
            </a:r>
            <a:endParaRPr lang="ar-SA" sz="3600" b="1" dirty="0"/>
          </a:p>
          <a:p>
            <a:pPr algn="just">
              <a:lnSpc>
                <a:spcPct val="200000"/>
              </a:lnSpc>
            </a:pPr>
            <a:r>
              <a:rPr lang="ar-SA" sz="3600" b="1" dirty="0"/>
              <a:t>يجب معرفة زمرة </a:t>
            </a:r>
            <a:r>
              <a:rPr lang="ar-SA" sz="3600" b="1" dirty="0" smtClean="0"/>
              <a:t>الدم.</a:t>
            </a:r>
            <a:endParaRPr lang="ar-SA" sz="3600" b="1" dirty="0"/>
          </a:p>
          <a:p>
            <a:pPr algn="just">
              <a:lnSpc>
                <a:spcPct val="200000"/>
              </a:lnSpc>
            </a:pPr>
            <a:r>
              <a:rPr lang="ar-SA" sz="3600" b="1" dirty="0"/>
              <a:t>معايرة </a:t>
            </a:r>
            <a:r>
              <a:rPr lang="ar-SA" sz="3600" b="1" dirty="0" err="1"/>
              <a:t>كهارل</a:t>
            </a:r>
            <a:r>
              <a:rPr lang="ar-SA" sz="3600" b="1" dirty="0"/>
              <a:t> المصل </a:t>
            </a:r>
            <a:r>
              <a:rPr lang="en-US" sz="3600" b="1" dirty="0" smtClean="0"/>
              <a:t>PH,Paco2,Pao2</a:t>
            </a:r>
            <a:r>
              <a:rPr lang="ar-SA" sz="3600" b="1" dirty="0" smtClean="0"/>
              <a:t>.</a:t>
            </a:r>
            <a:endParaRPr lang="en-US" sz="3600" b="1" dirty="0"/>
          </a:p>
        </p:txBody>
      </p:sp>
    </p:spTree>
    <p:extLst>
      <p:ext uri="{BB962C8B-B14F-4D97-AF65-F5344CB8AC3E}">
        <p14:creationId xmlns:p14="http://schemas.microsoft.com/office/powerpoint/2010/main" val="23698844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مراقبة النظم القلبي</a:t>
            </a:r>
            <a:endParaRPr lang="ar-IQ" b="1"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pPr algn="just">
              <a:lnSpc>
                <a:spcPct val="200000"/>
              </a:lnSpc>
            </a:pPr>
            <a:r>
              <a:rPr lang="ar-SA" sz="4000" b="1" dirty="0"/>
              <a:t>إ</a:t>
            </a:r>
            <a:r>
              <a:rPr lang="ar-SA" sz="4000" b="1" dirty="0" smtClean="0"/>
              <a:t>جراء </a:t>
            </a:r>
            <a:r>
              <a:rPr lang="ar-SA" sz="4000" b="1" dirty="0"/>
              <a:t>تخطيط قلب متتابع لكشف نقص التروية القلبية واضطرابات النظم القلبي التي قد تكون </a:t>
            </a:r>
            <a:r>
              <a:rPr lang="ar-SA" sz="4000" b="1" dirty="0" smtClean="0"/>
              <a:t>ناجمةً </a:t>
            </a:r>
            <a:r>
              <a:rPr lang="ar-SA" sz="4000" b="1" dirty="0"/>
              <a:t>عن اضطراب </a:t>
            </a:r>
            <a:r>
              <a:rPr lang="ar-SA" sz="4000" b="1" dirty="0" err="1"/>
              <a:t>الكهارل</a:t>
            </a:r>
            <a:r>
              <a:rPr lang="ar-SA" sz="4000" b="1" dirty="0"/>
              <a:t> والتوازن الحامضي </a:t>
            </a:r>
            <a:r>
              <a:rPr lang="ar-SA" sz="4000" b="1" dirty="0" smtClean="0"/>
              <a:t>القلوي.</a:t>
            </a:r>
            <a:endParaRPr lang="en-US" sz="4000" b="1" dirty="0"/>
          </a:p>
          <a:p>
            <a:endParaRPr lang="ar-IQ" dirty="0"/>
          </a:p>
        </p:txBody>
      </p:sp>
    </p:spTree>
    <p:extLst>
      <p:ext uri="{BB962C8B-B14F-4D97-AF65-F5344CB8AC3E}">
        <p14:creationId xmlns:p14="http://schemas.microsoft.com/office/powerpoint/2010/main" val="23853557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SA" b="1" dirty="0" smtClean="0">
                <a:solidFill>
                  <a:srgbClr val="FF0000"/>
                </a:solidFill>
                <a:latin typeface="Times New Roman (Arabic)" charset="-78"/>
                <a:cs typeface="Times New Roman (Arabic)" charset="-78"/>
              </a:rPr>
              <a:t>إعاضة </a:t>
            </a:r>
            <a:r>
              <a:rPr lang="ar-SA" b="1" dirty="0">
                <a:solidFill>
                  <a:srgbClr val="FF0000"/>
                </a:solidFill>
                <a:latin typeface="Times New Roman (Arabic)" charset="-78"/>
                <a:cs typeface="Times New Roman (Arabic)" charset="-78"/>
              </a:rPr>
              <a:t>الحجم</a:t>
            </a:r>
            <a:endParaRPr lang="ar-IQ" b="1" dirty="0">
              <a:solidFill>
                <a:srgbClr val="FF0000"/>
              </a:solidFill>
            </a:endParaRPr>
          </a:p>
        </p:txBody>
      </p:sp>
      <p:sp>
        <p:nvSpPr>
          <p:cNvPr id="3" name="عنصر نائب للمحتوى 2"/>
          <p:cNvSpPr>
            <a:spLocks noGrp="1"/>
          </p:cNvSpPr>
          <p:nvPr>
            <p:ph idx="1"/>
          </p:nvPr>
        </p:nvSpPr>
        <p:spPr>
          <a:xfrm>
            <a:off x="457200" y="1268760"/>
            <a:ext cx="8229600" cy="5112568"/>
          </a:xfrm>
        </p:spPr>
        <p:txBody>
          <a:bodyPr>
            <a:normAutofit fontScale="85000" lnSpcReduction="10000"/>
          </a:bodyPr>
          <a:lstStyle/>
          <a:p>
            <a:pPr algn="just">
              <a:lnSpc>
                <a:spcPct val="150000"/>
              </a:lnSpc>
            </a:pPr>
            <a:r>
              <a:rPr lang="ar-SA" b="1" dirty="0"/>
              <a:t>يجب اعاضة الدم والحفاظ على حجمه </a:t>
            </a:r>
            <a:r>
              <a:rPr lang="ar-SA" b="1" dirty="0" smtClean="0"/>
              <a:t>الطبيعي.</a:t>
            </a:r>
            <a:endParaRPr lang="ar-SA" b="1" dirty="0"/>
          </a:p>
          <a:p>
            <a:pPr algn="just">
              <a:lnSpc>
                <a:spcPct val="150000"/>
              </a:lnSpc>
            </a:pPr>
            <a:r>
              <a:rPr lang="ar-SA" b="1" dirty="0"/>
              <a:t>أفضل السوائل المعطاة في حال النزف العياني هو الكريات الحمر الموضوعة في مصل فيزيولوجي </a:t>
            </a:r>
            <a:r>
              <a:rPr lang="ar-SA" b="1" dirty="0" smtClean="0"/>
              <a:t>.</a:t>
            </a:r>
            <a:endParaRPr lang="ar-SA" b="1" dirty="0"/>
          </a:p>
          <a:p>
            <a:pPr algn="just">
              <a:lnSpc>
                <a:spcPct val="150000"/>
              </a:lnSpc>
            </a:pPr>
            <a:r>
              <a:rPr lang="ar-SA" b="1" dirty="0"/>
              <a:t>إن </a:t>
            </a:r>
            <a:r>
              <a:rPr lang="ar-SA" b="1" dirty="0" smtClean="0"/>
              <a:t>إعطاء </a:t>
            </a:r>
            <a:r>
              <a:rPr lang="ar-SA" b="1" dirty="0"/>
              <a:t>السوائل بسرعة تمنع حدوث الصدمة في حالة خسارة الدم </a:t>
            </a:r>
            <a:r>
              <a:rPr lang="ar-SA" b="1" dirty="0" smtClean="0"/>
              <a:t>الفادحة.</a:t>
            </a:r>
            <a:endParaRPr lang="ar-SA" b="1" dirty="0"/>
          </a:p>
          <a:p>
            <a:pPr algn="just">
              <a:lnSpc>
                <a:spcPct val="150000"/>
              </a:lnSpc>
            </a:pPr>
            <a:r>
              <a:rPr lang="ar-SA" b="1" dirty="0"/>
              <a:t>يجب </a:t>
            </a:r>
            <a:r>
              <a:rPr lang="ar-SA" b="1" dirty="0" smtClean="0"/>
              <a:t>إعاضة </a:t>
            </a:r>
            <a:r>
              <a:rPr lang="ar-SA" b="1" dirty="0"/>
              <a:t>حجم الدم </a:t>
            </a:r>
            <a:r>
              <a:rPr lang="ar-SA" b="1" dirty="0" smtClean="0"/>
              <a:t>بإعطاء </a:t>
            </a:r>
            <a:r>
              <a:rPr lang="ar-SA" b="1" dirty="0"/>
              <a:t>المحاليل فيما لو انخفض </a:t>
            </a:r>
            <a:r>
              <a:rPr lang="en-US" b="1" dirty="0"/>
              <a:t>CVP, PAWP</a:t>
            </a:r>
            <a:r>
              <a:rPr lang="ar-SA" b="1" dirty="0"/>
              <a:t> مع عيار </a:t>
            </a:r>
            <a:r>
              <a:rPr lang="en-US" b="1" dirty="0"/>
              <a:t>HT</a:t>
            </a:r>
            <a:r>
              <a:rPr lang="ar-SA" b="1" dirty="0"/>
              <a:t> أكثر من35% ولم يكن هناك دليل على نزف </a:t>
            </a:r>
            <a:r>
              <a:rPr lang="ar-SA" b="1" dirty="0" smtClean="0"/>
              <a:t>خفي.</a:t>
            </a:r>
            <a:endParaRPr lang="en-US" b="1" dirty="0"/>
          </a:p>
          <a:p>
            <a:endParaRPr lang="ar-IQ" dirty="0"/>
          </a:p>
        </p:txBody>
      </p:sp>
    </p:spTree>
    <p:extLst>
      <p:ext uri="{BB962C8B-B14F-4D97-AF65-F5344CB8AC3E}">
        <p14:creationId xmlns:p14="http://schemas.microsoft.com/office/powerpoint/2010/main" val="41460838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SA" b="1" dirty="0">
                <a:solidFill>
                  <a:srgbClr val="FF0000"/>
                </a:solidFill>
                <a:latin typeface="Times New Roman (Arabic)" charset="-78"/>
                <a:cs typeface="Times New Roman (Arabic)" charset="-78"/>
              </a:rPr>
              <a:t>المحاليل </a:t>
            </a:r>
            <a:r>
              <a:rPr lang="ar-SA" b="1" dirty="0" err="1">
                <a:solidFill>
                  <a:srgbClr val="FF0000"/>
                </a:solidFill>
                <a:latin typeface="Times New Roman (Arabic)" charset="-78"/>
                <a:cs typeface="Times New Roman (Arabic)" charset="-78"/>
              </a:rPr>
              <a:t>المبلرة</a:t>
            </a:r>
            <a:endParaRPr lang="ar-IQ" b="1" dirty="0">
              <a:solidFill>
                <a:srgbClr val="FF0000"/>
              </a:solidFill>
            </a:endParaRPr>
          </a:p>
        </p:txBody>
      </p:sp>
      <p:sp>
        <p:nvSpPr>
          <p:cNvPr id="3" name="عنصر نائب للمحتوى 2"/>
          <p:cNvSpPr>
            <a:spLocks noGrp="1"/>
          </p:cNvSpPr>
          <p:nvPr>
            <p:ph idx="1"/>
          </p:nvPr>
        </p:nvSpPr>
        <p:spPr>
          <a:xfrm>
            <a:off x="395536" y="1052736"/>
            <a:ext cx="8229600" cy="5544616"/>
          </a:xfrm>
        </p:spPr>
        <p:txBody>
          <a:bodyPr>
            <a:normAutofit fontScale="70000" lnSpcReduction="20000"/>
          </a:bodyPr>
          <a:lstStyle/>
          <a:p>
            <a:pPr algn="just">
              <a:lnSpc>
                <a:spcPct val="170000"/>
              </a:lnSpc>
            </a:pPr>
            <a:r>
              <a:rPr lang="ar-SA" b="1" dirty="0"/>
              <a:t>محلول كلور الصوديوم 0,9 % أو سائل </a:t>
            </a:r>
            <a:r>
              <a:rPr lang="ar-SA" b="1" dirty="0" err="1"/>
              <a:t>رينغر</a:t>
            </a:r>
            <a:r>
              <a:rPr lang="ar-SA" b="1" dirty="0"/>
              <a:t> </a:t>
            </a:r>
            <a:r>
              <a:rPr lang="ar-SA" b="1" dirty="0" err="1" smtClean="0"/>
              <a:t>لاكتات</a:t>
            </a:r>
            <a:r>
              <a:rPr lang="ar-SA" b="1" dirty="0" smtClean="0"/>
              <a:t>.</a:t>
            </a:r>
            <a:endParaRPr lang="ar-SA" b="1" dirty="0"/>
          </a:p>
          <a:p>
            <a:pPr algn="just">
              <a:lnSpc>
                <a:spcPct val="170000"/>
              </a:lnSpc>
            </a:pPr>
            <a:r>
              <a:rPr lang="ar-SA" b="1" dirty="0"/>
              <a:t>تعطى 500-2000 مل </a:t>
            </a:r>
            <a:r>
              <a:rPr lang="ar-SA" b="1" dirty="0" smtClean="0"/>
              <a:t>.</a:t>
            </a:r>
            <a:endParaRPr lang="ar-SA" b="1" dirty="0"/>
          </a:p>
          <a:p>
            <a:pPr algn="just">
              <a:lnSpc>
                <a:spcPct val="170000"/>
              </a:lnSpc>
            </a:pPr>
            <a:r>
              <a:rPr lang="ar-SA" b="1" dirty="0"/>
              <a:t>اذا استمرت الصدمة بالرغم من تسريب 2 لتر من هذه المحاليل فلابد من </a:t>
            </a:r>
            <a:r>
              <a:rPr lang="ar-SA" b="1" dirty="0" smtClean="0"/>
              <a:t>إعطاء </a:t>
            </a:r>
            <a:r>
              <a:rPr lang="ar-SA" b="1" dirty="0"/>
              <a:t>الدم أو محاليل </a:t>
            </a:r>
            <a:r>
              <a:rPr lang="ar-SA" b="1" dirty="0" err="1"/>
              <a:t>غروانية</a:t>
            </a:r>
            <a:endParaRPr lang="ar-SA" b="1" dirty="0"/>
          </a:p>
          <a:p>
            <a:pPr algn="just">
              <a:lnSpc>
                <a:spcPct val="170000"/>
              </a:lnSpc>
            </a:pPr>
            <a:r>
              <a:rPr lang="ar-SA" b="1" dirty="0">
                <a:latin typeface="Times New Roman (Arabic)" charset="-78"/>
                <a:cs typeface="Times New Roman (Arabic)" charset="-78"/>
              </a:rPr>
              <a:t>المحاليل </a:t>
            </a:r>
            <a:r>
              <a:rPr lang="ar-SA" b="1" dirty="0" err="1">
                <a:latin typeface="Times New Roman (Arabic)" charset="-78"/>
                <a:cs typeface="Times New Roman (Arabic)" charset="-78"/>
              </a:rPr>
              <a:t>الغروانية</a:t>
            </a:r>
            <a:endParaRPr lang="ar-SA" b="1" dirty="0"/>
          </a:p>
          <a:p>
            <a:pPr algn="just">
              <a:lnSpc>
                <a:spcPct val="170000"/>
              </a:lnSpc>
            </a:pPr>
            <a:r>
              <a:rPr lang="ar-SA" b="1" dirty="0"/>
              <a:t>هي مواد ذات وزن جزيئي عالي لا تستطيع الانتشار والنفوذ </a:t>
            </a:r>
            <a:r>
              <a:rPr lang="ar-SA" b="1" dirty="0" smtClean="0"/>
              <a:t>بسهولةٍ </a:t>
            </a:r>
            <a:r>
              <a:rPr lang="ar-SA" b="1" dirty="0"/>
              <a:t>عبر غشاء الأوعية </a:t>
            </a:r>
            <a:r>
              <a:rPr lang="ar-SA" b="1" dirty="0" smtClean="0"/>
              <a:t>الدموية.</a:t>
            </a:r>
            <a:endParaRPr lang="ar-SA" b="1" dirty="0"/>
          </a:p>
          <a:p>
            <a:pPr algn="just">
              <a:lnSpc>
                <a:spcPct val="170000"/>
              </a:lnSpc>
            </a:pPr>
            <a:r>
              <a:rPr lang="ar-SA" b="1" dirty="0"/>
              <a:t>هي تزيد من ضغط المصورة الجرمي فتجتذب السوائل من المسامات </a:t>
            </a:r>
            <a:r>
              <a:rPr lang="ar-SA" b="1" dirty="0" err="1"/>
              <a:t>الخلالية</a:t>
            </a:r>
            <a:r>
              <a:rPr lang="ar-SA" b="1" dirty="0"/>
              <a:t> الى داخل الشعريات لتسبب زيادة في حجم </a:t>
            </a:r>
            <a:r>
              <a:rPr lang="ar-SA" b="1" dirty="0" smtClean="0"/>
              <a:t>الدم.</a:t>
            </a:r>
            <a:endParaRPr lang="ar-SA" b="1" dirty="0"/>
          </a:p>
          <a:p>
            <a:pPr>
              <a:lnSpc>
                <a:spcPct val="90000"/>
              </a:lnSpc>
            </a:pPr>
            <a:endParaRPr lang="en-US" dirty="0"/>
          </a:p>
          <a:p>
            <a:endParaRPr lang="ar-IQ" dirty="0"/>
          </a:p>
        </p:txBody>
      </p:sp>
    </p:spTree>
    <p:extLst>
      <p:ext uri="{BB962C8B-B14F-4D97-AF65-F5344CB8AC3E}">
        <p14:creationId xmlns:p14="http://schemas.microsoft.com/office/powerpoint/2010/main" val="41406239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الدم</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200000"/>
              </a:lnSpc>
            </a:pPr>
            <a:r>
              <a:rPr lang="ar-SA" b="1" dirty="0"/>
              <a:t>هو محلول </a:t>
            </a:r>
            <a:r>
              <a:rPr lang="ar-SA" b="1" dirty="0" err="1"/>
              <a:t>غرواني</a:t>
            </a:r>
            <a:endParaRPr lang="ar-SA" b="1" dirty="0"/>
          </a:p>
          <a:p>
            <a:pPr algn="just">
              <a:lnSpc>
                <a:spcPct val="200000"/>
              </a:lnSpc>
            </a:pPr>
            <a:r>
              <a:rPr lang="ar-SA" b="1" dirty="0"/>
              <a:t>تستعمل الكريات الحمر </a:t>
            </a:r>
            <a:r>
              <a:rPr lang="ar-SA" b="1" dirty="0" smtClean="0"/>
              <a:t>أو </a:t>
            </a:r>
            <a:r>
              <a:rPr lang="ar-SA" b="1" dirty="0"/>
              <a:t>الدم الكامل لرفع قدرة الدم على حمل </a:t>
            </a:r>
            <a:r>
              <a:rPr lang="ar-SA" b="1" dirty="0" smtClean="0"/>
              <a:t>الاكسجين.</a:t>
            </a:r>
            <a:endParaRPr lang="en-US" b="1" dirty="0"/>
          </a:p>
        </p:txBody>
      </p:sp>
    </p:spTree>
    <p:extLst>
      <p:ext uri="{BB962C8B-B14F-4D97-AF65-F5344CB8AC3E}">
        <p14:creationId xmlns:p14="http://schemas.microsoft.com/office/powerpoint/2010/main" val="396624389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latin typeface="Times New Roman (Arabic)" charset="-78"/>
                <a:cs typeface="Times New Roman (Arabic)" charset="-78"/>
              </a:rPr>
              <a:t>أ</a:t>
            </a:r>
            <a:r>
              <a:rPr lang="ar-SA" b="1" dirty="0" smtClean="0">
                <a:latin typeface="Times New Roman (Arabic)" charset="-78"/>
                <a:cs typeface="Times New Roman (Arabic)" charset="-78"/>
              </a:rPr>
              <a:t>جزاء </a:t>
            </a:r>
            <a:r>
              <a:rPr lang="ar-SA" b="1" dirty="0">
                <a:latin typeface="Times New Roman (Arabic)" charset="-78"/>
                <a:cs typeface="Times New Roman (Arabic)" charset="-78"/>
              </a:rPr>
              <a:t>المصورة</a:t>
            </a:r>
            <a:endParaRPr lang="ar-IQ" b="1" dirty="0"/>
          </a:p>
        </p:txBody>
      </p:sp>
      <p:sp>
        <p:nvSpPr>
          <p:cNvPr id="3" name="عنصر نائب للمحتوى 2"/>
          <p:cNvSpPr>
            <a:spLocks noGrp="1"/>
          </p:cNvSpPr>
          <p:nvPr>
            <p:ph idx="1"/>
          </p:nvPr>
        </p:nvSpPr>
        <p:spPr/>
        <p:txBody>
          <a:bodyPr/>
          <a:lstStyle/>
          <a:p>
            <a:pPr algn="just">
              <a:lnSpc>
                <a:spcPct val="200000"/>
              </a:lnSpc>
            </a:pPr>
            <a:r>
              <a:rPr lang="ar-SA" b="1" dirty="0"/>
              <a:t>هي عبارة عن مواد </a:t>
            </a:r>
            <a:r>
              <a:rPr lang="ar-SA" b="1" dirty="0" err="1"/>
              <a:t>غروانية</a:t>
            </a:r>
            <a:r>
              <a:rPr lang="ar-SA" b="1" dirty="0"/>
              <a:t> تستعمل لزيادة </a:t>
            </a:r>
            <a:r>
              <a:rPr lang="ar-SA" b="1" dirty="0" smtClean="0"/>
              <a:t>الحجم.</a:t>
            </a:r>
            <a:endParaRPr lang="ar-SA" b="1" dirty="0"/>
          </a:p>
          <a:p>
            <a:pPr algn="just">
              <a:lnSpc>
                <a:spcPct val="200000"/>
              </a:lnSpc>
            </a:pPr>
            <a:r>
              <a:rPr lang="ar-SA" b="1" dirty="0"/>
              <a:t>يمكن أن تصحح اضطرابات </a:t>
            </a:r>
            <a:r>
              <a:rPr lang="ar-SA" b="1" dirty="0" smtClean="0"/>
              <a:t>التخثر.</a:t>
            </a:r>
            <a:endParaRPr lang="ar-SA" b="1" dirty="0"/>
          </a:p>
          <a:p>
            <a:pPr algn="just">
              <a:lnSpc>
                <a:spcPct val="200000"/>
              </a:lnSpc>
            </a:pPr>
            <a:r>
              <a:rPr lang="ar-SA" b="1" dirty="0"/>
              <a:t>يستعمل الألبومين في الحالات </a:t>
            </a:r>
            <a:r>
              <a:rPr lang="ar-SA" b="1" dirty="0" err="1" smtClean="0"/>
              <a:t>الاسعافية</a:t>
            </a:r>
            <a:r>
              <a:rPr lang="ar-SA" b="1" dirty="0" smtClean="0"/>
              <a:t>.</a:t>
            </a:r>
            <a:endParaRPr lang="en-US" b="1" dirty="0"/>
          </a:p>
          <a:p>
            <a:endParaRPr lang="ar-IQ" dirty="0"/>
          </a:p>
        </p:txBody>
      </p:sp>
    </p:spTree>
    <p:extLst>
      <p:ext uri="{BB962C8B-B14F-4D97-AF65-F5344CB8AC3E}">
        <p14:creationId xmlns:p14="http://schemas.microsoft.com/office/powerpoint/2010/main" val="194539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67544" y="260648"/>
            <a:ext cx="8229600" cy="6480720"/>
          </a:xfrm>
        </p:spPr>
        <p:txBody>
          <a:bodyPr>
            <a:normAutofit lnSpcReduction="10000"/>
          </a:bodyPr>
          <a:lstStyle/>
          <a:p>
            <a:pPr algn="just">
              <a:lnSpc>
                <a:spcPct val="200000"/>
              </a:lnSpc>
            </a:pPr>
            <a:r>
              <a:rPr lang="ar-SY" sz="3600" b="1" dirty="0"/>
              <a:t>أثناء الجراحة الفموية يتم الحفاظ على الطريق التنفسي مفتوحاً باستعمال </a:t>
            </a:r>
            <a:r>
              <a:rPr lang="ar-SY" sz="3600" b="1" dirty="0" smtClean="0"/>
              <a:t>أنبوبٍ </a:t>
            </a:r>
            <a:r>
              <a:rPr lang="ar-SY" sz="3600" b="1" dirty="0"/>
              <a:t>داخل </a:t>
            </a:r>
            <a:r>
              <a:rPr lang="ar-SY" sz="3600" b="1" dirty="0" err="1"/>
              <a:t>الرغامى</a:t>
            </a:r>
            <a:r>
              <a:rPr lang="ar-SY" sz="3600" b="1" dirty="0"/>
              <a:t> فيحفظ البلعوم حوله المواد المخاطية والدم </a:t>
            </a:r>
            <a:r>
              <a:rPr lang="ar-SY" sz="3600" b="1" dirty="0" err="1"/>
              <a:t>والإقياء</a:t>
            </a:r>
            <a:r>
              <a:rPr lang="ar-SY" sz="3600" b="1" dirty="0"/>
              <a:t> والتي تزال بعد انتهاء العمل الجراحي وقبل رفع الأنبوب من </a:t>
            </a:r>
            <a:r>
              <a:rPr lang="ar-SY" sz="3600" b="1" dirty="0" err="1"/>
              <a:t>الرغامى</a:t>
            </a:r>
            <a:r>
              <a:rPr lang="ar-SY" sz="3600" b="1" dirty="0"/>
              <a:t> بحيث يكون رأس المريض </a:t>
            </a:r>
            <a:r>
              <a:rPr lang="ar-SY" sz="3600" b="1" dirty="0" smtClean="0"/>
              <a:t>بوضعٍ </a:t>
            </a:r>
            <a:r>
              <a:rPr lang="ar-SY" sz="3600" b="1" dirty="0"/>
              <a:t>جانبي لتسهيل إخراج المفرزات. </a:t>
            </a:r>
            <a:endParaRPr lang="en-US" sz="3600" b="1" dirty="0"/>
          </a:p>
          <a:p>
            <a:pPr algn="just">
              <a:lnSpc>
                <a:spcPct val="200000"/>
              </a:lnSpc>
            </a:pPr>
            <a:endParaRPr lang="ar-IQ" b="1" dirty="0"/>
          </a:p>
        </p:txBody>
      </p:sp>
    </p:spTree>
    <p:extLst>
      <p:ext uri="{BB962C8B-B14F-4D97-AF65-F5344CB8AC3E}">
        <p14:creationId xmlns:p14="http://schemas.microsoft.com/office/powerpoint/2010/main" val="200280719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err="1">
                <a:solidFill>
                  <a:srgbClr val="FF0000"/>
                </a:solidFill>
                <a:latin typeface="Times New Roman (Arabic)" charset="-78"/>
                <a:cs typeface="Times New Roman (Arabic)" charset="-78"/>
              </a:rPr>
              <a:t>الدكستران</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200000"/>
              </a:lnSpc>
            </a:pPr>
            <a:r>
              <a:rPr lang="ar-SA" b="1" dirty="0"/>
              <a:t>هو عديد سكاكر </a:t>
            </a:r>
            <a:r>
              <a:rPr lang="ar-SA" b="1" dirty="0" err="1"/>
              <a:t>غرواني</a:t>
            </a:r>
            <a:r>
              <a:rPr lang="ar-SA" b="1" dirty="0"/>
              <a:t> وزنه الجزيئي </a:t>
            </a:r>
            <a:r>
              <a:rPr lang="ar-SA" b="1" dirty="0" smtClean="0"/>
              <a:t>مرتفع.</a:t>
            </a:r>
            <a:endParaRPr lang="ar-SA" b="1" dirty="0"/>
          </a:p>
          <a:p>
            <a:pPr algn="just">
              <a:lnSpc>
                <a:spcPct val="200000"/>
              </a:lnSpc>
            </a:pPr>
            <a:r>
              <a:rPr lang="ar-SA" b="1" dirty="0"/>
              <a:t>مدة فعاليته قصيرة (8-10 ساعات</a:t>
            </a:r>
            <a:r>
              <a:rPr lang="ar-SA" b="1" dirty="0" smtClean="0"/>
              <a:t>).</a:t>
            </a:r>
            <a:endParaRPr lang="ar-SA" b="1" dirty="0"/>
          </a:p>
          <a:p>
            <a:pPr algn="just">
              <a:lnSpc>
                <a:spcPct val="200000"/>
              </a:lnSpc>
            </a:pPr>
            <a:r>
              <a:rPr lang="ar-SA" b="1" dirty="0" smtClean="0"/>
              <a:t>أصبح </a:t>
            </a:r>
            <a:r>
              <a:rPr lang="ar-SA" b="1" dirty="0"/>
              <a:t>استعماله </a:t>
            </a:r>
            <a:r>
              <a:rPr lang="ar-SA" b="1" dirty="0" smtClean="0"/>
              <a:t>محدوداً </a:t>
            </a:r>
            <a:r>
              <a:rPr lang="ar-SA" b="1" dirty="0"/>
              <a:t>لأنه يخرب تخثر الدم وقد يسبب </a:t>
            </a:r>
            <a:r>
              <a:rPr lang="ar-SA" b="1" dirty="0" err="1"/>
              <a:t>ارتكاسات</a:t>
            </a:r>
            <a:r>
              <a:rPr lang="ar-SA" b="1" dirty="0"/>
              <a:t> </a:t>
            </a:r>
            <a:r>
              <a:rPr lang="ar-SA" b="1" dirty="0" err="1" smtClean="0"/>
              <a:t>تاقانية</a:t>
            </a:r>
            <a:r>
              <a:rPr lang="ar-SA" b="1" dirty="0" smtClean="0"/>
              <a:t>.</a:t>
            </a:r>
            <a:endParaRPr lang="en-US" b="1" dirty="0"/>
          </a:p>
          <a:p>
            <a:endParaRPr lang="ar-IQ" dirty="0"/>
          </a:p>
        </p:txBody>
      </p:sp>
    </p:spTree>
    <p:extLst>
      <p:ext uri="{BB962C8B-B14F-4D97-AF65-F5344CB8AC3E}">
        <p14:creationId xmlns:p14="http://schemas.microsoft.com/office/powerpoint/2010/main" val="30859497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err="1">
                <a:solidFill>
                  <a:srgbClr val="FF0000"/>
                </a:solidFill>
              </a:rPr>
              <a:t>الستيروئيدات</a:t>
            </a:r>
            <a:r>
              <a:rPr lang="ar-SA" b="1" dirty="0">
                <a:solidFill>
                  <a:srgbClr val="FF0000"/>
                </a:solidFill>
              </a:rPr>
              <a:t> القشرية</a:t>
            </a:r>
            <a:endParaRPr lang="ar-IQ" b="1"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pPr algn="just">
              <a:lnSpc>
                <a:spcPct val="200000"/>
              </a:lnSpc>
            </a:pPr>
            <a:r>
              <a:rPr lang="ar-SA" sz="4000" b="1" dirty="0" err="1"/>
              <a:t>الكورتيزول</a:t>
            </a:r>
            <a:r>
              <a:rPr lang="ar-SA" sz="4000" b="1" dirty="0"/>
              <a:t> ينقذ حياة المريض المصاب بقصور الكظر </a:t>
            </a:r>
            <a:r>
              <a:rPr lang="ar-SA" sz="4000" b="1" dirty="0" smtClean="0"/>
              <a:t>الحاد.</a:t>
            </a:r>
            <a:endParaRPr lang="ar-SA" sz="4000" b="1" dirty="0"/>
          </a:p>
          <a:p>
            <a:pPr algn="just">
              <a:lnSpc>
                <a:spcPct val="200000"/>
              </a:lnSpc>
            </a:pPr>
            <a:r>
              <a:rPr lang="ar-SA" sz="4000" b="1" dirty="0"/>
              <a:t>فائدتها في علاج الصدمة بأسباب أخرى لم يبرهن </a:t>
            </a:r>
            <a:r>
              <a:rPr lang="ar-SA" sz="4000" b="1" dirty="0" smtClean="0"/>
              <a:t>عليها.</a:t>
            </a:r>
            <a:endParaRPr lang="en-US" sz="4000" b="1" dirty="0"/>
          </a:p>
          <a:p>
            <a:endParaRPr lang="ar-IQ" dirty="0"/>
          </a:p>
        </p:txBody>
      </p:sp>
    </p:spTree>
    <p:extLst>
      <p:ext uri="{BB962C8B-B14F-4D97-AF65-F5344CB8AC3E}">
        <p14:creationId xmlns:p14="http://schemas.microsoft.com/office/powerpoint/2010/main" val="17627642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الأدوية المؤثرة على الأوعية</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200000"/>
              </a:lnSpc>
            </a:pPr>
            <a:r>
              <a:rPr lang="ar-SA" sz="4000" b="1" dirty="0" err="1"/>
              <a:t>الدوبامين</a:t>
            </a:r>
            <a:r>
              <a:rPr lang="ar-SA" sz="4000" b="1" dirty="0"/>
              <a:t> وله تأثير مفيد بالنسبة لجريان الدم الكلوي ويزيد النتاج القلبي ويرفع الضغط </a:t>
            </a:r>
            <a:r>
              <a:rPr lang="ar-SA" sz="4000" b="1" dirty="0" smtClean="0"/>
              <a:t>الدموي.</a:t>
            </a:r>
            <a:endParaRPr lang="en-US" sz="4000" b="1" dirty="0"/>
          </a:p>
          <a:p>
            <a:endParaRPr lang="ar-IQ" dirty="0"/>
          </a:p>
        </p:txBody>
      </p:sp>
    </p:spTree>
    <p:extLst>
      <p:ext uri="{BB962C8B-B14F-4D97-AF65-F5344CB8AC3E}">
        <p14:creationId xmlns:p14="http://schemas.microsoft.com/office/powerpoint/2010/main" val="30240917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تطبيق الضغط الهوائي الخارجي</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200000"/>
              </a:lnSpc>
            </a:pPr>
            <a:r>
              <a:rPr lang="ar-SA" sz="4000" b="1" dirty="0"/>
              <a:t>يطبق على ساقي المريض </a:t>
            </a:r>
            <a:r>
              <a:rPr lang="ar-SA" sz="4000" b="1" dirty="0" smtClean="0"/>
              <a:t>وردفيه.</a:t>
            </a:r>
            <a:endParaRPr lang="ar-SA" sz="4000" b="1" dirty="0"/>
          </a:p>
          <a:p>
            <a:pPr algn="just">
              <a:lnSpc>
                <a:spcPct val="200000"/>
              </a:lnSpc>
            </a:pPr>
            <a:r>
              <a:rPr lang="ar-SA" sz="4000" b="1" dirty="0"/>
              <a:t>يمكن أن يكون </a:t>
            </a:r>
            <a:r>
              <a:rPr lang="ar-SA" sz="4000" b="1" dirty="0" smtClean="0"/>
              <a:t>مفيداً </a:t>
            </a:r>
            <a:r>
              <a:rPr lang="ar-SA" sz="4000" b="1" dirty="0"/>
              <a:t>في الصدمة بنقص </a:t>
            </a:r>
            <a:r>
              <a:rPr lang="ar-SA" sz="4000" b="1" dirty="0" smtClean="0"/>
              <a:t>الحجم.</a:t>
            </a:r>
            <a:endParaRPr lang="en-US" sz="4000" b="1" dirty="0"/>
          </a:p>
          <a:p>
            <a:endParaRPr lang="ar-IQ" dirty="0"/>
          </a:p>
        </p:txBody>
      </p:sp>
    </p:spTree>
    <p:extLst>
      <p:ext uri="{BB962C8B-B14F-4D97-AF65-F5344CB8AC3E}">
        <p14:creationId xmlns:p14="http://schemas.microsoft.com/office/powerpoint/2010/main" val="14566741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err="1">
                <a:solidFill>
                  <a:srgbClr val="FF0000"/>
                </a:solidFill>
                <a:latin typeface="Times New Roman (Arabic)" charset="-78"/>
                <a:cs typeface="Times New Roman (Arabic)" charset="-78"/>
              </a:rPr>
              <a:t>الهيبارين</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200000"/>
              </a:lnSpc>
            </a:pPr>
            <a:r>
              <a:rPr lang="ar-SA" sz="4400" b="1" dirty="0"/>
              <a:t>للوقاية من حدوث </a:t>
            </a:r>
            <a:r>
              <a:rPr lang="ar-SA" sz="4400" b="1" dirty="0" err="1" smtClean="0"/>
              <a:t>الخثرات</a:t>
            </a:r>
            <a:r>
              <a:rPr lang="ar-SA" sz="4400" b="1" dirty="0" smtClean="0"/>
              <a:t>.</a:t>
            </a:r>
            <a:endParaRPr lang="ar-SA" sz="4400" b="1" dirty="0"/>
          </a:p>
          <a:p>
            <a:pPr algn="just">
              <a:lnSpc>
                <a:spcPct val="200000"/>
              </a:lnSpc>
            </a:pPr>
            <a:r>
              <a:rPr lang="ar-SA" sz="4400" b="1" dirty="0"/>
              <a:t>يستعمل في علاج الصمة الرئوية</a:t>
            </a:r>
            <a:endParaRPr lang="en-US" sz="4400" b="1" dirty="0"/>
          </a:p>
          <a:p>
            <a:endParaRPr lang="ar-IQ" dirty="0"/>
          </a:p>
        </p:txBody>
      </p:sp>
    </p:spTree>
    <p:extLst>
      <p:ext uri="{BB962C8B-B14F-4D97-AF65-F5344CB8AC3E}">
        <p14:creationId xmlns:p14="http://schemas.microsoft.com/office/powerpoint/2010/main" val="16790926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التدابير النوعية</a:t>
            </a:r>
            <a:endParaRPr lang="ar-IQ" b="1" dirty="0">
              <a:solidFill>
                <a:srgbClr val="FF0000"/>
              </a:solidFill>
            </a:endParaRPr>
          </a:p>
        </p:txBody>
      </p:sp>
      <p:sp>
        <p:nvSpPr>
          <p:cNvPr id="3" name="عنصر نائب للمحتوى 2"/>
          <p:cNvSpPr>
            <a:spLocks noGrp="1"/>
          </p:cNvSpPr>
          <p:nvPr>
            <p:ph idx="1"/>
          </p:nvPr>
        </p:nvSpPr>
        <p:spPr/>
        <p:txBody>
          <a:bodyPr>
            <a:normAutofit/>
          </a:bodyPr>
          <a:lstStyle/>
          <a:p>
            <a:pPr algn="just">
              <a:lnSpc>
                <a:spcPct val="200000"/>
              </a:lnSpc>
            </a:pPr>
            <a:r>
              <a:rPr lang="ar-SA" sz="4000" b="1" dirty="0"/>
              <a:t>1- النزيف وفقر الدم : يجب تصحيح فقر الدم </a:t>
            </a:r>
            <a:r>
              <a:rPr lang="ar-SA" sz="4000" b="1" dirty="0" smtClean="0"/>
              <a:t>بإعطاء </a:t>
            </a:r>
            <a:r>
              <a:rPr lang="ar-SA" sz="4000" b="1" dirty="0"/>
              <a:t>الدم الكامل أو الكريات الحمر لمنع حدوث نقص </a:t>
            </a:r>
            <a:r>
              <a:rPr lang="ar-SA" sz="4000" b="1" dirty="0" err="1" smtClean="0"/>
              <a:t>الأكسجة</a:t>
            </a:r>
            <a:r>
              <a:rPr lang="ar-SA" sz="4000" b="1" dirty="0" smtClean="0"/>
              <a:t>.</a:t>
            </a:r>
            <a:endParaRPr lang="en-US" sz="4000" b="1" dirty="0"/>
          </a:p>
          <a:p>
            <a:pPr algn="just">
              <a:lnSpc>
                <a:spcPct val="200000"/>
              </a:lnSpc>
            </a:pPr>
            <a:endParaRPr lang="ar-IQ" sz="4000" b="1" dirty="0"/>
          </a:p>
        </p:txBody>
      </p:sp>
    </p:spTree>
    <p:extLst>
      <p:ext uri="{BB962C8B-B14F-4D97-AF65-F5344CB8AC3E}">
        <p14:creationId xmlns:p14="http://schemas.microsoft.com/office/powerpoint/2010/main" val="369458957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توازن السوائل </a:t>
            </a:r>
            <a:r>
              <a:rPr lang="ar-SA" b="1" dirty="0" err="1">
                <a:solidFill>
                  <a:srgbClr val="FF0000"/>
                </a:solidFill>
                <a:latin typeface="Times New Roman (Arabic)" charset="-78"/>
                <a:cs typeface="Times New Roman (Arabic)" charset="-78"/>
              </a:rPr>
              <a:t>والكهارل</a:t>
            </a:r>
            <a:endParaRPr lang="ar-IQ" b="1" dirty="0">
              <a:solidFill>
                <a:srgbClr val="FF0000"/>
              </a:solidFill>
            </a:endParaRPr>
          </a:p>
        </p:txBody>
      </p:sp>
      <p:sp>
        <p:nvSpPr>
          <p:cNvPr id="3" name="عنصر نائب للمحتوى 2"/>
          <p:cNvSpPr>
            <a:spLocks noGrp="1"/>
          </p:cNvSpPr>
          <p:nvPr>
            <p:ph idx="1"/>
          </p:nvPr>
        </p:nvSpPr>
        <p:spPr>
          <a:xfrm>
            <a:off x="457200" y="1600200"/>
            <a:ext cx="8229600" cy="4853136"/>
          </a:xfrm>
        </p:spPr>
        <p:txBody>
          <a:bodyPr>
            <a:normAutofit fontScale="92500" lnSpcReduction="10000"/>
          </a:bodyPr>
          <a:lstStyle/>
          <a:p>
            <a:pPr algn="just">
              <a:lnSpc>
                <a:spcPct val="200000"/>
              </a:lnSpc>
            </a:pPr>
            <a:r>
              <a:rPr lang="ar-SA" sz="3500" b="1" dirty="0"/>
              <a:t>يجب تصحيح كل تغيرات </a:t>
            </a:r>
            <a:r>
              <a:rPr lang="ar-SA" sz="3500" b="1" dirty="0" err="1"/>
              <a:t>الكهارل</a:t>
            </a:r>
            <a:r>
              <a:rPr lang="ar-SA" sz="3500" b="1" dirty="0"/>
              <a:t> والسوائل والتوازن الحامضي </a:t>
            </a:r>
            <a:r>
              <a:rPr lang="ar-SA" sz="3500" b="1" dirty="0" smtClean="0"/>
              <a:t>القلوي.</a:t>
            </a:r>
            <a:endParaRPr lang="ar-SA" sz="3500" b="1" dirty="0"/>
          </a:p>
          <a:p>
            <a:pPr algn="just">
              <a:lnSpc>
                <a:spcPct val="200000"/>
              </a:lnSpc>
            </a:pPr>
            <a:r>
              <a:rPr lang="ar-SA" sz="3500" b="1" dirty="0"/>
              <a:t>تعطى بيكربونات الصوديوم </a:t>
            </a:r>
            <a:r>
              <a:rPr lang="ar-SA" sz="3500" b="1" dirty="0" smtClean="0"/>
              <a:t>بحذرٍ </a:t>
            </a:r>
            <a:r>
              <a:rPr lang="ar-SA" sz="3500" b="1" dirty="0"/>
              <a:t>في حالة انخفاض الحموضة دون 7,5 في الدم الشرياني والتي لم تستجب </a:t>
            </a:r>
            <a:r>
              <a:rPr lang="ar-SA" sz="3500" b="1" dirty="0" smtClean="0"/>
              <a:t>لإعطاء السوائل.</a:t>
            </a:r>
            <a:endParaRPr lang="en-US" sz="3500" b="1" dirty="0"/>
          </a:p>
          <a:p>
            <a:endParaRPr lang="ar-IQ" dirty="0"/>
          </a:p>
        </p:txBody>
      </p:sp>
    </p:spTree>
    <p:extLst>
      <p:ext uri="{BB962C8B-B14F-4D97-AF65-F5344CB8AC3E}">
        <p14:creationId xmlns:p14="http://schemas.microsoft.com/office/powerpoint/2010/main" val="359943736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latin typeface="Times New Roman (Arabic)" charset="-78"/>
                <a:cs typeface="Times New Roman (Arabic)" charset="-78"/>
              </a:rPr>
              <a:t>الاضطرابات القلبية</a:t>
            </a:r>
            <a:endParaRPr lang="ar-IQ" b="1" dirty="0"/>
          </a:p>
        </p:txBody>
      </p:sp>
      <p:sp>
        <p:nvSpPr>
          <p:cNvPr id="3" name="عنصر نائب للمحتوى 2"/>
          <p:cNvSpPr>
            <a:spLocks noGrp="1"/>
          </p:cNvSpPr>
          <p:nvPr>
            <p:ph idx="1"/>
          </p:nvPr>
        </p:nvSpPr>
        <p:spPr/>
        <p:txBody>
          <a:bodyPr/>
          <a:lstStyle/>
          <a:p>
            <a:pPr algn="just">
              <a:lnSpc>
                <a:spcPct val="200000"/>
              </a:lnSpc>
            </a:pPr>
            <a:r>
              <a:rPr lang="ar-SA" b="1" dirty="0"/>
              <a:t>علاج قصور </a:t>
            </a:r>
            <a:r>
              <a:rPr lang="ar-SA" b="1" dirty="0" smtClean="0"/>
              <a:t>القلب.</a:t>
            </a:r>
            <a:endParaRPr lang="ar-SA" b="1" dirty="0"/>
          </a:p>
          <a:p>
            <a:pPr algn="just">
              <a:lnSpc>
                <a:spcPct val="200000"/>
              </a:lnSpc>
            </a:pPr>
            <a:r>
              <a:rPr lang="ar-SA" b="1" dirty="0"/>
              <a:t>علاج اضطرابات </a:t>
            </a:r>
            <a:r>
              <a:rPr lang="ar-SA" b="1" dirty="0" smtClean="0"/>
              <a:t>النظم.</a:t>
            </a:r>
            <a:endParaRPr lang="ar-SA" b="1" dirty="0"/>
          </a:p>
          <a:p>
            <a:pPr algn="just">
              <a:lnSpc>
                <a:spcPct val="200000"/>
              </a:lnSpc>
            </a:pPr>
            <a:r>
              <a:rPr lang="ar-SA" b="1" dirty="0"/>
              <a:t>علاج نقص التروية </a:t>
            </a:r>
            <a:r>
              <a:rPr lang="ar-SA" b="1" dirty="0" smtClean="0"/>
              <a:t>القلبية.</a:t>
            </a:r>
            <a:endParaRPr lang="ar-SA" b="1" dirty="0"/>
          </a:p>
          <a:p>
            <a:pPr algn="just">
              <a:lnSpc>
                <a:spcPct val="200000"/>
              </a:lnSpc>
            </a:pPr>
            <a:r>
              <a:rPr lang="ar-SA" b="1" dirty="0" smtClean="0"/>
              <a:t>تبقى نسبة </a:t>
            </a:r>
            <a:r>
              <a:rPr lang="ar-SA" b="1" dirty="0"/>
              <a:t>الوفيات </a:t>
            </a:r>
            <a:r>
              <a:rPr lang="ar-SA" b="1" dirty="0" smtClean="0"/>
              <a:t>عالية.</a:t>
            </a:r>
            <a:endParaRPr lang="en-US" b="1" dirty="0"/>
          </a:p>
          <a:p>
            <a:endParaRPr lang="ar-IQ" dirty="0"/>
          </a:p>
        </p:txBody>
      </p:sp>
    </p:spTree>
    <p:extLst>
      <p:ext uri="{BB962C8B-B14F-4D97-AF65-F5344CB8AC3E}">
        <p14:creationId xmlns:p14="http://schemas.microsoft.com/office/powerpoint/2010/main" val="376970991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err="1">
                <a:solidFill>
                  <a:srgbClr val="FF0000"/>
                </a:solidFill>
                <a:latin typeface="Times New Roman (Arabic)" charset="-78"/>
                <a:cs typeface="Times New Roman (Arabic)" charset="-78"/>
              </a:rPr>
              <a:t>الأخماج</a:t>
            </a:r>
            <a:endParaRPr lang="ar-IQ" b="1"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just">
              <a:lnSpc>
                <a:spcPct val="200000"/>
              </a:lnSpc>
            </a:pPr>
            <a:r>
              <a:rPr lang="ar-SA" sz="3600" b="1" dirty="0"/>
              <a:t>يجب </a:t>
            </a:r>
            <a:r>
              <a:rPr lang="ar-SA" sz="3600" b="1" dirty="0" smtClean="0"/>
              <a:t>إجراء </a:t>
            </a:r>
            <a:r>
              <a:rPr lang="ar-SA" sz="3600" b="1" dirty="0"/>
              <a:t>دراسة جرثومية مباشرة في الصدمة </a:t>
            </a:r>
            <a:r>
              <a:rPr lang="ar-SA" sz="3600" b="1" dirty="0" smtClean="0"/>
              <a:t>الانتانية.</a:t>
            </a:r>
            <a:endParaRPr lang="ar-SA" sz="3600" b="1" dirty="0"/>
          </a:p>
          <a:p>
            <a:pPr algn="just">
              <a:lnSpc>
                <a:spcPct val="200000"/>
              </a:lnSpc>
            </a:pPr>
            <a:r>
              <a:rPr lang="ar-SA" sz="3600" b="1" dirty="0"/>
              <a:t>يجب البدء </a:t>
            </a:r>
            <a:r>
              <a:rPr lang="ar-SA" sz="3600" b="1" dirty="0" smtClean="0"/>
              <a:t>بإعطاء </a:t>
            </a:r>
            <a:r>
              <a:rPr lang="ar-SA" sz="3600" b="1" dirty="0"/>
              <a:t>الصادات المتعددة عند وجود </a:t>
            </a:r>
            <a:r>
              <a:rPr lang="ar-SA" sz="3600" b="1" dirty="0" err="1"/>
              <a:t>ماينبئ</a:t>
            </a:r>
            <a:r>
              <a:rPr lang="ar-SA" sz="3600" b="1" dirty="0"/>
              <a:t> بوقوع الصدمة </a:t>
            </a:r>
            <a:r>
              <a:rPr lang="ar-SA" sz="3600" b="1" dirty="0" smtClean="0"/>
              <a:t>الانتانية.</a:t>
            </a:r>
            <a:endParaRPr lang="en-US" sz="3600" b="1" dirty="0"/>
          </a:p>
          <a:p>
            <a:endParaRPr lang="ar-IQ" dirty="0"/>
          </a:p>
        </p:txBody>
      </p:sp>
    </p:spTree>
    <p:extLst>
      <p:ext uri="{BB962C8B-B14F-4D97-AF65-F5344CB8AC3E}">
        <p14:creationId xmlns:p14="http://schemas.microsoft.com/office/powerpoint/2010/main" val="26684048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قصور قشر الكظر</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200000"/>
              </a:lnSpc>
            </a:pPr>
            <a:r>
              <a:rPr lang="ar-SA" sz="4000" b="1" dirty="0"/>
              <a:t>يعالج </a:t>
            </a:r>
            <a:r>
              <a:rPr lang="ar-SA" sz="4000" b="1" dirty="0" smtClean="0"/>
              <a:t>بإعطاء </a:t>
            </a:r>
            <a:r>
              <a:rPr lang="ar-SA" sz="4000" b="1" dirty="0" err="1"/>
              <a:t>الستيروئيدات</a:t>
            </a:r>
            <a:r>
              <a:rPr lang="ar-SA" sz="4000" b="1" dirty="0"/>
              <a:t> </a:t>
            </a:r>
            <a:r>
              <a:rPr lang="ar-SA" sz="4000" b="1" dirty="0" smtClean="0"/>
              <a:t>وإعاضة </a:t>
            </a:r>
            <a:r>
              <a:rPr lang="ar-SA" sz="4000" b="1" dirty="0"/>
              <a:t>الحجم ومعالجة </a:t>
            </a:r>
            <a:r>
              <a:rPr lang="ar-SA" sz="4000" b="1" dirty="0" smtClean="0"/>
              <a:t>السبب.</a:t>
            </a:r>
            <a:endParaRPr lang="en-US" sz="4000" b="1" dirty="0"/>
          </a:p>
          <a:p>
            <a:endParaRPr lang="ar-IQ" dirty="0"/>
          </a:p>
        </p:txBody>
      </p:sp>
    </p:spTree>
    <p:extLst>
      <p:ext uri="{BB962C8B-B14F-4D97-AF65-F5344CB8AC3E}">
        <p14:creationId xmlns:p14="http://schemas.microsoft.com/office/powerpoint/2010/main" val="261004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229600" cy="6264696"/>
          </a:xfrm>
        </p:spPr>
        <p:txBody>
          <a:bodyPr>
            <a:normAutofit/>
          </a:bodyPr>
          <a:lstStyle/>
          <a:p>
            <a:pPr algn="just">
              <a:lnSpc>
                <a:spcPct val="200000"/>
              </a:lnSpc>
            </a:pPr>
            <a:r>
              <a:rPr lang="ar-SY" sz="4000" b="1" dirty="0"/>
              <a:t>وفي مرحلتي التخدير والإنعاش يستعمل جهاز مص المفرزات لإزالة الدم والمخاط بسرعة مباشرة أو عن طريق </a:t>
            </a:r>
            <a:r>
              <a:rPr lang="ar-SY" sz="4000" b="1" dirty="0" err="1" smtClean="0"/>
              <a:t>قثطرةٍ</a:t>
            </a:r>
            <a:r>
              <a:rPr lang="ar-SY" sz="4000" b="1" dirty="0" smtClean="0"/>
              <a:t> </a:t>
            </a:r>
            <a:r>
              <a:rPr lang="ar-SY" sz="4000" b="1" dirty="0"/>
              <a:t>أنفية أو </a:t>
            </a:r>
            <a:r>
              <a:rPr lang="ar-SY" sz="4000" b="1" dirty="0" smtClean="0"/>
              <a:t>فمويةٍ </a:t>
            </a:r>
            <a:r>
              <a:rPr lang="ar-SY" sz="4000" b="1" dirty="0"/>
              <a:t>مع الانتباه إلى عدم ارتداد اللسان للخلف.</a:t>
            </a:r>
            <a:endParaRPr lang="en-US" sz="4000" b="1" dirty="0"/>
          </a:p>
          <a:p>
            <a:pPr algn="just">
              <a:lnSpc>
                <a:spcPct val="200000"/>
              </a:lnSpc>
            </a:pPr>
            <a:endParaRPr lang="ar-IQ" b="1" dirty="0"/>
          </a:p>
        </p:txBody>
      </p:sp>
    </p:spTree>
    <p:extLst>
      <p:ext uri="{BB962C8B-B14F-4D97-AF65-F5344CB8AC3E}">
        <p14:creationId xmlns:p14="http://schemas.microsoft.com/office/powerpoint/2010/main" val="301119095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err="1">
                <a:solidFill>
                  <a:srgbClr val="FF0000"/>
                </a:solidFill>
                <a:latin typeface="Times New Roman (Arabic)" charset="-78"/>
                <a:cs typeface="Times New Roman (Arabic)" charset="-78"/>
              </a:rPr>
              <a:t>الارتكاسات</a:t>
            </a:r>
            <a:r>
              <a:rPr lang="ar-SA" b="1" dirty="0">
                <a:solidFill>
                  <a:srgbClr val="FF0000"/>
                </a:solidFill>
                <a:latin typeface="Times New Roman (Arabic)" charset="-78"/>
                <a:cs typeface="Times New Roman (Arabic)" charset="-78"/>
              </a:rPr>
              <a:t> الأرجية</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150000"/>
              </a:lnSpc>
            </a:pPr>
            <a:r>
              <a:rPr lang="ar-SA" sz="3600" b="1" dirty="0"/>
              <a:t>يمكن </a:t>
            </a:r>
            <a:r>
              <a:rPr lang="ar-SA" sz="3600" b="1" dirty="0" smtClean="0"/>
              <a:t>أن </a:t>
            </a:r>
            <a:r>
              <a:rPr lang="ar-SA" sz="3600" b="1" dirty="0"/>
              <a:t>يتظاهر الأرج أو فرط التحسس بشكل تفاعلات معممة أو </a:t>
            </a:r>
            <a:r>
              <a:rPr lang="ar-SA" sz="3600" b="1" dirty="0" err="1"/>
              <a:t>موضعة</a:t>
            </a:r>
            <a:r>
              <a:rPr lang="ar-SA" sz="3600" b="1" dirty="0"/>
              <a:t> بشكل </a:t>
            </a:r>
            <a:r>
              <a:rPr lang="ar-SA" sz="3600" b="1" dirty="0" smtClean="0"/>
              <a:t>حادٍ  </a:t>
            </a:r>
            <a:r>
              <a:rPr lang="ar-SA" sz="3600" b="1" dirty="0"/>
              <a:t>أو </a:t>
            </a:r>
            <a:r>
              <a:rPr lang="ar-SA" sz="3600" b="1" dirty="0" smtClean="0"/>
              <a:t>مزمنٍ.</a:t>
            </a:r>
            <a:endParaRPr lang="ar-SA" sz="3600" b="1" dirty="0"/>
          </a:p>
          <a:p>
            <a:pPr algn="just">
              <a:lnSpc>
                <a:spcPct val="150000"/>
              </a:lnSpc>
            </a:pPr>
            <a:r>
              <a:rPr lang="ar-SA" sz="3600" b="1" dirty="0"/>
              <a:t>هناك قصة عائلية </a:t>
            </a:r>
            <a:r>
              <a:rPr lang="ar-SA" sz="3600" b="1" dirty="0" smtClean="0"/>
              <a:t>للتحسس.</a:t>
            </a:r>
            <a:endParaRPr lang="ar-SA" sz="3600" b="1" dirty="0"/>
          </a:p>
          <a:p>
            <a:pPr algn="just">
              <a:lnSpc>
                <a:spcPct val="150000"/>
              </a:lnSpc>
            </a:pPr>
            <a:r>
              <a:rPr lang="ar-SA" sz="3600" b="1" dirty="0"/>
              <a:t>العوامل المحسسة هي غبار الطلع و التراب و الغبار و السموم و الأدوية </a:t>
            </a:r>
            <a:r>
              <a:rPr lang="ar-SA" sz="3600" b="1" dirty="0" smtClean="0"/>
              <a:t>والأغذية.</a:t>
            </a:r>
            <a:endParaRPr lang="en-US" sz="3600" b="1" dirty="0"/>
          </a:p>
          <a:p>
            <a:endParaRPr lang="ar-IQ" dirty="0"/>
          </a:p>
        </p:txBody>
      </p:sp>
    </p:spTree>
    <p:extLst>
      <p:ext uri="{BB962C8B-B14F-4D97-AF65-F5344CB8AC3E}">
        <p14:creationId xmlns:p14="http://schemas.microsoft.com/office/powerpoint/2010/main" val="30669220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err="1">
                <a:solidFill>
                  <a:srgbClr val="FF0000"/>
                </a:solidFill>
                <a:latin typeface="Times New Roman (Arabic)" charset="-78"/>
                <a:cs typeface="Times New Roman (Arabic)" charset="-78"/>
              </a:rPr>
              <a:t>الارتكاسات</a:t>
            </a:r>
            <a:r>
              <a:rPr lang="ar-SA" b="1" dirty="0">
                <a:solidFill>
                  <a:srgbClr val="FF0000"/>
                </a:solidFill>
                <a:latin typeface="Times New Roman (Arabic)" charset="-78"/>
                <a:cs typeface="Times New Roman (Arabic)" charset="-78"/>
              </a:rPr>
              <a:t> </a:t>
            </a:r>
            <a:r>
              <a:rPr lang="ar-SA" b="1" dirty="0" err="1">
                <a:solidFill>
                  <a:srgbClr val="FF0000"/>
                </a:solidFill>
                <a:latin typeface="Times New Roman (Arabic)" charset="-78"/>
                <a:cs typeface="Times New Roman (Arabic)" charset="-78"/>
              </a:rPr>
              <a:t>التاقأنية</a:t>
            </a:r>
            <a:endParaRPr lang="ar-IQ" b="1" dirty="0">
              <a:solidFill>
                <a:srgbClr val="FF0000"/>
              </a:solidFill>
            </a:endParaRPr>
          </a:p>
        </p:txBody>
      </p:sp>
      <p:sp>
        <p:nvSpPr>
          <p:cNvPr id="3" name="عنصر نائب للمحتوى 2"/>
          <p:cNvSpPr>
            <a:spLocks noGrp="1"/>
          </p:cNvSpPr>
          <p:nvPr>
            <p:ph idx="1"/>
          </p:nvPr>
        </p:nvSpPr>
        <p:spPr>
          <a:xfrm>
            <a:off x="457200" y="1600200"/>
            <a:ext cx="8229600" cy="4925144"/>
          </a:xfrm>
        </p:spPr>
        <p:txBody>
          <a:bodyPr>
            <a:normAutofit lnSpcReduction="10000"/>
          </a:bodyPr>
          <a:lstStyle/>
          <a:p>
            <a:pPr algn="just">
              <a:lnSpc>
                <a:spcPct val="150000"/>
              </a:lnSpc>
            </a:pPr>
            <a:r>
              <a:rPr lang="ar-SA" sz="3600" b="1" dirty="0"/>
              <a:t>قد تكون مميتة وتحدث خلال دقائق من حقن مواد مثل </a:t>
            </a:r>
            <a:r>
              <a:rPr lang="ar-SA" sz="3600" b="1" dirty="0" err="1"/>
              <a:t>البنسللين</a:t>
            </a:r>
            <a:r>
              <a:rPr lang="ar-SA" sz="3600" b="1" dirty="0"/>
              <a:t> أو غيره من الصادات أو </a:t>
            </a:r>
            <a:r>
              <a:rPr lang="ar-SA" sz="3600" b="1" dirty="0" smtClean="0"/>
              <a:t>المصل.</a:t>
            </a:r>
            <a:endParaRPr lang="ar-SA" sz="3600" b="1" dirty="0"/>
          </a:p>
          <a:p>
            <a:pPr algn="just">
              <a:lnSpc>
                <a:spcPct val="150000"/>
              </a:lnSpc>
            </a:pPr>
            <a:r>
              <a:rPr lang="ar-SA" sz="3600" b="1" dirty="0" smtClean="0"/>
              <a:t>يشعر المريض </a:t>
            </a:r>
            <a:r>
              <a:rPr lang="ar-SA" sz="3600" b="1" dirty="0"/>
              <a:t>بشواش الحس والشرى العام والوذمة والزرقة </a:t>
            </a:r>
            <a:r>
              <a:rPr lang="ar-SA" sz="3600" b="1" dirty="0" err="1"/>
              <a:t>والوزيز</a:t>
            </a:r>
            <a:r>
              <a:rPr lang="ar-SA" sz="3600" b="1" dirty="0"/>
              <a:t> والسعال  وفقد الوعي وتنتهي </a:t>
            </a:r>
            <a:r>
              <a:rPr lang="ar-SA" sz="3600" b="1" dirty="0" smtClean="0"/>
              <a:t>بالصدمة.</a:t>
            </a:r>
            <a:endParaRPr lang="ar-SA" sz="3600" b="1" dirty="0"/>
          </a:p>
          <a:p>
            <a:pPr algn="just">
              <a:lnSpc>
                <a:spcPct val="150000"/>
              </a:lnSpc>
            </a:pPr>
            <a:r>
              <a:rPr lang="ar-SA" sz="3600" b="1" dirty="0"/>
              <a:t>والموت خلال 5-10 </a:t>
            </a:r>
            <a:r>
              <a:rPr lang="ar-SA" sz="3600" b="1" dirty="0" smtClean="0"/>
              <a:t>دقائق.</a:t>
            </a:r>
            <a:endParaRPr lang="en-US" sz="3600" b="1" dirty="0"/>
          </a:p>
          <a:p>
            <a:endParaRPr lang="ar-IQ" dirty="0"/>
          </a:p>
        </p:txBody>
      </p:sp>
    </p:spTree>
    <p:extLst>
      <p:ext uri="{BB962C8B-B14F-4D97-AF65-F5344CB8AC3E}">
        <p14:creationId xmlns:p14="http://schemas.microsoft.com/office/powerpoint/2010/main" val="12854727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71400"/>
            <a:ext cx="8229600" cy="1143000"/>
          </a:xfrm>
        </p:spPr>
        <p:txBody>
          <a:bodyPr/>
          <a:lstStyle/>
          <a:p>
            <a:r>
              <a:rPr lang="ar-SA" b="1" dirty="0">
                <a:solidFill>
                  <a:srgbClr val="FF0000"/>
                </a:solidFill>
                <a:latin typeface="Times New Roman (Arabic)" charset="-78"/>
                <a:cs typeface="Times New Roman (Arabic)" charset="-78"/>
              </a:rPr>
              <a:t>المعالجة </a:t>
            </a:r>
            <a:r>
              <a:rPr lang="ar-SA" b="1" dirty="0" err="1">
                <a:solidFill>
                  <a:srgbClr val="FF0000"/>
                </a:solidFill>
                <a:latin typeface="Times New Roman (Arabic)" charset="-78"/>
                <a:cs typeface="Times New Roman (Arabic)" charset="-78"/>
              </a:rPr>
              <a:t>الاسعافية</a:t>
            </a:r>
            <a:endParaRPr lang="ar-IQ" b="1"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just">
              <a:lnSpc>
                <a:spcPct val="150000"/>
              </a:lnSpc>
            </a:pPr>
            <a:r>
              <a:rPr lang="ar-SA" b="1" dirty="0"/>
              <a:t>حقن محلول </a:t>
            </a:r>
            <a:r>
              <a:rPr lang="ar-SA" b="1" dirty="0" err="1"/>
              <a:t>الايبينفرين</a:t>
            </a:r>
            <a:r>
              <a:rPr lang="ar-SA" b="1" dirty="0"/>
              <a:t> الألفي عضليا 0,4- 1ملغ تكرر كل 5-10 دقائق وان لم يستجب يعطى 0,1-0,2 ميلي من المحلول الالفي في 10 مل محلول ملحي </a:t>
            </a:r>
            <a:r>
              <a:rPr lang="ar-SA" b="1" dirty="0" smtClean="0"/>
              <a:t>حقناً وريدياً بطيئا.</a:t>
            </a:r>
            <a:endParaRPr lang="ar-SA" b="1" dirty="0"/>
          </a:p>
          <a:p>
            <a:pPr algn="just">
              <a:lnSpc>
                <a:spcPct val="150000"/>
              </a:lnSpc>
            </a:pPr>
            <a:r>
              <a:rPr lang="ar-SA" b="1" dirty="0"/>
              <a:t>طريق هوائي سالك </a:t>
            </a:r>
            <a:r>
              <a:rPr lang="ar-SA" b="1" dirty="0" smtClean="0"/>
              <a:t>وإعطاء </a:t>
            </a:r>
            <a:r>
              <a:rPr lang="ar-SA" b="1" dirty="0"/>
              <a:t>الاكسجين4-6 </a:t>
            </a:r>
            <a:r>
              <a:rPr lang="ar-SA" b="1" dirty="0" smtClean="0"/>
              <a:t>لتر/د.</a:t>
            </a:r>
            <a:endParaRPr lang="ar-SA" b="1" dirty="0"/>
          </a:p>
          <a:p>
            <a:pPr algn="just">
              <a:lnSpc>
                <a:spcPct val="150000"/>
              </a:lnSpc>
            </a:pPr>
            <a:r>
              <a:rPr lang="ar-SA" b="1" dirty="0" err="1"/>
              <a:t>امينوفيللين</a:t>
            </a:r>
            <a:r>
              <a:rPr lang="ar-SA" b="1" dirty="0"/>
              <a:t> في حال تشنج القصبات </a:t>
            </a:r>
            <a:r>
              <a:rPr lang="ar-SA" b="1" dirty="0" smtClean="0"/>
              <a:t>الشديد.</a:t>
            </a:r>
            <a:endParaRPr lang="ar-SA" b="1" dirty="0"/>
          </a:p>
          <a:p>
            <a:pPr algn="just">
              <a:lnSpc>
                <a:spcPct val="150000"/>
              </a:lnSpc>
            </a:pPr>
            <a:r>
              <a:rPr lang="ar-SA" b="1" dirty="0"/>
              <a:t>سوائل لتصحيح نقص </a:t>
            </a:r>
            <a:r>
              <a:rPr lang="ar-SA" b="1" dirty="0" smtClean="0"/>
              <a:t>الحجم.</a:t>
            </a:r>
            <a:endParaRPr lang="ar-SA" b="1" dirty="0"/>
          </a:p>
          <a:p>
            <a:pPr algn="just">
              <a:lnSpc>
                <a:spcPct val="150000"/>
              </a:lnSpc>
            </a:pPr>
            <a:r>
              <a:rPr lang="ar-SA" b="1" dirty="0"/>
              <a:t>رفع الضغط </a:t>
            </a:r>
            <a:r>
              <a:rPr lang="ar-SA" b="1" dirty="0" err="1"/>
              <a:t>بالدوبامين</a:t>
            </a:r>
            <a:r>
              <a:rPr lang="ar-SA" b="1" dirty="0"/>
              <a:t> </a:t>
            </a:r>
            <a:r>
              <a:rPr lang="ar-SA" b="1" dirty="0" smtClean="0"/>
              <a:t>ويعطى </a:t>
            </a:r>
            <a:r>
              <a:rPr lang="ar-SA" b="1" dirty="0" err="1"/>
              <a:t>الهيدروكورتيزون</a:t>
            </a:r>
            <a:r>
              <a:rPr lang="ar-SA" b="1" dirty="0"/>
              <a:t> </a:t>
            </a:r>
            <a:r>
              <a:rPr lang="ar-SA" b="1" dirty="0" smtClean="0"/>
              <a:t>وريديا.</a:t>
            </a:r>
            <a:endParaRPr lang="en-US" b="1" dirty="0"/>
          </a:p>
          <a:p>
            <a:endParaRPr lang="ar-IQ" dirty="0"/>
          </a:p>
        </p:txBody>
      </p:sp>
    </p:spTree>
    <p:extLst>
      <p:ext uri="{BB962C8B-B14F-4D97-AF65-F5344CB8AC3E}">
        <p14:creationId xmlns:p14="http://schemas.microsoft.com/office/powerpoint/2010/main" val="16965260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الوقاية</a:t>
            </a:r>
            <a:endParaRPr lang="ar-IQ" b="1" dirty="0">
              <a:solidFill>
                <a:srgbClr val="FF0000"/>
              </a:solidFill>
            </a:endParaRPr>
          </a:p>
        </p:txBody>
      </p:sp>
      <p:sp>
        <p:nvSpPr>
          <p:cNvPr id="3" name="عنصر نائب للمحتوى 2"/>
          <p:cNvSpPr>
            <a:spLocks noGrp="1"/>
          </p:cNvSpPr>
          <p:nvPr>
            <p:ph idx="1"/>
          </p:nvPr>
        </p:nvSpPr>
        <p:spPr/>
        <p:txBody>
          <a:bodyPr>
            <a:noAutofit/>
          </a:bodyPr>
          <a:lstStyle/>
          <a:p>
            <a:pPr algn="just">
              <a:lnSpc>
                <a:spcPct val="200000"/>
              </a:lnSpc>
            </a:pPr>
            <a:r>
              <a:rPr lang="ar-SA" b="1" dirty="0"/>
              <a:t>1- الاحتياطات والاستعداد لحدوث التاق لدى </a:t>
            </a:r>
            <a:r>
              <a:rPr lang="ar-SA" b="1" dirty="0" smtClean="0"/>
              <a:t>إعطاء </a:t>
            </a:r>
            <a:r>
              <a:rPr lang="ar-SA" b="1" dirty="0"/>
              <a:t>الأدوية</a:t>
            </a:r>
          </a:p>
          <a:p>
            <a:pPr algn="just">
              <a:lnSpc>
                <a:spcPct val="200000"/>
              </a:lnSpc>
            </a:pPr>
            <a:r>
              <a:rPr lang="ar-SA" b="1" dirty="0"/>
              <a:t>السؤال عن السوابق التحسسية </a:t>
            </a:r>
            <a:r>
              <a:rPr lang="ar-SA" b="1" dirty="0" smtClean="0"/>
              <a:t>وإجراء </a:t>
            </a:r>
            <a:r>
              <a:rPr lang="ar-SA" b="1" dirty="0"/>
              <a:t>اختبارات التحسس</a:t>
            </a:r>
          </a:p>
          <a:p>
            <a:pPr algn="just">
              <a:lnSpc>
                <a:spcPct val="200000"/>
              </a:lnSpc>
            </a:pPr>
            <a:r>
              <a:rPr lang="ar-SA" b="1" dirty="0"/>
              <a:t>ارتداء سوار عند المتحسسين </a:t>
            </a:r>
            <a:r>
              <a:rPr lang="ar-SA" b="1" dirty="0" smtClean="0"/>
              <a:t>سابقا.</a:t>
            </a:r>
            <a:endParaRPr lang="en-US" b="1" dirty="0"/>
          </a:p>
        </p:txBody>
      </p:sp>
    </p:spTree>
    <p:extLst>
      <p:ext uri="{BB962C8B-B14F-4D97-AF65-F5344CB8AC3E}">
        <p14:creationId xmlns:p14="http://schemas.microsoft.com/office/powerpoint/2010/main" val="412816075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latin typeface="Times New Roman (Arabic)" charset="-78"/>
                <a:cs typeface="Times New Roman (Arabic)" charset="-78"/>
              </a:rPr>
              <a:t>التأق الدوائي</a:t>
            </a:r>
            <a:endParaRPr lang="ar-IQ" b="1" dirty="0">
              <a:solidFill>
                <a:srgbClr val="FF0000"/>
              </a:solidFill>
            </a:endParaRPr>
          </a:p>
        </p:txBody>
      </p:sp>
      <p:sp>
        <p:nvSpPr>
          <p:cNvPr id="3" name="عنصر نائب للمحتوى 2"/>
          <p:cNvSpPr>
            <a:spLocks noGrp="1"/>
          </p:cNvSpPr>
          <p:nvPr>
            <p:ph idx="1"/>
          </p:nvPr>
        </p:nvSpPr>
        <p:spPr>
          <a:xfrm>
            <a:off x="457200" y="1600200"/>
            <a:ext cx="8229600" cy="4997152"/>
          </a:xfrm>
        </p:spPr>
        <p:txBody>
          <a:bodyPr>
            <a:normAutofit fontScale="92500" lnSpcReduction="20000"/>
          </a:bodyPr>
          <a:lstStyle/>
          <a:p>
            <a:pPr algn="just">
              <a:lnSpc>
                <a:spcPct val="150000"/>
              </a:lnSpc>
            </a:pPr>
            <a:r>
              <a:rPr lang="ar-SA" sz="3300" b="1" dirty="0" err="1"/>
              <a:t>البنسللينات</a:t>
            </a:r>
            <a:endParaRPr lang="ar-SA" sz="3300" b="1" dirty="0"/>
          </a:p>
          <a:p>
            <a:pPr algn="just">
              <a:lnSpc>
                <a:spcPct val="150000"/>
              </a:lnSpc>
            </a:pPr>
            <a:r>
              <a:rPr lang="ar-SA" sz="3300" b="1" dirty="0"/>
              <a:t>تجرى اختبارات مستضدات </a:t>
            </a:r>
            <a:r>
              <a:rPr lang="ar-SA" sz="3300" b="1" dirty="0" err="1"/>
              <a:t>البنسللين</a:t>
            </a:r>
            <a:r>
              <a:rPr lang="ar-SA" sz="3300" b="1" dirty="0"/>
              <a:t> النوعية</a:t>
            </a:r>
          </a:p>
          <a:p>
            <a:pPr algn="just">
              <a:lnSpc>
                <a:spcPct val="150000"/>
              </a:lnSpc>
            </a:pPr>
            <a:r>
              <a:rPr lang="ar-SA" sz="3300" b="1" dirty="0"/>
              <a:t>ازالة التحسس يجب اجراؤه في مشفى مجهز بوسائل الانعاش  وتحت رقابة </a:t>
            </a:r>
            <a:r>
              <a:rPr lang="ar-SA" sz="3300" b="1" dirty="0" smtClean="0"/>
              <a:t>مشددة.</a:t>
            </a:r>
            <a:endParaRPr lang="ar-SA" sz="3300" b="1" dirty="0"/>
          </a:p>
          <a:p>
            <a:pPr algn="just">
              <a:lnSpc>
                <a:spcPct val="150000"/>
              </a:lnSpc>
            </a:pPr>
            <a:r>
              <a:rPr lang="ar-SA" sz="3300" b="1" dirty="0"/>
              <a:t>من الأدوية الأخرى </a:t>
            </a:r>
            <a:r>
              <a:rPr lang="ar-SA" sz="3300" b="1" dirty="0" err="1"/>
              <a:t>الستربتومايسين</a:t>
            </a:r>
            <a:r>
              <a:rPr lang="ar-SA" sz="3300" b="1" dirty="0"/>
              <a:t> </a:t>
            </a:r>
            <a:r>
              <a:rPr lang="ar-SA" sz="3300" b="1" dirty="0" err="1"/>
              <a:t>والكيموتريبسين</a:t>
            </a:r>
            <a:r>
              <a:rPr lang="ar-SA" sz="3300" b="1" dirty="0"/>
              <a:t> والمواد الظليلة </a:t>
            </a:r>
            <a:r>
              <a:rPr lang="ar-SA" sz="3300" b="1" dirty="0" err="1"/>
              <a:t>اليودية</a:t>
            </a:r>
            <a:r>
              <a:rPr lang="ar-SA" sz="3300" b="1" dirty="0"/>
              <a:t> المنحلة </a:t>
            </a:r>
            <a:r>
              <a:rPr lang="ar-SA" sz="3300" b="1" dirty="0" smtClean="0"/>
              <a:t>بالماء.</a:t>
            </a:r>
            <a:endParaRPr lang="ar-SA" sz="3300" b="1" dirty="0"/>
          </a:p>
          <a:p>
            <a:pPr algn="just">
              <a:lnSpc>
                <a:spcPct val="150000"/>
              </a:lnSpc>
            </a:pPr>
            <a:r>
              <a:rPr lang="ar-SA" sz="3300" b="1" dirty="0" smtClean="0"/>
              <a:t>اللقاحات.</a:t>
            </a:r>
            <a:endParaRPr lang="en-US" sz="3300" b="1" dirty="0"/>
          </a:p>
          <a:p>
            <a:endParaRPr lang="ar-IQ" dirty="0"/>
          </a:p>
        </p:txBody>
      </p:sp>
    </p:spTree>
    <p:extLst>
      <p:ext uri="{BB962C8B-B14F-4D97-AF65-F5344CB8AC3E}">
        <p14:creationId xmlns:p14="http://schemas.microsoft.com/office/powerpoint/2010/main" val="401423405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a:t>الخلاصة </a:t>
            </a:r>
            <a:r>
              <a:rPr lang="en-US" b="1" dirty="0"/>
              <a:t>Summary</a:t>
            </a:r>
            <a:r>
              <a:rPr lang="ar-SY" b="1" dirty="0"/>
              <a:t>:</a:t>
            </a:r>
            <a:r>
              <a:rPr lang="en-US" dirty="0"/>
              <a:t/>
            </a:r>
            <a:br>
              <a:rPr lang="en-US" dirty="0"/>
            </a:br>
            <a:endParaRPr lang="ar-IQ" dirty="0"/>
          </a:p>
        </p:txBody>
      </p:sp>
      <p:sp>
        <p:nvSpPr>
          <p:cNvPr id="3" name="عنصر نائب للمحتوى 2"/>
          <p:cNvSpPr>
            <a:spLocks noGrp="1"/>
          </p:cNvSpPr>
          <p:nvPr>
            <p:ph idx="1"/>
          </p:nvPr>
        </p:nvSpPr>
        <p:spPr>
          <a:xfrm>
            <a:off x="467544" y="980728"/>
            <a:ext cx="8229600" cy="5688632"/>
          </a:xfrm>
        </p:spPr>
        <p:txBody>
          <a:bodyPr>
            <a:normAutofit/>
          </a:bodyPr>
          <a:lstStyle/>
          <a:p>
            <a:pPr algn="just">
              <a:lnSpc>
                <a:spcPct val="150000"/>
              </a:lnSpc>
            </a:pPr>
            <a:r>
              <a:rPr lang="ar-SY" b="1" dirty="0"/>
              <a:t>من الواجب على طبيب الأسنان إجراء جميع المحاولات لتجنب حدوث </a:t>
            </a:r>
            <a:r>
              <a:rPr lang="ar-SY" b="1" dirty="0" smtClean="0"/>
              <a:t>المضاعفات </a:t>
            </a:r>
            <a:r>
              <a:rPr lang="ar-SY" b="1" dirty="0"/>
              <a:t>ومنع تطور الحالات </a:t>
            </a:r>
            <a:r>
              <a:rPr lang="ar-SY" b="1" dirty="0" err="1" smtClean="0"/>
              <a:t>الإسعافية</a:t>
            </a:r>
            <a:r>
              <a:rPr lang="ar-SY" b="1" dirty="0" smtClean="0"/>
              <a:t> </a:t>
            </a:r>
            <a:r>
              <a:rPr lang="ar-SY" b="1" dirty="0"/>
              <a:t>وعلى الرغم من أنه من غير الممكن منع حدوثها بشكل كامل فإنه يمكن تقليل كلٍ من نسبة حدوثها وتأثيراتها باتباع الحذر والمهارة في العمل. ويمكن تشخيص المضاعفات</a:t>
            </a:r>
            <a:r>
              <a:rPr lang="ar-SY" b="1" dirty="0" smtClean="0"/>
              <a:t> </a:t>
            </a:r>
            <a:r>
              <a:rPr lang="ar-SY" b="1" dirty="0"/>
              <a:t>فور حدوثها والتعامل معها بحزم دون إبطاء وبشكل فعال في حال توقع إمكانية حدوثها مسبقاً وبالتالي التغلب عليها.</a:t>
            </a:r>
            <a:endParaRPr lang="en-US" b="1" dirty="0"/>
          </a:p>
          <a:p>
            <a:endParaRPr lang="ar-IQ" dirty="0"/>
          </a:p>
        </p:txBody>
      </p:sp>
    </p:spTree>
    <p:extLst>
      <p:ext uri="{BB962C8B-B14F-4D97-AF65-F5344CB8AC3E}">
        <p14:creationId xmlns:p14="http://schemas.microsoft.com/office/powerpoint/2010/main" val="322311508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6264696"/>
          </a:xfrm>
        </p:spPr>
        <p:txBody>
          <a:bodyPr>
            <a:normAutofit/>
          </a:bodyPr>
          <a:lstStyle/>
          <a:p>
            <a:pPr algn="just">
              <a:lnSpc>
                <a:spcPct val="200000"/>
              </a:lnSpc>
            </a:pPr>
            <a:r>
              <a:rPr lang="ar-SY" b="1" dirty="0"/>
              <a:t>يجب على طبيب الأسنان استخدام كرسي طب الأسنان ذي التصميم الذي يسمح بوضع المريض بسرعة على ظهره في الحالات </a:t>
            </a:r>
            <a:r>
              <a:rPr lang="ar-SY" b="1" dirty="0" err="1"/>
              <a:t>الإسعافية</a:t>
            </a:r>
            <a:r>
              <a:rPr lang="ar-SY" b="1" dirty="0"/>
              <a:t>. </a:t>
            </a:r>
            <a:endParaRPr lang="en-US" b="1" dirty="0"/>
          </a:p>
          <a:p>
            <a:pPr algn="just">
              <a:lnSpc>
                <a:spcPct val="200000"/>
              </a:lnSpc>
            </a:pPr>
            <a:r>
              <a:rPr lang="ar-SY" b="1" dirty="0"/>
              <a:t>ونضيف أن وقتي الشدة والأزمة هما غير مناسبين لاكتساب مهارات سريرية جديدة أو إجراء بحث في دليل الهاتف عن أرقام أطباء أو مستشفيات.</a:t>
            </a:r>
            <a:endParaRPr lang="ar-IQ" b="1" dirty="0"/>
          </a:p>
        </p:txBody>
      </p:sp>
    </p:spTree>
    <p:extLst>
      <p:ext uri="{BB962C8B-B14F-4D97-AF65-F5344CB8AC3E}">
        <p14:creationId xmlns:p14="http://schemas.microsoft.com/office/powerpoint/2010/main" val="36247239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120680"/>
          </a:xfrm>
        </p:spPr>
        <p:txBody>
          <a:bodyPr>
            <a:normAutofit/>
          </a:bodyPr>
          <a:lstStyle/>
          <a:p>
            <a:pPr algn="just">
              <a:lnSpc>
                <a:spcPct val="200000"/>
              </a:lnSpc>
            </a:pPr>
            <a:r>
              <a:rPr lang="ar-SY" b="1" dirty="0"/>
              <a:t>لهذه الأسباب يجب على كل طبيب أسنان أن يحاول توقع حدوث الحالات </a:t>
            </a:r>
            <a:r>
              <a:rPr lang="ar-SY" b="1" dirty="0" err="1"/>
              <a:t>الإسعافية</a:t>
            </a:r>
            <a:r>
              <a:rPr lang="ar-SY" b="1" dirty="0"/>
              <a:t> الممكنة ويستعد لها مسبقاً، حيث يجب عليه توجيه كل عنصر من طاقمه الموجود في العيادة بالدور الذي سيلعبه عند حدوث الأزمات، كما يجب عليه الاحتفاظ بمساعدين منتظمين وتفقد أدواته وتجهيزاته </a:t>
            </a:r>
            <a:r>
              <a:rPr lang="ar-SY" b="1" dirty="0" err="1"/>
              <a:t>الإسعافية</a:t>
            </a:r>
            <a:r>
              <a:rPr lang="ar-SY" b="1" dirty="0"/>
              <a:t> باستمرار. </a:t>
            </a:r>
            <a:endParaRPr lang="en-US" b="1" dirty="0"/>
          </a:p>
          <a:p>
            <a:pPr algn="just">
              <a:lnSpc>
                <a:spcPct val="200000"/>
              </a:lnSpc>
            </a:pPr>
            <a:endParaRPr lang="ar-IQ" b="1" dirty="0"/>
          </a:p>
        </p:txBody>
      </p:sp>
    </p:spTree>
    <p:extLst>
      <p:ext uri="{BB962C8B-B14F-4D97-AF65-F5344CB8AC3E}">
        <p14:creationId xmlns:p14="http://schemas.microsoft.com/office/powerpoint/2010/main" val="385876390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buNone/>
            </a:pPr>
            <a:endParaRPr lang="ar-SY" sz="8000" b="1" dirty="0" smtClean="0"/>
          </a:p>
          <a:p>
            <a:pPr marL="0" indent="0">
              <a:buNone/>
            </a:pPr>
            <a:r>
              <a:rPr lang="ar-SY" sz="8000" b="1"/>
              <a:t> </a:t>
            </a:r>
            <a:r>
              <a:rPr lang="ar-SY" sz="8000" b="1" smtClean="0"/>
              <a:t>شكراً </a:t>
            </a:r>
            <a:r>
              <a:rPr lang="ar-SY" sz="8000" b="1" dirty="0" smtClean="0"/>
              <a:t>لحسن استماعكم</a:t>
            </a:r>
            <a:endParaRPr lang="ar-IQ" sz="8000" b="1" dirty="0"/>
          </a:p>
        </p:txBody>
      </p:sp>
    </p:spTree>
    <p:extLst>
      <p:ext uri="{BB962C8B-B14F-4D97-AF65-F5344CB8AC3E}">
        <p14:creationId xmlns:p14="http://schemas.microsoft.com/office/powerpoint/2010/main" val="441708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76672"/>
            <a:ext cx="8229600" cy="5904656"/>
          </a:xfrm>
        </p:spPr>
        <p:txBody>
          <a:bodyPr>
            <a:normAutofit lnSpcReduction="10000"/>
          </a:bodyPr>
          <a:lstStyle/>
          <a:p>
            <a:pPr algn="just">
              <a:lnSpc>
                <a:spcPct val="200000"/>
              </a:lnSpc>
            </a:pPr>
            <a:r>
              <a:rPr lang="ar-SY" sz="4000" b="1" dirty="0"/>
              <a:t>يمكن أن يجد طبيب الأسنان نفسه أمام </a:t>
            </a:r>
            <a:r>
              <a:rPr lang="ar-SY" sz="4000" b="1" dirty="0" smtClean="0"/>
              <a:t>حالةٍ </a:t>
            </a:r>
            <a:r>
              <a:rPr lang="ar-SY" sz="4000" b="1" dirty="0"/>
              <a:t>كهذه لدى سقوط إحدى الأدوات المستخدمة في معالجة الأسنان أو دخول أحد الأسنان المقلوعة ضمن </a:t>
            </a:r>
            <a:r>
              <a:rPr lang="ar-SY" sz="4000" b="1" dirty="0" err="1"/>
              <a:t>الرغامى</a:t>
            </a:r>
            <a:r>
              <a:rPr lang="ar-SY" sz="4000" b="1" dirty="0"/>
              <a:t>. عندها، عليه فوراً أن يتأكد من مسلكية </a:t>
            </a:r>
            <a:r>
              <a:rPr lang="ar-SY" sz="4000" b="1" dirty="0" smtClean="0"/>
              <a:t>الطريق </a:t>
            </a:r>
            <a:r>
              <a:rPr lang="ar-SY" sz="4000" b="1" dirty="0"/>
              <a:t>التنفسي.</a:t>
            </a:r>
            <a:endParaRPr lang="en-US" sz="4000" b="1" dirty="0"/>
          </a:p>
          <a:p>
            <a:pPr algn="just">
              <a:lnSpc>
                <a:spcPct val="200000"/>
              </a:lnSpc>
            </a:pPr>
            <a:endParaRPr lang="ar-IQ" b="1" dirty="0"/>
          </a:p>
        </p:txBody>
      </p:sp>
    </p:spTree>
    <p:extLst>
      <p:ext uri="{BB962C8B-B14F-4D97-AF65-F5344CB8AC3E}">
        <p14:creationId xmlns:p14="http://schemas.microsoft.com/office/powerpoint/2010/main" val="3809895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332656"/>
            <a:ext cx="8229600" cy="6192688"/>
          </a:xfrm>
        </p:spPr>
        <p:txBody>
          <a:bodyPr>
            <a:normAutofit fontScale="77500" lnSpcReduction="20000"/>
          </a:bodyPr>
          <a:lstStyle/>
          <a:p>
            <a:pPr algn="just">
              <a:lnSpc>
                <a:spcPct val="210000"/>
              </a:lnSpc>
            </a:pPr>
            <a:r>
              <a:rPr lang="ar-SY" b="1" dirty="0"/>
              <a:t>وبالتالي في حالة انسداد المجرى التنفسي يجد الطبيب نفسه أمام حالتين: </a:t>
            </a:r>
            <a:endParaRPr lang="en-US" b="1" dirty="0"/>
          </a:p>
          <a:p>
            <a:pPr lvl="0" algn="just">
              <a:lnSpc>
                <a:spcPct val="210000"/>
              </a:lnSpc>
            </a:pPr>
            <a:r>
              <a:rPr lang="ar-SY" sz="5200" b="1" u="sng" dirty="0">
                <a:solidFill>
                  <a:srgbClr val="7030A0"/>
                </a:solidFill>
              </a:rPr>
              <a:t>المريض </a:t>
            </a:r>
            <a:r>
              <a:rPr lang="ar-SY" sz="5200" b="1" u="sng" dirty="0" smtClean="0">
                <a:solidFill>
                  <a:srgbClr val="7030A0"/>
                </a:solidFill>
              </a:rPr>
              <a:t>واعٍ: </a:t>
            </a:r>
            <a:endParaRPr lang="en-US" sz="5200" b="1" dirty="0">
              <a:solidFill>
                <a:srgbClr val="7030A0"/>
              </a:solidFill>
            </a:endParaRPr>
          </a:p>
          <a:p>
            <a:pPr algn="just">
              <a:lnSpc>
                <a:spcPct val="210000"/>
              </a:lnSpc>
            </a:pPr>
            <a:r>
              <a:rPr lang="ar-SY" b="1" dirty="0"/>
              <a:t>عندها يمكن التأكد فيما إذا كان انسداد المجرى التنفسي لديه كاملاً أم جزئياً. </a:t>
            </a:r>
            <a:endParaRPr lang="en-US" b="1" dirty="0"/>
          </a:p>
          <a:p>
            <a:pPr algn="just">
              <a:lnSpc>
                <a:spcPct val="210000"/>
              </a:lnSpc>
            </a:pPr>
            <a:r>
              <a:rPr lang="ar-SY" b="1" dirty="0"/>
              <a:t>فإذا كان بإمكان المصاب أن يتكلم أو يسعل هذا دليل على أن الانسداد </a:t>
            </a:r>
            <a:r>
              <a:rPr lang="ar-SY" b="1" dirty="0" smtClean="0"/>
              <a:t>جزئي </a:t>
            </a:r>
            <a:r>
              <a:rPr lang="ar-SY" b="1" dirty="0"/>
              <a:t>وفي هذه الحالة لا يفعل الطبيب شيئاً سوى تشجيع المريض على السعال ومحاولة فتح مجرى تنفسه بنفسه، بالإضافة طبعاً إلى البقاء معه لمساعدته في حال ساءت حالته. </a:t>
            </a:r>
            <a:endParaRPr lang="en-US" b="1" dirty="0"/>
          </a:p>
          <a:p>
            <a:pPr algn="just">
              <a:lnSpc>
                <a:spcPct val="210000"/>
              </a:lnSpc>
            </a:pPr>
            <a:endParaRPr lang="ar-IQ" b="1" dirty="0"/>
          </a:p>
        </p:txBody>
      </p:sp>
    </p:spTree>
    <p:extLst>
      <p:ext uri="{BB962C8B-B14F-4D97-AF65-F5344CB8AC3E}">
        <p14:creationId xmlns:p14="http://schemas.microsoft.com/office/powerpoint/2010/main" val="3663390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76672"/>
            <a:ext cx="8229600" cy="5832648"/>
          </a:xfrm>
        </p:spPr>
        <p:txBody>
          <a:bodyPr>
            <a:normAutofit lnSpcReduction="10000"/>
          </a:bodyPr>
          <a:lstStyle/>
          <a:p>
            <a:pPr algn="just">
              <a:lnSpc>
                <a:spcPct val="200000"/>
              </a:lnSpc>
            </a:pPr>
            <a:r>
              <a:rPr lang="ar-SY" b="1" dirty="0"/>
              <a:t>إذا لم يتمكن المريض من التكلم أو السعال هذا يعني أن المجرى التنفسي لديه مغلق تماماً والمصاب في هذه الحالة بحاجة للمساعدة وبسرعة. عندها يقوم الطبيب بالضغط على بطن المريض إذ يجبر هذا الضغط الهواء الموجود في الرئتين على الخروج دافعاً أمامه الجسم الغريب الذي يسد المجرى التنفسي. </a:t>
            </a:r>
            <a:endParaRPr lang="ar-IQ" b="1" dirty="0"/>
          </a:p>
        </p:txBody>
      </p:sp>
    </p:spTree>
    <p:extLst>
      <p:ext uri="{BB962C8B-B14F-4D97-AF65-F5344CB8AC3E}">
        <p14:creationId xmlns:p14="http://schemas.microsoft.com/office/powerpoint/2010/main" val="2497781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6264696"/>
          </a:xfrm>
        </p:spPr>
        <p:txBody>
          <a:bodyPr>
            <a:normAutofit fontScale="77500" lnSpcReduction="20000"/>
          </a:bodyPr>
          <a:lstStyle/>
          <a:p>
            <a:pPr algn="just">
              <a:lnSpc>
                <a:spcPct val="170000"/>
              </a:lnSpc>
            </a:pPr>
            <a:r>
              <a:rPr lang="ar-SY" sz="4700" b="1" dirty="0">
                <a:solidFill>
                  <a:srgbClr val="7030A0"/>
                </a:solidFill>
              </a:rPr>
              <a:t>ويتم ذلك بإتباع الخطوات التالية: </a:t>
            </a:r>
            <a:endParaRPr lang="en-US" sz="4700" b="1" dirty="0">
              <a:solidFill>
                <a:srgbClr val="7030A0"/>
              </a:solidFill>
            </a:endParaRPr>
          </a:p>
          <a:p>
            <a:pPr lvl="0" algn="just">
              <a:lnSpc>
                <a:spcPct val="170000"/>
              </a:lnSpc>
            </a:pPr>
            <a:r>
              <a:rPr lang="ar-SY" b="1" dirty="0"/>
              <a:t>يقبض الطبيب إحدى يديه على شكل قبضة محكمة. </a:t>
            </a:r>
            <a:endParaRPr lang="en-US" b="1" dirty="0"/>
          </a:p>
          <a:p>
            <a:pPr lvl="0" algn="just">
              <a:lnSpc>
                <a:spcPct val="170000"/>
              </a:lnSpc>
            </a:pPr>
            <a:r>
              <a:rPr lang="ar-SY" b="1" dirty="0"/>
              <a:t>يقف خلف المصاب ويحيطه بذراعيه بحيث تكون قبضة يده على بطن المصاب فوق السرة بقليل ويكون إبهام قبضة يده باتجاه بطن المصاب. </a:t>
            </a:r>
            <a:endParaRPr lang="en-US" b="1" dirty="0"/>
          </a:p>
          <a:p>
            <a:pPr lvl="0" algn="just">
              <a:lnSpc>
                <a:spcPct val="170000"/>
              </a:lnSpc>
            </a:pPr>
            <a:r>
              <a:rPr lang="ar-SY" b="1" dirty="0"/>
              <a:t>يقفل ذراعيه بشكل محكم ثم يضغط على منطقة بطن المصاب مع مراعاة أن يكون الضغط إلى الداخل والأعلى في </a:t>
            </a:r>
            <a:r>
              <a:rPr lang="ar-SY" b="1" dirty="0" smtClean="0"/>
              <a:t>آنٍ </a:t>
            </a:r>
            <a:r>
              <a:rPr lang="ar-SY" b="1" dirty="0"/>
              <a:t>واحد. </a:t>
            </a:r>
            <a:endParaRPr lang="en-US" b="1" dirty="0"/>
          </a:p>
          <a:p>
            <a:pPr algn="just">
              <a:lnSpc>
                <a:spcPct val="170000"/>
              </a:lnSpc>
            </a:pPr>
            <a:r>
              <a:rPr lang="ar-SY" b="1" dirty="0"/>
              <a:t>يستمر في إجراء الضغط </a:t>
            </a:r>
            <a:r>
              <a:rPr lang="ar-SY" b="1" dirty="0" smtClean="0"/>
              <a:t>بشكلٍ متقطعٍ </a:t>
            </a:r>
            <a:r>
              <a:rPr lang="ar-SY" b="1" dirty="0"/>
              <a:t>إلى أن يتم خروج الجسم الغريب من المجرى التنفسي أو إلى أن يفقد المصاب وعيه بسبب عدم خروج الجسم الغريب. </a:t>
            </a:r>
            <a:endParaRPr lang="ar-IQ" b="1" dirty="0"/>
          </a:p>
        </p:txBody>
      </p:sp>
    </p:spTree>
    <p:extLst>
      <p:ext uri="{BB962C8B-B14F-4D97-AF65-F5344CB8AC3E}">
        <p14:creationId xmlns:p14="http://schemas.microsoft.com/office/powerpoint/2010/main" val="68120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8144" y="620688"/>
            <a:ext cx="302433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08720"/>
            <a:ext cx="482453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30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SY" b="1" dirty="0" smtClean="0">
                <a:solidFill>
                  <a:srgbClr val="7030A0"/>
                </a:solidFill>
              </a:rPr>
              <a:t>المريض فاقد الوعي:</a:t>
            </a:r>
            <a:r>
              <a:rPr lang="en-US" dirty="0" smtClean="0"/>
              <a:t/>
            </a:r>
            <a:br>
              <a:rPr lang="en-US" dirty="0" smtClean="0"/>
            </a:br>
            <a:endParaRPr lang="ar-IQ" dirty="0"/>
          </a:p>
        </p:txBody>
      </p:sp>
      <p:sp>
        <p:nvSpPr>
          <p:cNvPr id="3" name="عنصر نائب للمحتوى 2"/>
          <p:cNvSpPr>
            <a:spLocks noGrp="1"/>
          </p:cNvSpPr>
          <p:nvPr>
            <p:ph idx="1"/>
          </p:nvPr>
        </p:nvSpPr>
        <p:spPr/>
        <p:txBody>
          <a:bodyPr>
            <a:noAutofit/>
          </a:bodyPr>
          <a:lstStyle/>
          <a:p>
            <a:pPr algn="just">
              <a:lnSpc>
                <a:spcPct val="200000"/>
              </a:lnSpc>
            </a:pPr>
            <a:r>
              <a:rPr lang="ar-SY" sz="4000" b="1" dirty="0" smtClean="0"/>
              <a:t>إذا </a:t>
            </a:r>
            <a:r>
              <a:rPr lang="ar-SY" sz="4000" b="1" dirty="0"/>
              <a:t>فقد المصاب وعيه يقوم الطبيب بإنزاله على الأرض مع الانتباه إلى عدم ارتطام رأس المصاب بالأرض، ويستدعي فوراً سيارة الإسعاف بالاتصال على رقم </a:t>
            </a:r>
            <a:r>
              <a:rPr lang="ar-SY" sz="4000" b="1" dirty="0" smtClean="0"/>
              <a:t>الطوارئ.</a:t>
            </a:r>
            <a:endParaRPr lang="ar-IQ" sz="4000" b="1" dirty="0"/>
          </a:p>
        </p:txBody>
      </p:sp>
    </p:spTree>
    <p:extLst>
      <p:ext uri="{BB962C8B-B14F-4D97-AF65-F5344CB8AC3E}">
        <p14:creationId xmlns:p14="http://schemas.microsoft.com/office/powerpoint/2010/main" val="154811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تعريف الإسعافات الأولية:</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600200"/>
            <a:ext cx="8229600" cy="4925144"/>
          </a:xfrm>
        </p:spPr>
        <p:txBody>
          <a:bodyPr>
            <a:normAutofit fontScale="85000" lnSpcReduction="10000"/>
          </a:bodyPr>
          <a:lstStyle/>
          <a:p>
            <a:pPr algn="just">
              <a:lnSpc>
                <a:spcPct val="200000"/>
              </a:lnSpc>
            </a:pPr>
            <a:r>
              <a:rPr lang="ar-SY" b="1" dirty="0" smtClean="0"/>
              <a:t>الإسعافات </a:t>
            </a:r>
            <a:r>
              <a:rPr lang="ar-SY" b="1" dirty="0"/>
              <a:t>الأولية هي الرعاية والعناية الأولية والفورية والمؤقتة التي يتلقاها الإنسان نتيجة تعرضه المفاجئ </a:t>
            </a:r>
            <a:r>
              <a:rPr lang="ar-SY" b="1" dirty="0" smtClean="0"/>
              <a:t>لحالةٍ صحيةٍ طارئةٍ </a:t>
            </a:r>
            <a:r>
              <a:rPr lang="ar-SY" b="1" dirty="0"/>
              <a:t>أدت إلى النزيف أو الجرح أو الكسور أو الإغماء.....الخ، وذلك لإنقاذ حياته ريثما يصل الطبيب المتخصص إلى مكان الحادث أو حتى يتم نقله إلى أقرب مستشفى أو </a:t>
            </a:r>
            <a:r>
              <a:rPr lang="ar-SY" b="1" dirty="0" smtClean="0"/>
              <a:t>عيادةٍ </a:t>
            </a:r>
            <a:r>
              <a:rPr lang="ar-SY" b="1" dirty="0"/>
              <a:t>طبية. </a:t>
            </a:r>
            <a:endParaRPr lang="en-US" b="1" dirty="0"/>
          </a:p>
        </p:txBody>
      </p:sp>
    </p:spTree>
    <p:extLst>
      <p:ext uri="{BB962C8B-B14F-4D97-AF65-F5344CB8AC3E}">
        <p14:creationId xmlns:p14="http://schemas.microsoft.com/office/powerpoint/2010/main" val="4123848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6048672"/>
          </a:xfrm>
        </p:spPr>
        <p:txBody>
          <a:bodyPr>
            <a:normAutofit/>
          </a:bodyPr>
          <a:lstStyle/>
          <a:p>
            <a:pPr lvl="0" algn="just">
              <a:lnSpc>
                <a:spcPct val="170000"/>
              </a:lnSpc>
            </a:pPr>
            <a:r>
              <a:rPr lang="ar-SY" b="1" dirty="0"/>
              <a:t>استخدام أسلوب إمالة الرأس من خلال وضع راحة يده على جبين المصاب مع الضغط للأسفل، ورفع الذقن باستخدام إصبعين من أصابع يده لفتح فم المصاب، وبما أن اللسان متصل بالفك فإنه عندما يتم رفع الفك للأعلى يرتفع معه اللسان وبذلك يبقى المجرى التنفسي مفتوحاً.</a:t>
            </a:r>
            <a:endParaRPr lang="en-US" b="1" dirty="0"/>
          </a:p>
          <a:p>
            <a:pPr algn="just">
              <a:lnSpc>
                <a:spcPct val="170000"/>
              </a:lnSpc>
            </a:pPr>
            <a:endParaRPr lang="ar-IQ" b="1"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509120"/>
            <a:ext cx="6552728" cy="196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630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229600" cy="5976664"/>
          </a:xfrm>
        </p:spPr>
        <p:txBody>
          <a:bodyPr/>
          <a:lstStyle/>
          <a:p>
            <a:pPr algn="just">
              <a:lnSpc>
                <a:spcPct val="150000"/>
              </a:lnSpc>
            </a:pPr>
            <a:r>
              <a:rPr lang="ar-SY" b="1" dirty="0"/>
              <a:t>في الحالات النادرة التي تفشل، كما هو الحال في المريض ذي العضلات النامية أو البدين أو أولئك المصابين بتشنجات حيث تكون العضلات لديهم مشدودة والأسنان مغلقةً بشكلٍ شديدٍ فيجب إدخال مجرى هوائي </a:t>
            </a:r>
            <a:r>
              <a:rPr lang="ar-SY" b="1" dirty="0" smtClean="0"/>
              <a:t>فموي (مثل </a:t>
            </a:r>
            <a:r>
              <a:rPr lang="ar-SY" b="1" dirty="0"/>
              <a:t>أنبوب بروك الهوائي </a:t>
            </a:r>
            <a:r>
              <a:rPr lang="en-US" b="1" dirty="0"/>
              <a:t>Brook Airway </a:t>
            </a:r>
            <a:r>
              <a:rPr lang="ar-SY" b="1" dirty="0" smtClean="0"/>
              <a:t> )أو </a:t>
            </a:r>
            <a:r>
              <a:rPr lang="ar-SY" b="1" dirty="0"/>
              <a:t>أنفي ضمن </a:t>
            </a:r>
            <a:r>
              <a:rPr lang="ar-SY" b="1" dirty="0" err="1"/>
              <a:t>الرغامى</a:t>
            </a:r>
            <a:r>
              <a:rPr lang="ar-SY" b="1" dirty="0"/>
              <a:t>، أما إذا أخفقت الوسائل فيجب عندها إجراء خزع </a:t>
            </a:r>
            <a:r>
              <a:rPr lang="ar-SY" b="1" dirty="0" err="1"/>
              <a:t>للرغامى</a:t>
            </a:r>
            <a:r>
              <a:rPr lang="ar-SY" b="1" dirty="0"/>
              <a:t>. </a:t>
            </a:r>
            <a:endParaRPr lang="en-US" b="1" dirty="0"/>
          </a:p>
          <a:p>
            <a:endParaRPr lang="ar-IQ"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22"/>
          <a:stretch/>
        </p:blipFill>
        <p:spPr bwMode="auto">
          <a:xfrm>
            <a:off x="3419872" y="4770440"/>
            <a:ext cx="532859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19343" y="5874935"/>
            <a:ext cx="3100529" cy="584775"/>
          </a:xfrm>
          <a:prstGeom prst="rect">
            <a:avLst/>
          </a:prstGeom>
        </p:spPr>
        <p:txBody>
          <a:bodyPr wrap="none">
            <a:spAutoFit/>
          </a:bodyPr>
          <a:lstStyle/>
          <a:p>
            <a:r>
              <a:rPr lang="ar-IQ" sz="3200" b="1" dirty="0" smtClean="0"/>
              <a:t>يدخل  </a:t>
            </a:r>
            <a:r>
              <a:rPr lang="ar-IQ" sz="3200" b="1" dirty="0"/>
              <a:t>من فوق اللسان</a:t>
            </a:r>
          </a:p>
        </p:txBody>
      </p:sp>
    </p:spTree>
    <p:extLst>
      <p:ext uri="{BB962C8B-B14F-4D97-AF65-F5344CB8AC3E}">
        <p14:creationId xmlns:p14="http://schemas.microsoft.com/office/powerpoint/2010/main" val="2770555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229600" cy="6264696"/>
          </a:xfrm>
        </p:spPr>
        <p:txBody>
          <a:bodyPr>
            <a:normAutofit fontScale="92500" lnSpcReduction="20000"/>
          </a:bodyPr>
          <a:lstStyle/>
          <a:p>
            <a:pPr lvl="0" algn="just">
              <a:lnSpc>
                <a:spcPct val="200000"/>
              </a:lnSpc>
            </a:pPr>
            <a:r>
              <a:rPr lang="ar-SY" b="1" dirty="0"/>
              <a:t>النظر داخل فم المصاب للتأكد من خلو فمه من أي </a:t>
            </a:r>
            <a:r>
              <a:rPr lang="ar-SY" b="1" dirty="0" smtClean="0"/>
              <a:t>جسمٍ </a:t>
            </a:r>
            <a:r>
              <a:rPr lang="ar-SY" b="1" dirty="0"/>
              <a:t>غريب أو أسنان صناعية أو مخاط. </a:t>
            </a:r>
            <a:endParaRPr lang="en-US" b="1" dirty="0"/>
          </a:p>
          <a:p>
            <a:pPr lvl="0" algn="just">
              <a:lnSpc>
                <a:spcPct val="200000"/>
              </a:lnSpc>
            </a:pPr>
            <a:r>
              <a:rPr lang="ar-SY" b="1" dirty="0"/>
              <a:t>إذا كان المصاب يعاني من أثر </a:t>
            </a:r>
            <a:r>
              <a:rPr lang="ar-SY" b="1" dirty="0" smtClean="0"/>
              <a:t>صدمةٍ </a:t>
            </a:r>
            <a:r>
              <a:rPr lang="ar-SY" b="1" dirty="0"/>
              <a:t>أو </a:t>
            </a:r>
            <a:r>
              <a:rPr lang="ar-SY" b="1" dirty="0" smtClean="0"/>
              <a:t>رضوضٍ </a:t>
            </a:r>
            <a:r>
              <a:rPr lang="ar-SY" b="1" dirty="0"/>
              <a:t>فعلى الطبيب تجنب تحريك رقبة المصاب ومحاولة فتح المجرى التنفسي بأسلوب الضغط على الفك. </a:t>
            </a:r>
            <a:endParaRPr lang="en-US" b="1" dirty="0"/>
          </a:p>
          <a:p>
            <a:pPr lvl="0" algn="just">
              <a:lnSpc>
                <a:spcPct val="200000"/>
              </a:lnSpc>
            </a:pPr>
            <a:r>
              <a:rPr lang="ar-SY" b="1" dirty="0"/>
              <a:t>يدخل الطبيب إصبعه لمحاولة إزالة الجسم الغريب الذي تسبب في انسداد المجرى التنفسي.</a:t>
            </a:r>
            <a:endParaRPr lang="en-US" b="1" dirty="0"/>
          </a:p>
          <a:p>
            <a:pPr algn="just">
              <a:lnSpc>
                <a:spcPct val="200000"/>
              </a:lnSpc>
            </a:pPr>
            <a:endParaRPr lang="ar-IQ" b="1" dirty="0"/>
          </a:p>
        </p:txBody>
      </p:sp>
    </p:spTree>
    <p:extLst>
      <p:ext uri="{BB962C8B-B14F-4D97-AF65-F5344CB8AC3E}">
        <p14:creationId xmlns:p14="http://schemas.microsoft.com/office/powerpoint/2010/main" val="3056573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6264696"/>
          </a:xfrm>
        </p:spPr>
        <p:txBody>
          <a:bodyPr>
            <a:normAutofit fontScale="92500" lnSpcReduction="20000"/>
          </a:bodyPr>
          <a:lstStyle/>
          <a:p>
            <a:pPr lvl="0" algn="just">
              <a:lnSpc>
                <a:spcPct val="170000"/>
              </a:lnSpc>
            </a:pPr>
            <a:r>
              <a:rPr lang="ar-SY" sz="3400" b="1" dirty="0">
                <a:solidFill>
                  <a:srgbClr val="7030A0"/>
                </a:solidFill>
              </a:rPr>
              <a:t>التحقق ولمدة 10 ثوان فيما إذا كان المصاب يتنفس أم لا وذلك بالطرق التالية: </a:t>
            </a:r>
            <a:endParaRPr lang="en-US" sz="3400" b="1" dirty="0">
              <a:solidFill>
                <a:srgbClr val="7030A0"/>
              </a:solidFill>
            </a:endParaRPr>
          </a:p>
          <a:p>
            <a:pPr lvl="0" algn="just">
              <a:lnSpc>
                <a:spcPct val="170000"/>
              </a:lnSpc>
            </a:pPr>
            <a:r>
              <a:rPr lang="ar-SY" sz="3400" b="1" dirty="0"/>
              <a:t>التحقق بالنظر لملاحظة ارتفاع وهبوط الصدر. </a:t>
            </a:r>
            <a:endParaRPr lang="en-US" sz="3400" b="1" dirty="0"/>
          </a:p>
          <a:p>
            <a:pPr lvl="0" algn="just">
              <a:lnSpc>
                <a:spcPct val="170000"/>
              </a:lnSpc>
            </a:pPr>
            <a:r>
              <a:rPr lang="ar-SY" sz="3400" b="1" dirty="0"/>
              <a:t>التحقق بالسمع وذلك بوضع أذنك على مقربة من فم وأنف المصاب. </a:t>
            </a:r>
            <a:endParaRPr lang="en-US" sz="3400" b="1" dirty="0"/>
          </a:p>
          <a:p>
            <a:pPr lvl="0" algn="just">
              <a:lnSpc>
                <a:spcPct val="170000"/>
              </a:lnSpc>
            </a:pPr>
            <a:r>
              <a:rPr lang="ar-SY" sz="3400" b="1" dirty="0"/>
              <a:t>التحقق بالحس بحيث تشعر بزفير المصاب على خدك. </a:t>
            </a:r>
            <a:endParaRPr lang="en-US" sz="3400" b="1" dirty="0"/>
          </a:p>
          <a:p>
            <a:pPr algn="just">
              <a:lnSpc>
                <a:spcPct val="170000"/>
              </a:lnSpc>
            </a:pPr>
            <a:r>
              <a:rPr lang="ar-SY" sz="3400" b="1" dirty="0"/>
              <a:t>إذا كان المجرى التنفسي مفتوحاً يحاول الطبيب إعادة التنفس الطبيعي لدى المصاب عن طريق إجراء التنفس الاصطناعي. </a:t>
            </a:r>
            <a:endParaRPr lang="ar-IQ" b="1" dirty="0"/>
          </a:p>
        </p:txBody>
      </p:sp>
    </p:spTree>
    <p:extLst>
      <p:ext uri="{BB962C8B-B14F-4D97-AF65-F5344CB8AC3E}">
        <p14:creationId xmlns:p14="http://schemas.microsoft.com/office/powerpoint/2010/main" val="3150114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47567"/>
          <a:stretch/>
        </p:blipFill>
        <p:spPr bwMode="auto">
          <a:xfrm>
            <a:off x="539553" y="3789040"/>
            <a:ext cx="3600399" cy="269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95536" y="404664"/>
            <a:ext cx="8280920" cy="3663760"/>
          </a:xfrm>
          <a:prstGeom prst="rect">
            <a:avLst/>
          </a:prstGeom>
        </p:spPr>
        <p:txBody>
          <a:bodyPr wrap="square">
            <a:spAutoFit/>
          </a:bodyPr>
          <a:lstStyle/>
          <a:p>
            <a:pPr algn="just">
              <a:lnSpc>
                <a:spcPct val="170000"/>
              </a:lnSpc>
            </a:pPr>
            <a:r>
              <a:rPr lang="ar-SY" sz="2800" b="1" dirty="0"/>
              <a:t>فإذا لم يدخل الهواء إلى رئتي المصاب بعد إجراء التنفس الاصطناعي فهذا يعني أن المجرى التنفسي لا يزال مسدوداً، وعندها يبدأ الطبيب بإنقاذ المريض من خلال الضغط على عظم الصدر كما في حالات إنعاش القلب والرئتين، وفي هذه الحالة إذا لم يخرج الجسم الغريب يلجأ الطبيب إلى خزع </a:t>
            </a:r>
            <a:r>
              <a:rPr lang="ar-SY" sz="2800" b="1" dirty="0" err="1"/>
              <a:t>الرغامى</a:t>
            </a:r>
            <a:r>
              <a:rPr lang="ar-SY" sz="2800" b="1" dirty="0"/>
              <a:t>. </a:t>
            </a:r>
            <a:endParaRPr lang="en-US" sz="2800" b="1" dirty="0"/>
          </a:p>
        </p:txBody>
      </p:sp>
    </p:spTree>
    <p:extLst>
      <p:ext uri="{BB962C8B-B14F-4D97-AF65-F5344CB8AC3E}">
        <p14:creationId xmlns:p14="http://schemas.microsoft.com/office/powerpoint/2010/main" val="4158234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rgbClr val="7030A0"/>
                </a:solidFill>
              </a:rPr>
              <a:t>مراحل إجراء التنفس الاصطناعي: </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600200"/>
            <a:ext cx="8229600" cy="5069160"/>
          </a:xfrm>
        </p:spPr>
        <p:txBody>
          <a:bodyPr>
            <a:normAutofit fontScale="70000" lnSpcReduction="20000"/>
          </a:bodyPr>
          <a:lstStyle/>
          <a:p>
            <a:pPr algn="just">
              <a:lnSpc>
                <a:spcPct val="170000"/>
              </a:lnSpc>
            </a:pPr>
            <a:r>
              <a:rPr lang="ar-SY" b="1" dirty="0" smtClean="0"/>
              <a:t>يرفع </a:t>
            </a:r>
            <a:r>
              <a:rPr lang="ar-SY" b="1" dirty="0"/>
              <a:t>طبيب الأسنان كرسي العمليات إلى المستوى الذي يناسبه لإجراء العمل.</a:t>
            </a:r>
            <a:endParaRPr lang="en-US" b="1" dirty="0"/>
          </a:p>
          <a:p>
            <a:pPr algn="just">
              <a:lnSpc>
                <a:spcPct val="170000"/>
              </a:lnSpc>
            </a:pPr>
            <a:r>
              <a:rPr lang="ar-SY" b="1" dirty="0"/>
              <a:t>يمدد المريض في وضعية الاستلقاء الظهري.</a:t>
            </a:r>
            <a:endParaRPr lang="en-US" b="1" dirty="0"/>
          </a:p>
          <a:p>
            <a:pPr algn="just">
              <a:lnSpc>
                <a:spcPct val="170000"/>
              </a:lnSpc>
            </a:pPr>
            <a:r>
              <a:rPr lang="ar-SY" b="1" dirty="0"/>
              <a:t>يدفع الفك السفلي باتجاه الأعلى والأمام، ويتم مد الرأس بواسطة تطبيق ضغط معاكس على الجبهة لتحرير مجرى الهواء. </a:t>
            </a:r>
            <a:endParaRPr lang="en-US" b="1" dirty="0"/>
          </a:p>
          <a:p>
            <a:pPr algn="just">
              <a:lnSpc>
                <a:spcPct val="170000"/>
              </a:lnSpc>
            </a:pPr>
            <a:r>
              <a:rPr lang="ar-SY" b="1" dirty="0"/>
              <a:t>توضع اليد تحت رقبة المريض. وإذا لوحظ هبوط الفك إلى الأسفل يجب التحول إلى رفع الفك بتحويل اليد تحت العنق للإمساك بالفك السفلي بوساطة رؤوس الأصابع. </a:t>
            </a:r>
            <a:endParaRPr lang="en-US" b="1" dirty="0"/>
          </a:p>
          <a:p>
            <a:pPr algn="just">
              <a:lnSpc>
                <a:spcPct val="170000"/>
              </a:lnSpc>
            </a:pPr>
            <a:r>
              <a:rPr lang="ar-SY" b="1" dirty="0"/>
              <a:t>تغلق فتحات أنف المريض بواسطة إصبع الطبيب وإبهامه بينما تمسك اليد الأخرى بفك المريض محتفظة به مرتفعاً إلى الأعلى</a:t>
            </a:r>
            <a:r>
              <a:rPr lang="ar-SY" dirty="0"/>
              <a:t>. </a:t>
            </a:r>
            <a:endParaRPr lang="en-US" dirty="0"/>
          </a:p>
          <a:p>
            <a:endParaRPr lang="ar-IQ" dirty="0"/>
          </a:p>
        </p:txBody>
      </p:sp>
    </p:spTree>
    <p:extLst>
      <p:ext uri="{BB962C8B-B14F-4D97-AF65-F5344CB8AC3E}">
        <p14:creationId xmlns:p14="http://schemas.microsoft.com/office/powerpoint/2010/main" val="281771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476672"/>
            <a:ext cx="8229600" cy="4608512"/>
          </a:xfrm>
        </p:spPr>
        <p:txBody>
          <a:bodyPr>
            <a:normAutofit fontScale="85000" lnSpcReduction="20000"/>
          </a:bodyPr>
          <a:lstStyle/>
          <a:p>
            <a:pPr algn="just">
              <a:lnSpc>
                <a:spcPct val="200000"/>
              </a:lnSpc>
            </a:pPr>
            <a:r>
              <a:rPr lang="ar-SY" b="1" dirty="0"/>
              <a:t>يقوم الطبيب بإجراء الإنعاش الفموي- الفموي، حيث يأخذ شهيقاً عميقاً ويضع فمه فوق فم المريض ويعطي المريض أربع دفعات من الهواء، حيث يزفر بشدة معتدلة </a:t>
            </a:r>
            <a:r>
              <a:rPr lang="ar-SY" b="1" dirty="0" err="1"/>
              <a:t>متحاشياً</a:t>
            </a:r>
            <a:r>
              <a:rPr lang="ar-SY" b="1" dirty="0"/>
              <a:t> أي عنف يمكن أن يدفع الهواء إلى المعدة. (تزداد فعالية طريقة الإنعاش هذه </a:t>
            </a:r>
            <a:r>
              <a:rPr lang="ar-SY" b="1" dirty="0" smtClean="0"/>
              <a:t>بشكلٍ كبيرٍ </a:t>
            </a:r>
            <a:r>
              <a:rPr lang="ar-SY" b="1" dirty="0"/>
              <a:t>إذا وجد أنبوب هوائي من نوع بروك وكان بالاستطاعة دفعه فوق اللسان).</a:t>
            </a:r>
            <a:endParaRPr lang="en-US" b="1" dirty="0"/>
          </a:p>
          <a:p>
            <a:pPr algn="just">
              <a:lnSpc>
                <a:spcPct val="150000"/>
              </a:lnSpc>
            </a:pPr>
            <a:endParaRPr lang="ar-IQ"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509120"/>
            <a:ext cx="5327650"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979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76672"/>
            <a:ext cx="8229600" cy="5760640"/>
          </a:xfrm>
        </p:spPr>
        <p:txBody>
          <a:bodyPr>
            <a:normAutofit/>
          </a:bodyPr>
          <a:lstStyle/>
          <a:p>
            <a:pPr algn="just">
              <a:lnSpc>
                <a:spcPct val="200000"/>
              </a:lnSpc>
            </a:pPr>
            <a:r>
              <a:rPr lang="ar-SY" b="1" dirty="0"/>
              <a:t>يجب ملاحظة ارتفاع وانخفاض صدر المريض كل 3 أو 4 ثوان بوساطة النظر عبر زاوية العين للتأكد من عدم حصول </a:t>
            </a:r>
            <a:r>
              <a:rPr lang="ar-SY" b="1" dirty="0" smtClean="0"/>
              <a:t>زفيرٍ كاملٍ </a:t>
            </a:r>
            <a:r>
              <a:rPr lang="ar-SY" b="1" dirty="0"/>
              <a:t>من رئتي المريض لأن هذه الحركة تساعد على توسيعهما. </a:t>
            </a:r>
            <a:endParaRPr lang="en-US" b="1" dirty="0"/>
          </a:p>
          <a:p>
            <a:pPr algn="just">
              <a:lnSpc>
                <a:spcPct val="200000"/>
              </a:lnSpc>
            </a:pPr>
            <a:r>
              <a:rPr lang="ar-SY" b="1" dirty="0"/>
              <a:t>تكرر هذه العملية 16-20 مرة في الدقيقة. </a:t>
            </a:r>
            <a:endParaRPr lang="en-US" b="1" dirty="0"/>
          </a:p>
        </p:txBody>
      </p:sp>
    </p:spTree>
    <p:extLst>
      <p:ext uri="{BB962C8B-B14F-4D97-AF65-F5344CB8AC3E}">
        <p14:creationId xmlns:p14="http://schemas.microsoft.com/office/powerpoint/2010/main" val="1768898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336704"/>
          </a:xfrm>
        </p:spPr>
        <p:txBody>
          <a:bodyPr/>
          <a:lstStyle/>
          <a:p>
            <a:pPr algn="just">
              <a:lnSpc>
                <a:spcPct val="200000"/>
              </a:lnSpc>
            </a:pPr>
            <a:r>
              <a:rPr lang="ar-SY" sz="3600" b="1" dirty="0"/>
              <a:t>وبينما يحاول طبيب الأسنان معالجة توقف التنفس يجب عليه فحص النبض السباتي وضربات القلب على </a:t>
            </a:r>
            <a:r>
              <a:rPr lang="ar-SY" sz="3600" b="1" dirty="0" smtClean="0"/>
              <a:t>فتراتٍ </a:t>
            </a:r>
            <a:r>
              <a:rPr lang="ar-SY" sz="3600" b="1" dirty="0"/>
              <a:t>منتظمة لأن توقف التنفس قد يتبعه بسرعة توقف في القلب وهي حالة طارئة أكثر خطورة. </a:t>
            </a:r>
            <a:endParaRPr lang="en-US" sz="3600" b="1" dirty="0"/>
          </a:p>
          <a:p>
            <a:pPr algn="just">
              <a:lnSpc>
                <a:spcPct val="200000"/>
              </a:lnSpc>
            </a:pPr>
            <a:endParaRPr lang="ar-IQ" b="1" dirty="0"/>
          </a:p>
        </p:txBody>
      </p:sp>
    </p:spTree>
    <p:extLst>
      <p:ext uri="{BB962C8B-B14F-4D97-AF65-F5344CB8AC3E}">
        <p14:creationId xmlns:p14="http://schemas.microsoft.com/office/powerpoint/2010/main" val="1914121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04664"/>
            <a:ext cx="8229600" cy="5904656"/>
          </a:xfrm>
        </p:spPr>
        <p:txBody>
          <a:bodyPr>
            <a:normAutofit/>
          </a:bodyPr>
          <a:lstStyle/>
          <a:p>
            <a:pPr algn="just">
              <a:lnSpc>
                <a:spcPct val="200000"/>
              </a:lnSpc>
            </a:pPr>
            <a:r>
              <a:rPr lang="ar-SY" b="1" dirty="0"/>
              <a:t>والسؤال هنا: هل تؤمن هذه الطريقة حجماً كافياً من الهواء للمريض؟</a:t>
            </a:r>
            <a:endParaRPr lang="en-US" b="1" dirty="0"/>
          </a:p>
          <a:p>
            <a:pPr algn="just">
              <a:lnSpc>
                <a:spcPct val="200000"/>
              </a:lnSpc>
            </a:pPr>
            <a:r>
              <a:rPr lang="ar-SY" b="1" dirty="0"/>
              <a:t>والجواب نعم. فقد أثبت أن معظم الأشخاص يتمكنون بفضل عضلاتهم التنفسية أن يولدوا ضغطاً أكبر بكثير من ذلك الضغط المسموح به في الأجهزة الآلية. </a:t>
            </a:r>
            <a:endParaRPr lang="en-US" b="1" dirty="0"/>
          </a:p>
          <a:p>
            <a:pPr algn="just">
              <a:lnSpc>
                <a:spcPct val="200000"/>
              </a:lnSpc>
            </a:pPr>
            <a:endParaRPr lang="ar-IQ" b="1" dirty="0"/>
          </a:p>
        </p:txBody>
      </p:sp>
    </p:spTree>
    <p:extLst>
      <p:ext uri="{BB962C8B-B14F-4D97-AF65-F5344CB8AC3E}">
        <p14:creationId xmlns:p14="http://schemas.microsoft.com/office/powerpoint/2010/main" val="3835787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أهداف الإسعاف الأولي:</a:t>
            </a:r>
            <a:r>
              <a:rPr lang="en-US" dirty="0" smtClean="0"/>
              <a:t/>
            </a:r>
            <a:br>
              <a:rPr lang="en-US" dirty="0" smtClean="0"/>
            </a:br>
            <a:endParaRPr lang="ar-IQ" dirty="0"/>
          </a:p>
        </p:txBody>
      </p:sp>
      <p:sp>
        <p:nvSpPr>
          <p:cNvPr id="3" name="عنصر نائب للمحتوى 2"/>
          <p:cNvSpPr>
            <a:spLocks noGrp="1"/>
          </p:cNvSpPr>
          <p:nvPr>
            <p:ph idx="1"/>
          </p:nvPr>
        </p:nvSpPr>
        <p:spPr/>
        <p:txBody>
          <a:bodyPr/>
          <a:lstStyle/>
          <a:p>
            <a:pPr lvl="0">
              <a:lnSpc>
                <a:spcPct val="200000"/>
              </a:lnSpc>
            </a:pPr>
            <a:r>
              <a:rPr lang="ar-SY" b="1" dirty="0" smtClean="0"/>
              <a:t>الحفاظ </a:t>
            </a:r>
            <a:r>
              <a:rPr lang="ar-SY" b="1" dirty="0"/>
              <a:t>على حياة المصاب. </a:t>
            </a:r>
            <a:endParaRPr lang="en-US" b="1" dirty="0"/>
          </a:p>
          <a:p>
            <a:pPr lvl="0">
              <a:lnSpc>
                <a:spcPct val="200000"/>
              </a:lnSpc>
            </a:pPr>
            <a:r>
              <a:rPr lang="ar-SY" b="1" dirty="0"/>
              <a:t>منع تدهور حالة المصاب. </a:t>
            </a:r>
            <a:endParaRPr lang="en-US" b="1" dirty="0"/>
          </a:p>
          <a:p>
            <a:pPr>
              <a:lnSpc>
                <a:spcPct val="200000"/>
              </a:lnSpc>
            </a:pPr>
            <a:r>
              <a:rPr lang="ar-SY" b="1" dirty="0"/>
              <a:t>مساعدة المصاب على الشفاء. </a:t>
            </a:r>
            <a:endParaRPr lang="ar-IQ" b="1" dirty="0"/>
          </a:p>
        </p:txBody>
      </p:sp>
    </p:spTree>
    <p:extLst>
      <p:ext uri="{BB962C8B-B14F-4D97-AF65-F5344CB8AC3E}">
        <p14:creationId xmlns:p14="http://schemas.microsoft.com/office/powerpoint/2010/main" val="2645560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76672"/>
            <a:ext cx="8229600" cy="4525963"/>
          </a:xfrm>
        </p:spPr>
        <p:txBody>
          <a:bodyPr/>
          <a:lstStyle/>
          <a:p>
            <a:pPr algn="just">
              <a:lnSpc>
                <a:spcPct val="150000"/>
              </a:lnSpc>
            </a:pPr>
            <a:r>
              <a:rPr lang="ar-SY" b="1" dirty="0"/>
              <a:t>أما بالنسبة </a:t>
            </a:r>
            <a:r>
              <a:rPr lang="ar-SY" b="1" dirty="0" smtClean="0"/>
              <a:t>للأوكسجين </a:t>
            </a:r>
            <a:r>
              <a:rPr lang="ar-SY" b="1" dirty="0"/>
              <a:t>الموجود في هواء الزفير الذي ينفخ في رئتي المصاب فقد ترتفع نسبته إلى 17- 81 % بينما تنخفض نسبة غاز الفحم إلى ما دون 3% وهذا كافٍ لمريض يعاني من </a:t>
            </a:r>
            <a:r>
              <a:rPr lang="ar-SY" b="1" dirty="0" smtClean="0"/>
              <a:t>نقصٍ </a:t>
            </a:r>
            <a:r>
              <a:rPr lang="ar-SY" b="1" dirty="0"/>
              <a:t>في مستوى الأوكسجين. </a:t>
            </a:r>
            <a:endParaRPr lang="en-US" b="1" dirty="0"/>
          </a:p>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01008"/>
            <a:ext cx="4392488"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820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SY" b="1" dirty="0" smtClean="0">
                <a:solidFill>
                  <a:srgbClr val="7030A0"/>
                </a:solidFill>
              </a:rPr>
              <a:t>خزع </a:t>
            </a:r>
            <a:r>
              <a:rPr lang="ar-SY" b="1" dirty="0" err="1" smtClean="0">
                <a:solidFill>
                  <a:srgbClr val="7030A0"/>
                </a:solidFill>
              </a:rPr>
              <a:t>الرغامى</a:t>
            </a:r>
            <a:r>
              <a:rPr lang="ar-SY" b="1" dirty="0" smtClean="0">
                <a:solidFill>
                  <a:srgbClr val="7030A0"/>
                </a:solidFill>
              </a:rPr>
              <a:t>:</a:t>
            </a:r>
            <a:r>
              <a:rPr lang="en-US" dirty="0" smtClean="0"/>
              <a:t/>
            </a:r>
            <a:br>
              <a:rPr lang="en-US" dirty="0" smtClean="0"/>
            </a:br>
            <a:endParaRPr lang="ar-IQ" dirty="0"/>
          </a:p>
        </p:txBody>
      </p:sp>
      <p:sp>
        <p:nvSpPr>
          <p:cNvPr id="3" name="عنصر نائب للمحتوى 2"/>
          <p:cNvSpPr>
            <a:spLocks noGrp="1"/>
          </p:cNvSpPr>
          <p:nvPr>
            <p:ph idx="1"/>
          </p:nvPr>
        </p:nvSpPr>
        <p:spPr>
          <a:xfrm>
            <a:off x="457200" y="764704"/>
            <a:ext cx="8229600" cy="5832648"/>
          </a:xfrm>
        </p:spPr>
        <p:txBody>
          <a:bodyPr>
            <a:normAutofit fontScale="92500" lnSpcReduction="10000"/>
          </a:bodyPr>
          <a:lstStyle/>
          <a:p>
            <a:pPr algn="just">
              <a:lnSpc>
                <a:spcPct val="170000"/>
              </a:lnSpc>
            </a:pPr>
            <a:r>
              <a:rPr lang="ar-SY" b="1" dirty="0" smtClean="0">
                <a:solidFill>
                  <a:srgbClr val="7030A0"/>
                </a:solidFill>
              </a:rPr>
              <a:t>هناك </a:t>
            </a:r>
            <a:r>
              <a:rPr lang="ar-SY" b="1" dirty="0">
                <a:solidFill>
                  <a:srgbClr val="7030A0"/>
                </a:solidFill>
              </a:rPr>
              <a:t>بعض الحالات الخاصة التي يلجأ فيها إلى خزع </a:t>
            </a:r>
            <a:r>
              <a:rPr lang="ar-SY" b="1" dirty="0" err="1">
                <a:solidFill>
                  <a:srgbClr val="7030A0"/>
                </a:solidFill>
              </a:rPr>
              <a:t>الرغامى</a:t>
            </a:r>
            <a:r>
              <a:rPr lang="ar-SY" b="1" dirty="0">
                <a:solidFill>
                  <a:srgbClr val="7030A0"/>
                </a:solidFill>
              </a:rPr>
              <a:t>: </a:t>
            </a:r>
            <a:endParaRPr lang="en-US" b="1" dirty="0">
              <a:solidFill>
                <a:srgbClr val="7030A0"/>
              </a:solidFill>
            </a:endParaRPr>
          </a:p>
          <a:p>
            <a:pPr lvl="0" algn="just">
              <a:lnSpc>
                <a:spcPct val="170000"/>
              </a:lnSpc>
            </a:pPr>
            <a:r>
              <a:rPr lang="ar-SY" b="1" dirty="0"/>
              <a:t>إصابة الجزء الخلفي من اللسان. </a:t>
            </a:r>
            <a:endParaRPr lang="en-US" b="1" dirty="0"/>
          </a:p>
          <a:p>
            <a:pPr lvl="0" algn="just">
              <a:lnSpc>
                <a:spcPct val="170000"/>
              </a:lnSpc>
            </a:pPr>
            <a:r>
              <a:rPr lang="ar-SY" b="1" dirty="0"/>
              <a:t>إصابات </a:t>
            </a:r>
            <a:r>
              <a:rPr lang="ar-SY" b="1" dirty="0" err="1"/>
              <a:t>الرغامى</a:t>
            </a:r>
            <a:r>
              <a:rPr lang="ar-SY" b="1" dirty="0"/>
              <a:t> والحنجرة مع أجسام أجنبية أو بدونها. </a:t>
            </a:r>
            <a:endParaRPr lang="en-US" b="1" dirty="0"/>
          </a:p>
          <a:p>
            <a:pPr lvl="0" algn="just">
              <a:lnSpc>
                <a:spcPct val="170000"/>
              </a:lnSpc>
            </a:pPr>
            <a:r>
              <a:rPr lang="ar-SY" b="1" dirty="0"/>
              <a:t>أجسام أجنبية كبيرة دخلت إلى الطريق الهوائية والتي لا يمكن رفعها بالعين المجردة مباشرة. </a:t>
            </a:r>
            <a:endParaRPr lang="en-US" b="1" dirty="0"/>
          </a:p>
          <a:p>
            <a:pPr lvl="0" algn="just">
              <a:lnSpc>
                <a:spcPct val="170000"/>
              </a:lnSpc>
            </a:pPr>
            <a:r>
              <a:rPr lang="ar-SY" b="1" dirty="0"/>
              <a:t>كسور أو رضوض الجزء الخلفي من الفك السفلي والتي تسمح للسان بالسقوط للخلف. </a:t>
            </a:r>
            <a:endParaRPr lang="en-US" b="1" dirty="0"/>
          </a:p>
          <a:p>
            <a:endParaRPr lang="ar-IQ" dirty="0"/>
          </a:p>
        </p:txBody>
      </p:sp>
    </p:spTree>
    <p:extLst>
      <p:ext uri="{BB962C8B-B14F-4D97-AF65-F5344CB8AC3E}">
        <p14:creationId xmlns:p14="http://schemas.microsoft.com/office/powerpoint/2010/main" val="2148577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229600" cy="4525963"/>
          </a:xfrm>
        </p:spPr>
        <p:txBody>
          <a:bodyPr>
            <a:noAutofit/>
          </a:bodyPr>
          <a:lstStyle/>
          <a:p>
            <a:pPr lvl="0" algn="just">
              <a:lnSpc>
                <a:spcPct val="200000"/>
              </a:lnSpc>
            </a:pPr>
            <a:r>
              <a:rPr lang="ar-SY" sz="2800" b="1" dirty="0"/>
              <a:t>الإصابات الشديدة والكسور العنيفة لمناطق الوجه العلوية. </a:t>
            </a:r>
            <a:endParaRPr lang="en-US" sz="2800" b="1" dirty="0"/>
          </a:p>
          <a:p>
            <a:pPr lvl="0" algn="just">
              <a:lnSpc>
                <a:spcPct val="200000"/>
              </a:lnSpc>
            </a:pPr>
            <a:r>
              <a:rPr lang="ar-SY" sz="2800" b="1" dirty="0"/>
              <a:t>الالتهاب بعد العملية والذي يمكن أن يمتد ليشمل الحنجرة والغشاء المخاطي للطرق الهوائية. </a:t>
            </a:r>
            <a:endParaRPr lang="en-US" sz="2800" b="1" dirty="0"/>
          </a:p>
          <a:p>
            <a:pPr lvl="0" algn="just">
              <a:lnSpc>
                <a:spcPct val="200000"/>
              </a:lnSpc>
            </a:pPr>
            <a:r>
              <a:rPr lang="ar-SY" sz="2800" b="1" dirty="0"/>
              <a:t>إصابات العصب الحنجري الرابع أو العصب المبهم نتيجة الضغط المسبب عن النزيف الدموي مما قد يسبب شللاً في الحبال </a:t>
            </a:r>
            <a:r>
              <a:rPr lang="ar-SY" sz="2800" b="1" dirty="0" smtClean="0"/>
              <a:t>الصوتية </a:t>
            </a:r>
            <a:r>
              <a:rPr lang="ar-SY" sz="2800" b="1" dirty="0"/>
              <a:t>وإذا كان ثنائي الجانب قد يؤدي إلى الموت الناتج عن عسر التنفس. </a:t>
            </a:r>
            <a:endParaRPr lang="en-US" sz="2800" b="1" dirty="0"/>
          </a:p>
        </p:txBody>
      </p:sp>
    </p:spTree>
    <p:extLst>
      <p:ext uri="{BB962C8B-B14F-4D97-AF65-F5344CB8AC3E}">
        <p14:creationId xmlns:p14="http://schemas.microsoft.com/office/powerpoint/2010/main" val="3284915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الخطوات العملية لإجراء خزع </a:t>
            </a:r>
            <a:r>
              <a:rPr lang="ar-SY" b="1" dirty="0" err="1" smtClean="0"/>
              <a:t>الرغامى</a:t>
            </a:r>
            <a:r>
              <a:rPr lang="ar-SY" b="1" dirty="0" smtClean="0"/>
              <a:t>: </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600200"/>
            <a:ext cx="8229600" cy="4997152"/>
          </a:xfrm>
        </p:spPr>
        <p:txBody>
          <a:bodyPr>
            <a:normAutofit lnSpcReduction="10000"/>
          </a:bodyPr>
          <a:lstStyle/>
          <a:p>
            <a:pPr algn="just">
              <a:lnSpc>
                <a:spcPct val="150000"/>
              </a:lnSpc>
            </a:pPr>
            <a:r>
              <a:rPr lang="ar-SY" b="1" dirty="0" smtClean="0"/>
              <a:t>يستعمل </a:t>
            </a:r>
            <a:r>
              <a:rPr lang="ar-SY" b="1" dirty="0"/>
              <a:t>مبزل يحتوي على قنية منحنية يدخل ضمنها مسبر حاد مناسب وله نهاية مدببة تبرز حوالي 0.6 سم. </a:t>
            </a:r>
            <a:endParaRPr lang="en-US" b="1" dirty="0"/>
          </a:p>
          <a:p>
            <a:pPr algn="just">
              <a:lnSpc>
                <a:spcPct val="150000"/>
              </a:lnSpc>
            </a:pPr>
            <a:r>
              <a:rPr lang="ar-SY" b="1" dirty="0"/>
              <a:t>يتم تعيين مكان الاستدارة الدرقية بعد تثبيت رأس المريض، ثم يمسك المبزل ويغرز عبر الجلد ضمن </a:t>
            </a:r>
            <a:r>
              <a:rPr lang="ar-SY" b="1" dirty="0" err="1"/>
              <a:t>الرغامى</a:t>
            </a:r>
            <a:r>
              <a:rPr lang="ar-SY" b="1" dirty="0"/>
              <a:t>، وترفع السدادة من الأنبوب وتوجه القنية إلى الأسفل عندئذ، يجب أن يستنشق المريض الهواء عن طريق القنية أو الأكسجين المعطى بوصله مع القنية. </a:t>
            </a:r>
            <a:endParaRPr lang="en-US" b="1" dirty="0"/>
          </a:p>
        </p:txBody>
      </p:sp>
    </p:spTree>
    <p:extLst>
      <p:ext uri="{BB962C8B-B14F-4D97-AF65-F5344CB8AC3E}">
        <p14:creationId xmlns:p14="http://schemas.microsoft.com/office/powerpoint/2010/main" val="2124135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sz="3600" b="1" dirty="0" smtClean="0"/>
              <a:t>طريقة خرع </a:t>
            </a:r>
            <a:r>
              <a:rPr lang="ar-SY" sz="3600" b="1" dirty="0" err="1" smtClean="0"/>
              <a:t>الرغامى</a:t>
            </a:r>
            <a:r>
              <a:rPr lang="ar-SY" sz="3600" b="1" dirty="0" smtClean="0"/>
              <a:t> المفتوحة (البضع الحلقي الدرقي): </a:t>
            </a:r>
            <a:r>
              <a:rPr lang="en-US" sz="3600" dirty="0" smtClean="0"/>
              <a:t/>
            </a:r>
            <a:br>
              <a:rPr lang="en-US" sz="3600" dirty="0" smtClean="0"/>
            </a:br>
            <a:endParaRPr lang="ar-IQ" dirty="0"/>
          </a:p>
        </p:txBody>
      </p:sp>
      <p:sp>
        <p:nvSpPr>
          <p:cNvPr id="3" name="عنصر نائب للمحتوى 2"/>
          <p:cNvSpPr>
            <a:spLocks noGrp="1"/>
          </p:cNvSpPr>
          <p:nvPr>
            <p:ph idx="1"/>
          </p:nvPr>
        </p:nvSpPr>
        <p:spPr/>
        <p:txBody>
          <a:bodyPr>
            <a:normAutofit/>
          </a:bodyPr>
          <a:lstStyle/>
          <a:p>
            <a:pPr algn="just">
              <a:lnSpc>
                <a:spcPct val="200000"/>
              </a:lnSpc>
            </a:pPr>
            <a:r>
              <a:rPr lang="ar-SY" sz="3600" b="1" dirty="0" smtClean="0"/>
              <a:t>تعتبر </a:t>
            </a:r>
            <a:r>
              <a:rPr lang="ar-SY" sz="3600" b="1" dirty="0"/>
              <a:t>عملية إيجاد مجرى هوائي عبر الغشاء الحلقي الدرقي </a:t>
            </a:r>
            <a:r>
              <a:rPr lang="ar-SY" sz="3600" b="1" dirty="0" smtClean="0"/>
              <a:t>آمنةً، بسيطةً </a:t>
            </a:r>
            <a:r>
              <a:rPr lang="ar-SY" sz="3600" b="1" dirty="0"/>
              <a:t>ويمكن إجراؤها </a:t>
            </a:r>
            <a:r>
              <a:rPr lang="ar-SY" sz="3600" b="1" dirty="0" smtClean="0"/>
              <a:t>بسرعةٍ </a:t>
            </a:r>
            <a:r>
              <a:rPr lang="ar-SY" sz="3600" b="1" dirty="0"/>
              <a:t>وهي المفضلة في العديد من الحالات </a:t>
            </a:r>
            <a:r>
              <a:rPr lang="ar-SY" sz="3600" b="1" dirty="0" err="1"/>
              <a:t>الإسعافية</a:t>
            </a:r>
            <a:r>
              <a:rPr lang="ar-SY" sz="3600" b="1" dirty="0"/>
              <a:t>. </a:t>
            </a:r>
            <a:endParaRPr lang="en-US" sz="3600" b="1" dirty="0"/>
          </a:p>
        </p:txBody>
      </p:sp>
    </p:spTree>
    <p:extLst>
      <p:ext uri="{BB962C8B-B14F-4D97-AF65-F5344CB8AC3E}">
        <p14:creationId xmlns:p14="http://schemas.microsoft.com/office/powerpoint/2010/main" val="2514428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264696"/>
          </a:xfrm>
        </p:spPr>
        <p:txBody>
          <a:bodyPr>
            <a:normAutofit fontScale="92500"/>
          </a:bodyPr>
          <a:lstStyle/>
          <a:p>
            <a:pPr algn="just">
              <a:lnSpc>
                <a:spcPct val="150000"/>
              </a:lnSpc>
            </a:pPr>
            <a:r>
              <a:rPr lang="ar-SY" b="1" dirty="0"/>
              <a:t>يضع الطبيب الإصبع الصغرى ليده اليسرى على العظم </a:t>
            </a:r>
            <a:r>
              <a:rPr lang="ar-SY" b="1" dirty="0" err="1"/>
              <a:t>اللامي</a:t>
            </a:r>
            <a:r>
              <a:rPr lang="ar-SY" b="1" dirty="0"/>
              <a:t> والإصبعين الأوسطين على الغضروف الدرقي مباشرة تحت النتوء الحنجري(تفاحة آدم) والسبابة على الغضروف الحلقي. </a:t>
            </a:r>
            <a:endParaRPr lang="en-US" b="1" dirty="0"/>
          </a:p>
          <a:p>
            <a:pPr algn="just">
              <a:lnSpc>
                <a:spcPct val="150000"/>
              </a:lnSpc>
            </a:pPr>
            <a:r>
              <a:rPr lang="ar-SY" b="1" dirty="0"/>
              <a:t>تجرى بعد ذلك شقوق بطول 1-1.5 سم عبر الجلد والغشاء الحلقي الدرقي مباشرة فوق الحافة العليا من السبابة اليسرى. </a:t>
            </a:r>
            <a:endParaRPr lang="en-US" b="1" dirty="0"/>
          </a:p>
          <a:p>
            <a:pPr algn="just">
              <a:lnSpc>
                <a:spcPct val="150000"/>
              </a:lnSpc>
            </a:pPr>
            <a:r>
              <a:rPr lang="ar-SY" b="1" dirty="0"/>
              <a:t>يجب حماية شفرة المشرط بوساطة الإصبع ويتم إدخالها بزاوية ميلان 30-40 درجة باتجاه القدمين نحو الجزء الخلفي من الغضروف الحلقي، وذلك للتأكد من عدم تعريض البلعوم للخطر. </a:t>
            </a:r>
            <a:endParaRPr lang="en-US" b="1" dirty="0"/>
          </a:p>
          <a:p>
            <a:pPr algn="just">
              <a:lnSpc>
                <a:spcPct val="150000"/>
              </a:lnSpc>
            </a:pPr>
            <a:endParaRPr lang="ar-IQ" b="1" dirty="0"/>
          </a:p>
        </p:txBody>
      </p:sp>
    </p:spTree>
    <p:extLst>
      <p:ext uri="{BB962C8B-B14F-4D97-AF65-F5344CB8AC3E}">
        <p14:creationId xmlns:p14="http://schemas.microsoft.com/office/powerpoint/2010/main" val="1104485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229600" cy="6048672"/>
          </a:xfrm>
        </p:spPr>
        <p:txBody>
          <a:bodyPr>
            <a:normAutofit/>
          </a:bodyPr>
          <a:lstStyle/>
          <a:p>
            <a:pPr algn="just">
              <a:lnSpc>
                <a:spcPct val="200000"/>
              </a:lnSpc>
            </a:pPr>
            <a:r>
              <a:rPr lang="ar-SY" b="1" dirty="0"/>
              <a:t>تستخدم عند الأطفال قصيبة وريدية واسعة (حجم 10 أو 12) بدلاً من المشرط بسبب صغر حجم الغشاء الحلقي الدرقي. ويفضل بعض الأطباء استخدام قصيبة في جميع الحالات، أو إدخال قصيبة ذات </a:t>
            </a:r>
            <a:r>
              <a:rPr lang="ar-SY" b="1" dirty="0" smtClean="0"/>
              <a:t>فتحةٍ كبيرةٍ </a:t>
            </a:r>
            <a:r>
              <a:rPr lang="ar-SY" b="1" dirty="0"/>
              <a:t>أولاً عند الكهول </a:t>
            </a:r>
            <a:r>
              <a:rPr lang="ar-SY" b="1" dirty="0" smtClean="0"/>
              <a:t>كدليلٍ </a:t>
            </a:r>
            <a:r>
              <a:rPr lang="ar-SY" b="1" dirty="0"/>
              <a:t>للشق الذي سيجرى بوساطة شفرة المشرط. </a:t>
            </a:r>
            <a:endParaRPr lang="en-US" b="1" dirty="0"/>
          </a:p>
          <a:p>
            <a:pPr algn="just">
              <a:lnSpc>
                <a:spcPct val="200000"/>
              </a:lnSpc>
            </a:pPr>
            <a:endParaRPr lang="ar-IQ" b="1" dirty="0"/>
          </a:p>
        </p:txBody>
      </p:sp>
    </p:spTree>
    <p:extLst>
      <p:ext uri="{BB962C8B-B14F-4D97-AF65-F5344CB8AC3E}">
        <p14:creationId xmlns:p14="http://schemas.microsoft.com/office/powerpoint/2010/main" val="799151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04664"/>
            <a:ext cx="8229600" cy="5904656"/>
          </a:xfrm>
        </p:spPr>
        <p:txBody>
          <a:bodyPr>
            <a:normAutofit/>
          </a:bodyPr>
          <a:lstStyle/>
          <a:p>
            <a:pPr algn="just">
              <a:lnSpc>
                <a:spcPct val="200000"/>
              </a:lnSpc>
            </a:pPr>
            <a:r>
              <a:rPr lang="ar-SY" b="1" dirty="0"/>
              <a:t>يستخدم بعد ذلك مقص ذو نهايات كليلة لمد الشق بالاتجاه الأفقي أو موسعة لمده بالاتجاه العمودي للسماح بوضع أنبوب داخل </a:t>
            </a:r>
            <a:r>
              <a:rPr lang="ar-SY" b="1" dirty="0" err="1"/>
              <a:t>الرغامى</a:t>
            </a:r>
            <a:r>
              <a:rPr lang="ar-SY" b="1" dirty="0"/>
              <a:t> أو أنبوب خزع </a:t>
            </a:r>
            <a:r>
              <a:rPr lang="ar-SY" b="1" dirty="0" err="1"/>
              <a:t>الرغامى</a:t>
            </a:r>
            <a:r>
              <a:rPr lang="ar-SY" b="1" dirty="0"/>
              <a:t> داخله. </a:t>
            </a:r>
            <a:endParaRPr lang="en-US" b="1" dirty="0"/>
          </a:p>
          <a:p>
            <a:pPr algn="just">
              <a:lnSpc>
                <a:spcPct val="200000"/>
              </a:lnSpc>
            </a:pPr>
            <a:r>
              <a:rPr lang="ar-SY" b="1" dirty="0"/>
              <a:t>يمكن للأنبوب أن يكون بأي حجم من 14- 18 ولكن يجب ألا يقل قطره الخارجي عن 9 ملم. </a:t>
            </a:r>
            <a:endParaRPr lang="en-US" b="1" dirty="0"/>
          </a:p>
          <a:p>
            <a:pPr algn="just">
              <a:lnSpc>
                <a:spcPct val="200000"/>
              </a:lnSpc>
            </a:pPr>
            <a:endParaRPr lang="ar-IQ" b="1" dirty="0"/>
          </a:p>
        </p:txBody>
      </p:sp>
    </p:spTree>
    <p:extLst>
      <p:ext uri="{BB962C8B-B14F-4D97-AF65-F5344CB8AC3E}">
        <p14:creationId xmlns:p14="http://schemas.microsoft.com/office/powerpoint/2010/main" val="1539027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336704"/>
          </a:xfrm>
        </p:spPr>
        <p:txBody>
          <a:bodyPr>
            <a:normAutofit/>
          </a:bodyPr>
          <a:lstStyle/>
          <a:p>
            <a:pPr algn="just">
              <a:lnSpc>
                <a:spcPct val="200000"/>
              </a:lnSpc>
            </a:pPr>
            <a:r>
              <a:rPr lang="ar-SY" b="1" dirty="0"/>
              <a:t>يدفع الأنبوب إلى داخل </a:t>
            </a:r>
            <a:r>
              <a:rPr lang="ar-SY" b="1" dirty="0" err="1"/>
              <a:t>الرغامى</a:t>
            </a:r>
            <a:r>
              <a:rPr lang="ar-SY" b="1" dirty="0"/>
              <a:t> باتجاه القدمين ويربط بشكل أمين في مكانه. يغطى الجرح بواسطة قطعة شاش تمتد تحت الدرع الواقي للقنية والذي يوضع قرب الفتحة حيث يوصل من طرفيه ليلف حول العنق. </a:t>
            </a:r>
            <a:endParaRPr lang="en-US" b="1" dirty="0"/>
          </a:p>
          <a:p>
            <a:pPr algn="just">
              <a:lnSpc>
                <a:spcPct val="200000"/>
              </a:lnSpc>
            </a:pPr>
            <a:r>
              <a:rPr lang="ar-SY" b="1" dirty="0"/>
              <a:t>تظهر الخبرة أن التئام فتحة البضع الحلقي يكتمل خلال شهرين بعد إزالة الأنبوب دون الحاجة إلى خياطة.  </a:t>
            </a:r>
            <a:endParaRPr lang="en-US" b="1" dirty="0"/>
          </a:p>
          <a:p>
            <a:pPr algn="just">
              <a:lnSpc>
                <a:spcPct val="150000"/>
              </a:lnSpc>
            </a:pPr>
            <a:endParaRPr lang="ar-IQ" b="1" dirty="0"/>
          </a:p>
        </p:txBody>
      </p:sp>
    </p:spTree>
    <p:extLst>
      <p:ext uri="{BB962C8B-B14F-4D97-AF65-F5344CB8AC3E}">
        <p14:creationId xmlns:p14="http://schemas.microsoft.com/office/powerpoint/2010/main" val="1601369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188640"/>
            <a:ext cx="36004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10" y="188640"/>
            <a:ext cx="460851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077073"/>
            <a:ext cx="3124944" cy="272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97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مبادئ الإسعافات الأولية:</a:t>
            </a:r>
            <a:r>
              <a:rPr lang="en-US" dirty="0" smtClean="0"/>
              <a:t/>
            </a:r>
            <a:br>
              <a:rPr lang="en-US" dirty="0" smtClean="0"/>
            </a:br>
            <a:endParaRPr lang="ar-IQ" dirty="0"/>
          </a:p>
        </p:txBody>
      </p:sp>
      <p:sp>
        <p:nvSpPr>
          <p:cNvPr id="3" name="عنصر نائب للمحتوى 2"/>
          <p:cNvSpPr>
            <a:spLocks noGrp="1"/>
          </p:cNvSpPr>
          <p:nvPr>
            <p:ph idx="1"/>
          </p:nvPr>
        </p:nvSpPr>
        <p:spPr>
          <a:xfrm>
            <a:off x="467544" y="980728"/>
            <a:ext cx="8229600" cy="5544616"/>
          </a:xfrm>
        </p:spPr>
        <p:txBody>
          <a:bodyPr>
            <a:normAutofit fontScale="77500" lnSpcReduction="20000"/>
          </a:bodyPr>
          <a:lstStyle/>
          <a:p>
            <a:pPr lvl="0" algn="just">
              <a:lnSpc>
                <a:spcPct val="150000"/>
              </a:lnSpc>
            </a:pPr>
            <a:r>
              <a:rPr lang="ar-SY" b="1" dirty="0" smtClean="0"/>
              <a:t>السيطرة </a:t>
            </a:r>
            <a:r>
              <a:rPr lang="ar-SY" b="1" dirty="0"/>
              <a:t>التامة على موقع الحادث. </a:t>
            </a:r>
            <a:endParaRPr lang="en-US" b="1" dirty="0"/>
          </a:p>
          <a:p>
            <a:pPr lvl="0" algn="just">
              <a:lnSpc>
                <a:spcPct val="150000"/>
              </a:lnSpc>
            </a:pPr>
            <a:r>
              <a:rPr lang="ar-SY" b="1" dirty="0"/>
              <a:t>ألا يعتبر المصاب ميتاً لمجرد زوال ظواهر الحياة مثل توقف التنفس أو النبض. </a:t>
            </a:r>
            <a:endParaRPr lang="en-US" b="1" dirty="0"/>
          </a:p>
          <a:p>
            <a:pPr lvl="0" algn="just">
              <a:lnSpc>
                <a:spcPct val="150000"/>
              </a:lnSpc>
            </a:pPr>
            <a:r>
              <a:rPr lang="ar-SY" b="1" dirty="0"/>
              <a:t>إبعاد المصاب عن مصدر الخطر. </a:t>
            </a:r>
            <a:endParaRPr lang="en-US" b="1" dirty="0"/>
          </a:p>
          <a:p>
            <a:pPr lvl="0" algn="just">
              <a:lnSpc>
                <a:spcPct val="150000"/>
              </a:lnSpc>
            </a:pPr>
            <a:r>
              <a:rPr lang="ar-SY" b="1" dirty="0"/>
              <a:t>الاهتمام بعمليات التنفس الاصطناعي والإنعاش القلبي والنزيف والصدمة وما إلى ذلك.</a:t>
            </a:r>
            <a:endParaRPr lang="en-US" b="1" dirty="0"/>
          </a:p>
          <a:p>
            <a:pPr lvl="0"/>
            <a:r>
              <a:rPr lang="ar-SY" b="1" dirty="0"/>
              <a:t>العناية بالحالة قبل نقلها إلى المستشفى</a:t>
            </a:r>
            <a:r>
              <a:rPr lang="ar-SY" b="1" dirty="0" smtClean="0"/>
              <a:t>.</a:t>
            </a:r>
          </a:p>
          <a:p>
            <a:pPr lvl="0" algn="just">
              <a:lnSpc>
                <a:spcPct val="170000"/>
              </a:lnSpc>
            </a:pPr>
            <a:r>
              <a:rPr lang="ar-SY" b="1" dirty="0" smtClean="0"/>
              <a:t> </a:t>
            </a:r>
            <a:r>
              <a:rPr lang="ar-SY" b="1" dirty="0"/>
              <a:t>الاهتمام براحة المصاب. </a:t>
            </a:r>
            <a:endParaRPr lang="en-US" b="1" dirty="0"/>
          </a:p>
          <a:p>
            <a:pPr lvl="0" algn="just">
              <a:lnSpc>
                <a:spcPct val="170000"/>
              </a:lnSpc>
            </a:pPr>
            <a:r>
              <a:rPr lang="ar-SY" b="1" dirty="0"/>
              <a:t>الاهتمام بحفظ وتدوين كافة المعلومات المتوفرة عن الحادث والإجراءات التي اتبعت. </a:t>
            </a:r>
            <a:endParaRPr lang="en-US" b="1" dirty="0"/>
          </a:p>
          <a:p>
            <a:pPr lvl="0" algn="just">
              <a:lnSpc>
                <a:spcPct val="150000"/>
              </a:lnSpc>
            </a:pPr>
            <a:endParaRPr lang="en-US" b="1" dirty="0"/>
          </a:p>
          <a:p>
            <a:endParaRPr lang="ar-IQ" dirty="0"/>
          </a:p>
        </p:txBody>
      </p:sp>
    </p:spTree>
    <p:extLst>
      <p:ext uri="{BB962C8B-B14F-4D97-AF65-F5344CB8AC3E}">
        <p14:creationId xmlns:p14="http://schemas.microsoft.com/office/powerpoint/2010/main" val="92736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rgbClr val="7030A0"/>
                </a:solidFill>
              </a:rPr>
              <a:t>توقف القلب</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052736"/>
            <a:ext cx="8229600" cy="5616624"/>
          </a:xfrm>
        </p:spPr>
        <p:txBody>
          <a:bodyPr>
            <a:normAutofit lnSpcReduction="10000"/>
          </a:bodyPr>
          <a:lstStyle/>
          <a:p>
            <a:pPr algn="just">
              <a:lnSpc>
                <a:spcPct val="150000"/>
              </a:lnSpc>
            </a:pPr>
            <a:r>
              <a:rPr lang="ar-SY" b="1" dirty="0" smtClean="0"/>
              <a:t>لا </a:t>
            </a:r>
            <a:r>
              <a:rPr lang="ar-SY" b="1" dirty="0"/>
              <a:t>يعني توقف القلب عدم إمكان عودته للعمل </a:t>
            </a:r>
            <a:r>
              <a:rPr lang="ar-SY" b="1" dirty="0" smtClean="0"/>
              <a:t>مرةً </a:t>
            </a:r>
            <a:r>
              <a:rPr lang="ar-SY" b="1" dirty="0"/>
              <a:t>أخرى حيث </a:t>
            </a:r>
            <a:r>
              <a:rPr lang="ar-SY" b="1" dirty="0" smtClean="0"/>
              <a:t>أن </a:t>
            </a:r>
            <a:r>
              <a:rPr lang="ar-SY" b="1" dirty="0"/>
              <a:t>أسباب توقف القلب قد تكون </a:t>
            </a:r>
            <a:r>
              <a:rPr lang="ar-SY" b="1" dirty="0" smtClean="0"/>
              <a:t>عارضةً </a:t>
            </a:r>
            <a:r>
              <a:rPr lang="ar-SY" b="1" dirty="0"/>
              <a:t>ستزول </a:t>
            </a:r>
            <a:r>
              <a:rPr lang="ar-SY" b="1" dirty="0" smtClean="0"/>
              <a:t>فوراً وأن </a:t>
            </a:r>
            <a:r>
              <a:rPr lang="ar-SY" b="1" dirty="0"/>
              <a:t>حالة إسعاف توقف القلب نادرة الحدوث عند أطباء الأسنان ولكنها يجب أن تكون </a:t>
            </a:r>
            <a:r>
              <a:rPr lang="ar-SY" b="1" dirty="0" smtClean="0"/>
              <a:t>فوريةً وعاجلةً </a:t>
            </a:r>
            <a:r>
              <a:rPr lang="ar-SY" b="1" dirty="0"/>
              <a:t>لأنه إذا لم يكن بالإمكان إعادة دوران الدم إلى طبيعته والمحافظة عليه خلال مدة 3دقائق بعد حدوث توقف القلب، فقد يحدث أذى دماغي لا يمكن عكسه سببه عوز الأوكسجين، ولذلك فعلى طبيب الأسنان أن يعلم كيفية علاج هذا الاختلاط. </a:t>
            </a:r>
            <a:endParaRPr lang="en-US" b="1" dirty="0"/>
          </a:p>
          <a:p>
            <a:endParaRPr lang="ar-IQ" dirty="0"/>
          </a:p>
        </p:txBody>
      </p:sp>
    </p:spTree>
    <p:extLst>
      <p:ext uri="{BB962C8B-B14F-4D97-AF65-F5344CB8AC3E}">
        <p14:creationId xmlns:p14="http://schemas.microsoft.com/office/powerpoint/2010/main" val="172767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علامات توقف القلب: </a:t>
            </a:r>
            <a:r>
              <a:rPr lang="en-US" dirty="0" smtClean="0"/>
              <a:t/>
            </a:r>
            <a:br>
              <a:rPr lang="en-US" dirty="0" smtClean="0"/>
            </a:br>
            <a:endParaRPr lang="ar-IQ" dirty="0"/>
          </a:p>
        </p:txBody>
      </p:sp>
      <p:sp>
        <p:nvSpPr>
          <p:cNvPr id="3" name="عنصر نائب للمحتوى 2"/>
          <p:cNvSpPr>
            <a:spLocks noGrp="1"/>
          </p:cNvSpPr>
          <p:nvPr>
            <p:ph idx="1"/>
          </p:nvPr>
        </p:nvSpPr>
        <p:spPr>
          <a:xfrm>
            <a:off x="467544" y="1124744"/>
            <a:ext cx="8229600" cy="5472608"/>
          </a:xfrm>
        </p:spPr>
        <p:txBody>
          <a:bodyPr>
            <a:normAutofit fontScale="85000" lnSpcReduction="20000"/>
          </a:bodyPr>
          <a:lstStyle/>
          <a:p>
            <a:pPr lvl="0" algn="just">
              <a:lnSpc>
                <a:spcPct val="160000"/>
              </a:lnSpc>
            </a:pPr>
            <a:r>
              <a:rPr lang="ar-SY" b="1" dirty="0" smtClean="0"/>
              <a:t>يفقد </a:t>
            </a:r>
            <a:r>
              <a:rPr lang="ar-SY" b="1" dirty="0"/>
              <a:t>المريض فجأة وعيه (الإغماء). </a:t>
            </a:r>
            <a:endParaRPr lang="en-US" b="1" dirty="0"/>
          </a:p>
          <a:p>
            <a:pPr lvl="0" algn="just">
              <a:lnSpc>
                <a:spcPct val="160000"/>
              </a:lnSpc>
            </a:pPr>
            <a:r>
              <a:rPr lang="ar-SY" b="1" dirty="0"/>
              <a:t>يختفي النبض. </a:t>
            </a:r>
            <a:endParaRPr lang="en-US" b="1" dirty="0"/>
          </a:p>
          <a:p>
            <a:pPr lvl="0" algn="just">
              <a:lnSpc>
                <a:spcPct val="160000"/>
              </a:lnSpc>
            </a:pPr>
            <a:r>
              <a:rPr lang="ar-SY" b="1" dirty="0"/>
              <a:t>يتوقف التنفس. </a:t>
            </a:r>
            <a:endParaRPr lang="en-US" b="1" dirty="0"/>
          </a:p>
          <a:p>
            <a:pPr lvl="0" algn="just">
              <a:lnSpc>
                <a:spcPct val="160000"/>
              </a:lnSpc>
            </a:pPr>
            <a:r>
              <a:rPr lang="ar-SY" b="1" dirty="0"/>
              <a:t>تتوسع الحدقة. </a:t>
            </a:r>
            <a:endParaRPr lang="en-US" b="1" dirty="0"/>
          </a:p>
          <a:p>
            <a:pPr lvl="0" algn="just">
              <a:lnSpc>
                <a:spcPct val="160000"/>
              </a:lnSpc>
            </a:pPr>
            <a:r>
              <a:rPr lang="ar-SY" b="1" dirty="0"/>
              <a:t>يظهر على المريض شحوب مميت مع إزرقاق. </a:t>
            </a:r>
            <a:endParaRPr lang="en-US" b="1" dirty="0"/>
          </a:p>
          <a:p>
            <a:pPr lvl="0" algn="just">
              <a:lnSpc>
                <a:spcPct val="160000"/>
              </a:lnSpc>
            </a:pPr>
            <a:r>
              <a:rPr lang="ar-SY" b="1" dirty="0"/>
              <a:t>يغطي جلده عرق بارد. </a:t>
            </a:r>
            <a:endParaRPr lang="en-US" b="1" dirty="0"/>
          </a:p>
          <a:p>
            <a:pPr lvl="0" algn="just">
              <a:lnSpc>
                <a:spcPct val="160000"/>
              </a:lnSpc>
            </a:pPr>
            <a:r>
              <a:rPr lang="ar-SY" b="1" dirty="0"/>
              <a:t>يتعذر على الطبيب جس النبض السباتي أو ضربات القلب. </a:t>
            </a:r>
            <a:endParaRPr lang="en-US" b="1" dirty="0"/>
          </a:p>
          <a:p>
            <a:pPr lvl="0" algn="just">
              <a:lnSpc>
                <a:spcPct val="160000"/>
              </a:lnSpc>
            </a:pPr>
            <a:r>
              <a:rPr lang="ar-SY" b="1" dirty="0"/>
              <a:t>لا يمكن سماع أصوات القلب. </a:t>
            </a:r>
            <a:endParaRPr lang="en-US" b="1" dirty="0"/>
          </a:p>
          <a:p>
            <a:endParaRPr lang="ar-IQ" dirty="0"/>
          </a:p>
        </p:txBody>
      </p:sp>
    </p:spTree>
    <p:extLst>
      <p:ext uri="{BB962C8B-B14F-4D97-AF65-F5344CB8AC3E}">
        <p14:creationId xmlns:p14="http://schemas.microsoft.com/office/powerpoint/2010/main" val="4208158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332656"/>
            <a:ext cx="8229600" cy="6120680"/>
          </a:xfrm>
        </p:spPr>
        <p:txBody>
          <a:bodyPr>
            <a:normAutofit lnSpcReduction="10000"/>
          </a:bodyPr>
          <a:lstStyle/>
          <a:p>
            <a:r>
              <a:rPr lang="ar-SY" b="1" dirty="0"/>
              <a:t>يبدأ العلاج: </a:t>
            </a:r>
            <a:endParaRPr lang="en-US" dirty="0"/>
          </a:p>
          <a:p>
            <a:pPr lvl="0" algn="just">
              <a:lnSpc>
                <a:spcPct val="170000"/>
              </a:lnSpc>
            </a:pPr>
            <a:r>
              <a:rPr lang="ar-SY" b="1" dirty="0"/>
              <a:t>بإرجاع كرسي المريض ليصبح بوضعية </a:t>
            </a:r>
            <a:r>
              <a:rPr lang="ar-SY" b="1" dirty="0" err="1"/>
              <a:t>تراندل</a:t>
            </a:r>
            <a:r>
              <a:rPr lang="ar-SY" b="1" dirty="0"/>
              <a:t> </a:t>
            </a:r>
            <a:r>
              <a:rPr lang="ar-SY" b="1" dirty="0" err="1"/>
              <a:t>بورغ</a:t>
            </a:r>
            <a:r>
              <a:rPr lang="ar-SY" b="1" dirty="0"/>
              <a:t> مع رفع الكرسي إلى المستوى الذي يناسب طبيب الأسنان ليقوم بالعمل. </a:t>
            </a:r>
            <a:endParaRPr lang="en-US" b="1" dirty="0"/>
          </a:p>
          <a:p>
            <a:pPr lvl="0" algn="just">
              <a:lnSpc>
                <a:spcPct val="150000"/>
              </a:lnSpc>
            </a:pPr>
            <a:r>
              <a:rPr lang="ar-SY" b="1" dirty="0"/>
              <a:t>يرد رأس المريض إلى الخلف مع رفع الفك السفلي إلى الأعلى لتحرير مجرى الهواء. </a:t>
            </a:r>
            <a:endParaRPr lang="en-US" b="1" dirty="0"/>
          </a:p>
          <a:p>
            <a:pPr lvl="0" algn="just">
              <a:lnSpc>
                <a:spcPct val="150000"/>
              </a:lnSpc>
            </a:pPr>
            <a:r>
              <a:rPr lang="ar-SY" b="1" dirty="0"/>
              <a:t>يجرى التنفس الاصطناعي من الفم إلى الفم مع عملية التدليك الخارجي للقلب. </a:t>
            </a:r>
            <a:endParaRPr lang="en-US" b="1" dirty="0"/>
          </a:p>
          <a:p>
            <a:pPr algn="just">
              <a:lnSpc>
                <a:spcPct val="150000"/>
              </a:lnSpc>
            </a:pPr>
            <a:endParaRPr lang="ar-IQ" b="1" dirty="0"/>
          </a:p>
        </p:txBody>
      </p:sp>
    </p:spTree>
    <p:extLst>
      <p:ext uri="{BB962C8B-B14F-4D97-AF65-F5344CB8AC3E}">
        <p14:creationId xmlns:p14="http://schemas.microsoft.com/office/powerpoint/2010/main" val="2423187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04664"/>
            <a:ext cx="8229600" cy="6264696"/>
          </a:xfrm>
        </p:spPr>
        <p:txBody>
          <a:bodyPr>
            <a:normAutofit fontScale="92500" lnSpcReduction="10000"/>
          </a:bodyPr>
          <a:lstStyle/>
          <a:p>
            <a:r>
              <a:rPr lang="ar-SY" b="1" dirty="0">
                <a:solidFill>
                  <a:srgbClr val="7030A0"/>
                </a:solidFill>
              </a:rPr>
              <a:t>تعتمد عملية التدليك الخارجي للقلب على نقاط أساسية: </a:t>
            </a:r>
            <a:endParaRPr lang="en-US" dirty="0">
              <a:solidFill>
                <a:srgbClr val="7030A0"/>
              </a:solidFill>
            </a:endParaRPr>
          </a:p>
          <a:p>
            <a:pPr algn="just">
              <a:lnSpc>
                <a:spcPct val="150000"/>
              </a:lnSpc>
            </a:pPr>
            <a:r>
              <a:rPr lang="ar-SY" b="1" dirty="0"/>
              <a:t>الضغط المنتظم للقلب بين عظام القفص الصدري والعمود الفقري مما يؤدي إلى اندفاع الدم إلى الشرايين نتيجة الضغط وعند رفع الأيدي يندفع الدم للقلب. </a:t>
            </a:r>
            <a:endParaRPr lang="en-US" b="1" dirty="0"/>
          </a:p>
          <a:p>
            <a:pPr algn="just">
              <a:lnSpc>
                <a:spcPct val="150000"/>
              </a:lnSpc>
            </a:pPr>
            <a:r>
              <a:rPr lang="ar-SY" b="1" dirty="0"/>
              <a:t>إن التأخير في القيام بالتدليك عن 5 دقائق بعد توقف القلب يجعل فرصة النجاة ضعيفة حيث سيحدث موت في الخلايا الدماغية</a:t>
            </a:r>
            <a:r>
              <a:rPr lang="ar-SY" dirty="0"/>
              <a:t>. </a:t>
            </a:r>
            <a:endParaRPr lang="ar-SY" dirty="0" smtClean="0"/>
          </a:p>
          <a:p>
            <a:pPr algn="just">
              <a:lnSpc>
                <a:spcPct val="150000"/>
              </a:lnSpc>
            </a:pPr>
            <a:r>
              <a:rPr lang="ar-SY" b="1" dirty="0"/>
              <a:t>إن توقف التنفس لا يعني توقف القلب ولذلك نلجأ إلى تدليك القلب إلا إذا توقف القلب. </a:t>
            </a:r>
            <a:endParaRPr lang="en-US" b="1" dirty="0"/>
          </a:p>
        </p:txBody>
      </p:sp>
    </p:spTree>
    <p:extLst>
      <p:ext uri="{BB962C8B-B14F-4D97-AF65-F5344CB8AC3E}">
        <p14:creationId xmlns:p14="http://schemas.microsoft.com/office/powerpoint/2010/main" val="1048905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336704"/>
          </a:xfrm>
        </p:spPr>
        <p:txBody>
          <a:bodyPr>
            <a:normAutofit fontScale="77500" lnSpcReduction="20000"/>
          </a:bodyPr>
          <a:lstStyle/>
          <a:p>
            <a:pPr algn="just">
              <a:lnSpc>
                <a:spcPct val="210000"/>
              </a:lnSpc>
            </a:pPr>
            <a:r>
              <a:rPr lang="ar-SY" b="1" dirty="0"/>
              <a:t>إذا لم نتمكن من إرجاع الكرسي إلى الخلف بالوضعية اللازمة يمكن عندها وضع المريض على الأرض مستلقياً على ظهره. يركع الطبيب على أحد جانبي جذع المريض ويضع مؤخرة يده على الثلث الأسفل من عظم قص المريض، هذا يقلل من خطر إحداث ضغط زائد على الأعضاء الداخلية. يقوم الطبيب بعد ذلك بشبك اليد الأخرى فوق الأولى ويقوم (مع المحافظة على استقامة يديه) باستخدام وزن جسمه للضغط على الصدر بمقدار 2.5 – 4 سم لحشر القلب بين عظم القص والعمود الفقري بمعدل 60 – 90 ضغطة في الدقيقة. </a:t>
            </a:r>
            <a:endParaRPr lang="en-US" b="1" dirty="0"/>
          </a:p>
          <a:p>
            <a:pPr algn="just">
              <a:lnSpc>
                <a:spcPct val="210000"/>
              </a:lnSpc>
            </a:pPr>
            <a:endParaRPr lang="ar-IQ" b="1" dirty="0"/>
          </a:p>
        </p:txBody>
      </p:sp>
    </p:spTree>
    <p:extLst>
      <p:ext uri="{BB962C8B-B14F-4D97-AF65-F5344CB8AC3E}">
        <p14:creationId xmlns:p14="http://schemas.microsoft.com/office/powerpoint/2010/main" val="1880293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476672"/>
            <a:ext cx="8229600" cy="6120680"/>
          </a:xfrm>
        </p:spPr>
        <p:txBody>
          <a:bodyPr>
            <a:normAutofit fontScale="85000" lnSpcReduction="10000"/>
          </a:bodyPr>
          <a:lstStyle/>
          <a:p>
            <a:pPr algn="just">
              <a:lnSpc>
                <a:spcPct val="200000"/>
              </a:lnSpc>
            </a:pPr>
            <a:r>
              <a:rPr lang="ar-SY" b="1" dirty="0"/>
              <a:t>يجب أن تكون نسبة الضغط إلى الاسترخاء متساوية، ويتم الحصول على ذلك بالعد (واحد، اثنين) بانتظام بشكل إيقاعي. إن دفعاً مستمراً ثابتاً خلال مرحلة الضغط هو أكثر فعالية من لكمات مرتعشة ، ويجب السماح عند الانتهاء من كل حركة ضغط بحدوث ارتداد وتوسع كامل للصدر. </a:t>
            </a:r>
            <a:endParaRPr lang="en-US" b="1" dirty="0"/>
          </a:p>
          <a:p>
            <a:pPr algn="just">
              <a:lnSpc>
                <a:spcPct val="200000"/>
              </a:lnSpc>
            </a:pPr>
            <a:r>
              <a:rPr lang="ar-SY" b="1" dirty="0"/>
              <a:t>في هذه اللحظة تكون التهوية الطبيعية للرئتين شديدة الفعالية ، وعند وجود مساعد يجب السعي للحصول على تزامن في هاتين العمليتين. </a:t>
            </a:r>
            <a:endParaRPr lang="en-US" b="1" dirty="0"/>
          </a:p>
          <a:p>
            <a:endParaRPr lang="ar-IQ" dirty="0"/>
          </a:p>
        </p:txBody>
      </p:sp>
    </p:spTree>
    <p:extLst>
      <p:ext uri="{BB962C8B-B14F-4D97-AF65-F5344CB8AC3E}">
        <p14:creationId xmlns:p14="http://schemas.microsoft.com/office/powerpoint/2010/main" val="1029329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9986" y="404664"/>
            <a:ext cx="8229600" cy="6120680"/>
          </a:xfrm>
        </p:spPr>
        <p:txBody>
          <a:bodyPr>
            <a:normAutofit fontScale="92500" lnSpcReduction="20000"/>
          </a:bodyPr>
          <a:lstStyle/>
          <a:p>
            <a:pPr algn="just">
              <a:lnSpc>
                <a:spcPct val="200000"/>
              </a:lnSpc>
            </a:pPr>
            <a:r>
              <a:rPr lang="ar-SY" b="1" dirty="0"/>
              <a:t>لا بد أيضاً من مراعاة أن الضغط يكون ببطن اليد فقط كي لا يتسبب الطبيب بكسر في الأضلاع أو تمزق عضلات القلب. </a:t>
            </a:r>
            <a:endParaRPr lang="en-US" b="1" dirty="0"/>
          </a:p>
          <a:p>
            <a:pPr algn="just">
              <a:lnSpc>
                <a:spcPct val="200000"/>
              </a:lnSpc>
            </a:pPr>
            <a:r>
              <a:rPr lang="ar-SY" b="1" dirty="0"/>
              <a:t>من الضروري التعامل بلطف أكثر مع الأطفال تحت سن الـ 10 سنوات ، ويمكن الحصول على ضغط كاف لعظم القص بمقدار 3-4 سم باستخدام يد واحدة. </a:t>
            </a:r>
            <a:endParaRPr lang="en-US" b="1" dirty="0"/>
          </a:p>
          <a:p>
            <a:pPr algn="just">
              <a:lnSpc>
                <a:spcPct val="200000"/>
              </a:lnSpc>
            </a:pPr>
            <a:r>
              <a:rPr lang="ar-SY" b="1" dirty="0"/>
              <a:t>يجب كذلك أن تكون التهوية الاصطناعية للرئتين أقل حدة عند الأطفال منها عند الكهول. </a:t>
            </a:r>
            <a:endParaRPr lang="en-US" b="1" dirty="0"/>
          </a:p>
          <a:p>
            <a:endParaRPr lang="ar-IQ" dirty="0"/>
          </a:p>
        </p:txBody>
      </p:sp>
    </p:spTree>
    <p:extLst>
      <p:ext uri="{BB962C8B-B14F-4D97-AF65-F5344CB8AC3E}">
        <p14:creationId xmlns:p14="http://schemas.microsoft.com/office/powerpoint/2010/main" val="203644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229600" cy="6264696"/>
          </a:xfrm>
        </p:spPr>
        <p:txBody>
          <a:bodyPr>
            <a:normAutofit fontScale="92500" lnSpcReduction="10000"/>
          </a:bodyPr>
          <a:lstStyle/>
          <a:p>
            <a:pPr algn="just">
              <a:lnSpc>
                <a:spcPct val="160000"/>
              </a:lnSpc>
            </a:pPr>
            <a:r>
              <a:rPr lang="ar-SY" b="1" dirty="0"/>
              <a:t>يعاد تقييم الدورة الدموية على فترات منتظمة بالبحث عن النبض السباتي، وملاحظة لون المريض، عند وجود مساعد يقوم هو بمعالجة توقف التنفس باستعمال قبلة الحياة ويقوم الطبيب بعمل التدليك. أما عندما لا يكون هناك مساعد فيجب على طبيب الأسنان القيام بالإنعاش التنفسي والقلبي بالتناوب، حيث يقوم بالتدليك القلبي لمدة نصف دقيقة تقريباً ثم يقوم بعمل التنفس الاصطناعي بطريقة قبلة الحياة لمدة 10 ثوان ( بنفخ الهواء أربع مرات). أي 15 ضغطة لإنعاش القلب ونفختان اثنتان لإنعاش الرئتين ثم نفحص النبض. </a:t>
            </a:r>
            <a:endParaRPr lang="en-US" b="1" dirty="0"/>
          </a:p>
          <a:p>
            <a:pPr algn="just">
              <a:lnSpc>
                <a:spcPct val="160000"/>
              </a:lnSpc>
            </a:pPr>
            <a:endParaRPr lang="ar-IQ" b="1" dirty="0"/>
          </a:p>
        </p:txBody>
      </p:sp>
    </p:spTree>
    <p:extLst>
      <p:ext uri="{BB962C8B-B14F-4D97-AF65-F5344CB8AC3E}">
        <p14:creationId xmlns:p14="http://schemas.microsoft.com/office/powerpoint/2010/main" val="56908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علامات صحة ما يقوم به طبيب الاسنان: </a:t>
            </a:r>
            <a:r>
              <a:rPr lang="en-US" dirty="0" smtClean="0"/>
              <a:t/>
            </a:r>
            <a:br>
              <a:rPr lang="en-US" dirty="0" smtClean="0"/>
            </a:br>
            <a:endParaRPr lang="ar-IQ" dirty="0"/>
          </a:p>
        </p:txBody>
      </p:sp>
      <p:sp>
        <p:nvSpPr>
          <p:cNvPr id="3" name="عنصر نائب للمحتوى 2"/>
          <p:cNvSpPr>
            <a:spLocks noGrp="1"/>
          </p:cNvSpPr>
          <p:nvPr>
            <p:ph idx="1"/>
          </p:nvPr>
        </p:nvSpPr>
        <p:spPr>
          <a:xfrm>
            <a:off x="323528" y="1052736"/>
            <a:ext cx="8229600" cy="5472608"/>
          </a:xfrm>
        </p:spPr>
        <p:txBody>
          <a:bodyPr>
            <a:normAutofit/>
          </a:bodyPr>
          <a:lstStyle/>
          <a:p>
            <a:pPr lvl="0" algn="just">
              <a:lnSpc>
                <a:spcPct val="150000"/>
              </a:lnSpc>
            </a:pPr>
            <a:r>
              <a:rPr lang="ar-SY" b="1" dirty="0" smtClean="0"/>
              <a:t>الإحساس </a:t>
            </a:r>
            <a:r>
              <a:rPr lang="ar-SY" b="1" dirty="0"/>
              <a:t>بالنبض في اليد. </a:t>
            </a:r>
            <a:endParaRPr lang="en-US" b="1" dirty="0"/>
          </a:p>
          <a:p>
            <a:pPr lvl="0" algn="just">
              <a:lnSpc>
                <a:spcPct val="150000"/>
              </a:lnSpc>
            </a:pPr>
            <a:r>
              <a:rPr lang="ar-SY" b="1" dirty="0"/>
              <a:t>بدء التنفس. </a:t>
            </a:r>
            <a:endParaRPr lang="en-US" b="1" dirty="0"/>
          </a:p>
          <a:p>
            <a:pPr algn="just">
              <a:lnSpc>
                <a:spcPct val="150000"/>
              </a:lnSpc>
            </a:pPr>
            <a:r>
              <a:rPr lang="ar-SY" b="1" dirty="0"/>
              <a:t>إن عملية إنعاش طويلة الأمد تعتبر عملاً مرهقاً، وعلى الرغم من أنه من الناحية النظرية يجب أن تستمر حتى يتحسن لون المريض، وتنقبض حدقات عينيه، ويعود تنفسه وضربات قلبه إلى طبيعتها، فإن طبيباً دون مساعدة لا يستطيع الاستمرار بعملية الإنعاش إلى فترة محدودة. </a:t>
            </a:r>
            <a:endParaRPr lang="en-US" b="1" dirty="0"/>
          </a:p>
          <a:p>
            <a:pPr algn="just">
              <a:lnSpc>
                <a:spcPct val="150000"/>
              </a:lnSpc>
            </a:pPr>
            <a:endParaRPr lang="ar-IQ" b="1" dirty="0"/>
          </a:p>
        </p:txBody>
      </p:sp>
    </p:spTree>
    <p:extLst>
      <p:ext uri="{BB962C8B-B14F-4D97-AF65-F5344CB8AC3E}">
        <p14:creationId xmlns:p14="http://schemas.microsoft.com/office/powerpoint/2010/main" val="1186011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6120680"/>
          </a:xfrm>
        </p:spPr>
        <p:txBody>
          <a:bodyPr>
            <a:normAutofit/>
          </a:bodyPr>
          <a:lstStyle/>
          <a:p>
            <a:pPr algn="just">
              <a:lnSpc>
                <a:spcPct val="200000"/>
              </a:lnSpc>
            </a:pPr>
            <a:r>
              <a:rPr lang="ar-SY" b="1" dirty="0"/>
              <a:t>لا يمكن إطالة هذه المدة بشكل كبير إلا بوجود مساعد بحيث يتبادل الأشخاص المشاركون في إنعاش المريض في إجراء التنفس الفموي وعملية التدليك القلبي. أما في الحالات اليائسة التي لا يمكن فيها الحصول على مساعدة اختصاصي فينصح بعض الخبراء بحقن 5مل من محلول كلور الصوديوم بنسبة 10% مباشرة إلى عضلة القلب</a:t>
            </a:r>
            <a:endParaRPr lang="ar-IQ" b="1" dirty="0"/>
          </a:p>
        </p:txBody>
      </p:sp>
    </p:spTree>
    <p:extLst>
      <p:ext uri="{BB962C8B-B14F-4D97-AF65-F5344CB8AC3E}">
        <p14:creationId xmlns:p14="http://schemas.microsoft.com/office/powerpoint/2010/main" val="737883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المسعف- مسؤولياته- خطوات عمله</a:t>
            </a:r>
            <a:r>
              <a:rPr lang="en-US" dirty="0" smtClean="0"/>
              <a:t/>
            </a:r>
            <a:br>
              <a:rPr lang="en-US" dirty="0" smtClean="0"/>
            </a:br>
            <a:endParaRPr lang="ar-IQ" dirty="0"/>
          </a:p>
        </p:txBody>
      </p:sp>
      <p:sp>
        <p:nvSpPr>
          <p:cNvPr id="3" name="عنصر نائب للمحتوى 2"/>
          <p:cNvSpPr>
            <a:spLocks noGrp="1"/>
          </p:cNvSpPr>
          <p:nvPr>
            <p:ph idx="1"/>
          </p:nvPr>
        </p:nvSpPr>
        <p:spPr>
          <a:xfrm>
            <a:off x="467544" y="908720"/>
            <a:ext cx="8229600" cy="5688632"/>
          </a:xfrm>
        </p:spPr>
        <p:txBody>
          <a:bodyPr>
            <a:normAutofit/>
          </a:bodyPr>
          <a:lstStyle/>
          <a:p>
            <a:pPr algn="just">
              <a:lnSpc>
                <a:spcPct val="150000"/>
              </a:lnSpc>
            </a:pPr>
            <a:r>
              <a:rPr lang="ar-SY" b="1" dirty="0" smtClean="0"/>
              <a:t>المسعف</a:t>
            </a:r>
            <a:r>
              <a:rPr lang="ar-SY" b="1" dirty="0"/>
              <a:t>:</a:t>
            </a:r>
            <a:endParaRPr lang="en-US" b="1" dirty="0"/>
          </a:p>
          <a:p>
            <a:pPr algn="just">
              <a:lnSpc>
                <a:spcPct val="150000"/>
              </a:lnSpc>
            </a:pPr>
            <a:r>
              <a:rPr lang="ar-SY" b="1" dirty="0"/>
              <a:t>هو الشخص الذي يقوم بالعناية بالمصاب وتقديم الإسعافات الأولية له أو </a:t>
            </a:r>
            <a:r>
              <a:rPr lang="ar-SY" b="1" dirty="0" err="1"/>
              <a:t>يقيه</a:t>
            </a:r>
            <a:r>
              <a:rPr lang="ar-SY" b="1" dirty="0"/>
              <a:t> من التعرض </a:t>
            </a:r>
            <a:r>
              <a:rPr lang="ar-SY" b="1" dirty="0" smtClean="0"/>
              <a:t>لحالةٍ مرضيةٍ </a:t>
            </a:r>
            <a:r>
              <a:rPr lang="ar-SY" b="1" dirty="0"/>
              <a:t>مفاجئة، بشرط أن يكون مؤهلاً للقيام بهذا العمل بحصوله على التدريب المناسب في المراكز الصحية المتخصصة واقتنائه للمعلومات التي تمكنه من تقديم الإسعافات الأولية للمصاب أو المريض </a:t>
            </a:r>
            <a:r>
              <a:rPr lang="ar-SY" b="1" dirty="0" smtClean="0"/>
              <a:t>بشكلٍ صحيحٍ </a:t>
            </a:r>
            <a:r>
              <a:rPr lang="ar-SY" b="1" dirty="0"/>
              <a:t>لإنقاذ حياته. </a:t>
            </a:r>
            <a:endParaRPr lang="en-US" b="1" dirty="0"/>
          </a:p>
          <a:p>
            <a:endParaRPr lang="ar-IQ" dirty="0"/>
          </a:p>
        </p:txBody>
      </p:sp>
    </p:spTree>
    <p:extLst>
      <p:ext uri="{BB962C8B-B14F-4D97-AF65-F5344CB8AC3E}">
        <p14:creationId xmlns:p14="http://schemas.microsoft.com/office/powerpoint/2010/main" val="3252352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04664"/>
            <a:ext cx="8229600" cy="6120680"/>
          </a:xfrm>
        </p:spPr>
        <p:txBody>
          <a:bodyPr>
            <a:normAutofit fontScale="77500" lnSpcReduction="20000"/>
          </a:bodyPr>
          <a:lstStyle/>
          <a:p>
            <a:pPr algn="just">
              <a:lnSpc>
                <a:spcPct val="170000"/>
              </a:lnSpc>
            </a:pPr>
            <a:r>
              <a:rPr lang="ar-SY" b="1" dirty="0"/>
              <a:t>ويمكن ذلك حسب الطريقة التالية: </a:t>
            </a:r>
            <a:endParaRPr lang="en-US" b="1" dirty="0"/>
          </a:p>
          <a:p>
            <a:pPr algn="just">
              <a:lnSpc>
                <a:spcPct val="170000"/>
              </a:lnSpc>
            </a:pPr>
            <a:r>
              <a:rPr lang="ar-SY" b="1" dirty="0"/>
              <a:t>يتم بسهولة </a:t>
            </a:r>
            <a:r>
              <a:rPr lang="ar-SY" b="1" dirty="0" smtClean="0"/>
              <a:t>جس </a:t>
            </a:r>
            <a:r>
              <a:rPr lang="ar-SY" b="1" dirty="0"/>
              <a:t>منطقة الاتصال بين نصاب القص وجسم عظم القص حتى عند الأشخاص البدينين. </a:t>
            </a:r>
            <a:endParaRPr lang="en-US" b="1" dirty="0"/>
          </a:p>
          <a:p>
            <a:pPr algn="just">
              <a:lnSpc>
                <a:spcPct val="170000"/>
              </a:lnSpc>
            </a:pPr>
            <a:r>
              <a:rPr lang="ar-SY" b="1" dirty="0"/>
              <a:t>تقع العلامة على مستوى الغضروف الصدري الثاني، ويمكن استخدامها للتعرف على الغضروف الصدري الرابع والمسافة بين الضلعية المتواجدة تحته. </a:t>
            </a:r>
            <a:endParaRPr lang="en-US" b="1" dirty="0"/>
          </a:p>
          <a:p>
            <a:pPr algn="just">
              <a:lnSpc>
                <a:spcPct val="170000"/>
              </a:lnSpc>
            </a:pPr>
            <a:r>
              <a:rPr lang="ar-SY" b="1" dirty="0"/>
              <a:t>يتم إدخال إبرة رقم 1 إلى هذه المسافة على بعد 3.8 سم من الحافة الجانبية للقص، وتحقن محتويات الحاقنة بعد شفط الدم للتأكد من وجود رأس الإبرة في القلب. </a:t>
            </a:r>
            <a:endParaRPr lang="en-US" b="1" dirty="0"/>
          </a:p>
          <a:p>
            <a:pPr algn="just">
              <a:lnSpc>
                <a:spcPct val="170000"/>
              </a:lnSpc>
            </a:pPr>
            <a:r>
              <a:rPr lang="ar-SY" b="1" dirty="0"/>
              <a:t>يجب نقل المريض إلى المستشفى بمجرد عودة العلامات الأساسية وثباتها. </a:t>
            </a:r>
            <a:endParaRPr lang="ar-IQ" b="1" dirty="0"/>
          </a:p>
        </p:txBody>
      </p:sp>
    </p:spTree>
    <p:extLst>
      <p:ext uri="{BB962C8B-B14F-4D97-AF65-F5344CB8AC3E}">
        <p14:creationId xmlns:p14="http://schemas.microsoft.com/office/powerpoint/2010/main" val="2611042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229600" cy="4525963"/>
          </a:xfrm>
        </p:spPr>
        <p:txBody>
          <a:bodyPr/>
          <a:lstStyle/>
          <a:p>
            <a:pPr algn="just">
              <a:lnSpc>
                <a:spcPct val="150000"/>
              </a:lnSpc>
            </a:pPr>
            <a:r>
              <a:rPr lang="ar-SY" b="1" dirty="0"/>
              <a:t>تستمر</a:t>
            </a:r>
            <a:r>
              <a:rPr lang="ar-SY" dirty="0"/>
              <a:t> </a:t>
            </a:r>
            <a:r>
              <a:rPr lang="ar-SY" b="1" dirty="0"/>
              <a:t>المراقبة الشديدة لحالة المريض، ويمكن إما الاستمرار بعملية التدليك القلبي أو إعادة إجرائها إذا كان ذلك ضرورياً. إذ ليس من النادر توقف القلب مجدداً في هذه الظروف. </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84984"/>
            <a:ext cx="8136904" cy="311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483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026401"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0686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70485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16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229600" cy="6408712"/>
          </a:xfrm>
        </p:spPr>
        <p:txBody>
          <a:bodyPr>
            <a:normAutofit/>
          </a:bodyPr>
          <a:lstStyle/>
          <a:p>
            <a:pPr algn="just">
              <a:lnSpc>
                <a:spcPct val="150000"/>
              </a:lnSpc>
            </a:pPr>
            <a:r>
              <a:rPr lang="ar-SY" b="1" dirty="0">
                <a:solidFill>
                  <a:srgbClr val="7030A0"/>
                </a:solidFill>
              </a:rPr>
              <a:t>الورم الدموي </a:t>
            </a:r>
            <a:r>
              <a:rPr lang="en-US" b="1" dirty="0">
                <a:solidFill>
                  <a:srgbClr val="7030A0"/>
                </a:solidFill>
              </a:rPr>
              <a:t>Hematoma</a:t>
            </a:r>
            <a:r>
              <a:rPr lang="ar-SY" b="1" dirty="0">
                <a:solidFill>
                  <a:srgbClr val="7030A0"/>
                </a:solidFill>
              </a:rPr>
              <a:t>:</a:t>
            </a:r>
            <a:endParaRPr lang="en-US" b="1" dirty="0">
              <a:solidFill>
                <a:srgbClr val="7030A0"/>
              </a:solidFill>
            </a:endParaRPr>
          </a:p>
          <a:p>
            <a:pPr algn="just">
              <a:lnSpc>
                <a:spcPct val="150000"/>
              </a:lnSpc>
            </a:pPr>
            <a:r>
              <a:rPr lang="ar-SY" b="1" dirty="0"/>
              <a:t>يمكن </a:t>
            </a:r>
            <a:r>
              <a:rPr lang="ar-SY" b="1" dirty="0" smtClean="0"/>
              <a:t>حدوث نفوذ </a:t>
            </a:r>
            <a:r>
              <a:rPr lang="ar-SY" b="1" dirty="0"/>
              <a:t>الدم إلى خارج الأوعية </a:t>
            </a:r>
            <a:r>
              <a:rPr lang="ar-SY" b="1" dirty="0" smtClean="0"/>
              <a:t>عند </a:t>
            </a:r>
            <a:r>
              <a:rPr lang="ar-SY" b="1" dirty="0"/>
              <a:t>ثقب الوعاء الدموي </a:t>
            </a:r>
            <a:r>
              <a:rPr lang="ar-SY" b="1" dirty="0" smtClean="0"/>
              <a:t>بشكلٍ </a:t>
            </a:r>
            <a:r>
              <a:rPr lang="ar-SY" b="1" dirty="0"/>
              <a:t>غير مقصود (شريان أو وريد) أثناء  عملية التخدير الموضعي.</a:t>
            </a:r>
            <a:endParaRPr lang="en-US" b="1" dirty="0"/>
          </a:p>
          <a:p>
            <a:pPr algn="just">
              <a:lnSpc>
                <a:spcPct val="150000"/>
              </a:lnSpc>
            </a:pPr>
            <a:r>
              <a:rPr lang="ar-SY" b="1" dirty="0"/>
              <a:t>يتطور الورم الدموي </a:t>
            </a:r>
            <a:r>
              <a:rPr lang="ar-SY" b="1" dirty="0" smtClean="0"/>
              <a:t>بسرعةٍ </a:t>
            </a:r>
            <a:r>
              <a:rPr lang="ar-SY" b="1" dirty="0"/>
              <a:t>للإصابة الشريانية  حيث يكون الضغط الدموي هنا أعظم بينما قد يحدث أو لا يحدث ورم دموي عند الإصابة الوريدية حيث تلعب الكثافة النسيجية حول الوعاء المصاب دوراً في تقرير الإصابة.</a:t>
            </a:r>
            <a:endParaRPr lang="en-US" b="1" dirty="0"/>
          </a:p>
          <a:p>
            <a:pPr algn="just">
              <a:lnSpc>
                <a:spcPct val="150000"/>
              </a:lnSpc>
            </a:pPr>
            <a:endParaRPr lang="ar-IQ" b="1" dirty="0"/>
          </a:p>
        </p:txBody>
      </p:sp>
    </p:spTree>
    <p:extLst>
      <p:ext uri="{BB962C8B-B14F-4D97-AF65-F5344CB8AC3E}">
        <p14:creationId xmlns:p14="http://schemas.microsoft.com/office/powerpoint/2010/main" val="4185908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408712"/>
          </a:xfrm>
        </p:spPr>
        <p:txBody>
          <a:bodyPr>
            <a:normAutofit/>
          </a:bodyPr>
          <a:lstStyle/>
          <a:p>
            <a:pPr algn="just">
              <a:lnSpc>
                <a:spcPct val="200000"/>
              </a:lnSpc>
            </a:pPr>
            <a:r>
              <a:rPr lang="ar-SY" b="1">
                <a:solidFill>
                  <a:srgbClr val="002060"/>
                </a:solidFill>
              </a:rPr>
              <a:t>السبب</a:t>
            </a:r>
            <a:r>
              <a:rPr lang="ar-SY" b="1" smtClean="0">
                <a:solidFill>
                  <a:srgbClr val="002060"/>
                </a:solidFill>
              </a:rPr>
              <a:t>: </a:t>
            </a:r>
            <a:endParaRPr lang="en-US" b="1" dirty="0">
              <a:solidFill>
                <a:srgbClr val="002060"/>
              </a:solidFill>
            </a:endParaRPr>
          </a:p>
          <a:p>
            <a:pPr algn="just">
              <a:lnSpc>
                <a:spcPct val="200000"/>
              </a:lnSpc>
            </a:pPr>
            <a:r>
              <a:rPr lang="ar-SY" b="1" dirty="0"/>
              <a:t>نادراً ما يتشكل الورم الدموي في قبة الحنك وذلك لكثافة النسج هنا والتصاقها مع العظم . بينما يمكن أن يتشكل ورم دموي كبير نتيجة لإصابة وريدية أو شريانية أثناء عملية تخدير العصب السنخي العلوي الخلفي أو العصب السنخي </a:t>
            </a:r>
            <a:r>
              <a:rPr lang="ar-SY" b="1" dirty="0" smtClean="0"/>
              <a:t>السفلي.</a:t>
            </a:r>
            <a:endParaRPr lang="ar-IQ" b="1" dirty="0"/>
          </a:p>
        </p:txBody>
      </p:sp>
    </p:spTree>
    <p:extLst>
      <p:ext uri="{BB962C8B-B14F-4D97-AF65-F5344CB8AC3E}">
        <p14:creationId xmlns:p14="http://schemas.microsoft.com/office/powerpoint/2010/main" val="416477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336704"/>
          </a:xfrm>
        </p:spPr>
        <p:txBody>
          <a:bodyPr>
            <a:normAutofit fontScale="92500"/>
          </a:bodyPr>
          <a:lstStyle/>
          <a:p>
            <a:r>
              <a:rPr lang="ar-SY" b="1" dirty="0"/>
              <a:t>المشكلة:</a:t>
            </a:r>
            <a:endParaRPr lang="en-US" dirty="0"/>
          </a:p>
          <a:p>
            <a:pPr algn="just">
              <a:lnSpc>
                <a:spcPct val="200000"/>
              </a:lnSpc>
            </a:pPr>
            <a:r>
              <a:rPr lang="ar-SY" b="1" dirty="0"/>
              <a:t>يشكل الورم الدموي إزعاجاً للمريض وإحراجاً للطبيب لكن نادراً ما يحدث  الورم الدموي  مشاكل جوهرية ما عدا تشكل الكدمات التي يمكن أو لا يمكن مشاهدتها من خارج الفم.</a:t>
            </a:r>
            <a:endParaRPr lang="en-US" b="1" dirty="0"/>
          </a:p>
          <a:p>
            <a:pPr algn="just">
              <a:lnSpc>
                <a:spcPct val="200000"/>
              </a:lnSpc>
            </a:pPr>
            <a:r>
              <a:rPr lang="ar-SY" b="1" dirty="0" smtClean="0"/>
              <a:t>المضاعفات الممكنة </a:t>
            </a:r>
            <a:r>
              <a:rPr lang="ar-SY" b="1" dirty="0"/>
              <a:t>المرافقة للورم الدموي تشمل الضزز والألم وتزول الوذمة الحاصلة مع تلون المنطقة المصابة </a:t>
            </a:r>
            <a:r>
              <a:rPr lang="ar-SY" b="1" dirty="0" smtClean="0"/>
              <a:t>خلال7-14يوماً.</a:t>
            </a:r>
            <a:endParaRPr lang="en-US" b="1" dirty="0"/>
          </a:p>
          <a:p>
            <a:endParaRPr lang="ar-IQ" dirty="0"/>
          </a:p>
        </p:txBody>
      </p:sp>
    </p:spTree>
    <p:extLst>
      <p:ext uri="{BB962C8B-B14F-4D97-AF65-F5344CB8AC3E}">
        <p14:creationId xmlns:p14="http://schemas.microsoft.com/office/powerpoint/2010/main" val="12345581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336704"/>
          </a:xfrm>
        </p:spPr>
        <p:txBody>
          <a:bodyPr>
            <a:normAutofit fontScale="70000" lnSpcReduction="20000"/>
          </a:bodyPr>
          <a:lstStyle/>
          <a:p>
            <a:pPr algn="just">
              <a:lnSpc>
                <a:spcPct val="170000"/>
              </a:lnSpc>
            </a:pPr>
            <a:r>
              <a:rPr lang="ar-SY" b="1" dirty="0"/>
              <a:t>الوقاية:</a:t>
            </a:r>
            <a:endParaRPr lang="en-US" b="1" dirty="0"/>
          </a:p>
          <a:p>
            <a:pPr algn="just">
              <a:lnSpc>
                <a:spcPct val="170000"/>
              </a:lnSpc>
            </a:pPr>
            <a:r>
              <a:rPr lang="ar-SY" b="1" dirty="0"/>
              <a:t>1-المعرفة الجيدة بالمناطق التشريحية ضرورية جداً.  يشكل تخدير العصب السنخي العلوي الخلفي التقنية الأكثر شيوعاً لحدوث الورم الدموي  يليها تخدير العصب السنخي السفلي ثم تخدير العصب </a:t>
            </a:r>
            <a:r>
              <a:rPr lang="ar-SY" b="1" dirty="0" err="1"/>
              <a:t>الذقني</a:t>
            </a:r>
            <a:r>
              <a:rPr lang="ar-SY" b="1" dirty="0"/>
              <a:t> /</a:t>
            </a:r>
            <a:r>
              <a:rPr lang="ar-SY" b="1" dirty="0" err="1" smtClean="0"/>
              <a:t>القاطعي</a:t>
            </a:r>
            <a:r>
              <a:rPr lang="ar-SY" b="1" dirty="0" smtClean="0"/>
              <a:t>.</a:t>
            </a:r>
          </a:p>
          <a:p>
            <a:pPr algn="just">
              <a:lnSpc>
                <a:spcPct val="170000"/>
              </a:lnSpc>
            </a:pPr>
            <a:r>
              <a:rPr lang="ar-SY" b="1" dirty="0" smtClean="0"/>
              <a:t>2- </a:t>
            </a:r>
            <a:r>
              <a:rPr lang="ar-SY" b="1" dirty="0"/>
              <a:t>تعديل تقنية التخدير عندما يتعلق الأمر بحجم المريض حيث على سبيل المثال ينقص مقدار اختراق الإبرة أثناء </a:t>
            </a:r>
            <a:r>
              <a:rPr lang="ar-SY" b="1" dirty="0" err="1"/>
              <a:t>تخديرالعصب</a:t>
            </a:r>
            <a:r>
              <a:rPr lang="ar-SY" b="1" dirty="0"/>
              <a:t> السنخي العلوي الخلفي عندما يكون المريض ذا وجه صغير.</a:t>
            </a:r>
            <a:endParaRPr lang="en-US" b="1" dirty="0"/>
          </a:p>
          <a:p>
            <a:pPr algn="just">
              <a:lnSpc>
                <a:spcPct val="170000"/>
              </a:lnSpc>
            </a:pPr>
            <a:r>
              <a:rPr lang="ar-SY" b="1" dirty="0"/>
              <a:t>3- استعمال إبرة قصيرة في تخدير العصب السنخي العلوي الخلفي لتقليل خطر تشكل الورم </a:t>
            </a:r>
            <a:r>
              <a:rPr lang="ar-SY" b="1" dirty="0" smtClean="0"/>
              <a:t>الدموي.</a:t>
            </a:r>
            <a:endParaRPr lang="en-US" b="1" dirty="0"/>
          </a:p>
          <a:p>
            <a:pPr algn="just">
              <a:lnSpc>
                <a:spcPct val="170000"/>
              </a:lnSpc>
            </a:pPr>
            <a:r>
              <a:rPr lang="ar-SY" b="1" dirty="0"/>
              <a:t>4- انقاص عدد اختراقات الإبرة في داخل النسج.</a:t>
            </a:r>
            <a:endParaRPr lang="en-US" b="1" dirty="0"/>
          </a:p>
          <a:p>
            <a:pPr algn="just">
              <a:lnSpc>
                <a:spcPct val="170000"/>
              </a:lnSpc>
            </a:pPr>
            <a:r>
              <a:rPr lang="ar-SY" b="1" dirty="0"/>
              <a:t>5- تجنب استعمال الإبرة لسبر النسج.</a:t>
            </a:r>
            <a:endParaRPr lang="en-US" b="1" dirty="0"/>
          </a:p>
        </p:txBody>
      </p:sp>
    </p:spTree>
    <p:extLst>
      <p:ext uri="{BB962C8B-B14F-4D97-AF65-F5344CB8AC3E}">
        <p14:creationId xmlns:p14="http://schemas.microsoft.com/office/powerpoint/2010/main" val="8988653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229600" cy="6336704"/>
          </a:xfrm>
        </p:spPr>
        <p:txBody>
          <a:bodyPr>
            <a:normAutofit/>
          </a:bodyPr>
          <a:lstStyle/>
          <a:p>
            <a:r>
              <a:rPr lang="ar-SY" b="1" dirty="0"/>
              <a:t>التدبير:</a:t>
            </a:r>
            <a:endParaRPr lang="en-US" dirty="0"/>
          </a:p>
          <a:p>
            <a:r>
              <a:rPr lang="ar-SY" b="1" dirty="0"/>
              <a:t>أولاً: التدبير الفوري:</a:t>
            </a:r>
            <a:endParaRPr lang="en-US" dirty="0"/>
          </a:p>
          <a:p>
            <a:pPr algn="just">
              <a:lnSpc>
                <a:spcPct val="150000"/>
              </a:lnSpc>
            </a:pPr>
            <a:r>
              <a:rPr lang="ar-SY" b="1" dirty="0"/>
              <a:t>عند حدوث الورم أثناء أو فوراً بعد حقن المخدر الموضعي يطبق ضغط مباشر على  المنطقة النازفة لمدة دقيقتين:</a:t>
            </a:r>
            <a:endParaRPr lang="en-US" b="1" dirty="0"/>
          </a:p>
          <a:p>
            <a:pPr lvl="0" algn="just">
              <a:lnSpc>
                <a:spcPct val="150000"/>
              </a:lnSpc>
            </a:pPr>
            <a:r>
              <a:rPr lang="ar-SY" b="1" dirty="0"/>
              <a:t>يطبق الضغط على الجانب الأنسي من الرأد في حالة حدوث الورم خلال تخدير العصب السنخي السفلي- من المظاهر داخل الفموية للورم الدموي تلون النسج واحتمال </a:t>
            </a:r>
            <a:r>
              <a:rPr lang="ar-SY" b="1" dirty="0" err="1"/>
              <a:t>توذمها</a:t>
            </a:r>
            <a:r>
              <a:rPr lang="ar-SY" b="1" dirty="0"/>
              <a:t> على الجانب الأنسي (اللساني) للرأد.</a:t>
            </a:r>
            <a:endParaRPr lang="en-US" b="1" dirty="0"/>
          </a:p>
          <a:p>
            <a:endParaRPr lang="ar-IQ" dirty="0"/>
          </a:p>
        </p:txBody>
      </p:sp>
    </p:spTree>
    <p:extLst>
      <p:ext uri="{BB962C8B-B14F-4D97-AF65-F5344CB8AC3E}">
        <p14:creationId xmlns:p14="http://schemas.microsoft.com/office/powerpoint/2010/main" val="1316575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336704"/>
          </a:xfrm>
        </p:spPr>
        <p:txBody>
          <a:bodyPr>
            <a:normAutofit/>
          </a:bodyPr>
          <a:lstStyle/>
          <a:p>
            <a:pPr lvl="0" algn="just">
              <a:lnSpc>
                <a:spcPct val="200000"/>
              </a:lnSpc>
            </a:pPr>
            <a:r>
              <a:rPr lang="ar-SY" b="1" dirty="0"/>
              <a:t>يطبق الضغط على الجلد تماماً فوق الثقبة تحت الحجاج في حالة حدوث الورم خلال تخدير العصب تحت الحجاج.  المظاهر السريرية للورم الدموي تكون في تلون الجلد تحت الجفن السفلي. والورم الدموي هنا نادر الحدوث لأن تقنية التخدير هنا تتطلب الضغط في مكان الحقن  خلال هذه العملية لمدة 2-3دقائق.</a:t>
            </a:r>
            <a:endParaRPr lang="en-US" b="1" dirty="0"/>
          </a:p>
          <a:p>
            <a:endParaRPr lang="ar-IQ" dirty="0"/>
          </a:p>
        </p:txBody>
      </p:sp>
    </p:spTree>
    <p:extLst>
      <p:ext uri="{BB962C8B-B14F-4D97-AF65-F5344CB8AC3E}">
        <p14:creationId xmlns:p14="http://schemas.microsoft.com/office/powerpoint/2010/main" val="128595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مسؤولية المسعف الأولي: </a:t>
            </a:r>
            <a:r>
              <a:rPr lang="en-US" dirty="0" smtClean="0"/>
              <a:t/>
            </a:r>
            <a:br>
              <a:rPr lang="en-US" dirty="0" smtClean="0"/>
            </a:br>
            <a:endParaRPr lang="ar-IQ" dirty="0"/>
          </a:p>
        </p:txBody>
      </p:sp>
      <p:sp>
        <p:nvSpPr>
          <p:cNvPr id="3" name="عنصر نائب للمحتوى 2"/>
          <p:cNvSpPr>
            <a:spLocks noGrp="1"/>
          </p:cNvSpPr>
          <p:nvPr>
            <p:ph idx="1"/>
          </p:nvPr>
        </p:nvSpPr>
        <p:spPr/>
        <p:txBody>
          <a:bodyPr/>
          <a:lstStyle/>
          <a:p>
            <a:pPr algn="just">
              <a:lnSpc>
                <a:spcPct val="200000"/>
              </a:lnSpc>
            </a:pPr>
            <a:r>
              <a:rPr lang="ar-SY" b="1" dirty="0" smtClean="0"/>
              <a:t>تتضمن </a:t>
            </a:r>
            <a:r>
              <a:rPr lang="ar-SY" b="1" dirty="0"/>
              <a:t>مسؤولية المسعف تقييماً وتشخيصاً صحيحاً وسريعاً للإصابة أو الحالة لمعرفة سبب الحادث وتحديد نوع المرض أو الإصابة معتمداً على وصف وقائع الحادث والأعراض والعلامات المشاهدة. </a:t>
            </a:r>
            <a:endParaRPr lang="en-US" b="1" dirty="0"/>
          </a:p>
          <a:p>
            <a:endParaRPr lang="ar-IQ" dirty="0"/>
          </a:p>
        </p:txBody>
      </p:sp>
    </p:spTree>
    <p:extLst>
      <p:ext uri="{BB962C8B-B14F-4D97-AF65-F5344CB8AC3E}">
        <p14:creationId xmlns:p14="http://schemas.microsoft.com/office/powerpoint/2010/main" val="544285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120680"/>
          </a:xfrm>
        </p:spPr>
        <p:txBody>
          <a:bodyPr>
            <a:normAutofit lnSpcReduction="10000"/>
          </a:bodyPr>
          <a:lstStyle/>
          <a:p>
            <a:pPr lvl="0" algn="just">
              <a:lnSpc>
                <a:spcPct val="200000"/>
              </a:lnSpc>
            </a:pPr>
            <a:r>
              <a:rPr lang="ar-SY" b="1" dirty="0"/>
              <a:t>يطبق الضغط على الثقبة </a:t>
            </a:r>
            <a:r>
              <a:rPr lang="ar-SY" b="1" dirty="0" err="1"/>
              <a:t>الذقنية</a:t>
            </a:r>
            <a:r>
              <a:rPr lang="ar-SY" b="1" dirty="0"/>
              <a:t> في حالة حدوث الورم أثناء تخدير العصب </a:t>
            </a:r>
            <a:r>
              <a:rPr lang="ar-SY" b="1" dirty="0" err="1"/>
              <a:t>الذقني</a:t>
            </a:r>
            <a:r>
              <a:rPr lang="ar-SY" b="1" dirty="0"/>
              <a:t> أو </a:t>
            </a:r>
            <a:r>
              <a:rPr lang="ar-SY" b="1" dirty="0" err="1"/>
              <a:t>القاطعي</a:t>
            </a:r>
            <a:r>
              <a:rPr lang="ar-SY" b="1" dirty="0"/>
              <a:t> إما من على الجلد أو الغشاء المخاطي. </a:t>
            </a:r>
            <a:endParaRPr lang="ar-SY" b="1" dirty="0" smtClean="0"/>
          </a:p>
          <a:p>
            <a:pPr lvl="0" algn="just">
              <a:lnSpc>
                <a:spcPct val="200000"/>
              </a:lnSpc>
            </a:pPr>
            <a:r>
              <a:rPr lang="ar-SY" b="1" dirty="0" smtClean="0"/>
              <a:t>المظاهر </a:t>
            </a:r>
            <a:r>
              <a:rPr lang="ar-SY" b="1" dirty="0"/>
              <a:t>السريرية : </a:t>
            </a:r>
            <a:endParaRPr lang="ar-SY" b="1" dirty="0" smtClean="0"/>
          </a:p>
          <a:p>
            <a:pPr lvl="0" algn="just">
              <a:lnSpc>
                <a:spcPct val="200000"/>
              </a:lnSpc>
            </a:pPr>
            <a:r>
              <a:rPr lang="ar-SY" b="1" dirty="0" smtClean="0"/>
              <a:t>تلون </a:t>
            </a:r>
            <a:r>
              <a:rPr lang="ar-SY" b="1" dirty="0"/>
              <a:t>الجلد فوق الثقبة </a:t>
            </a:r>
            <a:r>
              <a:rPr lang="ar-SY" b="1" dirty="0" err="1"/>
              <a:t>الذقنية</a:t>
            </a:r>
            <a:r>
              <a:rPr lang="ar-SY" b="1" dirty="0"/>
              <a:t> أو الوذمة في الطية المخاطية </a:t>
            </a:r>
            <a:r>
              <a:rPr lang="ar-SY" b="1" dirty="0" err="1"/>
              <a:t>الدهليزية</a:t>
            </a:r>
            <a:r>
              <a:rPr lang="ar-SY" b="1" dirty="0"/>
              <a:t> في منطقة الثقبة </a:t>
            </a:r>
            <a:r>
              <a:rPr lang="ar-SY" b="1" dirty="0" err="1"/>
              <a:t>الذقنية</a:t>
            </a:r>
            <a:r>
              <a:rPr lang="ar-SY" b="1" dirty="0"/>
              <a:t>.</a:t>
            </a:r>
            <a:endParaRPr lang="en-US" b="1" dirty="0"/>
          </a:p>
        </p:txBody>
      </p:sp>
    </p:spTree>
    <p:extLst>
      <p:ext uri="{BB962C8B-B14F-4D97-AF65-F5344CB8AC3E}">
        <p14:creationId xmlns:p14="http://schemas.microsoft.com/office/powerpoint/2010/main" val="586939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408712"/>
          </a:xfrm>
        </p:spPr>
        <p:txBody>
          <a:bodyPr>
            <a:normAutofit fontScale="85000" lnSpcReduction="10000"/>
          </a:bodyPr>
          <a:lstStyle/>
          <a:p>
            <a:pPr algn="just">
              <a:lnSpc>
                <a:spcPct val="160000"/>
              </a:lnSpc>
            </a:pPr>
            <a:r>
              <a:rPr lang="ar-SY" b="1" dirty="0"/>
              <a:t>وكما في تقنية تخدير  العصب تحت الحجاج فإن لتطبيق الضغط أثناء تخدير العصب </a:t>
            </a:r>
            <a:r>
              <a:rPr lang="ar-SY" b="1" dirty="0" err="1"/>
              <a:t>القاطعي</a:t>
            </a:r>
            <a:r>
              <a:rPr lang="ar-SY" b="1" dirty="0"/>
              <a:t> من شأنه أن يقلل من خطر تشكل الورم الدموي.</a:t>
            </a:r>
            <a:endParaRPr lang="en-US" b="1" dirty="0"/>
          </a:p>
          <a:p>
            <a:pPr algn="just">
              <a:lnSpc>
                <a:spcPct val="160000"/>
              </a:lnSpc>
            </a:pPr>
            <a:r>
              <a:rPr lang="ar-SY" b="1" dirty="0"/>
              <a:t>الورم الدموي الحاصل عند تخدير العصب السنخي العلوي الخلفي هو الأكثر قبولاً من قبل المريض من الناحية التجميلية حيث  يمكن للحفرة تحت الصدغية أن تؤوي كمية كبيرة من الدم إذا ما حدث النزف . إذاً لا يلاحظ الورم الدموي هنا  إلا بعد ظهور الوذمة على جانب الوجه (عادة بعد عدة دقائق من الانتهاء من التخدير) ومن ثم تقدمها إلى الأسفل والأمام باتجاه المنطقة الأمامية السفلية من الخد. </a:t>
            </a:r>
            <a:endParaRPr lang="ar-IQ" b="1" dirty="0"/>
          </a:p>
        </p:txBody>
      </p:sp>
    </p:spTree>
    <p:extLst>
      <p:ext uri="{BB962C8B-B14F-4D97-AF65-F5344CB8AC3E}">
        <p14:creationId xmlns:p14="http://schemas.microsoft.com/office/powerpoint/2010/main" val="20573012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229600" cy="6264696"/>
          </a:xfrm>
        </p:spPr>
        <p:txBody>
          <a:bodyPr>
            <a:normAutofit/>
          </a:bodyPr>
          <a:lstStyle/>
          <a:p>
            <a:pPr lvl="0" algn="just">
              <a:lnSpc>
                <a:spcPct val="200000"/>
              </a:lnSpc>
            </a:pPr>
            <a:r>
              <a:rPr lang="ar-SY" b="1" dirty="0"/>
              <a:t>من الصعوبة بمكان أن نطبق الضغط على موقع النزف في هذه الحالة لبعد موقع الوعاء الدموي المصاب. كما أن الصعوبة حاضرة في تطبيق الضغط على الشريان السنخي العلوي الخلفي (المصدر الرئيسي للنزف) وأيضاً على الشريان الوجهي  والضفيرة الوريدية الجناحية لوقوعها إلى الخلف والأعلى والأنسي من الحدبة الفكية.</a:t>
            </a:r>
            <a:endParaRPr lang="en-US" b="1" dirty="0"/>
          </a:p>
          <a:p>
            <a:endParaRPr lang="ar-IQ" dirty="0"/>
          </a:p>
        </p:txBody>
      </p:sp>
    </p:spTree>
    <p:extLst>
      <p:ext uri="{BB962C8B-B14F-4D97-AF65-F5344CB8AC3E}">
        <p14:creationId xmlns:p14="http://schemas.microsoft.com/office/powerpoint/2010/main" val="8429326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480720"/>
          </a:xfrm>
        </p:spPr>
        <p:txBody>
          <a:bodyPr>
            <a:normAutofit fontScale="92500"/>
          </a:bodyPr>
          <a:lstStyle/>
          <a:p>
            <a:pPr algn="just">
              <a:lnSpc>
                <a:spcPct val="200000"/>
              </a:lnSpc>
            </a:pPr>
            <a:r>
              <a:rPr lang="ar-SY" b="1" dirty="0"/>
              <a:t>يتوقف النزف عادة عندما يتجاوز ضغط الأوعية الخارجي الضغط الداخلي أو عند حدوث التخثر. يمكن تطبيق الضغط بالإصبع </a:t>
            </a:r>
            <a:r>
              <a:rPr lang="ar-SY" b="1" dirty="0" smtClean="0"/>
              <a:t>على </a:t>
            </a:r>
            <a:r>
              <a:rPr lang="ar-SY" b="1" dirty="0"/>
              <a:t>الطية المخاطية </a:t>
            </a:r>
            <a:r>
              <a:rPr lang="ar-SY" b="1" dirty="0" err="1"/>
              <a:t>الدهليزية</a:t>
            </a:r>
            <a:r>
              <a:rPr lang="ar-SY" b="1" dirty="0"/>
              <a:t> وإلى الوحشي قدر الإمكان بحيث يتحمل المريض ذلك ودون تحريض حس </a:t>
            </a:r>
            <a:r>
              <a:rPr lang="ar-SY" b="1" dirty="0" err="1"/>
              <a:t>الاقياء</a:t>
            </a:r>
            <a:r>
              <a:rPr lang="ar-SY" b="1" dirty="0"/>
              <a:t>. كما أن تطبيق قطعة ثلج (إن توفرت) خارج الفم على منطقة الإصابة من شأنها أن تساعد على  انكماش الوعاء الدموي.</a:t>
            </a:r>
            <a:endParaRPr lang="en-US" b="1" dirty="0"/>
          </a:p>
          <a:p>
            <a:endParaRPr lang="ar-IQ" dirty="0"/>
          </a:p>
        </p:txBody>
      </p:sp>
    </p:spTree>
    <p:extLst>
      <p:ext uri="{BB962C8B-B14F-4D97-AF65-F5344CB8AC3E}">
        <p14:creationId xmlns:p14="http://schemas.microsoft.com/office/powerpoint/2010/main" val="10589310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336704"/>
          </a:xfrm>
        </p:spPr>
        <p:txBody>
          <a:bodyPr>
            <a:normAutofit fontScale="92500"/>
          </a:bodyPr>
          <a:lstStyle/>
          <a:p>
            <a:r>
              <a:rPr lang="ar-SY" b="1" dirty="0"/>
              <a:t>ثانياً: التدبير اللاحق:</a:t>
            </a:r>
            <a:endParaRPr lang="en-US" dirty="0"/>
          </a:p>
          <a:p>
            <a:pPr algn="just">
              <a:lnSpc>
                <a:spcPct val="160000"/>
              </a:lnSpc>
            </a:pPr>
            <a:r>
              <a:rPr lang="ar-SY" b="1" dirty="0"/>
              <a:t>عند توقف النزف يمكن صرف المريض مع إعلامه  بإمكانية حدوث الألم </a:t>
            </a:r>
            <a:r>
              <a:rPr lang="ar-SY" b="1" dirty="0" err="1"/>
              <a:t>والتحدد</a:t>
            </a:r>
            <a:r>
              <a:rPr lang="ar-SY" b="1" dirty="0"/>
              <a:t> في حركة الفم. فإن حدث كلا العرضين نقوم بالمعالجة </a:t>
            </a:r>
            <a:r>
              <a:rPr lang="ar-SY" b="1" dirty="0" smtClean="0"/>
              <a:t>ولا نقوم  </a:t>
            </a:r>
            <a:r>
              <a:rPr lang="ar-SY" b="1" dirty="0"/>
              <a:t>بتطبيق الحرارة إلا بعد مرور 4-6 ساعات على </a:t>
            </a:r>
            <a:r>
              <a:rPr lang="ar-SY" b="1" dirty="0" smtClean="0"/>
              <a:t>الإصابة </a:t>
            </a:r>
            <a:r>
              <a:rPr lang="ar-SY" b="1" dirty="0"/>
              <a:t>حيث تؤدي الحرارة إلى التوسع الوعائي  الذي  من شأنه أن يزيد من حجم الورم </a:t>
            </a:r>
            <a:r>
              <a:rPr lang="ar-SY" b="1" dirty="0" smtClean="0"/>
              <a:t>الدموي.</a:t>
            </a:r>
          </a:p>
          <a:p>
            <a:pPr algn="just">
              <a:lnSpc>
                <a:spcPct val="160000"/>
              </a:lnSpc>
            </a:pPr>
            <a:r>
              <a:rPr lang="ar-SY" b="1" dirty="0" smtClean="0"/>
              <a:t> يتم التطبيق </a:t>
            </a:r>
            <a:r>
              <a:rPr lang="ar-SY" b="1" dirty="0"/>
              <a:t>الحراري </a:t>
            </a:r>
            <a:r>
              <a:rPr lang="ar-SY" b="1" dirty="0" smtClean="0"/>
              <a:t>عن </a:t>
            </a:r>
            <a:r>
              <a:rPr lang="ar-SY" b="1" dirty="0"/>
              <a:t>طريق  منشفة رطبة </a:t>
            </a:r>
            <a:r>
              <a:rPr lang="ar-SY" b="1" dirty="0" smtClean="0"/>
              <a:t>دافئة بفترات متقطعة على المنطقة المصابة.</a:t>
            </a:r>
            <a:endParaRPr lang="ar-IQ" b="1" dirty="0"/>
          </a:p>
        </p:txBody>
      </p:sp>
    </p:spTree>
    <p:extLst>
      <p:ext uri="{BB962C8B-B14F-4D97-AF65-F5344CB8AC3E}">
        <p14:creationId xmlns:p14="http://schemas.microsoft.com/office/powerpoint/2010/main" val="39350893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a:bodyPr>
          <a:lstStyle/>
          <a:p>
            <a:pPr algn="just">
              <a:lnSpc>
                <a:spcPct val="200000"/>
              </a:lnSpc>
            </a:pPr>
            <a:r>
              <a:rPr lang="ar-SY" b="1" dirty="0"/>
              <a:t>يمكن أن يطبق الثلج فوراً عند ملاحظة تشكل الورم الدموي حيث يعمل هنا كمسكن للألم وأيضاً  كمضيق وعائي  وبالتالي المساعدة على إنقاص حجم الورم </a:t>
            </a:r>
            <a:r>
              <a:rPr lang="ar-SY" b="1" dirty="0" smtClean="0"/>
              <a:t>الدموي.</a:t>
            </a:r>
            <a:endParaRPr lang="en-US" b="1" dirty="0"/>
          </a:p>
          <a:p>
            <a:pPr algn="just">
              <a:lnSpc>
                <a:spcPct val="200000"/>
              </a:lnSpc>
            </a:pPr>
            <a:r>
              <a:rPr lang="ar-SY" b="1" dirty="0"/>
              <a:t>ويفضل تجنب المعالجات السنية في  المنطقة  حتى تزول الأعراض </a:t>
            </a:r>
            <a:r>
              <a:rPr lang="ar-SY" b="1" dirty="0" smtClean="0"/>
              <a:t>والعلامات</a:t>
            </a:r>
            <a:r>
              <a:rPr lang="ar-SY" b="1" dirty="0"/>
              <a:t>.</a:t>
            </a:r>
            <a:endParaRPr lang="en-US" b="1" dirty="0"/>
          </a:p>
          <a:p>
            <a:endParaRPr lang="ar-IQ" dirty="0"/>
          </a:p>
        </p:txBody>
      </p:sp>
    </p:spTree>
    <p:extLst>
      <p:ext uri="{BB962C8B-B14F-4D97-AF65-F5344CB8AC3E}">
        <p14:creationId xmlns:p14="http://schemas.microsoft.com/office/powerpoint/2010/main" val="35169040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Y" b="1" dirty="0">
                <a:solidFill>
                  <a:srgbClr val="FF0000"/>
                </a:solidFill>
              </a:rPr>
              <a:t>الوذمة </a:t>
            </a:r>
            <a:r>
              <a:rPr lang="en-US" b="1" dirty="0">
                <a:solidFill>
                  <a:srgbClr val="FF0000"/>
                </a:solidFill>
              </a:rPr>
              <a:t>Edema</a:t>
            </a:r>
            <a:r>
              <a:rPr lang="ar-SY" b="1" dirty="0">
                <a:solidFill>
                  <a:srgbClr val="FF0000"/>
                </a:solidFill>
              </a:rPr>
              <a:t>:</a:t>
            </a:r>
            <a:endParaRPr lang="en-US" dirty="0">
              <a:solidFill>
                <a:srgbClr val="FF0000"/>
              </a:solidFill>
            </a:endParaRPr>
          </a:p>
          <a:p>
            <a:pPr algn="just">
              <a:lnSpc>
                <a:spcPct val="200000"/>
              </a:lnSpc>
            </a:pPr>
            <a:r>
              <a:rPr lang="ar-SY" b="1" dirty="0"/>
              <a:t>الوذمة النسيجية ليست  تناذراً وإنما  علامة سريرية لوجود بعض الاضطرابات</a:t>
            </a:r>
            <a:r>
              <a:rPr lang="ar-SY" b="1" dirty="0" smtClean="0"/>
              <a:t>.</a:t>
            </a:r>
            <a:endParaRPr lang="en-US" b="1" dirty="0"/>
          </a:p>
        </p:txBody>
      </p:sp>
    </p:spTree>
    <p:extLst>
      <p:ext uri="{BB962C8B-B14F-4D97-AF65-F5344CB8AC3E}">
        <p14:creationId xmlns:p14="http://schemas.microsoft.com/office/powerpoint/2010/main" val="17063458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88640"/>
            <a:ext cx="8229600" cy="6192688"/>
          </a:xfrm>
        </p:spPr>
        <p:txBody>
          <a:bodyPr>
            <a:normAutofit fontScale="55000" lnSpcReduction="20000"/>
          </a:bodyPr>
          <a:lstStyle/>
          <a:p>
            <a:r>
              <a:rPr lang="ar-SY" sz="9800" b="1" dirty="0"/>
              <a:t>الأسباب:</a:t>
            </a:r>
            <a:endParaRPr lang="en-US" sz="9800" dirty="0"/>
          </a:p>
          <a:p>
            <a:pPr lvl="0" algn="just">
              <a:lnSpc>
                <a:spcPct val="210000"/>
              </a:lnSpc>
            </a:pPr>
            <a:r>
              <a:rPr lang="ar-SY" sz="4400" b="1" dirty="0"/>
              <a:t>الرض أثناء </a:t>
            </a:r>
            <a:r>
              <a:rPr lang="ar-SY" sz="4400" b="1" dirty="0" smtClean="0"/>
              <a:t>الحقن.</a:t>
            </a:r>
            <a:endParaRPr lang="en-US" sz="4400" b="1" dirty="0"/>
          </a:p>
          <a:p>
            <a:pPr lvl="0" algn="just">
              <a:lnSpc>
                <a:spcPct val="210000"/>
              </a:lnSpc>
            </a:pPr>
            <a:r>
              <a:rPr lang="ar-SY" sz="4400" b="1" dirty="0"/>
              <a:t>الإنتان</a:t>
            </a:r>
            <a:endParaRPr lang="en-US" sz="4400" b="1" dirty="0"/>
          </a:p>
          <a:p>
            <a:pPr lvl="0" algn="just">
              <a:lnSpc>
                <a:spcPct val="210000"/>
              </a:lnSpc>
            </a:pPr>
            <a:r>
              <a:rPr lang="ar-SY" sz="4400" b="1" dirty="0"/>
              <a:t>الحساسية (الوذمة الوعائية عادة ما تحدث كاستجابة للمخدر </a:t>
            </a:r>
            <a:r>
              <a:rPr lang="ar-SY" sz="4400" b="1" dirty="0" smtClean="0"/>
              <a:t>الموضعي </a:t>
            </a:r>
            <a:r>
              <a:rPr lang="ar-SY" sz="4400" b="1" dirty="0"/>
              <a:t>عند المرضى  ذوي الحساسية حيث تتوسع الأوعية الدموية نتيجة لتحرر </a:t>
            </a:r>
            <a:r>
              <a:rPr lang="ar-SY" sz="4400" b="1" dirty="0" err="1"/>
              <a:t>الهستامين</a:t>
            </a:r>
            <a:r>
              <a:rPr lang="ar-SY" sz="4400" b="1" dirty="0"/>
              <a:t>)</a:t>
            </a:r>
            <a:endParaRPr lang="en-US" sz="4400" b="1" dirty="0"/>
          </a:p>
          <a:p>
            <a:pPr lvl="0" algn="just">
              <a:lnSpc>
                <a:spcPct val="210000"/>
              </a:lnSpc>
            </a:pPr>
            <a:r>
              <a:rPr lang="ar-SY" sz="4400" b="1" dirty="0"/>
              <a:t>النزف (انتشار الدم إلى النسج الرخوة يحدث التورم).</a:t>
            </a:r>
            <a:endParaRPr lang="en-US" sz="4400" b="1" dirty="0"/>
          </a:p>
          <a:p>
            <a:pPr lvl="0" algn="just">
              <a:lnSpc>
                <a:spcPct val="210000"/>
              </a:lnSpc>
            </a:pPr>
            <a:r>
              <a:rPr lang="ar-SY" sz="4400" b="1" dirty="0"/>
              <a:t>حقن المحاليل </a:t>
            </a:r>
            <a:r>
              <a:rPr lang="ar-SY" sz="4400" b="1" dirty="0" err="1"/>
              <a:t>المخرشة</a:t>
            </a:r>
            <a:r>
              <a:rPr lang="ar-SY" sz="4400" b="1" dirty="0"/>
              <a:t> (</a:t>
            </a:r>
            <a:r>
              <a:rPr lang="ar-SY" sz="4400" b="1" dirty="0" err="1" smtClean="0"/>
              <a:t>الأمبولات</a:t>
            </a:r>
            <a:r>
              <a:rPr lang="ar-SY" sz="4400" b="1" dirty="0" smtClean="0"/>
              <a:t> </a:t>
            </a:r>
            <a:r>
              <a:rPr lang="ar-SY" sz="4400" b="1" dirty="0"/>
              <a:t>الحاوية على كحول أو محلول معقم بارد).</a:t>
            </a:r>
            <a:endParaRPr lang="en-US" sz="4400" b="1" dirty="0"/>
          </a:p>
          <a:p>
            <a:endParaRPr lang="ar-IQ" sz="4000" dirty="0"/>
          </a:p>
        </p:txBody>
      </p:sp>
    </p:spTree>
    <p:extLst>
      <p:ext uri="{BB962C8B-B14F-4D97-AF65-F5344CB8AC3E}">
        <p14:creationId xmlns:p14="http://schemas.microsoft.com/office/powerpoint/2010/main" val="40098276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88640"/>
            <a:ext cx="8229600" cy="6552728"/>
          </a:xfrm>
        </p:spPr>
        <p:txBody>
          <a:bodyPr>
            <a:normAutofit fontScale="92500"/>
          </a:bodyPr>
          <a:lstStyle/>
          <a:p>
            <a:r>
              <a:rPr lang="ar-SY" b="1" dirty="0"/>
              <a:t>المشكلة:</a:t>
            </a:r>
            <a:endParaRPr lang="en-US" dirty="0"/>
          </a:p>
          <a:p>
            <a:pPr algn="just">
              <a:lnSpc>
                <a:spcPct val="160000"/>
              </a:lnSpc>
            </a:pPr>
            <a:r>
              <a:rPr lang="ar-SY" b="1" dirty="0"/>
              <a:t>نادراً ما تحدث الوذمة الناتجة عن المحلول المخدر مشاكل كبيرة كإعاقة  مجرى الهواء.  ففي معظم الحالات قد تسبب الألم والخلل الوظيفي في المنطقة إضافة إلى إحراج المريض.</a:t>
            </a:r>
            <a:endParaRPr lang="en-US" b="1" dirty="0"/>
          </a:p>
          <a:p>
            <a:pPr algn="just">
              <a:lnSpc>
                <a:spcPct val="160000"/>
              </a:lnSpc>
            </a:pPr>
            <a:r>
              <a:rPr lang="ar-SY" b="1" dirty="0"/>
              <a:t>قد يتعرض مجرى الهواء للخطر نتيجة للوذمة الوعائية العصبية التالية للمخدر الموضعي عند المرضى ذوي الحساسية حيث إن وذمة اللسان والبلعوم والرئة قد تتطور مهددة للحياة والتي تتطلب معالجة </a:t>
            </a:r>
            <a:r>
              <a:rPr lang="ar-SY" b="1" dirty="0" err="1"/>
              <a:t>إسعافية</a:t>
            </a:r>
            <a:r>
              <a:rPr lang="ar-SY" b="1" dirty="0"/>
              <a:t> سريعة.</a:t>
            </a:r>
            <a:endParaRPr lang="en-US" b="1" dirty="0"/>
          </a:p>
          <a:p>
            <a:endParaRPr lang="ar-IQ" dirty="0"/>
          </a:p>
        </p:txBody>
      </p:sp>
    </p:spTree>
    <p:extLst>
      <p:ext uri="{BB962C8B-B14F-4D97-AF65-F5344CB8AC3E}">
        <p14:creationId xmlns:p14="http://schemas.microsoft.com/office/powerpoint/2010/main" val="1179235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Y" b="1" dirty="0"/>
              <a:t>الوقاية:</a:t>
            </a:r>
            <a:endParaRPr lang="en-US" dirty="0"/>
          </a:p>
          <a:p>
            <a:pPr lvl="0" algn="just">
              <a:lnSpc>
                <a:spcPct val="200000"/>
              </a:lnSpc>
            </a:pPr>
            <a:r>
              <a:rPr lang="ar-SY" b="1" dirty="0"/>
              <a:t>العناية الجيدة بالمحلول المخدر.</a:t>
            </a:r>
            <a:endParaRPr lang="en-US" b="1" dirty="0"/>
          </a:p>
          <a:p>
            <a:pPr lvl="0" algn="just">
              <a:lnSpc>
                <a:spcPct val="200000"/>
              </a:lnSpc>
            </a:pPr>
            <a:r>
              <a:rPr lang="ar-SY" b="1" dirty="0"/>
              <a:t>اتباع تقنيات تخدير غير راضة.</a:t>
            </a:r>
            <a:endParaRPr lang="en-US" b="1" dirty="0"/>
          </a:p>
          <a:p>
            <a:pPr lvl="0" algn="just">
              <a:lnSpc>
                <a:spcPct val="200000"/>
              </a:lnSpc>
            </a:pPr>
            <a:r>
              <a:rPr lang="ar-SY" b="1" dirty="0"/>
              <a:t>تقييم طبي للمريض بشكل  كامل ودقيق قبل  الحقن الدوائي.</a:t>
            </a:r>
            <a:endParaRPr lang="en-US" b="1" dirty="0"/>
          </a:p>
        </p:txBody>
      </p:sp>
    </p:spTree>
    <p:extLst>
      <p:ext uri="{BB962C8B-B14F-4D97-AF65-F5344CB8AC3E}">
        <p14:creationId xmlns:p14="http://schemas.microsoft.com/office/powerpoint/2010/main" val="2216196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خطوات عمل المسعف:</a:t>
            </a:r>
            <a:r>
              <a:rPr lang="en-US" dirty="0" smtClean="0"/>
              <a:t/>
            </a:r>
            <a:br>
              <a:rPr lang="en-US" dirty="0" smtClean="0"/>
            </a:br>
            <a:endParaRPr lang="ar-IQ" dirty="0"/>
          </a:p>
        </p:txBody>
      </p:sp>
      <p:sp>
        <p:nvSpPr>
          <p:cNvPr id="3" name="عنصر نائب للمحتوى 2"/>
          <p:cNvSpPr>
            <a:spLocks noGrp="1"/>
          </p:cNvSpPr>
          <p:nvPr>
            <p:ph idx="1"/>
          </p:nvPr>
        </p:nvSpPr>
        <p:spPr>
          <a:xfrm>
            <a:off x="467544" y="980728"/>
            <a:ext cx="8229600" cy="5616624"/>
          </a:xfrm>
        </p:spPr>
        <p:txBody>
          <a:bodyPr>
            <a:normAutofit fontScale="85000" lnSpcReduction="10000"/>
          </a:bodyPr>
          <a:lstStyle/>
          <a:p>
            <a:r>
              <a:rPr lang="ar-SY" b="1" dirty="0" smtClean="0"/>
              <a:t>يجب </a:t>
            </a:r>
            <a:r>
              <a:rPr lang="ar-SY" b="1" dirty="0"/>
              <a:t>على المسعف: </a:t>
            </a:r>
            <a:endParaRPr lang="en-US" dirty="0"/>
          </a:p>
          <a:p>
            <a:pPr lvl="0" algn="just">
              <a:lnSpc>
                <a:spcPct val="160000"/>
              </a:lnSpc>
            </a:pPr>
            <a:r>
              <a:rPr lang="ar-SY" b="1" dirty="0"/>
              <a:t>أن يتصرف في حدود معلوماته الطبية التي تمكنه من تقديم الإسعافات الأولية للمصاب أو المريض </a:t>
            </a:r>
            <a:r>
              <a:rPr lang="ar-SY" b="1" dirty="0" smtClean="0"/>
              <a:t>بشكلٍ صحيحٍ </a:t>
            </a:r>
            <a:r>
              <a:rPr lang="ar-SY" b="1" dirty="0"/>
              <a:t>لإنقاذ حياته، وأن يقوم بتقييم الموقف ومعرفة ما حدث للمصاب حتى يتمكن من تقييم الإسعافات الأولية التي تتفق مع نوعية الإصابة أو المرض نظراً لاختلاف نوعية الإسعافات بحسب نوع الإصابة. </a:t>
            </a:r>
            <a:endParaRPr lang="en-US" b="1" dirty="0"/>
          </a:p>
          <a:p>
            <a:pPr lvl="0" algn="just">
              <a:lnSpc>
                <a:spcPct val="160000"/>
              </a:lnSpc>
            </a:pPr>
            <a:r>
              <a:rPr lang="ar-SY" b="1" dirty="0"/>
              <a:t>أن يطمئن المصاب ويهدئ من روعه ويزيل اضطرابه وتشجيعه ومعاملته بلطف والتخفيف من انزعاجه. </a:t>
            </a:r>
            <a:endParaRPr lang="en-US" b="1" dirty="0"/>
          </a:p>
          <a:p>
            <a:endParaRPr lang="ar-IQ" dirty="0"/>
          </a:p>
        </p:txBody>
      </p:sp>
    </p:spTree>
    <p:extLst>
      <p:ext uri="{BB962C8B-B14F-4D97-AF65-F5344CB8AC3E}">
        <p14:creationId xmlns:p14="http://schemas.microsoft.com/office/powerpoint/2010/main" val="30552493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332656"/>
            <a:ext cx="8229600" cy="6264696"/>
          </a:xfrm>
        </p:spPr>
        <p:txBody>
          <a:bodyPr>
            <a:normAutofit fontScale="85000" lnSpcReduction="10000"/>
          </a:bodyPr>
          <a:lstStyle/>
          <a:p>
            <a:r>
              <a:rPr lang="ar-SY" b="1" dirty="0"/>
              <a:t>التدبير:</a:t>
            </a:r>
            <a:endParaRPr lang="en-US" dirty="0"/>
          </a:p>
          <a:p>
            <a:pPr algn="just">
              <a:lnSpc>
                <a:spcPct val="160000"/>
              </a:lnSpc>
            </a:pPr>
            <a:r>
              <a:rPr lang="ar-SY" b="1" dirty="0"/>
              <a:t>يستند تدبير الوذمة </a:t>
            </a:r>
            <a:r>
              <a:rPr lang="ar-SY" b="1" dirty="0" smtClean="0"/>
              <a:t>على </a:t>
            </a:r>
            <a:r>
              <a:rPr lang="ar-SY" b="1" dirty="0"/>
              <a:t>إنقاص حجم </a:t>
            </a:r>
            <a:r>
              <a:rPr lang="ar-SY" b="1" dirty="0" err="1"/>
              <a:t>التوذم</a:t>
            </a:r>
            <a:r>
              <a:rPr lang="ar-SY" b="1" dirty="0"/>
              <a:t> بأسرع وقت ممكن  وتحري سبب الوذمة فعندما يكون سبب الوذمة </a:t>
            </a:r>
            <a:r>
              <a:rPr lang="ar-SY" b="1" dirty="0" smtClean="0"/>
              <a:t>هو </a:t>
            </a:r>
            <a:r>
              <a:rPr lang="ar-SY" b="1" dirty="0"/>
              <a:t>التقنية الراضة  أثناء التخدير أو بسبب المحلول المخدر تكون </a:t>
            </a:r>
            <a:r>
              <a:rPr lang="ar-SY" b="1" dirty="0" smtClean="0"/>
              <a:t>ذات </a:t>
            </a:r>
            <a:r>
              <a:rPr lang="ar-SY" b="1" dirty="0"/>
              <a:t>درجة خفيفة وتزول  خلال أيام دون الحاجة لتداخل علاجي وقد نحتاج لوصف مسكنات للألم</a:t>
            </a:r>
            <a:endParaRPr lang="en-US" b="1" dirty="0"/>
          </a:p>
          <a:p>
            <a:pPr lvl="0" algn="just">
              <a:lnSpc>
                <a:spcPct val="160000"/>
              </a:lnSpc>
            </a:pPr>
            <a:r>
              <a:rPr lang="ar-SY" b="1" dirty="0"/>
              <a:t>تزول الوذمة التالية للنزف بشكل </a:t>
            </a:r>
            <a:r>
              <a:rPr lang="ar-SY" b="1" dirty="0" smtClean="0"/>
              <a:t>بطيء(7-14يوماً)حيث </a:t>
            </a:r>
            <a:r>
              <a:rPr lang="ar-SY" b="1" dirty="0"/>
              <a:t>تعود العناصر الدموية خارج الأوعية إلى داخل النظام الوعائي </a:t>
            </a:r>
            <a:r>
              <a:rPr lang="ar-SY" b="1" dirty="0" smtClean="0"/>
              <a:t>وعند </a:t>
            </a:r>
            <a:r>
              <a:rPr lang="ar-SY" b="1" dirty="0"/>
              <a:t>ظهور علامات النزف كالتلون نلجأ إلى تدبير ذلك كما </a:t>
            </a:r>
            <a:r>
              <a:rPr lang="ar-SY" b="1" dirty="0" smtClean="0"/>
              <a:t>سيذكر </a:t>
            </a:r>
            <a:r>
              <a:rPr lang="ar-SY" b="1" dirty="0"/>
              <a:t>في بحث اختلاط النزف.</a:t>
            </a:r>
            <a:endParaRPr lang="en-US" b="1" dirty="0"/>
          </a:p>
          <a:p>
            <a:endParaRPr lang="ar-IQ" dirty="0"/>
          </a:p>
        </p:txBody>
      </p:sp>
    </p:spTree>
    <p:extLst>
      <p:ext uri="{BB962C8B-B14F-4D97-AF65-F5344CB8AC3E}">
        <p14:creationId xmlns:p14="http://schemas.microsoft.com/office/powerpoint/2010/main" val="33159699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229600" cy="6408712"/>
          </a:xfrm>
        </p:spPr>
        <p:txBody>
          <a:bodyPr>
            <a:normAutofit fontScale="85000" lnSpcReduction="20000"/>
          </a:bodyPr>
          <a:lstStyle/>
          <a:p>
            <a:pPr lvl="0" algn="just">
              <a:lnSpc>
                <a:spcPct val="200000"/>
              </a:lnSpc>
            </a:pPr>
            <a:r>
              <a:rPr lang="ar-SY" b="1" dirty="0"/>
              <a:t>لن تزول الوذمة الناتجة عن الإنتان عفوياً لكنها قد تتطور لتصبح أكثر شدة إذا لم تعالج. عند زوال  علامات الإنتان (الألم , </a:t>
            </a:r>
            <a:r>
              <a:rPr lang="ar-SY" b="1" dirty="0" err="1"/>
              <a:t>التوذم</a:t>
            </a:r>
            <a:r>
              <a:rPr lang="ar-SY" b="1" dirty="0"/>
              <a:t> ,الحرارة) خلال3أيام يتم تطبيق  المضادات الحيوية. </a:t>
            </a:r>
            <a:endParaRPr lang="en-US" b="1" dirty="0"/>
          </a:p>
          <a:p>
            <a:pPr lvl="0" algn="just">
              <a:lnSpc>
                <a:spcPct val="200000"/>
              </a:lnSpc>
            </a:pPr>
            <a:r>
              <a:rPr lang="ar-SY" b="1" dirty="0"/>
              <a:t>الوذمة الحاصلة نتيجة التحسس تكون مهددة للحياة ويكون لموقعها ودرجتها أهمية كبيرة. فعند تطور الوذمة في النسج </a:t>
            </a:r>
            <a:r>
              <a:rPr lang="ar-SY" b="1" dirty="0" err="1"/>
              <a:t>الدهليزية</a:t>
            </a:r>
            <a:r>
              <a:rPr lang="ar-SY" b="1" dirty="0"/>
              <a:t> مع عدم اشتراك لمجرى الهواء هنا فالمعالجة تكون بمضادات </a:t>
            </a:r>
            <a:r>
              <a:rPr lang="ar-SY" b="1" dirty="0" err="1"/>
              <a:t>الهيستامين</a:t>
            </a:r>
            <a:r>
              <a:rPr lang="ar-SY" b="1" dirty="0"/>
              <a:t> عن طريق الفم وداخل العضلات وأخذ رأي استشاري التحسس لتحديد سبب الوذمة.</a:t>
            </a:r>
            <a:endParaRPr lang="en-US" b="1" dirty="0"/>
          </a:p>
        </p:txBody>
      </p:sp>
    </p:spTree>
    <p:extLst>
      <p:ext uri="{BB962C8B-B14F-4D97-AF65-F5344CB8AC3E}">
        <p14:creationId xmlns:p14="http://schemas.microsoft.com/office/powerpoint/2010/main" val="14748277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229600" cy="6597352"/>
          </a:xfrm>
        </p:spPr>
        <p:txBody>
          <a:bodyPr>
            <a:normAutofit fontScale="77500" lnSpcReduction="20000"/>
          </a:bodyPr>
          <a:lstStyle/>
          <a:p>
            <a:pPr algn="just">
              <a:lnSpc>
                <a:spcPct val="170000"/>
              </a:lnSpc>
            </a:pPr>
            <a:r>
              <a:rPr lang="ar-SY" b="1" dirty="0"/>
              <a:t>عند حدوث الوذمة في مناطق تهدد التنفس فالمعالجة تشمل:</a:t>
            </a:r>
            <a:endParaRPr lang="en-US" b="1" dirty="0"/>
          </a:p>
          <a:p>
            <a:pPr algn="just">
              <a:lnSpc>
                <a:spcPct val="170000"/>
              </a:lnSpc>
            </a:pPr>
            <a:r>
              <a:rPr lang="ar-SY" b="1" dirty="0"/>
              <a:t>1- يوضع المريض مستلقياً على ظهره عند غياب الوعي.</a:t>
            </a:r>
            <a:endParaRPr lang="en-US" b="1" dirty="0"/>
          </a:p>
          <a:p>
            <a:pPr algn="just">
              <a:lnSpc>
                <a:spcPct val="170000"/>
              </a:lnSpc>
            </a:pPr>
            <a:r>
              <a:rPr lang="ar-SY" b="1" dirty="0"/>
              <a:t>2- إجراءات الإسعافات الأولية (</a:t>
            </a:r>
            <a:r>
              <a:rPr lang="en-US" b="1" dirty="0"/>
              <a:t>(Airway, Breathing, Circulation A,B,C </a:t>
            </a:r>
            <a:r>
              <a:rPr lang="ar-SY" b="1" dirty="0"/>
              <a:t>  حيث نتفقد مجرى الهواء والتنفس والدوران الدموي .</a:t>
            </a:r>
            <a:endParaRPr lang="en-US" b="1" dirty="0"/>
          </a:p>
          <a:p>
            <a:pPr algn="just">
              <a:lnSpc>
                <a:spcPct val="170000"/>
              </a:lnSpc>
            </a:pPr>
            <a:r>
              <a:rPr lang="ar-SY" b="1" dirty="0"/>
              <a:t>3- حقن الأدرينالين داخل العضل أو داخل الوريد(0.3 ملغ للبالغين –    0.15 ملغ للأطفال).</a:t>
            </a:r>
            <a:endParaRPr lang="en-US" b="1" dirty="0"/>
          </a:p>
          <a:p>
            <a:pPr algn="just">
              <a:lnSpc>
                <a:spcPct val="170000"/>
              </a:lnSpc>
            </a:pPr>
            <a:r>
              <a:rPr lang="ar-SY" b="1" dirty="0"/>
              <a:t>4- حقن مضاد </a:t>
            </a:r>
            <a:r>
              <a:rPr lang="ar-SY" b="1" dirty="0" err="1"/>
              <a:t>الهيستامين</a:t>
            </a:r>
            <a:r>
              <a:rPr lang="ar-SY" b="1" dirty="0"/>
              <a:t>  داخل عضلي أو داخل الوريد.</a:t>
            </a:r>
            <a:endParaRPr lang="en-US" b="1" dirty="0"/>
          </a:p>
          <a:p>
            <a:pPr algn="just">
              <a:lnSpc>
                <a:spcPct val="170000"/>
              </a:lnSpc>
            </a:pPr>
            <a:r>
              <a:rPr lang="ar-SY" b="1" dirty="0"/>
              <a:t>5- حقن الكور </a:t>
            </a:r>
            <a:r>
              <a:rPr lang="ar-SY" b="1" dirty="0" err="1"/>
              <a:t>تيكوستيروئيدات</a:t>
            </a:r>
            <a:r>
              <a:rPr lang="ar-SY" b="1" dirty="0"/>
              <a:t> داخل عضلي أو داخل الوريد.</a:t>
            </a:r>
            <a:endParaRPr lang="en-US" b="1" dirty="0"/>
          </a:p>
          <a:p>
            <a:pPr algn="just">
              <a:lnSpc>
                <a:spcPct val="170000"/>
              </a:lnSpc>
            </a:pPr>
            <a:r>
              <a:rPr lang="ar-SY" b="1" dirty="0"/>
              <a:t>6- خزع </a:t>
            </a:r>
            <a:r>
              <a:rPr lang="ar-SY" b="1" dirty="0" err="1"/>
              <a:t>الرغامى</a:t>
            </a:r>
            <a:r>
              <a:rPr lang="ar-SY" b="1" dirty="0"/>
              <a:t> عند تطور الإعاقة  التنفسية الكامل.</a:t>
            </a:r>
            <a:endParaRPr lang="en-US" b="1" dirty="0"/>
          </a:p>
          <a:p>
            <a:pPr algn="just">
              <a:lnSpc>
                <a:spcPct val="170000"/>
              </a:lnSpc>
            </a:pPr>
            <a:r>
              <a:rPr lang="ar-SY" b="1" dirty="0"/>
              <a:t>7- تقييم حالة المريض بشكل كامل قبل بدء المعاينة التالية. </a:t>
            </a:r>
            <a:endParaRPr lang="en-US" b="1" dirty="0"/>
          </a:p>
        </p:txBody>
      </p:sp>
    </p:spTree>
    <p:extLst>
      <p:ext uri="{BB962C8B-B14F-4D97-AF65-F5344CB8AC3E}">
        <p14:creationId xmlns:p14="http://schemas.microsoft.com/office/powerpoint/2010/main" val="41305201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SY" b="1" dirty="0"/>
              <a:t>النزف الزائد </a:t>
            </a:r>
            <a:r>
              <a:rPr lang="en-US" b="1" i="1" dirty="0"/>
              <a:t>Excessive </a:t>
            </a:r>
            <a:r>
              <a:rPr lang="en-US" b="1" i="1" dirty="0" err="1"/>
              <a:t>Haemorage</a:t>
            </a:r>
            <a:r>
              <a:rPr lang="en-US" b="1" i="1" dirty="0"/>
              <a:t> </a:t>
            </a:r>
            <a:r>
              <a:rPr lang="ar-SY" b="1" dirty="0"/>
              <a:t>:</a:t>
            </a:r>
            <a:r>
              <a:rPr lang="en-US" dirty="0"/>
              <a:t/>
            </a:r>
            <a:br>
              <a:rPr lang="en-US" dirty="0"/>
            </a:br>
            <a:endParaRPr lang="ar-IQ" dirty="0"/>
          </a:p>
        </p:txBody>
      </p:sp>
      <p:sp>
        <p:nvSpPr>
          <p:cNvPr id="3" name="عنصر نائب للمحتوى 2"/>
          <p:cNvSpPr>
            <a:spLocks noGrp="1"/>
          </p:cNvSpPr>
          <p:nvPr>
            <p:ph idx="1"/>
          </p:nvPr>
        </p:nvSpPr>
        <p:spPr>
          <a:xfrm>
            <a:off x="467544" y="1196752"/>
            <a:ext cx="8229600" cy="5328592"/>
          </a:xfrm>
        </p:spPr>
        <p:txBody>
          <a:bodyPr>
            <a:normAutofit fontScale="85000" lnSpcReduction="20000"/>
          </a:bodyPr>
          <a:lstStyle/>
          <a:p>
            <a:pPr algn="just">
              <a:lnSpc>
                <a:spcPct val="160000"/>
              </a:lnSpc>
            </a:pPr>
            <a:r>
              <a:rPr lang="ar-SY" b="1" dirty="0"/>
              <a:t>يمكن أن يعقد النزف الزائد قلع الأسنان، لذا يجب السؤال والتحري عن أي قصة سريرية سابقة للنزف قبل الشروع بالقلع، وإذا كانت حالة المريض تشير إلى احتمال حدوث نزف زائد عند ذلك يجب التحري عن التفاصيل الكاملة والدقيقة عن أي حدث عرضي نزفي سابق، فقد يكون النزف الحادث بعد القلع مهدداً للحياة أو سبباً في دخول المريض بصدمة إذا كان المريض مصاباً باضطراب نزفي غير مشخَّص، حيث يمكن حدوث النزف عند المرضى المصابين بالناعور أو أمراض الكبد أو أورام دموية بالإضافة إلى المرضى الذين يخضعون للمعالجة بمضادات التخثر لفترة طويلة كالأسبرين. </a:t>
            </a:r>
            <a:endParaRPr lang="en-US" b="1" dirty="0"/>
          </a:p>
          <a:p>
            <a:endParaRPr lang="ar-IQ" dirty="0"/>
          </a:p>
        </p:txBody>
      </p:sp>
    </p:spTree>
    <p:extLst>
      <p:ext uri="{BB962C8B-B14F-4D97-AF65-F5344CB8AC3E}">
        <p14:creationId xmlns:p14="http://schemas.microsoft.com/office/powerpoint/2010/main" val="30112483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264696"/>
          </a:xfrm>
        </p:spPr>
        <p:txBody>
          <a:bodyPr>
            <a:normAutofit fontScale="92500" lnSpcReduction="10000"/>
          </a:bodyPr>
          <a:lstStyle/>
          <a:p>
            <a:pPr algn="just">
              <a:lnSpc>
                <a:spcPct val="160000"/>
              </a:lnSpc>
            </a:pPr>
            <a:r>
              <a:rPr lang="ar-SY" b="1" dirty="0"/>
              <a:t>ويجب الملاحظة الدقيقة لعلاقة زمن بدء النزف مع القلع وكذلك مدة وكمية النزف، وهذه الإجراءات ضرورية لمعرفة كيفية التغلب على النزف. ويعتبر وجود قصة سريرية عائلية للنزف ذا أهمية كبيرة، حيث يجب إحالة أي مريض لديه قصة سريرية توحي بوجود استعداد لحدوث النزف إلى اختصاصي بأمراض الدم لإجراء الفحوصات قبل القيام بالقلع. ومن الحكمة إذا كان لدى المريض قصة سابقة لحدوث نزف بعد القلع تحديد عدد الأسنان المقلوعة في الزيارة الأولى لخياطة النسج الرخوة وملاحظة الإنذار بعد العمل الجراحي.</a:t>
            </a:r>
            <a:endParaRPr lang="en-US" b="1" dirty="0"/>
          </a:p>
          <a:p>
            <a:endParaRPr lang="ar-IQ" dirty="0"/>
          </a:p>
        </p:txBody>
      </p:sp>
    </p:spTree>
    <p:extLst>
      <p:ext uri="{BB962C8B-B14F-4D97-AF65-F5344CB8AC3E}">
        <p14:creationId xmlns:p14="http://schemas.microsoft.com/office/powerpoint/2010/main" val="37991682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a:t>النزف الزائد أثناء قلع السن</a:t>
            </a:r>
            <a:r>
              <a:rPr lang="en-US" b="1" i="1" dirty="0"/>
              <a:t>Excessive </a:t>
            </a:r>
            <a:r>
              <a:rPr lang="en-US" b="1" i="1" dirty="0" err="1"/>
              <a:t>Haemorage</a:t>
            </a:r>
            <a:r>
              <a:rPr lang="en-US" b="1" i="1" dirty="0"/>
              <a:t> During Tooth Removal</a:t>
            </a:r>
            <a:r>
              <a:rPr lang="en-US" b="1" dirty="0"/>
              <a:t> </a:t>
            </a:r>
            <a:endParaRPr lang="ar-IQ" dirty="0"/>
          </a:p>
        </p:txBody>
      </p:sp>
      <p:sp>
        <p:nvSpPr>
          <p:cNvPr id="3" name="عنصر نائب للمحتوى 2"/>
          <p:cNvSpPr>
            <a:spLocks noGrp="1"/>
          </p:cNvSpPr>
          <p:nvPr>
            <p:ph idx="1"/>
          </p:nvPr>
        </p:nvSpPr>
        <p:spPr/>
        <p:txBody>
          <a:bodyPr>
            <a:noAutofit/>
          </a:bodyPr>
          <a:lstStyle/>
          <a:p>
            <a:pPr algn="just">
              <a:lnSpc>
                <a:spcPct val="200000"/>
              </a:lnSpc>
            </a:pPr>
            <a:r>
              <a:rPr lang="ar-SY" sz="4000" b="1" dirty="0"/>
              <a:t>يمكن للنزف الدموي المستمر أحياناً أثناء القلع أن يحجب الرؤية مما يجعل القلع صعباً، وهنا يمكن التجفيف باستخدام قطع من الشاش </a:t>
            </a:r>
            <a:r>
              <a:rPr lang="en-US" sz="4000" b="1" dirty="0"/>
              <a:t>Gauze</a:t>
            </a:r>
            <a:r>
              <a:rPr lang="ar-SY" sz="4000" b="1" dirty="0"/>
              <a:t> أو الماصة الجراحية. </a:t>
            </a:r>
            <a:endParaRPr lang="en-US" sz="4000" b="1" dirty="0"/>
          </a:p>
        </p:txBody>
      </p:sp>
    </p:spTree>
    <p:extLst>
      <p:ext uri="{BB962C8B-B14F-4D97-AF65-F5344CB8AC3E}">
        <p14:creationId xmlns:p14="http://schemas.microsoft.com/office/powerpoint/2010/main" val="17236325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192688"/>
          </a:xfrm>
        </p:spPr>
        <p:txBody>
          <a:bodyPr>
            <a:normAutofit/>
          </a:bodyPr>
          <a:lstStyle/>
          <a:p>
            <a:pPr algn="just">
              <a:lnSpc>
                <a:spcPct val="200000"/>
              </a:lnSpc>
            </a:pPr>
            <a:r>
              <a:rPr lang="ar-SY" sz="4000" b="1" dirty="0"/>
              <a:t>أما النزف الأكثر شدة فيمكن السيطرة عليه بدك قطعة من الشاش المشرب بمحلول ملحي دافئ وتركها لمدة دقيقتين، وتستخدم الماصة لإزالة المحلول الملحي الزائد من قطعة الشاش.</a:t>
            </a:r>
            <a:endParaRPr lang="ar-IQ" sz="4000" dirty="0"/>
          </a:p>
        </p:txBody>
      </p:sp>
    </p:spTree>
    <p:extLst>
      <p:ext uri="{BB962C8B-B14F-4D97-AF65-F5344CB8AC3E}">
        <p14:creationId xmlns:p14="http://schemas.microsoft.com/office/powerpoint/2010/main" val="33765957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229600" cy="6048672"/>
          </a:xfrm>
        </p:spPr>
        <p:txBody>
          <a:bodyPr>
            <a:normAutofit fontScale="92500"/>
          </a:bodyPr>
          <a:lstStyle/>
          <a:p>
            <a:pPr algn="just">
              <a:lnSpc>
                <a:spcPct val="200000"/>
              </a:lnSpc>
            </a:pPr>
            <a:r>
              <a:rPr lang="ar-SY" b="1" dirty="0"/>
              <a:t>ونادراً ما يكون النزف بسبب أوعية أكبر ففي هذه الحالات يجب أن تُلقط الأوعية وتُمسك بواسطة </a:t>
            </a:r>
            <a:r>
              <a:rPr lang="ar-SY" b="1" dirty="0" err="1"/>
              <a:t>مرقئ</a:t>
            </a:r>
            <a:r>
              <a:rPr lang="ar-SY" b="1" dirty="0"/>
              <a:t> نزف </a:t>
            </a:r>
            <a:r>
              <a:rPr lang="en-US" b="1" dirty="0" err="1" smtClean="0"/>
              <a:t>Haemostat</a:t>
            </a:r>
            <a:r>
              <a:rPr lang="ar-SY" b="1" dirty="0" smtClean="0"/>
              <a:t> </a:t>
            </a:r>
            <a:r>
              <a:rPr lang="ar-SY" b="1" dirty="0"/>
              <a:t>كما يمكن أن يكون النزف مزعجاً عند العمل تحت التخدير العام إذا كانت </a:t>
            </a:r>
            <a:r>
              <a:rPr lang="ar-SY" b="1" dirty="0" err="1"/>
              <a:t>الأكسجة</a:t>
            </a:r>
            <a:r>
              <a:rPr lang="ar-SY" b="1" dirty="0"/>
              <a:t> غير كافية، حيث يمكن أن يؤمن المقبض الوعائي الموجود بالمحلول المخدر المطبق موضعياً عادةً ساحة عمل جافة مما يسهل العمل الجراحي.</a:t>
            </a:r>
            <a:endParaRPr lang="ar-IQ" dirty="0"/>
          </a:p>
        </p:txBody>
      </p:sp>
    </p:spTree>
    <p:extLst>
      <p:ext uri="{BB962C8B-B14F-4D97-AF65-F5344CB8AC3E}">
        <p14:creationId xmlns:p14="http://schemas.microsoft.com/office/powerpoint/2010/main" val="31779485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980728"/>
            <a:ext cx="8229600" cy="1143000"/>
          </a:xfrm>
        </p:spPr>
        <p:txBody>
          <a:bodyPr>
            <a:normAutofit fontScale="90000"/>
          </a:bodyPr>
          <a:lstStyle/>
          <a:p>
            <a:r>
              <a:rPr lang="ar-SY" b="1" dirty="0"/>
              <a:t>النزف الزائد عند إتمام قلع السن</a:t>
            </a:r>
            <a:r>
              <a:rPr lang="en-US" b="1" i="1" dirty="0"/>
              <a:t>Excessive </a:t>
            </a:r>
            <a:r>
              <a:rPr lang="en-US" b="1" i="1" dirty="0" err="1"/>
              <a:t>Haemorage</a:t>
            </a:r>
            <a:r>
              <a:rPr lang="en-US" b="1" i="1" dirty="0"/>
              <a:t> on Completion of The Extraction</a:t>
            </a:r>
            <a:r>
              <a:rPr lang="en-US" b="1" dirty="0"/>
              <a:t> </a:t>
            </a:r>
            <a:r>
              <a:rPr lang="ar-SY" b="1" dirty="0"/>
              <a:t>:</a:t>
            </a:r>
            <a:r>
              <a:rPr lang="en-US" dirty="0"/>
              <a:t/>
            </a:r>
            <a:br>
              <a:rPr lang="en-US" dirty="0"/>
            </a:br>
            <a:endParaRPr lang="ar-IQ" dirty="0"/>
          </a:p>
        </p:txBody>
      </p:sp>
      <p:sp>
        <p:nvSpPr>
          <p:cNvPr id="3" name="عنصر نائب للمحتوى 2"/>
          <p:cNvSpPr>
            <a:spLocks noGrp="1"/>
          </p:cNvSpPr>
          <p:nvPr>
            <p:ph idx="1"/>
          </p:nvPr>
        </p:nvSpPr>
        <p:spPr>
          <a:xfrm>
            <a:off x="457200" y="2204864"/>
            <a:ext cx="8229600" cy="4392488"/>
          </a:xfrm>
        </p:spPr>
        <p:txBody>
          <a:bodyPr>
            <a:normAutofit fontScale="92500"/>
          </a:bodyPr>
          <a:lstStyle/>
          <a:p>
            <a:pPr algn="just">
              <a:lnSpc>
                <a:spcPct val="150000"/>
              </a:lnSpc>
            </a:pPr>
            <a:r>
              <a:rPr lang="ar-SY" b="1" dirty="0"/>
              <a:t>يدعى هذا النزف بالنزف الأولي، فعند إتمام القلع يجب السماح للمريض بغسل فمه مرة واحدة باستخدام محلول فموي </a:t>
            </a:r>
            <a:r>
              <a:rPr lang="ar-SY" b="1" dirty="0" smtClean="0"/>
              <a:t>مطهِّر </a:t>
            </a:r>
            <a:r>
              <a:rPr lang="ar-SY" b="1" dirty="0"/>
              <a:t>بعد ذلك يجب وضع قطعة شاش فوق السنخ بشكل ثابت ويطلب من المريض العض عليها لعدة دقائق. وإذا لم تتم السيطرة على النزف خلال عشر دقائق يجب تطبيق خياطة مخاطية </a:t>
            </a:r>
            <a:r>
              <a:rPr lang="ar-SY" b="1" dirty="0" err="1"/>
              <a:t>سمحاقية</a:t>
            </a:r>
            <a:r>
              <a:rPr lang="ar-SY" b="1" dirty="0"/>
              <a:t> للجرح للسيطرة على النزف.</a:t>
            </a:r>
            <a:endParaRPr lang="en-US" b="1" dirty="0"/>
          </a:p>
          <a:p>
            <a:pPr algn="just">
              <a:lnSpc>
                <a:spcPct val="150000"/>
              </a:lnSpc>
            </a:pPr>
            <a:endParaRPr lang="ar-IQ" b="1" dirty="0"/>
          </a:p>
        </p:txBody>
      </p:sp>
    </p:spTree>
    <p:extLst>
      <p:ext uri="{BB962C8B-B14F-4D97-AF65-F5344CB8AC3E}">
        <p14:creationId xmlns:p14="http://schemas.microsoft.com/office/powerpoint/2010/main" val="18293469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8229600" cy="1143000"/>
          </a:xfrm>
        </p:spPr>
        <p:txBody>
          <a:bodyPr>
            <a:normAutofit fontScale="90000"/>
          </a:bodyPr>
          <a:lstStyle/>
          <a:p>
            <a:r>
              <a:rPr lang="ar-SY" b="1" dirty="0"/>
              <a:t>النزف الزائد بعد القلع </a:t>
            </a:r>
            <a:r>
              <a:rPr lang="en-US" b="1" i="1" dirty="0"/>
              <a:t>Excessive </a:t>
            </a:r>
            <a:r>
              <a:rPr lang="en-US" b="1" i="1" dirty="0" err="1"/>
              <a:t>Haemorage</a:t>
            </a:r>
            <a:r>
              <a:rPr lang="en-US" b="1" i="1" dirty="0"/>
              <a:t> Postoperatively</a:t>
            </a:r>
            <a:r>
              <a:rPr lang="ar-SY" b="1" i="1" dirty="0"/>
              <a:t>  </a:t>
            </a:r>
            <a:r>
              <a:rPr lang="ar-SY" b="1" dirty="0"/>
              <a:t>:</a:t>
            </a:r>
            <a:r>
              <a:rPr lang="en-US" dirty="0"/>
              <a:t/>
            </a:r>
            <a:br>
              <a:rPr lang="en-US" dirty="0"/>
            </a:br>
            <a:endParaRPr lang="ar-IQ" dirty="0"/>
          </a:p>
        </p:txBody>
      </p:sp>
      <p:sp>
        <p:nvSpPr>
          <p:cNvPr id="3" name="عنصر نائب للمحتوى 2"/>
          <p:cNvSpPr>
            <a:spLocks noGrp="1"/>
          </p:cNvSpPr>
          <p:nvPr>
            <p:ph idx="1"/>
          </p:nvPr>
        </p:nvSpPr>
        <p:spPr/>
        <p:txBody>
          <a:bodyPr>
            <a:normAutofit/>
          </a:bodyPr>
          <a:lstStyle/>
          <a:p>
            <a:pPr algn="just">
              <a:lnSpc>
                <a:spcPct val="200000"/>
              </a:lnSpc>
            </a:pPr>
            <a:r>
              <a:rPr lang="ar-SY" sz="3600" b="1" dirty="0"/>
              <a:t>وهو النزف الحاصل بعد فترة من القلع ويدعى هذا النزف بالنزف التالي، ويحدث نتيجة إصابة المنطقة بالرض أو الإنتان أو إصابة الأوعية الدموية أو وجود الأورام الدموية أو بعض الأمراض كالسكري. </a:t>
            </a:r>
            <a:endParaRPr lang="ar-IQ" sz="3600" b="1" dirty="0"/>
          </a:p>
        </p:txBody>
      </p:sp>
    </p:spTree>
    <p:extLst>
      <p:ext uri="{BB962C8B-B14F-4D97-AF65-F5344CB8AC3E}">
        <p14:creationId xmlns:p14="http://schemas.microsoft.com/office/powerpoint/2010/main" val="3793084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t>صندوق الإسعافات الأولية: </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600200"/>
            <a:ext cx="8229600" cy="4925144"/>
          </a:xfrm>
        </p:spPr>
        <p:txBody>
          <a:bodyPr>
            <a:normAutofit lnSpcReduction="10000"/>
          </a:bodyPr>
          <a:lstStyle/>
          <a:p>
            <a:pPr algn="just">
              <a:lnSpc>
                <a:spcPct val="150000"/>
              </a:lnSpc>
            </a:pPr>
            <a:r>
              <a:rPr lang="ar-SY" b="1" dirty="0" smtClean="0"/>
              <a:t>يعتبر </a:t>
            </a:r>
            <a:r>
              <a:rPr lang="ar-SY" b="1" dirty="0"/>
              <a:t>صندوق الإسعافات الأولية ضرورة لا غنى عنها في المنزل أو السيارة أو العمل أو الرحلات، فوجود وسائل الإسعافات الأولية تساعد على إسعاف المصاب </a:t>
            </a:r>
            <a:r>
              <a:rPr lang="ar-SY" b="1" dirty="0" smtClean="0"/>
              <a:t>بسرعة </a:t>
            </a:r>
            <a:r>
              <a:rPr lang="ar-SY" b="1" dirty="0"/>
              <a:t>وتجنب تدهور حالته وتفادي حدوث المضاعفات المترتبة على الإصابة، فمعظم الإصابات يمكن التعامل معها </a:t>
            </a:r>
            <a:r>
              <a:rPr lang="ar-SY" b="1" dirty="0" smtClean="0"/>
              <a:t>بسهولةٍ وبقليلٍ </a:t>
            </a:r>
            <a:r>
              <a:rPr lang="ar-SY" b="1" dirty="0"/>
              <a:t>من الخبرة </a:t>
            </a:r>
            <a:r>
              <a:rPr lang="ar-SY" b="1" dirty="0" smtClean="0"/>
              <a:t>وكثيرٍ </a:t>
            </a:r>
            <a:r>
              <a:rPr lang="ar-SY" b="1" dirty="0"/>
              <a:t>من العناية وبتجهيز صندوق الإسعافات الأولية على أكمل </a:t>
            </a:r>
            <a:r>
              <a:rPr lang="ar-SY" b="1" dirty="0" smtClean="0"/>
              <a:t>وجهٍ.</a:t>
            </a:r>
            <a:endParaRPr lang="en-US" b="1" dirty="0"/>
          </a:p>
          <a:p>
            <a:endParaRPr lang="ar-IQ" dirty="0"/>
          </a:p>
        </p:txBody>
      </p:sp>
    </p:spTree>
    <p:extLst>
      <p:ext uri="{BB962C8B-B14F-4D97-AF65-F5344CB8AC3E}">
        <p14:creationId xmlns:p14="http://schemas.microsoft.com/office/powerpoint/2010/main" val="486011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229600" cy="6264696"/>
          </a:xfrm>
        </p:spPr>
        <p:txBody>
          <a:bodyPr>
            <a:normAutofit fontScale="92500" lnSpcReduction="10000"/>
          </a:bodyPr>
          <a:lstStyle/>
          <a:p>
            <a:pPr algn="just">
              <a:lnSpc>
                <a:spcPct val="200000"/>
              </a:lnSpc>
            </a:pPr>
            <a:r>
              <a:rPr lang="ar-SY" sz="3800" b="1" dirty="0"/>
              <a:t>يكون معظم المرضى الذين يراجعون الطبيب بسبب وجود نزف بعد القلع برفقة أهلهم أو أصدقائهم القلقين، لذا من الضروري عزل المريض عن هؤلاء المرافقين القلقين، حيث يُطلب منهم الهدوء والبقاء في غرفة </a:t>
            </a:r>
            <a:r>
              <a:rPr lang="ar-SY" sz="3800" b="1" dirty="0" err="1"/>
              <a:t>الإنتظار</a:t>
            </a:r>
            <a:r>
              <a:rPr lang="ar-SY" sz="3800" b="1" dirty="0"/>
              <a:t> بالإضافة إلى إعادة طمأنة المريض حتى يتم علاجه بشكلٍ مرضٍ. </a:t>
            </a:r>
            <a:endParaRPr lang="ar-IQ" sz="3800" b="1" dirty="0"/>
          </a:p>
          <a:p>
            <a:endParaRPr lang="ar-IQ" dirty="0"/>
          </a:p>
        </p:txBody>
      </p:sp>
    </p:spTree>
    <p:extLst>
      <p:ext uri="{BB962C8B-B14F-4D97-AF65-F5344CB8AC3E}">
        <p14:creationId xmlns:p14="http://schemas.microsoft.com/office/powerpoint/2010/main" val="10798957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229600" cy="6264696"/>
          </a:xfrm>
        </p:spPr>
        <p:txBody>
          <a:bodyPr>
            <a:normAutofit fontScale="92500" lnSpcReduction="10000"/>
          </a:bodyPr>
          <a:lstStyle/>
          <a:p>
            <a:pPr algn="just">
              <a:lnSpc>
                <a:spcPct val="160000"/>
              </a:lnSpc>
            </a:pPr>
            <a:r>
              <a:rPr lang="ar-SY" b="1" dirty="0"/>
              <a:t>بعد جلوس المريض بارتياح على كرسي الأسنان وتغطية ملابسه برداء واقٍ مضاد للماء يجب أن يفحص طبيب الأسنان فم المريض لتحديد مكان وكمية النزف، فغالباً ما يلاحظ وجود خثرة دموية زائدة وثابتة تقريباً في منطقة النزف، حيث يجب إزالتها باستخدام قطعة من الشاش، بعد ذلك يجب دك الشاش الطبي أو وضع قطعة شاش ثابتة فوق السنخ ويطلب من المريض العض عليها. ويمكن إضافة مسحوق من حمض </a:t>
            </a:r>
            <a:r>
              <a:rPr lang="ar-SY" b="1" dirty="0" err="1"/>
              <a:t>التَّنِّيك</a:t>
            </a:r>
            <a:r>
              <a:rPr lang="ar-SY" b="1" dirty="0"/>
              <a:t> </a:t>
            </a:r>
            <a:r>
              <a:rPr lang="en-US" b="1" dirty="0"/>
              <a:t>Tannic Acid</a:t>
            </a:r>
            <a:r>
              <a:rPr lang="ar-SY" b="1" dirty="0"/>
              <a:t> على قطعة الشاش بالقرب من السنخ النازف للمساعدة في إيقاف النزف. </a:t>
            </a:r>
            <a:endParaRPr lang="ar-IQ" b="1" dirty="0"/>
          </a:p>
        </p:txBody>
      </p:sp>
    </p:spTree>
    <p:extLst>
      <p:ext uri="{BB962C8B-B14F-4D97-AF65-F5344CB8AC3E}">
        <p14:creationId xmlns:p14="http://schemas.microsoft.com/office/powerpoint/2010/main" val="37886081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88640"/>
            <a:ext cx="8229600" cy="6408712"/>
          </a:xfrm>
        </p:spPr>
        <p:txBody>
          <a:bodyPr>
            <a:normAutofit fontScale="85000" lnSpcReduction="20000"/>
          </a:bodyPr>
          <a:lstStyle/>
          <a:p>
            <a:pPr algn="just">
              <a:lnSpc>
                <a:spcPct val="170000"/>
              </a:lnSpc>
            </a:pPr>
            <a:r>
              <a:rPr lang="ar-SY" b="1" dirty="0"/>
              <a:t>ويُنصح في معظم الحالات إجراء الخياطة عبر المخاطية </a:t>
            </a:r>
            <a:r>
              <a:rPr lang="ar-SY" b="1" dirty="0" err="1"/>
              <a:t>السمحاقية</a:t>
            </a:r>
            <a:r>
              <a:rPr lang="ar-SY" b="1" dirty="0"/>
              <a:t> تحت التخدير الموضعي للسيطرة على النزف، حيث تعتبر الخياطة المربعة المتقطعة الأفقية</a:t>
            </a:r>
            <a:r>
              <a:rPr lang="en-US" b="1" dirty="0"/>
              <a:t>Interrupted Horizontal Mattress Suture</a:t>
            </a:r>
            <a:r>
              <a:rPr lang="ar-SY" b="1" dirty="0"/>
              <a:t> الأفضل لتحقيق هذا الهدف ويجب إجراؤها عبر السنخ أسرع ما يمكن. إن الهدف من الخياطة هو ليس إغلاق السنخ بتقريب النسج الرخوة المغطية فحسب بل إحداث شد توتري في المخاطية </a:t>
            </a:r>
            <a:r>
              <a:rPr lang="ar-SY" b="1" dirty="0" err="1"/>
              <a:t>السمحاقية</a:t>
            </a:r>
            <a:r>
              <a:rPr lang="ar-SY" b="1" dirty="0"/>
              <a:t> المغطية للعظم مما يجعلها ناقصة التروية، ففي معظم الحالات لا ينشأ النزف من السنخ العظمي بل من النسج المحيطة به وهذا النزف يمكن إيقافه كما ذكر أعلاه. ويجب إعطاء المريض التعليمات بضرورة العض على قطعة الشاش لمدة خمس دقائق على الأقل بعد تطبيق الخياطة. </a:t>
            </a:r>
            <a:endParaRPr lang="en-US" b="1" dirty="0"/>
          </a:p>
        </p:txBody>
      </p:sp>
    </p:spTree>
    <p:extLst>
      <p:ext uri="{BB962C8B-B14F-4D97-AF65-F5344CB8AC3E}">
        <p14:creationId xmlns:p14="http://schemas.microsoft.com/office/powerpoint/2010/main" val="31614524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88640"/>
            <a:ext cx="8229600" cy="6264696"/>
          </a:xfrm>
        </p:spPr>
        <p:txBody>
          <a:bodyPr>
            <a:normAutofit fontScale="85000" lnSpcReduction="10000"/>
          </a:bodyPr>
          <a:lstStyle/>
          <a:p>
            <a:pPr algn="just">
              <a:lnSpc>
                <a:spcPct val="160000"/>
              </a:lnSpc>
            </a:pPr>
            <a:r>
              <a:rPr lang="ar-SY" b="1" dirty="0"/>
              <a:t>وفي حال فشل هذه الإجراءات في السيطرة على النزف يمكن تطبيق الرغوة الهلامية</a:t>
            </a:r>
            <a:r>
              <a:rPr lang="en-US" b="1" dirty="0"/>
              <a:t>Gelatin Foam </a:t>
            </a:r>
            <a:r>
              <a:rPr lang="ar-SY" b="1" dirty="0"/>
              <a:t> (</a:t>
            </a:r>
            <a:r>
              <a:rPr lang="ar-SY" b="1" dirty="0" err="1"/>
              <a:t>الجلفوم</a:t>
            </a:r>
            <a:r>
              <a:rPr lang="ar-SY" b="1" dirty="0"/>
              <a:t>) أو الرغوة الليفية </a:t>
            </a:r>
            <a:r>
              <a:rPr lang="en-US" b="1" dirty="0"/>
              <a:t>Fibrin Foam</a:t>
            </a:r>
            <a:r>
              <a:rPr lang="ar-SY" b="1" dirty="0"/>
              <a:t> القابلة للامتصاص داخل السنخ وتغطية المنطقة بقطعة شاش مركّبة، كما يمكن استخدام الشمع العظمي </a:t>
            </a:r>
            <a:r>
              <a:rPr lang="en-US" b="1" dirty="0"/>
              <a:t>Bone Wax</a:t>
            </a:r>
            <a:r>
              <a:rPr lang="ar-SY" b="1" dirty="0"/>
              <a:t> أو الكولاجين ذو </a:t>
            </a:r>
            <a:r>
              <a:rPr lang="ar-SY" b="1" dirty="0" err="1"/>
              <a:t>اللييفات</a:t>
            </a:r>
            <a:r>
              <a:rPr lang="ar-SY" b="1" dirty="0"/>
              <a:t> أو </a:t>
            </a:r>
            <a:r>
              <a:rPr lang="ar-SY" b="1" dirty="0" err="1"/>
              <a:t>الثرومبين</a:t>
            </a:r>
            <a:r>
              <a:rPr lang="ar-SY" b="1" dirty="0"/>
              <a:t>، وبعد وضع هذه المواد في مكانها يتم تطبيق الدعم خارج الفموي كوضع الرباط الضاغط، وفي حال عدم جدوى هذه الإجراءات يمكن إجراء الكي الكهربائي من أجل </a:t>
            </a:r>
            <a:r>
              <a:rPr lang="ar-SY" b="1" dirty="0" err="1"/>
              <a:t>النزوف</a:t>
            </a:r>
            <a:r>
              <a:rPr lang="ar-SY" b="1" dirty="0"/>
              <a:t> الصغيرة أو لقط الأوعية الدموية النازفة وربطها أو إحالة المريض إلى أقرب مستشفى لتلقي المعالجة اللازمة. </a:t>
            </a:r>
            <a:endParaRPr lang="en-US" b="1" dirty="0"/>
          </a:p>
          <a:p>
            <a:endParaRPr lang="ar-IQ" dirty="0"/>
          </a:p>
        </p:txBody>
      </p:sp>
    </p:spTree>
    <p:extLst>
      <p:ext uri="{BB962C8B-B14F-4D97-AF65-F5344CB8AC3E}">
        <p14:creationId xmlns:p14="http://schemas.microsoft.com/office/powerpoint/2010/main" val="17902979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229600" cy="6048672"/>
          </a:xfrm>
        </p:spPr>
        <p:txBody>
          <a:bodyPr>
            <a:normAutofit fontScale="92500"/>
          </a:bodyPr>
          <a:lstStyle/>
          <a:p>
            <a:pPr algn="just">
              <a:lnSpc>
                <a:spcPct val="150000"/>
              </a:lnSpc>
            </a:pPr>
            <a:r>
              <a:rPr lang="ar-SY" b="1" dirty="0"/>
              <a:t>في معظم الحالات سيتم إيقاف النزف بواسطة الإجراءات البسيطة، ومن الحكمة إعادة فحص المريض قبل مغادرته وتزويده بالتعليمات الضرورية بعد القلع. يكون طعم الفم كريهاً بعد النزف السني وإن الغسول الفموية المتكررة للتخلص من هذا الطعم تزيد من حدوث النزف لذا يجب تجنبها. ويجب تنظيف الحفرة الفموية بحذر باستخدام الشاش المرطب بالماء البارد والعناية الخاصة باللسان. وهكذا فإن مثل هذه الإجراءات البسيطة يمكن أن تزيد بشكل كبير من راحة المريض. </a:t>
            </a:r>
            <a:endParaRPr lang="ar-IQ" b="1" dirty="0"/>
          </a:p>
        </p:txBody>
      </p:sp>
    </p:spTree>
    <p:extLst>
      <p:ext uri="{BB962C8B-B14F-4D97-AF65-F5344CB8AC3E}">
        <p14:creationId xmlns:p14="http://schemas.microsoft.com/office/powerpoint/2010/main" val="17370303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SY" b="1" dirty="0"/>
              <a:t>ال</a:t>
            </a:r>
            <a:r>
              <a:rPr lang="ar-SY" b="1" dirty="0">
                <a:solidFill>
                  <a:srgbClr val="FF0000"/>
                </a:solidFill>
              </a:rPr>
              <a:t>وذمة الهوائية </a:t>
            </a:r>
            <a:r>
              <a:rPr lang="en-US" b="1" i="1" dirty="0">
                <a:solidFill>
                  <a:srgbClr val="FF0000"/>
                </a:solidFill>
              </a:rPr>
              <a:t>Emphysema</a:t>
            </a:r>
            <a:r>
              <a:rPr lang="ar-SY" b="1" dirty="0">
                <a:solidFill>
                  <a:srgbClr val="FF0000"/>
                </a:solidFill>
              </a:rPr>
              <a:t>: </a:t>
            </a:r>
            <a:r>
              <a:rPr lang="en-US" dirty="0"/>
              <a:t/>
            </a:r>
            <a:br>
              <a:rPr lang="en-US" dirty="0"/>
            </a:br>
            <a:endParaRPr lang="ar-IQ" dirty="0"/>
          </a:p>
        </p:txBody>
      </p:sp>
      <p:sp>
        <p:nvSpPr>
          <p:cNvPr id="3" name="عنصر نائب للمحتوى 2"/>
          <p:cNvSpPr>
            <a:spLocks noGrp="1"/>
          </p:cNvSpPr>
          <p:nvPr>
            <p:ph idx="1"/>
          </p:nvPr>
        </p:nvSpPr>
        <p:spPr>
          <a:xfrm>
            <a:off x="457200" y="1600200"/>
            <a:ext cx="8229600" cy="5069160"/>
          </a:xfrm>
        </p:spPr>
        <p:txBody>
          <a:bodyPr>
            <a:normAutofit fontScale="92500"/>
          </a:bodyPr>
          <a:lstStyle/>
          <a:p>
            <a:pPr algn="just">
              <a:lnSpc>
                <a:spcPct val="150000"/>
              </a:lnSpc>
            </a:pPr>
            <a:r>
              <a:rPr lang="ar-SY" b="1" dirty="0"/>
              <a:t>هي نادرة الحدوث، ولكنها غالباً ما تحدث في الفك العلوي نتيجة لدخول الهواء المتحرر تحت الضغط من القبضات إلى المسافات النسيجية مع الجراثيم المجاورة، وقد تمتد الوذمة لتصل إلى المسافات النسيجية الأعمق وربما إلى داخل </a:t>
            </a:r>
            <a:r>
              <a:rPr lang="ar-SY" b="1" dirty="0" smtClean="0"/>
              <a:t>القحف </a:t>
            </a:r>
            <a:r>
              <a:rPr lang="ar-SY" b="1" dirty="0"/>
              <a:t>ليتطور نتيجة لذلك التهاب سحايا وخراج دماغي. وفي حال حدوث الوذمة الهوائية في الفك السفلي يمكن أن تؤدي لحدوث خراج أو التهاب المنصّف </a:t>
            </a:r>
            <a:r>
              <a:rPr lang="en-US" b="1" dirty="0" err="1"/>
              <a:t>Mediasinitis</a:t>
            </a:r>
            <a:r>
              <a:rPr lang="ar-SY" b="1" dirty="0"/>
              <a:t> أو الموت.</a:t>
            </a:r>
            <a:endParaRPr lang="en-US" b="1" dirty="0"/>
          </a:p>
          <a:p>
            <a:endParaRPr lang="ar-IQ" dirty="0"/>
          </a:p>
        </p:txBody>
      </p:sp>
    </p:spTree>
    <p:extLst>
      <p:ext uri="{BB962C8B-B14F-4D97-AF65-F5344CB8AC3E}">
        <p14:creationId xmlns:p14="http://schemas.microsoft.com/office/powerpoint/2010/main" val="8358164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229600" cy="5976664"/>
          </a:xfrm>
        </p:spPr>
        <p:txBody>
          <a:bodyPr>
            <a:normAutofit/>
          </a:bodyPr>
          <a:lstStyle/>
          <a:p>
            <a:pPr algn="just">
              <a:lnSpc>
                <a:spcPct val="200000"/>
              </a:lnSpc>
            </a:pPr>
            <a:r>
              <a:rPr lang="ar-SY" b="1" dirty="0" smtClean="0"/>
              <a:t>تُشخص الوذمة الهوائية بحدوث انتباج كبير بشكل مفاجئ ووجود فرقعة عند الجس من خارج الفم، كما يمكن أن تبين الصور الشعاعية وجود الهواء ضمن الأنسجة الرخوة. وفي حال حدوثها تكون المعالجة بإدخال المريض للمستشفى إذا كانت الوذمة واسعة للمراقبة بعد إخراج الهواء وإعطاء الصادات الحيوية.</a:t>
            </a:r>
            <a:endParaRPr lang="en-US" b="1" dirty="0"/>
          </a:p>
        </p:txBody>
      </p:sp>
    </p:spTree>
    <p:extLst>
      <p:ext uri="{BB962C8B-B14F-4D97-AF65-F5344CB8AC3E}">
        <p14:creationId xmlns:p14="http://schemas.microsoft.com/office/powerpoint/2010/main" val="7909943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SY" b="1" dirty="0"/>
              <a:t>خلق اتصال فموي جيبي</a:t>
            </a:r>
            <a:r>
              <a:rPr lang="en-US" b="1" dirty="0"/>
              <a:t>Creation of an Oro-</a:t>
            </a:r>
            <a:r>
              <a:rPr lang="en-US" b="1" dirty="0" err="1"/>
              <a:t>antral</a:t>
            </a:r>
            <a:r>
              <a:rPr lang="en-US" b="1" dirty="0"/>
              <a:t> Communication </a:t>
            </a:r>
            <a:r>
              <a:rPr lang="ar-SY" b="1" dirty="0"/>
              <a:t>: </a:t>
            </a:r>
            <a:r>
              <a:rPr lang="en-US" dirty="0"/>
              <a:t/>
            </a:r>
            <a:br>
              <a:rPr lang="en-US" dirty="0"/>
            </a:br>
            <a:endParaRPr lang="ar-IQ" dirty="0"/>
          </a:p>
        </p:txBody>
      </p:sp>
      <p:sp>
        <p:nvSpPr>
          <p:cNvPr id="3" name="عنصر نائب للمحتوى 2"/>
          <p:cNvSpPr>
            <a:spLocks noGrp="1"/>
          </p:cNvSpPr>
          <p:nvPr>
            <p:ph idx="1"/>
          </p:nvPr>
        </p:nvSpPr>
        <p:spPr>
          <a:xfrm>
            <a:off x="457200" y="1600200"/>
            <a:ext cx="8229600" cy="5069160"/>
          </a:xfrm>
        </p:spPr>
        <p:txBody>
          <a:bodyPr>
            <a:normAutofit fontScale="92500" lnSpcReduction="20000"/>
          </a:bodyPr>
          <a:lstStyle/>
          <a:p>
            <a:pPr algn="just">
              <a:lnSpc>
                <a:spcPct val="200000"/>
              </a:lnSpc>
            </a:pPr>
            <a:r>
              <a:rPr lang="ar-SY" b="1" dirty="0"/>
              <a:t>عادة ما تكون ذرى أسنان الفك العلوي الخلفية قريبة جداً من الجيب الفكي، فأحياناً لا يفصل جذور هذه الأسنان عن تجويف الجيب الفكي سوى الأنسجة الرخوة المبطنة للجيب الفكي، ففي حال تخرّب بطانة الجيب بواسطة إنتان حول ذروي أو انثقابها أثناء قلع سن أو جذر فسيحدث اتصال بين الحفرة الفموية وتجويف الجيب الفكي يدعى </a:t>
            </a:r>
            <a:r>
              <a:rPr lang="ar-SY" b="1" dirty="0" err="1"/>
              <a:t>بالإتصال</a:t>
            </a:r>
            <a:r>
              <a:rPr lang="ar-SY" b="1" dirty="0"/>
              <a:t> الفموي </a:t>
            </a:r>
            <a:r>
              <a:rPr lang="ar-SY" b="1" dirty="0" smtClean="0"/>
              <a:t>الجيبي.</a:t>
            </a:r>
            <a:endParaRPr lang="en-US" b="1" dirty="0"/>
          </a:p>
        </p:txBody>
      </p:sp>
    </p:spTree>
    <p:extLst>
      <p:ext uri="{BB962C8B-B14F-4D97-AF65-F5344CB8AC3E}">
        <p14:creationId xmlns:p14="http://schemas.microsoft.com/office/powerpoint/2010/main" val="34405239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229600" cy="6264696"/>
          </a:xfrm>
        </p:spPr>
        <p:txBody>
          <a:bodyPr>
            <a:normAutofit/>
          </a:bodyPr>
          <a:lstStyle/>
          <a:p>
            <a:pPr algn="just">
              <a:lnSpc>
                <a:spcPct val="150000"/>
              </a:lnSpc>
            </a:pPr>
            <a:r>
              <a:rPr lang="ar-SY" b="1" dirty="0" smtClean="0"/>
              <a:t>وفي </a:t>
            </a:r>
            <a:r>
              <a:rPr lang="ar-SY" b="1" dirty="0"/>
              <a:t>حال الشك بحدوث هذا </a:t>
            </a:r>
            <a:r>
              <a:rPr lang="ar-SY" b="1" dirty="0" err="1"/>
              <a:t>الإختلاط</a:t>
            </a:r>
            <a:r>
              <a:rPr lang="ar-SY" b="1" dirty="0"/>
              <a:t> يُطلب من المريض إمساك أنفه وإغلاق منخريه، بعد ذلك يُطلب منه بتوليد ضغط داخل أنفي وداخل جيبي بمحاولة نفخ الهواء عبر أنفه المغلق، ففي حال وجود اتصال فموي جيبي سيُسمع صوت الهواء عند خروجه عبر الفم أو سيُشاهد تشكل فقاعة في الدم الموجود في التجويف السنخي، أو انحراف قطعة قطن عند إمساكها فوق السنخ. </a:t>
            </a:r>
            <a:endParaRPr lang="ar-SY" b="1" dirty="0" smtClean="0"/>
          </a:p>
          <a:p>
            <a:pPr algn="just">
              <a:lnSpc>
                <a:spcPct val="150000"/>
              </a:lnSpc>
            </a:pPr>
            <a:r>
              <a:rPr lang="ar-SY" b="1" dirty="0" smtClean="0">
                <a:solidFill>
                  <a:srgbClr val="FF0000"/>
                </a:solidFill>
              </a:rPr>
              <a:t>تسمى طريقة اختبار فحص انفتاح الجيب الفكي فال سيلفا</a:t>
            </a:r>
            <a:endParaRPr lang="en-US" b="1" dirty="0">
              <a:solidFill>
                <a:srgbClr val="FF0000"/>
              </a:solidFill>
            </a:endParaRPr>
          </a:p>
          <a:p>
            <a:endParaRPr lang="ar-IQ" dirty="0"/>
          </a:p>
        </p:txBody>
      </p:sp>
    </p:spTree>
    <p:extLst>
      <p:ext uri="{BB962C8B-B14F-4D97-AF65-F5344CB8AC3E}">
        <p14:creationId xmlns:p14="http://schemas.microsoft.com/office/powerpoint/2010/main" val="16518181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264696"/>
          </a:xfrm>
        </p:spPr>
        <p:txBody>
          <a:bodyPr>
            <a:normAutofit fontScale="85000" lnSpcReduction="10000"/>
          </a:bodyPr>
          <a:lstStyle/>
          <a:p>
            <a:pPr algn="just">
              <a:lnSpc>
                <a:spcPct val="160000"/>
              </a:lnSpc>
            </a:pPr>
            <a:r>
              <a:rPr lang="ar-SY" b="1" dirty="0"/>
              <a:t>إذا كان </a:t>
            </a:r>
            <a:r>
              <a:rPr lang="ar-SY" b="1" dirty="0" err="1"/>
              <a:t>الإختبار</a:t>
            </a:r>
            <a:r>
              <a:rPr lang="ar-SY" b="1" dirty="0"/>
              <a:t> إيجابياً أو مبهماً يجب معالجة الآفة فوراً، فإذا كان </a:t>
            </a:r>
            <a:r>
              <a:rPr lang="ar-SY" b="1" dirty="0" err="1"/>
              <a:t>الإنفتاح</a:t>
            </a:r>
            <a:r>
              <a:rPr lang="ar-SY" b="1" dirty="0"/>
              <a:t> صغيراً يُكتفى غالباً بتغطية المنطقة بالشاش للمحافظة على الخثرة الدموية في مكانها، أما إذا كان </a:t>
            </a:r>
            <a:r>
              <a:rPr lang="ar-SY" b="1" dirty="0" err="1"/>
              <a:t>الإنفتاح</a:t>
            </a:r>
            <a:r>
              <a:rPr lang="ar-SY" b="1" dirty="0"/>
              <a:t> كبيراً فيجب عندها رفع شرائح مخاطية </a:t>
            </a:r>
            <a:r>
              <a:rPr lang="ar-SY" b="1" dirty="0" err="1"/>
              <a:t>سمحاقية</a:t>
            </a:r>
            <a:r>
              <a:rPr lang="ar-SY" b="1" dirty="0"/>
              <a:t> لإغلاق </a:t>
            </a:r>
            <a:r>
              <a:rPr lang="ar-SY" b="1" dirty="0" err="1"/>
              <a:t>الإنفتاح</a:t>
            </a:r>
            <a:r>
              <a:rPr lang="ar-SY" b="1" dirty="0"/>
              <a:t>، كالشريحة </a:t>
            </a:r>
            <a:r>
              <a:rPr lang="ar-SY" b="1" dirty="0" err="1"/>
              <a:t>الدهليزية</a:t>
            </a:r>
            <a:r>
              <a:rPr lang="ar-SY" b="1" dirty="0"/>
              <a:t> المزاحة  </a:t>
            </a:r>
            <a:r>
              <a:rPr lang="en-US" b="1" dirty="0"/>
              <a:t>Buccal Advancement Flap </a:t>
            </a:r>
            <a:r>
              <a:rPr lang="ar-SY" b="1" dirty="0"/>
              <a:t>والشريحة الحنكية المدارة</a:t>
            </a:r>
            <a:r>
              <a:rPr lang="en-US" b="1" dirty="0"/>
              <a:t>Palatal Rotation Flap </a:t>
            </a:r>
            <a:r>
              <a:rPr lang="ar-SY" b="1" dirty="0"/>
              <a:t>، وقد نحتاج لتخفيض ارتفاع حواف السنخ العظمية دون زيادة حجم </a:t>
            </a:r>
            <a:r>
              <a:rPr lang="ar-SY" b="1" dirty="0" err="1"/>
              <a:t>الإنفتاح</a:t>
            </a:r>
            <a:r>
              <a:rPr lang="ar-SY" b="1" dirty="0"/>
              <a:t> العظمي، وتخاط الشرائح المغطية للسنخ باستخدام الخياطة المربعة المتقطعة </a:t>
            </a:r>
            <a:r>
              <a:rPr lang="en-US" b="1" dirty="0"/>
              <a:t>Interrupted Horizontal Mattress Suture</a:t>
            </a:r>
            <a:r>
              <a:rPr lang="ar-SY" b="1" dirty="0"/>
              <a:t>. </a:t>
            </a:r>
            <a:endParaRPr lang="en-US" b="1" dirty="0"/>
          </a:p>
          <a:p>
            <a:endParaRPr lang="ar-IQ" dirty="0"/>
          </a:p>
        </p:txBody>
      </p:sp>
    </p:spTree>
    <p:extLst>
      <p:ext uri="{BB962C8B-B14F-4D97-AF65-F5344CB8AC3E}">
        <p14:creationId xmlns:p14="http://schemas.microsoft.com/office/powerpoint/2010/main" val="2320238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336704"/>
          </a:xfrm>
        </p:spPr>
        <p:txBody>
          <a:bodyPr>
            <a:normAutofit/>
          </a:bodyPr>
          <a:lstStyle/>
          <a:p>
            <a:pPr algn="just">
              <a:lnSpc>
                <a:spcPct val="150000"/>
              </a:lnSpc>
            </a:pPr>
            <a:r>
              <a:rPr lang="ar-SY" b="1" dirty="0"/>
              <a:t>يتم حفظ مواد الإسعافات الأولية داخل صندوق محكم الإغلاق والكتابة عليه </a:t>
            </a:r>
            <a:r>
              <a:rPr lang="ar-SY" b="1" dirty="0" smtClean="0"/>
              <a:t>بشكلٍ واضحٍ </a:t>
            </a:r>
            <a:r>
              <a:rPr lang="ar-SY" b="1" dirty="0"/>
              <a:t>ووضعه في </a:t>
            </a:r>
            <a:r>
              <a:rPr lang="ar-SY" b="1" dirty="0" smtClean="0"/>
              <a:t>مكانٍ ظاهرٍ </a:t>
            </a:r>
            <a:r>
              <a:rPr lang="ar-SY" b="1" dirty="0"/>
              <a:t>يمكن الوصول إليه ولكن بعيداً عن متناول الأطفال الصغار لضمان سلامتهم. ثم من </a:t>
            </a:r>
            <a:r>
              <a:rPr lang="ar-SY" b="1" dirty="0" smtClean="0"/>
              <a:t>فترةٍ </a:t>
            </a:r>
            <a:r>
              <a:rPr lang="ar-SY" b="1" dirty="0"/>
              <a:t>لأخرى، يتم التأكد من تاريخ صلاحية المواد واستبدال كل </a:t>
            </a:r>
            <a:r>
              <a:rPr lang="ar-SY" b="1" dirty="0" smtClean="0"/>
              <a:t>مادةٍ </a:t>
            </a:r>
            <a:r>
              <a:rPr lang="ar-SY" b="1" dirty="0"/>
              <a:t>انتهى تاريخ صلاحيتها. كما </a:t>
            </a:r>
            <a:r>
              <a:rPr lang="ar-SY" b="1" dirty="0" smtClean="0"/>
              <a:t>لابدّ </a:t>
            </a:r>
            <a:r>
              <a:rPr lang="ar-SY" b="1" dirty="0"/>
              <a:t>من الاحتفاظ بدليل لهذه المواد والحالة التي يتم استخدامها فيها كدليل إرشادي عند استعمالها، ويفضل أن يحتفظ داخل هذا الصندوق بقائمة لأرقام هواتف الطوارئ. </a:t>
            </a:r>
            <a:endParaRPr lang="en-US" b="1" dirty="0"/>
          </a:p>
          <a:p>
            <a:endParaRPr lang="ar-IQ" dirty="0"/>
          </a:p>
        </p:txBody>
      </p:sp>
    </p:spTree>
    <p:extLst>
      <p:ext uri="{BB962C8B-B14F-4D97-AF65-F5344CB8AC3E}">
        <p14:creationId xmlns:p14="http://schemas.microsoft.com/office/powerpoint/2010/main" val="36617590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192688"/>
          </a:xfrm>
        </p:spPr>
        <p:txBody>
          <a:bodyPr>
            <a:normAutofit/>
          </a:bodyPr>
          <a:lstStyle/>
          <a:p>
            <a:pPr algn="just">
              <a:lnSpc>
                <a:spcPct val="200000"/>
              </a:lnSpc>
            </a:pPr>
            <a:r>
              <a:rPr lang="ar-SY" b="1" dirty="0"/>
              <a:t>يجب دعم النسج الرخوة والخثرة الدموية بتغطية المنطقة بضماد أو صفيحة من </a:t>
            </a:r>
            <a:r>
              <a:rPr lang="ar-SY" b="1" dirty="0" err="1"/>
              <a:t>الأكريل</a:t>
            </a:r>
            <a:r>
              <a:rPr lang="ar-SY" b="1" dirty="0"/>
              <a:t> البارد كامتداد لجهاز سني موجود أو كصفيحة قاعدية، وبشكل بديل يمكن استخدام صفيحة من مركب الطبع حيث تُكيف وتًبرد وتُشذب وتوضع في مكانها فوق المنطقة وتُثبت حول الأسنان المجاورة بربطها أو خياطتها.</a:t>
            </a:r>
            <a:endParaRPr lang="ar-IQ" b="1" dirty="0"/>
          </a:p>
        </p:txBody>
      </p:sp>
    </p:spTree>
    <p:extLst>
      <p:ext uri="{BB962C8B-B14F-4D97-AF65-F5344CB8AC3E}">
        <p14:creationId xmlns:p14="http://schemas.microsoft.com/office/powerpoint/2010/main" val="4056460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336704"/>
          </a:xfrm>
        </p:spPr>
        <p:txBody>
          <a:bodyPr>
            <a:normAutofit/>
          </a:bodyPr>
          <a:lstStyle/>
          <a:p>
            <a:pPr algn="just">
              <a:lnSpc>
                <a:spcPct val="150000"/>
              </a:lnSpc>
            </a:pPr>
            <a:r>
              <a:rPr lang="ar-SY" b="1" dirty="0"/>
              <a:t>وتحت أي ظرف من الظروف يجب عدم السماح للمريض بالمضمضة الفموية في حال الشك بحدوث اتصال جيبي فموي قبل أن يتم إغلاقه، لأن عبور السوائل من الفم إلى الجيب الفكي سيلوث هذا الجيب بالجراثيم المتعايشة في الحفرة الفموية، كما لا يجوز إدخال الأدوات وتمريرها من الفم إلى داخل الجيب لنفس السبب. ويُطلب من المريض تجنب السعال والعطاس وخاصة إذا كان الفم مغلقاً.</a:t>
            </a:r>
            <a:endParaRPr lang="en-US" b="1" dirty="0"/>
          </a:p>
          <a:p>
            <a:endParaRPr lang="ar-IQ" dirty="0"/>
          </a:p>
        </p:txBody>
      </p:sp>
    </p:spTree>
    <p:extLst>
      <p:ext uri="{BB962C8B-B14F-4D97-AF65-F5344CB8AC3E}">
        <p14:creationId xmlns:p14="http://schemas.microsoft.com/office/powerpoint/2010/main" val="33415799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4426" y="131575"/>
            <a:ext cx="5040560"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365"/>
          <a:stretch/>
        </p:blipFill>
        <p:spPr bwMode="auto">
          <a:xfrm>
            <a:off x="4644008" y="3645024"/>
            <a:ext cx="410445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465"/>
          <a:stretch/>
        </p:blipFill>
        <p:spPr bwMode="auto">
          <a:xfrm>
            <a:off x="251520" y="3645024"/>
            <a:ext cx="403244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605"/>
          <a:stretch/>
        </p:blipFill>
        <p:spPr bwMode="auto">
          <a:xfrm>
            <a:off x="251520" y="116632"/>
            <a:ext cx="338437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4184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SY" b="1" dirty="0"/>
              <a:t>ا</a:t>
            </a:r>
            <a:r>
              <a:rPr lang="ar-SY" b="1" dirty="0">
                <a:solidFill>
                  <a:srgbClr val="FF0000"/>
                </a:solidFill>
              </a:rPr>
              <a:t>لإغماء </a:t>
            </a:r>
            <a:r>
              <a:rPr lang="en-US" b="1" dirty="0">
                <a:solidFill>
                  <a:srgbClr val="FF0000"/>
                </a:solidFill>
              </a:rPr>
              <a:t>Syncope </a:t>
            </a:r>
            <a:r>
              <a:rPr lang="ar-SY" b="1" dirty="0">
                <a:solidFill>
                  <a:srgbClr val="FF0000"/>
                </a:solidFill>
              </a:rPr>
              <a:t> أو الغشي </a:t>
            </a:r>
            <a:r>
              <a:rPr lang="en-US" b="1" dirty="0">
                <a:solidFill>
                  <a:srgbClr val="FF0000"/>
                </a:solidFill>
              </a:rPr>
              <a:t>Faint</a:t>
            </a:r>
            <a:r>
              <a:rPr lang="ar-SY" b="1" dirty="0">
                <a:solidFill>
                  <a:srgbClr val="FF0000"/>
                </a:solidFill>
              </a:rPr>
              <a:t>:</a:t>
            </a:r>
            <a:r>
              <a:rPr lang="en-US" dirty="0"/>
              <a:t/>
            </a:r>
            <a:br>
              <a:rPr lang="en-US" dirty="0"/>
            </a:br>
            <a:endParaRPr lang="ar-IQ" dirty="0"/>
          </a:p>
        </p:txBody>
      </p:sp>
      <p:sp>
        <p:nvSpPr>
          <p:cNvPr id="3" name="عنصر نائب للمحتوى 2"/>
          <p:cNvSpPr>
            <a:spLocks noGrp="1"/>
          </p:cNvSpPr>
          <p:nvPr>
            <p:ph idx="1"/>
          </p:nvPr>
        </p:nvSpPr>
        <p:spPr>
          <a:xfrm>
            <a:off x="467544" y="1052736"/>
            <a:ext cx="8229600" cy="5400600"/>
          </a:xfrm>
        </p:spPr>
        <p:txBody>
          <a:bodyPr>
            <a:normAutofit/>
          </a:bodyPr>
          <a:lstStyle/>
          <a:p>
            <a:pPr algn="just">
              <a:lnSpc>
                <a:spcPct val="150000"/>
              </a:lnSpc>
            </a:pPr>
            <a:r>
              <a:rPr lang="ar-SY" b="1" dirty="0"/>
              <a:t>يمكن أن يُصاب المريض فجأةً بالوهط </a:t>
            </a:r>
            <a:r>
              <a:rPr lang="en-US" b="1" dirty="0"/>
              <a:t>Collapse</a:t>
            </a:r>
            <a:r>
              <a:rPr lang="ar-SY" b="1" dirty="0"/>
              <a:t> على كرسي الأسنان مع أو بدون حدوث فقدان للوعي، وفي معظم الحالات تكون هذه الأحداث هي نوبات الإغماء </a:t>
            </a:r>
            <a:r>
              <a:rPr lang="en-US" b="1" dirty="0" err="1"/>
              <a:t>Syncopal</a:t>
            </a:r>
            <a:r>
              <a:rPr lang="en-US" b="1" dirty="0"/>
              <a:t> Attacks</a:t>
            </a:r>
            <a:r>
              <a:rPr lang="ar-SY" b="1" dirty="0"/>
              <a:t> أو الغشي </a:t>
            </a:r>
            <a:r>
              <a:rPr lang="en-US" b="1" dirty="0"/>
              <a:t>Faints</a:t>
            </a:r>
            <a:r>
              <a:rPr lang="ar-SY" b="1" dirty="0"/>
              <a:t> والتي عادة ما تزول من تلقاء نفسها، فعادةً ما يشكو المريض من إحساس بالدوار والضعف والغثيان ويصبح الجلد شاحباً بارداً ويلاحظ التعرّق.</a:t>
            </a:r>
            <a:endParaRPr lang="ar-IQ" b="1" dirty="0"/>
          </a:p>
        </p:txBody>
      </p:sp>
    </p:spTree>
    <p:extLst>
      <p:ext uri="{BB962C8B-B14F-4D97-AF65-F5344CB8AC3E}">
        <p14:creationId xmlns:p14="http://schemas.microsoft.com/office/powerpoint/2010/main" val="32905897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6192688"/>
          </a:xfrm>
        </p:spPr>
        <p:txBody>
          <a:bodyPr>
            <a:normAutofit/>
          </a:bodyPr>
          <a:lstStyle/>
          <a:p>
            <a:pPr algn="just">
              <a:lnSpc>
                <a:spcPct val="150000"/>
              </a:lnSpc>
            </a:pPr>
            <a:r>
              <a:rPr lang="ar-SY" b="1" dirty="0"/>
              <a:t>يجب البدء بالمعالجة </a:t>
            </a:r>
            <a:r>
              <a:rPr lang="ar-SY" b="1" dirty="0" err="1"/>
              <a:t>الإسعافية</a:t>
            </a:r>
            <a:r>
              <a:rPr lang="ar-SY" b="1" dirty="0"/>
              <a:t> الأولية فوراً ولا يجوز ترك المريض دون عناية على الإطلاق، حيث يجب تخفيض مستوى رأس المريض بإمالة ظهر كرسي الأسنان الذي يجلس عليه المريض للأسفل، ومع بعض تصاميم الكراسي يمكن أن يؤدي استخدام هذه الطريقة لتأخر هام في المعالجة، وفي هذه الظروف يجب وضع رأس المريض بين ركبتيه بعد التأكد من فك زر ياقته أو ربطة عنقه في حال وجودها</a:t>
            </a:r>
            <a:endParaRPr lang="ar-IQ" b="1" dirty="0"/>
          </a:p>
        </p:txBody>
      </p:sp>
    </p:spTree>
    <p:extLst>
      <p:ext uri="{BB962C8B-B14F-4D97-AF65-F5344CB8AC3E}">
        <p14:creationId xmlns:p14="http://schemas.microsoft.com/office/powerpoint/2010/main" val="13332263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6120680"/>
          </a:xfrm>
        </p:spPr>
        <p:txBody>
          <a:bodyPr/>
          <a:lstStyle/>
          <a:p>
            <a:pPr algn="just">
              <a:lnSpc>
                <a:spcPct val="200000"/>
              </a:lnSpc>
            </a:pPr>
            <a:r>
              <a:rPr lang="ar-SY" b="1" dirty="0"/>
              <a:t>ويجب توخي الحذر للحفاظ على المجرى الهوائي مفتوحاً وضمان عدم إمكانية سقوط المريض من على الكرسي، كما لا يجوز إعطاء المريض السوائل عن طريق الفم حتى يستعيد المريض كامل وعيه.</a:t>
            </a:r>
            <a:endParaRPr lang="en-US" b="1" dirty="0"/>
          </a:p>
          <a:p>
            <a:endParaRPr lang="ar-IQ" dirty="0"/>
          </a:p>
        </p:txBody>
      </p:sp>
    </p:spTree>
    <p:extLst>
      <p:ext uri="{BB962C8B-B14F-4D97-AF65-F5344CB8AC3E}">
        <p14:creationId xmlns:p14="http://schemas.microsoft.com/office/powerpoint/2010/main" val="36658050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229600" cy="6336704"/>
          </a:xfrm>
        </p:spPr>
        <p:txBody>
          <a:bodyPr>
            <a:normAutofit/>
          </a:bodyPr>
          <a:lstStyle/>
          <a:p>
            <a:pPr algn="just">
              <a:lnSpc>
                <a:spcPct val="200000"/>
              </a:lnSpc>
            </a:pPr>
            <a:r>
              <a:rPr lang="ar-SY" b="1" dirty="0"/>
              <a:t>وعند استعادة الوعي يمكن إعطاء المريض مشروباً سكرياً إذا كان المريض لم يتناول وجبة طعام ولا يزال يتعالج تحت التخدير الموضعي. وبشكل بديل يمكن إعطاء 3-6 مل من كربونات النشادر ضمن ثلث كأس ماء على الأقل. وعادة ما يحدث الشفاء التلقائي وغالباً ما يمكن إتمام القلع في نفس الجلسة.</a:t>
            </a:r>
            <a:endParaRPr lang="en-US" b="1" dirty="0"/>
          </a:p>
          <a:p>
            <a:endParaRPr lang="ar-IQ" dirty="0"/>
          </a:p>
        </p:txBody>
      </p:sp>
    </p:spTree>
    <p:extLst>
      <p:ext uri="{BB962C8B-B14F-4D97-AF65-F5344CB8AC3E}">
        <p14:creationId xmlns:p14="http://schemas.microsoft.com/office/powerpoint/2010/main" val="34213148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6192688"/>
          </a:xfrm>
        </p:spPr>
        <p:txBody>
          <a:bodyPr>
            <a:normAutofit fontScale="92500" lnSpcReduction="10000"/>
          </a:bodyPr>
          <a:lstStyle/>
          <a:p>
            <a:pPr algn="just">
              <a:lnSpc>
                <a:spcPct val="200000"/>
              </a:lnSpc>
            </a:pPr>
            <a:r>
              <a:rPr lang="ar-SY" b="1" dirty="0"/>
              <a:t>إذا لم يحدث الشفاء خلال عدة دقائق من البدء بالإجراءات </a:t>
            </a:r>
            <a:r>
              <a:rPr lang="ar-SY" b="1" dirty="0" err="1"/>
              <a:t>الإسعافية</a:t>
            </a:r>
            <a:r>
              <a:rPr lang="ar-SY" b="1" dirty="0"/>
              <a:t> الأولية فمن المحتمل أن لا يكون الوهط إغمائي المنشأ، وهنا يجب إعطاء الأكسجين واستدعاء المساعدة الطبية، كما يجب القيام بقياس سرعة التنفس وسرعة وحجم ونوع النبض، وإذا سمحت الظروف يجب تسجيل ضغط الدم بين فترة وأخرى، كما يمكن إعطاء (</a:t>
            </a:r>
            <a:r>
              <a:rPr lang="ar-SY" b="1" dirty="0" err="1"/>
              <a:t>الأمينوفيلين</a:t>
            </a:r>
            <a:r>
              <a:rPr lang="ar-SY" b="1" dirty="0"/>
              <a:t> </a:t>
            </a:r>
            <a:r>
              <a:rPr lang="en-US" b="1" dirty="0"/>
              <a:t>Aminophylline B.P</a:t>
            </a:r>
            <a:r>
              <a:rPr lang="ar-SY" b="1" dirty="0"/>
              <a:t>) بالتسريب الوريدي البطيء.    </a:t>
            </a:r>
            <a:endParaRPr lang="en-US" b="1" dirty="0"/>
          </a:p>
          <a:p>
            <a:endParaRPr lang="ar-IQ" dirty="0"/>
          </a:p>
        </p:txBody>
      </p:sp>
    </p:spTree>
    <p:extLst>
      <p:ext uri="{BB962C8B-B14F-4D97-AF65-F5344CB8AC3E}">
        <p14:creationId xmlns:p14="http://schemas.microsoft.com/office/powerpoint/2010/main" val="21236262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SY" b="1" dirty="0">
                <a:solidFill>
                  <a:srgbClr val="FF0000"/>
                </a:solidFill>
              </a:rPr>
              <a:t>الصدمة </a:t>
            </a:r>
            <a:r>
              <a:rPr lang="en-US" b="1" dirty="0">
                <a:solidFill>
                  <a:srgbClr val="FF0000"/>
                </a:solidFill>
              </a:rPr>
              <a:t>Shock</a:t>
            </a:r>
            <a:r>
              <a:rPr lang="ar-SY" b="1" dirty="0">
                <a:solidFill>
                  <a:srgbClr val="FF0000"/>
                </a:solidFill>
              </a:rPr>
              <a:t>:</a:t>
            </a:r>
            <a:r>
              <a:rPr lang="en-US" dirty="0"/>
              <a:t/>
            </a:r>
            <a:br>
              <a:rPr lang="en-US" dirty="0"/>
            </a:br>
            <a:endParaRPr lang="ar-IQ" dirty="0"/>
          </a:p>
        </p:txBody>
      </p:sp>
      <p:sp>
        <p:nvSpPr>
          <p:cNvPr id="3" name="عنصر نائب للمحتوى 2"/>
          <p:cNvSpPr>
            <a:spLocks noGrp="1"/>
          </p:cNvSpPr>
          <p:nvPr>
            <p:ph idx="1"/>
          </p:nvPr>
        </p:nvSpPr>
        <p:spPr>
          <a:xfrm>
            <a:off x="539552" y="980728"/>
            <a:ext cx="8229600" cy="5760640"/>
          </a:xfrm>
        </p:spPr>
        <p:txBody>
          <a:bodyPr>
            <a:normAutofit lnSpcReduction="10000"/>
          </a:bodyPr>
          <a:lstStyle/>
          <a:p>
            <a:pPr algn="just">
              <a:lnSpc>
                <a:spcPct val="150000"/>
              </a:lnSpc>
            </a:pPr>
            <a:r>
              <a:rPr lang="ar-SY" b="1" dirty="0"/>
              <a:t>تعتبر الصدمة من </a:t>
            </a:r>
            <a:r>
              <a:rPr lang="ar-SY" b="1" dirty="0" smtClean="0"/>
              <a:t>المضاعفات </a:t>
            </a:r>
            <a:r>
              <a:rPr lang="ar-SY" b="1" dirty="0"/>
              <a:t>الخطيرة جداً والتي قد تودي بحياة المريض، وتُعرّف بأنها عجز الجهاز الدوراني عن تغطية حاجات الأنسجة من الأكسجين والغذاء وإزالة الفضلات، حيث يمكن أن تحدث بسبب النزف الدموي الشديد نتيجة لنقص حجم الدم أو بسبب الإنتانات أو تكون ذات منشأ عصبي أو قلبي وعائي كنتيجة للألم مثلاً، كما يمكن أن تكون </a:t>
            </a:r>
            <a:r>
              <a:rPr lang="ar-SY" b="1" dirty="0" err="1"/>
              <a:t>تآقية</a:t>
            </a:r>
            <a:r>
              <a:rPr lang="ar-SY" b="1" dirty="0"/>
              <a:t> نتيجة للتحسس من المادة المخدرة الموجودة ضمن المحلول المخدر المستخدم عند قلع السن. </a:t>
            </a:r>
            <a:endParaRPr lang="ar-IQ" b="1" dirty="0"/>
          </a:p>
        </p:txBody>
      </p:sp>
    </p:spTree>
    <p:extLst>
      <p:ext uri="{BB962C8B-B14F-4D97-AF65-F5344CB8AC3E}">
        <p14:creationId xmlns:p14="http://schemas.microsoft.com/office/powerpoint/2010/main" val="29784343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480720"/>
          </a:xfrm>
        </p:spPr>
        <p:txBody>
          <a:bodyPr>
            <a:normAutofit/>
          </a:bodyPr>
          <a:lstStyle/>
          <a:p>
            <a:pPr algn="just">
              <a:lnSpc>
                <a:spcPct val="150000"/>
              </a:lnSpc>
            </a:pPr>
            <a:r>
              <a:rPr lang="ar-SY" b="1" dirty="0"/>
              <a:t>من أهم أعراض وعلامات الصدمة الدوار وتغير اللون وشحوب أو ازرقاق الأطراف وتعرّق بارد، وتسرع القلب وتنفس سطحي سريع وانخفاض الضغط، ونبض خيطي سريع وضعيف، وتشنج قصبي مع صعوبة تنفس وهيجان. وهنا يجب نقل المريض فوراً لأقرب مستشفى لإنقاذ حياة المريض وتختلف المعالجة تبعاً للعامل المسبب لحدوث الصدمة.</a:t>
            </a:r>
            <a:endParaRPr lang="en-US" b="1" dirty="0"/>
          </a:p>
        </p:txBody>
      </p:sp>
    </p:spTree>
    <p:extLst>
      <p:ext uri="{BB962C8B-B14F-4D97-AF65-F5344CB8AC3E}">
        <p14:creationId xmlns:p14="http://schemas.microsoft.com/office/powerpoint/2010/main" val="2755499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661</TotalTime>
  <Words>6856</Words>
  <Application>Microsoft Office PowerPoint</Application>
  <PresentationFormat>عرض على الشاشة (3:4)‏</PresentationFormat>
  <Paragraphs>363</Paragraphs>
  <Slides>138</Slides>
  <Notes>0</Notes>
  <HiddenSlides>0</HiddenSlides>
  <MMClips>0</MMClips>
  <ScaleCrop>false</ScaleCrop>
  <HeadingPairs>
    <vt:vector size="4" baseType="variant">
      <vt:variant>
        <vt:lpstr>نسق</vt:lpstr>
      </vt:variant>
      <vt:variant>
        <vt:i4>1</vt:i4>
      </vt:variant>
      <vt:variant>
        <vt:lpstr>عناوين الشرائح</vt:lpstr>
      </vt:variant>
      <vt:variant>
        <vt:i4>138</vt:i4>
      </vt:variant>
    </vt:vector>
  </HeadingPairs>
  <TitlesOfParts>
    <vt:vector size="139" baseType="lpstr">
      <vt:lpstr>نسق Office</vt:lpstr>
      <vt:lpstr>الإسعافات الأولية والمضاعفات المرافقة لجراحة الفم والفكين</vt:lpstr>
      <vt:lpstr>تعريف الإسعافات الأولية: </vt:lpstr>
      <vt:lpstr>أهداف الإسعاف الأولي: </vt:lpstr>
      <vt:lpstr>مبادئ الإسعافات الأولية: </vt:lpstr>
      <vt:lpstr>المسعف- مسؤولياته- خطوات عمله </vt:lpstr>
      <vt:lpstr>مسؤولية المسعف الأولي:  </vt:lpstr>
      <vt:lpstr>خطوات عمل المسعف: </vt:lpstr>
      <vt:lpstr>صندوق الإسعافات الأولية:  </vt:lpstr>
      <vt:lpstr>عرض تقديمي في PowerPoint</vt:lpstr>
      <vt:lpstr>توقف التنفس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المريض فاقد الوعي: </vt:lpstr>
      <vt:lpstr>عرض تقديمي في PowerPoint</vt:lpstr>
      <vt:lpstr>عرض تقديمي في PowerPoint</vt:lpstr>
      <vt:lpstr>عرض تقديمي في PowerPoint</vt:lpstr>
      <vt:lpstr>عرض تقديمي في PowerPoint</vt:lpstr>
      <vt:lpstr>عرض تقديمي في PowerPoint</vt:lpstr>
      <vt:lpstr>مراحل إجراء التنفس الاصطناعي:  </vt:lpstr>
      <vt:lpstr>عرض تقديمي في PowerPoint</vt:lpstr>
      <vt:lpstr>عرض تقديمي في PowerPoint</vt:lpstr>
      <vt:lpstr>عرض تقديمي في PowerPoint</vt:lpstr>
      <vt:lpstr>عرض تقديمي في PowerPoint</vt:lpstr>
      <vt:lpstr>عرض تقديمي في PowerPoint</vt:lpstr>
      <vt:lpstr>خزع الرغامى: </vt:lpstr>
      <vt:lpstr>عرض تقديمي في PowerPoint</vt:lpstr>
      <vt:lpstr>الخطوات العملية لإجراء خزع الرغامى:  </vt:lpstr>
      <vt:lpstr>طريقة خرع الرغامى المفتوحة (البضع الحلقي الدرقي):  </vt:lpstr>
      <vt:lpstr>عرض تقديمي في PowerPoint</vt:lpstr>
      <vt:lpstr>عرض تقديمي في PowerPoint</vt:lpstr>
      <vt:lpstr>عرض تقديمي في PowerPoint</vt:lpstr>
      <vt:lpstr>عرض تقديمي في PowerPoint</vt:lpstr>
      <vt:lpstr>عرض تقديمي في PowerPoint</vt:lpstr>
      <vt:lpstr>توقف القلب </vt:lpstr>
      <vt:lpstr>علامات توقف القلب: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علامات صحة ما يقوم به طبيب الاسنان: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النزف الزائد Excessive Haemorage : </vt:lpstr>
      <vt:lpstr>عرض تقديمي في PowerPoint</vt:lpstr>
      <vt:lpstr>النزف الزائد أثناء قلع السنExcessive Haemorage During Tooth Removal </vt:lpstr>
      <vt:lpstr>عرض تقديمي في PowerPoint</vt:lpstr>
      <vt:lpstr>عرض تقديمي في PowerPoint</vt:lpstr>
      <vt:lpstr>النزف الزائد عند إتمام قلع السنExcessive Haemorage on Completion of The Extraction : </vt:lpstr>
      <vt:lpstr>النزف الزائد بعد القلع Excessive Haemorage Postoperatively  : </vt:lpstr>
      <vt:lpstr>عرض تقديمي في PowerPoint</vt:lpstr>
      <vt:lpstr>عرض تقديمي في PowerPoint</vt:lpstr>
      <vt:lpstr>عرض تقديمي في PowerPoint</vt:lpstr>
      <vt:lpstr>عرض تقديمي في PowerPoint</vt:lpstr>
      <vt:lpstr>عرض تقديمي في PowerPoint</vt:lpstr>
      <vt:lpstr>الوذمة الهوائية Emphysema:  </vt:lpstr>
      <vt:lpstr>عرض تقديمي في PowerPoint</vt:lpstr>
      <vt:lpstr>خلق اتصال فموي جيبيCreation of an Oro-antral Communication :  </vt:lpstr>
      <vt:lpstr>عرض تقديمي في PowerPoint</vt:lpstr>
      <vt:lpstr>عرض تقديمي في PowerPoint</vt:lpstr>
      <vt:lpstr>عرض تقديمي في PowerPoint</vt:lpstr>
      <vt:lpstr>عرض تقديمي في PowerPoint</vt:lpstr>
      <vt:lpstr>عرض تقديمي في PowerPoint</vt:lpstr>
      <vt:lpstr>الإغماء Syncope  أو الغشي Faint: </vt:lpstr>
      <vt:lpstr>عرض تقديمي في PowerPoint</vt:lpstr>
      <vt:lpstr>عرض تقديمي في PowerPoint</vt:lpstr>
      <vt:lpstr>عرض تقديمي في PowerPoint</vt:lpstr>
      <vt:lpstr>عرض تقديمي في PowerPoint</vt:lpstr>
      <vt:lpstr>الصدمة Shock: </vt:lpstr>
      <vt:lpstr>عرض تقديمي في PowerPoint</vt:lpstr>
      <vt:lpstr>التصنيف</vt:lpstr>
      <vt:lpstr>الصدمة بنقص الحجم</vt:lpstr>
      <vt:lpstr>الصدمة قلبية المنشأ</vt:lpstr>
      <vt:lpstr>الصدمة الانسدادية</vt:lpstr>
      <vt:lpstr>الصدمة التوزيعية</vt:lpstr>
      <vt:lpstr>عرض تقديمي في PowerPoint</vt:lpstr>
      <vt:lpstr>عرض تقديمي في PowerPoint</vt:lpstr>
      <vt:lpstr>نقص التروية المحيطية</vt:lpstr>
      <vt:lpstr>تشخيص الصدمة والصدمة وشيكة الوقوع</vt:lpstr>
      <vt:lpstr>المعالجة</vt:lpstr>
      <vt:lpstr>الاجراءات العامة العلاجية</vt:lpstr>
      <vt:lpstr>الأكسجة</vt:lpstr>
      <vt:lpstr>السيطرة على النزف</vt:lpstr>
      <vt:lpstr>المسكنات</vt:lpstr>
      <vt:lpstr>الدراسات المخبرية</vt:lpstr>
      <vt:lpstr>مراقبة النظم القلبي</vt:lpstr>
      <vt:lpstr>إعاضة الحجم</vt:lpstr>
      <vt:lpstr>المحاليل المبلرة</vt:lpstr>
      <vt:lpstr>الدم</vt:lpstr>
      <vt:lpstr>أجزاء المصورة</vt:lpstr>
      <vt:lpstr>الدكستران</vt:lpstr>
      <vt:lpstr>الستيروئيدات القشرية</vt:lpstr>
      <vt:lpstr>الأدوية المؤثرة على الأوعية</vt:lpstr>
      <vt:lpstr>تطبيق الضغط الهوائي الخارجي</vt:lpstr>
      <vt:lpstr>الهيبارين</vt:lpstr>
      <vt:lpstr>التدابير النوعية</vt:lpstr>
      <vt:lpstr>توازن السوائل والكهارل</vt:lpstr>
      <vt:lpstr>الاضطرابات القلبية</vt:lpstr>
      <vt:lpstr>الأخماج</vt:lpstr>
      <vt:lpstr>قصور قشر الكظر</vt:lpstr>
      <vt:lpstr>الارتكاسات الأرجية</vt:lpstr>
      <vt:lpstr>الارتكاسات التاقأنية</vt:lpstr>
      <vt:lpstr>المعالجة الاسعافية</vt:lpstr>
      <vt:lpstr>الوقاية</vt:lpstr>
      <vt:lpstr>التأق الدوائي</vt:lpstr>
      <vt:lpstr>الخلاصة Summary: </vt:lpstr>
      <vt:lpstr>عرض تقديمي في PowerPoint</vt:lpstr>
      <vt:lpstr>عرض تقديمي في PowerPoint</vt:lpstr>
      <vt:lpstr>عرض تقديمي في PowerPoint</vt:lpstr>
    </vt:vector>
  </TitlesOfParts>
  <Company>فراس الصعيو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الإسعافات الأولية والمضاعفات المرافقة لجراحة الفم والفكين</dc:title>
  <dc:creator>Aladdin PC Center</dc:creator>
  <cp:lastModifiedBy>Aladdin PC Center</cp:lastModifiedBy>
  <cp:revision>28</cp:revision>
  <dcterms:created xsi:type="dcterms:W3CDTF">2018-09-15T02:43:19Z</dcterms:created>
  <dcterms:modified xsi:type="dcterms:W3CDTF">2018-09-30T20:34:57Z</dcterms:modified>
</cp:coreProperties>
</file>