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8"/>
  </p:notesMasterIdLst>
  <p:sldIdLst>
    <p:sldId id="285" r:id="rId2"/>
    <p:sldId id="257" r:id="rId3"/>
    <p:sldId id="258" r:id="rId4"/>
    <p:sldId id="259" r:id="rId5"/>
    <p:sldId id="287" r:id="rId6"/>
    <p:sldId id="260" r:id="rId7"/>
    <p:sldId id="286" r:id="rId8"/>
    <p:sldId id="288" r:id="rId9"/>
    <p:sldId id="262" r:id="rId10"/>
    <p:sldId id="289" r:id="rId11"/>
    <p:sldId id="290" r:id="rId12"/>
    <p:sldId id="292" r:id="rId13"/>
    <p:sldId id="293" r:id="rId14"/>
    <p:sldId id="294" r:id="rId15"/>
    <p:sldId id="295" r:id="rId16"/>
    <p:sldId id="282" r:id="rId17"/>
    <p:sldId id="296" r:id="rId18"/>
    <p:sldId id="297" r:id="rId19"/>
    <p:sldId id="298" r:id="rId20"/>
    <p:sldId id="299" r:id="rId21"/>
    <p:sldId id="300" r:id="rId22"/>
    <p:sldId id="301" r:id="rId23"/>
    <p:sldId id="306" r:id="rId24"/>
    <p:sldId id="307" r:id="rId25"/>
    <p:sldId id="291" r:id="rId26"/>
    <p:sldId id="264" r:id="rId27"/>
    <p:sldId id="281" r:id="rId28"/>
    <p:sldId id="279" r:id="rId29"/>
    <p:sldId id="280" r:id="rId30"/>
    <p:sldId id="283" r:id="rId31"/>
    <p:sldId id="303" r:id="rId32"/>
    <p:sldId id="284" r:id="rId33"/>
    <p:sldId id="302" r:id="rId34"/>
    <p:sldId id="305" r:id="rId35"/>
    <p:sldId id="304" r:id="rId36"/>
    <p:sldId id="308" r:id="rId37"/>
  </p:sldIdLst>
  <p:sldSz cx="9144000" cy="6858000" type="screen4x3"/>
  <p:notesSz cx="6858000" cy="9144000"/>
  <p:defaultText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026" autoAdjust="0"/>
    <p:restoredTop sz="94660"/>
  </p:normalViewPr>
  <p:slideViewPr>
    <p:cSldViewPr>
      <p:cViewPr varScale="1">
        <p:scale>
          <a:sx n="85" d="100"/>
          <a:sy n="85" d="100"/>
        </p:scale>
        <p:origin x="187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Y"/>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E76C1B1C-9515-4F1C-B3FA-E92032986395}" type="datetimeFigureOut">
              <a:rPr lang="ar-SY" smtClean="0"/>
              <a:pPr/>
              <a:t>19/04/1446</a:t>
            </a:fld>
            <a:endParaRPr lang="ar-SY"/>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Y"/>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Y"/>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A22D46A-9059-43D6-842C-8FF3C4C51555}" type="slidenum">
              <a:rPr lang="ar-SY" smtClean="0"/>
              <a:pPr/>
              <a:t>‹#›</a:t>
            </a:fld>
            <a:endParaRPr lang="ar-SY"/>
          </a:p>
        </p:txBody>
      </p:sp>
    </p:spTree>
    <p:extLst>
      <p:ext uri="{BB962C8B-B14F-4D97-AF65-F5344CB8AC3E}">
        <p14:creationId xmlns:p14="http://schemas.microsoft.com/office/powerpoint/2010/main" val="358622595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dirty="0"/>
          </a:p>
        </p:txBody>
      </p:sp>
      <p:sp>
        <p:nvSpPr>
          <p:cNvPr id="4" name="Slide Number Placeholder 3"/>
          <p:cNvSpPr>
            <a:spLocks noGrp="1"/>
          </p:cNvSpPr>
          <p:nvPr>
            <p:ph type="sldNum" sz="quarter" idx="10"/>
          </p:nvPr>
        </p:nvSpPr>
        <p:spPr/>
        <p:txBody>
          <a:bodyPr/>
          <a:lstStyle/>
          <a:p>
            <a:fld id="{6069842E-E481-48A7-8ECC-7F94FFE9C722}" type="slidenum">
              <a:rPr lang="ar-SY" smtClean="0"/>
              <a:pPr/>
              <a:t>6</a:t>
            </a:fld>
            <a:endParaRPr lang="ar-SY"/>
          </a:p>
        </p:txBody>
      </p:sp>
    </p:spTree>
    <p:extLst>
      <p:ext uri="{BB962C8B-B14F-4D97-AF65-F5344CB8AC3E}">
        <p14:creationId xmlns:p14="http://schemas.microsoft.com/office/powerpoint/2010/main" val="239668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2D46A-9059-43D6-842C-8FF3C4C51555}" type="slidenum">
              <a:rPr lang="ar-SY" smtClean="0"/>
              <a:pPr/>
              <a:t>30</a:t>
            </a:fld>
            <a:endParaRPr lang="ar-SY"/>
          </a:p>
        </p:txBody>
      </p:sp>
    </p:spTree>
    <p:extLst>
      <p:ext uri="{BB962C8B-B14F-4D97-AF65-F5344CB8AC3E}">
        <p14:creationId xmlns:p14="http://schemas.microsoft.com/office/powerpoint/2010/main" val="239108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2D46A-9059-43D6-842C-8FF3C4C51555}" type="slidenum">
              <a:rPr lang="ar-SY" smtClean="0"/>
              <a:pPr/>
              <a:t>33</a:t>
            </a:fld>
            <a:endParaRPr lang="ar-SY"/>
          </a:p>
        </p:txBody>
      </p:sp>
    </p:spTree>
    <p:extLst>
      <p:ext uri="{BB962C8B-B14F-4D97-AF65-F5344CB8AC3E}">
        <p14:creationId xmlns:p14="http://schemas.microsoft.com/office/powerpoint/2010/main" val="2868720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SY"/>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SY"/>
          </a:p>
        </p:txBody>
      </p:sp>
      <p:sp>
        <p:nvSpPr>
          <p:cNvPr id="4" name="عنصر نائب للتاريخ 3"/>
          <p:cNvSpPr>
            <a:spLocks noGrp="1"/>
          </p:cNvSpPr>
          <p:nvPr>
            <p:ph type="dt" sz="half" idx="10"/>
          </p:nvPr>
        </p:nvSpPr>
        <p:spPr/>
        <p:txBody>
          <a:bodyPr/>
          <a:lstStyle/>
          <a:p>
            <a:fld id="{AFC73E1C-85A4-4B1C-A8A5-968560B48F69}" type="datetimeFigureOut">
              <a:rPr lang="ar-SY" smtClean="0"/>
              <a:pPr/>
              <a:t>19/04/1446</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C5B7941E-12F4-4D84-8964-2CDF7107B376}" type="slidenum">
              <a:rPr lang="ar-SY" smtClean="0"/>
              <a:pPr/>
              <a:t>‹#›</a:t>
            </a:fld>
            <a:endParaRPr lang="ar-S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10"/>
          </p:nvPr>
        </p:nvSpPr>
        <p:spPr/>
        <p:txBody>
          <a:bodyPr/>
          <a:lstStyle/>
          <a:p>
            <a:fld id="{AFC73E1C-85A4-4B1C-A8A5-968560B48F69}" type="datetimeFigureOut">
              <a:rPr lang="ar-SY" smtClean="0"/>
              <a:pPr/>
              <a:t>19/04/1446</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C5B7941E-12F4-4D84-8964-2CDF7107B376}" type="slidenum">
              <a:rPr lang="ar-SY" smtClean="0"/>
              <a:pPr/>
              <a:t>‹#›</a:t>
            </a:fld>
            <a:endParaRPr lang="ar-S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10"/>
          </p:nvPr>
        </p:nvSpPr>
        <p:spPr/>
        <p:txBody>
          <a:bodyPr/>
          <a:lstStyle/>
          <a:p>
            <a:fld id="{AFC73E1C-85A4-4B1C-A8A5-968560B48F69}" type="datetimeFigureOut">
              <a:rPr lang="ar-SY" smtClean="0"/>
              <a:pPr/>
              <a:t>19/04/1446</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C5B7941E-12F4-4D84-8964-2CDF7107B376}" type="slidenum">
              <a:rPr lang="ar-SY" smtClean="0"/>
              <a:pPr/>
              <a:t>‹#›</a:t>
            </a:fld>
            <a:endParaRPr lang="ar-S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10"/>
          </p:nvPr>
        </p:nvSpPr>
        <p:spPr/>
        <p:txBody>
          <a:bodyPr/>
          <a:lstStyle/>
          <a:p>
            <a:fld id="{AFC73E1C-85A4-4B1C-A8A5-968560B48F69}" type="datetimeFigureOut">
              <a:rPr lang="ar-SY" smtClean="0"/>
              <a:pPr/>
              <a:t>19/04/1446</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C5B7941E-12F4-4D84-8964-2CDF7107B376}" type="slidenum">
              <a:rPr lang="ar-SY" smtClean="0"/>
              <a:pPr/>
              <a:t>‹#›</a:t>
            </a:fld>
            <a:endParaRPr lang="ar-S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AFC73E1C-85A4-4B1C-A8A5-968560B48F69}" type="datetimeFigureOut">
              <a:rPr lang="ar-SY" smtClean="0"/>
              <a:pPr/>
              <a:t>19/04/1446</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C5B7941E-12F4-4D84-8964-2CDF7107B376}" type="slidenum">
              <a:rPr lang="ar-SY" smtClean="0"/>
              <a:pPr/>
              <a:t>‹#›</a:t>
            </a:fld>
            <a:endParaRPr lang="ar-S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5" name="عنصر نائب للتاريخ 4"/>
          <p:cNvSpPr>
            <a:spLocks noGrp="1"/>
          </p:cNvSpPr>
          <p:nvPr>
            <p:ph type="dt" sz="half" idx="10"/>
          </p:nvPr>
        </p:nvSpPr>
        <p:spPr/>
        <p:txBody>
          <a:bodyPr/>
          <a:lstStyle/>
          <a:p>
            <a:fld id="{AFC73E1C-85A4-4B1C-A8A5-968560B48F69}" type="datetimeFigureOut">
              <a:rPr lang="ar-SY" smtClean="0"/>
              <a:pPr/>
              <a:t>19/04/1446</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C5B7941E-12F4-4D84-8964-2CDF7107B376}" type="slidenum">
              <a:rPr lang="ar-SY" smtClean="0"/>
              <a:pPr/>
              <a:t>‹#›</a:t>
            </a:fld>
            <a:endParaRPr lang="ar-S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7" name="عنصر نائب للتاريخ 6"/>
          <p:cNvSpPr>
            <a:spLocks noGrp="1"/>
          </p:cNvSpPr>
          <p:nvPr>
            <p:ph type="dt" sz="half" idx="10"/>
          </p:nvPr>
        </p:nvSpPr>
        <p:spPr/>
        <p:txBody>
          <a:bodyPr/>
          <a:lstStyle/>
          <a:p>
            <a:fld id="{AFC73E1C-85A4-4B1C-A8A5-968560B48F69}" type="datetimeFigureOut">
              <a:rPr lang="ar-SY" smtClean="0"/>
              <a:pPr/>
              <a:t>19/04/1446</a:t>
            </a:fld>
            <a:endParaRPr lang="ar-SY"/>
          </a:p>
        </p:txBody>
      </p:sp>
      <p:sp>
        <p:nvSpPr>
          <p:cNvPr id="8" name="عنصر نائب للتذييل 7"/>
          <p:cNvSpPr>
            <a:spLocks noGrp="1"/>
          </p:cNvSpPr>
          <p:nvPr>
            <p:ph type="ftr" sz="quarter" idx="11"/>
          </p:nvPr>
        </p:nvSpPr>
        <p:spPr/>
        <p:txBody>
          <a:bodyPr/>
          <a:lstStyle/>
          <a:p>
            <a:endParaRPr lang="ar-SY"/>
          </a:p>
        </p:txBody>
      </p:sp>
      <p:sp>
        <p:nvSpPr>
          <p:cNvPr id="9" name="عنصر نائب لرقم الشريحة 8"/>
          <p:cNvSpPr>
            <a:spLocks noGrp="1"/>
          </p:cNvSpPr>
          <p:nvPr>
            <p:ph type="sldNum" sz="quarter" idx="12"/>
          </p:nvPr>
        </p:nvSpPr>
        <p:spPr/>
        <p:txBody>
          <a:bodyPr/>
          <a:lstStyle/>
          <a:p>
            <a:fld id="{C5B7941E-12F4-4D84-8964-2CDF7107B376}" type="slidenum">
              <a:rPr lang="ar-SY" smtClean="0"/>
              <a:pPr/>
              <a:t>‹#›</a:t>
            </a:fld>
            <a:endParaRPr lang="ar-S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تاريخ 2"/>
          <p:cNvSpPr>
            <a:spLocks noGrp="1"/>
          </p:cNvSpPr>
          <p:nvPr>
            <p:ph type="dt" sz="half" idx="10"/>
          </p:nvPr>
        </p:nvSpPr>
        <p:spPr/>
        <p:txBody>
          <a:bodyPr/>
          <a:lstStyle/>
          <a:p>
            <a:fld id="{AFC73E1C-85A4-4B1C-A8A5-968560B48F69}" type="datetimeFigureOut">
              <a:rPr lang="ar-SY" smtClean="0"/>
              <a:pPr/>
              <a:t>19/04/1446</a:t>
            </a:fld>
            <a:endParaRPr lang="ar-SY"/>
          </a:p>
        </p:txBody>
      </p:sp>
      <p:sp>
        <p:nvSpPr>
          <p:cNvPr id="4" name="عنصر نائب للتذييل 3"/>
          <p:cNvSpPr>
            <a:spLocks noGrp="1"/>
          </p:cNvSpPr>
          <p:nvPr>
            <p:ph type="ftr" sz="quarter" idx="11"/>
          </p:nvPr>
        </p:nvSpPr>
        <p:spPr/>
        <p:txBody>
          <a:bodyPr/>
          <a:lstStyle/>
          <a:p>
            <a:endParaRPr lang="ar-SY"/>
          </a:p>
        </p:txBody>
      </p:sp>
      <p:sp>
        <p:nvSpPr>
          <p:cNvPr id="5" name="عنصر نائب لرقم الشريحة 4"/>
          <p:cNvSpPr>
            <a:spLocks noGrp="1"/>
          </p:cNvSpPr>
          <p:nvPr>
            <p:ph type="sldNum" sz="quarter" idx="12"/>
          </p:nvPr>
        </p:nvSpPr>
        <p:spPr/>
        <p:txBody>
          <a:bodyPr/>
          <a:lstStyle/>
          <a:p>
            <a:fld id="{C5B7941E-12F4-4D84-8964-2CDF7107B376}" type="slidenum">
              <a:rPr lang="ar-SY" smtClean="0"/>
              <a:pPr/>
              <a:t>‹#›</a:t>
            </a:fld>
            <a:endParaRPr lang="ar-S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FC73E1C-85A4-4B1C-A8A5-968560B48F69}" type="datetimeFigureOut">
              <a:rPr lang="ar-SY" smtClean="0"/>
              <a:pPr/>
              <a:t>19/04/1446</a:t>
            </a:fld>
            <a:endParaRPr lang="ar-SY"/>
          </a:p>
        </p:txBody>
      </p:sp>
      <p:sp>
        <p:nvSpPr>
          <p:cNvPr id="3" name="عنصر نائب للتذييل 2"/>
          <p:cNvSpPr>
            <a:spLocks noGrp="1"/>
          </p:cNvSpPr>
          <p:nvPr>
            <p:ph type="ftr" sz="quarter" idx="11"/>
          </p:nvPr>
        </p:nvSpPr>
        <p:spPr/>
        <p:txBody>
          <a:bodyPr/>
          <a:lstStyle/>
          <a:p>
            <a:endParaRPr lang="ar-SY"/>
          </a:p>
        </p:txBody>
      </p:sp>
      <p:sp>
        <p:nvSpPr>
          <p:cNvPr id="4" name="عنصر نائب لرقم الشريحة 3"/>
          <p:cNvSpPr>
            <a:spLocks noGrp="1"/>
          </p:cNvSpPr>
          <p:nvPr>
            <p:ph type="sldNum" sz="quarter" idx="12"/>
          </p:nvPr>
        </p:nvSpPr>
        <p:spPr/>
        <p:txBody>
          <a:bodyPr/>
          <a:lstStyle/>
          <a:p>
            <a:fld id="{C5B7941E-12F4-4D84-8964-2CDF7107B376}" type="slidenum">
              <a:rPr lang="ar-SY" smtClean="0"/>
              <a:pPr/>
              <a:t>‹#›</a:t>
            </a:fld>
            <a:endParaRPr lang="ar-S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FC73E1C-85A4-4B1C-A8A5-968560B48F69}" type="datetimeFigureOut">
              <a:rPr lang="ar-SY" smtClean="0"/>
              <a:pPr/>
              <a:t>19/04/1446</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C5B7941E-12F4-4D84-8964-2CDF7107B376}" type="slidenum">
              <a:rPr lang="ar-SY" smtClean="0"/>
              <a:pPr/>
              <a:t>‹#›</a:t>
            </a:fld>
            <a:endParaRPr lang="ar-S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FC73E1C-85A4-4B1C-A8A5-968560B48F69}" type="datetimeFigureOut">
              <a:rPr lang="ar-SY" smtClean="0"/>
              <a:pPr/>
              <a:t>19/04/1446</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C5B7941E-12F4-4D84-8964-2CDF7107B376}" type="slidenum">
              <a:rPr lang="ar-SY" smtClean="0"/>
              <a:pPr/>
              <a:t>‹#›</a:t>
            </a:fld>
            <a:endParaRPr lang="ar-S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SY"/>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FC73E1C-85A4-4B1C-A8A5-968560B48F69}" type="datetimeFigureOut">
              <a:rPr lang="ar-SY" smtClean="0"/>
              <a:pPr/>
              <a:t>19/04/1446</a:t>
            </a:fld>
            <a:endParaRPr lang="ar-SY"/>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Y"/>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5B7941E-12F4-4D84-8964-2CDF7107B376}" type="slidenum">
              <a:rPr lang="ar-SY" smtClean="0"/>
              <a:pPr/>
              <a:t>‹#›</a:t>
            </a:fld>
            <a:endParaRPr lang="ar-SY"/>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png"/><Relationship Id="rId4" Type="http://schemas.microsoft.com/office/2007/relationships/hdphoto" Target="../media/hdphoto10.wdp"/></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SY" dirty="0">
                <a:solidFill>
                  <a:srgbClr val="FF0000"/>
                </a:solidFill>
              </a:rPr>
              <a:t>المآخذ الكهربائية،القواطع، لوحات التوزيع</a:t>
            </a:r>
            <a:br>
              <a:rPr lang="ar-SY" dirty="0">
                <a:solidFill>
                  <a:srgbClr val="FF0000"/>
                </a:solidFill>
              </a:rPr>
            </a:br>
            <a:r>
              <a:rPr lang="ar-SY" dirty="0">
                <a:solidFill>
                  <a:srgbClr val="FF0000"/>
                </a:solidFill>
              </a:rPr>
              <a:t>أنواعها، توزيعها</a:t>
            </a:r>
            <a:endParaRPr lang="en-US" dirty="0">
              <a:solidFill>
                <a:srgbClr val="FF0000"/>
              </a:solidFill>
            </a:endParaRPr>
          </a:p>
        </p:txBody>
      </p:sp>
      <p:sp>
        <p:nvSpPr>
          <p:cNvPr id="3" name="TextBox 2"/>
          <p:cNvSpPr txBox="1"/>
          <p:nvPr/>
        </p:nvSpPr>
        <p:spPr>
          <a:xfrm>
            <a:off x="3851920" y="4437112"/>
            <a:ext cx="1696899" cy="400110"/>
          </a:xfrm>
          <a:prstGeom prst="rect">
            <a:avLst/>
          </a:prstGeom>
          <a:noFill/>
        </p:spPr>
        <p:txBody>
          <a:bodyPr wrap="square" rtlCol="0">
            <a:spAutoFit/>
          </a:bodyPr>
          <a:lstStyle/>
          <a:p>
            <a:r>
              <a:rPr lang="ar-SY" sz="2000" b="1" dirty="0">
                <a:solidFill>
                  <a:srgbClr val="0000CC"/>
                </a:solidFill>
              </a:rPr>
              <a:t>د. ياسر الحسون</a:t>
            </a:r>
            <a:endParaRPr lang="en-US" sz="2000" b="1" dirty="0">
              <a:solidFill>
                <a:srgbClr val="0000CC"/>
              </a:solidFill>
            </a:endParaRPr>
          </a:p>
        </p:txBody>
      </p:sp>
      <p:sp>
        <p:nvSpPr>
          <p:cNvPr id="4" name="TextBox 3"/>
          <p:cNvSpPr txBox="1"/>
          <p:nvPr/>
        </p:nvSpPr>
        <p:spPr>
          <a:xfrm>
            <a:off x="4139952" y="908720"/>
            <a:ext cx="1152128" cy="369332"/>
          </a:xfrm>
          <a:prstGeom prst="rect">
            <a:avLst/>
          </a:prstGeom>
          <a:noFill/>
        </p:spPr>
        <p:txBody>
          <a:bodyPr wrap="square" rtlCol="0">
            <a:spAutoFit/>
          </a:bodyPr>
          <a:lstStyle/>
          <a:p>
            <a:r>
              <a:rPr lang="ar-SY" b="1" dirty="0">
                <a:solidFill>
                  <a:srgbClr val="0000CC"/>
                </a:solidFill>
              </a:rPr>
              <a:t>الجزء الثاني</a:t>
            </a:r>
            <a:endParaRPr lang="en-US" b="1" dirty="0">
              <a:solidFill>
                <a:srgbClr val="0000CC"/>
              </a:solidFill>
            </a:endParaRPr>
          </a:p>
        </p:txBody>
      </p:sp>
    </p:spTree>
    <p:extLst>
      <p:ext uri="{BB962C8B-B14F-4D97-AF65-F5344CB8AC3E}">
        <p14:creationId xmlns:p14="http://schemas.microsoft.com/office/powerpoint/2010/main" val="2461558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69336"/>
            <a:ext cx="4495800" cy="6150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08885"/>
            <a:ext cx="4267200" cy="612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4720D2B2-B62F-4049-A2CC-0766FD83B8AC}" type="slidenum">
              <a:rPr lang="ar-SY" smtClean="0"/>
              <a:pPr/>
              <a:t>10</a:t>
            </a:fld>
            <a:endParaRPr lang="ar-SY"/>
          </a:p>
        </p:txBody>
      </p:sp>
      <p:sp>
        <p:nvSpPr>
          <p:cNvPr id="3" name="TextBox 2"/>
          <p:cNvSpPr txBox="1"/>
          <p:nvPr/>
        </p:nvSpPr>
        <p:spPr>
          <a:xfrm>
            <a:off x="4847658" y="4745022"/>
            <a:ext cx="2232248" cy="307777"/>
          </a:xfrm>
          <a:prstGeom prst="rect">
            <a:avLst/>
          </a:prstGeom>
          <a:noFill/>
          <a:ln>
            <a:noFill/>
          </a:ln>
        </p:spPr>
        <p:txBody>
          <a:bodyPr wrap="square" rtlCol="1">
            <a:spAutoFit/>
          </a:bodyPr>
          <a:lstStyle/>
          <a:p>
            <a:r>
              <a:rPr lang="ar-SA" sz="1400" b="1" dirty="0">
                <a:solidFill>
                  <a:srgbClr val="FF0000"/>
                </a:solidFill>
              </a:rPr>
              <a:t>مؤشر الحماية الميكانيكية للوحات</a:t>
            </a:r>
            <a:endParaRPr lang="ar-SY" sz="1400" b="1" dirty="0">
              <a:solidFill>
                <a:srgbClr val="FF0000"/>
              </a:solidFill>
            </a:endParaRPr>
          </a:p>
        </p:txBody>
      </p:sp>
    </p:spTree>
    <p:extLst>
      <p:ext uri="{BB962C8B-B14F-4D97-AF65-F5344CB8AC3E}">
        <p14:creationId xmlns:p14="http://schemas.microsoft.com/office/powerpoint/2010/main" val="54166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6520" t="18868" r="54385" b="13207"/>
          <a:stretch/>
        </p:blipFill>
        <p:spPr bwMode="auto">
          <a:xfrm>
            <a:off x="5726008" y="620688"/>
            <a:ext cx="3038255" cy="607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0175" y="74441"/>
            <a:ext cx="5617815" cy="400110"/>
          </a:xfrm>
          <a:prstGeom prst="rect">
            <a:avLst/>
          </a:prstGeom>
          <a:noFill/>
        </p:spPr>
        <p:txBody>
          <a:bodyPr wrap="square" rtlCol="0">
            <a:spAutoFit/>
          </a:bodyPr>
          <a:lstStyle/>
          <a:p>
            <a:r>
              <a:rPr lang="ar-SY" sz="2000" b="1" dirty="0">
                <a:solidFill>
                  <a:srgbClr val="FF0000"/>
                </a:solidFill>
              </a:rPr>
              <a:t>مخطط توزيع القدرة على التفريعات باستخدام القواطع الكهربائية</a:t>
            </a:r>
            <a:r>
              <a:rPr lang="en-US" dirty="0">
                <a:solidFill>
                  <a:srgbClr val="FF0000"/>
                </a:solidFill>
              </a:rPr>
              <a:t> </a:t>
            </a:r>
          </a:p>
        </p:txBody>
      </p:sp>
      <p:sp>
        <p:nvSpPr>
          <p:cNvPr id="3" name="AutoShape 2" descr="https://3.bp.blogspot.com/-PZqWSBXNifk/ViaBf9VQfhI/AAAAAAAACKI/gTvdSTLTueg/s1600/Wiring-of-the-distribution-board-with-RCD-Single-phase-from-Energy-meter-to-the-main-distribution-board.jpg"/>
          <p:cNvSpPr>
            <a:spLocks noChangeAspect="1" noChangeArrowheads="1"/>
          </p:cNvSpPr>
          <p:nvPr/>
        </p:nvSpPr>
        <p:spPr bwMode="auto">
          <a:xfrm>
            <a:off x="-61913" y="-136525"/>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0487" y="980728"/>
            <a:ext cx="5339467" cy="504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C5B7941E-12F4-4D84-8964-2CDF7107B376}" type="slidenum">
              <a:rPr lang="ar-SY" smtClean="0"/>
              <a:pPr/>
              <a:t>11</a:t>
            </a:fld>
            <a:endParaRPr lang="ar-SY"/>
          </a:p>
        </p:txBody>
      </p:sp>
    </p:spTree>
    <p:extLst>
      <p:ext uri="{BB962C8B-B14F-4D97-AF65-F5344CB8AC3E}">
        <p14:creationId xmlns:p14="http://schemas.microsoft.com/office/powerpoint/2010/main" val="3709289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20D2B2-B62F-4049-A2CC-0766FD83B8AC}" type="slidenum">
              <a:rPr lang="ar-SY" smtClean="0"/>
              <a:pPr/>
              <a:t>12</a:t>
            </a:fld>
            <a:endParaRPr lang="ar-SY"/>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373791"/>
            <a:ext cx="6848475" cy="5874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5265280" y="1144840"/>
            <a:ext cx="24840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 name="TextBox 1"/>
          <p:cNvSpPr txBox="1"/>
          <p:nvPr/>
        </p:nvSpPr>
        <p:spPr>
          <a:xfrm>
            <a:off x="500931" y="2639833"/>
            <a:ext cx="499193" cy="307777"/>
          </a:xfrm>
          <a:prstGeom prst="rect">
            <a:avLst/>
          </a:prstGeom>
          <a:noFill/>
        </p:spPr>
        <p:txBody>
          <a:bodyPr wrap="square" rtlCol="1">
            <a:spAutoFit/>
          </a:bodyPr>
          <a:lstStyle/>
          <a:p>
            <a:r>
              <a:rPr lang="ar-SA" sz="1400" b="1" dirty="0">
                <a:solidFill>
                  <a:srgbClr val="FF0000"/>
                </a:solidFill>
              </a:rPr>
              <a:t>عادي</a:t>
            </a:r>
            <a:endParaRPr lang="ar-SY" sz="1400" b="1" dirty="0">
              <a:solidFill>
                <a:srgbClr val="FF0000"/>
              </a:solidFill>
            </a:endParaRPr>
          </a:p>
        </p:txBody>
      </p:sp>
      <p:sp>
        <p:nvSpPr>
          <p:cNvPr id="6" name="TextBox 5"/>
          <p:cNvSpPr txBox="1"/>
          <p:nvPr/>
        </p:nvSpPr>
        <p:spPr>
          <a:xfrm>
            <a:off x="326003" y="3364705"/>
            <a:ext cx="643649" cy="307777"/>
          </a:xfrm>
          <a:prstGeom prst="rect">
            <a:avLst/>
          </a:prstGeom>
          <a:noFill/>
        </p:spPr>
        <p:txBody>
          <a:bodyPr wrap="square" rtlCol="1">
            <a:spAutoFit/>
          </a:bodyPr>
          <a:lstStyle/>
          <a:p>
            <a:r>
              <a:rPr lang="ar-SA" sz="1400" b="1" dirty="0">
                <a:solidFill>
                  <a:srgbClr val="FF0000"/>
                </a:solidFill>
              </a:rPr>
              <a:t>طوارئ</a:t>
            </a:r>
            <a:endParaRPr lang="ar-SY" sz="1400" b="1" dirty="0">
              <a:solidFill>
                <a:srgbClr val="FF0000"/>
              </a:solidFill>
            </a:endParaRPr>
          </a:p>
        </p:txBody>
      </p:sp>
      <p:sp>
        <p:nvSpPr>
          <p:cNvPr id="7" name="TextBox 6"/>
          <p:cNvSpPr txBox="1"/>
          <p:nvPr/>
        </p:nvSpPr>
        <p:spPr>
          <a:xfrm>
            <a:off x="1" y="4716449"/>
            <a:ext cx="1057110" cy="307777"/>
          </a:xfrm>
          <a:prstGeom prst="rect">
            <a:avLst/>
          </a:prstGeom>
          <a:noFill/>
        </p:spPr>
        <p:txBody>
          <a:bodyPr wrap="square" rtlCol="1">
            <a:spAutoFit/>
          </a:bodyPr>
          <a:lstStyle/>
          <a:p>
            <a:r>
              <a:rPr lang="ar-SA" sz="1400" b="1" dirty="0">
                <a:solidFill>
                  <a:srgbClr val="FF0000"/>
                </a:solidFill>
              </a:rPr>
              <a:t>تغذية احتياطية</a:t>
            </a:r>
            <a:endParaRPr lang="ar-SY" sz="1400" b="1" dirty="0">
              <a:solidFill>
                <a:srgbClr val="FF0000"/>
              </a:solidFill>
            </a:endParaRPr>
          </a:p>
        </p:txBody>
      </p:sp>
    </p:spTree>
    <p:extLst>
      <p:ext uri="{BB962C8B-B14F-4D97-AF65-F5344CB8AC3E}">
        <p14:creationId xmlns:p14="http://schemas.microsoft.com/office/powerpoint/2010/main" val="1969426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20D2B2-B62F-4049-A2CC-0766FD83B8AC}" type="slidenum">
              <a:rPr lang="ar-SY" smtClean="0"/>
              <a:pPr/>
              <a:t>13</a:t>
            </a:fld>
            <a:endParaRPr lang="ar-SY"/>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905001" y="58657"/>
            <a:ext cx="5205210" cy="678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887104" y="4503804"/>
            <a:ext cx="1080120" cy="360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3" name="Rectangle 2"/>
          <p:cNvSpPr/>
          <p:nvPr/>
        </p:nvSpPr>
        <p:spPr>
          <a:xfrm>
            <a:off x="2915816" y="5805264"/>
            <a:ext cx="504056" cy="2880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00924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20D2B2-B62F-4049-A2CC-0766FD83B8AC}" type="slidenum">
              <a:rPr lang="ar-SY" smtClean="0"/>
              <a:pPr/>
              <a:t>14</a:t>
            </a:fld>
            <a:endParaRPr lang="ar-SY"/>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0317"/>
            <a:ext cx="4648199" cy="6456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9" y="285082"/>
            <a:ext cx="4267201" cy="561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066800" y="999565"/>
            <a:ext cx="457200" cy="255495"/>
          </a:xfrm>
          <a:prstGeom prst="ellipse">
            <a:avLst/>
          </a:prstGeom>
          <a:gradFill>
            <a:gsLst>
              <a:gs pos="0">
                <a:schemeClr val="accent6">
                  <a:tint val="50000"/>
                  <a:satMod val="300000"/>
                  <a:alpha val="0"/>
                </a:schemeClr>
              </a:gs>
              <a:gs pos="87000">
                <a:schemeClr val="accent6">
                  <a:tint val="37000"/>
                  <a:satMod val="300000"/>
                  <a:alpha val="0"/>
                </a:schemeClr>
              </a:gs>
              <a:gs pos="100000">
                <a:schemeClr val="accent6">
                  <a:tint val="15000"/>
                  <a:satMod val="350000"/>
                </a:schemeClr>
              </a:gs>
            </a:gsLst>
          </a:gradFill>
          <a:ln>
            <a:solidFill>
              <a:srgbClr val="FF0000"/>
            </a:solid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SY"/>
          </a:p>
        </p:txBody>
      </p:sp>
      <p:cxnSp>
        <p:nvCxnSpPr>
          <p:cNvPr id="5" name="Straight Connector 4"/>
          <p:cNvCxnSpPr/>
          <p:nvPr/>
        </p:nvCxnSpPr>
        <p:spPr>
          <a:xfrm flipH="1">
            <a:off x="5220072" y="1844824"/>
            <a:ext cx="273630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H="1">
            <a:off x="6280096" y="4849064"/>
            <a:ext cx="273630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6" name="Oval 5"/>
          <p:cNvSpPr/>
          <p:nvPr/>
        </p:nvSpPr>
        <p:spPr>
          <a:xfrm>
            <a:off x="4551904" y="3901240"/>
            <a:ext cx="152399" cy="14401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0" name="Oval 9"/>
          <p:cNvSpPr/>
          <p:nvPr/>
        </p:nvSpPr>
        <p:spPr>
          <a:xfrm>
            <a:off x="4561952" y="4262952"/>
            <a:ext cx="152399" cy="14401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1" name="Oval 10"/>
          <p:cNvSpPr/>
          <p:nvPr/>
        </p:nvSpPr>
        <p:spPr>
          <a:xfrm>
            <a:off x="4561952" y="4633040"/>
            <a:ext cx="152399" cy="14401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cxnSp>
        <p:nvCxnSpPr>
          <p:cNvPr id="12" name="Straight Connector 11"/>
          <p:cNvCxnSpPr/>
          <p:nvPr/>
        </p:nvCxnSpPr>
        <p:spPr>
          <a:xfrm flipH="1">
            <a:off x="3312000" y="3778992"/>
            <a:ext cx="12600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flipH="1">
            <a:off x="6344712" y="4455536"/>
            <a:ext cx="12600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8043193" y="4997597"/>
            <a:ext cx="504056" cy="253916"/>
          </a:xfrm>
          <a:prstGeom prst="rect">
            <a:avLst/>
          </a:prstGeom>
          <a:solidFill>
            <a:schemeClr val="bg1"/>
          </a:solidFill>
        </p:spPr>
        <p:txBody>
          <a:bodyPr wrap="square" rtlCol="0">
            <a:spAutoFit/>
          </a:bodyPr>
          <a:lstStyle/>
          <a:p>
            <a:r>
              <a:rPr lang="ar-SY" sz="1050" b="1" dirty="0"/>
              <a:t>الطابق</a:t>
            </a:r>
            <a:endParaRPr lang="en-US" sz="1050" b="1" dirty="0"/>
          </a:p>
        </p:txBody>
      </p:sp>
      <p:sp>
        <p:nvSpPr>
          <p:cNvPr id="14" name="TextBox 13"/>
          <p:cNvSpPr txBox="1"/>
          <p:nvPr/>
        </p:nvSpPr>
        <p:spPr>
          <a:xfrm>
            <a:off x="6598163" y="5000802"/>
            <a:ext cx="546247" cy="230832"/>
          </a:xfrm>
          <a:prstGeom prst="rect">
            <a:avLst/>
          </a:prstGeom>
          <a:noFill/>
        </p:spPr>
        <p:txBody>
          <a:bodyPr wrap="square" rtlCol="0">
            <a:spAutoFit/>
          </a:bodyPr>
          <a:lstStyle/>
          <a:p>
            <a:r>
              <a:rPr lang="ar-SY" sz="900" b="1" dirty="0"/>
              <a:t>التفريعة</a:t>
            </a:r>
            <a:endParaRPr lang="en-US" sz="900" b="1" dirty="0"/>
          </a:p>
        </p:txBody>
      </p:sp>
    </p:spTree>
    <p:extLst>
      <p:ext uri="{BB962C8B-B14F-4D97-AF65-F5344CB8AC3E}">
        <p14:creationId xmlns:p14="http://schemas.microsoft.com/office/powerpoint/2010/main" val="292287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356350"/>
            <a:ext cx="685800" cy="501650"/>
          </a:xfrm>
        </p:spPr>
        <p:txBody>
          <a:bodyPr/>
          <a:lstStyle/>
          <a:p>
            <a:fld id="{4720D2B2-B62F-4049-A2CC-0766FD83B8AC}" type="slidenum">
              <a:rPr lang="ar-SY" smtClean="0"/>
              <a:pPr/>
              <a:t>15</a:t>
            </a:fld>
            <a:endParaRPr lang="ar-SY"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4775005"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7640"/>
            <a:ext cx="3848100" cy="615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32040" y="272368"/>
            <a:ext cx="1080120" cy="369332"/>
          </a:xfrm>
          <a:prstGeom prst="rect">
            <a:avLst/>
          </a:prstGeom>
          <a:noFill/>
        </p:spPr>
        <p:txBody>
          <a:bodyPr wrap="square" rtlCol="1">
            <a:spAutoFit/>
          </a:bodyPr>
          <a:lstStyle/>
          <a:p>
            <a:r>
              <a:rPr lang="ar-SA" b="1" dirty="0">
                <a:solidFill>
                  <a:srgbClr val="FF0000"/>
                </a:solidFill>
              </a:rPr>
              <a:t>قاطع الدارة</a:t>
            </a:r>
            <a:endParaRPr lang="ar-SY" b="1" dirty="0">
              <a:solidFill>
                <a:srgbClr val="FF0000"/>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1100" y="2997322"/>
            <a:ext cx="4102900" cy="343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105400" y="6237312"/>
            <a:ext cx="1482824" cy="19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5" name="TextBox 4"/>
          <p:cNvSpPr txBox="1"/>
          <p:nvPr/>
        </p:nvSpPr>
        <p:spPr>
          <a:xfrm>
            <a:off x="7044821" y="2689042"/>
            <a:ext cx="1296144" cy="338554"/>
          </a:xfrm>
          <a:prstGeom prst="rect">
            <a:avLst/>
          </a:prstGeom>
          <a:noFill/>
        </p:spPr>
        <p:txBody>
          <a:bodyPr wrap="square" rtlCol="1">
            <a:spAutoFit/>
          </a:bodyPr>
          <a:lstStyle/>
          <a:p>
            <a:r>
              <a:rPr lang="ar-SY" sz="1600" b="1" dirty="0">
                <a:solidFill>
                  <a:srgbClr val="FF0000"/>
                </a:solidFill>
              </a:rPr>
              <a:t>بنية قاطع الدارة</a:t>
            </a:r>
          </a:p>
        </p:txBody>
      </p:sp>
      <p:sp>
        <p:nvSpPr>
          <p:cNvPr id="6" name="Rounded Rectangle 5"/>
          <p:cNvSpPr/>
          <p:nvPr/>
        </p:nvSpPr>
        <p:spPr>
          <a:xfrm>
            <a:off x="2267744" y="6041166"/>
            <a:ext cx="2837656" cy="3124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1" name="TextBox 10"/>
          <p:cNvSpPr txBox="1"/>
          <p:nvPr/>
        </p:nvSpPr>
        <p:spPr>
          <a:xfrm>
            <a:off x="7356209" y="692696"/>
            <a:ext cx="1501180" cy="307777"/>
          </a:xfrm>
          <a:prstGeom prst="rect">
            <a:avLst/>
          </a:prstGeom>
          <a:noFill/>
        </p:spPr>
        <p:txBody>
          <a:bodyPr wrap="square" rtlCol="1">
            <a:spAutoFit/>
          </a:bodyPr>
          <a:lstStyle/>
          <a:p>
            <a:r>
              <a:rPr lang="ar-SY" sz="1400" b="1" dirty="0">
                <a:solidFill>
                  <a:srgbClr val="0000CC"/>
                </a:solidFill>
              </a:rPr>
              <a:t>خصائص قاطع الدارة</a:t>
            </a:r>
          </a:p>
        </p:txBody>
      </p:sp>
      <p:sp>
        <p:nvSpPr>
          <p:cNvPr id="12" name="TextBox 11"/>
          <p:cNvSpPr txBox="1"/>
          <p:nvPr/>
        </p:nvSpPr>
        <p:spPr>
          <a:xfrm>
            <a:off x="7927421" y="899294"/>
            <a:ext cx="902990" cy="276999"/>
          </a:xfrm>
          <a:prstGeom prst="rect">
            <a:avLst/>
          </a:prstGeom>
          <a:noFill/>
        </p:spPr>
        <p:txBody>
          <a:bodyPr wrap="square" rtlCol="1">
            <a:spAutoFit/>
          </a:bodyPr>
          <a:lstStyle/>
          <a:p>
            <a:r>
              <a:rPr lang="ar-SY" sz="1200" b="1" dirty="0">
                <a:solidFill>
                  <a:srgbClr val="0000CC"/>
                </a:solidFill>
              </a:rPr>
              <a:t>جهد التشغيل</a:t>
            </a:r>
          </a:p>
        </p:txBody>
      </p:sp>
      <p:sp>
        <p:nvSpPr>
          <p:cNvPr id="13" name="TextBox 12"/>
          <p:cNvSpPr txBox="1"/>
          <p:nvPr/>
        </p:nvSpPr>
        <p:spPr>
          <a:xfrm>
            <a:off x="7989490" y="1135777"/>
            <a:ext cx="902990" cy="276999"/>
          </a:xfrm>
          <a:prstGeom prst="rect">
            <a:avLst/>
          </a:prstGeom>
          <a:noFill/>
        </p:spPr>
        <p:txBody>
          <a:bodyPr wrap="square" rtlCol="1">
            <a:spAutoFit/>
          </a:bodyPr>
          <a:lstStyle/>
          <a:p>
            <a:r>
              <a:rPr lang="ar-SY" sz="1200" b="1" dirty="0">
                <a:solidFill>
                  <a:srgbClr val="0000CC"/>
                </a:solidFill>
              </a:rPr>
              <a:t>التيار الاسمي</a:t>
            </a:r>
          </a:p>
        </p:txBody>
      </p:sp>
      <p:sp>
        <p:nvSpPr>
          <p:cNvPr id="14" name="TextBox 13"/>
          <p:cNvSpPr txBox="1"/>
          <p:nvPr/>
        </p:nvSpPr>
        <p:spPr>
          <a:xfrm>
            <a:off x="7495373" y="1381618"/>
            <a:ext cx="1623070" cy="276999"/>
          </a:xfrm>
          <a:prstGeom prst="rect">
            <a:avLst/>
          </a:prstGeom>
          <a:noFill/>
        </p:spPr>
        <p:txBody>
          <a:bodyPr wrap="square" rtlCol="1">
            <a:spAutoFit/>
          </a:bodyPr>
          <a:lstStyle/>
          <a:p>
            <a:r>
              <a:rPr lang="ar-SY" sz="1200" b="1" dirty="0">
                <a:solidFill>
                  <a:srgbClr val="0000CC"/>
                </a:solidFill>
              </a:rPr>
              <a:t>تيار الدارة القصيرة اللحظي</a:t>
            </a:r>
          </a:p>
        </p:txBody>
      </p:sp>
      <p:sp>
        <p:nvSpPr>
          <p:cNvPr id="15" name="TextBox 14"/>
          <p:cNvSpPr txBox="1"/>
          <p:nvPr/>
        </p:nvSpPr>
        <p:spPr>
          <a:xfrm>
            <a:off x="7493818" y="1617520"/>
            <a:ext cx="1470670" cy="276999"/>
          </a:xfrm>
          <a:prstGeom prst="rect">
            <a:avLst/>
          </a:prstGeom>
          <a:noFill/>
        </p:spPr>
        <p:txBody>
          <a:bodyPr wrap="square" rtlCol="1">
            <a:spAutoFit/>
          </a:bodyPr>
          <a:lstStyle/>
          <a:p>
            <a:r>
              <a:rPr lang="ar-SY" sz="1200" b="1" dirty="0">
                <a:solidFill>
                  <a:srgbClr val="0000CC"/>
                </a:solidFill>
              </a:rPr>
              <a:t>السعة الاسمية للقاطع</a:t>
            </a:r>
          </a:p>
        </p:txBody>
      </p:sp>
      <p:sp>
        <p:nvSpPr>
          <p:cNvPr id="16" name="TextBox 15"/>
          <p:cNvSpPr txBox="1"/>
          <p:nvPr/>
        </p:nvSpPr>
        <p:spPr>
          <a:xfrm>
            <a:off x="6477322" y="1874641"/>
            <a:ext cx="902990" cy="276999"/>
          </a:xfrm>
          <a:prstGeom prst="rect">
            <a:avLst/>
          </a:prstGeom>
          <a:noFill/>
        </p:spPr>
        <p:txBody>
          <a:bodyPr wrap="square" rtlCol="1">
            <a:spAutoFit/>
          </a:bodyPr>
          <a:lstStyle/>
          <a:p>
            <a:r>
              <a:rPr lang="ar-SY" sz="1200" b="1" dirty="0">
                <a:solidFill>
                  <a:srgbClr val="0000CC"/>
                </a:solidFill>
              </a:rPr>
              <a:t>نوع القاطع</a:t>
            </a:r>
          </a:p>
        </p:txBody>
      </p:sp>
      <p:sp>
        <p:nvSpPr>
          <p:cNvPr id="17" name="TextBox 16"/>
          <p:cNvSpPr txBox="1"/>
          <p:nvPr/>
        </p:nvSpPr>
        <p:spPr>
          <a:xfrm>
            <a:off x="6488834" y="2114072"/>
            <a:ext cx="902990" cy="276999"/>
          </a:xfrm>
          <a:prstGeom prst="rect">
            <a:avLst/>
          </a:prstGeom>
          <a:noFill/>
        </p:spPr>
        <p:txBody>
          <a:bodyPr wrap="square" rtlCol="1">
            <a:spAutoFit/>
          </a:bodyPr>
          <a:lstStyle/>
          <a:p>
            <a:r>
              <a:rPr lang="ar-SY" sz="1200" b="1" dirty="0">
                <a:solidFill>
                  <a:srgbClr val="0000CC"/>
                </a:solidFill>
              </a:rPr>
              <a:t>نوع الأقطاب</a:t>
            </a:r>
          </a:p>
        </p:txBody>
      </p:sp>
      <p:sp>
        <p:nvSpPr>
          <p:cNvPr id="18" name="TextBox 17"/>
          <p:cNvSpPr txBox="1"/>
          <p:nvPr/>
        </p:nvSpPr>
        <p:spPr>
          <a:xfrm>
            <a:off x="6364695" y="2325226"/>
            <a:ext cx="1388843" cy="276999"/>
          </a:xfrm>
          <a:prstGeom prst="rect">
            <a:avLst/>
          </a:prstGeom>
          <a:noFill/>
        </p:spPr>
        <p:txBody>
          <a:bodyPr wrap="square" rtlCol="1">
            <a:spAutoFit/>
          </a:bodyPr>
          <a:lstStyle/>
          <a:p>
            <a:r>
              <a:rPr lang="ar-SY" sz="1200" b="1" dirty="0">
                <a:solidFill>
                  <a:srgbClr val="0000CC"/>
                </a:solidFill>
              </a:rPr>
              <a:t>قاطع التسرب الأرضي</a:t>
            </a:r>
          </a:p>
        </p:txBody>
      </p:sp>
    </p:spTree>
    <p:extLst>
      <p:ext uri="{BB962C8B-B14F-4D97-AF65-F5344CB8AC3E}">
        <p14:creationId xmlns:p14="http://schemas.microsoft.com/office/powerpoint/2010/main" val="428000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260648"/>
            <a:ext cx="8229600" cy="1143000"/>
          </a:xfrm>
        </p:spPr>
        <p:txBody>
          <a:bodyPr/>
          <a:lstStyle/>
          <a:p>
            <a:r>
              <a:rPr lang="ar-SY" dirty="0">
                <a:solidFill>
                  <a:srgbClr val="FF0000"/>
                </a:solidFill>
              </a:rPr>
              <a:t>مواصفات القاطع الكهرومغناطيسي</a:t>
            </a:r>
            <a:endParaRPr lang="en-US" dirty="0">
              <a:solidFill>
                <a:srgbClr val="FF0000"/>
              </a:solidFill>
            </a:endParaRPr>
          </a:p>
        </p:txBody>
      </p:sp>
      <p:grpSp>
        <p:nvGrpSpPr>
          <p:cNvPr id="5" name="Group 4"/>
          <p:cNvGrpSpPr/>
          <p:nvPr/>
        </p:nvGrpSpPr>
        <p:grpSpPr>
          <a:xfrm>
            <a:off x="1907704" y="1556792"/>
            <a:ext cx="5976664" cy="5121308"/>
            <a:chOff x="2051720" y="1556792"/>
            <a:chExt cx="5976664" cy="5121308"/>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051720" y="1556792"/>
              <a:ext cx="5976664" cy="5121308"/>
            </a:xfrm>
            <a:prstGeom prst="rect">
              <a:avLst/>
            </a:prstGeom>
          </p:spPr>
        </p:pic>
        <p:sp>
          <p:nvSpPr>
            <p:cNvPr id="3" name="Rectangle 2"/>
            <p:cNvSpPr/>
            <p:nvPr/>
          </p:nvSpPr>
          <p:spPr>
            <a:xfrm>
              <a:off x="5868144" y="1700808"/>
              <a:ext cx="2016224" cy="93610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6" name="TextBox 5"/>
          <p:cNvSpPr txBox="1"/>
          <p:nvPr/>
        </p:nvSpPr>
        <p:spPr>
          <a:xfrm>
            <a:off x="611560" y="3933056"/>
            <a:ext cx="1296144" cy="307777"/>
          </a:xfrm>
          <a:prstGeom prst="rect">
            <a:avLst/>
          </a:prstGeom>
          <a:noFill/>
        </p:spPr>
        <p:txBody>
          <a:bodyPr wrap="square" rtlCol="0">
            <a:spAutoFit/>
          </a:bodyPr>
          <a:lstStyle/>
          <a:p>
            <a:r>
              <a:rPr lang="en-US" sz="1400" b="1" dirty="0">
                <a:solidFill>
                  <a:srgbClr val="00B050"/>
                </a:solidFill>
              </a:rPr>
              <a:t>B   C   D</a:t>
            </a:r>
          </a:p>
        </p:txBody>
      </p:sp>
      <p:sp>
        <p:nvSpPr>
          <p:cNvPr id="7" name="TextBox 6"/>
          <p:cNvSpPr txBox="1"/>
          <p:nvPr/>
        </p:nvSpPr>
        <p:spPr>
          <a:xfrm>
            <a:off x="6131229" y="4005197"/>
            <a:ext cx="1080120" cy="307777"/>
          </a:xfrm>
          <a:prstGeom prst="rect">
            <a:avLst/>
          </a:prstGeom>
          <a:solidFill>
            <a:schemeClr val="bg1"/>
          </a:solidFill>
        </p:spPr>
        <p:txBody>
          <a:bodyPr wrap="square" rtlCol="0">
            <a:spAutoFit/>
          </a:bodyPr>
          <a:lstStyle/>
          <a:p>
            <a:r>
              <a:rPr lang="ar-SY" sz="1400" b="1" dirty="0">
                <a:solidFill>
                  <a:srgbClr val="CC0000"/>
                </a:solidFill>
              </a:rPr>
              <a:t>الجهد الاسمي</a:t>
            </a:r>
            <a:endParaRPr lang="en-US" sz="1400" b="1" dirty="0">
              <a:solidFill>
                <a:srgbClr val="CC0000"/>
              </a:solidFill>
            </a:endParaRPr>
          </a:p>
        </p:txBody>
      </p:sp>
    </p:spTree>
    <p:extLst>
      <p:ext uri="{BB962C8B-B14F-4D97-AF65-F5344CB8AC3E}">
        <p14:creationId xmlns:p14="http://schemas.microsoft.com/office/powerpoint/2010/main" val="2199119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20D2B2-B62F-4049-A2CC-0766FD83B8AC}" type="slidenum">
              <a:rPr lang="ar-SY" smtClean="0"/>
              <a:pPr/>
              <a:t>17</a:t>
            </a:fld>
            <a:endParaRPr lang="ar-SY"/>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4737"/>
          <a:stretch/>
        </p:blipFill>
        <p:spPr bwMode="auto">
          <a:xfrm>
            <a:off x="76200" y="199869"/>
            <a:ext cx="4667629" cy="5952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05637"/>
            <a:ext cx="4171571" cy="583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5029200" y="1524000"/>
            <a:ext cx="381000" cy="76200"/>
          </a:xfrm>
          <a:prstGeom prst="straightConnector1">
            <a:avLst/>
          </a:prstGeom>
          <a:ln w="1905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6" name="Straight Arrow Connector 5"/>
          <p:cNvCxnSpPr/>
          <p:nvPr/>
        </p:nvCxnSpPr>
        <p:spPr>
          <a:xfrm>
            <a:off x="5029200" y="1600200"/>
            <a:ext cx="304800" cy="152400"/>
          </a:xfrm>
          <a:prstGeom prst="straightConnector1">
            <a:avLst/>
          </a:prstGeom>
          <a:ln w="1905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2" name="TextBox 1"/>
          <p:cNvSpPr txBox="1"/>
          <p:nvPr/>
        </p:nvSpPr>
        <p:spPr>
          <a:xfrm>
            <a:off x="467544" y="-38379"/>
            <a:ext cx="2664296" cy="371035"/>
          </a:xfrm>
          <a:prstGeom prst="rect">
            <a:avLst/>
          </a:prstGeom>
          <a:noFill/>
        </p:spPr>
        <p:txBody>
          <a:bodyPr wrap="square" rtlCol="1">
            <a:spAutoFit/>
          </a:bodyPr>
          <a:lstStyle/>
          <a:p>
            <a:r>
              <a:rPr lang="ar-SY" sz="1600" b="1" dirty="0">
                <a:solidFill>
                  <a:srgbClr val="FF0000"/>
                </a:solidFill>
              </a:rPr>
              <a:t>مبدأ عمل قاطع الجهد المنخفض</a:t>
            </a:r>
            <a:r>
              <a:rPr lang="ar-SY" dirty="0"/>
              <a:t> </a:t>
            </a:r>
          </a:p>
        </p:txBody>
      </p:sp>
      <p:cxnSp>
        <p:nvCxnSpPr>
          <p:cNvPr id="7" name="Straight Arrow Connector 6"/>
          <p:cNvCxnSpPr/>
          <p:nvPr/>
        </p:nvCxnSpPr>
        <p:spPr>
          <a:xfrm>
            <a:off x="1289449" y="1144622"/>
            <a:ext cx="1080120" cy="0"/>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a:off x="2483768" y="1144622"/>
            <a:ext cx="756000" cy="0"/>
          </a:xfrm>
          <a:prstGeom prst="straightConnector1">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79512" y="5517232"/>
            <a:ext cx="223050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cxnSp>
        <p:nvCxnSpPr>
          <p:cNvPr id="11" name="Straight Connector 10"/>
          <p:cNvCxnSpPr/>
          <p:nvPr/>
        </p:nvCxnSpPr>
        <p:spPr>
          <a:xfrm>
            <a:off x="5380383" y="4159019"/>
            <a:ext cx="216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2100" y="3383803"/>
            <a:ext cx="857756" cy="261610"/>
          </a:xfrm>
          <a:prstGeom prst="rect">
            <a:avLst/>
          </a:prstGeom>
          <a:noFill/>
        </p:spPr>
        <p:txBody>
          <a:bodyPr wrap="square" rtlCol="1">
            <a:spAutoFit/>
          </a:bodyPr>
          <a:lstStyle/>
          <a:p>
            <a:r>
              <a:rPr lang="ar-SA" sz="1050" b="1" dirty="0">
                <a:solidFill>
                  <a:srgbClr val="FF0000"/>
                </a:solidFill>
              </a:rPr>
              <a:t>التيار الاسمي</a:t>
            </a:r>
            <a:endParaRPr lang="ar-SY" sz="1050" b="1" dirty="0">
              <a:solidFill>
                <a:srgbClr val="FF0000"/>
              </a:solidFill>
            </a:endParaRPr>
          </a:p>
        </p:txBody>
      </p:sp>
      <p:sp>
        <p:nvSpPr>
          <p:cNvPr id="13" name="TextBox 12"/>
          <p:cNvSpPr txBox="1"/>
          <p:nvPr/>
        </p:nvSpPr>
        <p:spPr>
          <a:xfrm>
            <a:off x="1731693" y="3381122"/>
            <a:ext cx="1171993" cy="415498"/>
          </a:xfrm>
          <a:prstGeom prst="rect">
            <a:avLst/>
          </a:prstGeom>
          <a:noFill/>
        </p:spPr>
        <p:txBody>
          <a:bodyPr wrap="square" rtlCol="1">
            <a:spAutoFit/>
          </a:bodyPr>
          <a:lstStyle/>
          <a:p>
            <a:pPr algn="ctr"/>
            <a:r>
              <a:rPr lang="ar-SA" sz="1050" b="1" dirty="0">
                <a:solidFill>
                  <a:srgbClr val="FF0000"/>
                </a:solidFill>
              </a:rPr>
              <a:t>تيار الدارة القصيرة اللحظي</a:t>
            </a:r>
            <a:endParaRPr lang="ar-SY" sz="1050" b="1" dirty="0">
              <a:solidFill>
                <a:srgbClr val="FF0000"/>
              </a:solidFill>
            </a:endParaRPr>
          </a:p>
        </p:txBody>
      </p:sp>
      <p:sp>
        <p:nvSpPr>
          <p:cNvPr id="14" name="TextBox 13"/>
          <p:cNvSpPr txBox="1"/>
          <p:nvPr/>
        </p:nvSpPr>
        <p:spPr>
          <a:xfrm>
            <a:off x="2806581" y="3387866"/>
            <a:ext cx="1466013" cy="253916"/>
          </a:xfrm>
          <a:prstGeom prst="rect">
            <a:avLst/>
          </a:prstGeom>
          <a:noFill/>
        </p:spPr>
        <p:txBody>
          <a:bodyPr wrap="square" rtlCol="1">
            <a:spAutoFit/>
          </a:bodyPr>
          <a:lstStyle/>
          <a:p>
            <a:r>
              <a:rPr lang="ar-SA" sz="1050" b="1" dirty="0">
                <a:solidFill>
                  <a:srgbClr val="FF0000"/>
                </a:solidFill>
              </a:rPr>
              <a:t>تيار الدارة القصيرة الأعظمي </a:t>
            </a:r>
            <a:endParaRPr lang="ar-SY" sz="1050" b="1" dirty="0">
              <a:solidFill>
                <a:srgbClr val="FF0000"/>
              </a:solidFill>
            </a:endParaRPr>
          </a:p>
        </p:txBody>
      </p:sp>
      <p:sp>
        <p:nvSpPr>
          <p:cNvPr id="9" name="TextBox 8"/>
          <p:cNvSpPr txBox="1"/>
          <p:nvPr/>
        </p:nvSpPr>
        <p:spPr>
          <a:xfrm>
            <a:off x="4743829" y="199869"/>
            <a:ext cx="1359516" cy="338554"/>
          </a:xfrm>
          <a:prstGeom prst="rect">
            <a:avLst/>
          </a:prstGeom>
          <a:noFill/>
        </p:spPr>
        <p:txBody>
          <a:bodyPr wrap="square" rtlCol="1">
            <a:spAutoFit/>
          </a:bodyPr>
          <a:lstStyle/>
          <a:p>
            <a:r>
              <a:rPr lang="ar-SA" sz="1600" b="1" dirty="0">
                <a:solidFill>
                  <a:srgbClr val="FF0000"/>
                </a:solidFill>
              </a:rPr>
              <a:t>جهود التشغيل</a:t>
            </a:r>
            <a:endParaRPr lang="ar-SY" sz="1600" b="1" dirty="0">
              <a:solidFill>
                <a:srgbClr val="FF0000"/>
              </a:solidFill>
            </a:endParaRPr>
          </a:p>
        </p:txBody>
      </p:sp>
      <p:sp>
        <p:nvSpPr>
          <p:cNvPr id="16" name="TextBox 15"/>
          <p:cNvSpPr txBox="1"/>
          <p:nvPr/>
        </p:nvSpPr>
        <p:spPr>
          <a:xfrm>
            <a:off x="7540383" y="3912623"/>
            <a:ext cx="1502629" cy="523220"/>
          </a:xfrm>
          <a:prstGeom prst="rect">
            <a:avLst/>
          </a:prstGeom>
          <a:noFill/>
        </p:spPr>
        <p:txBody>
          <a:bodyPr wrap="square" rtlCol="1">
            <a:spAutoFit/>
          </a:bodyPr>
          <a:lstStyle/>
          <a:p>
            <a:r>
              <a:rPr lang="ar-SA" sz="1400" b="1" dirty="0">
                <a:solidFill>
                  <a:srgbClr val="FF0000"/>
                </a:solidFill>
              </a:rPr>
              <a:t>كيف نختار قاطع طبقا للتيار الاسمي</a:t>
            </a:r>
            <a:endParaRPr lang="ar-SY" sz="1400" b="1" dirty="0">
              <a:solidFill>
                <a:srgbClr val="FF0000"/>
              </a:solidFill>
            </a:endParaRPr>
          </a:p>
        </p:txBody>
      </p:sp>
      <p:sp>
        <p:nvSpPr>
          <p:cNvPr id="12" name="TextBox 11"/>
          <p:cNvSpPr txBox="1"/>
          <p:nvPr/>
        </p:nvSpPr>
        <p:spPr>
          <a:xfrm>
            <a:off x="5181600" y="662879"/>
            <a:ext cx="941623" cy="307777"/>
          </a:xfrm>
          <a:prstGeom prst="rect">
            <a:avLst/>
          </a:prstGeom>
          <a:noFill/>
        </p:spPr>
        <p:txBody>
          <a:bodyPr wrap="square" rtlCol="0">
            <a:spAutoFit/>
          </a:bodyPr>
          <a:lstStyle/>
          <a:p>
            <a:r>
              <a:rPr lang="ar-SY" sz="1400" dirty="0">
                <a:solidFill>
                  <a:srgbClr val="0000CC"/>
                </a:solidFill>
              </a:rPr>
              <a:t>جهد منخفض</a:t>
            </a:r>
            <a:endParaRPr lang="en-US" sz="1400" dirty="0">
              <a:solidFill>
                <a:srgbClr val="0000CC"/>
              </a:solidFill>
            </a:endParaRPr>
          </a:p>
        </p:txBody>
      </p:sp>
      <p:sp>
        <p:nvSpPr>
          <p:cNvPr id="18" name="TextBox 17"/>
          <p:cNvSpPr txBox="1"/>
          <p:nvPr/>
        </p:nvSpPr>
        <p:spPr>
          <a:xfrm>
            <a:off x="6582705" y="672951"/>
            <a:ext cx="941623" cy="307777"/>
          </a:xfrm>
          <a:prstGeom prst="rect">
            <a:avLst/>
          </a:prstGeom>
          <a:noFill/>
        </p:spPr>
        <p:txBody>
          <a:bodyPr wrap="square" rtlCol="0">
            <a:spAutoFit/>
          </a:bodyPr>
          <a:lstStyle/>
          <a:p>
            <a:r>
              <a:rPr lang="ar-SY" sz="1400" dirty="0">
                <a:solidFill>
                  <a:srgbClr val="0000CC"/>
                </a:solidFill>
              </a:rPr>
              <a:t>جهد متوسط</a:t>
            </a:r>
            <a:endParaRPr lang="en-US" sz="1400" dirty="0">
              <a:solidFill>
                <a:srgbClr val="0000CC"/>
              </a:solidFill>
            </a:endParaRPr>
          </a:p>
        </p:txBody>
      </p:sp>
      <p:sp>
        <p:nvSpPr>
          <p:cNvPr id="19" name="TextBox 18"/>
          <p:cNvSpPr txBox="1"/>
          <p:nvPr/>
        </p:nvSpPr>
        <p:spPr>
          <a:xfrm>
            <a:off x="7780108" y="652940"/>
            <a:ext cx="941623" cy="307777"/>
          </a:xfrm>
          <a:prstGeom prst="rect">
            <a:avLst/>
          </a:prstGeom>
          <a:noFill/>
        </p:spPr>
        <p:txBody>
          <a:bodyPr wrap="square" rtlCol="0">
            <a:spAutoFit/>
          </a:bodyPr>
          <a:lstStyle/>
          <a:p>
            <a:r>
              <a:rPr lang="ar-SY" sz="1400" dirty="0">
                <a:solidFill>
                  <a:srgbClr val="0000CC"/>
                </a:solidFill>
              </a:rPr>
              <a:t>جهد عالي</a:t>
            </a:r>
            <a:endParaRPr lang="en-US" sz="1400" dirty="0">
              <a:solidFill>
                <a:srgbClr val="0000CC"/>
              </a:solidFill>
            </a:endParaRPr>
          </a:p>
        </p:txBody>
      </p:sp>
    </p:spTree>
    <p:extLst>
      <p:ext uri="{BB962C8B-B14F-4D97-AF65-F5344CB8AC3E}">
        <p14:creationId xmlns:p14="http://schemas.microsoft.com/office/powerpoint/2010/main" val="3894184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993" y="6462895"/>
            <a:ext cx="523407" cy="395105"/>
          </a:xfrm>
        </p:spPr>
        <p:txBody>
          <a:bodyPr/>
          <a:lstStyle/>
          <a:p>
            <a:fld id="{4720D2B2-B62F-4049-A2CC-0766FD83B8AC}" type="slidenum">
              <a:rPr lang="ar-SY" smtClean="0"/>
              <a:pPr/>
              <a:t>18</a:t>
            </a:fld>
            <a:endParaRPr lang="ar-SY"/>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200" y="14990"/>
            <a:ext cx="4714875" cy="653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085" y="120749"/>
            <a:ext cx="4349177" cy="6428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Image result for circuit breaker single pole"/>
          <p:cNvSpPr>
            <a:spLocks noChangeAspect="1" noChangeArrowheads="1"/>
          </p:cNvSpPr>
          <p:nvPr/>
        </p:nvSpPr>
        <p:spPr bwMode="auto">
          <a:xfrm>
            <a:off x="-61913" y="-136525"/>
            <a:ext cx="3810001"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513" t="11487" r="20164" b="6854"/>
          <a:stretch/>
        </p:blipFill>
        <p:spPr bwMode="auto">
          <a:xfrm>
            <a:off x="2987004" y="3197612"/>
            <a:ext cx="1078917" cy="171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1499" y="2002633"/>
            <a:ext cx="1091588" cy="338554"/>
          </a:xfrm>
          <a:prstGeom prst="rect">
            <a:avLst/>
          </a:prstGeom>
          <a:noFill/>
        </p:spPr>
        <p:txBody>
          <a:bodyPr wrap="square" rtlCol="1">
            <a:spAutoFit/>
          </a:bodyPr>
          <a:lstStyle/>
          <a:p>
            <a:r>
              <a:rPr lang="ar-SA" sz="1600" b="1" dirty="0">
                <a:solidFill>
                  <a:srgbClr val="FF0000"/>
                </a:solidFill>
              </a:rPr>
              <a:t>عامل الأمان</a:t>
            </a:r>
            <a:endParaRPr lang="ar-SY" sz="1600" b="1" dirty="0">
              <a:solidFill>
                <a:srgbClr val="FF0000"/>
              </a:solidFill>
            </a:endParaRPr>
          </a:p>
        </p:txBody>
      </p:sp>
      <p:sp>
        <p:nvSpPr>
          <p:cNvPr id="8" name="TextBox 7"/>
          <p:cNvSpPr txBox="1"/>
          <p:nvPr/>
        </p:nvSpPr>
        <p:spPr>
          <a:xfrm>
            <a:off x="76200" y="224275"/>
            <a:ext cx="1091588" cy="338554"/>
          </a:xfrm>
          <a:prstGeom prst="rect">
            <a:avLst/>
          </a:prstGeom>
          <a:noFill/>
        </p:spPr>
        <p:txBody>
          <a:bodyPr wrap="square" rtlCol="1">
            <a:spAutoFit/>
          </a:bodyPr>
          <a:lstStyle/>
          <a:p>
            <a:r>
              <a:rPr lang="ar-SA" sz="1600" b="1" dirty="0">
                <a:solidFill>
                  <a:srgbClr val="FF0000"/>
                </a:solidFill>
              </a:rPr>
              <a:t>تيار الحمل</a:t>
            </a:r>
            <a:endParaRPr lang="ar-SY" sz="1600" b="1" dirty="0">
              <a:solidFill>
                <a:srgbClr val="FF0000"/>
              </a:solidFill>
            </a:endParaRPr>
          </a:p>
        </p:txBody>
      </p:sp>
      <p:sp>
        <p:nvSpPr>
          <p:cNvPr id="5" name="TextBox 4"/>
          <p:cNvSpPr txBox="1"/>
          <p:nvPr/>
        </p:nvSpPr>
        <p:spPr>
          <a:xfrm>
            <a:off x="621994" y="5189444"/>
            <a:ext cx="1129207" cy="276999"/>
          </a:xfrm>
          <a:prstGeom prst="rect">
            <a:avLst/>
          </a:prstGeom>
          <a:noFill/>
        </p:spPr>
        <p:txBody>
          <a:bodyPr wrap="square" rtlCol="0">
            <a:spAutoFit/>
          </a:bodyPr>
          <a:lstStyle/>
          <a:p>
            <a:r>
              <a:rPr lang="ar-SY" sz="1200" b="1" dirty="0">
                <a:solidFill>
                  <a:srgbClr val="0000CC"/>
                </a:solidFill>
              </a:rPr>
              <a:t>مجال قواطع الدارة</a:t>
            </a:r>
            <a:endParaRPr lang="en-US" sz="1200" b="1" dirty="0">
              <a:solidFill>
                <a:srgbClr val="0000CC"/>
              </a:solidFill>
            </a:endParaRPr>
          </a:p>
        </p:txBody>
      </p:sp>
    </p:spTree>
    <p:extLst>
      <p:ext uri="{BB962C8B-B14F-4D97-AF65-F5344CB8AC3E}">
        <p14:creationId xmlns:p14="http://schemas.microsoft.com/office/powerpoint/2010/main" val="598993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6200" y="6432550"/>
            <a:ext cx="457200" cy="425450"/>
          </a:xfrm>
        </p:spPr>
        <p:txBody>
          <a:bodyPr/>
          <a:lstStyle/>
          <a:p>
            <a:fld id="{4720D2B2-B62F-4049-A2CC-0766FD83B8AC}" type="slidenum">
              <a:rPr lang="ar-SY" smtClean="0"/>
              <a:pPr/>
              <a:t>19</a:t>
            </a:fld>
            <a:endParaRPr lang="ar-SY"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4666947" cy="6278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7000"/>
                    </a14:imgEffect>
                  </a14:imgLayer>
                </a14:imgProps>
              </a:ext>
              <a:ext uri="{28A0092B-C50C-407E-A947-70E740481C1C}">
                <a14:useLocalDpi xmlns:a14="http://schemas.microsoft.com/office/drawing/2010/main" val="0"/>
              </a:ext>
            </a:extLst>
          </a:blip>
          <a:srcRect/>
          <a:stretch>
            <a:fillRect/>
          </a:stretch>
        </p:blipFill>
        <p:spPr bwMode="auto">
          <a:xfrm>
            <a:off x="4780145" y="175231"/>
            <a:ext cx="4333875" cy="627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75384" y="806853"/>
            <a:ext cx="2027104" cy="276999"/>
          </a:xfrm>
          <a:prstGeom prst="rect">
            <a:avLst/>
          </a:prstGeom>
          <a:noFill/>
        </p:spPr>
        <p:txBody>
          <a:bodyPr wrap="square" rtlCol="1">
            <a:spAutoFit/>
          </a:bodyPr>
          <a:lstStyle/>
          <a:p>
            <a:r>
              <a:rPr lang="ar-SA" sz="1200" dirty="0"/>
              <a:t>(</a:t>
            </a:r>
            <a:r>
              <a:rPr lang="ar-SA" sz="1200" b="1" dirty="0">
                <a:solidFill>
                  <a:srgbClr val="FF0000"/>
                </a:solidFill>
              </a:rPr>
              <a:t>حالة المحركات الكهربائية</a:t>
            </a:r>
            <a:r>
              <a:rPr lang="ar-SA" sz="1200" dirty="0"/>
              <a:t>)</a:t>
            </a:r>
            <a:endParaRPr lang="ar-SY" sz="1200" dirty="0"/>
          </a:p>
        </p:txBody>
      </p:sp>
      <p:sp>
        <p:nvSpPr>
          <p:cNvPr id="3" name="TextBox 2"/>
          <p:cNvSpPr txBox="1"/>
          <p:nvPr/>
        </p:nvSpPr>
        <p:spPr>
          <a:xfrm>
            <a:off x="5343181" y="5453349"/>
            <a:ext cx="594911" cy="307777"/>
          </a:xfrm>
          <a:prstGeom prst="rect">
            <a:avLst/>
          </a:prstGeom>
          <a:noFill/>
        </p:spPr>
        <p:txBody>
          <a:bodyPr wrap="square" rtlCol="1">
            <a:spAutoFit/>
          </a:bodyPr>
          <a:lstStyle/>
          <a:p>
            <a:r>
              <a:rPr lang="ar-SA" sz="1400" b="1" dirty="0">
                <a:solidFill>
                  <a:srgbClr val="FF0000"/>
                </a:solidFill>
              </a:rPr>
              <a:t>(</a:t>
            </a:r>
            <a:r>
              <a:rPr lang="en-US" sz="1400" b="1" dirty="0" err="1">
                <a:solidFill>
                  <a:srgbClr val="FF0000"/>
                </a:solidFill>
              </a:rPr>
              <a:t>Icu</a:t>
            </a:r>
            <a:r>
              <a:rPr lang="ar-SA" sz="1400" b="1" dirty="0">
                <a:solidFill>
                  <a:srgbClr val="FF0000"/>
                </a:solidFill>
              </a:rPr>
              <a:t>)</a:t>
            </a:r>
            <a:endParaRPr lang="ar-SY" sz="1400" b="1" dirty="0">
              <a:solidFill>
                <a:srgbClr val="FF0000"/>
              </a:solidFill>
            </a:endParaRPr>
          </a:p>
        </p:txBody>
      </p:sp>
      <p:sp>
        <p:nvSpPr>
          <p:cNvPr id="7" name="TextBox 6"/>
          <p:cNvSpPr txBox="1"/>
          <p:nvPr/>
        </p:nvSpPr>
        <p:spPr>
          <a:xfrm>
            <a:off x="5662670" y="5065923"/>
            <a:ext cx="594911" cy="307777"/>
          </a:xfrm>
          <a:prstGeom prst="rect">
            <a:avLst/>
          </a:prstGeom>
          <a:noFill/>
        </p:spPr>
        <p:txBody>
          <a:bodyPr wrap="square" rtlCol="1">
            <a:spAutoFit/>
          </a:bodyPr>
          <a:lstStyle/>
          <a:p>
            <a:r>
              <a:rPr lang="ar-SA" sz="1400" b="1" dirty="0">
                <a:solidFill>
                  <a:srgbClr val="FF0000"/>
                </a:solidFill>
              </a:rPr>
              <a:t>(</a:t>
            </a:r>
            <a:r>
              <a:rPr lang="en-US" sz="1400" b="1" dirty="0" err="1">
                <a:solidFill>
                  <a:srgbClr val="FF0000"/>
                </a:solidFill>
              </a:rPr>
              <a:t>Ir</a:t>
            </a:r>
            <a:r>
              <a:rPr lang="ar-SA" sz="1400" b="1" dirty="0">
                <a:solidFill>
                  <a:srgbClr val="FF0000"/>
                </a:solidFill>
              </a:rPr>
              <a:t>)</a:t>
            </a:r>
            <a:endParaRPr lang="ar-SY" sz="1400" b="1" dirty="0">
              <a:solidFill>
                <a:srgbClr val="FF0000"/>
              </a:solidFill>
            </a:endParaRPr>
          </a:p>
        </p:txBody>
      </p:sp>
      <p:sp>
        <p:nvSpPr>
          <p:cNvPr id="8" name="TextBox 7"/>
          <p:cNvSpPr txBox="1"/>
          <p:nvPr/>
        </p:nvSpPr>
        <p:spPr>
          <a:xfrm>
            <a:off x="8648667" y="869692"/>
            <a:ext cx="603853" cy="230832"/>
          </a:xfrm>
          <a:prstGeom prst="rect">
            <a:avLst/>
          </a:prstGeom>
          <a:solidFill>
            <a:schemeClr val="bg1"/>
          </a:solidFill>
        </p:spPr>
        <p:txBody>
          <a:bodyPr wrap="square" rtlCol="0">
            <a:spAutoFit/>
          </a:bodyPr>
          <a:lstStyle/>
          <a:p>
            <a:r>
              <a:rPr lang="ar-SY" sz="900" b="1" dirty="0"/>
              <a:t>المحركات</a:t>
            </a:r>
            <a:endParaRPr lang="en-US" sz="800" b="1" dirty="0"/>
          </a:p>
        </p:txBody>
      </p:sp>
    </p:spTree>
    <p:extLst>
      <p:ext uri="{BB962C8B-B14F-4D97-AF65-F5344CB8AC3E}">
        <p14:creationId xmlns:p14="http://schemas.microsoft.com/office/powerpoint/2010/main" val="80067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Y" b="1" dirty="0">
                <a:solidFill>
                  <a:srgbClr val="FF0000"/>
                </a:solidFill>
              </a:rPr>
              <a:t>المآخذ الكهربائية</a:t>
            </a:r>
          </a:p>
        </p:txBody>
      </p:sp>
      <p:sp>
        <p:nvSpPr>
          <p:cNvPr id="3" name="Content Placeholder 2"/>
          <p:cNvSpPr>
            <a:spLocks noGrp="1"/>
          </p:cNvSpPr>
          <p:nvPr>
            <p:ph idx="1"/>
          </p:nvPr>
        </p:nvSpPr>
        <p:spPr>
          <a:xfrm>
            <a:off x="457200" y="1484784"/>
            <a:ext cx="8229600" cy="4525963"/>
          </a:xfrm>
        </p:spPr>
        <p:txBody>
          <a:bodyPr/>
          <a:lstStyle/>
          <a:p>
            <a:pPr marL="0" indent="0">
              <a:buNone/>
            </a:pPr>
            <a:r>
              <a:rPr lang="ar-SY" sz="2000" b="1" dirty="0"/>
              <a:t>هي وسيلة التغذية لغالبية الأجهزة الكهربائية المنزلية أو في المباني العامة وتظهر جميعها في لوحة الاعمال الكهربائية بمختلف انواعها .</a:t>
            </a:r>
          </a:p>
        </p:txBody>
      </p:sp>
      <p:sp>
        <p:nvSpPr>
          <p:cNvPr id="4" name="Rectangle 3"/>
          <p:cNvSpPr/>
          <p:nvPr/>
        </p:nvSpPr>
        <p:spPr>
          <a:xfrm>
            <a:off x="7636258" y="2276872"/>
            <a:ext cx="1023037" cy="461665"/>
          </a:xfrm>
          <a:prstGeom prst="rect">
            <a:avLst/>
          </a:prstGeom>
        </p:spPr>
        <p:txBody>
          <a:bodyPr wrap="none">
            <a:spAutoFit/>
          </a:bodyPr>
          <a:lstStyle/>
          <a:p>
            <a:r>
              <a:rPr lang="ar-SY" sz="2400" b="1" dirty="0">
                <a:solidFill>
                  <a:srgbClr val="FF0000"/>
                </a:solidFill>
              </a:rPr>
              <a:t>أنواعها:</a:t>
            </a:r>
            <a:endParaRPr lang="ar-SY" sz="2400" dirty="0">
              <a:solidFill>
                <a:srgbClr val="FF0000"/>
              </a:solidFill>
            </a:endParaRPr>
          </a:p>
        </p:txBody>
      </p:sp>
      <p:sp>
        <p:nvSpPr>
          <p:cNvPr id="5" name="Rectangle 4"/>
          <p:cNvSpPr/>
          <p:nvPr/>
        </p:nvSpPr>
        <p:spPr>
          <a:xfrm>
            <a:off x="2429328" y="2777452"/>
            <a:ext cx="6494010" cy="646331"/>
          </a:xfrm>
          <a:prstGeom prst="rect">
            <a:avLst/>
          </a:prstGeom>
        </p:spPr>
        <p:txBody>
          <a:bodyPr wrap="square">
            <a:spAutoFit/>
          </a:bodyPr>
          <a:lstStyle/>
          <a:p>
            <a:pPr marL="285750" indent="-285750">
              <a:buClr>
                <a:srgbClr val="FF0000"/>
              </a:buClr>
              <a:buFont typeface="Wingdings" pitchFamily="2" charset="2"/>
              <a:buChar char="q"/>
            </a:pPr>
            <a:r>
              <a:rPr lang="ar-SY" b="1" dirty="0">
                <a:solidFill>
                  <a:schemeClr val="accent1">
                    <a:lumMod val="50000"/>
                  </a:schemeClr>
                </a:solidFill>
              </a:rPr>
              <a:t>مأخذ تيار كهربائي عادي أو عام </a:t>
            </a:r>
            <a:r>
              <a:rPr lang="en-US" b="1" dirty="0"/>
              <a:t>General used sockets or Single sockets</a:t>
            </a:r>
            <a:r>
              <a:rPr lang="ar-SY" b="1" dirty="0"/>
              <a:t> </a:t>
            </a:r>
            <a:endParaRPr lang="ar-SY" b="1" dirty="0">
              <a:solidFill>
                <a:schemeClr val="accent1">
                  <a:lumMod val="50000"/>
                </a:schemeClr>
              </a:solidFill>
            </a:endParaRPr>
          </a:p>
          <a:p>
            <a:pPr>
              <a:buClr>
                <a:srgbClr val="FF0000"/>
              </a:buClr>
            </a:pPr>
            <a:r>
              <a:rPr lang="ar-SY" b="1" dirty="0">
                <a:solidFill>
                  <a:schemeClr val="accent1">
                    <a:lumMod val="50000"/>
                  </a:schemeClr>
                </a:solidFill>
              </a:rPr>
              <a:t> </a:t>
            </a:r>
            <a:r>
              <a:rPr lang="en-US" b="1" dirty="0">
                <a:solidFill>
                  <a:schemeClr val="accent1">
                    <a:lumMod val="75000"/>
                  </a:schemeClr>
                </a:solidFill>
              </a:rPr>
              <a:t>V = 250 volt ; I = 10 A  or  I = 16 A                           </a:t>
            </a:r>
            <a:endParaRPr lang="ar-SY" b="1" dirty="0">
              <a:solidFill>
                <a:schemeClr val="accent1">
                  <a:lumMod val="75000"/>
                </a:schemeClr>
              </a:solidFill>
            </a:endParaRPr>
          </a:p>
        </p:txBody>
      </p:sp>
      <p:sp>
        <p:nvSpPr>
          <p:cNvPr id="6" name="Rectangle 5"/>
          <p:cNvSpPr/>
          <p:nvPr/>
        </p:nvSpPr>
        <p:spPr>
          <a:xfrm>
            <a:off x="89952" y="3577344"/>
            <a:ext cx="8659295" cy="646331"/>
          </a:xfrm>
          <a:prstGeom prst="rect">
            <a:avLst/>
          </a:prstGeom>
        </p:spPr>
        <p:txBody>
          <a:bodyPr wrap="square">
            <a:spAutoFit/>
          </a:bodyPr>
          <a:lstStyle/>
          <a:p>
            <a:r>
              <a:rPr lang="ar-SY" b="1" dirty="0"/>
              <a:t>يستخدم للاجهزة التي تحتاج تيار كهربائي شدته أقل من 10 أو 16أمبير يمكن استخدامه لتشغيل : تليفزيون ، كمبيوتر ، مروحة، غسالة نصف اتوماتيك ...وأي جهاز استطاعته بحدود 500 واط  كحد أعظمي</a:t>
            </a:r>
          </a:p>
        </p:txBody>
      </p:sp>
      <p:sp>
        <p:nvSpPr>
          <p:cNvPr id="7" name="Rectangle 6"/>
          <p:cNvSpPr/>
          <p:nvPr/>
        </p:nvSpPr>
        <p:spPr>
          <a:xfrm>
            <a:off x="3312044" y="4377236"/>
            <a:ext cx="5562600" cy="646331"/>
          </a:xfrm>
          <a:prstGeom prst="rect">
            <a:avLst/>
          </a:prstGeom>
        </p:spPr>
        <p:txBody>
          <a:bodyPr wrap="square">
            <a:spAutoFit/>
          </a:bodyPr>
          <a:lstStyle/>
          <a:p>
            <a:pPr marL="285750" indent="-285750">
              <a:buClr>
                <a:srgbClr val="FF0000"/>
              </a:buClr>
              <a:buFont typeface="Wingdings" pitchFamily="2" charset="2"/>
              <a:buChar char="q"/>
            </a:pPr>
            <a:r>
              <a:rPr lang="ar-SY" b="1" dirty="0">
                <a:solidFill>
                  <a:schemeClr val="accent1">
                    <a:lumMod val="50000"/>
                  </a:schemeClr>
                </a:solidFill>
              </a:rPr>
              <a:t>مأخذ قوى كهربائية </a:t>
            </a:r>
            <a:r>
              <a:rPr lang="en-US" b="1" dirty="0"/>
              <a:t>Power Socket </a:t>
            </a:r>
            <a:r>
              <a:rPr lang="ar-SY" b="1" dirty="0">
                <a:solidFill>
                  <a:schemeClr val="accent1">
                    <a:lumMod val="50000"/>
                  </a:schemeClr>
                </a:solidFill>
              </a:rPr>
              <a:t>:</a:t>
            </a:r>
          </a:p>
          <a:p>
            <a:pPr>
              <a:buClr>
                <a:srgbClr val="FF0000"/>
              </a:buClr>
            </a:pPr>
            <a:r>
              <a:rPr lang="en-US" b="1" dirty="0">
                <a:solidFill>
                  <a:schemeClr val="accent1">
                    <a:lumMod val="75000"/>
                  </a:schemeClr>
                </a:solidFill>
              </a:rPr>
              <a:t>V = 250 volt ; I = 20 A or 32 A                                 </a:t>
            </a:r>
            <a:endParaRPr lang="ar-SY" b="1" dirty="0">
              <a:solidFill>
                <a:schemeClr val="accent1">
                  <a:lumMod val="75000"/>
                </a:schemeClr>
              </a:solidFill>
            </a:endParaRPr>
          </a:p>
        </p:txBody>
      </p:sp>
      <p:sp>
        <p:nvSpPr>
          <p:cNvPr id="8" name="Rectangle 7"/>
          <p:cNvSpPr/>
          <p:nvPr/>
        </p:nvSpPr>
        <p:spPr>
          <a:xfrm>
            <a:off x="228600" y="5088266"/>
            <a:ext cx="8382000" cy="369332"/>
          </a:xfrm>
          <a:prstGeom prst="rect">
            <a:avLst/>
          </a:prstGeom>
        </p:spPr>
        <p:txBody>
          <a:bodyPr wrap="square">
            <a:spAutoFit/>
          </a:bodyPr>
          <a:lstStyle/>
          <a:p>
            <a:r>
              <a:rPr lang="ar-SY" b="1" dirty="0"/>
              <a:t>يستخدم للاجهزة التي تحتاج تيار كهربائي حتى 20  أو 32 أمبير أو جهاز استطاعته حتى 4000 واط</a:t>
            </a:r>
          </a:p>
        </p:txBody>
      </p:sp>
      <p:sp>
        <p:nvSpPr>
          <p:cNvPr id="9" name="Rectangle 8"/>
          <p:cNvSpPr/>
          <p:nvPr/>
        </p:nvSpPr>
        <p:spPr>
          <a:xfrm>
            <a:off x="457200" y="5408049"/>
            <a:ext cx="8153400" cy="646331"/>
          </a:xfrm>
          <a:prstGeom prst="rect">
            <a:avLst/>
          </a:prstGeom>
        </p:spPr>
        <p:txBody>
          <a:bodyPr wrap="square">
            <a:spAutoFit/>
          </a:bodyPr>
          <a:lstStyle/>
          <a:p>
            <a:r>
              <a:rPr lang="ar-SY" b="1" dirty="0"/>
              <a:t>يستخدم لتشغيل : </a:t>
            </a:r>
            <a:r>
              <a:rPr lang="ar-SY" b="1" dirty="0">
                <a:solidFill>
                  <a:schemeClr val="accent5">
                    <a:lumMod val="50000"/>
                  </a:schemeClr>
                </a:solidFill>
              </a:rPr>
              <a:t>سخان كهربائي </a:t>
            </a:r>
            <a:r>
              <a:rPr lang="ar-SY" b="1" dirty="0"/>
              <a:t>، </a:t>
            </a:r>
            <a:r>
              <a:rPr lang="ar-SY" b="1" dirty="0">
                <a:solidFill>
                  <a:schemeClr val="accent5">
                    <a:lumMod val="50000"/>
                  </a:schemeClr>
                </a:solidFill>
              </a:rPr>
              <a:t>غسالة اتوماتيك ، مكييف ، جهاز ميكروويف</a:t>
            </a:r>
            <a:r>
              <a:rPr lang="ar-SY" b="1" dirty="0"/>
              <a:t> يختلف عن المأخذ العادي في مكوناته الداخلية فهو يتحمل مرور تيار كهربائي عالٍ نسبياً.</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1865"/>
            <a:ext cx="1524000" cy="150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2" descr="https://strpo.ru/assets/dcbaacf8826053cc39461dc.jp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grpSp>
        <p:nvGrpSpPr>
          <p:cNvPr id="13" name="Group 12"/>
          <p:cNvGrpSpPr/>
          <p:nvPr/>
        </p:nvGrpSpPr>
        <p:grpSpPr>
          <a:xfrm>
            <a:off x="1382606" y="4328994"/>
            <a:ext cx="885138" cy="660737"/>
            <a:chOff x="1382606" y="4328994"/>
            <a:chExt cx="885138" cy="660737"/>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606" y="4328994"/>
              <a:ext cx="885138" cy="66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1570450" y="4539632"/>
              <a:ext cx="533400" cy="0"/>
            </a:xfrm>
            <a:prstGeom prst="line">
              <a:avLst/>
            </a:prstGeom>
          </p:spPr>
          <p:style>
            <a:lnRef idx="3">
              <a:schemeClr val="dk1"/>
            </a:lnRef>
            <a:fillRef idx="0">
              <a:schemeClr val="dk1"/>
            </a:fillRef>
            <a:effectRef idx="2">
              <a:schemeClr val="dk1"/>
            </a:effectRef>
            <a:fontRef idx="minor">
              <a:schemeClr val="tx1"/>
            </a:fontRef>
          </p:style>
        </p:cxnSp>
      </p:grpSp>
      <p:sp>
        <p:nvSpPr>
          <p:cNvPr id="11" name="Slide Number Placeholder 10"/>
          <p:cNvSpPr>
            <a:spLocks noGrp="1"/>
          </p:cNvSpPr>
          <p:nvPr>
            <p:ph type="sldNum" sz="quarter" idx="12"/>
          </p:nvPr>
        </p:nvSpPr>
        <p:spPr/>
        <p:txBody>
          <a:bodyPr/>
          <a:lstStyle/>
          <a:p>
            <a:fld id="{4720D2B2-B62F-4049-A2CC-0766FD83B8AC}" type="slidenum">
              <a:rPr lang="ar-SY" smtClean="0"/>
              <a:pPr/>
              <a:t>2</a:t>
            </a:fld>
            <a:endParaRPr lang="ar-SY"/>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69" t="15498" r="7968" b="13226"/>
          <a:stretch/>
        </p:blipFill>
        <p:spPr bwMode="auto">
          <a:xfrm>
            <a:off x="1554645" y="2549526"/>
            <a:ext cx="617883" cy="621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264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l="8984" t="25586" r="6054" b="13867"/>
          <a:stretch>
            <a:fillRect/>
          </a:stretch>
        </p:blipFill>
        <p:spPr bwMode="auto">
          <a:xfrm>
            <a:off x="-32" y="285728"/>
            <a:ext cx="9072626" cy="387933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l="33594" t="30468" r="6640" b="24609"/>
          <a:stretch>
            <a:fillRect/>
          </a:stretch>
        </p:blipFill>
        <p:spPr bwMode="auto">
          <a:xfrm>
            <a:off x="3000364" y="4071942"/>
            <a:ext cx="6019375" cy="2714620"/>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C5B7941E-12F4-4D84-8964-2CDF7107B376}" type="slidenum">
              <a:rPr lang="ar-SY" smtClean="0"/>
              <a:pPr/>
              <a:t>20</a:t>
            </a:fld>
            <a:endParaRPr lang="ar-SY"/>
          </a:p>
        </p:txBody>
      </p:sp>
      <p:sp>
        <p:nvSpPr>
          <p:cNvPr id="3" name="Rectangle 2"/>
          <p:cNvSpPr/>
          <p:nvPr/>
        </p:nvSpPr>
        <p:spPr>
          <a:xfrm>
            <a:off x="4296425" y="1221325"/>
            <a:ext cx="324127" cy="369332"/>
          </a:xfrm>
          <a:prstGeom prst="rect">
            <a:avLst/>
          </a:prstGeom>
        </p:spPr>
        <p:txBody>
          <a:bodyPr wrap="none">
            <a:spAutoFit/>
          </a:bodyPr>
          <a:lstStyle/>
          <a:p>
            <a:r>
              <a:rPr lang="ar-SA" dirty="0"/>
              <a:t>مـ</a:t>
            </a:r>
            <a:endParaRPr lang="en-US" dirty="0"/>
          </a:p>
        </p:txBody>
      </p:sp>
      <p:sp>
        <p:nvSpPr>
          <p:cNvPr id="5" name="Rectangle 4"/>
          <p:cNvSpPr/>
          <p:nvPr/>
        </p:nvSpPr>
        <p:spPr>
          <a:xfrm>
            <a:off x="7962563" y="3333919"/>
            <a:ext cx="971044" cy="210393"/>
          </a:xfrm>
          <a:prstGeom prst="rect">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solidFill>
                <a:srgbClr val="FF0000"/>
              </a:solidFill>
            </a:endParaRPr>
          </a:p>
        </p:txBody>
      </p:sp>
      <p:sp>
        <p:nvSpPr>
          <p:cNvPr id="8" name="Rectangle 7"/>
          <p:cNvSpPr/>
          <p:nvPr/>
        </p:nvSpPr>
        <p:spPr>
          <a:xfrm>
            <a:off x="7969307" y="3785723"/>
            <a:ext cx="971044" cy="210393"/>
          </a:xfrm>
          <a:prstGeom prst="rect">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4" name="Rounded Rectangle 3"/>
          <p:cNvSpPr/>
          <p:nvPr/>
        </p:nvSpPr>
        <p:spPr>
          <a:xfrm>
            <a:off x="7226188" y="285728"/>
            <a:ext cx="1793551" cy="3940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Tree>
    <p:extLst>
      <p:ext uri="{BB962C8B-B14F-4D97-AF65-F5344CB8AC3E}">
        <p14:creationId xmlns:p14="http://schemas.microsoft.com/office/powerpoint/2010/main" val="1230517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1133" t="28320" r="8593" b="16992"/>
          <a:stretch>
            <a:fillRect/>
          </a:stretch>
        </p:blipFill>
        <p:spPr bwMode="auto">
          <a:xfrm>
            <a:off x="214340" y="0"/>
            <a:ext cx="8858189" cy="362086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l="13672" t="28515" r="12500" b="18750"/>
          <a:stretch>
            <a:fillRect/>
          </a:stretch>
        </p:blipFill>
        <p:spPr bwMode="auto">
          <a:xfrm>
            <a:off x="1071538" y="3386138"/>
            <a:ext cx="8072462" cy="3459639"/>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C5B7941E-12F4-4D84-8964-2CDF7107B376}" type="slidenum">
              <a:rPr lang="ar-SY" smtClean="0"/>
              <a:pPr/>
              <a:t>21</a:t>
            </a:fld>
            <a:endParaRPr lang="ar-SY"/>
          </a:p>
        </p:txBody>
      </p:sp>
      <p:sp>
        <p:nvSpPr>
          <p:cNvPr id="3" name="Rounded Rectangle 2"/>
          <p:cNvSpPr/>
          <p:nvPr/>
        </p:nvSpPr>
        <p:spPr>
          <a:xfrm>
            <a:off x="6562641" y="80920"/>
            <a:ext cx="2055377" cy="356050"/>
          </a:xfrm>
          <a:prstGeom prst="roundRect">
            <a:avLst/>
          </a:prstGeom>
          <a:noFill/>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Y"/>
          </a:p>
        </p:txBody>
      </p:sp>
      <p:sp>
        <p:nvSpPr>
          <p:cNvPr id="4" name="Oval 3"/>
          <p:cNvSpPr/>
          <p:nvPr/>
        </p:nvSpPr>
        <p:spPr>
          <a:xfrm>
            <a:off x="2945501" y="4895681"/>
            <a:ext cx="275129" cy="22027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5" name="Rectangle 4"/>
          <p:cNvSpPr/>
          <p:nvPr/>
        </p:nvSpPr>
        <p:spPr>
          <a:xfrm>
            <a:off x="3374379" y="2031101"/>
            <a:ext cx="3018329" cy="1355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6" name="Striped Right Arrow 5">
            <a:hlinkClick r:id="rId4" action="ppaction://hlinksldjump"/>
          </p:cNvPr>
          <p:cNvSpPr/>
          <p:nvPr/>
        </p:nvSpPr>
        <p:spPr>
          <a:xfrm>
            <a:off x="304706" y="5530468"/>
            <a:ext cx="631728" cy="290630"/>
          </a:xfrm>
          <a:prstGeom prst="striped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Y"/>
          </a:p>
        </p:txBody>
      </p:sp>
    </p:spTree>
    <p:extLst>
      <p:ext uri="{BB962C8B-B14F-4D97-AF65-F5344CB8AC3E}">
        <p14:creationId xmlns:p14="http://schemas.microsoft.com/office/powerpoint/2010/main" val="2923169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16406" t="24414" r="12695" b="35546"/>
          <a:stretch>
            <a:fillRect/>
          </a:stretch>
        </p:blipFill>
        <p:spPr bwMode="auto">
          <a:xfrm>
            <a:off x="285720" y="214290"/>
            <a:ext cx="8643998" cy="292898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l="14649" t="28321" r="12109" b="10156"/>
          <a:stretch>
            <a:fillRect/>
          </a:stretch>
        </p:blipFill>
        <p:spPr bwMode="auto">
          <a:xfrm>
            <a:off x="1785918" y="3177115"/>
            <a:ext cx="7215238" cy="3636480"/>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C5B7941E-12F4-4D84-8964-2CDF7107B376}" type="slidenum">
              <a:rPr lang="ar-SY" smtClean="0"/>
              <a:pPr/>
              <a:t>22</a:t>
            </a:fld>
            <a:endParaRPr lang="ar-SY"/>
          </a:p>
        </p:txBody>
      </p:sp>
      <p:sp>
        <p:nvSpPr>
          <p:cNvPr id="3" name="Rounded Rectangle 2"/>
          <p:cNvSpPr/>
          <p:nvPr/>
        </p:nvSpPr>
        <p:spPr>
          <a:xfrm>
            <a:off x="7007703" y="145657"/>
            <a:ext cx="1922015" cy="40460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4" name="Rounded Rectangle 3"/>
          <p:cNvSpPr/>
          <p:nvPr/>
        </p:nvSpPr>
        <p:spPr>
          <a:xfrm>
            <a:off x="6555036" y="3199149"/>
            <a:ext cx="2137272" cy="3592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Tree>
    <p:extLst>
      <p:ext uri="{BB962C8B-B14F-4D97-AF65-F5344CB8AC3E}">
        <p14:creationId xmlns:p14="http://schemas.microsoft.com/office/powerpoint/2010/main" val="3543818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 y="980728"/>
            <a:ext cx="9090234" cy="398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59832" y="476672"/>
            <a:ext cx="3816424" cy="369332"/>
          </a:xfrm>
          <a:prstGeom prst="rect">
            <a:avLst/>
          </a:prstGeom>
          <a:noFill/>
        </p:spPr>
        <p:txBody>
          <a:bodyPr wrap="square" rtlCol="1">
            <a:spAutoFit/>
          </a:bodyPr>
          <a:lstStyle/>
          <a:p>
            <a:pPr algn="ctr"/>
            <a:r>
              <a:rPr lang="ar-SY" b="1" dirty="0">
                <a:solidFill>
                  <a:srgbClr val="FF0000"/>
                </a:solidFill>
              </a:rPr>
              <a:t>مثال عن تغذية طابق من اللوحة الرئيسية</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23279" r="7012" b="35573"/>
          <a:stretch/>
        </p:blipFill>
        <p:spPr bwMode="auto">
          <a:xfrm>
            <a:off x="1056257" y="4990863"/>
            <a:ext cx="7044135" cy="1851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669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97" t="19265" r="19759" b="12969"/>
          <a:stretch/>
        </p:blipFill>
        <p:spPr bwMode="auto">
          <a:xfrm>
            <a:off x="0" y="1484784"/>
            <a:ext cx="9198159" cy="4784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15816" y="670871"/>
            <a:ext cx="3816424" cy="369332"/>
          </a:xfrm>
          <a:prstGeom prst="rect">
            <a:avLst/>
          </a:prstGeom>
          <a:noFill/>
        </p:spPr>
        <p:txBody>
          <a:bodyPr wrap="square" rtlCol="1">
            <a:spAutoFit/>
          </a:bodyPr>
          <a:lstStyle/>
          <a:p>
            <a:pPr algn="ctr"/>
            <a:r>
              <a:rPr lang="ar-SY" b="1" dirty="0">
                <a:solidFill>
                  <a:srgbClr val="FF0000"/>
                </a:solidFill>
              </a:rPr>
              <a:t>مثال عن تغذية الطوابق من اللوحات الرئيسية</a:t>
            </a:r>
          </a:p>
        </p:txBody>
      </p:sp>
    </p:spTree>
    <p:extLst>
      <p:ext uri="{BB962C8B-B14F-4D97-AF65-F5344CB8AC3E}">
        <p14:creationId xmlns:p14="http://schemas.microsoft.com/office/powerpoint/2010/main" val="743992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20D2B2-B62F-4049-A2CC-0766FD83B8AC}" type="slidenum">
              <a:rPr lang="ar-SY" smtClean="0"/>
              <a:pPr/>
              <a:t>25</a:t>
            </a:fld>
            <a:endParaRPr lang="ar-SY"/>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33350"/>
            <a:ext cx="46291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38735"/>
            <a:ext cx="7915275" cy="94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rved Up Arrow 2"/>
          <p:cNvSpPr/>
          <p:nvPr/>
        </p:nvSpPr>
        <p:spPr>
          <a:xfrm>
            <a:off x="4048125" y="5697071"/>
            <a:ext cx="1733550" cy="894230"/>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ar-SY">
              <a:solidFill>
                <a:schemeClr val="tx1"/>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55" t="15214" r="26516" b="8114"/>
          <a:stretch/>
        </p:blipFill>
        <p:spPr bwMode="auto">
          <a:xfrm>
            <a:off x="133349" y="1828803"/>
            <a:ext cx="4451183" cy="408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42551" y="5311463"/>
            <a:ext cx="421419" cy="246221"/>
          </a:xfrm>
          <a:prstGeom prst="rect">
            <a:avLst/>
          </a:prstGeom>
          <a:noFill/>
        </p:spPr>
        <p:txBody>
          <a:bodyPr wrap="square" rtlCol="1">
            <a:spAutoFit/>
          </a:bodyPr>
          <a:lstStyle/>
          <a:p>
            <a:r>
              <a:rPr lang="ar-SA" sz="1000" b="1" dirty="0">
                <a:solidFill>
                  <a:srgbClr val="FF0000"/>
                </a:solidFill>
              </a:rPr>
              <a:t>انارة</a:t>
            </a:r>
            <a:endParaRPr lang="ar-SY" sz="1000" b="1" dirty="0">
              <a:solidFill>
                <a:srgbClr val="FF0000"/>
              </a:solidFill>
            </a:endParaRPr>
          </a:p>
        </p:txBody>
      </p:sp>
      <p:sp>
        <p:nvSpPr>
          <p:cNvPr id="10" name="TextBox 9"/>
          <p:cNvSpPr txBox="1"/>
          <p:nvPr/>
        </p:nvSpPr>
        <p:spPr>
          <a:xfrm>
            <a:off x="1877824" y="5312794"/>
            <a:ext cx="421419" cy="246221"/>
          </a:xfrm>
          <a:prstGeom prst="rect">
            <a:avLst/>
          </a:prstGeom>
          <a:noFill/>
        </p:spPr>
        <p:txBody>
          <a:bodyPr wrap="square" rtlCol="1">
            <a:spAutoFit/>
          </a:bodyPr>
          <a:lstStyle/>
          <a:p>
            <a:r>
              <a:rPr lang="ar-SA" sz="1000" b="1" dirty="0">
                <a:solidFill>
                  <a:srgbClr val="FF0000"/>
                </a:solidFill>
              </a:rPr>
              <a:t>انارة</a:t>
            </a:r>
            <a:endParaRPr lang="ar-SY" sz="1000" b="1" dirty="0">
              <a:solidFill>
                <a:srgbClr val="FF0000"/>
              </a:solidFill>
            </a:endParaRPr>
          </a:p>
        </p:txBody>
      </p:sp>
      <p:sp>
        <p:nvSpPr>
          <p:cNvPr id="11" name="TextBox 10"/>
          <p:cNvSpPr txBox="1"/>
          <p:nvPr/>
        </p:nvSpPr>
        <p:spPr>
          <a:xfrm>
            <a:off x="2164060" y="5360500"/>
            <a:ext cx="674560" cy="246221"/>
          </a:xfrm>
          <a:prstGeom prst="rect">
            <a:avLst/>
          </a:prstGeom>
          <a:noFill/>
        </p:spPr>
        <p:txBody>
          <a:bodyPr wrap="square" rtlCol="1">
            <a:spAutoFit/>
          </a:bodyPr>
          <a:lstStyle/>
          <a:p>
            <a:r>
              <a:rPr lang="ar-SA" sz="1000" b="1" dirty="0">
                <a:solidFill>
                  <a:srgbClr val="FF0000"/>
                </a:solidFill>
              </a:rPr>
              <a:t>مأخذ عادي</a:t>
            </a:r>
            <a:endParaRPr lang="ar-SY" sz="1000" b="1" dirty="0">
              <a:solidFill>
                <a:srgbClr val="FF0000"/>
              </a:solidFill>
            </a:endParaRPr>
          </a:p>
        </p:txBody>
      </p:sp>
      <p:sp>
        <p:nvSpPr>
          <p:cNvPr id="12" name="TextBox 11"/>
          <p:cNvSpPr txBox="1"/>
          <p:nvPr/>
        </p:nvSpPr>
        <p:spPr>
          <a:xfrm>
            <a:off x="2936638" y="5377733"/>
            <a:ext cx="674560" cy="246221"/>
          </a:xfrm>
          <a:prstGeom prst="rect">
            <a:avLst/>
          </a:prstGeom>
          <a:noFill/>
        </p:spPr>
        <p:txBody>
          <a:bodyPr wrap="square" rtlCol="1">
            <a:spAutoFit/>
          </a:bodyPr>
          <a:lstStyle/>
          <a:p>
            <a:r>
              <a:rPr lang="ar-SA" sz="1000" b="1" dirty="0">
                <a:solidFill>
                  <a:srgbClr val="FF0000"/>
                </a:solidFill>
              </a:rPr>
              <a:t>مأخذ عادي</a:t>
            </a:r>
            <a:endParaRPr lang="ar-SY" sz="1000" b="1" dirty="0">
              <a:solidFill>
                <a:srgbClr val="FF0000"/>
              </a:solidFill>
            </a:endParaRPr>
          </a:p>
        </p:txBody>
      </p:sp>
      <p:sp>
        <p:nvSpPr>
          <p:cNvPr id="13" name="TextBox 12"/>
          <p:cNvSpPr txBox="1"/>
          <p:nvPr/>
        </p:nvSpPr>
        <p:spPr>
          <a:xfrm>
            <a:off x="3525012" y="5409537"/>
            <a:ext cx="674560" cy="246221"/>
          </a:xfrm>
          <a:prstGeom prst="rect">
            <a:avLst/>
          </a:prstGeom>
          <a:noFill/>
        </p:spPr>
        <p:txBody>
          <a:bodyPr wrap="square" rtlCol="1">
            <a:spAutoFit/>
          </a:bodyPr>
          <a:lstStyle/>
          <a:p>
            <a:r>
              <a:rPr lang="ar-SA" sz="1000" b="1" dirty="0">
                <a:solidFill>
                  <a:srgbClr val="FF0000"/>
                </a:solidFill>
              </a:rPr>
              <a:t>مأخذ خاص</a:t>
            </a:r>
            <a:endParaRPr lang="ar-SY" sz="1000" b="1" dirty="0">
              <a:solidFill>
                <a:srgbClr val="FF0000"/>
              </a:solidFill>
            </a:endParaRPr>
          </a:p>
        </p:txBody>
      </p:sp>
      <p:sp>
        <p:nvSpPr>
          <p:cNvPr id="14" name="TextBox 13"/>
          <p:cNvSpPr txBox="1"/>
          <p:nvPr/>
        </p:nvSpPr>
        <p:spPr>
          <a:xfrm>
            <a:off x="5360256" y="5341450"/>
            <a:ext cx="421419" cy="246221"/>
          </a:xfrm>
          <a:prstGeom prst="rect">
            <a:avLst/>
          </a:prstGeom>
          <a:noFill/>
        </p:spPr>
        <p:txBody>
          <a:bodyPr wrap="square" rtlCol="1">
            <a:spAutoFit/>
          </a:bodyPr>
          <a:lstStyle/>
          <a:p>
            <a:r>
              <a:rPr lang="ar-SA" sz="1000" b="1" dirty="0">
                <a:solidFill>
                  <a:srgbClr val="FF0000"/>
                </a:solidFill>
              </a:rPr>
              <a:t>انارة</a:t>
            </a:r>
            <a:endParaRPr lang="ar-SY" sz="1000" b="1" dirty="0">
              <a:solidFill>
                <a:srgbClr val="FF0000"/>
              </a:solidFill>
            </a:endParaRPr>
          </a:p>
        </p:txBody>
      </p:sp>
      <p:sp>
        <p:nvSpPr>
          <p:cNvPr id="6" name="TextBox 5"/>
          <p:cNvSpPr txBox="1"/>
          <p:nvPr/>
        </p:nvSpPr>
        <p:spPr>
          <a:xfrm>
            <a:off x="2059383" y="3116915"/>
            <a:ext cx="874650" cy="276999"/>
          </a:xfrm>
          <a:prstGeom prst="rect">
            <a:avLst/>
          </a:prstGeom>
          <a:noFill/>
        </p:spPr>
        <p:txBody>
          <a:bodyPr wrap="square" rtlCol="1">
            <a:spAutoFit/>
          </a:bodyPr>
          <a:lstStyle/>
          <a:p>
            <a:r>
              <a:rPr lang="ar-SA" sz="1200" b="1" dirty="0">
                <a:solidFill>
                  <a:srgbClr val="FF0000"/>
                </a:solidFill>
              </a:rPr>
              <a:t>قاطع رئيسي</a:t>
            </a:r>
            <a:endParaRPr lang="ar-SY" sz="1200" b="1" dirty="0">
              <a:solidFill>
                <a:srgbClr val="FF0000"/>
              </a:solidFill>
            </a:endParaRPr>
          </a:p>
        </p:txBody>
      </p:sp>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632" t="17448" r="27924" b="14062"/>
          <a:stretch/>
        </p:blipFill>
        <p:spPr bwMode="auto">
          <a:xfrm>
            <a:off x="4549902" y="2394428"/>
            <a:ext cx="4597845" cy="319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777705" y="5606721"/>
            <a:ext cx="674560" cy="246221"/>
          </a:xfrm>
          <a:prstGeom prst="rect">
            <a:avLst/>
          </a:prstGeom>
          <a:noFill/>
        </p:spPr>
        <p:txBody>
          <a:bodyPr wrap="square" rtlCol="1">
            <a:spAutoFit/>
          </a:bodyPr>
          <a:lstStyle/>
          <a:p>
            <a:r>
              <a:rPr lang="ar-SA" sz="1000" b="1" dirty="0">
                <a:solidFill>
                  <a:srgbClr val="FF0000"/>
                </a:solidFill>
              </a:rPr>
              <a:t>مأخذ عادي</a:t>
            </a:r>
            <a:endParaRPr lang="ar-SY" sz="1000" b="1" dirty="0">
              <a:solidFill>
                <a:srgbClr val="FF0000"/>
              </a:solidFill>
            </a:endParaRPr>
          </a:p>
        </p:txBody>
      </p:sp>
      <p:sp>
        <p:nvSpPr>
          <p:cNvPr id="16" name="TextBox 15"/>
          <p:cNvSpPr txBox="1"/>
          <p:nvPr/>
        </p:nvSpPr>
        <p:spPr>
          <a:xfrm>
            <a:off x="8215432" y="5606721"/>
            <a:ext cx="674560" cy="246221"/>
          </a:xfrm>
          <a:prstGeom prst="rect">
            <a:avLst/>
          </a:prstGeom>
          <a:noFill/>
        </p:spPr>
        <p:txBody>
          <a:bodyPr wrap="square" rtlCol="1">
            <a:spAutoFit/>
          </a:bodyPr>
          <a:lstStyle/>
          <a:p>
            <a:r>
              <a:rPr lang="ar-SA" sz="1000" b="1" dirty="0">
                <a:solidFill>
                  <a:srgbClr val="FF0000"/>
                </a:solidFill>
              </a:rPr>
              <a:t>مأخذ خاص</a:t>
            </a:r>
            <a:endParaRPr lang="ar-SY" sz="1000" b="1" dirty="0">
              <a:solidFill>
                <a:srgbClr val="FF0000"/>
              </a:solidFill>
            </a:endParaRPr>
          </a:p>
        </p:txBody>
      </p:sp>
      <p:sp>
        <p:nvSpPr>
          <p:cNvPr id="18" name="TextBox 17"/>
          <p:cNvSpPr txBox="1"/>
          <p:nvPr/>
        </p:nvSpPr>
        <p:spPr>
          <a:xfrm>
            <a:off x="6240335" y="3022403"/>
            <a:ext cx="874650" cy="276999"/>
          </a:xfrm>
          <a:prstGeom prst="rect">
            <a:avLst/>
          </a:prstGeom>
          <a:noFill/>
        </p:spPr>
        <p:txBody>
          <a:bodyPr wrap="square" rtlCol="1">
            <a:spAutoFit/>
          </a:bodyPr>
          <a:lstStyle/>
          <a:p>
            <a:r>
              <a:rPr lang="ar-SA" sz="1200" b="1" dirty="0">
                <a:solidFill>
                  <a:srgbClr val="FF0000"/>
                </a:solidFill>
              </a:rPr>
              <a:t>قاطع رئيسي</a:t>
            </a:r>
            <a:endParaRPr lang="ar-SY" sz="1200" b="1" dirty="0">
              <a:solidFill>
                <a:srgbClr val="FF0000"/>
              </a:solidFill>
            </a:endParaRPr>
          </a:p>
        </p:txBody>
      </p:sp>
      <p:sp>
        <p:nvSpPr>
          <p:cNvPr id="20" name="TextBox 19"/>
          <p:cNvSpPr txBox="1"/>
          <p:nvPr/>
        </p:nvSpPr>
        <p:spPr>
          <a:xfrm>
            <a:off x="5381126" y="5464560"/>
            <a:ext cx="421419" cy="261610"/>
          </a:xfrm>
          <a:prstGeom prst="rect">
            <a:avLst/>
          </a:prstGeom>
          <a:noFill/>
        </p:spPr>
        <p:txBody>
          <a:bodyPr wrap="square" rtlCol="1">
            <a:spAutoFit/>
          </a:bodyPr>
          <a:lstStyle/>
          <a:p>
            <a:r>
              <a:rPr lang="ar-SA" sz="1100" b="1" dirty="0">
                <a:solidFill>
                  <a:srgbClr val="FF0000"/>
                </a:solidFill>
              </a:rPr>
              <a:t>انارة</a:t>
            </a:r>
            <a:endParaRPr lang="ar-SY" sz="1100" b="1" dirty="0">
              <a:solidFill>
                <a:srgbClr val="FF0000"/>
              </a:solidFill>
            </a:endParaRPr>
          </a:p>
        </p:txBody>
      </p:sp>
    </p:spTree>
    <p:extLst>
      <p:ext uri="{BB962C8B-B14F-4D97-AF65-F5344CB8AC3E}">
        <p14:creationId xmlns:p14="http://schemas.microsoft.com/office/powerpoint/2010/main" val="4019444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20D2B2-B62F-4049-A2CC-0766FD83B8AC}" type="slidenum">
              <a:rPr lang="ar-SY" smtClean="0"/>
              <a:pPr/>
              <a:t>26</a:t>
            </a:fld>
            <a:endParaRPr lang="ar-SY"/>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76200"/>
            <a:ext cx="46291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76672"/>
            <a:ext cx="7915275" cy="94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srcRect l="20115" t="9642" r="21221" b="5704"/>
          <a:stretch/>
        </p:blipFill>
        <p:spPr>
          <a:xfrm>
            <a:off x="1331639" y="1406204"/>
            <a:ext cx="6762303" cy="5486396"/>
          </a:xfrm>
          <a:prstGeom prst="rect">
            <a:avLst/>
          </a:prstGeom>
        </p:spPr>
      </p:pic>
      <p:sp>
        <p:nvSpPr>
          <p:cNvPr id="4" name="TextBox 3"/>
          <p:cNvSpPr txBox="1"/>
          <p:nvPr/>
        </p:nvSpPr>
        <p:spPr>
          <a:xfrm rot="18761917">
            <a:off x="-276982" y="1548858"/>
            <a:ext cx="1944216" cy="461665"/>
          </a:xfrm>
          <a:prstGeom prst="rect">
            <a:avLst/>
          </a:prstGeom>
          <a:noFill/>
        </p:spPr>
        <p:txBody>
          <a:bodyPr wrap="square" rtlCol="0">
            <a:spAutoFit/>
          </a:bodyPr>
          <a:lstStyle/>
          <a:p>
            <a:r>
              <a:rPr lang="ar-SY" sz="2400" b="1" dirty="0">
                <a:solidFill>
                  <a:srgbClr val="FF0000"/>
                </a:solidFill>
              </a:rPr>
              <a:t>مخطط تفصيلي</a:t>
            </a:r>
            <a:endParaRPr lang="en-US" sz="2400" b="1" dirty="0">
              <a:solidFill>
                <a:srgbClr val="FF0000"/>
              </a:solidFill>
            </a:endParaRPr>
          </a:p>
        </p:txBody>
      </p:sp>
      <p:sp>
        <p:nvSpPr>
          <p:cNvPr id="7" name="TextBox 6"/>
          <p:cNvSpPr txBox="1"/>
          <p:nvPr/>
        </p:nvSpPr>
        <p:spPr>
          <a:xfrm>
            <a:off x="3655481" y="5996829"/>
            <a:ext cx="421419" cy="246221"/>
          </a:xfrm>
          <a:prstGeom prst="rect">
            <a:avLst/>
          </a:prstGeom>
          <a:noFill/>
        </p:spPr>
        <p:txBody>
          <a:bodyPr wrap="square" rtlCol="1">
            <a:spAutoFit/>
          </a:bodyPr>
          <a:lstStyle/>
          <a:p>
            <a:r>
              <a:rPr lang="ar-SA" sz="1000" b="1" dirty="0">
                <a:solidFill>
                  <a:srgbClr val="FF0000"/>
                </a:solidFill>
              </a:rPr>
              <a:t>انارة</a:t>
            </a:r>
            <a:endParaRPr lang="ar-SY" sz="1000" b="1" dirty="0">
              <a:solidFill>
                <a:srgbClr val="FF0000"/>
              </a:solidFill>
            </a:endParaRPr>
          </a:p>
        </p:txBody>
      </p:sp>
      <p:sp>
        <p:nvSpPr>
          <p:cNvPr id="8" name="TextBox 7"/>
          <p:cNvSpPr txBox="1"/>
          <p:nvPr/>
        </p:nvSpPr>
        <p:spPr>
          <a:xfrm>
            <a:off x="3990754" y="5998160"/>
            <a:ext cx="421419" cy="246221"/>
          </a:xfrm>
          <a:prstGeom prst="rect">
            <a:avLst/>
          </a:prstGeom>
          <a:noFill/>
        </p:spPr>
        <p:txBody>
          <a:bodyPr wrap="square" rtlCol="1">
            <a:spAutoFit/>
          </a:bodyPr>
          <a:lstStyle/>
          <a:p>
            <a:r>
              <a:rPr lang="ar-SA" sz="1000" b="1" dirty="0">
                <a:solidFill>
                  <a:srgbClr val="FF0000"/>
                </a:solidFill>
              </a:rPr>
              <a:t>انارة</a:t>
            </a:r>
            <a:endParaRPr lang="ar-SY" sz="1000" b="1" dirty="0">
              <a:solidFill>
                <a:srgbClr val="FF0000"/>
              </a:solidFill>
            </a:endParaRPr>
          </a:p>
        </p:txBody>
      </p:sp>
      <p:sp>
        <p:nvSpPr>
          <p:cNvPr id="9" name="TextBox 8"/>
          <p:cNvSpPr txBox="1"/>
          <p:nvPr/>
        </p:nvSpPr>
        <p:spPr>
          <a:xfrm>
            <a:off x="4555451" y="6125168"/>
            <a:ext cx="674560" cy="246221"/>
          </a:xfrm>
          <a:prstGeom prst="rect">
            <a:avLst/>
          </a:prstGeom>
          <a:noFill/>
        </p:spPr>
        <p:txBody>
          <a:bodyPr wrap="square" rtlCol="1">
            <a:spAutoFit/>
          </a:bodyPr>
          <a:lstStyle/>
          <a:p>
            <a:r>
              <a:rPr lang="ar-SA" sz="1000" b="1" dirty="0">
                <a:solidFill>
                  <a:srgbClr val="FF0000"/>
                </a:solidFill>
              </a:rPr>
              <a:t>مأخذ عادي</a:t>
            </a:r>
            <a:endParaRPr lang="ar-SY" sz="1000" b="1" dirty="0">
              <a:solidFill>
                <a:srgbClr val="FF0000"/>
              </a:solidFill>
            </a:endParaRPr>
          </a:p>
        </p:txBody>
      </p:sp>
      <p:sp>
        <p:nvSpPr>
          <p:cNvPr id="10" name="TextBox 9"/>
          <p:cNvSpPr txBox="1"/>
          <p:nvPr/>
        </p:nvSpPr>
        <p:spPr>
          <a:xfrm>
            <a:off x="5767213" y="6122733"/>
            <a:ext cx="674560" cy="246221"/>
          </a:xfrm>
          <a:prstGeom prst="rect">
            <a:avLst/>
          </a:prstGeom>
          <a:noFill/>
        </p:spPr>
        <p:txBody>
          <a:bodyPr wrap="square" rtlCol="1">
            <a:spAutoFit/>
          </a:bodyPr>
          <a:lstStyle/>
          <a:p>
            <a:r>
              <a:rPr lang="ar-SA" sz="1000" b="1" dirty="0">
                <a:solidFill>
                  <a:srgbClr val="FF0000"/>
                </a:solidFill>
              </a:rPr>
              <a:t>مأخذ عادي</a:t>
            </a:r>
            <a:endParaRPr lang="ar-SY" sz="1000" b="1" dirty="0">
              <a:solidFill>
                <a:srgbClr val="FF0000"/>
              </a:solidFill>
            </a:endParaRPr>
          </a:p>
        </p:txBody>
      </p:sp>
      <p:sp>
        <p:nvSpPr>
          <p:cNvPr id="11" name="TextBox 10"/>
          <p:cNvSpPr txBox="1"/>
          <p:nvPr/>
        </p:nvSpPr>
        <p:spPr>
          <a:xfrm>
            <a:off x="6339948" y="6145045"/>
            <a:ext cx="674560" cy="246221"/>
          </a:xfrm>
          <a:prstGeom prst="rect">
            <a:avLst/>
          </a:prstGeom>
          <a:noFill/>
        </p:spPr>
        <p:txBody>
          <a:bodyPr wrap="square" rtlCol="1">
            <a:spAutoFit/>
          </a:bodyPr>
          <a:lstStyle/>
          <a:p>
            <a:r>
              <a:rPr lang="ar-SA" sz="1000" b="1" dirty="0">
                <a:solidFill>
                  <a:srgbClr val="FF0000"/>
                </a:solidFill>
              </a:rPr>
              <a:t>مأخذ خاص</a:t>
            </a:r>
            <a:endParaRPr lang="ar-SY" sz="1000" b="1" dirty="0">
              <a:solidFill>
                <a:srgbClr val="FF0000"/>
              </a:solidFill>
            </a:endParaRPr>
          </a:p>
        </p:txBody>
      </p:sp>
      <p:sp>
        <p:nvSpPr>
          <p:cNvPr id="12" name="TextBox 11"/>
          <p:cNvSpPr txBox="1"/>
          <p:nvPr/>
        </p:nvSpPr>
        <p:spPr>
          <a:xfrm>
            <a:off x="6941654" y="6138421"/>
            <a:ext cx="674560" cy="246221"/>
          </a:xfrm>
          <a:prstGeom prst="rect">
            <a:avLst/>
          </a:prstGeom>
          <a:noFill/>
        </p:spPr>
        <p:txBody>
          <a:bodyPr wrap="square" rtlCol="1">
            <a:spAutoFit/>
          </a:bodyPr>
          <a:lstStyle/>
          <a:p>
            <a:r>
              <a:rPr lang="ar-SA" sz="1000" b="1" dirty="0">
                <a:solidFill>
                  <a:srgbClr val="FF0000"/>
                </a:solidFill>
              </a:rPr>
              <a:t>مأخذ خاص</a:t>
            </a:r>
            <a:endParaRPr lang="ar-SY" sz="1000" b="1" dirty="0">
              <a:solidFill>
                <a:srgbClr val="FF0000"/>
              </a:solidFill>
            </a:endParaRPr>
          </a:p>
        </p:txBody>
      </p:sp>
    </p:spTree>
    <p:extLst>
      <p:ext uri="{BB962C8B-B14F-4D97-AF65-F5344CB8AC3E}">
        <p14:creationId xmlns:p14="http://schemas.microsoft.com/office/powerpoint/2010/main" val="2105195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241" t="15548" r="20668" b="10625"/>
          <a:stretch/>
        </p:blipFill>
        <p:spPr>
          <a:xfrm>
            <a:off x="179511" y="908720"/>
            <a:ext cx="8712969" cy="5732216"/>
          </a:xfrm>
          <a:prstGeom prst="rect">
            <a:avLst/>
          </a:prstGeom>
        </p:spPr>
      </p:pic>
      <p:sp>
        <p:nvSpPr>
          <p:cNvPr id="5" name="Title 1"/>
          <p:cNvSpPr>
            <a:spLocks noGrp="1"/>
          </p:cNvSpPr>
          <p:nvPr>
            <p:ph type="title"/>
          </p:nvPr>
        </p:nvSpPr>
        <p:spPr>
          <a:xfrm>
            <a:off x="539552" y="28636"/>
            <a:ext cx="8229600" cy="1143000"/>
          </a:xfrm>
        </p:spPr>
        <p:txBody>
          <a:bodyPr/>
          <a:lstStyle/>
          <a:p>
            <a:r>
              <a:rPr lang="ar-SY" dirty="0">
                <a:solidFill>
                  <a:srgbClr val="FF0000"/>
                </a:solidFill>
              </a:rPr>
              <a:t>مخطط </a:t>
            </a:r>
            <a:r>
              <a:rPr lang="en-US" dirty="0">
                <a:solidFill>
                  <a:srgbClr val="FF0000"/>
                </a:solidFill>
              </a:rPr>
              <a:t>SLD </a:t>
            </a:r>
            <a:r>
              <a:rPr lang="ar-SY" dirty="0">
                <a:solidFill>
                  <a:srgbClr val="FF0000"/>
                </a:solidFill>
              </a:rPr>
              <a:t>  للوحة السابقة</a:t>
            </a:r>
            <a:endParaRPr lang="en-US" dirty="0">
              <a:solidFill>
                <a:srgbClr val="FF0000"/>
              </a:solidFill>
            </a:endParaRPr>
          </a:p>
        </p:txBody>
      </p:sp>
    </p:spTree>
    <p:extLst>
      <p:ext uri="{BB962C8B-B14F-4D97-AF65-F5344CB8AC3E}">
        <p14:creationId xmlns:p14="http://schemas.microsoft.com/office/powerpoint/2010/main" val="230624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5096" t="11610" r="25095" b="6688"/>
          <a:stretch/>
        </p:blipFill>
        <p:spPr>
          <a:xfrm>
            <a:off x="1403648" y="871618"/>
            <a:ext cx="7272808" cy="5976664"/>
          </a:xfrm>
          <a:prstGeom prst="rect">
            <a:avLst/>
          </a:prstGeom>
        </p:spPr>
      </p:pic>
      <p:sp>
        <p:nvSpPr>
          <p:cNvPr id="6" name="TextBox 5"/>
          <p:cNvSpPr txBox="1"/>
          <p:nvPr/>
        </p:nvSpPr>
        <p:spPr>
          <a:xfrm>
            <a:off x="683568" y="188640"/>
            <a:ext cx="7632848" cy="461665"/>
          </a:xfrm>
          <a:prstGeom prst="rect">
            <a:avLst/>
          </a:prstGeom>
          <a:noFill/>
        </p:spPr>
        <p:txBody>
          <a:bodyPr wrap="square" rtlCol="0">
            <a:spAutoFit/>
          </a:bodyPr>
          <a:lstStyle/>
          <a:p>
            <a:r>
              <a:rPr lang="ar-SY" sz="2400" b="1" dirty="0">
                <a:solidFill>
                  <a:srgbClr val="FF0000"/>
                </a:solidFill>
              </a:rPr>
              <a:t>لوحة كهربائية لنغذية ثلاث محركات  </a:t>
            </a:r>
            <a:r>
              <a:rPr lang="en-US" sz="2400" b="1" dirty="0">
                <a:solidFill>
                  <a:srgbClr val="FF0000"/>
                </a:solidFill>
              </a:rPr>
              <a:t>30HP</a:t>
            </a:r>
            <a:r>
              <a:rPr lang="ar-SY" sz="2400" b="1" dirty="0">
                <a:solidFill>
                  <a:srgbClr val="FF0000"/>
                </a:solidFill>
              </a:rPr>
              <a:t>  وكذلك تغذية محركين  </a:t>
            </a:r>
            <a:r>
              <a:rPr lang="en-US" sz="2400" b="1" dirty="0">
                <a:solidFill>
                  <a:srgbClr val="FF0000"/>
                </a:solidFill>
              </a:rPr>
              <a:t>20HP</a:t>
            </a:r>
          </a:p>
        </p:txBody>
      </p:sp>
      <p:sp>
        <p:nvSpPr>
          <p:cNvPr id="7" name="TextBox 6"/>
          <p:cNvSpPr txBox="1"/>
          <p:nvPr/>
        </p:nvSpPr>
        <p:spPr>
          <a:xfrm rot="18453532">
            <a:off x="-276982" y="1548858"/>
            <a:ext cx="1944216" cy="461665"/>
          </a:xfrm>
          <a:prstGeom prst="rect">
            <a:avLst/>
          </a:prstGeom>
          <a:noFill/>
        </p:spPr>
        <p:txBody>
          <a:bodyPr wrap="square" rtlCol="0">
            <a:spAutoFit/>
          </a:bodyPr>
          <a:lstStyle/>
          <a:p>
            <a:r>
              <a:rPr lang="ar-SY" sz="2400" b="1" dirty="0">
                <a:solidFill>
                  <a:srgbClr val="FF0000"/>
                </a:solidFill>
              </a:rPr>
              <a:t>مخطط تفصيلي</a:t>
            </a:r>
            <a:endParaRPr lang="en-US" sz="2400" b="1" dirty="0">
              <a:solidFill>
                <a:srgbClr val="FF0000"/>
              </a:solidFill>
            </a:endParaRPr>
          </a:p>
        </p:txBody>
      </p:sp>
    </p:spTree>
    <p:extLst>
      <p:ext uri="{BB962C8B-B14F-4D97-AF65-F5344CB8AC3E}">
        <p14:creationId xmlns:p14="http://schemas.microsoft.com/office/powerpoint/2010/main" val="3683033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8636"/>
            <a:ext cx="8229600" cy="1143000"/>
          </a:xfrm>
        </p:spPr>
        <p:txBody>
          <a:bodyPr/>
          <a:lstStyle/>
          <a:p>
            <a:r>
              <a:rPr lang="ar-SY" dirty="0">
                <a:solidFill>
                  <a:srgbClr val="FF0000"/>
                </a:solidFill>
              </a:rPr>
              <a:t>مخطط </a:t>
            </a:r>
            <a:r>
              <a:rPr lang="en-US" dirty="0">
                <a:solidFill>
                  <a:srgbClr val="FF0000"/>
                </a:solidFill>
              </a:rPr>
              <a:t>SLD </a:t>
            </a:r>
            <a:r>
              <a:rPr lang="ar-SY" dirty="0">
                <a:solidFill>
                  <a:srgbClr val="FF0000"/>
                </a:solidFill>
              </a:rPr>
              <a:t>  للوحة السابقة</a:t>
            </a:r>
            <a:endParaRPr lang="en-US" dirty="0">
              <a:solidFill>
                <a:srgbClr val="FF0000"/>
              </a:solidFill>
            </a:endParaRPr>
          </a:p>
        </p:txBody>
      </p:sp>
      <p:pic>
        <p:nvPicPr>
          <p:cNvPr id="8" name="Picture 7"/>
          <p:cNvPicPr>
            <a:picLocks noChangeAspect="1"/>
          </p:cNvPicPr>
          <p:nvPr/>
        </p:nvPicPr>
        <p:blipFill rotWithShape="1">
          <a:blip r:embed="rId2"/>
          <a:srcRect l="19561" t="15548" r="16241" b="10625"/>
          <a:stretch/>
        </p:blipFill>
        <p:spPr>
          <a:xfrm>
            <a:off x="416223" y="1171636"/>
            <a:ext cx="8352929" cy="5400600"/>
          </a:xfrm>
          <a:prstGeom prst="rect">
            <a:avLst/>
          </a:prstGeom>
        </p:spPr>
      </p:pic>
    </p:spTree>
    <p:extLst>
      <p:ext uri="{BB962C8B-B14F-4D97-AF65-F5344CB8AC3E}">
        <p14:creationId xmlns:p14="http://schemas.microsoft.com/office/powerpoint/2010/main" val="983395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
            <a:ext cx="4979158" cy="670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25365"/>
            <a:ext cx="4271962" cy="668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720D2B2-B62F-4049-A2CC-0766FD83B8AC}" type="slidenum">
              <a:rPr lang="ar-SY" smtClean="0"/>
              <a:pPr/>
              <a:t>3</a:t>
            </a:fld>
            <a:endParaRPr lang="ar-SY"/>
          </a:p>
        </p:txBody>
      </p:sp>
      <p:sp>
        <p:nvSpPr>
          <p:cNvPr id="4" name="Rectangle 3"/>
          <p:cNvSpPr/>
          <p:nvPr/>
        </p:nvSpPr>
        <p:spPr>
          <a:xfrm>
            <a:off x="827584" y="2060848"/>
            <a:ext cx="2015295" cy="307777"/>
          </a:xfrm>
          <a:prstGeom prst="rect">
            <a:avLst/>
          </a:prstGeom>
        </p:spPr>
        <p:txBody>
          <a:bodyPr wrap="none">
            <a:spAutoFit/>
          </a:bodyPr>
          <a:lstStyle/>
          <a:p>
            <a:r>
              <a:rPr lang="ar-SY" sz="1400" b="1" dirty="0">
                <a:solidFill>
                  <a:srgbClr val="0000CC"/>
                </a:solidFill>
              </a:rPr>
              <a:t>مأخذ عام أو مأخذ أحادي عادي </a:t>
            </a:r>
            <a:endParaRPr lang="en-US" sz="1400" dirty="0">
              <a:solidFill>
                <a:srgbClr val="0000CC"/>
              </a:solidFill>
            </a:endParaRPr>
          </a:p>
        </p:txBody>
      </p:sp>
      <p:sp>
        <p:nvSpPr>
          <p:cNvPr id="5" name="Rectangle 4"/>
          <p:cNvSpPr/>
          <p:nvPr/>
        </p:nvSpPr>
        <p:spPr>
          <a:xfrm>
            <a:off x="683568" y="4797152"/>
            <a:ext cx="902811" cy="307777"/>
          </a:xfrm>
          <a:prstGeom prst="rect">
            <a:avLst/>
          </a:prstGeom>
        </p:spPr>
        <p:txBody>
          <a:bodyPr wrap="none">
            <a:spAutoFit/>
          </a:bodyPr>
          <a:lstStyle/>
          <a:p>
            <a:r>
              <a:rPr lang="ar-SY" sz="1400" b="1" dirty="0">
                <a:solidFill>
                  <a:srgbClr val="0000CC"/>
                </a:solidFill>
              </a:rPr>
              <a:t>مأخذ مزدوج</a:t>
            </a:r>
            <a:endParaRPr lang="en-US" sz="1400" dirty="0">
              <a:solidFill>
                <a:srgbClr val="0000CC"/>
              </a:solidFill>
            </a:endParaRPr>
          </a:p>
        </p:txBody>
      </p:sp>
      <p:sp>
        <p:nvSpPr>
          <p:cNvPr id="7" name="Rectangle 6"/>
          <p:cNvSpPr/>
          <p:nvPr/>
        </p:nvSpPr>
        <p:spPr>
          <a:xfrm>
            <a:off x="5056600" y="1671624"/>
            <a:ext cx="1511952" cy="307777"/>
          </a:xfrm>
          <a:prstGeom prst="rect">
            <a:avLst/>
          </a:prstGeom>
        </p:spPr>
        <p:txBody>
          <a:bodyPr wrap="none">
            <a:spAutoFit/>
          </a:bodyPr>
          <a:lstStyle/>
          <a:p>
            <a:r>
              <a:rPr lang="ar-SY" sz="1400" b="1" dirty="0">
                <a:solidFill>
                  <a:srgbClr val="0000CC"/>
                </a:solidFill>
              </a:rPr>
              <a:t>مأخذ قدرة أو استطاعي</a:t>
            </a:r>
            <a:endParaRPr lang="en-US" sz="1400" dirty="0">
              <a:solidFill>
                <a:srgbClr val="0000CC"/>
              </a:solidFill>
            </a:endParaRPr>
          </a:p>
        </p:txBody>
      </p:sp>
      <p:sp>
        <p:nvSpPr>
          <p:cNvPr id="8" name="Rectangle 7"/>
          <p:cNvSpPr/>
          <p:nvPr/>
        </p:nvSpPr>
        <p:spPr>
          <a:xfrm>
            <a:off x="6084168" y="4476024"/>
            <a:ext cx="1337226" cy="307777"/>
          </a:xfrm>
          <a:prstGeom prst="rect">
            <a:avLst/>
          </a:prstGeom>
        </p:spPr>
        <p:txBody>
          <a:bodyPr wrap="none">
            <a:spAutoFit/>
          </a:bodyPr>
          <a:lstStyle/>
          <a:p>
            <a:r>
              <a:rPr lang="ar-SY" sz="1400" b="1" dirty="0">
                <a:solidFill>
                  <a:srgbClr val="0000CC"/>
                </a:solidFill>
              </a:rPr>
              <a:t>مأخذ تغذية احتياطية</a:t>
            </a:r>
            <a:endParaRPr lang="en-US" sz="1400" dirty="0">
              <a:solidFill>
                <a:srgbClr val="0000CC"/>
              </a:solidFill>
            </a:endParaRPr>
          </a:p>
        </p:txBody>
      </p:sp>
    </p:spTree>
    <p:extLst>
      <p:ext uri="{BB962C8B-B14F-4D97-AF65-F5344CB8AC3E}">
        <p14:creationId xmlns:p14="http://schemas.microsoft.com/office/powerpoint/2010/main" val="3941980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620688"/>
            <a:ext cx="7067180" cy="404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822" y="4869160"/>
            <a:ext cx="4751932" cy="1873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380312" y="116632"/>
            <a:ext cx="1763688" cy="369332"/>
          </a:xfrm>
          <a:prstGeom prst="rect">
            <a:avLst/>
          </a:prstGeom>
          <a:noFill/>
        </p:spPr>
        <p:txBody>
          <a:bodyPr wrap="square" rtlCol="0">
            <a:spAutoFit/>
          </a:bodyPr>
          <a:lstStyle/>
          <a:p>
            <a:r>
              <a:rPr lang="ar-SY" b="1" dirty="0">
                <a:solidFill>
                  <a:srgbClr val="FF0000"/>
                </a:solidFill>
                <a:effectLst>
                  <a:outerShdw blurRad="38100" dist="38100" dir="2700000" algn="tl">
                    <a:srgbClr val="000000">
                      <a:alpha val="43137"/>
                    </a:srgbClr>
                  </a:outerShdw>
                </a:effectLst>
              </a:rPr>
              <a:t>الجزء الثالث</a:t>
            </a:r>
            <a:endParaRPr lang="en-US"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2427822" y="3356992"/>
            <a:ext cx="4952490" cy="369332"/>
          </a:xfrm>
          <a:prstGeom prst="rect">
            <a:avLst/>
          </a:prstGeom>
          <a:solidFill>
            <a:schemeClr val="bg1"/>
          </a:solidFill>
        </p:spPr>
        <p:txBody>
          <a:bodyPr wrap="square" rtlCol="0">
            <a:spAutoFit/>
          </a:bodyPr>
          <a:lstStyle/>
          <a:p>
            <a:r>
              <a:rPr lang="ar-SY" b="1" dirty="0"/>
              <a:t>سيئة تسبب مشاكل(حرائق) وانقاطع في التيار الكهربائي.</a:t>
            </a:r>
            <a:endParaRPr lang="en-US" b="1" dirty="0"/>
          </a:p>
        </p:txBody>
      </p:sp>
      <p:sp>
        <p:nvSpPr>
          <p:cNvPr id="4" name="Rectangle 3"/>
          <p:cNvSpPr/>
          <p:nvPr/>
        </p:nvSpPr>
        <p:spPr>
          <a:xfrm>
            <a:off x="2267744" y="2152734"/>
            <a:ext cx="72008" cy="72008"/>
          </a:xfrm>
          <a:prstGeom prst="rect">
            <a:avLst/>
          </a:prstGeom>
          <a:solidFill>
            <a:schemeClr val="bg1"/>
          </a:solidFill>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87337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86" t="12367" r="28179" b="4828"/>
          <a:stretch/>
        </p:blipFill>
        <p:spPr bwMode="auto">
          <a:xfrm>
            <a:off x="2707033" y="188640"/>
            <a:ext cx="6113439"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6372200" y="116632"/>
            <a:ext cx="1944216" cy="288032"/>
          </a:xfrm>
          <a:prstGeom prst="round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08720"/>
            <a:ext cx="1629029" cy="246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72" y="4624637"/>
            <a:ext cx="3081729" cy="190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523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75648"/>
            <a:ext cx="5688632" cy="2072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276872"/>
            <a:ext cx="5400600" cy="445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97345" y="2217625"/>
            <a:ext cx="4117330" cy="2363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849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76" b="671"/>
          <a:stretch/>
        </p:blipFill>
        <p:spPr bwMode="auto">
          <a:xfrm>
            <a:off x="4644008" y="404664"/>
            <a:ext cx="4418680"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25026"/>
            <a:ext cx="4680520" cy="368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9248" t="41813" r="30737" b="10496"/>
          <a:stretch/>
        </p:blipFill>
        <p:spPr bwMode="auto">
          <a:xfrm>
            <a:off x="4982318" y="4112984"/>
            <a:ext cx="4054178" cy="271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7838" t="19872" r="29385" b="42220"/>
          <a:stretch/>
        </p:blipFill>
        <p:spPr bwMode="auto">
          <a:xfrm>
            <a:off x="35497" y="4337374"/>
            <a:ext cx="4680520" cy="233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Callout 1"/>
          <p:cNvSpPr/>
          <p:nvPr/>
        </p:nvSpPr>
        <p:spPr>
          <a:xfrm>
            <a:off x="7452320" y="325026"/>
            <a:ext cx="1080120" cy="439678"/>
          </a:xfrm>
          <a:prstGeom prst="wedgeEllipseCallout">
            <a:avLst>
              <a:gd name="adj1" fmla="val -54650"/>
              <a:gd name="adj2" fmla="val 103908"/>
            </a:avLst>
          </a:prstGeom>
          <a:solidFill>
            <a:schemeClr val="bg1"/>
          </a:solidFill>
          <a:ln w="952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1400" dirty="0">
                <a:solidFill>
                  <a:schemeClr val="tx1"/>
                </a:solidFill>
              </a:rPr>
              <a:t>قفص فارداي</a:t>
            </a:r>
            <a:endParaRPr lang="en-US" sz="1400" dirty="0">
              <a:solidFill>
                <a:schemeClr val="tx1"/>
              </a:solidFill>
            </a:endParaRPr>
          </a:p>
        </p:txBody>
      </p:sp>
      <p:sp>
        <p:nvSpPr>
          <p:cNvPr id="7" name="Oval Callout 6"/>
          <p:cNvSpPr/>
          <p:nvPr/>
        </p:nvSpPr>
        <p:spPr>
          <a:xfrm>
            <a:off x="5962148" y="325026"/>
            <a:ext cx="1080120" cy="512440"/>
          </a:xfrm>
          <a:prstGeom prst="wedgeEllipseCallout">
            <a:avLst>
              <a:gd name="adj1" fmla="val -12321"/>
              <a:gd name="adj2" fmla="val 92270"/>
            </a:avLst>
          </a:prstGeom>
          <a:ln w="12700"/>
        </p:spPr>
        <p:style>
          <a:lnRef idx="2">
            <a:schemeClr val="accent6"/>
          </a:lnRef>
          <a:fillRef idx="1">
            <a:schemeClr val="lt1"/>
          </a:fillRef>
          <a:effectRef idx="0">
            <a:schemeClr val="accent6"/>
          </a:effectRef>
          <a:fontRef idx="minor">
            <a:schemeClr val="dk1"/>
          </a:fontRef>
        </p:style>
        <p:txBody>
          <a:bodyPr rtlCol="0" anchor="ctr"/>
          <a:lstStyle/>
          <a:p>
            <a:pPr algn="ctr"/>
            <a:r>
              <a:rPr lang="ar-SY" sz="1400" dirty="0">
                <a:solidFill>
                  <a:schemeClr val="tx1"/>
                </a:solidFill>
              </a:rPr>
              <a:t>قضيب فرانكلين</a:t>
            </a:r>
            <a:endParaRPr lang="en-US" sz="1400" dirty="0">
              <a:solidFill>
                <a:schemeClr val="tx1"/>
              </a:solidFill>
            </a:endParaRPr>
          </a:p>
        </p:txBody>
      </p:sp>
    </p:spTree>
    <p:extLst>
      <p:ext uri="{BB962C8B-B14F-4D97-AF65-F5344CB8AC3E}">
        <p14:creationId xmlns:p14="http://schemas.microsoft.com/office/powerpoint/2010/main" val="2746064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5419148"/>
              </p:ext>
            </p:extLst>
          </p:nvPr>
        </p:nvGraphicFramePr>
        <p:xfrm>
          <a:off x="4651186" y="1792129"/>
          <a:ext cx="4385310" cy="1228852"/>
        </p:xfrm>
        <a:graphic>
          <a:graphicData uri="http://schemas.openxmlformats.org/drawingml/2006/table">
            <a:tbl>
              <a:tblPr rtl="1">
                <a:tableStyleId>{BC89EF96-8CEA-46FF-86C4-4CE0E7609802}</a:tableStyleId>
              </a:tblPr>
              <a:tblGrid>
                <a:gridCol w="2192655">
                  <a:extLst>
                    <a:ext uri="{9D8B030D-6E8A-4147-A177-3AD203B41FA5}">
                      <a16:colId xmlns:a16="http://schemas.microsoft.com/office/drawing/2014/main" val="20000"/>
                    </a:ext>
                  </a:extLst>
                </a:gridCol>
                <a:gridCol w="2192655">
                  <a:extLst>
                    <a:ext uri="{9D8B030D-6E8A-4147-A177-3AD203B41FA5}">
                      <a16:colId xmlns:a16="http://schemas.microsoft.com/office/drawing/2014/main" val="20001"/>
                    </a:ext>
                  </a:extLst>
                </a:gridCol>
              </a:tblGrid>
              <a:tr h="381000">
                <a:tc>
                  <a:txBody>
                    <a:bodyPr/>
                    <a:lstStyle/>
                    <a:p>
                      <a:pPr algn="ctr" rtl="1">
                        <a:lnSpc>
                          <a:spcPct val="107000"/>
                        </a:lnSpc>
                        <a:spcAft>
                          <a:spcPts val="0"/>
                        </a:spcAft>
                      </a:pPr>
                      <a:r>
                        <a:rPr lang="ar-SA" sz="1600" b="1" dirty="0">
                          <a:solidFill>
                            <a:srgbClr val="0000CC"/>
                          </a:solidFill>
                          <a:effectLst/>
                        </a:rPr>
                        <a:t>أبعاد فتحات الشبكة بـ </a:t>
                      </a:r>
                      <a:r>
                        <a:rPr lang="en-US" sz="1600" b="1" dirty="0">
                          <a:solidFill>
                            <a:srgbClr val="0000CC"/>
                          </a:solidFill>
                          <a:effectLst/>
                        </a:rPr>
                        <a:t>m</a:t>
                      </a:r>
                      <a:endParaRPr lang="en-US" sz="1600" b="1" dirty="0">
                        <a:solidFill>
                          <a:srgbClr val="0000CC"/>
                        </a:solidFill>
                        <a:effectLst/>
                        <a:latin typeface="Times New Roman"/>
                        <a:ea typeface="Times New Roman"/>
                        <a:cs typeface="Arial"/>
                      </a:endParaRPr>
                    </a:p>
                  </a:txBody>
                  <a:tcPr marL="68580" marR="68580" marT="0" marB="0"/>
                </a:tc>
                <a:tc>
                  <a:txBody>
                    <a:bodyPr/>
                    <a:lstStyle/>
                    <a:p>
                      <a:pPr algn="ctr" rtl="1">
                        <a:lnSpc>
                          <a:spcPct val="107000"/>
                        </a:lnSpc>
                        <a:spcAft>
                          <a:spcPts val="0"/>
                        </a:spcAft>
                      </a:pPr>
                      <a:r>
                        <a:rPr lang="ar-SA" sz="1600" b="1" dirty="0">
                          <a:solidFill>
                            <a:srgbClr val="0000CC"/>
                          </a:solidFill>
                          <a:effectLst/>
                        </a:rPr>
                        <a:t>درجة الحماية</a:t>
                      </a:r>
                      <a:endParaRPr lang="en-US" sz="1600" b="1" dirty="0">
                        <a:solidFill>
                          <a:srgbClr val="0000CC"/>
                        </a:solidFill>
                        <a:effectLst/>
                        <a:latin typeface="Times New Roman"/>
                        <a:ea typeface="Times New Roman"/>
                        <a:cs typeface="Arial"/>
                      </a:endParaRPr>
                    </a:p>
                  </a:txBody>
                  <a:tcPr marL="68580" marR="68580" marT="0" marB="0"/>
                </a:tc>
                <a:extLst>
                  <a:ext uri="{0D108BD9-81ED-4DB2-BD59-A6C34878D82A}">
                    <a16:rowId xmlns:a16="http://schemas.microsoft.com/office/drawing/2014/main" val="10000"/>
                  </a:ext>
                </a:extLst>
              </a:tr>
              <a:tr h="0">
                <a:tc>
                  <a:txBody>
                    <a:bodyPr/>
                    <a:lstStyle/>
                    <a:p>
                      <a:pPr algn="ctr" rtl="0">
                        <a:lnSpc>
                          <a:spcPct val="107000"/>
                        </a:lnSpc>
                        <a:spcAft>
                          <a:spcPts val="0"/>
                        </a:spcAft>
                      </a:pPr>
                      <a:r>
                        <a:rPr lang="en-US" sz="1300" dirty="0">
                          <a:effectLst/>
                        </a:rPr>
                        <a:t>5 </a:t>
                      </a:r>
                      <a:r>
                        <a:rPr lang="en-US" sz="1300" dirty="0">
                          <a:effectLst/>
                          <a:sym typeface="Symbol"/>
                        </a:rPr>
                        <a:t></a:t>
                      </a:r>
                      <a:r>
                        <a:rPr lang="en-US" sz="1300" dirty="0">
                          <a:effectLst/>
                        </a:rPr>
                        <a:t> 5</a:t>
                      </a:r>
                      <a:endParaRPr lang="en-US" sz="1200" b="1" dirty="0">
                        <a:effectLst/>
                        <a:latin typeface="Times New Roman"/>
                        <a:ea typeface="Times New Roman"/>
                        <a:cs typeface="Arial"/>
                      </a:endParaRPr>
                    </a:p>
                  </a:txBody>
                  <a:tcPr marL="68580" marR="68580" marT="0" marB="0"/>
                </a:tc>
                <a:tc>
                  <a:txBody>
                    <a:bodyPr/>
                    <a:lstStyle/>
                    <a:p>
                      <a:pPr algn="ctr" rtl="0">
                        <a:lnSpc>
                          <a:spcPct val="107000"/>
                        </a:lnSpc>
                        <a:spcAft>
                          <a:spcPts val="0"/>
                        </a:spcAft>
                      </a:pPr>
                      <a:r>
                        <a:rPr lang="en-US" sz="1300" dirty="0">
                          <a:effectLst/>
                        </a:rPr>
                        <a:t>1</a:t>
                      </a:r>
                      <a:endParaRPr lang="en-US" sz="1200" b="1" dirty="0">
                        <a:effectLst/>
                        <a:latin typeface="Times New Roman"/>
                        <a:ea typeface="Times New Roman"/>
                        <a:cs typeface="Arial"/>
                      </a:endParaRPr>
                    </a:p>
                  </a:txBody>
                  <a:tcPr marL="68580" marR="68580" marT="0" marB="0"/>
                </a:tc>
                <a:extLst>
                  <a:ext uri="{0D108BD9-81ED-4DB2-BD59-A6C34878D82A}">
                    <a16:rowId xmlns:a16="http://schemas.microsoft.com/office/drawing/2014/main" val="10001"/>
                  </a:ext>
                </a:extLst>
              </a:tr>
              <a:tr h="0">
                <a:tc>
                  <a:txBody>
                    <a:bodyPr/>
                    <a:lstStyle/>
                    <a:p>
                      <a:pPr algn="ctr" rtl="0">
                        <a:lnSpc>
                          <a:spcPct val="107000"/>
                        </a:lnSpc>
                        <a:spcAft>
                          <a:spcPts val="0"/>
                        </a:spcAft>
                      </a:pPr>
                      <a:r>
                        <a:rPr lang="en-US" sz="1300">
                          <a:effectLst/>
                        </a:rPr>
                        <a:t>10 </a:t>
                      </a:r>
                      <a:r>
                        <a:rPr lang="en-US" sz="1300">
                          <a:effectLst/>
                          <a:sym typeface="Symbol"/>
                        </a:rPr>
                        <a:t></a:t>
                      </a:r>
                      <a:r>
                        <a:rPr lang="en-US" sz="1300">
                          <a:effectLst/>
                        </a:rPr>
                        <a:t> 10</a:t>
                      </a:r>
                      <a:endParaRPr lang="en-US" sz="1200" b="1">
                        <a:effectLst/>
                        <a:latin typeface="Times New Roman"/>
                        <a:ea typeface="Times New Roman"/>
                        <a:cs typeface="Arial"/>
                      </a:endParaRPr>
                    </a:p>
                  </a:txBody>
                  <a:tcPr marL="68580" marR="68580" marT="0" marB="0"/>
                </a:tc>
                <a:tc>
                  <a:txBody>
                    <a:bodyPr/>
                    <a:lstStyle/>
                    <a:p>
                      <a:pPr algn="ctr" rtl="0">
                        <a:lnSpc>
                          <a:spcPct val="107000"/>
                        </a:lnSpc>
                        <a:spcAft>
                          <a:spcPts val="0"/>
                        </a:spcAft>
                      </a:pPr>
                      <a:r>
                        <a:rPr lang="en-US" sz="1300" dirty="0">
                          <a:effectLst/>
                        </a:rPr>
                        <a:t>2</a:t>
                      </a:r>
                      <a:endParaRPr lang="en-US" sz="1200" b="1" dirty="0">
                        <a:effectLst/>
                        <a:latin typeface="Times New Roman"/>
                        <a:ea typeface="Times New Roman"/>
                        <a:cs typeface="Arial"/>
                      </a:endParaRPr>
                    </a:p>
                  </a:txBody>
                  <a:tcPr marL="68580" marR="68580" marT="0" marB="0"/>
                </a:tc>
                <a:extLst>
                  <a:ext uri="{0D108BD9-81ED-4DB2-BD59-A6C34878D82A}">
                    <a16:rowId xmlns:a16="http://schemas.microsoft.com/office/drawing/2014/main" val="10002"/>
                  </a:ext>
                </a:extLst>
              </a:tr>
              <a:tr h="0">
                <a:tc>
                  <a:txBody>
                    <a:bodyPr/>
                    <a:lstStyle/>
                    <a:p>
                      <a:pPr algn="ctr" rtl="0">
                        <a:lnSpc>
                          <a:spcPct val="107000"/>
                        </a:lnSpc>
                        <a:spcAft>
                          <a:spcPts val="0"/>
                        </a:spcAft>
                      </a:pPr>
                      <a:r>
                        <a:rPr lang="en-US" sz="1300" dirty="0">
                          <a:effectLst/>
                        </a:rPr>
                        <a:t>15 </a:t>
                      </a:r>
                      <a:r>
                        <a:rPr lang="en-US" sz="1300" dirty="0">
                          <a:effectLst/>
                          <a:sym typeface="Symbol"/>
                        </a:rPr>
                        <a:t></a:t>
                      </a:r>
                      <a:r>
                        <a:rPr lang="en-US" sz="1300" dirty="0">
                          <a:effectLst/>
                        </a:rPr>
                        <a:t> 15</a:t>
                      </a:r>
                      <a:endParaRPr lang="en-US" sz="1200" b="1" dirty="0">
                        <a:effectLst/>
                        <a:latin typeface="Times New Roman"/>
                        <a:ea typeface="Times New Roman"/>
                        <a:cs typeface="Arial"/>
                      </a:endParaRPr>
                    </a:p>
                  </a:txBody>
                  <a:tcPr marL="68580" marR="68580" marT="0" marB="0"/>
                </a:tc>
                <a:tc>
                  <a:txBody>
                    <a:bodyPr/>
                    <a:lstStyle/>
                    <a:p>
                      <a:pPr algn="ctr" rtl="0">
                        <a:lnSpc>
                          <a:spcPct val="107000"/>
                        </a:lnSpc>
                        <a:spcAft>
                          <a:spcPts val="0"/>
                        </a:spcAft>
                      </a:pPr>
                      <a:r>
                        <a:rPr lang="en-US" sz="1300" dirty="0">
                          <a:effectLst/>
                        </a:rPr>
                        <a:t>3</a:t>
                      </a:r>
                      <a:endParaRPr lang="en-US" sz="1200" b="1" dirty="0">
                        <a:effectLst/>
                        <a:latin typeface="Times New Roman"/>
                        <a:ea typeface="Times New Roman"/>
                        <a:cs typeface="Arial"/>
                      </a:endParaRPr>
                    </a:p>
                  </a:txBody>
                  <a:tcPr marL="68580" marR="68580" marT="0" marB="0"/>
                </a:tc>
                <a:extLst>
                  <a:ext uri="{0D108BD9-81ED-4DB2-BD59-A6C34878D82A}">
                    <a16:rowId xmlns:a16="http://schemas.microsoft.com/office/drawing/2014/main" val="10003"/>
                  </a:ext>
                </a:extLst>
              </a:tr>
              <a:tr h="0">
                <a:tc>
                  <a:txBody>
                    <a:bodyPr/>
                    <a:lstStyle/>
                    <a:p>
                      <a:pPr algn="ctr" rtl="0">
                        <a:lnSpc>
                          <a:spcPct val="107000"/>
                        </a:lnSpc>
                        <a:spcAft>
                          <a:spcPts val="0"/>
                        </a:spcAft>
                      </a:pPr>
                      <a:r>
                        <a:rPr lang="en-US" sz="1300" dirty="0">
                          <a:solidFill>
                            <a:srgbClr val="0000CC"/>
                          </a:solidFill>
                          <a:effectLst/>
                        </a:rPr>
                        <a:t>20 </a:t>
                      </a:r>
                      <a:r>
                        <a:rPr lang="en-US" sz="1300" dirty="0">
                          <a:solidFill>
                            <a:srgbClr val="0000CC"/>
                          </a:solidFill>
                          <a:effectLst/>
                          <a:sym typeface="Symbol"/>
                        </a:rPr>
                        <a:t></a:t>
                      </a:r>
                      <a:r>
                        <a:rPr lang="en-US" sz="1300" dirty="0">
                          <a:solidFill>
                            <a:srgbClr val="0000CC"/>
                          </a:solidFill>
                          <a:effectLst/>
                        </a:rPr>
                        <a:t> 20</a:t>
                      </a:r>
                      <a:endParaRPr lang="en-US" sz="1200" b="1" dirty="0">
                        <a:solidFill>
                          <a:srgbClr val="0000CC"/>
                        </a:solidFill>
                        <a:effectLst/>
                        <a:latin typeface="Times New Roman"/>
                        <a:ea typeface="Times New Roman"/>
                        <a:cs typeface="Arial"/>
                      </a:endParaRPr>
                    </a:p>
                  </a:txBody>
                  <a:tcPr marL="68580" marR="68580" marT="0" marB="0"/>
                </a:tc>
                <a:tc>
                  <a:txBody>
                    <a:bodyPr/>
                    <a:lstStyle/>
                    <a:p>
                      <a:pPr algn="ctr" rtl="0">
                        <a:lnSpc>
                          <a:spcPct val="107000"/>
                        </a:lnSpc>
                        <a:spcAft>
                          <a:spcPts val="0"/>
                        </a:spcAft>
                      </a:pPr>
                      <a:r>
                        <a:rPr lang="en-US" sz="1300" dirty="0">
                          <a:solidFill>
                            <a:srgbClr val="0000CC"/>
                          </a:solidFill>
                          <a:effectLst/>
                        </a:rPr>
                        <a:t>4</a:t>
                      </a:r>
                      <a:endParaRPr lang="en-US" sz="1200" b="1" dirty="0">
                        <a:solidFill>
                          <a:srgbClr val="0000CC"/>
                        </a:solidFill>
                        <a:effectLst/>
                        <a:latin typeface="Times New Roman"/>
                        <a:ea typeface="Times New Roman"/>
                        <a:cs typeface="Arial"/>
                      </a:endParaRPr>
                    </a:p>
                  </a:txBody>
                  <a:tcPr marL="68580" marR="68580" marT="0" marB="0"/>
                </a:tc>
                <a:extLst>
                  <a:ext uri="{0D108BD9-81ED-4DB2-BD59-A6C34878D82A}">
                    <a16:rowId xmlns:a16="http://schemas.microsoft.com/office/drawing/2014/main" val="10004"/>
                  </a:ext>
                </a:extLst>
              </a:tr>
            </a:tbl>
          </a:graphicData>
        </a:graphic>
      </p:graphicFrame>
      <p:sp>
        <p:nvSpPr>
          <p:cNvPr id="5" name="Rectangle 12"/>
          <p:cNvSpPr>
            <a:spLocks noChangeArrowheads="1"/>
          </p:cNvSpPr>
          <p:nvPr/>
        </p:nvSpPr>
        <p:spPr bwMode="auto">
          <a:xfrm>
            <a:off x="251520" y="248018"/>
            <a:ext cx="8677566"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1" eaLnBrk="1" fontAlgn="base" latinLnBrk="0" hangingPunct="1">
              <a:lnSpc>
                <a:spcPct val="100000"/>
              </a:lnSpc>
              <a:spcBef>
                <a:spcPct val="0"/>
              </a:spcBef>
              <a:spcAft>
                <a:spcPct val="0"/>
              </a:spcAft>
              <a:buClrTx/>
              <a:buSzTx/>
              <a:buFontTx/>
              <a:buNone/>
              <a:tabLst/>
            </a:pPr>
            <a:r>
              <a:rPr kumimoji="0" lang="ar-SA" sz="1600" b="1" i="0" u="sng" strike="noStrike" cap="none" normalizeH="0" baseline="0" dirty="0">
                <a:ln>
                  <a:noFill/>
                </a:ln>
                <a:solidFill>
                  <a:srgbClr val="0000CC"/>
                </a:solidFill>
                <a:effectLst/>
                <a:latin typeface="Simplified Arabic" pitchFamily="18" charset="-78"/>
                <a:ea typeface="Times New Roman" pitchFamily="18" charset="0"/>
                <a:cs typeface="Simplified Arabic" pitchFamily="18" charset="-78"/>
              </a:rPr>
              <a:t>الشبكة الهوائية في نظام قفص فاراداي</a:t>
            </a:r>
            <a:r>
              <a:rPr kumimoji="0" lang="ar-SA" sz="1600" b="1" i="0" strike="noStrike" cap="none" normalizeH="0" baseline="0" dirty="0">
                <a:ln>
                  <a:noFill/>
                </a:ln>
                <a:solidFill>
                  <a:srgbClr val="0000CC"/>
                </a:solidFill>
                <a:effectLst/>
                <a:latin typeface="Simplified Arabic" pitchFamily="18" charset="-78"/>
                <a:ea typeface="Times New Roman" pitchFamily="18" charset="0"/>
                <a:cs typeface="Simplified Arabic" pitchFamily="18" charset="-78"/>
              </a:rPr>
              <a:t>:</a:t>
            </a:r>
            <a:endParaRPr kumimoji="0" lang="ar-SY" sz="1600" b="1" i="0" strike="noStrike" cap="none" normalizeH="0" baseline="0" dirty="0">
              <a:ln>
                <a:noFill/>
              </a:ln>
              <a:solidFill>
                <a:srgbClr val="0000CC"/>
              </a:solidFill>
              <a:effectLst/>
              <a:latin typeface="Simplified Arabic" pitchFamily="18" charset="-78"/>
              <a:ea typeface="Times New Roman" pitchFamily="18" charset="0"/>
              <a:cs typeface="Simplified Arabic" pitchFamily="18" charset="-78"/>
            </a:endParaRPr>
          </a:p>
          <a:p>
            <a:pPr marL="0" marR="0" lvl="0" indent="0" defTabSz="914400" rtl="1"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1" eaLnBrk="0" fontAlgn="base" latinLnBrk="0" hangingPunct="0">
              <a:lnSpc>
                <a:spcPct val="100000"/>
              </a:lnSpc>
              <a:spcBef>
                <a:spcPct val="0"/>
              </a:spcBef>
              <a:spcAft>
                <a:spcPct val="0"/>
              </a:spcAft>
              <a:buClrTx/>
              <a:buSzTx/>
              <a:buFontTx/>
              <a:buNone/>
              <a:tabLst/>
            </a:pPr>
            <a:r>
              <a:rPr kumimoji="0" lang="ar-SA" sz="1400" b="1" i="0" u="none" strike="noStrike" cap="none" normalizeH="0" baseline="0" dirty="0">
                <a:ln>
                  <a:noFill/>
                </a:ln>
                <a:solidFill>
                  <a:schemeClr val="tx1"/>
                </a:solidFill>
                <a:effectLst/>
                <a:latin typeface="Times New Roman" pitchFamily="18" charset="0"/>
                <a:ea typeface="Times New Roman" pitchFamily="18" charset="0"/>
                <a:cs typeface="Simplified Arabic" pitchFamily="18" charset="-78"/>
              </a:rPr>
              <a:t>- تكون اللواقط في نظام الحماية غير المعزول على شكل نواقل تمدد بشكل أفقي على سطح المبنى حيث تشكل هذه النواقل فيما بينها شبكة معدنية (قفص فردي)يمكن أن تدعم قضبان مدببة وتعرف باسم (</a:t>
            </a:r>
            <a:r>
              <a:rPr kumimoji="0" lang="ar-SA" sz="1400" b="1" i="0" u="none" strike="noStrike" cap="none" normalizeH="0" baseline="0" dirty="0">
                <a:ln>
                  <a:noFill/>
                </a:ln>
                <a:solidFill>
                  <a:srgbClr val="FF0000"/>
                </a:solidFill>
                <a:effectLst/>
                <a:latin typeface="Times New Roman" pitchFamily="18" charset="0"/>
                <a:ea typeface="Times New Roman" pitchFamily="18" charset="0"/>
                <a:cs typeface="Simplified Arabic" pitchFamily="18" charset="-78"/>
              </a:rPr>
              <a:t>قضبان فرانكلين</a:t>
            </a:r>
            <a:r>
              <a:rPr kumimoji="0" lang="ar-SA" sz="1400" b="1" i="0" u="none" strike="noStrike" cap="none" normalizeH="0" baseline="0" dirty="0">
                <a:ln>
                  <a:noFill/>
                </a:ln>
                <a:solidFill>
                  <a:schemeClr val="tx1"/>
                </a:solidFill>
                <a:effectLst/>
                <a:latin typeface="Times New Roman" pitchFamily="18" charset="0"/>
                <a:ea typeface="Times New Roman" pitchFamily="18" charset="0"/>
                <a:cs typeface="Simplified Arabic" pitchFamily="18" charset="-78"/>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1" eaLnBrk="0" fontAlgn="base" latinLnBrk="0" hangingPunct="0">
              <a:lnSpc>
                <a:spcPct val="100000"/>
              </a:lnSpc>
              <a:spcBef>
                <a:spcPct val="0"/>
              </a:spcBef>
              <a:spcAft>
                <a:spcPct val="0"/>
              </a:spcAft>
              <a:buClrTx/>
              <a:buSzTx/>
              <a:buFontTx/>
              <a:buNone/>
              <a:tabLst/>
            </a:pPr>
            <a:r>
              <a:rPr kumimoji="0" lang="ar-SA" sz="1400" b="1" i="0" u="none" strike="noStrike" cap="none" normalizeH="0" baseline="0" dirty="0">
                <a:ln>
                  <a:noFill/>
                </a:ln>
                <a:solidFill>
                  <a:schemeClr val="tx1"/>
                </a:solidFill>
                <a:effectLst/>
                <a:latin typeface="Times New Roman" pitchFamily="18" charset="0"/>
                <a:ea typeface="Times New Roman" pitchFamily="18" charset="0"/>
                <a:cs typeface="Simplified Arabic" pitchFamily="18" charset="-78"/>
              </a:rPr>
              <a:t>تمدد النواقل المعدنية على الحواف الخارجية لأعلى المبنى (ستارة السطح مثلاً) وتحيط به تماماً كذلك تمدد نواقل أخرى على السطح بحيث تكوّن مع الأولى شبكة متصالبة أبعاد فتحاتها تتعلق بدرجة الحماية المطلوبة حسب الجدول:</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2069"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3539137"/>
            <a:ext cx="3751263" cy="330993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H="1">
            <a:off x="4302271" y="3717032"/>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1" name="Table 20"/>
          <p:cNvGraphicFramePr>
            <a:graphicFrameLocks noGrp="1"/>
          </p:cNvGraphicFramePr>
          <p:nvPr>
            <p:extLst>
              <p:ext uri="{D42A27DB-BD31-4B8C-83A1-F6EECF244321}">
                <p14:modId xmlns:p14="http://schemas.microsoft.com/office/powerpoint/2010/main" val="4033992335"/>
              </p:ext>
            </p:extLst>
          </p:nvPr>
        </p:nvGraphicFramePr>
        <p:xfrm>
          <a:off x="114047" y="1615249"/>
          <a:ext cx="4385945" cy="1826451"/>
        </p:xfrm>
        <a:graphic>
          <a:graphicData uri="http://schemas.openxmlformats.org/drawingml/2006/table">
            <a:tbl>
              <a:tblPr rtl="1">
                <a:tableStyleId>{5C22544A-7EE6-4342-B048-85BDC9FD1C3A}</a:tableStyleId>
              </a:tblPr>
              <a:tblGrid>
                <a:gridCol w="4385945">
                  <a:extLst>
                    <a:ext uri="{9D8B030D-6E8A-4147-A177-3AD203B41FA5}">
                      <a16:colId xmlns:a16="http://schemas.microsoft.com/office/drawing/2014/main" val="20000"/>
                    </a:ext>
                  </a:extLst>
                </a:gridCol>
              </a:tblGrid>
              <a:tr h="0">
                <a:tc>
                  <a:txBody>
                    <a:bodyPr/>
                    <a:lstStyle/>
                    <a:p>
                      <a:pPr algn="justLow" rtl="1">
                        <a:lnSpc>
                          <a:spcPct val="107000"/>
                        </a:lnSpc>
                        <a:spcAft>
                          <a:spcPts val="0"/>
                        </a:spcAft>
                      </a:pPr>
                      <a:r>
                        <a:rPr lang="ar-SA" sz="1200" dirty="0">
                          <a:effectLst/>
                        </a:rPr>
                        <a:t> (</a:t>
                      </a:r>
                      <a:r>
                        <a:rPr lang="ar-SA" sz="1200" b="1" dirty="0">
                          <a:solidFill>
                            <a:srgbClr val="FF0000"/>
                          </a:solidFill>
                          <a:effectLst/>
                        </a:rPr>
                        <a:t>صواعق تيارها حتى </a:t>
                      </a:r>
                      <a:r>
                        <a:rPr lang="en-US" sz="1300" b="1" dirty="0">
                          <a:solidFill>
                            <a:srgbClr val="FF0000"/>
                          </a:solidFill>
                          <a:effectLst/>
                        </a:rPr>
                        <a:t>100kA</a:t>
                      </a:r>
                      <a:r>
                        <a:rPr lang="ar-SA" sz="1200" b="1" dirty="0">
                          <a:solidFill>
                            <a:srgbClr val="FF0000"/>
                          </a:solidFill>
                          <a:effectLst/>
                        </a:rPr>
                        <a:t>):</a:t>
                      </a:r>
                      <a:endParaRPr lang="en-US" sz="1200" b="1" dirty="0">
                        <a:solidFill>
                          <a:srgbClr val="FF0000"/>
                        </a:solidFill>
                        <a:effectLst/>
                        <a:latin typeface="Times New Roman"/>
                        <a:ea typeface="Times New Roman"/>
                        <a:cs typeface="Arial"/>
                      </a:endParaRPr>
                    </a:p>
                  </a:txBody>
                  <a:tcPr marL="68580" marR="68580" marT="0" marB="0"/>
                </a:tc>
                <a:extLst>
                  <a:ext uri="{0D108BD9-81ED-4DB2-BD59-A6C34878D82A}">
                    <a16:rowId xmlns:a16="http://schemas.microsoft.com/office/drawing/2014/main" val="10000"/>
                  </a:ext>
                </a:extLst>
              </a:tr>
              <a:tr h="0">
                <a:tc>
                  <a:txBody>
                    <a:bodyPr/>
                    <a:lstStyle/>
                    <a:p>
                      <a:pPr algn="justLow" rtl="1">
                        <a:lnSpc>
                          <a:spcPct val="107000"/>
                        </a:lnSpc>
                        <a:spcAft>
                          <a:spcPts val="0"/>
                        </a:spcAft>
                      </a:pPr>
                      <a:r>
                        <a:rPr lang="ar-SA" sz="1200" b="1" dirty="0">
                          <a:solidFill>
                            <a:srgbClr val="0000CC"/>
                          </a:solidFill>
                          <a:effectLst/>
                        </a:rPr>
                        <a:t>1</a:t>
                      </a:r>
                      <a:r>
                        <a:rPr lang="ar-SA" sz="1200" dirty="0">
                          <a:solidFill>
                            <a:srgbClr val="0000CC"/>
                          </a:solidFill>
                          <a:effectLst/>
                        </a:rPr>
                        <a:t>- </a:t>
                      </a:r>
                      <a:r>
                        <a:rPr lang="ar-SA" sz="1200" b="1" u="sng" dirty="0">
                          <a:effectLst/>
                        </a:rPr>
                        <a:t>درجة الحماية</a:t>
                      </a:r>
                      <a:r>
                        <a:rPr lang="ar-SY" sz="1200" b="1" u="sng" baseline="0" dirty="0">
                          <a:effectLst/>
                        </a:rPr>
                        <a:t> </a:t>
                      </a:r>
                      <a:r>
                        <a:rPr lang="en-US" sz="1200" b="1" u="sng" dirty="0">
                          <a:effectLst/>
                        </a:rPr>
                        <a:t>3-4</a:t>
                      </a:r>
                      <a:r>
                        <a:rPr lang="ar-SA" sz="1200" dirty="0">
                          <a:effectLst/>
                        </a:rPr>
                        <a:t>: ونستخدم لحماية المباني السكنية والزراعية والمعامل التي لا تحوي على مواد خطرة قابلة للاشتغال أو للانفجار.</a:t>
                      </a:r>
                      <a:endParaRPr lang="en-US" sz="1200" dirty="0">
                        <a:effectLst/>
                        <a:latin typeface="Times New Roman"/>
                        <a:ea typeface="Times New Roman"/>
                        <a:cs typeface="Arial"/>
                      </a:endParaRPr>
                    </a:p>
                  </a:txBody>
                  <a:tcPr marL="68580" marR="68580" marT="0" marB="0"/>
                </a:tc>
                <a:extLst>
                  <a:ext uri="{0D108BD9-81ED-4DB2-BD59-A6C34878D82A}">
                    <a16:rowId xmlns:a16="http://schemas.microsoft.com/office/drawing/2014/main" val="10001"/>
                  </a:ext>
                </a:extLst>
              </a:tr>
              <a:tr h="0">
                <a:tc>
                  <a:txBody>
                    <a:bodyPr/>
                    <a:lstStyle/>
                    <a:p>
                      <a:pPr algn="justLow" rtl="1">
                        <a:lnSpc>
                          <a:spcPct val="107000"/>
                        </a:lnSpc>
                        <a:spcAft>
                          <a:spcPts val="0"/>
                        </a:spcAft>
                      </a:pPr>
                      <a:r>
                        <a:rPr lang="ar-SA" sz="1200" b="1" dirty="0">
                          <a:solidFill>
                            <a:srgbClr val="FF0000"/>
                          </a:solidFill>
                          <a:effectLst/>
                        </a:rPr>
                        <a:t>(صواعق تيارها حتى </a:t>
                      </a:r>
                      <a:r>
                        <a:rPr lang="en-US" sz="1300" b="1" dirty="0">
                          <a:solidFill>
                            <a:srgbClr val="FF0000"/>
                          </a:solidFill>
                          <a:effectLst/>
                        </a:rPr>
                        <a:t>150kA</a:t>
                      </a:r>
                      <a:r>
                        <a:rPr lang="ar-SA" sz="1200" b="1" dirty="0">
                          <a:solidFill>
                            <a:srgbClr val="FF0000"/>
                          </a:solidFill>
                          <a:effectLst/>
                        </a:rPr>
                        <a:t>):</a:t>
                      </a:r>
                      <a:endParaRPr lang="en-US" sz="1200" b="1" dirty="0">
                        <a:solidFill>
                          <a:srgbClr val="FF0000"/>
                        </a:solidFill>
                        <a:effectLst/>
                        <a:latin typeface="Times New Roman"/>
                        <a:ea typeface="Times New Roman"/>
                        <a:cs typeface="Arial"/>
                      </a:endParaRPr>
                    </a:p>
                  </a:txBody>
                  <a:tcPr marL="68580" marR="68580" marT="0" marB="0"/>
                </a:tc>
                <a:extLst>
                  <a:ext uri="{0D108BD9-81ED-4DB2-BD59-A6C34878D82A}">
                    <a16:rowId xmlns:a16="http://schemas.microsoft.com/office/drawing/2014/main" val="10002"/>
                  </a:ext>
                </a:extLst>
              </a:tr>
              <a:tr h="0">
                <a:tc>
                  <a:txBody>
                    <a:bodyPr/>
                    <a:lstStyle/>
                    <a:p>
                      <a:pPr algn="justLow" rtl="1">
                        <a:lnSpc>
                          <a:spcPct val="107000"/>
                        </a:lnSpc>
                        <a:spcAft>
                          <a:spcPts val="0"/>
                        </a:spcAft>
                      </a:pPr>
                      <a:r>
                        <a:rPr lang="ar-SA" sz="1200" b="1" dirty="0">
                          <a:effectLst/>
                        </a:rPr>
                        <a:t>2</a:t>
                      </a:r>
                      <a:r>
                        <a:rPr lang="ar-SA" sz="1200" dirty="0">
                          <a:effectLst/>
                        </a:rPr>
                        <a:t>- </a:t>
                      </a:r>
                      <a:r>
                        <a:rPr lang="ar-SA" sz="1200" b="1" u="sng" dirty="0">
                          <a:effectLst/>
                        </a:rPr>
                        <a:t>درجة لحماية </a:t>
                      </a:r>
                      <a:r>
                        <a:rPr lang="en-US" sz="1200" b="1" u="sng" dirty="0">
                          <a:effectLst/>
                        </a:rPr>
                        <a:t>(2)</a:t>
                      </a:r>
                      <a:r>
                        <a:rPr lang="ar-SA" sz="1200" dirty="0">
                          <a:effectLst/>
                        </a:rPr>
                        <a:t>: وتستخدم لحماية المنشآت التي تحوي على مواد قابلة للاشتعال أو للانفجار مستودعات (أخشاب - متفجرات).</a:t>
                      </a:r>
                      <a:endParaRPr lang="en-US" sz="1200" dirty="0">
                        <a:effectLst/>
                        <a:latin typeface="Times New Roman"/>
                        <a:ea typeface="Times New Roman"/>
                        <a:cs typeface="Arial"/>
                      </a:endParaRPr>
                    </a:p>
                  </a:txBody>
                  <a:tcPr marL="68580" marR="68580" marT="0" marB="0"/>
                </a:tc>
                <a:extLst>
                  <a:ext uri="{0D108BD9-81ED-4DB2-BD59-A6C34878D82A}">
                    <a16:rowId xmlns:a16="http://schemas.microsoft.com/office/drawing/2014/main" val="10003"/>
                  </a:ext>
                </a:extLst>
              </a:tr>
              <a:tr h="0">
                <a:tc>
                  <a:txBody>
                    <a:bodyPr/>
                    <a:lstStyle/>
                    <a:p>
                      <a:pPr algn="justLow" rtl="1">
                        <a:lnSpc>
                          <a:spcPct val="107000"/>
                        </a:lnSpc>
                        <a:spcAft>
                          <a:spcPts val="0"/>
                        </a:spcAft>
                      </a:pPr>
                      <a:r>
                        <a:rPr lang="ar-SA" sz="1200" dirty="0">
                          <a:effectLst/>
                        </a:rPr>
                        <a:t>(</a:t>
                      </a:r>
                      <a:r>
                        <a:rPr lang="ar-SA" sz="1200" b="1" dirty="0">
                          <a:solidFill>
                            <a:srgbClr val="FF0000"/>
                          </a:solidFill>
                          <a:effectLst/>
                        </a:rPr>
                        <a:t> صواعق تيارها حتى </a:t>
                      </a:r>
                      <a:r>
                        <a:rPr lang="en-US" sz="1400" b="1" dirty="0">
                          <a:solidFill>
                            <a:srgbClr val="FF0000"/>
                          </a:solidFill>
                          <a:effectLst/>
                        </a:rPr>
                        <a:t>2</a:t>
                      </a:r>
                      <a:r>
                        <a:rPr lang="en-US" sz="1300" b="1" dirty="0">
                          <a:solidFill>
                            <a:srgbClr val="FF0000"/>
                          </a:solidFill>
                          <a:effectLst/>
                        </a:rPr>
                        <a:t>00kA</a:t>
                      </a:r>
                      <a:r>
                        <a:rPr lang="ar-SA" sz="1200" b="1" dirty="0">
                          <a:solidFill>
                            <a:srgbClr val="FF0000"/>
                          </a:solidFill>
                          <a:effectLst/>
                        </a:rPr>
                        <a:t>)</a:t>
                      </a:r>
                      <a:endParaRPr lang="en-US" sz="1200" b="1" dirty="0">
                        <a:solidFill>
                          <a:srgbClr val="FF0000"/>
                        </a:solidFill>
                        <a:effectLst/>
                        <a:latin typeface="Times New Roman"/>
                        <a:ea typeface="Times New Roman"/>
                        <a:cs typeface="Arial"/>
                      </a:endParaRPr>
                    </a:p>
                  </a:txBody>
                  <a:tcPr marL="68580" marR="68580" marT="0" marB="0"/>
                </a:tc>
                <a:extLst>
                  <a:ext uri="{0D108BD9-81ED-4DB2-BD59-A6C34878D82A}">
                    <a16:rowId xmlns:a16="http://schemas.microsoft.com/office/drawing/2014/main" val="10004"/>
                  </a:ext>
                </a:extLst>
              </a:tr>
              <a:tr h="0">
                <a:tc>
                  <a:txBody>
                    <a:bodyPr/>
                    <a:lstStyle/>
                    <a:p>
                      <a:pPr algn="justLow" rtl="1">
                        <a:lnSpc>
                          <a:spcPct val="107000"/>
                        </a:lnSpc>
                        <a:spcAft>
                          <a:spcPts val="0"/>
                        </a:spcAft>
                      </a:pPr>
                      <a:r>
                        <a:rPr lang="ar-SA" sz="1200" b="1" dirty="0">
                          <a:effectLst/>
                        </a:rPr>
                        <a:t>3-</a:t>
                      </a:r>
                      <a:r>
                        <a:rPr lang="ar-SA" sz="1200" u="sng" dirty="0">
                          <a:effectLst/>
                        </a:rPr>
                        <a:t> </a:t>
                      </a:r>
                      <a:r>
                        <a:rPr lang="ar-SA" sz="1200" b="1" u="sng" dirty="0">
                          <a:effectLst/>
                        </a:rPr>
                        <a:t>درجة الحماية </a:t>
                      </a:r>
                      <a:r>
                        <a:rPr lang="en-US" sz="1200" b="1" u="sng" dirty="0">
                          <a:effectLst/>
                        </a:rPr>
                        <a:t>(1)</a:t>
                      </a:r>
                      <a:r>
                        <a:rPr lang="ar-SA" sz="1200" dirty="0">
                          <a:effectLst/>
                        </a:rPr>
                        <a:t>: وتستخدم لحماية المنشآت التي تسبب إصابته بصاعقة إلى كارثة بشرية أو بيئية (محطات نووية - معامل كيمائية) .</a:t>
                      </a:r>
                      <a:endParaRPr lang="en-US" sz="1200" dirty="0">
                        <a:effectLst/>
                        <a:latin typeface="Times New Roman"/>
                        <a:ea typeface="Times New Roman"/>
                        <a:cs typeface="Arial"/>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15238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74" t="22130" r="30217" b="36535"/>
          <a:stretch/>
        </p:blipFill>
        <p:spPr bwMode="auto">
          <a:xfrm>
            <a:off x="3428189" y="692696"/>
            <a:ext cx="5257597" cy="302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32545" t="13523" r="34482" b="28750"/>
          <a:stretch/>
        </p:blipFill>
        <p:spPr bwMode="auto">
          <a:xfrm>
            <a:off x="107504" y="538933"/>
            <a:ext cx="3384376" cy="333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26560" y="2780928"/>
            <a:ext cx="603245" cy="261610"/>
          </a:xfrm>
          <a:prstGeom prst="rect">
            <a:avLst/>
          </a:prstGeom>
          <a:solidFill>
            <a:schemeClr val="bg1"/>
          </a:solidFill>
        </p:spPr>
        <p:txBody>
          <a:bodyPr wrap="square" rtlCol="0">
            <a:spAutoFit/>
          </a:bodyPr>
          <a:lstStyle/>
          <a:p>
            <a:r>
              <a:rPr lang="ar-SY" sz="1100" b="1" dirty="0"/>
              <a:t>مصنوعة</a:t>
            </a:r>
            <a:endParaRPr lang="en-US" sz="1100" b="1"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6503" y="3755775"/>
            <a:ext cx="4359509" cy="233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76258" y="4195380"/>
            <a:ext cx="772574" cy="261610"/>
          </a:xfrm>
          <a:prstGeom prst="rect">
            <a:avLst/>
          </a:prstGeom>
          <a:noFill/>
        </p:spPr>
        <p:txBody>
          <a:bodyPr wrap="square" rtlCol="1">
            <a:spAutoFit/>
          </a:bodyPr>
          <a:lstStyle/>
          <a:p>
            <a:r>
              <a:rPr lang="en-US" sz="1100" b="1" dirty="0"/>
              <a:t>40X40Cm</a:t>
            </a:r>
            <a:endParaRPr lang="ar-SY" sz="1100" b="1" dirty="0"/>
          </a:p>
        </p:txBody>
      </p:sp>
      <p:sp>
        <p:nvSpPr>
          <p:cNvPr id="4" name="Right Brace 3"/>
          <p:cNvSpPr/>
          <p:nvPr/>
        </p:nvSpPr>
        <p:spPr>
          <a:xfrm>
            <a:off x="6428182" y="4924535"/>
            <a:ext cx="232050" cy="1168761"/>
          </a:xfrm>
          <a:prstGeom prst="rightBrace">
            <a:avLst/>
          </a:prstGeom>
        </p:spPr>
        <p:style>
          <a:lnRef idx="1">
            <a:schemeClr val="accent6"/>
          </a:lnRef>
          <a:fillRef idx="0">
            <a:schemeClr val="accent6"/>
          </a:fillRef>
          <a:effectRef idx="0">
            <a:schemeClr val="accent6"/>
          </a:effectRef>
          <a:fontRef idx="minor">
            <a:schemeClr val="tx1"/>
          </a:fontRef>
        </p:style>
        <p:txBody>
          <a:bodyPr rtlCol="1" anchor="ctr"/>
          <a:lstStyle/>
          <a:p>
            <a:pPr algn="ctr"/>
            <a:endParaRPr lang="ar-SY"/>
          </a:p>
        </p:txBody>
      </p:sp>
      <p:sp>
        <p:nvSpPr>
          <p:cNvPr id="5" name="TextBox 4"/>
          <p:cNvSpPr txBox="1"/>
          <p:nvPr/>
        </p:nvSpPr>
        <p:spPr>
          <a:xfrm>
            <a:off x="6531025" y="5374904"/>
            <a:ext cx="648071" cy="276999"/>
          </a:xfrm>
          <a:prstGeom prst="rect">
            <a:avLst/>
          </a:prstGeom>
          <a:noFill/>
        </p:spPr>
        <p:txBody>
          <a:bodyPr wrap="square" rtlCol="1">
            <a:spAutoFit/>
          </a:bodyPr>
          <a:lstStyle/>
          <a:p>
            <a:r>
              <a:rPr lang="en-US" sz="1200" dirty="0"/>
              <a:t>150Cm</a:t>
            </a:r>
            <a:endParaRPr lang="ar-SY" sz="1200" dirty="0"/>
          </a:p>
        </p:txBody>
      </p:sp>
    </p:spTree>
    <p:extLst>
      <p:ext uri="{BB962C8B-B14F-4D97-AF65-F5344CB8AC3E}">
        <p14:creationId xmlns:p14="http://schemas.microsoft.com/office/powerpoint/2010/main" val="2038767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799" t="16881" r="2808" b="10416"/>
          <a:stretch/>
        </p:blipFill>
        <p:spPr bwMode="auto">
          <a:xfrm>
            <a:off x="-11564" y="2032045"/>
            <a:ext cx="9145016" cy="427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861" t="25067" r="18037" b="14266"/>
          <a:stretch/>
        </p:blipFill>
        <p:spPr bwMode="auto">
          <a:xfrm>
            <a:off x="5134825" y="4868"/>
            <a:ext cx="4003496"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666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9458"/>
            <a:ext cx="4562476" cy="641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7" y="304874"/>
            <a:ext cx="4429124" cy="556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720D2B2-B62F-4049-A2CC-0766FD83B8AC}" type="slidenum">
              <a:rPr lang="ar-SY" smtClean="0"/>
              <a:pPr/>
              <a:t>4</a:t>
            </a:fld>
            <a:endParaRPr lang="ar-SY"/>
          </a:p>
        </p:txBody>
      </p:sp>
      <p:sp>
        <p:nvSpPr>
          <p:cNvPr id="5" name="Rectangle 4"/>
          <p:cNvSpPr/>
          <p:nvPr/>
        </p:nvSpPr>
        <p:spPr>
          <a:xfrm>
            <a:off x="527452" y="4951040"/>
            <a:ext cx="1236236" cy="307777"/>
          </a:xfrm>
          <a:prstGeom prst="rect">
            <a:avLst/>
          </a:prstGeom>
        </p:spPr>
        <p:txBody>
          <a:bodyPr wrap="none">
            <a:spAutoFit/>
          </a:bodyPr>
          <a:lstStyle/>
          <a:p>
            <a:r>
              <a:rPr lang="ar-SY" sz="1400" b="1" dirty="0">
                <a:solidFill>
                  <a:srgbClr val="0000CC"/>
                </a:solidFill>
              </a:rPr>
              <a:t>مأخذ ثلاثي الطور </a:t>
            </a:r>
            <a:endParaRPr lang="en-US" sz="1400" dirty="0">
              <a:solidFill>
                <a:srgbClr val="0000CC"/>
              </a:solidFill>
            </a:endParaRPr>
          </a:p>
        </p:txBody>
      </p:sp>
      <p:sp>
        <p:nvSpPr>
          <p:cNvPr id="6" name="Rectangle 5"/>
          <p:cNvSpPr/>
          <p:nvPr/>
        </p:nvSpPr>
        <p:spPr>
          <a:xfrm>
            <a:off x="5389862" y="4942728"/>
            <a:ext cx="805029" cy="307777"/>
          </a:xfrm>
          <a:prstGeom prst="rect">
            <a:avLst/>
          </a:prstGeom>
        </p:spPr>
        <p:txBody>
          <a:bodyPr wrap="none">
            <a:spAutoFit/>
          </a:bodyPr>
          <a:lstStyle/>
          <a:p>
            <a:r>
              <a:rPr lang="ar-SY" sz="1400" b="1" dirty="0">
                <a:solidFill>
                  <a:srgbClr val="0000CC"/>
                </a:solidFill>
              </a:rPr>
              <a:t>مأخذ كابلي</a:t>
            </a:r>
            <a:endParaRPr lang="en-US" sz="1400" dirty="0">
              <a:solidFill>
                <a:srgbClr val="0000CC"/>
              </a:solidFill>
            </a:endParaRPr>
          </a:p>
        </p:txBody>
      </p:sp>
      <p:sp>
        <p:nvSpPr>
          <p:cNvPr id="7" name="Rectangle 6"/>
          <p:cNvSpPr/>
          <p:nvPr/>
        </p:nvSpPr>
        <p:spPr>
          <a:xfrm>
            <a:off x="5260020" y="1753360"/>
            <a:ext cx="934871" cy="307777"/>
          </a:xfrm>
          <a:prstGeom prst="rect">
            <a:avLst/>
          </a:prstGeom>
        </p:spPr>
        <p:txBody>
          <a:bodyPr wrap="none">
            <a:spAutoFit/>
          </a:bodyPr>
          <a:lstStyle/>
          <a:p>
            <a:r>
              <a:rPr lang="ar-SY" sz="1400" b="1" dirty="0">
                <a:solidFill>
                  <a:srgbClr val="0000CC"/>
                </a:solidFill>
              </a:rPr>
              <a:t>مأخذ عمودي</a:t>
            </a:r>
            <a:endParaRPr lang="en-US" sz="1400" dirty="0">
              <a:solidFill>
                <a:srgbClr val="0000CC"/>
              </a:solidFill>
            </a:endParaRPr>
          </a:p>
        </p:txBody>
      </p:sp>
      <p:sp>
        <p:nvSpPr>
          <p:cNvPr id="8" name="Rectangle 7"/>
          <p:cNvSpPr/>
          <p:nvPr/>
        </p:nvSpPr>
        <p:spPr>
          <a:xfrm>
            <a:off x="2051720" y="100546"/>
            <a:ext cx="1516762" cy="307777"/>
          </a:xfrm>
          <a:prstGeom prst="rect">
            <a:avLst/>
          </a:prstGeom>
        </p:spPr>
        <p:txBody>
          <a:bodyPr wrap="none">
            <a:spAutoFit/>
          </a:bodyPr>
          <a:lstStyle/>
          <a:p>
            <a:r>
              <a:rPr lang="ar-SY" sz="1400" b="1" dirty="0">
                <a:solidFill>
                  <a:srgbClr val="0000CC"/>
                </a:solidFill>
              </a:rPr>
              <a:t>مأخذ محمي من الطقس</a:t>
            </a:r>
            <a:endParaRPr lang="en-US" sz="1400" dirty="0">
              <a:solidFill>
                <a:srgbClr val="0000CC"/>
              </a:solidFill>
            </a:endParaRPr>
          </a:p>
        </p:txBody>
      </p:sp>
      <p:sp>
        <p:nvSpPr>
          <p:cNvPr id="9" name="Rectangle 8"/>
          <p:cNvSpPr/>
          <p:nvPr/>
        </p:nvSpPr>
        <p:spPr>
          <a:xfrm>
            <a:off x="1043608" y="2555176"/>
            <a:ext cx="720069" cy="307777"/>
          </a:xfrm>
          <a:prstGeom prst="rect">
            <a:avLst/>
          </a:prstGeom>
        </p:spPr>
        <p:txBody>
          <a:bodyPr wrap="none">
            <a:spAutoFit/>
          </a:bodyPr>
          <a:lstStyle/>
          <a:p>
            <a:r>
              <a:rPr lang="ar-SY" sz="1400" b="1" dirty="0">
                <a:solidFill>
                  <a:srgbClr val="0000CC"/>
                </a:solidFill>
              </a:rPr>
              <a:t>التطبيقات</a:t>
            </a:r>
            <a:endParaRPr lang="en-US" sz="1400" dirty="0">
              <a:solidFill>
                <a:srgbClr val="0000CC"/>
              </a:solidFill>
            </a:endParaRPr>
          </a:p>
        </p:txBody>
      </p:sp>
    </p:spTree>
    <p:extLst>
      <p:ext uri="{BB962C8B-B14F-4D97-AF65-F5344CB8AC3E}">
        <p14:creationId xmlns:p14="http://schemas.microsoft.com/office/powerpoint/2010/main" val="2184362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20D2B2-B62F-4049-A2CC-0766FD83B8AC}" type="slidenum">
              <a:rPr lang="ar-SY" smtClean="0"/>
              <a:pPr/>
              <a:t>5</a:t>
            </a:fld>
            <a:endParaRPr lang="ar-SY"/>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2885" t="24528" r="33558" b="9670"/>
          <a:stretch/>
        </p:blipFill>
        <p:spPr bwMode="auto">
          <a:xfrm>
            <a:off x="4572000" y="764704"/>
            <a:ext cx="4366224" cy="481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32620" t="15566" r="33690" b="6250"/>
          <a:stretch/>
        </p:blipFill>
        <p:spPr bwMode="auto">
          <a:xfrm>
            <a:off x="116515" y="826869"/>
            <a:ext cx="4383477" cy="571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2474" y="116443"/>
            <a:ext cx="7303459" cy="369332"/>
          </a:xfrm>
          <a:prstGeom prst="rect">
            <a:avLst/>
          </a:prstGeom>
          <a:noFill/>
        </p:spPr>
        <p:txBody>
          <a:bodyPr wrap="square" rtlCol="1">
            <a:spAutoFit/>
          </a:bodyPr>
          <a:lstStyle/>
          <a:p>
            <a:r>
              <a:rPr lang="ar-SA" b="1" dirty="0">
                <a:solidFill>
                  <a:srgbClr val="FF0000"/>
                </a:solidFill>
              </a:rPr>
              <a:t>علاقة نوع المأخذ مع التيار، الجهد ، الاستطاعة ، تيار القاطع المناسب، مقطع الكابل المناسب</a:t>
            </a:r>
            <a:endParaRPr lang="ar-SY" b="1" dirty="0">
              <a:solidFill>
                <a:srgbClr val="FF0000"/>
              </a:solidFill>
            </a:endParaRPr>
          </a:p>
        </p:txBody>
      </p:sp>
      <p:sp>
        <p:nvSpPr>
          <p:cNvPr id="4" name="TextBox 3"/>
          <p:cNvSpPr txBox="1"/>
          <p:nvPr/>
        </p:nvSpPr>
        <p:spPr>
          <a:xfrm>
            <a:off x="647699" y="672979"/>
            <a:ext cx="542925" cy="307777"/>
          </a:xfrm>
          <a:prstGeom prst="rect">
            <a:avLst/>
          </a:prstGeom>
          <a:noFill/>
        </p:spPr>
        <p:txBody>
          <a:bodyPr wrap="square" rtlCol="1">
            <a:spAutoFit/>
          </a:bodyPr>
          <a:lstStyle/>
          <a:p>
            <a:r>
              <a:rPr lang="ar-SA" sz="1400" b="1" dirty="0">
                <a:solidFill>
                  <a:srgbClr val="000099"/>
                </a:solidFill>
              </a:rPr>
              <a:t>النوع</a:t>
            </a:r>
            <a:endParaRPr lang="ar-SY" sz="1400" b="1" dirty="0">
              <a:solidFill>
                <a:srgbClr val="000099"/>
              </a:solidFill>
            </a:endParaRPr>
          </a:p>
        </p:txBody>
      </p:sp>
      <p:sp>
        <p:nvSpPr>
          <p:cNvPr id="7" name="TextBox 6"/>
          <p:cNvSpPr txBox="1"/>
          <p:nvPr/>
        </p:nvSpPr>
        <p:spPr>
          <a:xfrm>
            <a:off x="1259632" y="672980"/>
            <a:ext cx="1886217" cy="307777"/>
          </a:xfrm>
          <a:prstGeom prst="rect">
            <a:avLst/>
          </a:prstGeom>
          <a:noFill/>
        </p:spPr>
        <p:txBody>
          <a:bodyPr wrap="square" rtlCol="1">
            <a:spAutoFit/>
          </a:bodyPr>
          <a:lstStyle/>
          <a:p>
            <a:r>
              <a:rPr lang="ar-SA" sz="1400" b="1" dirty="0">
                <a:solidFill>
                  <a:srgbClr val="000099"/>
                </a:solidFill>
              </a:rPr>
              <a:t>الحمل التصميمي (الاستطاعة)</a:t>
            </a:r>
            <a:endParaRPr lang="ar-SY" sz="1400" b="1" dirty="0">
              <a:solidFill>
                <a:srgbClr val="000099"/>
              </a:solidFill>
            </a:endParaRPr>
          </a:p>
        </p:txBody>
      </p:sp>
      <p:sp>
        <p:nvSpPr>
          <p:cNvPr id="8" name="TextBox 7"/>
          <p:cNvSpPr txBox="1"/>
          <p:nvPr/>
        </p:nvSpPr>
        <p:spPr>
          <a:xfrm>
            <a:off x="3111962" y="679209"/>
            <a:ext cx="1584176" cy="307777"/>
          </a:xfrm>
          <a:prstGeom prst="rect">
            <a:avLst/>
          </a:prstGeom>
          <a:noFill/>
        </p:spPr>
        <p:txBody>
          <a:bodyPr wrap="square" rtlCol="1">
            <a:spAutoFit/>
          </a:bodyPr>
          <a:lstStyle/>
          <a:p>
            <a:r>
              <a:rPr lang="ar-SA" sz="1400" b="1" dirty="0">
                <a:solidFill>
                  <a:srgbClr val="000099"/>
                </a:solidFill>
              </a:rPr>
              <a:t>عدد المآخذ</a:t>
            </a:r>
            <a:r>
              <a:rPr lang="ar-SY" sz="1400" b="1" dirty="0">
                <a:solidFill>
                  <a:srgbClr val="000099"/>
                </a:solidFill>
              </a:rPr>
              <a:t> على التفريعة</a:t>
            </a:r>
          </a:p>
        </p:txBody>
      </p:sp>
      <p:sp>
        <p:nvSpPr>
          <p:cNvPr id="5" name="Rounded Rectangle 4"/>
          <p:cNvSpPr/>
          <p:nvPr/>
        </p:nvSpPr>
        <p:spPr>
          <a:xfrm>
            <a:off x="6610350" y="653929"/>
            <a:ext cx="2095500" cy="307777"/>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ar-SY"/>
          </a:p>
        </p:txBody>
      </p:sp>
      <p:sp>
        <p:nvSpPr>
          <p:cNvPr id="6" name="Rectangle 5"/>
          <p:cNvSpPr/>
          <p:nvPr/>
        </p:nvSpPr>
        <p:spPr>
          <a:xfrm>
            <a:off x="3131840" y="2482957"/>
            <a:ext cx="828049" cy="216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Y" sz="1000" b="1" dirty="0"/>
              <a:t>تفربعة مستقلة</a:t>
            </a:r>
            <a:endParaRPr lang="en-US" sz="1000" b="1" dirty="0"/>
          </a:p>
        </p:txBody>
      </p:sp>
    </p:spTree>
    <p:extLst>
      <p:ext uri="{BB962C8B-B14F-4D97-AF65-F5344CB8AC3E}">
        <p14:creationId xmlns:p14="http://schemas.microsoft.com/office/powerpoint/2010/main" val="2340818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71550"/>
            <a:ext cx="3810000" cy="556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304800"/>
            <a:ext cx="3767138"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97599"/>
            <a:ext cx="4845496" cy="6589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992756" y="2342744"/>
            <a:ext cx="457200" cy="1828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4" name="Slide Number Placeholder 3"/>
          <p:cNvSpPr>
            <a:spLocks noGrp="1"/>
          </p:cNvSpPr>
          <p:nvPr>
            <p:ph type="sldNum" sz="quarter" idx="12"/>
          </p:nvPr>
        </p:nvSpPr>
        <p:spPr/>
        <p:txBody>
          <a:bodyPr/>
          <a:lstStyle/>
          <a:p>
            <a:fld id="{4720D2B2-B62F-4049-A2CC-0766FD83B8AC}" type="slidenum">
              <a:rPr lang="ar-SY" smtClean="0"/>
              <a:pPr/>
              <a:t>6</a:t>
            </a:fld>
            <a:endParaRPr lang="ar-SY"/>
          </a:p>
        </p:txBody>
      </p:sp>
      <p:sp>
        <p:nvSpPr>
          <p:cNvPr id="5" name="Rectangle 4"/>
          <p:cNvSpPr/>
          <p:nvPr/>
        </p:nvSpPr>
        <p:spPr>
          <a:xfrm>
            <a:off x="7740352" y="1196752"/>
            <a:ext cx="1296144" cy="21602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7537968" y="202280"/>
            <a:ext cx="1224136" cy="369332"/>
          </a:xfrm>
          <a:prstGeom prst="rect">
            <a:avLst/>
          </a:prstGeom>
          <a:noFill/>
        </p:spPr>
        <p:txBody>
          <a:bodyPr wrap="square" rtlCol="0">
            <a:spAutoFit/>
          </a:bodyPr>
          <a:lstStyle/>
          <a:p>
            <a:r>
              <a:rPr lang="ar-SY" b="1" dirty="0">
                <a:solidFill>
                  <a:srgbClr val="0000CC"/>
                </a:solidFill>
              </a:rPr>
              <a:t>تركيب المآخذ</a:t>
            </a:r>
            <a:endParaRPr lang="en-US" b="1" dirty="0">
              <a:solidFill>
                <a:srgbClr val="0000CC"/>
              </a:solidFill>
            </a:endParaRPr>
          </a:p>
        </p:txBody>
      </p:sp>
      <p:sp>
        <p:nvSpPr>
          <p:cNvPr id="8" name="Rectangle 7"/>
          <p:cNvSpPr/>
          <p:nvPr/>
        </p:nvSpPr>
        <p:spPr>
          <a:xfrm>
            <a:off x="5364088" y="4201632"/>
            <a:ext cx="36000" cy="36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5475008" y="3707304"/>
            <a:ext cx="36000" cy="36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1187624" y="3049082"/>
            <a:ext cx="792088" cy="276999"/>
          </a:xfrm>
          <a:prstGeom prst="rect">
            <a:avLst/>
          </a:prstGeom>
          <a:noFill/>
        </p:spPr>
        <p:txBody>
          <a:bodyPr wrap="square" rtlCol="0">
            <a:spAutoFit/>
          </a:bodyPr>
          <a:lstStyle/>
          <a:p>
            <a:r>
              <a:rPr lang="ar-SY" sz="1200" b="1" dirty="0"/>
              <a:t>علب أرضية</a:t>
            </a:r>
            <a:endParaRPr lang="en-US" sz="1200" b="1" dirty="0"/>
          </a:p>
        </p:txBody>
      </p:sp>
    </p:spTree>
    <p:extLst>
      <p:ext uri="{BB962C8B-B14F-4D97-AF65-F5344CB8AC3E}">
        <p14:creationId xmlns:p14="http://schemas.microsoft.com/office/powerpoint/2010/main" val="2082920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062625"/>
            <a:ext cx="4495428" cy="34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2" y="1052736"/>
            <a:ext cx="4619206" cy="346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27784" y="476672"/>
            <a:ext cx="4968552" cy="369332"/>
          </a:xfrm>
          <a:prstGeom prst="rect">
            <a:avLst/>
          </a:prstGeom>
          <a:noFill/>
        </p:spPr>
        <p:txBody>
          <a:bodyPr wrap="square" rtlCol="0">
            <a:spAutoFit/>
          </a:bodyPr>
          <a:lstStyle/>
          <a:p>
            <a:pPr algn="ctr"/>
            <a:r>
              <a:rPr lang="ar-SY" b="1" dirty="0">
                <a:solidFill>
                  <a:srgbClr val="0000CC"/>
                </a:solidFill>
              </a:rPr>
              <a:t>الطريقة العملية لتوضع المآخذ و المفاتيح وعلب التوزيع</a:t>
            </a:r>
            <a:endParaRPr lang="en-US" b="1" dirty="0">
              <a:solidFill>
                <a:srgbClr val="0000CC"/>
              </a:solidFill>
            </a:endParaRPr>
          </a:p>
        </p:txBody>
      </p:sp>
    </p:spTree>
    <p:extLst>
      <p:ext uri="{BB962C8B-B14F-4D97-AF65-F5344CB8AC3E}">
        <p14:creationId xmlns:p14="http://schemas.microsoft.com/office/powerpoint/2010/main" val="4270912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147" t="14034" r="16201" b="8306"/>
          <a:stretch/>
        </p:blipFill>
        <p:spPr bwMode="auto">
          <a:xfrm>
            <a:off x="35496" y="606258"/>
            <a:ext cx="9001000" cy="6078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39752" y="116632"/>
            <a:ext cx="4176464" cy="369332"/>
          </a:xfrm>
          <a:prstGeom prst="rect">
            <a:avLst/>
          </a:prstGeom>
          <a:noFill/>
        </p:spPr>
        <p:txBody>
          <a:bodyPr wrap="square" rtlCol="1">
            <a:spAutoFit/>
          </a:bodyPr>
          <a:lstStyle/>
          <a:p>
            <a:pPr algn="ctr"/>
            <a:r>
              <a:rPr lang="ar-SY" b="1" dirty="0">
                <a:solidFill>
                  <a:srgbClr val="FF0000"/>
                </a:solidFill>
              </a:rPr>
              <a:t>مثال : مخطط توزيع المآخذ الكهربائية في مبنى سكني</a:t>
            </a:r>
          </a:p>
        </p:txBody>
      </p:sp>
    </p:spTree>
    <p:extLst>
      <p:ext uri="{BB962C8B-B14F-4D97-AF65-F5344CB8AC3E}">
        <p14:creationId xmlns:p14="http://schemas.microsoft.com/office/powerpoint/2010/main" val="485000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9" y="346445"/>
            <a:ext cx="4371975" cy="6054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196809"/>
            <a:ext cx="4619625" cy="6566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4720D2B2-B62F-4049-A2CC-0766FD83B8AC}" type="slidenum">
              <a:rPr lang="ar-SY" smtClean="0"/>
              <a:pPr/>
              <a:t>9</a:t>
            </a:fld>
            <a:endParaRPr lang="ar-SY"/>
          </a:p>
        </p:txBody>
      </p:sp>
      <p:sp>
        <p:nvSpPr>
          <p:cNvPr id="3" name="TextBox 2"/>
          <p:cNvSpPr txBox="1"/>
          <p:nvPr/>
        </p:nvSpPr>
        <p:spPr>
          <a:xfrm>
            <a:off x="2096552" y="1116321"/>
            <a:ext cx="1368152" cy="276999"/>
          </a:xfrm>
          <a:prstGeom prst="rect">
            <a:avLst/>
          </a:prstGeom>
          <a:noFill/>
        </p:spPr>
        <p:txBody>
          <a:bodyPr wrap="square" rtlCol="0">
            <a:spAutoFit/>
          </a:bodyPr>
          <a:lstStyle/>
          <a:p>
            <a:r>
              <a:rPr lang="ar-SY" sz="1200" b="1" dirty="0">
                <a:solidFill>
                  <a:srgbClr val="0000CC"/>
                </a:solidFill>
              </a:rPr>
              <a:t>مكونات لوحة التوزيع</a:t>
            </a:r>
            <a:endParaRPr lang="en-US" sz="1200" b="1" dirty="0">
              <a:solidFill>
                <a:srgbClr val="0000CC"/>
              </a:solidFill>
            </a:endParaRPr>
          </a:p>
        </p:txBody>
      </p:sp>
      <p:sp>
        <p:nvSpPr>
          <p:cNvPr id="6" name="TextBox 5"/>
          <p:cNvSpPr txBox="1"/>
          <p:nvPr/>
        </p:nvSpPr>
        <p:spPr>
          <a:xfrm>
            <a:off x="2771800" y="1355713"/>
            <a:ext cx="1031480" cy="276999"/>
          </a:xfrm>
          <a:prstGeom prst="rect">
            <a:avLst/>
          </a:prstGeom>
          <a:noFill/>
        </p:spPr>
        <p:txBody>
          <a:bodyPr wrap="square" rtlCol="0">
            <a:spAutoFit/>
          </a:bodyPr>
          <a:lstStyle/>
          <a:p>
            <a:r>
              <a:rPr lang="ar-SY" sz="1200" b="1" dirty="0">
                <a:solidFill>
                  <a:srgbClr val="0000CC"/>
                </a:solidFill>
              </a:rPr>
              <a:t>رسم مخطط </a:t>
            </a:r>
            <a:r>
              <a:rPr lang="en-US" sz="1200" b="1" dirty="0">
                <a:solidFill>
                  <a:srgbClr val="0000CC"/>
                </a:solidFill>
              </a:rPr>
              <a:t>SLD </a:t>
            </a:r>
          </a:p>
        </p:txBody>
      </p:sp>
      <p:sp>
        <p:nvSpPr>
          <p:cNvPr id="7" name="TextBox 6"/>
          <p:cNvSpPr txBox="1"/>
          <p:nvPr/>
        </p:nvSpPr>
        <p:spPr>
          <a:xfrm>
            <a:off x="1964168" y="1610649"/>
            <a:ext cx="1239680" cy="276999"/>
          </a:xfrm>
          <a:prstGeom prst="rect">
            <a:avLst/>
          </a:prstGeom>
          <a:noFill/>
        </p:spPr>
        <p:txBody>
          <a:bodyPr wrap="square" rtlCol="0">
            <a:spAutoFit/>
          </a:bodyPr>
          <a:lstStyle/>
          <a:p>
            <a:r>
              <a:rPr lang="ar-SY" sz="1200" b="1" dirty="0">
                <a:solidFill>
                  <a:srgbClr val="0000CC"/>
                </a:solidFill>
              </a:rPr>
              <a:t>أنواع لوحات التوزيع</a:t>
            </a:r>
            <a:endParaRPr lang="en-US" sz="1200" b="1" dirty="0">
              <a:solidFill>
                <a:srgbClr val="0000CC"/>
              </a:solidFill>
            </a:endParaRPr>
          </a:p>
        </p:txBody>
      </p:sp>
      <p:sp>
        <p:nvSpPr>
          <p:cNvPr id="8" name="TextBox 7"/>
          <p:cNvSpPr txBox="1"/>
          <p:nvPr/>
        </p:nvSpPr>
        <p:spPr>
          <a:xfrm>
            <a:off x="1907704" y="1832279"/>
            <a:ext cx="1307828" cy="276999"/>
          </a:xfrm>
          <a:prstGeom prst="rect">
            <a:avLst/>
          </a:prstGeom>
          <a:noFill/>
        </p:spPr>
        <p:txBody>
          <a:bodyPr wrap="square" rtlCol="0">
            <a:spAutoFit/>
          </a:bodyPr>
          <a:lstStyle/>
          <a:p>
            <a:r>
              <a:rPr lang="ar-SY" sz="1200" b="1" dirty="0">
                <a:solidFill>
                  <a:srgbClr val="0000CC"/>
                </a:solidFill>
              </a:rPr>
              <a:t>توضع لوحات التوزيع</a:t>
            </a:r>
            <a:endParaRPr lang="en-US" sz="1200" b="1" dirty="0">
              <a:solidFill>
                <a:srgbClr val="0000CC"/>
              </a:solidFill>
            </a:endParaRPr>
          </a:p>
        </p:txBody>
      </p:sp>
      <p:sp>
        <p:nvSpPr>
          <p:cNvPr id="9" name="TextBox 8"/>
          <p:cNvSpPr txBox="1"/>
          <p:nvPr/>
        </p:nvSpPr>
        <p:spPr>
          <a:xfrm>
            <a:off x="1475656" y="2401432"/>
            <a:ext cx="887464" cy="261610"/>
          </a:xfrm>
          <a:prstGeom prst="rect">
            <a:avLst/>
          </a:prstGeom>
          <a:noFill/>
        </p:spPr>
        <p:txBody>
          <a:bodyPr wrap="square" rtlCol="0">
            <a:spAutoFit/>
          </a:bodyPr>
          <a:lstStyle/>
          <a:p>
            <a:r>
              <a:rPr lang="ar-SY" sz="1100" b="1" dirty="0">
                <a:solidFill>
                  <a:srgbClr val="0000CC"/>
                </a:solidFill>
              </a:rPr>
              <a:t>القاطع الرئيسي</a:t>
            </a:r>
            <a:endParaRPr lang="en-US" sz="1100" b="1" dirty="0">
              <a:solidFill>
                <a:srgbClr val="0000CC"/>
              </a:solidFill>
            </a:endParaRPr>
          </a:p>
        </p:txBody>
      </p:sp>
      <p:sp>
        <p:nvSpPr>
          <p:cNvPr id="10" name="TextBox 9"/>
          <p:cNvSpPr txBox="1"/>
          <p:nvPr/>
        </p:nvSpPr>
        <p:spPr>
          <a:xfrm>
            <a:off x="1460112" y="2602472"/>
            <a:ext cx="887464" cy="261610"/>
          </a:xfrm>
          <a:prstGeom prst="rect">
            <a:avLst/>
          </a:prstGeom>
          <a:noFill/>
        </p:spPr>
        <p:txBody>
          <a:bodyPr wrap="square" rtlCol="0">
            <a:spAutoFit/>
          </a:bodyPr>
          <a:lstStyle/>
          <a:p>
            <a:r>
              <a:rPr lang="ar-SY" sz="1100" b="1" dirty="0">
                <a:solidFill>
                  <a:srgbClr val="0000CC"/>
                </a:solidFill>
              </a:rPr>
              <a:t>قضبان التوزيع</a:t>
            </a:r>
            <a:endParaRPr lang="en-US" sz="1100" b="1" dirty="0">
              <a:solidFill>
                <a:srgbClr val="0000CC"/>
              </a:solidFill>
            </a:endParaRPr>
          </a:p>
        </p:txBody>
      </p:sp>
      <p:sp>
        <p:nvSpPr>
          <p:cNvPr id="11" name="TextBox 10"/>
          <p:cNvSpPr txBox="1"/>
          <p:nvPr/>
        </p:nvSpPr>
        <p:spPr>
          <a:xfrm>
            <a:off x="1835696" y="2826806"/>
            <a:ext cx="1008112" cy="261610"/>
          </a:xfrm>
          <a:prstGeom prst="rect">
            <a:avLst/>
          </a:prstGeom>
          <a:noFill/>
        </p:spPr>
        <p:txBody>
          <a:bodyPr wrap="square" rtlCol="0">
            <a:spAutoFit/>
          </a:bodyPr>
          <a:lstStyle/>
          <a:p>
            <a:r>
              <a:rPr lang="ar-SY" sz="1100" b="1" dirty="0">
                <a:solidFill>
                  <a:srgbClr val="0000CC"/>
                </a:solidFill>
              </a:rPr>
              <a:t>قواطع خرج الدارة</a:t>
            </a:r>
            <a:endParaRPr lang="en-US" sz="1100" b="1" dirty="0">
              <a:solidFill>
                <a:srgbClr val="0000CC"/>
              </a:solidFill>
            </a:endParaRPr>
          </a:p>
        </p:txBody>
      </p:sp>
      <p:sp>
        <p:nvSpPr>
          <p:cNvPr id="12" name="TextBox 11"/>
          <p:cNvSpPr txBox="1"/>
          <p:nvPr/>
        </p:nvSpPr>
        <p:spPr>
          <a:xfrm>
            <a:off x="899592" y="3068778"/>
            <a:ext cx="864096" cy="261610"/>
          </a:xfrm>
          <a:prstGeom prst="rect">
            <a:avLst/>
          </a:prstGeom>
          <a:noFill/>
        </p:spPr>
        <p:txBody>
          <a:bodyPr wrap="square" rtlCol="0">
            <a:spAutoFit/>
          </a:bodyPr>
          <a:lstStyle/>
          <a:p>
            <a:r>
              <a:rPr lang="ar-SY" sz="1100" b="1" dirty="0">
                <a:solidFill>
                  <a:srgbClr val="0000CC"/>
                </a:solidFill>
              </a:rPr>
              <a:t>لمبات إشارة</a:t>
            </a:r>
            <a:endParaRPr lang="en-US" sz="1100" b="1" dirty="0">
              <a:solidFill>
                <a:srgbClr val="0000CC"/>
              </a:solidFill>
            </a:endParaRPr>
          </a:p>
        </p:txBody>
      </p:sp>
      <p:sp>
        <p:nvSpPr>
          <p:cNvPr id="13" name="TextBox 12"/>
          <p:cNvSpPr txBox="1"/>
          <p:nvPr/>
        </p:nvSpPr>
        <p:spPr>
          <a:xfrm>
            <a:off x="827584" y="3716433"/>
            <a:ext cx="432048" cy="261610"/>
          </a:xfrm>
          <a:prstGeom prst="rect">
            <a:avLst/>
          </a:prstGeom>
          <a:noFill/>
        </p:spPr>
        <p:txBody>
          <a:bodyPr wrap="square" rtlCol="0">
            <a:spAutoFit/>
          </a:bodyPr>
          <a:lstStyle/>
          <a:p>
            <a:r>
              <a:rPr lang="ar-SY" sz="1100" b="1" dirty="0">
                <a:solidFill>
                  <a:srgbClr val="0000CC"/>
                </a:solidFill>
              </a:rPr>
              <a:t>العزل</a:t>
            </a:r>
            <a:endParaRPr lang="en-US" sz="1100" b="1" dirty="0">
              <a:solidFill>
                <a:srgbClr val="0000CC"/>
              </a:solidFill>
            </a:endParaRPr>
          </a:p>
        </p:txBody>
      </p:sp>
      <p:sp>
        <p:nvSpPr>
          <p:cNvPr id="14" name="TextBox 13"/>
          <p:cNvSpPr txBox="1"/>
          <p:nvPr/>
        </p:nvSpPr>
        <p:spPr>
          <a:xfrm>
            <a:off x="1187624" y="3356992"/>
            <a:ext cx="1656184" cy="261610"/>
          </a:xfrm>
          <a:prstGeom prst="rect">
            <a:avLst/>
          </a:prstGeom>
          <a:noFill/>
        </p:spPr>
        <p:txBody>
          <a:bodyPr wrap="square" rtlCol="0">
            <a:spAutoFit/>
          </a:bodyPr>
          <a:lstStyle/>
          <a:p>
            <a:r>
              <a:rPr lang="ar-SY" sz="1100" b="1" dirty="0">
                <a:solidFill>
                  <a:srgbClr val="0000CC"/>
                </a:solidFill>
              </a:rPr>
              <a:t>محولات التيار و الجهد</a:t>
            </a:r>
            <a:endParaRPr lang="en-US" sz="1100" b="1" dirty="0">
              <a:solidFill>
                <a:srgbClr val="0000CC"/>
              </a:solidFill>
            </a:endParaRPr>
          </a:p>
        </p:txBody>
      </p:sp>
      <p:sp>
        <p:nvSpPr>
          <p:cNvPr id="4" name="Rectangle 3"/>
          <p:cNvSpPr/>
          <p:nvPr/>
        </p:nvSpPr>
        <p:spPr>
          <a:xfrm>
            <a:off x="7504450" y="2421311"/>
            <a:ext cx="1296144" cy="26161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4572000" y="2109278"/>
            <a:ext cx="504056" cy="29215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6" name="Straight Connector 15"/>
          <p:cNvCxnSpPr/>
          <p:nvPr/>
        </p:nvCxnSpPr>
        <p:spPr>
          <a:xfrm>
            <a:off x="8028384" y="3373622"/>
            <a:ext cx="792088"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9" name="Straight Connector 18"/>
          <p:cNvCxnSpPr/>
          <p:nvPr/>
        </p:nvCxnSpPr>
        <p:spPr>
          <a:xfrm>
            <a:off x="8058201" y="3664902"/>
            <a:ext cx="792088"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99830402"/>
      </p:ext>
    </p:extLst>
  </p:cSld>
  <p:clrMapOvr>
    <a:masterClrMapping/>
  </p:clrMapOvr>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863</TotalTime>
  <Words>675</Words>
  <Application>Microsoft Office PowerPoint</Application>
  <PresentationFormat>عرض على الشاشة (4:3)</PresentationFormat>
  <Paragraphs>152</Paragraphs>
  <Slides>36</Slides>
  <Notes>3</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36</vt:i4>
      </vt:variant>
    </vt:vector>
  </HeadingPairs>
  <TitlesOfParts>
    <vt:vector size="43" baseType="lpstr">
      <vt:lpstr>Arial</vt:lpstr>
      <vt:lpstr>Calibri</vt:lpstr>
      <vt:lpstr>Simplified Arabic</vt:lpstr>
      <vt:lpstr>Symbol</vt:lpstr>
      <vt:lpstr>Times New Roman</vt:lpstr>
      <vt:lpstr>Wingdings</vt:lpstr>
      <vt:lpstr>سمة Office</vt:lpstr>
      <vt:lpstr>المآخذ الكهربائية،القواطع، لوحات التوزيع أنواعها، توزيعها</vt:lpstr>
      <vt:lpstr>المآخذ الكهربائية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مواصفات القاطع الكهرومغناطيسي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مخطط SLD   للوحة السابقة</vt:lpstr>
      <vt:lpstr>عرض تقديمي في PowerPoint</vt:lpstr>
      <vt:lpstr>مخطط SLD   للوحة السابقة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المآخذ الكهربائية (البرايز)</dc:title>
  <dc:creator>USER</dc:creator>
  <cp:lastModifiedBy>USER</cp:lastModifiedBy>
  <cp:revision>103</cp:revision>
  <dcterms:created xsi:type="dcterms:W3CDTF">2019-10-18T03:57:45Z</dcterms:created>
  <dcterms:modified xsi:type="dcterms:W3CDTF">2024-10-22T05:10:25Z</dcterms:modified>
</cp:coreProperties>
</file>