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82" r:id="rId14"/>
    <p:sldId id="281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2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F86273-EA43-4FCB-B707-D37F261C1CCE}" type="datetimeFigureOut">
              <a:rPr lang="ar-SY" smtClean="0"/>
              <a:pPr/>
              <a:t>17/12/1438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996F24-3305-4222-83BF-9C8A91CC2ACF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="" xmlns:p14="http://schemas.microsoft.com/office/powerpoint/2010/main" val="202678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17/12/1438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/>
          </a:bodyPr>
          <a:lstStyle/>
          <a:p>
            <a:r>
              <a:rPr lang="ar-SY" sz="6000" dirty="0" smtClean="0">
                <a:solidFill>
                  <a:srgbClr val="FF0000"/>
                </a:solidFill>
              </a:rPr>
              <a:t>مقارنة المتوسطات و النسب</a:t>
            </a:r>
            <a:endParaRPr lang="ar-SY" sz="60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dirty="0" err="1" smtClean="0">
                <a:solidFill>
                  <a:srgbClr val="3122F0"/>
                </a:solidFill>
              </a:rPr>
              <a:t>أ.د</a:t>
            </a:r>
            <a:r>
              <a:rPr lang="ar-SY" dirty="0" smtClean="0">
                <a:solidFill>
                  <a:srgbClr val="3122F0"/>
                </a:solidFill>
              </a:rPr>
              <a:t>. ياسر العمر</a:t>
            </a:r>
          </a:p>
          <a:p>
            <a:r>
              <a:rPr lang="ar-SY" dirty="0" smtClean="0">
                <a:solidFill>
                  <a:srgbClr val="3122F0"/>
                </a:solidFill>
              </a:rPr>
              <a:t>اختصاص وبائيات كمية</a:t>
            </a:r>
          </a:p>
          <a:p>
            <a:r>
              <a:rPr lang="ar-SY" dirty="0" smtClean="0">
                <a:solidFill>
                  <a:srgbClr val="3122F0"/>
                </a:solidFill>
              </a:rPr>
              <a:t>جامعة حماة</a:t>
            </a:r>
            <a:endParaRPr lang="ar-SY" dirty="0">
              <a:solidFill>
                <a:srgbClr val="3122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1620" y="15321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ar-SY" dirty="0" smtClean="0">
                <a:solidFill>
                  <a:srgbClr val="FF0000"/>
                </a:solidFill>
              </a:rPr>
              <a:t>مجال الثقة حول الفرق بين نسبتي مجتمعين </a:t>
            </a:r>
            <a:r>
              <a:rPr lang="en-US" dirty="0" smtClean="0">
                <a:solidFill>
                  <a:srgbClr val="FF0000"/>
                </a:solidFill>
              </a:rPr>
              <a:t>P1 – P2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ar-SY" dirty="0" smtClean="0"/>
              <a:t>بداية لنتكر ان النسبة في المجتمع توافق وسيط متغير عشوائي </a:t>
            </a:r>
            <a:r>
              <a:rPr lang="ar-SY" dirty="0" err="1" smtClean="0"/>
              <a:t>بينيري</a:t>
            </a:r>
            <a:r>
              <a:rPr lang="ar-SY" dirty="0" smtClean="0"/>
              <a:t> يمثل هذا المجتمع </a:t>
            </a:r>
          </a:p>
          <a:p>
            <a:r>
              <a:rPr lang="ar-SY" dirty="0" smtClean="0"/>
              <a:t>وهكذا فان ذلك يعني الى تقدير وسيطي </a:t>
            </a:r>
            <a:r>
              <a:rPr lang="ar-SY" dirty="0" err="1" smtClean="0"/>
              <a:t>متغييين</a:t>
            </a:r>
            <a:r>
              <a:rPr lang="ar-SY" dirty="0" smtClean="0"/>
              <a:t> عشوائيين </a:t>
            </a:r>
            <a:r>
              <a:rPr lang="en-US" dirty="0" smtClean="0"/>
              <a:t>X1</a:t>
            </a:r>
            <a:r>
              <a:rPr lang="ar-SY" dirty="0" smtClean="0"/>
              <a:t>  و  </a:t>
            </a:r>
            <a:r>
              <a:rPr lang="en-US" dirty="0" smtClean="0"/>
              <a:t>X2</a:t>
            </a:r>
            <a:r>
              <a:rPr lang="ar-SY" dirty="0" smtClean="0"/>
              <a:t>  لكل منهما توزيع </a:t>
            </a:r>
            <a:r>
              <a:rPr lang="ar-SY" dirty="0" err="1" smtClean="0"/>
              <a:t>بينيري</a:t>
            </a:r>
            <a:r>
              <a:rPr lang="ar-SY" dirty="0" smtClean="0"/>
              <a:t> بوسطين النسب الاحتمالية </a:t>
            </a:r>
            <a:r>
              <a:rPr lang="en-US" dirty="0" smtClean="0"/>
              <a:t>P1</a:t>
            </a:r>
            <a:r>
              <a:rPr lang="ar-SY" dirty="0" smtClean="0"/>
              <a:t> و  </a:t>
            </a:r>
            <a:r>
              <a:rPr lang="en-US" dirty="0" smtClean="0"/>
              <a:t>P2</a:t>
            </a:r>
            <a:r>
              <a:rPr lang="ar-SY" dirty="0" smtClean="0"/>
              <a:t>   </a:t>
            </a:r>
          </a:p>
          <a:p>
            <a:r>
              <a:rPr lang="ar-SY" dirty="0" smtClean="0"/>
              <a:t>اذا كان لدينا عينتين عشوائيتين لهما متغيرين مستقلين </a:t>
            </a:r>
            <a:r>
              <a:rPr lang="en-US" dirty="0" smtClean="0"/>
              <a:t>X1</a:t>
            </a:r>
            <a:r>
              <a:rPr lang="ar-SY" dirty="0" smtClean="0"/>
              <a:t>   و </a:t>
            </a:r>
            <a:r>
              <a:rPr lang="en-US" dirty="0" smtClean="0"/>
              <a:t>X2</a:t>
            </a:r>
            <a:r>
              <a:rPr lang="ar-SY" dirty="0" smtClean="0"/>
              <a:t>  حجم الاولى </a:t>
            </a:r>
            <a:r>
              <a:rPr lang="en-US" dirty="0" smtClean="0"/>
              <a:t>n1 </a:t>
            </a:r>
            <a:r>
              <a:rPr lang="ar-SY" dirty="0" smtClean="0"/>
              <a:t> وحجم الثانية </a:t>
            </a:r>
            <a:r>
              <a:rPr lang="en-US" dirty="0" smtClean="0"/>
              <a:t>n2</a:t>
            </a:r>
          </a:p>
          <a:p>
            <a:r>
              <a:rPr lang="en-US" dirty="0" smtClean="0"/>
              <a:t>Y1 </a:t>
            </a:r>
            <a:r>
              <a:rPr lang="ar-SY" dirty="0" smtClean="0"/>
              <a:t> عدد مرات النجاح في العينة </a:t>
            </a:r>
            <a:r>
              <a:rPr lang="en-US" dirty="0" smtClean="0"/>
              <a:t>n1</a:t>
            </a:r>
          </a:p>
          <a:p>
            <a:r>
              <a:rPr lang="en-US" dirty="0" smtClean="0"/>
              <a:t>Y2 </a:t>
            </a:r>
            <a:r>
              <a:rPr lang="ar-SY" dirty="0" smtClean="0"/>
              <a:t> عدد </a:t>
            </a:r>
            <a:r>
              <a:rPr lang="ar-SY" dirty="0" err="1" smtClean="0"/>
              <a:t>ملاات</a:t>
            </a:r>
            <a:r>
              <a:rPr lang="ar-SY" dirty="0" smtClean="0"/>
              <a:t> النجاح في العينة </a:t>
            </a:r>
            <a:r>
              <a:rPr lang="en-US" dirty="0" smtClean="0"/>
              <a:t>n2</a:t>
            </a:r>
          </a:p>
          <a:p>
            <a:r>
              <a:rPr lang="ar-SY" dirty="0" smtClean="0"/>
              <a:t>فان تقدير نسب النجاح في كل منهما يعطى بالعلاقة: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08" t="80976" r="35241" b="12520"/>
          <a:stretch/>
        </p:blipFill>
        <p:spPr>
          <a:xfrm>
            <a:off x="2267744" y="5470002"/>
            <a:ext cx="3722783" cy="1378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09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12" t="56424" r="8562" b="29525"/>
          <a:stretch/>
        </p:blipFill>
        <p:spPr>
          <a:xfrm>
            <a:off x="28887" y="1772816"/>
            <a:ext cx="9125913" cy="2592288"/>
          </a:xfrm>
        </p:spPr>
      </p:pic>
    </p:spTree>
    <p:extLst>
      <p:ext uri="{BB962C8B-B14F-4D97-AF65-F5344CB8AC3E}">
        <p14:creationId xmlns="" xmlns:p14="http://schemas.microsoft.com/office/powerpoint/2010/main" val="22948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786806"/>
            <a:ext cx="8229600" cy="4571152"/>
          </a:xfrm>
        </p:spPr>
        <p:txBody>
          <a:bodyPr>
            <a:noAutofit/>
          </a:bodyPr>
          <a:lstStyle/>
          <a:p>
            <a:pPr algn="r"/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نريد مقارنة نسب فعالة دواء مع دواء آخر</a:t>
            </a:r>
            <a:br>
              <a:rPr lang="ar-SY" dirty="0" smtClean="0"/>
            </a:b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فإذا كان لدينا :</a:t>
            </a:r>
            <a:br>
              <a:rPr lang="ar-SY" dirty="0" smtClean="0"/>
            </a:br>
            <a:r>
              <a:rPr lang="en-US" sz="3200" dirty="0"/>
              <a:t>X</a:t>
            </a:r>
            <a:r>
              <a:rPr lang="ar-SY" sz="3200" dirty="0"/>
              <a:t> </a:t>
            </a:r>
            <a:r>
              <a:rPr lang="ar-SY" sz="3200" dirty="0" err="1"/>
              <a:t>متغيرعشوائي</a:t>
            </a:r>
            <a:r>
              <a:rPr lang="ar-SY" sz="3200" dirty="0"/>
              <a:t> </a:t>
            </a:r>
            <a:r>
              <a:rPr lang="ar-SY" sz="3200" dirty="0" err="1"/>
              <a:t>متوسطه</a:t>
            </a:r>
            <a:r>
              <a:rPr lang="ar-SY" sz="3200" dirty="0"/>
              <a:t> µ</a:t>
            </a:r>
            <a:r>
              <a:rPr lang="en-US" sz="3200" dirty="0"/>
              <a:t>1</a:t>
            </a:r>
            <a:r>
              <a:rPr lang="ar-SY" sz="3200" dirty="0"/>
              <a:t> تباينه          من عينة </a:t>
            </a:r>
            <a:r>
              <a:rPr lang="en-US" sz="3200" dirty="0"/>
              <a:t>n1</a:t>
            </a:r>
            <a:br>
              <a:rPr lang="en-US" sz="3200" dirty="0"/>
            </a:br>
            <a:r>
              <a:rPr lang="en-US" sz="3200" dirty="0"/>
              <a:t>Y</a:t>
            </a:r>
            <a:r>
              <a:rPr lang="ar-SY" sz="3200" dirty="0"/>
              <a:t> متغير عشوائي </a:t>
            </a:r>
            <a:r>
              <a:rPr lang="ar-SY" sz="3200" dirty="0" err="1"/>
              <a:t>متوسطه</a:t>
            </a:r>
            <a:r>
              <a:rPr lang="ar-SY" sz="3200" dirty="0"/>
              <a:t> µ</a:t>
            </a:r>
            <a:r>
              <a:rPr lang="en-US" sz="3200" dirty="0"/>
              <a:t>2</a:t>
            </a:r>
            <a:r>
              <a:rPr lang="ar-SY" sz="3200" dirty="0"/>
              <a:t> تباينه           من عينة </a:t>
            </a:r>
            <a:r>
              <a:rPr lang="en-US" sz="3200" dirty="0" smtClean="0"/>
              <a:t>n2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ar-SY" dirty="0" smtClean="0"/>
              <a:t>وكانت العينتين مستقلتين</a:t>
            </a:r>
            <a:endParaRPr lang="ar-SY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68"/>
          </a:xfrm>
        </p:spPr>
        <p:txBody>
          <a:bodyPr/>
          <a:lstStyle/>
          <a:p>
            <a:pPr>
              <a:buNone/>
            </a:pP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542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عنصر نائب للمحتوى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r="-1043"/>
            </a:stretch>
          </a:blipFill>
        </p:spPr>
        <p:txBody>
          <a:bodyPr/>
          <a:lstStyle/>
          <a:p>
            <a:r>
              <a:rPr lang="ar-SY" dirty="0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اختبار الفرضيات للمقارنة بين مجتمعين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7030A0"/>
                </a:solidFill>
              </a:rPr>
              <a:t>أولاً </a:t>
            </a:r>
            <a:r>
              <a:rPr lang="ar-SY" dirty="0">
                <a:solidFill>
                  <a:srgbClr val="7030A0"/>
                </a:solidFill>
              </a:rPr>
              <a:t>: اختبارات حول الفرق بين متوسطي مجتمعين طبيعيين تبايناهما </a:t>
            </a:r>
            <a:r>
              <a:rPr lang="ar-SY" dirty="0" smtClean="0">
                <a:solidFill>
                  <a:srgbClr val="7030A0"/>
                </a:solidFill>
              </a:rPr>
              <a:t>معلومان :</a:t>
            </a:r>
          </a:p>
          <a:p>
            <a:r>
              <a:rPr lang="ar-SY" dirty="0" smtClean="0">
                <a:solidFill>
                  <a:srgbClr val="7030A0"/>
                </a:solidFill>
              </a:rPr>
              <a:t>فإذا كان لدينا :</a:t>
            </a:r>
          </a:p>
          <a:p>
            <a:r>
              <a:rPr lang="en-US" dirty="0"/>
              <a:t>X</a:t>
            </a:r>
            <a:r>
              <a:rPr lang="ar-SY" dirty="0"/>
              <a:t> </a:t>
            </a:r>
            <a:r>
              <a:rPr lang="ar-SY" dirty="0" err="1"/>
              <a:t>متغيرعشوائي</a:t>
            </a:r>
            <a:r>
              <a:rPr lang="ar-SY" dirty="0"/>
              <a:t> </a:t>
            </a:r>
            <a:r>
              <a:rPr lang="ar-SY" dirty="0" err="1"/>
              <a:t>متوسطه</a:t>
            </a:r>
            <a:r>
              <a:rPr lang="ar-SY" dirty="0"/>
              <a:t> µ</a:t>
            </a:r>
            <a:r>
              <a:rPr lang="en-US" dirty="0"/>
              <a:t>1</a:t>
            </a:r>
            <a:r>
              <a:rPr lang="ar-SY" dirty="0"/>
              <a:t> تباينه          من عينة </a:t>
            </a:r>
            <a:r>
              <a:rPr lang="en-US" dirty="0"/>
              <a:t>n1</a:t>
            </a:r>
          </a:p>
          <a:p>
            <a:r>
              <a:rPr lang="en-US" dirty="0"/>
              <a:t>Y</a:t>
            </a:r>
            <a:r>
              <a:rPr lang="ar-SY" dirty="0"/>
              <a:t> متغير عشوائي </a:t>
            </a:r>
            <a:r>
              <a:rPr lang="ar-SY" dirty="0" err="1"/>
              <a:t>متوسطه</a:t>
            </a:r>
            <a:r>
              <a:rPr lang="ar-SY" dirty="0"/>
              <a:t> µ</a:t>
            </a:r>
            <a:r>
              <a:rPr lang="en-US" dirty="0"/>
              <a:t>2</a:t>
            </a:r>
            <a:r>
              <a:rPr lang="ar-SY" dirty="0"/>
              <a:t> تباينه           من عينة </a:t>
            </a:r>
            <a:r>
              <a:rPr lang="en-US" dirty="0"/>
              <a:t>n2</a:t>
            </a:r>
          </a:p>
          <a:p>
            <a:endParaRPr lang="ar-SY" dirty="0">
              <a:solidFill>
                <a:srgbClr val="7030A0"/>
              </a:solidFill>
            </a:endParaRPr>
          </a:p>
          <a:p>
            <a:r>
              <a:rPr lang="ar-SY" dirty="0" smtClean="0"/>
              <a:t>وكانت العينتين مستقلتين</a:t>
            </a:r>
            <a:endParaRPr lang="ar-SY" dirty="0"/>
          </a:p>
        </p:txBody>
      </p:sp>
    </p:spTree>
    <p:extLst>
      <p:ext uri="{BB962C8B-B14F-4D97-AF65-F5344CB8AC3E}">
        <p14:creationId xmlns="" xmlns:p14="http://schemas.microsoft.com/office/powerpoint/2010/main" val="42204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ar-SY" dirty="0" smtClean="0"/>
                  <a:t>عندئذٍ 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SY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SY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ar-SY" dirty="0" smtClean="0"/>
              </a:p>
              <a:p>
                <a:pPr marL="0" indent="0">
                  <a:buNone/>
                </a:pPr>
                <a:endParaRPr lang="ar-SY" dirty="0" smtClean="0"/>
              </a:p>
              <a:p>
                <a:pPr marL="0" indent="0">
                  <a:buNone/>
                </a:pPr>
                <a:r>
                  <a:rPr lang="ar-SY" dirty="0" smtClean="0"/>
                  <a:t>هذه العلاقة تابعة لاختبار  </a:t>
                </a:r>
                <a:r>
                  <a:rPr lang="en-US" dirty="0" smtClean="0"/>
                  <a:t>t</a:t>
                </a:r>
                <a:r>
                  <a:rPr lang="ar-SY" dirty="0" smtClean="0"/>
                  <a:t/>
                </a:r>
                <a:r>
                  <a:rPr lang="ar-SY" dirty="0" err="1" smtClean="0"/>
                  <a:t>ستيودنت</a:t>
                </a:r>
                <a:r>
                  <a:rPr lang="ar-SY" dirty="0" smtClean="0"/>
                  <a:t> بمتغيرين </a:t>
                </a:r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 smtClean="0"/>
                  <a:t>لاختبار صحة فرضية العدم من الطرفين نطبق :</a:t>
                </a:r>
              </a:p>
              <a:p>
                <a:endParaRPr lang="ar-SY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SY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ar-SY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ar-SY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ar-SY" dirty="0" smtClean="0"/>
              </a:p>
              <a:p>
                <a:pPr marL="0" indent="0">
                  <a:buNone/>
                </a:pPr>
                <a:endParaRPr lang="ar-SY" dirty="0" smtClean="0"/>
              </a:p>
              <a:p>
                <a:pPr marL="0" indent="0">
                  <a:buNone/>
                </a:pPr>
                <a:endParaRPr lang="ar-SY" dirty="0" smtClean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361" r="-870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734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LB" dirty="0" smtClean="0"/>
                  <a:t>عندئذ منطقة الرفض تعطى بالمجال :</a:t>
                </a:r>
              </a:p>
              <a:p>
                <a:pPr marL="0" indent="0">
                  <a:buNone/>
                </a:pPr>
                <a:endParaRPr lang="ar-LB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V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ar-SY" dirty="0" smtClean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 smtClean="0"/>
                  <a:t>ومنطقة القبول هي :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Y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00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ar-SY" dirty="0" smtClean="0">
                    <a:solidFill>
                      <a:srgbClr val="7030A0"/>
                    </a:solidFill>
                  </a:rPr>
                  <a:t>ثانياً : اختبارات حول الفرق بين متوسطي مجتمعين طبيعيين تبايناهما مجهولان :</a:t>
                </a:r>
              </a:p>
              <a:p>
                <a:pPr marL="0" indent="0">
                  <a:buNone/>
                </a:pPr>
                <a:endParaRPr lang="ar-SY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ar-SY" dirty="0" smtClean="0"/>
                  <a:t>في هذه الحالة سندرس حالة يكون فيها حجم العينتين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 smtClean="0"/>
                  <a:t>,</a:t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 smtClean="0"/>
                  <a:t>أصغر من 30 وعندئذ لكلا </a:t>
                </a:r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 smtClean="0"/>
                  <a:t>المجتمعين التباين نفسه  أي أن   :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Y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SY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SY" i="1">
                            <a:latin typeface="Cambria Math"/>
                          </a:rPr>
                        </m:ctrlPr>
                      </m:sSubSup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SY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ar-SY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SY" i="1">
                            <a:latin typeface="Cambria Math"/>
                          </a:rPr>
                        </m:ctrlPr>
                      </m:sSubSup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ar-SY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ar-SY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ar-SY" dirty="0"/>
                  <a:t/>
                </a:r>
                <a:r>
                  <a:rPr lang="ar-SY" dirty="0" smtClean="0"/>
                  <a:t>اختبار </a:t>
                </a:r>
                <a:r>
                  <a:rPr lang="en-US" dirty="0"/>
                  <a:t>t</a:t>
                </a:r>
                <a:r>
                  <a:rPr lang="ar-SY" dirty="0"/>
                  <a:t/>
                </a:r>
                <a:r>
                  <a:rPr lang="ar-SY" dirty="0" smtClean="0"/>
                  <a:t/>
                </a:r>
                <a:r>
                  <a:rPr lang="ar-SY" dirty="0" err="1" smtClean="0"/>
                  <a:t>ستيودنت</a:t>
                </a:r>
                <a:r>
                  <a:rPr lang="ar-SY" dirty="0" smtClean="0"/>
                  <a:t>   يعطى من خلال العلاقة :</a:t>
                </a:r>
                <a:br>
                  <a:rPr lang="ar-SY" dirty="0" smtClean="0"/>
                </a:br>
                <a:r>
                  <a:rPr lang="ar-SY" dirty="0" smtClean="0"/>
                  <a:t/>
                </a:r>
                <a:endParaRPr lang="ar-SY" dirty="0"/>
              </a:p>
              <a:p>
                <a:pPr marL="0" indent="0" algn="ctr">
                  <a:buNone/>
                </a:pPr>
                <a:r>
                  <a:rPr lang="en-US" dirty="0" smtClean="0"/>
                  <a:t>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361" r="-121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6624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SY" dirty="0" smtClean="0"/>
                  <a:t>ودرجة الحرية لاختبار </a:t>
                </a:r>
                <a:r>
                  <a:rPr lang="en-US" dirty="0" smtClean="0"/>
                  <a:t>t </a:t>
                </a:r>
                <a:r>
                  <a:rPr lang="ar-SY" dirty="0" smtClean="0"/>
                  <a:t> في هذه الحالة هي :   2 -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 smtClean="0"/>
                  <a:t/>
                </a:r>
              </a:p>
              <a:p>
                <a:pPr marL="0" indent="0">
                  <a:buNone/>
                </a:pPr>
                <a:r>
                  <a:rPr lang="ar-SY" dirty="0"/>
                  <a:t/>
                </a:r>
              </a:p>
              <a:p>
                <a:pPr marL="0" indent="0">
                  <a:buNone/>
                </a:pPr>
                <a:r>
                  <a:rPr lang="ar-SY" dirty="0" smtClean="0"/>
                  <a:t>والتباين المشترك هو :</a:t>
                </a:r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 algn="ctr">
                  <a:buNone/>
                </a:pPr>
                <a:r>
                  <a:rPr lang="ar-SY" dirty="0" smtClean="0"/>
                  <a:t/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Y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Y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SY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ar-SY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ar-SY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SY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  <m:sup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ar-SY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ar-SY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SY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ar-S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ar-SY" dirty="0"/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ar-SY" dirty="0"/>
                          <m:t>−</m:t>
                        </m:r>
                        <m:r>
                          <m:rPr>
                            <m:nor/>
                          </m:rPr>
                          <a:rPr lang="ar-SY" dirty="0"/>
                          <m:t>2</m:t>
                        </m:r>
                        <m:r>
                          <m:rPr>
                            <m:nor/>
                          </m:rPr>
                          <a:rPr lang="ar-SY" dirty="0"/>
                          <m:t> </m:t>
                        </m:r>
                      </m:den>
                    </m:f>
                  </m:oMath>
                </a14:m>
                <a:r>
                  <a:rPr lang="ar-SY" dirty="0" smtClean="0"/>
                  <a:t/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SY" i="1">
                            <a:latin typeface="Cambria Math"/>
                          </a:rPr>
                        </m:ctrlPr>
                      </m:sSubSupPr>
                      <m:e>
                        <m:r>
                          <a:rPr lang="ar-SY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ar-SY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66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195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ar-SY" dirty="0" smtClean="0"/>
                  <a:t>  اختبار صحة الفرضية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 smtClean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 smtClean="0"/>
                  <a:t/>
                </a:r>
              </a:p>
              <a:p>
                <a:pPr marL="0" indent="0">
                  <a:buNone/>
                </a:pPr>
                <a:r>
                  <a:rPr lang="ar-SY" dirty="0"/>
                  <a:t/>
                </a:r>
                <a:r>
                  <a:rPr lang="ar-SY" dirty="0" smtClean="0"/>
                  <a:t>                         مقابل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SY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ar-SY" dirty="0" smtClean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 smtClean="0"/>
                  <a:t>وعند مستوى </a:t>
                </a:r>
                <a14:m>
                  <m:oMath xmlns:m="http://schemas.openxmlformats.org/officeDocument/2006/math">
                    <m:r>
                      <a:rPr lang="ar-S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ar-SY" dirty="0" smtClean="0"/>
                  <a:t> والاختبار من الطرفين نحسب قيمة دالة الاختبار في حالة صحة الفرضية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 smtClean="0"/>
                  <a:t>.</a:t>
                </a:r>
              </a:p>
              <a:p>
                <a:pPr marL="0" indent="0">
                  <a:buNone/>
                </a:pPr>
                <a:endParaRPr lang="ar-SY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/>
                </a:r>
                <a:r>
                  <a:rPr lang="ar-SY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21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388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>
                <a:solidFill>
                  <a:srgbClr val="3122F0"/>
                </a:solidFill>
              </a:rPr>
              <a:t>مجال الثقة حول الفرق بين متوسطي متغيرين عشوائيين</a:t>
            </a:r>
            <a:endParaRPr lang="ar-SY" dirty="0">
              <a:solidFill>
                <a:srgbClr val="3122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ar-SY" dirty="0" smtClean="0"/>
              <a:t>مثال: مقارنة متوسط الصيغة الدموية لمجموعتين أو مجتمعين</a:t>
            </a:r>
          </a:p>
          <a:p>
            <a:pPr marL="0" indent="0">
              <a:buNone/>
            </a:pPr>
            <a:r>
              <a:rPr lang="ar-SY" dirty="0" smtClean="0"/>
              <a:t>- </a:t>
            </a:r>
            <a:r>
              <a:rPr lang="ar-SY" dirty="0">
                <a:solidFill>
                  <a:srgbClr val="FF0000"/>
                </a:solidFill>
              </a:rPr>
              <a:t>مجال الثقة حول الفرق بين متوسطي متغيرين </a:t>
            </a:r>
            <a:r>
              <a:rPr lang="ar-SY" dirty="0" smtClean="0">
                <a:solidFill>
                  <a:srgbClr val="FF0000"/>
                </a:solidFill>
              </a:rPr>
              <a:t>عشوائيين طبيعيين تباينهما معلومان</a:t>
            </a:r>
          </a:p>
          <a:p>
            <a:r>
              <a:rPr lang="en-US" dirty="0" smtClean="0"/>
              <a:t>X</a:t>
            </a:r>
            <a:r>
              <a:rPr lang="ar-SY" dirty="0" smtClean="0"/>
              <a:t> </a:t>
            </a:r>
            <a:r>
              <a:rPr lang="ar-SY" dirty="0" err="1" smtClean="0"/>
              <a:t>متغيرعشوائي</a:t>
            </a:r>
            <a:r>
              <a:rPr lang="ar-SY" dirty="0" smtClean="0"/>
              <a:t> </a:t>
            </a:r>
            <a:r>
              <a:rPr lang="ar-SY" dirty="0" err="1" smtClean="0"/>
              <a:t>متوسطه</a:t>
            </a:r>
            <a:r>
              <a:rPr lang="ar-SY" dirty="0" smtClean="0"/>
              <a:t> µ</a:t>
            </a:r>
            <a:r>
              <a:rPr lang="en-US" dirty="0" smtClean="0"/>
              <a:t>1</a:t>
            </a:r>
            <a:r>
              <a:rPr lang="ar-SY" dirty="0" smtClean="0"/>
              <a:t> تباينه          من عينة </a:t>
            </a:r>
            <a:r>
              <a:rPr lang="en-US" dirty="0" smtClean="0"/>
              <a:t>n1</a:t>
            </a:r>
          </a:p>
          <a:p>
            <a:r>
              <a:rPr lang="en-US" dirty="0" smtClean="0"/>
              <a:t>Y</a:t>
            </a:r>
            <a:r>
              <a:rPr lang="ar-SY" dirty="0" smtClean="0"/>
              <a:t> متغير عشوائي </a:t>
            </a:r>
            <a:r>
              <a:rPr lang="ar-SY" dirty="0" err="1" smtClean="0"/>
              <a:t>متوسطه</a:t>
            </a:r>
            <a:r>
              <a:rPr lang="ar-SY" dirty="0" smtClean="0"/>
              <a:t> µ</a:t>
            </a:r>
            <a:r>
              <a:rPr lang="en-US" dirty="0" smtClean="0"/>
              <a:t>2</a:t>
            </a:r>
            <a:r>
              <a:rPr lang="ar-SY" dirty="0" smtClean="0"/>
              <a:t> تباينه           من عينة </a:t>
            </a:r>
            <a:r>
              <a:rPr lang="en-US" dirty="0" smtClean="0"/>
              <a:t>n2</a:t>
            </a:r>
          </a:p>
          <a:p>
            <a:endParaRPr lang="ar-SY" dirty="0" smtClean="0"/>
          </a:p>
          <a:p>
            <a:r>
              <a:rPr lang="ar-SY" dirty="0"/>
              <a:t> </a:t>
            </a:r>
            <a:r>
              <a:rPr lang="ar-SY" dirty="0" smtClean="0"/>
              <a:t>        متوسط العينة </a:t>
            </a:r>
            <a:r>
              <a:rPr lang="en-US" dirty="0" smtClean="0"/>
              <a:t>n1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ar-SY" dirty="0" smtClean="0"/>
              <a:t>   متوسط العينة </a:t>
            </a:r>
            <a:r>
              <a:rPr lang="en-US" dirty="0" smtClean="0"/>
              <a:t>n2</a:t>
            </a:r>
          </a:p>
          <a:p>
            <a:endParaRPr lang="ar-SY" dirty="0"/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73799641"/>
              </p:ext>
            </p:extLst>
          </p:nvPr>
        </p:nvGraphicFramePr>
        <p:xfrm>
          <a:off x="2843808" y="3645024"/>
          <a:ext cx="864096" cy="720080"/>
        </p:xfrm>
        <a:graphic>
          <a:graphicData uri="http://schemas.openxmlformats.org/presentationml/2006/ole">
            <p:oleObj spid="_x0000_s1070" name="Equation" r:id="rId3" imgW="203040" imgH="241200" progId="">
              <p:embed/>
            </p:oleObj>
          </a:graphicData>
        </a:graphic>
      </p:graphicFrame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1943722"/>
              </p:ext>
            </p:extLst>
          </p:nvPr>
        </p:nvGraphicFramePr>
        <p:xfrm>
          <a:off x="2843808" y="4365104"/>
          <a:ext cx="864096" cy="576064"/>
        </p:xfrm>
        <a:graphic>
          <a:graphicData uri="http://schemas.openxmlformats.org/presentationml/2006/ole">
            <p:oleObj spid="_x0000_s1071" name="Equation" r:id="rId4" imgW="203040" imgH="241200" progId="">
              <p:embed/>
            </p:oleObj>
          </a:graphicData>
        </a:graphic>
      </p:graphicFrame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82274437"/>
              </p:ext>
            </p:extLst>
          </p:nvPr>
        </p:nvGraphicFramePr>
        <p:xfrm>
          <a:off x="7524328" y="5157192"/>
          <a:ext cx="694556" cy="792088"/>
        </p:xfrm>
        <a:graphic>
          <a:graphicData uri="http://schemas.openxmlformats.org/presentationml/2006/ole">
            <p:oleObj spid="_x0000_s1072" name="Equation" r:id="rId5" imgW="190440" imgH="190440" progId="">
              <p:embed/>
            </p:oleObj>
          </a:graphicData>
        </a:graphic>
      </p:graphicFrame>
      <p:graphicFrame>
        <p:nvGraphicFramePr>
          <p:cNvPr id="7" name="كائن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2024413"/>
              </p:ext>
            </p:extLst>
          </p:nvPr>
        </p:nvGraphicFramePr>
        <p:xfrm>
          <a:off x="7740352" y="6125071"/>
          <a:ext cx="535310" cy="732929"/>
        </p:xfrm>
        <a:graphic>
          <a:graphicData uri="http://schemas.openxmlformats.org/presentationml/2006/ole">
            <p:oleObj spid="_x0000_s1073" name="Equation" r:id="rId6" imgW="164880" imgH="1904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4921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LB" dirty="0"/>
                  <a:t>عندئذ منطقة الرفض تعطى بالمجال :</a:t>
                </a:r>
              </a:p>
              <a:p>
                <a:pPr marL="0" indent="0">
                  <a:buNone/>
                </a:pPr>
                <a:endParaRPr lang="ar-L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r>
                          <a:rPr lang="ar-SY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US" dirty="0"/>
                  <a:t>V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/>
                  <a:t>ومنطقة القبول هي :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822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عنوان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ar-SY" dirty="0" smtClean="0"/>
                  <a:t>ثالثاً: اختبارات حول الفرق بين نسبتي </a:t>
                </a:r>
                <a:r>
                  <a:rPr lang="ar-SY" dirty="0"/>
                  <a:t>مجتمعين </a:t>
                </a:r>
                <a:r>
                  <a:rPr lang="ar-SY" dirty="0" smtClean="0"/>
                  <a:t>طبيعيين</a:t>
                </a:r>
                <a:br>
                  <a:rPr lang="ar-SY" dirty="0" smtClean="0"/>
                </a:br>
                <a:r>
                  <a:rPr lang="ar-SY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2" name="عنوان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2903" r="-2319" b="-216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ar-SY" dirty="0" smtClean="0"/>
                  <a:t>هنا لدينا </a:t>
                </a:r>
                <a:r>
                  <a:rPr lang="ar-SY" dirty="0"/>
                  <a:t>اختبار صحة </a:t>
                </a:r>
                <a:r>
                  <a:rPr lang="ar-SY" dirty="0" smtClean="0"/>
                  <a:t>الفرضية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/>
                  <a:t/>
                </a:r>
                <a:endParaRPr lang="ar-SY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SY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SY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ar-S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ar-SY" dirty="0" smtClean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/>
                </a:r>
              </a:p>
              <a:p>
                <a:pPr marL="0" indent="0" algn="ctr">
                  <a:buNone/>
                </a:pPr>
                <a:r>
                  <a:rPr lang="ar-SY" dirty="0" smtClean="0"/>
                  <a:t/>
                </a:r>
                <a:endParaRPr lang="ar-SY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SY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ar-SY" dirty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ar-SY" dirty="0" smtClean="0"/>
              </a:p>
              <a:p>
                <a:pPr marL="0" indent="0" algn="ctr">
                  <a:buNone/>
                </a:pPr>
                <a:endParaRPr lang="ar-SY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SY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ar-SY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ar-SY" dirty="0"/>
                            <m:t>:</m:t>
                          </m:r>
                        </m:sub>
                      </m:sSub>
                      <m:sSub>
                        <m:sSubPr>
                          <m:ctrlPr>
                            <a:rPr lang="ar-SY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ar-S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SY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ar-SY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ar-S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ar-S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3270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SY" dirty="0" smtClean="0"/>
                  <a:t>وعندما يكون حجم العينات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/>
                  <a:t>,</a:t>
                </a:r>
                <a:r>
                  <a:rPr lang="en-US" dirty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 smtClean="0"/>
                  <a:t> أكبر أو تساوي  30 تصبح علاقة الاختبار بالشكل :</a:t>
                </a:r>
              </a:p>
              <a:p>
                <a:r>
                  <a:rPr lang="ar-SY" dirty="0" smtClean="0"/>
                  <a:t/>
                </a:r>
                <a:endParaRPr lang="ar-SY" dirty="0"/>
              </a:p>
              <a:p>
                <a:pPr marL="0" indent="0" algn="ctr">
                  <a:buNone/>
                </a:pPr>
                <a:r>
                  <a:rPr lang="en-US" dirty="0"/>
                  <a:t>Z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lang="ar-SY" dirty="0" smtClean="0"/>
                  <a:t/>
                </a:r>
              </a:p>
              <a:p>
                <a:pPr marL="0" indent="0">
                  <a:buNone/>
                </a:pPr>
                <a:r>
                  <a:rPr lang="ar-SY" dirty="0" smtClean="0"/>
                  <a:t>وتصبح قيمة دالة الاختبار تحت صحة الفرضية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/>
                  <a:t/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Z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66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412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SY" dirty="0" smtClean="0"/>
                  <a:t>لدينا ثلاث حالات :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SY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/>
                  <a:t/>
                </a:r>
                <a:r>
                  <a:rPr lang="ar-SY" dirty="0" smtClean="0"/>
                  <a:t>      مقابل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SY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ar-SY" dirty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/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ar-SY" dirty="0"/>
              </a:p>
              <a:p>
                <a:r>
                  <a:rPr lang="ar-LB" dirty="0"/>
                  <a:t>عندئذ منطقة الرفض تعطى بالمجال :</a:t>
                </a:r>
              </a:p>
              <a:p>
                <a:pPr marL="0" indent="0">
                  <a:buNone/>
                </a:pPr>
                <a:endParaRPr lang="ar-LB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r>
                          <a:rPr lang="ar-SY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r>
                  <a:rPr lang="en-US" dirty="0"/>
                  <a:t>V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/>
                  <a:t>ومنطقة القبول هي :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f>
                              <m:fPr>
                                <m:type m:val="skw"/>
                                <m:ctrlPr>
                                  <a:rPr lang="ar-SY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S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ar-SY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e>
                    </m:d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159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56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 </a:t>
            </a:r>
            <a:endParaRPr lang="ar-SY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ar-SY" dirty="0" smtClean="0"/>
                  <a:t>2)         </a:t>
                </a:r>
                <a:r>
                  <a:rPr lang="ar-SY" dirty="0" smtClean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/>
                  <a:t>       مقابل </a:t>
                </a:r>
                <a:r>
                  <a:rPr lang="ar-SY" dirty="0" smtClean="0"/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SY" dirty="0"/>
                          <m:t>:</m:t>
                        </m:r>
                      </m:sub>
                    </m:sSub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SY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ar-SY" dirty="0"/>
              </a:p>
              <a:p>
                <a:pPr marL="0" indent="0">
                  <a:buNone/>
                </a:pPr>
                <a:endParaRPr lang="ar-SY" dirty="0" smtClean="0"/>
              </a:p>
              <a:p>
                <a:r>
                  <a:rPr lang="ar-LB" dirty="0"/>
                  <a:t>عندئذ منطقة الرفض تعطى بالمجال :</a:t>
                </a:r>
              </a:p>
              <a:p>
                <a:pPr marL="0" indent="0">
                  <a:buNone/>
                </a:pPr>
                <a:endParaRPr lang="ar-L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]"/>
                          <m:endChr m:val="["/>
                          <m:ctrlPr>
                            <a:rPr lang="ar-SY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ar-SY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ar-S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S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S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ar-S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S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/>
                  <a:t>ومنطقة القبول هي :                     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r>
                          <a:rPr lang="ar-SY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21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84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ar-SY" dirty="0" smtClean="0"/>
                  <a:t>3 )         </a:t>
                </a:r>
                <a:r>
                  <a:rPr lang="ar-SY" dirty="0" smtClean="0"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SY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SY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ar-SY" dirty="0"/>
                  <a:t>       مقابل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SY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ar-SY" dirty="0"/>
                          <m:t>:</m:t>
                        </m:r>
                      </m:sub>
                    </m:sSub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SY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ar-SY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  <a:p>
                <a:r>
                  <a:rPr lang="ar-LB" dirty="0"/>
                  <a:t>عندئذ منطقة الرفض تعطى بالمجال </a:t>
                </a:r>
                <a:r>
                  <a:rPr lang="ar-LB" dirty="0" smtClean="0"/>
                  <a:t>:</a:t>
                </a:r>
                <a:endParaRPr lang="ar-SY" dirty="0" smtClean="0"/>
              </a:p>
              <a:p>
                <a:pPr marL="0" indent="0" algn="ctr">
                  <a:buNone/>
                </a:pPr>
                <a:r>
                  <a:rPr lang="ar-SY" dirty="0" smtClean="0"/>
                  <a:t/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r>
                          <a:rPr lang="ar-SY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</m:t>
                        </m:r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ar-SY" dirty="0"/>
              </a:p>
              <a:p>
                <a:pPr marL="0" indent="0">
                  <a:buNone/>
                </a:pPr>
                <a:endParaRPr lang="ar-SY" dirty="0"/>
              </a:p>
              <a:p>
                <a:pPr marL="0" indent="0">
                  <a:buNone/>
                </a:pPr>
                <a:r>
                  <a:rPr lang="ar-SY" dirty="0"/>
                  <a:t>ومنطقة القبول هي </a:t>
                </a:r>
                <a:r>
                  <a:rPr lang="ar-SY" dirty="0" smtClean="0"/>
                  <a:t>:                    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ar-SY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SY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S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S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ar-SY" dirty="0"/>
              </a:p>
            </p:txBody>
          </p:sp>
        </mc:Choice>
        <mc:Fallback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381" r="-1217"/>
                </a:stretch>
              </a:blipFill>
            </p:spPr>
            <p:txBody>
              <a:bodyPr/>
              <a:lstStyle/>
              <a:p>
                <a:r>
                  <a:rPr lang="ar-S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71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8299" y="229914"/>
            <a:ext cx="8229600" cy="4525963"/>
          </a:xfrm>
        </p:spPr>
        <p:txBody>
          <a:bodyPr/>
          <a:lstStyle/>
          <a:p>
            <a:r>
              <a:rPr lang="ar-SY" dirty="0"/>
              <a:t>إ</a:t>
            </a:r>
            <a:r>
              <a:rPr lang="ar-SY" dirty="0" smtClean="0"/>
              <a:t>ن حدي كل من </a:t>
            </a:r>
            <a:r>
              <a:rPr lang="en-US" dirty="0" smtClean="0"/>
              <a:t>x</a:t>
            </a:r>
            <a:r>
              <a:rPr lang="ar-SY" dirty="0" smtClean="0"/>
              <a:t>  و  </a:t>
            </a:r>
            <a:r>
              <a:rPr lang="en-US" dirty="0" smtClean="0"/>
              <a:t> y</a:t>
            </a:r>
            <a:r>
              <a:rPr lang="ar-SY" dirty="0" smtClean="0"/>
              <a:t>  (هما متغيران عشوائيان طبيعيان مستقلان) هما</a:t>
            </a:r>
          </a:p>
          <a:p>
            <a:endParaRPr lang="ar-SY" dirty="0"/>
          </a:p>
          <a:p>
            <a:endParaRPr lang="ar-SY" dirty="0" smtClean="0"/>
          </a:p>
          <a:p>
            <a:endParaRPr lang="en-US" dirty="0" smtClean="0"/>
          </a:p>
          <a:p>
            <a:endParaRPr lang="ar-SY" dirty="0"/>
          </a:p>
          <a:p>
            <a:pPr marL="0" indent="0">
              <a:buNone/>
            </a:pPr>
            <a:r>
              <a:rPr lang="en-US" dirty="0" smtClean="0"/>
              <a:t>(1-a) </a:t>
            </a:r>
            <a:r>
              <a:rPr lang="ar-SY" dirty="0" smtClean="0"/>
              <a:t> مجال ثقة حول فرق المتوسطين </a:t>
            </a:r>
            <a:r>
              <a:rPr lang="en-US" dirty="0" smtClean="0"/>
              <a:t>(µ1 - µ2)</a:t>
            </a:r>
            <a:r>
              <a:rPr lang="ar-SY" dirty="0" smtClean="0"/>
              <a:t> يعطى بالعلاقة:</a:t>
            </a:r>
          </a:p>
          <a:p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58" t="53659" r="41948" b="33658"/>
          <a:stretch/>
        </p:blipFill>
        <p:spPr>
          <a:xfrm>
            <a:off x="1432892" y="1196752"/>
            <a:ext cx="5510046" cy="231066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84" t="15757" r="32557" b="72033"/>
          <a:stretch/>
        </p:blipFill>
        <p:spPr>
          <a:xfrm>
            <a:off x="118368" y="4653136"/>
            <a:ext cx="7748682" cy="23462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4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05" t="28704" r="7305" b="40434"/>
          <a:stretch/>
        </p:blipFill>
        <p:spPr>
          <a:xfrm>
            <a:off x="-684584" y="0"/>
            <a:ext cx="10009112" cy="6453336"/>
          </a:xfrm>
        </p:spPr>
      </p:pic>
    </p:spTree>
    <p:extLst>
      <p:ext uri="{BB962C8B-B14F-4D97-AF65-F5344CB8AC3E}">
        <p14:creationId xmlns="" xmlns:p14="http://schemas.microsoft.com/office/powerpoint/2010/main" val="3054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1" t="67991" r="5949" b="13643"/>
          <a:stretch/>
        </p:blipFill>
        <p:spPr>
          <a:xfrm>
            <a:off x="-324544" y="1962614"/>
            <a:ext cx="9649072" cy="3842649"/>
          </a:xfrm>
        </p:spPr>
      </p:pic>
    </p:spTree>
    <p:extLst>
      <p:ext uri="{BB962C8B-B14F-4D97-AF65-F5344CB8AC3E}">
        <p14:creationId xmlns="" xmlns:p14="http://schemas.microsoft.com/office/powerpoint/2010/main" val="37651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Y" dirty="0">
                <a:solidFill>
                  <a:srgbClr val="FF0000"/>
                </a:solidFill>
              </a:rPr>
              <a:t>مجال الثقة حول الفرق بين متوسطي متغيرين عشوائيين طبيعيين تباينهما </a:t>
            </a:r>
            <a:r>
              <a:rPr lang="ar-SY" dirty="0" smtClean="0">
                <a:solidFill>
                  <a:srgbClr val="FF0000"/>
                </a:solidFill>
              </a:rPr>
              <a:t>مجهولان</a:t>
            </a:r>
            <a:r>
              <a:rPr lang="ar-SY" dirty="0">
                <a:solidFill>
                  <a:srgbClr val="FF0000"/>
                </a:solidFill>
              </a:rPr>
              <a:t/>
            </a:r>
            <a:br>
              <a:rPr lang="ar-SY" dirty="0">
                <a:solidFill>
                  <a:srgbClr val="FF0000"/>
                </a:solidFill>
              </a:rPr>
            </a:b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368" t="72468" r="9868" b="21635"/>
          <a:stretch/>
        </p:blipFill>
        <p:spPr>
          <a:xfrm>
            <a:off x="0" y="1628800"/>
            <a:ext cx="8746367" cy="948680"/>
          </a:xfrm>
        </p:spPr>
      </p:pic>
      <p:sp>
        <p:nvSpPr>
          <p:cNvPr id="5" name="مربع نص 4"/>
          <p:cNvSpPr txBox="1"/>
          <p:nvPr/>
        </p:nvSpPr>
        <p:spPr>
          <a:xfrm>
            <a:off x="827584" y="2708920"/>
            <a:ext cx="75608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800" dirty="0" smtClean="0"/>
              <a:t>و عندما يكون احجام العينتين أقل من 30</a:t>
            </a:r>
          </a:p>
          <a:p>
            <a:r>
              <a:rPr lang="ar-SY" sz="2800" dirty="0" smtClean="0"/>
              <a:t>فإن التباين المشترك لكلا العينتين يحسب من خلال</a:t>
            </a:r>
            <a:endParaRPr lang="ar-SY" sz="28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030" t="24708" r="31485" b="68280"/>
          <a:stretch/>
        </p:blipFill>
        <p:spPr>
          <a:xfrm>
            <a:off x="1215420" y="4077072"/>
            <a:ext cx="7181306" cy="2142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Y" sz="3200" dirty="0" smtClean="0"/>
              <a:t>علما ان </a:t>
            </a:r>
            <a:r>
              <a:rPr lang="en-US" sz="3200" dirty="0" err="1" smtClean="0"/>
              <a:t>df</a:t>
            </a:r>
            <a:r>
              <a:rPr lang="en-US" sz="3200" dirty="0" smtClean="0"/>
              <a:t>= n1+n2-2</a:t>
            </a:r>
            <a:r>
              <a:rPr lang="ar-SY" sz="3200" dirty="0" smtClean="0"/>
              <a:t> يعبر عن درجة الحرية الاحصائية لعينتين أي مجموع أحجام العينتين ناقص القيمة 2</a:t>
            </a:r>
            <a:endParaRPr lang="ar-SY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و طالما المتغير </a:t>
            </a:r>
            <a:r>
              <a:rPr lang="en-US" dirty="0" smtClean="0"/>
              <a:t>X</a:t>
            </a:r>
            <a:r>
              <a:rPr lang="ar-SY" dirty="0" smtClean="0"/>
              <a:t> متغير مستقل </a:t>
            </a:r>
          </a:p>
          <a:p>
            <a:endParaRPr lang="ar-SY" dirty="0"/>
          </a:p>
          <a:p>
            <a:endParaRPr lang="ar-SY" dirty="0" smtClean="0"/>
          </a:p>
          <a:p>
            <a:endParaRPr lang="ar-SY" dirty="0"/>
          </a:p>
          <a:p>
            <a:endParaRPr lang="ar-SY" dirty="0" smtClean="0"/>
          </a:p>
          <a:p>
            <a:r>
              <a:rPr lang="ar-SY" dirty="0" smtClean="0"/>
              <a:t>و المتغير </a:t>
            </a:r>
            <a:r>
              <a:rPr lang="en-US" dirty="0" smtClean="0"/>
              <a:t> Y </a:t>
            </a:r>
            <a:r>
              <a:rPr lang="ar-SY" dirty="0" smtClean="0"/>
              <a:t> متغير مستقل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52" t="39350" r="52698" b="54471"/>
          <a:stretch/>
        </p:blipFill>
        <p:spPr>
          <a:xfrm>
            <a:off x="2637691" y="2132856"/>
            <a:ext cx="2110155" cy="18581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535" t="39350" r="42374" b="54471"/>
          <a:stretch/>
        </p:blipFill>
        <p:spPr>
          <a:xfrm>
            <a:off x="2195736" y="4941168"/>
            <a:ext cx="2059739" cy="1925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69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 algn="r">
              <a:buFont typeface="Arial" pitchFamily="34" charset="0"/>
              <a:buChar char="•"/>
            </a:pPr>
            <a:r>
              <a:rPr lang="ar-SY" sz="3200" dirty="0" smtClean="0"/>
              <a:t>فيكون توزيع مربع </a:t>
            </a:r>
            <a:r>
              <a:rPr lang="ar-SY" sz="3200" dirty="0" err="1" smtClean="0"/>
              <a:t>كاي</a:t>
            </a:r>
            <a:r>
              <a:rPr lang="ar-SY" sz="3200" dirty="0" smtClean="0"/>
              <a:t> كمجموع لكلاهما</a:t>
            </a:r>
            <a:endParaRPr lang="ar-SY" sz="32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33" t="39958" r="9086" b="41635"/>
          <a:stretch/>
        </p:blipFill>
        <p:spPr>
          <a:xfrm>
            <a:off x="1" y="1700808"/>
            <a:ext cx="9149804" cy="3888432"/>
          </a:xfrm>
        </p:spPr>
      </p:pic>
    </p:spTree>
    <p:extLst>
      <p:ext uri="{BB962C8B-B14F-4D97-AF65-F5344CB8AC3E}">
        <p14:creationId xmlns="" xmlns:p14="http://schemas.microsoft.com/office/powerpoint/2010/main" val="19233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10" t="57439" r="9629" b="12088"/>
          <a:stretch/>
        </p:blipFill>
        <p:spPr>
          <a:xfrm>
            <a:off x="1" y="620688"/>
            <a:ext cx="9159900" cy="5648606"/>
          </a:xfrm>
        </p:spPr>
      </p:pic>
    </p:spTree>
    <p:extLst>
      <p:ext uri="{BB962C8B-B14F-4D97-AF65-F5344CB8AC3E}">
        <p14:creationId xmlns="" xmlns:p14="http://schemas.microsoft.com/office/powerpoint/2010/main" val="3583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293</Words>
  <Application>Microsoft Office PowerPoint</Application>
  <PresentationFormat>عرض على الشاشة (3:4)‏</PresentationFormat>
  <Paragraphs>58</Paragraphs>
  <Slides>25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7" baseType="lpstr">
      <vt:lpstr>سمة Office</vt:lpstr>
      <vt:lpstr>Equation</vt:lpstr>
      <vt:lpstr>مقارنة المتوسطات و النسب</vt:lpstr>
      <vt:lpstr>مجال الثقة حول الفرق بين متوسطي متغيرين عشوائيين</vt:lpstr>
      <vt:lpstr>الشريحة 3</vt:lpstr>
      <vt:lpstr>الشريحة 4</vt:lpstr>
      <vt:lpstr>الشريحة 5</vt:lpstr>
      <vt:lpstr>مجال الثقة حول الفرق بين متوسطي متغيرين عشوائيين طبيعيين تباينهما مجهولان </vt:lpstr>
      <vt:lpstr>علما ان df= n1+n2-2 يعبر عن درجة الحرية الاحصائية لعينتين أي مجموع أحجام العينتين ناقص القيمة 2</vt:lpstr>
      <vt:lpstr>فيكون توزيع مربع كاي كمجموع لكلاهما</vt:lpstr>
      <vt:lpstr>الشريحة 9</vt:lpstr>
      <vt:lpstr>مجال الثقة حول الفرق بين نسبتي مجتمعين P1 – P2</vt:lpstr>
      <vt:lpstr>الشريحة 11</vt:lpstr>
      <vt:lpstr>  نريد مقارنة نسب فعالة دواء مع دواء آخر  فإذا كان لدينا : X متغيرعشوائي متوسطه µ1 تباينه          من عينة n1 Y متغير عشوائي متوسطه µ2 تباينه           من عينة n2  وكانت العينتين مستقلتين</vt:lpstr>
      <vt:lpstr>الشريحة 13</vt:lpstr>
      <vt:lpstr>اختبار الفرضيات للمقارنة بين مجتمعين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 </vt:lpstr>
      <vt:lpstr>الشريحة 22</vt:lpstr>
      <vt:lpstr>الشريحة 23</vt:lpstr>
      <vt:lpstr> 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مقارنة المتوسطات و النسب</dc:title>
  <dc:creator>Dr-Omran Faour</dc:creator>
  <cp:lastModifiedBy>DR.YASER</cp:lastModifiedBy>
  <cp:revision>16</cp:revision>
  <dcterms:created xsi:type="dcterms:W3CDTF">2016-05-07T18:45:34Z</dcterms:created>
  <dcterms:modified xsi:type="dcterms:W3CDTF">2017-09-08T19:47:11Z</dcterms:modified>
</cp:coreProperties>
</file>