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7" r:id="rId17"/>
    <p:sldId id="278" r:id="rId18"/>
    <p:sldId id="274" r:id="rId19"/>
    <p:sldId id="275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40E3C-818B-4780-B4DC-7A05DEDE5A46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9FB6-9049-43CA-ADB6-8B90EF6FB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40E3C-818B-4780-B4DC-7A05DEDE5A46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9FB6-9049-43CA-ADB6-8B90EF6FB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40E3C-818B-4780-B4DC-7A05DEDE5A46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9FB6-9049-43CA-ADB6-8B90EF6FB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40E3C-818B-4780-B4DC-7A05DEDE5A46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9FB6-9049-43CA-ADB6-8B90EF6FB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40E3C-818B-4780-B4DC-7A05DEDE5A46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9FB6-9049-43CA-ADB6-8B90EF6FB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40E3C-818B-4780-B4DC-7A05DEDE5A46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9FB6-9049-43CA-ADB6-8B90EF6FB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40E3C-818B-4780-B4DC-7A05DEDE5A46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9FB6-9049-43CA-ADB6-8B90EF6FB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40E3C-818B-4780-B4DC-7A05DEDE5A46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9FB6-9049-43CA-ADB6-8B90EF6FB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40E3C-818B-4780-B4DC-7A05DEDE5A46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9FB6-9049-43CA-ADB6-8B90EF6FB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40E3C-818B-4780-B4DC-7A05DEDE5A46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9FB6-9049-43CA-ADB6-8B90EF6FB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40E3C-818B-4780-B4DC-7A05DEDE5A46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808E9FB6-9049-43CA-ADB6-8B90EF6FBB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D40E3C-818B-4780-B4DC-7A05DEDE5A46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8E9FB6-9049-43CA-ADB6-8B90EF6FBBD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0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ar-SY" sz="9600" b="1" dirty="0" smtClean="0">
                <a:solidFill>
                  <a:srgbClr val="FFFF00"/>
                </a:solidFill>
              </a:rPr>
              <a:t>المفاهيم والمبادئ الأساسية لعلم </a:t>
            </a:r>
            <a:r>
              <a:rPr lang="ar-SY" sz="9600" b="1" dirty="0" err="1" smtClean="0">
                <a:solidFill>
                  <a:srgbClr val="FFFF00"/>
                </a:solidFill>
              </a:rPr>
              <a:t>الإحتمال</a:t>
            </a:r>
            <a:r>
              <a:rPr lang="ar-SY" sz="9600" b="1" dirty="0" smtClean="0">
                <a:solidFill>
                  <a:srgbClr val="FFFF00"/>
                </a:solidFill>
              </a:rPr>
              <a:t> وخصائصه</a:t>
            </a:r>
            <a:endParaRPr lang="en-US" sz="96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377" y="4547670"/>
            <a:ext cx="10472928" cy="1752600"/>
          </a:xfrm>
        </p:spPr>
        <p:txBody>
          <a:bodyPr>
            <a:normAutofit/>
          </a:bodyPr>
          <a:lstStyle/>
          <a:p>
            <a:pPr algn="ctr"/>
            <a:r>
              <a:rPr lang="ar-SY" sz="4000" b="1" dirty="0" smtClean="0"/>
              <a:t>د. ياسر العمر</a:t>
            </a:r>
          </a:p>
          <a:p>
            <a:pPr algn="ctr"/>
            <a:r>
              <a:rPr lang="ar-SY" sz="4000" b="1" dirty="0" smtClean="0"/>
              <a:t>وبائيات كمية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419297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7" name="عنصر نائب للمحتوى 6"/>
          <p:cNvGraphicFramePr>
            <a:graphicFrameLocks noChangeAspect="1"/>
          </p:cNvGraphicFramePr>
          <p:nvPr>
            <p:ph sz="quarter" idx="2"/>
          </p:nvPr>
        </p:nvGraphicFramePr>
        <p:xfrm>
          <a:off x="1344352" y="3103250"/>
          <a:ext cx="2807923" cy="1108985"/>
        </p:xfrm>
        <a:graphic>
          <a:graphicData uri="http://schemas.openxmlformats.org/presentationml/2006/ole">
            <p:oleObj spid="_x0000_s7170" name="Equation" r:id="rId3" imgW="1130040" imgH="419040" progId="Equation.3">
              <p:embed/>
            </p:oleObj>
          </a:graphicData>
        </a:graphic>
      </p:graphicFrame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Y" sz="4000" dirty="0" smtClean="0"/>
              <a:t>وإذا لم يتم الاحتفاظ بالعنصر بعد سحبه ولم يعاد للمجموعة نطبق القانون:</a:t>
            </a:r>
            <a:endParaRPr lang="ar-S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7" name="عنصر نائب للمحتوى 6"/>
          <p:cNvGraphicFramePr>
            <a:graphicFrameLocks noChangeAspect="1"/>
          </p:cNvGraphicFramePr>
          <p:nvPr>
            <p:ph sz="quarter" idx="2"/>
          </p:nvPr>
        </p:nvGraphicFramePr>
        <p:xfrm>
          <a:off x="419724" y="2878111"/>
          <a:ext cx="4465638" cy="1048974"/>
        </p:xfrm>
        <a:graphic>
          <a:graphicData uri="http://schemas.openxmlformats.org/presentationml/2006/ole">
            <p:oleObj spid="_x0000_s8194" name="Equation" r:id="rId3" imgW="2323800" imgH="419040" progId="Equation.3">
              <p:embed/>
            </p:oleObj>
          </a:graphicData>
        </a:graphic>
      </p:graphicFrame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Y" sz="2800" b="1" dirty="0" smtClean="0"/>
              <a:t>مثال: مرجع مؤلف من ستة أجزاء نريد ترتيبه على أحد رفوف مكتبة ولا يتوفر لدينا سوى أربعة أماكن , ما هي الطرائق المختلفة لشغل هذه الأماكن المتوفرة بأربعة أجزاء نختارها من الأجزاء الستة: </a:t>
            </a:r>
            <a:endParaRPr lang="ar-SA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Y" sz="6000" b="1" dirty="0" smtClean="0">
                <a:solidFill>
                  <a:srgbClr val="FF0000"/>
                </a:solidFill>
              </a:rPr>
              <a:t>المتوافقات</a:t>
            </a:r>
            <a:endParaRPr lang="ar-SA" sz="60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ar-SY" dirty="0" smtClean="0"/>
              <a:t>نرمز لها بالرمز    </a:t>
            </a:r>
          </a:p>
          <a:p>
            <a:endParaRPr lang="ar-SY" dirty="0" smtClean="0"/>
          </a:p>
          <a:p>
            <a:r>
              <a:rPr lang="ar-SY" dirty="0" smtClean="0"/>
              <a:t>أو على شكل قوسين</a:t>
            </a:r>
          </a:p>
          <a:p>
            <a:r>
              <a:rPr lang="ar-SY" dirty="0" smtClean="0"/>
              <a:t> </a:t>
            </a:r>
          </a:p>
          <a:p>
            <a:endParaRPr lang="ar-SA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Y" sz="2800" b="1" dirty="0" smtClean="0"/>
              <a:t>إن العديد من المواقف في العد تقتضي علينا أن لا نأخذ ترتيب العناصر </a:t>
            </a:r>
            <a:r>
              <a:rPr lang="ar-SY" sz="2800" b="1" dirty="0" err="1" smtClean="0"/>
              <a:t>يثباتية</a:t>
            </a:r>
            <a:r>
              <a:rPr lang="ar-SY" sz="2800" b="1" dirty="0" smtClean="0"/>
              <a:t> (اتساق)</a:t>
            </a:r>
          </a:p>
          <a:p>
            <a:pPr algn="r" rtl="1"/>
            <a:r>
              <a:rPr lang="ar-SY" sz="2800" b="1" dirty="0" smtClean="0"/>
              <a:t>إذا كان (</a:t>
            </a:r>
            <a:r>
              <a:rPr lang="en-US" sz="2800" b="1" dirty="0" smtClean="0"/>
              <a:t>A</a:t>
            </a:r>
            <a:r>
              <a:rPr lang="ar-SY" sz="2800" b="1" dirty="0" smtClean="0"/>
              <a:t>) مجموعة  عددها (</a:t>
            </a:r>
            <a:r>
              <a:rPr lang="en-US" sz="2800" b="1" dirty="0" smtClean="0"/>
              <a:t>n</a:t>
            </a:r>
            <a:r>
              <a:rPr lang="ar-SY" sz="2800" b="1" dirty="0" smtClean="0"/>
              <a:t>) ومجموعة جزئية منها </a:t>
            </a:r>
            <a:r>
              <a:rPr lang="ar-SY" sz="2800" b="1" dirty="0" err="1" smtClean="0"/>
              <a:t>مرمزة</a:t>
            </a:r>
            <a:r>
              <a:rPr lang="ar-SY" sz="2800" b="1" dirty="0" smtClean="0"/>
              <a:t> بالرمز (</a:t>
            </a:r>
            <a:r>
              <a:rPr lang="en-US" sz="2800" b="1" dirty="0" smtClean="0"/>
              <a:t>r</a:t>
            </a:r>
            <a:r>
              <a:rPr lang="ar-SY" sz="2800" b="1" dirty="0" smtClean="0"/>
              <a:t>) </a:t>
            </a:r>
            <a:r>
              <a:rPr lang="ar-SY" sz="2800" b="1" dirty="0" err="1" smtClean="0"/>
              <a:t>و</a:t>
            </a:r>
            <a:r>
              <a:rPr lang="ar-SY" sz="2800" b="1" dirty="0" smtClean="0"/>
              <a:t> (</a:t>
            </a:r>
            <a:r>
              <a:rPr lang="en-US" sz="2800" b="1" dirty="0" smtClean="0"/>
              <a:t>r&lt;=n</a:t>
            </a:r>
            <a:r>
              <a:rPr lang="ar-SY" sz="2800" b="1" dirty="0" smtClean="0"/>
              <a:t>) فنقول أن ذلك يدعى بمتوافقة حجمها (</a:t>
            </a:r>
            <a:r>
              <a:rPr lang="en-US" sz="2800" b="1" dirty="0" smtClean="0"/>
              <a:t>r</a:t>
            </a:r>
            <a:r>
              <a:rPr lang="ar-SY" sz="2800" b="1" dirty="0" smtClean="0"/>
              <a:t>) مأخوذة من (</a:t>
            </a:r>
            <a:r>
              <a:rPr lang="en-US" sz="2800" b="1" dirty="0" smtClean="0"/>
              <a:t>A</a:t>
            </a:r>
            <a:r>
              <a:rPr lang="ar-SY" sz="2800" b="1" dirty="0" smtClean="0"/>
              <a:t>) </a:t>
            </a:r>
            <a:endParaRPr lang="ar-SA" sz="2800" b="1" dirty="0"/>
          </a:p>
        </p:txBody>
      </p:sp>
      <p:graphicFrame>
        <p:nvGraphicFramePr>
          <p:cNvPr id="7" name="كائن 6"/>
          <p:cNvGraphicFramePr>
            <a:graphicFrameLocks noChangeAspect="1"/>
          </p:cNvGraphicFramePr>
          <p:nvPr/>
        </p:nvGraphicFramePr>
        <p:xfrm>
          <a:off x="5988051" y="3306763"/>
          <a:ext cx="215900" cy="241300"/>
        </p:xfrm>
        <a:graphic>
          <a:graphicData uri="http://schemas.openxmlformats.org/presentationml/2006/ole">
            <p:oleObj spid="_x0000_s9218" name="Equation" r:id="rId3" imgW="215640" imgH="241200" progId="Equation.3">
              <p:embed/>
            </p:oleObj>
          </a:graphicData>
        </a:graphic>
      </p:graphicFrame>
      <p:graphicFrame>
        <p:nvGraphicFramePr>
          <p:cNvPr id="8" name="كائن 7"/>
          <p:cNvGraphicFramePr>
            <a:graphicFrameLocks noChangeAspect="1"/>
          </p:cNvGraphicFramePr>
          <p:nvPr/>
        </p:nvGraphicFramePr>
        <p:xfrm>
          <a:off x="5975351" y="3306763"/>
          <a:ext cx="241300" cy="241300"/>
        </p:xfrm>
        <a:graphic>
          <a:graphicData uri="http://schemas.openxmlformats.org/presentationml/2006/ole">
            <p:oleObj spid="_x0000_s9219" name="Equation" r:id="rId4" imgW="241200" imgH="241200" progId="Equation.3">
              <p:embed/>
            </p:oleObj>
          </a:graphicData>
        </a:graphic>
      </p:graphicFrame>
      <p:graphicFrame>
        <p:nvGraphicFramePr>
          <p:cNvPr id="9" name="كائن 8"/>
          <p:cNvGraphicFramePr>
            <a:graphicFrameLocks noChangeAspect="1"/>
          </p:cNvGraphicFramePr>
          <p:nvPr/>
        </p:nvGraphicFramePr>
        <p:xfrm>
          <a:off x="5638800" y="3319463"/>
          <a:ext cx="914400" cy="215900"/>
        </p:xfrm>
        <a:graphic>
          <a:graphicData uri="http://schemas.openxmlformats.org/presentationml/2006/ole">
            <p:oleObj spid="_x0000_s9220" name="Equation" r:id="rId5" imgW="914400" imgH="215640" progId="Equation.3">
              <p:embed/>
            </p:oleObj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2443397" y="3426684"/>
          <a:ext cx="704539" cy="635650"/>
        </p:xfrm>
        <a:graphic>
          <a:graphicData uri="http://schemas.openxmlformats.org/presentationml/2006/ole">
            <p:oleObj spid="_x0000_s9221" name="Equation" r:id="rId6" imgW="241200" imgH="241200" progId="Equation.3">
              <p:embed/>
            </p:oleObj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1292069" y="5090594"/>
          <a:ext cx="881505" cy="1100345"/>
        </p:xfrm>
        <a:graphic>
          <a:graphicData uri="http://schemas.openxmlformats.org/presentationml/2006/ole">
            <p:oleObj spid="_x0000_s9222" name="Equation" r:id="rId7" imgW="2538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7" name="عنصر نائب للمحتوى 6"/>
          <p:cNvGraphicFramePr>
            <a:graphicFrameLocks noChangeAspect="1"/>
          </p:cNvGraphicFramePr>
          <p:nvPr>
            <p:ph sz="quarter" idx="2"/>
          </p:nvPr>
        </p:nvGraphicFramePr>
        <p:xfrm>
          <a:off x="1713797" y="2893387"/>
          <a:ext cx="3128026" cy="1198927"/>
        </p:xfrm>
        <a:graphic>
          <a:graphicData uri="http://schemas.openxmlformats.org/presentationml/2006/ole">
            <p:oleObj spid="_x0000_s10242" name="Equation" r:id="rId3" imgW="1320480" imgH="419040" progId="Equation.3">
              <p:embed/>
            </p:oleObj>
          </a:graphicData>
        </a:graphic>
      </p:graphicFrame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Y" sz="3600" b="1" dirty="0" smtClean="0"/>
              <a:t>وعندما تكون (</a:t>
            </a:r>
            <a:r>
              <a:rPr lang="en-US" sz="3600" b="1" dirty="0" smtClean="0"/>
              <a:t>r≠0</a:t>
            </a:r>
            <a:r>
              <a:rPr lang="ar-SY" sz="3600" b="1" dirty="0" smtClean="0"/>
              <a:t>) فيكون عدد المتوافقات من الحجم (</a:t>
            </a:r>
            <a:r>
              <a:rPr lang="en-US" sz="3600" b="1" dirty="0" smtClean="0"/>
              <a:t>r</a:t>
            </a:r>
            <a:r>
              <a:rPr lang="ar-SY" sz="3200" b="1" dirty="0" smtClean="0"/>
              <a:t>) </a:t>
            </a:r>
            <a:endParaRPr lang="ar-SA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7" name="عنصر نائب للمحتوى 6"/>
          <p:cNvGraphicFramePr>
            <a:graphicFrameLocks noChangeAspect="1"/>
          </p:cNvGraphicFramePr>
          <p:nvPr>
            <p:ph sz="quarter" idx="2"/>
          </p:nvPr>
        </p:nvGraphicFramePr>
        <p:xfrm>
          <a:off x="942975" y="2936875"/>
          <a:ext cx="3111500" cy="987425"/>
        </p:xfrm>
        <a:graphic>
          <a:graphicData uri="http://schemas.openxmlformats.org/presentationml/2006/ole">
            <p:oleObj spid="_x0000_s11266" name="Equation" r:id="rId3" imgW="1320480" imgH="419040" progId="Equation.3">
              <p:embed/>
            </p:oleObj>
          </a:graphicData>
        </a:graphic>
      </p:graphicFrame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Y" sz="3600" b="1" dirty="0" smtClean="0"/>
              <a:t>عدد الطرائق لاختيار ثلاثة كتب من أصل 7 كتب لترتيبها على أحد الرفوف </a:t>
            </a:r>
            <a:endParaRPr lang="ar-SA" sz="3600" b="1" dirty="0"/>
          </a:p>
        </p:txBody>
      </p:sp>
      <p:graphicFrame>
        <p:nvGraphicFramePr>
          <p:cNvPr id="8" name="كائن 7"/>
          <p:cNvGraphicFramePr>
            <a:graphicFrameLocks noChangeAspect="1"/>
          </p:cNvGraphicFramePr>
          <p:nvPr/>
        </p:nvGraphicFramePr>
        <p:xfrm>
          <a:off x="211140" y="4806950"/>
          <a:ext cx="4314825" cy="1384300"/>
        </p:xfrm>
        <a:graphic>
          <a:graphicData uri="http://schemas.openxmlformats.org/presentationml/2006/ole">
            <p:oleObj spid="_x0000_s11267" name="Equation" r:id="rId4" imgW="102852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ar-SY" sz="6000" dirty="0" smtClean="0">
                <a:solidFill>
                  <a:srgbClr val="FFFF00"/>
                </a:solidFill>
              </a:rPr>
              <a:t>فقرة الجبر والجبر التام وبعض خواص مسلمات </a:t>
            </a:r>
            <a:r>
              <a:rPr lang="ar-SY" sz="6000" dirty="0" err="1" smtClean="0">
                <a:solidFill>
                  <a:srgbClr val="FFFF00"/>
                </a:solidFill>
              </a:rPr>
              <a:t>الإحتمالية</a:t>
            </a:r>
            <a:r>
              <a:rPr lang="ar-SY" sz="6000" dirty="0" smtClean="0">
                <a:solidFill>
                  <a:srgbClr val="FFFF00"/>
                </a:solidFill>
              </a:rPr>
              <a:t> عبارة عن إحصاء رياضي تقرأ </a:t>
            </a:r>
            <a:br>
              <a:rPr lang="ar-SY" sz="6000" dirty="0" smtClean="0">
                <a:solidFill>
                  <a:srgbClr val="FFFF00"/>
                </a:solidFill>
              </a:rPr>
            </a:br>
            <a:r>
              <a:rPr lang="ar-SY" sz="6000" dirty="0" smtClean="0">
                <a:solidFill>
                  <a:srgbClr val="FFFF00"/>
                </a:solidFill>
              </a:rPr>
              <a:t>بشكل فردي</a:t>
            </a:r>
            <a:endParaRPr lang="ar-SA" sz="6000" dirty="0">
              <a:solidFill>
                <a:srgbClr val="FFFF00"/>
              </a:solidFill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SY" sz="4000" b="1" dirty="0" smtClean="0">
                <a:solidFill>
                  <a:srgbClr val="C00000"/>
                </a:solidFill>
              </a:rPr>
              <a:t>ا</a:t>
            </a:r>
            <a:r>
              <a:rPr lang="ar-SY" sz="4800" b="1" dirty="0" smtClean="0">
                <a:solidFill>
                  <a:srgbClr val="C00000"/>
                </a:solidFill>
              </a:rPr>
              <a:t>لصفحات 74-75-76-77-78</a:t>
            </a:r>
            <a:endParaRPr lang="ar-SA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Y" sz="6600" b="1" dirty="0" err="1" smtClean="0">
                <a:solidFill>
                  <a:srgbClr val="C00000"/>
                </a:solidFill>
              </a:rPr>
              <a:t>التعاريف</a:t>
            </a:r>
            <a:r>
              <a:rPr lang="ar-SY" sz="6600" b="1" dirty="0" smtClean="0">
                <a:solidFill>
                  <a:srgbClr val="C00000"/>
                </a:solidFill>
              </a:rPr>
              <a:t> الأساسية للاحتمال</a:t>
            </a:r>
            <a:endParaRPr lang="ar-SA" sz="6600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Y" sz="2800" b="1" dirty="0" smtClean="0"/>
              <a:t>التعريف التقليدي للاحتمال:</a:t>
            </a:r>
          </a:p>
          <a:p>
            <a:pPr algn="r" rtl="1"/>
            <a:r>
              <a:rPr lang="ar-SY" sz="2800" b="1" dirty="0" smtClean="0"/>
              <a:t>إذا كان القيمة (</a:t>
            </a:r>
            <a:r>
              <a:rPr lang="en-US" sz="2800" b="1" dirty="0" smtClean="0"/>
              <a:t>A</a:t>
            </a:r>
            <a:r>
              <a:rPr lang="ar-SY" sz="2800" b="1" dirty="0" smtClean="0"/>
              <a:t>) هي عبارة عن عدد العناصر الملائمة وكانت القيمة (</a:t>
            </a:r>
            <a:r>
              <a:rPr lang="el-GR" sz="2800" b="1" dirty="0" smtClean="0"/>
              <a:t>Ω</a:t>
            </a:r>
            <a:r>
              <a:rPr lang="ar-SY" sz="2800" b="1" dirty="0" smtClean="0"/>
              <a:t>) هي عبارة عن مجموعة نتائج التجارب العشوائية عندئذ تحسب الاحتمالية من خلال العلاقة :</a:t>
            </a:r>
          </a:p>
          <a:p>
            <a:pPr algn="r" rtl="1"/>
            <a:endParaRPr lang="ar-SA" dirty="0"/>
          </a:p>
        </p:txBody>
      </p:sp>
      <p:graphicFrame>
        <p:nvGraphicFramePr>
          <p:cNvPr id="4" name="كائن 3"/>
          <p:cNvGraphicFramePr>
            <a:graphicFrameLocks noChangeAspect="1"/>
          </p:cNvGraphicFramePr>
          <p:nvPr/>
        </p:nvGraphicFramePr>
        <p:xfrm>
          <a:off x="4691921" y="3762090"/>
          <a:ext cx="2398427" cy="1019773"/>
        </p:xfrm>
        <a:graphic>
          <a:graphicData uri="http://schemas.openxmlformats.org/presentationml/2006/ole">
            <p:oleObj spid="_x0000_s34818" name="Equation" r:id="rId3" imgW="69840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Y" sz="6000" b="1" dirty="0" smtClean="0">
                <a:solidFill>
                  <a:srgbClr val="C00000"/>
                </a:solidFill>
              </a:rPr>
              <a:t>التعريف الإحصائي للاحتمال </a:t>
            </a:r>
            <a:endParaRPr lang="ar-SA" sz="6000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sz="3200" b="1" dirty="0" smtClean="0"/>
              <a:t>لتكن </a:t>
            </a:r>
            <a:r>
              <a:rPr lang="el-GR" sz="3200" b="1" dirty="0" smtClean="0"/>
              <a:t>Ω</a:t>
            </a:r>
            <a:r>
              <a:rPr lang="ar-SA" sz="3200" b="1" dirty="0" smtClean="0"/>
              <a:t> فضاء عينة لتجربة عشوائية , ولنفترض أننا كررنا هذه التجربة  </a:t>
            </a:r>
            <a:r>
              <a:rPr lang="en-US" sz="3200" b="1" dirty="0" smtClean="0"/>
              <a:t>N</a:t>
            </a:r>
            <a:r>
              <a:rPr lang="ar-SA" sz="3200" b="1" dirty="0" smtClean="0"/>
              <a:t> مرة (حيث </a:t>
            </a:r>
            <a:r>
              <a:rPr lang="en-US" sz="3200" b="1" dirty="0" smtClean="0"/>
              <a:t>N </a:t>
            </a:r>
            <a:r>
              <a:rPr lang="ar-SA" sz="3200" b="1" dirty="0" smtClean="0"/>
              <a:t> كبيرة كبراً كافياً) .وليكن </a:t>
            </a:r>
            <a:r>
              <a:rPr lang="en-US" sz="3200" b="1" dirty="0" smtClean="0"/>
              <a:t>A </a:t>
            </a:r>
            <a:r>
              <a:rPr lang="ar-SA" sz="3200" b="1" dirty="0" smtClean="0"/>
              <a:t> حدثاً متعلقاً بهذه التجربة , وكان </a:t>
            </a:r>
            <a:r>
              <a:rPr lang="en-US" sz="3200" b="1" dirty="0" smtClean="0"/>
              <a:t>n(A)  </a:t>
            </a:r>
            <a:r>
              <a:rPr lang="ar-SY" sz="3200" b="1" dirty="0" smtClean="0"/>
              <a:t> عدد المرات التي يقع </a:t>
            </a:r>
            <a:r>
              <a:rPr lang="ar-SY" sz="3200" b="1" dirty="0" err="1" smtClean="0"/>
              <a:t>بها</a:t>
            </a:r>
            <a:r>
              <a:rPr lang="ar-SY" sz="3200" b="1" dirty="0" smtClean="0"/>
              <a:t> الحدث </a:t>
            </a:r>
            <a:r>
              <a:rPr lang="en-US" sz="3200" b="1" dirty="0" smtClean="0"/>
              <a:t>A</a:t>
            </a:r>
            <a:r>
              <a:rPr lang="ar-SY" sz="3200" b="1" dirty="0" smtClean="0"/>
              <a:t>,  فإذا رمزنا للتكرار النسبي بالقيمة (</a:t>
            </a:r>
            <a:r>
              <a:rPr lang="en-US" sz="3200" b="1" dirty="0" err="1" smtClean="0"/>
              <a:t>Vn</a:t>
            </a:r>
            <a:r>
              <a:rPr lang="en-US" sz="3200" b="1" dirty="0" smtClean="0"/>
              <a:t>(A)</a:t>
            </a:r>
            <a:r>
              <a:rPr lang="ar-SY" sz="3200" b="1" dirty="0" smtClean="0"/>
              <a:t>): </a:t>
            </a:r>
          </a:p>
          <a:p>
            <a:pPr algn="r" rtl="1"/>
            <a:endParaRPr lang="ar-SY" dirty="0" smtClean="0"/>
          </a:p>
          <a:p>
            <a:pPr algn="r" rtl="1"/>
            <a:endParaRPr lang="ar-SY" dirty="0" smtClean="0"/>
          </a:p>
          <a:p>
            <a:pPr algn="ctr" rtl="1">
              <a:buNone/>
            </a:pPr>
            <a:r>
              <a:rPr lang="en-US" dirty="0" err="1" smtClean="0"/>
              <a:t>Vn</a:t>
            </a:r>
            <a:r>
              <a:rPr lang="en-US" dirty="0" smtClean="0"/>
              <a:t>(A)=n(A)/n </a:t>
            </a:r>
            <a:endParaRPr lang="ar-SA" dirty="0"/>
          </a:p>
        </p:txBody>
      </p:sp>
      <p:graphicFrame>
        <p:nvGraphicFramePr>
          <p:cNvPr id="4" name="كائن 3"/>
          <p:cNvGraphicFramePr>
            <a:graphicFrameLocks noChangeAspect="1"/>
          </p:cNvGraphicFramePr>
          <p:nvPr/>
        </p:nvGraphicFramePr>
        <p:xfrm>
          <a:off x="6038851" y="3319463"/>
          <a:ext cx="114300" cy="215900"/>
        </p:xfrm>
        <a:graphic>
          <a:graphicData uri="http://schemas.openxmlformats.org/presentationml/2006/ole">
            <p:oleObj spid="_x0000_s35842" name="Equation" r:id="rId3" imgW="9144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6000" b="1" dirty="0" smtClean="0">
                <a:solidFill>
                  <a:srgbClr val="C00000"/>
                </a:solidFill>
              </a:rPr>
              <a:t>التعريف الرياضي للاحتمال</a:t>
            </a:r>
            <a:endParaRPr lang="ar-SA" sz="6000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sz="3200" b="1" dirty="0" smtClean="0"/>
              <a:t>إذا كان (</a:t>
            </a:r>
            <a:r>
              <a:rPr lang="el-GR" sz="3200" b="1" dirty="0" smtClean="0"/>
              <a:t>Ω</a:t>
            </a:r>
            <a:r>
              <a:rPr lang="ar-SA" sz="3200" b="1" dirty="0" smtClean="0"/>
              <a:t>) مجموعة نتائج تجربة عشوائية</a:t>
            </a:r>
          </a:p>
          <a:p>
            <a:pPr algn="r" rtl="1"/>
            <a:r>
              <a:rPr lang="ar-SA" sz="3200" b="1" dirty="0" smtClean="0"/>
              <a:t>و (∫) هي عبارة عن صف أو جزء من هذه التجارب</a:t>
            </a:r>
          </a:p>
          <a:p>
            <a:pPr algn="r" rtl="1"/>
            <a:r>
              <a:rPr lang="ar-SA" sz="3200" b="1" dirty="0" smtClean="0"/>
              <a:t>ترمز الدالة (</a:t>
            </a:r>
            <a:r>
              <a:rPr lang="en-US" sz="3200" b="1" dirty="0" smtClean="0"/>
              <a:t>P</a:t>
            </a:r>
            <a:r>
              <a:rPr lang="ar-SA" sz="3200" b="1" dirty="0" smtClean="0"/>
              <a:t>) بدالة الاحتمالية أو الاحتمال بشكل مختزل وتكون (</a:t>
            </a:r>
            <a:r>
              <a:rPr lang="en-US" sz="3200" b="1" dirty="0" smtClean="0"/>
              <a:t>P(A</a:t>
            </a:r>
            <a:r>
              <a:rPr lang="ar-SA" sz="3200" b="1" dirty="0" smtClean="0"/>
              <a:t> هو عبارة عن احتمالية وقوع حدث (</a:t>
            </a:r>
            <a:r>
              <a:rPr lang="en-US" sz="3200" b="1" dirty="0" smtClean="0"/>
              <a:t>A</a:t>
            </a:r>
            <a:r>
              <a:rPr lang="ar-SA" sz="3200" b="1" dirty="0" smtClean="0"/>
              <a:t>) من (∫) ضمن المجموعة (</a:t>
            </a:r>
            <a:r>
              <a:rPr lang="en-US" sz="3200" b="1" dirty="0" smtClean="0"/>
              <a:t>A</a:t>
            </a:r>
            <a:r>
              <a:rPr lang="ar-SA" sz="3200" b="1" dirty="0" smtClean="0"/>
              <a:t>) وهذا التعريف يدعى بتعريف </a:t>
            </a:r>
            <a:r>
              <a:rPr lang="ar-SA" sz="3200" b="1" dirty="0" err="1" smtClean="0"/>
              <a:t>كولموغوروف</a:t>
            </a:r>
            <a:r>
              <a:rPr lang="ar-SA" sz="3200" b="1" dirty="0" smtClean="0"/>
              <a:t> للاحتمال</a:t>
            </a:r>
          </a:p>
          <a:p>
            <a:pPr algn="r" rtl="1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6600" b="1" dirty="0" smtClean="0">
                <a:solidFill>
                  <a:srgbClr val="C00000"/>
                </a:solidFill>
              </a:rPr>
              <a:t>تعريف</a:t>
            </a:r>
            <a:endParaRPr lang="ar-SA" sz="6600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ندعو الثلاثية (</a:t>
            </a:r>
            <a:r>
              <a:rPr lang="el-GR" dirty="0" smtClean="0"/>
              <a:t>Ω</a:t>
            </a:r>
            <a:r>
              <a:rPr lang="en-US" dirty="0" smtClean="0"/>
              <a:t>FP</a:t>
            </a:r>
            <a:r>
              <a:rPr lang="ar-SA" dirty="0" smtClean="0"/>
              <a:t>) بالفضاء الاحتمالي</a:t>
            </a:r>
          </a:p>
          <a:p>
            <a:pPr algn="r" rtl="1"/>
            <a:r>
              <a:rPr lang="ar-SA" dirty="0" smtClean="0"/>
              <a:t>حيث </a:t>
            </a:r>
            <a:r>
              <a:rPr lang="el-GR" dirty="0" smtClean="0"/>
              <a:t>Ω</a:t>
            </a:r>
            <a:r>
              <a:rPr lang="ar-SA" dirty="0" smtClean="0"/>
              <a:t> تمثل فضاء العينة</a:t>
            </a:r>
          </a:p>
          <a:p>
            <a:pPr algn="r" rtl="1"/>
            <a:r>
              <a:rPr lang="en-US" dirty="0" smtClean="0"/>
              <a:t> </a:t>
            </a:r>
            <a:r>
              <a:rPr lang="ar-SY" dirty="0" smtClean="0"/>
              <a:t>و (</a:t>
            </a:r>
            <a:r>
              <a:rPr lang="en-US" dirty="0" smtClean="0"/>
              <a:t>F</a:t>
            </a:r>
            <a:r>
              <a:rPr lang="ar-SY" dirty="0" smtClean="0"/>
              <a:t>)</a:t>
            </a:r>
            <a:r>
              <a:rPr lang="en-US" dirty="0" smtClean="0"/>
              <a:t> </a:t>
            </a:r>
            <a:r>
              <a:rPr lang="ar-SY" dirty="0" smtClean="0"/>
              <a:t> جبر </a:t>
            </a:r>
            <a:r>
              <a:rPr lang="ar-SY" dirty="0" err="1" smtClean="0"/>
              <a:t>الاحداث</a:t>
            </a:r>
            <a:r>
              <a:rPr lang="ar-SY" dirty="0" smtClean="0"/>
              <a:t> (أو صفا من </a:t>
            </a:r>
            <a:r>
              <a:rPr lang="en-US" dirty="0" smtClean="0"/>
              <a:t>A</a:t>
            </a:r>
            <a:r>
              <a:rPr lang="ar-SY" dirty="0" smtClean="0"/>
              <a:t> )</a:t>
            </a:r>
          </a:p>
          <a:p>
            <a:pPr algn="r" rtl="1"/>
            <a:r>
              <a:rPr lang="ar-SY" dirty="0" smtClean="0"/>
              <a:t>و (</a:t>
            </a:r>
            <a:r>
              <a:rPr lang="en-US" dirty="0" smtClean="0"/>
              <a:t>P</a:t>
            </a:r>
            <a:r>
              <a:rPr lang="ar-SY" dirty="0" smtClean="0"/>
              <a:t>) قياس احتمال </a:t>
            </a:r>
            <a:r>
              <a:rPr lang="ar-SY" dirty="0" err="1" smtClean="0"/>
              <a:t>كولموغوروف</a:t>
            </a:r>
            <a:endParaRPr lang="ar-SY" dirty="0" smtClean="0"/>
          </a:p>
          <a:p>
            <a:pPr algn="r" rtl="1"/>
            <a:r>
              <a:rPr lang="ar-SY" dirty="0" smtClean="0"/>
              <a:t>فلدينا بهذه الحالة نمطين من الفضاء الاحتمالي:</a:t>
            </a:r>
          </a:p>
          <a:p>
            <a:pPr algn="r" rtl="1">
              <a:buNone/>
            </a:pPr>
            <a:r>
              <a:rPr lang="ar-SY" dirty="0" smtClean="0"/>
              <a:t>1- الفضاء الاحتمالي المنفصل : إذا كانت مجموعة </a:t>
            </a:r>
            <a:r>
              <a:rPr lang="ar-SY" dirty="0" err="1" smtClean="0"/>
              <a:t>الاحداث</a:t>
            </a:r>
            <a:r>
              <a:rPr lang="ar-SY" dirty="0" smtClean="0"/>
              <a:t> للتجربة معدودة أو منتهية</a:t>
            </a:r>
          </a:p>
          <a:p>
            <a:pPr algn="r" rtl="1">
              <a:buNone/>
            </a:pPr>
            <a:r>
              <a:rPr lang="ar-SY" dirty="0" smtClean="0"/>
              <a:t>2- الفضاء </a:t>
            </a:r>
            <a:r>
              <a:rPr lang="ar-SY" dirty="0" err="1" smtClean="0"/>
              <a:t>الااحتمالي</a:t>
            </a:r>
            <a:r>
              <a:rPr lang="ar-SY" dirty="0" smtClean="0"/>
              <a:t> المستمر: إذا كانت مجموعة الأحداث في فضاء العينة غير منتهية أو معدودة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Y" sz="6600" b="1" dirty="0" smtClean="0">
                <a:solidFill>
                  <a:srgbClr val="FF0000"/>
                </a:solidFill>
              </a:rPr>
              <a:t>تعاريف</a:t>
            </a:r>
            <a:r>
              <a:rPr lang="ar-SY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Y" dirty="0" smtClean="0"/>
              <a:t>علم الاحتمال: هو علم دراسة الظواهر العشوائية فكريا وتحليليا في جميع مجالات ظهورها</a:t>
            </a:r>
          </a:p>
          <a:p>
            <a:pPr algn="r" rtl="1"/>
            <a:r>
              <a:rPr lang="ar-SY" dirty="0" smtClean="0"/>
              <a:t>الحساب الاحتمالي: هو النظرية التي تشكل النموذج الرياضي للظواهر التي تتصف بالانتظام الإحصائي ..</a:t>
            </a:r>
            <a:endParaRPr lang="en-US" dirty="0" smtClean="0"/>
          </a:p>
          <a:p>
            <a:pPr algn="r" rtl="1"/>
            <a:r>
              <a:rPr lang="ar-SY" dirty="0" smtClean="0"/>
              <a:t>مثال: احتمالية سقوط المطر – حوادث السير- الوفيات – المرض</a:t>
            </a:r>
          </a:p>
          <a:p>
            <a:pPr algn="r" rtl="1"/>
            <a:r>
              <a:rPr lang="ar-SY" dirty="0" smtClean="0"/>
              <a:t>يركز علم الاجتماع على النقاط التالية: التجربة- جبر الحوادث (تقدير الاحتمالية جبريا)-حساب الاحتمال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85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Y" sz="6000" b="1" dirty="0" smtClean="0">
                <a:solidFill>
                  <a:srgbClr val="C00000"/>
                </a:solidFill>
              </a:rPr>
              <a:t>الخصائص الرئيسية للاحتمال والاحتمال الشرطي</a:t>
            </a:r>
            <a:endParaRPr lang="ar-SA" sz="6000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Y" sz="6000" dirty="0" smtClean="0"/>
              <a:t>تقرأ بشكل فردي </a:t>
            </a:r>
            <a:endParaRPr lang="ar-SA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Y" sz="6600" b="1" dirty="0" smtClean="0">
                <a:solidFill>
                  <a:srgbClr val="C00000"/>
                </a:solidFill>
              </a:rPr>
              <a:t>الاستقلال العشوائي </a:t>
            </a:r>
            <a:endParaRPr lang="ar-SA" sz="6600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sz="3200" b="1" dirty="0" smtClean="0"/>
              <a:t>ليكن (</a:t>
            </a:r>
            <a:r>
              <a:rPr lang="el-GR" sz="3200" b="1" dirty="0" smtClean="0"/>
              <a:t>Ω </a:t>
            </a:r>
            <a:r>
              <a:rPr lang="en-US" sz="3200" b="1" dirty="0" smtClean="0"/>
              <a:t>,F,P</a:t>
            </a:r>
            <a:r>
              <a:rPr lang="ar-SA" sz="3200" b="1" dirty="0" smtClean="0"/>
              <a:t>) فضاء احتمالياً:</a:t>
            </a:r>
          </a:p>
          <a:p>
            <a:pPr algn="r" rtl="1">
              <a:buFont typeface="Wingdings" pitchFamily="2" charset="2"/>
              <a:buChar char="v"/>
            </a:pPr>
            <a:r>
              <a:rPr lang="ar-SA" sz="3200" b="1" dirty="0" smtClean="0"/>
              <a:t>لتكن </a:t>
            </a:r>
            <a:r>
              <a:rPr lang="en-US" sz="3200" b="1" dirty="0" smtClean="0"/>
              <a:t>A,B </a:t>
            </a:r>
            <a:r>
              <a:rPr lang="ar-SA" sz="3200" b="1" dirty="0" smtClean="0"/>
              <a:t> من </a:t>
            </a:r>
            <a:r>
              <a:rPr lang="en-US" sz="3200" b="1" dirty="0" smtClean="0"/>
              <a:t>F </a:t>
            </a:r>
            <a:r>
              <a:rPr lang="ar-SA" sz="3200" b="1" dirty="0" smtClean="0"/>
              <a:t> نقول الحادثين </a:t>
            </a:r>
            <a:r>
              <a:rPr lang="en-US" sz="3200" b="1" dirty="0" smtClean="0"/>
              <a:t>A,B</a:t>
            </a:r>
            <a:r>
              <a:rPr lang="ar-SA" sz="3200" b="1" dirty="0" smtClean="0"/>
              <a:t> مستقلان عشوائياً إذا كانا يحققان الشرط الأتي:</a:t>
            </a:r>
          </a:p>
          <a:p>
            <a:pPr algn="r" rtl="1">
              <a:buFont typeface="Wingdings" pitchFamily="2" charset="2"/>
              <a:buChar char="v"/>
            </a:pPr>
            <a:endParaRPr lang="ar-SA" dirty="0"/>
          </a:p>
        </p:txBody>
      </p:sp>
      <p:graphicFrame>
        <p:nvGraphicFramePr>
          <p:cNvPr id="7" name="كائن 6"/>
          <p:cNvGraphicFramePr>
            <a:graphicFrameLocks noChangeAspect="1"/>
          </p:cNvGraphicFramePr>
          <p:nvPr/>
        </p:nvGraphicFramePr>
        <p:xfrm>
          <a:off x="2908093" y="3325814"/>
          <a:ext cx="5201587" cy="841453"/>
        </p:xfrm>
        <a:graphic>
          <a:graphicData uri="http://schemas.openxmlformats.org/presentationml/2006/ole">
            <p:oleObj spid="_x0000_s36869" name="Equation" r:id="rId3" imgW="14223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1">
              <a:buNone/>
            </a:pPr>
            <a:r>
              <a:rPr lang="ar-SA" sz="3600" dirty="0" smtClean="0"/>
              <a:t>بمعنى أن حاصل احتمالية حدثين مستقلين عن بعضهما يساوي </a:t>
            </a:r>
            <a:r>
              <a:rPr lang="ar-SA" sz="3600" dirty="0" err="1" smtClean="0"/>
              <a:t>جداء</a:t>
            </a:r>
            <a:r>
              <a:rPr lang="ar-SA" sz="3600" dirty="0" smtClean="0"/>
              <a:t> احتمال كل منهما</a:t>
            </a:r>
          </a:p>
          <a:p>
            <a:pPr algn="r" rtl="1">
              <a:buNone/>
            </a:pPr>
            <a:r>
              <a:rPr lang="ar-SA" sz="3600" dirty="0" smtClean="0"/>
              <a:t>ويمكن تعميم ذلك بحساب احتمالية وقوع حدوث عدة  أحداث من خلال </a:t>
            </a:r>
            <a:r>
              <a:rPr lang="ar-SA" sz="3600" dirty="0" err="1" smtClean="0"/>
              <a:t>جداء</a:t>
            </a:r>
            <a:r>
              <a:rPr lang="ar-SA" sz="3600" dirty="0" smtClean="0"/>
              <a:t> احتمالية هذه الأحداث .</a:t>
            </a:r>
          </a:p>
          <a:p>
            <a:pPr rtl="1"/>
            <a:endParaRPr lang="ar-SA" sz="3600" dirty="0" smtClean="0"/>
          </a:p>
          <a:p>
            <a:pPr algn="r" rtl="1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6000" b="1" dirty="0" smtClean="0">
                <a:solidFill>
                  <a:srgbClr val="C00000"/>
                </a:solidFill>
              </a:rPr>
              <a:t>خواص الاستقلال العشوائي </a:t>
            </a:r>
            <a:endParaRPr lang="ar-SA" sz="6000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en-US" dirty="0" smtClean="0"/>
              <a:t>1</a:t>
            </a:r>
            <a:r>
              <a:rPr lang="ar-SA" dirty="0" smtClean="0"/>
              <a:t>- الأحداث المستقلة عن نفسها هي الأحداث شبه المستحيلة والأحداث شبه الأكيدة فقط.</a:t>
            </a:r>
          </a:p>
          <a:p>
            <a:pPr algn="r" rtl="1"/>
            <a:r>
              <a:rPr lang="ar-SA" dirty="0" smtClean="0"/>
              <a:t>2- في حال كان هناك حدثان مستقلان عن بعضهما فإن احتمال حدوث كل منهما يتراوح بين الصفر والواحد.</a:t>
            </a:r>
          </a:p>
          <a:p>
            <a:pPr algn="r" rtl="1"/>
            <a:r>
              <a:rPr lang="ar-SA" dirty="0" smtClean="0"/>
              <a:t>3- إذا كان لدينا عدة أحداث مستقلة عن بعضها فإن الحوادث المتممة لها تكون مستقلة عشوائياً أيضاً.</a:t>
            </a:r>
          </a:p>
          <a:p>
            <a:pPr algn="r" rtl="1"/>
            <a:r>
              <a:rPr lang="ar-SA" dirty="0" smtClean="0"/>
              <a:t>4- احتمالية حاصل  تقسيم كل حدث على الأخر لا يغير من القيمة فيما إذا استبدل البسط بالمقام والمقام بالبسط إذا كانت حوادث مستقلة عشوائياً ومتممة بشكل مستقل أيضاً .</a:t>
            </a:r>
          </a:p>
          <a:p>
            <a:pPr algn="r" rtl="1"/>
            <a:r>
              <a:rPr lang="ar-SA" dirty="0" smtClean="0"/>
              <a:t>5-إن حساب احتمالية عدم حدوث الحدث يمكن تقديره من خلال العلاقة : </a:t>
            </a:r>
            <a:r>
              <a:rPr lang="en-US" dirty="0" smtClean="0"/>
              <a:t>-p</a:t>
            </a:r>
            <a:r>
              <a:rPr lang="ar-SA" dirty="0" smtClean="0"/>
              <a:t>1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6000" b="1" dirty="0" smtClean="0">
                <a:solidFill>
                  <a:srgbClr val="C00000"/>
                </a:solidFill>
              </a:rPr>
              <a:t>المتغير العشوائي والتوزيع الاحتمالي </a:t>
            </a:r>
            <a:endParaRPr lang="ar-SA" sz="6000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200" b="1" dirty="0" smtClean="0"/>
              <a:t>المتغيرات العشوائية : هي عبارة عن مجموعة أعداد جبرية حقيقية موجبة وهي تمثل صفة أو عنصر معين وتصنف إلى نوعين:</a:t>
            </a:r>
          </a:p>
          <a:p>
            <a:pPr algn="r" rtl="1"/>
            <a:r>
              <a:rPr lang="ar-SA" sz="3200" b="1" dirty="0" smtClean="0"/>
              <a:t>1- </a:t>
            </a:r>
            <a:r>
              <a:rPr lang="ar-SA" sz="3200" b="1" dirty="0" smtClean="0">
                <a:solidFill>
                  <a:srgbClr val="FF0000"/>
                </a:solidFill>
              </a:rPr>
              <a:t>متغيرات عشوائية منفصلة </a:t>
            </a:r>
            <a:r>
              <a:rPr lang="ar-SA" sz="3200" b="1" dirty="0" smtClean="0"/>
              <a:t>:وهي تأخذ مجموعة تتراوح ضمن مجالٍ منتهٍ بحيث لا تشمل  تلك القيم العشرية بينها مثال تعداد كريات دم بيضاء ضمن المجال (5000-6000)</a:t>
            </a:r>
          </a:p>
          <a:p>
            <a:pPr algn="r" rtl="1"/>
            <a:r>
              <a:rPr lang="ar-SA" sz="3200" b="1" dirty="0" smtClean="0"/>
              <a:t>2- </a:t>
            </a:r>
            <a:r>
              <a:rPr lang="ar-SA" sz="3200" b="1" dirty="0" smtClean="0">
                <a:solidFill>
                  <a:srgbClr val="FF0000"/>
                </a:solidFill>
              </a:rPr>
              <a:t>متغيرات عشوائية مستمرة </a:t>
            </a:r>
            <a:r>
              <a:rPr lang="ar-SA" sz="3200" b="1" dirty="0" smtClean="0"/>
              <a:t>:  وهي تمثل قيم كمية مستمرة يتراوح مجالها ضمن مجموعة لانهائية وغير قابلة للعد فهو يشمل قيم الأعداد الحقيقية بمجملها والتي تشمل القيم الجبرية الموجبة المطلقة والعشرية أيضاً.</a:t>
            </a:r>
          </a:p>
          <a:p>
            <a:pPr algn="r" rtl="1"/>
            <a:endParaRPr lang="ar-SA" sz="3200" b="1" dirty="0" smtClean="0"/>
          </a:p>
          <a:p>
            <a:pPr algn="r" rtl="1"/>
            <a:endParaRPr lang="ar-SA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Y" sz="6000" b="1" dirty="0" smtClean="0">
                <a:solidFill>
                  <a:schemeClr val="accent1"/>
                </a:solidFill>
              </a:rPr>
              <a:t>دالة التوزيع الاحتمالية </a:t>
            </a:r>
            <a:r>
              <a:rPr lang="ar-SY" sz="6000" b="1" dirty="0" smtClean="0">
                <a:solidFill>
                  <a:schemeClr val="accent1"/>
                </a:solidFill>
              </a:rPr>
              <a:t>المتجمع </a:t>
            </a:r>
            <a:endParaRPr lang="ar-SA" sz="6000" b="1" dirty="0">
              <a:solidFill>
                <a:schemeClr val="accent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Y" dirty="0" smtClean="0"/>
              <a:t>ترمز هذه الدالة بالقيمة </a:t>
            </a:r>
            <a:r>
              <a:rPr lang="en-US" dirty="0" smtClean="0"/>
              <a:t>F</a:t>
            </a:r>
            <a:r>
              <a:rPr lang="ar-SY" dirty="0" smtClean="0"/>
              <a:t>  في النقطة </a:t>
            </a:r>
            <a:r>
              <a:rPr lang="en-US" dirty="0" smtClean="0"/>
              <a:t>x </a:t>
            </a:r>
            <a:r>
              <a:rPr lang="ar-SY" dirty="0" smtClean="0"/>
              <a:t>وهي احتمال أن يأخذ المتغير العشوائي </a:t>
            </a:r>
            <a:r>
              <a:rPr lang="en-US" dirty="0" smtClean="0"/>
              <a:t>X</a:t>
            </a:r>
            <a:r>
              <a:rPr lang="ar-SY" dirty="0" smtClean="0"/>
              <a:t> قيمة أقل أو تساوي </a:t>
            </a:r>
            <a:r>
              <a:rPr lang="en-US" dirty="0" smtClean="0"/>
              <a:t>x</a:t>
            </a:r>
            <a:r>
              <a:rPr lang="ar-SY" dirty="0" smtClean="0"/>
              <a:t> وهي تعطى بالعلاقة : (</a:t>
            </a:r>
            <a:r>
              <a:rPr lang="en-US" dirty="0" smtClean="0"/>
              <a:t>x</a:t>
            </a:r>
            <a:r>
              <a:rPr lang="ar-SY" dirty="0" smtClean="0"/>
              <a:t> </a:t>
            </a:r>
            <a:r>
              <a:rPr lang="en-US" dirty="0" smtClean="0"/>
              <a:t>F(x)=P(X≤</a:t>
            </a:r>
            <a:endParaRPr lang="ar-SY" dirty="0" smtClean="0"/>
          </a:p>
          <a:p>
            <a:pPr algn="r" rtl="1"/>
            <a:r>
              <a:rPr lang="ar-SY" dirty="0" smtClean="0"/>
              <a:t>1- </a:t>
            </a:r>
            <a:r>
              <a:rPr lang="ar-SY" sz="2400" dirty="0" smtClean="0">
                <a:solidFill>
                  <a:srgbClr val="FF0000"/>
                </a:solidFill>
              </a:rPr>
              <a:t>حالة متغير عشوائي منفصل</a:t>
            </a:r>
            <a:r>
              <a:rPr lang="ar-SY" dirty="0" smtClean="0"/>
              <a:t>: دالة التوزيع المتجمع لمتغير عشوائي منفصل </a:t>
            </a:r>
            <a:r>
              <a:rPr lang="en-US" dirty="0" smtClean="0"/>
              <a:t>X</a:t>
            </a:r>
            <a:r>
              <a:rPr lang="ar-SY" dirty="0" smtClean="0"/>
              <a:t> , دالة احتماله </a:t>
            </a:r>
            <a:r>
              <a:rPr lang="en-US" dirty="0" smtClean="0"/>
              <a:t>f(x)</a:t>
            </a:r>
            <a:r>
              <a:rPr lang="ar-SY" dirty="0" smtClean="0"/>
              <a:t>     تعطى بالعلاقة      </a:t>
            </a:r>
            <a:r>
              <a:rPr lang="en-US" dirty="0" smtClean="0"/>
              <a:t>F(t)=</a:t>
            </a:r>
            <a:r>
              <a:rPr lang="en-US" sz="2400" dirty="0" smtClean="0"/>
              <a:t>∑</a:t>
            </a:r>
            <a:r>
              <a:rPr lang="en-US" dirty="0" smtClean="0"/>
              <a:t> </a:t>
            </a:r>
            <a:r>
              <a:rPr lang="en-US" dirty="0" err="1" smtClean="0"/>
              <a:t>x≤t</a:t>
            </a:r>
            <a:r>
              <a:rPr lang="en-US" dirty="0" smtClean="0"/>
              <a:t> f(x) </a:t>
            </a:r>
            <a:endParaRPr lang="ar-SY" dirty="0" smtClean="0"/>
          </a:p>
          <a:p>
            <a:pPr algn="r" rtl="1"/>
            <a:r>
              <a:rPr lang="ar-SY" dirty="0" smtClean="0"/>
              <a:t>2- </a:t>
            </a:r>
            <a:r>
              <a:rPr lang="ar-SY" sz="2400" dirty="0" smtClean="0">
                <a:solidFill>
                  <a:srgbClr val="FF0000"/>
                </a:solidFill>
              </a:rPr>
              <a:t>حالة متغير عشوائي مستمر: </a:t>
            </a:r>
            <a:r>
              <a:rPr lang="ar-SY" dirty="0" smtClean="0"/>
              <a:t>دالة التوزيع المتجمع لمتغير عشوائي مستمر </a:t>
            </a:r>
            <a:r>
              <a:rPr lang="en-US" dirty="0" smtClean="0"/>
              <a:t>X</a:t>
            </a:r>
            <a:r>
              <a:rPr lang="ar-SY" dirty="0" smtClean="0"/>
              <a:t> , دالة كثافته  </a:t>
            </a:r>
            <a:r>
              <a:rPr lang="en-US" dirty="0" smtClean="0"/>
              <a:t>f(x)</a:t>
            </a:r>
            <a:r>
              <a:rPr lang="ar-SY" dirty="0" smtClean="0"/>
              <a:t> هي بالتعريف : المساحة تحت منحني الكثافة الواقعة إلى اليسار من النقطة </a:t>
            </a:r>
            <a:r>
              <a:rPr lang="en-US" dirty="0" smtClean="0"/>
              <a:t>t</a:t>
            </a:r>
            <a:endParaRPr lang="ar-SY" dirty="0" smtClean="0"/>
          </a:p>
          <a:p>
            <a:pPr algn="ctr" rtl="1">
              <a:buNone/>
            </a:pPr>
            <a:r>
              <a:rPr lang="ar-SY" dirty="0" smtClean="0"/>
              <a:t>              </a:t>
            </a:r>
            <a:r>
              <a:rPr lang="en-US" dirty="0" smtClean="0"/>
              <a:t>F(t)= P(</a:t>
            </a:r>
            <a:r>
              <a:rPr lang="en-US" dirty="0" err="1" smtClean="0"/>
              <a:t>X≤t</a:t>
            </a:r>
            <a:r>
              <a:rPr lang="en-US" dirty="0" smtClean="0"/>
              <a:t>)</a:t>
            </a:r>
            <a:endParaRPr lang="ar-SY" dirty="0" smtClean="0">
              <a:solidFill>
                <a:srgbClr val="FF0000"/>
              </a:solidFill>
            </a:endParaRPr>
          </a:p>
          <a:p>
            <a:pPr algn="r" rtl="1"/>
            <a:endParaRPr lang="ar-SY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Y" sz="6600" b="1" dirty="0" smtClean="0">
                <a:solidFill>
                  <a:srgbClr val="C00000"/>
                </a:solidFill>
              </a:rPr>
              <a:t>التوقع الرياضي لمتغير عشوائي</a:t>
            </a:r>
            <a:endParaRPr lang="ar-SA" sz="6600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SY" sz="3200" dirty="0" smtClean="0"/>
              <a:t>يرمز بالرمز </a:t>
            </a:r>
            <a:r>
              <a:rPr lang="en-US" sz="3200" dirty="0" smtClean="0"/>
              <a:t>E(X)</a:t>
            </a:r>
            <a:r>
              <a:rPr lang="ar-SY" sz="3200" dirty="0" smtClean="0"/>
              <a:t> أو  µ ويعطى بالعلاقة :</a:t>
            </a:r>
          </a:p>
          <a:p>
            <a:pPr algn="r" rtl="1">
              <a:buNone/>
            </a:pPr>
            <a:r>
              <a:rPr lang="ar-SY" sz="3200" dirty="0" smtClean="0"/>
              <a:t>                                         </a:t>
            </a:r>
            <a:r>
              <a:rPr lang="en-US" sz="3200" dirty="0" smtClean="0"/>
              <a:t>E(X)= </a:t>
            </a:r>
            <a:r>
              <a:rPr lang="en-US" sz="3600" dirty="0" smtClean="0"/>
              <a:t>∑</a:t>
            </a:r>
            <a:r>
              <a:rPr lang="en-US" sz="3200" dirty="0" smtClean="0"/>
              <a:t> </a:t>
            </a:r>
            <a:r>
              <a:rPr lang="en-US" sz="3200" dirty="0" err="1" smtClean="0"/>
              <a:t>x.f</a:t>
            </a:r>
            <a:r>
              <a:rPr lang="en-US" sz="3200" dirty="0" smtClean="0"/>
              <a:t>(x)</a:t>
            </a:r>
            <a:endParaRPr lang="ar-SY" sz="3200" dirty="0" smtClean="0"/>
          </a:p>
          <a:p>
            <a:pPr algn="r" rtl="1">
              <a:buNone/>
            </a:pPr>
            <a:r>
              <a:rPr lang="ar-SY" sz="3200" dirty="0" smtClean="0"/>
              <a:t>بمعنى أخر التوقع الرياضي لمتغير عشوائي هو حاصل مجموع  </a:t>
            </a:r>
            <a:r>
              <a:rPr lang="ar-SY" sz="3200" dirty="0" err="1" smtClean="0"/>
              <a:t>جداء</a:t>
            </a:r>
            <a:r>
              <a:rPr lang="ar-SY" sz="3200" dirty="0" smtClean="0"/>
              <a:t> القيم بدالة كثافتها الاحتمالية حيث أن الكثافة الاحتمالية تحسب من خلال جدول التوزيع الاحتمالي المعياري . </a:t>
            </a:r>
          </a:p>
          <a:p>
            <a:pPr algn="r" rtl="1">
              <a:buNone/>
            </a:pPr>
            <a:r>
              <a:rPr lang="ar-SY" sz="3200" dirty="0" smtClean="0"/>
              <a:t>وهو أيضاً يمثل متوسط القيم التي يمكن أن يفترضها هذا المتغير على المدى الطويل </a:t>
            </a:r>
            <a:r>
              <a:rPr lang="en-US" sz="3200" dirty="0" smtClean="0"/>
              <a:t>          </a:t>
            </a:r>
            <a:r>
              <a:rPr lang="ar-SY" sz="3200" dirty="0" smtClean="0"/>
              <a:t>  </a:t>
            </a:r>
            <a:endParaRPr lang="ar-S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Y" sz="6600" b="1" dirty="0" smtClean="0">
                <a:solidFill>
                  <a:srgbClr val="C00000"/>
                </a:solidFill>
              </a:rPr>
              <a:t>خواص التوقع الرياضي</a:t>
            </a:r>
            <a:endParaRPr lang="ar-SA" sz="6600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Y" sz="4400" dirty="0" smtClean="0"/>
              <a:t>1- التوقع الرياضي للعدد الثابت يساوي العدد نفسه.</a:t>
            </a:r>
          </a:p>
          <a:p>
            <a:pPr algn="r" rtl="1"/>
            <a:r>
              <a:rPr lang="ar-SY" sz="4400" dirty="0" smtClean="0"/>
              <a:t>2- التوقع الرياضي لمجموعة متغيرات عشوائية يساوي مجموع التوقعات الرياضية لهذه المتغيرات العشوائية.</a:t>
            </a:r>
            <a:endParaRPr lang="ar-SA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Y" sz="6600" b="1" dirty="0" smtClean="0">
                <a:solidFill>
                  <a:srgbClr val="C00000"/>
                </a:solidFill>
              </a:rPr>
              <a:t>تباين متغير عشوائي</a:t>
            </a:r>
            <a:endParaRPr lang="ar-SA" sz="6600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Y" sz="2400" dirty="0" smtClean="0"/>
              <a:t>يرمز بالرمز </a:t>
            </a:r>
            <a:r>
              <a:rPr lang="en-US" sz="2400" dirty="0" smtClean="0"/>
              <a:t>V(X) </a:t>
            </a:r>
            <a:r>
              <a:rPr lang="ar-SY" sz="2400" dirty="0" smtClean="0"/>
              <a:t> </a:t>
            </a:r>
          </a:p>
          <a:p>
            <a:pPr algn="r" rtl="1">
              <a:buNone/>
            </a:pPr>
            <a:r>
              <a:rPr lang="ar-SY" sz="2400" dirty="0" smtClean="0"/>
              <a:t> </a:t>
            </a:r>
          </a:p>
          <a:p>
            <a:pPr algn="r" rtl="1"/>
            <a:endParaRPr lang="ar-SY" sz="2400" dirty="0" smtClean="0"/>
          </a:p>
          <a:p>
            <a:pPr algn="r" rtl="1">
              <a:buNone/>
            </a:pPr>
            <a:r>
              <a:rPr lang="ar-SY" sz="2400" dirty="0" smtClean="0"/>
              <a:t>وهي تعطى بالعلاقة  :                               = </a:t>
            </a:r>
            <a:r>
              <a:rPr lang="en-US" sz="2400" dirty="0" smtClean="0"/>
              <a:t>E(X-µ)2</a:t>
            </a:r>
            <a:r>
              <a:rPr lang="ar-SY" sz="2400" dirty="0" smtClean="0"/>
              <a:t> =</a:t>
            </a:r>
            <a:r>
              <a:rPr lang="en-US" sz="2400" dirty="0" smtClean="0"/>
              <a:t>V(X)</a:t>
            </a:r>
            <a:r>
              <a:rPr lang="ar-SY" sz="2400" dirty="0" smtClean="0"/>
              <a:t>    </a:t>
            </a:r>
          </a:p>
          <a:p>
            <a:pPr algn="r" rtl="1"/>
            <a:endParaRPr lang="ar-SY" dirty="0" smtClean="0"/>
          </a:p>
          <a:p>
            <a:pPr algn="r" rtl="1"/>
            <a:r>
              <a:rPr lang="ar-SY" dirty="0" smtClean="0"/>
              <a:t>حيث أن </a:t>
            </a:r>
            <a:r>
              <a:rPr lang="en-US" dirty="0" smtClean="0"/>
              <a:t>E(X)</a:t>
            </a:r>
            <a:r>
              <a:rPr lang="ar-SY" dirty="0" smtClean="0"/>
              <a:t> = µ        </a:t>
            </a:r>
            <a:r>
              <a:rPr lang="ar-SY" dirty="0" err="1" smtClean="0"/>
              <a:t>و</a:t>
            </a:r>
            <a:r>
              <a:rPr lang="ar-SY" dirty="0" smtClean="0"/>
              <a:t>                       = </a:t>
            </a:r>
            <a:r>
              <a:rPr lang="en-US" dirty="0" smtClean="0"/>
              <a:t>V(X)</a:t>
            </a:r>
            <a:r>
              <a:rPr lang="ar-SY" dirty="0" smtClean="0"/>
              <a:t>         </a:t>
            </a:r>
          </a:p>
          <a:p>
            <a:pPr algn="r" rtl="1"/>
            <a:r>
              <a:rPr lang="ar-SY" sz="3200" dirty="0" smtClean="0"/>
              <a:t>بمعنى أن التباين هو عبارة عن حاصل مربع فرق كل قيمة عن متوسطها الحسابي</a:t>
            </a:r>
          </a:p>
        </p:txBody>
      </p:sp>
      <p:graphicFrame>
        <p:nvGraphicFramePr>
          <p:cNvPr id="4" name="كائن 3"/>
          <p:cNvGraphicFramePr>
            <a:graphicFrameLocks noChangeAspect="1"/>
          </p:cNvGraphicFramePr>
          <p:nvPr/>
        </p:nvGraphicFramePr>
        <p:xfrm>
          <a:off x="6174281" y="4120292"/>
          <a:ext cx="646243" cy="556639"/>
        </p:xfrm>
        <a:graphic>
          <a:graphicData uri="http://schemas.openxmlformats.org/presentationml/2006/ole">
            <p:oleObj spid="_x0000_s37890" name="Equation" r:id="rId3" imgW="203040" imgH="203040" progId="Equation.3">
              <p:embed/>
            </p:oleObj>
          </a:graphicData>
        </a:graphic>
      </p:graphicFrame>
      <p:graphicFrame>
        <p:nvGraphicFramePr>
          <p:cNvPr id="5" name="كائن 4"/>
          <p:cNvGraphicFramePr>
            <a:graphicFrameLocks noChangeAspect="1"/>
          </p:cNvGraphicFramePr>
          <p:nvPr/>
        </p:nvGraphicFramePr>
        <p:xfrm>
          <a:off x="3972394" y="3762819"/>
          <a:ext cx="2173575" cy="539359"/>
        </p:xfrm>
        <a:graphic>
          <a:graphicData uri="http://schemas.openxmlformats.org/presentationml/2006/ole">
            <p:oleObj spid="_x0000_s37891" name="Equation" r:id="rId4" imgW="7491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Y" sz="6000" b="1" dirty="0" smtClean="0">
                <a:solidFill>
                  <a:srgbClr val="C00000"/>
                </a:solidFill>
              </a:rPr>
              <a:t>الانحراف المعياري للمتغير العشوائي </a:t>
            </a:r>
            <a:endParaRPr lang="ar-SA" sz="6000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600" b="1" dirty="0" smtClean="0"/>
              <a:t>هو حاصل الجذر    </a:t>
            </a:r>
            <a:r>
              <a:rPr lang="ar-SA" sz="3600" b="1" dirty="0" err="1" smtClean="0"/>
              <a:t>التربيعي</a:t>
            </a:r>
            <a:r>
              <a:rPr lang="ar-SA" sz="3600" b="1" dirty="0" smtClean="0"/>
              <a:t>  الموجب للتباين    ويعطى بالعلاقة  :</a:t>
            </a:r>
          </a:p>
          <a:p>
            <a:pPr algn="r" rtl="1">
              <a:buNone/>
            </a:pPr>
            <a:r>
              <a:rPr lang="ar-SA" sz="2400" dirty="0" smtClean="0"/>
              <a:t>                                   </a:t>
            </a:r>
            <a:r>
              <a:rPr lang="ar-SA" sz="6600" dirty="0" smtClean="0"/>
              <a:t>=   </a:t>
            </a:r>
            <a:r>
              <a:rPr lang="el-GR" sz="6600" dirty="0" smtClean="0"/>
              <a:t>σ</a:t>
            </a:r>
            <a:r>
              <a:rPr lang="ar-SA" sz="6600" dirty="0" smtClean="0"/>
              <a:t> </a:t>
            </a:r>
            <a:endParaRPr lang="ar-SA" sz="2400" dirty="0"/>
          </a:p>
        </p:txBody>
      </p:sp>
      <p:graphicFrame>
        <p:nvGraphicFramePr>
          <p:cNvPr id="4" name="كائن 3"/>
          <p:cNvGraphicFramePr>
            <a:graphicFrameLocks noChangeAspect="1"/>
          </p:cNvGraphicFramePr>
          <p:nvPr/>
        </p:nvGraphicFramePr>
        <p:xfrm>
          <a:off x="6501568" y="3540256"/>
          <a:ext cx="1278329" cy="776911"/>
        </p:xfrm>
        <a:graphic>
          <a:graphicData uri="http://schemas.openxmlformats.org/presentationml/2006/ole">
            <p:oleObj spid="_x0000_s38914" name="Equation" r:id="rId3" imgW="50796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Y" sz="6000" b="1" dirty="0" smtClean="0">
                <a:solidFill>
                  <a:srgbClr val="FF0000"/>
                </a:solidFill>
              </a:rPr>
              <a:t>التجربة والتجربة العشوائية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Y" dirty="0" smtClean="0"/>
              <a:t>التجربة هي عبارة عن عملية تؤدي إلى ملاحظة «او مشاهدة» أو قياس</a:t>
            </a:r>
          </a:p>
          <a:p>
            <a:pPr algn="r" rtl="1"/>
            <a:r>
              <a:rPr lang="ar-SY" dirty="0" smtClean="0"/>
              <a:t>يركز علم الاحتمال على التجارب العشوائية</a:t>
            </a:r>
          </a:p>
          <a:p>
            <a:pPr algn="r" rtl="1"/>
            <a:r>
              <a:rPr lang="ar-SY" dirty="0" smtClean="0"/>
              <a:t>تعرف التجربة العشوائية بأنها عبارة عن تجربة تتحكم في مشاهداتها  المصادفة  والتخمين</a:t>
            </a:r>
          </a:p>
          <a:p>
            <a:pPr algn="r" rtl="1"/>
            <a:r>
              <a:rPr lang="ar-SY" dirty="0" smtClean="0"/>
              <a:t>امثلة عن التجارب العشوائية: قياس الطول والوزن لمجموعة من الأشخاص- رمي حجر النرد- متابعة جنس المولود في منطقة معينة فنحصل على نتيجة احتمالية ولادة الذكور </a:t>
            </a:r>
            <a:r>
              <a:rPr lang="ar-SY" dirty="0" err="1" smtClean="0"/>
              <a:t>والاناث</a:t>
            </a:r>
            <a:r>
              <a:rPr lang="ar-SY" dirty="0" smtClean="0"/>
              <a:t> فنرمز للذكر بالرمز 1 والأنثى بالرمز 0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764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7200" b="1" dirty="0" smtClean="0">
                <a:solidFill>
                  <a:srgbClr val="C00000"/>
                </a:solidFill>
              </a:rPr>
              <a:t>خواص التباين </a:t>
            </a:r>
            <a:endParaRPr lang="ar-SA" sz="7200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4000" b="1" dirty="0" smtClean="0"/>
              <a:t>1- تباين العدد الثابت يساوي الصفر أي في حال كانت قيمة المتغيرات متساوية  وتساوي قيمة المتوسط الحسابي فإن التباين يساوي الصفر وبنفس الوقت يساوي الصفر  .</a:t>
            </a:r>
          </a:p>
          <a:p>
            <a:pPr algn="r" rtl="1"/>
            <a:r>
              <a:rPr lang="ar-SA" sz="4000" b="1" dirty="0" smtClean="0"/>
              <a:t>2- تباين مجموع عدة متغيرات عشوائية يساوي مجموع تباين كل متغير على  </a:t>
            </a:r>
            <a:r>
              <a:rPr lang="ar-SA" sz="4000" b="1" dirty="0" err="1" smtClean="0"/>
              <a:t>حدى</a:t>
            </a:r>
            <a:r>
              <a:rPr lang="ar-SA" sz="4000" b="1" dirty="0" smtClean="0"/>
              <a:t>  بشرط أن تكون مستقلة عن بعضها.</a:t>
            </a:r>
            <a:endParaRPr lang="ar-SA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Y" sz="6600" b="1" dirty="0" smtClean="0">
                <a:solidFill>
                  <a:srgbClr val="FF0000"/>
                </a:solidFill>
              </a:rPr>
              <a:t>التجربة والتجربة العشوائية</a:t>
            </a:r>
            <a:endParaRPr lang="ar-SA" sz="66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40000"/>
          </a:blip>
          <a:srcRect/>
          <a:stretch>
            <a:fillRect/>
          </a:stretch>
        </p:blipFill>
        <p:spPr bwMode="auto">
          <a:xfrm>
            <a:off x="1573969" y="1753852"/>
            <a:ext cx="9998439" cy="4167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Y" sz="6000" b="1" dirty="0" smtClean="0">
                <a:solidFill>
                  <a:srgbClr val="FF0000"/>
                </a:solidFill>
              </a:rPr>
              <a:t>الحساب المباشر</a:t>
            </a:r>
            <a:endParaRPr lang="ar-SA" sz="60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Y" dirty="0" err="1" smtClean="0"/>
              <a:t>القاء</a:t>
            </a:r>
            <a:r>
              <a:rPr lang="ar-SY" dirty="0" smtClean="0"/>
              <a:t> حجر النرد له عدة احتمالات, كما للولادة احتمالين مثلا ذكر (</a:t>
            </a:r>
            <a:r>
              <a:rPr lang="en-US" dirty="0" smtClean="0"/>
              <a:t>B</a:t>
            </a:r>
            <a:r>
              <a:rPr lang="ar-SY" dirty="0" smtClean="0"/>
              <a:t>) </a:t>
            </a:r>
            <a:r>
              <a:rPr lang="ar-SY" dirty="0" err="1" smtClean="0"/>
              <a:t>وانثى</a:t>
            </a:r>
            <a:r>
              <a:rPr lang="ar-SY" dirty="0" smtClean="0"/>
              <a:t> (</a:t>
            </a:r>
            <a:r>
              <a:rPr lang="en-US" dirty="0" smtClean="0"/>
              <a:t>G</a:t>
            </a:r>
            <a:r>
              <a:rPr lang="ar-SY" dirty="0" smtClean="0"/>
              <a:t>)</a:t>
            </a:r>
          </a:p>
          <a:p>
            <a:pPr algn="r" rtl="1"/>
            <a:endParaRPr lang="ar-SY" dirty="0" smtClean="0"/>
          </a:p>
          <a:p>
            <a:pPr algn="r" rtl="1"/>
            <a:endParaRPr lang="ar-SY" dirty="0" smtClean="0"/>
          </a:p>
          <a:p>
            <a:pPr algn="r" rtl="1"/>
            <a:endParaRPr lang="ar-SY" dirty="0" smtClean="0"/>
          </a:p>
          <a:p>
            <a:pPr algn="r" rtl="1"/>
            <a:endParaRPr lang="ar-SY" dirty="0" smtClean="0"/>
          </a:p>
          <a:p>
            <a:pPr algn="r" rtl="1"/>
            <a:r>
              <a:rPr lang="en-US" dirty="0" smtClean="0"/>
              <a:t> </a:t>
            </a:r>
            <a:endParaRPr lang="ar-SY" dirty="0" smtClean="0"/>
          </a:p>
          <a:p>
            <a:pPr algn="r" rtl="1"/>
            <a:endParaRPr lang="ar-SY" dirty="0" smtClean="0"/>
          </a:p>
          <a:p>
            <a:pPr algn="r" rtl="1"/>
            <a:endParaRPr lang="ar-SY" dirty="0" smtClean="0"/>
          </a:p>
          <a:p>
            <a:pPr algn="r" rtl="1"/>
            <a:endParaRPr lang="ar-SY" dirty="0" smtClean="0"/>
          </a:p>
          <a:p>
            <a:pPr algn="r" rtl="1">
              <a:buNone/>
            </a:pPr>
            <a:endParaRPr lang="ar-SY" dirty="0" smtClean="0"/>
          </a:p>
          <a:p>
            <a:pPr algn="r" rtl="1"/>
            <a:endParaRPr lang="ar-SY" dirty="0" smtClean="0"/>
          </a:p>
          <a:p>
            <a:pPr algn="r" rtl="1"/>
            <a:endParaRPr lang="ar-SY" dirty="0" smtClean="0"/>
          </a:p>
          <a:p>
            <a:pPr algn="r" rtl="1"/>
            <a:endParaRPr lang="ar-SY" dirty="0" smtClean="0"/>
          </a:p>
          <a:p>
            <a:pPr algn="r" rtl="1"/>
            <a:endParaRPr lang="ar-SY" dirty="0" smtClean="0"/>
          </a:p>
          <a:p>
            <a:pPr algn="r" rtl="1">
              <a:buNone/>
            </a:pPr>
            <a:endParaRPr lang="ar-SA" dirty="0"/>
          </a:p>
        </p:txBody>
      </p:sp>
      <p:graphicFrame>
        <p:nvGraphicFramePr>
          <p:cNvPr id="4" name="كائن 3"/>
          <p:cNvGraphicFramePr>
            <a:graphicFrameLocks noChangeAspect="1"/>
          </p:cNvGraphicFramePr>
          <p:nvPr/>
        </p:nvGraphicFramePr>
        <p:xfrm>
          <a:off x="3867463" y="2764828"/>
          <a:ext cx="2409045" cy="682911"/>
        </p:xfrm>
        <a:graphic>
          <a:graphicData uri="http://schemas.openxmlformats.org/presentationml/2006/ole">
            <p:oleObj spid="_x0000_s3074" name="Equation" r:id="rId3" imgW="990360" imgH="215640" progId="Equation.3">
              <p:embed/>
            </p:oleObj>
          </a:graphicData>
        </a:graphic>
      </p:graphicFrame>
      <p:graphicFrame>
        <p:nvGraphicFramePr>
          <p:cNvPr id="6" name="كائن 5"/>
          <p:cNvGraphicFramePr>
            <a:graphicFrameLocks noChangeAspect="1"/>
          </p:cNvGraphicFramePr>
          <p:nvPr/>
        </p:nvGraphicFramePr>
        <p:xfrm>
          <a:off x="3912433" y="3759071"/>
          <a:ext cx="3447736" cy="1787291"/>
        </p:xfrm>
        <a:graphic>
          <a:graphicData uri="http://schemas.openxmlformats.org/presentationml/2006/ole">
            <p:oleObj spid="_x0000_s3076" name="Equation" r:id="rId4" imgW="660240" imgH="685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Y" sz="6600" b="1" dirty="0" smtClean="0">
                <a:solidFill>
                  <a:srgbClr val="FF0000"/>
                </a:solidFill>
              </a:rPr>
              <a:t>طرائق العد </a:t>
            </a:r>
            <a:endParaRPr lang="ar-SA" sz="66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Y" sz="3200" dirty="0" smtClean="0"/>
              <a:t>إذا رمزنا باستكمال المرحلة الأولى من عمل ما بالرمز (</a:t>
            </a:r>
            <a:r>
              <a:rPr lang="en-US" sz="3200" dirty="0" smtClean="0"/>
              <a:t>m</a:t>
            </a:r>
            <a:r>
              <a:rPr lang="ar-SY" sz="3200" dirty="0" smtClean="0"/>
              <a:t>) والمرحلة التالية بالرمز (</a:t>
            </a:r>
            <a:r>
              <a:rPr lang="en-US" sz="3200" dirty="0" smtClean="0"/>
              <a:t>n</a:t>
            </a:r>
            <a:r>
              <a:rPr lang="ar-SY" sz="3200" dirty="0" smtClean="0"/>
              <a:t>) فالعدد الكلي لكلا المرحلتين هو القيمة :</a:t>
            </a:r>
          </a:p>
          <a:p>
            <a:pPr algn="ctr" rtl="1">
              <a:buNone/>
            </a:pPr>
            <a:r>
              <a:rPr lang="ar-SY" sz="3200" dirty="0" smtClean="0"/>
              <a:t>(</a:t>
            </a:r>
            <a:r>
              <a:rPr lang="en-US" sz="3200" dirty="0" smtClean="0"/>
              <a:t>m x n</a:t>
            </a:r>
            <a:r>
              <a:rPr lang="ar-SY" sz="3200" dirty="0" smtClean="0"/>
              <a:t>)</a:t>
            </a:r>
            <a:endParaRPr lang="ar-S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Y" sz="7200" b="1" dirty="0" smtClean="0">
                <a:solidFill>
                  <a:srgbClr val="FF0000"/>
                </a:solidFill>
              </a:rPr>
              <a:t>مثال</a:t>
            </a:r>
            <a:endParaRPr lang="ar-SA" sz="72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7" name="عنصر نائب للمحتوى 6"/>
          <p:cNvGraphicFramePr>
            <a:graphicFrameLocks noChangeAspect="1"/>
          </p:cNvGraphicFramePr>
          <p:nvPr>
            <p:ph sz="quarter" idx="2"/>
          </p:nvPr>
        </p:nvGraphicFramePr>
        <p:xfrm>
          <a:off x="1603949" y="4310062"/>
          <a:ext cx="3792510" cy="951485"/>
        </p:xfrm>
        <a:graphic>
          <a:graphicData uri="http://schemas.openxmlformats.org/presentationml/2006/ole">
            <p:oleObj spid="_x0000_s4098" name="Equation" r:id="rId3" imgW="1307880" imgH="253800" progId="Equation.3">
              <p:embed/>
            </p:oleObj>
          </a:graphicData>
        </a:graphic>
      </p:graphicFrame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algn="r" rtl="1"/>
            <a:r>
              <a:rPr lang="ar-SY" sz="2400" dirty="0" smtClean="0"/>
              <a:t>لدينا عدة طرائق لتشخيص مرض التهاب الكبد الفيروسي اثنان منهما طريقتان غير مؤكدتان وطريقتان </a:t>
            </a:r>
            <a:r>
              <a:rPr lang="ar-SY" sz="2400" dirty="0" err="1" smtClean="0"/>
              <a:t>تاكيدتان</a:t>
            </a:r>
            <a:r>
              <a:rPr lang="ar-SY" sz="2400" dirty="0" smtClean="0"/>
              <a:t> فنقول للوصول الاحتمالي للتشخيص الدقيق</a:t>
            </a:r>
            <a:endParaRPr lang="ar-S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7" name="عنصر نائب للمحتوى 6"/>
          <p:cNvGraphicFramePr>
            <a:graphicFrameLocks noChangeAspect="1"/>
          </p:cNvGraphicFramePr>
          <p:nvPr>
            <p:ph sz="quarter" idx="2"/>
          </p:nvPr>
        </p:nvGraphicFramePr>
        <p:xfrm>
          <a:off x="1364104" y="4310062"/>
          <a:ext cx="4347147" cy="1191328"/>
        </p:xfrm>
        <a:graphic>
          <a:graphicData uri="http://schemas.openxmlformats.org/presentationml/2006/ole">
            <p:oleObj spid="_x0000_s5122" name="Equation" r:id="rId3" imgW="1218960" imgH="253800" progId="Equation.3">
              <p:embed/>
            </p:oleObj>
          </a:graphicData>
        </a:graphic>
      </p:graphicFrame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Y" sz="4000" b="1" dirty="0" smtClean="0"/>
              <a:t>فإذا كان لدينا عدة مراحل لانجاز العمل وكل مرحلة رمز بالرمز </a:t>
            </a:r>
            <a:r>
              <a:rPr lang="en-US" sz="4000" b="1" dirty="0" smtClean="0"/>
              <a:t>n1; n2;;</a:t>
            </a:r>
            <a:r>
              <a:rPr lang="en-US" sz="4000" b="1" dirty="0" err="1" smtClean="0"/>
              <a:t>nk</a:t>
            </a:r>
            <a:endParaRPr lang="ar-SA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Y" sz="6600" b="1" dirty="0" smtClean="0">
                <a:solidFill>
                  <a:srgbClr val="FF0000"/>
                </a:solidFill>
              </a:rPr>
              <a:t>العينات المرتبة</a:t>
            </a:r>
            <a:endParaRPr lang="ar-SA" sz="66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7" name="عنصر نائب للمحتوى 6"/>
          <p:cNvGraphicFramePr>
            <a:graphicFrameLocks noChangeAspect="1"/>
          </p:cNvGraphicFramePr>
          <p:nvPr>
            <p:ph sz="quarter" idx="2"/>
          </p:nvPr>
        </p:nvGraphicFramePr>
        <p:xfrm>
          <a:off x="1319135" y="3113139"/>
          <a:ext cx="3237875" cy="829273"/>
        </p:xfrm>
        <a:graphic>
          <a:graphicData uri="http://schemas.openxmlformats.org/presentationml/2006/ole">
            <p:oleObj spid="_x0000_s6146" name="Equation" r:id="rId3" imgW="850680" imgH="279360" progId="Equation.3">
              <p:embed/>
            </p:oleObj>
          </a:graphicData>
        </a:graphic>
      </p:graphicFrame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Y" sz="2800" b="1" dirty="0" smtClean="0"/>
              <a:t>إذا كانت (</a:t>
            </a:r>
            <a:r>
              <a:rPr lang="en-US" sz="2800" b="1" dirty="0" smtClean="0"/>
              <a:t>A</a:t>
            </a:r>
            <a:r>
              <a:rPr lang="ar-SY" sz="2800" b="1" dirty="0" smtClean="0"/>
              <a:t>) مجموعة غير خالية </a:t>
            </a:r>
          </a:p>
          <a:p>
            <a:pPr algn="r" rtl="1"/>
            <a:r>
              <a:rPr lang="ar-SY" sz="2800" b="1" dirty="0" smtClean="0"/>
              <a:t>وكانت (</a:t>
            </a:r>
            <a:r>
              <a:rPr lang="en-US" sz="2800" b="1" dirty="0" smtClean="0"/>
              <a:t>r</a:t>
            </a:r>
            <a:r>
              <a:rPr lang="ar-SY" sz="2800" b="1" dirty="0" smtClean="0"/>
              <a:t>) مجموعة جزئية من (</a:t>
            </a:r>
            <a:r>
              <a:rPr lang="en-US" sz="2800" b="1" dirty="0" smtClean="0"/>
              <a:t>A</a:t>
            </a:r>
            <a:r>
              <a:rPr lang="ar-SY" sz="2800" b="1" dirty="0" smtClean="0"/>
              <a:t>) والتي تسمى هنا في مفهوم علم الاحتمال بالعينة المرتبة</a:t>
            </a:r>
          </a:p>
          <a:p>
            <a:pPr algn="r" rtl="1"/>
            <a:r>
              <a:rPr lang="ar-SY" sz="2800" b="1" dirty="0" smtClean="0"/>
              <a:t>فإذا أخذت (</a:t>
            </a:r>
            <a:r>
              <a:rPr lang="en-US" sz="2800" b="1" dirty="0" smtClean="0"/>
              <a:t>r</a:t>
            </a:r>
            <a:r>
              <a:rPr lang="ar-SY" sz="2800" b="1" dirty="0" smtClean="0"/>
              <a:t>) عدة مرات من المجموعة (</a:t>
            </a:r>
            <a:r>
              <a:rPr lang="en-US" sz="2800" b="1" dirty="0" smtClean="0"/>
              <a:t>A</a:t>
            </a:r>
            <a:r>
              <a:rPr lang="ar-SY" sz="2800" b="1" dirty="0" smtClean="0"/>
              <a:t>) مع </a:t>
            </a:r>
            <a:r>
              <a:rPr lang="ar-SY" sz="2800" b="1" dirty="0" err="1" smtClean="0"/>
              <a:t>الاعادة</a:t>
            </a:r>
            <a:r>
              <a:rPr lang="ar-SY" sz="2800" b="1" dirty="0" smtClean="0"/>
              <a:t> (</a:t>
            </a:r>
            <a:r>
              <a:rPr lang="ar-SY" sz="2800" b="1" dirty="0" err="1" smtClean="0"/>
              <a:t>اي</a:t>
            </a:r>
            <a:r>
              <a:rPr lang="ar-SY" sz="2800" b="1" dirty="0" smtClean="0"/>
              <a:t> كل عنصر أخذ من المجموعة (</a:t>
            </a:r>
            <a:r>
              <a:rPr lang="en-US" sz="2800" b="1" dirty="0" smtClean="0"/>
              <a:t>A</a:t>
            </a:r>
            <a:r>
              <a:rPr lang="ar-SY" sz="2800" b="1" dirty="0" smtClean="0"/>
              <a:t>) أعيد بعد سحبه فيكون:</a:t>
            </a:r>
            <a:endParaRPr lang="ar-SA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382</TotalTime>
  <Words>1214</Words>
  <Application>Microsoft Office PowerPoint</Application>
  <PresentationFormat>مخصص</PresentationFormat>
  <Paragraphs>116</Paragraphs>
  <Slides>30</Slides>
  <Notes>0</Notes>
  <HiddenSlides>0</HiddenSlides>
  <MMClips>0</MMClips>
  <ScaleCrop>false</ScaleCrop>
  <HeadingPairs>
    <vt:vector size="6" baseType="variant">
      <vt:variant>
        <vt:lpstr>سمة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30</vt:i4>
      </vt:variant>
    </vt:vector>
  </HeadingPairs>
  <TitlesOfParts>
    <vt:vector size="32" baseType="lpstr">
      <vt:lpstr>تدفق</vt:lpstr>
      <vt:lpstr>Equation</vt:lpstr>
      <vt:lpstr>المفاهيم والمبادئ الأساسية لعلم الإحتمال وخصائصه</vt:lpstr>
      <vt:lpstr>تعاريف </vt:lpstr>
      <vt:lpstr>التجربة والتجربة العشوائية</vt:lpstr>
      <vt:lpstr>التجربة والتجربة العشوائية</vt:lpstr>
      <vt:lpstr>الحساب المباشر</vt:lpstr>
      <vt:lpstr>طرائق العد </vt:lpstr>
      <vt:lpstr>مثال</vt:lpstr>
      <vt:lpstr>الشريحة 8</vt:lpstr>
      <vt:lpstr>العينات المرتبة</vt:lpstr>
      <vt:lpstr>الشريحة 10</vt:lpstr>
      <vt:lpstr>الشريحة 11</vt:lpstr>
      <vt:lpstr>المتوافقات</vt:lpstr>
      <vt:lpstr>الشريحة 13</vt:lpstr>
      <vt:lpstr>الشريحة 14</vt:lpstr>
      <vt:lpstr>فقرة الجبر والجبر التام وبعض خواص مسلمات الإحتمالية عبارة عن إحصاء رياضي تقرأ  بشكل فردي</vt:lpstr>
      <vt:lpstr>التعاريف الأساسية للاحتمال</vt:lpstr>
      <vt:lpstr>التعريف الإحصائي للاحتمال </vt:lpstr>
      <vt:lpstr>التعريف الرياضي للاحتمال</vt:lpstr>
      <vt:lpstr>تعريف</vt:lpstr>
      <vt:lpstr>الخصائص الرئيسية للاحتمال والاحتمال الشرطي</vt:lpstr>
      <vt:lpstr>الاستقلال العشوائي </vt:lpstr>
      <vt:lpstr>الشريحة 22</vt:lpstr>
      <vt:lpstr>خواص الاستقلال العشوائي </vt:lpstr>
      <vt:lpstr>المتغير العشوائي والتوزيع الاحتمالي </vt:lpstr>
      <vt:lpstr>دالة التوزيع الاحتمالية المتجمع </vt:lpstr>
      <vt:lpstr>التوقع الرياضي لمتغير عشوائي</vt:lpstr>
      <vt:lpstr>خواص التوقع الرياضي</vt:lpstr>
      <vt:lpstr>تباين متغير عشوائي</vt:lpstr>
      <vt:lpstr>الانحراف المعياري للمتغير العشوائي </vt:lpstr>
      <vt:lpstr>خواص التباين </vt:lpstr>
    </vt:vector>
  </TitlesOfParts>
  <Company>AUST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المفاهيم والمبادئ الأساسية لعلم الإحتمال وخصائصه</dc:title>
  <dc:creator>Boss</dc:creator>
  <cp:lastModifiedBy>DR.YASER</cp:lastModifiedBy>
  <cp:revision>54</cp:revision>
  <dcterms:created xsi:type="dcterms:W3CDTF">2016-04-06T05:24:27Z</dcterms:created>
  <dcterms:modified xsi:type="dcterms:W3CDTF">2017-04-10T07:14:46Z</dcterms:modified>
</cp:coreProperties>
</file>