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notesMasterIdLst>
    <p:notesMasterId r:id="rId2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63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24F8B47E-8D16-4F96-8701-8C09BF1AF6DA}" type="datetimeFigureOut">
              <a:rPr lang="ar-SA" smtClean="0"/>
              <a:t>11/09/1438</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659C6640-1FFC-40AB-A3D3-EA6CA2C61703}" type="slidenum">
              <a:rPr lang="ar-SA" smtClean="0"/>
              <a:t>‹#›</a:t>
            </a:fld>
            <a:endParaRPr lang="ar-SA"/>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5EB8AAA0-03B7-438E-842E-855675AE7E27}" type="datetime1">
              <a:rPr lang="ar-SA" smtClean="0"/>
              <a:t>11/09/1438</a:t>
            </a:fld>
            <a:endParaRPr lang="ar-SA"/>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F2156372-9E57-4521-BE37-FFA0A617772C}" type="slidenum">
              <a:rPr lang="ar-SA" smtClean="0"/>
              <a:pPr/>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20E07DE-4CA6-49D0-980E-15939DC9E035}" type="datetime1">
              <a:rPr lang="ar-SA" smtClean="0"/>
              <a:t>11/09/1438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56372-9E57-4521-BE37-FFA0A617772C}"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CA65AD1C-5F5F-414D-B457-A1FE1F0FF786}" type="datetime1">
              <a:rPr lang="ar-SA" smtClean="0"/>
              <a:t>11/09/1438</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F2156372-9E57-4521-BE37-FFA0A617772C}"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B6E20CBC-3435-4A48-96A6-756E23D794FA}" type="datetime1">
              <a:rPr lang="ar-SA" smtClean="0"/>
              <a:t>11/09/1438</a:t>
            </a:fld>
            <a:endParaRPr lang="ar-SA"/>
          </a:p>
        </p:txBody>
      </p:sp>
      <p:sp>
        <p:nvSpPr>
          <p:cNvPr id="9" name="عنصر نائب لرقم الشريحة 8"/>
          <p:cNvSpPr>
            <a:spLocks noGrp="1"/>
          </p:cNvSpPr>
          <p:nvPr>
            <p:ph type="sldNum" sz="quarter" idx="15"/>
          </p:nvPr>
        </p:nvSpPr>
        <p:spPr/>
        <p:txBody>
          <a:bodyPr rtlCol="0"/>
          <a:lstStyle/>
          <a:p>
            <a:fld id="{F2156372-9E57-4521-BE37-FFA0A617772C}" type="slidenum">
              <a:rPr lang="ar-SA" smtClean="0"/>
              <a:pPr/>
              <a:t>‹#›</a:t>
            </a:fld>
            <a:endParaRPr lang="ar-SA"/>
          </a:p>
        </p:txBody>
      </p:sp>
      <p:sp>
        <p:nvSpPr>
          <p:cNvPr id="10" name="عنصر نائب للتذييل 9"/>
          <p:cNvSpPr>
            <a:spLocks noGrp="1"/>
          </p:cNvSpPr>
          <p:nvPr>
            <p:ph type="ftr" sz="quarter" idx="16"/>
          </p:nvPr>
        </p:nvSpPr>
        <p:spPr/>
        <p:txBody>
          <a:bodyPr rtlCol="0"/>
          <a:lstStyle/>
          <a:p>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48DEC4B9-8F93-4D86-8FA2-6FC5D4236825}" type="datetime1">
              <a:rPr lang="ar-SA" smtClean="0"/>
              <a:t>11/09/1438</a:t>
            </a:fld>
            <a:endParaRPr lang="ar-SA"/>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F2156372-9E57-4521-BE37-FFA0A617772C}" type="slidenum">
              <a:rPr lang="ar-SA" smtClean="0"/>
              <a:pPr/>
              <a:t>‹#›</a:t>
            </a:fld>
            <a:endParaRPr lang="ar-S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6DE8E578-5D2C-48E9-86AA-194728753F9A}" type="datetime1">
              <a:rPr lang="ar-SA" smtClean="0"/>
              <a:t>11/09/1438</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F2156372-9E57-4521-BE37-FFA0A617772C}" type="slidenum">
              <a:rPr lang="ar-SA" smtClean="0"/>
              <a:pPr/>
              <a:t>‹#›</a:t>
            </a:fld>
            <a:endParaRPr lang="ar-SA"/>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7F326AA4-6D14-4657-BA64-88A10CAD51F7}" type="datetime1">
              <a:rPr lang="ar-SA" smtClean="0"/>
              <a:t>11/09/1438</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F2156372-9E57-4521-BE37-FFA0A617772C}" type="slidenum">
              <a:rPr lang="ar-SA" smtClean="0"/>
              <a:pPr/>
              <a:t>‹#›</a:t>
            </a:fld>
            <a:endParaRPr lang="ar-SA"/>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A96860D9-ABAD-4B52-BCFA-6455DEA9021D}" type="datetime1">
              <a:rPr lang="ar-SA" smtClean="0"/>
              <a:t>11/09/1438</a:t>
            </a:fld>
            <a:endParaRPr lang="ar-SA"/>
          </a:p>
        </p:txBody>
      </p:sp>
      <p:sp>
        <p:nvSpPr>
          <p:cNvPr id="7" name="عنصر نائب لرقم الشريحة 6"/>
          <p:cNvSpPr>
            <a:spLocks noGrp="1"/>
          </p:cNvSpPr>
          <p:nvPr>
            <p:ph type="sldNum" sz="quarter" idx="11"/>
          </p:nvPr>
        </p:nvSpPr>
        <p:spPr/>
        <p:txBody>
          <a:bodyPr rtlCol="0"/>
          <a:lstStyle/>
          <a:p>
            <a:fld id="{F2156372-9E57-4521-BE37-FFA0A617772C}" type="slidenum">
              <a:rPr lang="ar-SA" smtClean="0"/>
              <a:pPr/>
              <a:t>‹#›</a:t>
            </a:fld>
            <a:endParaRPr lang="ar-SA"/>
          </a:p>
        </p:txBody>
      </p:sp>
      <p:sp>
        <p:nvSpPr>
          <p:cNvPr id="8" name="عنصر نائب للتذييل 7"/>
          <p:cNvSpPr>
            <a:spLocks noGrp="1"/>
          </p:cNvSpPr>
          <p:nvPr>
            <p:ph type="ftr" sz="quarter" idx="12"/>
          </p:nvPr>
        </p:nvSpPr>
        <p:spPr/>
        <p:txBody>
          <a:bodyPr rtlCol="0"/>
          <a:lstStyle/>
          <a:p>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663F091-2DBE-440F-9713-8C3385C8B43C}" type="datetime1">
              <a:rPr lang="ar-SA" smtClean="0"/>
              <a:t>11/09/1438</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F2156372-9E57-4521-BE37-FFA0A617772C}"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0A94AA0C-2714-4ECE-988B-A23886CADA85}" type="datetime1">
              <a:rPr lang="ar-SA" smtClean="0"/>
              <a:t>11/09/1438</a:t>
            </a:fld>
            <a:endParaRPr lang="ar-SA"/>
          </a:p>
        </p:txBody>
      </p:sp>
      <p:sp>
        <p:nvSpPr>
          <p:cNvPr id="22" name="عنصر نائب لرقم الشريحة 21"/>
          <p:cNvSpPr>
            <a:spLocks noGrp="1"/>
          </p:cNvSpPr>
          <p:nvPr>
            <p:ph type="sldNum" sz="quarter" idx="15"/>
          </p:nvPr>
        </p:nvSpPr>
        <p:spPr/>
        <p:txBody>
          <a:bodyPr rtlCol="0"/>
          <a:lstStyle/>
          <a:p>
            <a:fld id="{F2156372-9E57-4521-BE37-FFA0A617772C}" type="slidenum">
              <a:rPr lang="ar-SA" smtClean="0"/>
              <a:pPr/>
              <a:t>‹#›</a:t>
            </a:fld>
            <a:endParaRPr lang="ar-SA"/>
          </a:p>
        </p:txBody>
      </p:sp>
      <p:sp>
        <p:nvSpPr>
          <p:cNvPr id="23" name="عنصر نائب للتذييل 22"/>
          <p:cNvSpPr>
            <a:spLocks noGrp="1"/>
          </p:cNvSpPr>
          <p:nvPr>
            <p:ph type="ftr" sz="quarter" idx="16"/>
          </p:nvPr>
        </p:nvSpPr>
        <p:spPr/>
        <p:txBody>
          <a:bodyPr rtlCol="0"/>
          <a:lstStyle/>
          <a:p>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86C1F469-9AE7-4C92-8F1B-85D67D7AA864}" type="datetime1">
              <a:rPr lang="ar-SA" smtClean="0"/>
              <a:t>11/09/1438</a:t>
            </a:fld>
            <a:endParaRPr lang="ar-SA"/>
          </a:p>
        </p:txBody>
      </p:sp>
      <p:sp>
        <p:nvSpPr>
          <p:cNvPr id="18" name="عنصر نائب لرقم الشريحة 17"/>
          <p:cNvSpPr>
            <a:spLocks noGrp="1"/>
          </p:cNvSpPr>
          <p:nvPr>
            <p:ph type="sldNum" sz="quarter" idx="11"/>
          </p:nvPr>
        </p:nvSpPr>
        <p:spPr/>
        <p:txBody>
          <a:bodyPr rtlCol="0"/>
          <a:lstStyle/>
          <a:p>
            <a:fld id="{F2156372-9E57-4521-BE37-FFA0A617772C}" type="slidenum">
              <a:rPr lang="ar-SA" smtClean="0"/>
              <a:pPr/>
              <a:t>‹#›</a:t>
            </a:fld>
            <a:endParaRPr lang="ar-SA"/>
          </a:p>
        </p:txBody>
      </p:sp>
      <p:sp>
        <p:nvSpPr>
          <p:cNvPr id="21" name="عنصر نائب للتذييل 20"/>
          <p:cNvSpPr>
            <a:spLocks noGrp="1"/>
          </p:cNvSpPr>
          <p:nvPr>
            <p:ph type="ftr" sz="quarter" idx="12"/>
          </p:nvPr>
        </p:nvSpPr>
        <p:spPr/>
        <p:txBody>
          <a:bodyPr rtlCol="0"/>
          <a:lstStyle/>
          <a:p>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CB70C712-7AFD-47D0-8CDC-814891214088}" type="datetime1">
              <a:rPr lang="ar-SA" smtClean="0"/>
              <a:t>11/09/1438</a:t>
            </a:fld>
            <a:endParaRPr lang="ar-SA"/>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2156372-9E57-4521-BE37-FFA0A617772C}"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9.xml"/><Relationship Id="rId1" Type="http://schemas.openxmlformats.org/officeDocument/2006/relationships/vmlDrawing" Target="../drawings/vmlDrawing1.v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Y" dirty="0" smtClean="0"/>
              <a:t>مصادر جمع البيانات</a:t>
            </a:r>
            <a:endParaRPr lang="ar-SA" dirty="0"/>
          </a:p>
        </p:txBody>
      </p:sp>
      <p:sp>
        <p:nvSpPr>
          <p:cNvPr id="3" name="عنوان فرعي 2"/>
          <p:cNvSpPr>
            <a:spLocks noGrp="1"/>
          </p:cNvSpPr>
          <p:nvPr>
            <p:ph type="subTitle" idx="1"/>
          </p:nvPr>
        </p:nvSpPr>
        <p:spPr/>
        <p:txBody>
          <a:bodyPr/>
          <a:lstStyle/>
          <a:p>
            <a:pPr algn="ctr"/>
            <a:r>
              <a:rPr lang="ar-SY" dirty="0" smtClean="0"/>
              <a:t>أ.د.ياسر العمر</a:t>
            </a:r>
            <a:endParaRPr lang="ar-SA" dirty="0"/>
          </a:p>
        </p:txBody>
      </p:sp>
      <p:sp>
        <p:nvSpPr>
          <p:cNvPr id="4" name="عنصر نائب لرقم الشريحة 3"/>
          <p:cNvSpPr>
            <a:spLocks noGrp="1"/>
          </p:cNvSpPr>
          <p:nvPr>
            <p:ph type="sldNum" sz="quarter" idx="12"/>
          </p:nvPr>
        </p:nvSpPr>
        <p:spPr/>
        <p:txBody>
          <a:bodyPr/>
          <a:lstStyle/>
          <a:p>
            <a:fld id="{F2156372-9E57-4521-BE37-FFA0A617772C}" type="slidenum">
              <a:rPr lang="ar-SA" smtClean="0"/>
              <a:pPr/>
              <a:t>1</a:t>
            </a:fld>
            <a:endParaRPr lang="ar-SA"/>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التركيب النوعي والعمري للسكان</a:t>
            </a:r>
            <a:endParaRPr lang="ar-SA" dirty="0"/>
          </a:p>
        </p:txBody>
      </p:sp>
      <p:sp>
        <p:nvSpPr>
          <p:cNvPr id="3" name="عنصر نائب للمحتوى 2"/>
          <p:cNvSpPr>
            <a:spLocks noGrp="1"/>
          </p:cNvSpPr>
          <p:nvPr>
            <p:ph sz="quarter" idx="1"/>
          </p:nvPr>
        </p:nvSpPr>
        <p:spPr/>
        <p:txBody>
          <a:bodyPr/>
          <a:lstStyle/>
          <a:p>
            <a:r>
              <a:rPr lang="ar-SY" dirty="0" smtClean="0"/>
              <a:t>التركيب النوعي: يحسب على أساس التوازن بين الذكور والإناث مثلا نسبة الذكور إلى الإناث 1:1.1أي نسبة الذكور أعلي قليلا من الإناث</a:t>
            </a:r>
          </a:p>
          <a:p>
            <a:r>
              <a:rPr lang="ar-SY" dirty="0" smtClean="0"/>
              <a:t>التركيب العمري: وهو يعد من أهم المتغيرات </a:t>
            </a:r>
            <a:r>
              <a:rPr lang="ar-SY" dirty="0" err="1" smtClean="0"/>
              <a:t>الديمغرافية</a:t>
            </a:r>
            <a:r>
              <a:rPr lang="ar-SY" dirty="0" smtClean="0"/>
              <a:t> وهناك طريقتين لتقدير العمر:</a:t>
            </a:r>
          </a:p>
          <a:p>
            <a:pPr>
              <a:buNone/>
            </a:pPr>
            <a:r>
              <a:rPr lang="ar-SY" dirty="0" smtClean="0"/>
              <a:t>1- الطريقة الأولى تعتمد على أساس تاريخ الولادة </a:t>
            </a:r>
          </a:p>
          <a:p>
            <a:pPr>
              <a:buNone/>
            </a:pPr>
            <a:r>
              <a:rPr lang="ar-SY" dirty="0" smtClean="0"/>
              <a:t>2- الطريقة الثانية تعتمد على عدد السنوات الكاملة التي بلغها الشخص</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10</a:t>
            </a:fld>
            <a:endParaRPr lang="ar-SA"/>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مجموعات التركيب العمري</a:t>
            </a:r>
            <a:endParaRPr lang="ar-SA" dirty="0"/>
          </a:p>
        </p:txBody>
      </p:sp>
      <p:sp>
        <p:nvSpPr>
          <p:cNvPr id="3" name="عنصر نائب للمحتوى 2"/>
          <p:cNvSpPr>
            <a:spLocks noGrp="1"/>
          </p:cNvSpPr>
          <p:nvPr>
            <p:ph sz="quarter" idx="1"/>
          </p:nvPr>
        </p:nvSpPr>
        <p:spPr/>
        <p:txBody>
          <a:bodyPr/>
          <a:lstStyle/>
          <a:p>
            <a:r>
              <a:rPr lang="ar-SY" dirty="0" smtClean="0"/>
              <a:t>الأطفال صغار السن: من عمر صفر إلى ما دون خمس سنوات</a:t>
            </a:r>
          </a:p>
          <a:p>
            <a:r>
              <a:rPr lang="ar-SY" dirty="0" smtClean="0"/>
              <a:t>الفئات من 15-25 سنة: وتمثل فئة اليافعين</a:t>
            </a:r>
          </a:p>
          <a:p>
            <a:r>
              <a:rPr lang="ar-SY" dirty="0" smtClean="0"/>
              <a:t>الفئات </a:t>
            </a:r>
            <a:r>
              <a:rPr lang="en-US" dirty="0" smtClean="0"/>
              <a:t>&gt;60</a:t>
            </a:r>
            <a:r>
              <a:rPr lang="ar-SA" dirty="0" smtClean="0"/>
              <a:t> سنة وهي تمثل فئة المسنين وهذه النسبة مرتفعة عند الدول المتقدمة لانخفاض نسبة الوفيات وتقديم الخدمات الصحية</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11</a:t>
            </a:fld>
            <a:endParaRPr lang="ar-SA"/>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تعريف الإعالة العمري</a:t>
            </a:r>
            <a:endParaRPr lang="ar-SA" dirty="0"/>
          </a:p>
        </p:txBody>
      </p:sp>
      <p:sp>
        <p:nvSpPr>
          <p:cNvPr id="3" name="عنصر نائب للمحتوى 2"/>
          <p:cNvSpPr>
            <a:spLocks noGrp="1"/>
          </p:cNvSpPr>
          <p:nvPr>
            <p:ph sz="quarter" idx="1"/>
          </p:nvPr>
        </p:nvSpPr>
        <p:spPr/>
        <p:txBody>
          <a:bodyPr/>
          <a:lstStyle/>
          <a:p>
            <a:r>
              <a:rPr lang="ar-SA" dirty="0" smtClean="0"/>
              <a:t>وهي عبارة عن نسبة الأشخاص في سن الإعالة (أقل من 15 سنة وأكثر من 64 سنة) إلى الأشخاص في سن العمل (15-64) بين السكان ويقيس هذا المقياس مقدار العبء الاقتصادي الذي تتحمله الموارد البشرية لمجتمع ما لإعالة الفئات المنتجة وغير الناشطة اقتصاديا</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12</a:t>
            </a:fld>
            <a:endParaRPr lang="ar-SA"/>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dirty="0" smtClean="0"/>
              <a:t>التركيب الاجتماعي للسكان</a:t>
            </a:r>
            <a:endParaRPr lang="ar-SA" dirty="0"/>
          </a:p>
        </p:txBody>
      </p:sp>
      <p:sp>
        <p:nvSpPr>
          <p:cNvPr id="3" name="عنصر نائب للمحتوى 2"/>
          <p:cNvSpPr>
            <a:spLocks noGrp="1"/>
          </p:cNvSpPr>
          <p:nvPr>
            <p:ph sz="quarter" idx="1"/>
          </p:nvPr>
        </p:nvSpPr>
        <p:spPr/>
        <p:txBody>
          <a:bodyPr/>
          <a:lstStyle/>
          <a:p>
            <a:r>
              <a:rPr lang="ar-SA" dirty="0" smtClean="0"/>
              <a:t>وهذا التركيب توفره التعدادات السكانية حيث توفر الخصائص الاجتماعية للسكان من حيث الفقر والتعليم وهي من محددات الاجتماعية الصحية وكذا توصيف الحالة </a:t>
            </a:r>
            <a:r>
              <a:rPr lang="ar-SA" dirty="0" err="1" smtClean="0"/>
              <a:t>الزواجية</a:t>
            </a:r>
            <a:r>
              <a:rPr lang="ar-SA" dirty="0" smtClean="0"/>
              <a:t> </a:t>
            </a:r>
            <a:r>
              <a:rPr lang="ar-SA" smtClean="0"/>
              <a:t>والعمل لديهم </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13</a:t>
            </a:fld>
            <a:endParaRPr lang="ar-SA"/>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654032"/>
          </a:xfrm>
        </p:spPr>
        <p:txBody>
          <a:bodyPr/>
          <a:lstStyle/>
          <a:p>
            <a:pPr algn="ctr"/>
            <a:r>
              <a:rPr lang="ar-SY" dirty="0" smtClean="0"/>
              <a:t>التغير السكاني والديناميكية السكانية</a:t>
            </a:r>
            <a:endParaRPr lang="ar-SA" dirty="0"/>
          </a:p>
        </p:txBody>
      </p:sp>
      <p:sp>
        <p:nvSpPr>
          <p:cNvPr id="3" name="عنصر نائب للمحتوى 2"/>
          <p:cNvSpPr>
            <a:spLocks noGrp="1"/>
          </p:cNvSpPr>
          <p:nvPr>
            <p:ph sz="quarter" idx="1"/>
          </p:nvPr>
        </p:nvSpPr>
        <p:spPr>
          <a:xfrm>
            <a:off x="457200" y="857232"/>
            <a:ext cx="7467600" cy="5616720"/>
          </a:xfrm>
        </p:spPr>
        <p:txBody>
          <a:bodyPr/>
          <a:lstStyle/>
          <a:p>
            <a:r>
              <a:rPr lang="ar-SY" dirty="0" smtClean="0"/>
              <a:t>العدد الكلي للسكان: جميع الأشخاص الأحياء داخل الحدود الجغرافية في بلد معين في لحظة زمنية معينة دون النظر إلى جنسيتهم</a:t>
            </a:r>
          </a:p>
          <a:p>
            <a:r>
              <a:rPr lang="ar-SY" dirty="0" smtClean="0"/>
              <a:t>التغير المطلق في حجم السكان: هو الفارق في عدد السكان بين تعدادين متعاقبين تفصلهما فترة معينة كعشر سنوات مثلا</a:t>
            </a:r>
          </a:p>
          <a:p>
            <a:r>
              <a:rPr lang="ar-SY" dirty="0" smtClean="0"/>
              <a:t>التغير النسبي في حجم السكان: وهو يشير إلى التغير المطلق في حجم السكان مقسوما على إجمالي عدد السكان في التعداد السابق</a:t>
            </a:r>
          </a:p>
          <a:p>
            <a:r>
              <a:rPr lang="ar-SY" dirty="0" smtClean="0"/>
              <a:t>الحركة الطبيعية للسكان: وهي تفاعل كل من متغير الولادات ومتغير الوفيات لسكان مجتمع ما في مدة محددة سواء بالزيادة أو بالنقصان</a:t>
            </a:r>
          </a:p>
          <a:p>
            <a:r>
              <a:rPr lang="ar-SY" dirty="0" smtClean="0"/>
              <a:t>الحركة الميكانيكية للسكان: وهي صافي الهجرة إضافة إلى الحركة الطبيعية للسكان</a:t>
            </a:r>
          </a:p>
          <a:p>
            <a:r>
              <a:rPr lang="ar-SY" dirty="0" smtClean="0"/>
              <a:t>معدل الزيادة الطبيعية للسكان: وهو المعدل الذي يزيد </a:t>
            </a:r>
            <a:r>
              <a:rPr lang="ar-SY" dirty="0" err="1" smtClean="0"/>
              <a:t>به</a:t>
            </a:r>
            <a:r>
              <a:rPr lang="ar-SY" dirty="0" smtClean="0"/>
              <a:t> السكان (أو ينقص) في مدة معينة بسبب فائض في المواليد أو عجز بالنسبة للوفيات ويعبر عنه كنسبة إلى العدد الأساسي للسكان ولا يشمل هذا المعدل النتائج المترتبة على الهجرة إلى البلاد أو منها   </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14</a:t>
            </a:fld>
            <a:endParaRPr lang="ar-SA"/>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dirty="0"/>
          </a:p>
        </p:txBody>
      </p:sp>
      <p:sp>
        <p:nvSpPr>
          <p:cNvPr id="3" name="عنصر نائب للمحتوى 2"/>
          <p:cNvSpPr>
            <a:spLocks noGrp="1"/>
          </p:cNvSpPr>
          <p:nvPr>
            <p:ph sz="quarter" idx="1"/>
          </p:nvPr>
        </p:nvSpPr>
        <p:spPr/>
        <p:txBody>
          <a:bodyPr/>
          <a:lstStyle/>
          <a:p>
            <a:r>
              <a:rPr lang="ar-SY" dirty="0" smtClean="0"/>
              <a:t>معدل النمو السكاني: وهو المعدل الذي يزيد </a:t>
            </a:r>
            <a:r>
              <a:rPr lang="ar-SY" dirty="0" err="1" smtClean="0"/>
              <a:t>به</a:t>
            </a:r>
            <a:r>
              <a:rPr lang="ar-SY" dirty="0" smtClean="0"/>
              <a:t> السكان أو ينقص في فترة معينة كحاصل جمع الحركة الطبيعية للسكان وصافي الهجرة ويعبر عنه كنسبة مئوية من العدد الأساسي للسكان</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15</a:t>
            </a:fld>
            <a:endParaRPr lang="ar-SA"/>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مقاييس السكان</a:t>
            </a:r>
            <a:endParaRPr lang="ar-SA" dirty="0"/>
          </a:p>
        </p:txBody>
      </p:sp>
      <p:sp>
        <p:nvSpPr>
          <p:cNvPr id="3" name="عنصر نائب للمحتوى 2"/>
          <p:cNvSpPr>
            <a:spLocks noGrp="1"/>
          </p:cNvSpPr>
          <p:nvPr>
            <p:ph sz="quarter" idx="1"/>
          </p:nvPr>
        </p:nvSpPr>
        <p:spPr/>
        <p:txBody>
          <a:bodyPr/>
          <a:lstStyle/>
          <a:p>
            <a:r>
              <a:rPr lang="ar-SY" sz="4400" b="1" dirty="0" smtClean="0"/>
              <a:t>من أهم المتغيرات </a:t>
            </a:r>
            <a:r>
              <a:rPr lang="ar-SY" sz="4400" b="1" dirty="0" err="1" smtClean="0"/>
              <a:t>الديمغرافية</a:t>
            </a:r>
            <a:r>
              <a:rPr lang="ar-SY" sz="4400" b="1" dirty="0" smtClean="0"/>
              <a:t> القابلة للقياس وتشكل الأساس في التغير السكاني ويعبر عنها بثلاثة مقاييس: الخصوبة –الوفيات-الهجرة</a:t>
            </a:r>
          </a:p>
          <a:p>
            <a:pPr>
              <a:buNone/>
            </a:pP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16</a:t>
            </a:fld>
            <a:endParaRPr lang="ar-SA"/>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1- مقاييس الخصوبة</a:t>
            </a:r>
            <a:endParaRPr lang="ar-SA" dirty="0"/>
          </a:p>
        </p:txBody>
      </p:sp>
      <p:sp>
        <p:nvSpPr>
          <p:cNvPr id="3" name="عنصر نائب للمحتوى 2"/>
          <p:cNvSpPr>
            <a:spLocks noGrp="1"/>
          </p:cNvSpPr>
          <p:nvPr>
            <p:ph sz="quarter" idx="1"/>
          </p:nvPr>
        </p:nvSpPr>
        <p:spPr/>
        <p:txBody>
          <a:bodyPr/>
          <a:lstStyle/>
          <a:p>
            <a:r>
              <a:rPr lang="ar-SY" dirty="0" smtClean="0"/>
              <a:t>معدل المواليد الخام: وهو عدد المواليد لكل ألف من السكان في سنة معينة ويعبر عنه بالقانون:</a:t>
            </a:r>
          </a:p>
          <a:p>
            <a:pPr>
              <a:buNone/>
            </a:pPr>
            <a:r>
              <a:rPr lang="ar-SY" dirty="0" smtClean="0"/>
              <a:t>معدل المواليد الخام= عدد الولادات الحية التي تحدث في سنة/عدد السكان في منتصف السنة التقويمية * 1000</a:t>
            </a:r>
          </a:p>
          <a:p>
            <a:r>
              <a:rPr lang="ar-SY" dirty="0" smtClean="0"/>
              <a:t>المعدل العام للخصوبة: وهو عدد المواليد الأحياء لكل ألف من النساء اللواتي تتراوح أعمارهن بين 15-45 سنة في سنة معينة ويعبر عنه بالقانون:</a:t>
            </a:r>
          </a:p>
          <a:p>
            <a:pPr>
              <a:buNone/>
            </a:pPr>
            <a:r>
              <a:rPr lang="ar-SY" dirty="0" smtClean="0"/>
              <a:t>المعدل العام للخصوبة= عدد المواليد خلال سنة/ عدد النساء بعمر (15-49) في نفس السنة * 1000</a:t>
            </a:r>
          </a:p>
          <a:p>
            <a:pPr>
              <a:buNone/>
            </a:pP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17</a:t>
            </a:fld>
            <a:endParaRPr lang="ar-SA"/>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sz="quarter" idx="1"/>
          </p:nvPr>
        </p:nvSpPr>
        <p:spPr/>
        <p:txBody>
          <a:bodyPr/>
          <a:lstStyle/>
          <a:p>
            <a:r>
              <a:rPr lang="ar-SY" dirty="0" smtClean="0"/>
              <a:t>معدلات الخصوبة العمرية= عدد المواليد للنساء في فئة عمرية ما (مثلا 20-24) /عدد النساء من نفس الفئة العمرية في السنة * 1000</a:t>
            </a:r>
          </a:p>
          <a:p>
            <a:r>
              <a:rPr lang="ar-SY" dirty="0" smtClean="0"/>
              <a:t>معدل الخصوبة الصافي: وهو متوسط عدد الإناث اللاتي يمكن أن تنجبهن امرأة (أو مجموعة من النساء) إذا أمضت حياتها منذ ميلادها بما يتماشى مع معدلات الخصوبة العمرية ومعدلات الوفيات</a:t>
            </a:r>
          </a:p>
          <a:p>
            <a:r>
              <a:rPr lang="ar-SY" dirty="0" smtClean="0"/>
              <a:t>معدل الخصوبة الكلية: وهو متوسط عدد الأطفال الذي يمكن أن ينجبوا أحياء لكل امرأة (أو مجموعة من النساء) إذا أمضت حياتها منذ ميلادها بما يتماشى مع معدلات الخصوبة العمرية في سنة معينة</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18</a:t>
            </a:fld>
            <a:endParaRPr lang="ar-SA"/>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654032"/>
          </a:xfrm>
        </p:spPr>
        <p:txBody>
          <a:bodyPr>
            <a:normAutofit/>
          </a:bodyPr>
          <a:lstStyle/>
          <a:p>
            <a:pPr algn="r"/>
            <a:r>
              <a:rPr lang="ar-SY" sz="2800" b="1" dirty="0" smtClean="0"/>
              <a:t>تتأثر الخصوبة بعوامل بيولوجية وصحية واجتماعية واقتصادية</a:t>
            </a:r>
            <a:endParaRPr lang="ar-SA" sz="2800" b="1" dirty="0"/>
          </a:p>
        </p:txBody>
      </p:sp>
      <p:sp>
        <p:nvSpPr>
          <p:cNvPr id="3" name="عنصر نائب للمحتوى 2"/>
          <p:cNvSpPr>
            <a:spLocks noGrp="1"/>
          </p:cNvSpPr>
          <p:nvPr>
            <p:ph sz="quarter" idx="1"/>
          </p:nvPr>
        </p:nvSpPr>
        <p:spPr/>
        <p:txBody>
          <a:bodyPr/>
          <a:lstStyle/>
          <a:p>
            <a:r>
              <a:rPr lang="ar-SY" dirty="0" smtClean="0"/>
              <a:t>العوامل البيولوجية: منها العمر والتغذية</a:t>
            </a:r>
          </a:p>
          <a:p>
            <a:r>
              <a:rPr lang="ar-SY" dirty="0" smtClean="0"/>
              <a:t>العوامل الصحية والسلوكية: ومنها ممارسة الرضاعة الطبيعية وممارسة تنظيم الأسرة</a:t>
            </a:r>
          </a:p>
          <a:p>
            <a:r>
              <a:rPr lang="ar-SY" dirty="0" smtClean="0"/>
              <a:t>العوامل الاجتماعية والاقتصادية: ومنها تعليم الفتاة-والتحضر إذ أن معدلات الخصوبة تكون عادة أعلى في الأرياف- والعمل حيث تزداد معدلات الخصوبة في المجتمعات العاطلة عن العمل</a:t>
            </a:r>
          </a:p>
          <a:p>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19</a:t>
            </a:fld>
            <a:endParaRPr lang="ar-SA"/>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مصادر بيانات الإحصاء الطبي</a:t>
            </a:r>
            <a:endParaRPr lang="ar-SA" dirty="0"/>
          </a:p>
        </p:txBody>
      </p:sp>
      <p:sp>
        <p:nvSpPr>
          <p:cNvPr id="3" name="عنصر نائب للمحتوى 2"/>
          <p:cNvSpPr>
            <a:spLocks noGrp="1"/>
          </p:cNvSpPr>
          <p:nvPr>
            <p:ph sz="quarter" idx="1"/>
          </p:nvPr>
        </p:nvSpPr>
        <p:spPr/>
        <p:txBody>
          <a:bodyPr/>
          <a:lstStyle/>
          <a:p>
            <a:r>
              <a:rPr lang="ar-SY" dirty="0" smtClean="0"/>
              <a:t>معلومات </a:t>
            </a:r>
            <a:r>
              <a:rPr lang="ar-SY" dirty="0" err="1" smtClean="0"/>
              <a:t>الابلاغ</a:t>
            </a:r>
            <a:r>
              <a:rPr lang="ar-SY" dirty="0" smtClean="0"/>
              <a:t> ومنها الإبلاغ عن الأمراض السارية</a:t>
            </a:r>
          </a:p>
          <a:p>
            <a:r>
              <a:rPr lang="ar-SY" dirty="0" smtClean="0"/>
              <a:t>السجلات الصحية</a:t>
            </a:r>
          </a:p>
          <a:p>
            <a:r>
              <a:rPr lang="ar-SY" dirty="0" smtClean="0"/>
              <a:t>البرامج الصحية كالبرنامج الوطني لمكافحة السل </a:t>
            </a:r>
          </a:p>
          <a:p>
            <a:r>
              <a:rPr lang="ar-SY" dirty="0" smtClean="0"/>
              <a:t>التحريات </a:t>
            </a:r>
            <a:r>
              <a:rPr lang="ar-SY" dirty="0" err="1" smtClean="0"/>
              <a:t>والمسوحات</a:t>
            </a:r>
            <a:r>
              <a:rPr lang="ar-SY" dirty="0" smtClean="0"/>
              <a:t> الوبائية </a:t>
            </a:r>
            <a:r>
              <a:rPr lang="ar-SY" dirty="0" err="1" smtClean="0"/>
              <a:t>المجراة</a:t>
            </a:r>
            <a:endParaRPr lang="ar-SY" dirty="0" smtClean="0"/>
          </a:p>
          <a:p>
            <a:r>
              <a:rPr lang="ar-SY" dirty="0" smtClean="0"/>
              <a:t>الأبحاث العلمية التي يجمعها الباحث من مصادرها الأصلية لأي وسيلة كانت سواء مراسلة أم مقابلة أم غير ذلك</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2</a:t>
            </a:fld>
            <a:endParaRPr lang="ar-SA"/>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82594"/>
          </a:xfrm>
        </p:spPr>
        <p:txBody>
          <a:bodyPr/>
          <a:lstStyle/>
          <a:p>
            <a:pPr algn="ctr"/>
            <a:r>
              <a:rPr lang="ar-SY" b="1" dirty="0" smtClean="0"/>
              <a:t>2- مقاييس الوفيات</a:t>
            </a:r>
            <a:endParaRPr lang="ar-SA" b="1" dirty="0"/>
          </a:p>
        </p:txBody>
      </p:sp>
      <p:sp>
        <p:nvSpPr>
          <p:cNvPr id="3" name="عنصر نائب للمحتوى 2"/>
          <p:cNvSpPr>
            <a:spLocks noGrp="1"/>
          </p:cNvSpPr>
          <p:nvPr>
            <p:ph sz="quarter" idx="1"/>
          </p:nvPr>
        </p:nvSpPr>
        <p:spPr>
          <a:xfrm>
            <a:off x="457200" y="928670"/>
            <a:ext cx="7467600" cy="5545282"/>
          </a:xfrm>
        </p:spPr>
        <p:txBody>
          <a:bodyPr/>
          <a:lstStyle/>
          <a:p>
            <a:r>
              <a:rPr lang="ar-SY" dirty="0" smtClean="0"/>
              <a:t>معدل الوفيات الخام=عدد الوفيات خلال سنة/إجمالي عدد السكان في نفس السنة *1000</a:t>
            </a:r>
          </a:p>
          <a:p>
            <a:r>
              <a:rPr lang="ar-SY" dirty="0" smtClean="0"/>
              <a:t>معدل الوفيات النوعي للعمر= عدد الوفيات من الجنسين لفئة عمرية معينة خلال سنة / عدد السكان من نفس الفئة العمرية في منتصف السنة * 1000</a:t>
            </a:r>
          </a:p>
          <a:p>
            <a:r>
              <a:rPr lang="ar-SY" dirty="0" smtClean="0"/>
              <a:t>معدل وفيات الرضع= عدد الوفيات من الرضع (الأطفال دون السنة من العمر) خلال سنة معينة / عدد المواليد خلال نفس السنة * 1000</a:t>
            </a:r>
          </a:p>
          <a:p>
            <a:r>
              <a:rPr lang="ar-SY" dirty="0" smtClean="0"/>
              <a:t>معدل وفيات الأمهات=عدد الوفيات لدى النساء الحوامل التي حدثت أثناء الحمل أو الولادة أو </a:t>
            </a:r>
            <a:r>
              <a:rPr lang="ar-SY" dirty="0" err="1" smtClean="0"/>
              <a:t>النفاسأي</a:t>
            </a:r>
            <a:r>
              <a:rPr lang="ar-SY" dirty="0" smtClean="0"/>
              <a:t> 42 يوما بعد الولادة خلال سنة معينة/ عدد المواليد الأحياء خلال نفس السنة * 100,000</a:t>
            </a:r>
          </a:p>
          <a:p>
            <a:r>
              <a:rPr lang="ar-SY" dirty="0" smtClean="0"/>
              <a:t>مأمول الحياة: وهو المتوسط التقديري لعدد السنوات التي يتوقع أن يعيشها الفرد عند الولادة أو بعد سن معينة وتستخدم بعض الطرائق الإحصائية كجدول الحياة لتقدير مأمول الحياة </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20</a:t>
            </a:fld>
            <a:endParaRPr lang="ar-SA"/>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7467600" cy="582594"/>
          </a:xfrm>
        </p:spPr>
        <p:txBody>
          <a:bodyPr/>
          <a:lstStyle/>
          <a:p>
            <a:pPr algn="ctr"/>
            <a:r>
              <a:rPr lang="ar-SY" dirty="0" smtClean="0"/>
              <a:t>3</a:t>
            </a:r>
            <a:r>
              <a:rPr lang="ar-SY" b="1" dirty="0" smtClean="0"/>
              <a:t>- مقاييس الهجرة</a:t>
            </a:r>
            <a:endParaRPr lang="ar-SA" b="1" dirty="0"/>
          </a:p>
        </p:txBody>
      </p:sp>
      <p:sp>
        <p:nvSpPr>
          <p:cNvPr id="3" name="عنصر نائب للمحتوى 2"/>
          <p:cNvSpPr>
            <a:spLocks noGrp="1"/>
          </p:cNvSpPr>
          <p:nvPr>
            <p:ph sz="quarter" idx="1"/>
          </p:nvPr>
        </p:nvSpPr>
        <p:spPr/>
        <p:txBody>
          <a:bodyPr/>
          <a:lstStyle/>
          <a:p>
            <a:r>
              <a:rPr lang="ar-SY" dirty="0" smtClean="0"/>
              <a:t>- معدل صافي الهجرة خلال سنة ما: وهو عدد المهاجرين الوافدين لداخل البلد خلال سنة معينة ناقص عدد المهاجرين المغادرين إلى خارج البلد خلال سنة معينة/ إجمالي عدد السكان في منتصف السنة * 1000</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21</a:t>
            </a:fld>
            <a:endParaRPr lang="ar-SA"/>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Y" sz="4400" b="1" dirty="0" smtClean="0"/>
              <a:t>السياسة السكانية</a:t>
            </a:r>
            <a:endParaRPr lang="ar-SA" sz="4400" b="1" dirty="0"/>
          </a:p>
        </p:txBody>
      </p:sp>
      <p:sp>
        <p:nvSpPr>
          <p:cNvPr id="3" name="عنصر نائب للمحتوى 2"/>
          <p:cNvSpPr>
            <a:spLocks noGrp="1"/>
          </p:cNvSpPr>
          <p:nvPr>
            <p:ph sz="quarter" idx="1"/>
          </p:nvPr>
        </p:nvSpPr>
        <p:spPr/>
        <p:txBody>
          <a:bodyPr/>
          <a:lstStyle/>
          <a:p>
            <a:r>
              <a:rPr lang="ar-SY" dirty="0" smtClean="0"/>
              <a:t>وهي مجموع الإجراءات التي تأخذها الدولة للتأثير في الاتجاهات السكانية من حيث الكم والكيف وخاصة فيما يتعلق بقضايا السكان والتنمية</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22</a:t>
            </a:fld>
            <a:endParaRPr lang="ar-SA"/>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p:txBody>
          <a:bodyPr>
            <a:noAutofit/>
          </a:bodyPr>
          <a:lstStyle/>
          <a:p>
            <a:pPr algn="ctr"/>
            <a:r>
              <a:rPr lang="ar-SY" sz="4400" dirty="0" smtClean="0"/>
              <a:t>كل عام وأنتم بخير</a:t>
            </a:r>
            <a:endParaRPr lang="ar-SA" sz="4400" dirty="0"/>
          </a:p>
        </p:txBody>
      </p:sp>
      <p:graphicFrame>
        <p:nvGraphicFramePr>
          <p:cNvPr id="1026" name="Object 2"/>
          <p:cNvGraphicFramePr>
            <a:graphicFrameLocks noGrp="1"/>
          </p:cNvGraphicFramePr>
          <p:nvPr>
            <p:ph type="pic" idx="1"/>
          </p:nvPr>
        </p:nvGraphicFramePr>
        <p:xfrm>
          <a:off x="1204912" y="1662112"/>
          <a:ext cx="3762375" cy="3533775"/>
        </p:xfrm>
        <a:graphic>
          <a:graphicData uri="http://schemas.openxmlformats.org/presentationml/2006/ole">
            <p:oleObj spid="_x0000_s1026" name="Clip" r:id="rId3" imgW="3762360" imgH="3533760" progId="">
              <p:embed/>
            </p:oleObj>
          </a:graphicData>
        </a:graphic>
      </p:graphicFrame>
      <p:sp>
        <p:nvSpPr>
          <p:cNvPr id="5" name="عنصر نائب لرقم الشريحة 4"/>
          <p:cNvSpPr>
            <a:spLocks noGrp="1"/>
          </p:cNvSpPr>
          <p:nvPr>
            <p:ph type="sldNum" sz="quarter" idx="11"/>
          </p:nvPr>
        </p:nvSpPr>
        <p:spPr/>
        <p:txBody>
          <a:bodyPr/>
          <a:lstStyle/>
          <a:p>
            <a:fld id="{F2156372-9E57-4521-BE37-FFA0A617772C}" type="slidenum">
              <a:rPr lang="ar-SA" smtClean="0"/>
              <a:pPr/>
              <a:t>23</a:t>
            </a:fld>
            <a:endParaRPr lang="ar-SA"/>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499"/>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تجميع البيانات: الخطوات</a:t>
            </a:r>
            <a:endParaRPr lang="ar-SA" dirty="0"/>
          </a:p>
        </p:txBody>
      </p:sp>
      <p:sp>
        <p:nvSpPr>
          <p:cNvPr id="3" name="عنصر نائب للمحتوى 2"/>
          <p:cNvSpPr>
            <a:spLocks noGrp="1"/>
          </p:cNvSpPr>
          <p:nvPr>
            <p:ph sz="quarter" idx="1"/>
          </p:nvPr>
        </p:nvSpPr>
        <p:spPr/>
        <p:txBody>
          <a:bodyPr/>
          <a:lstStyle/>
          <a:p>
            <a:r>
              <a:rPr lang="ar-SY" dirty="0" smtClean="0"/>
              <a:t>تحديد المشكلة العلمية </a:t>
            </a:r>
          </a:p>
          <a:p>
            <a:r>
              <a:rPr lang="ar-SY" dirty="0" smtClean="0"/>
              <a:t>الاتفاق على وحدة القياس التي ستستعمل في عملية جمع البيانات</a:t>
            </a:r>
          </a:p>
          <a:p>
            <a:r>
              <a:rPr lang="ar-SY" dirty="0" smtClean="0"/>
              <a:t>تعيين المتغيرات المراد دراستها</a:t>
            </a:r>
          </a:p>
          <a:p>
            <a:r>
              <a:rPr lang="ar-SY" dirty="0" smtClean="0"/>
              <a:t>تحديد الطريقة التي تتبع في جمع البيانات والمعلومات</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3</a:t>
            </a:fld>
            <a:endParaRPr lang="ar-SA"/>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أنماط مصادر البيانات</a:t>
            </a:r>
            <a:endParaRPr lang="ar-SA" dirty="0"/>
          </a:p>
        </p:txBody>
      </p:sp>
      <p:sp>
        <p:nvSpPr>
          <p:cNvPr id="3" name="عنصر نائب للمحتوى 2"/>
          <p:cNvSpPr>
            <a:spLocks noGrp="1"/>
          </p:cNvSpPr>
          <p:nvPr>
            <p:ph sz="quarter" idx="1"/>
          </p:nvPr>
        </p:nvSpPr>
        <p:spPr/>
        <p:txBody>
          <a:bodyPr/>
          <a:lstStyle/>
          <a:p>
            <a:r>
              <a:rPr lang="ar-SY" dirty="0" smtClean="0"/>
              <a:t>مصادر البيانات الكمية: يتم الحصول عليها من السجلات الطبية وأدواتها الاستبانات و قوائم التحقق وتتضمن أسئلة مغلقة ذات إجابات مع خيارات وأسئلة قصيرة</a:t>
            </a:r>
          </a:p>
          <a:p>
            <a:r>
              <a:rPr lang="ar-SY" dirty="0" smtClean="0"/>
              <a:t>مصادر البيانات الكيفية: فيتم إلى الطرائق التي تسهب في فهم الظاهرة كالمقابلات المعقمة ذات الأسئلة المفتوحة أو المجموعات البؤرية (مجموعات المناقشة المركزة) وتستخدم التسجيلات الصوتية </a:t>
            </a:r>
            <a:r>
              <a:rPr lang="ar-SY" dirty="0" err="1" smtClean="0"/>
              <a:t>و</a:t>
            </a:r>
            <a:r>
              <a:rPr lang="ar-SY" dirty="0" smtClean="0"/>
              <a:t> البصرية</a:t>
            </a:r>
          </a:p>
          <a:p>
            <a:pPr>
              <a:buNone/>
            </a:pP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4</a:t>
            </a:fld>
            <a:endParaRPr lang="ar-SA"/>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تسجيل البيانات</a:t>
            </a:r>
            <a:endParaRPr lang="ar-SA" dirty="0"/>
          </a:p>
        </p:txBody>
      </p:sp>
      <p:sp>
        <p:nvSpPr>
          <p:cNvPr id="3" name="عنصر نائب للمحتوى 2"/>
          <p:cNvSpPr>
            <a:spLocks noGrp="1"/>
          </p:cNvSpPr>
          <p:nvPr>
            <p:ph sz="quarter" idx="1"/>
          </p:nvPr>
        </p:nvSpPr>
        <p:spPr/>
        <p:txBody>
          <a:bodyPr/>
          <a:lstStyle/>
          <a:p>
            <a:r>
              <a:rPr lang="ar-SY" dirty="0" smtClean="0"/>
              <a:t>في الدراسات الكمية: يتم تدوين البيانات على </a:t>
            </a:r>
            <a:r>
              <a:rPr lang="ar-SY" dirty="0" err="1" smtClean="0"/>
              <a:t>الاستبانات</a:t>
            </a:r>
            <a:r>
              <a:rPr lang="ar-SY" dirty="0" smtClean="0"/>
              <a:t> التي تخضع إلى تجريب ومصداقية لتحقيق أفضل طرائق قياس ممكنة</a:t>
            </a:r>
          </a:p>
          <a:p>
            <a:r>
              <a:rPr lang="ar-SY" dirty="0" smtClean="0"/>
              <a:t>في الدراسات الكيفية: يتم استخدام برتوكول المقابلة </a:t>
            </a:r>
            <a:r>
              <a:rPr lang="ar-SY" dirty="0" err="1" smtClean="0"/>
              <a:t>اوالمناقشة</a:t>
            </a:r>
            <a:r>
              <a:rPr lang="ar-SY" dirty="0" smtClean="0"/>
              <a:t> فقط ويترك للباحث الخبير إضافة أسئلة أو سبر الأسئلة لتحقيق أفضل إجابة معمقة حول الموضوع المطروق</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5</a:t>
            </a:fld>
            <a:endParaRPr lang="ar-SA"/>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طرائق جمع البيانات الكيفية</a:t>
            </a:r>
            <a:endParaRPr lang="ar-SA" dirty="0"/>
          </a:p>
        </p:txBody>
      </p:sp>
      <p:sp>
        <p:nvSpPr>
          <p:cNvPr id="3" name="عنصر نائب للمحتوى 2"/>
          <p:cNvSpPr>
            <a:spLocks noGrp="1"/>
          </p:cNvSpPr>
          <p:nvPr>
            <p:ph sz="quarter" idx="1"/>
          </p:nvPr>
        </p:nvSpPr>
        <p:spPr/>
        <p:txBody>
          <a:bodyPr/>
          <a:lstStyle/>
          <a:p>
            <a:r>
              <a:rPr lang="ar-SY" dirty="0" smtClean="0"/>
              <a:t>المجموعات البؤرية: وهي عبارة عن تقنية غير رسمية تساعد في تقويم احتياجات المستخدمين ومشاعرهم على حد سواء ويدعى للنقاش عادة مجموعة مكونة منة 6-9 أشخاص ويستغرق النقاش عادة مدة ساعتين </a:t>
            </a:r>
          </a:p>
          <a:p>
            <a:r>
              <a:rPr lang="ar-SY" dirty="0" smtClean="0"/>
              <a:t>المقابلات المعمقة: وتجرى بأيدي خبيرة باستخدام دليل المقابلة وهي توفر بيانات غنية ومعمقة حول المواضيع قيد الاكتشاف وتسمح بتوضيح المسائل الغير مبينة</a:t>
            </a:r>
          </a:p>
          <a:p>
            <a:r>
              <a:rPr lang="ar-SY" dirty="0" smtClean="0"/>
              <a:t>الملاحظة (المشاهدات): هي طريقة مناسبة لجمع بيانات عن سلوك الأفراد وعن تفاعل الأفراد وكذلك عن البيئة المحيطة ومن مساوئها الوقت الطويل والكلفة العالية وفيها بعض التحيز أحيانا من قبل الملاحظ والذي قد يركز الأنظار لسلوكيات معينة دون غيرها.</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6</a:t>
            </a:fld>
            <a:endParaRPr lang="ar-SA"/>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وان 3"/>
          <p:cNvSpPr>
            <a:spLocks noGrp="1"/>
          </p:cNvSpPr>
          <p:nvPr>
            <p:ph type="title"/>
          </p:nvPr>
        </p:nvSpPr>
        <p:spPr>
          <a:xfrm>
            <a:off x="642910" y="2428868"/>
            <a:ext cx="7467600" cy="1143000"/>
          </a:xfrm>
        </p:spPr>
        <p:txBody>
          <a:bodyPr>
            <a:noAutofit/>
          </a:bodyPr>
          <a:lstStyle/>
          <a:p>
            <a:pPr algn="ctr"/>
            <a:r>
              <a:rPr lang="ar-SY" sz="3600" b="1" dirty="0" smtClean="0"/>
              <a:t>علوم السكان والصحة</a:t>
            </a:r>
            <a:br>
              <a:rPr lang="ar-SY" sz="3600" b="1" dirty="0" smtClean="0"/>
            </a:br>
            <a:r>
              <a:rPr lang="en-US" sz="3600" b="1" dirty="0" smtClean="0"/>
              <a:t>Demography and health</a:t>
            </a:r>
            <a:endParaRPr lang="ar-SA" sz="3600" b="1" dirty="0"/>
          </a:p>
        </p:txBody>
      </p:sp>
      <p:sp>
        <p:nvSpPr>
          <p:cNvPr id="3" name="عنصر نائب لرقم الشريحة 2"/>
          <p:cNvSpPr>
            <a:spLocks noGrp="1"/>
          </p:cNvSpPr>
          <p:nvPr>
            <p:ph type="sldNum" sz="quarter" idx="11"/>
          </p:nvPr>
        </p:nvSpPr>
        <p:spPr/>
        <p:txBody>
          <a:bodyPr/>
          <a:lstStyle/>
          <a:p>
            <a:fld id="{F2156372-9E57-4521-BE37-FFA0A617772C}" type="slidenum">
              <a:rPr lang="ar-SA" smtClean="0"/>
              <a:pPr/>
              <a:t>7</a:t>
            </a:fld>
            <a:endParaRPr lang="ar-SA"/>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2"/>
          <p:cNvSpPr>
            <a:spLocks noGrp="1"/>
          </p:cNvSpPr>
          <p:nvPr>
            <p:ph type="title"/>
          </p:nvPr>
        </p:nvSpPr>
        <p:spPr/>
        <p:txBody>
          <a:bodyPr/>
          <a:lstStyle/>
          <a:p>
            <a:pPr algn="ctr"/>
            <a:r>
              <a:rPr lang="ar-SY" dirty="0" smtClean="0"/>
              <a:t>تعريف علم السكان</a:t>
            </a:r>
            <a:endParaRPr lang="ar-SA" dirty="0"/>
          </a:p>
        </p:txBody>
      </p:sp>
      <p:sp>
        <p:nvSpPr>
          <p:cNvPr id="4" name="عنصر نائب للمحتوى 3"/>
          <p:cNvSpPr>
            <a:spLocks noGrp="1"/>
          </p:cNvSpPr>
          <p:nvPr>
            <p:ph sz="quarter" idx="1"/>
          </p:nvPr>
        </p:nvSpPr>
        <p:spPr/>
        <p:txBody>
          <a:bodyPr/>
          <a:lstStyle/>
          <a:p>
            <a:r>
              <a:rPr lang="ar-SY" dirty="0" smtClean="0"/>
              <a:t>(</a:t>
            </a:r>
            <a:r>
              <a:rPr lang="en-US" dirty="0" smtClean="0"/>
              <a:t>Demography</a:t>
            </a:r>
            <a:r>
              <a:rPr lang="ar-SY" dirty="0" smtClean="0"/>
              <a:t>) مكونة من مقطعين المقطع الأول (</a:t>
            </a:r>
            <a:r>
              <a:rPr lang="en-US" dirty="0" smtClean="0"/>
              <a:t>Demos</a:t>
            </a:r>
            <a:r>
              <a:rPr lang="ar-SY" dirty="0" smtClean="0"/>
              <a:t>) ويعني السكان والمقطع الثاني (</a:t>
            </a:r>
            <a:r>
              <a:rPr lang="en-US" dirty="0" err="1" smtClean="0"/>
              <a:t>graphia</a:t>
            </a:r>
            <a:r>
              <a:rPr lang="ar-SY" dirty="0" smtClean="0"/>
              <a:t>) ويعني وصف ويعرف بأنه أحد العلوم الإحصائية التي تهتم بدراسة حجم وتوزيع وتركيب السكان والتغيرات السكانية المتمثلة في الولادات والوفيات والهجرة</a:t>
            </a:r>
            <a:endParaRPr lang="ar-SA" dirty="0"/>
          </a:p>
        </p:txBody>
      </p:sp>
      <p:sp>
        <p:nvSpPr>
          <p:cNvPr id="5" name="عنصر نائب لرقم الشريحة 4"/>
          <p:cNvSpPr>
            <a:spLocks noGrp="1"/>
          </p:cNvSpPr>
          <p:nvPr>
            <p:ph type="sldNum" sz="quarter" idx="15"/>
          </p:nvPr>
        </p:nvSpPr>
        <p:spPr/>
        <p:txBody>
          <a:bodyPr/>
          <a:lstStyle/>
          <a:p>
            <a:fld id="{F2156372-9E57-4521-BE37-FFA0A617772C}" type="slidenum">
              <a:rPr lang="ar-SA" smtClean="0"/>
              <a:pPr/>
              <a:t>8</a:t>
            </a:fld>
            <a:endParaRPr lang="ar-SA"/>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Y" dirty="0" smtClean="0"/>
              <a:t>مصادر البيانات</a:t>
            </a:r>
            <a:endParaRPr lang="ar-SA" dirty="0"/>
          </a:p>
        </p:txBody>
      </p:sp>
      <p:sp>
        <p:nvSpPr>
          <p:cNvPr id="3" name="عنصر نائب للمحتوى 2"/>
          <p:cNvSpPr>
            <a:spLocks noGrp="1"/>
          </p:cNvSpPr>
          <p:nvPr>
            <p:ph sz="quarter" idx="1"/>
          </p:nvPr>
        </p:nvSpPr>
        <p:spPr/>
        <p:txBody>
          <a:bodyPr/>
          <a:lstStyle/>
          <a:p>
            <a:pPr marL="457200" indent="-457200">
              <a:buFont typeface="+mj-lt"/>
              <a:buAutoNum type="arabicPeriod"/>
            </a:pPr>
            <a:r>
              <a:rPr lang="ar-SY" dirty="0" smtClean="0"/>
              <a:t>التعداد السكاني: ويعني عد الشيء أو عد الحصى ويضع كافة المعلومات الخاصة بالسكان من حيث عددهم وتوزعهم نوعيا وجغرافيا واقتصاديا واجتماعيا </a:t>
            </a:r>
            <a:r>
              <a:rPr lang="ar-SY" dirty="0" err="1" smtClean="0"/>
              <a:t>واليمغرافية</a:t>
            </a:r>
            <a:r>
              <a:rPr lang="ar-SY" dirty="0" smtClean="0"/>
              <a:t> في الريف والحضر وعادة تتكرر التعدادات كل 10 سنوات </a:t>
            </a:r>
          </a:p>
          <a:p>
            <a:pPr marL="457200" indent="-457200">
              <a:buFont typeface="+mj-lt"/>
              <a:buAutoNum type="arabicPeriod"/>
            </a:pPr>
            <a:r>
              <a:rPr lang="ar-SY" dirty="0" smtClean="0"/>
              <a:t>مسوح العينة: وهي من المصادر المهمة لجمع البيانات حيث تقوم بجمع البيانات عن خاصة أو مجموعة خصائص للمجتمع وذلك في شريحة من المجتمع يختلف حجمها حسب أغراض المسح</a:t>
            </a:r>
          </a:p>
          <a:p>
            <a:pPr marL="457200" indent="-457200">
              <a:buFont typeface="+mj-lt"/>
              <a:buAutoNum type="arabicPeriod"/>
            </a:pPr>
            <a:r>
              <a:rPr lang="ar-SY" dirty="0" smtClean="0"/>
              <a:t>السجلات السكانية: وهي سجلات رسمية تدون فيها وقائع الأحوال المدنية للسكان كالميلاد والزواج والطلاق وهي تشمل كافة المواطنين وكافة الوقائع الحياتية التي يوجب القانون تسجيلها</a:t>
            </a:r>
            <a:endParaRPr lang="ar-SA" dirty="0"/>
          </a:p>
        </p:txBody>
      </p:sp>
      <p:sp>
        <p:nvSpPr>
          <p:cNvPr id="4" name="عنصر نائب لرقم الشريحة 3"/>
          <p:cNvSpPr>
            <a:spLocks noGrp="1"/>
          </p:cNvSpPr>
          <p:nvPr>
            <p:ph type="sldNum" sz="quarter" idx="15"/>
          </p:nvPr>
        </p:nvSpPr>
        <p:spPr/>
        <p:txBody>
          <a:bodyPr/>
          <a:lstStyle/>
          <a:p>
            <a:fld id="{F2156372-9E57-4521-BE37-FFA0A617772C}" type="slidenum">
              <a:rPr lang="ar-SA" smtClean="0"/>
              <a:pPr/>
              <a:t>9</a:t>
            </a:fld>
            <a:endParaRPr lang="ar-SA"/>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297</TotalTime>
  <Words>1229</Words>
  <Application>Microsoft Office PowerPoint</Application>
  <PresentationFormat>عرض على الشاشة (3:4)‏</PresentationFormat>
  <Paragraphs>99</Paragraphs>
  <Slides>23</Slides>
  <Notes>0</Notes>
  <HiddenSlides>0</HiddenSlides>
  <MMClips>0</MMClips>
  <ScaleCrop>false</ScaleCrop>
  <HeadingPairs>
    <vt:vector size="6" baseType="variant">
      <vt:variant>
        <vt:lpstr>سمة</vt:lpstr>
      </vt:variant>
      <vt:variant>
        <vt:i4>1</vt:i4>
      </vt:variant>
      <vt:variant>
        <vt:lpstr>خوادم OLE مضمنة</vt:lpstr>
      </vt:variant>
      <vt:variant>
        <vt:i4>1</vt:i4>
      </vt:variant>
      <vt:variant>
        <vt:lpstr>عناوين الشرائح</vt:lpstr>
      </vt:variant>
      <vt:variant>
        <vt:i4>23</vt:i4>
      </vt:variant>
    </vt:vector>
  </HeadingPairs>
  <TitlesOfParts>
    <vt:vector size="25" baseType="lpstr">
      <vt:lpstr>مشربية</vt:lpstr>
      <vt:lpstr>Clip</vt:lpstr>
      <vt:lpstr>مصادر جمع البيانات</vt:lpstr>
      <vt:lpstr>مصادر بيانات الإحصاء الطبي</vt:lpstr>
      <vt:lpstr>تجميع البيانات: الخطوات</vt:lpstr>
      <vt:lpstr>أنماط مصادر البيانات</vt:lpstr>
      <vt:lpstr>تسجيل البيانات</vt:lpstr>
      <vt:lpstr>طرائق جمع البيانات الكيفية</vt:lpstr>
      <vt:lpstr>علوم السكان والصحة Demography and health</vt:lpstr>
      <vt:lpstr>تعريف علم السكان</vt:lpstr>
      <vt:lpstr>مصادر البيانات</vt:lpstr>
      <vt:lpstr>التركيب النوعي والعمري للسكان</vt:lpstr>
      <vt:lpstr>مجموعات التركيب العمري</vt:lpstr>
      <vt:lpstr>تعريف الإعالة العمري</vt:lpstr>
      <vt:lpstr>التركيب الاجتماعي للسكان</vt:lpstr>
      <vt:lpstr>التغير السكاني والديناميكية السكانية</vt:lpstr>
      <vt:lpstr>الشريحة 15</vt:lpstr>
      <vt:lpstr>مقاييس السكان</vt:lpstr>
      <vt:lpstr>1- مقاييس الخصوبة</vt:lpstr>
      <vt:lpstr>الشريحة 18</vt:lpstr>
      <vt:lpstr>تتأثر الخصوبة بعوامل بيولوجية وصحية واجتماعية واقتصادية</vt:lpstr>
      <vt:lpstr>2- مقاييس الوفيات</vt:lpstr>
      <vt:lpstr>3- مقاييس الهجرة</vt:lpstr>
      <vt:lpstr>السياسة السكانية</vt:lpstr>
      <vt:lpstr>كل عام وأنتم بخير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Dr Yaser</dc:creator>
  <cp:lastModifiedBy>DR.YASER</cp:lastModifiedBy>
  <cp:revision>40</cp:revision>
  <dcterms:created xsi:type="dcterms:W3CDTF">2017-05-30T09:27:23Z</dcterms:created>
  <dcterms:modified xsi:type="dcterms:W3CDTF">2017-06-05T13:42:56Z</dcterms:modified>
</cp:coreProperties>
</file>