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21"/>
  </p:notesMasterIdLst>
  <p:sldIdLst>
    <p:sldId id="256" r:id="rId2"/>
    <p:sldId id="257" r:id="rId3"/>
    <p:sldId id="258" r:id="rId4"/>
    <p:sldId id="259" r:id="rId5"/>
    <p:sldId id="260" r:id="rId6"/>
    <p:sldId id="261" r:id="rId7"/>
    <p:sldId id="263" r:id="rId8"/>
    <p:sldId id="264" r:id="rId9"/>
    <p:sldId id="265" r:id="rId10"/>
    <p:sldId id="266" r:id="rId11"/>
    <p:sldId id="270" r:id="rId12"/>
    <p:sldId id="271" r:id="rId13"/>
    <p:sldId id="272" r:id="rId14"/>
    <p:sldId id="273" r:id="rId15"/>
    <p:sldId id="274" r:id="rId16"/>
    <p:sldId id="275" r:id="rId17"/>
    <p:sldId id="267" r:id="rId18"/>
    <p:sldId id="268" r:id="rId19"/>
    <p:sldId id="26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F03916-8EB2-4E78-BFB3-7555B97E5B62}" type="datetimeFigureOut">
              <a:rPr lang="ar-SA" smtClean="0"/>
              <a:t>14/07/1438</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9C02A8-506B-43FA-9A50-058307501A8B}"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8A394F9-42AB-4921-B88E-8FFD440E9897}" type="datetime1">
              <a:rPr lang="en-US" smtClean="0"/>
              <a:t>4/10/2017</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808E9FB6-9049-43CA-ADB6-8B90EF6FBB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0875BD7-51D0-4402-B6D9-E8E9B3DC9923}" type="datetime1">
              <a:rPr lang="en-US" smtClean="0"/>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1D8A9-A60B-4A7B-BB95-58F9065F696A}" type="datetime1">
              <a:rPr lang="en-US" smtClean="0"/>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7AA32E6-CEF0-40CE-8987-9C06CF2D6F1F}" type="datetime1">
              <a:rPr lang="en-US" smtClean="0"/>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861D252-A9EA-4100-8AA2-415E86883F6F}" type="datetime1">
              <a:rPr lang="en-US" smtClean="0"/>
              <a:t>4/10/2017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08E9FB6-9049-43CA-ADB6-8B90EF6FBB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35FC83F-0D07-4A7A-A3EE-7340A89D8B1C}" type="datetime1">
              <a:rPr lang="en-US" smtClean="0"/>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62CA1517-9992-42F0-94D9-B538C70EF02B}" type="datetime1">
              <a:rPr lang="en-US" smtClean="0"/>
              <a:t>4/10/2017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AB93E3A-705E-4414-ADCE-4BEC4108B625}" type="datetime1">
              <a:rPr lang="en-US" smtClean="0"/>
              <a:t>4/10/2017</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7C40563-F98C-42BF-9CF6-7C4995404802}" type="datetime1">
              <a:rPr lang="en-US" smtClean="0"/>
              <a:t>4/10/2017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FF1F3D5C-4DF7-4CB5-B266-92826BC5ED26}" type="datetime1">
              <a:rPr lang="en-US" smtClean="0"/>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08E9FB6-9049-43CA-ADB6-8B90EF6FBB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268B700-EA92-43B2-AB02-2BA76BA2C5E8}" type="datetime1">
              <a:rPr lang="en-US" smtClean="0"/>
              <a:t>4/10/2017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769600" y="6356351"/>
            <a:ext cx="812800" cy="365125"/>
          </a:xfrm>
        </p:spPr>
        <p:txBody>
          <a:bodyPr/>
          <a:lstStyle/>
          <a:p>
            <a:fld id="{808E9FB6-9049-43CA-ADB6-8B90EF6FBBD1}" type="slidenum">
              <a:rPr lang="en-US" smtClean="0"/>
              <a:pPr/>
              <a:t>‹#›</a:t>
            </a:fld>
            <a:endParaRPr lang="en-US"/>
          </a:p>
        </p:txBody>
      </p:sp>
      <p:sp>
        <p:nvSpPr>
          <p:cNvPr id="3" name="عنصر نائب للصورة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93C9E7-2293-47D4-AA59-2C800A41B758}" type="datetime1">
              <a:rPr lang="en-US" smtClean="0"/>
              <a:t>4/10/2017</a:t>
            </a:fld>
            <a:endParaRPr lang="en-US"/>
          </a:p>
        </p:txBody>
      </p:sp>
      <p:sp>
        <p:nvSpPr>
          <p:cNvPr id="22" name="عنصر نائب للتذييل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عنصر نائب لرقم الشريحة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08E9FB6-9049-43CA-ADB6-8B90EF6FBBD1}" type="slidenum">
              <a:rPr lang="en-US" smtClean="0"/>
              <a:pPr/>
              <a:t>‹#›</a:t>
            </a:fld>
            <a:endParaRPr lang="en-US"/>
          </a:p>
        </p:txBody>
      </p:sp>
      <p:grpSp>
        <p:nvGrpSpPr>
          <p:cNvPr id="2" name="مجموعة 1"/>
          <p:cNvGrpSpPr/>
          <p:nvPr/>
        </p:nvGrpSpPr>
        <p:grpSpPr>
          <a:xfrm>
            <a:off x="-25356" y="202408"/>
            <a:ext cx="12240731"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hd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13.jpeg"/><Relationship Id="rId1" Type="http://schemas.openxmlformats.org/officeDocument/2006/relationships/slideLayout" Target="../slideLayouts/slideLayout5.xml"/><Relationship Id="rId5" Type="http://schemas.microsoft.com/office/2007/relationships/hdphoto" Target="../media/hdphoto6.wdp"/><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jpeg"/><Relationship Id="rId1" Type="http://schemas.openxmlformats.org/officeDocument/2006/relationships/slideLayout" Target="../slideLayouts/slideLayout5.xml"/><Relationship Id="rId5" Type="http://schemas.microsoft.com/office/2007/relationships/hdphoto" Target="../media/hdphoto3.wdp"/><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microsoft.com/office/2007/relationships/hdphoto" Target="../media/hdphoto4.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ar-SY" sz="9600" b="1" dirty="0" smtClean="0">
                <a:solidFill>
                  <a:srgbClr val="FFFF00"/>
                </a:solidFill>
              </a:rPr>
              <a:t>بعض التوزيعات الاحتمالية الشهيرة</a:t>
            </a:r>
            <a:endParaRPr lang="en-US" sz="9600" b="1" dirty="0">
              <a:solidFill>
                <a:srgbClr val="FFFF00"/>
              </a:solidFill>
            </a:endParaRPr>
          </a:p>
        </p:txBody>
      </p:sp>
      <p:sp>
        <p:nvSpPr>
          <p:cNvPr id="3" name="Subtitle 2"/>
          <p:cNvSpPr>
            <a:spLocks noGrp="1"/>
          </p:cNvSpPr>
          <p:nvPr>
            <p:ph type="subTitle" idx="1"/>
          </p:nvPr>
        </p:nvSpPr>
        <p:spPr>
          <a:xfrm>
            <a:off x="441377" y="4547670"/>
            <a:ext cx="10472928" cy="1752600"/>
          </a:xfrm>
        </p:spPr>
        <p:txBody>
          <a:bodyPr>
            <a:normAutofit/>
          </a:bodyPr>
          <a:lstStyle/>
          <a:p>
            <a:pPr algn="ctr"/>
            <a:r>
              <a:rPr lang="ar-SY" sz="4000" b="1" dirty="0" smtClean="0">
                <a:solidFill>
                  <a:schemeClr val="bg1">
                    <a:lumMod val="95000"/>
                    <a:lumOff val="5000"/>
                  </a:schemeClr>
                </a:solidFill>
              </a:rPr>
              <a:t>د. ياسر العمر</a:t>
            </a:r>
          </a:p>
          <a:p>
            <a:pPr algn="ctr"/>
            <a:r>
              <a:rPr lang="ar-SY" sz="4000" b="1" dirty="0" smtClean="0">
                <a:solidFill>
                  <a:schemeClr val="bg1">
                    <a:lumMod val="95000"/>
                    <a:lumOff val="5000"/>
                  </a:schemeClr>
                </a:solidFill>
              </a:rPr>
              <a:t>وبائيات كمية</a:t>
            </a:r>
            <a:endParaRPr lang="en-US" sz="4000" b="1" dirty="0">
              <a:solidFill>
                <a:schemeClr val="bg1">
                  <a:lumMod val="95000"/>
                  <a:lumOff val="5000"/>
                </a:schemeClr>
              </a:solidFill>
            </a:endParaRPr>
          </a:p>
        </p:txBody>
      </p:sp>
      <p:sp>
        <p:nvSpPr>
          <p:cNvPr id="4" name="عنصر نائب لرقم الشريحة 3"/>
          <p:cNvSpPr>
            <a:spLocks noGrp="1"/>
          </p:cNvSpPr>
          <p:nvPr>
            <p:ph type="sldNum" sz="quarter" idx="12"/>
          </p:nvPr>
        </p:nvSpPr>
        <p:spPr/>
        <p:txBody>
          <a:bodyPr/>
          <a:lstStyle/>
          <a:p>
            <a:fld id="{808E9FB6-9049-43CA-ADB6-8B90EF6FBBD1}" type="slidenum">
              <a:rPr lang="en-US" smtClean="0"/>
              <a:pPr/>
              <a:t>1</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192975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6000" b="1" dirty="0">
                <a:solidFill>
                  <a:srgbClr val="FF0000"/>
                </a:solidFill>
              </a:rPr>
              <a:t>دالة الكثافة و دالة التوزيع المعيارية </a:t>
            </a:r>
            <a:r>
              <a:rPr lang="ar-SY" sz="5400" b="1" dirty="0"/>
              <a:t>:</a:t>
            </a:r>
          </a:p>
        </p:txBody>
      </p:sp>
      <p:sp>
        <p:nvSpPr>
          <p:cNvPr id="6" name="عنصر نائب للمحتوى 5"/>
          <p:cNvSpPr>
            <a:spLocks noGrp="1"/>
          </p:cNvSpPr>
          <p:nvPr>
            <p:ph sz="quarter" idx="4"/>
          </p:nvPr>
        </p:nvSpPr>
        <p:spPr>
          <a:xfrm>
            <a:off x="1009650" y="2514600"/>
            <a:ext cx="10572751" cy="4343400"/>
          </a:xfrm>
        </p:spPr>
        <p:txBody>
          <a:bodyPr>
            <a:normAutofit lnSpcReduction="10000"/>
          </a:bodyPr>
          <a:lstStyle/>
          <a:p>
            <a:r>
              <a:rPr lang="ar-SY" sz="3600" dirty="0"/>
              <a:t>نقول إن للمتغير </a:t>
            </a:r>
            <a:r>
              <a:rPr lang="en-US" sz="3600" dirty="0"/>
              <a:t>Z </a:t>
            </a:r>
            <a:r>
              <a:rPr lang="ar-SY" sz="3600" dirty="0"/>
              <a:t> توزيع طبيعي </a:t>
            </a:r>
            <a:r>
              <a:rPr lang="ar-SY" sz="3600" dirty="0" smtClean="0"/>
              <a:t>معياري إذا كانت للقيمة </a:t>
            </a:r>
            <a:r>
              <a:rPr lang="en-US" sz="3600" dirty="0" smtClean="0"/>
              <a:t>z </a:t>
            </a:r>
            <a:r>
              <a:rPr lang="ar-SY" sz="3600" dirty="0" smtClean="0"/>
              <a:t> الكثافة الاحتمالية </a:t>
            </a:r>
          </a:p>
          <a:p>
            <a:pPr marL="0" indent="0">
              <a:buNone/>
            </a:pPr>
            <a:endParaRPr lang="ar-SY" sz="3600" dirty="0"/>
          </a:p>
          <a:p>
            <a:r>
              <a:rPr lang="ar-SY" sz="3600" dirty="0" smtClean="0"/>
              <a:t>بينما تحسب دالة التوزيع كما يلي:</a:t>
            </a:r>
          </a:p>
          <a:p>
            <a:endParaRPr lang="en-US" sz="4000" b="1" dirty="0" smtClean="0"/>
          </a:p>
          <a:p>
            <a:r>
              <a:rPr lang="en-US" sz="4000" dirty="0" smtClean="0"/>
              <a:t>f(x) =                                              </a:t>
            </a:r>
          </a:p>
          <a:p>
            <a:r>
              <a:rPr lang="en-US" sz="4000" b="1" dirty="0" smtClean="0"/>
              <a:t>  </a:t>
            </a:r>
          </a:p>
          <a:p>
            <a:endParaRPr lang="ar-SY" sz="4000" b="1" dirty="0"/>
          </a:p>
          <a:p>
            <a:endParaRPr lang="ar-SY" sz="4000" b="1" dirty="0" smtClean="0"/>
          </a:p>
          <a:p>
            <a:endParaRPr lang="ar-SA" sz="4000" b="1" dirty="0"/>
          </a:p>
          <a:p>
            <a:pPr algn="r" rtl="1"/>
            <a:endParaRPr lang="ar-SA" sz="4000" dirty="0"/>
          </a:p>
        </p:txBody>
      </p:sp>
      <p:pic>
        <p:nvPicPr>
          <p:cNvPr id="8" name="صورة 7"/>
          <p:cNvPicPr>
            <a:picLocks noChangeAspect="1"/>
          </p:cNvPicPr>
          <p:nvPr/>
        </p:nvPicPr>
        <p:blipFill>
          <a:blip r:embed="rId2">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2981012" y="3068574"/>
            <a:ext cx="4614604" cy="1179576"/>
          </a:xfrm>
          <a:prstGeom prst="rect">
            <a:avLst/>
          </a:prstGeom>
        </p:spPr>
      </p:pic>
      <p:pic>
        <p:nvPicPr>
          <p:cNvPr id="9" name="صورة 8"/>
          <p:cNvPicPr>
            <a:picLocks noChangeAspect="1"/>
          </p:cNvPicPr>
          <p:nvPr/>
        </p:nvPicPr>
        <p:blipFill rotWithShape="1">
          <a:blip r:embed="rId2">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rcRect l="40620" r="36262"/>
          <a:stretch/>
        </p:blipFill>
        <p:spPr>
          <a:xfrm>
            <a:off x="5421664" y="5242560"/>
            <a:ext cx="1066800" cy="1179576"/>
          </a:xfrm>
          <a:prstGeom prst="rect">
            <a:avLst/>
          </a:prstGeom>
        </p:spPr>
      </p:pic>
      <p:pic>
        <p:nvPicPr>
          <p:cNvPr id="10" name="صورة 9"/>
          <p:cNvPicPr>
            <a:picLocks noChangeAspect="1"/>
          </p:cNvPicPr>
          <p:nvPr/>
        </p:nvPicPr>
        <p:blipFill>
          <a:blip r:embed="rId4">
            <a:extLst>
              <a:ext uri="{BEBA8EAE-BF5A-486C-A8C5-ECC9F3942E4B}">
                <a14:imgProps xmlns:a14="http://schemas.microsoft.com/office/drawing/2010/main" xmlns="">
                  <a14:imgLayer r:embed="rId5">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6506863" y="5146929"/>
            <a:ext cx="1355453" cy="950214"/>
          </a:xfrm>
          <a:prstGeom prst="rect">
            <a:avLst/>
          </a:prstGeom>
        </p:spPr>
      </p:pic>
      <p:sp>
        <p:nvSpPr>
          <p:cNvPr id="7" name="عنصر نائب لرقم الشريحة 6"/>
          <p:cNvSpPr>
            <a:spLocks noGrp="1"/>
          </p:cNvSpPr>
          <p:nvPr>
            <p:ph type="sldNum" sz="quarter" idx="12"/>
          </p:nvPr>
        </p:nvSpPr>
        <p:spPr/>
        <p:txBody>
          <a:bodyPr/>
          <a:lstStyle/>
          <a:p>
            <a:fld id="{808E9FB6-9049-43CA-ADB6-8B90EF6FBBD1}" type="slidenum">
              <a:rPr lang="en-US" smtClean="0"/>
              <a:pPr/>
              <a:t>10</a:t>
            </a:fld>
            <a:endParaRPr lang="en-US"/>
          </a:p>
        </p:txBody>
      </p:sp>
      <p:sp>
        <p:nvSpPr>
          <p:cNvPr id="11" name="عنصر نائب للتذييل 10"/>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lstStyle/>
              <a:p>
                <a:pPr>
                  <a:buFont typeface="Wingdings" panose="05000000000000000000" pitchFamily="2" charset="2"/>
                  <a:buChar char="v"/>
                </a:pPr>
                <a:r>
                  <a:rPr lang="ar-SY" dirty="0" smtClean="0"/>
                  <a:t>يرمز لدالة الكثافة الاحتمالية في التوزيع الطبيعي المعياري بالرمز </a:t>
                </a:r>
                <a:r>
                  <a:rPr lang="en-US" dirty="0" smtClean="0"/>
                  <a:t>x)</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m:rPr>
                        <m:sty m:val="p"/>
                      </m:rPr>
                      <a:rPr lang="el-GR" i="1" dirty="0" smtClean="0">
                        <a:latin typeface="Cambria Math" panose="02040503050406030204" pitchFamily="18" charset="0"/>
                        <a:ea typeface="Cambria Math" panose="02040503050406030204" pitchFamily="18" charset="0"/>
                      </a:rPr>
                      <m:t>φ</m:t>
                    </m:r>
                  </m:oMath>
                </a14:m>
                <a:r>
                  <a:rPr lang="ar-SY" dirty="0" smtClean="0"/>
                  <a:t>بدلاً من </a:t>
                </a:r>
                <a:r>
                  <a:rPr lang="en-US" dirty="0" smtClean="0"/>
                  <a:t>x)</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m:rPr>
                        <m:sty m:val="p"/>
                      </m:rPr>
                      <a:rPr lang="en-US" b="0" i="0" dirty="0" smtClean="0">
                        <a:latin typeface="Cambria Math" panose="02040503050406030204" pitchFamily="18" charset="0"/>
                        <a:ea typeface="Cambria Math" panose="02040503050406030204" pitchFamily="18" charset="0"/>
                      </a:rPr>
                      <m:t>f</m:t>
                    </m:r>
                  </m:oMath>
                </a14:m>
                <a:r>
                  <a:rPr lang="ar-SY" dirty="0" smtClean="0"/>
                  <a:t> ولدالة التوزيع </a:t>
                </a:r>
                <a:r>
                  <a:rPr lang="ar-SY" dirty="0" smtClean="0"/>
                  <a:t>بالرمز </a:t>
                </a:r>
                <a:r>
                  <a:rPr lang="en-US" dirty="0" smtClean="0"/>
                  <a:t>x)</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a:rPr lang="ar-SY" i="1" smtClean="0">
                        <a:latin typeface="Cambria Math" panose="02040503050406030204" pitchFamily="18" charset="0"/>
                        <a:ea typeface="Cambria Math" panose="02040503050406030204" pitchFamily="18" charset="0"/>
                      </a:rPr>
                      <m:t>∅</m:t>
                    </m:r>
                  </m:oMath>
                </a14:m>
                <a:r>
                  <a:rPr lang="ar-SY" dirty="0" smtClean="0"/>
                  <a:t>بدلاً من </a:t>
                </a:r>
                <a:r>
                  <a:rPr lang="en-US" dirty="0" smtClean="0"/>
                  <a:t>x)</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m:rPr>
                        <m:sty m:val="p"/>
                      </m:rPr>
                      <a:rPr lang="en-US" b="0" i="0" dirty="0" smtClean="0">
                        <a:latin typeface="Cambria Math" panose="02040503050406030204" pitchFamily="18" charset="0"/>
                        <a:ea typeface="Cambria Math" panose="02040503050406030204" pitchFamily="18" charset="0"/>
                      </a:rPr>
                      <m:t>F</m:t>
                    </m:r>
                  </m:oMath>
                </a14:m>
                <a:r>
                  <a:rPr lang="ar-SY" dirty="0" smtClean="0"/>
                  <a:t/>
                </a:r>
              </a:p>
              <a:p>
                <a:pPr>
                  <a:buFont typeface="Wingdings" panose="05000000000000000000" pitchFamily="2" charset="2"/>
                  <a:buChar char="v"/>
                </a:pPr>
                <a:r>
                  <a:rPr lang="ar-SY" dirty="0" smtClean="0"/>
                  <a:t>أي إذا كانت </a:t>
                </a:r>
                <a:r>
                  <a:rPr lang="en-US" dirty="0" smtClean="0"/>
                  <a:t>z </a:t>
                </a:r>
                <a:r>
                  <a:rPr lang="ar-SY" dirty="0" smtClean="0"/>
                  <a:t> ذات توزيع طبيعي معياري فإن دالة الكثافة </a:t>
                </a:r>
                <a:r>
                  <a:rPr lang="en-US" dirty="0" smtClean="0"/>
                  <a:t>x)</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m:rPr>
                        <m:sty m:val="p"/>
                      </m:rPr>
                      <a:rPr lang="el-GR" i="1" dirty="0" smtClean="0">
                        <a:latin typeface="Cambria Math" panose="02040503050406030204" pitchFamily="18" charset="0"/>
                        <a:ea typeface="Cambria Math" panose="02040503050406030204" pitchFamily="18" charset="0"/>
                      </a:rPr>
                      <m:t>φ</m:t>
                    </m:r>
                  </m:oMath>
                </a14:m>
                <a:r>
                  <a:rPr lang="ar-SY" dirty="0" smtClean="0"/>
                  <a:t> ودالة التوزيع </a:t>
                </a:r>
                <a:r>
                  <a:rPr lang="en-US" dirty="0" smtClean="0"/>
                  <a:t>x</a:t>
                </a:r>
                <a:r>
                  <a:rPr lang="en-US" dirty="0" smtClean="0"/>
                  <a:t>)</a:t>
                </a:r>
                <a:r>
                  <a:rPr lang="ar-SY" dirty="0" smtClean="0"/>
                  <a:t>)</a:t>
                </a:r>
                <a14:m>
                  <m:oMath xmlns:m="http://schemas.openxmlformats.org/officeDocument/2006/math">
                    <m:r>
                      <a:rPr lang="ar-SY" dirty="0" smtClean="0">
                        <a:latin typeface="Cambria Math" panose="02040503050406030204" pitchFamily="18" charset="0"/>
                        <a:ea typeface="Cambria Math" panose="02040503050406030204" pitchFamily="18" charset="0"/>
                      </a:rPr>
                      <m:t> </m:t>
                    </m:r>
                    <m:r>
                      <a:rPr lang="ar-SY" i="1" smtClean="0">
                        <a:latin typeface="Cambria Math" panose="02040503050406030204" pitchFamily="18" charset="0"/>
                        <a:ea typeface="Cambria Math" panose="02040503050406030204" pitchFamily="18" charset="0"/>
                      </a:rPr>
                      <m:t>∅</m:t>
                    </m:r>
                  </m:oMath>
                </a14:m>
                <a:r>
                  <a:rPr lang="ar-SY" dirty="0" smtClean="0"/>
                  <a:t/>
                </a:r>
              </a:p>
              <a:p>
                <a:pPr marL="0" indent="0">
                  <a:buNone/>
                </a:pPr>
                <a:r>
                  <a:rPr lang="en-US" dirty="0" smtClean="0">
                    <a:solidFill>
                      <a:prstClr val="black"/>
                    </a:solidFill>
                  </a:rPr>
                  <a:t>x)</a:t>
                </a:r>
                <a:r>
                  <a:rPr lang="ar-SY" dirty="0">
                    <a:solidFill>
                      <a:prstClr val="black"/>
                    </a:solidFill>
                  </a:rPr>
                  <a:t>)</a:t>
                </a:r>
                <a14:m>
                  <m:oMath xmlns:m="http://schemas.openxmlformats.org/officeDocument/2006/math">
                    <m:r>
                      <a:rPr lang="ar-SY" dirty="0">
                        <a:solidFill>
                          <a:prstClr val="black"/>
                        </a:solidFill>
                        <a:latin typeface="Cambria Math" panose="02040503050406030204" pitchFamily="18" charset="0"/>
                        <a:ea typeface="Cambria Math" panose="02040503050406030204" pitchFamily="18" charset="0"/>
                      </a:rPr>
                      <m:t> </m:t>
                    </m:r>
                    <m:r>
                      <a:rPr lang="ar-SY" i="1">
                        <a:solidFill>
                          <a:prstClr val="black"/>
                        </a:solidFill>
                        <a:latin typeface="Cambria Math" panose="02040503050406030204" pitchFamily="18" charset="0"/>
                        <a:ea typeface="Cambria Math" panose="02040503050406030204" pitchFamily="18" charset="0"/>
                      </a:rPr>
                      <m:t>∅</m:t>
                    </m:r>
                  </m:oMath>
                </a14:m>
                <a:r>
                  <a:rPr lang="ar-SY" dirty="0" smtClean="0"/>
                  <a:t>موضحة في الشكل المجاور </a:t>
                </a:r>
              </a:p>
              <a:p>
                <a:pPr marL="0" indent="0">
                  <a:buNone/>
                </a:pPr>
                <a:r>
                  <a:rPr lang="ar-SY" dirty="0" smtClean="0"/>
                  <a:t>حيث نلاحظ أن الاحتمالية تقسم الجرس إلى قسمين متناظرين.</a:t>
                </a:r>
              </a:p>
              <a:p>
                <a:pPr>
                  <a:buFont typeface="Wingdings" panose="05000000000000000000" pitchFamily="2" charset="2"/>
                  <a:buChar char="v"/>
                </a:pPr>
                <a:r>
                  <a:rPr lang="ar-SY" dirty="0" smtClean="0"/>
                  <a:t>ونقول هنا هناك جداول إحصائية خاصة لحساب </a:t>
                </a:r>
              </a:p>
              <a:p>
                <a:pPr>
                  <a:buFont typeface="Wingdings" panose="05000000000000000000" pitchFamily="2" charset="2"/>
                  <a:buChar char="v"/>
                </a:pPr>
                <a:r>
                  <a:rPr lang="ar-SY" dirty="0" smtClean="0"/>
                  <a:t>دالة التوزيع الطبيعي المعياري.</a:t>
                </a:r>
                <a:endParaRPr lang="ar-SY"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t="-2661" r="-1217"/>
                </a:stretch>
              </a:blipFill>
            </p:spPr>
            <p:txBody>
              <a:bodyPr/>
              <a:lstStyle/>
              <a:p>
                <a:r>
                  <a:rPr lang="ar-SY">
                    <a:noFill/>
                  </a:rPr>
                  <a:t> </a:t>
                </a:r>
              </a:p>
            </p:txBody>
          </p:sp>
        </mc:Fallback>
      </mc:AlternateContent>
      <p:grpSp>
        <p:nvGrpSpPr>
          <p:cNvPr id="4" name="Group 10"/>
          <p:cNvGrpSpPr>
            <a:grpSpLocks/>
          </p:cNvGrpSpPr>
          <p:nvPr/>
        </p:nvGrpSpPr>
        <p:grpSpPr bwMode="auto">
          <a:xfrm>
            <a:off x="1908175" y="3419475"/>
            <a:ext cx="4187825" cy="2757488"/>
            <a:chOff x="5098917" y="3929066"/>
            <a:chExt cx="4187991" cy="2757564"/>
          </a:xfrm>
        </p:grpSpPr>
        <p:sp>
          <p:nvSpPr>
            <p:cNvPr id="5" name="Rectangle 20"/>
            <p:cNvSpPr>
              <a:spLocks noChangeArrowheads="1"/>
            </p:cNvSpPr>
            <p:nvPr/>
          </p:nvSpPr>
          <p:spPr bwMode="auto">
            <a:xfrm>
              <a:off x="8898677" y="6286520"/>
              <a:ext cx="388231"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ar-SY" sz="2000" dirty="0">
                  <a:latin typeface="Times New Roman" panose="02020603050405020304" pitchFamily="18" charset="0"/>
                  <a:cs typeface="Times New Roman" panose="02020603050405020304" pitchFamily="18" charset="0"/>
                </a:rPr>
                <a:t>Z</a:t>
              </a:r>
              <a:endParaRPr lang="ar-EG" altLang="ar-SY" sz="2000" dirty="0">
                <a:latin typeface="Times New Roman" panose="02020603050405020304" pitchFamily="18" charset="0"/>
                <a:cs typeface="Times New Roman" panose="02020603050405020304" pitchFamily="18" charset="0"/>
              </a:endParaRPr>
            </a:p>
          </p:txBody>
        </p:sp>
        <p:cxnSp>
          <p:nvCxnSpPr>
            <p:cNvPr id="6" name="Straight Arrow Connector 21"/>
            <p:cNvCxnSpPr/>
            <p:nvPr/>
          </p:nvCxnSpPr>
          <p:spPr>
            <a:xfrm>
              <a:off x="5098917" y="6311970"/>
              <a:ext cx="3973671" cy="158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7" name="Straight Arrow Connector 22"/>
            <p:cNvCxnSpPr/>
            <p:nvPr/>
          </p:nvCxnSpPr>
          <p:spPr>
            <a:xfrm rot="16200000">
              <a:off x="5803014" y="5182433"/>
              <a:ext cx="2233675"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Rectangle 23"/>
            <p:cNvSpPr>
              <a:spLocks noChangeArrowheads="1"/>
            </p:cNvSpPr>
            <p:nvPr/>
          </p:nvSpPr>
          <p:spPr bwMode="auto">
            <a:xfrm>
              <a:off x="6215074" y="3929066"/>
              <a:ext cx="57350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ar-SY" sz="2000" dirty="0">
                  <a:latin typeface="Times New Roman" panose="02020603050405020304" pitchFamily="18" charset="0"/>
                  <a:cs typeface="Times New Roman" panose="02020603050405020304" pitchFamily="18" charset="0"/>
                </a:rPr>
                <a:t>f(z)</a:t>
              </a:r>
              <a:endParaRPr lang="ar-EG" altLang="ar-SY" sz="2000" dirty="0">
                <a:latin typeface="Times New Roman" panose="02020603050405020304" pitchFamily="18" charset="0"/>
                <a:cs typeface="Times New Roman" panose="02020603050405020304" pitchFamily="18" charset="0"/>
              </a:endParaRPr>
            </a:p>
          </p:txBody>
        </p:sp>
        <p:sp>
          <p:nvSpPr>
            <p:cNvPr id="10" name="Freeform 25"/>
            <p:cNvSpPr/>
            <p:nvPr/>
          </p:nvSpPr>
          <p:spPr>
            <a:xfrm>
              <a:off x="5343402" y="4256100"/>
              <a:ext cx="3146550" cy="2052695"/>
            </a:xfrm>
            <a:custGeom>
              <a:avLst/>
              <a:gdLst>
                <a:gd name="connsiteX0" fmla="*/ 0 w 5730240"/>
                <a:gd name="connsiteY0" fmla="*/ 2779776 h 2779776"/>
                <a:gd name="connsiteX1" fmla="*/ 731520 w 5730240"/>
                <a:gd name="connsiteY1" fmla="*/ 2535936 h 2779776"/>
                <a:gd name="connsiteX2" fmla="*/ 1316736 w 5730240"/>
                <a:gd name="connsiteY2" fmla="*/ 2133600 h 2779776"/>
                <a:gd name="connsiteX3" fmla="*/ 1938528 w 5730240"/>
                <a:gd name="connsiteY3" fmla="*/ 1121664 h 2779776"/>
                <a:gd name="connsiteX4" fmla="*/ 2267712 w 5730240"/>
                <a:gd name="connsiteY4" fmla="*/ 341376 h 2779776"/>
                <a:gd name="connsiteX5" fmla="*/ 2840736 w 5730240"/>
                <a:gd name="connsiteY5" fmla="*/ 12192 h 2779776"/>
                <a:gd name="connsiteX6" fmla="*/ 3450336 w 5730240"/>
                <a:gd name="connsiteY6" fmla="*/ 268224 h 2779776"/>
                <a:gd name="connsiteX7" fmla="*/ 3840480 w 5730240"/>
                <a:gd name="connsiteY7" fmla="*/ 1048512 h 2779776"/>
                <a:gd name="connsiteX8" fmla="*/ 4352544 w 5730240"/>
                <a:gd name="connsiteY8" fmla="*/ 1889760 h 2779776"/>
                <a:gd name="connsiteX9" fmla="*/ 4888992 w 5730240"/>
                <a:gd name="connsiteY9" fmla="*/ 2426208 h 2779776"/>
                <a:gd name="connsiteX10" fmla="*/ 5730240 w 5730240"/>
                <a:gd name="connsiteY10" fmla="*/ 2755392 h 2779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30240" h="2779776">
                  <a:moveTo>
                    <a:pt x="0" y="2779776"/>
                  </a:moveTo>
                  <a:cubicBezTo>
                    <a:pt x="256032" y="2711704"/>
                    <a:pt x="512064" y="2643632"/>
                    <a:pt x="731520" y="2535936"/>
                  </a:cubicBezTo>
                  <a:cubicBezTo>
                    <a:pt x="950976" y="2428240"/>
                    <a:pt x="1115568" y="2369312"/>
                    <a:pt x="1316736" y="2133600"/>
                  </a:cubicBezTo>
                  <a:cubicBezTo>
                    <a:pt x="1517904" y="1897888"/>
                    <a:pt x="1780032" y="1420368"/>
                    <a:pt x="1938528" y="1121664"/>
                  </a:cubicBezTo>
                  <a:cubicBezTo>
                    <a:pt x="2097024" y="822960"/>
                    <a:pt x="2117344" y="526288"/>
                    <a:pt x="2267712" y="341376"/>
                  </a:cubicBezTo>
                  <a:cubicBezTo>
                    <a:pt x="2418080" y="156464"/>
                    <a:pt x="2643632" y="24384"/>
                    <a:pt x="2840736" y="12192"/>
                  </a:cubicBezTo>
                  <a:cubicBezTo>
                    <a:pt x="3037840" y="0"/>
                    <a:pt x="3283712" y="95504"/>
                    <a:pt x="3450336" y="268224"/>
                  </a:cubicBezTo>
                  <a:cubicBezTo>
                    <a:pt x="3616960" y="440944"/>
                    <a:pt x="3690112" y="778256"/>
                    <a:pt x="3840480" y="1048512"/>
                  </a:cubicBezTo>
                  <a:cubicBezTo>
                    <a:pt x="3990848" y="1318768"/>
                    <a:pt x="4177792" y="1660144"/>
                    <a:pt x="4352544" y="1889760"/>
                  </a:cubicBezTo>
                  <a:cubicBezTo>
                    <a:pt x="4527296" y="2119376"/>
                    <a:pt x="4659376" y="2281936"/>
                    <a:pt x="4888992" y="2426208"/>
                  </a:cubicBezTo>
                  <a:cubicBezTo>
                    <a:pt x="5118608" y="2570480"/>
                    <a:pt x="5424424" y="2662936"/>
                    <a:pt x="5730240" y="2755392"/>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rtl="1" fontAlgn="auto">
                <a:spcBef>
                  <a:spcPts val="0"/>
                </a:spcBef>
                <a:spcAft>
                  <a:spcPts val="0"/>
                </a:spcAft>
                <a:defRPr/>
              </a:pPr>
              <a:endParaRPr lang="ar-EG"/>
            </a:p>
          </p:txBody>
        </p:sp>
      </p:grpSp>
      <p:cxnSp>
        <p:nvCxnSpPr>
          <p:cNvPr id="15" name="رابط مستقيم 14"/>
          <p:cNvCxnSpPr/>
          <p:nvPr/>
        </p:nvCxnSpPr>
        <p:spPr>
          <a:xfrm flipH="1">
            <a:off x="4442842" y="5056077"/>
            <a:ext cx="32532" cy="739154"/>
          </a:xfrm>
          <a:prstGeom prst="line">
            <a:avLst/>
          </a:prstGeom>
        </p:spPr>
        <p:style>
          <a:lnRef idx="3">
            <a:schemeClr val="dk1"/>
          </a:lnRef>
          <a:fillRef idx="0">
            <a:schemeClr val="dk1"/>
          </a:fillRef>
          <a:effectRef idx="2">
            <a:schemeClr val="dk1"/>
          </a:effectRef>
          <a:fontRef idx="minor">
            <a:schemeClr val="tx1"/>
          </a:fontRef>
        </p:style>
      </p:cxnSp>
      <p:cxnSp>
        <p:nvCxnSpPr>
          <p:cNvPr id="17" name="رابط مستقيم 16"/>
          <p:cNvCxnSpPr/>
          <p:nvPr/>
        </p:nvCxnSpPr>
        <p:spPr>
          <a:xfrm flipH="1">
            <a:off x="3024288" y="5033727"/>
            <a:ext cx="19378" cy="811341"/>
          </a:xfrm>
          <a:prstGeom prst="line">
            <a:avLst/>
          </a:prstGeom>
        </p:spPr>
        <p:style>
          <a:lnRef idx="3">
            <a:schemeClr val="dk1"/>
          </a:lnRef>
          <a:fillRef idx="0">
            <a:schemeClr val="dk1"/>
          </a:fillRef>
          <a:effectRef idx="2">
            <a:schemeClr val="dk1"/>
          </a:effectRef>
          <a:fontRef idx="minor">
            <a:schemeClr val="tx1"/>
          </a:fontRef>
        </p:style>
      </p:cxnSp>
      <p:cxnSp>
        <p:nvCxnSpPr>
          <p:cNvPr id="21" name="رابط مستقيم 20"/>
          <p:cNvCxnSpPr/>
          <p:nvPr/>
        </p:nvCxnSpPr>
        <p:spPr>
          <a:xfrm flipV="1">
            <a:off x="3024288" y="5033727"/>
            <a:ext cx="1434820" cy="22350"/>
          </a:xfrm>
          <a:prstGeom prst="line">
            <a:avLst/>
          </a:prstGeom>
        </p:spPr>
        <p:style>
          <a:lnRef idx="3">
            <a:schemeClr val="dk1"/>
          </a:lnRef>
          <a:fillRef idx="0">
            <a:schemeClr val="dk1"/>
          </a:fillRef>
          <a:effectRef idx="2">
            <a:schemeClr val="dk1"/>
          </a:effectRef>
          <a:fontRef idx="minor">
            <a:schemeClr val="tx1"/>
          </a:fontRef>
        </p:style>
      </p:cxnSp>
      <p:sp>
        <p:nvSpPr>
          <p:cNvPr id="13" name="عنصر نائب لرقم الشريحة 12"/>
          <p:cNvSpPr>
            <a:spLocks noGrp="1"/>
          </p:cNvSpPr>
          <p:nvPr>
            <p:ph type="sldNum" sz="quarter" idx="12"/>
          </p:nvPr>
        </p:nvSpPr>
        <p:spPr/>
        <p:txBody>
          <a:bodyPr/>
          <a:lstStyle/>
          <a:p>
            <a:fld id="{808E9FB6-9049-43CA-ADB6-8B90EF6FBBD1}" type="slidenum">
              <a:rPr lang="en-US" smtClean="0"/>
              <a:pPr/>
              <a:t>11</a:t>
            </a:fld>
            <a:endParaRPr lang="en-US"/>
          </a:p>
        </p:txBody>
      </p:sp>
      <p:sp>
        <p:nvSpPr>
          <p:cNvPr id="14" name="عنصر نائب للتذييل 13"/>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93452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dirty="0"/>
          </a:p>
        </p:txBody>
      </p:sp>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lstStyle/>
              <a:p>
                <a:r>
                  <a:rPr lang="ar-SY" dirty="0" smtClean="0"/>
                  <a:t>هناك جدول إحصائي خاص لحساب قيمة </a:t>
                </a:r>
                <a:r>
                  <a:rPr lang="en-US" dirty="0" smtClean="0"/>
                  <a:t>z </a:t>
                </a:r>
                <a:r>
                  <a:rPr lang="ar-SY" dirty="0" smtClean="0"/>
                  <a:t> وموجود في ملحق الكتاب حيث تتراوح قيمة </a:t>
                </a:r>
                <a:r>
                  <a:rPr lang="en-US" dirty="0" smtClean="0"/>
                  <a:t>z</a:t>
                </a:r>
              </a:p>
              <a:p>
                <a:r>
                  <a:rPr lang="ar-LB" dirty="0" smtClean="0"/>
                  <a:t>بين القيمة </a:t>
                </a:r>
                <a:r>
                  <a:rPr lang="ar-JO" dirty="0" smtClean="0"/>
                  <a:t>3.4-  وحتى </a:t>
                </a:r>
                <a:r>
                  <a:rPr lang="ar-JO" dirty="0" smtClean="0"/>
                  <a:t>3.4  ونوجد قيمة </a:t>
                </a:r>
                <a:r>
                  <a:rPr lang="en-US" dirty="0" smtClean="0"/>
                  <a:t> z</a:t>
                </a:r>
                <a:r>
                  <a:rPr lang="ar-JO" dirty="0" smtClean="0"/>
                  <a:t> ونقاطعها مع القيمة الاحتمالية في العمود المقابل حسب الاحتمالية المرغوبة من القيمة (0)  وحتى القيمة 0.09  .</a:t>
                </a:r>
              </a:p>
              <a:p>
                <a:r>
                  <a:rPr lang="ar-JO" u="sng" dirty="0" smtClean="0">
                    <a:solidFill>
                      <a:srgbClr val="FF0000"/>
                    </a:solidFill>
                  </a:rPr>
                  <a:t>مبرهنة مهمة جداً:</a:t>
                </a:r>
              </a:p>
              <a:p>
                <a:r>
                  <a:rPr lang="ar-JO" dirty="0" smtClean="0">
                    <a:solidFill>
                      <a:schemeClr val="bg2">
                        <a:lumMod val="10000"/>
                      </a:schemeClr>
                    </a:solidFill>
                  </a:rPr>
                  <a:t>تحسب قيمة </a:t>
                </a:r>
                <a:r>
                  <a:rPr lang="en-US" dirty="0" smtClean="0"/>
                  <a:t>z</a:t>
                </a:r>
                <a:r>
                  <a:rPr lang="ar-JO" dirty="0" smtClean="0"/>
                  <a:t> من خلال العلاقة  </a:t>
                </a:r>
                <a14:m>
                  <m:oMath xmlns:m="http://schemas.openxmlformats.org/officeDocument/2006/math">
                    <m:f>
                      <m:fPr>
                        <m:ctrlPr>
                          <a:rPr lang="ar-JO" i="1" smtClean="0">
                            <a:latin typeface="Cambria Math" panose="02040503050406030204" pitchFamily="18" charset="0"/>
                          </a:rPr>
                        </m:ctrlPr>
                      </m:fPr>
                      <m:num>
                        <m:r>
                          <m:rPr>
                            <m:nor/>
                          </m:rPr>
                          <a:rPr lang="en-US" altLang="ar-SY" dirty="0" smtClean="0">
                            <a:cs typeface="Tahoma" panose="020B0604030504040204" pitchFamily="34" charset="0"/>
                            <a:sym typeface="Symbol" panose="05050102010706020507" pitchFamily="18" charset="2"/>
                          </a:rPr>
                          <m:t>X</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 </m:t>
                        </m:r>
                      </m:num>
                      <m:den>
                        <m:r>
                          <m:rPr>
                            <m:nor/>
                          </m:rPr>
                          <a:rPr lang="en-US" altLang="ar-SY" dirty="0" smtClean="0">
                            <a:cs typeface="Tahoma" panose="020B0604030504040204" pitchFamily="34" charset="0"/>
                            <a:sym typeface="Symbol" panose="05050102010706020507" pitchFamily="18" charset="2"/>
                          </a:rPr>
                          <m:t></m:t>
                        </m:r>
                      </m:den>
                    </m:f>
                  </m:oMath>
                </a14:m>
                <a:r>
                  <a:rPr lang="ar-JO" dirty="0" smtClean="0"/>
                  <a:t/>
                </a:r>
                <a:r>
                  <a:rPr lang="en-US" altLang="ar-SY" dirty="0" smtClean="0">
                    <a:cs typeface="Tahoma" panose="020B0604030504040204" pitchFamily="34" charset="0"/>
                    <a:sym typeface="Symbol" panose="05050102010706020507" pitchFamily="18" charset="2"/>
                  </a:rPr>
                  <a:t>Z =</a:t>
                </a:r>
                <a:endParaRPr lang="ar-JO" altLang="ar-SY" dirty="0" smtClean="0">
                  <a:cs typeface="Tahoma" panose="020B0604030504040204" pitchFamily="34" charset="0"/>
                  <a:sym typeface="Symbol" panose="05050102010706020507" pitchFamily="18" charset="2"/>
                </a:endParaRPr>
              </a:p>
              <a:p>
                <a:pPr marL="0" indent="0">
                  <a:buNone/>
                </a:pPr>
                <a:endParaRPr lang="en-US" dirty="0" smtClean="0"/>
              </a:p>
              <a:p>
                <a:endParaRPr lang="ar-SY" dirty="0">
                  <a:solidFill>
                    <a:schemeClr val="bg2">
                      <a:lumMod val="10000"/>
                    </a:schemeClr>
                  </a:solidFill>
                </a:endParaRP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l="-754" t="-2661" r="-1043"/>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12</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1874891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normAutofit fontScale="85000" lnSpcReduction="20000"/>
              </a:bodyPr>
              <a:lstStyle/>
              <a:p>
                <a:r>
                  <a:rPr lang="ar-SY" dirty="0" smtClean="0"/>
                  <a:t>مثال :</a:t>
                </a:r>
              </a:p>
              <a:p>
                <a:r>
                  <a:rPr lang="ar-SY" dirty="0" smtClean="0"/>
                  <a:t>ليكن </a:t>
                </a:r>
                <a:r>
                  <a:rPr lang="en-US" dirty="0" smtClean="0"/>
                  <a:t>X</a:t>
                </a:r>
                <a:r>
                  <a:rPr lang="ar-SY" dirty="0" smtClean="0"/>
                  <a:t> متغير عشوائي له التوزيع </a:t>
                </a:r>
                <a:r>
                  <a:rPr lang="en-US" dirty="0" smtClean="0"/>
                  <a:t>N(50,100) </a:t>
                </a:r>
                <a:r>
                  <a:rPr lang="ar-SY" dirty="0" smtClean="0"/>
                  <a:t> أوجد قيمة الاحتمال </a:t>
                </a:r>
                <a:r>
                  <a:rPr lang="en-US" dirty="0" smtClean="0"/>
                  <a:t>p </a:t>
                </a:r>
                <a:r>
                  <a:rPr lang="ar-SY" dirty="0" smtClean="0"/>
                  <a:t> للقيمة 42 و 55 </a:t>
                </a:r>
              </a:p>
              <a:p>
                <a:r>
                  <a:rPr lang="ar-SY" dirty="0" smtClean="0"/>
                  <a:t>أي </a:t>
                </a:r>
                <a:r>
                  <a:rPr lang="en-US" dirty="0" smtClean="0"/>
                  <a:t>p(42</a:t>
                </a:r>
                <a14:m>
                  <m:oMath xmlns:m="http://schemas.openxmlformats.org/officeDocument/2006/math">
                    <m:r>
                      <a:rPr lang="en-US" i="1" smtClean="0">
                        <a:latin typeface="Cambria Math" panose="02040503050406030204" pitchFamily="18" charset="0"/>
                        <a:ea typeface="Cambria Math" panose="02040503050406030204" pitchFamily="18" charset="0"/>
                      </a:rPr>
                      <m:t>&lt;</m:t>
                    </m:r>
                  </m:oMath>
                </a14:m>
                <a:r>
                  <a:rPr lang="en-US" dirty="0" smtClean="0"/>
                  <a:t>X</a:t>
                </a:r>
                <a14:m>
                  <m:oMath xmlns:m="http://schemas.openxmlformats.org/officeDocument/2006/math">
                    <m:r>
                      <a:rPr lang="en-US" i="1" dirty="0" smtClean="0">
                        <a:latin typeface="Cambria Math" panose="02040503050406030204" pitchFamily="18" charset="0"/>
                        <a:ea typeface="Cambria Math" panose="02040503050406030204" pitchFamily="18" charset="0"/>
                      </a:rPr>
                      <m:t>&lt;</m:t>
                    </m:r>
                  </m:oMath>
                </a14:m>
                <a:r>
                  <a:rPr lang="en-US" dirty="0" smtClean="0"/>
                  <a:t> 55) </a:t>
                </a:r>
                <a:r>
                  <a:rPr lang="en-US" dirty="0" smtClean="0"/>
                  <a:t/>
                </a:r>
                <a:r>
                  <a:rPr lang="ar-SY" dirty="0" smtClean="0"/>
                  <a:t/>
                </a:r>
              </a:p>
              <a:p>
                <a:r>
                  <a:rPr lang="ar-SY" dirty="0" smtClean="0"/>
                  <a:t>بتطبيق القانون لحساب قيمة </a:t>
                </a:r>
                <a:r>
                  <a:rPr lang="en-US" dirty="0" smtClean="0"/>
                  <a:t>z</a:t>
                </a:r>
                <a:r>
                  <a:rPr lang="ar-JO" dirty="0" smtClean="0"/>
                  <a:t/>
                </a:r>
                <a:r>
                  <a:rPr lang="ar-JO" dirty="0" smtClean="0"/>
                  <a:t>من خلال العلاقة  </a:t>
                </a:r>
                <a14:m>
                  <m:oMath xmlns:m="http://schemas.openxmlformats.org/officeDocument/2006/math">
                    <m:f>
                      <m:fPr>
                        <m:ctrlPr>
                          <a:rPr lang="ar-JO" i="1" smtClean="0">
                            <a:latin typeface="Cambria Math" panose="02040503050406030204" pitchFamily="18" charset="0"/>
                          </a:rPr>
                        </m:ctrlPr>
                      </m:fPr>
                      <m:num>
                        <m:r>
                          <m:rPr>
                            <m:nor/>
                          </m:rPr>
                          <a:rPr lang="en-US" altLang="ar-SY" dirty="0" smtClean="0">
                            <a:cs typeface="Tahoma" panose="020B0604030504040204" pitchFamily="34" charset="0"/>
                            <a:sym typeface="Symbol" panose="05050102010706020507" pitchFamily="18" charset="2"/>
                          </a:rPr>
                          <m:t>X</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num>
                      <m:den>
                        <m:r>
                          <m:rPr>
                            <m:nor/>
                          </m:rPr>
                          <a:rPr lang="en-US" altLang="ar-SY" dirty="0" smtClean="0">
                            <a:cs typeface="Tahoma" panose="020B0604030504040204" pitchFamily="34" charset="0"/>
                            <a:sym typeface="Symbol" panose="05050102010706020507" pitchFamily="18" charset="2"/>
                          </a:rPr>
                          <m:t></m:t>
                        </m:r>
                      </m:den>
                    </m:f>
                  </m:oMath>
                </a14:m>
                <a:r>
                  <a:rPr lang="ar-JO" dirty="0" smtClean="0"/>
                  <a:t/>
                </a:r>
                <a:r>
                  <a:rPr lang="en-US" altLang="ar-SY" dirty="0" smtClean="0">
                    <a:cs typeface="Tahoma" panose="020B0604030504040204" pitchFamily="34" charset="0"/>
                    <a:sym typeface="Symbol" panose="05050102010706020507" pitchFamily="18" charset="2"/>
                  </a:rPr>
                  <a:t>Z </a:t>
                </a:r>
                <a:r>
                  <a:rPr lang="en-US" altLang="ar-SY" dirty="0" smtClean="0">
                    <a:cs typeface="Tahoma" panose="020B0604030504040204" pitchFamily="34" charset="0"/>
                    <a:sym typeface="Symbol" panose="05050102010706020507" pitchFamily="18" charset="2"/>
                  </a:rPr>
                  <a:t>=</a:t>
                </a:r>
                <a:endParaRPr lang="ar-SY" altLang="ar-SY" dirty="0" smtClean="0">
                  <a:cs typeface="Tahoma" panose="020B0604030504040204" pitchFamily="34" charset="0"/>
                  <a:sym typeface="Symbol" panose="05050102010706020507" pitchFamily="18" charset="2"/>
                </a:endParaRPr>
              </a:p>
              <a:p>
                <a:r>
                  <a:rPr lang="ar-SY" altLang="ar-SY" dirty="0" smtClean="0">
                    <a:cs typeface="Tahoma" panose="020B0604030504040204" pitchFamily="34" charset="0"/>
                    <a:sym typeface="Symbol" panose="05050102010706020507" pitchFamily="18" charset="2"/>
                  </a:rPr>
                  <a:t>نلاحظ أن قيمة المتوسط 50 وقيمة التباين هي 100 و  42 =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a:rPr lang="en-US" altLang="ar-SY" b="0" i="1" smtClean="0">
                            <a:latin typeface="Cambria Math" panose="02040503050406030204" pitchFamily="18" charset="0"/>
                            <a:cs typeface="Tahoma" panose="020B0604030504040204" pitchFamily="34" charset="0"/>
                            <a:sym typeface="Symbol" panose="05050102010706020507" pitchFamily="18" charset="2"/>
                          </a:rPr>
                          <m:t>𝑋</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1</m:t>
                        </m:r>
                      </m:sub>
                    </m:sSub>
                  </m:oMath>
                </a14:m>
                <a:r>
                  <a:rPr lang="ar-SY" altLang="ar-SY" dirty="0" smtClean="0">
                    <a:cs typeface="Tahoma" panose="020B0604030504040204" pitchFamily="34" charset="0"/>
                    <a:sym typeface="Symbol" panose="05050102010706020507" pitchFamily="18" charset="2"/>
                  </a:rPr>
                  <a:t> و 42 55=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a:rPr lang="en-US" altLang="ar-SY" b="0" i="1" smtClean="0">
                            <a:latin typeface="Cambria Math" panose="02040503050406030204" pitchFamily="18" charset="0"/>
                            <a:cs typeface="Tahoma" panose="020B0604030504040204" pitchFamily="34" charset="0"/>
                            <a:sym typeface="Symbol" panose="05050102010706020507" pitchFamily="18" charset="2"/>
                          </a:rPr>
                          <m:t>𝑋</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2</m:t>
                        </m:r>
                      </m:sub>
                    </m:sSub>
                  </m:oMath>
                </a14:m>
                <a:endParaRPr lang="ar-SY" altLang="ar-SY" dirty="0" smtClean="0">
                  <a:cs typeface="Tahoma" panose="020B0604030504040204" pitchFamily="34" charset="0"/>
                  <a:sym typeface="Symbol" panose="05050102010706020507" pitchFamily="18" charset="2"/>
                </a:endParaRPr>
              </a:p>
              <a:p>
                <a:pPr marL="0" indent="0" algn="ctr">
                  <a:buNone/>
                </a:pPr>
                <a14:m>
                  <m:oMath xmlns:m="http://schemas.openxmlformats.org/officeDocument/2006/math">
                    <m:f>
                      <m:fPr>
                        <m:ctrlPr>
                          <a:rPr lang="ar-JO" i="1" smtClean="0">
                            <a:latin typeface="Cambria Math" panose="02040503050406030204" pitchFamily="18" charset="0"/>
                          </a:rPr>
                        </m:ctrlPr>
                      </m:fPr>
                      <m:num>
                        <m:r>
                          <m:rPr>
                            <m:nor/>
                          </m:rPr>
                          <a:rPr lang="en-US" altLang="ar-SY" b="0" i="0" dirty="0" smtClean="0">
                            <a:cs typeface="Tahoma" panose="020B0604030504040204" pitchFamily="34" charset="0"/>
                            <a:sym typeface="Symbol" panose="05050102010706020507" pitchFamily="18" charset="2"/>
                          </a:rPr>
                          <m:t>42</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r>
                          <m:rPr>
                            <m:nor/>
                          </m:rPr>
                          <a:rPr lang="en-US" altLang="ar-SY" b="0" i="0" dirty="0" smtClean="0">
                            <a:cs typeface="Tahoma" panose="020B0604030504040204" pitchFamily="34" charset="0"/>
                            <a:sym typeface="Symbol" panose="05050102010706020507" pitchFamily="18" charset="2"/>
                          </a:rPr>
                          <m:t>50</m:t>
                        </m:r>
                        <m:r>
                          <m:rPr>
                            <m:nor/>
                          </m:rPr>
                          <a:rPr lang="en-US" altLang="ar-SY" dirty="0" smtClean="0">
                            <a:cs typeface="Tahoma" panose="020B0604030504040204" pitchFamily="34" charset="0"/>
                            <a:sym typeface="Symbol" panose="05050102010706020507" pitchFamily="18" charset="2"/>
                          </a:rPr>
                          <m:t> </m:t>
                        </m:r>
                      </m:num>
                      <m:den>
                        <m:rad>
                          <m:radPr>
                            <m:degHide m:val="on"/>
                            <m:ctrlPr>
                              <a:rPr lang="en-US" altLang="ar-SY" i="1" dirty="0" smtClean="0">
                                <a:latin typeface="Cambria Math" panose="02040503050406030204" pitchFamily="18" charset="0"/>
                                <a:cs typeface="Tahoma" panose="020B0604030504040204" pitchFamily="34" charset="0"/>
                                <a:sym typeface="Symbol" panose="05050102010706020507" pitchFamily="18" charset="2"/>
                              </a:rPr>
                            </m:ctrlPr>
                          </m:radPr>
                          <m:deg/>
                          <m:e>
                            <m:r>
                              <a:rPr lang="en-US" altLang="ar-SY" b="0" i="1" dirty="0" smtClean="0">
                                <a:latin typeface="Cambria Math" panose="02040503050406030204" pitchFamily="18" charset="0"/>
                                <a:cs typeface="Tahoma" panose="020B0604030504040204" pitchFamily="34" charset="0"/>
                                <a:sym typeface="Symbol" panose="05050102010706020507" pitchFamily="18" charset="2"/>
                              </a:rPr>
                              <m:t>100</m:t>
                            </m:r>
                            <m:r>
                              <a:rPr lang="en-US" altLang="ar-SY" b="0" i="1" dirty="0" smtClean="0">
                                <a:latin typeface="Cambria Math" panose="02040503050406030204" pitchFamily="18" charset="0"/>
                                <a:cs typeface="Tahoma" panose="020B0604030504040204" pitchFamily="34" charset="0"/>
                                <a:sym typeface="Symbol" panose="05050102010706020507" pitchFamily="18" charset="2"/>
                              </a:rPr>
                              <m:t> </m:t>
                            </m:r>
                          </m:e>
                        </m:rad>
                      </m:den>
                    </m:f>
                  </m:oMath>
                </a14:m>
                <a:r>
                  <a:rPr lang="ar-JO" dirty="0" smtClean="0"/>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1</m:t>
                        </m:r>
                      </m:sub>
                    </m:sSub>
                  </m:oMath>
                </a14:m>
                <a:r>
                  <a:rPr lang="en-US" altLang="ar-SY" dirty="0" smtClean="0">
                    <a:cs typeface="Tahoma" panose="020B0604030504040204" pitchFamily="34" charset="0"/>
                    <a:sym typeface="Symbol" panose="05050102010706020507" pitchFamily="18" charset="2"/>
                  </a:rPr>
                  <a:t/>
                </a:r>
                <a:r>
                  <a:rPr lang="en-US" altLang="ar-SY" dirty="0" smtClean="0">
                    <a:cs typeface="Tahoma" panose="020B0604030504040204" pitchFamily="34" charset="0"/>
                    <a:sym typeface="Symbol" panose="05050102010706020507" pitchFamily="18" charset="2"/>
                  </a:rPr>
                  <a:t>=</a:t>
                </a:r>
              </a:p>
              <a:p>
                <a:pPr marL="0" indent="0" algn="ctr">
                  <a:buNone/>
                </a:pPr>
                <a:r>
                  <a:rPr lang="en-US" altLang="ar-SY" dirty="0" smtClean="0">
                    <a:cs typeface="Tahoma" panose="020B0604030504040204" pitchFamily="34" charset="0"/>
                    <a:sym typeface="Symbol" panose="05050102010706020507" pitchFamily="18" charset="2"/>
                  </a:rPr>
                  <a:t>=-0.08</a:t>
                </a:r>
              </a:p>
              <a:p>
                <a:pPr marL="0" indent="0" algn="ctr">
                  <a:buNone/>
                </a:pPr>
                <a14:m>
                  <m:oMath xmlns:m="http://schemas.openxmlformats.org/officeDocument/2006/math">
                    <m:f>
                      <m:fPr>
                        <m:ctrlPr>
                          <a:rPr lang="ar-JO" i="1" smtClean="0">
                            <a:latin typeface="Cambria Math" panose="02040503050406030204" pitchFamily="18" charset="0"/>
                          </a:rPr>
                        </m:ctrlPr>
                      </m:fPr>
                      <m:num>
                        <m:r>
                          <m:rPr>
                            <m:nor/>
                          </m:rPr>
                          <a:rPr lang="en-US" altLang="ar-SY" b="0" i="0" dirty="0" smtClean="0">
                            <a:cs typeface="Tahoma" panose="020B0604030504040204" pitchFamily="34" charset="0"/>
                            <a:sym typeface="Symbol" panose="05050102010706020507" pitchFamily="18" charset="2"/>
                          </a:rPr>
                          <m:t>55</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r>
                          <m:rPr>
                            <m:nor/>
                          </m:rPr>
                          <a:rPr lang="en-US" altLang="ar-SY" b="0" i="0" dirty="0" smtClean="0">
                            <a:cs typeface="Tahoma" panose="020B0604030504040204" pitchFamily="34" charset="0"/>
                            <a:sym typeface="Symbol" panose="05050102010706020507" pitchFamily="18" charset="2"/>
                          </a:rPr>
                          <m:t>50</m:t>
                        </m:r>
                        <m:r>
                          <m:rPr>
                            <m:nor/>
                          </m:rPr>
                          <a:rPr lang="en-US" altLang="ar-SY" dirty="0" smtClean="0">
                            <a:cs typeface="Tahoma" panose="020B0604030504040204" pitchFamily="34" charset="0"/>
                            <a:sym typeface="Symbol" panose="05050102010706020507" pitchFamily="18" charset="2"/>
                          </a:rPr>
                          <m:t> </m:t>
                        </m:r>
                      </m:num>
                      <m:den>
                        <m:rad>
                          <m:radPr>
                            <m:degHide m:val="on"/>
                            <m:ctrlPr>
                              <a:rPr lang="en-US" altLang="ar-SY" i="1" dirty="0" smtClean="0">
                                <a:latin typeface="Cambria Math" panose="02040503050406030204" pitchFamily="18" charset="0"/>
                                <a:cs typeface="Tahoma" panose="020B0604030504040204" pitchFamily="34" charset="0"/>
                                <a:sym typeface="Symbol" panose="05050102010706020507" pitchFamily="18" charset="2"/>
                              </a:rPr>
                            </m:ctrlPr>
                          </m:radPr>
                          <m:deg/>
                          <m:e>
                            <m:r>
                              <a:rPr lang="en-US" altLang="ar-SY" b="0" i="1" dirty="0" smtClean="0">
                                <a:latin typeface="Cambria Math" panose="02040503050406030204" pitchFamily="18" charset="0"/>
                                <a:cs typeface="Tahoma" panose="020B0604030504040204" pitchFamily="34" charset="0"/>
                                <a:sym typeface="Symbol" panose="05050102010706020507" pitchFamily="18" charset="2"/>
                              </a:rPr>
                              <m:t>100</m:t>
                            </m:r>
                            <m:r>
                              <a:rPr lang="en-US" altLang="ar-SY" b="0" i="1" dirty="0" smtClean="0">
                                <a:latin typeface="Cambria Math" panose="02040503050406030204" pitchFamily="18" charset="0"/>
                                <a:cs typeface="Tahoma" panose="020B0604030504040204" pitchFamily="34" charset="0"/>
                                <a:sym typeface="Symbol" panose="05050102010706020507" pitchFamily="18" charset="2"/>
                              </a:rPr>
                              <m:t> </m:t>
                            </m:r>
                          </m:e>
                        </m:rad>
                      </m:den>
                    </m:f>
                  </m:oMath>
                </a14:m>
                <a:r>
                  <a:rPr lang="ar-JO" dirty="0" smtClean="0"/>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2</m:t>
                        </m:r>
                      </m:sub>
                    </m:sSub>
                  </m:oMath>
                </a14:m>
                <a:r>
                  <a:rPr lang="en-US" altLang="ar-SY" dirty="0" smtClean="0">
                    <a:cs typeface="Tahoma" panose="020B0604030504040204" pitchFamily="34" charset="0"/>
                    <a:sym typeface="Symbol" panose="05050102010706020507" pitchFamily="18" charset="2"/>
                  </a:rPr>
                  <a:t> =</a:t>
                </a:r>
              </a:p>
              <a:p>
                <a:pPr marL="0" indent="0" algn="ctr">
                  <a:buNone/>
                </a:pPr>
                <a:r>
                  <a:rPr lang="en-US" altLang="ar-SY" dirty="0" smtClean="0">
                    <a:cs typeface="Tahoma" panose="020B0604030504040204" pitchFamily="34" charset="0"/>
                    <a:sym typeface="Symbol" panose="05050102010706020507" pitchFamily="18" charset="2"/>
                  </a:rPr>
                  <a:t>=    0.5</a:t>
                </a:r>
              </a:p>
              <a:p>
                <a:pPr marL="0" indent="0" algn="ctr">
                  <a:buNone/>
                </a:pPr>
                <a:r>
                  <a:rPr lang="ar-JO" altLang="ar-SY" dirty="0" smtClean="0">
                    <a:cs typeface="Tahoma" panose="020B0604030504040204" pitchFamily="34" charset="0"/>
                    <a:sym typeface="Symbol" panose="05050102010706020507" pitchFamily="18" charset="2"/>
                  </a:rPr>
                  <a:t/>
                </a:r>
                <a:endParaRPr lang="ar-SY" altLang="ar-SY" dirty="0" smtClean="0">
                  <a:cs typeface="Tahoma" panose="020B0604030504040204" pitchFamily="34" charset="0"/>
                  <a:sym typeface="Symbol" panose="05050102010706020507" pitchFamily="18" charset="2"/>
                </a:endParaRPr>
              </a:p>
              <a:p>
                <a:pPr algn="ctr"/>
                <a:endParaRPr lang="ar-JO" altLang="ar-SY" dirty="0" smtClean="0">
                  <a:cs typeface="Tahoma" panose="020B0604030504040204" pitchFamily="34" charset="0"/>
                  <a:sym typeface="Symbol" panose="05050102010706020507" pitchFamily="18" charset="2"/>
                </a:endParaRPr>
              </a:p>
              <a:p>
                <a:endParaRPr lang="ar-SY"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t="-3361" r="-812" b="-1120"/>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13</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4220930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lstStyle/>
              <a:p>
                <a:r>
                  <a:rPr lang="ar-LB" dirty="0" smtClean="0"/>
                  <a:t>وبالتالي تكون القيم الاحتمالية  </a:t>
                </a:r>
                <a:r>
                  <a:rPr lang="en-US" dirty="0" smtClean="0"/>
                  <a:t>p(42</a:t>
                </a:r>
                <a14:m>
                  <m:oMath xmlns:m="http://schemas.openxmlformats.org/officeDocument/2006/math">
                    <m:r>
                      <a:rPr lang="en-US" i="1" smtClean="0">
                        <a:latin typeface="Cambria Math" panose="02040503050406030204" pitchFamily="18" charset="0"/>
                        <a:ea typeface="Cambria Math" panose="02040503050406030204" pitchFamily="18" charset="0"/>
                      </a:rPr>
                      <m:t>&lt;</m:t>
                    </m:r>
                  </m:oMath>
                </a14:m>
                <a:r>
                  <a:rPr lang="en-US" dirty="0" smtClean="0"/>
                  <a:t>X</a:t>
                </a:r>
                <a14:m>
                  <m:oMath xmlns:m="http://schemas.openxmlformats.org/officeDocument/2006/math">
                    <m:r>
                      <a:rPr lang="en-US" i="1" dirty="0" smtClean="0">
                        <a:latin typeface="Cambria Math" panose="02040503050406030204" pitchFamily="18" charset="0"/>
                        <a:ea typeface="Cambria Math" panose="02040503050406030204" pitchFamily="18" charset="0"/>
                      </a:rPr>
                      <m:t>&lt;</m:t>
                    </m:r>
                  </m:oMath>
                </a14:m>
                <a:r>
                  <a:rPr lang="en-US" dirty="0" smtClean="0"/>
                  <a:t> 55</a:t>
                </a:r>
                <a:r>
                  <a:rPr lang="en-US" dirty="0" smtClean="0"/>
                  <a:t>) = p(-</a:t>
                </a:r>
                <a14:m>
                  <m:oMath xmlns:m="http://schemas.openxmlformats.org/officeDocument/2006/math">
                    <m:r>
                      <a:rPr lang="en-US" b="0" i="0" smtClean="0">
                        <a:latin typeface="Cambria Math" panose="02040503050406030204" pitchFamily="18" charset="0"/>
                        <a:ea typeface="Cambria Math" panose="02040503050406030204" pitchFamily="18" charset="0"/>
                      </a:rPr>
                      <m:t>0</m:t>
                    </m:r>
                    <m:r>
                      <a:rPr lang="en-US" b="0" i="0" smtClean="0">
                        <a:latin typeface="Cambria Math" panose="02040503050406030204" pitchFamily="18" charset="0"/>
                        <a:ea typeface="Cambria Math" panose="02040503050406030204" pitchFamily="18" charset="0"/>
                      </a:rPr>
                      <m:t>.</m:t>
                    </m:r>
                    <m:r>
                      <a:rPr lang="en-US" b="0" i="0" smtClean="0">
                        <a:latin typeface="Cambria Math" panose="02040503050406030204" pitchFamily="18" charset="0"/>
                        <a:ea typeface="Cambria Math" panose="02040503050406030204" pitchFamily="18" charset="0"/>
                      </a:rPr>
                      <m:t>08</m:t>
                    </m:r>
                    <m:r>
                      <a:rPr lang="en-US" i="1" smtClean="0">
                        <a:latin typeface="Cambria Math" panose="02040503050406030204" pitchFamily="18" charset="0"/>
                        <a:ea typeface="Cambria Math" panose="02040503050406030204" pitchFamily="18" charset="0"/>
                      </a:rPr>
                      <m:t>&lt;</m:t>
                    </m:r>
                  </m:oMath>
                </a14:m>
                <a:r>
                  <a:rPr lang="en-US" dirty="0" smtClean="0"/>
                  <a:t>z</a:t>
                </a:r>
                <a14:m>
                  <m:oMath xmlns:m="http://schemas.openxmlformats.org/officeDocument/2006/math">
                    <m:r>
                      <a:rPr lang="en-US" i="1" dirty="0" smtClean="0">
                        <a:latin typeface="Cambria Math" panose="02040503050406030204" pitchFamily="18" charset="0"/>
                        <a:ea typeface="Cambria Math" panose="02040503050406030204" pitchFamily="18" charset="0"/>
                      </a:rPr>
                      <m:t>&lt;</m:t>
                    </m:r>
                  </m:oMath>
                </a14:m>
                <a:r>
                  <a:rPr lang="en-US" dirty="0" smtClean="0"/>
                  <a:t/>
                </a:r>
                <a:r>
                  <a:rPr lang="en-US" dirty="0" smtClean="0"/>
                  <a:t>0.5)  </a:t>
                </a:r>
                <a:r>
                  <a:rPr lang="ar-SY" dirty="0" smtClean="0"/>
                  <a:t/>
                </a:r>
                <a:endParaRPr lang="ar-SY" dirty="0" smtClean="0"/>
              </a:p>
              <a:p>
                <a:r>
                  <a:rPr lang="en-US" dirty="0" smtClean="0"/>
                  <a:t/>
                </a:r>
                <a:r>
                  <a:rPr lang="ar-LB" dirty="0" smtClean="0"/>
                  <a:t>والان نعود إلى الجداول الإحصائية لحساب قيمة </a:t>
                </a:r>
                <a:r>
                  <a:rPr lang="en-US" dirty="0" smtClean="0"/>
                  <a:t>  z</a:t>
                </a:r>
                <a:r>
                  <a:rPr lang="ar-SY" dirty="0" smtClean="0"/>
                  <a:t/>
                </a:r>
              </a:p>
              <a:p>
                <a:r>
                  <a:rPr lang="ar-LB" dirty="0" smtClean="0"/>
                  <a:t> فالقيمة الأولى  </a:t>
                </a:r>
                <a:r>
                  <a:rPr lang="en-US" altLang="ar-SY" dirty="0" smtClean="0">
                    <a:cs typeface="Tahoma" panose="020B0604030504040204" pitchFamily="34" charset="0"/>
                    <a:sym typeface="Symbol" panose="05050102010706020507" pitchFamily="18" charset="2"/>
                  </a:rPr>
                  <a:t>=-0.08</a:t>
                </a:r>
                <a:r>
                  <a:rPr lang="ar-LB" altLang="ar-SY" dirty="0" smtClean="0">
                    <a:cs typeface="Tahoma" panose="020B0604030504040204" pitchFamily="34" charset="0"/>
                    <a:sym typeface="Symbol" panose="05050102010706020507" pitchFamily="18" charset="2"/>
                  </a:rPr>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1</m:t>
                        </m:r>
                      </m:sub>
                    </m:sSub>
                  </m:oMath>
                </a14:m>
                <a:r>
                  <a:rPr lang="ar-SY" altLang="ar-SY" dirty="0" smtClean="0">
                    <a:cs typeface="Tahoma" panose="020B0604030504040204" pitchFamily="34" charset="0"/>
                    <a:sym typeface="Symbol" panose="05050102010706020507" pitchFamily="18" charset="2"/>
                  </a:rPr>
                  <a:t> نجد الاحتمالية عند القيمة  </a:t>
                </a:r>
                <a:r>
                  <a:rPr lang="en-US" altLang="ar-SY" dirty="0" smtClean="0">
                    <a:cs typeface="Tahoma" panose="020B0604030504040204" pitchFamily="34" charset="0"/>
                    <a:sym typeface="Symbol" panose="05050102010706020507" pitchFamily="18" charset="2"/>
                  </a:rPr>
                  <a:t>p=0</a:t>
                </a:r>
                <a:r>
                  <a:rPr lang="ar-SY" altLang="ar-SY" dirty="0" smtClean="0">
                    <a:cs typeface="Tahoma" panose="020B0604030504040204" pitchFamily="34" charset="0"/>
                    <a:sym typeface="Symbol" panose="05050102010706020507" pitchFamily="18" charset="2"/>
                  </a:rPr>
                  <a:t>  تساوي القيمة 0.2119 والقيمة الثانية  </a:t>
                </a:r>
                <a:r>
                  <a:rPr lang="en-US" altLang="ar-SY" dirty="0" smtClean="0">
                    <a:cs typeface="Tahoma" panose="020B0604030504040204" pitchFamily="34" charset="0"/>
                    <a:sym typeface="Symbol" panose="05050102010706020507" pitchFamily="18" charset="2"/>
                  </a:rPr>
                  <a:t>=0.5</a:t>
                </a:r>
                <a:r>
                  <a:rPr lang="ar-LB" altLang="ar-SY" dirty="0" smtClean="0">
                    <a:cs typeface="Tahoma" panose="020B0604030504040204" pitchFamily="34" charset="0"/>
                    <a:sym typeface="Symbol" panose="05050102010706020507" pitchFamily="18" charset="2"/>
                  </a:rPr>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2</m:t>
                        </m:r>
                      </m:sub>
                    </m:sSub>
                  </m:oMath>
                </a14:m>
                <a:r>
                  <a:rPr lang="ar-SY" altLang="ar-SY" dirty="0" smtClean="0">
                    <a:cs typeface="Tahoma" panose="020B0604030504040204" pitchFamily="34" charset="0"/>
                    <a:sym typeface="Symbol" panose="05050102010706020507" pitchFamily="18" charset="2"/>
                  </a:rPr>
                  <a:t> تكون قيمة </a:t>
                </a:r>
                <a:r>
                  <a:rPr lang="en-US" altLang="ar-SY" dirty="0" smtClean="0">
                    <a:cs typeface="Tahoma" panose="020B0604030504040204" pitchFamily="34" charset="0"/>
                    <a:sym typeface="Symbol" panose="05050102010706020507" pitchFamily="18" charset="2"/>
                  </a:rPr>
                  <a:t>p=0  </a:t>
                </a:r>
                <a:r>
                  <a:rPr lang="ar-SY" altLang="ar-SY" dirty="0" smtClean="0">
                    <a:cs typeface="Tahoma" panose="020B0604030504040204" pitchFamily="34" charset="0"/>
                    <a:sym typeface="Symbol" panose="05050102010706020507" pitchFamily="18" charset="2"/>
                  </a:rPr>
                  <a:t>تساوي القيمة 0.6915 وبالتالي فإن قيمة الاحتمالية </a:t>
                </a:r>
                <a:r>
                  <a:rPr lang="en-US" altLang="ar-SY" dirty="0" smtClean="0">
                    <a:cs typeface="Tahoma" panose="020B0604030504040204" pitchFamily="34" charset="0"/>
                    <a:sym typeface="Symbol" panose="05050102010706020507" pitchFamily="18" charset="2"/>
                  </a:rPr>
                  <a:t>p</a:t>
                </a:r>
                <a:r>
                  <a:rPr lang="ar-SY" altLang="ar-SY" dirty="0" smtClean="0">
                    <a:cs typeface="Tahoma" panose="020B0604030504040204" pitchFamily="34" charset="0"/>
                    <a:sym typeface="Symbol" panose="05050102010706020507" pitchFamily="18" charset="2"/>
                  </a:rPr>
                  <a:t> لكلا القيمتين هو حاصل القيم الاحتمالية لكل من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1</m:t>
                        </m:r>
                      </m:sub>
                    </m:sSub>
                  </m:oMath>
                </a14:m>
                <a:r>
                  <a:rPr lang="ar-SY" altLang="ar-SY" dirty="0" smtClean="0">
                    <a:cs typeface="Tahoma" panose="020B0604030504040204" pitchFamily="34" charset="0"/>
                    <a:sym typeface="Symbol" panose="05050102010706020507" pitchFamily="18" charset="2"/>
                  </a:rPr>
                  <a:t> و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2</m:t>
                        </m:r>
                      </m:sub>
                    </m:sSub>
                  </m:oMath>
                </a14:m>
                <a:r>
                  <a:rPr lang="ar-SY" altLang="ar-SY" dirty="0" smtClean="0">
                    <a:cs typeface="Tahoma" panose="020B0604030504040204" pitchFamily="34" charset="0"/>
                    <a:sym typeface="Symbol" panose="05050102010706020507" pitchFamily="18" charset="2"/>
                  </a:rPr>
                  <a:t> حيث</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1</m:t>
                        </m:r>
                      </m:sub>
                    </m:sSub>
                    <m:r>
                      <a:rPr lang="ar-SY" altLang="ar-SY" b="0" i="0" smtClean="0">
                        <a:latin typeface="Cambria Math" panose="02040503050406030204" pitchFamily="18" charset="0"/>
                        <a:cs typeface="Tahoma" panose="020B0604030504040204" pitchFamily="34" charset="0"/>
                        <a:sym typeface="Symbol" panose="05050102010706020507" pitchFamily="18" charset="2"/>
                      </a:rPr>
                      <m:t> =</m:t>
                    </m:r>
                    <m:r>
                      <m:rPr>
                        <m:sty m:val="p"/>
                      </m:rPr>
                      <a:rPr lang="en-US" altLang="ar-SY" b="0" i="0" smtClean="0">
                        <a:latin typeface="Cambria Math" panose="02040503050406030204" pitchFamily="18" charset="0"/>
                        <a:cs typeface="Tahoma" panose="020B0604030504040204" pitchFamily="34" charset="0"/>
                        <a:sym typeface="Symbol" panose="05050102010706020507" pitchFamily="18" charset="2"/>
                      </a:rPr>
                      <m:t>p</m:t>
                    </m:r>
                    <m:r>
                      <a:rPr lang="en-US" altLang="ar-SY" b="0" i="0" smtClean="0">
                        <a:latin typeface="Cambria Math" panose="02040503050406030204" pitchFamily="18" charset="0"/>
                        <a:cs typeface="Tahoma" panose="020B0604030504040204" pitchFamily="34" charset="0"/>
                        <a:sym typeface="Symbol" panose="05050102010706020507" pitchFamily="18" charset="2"/>
                      </a:rPr>
                      <m:t>  </m:t>
                    </m:r>
                  </m:oMath>
                </a14:m>
                <a:r>
                  <a:rPr lang="ar-SY" altLang="ar-SY" dirty="0" smtClean="0">
                    <a:cs typeface="Tahoma" panose="020B0604030504040204" pitchFamily="34" charset="0"/>
                    <a:sym typeface="Symbol" panose="05050102010706020507" pitchFamily="18" charset="2"/>
                  </a:rPr>
                  <a:t>  - </a:t>
                </a:r>
                <a14:m>
                  <m:oMath xmlns:m="http://schemas.openxmlformats.org/officeDocument/2006/math">
                    <m:sSub>
                      <m:sSubPr>
                        <m:ctrlPr>
                          <a:rPr lang="ar-SY" altLang="ar-SY" i="1" smtClean="0">
                            <a:latin typeface="Cambria Math" panose="02040503050406030204" pitchFamily="18" charset="0"/>
                            <a:cs typeface="Tahoma" panose="020B0604030504040204" pitchFamily="34" charset="0"/>
                            <a:sym typeface="Symbol" panose="05050102010706020507" pitchFamily="18" charset="2"/>
                          </a:rPr>
                        </m:ctrlPr>
                      </m:sSubPr>
                      <m:e>
                        <m:r>
                          <m:rPr>
                            <m:nor/>
                          </m:rPr>
                          <a:rPr lang="en-US" altLang="ar-SY" dirty="0" smtClean="0">
                            <a:cs typeface="Tahoma" panose="020B0604030504040204" pitchFamily="34" charset="0"/>
                            <a:sym typeface="Symbol" panose="05050102010706020507" pitchFamily="18" charset="2"/>
                          </a:rPr>
                          <m:t>Z</m:t>
                        </m:r>
                      </m:e>
                      <m:sub>
                        <m:r>
                          <a:rPr lang="ar-SY" altLang="ar-SY" b="0" i="1" smtClean="0">
                            <a:latin typeface="Cambria Math" panose="02040503050406030204" pitchFamily="18" charset="0"/>
                            <a:cs typeface="Tahoma" panose="020B0604030504040204" pitchFamily="34" charset="0"/>
                            <a:sym typeface="Symbol" panose="05050102010706020507" pitchFamily="18" charset="2"/>
                          </a:rPr>
                          <m:t>2</m:t>
                        </m:r>
                      </m:sub>
                    </m:sSub>
                  </m:oMath>
                </a14:m>
                <a:r>
                  <a:rPr lang="ar-SY" altLang="ar-SY" dirty="0" smtClean="0">
                    <a:cs typeface="Tahoma" panose="020B0604030504040204" pitchFamily="34" charset="0"/>
                    <a:sym typeface="Symbol" panose="05050102010706020507" pitchFamily="18" charset="2"/>
                  </a:rPr>
                  <a:t/>
                </a:r>
                <a:r>
                  <a:rPr lang="ar-SY" altLang="ar-SY" dirty="0" smtClean="0">
                    <a:cs typeface="Tahoma" panose="020B0604030504040204" pitchFamily="34" charset="0"/>
                    <a:sym typeface="Symbol" panose="05050102010706020507" pitchFamily="18" charset="2"/>
                  </a:rPr>
                  <a:t>وبالتعويض نجدى</a:t>
                </a:r>
              </a:p>
              <a:p>
                <a:r>
                  <a:rPr lang="ar-SY" dirty="0" smtClean="0"/>
                  <a:t>0.4796=</a:t>
                </a:r>
                <a:r>
                  <a:rPr lang="ar-SY" altLang="ar-SY" dirty="0" smtClean="0">
                    <a:cs typeface="Tahoma" panose="020B0604030504040204" pitchFamily="34" charset="0"/>
                    <a:sym typeface="Symbol" panose="05050102010706020507" pitchFamily="18" charset="2"/>
                  </a:rPr>
                  <a:t>0.2119  -0.6915</a:t>
                </a:r>
              </a:p>
              <a:p>
                <a:endParaRPr lang="en-US" altLang="ar-SY" dirty="0" smtClean="0">
                  <a:cs typeface="Tahoma" panose="020B0604030504040204" pitchFamily="34" charset="0"/>
                  <a:sym typeface="Symbol" panose="05050102010706020507" pitchFamily="18" charset="2"/>
                </a:endParaRPr>
              </a:p>
              <a:p>
                <a:endParaRPr lang="ar-SY"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l="-1739" t="-2661" r="-1043"/>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14</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956741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normAutofit fontScale="92500" lnSpcReduction="20000"/>
              </a:bodyPr>
              <a:lstStyle/>
              <a:p>
                <a:r>
                  <a:rPr lang="ar-SY" sz="3600" dirty="0" smtClean="0">
                    <a:solidFill>
                      <a:srgbClr val="FF0000"/>
                    </a:solidFill>
                  </a:rPr>
                  <a:t>موجز :</a:t>
                </a:r>
              </a:p>
              <a:p>
                <a:r>
                  <a:rPr lang="ar-SY" dirty="0" smtClean="0"/>
                  <a:t>يتعين التوزيع الطبيعي المعياري من خلال الحدين </a:t>
                </a:r>
                <a14:m>
                  <m:oMath xmlns:m="http://schemas.openxmlformats.org/officeDocument/2006/math">
                    <m:r>
                      <a:rPr lang="ar-SY" i="1" smtClean="0">
                        <a:latin typeface="Cambria Math" panose="02040503050406030204" pitchFamily="18" charset="0"/>
                        <a:ea typeface="Cambria Math" panose="02040503050406030204" pitchFamily="18" charset="0"/>
                      </a:rPr>
                      <m:t>𝜇</m:t>
                    </m:r>
                    <m:r>
                      <a:rPr lang="ar-SY" b="0" i="1" smtClean="0">
                        <a:latin typeface="Cambria Math" panose="02040503050406030204" pitchFamily="18" charset="0"/>
                        <a:ea typeface="Cambria Math" panose="02040503050406030204" pitchFamily="18" charset="0"/>
                      </a:rPr>
                      <m:t> </m:t>
                    </m:r>
                  </m:oMath>
                </a14:m>
                <a:r>
                  <a:rPr lang="ar-SY" dirty="0" smtClean="0"/>
                  <a:t> و </a:t>
                </a:r>
                <a14:m>
                  <m:oMath xmlns:m="http://schemas.openxmlformats.org/officeDocument/2006/math">
                    <m:sSup>
                      <m:sSupPr>
                        <m:ctrlPr>
                          <a:rPr lang="ar-SY" i="1" smtClean="0">
                            <a:latin typeface="Cambria Math" panose="02040503050406030204" pitchFamily="18" charset="0"/>
                            <a:ea typeface="Cambria Math" panose="02040503050406030204" pitchFamily="18" charset="0"/>
                          </a:rPr>
                        </m:ctrlPr>
                      </m:sSupPr>
                      <m:e>
                        <m:r>
                          <a:rPr lang="ar-SY" i="1" smtClean="0">
                            <a:latin typeface="Cambria Math" panose="02040503050406030204" pitchFamily="18" charset="0"/>
                            <a:ea typeface="Cambria Math" panose="02040503050406030204" pitchFamily="18" charset="0"/>
                          </a:rPr>
                          <m:t>𝜎</m:t>
                        </m:r>
                      </m:e>
                      <m:sup>
                        <m:r>
                          <a:rPr lang="ar-SY" b="0" i="1" smtClean="0">
                            <a:latin typeface="Cambria Math" panose="02040503050406030204" pitchFamily="18" charset="0"/>
                            <a:ea typeface="Cambria Math" panose="02040503050406030204" pitchFamily="18" charset="0"/>
                          </a:rPr>
                          <m:t>2</m:t>
                        </m:r>
                      </m:sup>
                    </m:sSup>
                  </m:oMath>
                </a14:m>
                <a:r>
                  <a:rPr lang="ar-SY" dirty="0" smtClean="0"/>
                  <a:t> بين قوسين مثلاً</a:t>
                </a:r>
                <a:r>
                  <a:rPr lang="en-US" dirty="0" smtClean="0"/>
                  <a:t>N(50,100) </a:t>
                </a:r>
                <a:endParaRPr lang="ar-SY" dirty="0" smtClean="0"/>
              </a:p>
              <a:p>
                <a:r>
                  <a:rPr lang="ar-SY" dirty="0" smtClean="0"/>
                  <a:t>ومن ثم يتم حساب قيمة  </a:t>
                </a:r>
                <a:r>
                  <a:rPr lang="en-US" dirty="0" smtClean="0"/>
                  <a:t>z</a:t>
                </a:r>
                <a:r>
                  <a:rPr lang="ar-SY" dirty="0" smtClean="0"/>
                  <a:t> حسب قيمة المتغير ويتم الحصول على قيم الاحتمالية لــ </a:t>
                </a:r>
                <a:r>
                  <a:rPr lang="en-US" dirty="0" smtClean="0"/>
                  <a:t>z </a:t>
                </a:r>
                <a:r>
                  <a:rPr lang="ar-SY" dirty="0" smtClean="0"/>
                  <a:t> من خلال الجداول الإحصائية الخاصة بقيمة </a:t>
                </a:r>
                <a:r>
                  <a:rPr lang="en-US" dirty="0" smtClean="0"/>
                  <a:t>z </a:t>
                </a:r>
                <a:r>
                  <a:rPr lang="ar-SY" dirty="0" smtClean="0"/>
                  <a:t> وأما قيمة 𝜎  فهي الجذر التربيعي الموجب للحد </a:t>
                </a:r>
                <a14:m>
                  <m:oMath xmlns:m="http://schemas.openxmlformats.org/officeDocument/2006/math">
                    <m:sSup>
                      <m:sSupPr>
                        <m:ctrlPr>
                          <a:rPr lang="ar-SY" i="1" smtClean="0">
                            <a:latin typeface="Cambria Math" panose="02040503050406030204" pitchFamily="18" charset="0"/>
                            <a:ea typeface="Cambria Math" panose="02040503050406030204" pitchFamily="18" charset="0"/>
                          </a:rPr>
                        </m:ctrlPr>
                      </m:sSupPr>
                      <m:e>
                        <m:r>
                          <a:rPr lang="ar-SY" i="1" smtClean="0">
                            <a:latin typeface="Cambria Math" panose="02040503050406030204" pitchFamily="18" charset="0"/>
                            <a:ea typeface="Cambria Math" panose="02040503050406030204" pitchFamily="18" charset="0"/>
                          </a:rPr>
                          <m:t>𝜎</m:t>
                        </m:r>
                      </m:e>
                      <m:sup>
                        <m:r>
                          <a:rPr lang="ar-SY" b="0" i="1" smtClean="0">
                            <a:latin typeface="Cambria Math" panose="02040503050406030204" pitchFamily="18" charset="0"/>
                            <a:ea typeface="Cambria Math" panose="02040503050406030204" pitchFamily="18" charset="0"/>
                          </a:rPr>
                          <m:t>2</m:t>
                        </m:r>
                      </m:sup>
                    </m:sSup>
                  </m:oMath>
                </a14:m>
                <a:r>
                  <a:rPr lang="ar-SY" dirty="0" smtClean="0"/>
                  <a:t/>
                </a:r>
                <a:r>
                  <a:rPr lang="ar-SY" dirty="0" smtClean="0"/>
                  <a:t>,</a:t>
                </a:r>
              </a:p>
              <a:p>
                <a:r>
                  <a:rPr lang="ar-SY" dirty="0" smtClean="0">
                    <a:solidFill>
                      <a:srgbClr val="FF0000"/>
                    </a:solidFill>
                  </a:rPr>
                  <a:t>مبرهنة 2 :</a:t>
                </a:r>
              </a:p>
              <a:p>
                <a:pPr algn="ctr"/>
                <a:r>
                  <a:rPr lang="ar-SY" dirty="0" smtClean="0">
                    <a:solidFill>
                      <a:schemeClr val="bg2">
                        <a:lumMod val="10000"/>
                      </a:schemeClr>
                    </a:solidFill>
                  </a:rPr>
                  <a:t>لحساب قيمة </a:t>
                </a:r>
                <a:r>
                  <a:rPr lang="en-US" dirty="0" smtClean="0"/>
                  <a:t>z</a:t>
                </a:r>
                <a:r>
                  <a:rPr lang="ar-SY" dirty="0" smtClean="0"/>
                  <a:t> لعدة متغيرات عشوائية</a:t>
                </a:r>
                <a14:m>
                  <m:oMath xmlns:m="http://schemas.openxmlformats.org/officeDocument/2006/math">
                    <m:sSub>
                      <m:sSubPr>
                        <m:ctrlPr>
                          <a:rPr lang="en-US" i="1" smtClean="0">
                            <a:latin typeface="Cambria Math" panose="02040503050406030204" pitchFamily="18" charset="0"/>
                          </a:rPr>
                        </m:ctrlPr>
                      </m:sSubPr>
                      <m:e>
                        <m:r>
                          <m:rPr>
                            <m:nor/>
                          </m:rPr>
                          <a:rPr lang="en-US" dirty="0" smtClean="0"/>
                          <m:t>X</m:t>
                        </m:r>
                      </m:e>
                      <m:sub>
                        <m:r>
                          <a:rPr lang="en-US" b="0" i="1" smtClean="0">
                            <a:latin typeface="Cambria Math" panose="02040503050406030204" pitchFamily="18" charset="0"/>
                          </a:rPr>
                          <m:t>𝑛</m:t>
                        </m:r>
                      </m:sub>
                    </m:sSub>
                    <m:r>
                      <a:rPr lang="en-US" b="0" i="0" smtClean="0">
                        <a:latin typeface="Cambria Math" panose="02040503050406030204" pitchFamily="18" charset="0"/>
                      </a:rPr>
                      <m:t> </m:t>
                    </m:r>
                  </m:oMath>
                </a14:m>
                <a:r>
                  <a:rPr lang="ar-SY" dirty="0" smtClean="0"/>
                  <a:t/>
                </a:r>
                <a14:m>
                  <m:oMath xmlns:m="http://schemas.openxmlformats.org/officeDocument/2006/math">
                    <m:sSub>
                      <m:sSubPr>
                        <m:ctrlPr>
                          <a:rPr lang="en-US" i="1" smtClean="0">
                            <a:latin typeface="Cambria Math" panose="02040503050406030204" pitchFamily="18" charset="0"/>
                          </a:rPr>
                        </m:ctrlPr>
                      </m:sSubPr>
                      <m:e>
                        <m:r>
                          <m:rPr>
                            <m:nor/>
                          </m:rPr>
                          <a:rPr lang="en-US" dirty="0" smtClean="0"/>
                          <m:t>X</m:t>
                        </m:r>
                      </m:e>
                      <m:sub>
                        <m:r>
                          <a:rPr lang="en-US" b="0" i="1" smtClean="0">
                            <a:latin typeface="Cambria Math" panose="02040503050406030204" pitchFamily="18" charset="0"/>
                          </a:rPr>
                          <m:t>3</m:t>
                        </m:r>
                      </m:sub>
                    </m:sSub>
                  </m:oMath>
                </a14:m>
                <a:r>
                  <a:rPr lang="en-US" dirty="0" smtClean="0"/>
                  <a:t>,……,</a:t>
                </a:r>
                <a:r>
                  <a:rPr lang="ar-SY" dirty="0" smtClean="0"/>
                  <a:t/>
                </a:r>
                <a14:m>
                  <m:oMath xmlns:m="http://schemas.openxmlformats.org/officeDocument/2006/math">
                    <m:sSub>
                      <m:sSubPr>
                        <m:ctrlPr>
                          <a:rPr lang="en-US" i="1" smtClean="0">
                            <a:latin typeface="Cambria Math" panose="02040503050406030204" pitchFamily="18" charset="0"/>
                          </a:rPr>
                        </m:ctrlPr>
                      </m:sSubPr>
                      <m:e>
                        <m:r>
                          <m:rPr>
                            <m:nor/>
                          </m:rPr>
                          <a:rPr lang="en-US" dirty="0" smtClean="0"/>
                          <m:t>X</m:t>
                        </m:r>
                      </m:e>
                      <m:sub>
                        <m:r>
                          <a:rPr lang="en-US" b="0" i="1" smtClean="0">
                            <a:latin typeface="Cambria Math" panose="02040503050406030204" pitchFamily="18" charset="0"/>
                          </a:rPr>
                          <m:t>2</m:t>
                        </m:r>
                      </m:sub>
                    </m:sSub>
                  </m:oMath>
                </a14:m>
                <a:r>
                  <a:rPr lang="en-US" dirty="0" smtClean="0"/>
                  <a:t>,</a:t>
                </a:r>
                <a:r>
                  <a:rPr lang="ar-SY" dirty="0" smtClean="0"/>
                  <a:t/>
                </a:r>
                <a14:m>
                  <m:oMath xmlns:m="http://schemas.openxmlformats.org/officeDocument/2006/math">
                    <m:sSub>
                      <m:sSubPr>
                        <m:ctrlPr>
                          <a:rPr lang="en-US" i="1" smtClean="0">
                            <a:latin typeface="Cambria Math" panose="02040503050406030204" pitchFamily="18" charset="0"/>
                          </a:rPr>
                        </m:ctrlPr>
                      </m:sSubPr>
                      <m:e>
                        <m:r>
                          <m:rPr>
                            <m:nor/>
                          </m:rPr>
                          <a:rPr lang="en-US" dirty="0" smtClean="0"/>
                          <m:t>X</m:t>
                        </m:r>
                      </m:e>
                      <m:sub>
                        <m:r>
                          <a:rPr lang="en-US" b="0" i="1" smtClean="0">
                            <a:latin typeface="Cambria Math" panose="02040503050406030204" pitchFamily="18" charset="0"/>
                          </a:rPr>
                          <m:t>1</m:t>
                        </m:r>
                      </m:sub>
                    </m:sSub>
                  </m:oMath>
                </a14:m>
                <a:r>
                  <a:rPr lang="en-US" dirty="0" smtClean="0"/>
                  <a:t>,</a:t>
                </a:r>
                <a:r>
                  <a:rPr lang="ar-SY" dirty="0" smtClean="0"/>
                  <a:t>  فيكون التوزيع الطبيعي المعياري </a:t>
                </a:r>
              </a:p>
              <a:p>
                <a:pPr marL="0" indent="0" algn="ctr">
                  <a:buNone/>
                </a:pPr>
                <a:endParaRPr lang="ar-SY" dirty="0"/>
              </a:p>
              <a:p>
                <a:pPr marL="0" indent="0" algn="ctr">
                  <a:buNone/>
                </a:pPr>
                <a:r>
                  <a:rPr lang="ar-SY" dirty="0" smtClean="0"/>
                  <a:t>لهذه المتغيرات                 </a:t>
                </a:r>
                <a14:m>
                  <m:oMath xmlns:m="http://schemas.openxmlformats.org/officeDocument/2006/math">
                    <m:f>
                      <m:fPr>
                        <m:ctrlPr>
                          <a:rPr lang="ar-JO" i="1" smtClean="0">
                            <a:latin typeface="Cambria Math" panose="02040503050406030204" pitchFamily="18" charset="0"/>
                          </a:rPr>
                        </m:ctrlPr>
                      </m:fPr>
                      <m:num>
                        <m:r>
                          <m:rPr>
                            <m:nor/>
                          </m:rPr>
                          <a:rPr lang="en-US" altLang="ar-SY" dirty="0" smtClean="0">
                            <a:cs typeface="Tahoma" panose="020B0604030504040204" pitchFamily="34" charset="0"/>
                            <a:sym typeface="Symbol" panose="05050102010706020507" pitchFamily="18" charset="2"/>
                          </a:rPr>
                          <m:t>X</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num>
                      <m:den>
                        <m:r>
                          <a:rPr lang="en-US" altLang="ar-SY" b="0" i="1" dirty="0" smtClean="0">
                            <a:latin typeface="Cambria Math" panose="02040503050406030204" pitchFamily="18" charset="0"/>
                            <a:cs typeface="Tahoma" panose="020B0604030504040204" pitchFamily="34" charset="0"/>
                            <a:sym typeface="Symbol" panose="05050102010706020507" pitchFamily="18" charset="2"/>
                          </a:rPr>
                          <m:t>𝑆𝐸𝑀</m:t>
                        </m:r>
                      </m:den>
                    </m:f>
                  </m:oMath>
                </a14:m>
                <a:r>
                  <a:rPr lang="ar-SY" dirty="0" smtClean="0"/>
                  <a:t> = </a:t>
                </a:r>
                <a14:m>
                  <m:oMath xmlns:m="http://schemas.openxmlformats.org/officeDocument/2006/math">
                    <m:f>
                      <m:fPr>
                        <m:ctrlPr>
                          <a:rPr lang="ar-JO" i="1" smtClean="0">
                            <a:latin typeface="Cambria Math" panose="02040503050406030204" pitchFamily="18" charset="0"/>
                          </a:rPr>
                        </m:ctrlPr>
                      </m:fPr>
                      <m:num>
                        <m:r>
                          <m:rPr>
                            <m:nor/>
                          </m:rPr>
                          <a:rPr lang="en-US" altLang="ar-SY" dirty="0" smtClean="0">
                            <a:cs typeface="Tahoma" panose="020B0604030504040204" pitchFamily="34" charset="0"/>
                            <a:sym typeface="Symbol" panose="05050102010706020507" pitchFamily="18" charset="2"/>
                          </a:rPr>
                          <m:t>X</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 </m:t>
                        </m:r>
                      </m:num>
                      <m:den>
                        <m:r>
                          <m:rPr>
                            <m:nor/>
                          </m:rPr>
                          <a:rPr lang="en-US" altLang="ar-SY" dirty="0" smtClean="0">
                            <a:cs typeface="Tahoma" panose="020B0604030504040204" pitchFamily="34" charset="0"/>
                            <a:sym typeface="Symbol" panose="05050102010706020507" pitchFamily="18" charset="2"/>
                          </a:rPr>
                          <m:t></m:t>
                        </m:r>
                        <m:r>
                          <m:rPr>
                            <m:nor/>
                          </m:rPr>
                          <a:rPr lang="en-US" altLang="ar-SY" b="0" i="0" dirty="0" smtClean="0">
                            <a:cs typeface="Tahoma" panose="020B0604030504040204" pitchFamily="34" charset="0"/>
                            <a:sym typeface="Symbol" panose="05050102010706020507" pitchFamily="18" charset="2"/>
                          </a:rPr>
                          <m:t> </m:t>
                        </m:r>
                        <m:r>
                          <m:rPr>
                            <m:nor/>
                          </m:rPr>
                          <a:rPr lang="en-US" altLang="ar-SY" b="0" i="0" dirty="0" smtClean="0">
                            <a:cs typeface="Tahoma" panose="020B0604030504040204" pitchFamily="34" charset="0"/>
                            <a:sym typeface="Symbol" panose="05050102010706020507" pitchFamily="18" charset="2"/>
                          </a:rPr>
                          <m:t>/</m:t>
                        </m:r>
                        <m:rad>
                          <m:radPr>
                            <m:degHide m:val="on"/>
                            <m:ctrlPr>
                              <a:rPr lang="en-US" altLang="ar-SY" b="0" i="1" dirty="0" smtClean="0">
                                <a:latin typeface="Cambria Math" panose="02040503050406030204" pitchFamily="18" charset="0"/>
                                <a:cs typeface="Tahoma" panose="020B0604030504040204" pitchFamily="34" charset="0"/>
                                <a:sym typeface="Symbol" panose="05050102010706020507" pitchFamily="18" charset="2"/>
                              </a:rPr>
                            </m:ctrlPr>
                          </m:radPr>
                          <m:deg/>
                          <m:e>
                            <m:r>
                              <a:rPr lang="en-US" altLang="ar-SY" b="0" i="1" dirty="0" smtClean="0">
                                <a:latin typeface="Cambria Math" panose="02040503050406030204" pitchFamily="18" charset="0"/>
                                <a:cs typeface="Tahoma" panose="020B0604030504040204" pitchFamily="34" charset="0"/>
                                <a:sym typeface="Symbol" panose="05050102010706020507" pitchFamily="18" charset="2"/>
                              </a:rPr>
                              <m:t>𝑛</m:t>
                            </m:r>
                          </m:e>
                        </m:rad>
                      </m:den>
                    </m:f>
                  </m:oMath>
                </a14:m>
                <a:r>
                  <a:rPr lang="ar-JO" dirty="0" smtClean="0"/>
                  <a:t/>
                </a:r>
                <a:r>
                  <a:rPr lang="en-US" altLang="ar-SY" dirty="0" smtClean="0">
                    <a:cs typeface="Tahoma" panose="020B0604030504040204" pitchFamily="34" charset="0"/>
                    <a:sym typeface="Symbol" panose="05050102010706020507" pitchFamily="18" charset="2"/>
                  </a:rPr>
                  <a:t>Z </a:t>
                </a:r>
                <a:r>
                  <a:rPr lang="en-US" altLang="ar-SY" dirty="0" smtClean="0">
                    <a:cs typeface="Tahoma" panose="020B0604030504040204" pitchFamily="34" charset="0"/>
                    <a:sym typeface="Symbol" panose="05050102010706020507" pitchFamily="18" charset="2"/>
                  </a:rPr>
                  <a:t>=</a:t>
                </a:r>
              </a:p>
              <a:p>
                <a:r>
                  <a:rPr lang="ar-LB" altLang="ar-SY" dirty="0" smtClean="0">
                    <a:cs typeface="Tahoma" panose="020B0604030504040204" pitchFamily="34" charset="0"/>
                    <a:sym typeface="Symbol" panose="05050102010706020507" pitchFamily="18" charset="2"/>
                  </a:rPr>
                  <a:t>حيث </a:t>
                </a:r>
                <a14:m>
                  <m:oMath xmlns:m="http://schemas.openxmlformats.org/officeDocument/2006/math">
                    <m:r>
                      <a:rPr lang="en-US" b="0" i="1" smtClean="0">
                        <a:latin typeface="Cambria Math" panose="02040503050406030204" pitchFamily="18" charset="0"/>
                      </a:rPr>
                      <m:t>𝑛</m:t>
                    </m:r>
                  </m:oMath>
                </a14:m>
                <a:r>
                  <a:rPr lang="ar-LB" altLang="ar-SY" dirty="0" smtClean="0">
                    <a:cs typeface="Tahoma" panose="020B0604030504040204" pitchFamily="34" charset="0"/>
                    <a:sym typeface="Symbol" panose="05050102010706020507" pitchFamily="18" charset="2"/>
                  </a:rPr>
                  <a:t> هي عدد العينات المأخوذة  </a:t>
                </a:r>
              </a:p>
              <a:p>
                <a14:m>
                  <m:oMath xmlns:m="http://schemas.openxmlformats.org/officeDocument/2006/math">
                    <m:r>
                      <m:rPr>
                        <m:nor/>
                      </m:rPr>
                      <a:rPr lang="en-US" altLang="ar-SY" dirty="0" smtClean="0">
                        <a:cs typeface="Tahoma" panose="020B0604030504040204" pitchFamily="34" charset="0"/>
                        <a:sym typeface="Symbol" panose="05050102010706020507" pitchFamily="18" charset="2"/>
                      </a:rPr>
                      <m:t></m:t>
                    </m:r>
                    <m:r>
                      <m:rPr>
                        <m:nor/>
                      </m:rPr>
                      <a:rPr lang="en-US" altLang="ar-SY" b="0" i="0" dirty="0" smtClean="0">
                        <a:cs typeface="Tahoma" panose="020B0604030504040204" pitchFamily="34" charset="0"/>
                        <a:sym typeface="Symbol" panose="05050102010706020507" pitchFamily="18" charset="2"/>
                      </a:rPr>
                      <m:t> </m:t>
                    </m:r>
                    <m:r>
                      <m:rPr>
                        <m:nor/>
                      </m:rPr>
                      <a:rPr lang="en-US" altLang="ar-SY" b="0" i="0" dirty="0" smtClean="0">
                        <a:cs typeface="Tahoma" panose="020B0604030504040204" pitchFamily="34" charset="0"/>
                        <a:sym typeface="Symbol" panose="05050102010706020507" pitchFamily="18" charset="2"/>
                      </a:rPr>
                      <m:t>/</m:t>
                    </m:r>
                    <m:rad>
                      <m:radPr>
                        <m:degHide m:val="on"/>
                        <m:ctrlPr>
                          <a:rPr lang="en-US" altLang="ar-SY" b="0" i="1" dirty="0" smtClean="0">
                            <a:latin typeface="Cambria Math" panose="02040503050406030204" pitchFamily="18" charset="0"/>
                            <a:cs typeface="Tahoma" panose="020B0604030504040204" pitchFamily="34" charset="0"/>
                            <a:sym typeface="Symbol" panose="05050102010706020507" pitchFamily="18" charset="2"/>
                          </a:rPr>
                        </m:ctrlPr>
                      </m:radPr>
                      <m:deg/>
                      <m:e>
                        <m:r>
                          <a:rPr lang="en-US" altLang="ar-SY" b="0" i="1" dirty="0" smtClean="0">
                            <a:latin typeface="Cambria Math" panose="02040503050406030204" pitchFamily="18" charset="0"/>
                            <a:cs typeface="Tahoma" panose="020B0604030504040204" pitchFamily="34" charset="0"/>
                            <a:sym typeface="Symbol" panose="05050102010706020507" pitchFamily="18" charset="2"/>
                          </a:rPr>
                          <m:t>𝑛</m:t>
                        </m:r>
                      </m:e>
                    </m:rad>
                  </m:oMath>
                </a14:m>
                <a:r>
                  <a:rPr lang="ar-JO" altLang="ar-SY" dirty="0" smtClean="0">
                    <a:cs typeface="Tahoma" panose="020B0604030504040204" pitchFamily="34" charset="0"/>
                    <a:sym typeface="Symbol" panose="05050102010706020507" pitchFamily="18" charset="2"/>
                  </a:rPr>
                  <a:t>  الخطأ المعياري .</a:t>
                </a:r>
                <a:endParaRPr lang="ar-JO" altLang="ar-SY" dirty="0" smtClean="0">
                  <a:cs typeface="Tahoma" panose="020B0604030504040204" pitchFamily="34" charset="0"/>
                  <a:sym typeface="Symbol" panose="05050102010706020507" pitchFamily="18" charset="2"/>
                </a:endParaRPr>
              </a:p>
              <a:p>
                <a:endParaRPr lang="ar-SY" dirty="0">
                  <a:solidFill>
                    <a:schemeClr val="bg2">
                      <a:lumMod val="10000"/>
                    </a:schemeClr>
                  </a:solidFill>
                </a:endParaRP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2"/>
                <a:stretch>
                  <a:fillRect l="-986" t="-5182" r="-1391"/>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15</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 xmlns:p14="http://schemas.microsoft.com/office/powerpoint/2010/main" val="3711987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a14="http://schemas.microsoft.com/office/drawing/2010/main" Requires="a14">
          <p:sp>
            <p:nvSpPr>
              <p:cNvPr id="2" name="عنوان 1"/>
              <p:cNvSpPr>
                <a:spLocks noGrp="1"/>
              </p:cNvSpPr>
              <p:nvPr>
                <p:ph type="title"/>
              </p:nvPr>
            </p:nvSpPr>
            <p:spPr/>
            <p:txBody>
              <a:bodyPr/>
              <a:lstStyle/>
              <a:p>
                <a:r>
                  <a:rPr lang="ar-JO" dirty="0" smtClean="0"/>
                  <a:t>القاعدة التجريبية ( قاعدة الــ 3</a:t>
                </a:r>
                <a14:m>
                  <m:oMath xmlns:m="http://schemas.openxmlformats.org/officeDocument/2006/math">
                    <m:r>
                      <a:rPr lang="ar-JO" i="1" smtClean="0">
                        <a:latin typeface="Cambria Math" panose="02040503050406030204" pitchFamily="18" charset="0"/>
                        <a:ea typeface="Cambria Math" panose="02040503050406030204" pitchFamily="18" charset="0"/>
                      </a:rPr>
                      <m:t>𝜎</m:t>
                    </m:r>
                  </m:oMath>
                </a14:m>
                <a:r>
                  <a:rPr lang="ar-JO" dirty="0" smtClean="0"/>
                  <a:t> )للانحراف المعياري (هناك خطأ في الكتاب )</a:t>
                </a:r>
                <a:endParaRPr lang="ar-SY" dirty="0"/>
              </a:p>
            </p:txBody>
          </p:sp>
        </mc:Choice>
        <mc:Fallback>
          <p:sp>
            <p:nvSpPr>
              <p:cNvPr id="2" name="عنوان 1"/>
              <p:cNvSpPr>
                <a:spLocks noGrp="1" noRot="1" noChangeAspect="1" noMove="1" noResize="1" noEditPoints="1" noAdjustHandles="1" noChangeArrowheads="1" noChangeShapeType="1" noTextEdit="1"/>
              </p:cNvSpPr>
              <p:nvPr>
                <p:ph type="title"/>
              </p:nvPr>
            </p:nvSpPr>
            <p:spPr>
              <a:blipFill rotWithShape="0">
                <a:blip r:embed="rId2"/>
                <a:stretch>
                  <a:fillRect t="-12903" r="-2319" b="-21659"/>
                </a:stretch>
              </a:blipFill>
            </p:spPr>
            <p:txBody>
              <a:bodyPr/>
              <a:lstStyle/>
              <a:p>
                <a:r>
                  <a:rPr lang="ar-SY" dirty="0">
                    <a:noFill/>
                  </a:rPr>
                  <a:t> </a:t>
                </a:r>
              </a:p>
            </p:txBody>
          </p:sp>
        </mc:Fallback>
      </mc:AlternateContent>
      <mc:AlternateContent xmlns:mc="http://schemas.openxmlformats.org/markup-compatibility/2006">
        <mc:Choice xmlns="" xmlns:a14="http://schemas.microsoft.com/office/drawing/2010/main" Requires="a14">
          <p:sp>
            <p:nvSpPr>
              <p:cNvPr id="3" name="عنصر نائب للمحتوى 2"/>
              <p:cNvSpPr>
                <a:spLocks noGrp="1"/>
              </p:cNvSpPr>
              <p:nvPr>
                <p:ph idx="1"/>
              </p:nvPr>
            </p:nvSpPr>
            <p:spPr/>
            <p:txBody>
              <a:bodyPr/>
              <a:lstStyle/>
              <a:p>
                <a:pPr marL="514350" indent="-514350">
                  <a:buFont typeface="+mj-lt"/>
                  <a:buAutoNum type="arabicPeriod"/>
                </a:pPr>
                <a:r>
                  <a:rPr lang="ar-JO" dirty="0" smtClean="0"/>
                  <a:t> إذا كان لدينا حدي التوزيع الطبيعي المعياري </a:t>
                </a:r>
                <a:r>
                  <a:rPr lang="en-US" dirty="0" smtClean="0"/>
                  <a:t>N(</a:t>
                </a:r>
                <a14:m>
                  <m:oMath xmlns:m="http://schemas.openxmlformats.org/officeDocument/2006/math">
                    <m:r>
                      <m:rPr>
                        <m:nor/>
                      </m:rPr>
                      <a:rPr lang="en-US" altLang="ar-SY" dirty="0" smtClean="0">
                        <a:cs typeface="Tahoma" panose="020B0604030504040204" pitchFamily="34" charset="0"/>
                        <a:sym typeface="Symbol" panose="05050102010706020507" pitchFamily="18" charset="2"/>
                      </a:rPr>
                      <m:t></m:t>
                    </m:r>
                  </m:oMath>
                </a14:m>
                <a:r>
                  <a:rPr lang="en-US" dirty="0" smtClean="0"/>
                  <a:t>, </a:t>
                </a:r>
                <a14:m>
                  <m:oMath xmlns:m="http://schemas.openxmlformats.org/officeDocument/2006/math">
                    <m:sSup>
                      <m:sSupPr>
                        <m:ctrlPr>
                          <a:rPr lang="ar-SY" i="1" smtClean="0">
                            <a:latin typeface="Cambria Math" panose="02040503050406030204" pitchFamily="18" charset="0"/>
                            <a:ea typeface="Cambria Math" panose="02040503050406030204" pitchFamily="18" charset="0"/>
                          </a:rPr>
                        </m:ctrlPr>
                      </m:sSupPr>
                      <m:e>
                        <m:r>
                          <a:rPr lang="ar-SY" i="1" smtClean="0">
                            <a:latin typeface="Cambria Math" panose="02040503050406030204" pitchFamily="18" charset="0"/>
                            <a:ea typeface="Cambria Math" panose="02040503050406030204" pitchFamily="18" charset="0"/>
                          </a:rPr>
                          <m:t>𝜎</m:t>
                        </m:r>
                      </m:e>
                      <m:sup>
                        <m:r>
                          <a:rPr lang="ar-SY" b="0" i="1" smtClean="0">
                            <a:latin typeface="Cambria Math" panose="02040503050406030204" pitchFamily="18" charset="0"/>
                            <a:ea typeface="Cambria Math" panose="02040503050406030204" pitchFamily="18" charset="0"/>
                          </a:rPr>
                          <m:t>2</m:t>
                        </m:r>
                      </m:sup>
                    </m:sSup>
                  </m:oMath>
                </a14:m>
                <a:r>
                  <a:rPr lang="en-US" dirty="0" smtClean="0"/>
                  <a:t>) </a:t>
                </a:r>
                <a:r>
                  <a:rPr lang="ar-JO" dirty="0" smtClean="0"/>
                  <a:t>  فإن نسبة القياسات داخل المجال </a:t>
                </a:r>
                <a14:m>
                  <m:oMath xmlns:m="http://schemas.openxmlformats.org/officeDocument/2006/math">
                    <m:d>
                      <m:dPr>
                        <m:begChr m:val="["/>
                        <m:endChr m:val="]"/>
                        <m:ctrlPr>
                          <a:rPr lang="ar-JO" i="1" smtClean="0">
                            <a:latin typeface="Cambria Math" panose="02040503050406030204" pitchFamily="18" charset="0"/>
                          </a:rPr>
                        </m:ctrlPr>
                      </m:dPr>
                      <m:e>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e>
                    </m:d>
                  </m:oMath>
                </a14:m>
                <a:r>
                  <a:rPr lang="ar-JO" dirty="0" smtClean="0"/>
                  <a:t> لا تقل عن 90% أي أن درجة دقة النتائج هي 90% وهناك ثابت رياضي هو 0.68 .</a:t>
                </a:r>
              </a:p>
              <a:p>
                <a:pPr marL="514350" indent="-514350">
                  <a:buFont typeface="+mj-lt"/>
                  <a:buAutoNum type="arabicPeriod"/>
                </a:pPr>
                <a:r>
                  <a:rPr lang="ar-JO" dirty="0" smtClean="0"/>
                  <a:t>وإذا كانت نسبة القياسات داخل </a:t>
                </a:r>
                <a:r>
                  <a:rPr lang="ar-JO" dirty="0" smtClean="0"/>
                  <a:t>المجال </a:t>
                </a:r>
                <a14:m>
                  <m:oMath xmlns:m="http://schemas.openxmlformats.org/officeDocument/2006/math">
                    <m:d>
                      <m:dPr>
                        <m:begChr m:val="["/>
                        <m:endChr m:val="]"/>
                        <m:ctrlPr>
                          <a:rPr lang="ar-JO" i="1" smtClean="0">
                            <a:latin typeface="Cambria Math" panose="02040503050406030204" pitchFamily="18" charset="0"/>
                          </a:rPr>
                        </m:ctrlPr>
                      </m:dPr>
                      <m:e>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2</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2</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e>
                    </m:d>
                  </m:oMath>
                </a14:m>
                <a:r>
                  <a:rPr lang="ar-JO" dirty="0" smtClean="0"/>
                  <a:t> لا تقل عن </a:t>
                </a:r>
                <a:r>
                  <a:rPr lang="ar-JO" dirty="0" smtClean="0"/>
                  <a:t>95% </a:t>
                </a:r>
                <a:r>
                  <a:rPr lang="ar-JO" dirty="0" smtClean="0"/>
                  <a:t>أي أن درجة دقة النتائج هي </a:t>
                </a:r>
                <a:r>
                  <a:rPr lang="ar-JO" dirty="0" smtClean="0"/>
                  <a:t>95% </a:t>
                </a:r>
                <a:r>
                  <a:rPr lang="ar-JO" dirty="0" smtClean="0"/>
                  <a:t>وهناك ثابت رياضي هو </a:t>
                </a:r>
                <a:r>
                  <a:rPr lang="ar-JO" dirty="0" smtClean="0"/>
                  <a:t>1.96</a:t>
                </a:r>
              </a:p>
              <a:p>
                <a:pPr marL="514350" indent="-514350">
                  <a:buFont typeface="+mj-lt"/>
                  <a:buAutoNum type="arabicPeriod"/>
                </a:pPr>
                <a:r>
                  <a:rPr lang="ar-JO" dirty="0" smtClean="0"/>
                  <a:t>وإذا كانت نسبة القياسات داخل المجال </a:t>
                </a:r>
                <a14:m>
                  <m:oMath xmlns:m="http://schemas.openxmlformats.org/officeDocument/2006/math">
                    <m:d>
                      <m:dPr>
                        <m:begChr m:val="["/>
                        <m:endChr m:val="]"/>
                        <m:ctrlPr>
                          <a:rPr lang="ar-JO" i="1" smtClean="0">
                            <a:latin typeface="Cambria Math" panose="02040503050406030204" pitchFamily="18" charset="0"/>
                          </a:rPr>
                        </m:ctrlPr>
                      </m:dPr>
                      <m:e>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3</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 ,</m:t>
                        </m:r>
                        <m:r>
                          <m:rPr>
                            <m:nor/>
                          </m:rPr>
                          <a:rPr lang="en-US" altLang="ar-SY" dirty="0" smtClean="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3</m:t>
                        </m:r>
                        <m:r>
                          <a:rPr lang="ar-JO" altLang="ar-SY" b="0" i="1" dirty="0" smtClean="0">
                            <a:latin typeface="Cambria Math" panose="02040503050406030204" pitchFamily="18" charset="0"/>
                            <a:cs typeface="Tahoma" panose="020B0604030504040204" pitchFamily="34" charset="0"/>
                            <a:sym typeface="Symbol" panose="05050102010706020507" pitchFamily="18" charset="2"/>
                          </a:rPr>
                          <m:t>𝜎</m:t>
                        </m:r>
                      </m:e>
                    </m:d>
                  </m:oMath>
                </a14:m>
                <a:r>
                  <a:rPr lang="ar-JO" dirty="0" smtClean="0"/>
                  <a:t> لا تقل عن </a:t>
                </a:r>
                <a:r>
                  <a:rPr lang="ar-JO" dirty="0" smtClean="0"/>
                  <a:t>99% </a:t>
                </a:r>
                <a:r>
                  <a:rPr lang="ar-JO" dirty="0" smtClean="0"/>
                  <a:t>أي أن درجة دقة النتائج هي </a:t>
                </a:r>
                <a:r>
                  <a:rPr lang="ar-JO" dirty="0" smtClean="0"/>
                  <a:t>99% </a:t>
                </a:r>
                <a:r>
                  <a:rPr lang="ar-JO" dirty="0" smtClean="0"/>
                  <a:t>وهناك ثابت رياضي </a:t>
                </a:r>
                <a:r>
                  <a:rPr lang="ar-JO" smtClean="0"/>
                  <a:t>هو </a:t>
                </a:r>
                <a:r>
                  <a:rPr lang="ar-JO" smtClean="0"/>
                  <a:t>2.58</a:t>
                </a:r>
                <a:endParaRPr lang="ar-JO" dirty="0" smtClean="0"/>
              </a:p>
              <a:p>
                <a:pPr marL="514350" indent="-514350">
                  <a:buFont typeface="+mj-lt"/>
                  <a:buAutoNum type="arabicPeriod"/>
                </a:pPr>
                <a:endParaRPr lang="ar-JO" dirty="0" smtClean="0"/>
              </a:p>
              <a:p>
                <a:pPr marL="514350" indent="-514350">
                  <a:buFont typeface="+mj-lt"/>
                  <a:buAutoNum type="arabicPeriod"/>
                </a:pPr>
                <a:endParaRPr lang="ar-SY"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blipFill rotWithShape="0">
                <a:blip r:embed="rId3"/>
                <a:stretch>
                  <a:fillRect l="-1275" t="-2661" r="-1217"/>
                </a:stretch>
              </a:blipFill>
            </p:spPr>
            <p:txBody>
              <a:bodyPr/>
              <a:lstStyle/>
              <a:p>
                <a:r>
                  <a:rPr lang="ar-SY" dirty="0">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16</a:t>
            </a:fld>
            <a:endParaRPr lang="en-US"/>
          </a:p>
        </p:txBody>
      </p:sp>
      <p:sp>
        <p:nvSpPr>
          <p:cNvPr id="5" name="عنصر نائب للتذييل 4"/>
          <p:cNvSpPr>
            <a:spLocks noGrp="1"/>
          </p:cNvSpPr>
          <p:nvPr>
            <p:ph type="ftr" sz="quarter" idx="11"/>
          </p:nvPr>
        </p:nvSpPr>
        <p:spPr/>
        <p:txBody>
          <a:bodyPr/>
          <a:lstStyle/>
          <a:p>
            <a:endParaRPr lang="en-US" dirty="0"/>
          </a:p>
        </p:txBody>
      </p:sp>
    </p:spTree>
    <p:extLst>
      <p:ext uri="{BB962C8B-B14F-4D97-AF65-F5344CB8AC3E}">
        <p14:creationId xmlns="" xmlns:p14="http://schemas.microsoft.com/office/powerpoint/2010/main" val="3545767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b="1" dirty="0" smtClean="0">
                <a:solidFill>
                  <a:srgbClr val="FF0000"/>
                </a:solidFill>
              </a:rPr>
              <a:t>مبرهنات النهاية الحدية</a:t>
            </a:r>
            <a:endParaRPr lang="ar-SA" b="1" dirty="0">
              <a:solidFill>
                <a:srgbClr val="FF0000"/>
              </a:solidFill>
            </a:endParaRPr>
          </a:p>
        </p:txBody>
      </p:sp>
      <p:sp>
        <p:nvSpPr>
          <p:cNvPr id="3" name="عنصر نائب للمحتوى 2"/>
          <p:cNvSpPr>
            <a:spLocks noGrp="1"/>
          </p:cNvSpPr>
          <p:nvPr>
            <p:ph idx="1"/>
          </p:nvPr>
        </p:nvSpPr>
        <p:spPr/>
        <p:txBody>
          <a:bodyPr/>
          <a:lstStyle/>
          <a:p>
            <a:r>
              <a:rPr lang="ar-SY" dirty="0" smtClean="0"/>
              <a:t>إذا كنا نتعامل مع العينات العشوائية </a:t>
            </a:r>
            <a:r>
              <a:rPr lang="ar-SY" dirty="0" err="1" smtClean="0"/>
              <a:t>و</a:t>
            </a:r>
            <a:r>
              <a:rPr lang="ar-SY" dirty="0" smtClean="0"/>
              <a:t> ليس كمجتمع ككل</a:t>
            </a:r>
          </a:p>
          <a:p>
            <a:r>
              <a:rPr lang="ar-SY" dirty="0" smtClean="0"/>
              <a:t>فإن المتوسط الحسابي</a:t>
            </a:r>
          </a:p>
          <a:p>
            <a:endParaRPr lang="ar-SY" dirty="0" smtClean="0"/>
          </a:p>
          <a:p>
            <a:endParaRPr lang="ar-SY" dirty="0" smtClean="0"/>
          </a:p>
          <a:p>
            <a:r>
              <a:rPr lang="ar-SY" dirty="0" smtClean="0"/>
              <a:t>و بالتالي فإن قيمة التوزيع الطبيعي لعناصر العينة هو:</a:t>
            </a:r>
          </a:p>
          <a:p>
            <a:pPr>
              <a:buNone/>
            </a:pPr>
            <a:r>
              <a:rPr lang="ar-SY" dirty="0" smtClean="0"/>
              <a:t>    </a:t>
            </a:r>
            <a:endParaRPr lang="ar-SA" dirty="0"/>
          </a:p>
        </p:txBody>
      </p:sp>
      <p:pic>
        <p:nvPicPr>
          <p:cNvPr id="4" name="صورة 3" descr="134.jpg"/>
          <p:cNvPicPr>
            <a:picLocks noChangeAspect="1"/>
          </p:cNvPicPr>
          <p:nvPr/>
        </p:nvPicPr>
        <p:blipFill>
          <a:blip r:embed="rId2">
            <a:lum bright="-10000" contrast="30000"/>
          </a:blip>
          <a:stretch>
            <a:fillRect/>
          </a:stretch>
        </p:blipFill>
        <p:spPr>
          <a:xfrm>
            <a:off x="5695950" y="2434510"/>
            <a:ext cx="2548640" cy="1179656"/>
          </a:xfrm>
          <a:prstGeom prst="rect">
            <a:avLst/>
          </a:prstGeom>
        </p:spPr>
      </p:pic>
      <p:pic>
        <p:nvPicPr>
          <p:cNvPr id="5" name="صورة 4" descr="134.jpg"/>
          <p:cNvPicPr>
            <a:picLocks noChangeAspect="1"/>
          </p:cNvPicPr>
          <p:nvPr/>
        </p:nvPicPr>
        <p:blipFill>
          <a:blip r:embed="rId3">
            <a:lum bright="-10000" contrast="30000"/>
          </a:blip>
          <a:stretch>
            <a:fillRect/>
          </a:stretch>
        </p:blipFill>
        <p:spPr>
          <a:xfrm>
            <a:off x="3774130" y="4471930"/>
            <a:ext cx="2581700" cy="1524136"/>
          </a:xfrm>
          <a:prstGeom prst="rect">
            <a:avLst/>
          </a:prstGeom>
        </p:spPr>
      </p:pic>
      <p:sp>
        <p:nvSpPr>
          <p:cNvPr id="6" name="عنصر نائب لرقم الشريحة 5"/>
          <p:cNvSpPr>
            <a:spLocks noGrp="1"/>
          </p:cNvSpPr>
          <p:nvPr>
            <p:ph type="sldNum" sz="quarter" idx="12"/>
          </p:nvPr>
        </p:nvSpPr>
        <p:spPr/>
        <p:txBody>
          <a:bodyPr/>
          <a:lstStyle/>
          <a:p>
            <a:fld id="{808E9FB6-9049-43CA-ADB6-8B90EF6FBBD1}" type="slidenum">
              <a:rPr lang="en-US" smtClean="0"/>
              <a:pPr/>
              <a:t>17</a:t>
            </a:fld>
            <a:endParaRPr lang="en-US"/>
          </a:p>
        </p:txBody>
      </p:sp>
      <p:sp>
        <p:nvSpPr>
          <p:cNvPr id="7" name="عنصر نائب للتذييل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sz="5400" b="1" dirty="0" smtClean="0">
                <a:solidFill>
                  <a:srgbClr val="FF0000"/>
                </a:solidFill>
              </a:rPr>
              <a:t>مبرهنات النهاية المركزية</a:t>
            </a:r>
            <a:endParaRPr lang="ar-SA" dirty="0"/>
          </a:p>
        </p:txBody>
      </p:sp>
      <p:sp>
        <p:nvSpPr>
          <p:cNvPr id="3" name="عنصر نائب للمحتوى 2"/>
          <p:cNvSpPr>
            <a:spLocks noGrp="1"/>
          </p:cNvSpPr>
          <p:nvPr>
            <p:ph idx="1"/>
          </p:nvPr>
        </p:nvSpPr>
        <p:spPr/>
        <p:txBody>
          <a:bodyPr/>
          <a:lstStyle/>
          <a:p>
            <a:r>
              <a:rPr lang="ar-SY" dirty="0" smtClean="0"/>
              <a:t>من أجل أن يكون لدينا توزيعا طبيعيا متناظرا بحديه لعدة متغيرات عشوائية نقوم باستخدام بعض القوانين الخاصة بالفرضية لتقريب البيانات إلى شكل التوزيع الطبيعي ويسمى التوزيع عندئذ بالتوزيع الطبيعي التقريبي ونعود لنستخدم قيمة</a:t>
            </a:r>
          </a:p>
          <a:p>
            <a:endParaRPr lang="ar-SY" dirty="0" smtClean="0"/>
          </a:p>
          <a:p>
            <a:endParaRPr lang="ar-SY" dirty="0" smtClean="0"/>
          </a:p>
          <a:p>
            <a:endParaRPr lang="ar-SY" dirty="0" smtClean="0"/>
          </a:p>
          <a:p>
            <a:r>
              <a:rPr lang="ar-SY" dirty="0" smtClean="0"/>
              <a:t>ومن أجل أن نحصل على توزيع طبيعي تقريبي جيد يجب ألا يقل حجم العينة عن 30 قيمة </a:t>
            </a:r>
            <a:r>
              <a:rPr lang="en-US" dirty="0" smtClean="0"/>
              <a:t>n≥30</a:t>
            </a:r>
            <a:r>
              <a:rPr lang="ar-SY" dirty="0" smtClean="0"/>
              <a:t>  </a:t>
            </a:r>
          </a:p>
          <a:p>
            <a:r>
              <a:rPr lang="ar-SY" dirty="0" smtClean="0"/>
              <a:t>وعموما كلما زاد حجم العينة أصبح التوزيع ذو درجة تناظر أكبر </a:t>
            </a:r>
            <a:r>
              <a:rPr lang="ar-SY" dirty="0" err="1" smtClean="0"/>
              <a:t>و</a:t>
            </a:r>
            <a:r>
              <a:rPr lang="ar-SY" dirty="0" smtClean="0"/>
              <a:t> أقرب للتوزيع الطبيعي </a:t>
            </a:r>
            <a:r>
              <a:rPr lang="ar-SY" dirty="0" err="1" smtClean="0"/>
              <a:t>و</a:t>
            </a:r>
            <a:r>
              <a:rPr lang="ar-SY" dirty="0" smtClean="0"/>
              <a:t> لدقة النتائج</a:t>
            </a:r>
          </a:p>
          <a:p>
            <a:endParaRPr lang="ar-SY" dirty="0" smtClean="0"/>
          </a:p>
        </p:txBody>
      </p:sp>
      <p:pic>
        <p:nvPicPr>
          <p:cNvPr id="4" name="صورة 3" descr="134.jpg"/>
          <p:cNvPicPr>
            <a:picLocks noChangeAspect="1"/>
          </p:cNvPicPr>
          <p:nvPr/>
        </p:nvPicPr>
        <p:blipFill>
          <a:blip r:embed="rId2">
            <a:lum bright="-20000" contrast="40000"/>
          </a:blip>
          <a:stretch>
            <a:fillRect/>
          </a:stretch>
        </p:blipFill>
        <p:spPr>
          <a:xfrm>
            <a:off x="4489987" y="3204972"/>
            <a:ext cx="1985489" cy="1172156"/>
          </a:xfrm>
          <a:prstGeom prst="rect">
            <a:avLst/>
          </a:prstGeom>
        </p:spPr>
      </p:pic>
      <p:sp>
        <p:nvSpPr>
          <p:cNvPr id="5" name="عنصر نائب لرقم الشريحة 4"/>
          <p:cNvSpPr>
            <a:spLocks noGrp="1"/>
          </p:cNvSpPr>
          <p:nvPr>
            <p:ph type="sldNum" sz="quarter" idx="12"/>
          </p:nvPr>
        </p:nvSpPr>
        <p:spPr/>
        <p:txBody>
          <a:bodyPr/>
          <a:lstStyle/>
          <a:p>
            <a:fld id="{808E9FB6-9049-43CA-ADB6-8B90EF6FBBD1}" type="slidenum">
              <a:rPr lang="en-US" smtClean="0"/>
              <a:pPr/>
              <a:t>18</a:t>
            </a:fld>
            <a:endParaRPr lang="en-US"/>
          </a:p>
        </p:txBody>
      </p:sp>
      <p:sp>
        <p:nvSpPr>
          <p:cNvPr id="6" name="عنصر نائب للتذييل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39580" y="0"/>
            <a:ext cx="10972800" cy="1143000"/>
          </a:xfrm>
        </p:spPr>
        <p:txBody>
          <a:bodyPr/>
          <a:lstStyle/>
          <a:p>
            <a:pPr algn="ctr"/>
            <a:r>
              <a:rPr lang="ar-SY" b="1" dirty="0" smtClean="0">
                <a:solidFill>
                  <a:srgbClr val="FF0000"/>
                </a:solidFill>
              </a:rPr>
              <a:t>تقريب التوزيع الثنائي بالتوزيع الطبيعي</a:t>
            </a:r>
            <a:endParaRPr lang="ar-SA" b="1" dirty="0">
              <a:solidFill>
                <a:srgbClr val="FF0000"/>
              </a:solidFill>
            </a:endParaRPr>
          </a:p>
        </p:txBody>
      </p:sp>
      <p:sp>
        <p:nvSpPr>
          <p:cNvPr id="3" name="عنصر نائب للمحتوى 2"/>
          <p:cNvSpPr>
            <a:spLocks noGrp="1"/>
          </p:cNvSpPr>
          <p:nvPr>
            <p:ph idx="1"/>
          </p:nvPr>
        </p:nvSpPr>
        <p:spPr>
          <a:xfrm>
            <a:off x="609600" y="1394085"/>
            <a:ext cx="10972800" cy="5261548"/>
          </a:xfrm>
        </p:spPr>
        <p:txBody>
          <a:bodyPr/>
          <a:lstStyle/>
          <a:p>
            <a:r>
              <a:rPr lang="ar-SY" dirty="0" smtClean="0"/>
              <a:t>نستخدم في مثل هذه التوزيعات عموما توزيعات طبيعية تقريبية سنتحدث عنها في فصل اختبارات الفرضية</a:t>
            </a:r>
          </a:p>
          <a:p>
            <a:r>
              <a:rPr lang="ar-SY" dirty="0" smtClean="0"/>
              <a:t>لكن عموما من أجل أن نقوم بهذا التقريب يقتضي أن يتحقق الشرطان </a:t>
            </a:r>
          </a:p>
          <a:p>
            <a:pPr>
              <a:buNone/>
            </a:pPr>
            <a:r>
              <a:rPr lang="en-US" dirty="0" err="1" smtClean="0"/>
              <a:t>nq</a:t>
            </a:r>
            <a:r>
              <a:rPr lang="en-US" dirty="0" smtClean="0"/>
              <a:t> ≥ 5                </a:t>
            </a:r>
            <a:r>
              <a:rPr lang="en-US" dirty="0" err="1" smtClean="0"/>
              <a:t>np</a:t>
            </a:r>
            <a:r>
              <a:rPr lang="en-US" dirty="0" smtClean="0"/>
              <a:t> ≥ 5                            </a:t>
            </a:r>
          </a:p>
          <a:p>
            <a:pPr>
              <a:buNone/>
            </a:pPr>
            <a:r>
              <a:rPr lang="en-US" dirty="0" smtClean="0"/>
              <a:t>          q = (1-p)                                        </a:t>
            </a:r>
          </a:p>
          <a:p>
            <a:endParaRPr lang="ar-SY" dirty="0" smtClean="0"/>
          </a:p>
          <a:p>
            <a:pPr>
              <a:buNone/>
            </a:pPr>
            <a:endParaRPr lang="en-US" dirty="0" smtClean="0"/>
          </a:p>
          <a:p>
            <a:r>
              <a:rPr lang="ar-SY" dirty="0" smtClean="0"/>
              <a:t>و بالتالي يمثل التوزيع الطبيعي التقريبي للتوزيع الثنائي</a:t>
            </a:r>
          </a:p>
          <a:p>
            <a:pPr>
              <a:buNone/>
            </a:pPr>
            <a:endParaRPr lang="ar-SY" sz="1200" dirty="0" smtClean="0"/>
          </a:p>
          <a:p>
            <a:pPr algn="ctr">
              <a:buNone/>
            </a:pPr>
            <a:r>
              <a:rPr lang="en-US" dirty="0" smtClean="0"/>
              <a:t>Y  ~  N  (</a:t>
            </a:r>
            <a:r>
              <a:rPr lang="en-US" dirty="0" err="1" smtClean="0"/>
              <a:t>np</a:t>
            </a:r>
            <a:r>
              <a:rPr lang="en-US" dirty="0" smtClean="0"/>
              <a:t>, </a:t>
            </a:r>
            <a:r>
              <a:rPr lang="en-US" dirty="0" err="1" smtClean="0"/>
              <a:t>np</a:t>
            </a:r>
            <a:r>
              <a:rPr lang="en-US" dirty="0" smtClean="0"/>
              <a:t>(1-p))</a:t>
            </a:r>
            <a:endParaRPr lang="ar-SY" dirty="0" smtClean="0"/>
          </a:p>
          <a:p>
            <a:r>
              <a:rPr lang="ar-SY" dirty="0" smtClean="0"/>
              <a:t>وهما يمثلان الحدان للتوزيعات الطبيعية التقريبية عندما يكون لدينا بيانات تمثل توزيع ثنائي</a:t>
            </a:r>
            <a:endParaRPr lang="ar-SA" dirty="0"/>
          </a:p>
        </p:txBody>
      </p:sp>
      <p:pic>
        <p:nvPicPr>
          <p:cNvPr id="4" name="صورة 3" descr="136.jpg"/>
          <p:cNvPicPr>
            <a:picLocks noChangeAspect="1"/>
          </p:cNvPicPr>
          <p:nvPr/>
        </p:nvPicPr>
        <p:blipFill>
          <a:blip r:embed="rId2">
            <a:lum bright="-20000" contrast="40000"/>
          </a:blip>
          <a:stretch>
            <a:fillRect/>
          </a:stretch>
        </p:blipFill>
        <p:spPr>
          <a:xfrm>
            <a:off x="2337110" y="3757690"/>
            <a:ext cx="7556399" cy="769340"/>
          </a:xfrm>
          <a:prstGeom prst="rect">
            <a:avLst/>
          </a:prstGeom>
        </p:spPr>
      </p:pic>
      <p:sp>
        <p:nvSpPr>
          <p:cNvPr id="5" name="عنصر نائب لرقم الشريحة 4"/>
          <p:cNvSpPr>
            <a:spLocks noGrp="1"/>
          </p:cNvSpPr>
          <p:nvPr>
            <p:ph type="sldNum" sz="quarter" idx="12"/>
          </p:nvPr>
        </p:nvSpPr>
        <p:spPr/>
        <p:txBody>
          <a:bodyPr/>
          <a:lstStyle/>
          <a:p>
            <a:fld id="{808E9FB6-9049-43CA-ADB6-8B90EF6FBBD1}" type="slidenum">
              <a:rPr lang="en-US" smtClean="0"/>
              <a:pPr/>
              <a:t>19</a:t>
            </a:fld>
            <a:endParaRPr lang="en-US"/>
          </a:p>
        </p:txBody>
      </p:sp>
      <p:sp>
        <p:nvSpPr>
          <p:cNvPr id="6" name="عنصر نائب للتذييل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23088"/>
            <a:ext cx="10972800" cy="1143000"/>
          </a:xfrm>
        </p:spPr>
        <p:txBody>
          <a:bodyPr/>
          <a:lstStyle/>
          <a:p>
            <a:pPr algn="ctr"/>
            <a:r>
              <a:rPr lang="ar-SY" sz="6600" b="1" dirty="0" smtClean="0">
                <a:solidFill>
                  <a:srgbClr val="FF0000"/>
                </a:solidFill>
              </a:rPr>
              <a:t>بعض التوزيعات الاحتمالية المنقطعة</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609600" y="1466850"/>
                <a:ext cx="10972800" cy="5562600"/>
              </a:xfrm>
            </p:spPr>
            <p:txBody>
              <a:bodyPr>
                <a:normAutofit/>
              </a:bodyPr>
              <a:lstStyle/>
              <a:p>
                <a:pPr marL="0" indent="0" algn="ctr" rtl="1">
                  <a:buNone/>
                </a:pPr>
                <a:r>
                  <a:rPr lang="ar-SY" sz="3600" b="1" u="sng" dirty="0" smtClean="0">
                    <a:solidFill>
                      <a:srgbClr val="002060"/>
                    </a:solidFill>
                  </a:rPr>
                  <a:t>التوزيع </a:t>
                </a:r>
                <a:r>
                  <a:rPr lang="ar-SY" sz="3600" b="1" u="sng" dirty="0" err="1" smtClean="0">
                    <a:solidFill>
                      <a:srgbClr val="002060"/>
                    </a:solidFill>
                  </a:rPr>
                  <a:t>البرنولي</a:t>
                </a:r>
                <a:r>
                  <a:rPr lang="ar-SY" sz="3600" b="1" u="sng" dirty="0" smtClean="0">
                    <a:solidFill>
                      <a:srgbClr val="002060"/>
                    </a:solidFill>
                  </a:rPr>
                  <a:t> (</a:t>
                </a:r>
                <a:r>
                  <a:rPr lang="ar-SY" sz="3600" b="1" u="sng" dirty="0" err="1" smtClean="0">
                    <a:solidFill>
                      <a:srgbClr val="002060"/>
                    </a:solidFill>
                  </a:rPr>
                  <a:t>بينري</a:t>
                </a:r>
                <a:r>
                  <a:rPr lang="ar-SY" sz="3600" b="1" u="sng" dirty="0" smtClean="0">
                    <a:solidFill>
                      <a:srgbClr val="002060"/>
                    </a:solidFill>
                  </a:rPr>
                  <a:t>)</a:t>
                </a:r>
              </a:p>
              <a:p>
                <a:pPr algn="r" rtl="1"/>
                <a:r>
                  <a:rPr lang="ar-SY" dirty="0" smtClean="0"/>
                  <a:t>يتمثل بوجود نتيجتين الاولى هي النجاح و الثانية هي الفشل</a:t>
                </a:r>
              </a:p>
              <a:p>
                <a:pPr algn="r" rtl="1"/>
                <a:r>
                  <a:rPr lang="ar-SY" dirty="0" smtClean="0"/>
                  <a:t>فعندئذ </a:t>
                </a:r>
                <a:r>
                  <a:rPr lang="en-US" dirty="0" smtClean="0"/>
                  <a:t>P </a:t>
                </a:r>
                <a:r>
                  <a:rPr lang="ar-SY" dirty="0" smtClean="0"/>
                  <a:t> تمثل قيمة احتمال نتيجة النجاح</a:t>
                </a:r>
              </a:p>
              <a:p>
                <a:pPr algn="r" rtl="1"/>
                <a:r>
                  <a:rPr lang="ar-SY" dirty="0" smtClean="0"/>
                  <a:t>و القيمة </a:t>
                </a:r>
                <a:r>
                  <a:rPr lang="en-US" dirty="0" smtClean="0"/>
                  <a:t>1-P</a:t>
                </a:r>
                <a:r>
                  <a:rPr lang="ar-SY" dirty="0" smtClean="0"/>
                  <a:t> تمقل قيمة احتمالية نتيجة الفشل</a:t>
                </a:r>
              </a:p>
              <a:p>
                <a:pPr algn="r" rtl="1"/>
                <a:r>
                  <a:rPr lang="ar-SY" dirty="0" smtClean="0"/>
                  <a:t>مثال: المرض و الصحة – الولادة و الاجهاض – حالة تشخيص ايجابي و اخرى سلبية</a:t>
                </a:r>
              </a:p>
              <a:p>
                <a:pPr algn="r" rtl="1"/>
                <a:r>
                  <a:rPr lang="ar-SY" dirty="0" smtClean="0"/>
                  <a:t>تعريف: نقول عن متغير عشوائي </a:t>
                </a:r>
                <a:r>
                  <a:rPr lang="en-US" dirty="0" smtClean="0"/>
                  <a:t>X </a:t>
                </a:r>
                <a:r>
                  <a:rPr lang="ar-SY" dirty="0" smtClean="0"/>
                  <a:t> له توزيع </a:t>
                </a:r>
                <a:r>
                  <a:rPr lang="ar-SY" dirty="0" err="1" smtClean="0"/>
                  <a:t>بينري</a:t>
                </a:r>
                <a:r>
                  <a:rPr lang="ar-SY" dirty="0" smtClean="0"/>
                  <a:t> للقيمة </a:t>
                </a:r>
                <a:r>
                  <a:rPr lang="en-US" dirty="0" smtClean="0"/>
                  <a:t>P</a:t>
                </a:r>
              </a:p>
              <a:p>
                <a:pPr algn="r" rtl="1"/>
                <a:r>
                  <a:rPr lang="ar-SY" dirty="0" smtClean="0"/>
                  <a:t>اذا كانت دالة الاحتمال </a:t>
                </a:r>
              </a:p>
              <a:p>
                <a:pPr algn="r" rtl="1"/>
                <a:r>
                  <a:rPr lang="en-US" dirty="0" smtClean="0"/>
                  <a:t>P = (0-1)</a:t>
                </a:r>
              </a:p>
              <a:p>
                <a:pPr algn="r" rtl="1"/>
                <a:r>
                  <a:rPr lang="en-US" dirty="0" smtClean="0"/>
                  <a:t>q = (1-p)</a:t>
                </a:r>
              </a:p>
              <a:p>
                <a:r>
                  <a:rPr lang="ar-SY" dirty="0" smtClean="0"/>
                  <a:t>و دالة الكثافة   </a:t>
                </a:r>
                <a:r>
                  <a:rPr lang="en-US" dirty="0" smtClean="0"/>
                  <a:t>f(x)</a:t>
                </a:r>
                <a14:m>
                  <m:oMath xmlns:m="http://schemas.openxmlformats.org/officeDocument/2006/math">
                    <m:r>
                      <a:rPr lang="en-US" i="1" smtClean="0">
                        <a:latin typeface="Cambria Math"/>
                      </a:rPr>
                      <m:t>=</m:t>
                    </m:r>
                    <m:sSup>
                      <m:sSupPr>
                        <m:ctrlPr>
                          <a:rPr lang="en-US" i="1" smtClean="0">
                            <a:latin typeface="Cambria Math"/>
                          </a:rPr>
                        </m:ctrlPr>
                      </m:sSupPr>
                      <m:e>
                        <m:r>
                          <a:rPr lang="en-US" b="0" i="1" smtClean="0">
                            <a:latin typeface="Cambria Math"/>
                          </a:rPr>
                          <m:t>𝑝</m:t>
                        </m:r>
                      </m:e>
                      <m:sup>
                        <m:r>
                          <a:rPr lang="en-US" b="0" i="1" smtClean="0">
                            <a:latin typeface="Cambria Math"/>
                          </a:rPr>
                          <m:t>𝑥</m:t>
                        </m:r>
                      </m:sup>
                    </m:sSup>
                    <m:sSup>
                      <m:sSupPr>
                        <m:ctrlPr>
                          <a:rPr lang="en-US" i="1">
                            <a:latin typeface="Cambria Math"/>
                          </a:rPr>
                        </m:ctrlPr>
                      </m:sSupPr>
                      <m:e>
                        <m:r>
                          <a:rPr lang="en-US" b="0" i="1" smtClean="0">
                            <a:latin typeface="Cambria Math"/>
                          </a:rPr>
                          <m:t>𝑞</m:t>
                        </m:r>
                      </m:e>
                      <m:sup>
                        <m:r>
                          <a:rPr lang="en-US" b="0" i="1" smtClean="0">
                            <a:latin typeface="Cambria Math"/>
                          </a:rPr>
                          <m:t>1</m:t>
                        </m:r>
                        <m:r>
                          <a:rPr lang="en-US" b="0" i="1" smtClean="0">
                            <a:latin typeface="Cambria Math"/>
                          </a:rPr>
                          <m:t>−</m:t>
                        </m:r>
                        <m:r>
                          <a:rPr lang="en-US" b="0" i="1" smtClean="0">
                            <a:latin typeface="Cambria Math"/>
                          </a:rPr>
                          <m:t>𝑥</m:t>
                        </m:r>
                      </m:sup>
                    </m:sSup>
                  </m:oMath>
                </a14:m>
                <a:endParaRPr lang="en-US" dirty="0" smtClean="0"/>
              </a:p>
              <a:p>
                <a:r>
                  <a:rPr lang="ar-SY" dirty="0" smtClean="0"/>
                  <a:t>نرمز دائما لحالة النجاح بالقيمة 1 و للفشل بالقيمة 0</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09600" y="1466850"/>
                <a:ext cx="10972800" cy="5562600"/>
              </a:xfrm>
              <a:blipFill rotWithShape="1">
                <a:blip r:embed="rId2"/>
                <a:stretch>
                  <a:fillRect t="-1535" r="-722"/>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2</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03852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Y" sz="6000" b="1" dirty="0" smtClean="0">
                <a:solidFill>
                  <a:srgbClr val="FF0000"/>
                </a:solidFill>
              </a:rPr>
              <a:t>التوقع الرياضي و التباين</a:t>
            </a:r>
            <a:endParaRPr lang="en-US" sz="6000" b="1" dirty="0">
              <a:solidFill>
                <a:srgbClr val="FF0000"/>
              </a:solidFill>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0" y="2209800"/>
                <a:ext cx="12020550" cy="4648200"/>
              </a:xfrm>
            </p:spPr>
            <p:txBody>
              <a:bodyPr>
                <a:normAutofit/>
              </a:bodyPr>
              <a:lstStyle/>
              <a:p>
                <a:pPr algn="r" rtl="1"/>
                <a:r>
                  <a:rPr lang="ar-SY" sz="3600" dirty="0" smtClean="0"/>
                  <a:t>1- التوقع الرياضي يساوي قيمة الاحتمالية </a:t>
                </a:r>
                <a:r>
                  <a:rPr lang="en-US" sz="3600" dirty="0" smtClean="0"/>
                  <a:t>p</a:t>
                </a:r>
              </a:p>
              <a:p>
                <a:pPr algn="r" rtl="1"/>
                <a:r>
                  <a:rPr lang="en-US" sz="3600" dirty="0" smtClean="0"/>
                  <a:t>E(X)=∑ </a:t>
                </a:r>
                <a:r>
                  <a:rPr lang="en-US" sz="3600" dirty="0" err="1" smtClean="0"/>
                  <a:t>x.f</a:t>
                </a:r>
                <a:r>
                  <a:rPr lang="en-US" sz="3600" dirty="0" smtClean="0"/>
                  <a:t>(x) = p</a:t>
                </a:r>
              </a:p>
              <a:p>
                <a:pPr algn="r" rtl="1"/>
                <a:endParaRPr lang="en-US" sz="3600" dirty="0" smtClean="0"/>
              </a:p>
              <a:p>
                <a:pPr algn="r" rtl="1"/>
                <a:r>
                  <a:rPr lang="ar-SY" sz="3600" dirty="0" smtClean="0"/>
                  <a:t>2- التباين للقيم المئوية هو عبارة عن عدم حدوث الحدث الناجح أي حدوث الفشل</a:t>
                </a:r>
              </a:p>
              <a:p>
                <a:r>
                  <a:rPr lang="en-US" sz="3600" dirty="0" smtClean="0"/>
                  <a:t>V(X) = [</a:t>
                </a:r>
                <a14:m>
                  <m:oMath xmlns:m="http://schemas.openxmlformats.org/officeDocument/2006/math">
                    <m:sSup>
                      <m:sSupPr>
                        <m:ctrlPr>
                          <a:rPr lang="en-US" sz="3600" i="1" smtClean="0">
                            <a:latin typeface="Cambria Math"/>
                          </a:rPr>
                        </m:ctrlPr>
                      </m:sSupPr>
                      <m:e>
                        <m:r>
                          <m:rPr>
                            <m:nor/>
                          </m:rPr>
                          <a:rPr lang="en-US" sz="3600" dirty="0"/>
                          <m:t>E</m:t>
                        </m:r>
                        <m:r>
                          <m:rPr>
                            <m:nor/>
                          </m:rPr>
                          <a:rPr lang="en-US" sz="3600" dirty="0"/>
                          <m:t>(</m:t>
                        </m:r>
                        <m:r>
                          <m:rPr>
                            <m:nor/>
                          </m:rPr>
                          <a:rPr lang="en-US" sz="3600" dirty="0"/>
                          <m:t>X</m:t>
                        </m:r>
                        <m:r>
                          <m:rPr>
                            <m:nor/>
                          </m:rPr>
                          <a:rPr lang="en-US" sz="3600" b="0" i="0" dirty="0" smtClean="0"/>
                          <m:t>)</m:t>
                        </m:r>
                      </m:e>
                      <m:sup>
                        <m:r>
                          <a:rPr lang="en-US" sz="3600" i="1" smtClean="0">
                            <a:latin typeface="Cambria Math"/>
                          </a:rPr>
                          <m:t>2</m:t>
                        </m:r>
                      </m:sup>
                    </m:sSup>
                    <m:r>
                      <a:rPr lang="en-US" sz="3600" b="0" i="1" smtClean="0">
                        <a:latin typeface="Cambria Math"/>
                      </a:rPr>
                      <m:t>−</m:t>
                    </m:r>
                    <m:r>
                      <a:rPr lang="en-US" sz="3600" b="0" i="1" smtClean="0">
                        <a:latin typeface="Cambria Math"/>
                      </a:rPr>
                      <m:t>𝐸</m:t>
                    </m:r>
                    <m:r>
                      <a:rPr lang="en-US" sz="3600" b="0" i="1" smtClean="0">
                        <a:latin typeface="Cambria Math"/>
                      </a:rPr>
                      <m:t>(</m:t>
                    </m:r>
                    <m:r>
                      <a:rPr lang="en-US" sz="3600" b="0" i="1" smtClean="0">
                        <a:latin typeface="Cambria Math"/>
                      </a:rPr>
                      <m:t>𝑋</m:t>
                    </m:r>
                    <m:r>
                      <a:rPr lang="en-US" sz="3600" b="0" i="1" smtClean="0">
                        <a:latin typeface="Cambria Math"/>
                      </a:rPr>
                      <m:t>)</m:t>
                    </m:r>
                    <m:sSup>
                      <m:sSupPr>
                        <m:ctrlPr>
                          <a:rPr lang="en-US" sz="3600" i="1" smtClean="0">
                            <a:latin typeface="Cambria Math"/>
                          </a:rPr>
                        </m:ctrlPr>
                      </m:sSupPr>
                      <m:e>
                        <m:r>
                          <a:rPr lang="en-US" sz="3600" i="1" smtClean="0">
                            <a:latin typeface="Cambria Math"/>
                          </a:rPr>
                          <m:t>]</m:t>
                        </m:r>
                      </m:e>
                      <m:sup>
                        <m:r>
                          <a:rPr lang="en-US" sz="3600" i="1" smtClean="0">
                            <a:latin typeface="Cambria Math"/>
                          </a:rPr>
                          <m:t>2</m:t>
                        </m:r>
                      </m:sup>
                    </m:sSup>
                  </m:oMath>
                </a14:m>
                <a:endParaRPr lang="en-US" sz="3600" dirty="0" smtClean="0"/>
              </a:p>
              <a:p>
                <a:r>
                  <a:rPr lang="en-US" sz="3600" dirty="0" smtClean="0"/>
                  <a:t>= p(1-p)  = </a:t>
                </a:r>
                <a:r>
                  <a:rPr lang="en-US" sz="3600" dirty="0" err="1" smtClean="0"/>
                  <a:t>p.q</a:t>
                </a:r>
                <a:r>
                  <a:rPr lang="en-US" sz="3600" dirty="0" smtClean="0"/>
                  <a:t/>
                </a:r>
                <a:endParaRPr lang="en-US" sz="36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2209800"/>
                <a:ext cx="12020550" cy="4648200"/>
              </a:xfrm>
              <a:blipFill rotWithShape="1">
                <a:blip r:embed="rId2"/>
                <a:stretch>
                  <a:fillRect l="-1166" t="-2231" r="-1217"/>
                </a:stretch>
              </a:blipFill>
            </p:spPr>
            <p:txBody>
              <a:bodyPr/>
              <a:lstStyle/>
              <a:p>
                <a:r>
                  <a:rPr lang="ar-SY">
                    <a:noFill/>
                  </a:rPr>
                  <a:t> </a:t>
                </a:r>
              </a:p>
            </p:txBody>
          </p:sp>
        </mc:Fallback>
      </mc:AlternateContent>
      <p:sp>
        <p:nvSpPr>
          <p:cNvPr id="4" name="عنصر نائب لرقم الشريحة 3"/>
          <p:cNvSpPr>
            <a:spLocks noGrp="1"/>
          </p:cNvSpPr>
          <p:nvPr>
            <p:ph type="sldNum" sz="quarter" idx="12"/>
          </p:nvPr>
        </p:nvSpPr>
        <p:spPr/>
        <p:txBody>
          <a:bodyPr/>
          <a:lstStyle/>
          <a:p>
            <a:fld id="{808E9FB6-9049-43CA-ADB6-8B90EF6FBBD1}" type="slidenum">
              <a:rPr lang="en-US" smtClean="0"/>
              <a:pPr/>
              <a:t>3</a:t>
            </a:fld>
            <a:endParaRPr lang="en-US"/>
          </a:p>
        </p:txBody>
      </p:sp>
      <p:sp>
        <p:nvSpPr>
          <p:cNvPr id="5" name="عنصر نائب للتذييل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907640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Y" sz="6600" b="1" dirty="0" smtClean="0">
                <a:solidFill>
                  <a:srgbClr val="FF0000"/>
                </a:solidFill>
              </a:rPr>
              <a:t>التوزيع الثنائي الحداني</a:t>
            </a:r>
            <a:endParaRPr lang="ar-SA" sz="6600" b="1" dirty="0">
              <a:solidFill>
                <a:srgbClr val="FF0000"/>
              </a:solidFill>
            </a:endParaRPr>
          </a:p>
        </p:txBody>
      </p:sp>
      <mc:AlternateContent xmlns:mc="http://schemas.openxmlformats.org/markup-compatibility/2006">
        <mc:Choice xmlns:a14="http://schemas.microsoft.com/office/drawing/2010/main" xmlns="" Requires="a14">
          <p:sp>
            <p:nvSpPr>
              <p:cNvPr id="3" name="عنصر نائب للمحتوى 2"/>
              <p:cNvSpPr>
                <a:spLocks noGrp="1"/>
              </p:cNvSpPr>
              <p:nvPr>
                <p:ph idx="1"/>
              </p:nvPr>
            </p:nvSpPr>
            <p:spPr>
              <a:xfrm>
                <a:off x="609600" y="1935480"/>
                <a:ext cx="10972800" cy="4922520"/>
              </a:xfrm>
            </p:spPr>
            <p:txBody>
              <a:bodyPr>
                <a:normAutofit/>
              </a:bodyPr>
              <a:lstStyle/>
              <a:p>
                <a:r>
                  <a:rPr lang="ar-SY" dirty="0" smtClean="0"/>
                  <a:t>تجربة احتمالية النجاح فيها </a:t>
                </a:r>
                <a:r>
                  <a:rPr lang="en-US" dirty="0" smtClean="0"/>
                  <a:t>p </a:t>
                </a:r>
                <a:r>
                  <a:rPr lang="ar-SY" dirty="0" smtClean="0"/>
                  <a:t> و كررت </a:t>
                </a:r>
                <a:r>
                  <a:rPr lang="en-US" dirty="0" smtClean="0"/>
                  <a:t>(n) </a:t>
                </a:r>
                <a:r>
                  <a:rPr lang="ar-SY" dirty="0" smtClean="0"/>
                  <a:t> مرة و كانت هذه التجارب مستقلة</a:t>
                </a:r>
              </a:p>
              <a:p>
                <a:r>
                  <a:rPr lang="ar-SY" dirty="0" smtClean="0"/>
                  <a:t>فنقول ان للمتغير العشوائي </a:t>
                </a:r>
                <a:r>
                  <a:rPr lang="en-US" dirty="0" smtClean="0"/>
                  <a:t>X </a:t>
                </a:r>
                <a:r>
                  <a:rPr lang="ar-SY" dirty="0" smtClean="0"/>
                  <a:t> توزيعا ثنائيا بالقيم </a:t>
                </a:r>
                <a:r>
                  <a:rPr lang="en-US" dirty="0" smtClean="0"/>
                  <a:t>n , p </a:t>
                </a:r>
                <a:r>
                  <a:rPr lang="ar-SY" dirty="0" smtClean="0"/>
                  <a:t> اذا كانت دالة الاحتمال </a:t>
                </a:r>
              </a:p>
              <a:p>
                <a:endParaRPr lang="en-US" dirty="0" smtClean="0"/>
              </a:p>
              <a:p>
                <a:r>
                  <a:rPr lang="en-US" dirty="0" smtClean="0"/>
                  <a:t>F(x) = p (x) =                                                 </a:t>
                </a:r>
              </a:p>
              <a:p>
                <a:r>
                  <a:rPr lang="en-US" dirty="0" smtClean="0"/>
                  <a:t/>
                </a:r>
                <a:endParaRPr lang="en-US" dirty="0"/>
              </a:p>
              <a:p>
                <a:r>
                  <a:rPr lang="ar-SY" dirty="0" smtClean="0"/>
                  <a:t>علما أن القيمة          </a:t>
                </a:r>
                <a:r>
                  <a:rPr lang="en-US" dirty="0" smtClean="0"/>
                  <a:t> x = 0,1,2,……. n</a:t>
                </a:r>
              </a:p>
              <a:p>
                <a:r>
                  <a:rPr lang="ar-SY" dirty="0" smtClean="0"/>
                  <a:t>فاذا كانت </a:t>
                </a:r>
                <a:r>
                  <a:rPr lang="en-US" dirty="0" smtClean="0"/>
                  <a:t>f(x) = p(x) = P(k)</a:t>
                </a:r>
              </a:p>
              <a:p>
                <a:r>
                  <a:rPr lang="ar-SY" dirty="0" smtClean="0"/>
                  <a:t>فإن التوزيع الاحتمالي في حالة النجاح و الفشل هو </a:t>
                </a:r>
                <a:r>
                  <a:rPr lang="ar-SY" dirty="0" err="1" smtClean="0"/>
                  <a:t>كمايلي</a:t>
                </a:r>
                <a:r>
                  <a:rPr lang="ar-SY" dirty="0" smtClean="0"/>
                  <a:t>:</a:t>
                </a:r>
              </a:p>
              <a:p>
                <a:r>
                  <a:rPr lang="en-US" dirty="0"/>
                  <a:t/>
                </a:r>
                <a:r>
                  <a:rPr lang="en-US" dirty="0" smtClean="0"/>
                  <a:t>  x                  1                     0        </a:t>
                </a:r>
              </a:p>
              <a:p>
                <a:r>
                  <a:rPr lang="en-US" dirty="0" smtClean="0"/>
                  <a:t>f(x)          </a:t>
                </a:r>
                <a14:m>
                  <m:oMath xmlns:m="http://schemas.openxmlformats.org/officeDocument/2006/math">
                    <m:sSup>
                      <m:sSupPr>
                        <m:ctrlPr>
                          <a:rPr lang="en-US" i="1" smtClean="0">
                            <a:latin typeface="Cambria Math"/>
                          </a:rPr>
                        </m:ctrlPr>
                      </m:sSupPr>
                      <m:e>
                        <m:r>
                          <a:rPr lang="en-US" b="0" i="1" smtClean="0">
                            <a:latin typeface="Cambria Math"/>
                          </a:rPr>
                          <m:t>𝑛𝑝𝑞</m:t>
                        </m:r>
                      </m:e>
                      <m:sup>
                        <m:r>
                          <a:rPr lang="en-US" b="0" i="1" smtClean="0">
                            <a:latin typeface="Cambria Math"/>
                          </a:rPr>
                          <m:t>𝑛</m:t>
                        </m:r>
                        <m:r>
                          <a:rPr lang="en-US" b="0" i="1" smtClean="0">
                            <a:latin typeface="Cambria Math"/>
                          </a:rPr>
                          <m:t>−</m:t>
                        </m:r>
                        <m:r>
                          <a:rPr lang="en-US" b="0" i="1" smtClean="0">
                            <a:latin typeface="Cambria Math"/>
                          </a:rPr>
                          <m:t>1</m:t>
                        </m:r>
                      </m:sup>
                    </m:sSup>
                  </m:oMath>
                </a14:m>
                <a:r>
                  <a:rPr lang="en-US" dirty="0" smtClean="0"/>
                  <a:t/>
                </a:r>
                <a14:m>
                  <m:oMath xmlns:m="http://schemas.openxmlformats.org/officeDocument/2006/math">
                    <m:sSup>
                      <m:sSupPr>
                        <m:ctrlPr>
                          <a:rPr lang="en-US" i="1">
                            <a:latin typeface="Cambria Math"/>
                          </a:rPr>
                        </m:ctrlPr>
                      </m:sSupPr>
                      <m:e>
                        <m:r>
                          <a:rPr lang="en-US" b="0" i="1" smtClean="0">
                            <a:latin typeface="Cambria Math"/>
                          </a:rPr>
                          <m:t>𝑞</m:t>
                        </m:r>
                      </m:e>
                      <m:sup>
                        <m:r>
                          <a:rPr lang="en-US" b="0" i="1" smtClean="0">
                            <a:latin typeface="Cambria Math"/>
                          </a:rPr>
                          <m:t>𝑛</m:t>
                        </m:r>
                      </m:sup>
                    </m:sSup>
                  </m:oMath>
                </a14:m>
                <a:r>
                  <a:rPr lang="en-US" dirty="0" smtClean="0"/>
                  <a:t/>
                </a:r>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609600" y="1935480"/>
                <a:ext cx="10972800" cy="4922520"/>
              </a:xfrm>
              <a:blipFill rotWithShape="1">
                <a:blip r:embed="rId3"/>
                <a:stretch>
                  <a:fillRect t="-1239" r="-722"/>
                </a:stretch>
              </a:blipFill>
            </p:spPr>
            <p:txBody>
              <a:bodyPr/>
              <a:lstStyle/>
              <a:p>
                <a:r>
                  <a:rPr lang="ar-SY">
                    <a:noFill/>
                  </a:rPr>
                  <a:t> </a:t>
                </a:r>
              </a:p>
            </p:txBody>
          </p:sp>
        </mc:Fallback>
      </mc:AlternateContent>
      <p:graphicFrame>
        <p:nvGraphicFramePr>
          <p:cNvPr id="4" name="كائن 3"/>
          <p:cNvGraphicFramePr>
            <a:graphicFrameLocks noGrp="1" noChangeAspect="1"/>
          </p:cNvGraphicFramePr>
          <p:nvPr>
            <p:extLst>
              <p:ext uri="{D42A27DB-BD31-4B8C-83A1-F6EECF244321}">
                <p14:modId xmlns:p14="http://schemas.microsoft.com/office/powerpoint/2010/main" xmlns="" val="3654329839"/>
              </p:ext>
            </p:extLst>
          </p:nvPr>
        </p:nvGraphicFramePr>
        <p:xfrm>
          <a:off x="7296150" y="2989263"/>
          <a:ext cx="1882775" cy="1198562"/>
        </p:xfrm>
        <a:graphic>
          <a:graphicData uri="http://schemas.openxmlformats.org/presentationml/2006/ole">
            <p:oleObj spid="_x0000_s39956" name="معادلة" r:id="rId4" imgW="622080" imgH="419040" progId="Equation.3">
              <p:embed/>
            </p:oleObj>
          </a:graphicData>
        </a:graphic>
      </p:graphicFrame>
      <p:sp>
        <p:nvSpPr>
          <p:cNvPr id="5" name="عنصر نائب لرقم الشريحة 4"/>
          <p:cNvSpPr>
            <a:spLocks noGrp="1"/>
          </p:cNvSpPr>
          <p:nvPr>
            <p:ph type="sldNum" sz="quarter" idx="12"/>
          </p:nvPr>
        </p:nvSpPr>
        <p:spPr/>
        <p:txBody>
          <a:bodyPr/>
          <a:lstStyle/>
          <a:p>
            <a:fld id="{808E9FB6-9049-43CA-ADB6-8B90EF6FBBD1}" type="slidenum">
              <a:rPr lang="en-US" smtClean="0"/>
              <a:pPr/>
              <a:t>4</a:t>
            </a:fld>
            <a:endParaRPr lang="en-US"/>
          </a:p>
        </p:txBody>
      </p:sp>
      <p:sp>
        <p:nvSpPr>
          <p:cNvPr id="6" name="عنصر نائب للتذييل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1"/>
            <a:endParaRPr lang="ar-SA" sz="6000" b="1" dirty="0">
              <a:solidFill>
                <a:srgbClr val="FF0000"/>
              </a:solidFill>
            </a:endParaRPr>
          </a:p>
        </p:txBody>
      </p:sp>
      <mc:AlternateContent xmlns:mc="http://schemas.openxmlformats.org/markup-compatibility/2006">
        <mc:Choice xmlns:a14="http://schemas.microsoft.com/office/drawing/2010/main" xmlns="" Requires="a14">
          <p:sp>
            <p:nvSpPr>
              <p:cNvPr id="3" name="عنصر نائب للمحتوى 2"/>
              <p:cNvSpPr>
                <a:spLocks noGrp="1"/>
              </p:cNvSpPr>
              <p:nvPr>
                <p:ph idx="1"/>
              </p:nvPr>
            </p:nvSpPr>
            <p:spPr>
              <a:xfrm>
                <a:off x="609600" y="1935480"/>
                <a:ext cx="11125200" cy="4389120"/>
              </a:xfrm>
            </p:spPr>
            <p:txBody>
              <a:bodyPr/>
              <a:lstStyle/>
              <a:p>
                <a:pPr marL="0" indent="0" algn="r" rtl="1">
                  <a:buNone/>
                </a:pPr>
                <a:r>
                  <a:rPr lang="en-US" dirty="0" smtClean="0"/>
                  <a:t>n                     k           </a:t>
                </a:r>
                <a:endParaRPr lang="ar-SY" dirty="0" smtClean="0"/>
              </a:p>
              <a:p>
                <a:pPr marL="0" indent="0" algn="r" rtl="1">
                  <a:buNone/>
                </a:pPr>
                <a:endParaRPr lang="en-US" dirty="0" smtClean="0"/>
              </a:p>
              <a:p>
                <a:pPr marL="0" indent="0">
                  <a:buNone/>
                </a:pPr>
                <a:r>
                  <a:rPr lang="ar-SY" dirty="0"/>
                  <a:t/>
                </a:r>
                <a14:m>
                  <m:oMath xmlns:m="http://schemas.openxmlformats.org/officeDocument/2006/math">
                    <m:sSup>
                      <m:sSupPr>
                        <m:ctrlPr>
                          <a:rPr lang="en-US" i="1">
                            <a:latin typeface="Cambria Math"/>
                          </a:rPr>
                        </m:ctrlPr>
                      </m:sSupPr>
                      <m:e>
                        <m:r>
                          <a:rPr lang="en-US" i="1">
                            <a:latin typeface="Cambria Math"/>
                          </a:rPr>
                          <m:t>𝑝</m:t>
                        </m:r>
                      </m:e>
                      <m:sup>
                        <m:r>
                          <a:rPr lang="en-US" i="1">
                            <a:latin typeface="Cambria Math"/>
                          </a:rPr>
                          <m:t>𝑘</m:t>
                        </m:r>
                      </m:sup>
                    </m:sSup>
                  </m:oMath>
                </a14:m>
                <a:r>
                  <a:rPr lang="en-US" dirty="0" smtClean="0"/>
                  <a:t/>
                </a:r>
                <a14:m>
                  <m:oMath xmlns:m="http://schemas.openxmlformats.org/officeDocument/2006/math">
                    <m:sSup>
                      <m:sSupPr>
                        <m:ctrlPr>
                          <a:rPr lang="en-US" i="1">
                            <a:latin typeface="Cambria Math"/>
                          </a:rPr>
                        </m:ctrlPr>
                      </m:sSupPr>
                      <m:e>
                        <m:r>
                          <a:rPr lang="en-US" i="1">
                            <a:latin typeface="Cambria Math"/>
                          </a:rPr>
                          <m:t>𝑞</m:t>
                        </m:r>
                      </m:e>
                      <m:sup>
                        <m:r>
                          <a:rPr lang="en-US" i="1">
                            <a:latin typeface="Cambria Math"/>
                          </a:rPr>
                          <m:t>𝑛</m:t>
                        </m:r>
                        <m:r>
                          <a:rPr lang="en-US" i="1">
                            <a:latin typeface="Cambria Math"/>
                          </a:rPr>
                          <m:t>−</m:t>
                        </m:r>
                        <m:r>
                          <a:rPr lang="en-US" i="1">
                            <a:latin typeface="Cambria Math"/>
                          </a:rPr>
                          <m:t>𝑘</m:t>
                        </m:r>
                      </m:sup>
                    </m:sSup>
                  </m:oMath>
                </a14:m>
                <a:r>
                  <a:rPr lang="ar-SY" dirty="0" smtClean="0"/>
                  <a:t>  =             </a:t>
                </a:r>
              </a:p>
              <a:p>
                <a:pPr algn="r" rtl="1"/>
                <a:endParaRPr lang="ar-SY" dirty="0" smtClean="0"/>
              </a:p>
              <a:p>
                <a:pPr algn="r" rtl="1">
                  <a:buNone/>
                </a:pPr>
                <a:endParaRPr lang="ar-SY" dirty="0" smtClean="0"/>
              </a:p>
              <a:p>
                <a:pPr algn="r" rtl="1">
                  <a:buNone/>
                </a:pPr>
                <a:r>
                  <a:rPr lang="ar-SY" sz="3200" dirty="0" smtClean="0"/>
                  <a:t>ما يهمنا صراحة هو قيمة دالة الكثافة عند حالة النجاح أو حالة الفشل </a:t>
                </a:r>
              </a:p>
              <a:p>
                <a:pPr algn="r" rtl="1">
                  <a:buNone/>
                </a:pPr>
                <a:r>
                  <a:rPr lang="ar-SY" sz="3200" dirty="0" smtClean="0"/>
                  <a:t>أي عند القيمة 1   و القيمة    0</a:t>
                </a:r>
              </a:p>
              <a:p>
                <a:pPr algn="r" rtl="1"/>
                <a:endParaRPr lang="ar-SY" dirty="0" smtClean="0"/>
              </a:p>
              <a:p>
                <a:pPr algn="r" rtl="1"/>
                <a:endParaRPr lang="ar-SY" dirty="0" smtClean="0"/>
              </a:p>
              <a:p>
                <a:pPr algn="r" rtl="1"/>
                <a:endParaRPr lang="ar-SY" dirty="0" smtClean="0"/>
              </a:p>
              <a:p>
                <a:pPr algn="r" rtl="1"/>
                <a:endParaRPr lang="ar-SY" dirty="0" smtClean="0"/>
              </a:p>
              <a:p>
                <a:pPr algn="r" rtl="1">
                  <a:buNone/>
                </a:pPr>
                <a:endParaRPr lang="ar-SA"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609600" y="1935480"/>
                <a:ext cx="11125200" cy="4389120"/>
              </a:xfrm>
              <a:blipFill rotWithShape="1">
                <a:blip r:embed="rId3"/>
                <a:stretch>
                  <a:fillRect t="-1111" r="-1370"/>
                </a:stretch>
              </a:blipFill>
            </p:spPr>
            <p:txBody>
              <a:bodyPr/>
              <a:lstStyle/>
              <a:p>
                <a:r>
                  <a:rPr lang="ar-SY">
                    <a:noFill/>
                  </a:rPr>
                  <a:t> </a:t>
                </a:r>
              </a:p>
            </p:txBody>
          </p:sp>
        </mc:Fallback>
      </mc:AlternateContent>
      <p:graphicFrame>
        <p:nvGraphicFramePr>
          <p:cNvPr id="5" name="كائن 4"/>
          <p:cNvGraphicFramePr>
            <a:graphicFrameLocks noGrp="1" noChangeAspect="1"/>
          </p:cNvGraphicFramePr>
          <p:nvPr>
            <p:extLst>
              <p:ext uri="{D42A27DB-BD31-4B8C-83A1-F6EECF244321}">
                <p14:modId xmlns:p14="http://schemas.microsoft.com/office/powerpoint/2010/main" xmlns="" val="3327160270"/>
              </p:ext>
            </p:extLst>
          </p:nvPr>
        </p:nvGraphicFramePr>
        <p:xfrm>
          <a:off x="7772400" y="2551113"/>
          <a:ext cx="1882775" cy="1198562"/>
        </p:xfrm>
        <a:graphic>
          <a:graphicData uri="http://schemas.openxmlformats.org/presentationml/2006/ole">
            <p:oleObj spid="_x0000_s3101" name="معادلة" r:id="rId4" imgW="622080" imgH="419040" progId="Equation.3">
              <p:embed/>
            </p:oleObj>
          </a:graphicData>
        </a:graphic>
      </p:graphicFrame>
      <p:sp>
        <p:nvSpPr>
          <p:cNvPr id="6" name="عنصر نائب لرقم الشريحة 5"/>
          <p:cNvSpPr>
            <a:spLocks noGrp="1"/>
          </p:cNvSpPr>
          <p:nvPr>
            <p:ph type="sldNum" sz="quarter" idx="12"/>
          </p:nvPr>
        </p:nvSpPr>
        <p:spPr/>
        <p:txBody>
          <a:bodyPr/>
          <a:lstStyle/>
          <a:p>
            <a:fld id="{808E9FB6-9049-43CA-ADB6-8B90EF6FBBD1}" type="slidenum">
              <a:rPr lang="en-US" smtClean="0"/>
              <a:pPr/>
              <a:t>5</a:t>
            </a:fld>
            <a:endParaRPr lang="en-US"/>
          </a:p>
        </p:txBody>
      </p:sp>
      <p:sp>
        <p:nvSpPr>
          <p:cNvPr id="7" name="عنصر نائب للتذييل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Y" sz="6600" b="1" dirty="0" smtClean="0">
                <a:solidFill>
                  <a:srgbClr val="FF0000"/>
                </a:solidFill>
              </a:rPr>
              <a:t>توزيع </a:t>
            </a:r>
            <a:r>
              <a:rPr lang="ar-SY" sz="6600" b="1" dirty="0" err="1" smtClean="0">
                <a:solidFill>
                  <a:srgbClr val="FF0000"/>
                </a:solidFill>
              </a:rPr>
              <a:t>بواسون</a:t>
            </a:r>
            <a:endParaRPr lang="ar-SA" sz="6600" b="1" dirty="0">
              <a:solidFill>
                <a:srgbClr val="FF0000"/>
              </a:solidFill>
            </a:endParaRPr>
          </a:p>
        </p:txBody>
      </p:sp>
      <p:sp>
        <p:nvSpPr>
          <p:cNvPr id="3" name="عنصر نائب للمحتوى 2"/>
          <p:cNvSpPr>
            <a:spLocks noGrp="1"/>
          </p:cNvSpPr>
          <p:nvPr>
            <p:ph idx="1"/>
          </p:nvPr>
        </p:nvSpPr>
        <p:spPr>
          <a:xfrm>
            <a:off x="609600" y="1935480"/>
            <a:ext cx="10972800" cy="4770120"/>
          </a:xfrm>
        </p:spPr>
        <p:txBody>
          <a:bodyPr>
            <a:normAutofit fontScale="92500" lnSpcReduction="10000"/>
          </a:bodyPr>
          <a:lstStyle/>
          <a:p>
            <a:pPr algn="r" rtl="1"/>
            <a:r>
              <a:rPr lang="ar-SY" sz="3200" dirty="0" smtClean="0"/>
              <a:t>توزيع </a:t>
            </a:r>
            <a:r>
              <a:rPr lang="ar-SY" sz="3200" dirty="0" err="1" smtClean="0"/>
              <a:t>بواسون</a:t>
            </a:r>
            <a:r>
              <a:rPr lang="ar-SY" sz="3200" dirty="0" smtClean="0"/>
              <a:t> لمتغير عشوائي </a:t>
            </a:r>
            <a:r>
              <a:rPr lang="en-US" sz="3200" dirty="0" smtClean="0"/>
              <a:t>X </a:t>
            </a:r>
            <a:r>
              <a:rPr lang="ar-SY" sz="3200" dirty="0" smtClean="0"/>
              <a:t>يمثل مجموع الاحداث الملحوظة خلال فترة زمنية معينة</a:t>
            </a:r>
          </a:p>
          <a:p>
            <a:pPr algn="r" rtl="1"/>
            <a:r>
              <a:rPr lang="ar-SY" sz="3200" dirty="0" smtClean="0"/>
              <a:t>مثال مجموع حالات الاسعاف خلال اسبوع</a:t>
            </a:r>
          </a:p>
          <a:p>
            <a:pPr marL="0" indent="0" algn="r" rtl="1">
              <a:buNone/>
            </a:pPr>
            <a:r>
              <a:rPr lang="ar-SY" sz="3200" dirty="0" smtClean="0"/>
              <a:t>        مجموع اصابات العين في مشفى خلال شهر</a:t>
            </a:r>
          </a:p>
          <a:p>
            <a:pPr algn="r" rtl="1"/>
            <a:r>
              <a:rPr lang="ar-SY" sz="3200" dirty="0" smtClean="0"/>
              <a:t>تعريف: نقول متغير عشوائي </a:t>
            </a:r>
            <a:r>
              <a:rPr lang="en-US" sz="3200" dirty="0" smtClean="0"/>
              <a:t> X</a:t>
            </a:r>
            <a:r>
              <a:rPr lang="ar-SY" sz="3200" dirty="0" smtClean="0"/>
              <a:t>  له توزيع </a:t>
            </a:r>
            <a:r>
              <a:rPr lang="ar-SY" sz="3200" dirty="0" err="1" smtClean="0"/>
              <a:t>بواسون</a:t>
            </a:r>
            <a:r>
              <a:rPr lang="ar-SY" sz="3200" dirty="0" smtClean="0"/>
              <a:t> اذا كانت دالة الاحتمال التالية:</a:t>
            </a:r>
            <a:r>
              <a:rPr lang="en-US" sz="3200" dirty="0" smtClean="0"/>
              <a:t> </a:t>
            </a:r>
            <a:r>
              <a:rPr lang="ar-SY" sz="3200" dirty="0" smtClean="0"/>
              <a:t> </a:t>
            </a:r>
          </a:p>
          <a:p>
            <a:pPr algn="r" rtl="1"/>
            <a:endParaRPr lang="ar-SY" sz="3200" dirty="0"/>
          </a:p>
          <a:p>
            <a:pPr algn="r" rtl="1"/>
            <a:endParaRPr lang="ar-SY" sz="3200" dirty="0" smtClean="0"/>
          </a:p>
          <a:p>
            <a:pPr marL="0" indent="0" algn="r" rtl="1">
              <a:buNone/>
            </a:pPr>
            <a:endParaRPr lang="ar-SY" sz="3200" dirty="0" smtClean="0"/>
          </a:p>
          <a:p>
            <a:pPr algn="r" rtl="1"/>
            <a:r>
              <a:rPr lang="ar-SY" sz="3200" dirty="0" smtClean="0"/>
              <a:t>و لذلك فإن توزيع </a:t>
            </a:r>
            <a:r>
              <a:rPr lang="ar-SY" sz="3200" dirty="0" err="1" smtClean="0"/>
              <a:t>بواسون</a:t>
            </a:r>
            <a:r>
              <a:rPr lang="ar-SY" sz="3200" dirty="0" smtClean="0"/>
              <a:t> يأخذ القيم اللوغاريتمية لقيم المتغير العشوائي </a:t>
            </a:r>
            <a:r>
              <a:rPr lang="en-US" sz="3200" dirty="0" smtClean="0"/>
              <a:t>X</a:t>
            </a:r>
            <a:endParaRPr lang="ar-SA" sz="3200" dirty="0"/>
          </a:p>
        </p:txBody>
      </p:sp>
      <p:pic>
        <p:nvPicPr>
          <p:cNvPr id="6" name="صورة 5"/>
          <p:cNvPicPr>
            <a:picLocks noChangeAspect="1"/>
          </p:cNvPicPr>
          <p:nvPr/>
        </p:nvPicPr>
        <p:blipFill>
          <a:blip r:embed="rId2">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2430780" y="4400550"/>
            <a:ext cx="8229600" cy="1524000"/>
          </a:xfrm>
          <a:prstGeom prst="rect">
            <a:avLst/>
          </a:prstGeom>
        </p:spPr>
      </p:pic>
      <p:sp>
        <p:nvSpPr>
          <p:cNvPr id="5" name="عنصر نائب لرقم الشريحة 4"/>
          <p:cNvSpPr>
            <a:spLocks noGrp="1"/>
          </p:cNvSpPr>
          <p:nvPr>
            <p:ph type="sldNum" sz="quarter" idx="12"/>
          </p:nvPr>
        </p:nvSpPr>
        <p:spPr/>
        <p:txBody>
          <a:bodyPr/>
          <a:lstStyle/>
          <a:p>
            <a:fld id="{808E9FB6-9049-43CA-ADB6-8B90EF6FBBD1}" type="slidenum">
              <a:rPr lang="en-US" smtClean="0"/>
              <a:pPr/>
              <a:t>6</a:t>
            </a:fld>
            <a:endParaRPr lang="en-US"/>
          </a:p>
        </p:txBody>
      </p:sp>
      <p:sp>
        <p:nvSpPr>
          <p:cNvPr id="7" name="عنصر نائب للتذييل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Y" sz="7200" b="1" dirty="0" smtClean="0">
                <a:solidFill>
                  <a:srgbClr val="FF0000"/>
                </a:solidFill>
              </a:rPr>
              <a:t>تقريب التوزيع الثنائي بتوزيع </a:t>
            </a:r>
            <a:r>
              <a:rPr lang="ar-SY" sz="7200" b="1" dirty="0" err="1" smtClean="0">
                <a:solidFill>
                  <a:srgbClr val="FF0000"/>
                </a:solidFill>
              </a:rPr>
              <a:t>بواسون</a:t>
            </a:r>
            <a:endParaRPr lang="ar-SA" sz="7200" b="1" dirty="0">
              <a:solidFill>
                <a:srgbClr val="FF0000"/>
              </a:solidFill>
            </a:endParaRPr>
          </a:p>
        </p:txBody>
      </p:sp>
      <p:sp>
        <p:nvSpPr>
          <p:cNvPr id="6" name="عنصر نائب للمحتوى 5"/>
          <p:cNvSpPr>
            <a:spLocks noGrp="1"/>
          </p:cNvSpPr>
          <p:nvPr>
            <p:ph sz="quarter" idx="4"/>
          </p:nvPr>
        </p:nvSpPr>
        <p:spPr>
          <a:xfrm>
            <a:off x="1009650" y="2514600"/>
            <a:ext cx="10572751" cy="3845720"/>
          </a:xfrm>
        </p:spPr>
        <p:txBody>
          <a:bodyPr>
            <a:noAutofit/>
          </a:bodyPr>
          <a:lstStyle/>
          <a:p>
            <a:pPr marL="0" indent="0" algn="r" rtl="1">
              <a:buNone/>
            </a:pPr>
            <a:r>
              <a:rPr lang="ar-SY" sz="4000" dirty="0" smtClean="0"/>
              <a:t> اذا كان </a:t>
            </a:r>
            <a:r>
              <a:rPr lang="en-US" sz="4000" dirty="0" smtClean="0"/>
              <a:t>X </a:t>
            </a:r>
            <a:r>
              <a:rPr lang="ar-SY" sz="4000" dirty="0" smtClean="0"/>
              <a:t> متغير عشوائي يتوزع وفق التوزيع الثنائي الحد بالقيم  </a:t>
            </a:r>
            <a:r>
              <a:rPr lang="en-US" sz="4000" dirty="0" smtClean="0"/>
              <a:t>p , n </a:t>
            </a:r>
            <a:r>
              <a:rPr lang="ar-SY" sz="4000" dirty="0" smtClean="0"/>
              <a:t> و اذا كانت </a:t>
            </a:r>
            <a:r>
              <a:rPr lang="en-US" sz="4000" dirty="0" smtClean="0"/>
              <a:t>n</a:t>
            </a:r>
            <a:r>
              <a:rPr lang="ar-SY" sz="4000" dirty="0" smtClean="0"/>
              <a:t>  كبيرة و </a:t>
            </a:r>
            <a:r>
              <a:rPr lang="en-US" sz="4000" dirty="0" smtClean="0"/>
              <a:t> p </a:t>
            </a:r>
            <a:r>
              <a:rPr lang="ar-SY" sz="4000" dirty="0" smtClean="0"/>
              <a:t> صغيرة فإن المتوسط هو عبارة عن حاصل ضرب التكرارات بالقيمة </a:t>
            </a:r>
            <a:r>
              <a:rPr lang="en-US" sz="4000" dirty="0" smtClean="0"/>
              <a:t> p</a:t>
            </a:r>
          </a:p>
          <a:p>
            <a:pPr marL="0" indent="0" algn="ctr">
              <a:buNone/>
            </a:pPr>
            <a:r>
              <a:rPr lang="en-US" sz="4000" dirty="0" smtClean="0"/>
              <a:t> </a:t>
            </a:r>
            <a:r>
              <a:rPr lang="ar-SY" sz="4000" dirty="0" smtClean="0"/>
              <a:t>µ</a:t>
            </a:r>
            <a:r>
              <a:rPr lang="en-US" sz="4000" dirty="0" smtClean="0"/>
              <a:t>= </a:t>
            </a:r>
            <a:r>
              <a:rPr lang="en-US" sz="4000" dirty="0" err="1" smtClean="0"/>
              <a:t>n.p</a:t>
            </a:r>
            <a:endParaRPr lang="en-US" sz="4000" dirty="0" smtClean="0"/>
          </a:p>
          <a:p>
            <a:pPr marL="0" indent="0">
              <a:buNone/>
            </a:pPr>
            <a:r>
              <a:rPr lang="ar-SY" sz="4000" dirty="0" smtClean="0"/>
              <a:t>فعندئذ نقول أن المتغير </a:t>
            </a:r>
            <a:r>
              <a:rPr lang="en-US" sz="4000" dirty="0" smtClean="0"/>
              <a:t>X </a:t>
            </a:r>
            <a:r>
              <a:rPr lang="ar-SY" sz="4000" dirty="0" smtClean="0"/>
              <a:t>  ذو توزيع طبيعي تقريبي وفق توزيع </a:t>
            </a:r>
            <a:r>
              <a:rPr lang="ar-SY" sz="4000" dirty="0" err="1" smtClean="0"/>
              <a:t>بواسون</a:t>
            </a:r>
            <a:r>
              <a:rPr lang="ar-SY" sz="4000" dirty="0" smtClean="0"/>
              <a:t> بالقيمة  </a:t>
            </a:r>
            <a:r>
              <a:rPr lang="en-US" sz="4000" dirty="0"/>
              <a:t> </a:t>
            </a:r>
            <a:r>
              <a:rPr lang="ar-SY" sz="4000" dirty="0"/>
              <a:t>µ</a:t>
            </a:r>
            <a:r>
              <a:rPr lang="en-US" sz="4000" dirty="0"/>
              <a:t>= </a:t>
            </a:r>
            <a:r>
              <a:rPr lang="en-US" sz="4000" dirty="0" err="1"/>
              <a:t>n.p</a:t>
            </a:r>
            <a:endParaRPr lang="en-US" sz="4000" dirty="0"/>
          </a:p>
          <a:p>
            <a:pPr marL="0" indent="0">
              <a:buNone/>
            </a:pPr>
            <a:endParaRPr lang="en-US" sz="4000" dirty="0" smtClean="0"/>
          </a:p>
          <a:p>
            <a:pPr marL="0" indent="0">
              <a:buNone/>
            </a:pPr>
            <a:endParaRPr lang="ar-SA" sz="2400" dirty="0"/>
          </a:p>
        </p:txBody>
      </p:sp>
      <p:sp>
        <p:nvSpPr>
          <p:cNvPr id="4" name="عنصر نائب لرقم الشريحة 3"/>
          <p:cNvSpPr>
            <a:spLocks noGrp="1"/>
          </p:cNvSpPr>
          <p:nvPr>
            <p:ph type="sldNum" sz="quarter" idx="12"/>
          </p:nvPr>
        </p:nvSpPr>
        <p:spPr/>
        <p:txBody>
          <a:bodyPr/>
          <a:lstStyle/>
          <a:p>
            <a:fld id="{808E9FB6-9049-43CA-ADB6-8B90EF6FBBD1}" type="slidenum">
              <a:rPr lang="en-US" smtClean="0"/>
              <a:pPr/>
              <a:t>7</a:t>
            </a:fld>
            <a:endParaRPr lang="en-US"/>
          </a:p>
        </p:txBody>
      </p:sp>
      <p:sp>
        <p:nvSpPr>
          <p:cNvPr id="5" name="عنصر نائب للتذييل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4350" y="0"/>
            <a:ext cx="10972800" cy="1143000"/>
          </a:xfrm>
        </p:spPr>
        <p:txBody>
          <a:bodyPr>
            <a:normAutofit/>
          </a:bodyPr>
          <a:lstStyle/>
          <a:p>
            <a:r>
              <a:rPr lang="ar-SY" sz="7200" b="1" dirty="0">
                <a:solidFill>
                  <a:srgbClr val="FF0000"/>
                </a:solidFill>
              </a:rPr>
              <a:t>بعض التوزيعات الاحتمالية المستمرة الشهيرة</a:t>
            </a:r>
            <a:endParaRPr lang="ar-SA" sz="7200" b="1" dirty="0">
              <a:solidFill>
                <a:srgbClr val="FF0000"/>
              </a:solidFill>
            </a:endParaRPr>
          </a:p>
        </p:txBody>
      </p:sp>
      <p:sp>
        <p:nvSpPr>
          <p:cNvPr id="5" name="عنصر نائب للنص 4"/>
          <p:cNvSpPr>
            <a:spLocks noGrp="1"/>
          </p:cNvSpPr>
          <p:nvPr>
            <p:ph type="body" sz="half" idx="3"/>
          </p:nvPr>
        </p:nvSpPr>
        <p:spPr>
          <a:xfrm>
            <a:off x="3221568" y="964408"/>
            <a:ext cx="5389033" cy="654843"/>
          </a:xfrm>
        </p:spPr>
        <p:txBody>
          <a:bodyPr>
            <a:normAutofit/>
          </a:bodyPr>
          <a:lstStyle/>
          <a:p>
            <a:pPr algn="ctr"/>
            <a:r>
              <a:rPr lang="ar-SY" sz="4000" u="sng" dirty="0" smtClean="0"/>
              <a:t>التوزيع الأسي</a:t>
            </a:r>
            <a:endParaRPr lang="ar-SA" sz="4000" u="sng" dirty="0"/>
          </a:p>
        </p:txBody>
      </p:sp>
      <p:sp>
        <p:nvSpPr>
          <p:cNvPr id="6" name="عنصر نائب للمحتوى 5"/>
          <p:cNvSpPr>
            <a:spLocks noGrp="1"/>
          </p:cNvSpPr>
          <p:nvPr>
            <p:ph sz="quarter" idx="4"/>
          </p:nvPr>
        </p:nvSpPr>
        <p:spPr>
          <a:xfrm>
            <a:off x="609600" y="1579014"/>
            <a:ext cx="11010901" cy="3845720"/>
          </a:xfrm>
        </p:spPr>
        <p:txBody>
          <a:bodyPr>
            <a:normAutofit/>
          </a:bodyPr>
          <a:lstStyle/>
          <a:p>
            <a:pPr algn="r" rtl="1"/>
            <a:r>
              <a:rPr lang="en-US" sz="4000" b="1" dirty="0" smtClean="0"/>
              <a:t> </a:t>
            </a:r>
            <a:r>
              <a:rPr lang="ar-SY" sz="3200" dirty="0" smtClean="0"/>
              <a:t>متغيرات عشوائية لها التوزيع الاسي</a:t>
            </a:r>
          </a:p>
          <a:p>
            <a:pPr algn="r" rtl="1"/>
            <a:r>
              <a:rPr lang="ar-SY" sz="3200" dirty="0" smtClean="0"/>
              <a:t>مثال: سرعة نمو نمط من الجراثيم خلال فترة 24 ساعة او أكثر</a:t>
            </a:r>
          </a:p>
          <a:p>
            <a:pPr algn="r" rtl="1"/>
            <a:r>
              <a:rPr lang="ar-SY" sz="3200" dirty="0" smtClean="0"/>
              <a:t>تعريف: نقول إن لمتغير عشوائي مستمر </a:t>
            </a:r>
            <a:r>
              <a:rPr lang="en-US" sz="3200" dirty="0" smtClean="0"/>
              <a:t>X </a:t>
            </a:r>
            <a:r>
              <a:rPr lang="ar-SY" sz="3200" dirty="0" smtClean="0"/>
              <a:t>  توزيع أسي من خلال الوسيط </a:t>
            </a:r>
            <a:r>
              <a:rPr lang="el-GR" sz="3200" dirty="0" smtClean="0"/>
              <a:t>λ</a:t>
            </a:r>
            <a:r>
              <a:rPr lang="ar-SY" sz="3200" dirty="0" smtClean="0"/>
              <a:t>  إذا كان للمتغير </a:t>
            </a:r>
            <a:r>
              <a:rPr lang="en-US" sz="3200" dirty="0" smtClean="0"/>
              <a:t>X </a:t>
            </a:r>
            <a:r>
              <a:rPr lang="ar-SY" sz="3200" dirty="0" smtClean="0"/>
              <a:t>  دالة الكثافة الاحتمالية</a:t>
            </a:r>
          </a:p>
          <a:p>
            <a:pPr algn="r" rtl="1"/>
            <a:endParaRPr lang="ar-SA" sz="4000" b="1" dirty="0"/>
          </a:p>
        </p:txBody>
      </p:sp>
      <p:pic>
        <p:nvPicPr>
          <p:cNvPr id="8" name="صورة 7"/>
          <p:cNvPicPr>
            <a:picLocks noChangeAspect="1"/>
          </p:cNvPicPr>
          <p:nvPr/>
        </p:nvPicPr>
        <p:blipFill>
          <a:blip r:embed="rId2">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2609850" y="3767384"/>
            <a:ext cx="7739634" cy="1433266"/>
          </a:xfrm>
          <a:prstGeom prst="rect">
            <a:avLst/>
          </a:prstGeom>
        </p:spPr>
      </p:pic>
      <p:pic>
        <p:nvPicPr>
          <p:cNvPr id="9" name="صورة 8"/>
          <p:cNvPicPr>
            <a:picLocks noChangeAspect="1"/>
          </p:cNvPicPr>
          <p:nvPr/>
        </p:nvPicPr>
        <p:blipFill>
          <a:blip r:embed="rId4">
            <a:extLst>
              <a:ext uri="{BEBA8EAE-BF5A-486C-A8C5-ECC9F3942E4B}">
                <a14:imgProps xmlns:a14="http://schemas.microsoft.com/office/drawing/2010/main" xmlns="">
                  <a14:imgLayer r:embed="rId5">
                    <a14:imgEffect>
                      <a14:sharpenSoften amount="50000"/>
                    </a14:imgEffect>
                  </a14:imgLayer>
                </a14:imgProps>
              </a:ext>
              <a:ext uri="{28A0092B-C50C-407E-A947-70E740481C1C}">
                <a14:useLocalDpi xmlns:a14="http://schemas.microsoft.com/office/drawing/2010/main" xmlns="" val="0"/>
              </a:ext>
            </a:extLst>
          </a:blip>
          <a:stretch>
            <a:fillRect/>
          </a:stretch>
        </p:blipFill>
        <p:spPr>
          <a:xfrm>
            <a:off x="2273753" y="5200650"/>
            <a:ext cx="9556297" cy="1657350"/>
          </a:xfrm>
          <a:prstGeom prst="rect">
            <a:avLst/>
          </a:prstGeom>
        </p:spPr>
      </p:pic>
      <p:sp>
        <p:nvSpPr>
          <p:cNvPr id="7" name="عنصر نائب لرقم الشريحة 6"/>
          <p:cNvSpPr>
            <a:spLocks noGrp="1"/>
          </p:cNvSpPr>
          <p:nvPr>
            <p:ph type="sldNum" sz="quarter" idx="12"/>
          </p:nvPr>
        </p:nvSpPr>
        <p:spPr/>
        <p:txBody>
          <a:bodyPr/>
          <a:lstStyle/>
          <a:p>
            <a:fld id="{808E9FB6-9049-43CA-ADB6-8B90EF6FBBD1}" type="slidenum">
              <a:rPr lang="en-US" smtClean="0"/>
              <a:pPr/>
              <a:t>8</a:t>
            </a:fld>
            <a:endParaRPr lang="en-US"/>
          </a:p>
        </p:txBody>
      </p:sp>
      <p:sp>
        <p:nvSpPr>
          <p:cNvPr id="10" name="عنصر نائب للتذييل 9"/>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61188"/>
            <a:ext cx="10972800" cy="1143000"/>
          </a:xfrm>
        </p:spPr>
        <p:txBody>
          <a:bodyPr>
            <a:normAutofit/>
          </a:bodyPr>
          <a:lstStyle/>
          <a:p>
            <a:pPr algn="ctr"/>
            <a:r>
              <a:rPr lang="ar-SY" sz="6600" b="1" dirty="0" smtClean="0">
                <a:solidFill>
                  <a:srgbClr val="FF0000"/>
                </a:solidFill>
              </a:rPr>
              <a:t>التوقع الرياضي و التباين</a:t>
            </a:r>
            <a:endParaRPr lang="ar-SA" sz="6600" b="1" dirty="0">
              <a:solidFill>
                <a:srgbClr val="FF0000"/>
              </a:solidFill>
            </a:endParaRPr>
          </a:p>
        </p:txBody>
      </p:sp>
      <p:sp>
        <p:nvSpPr>
          <p:cNvPr id="6" name="عنصر نائب للمحتوى 5"/>
          <p:cNvSpPr>
            <a:spLocks noGrp="1"/>
          </p:cNvSpPr>
          <p:nvPr>
            <p:ph sz="quarter" idx="4"/>
          </p:nvPr>
        </p:nvSpPr>
        <p:spPr>
          <a:xfrm>
            <a:off x="609600" y="1600200"/>
            <a:ext cx="10972801" cy="4933950"/>
          </a:xfrm>
        </p:spPr>
        <p:txBody>
          <a:bodyPr>
            <a:normAutofit/>
          </a:bodyPr>
          <a:lstStyle/>
          <a:p>
            <a:r>
              <a:rPr lang="ar-SY" sz="2800" b="1" dirty="0" smtClean="0"/>
              <a:t>إن قيمة التوقع الرياضي تساوي قيمة المتوسط </a:t>
            </a:r>
            <a:r>
              <a:rPr lang="en-US" sz="2800" b="1" dirty="0" smtClean="0"/>
              <a:t>E(X) = </a:t>
            </a:r>
            <a:r>
              <a:rPr lang="ar-SY" sz="2800" dirty="0" smtClean="0"/>
              <a:t>µ</a:t>
            </a:r>
          </a:p>
          <a:p>
            <a:r>
              <a:rPr lang="ar-SY" sz="2800" b="1" dirty="0" smtClean="0"/>
              <a:t>و قيمة التباين ترمز      </a:t>
            </a:r>
            <a:r>
              <a:rPr lang="en-US" sz="2800" b="1" dirty="0" smtClean="0"/>
              <a:t>V(X) =     </a:t>
            </a:r>
          </a:p>
          <a:p>
            <a:r>
              <a:rPr lang="ar-SY" sz="2800" b="1" dirty="0" smtClean="0"/>
              <a:t>و هذا يعني أن وسيط التوزيع الطبيعي </a:t>
            </a:r>
            <a:r>
              <a:rPr lang="ar-SY" sz="2800" dirty="0" smtClean="0"/>
              <a:t>µ , </a:t>
            </a:r>
            <a:r>
              <a:rPr lang="ar-SY" sz="2800" b="1" dirty="0" smtClean="0"/>
              <a:t>      هما التوقع الرياضي و التباين للمتغير </a:t>
            </a:r>
            <a:r>
              <a:rPr lang="en-US" sz="2800" b="1" dirty="0" smtClean="0"/>
              <a:t>X </a:t>
            </a:r>
            <a:r>
              <a:rPr lang="ar-SY" sz="2800" b="1" dirty="0" smtClean="0"/>
              <a:t> على التوالي</a:t>
            </a:r>
          </a:p>
          <a:p>
            <a:r>
              <a:rPr lang="ar-SY" sz="2800" b="1" dirty="0" smtClean="0"/>
              <a:t>دالة التوزيع الاحتمالية:  </a:t>
            </a:r>
          </a:p>
          <a:p>
            <a:endParaRPr lang="ar-SY" sz="2800" b="1" dirty="0"/>
          </a:p>
          <a:p>
            <a:r>
              <a:rPr lang="ar-SY" sz="2800" b="1" dirty="0" smtClean="0"/>
              <a:t>                                                                     </a:t>
            </a:r>
            <a:r>
              <a:rPr lang="en-US" sz="2800" dirty="0" smtClean="0"/>
              <a:t>f(X)= f(x) =</a:t>
            </a:r>
            <a:endParaRPr lang="ar-SY" sz="2800" dirty="0" smtClean="0"/>
          </a:p>
        </p:txBody>
      </p:sp>
      <p:pic>
        <p:nvPicPr>
          <p:cNvPr id="8" name="صورة 7"/>
          <p:cNvPicPr>
            <a:picLocks noChangeAspect="1"/>
          </p:cNvPicPr>
          <p:nvPr/>
        </p:nvPicPr>
        <p:blipFill rotWithShape="1">
          <a:blip r:embed="rId3">
            <a:extLst>
              <a:ext uri="{BEBA8EAE-BF5A-486C-A8C5-ECC9F3942E4B}">
                <a14:imgProps xmlns:a14="http://schemas.microsoft.com/office/drawing/2010/main" xmlns="">
                  <a14:imgLayer r:embed="rId4">
                    <a14:imgEffect>
                      <a14:sharpenSoften amount="50000"/>
                    </a14:imgEffect>
                  </a14:imgLayer>
                </a14:imgProps>
              </a:ext>
              <a:ext uri="{28A0092B-C50C-407E-A947-70E740481C1C}">
                <a14:useLocalDpi xmlns:a14="http://schemas.microsoft.com/office/drawing/2010/main" xmlns="" val="0"/>
              </a:ext>
            </a:extLst>
          </a:blip>
          <a:srcRect l="19960"/>
          <a:stretch/>
        </p:blipFill>
        <p:spPr>
          <a:xfrm>
            <a:off x="4419598" y="4170043"/>
            <a:ext cx="6524395" cy="1297307"/>
          </a:xfrm>
          <a:prstGeom prst="rect">
            <a:avLst/>
          </a:prstGeom>
        </p:spPr>
      </p:pic>
      <p:graphicFrame>
        <p:nvGraphicFramePr>
          <p:cNvPr id="9" name="كائن 8"/>
          <p:cNvGraphicFramePr>
            <a:graphicFrameLocks noChangeAspect="1"/>
          </p:cNvGraphicFramePr>
          <p:nvPr>
            <p:extLst>
              <p:ext uri="{D42A27DB-BD31-4B8C-83A1-F6EECF244321}">
                <p14:modId xmlns:p14="http://schemas.microsoft.com/office/powerpoint/2010/main" xmlns="" val="1953919051"/>
              </p:ext>
            </p:extLst>
          </p:nvPr>
        </p:nvGraphicFramePr>
        <p:xfrm>
          <a:off x="8021638" y="2024539"/>
          <a:ext cx="646112" cy="557212"/>
        </p:xfrm>
        <a:graphic>
          <a:graphicData uri="http://schemas.openxmlformats.org/presentationml/2006/ole">
            <p:oleObj spid="_x0000_s6165" name="Equation" r:id="rId5" imgW="203040" imgH="203040" progId="Equation.3">
              <p:embed/>
            </p:oleObj>
          </a:graphicData>
        </a:graphic>
      </p:graphicFrame>
      <p:graphicFrame>
        <p:nvGraphicFramePr>
          <p:cNvPr id="10" name="كائن 9"/>
          <p:cNvGraphicFramePr>
            <a:graphicFrameLocks noChangeAspect="1"/>
          </p:cNvGraphicFramePr>
          <p:nvPr>
            <p:extLst>
              <p:ext uri="{D42A27DB-BD31-4B8C-83A1-F6EECF244321}">
                <p14:modId xmlns:p14="http://schemas.microsoft.com/office/powerpoint/2010/main" xmlns="" val="2498901925"/>
              </p:ext>
            </p:extLst>
          </p:nvPr>
        </p:nvGraphicFramePr>
        <p:xfrm>
          <a:off x="5773738" y="2557463"/>
          <a:ext cx="646112" cy="557212"/>
        </p:xfrm>
        <a:graphic>
          <a:graphicData uri="http://schemas.openxmlformats.org/presentationml/2006/ole">
            <p:oleObj spid="_x0000_s6166" name="Equation" r:id="rId6" imgW="203040" imgH="203040" progId="Equation.3">
              <p:embed/>
            </p:oleObj>
          </a:graphicData>
        </a:graphic>
      </p:graphicFrame>
      <p:sp>
        <p:nvSpPr>
          <p:cNvPr id="7" name="عنصر نائب لرقم الشريحة 6"/>
          <p:cNvSpPr>
            <a:spLocks noGrp="1"/>
          </p:cNvSpPr>
          <p:nvPr>
            <p:ph type="sldNum" sz="quarter" idx="12"/>
          </p:nvPr>
        </p:nvSpPr>
        <p:spPr/>
        <p:txBody>
          <a:bodyPr/>
          <a:lstStyle/>
          <a:p>
            <a:fld id="{808E9FB6-9049-43CA-ADB6-8B90EF6FBBD1}" type="slidenum">
              <a:rPr lang="en-US" smtClean="0"/>
              <a:pPr/>
              <a:t>9</a:t>
            </a:fld>
            <a:endParaRPr lang="en-US"/>
          </a:p>
        </p:txBody>
      </p:sp>
      <p:sp>
        <p:nvSpPr>
          <p:cNvPr id="11" name="عنصر نائب للتذييل 10"/>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544</TotalTime>
  <Words>459</Words>
  <Application>Microsoft Office PowerPoint</Application>
  <PresentationFormat>مخصص</PresentationFormat>
  <Paragraphs>97</Paragraphs>
  <Slides>19</Slides>
  <Notes>0</Notes>
  <HiddenSlides>0</HiddenSlides>
  <MMClips>0</MMClips>
  <ScaleCrop>false</ScaleCrop>
  <HeadingPairs>
    <vt:vector size="6" baseType="variant">
      <vt:variant>
        <vt:lpstr>سمة</vt:lpstr>
      </vt:variant>
      <vt:variant>
        <vt:i4>1</vt:i4>
      </vt:variant>
      <vt:variant>
        <vt:lpstr>خوادم OLE مضمنة</vt:lpstr>
      </vt:variant>
      <vt:variant>
        <vt:i4>2</vt:i4>
      </vt:variant>
      <vt:variant>
        <vt:lpstr>عناوين الشرائح</vt:lpstr>
      </vt:variant>
      <vt:variant>
        <vt:i4>19</vt:i4>
      </vt:variant>
    </vt:vector>
  </HeadingPairs>
  <TitlesOfParts>
    <vt:vector size="22" baseType="lpstr">
      <vt:lpstr>تدفق</vt:lpstr>
      <vt:lpstr>معادلة</vt:lpstr>
      <vt:lpstr>Equation</vt:lpstr>
      <vt:lpstr>بعض التوزيعات الاحتمالية الشهيرة</vt:lpstr>
      <vt:lpstr>بعض التوزيعات الاحتمالية المنقطعة</vt:lpstr>
      <vt:lpstr>التوقع الرياضي و التباين</vt:lpstr>
      <vt:lpstr>التوزيع الثنائي الحداني</vt:lpstr>
      <vt:lpstr>الشريحة 5</vt:lpstr>
      <vt:lpstr>توزيع بواسون</vt:lpstr>
      <vt:lpstr>تقريب التوزيع الثنائي بتوزيع بواسون</vt:lpstr>
      <vt:lpstr>بعض التوزيعات الاحتمالية المستمرة الشهيرة</vt:lpstr>
      <vt:lpstr>التوقع الرياضي و التباين</vt:lpstr>
      <vt:lpstr>دالة الكثافة و دالة التوزيع المعيارية :</vt:lpstr>
      <vt:lpstr>الشريحة 11</vt:lpstr>
      <vt:lpstr>الشريحة 12</vt:lpstr>
      <vt:lpstr>الشريحة 13</vt:lpstr>
      <vt:lpstr>الشريحة 14</vt:lpstr>
      <vt:lpstr>الشريحة 15</vt:lpstr>
      <vt:lpstr> </vt:lpstr>
      <vt:lpstr>مبرهنات النهاية الحدية</vt:lpstr>
      <vt:lpstr>مبرهنات النهاية المركزية</vt:lpstr>
      <vt:lpstr>تقريب التوزيع الثنائي بالتوزيع الطبيعي</vt:lpstr>
    </vt:vector>
  </TitlesOfParts>
  <Company>AUST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المفاهيم والمبادئ الأساسية لعلم الإحتمال وخصائصه</dc:title>
  <dc:creator>Boss</dc:creator>
  <cp:lastModifiedBy>DR.YASER</cp:lastModifiedBy>
  <cp:revision>80</cp:revision>
  <dcterms:created xsi:type="dcterms:W3CDTF">2016-04-06T05:24:27Z</dcterms:created>
  <dcterms:modified xsi:type="dcterms:W3CDTF">2017-04-10T07:14:21Z</dcterms:modified>
</cp:coreProperties>
</file>