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41" d="100"/>
          <a:sy n="4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06/08/1437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0.wdp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3.wdp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9.wdp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99592" y="1412776"/>
            <a:ext cx="7772400" cy="1470025"/>
          </a:xfrm>
        </p:spPr>
        <p:txBody>
          <a:bodyPr>
            <a:normAutofit/>
          </a:bodyPr>
          <a:lstStyle/>
          <a:p>
            <a:r>
              <a:rPr lang="ar-SY" sz="8800" b="1" dirty="0" smtClean="0">
                <a:solidFill>
                  <a:srgbClr val="FF0000"/>
                </a:solidFill>
              </a:rPr>
              <a:t>الترابط و التنبؤ</a:t>
            </a:r>
            <a:endParaRPr lang="ar-SY" sz="8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SY" b="1" dirty="0" err="1" smtClean="0">
                <a:solidFill>
                  <a:srgbClr val="0070C0"/>
                </a:solidFill>
              </a:rPr>
              <a:t>أ.د</a:t>
            </a:r>
            <a:r>
              <a:rPr lang="ar-SY" b="1" dirty="0" smtClean="0">
                <a:solidFill>
                  <a:srgbClr val="0070C0"/>
                </a:solidFill>
              </a:rPr>
              <a:t>. ياسر العمر</a:t>
            </a:r>
            <a:endParaRPr lang="ar-SY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46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817" t="35110" r="8860" b="9700"/>
          <a:stretch/>
        </p:blipFill>
        <p:spPr>
          <a:xfrm>
            <a:off x="899592" y="-11379"/>
            <a:ext cx="6984776" cy="6856401"/>
          </a:xfrm>
        </p:spPr>
      </p:pic>
    </p:spTree>
    <p:extLst>
      <p:ext uri="{BB962C8B-B14F-4D97-AF65-F5344CB8AC3E}">
        <p14:creationId xmlns:p14="http://schemas.microsoft.com/office/powerpoint/2010/main" val="1657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71" b="37295"/>
          <a:stretch/>
        </p:blipFill>
        <p:spPr>
          <a:xfrm>
            <a:off x="-361714" y="0"/>
            <a:ext cx="9546731" cy="6858000"/>
          </a:xfrm>
        </p:spPr>
      </p:pic>
    </p:spTree>
    <p:extLst>
      <p:ext uri="{BB962C8B-B14F-4D97-AF65-F5344CB8AC3E}">
        <p14:creationId xmlns:p14="http://schemas.microsoft.com/office/powerpoint/2010/main" val="203758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8848" b="48629"/>
          <a:stretch/>
        </p:blipFill>
        <p:spPr>
          <a:xfrm>
            <a:off x="-900608" y="908720"/>
            <a:ext cx="10464372" cy="4680520"/>
          </a:xfrm>
        </p:spPr>
      </p:pic>
    </p:spTree>
    <p:extLst>
      <p:ext uri="{BB962C8B-B14F-4D97-AF65-F5344CB8AC3E}">
        <p14:creationId xmlns:p14="http://schemas.microsoft.com/office/powerpoint/2010/main" val="273739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893" b="12657"/>
          <a:stretch/>
        </p:blipFill>
        <p:spPr>
          <a:xfrm>
            <a:off x="-756592" y="-243408"/>
            <a:ext cx="10136176" cy="5220651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94" b="78211"/>
          <a:stretch/>
        </p:blipFill>
        <p:spPr>
          <a:xfrm>
            <a:off x="-4531052" y="4868345"/>
            <a:ext cx="13279516" cy="198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4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574" b="11672"/>
          <a:stretch/>
        </p:blipFill>
        <p:spPr>
          <a:xfrm>
            <a:off x="-1548680" y="1412776"/>
            <a:ext cx="11266395" cy="2595978"/>
          </a:xfrm>
        </p:spPr>
      </p:pic>
    </p:spTree>
    <p:extLst>
      <p:ext uri="{BB962C8B-B14F-4D97-AF65-F5344CB8AC3E}">
        <p14:creationId xmlns:p14="http://schemas.microsoft.com/office/powerpoint/2010/main" val="367443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87" y="0"/>
            <a:ext cx="77808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70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472" b="27933"/>
          <a:stretch/>
        </p:blipFill>
        <p:spPr>
          <a:xfrm>
            <a:off x="570259" y="-69953"/>
            <a:ext cx="8178205" cy="6927954"/>
          </a:xfrm>
        </p:spPr>
      </p:pic>
    </p:spTree>
    <p:extLst>
      <p:ext uri="{BB962C8B-B14F-4D97-AF65-F5344CB8AC3E}">
        <p14:creationId xmlns:p14="http://schemas.microsoft.com/office/powerpoint/2010/main" val="55563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024" b="9208"/>
          <a:stretch/>
        </p:blipFill>
        <p:spPr>
          <a:xfrm>
            <a:off x="-1178627" y="23024"/>
            <a:ext cx="10921888" cy="2368561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8377" b="24227"/>
          <a:stretch/>
        </p:blipFill>
        <p:spPr>
          <a:xfrm>
            <a:off x="-1548680" y="2636912"/>
            <a:ext cx="11661994" cy="439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70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تقدير المعالم بطريقة المربعات الصغرى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ندعو المعادلة  </a:t>
            </a:r>
            <a:r>
              <a:rPr lang="en-US" dirty="0" smtClean="0"/>
              <a:t>y=</a:t>
            </a:r>
            <a:r>
              <a:rPr lang="en-US" dirty="0" err="1" smtClean="0"/>
              <a:t>ax+b</a:t>
            </a:r>
            <a:r>
              <a:rPr lang="ar-SY" dirty="0" smtClean="0"/>
              <a:t> بمقدر المربعات الصغرى لمعادلة الانحدار</a:t>
            </a:r>
            <a:endParaRPr lang="ar-SY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4065" b="20650"/>
          <a:stretch/>
        </p:blipFill>
        <p:spPr>
          <a:xfrm>
            <a:off x="-6445224" y="2708920"/>
            <a:ext cx="17397862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4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4617" b="7237"/>
          <a:stretch/>
        </p:blipFill>
        <p:spPr>
          <a:xfrm>
            <a:off x="324022" y="-25978"/>
            <a:ext cx="8784976" cy="7025215"/>
          </a:xfrm>
        </p:spPr>
      </p:pic>
    </p:spTree>
    <p:extLst>
      <p:ext uri="{BB962C8B-B14F-4D97-AF65-F5344CB8AC3E}">
        <p14:creationId xmlns:p14="http://schemas.microsoft.com/office/powerpoint/2010/main" val="308217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472608"/>
          </a:xfrm>
        </p:spPr>
        <p:txBody>
          <a:bodyPr>
            <a:normAutofit/>
          </a:bodyPr>
          <a:lstStyle/>
          <a:p>
            <a:r>
              <a:rPr lang="ar-SY" dirty="0" smtClean="0"/>
              <a:t>دراسة الترابط (الارتباط) بين ظاهرتين او اكثر</a:t>
            </a:r>
          </a:p>
          <a:p>
            <a:r>
              <a:rPr lang="ar-SY" dirty="0" smtClean="0"/>
              <a:t>العلاقة بين المتغيرات – قوة هذه العلاقة</a:t>
            </a:r>
          </a:p>
          <a:p>
            <a:r>
              <a:rPr lang="ar-SY" dirty="0" smtClean="0"/>
              <a:t>مثال: علاقة الاصابة بمرض السرطان بالتعرض </a:t>
            </a:r>
            <a:r>
              <a:rPr lang="ar-SY" dirty="0" err="1" smtClean="0"/>
              <a:t>لاشعة</a:t>
            </a:r>
            <a:r>
              <a:rPr lang="ar-SY" dirty="0" smtClean="0"/>
              <a:t> </a:t>
            </a:r>
            <a:r>
              <a:rPr lang="en-US" dirty="0" smtClean="0"/>
              <a:t>X</a:t>
            </a:r>
          </a:p>
          <a:p>
            <a:r>
              <a:rPr lang="ar-SY" dirty="0"/>
              <a:t> </a:t>
            </a:r>
            <a:r>
              <a:rPr lang="ar-SY" dirty="0" smtClean="0"/>
              <a:t>  علاقة الاصابة بمرض سرطان الرئة بالنسبة للمدخنين</a:t>
            </a:r>
          </a:p>
          <a:p>
            <a:r>
              <a:rPr lang="ar-SY" dirty="0" smtClean="0"/>
              <a:t>هنا سيكون لدينا متغيرين مثلا الاول </a:t>
            </a:r>
            <a:r>
              <a:rPr lang="en-US" dirty="0" smtClean="0"/>
              <a:t>X</a:t>
            </a:r>
            <a:r>
              <a:rPr lang="ar-SY" dirty="0" smtClean="0"/>
              <a:t> و الثاني </a:t>
            </a:r>
            <a:r>
              <a:rPr lang="en-US" dirty="0" smtClean="0"/>
              <a:t>Y</a:t>
            </a:r>
          </a:p>
          <a:p>
            <a:r>
              <a:rPr lang="ar-SY" dirty="0" smtClean="0"/>
              <a:t>يمثل </a:t>
            </a:r>
            <a:r>
              <a:rPr lang="en-US" dirty="0" smtClean="0"/>
              <a:t>X </a:t>
            </a:r>
            <a:r>
              <a:rPr lang="ar-SY" dirty="0" smtClean="0"/>
              <a:t>محور </a:t>
            </a:r>
            <a:r>
              <a:rPr lang="ar-SY" dirty="0" err="1" smtClean="0"/>
              <a:t>السينات</a:t>
            </a:r>
            <a:r>
              <a:rPr lang="ar-SY" dirty="0" smtClean="0"/>
              <a:t> و </a:t>
            </a:r>
            <a:r>
              <a:rPr lang="en-US" dirty="0" smtClean="0"/>
              <a:t>Y</a:t>
            </a:r>
            <a:r>
              <a:rPr lang="ar-SY" dirty="0" smtClean="0"/>
              <a:t> محور العينات</a:t>
            </a:r>
          </a:p>
          <a:p>
            <a:r>
              <a:rPr lang="ar-SY" dirty="0" smtClean="0"/>
              <a:t>المتغير </a:t>
            </a:r>
            <a:r>
              <a:rPr lang="en-US" dirty="0" smtClean="0"/>
              <a:t>X</a:t>
            </a:r>
            <a:r>
              <a:rPr lang="ar-SY" dirty="0" smtClean="0"/>
              <a:t> يدعى بالمتغير المستقل</a:t>
            </a:r>
          </a:p>
          <a:p>
            <a:r>
              <a:rPr lang="ar-SY" dirty="0" smtClean="0"/>
              <a:t>المتغير </a:t>
            </a:r>
            <a:r>
              <a:rPr lang="en-US" dirty="0" smtClean="0"/>
              <a:t>Y</a:t>
            </a:r>
            <a:r>
              <a:rPr lang="ar-SY" dirty="0" smtClean="0"/>
              <a:t> يدعى بالمتغير غير المستقل (التابع)</a:t>
            </a:r>
          </a:p>
          <a:p>
            <a:r>
              <a:rPr lang="ar-SY" dirty="0" smtClean="0"/>
              <a:t>و يمكن التنبؤ بقيم </a:t>
            </a:r>
            <a:r>
              <a:rPr lang="en-US" dirty="0" smtClean="0"/>
              <a:t>Y</a:t>
            </a:r>
            <a:r>
              <a:rPr lang="ar-SY" dirty="0" smtClean="0"/>
              <a:t> من خلال القيم الكمية  لقيم </a:t>
            </a:r>
            <a:r>
              <a:rPr lang="en-US" dirty="0" smtClean="0"/>
              <a:t>X</a:t>
            </a:r>
            <a:r>
              <a:rPr lang="ar-SY" dirty="0" smtClean="0"/>
              <a:t> </a:t>
            </a:r>
            <a:r>
              <a:rPr lang="en-US" dirty="0" smtClean="0"/>
              <a:t> 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7436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897" b="35323"/>
          <a:stretch/>
        </p:blipFill>
        <p:spPr>
          <a:xfrm>
            <a:off x="-81455" y="62652"/>
            <a:ext cx="9202450" cy="6806376"/>
          </a:xfrm>
        </p:spPr>
      </p:pic>
    </p:spTree>
    <p:extLst>
      <p:ext uri="{BB962C8B-B14F-4D97-AF65-F5344CB8AC3E}">
        <p14:creationId xmlns:p14="http://schemas.microsoft.com/office/powerpoint/2010/main" val="115732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212" b="10686"/>
          <a:stretch/>
        </p:blipFill>
        <p:spPr>
          <a:xfrm>
            <a:off x="-1620688" y="-6877"/>
            <a:ext cx="11688570" cy="4356734"/>
          </a:xfrm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384" b="73659"/>
          <a:stretch/>
        </p:blipFill>
        <p:spPr>
          <a:xfrm>
            <a:off x="-1332656" y="4304370"/>
            <a:ext cx="11146266" cy="22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34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7488" b="6251"/>
          <a:stretch/>
        </p:blipFill>
        <p:spPr>
          <a:xfrm>
            <a:off x="-1188640" y="-24781"/>
            <a:ext cx="10824903" cy="2420888"/>
          </a:xfrm>
        </p:spPr>
      </p:pic>
      <p:pic>
        <p:nvPicPr>
          <p:cNvPr id="6" name="صورة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707" b="61626"/>
          <a:stretch/>
        </p:blipFill>
        <p:spPr>
          <a:xfrm>
            <a:off x="-1620688" y="2658616"/>
            <a:ext cx="11450417" cy="419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394" b="30397"/>
          <a:stretch/>
        </p:blipFill>
        <p:spPr>
          <a:xfrm>
            <a:off x="-1476672" y="1115122"/>
            <a:ext cx="11305256" cy="5008072"/>
          </a:xfrm>
        </p:spPr>
      </p:pic>
    </p:spTree>
    <p:extLst>
      <p:ext uri="{BB962C8B-B14F-4D97-AF65-F5344CB8AC3E}">
        <p14:creationId xmlns:p14="http://schemas.microsoft.com/office/powerpoint/2010/main" val="14531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مخطط الانتشار</a:t>
            </a:r>
            <a:endParaRPr lang="ar-SY" dirty="0">
              <a:solidFill>
                <a:srgbClr val="FF0000"/>
              </a:solidFill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Y" dirty="0" smtClean="0"/>
              <a:t>نمثل قيم </a:t>
            </a:r>
            <a:r>
              <a:rPr lang="en-US" dirty="0" smtClean="0"/>
              <a:t>X</a:t>
            </a:r>
            <a:r>
              <a:rPr lang="ar-SY" dirty="0" smtClean="0"/>
              <a:t>  و   </a:t>
            </a:r>
            <a:r>
              <a:rPr lang="en-US" dirty="0" smtClean="0"/>
              <a:t>Y</a:t>
            </a:r>
            <a:r>
              <a:rPr lang="ar-SY" dirty="0" smtClean="0"/>
              <a:t> على شكل ازواج أو شفعية من خلال المحور الافقي و </a:t>
            </a:r>
            <a:r>
              <a:rPr lang="en-US" dirty="0" smtClean="0"/>
              <a:t>Y</a:t>
            </a:r>
            <a:r>
              <a:rPr lang="ar-SY" dirty="0" smtClean="0"/>
              <a:t> يمثل المحور العمودي </a:t>
            </a:r>
          </a:p>
          <a:p>
            <a:r>
              <a:rPr lang="ar-SY" dirty="0" smtClean="0"/>
              <a:t>فتقاطع قيم </a:t>
            </a:r>
            <a:r>
              <a:rPr lang="en-US" dirty="0" smtClean="0"/>
              <a:t>X</a:t>
            </a:r>
            <a:r>
              <a:rPr lang="ar-SY" dirty="0" smtClean="0"/>
              <a:t> و قيم </a:t>
            </a:r>
            <a:r>
              <a:rPr lang="en-US" dirty="0" smtClean="0"/>
              <a:t>Y</a:t>
            </a:r>
            <a:r>
              <a:rPr lang="ar-SY" dirty="0" smtClean="0"/>
              <a:t> يعطي مدى العلاقة بينهما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415878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694" t="17370" r="7305" b="12657"/>
          <a:stretch/>
        </p:blipFill>
        <p:spPr>
          <a:xfrm>
            <a:off x="1259632" y="17158"/>
            <a:ext cx="6336703" cy="7436461"/>
          </a:xfrm>
        </p:spPr>
      </p:pic>
    </p:spTree>
    <p:extLst>
      <p:ext uri="{BB962C8B-B14F-4D97-AF65-F5344CB8AC3E}">
        <p14:creationId xmlns:p14="http://schemas.microsoft.com/office/powerpoint/2010/main" val="295475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10964" r="5949" b="23991"/>
          <a:stretch/>
        </p:blipFill>
        <p:spPr>
          <a:xfrm>
            <a:off x="1439521" y="0"/>
            <a:ext cx="6372839" cy="7010122"/>
          </a:xfrm>
        </p:spPr>
      </p:pic>
    </p:spTree>
    <p:extLst>
      <p:ext uri="{BB962C8B-B14F-4D97-AF65-F5344CB8AC3E}">
        <p14:creationId xmlns:p14="http://schemas.microsoft.com/office/powerpoint/2010/main" val="229467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معامل الارتباط الخطي لبيرسون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833" b="57885"/>
          <a:stretch/>
        </p:blipFill>
        <p:spPr>
          <a:xfrm>
            <a:off x="-1332656" y="1484784"/>
            <a:ext cx="11384313" cy="3488660"/>
          </a:xfrm>
        </p:spPr>
      </p:pic>
    </p:spTree>
    <p:extLst>
      <p:ext uri="{BB962C8B-B14F-4D97-AF65-F5344CB8AC3E}">
        <p14:creationId xmlns:p14="http://schemas.microsoft.com/office/powerpoint/2010/main" val="8370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Y" dirty="0" smtClean="0">
                <a:solidFill>
                  <a:srgbClr val="0000FF"/>
                </a:solidFill>
              </a:rPr>
              <a:t>يحسب معامل ارتباط بيرسون من خلال العلاقة</a:t>
            </a:r>
            <a:endParaRPr lang="ar-SY" dirty="0">
              <a:solidFill>
                <a:srgbClr val="0000FF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03" t="27225" r="28991" b="61934"/>
          <a:stretch/>
        </p:blipFill>
        <p:spPr>
          <a:xfrm>
            <a:off x="-500869" y="1772816"/>
            <a:ext cx="8991196" cy="2952328"/>
          </a:xfrm>
        </p:spPr>
      </p:pic>
    </p:spTree>
    <p:extLst>
      <p:ext uri="{BB962C8B-B14F-4D97-AF65-F5344CB8AC3E}">
        <p14:creationId xmlns:p14="http://schemas.microsoft.com/office/powerpoint/2010/main" val="249664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dirty="0" smtClean="0">
                <a:solidFill>
                  <a:srgbClr val="FF0000"/>
                </a:solidFill>
              </a:rPr>
              <a:t>اختبار الفروض حول معامل الارتباط الخطي</a:t>
            </a:r>
            <a:endParaRPr lang="ar-SY" dirty="0">
              <a:solidFill>
                <a:srgbClr val="FF0000"/>
              </a:solidFill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465" b="13772"/>
          <a:stretch/>
        </p:blipFill>
        <p:spPr>
          <a:xfrm>
            <a:off x="-1620688" y="1700808"/>
            <a:ext cx="11584298" cy="4104456"/>
          </a:xfrm>
        </p:spPr>
      </p:pic>
    </p:spTree>
    <p:extLst>
      <p:ext uri="{BB962C8B-B14F-4D97-AF65-F5344CB8AC3E}">
        <p14:creationId xmlns:p14="http://schemas.microsoft.com/office/powerpoint/2010/main" val="78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Y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89" b="43209"/>
          <a:stretch/>
        </p:blipFill>
        <p:spPr>
          <a:xfrm>
            <a:off x="-900608" y="178420"/>
            <a:ext cx="10627253" cy="6679580"/>
          </a:xfrm>
        </p:spPr>
      </p:pic>
    </p:spTree>
    <p:extLst>
      <p:ext uri="{BB962C8B-B14F-4D97-AF65-F5344CB8AC3E}">
        <p14:creationId xmlns:p14="http://schemas.microsoft.com/office/powerpoint/2010/main" val="67424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144</Words>
  <Application>Microsoft Office PowerPoint</Application>
  <PresentationFormat>عرض على الشاشة (3:4)‏</PresentationFormat>
  <Paragraphs>19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23</vt:i4>
      </vt:variant>
    </vt:vector>
  </HeadingPairs>
  <TitlesOfParts>
    <vt:vector size="24" baseType="lpstr">
      <vt:lpstr>سمة Office</vt:lpstr>
      <vt:lpstr>الترابط و التنبؤ</vt:lpstr>
      <vt:lpstr>عرض تقديمي في PowerPoint</vt:lpstr>
      <vt:lpstr>مخطط الانتشار</vt:lpstr>
      <vt:lpstr>عرض تقديمي في PowerPoint</vt:lpstr>
      <vt:lpstr>عرض تقديمي في PowerPoint</vt:lpstr>
      <vt:lpstr>معامل الارتباط الخطي لبيرسون</vt:lpstr>
      <vt:lpstr>يحسب معامل ارتباط بيرسون من خلال العلاقة</vt:lpstr>
      <vt:lpstr>اختبار الفروض حول معامل الارتباط الخطي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تقدير المعالم بطريقة المربعات الصغرى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الترابط و التنبؤ</dc:title>
  <dc:creator>Dr-Omran Faour</dc:creator>
  <cp:lastModifiedBy>Sawa</cp:lastModifiedBy>
  <cp:revision>13</cp:revision>
  <dcterms:created xsi:type="dcterms:W3CDTF">2016-05-13T14:48:32Z</dcterms:created>
  <dcterms:modified xsi:type="dcterms:W3CDTF">2016-05-13T19:13:20Z</dcterms:modified>
</cp:coreProperties>
</file>