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9" r:id="rId31"/>
    <p:sldId id="286" r:id="rId32"/>
    <p:sldId id="290" r:id="rId33"/>
    <p:sldId id="291" r:id="rId34"/>
    <p:sldId id="292" r:id="rId35"/>
    <p:sldId id="287" r:id="rId36"/>
    <p:sldId id="293" r:id="rId37"/>
    <p:sldId id="294" r:id="rId38"/>
    <p:sldId id="288" r:id="rId39"/>
    <p:sldId id="295" r:id="rId4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23/07/1437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>
            <a:noAutofit/>
          </a:bodyPr>
          <a:lstStyle/>
          <a:p>
            <a:r>
              <a:rPr lang="ar-SY" sz="6000" b="1" dirty="0" smtClean="0">
                <a:solidFill>
                  <a:srgbClr val="FF0000"/>
                </a:solidFill>
              </a:rPr>
              <a:t>الاستدلال الاحصائي و اختبار الفرضيات</a:t>
            </a:r>
            <a:endParaRPr lang="ar-SY" sz="6000" b="1" dirty="0">
              <a:solidFill>
                <a:srgbClr val="FF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Y" dirty="0" err="1" smtClean="0">
                <a:solidFill>
                  <a:srgbClr val="0000FF"/>
                </a:solidFill>
              </a:rPr>
              <a:t>أ.د</a:t>
            </a:r>
            <a:r>
              <a:rPr lang="ar-SY" dirty="0" smtClean="0">
                <a:solidFill>
                  <a:srgbClr val="0000FF"/>
                </a:solidFill>
              </a:rPr>
              <a:t>. ياسر </a:t>
            </a:r>
            <a:r>
              <a:rPr lang="ar-SY" dirty="0" smtClean="0">
                <a:solidFill>
                  <a:srgbClr val="0000FF"/>
                </a:solidFill>
              </a:rPr>
              <a:t>العمر</a:t>
            </a:r>
            <a:endParaRPr lang="ar-SY" dirty="0" smtClean="0">
              <a:solidFill>
                <a:srgbClr val="0000FF"/>
              </a:solidFill>
            </a:endParaRPr>
          </a:p>
          <a:p>
            <a:r>
              <a:rPr lang="ar-SY" dirty="0" smtClean="0">
                <a:solidFill>
                  <a:srgbClr val="0000FF"/>
                </a:solidFill>
              </a:rPr>
              <a:t>اختصاص وبائيات كمية</a:t>
            </a:r>
          </a:p>
          <a:p>
            <a:r>
              <a:rPr lang="ar-SY" b="1" dirty="0" smtClean="0">
                <a:solidFill>
                  <a:srgbClr val="0000FF"/>
                </a:solidFill>
              </a:rPr>
              <a:t>جامعة حماة</a:t>
            </a:r>
            <a:endParaRPr lang="ar-SY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9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توزيع متوسط عينة 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يحدد التوزيع الطبيعي لمتوسط عينة عشوائية من خلال حساب الحدان  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43" t="53943" r="8900" b="42114"/>
          <a:stretch/>
        </p:blipFill>
        <p:spPr>
          <a:xfrm>
            <a:off x="6300192" y="3068959"/>
            <a:ext cx="2052071" cy="97983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75" t="50772" r="52537" b="45225"/>
          <a:stretch/>
        </p:blipFill>
        <p:spPr>
          <a:xfrm>
            <a:off x="3707904" y="4087168"/>
            <a:ext cx="4371383" cy="8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65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اذا كان لدينا       متوسط و تباين عينة عشوائية حجمها </a:t>
            </a:r>
            <a:r>
              <a:rPr lang="en-US" dirty="0" smtClean="0"/>
              <a:t> n </a:t>
            </a:r>
            <a:r>
              <a:rPr lang="ar-SY" dirty="0" smtClean="0"/>
              <a:t> لتوزيع طبيعي ذو حدان          فإن:</a:t>
            </a:r>
          </a:p>
          <a:p>
            <a:r>
              <a:rPr lang="ar-SY" dirty="0"/>
              <a:t> </a:t>
            </a:r>
            <a:r>
              <a:rPr lang="ar-SY" dirty="0" smtClean="0"/>
              <a:t>    هما حدان لمتغيران عشوائيان مستقلان</a:t>
            </a:r>
          </a:p>
          <a:p>
            <a:r>
              <a:rPr lang="ar-SY" dirty="0" smtClean="0"/>
              <a:t>و القيمة                         لمتغير عشوائي له توزيع مربع </a:t>
            </a:r>
            <a:r>
              <a:rPr lang="ar-SY" dirty="0" err="1" smtClean="0"/>
              <a:t>كاي</a:t>
            </a:r>
            <a:r>
              <a:rPr lang="ar-SY" dirty="0" smtClean="0"/>
              <a:t> و درجة حريته      </a:t>
            </a:r>
            <a:r>
              <a:rPr lang="en-US" dirty="0" smtClean="0"/>
              <a:t>Y=n-1</a:t>
            </a:r>
          </a:p>
          <a:p>
            <a:pPr marL="0" indent="0">
              <a:buNone/>
            </a:pPr>
            <a:r>
              <a:rPr lang="ar-SY" dirty="0" smtClean="0"/>
              <a:t> 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t="11400" r="5275" b="60650"/>
          <a:stretch/>
        </p:blipFill>
        <p:spPr>
          <a:xfrm>
            <a:off x="-278712" y="1070516"/>
            <a:ext cx="9476217" cy="4554365"/>
          </a:xfrm>
          <a:prstGeom prst="rect">
            <a:avLst/>
          </a:prstGeom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xmlns="" val="409401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التقدير النقطي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r>
              <a:rPr lang="ar-SY" dirty="0" smtClean="0"/>
              <a:t>اذا كان لدينا وسيطا مجهولا لتوزيع </a:t>
            </a:r>
            <a:r>
              <a:rPr lang="en-US" dirty="0" smtClean="0"/>
              <a:t>X  </a:t>
            </a:r>
            <a:r>
              <a:rPr lang="ar-SY" dirty="0" smtClean="0"/>
              <a:t>  في عينة عشوائية حجمها </a:t>
            </a:r>
            <a:r>
              <a:rPr lang="en-US" dirty="0" smtClean="0"/>
              <a:t>n </a:t>
            </a:r>
            <a:r>
              <a:rPr lang="ar-SY" dirty="0" smtClean="0"/>
              <a:t> فيمكن أن يتم تقديره من خلال التقدير النقطي كما يلي:</a:t>
            </a:r>
          </a:p>
          <a:p>
            <a:r>
              <a:rPr lang="ar-SY" dirty="0" smtClean="0"/>
              <a:t> متوسط العينة     مقدار المتوسط المجتمع  </a:t>
            </a:r>
          </a:p>
          <a:p>
            <a:r>
              <a:rPr lang="ar-SY" dirty="0" smtClean="0"/>
              <a:t>تباين العينة       مقدرا لتباين المجتمع </a:t>
            </a:r>
          </a:p>
          <a:p>
            <a:r>
              <a:rPr lang="ar-SY" dirty="0" smtClean="0"/>
              <a:t>الانحراف المعياري </a:t>
            </a:r>
            <a:r>
              <a:rPr lang="en-US" dirty="0" smtClean="0"/>
              <a:t>S </a:t>
            </a:r>
            <a:r>
              <a:rPr lang="ar-SY" dirty="0" smtClean="0"/>
              <a:t>  مقدر للانحراف المعياري للمجتمع </a:t>
            </a:r>
          </a:p>
          <a:p>
            <a:r>
              <a:rPr lang="ar-SY" dirty="0" smtClean="0"/>
              <a:t>ان نسبة العناصر في المجتمع و التوزيع </a:t>
            </a:r>
            <a:r>
              <a:rPr lang="ar-SY" dirty="0" err="1" smtClean="0"/>
              <a:t>البرنولي</a:t>
            </a:r>
            <a:r>
              <a:rPr lang="ar-SY" dirty="0" smtClean="0"/>
              <a:t> قيمته  1 أو 0 فهي تتيع توزيع مربع </a:t>
            </a:r>
            <a:r>
              <a:rPr lang="ar-SY" dirty="0" err="1" smtClean="0"/>
              <a:t>كاي</a:t>
            </a:r>
            <a:r>
              <a:rPr lang="ar-SY" dirty="0" smtClean="0"/>
              <a:t> فيها الوسيط  </a:t>
            </a:r>
            <a:r>
              <a:rPr lang="en-US" dirty="0" smtClean="0"/>
              <a:t>P</a:t>
            </a:r>
            <a:r>
              <a:rPr lang="ar-SY" dirty="0" smtClean="0"/>
              <a:t>  احتمال حدوث النجاح                      حيث يشير </a:t>
            </a:r>
            <a:r>
              <a:rPr lang="en-US" dirty="0" smtClean="0"/>
              <a:t>y </a:t>
            </a:r>
            <a:r>
              <a:rPr lang="ar-SY" dirty="0" smtClean="0"/>
              <a:t>  إلى عدد العناصر التي تحقق الصفة في العينة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72" t="62114" r="7958" b="28455"/>
          <a:stretch/>
        </p:blipFill>
        <p:spPr>
          <a:xfrm>
            <a:off x="899592" y="2954054"/>
            <a:ext cx="7776864" cy="172838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69" t="79297" r="39731" b="17750"/>
          <a:stretch/>
        </p:blipFill>
        <p:spPr>
          <a:xfrm>
            <a:off x="4211960" y="5525530"/>
            <a:ext cx="2014990" cy="4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36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تعريف: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SY" dirty="0"/>
          </a:p>
          <a:p>
            <a:pPr marL="0" indent="0">
              <a:buNone/>
            </a:pPr>
            <a:r>
              <a:rPr lang="ar-SY" dirty="0" smtClean="0"/>
              <a:t>                                              </a:t>
            </a:r>
            <a:r>
              <a:rPr lang="ar-SY" b="1" dirty="0" smtClean="0"/>
              <a:t>تباين المجتمع</a:t>
            </a:r>
          </a:p>
          <a:p>
            <a:pPr marL="0" indent="0">
              <a:buNone/>
            </a:pPr>
            <a:endParaRPr lang="ar-SY" sz="1100" b="1" dirty="0" smtClean="0"/>
          </a:p>
          <a:p>
            <a:r>
              <a:rPr lang="ar-SY" b="1" dirty="0" smtClean="0"/>
              <a:t>                                           هو تباين العينة  </a:t>
            </a:r>
            <a:endParaRPr lang="ar-SY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96" t="54472" r="15481" b="38211"/>
          <a:stretch/>
        </p:blipFill>
        <p:spPr>
          <a:xfrm>
            <a:off x="3707904" y="2060848"/>
            <a:ext cx="5168616" cy="19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07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مجالات الثقة (التقدير المجالي)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Y" dirty="0" smtClean="0"/>
              <a:t>بالواقع تلك العينة المأخوذة بشكل عشوائي من المجتمع من غير الممكن أن تعطي النتيجة تماما مع عينة مأخوذة بشكل عشوائي لعينة اخرى</a:t>
            </a:r>
          </a:p>
          <a:p>
            <a:r>
              <a:rPr lang="ar-SY" dirty="0" smtClean="0"/>
              <a:t>هذه الفروقات بين نتائج العينات المختارة يجب ان تقدر باستخدام مفهوم الاحتمالية و التي تشمل تسمى بالقيمة </a:t>
            </a:r>
            <a:r>
              <a:rPr lang="en-US" dirty="0" smtClean="0"/>
              <a:t>p value </a:t>
            </a:r>
            <a:r>
              <a:rPr lang="ar-SY" dirty="0" smtClean="0"/>
              <a:t>  أو القيمة </a:t>
            </a:r>
            <a:r>
              <a:rPr lang="en-US" dirty="0" smtClean="0"/>
              <a:t>a </a:t>
            </a:r>
            <a:r>
              <a:rPr lang="ar-SY" dirty="0" smtClean="0"/>
              <a:t> و التي تصف احتمالية (فرصة) </a:t>
            </a:r>
            <a:r>
              <a:rPr lang="ar-SY" dirty="0" err="1" smtClean="0"/>
              <a:t>التاثير</a:t>
            </a:r>
            <a:r>
              <a:rPr lang="ar-SY" dirty="0" smtClean="0"/>
              <a:t> المشاهد</a:t>
            </a:r>
          </a:p>
          <a:p>
            <a:r>
              <a:rPr lang="ar-SY" dirty="0" smtClean="0"/>
              <a:t>و استخدام القيمة 0.05 بشكل عام لتحديد مستوى المعنوية</a:t>
            </a:r>
          </a:p>
          <a:p>
            <a:r>
              <a:rPr lang="ar-SY" dirty="0" smtClean="0"/>
              <a:t>و إذا كانت </a:t>
            </a:r>
            <a:r>
              <a:rPr lang="en-US" dirty="0" smtClean="0"/>
              <a:t>P˂0.05</a:t>
            </a:r>
            <a:r>
              <a:rPr lang="ar-SY" dirty="0" smtClean="0"/>
              <a:t>   تكون النتائج بمستوى معنوية</a:t>
            </a:r>
          </a:p>
          <a:p>
            <a:r>
              <a:rPr lang="ar-SY" dirty="0" smtClean="0"/>
              <a:t>و إذا كانت </a:t>
            </a:r>
            <a:r>
              <a:rPr lang="en-US" dirty="0" smtClean="0"/>
              <a:t>P˃0.05</a:t>
            </a:r>
            <a:r>
              <a:rPr lang="ar-SY" dirty="0" smtClean="0"/>
              <a:t>  تكون النتائج غير معنوية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9904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تعريف: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إن مجال الثقة لوسيط مجهول و ليكن </a:t>
            </a:r>
            <a:r>
              <a:rPr lang="en-US" dirty="0" smtClean="0"/>
              <a:t>ɵ</a:t>
            </a:r>
            <a:r>
              <a:rPr lang="ar-SY" dirty="0" smtClean="0"/>
              <a:t> هو </a:t>
            </a:r>
          </a:p>
          <a:p>
            <a:pPr marL="0" indent="0">
              <a:buNone/>
            </a:pPr>
            <a:r>
              <a:rPr lang="ar-SY" dirty="0"/>
              <a:t> </a:t>
            </a:r>
            <a:r>
              <a:rPr lang="ar-SY" dirty="0" smtClean="0"/>
              <a:t> </a:t>
            </a:r>
            <a:r>
              <a:rPr lang="en-US" dirty="0" smtClean="0"/>
              <a:t>100(1-</a:t>
            </a:r>
            <a:r>
              <a:rPr lang="el-GR" dirty="0" smtClean="0"/>
              <a:t>ᾳ</a:t>
            </a:r>
            <a:r>
              <a:rPr lang="en-US" dirty="0" smtClean="0"/>
              <a:t>)%</a:t>
            </a:r>
            <a:r>
              <a:rPr lang="ar-SY" dirty="0" smtClean="0"/>
              <a:t>   </a:t>
            </a:r>
            <a:r>
              <a:rPr lang="ar-SY" dirty="0" smtClean="0"/>
              <a:t>حيث </a:t>
            </a:r>
            <a:r>
              <a:rPr lang="en-US" dirty="0" smtClean="0"/>
              <a:t> a </a:t>
            </a:r>
            <a:r>
              <a:rPr lang="ar-SY" dirty="0" smtClean="0"/>
              <a:t> هي عبارة عن مستوى المعنوية</a:t>
            </a:r>
          </a:p>
          <a:p>
            <a:pPr marL="0" indent="0">
              <a:buNone/>
            </a:pPr>
            <a:r>
              <a:rPr lang="ar-SY" dirty="0" smtClean="0"/>
              <a:t>و القيمة </a:t>
            </a:r>
            <a:r>
              <a:rPr lang="en-US" dirty="0" smtClean="0"/>
              <a:t>(</a:t>
            </a:r>
            <a:r>
              <a:rPr lang="en-US" dirty="0" smtClean="0"/>
              <a:t>1-</a:t>
            </a:r>
            <a:r>
              <a:rPr lang="el-GR" dirty="0" smtClean="0"/>
              <a:t>ᾳ</a:t>
            </a:r>
            <a:r>
              <a:rPr lang="en-US" dirty="0" smtClean="0"/>
              <a:t>)</a:t>
            </a:r>
            <a:r>
              <a:rPr lang="ar-SY" dirty="0" smtClean="0"/>
              <a:t>  </a:t>
            </a:r>
            <a:r>
              <a:rPr lang="ar-SY" dirty="0" smtClean="0"/>
              <a:t>معامل الثقة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42221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ar-SY" dirty="0" smtClean="0">
                <a:solidFill>
                  <a:srgbClr val="FF0000"/>
                </a:solidFill>
              </a:rPr>
              <a:t>مجال الثقة لمتوسط متغير عشوائي طبيعي تباينه معلوم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Y" dirty="0" smtClean="0"/>
              <a:t>هو عبارة عن المجال في التوزيع الطبيعي المعياري المتناظر بالنسبة لمحور التراتيب</a:t>
            </a:r>
          </a:p>
          <a:p>
            <a:endParaRPr lang="ar-SY" dirty="0"/>
          </a:p>
          <a:p>
            <a:endParaRPr lang="ar-SY" dirty="0" smtClean="0"/>
          </a:p>
          <a:p>
            <a:endParaRPr lang="ar-SY" dirty="0"/>
          </a:p>
          <a:p>
            <a:r>
              <a:rPr lang="ar-SY" dirty="0" smtClean="0"/>
              <a:t>و لذلك سيكون لدينا مجال محدد من أجل ثقتنا للاحتمالية </a:t>
            </a:r>
            <a:r>
              <a:rPr lang="en-US" dirty="0" smtClean="0"/>
              <a:t> (</a:t>
            </a:r>
            <a:r>
              <a:rPr lang="en-US" dirty="0" smtClean="0"/>
              <a:t>1-</a:t>
            </a:r>
            <a:r>
              <a:rPr lang="el-GR" dirty="0" smtClean="0"/>
              <a:t>ᾳ</a:t>
            </a:r>
            <a:r>
              <a:rPr lang="en-US" dirty="0" smtClean="0"/>
              <a:t>)</a:t>
            </a:r>
            <a:r>
              <a:rPr lang="ar-SY" dirty="0" smtClean="0"/>
              <a:t>  </a:t>
            </a:r>
            <a:r>
              <a:rPr lang="ar-SY" dirty="0" smtClean="0"/>
              <a:t>فإننا نعطي الحد الأدنى للمجال و الذي لا يقل عن</a:t>
            </a:r>
          </a:p>
          <a:p>
            <a:endParaRPr lang="ar-SY" dirty="0"/>
          </a:p>
          <a:p>
            <a:r>
              <a:rPr lang="ar-SY" dirty="0" smtClean="0"/>
              <a:t>و حد أعظمي للمجال و الذي لا يزيد عن </a:t>
            </a:r>
          </a:p>
          <a:p>
            <a:pPr marL="0" indent="0">
              <a:buNone/>
            </a:pPr>
            <a:endParaRPr lang="ar-SY" dirty="0" smtClean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69" t="49359" r="44591" b="46540"/>
          <a:stretch/>
        </p:blipFill>
        <p:spPr>
          <a:xfrm>
            <a:off x="2051720" y="2284094"/>
            <a:ext cx="3036333" cy="155116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02" t="85217" r="34692" b="11334"/>
          <a:stretch/>
        </p:blipFill>
        <p:spPr>
          <a:xfrm>
            <a:off x="3746810" y="4906537"/>
            <a:ext cx="1895707" cy="63293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61" t="85137" r="20229" b="11829"/>
          <a:stretch/>
        </p:blipFill>
        <p:spPr>
          <a:xfrm>
            <a:off x="2948178" y="5932448"/>
            <a:ext cx="2359802" cy="6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72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ar-SY" dirty="0" smtClean="0"/>
                  <a:t>و هنا يجب أن ننوه أن حجم العينة يجب أن يكون </a:t>
                </a:r>
                <a:r>
                  <a:rPr lang="en-US" dirty="0" smtClean="0"/>
                  <a:t>n≥30</a:t>
                </a:r>
              </a:p>
              <a:p>
                <a:r>
                  <a:rPr lang="ar-SY" dirty="0" smtClean="0"/>
                  <a:t>و إن قيمة فترة الثقة </a:t>
                </a:r>
                <a14:m>
                  <m:oMath xmlns:m="http://schemas.openxmlformats.org/officeDocument/2006/math">
                    <m:r>
                      <a:rPr lang="ar-SY" sz="4000" b="1" i="1" smtClean="0">
                        <a:latin typeface="Cambria Math"/>
                        <a:ea typeface="Cambria Math"/>
                      </a:rPr>
                      <m:t>𝜺</m:t>
                    </m:r>
                  </m:oMath>
                </a14:m>
                <a:endParaRPr lang="ar-SY" sz="4000" b="1" dirty="0" smtClean="0"/>
              </a:p>
              <a:p>
                <a:endParaRPr lang="ar-SY" dirty="0"/>
              </a:p>
              <a:p>
                <a:endParaRPr lang="ar-SY" dirty="0" smtClean="0"/>
              </a:p>
              <a:p>
                <a:pPr marL="0" indent="0">
                  <a:buNone/>
                </a:pPr>
                <a:endParaRPr lang="ar-SY" dirty="0"/>
              </a:p>
              <a:p>
                <a:pPr marL="0" indent="0">
                  <a:buNone/>
                </a:pPr>
                <a:r>
                  <a:rPr lang="ar-SY" dirty="0" smtClean="0"/>
                  <a:t> تدعى بالخطأ المرتكب و هذا الخطأ يتناقص مع ازدياد حجم العينة</a:t>
                </a:r>
                <a:endParaRPr lang="ar-SY" dirty="0"/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022" r="-185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69" t="49359" r="44591" b="46540"/>
          <a:stretch/>
        </p:blipFill>
        <p:spPr>
          <a:xfrm>
            <a:off x="1763688" y="2564904"/>
            <a:ext cx="3036333" cy="15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8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ar-SY" dirty="0" smtClean="0">
                <a:solidFill>
                  <a:srgbClr val="FF0000"/>
                </a:solidFill>
              </a:rPr>
              <a:t>مجال الثقة لمتوسط متغير عشوائي طبيعي تباينه مجهول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Y" dirty="0" smtClean="0"/>
              <a:t>يحدد اختبار </a:t>
            </a:r>
            <a:r>
              <a:rPr lang="en-US" dirty="0" smtClean="0"/>
              <a:t>t</a:t>
            </a:r>
            <a:r>
              <a:rPr lang="ar-SY" dirty="0" smtClean="0"/>
              <a:t> </a:t>
            </a:r>
            <a:r>
              <a:rPr lang="ar-SY" dirty="0" err="1" smtClean="0"/>
              <a:t>ستودنت</a:t>
            </a:r>
            <a:r>
              <a:rPr lang="ar-SY" dirty="0" smtClean="0"/>
              <a:t> لعينة عشوائية من خلال العلاقة </a:t>
            </a:r>
          </a:p>
          <a:p>
            <a:endParaRPr lang="ar-SY" dirty="0"/>
          </a:p>
          <a:p>
            <a:endParaRPr lang="ar-SY" dirty="0" smtClean="0"/>
          </a:p>
          <a:p>
            <a:endParaRPr lang="ar-SY" dirty="0"/>
          </a:p>
          <a:p>
            <a:r>
              <a:rPr lang="ar-SY" dirty="0" smtClean="0"/>
              <a:t>مجال الثقة</a:t>
            </a:r>
          </a:p>
          <a:p>
            <a:endParaRPr lang="ar-SY" dirty="0" smtClean="0"/>
          </a:p>
          <a:p>
            <a:endParaRPr lang="ar-SY" dirty="0"/>
          </a:p>
          <a:p>
            <a:endParaRPr lang="ar-SY" dirty="0" smtClean="0"/>
          </a:p>
          <a:p>
            <a:r>
              <a:rPr lang="ar-SY" dirty="0" smtClean="0"/>
              <a:t>و يكون مجال ثقة المتوسط  </a:t>
            </a:r>
            <a:r>
              <a:rPr lang="az-Cyrl-AZ" dirty="0" smtClean="0"/>
              <a:t>µ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52" t="47822" r="19002" b="48010"/>
          <a:stretch/>
        </p:blipFill>
        <p:spPr>
          <a:xfrm>
            <a:off x="4139952" y="2312019"/>
            <a:ext cx="1394253" cy="134420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3" t="81233" r="39713" b="15000"/>
          <a:stretch/>
        </p:blipFill>
        <p:spPr>
          <a:xfrm>
            <a:off x="1523587" y="4077071"/>
            <a:ext cx="6626982" cy="79208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17" t="19512" r="18291" b="74960"/>
          <a:stretch/>
        </p:blipFill>
        <p:spPr>
          <a:xfrm>
            <a:off x="2771800" y="5725209"/>
            <a:ext cx="2762405" cy="11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9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مجال الثقة للنسبة المئوية في المجتمع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/>
            <a:stretch>
              <a:fillRect t="-1752" r="-1926"/>
            </a:stretch>
          </a:blipFill>
        </p:spPr>
        <p:txBody>
          <a:bodyPr/>
          <a:lstStyle/>
          <a:p>
            <a:r>
              <a:rPr lang="ar-SY" dirty="0">
                <a:noFill/>
              </a:rPr>
              <a:t> </a:t>
            </a:r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 smtClean="0">
              <a:noFill/>
            </a:endParaRPr>
          </a:p>
          <a:p>
            <a:endParaRPr lang="ar-SY" dirty="0">
              <a:noFill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42" t="61365" r="50000" b="34684"/>
          <a:stretch/>
        </p:blipFill>
        <p:spPr>
          <a:xfrm>
            <a:off x="2012649" y="2122254"/>
            <a:ext cx="2375266" cy="9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4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عزوم العينة و دوالها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القسم الثاني من دراسة الاحصاء يتناول الاحصاء الاستدلالي أو الاستنتاجي من خلال تطبيق مفهوم العينة (و غالبا العينة العشوائية)</a:t>
            </a:r>
          </a:p>
          <a:p>
            <a:r>
              <a:rPr lang="ar-SY" dirty="0" smtClean="0"/>
              <a:t>تعريف العينة العشوائية:</a:t>
            </a:r>
          </a:p>
          <a:p>
            <a:pPr marL="0" indent="0">
              <a:buNone/>
            </a:pPr>
            <a:r>
              <a:rPr lang="ar-SY" dirty="0"/>
              <a:t> </a:t>
            </a:r>
            <a:r>
              <a:rPr lang="ar-SY" dirty="0" smtClean="0"/>
              <a:t> نقول عن مجموعة من المتغيرات </a:t>
            </a:r>
            <a:r>
              <a:rPr lang="en-US" dirty="0" smtClean="0"/>
              <a:t>X1,X2,……</a:t>
            </a:r>
            <a:r>
              <a:rPr lang="en-US" dirty="0" err="1" smtClean="0"/>
              <a:t>Xn</a:t>
            </a:r>
            <a:endParaRPr lang="en-US" dirty="0" smtClean="0"/>
          </a:p>
          <a:p>
            <a:pPr marL="0" indent="0">
              <a:buNone/>
            </a:pPr>
            <a:r>
              <a:rPr lang="ar-SY" dirty="0" smtClean="0"/>
              <a:t>إنها عينة عشوائية من الحجم </a:t>
            </a:r>
            <a:r>
              <a:rPr lang="en-US" dirty="0" smtClean="0"/>
              <a:t>n  </a:t>
            </a:r>
            <a:r>
              <a:rPr lang="ar-SY" dirty="0" smtClean="0"/>
              <a:t> للمتغير العشوائي  </a:t>
            </a:r>
            <a:r>
              <a:rPr lang="en-US" dirty="0" smtClean="0"/>
              <a:t>  X  </a:t>
            </a:r>
            <a:r>
              <a:rPr lang="ar-SY" dirty="0" smtClean="0"/>
              <a:t>إذا كانت مستقلة عن بعضها البعض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8423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>
            <a:normAutofit/>
          </a:bodyPr>
          <a:lstStyle/>
          <a:p>
            <a:r>
              <a:rPr lang="ar-SY" dirty="0" smtClean="0"/>
              <a:t>و بالتالي حد توزيع النسب المئوية  </a:t>
            </a:r>
          </a:p>
          <a:p>
            <a:endParaRPr lang="ar-SY" dirty="0"/>
          </a:p>
          <a:p>
            <a:r>
              <a:rPr lang="ar-SY" dirty="0" smtClean="0"/>
              <a:t>و هكذا فإن مجال الثقة للنسب المئوية</a:t>
            </a:r>
          </a:p>
          <a:p>
            <a:endParaRPr lang="ar-SY" dirty="0"/>
          </a:p>
          <a:p>
            <a:endParaRPr lang="ar-SY" dirty="0" smtClean="0"/>
          </a:p>
          <a:p>
            <a:r>
              <a:rPr lang="ar-SY" dirty="0" smtClean="0"/>
              <a:t>علما أن            هو الخطأ المعياري للنسب </a:t>
            </a:r>
            <a:r>
              <a:rPr lang="ar-SY" dirty="0" err="1" smtClean="0"/>
              <a:t>الئوية</a:t>
            </a:r>
            <a:r>
              <a:rPr lang="ar-SY" dirty="0" smtClean="0"/>
              <a:t> </a:t>
            </a:r>
          </a:p>
          <a:p>
            <a:pPr marL="0" indent="0">
              <a:buNone/>
            </a:pPr>
            <a:r>
              <a:rPr lang="ar-SY" dirty="0"/>
              <a:t> </a:t>
            </a:r>
            <a:r>
              <a:rPr lang="en-US" dirty="0" smtClean="0"/>
              <a:t>p</a:t>
            </a:r>
            <a:r>
              <a:rPr lang="ar-SY" dirty="0" smtClean="0"/>
              <a:t>  النسبة المئوية </a:t>
            </a:r>
          </a:p>
          <a:p>
            <a:pPr marL="0" indent="0">
              <a:buNone/>
            </a:pPr>
            <a:r>
              <a:rPr lang="en-US" dirty="0" smtClean="0"/>
              <a:t>Z </a:t>
            </a:r>
            <a:r>
              <a:rPr lang="ar-SY" dirty="0" smtClean="0"/>
              <a:t> مقدار حد الثقة كثابت رياضي  </a:t>
            </a:r>
            <a:r>
              <a:rPr lang="en-US" dirty="0" smtClean="0"/>
              <a:t>95% = 1.96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99% = 2.58                                                </a:t>
            </a:r>
          </a:p>
          <a:p>
            <a:pPr marL="0" indent="0">
              <a:buNone/>
            </a:pPr>
            <a:r>
              <a:rPr lang="en-US" dirty="0" smtClean="0"/>
              <a:t>90% = 0.68                                                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68" t="77162" r="12726" b="20281"/>
          <a:stretch/>
        </p:blipFill>
        <p:spPr>
          <a:xfrm>
            <a:off x="2467756" y="1143654"/>
            <a:ext cx="3370336" cy="70117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33" t="69476" r="9867" b="25354"/>
          <a:stretch/>
        </p:blipFill>
        <p:spPr>
          <a:xfrm>
            <a:off x="2467756" y="2270844"/>
            <a:ext cx="2834029" cy="127524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27" t="69476" r="11498" b="25354"/>
          <a:stretch/>
        </p:blipFill>
        <p:spPr>
          <a:xfrm>
            <a:off x="5999356" y="2962457"/>
            <a:ext cx="964152" cy="12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01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ar-SY" dirty="0" smtClean="0">
                <a:solidFill>
                  <a:srgbClr val="FF0000"/>
                </a:solidFill>
              </a:rPr>
              <a:t>مجال الثقة لتباين متغير عشوائي طبيعي وسطياه مجهولان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         متوسط حسابي لعينة حجمها </a:t>
            </a:r>
            <a:r>
              <a:rPr lang="en-US" dirty="0" smtClean="0"/>
              <a:t>n</a:t>
            </a:r>
          </a:p>
          <a:p>
            <a:r>
              <a:rPr lang="ar-SY" dirty="0" smtClean="0"/>
              <a:t>فالتوزيع لمتغير عشوائي هو توزيع طبيعي </a:t>
            </a:r>
          </a:p>
          <a:p>
            <a:r>
              <a:rPr lang="ar-SY" dirty="0" smtClean="0"/>
              <a:t>فاذا كانت قيمة مربع </a:t>
            </a:r>
            <a:r>
              <a:rPr lang="ar-SY" dirty="0" err="1" smtClean="0"/>
              <a:t>كاي</a:t>
            </a:r>
            <a:r>
              <a:rPr lang="ar-SY" dirty="0" smtClean="0"/>
              <a:t>       </a:t>
            </a:r>
          </a:p>
          <a:p>
            <a:pPr marL="0" indent="0">
              <a:buNone/>
            </a:pPr>
            <a:r>
              <a:rPr lang="ar-SY" dirty="0" smtClean="0"/>
              <a:t>و درجة الحرية </a:t>
            </a:r>
            <a:r>
              <a:rPr lang="en-US" dirty="0" smtClean="0"/>
              <a:t>Y=n-1</a:t>
            </a:r>
          </a:p>
          <a:p>
            <a:pPr marL="0" indent="0">
              <a:buNone/>
            </a:pPr>
            <a:r>
              <a:rPr lang="ar-SY" dirty="0"/>
              <a:t> </a:t>
            </a:r>
            <a:r>
              <a:rPr lang="ar-SY" dirty="0" smtClean="0"/>
              <a:t>فيحسب مجال الثقة حسب التباين  و مربع </a:t>
            </a:r>
            <a:r>
              <a:rPr lang="ar-SY" dirty="0" err="1" smtClean="0"/>
              <a:t>كاي</a:t>
            </a:r>
            <a:r>
              <a:rPr lang="ar-SY" dirty="0" smtClean="0"/>
              <a:t> كما يلي: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45" t="61138" r="10599" b="35285"/>
          <a:stretch/>
        </p:blipFill>
        <p:spPr>
          <a:xfrm>
            <a:off x="899592" y="1538683"/>
            <a:ext cx="7416824" cy="63017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74" t="67155" r="11492" b="28893"/>
          <a:stretch/>
        </p:blipFill>
        <p:spPr>
          <a:xfrm>
            <a:off x="2497678" y="2852936"/>
            <a:ext cx="2118732" cy="81446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19" t="15708" r="47491" b="78418"/>
          <a:stretch/>
        </p:blipFill>
        <p:spPr>
          <a:xfrm>
            <a:off x="1614633" y="4638904"/>
            <a:ext cx="5868083" cy="1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2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اختبار الفرضيات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مقدمة : يشمل الاحصاء عموما قسمين</a:t>
            </a:r>
          </a:p>
          <a:p>
            <a:r>
              <a:rPr lang="ar-SY" dirty="0" smtClean="0"/>
              <a:t>أولا: هو الاحصاء الوصفي</a:t>
            </a:r>
          </a:p>
          <a:p>
            <a:r>
              <a:rPr lang="ar-SY" dirty="0" smtClean="0"/>
              <a:t>ثانيا: هو الاحصاء الاستدلالي و الذي يشمل على قضيتين لحساب دقة النتائج:</a:t>
            </a:r>
          </a:p>
          <a:p>
            <a:pPr marL="0" indent="0">
              <a:buNone/>
            </a:pPr>
            <a:r>
              <a:rPr lang="ar-SY" dirty="0" smtClean="0"/>
              <a:t>1- قضايا التقدير (الخطأ المعياري)</a:t>
            </a:r>
          </a:p>
          <a:p>
            <a:pPr marL="0" indent="0">
              <a:buNone/>
            </a:pPr>
            <a:r>
              <a:rPr lang="ar-SY" dirty="0" smtClean="0"/>
              <a:t>2- اختبار الفرضيات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27386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تعريف الفرضية الاحصائية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ar-SY" dirty="0" smtClean="0"/>
              <a:t>هي أي مقولة أو إفادة أو تنبؤ يتعلق بوسطاء المجتمع الاحصائي أو بشكل توزيعه و الذي له احتمالان الصحة أو الخطأ</a:t>
            </a:r>
          </a:p>
          <a:p>
            <a:r>
              <a:rPr lang="ar-SY" dirty="0" smtClean="0"/>
              <a:t>هناك نمطان من الفرضية الاحصائية</a:t>
            </a:r>
          </a:p>
          <a:p>
            <a:pPr marL="0" indent="0">
              <a:buNone/>
            </a:pPr>
            <a:r>
              <a:rPr lang="ar-SY" u="sng" dirty="0" smtClean="0"/>
              <a:t>1- فرضية أو نظرية العدم:</a:t>
            </a:r>
          </a:p>
          <a:p>
            <a:r>
              <a:rPr lang="ar-SY" dirty="0" smtClean="0"/>
              <a:t>في هذه الحالة ترفض الفرضية نظرا لان نتائج العينة تتناقض مع الفرضية و هذا يعني</a:t>
            </a:r>
          </a:p>
          <a:p>
            <a:pPr marL="0" indent="0">
              <a:buNone/>
            </a:pPr>
            <a:r>
              <a:rPr lang="ar-SY" dirty="0" smtClean="0"/>
              <a:t>1- أن النتائج صحيحة </a:t>
            </a:r>
          </a:p>
          <a:p>
            <a:pPr marL="0" indent="0">
              <a:buNone/>
            </a:pPr>
            <a:r>
              <a:rPr lang="ar-SY" dirty="0" smtClean="0"/>
              <a:t>2- النتائج حقيقة </a:t>
            </a:r>
          </a:p>
          <a:p>
            <a:pPr marL="0" indent="0">
              <a:buNone/>
            </a:pPr>
            <a:r>
              <a:rPr lang="ar-SY" dirty="0" smtClean="0"/>
              <a:t>3- النتائج معنوية بمستوى </a:t>
            </a:r>
            <a:r>
              <a:rPr lang="el-GR" dirty="0" smtClean="0"/>
              <a:t>ᾳ</a:t>
            </a:r>
            <a:endParaRPr lang="en-US" dirty="0" smtClean="0"/>
          </a:p>
          <a:p>
            <a:r>
              <a:rPr lang="ar-SY" dirty="0" smtClean="0"/>
              <a:t>ترمز فرضية العدم بالرمز </a:t>
            </a:r>
            <a:r>
              <a:rPr lang="en-US" dirty="0" smtClean="0"/>
              <a:t>H0</a:t>
            </a:r>
            <a:r>
              <a:rPr lang="ar-SY" dirty="0" smtClean="0"/>
              <a:t>   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35039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08720"/>
                <a:ext cx="8229600" cy="5217443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ar-SY" dirty="0" smtClean="0"/>
                  <a:t>2- الفرضية البديلة:  و ترمز </a:t>
                </a:r>
                <a:r>
                  <a:rPr lang="en-US" dirty="0" smtClean="0"/>
                  <a:t>H1</a:t>
                </a:r>
              </a:p>
              <a:p>
                <a:pPr marL="0" indent="0">
                  <a:buNone/>
                </a:pPr>
                <a:r>
                  <a:rPr lang="ar-SY" dirty="0" smtClean="0"/>
                  <a:t>و في هذه الحالة تقبل الفرضية نظرا لعدم وجود اسباب كافية لرفضها ولذلك فهي</a:t>
                </a:r>
              </a:p>
              <a:p>
                <a:r>
                  <a:rPr lang="ar-SY" dirty="0" smtClean="0"/>
                  <a:t>النتائج لا يعني انها صحيحة</a:t>
                </a:r>
              </a:p>
              <a:p>
                <a:r>
                  <a:rPr lang="ar-SY" dirty="0" smtClean="0"/>
                  <a:t>النتائج غير حقيقة </a:t>
                </a:r>
              </a:p>
              <a:p>
                <a:r>
                  <a:rPr lang="ar-SY" dirty="0" smtClean="0"/>
                  <a:t>النتائج غير معنوية عند مستوى </a:t>
                </a:r>
                <a:r>
                  <a:rPr lang="en-US" dirty="0" smtClean="0"/>
                  <a:t> a </a:t>
                </a:r>
                <a:r>
                  <a:rPr lang="ar-SY" dirty="0" smtClean="0"/>
                  <a:t>  أقل من 0.05</a:t>
                </a:r>
              </a:p>
              <a:p>
                <a:r>
                  <a:rPr lang="ar-SY" dirty="0" smtClean="0"/>
                  <a:t>و هنا تستخدم طرائق اختبار احصائية اخرى على امل رفضها</a:t>
                </a:r>
              </a:p>
              <a:p>
                <a:r>
                  <a:rPr lang="ar-SY" dirty="0" smtClean="0"/>
                  <a:t>مثلا: نقول ان معدل الاصابة بداء </a:t>
                </a:r>
                <a:r>
                  <a:rPr lang="ar-SY" dirty="0" err="1" smtClean="0"/>
                  <a:t>اللشمانيا</a:t>
                </a:r>
                <a:r>
                  <a:rPr lang="ar-SY" dirty="0" smtClean="0"/>
                  <a:t> في محافظة حماة</a:t>
                </a:r>
                <a14:m>
                  <m:oMath xmlns:m="http://schemas.openxmlformats.org/officeDocument/2006/math">
                    <m:r>
                      <a:rPr lang="ar-SY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ar-SY" dirty="0" smtClean="0"/>
                  <a:t>1   أعلى من معدل الاصابة بداء </a:t>
                </a:r>
                <a:r>
                  <a:rPr lang="ar-SY" dirty="0" err="1" smtClean="0"/>
                  <a:t>اللشمانيا</a:t>
                </a:r>
                <a:r>
                  <a:rPr lang="ar-SY" dirty="0" smtClean="0"/>
                  <a:t> في محافظة دمشق </a:t>
                </a:r>
                <a14:m>
                  <m:oMath xmlns:m="http://schemas.openxmlformats.org/officeDocument/2006/math">
                    <m:r>
                      <a:rPr lang="ar-SY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ar-SY" dirty="0" smtClean="0"/>
                  <a:t>2 </a:t>
                </a:r>
                <a:endParaRPr lang="ar-SY" dirty="0"/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08720"/>
                <a:ext cx="8229600" cy="5217443"/>
              </a:xfrm>
              <a:blipFill rotWithShape="1">
                <a:blip r:embed="rId2"/>
                <a:stretch>
                  <a:fillRect l="-3630" t="-1752" r="-1778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96867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08720"/>
                <a:ext cx="8229600" cy="5760640"/>
              </a:xfrm>
            </p:spPr>
            <p:txBody>
              <a:bodyPr>
                <a:normAutofit/>
              </a:bodyPr>
              <a:lstStyle/>
              <a:p>
                <a:r>
                  <a:rPr lang="ar-SY" dirty="0" smtClean="0"/>
                  <a:t>تصاغ فرضية العدم هنا كالتالي:</a:t>
                </a:r>
              </a:p>
              <a:p>
                <a:pPr marL="0" indent="0">
                  <a:buNone/>
                </a:pPr>
                <a:r>
                  <a:rPr lang="ar-SY" dirty="0" smtClean="0"/>
                  <a:t/>
                </a:r>
                <a:r>
                  <a:rPr lang="en-US" dirty="0" smtClean="0"/>
                  <a:t> - </a:t>
                </a:r>
                <a14:m>
                  <m:oMath xmlns:m="http://schemas.openxmlformats.org/officeDocument/2006/math">
                    <m:r>
                      <a:rPr lang="ar-SY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2 = 0 </a:t>
                </a:r>
                <a:r>
                  <a:rPr lang="ar-SY" dirty="0" smtClean="0"/>
                  <a:t>1</a:t>
                </a:r>
                <a:r>
                  <a:rPr lang="en-US" dirty="0" smtClean="0"/>
                  <a:t>H0= </a:t>
                </a:r>
                <a14:m>
                  <m:oMath xmlns:m="http://schemas.openxmlformats.org/officeDocument/2006/math">
                    <m:r>
                      <a:rPr lang="ar-SY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endParaRPr lang="ar-SY" dirty="0" smtClean="0"/>
              </a:p>
              <a:p>
                <a:pPr marL="0" indent="0">
                  <a:buNone/>
                </a:pPr>
                <a:r>
                  <a:rPr lang="ar-SY" dirty="0" smtClean="0"/>
                  <a:t>فنقول أن </a:t>
                </a:r>
                <a:r>
                  <a:rPr lang="en-US" dirty="0" smtClean="0"/>
                  <a:t>H0 </a:t>
                </a:r>
                <a:r>
                  <a:rPr lang="ar-SY" dirty="0" smtClean="0"/>
                  <a:t>  توصلت الى عدم وجود فارق بين المعدلين من حيث معدلات الاصابة أي: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prstClr val="black"/>
                    </a:solidFill>
                  </a:rPr>
                  <a:t/>
                </a:r>
                <a:r>
                  <a:rPr lang="en-US" dirty="0" smtClean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ar-SY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2 </a:t>
                </a:r>
                <a:r>
                  <a:rPr lang="ar-SY" dirty="0" smtClean="0">
                    <a:solidFill>
                      <a:prstClr val="black"/>
                    </a:solidFill>
                  </a:rPr>
                  <a:t>1</a:t>
                </a:r>
                <a:r>
                  <a:rPr lang="en-US" dirty="0">
                    <a:solidFill>
                      <a:prstClr val="black"/>
                    </a:solidFill>
                  </a:rPr>
                  <a:t>H0= </a:t>
                </a:r>
                <a14:m>
                  <m:oMath xmlns:m="http://schemas.openxmlformats.org/officeDocument/2006/math">
                    <m:r>
                      <a:rPr lang="ar-SY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ar-SY" dirty="0" smtClean="0"/>
                  <a:t/>
                </a:r>
              </a:p>
              <a:p>
                <a:pPr marL="0" indent="0">
                  <a:buNone/>
                </a:pPr>
                <a:r>
                  <a:rPr lang="ar-SY" dirty="0" smtClean="0"/>
                  <a:t>أما بالنسبة للفرضية البديلة في هذا المجال يصبح العكس</a:t>
                </a:r>
              </a:p>
              <a:p>
                <a:pPr marL="0" indent="0">
                  <a:buNone/>
                </a:pPr>
                <a:r>
                  <a:rPr lang="en-US" dirty="0" smtClean="0"/>
                  <a:t>H1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r>
                  <a:rPr lang="ar-SY" dirty="0" smtClean="0"/>
                  <a:t>و هنا لدينا احتمالين هما</a:t>
                </a:r>
              </a:p>
              <a:p>
                <a:pPr marL="0" indent="0">
                  <a:buNone/>
                </a:pPr>
                <a:r>
                  <a:rPr lang="en-US" dirty="0"/>
                  <a:t>H1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˂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r>
                  <a:rPr lang="en-US" dirty="0" smtClean="0"/>
                  <a:t/>
                </a:r>
              </a:p>
              <a:p>
                <a:pPr marL="0" indent="0">
                  <a:buNone/>
                </a:pPr>
                <a:r>
                  <a:rPr lang="en-US" dirty="0"/>
                  <a:t>H1 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1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˃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08720"/>
                <a:ext cx="8229600" cy="5760640"/>
              </a:xfrm>
              <a:blipFill rotWithShape="1">
                <a:blip r:embed="rId2"/>
                <a:stretch>
                  <a:fillRect l="-667" t="-1376" r="-1926" b="-3386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28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اختبار الفرضية الاحصائية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 fontScale="92500" lnSpcReduction="20000"/>
          </a:bodyPr>
          <a:lstStyle/>
          <a:p>
            <a:r>
              <a:rPr lang="ar-SY" dirty="0" smtClean="0"/>
              <a:t>إن اتخاذ القرار برفض أو قبول </a:t>
            </a:r>
            <a:r>
              <a:rPr lang="en-US" dirty="0" smtClean="0"/>
              <a:t>H0 </a:t>
            </a:r>
            <a:r>
              <a:rPr lang="ar-SY" dirty="0" smtClean="0"/>
              <a:t>  يمكن ان يكون لدينا خطأ على نوعين </a:t>
            </a:r>
          </a:p>
          <a:p>
            <a:r>
              <a:rPr lang="ar-SY" u="sng" dirty="0" smtClean="0"/>
              <a:t>الخطأ من النوع الاول </a:t>
            </a:r>
            <a:r>
              <a:rPr lang="ar-SY" dirty="0" smtClean="0"/>
              <a:t>= </a:t>
            </a:r>
            <a:r>
              <a:rPr lang="en-US" dirty="0" smtClean="0"/>
              <a:t>I </a:t>
            </a:r>
            <a:r>
              <a:rPr lang="ar-SY" dirty="0" smtClean="0"/>
              <a:t>  </a:t>
            </a:r>
            <a:r>
              <a:rPr lang="ar-SY" dirty="0" smtClean="0"/>
              <a:t>(</a:t>
            </a:r>
            <a:r>
              <a:rPr lang="el-GR" dirty="0" smtClean="0"/>
              <a:t>ᾳ</a:t>
            </a:r>
            <a:r>
              <a:rPr lang="ar-SY" dirty="0" smtClean="0"/>
              <a:t>) </a:t>
            </a:r>
            <a:r>
              <a:rPr lang="ar-SY" dirty="0" smtClean="0"/>
              <a:t>ألفا</a:t>
            </a:r>
          </a:p>
          <a:p>
            <a:pPr>
              <a:buFontTx/>
              <a:buChar char="-"/>
            </a:pPr>
            <a:r>
              <a:rPr lang="ar-SY" dirty="0" smtClean="0"/>
              <a:t>ترفض فرضية العدم</a:t>
            </a:r>
          </a:p>
          <a:p>
            <a:pPr>
              <a:buFontTx/>
              <a:buChar char="-"/>
            </a:pPr>
            <a:r>
              <a:rPr lang="ar-SY" dirty="0" smtClean="0"/>
              <a:t>النتائج صحيحة</a:t>
            </a:r>
          </a:p>
          <a:p>
            <a:pPr>
              <a:buFontTx/>
              <a:buChar char="-"/>
            </a:pPr>
            <a:r>
              <a:rPr lang="ar-SY" dirty="0" smtClean="0"/>
              <a:t>يرمز لهذا الخطأ بالرمز  </a:t>
            </a:r>
            <a:r>
              <a:rPr lang="el-GR" dirty="0" smtClean="0"/>
              <a:t>ᾳ</a:t>
            </a:r>
            <a:endParaRPr lang="en-US" dirty="0" smtClean="0"/>
          </a:p>
          <a:p>
            <a:pPr>
              <a:buFontTx/>
              <a:buChar char="-"/>
            </a:pPr>
            <a:r>
              <a:rPr lang="ar-SY" dirty="0" smtClean="0"/>
              <a:t>مستوى المعنوية  </a:t>
            </a:r>
            <a:r>
              <a:rPr lang="el-GR" dirty="0" smtClean="0"/>
              <a:t>ᾳ</a:t>
            </a:r>
            <a:r>
              <a:rPr lang="ar-SY" dirty="0" smtClean="0"/>
              <a:t> </a:t>
            </a:r>
            <a:r>
              <a:rPr lang="ar-SY" dirty="0" smtClean="0"/>
              <a:t>˃  0.05</a:t>
            </a:r>
          </a:p>
          <a:p>
            <a:r>
              <a:rPr lang="ar-SY" u="sng" dirty="0" smtClean="0"/>
              <a:t>الخطأ من النوع الثاني</a:t>
            </a:r>
            <a:r>
              <a:rPr lang="ar-SY" dirty="0" smtClean="0"/>
              <a:t>= </a:t>
            </a:r>
            <a:r>
              <a:rPr lang="en-US" dirty="0" smtClean="0"/>
              <a:t>II </a:t>
            </a:r>
            <a:r>
              <a:rPr lang="ar-SY" dirty="0" smtClean="0"/>
              <a:t>  (</a:t>
            </a:r>
            <a:r>
              <a:rPr lang="en-US" dirty="0" smtClean="0"/>
              <a:t>B</a:t>
            </a:r>
            <a:r>
              <a:rPr lang="ar-SY" dirty="0" smtClean="0"/>
              <a:t>)</a:t>
            </a:r>
          </a:p>
          <a:p>
            <a:pPr>
              <a:buFontTx/>
              <a:buChar char="-"/>
            </a:pPr>
            <a:r>
              <a:rPr lang="ar-SY" dirty="0" smtClean="0"/>
              <a:t>تقبل فرضية العدم</a:t>
            </a:r>
          </a:p>
          <a:p>
            <a:pPr>
              <a:buFontTx/>
              <a:buChar char="-"/>
            </a:pPr>
            <a:r>
              <a:rPr lang="ar-SY" dirty="0" smtClean="0"/>
              <a:t>النتائج غير صحيحة (خاطئة)</a:t>
            </a:r>
          </a:p>
          <a:p>
            <a:pPr>
              <a:buFontTx/>
              <a:buChar char="-"/>
            </a:pPr>
            <a:r>
              <a:rPr lang="ar-SY" dirty="0" smtClean="0"/>
              <a:t>يرمز لهذا الخطأ بالرمز </a:t>
            </a:r>
            <a:r>
              <a:rPr lang="en-US" dirty="0" smtClean="0"/>
              <a:t>B</a:t>
            </a:r>
            <a:r>
              <a:rPr lang="ar-SY" dirty="0" smtClean="0"/>
              <a:t>  بيتا   (</a:t>
            </a:r>
            <a:r>
              <a:rPr lang="en-US" dirty="0" smtClean="0"/>
              <a:t>p=1-B</a:t>
            </a:r>
            <a:r>
              <a:rPr lang="ar-SY" dirty="0" smtClean="0"/>
              <a:t>)</a:t>
            </a:r>
          </a:p>
          <a:p>
            <a:pPr>
              <a:buFontTx/>
              <a:buChar char="-"/>
            </a:pPr>
            <a:r>
              <a:rPr lang="ar-SY" dirty="0" smtClean="0"/>
              <a:t>و هنا نلجأ الى اختبار الفرضية البديلة </a:t>
            </a:r>
            <a:r>
              <a:rPr lang="el-GR" dirty="0" smtClean="0"/>
              <a:t>ᾳ</a:t>
            </a:r>
            <a:r>
              <a:rPr lang="en-US" dirty="0" smtClean="0"/>
              <a:t>  </a:t>
            </a:r>
            <a:r>
              <a:rPr lang="en-US" dirty="0" smtClean="0"/>
              <a:t>˃  0.05</a:t>
            </a:r>
          </a:p>
          <a:p>
            <a:pPr>
              <a:buFontTx/>
              <a:buChar char="-"/>
            </a:pPr>
            <a:r>
              <a:rPr lang="ar-SY" dirty="0" smtClean="0"/>
              <a:t>النتائج بالتالي غير معنوية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xmlns="" val="35318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الاختبارات </a:t>
            </a:r>
            <a:r>
              <a:rPr lang="ar-SY" dirty="0" err="1" smtClean="0">
                <a:solidFill>
                  <a:srgbClr val="FF0000"/>
                </a:solidFill>
              </a:rPr>
              <a:t>الوسيطية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تسمى فرضية العدم بالفرضية ذات الذيل الواحد لوسط العينة أو ذات الجانب الواحد بينما تسمى الفرضية البديلة </a:t>
            </a:r>
            <a:r>
              <a:rPr lang="en-US" dirty="0" smtClean="0"/>
              <a:t>H1</a:t>
            </a:r>
          </a:p>
          <a:p>
            <a:r>
              <a:rPr lang="ar-SY" dirty="0" smtClean="0"/>
              <a:t>ومن اجل قيمة </a:t>
            </a:r>
            <a:r>
              <a:rPr lang="el-GR" dirty="0" smtClean="0"/>
              <a:t>ᾳ</a:t>
            </a:r>
            <a:r>
              <a:rPr lang="en-US" dirty="0" smtClean="0"/>
              <a:t> </a:t>
            </a:r>
            <a:r>
              <a:rPr lang="ar-SY" dirty="0" smtClean="0"/>
              <a:t>  </a:t>
            </a:r>
            <a:r>
              <a:rPr lang="ar-SY" dirty="0" smtClean="0"/>
              <a:t>مستوى المعنوية فإننا نضع </a:t>
            </a:r>
            <a:r>
              <a:rPr lang="el-GR" dirty="0" smtClean="0"/>
              <a:t>ᾳ</a:t>
            </a:r>
            <a:r>
              <a:rPr lang="ar-SY" dirty="0" smtClean="0"/>
              <a:t> </a:t>
            </a:r>
            <a:r>
              <a:rPr lang="ar-SY" dirty="0" smtClean="0"/>
              <a:t>في كل طرف من طرفي توزيع دالة الاختبار</a:t>
            </a:r>
          </a:p>
          <a:p>
            <a:endParaRPr lang="ar-SY" dirty="0"/>
          </a:p>
          <a:p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29" t="50000" r="28591" b="42114"/>
          <a:stretch/>
        </p:blipFill>
        <p:spPr>
          <a:xfrm>
            <a:off x="1907704" y="4149080"/>
            <a:ext cx="6213231" cy="17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01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2348880"/>
          </a:xfrm>
        </p:spPr>
        <p:txBody>
          <a:bodyPr>
            <a:normAutofit/>
          </a:bodyPr>
          <a:lstStyle/>
          <a:p>
            <a:r>
              <a:rPr lang="ar-SY" dirty="0" smtClean="0"/>
              <a:t>تقبل فرضية العدم اذا وقعت قيمة دالة الاختبار المحسوبة من العينة بين </a:t>
            </a:r>
            <a:r>
              <a:rPr lang="en-US" dirty="0" smtClean="0"/>
              <a:t>K1  </a:t>
            </a:r>
            <a:r>
              <a:rPr lang="ar-SY" dirty="0" smtClean="0"/>
              <a:t> و  </a:t>
            </a:r>
            <a:r>
              <a:rPr lang="en-US" dirty="0" smtClean="0"/>
              <a:t>k2</a:t>
            </a:r>
            <a:r>
              <a:rPr lang="ar-SY" dirty="0" smtClean="0"/>
              <a:t> </a:t>
            </a:r>
          </a:p>
          <a:p>
            <a:r>
              <a:rPr lang="ar-SY" dirty="0" smtClean="0"/>
              <a:t>و ترفض فرضية العدم اذا وقعت قيمة دالة الاختبار في المنطقة المظللة و التي تمثل منطقة الرفض </a:t>
            </a:r>
            <a:r>
              <a:rPr lang="en-US" dirty="0" smtClean="0"/>
              <a:t> 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49" t="57820" r="18028" b="24617"/>
          <a:stretch/>
        </p:blipFill>
        <p:spPr>
          <a:xfrm>
            <a:off x="659411" y="836712"/>
            <a:ext cx="783509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7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06496" y="-29284"/>
            <a:ext cx="8229600" cy="1143000"/>
          </a:xfrm>
        </p:spPr>
        <p:txBody>
          <a:bodyPr/>
          <a:lstStyle/>
          <a:p>
            <a:r>
              <a:rPr lang="ar-SY" dirty="0" smtClean="0">
                <a:solidFill>
                  <a:srgbClr val="0000FF"/>
                </a:solidFill>
              </a:rPr>
              <a:t>اختبارات حول المتوسط</a:t>
            </a:r>
            <a:endParaRPr lang="ar-SY" dirty="0">
              <a:solidFill>
                <a:srgbClr val="0000FF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3424" y="908720"/>
            <a:ext cx="8496944" cy="5069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Y" sz="4000" b="1" dirty="0" smtClean="0">
                <a:solidFill>
                  <a:srgbClr val="FF0000"/>
                </a:solidFill>
              </a:rPr>
              <a:t>اختبارات حول متوسط مجتمع طبيعي تباينه معلوم</a:t>
            </a:r>
          </a:p>
          <a:p>
            <a:r>
              <a:rPr lang="ar-SY" dirty="0" smtClean="0"/>
              <a:t>هنا نتحدث عن دالة اختبار </a:t>
            </a:r>
            <a:r>
              <a:rPr lang="en-US" dirty="0" smtClean="0"/>
              <a:t>t </a:t>
            </a:r>
            <a:r>
              <a:rPr lang="ar-SY" dirty="0" smtClean="0"/>
              <a:t> </a:t>
            </a:r>
            <a:r>
              <a:rPr lang="ar-SY" dirty="0" err="1" smtClean="0"/>
              <a:t>ستودنت</a:t>
            </a:r>
            <a:r>
              <a:rPr lang="ar-SY" dirty="0" smtClean="0"/>
              <a:t> و الذي يعطى بالعلاقة</a:t>
            </a:r>
          </a:p>
          <a:p>
            <a:pPr marL="0" indent="0">
              <a:buNone/>
            </a:pPr>
            <a:endParaRPr lang="ar-SY" dirty="0" smtClean="0"/>
          </a:p>
          <a:p>
            <a:r>
              <a:rPr lang="ar-SY" u="sng" dirty="0" smtClean="0"/>
              <a:t>و هنا نميز ثلاث حالات:</a:t>
            </a:r>
          </a:p>
          <a:p>
            <a:endParaRPr lang="ar-SY" dirty="0" smtClean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52" t="47822" r="19002" b="48010"/>
          <a:stretch/>
        </p:blipFill>
        <p:spPr>
          <a:xfrm>
            <a:off x="3130455" y="2276872"/>
            <a:ext cx="1081503" cy="104268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3" t="32434" r="9301" b="45364"/>
          <a:stretch/>
        </p:blipFill>
        <p:spPr>
          <a:xfrm>
            <a:off x="21448" y="3322281"/>
            <a:ext cx="9122552" cy="353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29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43194" y="0"/>
            <a:ext cx="8229600" cy="1143000"/>
          </a:xfrm>
        </p:spPr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احصاءات</a:t>
            </a:r>
            <a:endParaRPr lang="ar-SY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466444" y="882970"/>
                <a:ext cx="8229600" cy="597503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ar-SY" dirty="0" smtClean="0"/>
                  <a:t>الدالة الاحصائية هي عبارة عن دالة عينة عشوائية لها وسطاء معلومة</a:t>
                </a:r>
              </a:p>
              <a:p>
                <a:r>
                  <a:rPr lang="ar-SY" dirty="0" smtClean="0"/>
                  <a:t>مثلا دالات التوزيع</a:t>
                </a:r>
              </a:p>
              <a:p>
                <a:endParaRPr lang="ar-SY" dirty="0"/>
              </a:p>
              <a:p>
                <a:endParaRPr lang="ar-SY" dirty="0" smtClean="0"/>
              </a:p>
              <a:p>
                <a:r>
                  <a:rPr lang="ar-SY" dirty="0" smtClean="0"/>
                  <a:t>لها جميعها وسطاء معلومة</a:t>
                </a:r>
              </a:p>
              <a:p>
                <a:r>
                  <a:rPr lang="ar-SY" dirty="0" smtClean="0"/>
                  <a:t>بينما عندما تكون احد الوسطاء مجهولة في العينة فهي لا تعبر عن دالة احصائية مثل</a:t>
                </a:r>
              </a:p>
              <a:p>
                <a:endParaRPr lang="ar-SY" dirty="0"/>
              </a:p>
              <a:p>
                <a:pPr marL="0" indent="0">
                  <a:buNone/>
                </a:pPr>
                <a:endParaRPr lang="ar-SY" dirty="0"/>
              </a:p>
              <a:p>
                <a:pPr marL="0" indent="0">
                  <a:buNone/>
                </a:pPr>
                <a:r>
                  <a:rPr lang="ar-SY" dirty="0" smtClean="0"/>
                  <a:t>الوسطاء المجهولة هنا </a:t>
                </a:r>
                <a:r>
                  <a:rPr lang="el-GR" dirty="0" smtClean="0"/>
                  <a:t>σ</a:t>
                </a:r>
                <a:r>
                  <a:rPr lang="ar-SY" dirty="0" smtClean="0"/>
                  <a:t>   و   </a:t>
                </a:r>
                <a14:m>
                  <m:oMath xmlns:m="http://schemas.openxmlformats.org/officeDocument/2006/math">
                    <m:r>
                      <a:rPr lang="ar-SY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endParaRPr lang="ar-SY" dirty="0" smtClean="0"/>
              </a:p>
              <a:p>
                <a:pPr marL="0" indent="0">
                  <a:buNone/>
                </a:pPr>
                <a:endParaRPr lang="ar-SY" dirty="0"/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444" y="882970"/>
                <a:ext cx="8229600" cy="5975030"/>
              </a:xfrm>
              <a:blipFill rotWithShape="1">
                <a:blip r:embed="rId2"/>
                <a:stretch>
                  <a:fillRect t="-2143" r="-1852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68" t="25418" r="26296" b="68896"/>
          <a:stretch/>
        </p:blipFill>
        <p:spPr>
          <a:xfrm>
            <a:off x="415938" y="2348879"/>
            <a:ext cx="6931679" cy="122748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1" t="35651" r="23613" b="61850"/>
          <a:stretch/>
        </p:blipFill>
        <p:spPr>
          <a:xfrm>
            <a:off x="254977" y="5225806"/>
            <a:ext cx="7936373" cy="5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53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09" b="38774"/>
          <a:stretch/>
        </p:blipFill>
        <p:spPr>
          <a:xfrm>
            <a:off x="-1548680" y="1268760"/>
            <a:ext cx="11427269" cy="4608512"/>
          </a:xfrm>
        </p:spPr>
      </p:pic>
    </p:spTree>
    <p:extLst>
      <p:ext uri="{BB962C8B-B14F-4D97-AF65-F5344CB8AC3E}">
        <p14:creationId xmlns:p14="http://schemas.microsoft.com/office/powerpoint/2010/main" xmlns="" val="35203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ar-SY" dirty="0" smtClean="0">
                <a:solidFill>
                  <a:srgbClr val="FF0000"/>
                </a:solidFill>
              </a:rPr>
              <a:t>اختبارات حول متوسط مجتمع طبيعي تباينه مجهول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اختبار </a:t>
            </a:r>
            <a:r>
              <a:rPr lang="en-US" dirty="0" smtClean="0"/>
              <a:t>t </a:t>
            </a:r>
            <a:r>
              <a:rPr lang="ar-SY" dirty="0" smtClean="0"/>
              <a:t> </a:t>
            </a:r>
            <a:r>
              <a:rPr lang="ar-SY" dirty="0" err="1" smtClean="0"/>
              <a:t>ستودنت</a:t>
            </a:r>
            <a:endParaRPr lang="ar-SY" dirty="0" smtClean="0"/>
          </a:p>
          <a:p>
            <a:endParaRPr lang="ar-SY" dirty="0"/>
          </a:p>
          <a:p>
            <a:r>
              <a:rPr lang="en-US" dirty="0" smtClean="0"/>
              <a:t>Y=n-1</a:t>
            </a:r>
          </a:p>
          <a:p>
            <a:r>
              <a:rPr lang="en-US" dirty="0" smtClean="0"/>
              <a:t>n ˂ 30</a:t>
            </a:r>
            <a:endParaRPr lang="ar-SY" dirty="0"/>
          </a:p>
          <a:p>
            <a:r>
              <a:rPr lang="ar-SY" dirty="0" smtClean="0"/>
              <a:t>لدينا الحالات التالية:</a:t>
            </a:r>
          </a:p>
          <a:p>
            <a:endParaRPr lang="ar-SY" dirty="0"/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xmlns:a14="http://schemas.microsoft.com/office/drawing/2010/main" xmlns:mc="http://schemas.openxmlformats.org/markup-compatibility/2006" val="703646822"/>
              </p:ext>
            </p:extLst>
          </p:nvPr>
        </p:nvGraphicFramePr>
        <p:xfrm>
          <a:off x="467544" y="4509120"/>
          <a:ext cx="8352928" cy="21602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88232"/>
                <a:gridCol w="2088232"/>
                <a:gridCol w="2088232"/>
                <a:gridCol w="2088232"/>
              </a:tblGrid>
              <a:tr h="1080120">
                <a:tc>
                  <a:txBody>
                    <a:bodyPr/>
                    <a:lstStyle/>
                    <a:p>
                      <a:pPr algn="ctr" rtl="1"/>
                      <a:r>
                        <a:rPr lang="ar-SY" sz="3200" dirty="0" smtClean="0"/>
                        <a:t>نرفض </a:t>
                      </a:r>
                      <a:r>
                        <a:rPr lang="en-US" sz="3200" dirty="0" smtClean="0"/>
                        <a:t>H0</a:t>
                      </a:r>
                      <a:endParaRPr lang="ar-SY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Y" dirty="0"/>
                    </a:p>
                  </a:txBody>
                  <a:tcPr>
                    <a:blipFill rotWithShape="1">
                      <a:blip r:embed="rId2"/>
                      <a:stretch>
                        <a:fillRect l="-100585" t="-8475" r="-200292" b="-10056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l-GR" sz="3200" dirty="0" smtClean="0"/>
                        <a:t>ᾳ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smtClean="0"/>
                        <a:t>˂  0.05</a:t>
                      </a:r>
                      <a:endParaRPr lang="ar-SY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err="1" smtClean="0"/>
                        <a:t>df</a:t>
                      </a:r>
                      <a:r>
                        <a:rPr lang="en-US" sz="3200" baseline="0" dirty="0" smtClean="0"/>
                        <a:t> = y =n-1</a:t>
                      </a:r>
                      <a:endParaRPr lang="ar-SY" sz="3200" dirty="0"/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pPr algn="ctr" rtl="1"/>
                      <a:r>
                        <a:rPr lang="ar-SY" sz="3200" dirty="0" smtClean="0"/>
                        <a:t>نرفض</a:t>
                      </a:r>
                      <a:r>
                        <a:rPr lang="en-US" sz="3200" baseline="0" dirty="0" smtClean="0"/>
                        <a:t>H1</a:t>
                      </a:r>
                      <a:endParaRPr lang="ar-SY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blipFill rotWithShape="1">
                      <a:blip r:embed="rId2"/>
                      <a:stretch>
                        <a:fillRect l="-100585" t="-108475" r="-200292" b="-56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l-GR" sz="3200" dirty="0" smtClean="0"/>
                        <a:t>ᾳ</a:t>
                      </a:r>
                      <a:r>
                        <a:rPr lang="en-US" sz="3200" dirty="0" smtClean="0"/>
                        <a:t>  </a:t>
                      </a:r>
                      <a:r>
                        <a:rPr lang="en-US" sz="3200" dirty="0" smtClean="0"/>
                        <a:t>˃  0.05</a:t>
                      </a:r>
                      <a:endParaRPr lang="ar-SY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err="1" smtClean="0"/>
                        <a:t>df</a:t>
                      </a:r>
                      <a:r>
                        <a:rPr lang="en-US" sz="3200" dirty="0" smtClean="0"/>
                        <a:t> = y = n-1</a:t>
                      </a:r>
                      <a:endParaRPr lang="ar-SY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52" t="47822" r="19002" b="48010"/>
          <a:stretch/>
        </p:blipFill>
        <p:spPr>
          <a:xfrm>
            <a:off x="3707904" y="1633038"/>
            <a:ext cx="1394253" cy="13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274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4" t="28128" r="8298" b="52078"/>
          <a:stretch/>
        </p:blipFill>
        <p:spPr>
          <a:xfrm>
            <a:off x="-362851" y="620688"/>
            <a:ext cx="9285913" cy="3205852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31" t="73496" r="7511" b="13252"/>
          <a:stretch/>
        </p:blipFill>
        <p:spPr>
          <a:xfrm>
            <a:off x="-335553" y="4005064"/>
            <a:ext cx="9505056" cy="216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0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03" t="37081" r="8661" b="51093"/>
          <a:stretch/>
        </p:blipFill>
        <p:spPr>
          <a:xfrm>
            <a:off x="-204653" y="1556792"/>
            <a:ext cx="9316045" cy="1944215"/>
          </a:xfrm>
        </p:spPr>
      </p:pic>
    </p:spTree>
    <p:extLst>
      <p:ext uri="{BB962C8B-B14F-4D97-AF65-F5344CB8AC3E}">
        <p14:creationId xmlns:p14="http://schemas.microsoft.com/office/powerpoint/2010/main" xmlns="" val="22450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ar-SY" sz="3600" dirty="0">
                <a:solidFill>
                  <a:srgbClr val="FF0000"/>
                </a:solidFill>
              </a:rPr>
              <a:t>اختبارات حول النسبة في المجتمع (وسيط متغير برنولي 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ar-SY" sz="3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SY" dirty="0"/>
          </a:p>
          <a:p>
            <a:pPr marL="0" indent="0">
              <a:buNone/>
            </a:pPr>
            <a:r>
              <a:rPr lang="en-US" dirty="0" smtClean="0"/>
              <a:t>  y  </a:t>
            </a:r>
            <a:r>
              <a:rPr lang="ar-SY" dirty="0" smtClean="0"/>
              <a:t>  العدد المطلق لحدث ما</a:t>
            </a:r>
          </a:p>
          <a:p>
            <a:pPr marL="0" indent="0">
              <a:buNone/>
            </a:pPr>
            <a:r>
              <a:rPr lang="en-US" dirty="0" smtClean="0"/>
              <a:t>n </a:t>
            </a:r>
            <a:r>
              <a:rPr lang="ar-SY" dirty="0" smtClean="0"/>
              <a:t>  اجمالي افراد المجتمع (العينة) – العناصر</a:t>
            </a:r>
          </a:p>
          <a:p>
            <a:pPr marL="0" indent="0">
              <a:buNone/>
            </a:pPr>
            <a:r>
              <a:rPr lang="en-US" dirty="0" smtClean="0"/>
              <a:t>n≥30 </a:t>
            </a:r>
            <a:endParaRPr lang="ar-SY" dirty="0" smtClean="0"/>
          </a:p>
          <a:p>
            <a:pPr marL="0" indent="0">
              <a:buNone/>
            </a:pPr>
            <a:r>
              <a:rPr lang="en-US" dirty="0" smtClean="0"/>
              <a:t>          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42" t="61365" r="50000" b="34684"/>
          <a:stretch/>
        </p:blipFill>
        <p:spPr>
          <a:xfrm>
            <a:off x="1934472" y="1639569"/>
            <a:ext cx="2375266" cy="92480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56" t="79024" r="26860" b="13171"/>
          <a:stretch/>
        </p:blipFill>
        <p:spPr>
          <a:xfrm>
            <a:off x="1534964" y="4221088"/>
            <a:ext cx="6189785" cy="16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05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Y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28" b="50600"/>
          <a:stretch/>
        </p:blipFill>
        <p:spPr>
          <a:xfrm>
            <a:off x="-1044624" y="669073"/>
            <a:ext cx="10871899" cy="5557888"/>
          </a:xfrm>
        </p:spPr>
      </p:pic>
    </p:spTree>
    <p:extLst>
      <p:ext uri="{BB962C8B-B14F-4D97-AF65-F5344CB8AC3E}">
        <p14:creationId xmlns:p14="http://schemas.microsoft.com/office/powerpoint/2010/main" xmlns="" val="1415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429" b="23991"/>
          <a:stretch/>
        </p:blipFill>
        <p:spPr>
          <a:xfrm>
            <a:off x="-1260648" y="1052736"/>
            <a:ext cx="11358150" cy="4464496"/>
          </a:xfrm>
        </p:spPr>
      </p:pic>
    </p:spTree>
    <p:extLst>
      <p:ext uri="{BB962C8B-B14F-4D97-AF65-F5344CB8AC3E}">
        <p14:creationId xmlns:p14="http://schemas.microsoft.com/office/powerpoint/2010/main" xmlns="" val="1610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1" y="274638"/>
            <a:ext cx="8768698" cy="1143000"/>
          </a:xfrm>
        </p:spPr>
        <p:txBody>
          <a:bodyPr>
            <a:normAutofit fontScale="90000"/>
          </a:bodyPr>
          <a:lstStyle/>
          <a:p>
            <a:r>
              <a:rPr lang="ar-SY" dirty="0">
                <a:solidFill>
                  <a:srgbClr val="FF0000"/>
                </a:solidFill>
              </a:rPr>
              <a:t>اختبارات حول تباين مجتمع طبيعي وسيطاه مجهولان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SY" dirty="0"/>
          </a:p>
          <a:p>
            <a:pPr marL="0" indent="0">
              <a:buNone/>
            </a:pPr>
            <a:endParaRPr lang="ar-SY" dirty="0" smtClean="0"/>
          </a:p>
          <a:p>
            <a:pPr marL="0" indent="0">
              <a:buNone/>
            </a:pPr>
            <a:r>
              <a:rPr lang="ar-SY" dirty="0" smtClean="0"/>
              <a:t>درجة الحرية </a:t>
            </a:r>
            <a:r>
              <a:rPr lang="en-US" dirty="0" smtClean="0"/>
              <a:t>Y=n-1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374" t="67155" r="11492" b="28893"/>
          <a:stretch/>
        </p:blipFill>
        <p:spPr>
          <a:xfrm>
            <a:off x="3545698" y="1628800"/>
            <a:ext cx="2118732" cy="81446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3" t="71870" r="10195" b="10569"/>
          <a:stretch/>
        </p:blipFill>
        <p:spPr>
          <a:xfrm>
            <a:off x="-87665" y="3626748"/>
            <a:ext cx="9107884" cy="28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56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Y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05" t="11612" r="7304" b="73279"/>
          <a:stretch/>
        </p:blipFill>
        <p:spPr>
          <a:xfrm>
            <a:off x="-217040" y="446048"/>
            <a:ext cx="9361040" cy="2453269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3" t="58211" r="7063" b="26179"/>
          <a:stretch/>
        </p:blipFill>
        <p:spPr>
          <a:xfrm>
            <a:off x="27133" y="3356992"/>
            <a:ext cx="902799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338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4" t="37573" r="8661" b="50496"/>
          <a:stretch/>
        </p:blipFill>
        <p:spPr>
          <a:xfrm>
            <a:off x="0" y="1772815"/>
            <a:ext cx="9322311" cy="2040901"/>
          </a:xfrm>
        </p:spPr>
      </p:pic>
    </p:spTree>
    <p:extLst>
      <p:ext uri="{BB962C8B-B14F-4D97-AF65-F5344CB8AC3E}">
        <p14:creationId xmlns:p14="http://schemas.microsoft.com/office/powerpoint/2010/main" xmlns="" val="347574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r">
              <a:buFont typeface="Arial" pitchFamily="34" charset="0"/>
              <a:buChar char="•"/>
            </a:pPr>
            <a:r>
              <a:rPr lang="ar-SY" dirty="0" smtClean="0"/>
              <a:t>تعريف متوسط العينة</a:t>
            </a:r>
            <a:endParaRPr lang="ar-SY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SY" dirty="0" smtClean="0"/>
          </a:p>
          <a:p>
            <a:pPr marL="0" indent="0">
              <a:buNone/>
            </a:pPr>
            <a:endParaRPr lang="ar-SY" dirty="0"/>
          </a:p>
          <a:p>
            <a:pPr marL="0" indent="0">
              <a:buNone/>
            </a:pPr>
            <a:endParaRPr lang="ar-SY" dirty="0" smtClean="0"/>
          </a:p>
          <a:p>
            <a:r>
              <a:rPr lang="ar-SY" sz="4000" dirty="0" smtClean="0"/>
              <a:t>تعريف تباين العينة:</a:t>
            </a:r>
            <a:endParaRPr lang="ar-SY" sz="40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40" t="59512" r="41950" b="33008"/>
          <a:stretch/>
        </p:blipFill>
        <p:spPr>
          <a:xfrm>
            <a:off x="2278087" y="1196752"/>
            <a:ext cx="4790097" cy="216024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11" t="72195" r="55978" b="20650"/>
          <a:stretch/>
        </p:blipFill>
        <p:spPr>
          <a:xfrm>
            <a:off x="1359559" y="4149080"/>
            <a:ext cx="441677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487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توزيع مربع </a:t>
            </a:r>
            <a:r>
              <a:rPr lang="ar-SY" dirty="0" err="1" smtClean="0">
                <a:solidFill>
                  <a:srgbClr val="FF0000"/>
                </a:solidFill>
              </a:rPr>
              <a:t>كاي</a:t>
            </a:r>
            <a:endParaRPr lang="ar-SY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ar-SY" dirty="0" smtClean="0"/>
                  <a:t>يرمز توزيع مربع </a:t>
                </a:r>
                <a:r>
                  <a:rPr lang="ar-SY" dirty="0" err="1" smtClean="0"/>
                  <a:t>كاي</a:t>
                </a:r>
                <a:r>
                  <a:rPr lang="ar-SY" dirty="0" smtClean="0"/>
                  <a:t/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ar-SY" dirty="0" smtClean="0"/>
                  <a:t>يعطى بدالة الكثافة الاحتمالية التالية</a:t>
                </a:r>
              </a:p>
              <a:p>
                <a:endParaRPr lang="ar-SY" dirty="0"/>
              </a:p>
              <a:p>
                <a:endParaRPr lang="ar-SY" dirty="0" smtClean="0"/>
              </a:p>
              <a:p>
                <a:endParaRPr lang="ar-SY" dirty="0"/>
              </a:p>
              <a:p>
                <a14:m>
                  <m:oMath xmlns:m="http://schemas.openxmlformats.org/officeDocument/2006/math">
                    <m:r>
                      <a:rPr lang="ar-SY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ar-SY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ar-SY" dirty="0" smtClean="0"/>
                  <a:t>  هي عبارة درجة الحرية  =  </a:t>
                </a:r>
                <a:r>
                  <a:rPr lang="en-US" dirty="0" smtClean="0"/>
                  <a:t>1 – n  </a:t>
                </a:r>
                <a:r>
                  <a:rPr lang="ar-SY" dirty="0" smtClean="0"/>
                  <a:t>   و تسمى نيو</a:t>
                </a:r>
              </a:p>
              <a:p>
                <a:r>
                  <a:rPr lang="ar-SY" dirty="0" smtClean="0"/>
                  <a:t>نأخذ بعين الاعتبار أن قيمة    </a:t>
                </a:r>
                <a:r>
                  <a:rPr lang="en-US" dirty="0" smtClean="0"/>
                  <a:t>X&gt;0 </a:t>
                </a:r>
                <a:r>
                  <a:rPr lang="ar-SY" dirty="0" smtClean="0"/>
                  <a:t>   حتما</a:t>
                </a:r>
                <a:endParaRPr lang="ar-SY" dirty="0"/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022" r="-1778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63" t="53042" r="7511" b="40488"/>
          <a:stretch/>
        </p:blipFill>
        <p:spPr>
          <a:xfrm>
            <a:off x="251520" y="2996952"/>
            <a:ext cx="8606705" cy="1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0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خواص توزيع مربع </a:t>
            </a:r>
            <a:r>
              <a:rPr lang="ar-SY" dirty="0" err="1" smtClean="0">
                <a:solidFill>
                  <a:srgbClr val="FF0000"/>
                </a:solidFill>
              </a:rPr>
              <a:t>كاي</a:t>
            </a:r>
            <a:endParaRPr lang="ar-SY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عنصر نائب للمحتوى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1600200"/>
                <a:ext cx="8507288" cy="4525963"/>
              </a:xfrm>
            </p:spPr>
            <p:txBody>
              <a:bodyPr/>
              <a:lstStyle/>
              <a:p>
                <a:r>
                  <a:rPr lang="ar-SY" dirty="0" smtClean="0"/>
                  <a:t>عندما يكون المتغير العشوائي لتوزيع </a:t>
                </a:r>
                <a:r>
                  <a:rPr lang="en-US" dirty="0" smtClean="0"/>
                  <a:t>  Z</a:t>
                </a:r>
                <a:r>
                  <a:rPr lang="ar-SY" dirty="0" smtClean="0"/>
                  <a:t> طبيعيا معياريا فإن</a:t>
                </a:r>
                <a14:m>
                  <m:oMath xmlns:m="http://schemas.openxmlformats.org/officeDocument/2006/math">
                    <m:r>
                      <a:rPr lang="ar-SY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/>
                </a:r>
                <a:r>
                  <a:rPr lang="ar-SY" dirty="0" smtClean="0"/>
                  <a:t> له توزيع مربع </a:t>
                </a:r>
                <a:r>
                  <a:rPr lang="ar-SY" dirty="0" err="1" smtClean="0"/>
                  <a:t>كاي</a:t>
                </a:r>
                <a:r>
                  <a:rPr lang="ar-SY" dirty="0" smtClean="0"/>
                  <a:t/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SY" dirty="0" smtClean="0"/>
                  <a:t>  بدرجة حرية واحدة  </a:t>
                </a:r>
                <a:r>
                  <a:rPr lang="en-US" dirty="0" smtClean="0"/>
                  <a:t>1-n</a:t>
                </a:r>
                <a:endParaRPr lang="ar-SY" dirty="0" smtClean="0"/>
              </a:p>
              <a:p>
                <a:r>
                  <a:rPr lang="ar-SY" dirty="0" smtClean="0"/>
                  <a:t>تكون المتغيرات في توزيع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SY" dirty="0" smtClean="0"/>
                  <a:t> مستقلة عن بعضها</a:t>
                </a:r>
              </a:p>
              <a:p>
                <a:r>
                  <a:rPr lang="ar-SY" dirty="0" smtClean="0"/>
                  <a:t>إذا كان هناك </a:t>
                </a:r>
                <a:r>
                  <a:rPr lang="ar-SY" dirty="0" err="1" smtClean="0"/>
                  <a:t>متغييرين</a:t>
                </a:r>
                <a:r>
                  <a:rPr lang="ar-SY" dirty="0" smtClean="0"/>
                  <a:t> عشوائيين </a:t>
                </a:r>
                <a:r>
                  <a:rPr lang="ar-SY" dirty="0" err="1" smtClean="0"/>
                  <a:t>مستقليين</a:t>
                </a:r>
                <a:r>
                  <a:rPr lang="ar-SY" dirty="0" smtClean="0"/>
                  <a:t> فإن لكل منها توزيع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𝑋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SY" dirty="0" smtClean="0"/>
                  <a:t>  بدرجتين حرية لكا منها    </a:t>
                </a:r>
              </a:p>
              <a:p>
                <a:pPr marL="0" indent="0">
                  <a:buNone/>
                </a:pPr>
                <a:r>
                  <a:rPr lang="ar-SY" dirty="0"/>
                  <a:t/>
                </a:r>
                <a:r>
                  <a:rPr lang="ar-SY" dirty="0" smtClean="0"/>
                  <a:t/>
                </a:r>
                <a:r>
                  <a:rPr lang="en-US" dirty="0" smtClean="0"/>
                  <a:t>df1 = Y1 = n1-1</a:t>
                </a:r>
              </a:p>
              <a:p>
                <a:pPr marL="0" indent="0">
                  <a:buNone/>
                </a:pPr>
                <a:r>
                  <a:rPr lang="en-US" dirty="0"/>
                  <a:t/>
                </a:r>
                <a:r>
                  <a:rPr lang="en-US" dirty="0" smtClean="0"/>
                  <a:t>      df2= Y2 = n2-1        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Y = Y1  +  Y2          </a:t>
                </a:r>
                <a:endParaRPr lang="ar-SY" dirty="0"/>
              </a:p>
            </p:txBody>
          </p:sp>
        </mc:Choice>
        <mc:Fallback>
          <p:sp>
            <p:nvSpPr>
              <p:cNvPr id="3" name="عنصر نائب للمحتوى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1600200"/>
                <a:ext cx="8507288" cy="4525963"/>
              </a:xfrm>
              <a:blipFill rotWithShape="1">
                <a:blip r:embed="rId2"/>
                <a:stretch>
                  <a:fillRect l="-3009" t="-2022" r="-1862" b="-3504"/>
                </a:stretch>
              </a:blipFill>
            </p:spPr>
            <p:txBody>
              <a:bodyPr/>
              <a:lstStyle/>
              <a:p>
                <a:r>
                  <a:rPr lang="ar-S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8785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/>
          <a:lstStyle/>
          <a:p>
            <a:endParaRPr lang="ar-SY" dirty="0" smtClean="0"/>
          </a:p>
          <a:p>
            <a:endParaRPr lang="ar-SY" dirty="0"/>
          </a:p>
          <a:p>
            <a:endParaRPr lang="ar-SY" dirty="0" smtClean="0"/>
          </a:p>
          <a:p>
            <a:r>
              <a:rPr lang="ar-SY" dirty="0" smtClean="0"/>
              <a:t>تعطى قيمة مربع </a:t>
            </a:r>
            <a:r>
              <a:rPr lang="ar-SY" dirty="0" err="1" smtClean="0"/>
              <a:t>كاي</a:t>
            </a:r>
            <a:r>
              <a:rPr lang="ar-SY" dirty="0" smtClean="0"/>
              <a:t> من خلال الجداول الاحصائية أو تحسب رياضيا</a:t>
            </a:r>
          </a:p>
          <a:p>
            <a:r>
              <a:rPr lang="ar-SY" dirty="0" smtClean="0"/>
              <a:t>يستخدم مربع </a:t>
            </a:r>
            <a:r>
              <a:rPr lang="ar-SY" dirty="0" err="1" smtClean="0"/>
              <a:t>كاي</a:t>
            </a:r>
            <a:r>
              <a:rPr lang="ar-SY" dirty="0" smtClean="0"/>
              <a:t> للنسب المئوية و هو مالم يشار إليه في الكتاب</a:t>
            </a:r>
            <a:r>
              <a:rPr lang="en-US" dirty="0" smtClean="0"/>
              <a:t> </a:t>
            </a:r>
            <a:endParaRPr lang="ar-SY" dirty="0"/>
          </a:p>
        </p:txBody>
      </p:sp>
      <p:sp>
        <p:nvSpPr>
          <p:cNvPr id="4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ar-SY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84" t="35772" r="11779" b="53171"/>
          <a:stretch/>
        </p:blipFill>
        <p:spPr>
          <a:xfrm>
            <a:off x="-468560" y="820973"/>
            <a:ext cx="9386334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6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توزيع </a:t>
            </a:r>
            <a:r>
              <a:rPr lang="en-US" dirty="0" smtClean="0">
                <a:solidFill>
                  <a:srgbClr val="FF0000"/>
                </a:solidFill>
              </a:rPr>
              <a:t> t  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ستودنت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دالة الكثافة الاحتمالية لتوزيع </a:t>
            </a:r>
            <a:r>
              <a:rPr lang="en-US" dirty="0" smtClean="0"/>
              <a:t>t </a:t>
            </a:r>
            <a:r>
              <a:rPr lang="ar-SY" dirty="0" smtClean="0"/>
              <a:t> </a:t>
            </a:r>
            <a:r>
              <a:rPr lang="ar-SY" dirty="0" err="1" smtClean="0"/>
              <a:t>ستودنت</a:t>
            </a:r>
            <a:r>
              <a:rPr lang="ar-SY" dirty="0" smtClean="0"/>
              <a:t> تعطى بالعلاقة:</a:t>
            </a:r>
          </a:p>
          <a:p>
            <a:endParaRPr lang="ar-SY" dirty="0"/>
          </a:p>
          <a:p>
            <a:endParaRPr lang="ar-SY" dirty="0" smtClean="0"/>
          </a:p>
          <a:p>
            <a:endParaRPr lang="ar-SY" dirty="0"/>
          </a:p>
          <a:p>
            <a:r>
              <a:rPr lang="ar-SY" dirty="0" smtClean="0"/>
              <a:t>إذا كان </a:t>
            </a:r>
            <a:r>
              <a:rPr lang="en-US" dirty="0" smtClean="0"/>
              <a:t>X,Z </a:t>
            </a:r>
            <a:r>
              <a:rPr lang="ar-SY" dirty="0" smtClean="0"/>
              <a:t> مستقلين عشوائيا فإنه يكون للمتغير العشوائي توزيع </a:t>
            </a:r>
            <a:r>
              <a:rPr lang="en-US" dirty="0" smtClean="0"/>
              <a:t> T </a:t>
            </a:r>
            <a:r>
              <a:rPr lang="ar-SY" dirty="0" smtClean="0"/>
              <a:t> </a:t>
            </a:r>
            <a:r>
              <a:rPr lang="ar-SY" dirty="0" err="1" smtClean="0"/>
              <a:t>ستودنت</a:t>
            </a:r>
            <a:r>
              <a:rPr lang="ar-SY" dirty="0" smtClean="0"/>
              <a:t> بــ  </a:t>
            </a:r>
            <a:r>
              <a:rPr lang="en-US" dirty="0" smtClean="0"/>
              <a:t>Y </a:t>
            </a:r>
            <a:r>
              <a:rPr lang="ar-SY" dirty="0" smtClean="0"/>
              <a:t> درجة حرية</a:t>
            </a: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27" t="82927" r="9747" b="8537"/>
          <a:stretch/>
        </p:blipFill>
        <p:spPr>
          <a:xfrm>
            <a:off x="323528" y="2276872"/>
            <a:ext cx="8500694" cy="164075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4" t="65034" r="39605" b="29817"/>
          <a:stretch/>
        </p:blipFill>
        <p:spPr>
          <a:xfrm>
            <a:off x="2755364" y="5174508"/>
            <a:ext cx="2802984" cy="13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>
                <a:solidFill>
                  <a:srgbClr val="FF0000"/>
                </a:solidFill>
              </a:rPr>
              <a:t>توزيعات بعض الاحصاءات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توزيع مجموع متغيرات عينة عشوائية  </a:t>
            </a:r>
          </a:p>
          <a:p>
            <a:r>
              <a:rPr lang="ar-SY" dirty="0" smtClean="0"/>
              <a:t>إذا كان لدينا عدة متغيرات عشوائية من مجتمع ذو توزيع طبيعي متوسطه  </a:t>
            </a:r>
            <a:r>
              <a:rPr lang="az-Cyrl-AZ" dirty="0" smtClean="0"/>
              <a:t>µ</a:t>
            </a:r>
            <a:r>
              <a:rPr lang="ar-SY" dirty="0" smtClean="0"/>
              <a:t>  </a:t>
            </a:r>
            <a:r>
              <a:rPr lang="ar-SY" dirty="0" smtClean="0"/>
              <a:t>و تباينه   </a:t>
            </a:r>
            <a:r>
              <a:rPr lang="el-GR" dirty="0" smtClean="0"/>
              <a:t>σ</a:t>
            </a:r>
            <a:r>
              <a:rPr lang="en-US" dirty="0" smtClean="0"/>
              <a:t>2 </a:t>
            </a:r>
            <a:r>
              <a:rPr lang="ar-SY" dirty="0" smtClean="0"/>
              <a:t>  فيكون التوزيع لمجموع هذه المتغيرات توزيع طبيعي (</a:t>
            </a:r>
            <a:r>
              <a:rPr lang="en-US" dirty="0" smtClean="0"/>
              <a:t>Y</a:t>
            </a:r>
            <a:r>
              <a:rPr lang="ar-SY" dirty="0" smtClean="0"/>
              <a:t>)</a:t>
            </a:r>
          </a:p>
          <a:p>
            <a:pPr marL="0" indent="0">
              <a:buNone/>
            </a:pPr>
            <a:r>
              <a:rPr lang="ar-SY" dirty="0"/>
              <a:t> </a:t>
            </a:r>
            <a:r>
              <a:rPr lang="ar-SY" dirty="0" smtClean="0"/>
              <a:t> من خلال متوسط يقدر    </a:t>
            </a:r>
          </a:p>
          <a:p>
            <a:pPr marL="0" indent="0">
              <a:buNone/>
            </a:pPr>
            <a:endParaRPr lang="ar-SY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93" t="23090" r="50000" b="70731"/>
          <a:stretch/>
        </p:blipFill>
        <p:spPr>
          <a:xfrm>
            <a:off x="417688" y="3717032"/>
            <a:ext cx="4718385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8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321</TotalTime>
  <Words>954</Words>
  <Application>Microsoft Office PowerPoint</Application>
  <PresentationFormat>عرض على الشاشة (3:4)‏</PresentationFormat>
  <Paragraphs>166</Paragraphs>
  <Slides>39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سمة Office</vt:lpstr>
      <vt:lpstr>الاستدلال الاحصائي و اختبار الفرضيات</vt:lpstr>
      <vt:lpstr>عزوم العينة و دوالها</vt:lpstr>
      <vt:lpstr>احصاءات</vt:lpstr>
      <vt:lpstr>تعريف متوسط العينة</vt:lpstr>
      <vt:lpstr>توزيع مربع كاي</vt:lpstr>
      <vt:lpstr>خواص توزيع مربع كاي</vt:lpstr>
      <vt:lpstr>الشريحة 7</vt:lpstr>
      <vt:lpstr>توزيع  t   ستودنت</vt:lpstr>
      <vt:lpstr>توزيعات بعض الاحصاءات</vt:lpstr>
      <vt:lpstr>توزيع متوسط عينة </vt:lpstr>
      <vt:lpstr>الشريحة 11</vt:lpstr>
      <vt:lpstr>التقدير النقطي</vt:lpstr>
      <vt:lpstr>تعريف:</vt:lpstr>
      <vt:lpstr>مجالات الثقة (التقدير المجالي)</vt:lpstr>
      <vt:lpstr>تعريف:</vt:lpstr>
      <vt:lpstr>مجال الثقة لمتوسط متغير عشوائي طبيعي تباينه معلوم</vt:lpstr>
      <vt:lpstr>الشريحة 17</vt:lpstr>
      <vt:lpstr>مجال الثقة لمتوسط متغير عشوائي طبيعي تباينه مجهول</vt:lpstr>
      <vt:lpstr>مجال الثقة للنسبة المئوية في المجتمع</vt:lpstr>
      <vt:lpstr>الشريحة 20</vt:lpstr>
      <vt:lpstr>مجال الثقة لتباين متغير عشوائي طبيعي وسطياه مجهولان</vt:lpstr>
      <vt:lpstr>اختبار الفرضيات</vt:lpstr>
      <vt:lpstr>تعريف الفرضية الاحصائية</vt:lpstr>
      <vt:lpstr>الشريحة 24</vt:lpstr>
      <vt:lpstr>الشريحة 25</vt:lpstr>
      <vt:lpstr>اختبار الفرضية الاحصائية</vt:lpstr>
      <vt:lpstr>الاختبارات الوسيطية</vt:lpstr>
      <vt:lpstr>الشريحة 28</vt:lpstr>
      <vt:lpstr>اختبارات حول المتوسط</vt:lpstr>
      <vt:lpstr>الشريحة 30</vt:lpstr>
      <vt:lpstr>اختبارات حول متوسط مجتمع طبيعي تباينه مجهول</vt:lpstr>
      <vt:lpstr>الشريحة 32</vt:lpstr>
      <vt:lpstr>الشريحة 33</vt:lpstr>
      <vt:lpstr>اختبارات حول النسبة في المجتمع (وسيط متغير برنولي p)</vt:lpstr>
      <vt:lpstr>الشريحة 35</vt:lpstr>
      <vt:lpstr>الشريحة 36</vt:lpstr>
      <vt:lpstr>اختبارات حول تباين مجتمع طبيعي وسيطاه مجهولان</vt:lpstr>
      <vt:lpstr>الشريحة 38</vt:lpstr>
      <vt:lpstr>الشريحة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الاستدلال الاحصائي و اختبار الفرضيات</dc:title>
  <dc:creator>Dr-Omran Faour</dc:creator>
  <cp:lastModifiedBy>DR.YASER</cp:lastModifiedBy>
  <cp:revision>42</cp:revision>
  <dcterms:created xsi:type="dcterms:W3CDTF">2016-04-26T20:54:46Z</dcterms:created>
  <dcterms:modified xsi:type="dcterms:W3CDTF">2016-04-30T14:04:14Z</dcterms:modified>
</cp:coreProperties>
</file>