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D2D8C-6859-4F28-9D13-54D16C23942B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9C98D-7278-48D1-8B3F-2793CE8DFE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D2D8C-6859-4F28-9D13-54D16C23942B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9C98D-7278-48D1-8B3F-2793CE8DFE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D2D8C-6859-4F28-9D13-54D16C23942B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9C98D-7278-48D1-8B3F-2793CE8DFE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D2D8C-6859-4F28-9D13-54D16C23942B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9C98D-7278-48D1-8B3F-2793CE8DFE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D2D8C-6859-4F28-9D13-54D16C23942B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809C98D-7278-48D1-8B3F-2793CE8DFE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D2D8C-6859-4F28-9D13-54D16C23942B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9C98D-7278-48D1-8B3F-2793CE8DFE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D2D8C-6859-4F28-9D13-54D16C23942B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9C98D-7278-48D1-8B3F-2793CE8DFE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D2D8C-6859-4F28-9D13-54D16C23942B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9C98D-7278-48D1-8B3F-2793CE8DFE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D2D8C-6859-4F28-9D13-54D16C23942B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9C98D-7278-48D1-8B3F-2793CE8DFE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D2D8C-6859-4F28-9D13-54D16C23942B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9C98D-7278-48D1-8B3F-2793CE8DFE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ar-SA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انقر فوق الرمز لإضافة صورة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D2D8C-6859-4F28-9D13-54D16C23942B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9C98D-7278-48D1-8B3F-2793CE8DFE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78D2D8C-6859-4F28-9D13-54D16C23942B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809C98D-7278-48D1-8B3F-2793CE8DFEE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1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r" rtl="1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r" rtl="1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r" rtl="1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r" rtl="1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r" rtl="1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0454" t="21875" r="32650" b="27083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ربع نص 3"/>
          <p:cNvSpPr txBox="1"/>
          <p:nvPr/>
        </p:nvSpPr>
        <p:spPr>
          <a:xfrm>
            <a:off x="2286000" y="4191000"/>
            <a:ext cx="6705600" cy="1323439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rtl="1"/>
            <a:r>
              <a:rPr lang="ar-SA" sz="8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الجراحة الاستقلابية</a:t>
            </a:r>
            <a:endParaRPr lang="ar-SA" sz="8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0" y="5867400"/>
            <a:ext cx="35052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3600" b="1" i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أ.د.عبد</a:t>
            </a:r>
            <a:r>
              <a:rPr lang="ar-SA" sz="36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الغني الشلبي</a:t>
            </a:r>
            <a:endParaRPr lang="ar-SA" sz="36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photo\IMG_٢٠١٩٠٣١٧_١٢٣٨١٩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812" y="376237"/>
            <a:ext cx="8334375" cy="6105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04800" y="685800"/>
            <a:ext cx="8610600" cy="5440363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ar-SA" dirty="0" smtClean="0"/>
              <a:t>ـ </a:t>
            </a:r>
            <a:r>
              <a:rPr lang="ar-SA" sz="2400" dirty="0" smtClean="0"/>
              <a:t>تشير بعض الدراسات والتجارب </a:t>
            </a:r>
            <a:r>
              <a:rPr lang="ar-SA" sz="2400" dirty="0" err="1" smtClean="0"/>
              <a:t>السريرية</a:t>
            </a:r>
            <a:r>
              <a:rPr lang="ar-SA" sz="2400" dirty="0" smtClean="0"/>
              <a:t> إلى أن التداخلات على الجهاز الهضمي</a:t>
            </a:r>
            <a:r>
              <a:rPr lang="en-US" sz="2400" dirty="0" smtClean="0"/>
              <a:t> </a:t>
            </a:r>
          </a:p>
          <a:p>
            <a:pPr algn="r">
              <a:buNone/>
            </a:pPr>
            <a:r>
              <a:rPr lang="ar-SA" sz="2400" dirty="0" smtClean="0"/>
              <a:t>قادرة على تحسين مستويات سكر الدم وتؤدي لحدوث:</a:t>
            </a:r>
          </a:p>
          <a:p>
            <a:pPr>
              <a:buNone/>
            </a:pPr>
            <a:r>
              <a:rPr lang="en-US" sz="2400" dirty="0" smtClean="0"/>
              <a:t> </a:t>
            </a:r>
            <a:r>
              <a:rPr lang="ar-SA" sz="2400" dirty="0" smtClean="0"/>
              <a:t>(</a:t>
            </a:r>
            <a:r>
              <a:rPr lang="ar-SA" sz="2400" dirty="0" err="1" smtClean="0"/>
              <a:t>هدأة</a:t>
            </a:r>
            <a:r>
              <a:rPr lang="ar-SA" sz="2400" dirty="0" smtClean="0"/>
              <a:t> أو سكون </a:t>
            </a:r>
            <a:r>
              <a:rPr lang="en-US" sz="2400" dirty="0" smtClean="0"/>
              <a:t>Remission</a:t>
            </a:r>
            <a:r>
              <a:rPr lang="ar-SA" sz="2400" dirty="0" smtClean="0"/>
              <a:t> على المدى الطويل للداء السكري</a:t>
            </a:r>
            <a:r>
              <a:rPr lang="en-US" sz="2400" dirty="0" smtClean="0"/>
              <a:t>(</a:t>
            </a:r>
            <a:endParaRPr lang="ar-SA" sz="2400" dirty="0" smtClean="0"/>
          </a:p>
          <a:p>
            <a:pPr>
              <a:buNone/>
            </a:pPr>
            <a:r>
              <a:rPr lang="ar-SA" sz="2400" dirty="0" smtClean="0"/>
              <a:t> ـ ربما أكثر من فاعلية:</a:t>
            </a:r>
            <a:r>
              <a:rPr lang="en-US" sz="2400" dirty="0" smtClean="0"/>
              <a:t>  </a:t>
            </a:r>
            <a:endParaRPr lang="ar-SA" sz="2400" dirty="0" smtClean="0"/>
          </a:p>
          <a:p>
            <a:pPr algn="r">
              <a:buNone/>
            </a:pPr>
            <a:r>
              <a:rPr lang="ar-SA" sz="2400" dirty="0" smtClean="0"/>
              <a:t>                  ـ التداخل الدوائي.</a:t>
            </a:r>
          </a:p>
          <a:p>
            <a:pPr algn="r">
              <a:buNone/>
            </a:pPr>
            <a:r>
              <a:rPr lang="en-US" sz="2400" dirty="0" smtClean="0"/>
              <a:t> </a:t>
            </a:r>
            <a:r>
              <a:rPr lang="ar-SA" sz="2400" dirty="0" smtClean="0"/>
              <a:t>                 ـ الحمية نظام غذائي معين</a:t>
            </a:r>
            <a:r>
              <a:rPr lang="en-US" sz="2400" dirty="0" smtClean="0"/>
              <a:t> </a:t>
            </a:r>
            <a:endParaRPr lang="ar-SA" sz="2400" dirty="0" smtClean="0"/>
          </a:p>
          <a:p>
            <a:pPr algn="r">
              <a:buNone/>
            </a:pPr>
            <a:r>
              <a:rPr lang="ar-SA" sz="2400" dirty="0" smtClean="0"/>
              <a:t>ـ هذا تطلب ما يقارب </a:t>
            </a:r>
            <a:r>
              <a:rPr lang="ar-SA" sz="2400" dirty="0" err="1" smtClean="0"/>
              <a:t>الـ</a:t>
            </a:r>
            <a:r>
              <a:rPr lang="ar-SA" sz="2400" dirty="0" smtClean="0"/>
              <a:t> 100عام للوصول لهذه الملحوظة حول تأثير الجراحة.</a:t>
            </a:r>
          </a:p>
          <a:p>
            <a:pPr algn="r">
              <a:buNone/>
            </a:pPr>
            <a:r>
              <a:rPr lang="ar-SA" sz="2400" dirty="0" smtClean="0"/>
              <a:t>ـ إذاً التوجهات الجديدة تشير أن التداخلات على القناة الهضمية المعدية المعوية تشكل هدفاً مناسباً لعلاج الداء السكري نمط </a:t>
            </a:r>
            <a:r>
              <a:rPr lang="ar-SA" sz="2800" baseline="30000" dirty="0" smtClean="0">
                <a:latin typeface="Baskerville Old Face"/>
              </a:rPr>
              <a:t>∏</a:t>
            </a:r>
            <a:endParaRPr lang="en-US" sz="2400" baseline="30000" dirty="0" smtClean="0"/>
          </a:p>
          <a:p>
            <a:pPr algn="r">
              <a:buNone/>
            </a:pP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algn="r">
              <a:buNone/>
            </a:pPr>
            <a:r>
              <a:rPr lang="ar-SA" dirty="0" smtClean="0"/>
              <a:t>ـ حالياً يمكن الإشارة إلى أن للجهاز الهضمي دور في التأثير على توازن الغلوكوز (لداء السكري) وبالتالي هناك خلل ما في الآليات التي تستخدمها الأمعاء لتنظيم عملية </a:t>
            </a:r>
            <a:r>
              <a:rPr lang="ar-SA" dirty="0" err="1" smtClean="0"/>
              <a:t>الاستقلاب</a:t>
            </a:r>
            <a:r>
              <a:rPr lang="ar-SA" dirty="0" smtClean="0"/>
              <a:t>.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142108" y="228600"/>
            <a:ext cx="6859787" cy="2286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04800" y="304800"/>
            <a:ext cx="8381999" cy="6248399"/>
          </a:xfrm>
        </p:spPr>
        <p:txBody>
          <a:bodyPr>
            <a:normAutofit fontScale="92500" lnSpcReduction="10000"/>
          </a:bodyPr>
          <a:lstStyle/>
          <a:p>
            <a:pPr algn="r" rtl="1"/>
            <a:r>
              <a:rPr lang="ar-SY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إن ملاحظة تأثير جراحات تحويل مسار السبيل الهضمي على مستويات سكر الدم بدأت منذ زمن طويل .</a:t>
            </a:r>
          </a:p>
          <a:p>
            <a:pPr algn="r" rtl="1"/>
            <a:r>
              <a:rPr lang="ar-SY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ففي العام 1942م وصف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Evensen</a:t>
            </a:r>
            <a:r>
              <a:rPr lang="ar-SY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حدوث انخفاض في قيم سكر الدم </a:t>
            </a:r>
            <a:r>
              <a:rPr lang="ar-SY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و</a:t>
            </a:r>
            <a:r>
              <a:rPr lang="ar-SY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ذلك لعدة سنوات بعد جراحات القرحة الهضمية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ar-SY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 rtl="1"/>
            <a:r>
              <a:rPr lang="ar-SY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في العام 1970م كان هناك عدة مقالات تتحدث عن حدوث هجوع عند المصابين بالداء السكري نمط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II</a:t>
            </a:r>
            <a:r>
              <a:rPr lang="ar-SY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بعد جراحات البدانة .</a:t>
            </a: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 rtl="1"/>
            <a:r>
              <a:rPr lang="ar-SY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في العام 1992م تم نشر مقالة بعنوان :</a:t>
            </a:r>
          </a:p>
          <a:p>
            <a:pPr algn="r" rtl="1">
              <a:buNone/>
            </a:pPr>
            <a:r>
              <a:rPr lang="ar-SY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”</a:t>
            </a:r>
            <a:r>
              <a:rPr lang="ar-SY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هل الداء السكري نمط </a:t>
            </a:r>
            <a:r>
              <a:rPr lang="en-US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</a:t>
            </a:r>
            <a:r>
              <a:rPr lang="ar-SY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هو مرض جراحي ؟</a:t>
            </a:r>
            <a:r>
              <a:rPr lang="ar-SY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“ .</a:t>
            </a:r>
          </a:p>
          <a:p>
            <a:pPr algn="r" rtl="1">
              <a:buNone/>
            </a:pPr>
            <a:r>
              <a:rPr lang="ar-SY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حيث حدث التحسن عند 78% من مرضى الداء السكري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II</a:t>
            </a:r>
            <a:r>
              <a:rPr lang="ar-SY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المجرى لهم مجازة معدية .</a:t>
            </a:r>
          </a:p>
          <a:p>
            <a:pPr algn="r" rtl="1">
              <a:buNone/>
            </a:pPr>
            <a:r>
              <a:rPr lang="ar-SY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المقالة التالية عام 1995 بعنوان :</a:t>
            </a:r>
          </a:p>
          <a:p>
            <a:pPr algn="r" rtl="1">
              <a:buNone/>
            </a:pPr>
            <a:r>
              <a:rPr lang="ar-SY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”</a:t>
            </a:r>
            <a:r>
              <a:rPr lang="ar-SY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من كان يعتقد ذلك ؟ عملية جراحية تثبت أنها الأكثر فعالية في علاج الداء السكري عند البالغين</a:t>
            </a:r>
            <a:r>
              <a:rPr lang="ar-SY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“ .</a:t>
            </a:r>
          </a:p>
        </p:txBody>
      </p:sp>
    </p:spTree>
    <p:extLst>
      <p:ext uri="{BB962C8B-B14F-4D97-AF65-F5344CB8AC3E}">
        <p14:creationId xmlns:p14="http://schemas.microsoft.com/office/powerpoint/2010/main" xmlns="" val="2674906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457201" y="0"/>
            <a:ext cx="8686799" cy="2743201"/>
          </a:xfrm>
        </p:spPr>
        <p:txBody>
          <a:bodyPr>
            <a:normAutofit fontScale="92500" lnSpcReduction="10000"/>
          </a:bodyPr>
          <a:lstStyle/>
          <a:p>
            <a:pPr algn="r" rtl="1"/>
            <a:r>
              <a:rPr lang="ar-SY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في العام 1963م قام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Payne</a:t>
            </a:r>
            <a:r>
              <a:rPr lang="ar-SY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و زملاؤه في جامعة جنوب كاليفورنيا بنشر سلسلة حالات </a:t>
            </a:r>
            <a:r>
              <a:rPr lang="ar-SY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سريرية</a:t>
            </a:r>
            <a:r>
              <a:rPr lang="ar-SY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( 10 حالات ) تم إجراء عدة أنواع من المجازات المعوية لهم بما فيه المجازة </a:t>
            </a:r>
            <a:r>
              <a:rPr lang="ar-SY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الصائمية</a:t>
            </a:r>
            <a:r>
              <a:rPr lang="ar-SY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ar-SY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الدقاقية</a:t>
            </a:r>
            <a:r>
              <a:rPr lang="ar-SY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و </a:t>
            </a:r>
            <a:r>
              <a:rPr lang="ar-SY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الصائمية</a:t>
            </a:r>
            <a:r>
              <a:rPr lang="ar-SY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ar-SY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الكولونية</a:t>
            </a:r>
            <a:r>
              <a:rPr lang="ar-SY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 نهائية – جانبية ) ، حيث كانت هذه الدراسة أول نشر لسلسلة حالات </a:t>
            </a:r>
            <a:r>
              <a:rPr lang="ar-SY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سريرية</a:t>
            </a:r>
            <a:r>
              <a:rPr lang="ar-SY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لمرضى خضعوا لجراحات على السبيل الهضمي بهدف علاج البدانة المرضية لديهم .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صورة 5" descr="A80020_2_En_4_Fig1_HTM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3213" y="2667000"/>
            <a:ext cx="765313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0405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142108" y="228600"/>
            <a:ext cx="6859787" cy="4572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28600" y="152401"/>
            <a:ext cx="8458199" cy="2133599"/>
          </a:xfrm>
        </p:spPr>
        <p:txBody>
          <a:bodyPr>
            <a:normAutofit/>
          </a:bodyPr>
          <a:lstStyle/>
          <a:p>
            <a:pPr algn="r" rtl="1"/>
            <a:r>
              <a:rPr lang="ar-SY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و هذا حفّز على إجراء العديد من الدراسات </a:t>
            </a:r>
            <a:r>
              <a:rPr lang="ar-SY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و</a:t>
            </a:r>
            <a:r>
              <a:rPr lang="ar-SY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الأبحاث حول الآليات التي من خلالها تستطيع جراحة البدانة أن تحسن مستويات سكر الدم </a:t>
            </a:r>
            <a:r>
              <a:rPr lang="ar-SY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و</a:t>
            </a:r>
            <a:r>
              <a:rPr lang="ar-SY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تؤدي لحدوث هجوع الداء السكري نمط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II</a:t>
            </a:r>
            <a:r>
              <a:rPr lang="ar-SY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.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صورة 4" descr="Metabolic_Surgical_Options_for_Diabet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1981200"/>
            <a:ext cx="4724400" cy="472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303562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ar-DZ" b="1" i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الآلية </a:t>
            </a:r>
            <a:r>
              <a:rPr lang="ar-DZ" b="1" i="1" u="sng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الفيزيولوجية</a:t>
            </a:r>
            <a:endParaRPr lang="en-US" b="1" i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win10\Desktop\Metabolic\Mechanisi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762000"/>
            <a:ext cx="8382000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algn="r">
              <a:buNone/>
            </a:pPr>
            <a:r>
              <a:rPr lang="ar-SA" dirty="0" smtClean="0"/>
              <a:t>بعض التفسيرات:</a:t>
            </a:r>
          </a:p>
          <a:p>
            <a:pPr algn="r">
              <a:buNone/>
            </a:pPr>
            <a:r>
              <a:rPr lang="ar-SA" dirty="0" smtClean="0"/>
              <a:t>ـ تغير تشريح جهاز الهضم يؤدي لتغير توازن </a:t>
            </a:r>
            <a:r>
              <a:rPr lang="ar-SA" dirty="0" err="1" smtClean="0"/>
              <a:t>الغلوكوزالآلية</a:t>
            </a:r>
            <a:r>
              <a:rPr lang="ar-SA" dirty="0" smtClean="0"/>
              <a:t>:</a:t>
            </a:r>
          </a:p>
          <a:p>
            <a:pPr algn="r">
              <a:buNone/>
            </a:pPr>
            <a:r>
              <a:rPr lang="ar-SA" dirty="0" smtClean="0"/>
              <a:t>ـ تغير لكمية </a:t>
            </a:r>
            <a:r>
              <a:rPr lang="ar-SA" dirty="0" err="1" smtClean="0"/>
              <a:t>هرمونات</a:t>
            </a:r>
            <a:r>
              <a:rPr lang="ar-SA" dirty="0" smtClean="0"/>
              <a:t> الأمعاء وتوقيت </a:t>
            </a:r>
            <a:r>
              <a:rPr lang="ar-SA" dirty="0" err="1" smtClean="0"/>
              <a:t>افرازها</a:t>
            </a:r>
            <a:r>
              <a:rPr lang="ar-SA" dirty="0" smtClean="0"/>
              <a:t> يؤثر إفراز </a:t>
            </a:r>
            <a:r>
              <a:rPr lang="ar-SA" dirty="0" err="1" smtClean="0"/>
              <a:t>الانسولين</a:t>
            </a:r>
            <a:r>
              <a:rPr lang="ar-SA" dirty="0" smtClean="0"/>
              <a:t>.</a:t>
            </a:r>
          </a:p>
          <a:p>
            <a:pPr algn="r">
              <a:buNone/>
            </a:pPr>
            <a:r>
              <a:rPr lang="ar-SA" dirty="0" smtClean="0"/>
              <a:t>ـ تزيد من بعض أنواع </a:t>
            </a:r>
            <a:r>
              <a:rPr lang="ar-SA" dirty="0" err="1" smtClean="0"/>
              <a:t>الحموض</a:t>
            </a:r>
            <a:r>
              <a:rPr lang="ar-SA" dirty="0" smtClean="0"/>
              <a:t> الصفراوية مما يجعل الخلايا أكثر حساسية </a:t>
            </a:r>
            <a:r>
              <a:rPr lang="ar-SA" dirty="0" err="1" smtClean="0"/>
              <a:t>للانسولين</a:t>
            </a:r>
            <a:r>
              <a:rPr lang="ar-SA" dirty="0" smtClean="0"/>
              <a:t>.</a:t>
            </a:r>
          </a:p>
          <a:p>
            <a:pPr algn="r">
              <a:buNone/>
            </a:pPr>
            <a:r>
              <a:rPr lang="ar-SA" dirty="0" smtClean="0"/>
              <a:t>ـ تغير </a:t>
            </a:r>
            <a:r>
              <a:rPr lang="ar-SA" dirty="0" err="1" smtClean="0"/>
              <a:t>الفلورا</a:t>
            </a:r>
            <a:r>
              <a:rPr lang="ar-SA" dirty="0" smtClean="0"/>
              <a:t> المعوية.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DZ" b="1" i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الفوائد المثبتة للجراحات الاستقلابية</a:t>
            </a:r>
            <a:endParaRPr lang="en-US" b="1" i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rmAutofit/>
          </a:bodyPr>
          <a:lstStyle/>
          <a:p>
            <a:pPr algn="r" rtl="1"/>
            <a:r>
              <a:rPr lang="ar-DZ" dirty="0" smtClean="0"/>
              <a:t>بمراجعة 11 دراسة </a:t>
            </a:r>
            <a:r>
              <a:rPr lang="ar-SA" dirty="0" err="1" smtClean="0"/>
              <a:t>معشاة</a:t>
            </a:r>
            <a:r>
              <a:rPr lang="ar-DZ" dirty="0" smtClean="0"/>
              <a:t> </a:t>
            </a:r>
            <a:r>
              <a:rPr lang="en-US" dirty="0" smtClean="0"/>
              <a:t>(RCTs – level 1 Evidence)</a:t>
            </a:r>
            <a:r>
              <a:rPr lang="ar-DZ" dirty="0" smtClean="0"/>
              <a:t> للجراحة بمرضى البدنين مع سكري نمط 2 أظهرت أن الجراحة الاستقلابية تؤدي إلى :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DZ" dirty="0" smtClean="0"/>
              <a:t>تحسن كبير بضبط السكر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DZ" dirty="0" smtClean="0"/>
              <a:t>انخفاض استعمال أدوية السكري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DZ" dirty="0" smtClean="0"/>
              <a:t>انخفاض خطر الأمراض القلبية الوعائية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DZ" dirty="0" smtClean="0"/>
              <a:t>انخفاض خطر الإصابة ب</a:t>
            </a:r>
            <a:r>
              <a:rPr lang="ar-SA" dirty="0" smtClean="0"/>
              <a:t>ا</a:t>
            </a:r>
            <a:r>
              <a:rPr lang="ar-DZ" dirty="0" err="1" smtClean="0"/>
              <a:t>لاحتشاءات</a:t>
            </a:r>
            <a:r>
              <a:rPr lang="ar-DZ" dirty="0" smtClean="0"/>
              <a:t> القلبية ، الجلطات الدماغية ، السرطانات ومعدل الوفيات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DZ" dirty="0" smtClean="0"/>
              <a:t>معدل فقد وزن أعلى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DZ" dirty="0" smtClean="0"/>
              <a:t>نوعية حياة أفضل</a:t>
            </a:r>
          </a:p>
          <a:p>
            <a:pPr algn="r" rt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photo\IMG_٢٠١٩٠٣١٧_١٢٣٨٤٠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737" y="1357312"/>
            <a:ext cx="8010525" cy="4143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شكل بيضاوي 3"/>
          <p:cNvSpPr/>
          <p:nvPr/>
        </p:nvSpPr>
        <p:spPr>
          <a:xfrm>
            <a:off x="3276600" y="2286000"/>
            <a:ext cx="220980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داء السكري</a:t>
            </a:r>
            <a:endParaRPr lang="ar-SA" sz="2400" b="1" dirty="0"/>
          </a:p>
        </p:txBody>
      </p:sp>
      <p:cxnSp>
        <p:nvCxnSpPr>
          <p:cNvPr id="6" name="رابط كسهم مستقيم 5"/>
          <p:cNvCxnSpPr/>
          <p:nvPr/>
        </p:nvCxnSpPr>
        <p:spPr>
          <a:xfrm rot="10800000" flipV="1">
            <a:off x="5529946" y="2514600"/>
            <a:ext cx="566055" cy="3156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مربع نص 7"/>
          <p:cNvSpPr txBox="1"/>
          <p:nvPr/>
        </p:nvSpPr>
        <p:spPr>
          <a:xfrm>
            <a:off x="6172200" y="2057400"/>
            <a:ext cx="12192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علاج دوائي</a:t>
            </a:r>
            <a:endParaRPr lang="ar-SA" dirty="0"/>
          </a:p>
        </p:txBody>
      </p:sp>
      <p:sp>
        <p:nvSpPr>
          <p:cNvPr id="9" name="عنصر نائب للمحتوى 8"/>
          <p:cNvSpPr txBox="1">
            <a:spLocks noGrp="1"/>
          </p:cNvSpPr>
          <p:nvPr>
            <p:ph idx="1"/>
          </p:nvPr>
        </p:nvSpPr>
        <p:spPr>
          <a:xfrm>
            <a:off x="457200" y="533400"/>
            <a:ext cx="82296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5715000" y="3505200"/>
            <a:ext cx="11430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خلايا </a:t>
            </a:r>
            <a:r>
              <a:rPr lang="ar-SA" dirty="0" err="1" smtClean="0"/>
              <a:t>جزعية</a:t>
            </a:r>
            <a:endParaRPr lang="ar-SA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3505200" y="4343400"/>
            <a:ext cx="15240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زراعة بنكرياس</a:t>
            </a:r>
            <a:endParaRPr lang="ar-SA" dirty="0"/>
          </a:p>
        </p:txBody>
      </p:sp>
      <p:sp>
        <p:nvSpPr>
          <p:cNvPr id="12" name="مربع نص 11"/>
          <p:cNvSpPr txBox="1"/>
          <p:nvPr/>
        </p:nvSpPr>
        <p:spPr>
          <a:xfrm>
            <a:off x="1066800" y="3429000"/>
            <a:ext cx="16002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err="1" smtClean="0"/>
              <a:t>ينكرياس</a:t>
            </a:r>
            <a:r>
              <a:rPr lang="ar-SA" dirty="0" smtClean="0"/>
              <a:t> </a:t>
            </a:r>
            <a:r>
              <a:rPr lang="ar-SA" dirty="0" err="1" smtClean="0"/>
              <a:t>صنعية</a:t>
            </a:r>
            <a:endParaRPr lang="ar-SA" dirty="0"/>
          </a:p>
        </p:txBody>
      </p:sp>
      <p:sp>
        <p:nvSpPr>
          <p:cNvPr id="13" name="مربع نص 12"/>
          <p:cNvSpPr txBox="1"/>
          <p:nvPr/>
        </p:nvSpPr>
        <p:spPr>
          <a:xfrm>
            <a:off x="381000" y="2133600"/>
            <a:ext cx="22098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إجراءات هضمية (</a:t>
            </a:r>
            <a:r>
              <a:rPr lang="ar-SA" dirty="0" err="1" smtClean="0"/>
              <a:t>ستنت</a:t>
            </a:r>
            <a:r>
              <a:rPr lang="ar-SA" dirty="0" smtClean="0"/>
              <a:t>)</a:t>
            </a:r>
            <a:endParaRPr lang="ar-SA" dirty="0"/>
          </a:p>
        </p:txBody>
      </p:sp>
      <p:sp>
        <p:nvSpPr>
          <p:cNvPr id="14" name="مربع نص 13"/>
          <p:cNvSpPr txBox="1"/>
          <p:nvPr/>
        </p:nvSpPr>
        <p:spPr>
          <a:xfrm>
            <a:off x="1600200" y="1371600"/>
            <a:ext cx="14478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جراحة </a:t>
            </a:r>
            <a:r>
              <a:rPr lang="ar-SA" dirty="0" err="1" smtClean="0"/>
              <a:t>استقلابية</a:t>
            </a:r>
            <a:endParaRPr lang="ar-SA" dirty="0"/>
          </a:p>
        </p:txBody>
      </p:sp>
      <p:cxnSp>
        <p:nvCxnSpPr>
          <p:cNvPr id="17" name="رابط كسهم مستقيم 16"/>
          <p:cNvCxnSpPr/>
          <p:nvPr/>
        </p:nvCxnSpPr>
        <p:spPr>
          <a:xfrm rot="10800000">
            <a:off x="2743200" y="3581400"/>
            <a:ext cx="64225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كسهم مستقيم 17"/>
          <p:cNvCxnSpPr>
            <a:stCxn id="4" idx="4"/>
            <a:endCxn id="11" idx="0"/>
          </p:cNvCxnSpPr>
          <p:nvPr/>
        </p:nvCxnSpPr>
        <p:spPr>
          <a:xfrm rot="5400000">
            <a:off x="4133850" y="4095750"/>
            <a:ext cx="381000" cy="114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كسهم مستقيم 18"/>
          <p:cNvCxnSpPr/>
          <p:nvPr/>
        </p:nvCxnSpPr>
        <p:spPr>
          <a:xfrm rot="10800000">
            <a:off x="5334000" y="3505200"/>
            <a:ext cx="304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رابط كسهم مستقيم 24"/>
          <p:cNvCxnSpPr/>
          <p:nvPr/>
        </p:nvCxnSpPr>
        <p:spPr>
          <a:xfrm rot="10800000">
            <a:off x="2590800" y="2438400"/>
            <a:ext cx="7620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رابط كسهم مستقيم 25"/>
          <p:cNvCxnSpPr/>
          <p:nvPr/>
        </p:nvCxnSpPr>
        <p:spPr>
          <a:xfrm rot="5400000" flipH="1" flipV="1">
            <a:off x="5004316" y="1929884"/>
            <a:ext cx="468868" cy="419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مربع نص 21"/>
          <p:cNvSpPr txBox="1"/>
          <p:nvPr/>
        </p:nvSpPr>
        <p:spPr>
          <a:xfrm>
            <a:off x="5410200" y="1447800"/>
            <a:ext cx="8382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حمية</a:t>
            </a:r>
            <a:endParaRPr lang="ar-SA" dirty="0"/>
          </a:p>
        </p:txBody>
      </p:sp>
      <p:cxnSp>
        <p:nvCxnSpPr>
          <p:cNvPr id="27" name="رابط كسهم مستقيم 26"/>
          <p:cNvCxnSpPr/>
          <p:nvPr/>
        </p:nvCxnSpPr>
        <p:spPr>
          <a:xfrm rot="10800000">
            <a:off x="2971800" y="1676400"/>
            <a:ext cx="8382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61954305"/>
              </p:ext>
            </p:extLst>
          </p:nvPr>
        </p:nvGraphicFramePr>
        <p:xfrm>
          <a:off x="457200" y="1600200"/>
          <a:ext cx="8229600" cy="13817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C</a:t>
                      </a:r>
                      <a:r>
                        <a:rPr lang="en-US" baseline="0" dirty="0" smtClean="0"/>
                        <a:t>- Peptide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HbA1C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بعد</a:t>
                      </a:r>
                      <a:r>
                        <a:rPr lang="ar-SA" baseline="0" dirty="0" smtClean="0"/>
                        <a:t> ساعتين من الوجبة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سكر صباحي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M.G.B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2.78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9.7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343 mg\dl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222 mg\dl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>
                          <a:solidFill>
                            <a:schemeClr val="tx1"/>
                          </a:solidFill>
                        </a:rPr>
                        <a:t>قبل العمل الجراحي</a:t>
                      </a:r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2.18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6.7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203 mg\dl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144 mg\dl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>
                          <a:solidFill>
                            <a:schemeClr val="tx1"/>
                          </a:solidFill>
                        </a:rPr>
                        <a:t>بعد 6 أشهر</a:t>
                      </a:r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40375009"/>
              </p:ext>
            </p:extLst>
          </p:nvPr>
        </p:nvGraphicFramePr>
        <p:xfrm>
          <a:off x="533400" y="4876800"/>
          <a:ext cx="8305800" cy="16002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661160"/>
                <a:gridCol w="1661160"/>
                <a:gridCol w="1661160"/>
                <a:gridCol w="1661160"/>
                <a:gridCol w="1661160"/>
              </a:tblGrid>
              <a:tr h="53340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C-Peptide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سكر بعد ساعتين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سكر صباحي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mtClean="0"/>
                        <a:t>HbA1C</a:t>
                      </a:r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2.92 </a:t>
                      </a:r>
                      <a:r>
                        <a:rPr lang="en-US" dirty="0" err="1" smtClean="0"/>
                        <a:t>ng</a:t>
                      </a:r>
                      <a:r>
                        <a:rPr lang="en-US" dirty="0" smtClean="0"/>
                        <a:t>\ml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348 mg\dl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254 mg\dl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9.8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قبل</a:t>
                      </a:r>
                      <a:r>
                        <a:rPr lang="ar-SA" baseline="0" dirty="0" smtClean="0"/>
                        <a:t> العمل الجراحي</a:t>
                      </a:r>
                      <a:endParaRPr lang="ar-SA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2.4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190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142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6.2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بعد 6 أشهر</a:t>
                      </a:r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14400" y="6096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2400" dirty="0" smtClean="0"/>
              <a:t>في دراسة حديثة نشرت عن تأثير </a:t>
            </a:r>
            <a:r>
              <a:rPr lang="en-US" sz="2400" dirty="0" smtClean="0"/>
              <a:t>MGB</a:t>
            </a:r>
            <a:r>
              <a:rPr lang="ar-DZ" sz="2400" dirty="0" smtClean="0"/>
              <a:t> على السكري الشبابي نمط 2 :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38862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2400" dirty="0" smtClean="0"/>
              <a:t>في دراسة نشرت من قبل </a:t>
            </a:r>
            <a:r>
              <a:rPr lang="en-US" sz="2400" dirty="0" smtClean="0"/>
              <a:t>SAGES</a:t>
            </a:r>
          </a:p>
          <a:p>
            <a:pPr algn="r" rtl="1"/>
            <a:r>
              <a:rPr lang="ar-DZ" sz="2400" dirty="0" smtClean="0"/>
              <a:t>متوسط العمر 39 سنة مع سكري شبابي نمط ثاني لمدة تتجاوز 10 سنوات 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40130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381001"/>
            <a:ext cx="9144000" cy="3962400"/>
          </a:xfrm>
        </p:spPr>
        <p:txBody>
          <a:bodyPr>
            <a:normAutofit fontScale="92500"/>
          </a:bodyPr>
          <a:lstStyle/>
          <a:p>
            <a:pPr algn="r" rtl="1"/>
            <a:r>
              <a:rPr lang="ar-SY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في العام 1983م تم إنشاء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American Society for Bariatric Surgery (ASBS)</a:t>
            </a:r>
            <a:r>
              <a:rPr lang="ar-SY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. </a:t>
            </a:r>
          </a:p>
          <a:p>
            <a:pPr algn="r" rtl="1"/>
            <a:r>
              <a:rPr lang="ar-SY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و قد تم تعيين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Mason</a:t>
            </a:r>
            <a:r>
              <a:rPr lang="ar-SY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الملقب بأبو البدانة كأول رئيس للجمعية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ar-SY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 rtl="1"/>
            <a:r>
              <a:rPr lang="ar-SY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أثبتت الدراسات أن جراحات البدانة إضافة إلى نقص وزن ، أدّت أيضاً إلى إحداث تغيرات </a:t>
            </a:r>
            <a:r>
              <a:rPr lang="ar-SY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استقلابية</a:t>
            </a:r>
            <a:r>
              <a:rPr lang="ar-SY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هامة في الجسم ، </a:t>
            </a:r>
            <a:r>
              <a:rPr lang="ar-SY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و</a:t>
            </a:r>
            <a:r>
              <a:rPr lang="ar-SY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بناء على ذلك تم في العام 2007 تغيير اسم الجمعية ليصبح</a:t>
            </a:r>
          </a:p>
          <a:p>
            <a:pPr algn="r" rtl="1"/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American Society for Metabolic and Bariatric Surgery (ASMBS)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صورة 3" descr="ASMBS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46187" y="3741800"/>
            <a:ext cx="5040413" cy="311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932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533400"/>
          </a:xfrm>
        </p:spPr>
        <p:txBody>
          <a:bodyPr>
            <a:normAutofit/>
          </a:bodyPr>
          <a:lstStyle/>
          <a:p>
            <a:r>
              <a:rPr lang="ar-DZ" sz="2800" b="1" i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لمحة تاريخية</a:t>
            </a:r>
            <a:endParaRPr lang="en-US" sz="2800" b="1" i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 descr="C:\Users\win10\Desktop\Metabolic\أهسفخ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33399"/>
            <a:ext cx="8991600" cy="64955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DZ" b="1" i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مضادات استطباب الجراحة الاستقلابية</a:t>
            </a:r>
            <a:endParaRPr lang="en-US" b="1" i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buNone/>
            </a:pPr>
            <a:r>
              <a:rPr lang="ar-DZ" dirty="0" smtClean="0"/>
              <a:t>تتضمن :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DZ" dirty="0" smtClean="0"/>
              <a:t>سكري الشبابي نمط 1 إلا في حال كون استطباب الجراحة لسبب آخر غير السكري كالبدانة المرضية مثلاً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DZ" dirty="0" smtClean="0"/>
              <a:t>الإدمان الكحولي أو الدوائي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DZ" dirty="0" smtClean="0"/>
              <a:t>وجود مرض نفسي غير مسيطر عليه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DZ" dirty="0" smtClean="0"/>
              <a:t>نقص القدرة على استيعاب المخاطر</a:t>
            </a:r>
            <a:r>
              <a:rPr lang="en-US" dirty="0" smtClean="0"/>
              <a:t>/</a:t>
            </a:r>
            <a:r>
              <a:rPr lang="ar-DZ" dirty="0" smtClean="0"/>
              <a:t> الفوائد ، النتائج المتوقعة ، أو البدائل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DZ" dirty="0" smtClean="0"/>
              <a:t>نقص الالتزام بالمكملات الغذائية والمتابعة </a:t>
            </a:r>
            <a:r>
              <a:rPr lang="ar-DZ" dirty="0" err="1" smtClean="0"/>
              <a:t>طويلةا</a:t>
            </a:r>
            <a:r>
              <a:rPr lang="ar-DZ" dirty="0" smtClean="0"/>
              <a:t> لأمد التي تتطلبها الجراحة.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DZ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عوامل عودة السكري</a:t>
            </a:r>
            <a:endParaRPr lang="en-US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257800"/>
          </a:xfrm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ar-DZ" dirty="0" smtClean="0"/>
              <a:t>   أظهرت الدراسات الحديثة وجود عودة للسكري في حوالي 25</a:t>
            </a:r>
            <a:r>
              <a:rPr lang="en-US" dirty="0" smtClean="0"/>
              <a:t>%</a:t>
            </a:r>
            <a:r>
              <a:rPr lang="ar-DZ" dirty="0" smtClean="0"/>
              <a:t> ممن شفي لديهم السكري بعد الجراحة الاستقلابية على مدار 10 سنوات بعد شفائه ، والعوامل التالية تبين من المرضى الأكثر أهبة لهذه العودة :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DZ" dirty="0" smtClean="0"/>
              <a:t>تقدم السن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DZ" dirty="0" smtClean="0"/>
              <a:t>طول مدة الإصابة بالسكري قبل الجراحة الاستقلابية 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DZ" dirty="0" smtClean="0"/>
              <a:t>العلاج بالأنسولين 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DZ" dirty="0" smtClean="0"/>
              <a:t>الغلوكوز التراكمي أعلى من 10 قبل الجراحة الاستقلابية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DZ" dirty="0" smtClean="0"/>
              <a:t>مستوى </a:t>
            </a:r>
            <a:r>
              <a:rPr lang="ar-DZ" dirty="0" err="1" smtClean="0"/>
              <a:t>السي</a:t>
            </a:r>
            <a:r>
              <a:rPr lang="ar-DZ" dirty="0" smtClean="0"/>
              <a:t> </a:t>
            </a:r>
            <a:r>
              <a:rPr lang="ar-DZ" dirty="0" err="1" smtClean="0"/>
              <a:t>بيبتيد</a:t>
            </a:r>
            <a:r>
              <a:rPr lang="ar-DZ" dirty="0" smtClean="0"/>
              <a:t> أقل أو على الحد الأدنى من الطبيعي بالنسبة لمستواه في الدم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ar-DZ" b="1" i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مقاربة مريض السكري</a:t>
            </a:r>
            <a:endParaRPr lang="en-US" b="1" i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win10\Desktop\Metabolic\Algorithi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009650"/>
            <a:ext cx="7067550" cy="5848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142108" y="381000"/>
            <a:ext cx="7239892" cy="838200"/>
          </a:xfrm>
        </p:spPr>
        <p:txBody>
          <a:bodyPr>
            <a:normAutofit/>
          </a:bodyPr>
          <a:lstStyle/>
          <a:p>
            <a:pPr algn="r" rtl="1"/>
            <a:r>
              <a:rPr lang="ar-SY" sz="2800" b="1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الخلاصة :</a:t>
            </a:r>
            <a:endParaRPr lang="en-US" sz="2800" b="1" dirty="0">
              <a:solidFill>
                <a:srgbClr val="FFC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5105399"/>
          </a:xfrm>
        </p:spPr>
        <p:txBody>
          <a:bodyPr>
            <a:normAutofit/>
          </a:bodyPr>
          <a:lstStyle/>
          <a:p>
            <a:pPr algn="r" rtl="1"/>
            <a:r>
              <a:rPr lang="ar-SY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هناك بعض المرضى حدث لديهم هجوع كامل للداء السكري نمط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II</a:t>
            </a:r>
            <a:r>
              <a:rPr lang="ar-SY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مع الاستغناء عن استعمال المركبات الدوائية .</a:t>
            </a:r>
          </a:p>
          <a:p>
            <a:pPr algn="r" rtl="1"/>
            <a:r>
              <a:rPr lang="ar-SY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الجراحة </a:t>
            </a:r>
            <a:r>
              <a:rPr lang="ar-SY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الاستقلابية</a:t>
            </a:r>
            <a:r>
              <a:rPr lang="ar-SY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تعتبر مناسبة لمرضى النمط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II</a:t>
            </a:r>
            <a:r>
              <a:rPr lang="ar-SY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من الداء السكري </a:t>
            </a:r>
            <a:r>
              <a:rPr lang="ar-SY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و</a:t>
            </a:r>
            <a:r>
              <a:rPr lang="ar-SY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الذين لديهم بدانة شديدة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BMI≥35kg/m² </a:t>
            </a:r>
            <a:r>
              <a:rPr lang="ar-SY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، هؤلاء المرضى يحدث لديهم تحسن واضح في مستوى ضبط سكر الدم ، إضافة إلى تحسّن </a:t>
            </a:r>
            <a:r>
              <a:rPr lang="ar-SY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الإمراضيات</a:t>
            </a:r>
            <a:r>
              <a:rPr lang="ar-SY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المرافقة للبدانة ، </a:t>
            </a:r>
            <a:r>
              <a:rPr lang="ar-SY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و</a:t>
            </a:r>
            <a:r>
              <a:rPr lang="ar-SY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ذلك بالمقارنة مع المرضى الذين يستعملون المركبات الدوائية .</a:t>
            </a: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صورة 3" descr="images-254rgh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4191000"/>
            <a:ext cx="3962400" cy="26367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241516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142108" y="381000"/>
            <a:ext cx="7239892" cy="838200"/>
          </a:xfrm>
        </p:spPr>
        <p:txBody>
          <a:bodyPr>
            <a:normAutofit/>
          </a:bodyPr>
          <a:lstStyle/>
          <a:p>
            <a:pPr algn="r" rtl="1"/>
            <a:r>
              <a:rPr lang="ar-SY" sz="2800" b="1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الخلاصة :</a:t>
            </a:r>
            <a:endParaRPr lang="en-US" sz="2800" b="1" dirty="0">
              <a:solidFill>
                <a:srgbClr val="FFC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5105399"/>
          </a:xfrm>
        </p:spPr>
        <p:txBody>
          <a:bodyPr>
            <a:normAutofit/>
          </a:bodyPr>
          <a:lstStyle/>
          <a:p>
            <a:pPr algn="r" rtl="1"/>
            <a:r>
              <a:rPr lang="ar-SY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هناك بعض المرضى حدث لديهم هجوع كامل للداء السكري نمط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II</a:t>
            </a:r>
            <a:r>
              <a:rPr lang="ar-SY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مع الاستغناء عن استعمال المركبات الدوائية .</a:t>
            </a:r>
          </a:p>
          <a:p>
            <a:pPr algn="r" rtl="1"/>
            <a:r>
              <a:rPr lang="ar-SY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الجراحة </a:t>
            </a:r>
            <a:r>
              <a:rPr lang="ar-SY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الاستقلابية</a:t>
            </a:r>
            <a:r>
              <a:rPr lang="ar-SY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تعتبر مناسبة لمرضى النمط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II</a:t>
            </a:r>
            <a:r>
              <a:rPr lang="ar-SY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من الداء السكري </a:t>
            </a:r>
            <a:r>
              <a:rPr lang="ar-SY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و</a:t>
            </a:r>
            <a:r>
              <a:rPr lang="ar-SY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الذين لديهم بدانة شديدة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BMI≥35kg/m² </a:t>
            </a:r>
            <a:r>
              <a:rPr lang="ar-SY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، هؤلاء المرضى يحدث لديهم تحسن واضح في مستوى ضبط سكر الدم ، إضافة إلى تحسّن </a:t>
            </a:r>
            <a:r>
              <a:rPr lang="ar-SY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الإمراضيات</a:t>
            </a:r>
            <a:r>
              <a:rPr lang="ar-SY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المرافقة للبدانة ، </a:t>
            </a:r>
            <a:r>
              <a:rPr lang="ar-SY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و</a:t>
            </a:r>
            <a:r>
              <a:rPr lang="ar-SY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ذلك بالمقارنة مع المرضى الذين يستعملون المركبات الدوائية .</a:t>
            </a: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صورة 3" descr="images-254rgh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4191000"/>
            <a:ext cx="3962400" cy="26367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241516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52400" y="304801"/>
            <a:ext cx="8762999" cy="6172200"/>
          </a:xfrm>
        </p:spPr>
        <p:txBody>
          <a:bodyPr>
            <a:normAutofit/>
          </a:bodyPr>
          <a:lstStyle/>
          <a:p>
            <a:pPr algn="r" rtl="1"/>
            <a:r>
              <a:rPr lang="ar-SY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المرضى الذين لديهم بدانة درجة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ar-SY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(BMI = 30-35 kg/m²) </a:t>
            </a:r>
            <a:r>
              <a:rPr lang="ar-SY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تقدم الجراحة </a:t>
            </a:r>
            <a:r>
              <a:rPr lang="ar-SY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الاستقلابية</a:t>
            </a:r>
            <a:r>
              <a:rPr lang="ar-SY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فائدة لهم أيضاً ، خصوصاً عندما يكون ضبط مستوى سكر الدم لديهم سيئ باستعمال المركبات الدوائية .</a:t>
            </a:r>
          </a:p>
          <a:p>
            <a:pPr algn="r" rtl="1"/>
            <a:r>
              <a:rPr lang="ar-SY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إن هذه المعطيات التي نملكها أوضحت أن الجراحة </a:t>
            </a:r>
            <a:r>
              <a:rPr lang="ar-SY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الاستقلابية</a:t>
            </a:r>
            <a:r>
              <a:rPr lang="ar-SY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تؤدي إلى تحسّن في ضبط مستوى سكر الدم عند جميع مرضى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T2D</a:t>
            </a:r>
            <a:r>
              <a:rPr lang="ar-SY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تقريباً ، كما تؤدي إلى هجوع طويل الأمد عند بعض المرضى .</a:t>
            </a:r>
          </a:p>
          <a:p>
            <a:pPr algn="r" rtl="1"/>
            <a:r>
              <a:rPr lang="ar-SY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إضافةً إلى حدوث نقص وزن ملحوظ ، </a:t>
            </a:r>
            <a:r>
              <a:rPr lang="ar-SY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و</a:t>
            </a:r>
            <a:r>
              <a:rPr lang="ar-SY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إنقاص كمية الأدوية المتناولة ، </a:t>
            </a:r>
            <a:r>
              <a:rPr lang="ar-SY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و</a:t>
            </a:r>
            <a:r>
              <a:rPr lang="ar-SY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تحسين نوعية الحياة عند المرضى .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0623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algn="r">
              <a:buNone/>
            </a:pPr>
            <a:r>
              <a:rPr lang="ar-SA" u="sng" dirty="0" smtClean="0"/>
              <a:t>يقول </a:t>
            </a:r>
            <a:r>
              <a:rPr lang="ar-SA" u="sng" dirty="0" err="1" smtClean="0"/>
              <a:t>البيرت</a:t>
            </a:r>
            <a:r>
              <a:rPr lang="ar-SA" u="sng" dirty="0" smtClean="0"/>
              <a:t> </a:t>
            </a:r>
            <a:r>
              <a:rPr lang="ar-SA" u="sng" dirty="0" err="1" smtClean="0"/>
              <a:t>انيشتاين</a:t>
            </a:r>
            <a:endParaRPr lang="ar-SA" u="sng" dirty="0" smtClean="0"/>
          </a:p>
          <a:p>
            <a:pPr algn="r">
              <a:buNone/>
            </a:pPr>
            <a:r>
              <a:rPr lang="ar-SA" dirty="0" smtClean="0"/>
              <a:t>إن الخيال أكثر أهمية من المعرفة</a:t>
            </a:r>
          </a:p>
          <a:p>
            <a:pPr algn="r">
              <a:buNone/>
            </a:pPr>
            <a:r>
              <a:rPr lang="ar-SA" dirty="0" smtClean="0"/>
              <a:t>وبالتالي:</a:t>
            </a:r>
          </a:p>
          <a:p>
            <a:pPr algn="r">
              <a:buNone/>
            </a:pPr>
            <a:r>
              <a:rPr lang="ar-SA" dirty="0" smtClean="0"/>
              <a:t>تكشف قصة الجراحة والداء السكري مدى أهمية توفر المطلبين.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2000"/>
            <a:ext cx="7489704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9191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ar-SA" dirty="0" smtClean="0"/>
              <a:t>ـ إن تأثيرات الجراحة على داء السكري كبيرة ومثيرة بإحداث </a:t>
            </a:r>
            <a:r>
              <a:rPr lang="ar-SA" dirty="0" err="1" smtClean="0"/>
              <a:t>الهدأة</a:t>
            </a:r>
            <a:r>
              <a:rPr lang="ar-SA" dirty="0" smtClean="0"/>
              <a:t> .</a:t>
            </a:r>
          </a:p>
          <a:p>
            <a:pPr algn="r" rtl="1">
              <a:buNone/>
            </a:pPr>
            <a:r>
              <a:rPr lang="ar-SA" dirty="0" smtClean="0"/>
              <a:t>ـ العقبة  الرئيسية بعدم قبول الإجراء بشكل واسع هو عدم وجود آلية مقبولة (مفهومه).</a:t>
            </a:r>
          </a:p>
          <a:p>
            <a:pPr algn="r" rtl="1">
              <a:buNone/>
            </a:pPr>
            <a:r>
              <a:rPr lang="ar-SA" dirty="0" smtClean="0"/>
              <a:t>ـ خاصة الداء السكري هو مرض يشترك فيه: </a:t>
            </a:r>
          </a:p>
          <a:p>
            <a:pPr algn="r" rtl="1">
              <a:buNone/>
            </a:pPr>
            <a:r>
              <a:rPr lang="ar-SA" dirty="0" smtClean="0"/>
              <a:t>                       ـ </a:t>
            </a:r>
            <a:r>
              <a:rPr lang="ar-SA" dirty="0" err="1" smtClean="0"/>
              <a:t>النبكرياس</a:t>
            </a:r>
            <a:r>
              <a:rPr lang="ar-SA" dirty="0" smtClean="0"/>
              <a:t>.      ـ النسيج العضلي.</a:t>
            </a:r>
          </a:p>
          <a:p>
            <a:pPr algn="r" rtl="1">
              <a:buNone/>
            </a:pPr>
            <a:r>
              <a:rPr lang="ar-SA" dirty="0" smtClean="0"/>
              <a:t>                       ـ الكبد.            ـ النسيج </a:t>
            </a:r>
            <a:r>
              <a:rPr lang="ar-SA" dirty="0" err="1" smtClean="0"/>
              <a:t>الشحمي</a:t>
            </a:r>
            <a:r>
              <a:rPr lang="ar-SA" dirty="0" smtClean="0"/>
              <a:t>.</a:t>
            </a:r>
          </a:p>
          <a:p>
            <a:pPr algn="r" rtl="1">
              <a:buNone/>
            </a:pPr>
            <a:r>
              <a:rPr lang="ar-SA" dirty="0" smtClean="0"/>
              <a:t> ـ هذا مماثل للتأخر في وصف الأسبرين لمرضى القلب في بدايات القرن العشرين لمنع (تخفيف) حدوث </a:t>
            </a:r>
            <a:r>
              <a:rPr lang="ar-SA" dirty="0" err="1" smtClean="0"/>
              <a:t>الاحتشاءات</a:t>
            </a:r>
            <a:r>
              <a:rPr lang="ar-SA" dirty="0" smtClean="0"/>
              <a:t> القلبية. علماً أن المشاهدات </a:t>
            </a:r>
            <a:r>
              <a:rPr lang="ar-SA" dirty="0" err="1" smtClean="0"/>
              <a:t>السريرية</a:t>
            </a:r>
            <a:r>
              <a:rPr lang="ar-SA" dirty="0" smtClean="0"/>
              <a:t> في خمسينيات القرن الماضي: </a:t>
            </a:r>
          </a:p>
          <a:p>
            <a:pPr algn="r" rtl="1">
              <a:buNone/>
            </a:pPr>
            <a:r>
              <a:rPr lang="ar-SA" dirty="0" smtClean="0"/>
              <a:t>  ـ كشفت قدرته على منع </a:t>
            </a:r>
            <a:r>
              <a:rPr lang="ar-SA" dirty="0" err="1" smtClean="0"/>
              <a:t>الاحتشاءات</a:t>
            </a:r>
            <a:r>
              <a:rPr lang="ar-SA" dirty="0" smtClean="0"/>
              <a:t> ولم يستخدم فعلياً حتى سبعينيات القرن الماضي.                                            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555750"/>
            <a:ext cx="3495233" cy="52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4834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win10\Desktop\Metabolic\Merc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25248"/>
            <a:ext cx="9144000" cy="68832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DZ" dirty="0" smtClean="0"/>
              <a:t>ما هي الجراحة الاستقلابية 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5" name="Cloud Callout 4"/>
          <p:cNvSpPr/>
          <p:nvPr/>
        </p:nvSpPr>
        <p:spPr>
          <a:xfrm>
            <a:off x="990600" y="1447800"/>
            <a:ext cx="7620000" cy="4648200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تعرف الجراحة الاستقلابية ب</a:t>
            </a:r>
            <a:r>
              <a:rPr lang="ar-SA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أ</a:t>
            </a:r>
            <a:r>
              <a:rPr lang="ar-DZ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نها إجراء عمليات السبيل الهضمي بهدف معالجة سكري النمط الثاني والسمنة</a:t>
            </a:r>
            <a:endParaRPr lang="en-US" sz="40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endParaRPr lang="en-US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9" name="Picture 3" descr="C:\Users\hp\Documents\Poi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363" y="86346"/>
            <a:ext cx="8933677" cy="661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9657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1" name="Picture 3" descr="C:\Users\hp\Documents\Diabet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576" y="762000"/>
            <a:ext cx="8804848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إطار 8"/>
          <p:cNvSpPr/>
          <p:nvPr/>
        </p:nvSpPr>
        <p:spPr>
          <a:xfrm>
            <a:off x="6248400" y="2438400"/>
            <a:ext cx="914400" cy="533400"/>
          </a:xfrm>
          <a:prstGeom prst="fram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345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852160"/>
          </a:xfrm>
        </p:spPr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99" y="228600"/>
            <a:ext cx="8763001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285720" y="714356"/>
            <a:ext cx="8215370" cy="5929354"/>
          </a:xfrm>
        </p:spPr>
        <p:txBody>
          <a:bodyPr>
            <a:normAutofit/>
          </a:bodyPr>
          <a:lstStyle/>
          <a:p>
            <a:pPr algn="r"/>
            <a:r>
              <a:rPr lang="ar-SA" sz="2400" dirty="0" smtClean="0"/>
              <a:t>ـ إن عامل الخطر الأساسي للداء السكري نمط (2) هو البدانة.</a:t>
            </a:r>
          </a:p>
          <a:p>
            <a:pPr algn="r"/>
            <a:r>
              <a:rPr lang="ar-SA" sz="2400" dirty="0" smtClean="0"/>
              <a:t>ـ 90% من مرضى داء سكري نمط (2) هم </a:t>
            </a:r>
            <a:r>
              <a:rPr lang="ar-SA" sz="2400" dirty="0" err="1" smtClean="0"/>
              <a:t>زائدوا</a:t>
            </a:r>
            <a:r>
              <a:rPr lang="ar-SA" sz="2400" dirty="0" smtClean="0"/>
              <a:t> الوزن.</a:t>
            </a:r>
          </a:p>
          <a:p>
            <a:pPr algn="r"/>
            <a:r>
              <a:rPr lang="ar-SA" sz="2400" dirty="0" smtClean="0"/>
              <a:t>ـ تم اقتراح مصطلح </a:t>
            </a:r>
            <a:r>
              <a:rPr lang="en-US" sz="2400" dirty="0" err="1" smtClean="0"/>
              <a:t>Diabesity</a:t>
            </a:r>
            <a:r>
              <a:rPr lang="ar-SA" sz="2400" dirty="0" smtClean="0"/>
              <a:t> إلى بدانة مع داء سكري نمط (2).</a:t>
            </a:r>
          </a:p>
          <a:p>
            <a:pPr algn="r"/>
            <a:r>
              <a:rPr lang="ar-SA" sz="2400" dirty="0" smtClean="0"/>
              <a:t>ـ العديد من الدراسات بينت تحسن داء سكري نمط (2) بعد عمليات جراحة البدانة خلال أيام أو أسابيع.</a:t>
            </a:r>
          </a:p>
          <a:p>
            <a:pPr algn="r"/>
            <a:r>
              <a:rPr lang="ar-SA" sz="2400" dirty="0" smtClean="0"/>
              <a:t>ـ هناك نمطين لجراحة البدانة          تصغير الحجم.</a:t>
            </a:r>
          </a:p>
          <a:p>
            <a:pPr algn="r"/>
            <a:r>
              <a:rPr lang="ar-SA" sz="2400" dirty="0"/>
              <a:t> </a:t>
            </a:r>
            <a:r>
              <a:rPr lang="ar-SA" sz="2400" dirty="0" smtClean="0"/>
              <a:t>                                           سوء الامتصاص </a:t>
            </a:r>
          </a:p>
          <a:p>
            <a:pPr algn="r"/>
            <a:r>
              <a:rPr lang="ar-SA" sz="2400" dirty="0" smtClean="0"/>
              <a:t>ـ الهدف من العلاج الجراحي هو الشفاء ما أمكن وبشكل أدق الهجوع </a:t>
            </a:r>
            <a:r>
              <a:rPr lang="en-US" sz="2400" dirty="0" smtClean="0"/>
              <a:t>Remission</a:t>
            </a:r>
            <a:endParaRPr lang="ar-SA" sz="2400" dirty="0" smtClean="0"/>
          </a:p>
          <a:p>
            <a:pPr algn="r"/>
            <a:r>
              <a:rPr lang="ar-SA" sz="2400" dirty="0" smtClean="0"/>
              <a:t>ـ آلية ضبط السطر غير نقص الوزن في عمليات البدانة غير واضحة:</a:t>
            </a:r>
          </a:p>
          <a:p>
            <a:pPr algn="r"/>
            <a:r>
              <a:rPr lang="ar-SA" sz="2400" dirty="0" smtClean="0"/>
              <a:t>3آليات:  </a:t>
            </a:r>
            <a:r>
              <a:rPr lang="ar-SA" sz="2400" dirty="0" err="1" smtClean="0"/>
              <a:t>ـ</a:t>
            </a:r>
            <a:r>
              <a:rPr lang="ar-SA" sz="2400" dirty="0" smtClean="0"/>
              <a:t>   </a:t>
            </a:r>
            <a:r>
              <a:rPr lang="ar-SA" sz="2400" dirty="0" err="1" smtClean="0"/>
              <a:t>الغريلين</a:t>
            </a:r>
            <a:r>
              <a:rPr lang="ar-SA" sz="2400" dirty="0"/>
              <a:t> </a:t>
            </a:r>
            <a:r>
              <a:rPr lang="en-US" sz="2400" dirty="0" err="1" smtClean="0"/>
              <a:t>ghreline</a:t>
            </a:r>
            <a:r>
              <a:rPr lang="ar-SA" sz="2400" dirty="0" smtClean="0"/>
              <a:t> (الشهية).</a:t>
            </a:r>
          </a:p>
          <a:p>
            <a:pPr algn="r"/>
            <a:r>
              <a:rPr lang="ar-SA" sz="2400" dirty="0"/>
              <a:t> </a:t>
            </a:r>
            <a:r>
              <a:rPr lang="ar-SA" sz="2400" dirty="0" smtClean="0"/>
              <a:t>         ـ  نظرية المعي الأمامي.</a:t>
            </a:r>
          </a:p>
          <a:p>
            <a:pPr algn="r"/>
            <a:r>
              <a:rPr lang="ar-SA" sz="2400" dirty="0"/>
              <a:t> </a:t>
            </a:r>
            <a:r>
              <a:rPr lang="ar-SA" sz="2400" dirty="0" smtClean="0"/>
              <a:t>          ـ نظرية المعي الخلفي إفراز </a:t>
            </a:r>
            <a:r>
              <a:rPr lang="en-US" sz="2400" dirty="0" smtClean="0"/>
              <a:t>GLP</a:t>
            </a:r>
            <a:r>
              <a:rPr lang="en-US" sz="1800" dirty="0" smtClean="0"/>
              <a:t>1</a:t>
            </a:r>
            <a:r>
              <a:rPr lang="ar-SA" sz="2400" dirty="0" smtClean="0"/>
              <a:t>و </a:t>
            </a:r>
            <a:r>
              <a:rPr lang="en-US" sz="2400" dirty="0" smtClean="0"/>
              <a:t>GIP</a:t>
            </a:r>
            <a:endParaRPr lang="ar-SA" sz="2400" dirty="0"/>
          </a:p>
        </p:txBody>
      </p:sp>
      <p:cxnSp>
        <p:nvCxnSpPr>
          <p:cNvPr id="5" name="رابط كسهم مستقيم 4"/>
          <p:cNvCxnSpPr/>
          <p:nvPr/>
        </p:nvCxnSpPr>
        <p:spPr>
          <a:xfrm rot="10800000">
            <a:off x="5072066" y="3071810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" name="رابط كسهم مستقيم 5"/>
          <p:cNvCxnSpPr/>
          <p:nvPr/>
        </p:nvCxnSpPr>
        <p:spPr>
          <a:xfrm rot="5400000">
            <a:off x="5205418" y="3152772"/>
            <a:ext cx="509590" cy="3476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rot="5400000">
            <a:off x="7144562" y="4785528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(20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68815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صورة 3" descr="ps_180112_gastric_bypass_sleeve_gastrectomy_800x600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21288" y="0"/>
            <a:ext cx="3522711" cy="3738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صورة 4" descr="mini-gastri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93277" y="3320695"/>
            <a:ext cx="3022123" cy="3537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مربع نص 5"/>
          <p:cNvSpPr txBox="1"/>
          <p:nvPr/>
        </p:nvSpPr>
        <p:spPr>
          <a:xfrm>
            <a:off x="5791200" y="1066800"/>
            <a:ext cx="16642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Book Antiqua" pitchFamily="18" charset="0"/>
              </a:rPr>
              <a:t>Sleeve</a:t>
            </a:r>
          </a:p>
          <a:p>
            <a:r>
              <a:rPr lang="en-US" sz="2000" b="1" dirty="0" err="1" smtClean="0">
                <a:solidFill>
                  <a:srgbClr val="FF0000"/>
                </a:solidFill>
                <a:latin typeface="Book Antiqua" pitchFamily="18" charset="0"/>
              </a:rPr>
              <a:t>Gastrectomy</a:t>
            </a:r>
            <a:endParaRPr lang="en-US" sz="20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9793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ذروة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ذروة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ذروة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2361</TotalTime>
  <Words>1236</Words>
  <Application>Microsoft Office PowerPoint</Application>
  <PresentationFormat>عرض على الشاشة (3:4)‏</PresentationFormat>
  <Paragraphs>130</Paragraphs>
  <Slides>32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32</vt:i4>
      </vt:variant>
    </vt:vector>
  </HeadingPairs>
  <TitlesOfParts>
    <vt:vector size="33" baseType="lpstr">
      <vt:lpstr>ذروة</vt:lpstr>
      <vt:lpstr>الشريحة 1</vt:lpstr>
      <vt:lpstr>الشريحة 2</vt:lpstr>
      <vt:lpstr>الشريحة 3</vt:lpstr>
      <vt:lpstr>ما هي الجراحة الاستقلابية ؟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الآلية الفيزيولوجية</vt:lpstr>
      <vt:lpstr>الشريحة 17</vt:lpstr>
      <vt:lpstr>الفوائد المثبتة للجراحات الاستقلابية</vt:lpstr>
      <vt:lpstr>الشريحة 19</vt:lpstr>
      <vt:lpstr>الشريحة 20</vt:lpstr>
      <vt:lpstr>الشريحة 21</vt:lpstr>
      <vt:lpstr>لمحة تاريخية</vt:lpstr>
      <vt:lpstr> مضادات استطباب الجراحة الاستقلابية</vt:lpstr>
      <vt:lpstr>عوامل عودة السكري</vt:lpstr>
      <vt:lpstr>مقاربة مريض السكري</vt:lpstr>
      <vt:lpstr>الخلاصة :</vt:lpstr>
      <vt:lpstr>الخلاصة :</vt:lpstr>
      <vt:lpstr>الشريحة 28</vt:lpstr>
      <vt:lpstr>الشريحة 29</vt:lpstr>
      <vt:lpstr>الشريحة 30</vt:lpstr>
      <vt:lpstr>الشريحة 31</vt:lpstr>
      <vt:lpstr>الشريحة 32</vt:lpstr>
    </vt:vector>
  </TitlesOfParts>
  <Company>SACC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DR.Ahmed Saker 2o1O</dc:creator>
  <cp:lastModifiedBy>GSURG.SEC</cp:lastModifiedBy>
  <cp:revision>132</cp:revision>
  <dcterms:created xsi:type="dcterms:W3CDTF">2018-04-25T21:34:56Z</dcterms:created>
  <dcterms:modified xsi:type="dcterms:W3CDTF">2019-03-18T12:04:30Z</dcterms:modified>
</cp:coreProperties>
</file>