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76" r:id="rId6"/>
    <p:sldId id="260" r:id="rId7"/>
    <p:sldId id="261" r:id="rId8"/>
    <p:sldId id="278" r:id="rId9"/>
    <p:sldId id="274" r:id="rId10"/>
    <p:sldId id="313" r:id="rId11"/>
    <p:sldId id="277" r:id="rId12"/>
    <p:sldId id="262" r:id="rId13"/>
    <p:sldId id="263" r:id="rId14"/>
    <p:sldId id="294" r:id="rId15"/>
    <p:sldId id="279" r:id="rId16"/>
    <p:sldId id="280" r:id="rId17"/>
    <p:sldId id="321" r:id="rId18"/>
    <p:sldId id="284" r:id="rId19"/>
    <p:sldId id="315" r:id="rId20"/>
    <p:sldId id="285" r:id="rId21"/>
    <p:sldId id="317" r:id="rId22"/>
    <p:sldId id="264" r:id="rId23"/>
    <p:sldId id="275" r:id="rId24"/>
    <p:sldId id="287" r:id="rId25"/>
    <p:sldId id="288" r:id="rId26"/>
    <p:sldId id="289" r:id="rId27"/>
    <p:sldId id="290" r:id="rId28"/>
    <p:sldId id="265" r:id="rId29"/>
    <p:sldId id="266" r:id="rId30"/>
    <p:sldId id="267" r:id="rId31"/>
    <p:sldId id="268" r:id="rId32"/>
    <p:sldId id="281" r:id="rId33"/>
    <p:sldId id="282" r:id="rId34"/>
    <p:sldId id="269" r:id="rId35"/>
    <p:sldId id="319" r:id="rId36"/>
    <p:sldId id="318" r:id="rId37"/>
    <p:sldId id="302" r:id="rId38"/>
    <p:sldId id="323" r:id="rId39"/>
    <p:sldId id="325" r:id="rId40"/>
    <p:sldId id="327" r:id="rId41"/>
    <p:sldId id="295" r:id="rId42"/>
    <p:sldId id="304" r:id="rId43"/>
    <p:sldId id="306" r:id="rId44"/>
    <p:sldId id="307" r:id="rId45"/>
    <p:sldId id="308" r:id="rId46"/>
    <p:sldId id="309" r:id="rId47"/>
    <p:sldId id="332" r:id="rId48"/>
    <p:sldId id="329" r:id="rId49"/>
    <p:sldId id="331" r:id="rId50"/>
    <p:sldId id="283" r:id="rId51"/>
    <p:sldId id="271" r:id="rId52"/>
    <p:sldId id="272" r:id="rId53"/>
    <p:sldId id="273" r:id="rId5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B8ABB09-4A1D-463E-8065-109CC2B7EFAA}" type="datetimeFigureOut">
              <a:rPr lang="ar-SA" smtClean="0"/>
              <a:t>08/07/1440</a:t>
            </a:fld>
            <a:endParaRPr lang="ar-S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S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B34F065-1154-456A-91E3-76DE8E75E17B}" type="slidenum">
              <a:rPr lang="ar-SA" smtClean="0"/>
              <a:t>‹#›</a:t>
            </a:fld>
            <a:endParaRPr lang="ar-S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08/07/1440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08/07/1440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08/07/1440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08/07/1440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08/07/1440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08/07/1440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08/07/1440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08/07/1440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08/07/1440</a:t>
            </a:fld>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08/07/1440</a:t>
            </a:fld>
            <a:endParaRPr lang="ar-S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B8ABB09-4A1D-463E-8065-109CC2B7EFAA}" type="datetimeFigureOut">
              <a:rPr lang="ar-SA" smtClean="0"/>
              <a:t>08/07/1440</a:t>
            </a:fld>
            <a:endParaRPr lang="ar-S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S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iddk.nih.gov/health-information/diabetes/overview/insulin-medicines-treatments#Pump" TargetMode="External"/><Relationship Id="rId2" Type="http://schemas.openxmlformats.org/officeDocument/2006/relationships/hyperlink" Target="https://www.niddk.nih.gov/health-information/diabetes/overview/managing-diabetes/continuous-glucose-monitor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87273" y="2492896"/>
            <a:ext cx="8046720" cy="1702160"/>
          </a:xfrm>
        </p:spPr>
        <p:txBody>
          <a:bodyPr>
            <a:normAutofit/>
          </a:bodyPr>
          <a:lstStyle/>
          <a:p>
            <a:r>
              <a:rPr lang="en-US" sz="5400" b="1" dirty="0" smtClean="0">
                <a:solidFill>
                  <a:schemeClr val="tx1"/>
                </a:solidFill>
              </a:rPr>
              <a:t>Brittle Diabetes</a:t>
            </a:r>
            <a:endParaRPr lang="ar-SY" sz="5400" b="1" dirty="0">
              <a:solidFill>
                <a:schemeClr val="tx1"/>
              </a:solidFill>
            </a:endParaRPr>
          </a:p>
        </p:txBody>
      </p:sp>
      <p:sp>
        <p:nvSpPr>
          <p:cNvPr id="3" name="عنوان فرعي 2"/>
          <p:cNvSpPr>
            <a:spLocks noGrp="1"/>
          </p:cNvSpPr>
          <p:nvPr>
            <p:ph type="subTitle" idx="1"/>
          </p:nvPr>
        </p:nvSpPr>
        <p:spPr>
          <a:xfrm>
            <a:off x="251520" y="4365104"/>
            <a:ext cx="7920879" cy="1388613"/>
          </a:xfrm>
        </p:spPr>
        <p:style>
          <a:lnRef idx="1">
            <a:schemeClr val="accent1"/>
          </a:lnRef>
          <a:fillRef idx="2">
            <a:schemeClr val="accent1"/>
          </a:fillRef>
          <a:effectRef idx="1">
            <a:schemeClr val="accent1"/>
          </a:effectRef>
          <a:fontRef idx="minor">
            <a:schemeClr val="dk1"/>
          </a:fontRef>
        </p:style>
        <p:txBody>
          <a:bodyPr>
            <a:normAutofit/>
          </a:bodyPr>
          <a:lstStyle/>
          <a:p>
            <a:pPr algn="r"/>
            <a:r>
              <a:rPr lang="ar-SY" sz="2400" b="1" dirty="0" smtClean="0">
                <a:solidFill>
                  <a:schemeClr val="tx2"/>
                </a:solidFill>
              </a:rPr>
              <a:t>د. رنا </a:t>
            </a:r>
            <a:r>
              <a:rPr lang="ar-SY" sz="2400" b="1" dirty="0" err="1" smtClean="0">
                <a:solidFill>
                  <a:schemeClr val="tx2"/>
                </a:solidFill>
              </a:rPr>
              <a:t>شنات</a:t>
            </a:r>
            <a:endParaRPr lang="ar-SY" sz="2400" b="1" dirty="0" smtClean="0">
              <a:solidFill>
                <a:schemeClr val="tx2"/>
              </a:solidFill>
            </a:endParaRPr>
          </a:p>
          <a:p>
            <a:pPr algn="r"/>
            <a:r>
              <a:rPr lang="ar-SY" sz="2400" b="1" dirty="0" smtClean="0">
                <a:solidFill>
                  <a:schemeClr val="tx2"/>
                </a:solidFill>
              </a:rPr>
              <a:t>اختصاصية غدد وسكري </a:t>
            </a:r>
          </a:p>
          <a:p>
            <a:pPr algn="r"/>
            <a:r>
              <a:rPr lang="ar-SY" sz="2400" b="1" dirty="0" smtClean="0">
                <a:solidFill>
                  <a:schemeClr val="tx2"/>
                </a:solidFill>
              </a:rPr>
              <a:t>المؤتمر العلمي الطبي الثاني/ حماة20 آذار 2019</a:t>
            </a:r>
            <a:endParaRPr lang="ar-SY" sz="2000" b="1" dirty="0">
              <a:solidFill>
                <a:schemeClr val="tx2"/>
              </a:solidFill>
            </a:endParaRPr>
          </a:p>
        </p:txBody>
      </p:sp>
    </p:spTree>
    <p:extLst>
      <p:ext uri="{BB962C8B-B14F-4D97-AF65-F5344CB8AC3E}">
        <p14:creationId xmlns:p14="http://schemas.microsoft.com/office/powerpoint/2010/main" val="1531351310"/>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Picture 3" descr="D:\pharma hama\المستندات\Desktop\genes-depression-we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79" y="188640"/>
            <a:ext cx="887740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809270"/>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4077072"/>
          </a:xfrm>
          <a:solidFill>
            <a:schemeClr val="accent3">
              <a:lumMod val="20000"/>
              <a:lumOff val="80000"/>
            </a:schemeClr>
          </a:solidFill>
        </p:spPr>
        <p:txBody>
          <a:bodyPr>
            <a:normAutofit/>
          </a:bodyPr>
          <a:lstStyle/>
          <a:p>
            <a:pPr algn="l" rtl="0"/>
            <a:endParaRPr lang="en-US" dirty="0" smtClean="0"/>
          </a:p>
          <a:p>
            <a:pPr algn="l" rtl="0"/>
            <a:r>
              <a:rPr lang="en-US" dirty="0" smtClean="0"/>
              <a:t>Brittle </a:t>
            </a:r>
            <a:r>
              <a:rPr lang="en-US" dirty="0"/>
              <a:t>diabetes is often associated </a:t>
            </a:r>
            <a:r>
              <a:rPr lang="en-US" u="sng" dirty="0">
                <a:solidFill>
                  <a:schemeClr val="bg2">
                    <a:lumMod val="50000"/>
                  </a:schemeClr>
                </a:solidFill>
              </a:rPr>
              <a:t>with stress, depression </a:t>
            </a:r>
            <a:r>
              <a:rPr lang="en-US" dirty="0"/>
              <a:t>and other psychological issues. Stress can lead to acute and temporary insulin resistance. This means that the body does not respond to insulin and </a:t>
            </a:r>
            <a:r>
              <a:rPr lang="en-US" b="1" dirty="0">
                <a:solidFill>
                  <a:schemeClr val="bg2">
                    <a:lumMod val="50000"/>
                  </a:schemeClr>
                </a:solidFill>
              </a:rPr>
              <a:t>this can come on and disappear very quickly without warning</a:t>
            </a:r>
            <a:r>
              <a:rPr lang="en-US" dirty="0"/>
              <a:t>. This can lead to distinct challenges when needing to judge insulin doses.</a:t>
            </a:r>
          </a:p>
          <a:p>
            <a:pPr algn="l" rtl="0"/>
            <a:r>
              <a:rPr lang="en-US" dirty="0"/>
              <a:t>Additionally, other psychological issues may add further complications to the management of type 1 diabetes</a:t>
            </a:r>
          </a:p>
        </p:txBody>
      </p:sp>
      <p:pic>
        <p:nvPicPr>
          <p:cNvPr id="2050" name="Picture 2" descr="D:\pharma hama\المستندات\Desktop\Untitled-design-1024x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04" y="3861048"/>
            <a:ext cx="9340404" cy="298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80721"/>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352928" cy="1368152"/>
          </a:xfrm>
        </p:spPr>
        <p:style>
          <a:lnRef idx="3">
            <a:schemeClr val="lt1"/>
          </a:lnRef>
          <a:fillRef idx="1">
            <a:schemeClr val="accent6"/>
          </a:fillRef>
          <a:effectRef idx="1">
            <a:schemeClr val="accent6"/>
          </a:effectRef>
          <a:fontRef idx="minor">
            <a:schemeClr val="lt1"/>
          </a:fontRef>
        </p:style>
        <p:txBody>
          <a:bodyPr>
            <a:normAutofit/>
          </a:bodyPr>
          <a:lstStyle/>
          <a:p>
            <a:r>
              <a:rPr lang="en-US" dirty="0"/>
              <a:t>CLINICAL MANIFESTATIONS</a:t>
            </a:r>
            <a:br>
              <a:rPr lang="en-US" dirty="0"/>
            </a:br>
            <a:endParaRPr lang="ar-SY" dirty="0"/>
          </a:p>
        </p:txBody>
      </p:sp>
      <p:sp>
        <p:nvSpPr>
          <p:cNvPr id="3" name="عنصر نائب للمحتوى 2"/>
          <p:cNvSpPr>
            <a:spLocks noGrp="1"/>
          </p:cNvSpPr>
          <p:nvPr>
            <p:ph idx="1"/>
          </p:nvPr>
        </p:nvSpPr>
        <p:spPr>
          <a:xfrm>
            <a:off x="323528" y="1340768"/>
            <a:ext cx="8352928" cy="5400600"/>
          </a:xfrm>
        </p:spPr>
        <p:style>
          <a:lnRef idx="1">
            <a:schemeClr val="accent6"/>
          </a:lnRef>
          <a:fillRef idx="2">
            <a:schemeClr val="accent6"/>
          </a:fillRef>
          <a:effectRef idx="1">
            <a:schemeClr val="accent6"/>
          </a:effectRef>
          <a:fontRef idx="minor">
            <a:schemeClr val="dk1"/>
          </a:fontRef>
        </p:style>
        <p:txBody>
          <a:bodyPr>
            <a:normAutofit/>
          </a:bodyPr>
          <a:lstStyle/>
          <a:p>
            <a:pPr algn="l" rtl="0"/>
            <a:r>
              <a:rPr lang="en-US" dirty="0" smtClean="0"/>
              <a:t>Patients </a:t>
            </a:r>
            <a:r>
              <a:rPr lang="en-US" dirty="0"/>
              <a:t>have </a:t>
            </a:r>
            <a:r>
              <a:rPr lang="en-US" b="1" dirty="0">
                <a:solidFill>
                  <a:schemeClr val="bg2">
                    <a:lumMod val="50000"/>
                  </a:schemeClr>
                </a:solidFill>
              </a:rPr>
              <a:t>wide swings of blood sugar </a:t>
            </a:r>
            <a:r>
              <a:rPr lang="en-US" dirty="0"/>
              <a:t>levels </a:t>
            </a:r>
            <a:r>
              <a:rPr lang="en-US" dirty="0" smtClean="0"/>
              <a:t>and report </a:t>
            </a:r>
            <a:r>
              <a:rPr lang="en-US" dirty="0"/>
              <a:t>differing blood sugar responses to the same </a:t>
            </a:r>
            <a:r>
              <a:rPr lang="en-US" dirty="0" smtClean="0"/>
              <a:t>dose  and </a:t>
            </a:r>
            <a:r>
              <a:rPr lang="en-US" dirty="0"/>
              <a:t>type of insulin. </a:t>
            </a:r>
            <a:endParaRPr lang="en-US" dirty="0" smtClean="0"/>
          </a:p>
          <a:p>
            <a:pPr algn="l" rtl="0"/>
            <a:r>
              <a:rPr lang="en-US" dirty="0" smtClean="0"/>
              <a:t>Most </a:t>
            </a:r>
            <a:r>
              <a:rPr lang="en-US" dirty="0"/>
              <a:t>patients are in their </a:t>
            </a:r>
            <a:r>
              <a:rPr lang="en-US" dirty="0" smtClean="0"/>
              <a:t>twenties or </a:t>
            </a:r>
            <a:r>
              <a:rPr lang="en-US" dirty="0"/>
              <a:t>thirties</a:t>
            </a:r>
            <a:r>
              <a:rPr lang="en-US" dirty="0" smtClean="0"/>
              <a:t>.</a:t>
            </a:r>
          </a:p>
          <a:p>
            <a:pPr algn="l" rtl="0"/>
            <a:r>
              <a:rPr lang="en-US" dirty="0" smtClean="0"/>
              <a:t> </a:t>
            </a:r>
            <a:r>
              <a:rPr lang="en-US" dirty="0"/>
              <a:t>Their </a:t>
            </a:r>
            <a:r>
              <a:rPr lang="en-US" dirty="0" err="1"/>
              <a:t>glycated</a:t>
            </a:r>
            <a:r>
              <a:rPr lang="en-US" dirty="0"/>
              <a:t> </a:t>
            </a:r>
            <a:r>
              <a:rPr lang="en-US" dirty="0" err="1"/>
              <a:t>haemoglobin</a:t>
            </a:r>
            <a:r>
              <a:rPr lang="en-US" dirty="0"/>
              <a:t> (HbA1c) </a:t>
            </a:r>
            <a:r>
              <a:rPr lang="en-US" dirty="0" smtClean="0"/>
              <a:t>are typically </a:t>
            </a:r>
            <a:r>
              <a:rPr lang="en-US" dirty="0"/>
              <a:t>elevated (10-14%) and acute complications (</a:t>
            </a:r>
            <a:r>
              <a:rPr lang="en-US" dirty="0" smtClean="0"/>
              <a:t>DK and </a:t>
            </a:r>
            <a:r>
              <a:rPr lang="en-US" dirty="0"/>
              <a:t>hypo) and chronic </a:t>
            </a:r>
            <a:r>
              <a:rPr lang="en-US" dirty="0" err="1"/>
              <a:t>microvascular</a:t>
            </a:r>
            <a:r>
              <a:rPr lang="en-US" dirty="0"/>
              <a:t> complications </a:t>
            </a:r>
            <a:r>
              <a:rPr lang="en-US" dirty="0" smtClean="0"/>
              <a:t>are  commoner </a:t>
            </a:r>
            <a:r>
              <a:rPr lang="en-US" dirty="0"/>
              <a:t>(67% versus 25%)</a:t>
            </a:r>
            <a:endParaRPr lang="ar-SY" dirty="0"/>
          </a:p>
        </p:txBody>
      </p:sp>
    </p:spTree>
    <p:extLst>
      <p:ext uri="{BB962C8B-B14F-4D97-AF65-F5344CB8AC3E}">
        <p14:creationId xmlns:p14="http://schemas.microsoft.com/office/powerpoint/2010/main" val="437790051"/>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16632"/>
            <a:ext cx="8568952" cy="6480720"/>
          </a:xfrm>
          <a:solidFill>
            <a:schemeClr val="accent6">
              <a:lumMod val="20000"/>
              <a:lumOff val="80000"/>
            </a:schemeClr>
          </a:solidFill>
        </p:spPr>
        <p:txBody>
          <a:bodyPr>
            <a:normAutofit/>
          </a:bodyPr>
          <a:lstStyle/>
          <a:p>
            <a:pPr algn="l" rtl="0"/>
            <a:endParaRPr lang="en-US" dirty="0" smtClean="0"/>
          </a:p>
          <a:p>
            <a:pPr algn="l" rtl="0"/>
            <a:endParaRPr lang="en-US" dirty="0"/>
          </a:p>
          <a:p>
            <a:pPr algn="l" rtl="0"/>
            <a:r>
              <a:rPr lang="en-US" dirty="0" smtClean="0"/>
              <a:t>Brittle </a:t>
            </a:r>
            <a:r>
              <a:rPr lang="en-US" dirty="0"/>
              <a:t>diabetics also had </a:t>
            </a:r>
            <a:r>
              <a:rPr lang="en-US" dirty="0" smtClean="0"/>
              <a:t>a lower </a:t>
            </a:r>
            <a:r>
              <a:rPr lang="en-US" dirty="0"/>
              <a:t>quality of life score. The age of death ranges </a:t>
            </a:r>
            <a:r>
              <a:rPr lang="en-US" dirty="0" smtClean="0"/>
              <a:t>from  27-45 </a:t>
            </a:r>
            <a:r>
              <a:rPr lang="en-US" dirty="0"/>
              <a:t>years with a predominance in young women. Those</a:t>
            </a:r>
          </a:p>
          <a:p>
            <a:pPr marL="68580" indent="0" algn="l" rtl="0">
              <a:buNone/>
            </a:pPr>
            <a:r>
              <a:rPr lang="en-US" dirty="0" smtClean="0"/>
              <a:t> who </a:t>
            </a:r>
            <a:r>
              <a:rPr lang="en-US" dirty="0"/>
              <a:t>survived had resolution of brittleness, but suffered </a:t>
            </a:r>
            <a:r>
              <a:rPr lang="en-US" dirty="0" smtClean="0"/>
              <a:t>a  significant </a:t>
            </a:r>
            <a:r>
              <a:rPr lang="en-US" dirty="0"/>
              <a:t>complication </a:t>
            </a:r>
            <a:r>
              <a:rPr lang="en-US" dirty="0" smtClean="0"/>
              <a:t>burden</a:t>
            </a:r>
            <a:endParaRPr lang="ar-SY" dirty="0"/>
          </a:p>
        </p:txBody>
      </p:sp>
      <p:pic>
        <p:nvPicPr>
          <p:cNvPr id="3074" name="Picture 2" descr="D:\pharma hama\المستندات\Desktop\Rosemarie-So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84984"/>
            <a:ext cx="8820471" cy="374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149856"/>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75656"/>
          </a:xfrm>
        </p:spPr>
        <p:style>
          <a:lnRef idx="0">
            <a:schemeClr val="accent3"/>
          </a:lnRef>
          <a:fillRef idx="3">
            <a:schemeClr val="accent3"/>
          </a:fillRef>
          <a:effectRef idx="3">
            <a:schemeClr val="accent3"/>
          </a:effectRef>
          <a:fontRef idx="minor">
            <a:schemeClr val="lt1"/>
          </a:fontRef>
        </p:style>
        <p:txBody>
          <a:bodyPr/>
          <a:lstStyle/>
          <a:p>
            <a:r>
              <a:rPr lang="en-US" dirty="0">
                <a:solidFill>
                  <a:srgbClr val="000000"/>
                </a:solidFill>
                <a:latin typeface="Arial"/>
              </a:rPr>
              <a:t>clinical presentations</a:t>
            </a:r>
            <a:endParaRPr lang="ar-SY" dirty="0"/>
          </a:p>
        </p:txBody>
      </p:sp>
      <p:sp>
        <p:nvSpPr>
          <p:cNvPr id="3" name="عنصر نائب للمحتوى 2"/>
          <p:cNvSpPr>
            <a:spLocks noGrp="1"/>
          </p:cNvSpPr>
          <p:nvPr>
            <p:ph idx="1"/>
          </p:nvPr>
        </p:nvSpPr>
        <p:spPr>
          <a:xfrm>
            <a:off x="0" y="1484784"/>
            <a:ext cx="9144000" cy="5373216"/>
          </a:xfrm>
        </p:spPr>
        <p:style>
          <a:lnRef idx="0">
            <a:schemeClr val="accent6"/>
          </a:lnRef>
          <a:fillRef idx="3">
            <a:schemeClr val="accent6"/>
          </a:fillRef>
          <a:effectRef idx="3">
            <a:schemeClr val="accent6"/>
          </a:effectRef>
          <a:fontRef idx="minor">
            <a:schemeClr val="lt1"/>
          </a:fontRef>
        </p:style>
        <p:txBody>
          <a:bodyPr>
            <a:normAutofit/>
          </a:bodyPr>
          <a:lstStyle/>
          <a:p>
            <a:pPr algn="l" rtl="0"/>
            <a:r>
              <a:rPr lang="en-US" dirty="0">
                <a:solidFill>
                  <a:srgbClr val="000000"/>
                </a:solidFill>
                <a:latin typeface="Arial"/>
              </a:rPr>
              <a:t>Three </a:t>
            </a:r>
            <a:r>
              <a:rPr lang="en-US" dirty="0" smtClean="0">
                <a:solidFill>
                  <a:srgbClr val="000000"/>
                </a:solidFill>
                <a:latin typeface="Arial"/>
              </a:rPr>
              <a:t>clinical presentations of </a:t>
            </a:r>
            <a:r>
              <a:rPr lang="en-US" dirty="0">
                <a:solidFill>
                  <a:srgbClr val="000000"/>
                </a:solidFill>
                <a:latin typeface="Arial"/>
              </a:rPr>
              <a:t>brittle diabetes have been described</a:t>
            </a:r>
            <a:r>
              <a:rPr lang="en-US" dirty="0" smtClean="0">
                <a:solidFill>
                  <a:srgbClr val="000000"/>
                </a:solidFill>
                <a:latin typeface="Arial"/>
              </a:rPr>
              <a:t>:</a:t>
            </a:r>
          </a:p>
          <a:p>
            <a:pPr algn="l" rtl="0"/>
            <a:r>
              <a:rPr lang="en-US" dirty="0" smtClean="0">
                <a:solidFill>
                  <a:srgbClr val="000000"/>
                </a:solidFill>
                <a:latin typeface="Arial"/>
              </a:rPr>
              <a:t> </a:t>
            </a:r>
            <a:r>
              <a:rPr lang="en-US" dirty="0">
                <a:solidFill>
                  <a:srgbClr val="000000"/>
                </a:solidFill>
                <a:latin typeface="Arial"/>
              </a:rPr>
              <a:t>(1) predominant hyperglycemia with recurrent ketoacidosis</a:t>
            </a:r>
            <a:r>
              <a:rPr lang="en-US" dirty="0" smtClean="0">
                <a:solidFill>
                  <a:srgbClr val="000000"/>
                </a:solidFill>
                <a:latin typeface="Arial"/>
              </a:rPr>
              <a:t>,</a:t>
            </a:r>
          </a:p>
          <a:p>
            <a:pPr algn="l" rtl="0"/>
            <a:r>
              <a:rPr lang="en-US" dirty="0" smtClean="0">
                <a:solidFill>
                  <a:srgbClr val="000000"/>
                </a:solidFill>
                <a:latin typeface="Arial"/>
              </a:rPr>
              <a:t> </a:t>
            </a:r>
            <a:r>
              <a:rPr lang="en-US" dirty="0">
                <a:solidFill>
                  <a:srgbClr val="000000"/>
                </a:solidFill>
                <a:latin typeface="Arial"/>
              </a:rPr>
              <a:t>(2) predominant hypoglycemia, and </a:t>
            </a:r>
            <a:endParaRPr lang="en-US" dirty="0" smtClean="0">
              <a:solidFill>
                <a:srgbClr val="000000"/>
              </a:solidFill>
              <a:latin typeface="Arial"/>
            </a:endParaRPr>
          </a:p>
          <a:p>
            <a:pPr algn="l" rtl="0"/>
            <a:r>
              <a:rPr lang="en-US" dirty="0" smtClean="0">
                <a:solidFill>
                  <a:srgbClr val="000000"/>
                </a:solidFill>
                <a:latin typeface="Arial"/>
              </a:rPr>
              <a:t>(</a:t>
            </a:r>
            <a:r>
              <a:rPr lang="en-US" dirty="0">
                <a:solidFill>
                  <a:srgbClr val="000000"/>
                </a:solidFill>
                <a:latin typeface="Arial"/>
              </a:rPr>
              <a:t>3) mixed hyper- and </a:t>
            </a:r>
            <a:r>
              <a:rPr lang="en-US" dirty="0" smtClean="0">
                <a:solidFill>
                  <a:srgbClr val="000000"/>
                </a:solidFill>
                <a:latin typeface="Arial"/>
              </a:rPr>
              <a:t>hypoglycemia].</a:t>
            </a:r>
          </a:p>
          <a:p>
            <a:pPr algn="l" rtl="0"/>
            <a:r>
              <a:rPr lang="en-US" dirty="0" smtClean="0">
                <a:solidFill>
                  <a:srgbClr val="000000"/>
                </a:solidFill>
                <a:latin typeface="Arial"/>
              </a:rPr>
              <a:t> </a:t>
            </a:r>
            <a:r>
              <a:rPr lang="en-US" dirty="0">
                <a:solidFill>
                  <a:srgbClr val="000000"/>
                </a:solidFill>
                <a:latin typeface="Arial"/>
              </a:rPr>
              <a:t>Frequent hypoglycemia, even if asymptomatic, causes both defective glucose </a:t>
            </a:r>
            <a:r>
              <a:rPr lang="en-US" dirty="0" err="1">
                <a:solidFill>
                  <a:srgbClr val="000000"/>
                </a:solidFill>
                <a:latin typeface="Arial"/>
              </a:rPr>
              <a:t>counterregulation</a:t>
            </a:r>
            <a:r>
              <a:rPr lang="en-US" dirty="0">
                <a:solidFill>
                  <a:srgbClr val="000000"/>
                </a:solidFill>
                <a:latin typeface="Arial"/>
              </a:rPr>
              <a:t> and </a:t>
            </a:r>
            <a:r>
              <a:rPr lang="en-US" b="1" dirty="0">
                <a:solidFill>
                  <a:srgbClr val="FFFF00"/>
                </a:solidFill>
                <a:latin typeface="Arial"/>
              </a:rPr>
              <a:t>hypoglycemia unawareness</a:t>
            </a:r>
            <a:r>
              <a:rPr lang="en-US" dirty="0">
                <a:solidFill>
                  <a:srgbClr val="000000"/>
                </a:solidFill>
                <a:latin typeface="Arial"/>
              </a:rPr>
              <a:t> and, thus, a vicious cycle of recurrent hypoglycemia. </a:t>
            </a:r>
            <a:endParaRPr lang="ar-SY" dirty="0"/>
          </a:p>
        </p:txBody>
      </p:sp>
    </p:spTree>
    <p:extLst>
      <p:ext uri="{BB962C8B-B14F-4D97-AF65-F5344CB8AC3E}">
        <p14:creationId xmlns:p14="http://schemas.microsoft.com/office/powerpoint/2010/main" val="1143225423"/>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60648"/>
            <a:ext cx="8496944" cy="164705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a:latin typeface="inherit"/>
                <a:ea typeface="Times New Roman"/>
                <a:cs typeface="Times New Roman"/>
              </a:rPr>
              <a:t>What are the Signs and Symptoms of Brittle Diabetes?</a:t>
            </a:r>
            <a:r>
              <a:rPr lang="en-US" sz="2800" dirty="0">
                <a:latin typeface="Calibri"/>
                <a:ea typeface="Calibri"/>
                <a:cs typeface="Arial"/>
              </a:rPr>
              <a:t/>
            </a:r>
            <a:br>
              <a:rPr lang="en-US" sz="2800" dirty="0">
                <a:latin typeface="Calibri"/>
                <a:ea typeface="Calibri"/>
                <a:cs typeface="Arial"/>
              </a:rPr>
            </a:br>
            <a:endParaRPr lang="ar-SY" dirty="0"/>
          </a:p>
        </p:txBody>
      </p:sp>
      <p:sp>
        <p:nvSpPr>
          <p:cNvPr id="3" name="عنصر نائب للمحتوى 2"/>
          <p:cNvSpPr>
            <a:spLocks noGrp="1"/>
          </p:cNvSpPr>
          <p:nvPr>
            <p:ph idx="1"/>
          </p:nvPr>
        </p:nvSpPr>
        <p:spPr>
          <a:xfrm>
            <a:off x="395536" y="1916832"/>
            <a:ext cx="8352928" cy="4941168"/>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l" rtl="0">
              <a:lnSpc>
                <a:spcPct val="115000"/>
              </a:lnSpc>
              <a:spcAft>
                <a:spcPts val="790"/>
              </a:spcAft>
            </a:pPr>
            <a:r>
              <a:rPr lang="en-US" dirty="0" smtClean="0">
                <a:latin typeface="Times New Roman"/>
                <a:ea typeface="Times New Roman"/>
                <a:cs typeface="Arial"/>
              </a:rPr>
              <a:t>The </a:t>
            </a:r>
            <a:r>
              <a:rPr lang="en-US" dirty="0">
                <a:latin typeface="Times New Roman"/>
                <a:ea typeface="Times New Roman"/>
                <a:cs typeface="Arial"/>
              </a:rPr>
              <a:t>signs and symptoms of Brittle </a:t>
            </a:r>
            <a:r>
              <a:rPr lang="en-US" dirty="0" err="1">
                <a:latin typeface="Times New Roman"/>
                <a:ea typeface="Times New Roman"/>
                <a:cs typeface="Arial"/>
              </a:rPr>
              <a:t>Diabates</a:t>
            </a:r>
            <a:r>
              <a:rPr lang="en-US" dirty="0">
                <a:latin typeface="Times New Roman"/>
                <a:ea typeface="Times New Roman"/>
                <a:cs typeface="Arial"/>
              </a:rPr>
              <a:t> may fluctuate, depending on the glycemic status of the affected individual.</a:t>
            </a:r>
            <a:endParaRPr lang="en-US" sz="2000" dirty="0">
              <a:latin typeface="Calibri"/>
              <a:ea typeface="Calibri"/>
              <a:cs typeface="Arial"/>
            </a:endParaRPr>
          </a:p>
          <a:p>
            <a:pPr algn="l" rtl="0">
              <a:lnSpc>
                <a:spcPct val="115000"/>
              </a:lnSpc>
              <a:spcAft>
                <a:spcPts val="790"/>
              </a:spcAft>
            </a:pPr>
            <a:r>
              <a:rPr lang="en-US" b="1" dirty="0">
                <a:solidFill>
                  <a:srgbClr val="FF0000"/>
                </a:solidFill>
                <a:latin typeface="Times New Roman"/>
                <a:ea typeface="Times New Roman"/>
                <a:cs typeface="Arial"/>
              </a:rPr>
              <a:t>The signs and symptoms of Brittle Diabetes caused by hyperglycemia</a:t>
            </a:r>
            <a:r>
              <a:rPr lang="en-US" dirty="0">
                <a:latin typeface="Times New Roman"/>
                <a:ea typeface="Times New Roman"/>
                <a:cs typeface="Arial"/>
              </a:rPr>
              <a:t>:</a:t>
            </a:r>
            <a:endParaRPr lang="en-US" sz="2000" dirty="0">
              <a:latin typeface="Calibri"/>
              <a:ea typeface="Calibri"/>
              <a:cs typeface="Arial"/>
            </a:endParaRPr>
          </a:p>
          <a:p>
            <a:pPr lvl="0" indent="-342900" algn="l" rtl="0">
              <a:lnSpc>
                <a:spcPct val="115000"/>
              </a:lnSpc>
              <a:spcAft>
                <a:spcPts val="1000"/>
              </a:spcAft>
              <a:buSzPts val="1000"/>
              <a:buFont typeface="Symbol"/>
              <a:buChar char=""/>
              <a:tabLst>
                <a:tab pos="457200" algn="l"/>
              </a:tabLst>
            </a:pPr>
            <a:r>
              <a:rPr lang="en-US" dirty="0">
                <a:latin typeface="Times New Roman"/>
                <a:ea typeface="Times New Roman"/>
                <a:cs typeface="Arial"/>
              </a:rPr>
              <a:t>Thirst despite excessive drinking of water</a:t>
            </a:r>
            <a:endParaRPr lang="en-US" sz="2000" dirty="0">
              <a:latin typeface="Calibri"/>
              <a:ea typeface="Calibri"/>
              <a:cs typeface="Arial"/>
            </a:endParaRPr>
          </a:p>
          <a:p>
            <a:pPr lvl="0" indent="-342900" algn="l" rtl="0">
              <a:lnSpc>
                <a:spcPct val="115000"/>
              </a:lnSpc>
              <a:spcAft>
                <a:spcPts val="1000"/>
              </a:spcAft>
              <a:buSzPts val="1000"/>
              <a:buFont typeface="Symbol"/>
              <a:buChar char=""/>
              <a:tabLst>
                <a:tab pos="457200" algn="l"/>
              </a:tabLst>
            </a:pPr>
            <a:r>
              <a:rPr lang="en-US" dirty="0">
                <a:latin typeface="Times New Roman"/>
                <a:ea typeface="Times New Roman"/>
                <a:cs typeface="Arial"/>
              </a:rPr>
              <a:t>Excessive urination</a:t>
            </a:r>
            <a:endParaRPr lang="en-US" sz="2000" dirty="0">
              <a:latin typeface="Calibri"/>
              <a:ea typeface="Calibri"/>
              <a:cs typeface="Arial"/>
            </a:endParaRPr>
          </a:p>
          <a:p>
            <a:pPr lvl="0" indent="-342900" algn="l" rtl="0">
              <a:lnSpc>
                <a:spcPct val="115000"/>
              </a:lnSpc>
              <a:spcAft>
                <a:spcPts val="1000"/>
              </a:spcAft>
              <a:buSzPts val="1000"/>
              <a:buFont typeface="Symbol"/>
              <a:buChar char=""/>
              <a:tabLst>
                <a:tab pos="457200" algn="l"/>
              </a:tabLst>
            </a:pPr>
            <a:r>
              <a:rPr lang="en-US" dirty="0">
                <a:latin typeface="Times New Roman"/>
                <a:ea typeface="Times New Roman"/>
                <a:cs typeface="Arial"/>
              </a:rPr>
              <a:t>Weakness and severe fatigue</a:t>
            </a:r>
            <a:endParaRPr lang="en-US" sz="2000" dirty="0">
              <a:latin typeface="Calibri"/>
              <a:ea typeface="Calibri"/>
              <a:cs typeface="Arial"/>
            </a:endParaRPr>
          </a:p>
          <a:p>
            <a:pPr lvl="0" indent="-342900" algn="l" rtl="0">
              <a:lnSpc>
                <a:spcPct val="115000"/>
              </a:lnSpc>
              <a:spcAft>
                <a:spcPts val="1000"/>
              </a:spcAft>
              <a:buSzPts val="1000"/>
              <a:buFont typeface="Symbol"/>
              <a:buChar char=""/>
              <a:tabLst>
                <a:tab pos="457200" algn="l"/>
              </a:tabLst>
            </a:pPr>
            <a:r>
              <a:rPr lang="en-US" dirty="0" smtClean="0">
                <a:latin typeface="Times New Roman"/>
                <a:ea typeface="Times New Roman"/>
                <a:cs typeface="Arial"/>
              </a:rPr>
              <a:t>Confusion</a:t>
            </a:r>
          </a:p>
          <a:p>
            <a:pPr lvl="0" indent="-342900" algn="l" rtl="0">
              <a:lnSpc>
                <a:spcPct val="115000"/>
              </a:lnSpc>
              <a:spcAft>
                <a:spcPts val="1000"/>
              </a:spcAft>
              <a:buSzPts val="1000"/>
              <a:buFont typeface="Symbol"/>
              <a:buChar char=""/>
              <a:tabLst>
                <a:tab pos="457200" algn="l"/>
              </a:tabLst>
            </a:pPr>
            <a:r>
              <a:rPr lang="en-US" dirty="0" smtClean="0">
                <a:latin typeface="Times New Roman"/>
                <a:ea typeface="Times New Roman"/>
                <a:cs typeface="Arial"/>
              </a:rPr>
              <a:t>Blurred </a:t>
            </a:r>
            <a:r>
              <a:rPr lang="en-US" dirty="0">
                <a:latin typeface="Times New Roman"/>
                <a:ea typeface="Times New Roman"/>
                <a:cs typeface="Arial"/>
              </a:rPr>
              <a:t>vision</a:t>
            </a:r>
          </a:p>
          <a:p>
            <a:pPr lvl="0" indent="-342900" algn="l" rtl="0">
              <a:lnSpc>
                <a:spcPct val="115000"/>
              </a:lnSpc>
              <a:spcAft>
                <a:spcPts val="1000"/>
              </a:spcAft>
              <a:buSzPts val="1000"/>
              <a:buFont typeface="Symbol"/>
              <a:buChar char=""/>
              <a:tabLst>
                <a:tab pos="457200" algn="l"/>
              </a:tabLst>
            </a:pPr>
            <a:endParaRPr lang="en-US" dirty="0" smtClean="0">
              <a:latin typeface="Times New Roman"/>
              <a:ea typeface="Times New Roman"/>
              <a:cs typeface="Arial"/>
            </a:endParaRPr>
          </a:p>
          <a:p>
            <a:pPr lvl="0" indent="-342900" algn="l" rtl="0">
              <a:lnSpc>
                <a:spcPct val="115000"/>
              </a:lnSpc>
              <a:spcAft>
                <a:spcPts val="1000"/>
              </a:spcAft>
              <a:buSzPts val="1000"/>
              <a:buFont typeface="Symbol"/>
              <a:buChar char=""/>
              <a:tabLst>
                <a:tab pos="457200" algn="l"/>
              </a:tabLst>
            </a:pPr>
            <a:endParaRPr lang="en-US" sz="2000" dirty="0">
              <a:latin typeface="Calibri"/>
              <a:ea typeface="Calibri"/>
              <a:cs typeface="Arial"/>
            </a:endParaRPr>
          </a:p>
        </p:txBody>
      </p:sp>
    </p:spTree>
    <p:extLst>
      <p:ext uri="{BB962C8B-B14F-4D97-AF65-F5344CB8AC3E}">
        <p14:creationId xmlns:p14="http://schemas.microsoft.com/office/powerpoint/2010/main" val="254791225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0648"/>
            <a:ext cx="8352928" cy="1719064"/>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The signs and symptoms of Brittle Diabetes caused </a:t>
            </a:r>
            <a:r>
              <a:rPr lang="en-US" dirty="0" smtClean="0"/>
              <a:t>by</a:t>
            </a:r>
            <a:r>
              <a:rPr lang="en-US" dirty="0"/>
              <a:t/>
            </a:r>
            <a:br>
              <a:rPr lang="en-US" dirty="0"/>
            </a:br>
            <a:endParaRPr lang="ar-SY" dirty="0"/>
          </a:p>
        </p:txBody>
      </p:sp>
      <p:sp>
        <p:nvSpPr>
          <p:cNvPr id="3" name="عنصر نائب للمحتوى 2"/>
          <p:cNvSpPr>
            <a:spLocks noGrp="1"/>
          </p:cNvSpPr>
          <p:nvPr>
            <p:ph idx="1"/>
          </p:nvPr>
        </p:nvSpPr>
        <p:spPr>
          <a:xfrm>
            <a:off x="323528" y="1772816"/>
            <a:ext cx="8352928" cy="5085184"/>
          </a:xfrm>
        </p:spPr>
        <p:style>
          <a:lnRef idx="1">
            <a:schemeClr val="accent6"/>
          </a:lnRef>
          <a:fillRef idx="2">
            <a:schemeClr val="accent6"/>
          </a:fillRef>
          <a:effectRef idx="1">
            <a:schemeClr val="accent6"/>
          </a:effectRef>
          <a:fontRef idx="minor">
            <a:schemeClr val="dk1"/>
          </a:fontRef>
        </p:style>
        <p:txBody>
          <a:bodyPr>
            <a:normAutofit/>
          </a:bodyPr>
          <a:lstStyle/>
          <a:p>
            <a:pPr algn="l" rtl="0"/>
            <a:r>
              <a:rPr lang="en-US" b="1" u="sng" dirty="0" smtClean="0">
                <a:solidFill>
                  <a:schemeClr val="accent1">
                    <a:lumMod val="75000"/>
                  </a:schemeClr>
                </a:solidFill>
              </a:rPr>
              <a:t>hypoglycemia</a:t>
            </a:r>
            <a:r>
              <a:rPr lang="en-US" b="1" u="sng" dirty="0">
                <a:solidFill>
                  <a:schemeClr val="accent1">
                    <a:lumMod val="75000"/>
                  </a:schemeClr>
                </a:solidFill>
              </a:rPr>
              <a:t>:</a:t>
            </a:r>
          </a:p>
          <a:p>
            <a:pPr algn="l" rtl="0"/>
            <a:r>
              <a:rPr lang="en-US" dirty="0"/>
              <a:t>Anxiety, confusion, or irritability</a:t>
            </a:r>
          </a:p>
          <a:p>
            <a:pPr algn="l" rtl="0"/>
            <a:r>
              <a:rPr lang="en-US" dirty="0"/>
              <a:t>Fatigue</a:t>
            </a:r>
          </a:p>
          <a:p>
            <a:pPr algn="l" rtl="0"/>
            <a:r>
              <a:rPr lang="en-US" dirty="0"/>
              <a:t>Heart palpitations</a:t>
            </a:r>
          </a:p>
          <a:p>
            <a:pPr algn="l" rtl="0"/>
            <a:r>
              <a:rPr lang="en-US" dirty="0"/>
              <a:t>Headaches</a:t>
            </a:r>
          </a:p>
          <a:p>
            <a:pPr algn="l" rtl="0"/>
            <a:r>
              <a:rPr lang="en-US" dirty="0"/>
              <a:t>Clammy skin, excessive sweating</a:t>
            </a:r>
          </a:p>
          <a:p>
            <a:pPr algn="l" rtl="0"/>
            <a:r>
              <a:rPr lang="en-US" dirty="0"/>
              <a:t>Shakiness/trembling, loss of coordination</a:t>
            </a:r>
          </a:p>
          <a:p>
            <a:pPr algn="l" rtl="0"/>
            <a:r>
              <a:rPr lang="en-US" dirty="0"/>
              <a:t>Numbness around the mouth</a:t>
            </a:r>
          </a:p>
          <a:p>
            <a:pPr algn="l" rtl="0"/>
            <a:r>
              <a:rPr lang="en-US" dirty="0"/>
              <a:t>Dilated pupils</a:t>
            </a:r>
          </a:p>
          <a:p>
            <a:pPr algn="l" rtl="0"/>
            <a:endParaRPr lang="en-US" dirty="0"/>
          </a:p>
          <a:p>
            <a:pPr algn="l" rtl="0"/>
            <a:endParaRPr lang="ar-SY" dirty="0"/>
          </a:p>
        </p:txBody>
      </p:sp>
    </p:spTree>
    <p:extLst>
      <p:ext uri="{BB962C8B-B14F-4D97-AF65-F5344CB8AC3E}">
        <p14:creationId xmlns:p14="http://schemas.microsoft.com/office/powerpoint/2010/main" val="109236742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pic>
        <p:nvPicPr>
          <p:cNvPr id="1026" name="Picture 2" descr="D:\pharma hama\المستندات\Desktop\MORNING-HIGH-BLOOD-SUG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7714"/>
            <a:ext cx="8958719" cy="684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241799"/>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700808"/>
          </a:xfrm>
        </p:spPr>
        <p:style>
          <a:lnRef idx="1">
            <a:schemeClr val="accent3"/>
          </a:lnRef>
          <a:fillRef idx="2">
            <a:schemeClr val="accent3"/>
          </a:fillRef>
          <a:effectRef idx="1">
            <a:schemeClr val="accent3"/>
          </a:effectRef>
          <a:fontRef idx="minor">
            <a:schemeClr val="dk1"/>
          </a:fontRef>
        </p:style>
        <p:txBody>
          <a:bodyPr/>
          <a:lstStyle/>
          <a:p>
            <a:r>
              <a:rPr lang="en-US" dirty="0"/>
              <a:t> </a:t>
            </a:r>
            <a:r>
              <a:rPr lang="en-US" b="1" dirty="0" err="1"/>
              <a:t>Somogyi</a:t>
            </a:r>
            <a:r>
              <a:rPr lang="en-US" b="1" dirty="0"/>
              <a:t> Effect</a:t>
            </a:r>
            <a:endParaRPr lang="ar-SY" dirty="0"/>
          </a:p>
        </p:txBody>
      </p:sp>
      <p:sp>
        <p:nvSpPr>
          <p:cNvPr id="3" name="عنصر نائب للمحتوى 2"/>
          <p:cNvSpPr>
            <a:spLocks noGrp="1"/>
          </p:cNvSpPr>
          <p:nvPr>
            <p:ph idx="1"/>
          </p:nvPr>
        </p:nvSpPr>
        <p:spPr>
          <a:xfrm>
            <a:off x="107504" y="1700808"/>
            <a:ext cx="9036496" cy="5157192"/>
          </a:xfrm>
        </p:spPr>
        <p:style>
          <a:lnRef idx="1">
            <a:schemeClr val="accent3"/>
          </a:lnRef>
          <a:fillRef idx="2">
            <a:schemeClr val="accent3"/>
          </a:fillRef>
          <a:effectRef idx="1">
            <a:schemeClr val="accent3"/>
          </a:effectRef>
          <a:fontRef idx="minor">
            <a:schemeClr val="dk1"/>
          </a:fontRef>
        </p:style>
        <p:txBody>
          <a:bodyPr/>
          <a:lstStyle/>
          <a:p>
            <a:pPr algn="l" rtl="0"/>
            <a:endParaRPr lang="en-US" dirty="0" smtClean="0"/>
          </a:p>
          <a:p>
            <a:pPr algn="l" rtl="0"/>
            <a:endParaRPr lang="en-US" dirty="0"/>
          </a:p>
          <a:p>
            <a:pPr algn="l" rtl="0"/>
            <a:r>
              <a:rPr lang="en-US" dirty="0" smtClean="0"/>
              <a:t>. </a:t>
            </a:r>
            <a:r>
              <a:rPr lang="en-US" dirty="0"/>
              <a:t>The </a:t>
            </a:r>
            <a:r>
              <a:rPr lang="en-US" b="1" dirty="0" err="1"/>
              <a:t>Somogyi</a:t>
            </a:r>
            <a:r>
              <a:rPr lang="en-US" b="1" dirty="0"/>
              <a:t> effect</a:t>
            </a:r>
            <a:r>
              <a:rPr lang="en-US" dirty="0"/>
              <a:t> (or rebound hyperglycemia) results in morning high blood sugar (hyperglycemia) as a result very low blood sugar (hypoglycemia) during the night. It's a rare </a:t>
            </a:r>
            <a:r>
              <a:rPr lang="en-US" b="1" dirty="0"/>
              <a:t>phenomenon</a:t>
            </a:r>
            <a:r>
              <a:rPr lang="en-US" dirty="0"/>
              <a:t> and most often occurs in people with Type 1 </a:t>
            </a:r>
            <a:r>
              <a:rPr lang="en-US" b="1" dirty="0"/>
              <a:t>diabetes</a:t>
            </a:r>
            <a:r>
              <a:rPr lang="en-US" dirty="0"/>
              <a:t>.</a:t>
            </a:r>
            <a:endParaRPr lang="ar-SY" dirty="0"/>
          </a:p>
        </p:txBody>
      </p:sp>
    </p:spTree>
    <p:extLst>
      <p:ext uri="{BB962C8B-B14F-4D97-AF65-F5344CB8AC3E}">
        <p14:creationId xmlns:p14="http://schemas.microsoft.com/office/powerpoint/2010/main" val="2080156823"/>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Picture 2" descr="D:\pharma hama\المستندات\Desktop\400px-Somogyi_rebound.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20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29870"/>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492" y="980728"/>
            <a:ext cx="6777317" cy="5256584"/>
          </a:xfrm>
        </p:spPr>
        <p:style>
          <a:lnRef idx="1">
            <a:schemeClr val="accent1"/>
          </a:lnRef>
          <a:fillRef idx="2">
            <a:schemeClr val="accent1"/>
          </a:fillRef>
          <a:effectRef idx="1">
            <a:schemeClr val="accent1"/>
          </a:effectRef>
          <a:fontRef idx="minor">
            <a:schemeClr val="dk1"/>
          </a:fontRef>
        </p:style>
        <p:txBody>
          <a:bodyPr>
            <a:normAutofit/>
          </a:bodyPr>
          <a:lstStyle/>
          <a:p>
            <a:pPr algn="l" rtl="0"/>
            <a:endParaRPr lang="en-US" sz="2800" dirty="0" smtClean="0"/>
          </a:p>
          <a:p>
            <a:pPr algn="l" rtl="0"/>
            <a:r>
              <a:rPr lang="en-US" sz="2800" dirty="0" smtClean="0"/>
              <a:t>Brittle </a:t>
            </a:r>
            <a:r>
              <a:rPr lang="en-US" sz="2800" dirty="0"/>
              <a:t>diabetes is defined as severe </a:t>
            </a:r>
            <a:r>
              <a:rPr lang="en-US" sz="2800" b="1" i="1" u="sng" dirty="0"/>
              <a:t>instability</a:t>
            </a:r>
            <a:r>
              <a:rPr lang="en-US" sz="2800" dirty="0"/>
              <a:t> of </a:t>
            </a:r>
            <a:r>
              <a:rPr lang="en-US" sz="2800" dirty="0" smtClean="0"/>
              <a:t>blood  glucose </a:t>
            </a:r>
            <a:r>
              <a:rPr lang="en-US" sz="2800" dirty="0"/>
              <a:t>levels with frequent and unpredictable </a:t>
            </a:r>
            <a:r>
              <a:rPr lang="en-US" sz="2800" dirty="0" smtClean="0"/>
              <a:t>episodes  of </a:t>
            </a:r>
            <a:r>
              <a:rPr lang="en-US" sz="2800" dirty="0" err="1">
                <a:solidFill>
                  <a:srgbClr val="FF0000"/>
                </a:solidFill>
              </a:rPr>
              <a:t>hypoglycaemia</a:t>
            </a:r>
            <a:r>
              <a:rPr lang="en-US" sz="2800" dirty="0"/>
              <a:t> or </a:t>
            </a:r>
            <a:r>
              <a:rPr lang="en-US" sz="2800" dirty="0">
                <a:solidFill>
                  <a:srgbClr val="FF0000"/>
                </a:solidFill>
              </a:rPr>
              <a:t>ketoacidosis</a:t>
            </a:r>
            <a:r>
              <a:rPr lang="en-US" sz="2800" dirty="0"/>
              <a:t> that disrupts day </a:t>
            </a:r>
            <a:r>
              <a:rPr lang="en-US" sz="2800" dirty="0" smtClean="0"/>
              <a:t>to  day </a:t>
            </a:r>
            <a:r>
              <a:rPr lang="en-US" sz="2800" dirty="0"/>
              <a:t>life</a:t>
            </a:r>
            <a:endParaRPr lang="ar-SY" sz="2800" dirty="0"/>
          </a:p>
        </p:txBody>
      </p:sp>
    </p:spTree>
    <p:extLst>
      <p:ext uri="{BB962C8B-B14F-4D97-AF65-F5344CB8AC3E}">
        <p14:creationId xmlns:p14="http://schemas.microsoft.com/office/powerpoint/2010/main" val="2448185122"/>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44824"/>
          </a:xfrm>
        </p:spPr>
        <p:style>
          <a:lnRef idx="0">
            <a:schemeClr val="accent6"/>
          </a:lnRef>
          <a:fillRef idx="3">
            <a:schemeClr val="accent6"/>
          </a:fillRef>
          <a:effectRef idx="3">
            <a:schemeClr val="accent6"/>
          </a:effectRef>
          <a:fontRef idx="minor">
            <a:schemeClr val="lt1"/>
          </a:fontRef>
        </p:style>
        <p:txBody>
          <a:bodyPr/>
          <a:lstStyle/>
          <a:p>
            <a:r>
              <a:rPr lang="en-US" b="1" dirty="0"/>
              <a:t>dawn phenomenon</a:t>
            </a:r>
            <a:endParaRPr lang="ar-SY" dirty="0"/>
          </a:p>
        </p:txBody>
      </p:sp>
      <p:sp>
        <p:nvSpPr>
          <p:cNvPr id="3" name="عنصر نائب للمحتوى 2"/>
          <p:cNvSpPr>
            <a:spLocks noGrp="1"/>
          </p:cNvSpPr>
          <p:nvPr>
            <p:ph idx="1"/>
          </p:nvPr>
        </p:nvSpPr>
        <p:spPr>
          <a:xfrm>
            <a:off x="0" y="1844824"/>
            <a:ext cx="9036496" cy="5184576"/>
          </a:xfrm>
        </p:spPr>
        <p:style>
          <a:lnRef idx="1">
            <a:schemeClr val="accent6"/>
          </a:lnRef>
          <a:fillRef idx="2">
            <a:schemeClr val="accent6"/>
          </a:fillRef>
          <a:effectRef idx="1">
            <a:schemeClr val="accent6"/>
          </a:effectRef>
          <a:fontRef idx="minor">
            <a:schemeClr val="dk1"/>
          </a:fontRef>
        </p:style>
        <p:txBody>
          <a:bodyPr/>
          <a:lstStyle/>
          <a:p>
            <a:pPr algn="l" rtl="0"/>
            <a:endParaRPr lang="en-US" dirty="0" smtClean="0"/>
          </a:p>
          <a:p>
            <a:pPr algn="l" rtl="0"/>
            <a:r>
              <a:rPr lang="en-US" dirty="0" smtClean="0"/>
              <a:t>Everyone </a:t>
            </a:r>
            <a:r>
              <a:rPr lang="en-US" dirty="0"/>
              <a:t>has a </a:t>
            </a:r>
            <a:r>
              <a:rPr lang="en-US" b="1" dirty="0"/>
              <a:t>dawn phenomenon</a:t>
            </a:r>
            <a:r>
              <a:rPr lang="en-US" dirty="0"/>
              <a:t>. Otherwise they'd be too weak to get breakfast. But in people without </a:t>
            </a:r>
            <a:r>
              <a:rPr lang="en-US" b="1" dirty="0"/>
              <a:t>diabetes</a:t>
            </a:r>
            <a:r>
              <a:rPr lang="en-US" dirty="0"/>
              <a:t>, insulin levels also increase to handle the extra glucose. People with </a:t>
            </a:r>
            <a:r>
              <a:rPr lang="en-US" b="1" dirty="0"/>
              <a:t>diabetes</a:t>
            </a:r>
            <a:r>
              <a:rPr lang="en-US" dirty="0"/>
              <a:t> can't increase insulin levels that much, so their early morning blood glucose levels can rise dramatically</a:t>
            </a:r>
            <a:endParaRPr lang="ar-SY" dirty="0"/>
          </a:p>
        </p:txBody>
      </p:sp>
    </p:spTree>
    <p:extLst>
      <p:ext uri="{BB962C8B-B14F-4D97-AF65-F5344CB8AC3E}">
        <p14:creationId xmlns:p14="http://schemas.microsoft.com/office/powerpoint/2010/main" val="3650001105"/>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1026" name="Picture 2" descr="D:\pharma hama\المستندات\Desktop\DawnVsSomoygyGraph.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8964488"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61102"/>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0"/>
            <a:ext cx="8280920" cy="174543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a:t>CLINICAL ALGORITHM TO DETERMINE THE ETIOLOGY</a:t>
            </a:r>
            <a:br>
              <a:rPr lang="en-US" dirty="0"/>
            </a:br>
            <a:endParaRPr lang="ar-SY" dirty="0"/>
          </a:p>
        </p:txBody>
      </p:sp>
      <p:sp>
        <p:nvSpPr>
          <p:cNvPr id="3" name="عنصر نائب للمحتوى 2"/>
          <p:cNvSpPr>
            <a:spLocks noGrp="1"/>
          </p:cNvSpPr>
          <p:nvPr>
            <p:ph idx="1"/>
          </p:nvPr>
        </p:nvSpPr>
        <p:spPr>
          <a:xfrm>
            <a:off x="395536" y="1700808"/>
            <a:ext cx="8352928" cy="5157192"/>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lgn="l" rtl="0"/>
            <a:r>
              <a:rPr lang="en-US" dirty="0" smtClean="0"/>
              <a:t>The </a:t>
            </a:r>
            <a:r>
              <a:rPr lang="en-US" dirty="0"/>
              <a:t>diagnostic algorithm was the glucose </a:t>
            </a:r>
            <a:r>
              <a:rPr lang="en-US" dirty="0" smtClean="0"/>
              <a:t>response to </a:t>
            </a:r>
            <a:r>
              <a:rPr lang="en-US" dirty="0"/>
              <a:t>0.1 unit / kg insulin administered </a:t>
            </a:r>
            <a:r>
              <a:rPr lang="en-US" dirty="0" smtClean="0"/>
              <a:t>subcutaneously  and </a:t>
            </a:r>
            <a:r>
              <a:rPr lang="en-US" dirty="0"/>
              <a:t>intravenously. </a:t>
            </a:r>
            <a:endParaRPr lang="en-US" dirty="0" smtClean="0"/>
          </a:p>
          <a:p>
            <a:pPr algn="l" rtl="0"/>
            <a:r>
              <a:rPr lang="en-US" dirty="0" smtClean="0"/>
              <a:t>If </a:t>
            </a:r>
            <a:r>
              <a:rPr lang="en-US" dirty="0"/>
              <a:t>this response was ’’normal’’ </a:t>
            </a:r>
            <a:r>
              <a:rPr lang="en-US" dirty="0" smtClean="0"/>
              <a:t>then  </a:t>
            </a:r>
            <a:r>
              <a:rPr lang="en-US" dirty="0" err="1" smtClean="0"/>
              <a:t>psycosocial</a:t>
            </a:r>
            <a:r>
              <a:rPr lang="en-US" dirty="0" smtClean="0"/>
              <a:t> </a:t>
            </a:r>
            <a:r>
              <a:rPr lang="en-US" dirty="0"/>
              <a:t>evaluations were completed, </a:t>
            </a:r>
            <a:r>
              <a:rPr lang="en-US" dirty="0" smtClean="0"/>
              <a:t>including </a:t>
            </a:r>
            <a:r>
              <a:rPr lang="en-US" dirty="0" err="1" smtClean="0"/>
              <a:t>psycolinguistic</a:t>
            </a:r>
            <a:r>
              <a:rPr lang="en-US" dirty="0" smtClean="0"/>
              <a:t> </a:t>
            </a:r>
            <a:r>
              <a:rPr lang="en-US" dirty="0"/>
              <a:t>and health </a:t>
            </a:r>
            <a:r>
              <a:rPr lang="en-US" dirty="0" err="1"/>
              <a:t>psycological</a:t>
            </a:r>
            <a:r>
              <a:rPr lang="en-US" dirty="0"/>
              <a:t> testing</a:t>
            </a:r>
            <a:r>
              <a:rPr lang="en-US" dirty="0" smtClean="0"/>
              <a:t>.</a:t>
            </a:r>
          </a:p>
          <a:p>
            <a:pPr algn="l" rtl="0"/>
            <a:r>
              <a:rPr lang="en-US" dirty="0" smtClean="0"/>
              <a:t>Then</a:t>
            </a:r>
            <a:r>
              <a:rPr lang="en-US" dirty="0"/>
              <a:t> </a:t>
            </a:r>
            <a:r>
              <a:rPr lang="en-US" dirty="0" smtClean="0"/>
              <a:t> other </a:t>
            </a:r>
            <a:r>
              <a:rPr lang="en-US" dirty="0"/>
              <a:t>parameters affecting blood glucose </a:t>
            </a:r>
            <a:r>
              <a:rPr lang="en-US" dirty="0" smtClean="0"/>
              <a:t>concentration     </a:t>
            </a:r>
            <a:r>
              <a:rPr lang="en-US" dirty="0" err="1" smtClean="0"/>
              <a:t>eg</a:t>
            </a:r>
            <a:r>
              <a:rPr lang="en-US" dirty="0" smtClean="0"/>
              <a:t>.</a:t>
            </a:r>
          </a:p>
          <a:p>
            <a:pPr algn="l" rtl="0"/>
            <a:r>
              <a:rPr lang="en-US" dirty="0" smtClean="0"/>
              <a:t> </a:t>
            </a:r>
            <a:r>
              <a:rPr lang="en-US" dirty="0"/>
              <a:t>gastric motility, </a:t>
            </a:r>
            <a:endParaRPr lang="en-US" dirty="0" smtClean="0"/>
          </a:p>
          <a:p>
            <a:pPr algn="l" rtl="0"/>
            <a:r>
              <a:rPr lang="en-US" dirty="0" smtClean="0"/>
              <a:t>counter </a:t>
            </a:r>
            <a:r>
              <a:rPr lang="en-US" dirty="0"/>
              <a:t>regulatory hormones, </a:t>
            </a:r>
            <a:endParaRPr lang="en-US" dirty="0" smtClean="0"/>
          </a:p>
          <a:p>
            <a:pPr algn="l" rtl="0"/>
            <a:r>
              <a:rPr lang="en-US" dirty="0" smtClean="0"/>
              <a:t>Coeliac  disease</a:t>
            </a:r>
            <a:r>
              <a:rPr lang="en-US" dirty="0"/>
              <a:t>, </a:t>
            </a:r>
            <a:endParaRPr lang="en-US" dirty="0" smtClean="0"/>
          </a:p>
          <a:p>
            <a:pPr algn="l" rtl="0"/>
            <a:r>
              <a:rPr lang="en-US" dirty="0" smtClean="0"/>
              <a:t>hypothyroidism,</a:t>
            </a:r>
          </a:p>
          <a:p>
            <a:pPr algn="l" rtl="0"/>
            <a:r>
              <a:rPr lang="en-US" dirty="0" smtClean="0"/>
              <a:t> </a:t>
            </a:r>
            <a:r>
              <a:rPr lang="en-US" dirty="0"/>
              <a:t>adrenal insufficiency</a:t>
            </a:r>
            <a:r>
              <a:rPr lang="en-US" dirty="0" smtClean="0"/>
              <a:t>,</a:t>
            </a:r>
          </a:p>
          <a:p>
            <a:pPr algn="l" rtl="0"/>
            <a:r>
              <a:rPr lang="en-US" dirty="0" smtClean="0"/>
              <a:t> insulin  autoantibodies </a:t>
            </a:r>
            <a:r>
              <a:rPr lang="en-US" dirty="0"/>
              <a:t>and most importantly patients </a:t>
            </a:r>
            <a:r>
              <a:rPr lang="en-US" dirty="0" smtClean="0"/>
              <a:t>compliance   with </a:t>
            </a:r>
            <a:r>
              <a:rPr lang="en-US" dirty="0"/>
              <a:t>prescribed regimens were assessed. </a:t>
            </a:r>
            <a:endParaRPr lang="en-US" dirty="0" smtClean="0"/>
          </a:p>
        </p:txBody>
      </p:sp>
    </p:spTree>
    <p:extLst>
      <p:ext uri="{BB962C8B-B14F-4D97-AF65-F5344CB8AC3E}">
        <p14:creationId xmlns:p14="http://schemas.microsoft.com/office/powerpoint/2010/main" val="3825469528"/>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332656"/>
            <a:ext cx="8280920" cy="6264696"/>
          </a:xfrm>
          <a:solidFill>
            <a:srgbClr val="00B0F0"/>
          </a:solidFill>
        </p:spPr>
        <p:txBody>
          <a:bodyPr/>
          <a:lstStyle/>
          <a:p>
            <a:pPr algn="l" rtl="0"/>
            <a:endParaRPr lang="en-US" dirty="0" smtClean="0"/>
          </a:p>
          <a:p>
            <a:pPr algn="l" rtl="0"/>
            <a:endParaRPr lang="en-US" dirty="0"/>
          </a:p>
          <a:p>
            <a:pPr algn="l" rtl="0"/>
            <a:endParaRPr lang="en-US" dirty="0" smtClean="0"/>
          </a:p>
          <a:p>
            <a:pPr algn="l" rtl="0"/>
            <a:endParaRPr lang="en-US" dirty="0"/>
          </a:p>
          <a:p>
            <a:pPr algn="l" rtl="0"/>
            <a:r>
              <a:rPr lang="en-US" dirty="0" smtClean="0"/>
              <a:t>If </a:t>
            </a:r>
            <a:r>
              <a:rPr lang="en-US" dirty="0"/>
              <a:t>the </a:t>
            </a:r>
            <a:r>
              <a:rPr lang="en-US" dirty="0" smtClean="0"/>
              <a:t>response were </a:t>
            </a:r>
            <a:r>
              <a:rPr lang="en-US" dirty="0"/>
              <a:t>‘’abnormal’’ the location of the insulin </a:t>
            </a:r>
            <a:r>
              <a:rPr lang="en-US" dirty="0" smtClean="0"/>
              <a:t>resistance  was </a:t>
            </a:r>
            <a:r>
              <a:rPr lang="en-US" dirty="0"/>
              <a:t>identified as being subcutaneous, intravascular or </a:t>
            </a:r>
            <a:r>
              <a:rPr lang="en-US" dirty="0" smtClean="0"/>
              <a:t>at  the </a:t>
            </a:r>
            <a:r>
              <a:rPr lang="en-US" dirty="0"/>
              <a:t>peripheral tissue.</a:t>
            </a:r>
            <a:endParaRPr lang="ar-SY" dirty="0"/>
          </a:p>
          <a:p>
            <a:endParaRPr lang="ar-SY" dirty="0"/>
          </a:p>
        </p:txBody>
      </p:sp>
    </p:spTree>
    <p:extLst>
      <p:ext uri="{BB962C8B-B14F-4D97-AF65-F5344CB8AC3E}">
        <p14:creationId xmlns:p14="http://schemas.microsoft.com/office/powerpoint/2010/main" val="3555391705"/>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492" y="1052736"/>
            <a:ext cx="6777317" cy="4779893"/>
          </a:xfrm>
        </p:spPr>
        <p:style>
          <a:lnRef idx="1">
            <a:schemeClr val="accent1"/>
          </a:lnRef>
          <a:fillRef idx="2">
            <a:schemeClr val="accent1"/>
          </a:fillRef>
          <a:effectRef idx="1">
            <a:schemeClr val="accent1"/>
          </a:effectRef>
          <a:fontRef idx="minor">
            <a:schemeClr val="dk1"/>
          </a:fontRef>
        </p:style>
        <p:txBody>
          <a:bodyPr/>
          <a:lstStyle/>
          <a:p>
            <a:pPr algn="l" rtl="0"/>
            <a:endParaRPr lang="en-US" dirty="0" smtClean="0">
              <a:solidFill>
                <a:srgbClr val="333333"/>
              </a:solidFill>
              <a:latin typeface="Roboto"/>
            </a:endParaRPr>
          </a:p>
          <a:p>
            <a:pPr algn="l" rtl="0"/>
            <a:r>
              <a:rPr lang="en-US" dirty="0" smtClean="0">
                <a:solidFill>
                  <a:srgbClr val="333333"/>
                </a:solidFill>
                <a:latin typeface="Roboto"/>
              </a:rPr>
              <a:t>Frequent </a:t>
            </a:r>
            <a:r>
              <a:rPr lang="en-US" dirty="0">
                <a:solidFill>
                  <a:srgbClr val="333333"/>
                </a:solidFill>
                <a:latin typeface="Roboto"/>
              </a:rPr>
              <a:t>episodes of hypoglycemia can lead to hypoglycemic unawareness and make the condition worse.  Keeping diabetes under good control for at least several weeks can restore hypoglycemic awareness.  New technologies such as </a:t>
            </a:r>
            <a:r>
              <a:rPr lang="en-US" dirty="0">
                <a:solidFill>
                  <a:srgbClr val="337AB7"/>
                </a:solidFill>
                <a:latin typeface="Roboto"/>
                <a:hlinkClick r:id="rId2"/>
              </a:rPr>
              <a:t>continuous glucose monitors</a:t>
            </a:r>
            <a:r>
              <a:rPr lang="en-US" dirty="0">
                <a:solidFill>
                  <a:srgbClr val="333333"/>
                </a:solidFill>
                <a:latin typeface="Roboto"/>
              </a:rPr>
              <a:t> and </a:t>
            </a:r>
            <a:r>
              <a:rPr lang="en-US" dirty="0">
                <a:solidFill>
                  <a:srgbClr val="337AB7"/>
                </a:solidFill>
                <a:latin typeface="Roboto"/>
                <a:hlinkClick r:id="rId3"/>
              </a:rPr>
              <a:t>insulin pumps</a:t>
            </a:r>
            <a:r>
              <a:rPr lang="en-US" dirty="0">
                <a:solidFill>
                  <a:srgbClr val="333333"/>
                </a:solidFill>
                <a:latin typeface="Roboto"/>
              </a:rPr>
              <a:t> may help improve control.</a:t>
            </a:r>
            <a:br>
              <a:rPr lang="en-US" dirty="0">
                <a:solidFill>
                  <a:srgbClr val="333333"/>
                </a:solidFill>
                <a:latin typeface="Roboto"/>
              </a:rPr>
            </a:br>
            <a:endParaRPr lang="ar-SY" dirty="0"/>
          </a:p>
        </p:txBody>
      </p:sp>
    </p:spTree>
    <p:extLst>
      <p:ext uri="{BB962C8B-B14F-4D97-AF65-F5344CB8AC3E}">
        <p14:creationId xmlns:p14="http://schemas.microsoft.com/office/powerpoint/2010/main" val="918410829"/>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836712"/>
            <a:ext cx="8100392" cy="86409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a:t/>
            </a:r>
            <a:br>
              <a:rPr lang="en-US" dirty="0"/>
            </a:br>
            <a:r>
              <a:rPr lang="en-US" dirty="0"/>
              <a:t>Hypoglycemia unawareness (HU) </a:t>
            </a:r>
            <a:endParaRPr lang="ar-SY" dirty="0"/>
          </a:p>
        </p:txBody>
      </p:sp>
      <p:sp>
        <p:nvSpPr>
          <p:cNvPr id="3" name="عنصر نائب للمحتوى 2"/>
          <p:cNvSpPr>
            <a:spLocks noGrp="1"/>
          </p:cNvSpPr>
          <p:nvPr>
            <p:ph idx="1"/>
          </p:nvPr>
        </p:nvSpPr>
        <p:spPr>
          <a:xfrm>
            <a:off x="107504" y="1844824"/>
            <a:ext cx="9036496" cy="5328592"/>
          </a:xfrm>
        </p:spPr>
        <p:style>
          <a:lnRef idx="1">
            <a:schemeClr val="accent6"/>
          </a:lnRef>
          <a:fillRef idx="2">
            <a:schemeClr val="accent6"/>
          </a:fillRef>
          <a:effectRef idx="1">
            <a:schemeClr val="accent6"/>
          </a:effectRef>
          <a:fontRef idx="minor">
            <a:schemeClr val="dk1"/>
          </a:fontRef>
        </p:style>
        <p:txBody>
          <a:bodyPr>
            <a:normAutofit/>
          </a:bodyPr>
          <a:lstStyle/>
          <a:p>
            <a:pPr algn="l" rtl="0"/>
            <a:endParaRPr lang="en-US" dirty="0" smtClean="0"/>
          </a:p>
          <a:p>
            <a:pPr algn="l" rtl="0"/>
            <a:r>
              <a:rPr lang="en-US" dirty="0" smtClean="0"/>
              <a:t>is </a:t>
            </a:r>
            <a:r>
              <a:rPr lang="en-US" dirty="0"/>
              <a:t>defined at the onset of </a:t>
            </a:r>
            <a:r>
              <a:rPr lang="en-US" dirty="0" err="1"/>
              <a:t>neuroglycopenia</a:t>
            </a:r>
            <a:r>
              <a:rPr lang="en-US" dirty="0"/>
              <a:t> before the appearance of autonomic warning symptoms</a:t>
            </a:r>
            <a:r>
              <a:rPr lang="en-US" dirty="0" smtClean="0"/>
              <a:t>.</a:t>
            </a:r>
          </a:p>
          <a:p>
            <a:pPr algn="l" rtl="0"/>
            <a:r>
              <a:rPr lang="en-US" dirty="0" smtClean="0"/>
              <a:t> </a:t>
            </a:r>
            <a:r>
              <a:rPr lang="en-US" dirty="0"/>
              <a:t>It is a major limitation to achieving tight diabetes and reduced quality of life. </a:t>
            </a:r>
            <a:endParaRPr lang="en-US" dirty="0" smtClean="0"/>
          </a:p>
          <a:p>
            <a:pPr algn="l" rtl="0"/>
            <a:r>
              <a:rPr lang="en-US" dirty="0" smtClean="0"/>
              <a:t>HU </a:t>
            </a:r>
            <a:r>
              <a:rPr lang="en-US" dirty="0"/>
              <a:t>occurs in approximately 40% of people with type 1 diabetes mellitus (T1DM) and with less frequency in T2DM. Though the </a:t>
            </a:r>
            <a:r>
              <a:rPr lang="en-US" dirty="0" err="1"/>
              <a:t>aetiology</a:t>
            </a:r>
            <a:r>
              <a:rPr lang="en-US" dirty="0"/>
              <a:t> of HU is multifactorial, possible mechanisms </a:t>
            </a:r>
            <a:r>
              <a:rPr lang="en-US" dirty="0" smtClean="0"/>
              <a:t>include</a:t>
            </a:r>
          </a:p>
          <a:p>
            <a:pPr algn="l" rtl="0"/>
            <a:r>
              <a:rPr lang="en-US" dirty="0" smtClean="0"/>
              <a:t> </a:t>
            </a:r>
            <a:endParaRPr lang="ar-SY" dirty="0"/>
          </a:p>
        </p:txBody>
      </p:sp>
    </p:spTree>
    <p:extLst>
      <p:ext uri="{BB962C8B-B14F-4D97-AF65-F5344CB8AC3E}">
        <p14:creationId xmlns:p14="http://schemas.microsoft.com/office/powerpoint/2010/main" val="3612394785"/>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0"/>
            <a:ext cx="8676456" cy="7937510"/>
          </a:xfrm>
        </p:spPr>
        <p:style>
          <a:lnRef idx="1">
            <a:schemeClr val="accent3"/>
          </a:lnRef>
          <a:fillRef idx="2">
            <a:schemeClr val="accent3"/>
          </a:fillRef>
          <a:effectRef idx="1">
            <a:schemeClr val="accent3"/>
          </a:effectRef>
          <a:fontRef idx="minor">
            <a:schemeClr val="dk1"/>
          </a:fontRef>
        </p:style>
        <p:txBody>
          <a:bodyPr>
            <a:normAutofit/>
          </a:bodyPr>
          <a:lstStyle/>
          <a:p>
            <a:pPr algn="l" rtl="0"/>
            <a:endParaRPr lang="en-US" dirty="0" smtClean="0"/>
          </a:p>
          <a:p>
            <a:pPr algn="l" rtl="0"/>
            <a:endParaRPr lang="en-US" dirty="0"/>
          </a:p>
          <a:p>
            <a:pPr algn="l" rtl="0"/>
            <a:r>
              <a:rPr lang="en-US" b="1" dirty="0" smtClean="0">
                <a:solidFill>
                  <a:schemeClr val="accent1">
                    <a:lumMod val="75000"/>
                  </a:schemeClr>
                </a:solidFill>
              </a:rPr>
              <a:t>chronic </a:t>
            </a:r>
            <a:r>
              <a:rPr lang="en-US" b="1" dirty="0">
                <a:solidFill>
                  <a:schemeClr val="accent1">
                    <a:lumMod val="75000"/>
                  </a:schemeClr>
                </a:solidFill>
              </a:rPr>
              <a:t>exposure </a:t>
            </a:r>
            <a:r>
              <a:rPr lang="en-US" dirty="0"/>
              <a:t>to low blood glucose, antecedent </a:t>
            </a:r>
            <a:r>
              <a:rPr lang="en-US" dirty="0" err="1"/>
              <a:t>hypoglycaemia</a:t>
            </a:r>
            <a:r>
              <a:rPr lang="en-US" dirty="0"/>
              <a:t>, </a:t>
            </a:r>
            <a:endParaRPr lang="en-US" dirty="0" smtClean="0"/>
          </a:p>
          <a:p>
            <a:pPr algn="l" rtl="0"/>
            <a:r>
              <a:rPr lang="en-US" b="1" dirty="0" smtClean="0">
                <a:solidFill>
                  <a:schemeClr val="accent1">
                    <a:lumMod val="75000"/>
                  </a:schemeClr>
                </a:solidFill>
              </a:rPr>
              <a:t>recurrent </a:t>
            </a:r>
            <a:r>
              <a:rPr lang="en-US" b="1" dirty="0">
                <a:solidFill>
                  <a:schemeClr val="accent1">
                    <a:lumMod val="75000"/>
                  </a:schemeClr>
                </a:solidFill>
              </a:rPr>
              <a:t>severe </a:t>
            </a:r>
            <a:r>
              <a:rPr lang="en-US" b="1" dirty="0" err="1">
                <a:solidFill>
                  <a:schemeClr val="accent1">
                    <a:lumMod val="75000"/>
                  </a:schemeClr>
                </a:solidFill>
              </a:rPr>
              <a:t>hypoglycaemia</a:t>
            </a:r>
            <a:r>
              <a:rPr lang="en-US" b="1" dirty="0">
                <a:solidFill>
                  <a:schemeClr val="accent1">
                    <a:lumMod val="75000"/>
                  </a:schemeClr>
                </a:solidFill>
              </a:rPr>
              <a:t> </a:t>
            </a:r>
            <a:r>
              <a:rPr lang="en-US" dirty="0"/>
              <a:t>and  </a:t>
            </a:r>
            <a:r>
              <a:rPr lang="en-US" dirty="0" smtClean="0"/>
              <a:t>the </a:t>
            </a:r>
            <a:r>
              <a:rPr lang="en-US" dirty="0"/>
              <a:t>failure of counter-regulatory hormones. </a:t>
            </a:r>
            <a:endParaRPr lang="en-US" dirty="0" smtClean="0"/>
          </a:p>
          <a:p>
            <a:pPr algn="l" rtl="0"/>
            <a:r>
              <a:rPr lang="en-US" dirty="0" smtClean="0"/>
              <a:t>Clinically </a:t>
            </a:r>
            <a:r>
              <a:rPr lang="en-US" dirty="0"/>
              <a:t>it manifests as the inability to </a:t>
            </a:r>
            <a:r>
              <a:rPr lang="en-US" dirty="0" err="1"/>
              <a:t>recognise</a:t>
            </a:r>
            <a:r>
              <a:rPr lang="en-US" dirty="0"/>
              <a:t> impeding </a:t>
            </a:r>
            <a:r>
              <a:rPr lang="en-US" dirty="0" err="1"/>
              <a:t>hypoglycaemia</a:t>
            </a:r>
            <a:r>
              <a:rPr lang="en-US" dirty="0"/>
              <a:t> by symptoms, but the mechanisms and mediators remain largely unknown. Prevention and management of HU is complex, and can only be achieved by a multifactorial intervention of clinical care and structured patient education by the diabetes team. </a:t>
            </a:r>
            <a:endParaRPr lang="ar-SY" dirty="0"/>
          </a:p>
        </p:txBody>
      </p:sp>
    </p:spTree>
    <p:extLst>
      <p:ext uri="{BB962C8B-B14F-4D97-AF65-F5344CB8AC3E}">
        <p14:creationId xmlns:p14="http://schemas.microsoft.com/office/powerpoint/2010/main" val="3722564378"/>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1026" name="Picture 2" descr="D:\pharma hama\المستندات\Desktop\WJD-6-912-g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94" y="11088"/>
            <a:ext cx="9019550" cy="708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088492"/>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08912" cy="1340768"/>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a:t>EVALUATION AND DIAGNOSIS</a:t>
            </a:r>
            <a:br>
              <a:rPr lang="en-US" dirty="0"/>
            </a:br>
            <a:endParaRPr lang="ar-SY" dirty="0"/>
          </a:p>
        </p:txBody>
      </p:sp>
      <p:sp>
        <p:nvSpPr>
          <p:cNvPr id="3" name="عنصر نائب للمحتوى 2"/>
          <p:cNvSpPr>
            <a:spLocks noGrp="1"/>
          </p:cNvSpPr>
          <p:nvPr>
            <p:ph idx="1"/>
          </p:nvPr>
        </p:nvSpPr>
        <p:spPr>
          <a:xfrm>
            <a:off x="0" y="908720"/>
            <a:ext cx="9144000" cy="5157192"/>
          </a:xfrm>
          <a:solidFill>
            <a:srgbClr val="FFC000"/>
          </a:solidFill>
        </p:spPr>
        <p:txBody>
          <a:bodyPr>
            <a:normAutofit/>
          </a:bodyPr>
          <a:lstStyle/>
          <a:p>
            <a:pPr algn="l" rtl="0"/>
            <a:r>
              <a:rPr lang="en-US" dirty="0" smtClean="0"/>
              <a:t>A </a:t>
            </a:r>
            <a:r>
              <a:rPr lang="en-US" dirty="0"/>
              <a:t>careful evaluation should be performed in </a:t>
            </a:r>
            <a:r>
              <a:rPr lang="en-US" dirty="0" smtClean="0"/>
              <a:t>patients with </a:t>
            </a:r>
            <a:r>
              <a:rPr lang="en-US" dirty="0"/>
              <a:t>brittle diabetes</a:t>
            </a:r>
            <a:r>
              <a:rPr lang="en-US" dirty="0" smtClean="0"/>
              <a:t>.</a:t>
            </a:r>
          </a:p>
          <a:p>
            <a:pPr algn="l" rtl="0"/>
            <a:r>
              <a:rPr lang="en-US" dirty="0" smtClean="0"/>
              <a:t> </a:t>
            </a:r>
            <a:r>
              <a:rPr lang="en-US" dirty="0"/>
              <a:t>A detailed history as to the </a:t>
            </a:r>
            <a:endParaRPr lang="en-US" dirty="0" smtClean="0"/>
          </a:p>
          <a:p>
            <a:pPr algn="l" rtl="0"/>
            <a:r>
              <a:rPr lang="en-US" dirty="0" smtClean="0"/>
              <a:t>duration of </a:t>
            </a:r>
            <a:r>
              <a:rPr lang="en-US" dirty="0"/>
              <a:t>diabetes, </a:t>
            </a:r>
            <a:endParaRPr lang="en-US" dirty="0" smtClean="0"/>
          </a:p>
          <a:p>
            <a:pPr algn="l" rtl="0"/>
            <a:r>
              <a:rPr lang="en-US" dirty="0" smtClean="0"/>
              <a:t>description </a:t>
            </a:r>
            <a:r>
              <a:rPr lang="en-US" dirty="0"/>
              <a:t>of episodes of DK</a:t>
            </a:r>
            <a:r>
              <a:rPr lang="en-US" dirty="0" smtClean="0"/>
              <a:t>,</a:t>
            </a:r>
          </a:p>
          <a:p>
            <a:pPr algn="l" rtl="0"/>
            <a:r>
              <a:rPr lang="en-US" dirty="0" smtClean="0"/>
              <a:t> severe hypos</a:t>
            </a:r>
            <a:r>
              <a:rPr lang="en-US" dirty="0"/>
              <a:t>, </a:t>
            </a:r>
            <a:endParaRPr lang="en-US" dirty="0" smtClean="0"/>
          </a:p>
          <a:p>
            <a:pPr algn="l" rtl="0"/>
            <a:r>
              <a:rPr lang="en-US" dirty="0" smtClean="0"/>
              <a:t>presence </a:t>
            </a:r>
            <a:r>
              <a:rPr lang="en-US" dirty="0"/>
              <a:t>of diabetic complications (</a:t>
            </a:r>
            <a:r>
              <a:rPr lang="en-US" dirty="0" smtClean="0"/>
              <a:t>particularly  autonomic </a:t>
            </a:r>
            <a:r>
              <a:rPr lang="en-US" dirty="0"/>
              <a:t>neuropathy</a:t>
            </a:r>
            <a:r>
              <a:rPr lang="en-US" dirty="0" smtClean="0"/>
              <a:t>)</a:t>
            </a:r>
          </a:p>
          <a:p>
            <a:pPr algn="l" rtl="0"/>
            <a:r>
              <a:rPr lang="en-US" dirty="0" smtClean="0"/>
              <a:t> </a:t>
            </a:r>
            <a:r>
              <a:rPr lang="en-US" dirty="0"/>
              <a:t>and prescribed insulin </a:t>
            </a:r>
            <a:r>
              <a:rPr lang="en-US" dirty="0" smtClean="0"/>
              <a:t>regimens  should </a:t>
            </a:r>
            <a:r>
              <a:rPr lang="en-US" dirty="0"/>
              <a:t>be taken.</a:t>
            </a:r>
            <a:endParaRPr lang="ar-SY" dirty="0"/>
          </a:p>
        </p:txBody>
      </p:sp>
      <p:pic>
        <p:nvPicPr>
          <p:cNvPr id="4098" name="Picture 2" descr="D:\pharma hama\المستندات\Desktop\تنزي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932" y="4869160"/>
            <a:ext cx="7470068" cy="198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804117"/>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712968" cy="6480720"/>
          </a:xfrm>
        </p:spPr>
        <p:style>
          <a:lnRef idx="1">
            <a:schemeClr val="accent6"/>
          </a:lnRef>
          <a:fillRef idx="2">
            <a:schemeClr val="accent6"/>
          </a:fillRef>
          <a:effectRef idx="1">
            <a:schemeClr val="accent6"/>
          </a:effectRef>
          <a:fontRef idx="minor">
            <a:schemeClr val="dk1"/>
          </a:fontRef>
        </p:style>
        <p:txBody>
          <a:bodyPr>
            <a:normAutofit/>
          </a:bodyPr>
          <a:lstStyle/>
          <a:p>
            <a:pPr algn="l" rtl="0"/>
            <a:endParaRPr lang="en-US" dirty="0" smtClean="0"/>
          </a:p>
          <a:p>
            <a:pPr algn="l" rtl="0"/>
            <a:r>
              <a:rPr lang="en-US" dirty="0" smtClean="0"/>
              <a:t>It </a:t>
            </a:r>
            <a:r>
              <a:rPr lang="en-US" dirty="0"/>
              <a:t>should also be determined if </a:t>
            </a:r>
            <a:r>
              <a:rPr lang="en-US" dirty="0" smtClean="0"/>
              <a:t>there was </a:t>
            </a:r>
            <a:r>
              <a:rPr lang="en-US" dirty="0"/>
              <a:t>a period of stable diabetes </a:t>
            </a:r>
            <a:r>
              <a:rPr lang="en-US" dirty="0" err="1"/>
              <a:t>preceeding</a:t>
            </a:r>
            <a:r>
              <a:rPr lang="en-US" dirty="0"/>
              <a:t> the brittleness</a:t>
            </a:r>
          </a:p>
          <a:p>
            <a:pPr algn="l" rtl="0"/>
            <a:r>
              <a:rPr lang="en-US" dirty="0"/>
              <a:t>and what happened in the patient’s life </a:t>
            </a:r>
            <a:r>
              <a:rPr lang="en-US" dirty="0" smtClean="0"/>
              <a:t>circumstances coincident </a:t>
            </a:r>
            <a:r>
              <a:rPr lang="en-US" dirty="0"/>
              <a:t>with the onset of brittleness</a:t>
            </a:r>
            <a:r>
              <a:rPr lang="en-US" dirty="0" smtClean="0"/>
              <a:t>.</a:t>
            </a:r>
          </a:p>
          <a:p>
            <a:pPr algn="l" rtl="0"/>
            <a:r>
              <a:rPr lang="en-US" dirty="0" smtClean="0"/>
              <a:t> </a:t>
            </a:r>
            <a:r>
              <a:rPr lang="en-US" dirty="0" err="1"/>
              <a:t>Psycosocial</a:t>
            </a:r>
            <a:r>
              <a:rPr lang="en-US" dirty="0"/>
              <a:t> </a:t>
            </a:r>
            <a:r>
              <a:rPr lang="en-US" dirty="0" smtClean="0"/>
              <a:t>factors need </a:t>
            </a:r>
            <a:r>
              <a:rPr lang="en-US" dirty="0"/>
              <a:t>to be assessed. For patients with recurrent </a:t>
            </a:r>
            <a:r>
              <a:rPr lang="en-US" dirty="0" smtClean="0"/>
              <a:t>episodes of </a:t>
            </a:r>
            <a:r>
              <a:rPr lang="en-US" dirty="0"/>
              <a:t>DK, a possible chronic cryptic infection (</a:t>
            </a:r>
            <a:r>
              <a:rPr lang="en-US" dirty="0" smtClean="0"/>
              <a:t>sinusitis,  osteomyelitis</a:t>
            </a:r>
            <a:r>
              <a:rPr lang="en-US" dirty="0"/>
              <a:t>, renal or </a:t>
            </a:r>
            <a:r>
              <a:rPr lang="en-US" dirty="0" err="1"/>
              <a:t>perirenal</a:t>
            </a:r>
            <a:r>
              <a:rPr lang="en-US" dirty="0"/>
              <a:t> abscess and lung </a:t>
            </a:r>
            <a:r>
              <a:rPr lang="en-US" dirty="0" smtClean="0"/>
              <a:t>abscess)  should </a:t>
            </a:r>
            <a:r>
              <a:rPr lang="en-US" dirty="0"/>
              <a:t>be excluded</a:t>
            </a:r>
            <a:endParaRPr lang="ar-SY" dirty="0"/>
          </a:p>
        </p:txBody>
      </p:sp>
    </p:spTree>
    <p:extLst>
      <p:ext uri="{BB962C8B-B14F-4D97-AF65-F5344CB8AC3E}">
        <p14:creationId xmlns:p14="http://schemas.microsoft.com/office/powerpoint/2010/main" val="39823601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492" y="980728"/>
            <a:ext cx="6777317" cy="4851901"/>
          </a:xfrm>
        </p:spPr>
        <p:style>
          <a:lnRef idx="0">
            <a:scrgbClr r="0" g="0" b="0"/>
          </a:lnRef>
          <a:fillRef idx="1003">
            <a:schemeClr val="lt1"/>
          </a:fillRef>
          <a:effectRef idx="0">
            <a:scrgbClr r="0" g="0" b="0"/>
          </a:effectRef>
          <a:fontRef idx="major"/>
        </p:style>
        <p:txBody>
          <a:bodyPr/>
          <a:lstStyle/>
          <a:p>
            <a:pPr algn="l" rtl="0"/>
            <a:endParaRPr lang="en-US" dirty="0" smtClean="0"/>
          </a:p>
          <a:p>
            <a:pPr algn="l" rtl="0"/>
            <a:r>
              <a:rPr lang="en-US" dirty="0" smtClean="0"/>
              <a:t>Brittle </a:t>
            </a:r>
            <a:r>
              <a:rPr lang="en-US" dirty="0"/>
              <a:t>diabetes </a:t>
            </a:r>
            <a:r>
              <a:rPr lang="en-US" b="1" dirty="0">
                <a:solidFill>
                  <a:srgbClr val="FF0000"/>
                </a:solidFill>
              </a:rPr>
              <a:t>is uncommon </a:t>
            </a:r>
            <a:r>
              <a:rPr lang="en-US" dirty="0"/>
              <a:t>(less than 1% </a:t>
            </a:r>
            <a:r>
              <a:rPr lang="en-US" dirty="0" smtClean="0"/>
              <a:t>of  insulin </a:t>
            </a:r>
            <a:r>
              <a:rPr lang="en-US" dirty="0"/>
              <a:t>taking population) and it causes a huge </a:t>
            </a:r>
            <a:r>
              <a:rPr lang="en-US" dirty="0" smtClean="0"/>
              <a:t>burden  on </a:t>
            </a:r>
            <a:r>
              <a:rPr lang="en-US" dirty="0"/>
              <a:t>the patient due to multiple </a:t>
            </a:r>
            <a:r>
              <a:rPr lang="en-US" u="sng" dirty="0" smtClean="0">
                <a:solidFill>
                  <a:srgbClr val="FF0000"/>
                </a:solidFill>
              </a:rPr>
              <a:t>hospital  admissions</a:t>
            </a:r>
            <a:endParaRPr lang="ar-SY" u="sng" dirty="0">
              <a:solidFill>
                <a:srgbClr val="FF0000"/>
              </a:solidFill>
            </a:endParaRPr>
          </a:p>
        </p:txBody>
      </p:sp>
    </p:spTree>
    <p:extLst>
      <p:ext uri="{BB962C8B-B14F-4D97-AF65-F5344CB8AC3E}">
        <p14:creationId xmlns:p14="http://schemas.microsoft.com/office/powerpoint/2010/main" val="1200385526"/>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424936" cy="6264696"/>
          </a:xfrm>
          <a:solidFill>
            <a:srgbClr val="FFC000"/>
          </a:solidFill>
        </p:spPr>
        <p:txBody>
          <a:bodyPr>
            <a:normAutofit/>
          </a:bodyPr>
          <a:lstStyle/>
          <a:p>
            <a:pPr algn="l" rtl="0"/>
            <a:endParaRPr lang="en-US" dirty="0" smtClean="0"/>
          </a:p>
          <a:p>
            <a:pPr algn="l" rtl="0"/>
            <a:r>
              <a:rPr lang="en-US" dirty="0" smtClean="0"/>
              <a:t>For </a:t>
            </a:r>
            <a:r>
              <a:rPr lang="en-US" dirty="0"/>
              <a:t>all patients a diabetic </a:t>
            </a:r>
            <a:r>
              <a:rPr lang="en-US" dirty="0" smtClean="0"/>
              <a:t>educational  assessment </a:t>
            </a:r>
            <a:r>
              <a:rPr lang="en-US" dirty="0"/>
              <a:t>is useful to evaluate whether the </a:t>
            </a:r>
            <a:r>
              <a:rPr lang="en-US" dirty="0" smtClean="0"/>
              <a:t>patients  knows </a:t>
            </a:r>
            <a:r>
              <a:rPr lang="en-US" dirty="0"/>
              <a:t>how to manage diabetes and rule out </a:t>
            </a:r>
            <a:r>
              <a:rPr lang="en-US" dirty="0" smtClean="0"/>
              <a:t>diabetes  mismanagement </a:t>
            </a:r>
            <a:r>
              <a:rPr lang="en-US" dirty="0"/>
              <a:t>(</a:t>
            </a:r>
            <a:r>
              <a:rPr lang="en-US" sz="2800" dirty="0">
                <a:solidFill>
                  <a:srgbClr val="FFFF00"/>
                </a:solidFill>
              </a:rPr>
              <a:t>factitious brittle diabetes </a:t>
            </a:r>
            <a:r>
              <a:rPr lang="en-US" sz="2800" dirty="0" smtClean="0">
                <a:solidFill>
                  <a:srgbClr val="FFFF00"/>
                </a:solidFill>
              </a:rPr>
              <a:t>)</a:t>
            </a:r>
          </a:p>
          <a:p>
            <a:pPr algn="l" rtl="0"/>
            <a:r>
              <a:rPr lang="en-US" dirty="0" smtClean="0"/>
              <a:t>. </a:t>
            </a:r>
            <a:r>
              <a:rPr lang="en-US" dirty="0"/>
              <a:t>In this case </a:t>
            </a:r>
            <a:r>
              <a:rPr lang="en-US" dirty="0" smtClean="0"/>
              <a:t>a  “in </a:t>
            </a:r>
            <a:r>
              <a:rPr lang="en-US" dirty="0"/>
              <a:t>hospital” assessment and management of blood </a:t>
            </a:r>
            <a:r>
              <a:rPr lang="en-US" dirty="0" smtClean="0"/>
              <a:t>sugar  is </a:t>
            </a:r>
            <a:r>
              <a:rPr lang="en-US" dirty="0"/>
              <a:t>necessary.</a:t>
            </a:r>
            <a:endParaRPr lang="ar-SY" dirty="0"/>
          </a:p>
        </p:txBody>
      </p:sp>
    </p:spTree>
    <p:extLst>
      <p:ext uri="{BB962C8B-B14F-4D97-AF65-F5344CB8AC3E}">
        <p14:creationId xmlns:p14="http://schemas.microsoft.com/office/powerpoint/2010/main" val="649534696"/>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332656"/>
            <a:ext cx="8496944" cy="6264696"/>
          </a:xfrm>
          <a:solidFill>
            <a:srgbClr val="FFC000"/>
          </a:solidFill>
        </p:spPr>
        <p:txBody>
          <a:bodyPr>
            <a:normAutofit/>
          </a:bodyPr>
          <a:lstStyle/>
          <a:p>
            <a:pPr algn="l" rtl="0"/>
            <a:endParaRPr lang="en-US" dirty="0" smtClean="0"/>
          </a:p>
          <a:p>
            <a:pPr algn="l" rtl="0"/>
            <a:r>
              <a:rPr lang="en-US" dirty="0" smtClean="0"/>
              <a:t>Iatrogenic </a:t>
            </a:r>
            <a:r>
              <a:rPr lang="en-US" dirty="0" err="1"/>
              <a:t>hypoglycaemia</a:t>
            </a:r>
            <a:r>
              <a:rPr lang="en-US" dirty="0"/>
              <a:t> is the result of the </a:t>
            </a:r>
            <a:r>
              <a:rPr lang="en-US" dirty="0" smtClean="0"/>
              <a:t>interplay  of </a:t>
            </a:r>
            <a:r>
              <a:rPr lang="en-US" dirty="0"/>
              <a:t>absolute or relative therapeutic insulin excess </a:t>
            </a:r>
            <a:r>
              <a:rPr lang="en-US" dirty="0" smtClean="0"/>
              <a:t>and compromised </a:t>
            </a:r>
            <a:r>
              <a:rPr lang="en-US" dirty="0"/>
              <a:t>physiological and </a:t>
            </a:r>
            <a:r>
              <a:rPr lang="en-US" dirty="0" err="1"/>
              <a:t>behavioural</a:t>
            </a:r>
            <a:r>
              <a:rPr lang="en-US" dirty="0"/>
              <a:t> </a:t>
            </a:r>
            <a:r>
              <a:rPr lang="en-US" dirty="0" err="1" smtClean="0"/>
              <a:t>defences</a:t>
            </a:r>
            <a:r>
              <a:rPr lang="en-US" dirty="0" smtClean="0"/>
              <a:t>  against </a:t>
            </a:r>
            <a:r>
              <a:rPr lang="en-US" dirty="0"/>
              <a:t>falling plasma glucose concentrations </a:t>
            </a:r>
            <a:r>
              <a:rPr lang="en-US" dirty="0" smtClean="0"/>
              <a:t>in </a:t>
            </a:r>
            <a:r>
              <a:rPr lang="en-US" dirty="0"/>
              <a:t>type 1 diabetes mellitus (T1DM) and </a:t>
            </a:r>
            <a:r>
              <a:rPr lang="en-US" dirty="0" smtClean="0"/>
              <a:t>advanced   type </a:t>
            </a:r>
            <a:r>
              <a:rPr lang="en-US" dirty="0"/>
              <a:t>2 diabetes mellitus (T2DM). </a:t>
            </a:r>
            <a:endParaRPr lang="ar-SY" dirty="0"/>
          </a:p>
        </p:txBody>
      </p:sp>
    </p:spTree>
    <p:extLst>
      <p:ext uri="{BB962C8B-B14F-4D97-AF65-F5344CB8AC3E}">
        <p14:creationId xmlns:p14="http://schemas.microsoft.com/office/powerpoint/2010/main" val="659674561"/>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332656"/>
            <a:ext cx="8748464" cy="2132856"/>
          </a:xfrm>
        </p:spPr>
        <p:style>
          <a:lnRef idx="1">
            <a:schemeClr val="accent6"/>
          </a:lnRef>
          <a:fillRef idx="2">
            <a:schemeClr val="accent6"/>
          </a:fillRef>
          <a:effectRef idx="1">
            <a:schemeClr val="accent6"/>
          </a:effectRef>
          <a:fontRef idx="minor">
            <a:schemeClr val="dk1"/>
          </a:fontRef>
        </p:style>
        <p:txBody>
          <a:bodyPr>
            <a:normAutofit/>
          </a:bodyPr>
          <a:lstStyle/>
          <a:p>
            <a:r>
              <a:rPr lang="en-US" b="1" dirty="0">
                <a:latin typeface="inherit"/>
                <a:ea typeface="Times New Roman"/>
                <a:cs typeface="Times New Roman"/>
              </a:rPr>
              <a:t>What are the possible Complications of Brittle Diabetes?</a:t>
            </a:r>
            <a:r>
              <a:rPr lang="en-US" sz="2800" dirty="0">
                <a:latin typeface="Calibri"/>
                <a:ea typeface="Calibri"/>
                <a:cs typeface="Arial"/>
              </a:rPr>
              <a:t/>
            </a:r>
            <a:br>
              <a:rPr lang="en-US" sz="2800" dirty="0">
                <a:latin typeface="Calibri"/>
                <a:ea typeface="Calibri"/>
                <a:cs typeface="Arial"/>
              </a:rPr>
            </a:br>
            <a:endParaRPr lang="ar-SY" dirty="0"/>
          </a:p>
        </p:txBody>
      </p:sp>
      <p:sp>
        <p:nvSpPr>
          <p:cNvPr id="3" name="عنصر نائب للمحتوى 2"/>
          <p:cNvSpPr>
            <a:spLocks noGrp="1"/>
          </p:cNvSpPr>
          <p:nvPr>
            <p:ph idx="1"/>
          </p:nvPr>
        </p:nvSpPr>
        <p:spPr>
          <a:xfrm>
            <a:off x="0" y="2060848"/>
            <a:ext cx="8748464" cy="4797152"/>
          </a:xfrm>
        </p:spPr>
        <p:style>
          <a:lnRef idx="1">
            <a:schemeClr val="accent6"/>
          </a:lnRef>
          <a:fillRef idx="2">
            <a:schemeClr val="accent6"/>
          </a:fillRef>
          <a:effectRef idx="1">
            <a:schemeClr val="accent6"/>
          </a:effectRef>
          <a:fontRef idx="minor">
            <a:schemeClr val="dk1"/>
          </a:fontRef>
        </p:style>
        <p:txBody>
          <a:bodyPr>
            <a:normAutofit/>
          </a:bodyPr>
          <a:lstStyle/>
          <a:p>
            <a:pPr algn="l" rtl="0">
              <a:lnSpc>
                <a:spcPct val="115000"/>
              </a:lnSpc>
              <a:spcAft>
                <a:spcPts val="790"/>
              </a:spcAft>
            </a:pPr>
            <a:r>
              <a:rPr lang="en-US" dirty="0" smtClean="0">
                <a:latin typeface="Times New Roman"/>
                <a:ea typeface="Times New Roman"/>
                <a:cs typeface="Arial"/>
              </a:rPr>
              <a:t>The </a:t>
            </a:r>
            <a:r>
              <a:rPr lang="en-US" dirty="0">
                <a:latin typeface="Times New Roman"/>
                <a:ea typeface="Times New Roman"/>
                <a:cs typeface="Arial"/>
              </a:rPr>
              <a:t>complications of Brittle Diabetes may include those resulting from hypoglycemia as well as hyperglycemia:</a:t>
            </a:r>
            <a:endParaRPr lang="en-US" sz="2000" dirty="0">
              <a:latin typeface="Calibri"/>
              <a:ea typeface="Calibri"/>
              <a:cs typeface="Arial"/>
            </a:endParaRPr>
          </a:p>
          <a:p>
            <a:pPr lvl="0" indent="-342900" algn="l" rtl="0">
              <a:lnSpc>
                <a:spcPct val="115000"/>
              </a:lnSpc>
              <a:spcAft>
                <a:spcPts val="1000"/>
              </a:spcAft>
              <a:buSzPts val="1000"/>
              <a:buFont typeface="Symbol"/>
              <a:buChar char=""/>
              <a:tabLst>
                <a:tab pos="457200" algn="l"/>
              </a:tabLst>
            </a:pPr>
            <a:r>
              <a:rPr lang="en-US" dirty="0">
                <a:latin typeface="Times New Roman"/>
                <a:ea typeface="Times New Roman"/>
                <a:cs typeface="Arial"/>
              </a:rPr>
              <a:t>Hypoglycemia-related complications of Brittle </a:t>
            </a:r>
            <a:r>
              <a:rPr lang="en-US" dirty="0" err="1">
                <a:latin typeface="Times New Roman"/>
                <a:ea typeface="Times New Roman"/>
                <a:cs typeface="Arial"/>
              </a:rPr>
              <a:t>Diabates</a:t>
            </a:r>
            <a:r>
              <a:rPr lang="en-US" dirty="0">
                <a:latin typeface="Times New Roman"/>
                <a:ea typeface="Times New Roman"/>
                <a:cs typeface="Arial"/>
              </a:rPr>
              <a:t>:</a:t>
            </a:r>
            <a:endParaRPr lang="en-US" sz="2000" dirty="0">
              <a:latin typeface="Calibri"/>
              <a:ea typeface="Calibri"/>
              <a:cs typeface="Arial"/>
            </a:endParaRPr>
          </a:p>
          <a:p>
            <a:pPr marL="742950" lvl="1" indent="-285750" algn="l" rtl="0">
              <a:lnSpc>
                <a:spcPct val="115000"/>
              </a:lnSpc>
              <a:spcAft>
                <a:spcPts val="1000"/>
              </a:spcAft>
              <a:buSzPts val="1000"/>
              <a:buFont typeface="Courier New"/>
              <a:buChar char="o"/>
              <a:tabLst>
                <a:tab pos="914400" algn="l"/>
              </a:tabLst>
            </a:pPr>
            <a:r>
              <a:rPr lang="en-US" sz="2400" dirty="0">
                <a:latin typeface="Times New Roman"/>
                <a:ea typeface="Times New Roman"/>
                <a:cs typeface="Times New Roman"/>
              </a:rPr>
              <a:t>Hypoglycemic unawareness</a:t>
            </a:r>
            <a:endParaRPr lang="en-US" sz="2000" dirty="0">
              <a:latin typeface="Calibri"/>
              <a:ea typeface="Calibri"/>
              <a:cs typeface="Times New Roman"/>
            </a:endParaRPr>
          </a:p>
          <a:p>
            <a:pPr marL="742950" lvl="1" indent="-285750" algn="l" rtl="0">
              <a:lnSpc>
                <a:spcPct val="115000"/>
              </a:lnSpc>
              <a:spcAft>
                <a:spcPts val="1000"/>
              </a:spcAft>
              <a:buSzPts val="1000"/>
              <a:buFont typeface="Courier New"/>
              <a:buChar char="o"/>
              <a:tabLst>
                <a:tab pos="914400" algn="l"/>
              </a:tabLst>
            </a:pPr>
            <a:r>
              <a:rPr lang="en-US" sz="2400" dirty="0">
                <a:latin typeface="Times New Roman"/>
                <a:ea typeface="Times New Roman"/>
                <a:cs typeface="Times New Roman"/>
              </a:rPr>
              <a:t>Loss of consciousness</a:t>
            </a:r>
            <a:endParaRPr lang="en-US" sz="2000" dirty="0">
              <a:latin typeface="Calibri"/>
              <a:ea typeface="Calibri"/>
              <a:cs typeface="Times New Roman"/>
            </a:endParaRPr>
          </a:p>
          <a:p>
            <a:pPr marL="742950" lvl="1" indent="-285750" algn="l" rtl="0">
              <a:lnSpc>
                <a:spcPct val="115000"/>
              </a:lnSpc>
              <a:spcAft>
                <a:spcPts val="1000"/>
              </a:spcAft>
              <a:buSzPts val="1000"/>
              <a:buFont typeface="Courier New"/>
              <a:buChar char="o"/>
              <a:tabLst>
                <a:tab pos="914400" algn="l"/>
              </a:tabLst>
            </a:pPr>
            <a:r>
              <a:rPr lang="en-US" sz="2400" dirty="0">
                <a:latin typeface="Times New Roman"/>
                <a:ea typeface="Times New Roman"/>
                <a:cs typeface="Times New Roman"/>
              </a:rPr>
              <a:t>Seizure</a:t>
            </a:r>
            <a:endParaRPr lang="en-US" sz="2000" dirty="0">
              <a:latin typeface="Calibri"/>
              <a:ea typeface="Calibri"/>
              <a:cs typeface="Times New Roman"/>
            </a:endParaRPr>
          </a:p>
          <a:p>
            <a:pPr marL="742950" lvl="1" indent="-285750" algn="l" rtl="0">
              <a:lnSpc>
                <a:spcPct val="115000"/>
              </a:lnSpc>
              <a:spcAft>
                <a:spcPts val="1000"/>
              </a:spcAft>
              <a:buSzPts val="1000"/>
              <a:buFont typeface="Courier New"/>
              <a:buChar char="o"/>
              <a:tabLst>
                <a:tab pos="914400" algn="l"/>
              </a:tabLst>
            </a:pPr>
            <a:r>
              <a:rPr lang="en-US" sz="2400" dirty="0">
                <a:latin typeface="Times New Roman"/>
                <a:ea typeface="Times New Roman"/>
                <a:cs typeface="Times New Roman"/>
              </a:rPr>
              <a:t>Risk of falls and injury due to </a:t>
            </a:r>
            <a:r>
              <a:rPr lang="en-US" sz="2400" dirty="0" smtClean="0">
                <a:latin typeface="Times New Roman"/>
                <a:ea typeface="Times New Roman"/>
                <a:cs typeface="Times New Roman"/>
              </a:rPr>
              <a:t>seizures</a:t>
            </a:r>
            <a:endParaRPr lang="en-US" sz="2000" dirty="0">
              <a:latin typeface="Calibri"/>
              <a:ea typeface="Calibri"/>
              <a:cs typeface="Times New Roman"/>
            </a:endParaRPr>
          </a:p>
        </p:txBody>
      </p:sp>
    </p:spTree>
    <p:extLst>
      <p:ext uri="{BB962C8B-B14F-4D97-AF65-F5344CB8AC3E}">
        <p14:creationId xmlns:p14="http://schemas.microsoft.com/office/powerpoint/2010/main" val="1040996703"/>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0"/>
            <a:ext cx="8640960" cy="2537520"/>
          </a:xfrm>
          <a:solidFill>
            <a:schemeClr val="accent6">
              <a:lumMod val="20000"/>
              <a:lumOff val="80000"/>
            </a:schemeClr>
          </a:solidFill>
        </p:spPr>
        <p:txBody>
          <a:bodyPr>
            <a:normAutofit/>
          </a:bodyPr>
          <a:lstStyle/>
          <a:p>
            <a:r>
              <a:rPr lang="en-US" dirty="0"/>
              <a:t>Hyperglycemia-related complications of Brittle Diabetes:</a:t>
            </a:r>
            <a:br>
              <a:rPr lang="en-US" dirty="0"/>
            </a:br>
            <a:endParaRPr lang="ar-SY" dirty="0"/>
          </a:p>
        </p:txBody>
      </p:sp>
      <p:sp>
        <p:nvSpPr>
          <p:cNvPr id="3" name="عنصر نائب للمحتوى 2"/>
          <p:cNvSpPr>
            <a:spLocks noGrp="1"/>
          </p:cNvSpPr>
          <p:nvPr>
            <p:ph idx="1"/>
          </p:nvPr>
        </p:nvSpPr>
        <p:spPr>
          <a:xfrm>
            <a:off x="251520" y="1844824"/>
            <a:ext cx="8640960" cy="4896544"/>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lgn="l" rtl="0"/>
            <a:r>
              <a:rPr lang="en-US" dirty="0" smtClean="0"/>
              <a:t>Progressive </a:t>
            </a:r>
            <a:r>
              <a:rPr lang="en-US" dirty="0"/>
              <a:t>weakness</a:t>
            </a:r>
          </a:p>
          <a:p>
            <a:pPr algn="l" rtl="0"/>
            <a:r>
              <a:rPr lang="en-US" dirty="0"/>
              <a:t>Confusion</a:t>
            </a:r>
          </a:p>
          <a:p>
            <a:pPr algn="l" rtl="0"/>
            <a:r>
              <a:rPr lang="en-US" dirty="0"/>
              <a:t>Progression to </a:t>
            </a:r>
            <a:r>
              <a:rPr lang="en-US" b="1" dirty="0">
                <a:solidFill>
                  <a:srgbClr val="00B0F0"/>
                </a:solidFill>
              </a:rPr>
              <a:t>ketoacidosis,</a:t>
            </a:r>
            <a:r>
              <a:rPr lang="en-US" dirty="0"/>
              <a:t> which can cause accumulation of toxic ketones in the blood</a:t>
            </a:r>
          </a:p>
          <a:p>
            <a:pPr algn="l" rtl="0"/>
            <a:r>
              <a:rPr lang="en-US" dirty="0"/>
              <a:t>Kidney failure</a:t>
            </a:r>
          </a:p>
          <a:p>
            <a:pPr algn="l" rtl="0"/>
            <a:r>
              <a:rPr lang="en-US" dirty="0"/>
              <a:t>Seizures</a:t>
            </a:r>
          </a:p>
          <a:p>
            <a:pPr algn="l" rtl="0"/>
            <a:r>
              <a:rPr lang="en-US" dirty="0"/>
              <a:t>Risk of falls and injury due to seizures</a:t>
            </a:r>
          </a:p>
          <a:p>
            <a:pPr algn="l" rtl="0"/>
            <a:r>
              <a:rPr lang="en-US" dirty="0"/>
              <a:t>Coma</a:t>
            </a:r>
          </a:p>
          <a:p>
            <a:pPr algn="l" rtl="0"/>
            <a:r>
              <a:rPr lang="en-US" dirty="0"/>
              <a:t>The following complications may also occur in Brittle Diabetes:</a:t>
            </a:r>
          </a:p>
          <a:p>
            <a:pPr algn="l" rtl="0"/>
            <a:r>
              <a:rPr lang="en-US" dirty="0"/>
              <a:t>Frequent hospital visits; long hospital stays</a:t>
            </a:r>
          </a:p>
          <a:p>
            <a:pPr algn="l" rtl="0"/>
            <a:r>
              <a:rPr lang="en-US" dirty="0"/>
              <a:t>Reduced quality of life</a:t>
            </a:r>
          </a:p>
          <a:p>
            <a:pPr algn="l" rtl="0"/>
            <a:r>
              <a:rPr lang="en-US" b="1" i="1" u="sng" dirty="0">
                <a:solidFill>
                  <a:srgbClr val="00B0F0"/>
                </a:solidFill>
              </a:rPr>
              <a:t>Complications may occur with or without treatment, and in some cases, due to treatment also.</a:t>
            </a:r>
          </a:p>
          <a:p>
            <a:pPr algn="l" rtl="0"/>
            <a:endParaRPr lang="en-US" b="1" i="1" u="sng" dirty="0">
              <a:solidFill>
                <a:srgbClr val="00B0F0"/>
              </a:solidFill>
            </a:endParaRPr>
          </a:p>
          <a:p>
            <a:pPr algn="l" rtl="0"/>
            <a:endParaRPr lang="ar-SY" dirty="0"/>
          </a:p>
        </p:txBody>
      </p:sp>
    </p:spTree>
    <p:extLst>
      <p:ext uri="{BB962C8B-B14F-4D97-AF65-F5344CB8AC3E}">
        <p14:creationId xmlns:p14="http://schemas.microsoft.com/office/powerpoint/2010/main" val="3604622100"/>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352928" cy="1440160"/>
          </a:xfrm>
        </p:spPr>
        <p:style>
          <a:lnRef idx="3">
            <a:schemeClr val="lt1"/>
          </a:lnRef>
          <a:fillRef idx="1">
            <a:schemeClr val="accent1"/>
          </a:fillRef>
          <a:effectRef idx="1">
            <a:schemeClr val="accent1"/>
          </a:effectRef>
          <a:fontRef idx="minor">
            <a:schemeClr val="lt1"/>
          </a:fontRef>
        </p:style>
        <p:txBody>
          <a:bodyPr>
            <a:normAutofit/>
          </a:bodyPr>
          <a:lstStyle/>
          <a:p>
            <a:r>
              <a:rPr lang="en-US" dirty="0"/>
              <a:t>MANAGEMENT</a:t>
            </a:r>
            <a:br>
              <a:rPr lang="en-US" dirty="0"/>
            </a:br>
            <a:endParaRPr lang="ar-SY" dirty="0"/>
          </a:p>
        </p:txBody>
      </p:sp>
      <p:sp>
        <p:nvSpPr>
          <p:cNvPr id="3" name="عنصر نائب للمحتوى 2"/>
          <p:cNvSpPr>
            <a:spLocks noGrp="1"/>
          </p:cNvSpPr>
          <p:nvPr>
            <p:ph idx="1"/>
          </p:nvPr>
        </p:nvSpPr>
        <p:spPr>
          <a:xfrm>
            <a:off x="251520" y="1700808"/>
            <a:ext cx="8424936" cy="4896544"/>
          </a:xfrm>
        </p:spPr>
        <p:style>
          <a:lnRef idx="1">
            <a:schemeClr val="accent1"/>
          </a:lnRef>
          <a:fillRef idx="2">
            <a:schemeClr val="accent1"/>
          </a:fillRef>
          <a:effectRef idx="1">
            <a:schemeClr val="accent1"/>
          </a:effectRef>
          <a:fontRef idx="minor">
            <a:schemeClr val="dk1"/>
          </a:fontRef>
        </p:style>
        <p:txBody>
          <a:bodyPr>
            <a:normAutofit/>
          </a:bodyPr>
          <a:lstStyle/>
          <a:p>
            <a:pPr algn="l" rtl="0"/>
            <a:r>
              <a:rPr lang="en-US" b="1" dirty="0" smtClean="0">
                <a:solidFill>
                  <a:schemeClr val="accent3"/>
                </a:solidFill>
              </a:rPr>
              <a:t>Brittle </a:t>
            </a:r>
            <a:r>
              <a:rPr lang="en-US" b="1" dirty="0">
                <a:solidFill>
                  <a:schemeClr val="accent3"/>
                </a:solidFill>
              </a:rPr>
              <a:t>diabetes is difficult to treat</a:t>
            </a:r>
          </a:p>
          <a:p>
            <a:pPr algn="l" rtl="0"/>
            <a:r>
              <a:rPr lang="en-US" i="1" u="sng" dirty="0"/>
              <a:t>General principle</a:t>
            </a:r>
          </a:p>
          <a:p>
            <a:pPr algn="l" rtl="0"/>
            <a:r>
              <a:rPr lang="en-US" dirty="0"/>
              <a:t>• Patients to be instructed how to match the </a:t>
            </a:r>
            <a:r>
              <a:rPr lang="en-US" dirty="0" smtClean="0"/>
              <a:t>insulin dose </a:t>
            </a:r>
            <a:r>
              <a:rPr lang="en-US" dirty="0"/>
              <a:t>to the amount of carbohydrates ingested.</a:t>
            </a:r>
          </a:p>
          <a:p>
            <a:pPr algn="l" rtl="0"/>
            <a:r>
              <a:rPr lang="en-US" dirty="0"/>
              <a:t>• Insulin regimens must be individually tailored </a:t>
            </a:r>
            <a:r>
              <a:rPr lang="en-US" dirty="0" smtClean="0"/>
              <a:t>to reduce </a:t>
            </a:r>
            <a:r>
              <a:rPr lang="en-US" dirty="0"/>
              <a:t>the </a:t>
            </a:r>
            <a:r>
              <a:rPr lang="en-US" dirty="0" smtClean="0"/>
              <a:t>  risk </a:t>
            </a:r>
            <a:r>
              <a:rPr lang="en-US" dirty="0"/>
              <a:t>of </a:t>
            </a:r>
            <a:r>
              <a:rPr lang="en-US" dirty="0" err="1"/>
              <a:t>hypoglycaemia</a:t>
            </a:r>
            <a:r>
              <a:rPr lang="en-US" dirty="0"/>
              <a:t> while </a:t>
            </a:r>
            <a:r>
              <a:rPr lang="en-US" dirty="0" smtClean="0"/>
              <a:t>matching  </a:t>
            </a:r>
            <a:r>
              <a:rPr lang="en-US" dirty="0" err="1" smtClean="0"/>
              <a:t>glycaemic</a:t>
            </a:r>
            <a:r>
              <a:rPr lang="en-US" dirty="0" smtClean="0"/>
              <a:t> </a:t>
            </a:r>
            <a:r>
              <a:rPr lang="en-US" dirty="0"/>
              <a:t>control. The use of insulin </a:t>
            </a:r>
            <a:r>
              <a:rPr lang="en-US" dirty="0" smtClean="0"/>
              <a:t>analogues with </a:t>
            </a:r>
            <a:r>
              <a:rPr lang="en-US" dirty="0"/>
              <a:t>ultrafast or ultraslow action and use </a:t>
            </a:r>
            <a:r>
              <a:rPr lang="en-US" dirty="0" smtClean="0"/>
              <a:t>of  subcutaneous </a:t>
            </a:r>
            <a:r>
              <a:rPr lang="en-US" dirty="0"/>
              <a:t>insulin pumps are effective in </a:t>
            </a:r>
            <a:r>
              <a:rPr lang="en-US" dirty="0" smtClean="0"/>
              <a:t>brittle diabetes.</a:t>
            </a:r>
            <a:endParaRPr lang="en-US" dirty="0"/>
          </a:p>
        </p:txBody>
      </p:sp>
    </p:spTree>
    <p:extLst>
      <p:ext uri="{BB962C8B-B14F-4D97-AF65-F5344CB8AC3E}">
        <p14:creationId xmlns:p14="http://schemas.microsoft.com/office/powerpoint/2010/main" val="2360510734"/>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pic>
        <p:nvPicPr>
          <p:cNvPr id="1026" name="Picture 2" descr="D:\pharma hama\المستندات\Desktop\insulin-cover-car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1" y="-1"/>
            <a:ext cx="8964488" cy="35010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harma hama\المستندات\Desktop\insulin-carb-rat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1" y="3501008"/>
            <a:ext cx="8964488"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577232"/>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a:xfrm>
            <a:off x="179512" y="692696"/>
            <a:ext cx="8784976" cy="6165304"/>
          </a:xfrm>
        </p:spPr>
        <p:style>
          <a:lnRef idx="1">
            <a:schemeClr val="accent1"/>
          </a:lnRef>
          <a:fillRef idx="2">
            <a:schemeClr val="accent1"/>
          </a:fillRef>
          <a:effectRef idx="1">
            <a:schemeClr val="accent1"/>
          </a:effectRef>
          <a:fontRef idx="minor">
            <a:schemeClr val="dk1"/>
          </a:fontRef>
        </p:style>
        <p:txBody>
          <a:bodyPr/>
          <a:lstStyle/>
          <a:p>
            <a:pPr marL="68580" indent="0" algn="l" rtl="0">
              <a:buNone/>
            </a:pPr>
            <a:endParaRPr lang="en-US" dirty="0" smtClean="0"/>
          </a:p>
          <a:p>
            <a:pPr algn="l" rtl="0"/>
            <a:r>
              <a:rPr lang="en-US" dirty="0" smtClean="0"/>
              <a:t> </a:t>
            </a:r>
            <a:r>
              <a:rPr lang="en-US" dirty="0"/>
              <a:t>SMBG is an excellent tool for the patients and a</a:t>
            </a:r>
          </a:p>
          <a:p>
            <a:pPr algn="l" rtl="0"/>
            <a:r>
              <a:rPr lang="en-US" dirty="0"/>
              <a:t>motivated patient can use this tool to manage his blood sugars.</a:t>
            </a:r>
          </a:p>
          <a:p>
            <a:pPr algn="l" rtl="0"/>
            <a:r>
              <a:rPr lang="en-US" dirty="0"/>
              <a:t>• CGM (Continuous glucose monitoring) may further facilitate the     understanding of </a:t>
            </a:r>
            <a:r>
              <a:rPr lang="en-US" dirty="0" err="1"/>
              <a:t>glycaemic</a:t>
            </a:r>
            <a:r>
              <a:rPr lang="en-US" dirty="0"/>
              <a:t> variability</a:t>
            </a:r>
            <a:endParaRPr lang="ar-SY" dirty="0"/>
          </a:p>
          <a:p>
            <a:endParaRPr lang="ar-SY" dirty="0"/>
          </a:p>
        </p:txBody>
      </p:sp>
    </p:spTree>
    <p:extLst>
      <p:ext uri="{BB962C8B-B14F-4D97-AF65-F5344CB8AC3E}">
        <p14:creationId xmlns:p14="http://schemas.microsoft.com/office/powerpoint/2010/main" val="654363788"/>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3074" name="Picture 2" descr="D:\pharma hama\المستندات\Desktop\images (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84319"/>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692696"/>
            <a:ext cx="8281038"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dirty="0"/>
              <a:t>Continuous glucose monitoring</a:t>
            </a:r>
            <a:br>
              <a:rPr lang="en-US" dirty="0"/>
            </a:br>
            <a:endParaRPr lang="ar-SY" dirty="0"/>
          </a:p>
        </p:txBody>
      </p:sp>
      <p:sp>
        <p:nvSpPr>
          <p:cNvPr id="3" name="عنصر نائب للمحتوى 2"/>
          <p:cNvSpPr>
            <a:spLocks noGrp="1"/>
          </p:cNvSpPr>
          <p:nvPr>
            <p:ph idx="1"/>
          </p:nvPr>
        </p:nvSpPr>
        <p:spPr>
          <a:xfrm>
            <a:off x="539552" y="1412776"/>
            <a:ext cx="7992888" cy="4968552"/>
          </a:xfrm>
        </p:spPr>
        <p:style>
          <a:lnRef idx="1">
            <a:schemeClr val="accent1"/>
          </a:lnRef>
          <a:fillRef idx="2">
            <a:schemeClr val="accent1"/>
          </a:fillRef>
          <a:effectRef idx="1">
            <a:schemeClr val="accent1"/>
          </a:effectRef>
          <a:fontRef idx="minor">
            <a:schemeClr val="dk1"/>
          </a:fontRef>
        </p:style>
        <p:txBody>
          <a:bodyPr>
            <a:normAutofit/>
          </a:bodyPr>
          <a:lstStyle/>
          <a:p>
            <a:pPr algn="l" rtl="0"/>
            <a:r>
              <a:rPr lang="en-US" dirty="0" smtClean="0"/>
              <a:t>Typical </a:t>
            </a:r>
            <a:r>
              <a:rPr lang="en-US" dirty="0"/>
              <a:t>diabetes management involves regular testing of your blood to check your glucose levels, often several times each day. With brittle diabetes, that may not be often enough to keep your glucose levels under control</a:t>
            </a:r>
            <a:r>
              <a:rPr lang="en-US" dirty="0" smtClean="0"/>
              <a:t>.</a:t>
            </a:r>
            <a:endParaRPr lang="en-US" dirty="0"/>
          </a:p>
          <a:p>
            <a:pPr algn="l" rtl="0"/>
            <a:endParaRPr lang="en-US" dirty="0"/>
          </a:p>
          <a:p>
            <a:pPr algn="l" rtl="0"/>
            <a:r>
              <a:rPr lang="en-US" dirty="0"/>
              <a:t>With continuous glucose monitoring (CGM), a sensor is placed under your skin. This sensor constantly detects glucose levels in your tissues and can alert you when these levels get too high or too low. This allows you to treat your blood sugar issues right away.</a:t>
            </a:r>
          </a:p>
          <a:p>
            <a:pPr algn="l" rtl="0"/>
            <a:endParaRPr lang="en-US" dirty="0"/>
          </a:p>
          <a:p>
            <a:pPr algn="l" rtl="0"/>
            <a:endParaRPr lang="ar-SY" dirty="0"/>
          </a:p>
        </p:txBody>
      </p:sp>
    </p:spTree>
    <p:extLst>
      <p:ext uri="{BB962C8B-B14F-4D97-AF65-F5344CB8AC3E}">
        <p14:creationId xmlns:p14="http://schemas.microsoft.com/office/powerpoint/2010/main" val="4128246651"/>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pic>
        <p:nvPicPr>
          <p:cNvPr id="1026" name="Picture 2" descr="D:\pharma hama\المستندات\Desktop\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67" y="0"/>
            <a:ext cx="9089535" cy="70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79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492" y="1196752"/>
            <a:ext cx="6777317" cy="4635877"/>
          </a:xfrm>
          <a:solidFill>
            <a:schemeClr val="accent6">
              <a:lumMod val="40000"/>
              <a:lumOff val="60000"/>
            </a:schemeClr>
          </a:solidFill>
        </p:spPr>
        <p:txBody>
          <a:bodyPr/>
          <a:lstStyle/>
          <a:p>
            <a:pPr marL="68580" indent="0" algn="l" rtl="0">
              <a:buNone/>
            </a:pPr>
            <a:endParaRPr lang="en-US" dirty="0" smtClean="0"/>
          </a:p>
          <a:p>
            <a:pPr algn="l" rtl="0"/>
            <a:r>
              <a:rPr lang="en-US" dirty="0" smtClean="0"/>
              <a:t>It is </a:t>
            </a:r>
            <a:r>
              <a:rPr lang="en-US" b="1" dirty="0">
                <a:solidFill>
                  <a:srgbClr val="FF0000"/>
                </a:solidFill>
              </a:rPr>
              <a:t>episodic</a:t>
            </a:r>
            <a:r>
              <a:rPr lang="en-US" dirty="0"/>
              <a:t> and almost always related to </a:t>
            </a:r>
            <a:r>
              <a:rPr lang="en-US" dirty="0" smtClean="0"/>
              <a:t>  stressful life  situations.</a:t>
            </a:r>
          </a:p>
          <a:p>
            <a:pPr algn="l" rtl="0"/>
            <a:r>
              <a:rPr lang="en-US" dirty="0" smtClean="0"/>
              <a:t> </a:t>
            </a:r>
            <a:r>
              <a:rPr lang="en-US" dirty="0"/>
              <a:t>It affects 3/1000 insulin dependent </a:t>
            </a:r>
            <a:r>
              <a:rPr lang="en-US" dirty="0" smtClean="0"/>
              <a:t>diabetic  patients </a:t>
            </a:r>
            <a:r>
              <a:rPr lang="en-US" dirty="0"/>
              <a:t>mainly </a:t>
            </a:r>
            <a:r>
              <a:rPr lang="en-US" b="1" u="sng" dirty="0">
                <a:solidFill>
                  <a:srgbClr val="FF0000"/>
                </a:solidFill>
              </a:rPr>
              <a:t>young women</a:t>
            </a:r>
            <a:r>
              <a:rPr lang="en-US" dirty="0"/>
              <a:t>.</a:t>
            </a:r>
            <a:endParaRPr lang="ar-SY" dirty="0"/>
          </a:p>
        </p:txBody>
      </p:sp>
    </p:spTree>
    <p:extLst>
      <p:ext uri="{BB962C8B-B14F-4D97-AF65-F5344CB8AC3E}">
        <p14:creationId xmlns:p14="http://schemas.microsoft.com/office/powerpoint/2010/main" val="923485670"/>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pic>
        <p:nvPicPr>
          <p:cNvPr id="2050" name="Picture 2" descr="D:\pharma hama\المستندات\Desktop\تنزيل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51" y="35609"/>
            <a:ext cx="8551621" cy="35321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pharma hama\المستندات\Desktop\تنزيل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567710"/>
            <a:ext cx="8352928" cy="292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523926"/>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964488"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a:t>Subcutaneous insulin pump</a:t>
            </a:r>
            <a:br>
              <a:rPr lang="en-US" dirty="0"/>
            </a:br>
            <a:endParaRPr lang="ar-SY" dirty="0"/>
          </a:p>
        </p:txBody>
      </p:sp>
      <p:sp>
        <p:nvSpPr>
          <p:cNvPr id="3" name="عنصر نائب للمحتوى 2"/>
          <p:cNvSpPr>
            <a:spLocks noGrp="1"/>
          </p:cNvSpPr>
          <p:nvPr>
            <p:ph idx="1"/>
          </p:nvPr>
        </p:nvSpPr>
        <p:spPr>
          <a:xfrm>
            <a:off x="179512" y="1340768"/>
            <a:ext cx="8964488" cy="5517232"/>
          </a:xfrm>
        </p:spPr>
        <p:style>
          <a:lnRef idx="1">
            <a:schemeClr val="accent5"/>
          </a:lnRef>
          <a:fillRef idx="2">
            <a:schemeClr val="accent5"/>
          </a:fillRef>
          <a:effectRef idx="1">
            <a:schemeClr val="accent5"/>
          </a:effectRef>
          <a:fontRef idx="minor">
            <a:schemeClr val="dk1"/>
          </a:fontRef>
        </p:style>
        <p:txBody>
          <a:bodyPr>
            <a:noAutofit/>
          </a:bodyPr>
          <a:lstStyle/>
          <a:p>
            <a:pPr algn="l" rtl="0"/>
            <a:endParaRPr lang="en-US" sz="2000" b="1" dirty="0" smtClean="0"/>
          </a:p>
          <a:p>
            <a:pPr algn="l" rtl="0"/>
            <a:r>
              <a:rPr lang="en-US" sz="2000" b="1" dirty="0" smtClean="0"/>
              <a:t>The </a:t>
            </a:r>
            <a:r>
              <a:rPr lang="en-US" sz="2000" b="1" dirty="0"/>
              <a:t>main goal for people with brittle diabetes is to better match the amount of insulin they get to how much they need at a given time. That’s where the subcutaneous insulin pump comes in</a:t>
            </a:r>
            <a:r>
              <a:rPr lang="en-US" sz="2800" b="1" u="sng" dirty="0">
                <a:solidFill>
                  <a:srgbClr val="FF0000"/>
                </a:solidFill>
              </a:rPr>
              <a:t>. It’s the most effective tool for controlling brittle diabetes.</a:t>
            </a:r>
          </a:p>
          <a:p>
            <a:pPr algn="l" rtl="0"/>
            <a:endParaRPr lang="en-US" sz="2000" b="1" dirty="0"/>
          </a:p>
          <a:p>
            <a:pPr algn="l" rtl="0"/>
            <a:r>
              <a:rPr lang="en-US" sz="2000" b="1" dirty="0"/>
              <a:t>You carry this small pump in your belt or pocket. The pump is attached to a narrow plastic tube that is connected to a needle. You insert the needle under your skin. You wear the system 24 hours a day, and it continuously pumps insulin into your body. It helps keep your insulin levels steady, which in turn helps keep your glucose levels on a more even keel.</a:t>
            </a:r>
          </a:p>
          <a:p>
            <a:pPr algn="l" rtl="0"/>
            <a:endParaRPr lang="en-US" b="1" dirty="0"/>
          </a:p>
        </p:txBody>
      </p:sp>
    </p:spTree>
    <p:extLst>
      <p:ext uri="{BB962C8B-B14F-4D97-AF65-F5344CB8AC3E}">
        <p14:creationId xmlns:p14="http://schemas.microsoft.com/office/powerpoint/2010/main" val="2145844713"/>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332656"/>
            <a:ext cx="8352928" cy="6192688"/>
          </a:xfrm>
        </p:spPr>
        <p:style>
          <a:lnRef idx="1">
            <a:schemeClr val="accent5"/>
          </a:lnRef>
          <a:fillRef idx="2">
            <a:schemeClr val="accent5"/>
          </a:fillRef>
          <a:effectRef idx="1">
            <a:schemeClr val="accent5"/>
          </a:effectRef>
          <a:fontRef idx="minor">
            <a:schemeClr val="dk1"/>
          </a:fontRef>
        </p:style>
        <p:txBody>
          <a:bodyPr>
            <a:normAutofit/>
          </a:bodyPr>
          <a:lstStyle/>
          <a:p>
            <a:pPr algn="l" rtl="0"/>
            <a:endParaRPr lang="en-US" dirty="0" smtClean="0"/>
          </a:p>
          <a:p>
            <a:pPr algn="l" rtl="0"/>
            <a:r>
              <a:rPr lang="en-US" dirty="0" smtClean="0"/>
              <a:t>• </a:t>
            </a:r>
            <a:r>
              <a:rPr lang="en-US" dirty="0"/>
              <a:t>Sensor augmented insulin pumps (an </a:t>
            </a:r>
            <a:r>
              <a:rPr lang="en-US" dirty="0" smtClean="0"/>
              <a:t>insulin pump </a:t>
            </a:r>
            <a:r>
              <a:rPr lang="en-US" dirty="0"/>
              <a:t>with a CGM device) improves </a:t>
            </a:r>
            <a:r>
              <a:rPr lang="en-US" dirty="0" smtClean="0"/>
              <a:t>glycemic control </a:t>
            </a:r>
            <a:r>
              <a:rPr lang="en-US" dirty="0"/>
              <a:t>without </a:t>
            </a:r>
            <a:r>
              <a:rPr lang="en-US" dirty="0" err="1"/>
              <a:t>hypoglycaemia</a:t>
            </a:r>
            <a:r>
              <a:rPr lang="en-US" dirty="0"/>
              <a:t>.</a:t>
            </a:r>
          </a:p>
          <a:p>
            <a:pPr algn="l" rtl="0"/>
            <a:r>
              <a:rPr lang="en-US" dirty="0"/>
              <a:t>• Fully automated closed loop systems of </a:t>
            </a:r>
            <a:r>
              <a:rPr lang="en-US" dirty="0" smtClean="0"/>
              <a:t>insulin delivery </a:t>
            </a:r>
            <a:r>
              <a:rPr lang="en-US" dirty="0"/>
              <a:t>based on CGM sensing (bionic </a:t>
            </a:r>
            <a:r>
              <a:rPr lang="en-US" dirty="0" smtClean="0"/>
              <a:t>pancreases) are </a:t>
            </a:r>
            <a:r>
              <a:rPr lang="en-US" dirty="0"/>
              <a:t>available. </a:t>
            </a:r>
            <a:endParaRPr lang="en-US" dirty="0" smtClean="0"/>
          </a:p>
          <a:p>
            <a:pPr algn="l" rtl="0"/>
            <a:r>
              <a:rPr lang="en-US" dirty="0" smtClean="0"/>
              <a:t>This </a:t>
            </a:r>
            <a:r>
              <a:rPr lang="en-US" dirty="0"/>
              <a:t>device also integrates </a:t>
            </a:r>
            <a:r>
              <a:rPr lang="en-US" dirty="0" smtClean="0"/>
              <a:t>glucagon delivery</a:t>
            </a:r>
            <a:r>
              <a:rPr lang="en-US" dirty="0" smtClean="0"/>
              <a:t>.</a:t>
            </a:r>
            <a:endParaRPr lang="en-US" dirty="0"/>
          </a:p>
        </p:txBody>
      </p:sp>
    </p:spTree>
    <p:extLst>
      <p:ext uri="{BB962C8B-B14F-4D97-AF65-F5344CB8AC3E}">
        <p14:creationId xmlns:p14="http://schemas.microsoft.com/office/powerpoint/2010/main" val="1617610642"/>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544992"/>
            <a:ext cx="9036496" cy="6753168"/>
          </a:xfrm>
        </p:spPr>
        <p:txBody>
          <a:bodyPr>
            <a:normAutofit/>
          </a:bodyPr>
          <a:lstStyle/>
          <a:p>
            <a:pPr algn="l" rtl="0"/>
            <a:endParaRPr lang="en-US" dirty="0" smtClean="0"/>
          </a:p>
          <a:p>
            <a:pPr algn="l" rtl="0"/>
            <a:endParaRPr lang="en-US" dirty="0"/>
          </a:p>
          <a:p>
            <a:pPr algn="l" rtl="0"/>
            <a:r>
              <a:rPr lang="en-US" dirty="0" smtClean="0"/>
              <a:t>. In 2016, the Food and Drug Administration (FDA) approved a “hybrid closed-loop system</a:t>
            </a:r>
            <a:r>
              <a:rPr lang="en-US" sz="2800" b="1" dirty="0" smtClean="0">
                <a:solidFill>
                  <a:srgbClr val="FF0000"/>
                </a:solidFill>
              </a:rPr>
              <a:t>” artificial pancreas</a:t>
            </a:r>
            <a:r>
              <a:rPr lang="en-US" dirty="0" smtClean="0"/>
              <a:t> that tests your glucose level every five minutes, 24 hours a day, automatically supplying you insulin as needed</a:t>
            </a:r>
            <a:endParaRPr lang="ar-SY" dirty="0"/>
          </a:p>
        </p:txBody>
      </p:sp>
      <p:pic>
        <p:nvPicPr>
          <p:cNvPr id="5122" name="Picture 2" descr="D:\pharma hama\المستندات\Desktop\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269"/>
            <a:ext cx="8919567" cy="151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262206"/>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pic>
        <p:nvPicPr>
          <p:cNvPr id="1026" name="Picture 2" descr="D:\pharma hama\المستندات\Desktop\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2095"/>
            <a:ext cx="8424936" cy="623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617143"/>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pic>
        <p:nvPicPr>
          <p:cNvPr id="2050" name="Picture 2" descr="D:\pharma hama\المستندات\Desktop\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722"/>
            <a:ext cx="9242929" cy="711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64351"/>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pic>
        <p:nvPicPr>
          <p:cNvPr id="3074" name="Picture 2" descr="D:\pharma hama\المستندات\Desktop\160929150915-artificial-pancreas-wins-fda-approval-super-te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3" y="0"/>
            <a:ext cx="946854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925271"/>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pic>
        <p:nvPicPr>
          <p:cNvPr id="4098" name="Picture 2" descr="D:\pharma hama\المستندات\Desktop\images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 y="0"/>
            <a:ext cx="9122161" cy="717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221091"/>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a:xfrm>
            <a:off x="1043492" y="620688"/>
            <a:ext cx="6777317" cy="5904656"/>
          </a:xfrm>
        </p:spPr>
        <p:style>
          <a:lnRef idx="1">
            <a:schemeClr val="accent3"/>
          </a:lnRef>
          <a:fillRef idx="2">
            <a:schemeClr val="accent3"/>
          </a:fillRef>
          <a:effectRef idx="1">
            <a:schemeClr val="accent3"/>
          </a:effectRef>
          <a:fontRef idx="minor">
            <a:schemeClr val="dk1"/>
          </a:fontRef>
        </p:style>
        <p:txBody>
          <a:bodyPr/>
          <a:lstStyle/>
          <a:p>
            <a:pPr lvl="0" algn="l" rtl="0">
              <a:buClr>
                <a:srgbClr val="94C600"/>
              </a:buClr>
            </a:pPr>
            <a:endParaRPr lang="en-US" dirty="0" smtClean="0">
              <a:solidFill>
                <a:prstClr val="black"/>
              </a:solidFill>
            </a:endParaRPr>
          </a:p>
          <a:p>
            <a:pPr lvl="0" algn="l" rtl="0">
              <a:buClr>
                <a:srgbClr val="94C600"/>
              </a:buClr>
            </a:pPr>
            <a:endParaRPr lang="en-US" dirty="0">
              <a:solidFill>
                <a:prstClr val="black"/>
              </a:solidFill>
            </a:endParaRPr>
          </a:p>
          <a:p>
            <a:pPr lvl="0" algn="l" rtl="0">
              <a:buClr>
                <a:srgbClr val="94C600"/>
              </a:buClr>
            </a:pPr>
            <a:r>
              <a:rPr lang="en-US" dirty="0" smtClean="0">
                <a:solidFill>
                  <a:prstClr val="black"/>
                </a:solidFill>
              </a:rPr>
              <a:t>• </a:t>
            </a:r>
            <a:r>
              <a:rPr lang="en-US" dirty="0">
                <a:solidFill>
                  <a:prstClr val="black"/>
                </a:solidFill>
              </a:rPr>
              <a:t>Islet cell transplantation –an effective therapeutic  option entailing good expected outcomes. </a:t>
            </a:r>
          </a:p>
          <a:p>
            <a:pPr lvl="0" algn="l" rtl="0">
              <a:buClr>
                <a:srgbClr val="94C600"/>
              </a:buClr>
            </a:pPr>
            <a:r>
              <a:rPr lang="en-US" dirty="0">
                <a:solidFill>
                  <a:prstClr val="black"/>
                </a:solidFill>
              </a:rPr>
              <a:t>The  limiting factor is the effect of immunosuppressive therapy and recurrence of autoimmunity</a:t>
            </a:r>
            <a:endParaRPr lang="ar-SY" dirty="0">
              <a:solidFill>
                <a:prstClr val="black"/>
              </a:solidFill>
            </a:endParaRPr>
          </a:p>
          <a:p>
            <a:endParaRPr lang="ar-SY" dirty="0"/>
          </a:p>
        </p:txBody>
      </p:sp>
    </p:spTree>
    <p:extLst>
      <p:ext uri="{BB962C8B-B14F-4D97-AF65-F5344CB8AC3E}">
        <p14:creationId xmlns:p14="http://schemas.microsoft.com/office/powerpoint/2010/main" val="4158163876"/>
      </p:ext>
    </p:extLst>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pic>
        <p:nvPicPr>
          <p:cNvPr id="2051" name="Picture 3" descr="D:\pharma hama\المستندات\Desktop\islet-transplat-640x2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528"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20161"/>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algn="l" rtl="0"/>
            <a:r>
              <a:rPr lang="en-US" dirty="0"/>
              <a:t>Brittle diabetes is less common in people over 40 years of age which suggests that brittle diabetes may, in some cases, resolve itself in time</a:t>
            </a:r>
            <a:endParaRPr lang="ar-SY" dirty="0"/>
          </a:p>
        </p:txBody>
      </p:sp>
    </p:spTree>
    <p:extLst>
      <p:ext uri="{BB962C8B-B14F-4D97-AF65-F5344CB8AC3E}">
        <p14:creationId xmlns:p14="http://schemas.microsoft.com/office/powerpoint/2010/main" val="2298481109"/>
      </p:ext>
    </p:extLst>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332656"/>
            <a:ext cx="8424936" cy="18002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a:t>How can Brittle Diabetes be Prevented?</a:t>
            </a:r>
            <a:br>
              <a:rPr lang="en-US" dirty="0"/>
            </a:br>
            <a:endParaRPr lang="ar-SY" dirty="0"/>
          </a:p>
        </p:txBody>
      </p:sp>
      <p:sp>
        <p:nvSpPr>
          <p:cNvPr id="3" name="عنصر نائب للمحتوى 2"/>
          <p:cNvSpPr>
            <a:spLocks noGrp="1"/>
          </p:cNvSpPr>
          <p:nvPr>
            <p:ph idx="1"/>
          </p:nvPr>
        </p:nvSpPr>
        <p:spPr>
          <a:xfrm>
            <a:off x="107504" y="1700808"/>
            <a:ext cx="8784976" cy="5157192"/>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l" rtl="0"/>
            <a:r>
              <a:rPr lang="en-US" dirty="0" smtClean="0"/>
              <a:t>In </a:t>
            </a:r>
            <a:r>
              <a:rPr lang="en-US" dirty="0"/>
              <a:t>some cases, Brittle Diabetes may be prevented by considering the following factors:</a:t>
            </a:r>
          </a:p>
          <a:p>
            <a:pPr algn="l" rtl="0"/>
            <a:r>
              <a:rPr lang="en-US" dirty="0"/>
              <a:t>•	Following a treatment regimen, in order to maintain good glycemic index</a:t>
            </a:r>
          </a:p>
          <a:p>
            <a:pPr algn="l" rtl="0"/>
            <a:r>
              <a:rPr lang="en-US" dirty="0"/>
              <a:t>•	Regular physical activity</a:t>
            </a:r>
          </a:p>
          <a:p>
            <a:pPr algn="l" rtl="0"/>
            <a:r>
              <a:rPr lang="en-US" dirty="0"/>
              <a:t>•	Avoiding exercise on an empty stomach</a:t>
            </a:r>
          </a:p>
          <a:p>
            <a:pPr algn="l" rtl="0"/>
            <a:r>
              <a:rPr lang="en-US" dirty="0"/>
              <a:t>•	Eating meals on time (small meals at regular intervals, without lengthy gaps between large meals)</a:t>
            </a:r>
          </a:p>
          <a:p>
            <a:pPr algn="l" rtl="0"/>
            <a:r>
              <a:rPr lang="en-US" dirty="0"/>
              <a:t>•	Avoiding refined carbohydrate products in meals</a:t>
            </a:r>
          </a:p>
          <a:p>
            <a:pPr algn="l" rtl="0"/>
            <a:r>
              <a:rPr lang="en-US" dirty="0"/>
              <a:t>•	Limiting alcohol and caffeine consumption</a:t>
            </a:r>
          </a:p>
          <a:p>
            <a:pPr algn="l" rtl="0"/>
            <a:r>
              <a:rPr lang="en-US" dirty="0"/>
              <a:t>•	Seeking prompt medical attention for conditions that may pre-dispose an individual to Brittle Diabetes</a:t>
            </a:r>
          </a:p>
          <a:p>
            <a:pPr algn="l" rtl="0"/>
            <a:r>
              <a:rPr lang="en-US" dirty="0"/>
              <a:t>Regular medical screening at periodic intervals with tests and physical examinations</a:t>
            </a:r>
          </a:p>
          <a:p>
            <a:pPr algn="l" rtl="0"/>
            <a:endParaRPr lang="ar-SY" dirty="0"/>
          </a:p>
        </p:txBody>
      </p:sp>
    </p:spTree>
    <p:extLst>
      <p:ext uri="{BB962C8B-B14F-4D97-AF65-F5344CB8AC3E}">
        <p14:creationId xmlns:p14="http://schemas.microsoft.com/office/powerpoint/2010/main" val="4186639428"/>
      </p:ext>
    </p:extLst>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0758"/>
            <a:ext cx="8892480" cy="2016224"/>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a:t>SPECIAL SITUATIONS</a:t>
            </a:r>
            <a:br>
              <a:rPr lang="en-US" dirty="0"/>
            </a:br>
            <a:endParaRPr lang="ar-SY" dirty="0"/>
          </a:p>
        </p:txBody>
      </p:sp>
      <p:sp>
        <p:nvSpPr>
          <p:cNvPr id="3" name="عنصر نائب للمحتوى 2"/>
          <p:cNvSpPr>
            <a:spLocks noGrp="1"/>
          </p:cNvSpPr>
          <p:nvPr>
            <p:ph idx="1"/>
          </p:nvPr>
        </p:nvSpPr>
        <p:spPr>
          <a:xfrm>
            <a:off x="251520" y="1556792"/>
            <a:ext cx="8892480" cy="5112568"/>
          </a:xfrm>
        </p:spPr>
        <p:style>
          <a:lnRef idx="1">
            <a:schemeClr val="accent3"/>
          </a:lnRef>
          <a:fillRef idx="2">
            <a:schemeClr val="accent3"/>
          </a:fillRef>
          <a:effectRef idx="1">
            <a:schemeClr val="accent3"/>
          </a:effectRef>
          <a:fontRef idx="minor">
            <a:schemeClr val="dk1"/>
          </a:fontRef>
        </p:style>
        <p:txBody>
          <a:bodyPr>
            <a:normAutofit/>
          </a:bodyPr>
          <a:lstStyle/>
          <a:p>
            <a:pPr algn="l" rtl="0"/>
            <a:endParaRPr lang="en-US" dirty="0" smtClean="0"/>
          </a:p>
          <a:p>
            <a:pPr algn="l" rtl="0"/>
            <a:endParaRPr lang="en-US" dirty="0"/>
          </a:p>
          <a:p>
            <a:pPr algn="l" rtl="0"/>
            <a:r>
              <a:rPr lang="en-US" dirty="0" smtClean="0"/>
              <a:t>• </a:t>
            </a:r>
            <a:r>
              <a:rPr lang="en-US" dirty="0" err="1"/>
              <a:t>Hypoglycaemia</a:t>
            </a:r>
            <a:r>
              <a:rPr lang="en-US" dirty="0"/>
              <a:t> unawareness </a:t>
            </a:r>
            <a:r>
              <a:rPr lang="en-US" dirty="0">
                <a:solidFill>
                  <a:srgbClr val="00B0F0"/>
                </a:solidFill>
              </a:rPr>
              <a:t>A 2-3 Week </a:t>
            </a:r>
            <a:r>
              <a:rPr lang="en-US" dirty="0" smtClean="0">
                <a:solidFill>
                  <a:srgbClr val="00B0F0"/>
                </a:solidFill>
              </a:rPr>
              <a:t>period  of </a:t>
            </a:r>
            <a:r>
              <a:rPr lang="en-US" dirty="0">
                <a:solidFill>
                  <a:srgbClr val="00B0F0"/>
                </a:solidFill>
              </a:rPr>
              <a:t>scrupulous avoidance of </a:t>
            </a:r>
            <a:r>
              <a:rPr lang="en-US" dirty="0" err="1">
                <a:solidFill>
                  <a:srgbClr val="00B0F0"/>
                </a:solidFill>
              </a:rPr>
              <a:t>hypoglycaemia</a:t>
            </a:r>
            <a:r>
              <a:rPr lang="en-US" dirty="0"/>
              <a:t> </a:t>
            </a:r>
            <a:r>
              <a:rPr lang="en-US" b="1" dirty="0" smtClean="0">
                <a:solidFill>
                  <a:srgbClr val="00B0F0"/>
                </a:solidFill>
              </a:rPr>
              <a:t>is  advisable</a:t>
            </a:r>
            <a:r>
              <a:rPr lang="en-US" b="1" dirty="0" smtClean="0">
                <a:solidFill>
                  <a:srgbClr val="FF0000"/>
                </a:solidFill>
              </a:rPr>
              <a:t> </a:t>
            </a:r>
            <a:r>
              <a:rPr lang="en-US" dirty="0"/>
              <a:t>since that often restores awareness </a:t>
            </a:r>
            <a:endParaRPr lang="en-US" dirty="0" smtClean="0"/>
          </a:p>
          <a:p>
            <a:pPr algn="l" rtl="0"/>
            <a:r>
              <a:rPr lang="en-US" dirty="0" smtClean="0"/>
              <a:t>• </a:t>
            </a:r>
            <a:r>
              <a:rPr lang="en-US" dirty="0" err="1"/>
              <a:t>Gastroparesis</a:t>
            </a:r>
            <a:r>
              <a:rPr lang="en-US" dirty="0"/>
              <a:t> – </a:t>
            </a:r>
            <a:r>
              <a:rPr lang="en-US" dirty="0" err="1"/>
              <a:t>promotility</a:t>
            </a:r>
            <a:r>
              <a:rPr lang="en-US" dirty="0"/>
              <a:t> agents </a:t>
            </a:r>
            <a:r>
              <a:rPr lang="en-US" dirty="0" smtClean="0"/>
              <a:t>improved gastric </a:t>
            </a:r>
            <a:r>
              <a:rPr lang="en-US" dirty="0" err="1"/>
              <a:t>enptying</a:t>
            </a:r>
            <a:r>
              <a:rPr lang="en-US" dirty="0"/>
              <a:t> and relieved the symptoms </a:t>
            </a:r>
            <a:r>
              <a:rPr lang="en-US" dirty="0" smtClean="0"/>
              <a:t>of </a:t>
            </a:r>
            <a:r>
              <a:rPr lang="en-US" dirty="0" err="1" smtClean="0"/>
              <a:t>gastroparesis</a:t>
            </a:r>
            <a:r>
              <a:rPr lang="en-US" dirty="0" smtClean="0"/>
              <a:t> </a:t>
            </a:r>
            <a:r>
              <a:rPr lang="en-US" dirty="0"/>
              <a:t>but did not help with </a:t>
            </a:r>
            <a:r>
              <a:rPr lang="en-US" dirty="0" smtClean="0"/>
              <a:t>metabolic control</a:t>
            </a:r>
            <a:r>
              <a:rPr lang="en-US" dirty="0"/>
              <a:t>.</a:t>
            </a:r>
          </a:p>
          <a:p>
            <a:pPr algn="l" rtl="0"/>
            <a:r>
              <a:rPr lang="en-US" dirty="0"/>
              <a:t>• </a:t>
            </a:r>
            <a:r>
              <a:rPr lang="en-US" dirty="0" err="1"/>
              <a:t>Psycosocial</a:t>
            </a:r>
            <a:r>
              <a:rPr lang="en-US" dirty="0"/>
              <a:t> – </a:t>
            </a:r>
            <a:r>
              <a:rPr lang="en-US" dirty="0" err="1"/>
              <a:t>Psycotherapy</a:t>
            </a:r>
            <a:r>
              <a:rPr lang="en-US" dirty="0"/>
              <a:t> may help in </a:t>
            </a:r>
            <a:r>
              <a:rPr lang="en-US" dirty="0" err="1" smtClean="0"/>
              <a:t>selectedpatients</a:t>
            </a:r>
            <a:r>
              <a:rPr lang="en-US" dirty="0"/>
              <a:t>.</a:t>
            </a:r>
            <a:endParaRPr lang="ar-SY" dirty="0"/>
          </a:p>
        </p:txBody>
      </p:sp>
    </p:spTree>
    <p:extLst>
      <p:ext uri="{BB962C8B-B14F-4D97-AF65-F5344CB8AC3E}">
        <p14:creationId xmlns:p14="http://schemas.microsoft.com/office/powerpoint/2010/main" val="2441182286"/>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08912" cy="1766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t>SUMMARY AND RECOMMENDATIONS</a:t>
            </a:r>
            <a:br>
              <a:rPr lang="en-US" dirty="0"/>
            </a:br>
            <a:endParaRPr lang="ar-SY" dirty="0"/>
          </a:p>
        </p:txBody>
      </p:sp>
      <p:sp>
        <p:nvSpPr>
          <p:cNvPr id="3" name="عنصر نائب للمحتوى 2"/>
          <p:cNvSpPr>
            <a:spLocks noGrp="1"/>
          </p:cNvSpPr>
          <p:nvPr>
            <p:ph idx="1"/>
          </p:nvPr>
        </p:nvSpPr>
        <p:spPr>
          <a:xfrm>
            <a:off x="467544" y="1412776"/>
            <a:ext cx="8352928" cy="5589240"/>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lgn="l" rtl="0"/>
            <a:r>
              <a:rPr lang="en-US" dirty="0" smtClean="0"/>
              <a:t>• </a:t>
            </a:r>
            <a:r>
              <a:rPr lang="en-US" dirty="0"/>
              <a:t>Brittle diabetes in defined as severe instability</a:t>
            </a:r>
          </a:p>
          <a:p>
            <a:pPr marL="68580" indent="0" algn="l" rtl="0">
              <a:buNone/>
            </a:pPr>
            <a:r>
              <a:rPr lang="en-US" dirty="0" smtClean="0"/>
              <a:t> of </a:t>
            </a:r>
            <a:r>
              <a:rPr lang="en-US" dirty="0"/>
              <a:t>blood glucose levels with frequent and</a:t>
            </a:r>
          </a:p>
          <a:p>
            <a:pPr marL="68580" indent="0" algn="l" rtl="0">
              <a:buNone/>
            </a:pPr>
            <a:r>
              <a:rPr lang="en-US" dirty="0" smtClean="0"/>
              <a:t> unpredictable </a:t>
            </a:r>
            <a:r>
              <a:rPr lang="en-US" dirty="0"/>
              <a:t>episodes of </a:t>
            </a:r>
            <a:r>
              <a:rPr lang="en-US" dirty="0" err="1"/>
              <a:t>hypoglycaemia</a:t>
            </a:r>
            <a:r>
              <a:rPr lang="en-US" dirty="0"/>
              <a:t> or</a:t>
            </a:r>
          </a:p>
          <a:p>
            <a:pPr marL="68580" indent="0" algn="l" rtl="0">
              <a:buNone/>
            </a:pPr>
            <a:r>
              <a:rPr lang="en-US" dirty="0" smtClean="0"/>
              <a:t> ketoacidosis</a:t>
            </a:r>
            <a:r>
              <a:rPr lang="en-US" dirty="0"/>
              <a:t>.</a:t>
            </a:r>
          </a:p>
          <a:p>
            <a:pPr algn="l" rtl="0"/>
            <a:r>
              <a:rPr lang="en-US" dirty="0"/>
              <a:t>• The diagnosis is established when a patient with</a:t>
            </a:r>
          </a:p>
          <a:p>
            <a:pPr marL="68580" indent="0" algn="l" rtl="0">
              <a:buNone/>
            </a:pPr>
            <a:r>
              <a:rPr lang="en-US" dirty="0" smtClean="0"/>
              <a:t> absolute </a:t>
            </a:r>
            <a:r>
              <a:rPr lang="en-US" dirty="0"/>
              <a:t>insulin deficiency (type 1 or type 2) has</a:t>
            </a:r>
          </a:p>
          <a:p>
            <a:pPr marL="68580" indent="0" algn="l" rtl="0">
              <a:buNone/>
            </a:pPr>
            <a:r>
              <a:rPr lang="en-US" dirty="0" smtClean="0"/>
              <a:t> Frequent </a:t>
            </a:r>
            <a:r>
              <a:rPr lang="en-US" dirty="0"/>
              <a:t>episodes of hyper or </a:t>
            </a:r>
            <a:r>
              <a:rPr lang="en-US" dirty="0" err="1"/>
              <a:t>hypoglycaemia</a:t>
            </a:r>
            <a:r>
              <a:rPr lang="en-US" dirty="0"/>
              <a:t>.</a:t>
            </a:r>
          </a:p>
          <a:p>
            <a:pPr algn="l" rtl="0"/>
            <a:r>
              <a:rPr lang="en-US" dirty="0"/>
              <a:t>• The major cause of brittle diabetes is </a:t>
            </a:r>
            <a:r>
              <a:rPr lang="en-US" dirty="0" smtClean="0"/>
              <a:t>patient or </a:t>
            </a:r>
            <a:r>
              <a:rPr lang="en-US" dirty="0"/>
              <a:t>clinician error in management, other causes</a:t>
            </a:r>
          </a:p>
          <a:p>
            <a:pPr marL="68580" indent="0" algn="l" rtl="0">
              <a:buNone/>
            </a:pPr>
            <a:r>
              <a:rPr lang="en-US" dirty="0" smtClean="0"/>
              <a:t> being </a:t>
            </a:r>
            <a:r>
              <a:rPr lang="en-US" dirty="0" err="1"/>
              <a:t>psycosocial</a:t>
            </a:r>
            <a:r>
              <a:rPr lang="en-US" dirty="0"/>
              <a:t>, </a:t>
            </a:r>
            <a:r>
              <a:rPr lang="en-US" dirty="0" err="1"/>
              <a:t>malabsorbtion</a:t>
            </a:r>
            <a:r>
              <a:rPr lang="en-US" dirty="0"/>
              <a:t>, delayed gastric</a:t>
            </a:r>
          </a:p>
          <a:p>
            <a:pPr marL="68580" indent="0" algn="l" rtl="0">
              <a:buNone/>
            </a:pPr>
            <a:r>
              <a:rPr lang="en-US" dirty="0" smtClean="0"/>
              <a:t>  emptying</a:t>
            </a:r>
            <a:r>
              <a:rPr lang="en-US" dirty="0"/>
              <a:t>, systemic insulin resistance.</a:t>
            </a:r>
          </a:p>
          <a:p>
            <a:pPr algn="l" rtl="0"/>
            <a:r>
              <a:rPr lang="en-US" dirty="0"/>
              <a:t>• The treatment includes diabetes education,</a:t>
            </a:r>
          </a:p>
          <a:p>
            <a:pPr algn="l" rtl="0"/>
            <a:r>
              <a:rPr lang="en-US" dirty="0"/>
              <a:t>intensive insulin therapy with frequent or</a:t>
            </a:r>
          </a:p>
          <a:p>
            <a:pPr marL="68580" indent="0" algn="l" rtl="0">
              <a:buNone/>
            </a:pPr>
            <a:r>
              <a:rPr lang="en-US" dirty="0" smtClean="0"/>
              <a:t> continuous </a:t>
            </a:r>
            <a:r>
              <a:rPr lang="en-US" dirty="0"/>
              <a:t>glucose monitoring and constant</a:t>
            </a:r>
          </a:p>
          <a:p>
            <a:pPr marL="68580" indent="0" algn="l" rtl="0">
              <a:buNone/>
            </a:pPr>
            <a:r>
              <a:rPr lang="en-US" dirty="0" smtClean="0"/>
              <a:t> interaction </a:t>
            </a:r>
            <a:r>
              <a:rPr lang="en-US" dirty="0"/>
              <a:t>between patient and the clinician.</a:t>
            </a:r>
          </a:p>
          <a:p>
            <a:pPr algn="l" rtl="0"/>
            <a:r>
              <a:rPr lang="en-US" dirty="0" err="1"/>
              <a:t>Psycotherapy</a:t>
            </a:r>
            <a:r>
              <a:rPr lang="en-US" dirty="0"/>
              <a:t> is advocated in selected patients.</a:t>
            </a:r>
            <a:endParaRPr lang="ar-SY" dirty="0"/>
          </a:p>
        </p:txBody>
      </p:sp>
    </p:spTree>
    <p:extLst>
      <p:ext uri="{BB962C8B-B14F-4D97-AF65-F5344CB8AC3E}">
        <p14:creationId xmlns:p14="http://schemas.microsoft.com/office/powerpoint/2010/main" val="3507190964"/>
      </p:ext>
    </p:extLst>
  </p:cSld>
  <p:clrMapOvr>
    <a:masterClrMapping/>
  </p:clrMapOvr>
  <p:transition spd="slow">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3075" name="Picture 3" descr="D:\pharma hama\المستندات\Desktop\images (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0"/>
            <a:ext cx="86764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21297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a:t>prognosis</a:t>
            </a:r>
            <a:endParaRPr lang="ar-SY" dirty="0"/>
          </a:p>
        </p:txBody>
      </p:sp>
      <p:sp>
        <p:nvSpPr>
          <p:cNvPr id="3" name="عنصر نائب للمحتوى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algn="l" rtl="0"/>
            <a:endParaRPr lang="en-US" dirty="0" smtClean="0"/>
          </a:p>
          <a:p>
            <a:pPr algn="l" rtl="0"/>
            <a:r>
              <a:rPr lang="en-US" dirty="0" smtClean="0"/>
              <a:t>Its is </a:t>
            </a:r>
            <a:r>
              <a:rPr lang="en-US" b="1" dirty="0" smtClean="0">
                <a:solidFill>
                  <a:srgbClr val="FF0000"/>
                </a:solidFill>
              </a:rPr>
              <a:t>poor </a:t>
            </a:r>
            <a:r>
              <a:rPr lang="en-US" dirty="0" smtClean="0"/>
              <a:t> with </a:t>
            </a:r>
            <a:r>
              <a:rPr lang="en-US" dirty="0"/>
              <a:t>lower quality of life scores, more </a:t>
            </a:r>
            <a:r>
              <a:rPr lang="en-US" b="1" dirty="0" err="1">
                <a:solidFill>
                  <a:schemeClr val="accent6">
                    <a:lumMod val="75000"/>
                  </a:schemeClr>
                </a:solidFill>
              </a:rPr>
              <a:t>microvascular</a:t>
            </a:r>
            <a:r>
              <a:rPr lang="en-US" b="1" dirty="0">
                <a:solidFill>
                  <a:schemeClr val="accent6">
                    <a:lumMod val="75000"/>
                  </a:schemeClr>
                </a:solidFill>
              </a:rPr>
              <a:t> and</a:t>
            </a:r>
          </a:p>
          <a:p>
            <a:pPr algn="l" rtl="0"/>
            <a:r>
              <a:rPr lang="en-US" b="1" dirty="0">
                <a:solidFill>
                  <a:schemeClr val="accent6">
                    <a:lumMod val="75000"/>
                  </a:schemeClr>
                </a:solidFill>
              </a:rPr>
              <a:t>pregnancy complications </a:t>
            </a:r>
            <a:r>
              <a:rPr lang="en-US" dirty="0" smtClean="0"/>
              <a:t>and</a:t>
            </a:r>
          </a:p>
          <a:p>
            <a:pPr algn="l" rtl="0"/>
            <a:r>
              <a:rPr lang="en-US" dirty="0" smtClean="0"/>
              <a:t> </a:t>
            </a:r>
            <a:r>
              <a:rPr lang="en-US" dirty="0"/>
              <a:t>shortened life expectancy</a:t>
            </a:r>
            <a:endParaRPr lang="ar-SY" dirty="0"/>
          </a:p>
        </p:txBody>
      </p:sp>
    </p:spTree>
    <p:extLst>
      <p:ext uri="{BB962C8B-B14F-4D97-AF65-F5344CB8AC3E}">
        <p14:creationId xmlns:p14="http://schemas.microsoft.com/office/powerpoint/2010/main" val="43556198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404664"/>
            <a:ext cx="9036496" cy="1296144"/>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US" dirty="0"/>
              <a:t>CAUSES OF BRITTLE DIABETES</a:t>
            </a:r>
            <a:br>
              <a:rPr lang="en-US" dirty="0"/>
            </a:br>
            <a:endParaRPr lang="ar-SY" dirty="0"/>
          </a:p>
        </p:txBody>
      </p:sp>
      <p:sp>
        <p:nvSpPr>
          <p:cNvPr id="3" name="عنصر نائب للمحتوى 2"/>
          <p:cNvSpPr>
            <a:spLocks noGrp="1"/>
          </p:cNvSpPr>
          <p:nvPr>
            <p:ph idx="1"/>
          </p:nvPr>
        </p:nvSpPr>
        <p:spPr>
          <a:xfrm>
            <a:off x="0" y="1628800"/>
            <a:ext cx="9036496" cy="5544616"/>
          </a:xfrm>
        </p:spPr>
        <p:style>
          <a:lnRef idx="1">
            <a:schemeClr val="accent5"/>
          </a:lnRef>
          <a:fillRef idx="2">
            <a:schemeClr val="accent5"/>
          </a:fillRef>
          <a:effectRef idx="1">
            <a:schemeClr val="accent5"/>
          </a:effectRef>
          <a:fontRef idx="minor">
            <a:schemeClr val="dk1"/>
          </a:fontRef>
        </p:style>
        <p:txBody>
          <a:bodyPr>
            <a:normAutofit/>
          </a:bodyPr>
          <a:lstStyle/>
          <a:p>
            <a:pPr algn="l" rtl="0"/>
            <a:r>
              <a:rPr lang="en-US" dirty="0" smtClean="0"/>
              <a:t>Main </a:t>
            </a:r>
            <a:r>
              <a:rPr lang="en-US" dirty="0"/>
              <a:t>causes includes</a:t>
            </a:r>
          </a:p>
          <a:p>
            <a:pPr algn="l" rtl="0"/>
            <a:r>
              <a:rPr lang="en-US" dirty="0"/>
              <a:t>• Non physiologic matching of meals/exercise </a:t>
            </a:r>
            <a:r>
              <a:rPr lang="en-US" dirty="0" smtClean="0"/>
              <a:t>and insulin </a:t>
            </a:r>
            <a:r>
              <a:rPr lang="en-US" dirty="0"/>
              <a:t>administration.</a:t>
            </a:r>
          </a:p>
          <a:p>
            <a:pPr algn="l" rtl="0"/>
            <a:r>
              <a:rPr lang="en-US" dirty="0"/>
              <a:t>• </a:t>
            </a:r>
            <a:r>
              <a:rPr lang="en-US" dirty="0" err="1"/>
              <a:t>Malabsorption</a:t>
            </a:r>
            <a:endParaRPr lang="en-US" dirty="0"/>
          </a:p>
          <a:p>
            <a:pPr algn="l" rtl="0"/>
            <a:r>
              <a:rPr lang="en-US" dirty="0"/>
              <a:t>• Certain Drugs (alcohol, </a:t>
            </a:r>
            <a:r>
              <a:rPr lang="en-US" dirty="0" err="1"/>
              <a:t>antipsycotics</a:t>
            </a:r>
            <a:r>
              <a:rPr lang="en-US" dirty="0"/>
              <a:t>)</a:t>
            </a:r>
          </a:p>
          <a:p>
            <a:pPr algn="l" rtl="0"/>
            <a:r>
              <a:rPr lang="en-US" dirty="0"/>
              <a:t>• Defective insulin absorption or degradation</a:t>
            </a:r>
          </a:p>
          <a:p>
            <a:pPr algn="l" rtl="0"/>
            <a:r>
              <a:rPr lang="en-US" dirty="0"/>
              <a:t>• Defect of </a:t>
            </a:r>
            <a:r>
              <a:rPr lang="en-US" dirty="0" err="1"/>
              <a:t>hyperglycaemic</a:t>
            </a:r>
            <a:r>
              <a:rPr lang="en-US" dirty="0"/>
              <a:t> hormones </a:t>
            </a:r>
            <a:r>
              <a:rPr lang="en-US" dirty="0" smtClean="0"/>
              <a:t>especially glucocorticoid </a:t>
            </a:r>
            <a:r>
              <a:rPr lang="en-US" dirty="0"/>
              <a:t>and glucagon.</a:t>
            </a:r>
          </a:p>
          <a:p>
            <a:pPr algn="l" rtl="0"/>
            <a:r>
              <a:rPr lang="en-US" dirty="0"/>
              <a:t>• Delayed gastric emptying as a result of </a:t>
            </a:r>
            <a:r>
              <a:rPr lang="en-US" dirty="0" smtClean="0"/>
              <a:t>autonomic neuropathy.</a:t>
            </a:r>
            <a:endParaRPr lang="en-US" dirty="0"/>
          </a:p>
        </p:txBody>
      </p:sp>
    </p:spTree>
    <p:extLst>
      <p:ext uri="{BB962C8B-B14F-4D97-AF65-F5344CB8AC3E}">
        <p14:creationId xmlns:p14="http://schemas.microsoft.com/office/powerpoint/2010/main" val="216660451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692696"/>
            <a:ext cx="8424936" cy="5976664"/>
          </a:xfrm>
          <a:solidFill>
            <a:schemeClr val="accent6">
              <a:lumMod val="20000"/>
              <a:lumOff val="80000"/>
            </a:schemeClr>
          </a:solidFill>
        </p:spPr>
        <p:txBody>
          <a:bodyPr/>
          <a:lstStyle/>
          <a:p>
            <a:pPr algn="l" rtl="0"/>
            <a:endParaRPr lang="en-US" dirty="0" smtClean="0"/>
          </a:p>
          <a:p>
            <a:pPr algn="l" rtl="0"/>
            <a:r>
              <a:rPr lang="en-US" dirty="0" smtClean="0"/>
              <a:t>Autonomic </a:t>
            </a:r>
            <a:r>
              <a:rPr lang="en-US" dirty="0"/>
              <a:t>neuropathy, nerve damage that affects the functioning of organs, can lead to problems with delayed stomach emptying (</a:t>
            </a:r>
            <a:r>
              <a:rPr lang="en-US" dirty="0" err="1"/>
              <a:t>gastroparesis</a:t>
            </a:r>
            <a:r>
              <a:rPr lang="en-US" dirty="0"/>
              <a:t>) and affect the functioning of the intestines</a:t>
            </a:r>
            <a:r>
              <a:rPr lang="en-US" dirty="0" smtClean="0"/>
              <a:t>.</a:t>
            </a:r>
          </a:p>
          <a:p>
            <a:pPr algn="l" rtl="0"/>
            <a:r>
              <a:rPr lang="en-US" dirty="0"/>
              <a:t>Not knowing when food will be digested can make it hard to judge when or how much insulin should be given.</a:t>
            </a:r>
            <a:endParaRPr lang="ar-SY" dirty="0"/>
          </a:p>
        </p:txBody>
      </p:sp>
      <p:pic>
        <p:nvPicPr>
          <p:cNvPr id="1026" name="Picture 2" descr="D:\pharma hama\المستندات\Desktop\تنزيل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49080"/>
            <a:ext cx="9252520" cy="259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51371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537" y="0"/>
            <a:ext cx="6777317" cy="5139933"/>
          </a:xfrm>
        </p:spPr>
        <p:style>
          <a:lnRef idx="1">
            <a:schemeClr val="accent1"/>
          </a:lnRef>
          <a:fillRef idx="2">
            <a:schemeClr val="accent1"/>
          </a:fillRef>
          <a:effectRef idx="1">
            <a:schemeClr val="accent1"/>
          </a:effectRef>
          <a:fontRef idx="minor">
            <a:schemeClr val="dk1"/>
          </a:fontRef>
        </p:style>
        <p:txBody>
          <a:bodyPr>
            <a:normAutofit/>
          </a:bodyPr>
          <a:lstStyle/>
          <a:p>
            <a:pPr algn="l" rtl="0"/>
            <a:endParaRPr lang="en-US" dirty="0" smtClean="0"/>
          </a:p>
          <a:p>
            <a:pPr algn="l" rtl="0"/>
            <a:r>
              <a:rPr lang="en-US" dirty="0" smtClean="0"/>
              <a:t>• </a:t>
            </a:r>
            <a:r>
              <a:rPr lang="en-US" dirty="0" err="1"/>
              <a:t>Psycosocial</a:t>
            </a:r>
            <a:r>
              <a:rPr lang="en-US" dirty="0"/>
              <a:t> factors are very important </a:t>
            </a:r>
            <a:r>
              <a:rPr lang="en-US" dirty="0" smtClean="0"/>
              <a:t>and factitious </a:t>
            </a:r>
            <a:r>
              <a:rPr lang="en-US" dirty="0"/>
              <a:t>brittleness may lead to a self </a:t>
            </a:r>
            <a:r>
              <a:rPr lang="en-US" dirty="0" smtClean="0"/>
              <a:t>perpetuating condition</a:t>
            </a:r>
            <a:r>
              <a:rPr lang="en-US" dirty="0"/>
              <a:t>. This is because of patient </a:t>
            </a:r>
            <a:r>
              <a:rPr lang="en-US" dirty="0" err="1" smtClean="0"/>
              <a:t>centred</a:t>
            </a:r>
            <a:r>
              <a:rPr lang="en-US" dirty="0" smtClean="0"/>
              <a:t> behavioral </a:t>
            </a:r>
            <a:r>
              <a:rPr lang="en-US" dirty="0"/>
              <a:t>issues</a:t>
            </a:r>
            <a:r>
              <a:rPr lang="en-US" dirty="0" smtClean="0"/>
              <a:t>.</a:t>
            </a:r>
          </a:p>
          <a:p>
            <a:pPr algn="l" rtl="0"/>
            <a:r>
              <a:rPr lang="en-US" dirty="0" smtClean="0"/>
              <a:t> </a:t>
            </a:r>
            <a:r>
              <a:rPr lang="en-US" dirty="0"/>
              <a:t>Some of these problems </a:t>
            </a:r>
            <a:r>
              <a:rPr lang="en-US" dirty="0" smtClean="0"/>
              <a:t>may be </a:t>
            </a:r>
            <a:r>
              <a:rPr lang="en-US" dirty="0"/>
              <a:t>short </a:t>
            </a:r>
            <a:r>
              <a:rPr lang="en-US" dirty="0" smtClean="0"/>
              <a:t> lived </a:t>
            </a:r>
            <a:r>
              <a:rPr lang="en-US" dirty="0"/>
              <a:t>and related to a stressful </a:t>
            </a:r>
            <a:r>
              <a:rPr lang="en-US" dirty="0" smtClean="0"/>
              <a:t>situation  (unhappiness </a:t>
            </a:r>
            <a:r>
              <a:rPr lang="en-US" dirty="0"/>
              <a:t>at school or home).</a:t>
            </a:r>
            <a:endParaRPr lang="ar-SY" dirty="0"/>
          </a:p>
          <a:p>
            <a:endParaRPr lang="ar-SY" dirty="0"/>
          </a:p>
        </p:txBody>
      </p:sp>
      <p:pic>
        <p:nvPicPr>
          <p:cNvPr id="1026" name="Picture 2" descr="D:\pharma hama\المستندات\Desktop\o-KIDS-IN-CLASSROOM-facebook-1024x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056"/>
            <a:ext cx="8676456" cy="29249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harma hama\المستندات\Desktop\تنزيل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548" y="0"/>
            <a:ext cx="2581275"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110435"/>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5656</TotalTime>
  <Words>1841</Words>
  <Application>Microsoft Office PowerPoint</Application>
  <PresentationFormat>عرض على الشاشة (3:4)‏</PresentationFormat>
  <Paragraphs>198</Paragraphs>
  <Slides>53</Slides>
  <Notes>0</Notes>
  <HiddenSlides>0</HiddenSlides>
  <MMClips>0</MMClips>
  <ScaleCrop>false</ScaleCrop>
  <HeadingPairs>
    <vt:vector size="4" baseType="variant">
      <vt:variant>
        <vt:lpstr>نسق</vt:lpstr>
      </vt:variant>
      <vt:variant>
        <vt:i4>1</vt:i4>
      </vt:variant>
      <vt:variant>
        <vt:lpstr>عناوين الشرائح</vt:lpstr>
      </vt:variant>
      <vt:variant>
        <vt:i4>53</vt:i4>
      </vt:variant>
    </vt:vector>
  </HeadingPairs>
  <TitlesOfParts>
    <vt:vector size="54" baseType="lpstr">
      <vt:lpstr>أوستن</vt:lpstr>
      <vt:lpstr>Brittle Diabetes</vt:lpstr>
      <vt:lpstr>عرض تقديمي في PowerPoint</vt:lpstr>
      <vt:lpstr>عرض تقديمي في PowerPoint</vt:lpstr>
      <vt:lpstr>عرض تقديمي في PowerPoint</vt:lpstr>
      <vt:lpstr>عرض تقديمي في PowerPoint</vt:lpstr>
      <vt:lpstr>prognosis</vt:lpstr>
      <vt:lpstr>CAUSES OF BRITTLE DIABETES </vt:lpstr>
      <vt:lpstr>عرض تقديمي في PowerPoint</vt:lpstr>
      <vt:lpstr>عرض تقديمي في PowerPoint</vt:lpstr>
      <vt:lpstr>عرض تقديمي في PowerPoint</vt:lpstr>
      <vt:lpstr>عرض تقديمي في PowerPoint</vt:lpstr>
      <vt:lpstr>CLINICAL MANIFESTATIONS </vt:lpstr>
      <vt:lpstr>عرض تقديمي في PowerPoint</vt:lpstr>
      <vt:lpstr>clinical presentations</vt:lpstr>
      <vt:lpstr>What are the Signs and Symptoms of Brittle Diabetes? </vt:lpstr>
      <vt:lpstr>The signs and symptoms of Brittle Diabetes caused by </vt:lpstr>
      <vt:lpstr>عرض تقديمي في PowerPoint</vt:lpstr>
      <vt:lpstr> Somogyi Effect</vt:lpstr>
      <vt:lpstr>عرض تقديمي في PowerPoint</vt:lpstr>
      <vt:lpstr>dawn phenomenon</vt:lpstr>
      <vt:lpstr>عرض تقديمي في PowerPoint</vt:lpstr>
      <vt:lpstr>CLINICAL ALGORITHM TO DETERMINE THE ETIOLOGY </vt:lpstr>
      <vt:lpstr>عرض تقديمي في PowerPoint</vt:lpstr>
      <vt:lpstr>عرض تقديمي في PowerPoint</vt:lpstr>
      <vt:lpstr> Hypoglycemia unawareness (HU) </vt:lpstr>
      <vt:lpstr>عرض تقديمي في PowerPoint</vt:lpstr>
      <vt:lpstr>عرض تقديمي في PowerPoint</vt:lpstr>
      <vt:lpstr>EVALUATION AND DIAGNOSIS </vt:lpstr>
      <vt:lpstr>عرض تقديمي في PowerPoint</vt:lpstr>
      <vt:lpstr>عرض تقديمي في PowerPoint</vt:lpstr>
      <vt:lpstr>عرض تقديمي في PowerPoint</vt:lpstr>
      <vt:lpstr>What are the possible Complications of Brittle Diabetes? </vt:lpstr>
      <vt:lpstr>Hyperglycemia-related complications of Brittle Diabetes: </vt:lpstr>
      <vt:lpstr>MANAGEMENT </vt:lpstr>
      <vt:lpstr>عرض تقديمي في PowerPoint</vt:lpstr>
      <vt:lpstr>عرض تقديمي في PowerPoint</vt:lpstr>
      <vt:lpstr>عرض تقديمي في PowerPoint</vt:lpstr>
      <vt:lpstr>Continuous glucose monitoring </vt:lpstr>
      <vt:lpstr>عرض تقديمي في PowerPoint</vt:lpstr>
      <vt:lpstr>عرض تقديمي في PowerPoint</vt:lpstr>
      <vt:lpstr>Subcutaneous insulin pump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How can Brittle Diabetes be Prevented? </vt:lpstr>
      <vt:lpstr>SPECIAL SITUATIONS </vt:lpstr>
      <vt:lpstr>SUMMARY AND RECOMMENDATIONS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Brittle Diabetes</dc:title>
  <dc:creator>User</dc:creator>
  <cp:lastModifiedBy>User</cp:lastModifiedBy>
  <cp:revision>114</cp:revision>
  <dcterms:created xsi:type="dcterms:W3CDTF">2019-02-06T18:49:09Z</dcterms:created>
  <dcterms:modified xsi:type="dcterms:W3CDTF">2019-03-14T21:57:12Z</dcterms:modified>
</cp:coreProperties>
</file>