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321" r:id="rId7"/>
    <p:sldId id="322" r:id="rId8"/>
    <p:sldId id="323" r:id="rId9"/>
    <p:sldId id="324" r:id="rId10"/>
    <p:sldId id="265" r:id="rId11"/>
    <p:sldId id="268" r:id="rId12"/>
    <p:sldId id="326" r:id="rId13"/>
    <p:sldId id="325" r:id="rId14"/>
    <p:sldId id="263" r:id="rId15"/>
    <p:sldId id="264" r:id="rId16"/>
    <p:sldId id="277" r:id="rId17"/>
    <p:sldId id="266" r:id="rId18"/>
    <p:sldId id="269" r:id="rId19"/>
    <p:sldId id="271" r:id="rId20"/>
    <p:sldId id="273" r:id="rId21"/>
    <p:sldId id="274" r:id="rId22"/>
    <p:sldId id="275" r:id="rId23"/>
    <p:sldId id="276" r:id="rId24"/>
    <p:sldId id="279" r:id="rId25"/>
    <p:sldId id="278" r:id="rId26"/>
    <p:sldId id="280" r:id="rId27"/>
    <p:sldId id="290" r:id="rId28"/>
    <p:sldId id="289" r:id="rId29"/>
    <p:sldId id="316" r:id="rId30"/>
    <p:sldId id="281" r:id="rId31"/>
    <p:sldId id="288" r:id="rId32"/>
    <p:sldId id="287" r:id="rId33"/>
    <p:sldId id="282" r:id="rId34"/>
    <p:sldId id="283" r:id="rId35"/>
    <p:sldId id="284" r:id="rId36"/>
    <p:sldId id="285" r:id="rId37"/>
    <p:sldId id="286" r:id="rId38"/>
    <p:sldId id="292" r:id="rId39"/>
    <p:sldId id="295" r:id="rId40"/>
    <p:sldId id="314" r:id="rId41"/>
    <p:sldId id="305" r:id="rId42"/>
    <p:sldId id="317" r:id="rId43"/>
    <p:sldId id="294" r:id="rId44"/>
    <p:sldId id="318" r:id="rId45"/>
    <p:sldId id="297" r:id="rId46"/>
    <p:sldId id="319" r:id="rId47"/>
    <p:sldId id="299" r:id="rId48"/>
    <p:sldId id="300" r:id="rId49"/>
    <p:sldId id="320" r:id="rId50"/>
    <p:sldId id="306" r:id="rId51"/>
    <p:sldId id="301" r:id="rId52"/>
    <p:sldId id="30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BAC34-AB79-4CA9-91D7-4D17DEAFAF36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2A08-B16C-4473-871E-BAF5F1B3C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60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2A08-B16C-4473-871E-BAF5F1B3C9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08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95BD-4818-4D7B-A37A-FCD5000207C5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7893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D9B3-D8B4-4347-9529-5254EE937073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15451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112B-F289-47D2-AF6E-C5EE6F336173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ln w="3175" cmpd="sng">
                  <a:noFill/>
                </a:ln>
                <a:solidFill>
                  <a:srgbClr val="D34817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ln w="3175" cmpd="sng">
                  <a:noFill/>
                </a:ln>
                <a:solidFill>
                  <a:srgbClr val="D34817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219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F126-7347-4663-8B80-633FF164AE21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97091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43F8-EC68-4D5B-A896-EA97AF7E61F3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ln w="3175" cmpd="sng">
                  <a:noFill/>
                </a:ln>
                <a:solidFill>
                  <a:srgbClr val="D34817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ln w="3175" cmpd="sng">
                  <a:noFill/>
                </a:ln>
                <a:solidFill>
                  <a:srgbClr val="D34817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064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D08-83C1-434C-998E-954EBAEE5CA5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07891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4895-235C-484E-A5CC-CDAB3584F8CE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13456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103-7860-4FCA-9072-2A9BF12D03F5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11499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4F1C-F737-40E2-8908-6BAF956E13E0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01093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694-9B5D-4FC6-A147-6066F25A0A71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415766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421C-221A-468A-A225-84133D7BF34D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9272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1B8E-4119-4B66-803E-2FD7B88E8CBE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509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0050-BB07-4843-916F-6E20DFA2995F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4720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B16D-0A60-4BB1-BBF8-75154EBB136B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9737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6665-F60F-476E-A915-34CF0230B5EE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13003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1437-F0C0-40A5-BEDC-09EE0EC9D67B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88178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B2FA264-EC21-4AB7-A3EB-03E08CAA169E}" type="datetime8">
              <a:rPr lang="ar-SY" smtClean="0">
                <a:solidFill>
                  <a:prstClr val="black">
                    <a:tint val="75000"/>
                  </a:prstClr>
                </a:solidFill>
              </a:rPr>
              <a:pPr rtl="1"/>
              <a:t>19 آذار، 19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1"/>
            <a:fld id="{056BF9EB-4EE5-4A5A-87C9-F656A6FF78F0}" type="slidenum">
              <a:rPr lang="ar-SY" smtClean="0"/>
              <a:pPr rtl="1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3583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64897" y="313899"/>
            <a:ext cx="5487015" cy="1047631"/>
          </a:xfrm>
        </p:spPr>
        <p:txBody>
          <a:bodyPr>
            <a:normAutofit/>
          </a:bodyPr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الجامعة العربية الخاصة للعلوم والتكنولوجيا</a:t>
            </a:r>
            <a:br>
              <a:rPr lang="ar-SA" sz="2000" b="1" dirty="0" smtClean="0">
                <a:solidFill>
                  <a:schemeClr val="tx1"/>
                </a:solidFill>
              </a:rPr>
            </a:br>
            <a:r>
              <a:rPr lang="ar-SY" sz="2000" b="1" dirty="0" smtClean="0">
                <a:solidFill>
                  <a:schemeClr val="tx1"/>
                </a:solidFill>
              </a:rPr>
              <a:t>جامعة البعث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r>
              <a:rPr lang="ar-SA" sz="2000" b="1" dirty="0" err="1" smtClean="0">
                <a:solidFill>
                  <a:schemeClr val="tx1"/>
                </a:solidFill>
              </a:rPr>
              <a:t>-</a:t>
            </a:r>
            <a:r>
              <a:rPr lang="ar-SY" sz="2000" b="1" dirty="0" smtClean="0">
                <a:solidFill>
                  <a:schemeClr val="tx1"/>
                </a:solidFill>
              </a:rPr>
              <a:t>كلية الصيدلة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4450" y="2006221"/>
            <a:ext cx="9298959" cy="3994529"/>
          </a:xfrm>
        </p:spPr>
        <p:txBody>
          <a:bodyPr>
            <a:normAutofit lnSpcReduction="10000"/>
          </a:bodyPr>
          <a:lstStyle/>
          <a:p>
            <a:endParaRPr lang="ar-SY" b="1" dirty="0" smtClean="0">
              <a:solidFill>
                <a:schemeClr val="accent3"/>
              </a:solidFill>
              <a:cs typeface="+mj-cs"/>
            </a:endParaRPr>
          </a:p>
          <a:p>
            <a:pPr algn="ctr"/>
            <a:r>
              <a:rPr lang="ar-SY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تقصي بقايا الايثانول ونظامي الهكسان في مادتي روزوفاستاتين وأتورفاستاتين وأشكالهما الصيدلانية باستعمال طريقة </a:t>
            </a:r>
            <a:r>
              <a:rPr lang="ar-SA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Y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كروماتوغرافيا</a:t>
            </a:r>
            <a:r>
              <a:rPr lang="ar-SY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الغ</a:t>
            </a:r>
            <a:r>
              <a:rPr lang="ar-SY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ازية</a:t>
            </a:r>
            <a:r>
              <a:rPr lang="ar-SY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ذات الحيز الفوقي ومكشاف مطيافية الكتلة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ethanol and n-hexane residues in bulk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rosuvastatine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atorvastatin and their dosage forms using HS-GC-MS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method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pPr algn="ctr"/>
            <a:r>
              <a:rPr lang="ar-SY" sz="2400" b="1" dirty="0" smtClean="0">
                <a:solidFill>
                  <a:schemeClr val="accent3"/>
                </a:solidFill>
                <a:cs typeface="+mj-cs"/>
              </a:rPr>
              <a:t>			</a:t>
            </a:r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ا</a:t>
            </a:r>
            <a:r>
              <a:rPr lang="ar-SY" sz="2400" b="1" dirty="0" smtClean="0">
                <a:solidFill>
                  <a:schemeClr val="tx1"/>
                </a:solidFill>
                <a:cs typeface="+mj-cs"/>
              </a:rPr>
              <a:t>لدكتور يوسف الأحمد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      </a:t>
            </a:r>
            <a:endParaRPr lang="ar-SA" sz="24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عميد كلية </a:t>
            </a:r>
            <a:r>
              <a:rPr lang="ar-SA" sz="2400" b="1" dirty="0" err="1" smtClean="0">
                <a:solidFill>
                  <a:schemeClr val="tx1"/>
                </a:solidFill>
                <a:cs typeface="+mj-cs"/>
              </a:rPr>
              <a:t>الصيدلة </a:t>
            </a:r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– الجامعة العربية الخاصة للعلوم والتكنولوجيا</a:t>
            </a:r>
            <a:endParaRPr lang="en-US" sz="2400" b="1" dirty="0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26" name="صورة 1" descr="Logo_Université Alba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3607" y="456686"/>
            <a:ext cx="1417690" cy="1378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صورة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48" y="0"/>
            <a:ext cx="2156083" cy="17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013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الدراسات العلمية السابقة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6851" y="1352550"/>
            <a:ext cx="10037762" cy="4558672"/>
          </a:xfrm>
        </p:spPr>
        <p:txBody>
          <a:bodyPr>
            <a:normAutofit/>
          </a:bodyPr>
          <a:lstStyle/>
          <a:p>
            <a:pPr algn="just"/>
            <a:r>
              <a:rPr lang="ar-SY" sz="2400" dirty="0" smtClean="0"/>
              <a:t>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العام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Deconinck M.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وزملاؤه تقييم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بقايا المذيبات في مضغوطات وكبسولات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وتم استعمال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GC-HS-MS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وبينت الدراسة أن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هذه الأشكال الجرعية تحتوي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تراكيز عالية من بقايا المذيبات مقارنة مع الدواء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الأصلي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وكشفت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بقايا المذيبات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ايثانول، بروبانول-2، اسيتون، ايثيل أسيتات، كلوروفورم، كربون رباعي الكلور، بنزين، تولوين، ديكلوروميثان، ايثيل بنزين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Alahmad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Mardini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طريقة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GC-HS-FID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لتعيين الأثر المتبقي من 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الايثانول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الناتج عن 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التحثير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الكحولي 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(وقت التحليل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8.35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دقيقة) تم تعيين الاثر المتبقي من 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الايثانول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مضغوطات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ايبوبروفين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باراسيتامول،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CLAVULANIC ACID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GC-HS-FID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TIAN Jie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تعيين بقايا المذيبات ضمن مادة أتورفاستاتين تمكنت الطريقة من فصل بقايا ( ميثانول –أسيتون، رباعي بوتيل، نظامي بوتانول)باستخدام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GC-HS-FID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(العمود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DB-625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ومعدل تدفق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مل/د وغاز الهيليوم كغاز دافع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1865148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الستاتينات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23950" y="1295400"/>
            <a:ext cx="10380661" cy="234315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أدوية الصف الأول لتدبير فرط شحوم الدم وامراض القلب الاكليلية (المسبب الأول للوفيات حول العالم)</a:t>
            </a:r>
          </a:p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تعمل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مثبطات تنافسية لإنزيم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Hydroxy Methyl Glutaryl Coenzyme A (HMG-CoA) Reductase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الذي يتوسط تحويل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HMG-CoA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إلى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Mevalonic acid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وهي الخطوة المحددة لمستوى الاصطناع الحيوي لكوليسترول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تصنف إلى جيل أول وجيل ثاني</a:t>
            </a:r>
          </a:p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روزوفاستاتين وأتورفاستاتين (مركبات صنعية من الجيل ثاني</a:t>
            </a:r>
            <a:r>
              <a:rPr lang="ar-S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70363942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6675" y="281210"/>
            <a:ext cx="8911687" cy="1280890"/>
          </a:xfrm>
        </p:spPr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الستاتينات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12</a:t>
            </a:fld>
            <a:endParaRPr lang="ar-SY"/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123950"/>
            <a:ext cx="97917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63942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02425" y="0"/>
            <a:ext cx="8911687" cy="819150"/>
          </a:xfrm>
        </p:spPr>
        <p:txBody>
          <a:bodyPr/>
          <a:lstStyle/>
          <a:p>
            <a:pPr algn="ctr"/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اصطناع </a:t>
            </a:r>
            <a:r>
              <a:rPr lang="ar-S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روزوفاستاتين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724900" y="1333500"/>
            <a:ext cx="3200400" cy="3657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أهم المذيبات المستعملة : </a:t>
            </a:r>
            <a:r>
              <a:rPr lang="ar-SY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الميثانول</a:t>
            </a:r>
            <a:r>
              <a:rPr lang="ar-S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THF </a:t>
            </a:r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 بيريدين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S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ميثيل</a:t>
            </a:r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ايثيل </a:t>
            </a:r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كيتون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الهكسان النظامي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الهيكسان الحلقي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Cyclohexan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كزيلين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Xylene، 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تولوين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Toluene، </a:t>
            </a:r>
            <a:r>
              <a:rPr lang="ar-SY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ايثانول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Ethanol، Benzene.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13</a:t>
            </a:fld>
            <a:endParaRPr lang="ar-SY"/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704850"/>
            <a:ext cx="7391400" cy="58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63942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48546" y="672236"/>
            <a:ext cx="8911687" cy="1012185"/>
          </a:xfrm>
        </p:spPr>
        <p:txBody>
          <a:bodyPr>
            <a:normAutofit/>
          </a:bodyPr>
          <a:lstStyle/>
          <a:p>
            <a:pPr algn="ctr"/>
            <a:r>
              <a:rPr lang="ar-SY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هدف البحث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95664" y="2229851"/>
            <a:ext cx="10205202" cy="2197769"/>
          </a:xfrm>
        </p:spPr>
        <p:txBody>
          <a:bodyPr>
            <a:noAutofit/>
          </a:bodyPr>
          <a:lstStyle/>
          <a:p>
            <a:pPr algn="just"/>
            <a:r>
              <a:rPr lang="ar-SY" sz="3600" dirty="0"/>
              <a:t> </a:t>
            </a:r>
            <a:r>
              <a:rPr lang="ar-S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التحديد الكيفي والكمي لعدد من بقايا المذيبات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 </a:t>
            </a:r>
            <a:r>
              <a:rPr lang="ar-S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المتوقع </a:t>
            </a:r>
            <a:r>
              <a:rPr lang="ar-S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وجودها ضمن مادتي الروزوفاستاتين والأتورفاستاتين والاشكال الصيدلانية المسوّقة لهذه الأدوية ضمن أراضي الجمهورية العربية السورية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31143672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مبررات البحث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2133600"/>
            <a:ext cx="10285412" cy="40767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تحديد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تأثير المصادر المختلفة 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(الموردين</a:t>
            </a:r>
            <a:r>
              <a:rPr lang="ar-S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للمواد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الدوائية على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نقاوتها  (المحتوى من بقايا المذيبات)</a:t>
            </a:r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المصدر الأكثر نقاوة وجودة حيث لا يمكن الاعتماد فقط على شهادة تحليل الشركة المصنعة للمادة (معظم الشركات الدوائية  في سوريا لا تمتلك تقنية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GC-HS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r-S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ضمان </a:t>
            </a:r>
            <a:r>
              <a:rPr lang="ar-S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مأمونية </a:t>
            </a:r>
            <a:r>
              <a:rPr lang="ar-S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الاستخدام الطويل لهذه الأدوية (خطر التأثير السمي التراكمي)</a:t>
            </a:r>
            <a:endParaRPr lang="ar-S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جزء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مرتسم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شوائب لمادة الروزوفاستاتين والأتورفاستاتين وأشكالهما الصيدلانية 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توجيه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الباحثين إلى تطوير طريقة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تحليلية جديدة 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لكشف بقايا المذيبات في زمرة الستاتينات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وعمل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دراسات مصدوقية الطريقة التحليلية. 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قلة الدراسات العلمية المنشورة ضمن هذا المجال</a:t>
            </a:r>
          </a:p>
          <a:p>
            <a:pPr algn="just"/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191705146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2197139" y="2562093"/>
            <a:ext cx="8911687" cy="1040917"/>
          </a:xfrm>
        </p:spPr>
        <p:txBody>
          <a:bodyPr>
            <a:normAutofit/>
          </a:bodyPr>
          <a:lstStyle/>
          <a:p>
            <a:pPr algn="ctr"/>
            <a:r>
              <a:rPr lang="ar-SY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المواد والطرائق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922536623"/>
      </p:ext>
    </p:extLst>
  </p:cSld>
  <p:clrMapOvr>
    <a:masterClrMapping/>
  </p:clrMapOvr>
  <p:transition spd="slow" advClick="0" advTm="22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الكواشف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b="1" smtClean="0"/>
              <a:pPr/>
              <a:t>17</a:t>
            </a:fld>
            <a:endParaRPr lang="ar-SY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441339"/>
              </p:ext>
            </p:extLst>
          </p:nvPr>
        </p:nvGraphicFramePr>
        <p:xfrm>
          <a:off x="2819139" y="2353631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المواصفات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اسم المذيب العياري</a:t>
                      </a:r>
                      <a:r>
                        <a:rPr lang="ar-SY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r>
                        <a:rPr lang="ar-SY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n-Hexane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Acetone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Acetonitrile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Methyl Sulfoxide DMSO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Toluene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Analytical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48387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40475" y="262160"/>
            <a:ext cx="8911687" cy="614140"/>
          </a:xfrm>
        </p:spPr>
        <p:txBody>
          <a:bodyPr>
            <a:normAutofit fontScale="90000"/>
          </a:bodyPr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التجهيزات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14501" y="1104900"/>
            <a:ext cx="9752012" cy="426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جهاز كروماتوغرافيا غازية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(Agilent model 7890A, Swiss) </a:t>
            </a: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مزود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بمكشاف متحري طيف الكتلة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(Agilent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5975C, Swiss) </a:t>
            </a:r>
            <a:endParaRPr lang="ar-SY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حاقن </a:t>
            </a: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آلي (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 sampler 80</a:t>
            </a: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مع ميزة (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Agilent PAL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headspace, Swiss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ar-SY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محقن غازي سعة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 (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headspace syringe; Agilent, Swiss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برنامج حاسوبي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Agilent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ChemStation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مع 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مكتبة جهاز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NIST 17 Mass spectral library </a:t>
            </a:r>
            <a:endParaRPr lang="ar-SY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عمود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شعري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DB-WAX , 30 m x 250 mm </a:t>
            </a:r>
            <a:r>
              <a:rPr lang="ar-S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مع طور داخلي ذو ثخانة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ميكروميتر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(Polyethylene glycol (PEG)) </a:t>
            </a:r>
            <a:endParaRPr lang="ar-SY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جهاز تقطير مياه (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Siemens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USA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زجاجيات - ممصات عيارية - دوارق حجمية عيارية – فيالات الحيز الفوقي سعة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ar-SY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مل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5201924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العينات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15403" y="2133600"/>
            <a:ext cx="9389209" cy="377762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مادة أولية روزوفاستاتين تم الحصول عليها من شركتين محليتين وترميزها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RR1, RR2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مادة أولية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أتورفاستاتين تم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الحصول عليها من شركتين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محليتين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وترميزها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RA1, RA2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مضغوطات روزوفاستاتين ملبسة بالفيلم عيار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ملغ (للشركتين)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وترميزها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PR1, PR2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مضغوطات أتورفاستاتين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ملبسة بالفيلم عيار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ملغ (للشركتين)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وترميزها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PA1,PA2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تحمل الشركة نفس الرقم للمادة الأولية والمنتج الصيدلاني</a:t>
            </a:r>
            <a:endParaRPr lang="ar-S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A" sz="2400" dirty="0" smtClean="0"/>
              <a:t>د</a:t>
            </a: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19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14416138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5132"/>
          </a:xfrm>
        </p:spPr>
        <p:txBody>
          <a:bodyPr/>
          <a:lstStyle/>
          <a:p>
            <a:pPr algn="ctr"/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محتويات العرض التقديمي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0" y="1733265"/>
            <a:ext cx="9218612" cy="5124735"/>
          </a:xfrm>
        </p:spPr>
        <p:txBody>
          <a:bodyPr>
            <a:noAutofit/>
          </a:bodyPr>
          <a:lstStyle/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الشوائب وانواعها.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المذيبات العضوية الطيارة (بقايا المذيبات)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تصنيف بقايا المذيبات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الستاتينات</a:t>
            </a:r>
            <a:endParaRPr lang="ar-S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هدف ومبررات البحث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المواد والطرائق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النتائج والمناقشة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الخلاصة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التوصيات </a:t>
            </a:r>
          </a:p>
          <a:p>
            <a:r>
              <a:rPr lang="ar-S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قائمة المراجع العلمية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49675" y="764113"/>
            <a:ext cx="779767" cy="365125"/>
          </a:xfrm>
        </p:spPr>
        <p:txBody>
          <a:bodyPr/>
          <a:lstStyle/>
          <a:p>
            <a:fld id="{056BF9EB-4EE5-4A5A-87C9-F656A6FF78F0}" type="slidenum">
              <a:rPr lang="ar-SY" b="1" smtClean="0">
                <a:solidFill>
                  <a:srgbClr val="002060"/>
                </a:solidFill>
              </a:rPr>
              <a:pPr/>
              <a:t>2</a:t>
            </a:fld>
            <a:endParaRPr lang="ar-SY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093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الطريقة التحليلية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60612" y="1638300"/>
            <a:ext cx="8915400" cy="4006222"/>
          </a:xfrm>
        </p:spPr>
        <p:txBody>
          <a:bodyPr>
            <a:normAutofit/>
          </a:bodyPr>
          <a:lstStyle/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طريقة كروماتوغر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فيا غازية ذات الحيز الفوقي ومكشاف مطياف الكتلة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GC-HS-MS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تقنية الحيز الفوقي لعزل بقايا المذيبات عن العينة عبر احداث التوازن 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مكشاف متحري الكتلة من نوع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المذيب المستعمل </a:t>
            </a:r>
            <a:r>
              <a:rPr lang="ar-SY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ماء</a:t>
            </a:r>
            <a:r>
              <a:rPr lang="ar-SY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DMSO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20</a:t>
            </a:fld>
            <a:endParaRPr lang="ar-SY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281" y="2781300"/>
            <a:ext cx="5370719" cy="391297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78328"/>
            <a:ext cx="4767981" cy="25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8602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الطريقة التحليلية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88358" y="2133599"/>
            <a:ext cx="9116254" cy="4103427"/>
          </a:xfrm>
        </p:spPr>
        <p:txBody>
          <a:bodyPr>
            <a:normAutofit/>
          </a:bodyPr>
          <a:lstStyle/>
          <a:p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شروط العمل الكروماتوغرافية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العمود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DB-WAX , 30 m x 250 mm </a:t>
            </a:r>
            <a:endParaRPr lang="ar-SY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الغاز الدافع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بنسبة تقسيم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25:1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ومعدل تدفق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مل/د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احتضان فيالات العينات بدرجة حرارة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درجة مئوية لمدة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دقيقة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حجم الحقنة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ميكروليتر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الفرن: </a:t>
            </a:r>
            <a:r>
              <a:rPr lang="ar-S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درجة حرارة العمود البدئية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ar-S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درجة </a:t>
            </a:r>
            <a:r>
              <a:rPr lang="ar-S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لمدة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ar-S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دقائق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ترتفع بمعدل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ar-S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درجة </a:t>
            </a:r>
            <a:r>
              <a:rPr lang="ar-S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مئوية في </a:t>
            </a:r>
            <a:r>
              <a:rPr lang="ar-S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الدقيقة الدرجة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لمدة دقيقة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زمن التحليل الكلي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16.15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دقيقة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9094287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التحقق من مصدوقية الطريقة التحليلية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33550" y="1790701"/>
            <a:ext cx="9771062" cy="4801168"/>
          </a:xfrm>
        </p:spPr>
        <p:txBody>
          <a:bodyPr>
            <a:normAutofit/>
          </a:bodyPr>
          <a:lstStyle/>
          <a:p>
            <a:r>
              <a:rPr lang="ar-SY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اعتماد توصيات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ar-SY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ar-SY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دراسة البارامترات التالية لكل مذيب ضمن المجال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50 -80 -100-120)</a:t>
            </a:r>
            <a:r>
              <a:rPr lang="ar-SY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% من الحد المسموح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ملاءمة النظام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Suitability</a:t>
            </a: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الصحة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endParaRPr lang="ar-SY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التكرارية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Repeatability </a:t>
            </a:r>
            <a:endParaRPr lang="ar-SY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الدقة المتوسطة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Precision</a:t>
            </a:r>
            <a:endParaRPr lang="ar-SY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الخطية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Linearity</a:t>
            </a: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النوعية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Specificity </a:t>
            </a:r>
            <a:endParaRPr lang="ar-SY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حد الكشف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 of Detection LOD</a:t>
            </a:r>
            <a:endParaRPr lang="ar-SY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حد الكم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of Quantification LOQ</a:t>
            </a:r>
            <a:endParaRPr lang="ar-SY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المتانة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ar-S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SY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908051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التحقق من مصدوقية الطريقة التحليلية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تحضير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محلول عياري أم  من </a:t>
            </a:r>
            <a:r>
              <a:rPr lang="ar-S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 مذيب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بتركيز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الحد المسموح للمذيب)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تعيين زمن الاحتباس لكل مذيب عياري</a:t>
            </a:r>
            <a:r>
              <a:rPr lang="ar-S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(ايثانول، بروبانول -2 ، نظامي الهيكسان)</a:t>
            </a:r>
          </a:p>
          <a:p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مطابقة طيف الكتلة لكل قمة ناتجة مع مكتبة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NIST MASS Library</a:t>
            </a:r>
            <a:endParaRPr lang="ar-SY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تحضير سلسلة تمديدات عيارية من كل مذيب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Y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23</a:t>
            </a:fld>
            <a:endParaRPr lang="ar-SY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364918"/>
              </p:ext>
            </p:extLst>
          </p:nvPr>
        </p:nvGraphicFramePr>
        <p:xfrm>
          <a:off x="2840074" y="410082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التصنيف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الحد المسموح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المذيب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PPM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نظامي الهيكسان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PPM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ايثانول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79318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تحليل العينات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76350" y="2133600"/>
            <a:ext cx="10228262" cy="3777622"/>
          </a:xfrm>
        </p:spPr>
        <p:txBody>
          <a:bodyPr>
            <a:normAutofit lnSpcReduction="10000"/>
          </a:bodyPr>
          <a:lstStyle/>
          <a:p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نقل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mg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المادة الفعالة إلى فيال الحيز الفوقي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يحوي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مل من المذيب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وزن عشرين مضغوطة ملبسة بالفيلم وتعيين الوزن الوسطي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سحق المضغوطات</a:t>
            </a:r>
            <a:endParaRPr lang="ar-S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نقل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mg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مسحوق المضغوطات إلى فيال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يحوي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مل من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المذيب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احتضان العينات وفق الشروط الكروماتوغرافية المعتمدة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حساب تراكيز بقايا المذيبات ضمن العينات</a:t>
            </a:r>
          </a:p>
          <a:p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القبول / الرفض تم   بالنسب الى الوزن الوسطي والجرعة الق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وى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ملغ لكل مادة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أي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مضغوطات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384358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8900" y="27804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Y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النتائج والمناقشة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4250129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ملاءمة النظام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حقن خمس مكررات من عياي الايثانول الام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PPM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حساب الانحراف المعياري النسبي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Standard Deviation RSD%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لزمن الاحتباس ومساحات القمم</a:t>
            </a:r>
          </a:p>
          <a:p>
            <a:pPr marL="0" indent="0">
              <a:buNone/>
            </a:pPr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زمن الاحتباس: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RSD =0.0183 %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مقبول لأنها أقل من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مساحات القمم: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RSD = 3.538 %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(مقبول لأنها أقل من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%)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512086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27</a:t>
            </a:fld>
            <a:endParaRPr lang="ar-SY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579" y="1625599"/>
            <a:ext cx="10296221" cy="47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835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مخطط طيف الكتلة للإيثانول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28</a:t>
            </a:fld>
            <a:endParaRPr lang="ar-SY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5" t="39797" r="9746" b="29935"/>
          <a:stretch/>
        </p:blipFill>
        <p:spPr bwMode="auto">
          <a:xfrm>
            <a:off x="1562101" y="2382155"/>
            <a:ext cx="9854698" cy="2812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07924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تفسير قمة المذيب عند الدقيقة 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4.872</a:t>
            </a:r>
            <a:r>
              <a:rPr lang="ar-SY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باستخدام المكتبة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29</a:t>
            </a:fld>
            <a:endParaRPr lang="ar-SY"/>
          </a:p>
        </p:txBody>
      </p:sp>
      <p:pic>
        <p:nvPicPr>
          <p:cNvPr id="5" name="صورة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90"/>
          <a:stretch/>
        </p:blipFill>
        <p:spPr bwMode="auto">
          <a:xfrm>
            <a:off x="531812" y="1310185"/>
            <a:ext cx="11464570" cy="554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1497391" y="4189862"/>
            <a:ext cx="2183642" cy="36848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521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الشوائب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97724" y="1518745"/>
            <a:ext cx="9833469" cy="4062484"/>
          </a:xfrm>
        </p:spPr>
        <p:txBody>
          <a:bodyPr>
            <a:normAutofit/>
          </a:bodyPr>
          <a:lstStyle/>
          <a:p>
            <a:pPr algn="just"/>
            <a:r>
              <a:rPr lang="ar-S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مواد </a:t>
            </a:r>
            <a:r>
              <a:rPr lang="ar-SY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كيميائية غير مرغوبة تبقى مع المادة الدوائية الفعالة أو تظهر خلال عملية الصياغة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</a:t>
            </a:r>
            <a:r>
              <a:rPr lang="ar-SY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 تتشكل مع مرور الزمن على المادة الفعالة أو المنتج الصيدلاني</a:t>
            </a:r>
            <a:r>
              <a:rPr lang="ar-S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ar-SY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أي مركب في مادة دوائية ماعدا الماء، له بنية كيميائية مغايرة للمادة الدوائية الأصلية</a:t>
            </a:r>
            <a:endParaRPr lang="ar-SY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r-S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أنواع الشوائب وفق المؤتمر الدولي للمواءمة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Harmonization ICH</a:t>
            </a:r>
            <a:endParaRPr lang="ar-S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ar-SY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شوائب عضوية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Impurities</a:t>
            </a:r>
            <a:r>
              <a:rPr lang="ar-SY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ar-SY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r-SY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شوائب لا </a:t>
            </a:r>
            <a:r>
              <a:rPr lang="ar-SY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عضوية</a:t>
            </a:r>
            <a:r>
              <a:rPr lang="ar-S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Impurities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ar-SY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بقايا المذيبات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Solvents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ar-S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83302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المضبوطية (الصحة)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مجال الدراسة 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50- 80 – 120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% من تركيز العياري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الأم</a:t>
            </a:r>
            <a:endParaRPr lang="ar-S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حقن ثلاثة مكرارات لكل تركيز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تعيين وسطي الاستعادة </a:t>
            </a:r>
          </a:p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وسطي الاستعادة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99.29 %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مقبولة لأنها ضمن المجال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85-115%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b="1" smtClean="0"/>
              <a:pPr/>
              <a:t>30</a:t>
            </a:fld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xmlns="" val="4184990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النوعية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حقن عياري مشترك من المذيبات التالية (نظامي هيكسان – اسيتون – بروبانول-2 – ايثانول – أسيتونتريل – تولوين – دي ميثيل سلفوكسيد)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مقارنة أزمنة الاحتباس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المسجلة  مع ازمنة احتباس العياريات المفردة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مقارنة طيف الكتلة الناتج لكل قمة مع مكتبة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NIST Mass Library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لتأكيد النتائج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فصل واضح بين المركبات والمذيب المستعمل قيمة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Rs  </a:t>
            </a:r>
            <a:r>
              <a:rPr lang="ar-S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أكبر من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وهي مقبولة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قيمة الميز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Resolution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بين الايثانول  </a:t>
            </a:r>
            <a:r>
              <a:rPr lang="ar-SY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وبروبانول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ar-SY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 = 1.5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4080167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المخطط الكروماتوغرافي الناتج لدراسة النوعية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32</a:t>
            </a:fld>
            <a:endParaRPr lang="ar-SY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104" y="1669774"/>
            <a:ext cx="9988826" cy="5009322"/>
          </a:xfrm>
        </p:spPr>
      </p:pic>
    </p:spTree>
    <p:extLst>
      <p:ext uri="{BB962C8B-B14F-4D97-AF65-F5344CB8AC3E}">
        <p14:creationId xmlns:p14="http://schemas.microsoft.com/office/powerpoint/2010/main" xmlns="" val="24313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الخطية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تعيين الخطية عبر تحضير سلسلة تمديدات عيارية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التراكيز المدروسة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12.5 -25 -100- 1000-5000-6000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تعيين معامل الارتباط الخطي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Factor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(مقبول لأنه أكبر من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0.995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33</a:t>
            </a:fld>
            <a:endParaRPr lang="ar-SY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200553" y="3371776"/>
            <a:ext cx="5117508" cy="27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928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التكرارية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حقن تسعة مكررات من العياري الأم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ppm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تعيين الانحراف المعياري النسبي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لأزمنة الاحتباس ومساحات القمم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زمن الاحتباس: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0.01298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مقبول لأنها أقل من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مساحات القمم: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 =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2.7221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(مقبول لأنها أقل من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421089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</a:t>
            </a:r>
            <a:r>
              <a:rPr lang="ar-SY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الايثانول)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Y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الدقة المتوسطة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التراكيز المدروسة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50-80-120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)% من تركيز العياري الأم وتعادل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2500-4000-6000 ppm</a:t>
            </a:r>
            <a:endParaRPr lang="ar-SY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ثلاث حقنات من كل تركيز  كل يوم لمدة ثلاثة أيام متتالية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تعيين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لأزمنة الاحتباس ومساحات القمم</a:t>
            </a:r>
          </a:p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زمن الاحتباس: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 =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0.01698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مقبول لأنها أقل من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مساحات القمم: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 =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4.6503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(مقبول لأنها أقل من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ar-S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01012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حد الكشف</a:t>
            </a: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 حسابه من المعادلة: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LOD= 3.3 S/N</a:t>
            </a: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LOD = 2.35 PPM</a:t>
            </a:r>
          </a:p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حد الكم</a:t>
            </a: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تم حسابه من المعادلة: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LOQ= 10 S/N</a:t>
            </a:r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LOQ= 7.59 PPM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1206195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دراسة مصدوقية الطريقة التحليلية (الايثانول)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المتانة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احداث تغيير طفيف في معدل التدفق للغاز الدافع 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مل/دقيقة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حقن خمس مكررات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عياري الايثانول الأم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PPM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عند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 معدل تدفق 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0.4-0.5-0.6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مل/د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تعيين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RSD% </a:t>
            </a:r>
            <a:r>
              <a:rPr lang="ar-SY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لمساحات القمم </a:t>
            </a:r>
          </a:p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RSD = 3.8942 % </a:t>
            </a:r>
            <a:r>
              <a:rPr lang="ar-SY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(مقبولة لأنها أقل من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ar-SY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72810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روزوفاستاتين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الشركة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الحدود المقبولة لبقايا المذيبات هي </a:t>
            </a:r>
          </a:p>
          <a:p>
            <a:r>
              <a:rPr lang="ar-SY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الايثانول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أقل من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ppm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نظامي الهيكسان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أقل من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باستخدام المكتبة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NIST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تم 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تحديد وجود (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Formic Acid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Toluene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في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 يتم تحديد كمية المذيبات الجديدة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اختفى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Formic Acid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في العينة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PR1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وظهر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Propanol-2 </a:t>
            </a:r>
          </a:p>
          <a:p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الوسطي للمضغوطات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PR1 </a:t>
            </a:r>
            <a:r>
              <a:rPr lang="ar-SY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هو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mg </a:t>
            </a:r>
          </a:p>
          <a:p>
            <a:pPr marL="0" indent="0">
              <a:buNone/>
            </a:pPr>
            <a:endParaRPr lang="ar-SY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38</a:t>
            </a:fld>
            <a:endParaRPr lang="ar-SY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54223"/>
              </p:ext>
            </p:extLst>
          </p:nvPr>
        </p:nvGraphicFramePr>
        <p:xfrm>
          <a:off x="2982912" y="510070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النتيجة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النتيجة</a:t>
                      </a:r>
                      <a:r>
                        <a:rPr lang="ar-SY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رمز</a:t>
                      </a:r>
                      <a:r>
                        <a:rPr lang="ar-SY" baseline="0" dirty="0" smtClean="0"/>
                        <a:t> العينة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مقبول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29.8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مقبول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32.5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n-Hexane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مقبول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271.84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dirty="0" smtClean="0"/>
                        <a:t>مقبول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Ethanol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083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</a:t>
            </a:r>
            <a:r>
              <a:rPr lang="ar-SY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روزوفاستاتين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RR1 </a:t>
            </a:r>
            <a:endParaRPr lang="en-US" dirty="0"/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66"/>
          <a:stretch/>
        </p:blipFill>
        <p:spPr>
          <a:xfrm>
            <a:off x="1311579" y="1905001"/>
            <a:ext cx="9757474" cy="445590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39</a:t>
            </a:fld>
            <a:endParaRPr lang="ar-SY"/>
          </a:p>
        </p:txBody>
      </p:sp>
      <p:sp>
        <p:nvSpPr>
          <p:cNvPr id="11" name="شكل بيضاوي 10"/>
          <p:cNvSpPr/>
          <p:nvPr/>
        </p:nvSpPr>
        <p:spPr>
          <a:xfrm>
            <a:off x="3344779" y="5775158"/>
            <a:ext cx="1179095" cy="5857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3128211" y="4740442"/>
            <a:ext cx="2129589" cy="4090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شكل بيضاوي 12"/>
          <p:cNvSpPr/>
          <p:nvPr/>
        </p:nvSpPr>
        <p:spPr>
          <a:xfrm>
            <a:off x="5799221" y="5582653"/>
            <a:ext cx="1949116" cy="3970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35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بقايا المذيبات</a:t>
            </a:r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Solvents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00150" y="2133600"/>
            <a:ext cx="10304462" cy="3371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مذيبات عضوية تتواجد بكيمات مختلفة ضمن المادة أو الاشكال الجرعية رغم تقنيات التنقية المتبعة</a:t>
            </a:r>
          </a:p>
          <a:p>
            <a:pPr>
              <a:lnSpc>
                <a:spcPct val="150000"/>
              </a:lnSpc>
            </a:pP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 تحديد الحاجة لاختبار وضبط بقايا المذيبات في أواخر العام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اختصارها:</a:t>
            </a:r>
          </a:p>
          <a:p>
            <a:pPr>
              <a:lnSpc>
                <a:spcPct val="15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دستور الأدوية الأميركي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volatile Impurities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دستور الأدوية البريطاني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BP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solvents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ar-SY" sz="240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77945423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31234" y="147337"/>
            <a:ext cx="8911687" cy="1280890"/>
          </a:xfrm>
        </p:spPr>
        <p:txBody>
          <a:bodyPr>
            <a:normAutofit/>
          </a:bodyPr>
          <a:lstStyle/>
          <a:p>
            <a:r>
              <a:rPr lang="ar-S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تفسير قمة التولوين عند الدقيقة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8.19</a:t>
            </a:r>
            <a:r>
              <a:rPr lang="ar-S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باستخدام المكتبة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40</a:t>
            </a:fld>
            <a:endParaRPr lang="ar-SY"/>
          </a:p>
        </p:txBody>
      </p:sp>
      <p:pic>
        <p:nvPicPr>
          <p:cNvPr id="5" name="صورة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99"/>
          <a:stretch/>
        </p:blipFill>
        <p:spPr bwMode="auto">
          <a:xfrm>
            <a:off x="1520639" y="1006832"/>
            <a:ext cx="9622282" cy="5663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2374710" y="4189863"/>
            <a:ext cx="1801505" cy="35484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637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روزوفاستاتين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 </a:t>
            </a:r>
            <a:endParaRPr lang="en-US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15"/>
          <a:stretch/>
        </p:blipFill>
        <p:spPr>
          <a:xfrm>
            <a:off x="1479884" y="2261937"/>
            <a:ext cx="9817769" cy="4186989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41</a:t>
            </a:fld>
            <a:endParaRPr lang="ar-SY"/>
          </a:p>
        </p:txBody>
      </p:sp>
      <p:sp>
        <p:nvSpPr>
          <p:cNvPr id="6" name="شكل بيضاوي 5"/>
          <p:cNvSpPr/>
          <p:nvPr/>
        </p:nvSpPr>
        <p:spPr>
          <a:xfrm>
            <a:off x="5715000" y="5871411"/>
            <a:ext cx="2105526" cy="4932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2466473" y="4896852"/>
            <a:ext cx="2225842" cy="5775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323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روزوفاستاتين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الشركة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الوسطي للمضغوطات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PR2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هو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 mg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 تحديد وجود بقايا من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Toluene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Acetone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ar-SY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42</a:t>
            </a:fld>
            <a:endParaRPr lang="ar-SY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4749409"/>
              </p:ext>
            </p:extLst>
          </p:nvPr>
        </p:nvGraphicFramePr>
        <p:xfrm>
          <a:off x="1733552" y="3599344"/>
          <a:ext cx="8983660" cy="2325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732"/>
                <a:gridCol w="1796732"/>
                <a:gridCol w="1796732"/>
                <a:gridCol w="1796732"/>
                <a:gridCol w="1796732"/>
              </a:tblGrid>
              <a:tr h="775069">
                <a:tc>
                  <a:txBody>
                    <a:bodyPr/>
                    <a:lstStyle/>
                    <a:p>
                      <a:pPr algn="ctr"/>
                      <a:r>
                        <a:rPr lang="ar-S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النتيجة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النتيجة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رمز</a:t>
                      </a:r>
                      <a:r>
                        <a:rPr lang="ar-SY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العينة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5069">
                <a:tc>
                  <a:txBody>
                    <a:bodyPr/>
                    <a:lstStyle/>
                    <a:p>
                      <a:pPr algn="ctr"/>
                      <a:r>
                        <a:rPr lang="ar-SY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مرفوض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156.2 PPM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93.5 PPM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n-Hexane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5069">
                <a:tc>
                  <a:txBody>
                    <a:bodyPr/>
                    <a:lstStyle/>
                    <a:p>
                      <a:pPr algn="ctr"/>
                      <a:r>
                        <a:rPr lang="ar-S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215.4 PPM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PPM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9510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روزوفاستاتين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PR2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43</a:t>
            </a:fld>
            <a:endParaRPr lang="ar-SY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80"/>
          <a:stretch/>
        </p:blipFill>
        <p:spPr>
          <a:xfrm>
            <a:off x="1407026" y="2073444"/>
            <a:ext cx="9626599" cy="4543925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6220326" y="6148137"/>
            <a:ext cx="625642" cy="517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3561347" y="6148137"/>
            <a:ext cx="649706" cy="5173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شكل بيضاوي 2"/>
          <p:cNvSpPr/>
          <p:nvPr/>
        </p:nvSpPr>
        <p:spPr>
          <a:xfrm>
            <a:off x="3282846" y="5891134"/>
            <a:ext cx="278501" cy="72623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01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أتورفاستاتين الشركة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 تفسير وجود بقايا المذيبات التالية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acetone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 tert butyl methyl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الوسطي لمضغوطات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هو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348 mg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لم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يحدد وجود نظامي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الهيكسان في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كل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RA1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PA1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لم يحدد وجود بروبانول-2 في كل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RA1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PA1</a:t>
            </a:r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44</a:t>
            </a:fld>
            <a:endParaRPr lang="ar-SY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821173"/>
              </p:ext>
            </p:extLst>
          </p:nvPr>
        </p:nvGraphicFramePr>
        <p:xfrm>
          <a:off x="2316256" y="4481164"/>
          <a:ext cx="8128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النتيجة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النتيجة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رمز العينة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n-Hexane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 ppm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4876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</a:t>
            </a:r>
            <a:r>
              <a:rPr lang="ar-SY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أتورفاستاتين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RA1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45</a:t>
            </a:fld>
            <a:endParaRPr lang="ar-SY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89"/>
          <a:stretch/>
        </p:blipFill>
        <p:spPr>
          <a:xfrm>
            <a:off x="1311580" y="2133600"/>
            <a:ext cx="9893232" cy="4430973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2374710" y="3875964"/>
            <a:ext cx="2047165" cy="7096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3125337" y="4926842"/>
            <a:ext cx="1473959" cy="5868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3493827" y="5868537"/>
            <a:ext cx="1146412" cy="696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550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أتورفاستاتين الشركة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الوسطي لمضغوطات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PA2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هو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286 mg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لم يوجد نظامي الهيكسان في كل عينات أتورفاستاتين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46</a:t>
            </a:fld>
            <a:endParaRPr lang="ar-SY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6887778"/>
              </p:ext>
            </p:extLst>
          </p:nvPr>
        </p:nvGraphicFramePr>
        <p:xfrm>
          <a:off x="2427785" y="3858650"/>
          <a:ext cx="8128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النتيجة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النتيجة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رمز العينة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n-Hexane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Propanol-2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مقبول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 ppm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4940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عينات </a:t>
            </a:r>
            <a:r>
              <a:rPr lang="ar-SY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أتورفاستاتين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RA2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47</a:t>
            </a:fld>
            <a:endParaRPr lang="ar-SY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884"/>
          <a:stretch/>
        </p:blipFill>
        <p:spPr>
          <a:xfrm>
            <a:off x="1311579" y="1905000"/>
            <a:ext cx="9962010" cy="4519863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3573379" y="5829419"/>
            <a:ext cx="661736" cy="52938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2063416" y="4535905"/>
            <a:ext cx="2021305" cy="80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2875547" y="5438274"/>
            <a:ext cx="1209174" cy="397042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890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الخلاصة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الطريقة التحليلية المتبعة ذات مصدوقية (نظامي الهيكسان –الايثانول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ar-SY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اختلفت عن الطرق المنشورة بنوع العمود و زمن التحليل والحضن ونوع المذيب ونوع المكشاف</a:t>
            </a:r>
          </a:p>
          <a:p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تحتاج العينات زمن أطول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16.15 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دقيقة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بينما طريقة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ALAHMAD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8.30 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دقيقة</a:t>
            </a:r>
          </a:p>
          <a:p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كشفت الطريقة مذيبات أخرى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Toluene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Acetone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FORMIC ACID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 tert butyl methyl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بواسطة مقارنتها مع مكتبة الجهاز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NIST</a:t>
            </a:r>
            <a:endParaRPr lang="ar-S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المذيبات المكتشفة مستخدمة في تصنيع المادة الأولية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</a:p>
          <a:p>
            <a:r>
              <a:rPr lang="ar-S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لم يتم التحقق من مصدوقية الطريقة لتعيين بقايا المذيبات الجديدة المكتشفة لقلة التمويل </a:t>
            </a:r>
          </a:p>
          <a:p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تتناقص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RS 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تصنيع المادة الأولية عنها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الشكل الجرعي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تأثير مراحل التصنيع على مستوى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Y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تزداد تراكيز بقايا المذيبات المستخدمة  في  التحثير أو التلبيس مقارنة مع تراكيزها في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APIs </a:t>
            </a:r>
          </a:p>
          <a:p>
            <a:endParaRPr lang="ar-SY" dirty="0" smtClean="0"/>
          </a:p>
          <a:p>
            <a:pPr marL="0" indent="0">
              <a:buNone/>
            </a:pPr>
            <a:endParaRPr lang="ar-SY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217236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49</a:t>
            </a:fld>
            <a:endParaRPr lang="ar-SY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763" y="255645"/>
            <a:ext cx="10329862" cy="64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مصادر بقايا المذيبات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56291" y="1678675"/>
            <a:ext cx="10448322" cy="4940489"/>
          </a:xfrm>
        </p:spPr>
        <p:txBody>
          <a:bodyPr>
            <a:noAutofit/>
          </a:bodyPr>
          <a:lstStyle/>
          <a:p>
            <a:pPr lvl="0"/>
            <a:r>
              <a:rPr lang="ar-SA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اصطناع المادة الفعالة الصيدلانية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ar-SA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تستخدم في عمليات الحل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Solubilization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(وسط التفاعل)،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الاستخلاص -البلورة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Crystallization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ويمكن أن تأخذ دوراً في التفاعل (كمواد متفاعلة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Reactants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حفازات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وقد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تلعب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دوراً في التقطير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الاستخلاصي.</a:t>
            </a:r>
          </a:p>
          <a:p>
            <a:pPr lvl="0"/>
            <a:r>
              <a:rPr lang="ar-SA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الصياغة</a:t>
            </a:r>
            <a:r>
              <a:rPr lang="ar-SY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ar-SY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جزء من المنتج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عند عدم إمكانية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استعمال الماء : الشرابات و الاشكال نصف الصلبة</a:t>
            </a:r>
          </a:p>
          <a:p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سائل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التحثير (المضغوطات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والكبسولات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سائل التلبيس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المضغوطات الملبسة</a:t>
            </a:r>
          </a:p>
          <a:p>
            <a:pPr lvl="0"/>
            <a:r>
              <a:rPr lang="ar-SA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التغليف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endParaRPr lang="ar-SY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تماس المنتج مع بقايا المذيبات ضمن مواد التغليف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(أشرطة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البليستر، أكياس، أظرف، أنابيب، فيالات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عقيمة)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Y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الشحن والتخزين </a:t>
            </a:r>
            <a:endParaRPr lang="en-US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1141267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94483" y="312821"/>
            <a:ext cx="4812631" cy="745958"/>
          </a:xfrm>
        </p:spPr>
        <p:txBody>
          <a:bodyPr>
            <a:normAutofit/>
          </a:bodyPr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الخلاصة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50</a:t>
            </a:fld>
            <a:endParaRPr lang="ar-S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4" y="1347537"/>
            <a:ext cx="11526252" cy="509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9659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التوصيات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8777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توفير أعمدة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وتقنية الحيز الفوقي لدى مخابر البحث العلمي الجامعية </a:t>
            </a:r>
          </a:p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نشر مزيد من الأبحاث باستخدام تقنية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GC-HS-MS</a:t>
            </a:r>
            <a:endParaRPr lang="ar-S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العمل على تطوير الطريقة التحليلية لتحديد مزيد من المذيبات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دراسة تراكيز بقايا المذيبات عند المرضى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لدراسة التأثير السمي التراكمي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ar-SY" sz="24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51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288710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52</a:t>
            </a:fld>
            <a:endParaRPr lang="ar-SY"/>
          </a:p>
        </p:txBody>
      </p:sp>
      <p:sp>
        <p:nvSpPr>
          <p:cNvPr id="5" name="مستطيل 4"/>
          <p:cNvSpPr/>
          <p:nvPr/>
        </p:nvSpPr>
        <p:spPr>
          <a:xfrm>
            <a:off x="3540261" y="2931709"/>
            <a:ext cx="672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شكرا لحسن الاصغاء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3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تصنيف بقايا المذيبات من خلال تقييم </a:t>
            </a:r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الاختطار وفق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70112" y="1562100"/>
            <a:ext cx="8915400" cy="1200150"/>
          </a:xfrm>
        </p:spPr>
        <p:txBody>
          <a:bodyPr>
            <a:noAutofit/>
          </a:bodyPr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الصنف </a:t>
            </a:r>
            <a:r>
              <a:rPr lang="ar-SY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</a:t>
            </a:r>
          </a:p>
          <a:p>
            <a:pPr marL="0" indent="0">
              <a:buNone/>
            </a:pP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مذيبات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معروفة بتأثيرها المسرطن والخطر على البيئة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(يجب تجنبها)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6</a:t>
            </a:fld>
            <a:endParaRPr lang="ar-SY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857501" y="2745485"/>
          <a:ext cx="6781800" cy="2931414"/>
        </p:xfrm>
        <a:graphic>
          <a:graphicData uri="http://schemas.openxmlformats.org/drawingml/2006/table">
            <a:tbl>
              <a:tblPr rtl="1"/>
              <a:tblGrid>
                <a:gridCol w="2248612"/>
                <a:gridCol w="2244525"/>
                <a:gridCol w="2288663"/>
              </a:tblGrid>
              <a:tr h="4885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latin typeface="Calibri"/>
                          <a:ea typeface="Calibri"/>
                          <a:cs typeface="Simplified Arabic"/>
                        </a:rPr>
                        <a:t>الصفات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latin typeface="Calibri"/>
                          <a:ea typeface="Calibri"/>
                          <a:cs typeface="Simplified Arabic"/>
                        </a:rPr>
                        <a:t>حدود التركيز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latin typeface="Calibri"/>
                          <a:ea typeface="Calibri"/>
                          <a:cs typeface="Simplified Arabic"/>
                        </a:rPr>
                        <a:t>المذيب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885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مسرطن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Simplified Arabic"/>
                          <a:ea typeface="Calibri"/>
                          <a:cs typeface="Arial"/>
                        </a:rPr>
                        <a:t>Benzene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سام وخطر بيئياً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Simplified Arabic"/>
                          <a:ea typeface="Calibri"/>
                          <a:cs typeface="Arial"/>
                        </a:rPr>
                        <a:t>Carbon tetrachloride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سام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Simplified Arabic"/>
                          <a:ea typeface="Calibri"/>
                          <a:cs typeface="Arial"/>
                        </a:rPr>
                        <a:t>1,2 dichroethan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سام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Simplified Arabic"/>
                          <a:ea typeface="Calibri"/>
                          <a:cs typeface="Arial"/>
                        </a:rPr>
                        <a:t>1,1 dichloroethan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ذو أخطار بيئية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2000">
                          <a:latin typeface="Calibri"/>
                          <a:ea typeface="Calibri"/>
                          <a:cs typeface="Simplified Arabic"/>
                        </a:rPr>
                        <a:t>1500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Simplified Arabic"/>
                          <a:ea typeface="Calibri"/>
                          <a:cs typeface="Arial"/>
                        </a:rPr>
                        <a:t>1,1,1 </a:t>
                      </a:r>
                      <a:r>
                        <a:rPr lang="en-US" sz="2000" dirty="0" err="1">
                          <a:latin typeface="Simplified Arabic"/>
                          <a:ea typeface="Calibri"/>
                          <a:cs typeface="Arial"/>
                        </a:rPr>
                        <a:t>trichloroethan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03355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128810"/>
            <a:ext cx="8911687" cy="633190"/>
          </a:xfrm>
        </p:spPr>
        <p:txBody>
          <a:bodyPr>
            <a:normAutofit fontScale="90000"/>
          </a:bodyPr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تصنيف بقايا المذيبات من خلال تقييم </a:t>
            </a:r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الاختطار وفق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81850" y="1600200"/>
            <a:ext cx="4418012" cy="3352800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لصنف </a:t>
            </a:r>
            <a:r>
              <a:rPr lang="ar-SY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الثاني</a:t>
            </a:r>
          </a:p>
          <a:p>
            <a:pPr marL="0" indent="0">
              <a:buNone/>
            </a:pP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غير مسرطنة وتسبب تأثيرات قابلة للعكس (يجب أن توجد ضمن حدود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(الهيكسان، الميثانول)</a:t>
            </a:r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7</a:t>
            </a:fld>
            <a:endParaRPr lang="ar-SY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096838" y="948271"/>
          <a:ext cx="5370762" cy="5418657"/>
        </p:xfrm>
        <a:graphic>
          <a:graphicData uri="http://schemas.openxmlformats.org/drawingml/2006/table">
            <a:tbl>
              <a:tblPr rtl="1"/>
              <a:tblGrid>
                <a:gridCol w="1760693"/>
                <a:gridCol w="1780113"/>
                <a:gridCol w="1829956"/>
              </a:tblGrid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التركيز </a:t>
                      </a: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ppm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PDE (mg/day)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المذيب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410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4.1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Acetonitrile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360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3.6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Chlorobenzene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60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0.6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Chloroform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3880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38.8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Cyclohexan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1870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18.7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1,2 Dichloroethan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1.0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1,2 Dimethoxyethane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880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8.8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1,2 Dimethylacetamide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380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3.8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1,4 dioxane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160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1.6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2-ethoxyethanol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620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6.2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Ethylene Glycol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220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2.2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Formamide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290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2.9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Hexan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300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30.0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Methanol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50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0.5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2-methoxyethanol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5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0.5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methylbutylketone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1180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11.8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Methylcyclohexan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600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6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Methylene chloride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530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5.3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n-methylpyrrolidone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50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0.5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Nitromethane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200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Pyridine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160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1.6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Sulfolan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720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7.2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Tetrahydrofuran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100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1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Tetralin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890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8.9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Toluene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80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0.8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implified Arabic"/>
                          <a:ea typeface="Calibri"/>
                          <a:cs typeface="Arial"/>
                        </a:rPr>
                        <a:t>Trichloroethylene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2170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200" b="1">
                          <a:latin typeface="Calibri"/>
                          <a:ea typeface="Calibri"/>
                          <a:cs typeface="Simplified Arabic"/>
                        </a:rPr>
                        <a:t>21.7</a:t>
                      </a:r>
                      <a:endParaRPr lang="en-US" sz="1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Simplified Arabic"/>
                          <a:ea typeface="Calibri"/>
                          <a:cs typeface="Arial"/>
                        </a:rPr>
                        <a:t>xylene</a:t>
                      </a: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33" marR="64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03355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تصنيف بقايا المذيبات من خلال تقييم </a:t>
            </a:r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الاختطار وفق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05700" y="1562100"/>
            <a:ext cx="3579812" cy="1466850"/>
          </a:xfrm>
        </p:spPr>
        <p:txBody>
          <a:bodyPr>
            <a:noAutofit/>
          </a:bodyPr>
          <a:lstStyle/>
          <a:p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الصنف </a:t>
            </a:r>
            <a:r>
              <a:rPr lang="ar-SY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الثالث</a:t>
            </a:r>
          </a:p>
          <a:p>
            <a:pPr marL="0" indent="0">
              <a:buNone/>
            </a:pP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مذيبات تمتلك سمية محتملة منخفضة (لا يوجد حد لكل مذيب)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الحد الأعلى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(الايثانول، وايزبروبانول)</a:t>
            </a:r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8</a:t>
            </a:fld>
            <a:endParaRPr lang="ar-SY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109153" y="1354708"/>
          <a:ext cx="5268595" cy="4341246"/>
        </p:xfrm>
        <a:graphic>
          <a:graphicData uri="http://schemas.openxmlformats.org/drawingml/2006/table">
            <a:tbl>
              <a:tblPr rtl="1"/>
              <a:tblGrid>
                <a:gridCol w="2635250"/>
                <a:gridCol w="2633345"/>
              </a:tblGrid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Heptane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Acetic acid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Isobutyl acetate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Acetone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Isopropyl acetate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Anisole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Methyl acetate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1-butanol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3-methyl-1- butanol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2-butanol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Methyl ethyl ketone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Butyl acetate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Methyl isobutyl ketone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Tert-butyl methyl ether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2-methyl-1`-propanol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Cumen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Pentane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Dimethyl sulfoxide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1-pentanol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Ethanol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1-propanol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Ethyl acetate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2-propanol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Ethyl ether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Propyl acetate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Ethyl formate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SY" sz="1800" b="1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implified Arabic"/>
                          <a:ea typeface="Calibri"/>
                          <a:cs typeface="Arial"/>
                        </a:rPr>
                        <a:t>Formic acid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03355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تصنيف بقايا المذيبات من خلال تقييم </a:t>
            </a:r>
            <a:r>
              <a:rPr lang="ar-S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الاختطار وفق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58100" y="2419350"/>
            <a:ext cx="3579812" cy="1466850"/>
          </a:xfrm>
        </p:spPr>
        <p:txBody>
          <a:bodyPr>
            <a:noAutofit/>
          </a:bodyPr>
          <a:lstStyle/>
          <a:p>
            <a:pPr algn="just"/>
            <a:r>
              <a:rPr lang="ar-SY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الصنف </a:t>
            </a:r>
            <a:r>
              <a:rPr lang="ar-S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الرابع</a:t>
            </a:r>
            <a:endParaRPr lang="ar-SY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ar-S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مذيبات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تدخل في الصناعة الدوائية ولا توجد بيانات كافية عن </a:t>
            </a:r>
            <a:r>
              <a:rPr lang="ar-S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سميتها</a:t>
            </a:r>
            <a:endParaRPr lang="ar-S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EB-4EE5-4A5A-87C9-F656A6FF78F0}" type="slidenum">
              <a:rPr lang="ar-SY" smtClean="0"/>
              <a:pPr/>
              <a:t>9</a:t>
            </a:fld>
            <a:endParaRPr lang="ar-SY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918653" y="1832292"/>
          <a:ext cx="5268595" cy="3406460"/>
        </p:xfrm>
        <a:graphic>
          <a:graphicData uri="http://schemas.openxmlformats.org/drawingml/2006/table">
            <a:tbl>
              <a:tblPr rtl="1"/>
              <a:tblGrid>
                <a:gridCol w="2630170"/>
                <a:gridCol w="2638425"/>
              </a:tblGrid>
              <a:tr h="6812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Methyl isopropyl ketone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1,1 diethoxypropane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Methyl tetrahydrofurane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1,1 dimethoxymethane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Solvent Hexane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2,2 dimethoxypropane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Trichloroacetic acid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Isooctane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implified Arabic"/>
                          <a:ea typeface="Calibri"/>
                          <a:cs typeface="Arial"/>
                        </a:rPr>
                        <a:t>Trifluoroacetic acid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implified Arabic"/>
                          <a:ea typeface="Calibri"/>
                          <a:cs typeface="Arial"/>
                        </a:rPr>
                        <a:t>Isopropyl ether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03355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برتقالي أحم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2387</Words>
  <Application>Microsoft Office PowerPoint</Application>
  <PresentationFormat>مخصص</PresentationFormat>
  <Paragraphs>518</Paragraphs>
  <Slides>52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ربطة</vt:lpstr>
      <vt:lpstr>الجامعة العربية الخاصة للعلوم والتكنولوجيا جامعة البعث -كلية الصيدلة</vt:lpstr>
      <vt:lpstr>محتويات العرض التقديمي</vt:lpstr>
      <vt:lpstr>الشوائب</vt:lpstr>
      <vt:lpstr>بقايا المذيبات  Residual Solvents</vt:lpstr>
      <vt:lpstr>مصادر بقايا المذيبات</vt:lpstr>
      <vt:lpstr>تصنيف بقايا المذيبات من خلال تقييم الاختطار وفق ICH</vt:lpstr>
      <vt:lpstr>تصنيف بقايا المذيبات من خلال تقييم الاختطار وفق ICH</vt:lpstr>
      <vt:lpstr>تصنيف بقايا المذيبات من خلال تقييم الاختطار وفق ICH</vt:lpstr>
      <vt:lpstr>تصنيف بقايا المذيبات من خلال تقييم الاختطار وفق ICH</vt:lpstr>
      <vt:lpstr>الدراسات العلمية السابقة</vt:lpstr>
      <vt:lpstr>الستاتينات </vt:lpstr>
      <vt:lpstr>الستاتينات </vt:lpstr>
      <vt:lpstr>اصطناع روزوفاستاتين</vt:lpstr>
      <vt:lpstr>هدف البحث</vt:lpstr>
      <vt:lpstr>مبررات البحث </vt:lpstr>
      <vt:lpstr>المواد والطرائق</vt:lpstr>
      <vt:lpstr>الكواشف</vt:lpstr>
      <vt:lpstr>التجهيزات</vt:lpstr>
      <vt:lpstr>العينات</vt:lpstr>
      <vt:lpstr>الطريقة التحليلية 1</vt:lpstr>
      <vt:lpstr>الطريقة التحليلية 2</vt:lpstr>
      <vt:lpstr>التحقق من مصدوقية الطريقة التحليلية</vt:lpstr>
      <vt:lpstr>التحقق من مصدوقية الطريقة التحليلية</vt:lpstr>
      <vt:lpstr>تحليل العينات</vt:lpstr>
      <vt:lpstr>النتائج والمناقشة</vt:lpstr>
      <vt:lpstr>دراسة مصدوقية الطريقة التحليلية (الايثانول)</vt:lpstr>
      <vt:lpstr>دراسة مصدوقية الطريقة التحليلية (الايثانول)</vt:lpstr>
      <vt:lpstr>مخطط طيف الكتلة للإيثانول </vt:lpstr>
      <vt:lpstr>تفسير قمة المذيب عند الدقيقة 4.872 باستخدام المكتبة NIST</vt:lpstr>
      <vt:lpstr>دراسة مصدوقية الطريقة التحليلية (الايثانول)</vt:lpstr>
      <vt:lpstr>دراسة مصدوقية الطريقة التحليلية (الايثانول)</vt:lpstr>
      <vt:lpstr>المخطط الكروماتوغرافي الناتج لدراسة النوعية</vt:lpstr>
      <vt:lpstr>دراسة مصدوقية الطريقة التحليلية (الايثانول)</vt:lpstr>
      <vt:lpstr>دراسة مصدوقية الطريقة التحليلية (الايثانول)</vt:lpstr>
      <vt:lpstr>دراسة مصدوقية الطريقة التحليلية (الايثانول)</vt:lpstr>
      <vt:lpstr>دراسة مصدوقية الطريقة التحليلية (الايثانول)</vt:lpstr>
      <vt:lpstr>دراسة مصدوقية الطريقة التحليلية (الايثانول)</vt:lpstr>
      <vt:lpstr>تحليل عينات روزوفاستاتين  الشركة 1</vt:lpstr>
      <vt:lpstr>تحليل عينات روزوفاستاتين RR1 </vt:lpstr>
      <vt:lpstr>تفسير قمة التولوين عند الدقيقة 8.19 باستخدام المكتبة NIST</vt:lpstr>
      <vt:lpstr>تحليل عينات روزوفاستاتين PR1 </vt:lpstr>
      <vt:lpstr>تحليل عينات روزوفاستاتين  الشركة 2</vt:lpstr>
      <vt:lpstr>تحليل عينات روزوفاستاتين  PR2 </vt:lpstr>
      <vt:lpstr>تحليل عينات أتورفاستاتين الشركة 1</vt:lpstr>
      <vt:lpstr>تحليل عينات أتورفاستاتين  RA1 </vt:lpstr>
      <vt:lpstr>تحليل عينات أتورفاستاتين الشركة 2</vt:lpstr>
      <vt:lpstr>تحليل عينات أتورفاستاتينRA2 </vt:lpstr>
      <vt:lpstr>الخلاصة</vt:lpstr>
      <vt:lpstr>الشريحة 49</vt:lpstr>
      <vt:lpstr>الخلاصة </vt:lpstr>
      <vt:lpstr>التوصيات</vt:lpstr>
      <vt:lpstr>الشريحة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sh</cp:lastModifiedBy>
  <cp:revision>266</cp:revision>
  <dcterms:created xsi:type="dcterms:W3CDTF">2018-08-02T19:36:32Z</dcterms:created>
  <dcterms:modified xsi:type="dcterms:W3CDTF">2019-03-19T05:43:03Z</dcterms:modified>
</cp:coreProperties>
</file>