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  <p:sldMasterId id="2147483698" r:id="rId4"/>
    <p:sldMasterId id="2147483710" r:id="rId5"/>
  </p:sldMasterIdLst>
  <p:notesMasterIdLst>
    <p:notesMasterId r:id="rId27"/>
  </p:notesMasterIdLst>
  <p:sldIdLst>
    <p:sldId id="256" r:id="rId6"/>
    <p:sldId id="258" r:id="rId7"/>
    <p:sldId id="283" r:id="rId8"/>
    <p:sldId id="284" r:id="rId9"/>
    <p:sldId id="285" r:id="rId10"/>
    <p:sldId id="312" r:id="rId11"/>
    <p:sldId id="275" r:id="rId12"/>
    <p:sldId id="296" r:id="rId13"/>
    <p:sldId id="297" r:id="rId14"/>
    <p:sldId id="280" r:id="rId15"/>
    <p:sldId id="303" r:id="rId16"/>
    <p:sldId id="304" r:id="rId17"/>
    <p:sldId id="305" r:id="rId18"/>
    <p:sldId id="313" r:id="rId19"/>
    <p:sldId id="307" r:id="rId20"/>
    <p:sldId id="308" r:id="rId21"/>
    <p:sldId id="309" r:id="rId22"/>
    <p:sldId id="311" r:id="rId23"/>
    <p:sldId id="310" r:id="rId24"/>
    <p:sldId id="315" r:id="rId25"/>
    <p:sldId id="31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44" autoAdjust="0"/>
  </p:normalViewPr>
  <p:slideViewPr>
    <p:cSldViewPr>
      <p:cViewPr varScale="1">
        <p:scale>
          <a:sx n="75" d="100"/>
          <a:sy n="75" d="100"/>
        </p:scale>
        <p:origin x="16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945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EB7B508-90CE-4F51-A2F3-370BDCEEF009}" type="datetimeFigureOut">
              <a:rPr lang="ar-SA" smtClean="0"/>
              <a:t>12/07/40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9990D8-03E4-43F5-B86A-E12965F262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807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E393-A924-4109-BA72-DBCBAAC6499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32BD-046A-4EA4-979E-619A1B3C1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E393-A924-4109-BA72-DBCBAAC6499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32BD-046A-4EA4-979E-619A1B3C1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E393-A924-4109-BA72-DBCBAAC6499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32BD-046A-4EA4-979E-619A1B3C1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1" y="0"/>
            <a:ext cx="825074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68576" tIns="34288" rIns="68576" bIns="34288" anchor="ctr"/>
          <a:lstStyle/>
          <a:p>
            <a:pPr defTabSz="686174">
              <a:defRPr/>
            </a:pPr>
            <a:endParaRPr kumimoji="1" lang="fr-CH" sz="1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1" y="3543276"/>
            <a:ext cx="3343935" cy="122711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68576" tIns="34288" rIns="68576" bIns="34288" anchor="ctr"/>
          <a:lstStyle/>
          <a:p>
            <a:pPr defTabSz="686174">
              <a:defRPr/>
            </a:pPr>
            <a:endParaRPr kumimoji="1" lang="fr-CH" sz="1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089" y="2551199"/>
            <a:ext cx="7467941" cy="1615821"/>
          </a:xfrm>
        </p:spPr>
        <p:txBody>
          <a:bodyPr>
            <a:spAutoFit/>
          </a:bodyPr>
          <a:lstStyle>
            <a:lvl1pPr>
              <a:defRPr sz="4950">
                <a:solidFill>
                  <a:srgbClr val="CCFFFF"/>
                </a:solidFill>
              </a:defRPr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8311" y="3886867"/>
            <a:ext cx="6400118" cy="175169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>
                <a:solidFill>
                  <a:srgbClr val="CCECF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838712" y="6249048"/>
            <a:ext cx="1752429" cy="457098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7112" y="6249048"/>
            <a:ext cx="2895258" cy="457098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713" y="6249048"/>
            <a:ext cx="1905170" cy="457098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07DED5D8-5CFC-44D6-87A3-68DB47EDB6F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831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98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793" y="4406852"/>
            <a:ext cx="7772059" cy="136209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793" y="2906715"/>
            <a:ext cx="7772059" cy="1500139"/>
          </a:xfrm>
        </p:spPr>
        <p:txBody>
          <a:bodyPr anchor="b"/>
          <a:lstStyle>
            <a:lvl1pPr marL="0" indent="0">
              <a:buNone/>
              <a:defRPr sz="1350"/>
            </a:lvl1pPr>
            <a:lvl2pPr marL="309262" indent="0">
              <a:buNone/>
              <a:defRPr sz="1200"/>
            </a:lvl2pPr>
            <a:lvl3pPr marL="618523" indent="0">
              <a:buNone/>
              <a:defRPr sz="1050"/>
            </a:lvl3pPr>
            <a:lvl4pPr marL="927785" indent="0">
              <a:buNone/>
              <a:defRPr sz="975"/>
            </a:lvl4pPr>
            <a:lvl5pPr marL="1237046" indent="0">
              <a:buNone/>
              <a:defRPr sz="975"/>
            </a:lvl5pPr>
            <a:lvl6pPr marL="1546307" indent="0">
              <a:buNone/>
              <a:defRPr sz="975"/>
            </a:lvl6pPr>
            <a:lvl7pPr marL="1855569" indent="0">
              <a:buNone/>
              <a:defRPr sz="975"/>
            </a:lvl7pPr>
            <a:lvl8pPr marL="2164831" indent="0">
              <a:buNone/>
              <a:defRPr sz="975"/>
            </a:lvl8pPr>
            <a:lvl9pPr marL="2474092" indent="0">
              <a:buNone/>
              <a:defRPr sz="9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50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972" y="1981782"/>
            <a:ext cx="3819887" cy="4113879"/>
          </a:xfrm>
        </p:spPr>
        <p:txBody>
          <a:bodyPr/>
          <a:lstStyle>
            <a:lvl1pPr>
              <a:defRPr sz="1875"/>
            </a:lvl1pPr>
            <a:lvl2pPr>
              <a:defRPr sz="16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6780" y="1981782"/>
            <a:ext cx="3821251" cy="4113879"/>
          </a:xfrm>
        </p:spPr>
        <p:txBody>
          <a:bodyPr/>
          <a:lstStyle>
            <a:lvl1pPr>
              <a:defRPr sz="1875"/>
            </a:lvl1pPr>
            <a:lvl2pPr>
              <a:defRPr sz="16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04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860" y="274566"/>
            <a:ext cx="8230281" cy="114274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6861" y="1535420"/>
            <a:ext cx="4040815" cy="639630"/>
          </a:xfrm>
        </p:spPr>
        <p:txBody>
          <a:bodyPr anchor="b"/>
          <a:lstStyle>
            <a:lvl1pPr marL="0" indent="0">
              <a:buNone/>
              <a:defRPr sz="1650" b="1"/>
            </a:lvl1pPr>
            <a:lvl2pPr marL="309262" indent="0">
              <a:buNone/>
              <a:defRPr sz="1350" b="1"/>
            </a:lvl2pPr>
            <a:lvl3pPr marL="618523" indent="0">
              <a:buNone/>
              <a:defRPr sz="1200" b="1"/>
            </a:lvl3pPr>
            <a:lvl4pPr marL="927785" indent="0">
              <a:buNone/>
              <a:defRPr sz="1050" b="1"/>
            </a:lvl4pPr>
            <a:lvl5pPr marL="1237046" indent="0">
              <a:buNone/>
              <a:defRPr sz="1050" b="1"/>
            </a:lvl5pPr>
            <a:lvl6pPr marL="1546307" indent="0">
              <a:buNone/>
              <a:defRPr sz="1050" b="1"/>
            </a:lvl6pPr>
            <a:lvl7pPr marL="1855569" indent="0">
              <a:buNone/>
              <a:defRPr sz="1050" b="1"/>
            </a:lvl7pPr>
            <a:lvl8pPr marL="2164831" indent="0">
              <a:buNone/>
              <a:defRPr sz="1050" b="1"/>
            </a:lvl8pPr>
            <a:lvl9pPr marL="2474092" indent="0">
              <a:buNone/>
              <a:defRPr sz="105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6861" y="2175049"/>
            <a:ext cx="4040815" cy="3951288"/>
          </a:xfrm>
        </p:spPr>
        <p:txBody>
          <a:bodyPr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962" y="1535420"/>
            <a:ext cx="4042180" cy="639630"/>
          </a:xfrm>
        </p:spPr>
        <p:txBody>
          <a:bodyPr anchor="b"/>
          <a:lstStyle>
            <a:lvl1pPr marL="0" indent="0">
              <a:buNone/>
              <a:defRPr sz="1650" b="1"/>
            </a:lvl1pPr>
            <a:lvl2pPr marL="309262" indent="0">
              <a:buNone/>
              <a:defRPr sz="1350" b="1"/>
            </a:lvl2pPr>
            <a:lvl3pPr marL="618523" indent="0">
              <a:buNone/>
              <a:defRPr sz="1200" b="1"/>
            </a:lvl3pPr>
            <a:lvl4pPr marL="927785" indent="0">
              <a:buNone/>
              <a:defRPr sz="1050" b="1"/>
            </a:lvl4pPr>
            <a:lvl5pPr marL="1237046" indent="0">
              <a:buNone/>
              <a:defRPr sz="1050" b="1"/>
            </a:lvl5pPr>
            <a:lvl6pPr marL="1546307" indent="0">
              <a:buNone/>
              <a:defRPr sz="1050" b="1"/>
            </a:lvl6pPr>
            <a:lvl7pPr marL="1855569" indent="0">
              <a:buNone/>
              <a:defRPr sz="1050" b="1"/>
            </a:lvl7pPr>
            <a:lvl8pPr marL="2164831" indent="0">
              <a:buNone/>
              <a:defRPr sz="1050" b="1"/>
            </a:lvl8pPr>
            <a:lvl9pPr marL="2474092" indent="0">
              <a:buNone/>
              <a:defRPr sz="105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962" y="2175049"/>
            <a:ext cx="4042180" cy="3951288"/>
          </a:xfrm>
        </p:spPr>
        <p:txBody>
          <a:bodyPr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00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28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09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860" y="273034"/>
            <a:ext cx="3008451" cy="1162685"/>
          </a:xfrm>
        </p:spPr>
        <p:txBody>
          <a:bodyPr/>
          <a:lstStyle>
            <a:lvl1pPr algn="l">
              <a:defRPr sz="135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4412" y="273033"/>
            <a:ext cx="5112730" cy="5853305"/>
          </a:xfrm>
        </p:spPr>
        <p:txBody>
          <a:bodyPr/>
          <a:lstStyle>
            <a:lvl1pPr>
              <a:defRPr sz="2175"/>
            </a:lvl1pPr>
            <a:lvl2pPr>
              <a:defRPr sz="1875"/>
            </a:lvl2pPr>
            <a:lvl3pPr>
              <a:defRPr sz="16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6860" y="1435717"/>
            <a:ext cx="3008451" cy="4690620"/>
          </a:xfrm>
        </p:spPr>
        <p:txBody>
          <a:bodyPr/>
          <a:lstStyle>
            <a:lvl1pPr marL="0" indent="0">
              <a:buNone/>
              <a:defRPr sz="975"/>
            </a:lvl1pPr>
            <a:lvl2pPr marL="309262" indent="0">
              <a:buNone/>
              <a:defRPr sz="825"/>
            </a:lvl2pPr>
            <a:lvl3pPr marL="618523" indent="0">
              <a:buNone/>
              <a:defRPr sz="675"/>
            </a:lvl3pPr>
            <a:lvl4pPr marL="927785" indent="0">
              <a:buNone/>
              <a:defRPr sz="600"/>
            </a:lvl4pPr>
            <a:lvl5pPr marL="1237046" indent="0">
              <a:buNone/>
              <a:defRPr sz="600"/>
            </a:lvl5pPr>
            <a:lvl6pPr marL="1546307" indent="0">
              <a:buNone/>
              <a:defRPr sz="600"/>
            </a:lvl6pPr>
            <a:lvl7pPr marL="1855569" indent="0">
              <a:buNone/>
              <a:defRPr sz="600"/>
            </a:lvl7pPr>
            <a:lvl8pPr marL="2164831" indent="0">
              <a:buNone/>
              <a:defRPr sz="600"/>
            </a:lvl8pPr>
            <a:lvl9pPr marL="2474092" indent="0">
              <a:buNone/>
              <a:defRPr sz="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E393-A924-4109-BA72-DBCBAAC6499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32BD-046A-4EA4-979E-619A1B3C1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979" y="4801060"/>
            <a:ext cx="5486400" cy="566004"/>
          </a:xfrm>
        </p:spPr>
        <p:txBody>
          <a:bodyPr/>
          <a:lstStyle>
            <a:lvl1pPr algn="l">
              <a:defRPr sz="135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1979" y="612022"/>
            <a:ext cx="5486400" cy="4115413"/>
          </a:xfrm>
        </p:spPr>
        <p:txBody>
          <a:bodyPr/>
          <a:lstStyle>
            <a:lvl1pPr marL="0" indent="0">
              <a:buNone/>
              <a:defRPr sz="2175"/>
            </a:lvl1pPr>
            <a:lvl2pPr marL="309262" indent="0">
              <a:buNone/>
              <a:defRPr sz="1875"/>
            </a:lvl2pPr>
            <a:lvl3pPr marL="618523" indent="0">
              <a:buNone/>
              <a:defRPr sz="1650"/>
            </a:lvl3pPr>
            <a:lvl4pPr marL="927785" indent="0">
              <a:buNone/>
              <a:defRPr sz="1350"/>
            </a:lvl4pPr>
            <a:lvl5pPr marL="1237046" indent="0">
              <a:buNone/>
              <a:defRPr sz="1350"/>
            </a:lvl5pPr>
            <a:lvl6pPr marL="1546307" indent="0">
              <a:buNone/>
              <a:defRPr sz="1350"/>
            </a:lvl6pPr>
            <a:lvl7pPr marL="1855569" indent="0">
              <a:buNone/>
              <a:defRPr sz="1350"/>
            </a:lvl7pPr>
            <a:lvl8pPr marL="2164831" indent="0">
              <a:buNone/>
              <a:defRPr sz="1350"/>
            </a:lvl8pPr>
            <a:lvl9pPr marL="2474092" indent="0">
              <a:buNone/>
              <a:defRPr sz="135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1979" y="5367066"/>
            <a:ext cx="5486400" cy="805289"/>
          </a:xfrm>
        </p:spPr>
        <p:txBody>
          <a:bodyPr/>
          <a:lstStyle>
            <a:lvl1pPr marL="0" indent="0">
              <a:buNone/>
              <a:defRPr sz="975"/>
            </a:lvl1pPr>
            <a:lvl2pPr marL="309262" indent="0">
              <a:buNone/>
              <a:defRPr sz="825"/>
            </a:lvl2pPr>
            <a:lvl3pPr marL="618523" indent="0">
              <a:buNone/>
              <a:defRPr sz="675"/>
            </a:lvl3pPr>
            <a:lvl4pPr marL="927785" indent="0">
              <a:buNone/>
              <a:defRPr sz="600"/>
            </a:lvl4pPr>
            <a:lvl5pPr marL="1237046" indent="0">
              <a:buNone/>
              <a:defRPr sz="600"/>
            </a:lvl5pPr>
            <a:lvl6pPr marL="1546307" indent="0">
              <a:buNone/>
              <a:defRPr sz="600"/>
            </a:lvl6pPr>
            <a:lvl7pPr marL="1855569" indent="0">
              <a:buNone/>
              <a:defRPr sz="600"/>
            </a:lvl7pPr>
            <a:lvl8pPr marL="2164831" indent="0">
              <a:buNone/>
              <a:defRPr sz="600"/>
            </a:lvl8pPr>
            <a:lvl9pPr marL="2474092" indent="0">
              <a:buNone/>
              <a:defRPr sz="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11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55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01481" y="457100"/>
            <a:ext cx="2056548" cy="563856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9113" y="457100"/>
            <a:ext cx="6041449" cy="563856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18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13" y="457100"/>
            <a:ext cx="7772059" cy="114274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971" y="1981782"/>
            <a:ext cx="7772058" cy="4113879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75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58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54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39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2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47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2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E393-A924-4109-BA72-DBCBAAC6499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32BD-046A-4EA4-979E-619A1B3C1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92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66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71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91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88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01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47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24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91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1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E393-A924-4109-BA72-DBCBAAC6499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32BD-046A-4EA4-979E-619A1B3C1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8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421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49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41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24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435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1" y="0"/>
            <a:ext cx="825074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68576" tIns="34288" rIns="68576" bIns="34288" anchor="ctr"/>
          <a:lstStyle/>
          <a:p>
            <a:pPr defTabSz="686174">
              <a:defRPr/>
            </a:pPr>
            <a:endParaRPr kumimoji="1" lang="fr-CH" sz="1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1" y="3543276"/>
            <a:ext cx="3343935" cy="122711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68576" tIns="34288" rIns="68576" bIns="34288" anchor="ctr"/>
          <a:lstStyle/>
          <a:p>
            <a:pPr defTabSz="686174">
              <a:defRPr/>
            </a:pPr>
            <a:endParaRPr kumimoji="1" lang="fr-CH" sz="1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089" y="2551199"/>
            <a:ext cx="7467941" cy="1615821"/>
          </a:xfrm>
        </p:spPr>
        <p:txBody>
          <a:bodyPr>
            <a:spAutoFit/>
          </a:bodyPr>
          <a:lstStyle>
            <a:lvl1pPr>
              <a:defRPr sz="4950">
                <a:solidFill>
                  <a:srgbClr val="CCFFFF"/>
                </a:solidFill>
              </a:defRPr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8311" y="3886867"/>
            <a:ext cx="6400118" cy="175169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>
                <a:solidFill>
                  <a:srgbClr val="CCECF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838712" y="6249048"/>
            <a:ext cx="1752429" cy="457098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7112" y="6249048"/>
            <a:ext cx="2895258" cy="457098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713" y="6249048"/>
            <a:ext cx="1905170" cy="457098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07DED5D8-5CFC-44D6-87A3-68DB47EDB6F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8516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646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793" y="4406852"/>
            <a:ext cx="7772059" cy="136209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793" y="2906715"/>
            <a:ext cx="7772059" cy="1500139"/>
          </a:xfrm>
        </p:spPr>
        <p:txBody>
          <a:bodyPr anchor="b"/>
          <a:lstStyle>
            <a:lvl1pPr marL="0" indent="0">
              <a:buNone/>
              <a:defRPr sz="1350"/>
            </a:lvl1pPr>
            <a:lvl2pPr marL="309262" indent="0">
              <a:buNone/>
              <a:defRPr sz="1200"/>
            </a:lvl2pPr>
            <a:lvl3pPr marL="618523" indent="0">
              <a:buNone/>
              <a:defRPr sz="1050"/>
            </a:lvl3pPr>
            <a:lvl4pPr marL="927785" indent="0">
              <a:buNone/>
              <a:defRPr sz="975"/>
            </a:lvl4pPr>
            <a:lvl5pPr marL="1237046" indent="0">
              <a:buNone/>
              <a:defRPr sz="975"/>
            </a:lvl5pPr>
            <a:lvl6pPr marL="1546307" indent="0">
              <a:buNone/>
              <a:defRPr sz="975"/>
            </a:lvl6pPr>
            <a:lvl7pPr marL="1855569" indent="0">
              <a:buNone/>
              <a:defRPr sz="975"/>
            </a:lvl7pPr>
            <a:lvl8pPr marL="2164831" indent="0">
              <a:buNone/>
              <a:defRPr sz="975"/>
            </a:lvl8pPr>
            <a:lvl9pPr marL="2474092" indent="0">
              <a:buNone/>
              <a:defRPr sz="9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39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972" y="1981782"/>
            <a:ext cx="3819887" cy="4113879"/>
          </a:xfrm>
        </p:spPr>
        <p:txBody>
          <a:bodyPr/>
          <a:lstStyle>
            <a:lvl1pPr>
              <a:defRPr sz="1875"/>
            </a:lvl1pPr>
            <a:lvl2pPr>
              <a:defRPr sz="16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6780" y="1981782"/>
            <a:ext cx="3821251" cy="4113879"/>
          </a:xfrm>
        </p:spPr>
        <p:txBody>
          <a:bodyPr/>
          <a:lstStyle>
            <a:lvl1pPr>
              <a:defRPr sz="1875"/>
            </a:lvl1pPr>
            <a:lvl2pPr>
              <a:defRPr sz="16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2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E393-A924-4109-BA72-DBCBAAC6499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32BD-046A-4EA4-979E-619A1B3C1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860" y="274566"/>
            <a:ext cx="8230281" cy="114274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6861" y="1535420"/>
            <a:ext cx="4040815" cy="639630"/>
          </a:xfrm>
        </p:spPr>
        <p:txBody>
          <a:bodyPr anchor="b"/>
          <a:lstStyle>
            <a:lvl1pPr marL="0" indent="0">
              <a:buNone/>
              <a:defRPr sz="1650" b="1"/>
            </a:lvl1pPr>
            <a:lvl2pPr marL="309262" indent="0">
              <a:buNone/>
              <a:defRPr sz="1350" b="1"/>
            </a:lvl2pPr>
            <a:lvl3pPr marL="618523" indent="0">
              <a:buNone/>
              <a:defRPr sz="1200" b="1"/>
            </a:lvl3pPr>
            <a:lvl4pPr marL="927785" indent="0">
              <a:buNone/>
              <a:defRPr sz="1050" b="1"/>
            </a:lvl4pPr>
            <a:lvl5pPr marL="1237046" indent="0">
              <a:buNone/>
              <a:defRPr sz="1050" b="1"/>
            </a:lvl5pPr>
            <a:lvl6pPr marL="1546307" indent="0">
              <a:buNone/>
              <a:defRPr sz="1050" b="1"/>
            </a:lvl6pPr>
            <a:lvl7pPr marL="1855569" indent="0">
              <a:buNone/>
              <a:defRPr sz="1050" b="1"/>
            </a:lvl7pPr>
            <a:lvl8pPr marL="2164831" indent="0">
              <a:buNone/>
              <a:defRPr sz="1050" b="1"/>
            </a:lvl8pPr>
            <a:lvl9pPr marL="2474092" indent="0">
              <a:buNone/>
              <a:defRPr sz="105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6861" y="2175049"/>
            <a:ext cx="4040815" cy="3951288"/>
          </a:xfrm>
        </p:spPr>
        <p:txBody>
          <a:bodyPr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962" y="1535420"/>
            <a:ext cx="4042180" cy="639630"/>
          </a:xfrm>
        </p:spPr>
        <p:txBody>
          <a:bodyPr anchor="b"/>
          <a:lstStyle>
            <a:lvl1pPr marL="0" indent="0">
              <a:buNone/>
              <a:defRPr sz="1650" b="1"/>
            </a:lvl1pPr>
            <a:lvl2pPr marL="309262" indent="0">
              <a:buNone/>
              <a:defRPr sz="1350" b="1"/>
            </a:lvl2pPr>
            <a:lvl3pPr marL="618523" indent="0">
              <a:buNone/>
              <a:defRPr sz="1200" b="1"/>
            </a:lvl3pPr>
            <a:lvl4pPr marL="927785" indent="0">
              <a:buNone/>
              <a:defRPr sz="1050" b="1"/>
            </a:lvl4pPr>
            <a:lvl5pPr marL="1237046" indent="0">
              <a:buNone/>
              <a:defRPr sz="1050" b="1"/>
            </a:lvl5pPr>
            <a:lvl6pPr marL="1546307" indent="0">
              <a:buNone/>
              <a:defRPr sz="1050" b="1"/>
            </a:lvl6pPr>
            <a:lvl7pPr marL="1855569" indent="0">
              <a:buNone/>
              <a:defRPr sz="1050" b="1"/>
            </a:lvl7pPr>
            <a:lvl8pPr marL="2164831" indent="0">
              <a:buNone/>
              <a:defRPr sz="1050" b="1"/>
            </a:lvl8pPr>
            <a:lvl9pPr marL="2474092" indent="0">
              <a:buNone/>
              <a:defRPr sz="105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962" y="2175049"/>
            <a:ext cx="4042180" cy="3951288"/>
          </a:xfrm>
        </p:spPr>
        <p:txBody>
          <a:bodyPr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794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547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804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860" y="273034"/>
            <a:ext cx="3008451" cy="1162685"/>
          </a:xfrm>
        </p:spPr>
        <p:txBody>
          <a:bodyPr/>
          <a:lstStyle>
            <a:lvl1pPr algn="l">
              <a:defRPr sz="135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4412" y="273033"/>
            <a:ext cx="5112730" cy="5853305"/>
          </a:xfrm>
        </p:spPr>
        <p:txBody>
          <a:bodyPr/>
          <a:lstStyle>
            <a:lvl1pPr>
              <a:defRPr sz="2175"/>
            </a:lvl1pPr>
            <a:lvl2pPr>
              <a:defRPr sz="1875"/>
            </a:lvl2pPr>
            <a:lvl3pPr>
              <a:defRPr sz="16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6860" y="1435717"/>
            <a:ext cx="3008451" cy="4690620"/>
          </a:xfrm>
        </p:spPr>
        <p:txBody>
          <a:bodyPr/>
          <a:lstStyle>
            <a:lvl1pPr marL="0" indent="0">
              <a:buNone/>
              <a:defRPr sz="975"/>
            </a:lvl1pPr>
            <a:lvl2pPr marL="309262" indent="0">
              <a:buNone/>
              <a:defRPr sz="825"/>
            </a:lvl2pPr>
            <a:lvl3pPr marL="618523" indent="0">
              <a:buNone/>
              <a:defRPr sz="675"/>
            </a:lvl3pPr>
            <a:lvl4pPr marL="927785" indent="0">
              <a:buNone/>
              <a:defRPr sz="600"/>
            </a:lvl4pPr>
            <a:lvl5pPr marL="1237046" indent="0">
              <a:buNone/>
              <a:defRPr sz="600"/>
            </a:lvl5pPr>
            <a:lvl6pPr marL="1546307" indent="0">
              <a:buNone/>
              <a:defRPr sz="600"/>
            </a:lvl6pPr>
            <a:lvl7pPr marL="1855569" indent="0">
              <a:buNone/>
              <a:defRPr sz="600"/>
            </a:lvl7pPr>
            <a:lvl8pPr marL="2164831" indent="0">
              <a:buNone/>
              <a:defRPr sz="600"/>
            </a:lvl8pPr>
            <a:lvl9pPr marL="2474092" indent="0">
              <a:buNone/>
              <a:defRPr sz="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059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979" y="4801060"/>
            <a:ext cx="5486400" cy="566004"/>
          </a:xfrm>
        </p:spPr>
        <p:txBody>
          <a:bodyPr/>
          <a:lstStyle>
            <a:lvl1pPr algn="l">
              <a:defRPr sz="135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1979" y="612022"/>
            <a:ext cx="5486400" cy="4115413"/>
          </a:xfrm>
        </p:spPr>
        <p:txBody>
          <a:bodyPr/>
          <a:lstStyle>
            <a:lvl1pPr marL="0" indent="0">
              <a:buNone/>
              <a:defRPr sz="2175"/>
            </a:lvl1pPr>
            <a:lvl2pPr marL="309262" indent="0">
              <a:buNone/>
              <a:defRPr sz="1875"/>
            </a:lvl2pPr>
            <a:lvl3pPr marL="618523" indent="0">
              <a:buNone/>
              <a:defRPr sz="1650"/>
            </a:lvl3pPr>
            <a:lvl4pPr marL="927785" indent="0">
              <a:buNone/>
              <a:defRPr sz="1350"/>
            </a:lvl4pPr>
            <a:lvl5pPr marL="1237046" indent="0">
              <a:buNone/>
              <a:defRPr sz="1350"/>
            </a:lvl5pPr>
            <a:lvl6pPr marL="1546307" indent="0">
              <a:buNone/>
              <a:defRPr sz="1350"/>
            </a:lvl6pPr>
            <a:lvl7pPr marL="1855569" indent="0">
              <a:buNone/>
              <a:defRPr sz="1350"/>
            </a:lvl7pPr>
            <a:lvl8pPr marL="2164831" indent="0">
              <a:buNone/>
              <a:defRPr sz="1350"/>
            </a:lvl8pPr>
            <a:lvl9pPr marL="2474092" indent="0">
              <a:buNone/>
              <a:defRPr sz="135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1979" y="5367066"/>
            <a:ext cx="5486400" cy="805289"/>
          </a:xfrm>
        </p:spPr>
        <p:txBody>
          <a:bodyPr/>
          <a:lstStyle>
            <a:lvl1pPr marL="0" indent="0">
              <a:buNone/>
              <a:defRPr sz="975"/>
            </a:lvl1pPr>
            <a:lvl2pPr marL="309262" indent="0">
              <a:buNone/>
              <a:defRPr sz="825"/>
            </a:lvl2pPr>
            <a:lvl3pPr marL="618523" indent="0">
              <a:buNone/>
              <a:defRPr sz="675"/>
            </a:lvl3pPr>
            <a:lvl4pPr marL="927785" indent="0">
              <a:buNone/>
              <a:defRPr sz="600"/>
            </a:lvl4pPr>
            <a:lvl5pPr marL="1237046" indent="0">
              <a:buNone/>
              <a:defRPr sz="600"/>
            </a:lvl5pPr>
            <a:lvl6pPr marL="1546307" indent="0">
              <a:buNone/>
              <a:defRPr sz="600"/>
            </a:lvl6pPr>
            <a:lvl7pPr marL="1855569" indent="0">
              <a:buNone/>
              <a:defRPr sz="600"/>
            </a:lvl7pPr>
            <a:lvl8pPr marL="2164831" indent="0">
              <a:buNone/>
              <a:defRPr sz="600"/>
            </a:lvl8pPr>
            <a:lvl9pPr marL="2474092" indent="0">
              <a:buNone/>
              <a:defRPr sz="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150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264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01481" y="457100"/>
            <a:ext cx="2056548" cy="563856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9113" y="457100"/>
            <a:ext cx="6041449" cy="563856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323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13" y="457100"/>
            <a:ext cx="7772059" cy="114274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971" y="1981782"/>
            <a:ext cx="7772058" cy="4113879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0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E393-A924-4109-BA72-DBCBAAC6499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32BD-046A-4EA4-979E-619A1B3C1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E393-A924-4109-BA72-DBCBAAC6499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32BD-046A-4EA4-979E-619A1B3C1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E393-A924-4109-BA72-DBCBAAC6499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32BD-046A-4EA4-979E-619A1B3C1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E393-A924-4109-BA72-DBCBAAC6499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32BD-046A-4EA4-979E-619A1B3C1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CE393-A924-4109-BA72-DBCBAAC6499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232BD-046A-4EA4-979E-619A1B3C1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9113" y="457100"/>
            <a:ext cx="7772059" cy="114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971" y="1981782"/>
            <a:ext cx="7772058" cy="411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972" y="6249048"/>
            <a:ext cx="1905170" cy="45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050">
                <a:latin typeface="Times New Roman" pitchFamily="18" charset="0"/>
              </a:defRPr>
            </a:lvl1pPr>
          </a:lstStyle>
          <a:p>
            <a:pPr defTabSz="685322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371" y="6249048"/>
            <a:ext cx="2895258" cy="45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50">
                <a:latin typeface="Times New Roman" pitchFamily="18" charset="0"/>
              </a:defRPr>
            </a:lvl1pPr>
          </a:lstStyle>
          <a:p>
            <a:pPr defTabSz="685322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861" y="6249048"/>
            <a:ext cx="1905170" cy="45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50">
                <a:latin typeface="Times New Roman" pitchFamily="18" charset="0"/>
              </a:defRPr>
            </a:lvl1pPr>
          </a:lstStyle>
          <a:p>
            <a:pPr defTabSz="685322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gray">
          <a:xfrm>
            <a:off x="1" y="1638191"/>
            <a:ext cx="3343935" cy="122711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68576" tIns="34288" rIns="68576" bIns="34288" anchor="ctr"/>
          <a:lstStyle/>
          <a:p>
            <a:pPr defTabSz="686174">
              <a:defRPr/>
            </a:pPr>
            <a:endParaRPr kumimoji="1" lang="fr-CH" sz="1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6745" name="Text Box 9"/>
          <p:cNvSpPr txBox="1">
            <a:spLocks noChangeArrowheads="1"/>
          </p:cNvSpPr>
          <p:nvPr userDrawn="1"/>
        </p:nvSpPr>
        <p:spPr bwMode="auto">
          <a:xfrm>
            <a:off x="1335121" y="6583435"/>
            <a:ext cx="124979" cy="185567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61853" tIns="30926" rIns="61853" bIns="30926">
            <a:spAutoFit/>
          </a:bodyPr>
          <a:lstStyle/>
          <a:p>
            <a:pPr defTabSz="685322">
              <a:defRPr/>
            </a:pPr>
            <a:endParaRPr lang="en-US" sz="1200" baseline="30000">
              <a:solidFill>
                <a:srgbClr val="0095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03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6174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686174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defTabSz="686174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defTabSz="686174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defTabSz="686174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09262" algn="l" defTabSz="686174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18523" algn="l" defTabSz="686174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927785" algn="l" defTabSz="686174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237046" algn="l" defTabSz="686174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6645" indent="-256645" algn="l" defTabSz="68617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315" indent="-214765" algn="l" defTabSz="686174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6912" indent="-170738" algn="l" defTabSz="68617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536" indent="-171812" algn="l" defTabSz="686174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087" indent="-171812" algn="l" defTabSz="686174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52348" indent="-171812" algn="l" defTabSz="686174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161610" indent="-171812" algn="l" defTabSz="686174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470871" indent="-171812" algn="l" defTabSz="686174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780132" indent="-171812" algn="l" defTabSz="686174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61852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9262" algn="l" defTabSz="61852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8523" algn="l" defTabSz="61852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7785" algn="l" defTabSz="61852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7046" algn="l" defTabSz="61852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46307" algn="l" defTabSz="61852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5569" algn="l" defTabSz="61852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64831" algn="l" defTabSz="61852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74092" algn="l" defTabSz="61852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2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A7930-6FE3-48A2-A4B2-3BE20DAB6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EDEFE-6BEB-4D03-97CB-DFEC726F3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0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9113" y="457100"/>
            <a:ext cx="7772059" cy="114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971" y="1981782"/>
            <a:ext cx="7772058" cy="411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972" y="6249048"/>
            <a:ext cx="1905170" cy="45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050">
                <a:latin typeface="Times New Roman" pitchFamily="18" charset="0"/>
              </a:defRPr>
            </a:lvl1pPr>
          </a:lstStyle>
          <a:p>
            <a:pPr defTabSz="685322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371" y="6249048"/>
            <a:ext cx="2895258" cy="45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50">
                <a:latin typeface="Times New Roman" pitchFamily="18" charset="0"/>
              </a:defRPr>
            </a:lvl1pPr>
          </a:lstStyle>
          <a:p>
            <a:pPr defTabSz="685322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861" y="6249048"/>
            <a:ext cx="1905170" cy="45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50">
                <a:latin typeface="Times New Roman" pitchFamily="18" charset="0"/>
              </a:defRPr>
            </a:lvl1pPr>
          </a:lstStyle>
          <a:p>
            <a:pPr defTabSz="685322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gray">
          <a:xfrm>
            <a:off x="1" y="1638191"/>
            <a:ext cx="3343935" cy="122711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68576" tIns="34288" rIns="68576" bIns="34288" anchor="ctr"/>
          <a:lstStyle/>
          <a:p>
            <a:pPr defTabSz="686174">
              <a:defRPr/>
            </a:pPr>
            <a:endParaRPr kumimoji="1" lang="fr-CH" sz="1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6745" name="Text Box 9"/>
          <p:cNvSpPr txBox="1">
            <a:spLocks noChangeArrowheads="1"/>
          </p:cNvSpPr>
          <p:nvPr userDrawn="1"/>
        </p:nvSpPr>
        <p:spPr bwMode="auto">
          <a:xfrm>
            <a:off x="1335121" y="6583435"/>
            <a:ext cx="124979" cy="185567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61853" tIns="30926" rIns="61853" bIns="30926">
            <a:spAutoFit/>
          </a:bodyPr>
          <a:lstStyle/>
          <a:p>
            <a:pPr defTabSz="685322">
              <a:defRPr/>
            </a:pPr>
            <a:endParaRPr lang="en-US" sz="1200" baseline="30000">
              <a:solidFill>
                <a:srgbClr val="0095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073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686174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686174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defTabSz="686174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defTabSz="686174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defTabSz="686174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09262" algn="l" defTabSz="686174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18523" algn="l" defTabSz="686174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927785" algn="l" defTabSz="686174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237046" algn="l" defTabSz="686174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6645" indent="-256645" algn="l" defTabSz="68617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315" indent="-214765" algn="l" defTabSz="686174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6912" indent="-170738" algn="l" defTabSz="68617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536" indent="-171812" algn="l" defTabSz="686174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087" indent="-171812" algn="l" defTabSz="686174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52348" indent="-171812" algn="l" defTabSz="686174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161610" indent="-171812" algn="l" defTabSz="686174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470871" indent="-171812" algn="l" defTabSz="686174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780132" indent="-171812" algn="l" defTabSz="686174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61852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9262" algn="l" defTabSz="61852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8523" algn="l" defTabSz="61852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7785" algn="l" defTabSz="61852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7046" algn="l" defTabSz="61852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46307" algn="l" defTabSz="61852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5569" algn="l" defTabSz="61852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64831" algn="l" defTabSz="61852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74092" algn="l" defTabSz="61852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نظم إيتاء الدواء البوليميرية </a:t>
            </a:r>
            <a:r>
              <a:rPr lang="ar-SA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الحديثة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00166" y="1428736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Polymers in drug delivery systems</a:t>
            </a:r>
          </a:p>
          <a:p>
            <a:r>
              <a:rPr lang="ar-SA" b="1" dirty="0" smtClean="0">
                <a:solidFill>
                  <a:srgbClr val="0070C0"/>
                </a:solidFill>
              </a:rPr>
              <a:t>د. وسيم عبد الواحد</a:t>
            </a:r>
          </a:p>
          <a:p>
            <a:r>
              <a:rPr lang="ar-SA" b="1" dirty="0" smtClean="0">
                <a:solidFill>
                  <a:srgbClr val="0070C0"/>
                </a:solidFill>
              </a:rPr>
              <a:t>أستاذ مساعد في قسم الصيدلانيات و التكنولوجيا الصيدلية</a:t>
            </a:r>
          </a:p>
          <a:p>
            <a:r>
              <a:rPr lang="ar-SA" b="1" dirty="0" smtClean="0">
                <a:solidFill>
                  <a:srgbClr val="0070C0"/>
                </a:solidFill>
              </a:rPr>
              <a:t>كلية الصيدلة- جامعة حلب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ÙØªÙØ¬Ø© Ø¨Ø­Ø« Ø§ÙØµÙØ± Ø¹Ù âªpolymer drug delivery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4548754" cy="31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ar-SA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2-</a:t>
            </a:r>
            <a:r>
              <a:rPr lang="ar-SY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استخدامات </a:t>
            </a:r>
            <a:r>
              <a:rPr lang="ar-SY" b="1" dirty="0" err="1">
                <a:solidFill>
                  <a:srgbClr val="FF0000"/>
                </a:solidFill>
                <a:cs typeface="Arial" panose="020B0604020202020204" pitchFamily="34" charset="0"/>
              </a:rPr>
              <a:t>البوليميرات</a:t>
            </a:r>
            <a:r>
              <a:rPr lang="ar-SY" b="1" dirty="0">
                <a:solidFill>
                  <a:srgbClr val="FF0000"/>
                </a:solidFill>
                <a:cs typeface="Arial" panose="020B0604020202020204" pitchFamily="34" charset="0"/>
              </a:rPr>
              <a:t> في </a:t>
            </a:r>
            <a:r>
              <a:rPr lang="ar-SA" b="1" dirty="0">
                <a:solidFill>
                  <a:srgbClr val="FF0000"/>
                </a:solidFill>
                <a:cs typeface="Arial" panose="020B0604020202020204" pitchFamily="34" charset="0"/>
              </a:rPr>
              <a:t>هندسة </a:t>
            </a:r>
            <a:r>
              <a:rPr lang="ar-SA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الأنسجة</a:t>
            </a:r>
            <a:r>
              <a:rPr lang="en-US" sz="3200" dirty="0">
                <a:solidFill>
                  <a:prstClr val="black"/>
                </a:solidFill>
              </a:rPr>
              <a:t/>
            </a:r>
            <a:br>
              <a:rPr lang="en-US" sz="3200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9524" y="980728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SY" dirty="0" smtClean="0"/>
              <a:t>إصلاح </a:t>
            </a:r>
            <a:r>
              <a:rPr lang="ar-SY" dirty="0"/>
              <a:t>و إعادة انشاء الأنسجة البيولوجية </a:t>
            </a:r>
            <a:r>
              <a:rPr lang="ar-SA" dirty="0" smtClean="0"/>
              <a:t>المتضررة </a:t>
            </a:r>
            <a:r>
              <a:rPr lang="ar-SY" dirty="0" smtClean="0"/>
              <a:t>و </a:t>
            </a:r>
            <a:r>
              <a:rPr lang="ar-SY" dirty="0"/>
              <a:t>ذلك من خلال تطبيق و التحكم بالخلايا و المواد و عوامل </a:t>
            </a:r>
            <a:r>
              <a:rPr lang="ar-SY" dirty="0" smtClean="0"/>
              <a:t>النمو</a:t>
            </a:r>
            <a:r>
              <a:rPr lang="ar-SA" dirty="0" smtClean="0"/>
              <a:t>.</a:t>
            </a:r>
            <a:r>
              <a:rPr lang="ar-SY" dirty="0" smtClean="0"/>
              <a:t> تفيد </a:t>
            </a:r>
            <a:r>
              <a:rPr lang="ar-SA" dirty="0" smtClean="0"/>
              <a:t>هندسة الأنسجة </a:t>
            </a:r>
            <a:r>
              <a:rPr lang="ar-SY" dirty="0" smtClean="0"/>
              <a:t>في </a:t>
            </a:r>
            <a:r>
              <a:rPr lang="ar-SY" dirty="0"/>
              <a:t>الحصول على نمو ناجح للعديد من الأنسجة كالجلد و الغضروف و العظام.</a:t>
            </a:r>
            <a:endParaRPr lang="en-US" dirty="0"/>
          </a:p>
        </p:txBody>
      </p:sp>
      <p:pic>
        <p:nvPicPr>
          <p:cNvPr id="3074" name="Picture 2" descr="ÙØªÙØ¬Ø© Ø¨Ø­Ø« Ø§ÙØµÙØ± Ø¹Ù âªsynthetic polymer scaffolds for tissue engineering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74" y="3140968"/>
            <a:ext cx="36195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ترميم الغضروف المفصلي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772816"/>
            <a:ext cx="53721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867328" cy="4929411"/>
          </a:xfrm>
        </p:spPr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3-Nanoparticles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513503"/>
            <a:ext cx="7776864" cy="248342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ar-SY" dirty="0" smtClean="0"/>
              <a:t>الجسيمات </a:t>
            </a:r>
            <a:r>
              <a:rPr lang="ar-SY" dirty="0" err="1" smtClean="0"/>
              <a:t>النانومترية</a:t>
            </a:r>
            <a:endParaRPr lang="ar-SY" dirty="0" smtClean="0"/>
          </a:p>
          <a:p>
            <a:pPr algn="r">
              <a:buNone/>
            </a:pPr>
            <a:r>
              <a:rPr lang="ar-SY" dirty="0" smtClean="0"/>
              <a:t>جسيمات </a:t>
            </a:r>
            <a:r>
              <a:rPr lang="ar-SY" dirty="0" err="1" smtClean="0"/>
              <a:t>غرويدية</a:t>
            </a:r>
            <a:r>
              <a:rPr lang="ar-SY" dirty="0" smtClean="0"/>
              <a:t> ذات أبعاد أصغر من 1 </a:t>
            </a:r>
            <a:r>
              <a:rPr lang="ar-SY" dirty="0" err="1" smtClean="0"/>
              <a:t>ميكرون</a:t>
            </a:r>
            <a:r>
              <a:rPr lang="ar-SY" dirty="0" smtClean="0"/>
              <a:t> تحوي على مادة دوائية </a:t>
            </a:r>
            <a:r>
              <a:rPr lang="ar-SY" dirty="0" err="1" smtClean="0"/>
              <a:t>متمحفظة</a:t>
            </a:r>
            <a:r>
              <a:rPr lang="ar-SY" dirty="0" smtClean="0"/>
              <a:t> ضمن قالبها </a:t>
            </a:r>
            <a:r>
              <a:rPr lang="ar-SY" dirty="0" err="1" smtClean="0"/>
              <a:t>البوليميري</a:t>
            </a:r>
            <a:r>
              <a:rPr lang="ar-SY" dirty="0" smtClean="0"/>
              <a:t> </a:t>
            </a:r>
            <a:r>
              <a:rPr lang="ar-SY" dirty="0" err="1" smtClean="0"/>
              <a:t>او</a:t>
            </a:r>
            <a:r>
              <a:rPr lang="ar-SY" dirty="0" smtClean="0"/>
              <a:t> </a:t>
            </a:r>
            <a:r>
              <a:rPr lang="ar-SY" dirty="0" err="1" smtClean="0"/>
              <a:t>مدمصة</a:t>
            </a:r>
            <a:r>
              <a:rPr lang="ar-SY" dirty="0" smtClean="0"/>
              <a:t> أو </a:t>
            </a:r>
          </a:p>
          <a:p>
            <a:pPr algn="r">
              <a:buNone/>
            </a:pPr>
            <a:r>
              <a:rPr lang="ar-SY" dirty="0" smtClean="0"/>
              <a:t>مرتبطة بسطحها. </a:t>
            </a:r>
            <a:r>
              <a:rPr lang="ar-SY" dirty="0"/>
              <a:t>تتراوح أبعاد الجسيمات </a:t>
            </a:r>
            <a:r>
              <a:rPr lang="ar-SY" dirty="0" err="1"/>
              <a:t>النانوية</a:t>
            </a:r>
            <a:r>
              <a:rPr lang="ar-SY" dirty="0"/>
              <a:t> من( 10 - 1000 ) </a:t>
            </a:r>
            <a:r>
              <a:rPr lang="ar-SY" dirty="0" err="1" smtClean="0"/>
              <a:t>نانومتر</a:t>
            </a:r>
            <a:r>
              <a:rPr lang="ar-SY" dirty="0" smtClean="0"/>
              <a:t> </a:t>
            </a:r>
            <a:r>
              <a:rPr lang="ar-SY" dirty="0"/>
              <a:t>. ولها نوعان </a:t>
            </a:r>
            <a:r>
              <a:rPr lang="ar-SY" dirty="0" smtClean="0"/>
              <a:t>:</a:t>
            </a:r>
          </a:p>
          <a:p>
            <a:pPr algn="r">
              <a:buNone/>
            </a:pPr>
            <a:r>
              <a:rPr lang="en-US" dirty="0" err="1" smtClean="0"/>
              <a:t>Nanosphere</a:t>
            </a:r>
            <a:r>
              <a:rPr lang="en-US" dirty="0" smtClean="0"/>
              <a:t> </a:t>
            </a:r>
            <a:r>
              <a:rPr lang="ar-SY" dirty="0" smtClean="0"/>
              <a:t> و </a:t>
            </a:r>
            <a:r>
              <a:rPr lang="en-US" dirty="0" err="1" smtClean="0"/>
              <a:t>Nanocapsule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619672" y="3957643"/>
            <a:ext cx="5832648" cy="1991637"/>
            <a:chOff x="748" y="2744"/>
            <a:chExt cx="4309" cy="1218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602" y="2984"/>
              <a:ext cx="1016" cy="957"/>
              <a:chOff x="2205" y="3525"/>
              <a:chExt cx="3174" cy="2992"/>
            </a:xfrm>
          </p:grpSpPr>
          <p:sp>
            <p:nvSpPr>
              <p:cNvPr id="27" name="Oval 5"/>
              <p:cNvSpPr>
                <a:spLocks noChangeArrowheads="1"/>
              </p:cNvSpPr>
              <p:nvPr/>
            </p:nvSpPr>
            <p:spPr bwMode="auto">
              <a:xfrm>
                <a:off x="2205" y="3525"/>
                <a:ext cx="3174" cy="2992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defTabSz="685322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Oval 6"/>
              <p:cNvSpPr>
                <a:spLocks noChangeArrowheads="1"/>
              </p:cNvSpPr>
              <p:nvPr/>
            </p:nvSpPr>
            <p:spPr bwMode="auto">
              <a:xfrm>
                <a:off x="2477" y="3797"/>
                <a:ext cx="2630" cy="2448"/>
              </a:xfrm>
              <a:prstGeom prst="ellipse">
                <a:avLst/>
              </a:prstGeom>
              <a:solidFill>
                <a:srgbClr val="EFF6A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defTabSz="685322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Oval 7"/>
              <p:cNvSpPr>
                <a:spLocks noChangeArrowheads="1"/>
              </p:cNvSpPr>
              <p:nvPr/>
            </p:nvSpPr>
            <p:spPr bwMode="auto">
              <a:xfrm>
                <a:off x="3203" y="4249"/>
                <a:ext cx="182" cy="180"/>
              </a:xfrm>
              <a:prstGeom prst="ellipse">
                <a:avLst/>
              </a:prstGeom>
              <a:solidFill>
                <a:srgbClr val="FEBBA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defTabSz="685322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Oval 8"/>
              <p:cNvSpPr>
                <a:spLocks noChangeArrowheads="1"/>
              </p:cNvSpPr>
              <p:nvPr/>
            </p:nvSpPr>
            <p:spPr bwMode="auto">
              <a:xfrm>
                <a:off x="2839" y="5157"/>
                <a:ext cx="182" cy="180"/>
              </a:xfrm>
              <a:prstGeom prst="ellipse">
                <a:avLst/>
              </a:prstGeom>
              <a:solidFill>
                <a:srgbClr val="FEBBA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defTabSz="685322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Oval 9"/>
              <p:cNvSpPr>
                <a:spLocks noChangeArrowheads="1"/>
              </p:cNvSpPr>
              <p:nvPr/>
            </p:nvSpPr>
            <p:spPr bwMode="auto">
              <a:xfrm>
                <a:off x="4109" y="4431"/>
                <a:ext cx="182" cy="180"/>
              </a:xfrm>
              <a:prstGeom prst="ellipse">
                <a:avLst/>
              </a:prstGeom>
              <a:solidFill>
                <a:srgbClr val="FEBBA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defTabSz="685322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Oval 10"/>
              <p:cNvSpPr>
                <a:spLocks noChangeArrowheads="1"/>
              </p:cNvSpPr>
              <p:nvPr/>
            </p:nvSpPr>
            <p:spPr bwMode="auto">
              <a:xfrm>
                <a:off x="3655" y="5429"/>
                <a:ext cx="182" cy="180"/>
              </a:xfrm>
              <a:prstGeom prst="ellipse">
                <a:avLst/>
              </a:prstGeom>
              <a:solidFill>
                <a:srgbClr val="FEBBA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defTabSz="685322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Oval 11"/>
              <p:cNvSpPr>
                <a:spLocks noChangeArrowheads="1"/>
              </p:cNvSpPr>
              <p:nvPr/>
            </p:nvSpPr>
            <p:spPr bwMode="auto">
              <a:xfrm>
                <a:off x="4381" y="5339"/>
                <a:ext cx="182" cy="180"/>
              </a:xfrm>
              <a:prstGeom prst="ellipse">
                <a:avLst/>
              </a:prstGeom>
              <a:solidFill>
                <a:srgbClr val="FEBBA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defTabSz="685322"/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2994" y="2912"/>
              <a:ext cx="1016" cy="957"/>
              <a:chOff x="6472" y="6482"/>
              <a:chExt cx="3967" cy="3740"/>
            </a:xfrm>
          </p:grpSpPr>
          <p:sp>
            <p:nvSpPr>
              <p:cNvPr id="18" name="Oval 13"/>
              <p:cNvSpPr>
                <a:spLocks noChangeArrowheads="1"/>
              </p:cNvSpPr>
              <p:nvPr/>
            </p:nvSpPr>
            <p:spPr bwMode="auto">
              <a:xfrm>
                <a:off x="6472" y="6482"/>
                <a:ext cx="3967" cy="37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defTabSz="685322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auto">
              <a:xfrm>
                <a:off x="7904" y="7189"/>
                <a:ext cx="228" cy="22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defTabSz="685322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auto">
              <a:xfrm>
                <a:off x="7897" y="8271"/>
                <a:ext cx="227" cy="22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defTabSz="685322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val 16"/>
              <p:cNvSpPr>
                <a:spLocks noChangeArrowheads="1"/>
              </p:cNvSpPr>
              <p:nvPr/>
            </p:nvSpPr>
            <p:spPr bwMode="auto">
              <a:xfrm>
                <a:off x="7004" y="8093"/>
                <a:ext cx="228" cy="22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defTabSz="685322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val 17"/>
              <p:cNvSpPr>
                <a:spLocks noChangeArrowheads="1"/>
              </p:cNvSpPr>
              <p:nvPr/>
            </p:nvSpPr>
            <p:spPr bwMode="auto">
              <a:xfrm>
                <a:off x="8437" y="9347"/>
                <a:ext cx="227" cy="22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defTabSz="685322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Oval 18"/>
              <p:cNvSpPr>
                <a:spLocks noChangeArrowheads="1"/>
              </p:cNvSpPr>
              <p:nvPr/>
            </p:nvSpPr>
            <p:spPr bwMode="auto">
              <a:xfrm>
                <a:off x="7364" y="8989"/>
                <a:ext cx="227" cy="22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defTabSz="685322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Oval 19"/>
              <p:cNvSpPr>
                <a:spLocks noChangeArrowheads="1"/>
              </p:cNvSpPr>
              <p:nvPr/>
            </p:nvSpPr>
            <p:spPr bwMode="auto">
              <a:xfrm>
                <a:off x="9337" y="8257"/>
                <a:ext cx="228" cy="22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defTabSz="685322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Oval 20"/>
              <p:cNvSpPr>
                <a:spLocks noChangeArrowheads="1"/>
              </p:cNvSpPr>
              <p:nvPr/>
            </p:nvSpPr>
            <p:spPr bwMode="auto">
              <a:xfrm>
                <a:off x="8977" y="8977"/>
                <a:ext cx="227" cy="22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defTabSz="685322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Oval 21"/>
              <p:cNvSpPr>
                <a:spLocks noChangeArrowheads="1"/>
              </p:cNvSpPr>
              <p:nvPr/>
            </p:nvSpPr>
            <p:spPr bwMode="auto">
              <a:xfrm>
                <a:off x="8977" y="7547"/>
                <a:ext cx="228" cy="22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defTabSz="685322"/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930" y="2840"/>
              <a:ext cx="720" cy="3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5322"/>
              <a:r>
                <a:rPr lang="fr-FR" sz="900" dirty="0">
                  <a:solidFill>
                    <a:prstClr val="black"/>
                  </a:solidFill>
                  <a:latin typeface="Times New Roman" pitchFamily="18" charset="0"/>
                </a:rPr>
                <a:t>Membrane de polymère</a:t>
              </a:r>
              <a:endParaRPr lang="fr-FR" sz="1350" dirty="0">
                <a:solidFill>
                  <a:prstClr val="black"/>
                </a:solidFill>
              </a:endParaRPr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 flipH="1">
              <a:off x="2226" y="2984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685322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>
              <a:off x="2946" y="2984"/>
              <a:ext cx="38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685322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3810" y="2984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685322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 flipV="1">
              <a:off x="1554" y="3632"/>
              <a:ext cx="360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685322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>
              <a:off x="1362" y="3128"/>
              <a:ext cx="288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685322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748" y="3652"/>
              <a:ext cx="77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685322"/>
              <a:r>
                <a:rPr lang="fr-FR" sz="900" dirty="0">
                  <a:solidFill>
                    <a:prstClr val="black"/>
                  </a:solidFill>
                </a:rPr>
                <a:t>Cœur aqueux ou huileux</a:t>
              </a: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1927" y="2750"/>
              <a:ext cx="185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85322"/>
              <a:r>
                <a:rPr lang="fr-FR" sz="900" dirty="0">
                  <a:solidFill>
                    <a:prstClr val="black"/>
                  </a:solidFill>
                </a:rPr>
                <a:t>Médicament hydrophile ou lipophile</a:t>
              </a: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4241" y="2744"/>
              <a:ext cx="81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685322"/>
              <a:r>
                <a:rPr lang="fr-FR" sz="900" dirty="0">
                  <a:solidFill>
                    <a:prstClr val="black"/>
                  </a:solidFill>
                </a:rPr>
                <a:t>Matrice de polymère</a:t>
              </a:r>
            </a:p>
          </p:txBody>
        </p:sp>
      </p:grpSp>
      <p:sp>
        <p:nvSpPr>
          <p:cNvPr id="34" name="مستطيل 33"/>
          <p:cNvSpPr/>
          <p:nvPr/>
        </p:nvSpPr>
        <p:spPr>
          <a:xfrm>
            <a:off x="2946737" y="6010807"/>
            <a:ext cx="2742713" cy="276954"/>
          </a:xfrm>
          <a:prstGeom prst="rect">
            <a:avLst/>
          </a:prstGeom>
        </p:spPr>
        <p:txBody>
          <a:bodyPr wrap="none" lIns="68536" tIns="34268" rIns="68536" bIns="34268">
            <a:spAutoFit/>
          </a:bodyPr>
          <a:lstStyle/>
          <a:p>
            <a:pPr defTabSz="685322"/>
            <a:r>
              <a:rPr lang="fr-FR" sz="1350" b="1" dirty="0">
                <a:solidFill>
                  <a:prstClr val="black"/>
                </a:solidFill>
              </a:rPr>
              <a:t> </a:t>
            </a:r>
            <a:r>
              <a:rPr lang="fr-FR" sz="1350" b="1" dirty="0" err="1">
                <a:solidFill>
                  <a:prstClr val="black"/>
                </a:solidFill>
              </a:rPr>
              <a:t>Nanocapsule</a:t>
            </a:r>
            <a:r>
              <a:rPr lang="fr-FR" sz="1350" b="1" dirty="0">
                <a:solidFill>
                  <a:prstClr val="black"/>
                </a:solidFill>
              </a:rPr>
              <a:t>                    </a:t>
            </a:r>
            <a:r>
              <a:rPr lang="fr-FR" sz="1350" b="1" dirty="0" err="1">
                <a:solidFill>
                  <a:prstClr val="black"/>
                </a:solidFill>
              </a:rPr>
              <a:t>Nanosphère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ميزات الجسيمات </a:t>
            </a:r>
            <a:r>
              <a:rPr lang="ar-SY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النانومترية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607588" y="2035966"/>
            <a:ext cx="4564811" cy="3769298"/>
          </a:xfrm>
        </p:spPr>
        <p:txBody>
          <a:bodyPr>
            <a:normAutofit fontScale="92500" lnSpcReduction="20000"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SY" dirty="0" smtClean="0"/>
              <a:t>إمكانية إيتاء الدواء عبر الحقن الوريدي باعتبار أن أبعادها أصغر من 1 </a:t>
            </a:r>
            <a:r>
              <a:rPr lang="ar-SY" dirty="0" err="1" smtClean="0"/>
              <a:t>ميكرون</a:t>
            </a:r>
            <a:r>
              <a:rPr lang="ar-SY" dirty="0" smtClean="0"/>
              <a:t>.</a:t>
            </a:r>
          </a:p>
          <a:p>
            <a:pPr algn="r" rtl="1">
              <a:buFont typeface="Wingdings" pitchFamily="2" charset="2"/>
              <a:buChar char="Ø"/>
            </a:pPr>
            <a:r>
              <a:rPr lang="ar-SY" dirty="0" smtClean="0"/>
              <a:t>حماية المادة الفعالة ضد </a:t>
            </a:r>
            <a:r>
              <a:rPr lang="ar-SY" dirty="0" err="1" smtClean="0"/>
              <a:t>التخرب</a:t>
            </a:r>
            <a:r>
              <a:rPr lang="ar-SY" dirty="0" smtClean="0"/>
              <a:t> </a:t>
            </a:r>
          </a:p>
          <a:p>
            <a:pPr algn="r" rtl="1">
              <a:buFont typeface="Wingdings" pitchFamily="2" charset="2"/>
              <a:buChar char="Ø"/>
            </a:pPr>
            <a:r>
              <a:rPr lang="ar-SY" dirty="0" smtClean="0"/>
              <a:t>إيصال الدواء إلى مكان التأثير المطلوب.</a:t>
            </a:r>
          </a:p>
          <a:p>
            <a:pPr algn="r" rtl="1">
              <a:buFont typeface="Wingdings" pitchFamily="2" charset="2"/>
              <a:buChar char="Ø"/>
            </a:pPr>
            <a:r>
              <a:rPr lang="ar-SY" dirty="0" smtClean="0"/>
              <a:t>تعزيز التوافر الحيوي للمواد الدوائية عبر الحواجز صعبة العبور.</a:t>
            </a:r>
          </a:p>
          <a:p>
            <a:pPr algn="r">
              <a:buNone/>
            </a:pPr>
            <a:endParaRPr lang="ar-SY" dirty="0" smtClean="0"/>
          </a:p>
        </p:txBody>
      </p:sp>
      <p:pic>
        <p:nvPicPr>
          <p:cNvPr id="4" name="Picture 3" descr="ech6, p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101" y="2196701"/>
            <a:ext cx="2618842" cy="310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04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857251"/>
            <a:ext cx="6677826" cy="506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293" y="1530408"/>
            <a:ext cx="3538953" cy="33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2211991" y="4912919"/>
            <a:ext cx="5411588" cy="270201"/>
          </a:xfrm>
          <a:prstGeom prst="rect">
            <a:avLst/>
          </a:prstGeom>
        </p:spPr>
        <p:txBody>
          <a:bodyPr wrap="square" lIns="61848" tIns="30924" rIns="61848" bIns="30924">
            <a:spAutoFit/>
          </a:bodyPr>
          <a:lstStyle/>
          <a:p>
            <a:pPr defTabSz="685322"/>
            <a:r>
              <a:rPr lang="en-US" sz="1350" dirty="0">
                <a:solidFill>
                  <a:srgbClr val="FFFFFF"/>
                </a:solidFill>
              </a:rPr>
              <a:t>Localization of </a:t>
            </a:r>
            <a:r>
              <a:rPr lang="en-US" sz="1350" dirty="0" err="1">
                <a:solidFill>
                  <a:srgbClr val="FFFFFF"/>
                </a:solidFill>
              </a:rPr>
              <a:t>liposomes</a:t>
            </a:r>
            <a:r>
              <a:rPr lang="en-US" sz="1350" dirty="0">
                <a:solidFill>
                  <a:srgbClr val="FFFFFF"/>
                </a:solidFill>
              </a:rPr>
              <a:t> in implanted tumors in mice.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545114" y="5130909"/>
            <a:ext cx="6265496" cy="270201"/>
          </a:xfrm>
          <a:prstGeom prst="rect">
            <a:avLst/>
          </a:prstGeom>
        </p:spPr>
        <p:txBody>
          <a:bodyPr wrap="square" lIns="61848" tIns="30924" rIns="61848" bIns="30924">
            <a:spAutoFit/>
          </a:bodyPr>
          <a:lstStyle/>
          <a:p>
            <a:pPr defTabSz="685322"/>
            <a:r>
              <a:rPr lang="en-US" sz="1350" dirty="0">
                <a:solidFill>
                  <a:srgbClr val="FFFFFF"/>
                </a:solidFill>
              </a:rPr>
              <a:t>Dark particles are seen in the extracellular space next to cancer cells</a:t>
            </a:r>
          </a:p>
        </p:txBody>
      </p:sp>
    </p:spTree>
    <p:extLst>
      <p:ext uri="{BB962C8B-B14F-4D97-AF65-F5344CB8AC3E}">
        <p14:creationId xmlns:p14="http://schemas.microsoft.com/office/powerpoint/2010/main" val="42098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4-اقتران دواء- بوليمير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8103" y="1888317"/>
            <a:ext cx="5304272" cy="411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84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57175" indent="-257175">
              <a:spcBef>
                <a:spcPct val="20000"/>
              </a:spcBef>
            </a:pPr>
            <a:r>
              <a:rPr lang="ar-SY" sz="3000" b="1" dirty="0">
                <a:solidFill>
                  <a:srgbClr val="FF0000"/>
                </a:solidFill>
                <a:cs typeface="Arial" panose="020B0604020202020204" pitchFamily="34" charset="0"/>
              </a:rPr>
              <a:t>ميزات </a:t>
            </a:r>
            <a:r>
              <a:rPr lang="ar-SY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اقترانات</a:t>
            </a:r>
            <a:r>
              <a:rPr lang="ar-SY" sz="3000" b="1" dirty="0">
                <a:solidFill>
                  <a:srgbClr val="FF0000"/>
                </a:solidFill>
                <a:cs typeface="Arial" panose="020B0604020202020204" pitchFamily="34" charset="0"/>
              </a:rPr>
              <a:t> بوليمير- دواء</a:t>
            </a:r>
            <a:r>
              <a:rPr lang="en-US" sz="3000" b="1" dirty="0">
                <a:solidFill>
                  <a:srgbClr val="FF0000"/>
                </a:solidFill>
              </a:rPr>
              <a:t/>
            </a:r>
            <a:br>
              <a:rPr lang="en-US" sz="3000" b="1" dirty="0">
                <a:solidFill>
                  <a:srgbClr val="FF0000"/>
                </a:solidFill>
              </a:rPr>
            </a:b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SY" dirty="0" smtClean="0"/>
              <a:t>1- </a:t>
            </a:r>
            <a:r>
              <a:rPr lang="ar-SY" dirty="0"/>
              <a:t>تعزيز النفوذية و </a:t>
            </a:r>
            <a:r>
              <a:rPr lang="ar-SY" dirty="0" smtClean="0"/>
              <a:t>الاحتفاظ</a:t>
            </a:r>
            <a:r>
              <a:rPr lang="ar-SA" dirty="0" smtClean="0"/>
              <a:t> في النسج السرطانية و </a:t>
            </a:r>
            <a:r>
              <a:rPr lang="ar-SA" dirty="0" err="1" smtClean="0"/>
              <a:t>الإلتهابية</a:t>
            </a:r>
            <a:endParaRPr lang="en-US" dirty="0"/>
          </a:p>
          <a:p>
            <a:pPr algn="r">
              <a:buNone/>
            </a:pPr>
            <a:r>
              <a:rPr lang="ar-SY" dirty="0"/>
              <a:t>2- تطرح </a:t>
            </a:r>
            <a:r>
              <a:rPr lang="ar-SY" dirty="0" err="1"/>
              <a:t>الاقترانات</a:t>
            </a:r>
            <a:r>
              <a:rPr lang="ar-SY" dirty="0"/>
              <a:t> بوليمير-دواء بشكل أبطأ من الجسم مقارنة بالدواء الحر عبر الجهاز الكلوي </a:t>
            </a:r>
            <a:endParaRPr lang="ar-SA" dirty="0" smtClean="0"/>
          </a:p>
          <a:p>
            <a:pPr algn="r">
              <a:buNone/>
            </a:pPr>
            <a:r>
              <a:rPr lang="ar-SY" dirty="0" smtClean="0"/>
              <a:t>3- </a:t>
            </a:r>
            <a:r>
              <a:rPr lang="ar-SY" dirty="0"/>
              <a:t>تزيد </a:t>
            </a:r>
            <a:r>
              <a:rPr lang="ar-SY" dirty="0" err="1"/>
              <a:t>البوليميرات</a:t>
            </a:r>
            <a:r>
              <a:rPr lang="ar-SY" dirty="0"/>
              <a:t> </a:t>
            </a:r>
            <a:r>
              <a:rPr lang="ar-SY" dirty="0" err="1"/>
              <a:t>الهيدروفيلية</a:t>
            </a:r>
            <a:r>
              <a:rPr lang="ar-SY" dirty="0"/>
              <a:t> من انحلالية الأدوية الكارهة للماء و تجعل من الممكن اعطاؤها وريديا.</a:t>
            </a:r>
            <a:endParaRPr lang="en-US" dirty="0"/>
          </a:p>
          <a:p>
            <a:pPr algn="r">
              <a:buNone/>
            </a:pPr>
            <a:r>
              <a:rPr lang="ar-SY" dirty="0"/>
              <a:t>4- يمكن </a:t>
            </a:r>
            <a:r>
              <a:rPr lang="ar-SY" dirty="0" err="1"/>
              <a:t>للبوليميرات</a:t>
            </a:r>
            <a:r>
              <a:rPr lang="ar-SY" dirty="0"/>
              <a:t> أن تحجب المواد الدوائية </a:t>
            </a:r>
            <a:r>
              <a:rPr lang="ar-SY" dirty="0" err="1"/>
              <a:t>المحسسة</a:t>
            </a:r>
            <a:r>
              <a:rPr lang="ar-SY" dirty="0"/>
              <a:t> أو المحرضة للاستجابة المناعية.</a:t>
            </a:r>
            <a:endParaRPr lang="en-US" dirty="0"/>
          </a:p>
          <a:p>
            <a:pPr algn="r">
              <a:buNone/>
            </a:pPr>
            <a:r>
              <a:rPr lang="ar-SY" dirty="0"/>
              <a:t>5- يمكن تثبيت </a:t>
            </a:r>
            <a:r>
              <a:rPr lang="ar-SY" dirty="0" err="1"/>
              <a:t>ربائط</a:t>
            </a:r>
            <a:r>
              <a:rPr lang="ar-SY" dirty="0"/>
              <a:t> الاستهداف بسهولة إلى </a:t>
            </a:r>
            <a:r>
              <a:rPr lang="ar-SY" dirty="0" err="1"/>
              <a:t>البوليميرات</a:t>
            </a:r>
            <a:r>
              <a:rPr lang="ar-SY" dirty="0"/>
              <a:t>.</a:t>
            </a:r>
            <a:endParaRPr lang="en-US" dirty="0"/>
          </a:p>
          <a:p>
            <a:pPr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198" y="332656"/>
            <a:ext cx="8686801" cy="1143000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5-</a:t>
            </a:r>
            <a:r>
              <a:rPr lang="ar-SY" b="1" dirty="0" err="1" smtClean="0">
                <a:solidFill>
                  <a:srgbClr val="FF0000"/>
                </a:solidFill>
              </a:rPr>
              <a:t>البولميرات</a:t>
            </a:r>
            <a:r>
              <a:rPr lang="ar-SY" b="1" dirty="0" smtClean="0">
                <a:solidFill>
                  <a:srgbClr val="FF0000"/>
                </a:solidFill>
              </a:rPr>
              <a:t> </a:t>
            </a:r>
            <a:r>
              <a:rPr lang="ar-SY" b="1" dirty="0">
                <a:solidFill>
                  <a:srgbClr val="FF0000"/>
                </a:solidFill>
              </a:rPr>
              <a:t>لإيتاء المورثات في المعالجة الوراثية</a:t>
            </a:r>
            <a:r>
              <a:rPr lang="en-US" sz="3200" dirty="0">
                <a:solidFill>
                  <a:prstClr val="black"/>
                </a:solidFill>
              </a:rPr>
              <a:t/>
            </a:r>
            <a:br>
              <a:rPr lang="en-US" sz="3200" dirty="0">
                <a:solidFill>
                  <a:prstClr val="black"/>
                </a:solidFill>
              </a:rPr>
            </a:br>
            <a:endParaRPr lang="en-US" dirty="0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0608" y="1600200"/>
            <a:ext cx="77427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6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البولي </a:t>
            </a:r>
            <a:r>
              <a:rPr lang="ar-SA" b="1" dirty="0" err="1" smtClean="0">
                <a:solidFill>
                  <a:srgbClr val="FF0000"/>
                </a:solidFill>
              </a:rPr>
              <a:t>بلكس</a:t>
            </a:r>
            <a:r>
              <a:rPr lang="ar-SA" b="1" dirty="0" smtClean="0">
                <a:solidFill>
                  <a:srgbClr val="FF0000"/>
                </a:solidFill>
              </a:rPr>
              <a:t> لإيتاء المورثات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2854" y="1600200"/>
            <a:ext cx="72782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96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ar-SY" dirty="0" smtClean="0"/>
              <a:t>جزيئة ضخمة تتألف من تكرار وحدات فردية مرتبطة مع بعضها البعض بروابط مشتركة.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ar-SY" dirty="0" smtClean="0"/>
              <a:t>توجد </a:t>
            </a:r>
            <a:r>
              <a:rPr lang="ar-SY" dirty="0" err="1" smtClean="0"/>
              <a:t>بوليميرات</a:t>
            </a:r>
            <a:r>
              <a:rPr lang="ar-SY" dirty="0" smtClean="0"/>
              <a:t> من أصل طبيعي </a:t>
            </a:r>
            <a:r>
              <a:rPr lang="ar-SY" dirty="0" err="1" smtClean="0"/>
              <a:t>و</a:t>
            </a:r>
            <a:r>
              <a:rPr lang="ar-SY" dirty="0" smtClean="0"/>
              <a:t> نصف صنعي </a:t>
            </a:r>
            <a:r>
              <a:rPr lang="ar-SY" dirty="0" err="1" smtClean="0"/>
              <a:t>و</a:t>
            </a:r>
            <a:r>
              <a:rPr lang="ar-SY" dirty="0" smtClean="0"/>
              <a:t> صنعي.</a:t>
            </a:r>
            <a:endParaRPr lang="en-US" dirty="0"/>
          </a:p>
        </p:txBody>
      </p:sp>
      <p:sp>
        <p:nvSpPr>
          <p:cNvPr id="2" name="مربع نص 1"/>
          <p:cNvSpPr txBox="1"/>
          <p:nvPr/>
        </p:nvSpPr>
        <p:spPr>
          <a:xfrm>
            <a:off x="2483768" y="404664"/>
            <a:ext cx="48965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</a:rPr>
              <a:t>البوليمير</a:t>
            </a:r>
            <a:endParaRPr lang="ar-SA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ÙØªÙØ¬Ø© Ø¨Ø­Ø« Ø§ÙØµÙØ± Ø¹Ù âªpolymer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90" y="3717032"/>
            <a:ext cx="6743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Polyplex</a:t>
            </a:r>
            <a:r>
              <a:rPr lang="en-US" b="1" dirty="0" smtClean="0">
                <a:solidFill>
                  <a:srgbClr val="0070C0"/>
                </a:solidFill>
              </a:rPr>
              <a:t> coating</a:t>
            </a:r>
            <a:endParaRPr lang="ar-SA" b="1" dirty="0">
              <a:solidFill>
                <a:srgbClr val="0070C0"/>
              </a:solidFill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484" y="1689769"/>
            <a:ext cx="8023031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الاستنتاجات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algn="r" rtl="1"/>
            <a:r>
              <a:rPr lang="ar-SA" dirty="0" err="1" smtClean="0"/>
              <a:t>للبوليميرات</a:t>
            </a:r>
            <a:r>
              <a:rPr lang="ar-SA" dirty="0" smtClean="0"/>
              <a:t> تطبيقات هامة جدا في مجال إيتاء الدواء.</a:t>
            </a:r>
          </a:p>
          <a:p>
            <a:pPr algn="r" rtl="1"/>
            <a:r>
              <a:rPr lang="ar-SA" dirty="0" smtClean="0"/>
              <a:t>يعتمد انتقاء البوليمير المناسب في التطبيقات الدوائية المختلفة على خصائصه الفيزيائية و الكيميائية.</a:t>
            </a:r>
          </a:p>
          <a:p>
            <a:pPr algn="r" rtl="1"/>
            <a:r>
              <a:rPr lang="ar-SA" dirty="0" smtClean="0"/>
              <a:t>يعد إيصال الدواء أو المورثات إلى المكان المطلوب في الجسم تحديا كبيرا.</a:t>
            </a:r>
          </a:p>
          <a:p>
            <a:pPr algn="r" rtl="1"/>
            <a:r>
              <a:rPr lang="ar-SA" dirty="0" err="1" smtClean="0"/>
              <a:t>للبوليميرات</a:t>
            </a:r>
            <a:r>
              <a:rPr lang="ar-SA" dirty="0" smtClean="0"/>
              <a:t> تطبيقات هامة في مجال هندسة الأنسجة الحية.</a:t>
            </a:r>
            <a:endParaRPr lang="ar-SA" dirty="0"/>
          </a:p>
        </p:txBody>
      </p:sp>
      <p:sp>
        <p:nvSpPr>
          <p:cNvPr id="4" name="AutoShape 2" descr="ÙØªÙØ¬Ø© Ø¨Ø­Ø« Ø§ÙØµÙØ± Ø¹Ù âªconclusion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437112"/>
            <a:ext cx="3240359" cy="215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3434" y="285728"/>
            <a:ext cx="6607524" cy="642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5017528" cy="64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10547"/>
            <a:ext cx="6072230" cy="606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نظم إيتاء الدواء البوليميرية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>
              <a:buNone/>
            </a:pPr>
            <a:r>
              <a:rPr lang="ar-SY" sz="2700" dirty="0">
                <a:solidFill>
                  <a:prstClr val="black"/>
                </a:solidFill>
              </a:rPr>
              <a:t>تستخدم </a:t>
            </a:r>
            <a:r>
              <a:rPr lang="ar-SY" sz="2700" dirty="0" err="1" smtClean="0">
                <a:solidFill>
                  <a:prstClr val="black"/>
                </a:solidFill>
              </a:rPr>
              <a:t>البوليميرات</a:t>
            </a:r>
            <a:r>
              <a:rPr lang="ar-SY" sz="2700" dirty="0" smtClean="0">
                <a:solidFill>
                  <a:prstClr val="black"/>
                </a:solidFill>
              </a:rPr>
              <a:t> </a:t>
            </a:r>
            <a:r>
              <a:rPr lang="ar-SY" sz="2700" dirty="0">
                <a:solidFill>
                  <a:prstClr val="black"/>
                </a:solidFill>
              </a:rPr>
              <a:t>في </a:t>
            </a:r>
            <a:r>
              <a:rPr lang="ar-SA" sz="2700" dirty="0" smtClean="0">
                <a:solidFill>
                  <a:prstClr val="black"/>
                </a:solidFill>
              </a:rPr>
              <a:t>تحضير </a:t>
            </a:r>
            <a:r>
              <a:rPr lang="ar-SY" sz="2700" dirty="0" smtClean="0">
                <a:solidFill>
                  <a:prstClr val="black"/>
                </a:solidFill>
              </a:rPr>
              <a:t>نظم </a:t>
            </a:r>
            <a:r>
              <a:rPr lang="ar-SY" sz="2700" dirty="0">
                <a:solidFill>
                  <a:prstClr val="black"/>
                </a:solidFill>
              </a:rPr>
              <a:t>إيتاء الدواء </a:t>
            </a:r>
            <a:r>
              <a:rPr lang="ar-SA" sz="2700" dirty="0" smtClean="0">
                <a:solidFill>
                  <a:prstClr val="black"/>
                </a:solidFill>
              </a:rPr>
              <a:t>الحديثة الهامة و سنستعرض منها فيما يلي:</a:t>
            </a:r>
          </a:p>
          <a:p>
            <a:pPr lvl="0" algn="r" rtl="1">
              <a:buFont typeface="Wingdings" panose="05000000000000000000" pitchFamily="2" charset="2"/>
              <a:buChar char="Ø"/>
            </a:pPr>
            <a:r>
              <a:rPr lang="ar-SA" sz="2700" dirty="0" smtClean="0">
                <a:solidFill>
                  <a:prstClr val="black"/>
                </a:solidFill>
              </a:rPr>
              <a:t>الهلامات المائية.</a:t>
            </a:r>
          </a:p>
          <a:p>
            <a:pPr lvl="0" algn="r" rtl="1">
              <a:buFont typeface="Wingdings" panose="05000000000000000000" pitchFamily="2" charset="2"/>
              <a:buChar char="Ø"/>
            </a:pPr>
            <a:r>
              <a:rPr lang="ar-SA" sz="2700" dirty="0" smtClean="0">
                <a:solidFill>
                  <a:prstClr val="black"/>
                </a:solidFill>
              </a:rPr>
              <a:t>هندسة النسج الحية.</a:t>
            </a:r>
          </a:p>
          <a:p>
            <a:pPr lvl="0" algn="r" rtl="1">
              <a:buFont typeface="Wingdings" panose="05000000000000000000" pitchFamily="2" charset="2"/>
              <a:buChar char="Ø"/>
            </a:pPr>
            <a:r>
              <a:rPr lang="ar-SA" sz="2700" dirty="0" smtClean="0">
                <a:solidFill>
                  <a:prstClr val="black"/>
                </a:solidFill>
              </a:rPr>
              <a:t>الجسيمات النانوية.</a:t>
            </a:r>
          </a:p>
          <a:p>
            <a:pPr lvl="0" algn="r" rtl="1">
              <a:buFont typeface="Wingdings" panose="05000000000000000000" pitchFamily="2" charset="2"/>
              <a:buChar char="Ø"/>
            </a:pPr>
            <a:r>
              <a:rPr lang="ar-SA" sz="2700" dirty="0" err="1" smtClean="0">
                <a:solidFill>
                  <a:prstClr val="black"/>
                </a:solidFill>
              </a:rPr>
              <a:t>اقترانات</a:t>
            </a:r>
            <a:r>
              <a:rPr lang="ar-SA" sz="2700" dirty="0" smtClean="0">
                <a:solidFill>
                  <a:prstClr val="black"/>
                </a:solidFill>
              </a:rPr>
              <a:t> دواء-بوليمير.</a:t>
            </a:r>
          </a:p>
          <a:p>
            <a:pPr lvl="0" algn="r" rtl="1">
              <a:buFont typeface="Wingdings" panose="05000000000000000000" pitchFamily="2" charset="2"/>
              <a:buChar char="Ø"/>
            </a:pPr>
            <a:r>
              <a:rPr lang="ar-SA" sz="2700" dirty="0" smtClean="0">
                <a:solidFill>
                  <a:prstClr val="black"/>
                </a:solidFill>
              </a:rPr>
              <a:t>البولي </a:t>
            </a:r>
            <a:r>
              <a:rPr lang="ar-SA" sz="2700" dirty="0" err="1" smtClean="0">
                <a:solidFill>
                  <a:prstClr val="black"/>
                </a:solidFill>
              </a:rPr>
              <a:t>بلكس</a:t>
            </a:r>
            <a:r>
              <a:rPr lang="ar-SA" sz="2700" dirty="0" smtClean="0">
                <a:solidFill>
                  <a:prstClr val="black"/>
                </a:solidFill>
              </a:rPr>
              <a:t> لإيتاء المورثات. </a:t>
            </a:r>
            <a:endParaRPr lang="en-US" sz="27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7374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9312" y="4511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1-</a:t>
            </a:r>
            <a:r>
              <a:rPr lang="ar-SY" b="1" dirty="0" smtClean="0">
                <a:solidFill>
                  <a:srgbClr val="FF0000"/>
                </a:solidFill>
              </a:rPr>
              <a:t>الهلامات </a:t>
            </a:r>
            <a:r>
              <a:rPr lang="ar-SY" b="1" dirty="0">
                <a:solidFill>
                  <a:srgbClr val="FF0000"/>
                </a:solidFill>
              </a:rPr>
              <a:t>المائية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Hydrogels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Y" dirty="0" smtClean="0"/>
              <a:t>الهلامات </a:t>
            </a:r>
            <a:r>
              <a:rPr lang="ar-SY" dirty="0"/>
              <a:t>المائية هي شبكة ثلاثية الأبعاد من سلاسل بوليميرية محبة للماء لا تنحل و لكن تنتبج في الماء و بسبب الخصائص المحبة للماء للسلاسل البوليميرية فهي تكون قادرة على الاحتفاظ بكميات كبيرة من الماء ضمن تركيبها.</a:t>
            </a:r>
            <a:endParaRPr lang="en-US" dirty="0"/>
          </a:p>
        </p:txBody>
      </p:sp>
      <p:pic>
        <p:nvPicPr>
          <p:cNvPr id="1026" name="Picture 2" descr="ÙØªÙØ¬Ø© Ø¨Ø­Ø« Ø§ÙØµÙØ± Ø¹Ù âªhydrogel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92" y="3645024"/>
            <a:ext cx="3960440" cy="30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0070C0"/>
                </a:solidFill>
              </a:rPr>
              <a:t>الهلامات المائية الذكية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2747" y="1600200"/>
            <a:ext cx="68985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err="1" smtClean="0">
                <a:solidFill>
                  <a:srgbClr val="FF0000"/>
                </a:solidFill>
              </a:rPr>
              <a:t>هلامات</a:t>
            </a:r>
            <a:r>
              <a:rPr lang="ar-SA" b="1" dirty="0" smtClean="0">
                <a:solidFill>
                  <a:srgbClr val="FF0000"/>
                </a:solidFill>
              </a:rPr>
              <a:t> الأنسولين الذكية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1425154"/>
            <a:ext cx="7512218" cy="526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Tourbillon">
  <a:themeElements>
    <a:clrScheme name="Tourbillon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Tourbill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33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33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ourbillon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urbillon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urbillon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Tourbillon">
  <a:themeElements>
    <a:clrScheme name="Tourbillon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Tourbill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33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33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ourbillon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urbillon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urbillon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431</Words>
  <Application>Microsoft Office PowerPoint</Application>
  <PresentationFormat>عرض على الشاشة (3:4)‏</PresentationFormat>
  <Paragraphs>54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5</vt:i4>
      </vt:variant>
      <vt:variant>
        <vt:lpstr>عناوين الشرائح</vt:lpstr>
      </vt:variant>
      <vt:variant>
        <vt:i4>21</vt:i4>
      </vt:variant>
    </vt:vector>
  </HeadingPairs>
  <TitlesOfParts>
    <vt:vector size="31" baseType="lpstr">
      <vt:lpstr>Arial</vt:lpstr>
      <vt:lpstr>Calibri</vt:lpstr>
      <vt:lpstr>Tahoma</vt:lpstr>
      <vt:lpstr>Times New Roman</vt:lpstr>
      <vt:lpstr>Wingdings</vt:lpstr>
      <vt:lpstr>سمة Office</vt:lpstr>
      <vt:lpstr>11_Tourbillon</vt:lpstr>
      <vt:lpstr>3_سمة Office</vt:lpstr>
      <vt:lpstr>9_سمة Office</vt:lpstr>
      <vt:lpstr>9_Tourbillon</vt:lpstr>
      <vt:lpstr>نظم إيتاء الدواء البوليميرية الحديثة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نظم إيتاء الدواء البوليميرية</vt:lpstr>
      <vt:lpstr>1-الهلامات المائية  Hydrogels </vt:lpstr>
      <vt:lpstr>الهلامات المائية الذكية</vt:lpstr>
      <vt:lpstr>هلامات الأنسولين الذكية</vt:lpstr>
      <vt:lpstr>2-استخدامات البوليميرات في هندسة الأنسجة </vt:lpstr>
      <vt:lpstr>ترميم الغضروف المفصلي</vt:lpstr>
      <vt:lpstr>3-Nanoparticles</vt:lpstr>
      <vt:lpstr>ميزات الجسيمات النانومترية</vt:lpstr>
      <vt:lpstr>عرض تقديمي في PowerPoint</vt:lpstr>
      <vt:lpstr>عرض تقديمي في PowerPoint</vt:lpstr>
      <vt:lpstr>4-اقتران دواء- بوليمير</vt:lpstr>
      <vt:lpstr>ميزات اقترانات بوليمير- دواء </vt:lpstr>
      <vt:lpstr>5-البولميرات لإيتاء المورثات في المعالجة الوراثية </vt:lpstr>
      <vt:lpstr>البولي بلكس لإيتاء المورثات</vt:lpstr>
      <vt:lpstr>Polyplex coating</vt:lpstr>
      <vt:lpstr>الاستنتاجات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البوليميرات في نظم إيتاء الدواء</dc:title>
  <dc:creator>User</dc:creator>
  <cp:lastModifiedBy>lenovo</cp:lastModifiedBy>
  <cp:revision>41</cp:revision>
  <dcterms:created xsi:type="dcterms:W3CDTF">2010-11-09T17:58:04Z</dcterms:created>
  <dcterms:modified xsi:type="dcterms:W3CDTF">2019-03-18T03:53:08Z</dcterms:modified>
</cp:coreProperties>
</file>