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257" r:id="rId2"/>
    <p:sldId id="457" r:id="rId3"/>
    <p:sldId id="341" r:id="rId4"/>
    <p:sldId id="260" r:id="rId5"/>
    <p:sldId id="366" r:id="rId6"/>
    <p:sldId id="458" r:id="rId7"/>
    <p:sldId id="261" r:id="rId8"/>
    <p:sldId id="262" r:id="rId9"/>
    <p:sldId id="411" r:id="rId10"/>
    <p:sldId id="308" r:id="rId11"/>
    <p:sldId id="451" r:id="rId12"/>
    <p:sldId id="377" r:id="rId13"/>
    <p:sldId id="452" r:id="rId14"/>
    <p:sldId id="361" r:id="rId15"/>
    <p:sldId id="450" r:id="rId16"/>
    <p:sldId id="368" r:id="rId17"/>
    <p:sldId id="298" r:id="rId18"/>
    <p:sldId id="374" r:id="rId19"/>
    <p:sldId id="375" r:id="rId20"/>
    <p:sldId id="264" r:id="rId21"/>
    <p:sldId id="265" r:id="rId22"/>
    <p:sldId id="267" r:id="rId23"/>
    <p:sldId id="268" r:id="rId24"/>
    <p:sldId id="459" r:id="rId25"/>
    <p:sldId id="400" r:id="rId26"/>
    <p:sldId id="292" r:id="rId27"/>
    <p:sldId id="454" r:id="rId28"/>
    <p:sldId id="376" r:id="rId29"/>
    <p:sldId id="453" r:id="rId30"/>
    <p:sldId id="269" r:id="rId31"/>
    <p:sldId id="401" r:id="rId32"/>
    <p:sldId id="418" r:id="rId33"/>
    <p:sldId id="362" r:id="rId34"/>
    <p:sldId id="417" r:id="rId35"/>
    <p:sldId id="382" r:id="rId36"/>
    <p:sldId id="456" r:id="rId37"/>
    <p:sldId id="412" r:id="rId38"/>
    <p:sldId id="270" r:id="rId39"/>
    <p:sldId id="272" r:id="rId40"/>
    <p:sldId id="273" r:id="rId41"/>
    <p:sldId id="460" r:id="rId42"/>
    <p:sldId id="435" r:id="rId43"/>
    <p:sldId id="274" r:id="rId44"/>
    <p:sldId id="363" r:id="rId45"/>
    <p:sldId id="404" r:id="rId46"/>
    <p:sldId id="275" r:id="rId47"/>
    <p:sldId id="476" r:id="rId48"/>
    <p:sldId id="277" r:id="rId49"/>
    <p:sldId id="364" r:id="rId50"/>
    <p:sldId id="462" r:id="rId51"/>
    <p:sldId id="466" r:id="rId52"/>
    <p:sldId id="471" r:id="rId53"/>
    <p:sldId id="472" r:id="rId54"/>
    <p:sldId id="380" r:id="rId55"/>
    <p:sldId id="464" r:id="rId56"/>
    <p:sldId id="439" r:id="rId57"/>
    <p:sldId id="455" r:id="rId58"/>
    <p:sldId id="379" r:id="rId59"/>
    <p:sldId id="473" r:id="rId60"/>
    <p:sldId id="470" r:id="rId61"/>
    <p:sldId id="467" r:id="rId62"/>
    <p:sldId id="278" r:id="rId63"/>
    <p:sldId id="279" r:id="rId64"/>
    <p:sldId id="280" r:id="rId65"/>
    <p:sldId id="281" r:id="rId66"/>
    <p:sldId id="282" r:id="rId67"/>
    <p:sldId id="406" r:id="rId68"/>
    <p:sldId id="283" r:id="rId69"/>
    <p:sldId id="407" r:id="rId70"/>
    <p:sldId id="414" r:id="rId71"/>
    <p:sldId id="475" r:id="rId72"/>
    <p:sldId id="284" r:id="rId73"/>
    <p:sldId id="285" r:id="rId74"/>
    <p:sldId id="408" r:id="rId75"/>
    <p:sldId id="286" r:id="rId76"/>
    <p:sldId id="287" r:id="rId77"/>
    <p:sldId id="288" r:id="rId78"/>
    <p:sldId id="474" r:id="rId79"/>
    <p:sldId id="415" r:id="rId80"/>
    <p:sldId id="416" r:id="rId81"/>
  </p:sldIdLst>
  <p:sldSz cx="9144000" cy="6858000" type="screen4x3"/>
  <p:notesSz cx="6858000" cy="91440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tWMp890hG5gcpepScpQBPw==" hashData="zAzv6dUUGMleAseGX0ySbiH0kJTilx871xTwdZL52+7xLOZLP7ISIXm9DCzC2x2ETebEWLeqUKiGbdJ9q3q+hA=="/>
  <p:extLst>
    <p:ext uri="{521415D9-36F7-43E2-AB2F-B90AF26B5E84}">
      <p14:sectionLst xmlns:p14="http://schemas.microsoft.com/office/powerpoint/2010/main">
        <p14:section name="مقطع افتراضي" id="{D6FD6D4D-2573-4E8F-B38A-435BD41BDC97}">
          <p14:sldIdLst>
            <p14:sldId id="257"/>
            <p14:sldId id="457"/>
            <p14:sldId id="341"/>
            <p14:sldId id="260"/>
            <p14:sldId id="366"/>
            <p14:sldId id="458"/>
            <p14:sldId id="261"/>
            <p14:sldId id="262"/>
            <p14:sldId id="411"/>
            <p14:sldId id="308"/>
            <p14:sldId id="451"/>
            <p14:sldId id="377"/>
            <p14:sldId id="452"/>
            <p14:sldId id="361"/>
            <p14:sldId id="450"/>
            <p14:sldId id="368"/>
            <p14:sldId id="298"/>
            <p14:sldId id="374"/>
            <p14:sldId id="375"/>
            <p14:sldId id="264"/>
            <p14:sldId id="265"/>
            <p14:sldId id="267"/>
            <p14:sldId id="268"/>
            <p14:sldId id="459"/>
            <p14:sldId id="400"/>
            <p14:sldId id="292"/>
            <p14:sldId id="454"/>
            <p14:sldId id="376"/>
            <p14:sldId id="453"/>
            <p14:sldId id="269"/>
            <p14:sldId id="401"/>
            <p14:sldId id="418"/>
            <p14:sldId id="362"/>
            <p14:sldId id="417"/>
            <p14:sldId id="382"/>
            <p14:sldId id="456"/>
            <p14:sldId id="412"/>
            <p14:sldId id="270"/>
            <p14:sldId id="272"/>
            <p14:sldId id="273"/>
            <p14:sldId id="460"/>
            <p14:sldId id="435"/>
            <p14:sldId id="274"/>
            <p14:sldId id="363"/>
            <p14:sldId id="404"/>
            <p14:sldId id="275"/>
            <p14:sldId id="476"/>
            <p14:sldId id="277"/>
            <p14:sldId id="364"/>
            <p14:sldId id="462"/>
            <p14:sldId id="466"/>
            <p14:sldId id="471"/>
            <p14:sldId id="472"/>
            <p14:sldId id="380"/>
            <p14:sldId id="464"/>
            <p14:sldId id="439"/>
            <p14:sldId id="455"/>
            <p14:sldId id="379"/>
            <p14:sldId id="473"/>
            <p14:sldId id="470"/>
            <p14:sldId id="467"/>
            <p14:sldId id="278"/>
            <p14:sldId id="279"/>
            <p14:sldId id="280"/>
            <p14:sldId id="281"/>
            <p14:sldId id="282"/>
            <p14:sldId id="406"/>
            <p14:sldId id="283"/>
            <p14:sldId id="407"/>
            <p14:sldId id="414"/>
            <p14:sldId id="475"/>
            <p14:sldId id="284"/>
            <p14:sldId id="285"/>
            <p14:sldId id="408"/>
            <p14:sldId id="286"/>
            <p14:sldId id="287"/>
            <p14:sldId id="288"/>
            <p14:sldId id="474"/>
            <p14:sldId id="415"/>
            <p14:sldId id="416"/>
          </p14:sldIdLst>
        </p14:section>
        <p14:section name="مقطع بدون عنوان" id="{2C69DCFB-810D-4A4E-A298-BAE89DBA98F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460046"/>
    <a:srgbClr val="660066"/>
    <a:srgbClr val="FF0066"/>
    <a:srgbClr val="006600"/>
    <a:srgbClr val="FF3300"/>
    <a:srgbClr val="663300"/>
    <a:srgbClr val="009900"/>
    <a:srgbClr val="60006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956" autoAdjust="0"/>
    <p:restoredTop sz="87597" autoAdjust="0"/>
  </p:normalViewPr>
  <p:slideViewPr>
    <p:cSldViewPr>
      <p:cViewPr varScale="1">
        <p:scale>
          <a:sx n="60" d="100"/>
          <a:sy n="60" d="100"/>
        </p:scale>
        <p:origin x="17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1AF75CCF-9422-41A1-9101-22A52A67177D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937E4C9C-8841-4C63-8C4B-F4949012A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75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673BF680-628B-44C4-912B-DDD212ECD1A6}" type="datetimeFigureOut">
              <a:rPr lang="ar-SA" smtClean="0"/>
              <a:t>03/07/1440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9B571D0A-85A7-4ECD-8252-6D403CB449C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8210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1D0A-85A7-4ECD-8252-6D403CB449CB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4491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1D0A-85A7-4ECD-8252-6D403CB449CB}" type="slidenum">
              <a:rPr lang="ar-SA" smtClean="0"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4901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1D0A-85A7-4ECD-8252-6D403CB449CB}" type="slidenum">
              <a:rPr lang="ar-SA" smtClean="0"/>
              <a:t>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9131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1D0A-85A7-4ECD-8252-6D403CB449CB}" type="slidenum">
              <a:rPr lang="ar-SA" smtClean="0"/>
              <a:t>29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7798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NAMS: </a:t>
            </a:r>
            <a:r>
              <a:rPr lang="en-US" sz="1200" b="1" dirty="0" smtClean="0"/>
              <a:t>North American Menopause Society 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1D0A-85A7-4ECD-8252-6D403CB449CB}" type="slidenum">
              <a:rPr lang="ar-SA" smtClean="0"/>
              <a:t>35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81439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NAMS: </a:t>
            </a:r>
            <a:r>
              <a:rPr lang="en-US" sz="1200" b="1" dirty="0" smtClean="0"/>
              <a:t>North American Menopause Society 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1D0A-85A7-4ECD-8252-6D403CB449CB}" type="slidenum">
              <a:rPr lang="ar-SA" smtClean="0"/>
              <a:t>36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5795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NAMS: </a:t>
            </a:r>
            <a:r>
              <a:rPr lang="en-US" sz="1200" b="1" dirty="0" smtClean="0"/>
              <a:t>North American Menopause Society 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1D0A-85A7-4ECD-8252-6D403CB449CB}" type="slidenum">
              <a:rPr lang="ar-SA" smtClean="0"/>
              <a:t>37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1430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1D0A-85A7-4ECD-8252-6D403CB449CB}" type="slidenum">
              <a:rPr lang="ar-SA" smtClean="0"/>
              <a:t>41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1774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risk was noted after adjusting for the number of sexual partners, smoking, histology (adenocarcinoma or squamous cell), HPV status and use of barrier methods.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(HPV) has been conclusively established as the causative agent in cervical cancer.</a:t>
            </a:r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1D0A-85A7-4ECD-8252-6D403CB449CB}" type="slidenum">
              <a:rPr lang="ar-SA" smtClean="0"/>
              <a:t>45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4529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1D0A-85A7-4ECD-8252-6D403CB449CB}" type="slidenum">
              <a:rPr lang="ar-SA" smtClean="0"/>
              <a:t>46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0071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l" rtl="0">
              <a:buClr>
                <a:srgbClr val="0000FF"/>
              </a:buClr>
              <a:buFont typeface="Calibri" panose="020F0502020204030204" pitchFamily="34" charset="0"/>
              <a:buChar char="©"/>
            </a:pPr>
            <a:r>
              <a:rPr lang="en-US" dirty="0" smtClean="0"/>
              <a:t>The increased risk of breast cancer associated with prolonged HRT was greater for women with </a:t>
            </a:r>
            <a:r>
              <a:rPr lang="en-US" b="1" i="1" u="sng" dirty="0" smtClean="0"/>
              <a:t>low weight or low Body Mass Index (BMI).</a:t>
            </a:r>
          </a:p>
          <a:p>
            <a:pPr marL="457200" indent="-457200" algn="l" rtl="0">
              <a:buClr>
                <a:srgbClr val="0000FF"/>
              </a:buClr>
              <a:buFont typeface="Calibri" panose="020F0502020204030204" pitchFamily="34" charset="0"/>
              <a:buChar char="©"/>
            </a:pPr>
            <a:r>
              <a:rPr lang="en-US" dirty="0" smtClean="0"/>
              <a:t>Breast cancers diagnosed in women who had a history of HRT was inclined to be </a:t>
            </a:r>
            <a:r>
              <a:rPr lang="en-US" b="1" u="sng" dirty="0" smtClean="0"/>
              <a:t>less advanced</a:t>
            </a:r>
            <a:r>
              <a:rPr lang="en-US" dirty="0" smtClean="0"/>
              <a:t> clinically compared with women with a negative history of HRT use</a:t>
            </a:r>
          </a:p>
          <a:p>
            <a:pPr marL="457200" indent="-457200" algn="l" rtl="0">
              <a:buClr>
                <a:srgbClr val="0000FF"/>
              </a:buClr>
              <a:buFont typeface="Calibri" panose="020F0502020204030204" pitchFamily="34" charset="0"/>
              <a:buChar char="©"/>
            </a:pPr>
            <a:r>
              <a:rPr lang="en-US" dirty="0" smtClean="0"/>
              <a:t>E2=</a:t>
            </a:r>
            <a:r>
              <a:rPr lang="en-US" dirty="0" err="1" smtClean="0"/>
              <a:t>oestradiol</a:t>
            </a:r>
            <a:endParaRPr lang="ar-SA" dirty="0" smtClean="0"/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1D0A-85A7-4ECD-8252-6D403CB449CB}" type="slidenum">
              <a:rPr lang="ar-SA" smtClean="0"/>
              <a:t>49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8739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Gynecological and breast cancers affect  premenopausal and </a:t>
            </a:r>
            <a:r>
              <a:rPr lang="en-US" sz="1200" b="1" dirty="0" err="1" smtClean="0"/>
              <a:t>perimenopausal</a:t>
            </a:r>
            <a:r>
              <a:rPr lang="en-US" sz="1200" b="1" dirty="0" smtClean="0"/>
              <a:t> women at rates ranging 15–70% and treatment often causes the abrupt onset of menopause.</a:t>
            </a:r>
          </a:p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1D0A-85A7-4ECD-8252-6D403CB449CB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7030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l" rtl="0">
              <a:buClr>
                <a:srgbClr val="0000FF"/>
              </a:buClr>
              <a:buFont typeface="Calibri" panose="020F0502020204030204" pitchFamily="34" charset="0"/>
              <a:buChar char="©"/>
            </a:pPr>
            <a:r>
              <a:rPr lang="en-US" dirty="0" smtClean="0"/>
              <a:t>The increased risk of breast cancer associated with prolonged HRT was greater for women with </a:t>
            </a:r>
            <a:r>
              <a:rPr lang="en-US" b="1" i="1" u="sng" dirty="0" smtClean="0"/>
              <a:t>low weight or low Body Mass Index (BMI).</a:t>
            </a:r>
          </a:p>
          <a:p>
            <a:pPr marL="457200" indent="-457200" algn="l" rtl="0">
              <a:buClr>
                <a:srgbClr val="0000FF"/>
              </a:buClr>
              <a:buFont typeface="Calibri" panose="020F0502020204030204" pitchFamily="34" charset="0"/>
              <a:buChar char="©"/>
            </a:pPr>
            <a:r>
              <a:rPr lang="en-US" dirty="0" smtClean="0"/>
              <a:t>Breast cancers diagnosed in women who had a history of HRT was inclined to be </a:t>
            </a:r>
            <a:r>
              <a:rPr lang="en-US" b="1" u="sng" dirty="0" smtClean="0"/>
              <a:t>less advanced</a:t>
            </a:r>
            <a:r>
              <a:rPr lang="en-US" dirty="0" smtClean="0"/>
              <a:t> clinically compared with women with a negative history of HRT use</a:t>
            </a:r>
          </a:p>
          <a:p>
            <a:pPr marL="457200" indent="-457200" algn="l" rtl="0">
              <a:buClr>
                <a:srgbClr val="0000FF"/>
              </a:buClr>
              <a:buFont typeface="Calibri" panose="020F0502020204030204" pitchFamily="34" charset="0"/>
              <a:buChar char="©"/>
            </a:pPr>
            <a:r>
              <a:rPr lang="en-US" dirty="0" smtClean="0"/>
              <a:t>E2=</a:t>
            </a:r>
            <a:r>
              <a:rPr lang="en-US" dirty="0" err="1" smtClean="0"/>
              <a:t>oestradiol</a:t>
            </a:r>
            <a:endParaRPr lang="ar-SA" dirty="0" smtClean="0"/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1D0A-85A7-4ECD-8252-6D403CB449CB}" type="slidenum">
              <a:rPr lang="ar-SA" smtClean="0"/>
              <a:t>50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51589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l" rtl="0">
              <a:buClr>
                <a:srgbClr val="0000FF"/>
              </a:buClr>
              <a:buFont typeface="Calibri" panose="020F0502020204030204" pitchFamily="34" charset="0"/>
              <a:buChar char="©"/>
            </a:pPr>
            <a:r>
              <a:rPr lang="en-US" dirty="0" smtClean="0"/>
              <a:t>The increased risk of breast cancer associated with prolonged HRT was greater for women with </a:t>
            </a:r>
            <a:r>
              <a:rPr lang="en-US" b="1" i="1" u="sng" dirty="0" smtClean="0"/>
              <a:t>low weight or low Body Mass Index (BMI).</a:t>
            </a:r>
          </a:p>
          <a:p>
            <a:pPr marL="457200" indent="-457200" algn="l" rtl="0">
              <a:buClr>
                <a:srgbClr val="0000FF"/>
              </a:buClr>
              <a:buFont typeface="Calibri" panose="020F0502020204030204" pitchFamily="34" charset="0"/>
              <a:buChar char="©"/>
            </a:pPr>
            <a:r>
              <a:rPr lang="en-US" dirty="0" smtClean="0"/>
              <a:t>Breast cancers diagnosed in women who had a history of HRT was inclined to be </a:t>
            </a:r>
            <a:r>
              <a:rPr lang="en-US" b="1" u="sng" dirty="0" smtClean="0"/>
              <a:t>less advanced</a:t>
            </a:r>
            <a:r>
              <a:rPr lang="en-US" dirty="0" smtClean="0"/>
              <a:t> clinically compared with women with a negative history of HRT use</a:t>
            </a:r>
          </a:p>
          <a:p>
            <a:pPr marL="457200" indent="-457200" algn="l" rtl="0">
              <a:buClr>
                <a:srgbClr val="0000FF"/>
              </a:buClr>
              <a:buFont typeface="Calibri" panose="020F0502020204030204" pitchFamily="34" charset="0"/>
              <a:buChar char="©"/>
            </a:pPr>
            <a:r>
              <a:rPr lang="en-US" dirty="0" smtClean="0"/>
              <a:t>E2=</a:t>
            </a:r>
            <a:r>
              <a:rPr lang="en-US" dirty="0" err="1" smtClean="0"/>
              <a:t>oestradiol</a:t>
            </a:r>
            <a:endParaRPr lang="ar-SA" dirty="0" smtClean="0"/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1D0A-85A7-4ECD-8252-6D403CB449CB}" type="slidenum">
              <a:rPr lang="ar-SA" smtClean="0"/>
              <a:t>51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82336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conjugated equine estrogens =CEE</a:t>
            </a:r>
            <a:endParaRPr lang="ar-SY" dirty="0" smtClean="0"/>
          </a:p>
          <a:p>
            <a:r>
              <a:rPr lang="en-US" b="1" dirty="0" err="1" smtClean="0"/>
              <a:t>estrone</a:t>
            </a:r>
            <a:r>
              <a:rPr lang="en-US" b="1" dirty="0" smtClean="0"/>
              <a:t> (E1</a:t>
            </a:r>
            <a:r>
              <a:rPr lang="en-US" dirty="0" smtClean="0"/>
              <a:t>), </a:t>
            </a:r>
            <a:r>
              <a:rPr lang="en-US" b="1" dirty="0" smtClean="0"/>
              <a:t>estradiol (E2</a:t>
            </a:r>
            <a:r>
              <a:rPr lang="en-US" dirty="0" smtClean="0"/>
              <a:t>), and </a:t>
            </a:r>
            <a:r>
              <a:rPr lang="en-US" b="1" dirty="0" err="1" smtClean="0"/>
              <a:t>estriol</a:t>
            </a:r>
            <a:r>
              <a:rPr lang="en-US" b="1" dirty="0" smtClean="0"/>
              <a:t> (E3</a:t>
            </a:r>
            <a:r>
              <a:rPr lang="en-US" dirty="0" smtClean="0"/>
              <a:t>). Another type of estrogen called </a:t>
            </a:r>
            <a:r>
              <a:rPr lang="en-US" b="1" dirty="0" err="1" smtClean="0"/>
              <a:t>estetrol</a:t>
            </a:r>
            <a:r>
              <a:rPr lang="en-US" dirty="0" smtClean="0"/>
              <a:t> (</a:t>
            </a:r>
            <a:r>
              <a:rPr lang="en-US" b="1" dirty="0" smtClean="0"/>
              <a:t>E4</a:t>
            </a:r>
            <a:r>
              <a:rPr lang="en-US" dirty="0" smtClean="0"/>
              <a:t>) is produced only during pregnancy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oral CEE back the possibility of a limited detrimental effect on breast tissue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due to either direct or indirect actions. Direct actions. Some experimental findings suggest that the 17 alpha-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dihydroderivatives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equilenin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equilin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(15% of the CEE components) have a non-estrogenic or even an anti-estrogenic effect on breast tissue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possibility does exist that the SHBG level increase and the IGF-I bioavailability decrease, caused by oral CEE, balance the increased estrogen stimulation on breast tissue.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1D0A-85A7-4ECD-8252-6D403CB449CB}" type="slidenum">
              <a:rPr lang="ar-SA" smtClean="0"/>
              <a:t>52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2140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conjugated equine estrogens =CEE</a:t>
            </a:r>
            <a:endParaRPr lang="ar-SY" dirty="0" smtClean="0"/>
          </a:p>
          <a:p>
            <a:r>
              <a:rPr lang="en-US" b="1" dirty="0" err="1" smtClean="0"/>
              <a:t>estrone</a:t>
            </a:r>
            <a:r>
              <a:rPr lang="en-US" b="1" dirty="0" smtClean="0"/>
              <a:t> (E1</a:t>
            </a:r>
            <a:r>
              <a:rPr lang="en-US" dirty="0" smtClean="0"/>
              <a:t>), </a:t>
            </a:r>
            <a:r>
              <a:rPr lang="en-US" b="1" dirty="0" smtClean="0"/>
              <a:t>estradiol (E2</a:t>
            </a:r>
            <a:r>
              <a:rPr lang="en-US" dirty="0" smtClean="0"/>
              <a:t>), and </a:t>
            </a:r>
            <a:r>
              <a:rPr lang="en-US" b="1" dirty="0" err="1" smtClean="0"/>
              <a:t>estriol</a:t>
            </a:r>
            <a:r>
              <a:rPr lang="en-US" b="1" dirty="0" smtClean="0"/>
              <a:t> (E3</a:t>
            </a:r>
            <a:r>
              <a:rPr lang="en-US" dirty="0" smtClean="0"/>
              <a:t>). Another type of estrogen called </a:t>
            </a:r>
            <a:r>
              <a:rPr lang="en-US" b="1" dirty="0" err="1" smtClean="0"/>
              <a:t>estetrol</a:t>
            </a:r>
            <a:r>
              <a:rPr lang="en-US" dirty="0" smtClean="0"/>
              <a:t> (</a:t>
            </a:r>
            <a:r>
              <a:rPr lang="en-US" b="1" dirty="0" smtClean="0"/>
              <a:t>E4</a:t>
            </a:r>
            <a:r>
              <a:rPr lang="en-US" dirty="0" smtClean="0"/>
              <a:t>) is produced only during pregnancy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oral CEE back the possibility of a limited detrimental effect on breast tissue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due to either direct or indirect actions. Direct actions. Some experimental findings suggest that the 17 alpha-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dihydroderivatives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equilenin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equilin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(15% of the CEE components) have a non-estrogenic or even an anti-estrogenic effect on breast tissue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possibility does exist that the SHBG level increase and the IGF-I bioavailability decrease, caused by oral CEE, balance the increased estrogen stimulation on breast tissue.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1D0A-85A7-4ECD-8252-6D403CB449CB}" type="slidenum">
              <a:rPr lang="ar-SA" smtClean="0"/>
              <a:t>53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42475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l" rtl="0">
              <a:buClr>
                <a:srgbClr val="0000FF"/>
              </a:buClr>
              <a:buFont typeface="Calibri" panose="020F0502020204030204" pitchFamily="34" charset="0"/>
              <a:buChar char="©"/>
            </a:pPr>
            <a:r>
              <a:rPr lang="en-US" dirty="0" smtClean="0"/>
              <a:t>breast cancer diagnosed in women receiving CEE plus MPA were more likely to have metastatic node involvement </a:t>
            </a:r>
          </a:p>
          <a:p>
            <a:pPr marL="457200" indent="-457200" algn="l" rtl="0">
              <a:buClr>
                <a:srgbClr val="0000FF"/>
              </a:buClr>
              <a:buFont typeface="Calibri" panose="020F0502020204030204" pitchFamily="34" charset="0"/>
              <a:buChar char="©"/>
            </a:pPr>
            <a:r>
              <a:rPr lang="en-US" dirty="0" smtClean="0"/>
              <a:t>The combination of CEE plus MPA interfere with mammographic detection, potentially leading to breast cancers being diagnosed at a later stage of disease. </a:t>
            </a:r>
          </a:p>
          <a:p>
            <a:pPr marL="457200" indent="-457200" algn="l" rtl="0">
              <a:buClr>
                <a:srgbClr val="0000FF"/>
              </a:buClr>
              <a:buFont typeface="Calibri" panose="020F0502020204030204" pitchFamily="34" charset="0"/>
              <a:buChar char="©"/>
            </a:pPr>
            <a:r>
              <a:rPr lang="en-US" dirty="0" smtClean="0"/>
              <a:t>breast cancer mortality has increased among women who received CEE plus MPA </a:t>
            </a:r>
          </a:p>
          <a:p>
            <a:r>
              <a:rPr lang="en-US" dirty="0" smtClean="0"/>
              <a:t>conjugated equine estrogen [CEE]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1D0A-85A7-4ECD-8252-6D403CB449CB}" type="slidenum">
              <a:rPr lang="ar-SA" smtClean="0"/>
              <a:t>54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83662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l" rtl="0">
              <a:buClr>
                <a:srgbClr val="0000FF"/>
              </a:buClr>
              <a:buFont typeface="Calibri" panose="020F0502020204030204" pitchFamily="34" charset="0"/>
              <a:buChar char="©"/>
            </a:pPr>
            <a:r>
              <a:rPr lang="en-US" dirty="0" smtClean="0"/>
              <a:t>breast cancer diagnosed in women receiving CEE plus MPA were more likely to have metastatic node involvement </a:t>
            </a:r>
          </a:p>
          <a:p>
            <a:pPr marL="457200" indent="-457200" algn="l" rtl="0">
              <a:buClr>
                <a:srgbClr val="0000FF"/>
              </a:buClr>
              <a:buFont typeface="Calibri" panose="020F0502020204030204" pitchFamily="34" charset="0"/>
              <a:buChar char="©"/>
            </a:pPr>
            <a:r>
              <a:rPr lang="en-US" dirty="0" smtClean="0"/>
              <a:t>The combination of CEE plus MPA interfere with mammographic detection, potentially leading to breast cancers being diagnosed at a later stage of disease. </a:t>
            </a:r>
          </a:p>
          <a:p>
            <a:pPr marL="457200" indent="-457200" algn="l" rtl="0">
              <a:buClr>
                <a:srgbClr val="0000FF"/>
              </a:buClr>
              <a:buFont typeface="Calibri" panose="020F0502020204030204" pitchFamily="34" charset="0"/>
              <a:buChar char="©"/>
            </a:pPr>
            <a:r>
              <a:rPr lang="en-US" dirty="0" smtClean="0"/>
              <a:t>breast cancer mortality has increased among women who received CEE plus MPA </a:t>
            </a:r>
          </a:p>
          <a:p>
            <a:r>
              <a:rPr lang="en-US" dirty="0" smtClean="0"/>
              <a:t>conjugated equine estrogen [CEE]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1D0A-85A7-4ECD-8252-6D403CB449CB}" type="slidenum">
              <a:rPr lang="ar-SA" smtClean="0"/>
              <a:t>55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32710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Any postmenopausal woman on HRT should be aware of the increased risks of breast cancer, and should be counseled to be particularly diligent regarding breast cancer awareness and screening</a:t>
            </a:r>
            <a:endParaRPr lang="en-US" sz="1200" b="1" i="1" dirty="0" smtClean="0"/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1D0A-85A7-4ECD-8252-6D403CB449CB}" type="slidenum">
              <a:rPr lang="ar-SA" smtClean="0"/>
              <a:t>56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94389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l" rtl="0">
              <a:buClr>
                <a:srgbClr val="0000FF"/>
              </a:buClr>
              <a:buFont typeface="Calibri" panose="020F0502020204030204" pitchFamily="34" charset="0"/>
              <a:buChar char="©"/>
            </a:pPr>
            <a:r>
              <a:rPr lang="en-US" dirty="0" smtClean="0"/>
              <a:t>breast cancer diagnosed in women receiving CEE plus MPA were more likely to have metastatic node involvement </a:t>
            </a:r>
          </a:p>
          <a:p>
            <a:pPr marL="457200" indent="-457200" algn="l" rtl="0">
              <a:buClr>
                <a:srgbClr val="0000FF"/>
              </a:buClr>
              <a:buFont typeface="Calibri" panose="020F0502020204030204" pitchFamily="34" charset="0"/>
              <a:buChar char="©"/>
            </a:pPr>
            <a:r>
              <a:rPr lang="en-US" dirty="0" smtClean="0"/>
              <a:t>The combination of CEE plus MPA interfere with mammographic detection, potentially leading to breast cancers being diagnosed at a later stage of disease. </a:t>
            </a:r>
          </a:p>
          <a:p>
            <a:pPr marL="457200" indent="-457200" algn="l" rtl="0">
              <a:buClr>
                <a:srgbClr val="0000FF"/>
              </a:buClr>
              <a:buFont typeface="Calibri" panose="020F0502020204030204" pitchFamily="34" charset="0"/>
              <a:buChar char="©"/>
            </a:pPr>
            <a:r>
              <a:rPr lang="en-US" dirty="0" smtClean="0"/>
              <a:t>breast cancer mortality has increased among women who received CEE plus MPA </a:t>
            </a:r>
          </a:p>
          <a:p>
            <a:r>
              <a:rPr lang="en-US" dirty="0" smtClean="0"/>
              <a:t>conjugated equine estrogen [CEE]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1D0A-85A7-4ECD-8252-6D403CB449CB}" type="slidenum">
              <a:rPr lang="ar-SA" smtClean="0"/>
              <a:t>57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7671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l" rtl="0">
              <a:buClr>
                <a:srgbClr val="0000FF"/>
              </a:buClr>
              <a:buFont typeface="Calibri" panose="020F0502020204030204" pitchFamily="34" charset="0"/>
              <a:buChar char="©"/>
            </a:pPr>
            <a:r>
              <a:rPr lang="en-US" dirty="0" smtClean="0"/>
              <a:t>The increased risk of breast cancer associated with prolonged HRT was greater for women with </a:t>
            </a:r>
            <a:r>
              <a:rPr lang="en-US" b="1" i="1" u="sng" dirty="0" smtClean="0"/>
              <a:t>low weight or low Body Mass Index (BMI).</a:t>
            </a:r>
          </a:p>
          <a:p>
            <a:pPr marL="457200" indent="-457200" algn="l" rtl="0">
              <a:buClr>
                <a:srgbClr val="0000FF"/>
              </a:buClr>
              <a:buFont typeface="Calibri" panose="020F0502020204030204" pitchFamily="34" charset="0"/>
              <a:buChar char="©"/>
            </a:pPr>
            <a:r>
              <a:rPr lang="en-US" dirty="0" smtClean="0"/>
              <a:t>Breast cancers diagnosed in women who had a history of HRT was inclined to be </a:t>
            </a:r>
            <a:r>
              <a:rPr lang="en-US" b="1" u="sng" dirty="0" smtClean="0"/>
              <a:t>less advanced</a:t>
            </a:r>
            <a:r>
              <a:rPr lang="en-US" dirty="0" smtClean="0"/>
              <a:t> clinically compared with women with a negative history of HRT use</a:t>
            </a:r>
            <a:endParaRPr lang="ar-SA" dirty="0" smtClean="0"/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1D0A-85A7-4ECD-8252-6D403CB449CB}" type="slidenum">
              <a:rPr lang="ar-SA" smtClean="0"/>
              <a:t>58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83226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l" rtl="0">
              <a:buClr>
                <a:srgbClr val="0000FF"/>
              </a:buClr>
              <a:buFont typeface="Calibri" panose="020F0502020204030204" pitchFamily="34" charset="0"/>
              <a:buChar char="©"/>
            </a:pPr>
            <a:r>
              <a:rPr lang="en-US" dirty="0" smtClean="0"/>
              <a:t>The increased risk of breast cancer associated with prolonged HRT was greater for women with </a:t>
            </a:r>
            <a:r>
              <a:rPr lang="en-US" b="1" i="1" u="sng" dirty="0" smtClean="0"/>
              <a:t>low weight or low Body Mass Index (BMI).</a:t>
            </a:r>
          </a:p>
          <a:p>
            <a:pPr marL="457200" indent="-457200" algn="l" rtl="0">
              <a:buClr>
                <a:srgbClr val="0000FF"/>
              </a:buClr>
              <a:buFont typeface="Calibri" panose="020F0502020204030204" pitchFamily="34" charset="0"/>
              <a:buChar char="©"/>
            </a:pPr>
            <a:r>
              <a:rPr lang="en-US" dirty="0" smtClean="0"/>
              <a:t>Breast cancers diagnosed in women who had a history of HRT was inclined to be </a:t>
            </a:r>
            <a:r>
              <a:rPr lang="en-US" b="1" u="sng" dirty="0" smtClean="0"/>
              <a:t>less advanced</a:t>
            </a:r>
            <a:r>
              <a:rPr lang="en-US" dirty="0" smtClean="0"/>
              <a:t> clinically compared with women with a negative history of HRT use</a:t>
            </a:r>
            <a:endParaRPr lang="ar-SA" dirty="0" smtClean="0"/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1D0A-85A7-4ECD-8252-6D403CB449CB}" type="slidenum">
              <a:rPr lang="ar-SA" smtClean="0"/>
              <a:t>59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4626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1D0A-85A7-4ECD-8252-6D403CB449CB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26371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u="sng" dirty="0" smtClean="0">
                <a:solidFill>
                  <a:srgbClr val="C00000"/>
                </a:solidFill>
              </a:rPr>
              <a:t>the small amount of systemic absorption of estrogen is of unknown clinical significance</a:t>
            </a:r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1D0A-85A7-4ECD-8252-6D403CB449CB}" type="slidenum">
              <a:rPr lang="ar-SA" smtClean="0"/>
              <a:t>62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46286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(a sex steroid with both estrogenic and androgenic activity) 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1D0A-85A7-4ECD-8252-6D403CB449CB}" type="slidenum">
              <a:rPr lang="ar-SA" smtClean="0"/>
              <a:t>64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47908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Pooled=</a:t>
            </a:r>
            <a:r>
              <a:rPr lang="ar-SA" sz="1200" dirty="0" smtClean="0"/>
              <a:t>المجمعة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1D0A-85A7-4ECD-8252-6D403CB449CB}" type="slidenum">
              <a:rPr lang="ar-SA" smtClean="0"/>
              <a:t>68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32319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1D0A-85A7-4ECD-8252-6D403CB449CB}" type="slidenum">
              <a:rPr lang="ar-SA" smtClean="0"/>
              <a:t>69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56253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Isoflavones</a:t>
            </a:r>
            <a:r>
              <a:rPr lang="en-US" dirty="0" smtClean="0"/>
              <a:t> are a class of phytoestrogens — plant-derived compounds with estrogenic activity. Soybeans and soy products are the richest sources of </a:t>
            </a:r>
            <a:r>
              <a:rPr lang="en-US" b="1" dirty="0" err="1" smtClean="0"/>
              <a:t>isoflavones</a:t>
            </a:r>
            <a:r>
              <a:rPr lang="en-US" dirty="0" smtClean="0"/>
              <a:t> in the human diet.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1D0A-85A7-4ECD-8252-6D403CB449CB}" type="slidenum">
              <a:rPr lang="ar-SA" smtClean="0"/>
              <a:t>70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56253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Phytoestrogens are estrogens that occur in some plants. Foods containing phytoestrogens include beans, soy products, peas, lentils, and whole grains and seeds, especially flaxseed, rye and millet. </a:t>
            </a:r>
            <a:r>
              <a:rPr lang="en-US" dirty="0" err="1" smtClean="0"/>
              <a:t>Lignans</a:t>
            </a:r>
            <a:r>
              <a:rPr lang="en-US" dirty="0" smtClean="0"/>
              <a:t>, </a:t>
            </a:r>
            <a:r>
              <a:rPr lang="en-US" dirty="0" err="1" smtClean="0"/>
              <a:t>isoflavones</a:t>
            </a:r>
            <a:r>
              <a:rPr lang="en-US" dirty="0" smtClean="0"/>
              <a:t> and </a:t>
            </a:r>
            <a:r>
              <a:rPr lang="en-US" dirty="0" err="1" smtClean="0"/>
              <a:t>coumestans</a:t>
            </a:r>
            <a:r>
              <a:rPr lang="en-US" dirty="0" smtClean="0"/>
              <a:t> have been the most carefully studied. </a:t>
            </a:r>
            <a:r>
              <a:rPr lang="en-US" dirty="0" err="1" smtClean="0"/>
              <a:t>Isoflavone</a:t>
            </a:r>
            <a:r>
              <a:rPr lang="en-US" dirty="0" smtClean="0"/>
              <a:t> supplements, such as </a:t>
            </a:r>
            <a:r>
              <a:rPr lang="en-US" dirty="0" err="1" smtClean="0"/>
              <a:t>daidzein</a:t>
            </a:r>
            <a:r>
              <a:rPr lang="en-US" dirty="0" smtClean="0"/>
              <a:t> and </a:t>
            </a:r>
            <a:r>
              <a:rPr lang="en-US" dirty="0" err="1" smtClean="0"/>
              <a:t>genistein</a:t>
            </a:r>
            <a:r>
              <a:rPr lang="en-US" dirty="0" smtClean="0"/>
              <a:t>, are widely available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1D0A-85A7-4ECD-8252-6D403CB449CB}" type="slidenum">
              <a:rPr lang="ar-SA" smtClean="0"/>
              <a:t>71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7822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1D0A-85A7-4ECD-8252-6D403CB449CB}" type="slidenum">
              <a:rPr lang="ar-SA" smtClean="0"/>
              <a:t>74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336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1D0A-85A7-4ECD-8252-6D403CB449CB}" type="slidenum">
              <a:rPr lang="ar-SA" smtClean="0"/>
              <a:t>80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9790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FF0000"/>
                </a:solidFill>
              </a:rPr>
              <a:t>Testosterone-derived </a:t>
            </a:r>
            <a:r>
              <a:rPr lang="en-US" sz="1200" b="1" dirty="0" err="1" smtClean="0">
                <a:solidFill>
                  <a:srgbClr val="FF0000"/>
                </a:solidFill>
              </a:rPr>
              <a:t>progestins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/>
              <a:t>(i.e., </a:t>
            </a:r>
            <a:r>
              <a:rPr lang="en-US" sz="1200" dirty="0" err="1" smtClean="0"/>
              <a:t>norhisterone</a:t>
            </a:r>
            <a:r>
              <a:rPr lang="en-US" sz="1200" dirty="0" smtClean="0"/>
              <a:t>, </a:t>
            </a:r>
            <a:r>
              <a:rPr lang="en-US" sz="1200" dirty="0" err="1" smtClean="0"/>
              <a:t>norhisterone</a:t>
            </a:r>
            <a:r>
              <a:rPr lang="en-US" sz="1200" dirty="0" smtClean="0"/>
              <a:t> acetate, </a:t>
            </a:r>
            <a:r>
              <a:rPr lang="en-US" sz="1200" dirty="0" err="1" smtClean="0"/>
              <a:t>levonorgestrel</a:t>
            </a:r>
            <a:r>
              <a:rPr lang="en-US" sz="1200" dirty="0" smtClean="0"/>
              <a:t>, </a:t>
            </a:r>
            <a:r>
              <a:rPr lang="en-US" sz="1200" dirty="0" err="1" smtClean="0"/>
              <a:t>lynestrenol</a:t>
            </a:r>
            <a:r>
              <a:rPr lang="en-US" sz="1200" dirty="0" smtClean="0"/>
              <a:t>) associated with a lower RR of endometrial cancer than </a:t>
            </a:r>
            <a:r>
              <a:rPr lang="en-US" sz="1200" b="1" dirty="0" smtClean="0"/>
              <a:t>progesterone-derived </a:t>
            </a:r>
            <a:r>
              <a:rPr lang="en-US" sz="1200" b="1" dirty="0" err="1" smtClean="0"/>
              <a:t>progestins</a:t>
            </a:r>
            <a:r>
              <a:rPr lang="en-US" sz="1200" b="1" dirty="0" smtClean="0"/>
              <a:t> </a:t>
            </a:r>
            <a:r>
              <a:rPr lang="en-US" sz="1200" dirty="0" smtClean="0"/>
              <a:t>(i.e., medroxyprogesterone)</a:t>
            </a:r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1D0A-85A7-4ECD-8252-6D403CB449CB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6195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Tamoxifen</a:t>
            </a:r>
            <a:r>
              <a:rPr lang="en-US" sz="1200" dirty="0" smtClean="0"/>
              <a:t> is a selective estrogen receptor modulator (SERM) with </a:t>
            </a:r>
            <a:r>
              <a:rPr lang="en-US" sz="1200" dirty="0" err="1" smtClean="0"/>
              <a:t>antiestrogenic</a:t>
            </a:r>
            <a:r>
              <a:rPr lang="en-US" sz="1200" dirty="0" smtClean="0"/>
              <a:t> properties in the breast and estrogenic effects in tissues such as bone, the cardiovascular system, and the uterus</a:t>
            </a:r>
          </a:p>
          <a:p>
            <a:pPr marL="457200" indent="-457200" algn="l" rtl="0">
              <a:buClr>
                <a:srgbClr val="663300"/>
              </a:buClr>
              <a:buFont typeface="Wingdings 2" pitchFamily="18" charset="2"/>
              <a:buChar char=""/>
            </a:pPr>
            <a:r>
              <a:rPr lang="en-US" sz="1200" dirty="0" smtClean="0"/>
              <a:t>The risk of endometrial cancer increases with total duration of tamoxifen use and cumulative dose, prior estrogen replacement therapy, </a:t>
            </a:r>
            <a:r>
              <a:rPr lang="en-US" sz="1200" dirty="0" err="1" smtClean="0"/>
              <a:t>etc</a:t>
            </a:r>
            <a:endParaRPr lang="en-US" sz="1200" b="1" dirty="0" smtClean="0"/>
          </a:p>
          <a:p>
            <a:endParaRPr lang="en-US" sz="1200" dirty="0" smtClean="0"/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1D0A-85A7-4ECD-8252-6D403CB449CB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6139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1D0A-85A7-4ECD-8252-6D403CB449CB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0563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l" rtl="0">
              <a:buClr>
                <a:srgbClr val="FF0000"/>
              </a:buClr>
              <a:buFont typeface="Wingdings 2" pitchFamily="18" charset="2"/>
              <a:buChar char=""/>
            </a:pPr>
            <a:r>
              <a:rPr lang="en-US" sz="1200" b="1" dirty="0" smtClean="0"/>
              <a:t>Progesterone in combination with estrogen  mitigate the risk of endometrial cancer, and</a:t>
            </a:r>
          </a:p>
          <a:p>
            <a:pPr marL="457200" indent="-457200" algn="l" rtl="0">
              <a:buClr>
                <a:srgbClr val="FF0000"/>
              </a:buClr>
              <a:buFont typeface="Wingdings 2" pitchFamily="18" charset="2"/>
              <a:buChar char=""/>
            </a:pPr>
            <a:r>
              <a:rPr lang="en-US" sz="1200" b="1" dirty="0" smtClean="0"/>
              <a:t>continuous estrogen/progesterone therapy has been shown to be the most effective regimen in reducing the risk of endometrial cancer </a:t>
            </a:r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1D0A-85A7-4ECD-8252-6D403CB449CB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2278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The available data addressing the use of HRT in a population of women with a history of endometrial cancer suggest that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1D0A-85A7-4ECD-8252-6D403CB449CB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90222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71D0A-85A7-4ECD-8252-6D403CB449CB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DCB7-F5DE-4BD2-A401-161B0F32F49A}" type="datetime8">
              <a:rPr lang="ar-SY" smtClean="0"/>
              <a:t>09 آذار، 19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8527-9E80-41E1-9E10-D57E5ABB937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74849752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FD22-6A58-4982-9568-4764F83B2F03}" type="datetime8">
              <a:rPr lang="ar-SY" smtClean="0"/>
              <a:t>09 آذار، 19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8527-9E80-41E1-9E10-D57E5ABB937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94337075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572F-0918-4E01-A8D8-9436892855A5}" type="datetime8">
              <a:rPr lang="ar-SY" smtClean="0"/>
              <a:t>09 آذار، 19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8527-9E80-41E1-9E10-D57E5ABB937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568574449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B5FA-9561-421E-99AB-07F8A9F41DA7}" type="datetime8">
              <a:rPr lang="ar-SY" smtClean="0"/>
              <a:t>09 آذار، 19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8527-9E80-41E1-9E10-D57E5ABB937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076006212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21AF-D73D-4D0F-84F0-DA979C3271F0}" type="datetime8">
              <a:rPr lang="ar-SY" smtClean="0"/>
              <a:t>09 آذار، 19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8527-9E80-41E1-9E10-D57E5ABB937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65713624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16B5-AE66-4CAE-8A9B-265DE34422E0}" type="datetime8">
              <a:rPr lang="ar-SY" smtClean="0"/>
              <a:t>09 آذار، 19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8527-9E80-41E1-9E10-D57E5ABB937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622526766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9D23-169A-4A1D-AD46-53E3D5890321}" type="datetime8">
              <a:rPr lang="ar-SY" smtClean="0"/>
              <a:t>09 آذار، 19</a:t>
            </a:fld>
            <a:endParaRPr lang="ar-SY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8527-9E80-41E1-9E10-D57E5ABB937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497407480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81D7-07A8-4F65-A6BE-C8DD5C11C75B}" type="datetime8">
              <a:rPr lang="ar-SY" smtClean="0"/>
              <a:t>09 آذار، 19</a:t>
            </a:fld>
            <a:endParaRPr lang="ar-SY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8527-9E80-41E1-9E10-D57E5ABB937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036292155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F13BD-5FDD-4845-A160-F46FB1EB83E7}" type="datetime8">
              <a:rPr lang="ar-SY" smtClean="0"/>
              <a:t>09 آذار، 19</a:t>
            </a:fld>
            <a:endParaRPr lang="ar-SY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8527-9E80-41E1-9E10-D57E5ABB937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940933458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693D-3F5B-4C47-95EF-3CD73BB0864F}" type="datetime8">
              <a:rPr lang="ar-SY" smtClean="0"/>
              <a:t>09 آذار، 19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8527-9E80-41E1-9E10-D57E5ABB937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106513065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6F36-2048-4039-929D-8DAA168CA5D9}" type="datetime8">
              <a:rPr lang="ar-SY" smtClean="0"/>
              <a:t>09 آذار، 19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78527-9E80-41E1-9E10-D57E5ABB937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08134524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92AFC-CCF3-42C9-A83C-C3E09274F470}" type="datetime8">
              <a:rPr lang="ar-SY" smtClean="0"/>
              <a:t>09 آذار، 19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 Mohamed Alajami</a:t>
            </a:r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78527-9E80-41E1-9E10-D57E5ABB937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5623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hf sldNum="0"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Users\HP\AppData\Local\Temp\Rar$EXa3504.33092\d\grade.htm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ncbi.nlm.nih.gov/pubmed/27898258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ncbi.nlm.nih.gov/pubmed/30617760" TargetMode="Externa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3061776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3"/>
          <p:cNvSpPr/>
          <p:nvPr/>
        </p:nvSpPr>
        <p:spPr>
          <a:xfrm rot="21600000">
            <a:off x="-36514" y="0"/>
            <a:ext cx="9180513" cy="2585323"/>
          </a:xfrm>
          <a:prstGeom prst="rect">
            <a:avLst/>
          </a:prstGeom>
          <a:solidFill>
            <a:srgbClr val="740074"/>
          </a:solidFill>
          <a:effectLst>
            <a:softEdge rad="139700"/>
          </a:effectLst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>
                <a:effectLst>
                  <a:glow rad="127000">
                    <a:schemeClr val="bg1"/>
                  </a:glow>
                </a:effectLst>
                <a:latin typeface="Elephant" panose="02020904090505020303" pitchFamily="18" charset="0"/>
                <a:ea typeface="Calibri Light" charset="0"/>
                <a:cs typeface="Calibri Light" charset="0"/>
              </a:rPr>
              <a:t>Hormone </a:t>
            </a:r>
            <a:r>
              <a:rPr lang="en-US" sz="5400" b="1" dirty="0" smtClean="0">
                <a:effectLst>
                  <a:glow rad="127000">
                    <a:schemeClr val="bg1"/>
                  </a:glow>
                </a:effectLst>
                <a:latin typeface="Elephant" panose="02020904090505020303" pitchFamily="18" charset="0"/>
                <a:ea typeface="Calibri Light" charset="0"/>
                <a:cs typeface="Calibri Light" charset="0"/>
              </a:rPr>
              <a:t>Therapy In Survivors Of Gynecological </a:t>
            </a:r>
            <a:r>
              <a:rPr lang="en-US" sz="5400" b="1" dirty="0">
                <a:effectLst>
                  <a:glow rad="127000">
                    <a:schemeClr val="bg1"/>
                  </a:glow>
                </a:effectLst>
                <a:latin typeface="Elephant" panose="02020904090505020303" pitchFamily="18" charset="0"/>
                <a:ea typeface="Calibri Light" charset="0"/>
                <a:cs typeface="Calibri Light" charset="0"/>
              </a:rPr>
              <a:t>&amp;</a:t>
            </a:r>
            <a:endParaRPr lang="ar-SY" sz="5400" b="1" dirty="0">
              <a:effectLst>
                <a:glow rad="127000">
                  <a:schemeClr val="bg1"/>
                </a:glow>
              </a:effectLst>
              <a:latin typeface="Elephant" panose="02020904090505020303" pitchFamily="18" charset="0"/>
              <a:ea typeface="Calibri Light" charset="0"/>
              <a:cs typeface="Calibri Light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309149" y="6093296"/>
            <a:ext cx="8673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en-US" sz="2800" b="1" i="1" dirty="0" smtClean="0"/>
              <a:t>Dr. </a:t>
            </a:r>
            <a:r>
              <a:rPr lang="en-US" sz="2800" b="1" i="1" dirty="0" err="1" smtClean="0"/>
              <a:t>mohamed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alajami</a:t>
            </a:r>
            <a:endParaRPr lang="ar-SY" sz="2800" b="1" i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-53138" y="2628785"/>
            <a:ext cx="9197137" cy="1569660"/>
          </a:xfrm>
          <a:prstGeom prst="rect">
            <a:avLst/>
          </a:prstGeom>
          <a:solidFill>
            <a:srgbClr val="FF19B8"/>
          </a:solidFill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9600" b="1" dirty="0">
                <a:effectLst>
                  <a:glow rad="127000">
                    <a:schemeClr val="bg1"/>
                  </a:glow>
                </a:effectLst>
                <a:latin typeface="Britannic Bold" panose="020B0903060703020204" pitchFamily="34" charset="0"/>
                <a:ea typeface="Calibri Light" charset="0"/>
                <a:cs typeface="Calibri Light" charset="0"/>
              </a:rPr>
              <a:t>Breast Cancer</a:t>
            </a:r>
            <a:endParaRPr lang="ar-SY" sz="9600" b="1" dirty="0">
              <a:effectLst>
                <a:glow rad="127000">
                  <a:schemeClr val="bg1"/>
                </a:glow>
              </a:effectLst>
              <a:latin typeface="Britannic Bold" panose="020B0903060703020204" pitchFamily="34" charset="0"/>
              <a:ea typeface="Calibri Light" charset="0"/>
              <a:cs typeface="Calibri Light" charset="0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8445"/>
            <a:ext cx="9090863" cy="2504837"/>
          </a:xfrm>
          <a:prstGeom prst="rect">
            <a:avLst/>
          </a:prstGeom>
        </p:spPr>
      </p:pic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980720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18682" y="1268760"/>
            <a:ext cx="867379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Clr>
                <a:srgbClr val="663300"/>
              </a:buClr>
              <a:buFont typeface="Wingdings 2" pitchFamily="18" charset="2"/>
              <a:buChar char=""/>
            </a:pPr>
            <a:r>
              <a:rPr lang="en-US" sz="3200" dirty="0"/>
              <a:t>Endometrial cancer is the </a:t>
            </a:r>
            <a:r>
              <a:rPr lang="en-US" sz="3200" b="1" dirty="0"/>
              <a:t>sixth most </a:t>
            </a:r>
            <a:r>
              <a:rPr lang="en-US" sz="3200" dirty="0"/>
              <a:t>common cancer in women </a:t>
            </a:r>
            <a:r>
              <a:rPr lang="en-US" sz="3200" dirty="0" smtClean="0"/>
              <a:t>worldwide</a:t>
            </a:r>
          </a:p>
          <a:p>
            <a:pPr marL="457200" indent="-457200" algn="l" rtl="0">
              <a:buClr>
                <a:srgbClr val="663300"/>
              </a:buClr>
              <a:buFont typeface="Wingdings 2" pitchFamily="18" charset="2"/>
              <a:buChar char=""/>
            </a:pPr>
            <a:r>
              <a:rPr lang="en-US" sz="3200" dirty="0"/>
              <a:t>About 319,000 new cases </a:t>
            </a:r>
            <a:r>
              <a:rPr lang="en-US" sz="3200" dirty="0" smtClean="0"/>
              <a:t>worldwide </a:t>
            </a:r>
            <a:r>
              <a:rPr lang="en-US" sz="3200" dirty="0"/>
              <a:t>in 2012</a:t>
            </a:r>
            <a:r>
              <a:rPr lang="en-US" sz="3200" b="1" dirty="0"/>
              <a:t> </a:t>
            </a:r>
            <a:r>
              <a:rPr lang="en-US" sz="3200" dirty="0" smtClean="0"/>
              <a:t> </a:t>
            </a:r>
          </a:p>
          <a:p>
            <a:pPr algn="l" rtl="0">
              <a:buClr>
                <a:srgbClr val="663300"/>
              </a:buClr>
            </a:pPr>
            <a:endParaRPr lang="en-US" sz="2800" dirty="0"/>
          </a:p>
        </p:txBody>
      </p:sp>
      <p:sp>
        <p:nvSpPr>
          <p:cNvPr id="7" name="مستطيل 3"/>
          <p:cNvSpPr/>
          <p:nvPr/>
        </p:nvSpPr>
        <p:spPr>
          <a:xfrm rot="21600000">
            <a:off x="0" y="25315"/>
            <a:ext cx="9143999" cy="9079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4450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300" b="1" dirty="0">
                <a:effectLst>
                  <a:glow rad="127000">
                    <a:schemeClr val="bg1"/>
                  </a:glow>
                </a:effectLst>
                <a:latin typeface="Blackadder ITC" panose="04020505051007020D02" pitchFamily="82" charset="0"/>
                <a:ea typeface="Calibri Light" charset="0"/>
                <a:cs typeface="Calibri Light" charset="0"/>
              </a:rPr>
              <a:t>Hormone therapy and endometrial cancer</a:t>
            </a:r>
            <a:endParaRPr lang="ar-SY" sz="5300" b="1" dirty="0">
              <a:effectLst>
                <a:glow rad="127000">
                  <a:schemeClr val="bg1"/>
                </a:glow>
              </a:effectLst>
              <a:latin typeface="Blackadder ITC" panose="04020505051007020D02" pitchFamily="82" charset="0"/>
              <a:ea typeface="Calibri Light" charset="0"/>
              <a:cs typeface="Calibri Light" charset="0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  <p:sp>
        <p:nvSpPr>
          <p:cNvPr id="9" name="مستطيل 8"/>
          <p:cNvSpPr/>
          <p:nvPr/>
        </p:nvSpPr>
        <p:spPr>
          <a:xfrm>
            <a:off x="7531857" y="3479006"/>
            <a:ext cx="159377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Cochrane 2018</a:t>
            </a:r>
            <a:endParaRPr lang="en-US" dirty="0"/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45" y="3466624"/>
            <a:ext cx="185166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955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0" y="1231355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Clr>
                <a:srgbClr val="663300"/>
              </a:buClr>
              <a:buFont typeface="Wingdings 2" pitchFamily="18" charset="2"/>
              <a:buChar char=""/>
            </a:pPr>
            <a:r>
              <a:rPr lang="en-US" sz="3600" b="1" dirty="0" smtClean="0"/>
              <a:t>Incidence</a:t>
            </a:r>
            <a:r>
              <a:rPr lang="en-US" sz="3600" dirty="0" smtClean="0"/>
              <a:t> </a:t>
            </a:r>
            <a:r>
              <a:rPr lang="en-US" sz="3600" dirty="0"/>
              <a:t>rising steeply over the age of </a:t>
            </a:r>
            <a:r>
              <a:rPr lang="en-US" sz="3600" dirty="0" smtClean="0"/>
              <a:t>50</a:t>
            </a:r>
            <a:endParaRPr lang="ar-SY" sz="3600" dirty="0" smtClean="0"/>
          </a:p>
          <a:p>
            <a:pPr marL="457200" indent="-457200" algn="l" rtl="0">
              <a:buClr>
                <a:srgbClr val="663300"/>
              </a:buClr>
              <a:buFont typeface="Wingdings 2" pitchFamily="18" charset="2"/>
              <a:buChar char=""/>
            </a:pPr>
            <a:r>
              <a:rPr lang="en-US" sz="3600" dirty="0" smtClean="0"/>
              <a:t>median </a:t>
            </a:r>
            <a:r>
              <a:rPr lang="en-US" sz="3600" dirty="0"/>
              <a:t>age at presentation </a:t>
            </a:r>
            <a:r>
              <a:rPr lang="en-US" sz="3600" dirty="0" smtClean="0"/>
              <a:t>61 </a:t>
            </a:r>
            <a:r>
              <a:rPr lang="en-US" sz="3600" dirty="0"/>
              <a:t>years.</a:t>
            </a:r>
          </a:p>
          <a:p>
            <a:pPr marL="457200" indent="-457200" algn="l" rtl="0">
              <a:buClr>
                <a:srgbClr val="663300"/>
              </a:buClr>
              <a:buFont typeface="Wingdings 2" pitchFamily="18" charset="2"/>
              <a:buChar char=""/>
            </a:pPr>
            <a:r>
              <a:rPr lang="en-US" sz="3600" dirty="0" smtClean="0"/>
              <a:t>(75</a:t>
            </a:r>
            <a:r>
              <a:rPr lang="en-US" sz="3600" dirty="0"/>
              <a:t>%) occurs after the </a:t>
            </a:r>
            <a:r>
              <a:rPr lang="en-US" sz="3600" dirty="0" smtClean="0"/>
              <a:t>menopause</a:t>
            </a:r>
            <a:endParaRPr lang="en-US" sz="3600" b="1" dirty="0" smtClean="0"/>
          </a:p>
          <a:p>
            <a:pPr marL="457200" indent="-457200" algn="l" rtl="0">
              <a:buClr>
                <a:srgbClr val="663300"/>
              </a:buClr>
              <a:buFont typeface="Wingdings 2" pitchFamily="18" charset="2"/>
              <a:buChar char=""/>
            </a:pPr>
            <a:endParaRPr lang="en-US" sz="3600" dirty="0" smtClean="0"/>
          </a:p>
          <a:p>
            <a:pPr marL="457200" indent="-457200" algn="l" rtl="0">
              <a:buClr>
                <a:srgbClr val="663300"/>
              </a:buClr>
              <a:buFont typeface="Wingdings 2" pitchFamily="18" charset="2"/>
              <a:buChar char=""/>
            </a:pPr>
            <a:endParaRPr lang="en-US" sz="3600" dirty="0" smtClean="0"/>
          </a:p>
          <a:p>
            <a:pPr marL="457200" indent="-457200" algn="l" rtl="0">
              <a:buClr>
                <a:srgbClr val="002060"/>
              </a:buClr>
              <a:buFont typeface="Wingdings 2" pitchFamily="18" charset="2"/>
              <a:buChar char=""/>
            </a:pPr>
            <a:r>
              <a:rPr lang="en-US" sz="3600" dirty="0" smtClean="0"/>
              <a:t>5-20% are </a:t>
            </a:r>
            <a:r>
              <a:rPr lang="en-US" sz="3600" b="1" u="sng" dirty="0">
                <a:solidFill>
                  <a:srgbClr val="FF3300"/>
                </a:solidFill>
              </a:rPr>
              <a:t>pre</a:t>
            </a:r>
            <a:r>
              <a:rPr lang="en-US" sz="3600" b="1" dirty="0">
                <a:solidFill>
                  <a:srgbClr val="002060"/>
                </a:solidFill>
              </a:rPr>
              <a:t>menopausal</a:t>
            </a:r>
            <a:r>
              <a:rPr lang="en-US" sz="3600" dirty="0" smtClean="0"/>
              <a:t> at diagnosis</a:t>
            </a:r>
          </a:p>
          <a:p>
            <a:pPr marL="457200" indent="-457200" algn="l" rtl="0">
              <a:buClr>
                <a:srgbClr val="002060"/>
              </a:buClr>
              <a:buFont typeface="Wingdings 2" pitchFamily="18" charset="2"/>
              <a:buChar char=""/>
            </a:pPr>
            <a:r>
              <a:rPr lang="en-US" sz="3600" b="1" i="1" u="sng" dirty="0"/>
              <a:t>10% to 15% in women younger than age 50</a:t>
            </a:r>
          </a:p>
          <a:p>
            <a:pPr marL="457200" indent="-457200" algn="l" rtl="0">
              <a:buClr>
                <a:srgbClr val="002060"/>
              </a:buClr>
              <a:buFont typeface="Wingdings 2" pitchFamily="18" charset="2"/>
              <a:buChar char=""/>
            </a:pPr>
            <a:r>
              <a:rPr lang="en-US" sz="3600" b="1" i="1" u="sng" dirty="0" smtClean="0"/>
              <a:t>with </a:t>
            </a:r>
            <a:r>
              <a:rPr lang="en-US" sz="3600" b="1" i="1" u="sng" dirty="0"/>
              <a:t>up to 5% of them </a:t>
            </a:r>
            <a:r>
              <a:rPr lang="en-US" sz="3600" b="1" i="1" u="sng" dirty="0" smtClean="0"/>
              <a:t>below the </a:t>
            </a:r>
            <a:r>
              <a:rPr lang="en-US" sz="3600" b="1" i="1" u="sng" dirty="0"/>
              <a:t>age of 40</a:t>
            </a:r>
            <a:r>
              <a:rPr lang="en-US" sz="3600" b="1" i="1" u="sng" dirty="0" smtClean="0"/>
              <a:t>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4147429" y="5869102"/>
            <a:ext cx="4752528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AdvOT53949f24.I"/>
              </a:rPr>
              <a:t>Clinical Gynecologic Oncology</a:t>
            </a:r>
            <a:r>
              <a:rPr lang="en-US" dirty="0">
                <a:latin typeface="AdvOT3f399bc3"/>
              </a:rPr>
              <a:t>. 7th </a:t>
            </a:r>
            <a:r>
              <a:rPr lang="en-US" dirty="0" smtClean="0">
                <a:latin typeface="AdvOT3f399bc3"/>
              </a:rPr>
              <a:t>ed.2007</a:t>
            </a:r>
            <a:endParaRPr lang="en-US" dirty="0"/>
          </a:p>
        </p:txBody>
      </p:sp>
      <p:sp>
        <p:nvSpPr>
          <p:cNvPr id="8" name="مستطيل 3"/>
          <p:cNvSpPr/>
          <p:nvPr/>
        </p:nvSpPr>
        <p:spPr>
          <a:xfrm rot="21600000">
            <a:off x="0" y="25315"/>
            <a:ext cx="9143999" cy="9079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4450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300" b="1" dirty="0">
                <a:effectLst>
                  <a:glow rad="127000">
                    <a:schemeClr val="bg1"/>
                  </a:glow>
                </a:effectLst>
                <a:latin typeface="Blackadder ITC" panose="04020505051007020D02" pitchFamily="82" charset="0"/>
                <a:ea typeface="Calibri Light" charset="0"/>
                <a:cs typeface="Calibri Light" charset="0"/>
              </a:rPr>
              <a:t>Hormone therapy and endometrial cancer</a:t>
            </a:r>
            <a:endParaRPr lang="ar-SY" sz="5300" b="1" dirty="0">
              <a:effectLst>
                <a:glow rad="127000">
                  <a:schemeClr val="bg1"/>
                </a:glow>
              </a:effectLst>
              <a:latin typeface="Blackadder ITC" panose="04020505051007020D02" pitchFamily="82" charset="0"/>
              <a:ea typeface="Calibri Light" charset="0"/>
              <a:cs typeface="Calibri Light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  <p:sp>
        <p:nvSpPr>
          <p:cNvPr id="9" name="مستطيل 8"/>
          <p:cNvSpPr/>
          <p:nvPr/>
        </p:nvSpPr>
        <p:spPr>
          <a:xfrm>
            <a:off x="7164289" y="2996952"/>
            <a:ext cx="159377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Cochrane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3828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0" y="1208998"/>
            <a:ext cx="886774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Clr>
                <a:srgbClr val="FF0000"/>
              </a:buClr>
              <a:buFont typeface="Wingdings 2" pitchFamily="18" charset="2"/>
              <a:buChar char=""/>
            </a:pPr>
            <a:r>
              <a:rPr lang="en-US" sz="3600" b="1" dirty="0" smtClean="0"/>
              <a:t>75</a:t>
            </a:r>
            <a:r>
              <a:rPr lang="en-US" sz="3600" b="1" dirty="0"/>
              <a:t>%</a:t>
            </a:r>
            <a:r>
              <a:rPr lang="en-US" sz="3600" dirty="0"/>
              <a:t> of cases </a:t>
            </a:r>
            <a:r>
              <a:rPr lang="en-US" sz="3600" dirty="0" smtClean="0"/>
              <a:t>diagnosed in </a:t>
            </a:r>
            <a:r>
              <a:rPr lang="en-US" sz="3600" b="1" dirty="0"/>
              <a:t>(stage I</a:t>
            </a:r>
            <a:r>
              <a:rPr lang="en-US" sz="3600" b="1" dirty="0" smtClean="0"/>
              <a:t>) </a:t>
            </a:r>
            <a:r>
              <a:rPr lang="en-US" sz="2800" dirty="0" smtClean="0"/>
              <a:t>before disease has spread outside the uterus </a:t>
            </a:r>
          </a:p>
          <a:p>
            <a:pPr algn="l" rtl="0">
              <a:buClr>
                <a:srgbClr val="FF0000"/>
              </a:buClr>
            </a:pPr>
            <a:endParaRPr lang="en-US" sz="2800" dirty="0" smtClean="0"/>
          </a:p>
          <a:p>
            <a:pPr marL="457200" indent="-457200" algn="l" rtl="0">
              <a:buClr>
                <a:srgbClr val="FF0000"/>
              </a:buClr>
              <a:buFont typeface="Wingdings 2" pitchFamily="18" charset="2"/>
              <a:buChar char=""/>
            </a:pPr>
            <a:r>
              <a:rPr lang="en-US" sz="3600" b="1" dirty="0" smtClean="0"/>
              <a:t>five-year survival</a:t>
            </a:r>
          </a:p>
          <a:p>
            <a:pPr marL="1485900" lvl="2" indent="-571500" algn="l" rtl="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600" dirty="0" smtClean="0"/>
              <a:t>all stages about </a:t>
            </a:r>
            <a:r>
              <a:rPr lang="en-US" sz="3600" b="1" dirty="0" smtClean="0"/>
              <a:t>86%</a:t>
            </a:r>
            <a:endParaRPr lang="en-US" sz="3600" dirty="0" smtClean="0"/>
          </a:p>
          <a:p>
            <a:pPr marL="1485900" lvl="2" indent="-571500" algn="l" rtl="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600" b="1" dirty="0" smtClean="0"/>
              <a:t>stage I</a:t>
            </a:r>
            <a:r>
              <a:rPr lang="en-US" sz="3600" dirty="0" smtClean="0"/>
              <a:t>, increase </a:t>
            </a:r>
            <a:r>
              <a:rPr lang="en-US" sz="3600" dirty="0"/>
              <a:t>to </a:t>
            </a:r>
            <a:r>
              <a:rPr lang="en-US" sz="3600" b="1" dirty="0"/>
              <a:t>97</a:t>
            </a:r>
            <a:r>
              <a:rPr lang="en-US" sz="3600" b="1" dirty="0" smtClean="0"/>
              <a:t>%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5148064" y="5301208"/>
            <a:ext cx="3970602" cy="30777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l"/>
            <a:r>
              <a:rPr lang="en-US" sz="1400" b="1" i="1" dirty="0" smtClean="0">
                <a:latin typeface="AdvOT53949f24.I"/>
              </a:rPr>
              <a:t>Clinical </a:t>
            </a:r>
            <a:r>
              <a:rPr lang="en-US" sz="1400" b="1" i="1" dirty="0">
                <a:latin typeface="AdvOT53949f24.I"/>
              </a:rPr>
              <a:t>Gynecologic Oncology</a:t>
            </a:r>
            <a:r>
              <a:rPr lang="en-US" sz="1400" b="1" i="1" dirty="0">
                <a:latin typeface="AdvOT3f399bc3"/>
              </a:rPr>
              <a:t>. 7th </a:t>
            </a:r>
            <a:r>
              <a:rPr lang="en-US" sz="1400" b="1" i="1" dirty="0" smtClean="0">
                <a:latin typeface="AdvOT3f399bc3"/>
              </a:rPr>
              <a:t>ed.; </a:t>
            </a:r>
            <a:r>
              <a:rPr lang="en-US" sz="1400" b="1" i="1" dirty="0">
                <a:latin typeface="AdvOT3f399bc3"/>
              </a:rPr>
              <a:t>2007</a:t>
            </a:r>
            <a:endParaRPr lang="ar-SA" sz="1400" b="1" i="1" dirty="0"/>
          </a:p>
        </p:txBody>
      </p:sp>
      <p:sp>
        <p:nvSpPr>
          <p:cNvPr id="7" name="مستطيل 3"/>
          <p:cNvSpPr/>
          <p:nvPr/>
        </p:nvSpPr>
        <p:spPr>
          <a:xfrm rot="21600000">
            <a:off x="0" y="25315"/>
            <a:ext cx="9143999" cy="9079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4450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300" b="1" dirty="0">
                <a:effectLst>
                  <a:glow rad="127000">
                    <a:schemeClr val="bg1"/>
                  </a:glow>
                </a:effectLst>
                <a:latin typeface="Blackadder ITC" panose="04020505051007020D02" pitchFamily="82" charset="0"/>
                <a:ea typeface="Calibri Light" charset="0"/>
                <a:cs typeface="Calibri Light" charset="0"/>
              </a:rPr>
              <a:t>Hormone therapy and endometrial cancer</a:t>
            </a:r>
            <a:endParaRPr lang="ar-SY" sz="5300" b="1" dirty="0">
              <a:effectLst>
                <a:glow rad="127000">
                  <a:schemeClr val="bg1"/>
                </a:glow>
              </a:effectLst>
              <a:latin typeface="Blackadder ITC" panose="04020505051007020D02" pitchFamily="82" charset="0"/>
              <a:ea typeface="Calibri Light" charset="0"/>
              <a:cs typeface="Calibri Light" charset="0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  <p:sp>
        <p:nvSpPr>
          <p:cNvPr id="9" name="مستطيل 8"/>
          <p:cNvSpPr/>
          <p:nvPr/>
        </p:nvSpPr>
        <p:spPr>
          <a:xfrm>
            <a:off x="7289510" y="4424238"/>
            <a:ext cx="1593771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Cochrane 2018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6527617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39323" y="1216848"/>
            <a:ext cx="910467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Clr>
                <a:srgbClr val="FF0000"/>
              </a:buClr>
              <a:buFont typeface="Wingdings 2" pitchFamily="18" charset="2"/>
              <a:buChar char=""/>
            </a:pPr>
            <a:r>
              <a:rPr lang="en-US" sz="3600" dirty="0"/>
              <a:t>In </a:t>
            </a:r>
            <a:r>
              <a:rPr lang="en-US" sz="3600" b="1" dirty="0">
                <a:solidFill>
                  <a:srgbClr val="FF3300"/>
                </a:solidFill>
              </a:rPr>
              <a:t>pre</a:t>
            </a:r>
            <a:r>
              <a:rPr lang="en-US" sz="3600" b="1" dirty="0">
                <a:solidFill>
                  <a:srgbClr val="002060"/>
                </a:solidFill>
              </a:rPr>
              <a:t>menopausal</a:t>
            </a:r>
            <a:r>
              <a:rPr lang="en-US" sz="3600" dirty="0"/>
              <a:t> </a:t>
            </a:r>
            <a:r>
              <a:rPr lang="en-US" sz="3600" dirty="0" smtClean="0"/>
              <a:t>treatment </a:t>
            </a:r>
            <a:r>
              <a:rPr lang="en-US" sz="3600" dirty="0"/>
              <a:t>induces </a:t>
            </a:r>
            <a:r>
              <a:rPr lang="en-US" sz="3600" b="1" dirty="0"/>
              <a:t>early menopause </a:t>
            </a:r>
            <a:r>
              <a:rPr lang="en-US" sz="3600" dirty="0"/>
              <a:t>and </a:t>
            </a:r>
            <a:r>
              <a:rPr lang="en-US" sz="3600" dirty="0" err="1" smtClean="0"/>
              <a:t>wich</a:t>
            </a:r>
            <a:r>
              <a:rPr lang="en-US" sz="3600" dirty="0" smtClean="0"/>
              <a:t> </a:t>
            </a:r>
            <a:r>
              <a:rPr lang="en-US" sz="3600" dirty="0"/>
              <a:t>may </a:t>
            </a:r>
            <a:r>
              <a:rPr lang="en-US" sz="3600" u="sng" dirty="0"/>
              <a:t>adversely affect overall survival</a:t>
            </a:r>
            <a:r>
              <a:rPr lang="en-US" sz="3600" dirty="0" smtClean="0"/>
              <a:t>.</a:t>
            </a:r>
          </a:p>
          <a:p>
            <a:pPr algn="l" rtl="0">
              <a:buClr>
                <a:srgbClr val="FF0000"/>
              </a:buClr>
            </a:pPr>
            <a:endParaRPr lang="ar-SY" sz="3600" dirty="0" smtClean="0"/>
          </a:p>
          <a:p>
            <a:pPr marL="457200" indent="-457200" algn="l" rtl="0">
              <a:buClr>
                <a:srgbClr val="FF0000"/>
              </a:buClr>
              <a:buFont typeface="Wingdings 2" pitchFamily="18" charset="2"/>
              <a:buChar char=""/>
            </a:pPr>
            <a:r>
              <a:rPr lang="en-US" sz="3600" dirty="0" smtClean="0"/>
              <a:t>Most early-stage </a:t>
            </a:r>
            <a:r>
              <a:rPr lang="en-US" sz="3600" dirty="0"/>
              <a:t>disease will be cured </a:t>
            </a:r>
            <a:r>
              <a:rPr lang="en-US" sz="3600" dirty="0" smtClean="0"/>
              <a:t>of, </a:t>
            </a:r>
            <a:r>
              <a:rPr lang="en-US" sz="3600" dirty="0"/>
              <a:t>making </a:t>
            </a:r>
            <a:r>
              <a:rPr lang="en-US" sz="3600" b="1" u="sng" dirty="0">
                <a:solidFill>
                  <a:srgbClr val="002060"/>
                </a:solidFill>
              </a:rPr>
              <a:t>longer-term quality of life (</a:t>
            </a:r>
            <a:r>
              <a:rPr lang="en-US" sz="3600" b="1" u="sng" dirty="0" err="1">
                <a:solidFill>
                  <a:srgbClr val="002060"/>
                </a:solidFill>
              </a:rPr>
              <a:t>QoL</a:t>
            </a:r>
            <a:r>
              <a:rPr lang="en-US" sz="3600" b="1" u="sng" dirty="0">
                <a:solidFill>
                  <a:srgbClr val="002060"/>
                </a:solidFill>
              </a:rPr>
              <a:t>) </a:t>
            </a:r>
            <a:r>
              <a:rPr lang="en-US" sz="3600" dirty="0" smtClean="0"/>
              <a:t>more pertinent.</a:t>
            </a:r>
            <a:endParaRPr lang="en-US" sz="3600" dirty="0"/>
          </a:p>
        </p:txBody>
      </p:sp>
      <p:sp>
        <p:nvSpPr>
          <p:cNvPr id="7" name="مستطيل 3"/>
          <p:cNvSpPr/>
          <p:nvPr/>
        </p:nvSpPr>
        <p:spPr>
          <a:xfrm rot="21600000">
            <a:off x="0" y="25315"/>
            <a:ext cx="9143999" cy="9079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4450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300" b="1" dirty="0">
                <a:effectLst>
                  <a:glow rad="127000">
                    <a:schemeClr val="bg1"/>
                  </a:glow>
                </a:effectLst>
                <a:latin typeface="Blackadder ITC" panose="04020505051007020D02" pitchFamily="82" charset="0"/>
                <a:ea typeface="Calibri Light" charset="0"/>
                <a:cs typeface="Calibri Light" charset="0"/>
              </a:rPr>
              <a:t>Hormone therapy and endometrial cancer</a:t>
            </a:r>
            <a:endParaRPr lang="ar-SY" sz="5300" b="1" dirty="0">
              <a:effectLst>
                <a:glow rad="127000">
                  <a:schemeClr val="bg1"/>
                </a:glow>
              </a:effectLst>
              <a:latin typeface="Blackadder ITC" panose="04020505051007020D02" pitchFamily="82" charset="0"/>
              <a:ea typeface="Calibri Light" charset="0"/>
              <a:cs typeface="Calibri Light" charset="0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  <p:sp>
        <p:nvSpPr>
          <p:cNvPr id="9" name="مستطيل 8"/>
          <p:cNvSpPr/>
          <p:nvPr/>
        </p:nvSpPr>
        <p:spPr>
          <a:xfrm>
            <a:off x="7308304" y="5470298"/>
            <a:ext cx="1593771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Cochrane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8220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483" y="3279545"/>
            <a:ext cx="89266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Clr>
                <a:srgbClr val="663300"/>
              </a:buClr>
              <a:buFont typeface="Calibri" panose="020F0502020204030204" pitchFamily="34" charset="0"/>
              <a:buChar char="֎"/>
            </a:pPr>
            <a:r>
              <a:rPr lang="en-US" sz="2800" dirty="0"/>
              <a:t>RR of endometrial cancer was 2.7 for patients </a:t>
            </a:r>
            <a:r>
              <a:rPr lang="en-US" sz="2800" dirty="0" smtClean="0"/>
              <a:t>receiving unopposed estrogen</a:t>
            </a:r>
          </a:p>
          <a:p>
            <a:pPr marL="457200" indent="-457200" algn="l" rtl="0">
              <a:buClr>
                <a:srgbClr val="663300"/>
              </a:buClr>
              <a:buFont typeface="Calibri" panose="020F0502020204030204" pitchFamily="34" charset="0"/>
              <a:buChar char="֎"/>
            </a:pPr>
            <a:endParaRPr lang="en-US" sz="2800" dirty="0" smtClean="0"/>
          </a:p>
          <a:p>
            <a:pPr marL="457200" indent="-457200" algn="l" rtl="0">
              <a:buClr>
                <a:srgbClr val="663300"/>
              </a:buClr>
              <a:buFont typeface="Calibri" panose="020F0502020204030204" pitchFamily="34" charset="0"/>
              <a:buChar char="֎"/>
            </a:pPr>
            <a:r>
              <a:rPr lang="en-US" sz="2800" dirty="0" smtClean="0"/>
              <a:t>Risk    with </a:t>
            </a:r>
            <a:r>
              <a:rPr lang="en-US" sz="2800" b="1" dirty="0"/>
              <a:t>prolonged use </a:t>
            </a:r>
            <a:r>
              <a:rPr lang="en-US" sz="2800" dirty="0"/>
              <a:t>(RR 9.5 for ≥ 10yrs</a:t>
            </a:r>
            <a:r>
              <a:rPr lang="en-US" sz="2800" dirty="0" smtClean="0"/>
              <a:t>)</a:t>
            </a:r>
          </a:p>
          <a:p>
            <a:pPr marL="457200" indent="-457200" algn="l" rtl="0">
              <a:buClr>
                <a:srgbClr val="663300"/>
              </a:buClr>
              <a:buFont typeface="Calibri" panose="020F0502020204030204" pitchFamily="34" charset="0"/>
              <a:buChar char="֎"/>
            </a:pPr>
            <a:r>
              <a:rPr lang="en-US" sz="2800" dirty="0" smtClean="0"/>
              <a:t>Risk </a:t>
            </a:r>
            <a:r>
              <a:rPr lang="en-US" sz="2800" dirty="0"/>
              <a:t>remains </a:t>
            </a:r>
            <a:r>
              <a:rPr lang="en-US" sz="2800" dirty="0" smtClean="0"/>
              <a:t>    </a:t>
            </a:r>
            <a:r>
              <a:rPr lang="en-US" sz="2800" u="sng" dirty="0" smtClean="0"/>
              <a:t>&gt;</a:t>
            </a:r>
            <a:r>
              <a:rPr lang="en-US" sz="2800" dirty="0" smtClean="0"/>
              <a:t>5 years </a:t>
            </a:r>
            <a:r>
              <a:rPr lang="en-US" sz="2800" b="1" dirty="0"/>
              <a:t>after stopping </a:t>
            </a:r>
            <a:r>
              <a:rPr lang="en-US" sz="2800" dirty="0"/>
              <a:t>(RR 2.3)</a:t>
            </a:r>
            <a:endParaRPr lang="ar-SA" sz="2800" dirty="0"/>
          </a:p>
        </p:txBody>
      </p:sp>
      <p:sp>
        <p:nvSpPr>
          <p:cNvPr id="5" name="Rectangle 4"/>
          <p:cNvSpPr/>
          <p:nvPr/>
        </p:nvSpPr>
        <p:spPr>
          <a:xfrm>
            <a:off x="5433747" y="6057497"/>
            <a:ext cx="3600399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n-US" dirty="0" err="1"/>
              <a:t>Obstet</a:t>
            </a:r>
            <a:r>
              <a:rPr lang="en-US" dirty="0"/>
              <a:t> </a:t>
            </a:r>
            <a:r>
              <a:rPr lang="en-US" dirty="0" smtClean="0"/>
              <a:t>Gynecol.1995;85(2</a:t>
            </a:r>
            <a:r>
              <a:rPr lang="en-US" dirty="0"/>
              <a:t>):304–313</a:t>
            </a:r>
            <a:endParaRPr lang="ar-SA" dirty="0"/>
          </a:p>
        </p:txBody>
      </p:sp>
      <p:sp>
        <p:nvSpPr>
          <p:cNvPr id="8" name="سهم للأسفل 7"/>
          <p:cNvSpPr/>
          <p:nvPr/>
        </p:nvSpPr>
        <p:spPr>
          <a:xfrm rot="10800000">
            <a:off x="2555776" y="5013176"/>
            <a:ext cx="242316" cy="360000"/>
          </a:xfrm>
          <a:prstGeom prst="down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2" name="سهم للأسفل 11"/>
          <p:cNvSpPr/>
          <p:nvPr/>
        </p:nvSpPr>
        <p:spPr>
          <a:xfrm rot="10800000">
            <a:off x="1259632" y="4580160"/>
            <a:ext cx="242316" cy="360000"/>
          </a:xfrm>
          <a:prstGeom prst="down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1" name="مستطيل 10"/>
          <p:cNvSpPr/>
          <p:nvPr/>
        </p:nvSpPr>
        <p:spPr>
          <a:xfrm>
            <a:off x="61056" y="1548917"/>
            <a:ext cx="90829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 rtl="0">
              <a:buClr>
                <a:srgbClr val="663300"/>
              </a:buClr>
              <a:buFont typeface="Calibri" panose="020F0502020204030204" pitchFamily="34" charset="0"/>
              <a:buChar char="֎"/>
            </a:pPr>
            <a:r>
              <a:rPr lang="en-US" sz="3200" dirty="0">
                <a:solidFill>
                  <a:srgbClr val="002060"/>
                </a:solidFill>
              </a:rPr>
              <a:t>The relationship between </a:t>
            </a:r>
            <a:r>
              <a:rPr lang="en-US" sz="3200" b="1" u="sng" dirty="0">
                <a:solidFill>
                  <a:srgbClr val="002060"/>
                </a:solidFill>
              </a:rPr>
              <a:t>unopposed estrogen </a:t>
            </a:r>
            <a:r>
              <a:rPr lang="en-US" sz="3200" dirty="0">
                <a:solidFill>
                  <a:srgbClr val="002060"/>
                </a:solidFill>
              </a:rPr>
              <a:t>and endometrial cancer well established</a:t>
            </a:r>
            <a:endParaRPr lang="ar-SY" sz="3200" dirty="0">
              <a:solidFill>
                <a:srgbClr val="002060"/>
              </a:solidFill>
            </a:endParaRPr>
          </a:p>
        </p:txBody>
      </p:sp>
      <p:sp>
        <p:nvSpPr>
          <p:cNvPr id="13" name="مستطيل 3"/>
          <p:cNvSpPr/>
          <p:nvPr/>
        </p:nvSpPr>
        <p:spPr>
          <a:xfrm rot="21600000">
            <a:off x="1" y="0"/>
            <a:ext cx="9182850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4450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sz="4500" b="1" dirty="0" smtClean="0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  <a:ea typeface="Calibri Light" charset="0"/>
                <a:cs typeface="Calibri Light" charset="0"/>
              </a:rPr>
              <a:t>Hormones as risk factors for  endometrial cancer</a:t>
            </a:r>
            <a:endParaRPr lang="en-US" sz="4500" b="1" dirty="0">
              <a:effectLst>
                <a:glow rad="127000">
                  <a:schemeClr val="bg1"/>
                </a:glow>
              </a:effectLst>
              <a:latin typeface="Comic Sans MS" panose="030F0702030302020204" pitchFamily="66" charset="0"/>
              <a:ea typeface="Calibri Light" charset="0"/>
              <a:cs typeface="Calibri Light" charset="0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  <p:sp>
        <p:nvSpPr>
          <p:cNvPr id="14" name="مستطيل 13"/>
          <p:cNvSpPr/>
          <p:nvPr/>
        </p:nvSpPr>
        <p:spPr>
          <a:xfrm>
            <a:off x="7423463" y="2644622"/>
            <a:ext cx="159377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Cochrane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0789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8698" y="1772816"/>
            <a:ext cx="8910845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Clr>
                <a:srgbClr val="0000FF"/>
              </a:buClr>
              <a:buFont typeface="Calibri" panose="020F0502020204030204" pitchFamily="34" charset="0"/>
              <a:buChar char="©"/>
            </a:pPr>
            <a:r>
              <a:rPr lang="en-US" sz="3600" b="1" u="sng" dirty="0" smtClean="0"/>
              <a:t>Cyclic combination HRT:</a:t>
            </a:r>
          </a:p>
          <a:p>
            <a:pPr marL="1028700" lvl="1" indent="-571500" algn="l" rtl="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b="1" u="sng" dirty="0" smtClean="0"/>
              <a:t>cyclic progestin &lt;10 days </a:t>
            </a:r>
            <a:r>
              <a:rPr lang="en-US" sz="3600" b="1" u="sng" dirty="0"/>
              <a:t>per </a:t>
            </a:r>
            <a:r>
              <a:rPr lang="en-US" sz="3600" b="1" u="sng" dirty="0" smtClean="0"/>
              <a:t>month</a:t>
            </a:r>
            <a:r>
              <a:rPr lang="en-US" sz="3600" b="1" dirty="0" smtClean="0"/>
              <a:t> </a:t>
            </a:r>
            <a:r>
              <a:rPr lang="en-US" sz="3600" dirty="0" smtClean="0"/>
              <a:t>&gt; 5 years  </a:t>
            </a:r>
            <a:r>
              <a:rPr lang="en-US" sz="3600" b="1" dirty="0" smtClean="0">
                <a:solidFill>
                  <a:srgbClr val="C00000"/>
                </a:solidFill>
              </a:rPr>
              <a:t>increases</a:t>
            </a:r>
            <a:r>
              <a:rPr lang="en-US" sz="3600" dirty="0" smtClean="0"/>
              <a:t> risk of endometrial cancer &amp; uterine sarcoma</a:t>
            </a:r>
            <a:endParaRPr lang="ar-SY" sz="3600" dirty="0" smtClean="0"/>
          </a:p>
          <a:p>
            <a:pPr marL="1028700" lvl="1" indent="-571500" algn="l" rtl="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002060"/>
                </a:solidFill>
              </a:rPr>
              <a:t>Must prolong progestin to </a:t>
            </a:r>
            <a:r>
              <a:rPr lang="en-US" sz="3600" b="1" dirty="0">
                <a:solidFill>
                  <a:srgbClr val="002060"/>
                </a:solidFill>
              </a:rPr>
              <a:t>10 - 21 days each month </a:t>
            </a:r>
            <a:endParaRPr lang="en-US" sz="3600" b="1" i="1" dirty="0">
              <a:solidFill>
                <a:srgbClr val="002060"/>
              </a:solidFill>
            </a:endParaRPr>
          </a:p>
          <a:p>
            <a:pPr marL="457200" indent="-457200" algn="l" rtl="0">
              <a:buClr>
                <a:srgbClr val="0000FF"/>
              </a:buClr>
              <a:buFont typeface="Calibri" panose="020F0502020204030204" pitchFamily="34" charset="0"/>
              <a:buChar char="©"/>
            </a:pPr>
            <a:endParaRPr lang="en-US" sz="2800" i="1" dirty="0" smtClean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81385" y="5661248"/>
            <a:ext cx="3338158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pPr algn="l" rtl="0">
              <a:buClr>
                <a:srgbClr val="0000FF"/>
              </a:buClr>
            </a:pPr>
            <a:r>
              <a:rPr lang="en-US" i="1" dirty="0"/>
              <a:t>Lancet. 1997;349(9050):458–461 </a:t>
            </a:r>
          </a:p>
        </p:txBody>
      </p:sp>
      <p:sp>
        <p:nvSpPr>
          <p:cNvPr id="8" name="مستطيل 3"/>
          <p:cNvSpPr/>
          <p:nvPr/>
        </p:nvSpPr>
        <p:spPr>
          <a:xfrm rot="21600000">
            <a:off x="1" y="0"/>
            <a:ext cx="9182850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4450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sz="4500" b="1" dirty="0" smtClean="0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  <a:ea typeface="Calibri Light" charset="0"/>
                <a:cs typeface="Calibri Light" charset="0"/>
              </a:rPr>
              <a:t>Hormones as risk factors for  endometrial cancer</a:t>
            </a:r>
            <a:endParaRPr lang="en-US" sz="4500" b="1" dirty="0">
              <a:effectLst>
                <a:glow rad="127000">
                  <a:schemeClr val="bg1"/>
                </a:glow>
              </a:effectLst>
              <a:latin typeface="Comic Sans MS" panose="030F0702030302020204" pitchFamily="66" charset="0"/>
              <a:ea typeface="Calibri Light" charset="0"/>
              <a:cs typeface="Calibri Light" charset="0"/>
            </a:endParaRP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2777979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485990"/>
            <a:ext cx="903620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Clr>
                <a:srgbClr val="0000FF"/>
              </a:buClr>
            </a:pPr>
            <a:endParaRPr lang="en-US" sz="2800" b="1" dirty="0" smtClean="0"/>
          </a:p>
          <a:p>
            <a:pPr marL="457200" indent="-457200" algn="l" rtl="0">
              <a:buClr>
                <a:srgbClr val="0000FF"/>
              </a:buClr>
              <a:buFont typeface="Calibri" panose="020F0502020204030204" pitchFamily="34" charset="0"/>
              <a:buChar char="©"/>
            </a:pPr>
            <a:r>
              <a:rPr lang="en-US" sz="3600" b="1" u="sng" dirty="0" smtClean="0"/>
              <a:t>Continuous </a:t>
            </a:r>
            <a:r>
              <a:rPr lang="en-US" sz="3600" b="1" u="sng" dirty="0"/>
              <a:t>progestin </a:t>
            </a:r>
            <a:r>
              <a:rPr lang="en-US" sz="3600" b="1" u="sng" dirty="0" smtClean="0"/>
              <a:t>HRT:</a:t>
            </a:r>
            <a:endParaRPr lang="en-US" sz="2800" b="1" dirty="0" smtClean="0"/>
          </a:p>
          <a:p>
            <a:pPr marL="914400" lvl="1" indent="-457200" algn="l" rtl="0"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en-US" sz="3600" b="1" dirty="0" smtClean="0"/>
              <a:t>May </a:t>
            </a:r>
            <a:r>
              <a:rPr lang="en-US" sz="3600" b="1" dirty="0"/>
              <a:t>actually be protective against </a:t>
            </a:r>
            <a:r>
              <a:rPr lang="en-US" sz="3600" b="1" dirty="0" smtClean="0"/>
              <a:t>EC</a:t>
            </a:r>
          </a:p>
          <a:p>
            <a:pPr marL="914400" lvl="1" indent="-457200" algn="l" rtl="0">
              <a:buClr>
                <a:srgbClr val="006600"/>
              </a:buClr>
              <a:buFont typeface="Wingdings" panose="05000000000000000000" pitchFamily="2" charset="2"/>
              <a:buChar char="§"/>
            </a:pPr>
            <a:endParaRPr lang="en-US" sz="3200" b="1" dirty="0" smtClean="0">
              <a:solidFill>
                <a:srgbClr val="541C00"/>
              </a:solidFill>
            </a:endParaRPr>
          </a:p>
          <a:p>
            <a:pPr marL="914400" lvl="1" indent="-457200" algn="l" rtl="0">
              <a:buClr>
                <a:srgbClr val="006600"/>
              </a:buClr>
              <a:buFont typeface="Wingdings" panose="05000000000000000000" pitchFamily="2" charset="2"/>
              <a:buChar char="§"/>
            </a:pPr>
            <a:endParaRPr lang="en-US" sz="3200" dirty="0">
              <a:solidFill>
                <a:srgbClr val="0000FF"/>
              </a:solidFill>
            </a:endParaRPr>
          </a:p>
          <a:p>
            <a:pPr marL="914400" lvl="1" indent="-457200" algn="l" rtl="0">
              <a:buClr>
                <a:srgbClr val="006600"/>
              </a:buClr>
              <a:buFont typeface="Wingdings" panose="05000000000000000000" pitchFamily="2" charset="2"/>
              <a:buChar char="§"/>
            </a:pPr>
            <a:endParaRPr lang="en-US" sz="3200" b="1" dirty="0" smtClean="0">
              <a:solidFill>
                <a:srgbClr val="FF0000"/>
              </a:solidFill>
            </a:endParaRPr>
          </a:p>
          <a:p>
            <a:pPr marL="914400" lvl="1" indent="-457200" algn="l" rtl="0"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FF0000"/>
                </a:solidFill>
              </a:rPr>
              <a:t>Testosterone-derived </a:t>
            </a:r>
            <a:r>
              <a:rPr lang="en-US" sz="3600" b="1" dirty="0" err="1">
                <a:solidFill>
                  <a:srgbClr val="FF0000"/>
                </a:solidFill>
              </a:rPr>
              <a:t>progestins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dirty="0"/>
              <a:t>is more protective than </a:t>
            </a:r>
            <a:r>
              <a:rPr lang="en-US" sz="3600" b="1" dirty="0" smtClean="0"/>
              <a:t>progesterone-derived </a:t>
            </a:r>
            <a:r>
              <a:rPr lang="en-US" sz="3600" b="1" dirty="0" err="1" smtClean="0"/>
              <a:t>progestins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4181778" y="3609648"/>
            <a:ext cx="2880320" cy="2616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l" rtl="0">
              <a:buClr>
                <a:srgbClr val="0000FF"/>
              </a:buClr>
            </a:pPr>
            <a:r>
              <a:rPr lang="en-US" sz="1100" b="1" dirty="0" smtClean="0"/>
              <a:t>Am J </a:t>
            </a:r>
            <a:r>
              <a:rPr lang="en-US" sz="1100" b="1" dirty="0" err="1" smtClean="0"/>
              <a:t>Obstet</a:t>
            </a:r>
            <a:r>
              <a:rPr lang="en-US" sz="1100" b="1" dirty="0" smtClean="0"/>
              <a:t> Gynecol. 2000; 183(6):1456–1461</a:t>
            </a:r>
            <a:endParaRPr lang="en-US" sz="1100" b="1" dirty="0"/>
          </a:p>
        </p:txBody>
      </p:sp>
      <p:sp>
        <p:nvSpPr>
          <p:cNvPr id="7" name="Rectangle 6"/>
          <p:cNvSpPr/>
          <p:nvPr/>
        </p:nvSpPr>
        <p:spPr>
          <a:xfrm>
            <a:off x="5380886" y="3297533"/>
            <a:ext cx="1680268" cy="2616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pPr algn="l" rtl="0">
              <a:buClr>
                <a:srgbClr val="0000FF"/>
              </a:buClr>
            </a:pPr>
            <a:r>
              <a:rPr lang="en-US" sz="1100" b="1" dirty="0"/>
              <a:t>JAMA 2003;290:1739–48.</a:t>
            </a:r>
            <a:endParaRPr lang="ar-SA" sz="1100" b="1" dirty="0"/>
          </a:p>
        </p:txBody>
      </p:sp>
      <p:sp>
        <p:nvSpPr>
          <p:cNvPr id="3" name="Rectangle 2"/>
          <p:cNvSpPr/>
          <p:nvPr/>
        </p:nvSpPr>
        <p:spPr>
          <a:xfrm>
            <a:off x="6372200" y="5691462"/>
            <a:ext cx="2664009" cy="2616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l" rtl="0">
              <a:buClr>
                <a:srgbClr val="0000FF"/>
              </a:buClr>
            </a:pPr>
            <a:r>
              <a:rPr lang="en-US" sz="1100" b="1" dirty="0"/>
              <a:t>J Natl Cancer Inst. 1999; 91(13):1131–1137</a:t>
            </a:r>
            <a:endParaRPr lang="ar-SA" sz="1100" b="1" dirty="0"/>
          </a:p>
        </p:txBody>
      </p:sp>
      <p:sp>
        <p:nvSpPr>
          <p:cNvPr id="10" name="مستطيل 3"/>
          <p:cNvSpPr/>
          <p:nvPr/>
        </p:nvSpPr>
        <p:spPr>
          <a:xfrm rot="21600000">
            <a:off x="1" y="0"/>
            <a:ext cx="9182850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4450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sz="4500" b="1" dirty="0" smtClean="0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  <a:ea typeface="Calibri Light" charset="0"/>
                <a:cs typeface="Calibri Light" charset="0"/>
              </a:rPr>
              <a:t>Hormones as risk factors for  endometrial cancer</a:t>
            </a:r>
            <a:endParaRPr lang="en-US" sz="4500" b="1" dirty="0">
              <a:effectLst>
                <a:glow rad="127000">
                  <a:schemeClr val="bg1"/>
                </a:glow>
              </a:effectLst>
              <a:latin typeface="Comic Sans MS" panose="030F0702030302020204" pitchFamily="66" charset="0"/>
              <a:ea typeface="Calibri Light" charset="0"/>
              <a:cs typeface="Calibri Light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  <p:sp>
        <p:nvSpPr>
          <p:cNvPr id="11" name="مستطيل 10"/>
          <p:cNvSpPr/>
          <p:nvPr/>
        </p:nvSpPr>
        <p:spPr>
          <a:xfrm>
            <a:off x="7251796" y="3404060"/>
            <a:ext cx="1593771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Cochrane 2012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8350063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99957" y="1097875"/>
            <a:ext cx="887106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Clr>
                <a:srgbClr val="663300"/>
              </a:buClr>
              <a:buFont typeface="Wingdings 2" pitchFamily="18" charset="2"/>
              <a:buChar char=""/>
            </a:pPr>
            <a:r>
              <a:rPr lang="en-US" sz="3600" b="1" dirty="0" smtClean="0">
                <a:solidFill>
                  <a:srgbClr val="002060"/>
                </a:solidFill>
              </a:rPr>
              <a:t>Tamoxifen </a:t>
            </a:r>
          </a:p>
          <a:p>
            <a:pPr marL="914400" lvl="1" indent="-457200" algn="l" rtl="0"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sz="3200" b="1" dirty="0" smtClean="0"/>
              <a:t>used </a:t>
            </a:r>
            <a:r>
              <a:rPr lang="en-US" sz="3200" b="1" dirty="0"/>
              <a:t>in prevention and treatment </a:t>
            </a:r>
            <a:r>
              <a:rPr lang="en-US" sz="3200" b="1" dirty="0" smtClean="0"/>
              <a:t>for all </a:t>
            </a:r>
            <a:r>
              <a:rPr lang="en-US" sz="3200" b="1" dirty="0"/>
              <a:t>stages of breast cancer</a:t>
            </a:r>
          </a:p>
          <a:p>
            <a:pPr marL="914400" lvl="1" indent="-457200" algn="l" rtl="0"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sz="3200" b="1" dirty="0" smtClean="0"/>
              <a:t>increase </a:t>
            </a:r>
            <a:r>
              <a:rPr lang="en-US" sz="3200" b="1" dirty="0"/>
              <a:t>in the relative risk of EC </a:t>
            </a:r>
            <a:r>
              <a:rPr lang="en-US" sz="3200" b="1" dirty="0" smtClean="0"/>
              <a:t>6.4-fold</a:t>
            </a:r>
          </a:p>
          <a:p>
            <a:pPr marL="1371600" lvl="2" indent="-457200" algn="l" rtl="0">
              <a:buClr>
                <a:srgbClr val="663300"/>
              </a:buClr>
              <a:buFont typeface="Wingdings" panose="05000000000000000000" pitchFamily="2" charset="2"/>
              <a:buChar char="ü"/>
            </a:pPr>
            <a:r>
              <a:rPr lang="en-US" sz="2400" dirty="0" smtClean="0"/>
              <a:t>total </a:t>
            </a:r>
            <a:r>
              <a:rPr lang="en-US" sz="2400" dirty="0"/>
              <a:t>duration of tamoxifen use </a:t>
            </a:r>
            <a:endParaRPr lang="en-US" sz="2400" dirty="0" smtClean="0"/>
          </a:p>
          <a:p>
            <a:pPr marL="1371600" lvl="2" indent="-457200" algn="l" rtl="0">
              <a:buClr>
                <a:srgbClr val="663300"/>
              </a:buClr>
              <a:buFont typeface="Wingdings" panose="05000000000000000000" pitchFamily="2" charset="2"/>
              <a:buChar char="ü"/>
            </a:pPr>
            <a:r>
              <a:rPr lang="en-US" sz="2400" dirty="0" smtClean="0"/>
              <a:t>cumulative </a:t>
            </a:r>
            <a:r>
              <a:rPr lang="en-US" sz="2400" dirty="0"/>
              <a:t>dose, </a:t>
            </a:r>
            <a:endParaRPr lang="en-US" sz="2400" dirty="0" smtClean="0"/>
          </a:p>
          <a:p>
            <a:pPr marL="1371600" lvl="2" indent="-457200" algn="l" rtl="0">
              <a:buClr>
                <a:srgbClr val="663300"/>
              </a:buClr>
              <a:buFont typeface="Wingdings" panose="05000000000000000000" pitchFamily="2" charset="2"/>
              <a:buChar char="ü"/>
            </a:pPr>
            <a:r>
              <a:rPr lang="en-US" sz="2400" dirty="0" smtClean="0"/>
              <a:t>prior </a:t>
            </a:r>
            <a:r>
              <a:rPr lang="en-US" sz="2400" dirty="0"/>
              <a:t>estrogen replacement therapy</a:t>
            </a:r>
            <a:endParaRPr lang="en-US" sz="2400" b="1" dirty="0" smtClean="0"/>
          </a:p>
          <a:p>
            <a:pPr marL="914400" lvl="1" indent="-457200" algn="l" rtl="0"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sz="3200" b="1" dirty="0"/>
              <a:t>The benefit of tamoxifen therapy for breast cancer outweighs the potential increase in EC</a:t>
            </a:r>
          </a:p>
          <a:p>
            <a:pPr marL="457200" indent="-457200" algn="l" rtl="0">
              <a:buClr>
                <a:srgbClr val="663300"/>
              </a:buClr>
              <a:buFont typeface="Wingdings 2" pitchFamily="18" charset="2"/>
              <a:buChar char=""/>
            </a:pPr>
            <a:endParaRPr lang="en-US" sz="28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3635895" y="5733256"/>
            <a:ext cx="5472323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n-US" b="1" i="1" dirty="0" smtClean="0"/>
              <a:t>Principles </a:t>
            </a:r>
            <a:r>
              <a:rPr lang="en-US" b="1" i="1" dirty="0"/>
              <a:t>and Practice of Gynecologic </a:t>
            </a:r>
            <a:r>
              <a:rPr lang="en-US" b="1" i="1" dirty="0" smtClean="0"/>
              <a:t>Oncology (2017</a:t>
            </a:r>
            <a:r>
              <a:rPr lang="en-US" dirty="0" smtClean="0"/>
              <a:t>)</a:t>
            </a:r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0" y="6165669"/>
            <a:ext cx="9096722" cy="646331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selective estrogen receptor modulator (SERM) </a:t>
            </a:r>
            <a:endParaRPr lang="ar-SA" sz="3600" dirty="0">
              <a:solidFill>
                <a:schemeClr val="bg1"/>
              </a:solidFill>
            </a:endParaRPr>
          </a:p>
        </p:txBody>
      </p:sp>
      <p:sp>
        <p:nvSpPr>
          <p:cNvPr id="8" name="مستطيل 3"/>
          <p:cNvSpPr/>
          <p:nvPr/>
        </p:nvSpPr>
        <p:spPr>
          <a:xfrm rot="21600000">
            <a:off x="0" y="0"/>
            <a:ext cx="918285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4450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  <a:ea typeface="Calibri Light" charset="0"/>
                <a:cs typeface="Calibri Light" charset="0"/>
              </a:rPr>
              <a:t>Hormones therapy and EC</a:t>
            </a:r>
            <a:endParaRPr lang="en-US" sz="54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Comic Sans MS" panose="030F0702030302020204" pitchFamily="66" charset="0"/>
              <a:ea typeface="Calibri Light" charset="0"/>
              <a:cs typeface="Calibri Light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0076880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2901" y="1397939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Clr>
                <a:srgbClr val="663300"/>
              </a:buClr>
              <a:buFont typeface="Wingdings 2" pitchFamily="18" charset="2"/>
              <a:buChar char=""/>
            </a:pPr>
            <a:r>
              <a:rPr lang="en-US" sz="3600" b="1" dirty="0" smtClean="0">
                <a:solidFill>
                  <a:srgbClr val="002060"/>
                </a:solidFill>
              </a:rPr>
              <a:t>Next-generation </a:t>
            </a:r>
            <a:r>
              <a:rPr lang="en-US" sz="3600" b="1" dirty="0">
                <a:solidFill>
                  <a:srgbClr val="002060"/>
                </a:solidFill>
              </a:rPr>
              <a:t>SERM agents, </a:t>
            </a:r>
            <a:r>
              <a:rPr lang="en-US" sz="3600" b="1" dirty="0" smtClean="0">
                <a:solidFill>
                  <a:srgbClr val="002060"/>
                </a:solidFill>
              </a:rPr>
              <a:t>as </a:t>
            </a:r>
            <a:r>
              <a:rPr lang="en-US" sz="3600" b="1" dirty="0" err="1" smtClean="0">
                <a:solidFill>
                  <a:srgbClr val="002060"/>
                </a:solidFill>
              </a:rPr>
              <a:t>raloxifene</a:t>
            </a:r>
            <a:r>
              <a:rPr lang="en-US" sz="2800" dirty="0" smtClean="0"/>
              <a:t>:</a:t>
            </a:r>
          </a:p>
          <a:p>
            <a:pPr marL="914400" lvl="1" indent="-457200" algn="l" rtl="0"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 </a:t>
            </a:r>
            <a:r>
              <a:rPr lang="en-US" sz="3200" dirty="0" smtClean="0"/>
              <a:t>lower than </a:t>
            </a:r>
            <a:r>
              <a:rPr lang="en-US" sz="3200" dirty="0"/>
              <a:t>tamoxifen </a:t>
            </a:r>
            <a:r>
              <a:rPr lang="en-US" sz="3200" dirty="0" smtClean="0"/>
              <a:t>by 3 </a:t>
            </a:r>
            <a:r>
              <a:rPr lang="en-US" sz="3200" dirty="0"/>
              <a:t>times </a:t>
            </a:r>
            <a:r>
              <a:rPr lang="en-US" sz="3200" dirty="0" smtClean="0"/>
              <a:t>in the </a:t>
            </a:r>
            <a:r>
              <a:rPr lang="en-US" sz="3200" dirty="0"/>
              <a:t>risk </a:t>
            </a:r>
            <a:r>
              <a:rPr lang="en-US" sz="3200" dirty="0" smtClean="0"/>
              <a:t>of developing EC</a:t>
            </a:r>
          </a:p>
        </p:txBody>
      </p:sp>
      <p:sp>
        <p:nvSpPr>
          <p:cNvPr id="3" name="Rectangle 2"/>
          <p:cNvSpPr/>
          <p:nvPr/>
        </p:nvSpPr>
        <p:spPr>
          <a:xfrm>
            <a:off x="3635895" y="5589240"/>
            <a:ext cx="5474327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n-US" b="1" i="1" dirty="0" smtClean="0"/>
              <a:t>Principles </a:t>
            </a:r>
            <a:r>
              <a:rPr lang="en-US" b="1" i="1" dirty="0"/>
              <a:t>and Practice of Gynecologic Oncology </a:t>
            </a:r>
            <a:r>
              <a:rPr lang="en-US" b="1" i="1" dirty="0" smtClean="0"/>
              <a:t>(2017)</a:t>
            </a:r>
            <a:endParaRPr lang="ar-SA" b="1" i="1" dirty="0"/>
          </a:p>
        </p:txBody>
      </p:sp>
      <p:sp>
        <p:nvSpPr>
          <p:cNvPr id="6" name="Rectangle 5"/>
          <p:cNvSpPr/>
          <p:nvPr/>
        </p:nvSpPr>
        <p:spPr>
          <a:xfrm>
            <a:off x="0" y="6165669"/>
            <a:ext cx="9096722" cy="646331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selective estrogen receptor modulator (SERM) </a:t>
            </a:r>
            <a:endParaRPr lang="ar-SA" sz="3600" dirty="0">
              <a:solidFill>
                <a:schemeClr val="bg1"/>
              </a:solidFill>
            </a:endParaRPr>
          </a:p>
        </p:txBody>
      </p:sp>
      <p:sp>
        <p:nvSpPr>
          <p:cNvPr id="8" name="مستطيل 3"/>
          <p:cNvSpPr/>
          <p:nvPr/>
        </p:nvSpPr>
        <p:spPr>
          <a:xfrm rot="21600000">
            <a:off x="0" y="0"/>
            <a:ext cx="918285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4450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  <a:ea typeface="Calibri Light" charset="0"/>
                <a:cs typeface="Calibri Light" charset="0"/>
              </a:rPr>
              <a:t>Hormones therapy and EC</a:t>
            </a:r>
            <a:endParaRPr lang="en-US" sz="54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Comic Sans MS" panose="030F0702030302020204" pitchFamily="66" charset="0"/>
              <a:ea typeface="Calibri Light" charset="0"/>
              <a:cs typeface="Calibri Light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638602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8600" y="1185742"/>
            <a:ext cx="867379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Clr>
                <a:srgbClr val="663300"/>
              </a:buClr>
              <a:buFont typeface="Wingdings 2" pitchFamily="18" charset="2"/>
              <a:buChar char=""/>
            </a:pPr>
            <a:r>
              <a:rPr lang="en-US" sz="3600" b="1" dirty="0" smtClean="0">
                <a:solidFill>
                  <a:srgbClr val="002060"/>
                </a:solidFill>
              </a:rPr>
              <a:t>Aromatase inhibitors:</a:t>
            </a:r>
          </a:p>
          <a:p>
            <a:pPr marL="914400" lvl="1" indent="-457200" algn="l" rtl="0"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Prevent </a:t>
            </a:r>
            <a:r>
              <a:rPr lang="en-US" sz="2800" dirty="0"/>
              <a:t>estrogen synthesis by inhibiting the conversion of androgens to estrogens</a:t>
            </a:r>
          </a:p>
          <a:p>
            <a:pPr marL="914400" lvl="1" indent="-457200" algn="l" rtl="0"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sz="3200" dirty="0" smtClean="0"/>
              <a:t>Replacing </a:t>
            </a:r>
            <a:r>
              <a:rPr lang="en-US" sz="3200" dirty="0"/>
              <a:t>tamoxifen for many breast cancer </a:t>
            </a:r>
            <a:endParaRPr lang="en-US" sz="3200" dirty="0" smtClean="0"/>
          </a:p>
          <a:p>
            <a:pPr marL="914400" lvl="1" indent="-457200" algn="l" rtl="0"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sz="3200" b="1" u="sng" dirty="0" smtClean="0"/>
              <a:t>lower</a:t>
            </a:r>
            <a:r>
              <a:rPr lang="en-US" sz="3200" b="1" dirty="0" smtClean="0"/>
              <a:t> </a:t>
            </a:r>
            <a:r>
              <a:rPr lang="en-US" sz="3200" b="1" dirty="0"/>
              <a:t>incidences of vaginal bleeding or EC </a:t>
            </a:r>
            <a:r>
              <a:rPr lang="en-US" sz="3200" dirty="0"/>
              <a:t>. </a:t>
            </a:r>
          </a:p>
          <a:p>
            <a:pPr marL="914400" lvl="1" indent="-457200" algn="l" rtl="0"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In </a:t>
            </a:r>
            <a:r>
              <a:rPr lang="en-US" sz="3200" b="1" u="sng" dirty="0">
                <a:solidFill>
                  <a:srgbClr val="FF3300"/>
                </a:solidFill>
              </a:rPr>
              <a:t>pre</a:t>
            </a:r>
            <a:r>
              <a:rPr lang="en-US" sz="3200" b="1" dirty="0">
                <a:solidFill>
                  <a:srgbClr val="002060"/>
                </a:solidFill>
              </a:rPr>
              <a:t>menopausal</a:t>
            </a:r>
            <a:r>
              <a:rPr lang="en-US" sz="3200" dirty="0"/>
              <a:t> patients, aromatase inhibitors have </a:t>
            </a:r>
            <a:r>
              <a:rPr lang="en-US" sz="3200" b="1" u="sng" dirty="0">
                <a:solidFill>
                  <a:srgbClr val="C00000"/>
                </a:solidFill>
              </a:rPr>
              <a:t>little activity</a:t>
            </a:r>
            <a:r>
              <a:rPr lang="en-US" sz="3200" dirty="0"/>
              <a:t>, and tamoxifen will continue to play a role.</a:t>
            </a:r>
          </a:p>
        </p:txBody>
      </p:sp>
      <p:sp>
        <p:nvSpPr>
          <p:cNvPr id="3" name="Rectangle 2"/>
          <p:cNvSpPr/>
          <p:nvPr/>
        </p:nvSpPr>
        <p:spPr>
          <a:xfrm>
            <a:off x="3707904" y="5279169"/>
            <a:ext cx="5436096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en-US" dirty="0"/>
              <a:t>(</a:t>
            </a:r>
            <a:r>
              <a:rPr lang="en-US" b="1" i="1" dirty="0"/>
              <a:t>Principles and Practice of Gynecologic Oncology </a:t>
            </a:r>
            <a:r>
              <a:rPr lang="en-US" b="1" i="1" dirty="0" smtClean="0"/>
              <a:t>(2017)</a:t>
            </a:r>
            <a:endParaRPr lang="ar-SA" b="1" i="1" dirty="0"/>
          </a:p>
        </p:txBody>
      </p:sp>
      <p:sp>
        <p:nvSpPr>
          <p:cNvPr id="6" name="Rectangle 5"/>
          <p:cNvSpPr/>
          <p:nvPr/>
        </p:nvSpPr>
        <p:spPr>
          <a:xfrm>
            <a:off x="-81974" y="6285280"/>
            <a:ext cx="9264824" cy="523220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3rd-generation</a:t>
            </a:r>
            <a:r>
              <a:rPr lang="en-US" sz="2800" dirty="0" smtClean="0">
                <a:solidFill>
                  <a:schemeClr val="bg1"/>
                </a:solidFill>
              </a:rPr>
              <a:t> (</a:t>
            </a:r>
            <a:r>
              <a:rPr lang="en-US" sz="2800" dirty="0" err="1" smtClean="0">
                <a:solidFill>
                  <a:schemeClr val="bg1"/>
                </a:solidFill>
              </a:rPr>
              <a:t>anastrozole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letrozole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exemestane</a:t>
            </a:r>
            <a:r>
              <a:rPr lang="en-US" sz="2800" dirty="0">
                <a:solidFill>
                  <a:schemeClr val="bg1"/>
                </a:solidFill>
              </a:rPr>
              <a:t>) </a:t>
            </a:r>
            <a:endParaRPr lang="ar-SA" sz="2800" dirty="0">
              <a:solidFill>
                <a:schemeClr val="bg1"/>
              </a:solidFill>
            </a:endParaRPr>
          </a:p>
        </p:txBody>
      </p:sp>
      <p:sp>
        <p:nvSpPr>
          <p:cNvPr id="8" name="مستطيل 3"/>
          <p:cNvSpPr/>
          <p:nvPr/>
        </p:nvSpPr>
        <p:spPr>
          <a:xfrm rot="21600000">
            <a:off x="0" y="0"/>
            <a:ext cx="918285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4450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  <a:ea typeface="Calibri Light" charset="0"/>
                <a:cs typeface="Calibri Light" charset="0"/>
              </a:rPr>
              <a:t>Hormones therapy and EC</a:t>
            </a:r>
            <a:endParaRPr lang="en-US" sz="54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Comic Sans MS" panose="030F0702030302020204" pitchFamily="66" charset="0"/>
              <a:ea typeface="Calibri Light" charset="0"/>
              <a:cs typeface="Calibri Light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380179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https://aflowerjunction.com/media/vendor/4960/7ac2cee5969aff21db2ed8801b6bd19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مستطيل 11"/>
          <p:cNvSpPr/>
          <p:nvPr/>
        </p:nvSpPr>
        <p:spPr>
          <a:xfrm>
            <a:off x="19511" y="15875"/>
            <a:ext cx="9144000" cy="1938992"/>
          </a:xfrm>
          <a:prstGeom prst="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  <a:effectLst>
            <a:softEdge rad="101600"/>
          </a:effectLst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effectLst>
                  <a:glow rad="127000">
                    <a:schemeClr val="bg1"/>
                  </a:glow>
                </a:effectLst>
                <a:latin typeface="Calibri Light" charset="0"/>
                <a:ea typeface="Calibri Light" charset="0"/>
                <a:cs typeface="Calibri Light" charset="0"/>
              </a:rPr>
              <a:t>Hormone replacement therapy in cancer survivors: </a:t>
            </a:r>
            <a:r>
              <a:rPr lang="en-US" sz="6600" b="1" dirty="0">
                <a:effectLst>
                  <a:glow rad="127000">
                    <a:schemeClr val="bg1"/>
                  </a:glow>
                </a:effectLst>
                <a:latin typeface="Calibri Light" charset="0"/>
                <a:ea typeface="Calibri Light" charset="0"/>
                <a:cs typeface="Calibri Light" charset="0"/>
              </a:rPr>
              <a:t>Utopia?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48692" y="4295774"/>
            <a:ext cx="8964488" cy="1569660"/>
          </a:xfrm>
          <a:prstGeom prst="rect">
            <a:avLst/>
          </a:prstGeom>
          <a:solidFill>
            <a:srgbClr val="FF99FF"/>
          </a:solidFill>
          <a:effectLst>
            <a:softEdge rad="254000"/>
          </a:effectLst>
        </p:spPr>
        <p:txBody>
          <a:bodyPr wrap="square">
            <a:spAutoFit/>
          </a:bodyPr>
          <a:lstStyle/>
          <a:p>
            <a:pPr marL="0" lvl="2" algn="ctr">
              <a:buClr>
                <a:srgbClr val="663300"/>
              </a:buClr>
              <a:defRPr/>
            </a:pPr>
            <a:r>
              <a:rPr lang="en-US" sz="9600" b="1" dirty="0" smtClean="0">
                <a:latin typeface="Freestyle Script" panose="030804020302050B0404" pitchFamily="66" charset="0"/>
                <a:cs typeface="Farsi Simple Outline" panose="02010400000000000000" pitchFamily="2" charset="-78"/>
              </a:rPr>
              <a:t>dr. Mohamed </a:t>
            </a:r>
            <a:r>
              <a:rPr lang="en-US" sz="9600" b="1" dirty="0" err="1" smtClean="0">
                <a:latin typeface="Freestyle Script" panose="030804020302050B0404" pitchFamily="66" charset="0"/>
                <a:cs typeface="Farsi Simple Outline" panose="02010400000000000000" pitchFamily="2" charset="-78"/>
              </a:rPr>
              <a:t>Alajami</a:t>
            </a:r>
            <a:endParaRPr lang="en-US" sz="9600" b="1" dirty="0">
              <a:latin typeface="Freestyle Script" panose="030804020302050B0404" pitchFamily="66" charset="0"/>
              <a:cs typeface="Farsi Simple Outline" panose="02010400000000000000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492804" y="6088558"/>
            <a:ext cx="4572000" cy="64633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rtl="0"/>
            <a:r>
              <a:rPr lang="en-US" dirty="0">
                <a:solidFill>
                  <a:srgbClr val="1D2129"/>
                </a:solidFill>
                <a:latin typeface="Helvetica" panose="020B0604020202020204" pitchFamily="34" charset="0"/>
              </a:rPr>
              <a:t>Higher Studies in </a:t>
            </a:r>
            <a:r>
              <a:rPr lang="en-US" dirty="0" err="1" smtClean="0">
                <a:solidFill>
                  <a:srgbClr val="1D2129"/>
                </a:solidFill>
                <a:latin typeface="Helvetica" panose="020B0604020202020204" pitchFamily="34" charset="0"/>
              </a:rPr>
              <a:t>Obs.Gyne</a:t>
            </a:r>
            <a:r>
              <a:rPr lang="en-US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- MD </a:t>
            </a:r>
          </a:p>
          <a:p>
            <a:pPr algn="ctr" rtl="0"/>
            <a:r>
              <a:rPr lang="en-US" dirty="0" smtClean="0">
                <a:solidFill>
                  <a:srgbClr val="1D2129"/>
                </a:solidFill>
                <a:latin typeface="Helvetica" panose="020B0604020202020204" pitchFamily="34" charset="0"/>
              </a:rPr>
              <a:t>Lecturer in HAMA  </a:t>
            </a:r>
            <a:r>
              <a:rPr lang="en-US" dirty="0" err="1" smtClean="0">
                <a:solidFill>
                  <a:srgbClr val="1D2129"/>
                </a:solidFill>
                <a:latin typeface="Helvetica" panose="020B0604020202020204" pitchFamily="34" charset="0"/>
              </a:rPr>
              <a:t>Univ</a:t>
            </a:r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6888128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0" y="2187325"/>
            <a:ext cx="88204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Clr>
                <a:srgbClr val="FF0000"/>
              </a:buClr>
              <a:buFont typeface="Wingdings 2" pitchFamily="18" charset="2"/>
              <a:buChar char=""/>
            </a:pPr>
            <a:r>
              <a:rPr lang="en-US" sz="4000" b="1" dirty="0" smtClean="0"/>
              <a:t>Q: Does </a:t>
            </a:r>
            <a:r>
              <a:rPr lang="en-US" sz="4000" dirty="0" smtClean="0"/>
              <a:t>providing</a:t>
            </a:r>
            <a:r>
              <a:rPr lang="en-US" sz="4000" b="1" dirty="0" smtClean="0"/>
              <a:t> </a:t>
            </a:r>
            <a:r>
              <a:rPr lang="en-US" sz="4000" b="1" dirty="0">
                <a:solidFill>
                  <a:srgbClr val="002060"/>
                </a:solidFill>
              </a:rPr>
              <a:t>exogenous estrogen</a:t>
            </a:r>
            <a:r>
              <a:rPr lang="en-US" sz="4000" b="1" dirty="0"/>
              <a:t>, </a:t>
            </a:r>
            <a:r>
              <a:rPr lang="en-US" sz="4000" dirty="0"/>
              <a:t>either in </a:t>
            </a:r>
            <a:r>
              <a:rPr lang="en-US" sz="4000" dirty="0">
                <a:solidFill>
                  <a:srgbClr val="002060"/>
                </a:solidFill>
              </a:rPr>
              <a:t>combination </a:t>
            </a:r>
            <a:r>
              <a:rPr lang="en-US" sz="4000" b="1" dirty="0">
                <a:solidFill>
                  <a:srgbClr val="C00000"/>
                </a:solidFill>
              </a:rPr>
              <a:t>or</a:t>
            </a:r>
            <a:r>
              <a:rPr lang="en-US" sz="4000" dirty="0">
                <a:solidFill>
                  <a:srgbClr val="002060"/>
                </a:solidFill>
              </a:rPr>
              <a:t> alone</a:t>
            </a:r>
            <a:r>
              <a:rPr lang="en-US" sz="4000" dirty="0"/>
              <a:t>, to women with a</a:t>
            </a:r>
            <a:r>
              <a:rPr lang="en-US" sz="4000" b="1" dirty="0"/>
              <a:t> history of endometrial cancer </a:t>
            </a:r>
            <a:r>
              <a:rPr lang="en-US" sz="4000" b="1" dirty="0" smtClean="0"/>
              <a:t>have </a:t>
            </a:r>
            <a:r>
              <a:rPr lang="en-US" sz="4000" b="1" dirty="0"/>
              <a:t>any effect on recurrence and </a:t>
            </a:r>
            <a:r>
              <a:rPr lang="en-US" sz="4000" b="1" dirty="0" smtClean="0"/>
              <a:t>survival??</a:t>
            </a:r>
          </a:p>
        </p:txBody>
      </p:sp>
      <p:sp>
        <p:nvSpPr>
          <p:cNvPr id="5" name="مستطيل 3"/>
          <p:cNvSpPr/>
          <p:nvPr/>
        </p:nvSpPr>
        <p:spPr>
          <a:xfrm rot="21600000">
            <a:off x="0" y="0"/>
            <a:ext cx="918285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4450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  <a:ea typeface="Calibri Light" charset="0"/>
                <a:cs typeface="Calibri Light" charset="0"/>
              </a:rPr>
              <a:t>Hormones therapy and EC</a:t>
            </a:r>
            <a:endParaRPr lang="en-US" sz="54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Comic Sans MS" panose="030F0702030302020204" pitchFamily="66" charset="0"/>
              <a:ea typeface="Calibri Light" charset="0"/>
              <a:cs typeface="Calibri Light" charset="0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998" y="1104327"/>
            <a:ext cx="45624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976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91710" y="1264980"/>
            <a:ext cx="8999429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Clr>
                <a:srgbClr val="FF0000"/>
              </a:buClr>
              <a:buFont typeface="Wingdings 2" pitchFamily="18" charset="2"/>
              <a:buChar char=""/>
            </a:pPr>
            <a:r>
              <a:rPr lang="en-US" sz="3200" b="1" u="sng" dirty="0" err="1" smtClean="0">
                <a:solidFill>
                  <a:srgbClr val="006600"/>
                </a:solidFill>
              </a:rPr>
              <a:t>Peri</a:t>
            </a:r>
            <a:r>
              <a:rPr lang="en-US" sz="3200" b="1" u="sng" dirty="0" err="1" smtClean="0">
                <a:solidFill>
                  <a:srgbClr val="002060"/>
                </a:solidFill>
              </a:rPr>
              <a:t>menopausal</a:t>
            </a:r>
            <a:r>
              <a:rPr lang="en-US" sz="3200" b="1" dirty="0" smtClean="0"/>
              <a:t> </a:t>
            </a:r>
            <a:r>
              <a:rPr lang="en-US" sz="3200" b="1" dirty="0"/>
              <a:t>and </a:t>
            </a:r>
            <a:r>
              <a:rPr lang="en-US" sz="3200" b="1" u="sng" dirty="0">
                <a:solidFill>
                  <a:srgbClr val="663300"/>
                </a:solidFill>
              </a:rPr>
              <a:t>post</a:t>
            </a:r>
            <a:r>
              <a:rPr lang="en-US" sz="3200" b="1" u="sng" dirty="0">
                <a:solidFill>
                  <a:srgbClr val="002060"/>
                </a:solidFill>
              </a:rPr>
              <a:t>menopausal</a:t>
            </a:r>
            <a:r>
              <a:rPr lang="en-US" sz="3200" b="1" dirty="0"/>
              <a:t> survivors of </a:t>
            </a:r>
            <a:r>
              <a:rPr lang="en-US" sz="3200" b="1" dirty="0" smtClean="0"/>
              <a:t>EC with </a:t>
            </a:r>
            <a:r>
              <a:rPr lang="en-US" sz="3200" b="1" u="sng" dirty="0"/>
              <a:t>early-stage </a:t>
            </a:r>
            <a:r>
              <a:rPr lang="en-US" sz="3200" b="1" u="sng" dirty="0" smtClean="0"/>
              <a:t>tumors</a:t>
            </a:r>
            <a:r>
              <a:rPr lang="en-US" sz="3200" b="1" dirty="0" smtClean="0"/>
              <a:t>, </a:t>
            </a:r>
            <a:r>
              <a:rPr lang="en-US" sz="3200" b="1" dirty="0"/>
              <a:t>hormone therapy </a:t>
            </a:r>
            <a:r>
              <a:rPr lang="en-US" sz="3200" b="1" i="1" u="sng" dirty="0">
                <a:solidFill>
                  <a:srgbClr val="C00000"/>
                </a:solidFill>
              </a:rPr>
              <a:t>does not increase </a:t>
            </a:r>
            <a:r>
              <a:rPr lang="en-US" sz="3200" b="1" dirty="0" smtClean="0"/>
              <a:t>recurrence </a:t>
            </a:r>
            <a:r>
              <a:rPr lang="en-US" sz="3200" b="1" dirty="0"/>
              <a:t>or death</a:t>
            </a:r>
            <a:r>
              <a:rPr lang="en-US" sz="3200" b="1" dirty="0" smtClean="0"/>
              <a:t>.</a:t>
            </a:r>
          </a:p>
          <a:p>
            <a:pPr marL="457200" indent="-457200" algn="l" rtl="0">
              <a:buClr>
                <a:srgbClr val="FF0000"/>
              </a:buClr>
              <a:buFont typeface="Wingdings 2" pitchFamily="18" charset="2"/>
              <a:buChar char=""/>
            </a:pPr>
            <a:endParaRPr lang="en-US" sz="2800" b="1" dirty="0" smtClean="0"/>
          </a:p>
          <a:p>
            <a:pPr marL="457200" indent="-457200" algn="l" rtl="0">
              <a:buClr>
                <a:srgbClr val="FF0000"/>
              </a:buClr>
              <a:buFont typeface="Wingdings 2" pitchFamily="18" charset="2"/>
              <a:buChar char=""/>
            </a:pPr>
            <a:endParaRPr lang="en-US" sz="2800" b="1" dirty="0"/>
          </a:p>
          <a:p>
            <a:pPr marL="457200" indent="-457200" algn="l" rtl="0">
              <a:buClr>
                <a:srgbClr val="FF0000"/>
              </a:buClr>
              <a:buFont typeface="Wingdings 2" pitchFamily="18" charset="2"/>
              <a:buChar char=""/>
            </a:pPr>
            <a:r>
              <a:rPr lang="en-US" sz="3200" b="1" dirty="0" smtClean="0"/>
              <a:t>Reasonable </a:t>
            </a:r>
            <a:r>
              <a:rPr lang="en-US" sz="3200" b="1" dirty="0"/>
              <a:t>to offer a </a:t>
            </a:r>
            <a:r>
              <a:rPr lang="en-US" sz="3200" b="1" u="sng" dirty="0"/>
              <a:t>short course </a:t>
            </a:r>
            <a:r>
              <a:rPr lang="en-US" sz="3200" b="1" dirty="0"/>
              <a:t>of estrogen-based HRT after surgical management to such women </a:t>
            </a:r>
            <a:endParaRPr lang="en-US" sz="32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6828788" y="5231518"/>
            <a:ext cx="2079415" cy="2616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en-US" sz="1100" b="1" i="1" dirty="0">
                <a:latin typeface="AdvOT53949f24.I"/>
              </a:rPr>
              <a:t>J </a:t>
            </a:r>
            <a:r>
              <a:rPr lang="en-US" sz="1100" b="1" i="1" dirty="0" err="1">
                <a:latin typeface="AdvOT53949f24.I"/>
              </a:rPr>
              <a:t>Clin</a:t>
            </a:r>
            <a:r>
              <a:rPr lang="en-US" sz="1100" b="1" i="1" dirty="0">
                <a:latin typeface="AdvOT53949f24.I"/>
              </a:rPr>
              <a:t> </a:t>
            </a:r>
            <a:r>
              <a:rPr lang="en-US" sz="1100" b="1" i="1" dirty="0" err="1">
                <a:latin typeface="AdvOT53949f24.I"/>
              </a:rPr>
              <a:t>Oncol</a:t>
            </a:r>
            <a:r>
              <a:rPr lang="en-US" sz="1100" b="1" i="1" dirty="0">
                <a:latin typeface="AdvOT53949f24.I"/>
              </a:rPr>
              <a:t> 2006;24:587–92</a:t>
            </a:r>
            <a:endParaRPr lang="ar-SA" sz="1100" b="1" i="1" dirty="0">
              <a:latin typeface="AdvOT53949f24.I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5879481" y="5963935"/>
            <a:ext cx="3028722" cy="2616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r" rtl="0"/>
            <a:r>
              <a:rPr lang="en-US" sz="1100" b="1" i="1" dirty="0">
                <a:latin typeface="AdvOT53949f24.I"/>
              </a:rPr>
              <a:t>Am </a:t>
            </a:r>
            <a:r>
              <a:rPr lang="en-US" sz="1100" b="1" i="1" dirty="0" smtClean="0">
                <a:latin typeface="AdvOT53949f24.I"/>
              </a:rPr>
              <a:t>J</a:t>
            </a:r>
            <a:r>
              <a:rPr lang="ar-SY" sz="1100" b="1" i="1" dirty="0" smtClean="0">
                <a:latin typeface="AdvOT53949f24.I"/>
              </a:rPr>
              <a:t> </a:t>
            </a:r>
            <a:r>
              <a:rPr lang="en-US" sz="1100" b="1" i="1" dirty="0" err="1" smtClean="0">
                <a:latin typeface="AdvOT53949f24.I"/>
              </a:rPr>
              <a:t>Obstet</a:t>
            </a:r>
            <a:r>
              <a:rPr lang="en-US" sz="1100" b="1" i="1" dirty="0" smtClean="0">
                <a:latin typeface="AdvOT53949f24.I"/>
              </a:rPr>
              <a:t> </a:t>
            </a:r>
            <a:r>
              <a:rPr lang="en-US" sz="1100" b="1" i="1" dirty="0" err="1">
                <a:latin typeface="AdvOT53949f24.I"/>
              </a:rPr>
              <a:t>Gynecol</a:t>
            </a:r>
            <a:r>
              <a:rPr lang="en-US" sz="1100" b="1" i="1" dirty="0">
                <a:latin typeface="AdvOT53949f24.I"/>
              </a:rPr>
              <a:t> 1996;175:1195–200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6816685" y="5544578"/>
            <a:ext cx="2117887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en-US" sz="1100" b="1" i="1" dirty="0" err="1"/>
              <a:t>Obstet</a:t>
            </a:r>
            <a:r>
              <a:rPr lang="en-US" sz="1100" b="1" i="1" dirty="0"/>
              <a:t> </a:t>
            </a:r>
            <a:r>
              <a:rPr lang="en-US" sz="1100" b="1" i="1" dirty="0" err="1"/>
              <a:t>Gynecol</a:t>
            </a:r>
            <a:r>
              <a:rPr lang="en-US" sz="1100" b="1" i="1" dirty="0"/>
              <a:t> 2001;97:555–60</a:t>
            </a:r>
            <a:r>
              <a:rPr lang="en-US" dirty="0"/>
              <a:t>.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6256515" y="4690410"/>
            <a:ext cx="2651688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it-IT" sz="1100" b="1" i="1" dirty="0">
                <a:latin typeface="AdvOT53949f24.I"/>
              </a:rPr>
              <a:t>Int J Gynecol Cancer </a:t>
            </a:r>
            <a:r>
              <a:rPr lang="it-IT" sz="1100" b="1" i="1" dirty="0">
                <a:latin typeface="AdvOT3f399bc3"/>
              </a:rPr>
              <a:t>2006;</a:t>
            </a:r>
            <a:r>
              <a:rPr lang="it-IT" sz="1100" b="1" i="1" dirty="0">
                <a:latin typeface="AdvOT106fdb58.B"/>
              </a:rPr>
              <a:t>16</a:t>
            </a:r>
            <a:r>
              <a:rPr lang="it-IT" sz="1100" b="1" i="1" dirty="0">
                <a:latin typeface="AdvOT3f399bc3"/>
              </a:rPr>
              <a:t>:805</a:t>
            </a:r>
            <a:r>
              <a:rPr lang="it-IT" sz="1100" b="1" i="1" dirty="0">
                <a:latin typeface="AdvTT3713a231+20"/>
              </a:rPr>
              <a:t>–</a:t>
            </a:r>
            <a:r>
              <a:rPr lang="it-IT" sz="1100" b="1" i="1" dirty="0">
                <a:latin typeface="AdvOT3f399bc3"/>
              </a:rPr>
              <a:t>8</a:t>
            </a:r>
            <a:r>
              <a:rPr lang="it-IT" sz="2000" dirty="0">
                <a:latin typeface="AdvOT3f399bc3"/>
              </a:rPr>
              <a:t>.</a:t>
            </a:r>
            <a:endParaRPr lang="en-US" sz="2000" dirty="0"/>
          </a:p>
        </p:txBody>
      </p:sp>
      <p:sp>
        <p:nvSpPr>
          <p:cNvPr id="8" name="مستطيل 7"/>
          <p:cNvSpPr/>
          <p:nvPr/>
        </p:nvSpPr>
        <p:spPr>
          <a:xfrm>
            <a:off x="7077254" y="3129182"/>
            <a:ext cx="1830949" cy="2616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en-US" sz="1100" b="1" i="1" dirty="0"/>
              <a:t>J </a:t>
            </a:r>
            <a:r>
              <a:rPr lang="en-US" sz="1100" b="1" i="1" dirty="0" err="1"/>
              <a:t>Clin</a:t>
            </a:r>
            <a:r>
              <a:rPr lang="en-US" sz="1100" b="1" i="1" dirty="0"/>
              <a:t> </a:t>
            </a:r>
            <a:r>
              <a:rPr lang="en-US" sz="1100" b="1" i="1" dirty="0" err="1"/>
              <a:t>Oncol</a:t>
            </a:r>
            <a:r>
              <a:rPr lang="en-US" sz="1100" b="1" i="1" dirty="0"/>
              <a:t> 2006;24:587–92</a:t>
            </a:r>
          </a:p>
        </p:txBody>
      </p:sp>
      <p:sp>
        <p:nvSpPr>
          <p:cNvPr id="10" name="مستطيل 3"/>
          <p:cNvSpPr/>
          <p:nvPr/>
        </p:nvSpPr>
        <p:spPr>
          <a:xfrm rot="21600000">
            <a:off x="0" y="0"/>
            <a:ext cx="918285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4450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  <a:ea typeface="Calibri Light" charset="0"/>
                <a:cs typeface="Calibri Light" charset="0"/>
              </a:rPr>
              <a:t>Hormones therapy and EC</a:t>
            </a:r>
            <a:endParaRPr lang="en-US" sz="54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Comic Sans MS" panose="030F0702030302020204" pitchFamily="66" charset="0"/>
              <a:ea typeface="Calibri Light" charset="0"/>
              <a:cs typeface="Calibri Light" charset="0"/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dr. Mohamed </a:t>
            </a:r>
            <a:r>
              <a:rPr lang="en-US" dirty="0" err="1" smtClean="0"/>
              <a:t>Alajami</a:t>
            </a:r>
            <a:endParaRPr lang="ar-SY" sz="1100" b="1" i="1" dirty="0">
              <a:solidFill>
                <a:schemeClr val="tx1"/>
              </a:solidFill>
              <a:latin typeface="AdvOT53949f24.I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222914" y="3021460"/>
            <a:ext cx="1593771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Cochrane 2018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665231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05548" y="1163355"/>
            <a:ext cx="90384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Clr>
                <a:srgbClr val="FF0000"/>
              </a:buClr>
              <a:buFont typeface="Wingdings 2" pitchFamily="18" charset="2"/>
              <a:buChar char=""/>
            </a:pPr>
            <a:r>
              <a:rPr lang="en-US" sz="3600" b="1" dirty="0" smtClean="0"/>
              <a:t>Use HRT (</a:t>
            </a:r>
            <a:r>
              <a:rPr lang="en-US" sz="3600" dirty="0"/>
              <a:t>Estrogen </a:t>
            </a:r>
            <a:r>
              <a:rPr lang="en-US" sz="3600" u="sng" dirty="0" smtClean="0"/>
              <a:t>+</a:t>
            </a:r>
            <a:r>
              <a:rPr lang="en-US" sz="3600" dirty="0" smtClean="0"/>
              <a:t> </a:t>
            </a:r>
            <a:r>
              <a:rPr lang="en-US" sz="3600" dirty="0" err="1" smtClean="0"/>
              <a:t>progestins</a:t>
            </a:r>
            <a:r>
              <a:rPr lang="en-US" sz="3600" b="1" dirty="0" smtClean="0"/>
              <a:t>) </a:t>
            </a:r>
            <a:r>
              <a:rPr lang="en-US" sz="3600" b="1" dirty="0"/>
              <a:t>have not </a:t>
            </a:r>
            <a:r>
              <a:rPr lang="en-US" sz="3600" b="1" dirty="0" smtClean="0"/>
              <a:t>any </a:t>
            </a:r>
            <a:r>
              <a:rPr lang="en-US" sz="3600" b="1" dirty="0"/>
              <a:t>increased rate of recurrence in </a:t>
            </a:r>
            <a:r>
              <a:rPr lang="en-US" sz="3600" b="1" dirty="0" smtClean="0"/>
              <a:t>users of </a:t>
            </a:r>
            <a:r>
              <a:rPr lang="en-US" sz="3600" b="1" u="sng" dirty="0" smtClean="0">
                <a:solidFill>
                  <a:srgbClr val="002060"/>
                </a:solidFill>
              </a:rPr>
              <a:t>all stages</a:t>
            </a:r>
          </a:p>
          <a:p>
            <a:pPr algn="l" rtl="0">
              <a:buClr>
                <a:srgbClr val="FF0000"/>
              </a:buClr>
            </a:pPr>
            <a:endParaRPr lang="en-US" sz="3600" b="1" u="sng" dirty="0" smtClean="0">
              <a:solidFill>
                <a:srgbClr val="002060"/>
              </a:solidFill>
            </a:endParaRPr>
          </a:p>
          <a:p>
            <a:pPr marL="457200" indent="-457200" algn="l" rtl="0">
              <a:buClr>
                <a:srgbClr val="FF0000"/>
              </a:buClr>
              <a:buFont typeface="Wingdings" pitchFamily="2" charset="2"/>
              <a:buChar char="®"/>
            </a:pPr>
            <a:r>
              <a:rPr lang="en-US" sz="3600" dirty="0" smtClean="0"/>
              <a:t>Hormone </a:t>
            </a:r>
            <a:r>
              <a:rPr lang="en-US" sz="3600" dirty="0"/>
              <a:t>users had </a:t>
            </a:r>
            <a:r>
              <a:rPr lang="en-US" sz="3600" b="1" dirty="0" smtClean="0"/>
              <a:t>longer </a:t>
            </a:r>
            <a:r>
              <a:rPr lang="en-US" sz="3600" b="1" dirty="0"/>
              <a:t>disease-free </a:t>
            </a:r>
            <a:r>
              <a:rPr lang="en-US" sz="3600" b="1" dirty="0" smtClean="0"/>
              <a:t>interval</a:t>
            </a:r>
            <a:r>
              <a:rPr lang="en-US" sz="3600" dirty="0" smtClean="0"/>
              <a:t>.</a:t>
            </a:r>
            <a:endParaRPr lang="en-US" sz="3600" b="1" dirty="0"/>
          </a:p>
        </p:txBody>
      </p:sp>
      <p:sp>
        <p:nvSpPr>
          <p:cNvPr id="3" name="مستطيل 2"/>
          <p:cNvSpPr/>
          <p:nvPr/>
        </p:nvSpPr>
        <p:spPr>
          <a:xfrm>
            <a:off x="34303" y="4995173"/>
            <a:ext cx="9144000" cy="1569660"/>
          </a:xfrm>
          <a:prstGeom prst="rect">
            <a:avLst/>
          </a:prstGeom>
          <a:solidFill>
            <a:srgbClr val="0066FF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l" rtl="0"/>
            <a:r>
              <a:rPr lang="en-US" sz="3200" b="1" dirty="0" smtClean="0">
                <a:solidFill>
                  <a:schemeClr val="bg1"/>
                </a:solidFill>
              </a:rPr>
              <a:t>Hormone therapy </a:t>
            </a:r>
            <a:r>
              <a:rPr lang="en-US" sz="3200" b="1" i="1" dirty="0">
                <a:solidFill>
                  <a:srgbClr val="FFFF00"/>
                </a:solidFill>
              </a:rPr>
              <a:t>does </a:t>
            </a:r>
            <a:r>
              <a:rPr lang="en-US" sz="3200" b="1" i="1" dirty="0" smtClean="0">
                <a:solidFill>
                  <a:srgbClr val="FFFF00"/>
                </a:solidFill>
              </a:rPr>
              <a:t>not increase </a:t>
            </a:r>
            <a:r>
              <a:rPr lang="en-US" sz="3200" b="1" dirty="0" smtClean="0">
                <a:solidFill>
                  <a:schemeClr val="bg1"/>
                </a:solidFill>
              </a:rPr>
              <a:t>the rate of recurrence or death of endometrial cancer type 1 (endometrial adenocarcinoma) of </a:t>
            </a:r>
            <a:r>
              <a:rPr lang="en-US" sz="3200" b="1" u="sng" dirty="0" smtClean="0">
                <a:solidFill>
                  <a:srgbClr val="C00000"/>
                </a:solidFill>
              </a:rPr>
              <a:t>all stages</a:t>
            </a:r>
            <a:endParaRPr lang="ar-SY" sz="3200" b="1" u="sng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87678" y="4421878"/>
            <a:ext cx="2170787" cy="2616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r>
              <a:rPr lang="en-US" sz="1100" b="1" i="1" dirty="0" err="1"/>
              <a:t>Obstet</a:t>
            </a:r>
            <a:r>
              <a:rPr lang="en-US" sz="1100" b="1" i="1" dirty="0"/>
              <a:t> Gynecol. 2001;97:555–560</a:t>
            </a:r>
            <a:endParaRPr lang="ar-SA" sz="1100" b="1" i="1" dirty="0"/>
          </a:p>
        </p:txBody>
      </p:sp>
      <p:sp>
        <p:nvSpPr>
          <p:cNvPr id="7" name="مستطيل 3"/>
          <p:cNvSpPr/>
          <p:nvPr/>
        </p:nvSpPr>
        <p:spPr>
          <a:xfrm rot="21600000">
            <a:off x="0" y="0"/>
            <a:ext cx="918285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4450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  <a:ea typeface="Calibri Light" charset="0"/>
                <a:cs typeface="Calibri Light" charset="0"/>
              </a:rPr>
              <a:t>Hormones therapy and EC</a:t>
            </a:r>
            <a:endParaRPr lang="en-US" sz="54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Comic Sans MS" panose="030F0702030302020204" pitchFamily="66" charset="0"/>
              <a:ea typeface="Calibri Light" charset="0"/>
              <a:cs typeface="Calibri Light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515693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11345" y="1119258"/>
            <a:ext cx="86737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Clr>
                <a:srgbClr val="FF0000"/>
              </a:buClr>
              <a:buFont typeface="Wingdings" pitchFamily="2" charset="2"/>
              <a:buChar char="®"/>
            </a:pPr>
            <a:r>
              <a:rPr lang="en-US" sz="3600" b="1" dirty="0" smtClean="0">
                <a:solidFill>
                  <a:srgbClr val="002060"/>
                </a:solidFill>
              </a:rPr>
              <a:t> limited data </a:t>
            </a:r>
          </a:p>
          <a:p>
            <a:pPr marL="914400" lvl="1" indent="-457200" algn="l" rtl="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200" b="1" dirty="0" smtClean="0"/>
              <a:t>use of HRT in </a:t>
            </a:r>
            <a:r>
              <a:rPr lang="en-US" sz="3200" b="1" u="sng" dirty="0" smtClean="0">
                <a:solidFill>
                  <a:srgbClr val="FF3300"/>
                </a:solidFill>
              </a:rPr>
              <a:t>pre</a:t>
            </a:r>
            <a:r>
              <a:rPr lang="en-US" sz="3200" b="1" dirty="0" smtClean="0">
                <a:solidFill>
                  <a:srgbClr val="002060"/>
                </a:solidFill>
              </a:rPr>
              <a:t>menopausal</a:t>
            </a:r>
            <a:r>
              <a:rPr lang="en-US" sz="3200" b="1" dirty="0" smtClean="0"/>
              <a:t> women experiencing the </a:t>
            </a:r>
            <a:r>
              <a:rPr lang="en-US" sz="3200" b="1" i="1" dirty="0" smtClean="0"/>
              <a:t>sudden iatrogenic </a:t>
            </a:r>
            <a:r>
              <a:rPr lang="en-US" sz="3200" b="1" dirty="0" smtClean="0"/>
              <a:t>onset of menopause after surgery</a:t>
            </a:r>
            <a:r>
              <a:rPr lang="en-US" sz="3200" b="1" dirty="0"/>
              <a:t>,</a:t>
            </a:r>
            <a:r>
              <a:rPr lang="en-US" sz="3200" b="1" dirty="0" smtClean="0"/>
              <a:t> </a:t>
            </a:r>
          </a:p>
          <a:p>
            <a:pPr marL="914400" lvl="1" indent="-457200" algn="l" rtl="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200" dirty="0" smtClean="0"/>
              <a:t>women </a:t>
            </a:r>
            <a:r>
              <a:rPr lang="en-US" sz="3200" dirty="0"/>
              <a:t>with </a:t>
            </a:r>
            <a:r>
              <a:rPr lang="en-US" sz="3200" i="1" u="sng" dirty="0">
                <a:solidFill>
                  <a:srgbClr val="C00000"/>
                </a:solidFill>
              </a:rPr>
              <a:t>stage </a:t>
            </a:r>
            <a:r>
              <a:rPr lang="en-US" sz="3200" i="1" u="sng" dirty="0" smtClean="0">
                <a:solidFill>
                  <a:srgbClr val="C00000"/>
                </a:solidFill>
              </a:rPr>
              <a:t>II–IV </a:t>
            </a:r>
            <a:r>
              <a:rPr lang="en-US" sz="3200" i="1" u="sng" dirty="0">
                <a:solidFill>
                  <a:srgbClr val="C00000"/>
                </a:solidFill>
              </a:rPr>
              <a:t>cancer </a:t>
            </a:r>
            <a:endParaRPr lang="en-US" sz="3200" dirty="0" smtClean="0"/>
          </a:p>
          <a:p>
            <a:pPr marL="914400" lvl="1" indent="-457200" algn="l" rtl="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200" dirty="0" smtClean="0"/>
              <a:t>women </a:t>
            </a:r>
            <a:r>
              <a:rPr lang="en-US" sz="3200" dirty="0"/>
              <a:t>with type </a:t>
            </a:r>
            <a:r>
              <a:rPr lang="en-US" sz="3200" dirty="0" smtClean="0"/>
              <a:t>2 tumors</a:t>
            </a:r>
            <a:r>
              <a:rPr lang="en-US" sz="3200" b="1" dirty="0" smtClean="0"/>
              <a:t> </a:t>
            </a:r>
          </a:p>
          <a:p>
            <a:pPr algn="l" rtl="0">
              <a:buClr>
                <a:srgbClr val="FF0000"/>
              </a:buClr>
            </a:pPr>
            <a:endParaRPr lang="en-US" sz="2800" b="1" dirty="0" smtClean="0"/>
          </a:p>
        </p:txBody>
      </p:sp>
      <p:sp>
        <p:nvSpPr>
          <p:cNvPr id="3" name="مستطيل 2"/>
          <p:cNvSpPr/>
          <p:nvPr/>
        </p:nvSpPr>
        <p:spPr>
          <a:xfrm>
            <a:off x="7059377" y="4868161"/>
            <a:ext cx="1869422" cy="2616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en-US" sz="1100" b="1" i="1" dirty="0"/>
              <a:t>J </a:t>
            </a:r>
            <a:r>
              <a:rPr lang="en-US" sz="1100" b="1" i="1" dirty="0" err="1"/>
              <a:t>Clin</a:t>
            </a:r>
            <a:r>
              <a:rPr lang="en-US" sz="1100" b="1" i="1" dirty="0"/>
              <a:t> </a:t>
            </a:r>
            <a:r>
              <a:rPr lang="en-US" sz="1100" b="1" i="1" dirty="0" err="1"/>
              <a:t>Oncol</a:t>
            </a:r>
            <a:r>
              <a:rPr lang="en-US" sz="1100" b="1" i="1" dirty="0"/>
              <a:t> 2009;27:1214–9.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6693391" y="5339245"/>
            <a:ext cx="2196919" cy="2616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n-US" sz="1100" b="1" i="1" dirty="0" err="1"/>
              <a:t>Gynecol</a:t>
            </a:r>
            <a:r>
              <a:rPr lang="en-US" sz="1100" b="1" i="1" dirty="0"/>
              <a:t> </a:t>
            </a:r>
            <a:r>
              <a:rPr lang="en-US" sz="1100" b="1" i="1" dirty="0" err="1"/>
              <a:t>Oncol</a:t>
            </a:r>
            <a:r>
              <a:rPr lang="en-US" sz="1100" b="1" i="1" dirty="0"/>
              <a:t> 2013;131:289–93.</a:t>
            </a:r>
          </a:p>
        </p:txBody>
      </p:sp>
      <p:sp>
        <p:nvSpPr>
          <p:cNvPr id="8" name="مستطيل 3"/>
          <p:cNvSpPr/>
          <p:nvPr/>
        </p:nvSpPr>
        <p:spPr>
          <a:xfrm rot="21600000">
            <a:off x="0" y="0"/>
            <a:ext cx="918285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4450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  <a:ea typeface="Calibri Light" charset="0"/>
                <a:cs typeface="Calibri Light" charset="0"/>
              </a:rPr>
              <a:t>Hormones therapy and EC</a:t>
            </a:r>
            <a:endParaRPr lang="en-US" sz="54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Comic Sans MS" panose="030F0702030302020204" pitchFamily="66" charset="0"/>
              <a:ea typeface="Calibri Light" charset="0"/>
              <a:cs typeface="Calibri Light" charset="0"/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683568" y="5405893"/>
            <a:ext cx="1296144" cy="687403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BUT</a:t>
            </a:r>
            <a:endParaRPr lang="en-US" sz="3200" b="1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  <p:sp>
        <p:nvSpPr>
          <p:cNvPr id="11" name="مستطيل 10"/>
          <p:cNvSpPr/>
          <p:nvPr/>
        </p:nvSpPr>
        <p:spPr>
          <a:xfrm>
            <a:off x="7296539" y="4326752"/>
            <a:ext cx="1593771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Cochrane 2018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6228681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11345" y="1119258"/>
            <a:ext cx="867379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Clr>
                <a:srgbClr val="FF0000"/>
              </a:buClr>
              <a:buFont typeface="Wingdings" pitchFamily="2" charset="2"/>
              <a:buChar char="®"/>
            </a:pPr>
            <a:r>
              <a:rPr lang="en-US" sz="3200" b="1" u="sng" dirty="0" smtClean="0">
                <a:solidFill>
                  <a:srgbClr val="002060"/>
                </a:solidFill>
              </a:rPr>
              <a:t>Ovarian </a:t>
            </a:r>
            <a:r>
              <a:rPr lang="en-US" sz="3200" b="1" u="sng" dirty="0">
                <a:solidFill>
                  <a:srgbClr val="002060"/>
                </a:solidFill>
              </a:rPr>
              <a:t>preservation </a:t>
            </a:r>
            <a:r>
              <a:rPr lang="en-US" sz="3200" b="1" dirty="0" smtClean="0"/>
              <a:t>in</a:t>
            </a:r>
            <a:r>
              <a:rPr lang="en-US" sz="3200" dirty="0" smtClean="0"/>
              <a:t> </a:t>
            </a:r>
            <a:r>
              <a:rPr lang="en-US" sz="3200" b="1" u="sng" dirty="0">
                <a:solidFill>
                  <a:srgbClr val="FF3300"/>
                </a:solidFill>
              </a:rPr>
              <a:t>pre</a:t>
            </a:r>
            <a:r>
              <a:rPr lang="en-US" sz="3200" b="1" dirty="0">
                <a:solidFill>
                  <a:srgbClr val="002060"/>
                </a:solidFill>
              </a:rPr>
              <a:t>menopausal</a:t>
            </a:r>
            <a:r>
              <a:rPr lang="en-US" sz="3200" dirty="0"/>
              <a:t> </a:t>
            </a:r>
            <a:r>
              <a:rPr lang="en-US" sz="3200" b="1" dirty="0" smtClean="0"/>
              <a:t>women </a:t>
            </a:r>
            <a:r>
              <a:rPr lang="en-US" sz="3200" b="1" dirty="0"/>
              <a:t>with early-stage endometrial cancer </a:t>
            </a:r>
            <a:r>
              <a:rPr lang="en-US" sz="3200" b="1" u="sng" dirty="0">
                <a:solidFill>
                  <a:srgbClr val="C00000"/>
                </a:solidFill>
              </a:rPr>
              <a:t>does not </a:t>
            </a:r>
            <a:r>
              <a:rPr lang="en-US" sz="3200" b="1" dirty="0"/>
              <a:t>increase cancer-related </a:t>
            </a:r>
            <a:r>
              <a:rPr lang="en-US" sz="3200" b="1" dirty="0" smtClean="0"/>
              <a:t>mortality</a:t>
            </a:r>
          </a:p>
          <a:p>
            <a:pPr marL="457200" indent="-457200" algn="l" rtl="0">
              <a:buClr>
                <a:srgbClr val="FF0000"/>
              </a:buClr>
              <a:buFont typeface="Wingdings" pitchFamily="2" charset="2"/>
              <a:buChar char="®"/>
            </a:pPr>
            <a:endParaRPr lang="en-US" sz="3200" b="1" dirty="0" smtClean="0"/>
          </a:p>
          <a:p>
            <a:pPr marL="457200" indent="-457200" algn="l" rtl="0">
              <a:buClr>
                <a:srgbClr val="FF0000"/>
              </a:buClr>
              <a:buFont typeface="Wingdings" pitchFamily="2" charset="2"/>
              <a:buChar char="®"/>
            </a:pPr>
            <a:endParaRPr lang="en-US" sz="3200" b="1" dirty="0"/>
          </a:p>
          <a:p>
            <a:pPr marL="457200" indent="-457200" algn="l" rtl="0">
              <a:buClr>
                <a:srgbClr val="FF0000"/>
              </a:buClr>
              <a:buFont typeface="Wingdings" pitchFamily="2" charset="2"/>
              <a:buChar char="®"/>
            </a:pPr>
            <a:r>
              <a:rPr lang="en-US" sz="3200" b="1" i="1" u="sng" dirty="0" smtClean="0"/>
              <a:t>HRT </a:t>
            </a:r>
            <a:r>
              <a:rPr lang="en-US" sz="3200" b="1" i="1" u="sng" dirty="0">
                <a:solidFill>
                  <a:srgbClr val="C00000"/>
                </a:solidFill>
              </a:rPr>
              <a:t>may be </a:t>
            </a:r>
            <a:r>
              <a:rPr lang="en-US" sz="3200" b="1" i="1" u="sng" dirty="0"/>
              <a:t>reasonable in young women with debilitating symptoms after surgical treatment</a:t>
            </a:r>
            <a:r>
              <a:rPr lang="en-US" sz="3200" b="1" dirty="0" smtClean="0"/>
              <a:t>. 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7161439" y="5137468"/>
            <a:ext cx="1869422" cy="2616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en-US" sz="1100" b="1" i="1" dirty="0"/>
              <a:t>J </a:t>
            </a:r>
            <a:r>
              <a:rPr lang="en-US" sz="1100" b="1" i="1" dirty="0" err="1"/>
              <a:t>Clin</a:t>
            </a:r>
            <a:r>
              <a:rPr lang="en-US" sz="1100" b="1" i="1" dirty="0"/>
              <a:t> </a:t>
            </a:r>
            <a:r>
              <a:rPr lang="en-US" sz="1100" b="1" i="1" dirty="0" err="1"/>
              <a:t>Oncol</a:t>
            </a:r>
            <a:r>
              <a:rPr lang="en-US" sz="1100" b="1" i="1" dirty="0"/>
              <a:t> 2009;27:1214–9.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6749461" y="5661248"/>
            <a:ext cx="2281400" cy="2616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l" rtl="0"/>
            <a:r>
              <a:rPr lang="en-US" sz="1100" b="1" i="1" dirty="0" err="1" smtClean="0"/>
              <a:t>Gynecol</a:t>
            </a:r>
            <a:r>
              <a:rPr lang="en-US" sz="1100" b="1" i="1" dirty="0" smtClean="0"/>
              <a:t> </a:t>
            </a:r>
            <a:r>
              <a:rPr lang="en-US" sz="1100" b="1" i="1" dirty="0" err="1" smtClean="0"/>
              <a:t>Oncol</a:t>
            </a:r>
            <a:r>
              <a:rPr lang="en-US" sz="1100" b="1" i="1" dirty="0" smtClean="0"/>
              <a:t> </a:t>
            </a:r>
            <a:r>
              <a:rPr lang="en-US" sz="1100" b="1" i="1" dirty="0"/>
              <a:t>2013;131:289–93.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6749461" y="2765861"/>
            <a:ext cx="2291635" cy="369332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solidFill>
                  <a:schemeClr val="bg1"/>
                </a:solidFill>
                <a:latin typeface="AdvMINION-R"/>
              </a:rPr>
              <a:t>retrospective studies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مستطيل 3"/>
          <p:cNvSpPr/>
          <p:nvPr/>
        </p:nvSpPr>
        <p:spPr>
          <a:xfrm rot="21600000">
            <a:off x="0" y="0"/>
            <a:ext cx="918285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4450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  <a:ea typeface="Calibri Light" charset="0"/>
                <a:cs typeface="Calibri Light" charset="0"/>
              </a:rPr>
              <a:t>Hormones therapy and EC</a:t>
            </a:r>
            <a:endParaRPr lang="en-US" sz="54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Comic Sans MS" panose="030F0702030302020204" pitchFamily="66" charset="0"/>
              <a:ea typeface="Calibri Light" charset="0"/>
              <a:cs typeface="Calibri Light" charset="0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683568" y="2721312"/>
            <a:ext cx="977194" cy="827763"/>
          </a:xfrm>
          <a:prstGeom prst="ellipse">
            <a:avLst/>
          </a:prstGeom>
          <a:solidFill>
            <a:srgbClr val="006600"/>
          </a:solidFill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SO</a:t>
            </a:r>
            <a:endParaRPr lang="en-US" sz="3200" dirty="0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066064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9425" y="2173686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Clr>
                <a:srgbClr val="FF0000"/>
              </a:buClr>
              <a:buFont typeface="Wingdings" pitchFamily="2" charset="2"/>
              <a:buChar char="®"/>
            </a:pPr>
            <a:r>
              <a:rPr lang="en-US" sz="3600" b="1" u="sng" dirty="0" smtClean="0"/>
              <a:t>Extreme </a:t>
            </a:r>
            <a:r>
              <a:rPr lang="en-US" sz="3600" b="1" u="sng" dirty="0"/>
              <a:t>care must be observed</a:t>
            </a:r>
            <a:r>
              <a:rPr lang="en-US" sz="3600" b="1" dirty="0" smtClean="0"/>
              <a:t>, as </a:t>
            </a:r>
          </a:p>
          <a:p>
            <a:pPr marL="1028700" lvl="1" indent="-571500" algn="l" rtl="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600" b="1" i="1" dirty="0" smtClean="0"/>
              <a:t>Ovarian </a:t>
            </a:r>
            <a:r>
              <a:rPr lang="en-US" sz="3600" b="1" i="1" dirty="0"/>
              <a:t>conservation is not equivalent to HRT </a:t>
            </a:r>
            <a:endParaRPr lang="en-US" sz="3600" b="1" dirty="0" smtClean="0"/>
          </a:p>
          <a:p>
            <a:pPr marL="1028700" lvl="1" indent="-571500" algn="l" rtl="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600" b="1" dirty="0" smtClean="0"/>
              <a:t>No </a:t>
            </a:r>
            <a:r>
              <a:rPr lang="en-US" sz="3600" b="1" dirty="0"/>
              <a:t>definitive studies exist investigating HRT use in </a:t>
            </a:r>
            <a:r>
              <a:rPr lang="en-US" sz="3600" b="1" u="sng" dirty="0">
                <a:solidFill>
                  <a:srgbClr val="FF3300"/>
                </a:solidFill>
              </a:rPr>
              <a:t>pre</a:t>
            </a:r>
            <a:r>
              <a:rPr lang="en-US" sz="3600" b="1" dirty="0">
                <a:solidFill>
                  <a:srgbClr val="002060"/>
                </a:solidFill>
              </a:rPr>
              <a:t>menopausal</a:t>
            </a:r>
            <a:r>
              <a:rPr lang="en-US" sz="3600" b="1" dirty="0" smtClean="0"/>
              <a:t> women.</a:t>
            </a:r>
            <a:endParaRPr lang="en-US" sz="3600" b="1" dirty="0"/>
          </a:p>
        </p:txBody>
      </p:sp>
      <p:sp>
        <p:nvSpPr>
          <p:cNvPr id="6" name="مستطيل 3"/>
          <p:cNvSpPr/>
          <p:nvPr/>
        </p:nvSpPr>
        <p:spPr>
          <a:xfrm rot="21600000">
            <a:off x="0" y="0"/>
            <a:ext cx="918285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4450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  <a:ea typeface="Calibri Light" charset="0"/>
                <a:cs typeface="Calibri Light" charset="0"/>
              </a:rPr>
              <a:t>Hormones therapy and EC</a:t>
            </a:r>
            <a:endParaRPr lang="en-US" sz="54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Comic Sans MS" panose="030F0702030302020204" pitchFamily="66" charset="0"/>
              <a:ea typeface="Calibri Light" charset="0"/>
              <a:cs typeface="Calibri Light" charset="0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  <p:sp>
        <p:nvSpPr>
          <p:cNvPr id="7" name="شكل بيضاوي 6"/>
          <p:cNvSpPr/>
          <p:nvPr/>
        </p:nvSpPr>
        <p:spPr>
          <a:xfrm>
            <a:off x="539552" y="1195936"/>
            <a:ext cx="1296144" cy="718581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BUT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152986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78044" y="1608082"/>
            <a:ext cx="8673798" cy="212365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1270000"/>
          </a:effectLst>
        </p:spPr>
        <p:txBody>
          <a:bodyPr wrap="square">
            <a:spAutoFit/>
          </a:bodyPr>
          <a:lstStyle/>
          <a:p>
            <a:pPr marL="457200" indent="-457200" algn="l" rtl="0">
              <a:buClr>
                <a:srgbClr val="006600"/>
              </a:buClr>
              <a:buFont typeface="Wingdings" pitchFamily="2" charset="2"/>
              <a:buChar char="®"/>
            </a:pPr>
            <a:r>
              <a:rPr lang="en-US" sz="4400" b="1" dirty="0" smtClean="0"/>
              <a:t>Offer </a:t>
            </a:r>
            <a:r>
              <a:rPr lang="en-US" sz="4400" b="1" dirty="0"/>
              <a:t>symptomatic patients daily conjugated estrogens, (</a:t>
            </a:r>
            <a:r>
              <a:rPr lang="en-US" sz="4400" b="1" dirty="0" err="1"/>
              <a:t>Premarin</a:t>
            </a:r>
            <a:r>
              <a:rPr lang="en-US" sz="4400" b="1" dirty="0" smtClean="0"/>
              <a:t>), or </a:t>
            </a:r>
            <a:r>
              <a:rPr lang="en-US" sz="4400" b="1" dirty="0" err="1"/>
              <a:t>tibolone</a:t>
            </a:r>
            <a:r>
              <a:rPr lang="en-US" sz="4400" b="1" dirty="0"/>
              <a:t> (</a:t>
            </a:r>
            <a:r>
              <a:rPr lang="en-US" sz="4400" b="1" dirty="0" err="1"/>
              <a:t>Livial</a:t>
            </a:r>
            <a:r>
              <a:rPr lang="en-US" sz="4400" b="1" dirty="0"/>
              <a:t>).</a:t>
            </a:r>
          </a:p>
        </p:txBody>
      </p:sp>
      <p:sp>
        <p:nvSpPr>
          <p:cNvPr id="6" name="Rectangle 5"/>
          <p:cNvSpPr/>
          <p:nvPr/>
        </p:nvSpPr>
        <p:spPr>
          <a:xfrm>
            <a:off x="3734427" y="4483499"/>
            <a:ext cx="5146511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101600"/>
          </a:effectLst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>
            <a:spAutoFit/>
          </a:bodyPr>
          <a:lstStyle/>
          <a:p>
            <a:r>
              <a:rPr lang="en-US" dirty="0" err="1"/>
              <a:t>Berek</a:t>
            </a:r>
            <a:r>
              <a:rPr lang="en-US" dirty="0"/>
              <a:t> &amp; Hackers Gynecologic Oncology - 6E (2015)</a:t>
            </a:r>
            <a:endParaRPr lang="ar-SA" dirty="0"/>
          </a:p>
        </p:txBody>
      </p:sp>
      <p:sp>
        <p:nvSpPr>
          <p:cNvPr id="8" name="مستطيل 3"/>
          <p:cNvSpPr/>
          <p:nvPr/>
        </p:nvSpPr>
        <p:spPr>
          <a:xfrm rot="21600000">
            <a:off x="0" y="0"/>
            <a:ext cx="918285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4450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  <a:ea typeface="Calibri Light" charset="0"/>
                <a:cs typeface="Calibri Light" charset="0"/>
              </a:rPr>
              <a:t>Hormones therapy and EC</a:t>
            </a:r>
            <a:endParaRPr lang="en-US" sz="54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Comic Sans MS" panose="030F0702030302020204" pitchFamily="66" charset="0"/>
              <a:ea typeface="Calibri Light" charset="0"/>
              <a:cs typeface="Calibri Light" charset="0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315130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164288" y="6374454"/>
            <a:ext cx="1852114" cy="369332"/>
          </a:xfrm>
          <a:prstGeom prst="rect">
            <a:avLst/>
          </a:prstGeom>
          <a:solidFill>
            <a:srgbClr val="009900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UP TO DAT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chemeClr val="bg1"/>
                </a:solidFill>
              </a:rPr>
              <a:t>2019)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92894" y="1196752"/>
            <a:ext cx="905110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 rtl="0">
              <a:buFont typeface="Calibri" panose="020F0502020204030204" pitchFamily="34" charset="0"/>
              <a:buChar char="֎"/>
            </a:pPr>
            <a:r>
              <a:rPr lang="en-US" sz="3600" b="1" dirty="0">
                <a:solidFill>
                  <a:schemeClr val="tx2"/>
                </a:solidFill>
              </a:rPr>
              <a:t>Low-risk</a:t>
            </a:r>
            <a:r>
              <a:rPr lang="en-US" sz="3600" dirty="0">
                <a:solidFill>
                  <a:schemeClr val="tx2"/>
                </a:solidFill>
              </a:rPr>
              <a:t> </a:t>
            </a:r>
            <a:endParaRPr lang="en-US" sz="3600" dirty="0" smtClean="0">
              <a:solidFill>
                <a:schemeClr val="tx2"/>
              </a:solidFill>
            </a:endParaRPr>
          </a:p>
          <a:p>
            <a:pPr marL="1028700" lvl="1" indent="-571500" algn="l" rtl="0">
              <a:buFont typeface="Wingdings" panose="05000000000000000000" pitchFamily="2" charset="2"/>
              <a:buChar char="§"/>
            </a:pPr>
            <a:r>
              <a:rPr lang="en-US" sz="2800" dirty="0" smtClean="0"/>
              <a:t>grade </a:t>
            </a:r>
            <a:r>
              <a:rPr lang="en-US" sz="2800" dirty="0"/>
              <a:t>1 </a:t>
            </a:r>
            <a:r>
              <a:rPr lang="en-US" sz="2800" dirty="0" err="1"/>
              <a:t>endometrioid</a:t>
            </a:r>
            <a:r>
              <a:rPr lang="en-US" sz="2800" dirty="0"/>
              <a:t> </a:t>
            </a:r>
            <a:r>
              <a:rPr lang="en-US" sz="2800" dirty="0" smtClean="0"/>
              <a:t>cancers </a:t>
            </a:r>
            <a:r>
              <a:rPr lang="en-US" sz="2800" dirty="0"/>
              <a:t>confined to </a:t>
            </a:r>
            <a:r>
              <a:rPr lang="en-US" sz="2800" dirty="0" smtClean="0"/>
              <a:t>the endometrium</a:t>
            </a:r>
            <a:endParaRPr lang="en-US" sz="2800" dirty="0"/>
          </a:p>
          <a:p>
            <a:pPr marL="571500" indent="-571500" algn="l" rtl="0">
              <a:buFont typeface="Calibri" panose="020F0502020204030204" pitchFamily="34" charset="0"/>
              <a:buChar char="֎"/>
            </a:pPr>
            <a:r>
              <a:rPr lang="en-US" sz="3600" b="1" dirty="0">
                <a:solidFill>
                  <a:srgbClr val="663300"/>
                </a:solidFill>
              </a:rPr>
              <a:t>intermediate-risk</a:t>
            </a:r>
            <a:r>
              <a:rPr lang="en-US" sz="3600" dirty="0"/>
              <a:t> </a:t>
            </a:r>
            <a:endParaRPr lang="en-US" sz="3600" dirty="0" smtClean="0"/>
          </a:p>
          <a:p>
            <a:pPr marL="1028700" lvl="1" indent="-571500" algn="l" rtl="0">
              <a:buFont typeface="Arial" panose="020B0604020202020204" pitchFamily="34" charset="0"/>
              <a:buChar char="•"/>
            </a:pPr>
            <a:r>
              <a:rPr lang="en-US" sz="2800" dirty="0" smtClean="0"/>
              <a:t>invades </a:t>
            </a:r>
            <a:r>
              <a:rPr lang="en-US" sz="2800" dirty="0"/>
              <a:t>the myometrium </a:t>
            </a:r>
            <a:endParaRPr lang="en-US" sz="2800" dirty="0" smtClean="0"/>
          </a:p>
          <a:p>
            <a:pPr marL="1028700" lvl="1" indent="-571500" algn="l" rtl="0">
              <a:buFont typeface="Arial" panose="020B0604020202020204" pitchFamily="34" charset="0"/>
              <a:buChar char="•"/>
            </a:pPr>
            <a:r>
              <a:rPr lang="en-US" sz="2800" dirty="0" smtClean="0"/>
              <a:t>occult </a:t>
            </a:r>
            <a:r>
              <a:rPr lang="en-US" sz="2800" dirty="0"/>
              <a:t>cervical stromal invasion</a:t>
            </a:r>
          </a:p>
          <a:p>
            <a:pPr marL="571500" indent="-571500" algn="l" rtl="0">
              <a:buFont typeface="Calibri" panose="020F0502020204030204" pitchFamily="34" charset="0"/>
              <a:buChar char="֎"/>
            </a:pPr>
            <a:r>
              <a:rPr lang="en-US" sz="3600" b="1" dirty="0">
                <a:solidFill>
                  <a:srgbClr val="C00000"/>
                </a:solidFill>
              </a:rPr>
              <a:t>higher risk </a:t>
            </a:r>
            <a:endParaRPr lang="en-US" sz="3600" dirty="0" smtClean="0">
              <a:solidFill>
                <a:srgbClr val="C00000"/>
              </a:solidFill>
            </a:endParaRPr>
          </a:p>
          <a:p>
            <a:pPr marL="1028700" lvl="1" indent="-571500" algn="l" rtl="0">
              <a:buFont typeface="Wingdings" panose="05000000000000000000" pitchFamily="2" charset="2"/>
              <a:buChar char="ü"/>
            </a:pPr>
            <a:r>
              <a:rPr lang="en-US" sz="2800" dirty="0" smtClean="0"/>
              <a:t>presence </a:t>
            </a:r>
            <a:r>
              <a:rPr lang="en-US" sz="2800" dirty="0"/>
              <a:t>of outer one-third </a:t>
            </a:r>
            <a:r>
              <a:rPr lang="en-US" sz="2800" dirty="0" err="1"/>
              <a:t>myometrial</a:t>
            </a:r>
            <a:r>
              <a:rPr lang="en-US" sz="2800" dirty="0"/>
              <a:t> invasion, </a:t>
            </a:r>
            <a:endParaRPr lang="en-US" sz="2800" dirty="0" smtClean="0"/>
          </a:p>
          <a:p>
            <a:pPr marL="1028700" lvl="1" indent="-571500" algn="l" rtl="0">
              <a:buFont typeface="Wingdings" panose="05000000000000000000" pitchFamily="2" charset="2"/>
              <a:buChar char="ü"/>
            </a:pPr>
            <a:r>
              <a:rPr lang="en-US" sz="2800" dirty="0" smtClean="0"/>
              <a:t>grade </a:t>
            </a:r>
            <a:r>
              <a:rPr lang="en-US" sz="2800" dirty="0"/>
              <a:t>2 or 3 tumors, </a:t>
            </a:r>
            <a:endParaRPr lang="en-US" sz="2800" dirty="0" smtClean="0"/>
          </a:p>
          <a:p>
            <a:pPr marL="1028700" lvl="1" indent="-571500" algn="l" rtl="0">
              <a:buFont typeface="Wingdings" panose="05000000000000000000" pitchFamily="2" charset="2"/>
              <a:buChar char="ü"/>
            </a:pPr>
            <a:r>
              <a:rPr lang="en-US" sz="2800" dirty="0" err="1" smtClean="0"/>
              <a:t>lymphovascular</a:t>
            </a:r>
            <a:r>
              <a:rPr lang="en-US" sz="2800" dirty="0" smtClean="0"/>
              <a:t> </a:t>
            </a:r>
            <a:r>
              <a:rPr lang="en-US" sz="2800" dirty="0"/>
              <a:t>invasion </a:t>
            </a:r>
            <a:endParaRPr lang="en-US" sz="2800" dirty="0" smtClean="0"/>
          </a:p>
          <a:p>
            <a:pPr marL="1028700" lvl="1" indent="-571500" algn="l" rtl="0">
              <a:buFont typeface="Wingdings" panose="05000000000000000000" pitchFamily="2" charset="2"/>
              <a:buChar char="ü"/>
            </a:pPr>
            <a:r>
              <a:rPr lang="en-US" sz="2800" dirty="0" smtClean="0"/>
              <a:t>clear </a:t>
            </a:r>
            <a:r>
              <a:rPr lang="en-US" sz="2800" dirty="0"/>
              <a:t>cell carcinoma of any stage </a:t>
            </a:r>
            <a:endParaRPr lang="ar-SA" sz="2800" dirty="0"/>
          </a:p>
        </p:txBody>
      </p:sp>
      <p:sp>
        <p:nvSpPr>
          <p:cNvPr id="6" name="مستطيل 3"/>
          <p:cNvSpPr/>
          <p:nvPr/>
        </p:nvSpPr>
        <p:spPr>
          <a:xfrm rot="21600000">
            <a:off x="0" y="0"/>
            <a:ext cx="918285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4450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  <a:ea typeface="Calibri Light" charset="0"/>
                <a:cs typeface="Calibri Light" charset="0"/>
              </a:rPr>
              <a:t>Hormones therapy and EC</a:t>
            </a:r>
            <a:endParaRPr lang="en-US" sz="54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Comic Sans MS" panose="030F0702030302020204" pitchFamily="66" charset="0"/>
              <a:ea typeface="Calibri Light" charset="0"/>
              <a:cs typeface="Calibri Light" charset="0"/>
            </a:endParaRP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3021522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98588" y="1224407"/>
            <a:ext cx="8673798" cy="5016758"/>
          </a:xfrm>
          <a:prstGeom prst="rect">
            <a:avLst/>
          </a:prstGeom>
          <a:noFill/>
          <a:effectLst>
            <a:softEdge rad="1270000"/>
          </a:effectLst>
        </p:spPr>
        <p:txBody>
          <a:bodyPr wrap="square">
            <a:spAutoFit/>
          </a:bodyPr>
          <a:lstStyle/>
          <a:p>
            <a:pPr marL="571500" indent="-571500" algn="l" rtl="0">
              <a:buFont typeface="Calibri" panose="020F0502020204030204" pitchFamily="34" charset="0"/>
              <a:buChar char="֎"/>
            </a:pPr>
            <a:r>
              <a:rPr lang="en-US" sz="3600" dirty="0"/>
              <a:t> </a:t>
            </a:r>
            <a:r>
              <a:rPr lang="en-US" sz="3600" b="1" dirty="0">
                <a:solidFill>
                  <a:srgbClr val="002060"/>
                </a:solidFill>
              </a:rPr>
              <a:t>low-risk </a:t>
            </a:r>
            <a:r>
              <a:rPr lang="en-US" sz="3600" b="1" dirty="0" smtClean="0">
                <a:solidFill>
                  <a:srgbClr val="002060"/>
                </a:solidFill>
              </a:rPr>
              <a:t>disease:</a:t>
            </a:r>
          </a:p>
          <a:p>
            <a:pPr marL="914400" lvl="1" indent="-457200" algn="l" rtl="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3200" dirty="0" smtClean="0"/>
              <a:t>Estrogen-replacement </a:t>
            </a:r>
            <a:r>
              <a:rPr lang="en-US" sz="3200" dirty="0"/>
              <a:t>therapy rather than a non-hormonal treatment </a:t>
            </a:r>
            <a:endParaRPr lang="en-US" sz="3200" dirty="0" smtClean="0"/>
          </a:p>
          <a:p>
            <a:pPr lvl="1" rtl="0"/>
            <a:r>
              <a:rPr lang="en-US" sz="2800" dirty="0" smtClean="0"/>
              <a:t>(</a:t>
            </a:r>
            <a:r>
              <a:rPr lang="en-US" sz="2800" u="sng" dirty="0">
                <a:hlinkClick r:id="rId4"/>
              </a:rPr>
              <a:t>Grade 2B</a:t>
            </a:r>
            <a:r>
              <a:rPr lang="en-US" sz="2800" dirty="0" smtClean="0"/>
              <a:t>) </a:t>
            </a:r>
          </a:p>
          <a:p>
            <a:pPr marL="571500" indent="-571500" algn="l" rtl="0">
              <a:buClr>
                <a:srgbClr val="C00000"/>
              </a:buClr>
              <a:buFont typeface="Calibri" panose="020F0502020204030204" pitchFamily="34" charset="0"/>
              <a:buChar char="֎"/>
            </a:pPr>
            <a:r>
              <a:rPr lang="en-US" sz="3600" b="1" dirty="0" smtClean="0">
                <a:solidFill>
                  <a:srgbClr val="996600"/>
                </a:solidFill>
              </a:rPr>
              <a:t>Intermediate-risk </a:t>
            </a:r>
            <a:r>
              <a:rPr lang="en-US" sz="3600" b="1" dirty="0"/>
              <a:t>or </a:t>
            </a:r>
            <a:r>
              <a:rPr lang="en-US" sz="3600" b="1" dirty="0">
                <a:solidFill>
                  <a:srgbClr val="C00000"/>
                </a:solidFill>
              </a:rPr>
              <a:t>high-risk </a:t>
            </a:r>
            <a:r>
              <a:rPr lang="en-US" sz="3600" b="1" dirty="0" smtClean="0">
                <a:solidFill>
                  <a:srgbClr val="C00000"/>
                </a:solidFill>
              </a:rPr>
              <a:t>disease</a:t>
            </a:r>
            <a:r>
              <a:rPr lang="en-US" sz="3600" dirty="0" smtClean="0"/>
              <a:t>: </a:t>
            </a:r>
          </a:p>
          <a:p>
            <a:pPr marL="914400" lvl="1" indent="-457200" algn="l" rtl="0">
              <a:buFont typeface="Wingdings" panose="05000000000000000000" pitchFamily="2" charset="2"/>
              <a:buChar char="§"/>
            </a:pPr>
            <a:r>
              <a:rPr lang="en-US" sz="3200" dirty="0" smtClean="0"/>
              <a:t>Suggest </a:t>
            </a:r>
            <a:r>
              <a:rPr lang="en-US" sz="3200" dirty="0"/>
              <a:t>a non-estrogenic treatment rather than estrogen replacement therapy </a:t>
            </a:r>
            <a:endParaRPr lang="en-US" sz="3200" dirty="0" smtClean="0"/>
          </a:p>
          <a:p>
            <a:pPr lvl="1" rtl="0"/>
            <a:r>
              <a:rPr lang="en-US" sz="2800" dirty="0" smtClean="0"/>
              <a:t>  (</a:t>
            </a:r>
            <a:r>
              <a:rPr lang="en-US" sz="2800" u="sng" dirty="0">
                <a:hlinkClick r:id="rId4"/>
              </a:rPr>
              <a:t>Grade 2C</a:t>
            </a:r>
            <a:r>
              <a:rPr lang="en-US" sz="2800" dirty="0" smtClean="0"/>
              <a:t>) </a:t>
            </a:r>
          </a:p>
          <a:p>
            <a:pPr marL="914400" lvl="1" indent="-457200" algn="l" rtl="0">
              <a:buFont typeface="Wingdings" panose="05000000000000000000" pitchFamily="2" charset="2"/>
              <a:buChar char="§"/>
            </a:pPr>
            <a:r>
              <a:rPr lang="en-US" sz="3200" dirty="0" smtClean="0"/>
              <a:t>Estrogen </a:t>
            </a:r>
            <a:r>
              <a:rPr lang="en-US" sz="3200" dirty="0"/>
              <a:t>may be indicated if symptoms are not controlled.</a:t>
            </a:r>
          </a:p>
        </p:txBody>
      </p:sp>
      <p:sp>
        <p:nvSpPr>
          <p:cNvPr id="6" name="مستطيل 3"/>
          <p:cNvSpPr/>
          <p:nvPr/>
        </p:nvSpPr>
        <p:spPr>
          <a:xfrm rot="21600000">
            <a:off x="0" y="0"/>
            <a:ext cx="918285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4450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  <a:ea typeface="Calibri Light" charset="0"/>
                <a:cs typeface="Calibri Light" charset="0"/>
              </a:rPr>
              <a:t>Hormones therapy and EC</a:t>
            </a:r>
            <a:endParaRPr lang="en-US" sz="54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Comic Sans MS" panose="030F0702030302020204" pitchFamily="66" charset="0"/>
              <a:ea typeface="Calibri Light" charset="0"/>
              <a:cs typeface="Calibri Light" charset="0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7164288" y="6374454"/>
            <a:ext cx="1852114" cy="369332"/>
          </a:xfrm>
          <a:prstGeom prst="rect">
            <a:avLst/>
          </a:prstGeom>
          <a:solidFill>
            <a:srgbClr val="009900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UP TO DAT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chemeClr val="bg1"/>
                </a:solidFill>
              </a:rPr>
              <a:t>2019)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055589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50950" y="1686072"/>
            <a:ext cx="889305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 rtl="0">
              <a:buClr>
                <a:srgbClr val="006600"/>
              </a:buClr>
              <a:buFont typeface="Calibri" panose="020F0502020204030204" pitchFamily="34" charset="0"/>
              <a:buChar char="֎"/>
            </a:pPr>
            <a:r>
              <a:rPr lang="en-US" sz="3600" dirty="0" smtClean="0"/>
              <a:t>Use </a:t>
            </a:r>
            <a:r>
              <a:rPr lang="en-US" sz="3600" dirty="0"/>
              <a:t>of HRT after </a:t>
            </a:r>
            <a:r>
              <a:rPr lang="en-US" sz="3600" dirty="0" smtClean="0"/>
              <a:t>EC treatment </a:t>
            </a:r>
            <a:r>
              <a:rPr lang="en-US" sz="3600" dirty="0"/>
              <a:t>should be </a:t>
            </a:r>
            <a:r>
              <a:rPr lang="en-US" sz="3600" b="1" dirty="0" err="1"/>
              <a:t>individualised</a:t>
            </a:r>
            <a:r>
              <a:rPr lang="en-US" sz="3600" dirty="0"/>
              <a:t>, taking account of the </a:t>
            </a:r>
            <a:endParaRPr lang="en-US" sz="3600" dirty="0" smtClean="0"/>
          </a:p>
          <a:p>
            <a:pPr marL="1028700" lvl="1" indent="-571500" algn="l" rtl="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dirty="0" smtClean="0"/>
              <a:t>woman's </a:t>
            </a:r>
            <a:r>
              <a:rPr lang="en-US" sz="3600" dirty="0"/>
              <a:t>symptoms and preferences, </a:t>
            </a:r>
            <a:endParaRPr lang="en-US" sz="3600" dirty="0" smtClean="0"/>
          </a:p>
          <a:p>
            <a:pPr marL="1028700" lvl="1" indent="-571500" algn="l" rtl="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dirty="0" smtClean="0"/>
              <a:t>uncertainty </a:t>
            </a:r>
            <a:r>
              <a:rPr lang="en-US" sz="3600" dirty="0"/>
              <a:t>of evidence for and against HRT use</a:t>
            </a:r>
          </a:p>
        </p:txBody>
      </p:sp>
      <p:sp>
        <p:nvSpPr>
          <p:cNvPr id="8" name="Rectangle 7"/>
          <p:cNvSpPr/>
          <p:nvPr/>
        </p:nvSpPr>
        <p:spPr>
          <a:xfrm>
            <a:off x="7236295" y="5301208"/>
            <a:ext cx="1662393" cy="37925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b="1" dirty="0" smtClean="0"/>
              <a:t>Cochrane 2018</a:t>
            </a:r>
            <a:endParaRPr lang="ar-SA" b="1" dirty="0"/>
          </a:p>
        </p:txBody>
      </p:sp>
      <p:sp>
        <p:nvSpPr>
          <p:cNvPr id="6" name="مستطيل 3"/>
          <p:cNvSpPr/>
          <p:nvPr/>
        </p:nvSpPr>
        <p:spPr>
          <a:xfrm rot="21600000">
            <a:off x="0" y="0"/>
            <a:ext cx="918285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4450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  <a:ea typeface="Calibri Light" charset="0"/>
                <a:cs typeface="Calibri Light" charset="0"/>
              </a:rPr>
              <a:t>Hormones therapy and EC</a:t>
            </a:r>
            <a:endParaRPr lang="en-US" sz="54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Comic Sans MS" panose="030F0702030302020204" pitchFamily="66" charset="0"/>
              <a:ea typeface="Calibri Light" charset="0"/>
              <a:cs typeface="Calibri Light" charset="0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9656611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98588" y="1628800"/>
            <a:ext cx="86737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Clr>
                <a:srgbClr val="C00000"/>
              </a:buClr>
              <a:buFont typeface="Calibri" panose="020F0502020204030204" pitchFamily="34" charset="0"/>
              <a:buChar char="Ꚛ"/>
            </a:pPr>
            <a:r>
              <a:rPr lang="en-US" sz="3600" b="1" dirty="0"/>
              <a:t>Hormones </a:t>
            </a:r>
            <a:r>
              <a:rPr lang="en-US" sz="3600" b="1" dirty="0" smtClean="0"/>
              <a:t>linked </a:t>
            </a:r>
            <a:r>
              <a:rPr lang="en-US" sz="3600" b="1" dirty="0"/>
              <a:t>to </a:t>
            </a:r>
            <a:r>
              <a:rPr lang="en-US" sz="3600" b="1" dirty="0" smtClean="0"/>
              <a:t>the </a:t>
            </a:r>
            <a:r>
              <a:rPr lang="en-US" sz="3600" b="1" dirty="0"/>
              <a:t>most commonly occurring human </a:t>
            </a:r>
            <a:r>
              <a:rPr lang="en-US" sz="3600" b="1" dirty="0" smtClean="0"/>
              <a:t>malignancies (breast</a:t>
            </a:r>
            <a:r>
              <a:rPr lang="en-US" sz="3600" b="1" dirty="0"/>
              <a:t>, endometrium, ovary, and </a:t>
            </a:r>
            <a:r>
              <a:rPr lang="en-US" sz="3600" b="1" dirty="0" smtClean="0"/>
              <a:t>colon).</a:t>
            </a:r>
          </a:p>
          <a:p>
            <a:pPr algn="l" rtl="0">
              <a:buClr>
                <a:srgbClr val="C00000"/>
              </a:buClr>
            </a:pPr>
            <a:r>
              <a:rPr lang="en-US" sz="3600" b="1" dirty="0" smtClean="0"/>
              <a:t> </a:t>
            </a:r>
          </a:p>
          <a:p>
            <a:pPr marL="457200" indent="-457200" algn="l" rtl="0">
              <a:buClr>
                <a:srgbClr val="C00000"/>
              </a:buClr>
              <a:buFont typeface="Calibri" panose="020F0502020204030204" pitchFamily="34" charset="0"/>
              <a:buChar char="Ꚛ"/>
            </a:pPr>
            <a:r>
              <a:rPr lang="en-US" sz="3600" b="1" dirty="0" smtClean="0"/>
              <a:t>The </a:t>
            </a:r>
            <a:r>
              <a:rPr lang="en-US" sz="3600" b="1" dirty="0"/>
              <a:t>ability of hormones to stimulate cellular proliferation, leading to </a:t>
            </a:r>
            <a:r>
              <a:rPr lang="en-US" sz="3600" b="1" dirty="0">
                <a:solidFill>
                  <a:srgbClr val="C00000"/>
                </a:solidFill>
              </a:rPr>
              <a:t>random genetic errors</a:t>
            </a:r>
            <a:r>
              <a:rPr lang="en-US" sz="3600" b="1" dirty="0"/>
              <a:t>, is </a:t>
            </a:r>
            <a:r>
              <a:rPr lang="en-US" sz="3600" b="1" dirty="0" smtClean="0"/>
              <a:t>the </a:t>
            </a:r>
            <a:r>
              <a:rPr lang="en-US" sz="3600" b="1" dirty="0"/>
              <a:t>basis </a:t>
            </a:r>
            <a:r>
              <a:rPr lang="en-US" sz="3600" b="1" dirty="0" smtClean="0"/>
              <a:t>of neoplasia</a:t>
            </a:r>
            <a:r>
              <a:rPr lang="en-US" sz="3600" b="1" dirty="0"/>
              <a:t>.</a:t>
            </a:r>
            <a:endParaRPr lang="ar-SY" sz="3600" b="1" dirty="0" smtClean="0"/>
          </a:p>
        </p:txBody>
      </p:sp>
      <p:sp>
        <p:nvSpPr>
          <p:cNvPr id="3" name="مستطيل 2"/>
          <p:cNvSpPr/>
          <p:nvPr/>
        </p:nvSpPr>
        <p:spPr>
          <a:xfrm>
            <a:off x="3995936" y="5935146"/>
            <a:ext cx="5004048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n-US" b="1" i="1" dirty="0" smtClean="0"/>
              <a:t>Principles </a:t>
            </a:r>
            <a:r>
              <a:rPr lang="en-US" b="1" i="1" dirty="0"/>
              <a:t>and Practice of Gynecologic </a:t>
            </a:r>
            <a:r>
              <a:rPr lang="en-US" b="1" i="1" dirty="0" smtClean="0"/>
              <a:t>(</a:t>
            </a:r>
            <a:r>
              <a:rPr lang="en-US" b="1" i="1" dirty="0"/>
              <a:t>2013</a:t>
            </a:r>
            <a:r>
              <a:rPr lang="en-US" b="1" i="1" dirty="0" smtClean="0"/>
              <a:t>)- p457</a:t>
            </a:r>
            <a:endParaRPr lang="en-US" b="1" i="1" dirty="0"/>
          </a:p>
        </p:txBody>
      </p:sp>
      <p:sp>
        <p:nvSpPr>
          <p:cNvPr id="6" name="مستطيل 5"/>
          <p:cNvSpPr/>
          <p:nvPr/>
        </p:nvSpPr>
        <p:spPr>
          <a:xfrm rot="21600000">
            <a:off x="-30473" y="0"/>
            <a:ext cx="9174473" cy="1107996"/>
          </a:xfrm>
          <a:prstGeom prst="rect">
            <a:avLst/>
          </a:prstGeom>
          <a:solidFill>
            <a:srgbClr val="6699FF"/>
          </a:solidFill>
          <a:ln w="19050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Helvetica" panose="020B0604020202020204" pitchFamily="34" charset="0"/>
                <a:ea typeface="Calibri Light" charset="0"/>
                <a:cs typeface="Helvetica" panose="020B0604020202020204" pitchFamily="34" charset="0"/>
              </a:rPr>
              <a:t>INTRODUCTION</a:t>
            </a:r>
            <a:endParaRPr lang="ar-SY" sz="66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Helvetica" panose="020B0604020202020204" pitchFamily="34" charset="0"/>
              <a:ea typeface="Calibri Light" charset="0"/>
              <a:cs typeface="Helvetica" panose="020B0604020202020204" pitchFamily="34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692040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66393"/>
          </a:xfrm>
          <a:prstGeom prst="rect">
            <a:avLst/>
          </a:prstGeom>
        </p:spPr>
      </p:pic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934217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0"/>
            <a:ext cx="4114800" cy="6858000"/>
          </a:xfrm>
          <a:prstGeom prst="rect">
            <a:avLst/>
          </a:prstGeom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106830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62781" y="772867"/>
            <a:ext cx="894541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Clr>
                <a:srgbClr val="FF0000"/>
              </a:buClr>
              <a:buFont typeface="Wingdings" pitchFamily="2" charset="2"/>
              <a:buChar char="®"/>
            </a:pPr>
            <a:r>
              <a:rPr lang="en-US" sz="2800" b="1" dirty="0" smtClean="0"/>
              <a:t>Patient characteristics. </a:t>
            </a:r>
          </a:p>
          <a:p>
            <a:pPr marL="914400" lvl="1" indent="-457200" algn="l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000" dirty="0" smtClean="0"/>
              <a:t>Increased age</a:t>
            </a:r>
          </a:p>
          <a:p>
            <a:pPr marL="914400" lvl="1" indent="-457200" algn="l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000" dirty="0" smtClean="0"/>
              <a:t>Personal history of breast cancer</a:t>
            </a:r>
          </a:p>
          <a:p>
            <a:pPr marL="457200" indent="-457200" algn="l" rtl="0">
              <a:buClr>
                <a:srgbClr val="FF0000"/>
              </a:buClr>
              <a:buFont typeface="Wingdings" pitchFamily="2" charset="2"/>
              <a:buChar char="®"/>
            </a:pPr>
            <a:r>
              <a:rPr lang="en-US" sz="2800" b="1" dirty="0" smtClean="0"/>
              <a:t>Genetic factors</a:t>
            </a:r>
          </a:p>
          <a:p>
            <a:pPr marL="914400" lvl="1" indent="-457200" algn="l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000" dirty="0"/>
              <a:t>Family history of ovarian cancer</a:t>
            </a:r>
          </a:p>
          <a:p>
            <a:pPr marL="914400" lvl="1" indent="-457200" algn="l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000" dirty="0"/>
              <a:t>BRCA1/2 mutations</a:t>
            </a:r>
          </a:p>
          <a:p>
            <a:pPr marL="914400" lvl="1" indent="-457200" algn="l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000" dirty="0"/>
              <a:t>Hereditary </a:t>
            </a:r>
            <a:r>
              <a:rPr lang="en-US" sz="2000" dirty="0" err="1"/>
              <a:t>nonpolyposis</a:t>
            </a:r>
            <a:r>
              <a:rPr lang="en-US" sz="2000" dirty="0"/>
              <a:t> colorectal cancer (lynch syndrome)</a:t>
            </a:r>
          </a:p>
          <a:p>
            <a:pPr marL="457200" indent="-457200" algn="l" rtl="0">
              <a:buClr>
                <a:srgbClr val="FF0000"/>
              </a:buClr>
              <a:buFont typeface="Wingdings" pitchFamily="2" charset="2"/>
              <a:buChar char="®"/>
            </a:pPr>
            <a:r>
              <a:rPr lang="en-US" sz="2800" b="1" dirty="0" smtClean="0"/>
              <a:t>Reproductive factors</a:t>
            </a:r>
          </a:p>
          <a:p>
            <a:pPr marL="914400" lvl="1" indent="-457200" algn="l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000" dirty="0" err="1"/>
              <a:t>Nulligravity</a:t>
            </a:r>
            <a:endParaRPr lang="en-US" sz="2000" dirty="0"/>
          </a:p>
          <a:p>
            <a:pPr marL="914400" lvl="1" indent="-457200" algn="l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000" dirty="0"/>
              <a:t>Early menarche</a:t>
            </a:r>
          </a:p>
          <a:p>
            <a:pPr marL="914400" lvl="1" indent="-457200" algn="l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000" dirty="0"/>
              <a:t>Late menopause</a:t>
            </a:r>
          </a:p>
          <a:p>
            <a:pPr marL="914400" lvl="1" indent="-457200" algn="l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000" dirty="0"/>
              <a:t>Infertility</a:t>
            </a:r>
          </a:p>
          <a:p>
            <a:pPr marL="914400" lvl="1" indent="-457200" algn="l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000" dirty="0"/>
              <a:t>PCOS</a:t>
            </a:r>
          </a:p>
          <a:p>
            <a:pPr marL="914400" lvl="1" indent="-457200" algn="l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000" dirty="0"/>
              <a:t>Endometriosis</a:t>
            </a:r>
          </a:p>
          <a:p>
            <a:pPr marL="457200" indent="-457200" algn="l" rtl="0">
              <a:buClr>
                <a:srgbClr val="FF0000"/>
              </a:buClr>
              <a:buFont typeface="Wingdings" pitchFamily="2" charset="2"/>
              <a:buChar char="®"/>
            </a:pPr>
            <a:r>
              <a:rPr lang="en-US" sz="2800" b="1" dirty="0" smtClean="0"/>
              <a:t>Environmental factors</a:t>
            </a:r>
          </a:p>
          <a:p>
            <a:pPr marL="914400" lvl="1" indent="-457200" algn="l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000" dirty="0"/>
              <a:t>Obesity and high fat diet (weak evidence)</a:t>
            </a:r>
          </a:p>
          <a:p>
            <a:pPr marL="914400" lvl="1" indent="-457200" algn="l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000" dirty="0"/>
              <a:t>Talc powder exposure</a:t>
            </a:r>
          </a:p>
          <a:p>
            <a:pPr marL="914400" lvl="1" indent="-457200" algn="l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000" dirty="0"/>
              <a:t>Cigarette smoking ( mucinous ovarian cancer)</a:t>
            </a:r>
          </a:p>
        </p:txBody>
      </p:sp>
      <p:sp>
        <p:nvSpPr>
          <p:cNvPr id="6" name="مستطيل 3"/>
          <p:cNvSpPr/>
          <p:nvPr/>
        </p:nvSpPr>
        <p:spPr>
          <a:xfrm rot="21600000">
            <a:off x="0" y="-27353"/>
            <a:ext cx="9144000" cy="830997"/>
          </a:xfrm>
          <a:prstGeom prst="rect">
            <a:avLst/>
          </a:prstGeom>
          <a:solidFill>
            <a:srgbClr val="0099FF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>
                <a:effectLst>
                  <a:glow rad="127000">
                    <a:schemeClr val="bg1"/>
                  </a:glow>
                </a:effectLst>
                <a:latin typeface="Calibri Light" charset="0"/>
                <a:ea typeface="Calibri Light" charset="0"/>
                <a:cs typeface="Calibri Light" charset="0"/>
              </a:rPr>
              <a:t>RISK FACTORS FOR OVARIAN CACER </a:t>
            </a:r>
            <a:endParaRPr lang="ar-SY" sz="4800" b="1" dirty="0">
              <a:effectLst>
                <a:glow rad="127000">
                  <a:schemeClr val="bg1"/>
                </a:glow>
              </a:effectLst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  <p:sp>
        <p:nvSpPr>
          <p:cNvPr id="7" name="شكل بيضاوي 6"/>
          <p:cNvSpPr/>
          <p:nvPr/>
        </p:nvSpPr>
        <p:spPr>
          <a:xfrm>
            <a:off x="7820284" y="1244514"/>
            <a:ext cx="891828" cy="1124912"/>
          </a:xfrm>
          <a:prstGeom prst="ellipse">
            <a:avLst/>
          </a:prstGeom>
          <a:solidFill>
            <a:schemeClr val="accent1">
              <a:alpha val="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سهم للأسفل 8"/>
          <p:cNvSpPr/>
          <p:nvPr/>
        </p:nvSpPr>
        <p:spPr>
          <a:xfrm rot="10800000">
            <a:off x="8058166" y="1340768"/>
            <a:ext cx="432048" cy="932403"/>
          </a:xfrm>
          <a:prstGeom prst="down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271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62781" y="772867"/>
            <a:ext cx="89454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Clr>
                <a:srgbClr val="FF0000"/>
              </a:buClr>
              <a:buFont typeface="Wingdings" pitchFamily="2" charset="2"/>
              <a:buChar char="®"/>
            </a:pPr>
            <a:r>
              <a:rPr lang="en-US" sz="2800" b="1" dirty="0" smtClean="0"/>
              <a:t>Reproductive factors</a:t>
            </a:r>
          </a:p>
          <a:p>
            <a:pPr marL="914400" lvl="1" indent="-457200" algn="l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800" dirty="0"/>
              <a:t>Use of oral contraceptives</a:t>
            </a:r>
          </a:p>
          <a:p>
            <a:pPr marL="914400" lvl="1" indent="-457200" algn="l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800" dirty="0"/>
              <a:t>Pregnancy/</a:t>
            </a:r>
            <a:r>
              <a:rPr lang="en-US" sz="2800" dirty="0" err="1"/>
              <a:t>multiparity</a:t>
            </a:r>
            <a:endParaRPr lang="en-US" sz="2800" dirty="0"/>
          </a:p>
          <a:p>
            <a:pPr marL="914400" lvl="1" indent="-457200" algn="l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800" dirty="0"/>
              <a:t>Breastfeeding</a:t>
            </a:r>
          </a:p>
          <a:p>
            <a:pPr marL="457200" indent="-457200" algn="l" rtl="0">
              <a:buClr>
                <a:srgbClr val="FF0000"/>
              </a:buClr>
              <a:buFont typeface="Wingdings" pitchFamily="2" charset="2"/>
              <a:buChar char="®"/>
            </a:pPr>
            <a:r>
              <a:rPr lang="en-US" sz="2800" b="1" dirty="0" smtClean="0"/>
              <a:t>Gynecologic surgery</a:t>
            </a:r>
          </a:p>
          <a:p>
            <a:pPr marL="914400" lvl="1" indent="-457200" algn="l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800" dirty="0" err="1" smtClean="0"/>
              <a:t>Salpingo</a:t>
            </a:r>
            <a:r>
              <a:rPr lang="en-US" sz="2800" dirty="0" smtClean="0"/>
              <a:t>-oophorectomy</a:t>
            </a:r>
          </a:p>
          <a:p>
            <a:pPr marL="914400" lvl="1" indent="-457200" algn="l" rtl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800" dirty="0" smtClean="0"/>
              <a:t>Tubal ligation</a:t>
            </a:r>
            <a:endParaRPr lang="en-US" sz="2800" dirty="0"/>
          </a:p>
        </p:txBody>
      </p:sp>
      <p:sp>
        <p:nvSpPr>
          <p:cNvPr id="6" name="مستطيل 3"/>
          <p:cNvSpPr/>
          <p:nvPr/>
        </p:nvSpPr>
        <p:spPr>
          <a:xfrm rot="21600000">
            <a:off x="0" y="-27353"/>
            <a:ext cx="9144000" cy="830997"/>
          </a:xfrm>
          <a:prstGeom prst="rect">
            <a:avLst/>
          </a:prstGeom>
          <a:solidFill>
            <a:srgbClr val="0099FF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>
                <a:effectLst>
                  <a:glow rad="127000">
                    <a:schemeClr val="bg1"/>
                  </a:glow>
                </a:effectLst>
                <a:latin typeface="Calibri Light" charset="0"/>
                <a:ea typeface="Calibri Light" charset="0"/>
                <a:cs typeface="Calibri Light" charset="0"/>
              </a:rPr>
              <a:t>RISK FACTORS FOR OVARIAN CACER </a:t>
            </a:r>
            <a:endParaRPr lang="ar-SY" sz="4800" b="1" dirty="0">
              <a:effectLst>
                <a:glow rad="127000">
                  <a:schemeClr val="bg1"/>
                </a:glow>
              </a:effectLst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  <p:sp>
        <p:nvSpPr>
          <p:cNvPr id="7" name="شكل بيضاوي 6"/>
          <p:cNvSpPr/>
          <p:nvPr/>
        </p:nvSpPr>
        <p:spPr>
          <a:xfrm>
            <a:off x="7723447" y="1382405"/>
            <a:ext cx="891828" cy="1124912"/>
          </a:xfrm>
          <a:prstGeom prst="ellipse">
            <a:avLst/>
          </a:prstGeom>
          <a:solidFill>
            <a:schemeClr val="accent1">
              <a:alpha val="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سهم للأسفل 7"/>
          <p:cNvSpPr/>
          <p:nvPr/>
        </p:nvSpPr>
        <p:spPr>
          <a:xfrm>
            <a:off x="7961329" y="1478659"/>
            <a:ext cx="432048" cy="932403"/>
          </a:xfrm>
          <a:prstGeom prst="downArrow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764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0" y="1412776"/>
            <a:ext cx="91440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®"/>
            </a:pPr>
            <a:r>
              <a:rPr lang="en-US" sz="3600" b="1" dirty="0" smtClean="0"/>
              <a:t>Ovarian </a:t>
            </a:r>
            <a:r>
              <a:rPr lang="en-US" sz="3600" b="1" dirty="0"/>
              <a:t>cancer is primarily a disease </a:t>
            </a:r>
            <a:r>
              <a:rPr lang="en-US" sz="3600" b="1" dirty="0" smtClean="0"/>
              <a:t>of </a:t>
            </a:r>
            <a:r>
              <a:rPr lang="en-US" sz="3600" b="1" u="sng" dirty="0" err="1" smtClean="0">
                <a:solidFill>
                  <a:srgbClr val="663300"/>
                </a:solidFill>
              </a:rPr>
              <a:t>post</a:t>
            </a:r>
            <a:r>
              <a:rPr lang="en-US" sz="3600" b="1" u="sng" dirty="0" err="1" smtClean="0">
                <a:solidFill>
                  <a:srgbClr val="002060"/>
                </a:solidFill>
              </a:rPr>
              <a:t>menopause</a:t>
            </a:r>
            <a:r>
              <a:rPr lang="en-US" sz="3600" b="1" dirty="0" smtClean="0"/>
              <a:t>. </a:t>
            </a:r>
          </a:p>
          <a:p>
            <a:pPr marL="457200" indent="-457200" algn="l" rtl="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®"/>
            </a:pPr>
            <a:r>
              <a:rPr lang="en-US" sz="3600" b="1" dirty="0" smtClean="0">
                <a:solidFill>
                  <a:srgbClr val="C00000"/>
                </a:solidFill>
              </a:rPr>
              <a:t>25.4% </a:t>
            </a:r>
            <a:r>
              <a:rPr lang="en-US" sz="3600" b="1" dirty="0" smtClean="0"/>
              <a:t>in under </a:t>
            </a:r>
            <a:r>
              <a:rPr lang="en-US" sz="3600" b="1" dirty="0"/>
              <a:t>54 years of </a:t>
            </a:r>
            <a:r>
              <a:rPr lang="en-US" sz="3600" b="1" dirty="0" smtClean="0"/>
              <a:t>age in </a:t>
            </a:r>
            <a:r>
              <a:rPr lang="en-US" sz="3600" b="1" dirty="0"/>
              <a:t>the </a:t>
            </a:r>
            <a:r>
              <a:rPr lang="en-US" sz="3600" b="1" dirty="0" smtClean="0"/>
              <a:t>UK</a:t>
            </a:r>
          </a:p>
          <a:p>
            <a:pPr algn="l" rtl="0">
              <a:buClr>
                <a:srgbClr val="FF0000"/>
              </a:buClr>
            </a:pP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5652120" y="5157191"/>
            <a:ext cx="3467418" cy="26160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l"/>
            <a:r>
              <a:rPr lang="en-US" sz="1100" b="1" i="1" dirty="0" smtClean="0">
                <a:latin typeface="AdvOT53949f24.I"/>
              </a:rPr>
              <a:t>Cancer </a:t>
            </a:r>
            <a:r>
              <a:rPr lang="en-US" sz="1100" b="1" i="1" dirty="0">
                <a:latin typeface="AdvOT53949f24.I"/>
              </a:rPr>
              <a:t>Registration Statistics, </a:t>
            </a:r>
            <a:r>
              <a:rPr lang="en-US" sz="1100" b="1" i="1" dirty="0" smtClean="0">
                <a:latin typeface="AdvOT53949f24.I"/>
              </a:rPr>
              <a:t>England 2011</a:t>
            </a:r>
            <a:endParaRPr lang="ar-SA" sz="1100" b="1" i="1" dirty="0"/>
          </a:p>
        </p:txBody>
      </p:sp>
      <p:sp>
        <p:nvSpPr>
          <p:cNvPr id="8" name="مستطيل 3"/>
          <p:cNvSpPr/>
          <p:nvPr/>
        </p:nvSpPr>
        <p:spPr>
          <a:xfrm rot="21600000">
            <a:off x="0" y="0"/>
            <a:ext cx="9144000" cy="1200329"/>
          </a:xfrm>
          <a:prstGeom prst="rect">
            <a:avLst/>
          </a:prstGeom>
          <a:solidFill>
            <a:srgbClr val="0099FF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Freestyle Script" panose="030804020302050B0404" pitchFamily="66" charset="0"/>
                <a:ea typeface="Calibri Light" charset="0"/>
                <a:cs typeface="Helvetica" panose="020B0604020202020204" pitchFamily="34" charset="0"/>
              </a:rPr>
              <a:t>Hormone therapy and ovarian cancer</a:t>
            </a:r>
            <a:endParaRPr lang="ar-SY" sz="72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Freestyle Script" panose="030804020302050B0404" pitchFamily="66" charset="0"/>
              <a:ea typeface="Calibri Light" charset="0"/>
              <a:cs typeface="Helvetica" panose="020B0604020202020204" pitchFamily="34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0613503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-49006" y="1447682"/>
            <a:ext cx="9193005" cy="4826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lnSpc>
                <a:spcPct val="150000"/>
              </a:lnSpc>
              <a:buClr>
                <a:srgbClr val="FF0000"/>
              </a:buClr>
              <a:buFont typeface="Wingdings 2" pitchFamily="18" charset="2"/>
              <a:buChar char=""/>
            </a:pPr>
            <a:r>
              <a:rPr lang="en-US" sz="3600" b="1" dirty="0" smtClean="0"/>
              <a:t>The relationship between </a:t>
            </a:r>
            <a:r>
              <a:rPr lang="en-US" sz="3600" b="1" dirty="0"/>
              <a:t>HRT and ovarian cancer incidence </a:t>
            </a:r>
            <a:r>
              <a:rPr lang="en-US" sz="3600" b="1" dirty="0" smtClean="0"/>
              <a:t>in the general population is </a:t>
            </a:r>
            <a:r>
              <a:rPr lang="en-US" sz="3600" b="1" u="sng" dirty="0" smtClean="0"/>
              <a:t>not clear</a:t>
            </a:r>
            <a:endParaRPr lang="en-US" sz="3600" b="1" dirty="0" smtClean="0"/>
          </a:p>
          <a:p>
            <a:pPr marL="457200" lvl="0" indent="-457200" algn="l" rtl="0">
              <a:lnSpc>
                <a:spcPct val="150000"/>
              </a:lnSpc>
              <a:buClr>
                <a:srgbClr val="FF0000"/>
              </a:buClr>
              <a:buFont typeface="Wingdings 2" pitchFamily="18" charset="2"/>
              <a:buChar char=""/>
            </a:pPr>
            <a:r>
              <a:rPr lang="en-US" sz="3600" b="1" dirty="0" smtClean="0"/>
              <a:t>Positive association between HRT and ovarian cancer, especially with </a:t>
            </a:r>
            <a:r>
              <a:rPr lang="en-US" sz="3600" b="1" u="sng" dirty="0" smtClean="0"/>
              <a:t>long-term</a:t>
            </a:r>
            <a:r>
              <a:rPr lang="en-US" sz="3600" b="1" dirty="0" smtClean="0"/>
              <a:t> use </a:t>
            </a:r>
          </a:p>
          <a:p>
            <a:pPr marL="457200" lvl="0" indent="-457200" algn="l" rtl="0">
              <a:lnSpc>
                <a:spcPct val="150000"/>
              </a:lnSpc>
              <a:buClr>
                <a:srgbClr val="FF0000"/>
              </a:buClr>
              <a:buFont typeface="Wingdings 2" pitchFamily="18" charset="2"/>
              <a:buChar char=""/>
            </a:pP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7258601" y="5905184"/>
            <a:ext cx="1871025" cy="2616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en-US" sz="1100" b="1" i="1" dirty="0">
                <a:latin typeface="AdvOT53949f24.I"/>
              </a:rPr>
              <a:t>Lancet </a:t>
            </a:r>
            <a:r>
              <a:rPr lang="en-US" sz="1100" b="1" i="1" dirty="0">
                <a:latin typeface="AdvOT3f399bc3"/>
              </a:rPr>
              <a:t>2007;</a:t>
            </a:r>
            <a:r>
              <a:rPr lang="en-US" sz="1100" b="1" i="1" dirty="0">
                <a:latin typeface="AdvOT106fdb58.B"/>
              </a:rPr>
              <a:t>369</a:t>
            </a:r>
            <a:r>
              <a:rPr lang="en-US" sz="1100" b="1" i="1" dirty="0">
                <a:latin typeface="AdvOT3f399bc3"/>
              </a:rPr>
              <a:t>:1703</a:t>
            </a:r>
            <a:r>
              <a:rPr lang="en-US" sz="1100" b="1" i="1" dirty="0">
                <a:latin typeface="AdvTT3713a231+20"/>
              </a:rPr>
              <a:t>–</a:t>
            </a:r>
            <a:r>
              <a:rPr lang="en-US" sz="1100" b="1" i="1" dirty="0">
                <a:latin typeface="AdvOT3f399bc3"/>
              </a:rPr>
              <a:t>10</a:t>
            </a:r>
            <a:endParaRPr lang="ar-SA" sz="1100" b="1" i="1" dirty="0"/>
          </a:p>
        </p:txBody>
      </p:sp>
      <p:sp>
        <p:nvSpPr>
          <p:cNvPr id="9" name="مستطيل 3"/>
          <p:cNvSpPr/>
          <p:nvPr/>
        </p:nvSpPr>
        <p:spPr>
          <a:xfrm rot="21600000">
            <a:off x="0" y="0"/>
            <a:ext cx="9144000" cy="1200329"/>
          </a:xfrm>
          <a:prstGeom prst="rect">
            <a:avLst/>
          </a:prstGeom>
          <a:solidFill>
            <a:srgbClr val="0099FF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Freestyle Script" panose="030804020302050B0404" pitchFamily="66" charset="0"/>
                <a:ea typeface="Calibri Light" charset="0"/>
                <a:cs typeface="Helvetica" panose="020B0604020202020204" pitchFamily="34" charset="0"/>
              </a:rPr>
              <a:t>Hormone therapy and ovarian cancer</a:t>
            </a:r>
            <a:endParaRPr lang="ar-SY" sz="72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Freestyle Script" panose="030804020302050B0404" pitchFamily="66" charset="0"/>
              <a:ea typeface="Calibri Light" charset="0"/>
              <a:cs typeface="Helvetica" panose="020B0604020202020204" pitchFamily="34" charset="0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6974848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-49005" y="1447682"/>
            <a:ext cx="908229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Clr>
                <a:srgbClr val="FF0000"/>
              </a:buClr>
              <a:buFont typeface="Wingdings 2" pitchFamily="18" charset="2"/>
              <a:buChar char=""/>
            </a:pPr>
            <a:r>
              <a:rPr lang="en-US" sz="3600" b="1" u="sng" dirty="0"/>
              <a:t>NAMS</a:t>
            </a:r>
            <a:r>
              <a:rPr lang="en-US" sz="3600" b="1" dirty="0"/>
              <a:t>: the relationship between ovarian cancer and estrogen/progesterone therapy use beyond 5 years falls into the </a:t>
            </a:r>
            <a:r>
              <a:rPr lang="en-US" sz="3600" b="1" u="sng" dirty="0"/>
              <a:t>‘rare- or very rare-risk category</a:t>
            </a:r>
            <a:r>
              <a:rPr lang="en-US" sz="3600" b="1" dirty="0" smtClean="0"/>
              <a:t>’</a:t>
            </a:r>
          </a:p>
          <a:p>
            <a:pPr algn="l" rtl="0">
              <a:buClr>
                <a:srgbClr val="FF0000"/>
              </a:buClr>
            </a:pPr>
            <a:endParaRPr lang="en-US" sz="3600" b="1" dirty="0"/>
          </a:p>
          <a:p>
            <a:pPr marL="457200" lvl="0" indent="-457200" algn="l" rtl="0">
              <a:buClr>
                <a:srgbClr val="FF0000"/>
              </a:buClr>
              <a:buFont typeface="Wingdings 2" pitchFamily="18" charset="2"/>
              <a:buChar char=""/>
            </a:pPr>
            <a:r>
              <a:rPr lang="en-US" sz="3600" b="1" dirty="0" smtClean="0">
                <a:solidFill>
                  <a:srgbClr val="C00000"/>
                </a:solidFill>
              </a:rPr>
              <a:t>Increased</a:t>
            </a:r>
            <a:r>
              <a:rPr lang="en-US" sz="3600" dirty="0" smtClean="0"/>
              <a:t> </a:t>
            </a:r>
            <a:r>
              <a:rPr lang="en-US" sz="3600" dirty="0"/>
              <a:t>risk </a:t>
            </a:r>
            <a:r>
              <a:rPr lang="en-US" sz="3600" dirty="0" smtClean="0"/>
              <a:t>with </a:t>
            </a:r>
            <a:r>
              <a:rPr lang="en-US" sz="3600" dirty="0"/>
              <a:t>a history of either </a:t>
            </a:r>
            <a:r>
              <a:rPr lang="en-US" sz="3600" b="1" i="1" dirty="0"/>
              <a:t>estrogen or estrogen with </a:t>
            </a:r>
            <a:r>
              <a:rPr lang="en-US" sz="3600" b="1" i="1" u="sng" dirty="0"/>
              <a:t>sequentially</a:t>
            </a:r>
            <a:r>
              <a:rPr lang="en-US" sz="3600" b="1" i="1" dirty="0"/>
              <a:t> </a:t>
            </a:r>
            <a:r>
              <a:rPr lang="en-US" sz="3600" b="1" i="1" dirty="0" err="1" smtClean="0"/>
              <a:t>progestins</a:t>
            </a:r>
            <a:r>
              <a:rPr lang="en-US" sz="3600" dirty="0" smtClean="0"/>
              <a:t> </a:t>
            </a:r>
            <a:r>
              <a:rPr lang="en-US" sz="3600" dirty="0"/>
              <a:t>particularly with hormone use </a:t>
            </a:r>
            <a:r>
              <a:rPr lang="en-US" sz="3600" b="1" u="sng" dirty="0">
                <a:solidFill>
                  <a:srgbClr val="C00000"/>
                </a:solidFill>
              </a:rPr>
              <a:t>exceeding 10 years</a:t>
            </a:r>
            <a:r>
              <a:rPr lang="en-US" sz="3600" dirty="0" smtClean="0"/>
              <a:t>.</a:t>
            </a:r>
          </a:p>
          <a:p>
            <a:pPr marL="457200" lvl="0" indent="-457200" algn="l" rtl="0">
              <a:buClr>
                <a:srgbClr val="FF0000"/>
              </a:buClr>
              <a:buFont typeface="Wingdings 2" pitchFamily="18" charset="2"/>
              <a:buChar char=""/>
            </a:pPr>
            <a:endParaRPr lang="en-US" sz="3600" dirty="0" smtClean="0"/>
          </a:p>
          <a:p>
            <a:pPr lvl="0" algn="l" rtl="0">
              <a:buClr>
                <a:srgbClr val="FF0000"/>
              </a:buClr>
            </a:pP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6151770" y="6356350"/>
            <a:ext cx="2847622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l" rtl="0"/>
            <a:r>
              <a:rPr lang="en-US" sz="1100" b="1" i="1" dirty="0">
                <a:latin typeface="AdvOT53949f24.I"/>
              </a:rPr>
              <a:t>J Natl Cancer Inst. 2002;94(7):497–504</a:t>
            </a:r>
            <a:r>
              <a:rPr lang="ar-SA" i="1" dirty="0" smtClean="0"/>
              <a:t>.</a:t>
            </a:r>
            <a:endParaRPr lang="ar-SA" i="1" dirty="0"/>
          </a:p>
        </p:txBody>
      </p:sp>
      <p:sp>
        <p:nvSpPr>
          <p:cNvPr id="9" name="مستطيل 3"/>
          <p:cNvSpPr/>
          <p:nvPr/>
        </p:nvSpPr>
        <p:spPr>
          <a:xfrm rot="21600000">
            <a:off x="0" y="0"/>
            <a:ext cx="9144000" cy="1200329"/>
          </a:xfrm>
          <a:prstGeom prst="rect">
            <a:avLst/>
          </a:prstGeom>
          <a:solidFill>
            <a:srgbClr val="0099FF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Freestyle Script" panose="030804020302050B0404" pitchFamily="66" charset="0"/>
                <a:ea typeface="Calibri Light" charset="0"/>
                <a:cs typeface="Helvetica" panose="020B0604020202020204" pitchFamily="34" charset="0"/>
              </a:rPr>
              <a:t>Hormone therapy and ovarian cancer</a:t>
            </a:r>
            <a:endParaRPr lang="ar-SY" sz="72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Freestyle Script" panose="030804020302050B0404" pitchFamily="66" charset="0"/>
              <a:ea typeface="Calibri Light" charset="0"/>
              <a:cs typeface="Helvetica" panose="020B0604020202020204" pitchFamily="34" charset="0"/>
            </a:endParaRPr>
          </a:p>
        </p:txBody>
      </p:sp>
      <p:sp>
        <p:nvSpPr>
          <p:cNvPr id="10" name="Rectangle 2"/>
          <p:cNvSpPr/>
          <p:nvPr/>
        </p:nvSpPr>
        <p:spPr>
          <a:xfrm>
            <a:off x="6732239" y="3789039"/>
            <a:ext cx="2122349" cy="2616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n-US" sz="1100" b="1" i="1" dirty="0">
                <a:latin typeface="AdvOT53949f24.I"/>
              </a:rPr>
              <a:t>Menopause 2012;19:257–71</a:t>
            </a:r>
            <a:endParaRPr lang="ar-SA" sz="1100" b="1" i="1" dirty="0">
              <a:latin typeface="AdvOT53949f24.I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0604446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0" y="1394735"/>
            <a:ext cx="89503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Clr>
                <a:srgbClr val="006600"/>
              </a:buClr>
              <a:buFont typeface="Wingdings 2" pitchFamily="18" charset="2"/>
              <a:buChar char=""/>
            </a:pPr>
            <a:r>
              <a:rPr lang="en-US" sz="3600" b="1" dirty="0" smtClean="0"/>
              <a:t>Estrogen</a:t>
            </a:r>
            <a:r>
              <a:rPr lang="en-US" sz="3600" dirty="0" smtClean="0"/>
              <a:t> </a:t>
            </a:r>
            <a:r>
              <a:rPr lang="en-US" sz="3600" dirty="0"/>
              <a:t>with </a:t>
            </a:r>
            <a:r>
              <a:rPr lang="en-US" sz="3600" b="1" u="sng" dirty="0"/>
              <a:t>continuously</a:t>
            </a:r>
            <a:r>
              <a:rPr lang="en-US" sz="3600" b="1" dirty="0"/>
              <a:t> </a:t>
            </a:r>
            <a:r>
              <a:rPr lang="en-US" sz="3600" b="1" dirty="0" smtClean="0"/>
              <a:t>progestin: </a:t>
            </a:r>
          </a:p>
          <a:p>
            <a:pPr lvl="1" algn="l" rtl="0">
              <a:buClr>
                <a:srgbClr val="006600"/>
              </a:buClr>
            </a:pPr>
            <a:r>
              <a:rPr lang="en-US" sz="3600" b="1" dirty="0" smtClean="0">
                <a:solidFill>
                  <a:srgbClr val="006600"/>
                </a:solidFill>
              </a:rPr>
              <a:t>Do </a:t>
            </a:r>
            <a:r>
              <a:rPr lang="en-US" sz="3600" b="1" dirty="0">
                <a:solidFill>
                  <a:srgbClr val="006600"/>
                </a:solidFill>
              </a:rPr>
              <a:t>not increase </a:t>
            </a:r>
            <a:r>
              <a:rPr lang="en-US" sz="3600" dirty="0"/>
              <a:t>risk of ovarian cancer </a:t>
            </a:r>
          </a:p>
          <a:p>
            <a:pPr marL="457200" indent="-457200" algn="l" rtl="0">
              <a:buClr>
                <a:srgbClr val="FF0000"/>
              </a:buClr>
              <a:buFont typeface="Wingdings 2" pitchFamily="18" charset="2"/>
              <a:buChar char=""/>
            </a:pPr>
            <a:endParaRPr lang="en-US" sz="3600" b="1" dirty="0" smtClean="0"/>
          </a:p>
          <a:p>
            <a:pPr marL="457200" indent="-457200" algn="l" rtl="0">
              <a:buClr>
                <a:srgbClr val="FF0000"/>
              </a:buClr>
              <a:buFont typeface="Wingdings 2" pitchFamily="18" charset="2"/>
              <a:buChar char=""/>
            </a:pPr>
            <a:endParaRPr lang="en-US" sz="3600" b="1" dirty="0"/>
          </a:p>
          <a:p>
            <a:pPr marL="457200" lvl="0" indent="-457200" algn="l" rtl="0">
              <a:buClr>
                <a:srgbClr val="006600"/>
              </a:buClr>
              <a:buFont typeface="Wingdings 2" pitchFamily="18" charset="2"/>
              <a:buChar char=""/>
            </a:pPr>
            <a:r>
              <a:rPr lang="en-US" sz="3600" b="1" dirty="0" smtClean="0"/>
              <a:t>OCPs:</a:t>
            </a:r>
            <a:r>
              <a:rPr lang="en-US" sz="3600" dirty="0" smtClean="0"/>
              <a:t> </a:t>
            </a:r>
          </a:p>
          <a:p>
            <a:pPr lvl="1" algn="l" rtl="0">
              <a:buClr>
                <a:srgbClr val="006600"/>
              </a:buClr>
            </a:pPr>
            <a:r>
              <a:rPr lang="en-US" sz="3600" dirty="0" smtClean="0"/>
              <a:t>Not </a:t>
            </a:r>
            <a:r>
              <a:rPr lang="en-US" sz="3600" dirty="0"/>
              <a:t>a risk factor for ovarian cancer, but rather a </a:t>
            </a:r>
            <a:r>
              <a:rPr lang="en-US" sz="3600" dirty="0" smtClean="0"/>
              <a:t>prevention</a:t>
            </a:r>
            <a:endParaRPr lang="en-US" sz="3600" dirty="0"/>
          </a:p>
          <a:p>
            <a:pPr marL="457200" indent="-457200" algn="l" rtl="0">
              <a:buClr>
                <a:srgbClr val="FF0000"/>
              </a:buClr>
              <a:buFont typeface="Wingdings 2" pitchFamily="18" charset="2"/>
              <a:buChar char=""/>
            </a:pP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3459286" y="5530816"/>
            <a:ext cx="5405577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n-US" b="1" i="1" dirty="0" smtClean="0"/>
              <a:t>Principles </a:t>
            </a:r>
            <a:r>
              <a:rPr lang="en-US" b="1" i="1" dirty="0"/>
              <a:t>and Practice of Gynecologic Oncology </a:t>
            </a:r>
            <a:r>
              <a:rPr lang="en-US" b="1" i="1" dirty="0" smtClean="0"/>
              <a:t>(2018)</a:t>
            </a:r>
            <a:endParaRPr lang="ar-SA" b="1" i="1" dirty="0"/>
          </a:p>
        </p:txBody>
      </p:sp>
      <p:sp>
        <p:nvSpPr>
          <p:cNvPr id="8" name="مستطيل 3"/>
          <p:cNvSpPr/>
          <p:nvPr/>
        </p:nvSpPr>
        <p:spPr>
          <a:xfrm rot="21600000">
            <a:off x="0" y="0"/>
            <a:ext cx="9144000" cy="1200329"/>
          </a:xfrm>
          <a:prstGeom prst="rect">
            <a:avLst/>
          </a:prstGeom>
          <a:solidFill>
            <a:srgbClr val="0099FF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Freestyle Script" panose="030804020302050B0404" pitchFamily="66" charset="0"/>
                <a:ea typeface="Calibri Light" charset="0"/>
                <a:cs typeface="Helvetica" panose="020B0604020202020204" pitchFamily="34" charset="0"/>
              </a:rPr>
              <a:t>Hormone therapy and ovarian cancer</a:t>
            </a:r>
            <a:endParaRPr lang="ar-SY" sz="72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Freestyle Script" panose="030804020302050B0404" pitchFamily="66" charset="0"/>
              <a:ea typeface="Calibri Light" charset="0"/>
              <a:cs typeface="Helvetica" panose="020B0604020202020204" pitchFamily="34" charset="0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3640873" y="3146102"/>
            <a:ext cx="5256584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l" rtl="0"/>
            <a:r>
              <a:rPr lang="en-US" b="1" i="1" dirty="0" smtClean="0"/>
              <a:t>American Cancer </a:t>
            </a:r>
            <a:r>
              <a:rPr lang="en-US" b="1" i="1" dirty="0"/>
              <a:t>Society’s Cancer Prevention Study </a:t>
            </a:r>
            <a:r>
              <a:rPr lang="en-US" b="1" i="1" dirty="0" smtClean="0"/>
              <a:t>II</a:t>
            </a:r>
            <a:endParaRPr lang="ar-SA" b="1" i="1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435551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" y="1200330"/>
            <a:ext cx="907664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Clr>
                <a:srgbClr val="FF0000"/>
              </a:buClr>
              <a:buFont typeface="Wingdings" pitchFamily="2" charset="2"/>
              <a:buChar char="®"/>
            </a:pPr>
            <a:r>
              <a:rPr lang="en-US" sz="3600" b="1" dirty="0" smtClean="0"/>
              <a:t>Epithelial </a:t>
            </a:r>
            <a:r>
              <a:rPr lang="en-US" sz="3600" b="1" dirty="0"/>
              <a:t>ovarian carcinomas </a:t>
            </a:r>
            <a:r>
              <a:rPr lang="en-US" sz="3600" b="1" dirty="0" smtClean="0"/>
              <a:t>express </a:t>
            </a:r>
            <a:r>
              <a:rPr lang="en-US" sz="3600" b="1" dirty="0"/>
              <a:t>both </a:t>
            </a:r>
            <a:r>
              <a:rPr lang="en-US" sz="3600" b="1" u="sng" dirty="0"/>
              <a:t>estrogen and progesterone </a:t>
            </a:r>
            <a:r>
              <a:rPr lang="en-US" sz="3600" b="1" u="sng" dirty="0" smtClean="0"/>
              <a:t>receptors</a:t>
            </a:r>
            <a:r>
              <a:rPr lang="en-US" sz="3600" b="1" dirty="0" smtClean="0"/>
              <a:t>. </a:t>
            </a:r>
          </a:p>
          <a:p>
            <a:pPr algn="l" rtl="0">
              <a:buClr>
                <a:srgbClr val="FF0000"/>
              </a:buClr>
            </a:pPr>
            <a:endParaRPr lang="en-US" sz="3600" b="1" dirty="0" smtClean="0"/>
          </a:p>
          <a:p>
            <a:pPr algn="l" rtl="0">
              <a:buClr>
                <a:srgbClr val="FF0000"/>
              </a:buClr>
            </a:pPr>
            <a:endParaRPr lang="en-US" sz="3600" b="1" dirty="0" smtClean="0"/>
          </a:p>
          <a:p>
            <a:pPr marL="457200" indent="-457200" algn="l" rtl="0">
              <a:buClr>
                <a:srgbClr val="FF0000"/>
              </a:buClr>
              <a:buFont typeface="Wingdings" pitchFamily="2" charset="2"/>
              <a:buChar char="®"/>
            </a:pPr>
            <a:r>
              <a:rPr lang="en-US" sz="3600" b="1" u="sng" dirty="0" smtClean="0"/>
              <a:t>Anti-estrogens</a:t>
            </a:r>
            <a:r>
              <a:rPr lang="en-US" sz="3600" b="1" dirty="0" smtClean="0"/>
              <a:t> have </a:t>
            </a:r>
            <a:r>
              <a:rPr lang="en-US" sz="3600" b="1" u="sng" dirty="0" smtClean="0"/>
              <a:t>varying success </a:t>
            </a:r>
            <a:r>
              <a:rPr lang="en-US" sz="3600" b="1" dirty="0" smtClean="0"/>
              <a:t>to treat ovarian cancer </a:t>
            </a:r>
            <a:r>
              <a:rPr lang="en-US" sz="3200" dirty="0" smtClean="0"/>
              <a:t>in patients who cannot tolerate or have not responded to cytotoxic therapy</a:t>
            </a:r>
          </a:p>
        </p:txBody>
      </p:sp>
      <p:sp>
        <p:nvSpPr>
          <p:cNvPr id="3" name="Rectangle 2"/>
          <p:cNvSpPr/>
          <p:nvPr/>
        </p:nvSpPr>
        <p:spPr>
          <a:xfrm>
            <a:off x="6279598" y="2636912"/>
            <a:ext cx="2568332" cy="26436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pPr algn="l" rtl="0">
              <a:lnSpc>
                <a:spcPct val="107000"/>
              </a:lnSpc>
              <a:spcAft>
                <a:spcPts val="0"/>
              </a:spcAft>
            </a:pPr>
            <a:r>
              <a:rPr lang="en-US" sz="1100" b="1" i="1" dirty="0" err="1">
                <a:latin typeface="AdvOT53949f24.I"/>
                <a:ea typeface="Calibri" panose="020F0502020204030204" pitchFamily="34" charset="0"/>
                <a:cs typeface="AdvOT53949f24.I"/>
              </a:rPr>
              <a:t>Endocr</a:t>
            </a:r>
            <a:r>
              <a:rPr lang="en-US" sz="1100" b="1" i="1" dirty="0">
                <a:latin typeface="AdvOT53949f24.I"/>
                <a:ea typeface="Calibri" panose="020F0502020204030204" pitchFamily="34" charset="0"/>
                <a:cs typeface="AdvOT53949f24.I"/>
              </a:rPr>
              <a:t> </a:t>
            </a:r>
            <a:r>
              <a:rPr lang="en-US" sz="1100" b="1" i="1" dirty="0" err="1">
                <a:latin typeface="AdvOT53949f24.I"/>
                <a:ea typeface="Calibri" panose="020F0502020204030204" pitchFamily="34" charset="0"/>
                <a:cs typeface="AdvOT53949f24.I"/>
              </a:rPr>
              <a:t>Relat</a:t>
            </a:r>
            <a:r>
              <a:rPr lang="en-US" sz="1100" b="1" i="1" dirty="0">
                <a:latin typeface="AdvOT53949f24.I"/>
                <a:ea typeface="Calibri" panose="020F0502020204030204" pitchFamily="34" charset="0"/>
                <a:cs typeface="AdvOT53949f24.I"/>
              </a:rPr>
              <a:t> Cancer </a:t>
            </a:r>
            <a:r>
              <a:rPr lang="en-US" sz="1100" b="1" i="1" dirty="0">
                <a:latin typeface="AdvOT3f399bc3"/>
                <a:ea typeface="Calibri" panose="020F0502020204030204" pitchFamily="34" charset="0"/>
                <a:cs typeface="AdvOT3f399bc3"/>
              </a:rPr>
              <a:t>1996;</a:t>
            </a:r>
            <a:r>
              <a:rPr lang="en-US" sz="1100" b="1" i="1" dirty="0">
                <a:latin typeface="AdvOT106fdb58.B"/>
                <a:ea typeface="Calibri" panose="020F0502020204030204" pitchFamily="34" charset="0"/>
                <a:cs typeface="AdvOT106fdb58.B"/>
              </a:rPr>
              <a:t>3</a:t>
            </a:r>
            <a:r>
              <a:rPr lang="en-US" sz="1100" b="1" i="1" dirty="0">
                <a:latin typeface="AdvOT3f399bc3"/>
                <a:ea typeface="Calibri" panose="020F0502020204030204" pitchFamily="34" charset="0"/>
                <a:cs typeface="AdvOT3f399bc3"/>
              </a:rPr>
              <a:t>:309</a:t>
            </a:r>
            <a:r>
              <a:rPr lang="en-US" sz="1100" b="1" i="1" dirty="0">
                <a:latin typeface="AdvTT3713a231+20"/>
                <a:ea typeface="Calibri" panose="020F0502020204030204" pitchFamily="34" charset="0"/>
                <a:cs typeface="AdvTT3713a231+20"/>
              </a:rPr>
              <a:t>–</a:t>
            </a:r>
            <a:r>
              <a:rPr lang="en-US" sz="1100" b="1" i="1" dirty="0">
                <a:latin typeface="AdvOT3f399bc3"/>
                <a:ea typeface="Calibri" panose="020F0502020204030204" pitchFamily="34" charset="0"/>
                <a:cs typeface="AdvOT3f399bc3"/>
              </a:rPr>
              <a:t>26</a:t>
            </a:r>
            <a:endParaRPr lang="en-US" sz="11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98157" y="5517693"/>
            <a:ext cx="2016899" cy="26436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pPr algn="l" rtl="0">
              <a:lnSpc>
                <a:spcPct val="107000"/>
              </a:lnSpc>
              <a:spcAft>
                <a:spcPts val="0"/>
              </a:spcAft>
            </a:pPr>
            <a:r>
              <a:rPr lang="en-US" sz="1100" b="1" i="1" dirty="0" err="1" smtClean="0">
                <a:latin typeface="AdvOT53949f24.I"/>
                <a:ea typeface="Calibri" panose="020F0502020204030204" pitchFamily="34" charset="0"/>
                <a:cs typeface="AdvOT53949f24.I"/>
              </a:rPr>
              <a:t>Gynecol</a:t>
            </a:r>
            <a:r>
              <a:rPr lang="en-US" sz="1100" b="1" i="1" dirty="0" smtClean="0">
                <a:latin typeface="AdvOT53949f24.I"/>
                <a:ea typeface="Calibri" panose="020F0502020204030204" pitchFamily="34" charset="0"/>
                <a:cs typeface="AdvOT53949f24.I"/>
              </a:rPr>
              <a:t> </a:t>
            </a:r>
            <a:r>
              <a:rPr lang="en-US" sz="1100" b="1" i="1" dirty="0" err="1" smtClean="0">
                <a:latin typeface="AdvOT53949f24.I"/>
                <a:ea typeface="Calibri" panose="020F0502020204030204" pitchFamily="34" charset="0"/>
                <a:cs typeface="AdvOT53949f24.I"/>
              </a:rPr>
              <a:t>Oncol</a:t>
            </a:r>
            <a:r>
              <a:rPr lang="en-US" sz="1100" b="1" i="1" dirty="0" smtClean="0">
                <a:latin typeface="AdvOT53949f24.I"/>
                <a:ea typeface="Calibri" panose="020F0502020204030204" pitchFamily="34" charset="0"/>
                <a:cs typeface="AdvOT53949f24.I"/>
              </a:rPr>
              <a:t> </a:t>
            </a:r>
            <a:r>
              <a:rPr lang="en-US" sz="1100" b="1" i="1" dirty="0" smtClean="0">
                <a:latin typeface="AdvOT3f399bc3"/>
                <a:ea typeface="Calibri" panose="020F0502020204030204" pitchFamily="34" charset="0"/>
                <a:cs typeface="AdvOT3f399bc3"/>
              </a:rPr>
              <a:t>1996;</a:t>
            </a:r>
            <a:r>
              <a:rPr lang="en-US" sz="1100" b="1" i="1" dirty="0" smtClean="0">
                <a:latin typeface="AdvOT106fdb58.B"/>
                <a:ea typeface="Calibri" panose="020F0502020204030204" pitchFamily="34" charset="0"/>
                <a:cs typeface="AdvOT106fdb58.B"/>
              </a:rPr>
              <a:t>62</a:t>
            </a:r>
            <a:r>
              <a:rPr lang="en-US" sz="1100" b="1" i="1" dirty="0" smtClean="0">
                <a:latin typeface="AdvOT3f399bc3"/>
                <a:ea typeface="Calibri" panose="020F0502020204030204" pitchFamily="34" charset="0"/>
                <a:cs typeface="AdvOT3f399bc3"/>
              </a:rPr>
              <a:t>:4</a:t>
            </a:r>
            <a:r>
              <a:rPr lang="en-US" sz="1100" b="1" i="1" dirty="0" smtClean="0">
                <a:latin typeface="AdvTT3713a231+20"/>
                <a:ea typeface="Calibri" panose="020F0502020204030204" pitchFamily="34" charset="0"/>
                <a:cs typeface="AdvTT3713a231+20"/>
              </a:rPr>
              <a:t>–</a:t>
            </a:r>
            <a:r>
              <a:rPr lang="en-US" sz="1100" b="1" i="1" dirty="0" smtClean="0">
                <a:latin typeface="AdvOT3f399bc3"/>
                <a:ea typeface="Calibri" panose="020F0502020204030204" pitchFamily="34" charset="0"/>
                <a:cs typeface="AdvOT3f399bc3"/>
              </a:rPr>
              <a:t>6</a:t>
            </a:r>
            <a:endParaRPr lang="en-US" sz="11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95616" y="5948630"/>
            <a:ext cx="2173993" cy="26436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pPr algn="l" rtl="0">
              <a:lnSpc>
                <a:spcPct val="107000"/>
              </a:lnSpc>
              <a:spcAft>
                <a:spcPts val="0"/>
              </a:spcAft>
            </a:pPr>
            <a:r>
              <a:rPr lang="en-US" sz="1100" b="1" i="1" dirty="0" err="1">
                <a:latin typeface="AdvOT53949f24.I"/>
                <a:ea typeface="Calibri" panose="020F0502020204030204" pitchFamily="34" charset="0"/>
                <a:cs typeface="AdvOT53949f24.I"/>
              </a:rPr>
              <a:t>Gynecol</a:t>
            </a:r>
            <a:r>
              <a:rPr lang="en-US" sz="1100" b="1" i="1" dirty="0">
                <a:latin typeface="AdvOT53949f24.I"/>
                <a:ea typeface="Calibri" panose="020F0502020204030204" pitchFamily="34" charset="0"/>
                <a:cs typeface="AdvOT53949f24.I"/>
              </a:rPr>
              <a:t> </a:t>
            </a:r>
            <a:r>
              <a:rPr lang="en-US" sz="1100" b="1" i="1" dirty="0" err="1">
                <a:latin typeface="AdvOT53949f24.I"/>
                <a:ea typeface="Calibri" panose="020F0502020204030204" pitchFamily="34" charset="0"/>
                <a:cs typeface="AdvOT53949f24.I"/>
              </a:rPr>
              <a:t>Oncol</a:t>
            </a:r>
            <a:r>
              <a:rPr lang="en-US" sz="1100" b="1" i="1" dirty="0">
                <a:latin typeface="AdvOT53949f24.I"/>
                <a:ea typeface="Calibri" panose="020F0502020204030204" pitchFamily="34" charset="0"/>
                <a:cs typeface="AdvOT53949f24.I"/>
              </a:rPr>
              <a:t> </a:t>
            </a:r>
            <a:r>
              <a:rPr lang="en-US" sz="1100" b="1" i="1" dirty="0">
                <a:latin typeface="AdvOT3f399bc3"/>
                <a:ea typeface="Calibri" panose="020F0502020204030204" pitchFamily="34" charset="0"/>
                <a:cs typeface="AdvOT3f399bc3"/>
              </a:rPr>
              <a:t>2008;</a:t>
            </a:r>
            <a:r>
              <a:rPr lang="en-US" sz="1100" b="1" i="1" dirty="0">
                <a:latin typeface="AdvOT106fdb58.B"/>
                <a:ea typeface="Calibri" panose="020F0502020204030204" pitchFamily="34" charset="0"/>
                <a:cs typeface="AdvOT106fdb58.B"/>
              </a:rPr>
              <a:t>110</a:t>
            </a:r>
            <a:r>
              <a:rPr lang="en-US" sz="1100" b="1" i="1" dirty="0">
                <a:latin typeface="AdvOT3f399bc3"/>
                <a:ea typeface="Calibri" panose="020F0502020204030204" pitchFamily="34" charset="0"/>
                <a:cs typeface="AdvOT3f399bc3"/>
              </a:rPr>
              <a:t>:56</a:t>
            </a:r>
            <a:r>
              <a:rPr lang="en-US" sz="1100" b="1" i="1" dirty="0">
                <a:latin typeface="AdvTT3713a231+20"/>
                <a:ea typeface="Calibri" panose="020F0502020204030204" pitchFamily="34" charset="0"/>
                <a:cs typeface="AdvTT3713a231+20"/>
              </a:rPr>
              <a:t>–</a:t>
            </a:r>
            <a:r>
              <a:rPr lang="en-US" sz="1100" b="1" i="1" dirty="0">
                <a:latin typeface="AdvOT3f399bc3"/>
                <a:ea typeface="Calibri" panose="020F0502020204030204" pitchFamily="34" charset="0"/>
                <a:cs typeface="AdvOT3f399bc3"/>
              </a:rPr>
              <a:t>9</a:t>
            </a:r>
            <a:endParaRPr lang="en-US" sz="11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مستطيل 3"/>
          <p:cNvSpPr/>
          <p:nvPr/>
        </p:nvSpPr>
        <p:spPr>
          <a:xfrm rot="21600000">
            <a:off x="0" y="0"/>
            <a:ext cx="9144000" cy="1200329"/>
          </a:xfrm>
          <a:prstGeom prst="rect">
            <a:avLst/>
          </a:prstGeom>
          <a:solidFill>
            <a:srgbClr val="0099FF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Freestyle Script" panose="030804020302050B0404" pitchFamily="66" charset="0"/>
                <a:ea typeface="Calibri Light" charset="0"/>
                <a:cs typeface="Helvetica" panose="020B0604020202020204" pitchFamily="34" charset="0"/>
              </a:rPr>
              <a:t>Hormone therapy and ovarian cancer</a:t>
            </a:r>
            <a:endParaRPr lang="ar-SY" sz="72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Freestyle Script" panose="030804020302050B0404" pitchFamily="66" charset="0"/>
              <a:ea typeface="Calibri Light" charset="0"/>
              <a:cs typeface="Helvetica" panose="020B0604020202020204" pitchFamily="34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266205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88880" y="1358427"/>
            <a:ext cx="905511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Clr>
                <a:srgbClr val="006600"/>
              </a:buClr>
              <a:buFont typeface="Calibri" panose="020F0502020204030204" pitchFamily="34" charset="0"/>
              <a:buChar char="֎"/>
            </a:pPr>
            <a:r>
              <a:rPr lang="en-US" sz="3200" b="1" u="sng" dirty="0" smtClean="0">
                <a:solidFill>
                  <a:srgbClr val="C00000"/>
                </a:solidFill>
              </a:rPr>
              <a:t>No increased </a:t>
            </a:r>
            <a:r>
              <a:rPr lang="en-US" sz="3200" b="1" u="sng" dirty="0">
                <a:solidFill>
                  <a:srgbClr val="C00000"/>
                </a:solidFill>
              </a:rPr>
              <a:t>risk </a:t>
            </a:r>
            <a:r>
              <a:rPr lang="en-US" sz="3200" b="1" u="sng" dirty="0" smtClean="0"/>
              <a:t>of recurrence </a:t>
            </a:r>
            <a:r>
              <a:rPr lang="en-US" sz="3200" b="1" u="sng" dirty="0"/>
              <a:t>or death in women treated with HRT for </a:t>
            </a:r>
            <a:r>
              <a:rPr lang="en-US" sz="3200" b="1" u="sng" dirty="0" smtClean="0"/>
              <a:t>2–4 years </a:t>
            </a:r>
            <a:r>
              <a:rPr lang="en-US" sz="3200" b="1" u="sng" dirty="0"/>
              <a:t>after </a:t>
            </a:r>
            <a:r>
              <a:rPr lang="en-US" sz="3200" b="1" u="sng" dirty="0" smtClean="0"/>
              <a:t>surgery </a:t>
            </a:r>
          </a:p>
          <a:p>
            <a:pPr algn="l" rtl="0">
              <a:buClr>
                <a:srgbClr val="FF0000"/>
              </a:buClr>
            </a:pPr>
            <a:endParaRPr lang="en-US" sz="2800" b="1" u="sng" dirty="0" smtClean="0"/>
          </a:p>
        </p:txBody>
      </p:sp>
      <p:sp>
        <p:nvSpPr>
          <p:cNvPr id="3" name="Rectangle 2"/>
          <p:cNvSpPr/>
          <p:nvPr/>
        </p:nvSpPr>
        <p:spPr>
          <a:xfrm>
            <a:off x="6640796" y="3139668"/>
            <a:ext cx="2250937" cy="2616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en-US" sz="1100" b="1" i="1" dirty="0" err="1">
                <a:latin typeface="AdvOT53949f24.I"/>
              </a:rPr>
              <a:t>Int</a:t>
            </a:r>
            <a:r>
              <a:rPr lang="en-US" sz="1100" b="1" i="1" dirty="0">
                <a:latin typeface="AdvOT53949f24.I"/>
              </a:rPr>
              <a:t> J Cancer </a:t>
            </a:r>
            <a:r>
              <a:rPr lang="en-US" sz="1100" b="1" i="1" dirty="0">
                <a:latin typeface="AdvOT3f399bc3"/>
              </a:rPr>
              <a:t>2006;</a:t>
            </a:r>
            <a:r>
              <a:rPr lang="en-US" sz="1100" b="1" i="1" dirty="0">
                <a:latin typeface="AdvOT106fdb58.B"/>
              </a:rPr>
              <a:t>119</a:t>
            </a:r>
            <a:r>
              <a:rPr lang="en-US" sz="1100" b="1" i="1" dirty="0">
                <a:latin typeface="AdvOT3f399bc3"/>
              </a:rPr>
              <a:t>:2907</a:t>
            </a:r>
            <a:r>
              <a:rPr lang="en-US" sz="1100" b="1" i="1" dirty="0">
                <a:latin typeface="AdvTT3713a231+20"/>
              </a:rPr>
              <a:t>–</a:t>
            </a:r>
            <a:r>
              <a:rPr lang="en-US" sz="1100" b="1" i="1" dirty="0">
                <a:latin typeface="AdvOT3f399bc3"/>
              </a:rPr>
              <a:t>15</a:t>
            </a:r>
            <a:r>
              <a:rPr lang="en-US" sz="800" dirty="0">
                <a:latin typeface="AdvOT3f399bc3"/>
              </a:rPr>
              <a:t>.</a:t>
            </a:r>
            <a:endParaRPr lang="ar-SA" dirty="0"/>
          </a:p>
        </p:txBody>
      </p:sp>
      <p:sp>
        <p:nvSpPr>
          <p:cNvPr id="5" name="Rectangle 4"/>
          <p:cNvSpPr/>
          <p:nvPr/>
        </p:nvSpPr>
        <p:spPr>
          <a:xfrm>
            <a:off x="4627561" y="3139668"/>
            <a:ext cx="1800493" cy="2616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en-US" sz="1100" b="1" i="1" dirty="0">
                <a:latin typeface="AdvOT53949f24.I"/>
              </a:rPr>
              <a:t>Menopause </a:t>
            </a:r>
            <a:r>
              <a:rPr lang="en-US" sz="1100" b="1" i="1" dirty="0">
                <a:latin typeface="AdvOT3f399bc3"/>
              </a:rPr>
              <a:t>2001;</a:t>
            </a:r>
            <a:r>
              <a:rPr lang="en-US" sz="1100" b="1" i="1" dirty="0">
                <a:latin typeface="AdvOT106fdb58.B"/>
              </a:rPr>
              <a:t>8</a:t>
            </a:r>
            <a:r>
              <a:rPr lang="en-US" sz="1100" b="1" i="1" dirty="0">
                <a:latin typeface="AdvOT3f399bc3"/>
              </a:rPr>
              <a:t>:70</a:t>
            </a:r>
            <a:r>
              <a:rPr lang="en-US" sz="1100" b="1" i="1" dirty="0">
                <a:latin typeface="AdvTT3713a231+20"/>
              </a:rPr>
              <a:t>–</a:t>
            </a:r>
            <a:r>
              <a:rPr lang="en-US" sz="1100" b="1" i="1" dirty="0">
                <a:latin typeface="AdvOT3f399bc3"/>
              </a:rPr>
              <a:t>5</a:t>
            </a:r>
            <a:endParaRPr lang="ar-SA" sz="1100" b="1" i="1" dirty="0"/>
          </a:p>
        </p:txBody>
      </p:sp>
      <p:sp>
        <p:nvSpPr>
          <p:cNvPr id="7" name="Rectangle 6"/>
          <p:cNvSpPr/>
          <p:nvPr/>
        </p:nvSpPr>
        <p:spPr>
          <a:xfrm>
            <a:off x="7149910" y="2624193"/>
            <a:ext cx="1737976" cy="26436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pPr algn="l" rtl="0">
              <a:lnSpc>
                <a:spcPct val="107000"/>
              </a:lnSpc>
              <a:spcAft>
                <a:spcPts val="0"/>
              </a:spcAft>
            </a:pPr>
            <a:r>
              <a:rPr lang="en-US" sz="1100" b="1" i="1" dirty="0">
                <a:latin typeface="AdvOT53949f24.I"/>
                <a:ea typeface="Calibri" panose="020F0502020204030204" pitchFamily="34" charset="0"/>
                <a:cs typeface="AdvOT53949f24.I"/>
              </a:rPr>
              <a:t>Cancer </a:t>
            </a:r>
            <a:r>
              <a:rPr lang="en-US" sz="1100" b="1" i="1" dirty="0">
                <a:latin typeface="AdvOT3f399bc3"/>
                <a:ea typeface="Calibri" panose="020F0502020204030204" pitchFamily="34" charset="0"/>
                <a:cs typeface="AdvOT3f399bc3"/>
              </a:rPr>
              <a:t>1999;</a:t>
            </a:r>
            <a:r>
              <a:rPr lang="en-US" sz="1100" b="1" i="1" dirty="0">
                <a:latin typeface="AdvOT106fdb58.B"/>
                <a:ea typeface="Calibri" panose="020F0502020204030204" pitchFamily="34" charset="0"/>
                <a:cs typeface="AdvOT106fdb58.B"/>
              </a:rPr>
              <a:t>86</a:t>
            </a:r>
            <a:r>
              <a:rPr lang="en-US" sz="1100" b="1" i="1" dirty="0">
                <a:latin typeface="AdvOT3f399bc3"/>
                <a:ea typeface="Calibri" panose="020F0502020204030204" pitchFamily="34" charset="0"/>
                <a:cs typeface="AdvOT3f399bc3"/>
              </a:rPr>
              <a:t>:1013</a:t>
            </a:r>
            <a:r>
              <a:rPr lang="en-US" sz="1100" b="1" i="1" dirty="0">
                <a:latin typeface="AdvTT3713a231+20"/>
                <a:ea typeface="Calibri" panose="020F0502020204030204" pitchFamily="34" charset="0"/>
                <a:cs typeface="AdvTT3713a231+20"/>
              </a:rPr>
              <a:t>–</a:t>
            </a:r>
            <a:r>
              <a:rPr lang="en-US" sz="1100" b="1" i="1" dirty="0">
                <a:latin typeface="AdvOT3f399bc3"/>
                <a:ea typeface="Calibri" panose="020F0502020204030204" pitchFamily="34" charset="0"/>
                <a:cs typeface="AdvOT3f399bc3"/>
              </a:rPr>
              <a:t>8</a:t>
            </a:r>
            <a:endParaRPr lang="en-US" sz="11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02108" y="2641520"/>
            <a:ext cx="1635384" cy="2616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en-US" sz="1100" b="1" i="1" dirty="0">
                <a:latin typeface="AdvOT53949f24.I"/>
              </a:rPr>
              <a:t>BMJ </a:t>
            </a:r>
            <a:r>
              <a:rPr lang="en-US" sz="1100" b="1" i="1" dirty="0">
                <a:latin typeface="AdvOT3f399bc3"/>
              </a:rPr>
              <a:t>1991;</a:t>
            </a:r>
            <a:r>
              <a:rPr lang="en-US" sz="1100" b="1" i="1" dirty="0">
                <a:latin typeface="AdvOT106fdb58.B"/>
              </a:rPr>
              <a:t>302</a:t>
            </a:r>
            <a:r>
              <a:rPr lang="en-US" sz="1100" b="1" i="1" dirty="0">
                <a:latin typeface="AdvOT3f399bc3"/>
              </a:rPr>
              <a:t>:259</a:t>
            </a:r>
            <a:r>
              <a:rPr lang="en-US" sz="1100" b="1" i="1" dirty="0">
                <a:latin typeface="AdvTT3713a231+20"/>
              </a:rPr>
              <a:t>–</a:t>
            </a:r>
            <a:r>
              <a:rPr lang="en-US" sz="1100" b="1" i="1" dirty="0">
                <a:latin typeface="AdvOT3f399bc3"/>
              </a:rPr>
              <a:t>62</a:t>
            </a:r>
            <a:endParaRPr lang="ar-SA" sz="1100" b="1" i="1" dirty="0"/>
          </a:p>
        </p:txBody>
      </p:sp>
      <p:sp>
        <p:nvSpPr>
          <p:cNvPr id="10" name="مستطيل 1"/>
          <p:cNvSpPr/>
          <p:nvPr/>
        </p:nvSpPr>
        <p:spPr>
          <a:xfrm>
            <a:off x="101754" y="4023290"/>
            <a:ext cx="90293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Clr>
                <a:srgbClr val="006600"/>
              </a:buClr>
              <a:buFont typeface="Calibri" panose="020F0502020204030204" pitchFamily="34" charset="0"/>
              <a:buChar char="֎"/>
            </a:pPr>
            <a:r>
              <a:rPr lang="en-US" sz="3200" b="1" u="sng" dirty="0" smtClean="0">
                <a:solidFill>
                  <a:srgbClr val="C00000"/>
                </a:solidFill>
              </a:rPr>
              <a:t>No </a:t>
            </a:r>
            <a:r>
              <a:rPr lang="en-US" sz="3200" b="1" u="sng" dirty="0">
                <a:solidFill>
                  <a:srgbClr val="C00000"/>
                </a:solidFill>
              </a:rPr>
              <a:t>adverse </a:t>
            </a:r>
            <a:r>
              <a:rPr lang="en-US" sz="3200" b="1" u="sng" dirty="0" smtClean="0">
                <a:solidFill>
                  <a:srgbClr val="C00000"/>
                </a:solidFill>
              </a:rPr>
              <a:t>effect </a:t>
            </a:r>
            <a:r>
              <a:rPr lang="en-US" sz="3200" b="1" u="sng" dirty="0" smtClean="0"/>
              <a:t>on </a:t>
            </a:r>
            <a:r>
              <a:rPr lang="en-US" sz="3200" b="1" u="sng" dirty="0"/>
              <a:t>survival can be attributed to the use of HRT</a:t>
            </a:r>
            <a:r>
              <a:rPr lang="en-US" sz="3200" b="1" u="sng" dirty="0">
                <a:solidFill>
                  <a:srgbClr val="C00000"/>
                </a:solidFill>
              </a:rPr>
              <a:t> </a:t>
            </a:r>
            <a:r>
              <a:rPr lang="en-US" sz="3200" b="1" i="1" u="sng" dirty="0">
                <a:solidFill>
                  <a:srgbClr val="C00000"/>
                </a:solidFill>
              </a:rPr>
              <a:t>before </a:t>
            </a:r>
            <a:r>
              <a:rPr lang="en-US" sz="3200" b="1" i="1" u="sng" dirty="0" smtClean="0">
                <a:solidFill>
                  <a:srgbClr val="C00000"/>
                </a:solidFill>
              </a:rPr>
              <a:t>or after </a:t>
            </a:r>
            <a:r>
              <a:rPr lang="en-US" sz="3200" b="1" i="1" u="sng" dirty="0">
                <a:solidFill>
                  <a:srgbClr val="C00000"/>
                </a:solidFill>
              </a:rPr>
              <a:t>treatment </a:t>
            </a:r>
            <a:r>
              <a:rPr lang="en-US" sz="3200" b="1" i="1" u="sng" dirty="0" smtClean="0">
                <a:solidFill>
                  <a:srgbClr val="C00000"/>
                </a:solidFill>
              </a:rPr>
              <a:t> </a:t>
            </a:r>
            <a:r>
              <a:rPr lang="en-US" sz="3200" b="1" u="sng" dirty="0" smtClean="0"/>
              <a:t>for </a:t>
            </a:r>
            <a:r>
              <a:rPr lang="en-US" sz="3200" b="1" u="sng" dirty="0"/>
              <a:t>ovarian </a:t>
            </a:r>
            <a:r>
              <a:rPr lang="en-US" sz="3200" b="1" u="sng" dirty="0" smtClean="0"/>
              <a:t>cancer</a:t>
            </a:r>
            <a:r>
              <a:rPr lang="en-US" sz="3200" b="1" u="sng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40796" y="5553000"/>
            <a:ext cx="2250937" cy="2616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en-US" sz="1100" b="1" i="1" dirty="0" err="1">
                <a:latin typeface="AdvOT53949f24.I"/>
              </a:rPr>
              <a:t>Int</a:t>
            </a:r>
            <a:r>
              <a:rPr lang="en-US" sz="1100" b="1" i="1" dirty="0">
                <a:latin typeface="AdvOT53949f24.I"/>
              </a:rPr>
              <a:t> J Cancer </a:t>
            </a:r>
            <a:r>
              <a:rPr lang="en-US" sz="1100" b="1" i="1" dirty="0">
                <a:latin typeface="AdvOT3f399bc3"/>
              </a:rPr>
              <a:t>2006;</a:t>
            </a:r>
            <a:r>
              <a:rPr lang="en-US" sz="1100" b="1" i="1" dirty="0">
                <a:latin typeface="AdvOT106fdb58.B"/>
              </a:rPr>
              <a:t>119</a:t>
            </a:r>
            <a:r>
              <a:rPr lang="en-US" sz="1100" b="1" i="1" dirty="0">
                <a:latin typeface="AdvOT3f399bc3"/>
              </a:rPr>
              <a:t>:2907</a:t>
            </a:r>
            <a:r>
              <a:rPr lang="en-US" sz="1100" b="1" i="1" dirty="0">
                <a:latin typeface="AdvTT3713a231+20"/>
              </a:rPr>
              <a:t>–</a:t>
            </a:r>
            <a:r>
              <a:rPr lang="en-US" sz="1100" b="1" i="1" dirty="0">
                <a:latin typeface="AdvOT3f399bc3"/>
              </a:rPr>
              <a:t>15</a:t>
            </a:r>
            <a:r>
              <a:rPr lang="en-US" sz="800" dirty="0">
                <a:latin typeface="AdvOT3f399bc3"/>
              </a:rPr>
              <a:t>.</a:t>
            </a:r>
            <a:endParaRPr lang="ar-SA" dirty="0"/>
          </a:p>
        </p:txBody>
      </p:sp>
      <p:sp>
        <p:nvSpPr>
          <p:cNvPr id="13" name="مستطيل 3"/>
          <p:cNvSpPr/>
          <p:nvPr/>
        </p:nvSpPr>
        <p:spPr>
          <a:xfrm rot="21600000">
            <a:off x="0" y="0"/>
            <a:ext cx="9144000" cy="1200329"/>
          </a:xfrm>
          <a:prstGeom prst="rect">
            <a:avLst/>
          </a:prstGeom>
          <a:solidFill>
            <a:srgbClr val="0099FF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Freestyle Script" panose="030804020302050B0404" pitchFamily="66" charset="0"/>
                <a:ea typeface="Calibri Light" charset="0"/>
                <a:cs typeface="Helvetica" panose="020B0604020202020204" pitchFamily="34" charset="0"/>
              </a:rPr>
              <a:t>Hormone therapy and ovarian cancer</a:t>
            </a:r>
            <a:endParaRPr lang="ar-SY" sz="72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Freestyle Script" panose="030804020302050B0404" pitchFamily="66" charset="0"/>
              <a:ea typeface="Calibri Light" charset="0"/>
              <a:cs typeface="Helvetica" panose="020B0604020202020204" pitchFamily="34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54" y="5755605"/>
            <a:ext cx="45624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447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0" y="2103220"/>
            <a:ext cx="8964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Clr>
                <a:srgbClr val="FF0000"/>
              </a:buClr>
              <a:buFont typeface="Wingdings 2" pitchFamily="18" charset="2"/>
              <a:buChar char=""/>
            </a:pPr>
            <a:r>
              <a:rPr lang="en-US" sz="3600" b="1" dirty="0"/>
              <a:t>HRT is the </a:t>
            </a:r>
            <a:r>
              <a:rPr lang="en-US" sz="3600" b="1" u="sng" dirty="0"/>
              <a:t>most effective </a:t>
            </a:r>
            <a:endParaRPr lang="en-US" sz="3600" b="1" u="sng" dirty="0" smtClean="0"/>
          </a:p>
          <a:p>
            <a:pPr marL="514350" indent="-514350" algn="l" rtl="0">
              <a:buClr>
                <a:srgbClr val="0000FF"/>
              </a:buClr>
              <a:buFont typeface="+mj-lt"/>
              <a:buAutoNum type="arabicPeriod"/>
            </a:pPr>
            <a:r>
              <a:rPr lang="en-US" sz="3600" b="1" dirty="0" smtClean="0"/>
              <a:t>Treatment </a:t>
            </a:r>
            <a:r>
              <a:rPr lang="en-US" sz="3600" b="1" dirty="0"/>
              <a:t>for </a:t>
            </a:r>
            <a:r>
              <a:rPr lang="en-US" sz="3600" b="1" i="1" u="sng" dirty="0">
                <a:solidFill>
                  <a:srgbClr val="C00000"/>
                </a:solidFill>
              </a:rPr>
              <a:t>vasomotor</a:t>
            </a:r>
            <a:r>
              <a:rPr lang="en-US" sz="3600" b="1" dirty="0"/>
              <a:t> and </a:t>
            </a:r>
            <a:r>
              <a:rPr lang="en-US" sz="3600" b="1" i="1" u="sng" dirty="0">
                <a:solidFill>
                  <a:srgbClr val="C00000"/>
                </a:solidFill>
              </a:rPr>
              <a:t>vulvovaginal</a:t>
            </a:r>
            <a:r>
              <a:rPr lang="en-US" sz="3600" b="1" dirty="0"/>
              <a:t> </a:t>
            </a:r>
            <a:r>
              <a:rPr lang="en-US" sz="3600" b="1" dirty="0" smtClean="0"/>
              <a:t>symptoms</a:t>
            </a:r>
          </a:p>
          <a:p>
            <a:pPr marL="514350" indent="-514350" algn="l" rtl="0">
              <a:buClr>
                <a:srgbClr val="0000FF"/>
              </a:buClr>
              <a:buFont typeface="+mj-lt"/>
              <a:buAutoNum type="arabicPeriod"/>
            </a:pPr>
            <a:r>
              <a:rPr lang="en-US" sz="3600" b="1" dirty="0" smtClean="0"/>
              <a:t>Reduces </a:t>
            </a:r>
            <a:r>
              <a:rPr lang="en-US" sz="3600" b="1" dirty="0"/>
              <a:t>the risk of </a:t>
            </a:r>
            <a:r>
              <a:rPr lang="en-US" sz="3600" b="1" u="sng" dirty="0">
                <a:solidFill>
                  <a:srgbClr val="663300"/>
                </a:solidFill>
              </a:rPr>
              <a:t>post</a:t>
            </a:r>
            <a:r>
              <a:rPr lang="en-US" sz="3600" b="1" u="sng" dirty="0">
                <a:solidFill>
                  <a:srgbClr val="002060"/>
                </a:solidFill>
              </a:rPr>
              <a:t>menopausal</a:t>
            </a:r>
            <a:r>
              <a:rPr lang="en-US" sz="3600" b="1" dirty="0" smtClean="0"/>
              <a:t> </a:t>
            </a:r>
            <a:r>
              <a:rPr lang="en-US" sz="3600" b="1" dirty="0"/>
              <a:t>hip and spine </a:t>
            </a:r>
            <a:r>
              <a:rPr lang="en-US" sz="3600" b="1" dirty="0" smtClean="0">
                <a:solidFill>
                  <a:srgbClr val="663300"/>
                </a:solidFill>
              </a:rPr>
              <a:t>fractures</a:t>
            </a:r>
            <a:r>
              <a:rPr lang="en-US" sz="3600" b="1" dirty="0" smtClean="0"/>
              <a:t> </a:t>
            </a:r>
          </a:p>
          <a:p>
            <a:pPr marL="514350" indent="-514350" algn="l" rtl="0">
              <a:buClr>
                <a:srgbClr val="0000FF"/>
              </a:buClr>
              <a:buFont typeface="+mj-lt"/>
              <a:buAutoNum type="arabicPeriod"/>
            </a:pPr>
            <a:r>
              <a:rPr lang="en-US" sz="3600" b="1" dirty="0" smtClean="0"/>
              <a:t>May </a:t>
            </a:r>
            <a:r>
              <a:rPr lang="en-US" sz="3600" b="1" dirty="0"/>
              <a:t>be </a:t>
            </a:r>
            <a:r>
              <a:rPr lang="en-US" sz="3600" b="1" i="1" dirty="0"/>
              <a:t>cardioprotective</a:t>
            </a:r>
            <a:r>
              <a:rPr lang="en-US" sz="3600" b="1" dirty="0"/>
              <a:t> if initiated in newly menopausal women.  </a:t>
            </a:r>
            <a:endParaRPr lang="en-US" sz="3600" b="1" dirty="0" smtClean="0"/>
          </a:p>
        </p:txBody>
      </p:sp>
      <p:sp>
        <p:nvSpPr>
          <p:cNvPr id="3" name="مستطيل 2"/>
          <p:cNvSpPr/>
          <p:nvPr/>
        </p:nvSpPr>
        <p:spPr>
          <a:xfrm>
            <a:off x="145" y="1268760"/>
            <a:ext cx="5761834" cy="646331"/>
          </a:xfrm>
          <a:prstGeom prst="rect">
            <a:avLst/>
          </a:prstGeom>
          <a:solidFill>
            <a:srgbClr val="0066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HRT in the general population</a:t>
            </a:r>
            <a:endParaRPr lang="ar-SY" sz="3600" dirty="0">
              <a:solidFill>
                <a:schemeClr val="bg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889881" y="5892335"/>
            <a:ext cx="2074607" cy="2616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>
            <a:spAutoFit/>
          </a:bodyPr>
          <a:lstStyle/>
          <a:p>
            <a:r>
              <a:rPr lang="en-US" sz="1100" b="1" i="1" dirty="0">
                <a:latin typeface="AdvOT53949f24.I"/>
              </a:rPr>
              <a:t>Menopause </a:t>
            </a:r>
            <a:r>
              <a:rPr lang="en-US" sz="1100" b="1" i="1" dirty="0">
                <a:latin typeface="AdvOT3f399bc3"/>
              </a:rPr>
              <a:t>2012</a:t>
            </a:r>
            <a:r>
              <a:rPr lang="en-US" sz="1100" b="1" i="1" dirty="0" smtClean="0">
                <a:latin typeface="AdvOT3f399bc3"/>
              </a:rPr>
              <a:t>; </a:t>
            </a:r>
            <a:r>
              <a:rPr lang="en-US" sz="1100" b="1" i="1" dirty="0" smtClean="0">
                <a:latin typeface="AdvOT106fdb58.B"/>
              </a:rPr>
              <a:t>19</a:t>
            </a:r>
            <a:r>
              <a:rPr lang="en-US" sz="1100" b="1" i="1" dirty="0" smtClean="0">
                <a:latin typeface="AdvOT3f399bc3"/>
              </a:rPr>
              <a:t>:257</a:t>
            </a:r>
            <a:r>
              <a:rPr lang="en-US" sz="1100" b="1" i="1" dirty="0" smtClean="0">
                <a:latin typeface="AdvTT3713a231+20"/>
              </a:rPr>
              <a:t>–</a:t>
            </a:r>
            <a:r>
              <a:rPr lang="en-US" sz="1100" b="1" i="1" dirty="0" smtClean="0">
                <a:latin typeface="AdvOT3f399bc3"/>
              </a:rPr>
              <a:t>71</a:t>
            </a:r>
            <a:endParaRPr lang="en-US" sz="1100" b="1" i="1" dirty="0"/>
          </a:p>
        </p:txBody>
      </p:sp>
      <p:sp>
        <p:nvSpPr>
          <p:cNvPr id="7" name="مستطيل 6"/>
          <p:cNvSpPr/>
          <p:nvPr/>
        </p:nvSpPr>
        <p:spPr>
          <a:xfrm rot="21600000">
            <a:off x="-51750" y="1797"/>
            <a:ext cx="9227834" cy="1107996"/>
          </a:xfrm>
          <a:prstGeom prst="rect">
            <a:avLst/>
          </a:prstGeom>
          <a:solidFill>
            <a:srgbClr val="6699FF"/>
          </a:solidFill>
          <a:ln w="19050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Helvetica" panose="020B0604020202020204" pitchFamily="34" charset="0"/>
                <a:ea typeface="Calibri Light" charset="0"/>
                <a:cs typeface="Helvetica" panose="020B0604020202020204" pitchFamily="34" charset="0"/>
              </a:rPr>
              <a:t>INTRODUCTION</a:t>
            </a:r>
            <a:endParaRPr lang="ar-SY" sz="66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Helvetica" panose="020B0604020202020204" pitchFamily="34" charset="0"/>
              <a:ea typeface="Calibri Light" charset="0"/>
              <a:cs typeface="Helvetica" panose="020B0604020202020204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404616" y="6404758"/>
            <a:ext cx="1593771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Cochrane 2017</a:t>
            </a:r>
            <a:endParaRPr lang="en-US" b="1" i="1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002656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89741" y="1700808"/>
            <a:ext cx="9144000" cy="2554545"/>
          </a:xfrm>
          <a:prstGeom prst="rect">
            <a:avLst/>
          </a:prstGeom>
          <a:solidFill>
            <a:srgbClr val="0000FF">
              <a:alpha val="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marL="457200" indent="-457200" algn="l" rtl="0">
              <a:buClr>
                <a:srgbClr val="663300"/>
              </a:buClr>
              <a:buFont typeface="Calibri" panose="020F0502020204030204" pitchFamily="34" charset="0"/>
              <a:buChar char="֎"/>
            </a:pPr>
            <a:r>
              <a:rPr lang="en-US" sz="4000" b="1" dirty="0" smtClean="0"/>
              <a:t>Women </a:t>
            </a:r>
            <a:r>
              <a:rPr lang="en-US" sz="4000" b="1" dirty="0"/>
              <a:t>with a history </a:t>
            </a:r>
            <a:r>
              <a:rPr lang="en-US" sz="4000" b="1" dirty="0" smtClean="0"/>
              <a:t>of epithelial </a:t>
            </a:r>
            <a:r>
              <a:rPr lang="en-US" sz="4000" b="1" dirty="0"/>
              <a:t>ovarian cancer who are </a:t>
            </a:r>
            <a:r>
              <a:rPr lang="en-US" sz="4000" b="1" u="sng" dirty="0"/>
              <a:t>symptomatic</a:t>
            </a:r>
            <a:r>
              <a:rPr lang="en-US" sz="4000" b="1" dirty="0"/>
              <a:t> or </a:t>
            </a:r>
            <a:r>
              <a:rPr lang="en-US" sz="4000" b="1" u="sng" dirty="0"/>
              <a:t>used HRT prior </a:t>
            </a:r>
            <a:r>
              <a:rPr lang="en-US" sz="4000" b="1" dirty="0"/>
              <a:t>to diagnosis </a:t>
            </a:r>
            <a:r>
              <a:rPr lang="en-US" sz="4000" b="1" i="1" dirty="0">
                <a:solidFill>
                  <a:srgbClr val="006600"/>
                </a:solidFill>
              </a:rPr>
              <a:t>can be offered HRT after </a:t>
            </a:r>
            <a:r>
              <a:rPr lang="en-US" sz="4000" b="1" i="1" dirty="0" smtClean="0">
                <a:solidFill>
                  <a:srgbClr val="006600"/>
                </a:solidFill>
              </a:rPr>
              <a:t>surgical </a:t>
            </a:r>
            <a:r>
              <a:rPr lang="en-US" sz="4000" b="1" i="1" dirty="0">
                <a:solidFill>
                  <a:srgbClr val="006600"/>
                </a:solidFill>
              </a:rPr>
              <a:t>management.</a:t>
            </a:r>
            <a:endParaRPr lang="ar-SY" sz="4000" b="1" i="1" dirty="0">
              <a:solidFill>
                <a:srgbClr val="0066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85221" y="4755831"/>
            <a:ext cx="2222083" cy="2616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en-US" sz="1100" b="1" i="1" dirty="0" err="1">
                <a:latin typeface="AdvOT53949f24.I"/>
              </a:rPr>
              <a:t>Int</a:t>
            </a:r>
            <a:r>
              <a:rPr lang="en-US" sz="1100" b="1" i="1" dirty="0">
                <a:latin typeface="AdvOT53949f24.I"/>
              </a:rPr>
              <a:t> J Cancer </a:t>
            </a:r>
            <a:r>
              <a:rPr lang="en-US" sz="1100" b="1" i="1" dirty="0">
                <a:latin typeface="AdvOT3f399bc3"/>
              </a:rPr>
              <a:t>2006;</a:t>
            </a:r>
            <a:r>
              <a:rPr lang="en-US" sz="1100" b="1" i="1" dirty="0">
                <a:latin typeface="AdvOT106fdb58.B"/>
              </a:rPr>
              <a:t>119</a:t>
            </a:r>
            <a:r>
              <a:rPr lang="en-US" sz="1100" b="1" i="1" dirty="0">
                <a:latin typeface="AdvOT3f399bc3"/>
              </a:rPr>
              <a:t>:2907</a:t>
            </a:r>
            <a:r>
              <a:rPr lang="en-US" sz="1100" b="1" i="1" dirty="0">
                <a:latin typeface="AdvTT3713a231+20"/>
              </a:rPr>
              <a:t>–</a:t>
            </a:r>
            <a:r>
              <a:rPr lang="en-US" sz="1100" b="1" i="1" dirty="0">
                <a:latin typeface="AdvOT3f399bc3"/>
              </a:rPr>
              <a:t>15</a:t>
            </a:r>
            <a:endParaRPr lang="ar-SA" sz="1100" b="1" i="1" dirty="0"/>
          </a:p>
        </p:txBody>
      </p:sp>
      <p:sp>
        <p:nvSpPr>
          <p:cNvPr id="6" name="مستطيل 3"/>
          <p:cNvSpPr/>
          <p:nvPr/>
        </p:nvSpPr>
        <p:spPr>
          <a:xfrm rot="21600000">
            <a:off x="0" y="0"/>
            <a:ext cx="9144000" cy="1200329"/>
          </a:xfrm>
          <a:prstGeom prst="rect">
            <a:avLst/>
          </a:prstGeom>
          <a:solidFill>
            <a:srgbClr val="0099FF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Freestyle Script" panose="030804020302050B0404" pitchFamily="66" charset="0"/>
                <a:ea typeface="Calibri Light" charset="0"/>
                <a:cs typeface="Helvetica" panose="020B0604020202020204" pitchFamily="34" charset="0"/>
              </a:rPr>
              <a:t>Hormone therapy and ovarian cancer</a:t>
            </a:r>
            <a:endParaRPr lang="ar-SY" sz="72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Freestyle Script" panose="030804020302050B0404" pitchFamily="66" charset="0"/>
              <a:ea typeface="Calibri Light" charset="0"/>
              <a:cs typeface="Helvetica" panose="020B0604020202020204" pitchFamily="34" charset="0"/>
            </a:endParaRP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3586569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2178" y="1200330"/>
            <a:ext cx="9144000" cy="5016758"/>
          </a:xfrm>
          <a:prstGeom prst="rect">
            <a:avLst/>
          </a:prstGeom>
          <a:solidFill>
            <a:srgbClr val="0000FF">
              <a:alpha val="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marL="457200" indent="-457200" algn="l" rtl="0">
              <a:buClr>
                <a:srgbClr val="663300"/>
              </a:buClr>
              <a:buFont typeface="Calibri" panose="020F0502020204030204" pitchFamily="34" charset="0"/>
              <a:buChar char="֎"/>
            </a:pPr>
            <a:r>
              <a:rPr lang="en-US" sz="4000" b="1" dirty="0"/>
              <a:t>In cases </a:t>
            </a:r>
            <a:r>
              <a:rPr lang="en-US" sz="4000" b="1" dirty="0" smtClean="0"/>
              <a:t>of hysterectomy with bilateral </a:t>
            </a:r>
            <a:r>
              <a:rPr lang="en-US" sz="4000" b="1" dirty="0"/>
              <a:t>oophorectomy </a:t>
            </a:r>
            <a:r>
              <a:rPr lang="en-US" sz="4000" b="1" dirty="0">
                <a:solidFill>
                  <a:srgbClr val="009900"/>
                </a:solidFill>
              </a:rPr>
              <a:t>transdermal or transvaginal E2 replacement therapy </a:t>
            </a:r>
            <a:r>
              <a:rPr lang="en-US" sz="4000" b="1" u="sng" dirty="0">
                <a:solidFill>
                  <a:srgbClr val="009900"/>
                </a:solidFill>
              </a:rPr>
              <a:t>without cyclic progestin </a:t>
            </a:r>
            <a:r>
              <a:rPr lang="en-US" sz="4000" b="1" dirty="0">
                <a:solidFill>
                  <a:srgbClr val="009900"/>
                </a:solidFill>
              </a:rPr>
              <a:t>replacement is the </a:t>
            </a:r>
            <a:r>
              <a:rPr lang="en-US" sz="4000" b="1" dirty="0" smtClean="0">
                <a:solidFill>
                  <a:srgbClr val="009900"/>
                </a:solidFill>
              </a:rPr>
              <a:t>optimum.</a:t>
            </a:r>
          </a:p>
          <a:p>
            <a:pPr algn="l" rtl="0">
              <a:buClr>
                <a:srgbClr val="663300"/>
              </a:buClr>
            </a:pPr>
            <a:endParaRPr lang="en-US" sz="2800" b="1" dirty="0">
              <a:solidFill>
                <a:srgbClr val="009900"/>
              </a:solidFill>
            </a:endParaRPr>
          </a:p>
          <a:p>
            <a:pPr marL="457200" indent="-457200" algn="l" rtl="0">
              <a:buClr>
                <a:srgbClr val="663300"/>
              </a:buClr>
              <a:buFont typeface="Calibri" panose="020F0502020204030204" pitchFamily="34" charset="0"/>
              <a:buChar char="֎"/>
            </a:pPr>
            <a:r>
              <a:rPr lang="en-US" sz="4000" b="1" dirty="0" smtClean="0"/>
              <a:t>This </a:t>
            </a:r>
            <a:r>
              <a:rPr lang="en-US" sz="4000" b="1" dirty="0"/>
              <a:t>approach even reduces the risk for breast cancer</a:t>
            </a:r>
            <a:r>
              <a:rPr lang="en-US" sz="4000" b="1" i="1" dirty="0" smtClean="0">
                <a:solidFill>
                  <a:srgbClr val="006600"/>
                </a:solidFill>
              </a:rPr>
              <a:t>.</a:t>
            </a:r>
            <a:endParaRPr lang="ar-SY" sz="4000" b="1" i="1" dirty="0">
              <a:solidFill>
                <a:srgbClr val="0066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80312" y="6033552"/>
            <a:ext cx="1428597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none">
            <a:spAutoFit/>
          </a:bodyPr>
          <a:lstStyle/>
          <a:p>
            <a:r>
              <a:rPr lang="en-US" b="1" dirty="0" smtClean="0">
                <a:latin typeface="AdvOT53949f24.I"/>
              </a:rPr>
              <a:t>ASRM 2016</a:t>
            </a:r>
            <a:endParaRPr lang="ar-SA" b="1" dirty="0"/>
          </a:p>
        </p:txBody>
      </p:sp>
      <p:sp>
        <p:nvSpPr>
          <p:cNvPr id="6" name="مستطيل 3"/>
          <p:cNvSpPr/>
          <p:nvPr/>
        </p:nvSpPr>
        <p:spPr>
          <a:xfrm rot="21600000">
            <a:off x="0" y="0"/>
            <a:ext cx="9144000" cy="1200329"/>
          </a:xfrm>
          <a:prstGeom prst="rect">
            <a:avLst/>
          </a:prstGeom>
          <a:solidFill>
            <a:srgbClr val="0099FF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Freestyle Script" panose="030804020302050B0404" pitchFamily="66" charset="0"/>
                <a:ea typeface="Calibri Light" charset="0"/>
                <a:cs typeface="Helvetica" panose="020B0604020202020204" pitchFamily="34" charset="0"/>
              </a:rPr>
              <a:t>Hormone therapy and ovarian cancer</a:t>
            </a:r>
            <a:endParaRPr lang="ar-SY" sz="72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Freestyle Script" panose="030804020302050B0404" pitchFamily="66" charset="0"/>
              <a:ea typeface="Calibri Light" charset="0"/>
              <a:cs typeface="Helvetica" panose="020B0604020202020204" pitchFamily="34" charset="0"/>
            </a:endParaRP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060292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HP\Downloads\cervic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1"/>
            <a:ext cx="9525000" cy="695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4175690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0006"/>
            <a:ext cx="3857625" cy="6858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50006"/>
            <a:ext cx="4038600" cy="6807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191823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71276" y="1137537"/>
            <a:ext cx="90727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Clr>
                <a:srgbClr val="FF0000"/>
              </a:buClr>
              <a:buFont typeface="Wingdings 2" pitchFamily="18" charset="2"/>
              <a:buChar char=""/>
            </a:pPr>
            <a:r>
              <a:rPr lang="en-US" sz="3600" b="1" dirty="0" smtClean="0"/>
              <a:t>Majority</a:t>
            </a:r>
            <a:r>
              <a:rPr lang="en-US" sz="3600" dirty="0" smtClean="0"/>
              <a:t> (</a:t>
            </a:r>
            <a:r>
              <a:rPr lang="en-US" sz="3600" b="1" dirty="0" smtClean="0"/>
              <a:t>69.3%) </a:t>
            </a:r>
            <a:r>
              <a:rPr lang="en-US" sz="3600" dirty="0" smtClean="0"/>
              <a:t>of cervical </a:t>
            </a:r>
            <a:r>
              <a:rPr lang="en-US" sz="3600" dirty="0"/>
              <a:t>cancers </a:t>
            </a:r>
            <a:r>
              <a:rPr lang="en-US" sz="3600" dirty="0" smtClean="0"/>
              <a:t>in </a:t>
            </a:r>
            <a:r>
              <a:rPr lang="en-US" sz="3600" b="1" u="sng" dirty="0">
                <a:solidFill>
                  <a:srgbClr val="FF3300"/>
                </a:solidFill>
              </a:rPr>
              <a:t>pre</a:t>
            </a:r>
            <a:r>
              <a:rPr lang="en-US" sz="3600" b="1" dirty="0">
                <a:solidFill>
                  <a:srgbClr val="002060"/>
                </a:solidFill>
              </a:rPr>
              <a:t>menopausal</a:t>
            </a:r>
            <a:r>
              <a:rPr lang="en-US" sz="3600" b="1" dirty="0" smtClean="0"/>
              <a:t> </a:t>
            </a:r>
            <a:r>
              <a:rPr lang="en-US" sz="3600" dirty="0" smtClean="0"/>
              <a:t>women.</a:t>
            </a:r>
          </a:p>
          <a:p>
            <a:pPr algn="l" rtl="0">
              <a:buClr>
                <a:srgbClr val="FF0000"/>
              </a:buClr>
            </a:pPr>
            <a:endParaRPr lang="en-US" sz="3600" dirty="0" smtClean="0"/>
          </a:p>
          <a:p>
            <a:pPr marL="457200" indent="-457200" algn="l" rtl="0">
              <a:buClr>
                <a:srgbClr val="FF0000"/>
              </a:buClr>
              <a:buFont typeface="Wingdings 2" pitchFamily="18" charset="2"/>
              <a:buChar char=""/>
            </a:pPr>
            <a:endParaRPr lang="en-US" sz="3600" dirty="0"/>
          </a:p>
          <a:p>
            <a:pPr marL="457200" indent="-457200" algn="l" rtl="0">
              <a:buClr>
                <a:srgbClr val="FF0000"/>
              </a:buClr>
              <a:buFont typeface="Wingdings 2" pitchFamily="18" charset="2"/>
              <a:buChar char=""/>
            </a:pPr>
            <a:r>
              <a:rPr lang="en-US" sz="3600" dirty="0" smtClean="0"/>
              <a:t>Treatment may </a:t>
            </a:r>
            <a:r>
              <a:rPr lang="en-US" sz="3600" dirty="0"/>
              <a:t>include </a:t>
            </a:r>
            <a:r>
              <a:rPr lang="en-US" sz="3600" b="1" dirty="0"/>
              <a:t>bilateral </a:t>
            </a:r>
            <a:r>
              <a:rPr lang="en-US" sz="3600" b="1" dirty="0" err="1"/>
              <a:t>salpingo</a:t>
            </a:r>
            <a:r>
              <a:rPr lang="en-US" sz="3600" b="1" dirty="0"/>
              <a:t>-oophorectomy</a:t>
            </a:r>
            <a:r>
              <a:rPr lang="en-US" sz="3600" dirty="0"/>
              <a:t> </a:t>
            </a:r>
            <a:r>
              <a:rPr lang="en-US" sz="3600" dirty="0" smtClean="0"/>
              <a:t>and/or </a:t>
            </a:r>
            <a:r>
              <a:rPr lang="en-US" sz="3600" b="1" dirty="0" err="1" smtClean="0"/>
              <a:t>chemoradiation</a:t>
            </a:r>
            <a:r>
              <a:rPr lang="en-US" sz="3600" dirty="0" smtClean="0"/>
              <a:t> </a:t>
            </a:r>
            <a:r>
              <a:rPr lang="en-US" sz="3600" dirty="0"/>
              <a:t>leading to the </a:t>
            </a:r>
            <a:r>
              <a:rPr lang="en-US" sz="3600" b="1" dirty="0">
                <a:solidFill>
                  <a:srgbClr val="663300"/>
                </a:solidFill>
              </a:rPr>
              <a:t>abrupt onset of </a:t>
            </a:r>
            <a:r>
              <a:rPr lang="en-US" sz="3600" b="1" dirty="0" smtClean="0">
                <a:solidFill>
                  <a:srgbClr val="663300"/>
                </a:solidFill>
              </a:rPr>
              <a:t>menopause</a:t>
            </a:r>
          </a:p>
          <a:p>
            <a:pPr algn="l" rtl="0"/>
            <a:endParaRPr lang="en-US" sz="3600" b="1" i="1" u="sng" dirty="0" smtClean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24128" y="2492896"/>
            <a:ext cx="3309128" cy="2616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l"/>
            <a:r>
              <a:rPr lang="en-US" sz="1100" b="1" i="1" dirty="0" smtClean="0">
                <a:latin typeface="AdvOT53949f24.I"/>
              </a:rPr>
              <a:t>Cancer </a:t>
            </a:r>
            <a:r>
              <a:rPr lang="en-US" sz="1100" b="1" i="1" dirty="0">
                <a:latin typeface="AdvOT53949f24.I"/>
              </a:rPr>
              <a:t>Registration Statistics, </a:t>
            </a:r>
            <a:r>
              <a:rPr lang="en-US" sz="1100" b="1" i="1" dirty="0" smtClean="0">
                <a:latin typeface="AdvOT53949f24.I"/>
              </a:rPr>
              <a:t>England 2011</a:t>
            </a:r>
            <a:endParaRPr lang="ar-SA" sz="1100" b="1" i="1" dirty="0"/>
          </a:p>
        </p:txBody>
      </p:sp>
      <p:sp>
        <p:nvSpPr>
          <p:cNvPr id="6" name="مستطيل 3"/>
          <p:cNvSpPr/>
          <p:nvPr/>
        </p:nvSpPr>
        <p:spPr>
          <a:xfrm rot="21600000">
            <a:off x="0" y="26042"/>
            <a:ext cx="9144000" cy="984885"/>
          </a:xfrm>
          <a:prstGeom prst="rect">
            <a:avLst/>
          </a:prstGeom>
          <a:solidFill>
            <a:srgbClr val="048A70">
              <a:alpha val="86000"/>
            </a:srgbClr>
          </a:solidFill>
          <a:effectLst>
            <a:softEdge rad="1397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800" b="1" dirty="0">
                <a:effectLst>
                  <a:glow rad="127000">
                    <a:schemeClr val="bg1"/>
                  </a:glow>
                </a:effectLst>
                <a:latin typeface="Brush Script MT" panose="03060802040406070304" pitchFamily="66" charset="0"/>
                <a:ea typeface="Calibri Light" charset="0"/>
                <a:cs typeface="Calibri Light" charset="0"/>
              </a:rPr>
              <a:t>Hormone therapy and cervical cancer</a:t>
            </a:r>
            <a:endParaRPr lang="ar-SY" sz="5800" b="1" dirty="0">
              <a:effectLst>
                <a:glow rad="127000">
                  <a:schemeClr val="bg1"/>
                </a:glow>
              </a:effectLst>
              <a:latin typeface="Brush Script MT" panose="03060802040406070304" pitchFamily="66" charset="0"/>
              <a:ea typeface="Calibri Light" charset="0"/>
              <a:cs typeface="Calibri Light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602911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71276" y="1137537"/>
            <a:ext cx="907272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lnSpc>
                <a:spcPct val="150000"/>
              </a:lnSpc>
              <a:buClr>
                <a:srgbClr val="FF0000"/>
              </a:buClr>
              <a:buFont typeface="Wingdings 2" pitchFamily="18" charset="2"/>
              <a:buChar char=""/>
            </a:pPr>
            <a:r>
              <a:rPr lang="en-US" sz="3600" dirty="0" smtClean="0"/>
              <a:t>Relationship </a:t>
            </a:r>
            <a:r>
              <a:rPr lang="en-US" sz="3600" dirty="0"/>
              <a:t>between hormone exposure </a:t>
            </a:r>
            <a:r>
              <a:rPr lang="en-US" sz="3600" dirty="0" smtClean="0"/>
              <a:t>and cervical </a:t>
            </a:r>
            <a:r>
              <a:rPr lang="en-US" sz="3600" dirty="0"/>
              <a:t>cancer is </a:t>
            </a:r>
            <a:r>
              <a:rPr lang="en-US" sz="3600" b="1" u="sng" dirty="0" smtClean="0"/>
              <a:t>unclear</a:t>
            </a:r>
          </a:p>
          <a:p>
            <a:pPr marL="457200" indent="-457200" algn="l" rtl="0">
              <a:lnSpc>
                <a:spcPct val="150000"/>
              </a:lnSpc>
              <a:buClr>
                <a:srgbClr val="FF0000"/>
              </a:buClr>
              <a:buFont typeface="Wingdings 2" pitchFamily="18" charset="2"/>
              <a:buChar char=""/>
            </a:pPr>
            <a:r>
              <a:rPr lang="en-US" sz="3600" b="1" dirty="0" smtClean="0"/>
              <a:t>SCC of the </a:t>
            </a:r>
            <a:r>
              <a:rPr lang="en-US" sz="3600" b="1" dirty="0"/>
              <a:t>cervix is </a:t>
            </a:r>
            <a:r>
              <a:rPr lang="en-US" sz="3600" b="1" dirty="0" smtClean="0"/>
              <a:t>not a hormone-response</a:t>
            </a:r>
          </a:p>
          <a:p>
            <a:pPr marL="457200" indent="-457200" algn="l" rtl="0">
              <a:lnSpc>
                <a:spcPct val="150000"/>
              </a:lnSpc>
              <a:buClr>
                <a:srgbClr val="FF0000"/>
              </a:buClr>
              <a:buFont typeface="Wingdings 2" pitchFamily="18" charset="2"/>
              <a:buChar char=""/>
            </a:pPr>
            <a:r>
              <a:rPr lang="en-US" sz="3600" b="1" dirty="0" smtClean="0"/>
              <a:t>COCP </a:t>
            </a:r>
            <a:r>
              <a:rPr lang="en-US" sz="3600" dirty="0" smtClean="0"/>
              <a:t>increase RR of </a:t>
            </a:r>
            <a:r>
              <a:rPr lang="en-US" sz="3600" dirty="0"/>
              <a:t>cervical cancer 1.9-2.2 times </a:t>
            </a:r>
            <a:r>
              <a:rPr lang="en-US" sz="3600" b="1" u="sng" dirty="0" smtClean="0"/>
              <a:t>after </a:t>
            </a:r>
            <a:r>
              <a:rPr lang="en-US" sz="3600" b="1" u="sng" dirty="0"/>
              <a:t>5-10 years of use or longer</a:t>
            </a:r>
          </a:p>
          <a:p>
            <a:pPr marL="457200" indent="-457200" algn="l" rtl="0">
              <a:buClr>
                <a:srgbClr val="FF0000"/>
              </a:buClr>
              <a:buFont typeface="Wingdings 2" pitchFamily="18" charset="2"/>
              <a:buChar char=""/>
            </a:pPr>
            <a:endParaRPr lang="en-US" sz="2800" dirty="0" smtClean="0"/>
          </a:p>
          <a:p>
            <a:pPr algn="l" rtl="0"/>
            <a:endParaRPr lang="en-US" sz="2800" b="1" i="1" u="sng" dirty="0" smtClean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60488" y="5606774"/>
            <a:ext cx="1871025" cy="26032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pPr algn="l" rtl="0">
              <a:lnSpc>
                <a:spcPct val="107000"/>
              </a:lnSpc>
            </a:pPr>
            <a:r>
              <a:rPr lang="en-US" sz="1100" b="1" i="1" dirty="0">
                <a:latin typeface="AdvOT53949f24.I"/>
                <a:ea typeface="Calibri" panose="020F0502020204030204" pitchFamily="34" charset="0"/>
                <a:cs typeface="AdvOT53949f24.I"/>
              </a:rPr>
              <a:t>Lancet 2007;370:1609–21</a:t>
            </a:r>
            <a:endParaRPr lang="ar-SA" sz="1100" b="1" i="1" dirty="0">
              <a:latin typeface="AdvOT53949f24.I"/>
              <a:ea typeface="Calibri" panose="020F0502020204030204" pitchFamily="34" charset="0"/>
              <a:cs typeface="AdvOT53949f24.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76976" y="5606774"/>
            <a:ext cx="1871025" cy="26032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pPr algn="l" rtl="0">
              <a:lnSpc>
                <a:spcPct val="107000"/>
              </a:lnSpc>
            </a:pPr>
            <a:r>
              <a:rPr lang="en-US" sz="1100" b="1" i="1" dirty="0">
                <a:latin typeface="AdvOT53949f24.I"/>
                <a:ea typeface="Calibri" panose="020F0502020204030204" pitchFamily="34" charset="0"/>
                <a:cs typeface="AdvOT53949f24.I"/>
              </a:rPr>
              <a:t>Lancet 2003;361:1159–67</a:t>
            </a:r>
            <a:endParaRPr lang="ar-SA" sz="1100" b="1" i="1" dirty="0">
              <a:latin typeface="AdvOT53949f24.I"/>
              <a:ea typeface="Calibri" panose="020F0502020204030204" pitchFamily="34" charset="0"/>
              <a:cs typeface="AdvOT53949f24.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43539" y="5606774"/>
            <a:ext cx="2291012" cy="26436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pPr algn="l" rtl="0">
              <a:lnSpc>
                <a:spcPct val="107000"/>
              </a:lnSpc>
              <a:spcAft>
                <a:spcPts val="0"/>
              </a:spcAft>
            </a:pPr>
            <a:r>
              <a:rPr lang="en-US" sz="1100" b="1" i="1" dirty="0" err="1">
                <a:latin typeface="AdvOT53949f24.I"/>
                <a:ea typeface="Calibri" panose="020F0502020204030204" pitchFamily="34" charset="0"/>
                <a:cs typeface="AdvOT53949f24.I"/>
              </a:rPr>
              <a:t>Gynecol</a:t>
            </a:r>
            <a:r>
              <a:rPr lang="en-US" sz="1100" b="1" i="1" dirty="0">
                <a:latin typeface="AdvOT53949f24.I"/>
                <a:ea typeface="Calibri" panose="020F0502020204030204" pitchFamily="34" charset="0"/>
                <a:cs typeface="AdvOT53949f24.I"/>
              </a:rPr>
              <a:t> </a:t>
            </a:r>
            <a:r>
              <a:rPr lang="en-US" sz="1100" b="1" i="1" dirty="0" err="1">
                <a:latin typeface="AdvOT53949f24.I"/>
                <a:ea typeface="Calibri" panose="020F0502020204030204" pitchFamily="34" charset="0"/>
                <a:cs typeface="AdvOT53949f24.I"/>
              </a:rPr>
              <a:t>Oncol</a:t>
            </a:r>
            <a:r>
              <a:rPr lang="en-US" sz="1100" b="1" i="1" dirty="0">
                <a:latin typeface="AdvOT53949f24.I"/>
                <a:ea typeface="Calibri" panose="020F0502020204030204" pitchFamily="34" charset="0"/>
                <a:cs typeface="AdvOT53949f24.I"/>
              </a:rPr>
              <a:t> </a:t>
            </a:r>
            <a:r>
              <a:rPr lang="en-US" sz="1100" b="1" i="1" dirty="0" smtClean="0">
                <a:latin typeface="AdvOT3f399bc3"/>
                <a:ea typeface="Calibri" panose="020F0502020204030204" pitchFamily="34" charset="0"/>
                <a:cs typeface="AdvOT3f399bc3"/>
              </a:rPr>
              <a:t>2000</a:t>
            </a:r>
            <a:r>
              <a:rPr lang="en-US" sz="1100" b="1" i="1" dirty="0">
                <a:latin typeface="AdvOT3f399bc3"/>
              </a:rPr>
              <a:t>;77:149–54</a:t>
            </a:r>
            <a:r>
              <a:rPr lang="en-US" sz="1100" b="1" i="1" dirty="0" smtClean="0">
                <a:latin typeface="AdvOT3f399bc3"/>
                <a:ea typeface="Calibri" panose="020F0502020204030204" pitchFamily="34" charset="0"/>
                <a:cs typeface="AdvOT3f399bc3"/>
              </a:rPr>
              <a:t> </a:t>
            </a:r>
            <a:endParaRPr lang="en-US" sz="11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مستطيل 3"/>
          <p:cNvSpPr/>
          <p:nvPr/>
        </p:nvSpPr>
        <p:spPr>
          <a:xfrm rot="21600000">
            <a:off x="0" y="26042"/>
            <a:ext cx="9144000" cy="984885"/>
          </a:xfrm>
          <a:prstGeom prst="rect">
            <a:avLst/>
          </a:prstGeom>
          <a:solidFill>
            <a:srgbClr val="048A70">
              <a:alpha val="86000"/>
            </a:srgbClr>
          </a:solidFill>
          <a:effectLst>
            <a:softEdge rad="1397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800" b="1" dirty="0">
                <a:effectLst>
                  <a:glow rad="127000">
                    <a:schemeClr val="bg1"/>
                  </a:glow>
                </a:effectLst>
                <a:latin typeface="Brush Script MT" panose="03060802040406070304" pitchFamily="66" charset="0"/>
                <a:ea typeface="Calibri Light" charset="0"/>
                <a:cs typeface="Calibri Light" charset="0"/>
              </a:rPr>
              <a:t>Hormone therapy and cervical cancer</a:t>
            </a:r>
            <a:endParaRPr lang="ar-SY" sz="5800" b="1" dirty="0">
              <a:effectLst>
                <a:glow rad="127000">
                  <a:schemeClr val="bg1"/>
                </a:glow>
              </a:effectLst>
              <a:latin typeface="Brush Script MT" panose="03060802040406070304" pitchFamily="66" charset="0"/>
              <a:ea typeface="Calibri Light" charset="0"/>
              <a:cs typeface="Calibri Light" charset="0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501517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-2" y="1137537"/>
            <a:ext cx="9144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 rtl="0">
              <a:buClr>
                <a:srgbClr val="663300"/>
              </a:buClr>
              <a:buFont typeface="Calibri" panose="020F0502020204030204" pitchFamily="34" charset="0"/>
              <a:buChar char="֎"/>
            </a:pPr>
            <a:r>
              <a:rPr lang="en-US" sz="3600" b="1" u="sng" dirty="0" smtClean="0">
                <a:solidFill>
                  <a:srgbClr val="663300"/>
                </a:solidFill>
              </a:rPr>
              <a:t>HRT </a:t>
            </a:r>
            <a:r>
              <a:rPr lang="en-US" sz="3600" b="1" u="sng" dirty="0">
                <a:solidFill>
                  <a:srgbClr val="663300"/>
                </a:solidFill>
              </a:rPr>
              <a:t>after surgery and/or radiotherapy for stage </a:t>
            </a:r>
            <a:r>
              <a:rPr lang="en-US" sz="3600" b="1" u="sng" dirty="0" smtClean="0">
                <a:solidFill>
                  <a:srgbClr val="663300"/>
                </a:solidFill>
              </a:rPr>
              <a:t>I and </a:t>
            </a:r>
            <a:r>
              <a:rPr lang="en-US" sz="3600" b="1" u="sng" dirty="0">
                <a:solidFill>
                  <a:srgbClr val="663300"/>
                </a:solidFill>
              </a:rPr>
              <a:t>II cervical cancer</a:t>
            </a:r>
            <a:endParaRPr lang="en-US" sz="3600" b="1" u="sng" dirty="0" smtClean="0">
              <a:solidFill>
                <a:srgbClr val="66330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01017" y="2451637"/>
            <a:ext cx="9072724" cy="296747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0"/>
          </a:effectLst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buClr>
                <a:srgbClr val="006600"/>
              </a:buClr>
              <a:buFont typeface="Wingdings 2" pitchFamily="18" charset="2"/>
              <a:buChar char="R"/>
            </a:pPr>
            <a:r>
              <a:rPr lang="en-US" sz="3200" b="1" i="1" dirty="0" smtClean="0"/>
              <a:t>No difference in survival </a:t>
            </a:r>
            <a:r>
              <a:rPr lang="en-US" sz="3200" b="1" i="1" dirty="0"/>
              <a:t>or </a:t>
            </a:r>
            <a:r>
              <a:rPr lang="en-US" sz="3200" b="1" i="1" dirty="0" smtClean="0"/>
              <a:t>cancer </a:t>
            </a:r>
            <a:r>
              <a:rPr lang="en-US" sz="3200" b="1" i="1" dirty="0"/>
              <a:t>recurrence </a:t>
            </a:r>
            <a:endParaRPr lang="en-US" sz="3200" b="1" i="1" dirty="0" smtClean="0"/>
          </a:p>
          <a:p>
            <a:pPr marL="342900" indent="-342900" algn="l" rtl="0">
              <a:lnSpc>
                <a:spcPct val="150000"/>
              </a:lnSpc>
              <a:buClr>
                <a:srgbClr val="006600"/>
              </a:buClr>
              <a:buFont typeface="Wingdings 2" pitchFamily="18" charset="2"/>
              <a:buChar char="R"/>
            </a:pPr>
            <a:r>
              <a:rPr lang="en-US" sz="3200" b="1" i="1" dirty="0" smtClean="0"/>
              <a:t>A decrease </a:t>
            </a:r>
            <a:r>
              <a:rPr lang="en-US" sz="3200" b="1" i="1" dirty="0"/>
              <a:t>in post-radiotherapy complications </a:t>
            </a:r>
            <a:endParaRPr lang="en-US" sz="3200" b="1" i="1" dirty="0" smtClean="0"/>
          </a:p>
          <a:p>
            <a:pPr marL="342900" indent="-342900" algn="l" rtl="0">
              <a:lnSpc>
                <a:spcPct val="150000"/>
              </a:lnSpc>
              <a:buClr>
                <a:srgbClr val="006600"/>
              </a:buClr>
              <a:buFont typeface="Wingdings 2" pitchFamily="18" charset="2"/>
              <a:buChar char="R"/>
            </a:pPr>
            <a:r>
              <a:rPr lang="en-US" sz="3200" b="1" u="sng" dirty="0" smtClean="0">
                <a:solidFill>
                  <a:srgbClr val="006600"/>
                </a:solidFill>
              </a:rPr>
              <a:t>It is reasonable to offer </a:t>
            </a:r>
            <a:r>
              <a:rPr lang="en-US" sz="3200" b="1" u="sng" dirty="0">
                <a:solidFill>
                  <a:srgbClr val="006600"/>
                </a:solidFill>
              </a:rPr>
              <a:t>HRT for symptomatic management</a:t>
            </a:r>
            <a:endParaRPr lang="ar-SY" sz="3200" b="1" u="sng" dirty="0">
              <a:solidFill>
                <a:srgbClr val="0066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20260" y="6316512"/>
            <a:ext cx="2073003" cy="2616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en-US" sz="1100" b="1" i="1" dirty="0" err="1"/>
              <a:t>Gynecol</a:t>
            </a:r>
            <a:r>
              <a:rPr lang="en-US" sz="1100" b="1" i="1" dirty="0"/>
              <a:t> </a:t>
            </a:r>
            <a:r>
              <a:rPr lang="en-US" sz="1100" b="1" i="1" dirty="0" err="1"/>
              <a:t>Oncol</a:t>
            </a:r>
            <a:r>
              <a:rPr lang="en-US" sz="1100" b="1" i="1" dirty="0"/>
              <a:t> 1987</a:t>
            </a:r>
            <a:r>
              <a:rPr lang="en-US" sz="1100" b="1" i="1" dirty="0">
                <a:latin typeface="AdvOT3f399bc3"/>
              </a:rPr>
              <a:t>;26:169–77</a:t>
            </a:r>
            <a:endParaRPr lang="ar-SA" sz="1100" b="1" i="1" dirty="0">
              <a:latin typeface="AdvOT3f399bc3"/>
            </a:endParaRPr>
          </a:p>
        </p:txBody>
      </p:sp>
      <p:sp>
        <p:nvSpPr>
          <p:cNvPr id="8" name="مستطيل 3"/>
          <p:cNvSpPr/>
          <p:nvPr/>
        </p:nvSpPr>
        <p:spPr>
          <a:xfrm rot="21600000">
            <a:off x="0" y="26042"/>
            <a:ext cx="9144000" cy="984885"/>
          </a:xfrm>
          <a:prstGeom prst="rect">
            <a:avLst/>
          </a:prstGeom>
          <a:solidFill>
            <a:srgbClr val="048A70">
              <a:alpha val="86000"/>
            </a:srgbClr>
          </a:solidFill>
          <a:effectLst>
            <a:softEdge rad="1397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800" b="1" dirty="0">
                <a:effectLst>
                  <a:glow rad="127000">
                    <a:schemeClr val="bg1"/>
                  </a:glow>
                </a:effectLst>
                <a:latin typeface="Brush Script MT" panose="03060802040406070304" pitchFamily="66" charset="0"/>
                <a:ea typeface="Calibri Light" charset="0"/>
                <a:cs typeface="Calibri Light" charset="0"/>
              </a:rPr>
              <a:t>Hormone therapy and cervical cancer</a:t>
            </a:r>
            <a:endParaRPr lang="ar-SY" sz="5800" b="1" dirty="0">
              <a:effectLst>
                <a:glow rad="127000">
                  <a:schemeClr val="bg1"/>
                </a:glow>
              </a:effectLst>
              <a:latin typeface="Brush Script MT" panose="03060802040406070304" pitchFamily="66" charset="0"/>
              <a:ea typeface="Calibri Light" charset="0"/>
              <a:cs typeface="Calibri Light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04" y="5613400"/>
            <a:ext cx="45624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66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975" y="0"/>
            <a:ext cx="9432925" cy="6858000"/>
          </a:xfrm>
          <a:prstGeom prst="rect">
            <a:avLst/>
          </a:prstGeom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712469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975" y="0"/>
            <a:ext cx="9432925" cy="6958013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996592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3"/>
          <p:cNvSpPr/>
          <p:nvPr/>
        </p:nvSpPr>
        <p:spPr>
          <a:xfrm rot="21600000">
            <a:off x="-64758" y="0"/>
            <a:ext cx="9208757" cy="1476000"/>
          </a:xfrm>
          <a:prstGeom prst="rect">
            <a:avLst/>
          </a:prstGeom>
          <a:solidFill>
            <a:srgbClr val="FF66CC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effectLst>
                  <a:glow rad="127000">
                    <a:schemeClr val="bg1"/>
                  </a:glow>
                </a:effectLst>
                <a:latin typeface="Calibri Light" charset="0"/>
                <a:ea typeface="Calibri Light" charset="0"/>
                <a:cs typeface="Calibri Light" charset="0"/>
              </a:rPr>
              <a:t>Systemic hormone replacement therapy</a:t>
            </a:r>
          </a:p>
          <a:p>
            <a:pPr algn="ctr">
              <a:defRPr/>
            </a:pPr>
            <a:r>
              <a:rPr lang="en-US" sz="4400" b="1" dirty="0">
                <a:effectLst>
                  <a:glow rad="127000">
                    <a:schemeClr val="bg1"/>
                  </a:glow>
                </a:effectLst>
                <a:latin typeface="Calibri Light" charset="0"/>
                <a:ea typeface="Calibri Light" charset="0"/>
                <a:cs typeface="Calibri Light" charset="0"/>
              </a:rPr>
              <a:t>and breast cancer</a:t>
            </a:r>
            <a:endParaRPr lang="ar-SY" sz="4400" b="1" dirty="0">
              <a:effectLst>
                <a:glow rad="127000">
                  <a:schemeClr val="bg1"/>
                </a:glow>
              </a:effectLst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230789" y="2492896"/>
            <a:ext cx="89132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Clr>
                <a:srgbClr val="0000FF"/>
              </a:buClr>
              <a:buFont typeface="Calibri" panose="020F0502020204030204" pitchFamily="34" charset="0"/>
              <a:buChar char="©"/>
            </a:pPr>
            <a:r>
              <a:rPr lang="en-US" sz="3200" dirty="0" smtClean="0"/>
              <a:t>Breast </a:t>
            </a:r>
            <a:r>
              <a:rPr lang="en-US" sz="3200" dirty="0"/>
              <a:t>cancer risk is increased with </a:t>
            </a:r>
            <a:r>
              <a:rPr lang="en-US" sz="3200" b="1" dirty="0"/>
              <a:t>high endogenous </a:t>
            </a:r>
            <a:r>
              <a:rPr lang="en-US" sz="3200" b="1" dirty="0" smtClean="0"/>
              <a:t>estrogen</a:t>
            </a:r>
            <a:r>
              <a:rPr lang="ar-SY" sz="3200" b="1" dirty="0" smtClean="0"/>
              <a:t> </a:t>
            </a:r>
            <a:r>
              <a:rPr lang="en-US" sz="3200" b="1" dirty="0" smtClean="0"/>
              <a:t>levels</a:t>
            </a:r>
            <a:r>
              <a:rPr lang="en-US" sz="3200" dirty="0" smtClean="0"/>
              <a:t> </a:t>
            </a:r>
            <a:r>
              <a:rPr lang="en-US" sz="3200" dirty="0"/>
              <a:t>in both </a:t>
            </a:r>
            <a:r>
              <a:rPr lang="en-US" sz="3200" b="1" u="sng" dirty="0">
                <a:solidFill>
                  <a:srgbClr val="FF3300"/>
                </a:solidFill>
              </a:rPr>
              <a:t>pre</a:t>
            </a:r>
            <a:r>
              <a:rPr lang="en-US" sz="3200" b="1" dirty="0">
                <a:solidFill>
                  <a:srgbClr val="002060"/>
                </a:solidFill>
              </a:rPr>
              <a:t>menopausal and </a:t>
            </a:r>
            <a:r>
              <a:rPr lang="en-US" sz="3200" b="1" u="sng" dirty="0">
                <a:solidFill>
                  <a:srgbClr val="663300"/>
                </a:solidFill>
              </a:rPr>
              <a:t>post</a:t>
            </a:r>
            <a:r>
              <a:rPr lang="en-US" sz="3200" b="1" u="sng" dirty="0">
                <a:solidFill>
                  <a:srgbClr val="002060"/>
                </a:solidFill>
              </a:rPr>
              <a:t>menopausal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dirty="0"/>
              <a:t>women</a:t>
            </a:r>
            <a:r>
              <a:rPr lang="en-US" sz="3200" dirty="0" smtClean="0"/>
              <a:t>.</a:t>
            </a:r>
            <a:endParaRPr lang="ar-SY" sz="3200" dirty="0" smtClean="0"/>
          </a:p>
          <a:p>
            <a:pPr marL="457200" indent="-457200" algn="l" rtl="0">
              <a:buClr>
                <a:srgbClr val="0000FF"/>
              </a:buClr>
              <a:buFont typeface="Calibri" panose="020F0502020204030204" pitchFamily="34" charset="0"/>
              <a:buChar char="©"/>
            </a:pPr>
            <a:endParaRPr lang="ar-SY" sz="3200" dirty="0" smtClean="0"/>
          </a:p>
          <a:p>
            <a:pPr marL="457200" indent="-457200" algn="l" rtl="0">
              <a:buClr>
                <a:srgbClr val="0000FF"/>
              </a:buClr>
              <a:buFont typeface="Calibri" panose="020F0502020204030204" pitchFamily="34" charset="0"/>
              <a:buChar char="©"/>
            </a:pPr>
            <a:r>
              <a:rPr lang="en-US" sz="3200" dirty="0" smtClean="0"/>
              <a:t>Both </a:t>
            </a:r>
            <a:r>
              <a:rPr lang="en-US" sz="3200" b="1" dirty="0"/>
              <a:t>prolonged </a:t>
            </a:r>
            <a:r>
              <a:rPr lang="en-US" sz="3200" b="1" dirty="0" smtClean="0"/>
              <a:t>exposure</a:t>
            </a:r>
            <a:r>
              <a:rPr lang="ar-SY" sz="3200" b="1" dirty="0" smtClean="0"/>
              <a:t> </a:t>
            </a:r>
            <a:r>
              <a:rPr lang="en-US" sz="3200" dirty="0" smtClean="0"/>
              <a:t>to </a:t>
            </a:r>
            <a:r>
              <a:rPr lang="en-US" sz="3200" dirty="0"/>
              <a:t>and </a:t>
            </a:r>
            <a:r>
              <a:rPr lang="en-US" sz="3200" b="1" dirty="0"/>
              <a:t>higher concentrations </a:t>
            </a:r>
            <a:r>
              <a:rPr lang="en-US" sz="3200" dirty="0"/>
              <a:t>of estrogen are associated </a:t>
            </a:r>
            <a:r>
              <a:rPr lang="en-US" sz="3200" dirty="0" smtClean="0"/>
              <a:t>with</a:t>
            </a:r>
            <a:r>
              <a:rPr lang="ar-SY" sz="3200" dirty="0" smtClean="0"/>
              <a:t> </a:t>
            </a:r>
            <a:r>
              <a:rPr lang="en-US" sz="3200" dirty="0" smtClean="0"/>
              <a:t>a </a:t>
            </a:r>
            <a:r>
              <a:rPr lang="en-US" sz="3200" dirty="0"/>
              <a:t>higher risk of breast </a:t>
            </a:r>
            <a:r>
              <a:rPr lang="en-US" sz="3200" dirty="0" smtClean="0"/>
              <a:t>cancer</a:t>
            </a:r>
            <a:endParaRPr lang="ar-SY" sz="3200" dirty="0" smtClean="0"/>
          </a:p>
        </p:txBody>
      </p:sp>
      <p:sp>
        <p:nvSpPr>
          <p:cNvPr id="5" name="مستطيل 4"/>
          <p:cNvSpPr/>
          <p:nvPr/>
        </p:nvSpPr>
        <p:spPr>
          <a:xfrm>
            <a:off x="-1836712" y="1627221"/>
            <a:ext cx="6120680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 rtl="0">
              <a:buFont typeface="Calibri" panose="020F0502020204030204" pitchFamily="34" charset="0"/>
              <a:buChar char="֎"/>
            </a:pPr>
            <a:r>
              <a:rPr lang="en-US" sz="3600" b="1" u="sng" dirty="0" smtClean="0">
                <a:solidFill>
                  <a:srgbClr val="663300"/>
                </a:solidFill>
              </a:rPr>
              <a:t>We Know</a:t>
            </a:r>
            <a:endParaRPr lang="en-US" sz="3600" b="1" u="sng" dirty="0">
              <a:solidFill>
                <a:srgbClr val="663300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454132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2188" y="2043611"/>
            <a:ext cx="89652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Clr>
                <a:srgbClr val="FF0000"/>
              </a:buClr>
              <a:buFont typeface="Wingdings 2" pitchFamily="18" charset="2"/>
              <a:buChar char=""/>
            </a:pPr>
            <a:r>
              <a:rPr lang="en-US" sz="3600" b="1" u="sng" dirty="0" smtClean="0">
                <a:solidFill>
                  <a:srgbClr val="C00000"/>
                </a:solidFill>
              </a:rPr>
              <a:t>Risks </a:t>
            </a:r>
            <a:r>
              <a:rPr lang="en-US" sz="3600" b="1" u="sng" dirty="0">
                <a:solidFill>
                  <a:srgbClr val="C00000"/>
                </a:solidFill>
              </a:rPr>
              <a:t>of </a:t>
            </a:r>
            <a:r>
              <a:rPr lang="en-US" sz="3600" b="1" u="sng" dirty="0" smtClean="0">
                <a:solidFill>
                  <a:srgbClr val="C00000"/>
                </a:solidFill>
              </a:rPr>
              <a:t>HRT</a:t>
            </a:r>
          </a:p>
          <a:p>
            <a:pPr algn="l" rtl="0">
              <a:buClr>
                <a:srgbClr val="FF0000"/>
              </a:buClr>
            </a:pPr>
            <a:r>
              <a:rPr lang="en-US" sz="3600" b="1" u="sng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/>
              <a:t> </a:t>
            </a:r>
          </a:p>
          <a:p>
            <a:pPr marL="514350" indent="-514350" algn="l" rtl="0">
              <a:buClr>
                <a:srgbClr val="FF0000"/>
              </a:buClr>
              <a:buFont typeface="+mj-lt"/>
              <a:buAutoNum type="arabicPeriod"/>
            </a:pPr>
            <a:r>
              <a:rPr lang="en-US" sz="3600" b="1" dirty="0" smtClean="0"/>
              <a:t>  Risk </a:t>
            </a:r>
            <a:r>
              <a:rPr lang="en-US" sz="3600" b="1" dirty="0"/>
              <a:t>of </a:t>
            </a:r>
            <a:r>
              <a:rPr lang="en-US" sz="3600" b="1" i="1" dirty="0">
                <a:solidFill>
                  <a:srgbClr val="C00000"/>
                </a:solidFill>
              </a:rPr>
              <a:t>endometrial cancer </a:t>
            </a:r>
            <a:r>
              <a:rPr lang="en-US" sz="2800" dirty="0"/>
              <a:t>with</a:t>
            </a:r>
            <a:r>
              <a:rPr lang="en-US" sz="2800" b="1" dirty="0"/>
              <a:t> </a:t>
            </a:r>
            <a:r>
              <a:rPr lang="en-US" sz="2800" dirty="0"/>
              <a:t>prolonged use of unopposed estrogen therapy </a:t>
            </a:r>
            <a:endParaRPr lang="en-US" sz="2800" dirty="0" smtClean="0"/>
          </a:p>
          <a:p>
            <a:pPr marL="514350" indent="-514350" algn="l" rtl="0">
              <a:buClr>
                <a:srgbClr val="FF0000"/>
              </a:buClr>
              <a:buFont typeface="+mj-lt"/>
              <a:buAutoNum type="arabicPeriod"/>
            </a:pPr>
            <a:endParaRPr lang="en-US" sz="2800" dirty="0" smtClean="0"/>
          </a:p>
          <a:p>
            <a:pPr marL="514350" indent="-514350" algn="l" rtl="0">
              <a:buClr>
                <a:srgbClr val="FF0000"/>
              </a:buClr>
              <a:buFont typeface="+mj-lt"/>
              <a:buAutoNum type="arabicPeriod"/>
            </a:pPr>
            <a:r>
              <a:rPr lang="en-US" sz="3600" b="1" dirty="0" smtClean="0"/>
              <a:t>  Risk </a:t>
            </a:r>
            <a:r>
              <a:rPr lang="en-US" sz="3600" b="1" dirty="0"/>
              <a:t>of </a:t>
            </a:r>
            <a:r>
              <a:rPr lang="en-US" sz="3600" b="1" i="1" dirty="0">
                <a:solidFill>
                  <a:srgbClr val="C00000"/>
                </a:solidFill>
              </a:rPr>
              <a:t>venothrombotic episodes </a:t>
            </a:r>
            <a:r>
              <a:rPr lang="en-US" sz="2800" dirty="0"/>
              <a:t>with both combined estrogen/progesterone therapy and estrogen-only oral therapy</a:t>
            </a:r>
            <a:endParaRPr lang="ar-SY" sz="2800" dirty="0" smtClean="0"/>
          </a:p>
        </p:txBody>
      </p:sp>
      <p:sp>
        <p:nvSpPr>
          <p:cNvPr id="9" name="مستطيل 2"/>
          <p:cNvSpPr/>
          <p:nvPr/>
        </p:nvSpPr>
        <p:spPr>
          <a:xfrm>
            <a:off x="46814" y="1350009"/>
            <a:ext cx="5761834" cy="646331"/>
          </a:xfrm>
          <a:prstGeom prst="rect">
            <a:avLst/>
          </a:prstGeom>
          <a:solidFill>
            <a:srgbClr val="0066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HRT in the general population</a:t>
            </a:r>
            <a:endParaRPr lang="ar-SY" sz="3600" dirty="0">
              <a:solidFill>
                <a:schemeClr val="bg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 rot="21600000">
            <a:off x="-30474" y="31487"/>
            <a:ext cx="9174473" cy="1107996"/>
          </a:xfrm>
          <a:prstGeom prst="rect">
            <a:avLst/>
          </a:prstGeom>
          <a:solidFill>
            <a:srgbClr val="6699FF"/>
          </a:solidFill>
          <a:ln w="19050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Helvetica" panose="020B0604020202020204" pitchFamily="34" charset="0"/>
                <a:ea typeface="Calibri Light" charset="0"/>
                <a:cs typeface="Helvetica" panose="020B0604020202020204" pitchFamily="34" charset="0"/>
              </a:rPr>
              <a:t>INTRODUCTION</a:t>
            </a:r>
            <a:endParaRPr lang="ar-SY" sz="66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Helvetica" panose="020B0604020202020204" pitchFamily="34" charset="0"/>
              <a:ea typeface="Calibri Light" charset="0"/>
              <a:cs typeface="Helvetica" panose="020B0604020202020204" pitchFamily="34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902801" y="6408107"/>
            <a:ext cx="2074607" cy="2616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>
            <a:spAutoFit/>
          </a:bodyPr>
          <a:lstStyle/>
          <a:p>
            <a:r>
              <a:rPr lang="en-US" sz="1100" b="1" i="1" dirty="0">
                <a:latin typeface="AdvOT53949f24.I"/>
              </a:rPr>
              <a:t>Menopause </a:t>
            </a:r>
            <a:r>
              <a:rPr lang="en-US" sz="1100" b="1" i="1" dirty="0">
                <a:latin typeface="AdvOT3f399bc3"/>
              </a:rPr>
              <a:t>2012</a:t>
            </a:r>
            <a:r>
              <a:rPr lang="en-US" sz="1100" b="1" i="1" dirty="0" smtClean="0">
                <a:latin typeface="AdvOT3f399bc3"/>
              </a:rPr>
              <a:t>; </a:t>
            </a:r>
            <a:r>
              <a:rPr lang="en-US" sz="1100" b="1" i="1" dirty="0" smtClean="0">
                <a:latin typeface="AdvOT106fdb58.B"/>
              </a:rPr>
              <a:t>19</a:t>
            </a:r>
            <a:r>
              <a:rPr lang="en-US" sz="1100" b="1" i="1" dirty="0" smtClean="0">
                <a:latin typeface="AdvOT3f399bc3"/>
              </a:rPr>
              <a:t>:257</a:t>
            </a:r>
            <a:r>
              <a:rPr lang="en-US" sz="1100" b="1" i="1" dirty="0" smtClean="0">
                <a:latin typeface="AdvTT3713a231+20"/>
              </a:rPr>
              <a:t>–</a:t>
            </a:r>
            <a:r>
              <a:rPr lang="en-US" sz="1100" b="1" i="1" dirty="0" smtClean="0">
                <a:latin typeface="AdvOT3f399bc3"/>
              </a:rPr>
              <a:t>71</a:t>
            </a:r>
            <a:endParaRPr lang="en-US" sz="1100" b="1" i="1" dirty="0"/>
          </a:p>
        </p:txBody>
      </p:sp>
      <p:sp>
        <p:nvSpPr>
          <p:cNvPr id="8" name="مستطيل 7"/>
          <p:cNvSpPr/>
          <p:nvPr/>
        </p:nvSpPr>
        <p:spPr>
          <a:xfrm>
            <a:off x="7383637" y="5987018"/>
            <a:ext cx="1593771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Cochrane 2017</a:t>
            </a:r>
            <a:endParaRPr lang="en-US" b="1" i="1" dirty="0"/>
          </a:p>
        </p:txBody>
      </p:sp>
      <p:sp>
        <p:nvSpPr>
          <p:cNvPr id="11" name="مستطيل 10"/>
          <p:cNvSpPr/>
          <p:nvPr/>
        </p:nvSpPr>
        <p:spPr>
          <a:xfrm>
            <a:off x="7383636" y="3720993"/>
            <a:ext cx="1593771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Cochrane 2012</a:t>
            </a:r>
            <a:endParaRPr lang="en-US" b="1" i="1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Mohamed </a:t>
            </a:r>
            <a:r>
              <a:rPr lang="en-US" dirty="0" err="1" smtClean="0"/>
              <a:t>Alajami</a:t>
            </a:r>
            <a:endParaRPr lang="ar-SY" dirty="0"/>
          </a:p>
        </p:txBody>
      </p:sp>
      <p:sp>
        <p:nvSpPr>
          <p:cNvPr id="4" name="سهم للأسفل 3"/>
          <p:cNvSpPr/>
          <p:nvPr/>
        </p:nvSpPr>
        <p:spPr>
          <a:xfrm rot="10800000">
            <a:off x="467544" y="3071828"/>
            <a:ext cx="360040" cy="5760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سهم للأسفل 11"/>
          <p:cNvSpPr/>
          <p:nvPr/>
        </p:nvSpPr>
        <p:spPr>
          <a:xfrm rot="10800000">
            <a:off x="467544" y="4509920"/>
            <a:ext cx="360040" cy="5400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074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4" grpId="0" animBg="1"/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3"/>
          <p:cNvSpPr/>
          <p:nvPr/>
        </p:nvSpPr>
        <p:spPr>
          <a:xfrm rot="21600000">
            <a:off x="-64758" y="0"/>
            <a:ext cx="9208757" cy="1476000"/>
          </a:xfrm>
          <a:prstGeom prst="rect">
            <a:avLst/>
          </a:prstGeom>
          <a:solidFill>
            <a:srgbClr val="FF66CC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effectLst>
                  <a:glow rad="127000">
                    <a:schemeClr val="bg1"/>
                  </a:glow>
                </a:effectLst>
                <a:latin typeface="Calibri Light" charset="0"/>
                <a:ea typeface="Calibri Light" charset="0"/>
                <a:cs typeface="Calibri Light" charset="0"/>
              </a:rPr>
              <a:t>Systemic hormone replacement therapy</a:t>
            </a:r>
          </a:p>
          <a:p>
            <a:pPr algn="ctr">
              <a:defRPr/>
            </a:pPr>
            <a:r>
              <a:rPr lang="en-US" sz="4400" b="1" dirty="0">
                <a:effectLst>
                  <a:glow rad="127000">
                    <a:schemeClr val="bg1"/>
                  </a:glow>
                </a:effectLst>
                <a:latin typeface="Calibri Light" charset="0"/>
                <a:ea typeface="Calibri Light" charset="0"/>
                <a:cs typeface="Calibri Light" charset="0"/>
              </a:rPr>
              <a:t>and breast cancer</a:t>
            </a:r>
            <a:endParaRPr lang="ar-SY" sz="4400" b="1" dirty="0">
              <a:effectLst>
                <a:glow rad="127000">
                  <a:schemeClr val="bg1"/>
                </a:glow>
              </a:effectLst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86488" y="1580538"/>
            <a:ext cx="89132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Clr>
                <a:srgbClr val="FF0000"/>
              </a:buClr>
              <a:buFont typeface="Wingdings" pitchFamily="2" charset="2"/>
              <a:buChar char="®"/>
            </a:pPr>
            <a:r>
              <a:rPr lang="en-US" sz="3600" b="1" u="sng" dirty="0"/>
              <a:t>The association between breast cancer and HRT in </a:t>
            </a:r>
            <a:r>
              <a:rPr lang="en-US" sz="3600" b="1" i="1" u="sng" dirty="0">
                <a:solidFill>
                  <a:srgbClr val="663300"/>
                </a:solidFill>
              </a:rPr>
              <a:t>post</a:t>
            </a:r>
            <a:r>
              <a:rPr lang="en-US" sz="3600" b="1" i="1" u="sng" dirty="0">
                <a:solidFill>
                  <a:srgbClr val="002060"/>
                </a:solidFill>
              </a:rPr>
              <a:t>menopausal</a:t>
            </a:r>
            <a:r>
              <a:rPr lang="en-US" sz="3600" b="1" u="sng" dirty="0" smtClean="0">
                <a:solidFill>
                  <a:srgbClr val="663300"/>
                </a:solidFill>
              </a:rPr>
              <a:t> </a:t>
            </a:r>
            <a:r>
              <a:rPr lang="en-US" sz="3600" b="1" u="sng" dirty="0" smtClean="0"/>
              <a:t>women:</a:t>
            </a:r>
          </a:p>
          <a:p>
            <a:pPr marL="457200" indent="-457200" algn="l" rtl="0">
              <a:buClr>
                <a:srgbClr val="0000FF"/>
              </a:buClr>
              <a:buFont typeface="Calibri" panose="020F0502020204030204" pitchFamily="34" charset="0"/>
              <a:buChar char="©"/>
            </a:pPr>
            <a:r>
              <a:rPr lang="en-US" sz="2800" dirty="0" smtClean="0"/>
              <a:t>The </a:t>
            </a:r>
            <a:r>
              <a:rPr lang="en-US" sz="2800" dirty="0"/>
              <a:t>risk of developing breast cancer is </a:t>
            </a:r>
            <a:r>
              <a:rPr lang="en-US" sz="2800" b="1" dirty="0">
                <a:solidFill>
                  <a:srgbClr val="C00000"/>
                </a:solidFill>
              </a:rPr>
              <a:t>increased</a:t>
            </a:r>
            <a:r>
              <a:rPr lang="en-US" sz="2800" dirty="0"/>
              <a:t> in </a:t>
            </a:r>
            <a:r>
              <a:rPr lang="en-US" sz="2800" dirty="0" smtClean="0"/>
              <a:t>using </a:t>
            </a:r>
            <a:r>
              <a:rPr lang="en-US" sz="2800" dirty="0"/>
              <a:t>HRT.</a:t>
            </a:r>
          </a:p>
          <a:p>
            <a:pPr marL="457200" indent="-457200" algn="l" rtl="0">
              <a:buClr>
                <a:srgbClr val="0000FF"/>
              </a:buClr>
              <a:buFont typeface="Calibri" panose="020F0502020204030204" pitchFamily="34" charset="0"/>
              <a:buChar char="©"/>
            </a:pPr>
            <a:r>
              <a:rPr lang="en-US" sz="2800" dirty="0" smtClean="0"/>
              <a:t>especially </a:t>
            </a:r>
            <a:r>
              <a:rPr lang="en-US" sz="2800" dirty="0"/>
              <a:t>among women with </a:t>
            </a:r>
            <a:r>
              <a:rPr lang="en-US" sz="2800" b="1" dirty="0"/>
              <a:t>&gt;5 years </a:t>
            </a:r>
            <a:r>
              <a:rPr lang="en-US" sz="2800" dirty="0"/>
              <a:t>of </a:t>
            </a:r>
            <a:r>
              <a:rPr lang="en-US" sz="2800" dirty="0" smtClean="0"/>
              <a:t>use</a:t>
            </a:r>
          </a:p>
          <a:p>
            <a:pPr marL="1371600" lvl="2" indent="-457200" algn="l" rtl="0"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Ꚛ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unopposed E2 (Estradiol)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had a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1.2-fold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increase in breast cancer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risk</a:t>
            </a:r>
          </a:p>
          <a:p>
            <a:pPr marL="1371600" lvl="2" indent="-457200" algn="l" rtl="0"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Ꚛ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combination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E2 and progestin regimens had a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1.4-fold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 increased risk</a:t>
            </a:r>
            <a:endParaRPr lang="en-US" sz="2400" b="1" i="1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75939" y="5235978"/>
            <a:ext cx="2242922" cy="2616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en-US" sz="1100" b="1" i="1" dirty="0"/>
              <a:t>Lancet. 1997;350(9084):1047–1059</a:t>
            </a:r>
            <a:endParaRPr lang="ar-SA" sz="1100" b="1" i="1" dirty="0"/>
          </a:p>
        </p:txBody>
      </p:sp>
      <p:sp>
        <p:nvSpPr>
          <p:cNvPr id="5" name="مستطيل 4"/>
          <p:cNvSpPr/>
          <p:nvPr/>
        </p:nvSpPr>
        <p:spPr>
          <a:xfrm>
            <a:off x="-324544" y="5589987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l" rtl="0">
              <a:buClr>
                <a:srgbClr val="663300"/>
              </a:buClr>
              <a:buFont typeface="Calibri" panose="020F0502020204030204" pitchFamily="34" charset="0"/>
              <a:buChar char="©"/>
            </a:pPr>
            <a:r>
              <a:rPr lang="en-US" sz="3200" dirty="0" smtClean="0"/>
              <a:t>HRT</a:t>
            </a:r>
            <a:r>
              <a:rPr lang="en-US" sz="3200" dirty="0"/>
              <a:t>, the risk     </a:t>
            </a:r>
            <a:r>
              <a:rPr lang="en-US" sz="3200" dirty="0" smtClean="0"/>
              <a:t>2.3</a:t>
            </a:r>
            <a:r>
              <a:rPr lang="en-US" sz="3200" dirty="0"/>
              <a:t>% per year.</a:t>
            </a:r>
          </a:p>
        </p:txBody>
      </p:sp>
      <p:sp>
        <p:nvSpPr>
          <p:cNvPr id="7" name="سهم للأسفل 6"/>
          <p:cNvSpPr/>
          <p:nvPr/>
        </p:nvSpPr>
        <p:spPr>
          <a:xfrm rot="10800000">
            <a:off x="2802862" y="5702374"/>
            <a:ext cx="288000" cy="360000"/>
          </a:xfrm>
          <a:prstGeom prst="down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" name="مستطيل 7"/>
          <p:cNvSpPr/>
          <p:nvPr/>
        </p:nvSpPr>
        <p:spPr>
          <a:xfrm>
            <a:off x="5474144" y="6213893"/>
            <a:ext cx="3595904" cy="2616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n-US" sz="1100" b="1" i="1" dirty="0"/>
              <a:t>Oxford Handbook of Obstetrics and </a:t>
            </a:r>
            <a:r>
              <a:rPr lang="en-US" sz="1100" b="1" i="1" dirty="0" err="1"/>
              <a:t>Gynaecology</a:t>
            </a:r>
            <a:r>
              <a:rPr lang="en-US" sz="1100" b="1" i="1" dirty="0"/>
              <a:t> </a:t>
            </a:r>
            <a:r>
              <a:rPr lang="en-US" sz="1100" b="1" i="1" dirty="0" smtClean="0"/>
              <a:t>3</a:t>
            </a:r>
            <a:r>
              <a:rPr lang="en-US" sz="1100" b="1" i="1" baseline="30000" dirty="0" smtClean="0"/>
              <a:t>rd</a:t>
            </a:r>
            <a:r>
              <a:rPr lang="en-US" sz="1100" b="1" i="1" dirty="0" smtClean="0"/>
              <a:t>- P649</a:t>
            </a:r>
            <a:endParaRPr lang="ar-SY" sz="1100" b="1" i="1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Mohamed </a:t>
            </a:r>
            <a:r>
              <a:rPr lang="en-US" dirty="0" err="1" smtClean="0"/>
              <a:t>Alajami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0769602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3"/>
          <p:cNvSpPr/>
          <p:nvPr/>
        </p:nvSpPr>
        <p:spPr>
          <a:xfrm rot="21600000">
            <a:off x="-64758" y="0"/>
            <a:ext cx="9208757" cy="1476000"/>
          </a:xfrm>
          <a:prstGeom prst="rect">
            <a:avLst/>
          </a:prstGeom>
          <a:solidFill>
            <a:srgbClr val="FF66CC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effectLst>
                  <a:glow rad="127000">
                    <a:schemeClr val="bg1"/>
                  </a:glow>
                </a:effectLst>
                <a:latin typeface="Calibri Light" charset="0"/>
                <a:ea typeface="Calibri Light" charset="0"/>
                <a:cs typeface="Calibri Light" charset="0"/>
              </a:rPr>
              <a:t>Systemic hormone replacement therapy</a:t>
            </a:r>
          </a:p>
          <a:p>
            <a:pPr algn="ctr">
              <a:defRPr/>
            </a:pPr>
            <a:r>
              <a:rPr lang="en-US" sz="4400" b="1" dirty="0">
                <a:effectLst>
                  <a:glow rad="127000">
                    <a:schemeClr val="bg1"/>
                  </a:glow>
                </a:effectLst>
                <a:latin typeface="Calibri Light" charset="0"/>
                <a:ea typeface="Calibri Light" charset="0"/>
                <a:cs typeface="Calibri Light" charset="0"/>
              </a:rPr>
              <a:t>and breast cancer</a:t>
            </a:r>
            <a:endParaRPr lang="ar-SY" sz="4400" b="1" dirty="0">
              <a:effectLst>
                <a:glow rad="127000">
                  <a:schemeClr val="bg1"/>
                </a:glow>
              </a:effectLst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86488" y="1580538"/>
            <a:ext cx="891321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Clr>
                <a:srgbClr val="FF0000"/>
              </a:buClr>
              <a:buFont typeface="Wingdings" pitchFamily="2" charset="2"/>
              <a:buChar char="®"/>
            </a:pPr>
            <a:r>
              <a:rPr lang="en-US" sz="3600" b="1" u="sng" dirty="0" smtClean="0"/>
              <a:t>HRT </a:t>
            </a:r>
            <a:r>
              <a:rPr lang="en-US" sz="3600" b="1" u="sng" dirty="0"/>
              <a:t>in </a:t>
            </a:r>
            <a:r>
              <a:rPr lang="en-US" sz="3600" b="1" i="1" u="sng" dirty="0">
                <a:solidFill>
                  <a:srgbClr val="663300"/>
                </a:solidFill>
              </a:rPr>
              <a:t>post</a:t>
            </a:r>
            <a:r>
              <a:rPr lang="en-US" sz="3600" b="1" i="1" u="sng" dirty="0">
                <a:solidFill>
                  <a:srgbClr val="002060"/>
                </a:solidFill>
              </a:rPr>
              <a:t>menopausal</a:t>
            </a:r>
            <a:r>
              <a:rPr lang="en-US" sz="3600" b="1" u="sng" dirty="0" smtClean="0">
                <a:solidFill>
                  <a:srgbClr val="663300"/>
                </a:solidFill>
              </a:rPr>
              <a:t> </a:t>
            </a:r>
            <a:r>
              <a:rPr lang="en-US" sz="3600" b="1" u="sng" dirty="0" smtClean="0"/>
              <a:t>women:</a:t>
            </a:r>
          </a:p>
          <a:p>
            <a:pPr marL="914400" lvl="1" indent="-457200" algn="l" rtl="0"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Ꚛ"/>
            </a:pPr>
            <a:r>
              <a:rPr lang="en-US" sz="2800" b="1" dirty="0" smtClean="0"/>
              <a:t>Estradiol-only </a:t>
            </a:r>
            <a:r>
              <a:rPr lang="en-US" sz="2800" b="1" dirty="0"/>
              <a:t>therapy </a:t>
            </a:r>
            <a:r>
              <a:rPr lang="en-US" sz="2800" dirty="0"/>
              <a:t>carries </a:t>
            </a:r>
            <a:r>
              <a:rPr lang="en-US" sz="2800" b="1" dirty="0">
                <a:solidFill>
                  <a:srgbClr val="006600"/>
                </a:solidFill>
              </a:rPr>
              <a:t>no risk </a:t>
            </a:r>
            <a:r>
              <a:rPr lang="en-US" sz="2800" dirty="0"/>
              <a:t>for breast cancer</a:t>
            </a:r>
            <a:endParaRPr lang="en-US" sz="2800" dirty="0" smtClean="0"/>
          </a:p>
          <a:p>
            <a:pPr marL="914400" lvl="1" indent="-457200" algn="l" rtl="0"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Ꚛ"/>
            </a:pPr>
            <a:r>
              <a:rPr lang="en-US" sz="2800" b="1" dirty="0"/>
              <a:t>Estradiol therapy combined with </a:t>
            </a:r>
            <a:r>
              <a:rPr lang="en-US" sz="2800" b="1" dirty="0" err="1"/>
              <a:t>dydrogesterone</a:t>
            </a:r>
            <a:r>
              <a:rPr lang="en-US" sz="2800" b="1" dirty="0"/>
              <a:t> and progesteron</a:t>
            </a:r>
            <a:r>
              <a:rPr lang="en-US" sz="2800" dirty="0"/>
              <a:t>e carries </a:t>
            </a:r>
            <a:r>
              <a:rPr lang="en-US" sz="2800" b="1" dirty="0">
                <a:solidFill>
                  <a:srgbClr val="006600"/>
                </a:solidFill>
              </a:rPr>
              <a:t>no risk</a:t>
            </a:r>
          </a:p>
          <a:p>
            <a:pPr marL="914400" lvl="1" indent="-457200" algn="l" rtl="0"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Ꚛ"/>
            </a:pPr>
            <a:r>
              <a:rPr lang="en-US" sz="2800" b="1" dirty="0" smtClean="0"/>
              <a:t>Estradiol </a:t>
            </a:r>
            <a:r>
              <a:rPr lang="en-US" sz="2800" b="1" dirty="0"/>
              <a:t>therapy combined </a:t>
            </a:r>
            <a:r>
              <a:rPr lang="en-US" sz="2800" b="1" dirty="0" smtClean="0"/>
              <a:t>with PROGESTIN </a:t>
            </a:r>
            <a:r>
              <a:rPr lang="en-US" sz="2400" dirty="0" smtClean="0"/>
              <a:t>(medroxyprogesterone</a:t>
            </a:r>
            <a:r>
              <a:rPr lang="en-US" sz="2400" dirty="0"/>
              <a:t>, </a:t>
            </a:r>
            <a:r>
              <a:rPr lang="en-US" sz="2400" dirty="0" err="1"/>
              <a:t>norethisterone</a:t>
            </a:r>
            <a:r>
              <a:rPr lang="en-US" sz="2400" dirty="0"/>
              <a:t> and </a:t>
            </a:r>
            <a:r>
              <a:rPr lang="en-US" sz="2400" dirty="0" err="1" smtClean="0"/>
              <a:t>levonorgestrel</a:t>
            </a:r>
            <a:r>
              <a:rPr lang="en-US" sz="2400" dirty="0" smtClean="0"/>
              <a:t>) </a:t>
            </a:r>
            <a:r>
              <a:rPr lang="en-US" sz="2800" b="1" dirty="0" smtClean="0">
                <a:solidFill>
                  <a:srgbClr val="C00000"/>
                </a:solidFill>
              </a:rPr>
              <a:t>increased </a:t>
            </a:r>
            <a:r>
              <a:rPr lang="en-US" sz="2800" b="1" dirty="0">
                <a:solidFill>
                  <a:srgbClr val="C00000"/>
                </a:solidFill>
              </a:rPr>
              <a:t>risk </a:t>
            </a:r>
            <a:r>
              <a:rPr lang="en-US" sz="2800" dirty="0"/>
              <a:t>of breast </a:t>
            </a:r>
            <a:r>
              <a:rPr lang="en-US" sz="2800" dirty="0" smtClean="0"/>
              <a:t>cancer. </a:t>
            </a:r>
          </a:p>
          <a:p>
            <a:pPr marL="914400" lvl="1" indent="-457200" algn="l" rtl="0"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Ꚛ"/>
            </a:pPr>
            <a:r>
              <a:rPr lang="en-US" sz="2800" dirty="0" smtClean="0"/>
              <a:t>The risk </a:t>
            </a:r>
            <a:r>
              <a:rPr lang="en-US" sz="2800" dirty="0"/>
              <a:t>rise progressively by </a:t>
            </a:r>
            <a:r>
              <a:rPr lang="en-US" sz="2800" b="1" dirty="0"/>
              <a:t>prolonged use</a:t>
            </a:r>
            <a:r>
              <a:rPr lang="en-US" sz="2800" dirty="0"/>
              <a:t>, </a:t>
            </a:r>
            <a:r>
              <a:rPr lang="en-US" sz="2800" b="1" u="sng" dirty="0">
                <a:solidFill>
                  <a:srgbClr val="C00000"/>
                </a:solidFill>
              </a:rPr>
              <a:t>continuous therapy carries a higher </a:t>
            </a:r>
            <a:r>
              <a:rPr lang="en-US" sz="2800" b="1" u="sng" dirty="0" smtClean="0">
                <a:solidFill>
                  <a:srgbClr val="C00000"/>
                </a:solidFill>
              </a:rPr>
              <a:t>risk </a:t>
            </a:r>
            <a:r>
              <a:rPr lang="en-US" sz="2800" dirty="0" smtClean="0"/>
              <a:t>comparing </a:t>
            </a:r>
            <a:r>
              <a:rPr lang="en-US" sz="2800" dirty="0"/>
              <a:t>to sequential </a:t>
            </a:r>
            <a:r>
              <a:rPr lang="en-US" sz="2800" dirty="0" smtClean="0"/>
              <a:t>therapy. </a:t>
            </a:r>
            <a:endParaRPr lang="en-US" sz="2800" b="1" u="sng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01551" y="6218248"/>
            <a:ext cx="2385589" cy="2616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en-US" sz="1100" b="1" i="1" u="sng" dirty="0" err="1" smtClean="0">
                <a:hlinkClick r:id="rId4" tooltip="Gynecological endocrinology : the official journal of the International Society of Gynecological Endocrinology."/>
              </a:rPr>
              <a:t>Gynecol</a:t>
            </a:r>
            <a:r>
              <a:rPr lang="en-US" sz="1100" b="1" i="1" u="sng" dirty="0" smtClean="0">
                <a:hlinkClick r:id="rId4" tooltip="Gynecological endocrinology : the official journal of the International Society of Gynecological Endocrinology."/>
              </a:rPr>
              <a:t> </a:t>
            </a:r>
            <a:r>
              <a:rPr lang="en-US" sz="1100" b="1" i="1" u="sng" dirty="0" err="1">
                <a:hlinkClick r:id="rId4" tooltip="Gynecological endocrinology : the official journal of the International Society of Gynecological Endocrinology."/>
              </a:rPr>
              <a:t>Endocrinol</a:t>
            </a:r>
            <a:r>
              <a:rPr lang="en-US" sz="1100" b="1" i="1" u="sng" dirty="0">
                <a:hlinkClick r:id="rId4" tooltip="Gynecological endocrinology : the official journal of the International Society of Gynecological Endocrinology."/>
              </a:rPr>
              <a:t>.</a:t>
            </a:r>
            <a:r>
              <a:rPr lang="en-US" sz="1100" b="1" i="1" dirty="0"/>
              <a:t> </a:t>
            </a:r>
            <a:r>
              <a:rPr lang="en-US" sz="1100" b="1" i="1" dirty="0" smtClean="0"/>
              <a:t>2017;33(2</a:t>
            </a:r>
            <a:r>
              <a:rPr lang="en-US" sz="1100" b="1" i="1" dirty="0"/>
              <a:t>):87-92</a:t>
            </a:r>
          </a:p>
        </p:txBody>
      </p:sp>
      <p:sp>
        <p:nvSpPr>
          <p:cNvPr id="6" name="Rectangle 2"/>
          <p:cNvSpPr/>
          <p:nvPr/>
        </p:nvSpPr>
        <p:spPr>
          <a:xfrm>
            <a:off x="7139344" y="6618908"/>
            <a:ext cx="1816523" cy="2616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r>
              <a:rPr lang="en-US" sz="1100" b="1" i="1" dirty="0">
                <a:latin typeface="AdvOT53949f24.I"/>
              </a:rPr>
              <a:t>JAMA </a:t>
            </a:r>
            <a:r>
              <a:rPr lang="en-US" sz="1100" b="1" i="1" dirty="0">
                <a:latin typeface="AdvOT3f399bc3"/>
              </a:rPr>
              <a:t>2004;</a:t>
            </a:r>
            <a:r>
              <a:rPr lang="en-US" sz="1100" b="1" i="1" dirty="0">
                <a:latin typeface="AdvOT106fdb58.B"/>
              </a:rPr>
              <a:t>291</a:t>
            </a:r>
            <a:r>
              <a:rPr lang="en-US" sz="1100" b="1" i="1" dirty="0">
                <a:latin typeface="AdvOT3f399bc3"/>
              </a:rPr>
              <a:t>:1701</a:t>
            </a:r>
            <a:r>
              <a:rPr lang="en-US" sz="1100" b="1" i="1" dirty="0">
                <a:latin typeface="AdvTT3713a231+20"/>
              </a:rPr>
              <a:t>–</a:t>
            </a:r>
            <a:r>
              <a:rPr lang="en-US" sz="1100" b="1" i="1" dirty="0">
                <a:latin typeface="AdvOT3f399bc3"/>
              </a:rPr>
              <a:t>12</a:t>
            </a:r>
            <a:endParaRPr lang="ar-SA" sz="1100" b="1" i="1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880561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678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7610" y="2365742"/>
            <a:ext cx="92087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Clr>
                <a:srgbClr val="0000FF"/>
              </a:buClr>
              <a:buFont typeface="Calibri" panose="020F0502020204030204" pitchFamily="34" charset="0"/>
              <a:buChar char="©"/>
            </a:pPr>
            <a:r>
              <a:rPr lang="en-US" sz="3200" dirty="0" smtClean="0"/>
              <a:t>Treatment </a:t>
            </a:r>
            <a:r>
              <a:rPr lang="en-US" sz="3200" dirty="0"/>
              <a:t>with </a:t>
            </a:r>
            <a:r>
              <a:rPr lang="en-US" sz="3200" b="1" dirty="0" smtClean="0"/>
              <a:t>CEE </a:t>
            </a:r>
            <a:r>
              <a:rPr lang="en-US" sz="3200" b="1" dirty="0"/>
              <a:t>for 7 years </a:t>
            </a:r>
            <a:r>
              <a:rPr lang="en-US" sz="3200" b="1" u="sng" dirty="0">
                <a:solidFill>
                  <a:srgbClr val="C00000"/>
                </a:solidFill>
              </a:rPr>
              <a:t>does not </a:t>
            </a:r>
            <a:r>
              <a:rPr lang="en-US" sz="3200" b="1" dirty="0" smtClean="0"/>
              <a:t>increase breast </a:t>
            </a:r>
            <a:r>
              <a:rPr lang="en-US" sz="3200" b="1" dirty="0"/>
              <a:t>cancer </a:t>
            </a:r>
            <a:r>
              <a:rPr lang="en-US" sz="2400" dirty="0"/>
              <a:t>in </a:t>
            </a:r>
            <a:r>
              <a:rPr lang="en-US" sz="2400" b="1" i="1" u="sng" dirty="0">
                <a:solidFill>
                  <a:srgbClr val="663300"/>
                </a:solidFill>
              </a:rPr>
              <a:t>post</a:t>
            </a:r>
            <a:r>
              <a:rPr lang="en-US" sz="2400" b="1" i="1" u="sng" dirty="0">
                <a:solidFill>
                  <a:srgbClr val="002060"/>
                </a:solidFill>
              </a:rPr>
              <a:t>menopausal </a:t>
            </a:r>
            <a:r>
              <a:rPr lang="en-US" sz="2400" dirty="0" smtClean="0"/>
              <a:t> </a:t>
            </a:r>
            <a:r>
              <a:rPr lang="en-US" sz="2400" dirty="0"/>
              <a:t>women with </a:t>
            </a:r>
            <a:r>
              <a:rPr lang="en-US" sz="2400" dirty="0" smtClean="0"/>
              <a:t>prior hysterectomy.</a:t>
            </a:r>
            <a:endParaRPr lang="en-US" sz="3200" b="1" dirty="0" smtClean="0"/>
          </a:p>
          <a:p>
            <a:pPr marL="457200" indent="-457200" algn="l" rtl="0">
              <a:buClr>
                <a:srgbClr val="0000FF"/>
              </a:buClr>
              <a:buFont typeface="Calibri" panose="020F0502020204030204" pitchFamily="34" charset="0"/>
              <a:buChar char="©"/>
            </a:pPr>
            <a:endParaRPr lang="en-US" sz="3200" dirty="0" smtClean="0"/>
          </a:p>
          <a:p>
            <a:pPr marL="457200" indent="-457200" algn="l" rtl="0">
              <a:buClr>
                <a:srgbClr val="0000FF"/>
              </a:buClr>
              <a:buFont typeface="Calibri" panose="020F0502020204030204" pitchFamily="34" charset="0"/>
              <a:buChar char="©"/>
            </a:pPr>
            <a:endParaRPr lang="en-US" sz="3200" dirty="0" smtClean="0"/>
          </a:p>
          <a:p>
            <a:pPr marL="457200" indent="-457200" algn="l" rtl="0">
              <a:buClr>
                <a:srgbClr val="0000FF"/>
              </a:buClr>
              <a:buFont typeface="Calibri" panose="020F0502020204030204" pitchFamily="34" charset="0"/>
              <a:buChar char="©"/>
            </a:pPr>
            <a:r>
              <a:rPr lang="en-US" sz="3200" b="1" dirty="0" smtClean="0"/>
              <a:t>lower </a:t>
            </a:r>
            <a:r>
              <a:rPr lang="en-US" sz="3200" b="1" dirty="0"/>
              <a:t>incidence of breast cancer among </a:t>
            </a:r>
            <a:r>
              <a:rPr lang="en-US" sz="3200" b="1" dirty="0" smtClean="0"/>
              <a:t>patients receiving </a:t>
            </a:r>
            <a:r>
              <a:rPr lang="en-US" sz="3200" b="1" dirty="0"/>
              <a:t>CEE </a:t>
            </a:r>
            <a:endParaRPr lang="ar-SA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6588224" y="3664907"/>
            <a:ext cx="2378867" cy="2616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l" rtl="0"/>
            <a:r>
              <a:rPr lang="en-US" sz="1100" b="1" i="1" dirty="0">
                <a:latin typeface="SabonLTStd-Italic"/>
              </a:rPr>
              <a:t>JAMA</a:t>
            </a:r>
            <a:r>
              <a:rPr lang="en-US" sz="1100" b="1" i="1" dirty="0">
                <a:latin typeface="SabonLTStd-Roman"/>
              </a:rPr>
              <a:t>. 2002</a:t>
            </a:r>
            <a:r>
              <a:rPr lang="en-US" sz="1100" b="1" i="1" dirty="0" smtClean="0">
                <a:latin typeface="SabonLTStd-Roman"/>
              </a:rPr>
              <a:t>; 288(19</a:t>
            </a:r>
            <a:r>
              <a:rPr lang="en-US" sz="1100" b="1" i="1" dirty="0">
                <a:latin typeface="SabonLTStd-Roman"/>
              </a:rPr>
              <a:t>):</a:t>
            </a:r>
            <a:r>
              <a:rPr lang="en-US" sz="1100" b="1" i="1" dirty="0" smtClean="0">
                <a:latin typeface="SabonLTStd-Roman"/>
              </a:rPr>
              <a:t>2406–2407</a:t>
            </a:r>
            <a:endParaRPr lang="ar-SA" sz="1100" b="1" i="1" dirty="0"/>
          </a:p>
        </p:txBody>
      </p:sp>
      <p:sp>
        <p:nvSpPr>
          <p:cNvPr id="5" name="Rectangle 4"/>
          <p:cNvSpPr/>
          <p:nvPr/>
        </p:nvSpPr>
        <p:spPr>
          <a:xfrm>
            <a:off x="6646578" y="5746397"/>
            <a:ext cx="2262158" cy="2616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en-US" sz="1100" b="1" i="1" dirty="0"/>
              <a:t>Nat </a:t>
            </a:r>
            <a:r>
              <a:rPr lang="en-US" sz="1100" b="1" i="1" dirty="0">
                <a:latin typeface="SabonLTStd-Roman"/>
              </a:rPr>
              <a:t>Genet</a:t>
            </a:r>
            <a:r>
              <a:rPr lang="en-US" sz="1100" b="1" i="1" dirty="0"/>
              <a:t>. 2005;37 Suppl:S11–S17</a:t>
            </a:r>
            <a:endParaRPr lang="ar-SA" sz="1100" b="1" i="1" dirty="0"/>
          </a:p>
        </p:txBody>
      </p:sp>
      <p:sp>
        <p:nvSpPr>
          <p:cNvPr id="9" name="Rectangle 2"/>
          <p:cNvSpPr/>
          <p:nvPr/>
        </p:nvSpPr>
        <p:spPr>
          <a:xfrm>
            <a:off x="7124320" y="4184026"/>
            <a:ext cx="1816523" cy="2616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l" rtl="0"/>
            <a:r>
              <a:rPr lang="en-US" sz="1100" b="1" i="1" dirty="0">
                <a:latin typeface="SabonLTStd-Italic"/>
              </a:rPr>
              <a:t>JAMA 2004;291:1701–12</a:t>
            </a:r>
            <a:endParaRPr lang="ar-SA" sz="1100" b="1" i="1" dirty="0">
              <a:latin typeface="SabonLTStd-Italic"/>
            </a:endParaRPr>
          </a:p>
        </p:txBody>
      </p:sp>
      <p:sp>
        <p:nvSpPr>
          <p:cNvPr id="10" name="مستطيل 9"/>
          <p:cNvSpPr/>
          <p:nvPr/>
        </p:nvSpPr>
        <p:spPr>
          <a:xfrm rot="21600000">
            <a:off x="-64758" y="0"/>
            <a:ext cx="9208757" cy="1476000"/>
          </a:xfrm>
          <a:prstGeom prst="rect">
            <a:avLst/>
          </a:prstGeom>
          <a:solidFill>
            <a:srgbClr val="FF66CC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effectLst>
                  <a:glow rad="127000">
                    <a:schemeClr val="bg1"/>
                  </a:glow>
                </a:effectLst>
                <a:latin typeface="Calibri Light" charset="0"/>
                <a:ea typeface="Calibri Light" charset="0"/>
                <a:cs typeface="Calibri Light" charset="0"/>
              </a:rPr>
              <a:t>Systemic hormone replacement therapy</a:t>
            </a:r>
          </a:p>
          <a:p>
            <a:pPr algn="ctr">
              <a:defRPr/>
            </a:pPr>
            <a:r>
              <a:rPr lang="en-US" sz="4400" b="1" dirty="0">
                <a:effectLst>
                  <a:glow rad="127000">
                    <a:schemeClr val="bg1"/>
                  </a:glow>
                </a:effectLst>
                <a:latin typeface="Calibri Light" charset="0"/>
                <a:ea typeface="Calibri Light" charset="0"/>
                <a:cs typeface="Calibri Light" charset="0"/>
              </a:rPr>
              <a:t>and breast cancer</a:t>
            </a:r>
            <a:endParaRPr lang="ar-SY" sz="4400" b="1" dirty="0">
              <a:effectLst>
                <a:glow rad="127000">
                  <a:schemeClr val="bg1"/>
                </a:glow>
              </a:effectLst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37610" y="1624271"/>
            <a:ext cx="68604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l" rtl="0">
              <a:buClr>
                <a:srgbClr val="FF0000"/>
              </a:buClr>
              <a:buFont typeface="Wingdings" pitchFamily="2" charset="2"/>
              <a:buChar char="®"/>
            </a:pPr>
            <a:r>
              <a:rPr lang="en-US" sz="3600" b="1" u="sng" dirty="0"/>
              <a:t>HRT in </a:t>
            </a:r>
            <a:r>
              <a:rPr lang="en-US" sz="3600" b="1" i="1" u="sng" dirty="0">
                <a:solidFill>
                  <a:srgbClr val="663300"/>
                </a:solidFill>
              </a:rPr>
              <a:t>post</a:t>
            </a:r>
            <a:r>
              <a:rPr lang="en-US" sz="3600" b="1" i="1" u="sng" dirty="0">
                <a:solidFill>
                  <a:srgbClr val="002060"/>
                </a:solidFill>
              </a:rPr>
              <a:t>menopausal</a:t>
            </a:r>
            <a:r>
              <a:rPr lang="en-US" sz="3600" b="1" u="sng" dirty="0" smtClean="0">
                <a:solidFill>
                  <a:srgbClr val="663300"/>
                </a:solidFill>
              </a:rPr>
              <a:t> </a:t>
            </a:r>
            <a:r>
              <a:rPr lang="en-US" sz="3600" b="1" u="sng" dirty="0"/>
              <a:t>women: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172900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678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7610" y="2365742"/>
            <a:ext cx="92087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Clr>
                <a:srgbClr val="0000FF"/>
              </a:buClr>
              <a:buFont typeface="Calibri" panose="020F0502020204030204" pitchFamily="34" charset="0"/>
              <a:buChar char="©"/>
            </a:pPr>
            <a:r>
              <a:rPr lang="en-US" sz="3200" b="1" dirty="0" err="1"/>
              <a:t>Premarin’s</a:t>
            </a:r>
            <a:r>
              <a:rPr lang="en-US" sz="3200" b="1" dirty="0"/>
              <a:t> compounds may each have different estrogen agonist-antagonist properties in various tissues</a:t>
            </a:r>
            <a:r>
              <a:rPr lang="en-US" sz="2400" dirty="0" smtClean="0"/>
              <a:t>.</a:t>
            </a:r>
            <a:endParaRPr lang="en-US" sz="3200" b="1" dirty="0" smtClean="0"/>
          </a:p>
          <a:p>
            <a:pPr marL="457200" indent="-457200" algn="l" rtl="0">
              <a:buClr>
                <a:srgbClr val="0000FF"/>
              </a:buClr>
              <a:buFont typeface="Calibri" panose="020F0502020204030204" pitchFamily="34" charset="0"/>
              <a:buChar char="©"/>
            </a:pPr>
            <a:endParaRPr lang="en-US" sz="3200" dirty="0" smtClean="0"/>
          </a:p>
          <a:p>
            <a:pPr marL="457200" indent="-457200" algn="l" rtl="0">
              <a:buClr>
                <a:srgbClr val="0000FF"/>
              </a:buClr>
              <a:buFont typeface="Calibri" panose="020F0502020204030204" pitchFamily="34" charset="0"/>
              <a:buChar char="©"/>
            </a:pPr>
            <a:endParaRPr lang="en-US" sz="3200" dirty="0" smtClean="0"/>
          </a:p>
          <a:p>
            <a:pPr marL="457200" indent="-457200" algn="l" rtl="0">
              <a:buClr>
                <a:srgbClr val="0000FF"/>
              </a:buClr>
              <a:buFont typeface="Calibri" panose="020F0502020204030204" pitchFamily="34" charset="0"/>
              <a:buChar char="©"/>
            </a:pPr>
            <a:endParaRPr lang="en-US" sz="3200" b="1" dirty="0" smtClean="0"/>
          </a:p>
        </p:txBody>
      </p:sp>
      <p:sp>
        <p:nvSpPr>
          <p:cNvPr id="10" name="مستطيل 9"/>
          <p:cNvSpPr/>
          <p:nvPr/>
        </p:nvSpPr>
        <p:spPr>
          <a:xfrm rot="21600000">
            <a:off x="-64758" y="0"/>
            <a:ext cx="9208757" cy="1476000"/>
          </a:xfrm>
          <a:prstGeom prst="rect">
            <a:avLst/>
          </a:prstGeom>
          <a:solidFill>
            <a:srgbClr val="FF66CC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effectLst>
                  <a:glow rad="127000">
                    <a:schemeClr val="bg1"/>
                  </a:glow>
                </a:effectLst>
                <a:latin typeface="Calibri Light" charset="0"/>
                <a:ea typeface="Calibri Light" charset="0"/>
                <a:cs typeface="Calibri Light" charset="0"/>
              </a:rPr>
              <a:t>Systemic hormone replacement therapy</a:t>
            </a:r>
          </a:p>
          <a:p>
            <a:pPr algn="ctr">
              <a:defRPr/>
            </a:pPr>
            <a:r>
              <a:rPr lang="en-US" sz="4400" b="1" dirty="0">
                <a:effectLst>
                  <a:glow rad="127000">
                    <a:schemeClr val="bg1"/>
                  </a:glow>
                </a:effectLst>
                <a:latin typeface="Calibri Light" charset="0"/>
                <a:ea typeface="Calibri Light" charset="0"/>
                <a:cs typeface="Calibri Light" charset="0"/>
              </a:rPr>
              <a:t>and breast cancer</a:t>
            </a:r>
            <a:endParaRPr lang="ar-SY" sz="4400" b="1" dirty="0">
              <a:effectLst>
                <a:glow rad="127000">
                  <a:schemeClr val="bg1"/>
                </a:glow>
              </a:effectLst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9836601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86488" y="1580538"/>
            <a:ext cx="905751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Clr>
                <a:srgbClr val="663300"/>
              </a:buClr>
              <a:buFont typeface="Calibri" panose="020F0502020204030204" pitchFamily="34" charset="0"/>
              <a:buChar char="֎"/>
            </a:pPr>
            <a:r>
              <a:rPr lang="en-US" sz="3600" b="1" dirty="0" smtClean="0"/>
              <a:t>Estrogen </a:t>
            </a:r>
            <a:r>
              <a:rPr lang="en-US" sz="3600" b="1" dirty="0"/>
              <a:t>plus</a:t>
            </a:r>
            <a:r>
              <a:rPr lang="ar-SY" sz="3600" b="1" dirty="0"/>
              <a:t> </a:t>
            </a:r>
            <a:r>
              <a:rPr lang="en-US" sz="3600" b="1" dirty="0" smtClean="0"/>
              <a:t>progestin</a:t>
            </a:r>
            <a:r>
              <a:rPr lang="ar-SY" sz="3600" b="1" dirty="0" smtClean="0"/>
              <a:t> </a:t>
            </a:r>
            <a:r>
              <a:rPr lang="en-US" sz="3600" b="1" dirty="0"/>
              <a:t>in </a:t>
            </a:r>
            <a:r>
              <a:rPr lang="en-US" sz="3600" b="1" i="1" u="sng" dirty="0">
                <a:solidFill>
                  <a:srgbClr val="663300"/>
                </a:solidFill>
              </a:rPr>
              <a:t>post</a:t>
            </a:r>
            <a:r>
              <a:rPr lang="en-US" sz="3600" b="1" i="1" u="sng" dirty="0">
                <a:solidFill>
                  <a:srgbClr val="002060"/>
                </a:solidFill>
              </a:rPr>
              <a:t>menopausal</a:t>
            </a:r>
            <a:r>
              <a:rPr lang="en-US" sz="3600" b="1" u="sng" dirty="0" smtClean="0">
                <a:solidFill>
                  <a:srgbClr val="663300"/>
                </a:solidFill>
              </a:rPr>
              <a:t> </a:t>
            </a:r>
            <a:r>
              <a:rPr lang="en-US" sz="3600" b="1" dirty="0" smtClean="0"/>
              <a:t>women:</a:t>
            </a:r>
            <a:endParaRPr lang="ar-SY" sz="3600" b="1" dirty="0" smtClean="0"/>
          </a:p>
          <a:p>
            <a:pPr marL="914400" lvl="1" indent="-457200" algn="l" rtl="0"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26% increased risk of developing breast cancer</a:t>
            </a:r>
          </a:p>
          <a:p>
            <a:pPr marL="914400" lvl="1" indent="-457200" algn="l" rtl="0"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sz="3200" dirty="0" smtClean="0"/>
              <a:t>Increase</a:t>
            </a:r>
            <a:r>
              <a:rPr lang="ar-SY" sz="3200" b="1" dirty="0" smtClean="0"/>
              <a:t> </a:t>
            </a:r>
            <a:r>
              <a:rPr lang="en-US" sz="3200" dirty="0"/>
              <a:t>Invasive breast cancer </a:t>
            </a:r>
          </a:p>
          <a:p>
            <a:pPr algn="l" rtl="0">
              <a:buClr>
                <a:srgbClr val="0000FF"/>
              </a:buClr>
            </a:pPr>
            <a:r>
              <a:rPr lang="en-US" sz="4400" dirty="0" smtClean="0"/>
              <a:t> </a:t>
            </a:r>
            <a:endParaRPr lang="en-US" sz="4400" dirty="0"/>
          </a:p>
          <a:p>
            <a:pPr marL="914400" lvl="1" indent="-457200" algn="l" rtl="0"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sz="3200" dirty="0" smtClean="0"/>
              <a:t>Greater if </a:t>
            </a:r>
            <a:r>
              <a:rPr lang="en-US" sz="3200" dirty="0"/>
              <a:t>initiated </a:t>
            </a:r>
            <a:r>
              <a:rPr lang="en-US" sz="3200" b="1" dirty="0"/>
              <a:t>closer to </a:t>
            </a:r>
            <a:r>
              <a:rPr lang="en-US" sz="3200" b="1" dirty="0" smtClean="0"/>
              <a:t>menopause</a:t>
            </a:r>
            <a:r>
              <a:rPr lang="en-US" sz="3200" dirty="0" smtClean="0"/>
              <a:t> </a:t>
            </a:r>
          </a:p>
          <a:p>
            <a:pPr marL="457200" indent="-457200" algn="l" rtl="0">
              <a:buClr>
                <a:srgbClr val="0000FF"/>
              </a:buClr>
              <a:buFont typeface="Calibri" panose="020F0502020204030204" pitchFamily="34" charset="0"/>
              <a:buChar char="©"/>
            </a:pPr>
            <a:endParaRPr lang="en-US" sz="4000" dirty="0" smtClean="0"/>
          </a:p>
          <a:p>
            <a:pPr marL="914400" lvl="1" indent="-457200" algn="l" rtl="0"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sz="3200" b="1" dirty="0" smtClean="0"/>
              <a:t>Not </a:t>
            </a:r>
            <a:r>
              <a:rPr lang="en-US" sz="3200" b="1" dirty="0"/>
              <a:t>restricted to hormone receptor–positive </a:t>
            </a:r>
            <a:r>
              <a:rPr lang="en-US" sz="3200" b="1" dirty="0" smtClean="0"/>
              <a:t>tumors.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7031482" y="5176270"/>
            <a:ext cx="1838965" cy="2616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en-US" sz="1100" b="1" i="1" dirty="0"/>
              <a:t>JAMA. 2000;283(4):485–491</a:t>
            </a:r>
            <a:endParaRPr lang="ar-SA" sz="1100" b="1" i="1" dirty="0"/>
          </a:p>
        </p:txBody>
      </p:sp>
      <p:sp>
        <p:nvSpPr>
          <p:cNvPr id="5" name="Rectangle 4"/>
          <p:cNvSpPr/>
          <p:nvPr/>
        </p:nvSpPr>
        <p:spPr>
          <a:xfrm>
            <a:off x="6401916" y="3497013"/>
            <a:ext cx="2433680" cy="2616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en-US" sz="1100" b="1" i="1" dirty="0"/>
              <a:t>J Natl Cancer Inst. 2000;92(4):328–332</a:t>
            </a:r>
            <a:endParaRPr lang="ar-SA" sz="1100" b="1" i="1" dirty="0"/>
          </a:p>
        </p:txBody>
      </p:sp>
      <p:sp>
        <p:nvSpPr>
          <p:cNvPr id="6" name="Rectangle 5"/>
          <p:cNvSpPr/>
          <p:nvPr/>
        </p:nvSpPr>
        <p:spPr>
          <a:xfrm>
            <a:off x="6396593" y="6168981"/>
            <a:ext cx="2478564" cy="2616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pPr algn="l" rtl="0"/>
            <a:r>
              <a:rPr lang="ar-SA" sz="1100" b="1" i="1" dirty="0"/>
              <a:t>J Natl Cancer Inst</a:t>
            </a:r>
            <a:r>
              <a:rPr lang="ar-SA" sz="1100" b="1" i="1" dirty="0" smtClean="0"/>
              <a:t>.</a:t>
            </a:r>
            <a:r>
              <a:rPr lang="en-US" sz="1100" b="1" i="1" dirty="0" smtClean="0"/>
              <a:t> 2012;104(7):517-527</a:t>
            </a:r>
            <a:endParaRPr lang="ar-SA" sz="1100" b="1" i="1" dirty="0"/>
          </a:p>
        </p:txBody>
      </p:sp>
      <p:sp>
        <p:nvSpPr>
          <p:cNvPr id="7" name="Rectangle 6"/>
          <p:cNvSpPr/>
          <p:nvPr/>
        </p:nvSpPr>
        <p:spPr>
          <a:xfrm>
            <a:off x="6837947" y="4789643"/>
            <a:ext cx="2055370" cy="2616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en-US" sz="1100" b="1" i="1" dirty="0"/>
              <a:t>JAMA. 2010;304(15):1684–1692</a:t>
            </a:r>
            <a:endParaRPr lang="ar-SA" sz="1100" b="1" i="1" dirty="0"/>
          </a:p>
        </p:txBody>
      </p:sp>
      <p:sp>
        <p:nvSpPr>
          <p:cNvPr id="11" name="Rectangle 2"/>
          <p:cNvSpPr/>
          <p:nvPr/>
        </p:nvSpPr>
        <p:spPr>
          <a:xfrm>
            <a:off x="7228652" y="3878453"/>
            <a:ext cx="1641795" cy="2616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en-US" sz="1100" b="1" i="1" dirty="0"/>
              <a:t>JAMA 2004;291:1701–12</a:t>
            </a:r>
            <a:endParaRPr lang="ar-SA" sz="1100" b="1" i="1" dirty="0"/>
          </a:p>
        </p:txBody>
      </p:sp>
      <p:sp>
        <p:nvSpPr>
          <p:cNvPr id="12" name="مستطيل 11"/>
          <p:cNvSpPr/>
          <p:nvPr/>
        </p:nvSpPr>
        <p:spPr>
          <a:xfrm rot="21600000">
            <a:off x="-64758" y="0"/>
            <a:ext cx="9208757" cy="1476000"/>
          </a:xfrm>
          <a:prstGeom prst="rect">
            <a:avLst/>
          </a:prstGeom>
          <a:solidFill>
            <a:srgbClr val="FF66CC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effectLst>
                  <a:glow rad="127000">
                    <a:schemeClr val="bg1"/>
                  </a:glow>
                </a:effectLst>
                <a:latin typeface="Calibri Light" charset="0"/>
                <a:ea typeface="Calibri Light" charset="0"/>
                <a:cs typeface="Calibri Light" charset="0"/>
              </a:rPr>
              <a:t>Systemic hormone replacement therapy</a:t>
            </a:r>
          </a:p>
          <a:p>
            <a:pPr algn="ctr">
              <a:defRPr/>
            </a:pPr>
            <a:r>
              <a:rPr lang="en-US" sz="4400" b="1" dirty="0">
                <a:effectLst>
                  <a:glow rad="127000">
                    <a:schemeClr val="bg1"/>
                  </a:glow>
                </a:effectLst>
                <a:latin typeface="Calibri Light" charset="0"/>
                <a:ea typeface="Calibri Light" charset="0"/>
                <a:cs typeface="Calibri Light" charset="0"/>
              </a:rPr>
              <a:t>and breast cancer</a:t>
            </a:r>
            <a:endParaRPr lang="ar-SY" sz="4400" b="1" dirty="0">
              <a:effectLst>
                <a:glow rad="127000">
                  <a:schemeClr val="bg1"/>
                </a:glow>
              </a:effectLst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Mohamed </a:t>
            </a:r>
            <a:r>
              <a:rPr lang="en-US" dirty="0" err="1" smtClean="0"/>
              <a:t>Alajami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6068824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86488" y="1580538"/>
            <a:ext cx="9057511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Clr>
                <a:srgbClr val="663300"/>
              </a:buClr>
              <a:buFont typeface="Calibri" panose="020F0502020204030204" pitchFamily="34" charset="0"/>
              <a:buChar char="֎"/>
            </a:pPr>
            <a:r>
              <a:rPr lang="en-US" sz="3600" b="1" dirty="0" smtClean="0"/>
              <a:t>Estrogen </a:t>
            </a:r>
            <a:r>
              <a:rPr lang="en-US" sz="3600" b="1" dirty="0"/>
              <a:t>plus</a:t>
            </a:r>
            <a:r>
              <a:rPr lang="ar-SY" sz="3600" b="1" dirty="0"/>
              <a:t> </a:t>
            </a:r>
            <a:r>
              <a:rPr lang="en-US" sz="3600" b="1" dirty="0" smtClean="0"/>
              <a:t>progestin</a:t>
            </a:r>
            <a:r>
              <a:rPr lang="ar-SY" sz="3600" b="1" dirty="0" smtClean="0"/>
              <a:t> </a:t>
            </a:r>
            <a:r>
              <a:rPr lang="en-US" sz="3600" b="1" dirty="0"/>
              <a:t>in </a:t>
            </a:r>
            <a:r>
              <a:rPr lang="en-US" sz="3600" b="1" i="1" u="sng" dirty="0">
                <a:solidFill>
                  <a:srgbClr val="663300"/>
                </a:solidFill>
              </a:rPr>
              <a:t>post</a:t>
            </a:r>
            <a:r>
              <a:rPr lang="en-US" sz="3600" b="1" i="1" u="sng" dirty="0">
                <a:solidFill>
                  <a:srgbClr val="002060"/>
                </a:solidFill>
              </a:rPr>
              <a:t>menopausal</a:t>
            </a:r>
            <a:r>
              <a:rPr lang="en-US" sz="3600" b="1" u="sng" dirty="0" smtClean="0">
                <a:solidFill>
                  <a:srgbClr val="663300"/>
                </a:solidFill>
              </a:rPr>
              <a:t> </a:t>
            </a:r>
            <a:r>
              <a:rPr lang="en-US" sz="3600" b="1" dirty="0" smtClean="0"/>
              <a:t>women:</a:t>
            </a:r>
            <a:endParaRPr lang="ar-SY" sz="3600" b="1" dirty="0" smtClean="0"/>
          </a:p>
          <a:p>
            <a:pPr marL="457200" indent="-457200" algn="l" rtl="0">
              <a:lnSpc>
                <a:spcPct val="150000"/>
              </a:lnSpc>
              <a:buClr>
                <a:srgbClr val="006600"/>
              </a:buClr>
              <a:buFont typeface="Wingdings" pitchFamily="2" charset="2"/>
              <a:buChar char="®"/>
            </a:pPr>
            <a:r>
              <a:rPr lang="en-US" sz="3200" b="1" dirty="0"/>
              <a:t>The risk of breast cancer </a:t>
            </a:r>
            <a:r>
              <a:rPr lang="en-US" sz="3200" b="1" dirty="0" smtClean="0"/>
              <a:t>began </a:t>
            </a:r>
            <a:r>
              <a:rPr lang="en-US" sz="3200" b="1" dirty="0"/>
              <a:t>to decrease toward baseline risk levels at 2 years from HRT </a:t>
            </a:r>
            <a:r>
              <a:rPr lang="en-US" sz="3200" b="1" dirty="0" smtClean="0"/>
              <a:t>cessation</a:t>
            </a:r>
          </a:p>
          <a:p>
            <a:pPr marL="457200" indent="-457200" algn="l" rtl="0">
              <a:lnSpc>
                <a:spcPct val="150000"/>
              </a:lnSpc>
              <a:buClr>
                <a:srgbClr val="006600"/>
              </a:buClr>
              <a:buFont typeface="Wingdings" pitchFamily="2" charset="2"/>
              <a:buChar char="®"/>
            </a:pPr>
            <a:r>
              <a:rPr lang="en-US" sz="3200" b="1" dirty="0"/>
              <a:t>5yrs</a:t>
            </a:r>
            <a:r>
              <a:rPr lang="en-US" sz="3200" dirty="0"/>
              <a:t> after stopping, the risk is the same as for women who have never had HRT</a:t>
            </a:r>
            <a:r>
              <a:rPr lang="en-US" sz="3200" b="1" dirty="0" smtClean="0"/>
              <a:t>  </a:t>
            </a:r>
            <a:endParaRPr lang="en-US" sz="3200" b="1" dirty="0"/>
          </a:p>
          <a:p>
            <a:pPr algn="l" rtl="0">
              <a:buClr>
                <a:srgbClr val="0000FF"/>
              </a:buClr>
            </a:pP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12" name="مستطيل 11"/>
          <p:cNvSpPr/>
          <p:nvPr/>
        </p:nvSpPr>
        <p:spPr>
          <a:xfrm rot="21600000">
            <a:off x="-64758" y="0"/>
            <a:ext cx="9208757" cy="1476000"/>
          </a:xfrm>
          <a:prstGeom prst="rect">
            <a:avLst/>
          </a:prstGeom>
          <a:solidFill>
            <a:srgbClr val="FF66CC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effectLst>
                  <a:glow rad="127000">
                    <a:schemeClr val="bg1"/>
                  </a:glow>
                </a:effectLst>
                <a:latin typeface="Calibri Light" charset="0"/>
                <a:ea typeface="Calibri Light" charset="0"/>
                <a:cs typeface="Calibri Light" charset="0"/>
              </a:rPr>
              <a:t>Systemic hormone replacement therapy</a:t>
            </a:r>
          </a:p>
          <a:p>
            <a:pPr algn="ctr">
              <a:defRPr/>
            </a:pPr>
            <a:r>
              <a:rPr lang="en-US" sz="4400" b="1" dirty="0">
                <a:effectLst>
                  <a:glow rad="127000">
                    <a:schemeClr val="bg1"/>
                  </a:glow>
                </a:effectLst>
                <a:latin typeface="Calibri Light" charset="0"/>
                <a:ea typeface="Calibri Light" charset="0"/>
                <a:cs typeface="Calibri Light" charset="0"/>
              </a:rPr>
              <a:t>and breast cancer</a:t>
            </a:r>
            <a:endParaRPr lang="ar-SY" sz="4400" b="1" dirty="0">
              <a:effectLst>
                <a:glow rad="127000">
                  <a:schemeClr val="bg1"/>
                </a:glow>
              </a:effectLst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504862" y="6277302"/>
            <a:ext cx="3639138" cy="2616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en-US" sz="1100" b="1" i="1" dirty="0"/>
              <a:t>Oxford Handbook of Obstetrics and </a:t>
            </a:r>
            <a:r>
              <a:rPr lang="en-US" sz="1100" b="1" i="1" dirty="0" err="1"/>
              <a:t>Gynaecology</a:t>
            </a:r>
            <a:r>
              <a:rPr lang="en-US" sz="1100" b="1" i="1" dirty="0"/>
              <a:t> 3rd- P649</a:t>
            </a:r>
            <a:endParaRPr lang="ar-SY" sz="1100" b="1" i="1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2879043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86489" y="1580538"/>
            <a:ext cx="905751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 rtl="0">
              <a:lnSpc>
                <a:spcPct val="150000"/>
              </a:lnSpc>
              <a:buClr>
                <a:srgbClr val="FF0000"/>
              </a:buClr>
              <a:buFont typeface="Calibri" panose="020F0502020204030204" pitchFamily="34" charset="0"/>
              <a:buChar char="֎"/>
            </a:pPr>
            <a:r>
              <a:rPr lang="en-US" sz="4400" b="1" dirty="0" smtClean="0">
                <a:solidFill>
                  <a:srgbClr val="002060"/>
                </a:solidFill>
              </a:rPr>
              <a:t>If </a:t>
            </a:r>
            <a:r>
              <a:rPr lang="en-US" sz="4400" b="1" dirty="0">
                <a:solidFill>
                  <a:srgbClr val="002060"/>
                </a:solidFill>
              </a:rPr>
              <a:t>HRT is to </a:t>
            </a:r>
            <a:r>
              <a:rPr lang="en-US" sz="4400" b="1" dirty="0" smtClean="0">
                <a:solidFill>
                  <a:srgbClr val="002060"/>
                </a:solidFill>
              </a:rPr>
              <a:t>be prescribed</a:t>
            </a:r>
          </a:p>
          <a:p>
            <a:pPr marL="914400" lvl="1" indent="-457200" algn="l" rtl="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®"/>
            </a:pPr>
            <a:r>
              <a:rPr lang="en-US" sz="3200" b="1" u="sng" dirty="0" smtClean="0"/>
              <a:t>low dosage </a:t>
            </a:r>
            <a:r>
              <a:rPr lang="en-US" sz="3200" b="1" dirty="0" smtClean="0"/>
              <a:t>for </a:t>
            </a:r>
            <a:r>
              <a:rPr lang="en-US" sz="3200" b="1" u="sng" dirty="0" smtClean="0"/>
              <a:t>short period </a:t>
            </a:r>
            <a:endParaRPr lang="en-US" sz="3200" b="1" dirty="0" smtClean="0"/>
          </a:p>
          <a:p>
            <a:pPr marL="914400" lvl="1" indent="-457200" algn="l" rtl="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®"/>
            </a:pPr>
            <a:r>
              <a:rPr lang="en-US" sz="3200" b="1" u="sng" dirty="0" smtClean="0"/>
              <a:t>risk</a:t>
            </a:r>
            <a:r>
              <a:rPr lang="en-US" sz="3200" b="1" dirty="0" smtClean="0"/>
              <a:t> </a:t>
            </a:r>
            <a:r>
              <a:rPr lang="en-US" sz="3200" b="1" dirty="0"/>
              <a:t>for </a:t>
            </a:r>
            <a:r>
              <a:rPr lang="en-US" sz="3200" b="1" dirty="0" smtClean="0"/>
              <a:t>harm will increase </a:t>
            </a:r>
            <a:r>
              <a:rPr lang="en-US" sz="3200" b="1" u="sng" dirty="0"/>
              <a:t>with prolonged </a:t>
            </a:r>
            <a:r>
              <a:rPr lang="en-US" sz="3200" b="1" u="sng" dirty="0" smtClean="0"/>
              <a:t>use</a:t>
            </a:r>
            <a:endParaRPr lang="en-US" sz="3200" b="1" dirty="0" smtClean="0"/>
          </a:p>
          <a:p>
            <a:pPr marL="914400" lvl="1" indent="-457200" algn="l" rtl="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®"/>
            </a:pPr>
            <a:r>
              <a:rPr lang="en-US" sz="3200" b="1" dirty="0" smtClean="0"/>
              <a:t>survival </a:t>
            </a:r>
            <a:r>
              <a:rPr lang="en-US" sz="3200" b="1" dirty="0"/>
              <a:t>benefit will diminish over time. </a:t>
            </a:r>
            <a:endParaRPr lang="en-US" sz="3200" b="1" dirty="0" smtClean="0"/>
          </a:p>
        </p:txBody>
      </p:sp>
      <p:sp>
        <p:nvSpPr>
          <p:cNvPr id="6" name="مستطيل 5"/>
          <p:cNvSpPr/>
          <p:nvPr/>
        </p:nvSpPr>
        <p:spPr>
          <a:xfrm rot="21600000">
            <a:off x="-64758" y="0"/>
            <a:ext cx="9208757" cy="1476000"/>
          </a:xfrm>
          <a:prstGeom prst="rect">
            <a:avLst/>
          </a:prstGeom>
          <a:solidFill>
            <a:srgbClr val="FF66CC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effectLst>
                  <a:glow rad="127000">
                    <a:schemeClr val="bg1"/>
                  </a:glow>
                </a:effectLst>
                <a:latin typeface="Calibri Light" charset="0"/>
                <a:ea typeface="Calibri Light" charset="0"/>
                <a:cs typeface="Calibri Light" charset="0"/>
              </a:rPr>
              <a:t>Systemic hormone replacement therapy</a:t>
            </a:r>
          </a:p>
          <a:p>
            <a:pPr algn="ctr">
              <a:defRPr/>
            </a:pPr>
            <a:r>
              <a:rPr lang="en-US" sz="4400" b="1" dirty="0">
                <a:effectLst>
                  <a:glow rad="127000">
                    <a:schemeClr val="bg1"/>
                  </a:glow>
                </a:effectLst>
                <a:latin typeface="Calibri Light" charset="0"/>
                <a:ea typeface="Calibri Light" charset="0"/>
                <a:cs typeface="Calibri Light" charset="0"/>
              </a:rPr>
              <a:t>and breast cancer</a:t>
            </a:r>
            <a:endParaRPr lang="ar-SY" sz="4400" b="1" dirty="0">
              <a:effectLst>
                <a:glow rad="127000">
                  <a:schemeClr val="bg1"/>
                </a:glow>
              </a:effectLst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7854409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86489" y="1580538"/>
            <a:ext cx="905751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 rtl="0">
              <a:buClr>
                <a:srgbClr val="663300"/>
              </a:buClr>
              <a:buFont typeface="Calibri" panose="020F0502020204030204" pitchFamily="34" charset="0"/>
              <a:buChar char="֎"/>
            </a:pPr>
            <a:r>
              <a:rPr lang="en-US" sz="3600" b="1" u="sng" dirty="0"/>
              <a:t>HRT in </a:t>
            </a:r>
            <a:r>
              <a:rPr lang="en-US" sz="3600" b="1" i="1" u="sng" dirty="0" smtClean="0">
                <a:solidFill>
                  <a:srgbClr val="FF3300"/>
                </a:solidFill>
              </a:rPr>
              <a:t>Pre</a:t>
            </a:r>
            <a:r>
              <a:rPr lang="en-US" sz="3600" b="1" i="1" u="sng" dirty="0" smtClean="0">
                <a:solidFill>
                  <a:srgbClr val="002060"/>
                </a:solidFill>
              </a:rPr>
              <a:t>menopausal</a:t>
            </a:r>
            <a:r>
              <a:rPr lang="en-US" sz="3600" b="1" u="sng" dirty="0" smtClean="0">
                <a:solidFill>
                  <a:srgbClr val="663300"/>
                </a:solidFill>
              </a:rPr>
              <a:t> </a:t>
            </a:r>
            <a:r>
              <a:rPr lang="en-US" sz="3600" b="1" u="sng" dirty="0"/>
              <a:t>women:</a:t>
            </a:r>
          </a:p>
          <a:p>
            <a:pPr algn="l" rtl="0">
              <a:buClr>
                <a:srgbClr val="0000FF"/>
              </a:buClr>
            </a:pPr>
            <a:r>
              <a:rPr lang="en-US" sz="3200" b="1" dirty="0" smtClean="0">
                <a:solidFill>
                  <a:srgbClr val="009900"/>
                </a:solidFill>
              </a:rPr>
              <a:t>No </a:t>
            </a:r>
            <a:r>
              <a:rPr lang="en-US" sz="3200" b="1" dirty="0">
                <a:solidFill>
                  <a:srgbClr val="009900"/>
                </a:solidFill>
              </a:rPr>
              <a:t>increased risk </a:t>
            </a:r>
            <a:r>
              <a:rPr lang="en-US" sz="2800" dirty="0"/>
              <a:t>of breast cancer among BRCA1/2 mutation carriers who took </a:t>
            </a:r>
            <a:r>
              <a:rPr lang="en-US" sz="2800" dirty="0" smtClean="0"/>
              <a:t>HRT following </a:t>
            </a:r>
            <a:r>
              <a:rPr lang="en-US" sz="2800" b="1" dirty="0"/>
              <a:t>Prophylactic</a:t>
            </a:r>
            <a:r>
              <a:rPr lang="ar-SY" sz="2800" b="1" dirty="0"/>
              <a:t> </a:t>
            </a:r>
            <a:r>
              <a:rPr lang="en-US" sz="2800" b="1" u="sng" dirty="0" smtClean="0">
                <a:solidFill>
                  <a:srgbClr val="FF3300"/>
                </a:solidFill>
              </a:rPr>
              <a:t>Pre</a:t>
            </a:r>
            <a:r>
              <a:rPr lang="en-US" sz="2800" b="1" dirty="0" smtClean="0">
                <a:solidFill>
                  <a:srgbClr val="002060"/>
                </a:solidFill>
              </a:rPr>
              <a:t>menopausal</a:t>
            </a:r>
            <a:r>
              <a:rPr lang="en-US" sz="2800" b="1" dirty="0" smtClean="0"/>
              <a:t> </a:t>
            </a:r>
            <a:r>
              <a:rPr lang="en-US" sz="2800" dirty="0" smtClean="0"/>
              <a:t>BSO neither</a:t>
            </a:r>
          </a:p>
          <a:p>
            <a:pPr marL="914400" lvl="1" indent="-457200" algn="l" rtl="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3600" b="1" dirty="0" smtClean="0"/>
              <a:t>(</a:t>
            </a:r>
            <a:r>
              <a:rPr lang="en-US" sz="3600" b="1" dirty="0"/>
              <a:t>ET) </a:t>
            </a:r>
          </a:p>
          <a:p>
            <a:pPr lvl="1" algn="l" rtl="0">
              <a:buClr>
                <a:srgbClr val="002060"/>
              </a:buClr>
            </a:pPr>
            <a:endParaRPr lang="en-US" sz="3200" dirty="0" smtClean="0"/>
          </a:p>
          <a:p>
            <a:pPr lvl="1" algn="l" rtl="0">
              <a:buClr>
                <a:srgbClr val="002060"/>
              </a:buClr>
            </a:pPr>
            <a:endParaRPr lang="en-US" sz="3200" dirty="0" smtClean="0"/>
          </a:p>
          <a:p>
            <a:pPr lvl="1" algn="l" rtl="0">
              <a:buClr>
                <a:srgbClr val="002060"/>
              </a:buClr>
            </a:pPr>
            <a:r>
              <a:rPr lang="en-US" sz="3200" dirty="0" smtClean="0"/>
              <a:t>Nor</a:t>
            </a:r>
          </a:p>
          <a:p>
            <a:pPr marL="914400" lvl="1" indent="-457200" algn="l" rtl="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3600" b="1" dirty="0" smtClean="0"/>
              <a:t>E </a:t>
            </a:r>
            <a:r>
              <a:rPr lang="en-US" sz="3600" b="1" dirty="0"/>
              <a:t>plus </a:t>
            </a:r>
            <a:r>
              <a:rPr lang="en-US" sz="3600" b="1" dirty="0" smtClean="0"/>
              <a:t>progestin</a:t>
            </a:r>
            <a:endParaRPr lang="en-US" sz="3600" dirty="0" smtClean="0"/>
          </a:p>
          <a:p>
            <a:pPr algn="l" rtl="0">
              <a:buClr>
                <a:srgbClr val="0000FF"/>
              </a:buClr>
            </a:pP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11" name="Rectangle 2"/>
          <p:cNvSpPr/>
          <p:nvPr/>
        </p:nvSpPr>
        <p:spPr>
          <a:xfrm>
            <a:off x="6372433" y="4727182"/>
            <a:ext cx="2702984" cy="2616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en-US" sz="1100" b="1" i="1" dirty="0"/>
              <a:t>Hereditary Cancer in Clinical Practice</a:t>
            </a:r>
            <a:r>
              <a:rPr lang="ar-SY" sz="1100" b="1" i="1" dirty="0"/>
              <a:t> </a:t>
            </a:r>
            <a:r>
              <a:rPr lang="en-US" sz="1100" b="1" i="1" dirty="0"/>
              <a:t>2005</a:t>
            </a:r>
            <a:r>
              <a:rPr lang="ar-SY" sz="1100" b="1" i="1" dirty="0"/>
              <a:t> </a:t>
            </a:r>
            <a:endParaRPr lang="ar-SA" sz="1100" b="1" i="1" dirty="0"/>
          </a:p>
        </p:txBody>
      </p:sp>
      <p:sp>
        <p:nvSpPr>
          <p:cNvPr id="12" name="مستطيل 11"/>
          <p:cNvSpPr/>
          <p:nvPr/>
        </p:nvSpPr>
        <p:spPr>
          <a:xfrm rot="21600000">
            <a:off x="-64758" y="0"/>
            <a:ext cx="9208757" cy="1476000"/>
          </a:xfrm>
          <a:prstGeom prst="rect">
            <a:avLst/>
          </a:prstGeom>
          <a:solidFill>
            <a:srgbClr val="FF66CC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effectLst>
                  <a:glow rad="127000">
                    <a:schemeClr val="bg1"/>
                  </a:glow>
                </a:effectLst>
                <a:latin typeface="Calibri Light" charset="0"/>
                <a:ea typeface="Calibri Light" charset="0"/>
                <a:cs typeface="Calibri Light" charset="0"/>
              </a:rPr>
              <a:t>Systemic hormone replacement therapy</a:t>
            </a:r>
          </a:p>
          <a:p>
            <a:pPr algn="ctr">
              <a:defRPr/>
            </a:pPr>
            <a:r>
              <a:rPr lang="en-US" sz="4400" b="1" dirty="0">
                <a:effectLst>
                  <a:glow rad="127000">
                    <a:schemeClr val="bg1"/>
                  </a:glow>
                </a:effectLst>
                <a:latin typeface="Calibri Light" charset="0"/>
                <a:ea typeface="Calibri Light" charset="0"/>
                <a:cs typeface="Calibri Light" charset="0"/>
              </a:rPr>
              <a:t>and breast cancer</a:t>
            </a:r>
            <a:endParaRPr lang="ar-SY" sz="4400" b="1" dirty="0">
              <a:effectLst>
                <a:glow rad="127000">
                  <a:schemeClr val="bg1"/>
                </a:glow>
              </a:effectLst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772663" y="4391876"/>
            <a:ext cx="2316660" cy="2616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it-IT" sz="1100" b="1" i="1" dirty="0"/>
              <a:t>J Clin Oncol. 2005;23(31):7804–7810</a:t>
            </a:r>
            <a:endParaRPr lang="en-US" sz="1100" b="1" i="1" dirty="0"/>
          </a:p>
        </p:txBody>
      </p:sp>
      <p:sp>
        <p:nvSpPr>
          <p:cNvPr id="3" name="مستطيل 2"/>
          <p:cNvSpPr/>
          <p:nvPr/>
        </p:nvSpPr>
        <p:spPr>
          <a:xfrm>
            <a:off x="6019800" y="3645023"/>
            <a:ext cx="2976172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l" rtl="0"/>
            <a:r>
              <a:rPr lang="en-US" b="1" i="1" dirty="0" smtClean="0"/>
              <a:t>Menopause 2014</a:t>
            </a:r>
            <a:r>
              <a:rPr lang="en-US" dirty="0"/>
              <a:t>;21</a:t>
            </a:r>
            <a:r>
              <a:rPr lang="en-US" sz="1100" dirty="0"/>
              <a:t>:</a:t>
            </a:r>
            <a:r>
              <a:rPr lang="en-US" dirty="0"/>
              <a:t>763–8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6615082" y="4042240"/>
            <a:ext cx="2474241" cy="307777"/>
          </a:xfrm>
          <a:prstGeom prst="rect">
            <a:avLst/>
          </a:prstGeom>
          <a:gradFill>
            <a:gsLst>
              <a:gs pos="51000">
                <a:srgbClr val="BACDE5"/>
              </a:gs>
              <a:gs pos="0">
                <a:schemeClr val="accent1">
                  <a:lumMod val="5000"/>
                  <a:lumOff val="95000"/>
                </a:schemeClr>
              </a:gs>
              <a:gs pos="66000">
                <a:schemeClr val="accent1">
                  <a:lumMod val="45000"/>
                  <a:lumOff val="55000"/>
                </a:schemeClr>
              </a:gs>
              <a:gs pos="6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l" rtl="0"/>
            <a:r>
              <a:rPr lang="it-IT" sz="1100" b="1" i="1" dirty="0"/>
              <a:t>J Clin Oncol 2004</a:t>
            </a:r>
            <a:r>
              <a:rPr lang="it-IT" sz="1100" b="1" i="1" dirty="0" smtClean="0"/>
              <a:t>; 22:1045–54</a:t>
            </a:r>
            <a:r>
              <a:rPr lang="it-IT" sz="1400" dirty="0"/>
              <a:t>.</a:t>
            </a:r>
            <a:endParaRPr lang="en-US" sz="1400" dirty="0"/>
          </a:p>
        </p:txBody>
      </p:sp>
      <p:sp>
        <p:nvSpPr>
          <p:cNvPr id="7" name="مستطيل 6"/>
          <p:cNvSpPr/>
          <p:nvPr/>
        </p:nvSpPr>
        <p:spPr>
          <a:xfrm>
            <a:off x="5198729" y="5847370"/>
            <a:ext cx="3797243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>
            <a:spAutoFit/>
          </a:bodyPr>
          <a:lstStyle/>
          <a:p>
            <a:pPr algn="l" rtl="0"/>
            <a:r>
              <a:rPr lang="pl-PL" b="1" dirty="0"/>
              <a:t>Am J Epidemiol 2015</a:t>
            </a:r>
            <a:r>
              <a:rPr lang="pl-PL" dirty="0"/>
              <a:t>;181</a:t>
            </a:r>
            <a:r>
              <a:rPr lang="pl-PL" dirty="0" smtClean="0"/>
              <a:t>:</a:t>
            </a:r>
            <a:r>
              <a:rPr lang="en-US" dirty="0" smtClean="0"/>
              <a:t> </a:t>
            </a:r>
            <a:r>
              <a:rPr lang="pl-PL" dirty="0" smtClean="0"/>
              <a:t>799–807</a:t>
            </a:r>
            <a:r>
              <a:rPr lang="pl-PL" dirty="0"/>
              <a:t>.</a:t>
            </a:r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088827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3" grpId="0" animBg="1"/>
      <p:bldP spid="6" grpId="0" animBg="1"/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/>
          <p:cNvSpPr/>
          <p:nvPr/>
        </p:nvSpPr>
        <p:spPr>
          <a:xfrm rot="21600000">
            <a:off x="-64758" y="0"/>
            <a:ext cx="9208757" cy="1476000"/>
          </a:xfrm>
          <a:prstGeom prst="rect">
            <a:avLst/>
          </a:prstGeom>
          <a:solidFill>
            <a:srgbClr val="FF66CC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effectLst>
                  <a:glow rad="127000">
                    <a:schemeClr val="bg1"/>
                  </a:glow>
                </a:effectLst>
                <a:latin typeface="Calibri Light" charset="0"/>
                <a:ea typeface="Calibri Light" charset="0"/>
                <a:cs typeface="Calibri Light" charset="0"/>
              </a:rPr>
              <a:t>Systemic hormone replacement therapy</a:t>
            </a:r>
          </a:p>
          <a:p>
            <a:pPr algn="ctr">
              <a:defRPr/>
            </a:pPr>
            <a:r>
              <a:rPr lang="en-US" sz="4400" b="1" dirty="0">
                <a:effectLst>
                  <a:glow rad="127000">
                    <a:schemeClr val="bg1"/>
                  </a:glow>
                </a:effectLst>
                <a:latin typeface="Calibri Light" charset="0"/>
                <a:ea typeface="Calibri Light" charset="0"/>
                <a:cs typeface="Calibri Light" charset="0"/>
              </a:rPr>
              <a:t>and breast cancer</a:t>
            </a:r>
            <a:endParaRPr lang="ar-SY" sz="4400" b="1" dirty="0">
              <a:effectLst>
                <a:glow rad="127000">
                  <a:schemeClr val="bg1"/>
                </a:glow>
              </a:effectLst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0" y="1736427"/>
            <a:ext cx="900336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Clr>
                <a:srgbClr val="663300"/>
              </a:buClr>
              <a:buFont typeface="Calibri" panose="020F0502020204030204" pitchFamily="34" charset="0"/>
              <a:buChar char="֎"/>
            </a:pPr>
            <a:r>
              <a:rPr lang="en-US" sz="3600" b="1" dirty="0" smtClean="0"/>
              <a:t>Current </a:t>
            </a:r>
            <a:r>
              <a:rPr lang="en-US" sz="3600" b="1" dirty="0"/>
              <a:t>or past users of </a:t>
            </a:r>
            <a:r>
              <a:rPr lang="en-US" sz="3600" b="1" dirty="0" err="1" smtClean="0"/>
              <a:t>Ocs</a:t>
            </a:r>
            <a:r>
              <a:rPr lang="en-US" sz="3600" b="1" dirty="0" smtClean="0"/>
              <a:t>:</a:t>
            </a:r>
          </a:p>
          <a:p>
            <a:pPr marL="914400" lvl="1" indent="-457200" algn="l" rtl="0"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sz="3200" b="1" dirty="0" smtClean="0">
                <a:solidFill>
                  <a:srgbClr val="009900"/>
                </a:solidFill>
              </a:rPr>
              <a:t>Not </a:t>
            </a:r>
            <a:r>
              <a:rPr lang="en-US" sz="3200" b="1" dirty="0">
                <a:solidFill>
                  <a:srgbClr val="009900"/>
                </a:solidFill>
              </a:rPr>
              <a:t>increased </a:t>
            </a:r>
            <a:r>
              <a:rPr lang="en-US" sz="3200" dirty="0"/>
              <a:t>breast cancer </a:t>
            </a:r>
            <a:endParaRPr lang="en-US" sz="3200" dirty="0" smtClean="0"/>
          </a:p>
          <a:p>
            <a:pPr marL="914400" lvl="1" indent="-457200" algn="l" rtl="0"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sz="3200" dirty="0" smtClean="0"/>
              <a:t>Even with </a:t>
            </a:r>
            <a:r>
              <a:rPr lang="en-US" sz="3200" dirty="0"/>
              <a:t>prolonged or with higher-estrogen OC </a:t>
            </a:r>
            <a:r>
              <a:rPr lang="en-US" sz="3200" dirty="0" smtClean="0"/>
              <a:t>use</a:t>
            </a:r>
          </a:p>
          <a:p>
            <a:pPr algn="l" rtl="0"/>
            <a:endParaRPr lang="en-US" sz="2800" dirty="0" smtClean="0"/>
          </a:p>
          <a:p>
            <a:pPr algn="l" rtl="0"/>
            <a:endParaRPr lang="en-US" sz="2800" dirty="0" smtClean="0"/>
          </a:p>
          <a:p>
            <a:pPr marL="914400" lvl="1" indent="-457200" algn="l" rtl="0">
              <a:buClr>
                <a:srgbClr val="663300"/>
              </a:buClr>
              <a:buFont typeface="Wingdings" panose="05000000000000000000" pitchFamily="2" charset="2"/>
              <a:buChar char="§"/>
            </a:pPr>
            <a:r>
              <a:rPr lang="en-US" sz="3200" dirty="0" smtClean="0"/>
              <a:t>Even with </a:t>
            </a:r>
            <a:r>
              <a:rPr lang="en-US" sz="3200" dirty="0"/>
              <a:t>BRCA1 or </a:t>
            </a:r>
            <a:r>
              <a:rPr lang="en-US" sz="3200" dirty="0" smtClean="0"/>
              <a:t>2</a:t>
            </a:r>
            <a:endParaRPr lang="ar-SY" sz="3200" dirty="0" smtClean="0"/>
          </a:p>
          <a:p>
            <a:pPr algn="l" rtl="0"/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6372200" y="3805335"/>
            <a:ext cx="2631167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l"/>
            <a:r>
              <a:rPr lang="en-US" sz="1100" b="1" i="1" dirty="0">
                <a:latin typeface="LiberationSerif-Italic"/>
              </a:rPr>
              <a:t>N </a:t>
            </a:r>
            <a:r>
              <a:rPr lang="en-US" sz="1100" b="1" i="1" dirty="0" err="1">
                <a:latin typeface="LiberationSerif-Italic"/>
              </a:rPr>
              <a:t>Engl</a:t>
            </a:r>
            <a:r>
              <a:rPr lang="en-US" sz="1100" b="1" i="1" dirty="0">
                <a:latin typeface="LiberationSerif-Italic"/>
              </a:rPr>
              <a:t> J Med </a:t>
            </a:r>
            <a:r>
              <a:rPr lang="en-US" sz="1100" b="1" i="1" dirty="0" smtClean="0">
                <a:latin typeface="LiberationSerif"/>
              </a:rPr>
              <a:t>2002;346:2025–2032</a:t>
            </a:r>
            <a:r>
              <a:rPr lang="en-US" dirty="0">
                <a:latin typeface="LiberationSerif"/>
              </a:rPr>
              <a:t>.</a:t>
            </a:r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5148064" y="5373216"/>
            <a:ext cx="4036278" cy="26160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l"/>
            <a:r>
              <a:rPr lang="en-US" sz="1100" b="1" i="1" dirty="0">
                <a:latin typeface="LiberationSerif-Italic"/>
              </a:rPr>
              <a:t>Cancer </a:t>
            </a:r>
            <a:r>
              <a:rPr lang="en-US" sz="1100" b="1" i="1" dirty="0" err="1">
                <a:latin typeface="LiberationSerif-Italic"/>
              </a:rPr>
              <a:t>Epidemiol</a:t>
            </a:r>
            <a:r>
              <a:rPr lang="en-US" sz="1100" b="1" i="1" dirty="0">
                <a:latin typeface="LiberationSerif-Italic"/>
              </a:rPr>
              <a:t> Biomarkers </a:t>
            </a:r>
            <a:r>
              <a:rPr lang="en-US" sz="1100" b="1" i="1" dirty="0" err="1">
                <a:latin typeface="LiberationSerif-Italic"/>
              </a:rPr>
              <a:t>Prev</a:t>
            </a:r>
            <a:r>
              <a:rPr lang="en-US" sz="1100" b="1" i="1" dirty="0">
                <a:latin typeface="LiberationSerif-Italic"/>
              </a:rPr>
              <a:t> 2008;17:3170–3178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676823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/>
          <p:cNvSpPr/>
          <p:nvPr/>
        </p:nvSpPr>
        <p:spPr>
          <a:xfrm rot="21600000">
            <a:off x="-64758" y="0"/>
            <a:ext cx="9208757" cy="1476000"/>
          </a:xfrm>
          <a:prstGeom prst="rect">
            <a:avLst/>
          </a:prstGeom>
          <a:solidFill>
            <a:srgbClr val="FF66CC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effectLst>
                  <a:glow rad="127000">
                    <a:schemeClr val="bg1"/>
                  </a:glow>
                </a:effectLst>
                <a:latin typeface="Calibri Light" charset="0"/>
                <a:ea typeface="Calibri Light" charset="0"/>
                <a:cs typeface="Calibri Light" charset="0"/>
              </a:rPr>
              <a:t>Systemic hormone replacement therapy</a:t>
            </a:r>
          </a:p>
          <a:p>
            <a:pPr algn="ctr">
              <a:defRPr/>
            </a:pPr>
            <a:r>
              <a:rPr lang="en-US" sz="4400" b="1" dirty="0">
                <a:effectLst>
                  <a:glow rad="127000">
                    <a:schemeClr val="bg1"/>
                  </a:glow>
                </a:effectLst>
                <a:latin typeface="Calibri Light" charset="0"/>
                <a:ea typeface="Calibri Light" charset="0"/>
                <a:cs typeface="Calibri Light" charset="0"/>
              </a:rPr>
              <a:t>and breast cancer</a:t>
            </a:r>
            <a:endParaRPr lang="ar-SY" sz="4400" b="1" dirty="0">
              <a:effectLst>
                <a:glow rad="127000">
                  <a:schemeClr val="bg1"/>
                </a:glow>
              </a:effectLst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0" y="1736427"/>
            <a:ext cx="9143999" cy="184665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457200" indent="-457200" algn="l" rtl="0">
              <a:buClr>
                <a:srgbClr val="663300"/>
              </a:buClr>
              <a:buFont typeface="Calibri" panose="020F0502020204030204" pitchFamily="34" charset="0"/>
              <a:buChar char="֎"/>
            </a:pPr>
            <a:r>
              <a:rPr lang="en-US" sz="3200" dirty="0" smtClean="0"/>
              <a:t>All </a:t>
            </a:r>
            <a:r>
              <a:rPr lang="en-US" sz="3200" dirty="0"/>
              <a:t>risk estimates are based on starting HRT </a:t>
            </a:r>
            <a:r>
              <a:rPr lang="en-US" sz="3200" b="1" u="sng" dirty="0">
                <a:solidFill>
                  <a:srgbClr val="C00000"/>
                </a:solidFill>
              </a:rPr>
              <a:t>at 50</a:t>
            </a:r>
            <a:r>
              <a:rPr lang="en-US" sz="3200" dirty="0"/>
              <a:t>; </a:t>
            </a:r>
            <a:r>
              <a:rPr lang="en-US" sz="3200" b="1" dirty="0"/>
              <a:t>this effect is not seen in women who start it early for premature menopause</a:t>
            </a:r>
            <a:r>
              <a:rPr lang="en-US" sz="3200" dirty="0"/>
              <a:t/>
            </a:r>
            <a:br>
              <a:rPr lang="en-US" sz="3200" dirty="0"/>
            </a:br>
            <a:endParaRPr lang="en-US" dirty="0"/>
          </a:p>
        </p:txBody>
      </p:sp>
      <p:sp>
        <p:nvSpPr>
          <p:cNvPr id="9" name="مستطيل 8"/>
          <p:cNvSpPr/>
          <p:nvPr/>
        </p:nvSpPr>
        <p:spPr>
          <a:xfrm>
            <a:off x="4860031" y="4249264"/>
            <a:ext cx="4143335" cy="2616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l"/>
            <a:r>
              <a:rPr lang="en-US" sz="1100" b="1" i="1" dirty="0">
                <a:latin typeface="LiberationSerif-Italic"/>
              </a:rPr>
              <a:t>Oxford Handbook of Obstetrics and </a:t>
            </a:r>
            <a:r>
              <a:rPr lang="en-US" sz="1100" b="1" i="1" dirty="0" err="1">
                <a:latin typeface="LiberationSerif-Italic"/>
              </a:rPr>
              <a:t>Gynaecology</a:t>
            </a:r>
            <a:r>
              <a:rPr lang="en-US" sz="1100" b="1" i="1" dirty="0">
                <a:latin typeface="LiberationSerif-Italic"/>
              </a:rPr>
              <a:t> 3rd- P649</a:t>
            </a:r>
            <a:endParaRPr lang="ar-SY" sz="1100" b="1" i="1" dirty="0">
              <a:latin typeface="LiberationSerif-Italic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0159255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6"/>
          <p:cNvSpPr/>
          <p:nvPr/>
        </p:nvSpPr>
        <p:spPr>
          <a:xfrm rot="21600000">
            <a:off x="-30474" y="31487"/>
            <a:ext cx="9174473" cy="1107996"/>
          </a:xfrm>
          <a:prstGeom prst="rect">
            <a:avLst/>
          </a:prstGeom>
          <a:solidFill>
            <a:srgbClr val="6699FF"/>
          </a:solidFill>
          <a:ln w="19050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Helvetica" panose="020B0604020202020204" pitchFamily="34" charset="0"/>
                <a:ea typeface="Calibri Light" charset="0"/>
                <a:cs typeface="Helvetica" panose="020B0604020202020204" pitchFamily="34" charset="0"/>
              </a:rPr>
              <a:t>INTRODUCTION</a:t>
            </a:r>
            <a:endParaRPr lang="ar-SY" sz="66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Helvetica" panose="020B0604020202020204" pitchFamily="34" charset="0"/>
              <a:ea typeface="Calibri Light" charset="0"/>
              <a:cs typeface="Helvetica" panose="020B0604020202020204" pitchFamily="34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804248" y="4649782"/>
            <a:ext cx="2074607" cy="2616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>
            <a:spAutoFit/>
          </a:bodyPr>
          <a:lstStyle/>
          <a:p>
            <a:r>
              <a:rPr lang="en-US" sz="1100" b="1" i="1" dirty="0">
                <a:latin typeface="AdvOT53949f24.I"/>
              </a:rPr>
              <a:t>Menopause </a:t>
            </a:r>
            <a:r>
              <a:rPr lang="en-US" sz="1100" b="1" i="1" dirty="0">
                <a:latin typeface="AdvOT3f399bc3"/>
              </a:rPr>
              <a:t>2012</a:t>
            </a:r>
            <a:r>
              <a:rPr lang="en-US" sz="1100" b="1" i="1" dirty="0" smtClean="0">
                <a:latin typeface="AdvOT3f399bc3"/>
              </a:rPr>
              <a:t>; </a:t>
            </a:r>
            <a:r>
              <a:rPr lang="en-US" sz="1100" b="1" i="1" dirty="0" smtClean="0">
                <a:latin typeface="AdvOT106fdb58.B"/>
              </a:rPr>
              <a:t>19</a:t>
            </a:r>
            <a:r>
              <a:rPr lang="en-US" sz="1100" b="1" i="1" dirty="0" smtClean="0">
                <a:latin typeface="AdvOT3f399bc3"/>
              </a:rPr>
              <a:t>:257</a:t>
            </a:r>
            <a:r>
              <a:rPr lang="en-US" sz="1100" b="1" i="1" dirty="0" smtClean="0">
                <a:latin typeface="AdvTT3713a231+20"/>
              </a:rPr>
              <a:t>–</a:t>
            </a:r>
            <a:r>
              <a:rPr lang="en-US" sz="1100" b="1" i="1" dirty="0" smtClean="0">
                <a:latin typeface="AdvOT3f399bc3"/>
              </a:rPr>
              <a:t>71</a:t>
            </a:r>
            <a:endParaRPr lang="en-US" sz="1100" b="1" i="1" dirty="0"/>
          </a:p>
        </p:txBody>
      </p:sp>
      <p:sp>
        <p:nvSpPr>
          <p:cNvPr id="8" name="مستطيل 7"/>
          <p:cNvSpPr/>
          <p:nvPr/>
        </p:nvSpPr>
        <p:spPr>
          <a:xfrm>
            <a:off x="0" y="1578263"/>
            <a:ext cx="9144000" cy="3046988"/>
          </a:xfrm>
          <a:prstGeom prst="rect">
            <a:avLst/>
          </a:prstGeom>
          <a:solidFill>
            <a:srgbClr val="C00000">
              <a:alpha val="0"/>
            </a:srgb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marL="685800" indent="-685800" algn="l" rtl="0">
              <a:buClr>
                <a:srgbClr val="002060"/>
              </a:buClr>
              <a:buFont typeface="Calibri" panose="020F0502020204030204" pitchFamily="34" charset="0"/>
              <a:buChar char="֎"/>
            </a:pPr>
            <a:r>
              <a:rPr lang="en-US" sz="4800" b="1" dirty="0">
                <a:solidFill>
                  <a:srgbClr val="C00000"/>
                </a:solidFill>
              </a:rPr>
              <a:t>The specific risks </a:t>
            </a:r>
            <a:r>
              <a:rPr lang="en-US" sz="4800" b="1" dirty="0" smtClean="0">
                <a:solidFill>
                  <a:srgbClr val="C00000"/>
                </a:solidFill>
              </a:rPr>
              <a:t>of HRT in </a:t>
            </a:r>
            <a:r>
              <a:rPr lang="en-US" sz="4800" b="1" dirty="0">
                <a:solidFill>
                  <a:srgbClr val="C00000"/>
                </a:solidFill>
              </a:rPr>
              <a:t>patients with </a:t>
            </a:r>
            <a:r>
              <a:rPr lang="en-US" sz="4800" b="1" dirty="0" smtClean="0">
                <a:solidFill>
                  <a:srgbClr val="C00000"/>
                </a:solidFill>
              </a:rPr>
              <a:t>gynecological </a:t>
            </a:r>
            <a:r>
              <a:rPr lang="en-US" sz="4800" b="1" dirty="0">
                <a:solidFill>
                  <a:srgbClr val="C00000"/>
                </a:solidFill>
              </a:rPr>
              <a:t>and </a:t>
            </a:r>
            <a:r>
              <a:rPr lang="en-US" sz="4800" b="1" dirty="0" smtClean="0">
                <a:solidFill>
                  <a:srgbClr val="C00000"/>
                </a:solidFill>
              </a:rPr>
              <a:t> breast </a:t>
            </a:r>
            <a:r>
              <a:rPr lang="en-US" sz="4800" b="1" dirty="0">
                <a:solidFill>
                  <a:srgbClr val="C00000"/>
                </a:solidFill>
              </a:rPr>
              <a:t>cancer </a:t>
            </a:r>
            <a:r>
              <a:rPr lang="en-US" sz="4800" b="1" dirty="0" smtClean="0">
                <a:solidFill>
                  <a:srgbClr val="C00000"/>
                </a:solidFill>
              </a:rPr>
              <a:t>are </a:t>
            </a:r>
            <a:r>
              <a:rPr lang="en-US" sz="4800" b="1" dirty="0">
                <a:solidFill>
                  <a:srgbClr val="C00000"/>
                </a:solidFill>
              </a:rPr>
              <a:t>of the </a:t>
            </a:r>
            <a:r>
              <a:rPr lang="en-US" sz="4800" b="1" u="sng" dirty="0">
                <a:solidFill>
                  <a:srgbClr val="C00000"/>
                </a:solidFill>
              </a:rPr>
              <a:t>utmost importance</a:t>
            </a:r>
            <a:endParaRPr lang="ar-SY" sz="4800" b="1" u="sng" dirty="0">
              <a:solidFill>
                <a:srgbClr val="C00000"/>
              </a:solidFill>
            </a:endParaRP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2017485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86489" y="1580538"/>
            <a:ext cx="86737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Clr>
                <a:srgbClr val="FF0000"/>
              </a:buClr>
              <a:buFont typeface="Wingdings" pitchFamily="2" charset="2"/>
              <a:buChar char="®"/>
            </a:pPr>
            <a:r>
              <a:rPr lang="en-US" sz="3600" b="1" dirty="0" smtClean="0"/>
              <a:t>Standard </a:t>
            </a:r>
            <a:r>
              <a:rPr lang="en-US" sz="3600" b="1" u="sng" dirty="0"/>
              <a:t>adjuvant </a:t>
            </a:r>
            <a:r>
              <a:rPr lang="en-US" sz="3600" b="1" u="sng" dirty="0" smtClean="0"/>
              <a:t>therapy </a:t>
            </a:r>
            <a:r>
              <a:rPr lang="en-US" sz="3600" b="1" dirty="0" smtClean="0"/>
              <a:t>for </a:t>
            </a:r>
            <a:r>
              <a:rPr lang="en-US" sz="3600" b="1" dirty="0"/>
              <a:t>hormone receptor-positive </a:t>
            </a:r>
            <a:r>
              <a:rPr lang="en-US" sz="3600" b="1" dirty="0" smtClean="0"/>
              <a:t>tumors </a:t>
            </a:r>
            <a:r>
              <a:rPr lang="en-US" sz="3600" b="1" dirty="0"/>
              <a:t>involves </a:t>
            </a:r>
            <a:r>
              <a:rPr lang="en-US" sz="3600" b="1" dirty="0" smtClean="0"/>
              <a:t>estrogen deprivation </a:t>
            </a:r>
            <a:r>
              <a:rPr lang="en-US" sz="3600" b="1" dirty="0"/>
              <a:t>with </a:t>
            </a:r>
            <a:r>
              <a:rPr lang="en-US" sz="3600" b="1" i="1" u="sng" dirty="0">
                <a:solidFill>
                  <a:srgbClr val="0000FF"/>
                </a:solidFill>
              </a:rPr>
              <a:t>tamoxifen and/or aromatase inhibitors </a:t>
            </a:r>
            <a:r>
              <a:rPr lang="en-US" sz="3600" b="1" dirty="0" smtClean="0"/>
              <a:t>for prevention </a:t>
            </a:r>
            <a:r>
              <a:rPr lang="en-US" sz="3600" b="1" dirty="0"/>
              <a:t>of disease </a:t>
            </a:r>
            <a:r>
              <a:rPr lang="en-US" sz="3600" b="1" dirty="0" smtClean="0"/>
              <a:t>recurrence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7020272" y="4931704"/>
            <a:ext cx="1972015" cy="2616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r>
              <a:rPr lang="en-US" sz="1100" b="1" i="1" dirty="0" err="1">
                <a:latin typeface="AdvOT53949f24.I"/>
              </a:rPr>
              <a:t>Eur</a:t>
            </a:r>
            <a:r>
              <a:rPr lang="en-US" sz="1100" b="1" i="1" dirty="0">
                <a:latin typeface="AdvOT53949f24.I"/>
              </a:rPr>
              <a:t> J Cancer </a:t>
            </a:r>
            <a:r>
              <a:rPr lang="en-US" sz="1100" b="1" i="1" dirty="0">
                <a:latin typeface="AdvOT3f399bc3"/>
              </a:rPr>
              <a:t>2013;</a:t>
            </a:r>
            <a:r>
              <a:rPr lang="en-US" sz="1100" b="1" i="1" dirty="0">
                <a:latin typeface="AdvOT106fdb58.B"/>
              </a:rPr>
              <a:t>49</a:t>
            </a:r>
            <a:r>
              <a:rPr lang="en-US" sz="1100" b="1" i="1" dirty="0">
                <a:latin typeface="AdvOT3f399bc3"/>
              </a:rPr>
              <a:t>:52</a:t>
            </a:r>
            <a:r>
              <a:rPr lang="en-US" sz="1100" b="1" i="1" dirty="0">
                <a:latin typeface="AdvTT3713a231+20"/>
              </a:rPr>
              <a:t>–</a:t>
            </a:r>
            <a:r>
              <a:rPr lang="en-US" sz="1100" b="1" i="1" dirty="0">
                <a:latin typeface="AdvOT3f399bc3"/>
              </a:rPr>
              <a:t>9</a:t>
            </a:r>
            <a:endParaRPr lang="ar-SA" sz="1100" b="1" i="1" dirty="0"/>
          </a:p>
        </p:txBody>
      </p:sp>
      <p:sp>
        <p:nvSpPr>
          <p:cNvPr id="8" name="مستطيل 7"/>
          <p:cNvSpPr/>
          <p:nvPr/>
        </p:nvSpPr>
        <p:spPr>
          <a:xfrm rot="21600000">
            <a:off x="0" y="0"/>
            <a:ext cx="9143999" cy="1476000"/>
          </a:xfrm>
          <a:prstGeom prst="rect">
            <a:avLst/>
          </a:prstGeom>
          <a:solidFill>
            <a:srgbClr val="FF66CC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effectLst>
                  <a:glow rad="127000">
                    <a:schemeClr val="bg1"/>
                  </a:glow>
                </a:effectLst>
                <a:latin typeface="Calibri Light" charset="0"/>
                <a:ea typeface="Calibri Light" charset="0"/>
                <a:cs typeface="Calibri Light" charset="0"/>
              </a:rPr>
              <a:t>Systemic hormone replacement therapy</a:t>
            </a:r>
          </a:p>
          <a:p>
            <a:pPr algn="ctr">
              <a:defRPr/>
            </a:pPr>
            <a:r>
              <a:rPr lang="en-US" sz="4400" b="1" dirty="0">
                <a:effectLst>
                  <a:glow rad="127000">
                    <a:schemeClr val="bg1"/>
                  </a:glow>
                </a:effectLst>
                <a:latin typeface="Calibri Light" charset="0"/>
                <a:ea typeface="Calibri Light" charset="0"/>
                <a:cs typeface="Calibri Light" charset="0"/>
              </a:rPr>
              <a:t>and breast cancer</a:t>
            </a:r>
            <a:endParaRPr lang="ar-SY" sz="4400" b="1" dirty="0">
              <a:effectLst>
                <a:glow rad="127000">
                  <a:schemeClr val="bg1"/>
                </a:glow>
              </a:effectLst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931704"/>
            <a:ext cx="45624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801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524329" y="6230992"/>
            <a:ext cx="1400496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>
            <a:spAutoFit/>
          </a:bodyPr>
          <a:lstStyle/>
          <a:p>
            <a:pPr algn="l" rtl="0"/>
            <a:r>
              <a:rPr lang="en-US" b="1" i="1" dirty="0" smtClean="0"/>
              <a:t>ESHRE  </a:t>
            </a:r>
            <a:r>
              <a:rPr lang="en-US" b="1" dirty="0" smtClean="0"/>
              <a:t>2015</a:t>
            </a:r>
            <a:endParaRPr lang="ar-SA" b="1" dirty="0"/>
          </a:p>
        </p:txBody>
      </p:sp>
      <p:sp>
        <p:nvSpPr>
          <p:cNvPr id="8" name="مستطيل 7"/>
          <p:cNvSpPr/>
          <p:nvPr/>
        </p:nvSpPr>
        <p:spPr>
          <a:xfrm rot="21600000">
            <a:off x="0" y="0"/>
            <a:ext cx="9143999" cy="1476000"/>
          </a:xfrm>
          <a:prstGeom prst="rect">
            <a:avLst/>
          </a:prstGeom>
          <a:solidFill>
            <a:srgbClr val="FF66CC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effectLst>
                  <a:glow rad="127000">
                    <a:schemeClr val="bg1"/>
                  </a:glow>
                </a:effectLst>
                <a:latin typeface="Calibri Light" charset="0"/>
                <a:ea typeface="Calibri Light" charset="0"/>
                <a:cs typeface="Calibri Light" charset="0"/>
              </a:rPr>
              <a:t>Systemic hormone replacement therapy</a:t>
            </a:r>
          </a:p>
          <a:p>
            <a:pPr algn="ctr">
              <a:defRPr/>
            </a:pPr>
            <a:r>
              <a:rPr lang="en-US" sz="4400" b="1" dirty="0">
                <a:effectLst>
                  <a:glow rad="127000">
                    <a:schemeClr val="bg1"/>
                  </a:glow>
                </a:effectLst>
                <a:latin typeface="Calibri Light" charset="0"/>
                <a:ea typeface="Calibri Light" charset="0"/>
                <a:cs typeface="Calibri Light" charset="0"/>
              </a:rPr>
              <a:t>and breast cancer</a:t>
            </a:r>
            <a:endParaRPr lang="ar-SY" sz="4400" b="1" dirty="0">
              <a:effectLst>
                <a:glow rad="127000">
                  <a:schemeClr val="bg1"/>
                </a:glow>
              </a:effectLst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619500" y="3565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384468" y="1706677"/>
            <a:ext cx="86733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Clr>
                <a:srgbClr val="996600"/>
              </a:buClr>
              <a:buFont typeface="Calibri" panose="020F0502020204030204" pitchFamily="34" charset="0"/>
              <a:buChar char="֎"/>
            </a:pPr>
            <a:r>
              <a:rPr lang="en-US" sz="3600" b="1" dirty="0"/>
              <a:t>HRT is generally </a:t>
            </a:r>
            <a:r>
              <a:rPr lang="en-US" sz="3600" b="1" dirty="0">
                <a:solidFill>
                  <a:srgbClr val="C00000"/>
                </a:solidFill>
              </a:rPr>
              <a:t>contra-indicated</a:t>
            </a:r>
            <a:r>
              <a:rPr lang="en-US" sz="3600" b="1" dirty="0"/>
              <a:t> in breast cancer survivors</a:t>
            </a:r>
          </a:p>
          <a:p>
            <a:pPr marL="457200" indent="-457200" algn="l" rtl="0">
              <a:buClr>
                <a:srgbClr val="996600"/>
              </a:buClr>
              <a:buFont typeface="Calibri" panose="020F0502020204030204" pitchFamily="34" charset="0"/>
              <a:buChar char="֎"/>
            </a:pPr>
            <a:endParaRPr lang="en-US" sz="3600" b="1" dirty="0">
              <a:latin typeface="Calibri Light" panose="020F0302020204030204" pitchFamily="34" charset="0"/>
            </a:endParaRPr>
          </a:p>
          <a:p>
            <a:pPr marL="457200" indent="-457200" algn="l" rtl="0">
              <a:buClr>
                <a:srgbClr val="996600"/>
              </a:buClr>
              <a:buFont typeface="Calibri" panose="020F0502020204030204" pitchFamily="34" charset="0"/>
              <a:buChar char="֎"/>
            </a:pPr>
            <a:r>
              <a:rPr lang="en-US" sz="3600" b="1" dirty="0"/>
              <a:t>HRT is a treatment option for women carrying BRCA1/2 mutations but </a:t>
            </a:r>
            <a:r>
              <a:rPr lang="en-US" sz="3600" b="1" u="sng" dirty="0"/>
              <a:t>without personal history of breast cancer </a:t>
            </a:r>
            <a:r>
              <a:rPr lang="en-US" sz="3600" b="1" dirty="0"/>
              <a:t>after prophylactic bilateral </a:t>
            </a:r>
            <a:r>
              <a:rPr lang="en-US" sz="3600" b="1" dirty="0" err="1"/>
              <a:t>salpingo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oophorectomy (BSO).</a:t>
            </a:r>
          </a:p>
        </p:txBody>
      </p:sp>
      <p:sp>
        <p:nvSpPr>
          <p:cNvPr id="3" name="شكل بيضاوي 2"/>
          <p:cNvSpPr/>
          <p:nvPr/>
        </p:nvSpPr>
        <p:spPr>
          <a:xfrm>
            <a:off x="7925622" y="2668814"/>
            <a:ext cx="648071" cy="597807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B</a:t>
            </a:r>
            <a:endParaRPr lang="en-US" sz="3600" dirty="0"/>
          </a:p>
        </p:txBody>
      </p:sp>
      <p:sp>
        <p:nvSpPr>
          <p:cNvPr id="4" name="شكل بيضاوي 3"/>
          <p:cNvSpPr/>
          <p:nvPr/>
        </p:nvSpPr>
        <p:spPr>
          <a:xfrm>
            <a:off x="7925622" y="5392859"/>
            <a:ext cx="689326" cy="575480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877082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0" y="2140179"/>
            <a:ext cx="88779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Wingdings 2" pitchFamily="18" charset="2"/>
              <a:buChar char=""/>
            </a:pPr>
            <a:r>
              <a:rPr lang="en-US" sz="2800" b="1" dirty="0"/>
              <a:t>Local estrogen </a:t>
            </a:r>
            <a:r>
              <a:rPr lang="en-US" sz="2800" dirty="0" smtClean="0"/>
              <a:t>for </a:t>
            </a:r>
            <a:r>
              <a:rPr lang="en-US" sz="2800" b="1" dirty="0" smtClean="0"/>
              <a:t>vaginal atrophy</a:t>
            </a:r>
            <a:r>
              <a:rPr lang="en-US" sz="2800" dirty="0"/>
              <a:t>, </a:t>
            </a:r>
            <a:r>
              <a:rPr lang="en-US" sz="2800" dirty="0" smtClean="0"/>
              <a:t>in </a:t>
            </a:r>
            <a:r>
              <a:rPr lang="en-US" sz="2800" dirty="0"/>
              <a:t>survivors </a:t>
            </a:r>
            <a:r>
              <a:rPr lang="en-US" sz="2800" dirty="0" smtClean="0"/>
              <a:t>of breast </a:t>
            </a:r>
            <a:r>
              <a:rPr lang="en-US" sz="2800" dirty="0"/>
              <a:t>cancer who are receiving adjuvant endocrine therapy</a:t>
            </a:r>
            <a:r>
              <a:rPr lang="en-US" sz="2800" dirty="0" smtClean="0"/>
              <a:t>.</a:t>
            </a:r>
          </a:p>
          <a:p>
            <a:pPr algn="l" rtl="0"/>
            <a:endParaRPr lang="en-US" dirty="0"/>
          </a:p>
          <a:p>
            <a:pPr marL="457200" indent="-457200" algn="l" rtl="0">
              <a:buFont typeface="Wingdings 2" pitchFamily="18" charset="2"/>
              <a:buChar char=""/>
            </a:pPr>
            <a:r>
              <a:rPr lang="en-US" sz="2800" b="1" dirty="0" smtClean="0"/>
              <a:t>vaginal atrophy</a:t>
            </a:r>
          </a:p>
          <a:p>
            <a:pPr marL="914400" lvl="1" indent="-457200" algn="l" rtl="0">
              <a:buFont typeface="Wingdings" panose="05000000000000000000" pitchFamily="2" charset="2"/>
              <a:buChar char="§"/>
            </a:pPr>
            <a:r>
              <a:rPr lang="en-US" sz="2800" dirty="0" smtClean="0"/>
              <a:t>32</a:t>
            </a:r>
            <a:r>
              <a:rPr lang="en-US" sz="2800" dirty="0"/>
              <a:t>% </a:t>
            </a:r>
            <a:r>
              <a:rPr lang="en-US" sz="2800" dirty="0" smtClean="0"/>
              <a:t>of taking </a:t>
            </a:r>
            <a:r>
              <a:rPr lang="en-US" sz="2800" b="1" dirty="0"/>
              <a:t>tamoxifen</a:t>
            </a:r>
            <a:r>
              <a:rPr lang="en-US" sz="2800" dirty="0"/>
              <a:t> </a:t>
            </a:r>
            <a:endParaRPr lang="en-US" sz="2800" dirty="0" smtClean="0"/>
          </a:p>
          <a:p>
            <a:pPr marL="914400" lvl="1" indent="-457200" algn="l" rtl="0">
              <a:buFont typeface="Wingdings" panose="05000000000000000000" pitchFamily="2" charset="2"/>
              <a:buChar char="§"/>
            </a:pPr>
            <a:r>
              <a:rPr lang="en-US" sz="2800" dirty="0" smtClean="0"/>
              <a:t>16% of taking </a:t>
            </a:r>
            <a:r>
              <a:rPr lang="en-US" sz="2800" dirty="0"/>
              <a:t>aromatase inhibitors</a:t>
            </a:r>
            <a:r>
              <a:rPr lang="en-US" sz="2800" dirty="0" smtClean="0"/>
              <a:t>.</a:t>
            </a:r>
          </a:p>
          <a:p>
            <a:pPr marL="457200" indent="-457200" algn="l" rtl="0">
              <a:buFont typeface="Wingdings 2" pitchFamily="18" charset="2"/>
              <a:buChar char=""/>
            </a:pPr>
            <a:endParaRPr lang="en-US" dirty="0" smtClean="0"/>
          </a:p>
          <a:p>
            <a:pPr marL="457200" indent="-457200" algn="l" rtl="0">
              <a:buFont typeface="Wingdings 2" pitchFamily="18" charset="2"/>
              <a:buChar char=""/>
            </a:pPr>
            <a:r>
              <a:rPr lang="en-US" sz="2800" dirty="0" smtClean="0"/>
              <a:t> </a:t>
            </a:r>
            <a:r>
              <a:rPr lang="en-US" sz="2800" b="1" u="sng" dirty="0" smtClean="0">
                <a:solidFill>
                  <a:srgbClr val="002060"/>
                </a:solidFill>
              </a:rPr>
              <a:t>Vaginal </a:t>
            </a:r>
            <a:r>
              <a:rPr lang="en-US" sz="2800" b="1" u="sng" dirty="0">
                <a:solidFill>
                  <a:srgbClr val="002060"/>
                </a:solidFill>
              </a:rPr>
              <a:t>estrogen </a:t>
            </a:r>
            <a:r>
              <a:rPr lang="en-US" sz="2800" dirty="0"/>
              <a:t>has </a:t>
            </a:r>
            <a:r>
              <a:rPr lang="en-US" sz="2800" b="1" dirty="0"/>
              <a:t>low systemic absorption </a:t>
            </a:r>
            <a:r>
              <a:rPr lang="en-US" sz="2800" dirty="0"/>
              <a:t>and </a:t>
            </a:r>
            <a:r>
              <a:rPr lang="en-US" sz="2800" b="1" u="sng" dirty="0" smtClean="0"/>
              <a:t>no increased </a:t>
            </a:r>
            <a:r>
              <a:rPr lang="en-US" sz="2800" b="1" u="sng" dirty="0"/>
              <a:t>risk of breast </a:t>
            </a:r>
            <a:r>
              <a:rPr lang="en-US" sz="2800" b="1" u="sng" dirty="0" smtClean="0"/>
              <a:t>cancer</a:t>
            </a:r>
          </a:p>
          <a:p>
            <a:pPr marL="457200" indent="-457200" algn="l" rtl="0">
              <a:buFont typeface="Wingdings 2" pitchFamily="18" charset="2"/>
              <a:buChar char=""/>
            </a:pPr>
            <a:endParaRPr lang="en-US" b="1" u="sng" dirty="0" smtClean="0"/>
          </a:p>
          <a:p>
            <a:pPr marL="457200" indent="-457200" algn="l" rtl="0">
              <a:buFont typeface="Wingdings 2" pitchFamily="18" charset="2"/>
              <a:buChar char=""/>
            </a:pPr>
            <a:r>
              <a:rPr lang="en-US" sz="2800" dirty="0" smtClean="0"/>
              <a:t>No </a:t>
            </a:r>
            <a:r>
              <a:rPr lang="en-US" sz="2800" dirty="0"/>
              <a:t>need for added </a:t>
            </a:r>
            <a:r>
              <a:rPr lang="en-US" sz="2800" dirty="0" err="1"/>
              <a:t>progestagen</a:t>
            </a:r>
            <a:endParaRPr lang="en-US" sz="2800" b="1" u="sng" dirty="0" smtClean="0"/>
          </a:p>
        </p:txBody>
      </p:sp>
      <p:sp>
        <p:nvSpPr>
          <p:cNvPr id="3" name="Rectangle 2"/>
          <p:cNvSpPr/>
          <p:nvPr/>
        </p:nvSpPr>
        <p:spPr>
          <a:xfrm>
            <a:off x="6310231" y="5589240"/>
            <a:ext cx="2799164" cy="2616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r>
              <a:rPr lang="pt-BR" sz="1100" b="1" i="1" dirty="0">
                <a:latin typeface="AdvOT53949f24.I"/>
              </a:rPr>
              <a:t>Am J Obstet Gyneco</a:t>
            </a:r>
            <a:r>
              <a:rPr lang="pt-BR" sz="1100" b="1" i="1" dirty="0">
                <a:latin typeface="AdvOT3f399bc3"/>
              </a:rPr>
              <a:t>l 2011;</a:t>
            </a:r>
            <a:r>
              <a:rPr lang="pt-BR" sz="1100" b="1" i="1" dirty="0">
                <a:latin typeface="AdvOT106fdb58.B"/>
              </a:rPr>
              <a:t>204</a:t>
            </a:r>
            <a:r>
              <a:rPr lang="pt-BR" sz="1100" b="1" i="1" dirty="0">
                <a:latin typeface="AdvOT3f399bc3"/>
              </a:rPr>
              <a:t>:26.e1</a:t>
            </a:r>
            <a:r>
              <a:rPr lang="pt-BR" sz="1100" b="1" i="1" dirty="0">
                <a:latin typeface="AdvTT3713a231+20"/>
              </a:rPr>
              <a:t>–</a:t>
            </a:r>
            <a:r>
              <a:rPr lang="pt-BR" sz="1100" b="1" i="1" dirty="0">
                <a:latin typeface="AdvOT3f399bc3"/>
              </a:rPr>
              <a:t>7</a:t>
            </a:r>
            <a:endParaRPr lang="ar-SA" sz="1100" b="1" i="1" dirty="0"/>
          </a:p>
        </p:txBody>
      </p:sp>
      <p:sp>
        <p:nvSpPr>
          <p:cNvPr id="7" name="مستطيل 6"/>
          <p:cNvSpPr/>
          <p:nvPr/>
        </p:nvSpPr>
        <p:spPr>
          <a:xfrm rot="21600000">
            <a:off x="-90488" y="0"/>
            <a:ext cx="9251950" cy="1754326"/>
          </a:xfrm>
          <a:prstGeom prst="rect">
            <a:avLst/>
          </a:prstGeom>
          <a:solidFill>
            <a:srgbClr val="FF66CC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>
            <a:spAutoFit/>
          </a:bodyPr>
          <a:lstStyle/>
          <a:p>
            <a:pPr algn="ctr" rtl="0"/>
            <a:r>
              <a:rPr lang="en-US" sz="5400" b="1" dirty="0">
                <a:effectLst>
                  <a:glow rad="127000">
                    <a:schemeClr val="bg1"/>
                  </a:glow>
                </a:effectLst>
                <a:latin typeface="Calibri Light" charset="0"/>
                <a:ea typeface="Calibri Light" charset="0"/>
                <a:cs typeface="Calibri Light" charset="0"/>
              </a:rPr>
              <a:t>Vaginal hormone therapy and breast cancer</a:t>
            </a:r>
            <a:endParaRPr lang="ar-SY" sz="5400" b="1" dirty="0">
              <a:effectLst>
                <a:glow rad="127000">
                  <a:schemeClr val="bg1"/>
                </a:glow>
              </a:effectLst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9102104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96487" y="2098749"/>
            <a:ext cx="90475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Wingdings 2" pitchFamily="18" charset="2"/>
              <a:buChar char=""/>
            </a:pPr>
            <a:r>
              <a:rPr lang="en-US" sz="3200" b="1" dirty="0" smtClean="0">
                <a:solidFill>
                  <a:srgbClr val="C00000"/>
                </a:solidFill>
              </a:rPr>
              <a:t>No </a:t>
            </a:r>
            <a:r>
              <a:rPr lang="en-US" sz="3200" b="1" dirty="0">
                <a:solidFill>
                  <a:srgbClr val="C00000"/>
                </a:solidFill>
              </a:rPr>
              <a:t>increased risk of recurrence </a:t>
            </a:r>
            <a:r>
              <a:rPr lang="en-US" sz="3200" dirty="0" smtClean="0"/>
              <a:t>was noted among </a:t>
            </a:r>
            <a:r>
              <a:rPr lang="en-US" sz="3200" dirty="0"/>
              <a:t>patients using vaginal estrogen relative to controls</a:t>
            </a:r>
            <a:r>
              <a:rPr lang="en-US" sz="3200" dirty="0" smtClean="0"/>
              <a:t>.</a:t>
            </a:r>
          </a:p>
          <a:p>
            <a:pPr algn="l" rtl="0"/>
            <a:endParaRPr lang="en-US" sz="2800" dirty="0" smtClean="0"/>
          </a:p>
          <a:p>
            <a:pPr algn="l" rtl="0"/>
            <a:endParaRPr lang="en-US" sz="2800" dirty="0"/>
          </a:p>
          <a:p>
            <a:pPr marL="457200" indent="-457200" algn="l" rtl="0">
              <a:buFont typeface="Wingdings 2" pitchFamily="18" charset="2"/>
              <a:buChar char=""/>
            </a:pPr>
            <a:r>
              <a:rPr lang="en-US" sz="3600" b="1" dirty="0" smtClean="0">
                <a:solidFill>
                  <a:srgbClr val="006600"/>
                </a:solidFill>
              </a:rPr>
              <a:t>Do not preclude vaginal </a:t>
            </a:r>
            <a:r>
              <a:rPr lang="en-US" sz="3600" b="1" dirty="0">
                <a:solidFill>
                  <a:srgbClr val="006600"/>
                </a:solidFill>
              </a:rPr>
              <a:t>estrogen use in </a:t>
            </a:r>
            <a:r>
              <a:rPr lang="en-US" sz="3600" b="1" dirty="0" smtClean="0">
                <a:solidFill>
                  <a:srgbClr val="006600"/>
                </a:solidFill>
              </a:rPr>
              <a:t>symptomatic survivors </a:t>
            </a:r>
            <a:r>
              <a:rPr lang="en-US" sz="3600" b="1" dirty="0">
                <a:solidFill>
                  <a:srgbClr val="006600"/>
                </a:solidFill>
              </a:rPr>
              <a:t>of breast cancer</a:t>
            </a:r>
            <a:r>
              <a:rPr lang="en-US" sz="3600" b="1" dirty="0" smtClean="0">
                <a:solidFill>
                  <a:srgbClr val="006600"/>
                </a:solidFill>
              </a:rPr>
              <a:t>.</a:t>
            </a:r>
            <a:endParaRPr lang="en-US" sz="3600" b="1" dirty="0">
              <a:solidFill>
                <a:srgbClr val="00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50876" y="5153454"/>
            <a:ext cx="2864887" cy="2616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r>
              <a:rPr lang="en-US" sz="1100" b="1" i="1" dirty="0">
                <a:latin typeface="AdvOT53949f24.I"/>
              </a:rPr>
              <a:t>Breast Cancer Res Treat</a:t>
            </a:r>
            <a:r>
              <a:rPr lang="ar-SA" sz="1100" b="1" i="1" dirty="0">
                <a:latin typeface="AdvOT53949f24.I"/>
              </a:rPr>
              <a:t> </a:t>
            </a:r>
            <a:r>
              <a:rPr lang="en-US" sz="1100" b="1" i="1" dirty="0">
                <a:latin typeface="AdvOT53949f24.I"/>
              </a:rPr>
              <a:t>2012;603:135-9</a:t>
            </a:r>
            <a:endParaRPr lang="ar-SA" sz="1100" b="1" i="1" dirty="0">
              <a:latin typeface="AdvOT53949f24.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88020" y="3283643"/>
            <a:ext cx="1827743" cy="2616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r>
              <a:rPr lang="en-US" sz="1100" b="1" i="1" dirty="0">
                <a:latin typeface="AdvOT53949f24.I"/>
              </a:rPr>
              <a:t>Climacteric 2003;6:45-52</a:t>
            </a:r>
            <a:endParaRPr lang="ar-SA" sz="1100" b="1" i="1" dirty="0">
              <a:latin typeface="AdvOT53949f24.I"/>
            </a:endParaRPr>
          </a:p>
        </p:txBody>
      </p:sp>
      <p:sp>
        <p:nvSpPr>
          <p:cNvPr id="7" name="مستطيل 6"/>
          <p:cNvSpPr/>
          <p:nvPr/>
        </p:nvSpPr>
        <p:spPr>
          <a:xfrm rot="21600000">
            <a:off x="-90488" y="0"/>
            <a:ext cx="9251950" cy="1754326"/>
          </a:xfrm>
          <a:prstGeom prst="rect">
            <a:avLst/>
          </a:prstGeom>
          <a:solidFill>
            <a:srgbClr val="FF66CC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>
            <a:spAutoFit/>
          </a:bodyPr>
          <a:lstStyle/>
          <a:p>
            <a:pPr algn="ctr" rtl="0"/>
            <a:r>
              <a:rPr lang="en-US" sz="5400" b="1" u="sng" dirty="0">
                <a:effectLst>
                  <a:glow rad="127000">
                    <a:schemeClr val="bg1"/>
                  </a:glow>
                </a:effectLst>
                <a:latin typeface="Calibri Light" charset="0"/>
                <a:ea typeface="Calibri Light" charset="0"/>
                <a:cs typeface="Calibri Light" charset="0"/>
              </a:rPr>
              <a:t>Vaginal</a:t>
            </a:r>
            <a:r>
              <a:rPr lang="en-US" sz="5400" b="1" dirty="0">
                <a:effectLst>
                  <a:glow rad="127000">
                    <a:schemeClr val="bg1"/>
                  </a:glow>
                </a:effectLst>
                <a:latin typeface="Calibri Light" charset="0"/>
                <a:ea typeface="Calibri Light" charset="0"/>
                <a:cs typeface="Calibri Light" charset="0"/>
              </a:rPr>
              <a:t> hormone therapy and breast cancer</a:t>
            </a:r>
            <a:endParaRPr lang="ar-SY" sz="5400" b="1" dirty="0">
              <a:effectLst>
                <a:glow rad="127000">
                  <a:schemeClr val="bg1"/>
                </a:glow>
              </a:effectLst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756052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3"/>
          <p:cNvSpPr/>
          <p:nvPr/>
        </p:nvSpPr>
        <p:spPr>
          <a:xfrm rot="21600000">
            <a:off x="0" y="5439"/>
            <a:ext cx="9144000" cy="800219"/>
          </a:xfrm>
          <a:prstGeom prst="rect">
            <a:avLst/>
          </a:prstGeom>
          <a:solidFill>
            <a:srgbClr val="600060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w="139700" h="139700" prst="divot"/>
            <a:bevelB prst="angle"/>
          </a:sp3d>
        </p:spPr>
        <p:txBody>
          <a:bodyPr wrap="square">
            <a:spAutoFit/>
          </a:bodyPr>
          <a:lstStyle/>
          <a:p>
            <a:pPr algn="ctr" rtl="0"/>
            <a:r>
              <a:rPr lang="en-US" sz="4600" b="1" dirty="0">
                <a:effectLst>
                  <a:glow rad="127000">
                    <a:schemeClr val="bg1"/>
                  </a:glow>
                </a:effectLst>
                <a:latin typeface="Calibri Light" charset="0"/>
                <a:ea typeface="Calibri Light" charset="0"/>
                <a:cs typeface="Calibri Light" charset="0"/>
              </a:rPr>
              <a:t>Other hormones and women’s cancer</a:t>
            </a:r>
            <a:endParaRPr lang="ar-SY" sz="4600" b="1" dirty="0">
              <a:effectLst>
                <a:glow rad="127000">
                  <a:schemeClr val="bg1"/>
                </a:glow>
              </a:effectLst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88320" y="962363"/>
            <a:ext cx="89088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Wingdings 2" pitchFamily="18" charset="2"/>
              <a:buChar char=""/>
            </a:pPr>
            <a:r>
              <a:rPr lang="en-US" sz="3600" b="1" u="sng" dirty="0" err="1" smtClean="0">
                <a:solidFill>
                  <a:srgbClr val="663300"/>
                </a:solidFill>
              </a:rPr>
              <a:t>Tibolone</a:t>
            </a:r>
            <a:r>
              <a:rPr lang="en-US" sz="3600" dirty="0" smtClean="0">
                <a:solidFill>
                  <a:srgbClr val="663300"/>
                </a:solidFill>
              </a:rPr>
              <a:t>:</a:t>
            </a:r>
            <a:r>
              <a:rPr lang="en-US" sz="2800" dirty="0" smtClean="0"/>
              <a:t> </a:t>
            </a:r>
          </a:p>
          <a:p>
            <a:pPr marL="914400" lvl="1" indent="-457200" algn="l" rtl="0">
              <a:buClr>
                <a:srgbClr val="006600"/>
              </a:buClr>
              <a:buFont typeface="Wingdings 2" pitchFamily="18" charset="2"/>
              <a:buChar char=""/>
            </a:pPr>
            <a:r>
              <a:rPr lang="en-US" sz="2800" b="1" i="1" u="sng" dirty="0" smtClean="0"/>
              <a:t>Relieve </a:t>
            </a:r>
            <a:r>
              <a:rPr lang="en-US" sz="2800" b="1" i="1" u="sng" dirty="0"/>
              <a:t>vasomotor symptoms </a:t>
            </a:r>
            <a:r>
              <a:rPr lang="en-US" sz="2800" dirty="0" smtClean="0"/>
              <a:t>of menopause </a:t>
            </a:r>
            <a:r>
              <a:rPr lang="en-US" sz="2800" dirty="0"/>
              <a:t>in healthy women. </a:t>
            </a:r>
            <a:endParaRPr lang="en-US" sz="2800" dirty="0" smtClean="0"/>
          </a:p>
          <a:p>
            <a:pPr marL="914400" lvl="1" indent="-457200" algn="l" rtl="0">
              <a:buClr>
                <a:srgbClr val="006600"/>
              </a:buClr>
              <a:buFont typeface="Wingdings 2" pitchFamily="18" charset="2"/>
              <a:buChar char=""/>
            </a:pPr>
            <a:r>
              <a:rPr lang="en-US" sz="2800" b="1" dirty="0" smtClean="0">
                <a:solidFill>
                  <a:srgbClr val="006600"/>
                </a:solidFill>
              </a:rPr>
              <a:t>No increase </a:t>
            </a:r>
            <a:r>
              <a:rPr lang="en-US" sz="2800" dirty="0" smtClean="0"/>
              <a:t>in </a:t>
            </a:r>
            <a:r>
              <a:rPr lang="en-US" sz="2800" dirty="0"/>
              <a:t>risk of </a:t>
            </a:r>
            <a:r>
              <a:rPr lang="en-US" sz="2800" dirty="0">
                <a:solidFill>
                  <a:srgbClr val="663300"/>
                </a:solidFill>
              </a:rPr>
              <a:t>endometrial</a:t>
            </a:r>
            <a:r>
              <a:rPr lang="en-US" sz="2800" dirty="0"/>
              <a:t> or </a:t>
            </a:r>
            <a:r>
              <a:rPr lang="en-US" sz="2800" dirty="0" smtClean="0">
                <a:solidFill>
                  <a:srgbClr val="660066"/>
                </a:solidFill>
              </a:rPr>
              <a:t>ovarian cancer</a:t>
            </a:r>
            <a:r>
              <a:rPr lang="en-US" sz="2800" dirty="0" smtClean="0"/>
              <a:t>. </a:t>
            </a:r>
          </a:p>
          <a:p>
            <a:pPr marL="914400" lvl="1" indent="-457200" algn="l" rtl="0">
              <a:buClr>
                <a:srgbClr val="006600"/>
              </a:buClr>
              <a:buFont typeface="Wingdings 2" pitchFamily="18" charset="2"/>
              <a:buChar char=""/>
            </a:pPr>
            <a:r>
              <a:rPr lang="en-US" sz="2800" dirty="0" smtClean="0"/>
              <a:t>No </a:t>
            </a:r>
            <a:r>
              <a:rPr lang="en-US" sz="2800" dirty="0"/>
              <a:t>data on the risk of </a:t>
            </a:r>
            <a:r>
              <a:rPr lang="en-US" sz="2800" b="1" dirty="0" smtClean="0"/>
              <a:t>cervical cancer </a:t>
            </a:r>
            <a:r>
              <a:rPr lang="en-US" sz="2800" dirty="0"/>
              <a:t>or its use in </a:t>
            </a:r>
            <a:r>
              <a:rPr lang="en-US" sz="2800" b="1" u="sng" dirty="0">
                <a:solidFill>
                  <a:srgbClr val="660066"/>
                </a:solidFill>
              </a:rPr>
              <a:t>survivors of </a:t>
            </a:r>
            <a:r>
              <a:rPr lang="en-US" sz="2800" b="1" u="sng" dirty="0" err="1">
                <a:solidFill>
                  <a:srgbClr val="660066"/>
                </a:solidFill>
              </a:rPr>
              <a:t>gynaecological</a:t>
            </a:r>
            <a:r>
              <a:rPr lang="en-US" sz="2800" b="1" u="sng" dirty="0">
                <a:solidFill>
                  <a:srgbClr val="660066"/>
                </a:solidFill>
              </a:rPr>
              <a:t> cancer</a:t>
            </a:r>
            <a:r>
              <a:rPr lang="en-US" sz="2800" dirty="0" smtClean="0"/>
              <a:t>.</a:t>
            </a:r>
          </a:p>
          <a:p>
            <a:pPr lvl="1" algn="l" rtl="0"/>
            <a:endParaRPr lang="en-US" sz="2800" dirty="0" smtClean="0"/>
          </a:p>
          <a:p>
            <a:pPr lvl="1" algn="l" rtl="0"/>
            <a:endParaRPr lang="en-US" sz="2800" dirty="0" smtClean="0"/>
          </a:p>
          <a:p>
            <a:pPr marL="914400" lvl="1" indent="-457200" algn="l" rtl="0">
              <a:buFont typeface="Wingdings 2" pitchFamily="18" charset="2"/>
              <a:buChar char=""/>
            </a:pPr>
            <a:r>
              <a:rPr lang="en-US" sz="2800" b="1" u="sng" dirty="0" smtClean="0">
                <a:solidFill>
                  <a:srgbClr val="C00000"/>
                </a:solidFill>
              </a:rPr>
              <a:t>Increased </a:t>
            </a:r>
            <a:r>
              <a:rPr lang="en-US" sz="2800" b="1" u="sng" dirty="0">
                <a:solidFill>
                  <a:srgbClr val="C00000"/>
                </a:solidFill>
              </a:rPr>
              <a:t>risk of breast cancer </a:t>
            </a:r>
            <a:r>
              <a:rPr lang="en-US" sz="2800" dirty="0">
                <a:solidFill>
                  <a:srgbClr val="C00000"/>
                </a:solidFill>
              </a:rPr>
              <a:t>recurrence </a:t>
            </a:r>
            <a:r>
              <a:rPr lang="en-US" sz="2800" dirty="0"/>
              <a:t>among users </a:t>
            </a:r>
            <a:r>
              <a:rPr lang="en-US" sz="2800" dirty="0" smtClean="0"/>
              <a:t>of </a:t>
            </a:r>
            <a:r>
              <a:rPr lang="en-US" sz="2800" dirty="0" err="1" smtClean="0"/>
              <a:t>tibolone</a:t>
            </a:r>
            <a:r>
              <a:rPr lang="en-US" sz="2800" dirty="0" smtClean="0"/>
              <a:t> </a:t>
            </a:r>
            <a:r>
              <a:rPr lang="en-US" sz="2800" dirty="0"/>
              <a:t>relative to </a:t>
            </a:r>
            <a:r>
              <a:rPr lang="en-US" sz="2800" dirty="0" smtClean="0"/>
              <a:t>control.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6371898" y="3747049"/>
            <a:ext cx="2698348" cy="2616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r" rtl="0"/>
            <a:r>
              <a:rPr lang="en-US" sz="1100" b="1" i="1" dirty="0" err="1" smtClean="0">
                <a:latin typeface="AdvOT53949f24.I"/>
              </a:rPr>
              <a:t>Gynecol</a:t>
            </a:r>
            <a:r>
              <a:rPr lang="en-US" sz="1100" b="1" i="1" dirty="0" smtClean="0">
                <a:latin typeface="AdvOT53949f24.I"/>
              </a:rPr>
              <a:t> </a:t>
            </a:r>
            <a:r>
              <a:rPr lang="en-US" sz="1100" b="1" i="1" dirty="0" err="1" smtClean="0">
                <a:latin typeface="AdvOT53949f24.I"/>
              </a:rPr>
              <a:t>Endocrinol</a:t>
            </a:r>
            <a:r>
              <a:rPr lang="en-US" sz="1100" b="1" i="1" dirty="0" smtClean="0">
                <a:latin typeface="AdvOT53949f24.I"/>
              </a:rPr>
              <a:t> </a:t>
            </a:r>
            <a:r>
              <a:rPr lang="en-US" sz="1100" b="1" i="1" dirty="0" smtClean="0">
                <a:latin typeface="AdvOT3f399bc3"/>
              </a:rPr>
              <a:t>2010;</a:t>
            </a:r>
            <a:r>
              <a:rPr lang="en-US" sz="1100" b="1" i="1" dirty="0" smtClean="0">
                <a:latin typeface="AdvOT106fdb58.B"/>
              </a:rPr>
              <a:t>26</a:t>
            </a:r>
            <a:r>
              <a:rPr lang="en-US" sz="1100" b="1" i="1" dirty="0" smtClean="0">
                <a:latin typeface="AdvOT3f399bc3"/>
              </a:rPr>
              <a:t>:804</a:t>
            </a:r>
            <a:r>
              <a:rPr lang="en-US" sz="1100" b="1" i="1" dirty="0" smtClean="0">
                <a:latin typeface="AdvTT3713a231+20"/>
              </a:rPr>
              <a:t>–</a:t>
            </a:r>
            <a:r>
              <a:rPr lang="en-US" sz="1100" b="1" i="1" dirty="0" smtClean="0">
                <a:latin typeface="AdvOT3f399bc3"/>
              </a:rPr>
              <a:t>14</a:t>
            </a:r>
            <a:endParaRPr lang="ar-SA" sz="1100" b="1" i="1" dirty="0"/>
          </a:p>
        </p:txBody>
      </p:sp>
      <p:sp>
        <p:nvSpPr>
          <p:cNvPr id="5" name="Rectangle 4"/>
          <p:cNvSpPr/>
          <p:nvPr/>
        </p:nvSpPr>
        <p:spPr>
          <a:xfrm>
            <a:off x="6948264" y="4171778"/>
            <a:ext cx="2121982" cy="2616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rtl="0"/>
            <a:r>
              <a:rPr lang="en-US" sz="1100" b="1" i="1" dirty="0" err="1">
                <a:latin typeface="AdvOT53949f24.I"/>
              </a:rPr>
              <a:t>Int</a:t>
            </a:r>
            <a:r>
              <a:rPr lang="en-US" sz="1100" b="1" i="1" dirty="0">
                <a:latin typeface="AdvOT53949f24.I"/>
              </a:rPr>
              <a:t> J Cancer 2013;133:1680-8</a:t>
            </a:r>
            <a:endParaRPr lang="ar-SA" sz="1100" b="1" i="1" dirty="0">
              <a:latin typeface="AdvOT53949f24.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18696" y="5700442"/>
            <a:ext cx="2151550" cy="2616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rtl="0"/>
            <a:r>
              <a:rPr lang="en-US" sz="1100" b="1" i="1" dirty="0">
                <a:latin typeface="AdvOT53949f24.I"/>
              </a:rPr>
              <a:t>Lancet </a:t>
            </a:r>
            <a:r>
              <a:rPr lang="en-US" sz="1100" b="1" i="1" dirty="0" err="1">
                <a:latin typeface="AdvOT53949f24.I"/>
              </a:rPr>
              <a:t>Oncol</a:t>
            </a:r>
            <a:r>
              <a:rPr lang="en-US" sz="1100" b="1" i="1" dirty="0">
                <a:latin typeface="AdvOT53949f24.I"/>
              </a:rPr>
              <a:t> 2009;10:135–46</a:t>
            </a:r>
            <a:endParaRPr lang="ar-SA" sz="1100" b="1" i="1" dirty="0">
              <a:latin typeface="AdvOT53949f24.I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-38795" y="6079351"/>
            <a:ext cx="9146803" cy="553998"/>
          </a:xfrm>
          <a:prstGeom prst="rect">
            <a:avLst/>
          </a:prstGeom>
          <a:solidFill>
            <a:srgbClr val="663300"/>
          </a:solidFill>
        </p:spPr>
        <p:txBody>
          <a:bodyPr wrap="square">
            <a:spAutoFit/>
          </a:bodyPr>
          <a:lstStyle/>
          <a:p>
            <a:pPr algn="ctr" rtl="0"/>
            <a:r>
              <a:rPr lang="en-US" sz="3000" b="1" dirty="0" smtClean="0">
                <a:solidFill>
                  <a:schemeClr val="bg1"/>
                </a:solidFill>
              </a:rPr>
              <a:t>sex </a:t>
            </a:r>
            <a:r>
              <a:rPr lang="en-US" sz="3000" b="1" dirty="0">
                <a:solidFill>
                  <a:schemeClr val="bg1"/>
                </a:solidFill>
              </a:rPr>
              <a:t>steroid with both estrogenic </a:t>
            </a:r>
            <a:r>
              <a:rPr lang="en-US" sz="3000" b="1" dirty="0" smtClean="0">
                <a:solidFill>
                  <a:schemeClr val="bg1"/>
                </a:solidFill>
              </a:rPr>
              <a:t>&amp; </a:t>
            </a:r>
            <a:r>
              <a:rPr lang="en-US" sz="3000" b="1" dirty="0">
                <a:solidFill>
                  <a:schemeClr val="bg1"/>
                </a:solidFill>
              </a:rPr>
              <a:t>androgenic </a:t>
            </a:r>
            <a:r>
              <a:rPr lang="en-US" sz="3000" b="1" dirty="0" smtClean="0">
                <a:solidFill>
                  <a:schemeClr val="bg1"/>
                </a:solidFill>
              </a:rPr>
              <a:t>activity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362521" y="5306628"/>
            <a:ext cx="1707725" cy="2616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rtl="0"/>
            <a:r>
              <a:rPr lang="en-US" sz="1100" b="1" i="1" dirty="0">
                <a:latin typeface="AdvOT53949f24.I"/>
              </a:rPr>
              <a:t>(</a:t>
            </a:r>
            <a:r>
              <a:rPr lang="en-US" sz="1100" b="1" i="1" dirty="0" err="1">
                <a:latin typeface="AdvOT53949f24.I"/>
              </a:rPr>
              <a:t>Formoso</a:t>
            </a:r>
            <a:r>
              <a:rPr lang="en-US" sz="1100" b="1" i="1" dirty="0">
                <a:latin typeface="AdvOT53949f24.I"/>
              </a:rPr>
              <a:t>, et al., 2012) </a:t>
            </a:r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Mohamed </a:t>
            </a:r>
            <a:r>
              <a:rPr lang="en-US" dirty="0" err="1" smtClean="0"/>
              <a:t>Alajami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4379789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46940" y="1086123"/>
            <a:ext cx="8917547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Wingdings 2" pitchFamily="18" charset="2"/>
              <a:buChar char=""/>
            </a:pPr>
            <a:r>
              <a:rPr lang="en-US" sz="3600" b="1" u="sng" dirty="0">
                <a:solidFill>
                  <a:srgbClr val="663300"/>
                </a:solidFill>
              </a:rPr>
              <a:t>Testosterone</a:t>
            </a:r>
            <a:r>
              <a:rPr lang="en-US" sz="2800" dirty="0"/>
              <a:t> </a:t>
            </a:r>
            <a:endParaRPr lang="en-US" sz="2800" dirty="0" smtClean="0"/>
          </a:p>
          <a:p>
            <a:pPr marL="914400" lvl="1" indent="-457200" algn="l" rtl="0">
              <a:buClr>
                <a:srgbClr val="006600"/>
              </a:buClr>
              <a:buFont typeface="Wingdings 2" pitchFamily="18" charset="2"/>
              <a:buChar char=""/>
            </a:pPr>
            <a:r>
              <a:rPr lang="en-US" sz="2800" dirty="0" smtClean="0"/>
              <a:t>Prescribed </a:t>
            </a:r>
            <a:r>
              <a:rPr lang="en-US" sz="2800" dirty="0"/>
              <a:t>for </a:t>
            </a:r>
            <a:r>
              <a:rPr lang="en-US" sz="2800" dirty="0" smtClean="0"/>
              <a:t>sexual dysfunction</a:t>
            </a:r>
            <a:r>
              <a:rPr lang="en-US" sz="2800" dirty="0"/>
              <a:t>. </a:t>
            </a:r>
            <a:endParaRPr lang="en-US" sz="2800" dirty="0" smtClean="0"/>
          </a:p>
          <a:p>
            <a:pPr marL="914400" lvl="1" indent="-457200" algn="l" rtl="0">
              <a:lnSpc>
                <a:spcPct val="150000"/>
              </a:lnSpc>
              <a:buClr>
                <a:srgbClr val="006600"/>
              </a:buClr>
              <a:buFont typeface="Wingdings 2" pitchFamily="18" charset="2"/>
              <a:buChar char=""/>
            </a:pPr>
            <a:r>
              <a:rPr lang="en-US" sz="2800" b="1" dirty="0" smtClean="0"/>
              <a:t>No increase </a:t>
            </a:r>
            <a:r>
              <a:rPr lang="en-US" sz="2800" dirty="0"/>
              <a:t>risk </a:t>
            </a:r>
            <a:r>
              <a:rPr lang="en-US" sz="2800" dirty="0" smtClean="0"/>
              <a:t>of </a:t>
            </a:r>
            <a:r>
              <a:rPr lang="en-US" sz="2800" b="1" dirty="0" smtClean="0"/>
              <a:t>endometrial cancer</a:t>
            </a:r>
          </a:p>
          <a:p>
            <a:pPr lvl="1" algn="l" rtl="0">
              <a:lnSpc>
                <a:spcPct val="150000"/>
              </a:lnSpc>
            </a:pPr>
            <a:r>
              <a:rPr lang="en-US" sz="2000" b="1" dirty="0" smtClean="0"/>
              <a:t> </a:t>
            </a:r>
          </a:p>
          <a:p>
            <a:pPr marL="914400" lvl="1" indent="-457200" algn="l" rtl="0">
              <a:lnSpc>
                <a:spcPct val="150000"/>
              </a:lnSpc>
              <a:buClr>
                <a:srgbClr val="006600"/>
              </a:buClr>
              <a:buFont typeface="Wingdings 2" pitchFamily="18" charset="2"/>
              <a:buChar char=""/>
            </a:pPr>
            <a:r>
              <a:rPr lang="en-US" sz="2800" b="1" dirty="0" smtClean="0"/>
              <a:t>No increased </a:t>
            </a:r>
            <a:r>
              <a:rPr lang="en-US" sz="2800" dirty="0" smtClean="0"/>
              <a:t>risk of developing </a:t>
            </a:r>
            <a:r>
              <a:rPr lang="en-US" sz="2800" b="1" dirty="0" smtClean="0"/>
              <a:t>breast cancer </a:t>
            </a:r>
            <a:r>
              <a:rPr lang="en-US" sz="2800" dirty="0" smtClean="0"/>
              <a:t>with either testosterone alone or in combination with estrogen.</a:t>
            </a:r>
          </a:p>
          <a:p>
            <a:pPr lvl="1" algn="l" rtl="0"/>
            <a:endParaRPr lang="en-US" sz="2800" dirty="0" smtClean="0"/>
          </a:p>
          <a:p>
            <a:pPr marL="914400" lvl="1" indent="-457200" algn="l" rtl="0">
              <a:buClr>
                <a:srgbClr val="FF3300"/>
              </a:buClr>
              <a:buFont typeface="Wingdings 2" pitchFamily="18" charset="2"/>
              <a:buChar char=""/>
            </a:pPr>
            <a:r>
              <a:rPr lang="en-US" sz="2800" b="1" dirty="0" smtClean="0"/>
              <a:t>No </a:t>
            </a:r>
            <a:r>
              <a:rPr lang="en-US" sz="2800" b="1" dirty="0"/>
              <a:t>data </a:t>
            </a:r>
            <a:r>
              <a:rPr lang="en-US" sz="2800" dirty="0" smtClean="0"/>
              <a:t>on </a:t>
            </a:r>
            <a:r>
              <a:rPr lang="en-US" sz="2800" dirty="0"/>
              <a:t>the safety </a:t>
            </a:r>
            <a:r>
              <a:rPr lang="en-US" sz="2800" dirty="0" smtClean="0"/>
              <a:t>in </a:t>
            </a:r>
            <a:r>
              <a:rPr lang="en-US" sz="2800" dirty="0"/>
              <a:t>women with a history of </a:t>
            </a:r>
            <a:r>
              <a:rPr lang="en-US" sz="2800" dirty="0" smtClean="0"/>
              <a:t>gynecological </a:t>
            </a:r>
            <a:r>
              <a:rPr lang="en-US" sz="2800" dirty="0"/>
              <a:t>cancers. </a:t>
            </a:r>
          </a:p>
          <a:p>
            <a:pPr algn="l" rtl="0"/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6686777" y="2904642"/>
            <a:ext cx="2266967" cy="24622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r>
              <a:rPr lang="en-US" sz="1000" b="1" i="1" dirty="0">
                <a:latin typeface="AdvOT53949f24.I"/>
              </a:rPr>
              <a:t>New </a:t>
            </a:r>
            <a:r>
              <a:rPr lang="en-US" sz="1000" b="1" i="1" dirty="0" err="1">
                <a:latin typeface="AdvOT53949f24.I"/>
              </a:rPr>
              <a:t>Engl</a:t>
            </a:r>
            <a:r>
              <a:rPr lang="en-US" sz="1000" b="1" i="1" dirty="0">
                <a:latin typeface="AdvOT53949f24.I"/>
              </a:rPr>
              <a:t> J Med </a:t>
            </a:r>
            <a:r>
              <a:rPr lang="en-US" sz="1000" b="1" i="1" dirty="0">
                <a:latin typeface="AdvOT3f399bc3"/>
              </a:rPr>
              <a:t>2008;</a:t>
            </a:r>
            <a:r>
              <a:rPr lang="en-US" sz="1000" b="1" i="1" dirty="0">
                <a:latin typeface="AdvOT106fdb58.B"/>
              </a:rPr>
              <a:t>359</a:t>
            </a:r>
            <a:r>
              <a:rPr lang="en-US" sz="1000" b="1" i="1" dirty="0">
                <a:latin typeface="AdvOT3f399bc3"/>
              </a:rPr>
              <a:t>:2005</a:t>
            </a:r>
            <a:r>
              <a:rPr lang="en-US" sz="1000" b="1" i="1" dirty="0">
                <a:latin typeface="AdvTT3713a231+20"/>
              </a:rPr>
              <a:t>–</a:t>
            </a:r>
            <a:r>
              <a:rPr lang="en-US" sz="1000" b="1" i="1" dirty="0">
                <a:latin typeface="AdvOT3f399bc3"/>
              </a:rPr>
              <a:t>17</a:t>
            </a:r>
            <a:endParaRPr lang="ar-SA" sz="1000" b="1" i="1" dirty="0"/>
          </a:p>
        </p:txBody>
      </p:sp>
      <p:sp>
        <p:nvSpPr>
          <p:cNvPr id="4" name="Rectangle 3"/>
          <p:cNvSpPr/>
          <p:nvPr/>
        </p:nvSpPr>
        <p:spPr>
          <a:xfrm>
            <a:off x="5284174" y="4949446"/>
            <a:ext cx="1651414" cy="24622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r>
              <a:rPr lang="en-US" sz="1000" b="1" i="1" dirty="0" err="1">
                <a:latin typeface="AdvOT53949f24.I"/>
              </a:rPr>
              <a:t>Maturitas</a:t>
            </a:r>
            <a:r>
              <a:rPr lang="en-US" sz="1000" b="1" i="1" dirty="0">
                <a:latin typeface="AdvOT53949f24.I"/>
              </a:rPr>
              <a:t> 2009;62:76–80</a:t>
            </a:r>
            <a:endParaRPr lang="ar-SA" sz="1000" b="1" i="1" dirty="0">
              <a:latin typeface="AdvOT53949f24.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66444" y="4606316"/>
            <a:ext cx="2177555" cy="24622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l" rtl="0"/>
            <a:r>
              <a:rPr lang="en-US" sz="1000" b="1" i="1" dirty="0" err="1">
                <a:latin typeface="AdvOT53949f24.I"/>
              </a:rPr>
              <a:t>Obstet</a:t>
            </a:r>
            <a:r>
              <a:rPr lang="en-US" sz="1000" b="1" i="1" dirty="0">
                <a:latin typeface="AdvOT53949f24.I"/>
              </a:rPr>
              <a:t> </a:t>
            </a:r>
            <a:r>
              <a:rPr lang="en-US" sz="1000" b="1" i="1" dirty="0" err="1">
                <a:latin typeface="AdvOT53949f24.I"/>
              </a:rPr>
              <a:t>Gynecol</a:t>
            </a:r>
            <a:r>
              <a:rPr lang="en-US" sz="1000" b="1" i="1" dirty="0">
                <a:latin typeface="AdvOT53949f24.I"/>
              </a:rPr>
              <a:t> 2009;113:74-80</a:t>
            </a:r>
            <a:endParaRPr lang="ar-SA" sz="1000" b="1" i="1" dirty="0">
              <a:latin typeface="AdvOT53949f24.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13761" y="4969382"/>
            <a:ext cx="1994457" cy="24622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pPr algn="l" rtl="0"/>
            <a:r>
              <a:rPr lang="en-US" sz="1000" b="1" i="1" dirty="0">
                <a:latin typeface="AdvOT53949f24.I"/>
              </a:rPr>
              <a:t>Arch Intern Med2009;169:41-6</a:t>
            </a:r>
            <a:endParaRPr lang="ar-SA" sz="1000" b="1" i="1" dirty="0">
              <a:latin typeface="AdvOT53949f24.I"/>
            </a:endParaRPr>
          </a:p>
        </p:txBody>
      </p:sp>
      <p:sp>
        <p:nvSpPr>
          <p:cNvPr id="10" name="مستطيل 9"/>
          <p:cNvSpPr/>
          <p:nvPr/>
        </p:nvSpPr>
        <p:spPr>
          <a:xfrm rot="21600000">
            <a:off x="0" y="5439"/>
            <a:ext cx="9144000" cy="800219"/>
          </a:xfrm>
          <a:prstGeom prst="rect">
            <a:avLst/>
          </a:prstGeom>
          <a:solidFill>
            <a:srgbClr val="600060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w="139700" h="139700" prst="divot"/>
            <a:bevelB prst="angle"/>
          </a:sp3d>
        </p:spPr>
        <p:txBody>
          <a:bodyPr wrap="square">
            <a:spAutoFit/>
          </a:bodyPr>
          <a:lstStyle/>
          <a:p>
            <a:pPr algn="ctr" rtl="0"/>
            <a:r>
              <a:rPr lang="en-US" sz="4600" b="1" dirty="0">
                <a:effectLst>
                  <a:glow rad="127000">
                    <a:schemeClr val="bg1"/>
                  </a:glow>
                </a:effectLst>
                <a:latin typeface="Calibri Light" charset="0"/>
                <a:ea typeface="Calibri Light" charset="0"/>
                <a:cs typeface="Calibri Light" charset="0"/>
              </a:rPr>
              <a:t>Other hormones and women’s cancer</a:t>
            </a:r>
            <a:endParaRPr lang="ar-SY" sz="4600" b="1" dirty="0">
              <a:effectLst>
                <a:glow rad="127000">
                  <a:schemeClr val="bg1"/>
                </a:glow>
              </a:effectLst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110288" y="4636651"/>
            <a:ext cx="1819024" cy="24622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n-US" sz="1000" i="1" dirty="0">
                <a:latin typeface="AdvOT53949f24.I"/>
              </a:rPr>
              <a:t>(</a:t>
            </a:r>
            <a:r>
              <a:rPr lang="en-US" sz="1000" b="1" i="1" dirty="0">
                <a:latin typeface="AdvOT53949f24.I"/>
              </a:rPr>
              <a:t>Davis and Davison, 2012) </a:t>
            </a: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85198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86488" y="1580538"/>
            <a:ext cx="90575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Wingdings 2" pitchFamily="18" charset="2"/>
              <a:buChar char=""/>
            </a:pPr>
            <a:r>
              <a:rPr lang="en-US" sz="3600" b="1" u="sng" dirty="0">
                <a:solidFill>
                  <a:srgbClr val="663300"/>
                </a:solidFill>
              </a:rPr>
              <a:t>vaginal testosterone </a:t>
            </a:r>
            <a:endParaRPr lang="en-US" sz="3600" b="1" u="sng" dirty="0" smtClean="0">
              <a:solidFill>
                <a:srgbClr val="663300"/>
              </a:solidFill>
            </a:endParaRPr>
          </a:p>
          <a:p>
            <a:pPr marL="914400" lvl="1" indent="-457200" algn="l" rtl="0">
              <a:buClr>
                <a:srgbClr val="006600"/>
              </a:buClr>
              <a:buFont typeface="Wingdings 2" pitchFamily="18" charset="2"/>
              <a:buChar char=""/>
            </a:pPr>
            <a:r>
              <a:rPr lang="en-US" sz="3200" b="1" dirty="0" smtClean="0"/>
              <a:t>did </a:t>
            </a:r>
            <a:r>
              <a:rPr lang="en-US" sz="3200" b="1" dirty="0"/>
              <a:t>not interfere </a:t>
            </a:r>
            <a:r>
              <a:rPr lang="en-US" sz="3200" b="1" dirty="0" smtClean="0"/>
              <a:t>with the </a:t>
            </a:r>
            <a:r>
              <a:rPr lang="en-US" sz="3200" b="1" dirty="0"/>
              <a:t>ability of aromatase inhibitors to suppress serum </a:t>
            </a:r>
            <a:r>
              <a:rPr lang="en-US" sz="3200" b="1" dirty="0" smtClean="0"/>
              <a:t>estradiol levels. </a:t>
            </a:r>
          </a:p>
          <a:p>
            <a:pPr algn="l" rtl="0"/>
            <a:endParaRPr lang="en-US" sz="2800" b="1" dirty="0" smtClean="0"/>
          </a:p>
          <a:p>
            <a:pPr algn="l" rtl="0"/>
            <a:endParaRPr lang="en-US" sz="2800" b="1" dirty="0" smtClean="0"/>
          </a:p>
          <a:p>
            <a:pPr marL="457200" indent="-457200" algn="l" rtl="0">
              <a:buFont typeface="Wingdings 2" pitchFamily="18" charset="2"/>
              <a:buChar char=""/>
            </a:pPr>
            <a:r>
              <a:rPr lang="en-US" sz="3200" b="1" u="sng" dirty="0" smtClean="0">
                <a:solidFill>
                  <a:srgbClr val="C00000"/>
                </a:solidFill>
              </a:rPr>
              <a:t>No </a:t>
            </a:r>
            <a:r>
              <a:rPr lang="en-US" sz="3200" b="1" u="sng" dirty="0">
                <a:solidFill>
                  <a:srgbClr val="C00000"/>
                </a:solidFill>
              </a:rPr>
              <a:t>conclusions </a:t>
            </a:r>
            <a:r>
              <a:rPr lang="en-US" sz="3200" b="1" dirty="0" smtClean="0"/>
              <a:t>regarding testosterone </a:t>
            </a:r>
            <a:r>
              <a:rPr lang="en-US" sz="3200" b="1" dirty="0"/>
              <a:t>use and the risk </a:t>
            </a:r>
            <a:r>
              <a:rPr lang="en-US" sz="3200" b="1" dirty="0" smtClean="0"/>
              <a:t>of recurrence </a:t>
            </a:r>
            <a:r>
              <a:rPr lang="en-US" sz="3200" b="1" dirty="0"/>
              <a:t>among survivors of </a:t>
            </a:r>
            <a:r>
              <a:rPr lang="en-US" sz="3200" b="1" dirty="0" err="1"/>
              <a:t>gynaecological</a:t>
            </a:r>
            <a:r>
              <a:rPr lang="en-US" sz="3200" b="1" dirty="0"/>
              <a:t> or breast </a:t>
            </a:r>
            <a:r>
              <a:rPr lang="en-US" sz="3200" b="1" dirty="0" smtClean="0"/>
              <a:t>cancers.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7006535" y="3327838"/>
            <a:ext cx="1994457" cy="2616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rtl="0"/>
            <a:r>
              <a:rPr lang="en-US" sz="1100" b="1" i="1" dirty="0">
                <a:latin typeface="AdvOT53949f24.I"/>
              </a:rPr>
              <a:t>Oncologist 2011;16:424–31</a:t>
            </a:r>
            <a:endParaRPr lang="ar-SA" sz="1100" b="1" i="1" dirty="0">
              <a:latin typeface="AdvOT53949f24.I"/>
            </a:endParaRPr>
          </a:p>
        </p:txBody>
      </p:sp>
      <p:sp>
        <p:nvSpPr>
          <p:cNvPr id="7" name="مستطيل 6"/>
          <p:cNvSpPr/>
          <p:nvPr/>
        </p:nvSpPr>
        <p:spPr>
          <a:xfrm rot="21600000">
            <a:off x="0" y="5439"/>
            <a:ext cx="9144000" cy="800219"/>
          </a:xfrm>
          <a:prstGeom prst="rect">
            <a:avLst/>
          </a:prstGeom>
          <a:solidFill>
            <a:srgbClr val="600060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w="139700" h="139700" prst="divot"/>
            <a:bevelB prst="angle"/>
          </a:sp3d>
        </p:spPr>
        <p:txBody>
          <a:bodyPr wrap="square">
            <a:spAutoFit/>
          </a:bodyPr>
          <a:lstStyle/>
          <a:p>
            <a:pPr algn="ctr" rtl="0"/>
            <a:r>
              <a:rPr lang="en-US" sz="4600" b="1" dirty="0">
                <a:effectLst>
                  <a:glow rad="127000">
                    <a:schemeClr val="bg1"/>
                  </a:glow>
                </a:effectLst>
                <a:latin typeface="Calibri Light" charset="0"/>
                <a:ea typeface="Calibri Light" charset="0"/>
                <a:cs typeface="Calibri Light" charset="0"/>
              </a:rPr>
              <a:t>Other hormones and women’s cancer</a:t>
            </a:r>
            <a:endParaRPr lang="ar-SY" sz="4600" b="1" dirty="0">
              <a:effectLst>
                <a:glow rad="127000">
                  <a:schemeClr val="bg1"/>
                </a:glow>
              </a:effectLst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0178109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52877" y="1032901"/>
            <a:ext cx="896522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Wingdings 2" pitchFamily="18" charset="2"/>
              <a:buChar char=""/>
            </a:pPr>
            <a:r>
              <a:rPr lang="en-US" sz="3600" b="1" u="sng" dirty="0">
                <a:solidFill>
                  <a:srgbClr val="663300"/>
                </a:solidFill>
              </a:rPr>
              <a:t>Soy </a:t>
            </a:r>
            <a:endParaRPr lang="en-US" sz="3600" b="1" u="sng" dirty="0" smtClean="0">
              <a:solidFill>
                <a:srgbClr val="663300"/>
              </a:solidFill>
            </a:endParaRPr>
          </a:p>
          <a:p>
            <a:pPr marL="914400" lvl="1" indent="-457200" algn="l" rtl="0">
              <a:buClr>
                <a:srgbClr val="006600"/>
              </a:buClr>
              <a:buFont typeface="Wingdings 2" pitchFamily="18" charset="2"/>
              <a:buChar char=""/>
            </a:pPr>
            <a:r>
              <a:rPr lang="en-US" sz="2800" dirty="0" smtClean="0"/>
              <a:t>Phytoestrogen for menopausal </a:t>
            </a:r>
            <a:r>
              <a:rPr lang="en-US" sz="2800" dirty="0"/>
              <a:t>symptoms. </a:t>
            </a:r>
            <a:endParaRPr lang="en-US" sz="2800" dirty="0" smtClean="0"/>
          </a:p>
          <a:p>
            <a:pPr marL="914400" lvl="1" indent="-457200" algn="l" rtl="0">
              <a:buClr>
                <a:srgbClr val="006600"/>
              </a:buClr>
              <a:buFont typeface="Wingdings 2" pitchFamily="18" charset="2"/>
              <a:buChar char=""/>
            </a:pPr>
            <a:r>
              <a:rPr lang="en-US" sz="2800" dirty="0"/>
              <a:t>A </a:t>
            </a:r>
            <a:r>
              <a:rPr lang="en-US" sz="2800" b="1" u="sng" dirty="0"/>
              <a:t>meta-analysis</a:t>
            </a:r>
            <a:r>
              <a:rPr lang="en-US" sz="2800" dirty="0"/>
              <a:t> </a:t>
            </a:r>
            <a:r>
              <a:rPr lang="en-US" sz="2800" dirty="0" smtClean="0"/>
              <a:t>of observational </a:t>
            </a:r>
            <a:r>
              <a:rPr lang="en-US" sz="2800" dirty="0"/>
              <a:t>studies revealed </a:t>
            </a:r>
            <a:r>
              <a:rPr lang="en-US" sz="2800" dirty="0" smtClean="0"/>
              <a:t>association </a:t>
            </a:r>
            <a:r>
              <a:rPr lang="en-US" sz="2800" dirty="0"/>
              <a:t>of </a:t>
            </a:r>
            <a:r>
              <a:rPr lang="en-US" sz="2800" dirty="0" smtClean="0"/>
              <a:t>soy consumption </a:t>
            </a:r>
            <a:r>
              <a:rPr lang="en-US" sz="2800" dirty="0"/>
              <a:t>with a </a:t>
            </a:r>
            <a:endParaRPr lang="en-US" sz="2800" dirty="0" smtClean="0"/>
          </a:p>
          <a:p>
            <a:pPr marL="1371600" lvl="2" indent="-457200" algn="l" rtl="0"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48</a:t>
            </a:r>
            <a:r>
              <a:rPr lang="en-US" sz="2800" dirty="0"/>
              <a:t>% </a:t>
            </a:r>
            <a:r>
              <a:rPr lang="en-US" sz="2800" b="1" dirty="0"/>
              <a:t>decrease</a:t>
            </a:r>
            <a:r>
              <a:rPr lang="en-US" sz="2800" dirty="0"/>
              <a:t> in </a:t>
            </a:r>
            <a:r>
              <a:rPr lang="en-US" sz="2800" b="1" dirty="0">
                <a:solidFill>
                  <a:srgbClr val="663300"/>
                </a:solidFill>
              </a:rPr>
              <a:t>ovarian cancer </a:t>
            </a:r>
            <a:r>
              <a:rPr lang="en-US" sz="2800" dirty="0" smtClean="0"/>
              <a:t>risk </a:t>
            </a:r>
          </a:p>
          <a:p>
            <a:pPr marL="1371600" lvl="2" indent="-457200" algn="l" rtl="0">
              <a:buClr>
                <a:srgbClr val="006600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30</a:t>
            </a:r>
            <a:r>
              <a:rPr lang="en-US" sz="2800" dirty="0"/>
              <a:t>% </a:t>
            </a:r>
            <a:r>
              <a:rPr lang="en-US" sz="2800" b="1" dirty="0"/>
              <a:t>decrease</a:t>
            </a:r>
            <a:r>
              <a:rPr lang="en-US" sz="2800" dirty="0"/>
              <a:t> in </a:t>
            </a:r>
            <a:r>
              <a:rPr lang="en-US" sz="2800" b="1" dirty="0">
                <a:solidFill>
                  <a:srgbClr val="660066"/>
                </a:solidFill>
              </a:rPr>
              <a:t>endometrial cancer </a:t>
            </a:r>
            <a:r>
              <a:rPr lang="en-US" sz="2800" dirty="0" smtClean="0"/>
              <a:t>risk</a:t>
            </a:r>
          </a:p>
          <a:p>
            <a:pPr marL="457200" indent="-457200" algn="l" rtl="0">
              <a:buFont typeface="Wingdings 2" pitchFamily="18" charset="2"/>
              <a:buChar char=""/>
            </a:pPr>
            <a:endParaRPr lang="en-US" sz="2800" dirty="0"/>
          </a:p>
          <a:p>
            <a:pPr marL="457200" indent="-457200" algn="l" rtl="0">
              <a:buFont typeface="Wingdings 2" pitchFamily="18" charset="2"/>
              <a:buChar char=""/>
            </a:pPr>
            <a:endParaRPr lang="en-US" sz="2800" dirty="0" smtClean="0"/>
          </a:p>
          <a:p>
            <a:pPr marL="457200" indent="-457200" algn="l" rtl="0">
              <a:buFont typeface="Wingdings 2" pitchFamily="18" charset="2"/>
              <a:buChar char=""/>
            </a:pPr>
            <a:endParaRPr lang="en-US" sz="2800" dirty="0" smtClean="0"/>
          </a:p>
          <a:p>
            <a:pPr marL="457200" indent="-457200" algn="l" rtl="0">
              <a:buFont typeface="Wingdings 2" pitchFamily="18" charset="2"/>
              <a:buChar char=""/>
            </a:pPr>
            <a:r>
              <a:rPr lang="en-US" sz="2800" dirty="0" smtClean="0"/>
              <a:t>A </a:t>
            </a:r>
            <a:r>
              <a:rPr lang="en-US" sz="2800" b="1" u="sng" dirty="0" err="1" smtClean="0"/>
              <a:t>randomised</a:t>
            </a:r>
            <a:r>
              <a:rPr lang="en-US" sz="2800" b="1" u="sng" dirty="0" smtClean="0"/>
              <a:t> </a:t>
            </a:r>
            <a:r>
              <a:rPr lang="en-US" sz="2800" b="1" u="sng" dirty="0"/>
              <a:t>trial </a:t>
            </a:r>
            <a:r>
              <a:rPr lang="en-US" sz="2800" dirty="0"/>
              <a:t>showed no effect of soy on the </a:t>
            </a:r>
            <a:r>
              <a:rPr lang="en-US" sz="2800" dirty="0" smtClean="0"/>
              <a:t>development of </a:t>
            </a:r>
            <a:r>
              <a:rPr lang="en-US" sz="2800" b="1" dirty="0">
                <a:solidFill>
                  <a:srgbClr val="660066"/>
                </a:solidFill>
              </a:rPr>
              <a:t>endometrial cancer</a:t>
            </a:r>
            <a:r>
              <a:rPr lang="en-US" sz="2800" dirty="0" smtClean="0"/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7289508" y="3892406"/>
            <a:ext cx="1685077" cy="2616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r>
              <a:rPr lang="en-US" sz="1100" b="1" i="1" dirty="0"/>
              <a:t>BJOG 2009;116:1697–705</a:t>
            </a:r>
            <a:endParaRPr lang="ar-SA" sz="1100" b="1" i="1" dirty="0"/>
          </a:p>
        </p:txBody>
      </p:sp>
      <p:sp>
        <p:nvSpPr>
          <p:cNvPr id="4" name="Rectangle 3"/>
          <p:cNvSpPr/>
          <p:nvPr/>
        </p:nvSpPr>
        <p:spPr>
          <a:xfrm>
            <a:off x="6975693" y="6088274"/>
            <a:ext cx="1957587" cy="2616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r>
              <a:rPr lang="en-US" sz="1100" b="1" i="1" dirty="0">
                <a:latin typeface="AdvOT53949f24.I"/>
              </a:rPr>
              <a:t>Menopause </a:t>
            </a:r>
            <a:r>
              <a:rPr lang="en-US" sz="1100" b="1" i="1" dirty="0">
                <a:latin typeface="AdvOT3f399bc3"/>
              </a:rPr>
              <a:t>2013;</a:t>
            </a:r>
            <a:r>
              <a:rPr lang="en-US" sz="1100" b="1" i="1" dirty="0">
                <a:latin typeface="AdvOT106fdb58.B"/>
              </a:rPr>
              <a:t>20</a:t>
            </a:r>
            <a:r>
              <a:rPr lang="en-US" sz="1100" b="1" i="1" dirty="0">
                <a:latin typeface="AdvOT3f399bc3"/>
              </a:rPr>
              <a:t>:840</a:t>
            </a:r>
            <a:r>
              <a:rPr lang="en-US" sz="1100" b="1" i="1" dirty="0">
                <a:latin typeface="AdvTT3713a231+20"/>
              </a:rPr>
              <a:t>–</a:t>
            </a:r>
            <a:r>
              <a:rPr lang="en-US" sz="1100" b="1" i="1" dirty="0">
                <a:latin typeface="AdvOT3f399bc3"/>
              </a:rPr>
              <a:t>4</a:t>
            </a:r>
            <a:endParaRPr lang="ar-SA" sz="1100" b="1" i="1" dirty="0"/>
          </a:p>
        </p:txBody>
      </p:sp>
      <p:sp>
        <p:nvSpPr>
          <p:cNvPr id="7" name="مستطيل 6"/>
          <p:cNvSpPr/>
          <p:nvPr/>
        </p:nvSpPr>
        <p:spPr>
          <a:xfrm rot="21600000">
            <a:off x="0" y="5439"/>
            <a:ext cx="9144000" cy="800219"/>
          </a:xfrm>
          <a:prstGeom prst="rect">
            <a:avLst/>
          </a:prstGeom>
          <a:solidFill>
            <a:srgbClr val="600060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w="139700" h="139700" prst="divot"/>
            <a:bevelB prst="angle"/>
          </a:sp3d>
        </p:spPr>
        <p:txBody>
          <a:bodyPr wrap="square">
            <a:spAutoFit/>
          </a:bodyPr>
          <a:lstStyle/>
          <a:p>
            <a:pPr algn="ctr" rtl="0"/>
            <a:r>
              <a:rPr lang="en-US" sz="4600" b="1" dirty="0">
                <a:effectLst>
                  <a:glow rad="127000">
                    <a:schemeClr val="bg1"/>
                  </a:glow>
                </a:effectLst>
                <a:latin typeface="Calibri Light" charset="0"/>
                <a:ea typeface="Calibri Light" charset="0"/>
                <a:cs typeface="Calibri Light" charset="0"/>
              </a:rPr>
              <a:t>Other hormones and women’s cancer</a:t>
            </a:r>
            <a:endParaRPr lang="ar-SY" sz="4600" b="1" dirty="0">
              <a:effectLst>
                <a:glow rad="127000">
                  <a:schemeClr val="bg1"/>
                </a:glow>
              </a:effectLst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100618" y="3760005"/>
            <a:ext cx="2088232" cy="1003466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whereas</a:t>
            </a:r>
            <a:endParaRPr lang="en-US" sz="280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935282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71275" y="1277142"/>
            <a:ext cx="889183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Wingdings 2" pitchFamily="18" charset="2"/>
              <a:buChar char=""/>
            </a:pPr>
            <a:r>
              <a:rPr lang="en-US" sz="2800" dirty="0" smtClean="0"/>
              <a:t>A </a:t>
            </a:r>
            <a:r>
              <a:rPr lang="en-US" sz="2800" b="1" dirty="0" smtClean="0"/>
              <a:t>meta-analysis</a:t>
            </a:r>
            <a:r>
              <a:rPr lang="en-US" sz="2800" dirty="0" smtClean="0"/>
              <a:t> of epidemiologic </a:t>
            </a:r>
            <a:r>
              <a:rPr lang="en-US" sz="2800" dirty="0"/>
              <a:t>studies </a:t>
            </a:r>
            <a:endParaRPr lang="en-US" sz="2800" dirty="0" smtClean="0"/>
          </a:p>
          <a:p>
            <a:pPr marL="914400" lvl="1" indent="-457200" algn="l" rtl="0">
              <a:buClr>
                <a:srgbClr val="006600"/>
              </a:buClr>
              <a:buFont typeface="Wingdings 2" pitchFamily="18" charset="2"/>
              <a:buChar char=""/>
            </a:pPr>
            <a:r>
              <a:rPr lang="en-US" sz="2800" dirty="0" smtClean="0"/>
              <a:t>14</a:t>
            </a:r>
            <a:r>
              <a:rPr lang="en-US" sz="2800" dirty="0"/>
              <a:t>% </a:t>
            </a:r>
            <a:r>
              <a:rPr lang="en-US" sz="2800" b="1" dirty="0"/>
              <a:t>decreased</a:t>
            </a:r>
            <a:r>
              <a:rPr lang="en-US" sz="2800" dirty="0"/>
              <a:t> risk </a:t>
            </a:r>
            <a:r>
              <a:rPr lang="en-US" sz="2800" b="1" dirty="0" smtClean="0"/>
              <a:t>of </a:t>
            </a:r>
            <a:r>
              <a:rPr lang="en-US" sz="2800" b="1" dirty="0">
                <a:solidFill>
                  <a:srgbClr val="002060"/>
                </a:solidFill>
                <a:latin typeface="LiberationSerif"/>
              </a:rPr>
              <a:t>breast cancer </a:t>
            </a:r>
            <a:r>
              <a:rPr lang="en-US" sz="2800" dirty="0"/>
              <a:t>among healthy women with a history of </a:t>
            </a:r>
            <a:r>
              <a:rPr lang="en-US" sz="2800" dirty="0" smtClean="0"/>
              <a:t>soy use.</a:t>
            </a:r>
          </a:p>
          <a:p>
            <a:pPr marL="457200" indent="-457200" algn="l" rtl="0">
              <a:buFont typeface="Wingdings 2" pitchFamily="18" charset="2"/>
              <a:buChar char=""/>
            </a:pPr>
            <a:endParaRPr lang="en-US" sz="2800" dirty="0"/>
          </a:p>
          <a:p>
            <a:pPr algn="l" rtl="0"/>
            <a:endParaRPr lang="en-US" sz="2800" dirty="0" smtClean="0"/>
          </a:p>
          <a:p>
            <a:pPr marL="457200" indent="-457200" algn="l" rtl="0">
              <a:buFont typeface="Wingdings 2" pitchFamily="18" charset="2"/>
              <a:buChar char=""/>
            </a:pPr>
            <a:r>
              <a:rPr lang="en-US" sz="2800" dirty="0" smtClean="0"/>
              <a:t>A </a:t>
            </a:r>
            <a:r>
              <a:rPr lang="en-US" sz="2800" b="1" dirty="0"/>
              <a:t>pooled analysis </a:t>
            </a:r>
            <a:endParaRPr lang="en-US" sz="2800" dirty="0" smtClean="0"/>
          </a:p>
          <a:p>
            <a:pPr marL="914400" lvl="1" indent="-457200" algn="l" rtl="0">
              <a:buClr>
                <a:srgbClr val="006600"/>
              </a:buClr>
              <a:buFont typeface="Wingdings 2" pitchFamily="18" charset="2"/>
              <a:buChar char=""/>
            </a:pPr>
            <a:r>
              <a:rPr lang="en-US" sz="2800" dirty="0" smtClean="0"/>
              <a:t>protective </a:t>
            </a:r>
            <a:r>
              <a:rPr lang="en-US" sz="2800" dirty="0"/>
              <a:t>effect of up to 41%, but </a:t>
            </a:r>
            <a:r>
              <a:rPr lang="en-US" sz="2800" b="1" dirty="0"/>
              <a:t>only among women </a:t>
            </a:r>
            <a:r>
              <a:rPr lang="en-US" sz="2800" b="1" dirty="0" smtClean="0"/>
              <a:t>in Asian </a:t>
            </a:r>
            <a:r>
              <a:rPr lang="en-US" sz="2800" b="1" dirty="0"/>
              <a:t>countries</a:t>
            </a:r>
            <a:r>
              <a:rPr lang="en-US" sz="2800" b="1" dirty="0" smtClean="0"/>
              <a:t>. 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6515009" y="2664121"/>
            <a:ext cx="2448106" cy="2616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r>
              <a:rPr lang="en-US" sz="1100" b="1" i="1" dirty="0">
                <a:latin typeface="AdvOT53949f24.I"/>
              </a:rPr>
              <a:t>J Natl Cancer </a:t>
            </a:r>
            <a:r>
              <a:rPr lang="en-US" sz="1100" b="1" i="1" dirty="0" err="1">
                <a:latin typeface="AdvOT53949f24.I"/>
              </a:rPr>
              <a:t>Inst</a:t>
            </a:r>
            <a:r>
              <a:rPr lang="en-US" sz="1100" b="1" i="1" dirty="0">
                <a:latin typeface="AdvOT53949f24.I"/>
              </a:rPr>
              <a:t> </a:t>
            </a:r>
            <a:r>
              <a:rPr lang="en-US" sz="1100" b="1" i="1" dirty="0">
                <a:latin typeface="AdvOT3f399bc3"/>
              </a:rPr>
              <a:t>2006;</a:t>
            </a:r>
            <a:r>
              <a:rPr lang="en-US" sz="1100" b="1" i="1" dirty="0">
                <a:latin typeface="AdvOT106fdb58.B"/>
              </a:rPr>
              <a:t>98</a:t>
            </a:r>
            <a:r>
              <a:rPr lang="en-US" sz="1100" b="1" i="1" dirty="0">
                <a:latin typeface="AdvOT3f399bc3"/>
              </a:rPr>
              <a:t>:459</a:t>
            </a:r>
            <a:r>
              <a:rPr lang="en-US" sz="1100" b="1" i="1" dirty="0">
                <a:latin typeface="AdvTT3713a231+20"/>
              </a:rPr>
              <a:t>–</a:t>
            </a:r>
            <a:r>
              <a:rPr lang="en-US" sz="1100" b="1" i="1" dirty="0">
                <a:latin typeface="AdvOT3f399bc3"/>
              </a:rPr>
              <a:t>71</a:t>
            </a:r>
            <a:endParaRPr lang="ar-SA" sz="1100" b="1" i="1" dirty="0"/>
          </a:p>
        </p:txBody>
      </p:sp>
      <p:sp>
        <p:nvSpPr>
          <p:cNvPr id="7" name="Rectangle 6"/>
          <p:cNvSpPr/>
          <p:nvPr/>
        </p:nvSpPr>
        <p:spPr>
          <a:xfrm>
            <a:off x="6697329" y="4653388"/>
            <a:ext cx="2265785" cy="2616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l"/>
            <a:r>
              <a:rPr lang="en-US" sz="1100" b="1" i="1" dirty="0" err="1">
                <a:latin typeface="AdvOT53949f24.I"/>
              </a:rPr>
              <a:t>PLoS</a:t>
            </a:r>
            <a:r>
              <a:rPr lang="en-US" sz="1100" b="1" i="1" dirty="0">
                <a:latin typeface="AdvOT53949f24.I"/>
              </a:rPr>
              <a:t> ONE </a:t>
            </a:r>
            <a:r>
              <a:rPr lang="en-US" sz="1100" b="1" i="1" dirty="0">
                <a:latin typeface="AdvOT3f399bc3"/>
              </a:rPr>
              <a:t>2014;</a:t>
            </a:r>
            <a:r>
              <a:rPr lang="en-US" sz="1100" b="1" i="1" dirty="0">
                <a:latin typeface="AdvOT106fdb58.B"/>
              </a:rPr>
              <a:t>9</a:t>
            </a:r>
            <a:r>
              <a:rPr lang="en-US" sz="1100" b="1" i="1" dirty="0">
                <a:latin typeface="AdvOT3f399bc3"/>
              </a:rPr>
              <a:t>(2</a:t>
            </a:r>
            <a:r>
              <a:rPr lang="en-US" sz="1100" b="1" i="1" dirty="0" smtClean="0">
                <a:latin typeface="AdvOT3f399bc3"/>
              </a:rPr>
              <a:t>):e89288</a:t>
            </a:r>
            <a:endParaRPr lang="ar-SA" sz="1100" b="1" i="1" dirty="0"/>
          </a:p>
        </p:txBody>
      </p:sp>
      <p:sp>
        <p:nvSpPr>
          <p:cNvPr id="8" name="مستطيل 7"/>
          <p:cNvSpPr/>
          <p:nvPr/>
        </p:nvSpPr>
        <p:spPr>
          <a:xfrm rot="21600000">
            <a:off x="0" y="5439"/>
            <a:ext cx="9144000" cy="800219"/>
          </a:xfrm>
          <a:prstGeom prst="rect">
            <a:avLst/>
          </a:prstGeom>
          <a:solidFill>
            <a:srgbClr val="600060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w="139700" h="139700" prst="divot"/>
            <a:bevelB prst="angle"/>
          </a:sp3d>
        </p:spPr>
        <p:txBody>
          <a:bodyPr wrap="square">
            <a:spAutoFit/>
          </a:bodyPr>
          <a:lstStyle/>
          <a:p>
            <a:pPr algn="ctr" rtl="0"/>
            <a:r>
              <a:rPr lang="en-US" sz="4600" b="1" dirty="0">
                <a:effectLst>
                  <a:glow rad="127000">
                    <a:schemeClr val="bg1"/>
                  </a:glow>
                </a:effectLst>
                <a:latin typeface="Calibri Light" charset="0"/>
                <a:ea typeface="Calibri Light" charset="0"/>
                <a:cs typeface="Calibri Light" charset="0"/>
              </a:rPr>
              <a:t>Other hormones and women’s cancer</a:t>
            </a:r>
            <a:endParaRPr lang="ar-SY" sz="4600" b="1" dirty="0">
              <a:effectLst>
                <a:glow rad="127000">
                  <a:schemeClr val="bg1"/>
                </a:glow>
              </a:effectLst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5513852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925" y="-50007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096892"/>
            <a:ext cx="89644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Clr>
                <a:srgbClr val="480048"/>
              </a:buClr>
              <a:buFont typeface="Wingdings" pitchFamily="2" charset="2"/>
              <a:buChar char="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LiberationSerif"/>
              </a:rPr>
              <a:t>In a recent meta-analysis of 18 epidemiologic studies, including over 9,000 breast cancer cases,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LiberationSerif"/>
              </a:rPr>
              <a:t>frequent soy intake was associated with a modest decrease in risk. </a:t>
            </a:r>
            <a:endParaRPr lang="en-US" sz="2800" dirty="0" smtClean="0">
              <a:solidFill>
                <a:schemeClr val="bg1">
                  <a:lumMod val="75000"/>
                </a:schemeClr>
              </a:solidFill>
              <a:latin typeface="LiberationSerif"/>
            </a:endParaRPr>
          </a:p>
          <a:p>
            <a:pPr marL="457200" indent="-457200" algn="l" rtl="0">
              <a:buClr>
                <a:srgbClr val="006600"/>
              </a:buClr>
              <a:buFont typeface="Wingdings" pitchFamily="2" charset="2"/>
              <a:buChar char=""/>
            </a:pPr>
            <a:r>
              <a:rPr lang="en-US" sz="2800" dirty="0" smtClean="0">
                <a:solidFill>
                  <a:srgbClr val="000000"/>
                </a:solidFill>
                <a:latin typeface="LiberationSerif"/>
              </a:rPr>
              <a:t>A study in China observed that </a:t>
            </a:r>
            <a:r>
              <a:rPr lang="en-US" sz="2800" b="1" dirty="0" smtClean="0">
                <a:solidFill>
                  <a:srgbClr val="000000"/>
                </a:solidFill>
                <a:latin typeface="LiberationSerif"/>
              </a:rPr>
              <a:t>childhood intake of soy may be more relevant to </a:t>
            </a:r>
            <a:r>
              <a:rPr lang="en-US" sz="2800" b="1" dirty="0" smtClean="0">
                <a:solidFill>
                  <a:srgbClr val="002060"/>
                </a:solidFill>
                <a:latin typeface="LiberationSerif"/>
              </a:rPr>
              <a:t>breast cancer </a:t>
            </a:r>
            <a:r>
              <a:rPr lang="en-US" sz="2800" b="1" dirty="0" smtClean="0">
                <a:solidFill>
                  <a:srgbClr val="000000"/>
                </a:solidFill>
                <a:latin typeface="LiberationSerif"/>
              </a:rPr>
              <a:t>prevention than adult consumption</a:t>
            </a:r>
            <a:r>
              <a:rPr lang="en-US" b="1" dirty="0" smtClean="0">
                <a:solidFill>
                  <a:srgbClr val="000000"/>
                </a:solidFill>
                <a:latin typeface="LiberationSerif"/>
              </a:rPr>
              <a:t>.</a:t>
            </a:r>
            <a:endParaRPr lang="ar-SA" b="1" dirty="0"/>
          </a:p>
        </p:txBody>
      </p:sp>
      <p:sp>
        <p:nvSpPr>
          <p:cNvPr id="7" name="Rectangle 6"/>
          <p:cNvSpPr/>
          <p:nvPr/>
        </p:nvSpPr>
        <p:spPr>
          <a:xfrm>
            <a:off x="3866739" y="5068202"/>
            <a:ext cx="4775859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b="1" i="1" dirty="0"/>
              <a:t>Principles and Practice of Oncology (</a:t>
            </a:r>
            <a:r>
              <a:rPr lang="en-US" b="1" i="1" dirty="0" smtClean="0"/>
              <a:t>2018) P322</a:t>
            </a:r>
            <a:endParaRPr lang="ar-SA" b="1" i="1" dirty="0"/>
          </a:p>
        </p:txBody>
      </p:sp>
      <p:sp>
        <p:nvSpPr>
          <p:cNvPr id="6" name="مستطيل 5"/>
          <p:cNvSpPr/>
          <p:nvPr/>
        </p:nvSpPr>
        <p:spPr>
          <a:xfrm rot="21600000">
            <a:off x="0" y="5439"/>
            <a:ext cx="9144000" cy="800219"/>
          </a:xfrm>
          <a:prstGeom prst="rect">
            <a:avLst/>
          </a:prstGeom>
          <a:solidFill>
            <a:srgbClr val="600060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w="139700" h="139700" prst="divot"/>
            <a:bevelB prst="angle"/>
          </a:sp3d>
        </p:spPr>
        <p:txBody>
          <a:bodyPr wrap="square">
            <a:spAutoFit/>
          </a:bodyPr>
          <a:lstStyle/>
          <a:p>
            <a:pPr algn="ctr" rtl="0"/>
            <a:r>
              <a:rPr lang="en-US" sz="4600" b="1" dirty="0">
                <a:effectLst>
                  <a:glow rad="127000">
                    <a:schemeClr val="bg1"/>
                  </a:glow>
                </a:effectLst>
                <a:latin typeface="Calibri Light" charset="0"/>
                <a:ea typeface="Calibri Light" charset="0"/>
                <a:cs typeface="Calibri Light" charset="0"/>
              </a:rPr>
              <a:t>Other hormones and women’s cancer</a:t>
            </a:r>
            <a:endParaRPr lang="ar-SY" sz="4600" b="1" dirty="0">
              <a:effectLst>
                <a:glow rad="127000">
                  <a:schemeClr val="bg1"/>
                </a:glow>
              </a:effectLst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077256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-30474" y="1522578"/>
            <a:ext cx="904887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Clr>
                <a:srgbClr val="FF0000"/>
              </a:buClr>
              <a:buFont typeface="Wingdings 2" pitchFamily="18" charset="2"/>
              <a:buChar char=""/>
            </a:pPr>
            <a:r>
              <a:rPr lang="en-US" sz="3200" b="1" dirty="0"/>
              <a:t>Gynecological and breast cancers affect both </a:t>
            </a:r>
            <a:r>
              <a:rPr lang="en-US" sz="3200" b="1" u="sng" dirty="0">
                <a:solidFill>
                  <a:srgbClr val="FF3300"/>
                </a:solidFill>
              </a:rPr>
              <a:t>pre</a:t>
            </a:r>
            <a:r>
              <a:rPr lang="en-US" sz="3200" b="1" u="sng" dirty="0">
                <a:solidFill>
                  <a:srgbClr val="002060"/>
                </a:solidFill>
              </a:rPr>
              <a:t>menopausal</a:t>
            </a:r>
            <a:r>
              <a:rPr lang="en-US" sz="3200" b="1" dirty="0" smtClean="0"/>
              <a:t> </a:t>
            </a:r>
            <a:r>
              <a:rPr lang="en-US" sz="3200" b="1" dirty="0"/>
              <a:t>and </a:t>
            </a:r>
            <a:r>
              <a:rPr lang="en-US" sz="3200" b="1" u="sng" dirty="0" err="1">
                <a:solidFill>
                  <a:srgbClr val="006600"/>
                </a:solidFill>
              </a:rPr>
              <a:t>peri</a:t>
            </a:r>
            <a:r>
              <a:rPr lang="en-US" sz="3200" b="1" u="sng" dirty="0" err="1"/>
              <a:t>menopausal</a:t>
            </a:r>
            <a:r>
              <a:rPr lang="en-US" sz="3200" b="1" dirty="0"/>
              <a:t> </a:t>
            </a:r>
            <a:r>
              <a:rPr lang="en-US" sz="3200" b="1" dirty="0" smtClean="0"/>
              <a:t>women</a:t>
            </a:r>
          </a:p>
          <a:p>
            <a:pPr algn="l" rtl="0">
              <a:buClr>
                <a:srgbClr val="FF0000"/>
              </a:buClr>
            </a:pPr>
            <a:endParaRPr lang="en-US" sz="3200" b="1" dirty="0" smtClean="0"/>
          </a:p>
          <a:p>
            <a:pPr marL="457200" indent="-457200" algn="l" rtl="0">
              <a:buClr>
                <a:srgbClr val="FF0000"/>
              </a:buClr>
              <a:buFont typeface="Wingdings 2" pitchFamily="18" charset="2"/>
              <a:buChar char=""/>
            </a:pPr>
            <a:r>
              <a:rPr lang="en-US" sz="3200" b="1" dirty="0" smtClean="0"/>
              <a:t>Newly </a:t>
            </a:r>
            <a:r>
              <a:rPr lang="en-US" sz="3200" b="1" dirty="0"/>
              <a:t>diagnosed under 54 years of </a:t>
            </a:r>
            <a:r>
              <a:rPr lang="en-US" sz="3200" b="1" dirty="0" smtClean="0"/>
              <a:t>age</a:t>
            </a:r>
          </a:p>
          <a:p>
            <a:pPr marL="914400" lvl="1" indent="-457200" algn="l" rtl="0">
              <a:lnSpc>
                <a:spcPct val="150000"/>
              </a:lnSpc>
              <a:buClr>
                <a:srgbClr val="002060"/>
              </a:buClr>
              <a:buFont typeface="Wingdings 2" pitchFamily="18" charset="2"/>
              <a:buChar char="R"/>
            </a:pPr>
            <a:r>
              <a:rPr lang="en-US" sz="3200" b="1" dirty="0" smtClean="0"/>
              <a:t>Cervical 69.3</a:t>
            </a:r>
            <a:r>
              <a:rPr lang="en-US" sz="3200" b="1" dirty="0"/>
              <a:t>%</a:t>
            </a:r>
            <a:endParaRPr lang="en-US" sz="3200" b="1" dirty="0" smtClean="0"/>
          </a:p>
          <a:p>
            <a:pPr marL="914400" lvl="1" indent="-457200" algn="l" rtl="0">
              <a:lnSpc>
                <a:spcPct val="150000"/>
              </a:lnSpc>
              <a:buClr>
                <a:srgbClr val="002060"/>
              </a:buClr>
              <a:buFont typeface="Wingdings 2" pitchFamily="18" charset="2"/>
              <a:buChar char="R"/>
            </a:pPr>
            <a:r>
              <a:rPr lang="en-US" sz="3200" b="1" dirty="0" smtClean="0"/>
              <a:t>Breast 31.4</a:t>
            </a:r>
            <a:r>
              <a:rPr lang="en-US" sz="3200" b="1" dirty="0"/>
              <a:t>%</a:t>
            </a:r>
            <a:endParaRPr lang="en-US" sz="3200" b="1" dirty="0" smtClean="0"/>
          </a:p>
          <a:p>
            <a:pPr marL="914400" lvl="1" indent="-457200" algn="l" rtl="0">
              <a:lnSpc>
                <a:spcPct val="150000"/>
              </a:lnSpc>
              <a:buClr>
                <a:srgbClr val="002060"/>
              </a:buClr>
              <a:buFont typeface="Wingdings 2" pitchFamily="18" charset="2"/>
              <a:buChar char="R"/>
            </a:pPr>
            <a:r>
              <a:rPr lang="en-US" sz="3200" b="1" dirty="0" smtClean="0"/>
              <a:t>ovarian </a:t>
            </a:r>
            <a:r>
              <a:rPr lang="en-US" sz="3200" b="1" dirty="0"/>
              <a:t>25.4%</a:t>
            </a:r>
            <a:endParaRPr lang="en-US" sz="3200" b="1" dirty="0" smtClean="0"/>
          </a:p>
          <a:p>
            <a:pPr marL="914400" lvl="1" indent="-457200" algn="l" rtl="0">
              <a:lnSpc>
                <a:spcPct val="150000"/>
              </a:lnSpc>
              <a:buClr>
                <a:srgbClr val="002060"/>
              </a:buClr>
              <a:buFont typeface="Wingdings 2" pitchFamily="18" charset="2"/>
              <a:buChar char="R"/>
            </a:pPr>
            <a:r>
              <a:rPr lang="en-US" sz="3200" b="1" dirty="0" smtClean="0"/>
              <a:t>uterine </a:t>
            </a:r>
            <a:r>
              <a:rPr lang="en-US" sz="3200" b="1" dirty="0"/>
              <a:t>cancer 14.6</a:t>
            </a:r>
            <a:r>
              <a:rPr lang="en-US" sz="3200" b="1" dirty="0" smtClean="0"/>
              <a:t>%  </a:t>
            </a:r>
          </a:p>
        </p:txBody>
      </p:sp>
      <p:sp>
        <p:nvSpPr>
          <p:cNvPr id="7" name="Rectangle 6"/>
          <p:cNvSpPr/>
          <p:nvPr/>
        </p:nvSpPr>
        <p:spPr>
          <a:xfrm>
            <a:off x="5724128" y="6356350"/>
            <a:ext cx="3158247" cy="2616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>
            <a:spAutoFit/>
          </a:bodyPr>
          <a:lstStyle/>
          <a:p>
            <a:pPr algn="l"/>
            <a:r>
              <a:rPr lang="en-US" sz="1100" b="1" i="1" dirty="0" smtClean="0">
                <a:latin typeface="AdvOT53949f24.I"/>
              </a:rPr>
              <a:t>Cancer </a:t>
            </a:r>
            <a:r>
              <a:rPr lang="en-US" sz="1100" b="1" i="1" dirty="0">
                <a:latin typeface="AdvOT53949f24.I"/>
              </a:rPr>
              <a:t>Registration Statistics, </a:t>
            </a:r>
            <a:r>
              <a:rPr lang="en-US" sz="1100" b="1" i="1" dirty="0" smtClean="0">
                <a:latin typeface="AdvOT53949f24.I"/>
              </a:rPr>
              <a:t>England 2011</a:t>
            </a:r>
            <a:endParaRPr lang="ar-SA" sz="1100" b="1" i="1" dirty="0"/>
          </a:p>
        </p:txBody>
      </p:sp>
      <p:sp>
        <p:nvSpPr>
          <p:cNvPr id="8" name="مستطيل 7"/>
          <p:cNvSpPr/>
          <p:nvPr/>
        </p:nvSpPr>
        <p:spPr>
          <a:xfrm rot="21600000">
            <a:off x="-51750" y="0"/>
            <a:ext cx="9195750" cy="1107996"/>
          </a:xfrm>
          <a:prstGeom prst="rect">
            <a:avLst/>
          </a:prstGeom>
          <a:solidFill>
            <a:srgbClr val="6699FF"/>
          </a:solidFill>
          <a:ln w="19050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Helvetica" panose="020B0604020202020204" pitchFamily="34" charset="0"/>
                <a:ea typeface="Calibri Light" charset="0"/>
                <a:cs typeface="Helvetica" panose="020B0604020202020204" pitchFamily="34" charset="0"/>
              </a:rPr>
              <a:t>INTRODUCTION</a:t>
            </a:r>
            <a:endParaRPr lang="ar-SY" sz="66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Helvetica" panose="020B0604020202020204" pitchFamily="34" charset="0"/>
              <a:ea typeface="Calibri Light" charset="0"/>
              <a:cs typeface="Helvetica" panose="020B0604020202020204" pitchFamily="34" charset="0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Mohamed </a:t>
            </a:r>
            <a:r>
              <a:rPr lang="en-US" dirty="0" err="1" smtClean="0"/>
              <a:t>Alajami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7958256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CC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925" y="-50007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49" y="1012953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Clr>
                <a:srgbClr val="541C00"/>
              </a:buClr>
              <a:buFont typeface="Wingdings" pitchFamily="2" charset="2"/>
              <a:buChar char="l"/>
            </a:pPr>
            <a:r>
              <a:rPr lang="en-US" sz="2800" dirty="0" smtClean="0">
                <a:solidFill>
                  <a:srgbClr val="000000"/>
                </a:solidFill>
                <a:latin typeface="LiberationSerif"/>
              </a:rPr>
              <a:t>The role of soy products has been considered in relation to breast carcinogenesis. </a:t>
            </a:r>
          </a:p>
          <a:p>
            <a:pPr marL="457200" indent="-457200" algn="l" rtl="0">
              <a:buClr>
                <a:srgbClr val="541C00"/>
              </a:buClr>
              <a:buFont typeface="Wingdings" pitchFamily="2" charset="2"/>
              <a:buChar char="l"/>
            </a:pPr>
            <a:r>
              <a:rPr lang="en-US" sz="2800" dirty="0" smtClean="0">
                <a:solidFill>
                  <a:srgbClr val="000000"/>
                </a:solidFill>
                <a:latin typeface="LiberationSerif"/>
              </a:rPr>
              <a:t>In Asian countries, which traditionally have a high consumption of soy foods, breast cancer rates have been low until recently. </a:t>
            </a:r>
          </a:p>
          <a:p>
            <a:pPr marL="457200" indent="-457200" algn="l" rtl="0">
              <a:buClr>
                <a:srgbClr val="541C00"/>
              </a:buClr>
              <a:buFont typeface="Wingdings" pitchFamily="2" charset="2"/>
              <a:buChar char="l"/>
            </a:pPr>
            <a:r>
              <a:rPr lang="en-US" sz="2800" dirty="0" smtClean="0">
                <a:solidFill>
                  <a:srgbClr val="000000"/>
                </a:solidFill>
                <a:latin typeface="LiberationSerif"/>
              </a:rPr>
              <a:t>Soybeans contain </a:t>
            </a:r>
            <a:r>
              <a:rPr lang="en-US" sz="2800" dirty="0" err="1" smtClean="0">
                <a:solidFill>
                  <a:srgbClr val="000000"/>
                </a:solidFill>
                <a:latin typeface="LiberationSerif"/>
              </a:rPr>
              <a:t>isoflavones</a:t>
            </a:r>
            <a:r>
              <a:rPr lang="en-US" sz="2800" dirty="0" smtClean="0">
                <a:solidFill>
                  <a:srgbClr val="000000"/>
                </a:solidFill>
                <a:latin typeface="LiberationSerif"/>
              </a:rPr>
              <a:t>, </a:t>
            </a:r>
            <a:r>
              <a:rPr lang="en-US" sz="2800" u="sng" dirty="0" smtClean="0">
                <a:solidFill>
                  <a:srgbClr val="0000FF"/>
                </a:solidFill>
                <a:latin typeface="LiberationSerif"/>
              </a:rPr>
              <a:t>phytoestrogens that compete with estrogen for the estrogen receptor</a:t>
            </a:r>
            <a:r>
              <a:rPr lang="en-US" sz="2800" dirty="0" smtClean="0">
                <a:solidFill>
                  <a:srgbClr val="000000"/>
                </a:solidFill>
                <a:latin typeface="LiberationSerif"/>
              </a:rPr>
              <a:t>.</a:t>
            </a:r>
          </a:p>
          <a:p>
            <a:pPr marL="457200" indent="-457200" algn="l" rtl="0">
              <a:buClr>
                <a:srgbClr val="541C00"/>
              </a:buClr>
              <a:buFont typeface="Wingdings" pitchFamily="2" charset="2"/>
              <a:buChar char="l"/>
            </a:pPr>
            <a:r>
              <a:rPr lang="en-US" sz="2800" dirty="0" smtClean="0">
                <a:solidFill>
                  <a:srgbClr val="000000"/>
                </a:solidFill>
                <a:latin typeface="LiberationSerif"/>
              </a:rPr>
              <a:t> Hence, soy consumption may affect estrogen concentrations differently depending on the endogenous baseline level. </a:t>
            </a:r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4044166" y="5991689"/>
            <a:ext cx="4775859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b="1" i="1" dirty="0"/>
              <a:t>Principles and Practice of Oncology (</a:t>
            </a:r>
            <a:r>
              <a:rPr lang="en-US" b="1" i="1" dirty="0" smtClean="0"/>
              <a:t>2018) P322</a:t>
            </a:r>
            <a:endParaRPr lang="ar-SA" b="1" i="1" dirty="0"/>
          </a:p>
        </p:txBody>
      </p:sp>
      <p:sp>
        <p:nvSpPr>
          <p:cNvPr id="6" name="مستطيل 5"/>
          <p:cNvSpPr/>
          <p:nvPr/>
        </p:nvSpPr>
        <p:spPr>
          <a:xfrm rot="21600000">
            <a:off x="0" y="5439"/>
            <a:ext cx="9144000" cy="800219"/>
          </a:xfrm>
          <a:prstGeom prst="rect">
            <a:avLst/>
          </a:prstGeom>
          <a:solidFill>
            <a:srgbClr val="600060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w="139700" h="139700" prst="divot"/>
            <a:bevelB prst="angle"/>
          </a:sp3d>
        </p:spPr>
        <p:txBody>
          <a:bodyPr wrap="square">
            <a:spAutoFit/>
          </a:bodyPr>
          <a:lstStyle/>
          <a:p>
            <a:pPr algn="ctr" rtl="0"/>
            <a:r>
              <a:rPr lang="en-US" sz="4600" b="1" dirty="0">
                <a:effectLst>
                  <a:glow rad="127000">
                    <a:schemeClr val="bg1"/>
                  </a:glow>
                </a:effectLst>
                <a:latin typeface="Calibri Light" charset="0"/>
                <a:ea typeface="Calibri Light" charset="0"/>
                <a:cs typeface="Calibri Light" charset="0"/>
              </a:rPr>
              <a:t>Other hormones and women’s cancer</a:t>
            </a:r>
            <a:endParaRPr lang="ar-SY" sz="4600" b="1" dirty="0">
              <a:effectLst>
                <a:glow rad="127000">
                  <a:schemeClr val="bg1"/>
                </a:glow>
              </a:effectLst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2323428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3999" cy="1368152"/>
          </a:xfrm>
          <a:prstGeom prst="rect">
            <a:avLst/>
          </a:prstGeom>
          <a:solidFill>
            <a:srgbClr val="005654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8000" dirty="0" smtClean="0"/>
              <a:t>Phytoestrogen </a:t>
            </a:r>
            <a:r>
              <a:rPr lang="en-US" sz="8000" dirty="0"/>
              <a:t>foods</a:t>
            </a:r>
            <a:endParaRPr lang="ar-SA" sz="8000" dirty="0"/>
          </a:p>
        </p:txBody>
      </p:sp>
      <p:sp>
        <p:nvSpPr>
          <p:cNvPr id="4" name="Rectangle 3"/>
          <p:cNvSpPr/>
          <p:nvPr/>
        </p:nvSpPr>
        <p:spPr>
          <a:xfrm>
            <a:off x="3124199" y="1700808"/>
            <a:ext cx="576777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Clr>
                <a:srgbClr val="005654"/>
              </a:buClr>
              <a:buFont typeface="Calibri" panose="020F0502020204030204" pitchFamily="34" charset="0"/>
              <a:buChar char="●"/>
            </a:pPr>
            <a:r>
              <a:rPr lang="en-US" sz="3200" dirty="0"/>
              <a:t>Soybeans and soy products.</a:t>
            </a:r>
          </a:p>
          <a:p>
            <a:pPr marL="457200" indent="-457200" algn="l" rtl="0">
              <a:buClr>
                <a:srgbClr val="005654"/>
              </a:buClr>
              <a:buFont typeface="Calibri" panose="020F0502020204030204" pitchFamily="34" charset="0"/>
              <a:buChar char="●"/>
            </a:pPr>
            <a:r>
              <a:rPr lang="en-US" sz="3200" dirty="0" smtClean="0"/>
              <a:t>Linseed </a:t>
            </a:r>
            <a:r>
              <a:rPr lang="en-US" sz="3200" dirty="0"/>
              <a:t>(flax</a:t>
            </a:r>
            <a:r>
              <a:rPr lang="en-US" sz="3200" dirty="0" smtClean="0"/>
              <a:t>) </a:t>
            </a:r>
            <a:r>
              <a:rPr lang="ar-SA" sz="3200" dirty="0"/>
              <a:t>بذر </a:t>
            </a:r>
            <a:r>
              <a:rPr lang="ar-SA" sz="3200" dirty="0" smtClean="0"/>
              <a:t>الكتان</a:t>
            </a:r>
            <a:endParaRPr lang="en-US" sz="3200" dirty="0"/>
          </a:p>
          <a:p>
            <a:pPr marL="457200" indent="-457200" algn="l" rtl="0">
              <a:buClr>
                <a:srgbClr val="005654"/>
              </a:buClr>
              <a:buFont typeface="Calibri" panose="020F0502020204030204" pitchFamily="34" charset="0"/>
              <a:buChar char="●"/>
            </a:pPr>
            <a:r>
              <a:rPr lang="en-US" sz="3200" dirty="0"/>
              <a:t>Sesame seeds</a:t>
            </a:r>
            <a:r>
              <a:rPr lang="en-US" sz="3200" dirty="0" smtClean="0"/>
              <a:t>. </a:t>
            </a:r>
            <a:r>
              <a:rPr lang="ar-SA" sz="3200" dirty="0"/>
              <a:t>حبوب السمسم</a:t>
            </a:r>
            <a:endParaRPr lang="en-US" sz="3200" dirty="0"/>
          </a:p>
          <a:p>
            <a:pPr marL="457200" indent="-457200" algn="l" rtl="0">
              <a:buClr>
                <a:srgbClr val="005654"/>
              </a:buClr>
              <a:buFont typeface="Calibri" panose="020F0502020204030204" pitchFamily="34" charset="0"/>
              <a:buChar char="●"/>
            </a:pPr>
            <a:r>
              <a:rPr lang="en-US" sz="3200" dirty="0"/>
              <a:t>Wheat berries</a:t>
            </a:r>
            <a:r>
              <a:rPr lang="en-US" sz="3200" dirty="0" smtClean="0"/>
              <a:t>. </a:t>
            </a:r>
            <a:r>
              <a:rPr lang="ar-SY" sz="3200" dirty="0" smtClean="0"/>
              <a:t>حبوب القمح الكاملة</a:t>
            </a:r>
            <a:endParaRPr lang="en-US" sz="3200" dirty="0"/>
          </a:p>
          <a:p>
            <a:pPr marL="457200" indent="-457200" algn="l" rtl="0">
              <a:buClr>
                <a:srgbClr val="005654"/>
              </a:buClr>
              <a:buFont typeface="Calibri" panose="020F0502020204030204" pitchFamily="34" charset="0"/>
              <a:buChar char="●"/>
            </a:pPr>
            <a:r>
              <a:rPr lang="en-US" sz="3200" dirty="0"/>
              <a:t>Fenugreek </a:t>
            </a:r>
            <a:r>
              <a:rPr lang="en-US" sz="3200" dirty="0" smtClean="0"/>
              <a:t>.</a:t>
            </a:r>
            <a:r>
              <a:rPr lang="ar-SA" sz="3200" dirty="0" smtClean="0"/>
              <a:t>الحلبة</a:t>
            </a:r>
            <a:endParaRPr lang="en-US" sz="3200" dirty="0"/>
          </a:p>
          <a:p>
            <a:pPr marL="457200" indent="-457200" algn="l" rtl="0">
              <a:buClr>
                <a:srgbClr val="005654"/>
              </a:buClr>
              <a:buFont typeface="Calibri" panose="020F0502020204030204" pitchFamily="34" charset="0"/>
              <a:buChar char="●"/>
            </a:pPr>
            <a:r>
              <a:rPr lang="en-US" sz="3200" dirty="0"/>
              <a:t>Oats</a:t>
            </a:r>
            <a:r>
              <a:rPr lang="en-US" sz="3200" dirty="0" smtClean="0"/>
              <a:t>. </a:t>
            </a:r>
            <a:r>
              <a:rPr lang="ar-SA" sz="3200" dirty="0"/>
              <a:t>الشوفان</a:t>
            </a:r>
            <a:endParaRPr lang="en-US" sz="3200" dirty="0"/>
          </a:p>
          <a:p>
            <a:pPr marL="457200" indent="-457200" algn="l" rtl="0">
              <a:buClr>
                <a:srgbClr val="005654"/>
              </a:buClr>
              <a:buFont typeface="Calibri" panose="020F0502020204030204" pitchFamily="34" charset="0"/>
              <a:buChar char="●"/>
            </a:pPr>
            <a:r>
              <a:rPr lang="en-US" sz="3200" dirty="0"/>
              <a:t>Barley</a:t>
            </a:r>
            <a:r>
              <a:rPr lang="en-US" sz="3200" dirty="0" smtClean="0"/>
              <a:t>. </a:t>
            </a:r>
            <a:r>
              <a:rPr lang="ar-SY" sz="3200" dirty="0" smtClean="0"/>
              <a:t>ال</a:t>
            </a:r>
            <a:r>
              <a:rPr lang="ar-SA" sz="3200" dirty="0" smtClean="0"/>
              <a:t>شعير</a:t>
            </a:r>
            <a:endParaRPr lang="en-US" sz="3200" dirty="0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  <p:sp>
        <p:nvSpPr>
          <p:cNvPr id="6" name="مستطيل 5"/>
          <p:cNvSpPr/>
          <p:nvPr/>
        </p:nvSpPr>
        <p:spPr>
          <a:xfrm>
            <a:off x="-36512" y="1633770"/>
            <a:ext cx="30243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Clr>
                <a:srgbClr val="C00000"/>
              </a:buClr>
              <a:buFont typeface="Wingdings" pitchFamily="2" charset="2"/>
              <a:buChar char=""/>
            </a:pPr>
            <a:r>
              <a:rPr lang="en-US" sz="3600" b="1" dirty="0" err="1" smtClean="0"/>
              <a:t>Isoflavones</a:t>
            </a:r>
            <a:endParaRPr lang="en-US" sz="3600" dirty="0" smtClean="0"/>
          </a:p>
          <a:p>
            <a:pPr marL="457200" indent="-457200" algn="l" rtl="0">
              <a:buClr>
                <a:srgbClr val="C00000"/>
              </a:buClr>
              <a:buFont typeface="Wingdings" pitchFamily="2" charset="2"/>
              <a:buChar char=""/>
            </a:pPr>
            <a:r>
              <a:rPr lang="en-US" sz="3600" b="1" dirty="0" smtClean="0"/>
              <a:t>Lignans</a:t>
            </a:r>
          </a:p>
          <a:p>
            <a:pPr marL="457200" indent="-457200" algn="l" rtl="0">
              <a:buClr>
                <a:srgbClr val="C00000"/>
              </a:buClr>
              <a:buFont typeface="Wingdings" pitchFamily="2" charset="2"/>
              <a:buChar char=""/>
            </a:pPr>
            <a:r>
              <a:rPr lang="en-US" sz="3600" b="1" dirty="0" err="1" smtClean="0"/>
              <a:t>Coumestans</a:t>
            </a: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4989294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5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86488" y="1580538"/>
            <a:ext cx="88779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Wingdings 2" pitchFamily="18" charset="2"/>
              <a:buChar char=""/>
            </a:pPr>
            <a:r>
              <a:rPr lang="en-US" sz="2800" dirty="0" smtClean="0"/>
              <a:t>Phytoestrogens hinder </a:t>
            </a:r>
            <a:r>
              <a:rPr lang="en-US" sz="2800" dirty="0"/>
              <a:t>the </a:t>
            </a:r>
            <a:r>
              <a:rPr lang="en-US" sz="2800" dirty="0" smtClean="0"/>
              <a:t>ability of </a:t>
            </a:r>
            <a:r>
              <a:rPr lang="en-US" sz="2800" dirty="0"/>
              <a:t>tamoxifen to inhibit breast cancer cell growth </a:t>
            </a:r>
            <a:r>
              <a:rPr lang="en-US" sz="2800" dirty="0" smtClean="0"/>
              <a:t>. </a:t>
            </a:r>
            <a:r>
              <a:rPr lang="en-US" sz="2800" dirty="0"/>
              <a:t>results are mixed and vary </a:t>
            </a:r>
            <a:r>
              <a:rPr lang="en-US" sz="2800" dirty="0" smtClean="0"/>
              <a:t>by dose </a:t>
            </a:r>
            <a:r>
              <a:rPr lang="en-US" sz="2800" dirty="0"/>
              <a:t>and type of </a:t>
            </a:r>
            <a:r>
              <a:rPr lang="en-US" sz="2800" dirty="0" smtClean="0"/>
              <a:t>phytoestrogen.</a:t>
            </a:r>
          </a:p>
          <a:p>
            <a:pPr marL="457200" indent="-457200" algn="l" rtl="0">
              <a:buFont typeface="Wingdings 2" pitchFamily="18" charset="2"/>
              <a:buChar char=""/>
            </a:pPr>
            <a:endParaRPr lang="en-US" sz="2800" dirty="0"/>
          </a:p>
          <a:p>
            <a:pPr algn="l" rtl="0"/>
            <a:endParaRPr lang="en-US" sz="2800" dirty="0"/>
          </a:p>
          <a:p>
            <a:pPr marL="457200" indent="-457200" algn="l" rtl="0">
              <a:buFont typeface="Wingdings 2" pitchFamily="18" charset="2"/>
              <a:buChar char=""/>
            </a:pPr>
            <a:r>
              <a:rPr lang="en-US" sz="2800" dirty="0"/>
              <a:t>Among </a:t>
            </a:r>
            <a:r>
              <a:rPr lang="en-US" sz="2800" b="1" u="sng" dirty="0">
                <a:solidFill>
                  <a:srgbClr val="002060"/>
                </a:solidFill>
              </a:rPr>
              <a:t>survivors of breast cancer</a:t>
            </a:r>
            <a:r>
              <a:rPr lang="en-US" sz="2800" dirty="0"/>
              <a:t>, observational </a:t>
            </a:r>
            <a:r>
              <a:rPr lang="en-US" sz="2800" dirty="0" smtClean="0"/>
              <a:t>studies have </a:t>
            </a:r>
            <a:r>
              <a:rPr lang="en-US" sz="2800" dirty="0"/>
              <a:t>only evaluated the association of soy </a:t>
            </a:r>
            <a:r>
              <a:rPr lang="en-US" sz="2800" dirty="0" smtClean="0"/>
              <a:t> consumption prior to </a:t>
            </a:r>
            <a:r>
              <a:rPr lang="en-US" sz="2800" dirty="0"/>
              <a:t>cancer diagnosis with subsequent recurrence and have </a:t>
            </a:r>
            <a:r>
              <a:rPr lang="en-US" sz="2800" b="1" u="sng" dirty="0" smtClean="0">
                <a:solidFill>
                  <a:srgbClr val="006600"/>
                </a:solidFill>
              </a:rPr>
              <a:t>not revealed </a:t>
            </a:r>
            <a:r>
              <a:rPr lang="en-US" sz="2800" b="1" u="sng" dirty="0">
                <a:solidFill>
                  <a:srgbClr val="006600"/>
                </a:solidFill>
              </a:rPr>
              <a:t>an increased risk</a:t>
            </a:r>
            <a:r>
              <a:rPr lang="en-US" sz="2800" dirty="0"/>
              <a:t>. </a:t>
            </a:r>
            <a:endParaRPr lang="en-US" sz="2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6201683" y="2980921"/>
            <a:ext cx="2403222" cy="2616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r>
              <a:rPr lang="pt-BR" sz="1100" b="1" i="1" dirty="0">
                <a:latin typeface="AdvOT53949f24.I"/>
              </a:rPr>
              <a:t>CA Cancer J Clin </a:t>
            </a:r>
            <a:r>
              <a:rPr lang="pt-BR" sz="1100" b="1" i="1" dirty="0">
                <a:latin typeface="AdvOT3f399bc3"/>
              </a:rPr>
              <a:t>2007;</a:t>
            </a:r>
            <a:r>
              <a:rPr lang="pt-BR" sz="1100" b="1" i="1" dirty="0">
                <a:latin typeface="AdvOT106fdb58.B"/>
              </a:rPr>
              <a:t>57</a:t>
            </a:r>
            <a:r>
              <a:rPr lang="pt-BR" sz="1100" b="1" i="1" dirty="0">
                <a:latin typeface="AdvOT3f399bc3"/>
              </a:rPr>
              <a:t>:260</a:t>
            </a:r>
            <a:r>
              <a:rPr lang="pt-BR" sz="1100" b="1" i="1" dirty="0">
                <a:latin typeface="AdvTT3713a231+20"/>
              </a:rPr>
              <a:t>–</a:t>
            </a:r>
            <a:r>
              <a:rPr lang="pt-BR" sz="1100" b="1" i="1" dirty="0">
                <a:latin typeface="AdvOT3f399bc3"/>
              </a:rPr>
              <a:t>77</a:t>
            </a:r>
            <a:endParaRPr lang="ar-SA" sz="1100" b="1" i="1" dirty="0"/>
          </a:p>
        </p:txBody>
      </p:sp>
      <p:sp>
        <p:nvSpPr>
          <p:cNvPr id="4" name="Rectangle 3"/>
          <p:cNvSpPr/>
          <p:nvPr/>
        </p:nvSpPr>
        <p:spPr>
          <a:xfrm>
            <a:off x="6721056" y="5635493"/>
            <a:ext cx="1883849" cy="2616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r>
              <a:rPr lang="en-US" sz="1100" b="1" i="1" dirty="0" err="1">
                <a:latin typeface="AdvOT53949f24.I"/>
              </a:rPr>
              <a:t>Maturitas</a:t>
            </a:r>
            <a:r>
              <a:rPr lang="en-US" sz="1100" b="1" i="1" dirty="0">
                <a:latin typeface="AdvOT53949f24.I"/>
              </a:rPr>
              <a:t> 2013;75:232–40</a:t>
            </a:r>
            <a:endParaRPr lang="ar-SA" sz="1100" b="1" i="1" dirty="0">
              <a:latin typeface="AdvOT53949f24.I"/>
            </a:endParaRPr>
          </a:p>
        </p:txBody>
      </p:sp>
      <p:sp>
        <p:nvSpPr>
          <p:cNvPr id="8" name="مستطيل 7"/>
          <p:cNvSpPr/>
          <p:nvPr/>
        </p:nvSpPr>
        <p:spPr>
          <a:xfrm rot="21600000">
            <a:off x="0" y="5439"/>
            <a:ext cx="9144000" cy="800219"/>
          </a:xfrm>
          <a:prstGeom prst="rect">
            <a:avLst/>
          </a:prstGeom>
          <a:solidFill>
            <a:srgbClr val="600060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w="139700" h="139700" prst="divot"/>
            <a:bevelB prst="angle"/>
          </a:sp3d>
        </p:spPr>
        <p:txBody>
          <a:bodyPr wrap="square">
            <a:spAutoFit/>
          </a:bodyPr>
          <a:lstStyle/>
          <a:p>
            <a:pPr algn="ctr" rtl="0"/>
            <a:r>
              <a:rPr lang="en-US" sz="4600" b="1" dirty="0">
                <a:effectLst>
                  <a:glow rad="127000">
                    <a:schemeClr val="bg1"/>
                  </a:glow>
                </a:effectLst>
                <a:latin typeface="Calibri Light" charset="0"/>
                <a:ea typeface="Calibri Light" charset="0"/>
                <a:cs typeface="Calibri Light" charset="0"/>
              </a:rPr>
              <a:t>Other hormones and women’s cancer</a:t>
            </a:r>
            <a:endParaRPr lang="ar-SY" sz="4600" b="1" dirty="0">
              <a:effectLst>
                <a:glow rad="127000">
                  <a:schemeClr val="bg1"/>
                </a:glow>
              </a:effectLst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6200332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96487" y="1011077"/>
            <a:ext cx="8877999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en-US" sz="2800" dirty="0" smtClean="0"/>
          </a:p>
          <a:p>
            <a:pPr marL="457200" indent="-457200" algn="l" rtl="0">
              <a:buFont typeface="Wingdings 2" pitchFamily="18" charset="2"/>
              <a:buChar char=""/>
            </a:pPr>
            <a:r>
              <a:rPr lang="en-US" sz="3200" dirty="0" smtClean="0"/>
              <a:t>At </a:t>
            </a:r>
            <a:r>
              <a:rPr lang="en-US" sz="3200" dirty="0"/>
              <a:t>this time</a:t>
            </a:r>
            <a:r>
              <a:rPr lang="en-US" sz="3200" dirty="0" smtClean="0"/>
              <a:t>, </a:t>
            </a:r>
            <a:r>
              <a:rPr lang="en-US" sz="3200" b="1" dirty="0" smtClean="0"/>
              <a:t>insufficient </a:t>
            </a:r>
            <a:r>
              <a:rPr lang="en-US" sz="3200" b="1" dirty="0"/>
              <a:t>evidence </a:t>
            </a:r>
            <a:r>
              <a:rPr lang="en-US" sz="3200" dirty="0"/>
              <a:t>exists to assess the risk of </a:t>
            </a:r>
            <a:r>
              <a:rPr lang="en-US" sz="3200" b="1" dirty="0">
                <a:solidFill>
                  <a:srgbClr val="663300"/>
                </a:solidFill>
              </a:rPr>
              <a:t>soy use </a:t>
            </a:r>
            <a:r>
              <a:rPr lang="en-US" sz="3200" dirty="0" smtClean="0"/>
              <a:t>in survivors </a:t>
            </a:r>
            <a:r>
              <a:rPr lang="en-US" sz="3200" dirty="0"/>
              <a:t>of breast and </a:t>
            </a:r>
            <a:r>
              <a:rPr lang="en-US" sz="3200" dirty="0" smtClean="0"/>
              <a:t>gynecological cancer</a:t>
            </a:r>
          </a:p>
          <a:p>
            <a:pPr marL="457200" indent="-457200" algn="l" rtl="0">
              <a:buFont typeface="Wingdings 2" pitchFamily="18" charset="2"/>
              <a:buChar char=""/>
            </a:pPr>
            <a:endParaRPr lang="en-US" sz="2800" dirty="0"/>
          </a:p>
          <a:p>
            <a:pPr marL="457200" indent="-457200" algn="l" rtl="0">
              <a:buFont typeface="Wingdings 2" pitchFamily="18" charset="2"/>
              <a:buChar char=""/>
            </a:pPr>
            <a:endParaRPr lang="en-US" sz="2800" dirty="0" smtClean="0"/>
          </a:p>
          <a:p>
            <a:pPr marL="457200" indent="-457200" algn="l" rtl="0">
              <a:buFont typeface="Wingdings 2" pitchFamily="18" charset="2"/>
              <a:buChar char=""/>
            </a:pPr>
            <a:r>
              <a:rPr lang="en-US" sz="3200" b="1" u="sng" dirty="0" smtClean="0">
                <a:solidFill>
                  <a:srgbClr val="006600"/>
                </a:solidFill>
              </a:rPr>
              <a:t>No</a:t>
            </a:r>
            <a:r>
              <a:rPr lang="en-US" sz="3200" b="1" u="sng" dirty="0" smtClean="0"/>
              <a:t> studies </a:t>
            </a:r>
            <a:r>
              <a:rPr lang="en-US" sz="3200" b="1" u="sng" dirty="0"/>
              <a:t>have shown an association of </a:t>
            </a:r>
            <a:r>
              <a:rPr lang="en-US" sz="3200" b="1" u="sng" dirty="0">
                <a:solidFill>
                  <a:srgbClr val="663300"/>
                </a:solidFill>
              </a:rPr>
              <a:t>soy</a:t>
            </a:r>
            <a:r>
              <a:rPr lang="en-US" sz="3200" b="1" u="sng" dirty="0"/>
              <a:t> </a:t>
            </a:r>
            <a:r>
              <a:rPr lang="en-US" sz="3200" b="1" u="sng" dirty="0">
                <a:solidFill>
                  <a:srgbClr val="663300"/>
                </a:solidFill>
              </a:rPr>
              <a:t>consumption</a:t>
            </a:r>
            <a:r>
              <a:rPr lang="en-US" sz="3200" b="1" u="sng" dirty="0"/>
              <a:t> </a:t>
            </a:r>
            <a:r>
              <a:rPr lang="en-US" sz="3200" b="1" u="sng" dirty="0" smtClean="0"/>
              <a:t>with </a:t>
            </a:r>
            <a:r>
              <a:rPr lang="en-US" sz="3200" b="1" u="sng" dirty="0">
                <a:solidFill>
                  <a:srgbClr val="C00000"/>
                </a:solidFill>
              </a:rPr>
              <a:t>increased recurrence</a:t>
            </a:r>
            <a:r>
              <a:rPr lang="en-US" sz="3200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7229717" y="4939176"/>
            <a:ext cx="1734770" cy="2616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r>
              <a:rPr lang="en-US" sz="1100" b="1" i="1" dirty="0" err="1"/>
              <a:t>Maturitas</a:t>
            </a:r>
            <a:r>
              <a:rPr lang="en-US" sz="1100" b="1" i="1" dirty="0"/>
              <a:t> 2013;75:232–40</a:t>
            </a:r>
            <a:endParaRPr lang="ar-SA" sz="1100" b="1" i="1" dirty="0"/>
          </a:p>
        </p:txBody>
      </p:sp>
      <p:sp>
        <p:nvSpPr>
          <p:cNvPr id="7" name="Rectangle 5"/>
          <p:cNvSpPr/>
          <p:nvPr/>
        </p:nvSpPr>
        <p:spPr>
          <a:xfrm>
            <a:off x="4224304" y="3134809"/>
            <a:ext cx="2088232" cy="2616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l" rtl="0"/>
            <a:r>
              <a:rPr lang="en-US" sz="1100" b="1" i="1" dirty="0" err="1"/>
              <a:t>Nutr</a:t>
            </a:r>
            <a:r>
              <a:rPr lang="en-US" sz="1100" b="1" i="1" dirty="0"/>
              <a:t> Cancer 2012;64(5):</a:t>
            </a:r>
            <a:r>
              <a:rPr lang="en-US" sz="1100" b="1" i="1" dirty="0" smtClean="0"/>
              <a:t>652–665</a:t>
            </a:r>
            <a:endParaRPr lang="ar-SA" sz="1100" b="1" i="1" dirty="0"/>
          </a:p>
        </p:txBody>
      </p:sp>
      <p:sp>
        <p:nvSpPr>
          <p:cNvPr id="8" name="Rectangle 6"/>
          <p:cNvSpPr/>
          <p:nvPr/>
        </p:nvSpPr>
        <p:spPr>
          <a:xfrm>
            <a:off x="6590000" y="3134809"/>
            <a:ext cx="2276584" cy="2616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en-US" sz="1100" b="1" i="1" dirty="0" err="1"/>
              <a:t>Int</a:t>
            </a:r>
            <a:r>
              <a:rPr lang="en-US" sz="1100" b="1" i="1" dirty="0"/>
              <a:t> J Cancer 2013;132(7):1683–1692</a:t>
            </a:r>
            <a:endParaRPr lang="ar-SA" sz="1100" b="1" i="1" dirty="0"/>
          </a:p>
        </p:txBody>
      </p:sp>
      <p:sp>
        <p:nvSpPr>
          <p:cNvPr id="9" name="مستطيل 8"/>
          <p:cNvSpPr/>
          <p:nvPr/>
        </p:nvSpPr>
        <p:spPr>
          <a:xfrm rot="21600000">
            <a:off x="0" y="5439"/>
            <a:ext cx="9144000" cy="800219"/>
          </a:xfrm>
          <a:prstGeom prst="rect">
            <a:avLst/>
          </a:prstGeom>
          <a:solidFill>
            <a:srgbClr val="600060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w="139700" h="139700" prst="divot"/>
            <a:bevelB prst="angle"/>
          </a:sp3d>
        </p:spPr>
        <p:txBody>
          <a:bodyPr wrap="square">
            <a:spAutoFit/>
          </a:bodyPr>
          <a:lstStyle/>
          <a:p>
            <a:pPr algn="ctr" rtl="0"/>
            <a:r>
              <a:rPr lang="en-US" sz="4600" b="1" dirty="0">
                <a:effectLst>
                  <a:glow rad="127000">
                    <a:schemeClr val="bg1"/>
                  </a:glow>
                </a:effectLst>
                <a:latin typeface="Calibri Light" charset="0"/>
                <a:ea typeface="Calibri Light" charset="0"/>
                <a:cs typeface="Calibri Light" charset="0"/>
              </a:rPr>
              <a:t>Other hormones and women’s cancer</a:t>
            </a:r>
            <a:endParaRPr lang="ar-SY" sz="4600" b="1" dirty="0">
              <a:effectLst>
                <a:glow rad="127000">
                  <a:schemeClr val="bg1"/>
                </a:glow>
              </a:effectLst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374863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925" y="-50007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9382" y="980728"/>
            <a:ext cx="915338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b="1" dirty="0" smtClean="0">
                <a:solidFill>
                  <a:srgbClr val="006666"/>
                </a:solidFill>
              </a:rPr>
              <a:t>Phytoestrogens</a:t>
            </a:r>
            <a:r>
              <a:rPr lang="en-US" sz="2800" dirty="0" smtClean="0"/>
              <a:t> </a:t>
            </a:r>
          </a:p>
          <a:p>
            <a:pPr marL="457200" indent="-457200" algn="l" rtl="0">
              <a:buClr>
                <a:srgbClr val="006666"/>
              </a:buClr>
              <a:buFont typeface="Calibri" panose="020F0502020204030204" pitchFamily="34" charset="0"/>
              <a:buChar char="©"/>
            </a:pPr>
            <a:r>
              <a:rPr lang="en-US" sz="3200" dirty="0" smtClean="0"/>
              <a:t>plant </a:t>
            </a:r>
            <a:r>
              <a:rPr lang="en-US" sz="3200" dirty="0"/>
              <a:t>compounds structurally similar to estradiol </a:t>
            </a:r>
            <a:endParaRPr lang="en-US" sz="3200" dirty="0" smtClean="0"/>
          </a:p>
          <a:p>
            <a:pPr marL="457200" indent="-457200" algn="l" rtl="0">
              <a:buClr>
                <a:srgbClr val="006666"/>
              </a:buClr>
              <a:buFont typeface="Calibri" panose="020F0502020204030204" pitchFamily="34" charset="0"/>
              <a:buChar char="©"/>
            </a:pPr>
            <a:r>
              <a:rPr lang="en-US" sz="3200" dirty="0" smtClean="0"/>
              <a:t>capable of binding </a:t>
            </a:r>
            <a:r>
              <a:rPr lang="en-US" sz="3200" dirty="0"/>
              <a:t>to estrogen receptors as </a:t>
            </a:r>
            <a:r>
              <a:rPr lang="en-US" sz="3200" b="1" dirty="0"/>
              <a:t>agonists or antagonists. </a:t>
            </a:r>
            <a:endParaRPr lang="en-US" sz="3200" b="1" dirty="0" smtClean="0"/>
          </a:p>
          <a:p>
            <a:pPr marL="457200" indent="-457200" algn="l" rtl="0">
              <a:buClr>
                <a:srgbClr val="006666"/>
              </a:buClr>
              <a:buFont typeface="Calibri" panose="020F0502020204030204" pitchFamily="34" charset="0"/>
              <a:buChar char="©"/>
            </a:pPr>
            <a:r>
              <a:rPr lang="en-US" sz="3200" b="1" i="1" dirty="0" smtClean="0">
                <a:solidFill>
                  <a:srgbClr val="006600"/>
                </a:solidFill>
              </a:rPr>
              <a:t>may reduce </a:t>
            </a:r>
            <a:r>
              <a:rPr lang="en-US" sz="3200" b="1" dirty="0"/>
              <a:t>breast cancer </a:t>
            </a:r>
            <a:endParaRPr lang="en-US" sz="3200" b="1" dirty="0" smtClean="0"/>
          </a:p>
          <a:p>
            <a:pPr marL="457200" indent="-457200" algn="l" rtl="0">
              <a:buClr>
                <a:srgbClr val="006666"/>
              </a:buClr>
              <a:buFont typeface="Calibri" panose="020F0502020204030204" pitchFamily="34" charset="0"/>
              <a:buChar char="©"/>
            </a:pPr>
            <a:r>
              <a:rPr lang="en-US" sz="3200" dirty="0" smtClean="0"/>
              <a:t>effects in </a:t>
            </a:r>
            <a:r>
              <a:rPr lang="en-US" sz="3200" dirty="0"/>
              <a:t>hormone-sensitive cancers </a:t>
            </a:r>
            <a:r>
              <a:rPr lang="en-US" sz="3200" b="1" dirty="0" smtClean="0">
                <a:solidFill>
                  <a:srgbClr val="C00000"/>
                </a:solidFill>
              </a:rPr>
              <a:t>unclear</a:t>
            </a:r>
          </a:p>
          <a:p>
            <a:pPr marL="457200" indent="-457200" algn="l" rtl="0">
              <a:buClr>
                <a:srgbClr val="006666"/>
              </a:buClr>
              <a:buFont typeface="Calibri" panose="020F0502020204030204" pitchFamily="34" charset="0"/>
              <a:buChar char="©"/>
            </a:pPr>
            <a:r>
              <a:rPr lang="en-US" sz="3200" dirty="0" smtClean="0"/>
              <a:t>use </a:t>
            </a:r>
            <a:r>
              <a:rPr lang="en-US" sz="3200" dirty="0"/>
              <a:t>in </a:t>
            </a:r>
            <a:r>
              <a:rPr lang="en-US" sz="3200" dirty="0" smtClean="0"/>
              <a:t>estrogen </a:t>
            </a:r>
            <a:r>
              <a:rPr lang="en-US" sz="3200" dirty="0"/>
              <a:t>receptor–positive breast cancer </a:t>
            </a:r>
            <a:r>
              <a:rPr lang="en-US" sz="3200" dirty="0" smtClean="0"/>
              <a:t>is </a:t>
            </a:r>
            <a:r>
              <a:rPr lang="en-US" sz="3200" b="1" u="sng" dirty="0" smtClean="0">
                <a:solidFill>
                  <a:srgbClr val="C00000"/>
                </a:solidFill>
              </a:rPr>
              <a:t>controversial.</a:t>
            </a:r>
            <a:endParaRPr lang="ar-SA" sz="3200" b="1" u="sng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34436" y="5827256"/>
            <a:ext cx="4766048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ar-SA" dirty="0"/>
              <a:t> </a:t>
            </a:r>
            <a:r>
              <a:rPr lang="ar-SA" b="1" i="1" dirty="0"/>
              <a:t>Principles and Practice of </a:t>
            </a:r>
            <a:r>
              <a:rPr lang="ar-SA" b="1" i="1" dirty="0" smtClean="0"/>
              <a:t>Oncology</a:t>
            </a:r>
            <a:r>
              <a:rPr lang="en-US" b="1" i="1" dirty="0" smtClean="0"/>
              <a:t> 2018 P3971</a:t>
            </a:r>
            <a:endParaRPr lang="ar-SA" b="1" i="1" dirty="0"/>
          </a:p>
        </p:txBody>
      </p:sp>
      <p:sp>
        <p:nvSpPr>
          <p:cNvPr id="6" name="Rectangle 5"/>
          <p:cNvSpPr/>
          <p:nvPr/>
        </p:nvSpPr>
        <p:spPr>
          <a:xfrm>
            <a:off x="6323900" y="4956609"/>
            <a:ext cx="2276584" cy="2616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n-US" sz="1100" b="1" i="1" dirty="0" err="1"/>
              <a:t>Nutr</a:t>
            </a:r>
            <a:r>
              <a:rPr lang="en-US" sz="1100" b="1" i="1" dirty="0"/>
              <a:t> Cancer 2012;64(5):652–665</a:t>
            </a:r>
            <a:endParaRPr lang="ar-SA" sz="1100" b="1" i="1" dirty="0"/>
          </a:p>
        </p:txBody>
      </p:sp>
      <p:sp>
        <p:nvSpPr>
          <p:cNvPr id="7" name="Rectangle 6"/>
          <p:cNvSpPr/>
          <p:nvPr/>
        </p:nvSpPr>
        <p:spPr>
          <a:xfrm>
            <a:off x="6327653" y="5323016"/>
            <a:ext cx="2276584" cy="2616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en-US" sz="1100" b="1" i="1" dirty="0" err="1"/>
              <a:t>Int</a:t>
            </a:r>
            <a:r>
              <a:rPr lang="en-US" sz="1100" b="1" i="1" dirty="0"/>
              <a:t> J Cancer 2013;132(7):1683–1692</a:t>
            </a:r>
            <a:endParaRPr lang="ar-SA" sz="1100" b="1" i="1" dirty="0"/>
          </a:p>
        </p:txBody>
      </p:sp>
      <p:sp>
        <p:nvSpPr>
          <p:cNvPr id="9" name="مستطيل 8"/>
          <p:cNvSpPr/>
          <p:nvPr/>
        </p:nvSpPr>
        <p:spPr>
          <a:xfrm rot="21600000">
            <a:off x="0" y="5439"/>
            <a:ext cx="9144000" cy="800219"/>
          </a:xfrm>
          <a:prstGeom prst="rect">
            <a:avLst/>
          </a:prstGeom>
          <a:solidFill>
            <a:srgbClr val="600060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w="139700" h="139700" prst="divot"/>
            <a:bevelB prst="angle"/>
          </a:sp3d>
        </p:spPr>
        <p:txBody>
          <a:bodyPr wrap="square">
            <a:spAutoFit/>
          </a:bodyPr>
          <a:lstStyle/>
          <a:p>
            <a:pPr algn="ctr" rtl="0"/>
            <a:r>
              <a:rPr lang="en-US" sz="4600" b="1" dirty="0">
                <a:effectLst>
                  <a:glow rad="127000">
                    <a:schemeClr val="bg1"/>
                  </a:glow>
                </a:effectLst>
                <a:latin typeface="Calibri Light" charset="0"/>
                <a:ea typeface="Calibri Light" charset="0"/>
                <a:cs typeface="Calibri Light" charset="0"/>
              </a:rPr>
              <a:t>Other hormones and women’s cancer</a:t>
            </a:r>
            <a:endParaRPr lang="ar-SY" sz="4600" b="1" dirty="0">
              <a:effectLst>
                <a:glow rad="127000">
                  <a:schemeClr val="bg1"/>
                </a:glow>
              </a:effectLst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91952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0" y="2132856"/>
            <a:ext cx="899969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Wingdings 2" pitchFamily="18" charset="2"/>
              <a:buChar char=""/>
            </a:pPr>
            <a:r>
              <a:rPr lang="en-US" sz="2800" dirty="0" smtClean="0"/>
              <a:t>Recurrence rates </a:t>
            </a:r>
            <a:r>
              <a:rPr lang="en-US" sz="2800" dirty="0"/>
              <a:t>and survival in </a:t>
            </a:r>
            <a:r>
              <a:rPr lang="en-US" sz="2800" b="1" u="sng" dirty="0">
                <a:solidFill>
                  <a:srgbClr val="663300"/>
                </a:solidFill>
              </a:rPr>
              <a:t>post</a:t>
            </a:r>
            <a:r>
              <a:rPr lang="en-US" sz="2800" b="1" u="sng" dirty="0">
                <a:solidFill>
                  <a:srgbClr val="002060"/>
                </a:solidFill>
              </a:rPr>
              <a:t>menopausal</a:t>
            </a:r>
            <a:r>
              <a:rPr lang="en-US" sz="2800" dirty="0" smtClean="0"/>
              <a:t> </a:t>
            </a:r>
            <a:r>
              <a:rPr lang="en-US" sz="2800" dirty="0"/>
              <a:t>women with </a:t>
            </a:r>
            <a:r>
              <a:rPr lang="en-US" sz="2800" b="1" dirty="0" smtClean="0"/>
              <a:t>early-stage endometrial </a:t>
            </a:r>
            <a:r>
              <a:rPr lang="en-US" sz="2800" b="1" dirty="0"/>
              <a:t>cancer </a:t>
            </a:r>
            <a:r>
              <a:rPr lang="en-US" sz="2800" dirty="0"/>
              <a:t>and women with </a:t>
            </a:r>
            <a:r>
              <a:rPr lang="en-US" sz="2800" b="1" dirty="0"/>
              <a:t>ovarian and </a:t>
            </a:r>
            <a:r>
              <a:rPr lang="en-US" sz="2800" b="1" dirty="0" smtClean="0"/>
              <a:t>cervical cancer </a:t>
            </a:r>
            <a:r>
              <a:rPr lang="en-US" sz="2800" dirty="0"/>
              <a:t>who do and do not use HRT after treatment </a:t>
            </a:r>
            <a:r>
              <a:rPr lang="en-US" sz="2800" dirty="0" smtClean="0"/>
              <a:t>are </a:t>
            </a:r>
            <a:r>
              <a:rPr lang="en-US" sz="2800" b="1" dirty="0" smtClean="0"/>
              <a:t>comparable</a:t>
            </a:r>
            <a:r>
              <a:rPr lang="en-US" sz="2800" dirty="0" smtClean="0"/>
              <a:t>. </a:t>
            </a:r>
          </a:p>
          <a:p>
            <a:pPr marL="457200" indent="-457200" algn="l" rtl="0">
              <a:buFont typeface="Wingdings 2" pitchFamily="18" charset="2"/>
              <a:buChar char=""/>
            </a:pPr>
            <a:r>
              <a:rPr lang="en-US" sz="2800" dirty="0"/>
              <a:t>no convincing data exist to </a:t>
            </a:r>
            <a:r>
              <a:rPr lang="en-US" sz="2800" dirty="0" smtClean="0"/>
              <a:t>suggest that </a:t>
            </a:r>
            <a:r>
              <a:rPr lang="en-US" sz="2800" dirty="0"/>
              <a:t>HRT should </a:t>
            </a:r>
            <a:r>
              <a:rPr lang="en-US" sz="2800" dirty="0" smtClean="0"/>
              <a:t>be </a:t>
            </a:r>
            <a:r>
              <a:rPr lang="en-US" sz="2800" dirty="0"/>
              <a:t>withheld from patients </a:t>
            </a:r>
            <a:r>
              <a:rPr lang="en-US" sz="2800" dirty="0" smtClean="0"/>
              <a:t>with gynecological </a:t>
            </a:r>
            <a:r>
              <a:rPr lang="en-US" sz="2800" dirty="0"/>
              <a:t>cancers, especially </a:t>
            </a:r>
            <a:r>
              <a:rPr lang="en-US" sz="2800" b="1" dirty="0"/>
              <a:t>if initiated with the </a:t>
            </a:r>
            <a:r>
              <a:rPr lang="en-US" sz="2800" b="1" dirty="0" smtClean="0"/>
              <a:t>onset of </a:t>
            </a:r>
            <a:r>
              <a:rPr lang="en-US" sz="2800" b="1" dirty="0"/>
              <a:t>symptoms and continued short-term</a:t>
            </a:r>
          </a:p>
        </p:txBody>
      </p:sp>
      <p:sp>
        <p:nvSpPr>
          <p:cNvPr id="5" name="مستطيل 3"/>
          <p:cNvSpPr/>
          <p:nvPr/>
        </p:nvSpPr>
        <p:spPr>
          <a:xfrm rot="21600000">
            <a:off x="0" y="-35273"/>
            <a:ext cx="9144000" cy="1569660"/>
          </a:xfrm>
          <a:prstGeom prst="rect">
            <a:avLst/>
          </a:prstGeom>
          <a:solidFill>
            <a:srgbClr val="009900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 rtl="0"/>
            <a:r>
              <a:rPr lang="en-US" sz="9600" b="1" dirty="0">
                <a:solidFill>
                  <a:schemeClr val="bg1"/>
                </a:solidFill>
              </a:rPr>
              <a:t>Conclusion</a:t>
            </a:r>
            <a:endParaRPr lang="ar-SY" sz="9600" b="1" dirty="0" smtClean="0">
              <a:solidFill>
                <a:schemeClr val="bg1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978068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32497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98036" y="1916832"/>
            <a:ext cx="89132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Wingdings 2" pitchFamily="18" charset="2"/>
              <a:buChar char=""/>
            </a:pPr>
            <a:r>
              <a:rPr lang="en-US" sz="3200" b="1" u="sng" dirty="0"/>
              <a:t>In women with a history of breast cancer</a:t>
            </a:r>
            <a:r>
              <a:rPr lang="en-US" sz="3200" dirty="0"/>
              <a:t>, data </a:t>
            </a:r>
            <a:r>
              <a:rPr lang="en-US" sz="3200" dirty="0" smtClean="0"/>
              <a:t>regarding the </a:t>
            </a:r>
            <a:r>
              <a:rPr lang="en-US" sz="3200" dirty="0"/>
              <a:t>risks of treatment with systemic HRT are varied. </a:t>
            </a:r>
            <a:endParaRPr lang="en-US" sz="3200" dirty="0" smtClean="0"/>
          </a:p>
          <a:p>
            <a:pPr marL="457200" indent="-457200" algn="l" rtl="0">
              <a:buFont typeface="Wingdings 2" pitchFamily="18" charset="2"/>
              <a:buChar char=""/>
            </a:pPr>
            <a:r>
              <a:rPr lang="en-US" sz="3200" b="1" dirty="0" smtClean="0"/>
              <a:t>systemic </a:t>
            </a:r>
            <a:r>
              <a:rPr lang="en-US" sz="3200" b="1" dirty="0"/>
              <a:t>HRT must be used with </a:t>
            </a:r>
            <a:r>
              <a:rPr lang="en-US" sz="3200" b="1" dirty="0" smtClean="0"/>
              <a:t>caution</a:t>
            </a:r>
          </a:p>
          <a:p>
            <a:pPr marL="457200" indent="-457200" algn="l" rtl="0">
              <a:buFont typeface="Wingdings 2" pitchFamily="18" charset="2"/>
              <a:buChar char=""/>
            </a:pPr>
            <a:r>
              <a:rPr lang="en-US" sz="3200" b="1" dirty="0"/>
              <a:t>systemic HRT should generally be avoided as </a:t>
            </a:r>
            <a:r>
              <a:rPr lang="en-US" sz="3200" b="1" dirty="0" smtClean="0"/>
              <a:t>first-line </a:t>
            </a:r>
            <a:r>
              <a:rPr lang="en-US" sz="3200" dirty="0" smtClean="0"/>
              <a:t>treatment </a:t>
            </a:r>
            <a:r>
              <a:rPr lang="en-US" sz="3200" dirty="0"/>
              <a:t>of menopausal </a:t>
            </a:r>
            <a:r>
              <a:rPr lang="en-US" sz="3200" dirty="0" smtClean="0"/>
              <a:t>symptoms</a:t>
            </a:r>
          </a:p>
          <a:p>
            <a:pPr marL="457200" indent="-457200" algn="l" rtl="0">
              <a:buFont typeface="Wingdings 2" pitchFamily="18" charset="2"/>
              <a:buChar char=""/>
            </a:pPr>
            <a:r>
              <a:rPr lang="en-US" sz="3200" b="1" u="sng" dirty="0" smtClean="0"/>
              <a:t>vaginal </a:t>
            </a:r>
            <a:r>
              <a:rPr lang="en-US" sz="3200" b="1" u="sng" dirty="0"/>
              <a:t>HRT has </a:t>
            </a:r>
            <a:r>
              <a:rPr lang="en-US" sz="3200" dirty="0"/>
              <a:t>no effect on </a:t>
            </a:r>
            <a:r>
              <a:rPr lang="en-US" sz="3200" dirty="0" smtClean="0"/>
              <a:t>recurrence and </a:t>
            </a:r>
            <a:r>
              <a:rPr lang="en-US" sz="3200" dirty="0"/>
              <a:t>may be considered for patients with a history of </a:t>
            </a:r>
            <a:r>
              <a:rPr lang="en-US" sz="3200" dirty="0" smtClean="0"/>
              <a:t>breast cancer</a:t>
            </a:r>
            <a:r>
              <a:rPr lang="en-US" sz="3200" dirty="0"/>
              <a:t>, </a:t>
            </a:r>
            <a:r>
              <a:rPr lang="en-US" sz="3200" b="1" u="sng" dirty="0"/>
              <a:t>regardless of estrogen receptor status</a:t>
            </a:r>
          </a:p>
        </p:txBody>
      </p:sp>
      <p:sp>
        <p:nvSpPr>
          <p:cNvPr id="6" name="مستطيل 3"/>
          <p:cNvSpPr/>
          <p:nvPr/>
        </p:nvSpPr>
        <p:spPr>
          <a:xfrm rot="21600000">
            <a:off x="0" y="-35273"/>
            <a:ext cx="9144000" cy="1569660"/>
          </a:xfrm>
          <a:prstGeom prst="rect">
            <a:avLst/>
          </a:prstGeom>
          <a:solidFill>
            <a:srgbClr val="009900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 rtl="0"/>
            <a:r>
              <a:rPr lang="en-US" sz="9600" b="1" dirty="0">
                <a:solidFill>
                  <a:schemeClr val="bg1"/>
                </a:solidFill>
              </a:rPr>
              <a:t>Conclusion</a:t>
            </a:r>
            <a:endParaRPr lang="ar-SY" sz="9600" b="1" dirty="0" smtClean="0">
              <a:solidFill>
                <a:schemeClr val="bg1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117126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86488" y="1580538"/>
            <a:ext cx="895000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lnSpc>
                <a:spcPct val="150000"/>
              </a:lnSpc>
              <a:buFont typeface="Wingdings 2" pitchFamily="18" charset="2"/>
              <a:buChar char=""/>
            </a:pPr>
            <a:r>
              <a:rPr lang="en-US" sz="3200" b="1" u="sng" dirty="0" err="1">
                <a:solidFill>
                  <a:srgbClr val="663300"/>
                </a:solidFill>
              </a:rPr>
              <a:t>Tibolone</a:t>
            </a:r>
            <a:r>
              <a:rPr lang="en-US" sz="3200" dirty="0"/>
              <a:t> was shown in a </a:t>
            </a:r>
            <a:r>
              <a:rPr lang="en-US" sz="3200" dirty="0" smtClean="0"/>
              <a:t>randomized </a:t>
            </a:r>
            <a:r>
              <a:rPr lang="en-US" sz="3200" dirty="0"/>
              <a:t>trial </a:t>
            </a:r>
            <a:r>
              <a:rPr lang="en-US" sz="3200" dirty="0" smtClean="0"/>
              <a:t>to </a:t>
            </a:r>
            <a:r>
              <a:rPr lang="en-US" sz="3200" u="sng" dirty="0" smtClean="0"/>
              <a:t>increase </a:t>
            </a:r>
            <a:r>
              <a:rPr lang="en-US" sz="3200" u="sng" dirty="0"/>
              <a:t>the risk of recurrence in survivors of breast cancer</a:t>
            </a:r>
          </a:p>
          <a:p>
            <a:pPr marL="457200" indent="-457200" algn="l" rtl="0">
              <a:lnSpc>
                <a:spcPct val="150000"/>
              </a:lnSpc>
              <a:buFont typeface="Wingdings 2" pitchFamily="18" charset="2"/>
              <a:buChar char=""/>
            </a:pPr>
            <a:r>
              <a:rPr lang="en-US" sz="3200" dirty="0" smtClean="0"/>
              <a:t>its effect on </a:t>
            </a:r>
            <a:r>
              <a:rPr lang="en-US" sz="3200" dirty="0"/>
              <a:t>recurrence has not been examined in survivors </a:t>
            </a:r>
            <a:r>
              <a:rPr lang="en-US" sz="3200" dirty="0" smtClean="0"/>
              <a:t>of gynecological malignancies </a:t>
            </a:r>
          </a:p>
          <a:p>
            <a:pPr algn="l" rtl="0"/>
            <a:endParaRPr lang="en-US" sz="1600" dirty="0" smtClean="0"/>
          </a:p>
          <a:p>
            <a:pPr marL="457200" indent="-457200" algn="l" rtl="0">
              <a:buFont typeface="Wingdings 2" pitchFamily="18" charset="2"/>
              <a:buChar char=""/>
            </a:pPr>
            <a:r>
              <a:rPr lang="en-US" sz="3200" b="1" u="sng" dirty="0" smtClean="0"/>
              <a:t>No </a:t>
            </a:r>
            <a:r>
              <a:rPr lang="en-US" sz="3200" b="1" u="sng" dirty="0"/>
              <a:t>studies have shown an association of </a:t>
            </a:r>
            <a:r>
              <a:rPr lang="en-US" sz="3200" b="1" u="sng" dirty="0">
                <a:solidFill>
                  <a:srgbClr val="660066"/>
                </a:solidFill>
              </a:rPr>
              <a:t>soy</a:t>
            </a:r>
            <a:r>
              <a:rPr lang="en-US" sz="3200" b="1" u="sng" dirty="0"/>
              <a:t> consumption with increased recurrence</a:t>
            </a:r>
          </a:p>
        </p:txBody>
      </p:sp>
      <p:sp>
        <p:nvSpPr>
          <p:cNvPr id="6" name="مستطيل 3"/>
          <p:cNvSpPr/>
          <p:nvPr/>
        </p:nvSpPr>
        <p:spPr>
          <a:xfrm rot="21600000">
            <a:off x="0" y="-35273"/>
            <a:ext cx="9144000" cy="1569660"/>
          </a:xfrm>
          <a:prstGeom prst="rect">
            <a:avLst/>
          </a:prstGeom>
          <a:solidFill>
            <a:srgbClr val="009900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 rtl="0"/>
            <a:r>
              <a:rPr lang="en-US" sz="9600" b="1" dirty="0">
                <a:solidFill>
                  <a:schemeClr val="bg1"/>
                </a:solidFill>
              </a:rPr>
              <a:t>Conclusion</a:t>
            </a:r>
            <a:endParaRPr lang="ar-SY" sz="9600" b="1" dirty="0" smtClean="0">
              <a:solidFill>
                <a:schemeClr val="bg1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085296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62121"/>
            <a:ext cx="9144000" cy="4181475"/>
          </a:xfrm>
          <a:prstGeom prst="rect">
            <a:avLst/>
          </a:prstGeom>
        </p:spPr>
      </p:pic>
      <p:sp>
        <p:nvSpPr>
          <p:cNvPr id="9" name="مستطيل 3"/>
          <p:cNvSpPr/>
          <p:nvPr/>
        </p:nvSpPr>
        <p:spPr>
          <a:xfrm rot="21600000">
            <a:off x="-36514" y="-13409"/>
            <a:ext cx="9180513" cy="1938992"/>
          </a:xfrm>
          <a:prstGeom prst="rect">
            <a:avLst/>
          </a:prstGeom>
          <a:solidFill>
            <a:srgbClr val="009900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 rtl="0"/>
            <a:r>
              <a:rPr lang="en-US" sz="4000" b="1" dirty="0">
                <a:effectLst>
                  <a:glow rad="127000">
                    <a:schemeClr val="bg1"/>
                  </a:glow>
                </a:effectLst>
                <a:latin typeface="Calibri Light" charset="0"/>
                <a:ea typeface="Calibri Light" charset="0"/>
                <a:cs typeface="Calibri Light" charset="0"/>
              </a:rPr>
              <a:t>Categories of cancer types according to oncologic risk (recurrence, progression) of hormone replacement therapy </a:t>
            </a:r>
            <a:endParaRPr lang="ar-SY" sz="4000" b="1" dirty="0">
              <a:effectLst>
                <a:glow rad="127000">
                  <a:schemeClr val="bg1"/>
                </a:glow>
              </a:effectLst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212889" y="6395467"/>
            <a:ext cx="2909836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 tooltip="Pathology oncology research : POR."/>
              </a:rPr>
              <a:t>Pathol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 tooltip="Pathology oncology research : POR.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 tooltip="Pathology oncology research : POR."/>
              </a:rPr>
              <a:t>Oncol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 tooltip="Pathology oncology research : POR."/>
              </a:rPr>
              <a:t> Res.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2019 Jan 8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697390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15394" y="1658527"/>
            <a:ext cx="8913209" cy="4832092"/>
          </a:xfrm>
          <a:prstGeom prst="rect">
            <a:avLst/>
          </a:prstGeom>
          <a:gradFill>
            <a:gsLst>
              <a:gs pos="81250">
                <a:srgbClr val="D5DFF2"/>
              </a:gs>
              <a:gs pos="0">
                <a:schemeClr val="accent1">
                  <a:tint val="66000"/>
                  <a:satMod val="160000"/>
                </a:schemeClr>
              </a:gs>
              <a:gs pos="4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571500" indent="-571500" algn="l" rtl="0">
              <a:buClr>
                <a:srgbClr val="FF0000"/>
              </a:buClr>
              <a:buFont typeface="Wingdings" pitchFamily="2" charset="2"/>
              <a:buChar char="l"/>
            </a:pPr>
            <a:r>
              <a:rPr lang="en-US" sz="4400" b="1" dirty="0"/>
              <a:t>A decision to use HRT should be </a:t>
            </a:r>
            <a:r>
              <a:rPr lang="en-US" sz="4400" b="1" i="1" dirty="0">
                <a:solidFill>
                  <a:srgbClr val="C00000"/>
                </a:solidFill>
              </a:rPr>
              <a:t>tailored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i="1" dirty="0">
                <a:solidFill>
                  <a:srgbClr val="C00000"/>
                </a:solidFill>
              </a:rPr>
              <a:t>to the </a:t>
            </a:r>
            <a:r>
              <a:rPr lang="en-US" sz="4400" b="1" i="1" dirty="0" smtClean="0">
                <a:solidFill>
                  <a:srgbClr val="C00000"/>
                </a:solidFill>
              </a:rPr>
              <a:t>individual </a:t>
            </a:r>
            <a:r>
              <a:rPr lang="en-US" sz="4400" b="1" dirty="0" smtClean="0"/>
              <a:t>patient</a:t>
            </a:r>
            <a:r>
              <a:rPr lang="en-US" sz="4400" b="1" dirty="0"/>
              <a:t>, with the recognition that all survivors of cancer </a:t>
            </a:r>
            <a:r>
              <a:rPr lang="en-US" sz="4400" b="1" dirty="0" smtClean="0"/>
              <a:t>are not </a:t>
            </a:r>
            <a:r>
              <a:rPr lang="en-US" sz="4400" b="1" dirty="0"/>
              <a:t>the </a:t>
            </a:r>
            <a:r>
              <a:rPr lang="en-US" sz="4400" b="1" dirty="0" smtClean="0"/>
              <a:t>same.</a:t>
            </a:r>
          </a:p>
          <a:p>
            <a:pPr marL="571500" indent="-571500" algn="l" rtl="0">
              <a:buClr>
                <a:srgbClr val="FF0000"/>
              </a:buClr>
              <a:buFont typeface="Wingdings" pitchFamily="2" charset="2"/>
              <a:buChar char="l"/>
            </a:pPr>
            <a:r>
              <a:rPr lang="en-US" sz="4400" b="1" dirty="0" smtClean="0"/>
              <a:t>should </a:t>
            </a:r>
            <a:r>
              <a:rPr lang="en-US" sz="4400" b="1" dirty="0"/>
              <a:t>take into account </a:t>
            </a:r>
            <a:r>
              <a:rPr lang="en-US" sz="4400" b="1" dirty="0" smtClean="0">
                <a:solidFill>
                  <a:srgbClr val="C00000"/>
                </a:solidFill>
              </a:rPr>
              <a:t>quality </a:t>
            </a:r>
            <a:r>
              <a:rPr lang="en-US" sz="4400" b="1" dirty="0">
                <a:solidFill>
                  <a:srgbClr val="C00000"/>
                </a:solidFill>
              </a:rPr>
              <a:t>of life</a:t>
            </a:r>
            <a:endParaRPr lang="ar-SY" sz="4400" b="1" dirty="0">
              <a:solidFill>
                <a:srgbClr val="C00000"/>
              </a:solidFill>
            </a:endParaRPr>
          </a:p>
        </p:txBody>
      </p:sp>
      <p:sp>
        <p:nvSpPr>
          <p:cNvPr id="6" name="مستطيل 3"/>
          <p:cNvSpPr/>
          <p:nvPr/>
        </p:nvSpPr>
        <p:spPr>
          <a:xfrm rot="21600000">
            <a:off x="0" y="-35273"/>
            <a:ext cx="9144000" cy="1569660"/>
          </a:xfrm>
          <a:prstGeom prst="rect">
            <a:avLst/>
          </a:prstGeom>
          <a:solidFill>
            <a:srgbClr val="009900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 rtl="0"/>
            <a:r>
              <a:rPr lang="en-US" sz="9600" b="1" dirty="0">
                <a:solidFill>
                  <a:schemeClr val="bg1"/>
                </a:solidFill>
              </a:rPr>
              <a:t>Conclusion</a:t>
            </a:r>
            <a:endParaRPr lang="ar-SY" sz="9600" b="1" dirty="0" smtClean="0">
              <a:solidFill>
                <a:schemeClr val="bg1"/>
              </a:solidFill>
            </a:endParaRP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518089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"/>
                            </p:stCondLst>
                            <p:childTnLst>
                              <p:par>
                                <p:cTn id="21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  <p:bldP spid="3" grpId="2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74153" y="1340768"/>
            <a:ext cx="8965220" cy="4992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 rtl="0">
              <a:lnSpc>
                <a:spcPct val="150000"/>
              </a:lnSpc>
              <a:buClr>
                <a:srgbClr val="663300"/>
              </a:buClr>
              <a:buFont typeface="Calibri" panose="020F0502020204030204" pitchFamily="34" charset="0"/>
              <a:buChar char="֎"/>
            </a:pPr>
            <a:r>
              <a:rPr lang="en-US" sz="3600" b="1" dirty="0" smtClean="0"/>
              <a:t>Surgical </a:t>
            </a:r>
            <a:r>
              <a:rPr lang="en-US" sz="3600" b="1" dirty="0"/>
              <a:t>and adjuvant treatments </a:t>
            </a:r>
            <a:r>
              <a:rPr lang="en-US" sz="3600" b="1" dirty="0" smtClean="0"/>
              <a:t>often </a:t>
            </a:r>
            <a:r>
              <a:rPr lang="en-US" sz="3600" b="1" dirty="0"/>
              <a:t>cause </a:t>
            </a:r>
            <a:r>
              <a:rPr lang="en-US" sz="3600" b="1" u="sng" dirty="0" smtClean="0"/>
              <a:t>abrupt </a:t>
            </a:r>
            <a:r>
              <a:rPr lang="en-US" sz="3600" b="1" u="sng" dirty="0"/>
              <a:t>onset of menopause </a:t>
            </a:r>
            <a:r>
              <a:rPr lang="en-US" sz="3600" b="1" dirty="0"/>
              <a:t>in younger </a:t>
            </a:r>
            <a:r>
              <a:rPr lang="en-US" sz="3600" b="1" dirty="0" smtClean="0"/>
              <a:t>women. </a:t>
            </a:r>
          </a:p>
          <a:p>
            <a:pPr marL="571500" indent="-571500" algn="l" rtl="0">
              <a:lnSpc>
                <a:spcPct val="150000"/>
              </a:lnSpc>
              <a:buClr>
                <a:srgbClr val="663300"/>
              </a:buClr>
              <a:buFont typeface="Calibri" panose="020F0502020204030204" pitchFamily="34" charset="0"/>
              <a:buChar char="֎"/>
            </a:pPr>
            <a:r>
              <a:rPr lang="en-US" sz="3600" b="1" dirty="0" smtClean="0"/>
              <a:t>Treatments </a:t>
            </a:r>
            <a:r>
              <a:rPr lang="en-US" sz="3600" b="1" dirty="0"/>
              <a:t>improve, women are </a:t>
            </a:r>
            <a:r>
              <a:rPr lang="en-US" sz="3600" b="1" u="sng" dirty="0"/>
              <a:t>living longer </a:t>
            </a:r>
            <a:r>
              <a:rPr lang="en-US" sz="3600" b="1" dirty="0"/>
              <a:t>and </a:t>
            </a:r>
            <a:r>
              <a:rPr lang="en-US" sz="3600" b="1" i="1" u="sng" dirty="0">
                <a:solidFill>
                  <a:srgbClr val="C00000"/>
                </a:solidFill>
              </a:rPr>
              <a:t>quality of life is a critical concern.</a:t>
            </a:r>
            <a:r>
              <a:rPr lang="en-US" sz="3600" b="1" i="1" u="sng" dirty="0"/>
              <a:t> </a:t>
            </a:r>
            <a:endParaRPr lang="en-US" sz="3600" b="1" i="1" u="sng" dirty="0" smtClean="0"/>
          </a:p>
        </p:txBody>
      </p:sp>
      <p:sp>
        <p:nvSpPr>
          <p:cNvPr id="6" name="مستطيل 5"/>
          <p:cNvSpPr/>
          <p:nvPr/>
        </p:nvSpPr>
        <p:spPr>
          <a:xfrm rot="21600000">
            <a:off x="-30473" y="0"/>
            <a:ext cx="9174473" cy="1107996"/>
          </a:xfrm>
          <a:prstGeom prst="rect">
            <a:avLst/>
          </a:prstGeom>
          <a:solidFill>
            <a:srgbClr val="6699FF"/>
          </a:solidFill>
          <a:ln w="19050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Helvetica" panose="020B0604020202020204" pitchFamily="34" charset="0"/>
                <a:ea typeface="Calibri Light" charset="0"/>
                <a:cs typeface="Helvetica" panose="020B0604020202020204" pitchFamily="34" charset="0"/>
              </a:rPr>
              <a:t>INTRODUCTION</a:t>
            </a:r>
            <a:endParaRPr lang="ar-SY" sz="66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Helvetica" panose="020B0604020202020204" pitchFamily="34" charset="0"/>
              <a:ea typeface="Calibri Light" charset="0"/>
              <a:cs typeface="Helvetica" panose="020B0604020202020204" pitchFamily="34" charset="0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  <p:sp>
        <p:nvSpPr>
          <p:cNvPr id="4" name="مستطيل 3"/>
          <p:cNvSpPr/>
          <p:nvPr/>
        </p:nvSpPr>
        <p:spPr>
          <a:xfrm>
            <a:off x="5974658" y="5868330"/>
            <a:ext cx="2909836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 tooltip="Pathology oncology research : POR."/>
              </a:rPr>
              <a:t>Pathol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 tooltip="Pathology oncology research : POR.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 tooltip="Pathology oncology research : POR."/>
              </a:rPr>
              <a:t>Oncol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 tooltip="Pathology oncology research : POR."/>
              </a:rPr>
              <a:t> Res.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2019 Jan 8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5485620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975" y="0"/>
            <a:ext cx="9324975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12160" y="188641"/>
            <a:ext cx="313184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  <a:latin typeface="Chiller" panose="04020404031007020602" pitchFamily="82" charset="0"/>
              </a:rPr>
              <a:t>THANK YOU</a:t>
            </a:r>
            <a:endParaRPr lang="ar-SA" sz="4800" b="1" dirty="0">
              <a:solidFill>
                <a:srgbClr val="0000FF"/>
              </a:solidFill>
              <a:latin typeface="Chiller" panose="04020404031007020602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 rot="-2220000">
            <a:off x="-415060" y="710778"/>
            <a:ext cx="3228583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 smtClean="0">
                <a:solidFill>
                  <a:srgbClr val="460046"/>
                </a:solidFill>
                <a:latin typeface="Chiller" panose="04020404031007020602" pitchFamily="82" charset="0"/>
              </a:rPr>
              <a:t>YES; </a:t>
            </a:r>
            <a:r>
              <a:rPr lang="en-US" sz="4400" b="1" dirty="0" smtClean="0">
                <a:solidFill>
                  <a:srgbClr val="FF0066"/>
                </a:solidFill>
                <a:latin typeface="Chiller" panose="04020404031007020602" pitchFamily="82" charset="0"/>
              </a:rPr>
              <a:t>YES</a:t>
            </a:r>
            <a:r>
              <a:rPr lang="en-US" sz="4400" b="1" dirty="0">
                <a:solidFill>
                  <a:srgbClr val="FF0066"/>
                </a:solidFill>
                <a:latin typeface="Chiller" panose="04020404031007020602" pitchFamily="82" charset="0"/>
              </a:rPr>
              <a:t>;</a:t>
            </a:r>
            <a:r>
              <a:rPr lang="en-US" sz="4400" b="1" dirty="0" smtClean="0">
                <a:solidFill>
                  <a:srgbClr val="0000FF"/>
                </a:solidFill>
                <a:latin typeface="Chiller" panose="04020404031007020602" pitchFamily="82" charset="0"/>
              </a:rPr>
              <a:t> </a:t>
            </a:r>
            <a:r>
              <a:rPr lang="en-US" sz="4400" b="1" dirty="0" smtClean="0">
                <a:solidFill>
                  <a:srgbClr val="006666"/>
                </a:solidFill>
                <a:latin typeface="Chiller" panose="04020404031007020602" pitchFamily="82" charset="0"/>
              </a:rPr>
              <a:t>YES</a:t>
            </a:r>
            <a:endParaRPr lang="ar-SA" sz="4400" b="1" dirty="0">
              <a:solidFill>
                <a:srgbClr val="006666"/>
              </a:solidFill>
              <a:latin typeface="Chiller" panose="04020404031007020602" pitchFamily="82" charset="0"/>
            </a:endParaRP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696371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صورة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-875" y="2783271"/>
            <a:ext cx="90727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 rtl="0">
              <a:lnSpc>
                <a:spcPct val="150000"/>
              </a:lnSpc>
              <a:buClr>
                <a:srgbClr val="C00000"/>
              </a:buClr>
            </a:pPr>
            <a:r>
              <a:rPr lang="en-US" sz="3600" b="1" dirty="0" smtClean="0"/>
              <a:t>Are there….</a:t>
            </a:r>
          </a:p>
          <a:p>
            <a:pPr marL="1485900" lvl="2" indent="-571500" algn="l" rtl="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b="1" dirty="0" smtClean="0"/>
              <a:t>  Recurrence ?? </a:t>
            </a:r>
          </a:p>
          <a:p>
            <a:pPr marL="1485900" lvl="2" indent="-571500" algn="l" rtl="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b="1" dirty="0" smtClean="0"/>
              <a:t>   Survival??</a:t>
            </a:r>
          </a:p>
        </p:txBody>
      </p:sp>
      <p:sp>
        <p:nvSpPr>
          <p:cNvPr id="6" name="مستطيل 5"/>
          <p:cNvSpPr/>
          <p:nvPr/>
        </p:nvSpPr>
        <p:spPr>
          <a:xfrm rot="21600000">
            <a:off x="-30473" y="0"/>
            <a:ext cx="9174473" cy="1107996"/>
          </a:xfrm>
          <a:prstGeom prst="rect">
            <a:avLst/>
          </a:prstGeom>
          <a:solidFill>
            <a:srgbClr val="6699FF"/>
          </a:solidFill>
          <a:ln w="19050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Helvetica" panose="020B0604020202020204" pitchFamily="34" charset="0"/>
                <a:ea typeface="Calibri Light" charset="0"/>
                <a:cs typeface="Helvetica" panose="020B0604020202020204" pitchFamily="34" charset="0"/>
              </a:rPr>
              <a:t>INTRODUCTION</a:t>
            </a:r>
            <a:endParaRPr lang="ar-SY" sz="66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Helvetica" panose="020B0604020202020204" pitchFamily="34" charset="0"/>
              <a:ea typeface="Calibri Light" charset="0"/>
              <a:cs typeface="Helvetica" panose="020B0604020202020204" pitchFamily="34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31503" y="1372384"/>
            <a:ext cx="9040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l" rtl="0">
              <a:buClr>
                <a:srgbClr val="663300"/>
              </a:buClr>
              <a:buFont typeface="Calibri" panose="020F0502020204030204" pitchFamily="34" charset="0"/>
              <a:buChar char="֎"/>
            </a:pPr>
            <a:r>
              <a:rPr lang="en-US" sz="4000" b="1" dirty="0" smtClean="0">
                <a:solidFill>
                  <a:srgbClr val="663300"/>
                </a:solidFill>
              </a:rPr>
              <a:t>All ask about </a:t>
            </a:r>
            <a:r>
              <a:rPr lang="en-US" sz="4000" b="1" dirty="0">
                <a:solidFill>
                  <a:srgbClr val="663300"/>
                </a:solidFill>
              </a:rPr>
              <a:t>use HRT in survivors of gynecological </a:t>
            </a:r>
            <a:r>
              <a:rPr lang="en-US" sz="4000" b="1" dirty="0" smtClean="0">
                <a:solidFill>
                  <a:srgbClr val="663300"/>
                </a:solidFill>
              </a:rPr>
              <a:t>&amp; beast cancers:</a:t>
            </a:r>
            <a:endParaRPr lang="en-US" sz="4000" b="1" dirty="0">
              <a:solidFill>
                <a:srgbClr val="663300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Mohamed Alajami</a:t>
            </a:r>
            <a:endParaRPr lang="ar-SY"/>
          </a:p>
        </p:txBody>
      </p:sp>
      <p:sp>
        <p:nvSpPr>
          <p:cNvPr id="7" name="سهم للأسفل 6"/>
          <p:cNvSpPr/>
          <p:nvPr/>
        </p:nvSpPr>
        <p:spPr>
          <a:xfrm rot="10800000">
            <a:off x="1331640" y="3831097"/>
            <a:ext cx="360040" cy="5400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سهم للأسفل 7"/>
          <p:cNvSpPr/>
          <p:nvPr/>
        </p:nvSpPr>
        <p:spPr>
          <a:xfrm>
            <a:off x="1331640" y="4625806"/>
            <a:ext cx="360040" cy="540000"/>
          </a:xfrm>
          <a:prstGeom prst="down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441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10403</TotalTime>
  <Words>4766</Words>
  <Application>Microsoft Office PowerPoint</Application>
  <PresentationFormat>عرض على الشاشة (4:3)</PresentationFormat>
  <Paragraphs>708</Paragraphs>
  <Slides>80</Slides>
  <Notes>37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24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80</vt:i4>
      </vt:variant>
    </vt:vector>
  </HeadingPairs>
  <TitlesOfParts>
    <vt:vector size="105" baseType="lpstr">
      <vt:lpstr>AdvMINION-R</vt:lpstr>
      <vt:lpstr>AdvOT106fdb58.B</vt:lpstr>
      <vt:lpstr>AdvOT3f399bc3</vt:lpstr>
      <vt:lpstr>AdvOT53949f24.I</vt:lpstr>
      <vt:lpstr>AdvTT3713a231+20</vt:lpstr>
      <vt:lpstr>Arial</vt:lpstr>
      <vt:lpstr>Blackadder ITC</vt:lpstr>
      <vt:lpstr>Britannic Bold</vt:lpstr>
      <vt:lpstr>Brush Script MT</vt:lpstr>
      <vt:lpstr>Calibri</vt:lpstr>
      <vt:lpstr>Calibri Light</vt:lpstr>
      <vt:lpstr>Chiller</vt:lpstr>
      <vt:lpstr>Comic Sans MS</vt:lpstr>
      <vt:lpstr>Elephant</vt:lpstr>
      <vt:lpstr>Farsi Simple Outline</vt:lpstr>
      <vt:lpstr>Freestyle Script</vt:lpstr>
      <vt:lpstr>Helvetica</vt:lpstr>
      <vt:lpstr>LiberationSerif</vt:lpstr>
      <vt:lpstr>LiberationSerif-Italic</vt:lpstr>
      <vt:lpstr>SabonLTStd-Italic</vt:lpstr>
      <vt:lpstr>SabonLTStd-Roman</vt:lpstr>
      <vt:lpstr>Times New Roman</vt:lpstr>
      <vt:lpstr>Wingdings</vt:lpstr>
      <vt:lpstr>Wingdings 2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Ahmed-Under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 Mohammad Alajami</dc:creator>
  <cp:lastModifiedBy>HP</cp:lastModifiedBy>
  <cp:revision>492</cp:revision>
  <dcterms:created xsi:type="dcterms:W3CDTF">2018-10-19T04:01:57Z</dcterms:created>
  <dcterms:modified xsi:type="dcterms:W3CDTF">2019-03-09T20:33:23Z</dcterms:modified>
</cp:coreProperties>
</file>