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43" r:id="rId3"/>
    <p:sldId id="544" r:id="rId4"/>
    <p:sldId id="447" r:id="rId5"/>
    <p:sldId id="452" r:id="rId6"/>
    <p:sldId id="545" r:id="rId7"/>
    <p:sldId id="548" r:id="rId8"/>
    <p:sldId id="547" r:id="rId9"/>
    <p:sldId id="550" r:id="rId10"/>
    <p:sldId id="551" r:id="rId11"/>
    <p:sldId id="462" r:id="rId12"/>
    <p:sldId id="556" r:id="rId13"/>
    <p:sldId id="552" r:id="rId14"/>
    <p:sldId id="476" r:id="rId15"/>
    <p:sldId id="463" r:id="rId16"/>
    <p:sldId id="465" r:id="rId17"/>
    <p:sldId id="566" r:id="rId18"/>
    <p:sldId id="557" r:id="rId19"/>
    <p:sldId id="561" r:id="rId20"/>
    <p:sldId id="524" r:id="rId21"/>
    <p:sldId id="560" r:id="rId22"/>
    <p:sldId id="571" r:id="rId23"/>
    <p:sldId id="567" r:id="rId24"/>
    <p:sldId id="539" r:id="rId25"/>
    <p:sldId id="509" r:id="rId26"/>
    <p:sldId id="538" r:id="rId27"/>
    <p:sldId id="536" r:id="rId28"/>
    <p:sldId id="542" r:id="rId29"/>
    <p:sldId id="541" r:id="rId30"/>
    <p:sldId id="537" r:id="rId31"/>
    <p:sldId id="568" r:id="rId32"/>
    <p:sldId id="569" r:id="rId33"/>
    <p:sldId id="528" r:id="rId34"/>
    <p:sldId id="529" r:id="rId35"/>
    <p:sldId id="565" r:id="rId36"/>
    <p:sldId id="570" r:id="rId37"/>
    <p:sldId id="47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EB35"/>
    <a:srgbClr val="45A573"/>
    <a:srgbClr val="9900CC"/>
    <a:srgbClr val="38F276"/>
    <a:srgbClr val="66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94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elete val="1"/>
          </c:dLbls>
          <c:val>
            <c:numRef>
              <c:f>Sheet1!$C$1:$C$7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22</c:v>
                </c:pt>
                <c:pt idx="3">
                  <c:v>21</c:v>
                </c:pt>
                <c:pt idx="4">
                  <c:v>29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7"/>
          <c:dPt>
            <c:idx val="2"/>
            <c:bubble3D val="0"/>
            <c:spPr>
              <a:scene3d>
                <a:camera prst="orthographicFront"/>
                <a:lightRig rig="glow" dir="t">
                  <a:rot lat="0" lon="0" rev="1800000"/>
                </a:lightRig>
              </a:scene3d>
              <a:sp3d prstMaterial="flat">
                <a:bevelT w="0" h="19050" prst="hardEdge"/>
                <a:bevelB prst="relaxedInse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23682058343825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634198330615011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200874084274408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ورقة1!$E$1:$E$7</c:f>
              <c:strCache>
                <c:ptCount val="7"/>
                <c:pt idx="0">
                  <c:v>M0</c:v>
                </c:pt>
                <c:pt idx="1">
                  <c:v>M1</c:v>
                </c:pt>
                <c:pt idx="2">
                  <c:v>M2</c:v>
                </c:pt>
                <c:pt idx="3">
                  <c:v>M3</c:v>
                </c:pt>
                <c:pt idx="4">
                  <c:v>M4</c:v>
                </c:pt>
                <c:pt idx="5">
                  <c:v>M5</c:v>
                </c:pt>
                <c:pt idx="6">
                  <c:v>unkwon</c:v>
                </c:pt>
              </c:strCache>
            </c:strRef>
          </c:cat>
          <c:val>
            <c:numRef>
              <c:f>ورقة1!$F$1:$F$7</c:f>
              <c:numCache>
                <c:formatCode>General</c:formatCode>
                <c:ptCount val="7"/>
                <c:pt idx="0">
                  <c:v>3</c:v>
                </c:pt>
                <c:pt idx="1">
                  <c:v>10</c:v>
                </c:pt>
                <c:pt idx="2">
                  <c:v>16</c:v>
                </c:pt>
                <c:pt idx="3">
                  <c:v>12</c:v>
                </c:pt>
                <c:pt idx="4">
                  <c:v>21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D88C1-B8D5-4006-8959-47AAA4D944F4}" type="doc">
      <dgm:prSet loTypeId="urn:microsoft.com/office/officeart/2005/8/layout/radial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01DA12-E66F-49DC-8335-43B69572EB08}">
      <dgm:prSet phldrT="[نص]"/>
      <dgm:spPr/>
      <dgm:t>
        <a:bodyPr/>
        <a:lstStyle/>
        <a:p>
          <a:r>
            <a:rPr lang="en-US" b="1" dirty="0" smtClean="0"/>
            <a:t>Detect Fusion Transcripts</a:t>
          </a:r>
          <a:endParaRPr lang="en-US" b="1" dirty="0"/>
        </a:p>
      </dgm:t>
    </dgm:pt>
    <dgm:pt modelId="{86498EC5-C8E0-4C88-B351-11D141B0C62B}" type="parTrans" cxnId="{C637395C-51D0-40B7-B1E3-C18568293750}">
      <dgm:prSet/>
      <dgm:spPr/>
      <dgm:t>
        <a:bodyPr/>
        <a:lstStyle/>
        <a:p>
          <a:endParaRPr lang="en-US"/>
        </a:p>
      </dgm:t>
    </dgm:pt>
    <dgm:pt modelId="{594E2D61-AA4F-4AE9-AB3E-637BF49E469B}" type="sibTrans" cxnId="{C637395C-51D0-40B7-B1E3-C18568293750}">
      <dgm:prSet/>
      <dgm:spPr/>
      <dgm:t>
        <a:bodyPr/>
        <a:lstStyle/>
        <a:p>
          <a:endParaRPr lang="en-US"/>
        </a:p>
      </dgm:t>
    </dgm:pt>
    <dgm:pt modelId="{05EBEAB9-843A-4738-8733-0644A2B58D0D}">
      <dgm:prSet phldrT="[نص]"/>
      <dgm:spPr/>
      <dgm:t>
        <a:bodyPr/>
        <a:lstStyle/>
        <a:p>
          <a:r>
            <a:rPr lang="en-US" dirty="0" smtClean="0">
              <a:solidFill>
                <a:srgbClr val="45A573"/>
              </a:solidFill>
            </a:rPr>
            <a:t>Potential for ATRA therapy for t(15,17)</a:t>
          </a:r>
          <a:endParaRPr lang="en-US" dirty="0">
            <a:solidFill>
              <a:srgbClr val="45A573"/>
            </a:solidFill>
          </a:endParaRPr>
        </a:p>
      </dgm:t>
    </dgm:pt>
    <dgm:pt modelId="{45640ABE-723D-45BE-9316-91A437125E77}" type="parTrans" cxnId="{8955C39F-E9C7-47E5-86AD-3DA8C63B0F1D}">
      <dgm:prSet/>
      <dgm:spPr/>
      <dgm:t>
        <a:bodyPr/>
        <a:lstStyle/>
        <a:p>
          <a:endParaRPr lang="en-US"/>
        </a:p>
      </dgm:t>
    </dgm:pt>
    <dgm:pt modelId="{B95ADD9D-3524-407D-B0FD-236F6A002763}" type="sibTrans" cxnId="{8955C39F-E9C7-47E5-86AD-3DA8C63B0F1D}">
      <dgm:prSet/>
      <dgm:spPr/>
      <dgm:t>
        <a:bodyPr/>
        <a:lstStyle/>
        <a:p>
          <a:endParaRPr lang="en-US"/>
        </a:p>
      </dgm:t>
    </dgm:pt>
    <dgm:pt modelId="{E2033052-896F-4FFB-8C62-CC2D3BB556BE}">
      <dgm:prSet phldrT="[نص]"/>
      <dgm:spPr/>
      <dgm:t>
        <a:bodyPr/>
        <a:lstStyle/>
        <a:p>
          <a:r>
            <a:rPr lang="en-US" b="1" dirty="0" smtClean="0"/>
            <a:t>Detect DNMT3A</a:t>
          </a:r>
        </a:p>
        <a:p>
          <a:r>
            <a:rPr lang="en-US" b="1" dirty="0" smtClean="0"/>
            <a:t>Mutations</a:t>
          </a:r>
          <a:endParaRPr lang="en-US" b="1" dirty="0"/>
        </a:p>
      </dgm:t>
    </dgm:pt>
    <dgm:pt modelId="{10BE47D5-BC99-4FA5-97FF-CDCF6A050203}" type="parTrans" cxnId="{651F49B6-13A8-4986-A8F7-C434D358FB38}">
      <dgm:prSet/>
      <dgm:spPr/>
      <dgm:t>
        <a:bodyPr/>
        <a:lstStyle/>
        <a:p>
          <a:endParaRPr lang="en-US"/>
        </a:p>
      </dgm:t>
    </dgm:pt>
    <dgm:pt modelId="{9AC9DB8B-12E8-498D-9230-A1AFDF00FFF2}" type="sibTrans" cxnId="{651F49B6-13A8-4986-A8F7-C434D358FB38}">
      <dgm:prSet/>
      <dgm:spPr/>
      <dgm:t>
        <a:bodyPr/>
        <a:lstStyle/>
        <a:p>
          <a:endParaRPr lang="en-US"/>
        </a:p>
      </dgm:t>
    </dgm:pt>
    <dgm:pt modelId="{B4F3DDA0-7A23-42EC-9DA7-6648093059DF}">
      <dgm:prSet phldrT="[نص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Potential for </a:t>
          </a:r>
          <a:r>
            <a:rPr lang="en-US" dirty="0" err="1" smtClean="0">
              <a:solidFill>
                <a:schemeClr val="accent5">
                  <a:lumMod val="75000"/>
                </a:schemeClr>
              </a:solidFill>
            </a:rPr>
            <a:t>demethylation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 therapy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D62F24FC-CF6C-4CE0-9AA9-172F1349A012}" type="parTrans" cxnId="{F1C24D5F-7E87-4E0B-822A-21133B27A590}">
      <dgm:prSet/>
      <dgm:spPr/>
      <dgm:t>
        <a:bodyPr/>
        <a:lstStyle/>
        <a:p>
          <a:endParaRPr lang="en-US"/>
        </a:p>
      </dgm:t>
    </dgm:pt>
    <dgm:pt modelId="{30B99006-2005-48FC-AF27-923E384E969E}" type="sibTrans" cxnId="{F1C24D5F-7E87-4E0B-822A-21133B27A590}">
      <dgm:prSet/>
      <dgm:spPr/>
      <dgm:t>
        <a:bodyPr/>
        <a:lstStyle/>
        <a:p>
          <a:endParaRPr lang="en-US"/>
        </a:p>
      </dgm:t>
    </dgm:pt>
    <dgm:pt modelId="{0B9C1F83-F73C-4063-ACD3-64176E7BC3D7}">
      <dgm:prSet phldrT="[نص]"/>
      <dgm:spPr/>
      <dgm:t>
        <a:bodyPr/>
        <a:lstStyle/>
        <a:p>
          <a:r>
            <a:rPr lang="en-US" b="1" dirty="0" smtClean="0"/>
            <a:t>Isolate LSCs</a:t>
          </a:r>
          <a:endParaRPr lang="en-US" b="1" dirty="0"/>
        </a:p>
      </dgm:t>
    </dgm:pt>
    <dgm:pt modelId="{A9131F8C-BA86-400E-BECA-1E719C60BA64}" type="parTrans" cxnId="{D134C1D4-8D68-4B01-917D-88FF73F94D6D}">
      <dgm:prSet/>
      <dgm:spPr/>
      <dgm:t>
        <a:bodyPr/>
        <a:lstStyle/>
        <a:p>
          <a:endParaRPr lang="en-US"/>
        </a:p>
      </dgm:t>
    </dgm:pt>
    <dgm:pt modelId="{A35F79A9-51D6-4D40-AB4D-0A341239AFC7}" type="sibTrans" cxnId="{D134C1D4-8D68-4B01-917D-88FF73F94D6D}">
      <dgm:prSet/>
      <dgm:spPr/>
      <dgm:t>
        <a:bodyPr/>
        <a:lstStyle/>
        <a:p>
          <a:endParaRPr lang="en-US"/>
        </a:p>
      </dgm:t>
    </dgm:pt>
    <dgm:pt modelId="{94D1BAF1-66F1-48B0-AF3B-B451889D6E49}">
      <dgm:prSet phldrT="[نص]"/>
      <dgm:spPr/>
      <dgm:t>
        <a:bodyPr/>
        <a:lstStyle/>
        <a:p>
          <a:r>
            <a:rPr lang="en-US" dirty="0" smtClean="0">
              <a:solidFill>
                <a:srgbClr val="9900CC"/>
              </a:solidFill>
            </a:rPr>
            <a:t>Potential for Drug Sensitivity Model</a:t>
          </a:r>
          <a:endParaRPr lang="en-US" dirty="0">
            <a:solidFill>
              <a:srgbClr val="9900CC"/>
            </a:solidFill>
          </a:endParaRPr>
        </a:p>
      </dgm:t>
    </dgm:pt>
    <dgm:pt modelId="{31CD55F0-B5A7-4651-94C6-0B3F02D9AB63}" type="parTrans" cxnId="{4149E767-E2A5-445C-9C1D-2DBE02DDEC29}">
      <dgm:prSet/>
      <dgm:spPr/>
      <dgm:t>
        <a:bodyPr/>
        <a:lstStyle/>
        <a:p>
          <a:endParaRPr lang="en-US"/>
        </a:p>
      </dgm:t>
    </dgm:pt>
    <dgm:pt modelId="{9DDFAE32-C666-4D91-8EAD-D437AB2892DE}" type="sibTrans" cxnId="{4149E767-E2A5-445C-9C1D-2DBE02DDEC29}">
      <dgm:prSet/>
      <dgm:spPr/>
      <dgm:t>
        <a:bodyPr/>
        <a:lstStyle/>
        <a:p>
          <a:endParaRPr lang="en-US"/>
        </a:p>
      </dgm:t>
    </dgm:pt>
    <dgm:pt modelId="{6F06EDD9-B36B-47F0-A9FA-8223AA24B3A6}">
      <dgm:prSet/>
      <dgm:spPr/>
      <dgm:t>
        <a:bodyPr/>
        <a:lstStyle/>
        <a:p>
          <a:r>
            <a:rPr lang="en-US" b="1" dirty="0" smtClean="0"/>
            <a:t>Detect FLT3 Mutations</a:t>
          </a:r>
          <a:endParaRPr lang="en-US" b="1" dirty="0"/>
        </a:p>
      </dgm:t>
    </dgm:pt>
    <dgm:pt modelId="{5F5960D1-C241-4E98-8F96-EDC5AECCCEBC}" type="parTrans" cxnId="{5D51AFC3-872E-4C85-9388-E7E43946002D}">
      <dgm:prSet/>
      <dgm:spPr/>
      <dgm:t>
        <a:bodyPr/>
        <a:lstStyle/>
        <a:p>
          <a:endParaRPr lang="en-US"/>
        </a:p>
      </dgm:t>
    </dgm:pt>
    <dgm:pt modelId="{F8D4BAC2-B244-47D9-AAF3-3A3906F7E23C}" type="sibTrans" cxnId="{5D51AFC3-872E-4C85-9388-E7E43946002D}">
      <dgm:prSet/>
      <dgm:spPr/>
      <dgm:t>
        <a:bodyPr/>
        <a:lstStyle/>
        <a:p>
          <a:endParaRPr lang="en-US"/>
        </a:p>
      </dgm:t>
    </dgm:pt>
    <dgm:pt modelId="{67F1B7C3-7331-4B73-A88F-2EC03BEC6BFA}">
      <dgm:prSet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Potential for TKIs therapy</a:t>
          </a:r>
          <a:endParaRPr lang="en-US" dirty="0">
            <a:solidFill>
              <a:srgbClr val="00B050"/>
            </a:solidFill>
          </a:endParaRPr>
        </a:p>
      </dgm:t>
    </dgm:pt>
    <dgm:pt modelId="{3C28B991-C4E5-401B-9686-60ADD7841F53}" type="parTrans" cxnId="{5AA77B6C-DA17-47FC-A4FF-01DF02CA4AA2}">
      <dgm:prSet/>
      <dgm:spPr/>
      <dgm:t>
        <a:bodyPr/>
        <a:lstStyle/>
        <a:p>
          <a:endParaRPr lang="en-US"/>
        </a:p>
      </dgm:t>
    </dgm:pt>
    <dgm:pt modelId="{52D67371-4482-484A-A92C-B83EC2A3DA5E}" type="sibTrans" cxnId="{5AA77B6C-DA17-47FC-A4FF-01DF02CA4AA2}">
      <dgm:prSet/>
      <dgm:spPr/>
      <dgm:t>
        <a:bodyPr/>
        <a:lstStyle/>
        <a:p>
          <a:endParaRPr lang="en-US"/>
        </a:p>
      </dgm:t>
    </dgm:pt>
    <dgm:pt modelId="{8F84F27A-F1D8-4BD8-8ED7-ACB0D40BFB3A}">
      <dgm:prSet/>
      <dgm:spPr/>
      <dgm:t>
        <a:bodyPr/>
        <a:lstStyle/>
        <a:p>
          <a:r>
            <a:rPr lang="en-US" b="1" dirty="0" smtClean="0"/>
            <a:t>Measuring </a:t>
          </a:r>
          <a:r>
            <a:rPr lang="en-US" b="1" dirty="0" err="1" smtClean="0"/>
            <a:t>miRNA</a:t>
          </a:r>
          <a:endParaRPr lang="en-US" b="1" dirty="0"/>
        </a:p>
      </dgm:t>
    </dgm:pt>
    <dgm:pt modelId="{BD1FD6E1-CC8B-405A-953A-B017E7A13497}" type="parTrans" cxnId="{176E46FD-D1AC-4345-8B3F-74CCC4E0370E}">
      <dgm:prSet/>
      <dgm:spPr/>
      <dgm:t>
        <a:bodyPr/>
        <a:lstStyle/>
        <a:p>
          <a:endParaRPr lang="en-US"/>
        </a:p>
      </dgm:t>
    </dgm:pt>
    <dgm:pt modelId="{C82686C5-4606-43C8-8696-A5E2AAFC4848}" type="sibTrans" cxnId="{176E46FD-D1AC-4345-8B3F-74CCC4E0370E}">
      <dgm:prSet/>
      <dgm:spPr/>
      <dgm:t>
        <a:bodyPr/>
        <a:lstStyle/>
        <a:p>
          <a:endParaRPr lang="en-US"/>
        </a:p>
      </dgm:t>
    </dgm:pt>
    <dgm:pt modelId="{A3E9D277-CC5A-4668-8DAB-8675721AFD20}">
      <dgm:prSet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RNA silencing therapies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D76B5285-D03B-4978-82D2-B7972E06D6D3}" type="parTrans" cxnId="{16372660-EF9A-4F3F-97B5-A53935E53C89}">
      <dgm:prSet/>
      <dgm:spPr/>
      <dgm:t>
        <a:bodyPr/>
        <a:lstStyle/>
        <a:p>
          <a:endParaRPr lang="en-US"/>
        </a:p>
      </dgm:t>
    </dgm:pt>
    <dgm:pt modelId="{229A84DB-75D7-4D6F-9373-6A3BC546B22C}" type="sibTrans" cxnId="{16372660-EF9A-4F3F-97B5-A53935E53C89}">
      <dgm:prSet/>
      <dgm:spPr/>
      <dgm:t>
        <a:bodyPr/>
        <a:lstStyle/>
        <a:p>
          <a:endParaRPr lang="en-US"/>
        </a:p>
      </dgm:t>
    </dgm:pt>
    <dgm:pt modelId="{A18E09C1-38E3-41A4-BCAB-6F20C2DA8411}" type="pres">
      <dgm:prSet presAssocID="{5F8D88C1-B8D5-4006-8959-47AAA4D944F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5215A-27A8-4A58-8430-0FFE767EBA91}" type="pres">
      <dgm:prSet presAssocID="{5F8D88C1-B8D5-4006-8959-47AAA4D944F4}" presName="cycle" presStyleCnt="0"/>
      <dgm:spPr/>
      <dgm:t>
        <a:bodyPr/>
        <a:lstStyle/>
        <a:p>
          <a:endParaRPr lang="en-US"/>
        </a:p>
      </dgm:t>
    </dgm:pt>
    <dgm:pt modelId="{C6B29FB4-8580-4FB1-9128-DFED8D619505}" type="pres">
      <dgm:prSet presAssocID="{5F8D88C1-B8D5-4006-8959-47AAA4D944F4}" presName="centerShape" presStyleCnt="0"/>
      <dgm:spPr/>
      <dgm:t>
        <a:bodyPr/>
        <a:lstStyle/>
        <a:p>
          <a:endParaRPr lang="en-US"/>
        </a:p>
      </dgm:t>
    </dgm:pt>
    <dgm:pt modelId="{5A9B3EF1-B354-4607-A94A-AF87E7BFF7F4}" type="pres">
      <dgm:prSet presAssocID="{5F8D88C1-B8D5-4006-8959-47AAA4D944F4}" presName="connSite" presStyleLbl="node1" presStyleIdx="0" presStyleCnt="6"/>
      <dgm:spPr/>
      <dgm:t>
        <a:bodyPr/>
        <a:lstStyle/>
        <a:p>
          <a:endParaRPr lang="en-US"/>
        </a:p>
      </dgm:t>
    </dgm:pt>
    <dgm:pt modelId="{7FE4DA33-1341-4277-8E13-CA45AD9AEE36}" type="pres">
      <dgm:prSet presAssocID="{5F8D88C1-B8D5-4006-8959-47AAA4D944F4}" presName="visible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F7ADAC-48DF-4217-90EB-2760AF64085A}" type="pres">
      <dgm:prSet presAssocID="{5F5960D1-C241-4E98-8F96-EDC5AECCCEBC}" presName="Name25" presStyleLbl="parChTrans1D1" presStyleIdx="0" presStyleCnt="5"/>
      <dgm:spPr/>
      <dgm:t>
        <a:bodyPr/>
        <a:lstStyle/>
        <a:p>
          <a:endParaRPr lang="en-US"/>
        </a:p>
      </dgm:t>
    </dgm:pt>
    <dgm:pt modelId="{6FADCEC6-17C9-4CBD-9421-0790996E45D3}" type="pres">
      <dgm:prSet presAssocID="{6F06EDD9-B36B-47F0-A9FA-8223AA24B3A6}" presName="node" presStyleCnt="0"/>
      <dgm:spPr/>
      <dgm:t>
        <a:bodyPr/>
        <a:lstStyle/>
        <a:p>
          <a:endParaRPr lang="en-US"/>
        </a:p>
      </dgm:t>
    </dgm:pt>
    <dgm:pt modelId="{F81719FE-DCD8-4DCF-9590-8891E31F8450}" type="pres">
      <dgm:prSet presAssocID="{6F06EDD9-B36B-47F0-A9FA-8223AA24B3A6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B1F11-F4F8-4D64-B8B8-A049057BE24E}" type="pres">
      <dgm:prSet presAssocID="{6F06EDD9-B36B-47F0-A9FA-8223AA24B3A6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0EEEC-F32E-4D3C-99AF-2535BF7E310B}" type="pres">
      <dgm:prSet presAssocID="{86498EC5-C8E0-4C88-B351-11D141B0C62B}" presName="Name25" presStyleLbl="parChTrans1D1" presStyleIdx="1" presStyleCnt="5"/>
      <dgm:spPr/>
      <dgm:t>
        <a:bodyPr/>
        <a:lstStyle/>
        <a:p>
          <a:endParaRPr lang="en-US"/>
        </a:p>
      </dgm:t>
    </dgm:pt>
    <dgm:pt modelId="{61EC94E3-788F-4801-8B6A-6B711ED958AD}" type="pres">
      <dgm:prSet presAssocID="{6401DA12-E66F-49DC-8335-43B69572EB08}" presName="node" presStyleCnt="0"/>
      <dgm:spPr/>
      <dgm:t>
        <a:bodyPr/>
        <a:lstStyle/>
        <a:p>
          <a:endParaRPr lang="en-US"/>
        </a:p>
      </dgm:t>
    </dgm:pt>
    <dgm:pt modelId="{1D1983F0-AADA-401D-823C-F39067858E3A}" type="pres">
      <dgm:prSet presAssocID="{6401DA12-E66F-49DC-8335-43B69572EB08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046D9-AEDE-4E81-A130-F651CAC4E0F5}" type="pres">
      <dgm:prSet presAssocID="{6401DA12-E66F-49DC-8335-43B69572EB08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F0995-9656-45FB-B0FF-AC11F8764765}" type="pres">
      <dgm:prSet presAssocID="{10BE47D5-BC99-4FA5-97FF-CDCF6A050203}" presName="Name25" presStyleLbl="parChTrans1D1" presStyleIdx="2" presStyleCnt="5"/>
      <dgm:spPr/>
      <dgm:t>
        <a:bodyPr/>
        <a:lstStyle/>
        <a:p>
          <a:endParaRPr lang="en-US"/>
        </a:p>
      </dgm:t>
    </dgm:pt>
    <dgm:pt modelId="{A17D9BBE-3631-4EC9-81A3-54144CD43B80}" type="pres">
      <dgm:prSet presAssocID="{E2033052-896F-4FFB-8C62-CC2D3BB556BE}" presName="node" presStyleCnt="0"/>
      <dgm:spPr/>
      <dgm:t>
        <a:bodyPr/>
        <a:lstStyle/>
        <a:p>
          <a:endParaRPr lang="en-US"/>
        </a:p>
      </dgm:t>
    </dgm:pt>
    <dgm:pt modelId="{F2956836-A6B6-4426-9C4E-551AF70B4240}" type="pres">
      <dgm:prSet presAssocID="{E2033052-896F-4FFB-8C62-CC2D3BB556BE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32FB-CDBC-43E6-A0F5-23E3568F5E8F}" type="pres">
      <dgm:prSet presAssocID="{E2033052-896F-4FFB-8C62-CC2D3BB556BE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3FC1E-5896-49BD-8A86-0C938FE197B9}" type="pres">
      <dgm:prSet presAssocID="{BD1FD6E1-CC8B-405A-953A-B017E7A13497}" presName="Name25" presStyleLbl="parChTrans1D1" presStyleIdx="3" presStyleCnt="5"/>
      <dgm:spPr/>
      <dgm:t>
        <a:bodyPr/>
        <a:lstStyle/>
        <a:p>
          <a:endParaRPr lang="en-US"/>
        </a:p>
      </dgm:t>
    </dgm:pt>
    <dgm:pt modelId="{C5CCA67D-9A71-40BD-B055-F74D4985C1E0}" type="pres">
      <dgm:prSet presAssocID="{8F84F27A-F1D8-4BD8-8ED7-ACB0D40BFB3A}" presName="node" presStyleCnt="0"/>
      <dgm:spPr/>
      <dgm:t>
        <a:bodyPr/>
        <a:lstStyle/>
        <a:p>
          <a:endParaRPr lang="en-US"/>
        </a:p>
      </dgm:t>
    </dgm:pt>
    <dgm:pt modelId="{298D14C1-7EC4-4A55-A230-1850AEE63F84}" type="pres">
      <dgm:prSet presAssocID="{8F84F27A-F1D8-4BD8-8ED7-ACB0D40BFB3A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D5472-F64A-401E-BC96-0D04802C68B2}" type="pres">
      <dgm:prSet presAssocID="{8F84F27A-F1D8-4BD8-8ED7-ACB0D40BFB3A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15D49-7A5F-4036-BA09-3B95A9AE54D5}" type="pres">
      <dgm:prSet presAssocID="{A9131F8C-BA86-400E-BECA-1E719C60BA64}" presName="Name25" presStyleLbl="parChTrans1D1" presStyleIdx="4" presStyleCnt="5"/>
      <dgm:spPr/>
      <dgm:t>
        <a:bodyPr/>
        <a:lstStyle/>
        <a:p>
          <a:endParaRPr lang="en-US"/>
        </a:p>
      </dgm:t>
    </dgm:pt>
    <dgm:pt modelId="{7795961D-EC49-4A69-97F8-1C741F17CEAD}" type="pres">
      <dgm:prSet presAssocID="{0B9C1F83-F73C-4063-ACD3-64176E7BC3D7}" presName="node" presStyleCnt="0"/>
      <dgm:spPr/>
      <dgm:t>
        <a:bodyPr/>
        <a:lstStyle/>
        <a:p>
          <a:endParaRPr lang="en-US"/>
        </a:p>
      </dgm:t>
    </dgm:pt>
    <dgm:pt modelId="{D5645543-F6E3-4BEF-B376-C56A22F36F87}" type="pres">
      <dgm:prSet presAssocID="{0B9C1F83-F73C-4063-ACD3-64176E7BC3D7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AE756-4329-4398-B81B-92B787FE5F82}" type="pres">
      <dgm:prSet presAssocID="{0B9C1F83-F73C-4063-ACD3-64176E7BC3D7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24D5F-7E87-4E0B-822A-21133B27A590}" srcId="{E2033052-896F-4FFB-8C62-CC2D3BB556BE}" destId="{B4F3DDA0-7A23-42EC-9DA7-6648093059DF}" srcOrd="0" destOrd="0" parTransId="{D62F24FC-CF6C-4CE0-9AA9-172F1349A012}" sibTransId="{30B99006-2005-48FC-AF27-923E384E969E}"/>
    <dgm:cxn modelId="{DD0D9844-9909-4A0E-9213-D41971133BC3}" type="presOf" srcId="{94D1BAF1-66F1-48B0-AF3B-B451889D6E49}" destId="{DC4AE756-4329-4398-B81B-92B787FE5F82}" srcOrd="0" destOrd="0" presId="urn:microsoft.com/office/officeart/2005/8/layout/radial2"/>
    <dgm:cxn modelId="{5D51AFC3-872E-4C85-9388-E7E43946002D}" srcId="{5F8D88C1-B8D5-4006-8959-47AAA4D944F4}" destId="{6F06EDD9-B36B-47F0-A9FA-8223AA24B3A6}" srcOrd="0" destOrd="0" parTransId="{5F5960D1-C241-4E98-8F96-EDC5AECCCEBC}" sibTransId="{F8D4BAC2-B244-47D9-AAF3-3A3906F7E23C}"/>
    <dgm:cxn modelId="{6A561D5F-E67B-476C-9315-239791F045DA}" type="presOf" srcId="{6401DA12-E66F-49DC-8335-43B69572EB08}" destId="{1D1983F0-AADA-401D-823C-F39067858E3A}" srcOrd="0" destOrd="0" presId="urn:microsoft.com/office/officeart/2005/8/layout/radial2"/>
    <dgm:cxn modelId="{92C15FE7-0ED8-4D63-B51E-6D34A125B57B}" type="presOf" srcId="{5F5960D1-C241-4E98-8F96-EDC5AECCCEBC}" destId="{1FF7ADAC-48DF-4217-90EB-2760AF64085A}" srcOrd="0" destOrd="0" presId="urn:microsoft.com/office/officeart/2005/8/layout/radial2"/>
    <dgm:cxn modelId="{A172AEFD-2914-403E-8BAF-B8E0B6E24C5C}" type="presOf" srcId="{E2033052-896F-4FFB-8C62-CC2D3BB556BE}" destId="{F2956836-A6B6-4426-9C4E-551AF70B4240}" srcOrd="0" destOrd="0" presId="urn:microsoft.com/office/officeart/2005/8/layout/radial2"/>
    <dgm:cxn modelId="{27AB463E-A0E8-43B7-A66C-A143391A69E6}" type="presOf" srcId="{10BE47D5-BC99-4FA5-97FF-CDCF6A050203}" destId="{F74F0995-9656-45FB-B0FF-AC11F8764765}" srcOrd="0" destOrd="0" presId="urn:microsoft.com/office/officeart/2005/8/layout/radial2"/>
    <dgm:cxn modelId="{176E46FD-D1AC-4345-8B3F-74CCC4E0370E}" srcId="{5F8D88C1-B8D5-4006-8959-47AAA4D944F4}" destId="{8F84F27A-F1D8-4BD8-8ED7-ACB0D40BFB3A}" srcOrd="3" destOrd="0" parTransId="{BD1FD6E1-CC8B-405A-953A-B017E7A13497}" sibTransId="{C82686C5-4606-43C8-8696-A5E2AAFC4848}"/>
    <dgm:cxn modelId="{387DD064-B7C0-4DEF-B10A-8A697518D826}" type="presOf" srcId="{A9131F8C-BA86-400E-BECA-1E719C60BA64}" destId="{7C015D49-7A5F-4036-BA09-3B95A9AE54D5}" srcOrd="0" destOrd="0" presId="urn:microsoft.com/office/officeart/2005/8/layout/radial2"/>
    <dgm:cxn modelId="{29B6C118-E9CD-4F52-9BCA-25647A331F6B}" type="presOf" srcId="{86498EC5-C8E0-4C88-B351-11D141B0C62B}" destId="{CB80EEEC-F32E-4D3C-99AF-2535BF7E310B}" srcOrd="0" destOrd="0" presId="urn:microsoft.com/office/officeart/2005/8/layout/radial2"/>
    <dgm:cxn modelId="{274103D5-EA1D-446E-A24D-FE44900D5FB7}" type="presOf" srcId="{05EBEAB9-843A-4738-8733-0644A2B58D0D}" destId="{5B9046D9-AEDE-4E81-A130-F651CAC4E0F5}" srcOrd="0" destOrd="0" presId="urn:microsoft.com/office/officeart/2005/8/layout/radial2"/>
    <dgm:cxn modelId="{46E24BA7-9BE1-4B1E-A623-69EE3C064628}" type="presOf" srcId="{6F06EDD9-B36B-47F0-A9FA-8223AA24B3A6}" destId="{F81719FE-DCD8-4DCF-9590-8891E31F8450}" srcOrd="0" destOrd="0" presId="urn:microsoft.com/office/officeart/2005/8/layout/radial2"/>
    <dgm:cxn modelId="{E66F4128-8F95-4732-8B8A-2A1E4B741B01}" type="presOf" srcId="{67F1B7C3-7331-4B73-A88F-2EC03BEC6BFA}" destId="{F91B1F11-F4F8-4D64-B8B8-A049057BE24E}" srcOrd="0" destOrd="0" presId="urn:microsoft.com/office/officeart/2005/8/layout/radial2"/>
    <dgm:cxn modelId="{4149E767-E2A5-445C-9C1D-2DBE02DDEC29}" srcId="{0B9C1F83-F73C-4063-ACD3-64176E7BC3D7}" destId="{94D1BAF1-66F1-48B0-AF3B-B451889D6E49}" srcOrd="0" destOrd="0" parTransId="{31CD55F0-B5A7-4651-94C6-0B3F02D9AB63}" sibTransId="{9DDFAE32-C666-4D91-8EAD-D437AB2892DE}"/>
    <dgm:cxn modelId="{5AA77B6C-DA17-47FC-A4FF-01DF02CA4AA2}" srcId="{6F06EDD9-B36B-47F0-A9FA-8223AA24B3A6}" destId="{67F1B7C3-7331-4B73-A88F-2EC03BEC6BFA}" srcOrd="0" destOrd="0" parTransId="{3C28B991-C4E5-401B-9686-60ADD7841F53}" sibTransId="{52D67371-4482-484A-A92C-B83EC2A3DA5E}"/>
    <dgm:cxn modelId="{651F49B6-13A8-4986-A8F7-C434D358FB38}" srcId="{5F8D88C1-B8D5-4006-8959-47AAA4D944F4}" destId="{E2033052-896F-4FFB-8C62-CC2D3BB556BE}" srcOrd="2" destOrd="0" parTransId="{10BE47D5-BC99-4FA5-97FF-CDCF6A050203}" sibTransId="{9AC9DB8B-12E8-498D-9230-A1AFDF00FFF2}"/>
    <dgm:cxn modelId="{16372660-EF9A-4F3F-97B5-A53935E53C89}" srcId="{8F84F27A-F1D8-4BD8-8ED7-ACB0D40BFB3A}" destId="{A3E9D277-CC5A-4668-8DAB-8675721AFD20}" srcOrd="0" destOrd="0" parTransId="{D76B5285-D03B-4978-82D2-B7972E06D6D3}" sibTransId="{229A84DB-75D7-4D6F-9373-6A3BC546B22C}"/>
    <dgm:cxn modelId="{4EDE4E19-404C-4ADF-AFA2-5B9D42957D7C}" type="presOf" srcId="{B4F3DDA0-7A23-42EC-9DA7-6648093059DF}" destId="{275F32FB-CDBC-43E6-A0F5-23E3568F5E8F}" srcOrd="0" destOrd="0" presId="urn:microsoft.com/office/officeart/2005/8/layout/radial2"/>
    <dgm:cxn modelId="{3371F278-89FA-488B-942B-125B5EDD06D3}" type="presOf" srcId="{8F84F27A-F1D8-4BD8-8ED7-ACB0D40BFB3A}" destId="{298D14C1-7EC4-4A55-A230-1850AEE63F84}" srcOrd="0" destOrd="0" presId="urn:microsoft.com/office/officeart/2005/8/layout/radial2"/>
    <dgm:cxn modelId="{D134C1D4-8D68-4B01-917D-88FF73F94D6D}" srcId="{5F8D88C1-B8D5-4006-8959-47AAA4D944F4}" destId="{0B9C1F83-F73C-4063-ACD3-64176E7BC3D7}" srcOrd="4" destOrd="0" parTransId="{A9131F8C-BA86-400E-BECA-1E719C60BA64}" sibTransId="{A35F79A9-51D6-4D40-AB4D-0A341239AFC7}"/>
    <dgm:cxn modelId="{AF624352-C72D-4DA1-8734-4670D159193F}" type="presOf" srcId="{A3E9D277-CC5A-4668-8DAB-8675721AFD20}" destId="{B42D5472-F64A-401E-BC96-0D04802C68B2}" srcOrd="0" destOrd="0" presId="urn:microsoft.com/office/officeart/2005/8/layout/radial2"/>
    <dgm:cxn modelId="{F1A39848-E959-40BA-8D0D-8F84DF4DA7A0}" type="presOf" srcId="{5F8D88C1-B8D5-4006-8959-47AAA4D944F4}" destId="{A18E09C1-38E3-41A4-BCAB-6F20C2DA8411}" srcOrd="0" destOrd="0" presId="urn:microsoft.com/office/officeart/2005/8/layout/radial2"/>
    <dgm:cxn modelId="{8955C39F-E9C7-47E5-86AD-3DA8C63B0F1D}" srcId="{6401DA12-E66F-49DC-8335-43B69572EB08}" destId="{05EBEAB9-843A-4738-8733-0644A2B58D0D}" srcOrd="0" destOrd="0" parTransId="{45640ABE-723D-45BE-9316-91A437125E77}" sibTransId="{B95ADD9D-3524-407D-B0FD-236F6A002763}"/>
    <dgm:cxn modelId="{C637395C-51D0-40B7-B1E3-C18568293750}" srcId="{5F8D88C1-B8D5-4006-8959-47AAA4D944F4}" destId="{6401DA12-E66F-49DC-8335-43B69572EB08}" srcOrd="1" destOrd="0" parTransId="{86498EC5-C8E0-4C88-B351-11D141B0C62B}" sibTransId="{594E2D61-AA4F-4AE9-AB3E-637BF49E469B}"/>
    <dgm:cxn modelId="{2DAA2FB4-CFDB-4293-AD93-EDF932E2489E}" type="presOf" srcId="{0B9C1F83-F73C-4063-ACD3-64176E7BC3D7}" destId="{D5645543-F6E3-4BEF-B376-C56A22F36F87}" srcOrd="0" destOrd="0" presId="urn:microsoft.com/office/officeart/2005/8/layout/radial2"/>
    <dgm:cxn modelId="{45DD4569-511A-413E-9DA7-6E65F396516E}" type="presOf" srcId="{BD1FD6E1-CC8B-405A-953A-B017E7A13497}" destId="{9323FC1E-5896-49BD-8A86-0C938FE197B9}" srcOrd="0" destOrd="0" presId="urn:microsoft.com/office/officeart/2005/8/layout/radial2"/>
    <dgm:cxn modelId="{3D6BDF7A-E7E0-405B-91A6-1624605E3C47}" type="presParOf" srcId="{A18E09C1-38E3-41A4-BCAB-6F20C2DA8411}" destId="{1EF5215A-27A8-4A58-8430-0FFE767EBA91}" srcOrd="0" destOrd="0" presId="urn:microsoft.com/office/officeart/2005/8/layout/radial2"/>
    <dgm:cxn modelId="{663D2E30-5D1A-4327-8D35-DB1CE0DC330F}" type="presParOf" srcId="{1EF5215A-27A8-4A58-8430-0FFE767EBA91}" destId="{C6B29FB4-8580-4FB1-9128-DFED8D619505}" srcOrd="0" destOrd="0" presId="urn:microsoft.com/office/officeart/2005/8/layout/radial2"/>
    <dgm:cxn modelId="{A32766B9-C06D-44A1-825B-36D069EBCBD0}" type="presParOf" srcId="{C6B29FB4-8580-4FB1-9128-DFED8D619505}" destId="{5A9B3EF1-B354-4607-A94A-AF87E7BFF7F4}" srcOrd="0" destOrd="0" presId="urn:microsoft.com/office/officeart/2005/8/layout/radial2"/>
    <dgm:cxn modelId="{FD93F3BE-4003-4BC1-A87C-6D1E1CFED2FD}" type="presParOf" srcId="{C6B29FB4-8580-4FB1-9128-DFED8D619505}" destId="{7FE4DA33-1341-4277-8E13-CA45AD9AEE36}" srcOrd="1" destOrd="0" presId="urn:microsoft.com/office/officeart/2005/8/layout/radial2"/>
    <dgm:cxn modelId="{FB49887F-0964-4E81-A0C0-26DFD3A55C04}" type="presParOf" srcId="{1EF5215A-27A8-4A58-8430-0FFE767EBA91}" destId="{1FF7ADAC-48DF-4217-90EB-2760AF64085A}" srcOrd="1" destOrd="0" presId="urn:microsoft.com/office/officeart/2005/8/layout/radial2"/>
    <dgm:cxn modelId="{58D482F7-31A7-49A5-8842-48BD4B708E9C}" type="presParOf" srcId="{1EF5215A-27A8-4A58-8430-0FFE767EBA91}" destId="{6FADCEC6-17C9-4CBD-9421-0790996E45D3}" srcOrd="2" destOrd="0" presId="urn:microsoft.com/office/officeart/2005/8/layout/radial2"/>
    <dgm:cxn modelId="{56D05BF4-EE46-49C0-8390-1B66A97B4977}" type="presParOf" srcId="{6FADCEC6-17C9-4CBD-9421-0790996E45D3}" destId="{F81719FE-DCD8-4DCF-9590-8891E31F8450}" srcOrd="0" destOrd="0" presId="urn:microsoft.com/office/officeart/2005/8/layout/radial2"/>
    <dgm:cxn modelId="{8FE33764-933F-4CE3-9995-B3904276A052}" type="presParOf" srcId="{6FADCEC6-17C9-4CBD-9421-0790996E45D3}" destId="{F91B1F11-F4F8-4D64-B8B8-A049057BE24E}" srcOrd="1" destOrd="0" presId="urn:microsoft.com/office/officeart/2005/8/layout/radial2"/>
    <dgm:cxn modelId="{A3711270-C2AB-4823-A463-CE769B87D908}" type="presParOf" srcId="{1EF5215A-27A8-4A58-8430-0FFE767EBA91}" destId="{CB80EEEC-F32E-4D3C-99AF-2535BF7E310B}" srcOrd="3" destOrd="0" presId="urn:microsoft.com/office/officeart/2005/8/layout/radial2"/>
    <dgm:cxn modelId="{15675847-C9F7-42C0-9F0E-6C5A8C2FE8E8}" type="presParOf" srcId="{1EF5215A-27A8-4A58-8430-0FFE767EBA91}" destId="{61EC94E3-788F-4801-8B6A-6B711ED958AD}" srcOrd="4" destOrd="0" presId="urn:microsoft.com/office/officeart/2005/8/layout/radial2"/>
    <dgm:cxn modelId="{590849BD-B867-4EDB-ADCC-6F61893499A9}" type="presParOf" srcId="{61EC94E3-788F-4801-8B6A-6B711ED958AD}" destId="{1D1983F0-AADA-401D-823C-F39067858E3A}" srcOrd="0" destOrd="0" presId="urn:microsoft.com/office/officeart/2005/8/layout/radial2"/>
    <dgm:cxn modelId="{13FEADC4-5F70-4AFF-9F7D-79A987D33D52}" type="presParOf" srcId="{61EC94E3-788F-4801-8B6A-6B711ED958AD}" destId="{5B9046D9-AEDE-4E81-A130-F651CAC4E0F5}" srcOrd="1" destOrd="0" presId="urn:microsoft.com/office/officeart/2005/8/layout/radial2"/>
    <dgm:cxn modelId="{6CF13595-2844-4984-9311-05BE7E2F6B13}" type="presParOf" srcId="{1EF5215A-27A8-4A58-8430-0FFE767EBA91}" destId="{F74F0995-9656-45FB-B0FF-AC11F8764765}" srcOrd="5" destOrd="0" presId="urn:microsoft.com/office/officeart/2005/8/layout/radial2"/>
    <dgm:cxn modelId="{8C76364B-8BB3-4616-BA2A-71C15E3E33F1}" type="presParOf" srcId="{1EF5215A-27A8-4A58-8430-0FFE767EBA91}" destId="{A17D9BBE-3631-4EC9-81A3-54144CD43B80}" srcOrd="6" destOrd="0" presId="urn:microsoft.com/office/officeart/2005/8/layout/radial2"/>
    <dgm:cxn modelId="{7FBB9D2A-791A-46A7-A6FF-8825CDCF3846}" type="presParOf" srcId="{A17D9BBE-3631-4EC9-81A3-54144CD43B80}" destId="{F2956836-A6B6-4426-9C4E-551AF70B4240}" srcOrd="0" destOrd="0" presId="urn:microsoft.com/office/officeart/2005/8/layout/radial2"/>
    <dgm:cxn modelId="{4429D4BF-19CF-4911-9243-9310C1450093}" type="presParOf" srcId="{A17D9BBE-3631-4EC9-81A3-54144CD43B80}" destId="{275F32FB-CDBC-43E6-A0F5-23E3568F5E8F}" srcOrd="1" destOrd="0" presId="urn:microsoft.com/office/officeart/2005/8/layout/radial2"/>
    <dgm:cxn modelId="{371AE40B-4FC5-48B7-BD7D-5E785D856B73}" type="presParOf" srcId="{1EF5215A-27A8-4A58-8430-0FFE767EBA91}" destId="{9323FC1E-5896-49BD-8A86-0C938FE197B9}" srcOrd="7" destOrd="0" presId="urn:microsoft.com/office/officeart/2005/8/layout/radial2"/>
    <dgm:cxn modelId="{D12F3225-98BE-40E1-9988-A7282E054AC7}" type="presParOf" srcId="{1EF5215A-27A8-4A58-8430-0FFE767EBA91}" destId="{C5CCA67D-9A71-40BD-B055-F74D4985C1E0}" srcOrd="8" destOrd="0" presId="urn:microsoft.com/office/officeart/2005/8/layout/radial2"/>
    <dgm:cxn modelId="{25C25768-A209-4FA1-B345-46A24F239036}" type="presParOf" srcId="{C5CCA67D-9A71-40BD-B055-F74D4985C1E0}" destId="{298D14C1-7EC4-4A55-A230-1850AEE63F84}" srcOrd="0" destOrd="0" presId="urn:microsoft.com/office/officeart/2005/8/layout/radial2"/>
    <dgm:cxn modelId="{2C463D33-079E-4AD0-9007-27E421A8F828}" type="presParOf" srcId="{C5CCA67D-9A71-40BD-B055-F74D4985C1E0}" destId="{B42D5472-F64A-401E-BC96-0D04802C68B2}" srcOrd="1" destOrd="0" presId="urn:microsoft.com/office/officeart/2005/8/layout/radial2"/>
    <dgm:cxn modelId="{A9810A31-4A90-4542-B3CF-7697154D6290}" type="presParOf" srcId="{1EF5215A-27A8-4A58-8430-0FFE767EBA91}" destId="{7C015D49-7A5F-4036-BA09-3B95A9AE54D5}" srcOrd="9" destOrd="0" presId="urn:microsoft.com/office/officeart/2005/8/layout/radial2"/>
    <dgm:cxn modelId="{7F77D503-3616-410A-8CFB-C866E7631965}" type="presParOf" srcId="{1EF5215A-27A8-4A58-8430-0FFE767EBA91}" destId="{7795961D-EC49-4A69-97F8-1C741F17CEAD}" srcOrd="10" destOrd="0" presId="urn:microsoft.com/office/officeart/2005/8/layout/radial2"/>
    <dgm:cxn modelId="{5229C91C-0950-4B99-AC8B-60BD630D2425}" type="presParOf" srcId="{7795961D-EC49-4A69-97F8-1C741F17CEAD}" destId="{D5645543-F6E3-4BEF-B376-C56A22F36F87}" srcOrd="0" destOrd="0" presId="urn:microsoft.com/office/officeart/2005/8/layout/radial2"/>
    <dgm:cxn modelId="{2F384E49-1893-4CB0-B77D-025D6D8FE467}" type="presParOf" srcId="{7795961D-EC49-4A69-97F8-1C741F17CEAD}" destId="{DC4AE756-4329-4398-B81B-92B787FE5F8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C6847-8AE7-4D54-8FCF-8B21C1ADD391}" type="doc">
      <dgm:prSet loTypeId="urn:microsoft.com/office/officeart/2005/8/layout/chevron2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A6E735-8751-450B-941C-BB53E3411BA1}">
      <dgm:prSet phldrT="[نص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11E935E-1DF1-4E86-8646-6CC637BFB156}" type="parTrans" cxnId="{D32E027D-B894-4CA7-B475-DC9DE2B7B628}">
      <dgm:prSet/>
      <dgm:spPr/>
      <dgm:t>
        <a:bodyPr/>
        <a:lstStyle/>
        <a:p>
          <a:endParaRPr lang="en-US"/>
        </a:p>
      </dgm:t>
    </dgm:pt>
    <dgm:pt modelId="{0E3925F0-E5D0-4593-A02D-40D96B6A7C50}" type="sibTrans" cxnId="{D32E027D-B894-4CA7-B475-DC9DE2B7B628}">
      <dgm:prSet/>
      <dgm:spPr/>
      <dgm:t>
        <a:bodyPr/>
        <a:lstStyle/>
        <a:p>
          <a:endParaRPr lang="en-US"/>
        </a:p>
      </dgm:t>
    </dgm:pt>
    <dgm:pt modelId="{8D910278-C0A9-404C-AAC4-1A24E48C2412}">
      <dgm:prSet phldrT="[نص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MUTATIONAL PROFILE, TRANSCRIPT LEVELS</a:t>
          </a:r>
          <a:r>
            <a:rPr lang="ar-LB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RNA extraction/</a:t>
          </a:r>
          <a:r>
            <a:rPr lang="en-US" dirty="0" err="1" smtClean="0">
              <a:solidFill>
                <a:schemeClr val="tx1"/>
              </a:solidFill>
            </a:rPr>
            <a:t>cDNA</a:t>
          </a:r>
          <a:r>
            <a:rPr lang="en-US" dirty="0" smtClean="0">
              <a:solidFill>
                <a:schemeClr val="tx1"/>
              </a:solidFill>
            </a:rPr>
            <a:t> Synthesis/PCR</a:t>
          </a:r>
          <a:endParaRPr lang="en-US" dirty="0">
            <a:solidFill>
              <a:schemeClr val="tx1"/>
            </a:solidFill>
          </a:endParaRPr>
        </a:p>
      </dgm:t>
    </dgm:pt>
    <dgm:pt modelId="{EE0345D7-4DCE-40AD-ABBC-64D3EF485BA3}" type="parTrans" cxnId="{6344BCD6-1D59-4E75-9E2E-8454A16D32E5}">
      <dgm:prSet/>
      <dgm:spPr/>
      <dgm:t>
        <a:bodyPr/>
        <a:lstStyle/>
        <a:p>
          <a:endParaRPr lang="en-US"/>
        </a:p>
      </dgm:t>
    </dgm:pt>
    <dgm:pt modelId="{699BD60C-B797-47D2-816F-66F16532CA86}" type="sibTrans" cxnId="{6344BCD6-1D59-4E75-9E2E-8454A16D32E5}">
      <dgm:prSet/>
      <dgm:spPr/>
      <dgm:t>
        <a:bodyPr/>
        <a:lstStyle/>
        <a:p>
          <a:endParaRPr lang="en-US"/>
        </a:p>
      </dgm:t>
    </dgm:pt>
    <dgm:pt modelId="{75BF54AF-D6C0-4F6A-94F1-233F53CBFF22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059A4E3-69C5-4D27-9540-F93516B8736C}" type="parTrans" cxnId="{6C939A4F-18B5-4F0B-8C73-1D4F4E8201FF}">
      <dgm:prSet/>
      <dgm:spPr/>
      <dgm:t>
        <a:bodyPr/>
        <a:lstStyle/>
        <a:p>
          <a:endParaRPr lang="en-US"/>
        </a:p>
      </dgm:t>
    </dgm:pt>
    <dgm:pt modelId="{149D7614-68A6-4931-81EF-1671207686D2}" type="sibTrans" cxnId="{6C939A4F-18B5-4F0B-8C73-1D4F4E8201FF}">
      <dgm:prSet/>
      <dgm:spPr/>
      <dgm:t>
        <a:bodyPr/>
        <a:lstStyle/>
        <a:p>
          <a:endParaRPr lang="en-US"/>
        </a:p>
      </dgm:t>
    </dgm:pt>
    <dgm:pt modelId="{8487117A-12AA-44B8-BEB6-040ED71B963C}">
      <dgm:prSet/>
      <dgm:spPr/>
      <dgm:t>
        <a:bodyPr anchor="ctr" anchorCtr="1"/>
        <a:lstStyle/>
        <a:p>
          <a:r>
            <a:rPr lang="en-US" dirty="0" smtClean="0"/>
            <a:t>1</a:t>
          </a:r>
          <a:endParaRPr lang="en-US" dirty="0"/>
        </a:p>
      </dgm:t>
    </dgm:pt>
    <dgm:pt modelId="{B02FCFB9-5B77-4915-B708-9BB771D80CBA}" type="parTrans" cxnId="{613BBA69-BBB4-470A-A378-71595422BFAA}">
      <dgm:prSet/>
      <dgm:spPr/>
      <dgm:t>
        <a:bodyPr/>
        <a:lstStyle/>
        <a:p>
          <a:endParaRPr lang="en-US"/>
        </a:p>
      </dgm:t>
    </dgm:pt>
    <dgm:pt modelId="{29ACE140-4E2A-4A61-ABFD-EB471DB62660}" type="sibTrans" cxnId="{613BBA69-BBB4-470A-A378-71595422BFAA}">
      <dgm:prSet/>
      <dgm:spPr/>
      <dgm:t>
        <a:bodyPr/>
        <a:lstStyle/>
        <a:p>
          <a:endParaRPr lang="en-US"/>
        </a:p>
      </dgm:t>
    </dgm:pt>
    <dgm:pt modelId="{0DBA5AF1-2AB3-4005-9994-C468C9248BB1}">
      <dgm:prSet/>
      <dgm:spPr/>
      <dgm:t>
        <a:bodyPr/>
        <a:lstStyle/>
        <a:p>
          <a:r>
            <a:rPr lang="en-US" dirty="0" smtClean="0"/>
            <a:t>NEWLY </a:t>
          </a:r>
          <a:r>
            <a:rPr lang="en-US" dirty="0" smtClean="0"/>
            <a:t>DIAGNOZED (FAB), </a:t>
          </a:r>
          <a:r>
            <a:rPr lang="en-US" dirty="0" smtClean="0"/>
            <a:t>UNTREATED </a:t>
          </a:r>
          <a:r>
            <a:rPr lang="en-US" dirty="0" smtClean="0"/>
            <a:t>PATIENT   </a:t>
          </a:r>
          <a:r>
            <a:rPr lang="en-US" dirty="0" smtClean="0">
              <a:solidFill>
                <a:srgbClr val="FF0000"/>
              </a:solidFill>
            </a:rPr>
            <a:t>Cell Isolation</a:t>
          </a:r>
          <a:endParaRPr lang="en-US" dirty="0">
            <a:solidFill>
              <a:srgbClr val="FF0000"/>
            </a:solidFill>
          </a:endParaRPr>
        </a:p>
      </dgm:t>
    </dgm:pt>
    <dgm:pt modelId="{D7D425A6-576B-4FDC-A292-C281F7201CE8}" type="parTrans" cxnId="{6CA10C08-0D55-4D3F-ADE6-7B5F9A09E812}">
      <dgm:prSet/>
      <dgm:spPr/>
      <dgm:t>
        <a:bodyPr/>
        <a:lstStyle/>
        <a:p>
          <a:endParaRPr lang="en-US"/>
        </a:p>
      </dgm:t>
    </dgm:pt>
    <dgm:pt modelId="{4FA09997-993E-481A-A453-ECE16CFBDE67}" type="sibTrans" cxnId="{6CA10C08-0D55-4D3F-ADE6-7B5F9A09E812}">
      <dgm:prSet/>
      <dgm:spPr/>
      <dgm:t>
        <a:bodyPr/>
        <a:lstStyle/>
        <a:p>
          <a:endParaRPr lang="en-US"/>
        </a:p>
      </dgm:t>
    </dgm:pt>
    <dgm:pt modelId="{EAB599E4-44C1-4E27-ABEA-7526A8F7C7DE}">
      <dgm:prSet/>
      <dgm:spPr/>
      <dgm:t>
        <a:bodyPr/>
        <a:lstStyle/>
        <a:p>
          <a:r>
            <a:rPr lang="en-US" dirty="0" smtClean="0"/>
            <a:t>CONVENTIONAL OR </a:t>
          </a:r>
          <a:r>
            <a:rPr lang="en-US" dirty="0" smtClean="0">
              <a:solidFill>
                <a:srgbClr val="FF0000"/>
              </a:solidFill>
            </a:rPr>
            <a:t>PERSONALIZED THERAPY</a:t>
          </a:r>
          <a:endParaRPr lang="en-US" dirty="0">
            <a:solidFill>
              <a:srgbClr val="FF0000"/>
            </a:solidFill>
          </a:endParaRPr>
        </a:p>
      </dgm:t>
    </dgm:pt>
    <dgm:pt modelId="{2B515FBE-69A4-42E7-9CFC-ACEFBACA3E8B}" type="parTrans" cxnId="{1B1B0EB2-A3F8-4FA2-A144-E64DC8E6ECBA}">
      <dgm:prSet/>
      <dgm:spPr/>
      <dgm:t>
        <a:bodyPr/>
        <a:lstStyle/>
        <a:p>
          <a:endParaRPr lang="en-US"/>
        </a:p>
      </dgm:t>
    </dgm:pt>
    <dgm:pt modelId="{24065201-94F5-4DE2-8995-F3075FE0AE95}" type="sibTrans" cxnId="{1B1B0EB2-A3F8-4FA2-A144-E64DC8E6ECBA}">
      <dgm:prSet/>
      <dgm:spPr/>
      <dgm:t>
        <a:bodyPr/>
        <a:lstStyle/>
        <a:p>
          <a:endParaRPr lang="en-US"/>
        </a:p>
      </dgm:t>
    </dgm:pt>
    <dgm:pt modelId="{98E03A8F-0721-43E6-9290-A42ED6239F76}" type="pres">
      <dgm:prSet presAssocID="{E64C6847-8AE7-4D54-8FCF-8B21C1ADD3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B2110-49AB-453D-BC7F-F5EB2FA38AC2}" type="pres">
      <dgm:prSet presAssocID="{8487117A-12AA-44B8-BEB6-040ED71B963C}" presName="composite" presStyleCnt="0"/>
      <dgm:spPr/>
      <dgm:t>
        <a:bodyPr/>
        <a:lstStyle/>
        <a:p>
          <a:endParaRPr lang="en-US"/>
        </a:p>
      </dgm:t>
    </dgm:pt>
    <dgm:pt modelId="{9C45AABB-03CA-4AD3-97F2-DFAFAF1CE99C}" type="pres">
      <dgm:prSet presAssocID="{8487117A-12AA-44B8-BEB6-040ED71B96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A0495-A1AD-449D-8760-BDA4FE04991C}" type="pres">
      <dgm:prSet presAssocID="{8487117A-12AA-44B8-BEB6-040ED71B963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AD848-F5F5-460F-959F-1A27E42A21FF}" type="pres">
      <dgm:prSet presAssocID="{29ACE140-4E2A-4A61-ABFD-EB471DB62660}" presName="sp" presStyleCnt="0"/>
      <dgm:spPr/>
      <dgm:t>
        <a:bodyPr/>
        <a:lstStyle/>
        <a:p>
          <a:endParaRPr lang="en-US"/>
        </a:p>
      </dgm:t>
    </dgm:pt>
    <dgm:pt modelId="{E05E6B54-85C6-44A4-B7D8-923370608BCF}" type="pres">
      <dgm:prSet presAssocID="{B0A6E735-8751-450B-941C-BB53E3411BA1}" presName="composite" presStyleCnt="0"/>
      <dgm:spPr/>
      <dgm:t>
        <a:bodyPr/>
        <a:lstStyle/>
        <a:p>
          <a:endParaRPr lang="en-US"/>
        </a:p>
      </dgm:t>
    </dgm:pt>
    <dgm:pt modelId="{FBFA49EF-79F1-4B04-82FB-DDB3CC37930A}" type="pres">
      <dgm:prSet presAssocID="{B0A6E735-8751-450B-941C-BB53E3411B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DC0DC-77E6-4DE0-9892-FDF587843880}" type="pres">
      <dgm:prSet presAssocID="{B0A6E735-8751-450B-941C-BB53E3411B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CB2E-C994-44AF-95DE-A7CAB9D05DD3}" type="pres">
      <dgm:prSet presAssocID="{0E3925F0-E5D0-4593-A02D-40D96B6A7C50}" presName="sp" presStyleCnt="0"/>
      <dgm:spPr/>
      <dgm:t>
        <a:bodyPr/>
        <a:lstStyle/>
        <a:p>
          <a:endParaRPr lang="en-US"/>
        </a:p>
      </dgm:t>
    </dgm:pt>
    <dgm:pt modelId="{0741899C-4E25-46C2-95DE-4A37E24754DC}" type="pres">
      <dgm:prSet presAssocID="{75BF54AF-D6C0-4F6A-94F1-233F53CBFF22}" presName="composite" presStyleCnt="0"/>
      <dgm:spPr/>
      <dgm:t>
        <a:bodyPr/>
        <a:lstStyle/>
        <a:p>
          <a:endParaRPr lang="en-US"/>
        </a:p>
      </dgm:t>
    </dgm:pt>
    <dgm:pt modelId="{89FA025B-851C-4BFD-A8B0-2959CD3D3B20}" type="pres">
      <dgm:prSet presAssocID="{75BF54AF-D6C0-4F6A-94F1-233F53CBFF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E6945-F927-489B-AB78-0A40CA1CCAD3}" type="pres">
      <dgm:prSet presAssocID="{75BF54AF-D6C0-4F6A-94F1-233F53CBFF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1633C-04BB-4B7B-AEC2-F8D447D02643}" type="presOf" srcId="{EAB599E4-44C1-4E27-ABEA-7526A8F7C7DE}" destId="{826E6945-F927-489B-AB78-0A40CA1CCAD3}" srcOrd="0" destOrd="0" presId="urn:microsoft.com/office/officeart/2005/8/layout/chevron2"/>
    <dgm:cxn modelId="{91058D09-6FD6-4D0E-AA70-D4F2A651D747}" type="presOf" srcId="{8D910278-C0A9-404C-AAC4-1A24E48C2412}" destId="{34ADC0DC-77E6-4DE0-9892-FDF587843880}" srcOrd="0" destOrd="0" presId="urn:microsoft.com/office/officeart/2005/8/layout/chevron2"/>
    <dgm:cxn modelId="{6344BCD6-1D59-4E75-9E2E-8454A16D32E5}" srcId="{B0A6E735-8751-450B-941C-BB53E3411BA1}" destId="{8D910278-C0A9-404C-AAC4-1A24E48C2412}" srcOrd="0" destOrd="0" parTransId="{EE0345D7-4DCE-40AD-ABBC-64D3EF485BA3}" sibTransId="{699BD60C-B797-47D2-816F-66F16532CA86}"/>
    <dgm:cxn modelId="{D8B59D4E-6000-432B-BE06-4C330BFFB476}" type="presOf" srcId="{75BF54AF-D6C0-4F6A-94F1-233F53CBFF22}" destId="{89FA025B-851C-4BFD-A8B0-2959CD3D3B20}" srcOrd="0" destOrd="0" presId="urn:microsoft.com/office/officeart/2005/8/layout/chevron2"/>
    <dgm:cxn modelId="{613BBA69-BBB4-470A-A378-71595422BFAA}" srcId="{E64C6847-8AE7-4D54-8FCF-8B21C1ADD391}" destId="{8487117A-12AA-44B8-BEB6-040ED71B963C}" srcOrd="0" destOrd="0" parTransId="{B02FCFB9-5B77-4915-B708-9BB771D80CBA}" sibTransId="{29ACE140-4E2A-4A61-ABFD-EB471DB62660}"/>
    <dgm:cxn modelId="{6C939A4F-18B5-4F0B-8C73-1D4F4E8201FF}" srcId="{E64C6847-8AE7-4D54-8FCF-8B21C1ADD391}" destId="{75BF54AF-D6C0-4F6A-94F1-233F53CBFF22}" srcOrd="2" destOrd="0" parTransId="{3059A4E3-69C5-4D27-9540-F93516B8736C}" sibTransId="{149D7614-68A6-4931-81EF-1671207686D2}"/>
    <dgm:cxn modelId="{DC911F09-EEC6-4F46-A76F-4FF47538BF38}" type="presOf" srcId="{B0A6E735-8751-450B-941C-BB53E3411BA1}" destId="{FBFA49EF-79F1-4B04-82FB-DDB3CC37930A}" srcOrd="0" destOrd="0" presId="urn:microsoft.com/office/officeart/2005/8/layout/chevron2"/>
    <dgm:cxn modelId="{6CA10C08-0D55-4D3F-ADE6-7B5F9A09E812}" srcId="{8487117A-12AA-44B8-BEB6-040ED71B963C}" destId="{0DBA5AF1-2AB3-4005-9994-C468C9248BB1}" srcOrd="0" destOrd="0" parTransId="{D7D425A6-576B-4FDC-A292-C281F7201CE8}" sibTransId="{4FA09997-993E-481A-A453-ECE16CFBDE67}"/>
    <dgm:cxn modelId="{A2E12BD4-0D5F-4E69-8C38-CB5BAB09C8DE}" type="presOf" srcId="{E64C6847-8AE7-4D54-8FCF-8B21C1ADD391}" destId="{98E03A8F-0721-43E6-9290-A42ED6239F76}" srcOrd="0" destOrd="0" presId="urn:microsoft.com/office/officeart/2005/8/layout/chevron2"/>
    <dgm:cxn modelId="{D32E027D-B894-4CA7-B475-DC9DE2B7B628}" srcId="{E64C6847-8AE7-4D54-8FCF-8B21C1ADD391}" destId="{B0A6E735-8751-450B-941C-BB53E3411BA1}" srcOrd="1" destOrd="0" parTransId="{911E935E-1DF1-4E86-8646-6CC637BFB156}" sibTransId="{0E3925F0-E5D0-4593-A02D-40D96B6A7C50}"/>
    <dgm:cxn modelId="{E98D5DEB-5F80-4D5F-82A9-B93D70231D25}" type="presOf" srcId="{0DBA5AF1-2AB3-4005-9994-C468C9248BB1}" destId="{BDCA0495-A1AD-449D-8760-BDA4FE04991C}" srcOrd="0" destOrd="0" presId="urn:microsoft.com/office/officeart/2005/8/layout/chevron2"/>
    <dgm:cxn modelId="{2DF75995-BCB6-4A4B-96E7-3EB6644912FC}" type="presOf" srcId="{8487117A-12AA-44B8-BEB6-040ED71B963C}" destId="{9C45AABB-03CA-4AD3-97F2-DFAFAF1CE99C}" srcOrd="0" destOrd="0" presId="urn:microsoft.com/office/officeart/2005/8/layout/chevron2"/>
    <dgm:cxn modelId="{1B1B0EB2-A3F8-4FA2-A144-E64DC8E6ECBA}" srcId="{75BF54AF-D6C0-4F6A-94F1-233F53CBFF22}" destId="{EAB599E4-44C1-4E27-ABEA-7526A8F7C7DE}" srcOrd="0" destOrd="0" parTransId="{2B515FBE-69A4-42E7-9CFC-ACEFBACA3E8B}" sibTransId="{24065201-94F5-4DE2-8995-F3075FE0AE95}"/>
    <dgm:cxn modelId="{3E866A4D-0B3E-46DC-A3E5-FAC0752E8FA0}" type="presParOf" srcId="{98E03A8F-0721-43E6-9290-A42ED6239F76}" destId="{8EAB2110-49AB-453D-BC7F-F5EB2FA38AC2}" srcOrd="0" destOrd="0" presId="urn:microsoft.com/office/officeart/2005/8/layout/chevron2"/>
    <dgm:cxn modelId="{E4EE77AF-4374-4CB8-AFA9-61E921744C3D}" type="presParOf" srcId="{8EAB2110-49AB-453D-BC7F-F5EB2FA38AC2}" destId="{9C45AABB-03CA-4AD3-97F2-DFAFAF1CE99C}" srcOrd="0" destOrd="0" presId="urn:microsoft.com/office/officeart/2005/8/layout/chevron2"/>
    <dgm:cxn modelId="{11E58FB2-45D2-40AF-B5C3-3F880E237317}" type="presParOf" srcId="{8EAB2110-49AB-453D-BC7F-F5EB2FA38AC2}" destId="{BDCA0495-A1AD-449D-8760-BDA4FE04991C}" srcOrd="1" destOrd="0" presId="urn:microsoft.com/office/officeart/2005/8/layout/chevron2"/>
    <dgm:cxn modelId="{8C5921C3-BDFE-4564-BDC5-BBA9F62AB948}" type="presParOf" srcId="{98E03A8F-0721-43E6-9290-A42ED6239F76}" destId="{9FCAD848-F5F5-460F-959F-1A27E42A21FF}" srcOrd="1" destOrd="0" presId="urn:microsoft.com/office/officeart/2005/8/layout/chevron2"/>
    <dgm:cxn modelId="{F8497D64-D2D1-459B-81AC-F9D05078EE41}" type="presParOf" srcId="{98E03A8F-0721-43E6-9290-A42ED6239F76}" destId="{E05E6B54-85C6-44A4-B7D8-923370608BCF}" srcOrd="2" destOrd="0" presId="urn:microsoft.com/office/officeart/2005/8/layout/chevron2"/>
    <dgm:cxn modelId="{546473E4-9B28-4CCE-A5B8-86021CD069B7}" type="presParOf" srcId="{E05E6B54-85C6-44A4-B7D8-923370608BCF}" destId="{FBFA49EF-79F1-4B04-82FB-DDB3CC37930A}" srcOrd="0" destOrd="0" presId="urn:microsoft.com/office/officeart/2005/8/layout/chevron2"/>
    <dgm:cxn modelId="{55E197E2-AEAE-4E72-989B-CBA2A3484F6B}" type="presParOf" srcId="{E05E6B54-85C6-44A4-B7D8-923370608BCF}" destId="{34ADC0DC-77E6-4DE0-9892-FDF587843880}" srcOrd="1" destOrd="0" presId="urn:microsoft.com/office/officeart/2005/8/layout/chevron2"/>
    <dgm:cxn modelId="{6E0BFD27-9DCE-4FD8-BD5A-EB2D00744826}" type="presParOf" srcId="{98E03A8F-0721-43E6-9290-A42ED6239F76}" destId="{2C76CB2E-C994-44AF-95DE-A7CAB9D05DD3}" srcOrd="3" destOrd="0" presId="urn:microsoft.com/office/officeart/2005/8/layout/chevron2"/>
    <dgm:cxn modelId="{707DE5E2-6BB3-4EA6-87D5-CB56F397D3B5}" type="presParOf" srcId="{98E03A8F-0721-43E6-9290-A42ED6239F76}" destId="{0741899C-4E25-46C2-95DE-4A37E24754DC}" srcOrd="4" destOrd="0" presId="urn:microsoft.com/office/officeart/2005/8/layout/chevron2"/>
    <dgm:cxn modelId="{0A41F411-2179-4120-A696-0F5AAEFDE074}" type="presParOf" srcId="{0741899C-4E25-46C2-95DE-4A37E24754DC}" destId="{89FA025B-851C-4BFD-A8B0-2959CD3D3B20}" srcOrd="0" destOrd="0" presId="urn:microsoft.com/office/officeart/2005/8/layout/chevron2"/>
    <dgm:cxn modelId="{6C756856-91BE-4D97-921E-5B7D86B8A46A}" type="presParOf" srcId="{0741899C-4E25-46C2-95DE-4A37E24754DC}" destId="{826E6945-F927-489B-AB78-0A40CA1CCA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5D49-7A5F-4036-BA09-3B95A9AE54D5}">
      <dsp:nvSpPr>
        <dsp:cNvPr id="0" name=""/>
        <dsp:cNvSpPr/>
      </dsp:nvSpPr>
      <dsp:spPr>
        <a:xfrm rot="3371424">
          <a:off x="2301414" y="4929145"/>
          <a:ext cx="200972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009727" y="1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3FC1E-5896-49BD-8A86-0C938FE197B9}">
      <dsp:nvSpPr>
        <dsp:cNvPr id="0" name=""/>
        <dsp:cNvSpPr/>
      </dsp:nvSpPr>
      <dsp:spPr>
        <a:xfrm rot="1740144">
          <a:off x="2860189" y="4226230"/>
          <a:ext cx="180279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802793" y="1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F0995-9656-45FB-B0FF-AC11F8764765}">
      <dsp:nvSpPr>
        <dsp:cNvPr id="0" name=""/>
        <dsp:cNvSpPr/>
      </dsp:nvSpPr>
      <dsp:spPr>
        <a:xfrm>
          <a:off x="2973224" y="3409751"/>
          <a:ext cx="180907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809072" y="1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0EEEC-F32E-4D3C-99AF-2535BF7E310B}">
      <dsp:nvSpPr>
        <dsp:cNvPr id="0" name=""/>
        <dsp:cNvSpPr/>
      </dsp:nvSpPr>
      <dsp:spPr>
        <a:xfrm rot="19859856">
          <a:off x="2860189" y="2593273"/>
          <a:ext cx="1802793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802793" y="1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7ADAC-48DF-4217-90EB-2760AF64085A}">
      <dsp:nvSpPr>
        <dsp:cNvPr id="0" name=""/>
        <dsp:cNvSpPr/>
      </dsp:nvSpPr>
      <dsp:spPr>
        <a:xfrm rot="18228576">
          <a:off x="2301414" y="1890358"/>
          <a:ext cx="200972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009727" y="19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4DA33-1341-4277-8E13-CA45AD9AEE36}">
      <dsp:nvSpPr>
        <dsp:cNvPr id="0" name=""/>
        <dsp:cNvSpPr/>
      </dsp:nvSpPr>
      <dsp:spPr>
        <a:xfrm>
          <a:off x="1310963" y="2451199"/>
          <a:ext cx="1955601" cy="19556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1719FE-DCD8-4DCF-9590-8891E31F8450}">
      <dsp:nvSpPr>
        <dsp:cNvPr id="0" name=""/>
        <dsp:cNvSpPr/>
      </dsp:nvSpPr>
      <dsp:spPr>
        <a:xfrm>
          <a:off x="3605188" y="526"/>
          <a:ext cx="1173360" cy="1173360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Detect FLT3 Mutations</a:t>
          </a:r>
          <a:endParaRPr lang="en-US" sz="1400" b="1" kern="1200" dirty="0"/>
        </a:p>
      </dsp:txBody>
      <dsp:txXfrm>
        <a:off x="3777023" y="172361"/>
        <a:ext cx="829690" cy="829690"/>
      </dsp:txXfrm>
    </dsp:sp>
    <dsp:sp modelId="{F91B1F11-F4F8-4D64-B8B8-A049057BE24E}">
      <dsp:nvSpPr>
        <dsp:cNvPr id="0" name=""/>
        <dsp:cNvSpPr/>
      </dsp:nvSpPr>
      <dsp:spPr>
        <a:xfrm>
          <a:off x="4895885" y="526"/>
          <a:ext cx="1760041" cy="11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B050"/>
              </a:solidFill>
            </a:rPr>
            <a:t>Potential for TKIs therapy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4895885" y="526"/>
        <a:ext cx="1760041" cy="1173360"/>
      </dsp:txXfrm>
    </dsp:sp>
    <dsp:sp modelId="{1D1983F0-AADA-401D-823C-F39067858E3A}">
      <dsp:nvSpPr>
        <dsp:cNvPr id="0" name=""/>
        <dsp:cNvSpPr/>
      </dsp:nvSpPr>
      <dsp:spPr>
        <a:xfrm>
          <a:off x="4476377" y="1304352"/>
          <a:ext cx="1173360" cy="1173360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Detect Fusion Transcripts</a:t>
          </a:r>
          <a:endParaRPr lang="en-US" sz="1400" b="1" kern="1200" dirty="0"/>
        </a:p>
      </dsp:txBody>
      <dsp:txXfrm>
        <a:off x="4648212" y="1476187"/>
        <a:ext cx="829690" cy="829690"/>
      </dsp:txXfrm>
    </dsp:sp>
    <dsp:sp modelId="{5B9046D9-AEDE-4E81-A130-F651CAC4E0F5}">
      <dsp:nvSpPr>
        <dsp:cNvPr id="0" name=""/>
        <dsp:cNvSpPr/>
      </dsp:nvSpPr>
      <dsp:spPr>
        <a:xfrm>
          <a:off x="5767074" y="1304352"/>
          <a:ext cx="1760041" cy="11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45A573"/>
              </a:solidFill>
            </a:rPr>
            <a:t>Potential for ATRA therapy for t(15,17)</a:t>
          </a:r>
          <a:endParaRPr lang="en-US" sz="2000" kern="1200" dirty="0">
            <a:solidFill>
              <a:srgbClr val="45A573"/>
            </a:solidFill>
          </a:endParaRPr>
        </a:p>
      </dsp:txBody>
      <dsp:txXfrm>
        <a:off x="5767074" y="1304352"/>
        <a:ext cx="1760041" cy="1173360"/>
      </dsp:txXfrm>
    </dsp:sp>
    <dsp:sp modelId="{F2956836-A6B6-4426-9C4E-551AF70B4240}">
      <dsp:nvSpPr>
        <dsp:cNvPr id="0" name=""/>
        <dsp:cNvSpPr/>
      </dsp:nvSpPr>
      <dsp:spPr>
        <a:xfrm>
          <a:off x="4782297" y="2842319"/>
          <a:ext cx="1173360" cy="1173360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Detect DNMT3A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Mutations</a:t>
          </a:r>
          <a:endParaRPr lang="en-US" sz="1400" b="1" kern="1200" dirty="0"/>
        </a:p>
      </dsp:txBody>
      <dsp:txXfrm>
        <a:off x="4954132" y="3014154"/>
        <a:ext cx="829690" cy="829690"/>
      </dsp:txXfrm>
    </dsp:sp>
    <dsp:sp modelId="{275F32FB-CDBC-43E6-A0F5-23E3568F5E8F}">
      <dsp:nvSpPr>
        <dsp:cNvPr id="0" name=""/>
        <dsp:cNvSpPr/>
      </dsp:nvSpPr>
      <dsp:spPr>
        <a:xfrm>
          <a:off x="6072994" y="2842319"/>
          <a:ext cx="1760041" cy="11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5">
                  <a:lumMod val="75000"/>
                </a:schemeClr>
              </a:solidFill>
            </a:rPr>
            <a:t>Potential for </a:t>
          </a:r>
          <a:r>
            <a:rPr lang="en-US" sz="2000" kern="1200" dirty="0" err="1" smtClean="0">
              <a:solidFill>
                <a:schemeClr val="accent5">
                  <a:lumMod val="75000"/>
                </a:schemeClr>
              </a:solidFill>
            </a:rPr>
            <a:t>demethylation</a:t>
          </a:r>
          <a:r>
            <a:rPr lang="en-US" sz="2000" kern="1200" dirty="0" smtClean="0">
              <a:solidFill>
                <a:schemeClr val="accent5">
                  <a:lumMod val="75000"/>
                </a:schemeClr>
              </a:solidFill>
            </a:rPr>
            <a:t> therapy</a:t>
          </a:r>
          <a:endParaRPr lang="en-US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072994" y="2842319"/>
        <a:ext cx="1760041" cy="1173360"/>
      </dsp:txXfrm>
    </dsp:sp>
    <dsp:sp modelId="{298D14C1-7EC4-4A55-A230-1850AEE63F84}">
      <dsp:nvSpPr>
        <dsp:cNvPr id="0" name=""/>
        <dsp:cNvSpPr/>
      </dsp:nvSpPr>
      <dsp:spPr>
        <a:xfrm>
          <a:off x="4476377" y="4380287"/>
          <a:ext cx="1173360" cy="1173360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Measuring </a:t>
          </a:r>
          <a:r>
            <a:rPr lang="en-US" sz="1400" b="1" kern="1200" dirty="0" err="1" smtClean="0"/>
            <a:t>miRNA</a:t>
          </a:r>
          <a:endParaRPr lang="en-US" sz="1400" b="1" kern="1200" dirty="0"/>
        </a:p>
      </dsp:txBody>
      <dsp:txXfrm>
        <a:off x="4648212" y="4552122"/>
        <a:ext cx="829690" cy="829690"/>
      </dsp:txXfrm>
    </dsp:sp>
    <dsp:sp modelId="{B42D5472-F64A-401E-BC96-0D04802C68B2}">
      <dsp:nvSpPr>
        <dsp:cNvPr id="0" name=""/>
        <dsp:cNvSpPr/>
      </dsp:nvSpPr>
      <dsp:spPr>
        <a:xfrm>
          <a:off x="5767074" y="4380287"/>
          <a:ext cx="1760041" cy="11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RNA silencing therapies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67074" y="4380287"/>
        <a:ext cx="1760041" cy="1173360"/>
      </dsp:txXfrm>
    </dsp:sp>
    <dsp:sp modelId="{D5645543-F6E3-4BEF-B376-C56A22F36F87}">
      <dsp:nvSpPr>
        <dsp:cNvPr id="0" name=""/>
        <dsp:cNvSpPr/>
      </dsp:nvSpPr>
      <dsp:spPr>
        <a:xfrm>
          <a:off x="3605188" y="5684112"/>
          <a:ext cx="1173360" cy="117336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Isolate LSCs</a:t>
          </a:r>
          <a:endParaRPr lang="en-US" sz="1400" b="1" kern="1200" dirty="0"/>
        </a:p>
      </dsp:txBody>
      <dsp:txXfrm>
        <a:off x="3777023" y="5855947"/>
        <a:ext cx="829690" cy="829690"/>
      </dsp:txXfrm>
    </dsp:sp>
    <dsp:sp modelId="{DC4AE756-4329-4398-B81B-92B787FE5F82}">
      <dsp:nvSpPr>
        <dsp:cNvPr id="0" name=""/>
        <dsp:cNvSpPr/>
      </dsp:nvSpPr>
      <dsp:spPr>
        <a:xfrm>
          <a:off x="4895885" y="5684112"/>
          <a:ext cx="1760041" cy="117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9900CC"/>
              </a:solidFill>
            </a:rPr>
            <a:t>Potential for Drug Sensitivity Model</a:t>
          </a:r>
          <a:endParaRPr lang="en-US" sz="2000" kern="1200" dirty="0">
            <a:solidFill>
              <a:srgbClr val="9900CC"/>
            </a:solidFill>
          </a:endParaRPr>
        </a:p>
      </dsp:txBody>
      <dsp:txXfrm>
        <a:off x="4895885" y="5684112"/>
        <a:ext cx="1760041" cy="117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5AABB-03CA-4AD3-97F2-DFAFAF1CE99C}">
      <dsp:nvSpPr>
        <dsp:cNvPr id="0" name=""/>
        <dsp:cNvSpPr/>
      </dsp:nvSpPr>
      <dsp:spPr>
        <a:xfrm rot="5400000">
          <a:off x="-281887" y="283372"/>
          <a:ext cx="1879252" cy="13154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1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1</a:t>
          </a:r>
          <a:endParaRPr lang="en-US" sz="3700" kern="1200" dirty="0"/>
        </a:p>
      </dsp:txBody>
      <dsp:txXfrm rot="-5400000">
        <a:off x="1" y="659222"/>
        <a:ext cx="1315476" cy="563776"/>
      </dsp:txXfrm>
    </dsp:sp>
    <dsp:sp modelId="{BDCA0495-A1AD-449D-8760-BDA4FE04991C}">
      <dsp:nvSpPr>
        <dsp:cNvPr id="0" name=""/>
        <dsp:cNvSpPr/>
      </dsp:nvSpPr>
      <dsp:spPr>
        <a:xfrm rot="5400000">
          <a:off x="4123681" y="-2806719"/>
          <a:ext cx="1221514" cy="6837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NEWLY </a:t>
          </a:r>
          <a:r>
            <a:rPr lang="en-US" sz="2800" kern="1200" dirty="0" smtClean="0"/>
            <a:t>DIAGNOZED (FAB), </a:t>
          </a:r>
          <a:r>
            <a:rPr lang="en-US" sz="2800" kern="1200" dirty="0" smtClean="0"/>
            <a:t>UNTREATED </a:t>
          </a:r>
          <a:r>
            <a:rPr lang="en-US" sz="2800" kern="1200" dirty="0" smtClean="0"/>
            <a:t>PATIENT   </a:t>
          </a:r>
          <a:r>
            <a:rPr lang="en-US" sz="2800" kern="1200" dirty="0" smtClean="0">
              <a:solidFill>
                <a:srgbClr val="FF0000"/>
              </a:solidFill>
            </a:rPr>
            <a:t>Cell Isolation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315477" y="61114"/>
        <a:ext cx="6778294" cy="1102256"/>
      </dsp:txXfrm>
    </dsp:sp>
    <dsp:sp modelId="{FBFA49EF-79F1-4B04-82FB-DDB3CC37930A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2</a:t>
          </a:r>
          <a:endParaRPr lang="en-US" sz="3700" kern="1200" dirty="0"/>
        </a:p>
      </dsp:txBody>
      <dsp:txXfrm rot="-5400000">
        <a:off x="1" y="2347011"/>
        <a:ext cx="1315476" cy="563776"/>
      </dsp:txXfrm>
    </dsp:sp>
    <dsp:sp modelId="{34ADC0DC-77E6-4DE0-9892-FDF587843880}">
      <dsp:nvSpPr>
        <dsp:cNvPr id="0" name=""/>
        <dsp:cNvSpPr/>
      </dsp:nvSpPr>
      <dsp:spPr>
        <a:xfrm rot="5400000">
          <a:off x="4123681" y="-1118930"/>
          <a:ext cx="1221514" cy="6837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FF0000"/>
              </a:solidFill>
            </a:rPr>
            <a:t>MUTATIONAL PROFILE, TRANSCRIPT LEVELS</a:t>
          </a:r>
          <a:r>
            <a:rPr lang="ar-LB" sz="2800" kern="1200" dirty="0" smtClean="0">
              <a:solidFill>
                <a:srgbClr val="FF0000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RNA extraction/</a:t>
          </a:r>
          <a:r>
            <a:rPr lang="en-US" sz="2800" kern="1200" dirty="0" err="1" smtClean="0">
              <a:solidFill>
                <a:schemeClr val="tx1"/>
              </a:solidFill>
            </a:rPr>
            <a:t>cDNA</a:t>
          </a:r>
          <a:r>
            <a:rPr lang="en-US" sz="2800" kern="1200" dirty="0" smtClean="0">
              <a:solidFill>
                <a:schemeClr val="tx1"/>
              </a:solidFill>
            </a:rPr>
            <a:t> Synthesis/PCR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315477" y="1748903"/>
        <a:ext cx="6778294" cy="1102256"/>
      </dsp:txXfrm>
    </dsp:sp>
    <dsp:sp modelId="{89FA025B-851C-4BFD-A8B0-2959CD3D3B20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3</a:t>
          </a:r>
          <a:endParaRPr lang="en-US" sz="3700" kern="1200" dirty="0"/>
        </a:p>
      </dsp:txBody>
      <dsp:txXfrm rot="-5400000">
        <a:off x="1" y="4034800"/>
        <a:ext cx="1315476" cy="563776"/>
      </dsp:txXfrm>
    </dsp:sp>
    <dsp:sp modelId="{826E6945-F927-489B-AB78-0A40CA1CCAD3}">
      <dsp:nvSpPr>
        <dsp:cNvPr id="0" name=""/>
        <dsp:cNvSpPr/>
      </dsp:nvSpPr>
      <dsp:spPr>
        <a:xfrm rot="5400000">
          <a:off x="4123681" y="568858"/>
          <a:ext cx="1221514" cy="6837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CONVENTIONAL OR </a:t>
          </a:r>
          <a:r>
            <a:rPr lang="en-US" sz="2800" kern="1200" dirty="0" smtClean="0">
              <a:solidFill>
                <a:srgbClr val="FF0000"/>
              </a:solidFill>
            </a:rPr>
            <a:t>PERSONALIZED THERAPY</a:t>
          </a:r>
          <a:endParaRPr lang="en-US" sz="2800" kern="1200" dirty="0">
            <a:solidFill>
              <a:srgbClr val="FF0000"/>
            </a:solidFill>
          </a:endParaRPr>
        </a:p>
      </dsp:txBody>
      <dsp:txXfrm rot="-5400000">
        <a:off x="1315477" y="3436692"/>
        <a:ext cx="67782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D843495-C231-4BD8-927A-708C58A9C783}" type="datetime1">
              <a:rPr lang="en-US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8C3A331-0CC7-4185-A385-EED7BF2E3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29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B6FDD-1161-4348-8FD6-1AF912CDD0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8BF5-2705-4ADF-8F11-1943121D7542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88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8BF5-2705-4ADF-8F11-1943121D7542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26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B6FDD-1161-4348-8FD6-1AF912CDD0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C7ED-9B90-4318-9F63-AB88B8418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81E9-967E-44DB-92CF-B5D6EECAC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26E6C-C911-48F1-B7A7-108E03316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A30A-5ED3-4238-B8DD-B6E53E03B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315E0-B5C9-42FC-979A-EACE7633B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5763D-476E-46B8-B9AF-12E64569C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25006-C10D-45D0-83AB-20B9E4CCF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5E65E-2F26-491D-807A-3884CCFF4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32D6B-DCE9-462A-87C7-1CC188980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6B1C-F5AF-44F5-AC3B-6258DAF76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8C5C-5A8E-4376-9D41-587D71838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2F5752-661A-4398-81F7-22DFBB8FDF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2772231" y="940233"/>
            <a:ext cx="6052461" cy="2877028"/>
          </a:xfrm>
        </p:spPr>
        <p:txBody>
          <a:bodyPr/>
          <a:lstStyle/>
          <a:p>
            <a:pPr rtl="1"/>
            <a:r>
              <a:rPr lang="ar-SY" sz="4000" b="1" dirty="0">
                <a:solidFill>
                  <a:schemeClr val="accent1"/>
                </a:solidFill>
              </a:rPr>
              <a:t>التشخيص الجزيئي </a:t>
            </a:r>
            <a:r>
              <a:rPr lang="ar-SY" sz="4000" b="1" dirty="0" err="1">
                <a:solidFill>
                  <a:schemeClr val="accent1"/>
                </a:solidFill>
              </a:rPr>
              <a:t>لابيضاضات</a:t>
            </a:r>
            <a:r>
              <a:rPr lang="ar-SY" sz="4000" b="1" dirty="0">
                <a:solidFill>
                  <a:schemeClr val="accent1"/>
                </a:solidFill>
              </a:rPr>
              <a:t> الدم لدعم المعالجات الفردانية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ar-SA" sz="3200" i="1" dirty="0" smtClean="0"/>
              <a:t/>
            </a:r>
            <a:br>
              <a:rPr lang="ar-SA" sz="3200" i="1" dirty="0" smtClean="0"/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Molecular Diagnosis of Leukemia as a Support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Personalized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Therapies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23" y="4234533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ar-SY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د. مجد الجمالي</a:t>
            </a:r>
          </a:p>
          <a:p>
            <a:pPr rtl="1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قسم الكيمياء الحيوية والأحياء الدقيقة</a:t>
            </a:r>
          </a:p>
          <a:p>
            <a:pPr rtl="1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كلية الصيدلة، جامعة دمشق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1"/>
            <a:r>
              <a:rPr lang="ar-L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 الهيئة العامة للتقانة الحيوية</a:t>
            </a:r>
            <a:endParaRPr lang="ar-SY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1114"/>
            <a:ext cx="2647443" cy="53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C7ED-9B90-4318-9F63-AB88B8418B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6096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Most Frequent Mutations in AML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SY" dirty="0" smtClean="0"/>
              <a:t>التشخيص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890814"/>
            <a:ext cx="91249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139543" y="2380343"/>
            <a:ext cx="2554514" cy="769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dirty="0" smtClean="0">
                <a:solidFill>
                  <a:srgbClr val="0070C0"/>
                </a:solidFill>
              </a:rPr>
              <a:t>المعالجة </a:t>
            </a:r>
            <a:r>
              <a:rPr lang="en-US" dirty="0" smtClean="0">
                <a:solidFill>
                  <a:srgbClr val="0070C0"/>
                </a:solidFill>
              </a:rPr>
              <a:t>Therapy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426032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Y" dirty="0" smtClean="0">
                <a:solidFill>
                  <a:srgbClr val="0070C0"/>
                </a:solidFill>
              </a:rPr>
              <a:t>المعالجة التقليدية </a:t>
            </a:r>
            <a:r>
              <a:rPr lang="en-US" dirty="0" smtClean="0">
                <a:solidFill>
                  <a:srgbClr val="0070C0"/>
                </a:solidFill>
              </a:rPr>
              <a:t>Conventional Therapy</a:t>
            </a:r>
            <a:endParaRPr lang="ar-SY" dirty="0" smtClean="0">
              <a:solidFill>
                <a:srgbClr val="0070C0"/>
              </a:solidFill>
            </a:endParaRPr>
          </a:p>
          <a:p>
            <a:pPr lvl="1" algn="r" rtl="1"/>
            <a:r>
              <a:rPr lang="ar-SY" dirty="0" smtClean="0"/>
              <a:t>المعالجة التحريضية</a:t>
            </a:r>
            <a:r>
              <a:rPr lang="en-US" dirty="0" smtClean="0"/>
              <a:t>Induction Therapy </a:t>
            </a:r>
          </a:p>
          <a:p>
            <a:pPr lvl="2" algn="r" rtl="1"/>
            <a:r>
              <a:rPr lang="en-US" dirty="0" err="1" smtClean="0"/>
              <a:t>Daunorubicin</a:t>
            </a:r>
            <a:r>
              <a:rPr lang="en-US" dirty="0" smtClean="0"/>
              <a:t> (</a:t>
            </a:r>
            <a:r>
              <a:rPr lang="en-US" dirty="0" err="1" smtClean="0"/>
              <a:t>Anthracyclin</a:t>
            </a:r>
            <a:r>
              <a:rPr lang="en-US" dirty="0" smtClean="0"/>
              <a:t>) + </a:t>
            </a:r>
            <a:r>
              <a:rPr lang="en-US" dirty="0" err="1" smtClean="0"/>
              <a:t>Cytarabine</a:t>
            </a:r>
            <a:endParaRPr lang="ar-SY" dirty="0" smtClean="0"/>
          </a:p>
          <a:p>
            <a:pPr lvl="1" algn="r" rtl="1"/>
            <a:r>
              <a:rPr lang="ar-SY" dirty="0" smtClean="0"/>
              <a:t>المعالجة الداعمة  </a:t>
            </a:r>
            <a:r>
              <a:rPr lang="en-US" dirty="0" smtClean="0"/>
              <a:t>Consolidation Therapy</a:t>
            </a:r>
          </a:p>
          <a:p>
            <a:pPr lvl="2" algn="r" rtl="1"/>
            <a:r>
              <a:rPr lang="en-US" dirty="0" err="1" smtClean="0"/>
              <a:t>Cytarabine</a:t>
            </a:r>
            <a:endParaRPr lang="en-US" dirty="0" smtClean="0"/>
          </a:p>
          <a:p>
            <a:pPr lvl="2" algn="r" rtl="1">
              <a:buNone/>
            </a:pPr>
            <a:endParaRPr lang="ar-SY" dirty="0" smtClean="0"/>
          </a:p>
          <a:p>
            <a:pPr algn="r" rtl="1"/>
            <a:r>
              <a:rPr lang="ar-SY" dirty="0" smtClean="0">
                <a:solidFill>
                  <a:srgbClr val="0070C0"/>
                </a:solidFill>
              </a:rPr>
              <a:t>المعالجة </a:t>
            </a:r>
            <a:r>
              <a:rPr lang="ar-SY" dirty="0" err="1" smtClean="0">
                <a:solidFill>
                  <a:srgbClr val="0070C0"/>
                </a:solidFill>
              </a:rPr>
              <a:t>الفردانية</a:t>
            </a:r>
            <a:r>
              <a:rPr lang="ar-SY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Personalized Therapy</a:t>
            </a:r>
          </a:p>
          <a:p>
            <a:pPr lvl="1" algn="r" rtl="1"/>
            <a:r>
              <a:rPr lang="en-US" dirty="0" smtClean="0"/>
              <a:t>Bone marrow transplantation (</a:t>
            </a:r>
            <a:r>
              <a:rPr lang="en-US" dirty="0" smtClean="0">
                <a:solidFill>
                  <a:srgbClr val="92D050"/>
                </a:solidFill>
              </a:rPr>
              <a:t>for patients with poor prognosis</a:t>
            </a:r>
            <a:r>
              <a:rPr lang="en-US" dirty="0" smtClean="0"/>
              <a:t>)</a:t>
            </a:r>
          </a:p>
          <a:p>
            <a:pPr lvl="1" algn="r" rtl="1"/>
            <a:r>
              <a:rPr lang="en-US" dirty="0" smtClean="0"/>
              <a:t>All </a:t>
            </a:r>
            <a:r>
              <a:rPr lang="en-US" dirty="0" smtClean="0"/>
              <a:t>trans retinoic acid (ATRA) (</a:t>
            </a:r>
            <a:r>
              <a:rPr lang="en-US" dirty="0" smtClean="0">
                <a:solidFill>
                  <a:srgbClr val="92D050"/>
                </a:solidFill>
              </a:rPr>
              <a:t>for t(15,17</a:t>
            </a:r>
            <a:r>
              <a:rPr lang="en-US" dirty="0" smtClean="0"/>
              <a:t>)</a:t>
            </a:r>
          </a:p>
          <a:p>
            <a:pPr lvl="1" algn="r" rtl="1"/>
            <a:r>
              <a:rPr lang="en-US" dirty="0" smtClean="0"/>
              <a:t>Immunological</a:t>
            </a:r>
          </a:p>
          <a:p>
            <a:pPr lvl="2" algn="r" rtl="1"/>
            <a:r>
              <a:rPr lang="en-US" dirty="0" smtClean="0"/>
              <a:t>Anti-CD33 </a:t>
            </a:r>
            <a:r>
              <a:rPr lang="en-US" dirty="0" err="1" smtClean="0"/>
              <a:t>Gemtuzumab</a:t>
            </a:r>
            <a:r>
              <a:rPr lang="en-US" dirty="0" smtClean="0"/>
              <a:t> </a:t>
            </a:r>
            <a:r>
              <a:rPr lang="en-US" dirty="0" err="1" smtClean="0"/>
              <a:t>Ozoganicin</a:t>
            </a:r>
            <a:r>
              <a:rPr lang="en-US" dirty="0" smtClean="0"/>
              <a:t> (GO) (</a:t>
            </a:r>
            <a:r>
              <a:rPr lang="en-US" dirty="0" smtClean="0">
                <a:solidFill>
                  <a:srgbClr val="92D050"/>
                </a:solidFill>
              </a:rPr>
              <a:t>for LSCs</a:t>
            </a:r>
            <a:r>
              <a:rPr lang="en-US" dirty="0" smtClean="0"/>
              <a:t>)</a:t>
            </a:r>
          </a:p>
          <a:p>
            <a:pPr lvl="1" algn="r" rtl="1"/>
            <a:r>
              <a:rPr lang="en-US" dirty="0" smtClean="0"/>
              <a:t>Tyrosine </a:t>
            </a:r>
            <a:r>
              <a:rPr lang="en-US" dirty="0" err="1" smtClean="0"/>
              <a:t>Kinase</a:t>
            </a:r>
            <a:r>
              <a:rPr lang="en-US" dirty="0" smtClean="0"/>
              <a:t> Inhibitors (</a:t>
            </a:r>
            <a:r>
              <a:rPr lang="en-US" dirty="0" smtClean="0">
                <a:solidFill>
                  <a:srgbClr val="92D050"/>
                </a:solidFill>
              </a:rPr>
              <a:t>for FLT3 mutation</a:t>
            </a:r>
            <a:r>
              <a:rPr lang="en-US" dirty="0" smtClean="0"/>
              <a:t>)</a:t>
            </a:r>
          </a:p>
          <a:p>
            <a:pPr lvl="2" algn="r" rtl="1"/>
            <a:r>
              <a:rPr lang="en-US" dirty="0" err="1" smtClean="0"/>
              <a:t>Midostaurin</a:t>
            </a:r>
            <a:r>
              <a:rPr lang="en-US" dirty="0" smtClean="0"/>
              <a:t>, </a:t>
            </a:r>
            <a:r>
              <a:rPr lang="en-US" dirty="0" err="1" smtClean="0"/>
              <a:t>Lestaurtinib</a:t>
            </a:r>
            <a:r>
              <a:rPr lang="en-US" dirty="0" smtClean="0"/>
              <a:t>, </a:t>
            </a:r>
            <a:r>
              <a:rPr lang="en-US" dirty="0" err="1" smtClean="0"/>
              <a:t>Sorafenib</a:t>
            </a:r>
            <a:r>
              <a:rPr lang="en-US" dirty="0" smtClean="0"/>
              <a:t>, </a:t>
            </a:r>
            <a:r>
              <a:rPr lang="en-US" dirty="0" err="1" smtClean="0"/>
              <a:t>Sunitinib</a:t>
            </a:r>
            <a:r>
              <a:rPr lang="en-US" dirty="0" smtClean="0"/>
              <a:t>, </a:t>
            </a:r>
            <a:r>
              <a:rPr lang="en-US" dirty="0" err="1" smtClean="0"/>
              <a:t>Quizartinib</a:t>
            </a:r>
            <a:endParaRPr lang="en-US" dirty="0" smtClean="0"/>
          </a:p>
          <a:p>
            <a:pPr lvl="1" algn="r" rtl="1"/>
            <a:r>
              <a:rPr lang="en-US" dirty="0" err="1" smtClean="0"/>
              <a:t>Demethylating</a:t>
            </a:r>
            <a:r>
              <a:rPr lang="en-US" dirty="0" smtClean="0"/>
              <a:t> agents (</a:t>
            </a:r>
            <a:r>
              <a:rPr lang="en-US" dirty="0" smtClean="0">
                <a:solidFill>
                  <a:srgbClr val="92D050"/>
                </a:solidFill>
              </a:rPr>
              <a:t>for mutated DNMT3A</a:t>
            </a:r>
            <a:r>
              <a:rPr lang="en-US" dirty="0" smtClean="0"/>
              <a:t>)</a:t>
            </a:r>
          </a:p>
          <a:p>
            <a:pPr lvl="2" algn="r" rtl="1"/>
            <a:r>
              <a:rPr lang="en-US" dirty="0" smtClean="0"/>
              <a:t>5-Azacytidine (AZA), </a:t>
            </a:r>
            <a:r>
              <a:rPr lang="en-US" dirty="0" err="1" smtClean="0"/>
              <a:t>Decitabine</a:t>
            </a:r>
            <a:endParaRPr lang="en-US" dirty="0" smtClean="0"/>
          </a:p>
          <a:p>
            <a:pPr lvl="2" algn="r" rtl="1"/>
            <a:endParaRPr lang="ar-SY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3" y="304799"/>
            <a:ext cx="2641600" cy="324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46" y="274638"/>
            <a:ext cx="7467600" cy="715962"/>
          </a:xfrm>
        </p:spPr>
        <p:txBody>
          <a:bodyPr>
            <a:normAutofit fontScale="90000"/>
          </a:bodyPr>
          <a:lstStyle/>
          <a:p>
            <a:pPr rtl="1"/>
            <a:r>
              <a:rPr lang="ar-LB" dirty="0" smtClean="0">
                <a:solidFill>
                  <a:srgbClr val="0070C0"/>
                </a:solidFill>
              </a:rPr>
              <a:t>أهمية </a:t>
            </a:r>
            <a:r>
              <a:rPr lang="ar-SY" dirty="0" smtClean="0">
                <a:solidFill>
                  <a:srgbClr val="0070C0"/>
                </a:solidFill>
              </a:rPr>
              <a:t>الطرق الجزيئية</a:t>
            </a:r>
            <a:r>
              <a:rPr lang="ar-LB" dirty="0" smtClean="0">
                <a:solidFill>
                  <a:srgbClr val="0070C0"/>
                </a:solidFill>
              </a:rPr>
              <a:t> في التشخيص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" y="1103088"/>
            <a:ext cx="895234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429000" y="4114800"/>
            <a:ext cx="31242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40498" y="4419600"/>
            <a:ext cx="14859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>
                <a:solidFill>
                  <a:srgbClr val="0070C0"/>
                </a:solidFill>
              </a:rPr>
              <a:t>ربط التشخيص بالمعالجة الفردانية</a:t>
            </a:r>
            <a:br>
              <a:rPr lang="ar-LB" dirty="0" smtClean="0">
                <a:solidFill>
                  <a:srgbClr val="0070C0"/>
                </a:solidFill>
              </a:rPr>
            </a:br>
            <a:r>
              <a:rPr lang="ar-LB" dirty="0" smtClean="0">
                <a:solidFill>
                  <a:srgbClr val="0070C0"/>
                </a:solidFill>
              </a:rPr>
              <a:t>والتركيز على القيمة التطبيقية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2" descr="C:\Users\YASSMEN RANJOUS\Desktop\9.jpg"/>
          <p:cNvPicPr>
            <a:picLocks noChangeAspect="1" noChangeArrowheads="1"/>
          </p:cNvPicPr>
          <p:nvPr/>
        </p:nvPicPr>
        <p:blipFill>
          <a:blip r:embed="rId2" cstate="print"/>
          <a:srcRect l="7500" t="35556" r="45000" b="8889"/>
          <a:stretch>
            <a:fillRect/>
          </a:stretch>
        </p:blipFill>
        <p:spPr bwMode="auto">
          <a:xfrm>
            <a:off x="410032" y="566053"/>
            <a:ext cx="3479795" cy="305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D6B-DCE9-462A-87C7-1CC188980E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531352" cy="9906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rgbClr val="0070C0"/>
                </a:solidFill>
              </a:rPr>
              <a:t>Our PROJECT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0509448"/>
              </p:ext>
            </p:extLst>
          </p:nvPr>
        </p:nvGraphicFramePr>
        <p:xfrm>
          <a:off x="533400" y="783774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5AABB-03CA-4AD3-97F2-DFAFAF1CE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A0495-A1AD-449D-8760-BDA4FE049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FA49EF-79F1-4B04-82FB-DDB3CC3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DC0DC-77E6-4DE0-9892-FDF587843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FA025B-851C-4BFD-A8B0-2959CD3D3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E6945-F927-489B-AB78-0A40CA1CC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071538" y="210956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72198" y="1901740"/>
            <a:ext cx="22859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2000" dirty="0" smtClean="0"/>
              <a:t>- تثبيت بـالكحول المطلق</a:t>
            </a:r>
          </a:p>
          <a:p>
            <a:pPr algn="ctr"/>
            <a:r>
              <a:rPr lang="ar-SY" sz="2000" dirty="0" smtClean="0"/>
              <a:t>- تلوين غيمزا</a:t>
            </a:r>
            <a:endParaRPr lang="en-US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50" y="1466618"/>
            <a:ext cx="59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5394">
            <a:off x="2580334" y="1870709"/>
            <a:ext cx="170895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4286248" y="218099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0166" y="171933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28595" y="2752501"/>
            <a:ext cx="1643074" cy="357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662" y="279090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38386"/>
            <a:ext cx="120952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2143108" y="482420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38386"/>
            <a:ext cx="1071570" cy="147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714348" y="561002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PBS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0364" y="561002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</a:t>
            </a:r>
            <a:r>
              <a:rPr lang="en-US" sz="2000" dirty="0" err="1" smtClean="0"/>
              <a:t>Ficoll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57686" y="482420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57686" y="447350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 smtClean="0"/>
              <a:t>تثفيل</a:t>
            </a:r>
          </a:p>
          <a:p>
            <a:pPr algn="ctr"/>
            <a:r>
              <a:rPr lang="en-US" sz="2000" dirty="0" smtClean="0"/>
              <a:t>400 g</a:t>
            </a:r>
            <a:endParaRPr lang="en-US" sz="2000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895510"/>
            <a:ext cx="583282" cy="20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/>
          <p:nvPr/>
        </p:nvCxnSpPr>
        <p:spPr>
          <a:xfrm>
            <a:off x="6429388" y="468132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29388" y="512560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72330" y="446701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plasma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329" y="4883500"/>
            <a:ext cx="122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MNC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2330" y="55264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RBCs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429388" y="567987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Donut 46"/>
          <p:cNvSpPr/>
          <p:nvPr/>
        </p:nvSpPr>
        <p:spPr>
          <a:xfrm>
            <a:off x="7072330" y="4824204"/>
            <a:ext cx="785818" cy="428628"/>
          </a:xfrm>
          <a:prstGeom prst="donut">
            <a:avLst>
              <a:gd name="adj" fmla="val 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عنوان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Cell Isolation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2" name="عنصر نائب للتاريخ 31"/>
          <p:cNvSpPr>
            <a:spLocks noGrp="1"/>
          </p:cNvSpPr>
          <p:nvPr>
            <p:ph type="dt" sz="half" idx="10"/>
          </p:nvPr>
        </p:nvSpPr>
        <p:spPr>
          <a:xfrm>
            <a:off x="457200" y="6254752"/>
            <a:ext cx="2133600" cy="365125"/>
          </a:xfrm>
        </p:spPr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39" name="عنصر نائب لرقم الشريحة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65E-2F26-491D-807A-3884CCFF4C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عنصر نائب للتذييل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722313" y="2578136"/>
            <a:ext cx="7772400" cy="1362075"/>
          </a:xfrm>
        </p:spPr>
        <p:txBody>
          <a:bodyPr/>
          <a:lstStyle/>
          <a:p>
            <a:pPr algn="r" rtl="1"/>
            <a:r>
              <a:rPr lang="ar-LB" dirty="0" smtClean="0">
                <a:solidFill>
                  <a:srgbClr val="0070C0"/>
                </a:solidFill>
              </a:rPr>
              <a:t>البحث الأول: تحري بعض النواسخ المدمجة الشائعة بالطرق الجزيئية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>
                <a:solidFill>
                  <a:srgbClr val="0070C0"/>
                </a:solidFill>
              </a:rPr>
              <a:t>توزع مرضى</a:t>
            </a:r>
            <a:r>
              <a:rPr lang="ar-LB" dirty="0" smtClean="0">
                <a:solidFill>
                  <a:srgbClr val="0070C0"/>
                </a:solidFill>
              </a:rPr>
              <a:t> الـ</a:t>
            </a:r>
            <a:r>
              <a:rPr lang="ar-SY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AML</a:t>
            </a:r>
            <a:r>
              <a:rPr lang="ar-LB" dirty="0" smtClean="0">
                <a:solidFill>
                  <a:srgbClr val="0070C0"/>
                </a:solidFill>
              </a:rPr>
              <a:t/>
            </a:r>
            <a:br>
              <a:rPr lang="ar-LB" dirty="0" smtClean="0">
                <a:solidFill>
                  <a:srgbClr val="0070C0"/>
                </a:solidFill>
              </a:rPr>
            </a:br>
            <a:r>
              <a:rPr lang="ar-LB" sz="3000" b="1" dirty="0" smtClean="0">
                <a:solidFill>
                  <a:srgbClr val="0070C0"/>
                </a:solidFill>
              </a:rPr>
              <a:t>العينة = 80 مريضاً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457200" y="1143000"/>
            <a:ext cx="8534400" cy="5715000"/>
            <a:chOff x="457200" y="1143000"/>
            <a:chExt cx="8534400" cy="57150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439732151"/>
                </p:ext>
              </p:extLst>
            </p:nvPr>
          </p:nvGraphicFramePr>
          <p:xfrm>
            <a:off x="457200" y="1143000"/>
            <a:ext cx="8534400" cy="571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1"/>
            <p:cNvSpPr txBox="1"/>
            <p:nvPr/>
          </p:nvSpPr>
          <p:spPr>
            <a:xfrm>
              <a:off x="4800600" y="4114800"/>
              <a:ext cx="914400" cy="838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M3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n=17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21%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1676400" y="3124200"/>
              <a:ext cx="914400" cy="9144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M2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n=23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29%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2819400" y="1676400"/>
              <a:ext cx="914400" cy="9144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M1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n=8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10%</a:t>
              </a: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4800600" y="1600200"/>
              <a:ext cx="914400" cy="9144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Unkown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n=6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8%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3886200" y="1676400"/>
              <a:ext cx="914400" cy="838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M5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n=4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5%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5943600" y="1752600"/>
              <a:ext cx="914400" cy="838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M0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n=4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5%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7086600" y="2819400"/>
              <a:ext cx="914400" cy="838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M4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n=18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22%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0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t(15;17)(q11;q12)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77265"/>
              </p:ext>
            </p:extLst>
          </p:nvPr>
        </p:nvGraphicFramePr>
        <p:xfrm>
          <a:off x="3581400" y="1752600"/>
          <a:ext cx="5257800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017"/>
                <a:gridCol w="1509183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إيجابي</a:t>
                      </a:r>
                      <a:r>
                        <a:rPr lang="ar-SY" baseline="0" dirty="0" smtClean="0"/>
                        <a:t> </a:t>
                      </a:r>
                      <a:r>
                        <a:rPr lang="en-US" baseline="0" dirty="0" smtClean="0"/>
                        <a:t>t(15;17)</a:t>
                      </a:r>
                      <a:r>
                        <a:rPr lang="ar-SY" baseline="0" dirty="0" smtClean="0"/>
                        <a:t>: (14)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(28)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AML</a:t>
                      </a:r>
                      <a:r>
                        <a:rPr lang="en-US" baseline="0" dirty="0" smtClean="0"/>
                        <a:t> 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الأنماط</a:t>
                      </a:r>
                      <a:r>
                        <a:rPr lang="ar-SY" baseline="0" dirty="0" smtClean="0"/>
                        <a:t> الأخرى من </a:t>
                      </a:r>
                      <a:r>
                        <a:rPr lang="en-US" baseline="0" dirty="0" smtClean="0"/>
                        <a:t>AML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مجهول</a:t>
                      </a:r>
                      <a:r>
                        <a:rPr lang="ar-LB" dirty="0" smtClean="0"/>
                        <a:t>و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smtClean="0"/>
                        <a:t>النمط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شاهد طبيعي عدد 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62400" y="4495800"/>
            <a:ext cx="47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dirty="0" smtClean="0"/>
              <a:t>النسبة المئوية لإيجابية </a:t>
            </a:r>
            <a:r>
              <a:rPr lang="en-US" dirty="0" smtClean="0"/>
              <a:t>t(15;17)</a:t>
            </a:r>
            <a:r>
              <a:rPr lang="ar-SY" dirty="0" smtClean="0"/>
              <a:t> ضمن النمط </a:t>
            </a:r>
            <a:r>
              <a:rPr lang="en-US" dirty="0" smtClean="0"/>
              <a:t>AML M3</a:t>
            </a:r>
            <a:r>
              <a:rPr lang="ar-SY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410200" y="4953000"/>
            <a:ext cx="250008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71% of M3</a:t>
            </a:r>
            <a:endParaRPr lang="en-US" sz="3600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34262" y="2456451"/>
            <a:ext cx="3276600" cy="3465381"/>
            <a:chOff x="381000" y="2630619"/>
            <a:chExt cx="3276600" cy="3465381"/>
          </a:xfrm>
        </p:grpSpPr>
        <p:pic>
          <p:nvPicPr>
            <p:cNvPr id="20" name="Picture 3" descr="C:\Users\TOSHIBA\Desktop\New folder (2)\تجربة 10-4-2014.JPG"/>
            <p:cNvPicPr>
              <a:picLocks noChangeAspect="1" noChangeArrowheads="1"/>
            </p:cNvPicPr>
            <p:nvPr/>
          </p:nvPicPr>
          <p:blipFill>
            <a:blip r:embed="rId2" cstate="print"/>
            <a:srcRect l="46515" t="10152" r="8901" b="25744"/>
            <a:stretch>
              <a:fillRect/>
            </a:stretch>
          </p:blipFill>
          <p:spPr bwMode="auto">
            <a:xfrm>
              <a:off x="381000" y="2630619"/>
              <a:ext cx="3276600" cy="34653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8"/>
            <p:cNvSpPr txBox="1"/>
            <p:nvPr/>
          </p:nvSpPr>
          <p:spPr>
            <a:xfrm>
              <a:off x="2732861" y="2976497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1 Kb+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</a:rPr>
                <a:t>Ladder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1066800" y="2976497"/>
              <a:ext cx="7088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Follow up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</a:rPr>
                <a:t>4 months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</a:rPr>
                <a:t>+t(15;17)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534397" y="297649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Sample</a:t>
              </a:r>
            </a:p>
            <a:p>
              <a:r>
                <a:rPr lang="en-US" sz="1000" b="1" dirty="0" smtClean="0">
                  <a:solidFill>
                    <a:schemeClr val="bg1"/>
                  </a:solidFill>
                </a:rPr>
                <a:t>+(15;17)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3147410" y="4500497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300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3147410" y="4424297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400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632810" y="4269665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385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8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665" r="-1390"/>
          <a:stretch>
            <a:fillRect/>
          </a:stretch>
        </p:blipFill>
        <p:spPr>
          <a:xfrm>
            <a:off x="769952" y="647027"/>
            <a:ext cx="7670800" cy="5627687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19337"/>
              </p:ext>
            </p:extLst>
          </p:nvPr>
        </p:nvGraphicFramePr>
        <p:xfrm>
          <a:off x="1175792" y="391884"/>
          <a:ext cx="6807068" cy="5581683"/>
        </p:xfrm>
        <a:graphic>
          <a:graphicData uri="http://schemas.openxmlformats.org/drawingml/2006/table">
            <a:tbl>
              <a:tblPr/>
              <a:tblGrid>
                <a:gridCol w="1693599"/>
                <a:gridCol w="1618721"/>
                <a:gridCol w="2130407"/>
                <a:gridCol w="1364341"/>
              </a:tblGrid>
              <a:tr h="47317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نتائج تقنية </a:t>
                      </a:r>
                      <a:r>
                        <a:rPr lang="en-US" sz="1400" b="1" dirty="0">
                          <a:latin typeface="Simplified Arabic"/>
                          <a:ea typeface="Calibri"/>
                          <a:cs typeface="Arial"/>
                        </a:rPr>
                        <a:t>FISH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>
                          <a:latin typeface="Calibri"/>
                          <a:ea typeface="Calibri"/>
                          <a:cs typeface="Simplified Arabic"/>
                        </a:rPr>
                        <a:t>نتائج تفاعل </a:t>
                      </a:r>
                      <a:r>
                        <a:rPr lang="en-US" sz="1400" b="1">
                          <a:latin typeface="Simplified Arabic"/>
                          <a:ea typeface="Calibri"/>
                          <a:cs typeface="Arial"/>
                        </a:rPr>
                        <a:t>PCR</a:t>
                      </a:r>
                      <a:r>
                        <a:rPr lang="ar-SY" sz="1400" b="1">
                          <a:latin typeface="Calibri"/>
                          <a:ea typeface="Calibri"/>
                          <a:cs typeface="Simplified Arabic"/>
                        </a:rPr>
                        <a:t> التقليدي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 b="1">
                          <a:latin typeface="Calibri"/>
                          <a:ea typeface="Calibri"/>
                          <a:cs typeface="Simplified Arabic"/>
                        </a:rPr>
                        <a:t>أنماط </a:t>
                      </a: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FAB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100" dirty="0">
                          <a:latin typeface="Calibri"/>
                          <a:ea typeface="Calibri"/>
                          <a:cs typeface="Simplified Arabic"/>
                        </a:rPr>
                        <a:t>المريض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100">
                          <a:latin typeface="Calibri"/>
                          <a:ea typeface="Calibri"/>
                          <a:cs typeface="Simplified Arabic"/>
                        </a:rPr>
                        <a:t>1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3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100">
                          <a:latin typeface="Calibri"/>
                          <a:ea typeface="Calibri"/>
                          <a:cs typeface="Simplified Arabic"/>
                        </a:rPr>
                        <a:t>4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100">
                          <a:latin typeface="Calibri"/>
                          <a:ea typeface="Calibri"/>
                          <a:cs typeface="Simplified Arabic"/>
                        </a:rPr>
                        <a:t>5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dirty="0">
                          <a:latin typeface="Simplified Arabic"/>
                          <a:ea typeface="Calibri"/>
                          <a:cs typeface="Arial"/>
                        </a:rPr>
                        <a:t>6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dirty="0">
                          <a:latin typeface="Simplified Arabic"/>
                          <a:ea typeface="Calibri"/>
                          <a:cs typeface="Arial"/>
                        </a:rPr>
                        <a:t>7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8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 b="1">
                          <a:latin typeface="Calibri"/>
                          <a:ea typeface="Calibri"/>
                          <a:cs typeface="Simplified Arabic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 b="1" dirty="0">
                          <a:latin typeface="Calibri"/>
                          <a:ea typeface="Calibri"/>
                          <a:cs typeface="Simplified Arabic"/>
                        </a:rPr>
                        <a:t>10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11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implified Arabic"/>
                        </a:rPr>
                        <a:t>إيجابي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M0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 b="1" dirty="0">
                          <a:latin typeface="Calibri"/>
                          <a:ea typeface="Calibri"/>
                          <a:cs typeface="Simplified Arabic"/>
                        </a:rPr>
                        <a:t>12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M1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13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M2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14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M2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5</a:t>
                      </a:r>
                      <a:r>
                        <a:rPr lang="en-US" sz="1100">
                          <a:latin typeface="Simplified Arabic"/>
                          <a:ea typeface="Calibri"/>
                          <a:cs typeface="Arial"/>
                        </a:rPr>
                        <a:t>1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M2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16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M4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17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en-US" sz="1100" b="1" dirty="0">
                          <a:latin typeface="Simplified Arabic"/>
                          <a:ea typeface="Calibri"/>
                          <a:cs typeface="Arial"/>
                        </a:rPr>
                        <a:t>M4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>
                          <a:latin typeface="Calibri"/>
                          <a:ea typeface="Calibri"/>
                          <a:cs typeface="Simplified Arabic"/>
                        </a:rPr>
                        <a:t>18</a:t>
                      </a:r>
                      <a:endParaRPr lang="en-US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لم يجرَ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Simplified Arabic"/>
                        </a:rPr>
                        <a:t>سلبي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Simplified Arabic"/>
                        </a:rPr>
                        <a:t>غير </a:t>
                      </a:r>
                      <a:r>
                        <a:rPr lang="ar-SA" sz="1100" b="1" dirty="0" err="1">
                          <a:latin typeface="Calibri"/>
                          <a:ea typeface="Calibri"/>
                          <a:cs typeface="Simplified Arabic"/>
                        </a:rPr>
                        <a:t>منمط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50160" algn="l"/>
                        </a:tabLst>
                      </a:pPr>
                      <a:r>
                        <a:rPr lang="ar-SY" sz="1100" dirty="0">
                          <a:latin typeface="Calibri"/>
                          <a:ea typeface="Calibri"/>
                          <a:cs typeface="Simplified Arabic"/>
                        </a:rPr>
                        <a:t>19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20" marR="56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928919" y="3004468"/>
            <a:ext cx="7300686" cy="1117588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pic>
        <p:nvPicPr>
          <p:cNvPr id="10" name="صورة 2"/>
          <p:cNvPicPr>
            <a:picLocks/>
          </p:cNvPicPr>
          <p:nvPr/>
        </p:nvPicPr>
        <p:blipFill>
          <a:blip r:embed="rId2"/>
          <a:srcRect r="10160"/>
          <a:stretch>
            <a:fillRect/>
          </a:stretch>
        </p:blipFill>
        <p:spPr bwMode="auto">
          <a:xfrm>
            <a:off x="667655" y="275772"/>
            <a:ext cx="8026403" cy="592182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13"/>
          <p:cNvSpPr/>
          <p:nvPr/>
        </p:nvSpPr>
        <p:spPr>
          <a:xfrm>
            <a:off x="870863" y="4822373"/>
            <a:ext cx="7532910" cy="13026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 smtClean="0"/>
              <a:t>يمكن تطبيق الاختبار لتنميط مريض الـ </a:t>
            </a:r>
            <a:r>
              <a:rPr lang="en-US" sz="3600" dirty="0" smtClean="0"/>
              <a:t>AML</a:t>
            </a:r>
            <a:r>
              <a:rPr lang="ar-LB" sz="3600" dirty="0" smtClean="0"/>
              <a:t> ومتابعته بعد البدء بالمعالجة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t(8;21)(q22;q22)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195568"/>
              </p:ext>
            </p:extLst>
          </p:nvPr>
        </p:nvGraphicFramePr>
        <p:xfrm>
          <a:off x="4572000" y="1295400"/>
          <a:ext cx="4419600" cy="239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811"/>
                <a:gridCol w="1268589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إيجابي</a:t>
                      </a:r>
                      <a:r>
                        <a:rPr lang="ar-SY" baseline="0" dirty="0" smtClean="0"/>
                        <a:t> </a:t>
                      </a:r>
                      <a:r>
                        <a:rPr lang="en-US" baseline="0" dirty="0" smtClean="0"/>
                        <a:t>t(8;21)</a:t>
                      </a:r>
                      <a:r>
                        <a:rPr lang="ar-SY" baseline="0" dirty="0" smtClean="0"/>
                        <a:t>: (9)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(26)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AML</a:t>
                      </a:r>
                      <a:r>
                        <a:rPr lang="en-US" baseline="0" dirty="0" smtClean="0"/>
                        <a:t> M2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الأنماط</a:t>
                      </a:r>
                      <a:r>
                        <a:rPr lang="ar-SY" baseline="0" dirty="0" smtClean="0"/>
                        <a:t> الأخرى من </a:t>
                      </a:r>
                      <a:r>
                        <a:rPr lang="en-US" baseline="0" dirty="0" smtClean="0"/>
                        <a:t>AML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مجهول</a:t>
                      </a:r>
                      <a:r>
                        <a:rPr lang="ar-LB" dirty="0" smtClean="0"/>
                        <a:t>و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smtClean="0"/>
                        <a:t>النمط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شاهد طبيعي عدد 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69259" y="1625609"/>
            <a:ext cx="2663371" cy="106317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47</a:t>
            </a:r>
            <a:r>
              <a:rPr lang="en-US" sz="3600" dirty="0" smtClean="0"/>
              <a:t>% of M2</a:t>
            </a:r>
            <a:endParaRPr lang="en-US" sz="3600" dirty="0"/>
          </a:p>
        </p:txBody>
      </p:sp>
      <p:grpSp>
        <p:nvGrpSpPr>
          <p:cNvPr id="3" name="مجموعة 2"/>
          <p:cNvGrpSpPr/>
          <p:nvPr/>
        </p:nvGrpSpPr>
        <p:grpSpPr>
          <a:xfrm>
            <a:off x="2057400" y="3886200"/>
            <a:ext cx="5257800" cy="2840653"/>
            <a:chOff x="2057400" y="3886200"/>
            <a:chExt cx="5257800" cy="2840653"/>
          </a:xfrm>
        </p:grpSpPr>
        <p:pic>
          <p:nvPicPr>
            <p:cNvPr id="15" name="Picture 2" descr="C:\Users\TOSHIBA\Desktop\New folder (2)\تجربة 2-12-2014.JPG"/>
            <p:cNvPicPr>
              <a:picLocks noChangeAspect="1" noChangeArrowheads="1"/>
            </p:cNvPicPr>
            <p:nvPr/>
          </p:nvPicPr>
          <p:blipFill>
            <a:blip r:embed="rId2" cstate="print"/>
            <a:srcRect l="15907" t="39067" r="50000" b="36194"/>
            <a:stretch>
              <a:fillRect/>
            </a:stretch>
          </p:blipFill>
          <p:spPr bwMode="auto">
            <a:xfrm>
              <a:off x="2057400" y="3886200"/>
              <a:ext cx="5219700" cy="28406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286000" y="4019490"/>
              <a:ext cx="725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1 Kb+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Ladder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4019490"/>
              <a:ext cx="642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S1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740" y="5257800"/>
              <a:ext cx="4328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300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1740" y="5407968"/>
              <a:ext cx="4328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400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5255568"/>
              <a:ext cx="5620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335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4038600"/>
              <a:ext cx="709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S2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3988" y="4038600"/>
              <a:ext cx="742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S3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4400" y="4038600"/>
              <a:ext cx="642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S4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0200" y="4038600"/>
              <a:ext cx="590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S5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-t(8;21)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62788" y="4038600"/>
              <a:ext cx="742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S6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3200" y="4038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S7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+t(8;21)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Bent Arrow 31"/>
          <p:cNvSpPr/>
          <p:nvPr/>
        </p:nvSpPr>
        <p:spPr>
          <a:xfrm rot="16200000" flipH="1">
            <a:off x="4114799" y="2209802"/>
            <a:ext cx="1524001" cy="1828800"/>
          </a:xfrm>
          <a:prstGeom prst="bentArrow">
            <a:avLst>
              <a:gd name="adj1" fmla="val 12788"/>
              <a:gd name="adj2" fmla="val 23810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67400" y="2286000"/>
            <a:ext cx="3810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t(9;22)(q34;q11.2)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911497"/>
              </p:ext>
            </p:extLst>
          </p:nvPr>
        </p:nvGraphicFramePr>
        <p:xfrm>
          <a:off x="4572000" y="1457960"/>
          <a:ext cx="44196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7811"/>
                <a:gridCol w="1268589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إيجابي</a:t>
                      </a:r>
                      <a:r>
                        <a:rPr lang="ar-SY" baseline="0" dirty="0" smtClean="0"/>
                        <a:t> </a:t>
                      </a:r>
                      <a:r>
                        <a:rPr lang="en-US" baseline="0" dirty="0" smtClean="0"/>
                        <a:t>t(9;22)</a:t>
                      </a:r>
                      <a:r>
                        <a:rPr lang="ar-SY" baseline="0" dirty="0" smtClean="0"/>
                        <a:t>: (</a:t>
                      </a:r>
                      <a:r>
                        <a:rPr lang="en-US" baseline="0" dirty="0" smtClean="0"/>
                        <a:t>5</a:t>
                      </a:r>
                      <a:r>
                        <a:rPr lang="ar-SY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عدد المرضى (</a:t>
                      </a:r>
                      <a:r>
                        <a:rPr lang="en-US" dirty="0" smtClean="0"/>
                        <a:t>22</a:t>
                      </a:r>
                      <a:r>
                        <a:rPr lang="ar-SY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B-ALL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T-ALL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مجهول</a:t>
                      </a:r>
                      <a:r>
                        <a:rPr lang="ar-LB" dirty="0" smtClean="0"/>
                        <a:t>و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smtClean="0"/>
                        <a:t>النمط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ar-SY" dirty="0" smtClean="0"/>
                        <a:t>شاهد طبيعي عدد 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TOSHIBA\Desktop\New folder (2)\17-6-2014.JPG"/>
          <p:cNvPicPr>
            <a:picLocks noChangeAspect="1" noChangeArrowheads="1"/>
          </p:cNvPicPr>
          <p:nvPr/>
        </p:nvPicPr>
        <p:blipFill>
          <a:blip r:embed="rId2" cstate="print"/>
          <a:srcRect l="37617" t="23748" r="11612" b="39921"/>
          <a:stretch>
            <a:fillRect/>
          </a:stretch>
        </p:blipFill>
        <p:spPr bwMode="auto">
          <a:xfrm>
            <a:off x="2034540" y="3886200"/>
            <a:ext cx="535686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71461" y="409569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 Kb</a:t>
            </a:r>
            <a:r>
              <a:rPr lang="ar-SY" sz="1000" b="1" dirty="0" smtClean="0">
                <a:solidFill>
                  <a:schemeClr val="bg1"/>
                </a:solidFill>
              </a:rPr>
              <a:t>+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Ladder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210" y="5255568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500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574" y="510540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900" b="1" dirty="0" smtClean="0">
                <a:solidFill>
                  <a:schemeClr val="bg1"/>
                </a:solidFill>
              </a:rPr>
              <a:t>525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09569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+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2296" y="409569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8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+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666" y="409569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7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+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096" y="4095690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6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496" y="411480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5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7956" y="411480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4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9296" y="409569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3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696" y="409569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2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6096" y="409569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</a:t>
            </a:r>
            <a:r>
              <a:rPr lang="ar-SY" sz="1000" b="1" dirty="0" smtClean="0">
                <a:solidFill>
                  <a:schemeClr val="bg1"/>
                </a:solidFill>
              </a:rPr>
              <a:t>1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ar-SY" sz="1000" b="1" dirty="0" smtClean="0">
                <a:solidFill>
                  <a:schemeClr val="bg1"/>
                </a:solidFill>
              </a:rPr>
              <a:t>-</a:t>
            </a:r>
            <a:r>
              <a:rPr lang="en-US" sz="1000" b="1" dirty="0" smtClean="0">
                <a:solidFill>
                  <a:schemeClr val="bg1"/>
                </a:solidFill>
              </a:rPr>
              <a:t>t(</a:t>
            </a:r>
            <a:r>
              <a:rPr lang="ar-SY" sz="1000" b="1" dirty="0" smtClean="0">
                <a:solidFill>
                  <a:schemeClr val="bg1"/>
                </a:solidFill>
              </a:rPr>
              <a:t>9</a:t>
            </a:r>
            <a:r>
              <a:rPr lang="en-US" sz="1000" b="1" dirty="0" smtClean="0">
                <a:solidFill>
                  <a:schemeClr val="bg1"/>
                </a:solidFill>
              </a:rPr>
              <a:t>:</a:t>
            </a:r>
            <a:r>
              <a:rPr lang="ar-SY" sz="1000" b="1" dirty="0" smtClean="0">
                <a:solidFill>
                  <a:schemeClr val="bg1"/>
                </a:solidFill>
              </a:rPr>
              <a:t>22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87463" y="1952172"/>
            <a:ext cx="287957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36% of B-ALL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667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722313" y="2592650"/>
            <a:ext cx="7772400" cy="1362075"/>
          </a:xfrm>
        </p:spPr>
        <p:txBody>
          <a:bodyPr/>
          <a:lstStyle/>
          <a:p>
            <a:pPr algn="r" rtl="1"/>
            <a:r>
              <a:rPr lang="ar-LB" dirty="0" smtClean="0">
                <a:solidFill>
                  <a:srgbClr val="0070C0"/>
                </a:solidFill>
              </a:rPr>
              <a:t>البحث الثاني: تحري طفرة </a:t>
            </a:r>
            <a:r>
              <a:rPr lang="en-US" dirty="0" smtClean="0">
                <a:solidFill>
                  <a:srgbClr val="0070C0"/>
                </a:solidFill>
              </a:rPr>
              <a:t>FLT3-ITD</a:t>
            </a:r>
            <a:r>
              <a:rPr lang="ar-LB" dirty="0" smtClean="0">
                <a:solidFill>
                  <a:srgbClr val="0070C0"/>
                </a:solidFill>
              </a:rPr>
              <a:t> </a:t>
            </a:r>
            <a:r>
              <a:rPr lang="ar-LB" dirty="0" smtClean="0">
                <a:solidFill>
                  <a:srgbClr val="0070C0"/>
                </a:solidFill>
              </a:rPr>
              <a:t>لدى عينة من مرضى الـ </a:t>
            </a:r>
            <a:r>
              <a:rPr lang="en-US" dirty="0" smtClean="0">
                <a:solidFill>
                  <a:srgbClr val="0070C0"/>
                </a:solidFill>
              </a:rPr>
              <a:t>AML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LB" b="1" dirty="0" smtClean="0">
                <a:solidFill>
                  <a:srgbClr val="0070C0"/>
                </a:solidFill>
              </a:rPr>
              <a:t>عدد مرضى </a:t>
            </a:r>
            <a:r>
              <a:rPr lang="en-US" b="1" dirty="0" smtClean="0">
                <a:solidFill>
                  <a:srgbClr val="0070C0"/>
                </a:solidFill>
              </a:rPr>
              <a:t>AML</a:t>
            </a:r>
            <a:r>
              <a:rPr lang="ar-LB" b="1" dirty="0" smtClean="0">
                <a:solidFill>
                  <a:srgbClr val="0070C0"/>
                </a:solidFill>
              </a:rPr>
              <a:t/>
            </a:r>
            <a:br>
              <a:rPr lang="ar-LB" b="1" dirty="0" smtClean="0">
                <a:solidFill>
                  <a:srgbClr val="0070C0"/>
                </a:solidFill>
              </a:rPr>
            </a:br>
            <a:r>
              <a:rPr lang="ar-LB" sz="3000" b="1" dirty="0" smtClean="0">
                <a:solidFill>
                  <a:srgbClr val="0070C0"/>
                </a:solidFill>
              </a:rPr>
              <a:t>العينة = 69 مريضاً</a:t>
            </a:r>
            <a:endParaRPr lang="ar-SA" sz="3000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20272" y="6381328"/>
            <a:ext cx="21237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مخطط 5"/>
          <p:cNvGraphicFramePr/>
          <p:nvPr>
            <p:extLst>
              <p:ext uri="{D42A27DB-BD31-4B8C-83A1-F6EECF244321}">
                <p14:modId xmlns:p14="http://schemas.microsoft.com/office/powerpoint/2010/main" val="587753523"/>
              </p:ext>
            </p:extLst>
          </p:nvPr>
        </p:nvGraphicFramePr>
        <p:xfrm>
          <a:off x="769257" y="1625599"/>
          <a:ext cx="7501565" cy="487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6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Detection of FLT3 Mutations by </a:t>
            </a:r>
            <a:br>
              <a:rPr lang="en-US" sz="3200" i="1" dirty="0" smtClean="0">
                <a:solidFill>
                  <a:srgbClr val="0070C0"/>
                </a:solidFill>
              </a:rPr>
            </a:br>
            <a:r>
              <a:rPr lang="en-US" sz="3200" i="1" dirty="0" smtClean="0">
                <a:solidFill>
                  <a:srgbClr val="0070C0"/>
                </a:solidFill>
              </a:rPr>
              <a:t>Conventional PCR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صورة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166" y="2177139"/>
            <a:ext cx="6151382" cy="30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كسهم مستقيم 8"/>
          <p:cNvCxnSpPr/>
          <p:nvPr/>
        </p:nvCxnSpPr>
        <p:spPr>
          <a:xfrm rot="10800000" flipV="1">
            <a:off x="4470401" y="1756229"/>
            <a:ext cx="435429" cy="362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5740379" y="1763489"/>
            <a:ext cx="435429" cy="362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/>
              <a:t>كشف طفرة </a:t>
            </a:r>
            <a:r>
              <a:rPr lang="en-US" b="1" dirty="0"/>
              <a:t>FLT3-ITD</a:t>
            </a:r>
            <a:r>
              <a:rPr lang="ar-SY" b="1" dirty="0"/>
              <a:t> بواسطة الرحلان الكهربائي على </a:t>
            </a:r>
            <a:r>
              <a:rPr lang="ar-SY" b="1" dirty="0" err="1"/>
              <a:t>هلامة</a:t>
            </a:r>
            <a:r>
              <a:rPr lang="ar-SY" b="1" dirty="0"/>
              <a:t> </a:t>
            </a:r>
            <a:r>
              <a:rPr lang="ar-SY" b="1" dirty="0" err="1"/>
              <a:t>الأغاروز</a:t>
            </a:r>
            <a:r>
              <a:rPr lang="ar-SY" b="1" dirty="0"/>
              <a:t> 2%</a:t>
            </a:r>
            <a:endParaRPr lang="ar-SA" dirty="0"/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2" y="260648"/>
            <a:ext cx="8928992" cy="656408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7504" y="692696"/>
            <a:ext cx="381642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5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b="1" dirty="0">
                <a:solidFill>
                  <a:srgbClr val="0070C0"/>
                </a:solidFill>
              </a:rPr>
              <a:t>الخصائص السّريريّة لمرضى </a:t>
            </a:r>
            <a:r>
              <a:rPr lang="en-US" b="1" dirty="0">
                <a:solidFill>
                  <a:srgbClr val="0070C0"/>
                </a:solidFill>
              </a:rPr>
              <a:t>AML </a:t>
            </a:r>
            <a:r>
              <a:rPr lang="ar-LB" b="1" dirty="0" smtClean="0">
                <a:solidFill>
                  <a:srgbClr val="0070C0"/>
                </a:solidFill>
              </a:rPr>
              <a:t/>
            </a:r>
            <a:br>
              <a:rPr lang="ar-LB" b="1" dirty="0" smtClean="0">
                <a:solidFill>
                  <a:srgbClr val="0070C0"/>
                </a:solidFill>
              </a:rPr>
            </a:br>
            <a:r>
              <a:rPr lang="ar-SY" b="1" dirty="0" smtClean="0">
                <a:solidFill>
                  <a:srgbClr val="0070C0"/>
                </a:solidFill>
              </a:rPr>
              <a:t>إيجابييّ </a:t>
            </a:r>
            <a:r>
              <a:rPr lang="ar-SY" b="1" dirty="0">
                <a:solidFill>
                  <a:srgbClr val="0070C0"/>
                </a:solidFill>
              </a:rPr>
              <a:t>طفرة </a:t>
            </a:r>
            <a:r>
              <a:rPr lang="en-US" b="1" dirty="0">
                <a:solidFill>
                  <a:srgbClr val="0070C0"/>
                </a:solidFill>
              </a:rPr>
              <a:t>FLT3-ITD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7" t="3313"/>
          <a:stretch/>
        </p:blipFill>
        <p:spPr>
          <a:xfrm>
            <a:off x="6473368" y="2481943"/>
            <a:ext cx="2578464" cy="32149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/>
          <a:stretch/>
        </p:blipFill>
        <p:spPr bwMode="auto">
          <a:xfrm>
            <a:off x="3497943" y="2338626"/>
            <a:ext cx="2859308" cy="31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/>
          <a:stretch/>
        </p:blipFill>
        <p:spPr bwMode="auto">
          <a:xfrm>
            <a:off x="261257" y="2469252"/>
            <a:ext cx="2905348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61399" y="5696903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عدد الكريات البيض</a:t>
            </a:r>
          </a:p>
          <a:p>
            <a:pPr algn="ctr" rtl="1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WBC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039938" y="5718677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نسبة </a:t>
            </a:r>
            <a:r>
              <a:rPr lang="ar-L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الأرومات</a:t>
            </a:r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rtl="1"/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في الدم المحيطي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762820" y="5711423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توزع الطفرات بين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rtl="1"/>
            <a:r>
              <a:rPr lang="ar-L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تحت أنماط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AML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45986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rtl="1"/>
            <a:r>
              <a:rPr lang="ar-LB" sz="3200" dirty="0" smtClean="0">
                <a:solidFill>
                  <a:srgbClr val="0070C0"/>
                </a:solidFill>
              </a:rPr>
              <a:t>ترافقت </a:t>
            </a:r>
            <a:r>
              <a:rPr lang="ar-SY" sz="3200" dirty="0" smtClean="0">
                <a:solidFill>
                  <a:srgbClr val="0070C0"/>
                </a:solidFill>
              </a:rPr>
              <a:t>طفرة </a:t>
            </a:r>
            <a:r>
              <a:rPr lang="en-US" sz="3200" dirty="0" smtClean="0">
                <a:solidFill>
                  <a:srgbClr val="0070C0"/>
                </a:solidFill>
              </a:rPr>
              <a:t>FLT3-ITD</a:t>
            </a:r>
            <a:r>
              <a:rPr lang="ar-SY" sz="3200" dirty="0" smtClean="0">
                <a:solidFill>
                  <a:srgbClr val="0070C0"/>
                </a:solidFill>
              </a:rPr>
              <a:t> </a:t>
            </a:r>
            <a:r>
              <a:rPr lang="ar-LB" sz="3200" dirty="0" smtClean="0">
                <a:solidFill>
                  <a:srgbClr val="0070C0"/>
                </a:solidFill>
              </a:rPr>
              <a:t>مع </a:t>
            </a:r>
            <a:r>
              <a:rPr lang="ar-SY" sz="3200" dirty="0" smtClean="0">
                <a:solidFill>
                  <a:srgbClr val="0070C0"/>
                </a:solidFill>
              </a:rPr>
              <a:t>انخفاض </a:t>
            </a:r>
            <a:r>
              <a:rPr lang="ar-SY" sz="3200" dirty="0">
                <a:solidFill>
                  <a:srgbClr val="0070C0"/>
                </a:solidFill>
              </a:rPr>
              <a:t>في </a:t>
            </a:r>
            <a:r>
              <a:rPr lang="ar-LB" sz="3200" dirty="0" smtClean="0">
                <a:solidFill>
                  <a:srgbClr val="0070C0"/>
                </a:solidFill>
              </a:rPr>
              <a:t/>
            </a:r>
            <a:br>
              <a:rPr lang="ar-LB" sz="3200" dirty="0" smtClean="0">
                <a:solidFill>
                  <a:srgbClr val="0070C0"/>
                </a:solidFill>
              </a:rPr>
            </a:br>
            <a:r>
              <a:rPr lang="ar-SY" sz="3200" dirty="0" smtClean="0">
                <a:solidFill>
                  <a:srgbClr val="0070C0"/>
                </a:solidFill>
              </a:rPr>
              <a:t>زمن </a:t>
            </a:r>
            <a:r>
              <a:rPr lang="ar-SY" sz="3200" dirty="0">
                <a:solidFill>
                  <a:srgbClr val="0070C0"/>
                </a:solidFill>
              </a:rPr>
              <a:t>البقيا الكليّ لمرضى </a:t>
            </a:r>
            <a:r>
              <a:rPr lang="en-US" sz="3200" dirty="0" smtClean="0">
                <a:solidFill>
                  <a:srgbClr val="0070C0"/>
                </a:solidFill>
              </a:rPr>
              <a:t>AML</a:t>
            </a:r>
            <a:endParaRPr lang="ar-SA" sz="3200" dirty="0">
              <a:solidFill>
                <a:srgbClr val="0070C0"/>
              </a:solidFill>
            </a:endParaRPr>
          </a:p>
        </p:txBody>
      </p:sp>
      <p:pic>
        <p:nvPicPr>
          <p:cNvPr id="4" name="صورة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78" y="1728608"/>
            <a:ext cx="6696744" cy="47058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ounded Rectangle 13"/>
          <p:cNvSpPr/>
          <p:nvPr/>
        </p:nvSpPr>
        <p:spPr>
          <a:xfrm>
            <a:off x="870863" y="4923971"/>
            <a:ext cx="7532910" cy="13026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 smtClean="0"/>
              <a:t>الاختبار سهل وذو قيمة تطبيقية عالية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30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5" y="3246681"/>
            <a:ext cx="7150766" cy="3288315"/>
          </a:xfrm>
          <a:prstGeom prst="rect">
            <a:avLst/>
          </a:prstGeom>
          <a:effectLst/>
        </p:spPr>
      </p:pic>
      <p:cxnSp>
        <p:nvCxnSpPr>
          <p:cNvPr id="5" name="رابط كسهم مستقيم 4"/>
          <p:cNvCxnSpPr/>
          <p:nvPr/>
        </p:nvCxnSpPr>
        <p:spPr>
          <a:xfrm flipV="1">
            <a:off x="3364313" y="4888431"/>
            <a:ext cx="480724" cy="2570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3845037" y="4181563"/>
            <a:ext cx="413637" cy="3287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55" y="1517962"/>
            <a:ext cx="4692650" cy="16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/>
          <a:p>
            <a:r>
              <a:rPr lang="ar-LB" sz="3200" b="1" dirty="0" smtClean="0">
                <a:solidFill>
                  <a:srgbClr val="0070C0"/>
                </a:solidFill>
              </a:rPr>
              <a:t>اختبار تحليل منحنى الانصهار</a:t>
            </a:r>
            <a:br>
              <a:rPr lang="ar-LB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Melting Curve Analysis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1569" y="804863"/>
            <a:ext cx="5105173" cy="5319712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n-US" sz="4400" dirty="0" smtClean="0"/>
              <a:t>“It is more important to know what sort of </a:t>
            </a:r>
            <a:r>
              <a:rPr lang="en-US" sz="4400" dirty="0" smtClean="0">
                <a:solidFill>
                  <a:srgbClr val="0070C0"/>
                </a:solidFill>
              </a:rPr>
              <a:t>person</a:t>
            </a:r>
            <a:r>
              <a:rPr lang="en-US" sz="4400" dirty="0" smtClean="0"/>
              <a:t> has a </a:t>
            </a:r>
            <a:r>
              <a:rPr lang="en-US" sz="4400" dirty="0" smtClean="0">
                <a:solidFill>
                  <a:srgbClr val="92D050"/>
                </a:solidFill>
              </a:rPr>
              <a:t>disease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than to know what sort of </a:t>
            </a:r>
            <a:r>
              <a:rPr lang="en-US" sz="4400" dirty="0" smtClean="0">
                <a:solidFill>
                  <a:srgbClr val="92D050"/>
                </a:solidFill>
              </a:rPr>
              <a:t>disease</a:t>
            </a:r>
            <a:r>
              <a:rPr lang="en-US" sz="4400" dirty="0" smtClean="0"/>
              <a:t> a </a:t>
            </a:r>
            <a:r>
              <a:rPr lang="en-US" sz="4400" dirty="0" smtClean="0">
                <a:solidFill>
                  <a:srgbClr val="0070C0"/>
                </a:solidFill>
              </a:rPr>
              <a:t>person</a:t>
            </a:r>
            <a:r>
              <a:rPr lang="en-US" sz="4400" dirty="0" smtClean="0"/>
              <a:t> has.”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000" dirty="0" smtClean="0"/>
              <a:t>	-Hippocrates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000" dirty="0" smtClean="0"/>
              <a:t>	(</a:t>
            </a:r>
            <a:r>
              <a:rPr lang="pl-PL" sz="4000" dirty="0" smtClean="0"/>
              <a:t>460 BC – 370 BC</a:t>
            </a:r>
            <a:r>
              <a:rPr lang="en-US" sz="4000" dirty="0" smtClean="0"/>
              <a:t>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1184275"/>
            <a:ext cx="321786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42952"/>
            <a:ext cx="7931224" cy="1329011"/>
          </a:xfrm>
          <a:ln>
            <a:noFill/>
          </a:ln>
          <a:effectLst/>
        </p:spPr>
        <p:txBody>
          <a:bodyPr/>
          <a:lstStyle/>
          <a:p>
            <a:pPr marL="0" indent="0" algn="r" rtl="1">
              <a:buNone/>
            </a:pPr>
            <a:r>
              <a:rPr lang="ar-SY" dirty="0">
                <a:solidFill>
                  <a:srgbClr val="0070C0"/>
                </a:solidFill>
              </a:rPr>
              <a:t>أظهرت بعض العينات  وجود أكثر من طفرة ( طفرتين ) من النمط </a:t>
            </a:r>
            <a:r>
              <a:rPr lang="en-US" dirty="0">
                <a:solidFill>
                  <a:srgbClr val="0070C0"/>
                </a:solidFill>
              </a:rPr>
              <a:t>FLT3-ITD</a:t>
            </a:r>
            <a:r>
              <a:rPr lang="ar-SY" dirty="0">
                <a:solidFill>
                  <a:srgbClr val="0070C0"/>
                </a:solidFill>
              </a:rPr>
              <a:t> في نفس المريض 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623" y="1747469"/>
            <a:ext cx="7457662" cy="45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رابط كسهم مستقيم 6"/>
          <p:cNvCxnSpPr/>
          <p:nvPr/>
        </p:nvCxnSpPr>
        <p:spPr>
          <a:xfrm>
            <a:off x="3759200" y="3410857"/>
            <a:ext cx="420914" cy="2394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533631" y="2360426"/>
            <a:ext cx="8160430" cy="1362075"/>
          </a:xfrm>
        </p:spPr>
        <p:txBody>
          <a:bodyPr/>
          <a:lstStyle/>
          <a:p>
            <a:pPr algn="just" rtl="1"/>
            <a:r>
              <a:rPr lang="ar-LB" dirty="0" smtClean="0">
                <a:solidFill>
                  <a:srgbClr val="0070C0"/>
                </a:solidFill>
              </a:rPr>
              <a:t>البحث الثالث: تحري التعبير الجيني عن مورثتي </a:t>
            </a:r>
            <a:r>
              <a:rPr lang="en-US" dirty="0" smtClean="0">
                <a:solidFill>
                  <a:srgbClr val="0070C0"/>
                </a:solidFill>
              </a:rPr>
              <a:t>DNMT3A</a:t>
            </a:r>
            <a:r>
              <a:rPr lang="ar-LB" dirty="0" smtClean="0">
                <a:solidFill>
                  <a:srgbClr val="0070C0"/>
                </a:solidFill>
              </a:rPr>
              <a:t> و </a:t>
            </a:r>
            <a:r>
              <a:rPr lang="en-US" dirty="0" smtClean="0">
                <a:solidFill>
                  <a:srgbClr val="0070C0"/>
                </a:solidFill>
              </a:rPr>
              <a:t>DNMT3B</a:t>
            </a:r>
            <a:r>
              <a:rPr lang="ar-LB" dirty="0" smtClean="0">
                <a:solidFill>
                  <a:srgbClr val="0070C0"/>
                </a:solidFill>
              </a:rPr>
              <a:t> لدى عينة من مرضى الـ </a:t>
            </a:r>
            <a:r>
              <a:rPr lang="en-US" dirty="0" smtClean="0">
                <a:solidFill>
                  <a:srgbClr val="0070C0"/>
                </a:solidFill>
              </a:rPr>
              <a:t>AML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LB" b="1" dirty="0" smtClean="0">
                <a:solidFill>
                  <a:srgbClr val="0070C0"/>
                </a:solidFill>
              </a:rPr>
              <a:t>عدد مرضى </a:t>
            </a:r>
            <a:r>
              <a:rPr lang="en-US" b="1" dirty="0" smtClean="0">
                <a:solidFill>
                  <a:srgbClr val="0070C0"/>
                </a:solidFill>
              </a:rPr>
              <a:t>AML</a:t>
            </a:r>
            <a:r>
              <a:rPr lang="ar-LB" b="1" dirty="0" smtClean="0">
                <a:solidFill>
                  <a:srgbClr val="0070C0"/>
                </a:solidFill>
              </a:rPr>
              <a:t> 58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20272" y="6381328"/>
            <a:ext cx="21237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98" y="1726557"/>
            <a:ext cx="6365223" cy="40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27" y="3058153"/>
            <a:ext cx="1300167" cy="265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0"/>
          <p:cNvSpPr txBox="1"/>
          <p:nvPr/>
        </p:nvSpPr>
        <p:spPr>
          <a:xfrm>
            <a:off x="6643702" y="3000372"/>
            <a:ext cx="109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7 مرضى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72627" y="34772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12 مريضاً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472627" y="3905912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11 مريضاً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472627" y="435769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17 مريضاً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6643702" y="4834606"/>
            <a:ext cx="109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3 مرضى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643702" y="5286388"/>
            <a:ext cx="109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8 مرضى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587829" y="129498"/>
            <a:ext cx="8229600" cy="842962"/>
          </a:xfrm>
        </p:spPr>
        <p:txBody>
          <a:bodyPr/>
          <a:lstStyle/>
          <a:p>
            <a:r>
              <a:rPr lang="en-US" sz="3400" b="1" i="1" dirty="0" smtClean="0">
                <a:solidFill>
                  <a:srgbClr val="0070C0"/>
                </a:solidFill>
              </a:rPr>
              <a:t>PCR for DNMT3A and DNMT3B</a:t>
            </a:r>
            <a:endParaRPr lang="en-US" sz="3400" b="1" i="1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15E0-B5C9-42FC-979A-EACE7633B00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504" y="1988461"/>
            <a:ext cx="6074002" cy="370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5406572" y="57403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15694" y="574758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Patient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169956" y="575484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Patient 2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5064224" y="895117"/>
            <a:ext cx="1240166" cy="1140898"/>
            <a:chOff x="5064224" y="895117"/>
            <a:chExt cx="1240166" cy="1140898"/>
          </a:xfrm>
        </p:grpSpPr>
        <p:sp>
          <p:nvSpPr>
            <p:cNvPr id="9" name="مربع نص 8"/>
            <p:cNvSpPr txBox="1"/>
            <p:nvPr/>
          </p:nvSpPr>
          <p:spPr>
            <a:xfrm rot="18647165">
              <a:off x="5617022" y="13208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GAPDH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 rot="18647165">
              <a:off x="5139256" y="128452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 rot="18647165">
              <a:off x="4682068" y="127727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DNMT3B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3416888" y="887863"/>
            <a:ext cx="1240166" cy="1140898"/>
            <a:chOff x="5064224" y="895117"/>
            <a:chExt cx="1240166" cy="1140898"/>
          </a:xfrm>
        </p:grpSpPr>
        <p:sp>
          <p:nvSpPr>
            <p:cNvPr id="19" name="مربع نص 18"/>
            <p:cNvSpPr txBox="1"/>
            <p:nvPr/>
          </p:nvSpPr>
          <p:spPr>
            <a:xfrm rot="18647165">
              <a:off x="5617022" y="13208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GAPDH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 rot="18647165">
              <a:off x="5139256" y="128452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 rot="18647165">
              <a:off x="4682068" y="127727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DNMT3B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1842122" y="909637"/>
            <a:ext cx="1240166" cy="1140898"/>
            <a:chOff x="5064224" y="895117"/>
            <a:chExt cx="1240166" cy="1140898"/>
          </a:xfrm>
        </p:grpSpPr>
        <p:sp>
          <p:nvSpPr>
            <p:cNvPr id="23" name="مربع نص 22"/>
            <p:cNvSpPr txBox="1"/>
            <p:nvPr/>
          </p:nvSpPr>
          <p:spPr>
            <a:xfrm rot="18647165">
              <a:off x="5617022" y="13208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GAPDH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 rot="18647165">
              <a:off x="5139256" y="128452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5" name="مربع نص 24"/>
            <p:cNvSpPr txBox="1"/>
            <p:nvPr/>
          </p:nvSpPr>
          <p:spPr>
            <a:xfrm rot="18647165">
              <a:off x="4682068" y="127727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DNMT3B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5602514" y="652009"/>
            <a:ext cx="3287485" cy="1143000"/>
          </a:xfrm>
        </p:spPr>
        <p:txBody>
          <a:bodyPr/>
          <a:lstStyle/>
          <a:p>
            <a:pPr algn="just" rtl="1"/>
            <a:r>
              <a:rPr lang="ar-LB" sz="3200" b="1" dirty="0" smtClean="0">
                <a:solidFill>
                  <a:srgbClr val="0070C0"/>
                </a:solidFill>
              </a:rPr>
              <a:t>ارتفاع التعبير الجيني لجين </a:t>
            </a:r>
            <a:r>
              <a:rPr lang="en-US" sz="3200" b="1" dirty="0" smtClean="0">
                <a:solidFill>
                  <a:srgbClr val="0070C0"/>
                </a:solidFill>
              </a:rPr>
              <a:t>DNMT3A</a:t>
            </a:r>
            <a:r>
              <a:rPr lang="ar-LB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ar-LB" sz="3200" b="1" dirty="0" smtClean="0">
                <a:solidFill>
                  <a:srgbClr val="0070C0"/>
                </a:solidFill>
              </a:rPr>
              <a:t>لدى مرضى </a:t>
            </a:r>
            <a:r>
              <a:rPr lang="en-US" sz="3200" b="1" dirty="0" smtClean="0">
                <a:solidFill>
                  <a:srgbClr val="0070C0"/>
                </a:solidFill>
              </a:rPr>
              <a:t>AML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15E0-B5C9-42FC-979A-EACE7633B00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1"/>
          <p:cNvPicPr/>
          <p:nvPr/>
        </p:nvPicPr>
        <p:blipFill rotWithShape="1">
          <a:blip r:embed="rId2"/>
          <a:srcRect r="53054"/>
          <a:stretch/>
        </p:blipFill>
        <p:spPr bwMode="auto">
          <a:xfrm>
            <a:off x="2061014" y="2380341"/>
            <a:ext cx="5050986" cy="3947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5" y="164490"/>
            <a:ext cx="4968421" cy="20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15271"/>
            <a:ext cx="4314825" cy="37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783779" y="438387"/>
            <a:ext cx="7576456" cy="10130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Y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تأثير مستويات التعبير عن </a:t>
            </a:r>
            <a:r>
              <a:rPr lang="en-US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Dnmt3a</a:t>
            </a:r>
            <a:r>
              <a:rPr lang="ar-LB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و </a:t>
            </a:r>
            <a:r>
              <a:rPr lang="en-US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Dnmt3b</a:t>
            </a:r>
            <a:r>
              <a:rPr lang="ar-LB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lvl="0" algn="ctr" rtl="1">
              <a:spcBef>
                <a:spcPct val="0"/>
              </a:spcBef>
              <a:defRPr/>
            </a:pPr>
            <a:r>
              <a:rPr lang="ar-SY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على</a:t>
            </a:r>
            <a:r>
              <a:rPr lang="ar-LB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البقيا الكلية</a:t>
            </a:r>
            <a:r>
              <a:rPr lang="ar-SY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US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OS</a:t>
            </a:r>
            <a:r>
              <a:rPr lang="ar-SY" sz="36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en-US" sz="3600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163" y="2068281"/>
            <a:ext cx="4439423" cy="364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13"/>
          <p:cNvSpPr/>
          <p:nvPr/>
        </p:nvSpPr>
        <p:spPr>
          <a:xfrm>
            <a:off x="870863" y="4923971"/>
            <a:ext cx="7532910" cy="13026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 smtClean="0"/>
              <a:t>الاختبار صعب التطبيق وأهميته غير واضحة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8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LB" b="1" dirty="0" smtClean="0">
                <a:solidFill>
                  <a:srgbClr val="0070C0"/>
                </a:solidFill>
              </a:rPr>
              <a:t>التوصيات </a:t>
            </a:r>
            <a:r>
              <a:rPr lang="en-US" b="1" dirty="0" smtClean="0">
                <a:solidFill>
                  <a:srgbClr val="0070C0"/>
                </a:solidFill>
              </a:rPr>
              <a:t>Recommendations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LB" sz="2800" dirty="0" smtClean="0"/>
              <a:t>يمكن تحديد إزفاء </a:t>
            </a:r>
            <a:r>
              <a:rPr lang="en-US" sz="2800" dirty="0" smtClean="0"/>
              <a:t>t(15,17)</a:t>
            </a:r>
            <a:r>
              <a:rPr lang="ar-LB" sz="2800" dirty="0" smtClean="0"/>
              <a:t> باختبار </a:t>
            </a:r>
            <a:r>
              <a:rPr lang="en-US" sz="2800" dirty="0" smtClean="0"/>
              <a:t>RT-PCR</a:t>
            </a:r>
            <a:r>
              <a:rPr lang="ar-LB" sz="2800" dirty="0" smtClean="0"/>
              <a:t> واستخدامه لترشيح المرضى </a:t>
            </a:r>
            <a:r>
              <a:rPr lang="ar-LB" sz="2800" dirty="0"/>
              <a:t>من </a:t>
            </a:r>
            <a:r>
              <a:rPr lang="ar-LB" sz="2800" dirty="0" err="1"/>
              <a:t>النميط</a:t>
            </a:r>
            <a:r>
              <a:rPr lang="ar-LB" sz="2800" dirty="0"/>
              <a:t> </a:t>
            </a:r>
            <a:r>
              <a:rPr lang="en-US" sz="2800" dirty="0"/>
              <a:t>M3</a:t>
            </a:r>
            <a:r>
              <a:rPr lang="ar-LB" sz="2800" dirty="0" smtClean="0"/>
              <a:t> للعلاج بـ </a:t>
            </a:r>
            <a:r>
              <a:rPr lang="en-US" sz="2800" dirty="0" smtClean="0"/>
              <a:t>ATRA</a:t>
            </a:r>
            <a:r>
              <a:rPr lang="ar-LB" sz="2800" dirty="0" smtClean="0"/>
              <a:t>، ومتابعة مرضى بعد العلاج وحتى الوصول إلى المرض المتبقي </a:t>
            </a:r>
            <a:r>
              <a:rPr lang="ar-LB" sz="2800" dirty="0" err="1" smtClean="0"/>
              <a:t>الأصغري</a:t>
            </a:r>
            <a:r>
              <a:rPr lang="ar-LB" sz="2800" dirty="0" smtClean="0"/>
              <a:t> </a:t>
            </a:r>
            <a:r>
              <a:rPr lang="en-US" sz="2800" dirty="0" smtClean="0"/>
              <a:t>MRD</a:t>
            </a:r>
            <a:r>
              <a:rPr lang="ar-LB" sz="2800" dirty="0" smtClean="0"/>
              <a:t> وهو أكثر حساسية من </a:t>
            </a:r>
            <a:r>
              <a:rPr lang="en-US" sz="2800" dirty="0" smtClean="0"/>
              <a:t>FISH</a:t>
            </a:r>
            <a:r>
              <a:rPr lang="ar-LB" sz="2800" dirty="0" smtClean="0"/>
              <a:t>. </a:t>
            </a:r>
          </a:p>
          <a:p>
            <a:pPr algn="just" rtl="1"/>
            <a:r>
              <a:rPr lang="ar-LB" sz="2800" dirty="0" smtClean="0"/>
              <a:t>كشف طفرات </a:t>
            </a:r>
            <a:r>
              <a:rPr lang="en-US" sz="2800" dirty="0" smtClean="0"/>
              <a:t>FLT3-ITD</a:t>
            </a:r>
            <a:r>
              <a:rPr lang="ar-LB" sz="2800" dirty="0" smtClean="0"/>
              <a:t> بتفاعل </a:t>
            </a:r>
            <a:r>
              <a:rPr lang="en-US" sz="2800" dirty="0" smtClean="0"/>
              <a:t>PCR</a:t>
            </a:r>
            <a:r>
              <a:rPr lang="ar-LB" sz="2800" dirty="0" smtClean="0"/>
              <a:t> المباشر لجميع مرضى </a:t>
            </a:r>
            <a:r>
              <a:rPr lang="en-US" sz="2800" dirty="0" smtClean="0"/>
              <a:t>AML</a:t>
            </a:r>
            <a:r>
              <a:rPr lang="ar-LB" sz="2800" dirty="0" smtClean="0"/>
              <a:t> وترشيح إيجابيي الطفرات منهم للعلاج بأحد الأدوية المثبطة </a:t>
            </a:r>
            <a:r>
              <a:rPr lang="ar-LB" sz="2800" dirty="0" err="1" smtClean="0"/>
              <a:t>للتيروزين</a:t>
            </a:r>
            <a:r>
              <a:rPr lang="ar-LB" sz="2800" dirty="0" smtClean="0"/>
              <a:t> </a:t>
            </a:r>
            <a:r>
              <a:rPr lang="ar-LB" sz="2800" dirty="0" err="1" smtClean="0"/>
              <a:t>كيناز</a:t>
            </a:r>
            <a:r>
              <a:rPr lang="ar-LB" sz="2800" dirty="0" smtClean="0"/>
              <a:t>.</a:t>
            </a:r>
          </a:p>
          <a:p>
            <a:pPr algn="just" rtl="1"/>
            <a:r>
              <a:rPr lang="ar-LB" sz="2800" dirty="0" smtClean="0"/>
              <a:t>لم تظهر قيمة تطبيقية واضحة لمقايسة التعبير الجيني لمورثتي </a:t>
            </a:r>
            <a:r>
              <a:rPr lang="en-US" sz="2800" dirty="0" smtClean="0"/>
              <a:t>DNMT3A/B</a:t>
            </a:r>
            <a:r>
              <a:rPr lang="ar-LB" sz="2800" dirty="0" smtClean="0"/>
              <a:t> وربما من الأفضل تحديد الطفرات في هاتين المورثتين  </a:t>
            </a:r>
            <a:endParaRPr lang="en-US" sz="28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7652"/>
            <a:ext cx="8458200" cy="45694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pic>
        <p:nvPicPr>
          <p:cNvPr id="6" name="صورة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85" y="114965"/>
            <a:ext cx="1607457" cy="156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نهائي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75" t="11899" r="18309" b="15215"/>
          <a:stretch>
            <a:fillRect/>
          </a:stretch>
        </p:blipFill>
        <p:spPr bwMode="auto">
          <a:xfrm>
            <a:off x="4941545" y="0"/>
            <a:ext cx="1764032" cy="17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7808685" y="24529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Rana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24199" y="24456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Arwa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05891" y="24674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Nour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821669" y="235858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67809" y="232229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Hayat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grpSp>
        <p:nvGrpSpPr>
          <p:cNvPr id="17" name="مجموعة 16"/>
          <p:cNvGrpSpPr/>
          <p:nvPr/>
        </p:nvGrpSpPr>
        <p:grpSpPr>
          <a:xfrm>
            <a:off x="493512" y="143910"/>
            <a:ext cx="4098725" cy="1549907"/>
            <a:chOff x="319344" y="143910"/>
            <a:chExt cx="4098725" cy="154990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344" y="143910"/>
              <a:ext cx="1447801" cy="150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مربع نص 15"/>
            <p:cNvSpPr txBox="1"/>
            <p:nvPr/>
          </p:nvSpPr>
          <p:spPr>
            <a:xfrm>
              <a:off x="1930400" y="493488"/>
              <a:ext cx="24876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  Dr.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Amin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Suleiman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  Dr.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Ghassan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Aziz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  Interns</a:t>
              </a:r>
            </a:p>
            <a:p>
              <a:endParaRPr 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7907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Personalized therapies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7319" t="54031"/>
          <a:stretch>
            <a:fillRect/>
          </a:stretch>
        </p:blipFill>
        <p:spPr bwMode="auto">
          <a:xfrm>
            <a:off x="4650015" y="986971"/>
            <a:ext cx="3921805" cy="2479221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15E0-B5C9-42FC-979A-EACE7633B0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8267" y="899896"/>
            <a:ext cx="3836990" cy="25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Dose of,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Drug for,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Indication for,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Patient at,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Right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Time.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rgbClr val="0070C0"/>
                </a:solidFill>
              </a:rPr>
              <a:t>Toward Personalized Therapies in Acute Myeloid Leukemia (AML) Syrian Patients</a:t>
            </a:r>
            <a: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15E0-B5C9-42FC-979A-EACE7633B0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dirty="0" smtClean="0">
                <a:solidFill>
                  <a:srgbClr val="0070C0"/>
                </a:solidFill>
              </a:rPr>
              <a:t>ابيضاض الدم </a:t>
            </a:r>
            <a:r>
              <a:rPr lang="ar-SY" dirty="0" err="1" smtClean="0">
                <a:solidFill>
                  <a:srgbClr val="0070C0"/>
                </a:solidFill>
              </a:rPr>
              <a:t>النقوي</a:t>
            </a:r>
            <a:r>
              <a:rPr lang="ar-SY" dirty="0" smtClean="0">
                <a:solidFill>
                  <a:srgbClr val="0070C0"/>
                </a:solidFill>
              </a:rPr>
              <a:t> الحاد </a:t>
            </a:r>
            <a:r>
              <a:rPr lang="en-US" dirty="0" smtClean="0">
                <a:solidFill>
                  <a:srgbClr val="0070C0"/>
                </a:solidFill>
              </a:rPr>
              <a:t>AML</a:t>
            </a:r>
            <a:r>
              <a:rPr lang="ar-SY" dirty="0" smtClean="0">
                <a:solidFill>
                  <a:srgbClr val="0070C0"/>
                </a:solidFill>
              </a:rPr>
              <a:t/>
            </a:r>
            <a:br>
              <a:rPr lang="ar-SY" dirty="0" smtClean="0">
                <a:solidFill>
                  <a:srgbClr val="0070C0"/>
                </a:solidFill>
              </a:rPr>
            </a:br>
            <a:r>
              <a:rPr lang="ar-SY" sz="3200" dirty="0" smtClean="0">
                <a:solidFill>
                  <a:srgbClr val="0070C0"/>
                </a:solidFill>
              </a:rPr>
              <a:t>(نموذج جيد للمعالجات </a:t>
            </a:r>
            <a:r>
              <a:rPr lang="ar-SY" sz="3200" dirty="0" err="1" smtClean="0">
                <a:solidFill>
                  <a:srgbClr val="0070C0"/>
                </a:solidFill>
              </a:rPr>
              <a:t>الفردانية</a:t>
            </a:r>
            <a:r>
              <a:rPr lang="ar-SY" sz="3200" dirty="0" smtClean="0">
                <a:solidFill>
                  <a:srgbClr val="0070C0"/>
                </a:solidFill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29228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ar-SY" sz="2600" dirty="0" smtClean="0"/>
              <a:t>يعدّ ابيضاض الدم </a:t>
            </a:r>
            <a:r>
              <a:rPr lang="ar-SY" sz="2600" dirty="0" err="1" smtClean="0"/>
              <a:t>النقوي</a:t>
            </a:r>
            <a:r>
              <a:rPr lang="ar-SY" sz="2600" dirty="0" smtClean="0"/>
              <a:t> الحاد اضطراباً </a:t>
            </a:r>
            <a:r>
              <a:rPr lang="ar-SY" sz="2600" dirty="0" smtClean="0">
                <a:solidFill>
                  <a:srgbClr val="92D050"/>
                </a:solidFill>
              </a:rPr>
              <a:t>جينياً متغايراً </a:t>
            </a:r>
            <a:r>
              <a:rPr lang="ar-SY" sz="2600" dirty="0" smtClean="0"/>
              <a:t>يتميّز باكتساب الخلايا المولّدة للدم </a:t>
            </a:r>
            <a:r>
              <a:rPr lang="ar-SY" sz="2600" dirty="0" smtClean="0">
                <a:solidFill>
                  <a:srgbClr val="92D050"/>
                </a:solidFill>
              </a:rPr>
              <a:t>تغيرات جينية </a:t>
            </a:r>
            <a:r>
              <a:rPr lang="en-US" sz="2600" dirty="0" smtClean="0">
                <a:solidFill>
                  <a:srgbClr val="92D050"/>
                </a:solidFill>
              </a:rPr>
              <a:t>genetic</a:t>
            </a:r>
            <a:r>
              <a:rPr lang="ar-SY" sz="2600" dirty="0" smtClean="0">
                <a:solidFill>
                  <a:srgbClr val="92D050"/>
                </a:solidFill>
              </a:rPr>
              <a:t> و</a:t>
            </a:r>
            <a:r>
              <a:rPr lang="ar-LB" sz="2600" dirty="0" smtClean="0">
                <a:solidFill>
                  <a:srgbClr val="92D050"/>
                </a:solidFill>
              </a:rPr>
              <a:t>فوق جينية</a:t>
            </a:r>
            <a:r>
              <a:rPr lang="ar-SY" sz="2600" dirty="0" smtClean="0">
                <a:solidFill>
                  <a:srgbClr val="92D050"/>
                </a:solidFill>
              </a:rPr>
              <a:t> </a:t>
            </a:r>
            <a:r>
              <a:rPr lang="en-US" sz="2600" dirty="0" smtClean="0">
                <a:solidFill>
                  <a:srgbClr val="92D050"/>
                </a:solidFill>
              </a:rPr>
              <a:t>epigenetic</a:t>
            </a:r>
            <a:r>
              <a:rPr lang="ar-SY" sz="2600" dirty="0" smtClean="0">
                <a:solidFill>
                  <a:srgbClr val="92D050"/>
                </a:solidFill>
              </a:rPr>
              <a:t> متراكمة ومختلفة </a:t>
            </a:r>
            <a:r>
              <a:rPr lang="ar-SY" sz="2600" dirty="0" smtClean="0"/>
              <a:t>مما يؤدي إلى اضطراب في آليات التجدد الذاتي والتكاثر والتمايز في تلك الخلايا. </a:t>
            </a:r>
            <a:endParaRPr lang="ar-LB" sz="2600" dirty="0" smtClean="0"/>
          </a:p>
          <a:p>
            <a:pPr algn="just" rtl="1"/>
            <a:r>
              <a:rPr lang="ar-SY" sz="2600" dirty="0" smtClean="0"/>
              <a:t>وتقسم هذه التبدلات الجينية إلى:</a:t>
            </a:r>
          </a:p>
          <a:p>
            <a:pPr lvl="1" algn="just" rtl="1"/>
            <a:r>
              <a:rPr lang="ar-SY" sz="2400" dirty="0"/>
              <a:t>طفرات في عدد من المورثات المتداخلة في عملية تمايز الخلايا. </a:t>
            </a:r>
          </a:p>
          <a:p>
            <a:pPr lvl="1" algn="just" rtl="1"/>
            <a:r>
              <a:rPr lang="ar-SY" sz="2400" dirty="0" smtClean="0"/>
              <a:t>شذوذات في الصبغيات (</a:t>
            </a:r>
            <a:r>
              <a:rPr lang="ar-SY" sz="2400" dirty="0" err="1" smtClean="0"/>
              <a:t>ازفاءات</a:t>
            </a:r>
            <a:r>
              <a:rPr lang="ar-SY" sz="2400" dirty="0" smtClean="0"/>
              <a:t>/انقلابات/ نواسخ منصهرة </a:t>
            </a:r>
            <a:r>
              <a:rPr lang="en-US" sz="2400" dirty="0" smtClean="0"/>
              <a:t>fusion transcripts</a:t>
            </a:r>
            <a:r>
              <a:rPr lang="ar-SY" sz="2400" dirty="0" smtClean="0"/>
              <a:t>)</a:t>
            </a:r>
          </a:p>
          <a:p>
            <a:pPr lvl="1" algn="just" rtl="1"/>
            <a:r>
              <a:rPr lang="ar-SY" sz="2400" dirty="0" smtClean="0"/>
              <a:t>تبدّلات في التعبير الجيني لبعض المورثات</a:t>
            </a:r>
          </a:p>
          <a:p>
            <a:pPr lvl="1" algn="just" rtl="1"/>
            <a:endParaRPr lang="ar-SY" sz="2600" dirty="0" smtClean="0"/>
          </a:p>
          <a:p>
            <a:pPr algn="just" rtl="1"/>
            <a:endParaRPr lang="ar-SY" sz="2600" dirty="0" smtClean="0"/>
          </a:p>
          <a:p>
            <a:pPr algn="just" rtl="1"/>
            <a:endParaRPr lang="en-US" sz="2600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30A-5ED3-4238-B8DD-B6E53E03B4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FAB Classification</a:t>
            </a:r>
            <a:r>
              <a:rPr lang="en-US" i="1" dirty="0" smtClean="0">
                <a:solidFill>
                  <a:srgbClr val="0070C0"/>
                </a:solidFill>
              </a:rPr>
              <a:t/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sz="2800" i="1" dirty="0" smtClean="0">
                <a:solidFill>
                  <a:srgbClr val="0070C0"/>
                </a:solidFill>
              </a:rPr>
              <a:t>Prognosis &amp; Frequency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9855076"/>
              </p:ext>
            </p:extLst>
          </p:nvPr>
        </p:nvGraphicFramePr>
        <p:xfrm>
          <a:off x="228600" y="1636488"/>
          <a:ext cx="8839200" cy="45143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9200"/>
                <a:gridCol w="4724400"/>
                <a:gridCol w="1524000"/>
                <a:gridCol w="1371600"/>
              </a:tblGrid>
              <a:tr h="604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subgroup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leukemia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prognosis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 </a:t>
                      </a:r>
                      <a:r>
                        <a:rPr lang="en-US" sz="1800" dirty="0">
                          <a:effectLst/>
                        </a:rPr>
                        <a:t>AML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Acute myeloblastic leukemia without maturation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&lt;5 %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9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Acute myeloblastic leukemia with minimal maturation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6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myeloblastic leukemia with maturation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better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promyelocytic leukemia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myelomonocytic leukemia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Average/better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8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M5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 </a:t>
                      </a:r>
                      <a:r>
                        <a:rPr lang="en-US" sz="1600" dirty="0">
                          <a:effectLst/>
                        </a:rPr>
                        <a:t>and b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Monoblastic and Acute Monocytic Leukemia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erythroid leukemia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8640" algn="l"/>
                        </a:tabLst>
                      </a:pPr>
                      <a:r>
                        <a:rPr lang="en-US" sz="1600" dirty="0">
                          <a:effectLst/>
                        </a:rPr>
                        <a:t>M7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Acute megakaryoblastic leukemia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78150-BF81-46E7-BFB5-7300782642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103101" y="92183"/>
            <a:ext cx="701619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 Classification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0" y="709532"/>
            <a:ext cx="9144000" cy="6182094"/>
            <a:chOff x="0" y="709532"/>
            <a:chExt cx="9144000" cy="6182094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28780" y="709532"/>
              <a:ext cx="9028135" cy="3274195"/>
              <a:chOff x="28780" y="709532"/>
              <a:chExt cx="9028135" cy="3274195"/>
            </a:xfrm>
          </p:grpSpPr>
          <p:pic>
            <p:nvPicPr>
              <p:cNvPr id="2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141" y="1989611"/>
                <a:ext cx="2063259" cy="1938329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8780" y="754297"/>
                <a:ext cx="23515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M0:Acute </a:t>
                </a:r>
                <a:r>
                  <a:rPr lang="en-US" dirty="0" err="1" smtClean="0">
                    <a:latin typeface="Comic Sans MS" pitchFamily="66" charset="0"/>
                  </a:rPr>
                  <a:t>myeloblastic</a:t>
                </a:r>
                <a:r>
                  <a:rPr lang="en-US" dirty="0" smtClean="0">
                    <a:latin typeface="Comic Sans MS" pitchFamily="66" charset="0"/>
                  </a:rPr>
                  <a:t> leukemia, minimally differentiated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4" name="Picture 5" descr="http://upload.wikimedia.org/wikipedia/commons/d/db/AML-M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69213" y="1998022"/>
                <a:ext cx="2172164" cy="198570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76705" y="749532"/>
                <a:ext cx="21066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M1:</a:t>
                </a:r>
                <a:r>
                  <a:rPr lang="en-US" dirty="0" smtClean="0"/>
                  <a:t>Acute </a:t>
                </a:r>
                <a:r>
                  <a:rPr lang="en-US" dirty="0" err="1" smtClean="0"/>
                  <a:t>myeloblastic</a:t>
                </a:r>
                <a:r>
                  <a:rPr lang="en-US" dirty="0" smtClean="0"/>
                  <a:t> leukemia without maturation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557490" y="1981669"/>
                <a:ext cx="2133596" cy="1975552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535955" y="736851"/>
                <a:ext cx="21696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M2:</a:t>
                </a:r>
                <a:r>
                  <a:rPr lang="en-US" dirty="0" smtClean="0"/>
                  <a:t>Acute </a:t>
                </a:r>
                <a:r>
                  <a:rPr lang="en-US" dirty="0" err="1" smtClean="0"/>
                  <a:t>myeloblastic</a:t>
                </a:r>
                <a:r>
                  <a:rPr lang="en-US" dirty="0" smtClean="0"/>
                  <a:t> leukemia with maturation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11" name="Picture 4" descr="http://www.wikidoc.org/images/a/a9/AML-M3_Auer_bodies_0005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846176" y="1955577"/>
                <a:ext cx="2210739" cy="202168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12" name="TextBox 2"/>
              <p:cNvSpPr txBox="1"/>
              <p:nvPr/>
            </p:nvSpPr>
            <p:spPr>
              <a:xfrm rot="10800000" flipV="1">
                <a:off x="6995886" y="709532"/>
                <a:ext cx="19213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M3:Acute </a:t>
                </a:r>
                <a:r>
                  <a:rPr lang="en-US" dirty="0" err="1" smtClean="0">
                    <a:latin typeface="Comic Sans MS" pitchFamily="66" charset="0"/>
                  </a:rPr>
                  <a:t>promyelocytic</a:t>
                </a:r>
                <a:r>
                  <a:rPr lang="en-US" dirty="0" smtClean="0">
                    <a:latin typeface="Comic Sans MS" pitchFamily="66" charset="0"/>
                  </a:rPr>
                  <a:t> leukemia </a:t>
                </a:r>
                <a:r>
                  <a:rPr lang="en-US" dirty="0" err="1" smtClean="0">
                    <a:latin typeface="Comic Sans MS" pitchFamily="66" charset="0"/>
                  </a:rPr>
                  <a:t>hypergranular</a:t>
                </a:r>
                <a:endParaRPr lang="en-US" dirty="0">
                  <a:latin typeface="Comic Sans MS" pitchFamily="66" charset="0"/>
                </a:endParaRPr>
              </a:p>
            </p:txBody>
          </p:sp>
        </p:grpSp>
        <p:grpSp>
          <p:nvGrpSpPr>
            <p:cNvPr id="22" name="مجموعة 21"/>
            <p:cNvGrpSpPr/>
            <p:nvPr/>
          </p:nvGrpSpPr>
          <p:grpSpPr>
            <a:xfrm>
              <a:off x="0" y="3940299"/>
              <a:ext cx="9144000" cy="2951327"/>
              <a:chOff x="0" y="3940299"/>
              <a:chExt cx="9144000" cy="2951327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542" y="4849921"/>
                <a:ext cx="2181674" cy="1979051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TextBox 4"/>
              <p:cNvSpPr txBox="1"/>
              <p:nvPr/>
            </p:nvSpPr>
            <p:spPr>
              <a:xfrm>
                <a:off x="0" y="3957195"/>
                <a:ext cx="2026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M4: Acute </a:t>
                </a:r>
                <a:r>
                  <a:rPr lang="en-US" dirty="0" err="1" smtClean="0">
                    <a:latin typeface="Comic Sans MS" pitchFamily="66" charset="0"/>
                  </a:rPr>
                  <a:t>myelomonocytic</a:t>
                </a:r>
                <a:r>
                  <a:rPr lang="en-US" dirty="0" smtClean="0">
                    <a:latin typeface="Comic Sans MS" pitchFamily="66" charset="0"/>
                  </a:rPr>
                  <a:t> leukemia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15" name="Picture 6" descr="http://pathy.med.nagoya-u.ac.jp/atlas/img/t5/img24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22285" y="4865295"/>
                <a:ext cx="2191658" cy="202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16" name="TextBox 6"/>
              <p:cNvSpPr txBox="1"/>
              <p:nvPr/>
            </p:nvSpPr>
            <p:spPr>
              <a:xfrm>
                <a:off x="2227045" y="3940299"/>
                <a:ext cx="22578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M5: Acute </a:t>
                </a:r>
                <a:r>
                  <a:rPr lang="en-US" dirty="0" err="1" smtClean="0">
                    <a:latin typeface="Comic Sans MS" pitchFamily="66" charset="0"/>
                  </a:rPr>
                  <a:t>monoblastic</a:t>
                </a:r>
                <a:r>
                  <a:rPr lang="en-US" dirty="0" smtClean="0">
                    <a:latin typeface="Comic Sans MS" pitchFamily="66" charset="0"/>
                  </a:rPr>
                  <a:t> leukemia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17" name="Picture 11" descr="http://media.mssm.edu/blood/morphology_tutorial_scigliano/images/2191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68347" y="4840518"/>
                <a:ext cx="2257993" cy="201748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18" name="TextBox 2"/>
              <p:cNvSpPr txBox="1"/>
              <p:nvPr/>
            </p:nvSpPr>
            <p:spPr>
              <a:xfrm>
                <a:off x="4659305" y="3988490"/>
                <a:ext cx="2002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M6: </a:t>
                </a:r>
                <a:r>
                  <a:rPr lang="en-US" dirty="0" err="1" smtClean="0">
                    <a:latin typeface="Comic Sans MS" pitchFamily="66" charset="0"/>
                  </a:rPr>
                  <a:t>Erythroleukemia</a:t>
                </a:r>
                <a:endParaRPr lang="en-US" dirty="0">
                  <a:latin typeface="Comic Sans MS" pitchFamily="66" charset="0"/>
                </a:endParaRPr>
              </a:p>
            </p:txBody>
          </p:sp>
          <p:pic>
            <p:nvPicPr>
              <p:cNvPr id="19" name="Picture 13" descr="http://o.quizlet.com/i/PzvLhkzZSuG0FBZ3ctZAmQ_m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858000" y="4850059"/>
                <a:ext cx="2286000" cy="20079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20" name="TextBox 4"/>
              <p:cNvSpPr txBox="1"/>
              <p:nvPr/>
            </p:nvSpPr>
            <p:spPr>
              <a:xfrm>
                <a:off x="6880685" y="3999164"/>
                <a:ext cx="22633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M7:Acute </a:t>
                </a:r>
                <a:r>
                  <a:rPr lang="en-US" dirty="0" err="1" smtClean="0">
                    <a:latin typeface="Comic Sans MS" pitchFamily="66" charset="0"/>
                  </a:rPr>
                  <a:t>megakaryoblastic</a:t>
                </a:r>
                <a:r>
                  <a:rPr lang="en-US" dirty="0" smtClean="0">
                    <a:latin typeface="Comic Sans MS" pitchFamily="66" charset="0"/>
                  </a:rPr>
                  <a:t> leukemia</a:t>
                </a:r>
                <a:endParaRPr lang="en-US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عنصر نائب لرقم الشريحة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2D6B-DCE9-462A-87C7-1CC188980E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26" name="عنصر نائب للتذييل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/>
          </a:bodyPr>
          <a:lstStyle/>
          <a:p>
            <a:pPr rtl="1"/>
            <a:r>
              <a:rPr lang="en-US" sz="3600" i="1" dirty="0" smtClean="0">
                <a:solidFill>
                  <a:srgbClr val="0070C0"/>
                </a:solidFill>
              </a:rPr>
              <a:t>WHO Classification</a:t>
            </a:r>
            <a:endParaRPr lang="en-US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4970737"/>
              </p:ext>
            </p:extLst>
          </p:nvPr>
        </p:nvGraphicFramePr>
        <p:xfrm>
          <a:off x="0" y="960120"/>
          <a:ext cx="9144000" cy="5669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1800"/>
                <a:gridCol w="2514600"/>
                <a:gridCol w="2057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AML with</a:t>
                      </a:r>
                    </a:p>
                    <a:p>
                      <a:pPr algn="ctr"/>
                      <a:r>
                        <a:rPr lang="en-US" dirty="0" smtClean="0"/>
                        <a:t>recurrent cytogenetic translocations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AML with multilineage dysplasia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AML with myelodysplastic syndrome, therapy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AML not otherwise categorized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 patients with balanced recurrent translocations.</a:t>
                      </a:r>
                    </a:p>
                    <a:p>
                      <a:r>
                        <a:rPr lang="en-US" dirty="0" smtClean="0"/>
                        <a:t>The most frequent abnormalities include AML with t(8;21) (q22;q22) , acute promyelocytic leukemia: AML with t(15;17)(q22;q12) , AML with abnormal bone marrow eosinophils inv(16)(p13;q22)/t(16;16)(p13;q22) , and AML</a:t>
                      </a:r>
                    </a:p>
                    <a:p>
                      <a:r>
                        <a:rPr lang="en-US" dirty="0" smtClean="0"/>
                        <a:t>with 11q23 MLL abnormalities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group defined by the presence of multilineage dysplasia syndrome (MDS) which typically affects adults. It is characterized by gain or loss of major segments of chromosomes: 5/5q, 7/ del(7q), +8, +9, +11, del(11q), del(12p), del(17p), 18, +19, del(20q), +21.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Rare translocations include t(1;7) and t(2;11) and aberrations of 3q21 and 3q26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encompasses chromosomal aberrations associated with exposure to mutagens or chemo/</a:t>
                      </a:r>
                    </a:p>
                    <a:p>
                      <a:r>
                        <a:rPr lang="en-US" dirty="0" smtClean="0"/>
                        <a:t>radiotherapy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consists of patients diagnosed as AML not otherwise categorized and did not satisfy the previous three categories.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Mar 2019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E78150-BF81-46E7-BFB5-7300782642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Aljamali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1473</Words>
  <Application>Microsoft Office PowerPoint</Application>
  <PresentationFormat>عرض على الشاشة (3:4)‏</PresentationFormat>
  <Paragraphs>462</Paragraphs>
  <Slides>37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Office Theme</vt:lpstr>
      <vt:lpstr>التشخيص الجزيئي لابيضاضات الدم لدعم المعالجات الفردانية  Molecular Diagnosis of Leukemia as a Support for  Personalized Therapies</vt:lpstr>
      <vt:lpstr>عرض تقديمي في PowerPoint</vt:lpstr>
      <vt:lpstr>عرض تقديمي في PowerPoint</vt:lpstr>
      <vt:lpstr>Personalized therapies</vt:lpstr>
      <vt:lpstr>عرض تقديمي في PowerPoint</vt:lpstr>
      <vt:lpstr>ابيضاض الدم النقوي الحاد AML (نموذج جيد للمعالجات الفردانية)</vt:lpstr>
      <vt:lpstr>FAB Classification Prognosis &amp; Frequency</vt:lpstr>
      <vt:lpstr>عرض تقديمي في PowerPoint</vt:lpstr>
      <vt:lpstr>WHO Classification</vt:lpstr>
      <vt:lpstr>Most Frequent Mutations in AML</vt:lpstr>
      <vt:lpstr>المعالجة Therapy</vt:lpstr>
      <vt:lpstr>أهمية الطرق الجزيئية في التشخيص</vt:lpstr>
      <vt:lpstr>ربط التشخيص بالمعالجة الفردانية والتركيز على القيمة التطبيقية </vt:lpstr>
      <vt:lpstr>عرض تقديمي في PowerPoint</vt:lpstr>
      <vt:lpstr>Our PROJECT</vt:lpstr>
      <vt:lpstr>Cell Isolation</vt:lpstr>
      <vt:lpstr>البحث الأول: تحري بعض النواسخ المدمجة الشائعة بالطرق الجزيئية</vt:lpstr>
      <vt:lpstr>توزع مرضى الـ AML العينة = 80 مريضاً</vt:lpstr>
      <vt:lpstr>t(15;17)(q11;q12)</vt:lpstr>
      <vt:lpstr>عرض تقديمي في PowerPoint</vt:lpstr>
      <vt:lpstr>t(8;21)(q22;q22)</vt:lpstr>
      <vt:lpstr>t(9;22)(q34;q11.2)</vt:lpstr>
      <vt:lpstr>البحث الثاني: تحري طفرة FLT3-ITD لدى عينة من مرضى الـ AML</vt:lpstr>
      <vt:lpstr>عدد مرضى AML العينة = 69 مريضاً</vt:lpstr>
      <vt:lpstr>Detection of FLT3 Mutations by  Conventional PCR</vt:lpstr>
      <vt:lpstr>كشف طفرة FLT3-ITD بواسطة الرحلان الكهربائي على هلامة الأغاروز 2%</vt:lpstr>
      <vt:lpstr>الخصائص السّريريّة لمرضى AML  إيجابييّ طفرة FLT3-ITD</vt:lpstr>
      <vt:lpstr>ترافقت طفرة FLT3-ITD مع انخفاض في  زمن البقيا الكليّ لمرضى AML</vt:lpstr>
      <vt:lpstr>اختبار تحليل منحنى الانصهار Melting Curve Analysis</vt:lpstr>
      <vt:lpstr>عرض تقديمي في PowerPoint</vt:lpstr>
      <vt:lpstr>البحث الثالث: تحري التعبير الجيني عن مورثتي DNMT3A و DNMT3B لدى عينة من مرضى الـ AML</vt:lpstr>
      <vt:lpstr>عدد مرضى AML 58 </vt:lpstr>
      <vt:lpstr>PCR for DNMT3A and DNMT3B</vt:lpstr>
      <vt:lpstr>ارتفاع التعبير الجيني لجين DNMT3A  لدى مرضى AML</vt:lpstr>
      <vt:lpstr>عرض تقديمي في PowerPoint</vt:lpstr>
      <vt:lpstr>التوصيات Recommendations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Pharmacogenetics</dc:title>
  <dc:creator>Dr Aljamali</dc:creator>
  <cp:lastModifiedBy>DR.Majd</cp:lastModifiedBy>
  <cp:revision>323</cp:revision>
  <dcterms:created xsi:type="dcterms:W3CDTF">2006-08-16T00:00:00Z</dcterms:created>
  <dcterms:modified xsi:type="dcterms:W3CDTF">2019-03-18T05:22:51Z</dcterms:modified>
</cp:coreProperties>
</file>