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65" r:id="rId2"/>
    <p:sldId id="317" r:id="rId3"/>
    <p:sldId id="267" r:id="rId4"/>
    <p:sldId id="268" r:id="rId5"/>
    <p:sldId id="270" r:id="rId6"/>
    <p:sldId id="293" r:id="rId7"/>
    <p:sldId id="290" r:id="rId8"/>
    <p:sldId id="280" r:id="rId9"/>
    <p:sldId id="297" r:id="rId10"/>
    <p:sldId id="357" r:id="rId11"/>
    <p:sldId id="358" r:id="rId12"/>
    <p:sldId id="359" r:id="rId13"/>
    <p:sldId id="300" r:id="rId14"/>
    <p:sldId id="281" r:id="rId15"/>
    <p:sldId id="324" r:id="rId16"/>
    <p:sldId id="323" r:id="rId17"/>
    <p:sldId id="326" r:id="rId18"/>
    <p:sldId id="344" r:id="rId19"/>
    <p:sldId id="322" r:id="rId20"/>
    <p:sldId id="283" r:id="rId21"/>
    <p:sldId id="330" r:id="rId22"/>
    <p:sldId id="327" r:id="rId23"/>
    <p:sldId id="334" r:id="rId24"/>
    <p:sldId id="306" r:id="rId25"/>
    <p:sldId id="350" r:id="rId26"/>
    <p:sldId id="315" r:id="rId27"/>
    <p:sldId id="328" r:id="rId28"/>
    <p:sldId id="351" r:id="rId29"/>
    <p:sldId id="329" r:id="rId30"/>
    <p:sldId id="331" r:id="rId31"/>
    <p:sldId id="335" r:id="rId32"/>
    <p:sldId id="336" r:id="rId33"/>
    <p:sldId id="337" r:id="rId34"/>
    <p:sldId id="367" r:id="rId35"/>
    <p:sldId id="352" r:id="rId36"/>
    <p:sldId id="353" r:id="rId37"/>
    <p:sldId id="354" r:id="rId38"/>
    <p:sldId id="355" r:id="rId39"/>
    <p:sldId id="356" r:id="rId40"/>
    <p:sldId id="360" r:id="rId41"/>
    <p:sldId id="361" r:id="rId42"/>
    <p:sldId id="362" r:id="rId43"/>
    <p:sldId id="363" r:id="rId44"/>
    <p:sldId id="364" r:id="rId45"/>
    <p:sldId id="366" r:id="rId46"/>
    <p:sldId id="298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C865-09DE-467D-9678-1A44BB1C0379}" type="datetimeFigureOut">
              <a:rPr lang="ar-SA" smtClean="0"/>
              <a:pPr/>
              <a:t>09/07/1440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05C0-43B0-4FF5-90AB-E649AE409EC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Locally Manufactured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Bone Graft </a:t>
            </a:r>
            <a:r>
              <a:rPr lang="en-US" sz="5400" dirty="0" err="1" smtClean="0">
                <a:solidFill>
                  <a:srgbClr val="FF0000"/>
                </a:solidFill>
              </a:rPr>
              <a:t>Substitut</a:t>
            </a:r>
            <a:r>
              <a:rPr lang="en-US" sz="5400" dirty="0" smtClean="0">
                <a:solidFill>
                  <a:srgbClr val="FF0000"/>
                </a:solidFill>
              </a:rPr>
              <a:t> type(DBM)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:\بودرة طعم عظمي\DSC08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:\بودرة طعم عظمي\DSC08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:\بودرة طعم عظمي\DSC08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"/>
            <a:ext cx="6429420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6-</a:t>
            </a:r>
            <a:r>
              <a:rPr lang="en-US" b="1" dirty="0" err="1" smtClean="0">
                <a:solidFill>
                  <a:srgbClr val="FF0000"/>
                </a:solidFill>
              </a:rPr>
              <a:t>Demineralisation</a:t>
            </a:r>
            <a:endParaRPr lang="ar-SA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4000" b="1" dirty="0" smtClean="0"/>
              <a:t> يضاف محلول</a:t>
            </a:r>
            <a:r>
              <a:rPr lang="en-US" sz="4000" b="1" dirty="0" smtClean="0"/>
              <a:t>HCL </a:t>
            </a:r>
            <a:r>
              <a:rPr lang="ar-SA" sz="4000" b="1" dirty="0" smtClean="0"/>
              <a:t> بتركيز5%-7%وبكمية 1ليتر لكل 140غ </a:t>
            </a:r>
            <a:r>
              <a:rPr lang="ar-SA" sz="4000" b="1" dirty="0" err="1" smtClean="0"/>
              <a:t>بودرةويحرك</a:t>
            </a:r>
            <a:r>
              <a:rPr lang="ar-SA" sz="4000" b="1" dirty="0" smtClean="0"/>
              <a:t> لمدة ساعات وحتى </a:t>
            </a:r>
            <a:r>
              <a:rPr lang="ar-SA" sz="4000" b="1" dirty="0" smtClean="0">
                <a:solidFill>
                  <a:srgbClr val="FF0000"/>
                </a:solidFill>
              </a:rPr>
              <a:t>ينحل مركب </a:t>
            </a:r>
            <a:r>
              <a:rPr lang="ar-SA" sz="4000" b="1" dirty="0" err="1" smtClean="0">
                <a:solidFill>
                  <a:srgbClr val="FF0000"/>
                </a:solidFill>
              </a:rPr>
              <a:t>الهيدروكسي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SA" sz="4000" b="1" dirty="0" err="1" smtClean="0">
                <a:solidFill>
                  <a:srgbClr val="FF0000"/>
                </a:solidFill>
              </a:rPr>
              <a:t>أباتيت</a:t>
            </a:r>
            <a:r>
              <a:rPr lang="ar-SA" sz="4000" b="1" dirty="0" smtClean="0">
                <a:solidFill>
                  <a:srgbClr val="FF0000"/>
                </a:solidFill>
              </a:rPr>
              <a:t> وغيره من المواد </a:t>
            </a:r>
            <a:r>
              <a:rPr lang="ar-SA" sz="4000" b="1" dirty="0" err="1" smtClean="0">
                <a:solidFill>
                  <a:srgbClr val="FF0000"/>
                </a:solidFill>
              </a:rPr>
              <a:t>اللاعضوية</a:t>
            </a:r>
            <a:r>
              <a:rPr lang="ar-SA" sz="4000" b="1" dirty="0" smtClean="0">
                <a:solidFill>
                  <a:srgbClr val="FF0000"/>
                </a:solidFill>
              </a:rPr>
              <a:t> في العظم ويتبقى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</a:rPr>
              <a:t>ثمالة </a:t>
            </a:r>
            <a:r>
              <a:rPr lang="ar-SA" sz="4000" b="1" dirty="0" smtClean="0"/>
              <a:t>من المواد </a:t>
            </a:r>
            <a:r>
              <a:rPr lang="ar-SA" sz="4000" b="1" dirty="0" err="1" smtClean="0"/>
              <a:t>أوالمركبات</a:t>
            </a:r>
            <a:r>
              <a:rPr lang="ar-SA" sz="4000" b="1" dirty="0" smtClean="0"/>
              <a:t> العضوية ونعزل المواد الصلبة الناتجة(</a:t>
            </a:r>
            <a:r>
              <a:rPr lang="ar-SA" sz="4000" b="1" dirty="0" err="1" smtClean="0"/>
              <a:t>الرسابة</a:t>
            </a:r>
            <a:r>
              <a:rPr lang="ar-SA" sz="4000" b="1" dirty="0" smtClean="0"/>
              <a:t>) بالترشيح وتؤخذ </a:t>
            </a:r>
            <a:r>
              <a:rPr lang="ar-SA" sz="4000" b="1" dirty="0" err="1" smtClean="0"/>
              <a:t>الرشاحة</a:t>
            </a:r>
            <a:r>
              <a:rPr lang="ar-SA" sz="4000" b="1" dirty="0" smtClean="0"/>
              <a:t> لمرحلة الغسيل بالماء المقطر0</a:t>
            </a:r>
          </a:p>
          <a:p>
            <a:pPr>
              <a:buNone/>
            </a:pP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:\طعم عظمي\DSC08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885828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:\طعم عظمي\DSC08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57256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:\طعم عظمي\DSC08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38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 smtClean="0">
                <a:solidFill>
                  <a:srgbClr val="FF0000"/>
                </a:solidFill>
              </a:rPr>
              <a:t>بدائل </a:t>
            </a:r>
            <a:r>
              <a:rPr lang="ar-SY" b="1" dirty="0" err="1" smtClean="0">
                <a:solidFill>
                  <a:srgbClr val="FF0000"/>
                </a:solidFill>
              </a:rPr>
              <a:t>الطعوم</a:t>
            </a:r>
            <a:r>
              <a:rPr lang="ar-SY" b="1" dirty="0" smtClean="0">
                <a:solidFill>
                  <a:srgbClr val="FF0000"/>
                </a:solidFill>
              </a:rPr>
              <a:t> العظمية المحلية الصنع نوع </a:t>
            </a:r>
            <a:r>
              <a:rPr lang="en-US" b="1" dirty="0" smtClean="0">
                <a:solidFill>
                  <a:srgbClr val="FF0000"/>
                </a:solidFill>
              </a:rPr>
              <a:t>DBM   )           </a:t>
            </a:r>
            <a:r>
              <a:rPr lang="ar-SY" b="1" dirty="0" smtClean="0">
                <a:solidFill>
                  <a:srgbClr val="FF0000"/>
                </a:solidFill>
              </a:rPr>
              <a:t>المطرق العظمي منزوع المعدن</a:t>
            </a:r>
            <a:r>
              <a:rPr lang="en-US" b="1" dirty="0" smtClean="0">
                <a:solidFill>
                  <a:srgbClr val="FF0000"/>
                </a:solidFill>
              </a:rPr>
              <a:t>DBM(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ar-SY" b="1" dirty="0" smtClean="0"/>
              <a:t> </a:t>
            </a:r>
            <a:r>
              <a:rPr lang="ar-SA" b="1" dirty="0" smtClean="0"/>
              <a:t>       </a:t>
            </a:r>
            <a:endParaRPr lang="en-US" sz="7400" dirty="0" smtClean="0">
              <a:solidFill>
                <a:srgbClr val="FF0000"/>
              </a:solidFill>
            </a:endParaRPr>
          </a:p>
          <a:p>
            <a:r>
              <a:rPr lang="ar-SY" sz="8600" b="1" dirty="0" smtClean="0"/>
              <a:t>هو عبارة عن طعم معالج حيويا ويمكن أن يكون من مصدر بشري أو حيواني يحضر عن طريق </a:t>
            </a:r>
            <a:r>
              <a:rPr lang="ar-SY" sz="8600" b="1" dirty="0" smtClean="0">
                <a:solidFill>
                  <a:srgbClr val="FF0000"/>
                </a:solidFill>
              </a:rPr>
              <a:t>نزع</a:t>
            </a:r>
            <a:r>
              <a:rPr lang="ar-SY" sz="8600" b="1" dirty="0" smtClean="0"/>
              <a:t> </a:t>
            </a:r>
            <a:r>
              <a:rPr lang="ar-SY" sz="8600" b="1" dirty="0" err="1" smtClean="0">
                <a:solidFill>
                  <a:srgbClr val="FF0000"/>
                </a:solidFill>
              </a:rPr>
              <a:t>ال</a:t>
            </a:r>
            <a:r>
              <a:rPr lang="ar-SA" sz="8600" b="1" dirty="0" smtClean="0">
                <a:solidFill>
                  <a:srgbClr val="FF0000"/>
                </a:solidFill>
              </a:rPr>
              <a:t>معدن</a:t>
            </a:r>
            <a:r>
              <a:rPr lang="ar-SY" sz="8600" b="1" dirty="0" smtClean="0"/>
              <a:t> من العظم القشري للبشر أو الحيوان  عن طريق إضافة حمض </a:t>
            </a:r>
            <a:r>
              <a:rPr lang="ar-SY" sz="8600" b="1" dirty="0" err="1" smtClean="0"/>
              <a:t>كلور</a:t>
            </a:r>
            <a:r>
              <a:rPr lang="ar-SY" sz="8600" b="1" dirty="0" smtClean="0"/>
              <a:t> </a:t>
            </a:r>
            <a:r>
              <a:rPr lang="ar-SY" sz="8600" b="1" dirty="0" err="1" smtClean="0"/>
              <a:t>الما</a:t>
            </a:r>
            <a:r>
              <a:rPr lang="ar-SA" sz="8600" b="1" dirty="0" smtClean="0"/>
              <a:t>ء 5-7%</a:t>
            </a:r>
            <a:r>
              <a:rPr lang="ar-SY" sz="8600" b="1" dirty="0" smtClean="0"/>
              <a:t>الذي يحل المواد المعدنية والمحتويات التي تبقى </a:t>
            </a:r>
            <a:r>
              <a:rPr lang="ar-SY" sz="8600" b="1" dirty="0" smtClean="0">
                <a:solidFill>
                  <a:srgbClr val="FF0000"/>
                </a:solidFill>
              </a:rPr>
              <a:t>هي الكولاجين </a:t>
            </a:r>
            <a:r>
              <a:rPr lang="en-US" sz="8600" b="1" dirty="0" smtClean="0">
                <a:solidFill>
                  <a:srgbClr val="FF0000"/>
                </a:solidFill>
              </a:rPr>
              <a:t>I</a:t>
            </a:r>
            <a:r>
              <a:rPr lang="ar-SY" sz="8600" b="1" dirty="0" smtClean="0">
                <a:solidFill>
                  <a:srgbClr val="FF0000"/>
                </a:solidFill>
              </a:rPr>
              <a:t> والبروتينات الغير </a:t>
            </a:r>
            <a:r>
              <a:rPr lang="ar-SY" sz="8600" b="1" dirty="0" err="1" smtClean="0">
                <a:solidFill>
                  <a:srgbClr val="FF0000"/>
                </a:solidFill>
              </a:rPr>
              <a:t>كولاجينية</a:t>
            </a:r>
            <a:r>
              <a:rPr lang="ar-SY" sz="8600" b="1" dirty="0" smtClean="0">
                <a:solidFill>
                  <a:srgbClr val="FF0000"/>
                </a:solidFill>
              </a:rPr>
              <a:t> </a:t>
            </a:r>
            <a:r>
              <a:rPr lang="en-US" sz="8600" b="1" dirty="0" smtClean="0">
                <a:solidFill>
                  <a:srgbClr val="FF0000"/>
                </a:solidFill>
              </a:rPr>
              <a:t>DBM</a:t>
            </a:r>
            <a:r>
              <a:rPr lang="ar-SY" sz="8600" b="1" dirty="0" smtClean="0">
                <a:solidFill>
                  <a:srgbClr val="FF0000"/>
                </a:solidFill>
              </a:rPr>
              <a:t>والعوامل المحرضة للنمو العظمي </a:t>
            </a:r>
            <a:r>
              <a:rPr lang="ar-SY" sz="8600" b="1" dirty="0" smtClean="0"/>
              <a:t>والتي من أبرزها </a:t>
            </a:r>
            <a:r>
              <a:rPr lang="en-US" sz="8600" b="1" dirty="0" smtClean="0">
                <a:solidFill>
                  <a:srgbClr val="FF0000"/>
                </a:solidFill>
              </a:rPr>
              <a:t>BMP</a:t>
            </a:r>
            <a:r>
              <a:rPr lang="ar-SY" sz="8600" b="1" dirty="0" smtClean="0"/>
              <a:t> .</a:t>
            </a:r>
            <a:r>
              <a:rPr lang="ar-SY" sz="8600" b="1" dirty="0" err="1" smtClean="0"/>
              <a:t>ان</a:t>
            </a:r>
            <a:r>
              <a:rPr lang="ar-SY" sz="8600" b="1" dirty="0" smtClean="0"/>
              <a:t> المعالجة الحيوية له تقلل من </a:t>
            </a:r>
            <a:r>
              <a:rPr lang="ar-SY" sz="8600" b="1" dirty="0" err="1" smtClean="0"/>
              <a:t>الانتان</a:t>
            </a:r>
            <a:r>
              <a:rPr lang="ar-SY" sz="8600" b="1" dirty="0" smtClean="0"/>
              <a:t> والاستجابة المناعية حيث ينزع الكالسيوم ويبقى المطرق العظمي من دون معادن حيث يبقى النسيج </a:t>
            </a:r>
            <a:r>
              <a:rPr lang="ar-SY" sz="8600" b="1" dirty="0" err="1" smtClean="0"/>
              <a:t>التر</a:t>
            </a:r>
            <a:r>
              <a:rPr lang="ar-SA" sz="8600" b="1" dirty="0" smtClean="0"/>
              <a:t>ا</a:t>
            </a:r>
            <a:r>
              <a:rPr lang="ar-SY" sz="8600" b="1" dirty="0" err="1" smtClean="0"/>
              <a:t>بيقي</a:t>
            </a:r>
            <a:r>
              <a:rPr lang="ar-SY" sz="8600" b="1" dirty="0" smtClean="0"/>
              <a:t> والذي يلعب دور </a:t>
            </a:r>
            <a:r>
              <a:rPr lang="ar-SY" sz="8600" b="1" dirty="0" err="1" smtClean="0"/>
              <a:t>صقالة</a:t>
            </a:r>
            <a:r>
              <a:rPr lang="ar-SY" sz="8600" b="1" dirty="0" smtClean="0"/>
              <a:t> حيوية .يملك ثلاث خواص من خواص </a:t>
            </a:r>
            <a:r>
              <a:rPr lang="ar-SY" sz="8600" b="1" dirty="0" err="1" smtClean="0"/>
              <a:t>الطعوم</a:t>
            </a:r>
            <a:r>
              <a:rPr lang="ar-SY" sz="8600" b="1" dirty="0" smtClean="0"/>
              <a:t> العظمية ( النقل والتحريض </a:t>
            </a:r>
            <a:r>
              <a:rPr lang="ar-SY" sz="8600" b="1" dirty="0" err="1" smtClean="0"/>
              <a:t>والاندخال</a:t>
            </a:r>
            <a:r>
              <a:rPr lang="ar-SY" sz="8600" b="1" dirty="0" smtClean="0"/>
              <a:t> العظمي ) .يمكن أن يدمج مع </a:t>
            </a:r>
            <a:r>
              <a:rPr lang="ar-SY" sz="8600" b="1" dirty="0" err="1" smtClean="0"/>
              <a:t>بزالة</a:t>
            </a:r>
            <a:r>
              <a:rPr lang="ar-SY" sz="8600" b="1" dirty="0" smtClean="0"/>
              <a:t> النقي فيصبح مشابه للطعم الذاتي .قد يستخدم لتمديد الطعم الذاتي في </a:t>
            </a:r>
            <a:r>
              <a:rPr lang="ar-SY" sz="8600" b="1" dirty="0" err="1" smtClean="0"/>
              <a:t>الضياعات</a:t>
            </a:r>
            <a:r>
              <a:rPr lang="ar-SY" sz="8600" b="1" dirty="0" smtClean="0"/>
              <a:t> الكبيرة .</a:t>
            </a:r>
            <a:endParaRPr lang="en-US" sz="86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sz="4300" b="1" dirty="0" smtClean="0">
                <a:solidFill>
                  <a:srgbClr val="FF0000"/>
                </a:solidFill>
              </a:rPr>
              <a:t>7-الغسيل</a:t>
            </a:r>
            <a:r>
              <a:rPr lang="ar-SA" sz="4300" b="1" dirty="0" smtClean="0"/>
              <a:t>:</a:t>
            </a:r>
          </a:p>
          <a:p>
            <a:r>
              <a:rPr lang="ar-SA" sz="4600" b="1" dirty="0" smtClean="0"/>
              <a:t> تغسل </a:t>
            </a:r>
            <a:r>
              <a:rPr lang="ar-SA" sz="4600" b="1" dirty="0" err="1" smtClean="0"/>
              <a:t>الرسابة</a:t>
            </a:r>
            <a:r>
              <a:rPr lang="ar-SA" sz="4600" b="1" dirty="0" smtClean="0"/>
              <a:t> </a:t>
            </a:r>
            <a:r>
              <a:rPr lang="ar-SA" sz="4600" b="1" dirty="0" err="1" smtClean="0"/>
              <a:t>البيضاءبعد</a:t>
            </a:r>
            <a:r>
              <a:rPr lang="ar-SA" sz="4600" b="1" dirty="0" smtClean="0"/>
              <a:t> عزلها </a:t>
            </a:r>
            <a:r>
              <a:rPr lang="ar-SA" sz="4600" b="1" dirty="0" err="1" smtClean="0">
                <a:solidFill>
                  <a:srgbClr val="FF0000"/>
                </a:solidFill>
              </a:rPr>
              <a:t>بالماءالمقطرحتى</a:t>
            </a:r>
            <a:r>
              <a:rPr lang="ar-SA" sz="4600" b="1" dirty="0" smtClean="0"/>
              <a:t> يصبح </a:t>
            </a:r>
            <a:r>
              <a:rPr lang="ar-SA" sz="4600" b="1" dirty="0" err="1" smtClean="0"/>
              <a:t>ماءالغسل</a:t>
            </a:r>
            <a:r>
              <a:rPr lang="ar-SA" sz="4600" b="1" dirty="0" smtClean="0"/>
              <a:t> معتدلا </a:t>
            </a:r>
            <a:r>
              <a:rPr lang="ar-SA" sz="4600" b="1" dirty="0" err="1" smtClean="0"/>
              <a:t>أوقلويا</a:t>
            </a:r>
            <a:r>
              <a:rPr lang="ar-SA" sz="4600" b="1" dirty="0" smtClean="0"/>
              <a:t> و رائقا </a:t>
            </a:r>
            <a:r>
              <a:rPr lang="ar-SA" sz="4600" b="1" dirty="0" err="1" smtClean="0"/>
              <a:t>ولايتغير</a:t>
            </a:r>
            <a:r>
              <a:rPr lang="ar-SA" sz="4600" b="1" dirty="0" smtClean="0"/>
              <a:t> لونه عندها يصبح خاليا من </a:t>
            </a:r>
            <a:r>
              <a:rPr lang="ar-SA" sz="4600" b="1" dirty="0" err="1" smtClean="0"/>
              <a:t>شواردالكلورتماما</a:t>
            </a:r>
            <a:r>
              <a:rPr lang="ar-SA" sz="4600" b="1" dirty="0" smtClean="0"/>
              <a:t> ونستمر بغسل </a:t>
            </a:r>
            <a:r>
              <a:rPr lang="ar-SA" sz="4600" b="1" dirty="0" err="1" smtClean="0"/>
              <a:t>الرسابة</a:t>
            </a:r>
            <a:r>
              <a:rPr lang="ar-SA" sz="4600" b="1" dirty="0" smtClean="0"/>
              <a:t>( </a:t>
            </a:r>
            <a:r>
              <a:rPr lang="ar-SA" sz="4600" b="1" dirty="0" err="1" smtClean="0"/>
              <a:t>الرشاحة</a:t>
            </a:r>
            <a:r>
              <a:rPr lang="ar-SA" sz="4600" b="1" dirty="0" smtClean="0"/>
              <a:t> </a:t>
            </a:r>
            <a:r>
              <a:rPr lang="ar-SA" sz="4600" b="1" dirty="0" err="1" smtClean="0"/>
              <a:t>أوالثمالة</a:t>
            </a:r>
            <a:r>
              <a:rPr lang="ar-SA" sz="4600" b="1" dirty="0" smtClean="0"/>
              <a:t>)  بالماء </a:t>
            </a:r>
            <a:r>
              <a:rPr lang="ar-SA" sz="4600" b="1" dirty="0" err="1" smtClean="0"/>
              <a:t>المقطرأو</a:t>
            </a:r>
            <a:r>
              <a:rPr lang="ar-SA" sz="4600" b="1" dirty="0" smtClean="0"/>
              <a:t> نجعلها قلوية بإضافة محلول </a:t>
            </a:r>
            <a:r>
              <a:rPr lang="en-US" sz="4600" b="1" dirty="0" err="1" smtClean="0"/>
              <a:t>NaoH</a:t>
            </a:r>
            <a:r>
              <a:rPr lang="en-US" sz="4600" b="1" dirty="0" smtClean="0"/>
              <a:t> </a:t>
            </a:r>
            <a:r>
              <a:rPr lang="ar-SA" sz="4600" b="1" dirty="0" smtClean="0"/>
              <a:t> حتى</a:t>
            </a:r>
            <a:r>
              <a:rPr lang="en-US" sz="4600" b="1" dirty="0" smtClean="0"/>
              <a:t> </a:t>
            </a:r>
            <a:r>
              <a:rPr lang="ar-SA" sz="4600" b="1" dirty="0" smtClean="0"/>
              <a:t>يصبح</a:t>
            </a:r>
            <a:r>
              <a:rPr lang="en-US" sz="4600" b="1" dirty="0" smtClean="0"/>
              <a:t>PH</a:t>
            </a:r>
            <a:r>
              <a:rPr lang="ar-SA" sz="4600" b="1" dirty="0" smtClean="0"/>
              <a:t>المزيج9 ونحصل على </a:t>
            </a:r>
            <a:r>
              <a:rPr lang="ar-SA" sz="4600" b="1" dirty="0" err="1" smtClean="0"/>
              <a:t>الرشاحة</a:t>
            </a:r>
            <a:r>
              <a:rPr lang="ar-SA" sz="4600" b="1" dirty="0" smtClean="0"/>
              <a:t> البيضاء </a:t>
            </a:r>
            <a:r>
              <a:rPr lang="ar-SA" sz="4600" b="1" dirty="0" err="1" smtClean="0"/>
              <a:t>الغامقةاللون</a:t>
            </a:r>
            <a:r>
              <a:rPr lang="ar-SA" sz="4600" b="1" dirty="0" smtClean="0"/>
              <a:t> (</a:t>
            </a:r>
            <a:r>
              <a:rPr lang="ar-SA" sz="4600" b="1" dirty="0" err="1" smtClean="0"/>
              <a:t>الرسابة</a:t>
            </a:r>
            <a:r>
              <a:rPr lang="ar-SA" sz="4600" b="1" dirty="0" smtClean="0"/>
              <a:t> </a:t>
            </a:r>
            <a:r>
              <a:rPr lang="ar-SA" sz="4600" b="1" dirty="0" err="1" smtClean="0"/>
              <a:t>أوالثمالة</a:t>
            </a:r>
            <a:r>
              <a:rPr lang="ar-SA" sz="4600" b="1" dirty="0" smtClean="0"/>
              <a:t> )والتي نعزلها بالترشيح أو </a:t>
            </a:r>
            <a:r>
              <a:rPr lang="ar-SA" sz="4600" b="1" dirty="0" err="1" smtClean="0"/>
              <a:t>الفلترة</a:t>
            </a:r>
            <a:r>
              <a:rPr lang="ar-SA" sz="4600" b="1" dirty="0" smtClean="0"/>
              <a:t> بكيس قماشي خاص</a:t>
            </a:r>
          </a:p>
          <a:p>
            <a:pPr>
              <a:buNone/>
            </a:pPr>
            <a:r>
              <a:rPr lang="ar-SA" sz="2800" b="1" dirty="0" smtClean="0"/>
              <a:t> 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098" name="Picture 2" descr="H:\طعم عظمي\DSC08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:\طعم عظمي\DSC08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50112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H:\طعم عظمي\DSC08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001157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:\101MSDCF\DSC0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:\طعم عظمي\DSC08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sz="3900" b="1" dirty="0" smtClean="0">
                <a:solidFill>
                  <a:srgbClr val="FF0000"/>
                </a:solidFill>
              </a:rPr>
              <a:t>8-التقوية:</a:t>
            </a:r>
          </a:p>
          <a:p>
            <a:r>
              <a:rPr lang="ar-SA" sz="3900" b="1" dirty="0" smtClean="0"/>
              <a:t> بإضافة كربونات </a:t>
            </a:r>
            <a:r>
              <a:rPr lang="ar-SA" sz="3900" b="1" dirty="0" err="1" smtClean="0"/>
              <a:t>أوكبريتات</a:t>
            </a:r>
            <a:r>
              <a:rPr lang="ar-SA" sz="3900" b="1" dirty="0" smtClean="0"/>
              <a:t> </a:t>
            </a:r>
            <a:r>
              <a:rPr lang="ar-SA" sz="3900" b="1" dirty="0" err="1" smtClean="0"/>
              <a:t>أوفوسفات</a:t>
            </a:r>
            <a:r>
              <a:rPr lang="ar-SA" sz="3900" b="1" dirty="0" smtClean="0"/>
              <a:t> الكلسيوم</a:t>
            </a:r>
          </a:p>
          <a:p>
            <a:pPr>
              <a:buNone/>
            </a:pPr>
            <a:r>
              <a:rPr lang="ar-SA" sz="3900" b="1" dirty="0" smtClean="0"/>
              <a:t>  </a:t>
            </a:r>
            <a:r>
              <a:rPr lang="ar-SA" sz="3900" b="1" dirty="0" smtClean="0">
                <a:solidFill>
                  <a:srgbClr val="FF0000"/>
                </a:solidFill>
              </a:rPr>
              <a:t>9-</a:t>
            </a:r>
            <a:r>
              <a:rPr lang="ar-SA" sz="3900" b="1" dirty="0" smtClean="0"/>
              <a:t> </a:t>
            </a:r>
            <a:r>
              <a:rPr lang="ar-SA" sz="3900" b="1" dirty="0" smtClean="0">
                <a:solidFill>
                  <a:srgbClr val="FF0000"/>
                </a:solidFill>
              </a:rPr>
              <a:t>التجفيف</a:t>
            </a:r>
            <a:r>
              <a:rPr lang="ar-SA" sz="3900" b="1" dirty="0" smtClean="0"/>
              <a:t>: </a:t>
            </a:r>
          </a:p>
          <a:p>
            <a:pPr>
              <a:buNone/>
            </a:pPr>
            <a:r>
              <a:rPr lang="ar-SA" sz="3900" b="1" dirty="0" smtClean="0"/>
              <a:t>تترك </a:t>
            </a:r>
            <a:r>
              <a:rPr lang="ar-SA" sz="3900" b="1" dirty="0" err="1" smtClean="0"/>
              <a:t>الرشاحة</a:t>
            </a:r>
            <a:r>
              <a:rPr lang="ar-SA" sz="3900" b="1" dirty="0" smtClean="0"/>
              <a:t> لتجف ونحصل على المسحوق الأبيض الذي يوضع بقوالب خاصة حسب </a:t>
            </a:r>
            <a:r>
              <a:rPr lang="ar-SA" sz="3900" b="1" dirty="0" err="1" smtClean="0"/>
              <a:t>الحجوم</a:t>
            </a:r>
            <a:r>
              <a:rPr lang="ar-SA" sz="3900" b="1" dirty="0" smtClean="0"/>
              <a:t> والأشكال المطلوبة</a:t>
            </a:r>
          </a:p>
          <a:p>
            <a:r>
              <a:rPr lang="ar-SA" sz="3900" b="1" dirty="0" smtClean="0">
                <a:solidFill>
                  <a:srgbClr val="FF0000"/>
                </a:solidFill>
              </a:rPr>
              <a:t>10-التعقيم</a:t>
            </a:r>
            <a:r>
              <a:rPr lang="ar-SA" sz="3900" b="1" dirty="0" smtClean="0"/>
              <a:t>:</a:t>
            </a:r>
          </a:p>
          <a:p>
            <a:r>
              <a:rPr lang="ar-SA" sz="3900" b="1" dirty="0" smtClean="0"/>
              <a:t> يرسل للتعقيم بالإشعاع أو </a:t>
            </a:r>
            <a:r>
              <a:rPr lang="ar-SA" sz="3900" b="1" dirty="0" err="1" smtClean="0"/>
              <a:t>الإيتيلين</a:t>
            </a:r>
            <a:r>
              <a:rPr lang="ar-SA" sz="3900" b="1" dirty="0" smtClean="0"/>
              <a:t> </a:t>
            </a:r>
            <a:r>
              <a:rPr lang="ar-SA" sz="3900" b="1" dirty="0" err="1" smtClean="0"/>
              <a:t>أوكسيد</a:t>
            </a:r>
            <a:endParaRPr lang="ar-SA" sz="3900" b="1" dirty="0" smtClean="0"/>
          </a:p>
          <a:p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:\طعم عظمي\DSC08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H:\طعم عظمي\DSC08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H:\طعم عظمي\DSC08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BONE Grafts Substitutes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/>
              <a:t>   </a:t>
            </a:r>
            <a:r>
              <a:rPr lang="ar-SA" b="1" dirty="0" smtClean="0"/>
              <a:t>بدائل </a:t>
            </a:r>
            <a:r>
              <a:rPr lang="ar-SA" b="1" dirty="0" err="1" smtClean="0"/>
              <a:t>الطعوم</a:t>
            </a:r>
            <a:r>
              <a:rPr lang="ar-SA" b="1" dirty="0" smtClean="0"/>
              <a:t> العظمية  </a:t>
            </a:r>
            <a:r>
              <a:rPr lang="en-US" b="1" dirty="0" smtClean="0">
                <a:solidFill>
                  <a:srgbClr val="FF0000"/>
                </a:solidFill>
              </a:rPr>
              <a:t>Bone Graft Substitute</a:t>
            </a:r>
            <a:endParaRPr lang="ar-SA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/>
              <a:t>صنفها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Laurencin</a:t>
            </a:r>
            <a:r>
              <a:rPr lang="ar-SA" sz="2800" b="1" dirty="0" smtClean="0"/>
              <a:t>2006 إلى6أنواع رئيسية:</a:t>
            </a:r>
          </a:p>
          <a:p>
            <a:r>
              <a:rPr lang="ar-SA" sz="2800" b="1" dirty="0" smtClean="0"/>
              <a:t>1-بديل </a:t>
            </a:r>
            <a:r>
              <a:rPr lang="ar-SA" sz="2800" b="1" dirty="0" err="1" smtClean="0"/>
              <a:t>اساسه</a:t>
            </a:r>
            <a:r>
              <a:rPr lang="ar-SA" sz="2800" b="1" dirty="0" smtClean="0"/>
              <a:t> طعم مغاير</a:t>
            </a:r>
            <a:r>
              <a:rPr lang="en-US" sz="2800" b="1" dirty="0" err="1" smtClean="0">
                <a:solidFill>
                  <a:srgbClr val="FF0000"/>
                </a:solidFill>
              </a:rPr>
              <a:t>Allo</a:t>
            </a:r>
            <a:r>
              <a:rPr lang="en-US" sz="2800" b="1" dirty="0" smtClean="0">
                <a:solidFill>
                  <a:srgbClr val="FF0000"/>
                </a:solidFill>
              </a:rPr>
              <a:t>)graft-Based BGS</a:t>
            </a:r>
            <a:r>
              <a:rPr lang="ar-SA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Hetero</a:t>
            </a:r>
            <a:r>
              <a:rPr lang="ar-SY" sz="2800" b="1" dirty="0" smtClean="0">
                <a:solidFill>
                  <a:srgbClr val="FF0000"/>
                </a:solidFill>
              </a:rPr>
              <a:t>)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/>
              <a:t>2-بديل أساسه عوامل نمو</a:t>
            </a:r>
            <a:r>
              <a:rPr lang="en-US" sz="2800" b="1" dirty="0" smtClean="0">
                <a:solidFill>
                  <a:srgbClr val="FF0000"/>
                </a:solidFill>
              </a:rPr>
              <a:t>Growth Factor-Based BGS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/>
              <a:t>3-بديل أساسه خلوي</a:t>
            </a:r>
            <a:r>
              <a:rPr lang="en-US" sz="2800" b="1" dirty="0" smtClean="0">
                <a:solidFill>
                  <a:srgbClr val="FF0000"/>
                </a:solidFill>
              </a:rPr>
              <a:t>Cell-Based BGS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2800" b="1" dirty="0" smtClean="0"/>
              <a:t>   4 –بديل أساسه سيراميك </a:t>
            </a:r>
            <a:r>
              <a:rPr lang="en-US" sz="2800" b="1" dirty="0" smtClean="0">
                <a:solidFill>
                  <a:srgbClr val="FF0000"/>
                </a:solidFill>
              </a:rPr>
              <a:t>Ceramic-Based BGS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/>
              <a:t>5-بديل أساسه </a:t>
            </a:r>
            <a:r>
              <a:rPr lang="ar-SA" sz="2800" b="1" dirty="0" err="1" smtClean="0"/>
              <a:t>بوليميرات</a:t>
            </a:r>
            <a:r>
              <a:rPr lang="ar-SA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Polymer-Based BGS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800" b="1" dirty="0" smtClean="0"/>
              <a:t>6-بدائل متنوعة </a:t>
            </a:r>
            <a:r>
              <a:rPr lang="en-US" sz="2800" b="1" dirty="0" smtClean="0">
                <a:solidFill>
                  <a:srgbClr val="FF0000"/>
                </a:solidFill>
              </a:rPr>
              <a:t>Miscellaneous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H:\طعم عظمي\DSC08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 descr="H:\طعم عظمي\DSC08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272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H:\طعم عظمي\DSC08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H:\طعم عظمي\DSC08368 ‫‬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 descr="C:\Users\MAHER\Desktop\osama\٢٠١٩٠١٢٩_٠٩٢٤٤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28794" y="142852"/>
            <a:ext cx="5000660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-285776"/>
            <a:ext cx="8929718" cy="71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43042" y="142852"/>
            <a:ext cx="6072229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285984" y="0"/>
            <a:ext cx="44291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C:\Users\Dr.Hani\Desktop\اا\موبيل جديد\٢٠١٥٠٦١٣_٢٢٠٤١٤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175025">
            <a:off x="1154129" y="761280"/>
            <a:ext cx="6802831" cy="5268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مضادات </a:t>
            </a:r>
            <a:r>
              <a:rPr lang="ar-SA" sz="2800" b="1" dirty="0" err="1" smtClean="0">
                <a:solidFill>
                  <a:srgbClr val="FF0000"/>
                </a:solidFill>
              </a:rPr>
              <a:t>الإستطباب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/>
              <a:t>لبدائل </a:t>
            </a:r>
            <a:r>
              <a:rPr lang="ar-SA" sz="2800" b="1" dirty="0" err="1" smtClean="0"/>
              <a:t>الطعوم</a:t>
            </a:r>
            <a:r>
              <a:rPr lang="ar-SA" sz="2800" b="1" dirty="0" smtClean="0"/>
              <a:t> العظمية هي:</a:t>
            </a:r>
          </a:p>
          <a:p>
            <a:r>
              <a:rPr lang="ar-SA" sz="2800" b="1" dirty="0" smtClean="0"/>
              <a:t>1- الأمراض الوعائية الشديدة والعصبية </a:t>
            </a:r>
          </a:p>
          <a:p>
            <a:r>
              <a:rPr lang="ar-SA" sz="2800" b="1" dirty="0" smtClean="0"/>
              <a:t>2-الحمى والداء السكري الغير مضبوط </a:t>
            </a:r>
          </a:p>
          <a:p>
            <a:r>
              <a:rPr lang="ar-SA" sz="2800" b="1" dirty="0" smtClean="0"/>
              <a:t>3-الأمراض العظمية </a:t>
            </a:r>
            <a:r>
              <a:rPr lang="ar-SA" sz="2800" b="1" dirty="0" err="1" smtClean="0"/>
              <a:t>التنكسية</a:t>
            </a:r>
            <a:r>
              <a:rPr lang="ar-SA" sz="2800" b="1" dirty="0" smtClean="0"/>
              <a:t> الشديدة </a:t>
            </a:r>
          </a:p>
          <a:p>
            <a:r>
              <a:rPr lang="ar-SA" sz="2800" b="1" dirty="0" smtClean="0"/>
              <a:t>4-الحمل وفرط </a:t>
            </a:r>
            <a:r>
              <a:rPr lang="ar-SA" sz="2800" b="1" dirty="0" err="1" smtClean="0"/>
              <a:t>الكلسمية</a:t>
            </a:r>
            <a:r>
              <a:rPr lang="ar-SA" sz="2800" b="1" dirty="0" smtClean="0"/>
              <a:t> وداء </a:t>
            </a:r>
            <a:r>
              <a:rPr lang="ar-SA" sz="2800" b="1" dirty="0" err="1" smtClean="0"/>
              <a:t>بوت</a:t>
            </a:r>
            <a:r>
              <a:rPr lang="ar-SA" sz="2800" b="1" dirty="0" smtClean="0"/>
              <a:t> والإنتان الموضعي مكان الجراحة 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أهم </a:t>
            </a:r>
            <a:r>
              <a:rPr lang="ar-SA" sz="2800" b="1" dirty="0" err="1" smtClean="0">
                <a:solidFill>
                  <a:srgbClr val="FF0000"/>
                </a:solidFill>
              </a:rPr>
              <a:t>الإختلاطات</a:t>
            </a:r>
            <a:r>
              <a:rPr lang="ar-SA" sz="2800" b="1" dirty="0" smtClean="0">
                <a:solidFill>
                  <a:srgbClr val="FF0000"/>
                </a:solidFill>
              </a:rPr>
              <a:t> :</a:t>
            </a:r>
            <a:r>
              <a:rPr lang="ar-SA" sz="2800" b="1" dirty="0" smtClean="0"/>
              <a:t>هي الإنتان واختلافات قوة التحريض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29916" y="1600200"/>
            <a:ext cx="268416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94888" y="1600200"/>
            <a:ext cx="315422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06895" y="1600200"/>
            <a:ext cx="253021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46218" y="1600200"/>
            <a:ext cx="24515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 descr="C:\Users\MAHER\Desktop\osama\٢٠١٩٠١٢٩_٠٩٢٤٤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               </a:t>
            </a:r>
            <a:r>
              <a:rPr lang="ar-SA" sz="6000" b="1" dirty="0" smtClean="0"/>
              <a:t>شكرا للإصغاء</a:t>
            </a:r>
            <a:endParaRPr lang="ar-SA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بدائل </a:t>
            </a:r>
            <a:r>
              <a:rPr lang="ar-SA" sz="2800" b="1" dirty="0" err="1" smtClean="0">
                <a:solidFill>
                  <a:srgbClr val="FF0000"/>
                </a:solidFill>
              </a:rPr>
              <a:t>الطعوم</a:t>
            </a:r>
            <a:r>
              <a:rPr lang="ar-SA" sz="2800" b="1" dirty="0" smtClean="0">
                <a:solidFill>
                  <a:srgbClr val="FF0000"/>
                </a:solidFill>
              </a:rPr>
              <a:t> العظمية لدينا أساسها طعم مثلي </a:t>
            </a:r>
            <a:r>
              <a:rPr lang="ar-SA" sz="2800" b="1" dirty="0" err="1" smtClean="0">
                <a:solidFill>
                  <a:srgbClr val="FF0000"/>
                </a:solidFill>
              </a:rPr>
              <a:t>أومغاير</a:t>
            </a:r>
            <a:r>
              <a:rPr lang="ar-SA" sz="2800" b="1" dirty="0" smtClean="0"/>
              <a:t> </a:t>
            </a:r>
            <a:r>
              <a:rPr lang="en-US" sz="2800" b="1" dirty="0" err="1" smtClean="0"/>
              <a:t>hetrograft</a:t>
            </a:r>
            <a:r>
              <a:rPr lang="en-US" sz="2800" b="1" dirty="0" smtClean="0"/>
              <a:t>-Homograft-Based</a:t>
            </a:r>
            <a:r>
              <a:rPr lang="ar-SA" sz="2800" b="1" dirty="0" smtClean="0"/>
              <a:t> </a:t>
            </a:r>
          </a:p>
          <a:p>
            <a:r>
              <a:rPr lang="ar-SA" sz="2800" b="1" dirty="0" smtClean="0"/>
              <a:t> إن </a:t>
            </a:r>
            <a:r>
              <a:rPr lang="ar-SA" sz="2800" b="1" dirty="0" err="1" smtClean="0"/>
              <a:t>ال</a:t>
            </a:r>
            <a:r>
              <a:rPr lang="en-US" sz="2800" b="1" dirty="0" smtClean="0"/>
              <a:t>DBM</a:t>
            </a:r>
            <a:r>
              <a:rPr lang="ar-SA" sz="2800" b="1" dirty="0" err="1" smtClean="0"/>
              <a:t>هوالشكل</a:t>
            </a:r>
            <a:r>
              <a:rPr lang="ar-SA" sz="2800" b="1" dirty="0" smtClean="0"/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المزال </a:t>
            </a:r>
            <a:r>
              <a:rPr lang="ar-SA" sz="2800" b="1" dirty="0" err="1" smtClean="0">
                <a:solidFill>
                  <a:srgbClr val="FF0000"/>
                </a:solidFill>
              </a:rPr>
              <a:t>الكلس</a:t>
            </a:r>
            <a:r>
              <a:rPr lang="ar-SA" sz="2800" b="1" dirty="0" smtClean="0">
                <a:solidFill>
                  <a:srgbClr val="FF0000"/>
                </a:solidFill>
              </a:rPr>
              <a:t> من الطعم </a:t>
            </a:r>
            <a:r>
              <a:rPr lang="ar-SA" sz="2800" b="1" dirty="0" err="1" smtClean="0">
                <a:solidFill>
                  <a:srgbClr val="FF0000"/>
                </a:solidFill>
              </a:rPr>
              <a:t>الحيفي</a:t>
            </a:r>
            <a:r>
              <a:rPr lang="ar-SA" sz="2800" b="1" dirty="0" smtClean="0">
                <a:solidFill>
                  <a:srgbClr val="FF0000"/>
                </a:solidFill>
              </a:rPr>
              <a:t> أو المغاير </a:t>
            </a:r>
            <a:r>
              <a:rPr lang="ar-SA" sz="2800" b="1" dirty="0" smtClean="0"/>
              <a:t>والذي يحتوي على البروتين المحرض الذي يحث على</a:t>
            </a:r>
            <a:r>
              <a:rPr lang="en-US" sz="2800" b="1" dirty="0" smtClean="0"/>
              <a:t> </a:t>
            </a:r>
            <a:r>
              <a:rPr lang="ar-SA" sz="2800" b="1" dirty="0" smtClean="0"/>
              <a:t>تشكل ونقل </a:t>
            </a:r>
            <a:r>
              <a:rPr lang="ar-SA" sz="2800" b="1" dirty="0" err="1" smtClean="0"/>
              <a:t>واندخال</a:t>
            </a:r>
            <a:r>
              <a:rPr lang="ar-SA" sz="2800" b="1" dirty="0" smtClean="0"/>
              <a:t> العظم</a:t>
            </a:r>
            <a:r>
              <a:rPr lang="en-US" sz="2800" b="1" dirty="0" smtClean="0"/>
              <a:t>O-induction O-</a:t>
            </a:r>
            <a:r>
              <a:rPr lang="en-US" sz="2800" b="1" dirty="0" err="1" smtClean="0"/>
              <a:t>coduction</a:t>
            </a:r>
            <a:r>
              <a:rPr lang="en-US" sz="2800" b="1" dirty="0" smtClean="0"/>
              <a:t> O-integration</a:t>
            </a:r>
            <a:r>
              <a:rPr lang="ar-SA" sz="2800" b="1" dirty="0" smtClean="0"/>
              <a:t> يعد </a:t>
            </a:r>
            <a:r>
              <a:rPr lang="ar-SA" sz="2800" b="1" dirty="0" err="1" smtClean="0"/>
              <a:t>أويحضر</a:t>
            </a:r>
            <a:r>
              <a:rPr lang="ar-SA" sz="2800" b="1" dirty="0" smtClean="0"/>
              <a:t> كمعجون</a:t>
            </a:r>
            <a:r>
              <a:rPr lang="en-US" sz="2800" b="1" dirty="0" smtClean="0"/>
              <a:t>paste</a:t>
            </a:r>
            <a:r>
              <a:rPr lang="ar-SA" sz="2800" b="1" dirty="0" smtClean="0"/>
              <a:t> –بودرة-جل للحقن-شرائط</a:t>
            </a:r>
            <a:r>
              <a:rPr lang="en-US" sz="2800" b="1" dirty="0" smtClean="0"/>
              <a:t>strips</a:t>
            </a:r>
            <a:r>
              <a:rPr lang="ar-SA" sz="2800" b="1" dirty="0" smtClean="0"/>
              <a:t> –طين </a:t>
            </a:r>
            <a:r>
              <a:rPr lang="ar-SA" sz="2800" b="1" dirty="0" err="1" smtClean="0"/>
              <a:t>اسمنتي</a:t>
            </a:r>
            <a:r>
              <a:rPr lang="ar-SA" sz="2800" b="1" dirty="0" smtClean="0"/>
              <a:t> </a:t>
            </a:r>
            <a:r>
              <a:rPr lang="en-US" sz="2800" b="1" dirty="0" smtClean="0"/>
              <a:t>putty</a:t>
            </a:r>
            <a:r>
              <a:rPr lang="ar-SA" sz="2800" b="1" dirty="0" err="1" smtClean="0"/>
              <a:t>أومزيج</a:t>
            </a:r>
            <a:r>
              <a:rPr lang="ar-SA" sz="2800" b="1" dirty="0" smtClean="0"/>
              <a:t> منها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ar-SA" sz="2800" b="1" dirty="0" smtClean="0"/>
          </a:p>
          <a:p>
            <a:r>
              <a:rPr lang="ar-SA" sz="2800" b="1" dirty="0" smtClean="0"/>
              <a:t>وهناك اختلاف 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بقوة الحث </a:t>
            </a:r>
            <a:r>
              <a:rPr lang="ar-SA" sz="2800" b="1" dirty="0" smtClean="0"/>
              <a:t>بين الأشكال المختلفة </a:t>
            </a:r>
            <a:r>
              <a:rPr lang="ar-SA" sz="2800" b="1" dirty="0" err="1" smtClean="0"/>
              <a:t>لل</a:t>
            </a:r>
            <a:r>
              <a:rPr lang="en-US" sz="2800" b="1" dirty="0" smtClean="0"/>
              <a:t>DBM</a:t>
            </a:r>
            <a:r>
              <a:rPr lang="ar-SA" sz="2800" b="1" dirty="0" smtClean="0"/>
              <a:t>بسبب عدة عوامل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منها:</a:t>
            </a:r>
          </a:p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1-طريقة التحضير                         2-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المصدرأو</a:t>
            </a:r>
            <a:r>
              <a:rPr lang="ar-SA" sz="2800" b="1" dirty="0" smtClean="0"/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المعطي</a:t>
            </a:r>
          </a:p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3-الشكل                             4-طريقة الحمل والغرس </a:t>
            </a:r>
          </a:p>
          <a:p>
            <a:r>
              <a:rPr lang="ar-SA" sz="2800" b="1" dirty="0" smtClean="0"/>
              <a:t>حيث أن معظمها يمزج بحامل </a:t>
            </a:r>
            <a:r>
              <a:rPr lang="ar-SA" sz="2800" b="1" dirty="0" err="1" smtClean="0"/>
              <a:t>كالغليسيرول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أوبودرة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سلفات</a:t>
            </a:r>
            <a:r>
              <a:rPr lang="ar-SA" sz="2800" b="1" dirty="0" smtClean="0"/>
              <a:t> الكالسيوم </a:t>
            </a:r>
            <a:r>
              <a:rPr lang="ar-SA" sz="2800" b="1" dirty="0" err="1" smtClean="0"/>
              <a:t>أوهيالورونيات</a:t>
            </a:r>
            <a:r>
              <a:rPr lang="ar-SA" sz="2800" b="1" dirty="0" smtClean="0"/>
              <a:t> الصوديوم </a:t>
            </a:r>
            <a:r>
              <a:rPr lang="ar-SA" sz="2800" b="1" dirty="0" err="1" smtClean="0"/>
              <a:t>والجيلاتين</a:t>
            </a:r>
            <a:r>
              <a:rPr lang="ar-SA" sz="2800" b="1" dirty="0" smtClean="0"/>
              <a:t> </a:t>
            </a:r>
          </a:p>
          <a:p>
            <a:r>
              <a:rPr lang="ar-SA" sz="2800" b="1" dirty="0" smtClean="0"/>
              <a:t>التعقيم بالإشعاع أو </a:t>
            </a:r>
            <a:r>
              <a:rPr lang="ar-SA" sz="2800" b="1" dirty="0" err="1" smtClean="0"/>
              <a:t>الإيتيلين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أوكسيد</a:t>
            </a:r>
            <a:r>
              <a:rPr lang="ar-SA" sz="2800" b="1" dirty="0" smtClean="0"/>
              <a:t> ينقص </a:t>
            </a:r>
            <a:r>
              <a:rPr lang="ar-SA" sz="2800" b="1" dirty="0" err="1" smtClean="0"/>
              <a:t>خطرنقل</a:t>
            </a:r>
            <a:r>
              <a:rPr lang="ar-SA" sz="2800" b="1" dirty="0" smtClean="0"/>
              <a:t> الأمراض </a:t>
            </a:r>
          </a:p>
          <a:p>
            <a:r>
              <a:rPr lang="ar-SA" sz="2800" b="1" dirty="0" smtClean="0"/>
              <a:t>لكنه ينقص فعالية حث أو تحريض </a:t>
            </a:r>
            <a:r>
              <a:rPr lang="ar-SA" sz="2800" b="1" dirty="0" err="1" smtClean="0"/>
              <a:t>المنتوج</a:t>
            </a:r>
            <a:r>
              <a:rPr lang="ar-SA" sz="2800" b="1" dirty="0" smtClean="0"/>
              <a:t>  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  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r-SA" sz="2800" b="1" dirty="0" smtClean="0"/>
              <a:t>حاليا عزل </a:t>
            </a:r>
            <a:r>
              <a:rPr lang="ar-SA" sz="2800" b="1" dirty="0" err="1" smtClean="0"/>
              <a:t>بروتينان</a:t>
            </a:r>
            <a:r>
              <a:rPr lang="ar-SA" sz="2800" b="1" dirty="0" smtClean="0"/>
              <a:t> فقط تنتج وتستعمل </a:t>
            </a:r>
            <a:r>
              <a:rPr lang="ar-SA" sz="2800" b="1" dirty="0" err="1" smtClean="0"/>
              <a:t>للبشرولأنها</a:t>
            </a:r>
            <a:r>
              <a:rPr lang="ar-SA" sz="2800" b="1" dirty="0" smtClean="0"/>
              <a:t> تنتج بعملية إعادة التركيب </a:t>
            </a:r>
            <a:r>
              <a:rPr lang="ar-SA" sz="2800" b="1" dirty="0" err="1" smtClean="0"/>
              <a:t>أوالتأشب</a:t>
            </a:r>
            <a:r>
              <a:rPr lang="ar-SA" sz="2800" b="1" dirty="0" smtClean="0"/>
              <a:t> </a:t>
            </a:r>
            <a:r>
              <a:rPr lang="en-US" sz="2800" b="1" dirty="0" smtClean="0"/>
              <a:t>recombinant </a:t>
            </a:r>
            <a:r>
              <a:rPr lang="ar-SA" sz="2800" b="1" dirty="0" err="1" smtClean="0"/>
              <a:t>فانهاتسمى</a:t>
            </a:r>
            <a:r>
              <a:rPr lang="ar-SA" sz="2800" b="1" dirty="0" smtClean="0"/>
              <a:t> أو يشار </a:t>
            </a:r>
            <a:r>
              <a:rPr lang="ar-SA" sz="2800" b="1" dirty="0" err="1" smtClean="0"/>
              <a:t>اليها</a:t>
            </a:r>
            <a:r>
              <a:rPr lang="ar-SA" sz="2800" b="1" dirty="0" smtClean="0"/>
              <a:t> ب</a:t>
            </a:r>
            <a:r>
              <a:rPr lang="en-US" sz="2800" b="1" dirty="0" smtClean="0"/>
              <a:t>rhBMP-2.rhBMP-7</a:t>
            </a:r>
            <a:r>
              <a:rPr lang="ar-SA" sz="2800" b="1" dirty="0" smtClean="0"/>
              <a:t>والأخرى منها لها خاصية توليد العظم مثل</a:t>
            </a:r>
            <a:r>
              <a:rPr lang="en-US" sz="2800" b="1" dirty="0" smtClean="0"/>
              <a:t>BMP-4-6,BMP-9</a:t>
            </a:r>
            <a:r>
              <a:rPr lang="ar-SA" sz="2800" b="1" dirty="0" smtClean="0"/>
              <a:t>وتوصي </a:t>
            </a:r>
            <a:r>
              <a:rPr lang="en-US" sz="2800" b="1" dirty="0" err="1" smtClean="0"/>
              <a:t>usa</a:t>
            </a:r>
            <a:r>
              <a:rPr lang="ar-SA" sz="2800" b="1" dirty="0" smtClean="0"/>
              <a:t>باستعمال</a:t>
            </a:r>
            <a:r>
              <a:rPr lang="en-US" sz="2800" b="1" dirty="0" smtClean="0"/>
              <a:t>rhBMP-2</a:t>
            </a:r>
            <a:r>
              <a:rPr lang="ar-SA" sz="2800" b="1" dirty="0" smtClean="0"/>
              <a:t> لإيثاق الفقرات القطنية مع قفص </a:t>
            </a:r>
            <a:r>
              <a:rPr lang="ar-SA" sz="2800" b="1" dirty="0" err="1" smtClean="0"/>
              <a:t>التيتانيوم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تحضير بدائل </a:t>
            </a:r>
            <a:r>
              <a:rPr lang="ar-SA" b="1" dirty="0" err="1" smtClean="0">
                <a:solidFill>
                  <a:srgbClr val="FF0000"/>
                </a:solidFill>
              </a:rPr>
              <a:t>الطعوم</a:t>
            </a:r>
            <a:r>
              <a:rPr lang="ar-SA" b="1" dirty="0" smtClean="0">
                <a:solidFill>
                  <a:srgbClr val="FF0000"/>
                </a:solidFill>
              </a:rPr>
              <a:t> العظمية المحلية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                              من النوع </a:t>
            </a:r>
            <a:r>
              <a:rPr lang="en-US" b="1" dirty="0" smtClean="0">
                <a:solidFill>
                  <a:srgbClr val="FF0000"/>
                </a:solidFill>
              </a:rPr>
              <a:t>DBM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1- </a:t>
            </a:r>
            <a:r>
              <a:rPr lang="ar-SA" sz="3800" b="1" dirty="0" smtClean="0">
                <a:solidFill>
                  <a:srgbClr val="FF0000"/>
                </a:solidFill>
              </a:rPr>
              <a:t>العزل</a:t>
            </a:r>
            <a:r>
              <a:rPr lang="ar-SA" sz="3800" b="1" dirty="0" smtClean="0"/>
              <a:t> </a:t>
            </a:r>
            <a:r>
              <a:rPr lang="ar-SA" sz="3800" b="1" dirty="0" smtClean="0">
                <a:solidFill>
                  <a:srgbClr val="FF0000"/>
                </a:solidFill>
              </a:rPr>
              <a:t>والتنقية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r>
              <a:rPr lang="ar-SA" b="1" dirty="0" smtClean="0"/>
              <a:t> من الشوائب :تؤخذ العظام الحيوانية الطازجة أو الإنسانية </a:t>
            </a:r>
            <a:r>
              <a:rPr lang="ar-SA" b="1" dirty="0" err="1" smtClean="0">
                <a:solidFill>
                  <a:srgbClr val="FF0000"/>
                </a:solidFill>
              </a:rPr>
              <a:t>وتغلى</a:t>
            </a:r>
            <a:r>
              <a:rPr lang="ar-SA" b="1" dirty="0" smtClean="0">
                <a:solidFill>
                  <a:srgbClr val="FF0000"/>
                </a:solidFill>
              </a:rPr>
              <a:t> بالماء(تطبخ)لمدة </a:t>
            </a:r>
            <a:r>
              <a:rPr lang="ar-SA" b="1" dirty="0" smtClean="0"/>
              <a:t>ساعات بهدف تفكيك اللحم المتصل </a:t>
            </a:r>
            <a:r>
              <a:rPr lang="ar-SA" b="1" dirty="0" err="1" smtClean="0"/>
              <a:t>بها</a:t>
            </a:r>
            <a:r>
              <a:rPr lang="ar-SA" b="1" dirty="0" smtClean="0"/>
              <a:t> وكذلك لحل </a:t>
            </a:r>
            <a:r>
              <a:rPr lang="ar-SA" b="1" dirty="0" err="1" smtClean="0"/>
              <a:t>الجيلاتين</a:t>
            </a:r>
            <a:r>
              <a:rPr lang="ar-SA" b="1" dirty="0" smtClean="0"/>
              <a:t>(</a:t>
            </a:r>
            <a:r>
              <a:rPr lang="ar-SA" b="1" dirty="0" err="1" smtClean="0"/>
              <a:t>الهلام</a:t>
            </a:r>
            <a:r>
              <a:rPr lang="ar-SA" b="1" dirty="0" smtClean="0"/>
              <a:t>)</a:t>
            </a:r>
            <a:br>
              <a:rPr lang="ar-SA" b="1" dirty="0" smtClean="0"/>
            </a:br>
            <a:r>
              <a:rPr lang="ar-SA" sz="3800" b="1" dirty="0" smtClean="0">
                <a:solidFill>
                  <a:srgbClr val="FF0000"/>
                </a:solidFill>
              </a:rPr>
              <a:t>2-التنظيف:</a:t>
            </a:r>
            <a:r>
              <a:rPr lang="ar-SA" sz="3800" b="1" dirty="0" smtClean="0"/>
              <a:t> </a:t>
            </a:r>
            <a:r>
              <a:rPr lang="ar-SA" b="1" dirty="0" smtClean="0"/>
              <a:t>يعالج العظم بعد ذلك بمحلول </a:t>
            </a:r>
            <a:r>
              <a:rPr lang="ar-SA" b="1" dirty="0" smtClean="0">
                <a:solidFill>
                  <a:srgbClr val="FF0000"/>
                </a:solidFill>
              </a:rPr>
              <a:t>ساخن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FF0000"/>
                </a:solidFill>
              </a:rPr>
              <a:t>لمادة منظفة                      </a:t>
            </a:r>
            <a:r>
              <a:rPr lang="ar-SA" b="1" dirty="0" smtClean="0"/>
              <a:t>(</a:t>
            </a:r>
            <a:r>
              <a:rPr lang="en-US" b="1" dirty="0" smtClean="0"/>
              <a:t>detergent</a:t>
            </a:r>
            <a:r>
              <a:rPr lang="ar-SA" b="1" dirty="0" smtClean="0"/>
              <a:t>)لحل ولإزالة المواد </a:t>
            </a:r>
            <a:r>
              <a:rPr lang="ar-SA" b="1" dirty="0" err="1" smtClean="0"/>
              <a:t>الدهنية</a:t>
            </a:r>
            <a:r>
              <a:rPr lang="ar-SA" b="1" dirty="0" smtClean="0"/>
              <a:t> وتفكيكها0</a:t>
            </a: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b="1" dirty="0" smtClean="0">
                <a:solidFill>
                  <a:srgbClr val="FF0000"/>
                </a:solidFill>
              </a:rPr>
              <a:t>3</a:t>
            </a:r>
            <a:r>
              <a:rPr lang="ar-SA" sz="3800" b="1" dirty="0" smtClean="0">
                <a:solidFill>
                  <a:srgbClr val="FF0000"/>
                </a:solidFill>
              </a:rPr>
              <a:t>-التجفيف</a:t>
            </a:r>
            <a:r>
              <a:rPr lang="ar-SA" b="1" dirty="0" smtClean="0"/>
              <a:t>: تجفف العظام كاملا بالفرن بدرجة  60 درجة مئوية </a:t>
            </a:r>
            <a:r>
              <a:rPr lang="ar-SA" b="1" dirty="0" err="1" smtClean="0"/>
              <a:t>أوتترك</a:t>
            </a:r>
            <a:r>
              <a:rPr lang="ar-SA" b="1" dirty="0" smtClean="0"/>
              <a:t> بحرارة غرفة 18-28 درجة مئوية لتجف تماما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4</a:t>
            </a:r>
            <a:r>
              <a:rPr lang="ar-SA" sz="3800" b="1" dirty="0" smtClean="0">
                <a:solidFill>
                  <a:srgbClr val="FF0000"/>
                </a:solidFill>
              </a:rPr>
              <a:t>-الطحن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r>
              <a:rPr lang="ar-SA" b="1" dirty="0" smtClean="0"/>
              <a:t> حيث تسحق أو تطحن </a:t>
            </a:r>
            <a:r>
              <a:rPr lang="ar-SA" b="1" dirty="0" smtClean="0">
                <a:solidFill>
                  <a:srgbClr val="FF0000"/>
                </a:solidFill>
              </a:rPr>
              <a:t>العظام بالهاون أو المكسر</a:t>
            </a:r>
            <a:r>
              <a:rPr lang="ar-SA" b="1" dirty="0" smtClean="0"/>
              <a:t> حسب كميتها حتى تصبح بودرة ناعمة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5-</a:t>
            </a:r>
            <a:r>
              <a:rPr lang="ar-SA" sz="3800" b="1" dirty="0" smtClean="0">
                <a:solidFill>
                  <a:srgbClr val="FF0000"/>
                </a:solidFill>
              </a:rPr>
              <a:t>الغربلة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r>
              <a:rPr lang="ar-SA" b="1" dirty="0" smtClean="0"/>
              <a:t> تغربل نواتج الطحن أي البودرة(المسحوق) حتى الحصول على حجم &lt;300ميكرو ملم</a:t>
            </a:r>
          </a:p>
          <a:p>
            <a:r>
              <a:rPr lang="ar-SA" b="1" dirty="0" err="1" smtClean="0">
                <a:solidFill>
                  <a:srgbClr val="FF0000"/>
                </a:solidFill>
              </a:rPr>
              <a:t>ملاجظة</a:t>
            </a:r>
            <a:r>
              <a:rPr lang="ar-SA" b="1" dirty="0" smtClean="0"/>
              <a:t> البعض </a:t>
            </a:r>
            <a:r>
              <a:rPr lang="ar-SA" b="1" dirty="0" err="1" smtClean="0"/>
              <a:t>يكررمرحلة</a:t>
            </a:r>
            <a:r>
              <a:rPr lang="ar-SA" b="1" dirty="0" smtClean="0"/>
              <a:t> التنظيف بعد الغربلة حيث يغمر المسحوق بمركب </a:t>
            </a:r>
            <a:r>
              <a:rPr lang="ar-SA" b="1" dirty="0" err="1" smtClean="0"/>
              <a:t>الإيتر</a:t>
            </a:r>
            <a:r>
              <a:rPr lang="ar-SA" b="1" dirty="0" smtClean="0"/>
              <a:t> ويغلى بحرارة منخفضة 60 درجة مع التحريك لإزالة </a:t>
            </a:r>
            <a:r>
              <a:rPr lang="ar-SA" b="1" dirty="0" err="1" smtClean="0"/>
              <a:t>ماتبقى</a:t>
            </a:r>
            <a:r>
              <a:rPr lang="ar-SA" b="1" dirty="0" smtClean="0"/>
              <a:t> من شحوم عالقة ثم ينقى ويجفف المسحوق ثانية 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459</Words>
  <Application>Microsoft Office PowerPoint</Application>
  <PresentationFormat>عرض على الشاشة (3:4)‏</PresentationFormat>
  <Paragraphs>49</Paragraphs>
  <Slides>46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سمة Office</vt:lpstr>
      <vt:lpstr>الشريحة 1</vt:lpstr>
      <vt:lpstr>بدائل الطعوم العظمية المحلية الصنع نوع DBM   )           المطرق العظمي منزوع المعدنDBM(</vt:lpstr>
      <vt:lpstr>BONE Grafts Substitutes</vt:lpstr>
      <vt:lpstr>الشريحة 4</vt:lpstr>
      <vt:lpstr>الشريحة 5</vt:lpstr>
      <vt:lpstr>الشريحة 6</vt:lpstr>
      <vt:lpstr>الشريحة 7</vt:lpstr>
      <vt:lpstr>تحضير بدائل الطعوم العظمية المحلية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تحضير بدائل الطعوم العظمية 1- العزل والتنقية من الشوائب :تؤخذ عظام الحيوان أالطازجة أو الإنسان وتغلى بالماء(طبخها)لمدة 5ساعات بهدف طبخ اللحم المتصل بها وكذلك لحل الجيلاتين 2-يعالج العظم بعد ذلك بمحلول مادة منظفة ساخنة(detergent) لإ</dc:title>
  <dc:creator>pc</dc:creator>
  <cp:lastModifiedBy>MAHER</cp:lastModifiedBy>
  <cp:revision>116</cp:revision>
  <dcterms:created xsi:type="dcterms:W3CDTF">2015-04-21T14:47:37Z</dcterms:created>
  <dcterms:modified xsi:type="dcterms:W3CDTF">2019-03-15T19:59:59Z</dcterms:modified>
</cp:coreProperties>
</file>