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06" r:id="rId1"/>
    <p:sldMasterId id="2147483942" r:id="rId2"/>
  </p:sldMasterIdLst>
  <p:sldIdLst>
    <p:sldId id="257" r:id="rId3"/>
    <p:sldId id="375" r:id="rId4"/>
    <p:sldId id="376" r:id="rId5"/>
    <p:sldId id="377" r:id="rId6"/>
    <p:sldId id="378" r:id="rId7"/>
    <p:sldId id="379" r:id="rId8"/>
    <p:sldId id="380" r:id="rId9"/>
    <p:sldId id="381" r:id="rId10"/>
    <p:sldId id="382" r:id="rId11"/>
    <p:sldId id="383" r:id="rId12"/>
    <p:sldId id="384" r:id="rId13"/>
    <p:sldId id="259" r:id="rId14"/>
    <p:sldId id="261" r:id="rId15"/>
    <p:sldId id="262" r:id="rId16"/>
    <p:sldId id="263" r:id="rId17"/>
    <p:sldId id="371" r:id="rId18"/>
    <p:sldId id="373" r:id="rId19"/>
    <p:sldId id="267" r:id="rId20"/>
    <p:sldId id="295" r:id="rId21"/>
    <p:sldId id="266" r:id="rId22"/>
    <p:sldId id="268" r:id="rId23"/>
    <p:sldId id="269" r:id="rId24"/>
    <p:sldId id="297" r:id="rId25"/>
    <p:sldId id="366" r:id="rId26"/>
    <p:sldId id="271" r:id="rId27"/>
    <p:sldId id="272" r:id="rId28"/>
    <p:sldId id="273" r:id="rId29"/>
    <p:sldId id="298" r:id="rId30"/>
    <p:sldId id="274" r:id="rId31"/>
    <p:sldId id="275" r:id="rId32"/>
    <p:sldId id="276" r:id="rId33"/>
    <p:sldId id="277" r:id="rId34"/>
    <p:sldId id="278" r:id="rId35"/>
    <p:sldId id="279" r:id="rId36"/>
    <p:sldId id="280" r:id="rId37"/>
    <p:sldId id="281" r:id="rId38"/>
    <p:sldId id="284" r:id="rId39"/>
    <p:sldId id="299" r:id="rId40"/>
    <p:sldId id="300" r:id="rId41"/>
    <p:sldId id="285" r:id="rId42"/>
    <p:sldId id="286" r:id="rId43"/>
    <p:sldId id="287" r:id="rId44"/>
    <p:sldId id="288" r:id="rId45"/>
    <p:sldId id="289" r:id="rId46"/>
    <p:sldId id="290" r:id="rId47"/>
    <p:sldId id="337" r:id="rId48"/>
    <p:sldId id="336" r:id="rId49"/>
    <p:sldId id="339" r:id="rId50"/>
    <p:sldId id="360" r:id="rId51"/>
    <p:sldId id="361" r:id="rId52"/>
    <p:sldId id="325" r:id="rId53"/>
    <p:sldId id="353" r:id="rId54"/>
    <p:sldId id="363" r:id="rId55"/>
    <p:sldId id="282" r:id="rId56"/>
    <p:sldId id="283" r:id="rId57"/>
    <p:sldId id="301" r:id="rId58"/>
    <p:sldId id="367" r:id="rId59"/>
    <p:sldId id="374" r:id="rId60"/>
    <p:sldId id="364" r:id="rId61"/>
    <p:sldId id="365" r:id="rId62"/>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94" d="100"/>
          <a:sy n="94" d="100"/>
        </p:scale>
        <p:origin x="-8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4ED4A4-021D-443D-92D7-D2F76267D71A}" type="doc">
      <dgm:prSet loTypeId="urn:microsoft.com/office/officeart/2005/8/layout/vList2" loCatId="list" qsTypeId="urn:microsoft.com/office/officeart/2005/8/quickstyle/simple5" qsCatId="simple" csTypeId="urn:microsoft.com/office/officeart/2005/8/colors/accent4_4" csCatId="accent4" phldr="1"/>
      <dgm:spPr/>
      <dgm:t>
        <a:bodyPr/>
        <a:lstStyle/>
        <a:p>
          <a:pPr rtl="1"/>
          <a:endParaRPr lang="ar-SY"/>
        </a:p>
      </dgm:t>
    </dgm:pt>
    <dgm:pt modelId="{2F6C222C-D8A4-40C4-87B7-111D08C95120}">
      <dgm:prSet custT="1"/>
      <dgm:spPr/>
      <dgm:t>
        <a:bodyPr/>
        <a:lstStyle/>
        <a:p>
          <a:pPr algn="ctr" rtl="1"/>
          <a:r>
            <a:rPr lang="ar-SY" sz="2400" b="1" u="sng" dirty="0">
              <a:solidFill>
                <a:schemeClr val="bg2">
                  <a:lumMod val="75000"/>
                </a:schemeClr>
              </a:solidFill>
              <a:latin typeface="Adobe Arabic" panose="02040503050201020203" pitchFamily="18" charset="-78"/>
              <a:cs typeface="Adobe Arabic" panose="02040503050201020203" pitchFamily="18" charset="-78"/>
            </a:rPr>
            <a:t>العدد</a:t>
          </a:r>
          <a:endParaRPr lang="ar-SY" sz="2400" u="sng" dirty="0">
            <a:solidFill>
              <a:schemeClr val="bg2">
                <a:lumMod val="75000"/>
              </a:schemeClr>
            </a:solidFill>
            <a:latin typeface="Adobe Arabic" panose="02040503050201020203" pitchFamily="18" charset="-78"/>
            <a:cs typeface="Adobe Arabic" panose="02040503050201020203" pitchFamily="18" charset="-78"/>
          </a:endParaRPr>
        </a:p>
      </dgm:t>
    </dgm:pt>
    <dgm:pt modelId="{9B566DD2-A15F-4BFF-9052-63F5C27DDB8C}" type="parTrans" cxnId="{6BE513D5-ED37-4F3A-8EDB-561A6726A702}">
      <dgm:prSet/>
      <dgm:spPr/>
      <dgm:t>
        <a:bodyPr/>
        <a:lstStyle/>
        <a:p>
          <a:pPr rtl="1"/>
          <a:endParaRPr lang="ar-SY" sz="3200"/>
        </a:p>
      </dgm:t>
    </dgm:pt>
    <dgm:pt modelId="{2FE9FF61-DE44-4253-9F87-70DCA0B788A4}" type="sibTrans" cxnId="{6BE513D5-ED37-4F3A-8EDB-561A6726A702}">
      <dgm:prSet/>
      <dgm:spPr/>
      <dgm:t>
        <a:bodyPr/>
        <a:lstStyle/>
        <a:p>
          <a:pPr rtl="1"/>
          <a:endParaRPr lang="ar-SY" sz="3200"/>
        </a:p>
      </dgm:t>
    </dgm:pt>
    <dgm:pt modelId="{EF3263BC-B0F1-4AA4-BCBC-15A135EBC183}">
      <dgm:prSet custT="1"/>
      <dgm:spPr/>
      <dgm:t>
        <a:bodyPr/>
        <a:lstStyle/>
        <a:p>
          <a:pPr algn="ctr" rtl="1"/>
          <a:r>
            <a:rPr lang="ar-SY" sz="2800" b="1" dirty="0">
              <a:latin typeface="Adobe Arabic" panose="02040503050201020203" pitchFamily="18" charset="-78"/>
              <a:cs typeface="Adobe Arabic" panose="02040503050201020203" pitchFamily="18" charset="-78"/>
            </a:rPr>
            <a:t>5</a:t>
          </a:r>
        </a:p>
      </dgm:t>
    </dgm:pt>
    <dgm:pt modelId="{53484835-9C98-4C02-AEA2-F82D082BFB4B}" type="parTrans" cxnId="{29686569-99C1-4833-A795-F54042CADCB1}">
      <dgm:prSet/>
      <dgm:spPr/>
      <dgm:t>
        <a:bodyPr/>
        <a:lstStyle/>
        <a:p>
          <a:pPr rtl="1"/>
          <a:endParaRPr lang="ar-SY" sz="3200"/>
        </a:p>
      </dgm:t>
    </dgm:pt>
    <dgm:pt modelId="{6AC22068-6CA9-4774-9A08-0729ABC2B19F}" type="sibTrans" cxnId="{29686569-99C1-4833-A795-F54042CADCB1}">
      <dgm:prSet/>
      <dgm:spPr/>
      <dgm:t>
        <a:bodyPr/>
        <a:lstStyle/>
        <a:p>
          <a:pPr rtl="1"/>
          <a:endParaRPr lang="ar-SY" sz="3200"/>
        </a:p>
      </dgm:t>
    </dgm:pt>
    <dgm:pt modelId="{D9289C35-120F-4E61-8A32-3DA6CBC80FA6}">
      <dgm:prSet custT="1"/>
      <dgm:spPr/>
      <dgm:t>
        <a:bodyPr/>
        <a:lstStyle/>
        <a:p>
          <a:pPr algn="ctr" rtl="1"/>
          <a:r>
            <a:rPr lang="ar-SY" sz="2800" b="1" dirty="0">
              <a:latin typeface="Adobe Arabic" panose="02040503050201020203" pitchFamily="18" charset="-78"/>
              <a:cs typeface="Adobe Arabic" panose="02040503050201020203" pitchFamily="18" charset="-78"/>
            </a:rPr>
            <a:t>8</a:t>
          </a:r>
          <a:endParaRPr lang="ar-SY" sz="2800" dirty="0">
            <a:latin typeface="Adobe Arabic" panose="02040503050201020203" pitchFamily="18" charset="-78"/>
            <a:cs typeface="Adobe Arabic" panose="02040503050201020203" pitchFamily="18" charset="-78"/>
          </a:endParaRPr>
        </a:p>
      </dgm:t>
    </dgm:pt>
    <dgm:pt modelId="{D3CDC25D-AF29-4170-A557-B7A9AED60680}" type="parTrans" cxnId="{A1566463-41DA-4742-A3F1-1D4650A1B083}">
      <dgm:prSet/>
      <dgm:spPr/>
      <dgm:t>
        <a:bodyPr/>
        <a:lstStyle/>
        <a:p>
          <a:pPr rtl="1"/>
          <a:endParaRPr lang="ar-SY" sz="3200"/>
        </a:p>
      </dgm:t>
    </dgm:pt>
    <dgm:pt modelId="{D7331DA5-8773-4A39-B7E7-680AC8C96BBB}" type="sibTrans" cxnId="{A1566463-41DA-4742-A3F1-1D4650A1B083}">
      <dgm:prSet/>
      <dgm:spPr/>
      <dgm:t>
        <a:bodyPr/>
        <a:lstStyle/>
        <a:p>
          <a:pPr rtl="1"/>
          <a:endParaRPr lang="ar-SY" sz="3200"/>
        </a:p>
      </dgm:t>
    </dgm:pt>
    <dgm:pt modelId="{42600314-E5DB-4928-A52C-4A2C63C8802B}">
      <dgm:prSet custT="1"/>
      <dgm:spPr/>
      <dgm:t>
        <a:bodyPr/>
        <a:lstStyle/>
        <a:p>
          <a:pPr algn="ctr" rtl="1"/>
          <a:r>
            <a:rPr lang="ar-SY" sz="2800" b="1" dirty="0">
              <a:latin typeface="Adobe Arabic" panose="02040503050201020203" pitchFamily="18" charset="-78"/>
              <a:cs typeface="Adobe Arabic" panose="02040503050201020203" pitchFamily="18" charset="-78"/>
            </a:rPr>
            <a:t>18</a:t>
          </a:r>
          <a:endParaRPr lang="ar-SY" sz="2800" dirty="0">
            <a:latin typeface="Adobe Arabic" panose="02040503050201020203" pitchFamily="18" charset="-78"/>
            <a:cs typeface="Adobe Arabic" panose="02040503050201020203" pitchFamily="18" charset="-78"/>
          </a:endParaRPr>
        </a:p>
      </dgm:t>
    </dgm:pt>
    <dgm:pt modelId="{DE349130-508A-48E2-BC64-97DB885DED62}" type="parTrans" cxnId="{93630918-8037-4E1C-A85C-A86D59400A2F}">
      <dgm:prSet/>
      <dgm:spPr/>
      <dgm:t>
        <a:bodyPr/>
        <a:lstStyle/>
        <a:p>
          <a:pPr rtl="1"/>
          <a:endParaRPr lang="ar-SY" sz="3200"/>
        </a:p>
      </dgm:t>
    </dgm:pt>
    <dgm:pt modelId="{CAB79AA8-842C-4B9E-8140-A3DB09DF6DB9}" type="sibTrans" cxnId="{93630918-8037-4E1C-A85C-A86D59400A2F}">
      <dgm:prSet/>
      <dgm:spPr/>
      <dgm:t>
        <a:bodyPr/>
        <a:lstStyle/>
        <a:p>
          <a:pPr rtl="1"/>
          <a:endParaRPr lang="ar-SY" sz="3200"/>
        </a:p>
      </dgm:t>
    </dgm:pt>
    <dgm:pt modelId="{58854508-9ADF-47A1-B9D2-33794EE88714}">
      <dgm:prSet custT="1"/>
      <dgm:spPr/>
      <dgm:t>
        <a:bodyPr/>
        <a:lstStyle/>
        <a:p>
          <a:pPr algn="ctr" rtl="1"/>
          <a:r>
            <a:rPr lang="ar-SY" sz="2800" b="1" dirty="0">
              <a:latin typeface="Adobe Arabic" panose="02040503050201020203" pitchFamily="18" charset="-78"/>
              <a:cs typeface="Adobe Arabic" panose="02040503050201020203" pitchFamily="18" charset="-78"/>
            </a:rPr>
            <a:t>36</a:t>
          </a:r>
          <a:endParaRPr lang="ar-SY" sz="2800" dirty="0">
            <a:latin typeface="Adobe Arabic" panose="02040503050201020203" pitchFamily="18" charset="-78"/>
            <a:cs typeface="Adobe Arabic" panose="02040503050201020203" pitchFamily="18" charset="-78"/>
          </a:endParaRPr>
        </a:p>
      </dgm:t>
    </dgm:pt>
    <dgm:pt modelId="{367F8461-2C0A-4046-BA30-75D7524C8F25}" type="parTrans" cxnId="{37326C88-972D-4A9B-8638-BE25BBB63900}">
      <dgm:prSet/>
      <dgm:spPr/>
      <dgm:t>
        <a:bodyPr/>
        <a:lstStyle/>
        <a:p>
          <a:pPr rtl="1"/>
          <a:endParaRPr lang="ar-SY" sz="3200"/>
        </a:p>
      </dgm:t>
    </dgm:pt>
    <dgm:pt modelId="{7F84EF5D-95DA-4628-9F64-244C5E237522}" type="sibTrans" cxnId="{37326C88-972D-4A9B-8638-BE25BBB63900}">
      <dgm:prSet/>
      <dgm:spPr/>
      <dgm:t>
        <a:bodyPr/>
        <a:lstStyle/>
        <a:p>
          <a:pPr rtl="1"/>
          <a:endParaRPr lang="ar-SY" sz="3200"/>
        </a:p>
      </dgm:t>
    </dgm:pt>
    <dgm:pt modelId="{4249528E-8F77-473C-A5CB-4A0A49DD30E2}">
      <dgm:prSet custT="1"/>
      <dgm:spPr/>
      <dgm:t>
        <a:bodyPr/>
        <a:lstStyle/>
        <a:p>
          <a:pPr algn="ctr" rtl="1"/>
          <a:r>
            <a:rPr lang="ar-SY" sz="2800" b="1" dirty="0">
              <a:latin typeface="Adobe Arabic" panose="02040503050201020203" pitchFamily="18" charset="-78"/>
              <a:cs typeface="Adobe Arabic" panose="02040503050201020203" pitchFamily="18" charset="-78"/>
            </a:rPr>
            <a:t>22</a:t>
          </a:r>
          <a:endParaRPr lang="ar-SY" sz="2800" dirty="0">
            <a:latin typeface="Adobe Arabic" panose="02040503050201020203" pitchFamily="18" charset="-78"/>
            <a:cs typeface="Adobe Arabic" panose="02040503050201020203" pitchFamily="18" charset="-78"/>
          </a:endParaRPr>
        </a:p>
      </dgm:t>
    </dgm:pt>
    <dgm:pt modelId="{1EB87683-F368-44EA-98B8-713D0CF0D7A9}" type="parTrans" cxnId="{B6B5D3B8-20E4-4B64-8378-4948EA39938E}">
      <dgm:prSet/>
      <dgm:spPr/>
      <dgm:t>
        <a:bodyPr/>
        <a:lstStyle/>
        <a:p>
          <a:pPr rtl="1"/>
          <a:endParaRPr lang="ar-SY" sz="3200"/>
        </a:p>
      </dgm:t>
    </dgm:pt>
    <dgm:pt modelId="{EACB01BC-F776-46CE-BC38-297B3E76B63B}" type="sibTrans" cxnId="{B6B5D3B8-20E4-4B64-8378-4948EA39938E}">
      <dgm:prSet/>
      <dgm:spPr/>
      <dgm:t>
        <a:bodyPr/>
        <a:lstStyle/>
        <a:p>
          <a:pPr rtl="1"/>
          <a:endParaRPr lang="ar-SY" sz="3200"/>
        </a:p>
      </dgm:t>
    </dgm:pt>
    <dgm:pt modelId="{0BAC3A29-A5C0-4D5D-90B2-CA2804B9A30F}">
      <dgm:prSet custT="1"/>
      <dgm:spPr/>
      <dgm:t>
        <a:bodyPr/>
        <a:lstStyle/>
        <a:p>
          <a:pPr algn="ctr" rtl="1"/>
          <a:r>
            <a:rPr lang="ar-SY" sz="2800" b="1" dirty="0">
              <a:latin typeface="Adobe Arabic" panose="02040503050201020203" pitchFamily="18" charset="-78"/>
              <a:cs typeface="Adobe Arabic" panose="02040503050201020203" pitchFamily="18" charset="-78"/>
            </a:rPr>
            <a:t>15</a:t>
          </a:r>
          <a:endParaRPr lang="ar-SY" sz="2800" dirty="0">
            <a:latin typeface="Adobe Arabic" panose="02040503050201020203" pitchFamily="18" charset="-78"/>
            <a:cs typeface="Adobe Arabic" panose="02040503050201020203" pitchFamily="18" charset="-78"/>
          </a:endParaRPr>
        </a:p>
      </dgm:t>
    </dgm:pt>
    <dgm:pt modelId="{FE483019-C941-4AFD-8FAC-1674F0FF5DB5}" type="parTrans" cxnId="{0231149A-A169-4B29-BE7F-5B2E0BA44170}">
      <dgm:prSet/>
      <dgm:spPr/>
      <dgm:t>
        <a:bodyPr/>
        <a:lstStyle/>
        <a:p>
          <a:pPr rtl="1"/>
          <a:endParaRPr lang="ar-SY" sz="3200"/>
        </a:p>
      </dgm:t>
    </dgm:pt>
    <dgm:pt modelId="{E9FE8DFD-CB93-4693-9973-A26EBFF0AD23}" type="sibTrans" cxnId="{0231149A-A169-4B29-BE7F-5B2E0BA44170}">
      <dgm:prSet/>
      <dgm:spPr/>
      <dgm:t>
        <a:bodyPr/>
        <a:lstStyle/>
        <a:p>
          <a:pPr rtl="1"/>
          <a:endParaRPr lang="ar-SY" sz="3200"/>
        </a:p>
      </dgm:t>
    </dgm:pt>
    <dgm:pt modelId="{BD269666-9CD6-4690-9C04-05536C7ED6FA}">
      <dgm:prSet custT="1"/>
      <dgm:spPr/>
      <dgm:t>
        <a:bodyPr/>
        <a:lstStyle/>
        <a:p>
          <a:pPr algn="ctr" rtl="1"/>
          <a:r>
            <a:rPr lang="ar-SY" sz="2800" b="1" dirty="0">
              <a:latin typeface="Adobe Arabic" panose="02040503050201020203" pitchFamily="18" charset="-78"/>
              <a:cs typeface="Adobe Arabic" panose="02040503050201020203" pitchFamily="18" charset="-78"/>
            </a:rPr>
            <a:t>7</a:t>
          </a:r>
          <a:endParaRPr lang="ar-SY" sz="2800" dirty="0">
            <a:latin typeface="Adobe Arabic" panose="02040503050201020203" pitchFamily="18" charset="-78"/>
            <a:cs typeface="Adobe Arabic" panose="02040503050201020203" pitchFamily="18" charset="-78"/>
          </a:endParaRPr>
        </a:p>
      </dgm:t>
    </dgm:pt>
    <dgm:pt modelId="{B3614AC3-5D29-4711-ADA0-F1729DAAEC78}" type="parTrans" cxnId="{E64C3D91-78E8-4A33-805A-E09EF15F5E9A}">
      <dgm:prSet/>
      <dgm:spPr/>
      <dgm:t>
        <a:bodyPr/>
        <a:lstStyle/>
        <a:p>
          <a:pPr rtl="1"/>
          <a:endParaRPr lang="ar-SY" sz="3200"/>
        </a:p>
      </dgm:t>
    </dgm:pt>
    <dgm:pt modelId="{E7FFD1A3-0DB9-468A-B579-E89BC561CBF3}" type="sibTrans" cxnId="{E64C3D91-78E8-4A33-805A-E09EF15F5E9A}">
      <dgm:prSet/>
      <dgm:spPr/>
      <dgm:t>
        <a:bodyPr/>
        <a:lstStyle/>
        <a:p>
          <a:pPr rtl="1"/>
          <a:endParaRPr lang="ar-SY" sz="3200"/>
        </a:p>
      </dgm:t>
    </dgm:pt>
    <dgm:pt modelId="{E21ABF8D-07FF-4E60-BE89-4D7CBA3D7ADD}">
      <dgm:prSet custT="1"/>
      <dgm:spPr/>
      <dgm:t>
        <a:bodyPr/>
        <a:lstStyle/>
        <a:p>
          <a:pPr algn="ctr" rtl="1"/>
          <a:r>
            <a:rPr lang="ar-SY" sz="2800" b="1" dirty="0">
              <a:latin typeface="Adobe Arabic" panose="02040503050201020203" pitchFamily="18" charset="-78"/>
              <a:cs typeface="Adobe Arabic" panose="02040503050201020203" pitchFamily="18" charset="-78"/>
            </a:rPr>
            <a:t>20</a:t>
          </a:r>
          <a:endParaRPr lang="ar-SY" sz="2800" dirty="0">
            <a:latin typeface="Adobe Arabic" panose="02040503050201020203" pitchFamily="18" charset="-78"/>
            <a:cs typeface="Adobe Arabic" panose="02040503050201020203" pitchFamily="18" charset="-78"/>
          </a:endParaRPr>
        </a:p>
      </dgm:t>
    </dgm:pt>
    <dgm:pt modelId="{30886573-A398-4F69-9F63-65C483C95F5E}" type="parTrans" cxnId="{3185FE3A-1D92-49B3-AA41-8E5F26B2B6EB}">
      <dgm:prSet/>
      <dgm:spPr/>
      <dgm:t>
        <a:bodyPr/>
        <a:lstStyle/>
        <a:p>
          <a:pPr rtl="1"/>
          <a:endParaRPr lang="ar-SY" sz="3200"/>
        </a:p>
      </dgm:t>
    </dgm:pt>
    <dgm:pt modelId="{DE622278-BB5C-4A78-9991-CEA641AA9183}" type="sibTrans" cxnId="{3185FE3A-1D92-49B3-AA41-8E5F26B2B6EB}">
      <dgm:prSet/>
      <dgm:spPr/>
      <dgm:t>
        <a:bodyPr/>
        <a:lstStyle/>
        <a:p>
          <a:pPr rtl="1"/>
          <a:endParaRPr lang="ar-SY" sz="3200"/>
        </a:p>
      </dgm:t>
    </dgm:pt>
    <dgm:pt modelId="{356C33DF-7519-437D-A252-E874C801C5EA}">
      <dgm:prSet custT="1"/>
      <dgm:spPr/>
      <dgm:t>
        <a:bodyPr/>
        <a:lstStyle/>
        <a:p>
          <a:pPr algn="ctr" rtl="1"/>
          <a:r>
            <a:rPr lang="ar-SY" sz="2800" b="1" dirty="0">
              <a:latin typeface="Adobe Arabic" panose="02040503050201020203" pitchFamily="18" charset="-78"/>
              <a:cs typeface="Adobe Arabic" panose="02040503050201020203" pitchFamily="18" charset="-78"/>
            </a:rPr>
            <a:t>18</a:t>
          </a:r>
          <a:endParaRPr lang="ar-SY" sz="2800" dirty="0">
            <a:latin typeface="Adobe Arabic" panose="02040503050201020203" pitchFamily="18" charset="-78"/>
            <a:cs typeface="Adobe Arabic" panose="02040503050201020203" pitchFamily="18" charset="-78"/>
          </a:endParaRPr>
        </a:p>
      </dgm:t>
    </dgm:pt>
    <dgm:pt modelId="{BCB7B45E-C5E2-4EF7-9AB8-AAF1920BB5BD}" type="parTrans" cxnId="{437B6C7B-602A-49F2-9F60-373A6E1088E7}">
      <dgm:prSet/>
      <dgm:spPr/>
      <dgm:t>
        <a:bodyPr/>
        <a:lstStyle/>
        <a:p>
          <a:pPr rtl="1"/>
          <a:endParaRPr lang="ar-SY" sz="3200"/>
        </a:p>
      </dgm:t>
    </dgm:pt>
    <dgm:pt modelId="{41973E0C-552C-489C-8A60-7392FE754033}" type="sibTrans" cxnId="{437B6C7B-602A-49F2-9F60-373A6E1088E7}">
      <dgm:prSet/>
      <dgm:spPr/>
      <dgm:t>
        <a:bodyPr/>
        <a:lstStyle/>
        <a:p>
          <a:pPr rtl="1"/>
          <a:endParaRPr lang="ar-SY" sz="3200"/>
        </a:p>
      </dgm:t>
    </dgm:pt>
    <dgm:pt modelId="{53FF50D4-6B23-486F-ABB9-FA7CB1D32EFF}">
      <dgm:prSet custT="1"/>
      <dgm:spPr/>
      <dgm:t>
        <a:bodyPr/>
        <a:lstStyle/>
        <a:p>
          <a:pPr algn="ctr" rtl="1"/>
          <a:r>
            <a:rPr lang="ar-SY" sz="2800" b="1" dirty="0">
              <a:solidFill>
                <a:schemeClr val="bg2">
                  <a:lumMod val="75000"/>
                </a:schemeClr>
              </a:solidFill>
              <a:latin typeface="Adobe Arabic" panose="02040503050201020203" pitchFamily="18" charset="-78"/>
              <a:cs typeface="Adobe Arabic" panose="02040503050201020203" pitchFamily="18" charset="-78"/>
            </a:rPr>
            <a:t>150 موظفين</a:t>
          </a:r>
          <a:endParaRPr lang="ar-SY" sz="2800" dirty="0">
            <a:solidFill>
              <a:schemeClr val="bg2">
                <a:lumMod val="75000"/>
              </a:schemeClr>
            </a:solidFill>
            <a:latin typeface="Adobe Arabic" panose="02040503050201020203" pitchFamily="18" charset="-78"/>
            <a:cs typeface="Adobe Arabic" panose="02040503050201020203" pitchFamily="18" charset="-78"/>
          </a:endParaRPr>
        </a:p>
      </dgm:t>
    </dgm:pt>
    <dgm:pt modelId="{F12A3751-F16A-4A86-9176-44B736F3A816}" type="parTrans" cxnId="{FD1D05CA-C4E5-4A73-9F90-B527A579366B}">
      <dgm:prSet/>
      <dgm:spPr/>
      <dgm:t>
        <a:bodyPr/>
        <a:lstStyle/>
        <a:p>
          <a:pPr rtl="1"/>
          <a:endParaRPr lang="ar-SY" sz="3200"/>
        </a:p>
      </dgm:t>
    </dgm:pt>
    <dgm:pt modelId="{68F0A23E-1641-4197-8885-3F132BCD80BE}" type="sibTrans" cxnId="{FD1D05CA-C4E5-4A73-9F90-B527A579366B}">
      <dgm:prSet/>
      <dgm:spPr/>
      <dgm:t>
        <a:bodyPr/>
        <a:lstStyle/>
        <a:p>
          <a:pPr rtl="1"/>
          <a:endParaRPr lang="ar-SY" sz="3200"/>
        </a:p>
      </dgm:t>
    </dgm:pt>
    <dgm:pt modelId="{EB42B41C-1FE7-458B-91E0-86A8F3E0FAA2}">
      <dgm:prSet custT="1"/>
      <dgm:spPr/>
      <dgm:t>
        <a:bodyPr/>
        <a:lstStyle/>
        <a:p>
          <a:pPr algn="ctr" rtl="1"/>
          <a:r>
            <a:rPr lang="ar-SY" sz="2400" u="sng" dirty="0">
              <a:solidFill>
                <a:schemeClr val="tx1"/>
              </a:solidFill>
              <a:latin typeface="Adobe Arabic" panose="02040503050201020203" pitchFamily="18" charset="-78"/>
              <a:cs typeface="Adobe Arabic" panose="02040503050201020203" pitchFamily="18" charset="-78"/>
            </a:rPr>
            <a:t>1</a:t>
          </a:r>
        </a:p>
      </dgm:t>
    </dgm:pt>
    <dgm:pt modelId="{0ED75C4F-93F8-41EC-ADE4-0457B6022743}" type="parTrans" cxnId="{5DE934E4-57C6-4EFA-B95D-D316F59BDE09}">
      <dgm:prSet/>
      <dgm:spPr/>
      <dgm:t>
        <a:bodyPr/>
        <a:lstStyle/>
        <a:p>
          <a:endParaRPr lang="en-US"/>
        </a:p>
      </dgm:t>
    </dgm:pt>
    <dgm:pt modelId="{B15B04B8-8C3F-4DD8-9F2E-4BB648577E52}" type="sibTrans" cxnId="{5DE934E4-57C6-4EFA-B95D-D316F59BDE09}">
      <dgm:prSet/>
      <dgm:spPr/>
      <dgm:t>
        <a:bodyPr/>
        <a:lstStyle/>
        <a:p>
          <a:endParaRPr lang="en-US"/>
        </a:p>
      </dgm:t>
    </dgm:pt>
    <dgm:pt modelId="{01C97CEA-80B6-4FF0-A1B0-2613B46D9B53}" type="pres">
      <dgm:prSet presAssocID="{644ED4A4-021D-443D-92D7-D2F76267D71A}" presName="linear" presStyleCnt="0">
        <dgm:presLayoutVars>
          <dgm:animLvl val="lvl"/>
          <dgm:resizeHandles val="exact"/>
        </dgm:presLayoutVars>
      </dgm:prSet>
      <dgm:spPr/>
      <dgm:t>
        <a:bodyPr/>
        <a:lstStyle/>
        <a:p>
          <a:pPr rtl="1"/>
          <a:endParaRPr lang="ar-SY"/>
        </a:p>
      </dgm:t>
    </dgm:pt>
    <dgm:pt modelId="{1650A592-ECBE-47CB-920D-7C0890F9F943}" type="pres">
      <dgm:prSet presAssocID="{2F6C222C-D8A4-40C4-87B7-111D08C95120}" presName="parentText" presStyleLbl="node1" presStyleIdx="0" presStyleCnt="12">
        <dgm:presLayoutVars>
          <dgm:chMax val="0"/>
          <dgm:bulletEnabled val="1"/>
        </dgm:presLayoutVars>
      </dgm:prSet>
      <dgm:spPr/>
      <dgm:t>
        <a:bodyPr/>
        <a:lstStyle/>
        <a:p>
          <a:pPr rtl="1"/>
          <a:endParaRPr lang="ar-SY"/>
        </a:p>
      </dgm:t>
    </dgm:pt>
    <dgm:pt modelId="{A90EF66C-6F52-4007-A9AD-E496BB2301EB}" type="pres">
      <dgm:prSet presAssocID="{2FE9FF61-DE44-4253-9F87-70DCA0B788A4}" presName="spacer" presStyleCnt="0"/>
      <dgm:spPr/>
    </dgm:pt>
    <dgm:pt modelId="{3BCB135F-13FC-4EE0-9B76-3EE91A2395BC}" type="pres">
      <dgm:prSet presAssocID="{EB42B41C-1FE7-458B-91E0-86A8F3E0FAA2}" presName="parentText" presStyleLbl="node1" presStyleIdx="1" presStyleCnt="12">
        <dgm:presLayoutVars>
          <dgm:chMax val="0"/>
          <dgm:bulletEnabled val="1"/>
        </dgm:presLayoutVars>
      </dgm:prSet>
      <dgm:spPr/>
      <dgm:t>
        <a:bodyPr/>
        <a:lstStyle/>
        <a:p>
          <a:pPr rtl="1"/>
          <a:endParaRPr lang="ar-SY"/>
        </a:p>
      </dgm:t>
    </dgm:pt>
    <dgm:pt modelId="{2770D921-F493-4149-B504-BF71F5D3198A}" type="pres">
      <dgm:prSet presAssocID="{B15B04B8-8C3F-4DD8-9F2E-4BB648577E52}" presName="spacer" presStyleCnt="0"/>
      <dgm:spPr/>
    </dgm:pt>
    <dgm:pt modelId="{687A6E80-996D-4FDF-8E9E-996494518092}" type="pres">
      <dgm:prSet presAssocID="{EF3263BC-B0F1-4AA4-BCBC-15A135EBC183}" presName="parentText" presStyleLbl="node1" presStyleIdx="2" presStyleCnt="12" custLinFactY="3575" custLinFactNeighborX="-2760" custLinFactNeighborY="100000">
        <dgm:presLayoutVars>
          <dgm:chMax val="0"/>
          <dgm:bulletEnabled val="1"/>
        </dgm:presLayoutVars>
      </dgm:prSet>
      <dgm:spPr/>
      <dgm:t>
        <a:bodyPr/>
        <a:lstStyle/>
        <a:p>
          <a:pPr rtl="1"/>
          <a:endParaRPr lang="ar-SY"/>
        </a:p>
      </dgm:t>
    </dgm:pt>
    <dgm:pt modelId="{3C445E14-B8BF-4073-B82B-87726EC24A90}" type="pres">
      <dgm:prSet presAssocID="{6AC22068-6CA9-4774-9A08-0729ABC2B19F}" presName="spacer" presStyleCnt="0"/>
      <dgm:spPr/>
    </dgm:pt>
    <dgm:pt modelId="{53CB1E7F-D873-4E12-897D-1155A9943F9C}" type="pres">
      <dgm:prSet presAssocID="{D9289C35-120F-4E61-8A32-3DA6CBC80FA6}" presName="parentText" presStyleLbl="node1" presStyleIdx="3" presStyleCnt="12">
        <dgm:presLayoutVars>
          <dgm:chMax val="0"/>
          <dgm:bulletEnabled val="1"/>
        </dgm:presLayoutVars>
      </dgm:prSet>
      <dgm:spPr/>
      <dgm:t>
        <a:bodyPr/>
        <a:lstStyle/>
        <a:p>
          <a:pPr rtl="1"/>
          <a:endParaRPr lang="ar-SY"/>
        </a:p>
      </dgm:t>
    </dgm:pt>
    <dgm:pt modelId="{6A2C62B5-1DD5-4ACA-A09D-C83E09EB5C90}" type="pres">
      <dgm:prSet presAssocID="{D7331DA5-8773-4A39-B7E7-680AC8C96BBB}" presName="spacer" presStyleCnt="0"/>
      <dgm:spPr/>
    </dgm:pt>
    <dgm:pt modelId="{2EA44ACB-913A-431A-B3E9-0690F0F4FA54}" type="pres">
      <dgm:prSet presAssocID="{42600314-E5DB-4928-A52C-4A2C63C8802B}" presName="parentText" presStyleLbl="node1" presStyleIdx="4" presStyleCnt="12">
        <dgm:presLayoutVars>
          <dgm:chMax val="0"/>
          <dgm:bulletEnabled val="1"/>
        </dgm:presLayoutVars>
      </dgm:prSet>
      <dgm:spPr/>
      <dgm:t>
        <a:bodyPr/>
        <a:lstStyle/>
        <a:p>
          <a:pPr rtl="1"/>
          <a:endParaRPr lang="ar-SY"/>
        </a:p>
      </dgm:t>
    </dgm:pt>
    <dgm:pt modelId="{6F1F1F1C-EC11-499A-BA5E-6F753C4542FA}" type="pres">
      <dgm:prSet presAssocID="{CAB79AA8-842C-4B9E-8140-A3DB09DF6DB9}" presName="spacer" presStyleCnt="0"/>
      <dgm:spPr/>
    </dgm:pt>
    <dgm:pt modelId="{BE3B7533-FA78-480C-B1A7-826E795A98C9}" type="pres">
      <dgm:prSet presAssocID="{58854508-9ADF-47A1-B9D2-33794EE88714}" presName="parentText" presStyleLbl="node1" presStyleIdx="5" presStyleCnt="12">
        <dgm:presLayoutVars>
          <dgm:chMax val="0"/>
          <dgm:bulletEnabled val="1"/>
        </dgm:presLayoutVars>
      </dgm:prSet>
      <dgm:spPr/>
      <dgm:t>
        <a:bodyPr/>
        <a:lstStyle/>
        <a:p>
          <a:pPr rtl="1"/>
          <a:endParaRPr lang="ar-SY"/>
        </a:p>
      </dgm:t>
    </dgm:pt>
    <dgm:pt modelId="{E79BABE9-67AA-4A1D-A21F-484A5674AE99}" type="pres">
      <dgm:prSet presAssocID="{7F84EF5D-95DA-4628-9F64-244C5E237522}" presName="spacer" presStyleCnt="0"/>
      <dgm:spPr/>
    </dgm:pt>
    <dgm:pt modelId="{A1396665-537F-41AA-B944-15CFDC9D3357}" type="pres">
      <dgm:prSet presAssocID="{4249528E-8F77-473C-A5CB-4A0A49DD30E2}" presName="parentText" presStyleLbl="node1" presStyleIdx="6" presStyleCnt="12">
        <dgm:presLayoutVars>
          <dgm:chMax val="0"/>
          <dgm:bulletEnabled val="1"/>
        </dgm:presLayoutVars>
      </dgm:prSet>
      <dgm:spPr/>
      <dgm:t>
        <a:bodyPr/>
        <a:lstStyle/>
        <a:p>
          <a:pPr rtl="1"/>
          <a:endParaRPr lang="ar-SY"/>
        </a:p>
      </dgm:t>
    </dgm:pt>
    <dgm:pt modelId="{50BD1960-CD03-4C55-9D12-71498D183BE9}" type="pres">
      <dgm:prSet presAssocID="{EACB01BC-F776-46CE-BC38-297B3E76B63B}" presName="spacer" presStyleCnt="0"/>
      <dgm:spPr/>
    </dgm:pt>
    <dgm:pt modelId="{818004E2-C834-4016-BBF7-6C75B214FB11}" type="pres">
      <dgm:prSet presAssocID="{0BAC3A29-A5C0-4D5D-90B2-CA2804B9A30F}" presName="parentText" presStyleLbl="node1" presStyleIdx="7" presStyleCnt="12">
        <dgm:presLayoutVars>
          <dgm:chMax val="0"/>
          <dgm:bulletEnabled val="1"/>
        </dgm:presLayoutVars>
      </dgm:prSet>
      <dgm:spPr/>
      <dgm:t>
        <a:bodyPr/>
        <a:lstStyle/>
        <a:p>
          <a:pPr rtl="1"/>
          <a:endParaRPr lang="ar-SY"/>
        </a:p>
      </dgm:t>
    </dgm:pt>
    <dgm:pt modelId="{8A611CD0-D59D-47AC-99BD-478D024DF21F}" type="pres">
      <dgm:prSet presAssocID="{E9FE8DFD-CB93-4693-9973-A26EBFF0AD23}" presName="spacer" presStyleCnt="0"/>
      <dgm:spPr/>
    </dgm:pt>
    <dgm:pt modelId="{76A4C3E1-77A7-4162-B04D-1707509E9F0A}" type="pres">
      <dgm:prSet presAssocID="{BD269666-9CD6-4690-9C04-05536C7ED6FA}" presName="parentText" presStyleLbl="node1" presStyleIdx="8" presStyleCnt="12">
        <dgm:presLayoutVars>
          <dgm:chMax val="0"/>
          <dgm:bulletEnabled val="1"/>
        </dgm:presLayoutVars>
      </dgm:prSet>
      <dgm:spPr/>
      <dgm:t>
        <a:bodyPr/>
        <a:lstStyle/>
        <a:p>
          <a:pPr rtl="1"/>
          <a:endParaRPr lang="ar-SY"/>
        </a:p>
      </dgm:t>
    </dgm:pt>
    <dgm:pt modelId="{19DD5924-30E8-4B58-AA8A-FDAA9A0ABD06}" type="pres">
      <dgm:prSet presAssocID="{E7FFD1A3-0DB9-468A-B579-E89BC561CBF3}" presName="spacer" presStyleCnt="0"/>
      <dgm:spPr/>
    </dgm:pt>
    <dgm:pt modelId="{90F71727-FDF0-4DFA-B61A-D7BC54463D0C}" type="pres">
      <dgm:prSet presAssocID="{E21ABF8D-07FF-4E60-BE89-4D7CBA3D7ADD}" presName="parentText" presStyleLbl="node1" presStyleIdx="9" presStyleCnt="12">
        <dgm:presLayoutVars>
          <dgm:chMax val="0"/>
          <dgm:bulletEnabled val="1"/>
        </dgm:presLayoutVars>
      </dgm:prSet>
      <dgm:spPr/>
      <dgm:t>
        <a:bodyPr/>
        <a:lstStyle/>
        <a:p>
          <a:pPr rtl="1"/>
          <a:endParaRPr lang="ar-SY"/>
        </a:p>
      </dgm:t>
    </dgm:pt>
    <dgm:pt modelId="{5E8AD5A3-E935-479B-9EC6-910BF8705E7D}" type="pres">
      <dgm:prSet presAssocID="{DE622278-BB5C-4A78-9991-CEA641AA9183}" presName="spacer" presStyleCnt="0"/>
      <dgm:spPr/>
    </dgm:pt>
    <dgm:pt modelId="{BAD14617-846E-49FE-BEAA-81CF6567C827}" type="pres">
      <dgm:prSet presAssocID="{356C33DF-7519-437D-A252-E874C801C5EA}" presName="parentText" presStyleLbl="node1" presStyleIdx="10" presStyleCnt="12">
        <dgm:presLayoutVars>
          <dgm:chMax val="0"/>
          <dgm:bulletEnabled val="1"/>
        </dgm:presLayoutVars>
      </dgm:prSet>
      <dgm:spPr/>
      <dgm:t>
        <a:bodyPr/>
        <a:lstStyle/>
        <a:p>
          <a:pPr rtl="1"/>
          <a:endParaRPr lang="ar-SY"/>
        </a:p>
      </dgm:t>
    </dgm:pt>
    <dgm:pt modelId="{2CCC45D3-CEF7-4F98-ABB7-FE4D538AC577}" type="pres">
      <dgm:prSet presAssocID="{41973E0C-552C-489C-8A60-7392FE754033}" presName="spacer" presStyleCnt="0"/>
      <dgm:spPr/>
    </dgm:pt>
    <dgm:pt modelId="{FFEC939C-218F-4F09-B9B5-70F54CBBA65D}" type="pres">
      <dgm:prSet presAssocID="{53FF50D4-6B23-486F-ABB9-FA7CB1D32EFF}" presName="parentText" presStyleLbl="node1" presStyleIdx="11" presStyleCnt="12" custLinFactY="5578" custLinFactNeighborY="100000">
        <dgm:presLayoutVars>
          <dgm:chMax val="0"/>
          <dgm:bulletEnabled val="1"/>
        </dgm:presLayoutVars>
      </dgm:prSet>
      <dgm:spPr/>
      <dgm:t>
        <a:bodyPr/>
        <a:lstStyle/>
        <a:p>
          <a:pPr rtl="1"/>
          <a:endParaRPr lang="ar-SY"/>
        </a:p>
      </dgm:t>
    </dgm:pt>
  </dgm:ptLst>
  <dgm:cxnLst>
    <dgm:cxn modelId="{FB8DEBC1-4759-4BD7-AF7C-2ADF3AA772DD}" type="presOf" srcId="{D9289C35-120F-4E61-8A32-3DA6CBC80FA6}" destId="{53CB1E7F-D873-4E12-897D-1155A9943F9C}" srcOrd="0" destOrd="0" presId="urn:microsoft.com/office/officeart/2005/8/layout/vList2"/>
    <dgm:cxn modelId="{93630918-8037-4E1C-A85C-A86D59400A2F}" srcId="{644ED4A4-021D-443D-92D7-D2F76267D71A}" destId="{42600314-E5DB-4928-A52C-4A2C63C8802B}" srcOrd="4" destOrd="0" parTransId="{DE349130-508A-48E2-BC64-97DB885DED62}" sibTransId="{CAB79AA8-842C-4B9E-8140-A3DB09DF6DB9}"/>
    <dgm:cxn modelId="{437B6C7B-602A-49F2-9F60-373A6E1088E7}" srcId="{644ED4A4-021D-443D-92D7-D2F76267D71A}" destId="{356C33DF-7519-437D-A252-E874C801C5EA}" srcOrd="10" destOrd="0" parTransId="{BCB7B45E-C5E2-4EF7-9AB8-AAF1920BB5BD}" sibTransId="{41973E0C-552C-489C-8A60-7392FE754033}"/>
    <dgm:cxn modelId="{821BFD6C-0B6E-4FB1-BABE-300D12B2A988}" type="presOf" srcId="{EF3263BC-B0F1-4AA4-BCBC-15A135EBC183}" destId="{687A6E80-996D-4FDF-8E9E-996494518092}" srcOrd="0" destOrd="0" presId="urn:microsoft.com/office/officeart/2005/8/layout/vList2"/>
    <dgm:cxn modelId="{E64C3D91-78E8-4A33-805A-E09EF15F5E9A}" srcId="{644ED4A4-021D-443D-92D7-D2F76267D71A}" destId="{BD269666-9CD6-4690-9C04-05536C7ED6FA}" srcOrd="8" destOrd="0" parTransId="{B3614AC3-5D29-4711-ADA0-F1729DAAEC78}" sibTransId="{E7FFD1A3-0DB9-468A-B579-E89BC561CBF3}"/>
    <dgm:cxn modelId="{A1566463-41DA-4742-A3F1-1D4650A1B083}" srcId="{644ED4A4-021D-443D-92D7-D2F76267D71A}" destId="{D9289C35-120F-4E61-8A32-3DA6CBC80FA6}" srcOrd="3" destOrd="0" parTransId="{D3CDC25D-AF29-4170-A557-B7A9AED60680}" sibTransId="{D7331DA5-8773-4A39-B7E7-680AC8C96BBB}"/>
    <dgm:cxn modelId="{68CD7B4C-ABF4-4FCF-975D-6012A6FBCD82}" type="presOf" srcId="{2F6C222C-D8A4-40C4-87B7-111D08C95120}" destId="{1650A592-ECBE-47CB-920D-7C0890F9F943}" srcOrd="0" destOrd="0" presId="urn:microsoft.com/office/officeart/2005/8/layout/vList2"/>
    <dgm:cxn modelId="{D3B845EC-9668-4231-86E4-F2753D5373AA}" type="presOf" srcId="{42600314-E5DB-4928-A52C-4A2C63C8802B}" destId="{2EA44ACB-913A-431A-B3E9-0690F0F4FA54}" srcOrd="0" destOrd="0" presId="urn:microsoft.com/office/officeart/2005/8/layout/vList2"/>
    <dgm:cxn modelId="{91643AF7-F2C0-4349-9C3B-74BB856A111A}" type="presOf" srcId="{53FF50D4-6B23-486F-ABB9-FA7CB1D32EFF}" destId="{FFEC939C-218F-4F09-B9B5-70F54CBBA65D}" srcOrd="0" destOrd="0" presId="urn:microsoft.com/office/officeart/2005/8/layout/vList2"/>
    <dgm:cxn modelId="{3185FE3A-1D92-49B3-AA41-8E5F26B2B6EB}" srcId="{644ED4A4-021D-443D-92D7-D2F76267D71A}" destId="{E21ABF8D-07FF-4E60-BE89-4D7CBA3D7ADD}" srcOrd="9" destOrd="0" parTransId="{30886573-A398-4F69-9F63-65C483C95F5E}" sibTransId="{DE622278-BB5C-4A78-9991-CEA641AA9183}"/>
    <dgm:cxn modelId="{591287DF-1D9B-4BC8-8E65-1224CBF1B64E}" type="presOf" srcId="{BD269666-9CD6-4690-9C04-05536C7ED6FA}" destId="{76A4C3E1-77A7-4162-B04D-1707509E9F0A}" srcOrd="0" destOrd="0" presId="urn:microsoft.com/office/officeart/2005/8/layout/vList2"/>
    <dgm:cxn modelId="{37326C88-972D-4A9B-8638-BE25BBB63900}" srcId="{644ED4A4-021D-443D-92D7-D2F76267D71A}" destId="{58854508-9ADF-47A1-B9D2-33794EE88714}" srcOrd="5" destOrd="0" parTransId="{367F8461-2C0A-4046-BA30-75D7524C8F25}" sibTransId="{7F84EF5D-95DA-4628-9F64-244C5E237522}"/>
    <dgm:cxn modelId="{14F75E77-EFB7-4B01-9F38-FEF805E5FB75}" type="presOf" srcId="{644ED4A4-021D-443D-92D7-D2F76267D71A}" destId="{01C97CEA-80B6-4FF0-A1B0-2613B46D9B53}" srcOrd="0" destOrd="0" presId="urn:microsoft.com/office/officeart/2005/8/layout/vList2"/>
    <dgm:cxn modelId="{5DE934E4-57C6-4EFA-B95D-D316F59BDE09}" srcId="{644ED4A4-021D-443D-92D7-D2F76267D71A}" destId="{EB42B41C-1FE7-458B-91E0-86A8F3E0FAA2}" srcOrd="1" destOrd="0" parTransId="{0ED75C4F-93F8-41EC-ADE4-0457B6022743}" sibTransId="{B15B04B8-8C3F-4DD8-9F2E-4BB648577E52}"/>
    <dgm:cxn modelId="{CB82A6BE-6D40-423A-B1DF-B3A277832346}" type="presOf" srcId="{E21ABF8D-07FF-4E60-BE89-4D7CBA3D7ADD}" destId="{90F71727-FDF0-4DFA-B61A-D7BC54463D0C}" srcOrd="0" destOrd="0" presId="urn:microsoft.com/office/officeart/2005/8/layout/vList2"/>
    <dgm:cxn modelId="{29686569-99C1-4833-A795-F54042CADCB1}" srcId="{644ED4A4-021D-443D-92D7-D2F76267D71A}" destId="{EF3263BC-B0F1-4AA4-BCBC-15A135EBC183}" srcOrd="2" destOrd="0" parTransId="{53484835-9C98-4C02-AEA2-F82D082BFB4B}" sibTransId="{6AC22068-6CA9-4774-9A08-0729ABC2B19F}"/>
    <dgm:cxn modelId="{FEDE885D-9B4C-4FF9-8238-17DFB9CE7108}" type="presOf" srcId="{0BAC3A29-A5C0-4D5D-90B2-CA2804B9A30F}" destId="{818004E2-C834-4016-BBF7-6C75B214FB11}" srcOrd="0" destOrd="0" presId="urn:microsoft.com/office/officeart/2005/8/layout/vList2"/>
    <dgm:cxn modelId="{6BE513D5-ED37-4F3A-8EDB-561A6726A702}" srcId="{644ED4A4-021D-443D-92D7-D2F76267D71A}" destId="{2F6C222C-D8A4-40C4-87B7-111D08C95120}" srcOrd="0" destOrd="0" parTransId="{9B566DD2-A15F-4BFF-9052-63F5C27DDB8C}" sibTransId="{2FE9FF61-DE44-4253-9F87-70DCA0B788A4}"/>
    <dgm:cxn modelId="{68EAF5A8-A276-45E5-91D1-8297AD8DFD49}" type="presOf" srcId="{356C33DF-7519-437D-A252-E874C801C5EA}" destId="{BAD14617-846E-49FE-BEAA-81CF6567C827}" srcOrd="0" destOrd="0" presId="urn:microsoft.com/office/officeart/2005/8/layout/vList2"/>
    <dgm:cxn modelId="{B6B5D3B8-20E4-4B64-8378-4948EA39938E}" srcId="{644ED4A4-021D-443D-92D7-D2F76267D71A}" destId="{4249528E-8F77-473C-A5CB-4A0A49DD30E2}" srcOrd="6" destOrd="0" parTransId="{1EB87683-F368-44EA-98B8-713D0CF0D7A9}" sibTransId="{EACB01BC-F776-46CE-BC38-297B3E76B63B}"/>
    <dgm:cxn modelId="{93F4E031-1F0A-472E-B690-FDA1A154A2E6}" type="presOf" srcId="{4249528E-8F77-473C-A5CB-4A0A49DD30E2}" destId="{A1396665-537F-41AA-B944-15CFDC9D3357}" srcOrd="0" destOrd="0" presId="urn:microsoft.com/office/officeart/2005/8/layout/vList2"/>
    <dgm:cxn modelId="{FD1D05CA-C4E5-4A73-9F90-B527A579366B}" srcId="{644ED4A4-021D-443D-92D7-D2F76267D71A}" destId="{53FF50D4-6B23-486F-ABB9-FA7CB1D32EFF}" srcOrd="11" destOrd="0" parTransId="{F12A3751-F16A-4A86-9176-44B736F3A816}" sibTransId="{68F0A23E-1641-4197-8885-3F132BCD80BE}"/>
    <dgm:cxn modelId="{A2181610-0E8C-41E8-A92C-7AECF9EFDAC8}" type="presOf" srcId="{EB42B41C-1FE7-458B-91E0-86A8F3E0FAA2}" destId="{3BCB135F-13FC-4EE0-9B76-3EE91A2395BC}" srcOrd="0" destOrd="0" presId="urn:microsoft.com/office/officeart/2005/8/layout/vList2"/>
    <dgm:cxn modelId="{7BC83FCC-0E58-4107-929E-737A43E7D6DD}" type="presOf" srcId="{58854508-9ADF-47A1-B9D2-33794EE88714}" destId="{BE3B7533-FA78-480C-B1A7-826E795A98C9}" srcOrd="0" destOrd="0" presId="urn:microsoft.com/office/officeart/2005/8/layout/vList2"/>
    <dgm:cxn modelId="{0231149A-A169-4B29-BE7F-5B2E0BA44170}" srcId="{644ED4A4-021D-443D-92D7-D2F76267D71A}" destId="{0BAC3A29-A5C0-4D5D-90B2-CA2804B9A30F}" srcOrd="7" destOrd="0" parTransId="{FE483019-C941-4AFD-8FAC-1674F0FF5DB5}" sibTransId="{E9FE8DFD-CB93-4693-9973-A26EBFF0AD23}"/>
    <dgm:cxn modelId="{E2D94C60-9442-4A28-8EC1-F7A246E770E4}" type="presParOf" srcId="{01C97CEA-80B6-4FF0-A1B0-2613B46D9B53}" destId="{1650A592-ECBE-47CB-920D-7C0890F9F943}" srcOrd="0" destOrd="0" presId="urn:microsoft.com/office/officeart/2005/8/layout/vList2"/>
    <dgm:cxn modelId="{E9AA1562-6A4B-4D4C-80DF-A8F62993337A}" type="presParOf" srcId="{01C97CEA-80B6-4FF0-A1B0-2613B46D9B53}" destId="{A90EF66C-6F52-4007-A9AD-E496BB2301EB}" srcOrd="1" destOrd="0" presId="urn:microsoft.com/office/officeart/2005/8/layout/vList2"/>
    <dgm:cxn modelId="{869E7CD4-6F36-49C9-8ED0-12C63818A2BE}" type="presParOf" srcId="{01C97CEA-80B6-4FF0-A1B0-2613B46D9B53}" destId="{3BCB135F-13FC-4EE0-9B76-3EE91A2395BC}" srcOrd="2" destOrd="0" presId="urn:microsoft.com/office/officeart/2005/8/layout/vList2"/>
    <dgm:cxn modelId="{DDC666BD-A8D6-4D70-B869-985E988EAB83}" type="presParOf" srcId="{01C97CEA-80B6-4FF0-A1B0-2613B46D9B53}" destId="{2770D921-F493-4149-B504-BF71F5D3198A}" srcOrd="3" destOrd="0" presId="urn:microsoft.com/office/officeart/2005/8/layout/vList2"/>
    <dgm:cxn modelId="{45C71CD5-4359-4F5B-8E35-05AA7FD1AFE4}" type="presParOf" srcId="{01C97CEA-80B6-4FF0-A1B0-2613B46D9B53}" destId="{687A6E80-996D-4FDF-8E9E-996494518092}" srcOrd="4" destOrd="0" presId="urn:microsoft.com/office/officeart/2005/8/layout/vList2"/>
    <dgm:cxn modelId="{5F6C554E-4E24-48BD-BC6A-F530ADFA0054}" type="presParOf" srcId="{01C97CEA-80B6-4FF0-A1B0-2613B46D9B53}" destId="{3C445E14-B8BF-4073-B82B-87726EC24A90}" srcOrd="5" destOrd="0" presId="urn:microsoft.com/office/officeart/2005/8/layout/vList2"/>
    <dgm:cxn modelId="{08F926CC-F39B-4EFE-AB7B-7F74867B0BE4}" type="presParOf" srcId="{01C97CEA-80B6-4FF0-A1B0-2613B46D9B53}" destId="{53CB1E7F-D873-4E12-897D-1155A9943F9C}" srcOrd="6" destOrd="0" presId="urn:microsoft.com/office/officeart/2005/8/layout/vList2"/>
    <dgm:cxn modelId="{D23B0938-D213-4E23-A1A8-D2D25D05BF30}" type="presParOf" srcId="{01C97CEA-80B6-4FF0-A1B0-2613B46D9B53}" destId="{6A2C62B5-1DD5-4ACA-A09D-C83E09EB5C90}" srcOrd="7" destOrd="0" presId="urn:microsoft.com/office/officeart/2005/8/layout/vList2"/>
    <dgm:cxn modelId="{8C31307B-4FD9-4C56-9B07-0091EDF89777}" type="presParOf" srcId="{01C97CEA-80B6-4FF0-A1B0-2613B46D9B53}" destId="{2EA44ACB-913A-431A-B3E9-0690F0F4FA54}" srcOrd="8" destOrd="0" presId="urn:microsoft.com/office/officeart/2005/8/layout/vList2"/>
    <dgm:cxn modelId="{843FE9EF-9CC4-446D-BFF1-649FF3C2D28C}" type="presParOf" srcId="{01C97CEA-80B6-4FF0-A1B0-2613B46D9B53}" destId="{6F1F1F1C-EC11-499A-BA5E-6F753C4542FA}" srcOrd="9" destOrd="0" presId="urn:microsoft.com/office/officeart/2005/8/layout/vList2"/>
    <dgm:cxn modelId="{18DB09F0-6EC9-4D5C-BF85-5B189B864C58}" type="presParOf" srcId="{01C97CEA-80B6-4FF0-A1B0-2613B46D9B53}" destId="{BE3B7533-FA78-480C-B1A7-826E795A98C9}" srcOrd="10" destOrd="0" presId="urn:microsoft.com/office/officeart/2005/8/layout/vList2"/>
    <dgm:cxn modelId="{48326776-1D7B-418A-9729-BEC5A6EA0666}" type="presParOf" srcId="{01C97CEA-80B6-4FF0-A1B0-2613B46D9B53}" destId="{E79BABE9-67AA-4A1D-A21F-484A5674AE99}" srcOrd="11" destOrd="0" presId="urn:microsoft.com/office/officeart/2005/8/layout/vList2"/>
    <dgm:cxn modelId="{4FB07814-8021-4E2F-ACFB-28DC0BFC5D5E}" type="presParOf" srcId="{01C97CEA-80B6-4FF0-A1B0-2613B46D9B53}" destId="{A1396665-537F-41AA-B944-15CFDC9D3357}" srcOrd="12" destOrd="0" presId="urn:microsoft.com/office/officeart/2005/8/layout/vList2"/>
    <dgm:cxn modelId="{B0157CCC-622C-4480-AD29-9EACAB39D7AA}" type="presParOf" srcId="{01C97CEA-80B6-4FF0-A1B0-2613B46D9B53}" destId="{50BD1960-CD03-4C55-9D12-71498D183BE9}" srcOrd="13" destOrd="0" presId="urn:microsoft.com/office/officeart/2005/8/layout/vList2"/>
    <dgm:cxn modelId="{70D08FCF-0684-43CA-A521-150B0AD130EC}" type="presParOf" srcId="{01C97CEA-80B6-4FF0-A1B0-2613B46D9B53}" destId="{818004E2-C834-4016-BBF7-6C75B214FB11}" srcOrd="14" destOrd="0" presId="urn:microsoft.com/office/officeart/2005/8/layout/vList2"/>
    <dgm:cxn modelId="{23146CAE-1FEE-4A12-B706-666EE0D6BF10}" type="presParOf" srcId="{01C97CEA-80B6-4FF0-A1B0-2613B46D9B53}" destId="{8A611CD0-D59D-47AC-99BD-478D024DF21F}" srcOrd="15" destOrd="0" presId="urn:microsoft.com/office/officeart/2005/8/layout/vList2"/>
    <dgm:cxn modelId="{4463A52F-FDC2-4A4D-9AEA-E611DA0027E3}" type="presParOf" srcId="{01C97CEA-80B6-4FF0-A1B0-2613B46D9B53}" destId="{76A4C3E1-77A7-4162-B04D-1707509E9F0A}" srcOrd="16" destOrd="0" presId="urn:microsoft.com/office/officeart/2005/8/layout/vList2"/>
    <dgm:cxn modelId="{41714233-BF5A-4F75-971E-987CD595C16F}" type="presParOf" srcId="{01C97CEA-80B6-4FF0-A1B0-2613B46D9B53}" destId="{19DD5924-30E8-4B58-AA8A-FDAA9A0ABD06}" srcOrd="17" destOrd="0" presId="urn:microsoft.com/office/officeart/2005/8/layout/vList2"/>
    <dgm:cxn modelId="{EFFA4501-C1A9-4AFC-A3CA-60A56703C331}" type="presParOf" srcId="{01C97CEA-80B6-4FF0-A1B0-2613B46D9B53}" destId="{90F71727-FDF0-4DFA-B61A-D7BC54463D0C}" srcOrd="18" destOrd="0" presId="urn:microsoft.com/office/officeart/2005/8/layout/vList2"/>
    <dgm:cxn modelId="{AA5A5A84-7874-44E1-B079-79BF167625FA}" type="presParOf" srcId="{01C97CEA-80B6-4FF0-A1B0-2613B46D9B53}" destId="{5E8AD5A3-E935-479B-9EC6-910BF8705E7D}" srcOrd="19" destOrd="0" presId="urn:microsoft.com/office/officeart/2005/8/layout/vList2"/>
    <dgm:cxn modelId="{D801FDF4-94D3-49E9-B595-0F8A373ABFD3}" type="presParOf" srcId="{01C97CEA-80B6-4FF0-A1B0-2613B46D9B53}" destId="{BAD14617-846E-49FE-BEAA-81CF6567C827}" srcOrd="20" destOrd="0" presId="urn:microsoft.com/office/officeart/2005/8/layout/vList2"/>
    <dgm:cxn modelId="{771E15E4-C667-4C78-8515-A0AB7763FC4E}" type="presParOf" srcId="{01C97CEA-80B6-4FF0-A1B0-2613B46D9B53}" destId="{2CCC45D3-CEF7-4F98-ABB7-FE4D538AC577}" srcOrd="21" destOrd="0" presId="urn:microsoft.com/office/officeart/2005/8/layout/vList2"/>
    <dgm:cxn modelId="{EAAE9612-7953-4C30-A694-CD9BC814DF38}" type="presParOf" srcId="{01C97CEA-80B6-4FF0-A1B0-2613B46D9B53}" destId="{FFEC939C-218F-4F09-B9B5-70F54CBBA65D}"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40AE08-B643-40B1-90DF-3DABA560F123}" type="doc">
      <dgm:prSet loTypeId="urn:microsoft.com/office/officeart/2005/8/layout/vList2" loCatId="list" qsTypeId="urn:microsoft.com/office/officeart/2005/8/quickstyle/simple5" qsCatId="simple" csTypeId="urn:microsoft.com/office/officeart/2005/8/colors/accent4_4" csCatId="accent4" phldr="1"/>
      <dgm:spPr/>
      <dgm:t>
        <a:bodyPr/>
        <a:lstStyle/>
        <a:p>
          <a:pPr rtl="1"/>
          <a:endParaRPr lang="ar-SY"/>
        </a:p>
      </dgm:t>
    </dgm:pt>
    <dgm:pt modelId="{9F1357EB-035C-4DF4-966B-AD72E8B5BFD7}">
      <dgm:prSet custT="1"/>
      <dgm:spPr/>
      <dgm:t>
        <a:bodyPr/>
        <a:lstStyle/>
        <a:p>
          <a:pPr algn="ctr" rtl="1"/>
          <a:r>
            <a:rPr lang="ar-SY" sz="2400" b="1" u="sng" dirty="0">
              <a:solidFill>
                <a:schemeClr val="bg2">
                  <a:lumMod val="75000"/>
                </a:schemeClr>
              </a:solidFill>
              <a:latin typeface="Adobe Arabic" panose="02040503050201020203" pitchFamily="18" charset="-78"/>
              <a:cs typeface="Adobe Arabic" panose="02040503050201020203" pitchFamily="18" charset="-78"/>
            </a:rPr>
            <a:t>الدرجة العلمية</a:t>
          </a:r>
          <a:endParaRPr lang="ar-SY" sz="2400" u="sng" dirty="0">
            <a:solidFill>
              <a:schemeClr val="bg2">
                <a:lumMod val="75000"/>
              </a:schemeClr>
            </a:solidFill>
            <a:latin typeface="Adobe Arabic" panose="02040503050201020203" pitchFamily="18" charset="-78"/>
            <a:cs typeface="Adobe Arabic" panose="02040503050201020203" pitchFamily="18" charset="-78"/>
          </a:endParaRPr>
        </a:p>
      </dgm:t>
    </dgm:pt>
    <dgm:pt modelId="{5FB88CC4-1071-43D0-A11C-E89CE7AE9B2B}" type="parTrans" cxnId="{C6657E4A-F23C-4426-8A5B-59A763C58E7A}">
      <dgm:prSet/>
      <dgm:spPr/>
      <dgm:t>
        <a:bodyPr/>
        <a:lstStyle/>
        <a:p>
          <a:pPr algn="ctr" rtl="1"/>
          <a:endParaRPr lang="ar-SY" sz="3600"/>
        </a:p>
      </dgm:t>
    </dgm:pt>
    <dgm:pt modelId="{C6147D06-340D-472C-BB2B-8E6C62A9D4A9}" type="sibTrans" cxnId="{C6657E4A-F23C-4426-8A5B-59A763C58E7A}">
      <dgm:prSet/>
      <dgm:spPr/>
      <dgm:t>
        <a:bodyPr/>
        <a:lstStyle/>
        <a:p>
          <a:pPr algn="ctr" rtl="1"/>
          <a:endParaRPr lang="ar-SY" sz="3600"/>
        </a:p>
      </dgm:t>
    </dgm:pt>
    <dgm:pt modelId="{FAC7D04D-016B-409B-AEDB-4C051FD4E35B}">
      <dgm:prSet custT="1"/>
      <dgm:spPr/>
      <dgm:t>
        <a:bodyPr/>
        <a:lstStyle/>
        <a:p>
          <a:pPr algn="ctr" rtl="1"/>
          <a:r>
            <a:rPr lang="ar-SY" sz="2400" b="1" dirty="0">
              <a:latin typeface="Adobe Arabic" panose="02040503050201020203" pitchFamily="18" charset="-78"/>
              <a:cs typeface="Adobe Arabic" panose="02040503050201020203" pitchFamily="18" charset="-78"/>
            </a:rPr>
            <a:t>مستشاري تأمين صحي </a:t>
          </a:r>
          <a:endParaRPr lang="ar-SY" sz="2400" dirty="0">
            <a:latin typeface="Adobe Arabic" panose="02040503050201020203" pitchFamily="18" charset="-78"/>
            <a:cs typeface="Adobe Arabic" panose="02040503050201020203" pitchFamily="18" charset="-78"/>
          </a:endParaRPr>
        </a:p>
      </dgm:t>
    </dgm:pt>
    <dgm:pt modelId="{74E1E9AA-1DE2-4291-A720-3BDC1A0AE123}" type="parTrans" cxnId="{FF61CCCD-7FF3-4767-8E5D-DFC95F0CFF6B}">
      <dgm:prSet/>
      <dgm:spPr/>
      <dgm:t>
        <a:bodyPr/>
        <a:lstStyle/>
        <a:p>
          <a:pPr algn="ctr" rtl="1"/>
          <a:endParaRPr lang="ar-SY" sz="3600"/>
        </a:p>
      </dgm:t>
    </dgm:pt>
    <dgm:pt modelId="{F3721DF2-B75B-4DE0-9936-D93D84B59361}" type="sibTrans" cxnId="{FF61CCCD-7FF3-4767-8E5D-DFC95F0CFF6B}">
      <dgm:prSet/>
      <dgm:spPr/>
      <dgm:t>
        <a:bodyPr/>
        <a:lstStyle/>
        <a:p>
          <a:pPr algn="ctr" rtl="1"/>
          <a:endParaRPr lang="ar-SY" sz="3600"/>
        </a:p>
      </dgm:t>
    </dgm:pt>
    <dgm:pt modelId="{471DD712-9396-4AD3-90A1-BEC689A1831C}">
      <dgm:prSet custT="1"/>
      <dgm:spPr/>
      <dgm:t>
        <a:bodyPr/>
        <a:lstStyle/>
        <a:p>
          <a:pPr algn="ctr" rtl="1"/>
          <a:r>
            <a:rPr lang="ar-SY" sz="2400" b="1" dirty="0">
              <a:latin typeface="Adobe Arabic" panose="02040503050201020203" pitchFamily="18" charset="-78"/>
              <a:cs typeface="Adobe Arabic" panose="02040503050201020203" pitchFamily="18" charset="-78"/>
            </a:rPr>
            <a:t>مستشاري تأمينات </a:t>
          </a:r>
          <a:endParaRPr lang="ar-SY" sz="2400" dirty="0">
            <a:latin typeface="Adobe Arabic" panose="02040503050201020203" pitchFamily="18" charset="-78"/>
            <a:cs typeface="Adobe Arabic" panose="02040503050201020203" pitchFamily="18" charset="-78"/>
          </a:endParaRPr>
        </a:p>
      </dgm:t>
    </dgm:pt>
    <dgm:pt modelId="{281B83F7-DAB5-414E-9B41-4DCF87CBFBC0}" type="parTrans" cxnId="{95C2CDBD-BFB5-4570-99EF-9F1A61854EE2}">
      <dgm:prSet/>
      <dgm:spPr/>
      <dgm:t>
        <a:bodyPr/>
        <a:lstStyle/>
        <a:p>
          <a:pPr algn="ctr" rtl="1"/>
          <a:endParaRPr lang="ar-SY" sz="3600"/>
        </a:p>
      </dgm:t>
    </dgm:pt>
    <dgm:pt modelId="{2687DE80-5A56-472E-BA54-CD52E0B6C8CC}" type="sibTrans" cxnId="{95C2CDBD-BFB5-4570-99EF-9F1A61854EE2}">
      <dgm:prSet/>
      <dgm:spPr/>
      <dgm:t>
        <a:bodyPr/>
        <a:lstStyle/>
        <a:p>
          <a:pPr algn="ctr" rtl="1"/>
          <a:endParaRPr lang="ar-SY" sz="3600"/>
        </a:p>
      </dgm:t>
    </dgm:pt>
    <dgm:pt modelId="{7EAD2B0B-DB27-4A02-81E3-B7AFD4D2E28D}">
      <dgm:prSet custT="1"/>
      <dgm:spPr/>
      <dgm:t>
        <a:bodyPr/>
        <a:lstStyle/>
        <a:p>
          <a:pPr algn="ctr" rtl="1"/>
          <a:r>
            <a:rPr lang="ar-SY" sz="2400" b="1" dirty="0">
              <a:latin typeface="Adobe Arabic" panose="02040503050201020203" pitchFamily="18" charset="-78"/>
              <a:cs typeface="Adobe Arabic" panose="02040503050201020203" pitchFamily="18" charset="-78"/>
            </a:rPr>
            <a:t>طبيب أخصائي</a:t>
          </a:r>
          <a:endParaRPr lang="ar-SY" sz="2400" dirty="0">
            <a:latin typeface="Adobe Arabic" panose="02040503050201020203" pitchFamily="18" charset="-78"/>
            <a:cs typeface="Adobe Arabic" panose="02040503050201020203" pitchFamily="18" charset="-78"/>
          </a:endParaRPr>
        </a:p>
      </dgm:t>
    </dgm:pt>
    <dgm:pt modelId="{56A19AFB-9C4B-4691-9C25-C3C1BCA3D376}" type="parTrans" cxnId="{9CB243ED-C90D-466A-BE8D-69F91F0B2D23}">
      <dgm:prSet/>
      <dgm:spPr/>
      <dgm:t>
        <a:bodyPr/>
        <a:lstStyle/>
        <a:p>
          <a:pPr algn="ctr" rtl="1"/>
          <a:endParaRPr lang="ar-SY" sz="3600"/>
        </a:p>
      </dgm:t>
    </dgm:pt>
    <dgm:pt modelId="{4542306D-F4A2-4EBB-9C69-50C921605250}" type="sibTrans" cxnId="{9CB243ED-C90D-466A-BE8D-69F91F0B2D23}">
      <dgm:prSet/>
      <dgm:spPr/>
      <dgm:t>
        <a:bodyPr/>
        <a:lstStyle/>
        <a:p>
          <a:pPr algn="ctr" rtl="1"/>
          <a:endParaRPr lang="ar-SY" sz="3600"/>
        </a:p>
      </dgm:t>
    </dgm:pt>
    <dgm:pt modelId="{A40A4C09-366D-4CC6-A555-FAA6F8DC9B05}">
      <dgm:prSet custT="1"/>
      <dgm:spPr/>
      <dgm:t>
        <a:bodyPr/>
        <a:lstStyle/>
        <a:p>
          <a:pPr algn="ctr" rtl="1"/>
          <a:r>
            <a:rPr lang="ar-SY" sz="2400" b="1" dirty="0">
              <a:latin typeface="Adobe Arabic" panose="02040503050201020203" pitchFamily="18" charset="-78"/>
              <a:cs typeface="Adobe Arabic" panose="02040503050201020203" pitchFamily="18" charset="-78"/>
            </a:rPr>
            <a:t>بكالوريوس صيدلية </a:t>
          </a:r>
          <a:endParaRPr lang="ar-SY" sz="2400" dirty="0">
            <a:latin typeface="Adobe Arabic" panose="02040503050201020203" pitchFamily="18" charset="-78"/>
            <a:cs typeface="Adobe Arabic" panose="02040503050201020203" pitchFamily="18" charset="-78"/>
          </a:endParaRPr>
        </a:p>
      </dgm:t>
    </dgm:pt>
    <dgm:pt modelId="{75870FB0-5C4B-4B69-A6CC-4DAB4769B5E0}" type="parTrans" cxnId="{AF7ABFF0-7A82-4D24-81E9-026533C51690}">
      <dgm:prSet/>
      <dgm:spPr/>
      <dgm:t>
        <a:bodyPr/>
        <a:lstStyle/>
        <a:p>
          <a:pPr algn="ctr" rtl="1"/>
          <a:endParaRPr lang="ar-SY" sz="3600"/>
        </a:p>
      </dgm:t>
    </dgm:pt>
    <dgm:pt modelId="{45CFC1F5-EBA5-4B9C-BEA8-2CC6C3182661}" type="sibTrans" cxnId="{AF7ABFF0-7A82-4D24-81E9-026533C51690}">
      <dgm:prSet/>
      <dgm:spPr/>
      <dgm:t>
        <a:bodyPr/>
        <a:lstStyle/>
        <a:p>
          <a:pPr algn="ctr" rtl="1"/>
          <a:endParaRPr lang="ar-SY" sz="3600"/>
        </a:p>
      </dgm:t>
    </dgm:pt>
    <dgm:pt modelId="{687A3AB3-DA81-47BA-9D79-56E0A31B607A}">
      <dgm:prSet custT="1"/>
      <dgm:spPr/>
      <dgm:t>
        <a:bodyPr/>
        <a:lstStyle/>
        <a:p>
          <a:pPr algn="ctr" rtl="1"/>
          <a:r>
            <a:rPr lang="ar-SY" sz="2400" b="1" dirty="0">
              <a:latin typeface="Adobe Arabic" panose="02040503050201020203" pitchFamily="18" charset="-78"/>
              <a:cs typeface="Adobe Arabic" panose="02040503050201020203" pitchFamily="18" charset="-78"/>
            </a:rPr>
            <a:t>دبلوم صيدلة </a:t>
          </a:r>
          <a:endParaRPr lang="ar-SY" sz="2400" dirty="0">
            <a:latin typeface="Adobe Arabic" panose="02040503050201020203" pitchFamily="18" charset="-78"/>
            <a:cs typeface="Adobe Arabic" panose="02040503050201020203" pitchFamily="18" charset="-78"/>
          </a:endParaRPr>
        </a:p>
      </dgm:t>
    </dgm:pt>
    <dgm:pt modelId="{F61B6A5C-D141-4DFF-9BC4-097B9EA91C52}" type="parTrans" cxnId="{A3B9EF21-CD67-4E2C-BDCF-B9C84DE4037A}">
      <dgm:prSet/>
      <dgm:spPr/>
      <dgm:t>
        <a:bodyPr/>
        <a:lstStyle/>
        <a:p>
          <a:pPr algn="ctr" rtl="1"/>
          <a:endParaRPr lang="ar-SY" sz="3600"/>
        </a:p>
      </dgm:t>
    </dgm:pt>
    <dgm:pt modelId="{C38B4654-678F-4A4C-A446-DE2E463E3B34}" type="sibTrans" cxnId="{A3B9EF21-CD67-4E2C-BDCF-B9C84DE4037A}">
      <dgm:prSet/>
      <dgm:spPr/>
      <dgm:t>
        <a:bodyPr/>
        <a:lstStyle/>
        <a:p>
          <a:pPr algn="ctr" rtl="1"/>
          <a:endParaRPr lang="ar-SY" sz="3600"/>
        </a:p>
      </dgm:t>
    </dgm:pt>
    <dgm:pt modelId="{09708436-C6FA-455B-9EE9-A093E52B782B}">
      <dgm:prSet custT="1"/>
      <dgm:spPr/>
      <dgm:t>
        <a:bodyPr/>
        <a:lstStyle/>
        <a:p>
          <a:pPr algn="ctr" rtl="1"/>
          <a:r>
            <a:rPr lang="ar-SY" sz="2400" b="1" dirty="0">
              <a:latin typeface="Adobe Arabic" panose="02040503050201020203" pitchFamily="18" charset="-78"/>
              <a:cs typeface="Adobe Arabic" panose="02040503050201020203" pitchFamily="18" charset="-78"/>
            </a:rPr>
            <a:t>بكالوريوس محاسبة</a:t>
          </a:r>
          <a:endParaRPr lang="ar-SY" sz="2400" dirty="0">
            <a:latin typeface="Adobe Arabic" panose="02040503050201020203" pitchFamily="18" charset="-78"/>
            <a:cs typeface="Adobe Arabic" panose="02040503050201020203" pitchFamily="18" charset="-78"/>
          </a:endParaRPr>
        </a:p>
      </dgm:t>
    </dgm:pt>
    <dgm:pt modelId="{36E96E3A-FF98-4B13-A4A5-749C966E3C36}" type="parTrans" cxnId="{8CD84E7C-FC82-4482-B8D7-A14312772485}">
      <dgm:prSet/>
      <dgm:spPr/>
      <dgm:t>
        <a:bodyPr/>
        <a:lstStyle/>
        <a:p>
          <a:pPr algn="ctr" rtl="1"/>
          <a:endParaRPr lang="ar-SY" sz="3600"/>
        </a:p>
      </dgm:t>
    </dgm:pt>
    <dgm:pt modelId="{3E2F1B52-854B-44AC-A224-2213B9B8FE99}" type="sibTrans" cxnId="{8CD84E7C-FC82-4482-B8D7-A14312772485}">
      <dgm:prSet/>
      <dgm:spPr/>
      <dgm:t>
        <a:bodyPr/>
        <a:lstStyle/>
        <a:p>
          <a:pPr algn="ctr" rtl="1"/>
          <a:endParaRPr lang="ar-SY" sz="3600"/>
        </a:p>
      </dgm:t>
    </dgm:pt>
    <dgm:pt modelId="{7F4411C7-41FD-4446-AC95-098993EA8D6C}">
      <dgm:prSet custT="1"/>
      <dgm:spPr/>
      <dgm:t>
        <a:bodyPr/>
        <a:lstStyle/>
        <a:p>
          <a:pPr algn="ctr" rtl="1"/>
          <a:r>
            <a:rPr lang="ar-SY" sz="2400" b="1" dirty="0">
              <a:latin typeface="Adobe Arabic" panose="02040503050201020203" pitchFamily="18" charset="-78"/>
              <a:cs typeface="Adobe Arabic" panose="02040503050201020203" pitchFamily="18" charset="-78"/>
            </a:rPr>
            <a:t>بكالوريوس معلوماتية</a:t>
          </a:r>
          <a:endParaRPr lang="ar-SY" sz="2400" dirty="0">
            <a:latin typeface="Adobe Arabic" panose="02040503050201020203" pitchFamily="18" charset="-78"/>
            <a:cs typeface="Adobe Arabic" panose="02040503050201020203" pitchFamily="18" charset="-78"/>
          </a:endParaRPr>
        </a:p>
      </dgm:t>
    </dgm:pt>
    <dgm:pt modelId="{E3B061F6-007A-4978-AAF2-3855C5EF3304}" type="parTrans" cxnId="{49162A63-BF6C-43BA-96E7-C7A78ACA4671}">
      <dgm:prSet/>
      <dgm:spPr/>
      <dgm:t>
        <a:bodyPr/>
        <a:lstStyle/>
        <a:p>
          <a:pPr algn="ctr" rtl="1"/>
          <a:endParaRPr lang="ar-SY" sz="3600"/>
        </a:p>
      </dgm:t>
    </dgm:pt>
    <dgm:pt modelId="{E7FED26D-0506-4F7C-8AC8-7DD468DE3000}" type="sibTrans" cxnId="{49162A63-BF6C-43BA-96E7-C7A78ACA4671}">
      <dgm:prSet/>
      <dgm:spPr/>
      <dgm:t>
        <a:bodyPr/>
        <a:lstStyle/>
        <a:p>
          <a:pPr algn="ctr" rtl="1"/>
          <a:endParaRPr lang="ar-SY" sz="3600"/>
        </a:p>
      </dgm:t>
    </dgm:pt>
    <dgm:pt modelId="{F144762F-4E72-4D4F-83BB-D7CC0BB5D506}">
      <dgm:prSet custT="1"/>
      <dgm:spPr/>
      <dgm:t>
        <a:bodyPr/>
        <a:lstStyle/>
        <a:p>
          <a:pPr algn="ctr" rtl="1"/>
          <a:r>
            <a:rPr lang="ar-SY" sz="2400" b="1" dirty="0">
              <a:latin typeface="Adobe Arabic" panose="02040503050201020203" pitchFamily="18" charset="-78"/>
              <a:cs typeface="Adobe Arabic" panose="02040503050201020203" pitchFamily="18" charset="-78"/>
            </a:rPr>
            <a:t>دبلوم إدارة أعمال </a:t>
          </a:r>
          <a:endParaRPr lang="ar-SY" sz="2400" dirty="0">
            <a:latin typeface="Adobe Arabic" panose="02040503050201020203" pitchFamily="18" charset="-78"/>
            <a:cs typeface="Adobe Arabic" panose="02040503050201020203" pitchFamily="18" charset="-78"/>
          </a:endParaRPr>
        </a:p>
      </dgm:t>
    </dgm:pt>
    <dgm:pt modelId="{7DEC9DDC-5247-46B4-8666-008647FBEB40}" type="parTrans" cxnId="{4E9A5E26-4FBC-4F8F-AC6B-8C840B64AD93}">
      <dgm:prSet/>
      <dgm:spPr/>
      <dgm:t>
        <a:bodyPr/>
        <a:lstStyle/>
        <a:p>
          <a:pPr algn="ctr" rtl="1"/>
          <a:endParaRPr lang="ar-SY" sz="3600"/>
        </a:p>
      </dgm:t>
    </dgm:pt>
    <dgm:pt modelId="{CF2E5A78-35B3-4FF6-B0A2-D0639D285C1C}" type="sibTrans" cxnId="{4E9A5E26-4FBC-4F8F-AC6B-8C840B64AD93}">
      <dgm:prSet/>
      <dgm:spPr/>
      <dgm:t>
        <a:bodyPr/>
        <a:lstStyle/>
        <a:p>
          <a:pPr algn="ctr" rtl="1"/>
          <a:endParaRPr lang="ar-SY" sz="3600"/>
        </a:p>
      </dgm:t>
    </dgm:pt>
    <dgm:pt modelId="{8461D50F-6400-45C3-8E31-09EA828B7EC7}">
      <dgm:prSet custT="1"/>
      <dgm:spPr/>
      <dgm:t>
        <a:bodyPr/>
        <a:lstStyle/>
        <a:p>
          <a:pPr algn="ctr" rtl="1"/>
          <a:r>
            <a:rPr lang="ar-SY" sz="2400" b="1" dirty="0">
              <a:latin typeface="Adobe Arabic" panose="02040503050201020203" pitchFamily="18" charset="-78"/>
              <a:cs typeface="Adobe Arabic" panose="02040503050201020203" pitchFamily="18" charset="-78"/>
            </a:rPr>
            <a:t>سكرتاريا </a:t>
          </a:r>
          <a:endParaRPr lang="ar-SY" sz="2400" dirty="0">
            <a:latin typeface="Adobe Arabic" panose="02040503050201020203" pitchFamily="18" charset="-78"/>
            <a:cs typeface="Adobe Arabic" panose="02040503050201020203" pitchFamily="18" charset="-78"/>
          </a:endParaRPr>
        </a:p>
      </dgm:t>
    </dgm:pt>
    <dgm:pt modelId="{F2EC07C1-E53E-439D-B044-CAEB216B9636}" type="parTrans" cxnId="{33FCE2A6-186A-4755-AF24-9DEA4BB89C3A}">
      <dgm:prSet/>
      <dgm:spPr/>
      <dgm:t>
        <a:bodyPr/>
        <a:lstStyle/>
        <a:p>
          <a:pPr algn="ctr" rtl="1"/>
          <a:endParaRPr lang="ar-SY" sz="3600"/>
        </a:p>
      </dgm:t>
    </dgm:pt>
    <dgm:pt modelId="{0D00D68D-E9F4-462D-99A2-5E3DDE756996}" type="sibTrans" cxnId="{33FCE2A6-186A-4755-AF24-9DEA4BB89C3A}">
      <dgm:prSet/>
      <dgm:spPr/>
      <dgm:t>
        <a:bodyPr/>
        <a:lstStyle/>
        <a:p>
          <a:pPr algn="ctr" rtl="1"/>
          <a:endParaRPr lang="ar-SY" sz="3600"/>
        </a:p>
      </dgm:t>
    </dgm:pt>
    <dgm:pt modelId="{D786A5B4-87A3-4C11-91A0-377A85A9CDC5}">
      <dgm:prSet custT="1"/>
      <dgm:spPr/>
      <dgm:t>
        <a:bodyPr/>
        <a:lstStyle/>
        <a:p>
          <a:pPr algn="ctr" rtl="1"/>
          <a:r>
            <a:rPr lang="ar-SY" sz="2400" b="1" dirty="0">
              <a:solidFill>
                <a:schemeClr val="bg2">
                  <a:lumMod val="75000"/>
                </a:schemeClr>
              </a:solidFill>
              <a:latin typeface="Adobe Arabic" panose="02040503050201020203" pitchFamily="18" charset="-78"/>
              <a:cs typeface="Adobe Arabic" panose="02040503050201020203" pitchFamily="18" charset="-78"/>
            </a:rPr>
            <a:t>المجموع </a:t>
          </a:r>
          <a:endParaRPr lang="en-US" sz="2400" b="1" dirty="0">
            <a:solidFill>
              <a:schemeClr val="bg2">
                <a:lumMod val="75000"/>
              </a:schemeClr>
            </a:solidFill>
            <a:latin typeface="Adobe Arabic" panose="02040503050201020203" pitchFamily="18" charset="-78"/>
            <a:cs typeface="Adobe Arabic" panose="02040503050201020203" pitchFamily="18" charset="-78"/>
          </a:endParaRPr>
        </a:p>
      </dgm:t>
    </dgm:pt>
    <dgm:pt modelId="{B4A48EF6-2F1A-42CE-BD03-ED9ABB4CFA1B}" type="parTrans" cxnId="{D66FEE2D-C058-4ABA-B9AB-EA194C5AFA87}">
      <dgm:prSet/>
      <dgm:spPr/>
      <dgm:t>
        <a:bodyPr/>
        <a:lstStyle/>
        <a:p>
          <a:pPr algn="ctr" rtl="1"/>
          <a:endParaRPr lang="ar-SY" sz="3600"/>
        </a:p>
      </dgm:t>
    </dgm:pt>
    <dgm:pt modelId="{5FC184E6-E6AF-4EBD-8A9F-B974FBB02703}" type="sibTrans" cxnId="{D66FEE2D-C058-4ABA-B9AB-EA194C5AFA87}">
      <dgm:prSet/>
      <dgm:spPr/>
      <dgm:t>
        <a:bodyPr/>
        <a:lstStyle/>
        <a:p>
          <a:pPr algn="ctr" rtl="1"/>
          <a:endParaRPr lang="ar-SY" sz="3600"/>
        </a:p>
      </dgm:t>
    </dgm:pt>
    <dgm:pt modelId="{4D9788D9-86A4-4CB1-84A1-5D95C3E4A363}">
      <dgm:prSet custT="1"/>
      <dgm:spPr/>
      <dgm:t>
        <a:bodyPr/>
        <a:lstStyle/>
        <a:p>
          <a:pPr algn="ctr" rtl="1"/>
          <a:r>
            <a:rPr lang="ar-SY" sz="2400" u="sng" dirty="0">
              <a:solidFill>
                <a:schemeClr val="tx1"/>
              </a:solidFill>
              <a:latin typeface="Adobe Arabic" panose="02040503050201020203" pitchFamily="18" charset="-78"/>
              <a:cs typeface="Adobe Arabic" panose="02040503050201020203" pitchFamily="18" charset="-78"/>
            </a:rPr>
            <a:t>دكتوراه في إدارة المشافي</a:t>
          </a:r>
        </a:p>
      </dgm:t>
    </dgm:pt>
    <dgm:pt modelId="{652260A8-3549-46C0-928A-023AE818E58B}" type="parTrans" cxnId="{6FDF0EA6-17C6-4C98-ADD6-A3432E736CEE}">
      <dgm:prSet/>
      <dgm:spPr/>
      <dgm:t>
        <a:bodyPr/>
        <a:lstStyle/>
        <a:p>
          <a:endParaRPr lang="en-US"/>
        </a:p>
      </dgm:t>
    </dgm:pt>
    <dgm:pt modelId="{84FF57B8-B45F-47AC-8AD6-476D829D5FE3}" type="sibTrans" cxnId="{6FDF0EA6-17C6-4C98-ADD6-A3432E736CEE}">
      <dgm:prSet/>
      <dgm:spPr/>
      <dgm:t>
        <a:bodyPr/>
        <a:lstStyle/>
        <a:p>
          <a:endParaRPr lang="en-US"/>
        </a:p>
      </dgm:t>
    </dgm:pt>
    <dgm:pt modelId="{6FBFA670-2672-4134-834F-3A8C214FDD3F}" type="pres">
      <dgm:prSet presAssocID="{9B40AE08-B643-40B1-90DF-3DABA560F123}" presName="linear" presStyleCnt="0">
        <dgm:presLayoutVars>
          <dgm:animLvl val="lvl"/>
          <dgm:resizeHandles val="exact"/>
        </dgm:presLayoutVars>
      </dgm:prSet>
      <dgm:spPr/>
      <dgm:t>
        <a:bodyPr/>
        <a:lstStyle/>
        <a:p>
          <a:pPr rtl="1"/>
          <a:endParaRPr lang="ar-SY"/>
        </a:p>
      </dgm:t>
    </dgm:pt>
    <dgm:pt modelId="{858E5CC6-7755-4B49-95DF-D454033B2DEB}" type="pres">
      <dgm:prSet presAssocID="{9F1357EB-035C-4DF4-966B-AD72E8B5BFD7}" presName="parentText" presStyleLbl="node1" presStyleIdx="0" presStyleCnt="12" custLinFactNeighborY="0">
        <dgm:presLayoutVars>
          <dgm:chMax val="0"/>
          <dgm:bulletEnabled val="1"/>
        </dgm:presLayoutVars>
      </dgm:prSet>
      <dgm:spPr/>
      <dgm:t>
        <a:bodyPr/>
        <a:lstStyle/>
        <a:p>
          <a:pPr rtl="1"/>
          <a:endParaRPr lang="ar-SY"/>
        </a:p>
      </dgm:t>
    </dgm:pt>
    <dgm:pt modelId="{C2F92671-D52E-47F4-AD8C-D9654CEC2CCD}" type="pres">
      <dgm:prSet presAssocID="{C6147D06-340D-472C-BB2B-8E6C62A9D4A9}" presName="spacer" presStyleCnt="0"/>
      <dgm:spPr/>
    </dgm:pt>
    <dgm:pt modelId="{18F35D2C-8015-4EE0-8D86-59BF82C55DED}" type="pres">
      <dgm:prSet presAssocID="{4D9788D9-86A4-4CB1-84A1-5D95C3E4A363}" presName="parentText" presStyleLbl="node1" presStyleIdx="1" presStyleCnt="12">
        <dgm:presLayoutVars>
          <dgm:chMax val="0"/>
          <dgm:bulletEnabled val="1"/>
        </dgm:presLayoutVars>
      </dgm:prSet>
      <dgm:spPr/>
      <dgm:t>
        <a:bodyPr/>
        <a:lstStyle/>
        <a:p>
          <a:pPr rtl="1"/>
          <a:endParaRPr lang="ar-SY"/>
        </a:p>
      </dgm:t>
    </dgm:pt>
    <dgm:pt modelId="{39BDF68F-B9D1-466B-BF56-B372CA759418}" type="pres">
      <dgm:prSet presAssocID="{84FF57B8-B45F-47AC-8AD6-476D829D5FE3}" presName="spacer" presStyleCnt="0"/>
      <dgm:spPr/>
    </dgm:pt>
    <dgm:pt modelId="{482E19E6-685C-4A44-B626-ECBD488DA7F1}" type="pres">
      <dgm:prSet presAssocID="{FAC7D04D-016B-409B-AEDB-4C051FD4E35B}" presName="parentText" presStyleLbl="node1" presStyleIdx="2" presStyleCnt="12">
        <dgm:presLayoutVars>
          <dgm:chMax val="0"/>
          <dgm:bulletEnabled val="1"/>
        </dgm:presLayoutVars>
      </dgm:prSet>
      <dgm:spPr/>
      <dgm:t>
        <a:bodyPr/>
        <a:lstStyle/>
        <a:p>
          <a:pPr rtl="1"/>
          <a:endParaRPr lang="ar-SY"/>
        </a:p>
      </dgm:t>
    </dgm:pt>
    <dgm:pt modelId="{5205C62C-E499-4C53-9ED0-1A655CA35DE5}" type="pres">
      <dgm:prSet presAssocID="{F3721DF2-B75B-4DE0-9936-D93D84B59361}" presName="spacer" presStyleCnt="0"/>
      <dgm:spPr/>
    </dgm:pt>
    <dgm:pt modelId="{ECACFD1A-40E5-4A34-B5B1-561BE59D911D}" type="pres">
      <dgm:prSet presAssocID="{471DD712-9396-4AD3-90A1-BEC689A1831C}" presName="parentText" presStyleLbl="node1" presStyleIdx="3" presStyleCnt="12">
        <dgm:presLayoutVars>
          <dgm:chMax val="0"/>
          <dgm:bulletEnabled val="1"/>
        </dgm:presLayoutVars>
      </dgm:prSet>
      <dgm:spPr/>
      <dgm:t>
        <a:bodyPr/>
        <a:lstStyle/>
        <a:p>
          <a:pPr rtl="1"/>
          <a:endParaRPr lang="ar-SY"/>
        </a:p>
      </dgm:t>
    </dgm:pt>
    <dgm:pt modelId="{FB851D8E-8D89-4B6A-94ED-057804F51D5A}" type="pres">
      <dgm:prSet presAssocID="{2687DE80-5A56-472E-BA54-CD52E0B6C8CC}" presName="spacer" presStyleCnt="0"/>
      <dgm:spPr/>
    </dgm:pt>
    <dgm:pt modelId="{1F561755-CB8D-4B3A-9DF7-B80384116D9A}" type="pres">
      <dgm:prSet presAssocID="{7EAD2B0B-DB27-4A02-81E3-B7AFD4D2E28D}" presName="parentText" presStyleLbl="node1" presStyleIdx="4" presStyleCnt="12">
        <dgm:presLayoutVars>
          <dgm:chMax val="0"/>
          <dgm:bulletEnabled val="1"/>
        </dgm:presLayoutVars>
      </dgm:prSet>
      <dgm:spPr/>
      <dgm:t>
        <a:bodyPr/>
        <a:lstStyle/>
        <a:p>
          <a:pPr rtl="1"/>
          <a:endParaRPr lang="ar-SY"/>
        </a:p>
      </dgm:t>
    </dgm:pt>
    <dgm:pt modelId="{508EA43F-BD6A-4E1F-A766-04F3E93537D1}" type="pres">
      <dgm:prSet presAssocID="{4542306D-F4A2-4EBB-9C69-50C921605250}" presName="spacer" presStyleCnt="0"/>
      <dgm:spPr/>
    </dgm:pt>
    <dgm:pt modelId="{4FF0787D-D420-45BC-B369-5DA732632529}" type="pres">
      <dgm:prSet presAssocID="{A40A4C09-366D-4CC6-A555-FAA6F8DC9B05}" presName="parentText" presStyleLbl="node1" presStyleIdx="5" presStyleCnt="12">
        <dgm:presLayoutVars>
          <dgm:chMax val="0"/>
          <dgm:bulletEnabled val="1"/>
        </dgm:presLayoutVars>
      </dgm:prSet>
      <dgm:spPr/>
      <dgm:t>
        <a:bodyPr/>
        <a:lstStyle/>
        <a:p>
          <a:pPr rtl="1"/>
          <a:endParaRPr lang="ar-SY"/>
        </a:p>
      </dgm:t>
    </dgm:pt>
    <dgm:pt modelId="{56C944AD-72D2-4532-B235-1F0B77A7B63A}" type="pres">
      <dgm:prSet presAssocID="{45CFC1F5-EBA5-4B9C-BEA8-2CC6C3182661}" presName="spacer" presStyleCnt="0"/>
      <dgm:spPr/>
    </dgm:pt>
    <dgm:pt modelId="{A235F27A-62A0-4D00-A4F1-CB22F6F12F18}" type="pres">
      <dgm:prSet presAssocID="{687A3AB3-DA81-47BA-9D79-56E0A31B607A}" presName="parentText" presStyleLbl="node1" presStyleIdx="6" presStyleCnt="12">
        <dgm:presLayoutVars>
          <dgm:chMax val="0"/>
          <dgm:bulletEnabled val="1"/>
        </dgm:presLayoutVars>
      </dgm:prSet>
      <dgm:spPr/>
      <dgm:t>
        <a:bodyPr/>
        <a:lstStyle/>
        <a:p>
          <a:pPr rtl="1"/>
          <a:endParaRPr lang="ar-SY"/>
        </a:p>
      </dgm:t>
    </dgm:pt>
    <dgm:pt modelId="{F5DE4EB9-D67D-4A16-84B6-F36B66C00796}" type="pres">
      <dgm:prSet presAssocID="{C38B4654-678F-4A4C-A446-DE2E463E3B34}" presName="spacer" presStyleCnt="0"/>
      <dgm:spPr/>
    </dgm:pt>
    <dgm:pt modelId="{364B02D9-F7F3-4464-9041-94F8D93C2ED9}" type="pres">
      <dgm:prSet presAssocID="{09708436-C6FA-455B-9EE9-A093E52B782B}" presName="parentText" presStyleLbl="node1" presStyleIdx="7" presStyleCnt="12">
        <dgm:presLayoutVars>
          <dgm:chMax val="0"/>
          <dgm:bulletEnabled val="1"/>
        </dgm:presLayoutVars>
      </dgm:prSet>
      <dgm:spPr/>
      <dgm:t>
        <a:bodyPr/>
        <a:lstStyle/>
        <a:p>
          <a:pPr rtl="1"/>
          <a:endParaRPr lang="ar-SY"/>
        </a:p>
      </dgm:t>
    </dgm:pt>
    <dgm:pt modelId="{D0A5A5D9-AD9E-4126-A948-08BBEAA55864}" type="pres">
      <dgm:prSet presAssocID="{3E2F1B52-854B-44AC-A224-2213B9B8FE99}" presName="spacer" presStyleCnt="0"/>
      <dgm:spPr/>
    </dgm:pt>
    <dgm:pt modelId="{78981A94-CF54-406B-92DF-2048F5A5E547}" type="pres">
      <dgm:prSet presAssocID="{7F4411C7-41FD-4446-AC95-098993EA8D6C}" presName="parentText" presStyleLbl="node1" presStyleIdx="8" presStyleCnt="12">
        <dgm:presLayoutVars>
          <dgm:chMax val="0"/>
          <dgm:bulletEnabled val="1"/>
        </dgm:presLayoutVars>
      </dgm:prSet>
      <dgm:spPr/>
      <dgm:t>
        <a:bodyPr/>
        <a:lstStyle/>
        <a:p>
          <a:pPr rtl="1"/>
          <a:endParaRPr lang="ar-SY"/>
        </a:p>
      </dgm:t>
    </dgm:pt>
    <dgm:pt modelId="{E84F0406-8C79-4F0F-A334-99A69244BEAD}" type="pres">
      <dgm:prSet presAssocID="{E7FED26D-0506-4F7C-8AC8-7DD468DE3000}" presName="spacer" presStyleCnt="0"/>
      <dgm:spPr/>
    </dgm:pt>
    <dgm:pt modelId="{04F1D8E0-7B5C-4574-8E18-28F760D7E652}" type="pres">
      <dgm:prSet presAssocID="{F144762F-4E72-4D4F-83BB-D7CC0BB5D506}" presName="parentText" presStyleLbl="node1" presStyleIdx="9" presStyleCnt="12">
        <dgm:presLayoutVars>
          <dgm:chMax val="0"/>
          <dgm:bulletEnabled val="1"/>
        </dgm:presLayoutVars>
      </dgm:prSet>
      <dgm:spPr/>
      <dgm:t>
        <a:bodyPr/>
        <a:lstStyle/>
        <a:p>
          <a:pPr rtl="1"/>
          <a:endParaRPr lang="ar-SY"/>
        </a:p>
      </dgm:t>
    </dgm:pt>
    <dgm:pt modelId="{73EECF1F-0E74-4C92-BBFE-A1257E9B961D}" type="pres">
      <dgm:prSet presAssocID="{CF2E5A78-35B3-4FF6-B0A2-D0639D285C1C}" presName="spacer" presStyleCnt="0"/>
      <dgm:spPr/>
    </dgm:pt>
    <dgm:pt modelId="{C39EADAB-425E-4909-848D-A01572536024}" type="pres">
      <dgm:prSet presAssocID="{8461D50F-6400-45C3-8E31-09EA828B7EC7}" presName="parentText" presStyleLbl="node1" presStyleIdx="10" presStyleCnt="12">
        <dgm:presLayoutVars>
          <dgm:chMax val="0"/>
          <dgm:bulletEnabled val="1"/>
        </dgm:presLayoutVars>
      </dgm:prSet>
      <dgm:spPr/>
      <dgm:t>
        <a:bodyPr/>
        <a:lstStyle/>
        <a:p>
          <a:pPr rtl="1"/>
          <a:endParaRPr lang="ar-SY"/>
        </a:p>
      </dgm:t>
    </dgm:pt>
    <dgm:pt modelId="{FCB42D6A-A596-49CB-B4C1-107AB2A76E69}" type="pres">
      <dgm:prSet presAssocID="{0D00D68D-E9F4-462D-99A2-5E3DDE756996}" presName="spacer" presStyleCnt="0"/>
      <dgm:spPr/>
    </dgm:pt>
    <dgm:pt modelId="{AEF29342-CC3B-4739-83FD-407D6C2FDE43}" type="pres">
      <dgm:prSet presAssocID="{D786A5B4-87A3-4C11-91A0-377A85A9CDC5}" presName="parentText" presStyleLbl="node1" presStyleIdx="11" presStyleCnt="12">
        <dgm:presLayoutVars>
          <dgm:chMax val="0"/>
          <dgm:bulletEnabled val="1"/>
        </dgm:presLayoutVars>
      </dgm:prSet>
      <dgm:spPr/>
      <dgm:t>
        <a:bodyPr/>
        <a:lstStyle/>
        <a:p>
          <a:pPr rtl="1"/>
          <a:endParaRPr lang="ar-SY"/>
        </a:p>
      </dgm:t>
    </dgm:pt>
  </dgm:ptLst>
  <dgm:cxnLst>
    <dgm:cxn modelId="{09C15A96-6629-42F9-BCBB-D1477E3CA376}" type="presOf" srcId="{09708436-C6FA-455B-9EE9-A093E52B782B}" destId="{364B02D9-F7F3-4464-9041-94F8D93C2ED9}" srcOrd="0" destOrd="0" presId="urn:microsoft.com/office/officeart/2005/8/layout/vList2"/>
    <dgm:cxn modelId="{AF7ABFF0-7A82-4D24-81E9-026533C51690}" srcId="{9B40AE08-B643-40B1-90DF-3DABA560F123}" destId="{A40A4C09-366D-4CC6-A555-FAA6F8DC9B05}" srcOrd="5" destOrd="0" parTransId="{75870FB0-5C4B-4B69-A6CC-4DAB4769B5E0}" sibTransId="{45CFC1F5-EBA5-4B9C-BEA8-2CC6C3182661}"/>
    <dgm:cxn modelId="{A3B9EF21-CD67-4E2C-BDCF-B9C84DE4037A}" srcId="{9B40AE08-B643-40B1-90DF-3DABA560F123}" destId="{687A3AB3-DA81-47BA-9D79-56E0A31B607A}" srcOrd="6" destOrd="0" parTransId="{F61B6A5C-D141-4DFF-9BC4-097B9EA91C52}" sibTransId="{C38B4654-678F-4A4C-A446-DE2E463E3B34}"/>
    <dgm:cxn modelId="{63D5449B-56D9-466D-AC17-508C4A553381}" type="presOf" srcId="{FAC7D04D-016B-409B-AEDB-4C051FD4E35B}" destId="{482E19E6-685C-4A44-B626-ECBD488DA7F1}" srcOrd="0" destOrd="0" presId="urn:microsoft.com/office/officeart/2005/8/layout/vList2"/>
    <dgm:cxn modelId="{CAFF4693-5879-40EF-B124-88C603F93BEA}" type="presOf" srcId="{D786A5B4-87A3-4C11-91A0-377A85A9CDC5}" destId="{AEF29342-CC3B-4739-83FD-407D6C2FDE43}" srcOrd="0" destOrd="0" presId="urn:microsoft.com/office/officeart/2005/8/layout/vList2"/>
    <dgm:cxn modelId="{D66FEE2D-C058-4ABA-B9AB-EA194C5AFA87}" srcId="{9B40AE08-B643-40B1-90DF-3DABA560F123}" destId="{D786A5B4-87A3-4C11-91A0-377A85A9CDC5}" srcOrd="11" destOrd="0" parTransId="{B4A48EF6-2F1A-42CE-BD03-ED9ABB4CFA1B}" sibTransId="{5FC184E6-E6AF-4EBD-8A9F-B974FBB02703}"/>
    <dgm:cxn modelId="{C6657E4A-F23C-4426-8A5B-59A763C58E7A}" srcId="{9B40AE08-B643-40B1-90DF-3DABA560F123}" destId="{9F1357EB-035C-4DF4-966B-AD72E8B5BFD7}" srcOrd="0" destOrd="0" parTransId="{5FB88CC4-1071-43D0-A11C-E89CE7AE9B2B}" sibTransId="{C6147D06-340D-472C-BB2B-8E6C62A9D4A9}"/>
    <dgm:cxn modelId="{FAEE82EF-7BC6-4074-BD12-B539BC381D70}" type="presOf" srcId="{7F4411C7-41FD-4446-AC95-098993EA8D6C}" destId="{78981A94-CF54-406B-92DF-2048F5A5E547}" srcOrd="0" destOrd="0" presId="urn:microsoft.com/office/officeart/2005/8/layout/vList2"/>
    <dgm:cxn modelId="{49162A63-BF6C-43BA-96E7-C7A78ACA4671}" srcId="{9B40AE08-B643-40B1-90DF-3DABA560F123}" destId="{7F4411C7-41FD-4446-AC95-098993EA8D6C}" srcOrd="8" destOrd="0" parTransId="{E3B061F6-007A-4978-AAF2-3855C5EF3304}" sibTransId="{E7FED26D-0506-4F7C-8AC8-7DD468DE3000}"/>
    <dgm:cxn modelId="{796EA23A-74BB-4826-AE86-8189AB6D59DB}" type="presOf" srcId="{687A3AB3-DA81-47BA-9D79-56E0A31B607A}" destId="{A235F27A-62A0-4D00-A4F1-CB22F6F12F18}" srcOrd="0" destOrd="0" presId="urn:microsoft.com/office/officeart/2005/8/layout/vList2"/>
    <dgm:cxn modelId="{8CD84E7C-FC82-4482-B8D7-A14312772485}" srcId="{9B40AE08-B643-40B1-90DF-3DABA560F123}" destId="{09708436-C6FA-455B-9EE9-A093E52B782B}" srcOrd="7" destOrd="0" parTransId="{36E96E3A-FF98-4B13-A4A5-749C966E3C36}" sibTransId="{3E2F1B52-854B-44AC-A224-2213B9B8FE99}"/>
    <dgm:cxn modelId="{086B43CB-0DED-4D2A-84A7-24407749DF11}" type="presOf" srcId="{4D9788D9-86A4-4CB1-84A1-5D95C3E4A363}" destId="{18F35D2C-8015-4EE0-8D86-59BF82C55DED}" srcOrd="0" destOrd="0" presId="urn:microsoft.com/office/officeart/2005/8/layout/vList2"/>
    <dgm:cxn modelId="{33FCE2A6-186A-4755-AF24-9DEA4BB89C3A}" srcId="{9B40AE08-B643-40B1-90DF-3DABA560F123}" destId="{8461D50F-6400-45C3-8E31-09EA828B7EC7}" srcOrd="10" destOrd="0" parTransId="{F2EC07C1-E53E-439D-B044-CAEB216B9636}" sibTransId="{0D00D68D-E9F4-462D-99A2-5E3DDE756996}"/>
    <dgm:cxn modelId="{CB0990DF-8FA8-4AA6-BB84-72D32C9888DB}" type="presOf" srcId="{9B40AE08-B643-40B1-90DF-3DABA560F123}" destId="{6FBFA670-2672-4134-834F-3A8C214FDD3F}" srcOrd="0" destOrd="0" presId="urn:microsoft.com/office/officeart/2005/8/layout/vList2"/>
    <dgm:cxn modelId="{DE673082-F21D-43B3-B04E-7EC1F2B86A95}" type="presOf" srcId="{471DD712-9396-4AD3-90A1-BEC689A1831C}" destId="{ECACFD1A-40E5-4A34-B5B1-561BE59D911D}" srcOrd="0" destOrd="0" presId="urn:microsoft.com/office/officeart/2005/8/layout/vList2"/>
    <dgm:cxn modelId="{25E067FE-07DB-406A-B02F-5DC35AD4DCA6}" type="presOf" srcId="{F144762F-4E72-4D4F-83BB-D7CC0BB5D506}" destId="{04F1D8E0-7B5C-4574-8E18-28F760D7E652}" srcOrd="0" destOrd="0" presId="urn:microsoft.com/office/officeart/2005/8/layout/vList2"/>
    <dgm:cxn modelId="{F961E6CA-E2BB-40D1-BA5A-8D78EAD96068}" type="presOf" srcId="{A40A4C09-366D-4CC6-A555-FAA6F8DC9B05}" destId="{4FF0787D-D420-45BC-B369-5DA732632529}" srcOrd="0" destOrd="0" presId="urn:microsoft.com/office/officeart/2005/8/layout/vList2"/>
    <dgm:cxn modelId="{4E9A5E26-4FBC-4F8F-AC6B-8C840B64AD93}" srcId="{9B40AE08-B643-40B1-90DF-3DABA560F123}" destId="{F144762F-4E72-4D4F-83BB-D7CC0BB5D506}" srcOrd="9" destOrd="0" parTransId="{7DEC9DDC-5247-46B4-8666-008647FBEB40}" sibTransId="{CF2E5A78-35B3-4FF6-B0A2-D0639D285C1C}"/>
    <dgm:cxn modelId="{95C2CDBD-BFB5-4570-99EF-9F1A61854EE2}" srcId="{9B40AE08-B643-40B1-90DF-3DABA560F123}" destId="{471DD712-9396-4AD3-90A1-BEC689A1831C}" srcOrd="3" destOrd="0" parTransId="{281B83F7-DAB5-414E-9B41-4DCF87CBFBC0}" sibTransId="{2687DE80-5A56-472E-BA54-CD52E0B6C8CC}"/>
    <dgm:cxn modelId="{0702910A-FC7D-4430-A877-47B7DD625A50}" type="presOf" srcId="{7EAD2B0B-DB27-4A02-81E3-B7AFD4D2E28D}" destId="{1F561755-CB8D-4B3A-9DF7-B80384116D9A}" srcOrd="0" destOrd="0" presId="urn:microsoft.com/office/officeart/2005/8/layout/vList2"/>
    <dgm:cxn modelId="{8C515D76-F45E-48F1-BD12-04DBDCAAFDC5}" type="presOf" srcId="{9F1357EB-035C-4DF4-966B-AD72E8B5BFD7}" destId="{858E5CC6-7755-4B49-95DF-D454033B2DEB}" srcOrd="0" destOrd="0" presId="urn:microsoft.com/office/officeart/2005/8/layout/vList2"/>
    <dgm:cxn modelId="{393FC559-A51D-4FA3-BD57-4AB52A425DDD}" type="presOf" srcId="{8461D50F-6400-45C3-8E31-09EA828B7EC7}" destId="{C39EADAB-425E-4909-848D-A01572536024}" srcOrd="0" destOrd="0" presId="urn:microsoft.com/office/officeart/2005/8/layout/vList2"/>
    <dgm:cxn modelId="{FF61CCCD-7FF3-4767-8E5D-DFC95F0CFF6B}" srcId="{9B40AE08-B643-40B1-90DF-3DABA560F123}" destId="{FAC7D04D-016B-409B-AEDB-4C051FD4E35B}" srcOrd="2" destOrd="0" parTransId="{74E1E9AA-1DE2-4291-A720-3BDC1A0AE123}" sibTransId="{F3721DF2-B75B-4DE0-9936-D93D84B59361}"/>
    <dgm:cxn modelId="{9CB243ED-C90D-466A-BE8D-69F91F0B2D23}" srcId="{9B40AE08-B643-40B1-90DF-3DABA560F123}" destId="{7EAD2B0B-DB27-4A02-81E3-B7AFD4D2E28D}" srcOrd="4" destOrd="0" parTransId="{56A19AFB-9C4B-4691-9C25-C3C1BCA3D376}" sibTransId="{4542306D-F4A2-4EBB-9C69-50C921605250}"/>
    <dgm:cxn modelId="{6FDF0EA6-17C6-4C98-ADD6-A3432E736CEE}" srcId="{9B40AE08-B643-40B1-90DF-3DABA560F123}" destId="{4D9788D9-86A4-4CB1-84A1-5D95C3E4A363}" srcOrd="1" destOrd="0" parTransId="{652260A8-3549-46C0-928A-023AE818E58B}" sibTransId="{84FF57B8-B45F-47AC-8AD6-476D829D5FE3}"/>
    <dgm:cxn modelId="{8AF52535-DA06-4EEC-8019-EAE1754D98D1}" type="presParOf" srcId="{6FBFA670-2672-4134-834F-3A8C214FDD3F}" destId="{858E5CC6-7755-4B49-95DF-D454033B2DEB}" srcOrd="0" destOrd="0" presId="urn:microsoft.com/office/officeart/2005/8/layout/vList2"/>
    <dgm:cxn modelId="{A5EA49D1-1EE7-444C-8BEE-70EED48B43B6}" type="presParOf" srcId="{6FBFA670-2672-4134-834F-3A8C214FDD3F}" destId="{C2F92671-D52E-47F4-AD8C-D9654CEC2CCD}" srcOrd="1" destOrd="0" presId="urn:microsoft.com/office/officeart/2005/8/layout/vList2"/>
    <dgm:cxn modelId="{24207077-69D0-492F-A13F-A2FA9056D596}" type="presParOf" srcId="{6FBFA670-2672-4134-834F-3A8C214FDD3F}" destId="{18F35D2C-8015-4EE0-8D86-59BF82C55DED}" srcOrd="2" destOrd="0" presId="urn:microsoft.com/office/officeart/2005/8/layout/vList2"/>
    <dgm:cxn modelId="{289C82BE-80B0-4AE8-921A-A71989438EB6}" type="presParOf" srcId="{6FBFA670-2672-4134-834F-3A8C214FDD3F}" destId="{39BDF68F-B9D1-466B-BF56-B372CA759418}" srcOrd="3" destOrd="0" presId="urn:microsoft.com/office/officeart/2005/8/layout/vList2"/>
    <dgm:cxn modelId="{46E27BB9-7FDB-4ADD-BFCA-DEE8F41B7029}" type="presParOf" srcId="{6FBFA670-2672-4134-834F-3A8C214FDD3F}" destId="{482E19E6-685C-4A44-B626-ECBD488DA7F1}" srcOrd="4" destOrd="0" presId="urn:microsoft.com/office/officeart/2005/8/layout/vList2"/>
    <dgm:cxn modelId="{E6282343-33C1-40FC-8E20-E10274D502D0}" type="presParOf" srcId="{6FBFA670-2672-4134-834F-3A8C214FDD3F}" destId="{5205C62C-E499-4C53-9ED0-1A655CA35DE5}" srcOrd="5" destOrd="0" presId="urn:microsoft.com/office/officeart/2005/8/layout/vList2"/>
    <dgm:cxn modelId="{C2AA34E1-B2F0-41A6-B650-F37CCAEACC66}" type="presParOf" srcId="{6FBFA670-2672-4134-834F-3A8C214FDD3F}" destId="{ECACFD1A-40E5-4A34-B5B1-561BE59D911D}" srcOrd="6" destOrd="0" presId="urn:microsoft.com/office/officeart/2005/8/layout/vList2"/>
    <dgm:cxn modelId="{4608B5E6-7E3A-4AD2-B753-3BD160FD976D}" type="presParOf" srcId="{6FBFA670-2672-4134-834F-3A8C214FDD3F}" destId="{FB851D8E-8D89-4B6A-94ED-057804F51D5A}" srcOrd="7" destOrd="0" presId="urn:microsoft.com/office/officeart/2005/8/layout/vList2"/>
    <dgm:cxn modelId="{E28BEF49-186F-421C-B499-5161367079A2}" type="presParOf" srcId="{6FBFA670-2672-4134-834F-3A8C214FDD3F}" destId="{1F561755-CB8D-4B3A-9DF7-B80384116D9A}" srcOrd="8" destOrd="0" presId="urn:microsoft.com/office/officeart/2005/8/layout/vList2"/>
    <dgm:cxn modelId="{A667BFE2-50B0-412B-90BB-D0948B1CADCA}" type="presParOf" srcId="{6FBFA670-2672-4134-834F-3A8C214FDD3F}" destId="{508EA43F-BD6A-4E1F-A766-04F3E93537D1}" srcOrd="9" destOrd="0" presId="urn:microsoft.com/office/officeart/2005/8/layout/vList2"/>
    <dgm:cxn modelId="{2ED0F6B7-E75E-4957-9415-68F1E4BAD915}" type="presParOf" srcId="{6FBFA670-2672-4134-834F-3A8C214FDD3F}" destId="{4FF0787D-D420-45BC-B369-5DA732632529}" srcOrd="10" destOrd="0" presId="urn:microsoft.com/office/officeart/2005/8/layout/vList2"/>
    <dgm:cxn modelId="{77C8C43A-57DF-4ACF-9226-7FAFDF113432}" type="presParOf" srcId="{6FBFA670-2672-4134-834F-3A8C214FDD3F}" destId="{56C944AD-72D2-4532-B235-1F0B77A7B63A}" srcOrd="11" destOrd="0" presId="urn:microsoft.com/office/officeart/2005/8/layout/vList2"/>
    <dgm:cxn modelId="{79F757E0-E158-4CED-9F85-5AA483635DD3}" type="presParOf" srcId="{6FBFA670-2672-4134-834F-3A8C214FDD3F}" destId="{A235F27A-62A0-4D00-A4F1-CB22F6F12F18}" srcOrd="12" destOrd="0" presId="urn:microsoft.com/office/officeart/2005/8/layout/vList2"/>
    <dgm:cxn modelId="{BC56A6F9-331F-453F-A829-BD8E4BC40AAC}" type="presParOf" srcId="{6FBFA670-2672-4134-834F-3A8C214FDD3F}" destId="{F5DE4EB9-D67D-4A16-84B6-F36B66C00796}" srcOrd="13" destOrd="0" presId="urn:microsoft.com/office/officeart/2005/8/layout/vList2"/>
    <dgm:cxn modelId="{B7CA6ECD-F697-4A1B-B87F-CBED7D19244E}" type="presParOf" srcId="{6FBFA670-2672-4134-834F-3A8C214FDD3F}" destId="{364B02D9-F7F3-4464-9041-94F8D93C2ED9}" srcOrd="14" destOrd="0" presId="urn:microsoft.com/office/officeart/2005/8/layout/vList2"/>
    <dgm:cxn modelId="{2AACA280-B5A0-4729-88E5-5C14264FDFE0}" type="presParOf" srcId="{6FBFA670-2672-4134-834F-3A8C214FDD3F}" destId="{D0A5A5D9-AD9E-4126-A948-08BBEAA55864}" srcOrd="15" destOrd="0" presId="urn:microsoft.com/office/officeart/2005/8/layout/vList2"/>
    <dgm:cxn modelId="{24717632-0152-4B3B-92EF-1360F8C16F33}" type="presParOf" srcId="{6FBFA670-2672-4134-834F-3A8C214FDD3F}" destId="{78981A94-CF54-406B-92DF-2048F5A5E547}" srcOrd="16" destOrd="0" presId="urn:microsoft.com/office/officeart/2005/8/layout/vList2"/>
    <dgm:cxn modelId="{D2FAF8A4-5689-4C94-AA6E-1A54685104C7}" type="presParOf" srcId="{6FBFA670-2672-4134-834F-3A8C214FDD3F}" destId="{E84F0406-8C79-4F0F-A334-99A69244BEAD}" srcOrd="17" destOrd="0" presId="urn:microsoft.com/office/officeart/2005/8/layout/vList2"/>
    <dgm:cxn modelId="{419EC94A-E48E-49B3-BE32-B536FC6D4FB1}" type="presParOf" srcId="{6FBFA670-2672-4134-834F-3A8C214FDD3F}" destId="{04F1D8E0-7B5C-4574-8E18-28F760D7E652}" srcOrd="18" destOrd="0" presId="urn:microsoft.com/office/officeart/2005/8/layout/vList2"/>
    <dgm:cxn modelId="{931D296F-65DE-4F04-901E-38798E5647F2}" type="presParOf" srcId="{6FBFA670-2672-4134-834F-3A8C214FDD3F}" destId="{73EECF1F-0E74-4C92-BBFE-A1257E9B961D}" srcOrd="19" destOrd="0" presId="urn:microsoft.com/office/officeart/2005/8/layout/vList2"/>
    <dgm:cxn modelId="{9C921020-0A5A-4DCB-91B8-DD3A4440C620}" type="presParOf" srcId="{6FBFA670-2672-4134-834F-3A8C214FDD3F}" destId="{C39EADAB-425E-4909-848D-A01572536024}" srcOrd="20" destOrd="0" presId="urn:microsoft.com/office/officeart/2005/8/layout/vList2"/>
    <dgm:cxn modelId="{BB93ACAF-CB7B-4FA3-9632-B66836B1D222}" type="presParOf" srcId="{6FBFA670-2672-4134-834F-3A8C214FDD3F}" destId="{FCB42D6A-A596-49CB-B4C1-107AB2A76E69}" srcOrd="21" destOrd="0" presId="urn:microsoft.com/office/officeart/2005/8/layout/vList2"/>
    <dgm:cxn modelId="{FEC50165-9ABB-46D4-84FD-105CEC3C09D9}" type="presParOf" srcId="{6FBFA670-2672-4134-834F-3A8C214FDD3F}" destId="{AEF29342-CC3B-4739-83FD-407D6C2FDE43}" srcOrd="2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87F1F8-40A7-4535-B538-F8DAD650A0B3}"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pPr rtl="1"/>
          <a:endParaRPr lang="ar-SY"/>
        </a:p>
      </dgm:t>
    </dgm:pt>
    <dgm:pt modelId="{C84C0C4D-4C64-4F94-80CC-059EA4495604}">
      <dgm:prSet custT="1"/>
      <dgm:spPr/>
      <dgm:t>
        <a:bodyPr/>
        <a:lstStyle/>
        <a:p>
          <a:pPr algn="ctr" rtl="1"/>
          <a:r>
            <a:rPr lang="en-US" sz="3600" b="1" baseline="0" dirty="0"/>
            <a:t>Clinic </a:t>
          </a:r>
          <a:endParaRPr lang="ar-SY" sz="3600" b="1" dirty="0"/>
        </a:p>
      </dgm:t>
    </dgm:pt>
    <dgm:pt modelId="{B37E6A61-89A0-43DF-9788-5B41FD77B894}" type="parTrans" cxnId="{8100F40E-D5FB-469C-9463-EAF137B1F1DE}">
      <dgm:prSet/>
      <dgm:spPr/>
      <dgm:t>
        <a:bodyPr/>
        <a:lstStyle/>
        <a:p>
          <a:pPr algn="ctr" rtl="1"/>
          <a:endParaRPr lang="ar-SY" sz="2800" b="1">
            <a:solidFill>
              <a:srgbClr val="000000"/>
            </a:solidFill>
          </a:endParaRPr>
        </a:p>
      </dgm:t>
    </dgm:pt>
    <dgm:pt modelId="{E853A242-6845-4B08-893F-D05FC2CA4662}" type="sibTrans" cxnId="{8100F40E-D5FB-469C-9463-EAF137B1F1DE}">
      <dgm:prSet/>
      <dgm:spPr/>
      <dgm:t>
        <a:bodyPr/>
        <a:lstStyle/>
        <a:p>
          <a:pPr algn="ctr" rtl="1"/>
          <a:endParaRPr lang="ar-SY" sz="2800" b="1">
            <a:solidFill>
              <a:srgbClr val="000000"/>
            </a:solidFill>
          </a:endParaRPr>
        </a:p>
      </dgm:t>
    </dgm:pt>
    <dgm:pt modelId="{90105ECF-1673-4E7B-BE1F-3DF4DD254A58}">
      <dgm:prSet custT="1"/>
      <dgm:spPr/>
      <dgm:t>
        <a:bodyPr/>
        <a:lstStyle/>
        <a:p>
          <a:pPr algn="ctr" rtl="1"/>
          <a:r>
            <a:rPr lang="en-US" sz="3600" b="1" baseline="0" dirty="0"/>
            <a:t>Pharmacy</a:t>
          </a:r>
          <a:endParaRPr lang="ar-SY" sz="3600" b="1" dirty="0"/>
        </a:p>
      </dgm:t>
    </dgm:pt>
    <dgm:pt modelId="{1DA7E7DF-DD0F-4105-A858-4A80E5C01E4C}" type="parTrans" cxnId="{B8DF47E5-1E7C-4FEF-96E3-AD5169A520AA}">
      <dgm:prSet/>
      <dgm:spPr/>
      <dgm:t>
        <a:bodyPr/>
        <a:lstStyle/>
        <a:p>
          <a:pPr algn="ctr" rtl="1"/>
          <a:endParaRPr lang="ar-SY" sz="2800" b="1">
            <a:solidFill>
              <a:srgbClr val="000000"/>
            </a:solidFill>
          </a:endParaRPr>
        </a:p>
      </dgm:t>
    </dgm:pt>
    <dgm:pt modelId="{EB7CCA6F-D1AA-4352-8D3F-E6CAD4D7FC1A}" type="sibTrans" cxnId="{B8DF47E5-1E7C-4FEF-96E3-AD5169A520AA}">
      <dgm:prSet/>
      <dgm:spPr/>
      <dgm:t>
        <a:bodyPr/>
        <a:lstStyle/>
        <a:p>
          <a:pPr algn="ctr" rtl="1"/>
          <a:endParaRPr lang="ar-SY" sz="2800" b="1">
            <a:solidFill>
              <a:srgbClr val="000000"/>
            </a:solidFill>
          </a:endParaRPr>
        </a:p>
      </dgm:t>
    </dgm:pt>
    <dgm:pt modelId="{93188D6E-58FC-45AE-9AF9-5B0964A06CDE}">
      <dgm:prSet custT="1"/>
      <dgm:spPr/>
      <dgm:t>
        <a:bodyPr/>
        <a:lstStyle/>
        <a:p>
          <a:pPr algn="ctr" rtl="1"/>
          <a:r>
            <a:rPr lang="en-US" sz="3600" b="1" baseline="0" dirty="0"/>
            <a:t>Laboratory</a:t>
          </a:r>
          <a:endParaRPr lang="ar-SY" sz="3600" b="1" dirty="0"/>
        </a:p>
      </dgm:t>
    </dgm:pt>
    <dgm:pt modelId="{A04C1B07-8F0D-45D2-A031-EBD594AB35AF}" type="parTrans" cxnId="{7AAB97AC-6AF5-400D-A7F3-1A6C8D006593}">
      <dgm:prSet/>
      <dgm:spPr/>
      <dgm:t>
        <a:bodyPr/>
        <a:lstStyle/>
        <a:p>
          <a:pPr algn="ctr" rtl="1"/>
          <a:endParaRPr lang="ar-SY" sz="2800" b="1">
            <a:solidFill>
              <a:srgbClr val="000000"/>
            </a:solidFill>
          </a:endParaRPr>
        </a:p>
      </dgm:t>
    </dgm:pt>
    <dgm:pt modelId="{9B0A0E9B-44CD-4AEA-84E4-772833B4AEAF}" type="sibTrans" cxnId="{7AAB97AC-6AF5-400D-A7F3-1A6C8D006593}">
      <dgm:prSet/>
      <dgm:spPr/>
      <dgm:t>
        <a:bodyPr/>
        <a:lstStyle/>
        <a:p>
          <a:pPr algn="ctr" rtl="1"/>
          <a:endParaRPr lang="ar-SY" sz="2800" b="1">
            <a:solidFill>
              <a:srgbClr val="000000"/>
            </a:solidFill>
          </a:endParaRPr>
        </a:p>
      </dgm:t>
    </dgm:pt>
    <dgm:pt modelId="{2E3DDDC7-FF45-4EF9-8947-B912C95A2680}">
      <dgm:prSet custT="1"/>
      <dgm:spPr/>
      <dgm:t>
        <a:bodyPr/>
        <a:lstStyle/>
        <a:p>
          <a:pPr algn="ctr" rtl="1"/>
          <a:r>
            <a:rPr lang="en-US" sz="3600" b="1" baseline="0" dirty="0"/>
            <a:t>X.ray</a:t>
          </a:r>
          <a:endParaRPr lang="ar-SY" sz="3600" b="1" dirty="0"/>
        </a:p>
      </dgm:t>
    </dgm:pt>
    <dgm:pt modelId="{ACEFA384-711A-4165-B958-8F9A3DE28161}" type="parTrans" cxnId="{6061F2F5-880D-4630-8EED-41C4152E8255}">
      <dgm:prSet/>
      <dgm:spPr/>
      <dgm:t>
        <a:bodyPr/>
        <a:lstStyle/>
        <a:p>
          <a:pPr algn="ctr" rtl="1"/>
          <a:endParaRPr lang="ar-SY" sz="2800" b="1">
            <a:solidFill>
              <a:srgbClr val="000000"/>
            </a:solidFill>
          </a:endParaRPr>
        </a:p>
      </dgm:t>
    </dgm:pt>
    <dgm:pt modelId="{94B2F191-95E9-489F-B373-63E401328A2A}" type="sibTrans" cxnId="{6061F2F5-880D-4630-8EED-41C4152E8255}">
      <dgm:prSet/>
      <dgm:spPr/>
      <dgm:t>
        <a:bodyPr/>
        <a:lstStyle/>
        <a:p>
          <a:pPr algn="ctr" rtl="1"/>
          <a:endParaRPr lang="ar-SY" sz="2800" b="1">
            <a:solidFill>
              <a:srgbClr val="000000"/>
            </a:solidFill>
          </a:endParaRPr>
        </a:p>
      </dgm:t>
    </dgm:pt>
    <dgm:pt modelId="{A0A29167-C123-4889-A461-65E91C05925D}">
      <dgm:prSet custT="1"/>
      <dgm:spPr/>
      <dgm:t>
        <a:bodyPr/>
        <a:lstStyle/>
        <a:p>
          <a:pPr algn="ctr" rtl="1"/>
          <a:r>
            <a:rPr lang="en-US" sz="3600" b="1" baseline="0" dirty="0"/>
            <a:t>Physiotherapy</a:t>
          </a:r>
          <a:endParaRPr lang="ar-SY" sz="3600" b="1" dirty="0"/>
        </a:p>
      </dgm:t>
    </dgm:pt>
    <dgm:pt modelId="{1ED35AD4-E74D-4810-9152-4BF69399769C}" type="parTrans" cxnId="{44C1ABB4-2102-4394-A0D0-1C61418BE9D2}">
      <dgm:prSet/>
      <dgm:spPr/>
      <dgm:t>
        <a:bodyPr/>
        <a:lstStyle/>
        <a:p>
          <a:pPr algn="ctr" rtl="1"/>
          <a:endParaRPr lang="ar-SY" sz="2800" b="1">
            <a:solidFill>
              <a:srgbClr val="000000"/>
            </a:solidFill>
          </a:endParaRPr>
        </a:p>
      </dgm:t>
    </dgm:pt>
    <dgm:pt modelId="{BE087E4F-F507-4F52-8365-FC55A9505554}" type="sibTrans" cxnId="{44C1ABB4-2102-4394-A0D0-1C61418BE9D2}">
      <dgm:prSet/>
      <dgm:spPr/>
      <dgm:t>
        <a:bodyPr/>
        <a:lstStyle/>
        <a:p>
          <a:pPr algn="ctr" rtl="1"/>
          <a:endParaRPr lang="ar-SY" sz="2800" b="1">
            <a:solidFill>
              <a:srgbClr val="000000"/>
            </a:solidFill>
          </a:endParaRPr>
        </a:p>
      </dgm:t>
    </dgm:pt>
    <dgm:pt modelId="{EECFC398-FA63-44AD-ABDA-BFFF3B16424C}">
      <dgm:prSet custT="1"/>
      <dgm:spPr/>
      <dgm:t>
        <a:bodyPr/>
        <a:lstStyle/>
        <a:p>
          <a:pPr algn="ctr" rtl="1"/>
          <a:r>
            <a:rPr lang="en-US" sz="3600" b="1" baseline="0" dirty="0"/>
            <a:t>Hospita</a:t>
          </a:r>
          <a:r>
            <a:rPr lang="en-US" sz="3200" b="1" baseline="0" dirty="0"/>
            <a:t>l</a:t>
          </a:r>
          <a:endParaRPr lang="ar-SY" sz="3200" b="1" dirty="0"/>
        </a:p>
      </dgm:t>
    </dgm:pt>
    <dgm:pt modelId="{44776DDA-C335-49A0-BCE5-1CA034F8675F}" type="parTrans" cxnId="{2ACDBC86-264E-48F2-B234-C0951915847E}">
      <dgm:prSet/>
      <dgm:spPr/>
      <dgm:t>
        <a:bodyPr/>
        <a:lstStyle/>
        <a:p>
          <a:pPr algn="ctr" rtl="1"/>
          <a:endParaRPr lang="ar-SY" sz="2800" b="1">
            <a:solidFill>
              <a:srgbClr val="000000"/>
            </a:solidFill>
          </a:endParaRPr>
        </a:p>
      </dgm:t>
    </dgm:pt>
    <dgm:pt modelId="{42770FE6-EA3A-4630-9C1A-A43D5D5BF7C4}" type="sibTrans" cxnId="{2ACDBC86-264E-48F2-B234-C0951915847E}">
      <dgm:prSet/>
      <dgm:spPr/>
      <dgm:t>
        <a:bodyPr/>
        <a:lstStyle/>
        <a:p>
          <a:pPr algn="ctr" rtl="1"/>
          <a:endParaRPr lang="ar-SY" sz="2800" b="1">
            <a:solidFill>
              <a:srgbClr val="000000"/>
            </a:solidFill>
          </a:endParaRPr>
        </a:p>
      </dgm:t>
    </dgm:pt>
    <dgm:pt modelId="{B1755CC6-D278-411C-8602-17D4BED62F9E}" type="pres">
      <dgm:prSet presAssocID="{2D87F1F8-40A7-4535-B538-F8DAD650A0B3}" presName="linear" presStyleCnt="0">
        <dgm:presLayoutVars>
          <dgm:animLvl val="lvl"/>
          <dgm:resizeHandles val="exact"/>
        </dgm:presLayoutVars>
      </dgm:prSet>
      <dgm:spPr/>
      <dgm:t>
        <a:bodyPr/>
        <a:lstStyle/>
        <a:p>
          <a:pPr rtl="1"/>
          <a:endParaRPr lang="ar-SY"/>
        </a:p>
      </dgm:t>
    </dgm:pt>
    <dgm:pt modelId="{DE0263B2-CCAC-4F63-86AB-ADF1EA89B120}" type="pres">
      <dgm:prSet presAssocID="{C84C0C4D-4C64-4F94-80CC-059EA4495604}" presName="parentText" presStyleLbl="node1" presStyleIdx="0" presStyleCnt="6" custLinFactNeighborY="28819">
        <dgm:presLayoutVars>
          <dgm:chMax val="0"/>
          <dgm:bulletEnabled val="1"/>
        </dgm:presLayoutVars>
      </dgm:prSet>
      <dgm:spPr/>
      <dgm:t>
        <a:bodyPr/>
        <a:lstStyle/>
        <a:p>
          <a:pPr rtl="1"/>
          <a:endParaRPr lang="ar-SY"/>
        </a:p>
      </dgm:t>
    </dgm:pt>
    <dgm:pt modelId="{D2CE5279-E28C-4156-9CED-1114A915FF14}" type="pres">
      <dgm:prSet presAssocID="{E853A242-6845-4B08-893F-D05FC2CA4662}" presName="spacer" presStyleCnt="0"/>
      <dgm:spPr/>
    </dgm:pt>
    <dgm:pt modelId="{44986641-9F63-49F4-8C27-9DF6F596E24C}" type="pres">
      <dgm:prSet presAssocID="{90105ECF-1673-4E7B-BE1F-3DF4DD254A58}" presName="parentText" presStyleLbl="node1" presStyleIdx="1" presStyleCnt="6" custScaleY="96459" custLinFactNeighborY="64781">
        <dgm:presLayoutVars>
          <dgm:chMax val="0"/>
          <dgm:bulletEnabled val="1"/>
        </dgm:presLayoutVars>
      </dgm:prSet>
      <dgm:spPr/>
      <dgm:t>
        <a:bodyPr/>
        <a:lstStyle/>
        <a:p>
          <a:pPr rtl="1"/>
          <a:endParaRPr lang="ar-SY"/>
        </a:p>
      </dgm:t>
    </dgm:pt>
    <dgm:pt modelId="{36ACB625-6CD8-46EA-8154-1A48B3229AF7}" type="pres">
      <dgm:prSet presAssocID="{EB7CCA6F-D1AA-4352-8D3F-E6CAD4D7FC1A}" presName="spacer" presStyleCnt="0"/>
      <dgm:spPr/>
    </dgm:pt>
    <dgm:pt modelId="{33D92A4F-C641-4715-966B-5F9619E50321}" type="pres">
      <dgm:prSet presAssocID="{93188D6E-58FC-45AE-9AF9-5B0964A06CDE}" presName="parentText" presStyleLbl="node1" presStyleIdx="2" presStyleCnt="6" custScaleY="91916" custLinFactNeighborY="61287">
        <dgm:presLayoutVars>
          <dgm:chMax val="0"/>
          <dgm:bulletEnabled val="1"/>
        </dgm:presLayoutVars>
      </dgm:prSet>
      <dgm:spPr/>
      <dgm:t>
        <a:bodyPr/>
        <a:lstStyle/>
        <a:p>
          <a:pPr rtl="1"/>
          <a:endParaRPr lang="ar-SY"/>
        </a:p>
      </dgm:t>
    </dgm:pt>
    <dgm:pt modelId="{EA7420AD-72BC-40CF-89B7-335A6553F35C}" type="pres">
      <dgm:prSet presAssocID="{9B0A0E9B-44CD-4AEA-84E4-772833B4AEAF}" presName="spacer" presStyleCnt="0"/>
      <dgm:spPr/>
    </dgm:pt>
    <dgm:pt modelId="{D4151883-87FD-438B-B878-1EF398D8F89A}" type="pres">
      <dgm:prSet presAssocID="{2E3DDDC7-FF45-4EF9-8947-B912C95A2680}" presName="parentText" presStyleLbl="node1" presStyleIdx="3" presStyleCnt="6" custLinFactNeighborY="55601">
        <dgm:presLayoutVars>
          <dgm:chMax val="0"/>
          <dgm:bulletEnabled val="1"/>
        </dgm:presLayoutVars>
      </dgm:prSet>
      <dgm:spPr/>
      <dgm:t>
        <a:bodyPr/>
        <a:lstStyle/>
        <a:p>
          <a:pPr rtl="1"/>
          <a:endParaRPr lang="ar-SY"/>
        </a:p>
      </dgm:t>
    </dgm:pt>
    <dgm:pt modelId="{5A5E8A3D-8970-4F79-B5D8-D5B724B37188}" type="pres">
      <dgm:prSet presAssocID="{94B2F191-95E9-489F-B373-63E401328A2A}" presName="spacer" presStyleCnt="0"/>
      <dgm:spPr/>
    </dgm:pt>
    <dgm:pt modelId="{C03C7353-7F9C-4EBE-9873-1792740C39E7}" type="pres">
      <dgm:prSet presAssocID="{A0A29167-C123-4889-A461-65E91C05925D}" presName="parentText" presStyleLbl="node1" presStyleIdx="4" presStyleCnt="6" custScaleY="96142" custLinFactNeighborY="14962">
        <dgm:presLayoutVars>
          <dgm:chMax val="0"/>
          <dgm:bulletEnabled val="1"/>
        </dgm:presLayoutVars>
      </dgm:prSet>
      <dgm:spPr/>
      <dgm:t>
        <a:bodyPr/>
        <a:lstStyle/>
        <a:p>
          <a:pPr rtl="1"/>
          <a:endParaRPr lang="ar-SY"/>
        </a:p>
      </dgm:t>
    </dgm:pt>
    <dgm:pt modelId="{9AFB5E95-D06B-40C2-B750-EA201B144B3A}" type="pres">
      <dgm:prSet presAssocID="{BE087E4F-F507-4F52-8365-FC55A9505554}" presName="spacer" presStyleCnt="0"/>
      <dgm:spPr/>
    </dgm:pt>
    <dgm:pt modelId="{0B6B3C41-3733-4F63-8664-F0A484F764D1}" type="pres">
      <dgm:prSet presAssocID="{EECFC398-FA63-44AD-ABDA-BFFF3B16424C}" presName="parentText" presStyleLbl="node1" presStyleIdx="5" presStyleCnt="6" custLinFactY="1274" custLinFactNeighborX="414" custLinFactNeighborY="100000">
        <dgm:presLayoutVars>
          <dgm:chMax val="0"/>
          <dgm:bulletEnabled val="1"/>
        </dgm:presLayoutVars>
      </dgm:prSet>
      <dgm:spPr/>
      <dgm:t>
        <a:bodyPr/>
        <a:lstStyle/>
        <a:p>
          <a:pPr rtl="1"/>
          <a:endParaRPr lang="ar-SY"/>
        </a:p>
      </dgm:t>
    </dgm:pt>
  </dgm:ptLst>
  <dgm:cxnLst>
    <dgm:cxn modelId="{44C1ABB4-2102-4394-A0D0-1C61418BE9D2}" srcId="{2D87F1F8-40A7-4535-B538-F8DAD650A0B3}" destId="{A0A29167-C123-4889-A461-65E91C05925D}" srcOrd="4" destOrd="0" parTransId="{1ED35AD4-E74D-4810-9152-4BF69399769C}" sibTransId="{BE087E4F-F507-4F52-8365-FC55A9505554}"/>
    <dgm:cxn modelId="{F84A515B-5F6D-490A-835D-5EB33AA09CAA}" type="presOf" srcId="{EECFC398-FA63-44AD-ABDA-BFFF3B16424C}" destId="{0B6B3C41-3733-4F63-8664-F0A484F764D1}" srcOrd="0" destOrd="0" presId="urn:microsoft.com/office/officeart/2005/8/layout/vList2"/>
    <dgm:cxn modelId="{A803D1A4-2EF4-4634-B674-31F976F2046F}" type="presOf" srcId="{C84C0C4D-4C64-4F94-80CC-059EA4495604}" destId="{DE0263B2-CCAC-4F63-86AB-ADF1EA89B120}" srcOrd="0" destOrd="0" presId="urn:microsoft.com/office/officeart/2005/8/layout/vList2"/>
    <dgm:cxn modelId="{36049493-52EF-4E92-A089-5D0F767EFEE4}" type="presOf" srcId="{A0A29167-C123-4889-A461-65E91C05925D}" destId="{C03C7353-7F9C-4EBE-9873-1792740C39E7}" srcOrd="0" destOrd="0" presId="urn:microsoft.com/office/officeart/2005/8/layout/vList2"/>
    <dgm:cxn modelId="{641D02FC-EF36-404E-8847-35C5634564A4}" type="presOf" srcId="{93188D6E-58FC-45AE-9AF9-5B0964A06CDE}" destId="{33D92A4F-C641-4715-966B-5F9619E50321}" srcOrd="0" destOrd="0" presId="urn:microsoft.com/office/officeart/2005/8/layout/vList2"/>
    <dgm:cxn modelId="{8100F40E-D5FB-469C-9463-EAF137B1F1DE}" srcId="{2D87F1F8-40A7-4535-B538-F8DAD650A0B3}" destId="{C84C0C4D-4C64-4F94-80CC-059EA4495604}" srcOrd="0" destOrd="0" parTransId="{B37E6A61-89A0-43DF-9788-5B41FD77B894}" sibTransId="{E853A242-6845-4B08-893F-D05FC2CA4662}"/>
    <dgm:cxn modelId="{7AAB97AC-6AF5-400D-A7F3-1A6C8D006593}" srcId="{2D87F1F8-40A7-4535-B538-F8DAD650A0B3}" destId="{93188D6E-58FC-45AE-9AF9-5B0964A06CDE}" srcOrd="2" destOrd="0" parTransId="{A04C1B07-8F0D-45D2-A031-EBD594AB35AF}" sibTransId="{9B0A0E9B-44CD-4AEA-84E4-772833B4AEAF}"/>
    <dgm:cxn modelId="{6061F2F5-880D-4630-8EED-41C4152E8255}" srcId="{2D87F1F8-40A7-4535-B538-F8DAD650A0B3}" destId="{2E3DDDC7-FF45-4EF9-8947-B912C95A2680}" srcOrd="3" destOrd="0" parTransId="{ACEFA384-711A-4165-B958-8F9A3DE28161}" sibTransId="{94B2F191-95E9-489F-B373-63E401328A2A}"/>
    <dgm:cxn modelId="{B8DF47E5-1E7C-4FEF-96E3-AD5169A520AA}" srcId="{2D87F1F8-40A7-4535-B538-F8DAD650A0B3}" destId="{90105ECF-1673-4E7B-BE1F-3DF4DD254A58}" srcOrd="1" destOrd="0" parTransId="{1DA7E7DF-DD0F-4105-A858-4A80E5C01E4C}" sibTransId="{EB7CCA6F-D1AA-4352-8D3F-E6CAD4D7FC1A}"/>
    <dgm:cxn modelId="{C8B52081-9268-4A60-9B75-D03F9A15E8C2}" type="presOf" srcId="{2E3DDDC7-FF45-4EF9-8947-B912C95A2680}" destId="{D4151883-87FD-438B-B878-1EF398D8F89A}" srcOrd="0" destOrd="0" presId="urn:microsoft.com/office/officeart/2005/8/layout/vList2"/>
    <dgm:cxn modelId="{2ACDBC86-264E-48F2-B234-C0951915847E}" srcId="{2D87F1F8-40A7-4535-B538-F8DAD650A0B3}" destId="{EECFC398-FA63-44AD-ABDA-BFFF3B16424C}" srcOrd="5" destOrd="0" parTransId="{44776DDA-C335-49A0-BCE5-1CA034F8675F}" sibTransId="{42770FE6-EA3A-4630-9C1A-A43D5D5BF7C4}"/>
    <dgm:cxn modelId="{F5E948F7-0310-45F2-992E-D584B1935FCC}" type="presOf" srcId="{2D87F1F8-40A7-4535-B538-F8DAD650A0B3}" destId="{B1755CC6-D278-411C-8602-17D4BED62F9E}" srcOrd="0" destOrd="0" presId="urn:microsoft.com/office/officeart/2005/8/layout/vList2"/>
    <dgm:cxn modelId="{183A0CF5-AA90-4667-8EEC-A2FB95A55168}" type="presOf" srcId="{90105ECF-1673-4E7B-BE1F-3DF4DD254A58}" destId="{44986641-9F63-49F4-8C27-9DF6F596E24C}" srcOrd="0" destOrd="0" presId="urn:microsoft.com/office/officeart/2005/8/layout/vList2"/>
    <dgm:cxn modelId="{26E260C1-F587-4F3D-985A-393C2393D591}" type="presParOf" srcId="{B1755CC6-D278-411C-8602-17D4BED62F9E}" destId="{DE0263B2-CCAC-4F63-86AB-ADF1EA89B120}" srcOrd="0" destOrd="0" presId="urn:microsoft.com/office/officeart/2005/8/layout/vList2"/>
    <dgm:cxn modelId="{12EBDCE1-7FBA-41F9-BC4C-5B7253216671}" type="presParOf" srcId="{B1755CC6-D278-411C-8602-17D4BED62F9E}" destId="{D2CE5279-E28C-4156-9CED-1114A915FF14}" srcOrd="1" destOrd="0" presId="urn:microsoft.com/office/officeart/2005/8/layout/vList2"/>
    <dgm:cxn modelId="{041FE6E6-78D1-4BC5-A55E-B6D2DC577BC5}" type="presParOf" srcId="{B1755CC6-D278-411C-8602-17D4BED62F9E}" destId="{44986641-9F63-49F4-8C27-9DF6F596E24C}" srcOrd="2" destOrd="0" presId="urn:microsoft.com/office/officeart/2005/8/layout/vList2"/>
    <dgm:cxn modelId="{984302E4-1585-4B79-89F7-DBBAAF7A1703}" type="presParOf" srcId="{B1755CC6-D278-411C-8602-17D4BED62F9E}" destId="{36ACB625-6CD8-46EA-8154-1A48B3229AF7}" srcOrd="3" destOrd="0" presId="urn:microsoft.com/office/officeart/2005/8/layout/vList2"/>
    <dgm:cxn modelId="{4EE8012A-5952-4146-A677-2FA4741A54B7}" type="presParOf" srcId="{B1755CC6-D278-411C-8602-17D4BED62F9E}" destId="{33D92A4F-C641-4715-966B-5F9619E50321}" srcOrd="4" destOrd="0" presId="urn:microsoft.com/office/officeart/2005/8/layout/vList2"/>
    <dgm:cxn modelId="{B93D46B1-C784-4B17-BF4B-6773B015D72B}" type="presParOf" srcId="{B1755CC6-D278-411C-8602-17D4BED62F9E}" destId="{EA7420AD-72BC-40CF-89B7-335A6553F35C}" srcOrd="5" destOrd="0" presId="urn:microsoft.com/office/officeart/2005/8/layout/vList2"/>
    <dgm:cxn modelId="{D0EAAB5C-9CA8-4E6E-B99D-B77A34601CE9}" type="presParOf" srcId="{B1755CC6-D278-411C-8602-17D4BED62F9E}" destId="{D4151883-87FD-438B-B878-1EF398D8F89A}" srcOrd="6" destOrd="0" presId="urn:microsoft.com/office/officeart/2005/8/layout/vList2"/>
    <dgm:cxn modelId="{0E5DEE72-0450-49F7-9B34-20BA87D9F8E6}" type="presParOf" srcId="{B1755CC6-D278-411C-8602-17D4BED62F9E}" destId="{5A5E8A3D-8970-4F79-B5D8-D5B724B37188}" srcOrd="7" destOrd="0" presId="urn:microsoft.com/office/officeart/2005/8/layout/vList2"/>
    <dgm:cxn modelId="{9E8600F9-E733-4C15-B790-5FABB1D44DC2}" type="presParOf" srcId="{B1755CC6-D278-411C-8602-17D4BED62F9E}" destId="{C03C7353-7F9C-4EBE-9873-1792740C39E7}" srcOrd="8" destOrd="0" presId="urn:microsoft.com/office/officeart/2005/8/layout/vList2"/>
    <dgm:cxn modelId="{8B016763-E79E-4E54-BFF0-D71420AC945E}" type="presParOf" srcId="{B1755CC6-D278-411C-8602-17D4BED62F9E}" destId="{9AFB5E95-D06B-40C2-B750-EA201B144B3A}" srcOrd="9" destOrd="0" presId="urn:microsoft.com/office/officeart/2005/8/layout/vList2"/>
    <dgm:cxn modelId="{B9BDF955-C903-4A94-BD07-491ABA5E6490}" type="presParOf" srcId="{B1755CC6-D278-411C-8602-17D4BED62F9E}" destId="{0B6B3C41-3733-4F63-8664-F0A484F764D1}" srcOrd="10" destOrd="0" presId="urn:microsoft.com/office/officeart/2005/8/layout/vList2"/>
  </dgm:cxnLst>
  <dgm:bg>
    <a:solidFill>
      <a:schemeClr val="tx2">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87F1F8-40A7-4535-B538-F8DAD650A0B3}" type="doc">
      <dgm:prSet loTypeId="urn:microsoft.com/office/officeart/2005/8/layout/vList2" loCatId="list" qsTypeId="urn:microsoft.com/office/officeart/2005/8/quickstyle/simple3" qsCatId="simple" csTypeId="urn:microsoft.com/office/officeart/2005/8/colors/accent1_2" csCatId="accent1" phldr="1"/>
      <dgm:spPr/>
      <dgm:t>
        <a:bodyPr/>
        <a:lstStyle/>
        <a:p>
          <a:pPr rtl="1"/>
          <a:endParaRPr lang="ar-SY"/>
        </a:p>
      </dgm:t>
    </dgm:pt>
    <dgm:pt modelId="{C84C0C4D-4C64-4F94-80CC-059EA4495604}">
      <dgm:prSet custT="1"/>
      <dgm:spPr>
        <a:solidFill>
          <a:schemeClr val="accent2">
            <a:lumMod val="40000"/>
            <a:lumOff val="60000"/>
          </a:schemeClr>
        </a:solidFill>
      </dgm:spPr>
      <dgm:t>
        <a:bodyPr/>
        <a:lstStyle/>
        <a:p>
          <a:pPr algn="ctr" rtl="1"/>
          <a:r>
            <a:rPr lang="en-US" sz="3600" b="1" baseline="0" dirty="0">
              <a:solidFill>
                <a:schemeClr val="tx2">
                  <a:lumMod val="25000"/>
                </a:schemeClr>
              </a:solidFill>
            </a:rPr>
            <a:t>Clinic </a:t>
          </a:r>
          <a:endParaRPr lang="ar-SY" sz="3600" b="1" dirty="0">
            <a:solidFill>
              <a:schemeClr val="tx2">
                <a:lumMod val="25000"/>
              </a:schemeClr>
            </a:solidFill>
          </a:endParaRPr>
        </a:p>
      </dgm:t>
    </dgm:pt>
    <dgm:pt modelId="{B37E6A61-89A0-43DF-9788-5B41FD77B894}" type="parTrans" cxnId="{8100F40E-D5FB-469C-9463-EAF137B1F1DE}">
      <dgm:prSet/>
      <dgm:spPr/>
      <dgm:t>
        <a:bodyPr/>
        <a:lstStyle/>
        <a:p>
          <a:pPr algn="ctr" rtl="1"/>
          <a:endParaRPr lang="ar-SY" sz="2800" b="1">
            <a:solidFill>
              <a:srgbClr val="000000"/>
            </a:solidFill>
          </a:endParaRPr>
        </a:p>
      </dgm:t>
    </dgm:pt>
    <dgm:pt modelId="{E853A242-6845-4B08-893F-D05FC2CA4662}" type="sibTrans" cxnId="{8100F40E-D5FB-469C-9463-EAF137B1F1DE}">
      <dgm:prSet/>
      <dgm:spPr/>
      <dgm:t>
        <a:bodyPr/>
        <a:lstStyle/>
        <a:p>
          <a:pPr algn="ctr" rtl="1"/>
          <a:endParaRPr lang="ar-SY" sz="2800" b="1">
            <a:solidFill>
              <a:srgbClr val="000000"/>
            </a:solidFill>
          </a:endParaRPr>
        </a:p>
      </dgm:t>
    </dgm:pt>
    <dgm:pt modelId="{90105ECF-1673-4E7B-BE1F-3DF4DD254A58}">
      <dgm:prSet custT="1"/>
      <dgm:spPr>
        <a:solidFill>
          <a:schemeClr val="accent2">
            <a:lumMod val="40000"/>
            <a:lumOff val="60000"/>
          </a:schemeClr>
        </a:solidFill>
      </dgm:spPr>
      <dgm:t>
        <a:bodyPr/>
        <a:lstStyle/>
        <a:p>
          <a:pPr algn="ctr" rtl="1"/>
          <a:r>
            <a:rPr lang="en-US" sz="3600" b="1" baseline="0" dirty="0">
              <a:solidFill>
                <a:schemeClr val="tx2">
                  <a:lumMod val="25000"/>
                </a:schemeClr>
              </a:solidFill>
            </a:rPr>
            <a:t>Pharmacy</a:t>
          </a:r>
          <a:endParaRPr lang="ar-SY" sz="3600" b="1" dirty="0">
            <a:solidFill>
              <a:schemeClr val="tx2">
                <a:lumMod val="25000"/>
              </a:schemeClr>
            </a:solidFill>
          </a:endParaRPr>
        </a:p>
      </dgm:t>
    </dgm:pt>
    <dgm:pt modelId="{1DA7E7DF-DD0F-4105-A858-4A80E5C01E4C}" type="parTrans" cxnId="{B8DF47E5-1E7C-4FEF-96E3-AD5169A520AA}">
      <dgm:prSet/>
      <dgm:spPr/>
      <dgm:t>
        <a:bodyPr/>
        <a:lstStyle/>
        <a:p>
          <a:pPr algn="ctr" rtl="1"/>
          <a:endParaRPr lang="ar-SY" sz="2800" b="1">
            <a:solidFill>
              <a:srgbClr val="000000"/>
            </a:solidFill>
          </a:endParaRPr>
        </a:p>
      </dgm:t>
    </dgm:pt>
    <dgm:pt modelId="{EB7CCA6F-D1AA-4352-8D3F-E6CAD4D7FC1A}" type="sibTrans" cxnId="{B8DF47E5-1E7C-4FEF-96E3-AD5169A520AA}">
      <dgm:prSet/>
      <dgm:spPr/>
      <dgm:t>
        <a:bodyPr/>
        <a:lstStyle/>
        <a:p>
          <a:pPr algn="ctr" rtl="1"/>
          <a:endParaRPr lang="ar-SY" sz="2800" b="1">
            <a:solidFill>
              <a:srgbClr val="000000"/>
            </a:solidFill>
          </a:endParaRPr>
        </a:p>
      </dgm:t>
    </dgm:pt>
    <dgm:pt modelId="{93188D6E-58FC-45AE-9AF9-5B0964A06CDE}">
      <dgm:prSet custT="1"/>
      <dgm:spPr>
        <a:solidFill>
          <a:schemeClr val="accent2">
            <a:lumMod val="40000"/>
            <a:lumOff val="60000"/>
          </a:schemeClr>
        </a:solidFill>
      </dgm:spPr>
      <dgm:t>
        <a:bodyPr/>
        <a:lstStyle/>
        <a:p>
          <a:pPr algn="ctr" rtl="1"/>
          <a:r>
            <a:rPr lang="en-US" sz="3600" b="1" baseline="0" dirty="0">
              <a:solidFill>
                <a:schemeClr val="tx2">
                  <a:lumMod val="25000"/>
                </a:schemeClr>
              </a:solidFill>
            </a:rPr>
            <a:t>Laboratory</a:t>
          </a:r>
          <a:endParaRPr lang="ar-SY" sz="3600" b="1" dirty="0">
            <a:solidFill>
              <a:schemeClr val="tx2">
                <a:lumMod val="25000"/>
              </a:schemeClr>
            </a:solidFill>
          </a:endParaRPr>
        </a:p>
      </dgm:t>
    </dgm:pt>
    <dgm:pt modelId="{A04C1B07-8F0D-45D2-A031-EBD594AB35AF}" type="parTrans" cxnId="{7AAB97AC-6AF5-400D-A7F3-1A6C8D006593}">
      <dgm:prSet/>
      <dgm:spPr/>
      <dgm:t>
        <a:bodyPr/>
        <a:lstStyle/>
        <a:p>
          <a:pPr algn="ctr" rtl="1"/>
          <a:endParaRPr lang="ar-SY" sz="2800" b="1">
            <a:solidFill>
              <a:srgbClr val="000000"/>
            </a:solidFill>
          </a:endParaRPr>
        </a:p>
      </dgm:t>
    </dgm:pt>
    <dgm:pt modelId="{9B0A0E9B-44CD-4AEA-84E4-772833B4AEAF}" type="sibTrans" cxnId="{7AAB97AC-6AF5-400D-A7F3-1A6C8D006593}">
      <dgm:prSet/>
      <dgm:spPr/>
      <dgm:t>
        <a:bodyPr/>
        <a:lstStyle/>
        <a:p>
          <a:pPr algn="ctr" rtl="1"/>
          <a:endParaRPr lang="ar-SY" sz="2800" b="1">
            <a:solidFill>
              <a:srgbClr val="000000"/>
            </a:solidFill>
          </a:endParaRPr>
        </a:p>
      </dgm:t>
    </dgm:pt>
    <dgm:pt modelId="{2E3DDDC7-FF45-4EF9-8947-B912C95A2680}">
      <dgm:prSet custT="1"/>
      <dgm:spPr>
        <a:solidFill>
          <a:schemeClr val="accent2">
            <a:lumMod val="40000"/>
            <a:lumOff val="60000"/>
          </a:schemeClr>
        </a:solidFill>
      </dgm:spPr>
      <dgm:t>
        <a:bodyPr/>
        <a:lstStyle/>
        <a:p>
          <a:pPr algn="ctr" rtl="1"/>
          <a:r>
            <a:rPr lang="en-US" sz="3600" b="1" baseline="0" dirty="0">
              <a:solidFill>
                <a:schemeClr val="tx2">
                  <a:lumMod val="25000"/>
                </a:schemeClr>
              </a:solidFill>
            </a:rPr>
            <a:t>X Ray</a:t>
          </a:r>
          <a:endParaRPr lang="ar-SY" sz="3600" b="1" dirty="0">
            <a:solidFill>
              <a:schemeClr val="tx2">
                <a:lumMod val="25000"/>
              </a:schemeClr>
            </a:solidFill>
          </a:endParaRPr>
        </a:p>
      </dgm:t>
    </dgm:pt>
    <dgm:pt modelId="{ACEFA384-711A-4165-B958-8F9A3DE28161}" type="parTrans" cxnId="{6061F2F5-880D-4630-8EED-41C4152E8255}">
      <dgm:prSet/>
      <dgm:spPr/>
      <dgm:t>
        <a:bodyPr/>
        <a:lstStyle/>
        <a:p>
          <a:pPr algn="ctr" rtl="1"/>
          <a:endParaRPr lang="ar-SY" sz="2800" b="1">
            <a:solidFill>
              <a:srgbClr val="000000"/>
            </a:solidFill>
          </a:endParaRPr>
        </a:p>
      </dgm:t>
    </dgm:pt>
    <dgm:pt modelId="{94B2F191-95E9-489F-B373-63E401328A2A}" type="sibTrans" cxnId="{6061F2F5-880D-4630-8EED-41C4152E8255}">
      <dgm:prSet/>
      <dgm:spPr/>
      <dgm:t>
        <a:bodyPr/>
        <a:lstStyle/>
        <a:p>
          <a:pPr algn="ctr" rtl="1"/>
          <a:endParaRPr lang="ar-SY" sz="2800" b="1">
            <a:solidFill>
              <a:srgbClr val="000000"/>
            </a:solidFill>
          </a:endParaRPr>
        </a:p>
      </dgm:t>
    </dgm:pt>
    <dgm:pt modelId="{A0A29167-C123-4889-A461-65E91C05925D}">
      <dgm:prSet custT="1"/>
      <dgm:spPr>
        <a:solidFill>
          <a:schemeClr val="accent2">
            <a:lumMod val="40000"/>
            <a:lumOff val="60000"/>
          </a:schemeClr>
        </a:solidFill>
      </dgm:spPr>
      <dgm:t>
        <a:bodyPr/>
        <a:lstStyle/>
        <a:p>
          <a:pPr algn="ctr" rtl="1"/>
          <a:r>
            <a:rPr lang="en-US" sz="3600" b="1" baseline="0" dirty="0">
              <a:solidFill>
                <a:schemeClr val="tx2">
                  <a:lumMod val="25000"/>
                </a:schemeClr>
              </a:solidFill>
            </a:rPr>
            <a:t>Physiotherapy</a:t>
          </a:r>
          <a:endParaRPr lang="ar-SY" sz="3600" b="1" dirty="0">
            <a:solidFill>
              <a:schemeClr val="tx2">
                <a:lumMod val="25000"/>
              </a:schemeClr>
            </a:solidFill>
          </a:endParaRPr>
        </a:p>
      </dgm:t>
    </dgm:pt>
    <dgm:pt modelId="{1ED35AD4-E74D-4810-9152-4BF69399769C}" type="parTrans" cxnId="{44C1ABB4-2102-4394-A0D0-1C61418BE9D2}">
      <dgm:prSet/>
      <dgm:spPr/>
      <dgm:t>
        <a:bodyPr/>
        <a:lstStyle/>
        <a:p>
          <a:pPr algn="ctr" rtl="1"/>
          <a:endParaRPr lang="ar-SY" sz="2800" b="1">
            <a:solidFill>
              <a:srgbClr val="000000"/>
            </a:solidFill>
          </a:endParaRPr>
        </a:p>
      </dgm:t>
    </dgm:pt>
    <dgm:pt modelId="{BE087E4F-F507-4F52-8365-FC55A9505554}" type="sibTrans" cxnId="{44C1ABB4-2102-4394-A0D0-1C61418BE9D2}">
      <dgm:prSet/>
      <dgm:spPr/>
      <dgm:t>
        <a:bodyPr/>
        <a:lstStyle/>
        <a:p>
          <a:pPr algn="ctr" rtl="1"/>
          <a:endParaRPr lang="ar-SY" sz="2800" b="1">
            <a:solidFill>
              <a:srgbClr val="000000"/>
            </a:solidFill>
          </a:endParaRPr>
        </a:p>
      </dgm:t>
    </dgm:pt>
    <dgm:pt modelId="{EECFC398-FA63-44AD-ABDA-BFFF3B16424C}">
      <dgm:prSet custT="1"/>
      <dgm:spPr>
        <a:solidFill>
          <a:schemeClr val="accent2">
            <a:lumMod val="40000"/>
            <a:lumOff val="60000"/>
          </a:schemeClr>
        </a:solidFill>
      </dgm:spPr>
      <dgm:t>
        <a:bodyPr/>
        <a:lstStyle/>
        <a:p>
          <a:pPr algn="ctr" rtl="1"/>
          <a:r>
            <a:rPr lang="en-US" sz="3600" b="1" baseline="0" dirty="0">
              <a:solidFill>
                <a:schemeClr val="tx2">
                  <a:lumMod val="25000"/>
                </a:schemeClr>
              </a:solidFill>
            </a:rPr>
            <a:t>Hospita</a:t>
          </a:r>
          <a:r>
            <a:rPr lang="en-US" sz="3200" b="1" baseline="0" dirty="0">
              <a:solidFill>
                <a:schemeClr val="tx2">
                  <a:lumMod val="25000"/>
                </a:schemeClr>
              </a:solidFill>
            </a:rPr>
            <a:t>l</a:t>
          </a:r>
          <a:endParaRPr lang="ar-SY" sz="3200" b="1" dirty="0">
            <a:solidFill>
              <a:schemeClr val="tx2">
                <a:lumMod val="25000"/>
              </a:schemeClr>
            </a:solidFill>
          </a:endParaRPr>
        </a:p>
      </dgm:t>
    </dgm:pt>
    <dgm:pt modelId="{44776DDA-C335-49A0-BCE5-1CA034F8675F}" type="parTrans" cxnId="{2ACDBC86-264E-48F2-B234-C0951915847E}">
      <dgm:prSet/>
      <dgm:spPr/>
      <dgm:t>
        <a:bodyPr/>
        <a:lstStyle/>
        <a:p>
          <a:pPr algn="ctr" rtl="1"/>
          <a:endParaRPr lang="ar-SY" sz="2800" b="1">
            <a:solidFill>
              <a:srgbClr val="000000"/>
            </a:solidFill>
          </a:endParaRPr>
        </a:p>
      </dgm:t>
    </dgm:pt>
    <dgm:pt modelId="{42770FE6-EA3A-4630-9C1A-A43D5D5BF7C4}" type="sibTrans" cxnId="{2ACDBC86-264E-48F2-B234-C0951915847E}">
      <dgm:prSet/>
      <dgm:spPr/>
      <dgm:t>
        <a:bodyPr/>
        <a:lstStyle/>
        <a:p>
          <a:pPr algn="ctr" rtl="1"/>
          <a:endParaRPr lang="ar-SY" sz="2800" b="1">
            <a:solidFill>
              <a:srgbClr val="000000"/>
            </a:solidFill>
          </a:endParaRPr>
        </a:p>
      </dgm:t>
    </dgm:pt>
    <dgm:pt modelId="{CC27CC49-8B19-4EA6-ACE0-DD6E1425EA04}">
      <dgm:prSet custT="1"/>
      <dgm:spPr>
        <a:solidFill>
          <a:schemeClr val="accent2">
            <a:lumMod val="40000"/>
            <a:lumOff val="60000"/>
          </a:schemeClr>
        </a:solidFill>
      </dgm:spPr>
      <dgm:t>
        <a:bodyPr/>
        <a:lstStyle/>
        <a:p>
          <a:pPr algn="ctr" rtl="1"/>
          <a:r>
            <a:rPr lang="en-US" sz="3600" b="1" dirty="0">
              <a:solidFill>
                <a:schemeClr val="tx2">
                  <a:lumMod val="25000"/>
                </a:schemeClr>
              </a:solidFill>
            </a:rPr>
            <a:t>Dentist</a:t>
          </a:r>
          <a:endParaRPr lang="ar-SY" sz="2000" b="1" dirty="0">
            <a:solidFill>
              <a:schemeClr val="tx2">
                <a:lumMod val="25000"/>
              </a:schemeClr>
            </a:solidFill>
          </a:endParaRPr>
        </a:p>
      </dgm:t>
    </dgm:pt>
    <dgm:pt modelId="{4B29BF22-4453-464E-9696-CBEF6EC6FE00}" type="parTrans" cxnId="{70E9F894-E0D2-4419-937D-E519A25440E6}">
      <dgm:prSet/>
      <dgm:spPr/>
      <dgm:t>
        <a:bodyPr/>
        <a:lstStyle/>
        <a:p>
          <a:pPr rtl="1"/>
          <a:endParaRPr lang="ar-SY"/>
        </a:p>
      </dgm:t>
    </dgm:pt>
    <dgm:pt modelId="{03C59EE8-428B-4835-B3C7-209CEE0C7AA7}" type="sibTrans" cxnId="{70E9F894-E0D2-4419-937D-E519A25440E6}">
      <dgm:prSet/>
      <dgm:spPr/>
      <dgm:t>
        <a:bodyPr/>
        <a:lstStyle/>
        <a:p>
          <a:pPr rtl="1"/>
          <a:endParaRPr lang="ar-SY"/>
        </a:p>
      </dgm:t>
    </dgm:pt>
    <dgm:pt modelId="{02601ADA-F510-4B2C-9C80-5B8CB27E4559}">
      <dgm:prSet custT="1"/>
      <dgm:spPr>
        <a:solidFill>
          <a:schemeClr val="accent2">
            <a:lumMod val="40000"/>
            <a:lumOff val="60000"/>
          </a:schemeClr>
        </a:solidFill>
      </dgm:spPr>
      <dgm:t>
        <a:bodyPr/>
        <a:lstStyle/>
        <a:p>
          <a:pPr algn="ctr" rtl="1"/>
          <a:r>
            <a:rPr lang="en-US" sz="3600" b="1" dirty="0">
              <a:solidFill>
                <a:schemeClr val="tx2">
                  <a:lumMod val="25000"/>
                </a:schemeClr>
              </a:solidFill>
            </a:rPr>
            <a:t>Optical Center</a:t>
          </a:r>
          <a:endParaRPr lang="ar-SY" sz="3600" b="1" dirty="0">
            <a:solidFill>
              <a:schemeClr val="tx2">
                <a:lumMod val="25000"/>
              </a:schemeClr>
            </a:solidFill>
          </a:endParaRPr>
        </a:p>
      </dgm:t>
    </dgm:pt>
    <dgm:pt modelId="{110B4BFD-CE5B-4942-BF39-BC9346B12658}" type="parTrans" cxnId="{26972521-F6F7-4EED-935A-0C8D396DCB45}">
      <dgm:prSet/>
      <dgm:spPr/>
      <dgm:t>
        <a:bodyPr/>
        <a:lstStyle/>
        <a:p>
          <a:pPr rtl="1"/>
          <a:endParaRPr lang="ar-SY"/>
        </a:p>
      </dgm:t>
    </dgm:pt>
    <dgm:pt modelId="{0C3F7366-3F95-401F-8225-1A2BC05164AE}" type="sibTrans" cxnId="{26972521-F6F7-4EED-935A-0C8D396DCB45}">
      <dgm:prSet/>
      <dgm:spPr/>
      <dgm:t>
        <a:bodyPr/>
        <a:lstStyle/>
        <a:p>
          <a:pPr rtl="1"/>
          <a:endParaRPr lang="ar-SY"/>
        </a:p>
      </dgm:t>
    </dgm:pt>
    <dgm:pt modelId="{B1755CC6-D278-411C-8602-17D4BED62F9E}" type="pres">
      <dgm:prSet presAssocID="{2D87F1F8-40A7-4535-B538-F8DAD650A0B3}" presName="linear" presStyleCnt="0">
        <dgm:presLayoutVars>
          <dgm:animLvl val="lvl"/>
          <dgm:resizeHandles val="exact"/>
        </dgm:presLayoutVars>
      </dgm:prSet>
      <dgm:spPr/>
      <dgm:t>
        <a:bodyPr/>
        <a:lstStyle/>
        <a:p>
          <a:pPr rtl="1"/>
          <a:endParaRPr lang="ar-SY"/>
        </a:p>
      </dgm:t>
    </dgm:pt>
    <dgm:pt modelId="{DE0263B2-CCAC-4F63-86AB-ADF1EA89B120}" type="pres">
      <dgm:prSet presAssocID="{C84C0C4D-4C64-4F94-80CC-059EA4495604}" presName="parentText" presStyleLbl="node1" presStyleIdx="0" presStyleCnt="8" custLinFactNeighborY="28819">
        <dgm:presLayoutVars>
          <dgm:chMax val="0"/>
          <dgm:bulletEnabled val="1"/>
        </dgm:presLayoutVars>
      </dgm:prSet>
      <dgm:spPr/>
      <dgm:t>
        <a:bodyPr/>
        <a:lstStyle/>
        <a:p>
          <a:pPr rtl="1"/>
          <a:endParaRPr lang="ar-SY"/>
        </a:p>
      </dgm:t>
    </dgm:pt>
    <dgm:pt modelId="{D2CE5279-E28C-4156-9CED-1114A915FF14}" type="pres">
      <dgm:prSet presAssocID="{E853A242-6845-4B08-893F-D05FC2CA4662}" presName="spacer" presStyleCnt="0"/>
      <dgm:spPr/>
    </dgm:pt>
    <dgm:pt modelId="{9F919CDD-93E3-448D-ADD3-37ABEE7BF081}" type="pres">
      <dgm:prSet presAssocID="{CC27CC49-8B19-4EA6-ACE0-DD6E1425EA04}" presName="parentText" presStyleLbl="node1" presStyleIdx="1" presStyleCnt="8">
        <dgm:presLayoutVars>
          <dgm:chMax val="0"/>
          <dgm:bulletEnabled val="1"/>
        </dgm:presLayoutVars>
      </dgm:prSet>
      <dgm:spPr/>
      <dgm:t>
        <a:bodyPr/>
        <a:lstStyle/>
        <a:p>
          <a:pPr rtl="1"/>
          <a:endParaRPr lang="ar-SY"/>
        </a:p>
      </dgm:t>
    </dgm:pt>
    <dgm:pt modelId="{2BF57688-DAA8-417B-8BCD-0A7756B6E70A}" type="pres">
      <dgm:prSet presAssocID="{03C59EE8-428B-4835-B3C7-209CEE0C7AA7}" presName="spacer" presStyleCnt="0"/>
      <dgm:spPr/>
    </dgm:pt>
    <dgm:pt modelId="{61596351-327C-4117-B33D-D91148EC429F}" type="pres">
      <dgm:prSet presAssocID="{02601ADA-F510-4B2C-9C80-5B8CB27E4559}" presName="parentText" presStyleLbl="node1" presStyleIdx="2" presStyleCnt="8">
        <dgm:presLayoutVars>
          <dgm:chMax val="0"/>
          <dgm:bulletEnabled val="1"/>
        </dgm:presLayoutVars>
      </dgm:prSet>
      <dgm:spPr/>
      <dgm:t>
        <a:bodyPr/>
        <a:lstStyle/>
        <a:p>
          <a:pPr rtl="1"/>
          <a:endParaRPr lang="ar-SY"/>
        </a:p>
      </dgm:t>
    </dgm:pt>
    <dgm:pt modelId="{641D731F-2C25-476D-B9F2-6E21B6C519D9}" type="pres">
      <dgm:prSet presAssocID="{0C3F7366-3F95-401F-8225-1A2BC05164AE}" presName="spacer" presStyleCnt="0"/>
      <dgm:spPr/>
    </dgm:pt>
    <dgm:pt modelId="{44986641-9F63-49F4-8C27-9DF6F596E24C}" type="pres">
      <dgm:prSet presAssocID="{90105ECF-1673-4E7B-BE1F-3DF4DD254A58}" presName="parentText" presStyleLbl="node1" presStyleIdx="3" presStyleCnt="8" custScaleY="96459" custLinFactNeighborY="64781">
        <dgm:presLayoutVars>
          <dgm:chMax val="0"/>
          <dgm:bulletEnabled val="1"/>
        </dgm:presLayoutVars>
      </dgm:prSet>
      <dgm:spPr/>
      <dgm:t>
        <a:bodyPr/>
        <a:lstStyle/>
        <a:p>
          <a:pPr rtl="1"/>
          <a:endParaRPr lang="ar-SY"/>
        </a:p>
      </dgm:t>
    </dgm:pt>
    <dgm:pt modelId="{36ACB625-6CD8-46EA-8154-1A48B3229AF7}" type="pres">
      <dgm:prSet presAssocID="{EB7CCA6F-D1AA-4352-8D3F-E6CAD4D7FC1A}" presName="spacer" presStyleCnt="0"/>
      <dgm:spPr/>
    </dgm:pt>
    <dgm:pt modelId="{33D92A4F-C641-4715-966B-5F9619E50321}" type="pres">
      <dgm:prSet presAssocID="{93188D6E-58FC-45AE-9AF9-5B0964A06CDE}" presName="parentText" presStyleLbl="node1" presStyleIdx="4" presStyleCnt="8" custScaleY="91916" custLinFactNeighborY="61287">
        <dgm:presLayoutVars>
          <dgm:chMax val="0"/>
          <dgm:bulletEnabled val="1"/>
        </dgm:presLayoutVars>
      </dgm:prSet>
      <dgm:spPr/>
      <dgm:t>
        <a:bodyPr/>
        <a:lstStyle/>
        <a:p>
          <a:pPr rtl="1"/>
          <a:endParaRPr lang="ar-SY"/>
        </a:p>
      </dgm:t>
    </dgm:pt>
    <dgm:pt modelId="{EA7420AD-72BC-40CF-89B7-335A6553F35C}" type="pres">
      <dgm:prSet presAssocID="{9B0A0E9B-44CD-4AEA-84E4-772833B4AEAF}" presName="spacer" presStyleCnt="0"/>
      <dgm:spPr/>
    </dgm:pt>
    <dgm:pt modelId="{D4151883-87FD-438B-B878-1EF398D8F89A}" type="pres">
      <dgm:prSet presAssocID="{2E3DDDC7-FF45-4EF9-8947-B912C95A2680}" presName="parentText" presStyleLbl="node1" presStyleIdx="5" presStyleCnt="8" custLinFactNeighborY="55601">
        <dgm:presLayoutVars>
          <dgm:chMax val="0"/>
          <dgm:bulletEnabled val="1"/>
        </dgm:presLayoutVars>
      </dgm:prSet>
      <dgm:spPr/>
      <dgm:t>
        <a:bodyPr/>
        <a:lstStyle/>
        <a:p>
          <a:pPr rtl="1"/>
          <a:endParaRPr lang="ar-SY"/>
        </a:p>
      </dgm:t>
    </dgm:pt>
    <dgm:pt modelId="{5A5E8A3D-8970-4F79-B5D8-D5B724B37188}" type="pres">
      <dgm:prSet presAssocID="{94B2F191-95E9-489F-B373-63E401328A2A}" presName="spacer" presStyleCnt="0"/>
      <dgm:spPr/>
    </dgm:pt>
    <dgm:pt modelId="{C03C7353-7F9C-4EBE-9873-1792740C39E7}" type="pres">
      <dgm:prSet presAssocID="{A0A29167-C123-4889-A461-65E91C05925D}" presName="parentText" presStyleLbl="node1" presStyleIdx="6" presStyleCnt="8" custScaleY="96142" custLinFactNeighborY="14962">
        <dgm:presLayoutVars>
          <dgm:chMax val="0"/>
          <dgm:bulletEnabled val="1"/>
        </dgm:presLayoutVars>
      </dgm:prSet>
      <dgm:spPr/>
      <dgm:t>
        <a:bodyPr/>
        <a:lstStyle/>
        <a:p>
          <a:pPr rtl="1"/>
          <a:endParaRPr lang="ar-SY"/>
        </a:p>
      </dgm:t>
    </dgm:pt>
    <dgm:pt modelId="{9AFB5E95-D06B-40C2-B750-EA201B144B3A}" type="pres">
      <dgm:prSet presAssocID="{BE087E4F-F507-4F52-8365-FC55A9505554}" presName="spacer" presStyleCnt="0"/>
      <dgm:spPr/>
    </dgm:pt>
    <dgm:pt modelId="{0B6B3C41-3733-4F63-8664-F0A484F764D1}" type="pres">
      <dgm:prSet presAssocID="{EECFC398-FA63-44AD-ABDA-BFFF3B16424C}" presName="parentText" presStyleLbl="node1" presStyleIdx="7" presStyleCnt="8" custLinFactY="1274" custLinFactNeighborX="414" custLinFactNeighborY="100000">
        <dgm:presLayoutVars>
          <dgm:chMax val="0"/>
          <dgm:bulletEnabled val="1"/>
        </dgm:presLayoutVars>
      </dgm:prSet>
      <dgm:spPr/>
      <dgm:t>
        <a:bodyPr/>
        <a:lstStyle/>
        <a:p>
          <a:pPr rtl="1"/>
          <a:endParaRPr lang="ar-SY"/>
        </a:p>
      </dgm:t>
    </dgm:pt>
  </dgm:ptLst>
  <dgm:cxnLst>
    <dgm:cxn modelId="{26972521-F6F7-4EED-935A-0C8D396DCB45}" srcId="{2D87F1F8-40A7-4535-B538-F8DAD650A0B3}" destId="{02601ADA-F510-4B2C-9C80-5B8CB27E4559}" srcOrd="2" destOrd="0" parTransId="{110B4BFD-CE5B-4942-BF39-BC9346B12658}" sibTransId="{0C3F7366-3F95-401F-8225-1A2BC05164AE}"/>
    <dgm:cxn modelId="{41802E12-A401-4C03-AF81-A6E0764CB131}" type="presOf" srcId="{2D87F1F8-40A7-4535-B538-F8DAD650A0B3}" destId="{B1755CC6-D278-411C-8602-17D4BED62F9E}" srcOrd="0" destOrd="0" presId="urn:microsoft.com/office/officeart/2005/8/layout/vList2"/>
    <dgm:cxn modelId="{2590821D-C898-4F5A-B7BE-D4B2ED96E3FD}" type="presOf" srcId="{93188D6E-58FC-45AE-9AF9-5B0964A06CDE}" destId="{33D92A4F-C641-4715-966B-5F9619E50321}" srcOrd="0" destOrd="0" presId="urn:microsoft.com/office/officeart/2005/8/layout/vList2"/>
    <dgm:cxn modelId="{7AAB97AC-6AF5-400D-A7F3-1A6C8D006593}" srcId="{2D87F1F8-40A7-4535-B538-F8DAD650A0B3}" destId="{93188D6E-58FC-45AE-9AF9-5B0964A06CDE}" srcOrd="4" destOrd="0" parTransId="{A04C1B07-8F0D-45D2-A031-EBD594AB35AF}" sibTransId="{9B0A0E9B-44CD-4AEA-84E4-772833B4AEAF}"/>
    <dgm:cxn modelId="{C94171D0-8D4E-43BB-ABB6-B953B3979627}" type="presOf" srcId="{02601ADA-F510-4B2C-9C80-5B8CB27E4559}" destId="{61596351-327C-4117-B33D-D91148EC429F}" srcOrd="0" destOrd="0" presId="urn:microsoft.com/office/officeart/2005/8/layout/vList2"/>
    <dgm:cxn modelId="{2F7991C9-AE39-43B4-A781-3137C44CF32B}" type="presOf" srcId="{C84C0C4D-4C64-4F94-80CC-059EA4495604}" destId="{DE0263B2-CCAC-4F63-86AB-ADF1EA89B120}" srcOrd="0" destOrd="0" presId="urn:microsoft.com/office/officeart/2005/8/layout/vList2"/>
    <dgm:cxn modelId="{91A0A60B-7780-4620-B332-256EEF031069}" type="presOf" srcId="{EECFC398-FA63-44AD-ABDA-BFFF3B16424C}" destId="{0B6B3C41-3733-4F63-8664-F0A484F764D1}" srcOrd="0" destOrd="0" presId="urn:microsoft.com/office/officeart/2005/8/layout/vList2"/>
    <dgm:cxn modelId="{44C1ABB4-2102-4394-A0D0-1C61418BE9D2}" srcId="{2D87F1F8-40A7-4535-B538-F8DAD650A0B3}" destId="{A0A29167-C123-4889-A461-65E91C05925D}" srcOrd="6" destOrd="0" parTransId="{1ED35AD4-E74D-4810-9152-4BF69399769C}" sibTransId="{BE087E4F-F507-4F52-8365-FC55A9505554}"/>
    <dgm:cxn modelId="{B637008D-BDFB-48B4-9485-C8B133BAA881}" type="presOf" srcId="{CC27CC49-8B19-4EA6-ACE0-DD6E1425EA04}" destId="{9F919CDD-93E3-448D-ADD3-37ABEE7BF081}" srcOrd="0" destOrd="0" presId="urn:microsoft.com/office/officeart/2005/8/layout/vList2"/>
    <dgm:cxn modelId="{B8DF47E5-1E7C-4FEF-96E3-AD5169A520AA}" srcId="{2D87F1F8-40A7-4535-B538-F8DAD650A0B3}" destId="{90105ECF-1673-4E7B-BE1F-3DF4DD254A58}" srcOrd="3" destOrd="0" parTransId="{1DA7E7DF-DD0F-4105-A858-4A80E5C01E4C}" sibTransId="{EB7CCA6F-D1AA-4352-8D3F-E6CAD4D7FC1A}"/>
    <dgm:cxn modelId="{988B4381-32D5-419D-94FD-D2C94ED062B0}" type="presOf" srcId="{90105ECF-1673-4E7B-BE1F-3DF4DD254A58}" destId="{44986641-9F63-49F4-8C27-9DF6F596E24C}" srcOrd="0" destOrd="0" presId="urn:microsoft.com/office/officeart/2005/8/layout/vList2"/>
    <dgm:cxn modelId="{6061F2F5-880D-4630-8EED-41C4152E8255}" srcId="{2D87F1F8-40A7-4535-B538-F8DAD650A0B3}" destId="{2E3DDDC7-FF45-4EF9-8947-B912C95A2680}" srcOrd="5" destOrd="0" parTransId="{ACEFA384-711A-4165-B958-8F9A3DE28161}" sibTransId="{94B2F191-95E9-489F-B373-63E401328A2A}"/>
    <dgm:cxn modelId="{2ACDBC86-264E-48F2-B234-C0951915847E}" srcId="{2D87F1F8-40A7-4535-B538-F8DAD650A0B3}" destId="{EECFC398-FA63-44AD-ABDA-BFFF3B16424C}" srcOrd="7" destOrd="0" parTransId="{44776DDA-C335-49A0-BCE5-1CA034F8675F}" sibTransId="{42770FE6-EA3A-4630-9C1A-A43D5D5BF7C4}"/>
    <dgm:cxn modelId="{70E9F894-E0D2-4419-937D-E519A25440E6}" srcId="{2D87F1F8-40A7-4535-B538-F8DAD650A0B3}" destId="{CC27CC49-8B19-4EA6-ACE0-DD6E1425EA04}" srcOrd="1" destOrd="0" parTransId="{4B29BF22-4453-464E-9696-CBEF6EC6FE00}" sibTransId="{03C59EE8-428B-4835-B3C7-209CEE0C7AA7}"/>
    <dgm:cxn modelId="{1F42586A-12D6-4664-956B-945D809382BF}" type="presOf" srcId="{A0A29167-C123-4889-A461-65E91C05925D}" destId="{C03C7353-7F9C-4EBE-9873-1792740C39E7}" srcOrd="0" destOrd="0" presId="urn:microsoft.com/office/officeart/2005/8/layout/vList2"/>
    <dgm:cxn modelId="{166085B2-2437-451A-9B20-BEE422D588FB}" type="presOf" srcId="{2E3DDDC7-FF45-4EF9-8947-B912C95A2680}" destId="{D4151883-87FD-438B-B878-1EF398D8F89A}" srcOrd="0" destOrd="0" presId="urn:microsoft.com/office/officeart/2005/8/layout/vList2"/>
    <dgm:cxn modelId="{8100F40E-D5FB-469C-9463-EAF137B1F1DE}" srcId="{2D87F1F8-40A7-4535-B538-F8DAD650A0B3}" destId="{C84C0C4D-4C64-4F94-80CC-059EA4495604}" srcOrd="0" destOrd="0" parTransId="{B37E6A61-89A0-43DF-9788-5B41FD77B894}" sibTransId="{E853A242-6845-4B08-893F-D05FC2CA4662}"/>
    <dgm:cxn modelId="{6578118D-2AC2-4D43-AE43-8582D6E8E575}" type="presParOf" srcId="{B1755CC6-D278-411C-8602-17D4BED62F9E}" destId="{DE0263B2-CCAC-4F63-86AB-ADF1EA89B120}" srcOrd="0" destOrd="0" presId="urn:microsoft.com/office/officeart/2005/8/layout/vList2"/>
    <dgm:cxn modelId="{91D6AF9F-1F72-4B90-81CF-D308BFD17906}" type="presParOf" srcId="{B1755CC6-D278-411C-8602-17D4BED62F9E}" destId="{D2CE5279-E28C-4156-9CED-1114A915FF14}" srcOrd="1" destOrd="0" presId="urn:microsoft.com/office/officeart/2005/8/layout/vList2"/>
    <dgm:cxn modelId="{21F95290-CE92-410B-8A1E-6443CE4D3803}" type="presParOf" srcId="{B1755CC6-D278-411C-8602-17D4BED62F9E}" destId="{9F919CDD-93E3-448D-ADD3-37ABEE7BF081}" srcOrd="2" destOrd="0" presId="urn:microsoft.com/office/officeart/2005/8/layout/vList2"/>
    <dgm:cxn modelId="{528649DA-E9DC-4907-8574-49E4442AD62B}" type="presParOf" srcId="{B1755CC6-D278-411C-8602-17D4BED62F9E}" destId="{2BF57688-DAA8-417B-8BCD-0A7756B6E70A}" srcOrd="3" destOrd="0" presId="urn:microsoft.com/office/officeart/2005/8/layout/vList2"/>
    <dgm:cxn modelId="{AAB7B6CC-B4B7-4865-829E-E5711FBC8FF9}" type="presParOf" srcId="{B1755CC6-D278-411C-8602-17D4BED62F9E}" destId="{61596351-327C-4117-B33D-D91148EC429F}" srcOrd="4" destOrd="0" presId="urn:microsoft.com/office/officeart/2005/8/layout/vList2"/>
    <dgm:cxn modelId="{E1D9DD74-A83E-4BDF-8F7A-1E1861520138}" type="presParOf" srcId="{B1755CC6-D278-411C-8602-17D4BED62F9E}" destId="{641D731F-2C25-476D-B9F2-6E21B6C519D9}" srcOrd="5" destOrd="0" presId="urn:microsoft.com/office/officeart/2005/8/layout/vList2"/>
    <dgm:cxn modelId="{8D1F8622-D6D2-4708-8F27-39D3CE905AD3}" type="presParOf" srcId="{B1755CC6-D278-411C-8602-17D4BED62F9E}" destId="{44986641-9F63-49F4-8C27-9DF6F596E24C}" srcOrd="6" destOrd="0" presId="urn:microsoft.com/office/officeart/2005/8/layout/vList2"/>
    <dgm:cxn modelId="{976AACEB-4C6F-4ADC-8ED3-D0817B40C885}" type="presParOf" srcId="{B1755CC6-D278-411C-8602-17D4BED62F9E}" destId="{36ACB625-6CD8-46EA-8154-1A48B3229AF7}" srcOrd="7" destOrd="0" presId="urn:microsoft.com/office/officeart/2005/8/layout/vList2"/>
    <dgm:cxn modelId="{41206DDA-CFF9-44E5-8CE7-A2B5832F80AE}" type="presParOf" srcId="{B1755CC6-D278-411C-8602-17D4BED62F9E}" destId="{33D92A4F-C641-4715-966B-5F9619E50321}" srcOrd="8" destOrd="0" presId="urn:microsoft.com/office/officeart/2005/8/layout/vList2"/>
    <dgm:cxn modelId="{55510A30-7EA3-4297-AD72-4E4267522E92}" type="presParOf" srcId="{B1755CC6-D278-411C-8602-17D4BED62F9E}" destId="{EA7420AD-72BC-40CF-89B7-335A6553F35C}" srcOrd="9" destOrd="0" presId="urn:microsoft.com/office/officeart/2005/8/layout/vList2"/>
    <dgm:cxn modelId="{67E17FED-D273-4A03-A477-FC5A867D815C}" type="presParOf" srcId="{B1755CC6-D278-411C-8602-17D4BED62F9E}" destId="{D4151883-87FD-438B-B878-1EF398D8F89A}" srcOrd="10" destOrd="0" presId="urn:microsoft.com/office/officeart/2005/8/layout/vList2"/>
    <dgm:cxn modelId="{2F93C33F-9036-450A-8C00-9F4A096C78A1}" type="presParOf" srcId="{B1755CC6-D278-411C-8602-17D4BED62F9E}" destId="{5A5E8A3D-8970-4F79-B5D8-D5B724B37188}" srcOrd="11" destOrd="0" presId="urn:microsoft.com/office/officeart/2005/8/layout/vList2"/>
    <dgm:cxn modelId="{63764274-9314-4EFF-A292-5D214528B351}" type="presParOf" srcId="{B1755CC6-D278-411C-8602-17D4BED62F9E}" destId="{C03C7353-7F9C-4EBE-9873-1792740C39E7}" srcOrd="12" destOrd="0" presId="urn:microsoft.com/office/officeart/2005/8/layout/vList2"/>
    <dgm:cxn modelId="{6D67F7D7-EA0F-4D2F-B756-811609F9B03D}" type="presParOf" srcId="{B1755CC6-D278-411C-8602-17D4BED62F9E}" destId="{9AFB5E95-D06B-40C2-B750-EA201B144B3A}" srcOrd="13" destOrd="0" presId="urn:microsoft.com/office/officeart/2005/8/layout/vList2"/>
    <dgm:cxn modelId="{E87FA27A-9797-4D3F-88E7-44B12577EA30}" type="presParOf" srcId="{B1755CC6-D278-411C-8602-17D4BED62F9E}" destId="{0B6B3C41-3733-4F63-8664-F0A484F764D1}" srcOrd="14" destOrd="0" presId="urn:microsoft.com/office/officeart/2005/8/layout/vList2"/>
  </dgm:cxnLst>
  <dgm:bg>
    <a:solidFill>
      <a:schemeClr val="tx2">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pPr>
              <a:defRPr/>
            </a:pPr>
            <a:endParaRPr lang="en-US">
              <a:solidFill>
                <a:prstClr val="white">
                  <a:tint val="75000"/>
                </a:prstClr>
              </a:solidFill>
            </a:endParaRPr>
          </a:p>
        </p:txBody>
      </p:sp>
      <p:sp>
        <p:nvSpPr>
          <p:cNvPr id="17" name="Footer Placeholder 16"/>
          <p:cNvSpPr>
            <a:spLocks noGrp="1"/>
          </p:cNvSpPr>
          <p:nvPr>
            <p:ph type="ftr" sz="quarter" idx="11"/>
          </p:nvPr>
        </p:nvSpPr>
        <p:spPr/>
        <p:txBody>
          <a:bodyPr/>
          <a:lstStyle/>
          <a:p>
            <a:pPr>
              <a:defRPr/>
            </a:pPr>
            <a:endParaRPr lang="en-US">
              <a:solidFill>
                <a:prstClr val="white">
                  <a:tint val="75000"/>
                </a:prstClr>
              </a:solidFill>
            </a:endParaRPr>
          </a:p>
        </p:txBody>
      </p:sp>
      <p:sp>
        <p:nvSpPr>
          <p:cNvPr id="29" name="Slide Number Placeholder 28"/>
          <p:cNvSpPr>
            <a:spLocks noGrp="1"/>
          </p:cNvSpPr>
          <p:nvPr>
            <p:ph type="sldNum" sz="quarter" idx="12"/>
          </p:nvPr>
        </p:nvSpPr>
        <p:spPr/>
        <p:txBody>
          <a:bodyPr/>
          <a:lstStyle/>
          <a:p>
            <a:pPr>
              <a:defRPr/>
            </a:pPr>
            <a:fld id="{4BD26B51-B575-4E28-A5C6-524E9235BA27}" type="slidenum">
              <a:rPr lang="ar-JO" altLang="ar-SY" smtClean="0">
                <a:solidFill>
                  <a:prstClr val="white">
                    <a:tint val="75000"/>
                  </a:prstClr>
                </a:solidFill>
              </a:rPr>
              <a:pPr>
                <a:defRPr/>
              </a:pPr>
              <a:t>‹#›</a:t>
            </a:fld>
            <a:endParaRPr lang="en-US" altLang="ar-SY">
              <a:solidFill>
                <a:prstClr val="white">
                  <a:tint val="75000"/>
                </a:prstClr>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1FB1383D-56FC-4818-950D-0FBE8E0A1207}" type="slidenum">
              <a:rPr lang="ar-JO" altLang="ar-SY" smtClean="0">
                <a:solidFill>
                  <a:prstClr val="white">
                    <a:tint val="75000"/>
                  </a:prstClr>
                </a:solidFill>
              </a:rPr>
              <a:pPr>
                <a:defRPr/>
              </a:pPr>
              <a:t>‹#›</a:t>
            </a:fld>
            <a:endParaRPr lang="en-US" altLang="ar-SY">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7D10B40D-B844-40DF-B8C1-CD56E41D3E58}" type="slidenum">
              <a:rPr lang="ar-JO" altLang="ar-SY" smtClean="0">
                <a:solidFill>
                  <a:prstClr val="white">
                    <a:tint val="75000"/>
                  </a:prstClr>
                </a:solidFill>
              </a:rPr>
              <a:pPr>
                <a:defRPr/>
              </a:pPr>
              <a:t>‹#›</a:t>
            </a:fld>
            <a:endParaRPr lang="en-US" altLang="ar-SY">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4A174E5-8E03-4582-81FB-2F6BCB5D1790}" type="datetimeFigureOut">
              <a:rPr lang="ar-SY" smtClean="0"/>
              <a:pPr/>
              <a:t>10/07/1440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DA40218B-4646-4381-AAAB-4A0E7A4F5F31}" type="slidenum">
              <a:rPr lang="ar-SY" smtClean="0"/>
              <a:pPr/>
              <a:t>‹#›</a:t>
            </a:fld>
            <a:endParaRPr lang="ar-SY"/>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74A174E5-8E03-4582-81FB-2F6BCB5D1790}" type="datetimeFigureOut">
              <a:rPr lang="ar-SY" smtClean="0"/>
              <a:pPr/>
              <a:t>10/07/1440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DA40218B-4646-4381-AAAB-4A0E7A4F5F31}" type="slidenum">
              <a:rPr lang="ar-SY" smtClean="0"/>
              <a:pPr/>
              <a:t>‹#›</a:t>
            </a:fld>
            <a:endParaRPr lang="ar-SY"/>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4A174E5-8E03-4582-81FB-2F6BCB5D1790}" type="datetimeFigureOut">
              <a:rPr lang="ar-SY" smtClean="0"/>
              <a:pPr/>
              <a:t>10/07/1440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DA40218B-4646-4381-AAAB-4A0E7A4F5F31}" type="slidenum">
              <a:rPr lang="ar-SY" smtClean="0"/>
              <a:pPr/>
              <a:t>‹#›</a:t>
            </a:fld>
            <a:endParaRPr lang="ar-SY"/>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74A174E5-8E03-4582-81FB-2F6BCB5D1790}" type="datetimeFigureOut">
              <a:rPr lang="ar-SY" smtClean="0"/>
              <a:pPr/>
              <a:t>10/07/1440</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DA40218B-4646-4381-AAAB-4A0E7A4F5F31}" type="slidenum">
              <a:rPr lang="ar-SY" smtClean="0"/>
              <a:pPr/>
              <a:t>‹#›</a:t>
            </a:fld>
            <a:endParaRPr lang="ar-SY"/>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74A174E5-8E03-4582-81FB-2F6BCB5D1790}" type="datetimeFigureOut">
              <a:rPr lang="ar-SY" smtClean="0"/>
              <a:pPr/>
              <a:t>10/07/1440</a:t>
            </a:fld>
            <a:endParaRPr lang="ar-SY"/>
          </a:p>
        </p:txBody>
      </p:sp>
      <p:sp>
        <p:nvSpPr>
          <p:cNvPr id="8" name="Footer Placeholder 7"/>
          <p:cNvSpPr>
            <a:spLocks noGrp="1"/>
          </p:cNvSpPr>
          <p:nvPr>
            <p:ph type="ftr" sz="quarter" idx="11"/>
          </p:nvPr>
        </p:nvSpPr>
        <p:spPr/>
        <p:txBody>
          <a:bodyPr/>
          <a:lstStyle/>
          <a:p>
            <a:endParaRPr lang="ar-SY"/>
          </a:p>
        </p:txBody>
      </p:sp>
      <p:sp>
        <p:nvSpPr>
          <p:cNvPr id="9" name="Slide Number Placeholder 8"/>
          <p:cNvSpPr>
            <a:spLocks noGrp="1"/>
          </p:cNvSpPr>
          <p:nvPr>
            <p:ph type="sldNum" sz="quarter" idx="12"/>
          </p:nvPr>
        </p:nvSpPr>
        <p:spPr/>
        <p:txBody>
          <a:bodyPr/>
          <a:lstStyle/>
          <a:p>
            <a:fld id="{DA40218B-4646-4381-AAAB-4A0E7A4F5F31}" type="slidenum">
              <a:rPr lang="ar-SY" smtClean="0"/>
              <a:pPr/>
              <a:t>‹#›</a:t>
            </a:fld>
            <a:endParaRPr lang="ar-SY"/>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74A174E5-8E03-4582-81FB-2F6BCB5D1790}" type="datetimeFigureOut">
              <a:rPr lang="ar-SY" smtClean="0"/>
              <a:pPr/>
              <a:t>10/07/1440</a:t>
            </a:fld>
            <a:endParaRPr lang="ar-SY"/>
          </a:p>
        </p:txBody>
      </p:sp>
      <p:sp>
        <p:nvSpPr>
          <p:cNvPr id="4" name="Footer Placeholder 3"/>
          <p:cNvSpPr>
            <a:spLocks noGrp="1"/>
          </p:cNvSpPr>
          <p:nvPr>
            <p:ph type="ftr" sz="quarter" idx="11"/>
          </p:nvPr>
        </p:nvSpPr>
        <p:spPr/>
        <p:txBody>
          <a:bodyPr/>
          <a:lstStyle/>
          <a:p>
            <a:endParaRPr lang="ar-SY"/>
          </a:p>
        </p:txBody>
      </p:sp>
      <p:sp>
        <p:nvSpPr>
          <p:cNvPr id="5" name="Slide Number Placeholder 4"/>
          <p:cNvSpPr>
            <a:spLocks noGrp="1"/>
          </p:cNvSpPr>
          <p:nvPr>
            <p:ph type="sldNum" sz="quarter" idx="12"/>
          </p:nvPr>
        </p:nvSpPr>
        <p:spPr/>
        <p:txBody>
          <a:bodyPr/>
          <a:lstStyle/>
          <a:p>
            <a:fld id="{DA40218B-4646-4381-AAAB-4A0E7A4F5F31}" type="slidenum">
              <a:rPr lang="ar-SY" smtClean="0"/>
              <a:pPr/>
              <a:t>‹#›</a:t>
            </a:fld>
            <a:endParaRPr lang="ar-SY"/>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174E5-8E03-4582-81FB-2F6BCB5D1790}" type="datetimeFigureOut">
              <a:rPr lang="ar-SY" smtClean="0"/>
              <a:pPr/>
              <a:t>10/07/1440</a:t>
            </a:fld>
            <a:endParaRPr lang="ar-SY"/>
          </a:p>
        </p:txBody>
      </p:sp>
      <p:sp>
        <p:nvSpPr>
          <p:cNvPr id="3" name="Footer Placeholder 2"/>
          <p:cNvSpPr>
            <a:spLocks noGrp="1"/>
          </p:cNvSpPr>
          <p:nvPr>
            <p:ph type="ftr" sz="quarter" idx="11"/>
          </p:nvPr>
        </p:nvSpPr>
        <p:spPr/>
        <p:txBody>
          <a:bodyPr/>
          <a:lstStyle/>
          <a:p>
            <a:endParaRPr lang="ar-SY"/>
          </a:p>
        </p:txBody>
      </p:sp>
      <p:sp>
        <p:nvSpPr>
          <p:cNvPr id="4" name="Slide Number Placeholder 3"/>
          <p:cNvSpPr>
            <a:spLocks noGrp="1"/>
          </p:cNvSpPr>
          <p:nvPr>
            <p:ph type="sldNum" sz="quarter" idx="12"/>
          </p:nvPr>
        </p:nvSpPr>
        <p:spPr/>
        <p:txBody>
          <a:bodyPr/>
          <a:lstStyle/>
          <a:p>
            <a:fld id="{DA40218B-4646-4381-AAAB-4A0E7A4F5F31}" type="slidenum">
              <a:rPr lang="ar-SY" smtClean="0"/>
              <a:pPr/>
              <a:t>‹#›</a:t>
            </a:fld>
            <a:endParaRPr lang="ar-SY"/>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4A174E5-8E03-4582-81FB-2F6BCB5D1790}" type="datetimeFigureOut">
              <a:rPr lang="ar-SY" smtClean="0"/>
              <a:pPr/>
              <a:t>10/07/1440</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DA40218B-4646-4381-AAAB-4A0E7A4F5F31}" type="slidenum">
              <a:rPr lang="ar-SY" smtClean="0"/>
              <a:pPr/>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0B7415FE-8AFD-422A-B8C3-DAF855FE8EF4}" type="slidenum">
              <a:rPr lang="ar-JO" altLang="ar-SY" smtClean="0">
                <a:solidFill>
                  <a:prstClr val="white">
                    <a:tint val="75000"/>
                  </a:prstClr>
                </a:solidFill>
              </a:rPr>
              <a:pPr>
                <a:defRPr/>
              </a:pPr>
              <a:t>‹#›</a:t>
            </a:fld>
            <a:endParaRPr lang="en-US" altLang="ar-SY">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4A174E5-8E03-4582-81FB-2F6BCB5D1790}" type="datetimeFigureOut">
              <a:rPr lang="ar-SY" smtClean="0"/>
              <a:pPr/>
              <a:t>10/07/1440</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DA40218B-4646-4381-AAAB-4A0E7A4F5F31}" type="slidenum">
              <a:rPr lang="ar-SY" smtClean="0"/>
              <a:pPr/>
              <a:t>‹#›</a:t>
            </a:fld>
            <a:endParaRPr lang="ar-SY"/>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4A174E5-8E03-4582-81FB-2F6BCB5D1790}" type="datetimeFigureOut">
              <a:rPr lang="ar-SY" smtClean="0"/>
              <a:pPr/>
              <a:t>10/07/1440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DA40218B-4646-4381-AAAB-4A0E7A4F5F31}" type="slidenum">
              <a:rPr lang="ar-SY" smtClean="0"/>
              <a:pPr/>
              <a:t>‹#›</a:t>
            </a:fld>
            <a:endParaRPr lang="ar-SY"/>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4A174E5-8E03-4582-81FB-2F6BCB5D1790}" type="datetimeFigureOut">
              <a:rPr lang="ar-SY" smtClean="0"/>
              <a:pPr/>
              <a:t>10/07/1440</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DA40218B-4646-4381-AAAB-4A0E7A4F5F31}" type="slidenum">
              <a:rPr lang="ar-SY" smtClean="0"/>
              <a:pPr/>
              <a:t>‹#›</a:t>
            </a:fld>
            <a:endParaRPr lang="ar-S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pPr>
              <a:defRPr/>
            </a:pPr>
            <a:fld id="{C389B7FB-00BA-41B0-8325-8E001F1D08B7}" type="slidenum">
              <a:rPr lang="ar-JO" altLang="ar-SY" smtClean="0">
                <a:solidFill>
                  <a:prstClr val="white">
                    <a:tint val="75000"/>
                  </a:prstClr>
                </a:solidFill>
              </a:rPr>
              <a:pPr>
                <a:defRPr/>
              </a:pPr>
              <a:t>‹#›</a:t>
            </a:fld>
            <a:endParaRPr lang="en-US" altLang="ar-SY">
              <a:solidFill>
                <a:prstClr val="white">
                  <a:tint val="75000"/>
                </a:prstClr>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720F1CD6-8B20-4EC7-A8F6-9C870E26DDBC}" type="slidenum">
              <a:rPr lang="ar-JO" altLang="ar-SY" smtClean="0">
                <a:solidFill>
                  <a:prstClr val="white">
                    <a:tint val="75000"/>
                  </a:prstClr>
                </a:solidFill>
              </a:rPr>
              <a:pPr>
                <a:defRPr/>
              </a:pPr>
              <a:t>‹#›</a:t>
            </a:fld>
            <a:endParaRPr lang="en-US" altLang="ar-SY">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white">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pPr>
              <a:defRPr/>
            </a:pPr>
            <a:fld id="{83BFE328-22C1-473F-B876-EA6984D6B7EF}" type="slidenum">
              <a:rPr lang="ar-JO" altLang="ar-SY" smtClean="0">
                <a:solidFill>
                  <a:prstClr val="white">
                    <a:tint val="75000"/>
                  </a:prstClr>
                </a:solidFill>
              </a:rPr>
              <a:pPr>
                <a:defRPr/>
              </a:pPr>
              <a:t>‹#›</a:t>
            </a:fld>
            <a:endParaRPr lang="en-US" altLang="ar-SY">
              <a:solidFill>
                <a:prstClr val="white">
                  <a:tint val="75000"/>
                </a:prstClr>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prstClr val="white">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pPr>
              <a:defRPr/>
            </a:pPr>
            <a:fld id="{BAA22CA1-F98F-4B12-90A8-B91A8A8AEA40}" type="slidenum">
              <a:rPr lang="ar-JO" altLang="ar-SY" smtClean="0">
                <a:solidFill>
                  <a:prstClr val="white">
                    <a:tint val="75000"/>
                  </a:prstClr>
                </a:solidFill>
              </a:rPr>
              <a:pPr>
                <a:defRPr/>
              </a:pPr>
              <a:t>‹#›</a:t>
            </a:fld>
            <a:endParaRPr lang="en-US" altLang="ar-SY">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white">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pPr>
              <a:defRPr/>
            </a:pPr>
            <a:fld id="{3E82C7E5-D603-47EA-A614-B79A08212C62}" type="slidenum">
              <a:rPr lang="ar-JO" altLang="ar-SY" smtClean="0">
                <a:solidFill>
                  <a:prstClr val="white">
                    <a:tint val="75000"/>
                  </a:prstClr>
                </a:solidFill>
              </a:rPr>
              <a:pPr>
                <a:defRPr/>
              </a:pPr>
              <a:t>‹#›</a:t>
            </a:fld>
            <a:endParaRPr lang="en-US" altLang="ar-SY">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pPr>
              <a:defRPr/>
            </a:pPr>
            <a:fld id="{A20BB218-1A27-41AD-8893-27AE2BEDF7EB}" type="slidenum">
              <a:rPr lang="ar-JO" altLang="ar-SY" smtClean="0">
                <a:solidFill>
                  <a:prstClr val="white">
                    <a:tint val="75000"/>
                  </a:prstClr>
                </a:solidFill>
              </a:rPr>
              <a:pPr>
                <a:defRPr/>
              </a:pPr>
              <a:t>‹#›</a:t>
            </a:fld>
            <a:endParaRPr lang="en-US" altLang="ar-SY">
              <a:solidFill>
                <a:prstClr val="white">
                  <a:tint val="75000"/>
                </a:prst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pPr>
              <a:defRPr/>
            </a:pPr>
            <a:endParaRPr lang="en-US">
              <a:solidFill>
                <a:prstClr val="white">
                  <a:tint val="75000"/>
                </a:prstClr>
              </a:solidFill>
            </a:endParaRPr>
          </a:p>
        </p:txBody>
      </p:sp>
      <p:sp>
        <p:nvSpPr>
          <p:cNvPr id="6" name="Footer Placeholder 5"/>
          <p:cNvSpPr>
            <a:spLocks noGrp="1"/>
          </p:cNvSpPr>
          <p:nvPr>
            <p:ph type="ftr" sz="quarter" idx="11"/>
          </p:nvPr>
        </p:nvSpPr>
        <p:spPr>
          <a:xfrm>
            <a:off x="914400" y="55499"/>
            <a:ext cx="5562600" cy="365125"/>
          </a:xfrm>
        </p:spPr>
        <p:txBody>
          <a:body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a:xfrm>
            <a:off x="8610600" y="55499"/>
            <a:ext cx="457200" cy="365125"/>
          </a:xfrm>
        </p:spPr>
        <p:txBody>
          <a:bodyPr/>
          <a:lstStyle/>
          <a:p>
            <a:pPr>
              <a:defRPr/>
            </a:pPr>
            <a:fld id="{AB0E17D3-98C9-4BC6-8EA3-52C3298A3572}" type="slidenum">
              <a:rPr lang="ar-JO" altLang="ar-SY" smtClean="0">
                <a:solidFill>
                  <a:prstClr val="white">
                    <a:tint val="75000"/>
                  </a:prstClr>
                </a:solidFill>
              </a:rPr>
              <a:pPr>
                <a:defRPr/>
              </a:pPr>
              <a:t>‹#›</a:t>
            </a:fld>
            <a:endParaRPr lang="en-US" altLang="ar-SY">
              <a:solidFill>
                <a:prstClr val="white">
                  <a:tint val="75000"/>
                </a:prstClr>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4A174E5-8E03-4582-81FB-2F6BCB5D1790}" type="datetimeFigureOut">
              <a:rPr lang="ar-SY" smtClean="0"/>
              <a:pPr/>
              <a:t>10/07/1440</a:t>
            </a:fld>
            <a:endParaRPr lang="ar-SY"/>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SY"/>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A40218B-4646-4381-AAAB-4A0E7A4F5F31}" type="slidenum">
              <a:rPr lang="ar-SY" smtClean="0"/>
              <a:pPr/>
              <a:t>‹#›</a:t>
            </a:fld>
            <a:endParaRPr lang="ar-SY"/>
          </a:p>
        </p:txBody>
      </p:sp>
    </p:spTree>
  </p:cSld>
  <p:clrMap bg1="dk1" tx1="lt1" bg2="dk2" tx2="lt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ransition spd="med">
    <p:fade/>
  </p:transition>
  <p:timing>
    <p:tnLst>
      <p:par>
        <p:cTn id="1" dur="indefinite" restart="never" nodeType="tmRoot"/>
      </p:par>
    </p:tnLst>
  </p:timing>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4A174E5-8E03-4582-81FB-2F6BCB5D1790}" type="datetimeFigureOut">
              <a:rPr lang="ar-SY" smtClean="0"/>
              <a:pPr/>
              <a:t>10/07/1440</a:t>
            </a:fld>
            <a:endParaRPr lang="ar-SY"/>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ar-SY"/>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DA40218B-4646-4381-AAAB-4A0E7A4F5F31}" type="slidenum">
              <a:rPr lang="ar-SY" smtClean="0"/>
              <a:pPr/>
              <a:t>‹#›</a:t>
            </a:fld>
            <a:endParaRPr lang="ar-SY"/>
          </a:p>
        </p:txBody>
      </p:sp>
    </p:spTree>
  </p:cSld>
  <p:clrMap bg1="dk1" tx1="lt1" bg2="dk2" tx2="lt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1" eaLnBrk="1" latinLnBrk="0" hangingPunct="1">
        <a:spcBef>
          <a:spcPct val="0"/>
        </a:spcBef>
        <a:buNone/>
        <a:defRPr sz="3000" kern="1200" cap="all" spc="50" baseline="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r" defTabSz="914400" rtl="1"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5661049"/>
          </a:xfrm>
        </p:spPr>
        <p:txBody>
          <a:bodyPr>
            <a:normAutofit/>
          </a:bodyPr>
          <a:lstStyle/>
          <a:p>
            <a:pPr algn="ctr"/>
            <a:r>
              <a:rPr lang="ar-SA" sz="4400" b="1" cap="none" dirty="0">
                <a:ln w="0"/>
                <a:solidFill>
                  <a:srgbClr val="002060"/>
                </a:solidFill>
                <a:effectLst>
                  <a:outerShdw blurRad="38100" dist="19050" dir="2700000" algn="tl" rotWithShape="0">
                    <a:schemeClr val="dk1">
                      <a:alpha val="40000"/>
                    </a:schemeClr>
                  </a:outerShdw>
                </a:effectLst>
                <a:latin typeface="Albertus Extra Bold" panose="020E0802040304020204" pitchFamily="34" charset="0"/>
              </a:rPr>
              <a:t/>
            </a:r>
            <a:br>
              <a:rPr lang="ar-SA" sz="4400" b="1" cap="none" dirty="0">
                <a:ln w="0"/>
                <a:solidFill>
                  <a:srgbClr val="002060"/>
                </a:solidFill>
                <a:effectLst>
                  <a:outerShdw blurRad="38100" dist="19050" dir="2700000" algn="tl" rotWithShape="0">
                    <a:schemeClr val="dk1">
                      <a:alpha val="40000"/>
                    </a:schemeClr>
                  </a:outerShdw>
                </a:effectLst>
                <a:latin typeface="Albertus Extra Bold" panose="020E0802040304020204" pitchFamily="34" charset="0"/>
              </a:rPr>
            </a:br>
            <a:r>
              <a:rPr lang="ar-SY" b="1" dirty="0">
                <a:ln w="0"/>
                <a:solidFill>
                  <a:srgbClr val="002060"/>
                </a:solidFill>
                <a:effectLst>
                  <a:outerShdw blurRad="38100" dist="19050" dir="2700000" algn="tl" rotWithShape="0">
                    <a:schemeClr val="dk1">
                      <a:alpha val="40000"/>
                    </a:schemeClr>
                  </a:outerShdw>
                </a:effectLst>
                <a:latin typeface="Albertus Extra Bold" panose="020E0802040304020204" pitchFamily="34" charset="0"/>
              </a:rPr>
              <a:t/>
            </a:r>
            <a:br>
              <a:rPr lang="ar-SY" b="1" dirty="0">
                <a:ln w="0"/>
                <a:solidFill>
                  <a:srgbClr val="002060"/>
                </a:solidFill>
                <a:effectLst>
                  <a:outerShdw blurRad="38100" dist="19050" dir="2700000" algn="tl" rotWithShape="0">
                    <a:schemeClr val="dk1">
                      <a:alpha val="40000"/>
                    </a:schemeClr>
                  </a:outerShdw>
                </a:effectLst>
                <a:latin typeface="Albertus Extra Bold" panose="020E0802040304020204" pitchFamily="34" charset="0"/>
              </a:rPr>
            </a:br>
            <a:endParaRPr lang="ar-SY" dirty="0"/>
          </a:p>
        </p:txBody>
      </p:sp>
      <p:sp>
        <p:nvSpPr>
          <p:cNvPr id="7" name="موجة 3"/>
          <p:cNvSpPr/>
          <p:nvPr/>
        </p:nvSpPr>
        <p:spPr>
          <a:xfrm>
            <a:off x="1331640" y="260648"/>
            <a:ext cx="7056784" cy="5256584"/>
          </a:xfrm>
          <a:prstGeom prst="wave">
            <a:avLst>
              <a:gd name="adj1" fmla="val 12500"/>
              <a:gd name="adj2" fmla="val 206"/>
            </a:avLst>
          </a:prstGeom>
          <a:solidFill>
            <a:schemeClr val="bg2">
              <a:lumMod val="75000"/>
              <a:alpha val="83000"/>
            </a:schemeClr>
          </a:solid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4400" b="1" dirty="0" smtClean="0">
                <a:ln w="0"/>
                <a:solidFill>
                  <a:schemeClr val="tx1">
                    <a:lumMod val="85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المؤتمر الدولي الطبي الثاني – حماة</a:t>
            </a:r>
          </a:p>
          <a:p>
            <a:pPr algn="ctr"/>
            <a:r>
              <a:rPr lang="ar-SY" sz="4400" b="1" u="sng" dirty="0" smtClean="0">
                <a:ln w="0"/>
                <a:solidFill>
                  <a:schemeClr val="tx1">
                    <a:lumMod val="85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18-19-20 اذار 2019</a:t>
            </a:r>
          </a:p>
          <a:p>
            <a:pPr algn="ctr"/>
            <a:r>
              <a:rPr lang="ar-SY" sz="4400" b="1" u="sng" dirty="0" smtClean="0">
                <a:ln w="0"/>
                <a:solidFill>
                  <a:schemeClr val="tx1">
                    <a:lumMod val="85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واقع </a:t>
            </a:r>
            <a:r>
              <a:rPr lang="ar-SY" sz="4400" b="1" u="sng" dirty="0" smtClean="0">
                <a:ln w="0"/>
                <a:solidFill>
                  <a:schemeClr val="tx1">
                    <a:lumMod val="85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التأمين الصحي في سوريا</a:t>
            </a:r>
            <a:endParaRPr lang="ar-SY" sz="4400" b="1" u="sng" dirty="0">
              <a:solidFill>
                <a:schemeClr val="tx1">
                  <a:lumMod val="85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902392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48681"/>
            <a:ext cx="7885113" cy="5775920"/>
          </a:xfrm>
        </p:spPr>
        <p:txBody>
          <a:bodyPr/>
          <a:lstStyle/>
          <a:p>
            <a:pPr algn="r"/>
            <a:r>
              <a:rPr lang="ar-SY" b="1" dirty="0" smtClean="0"/>
              <a:t>ثالثاً: مقدم </a:t>
            </a:r>
            <a:r>
              <a:rPr lang="ar-SY" b="1" dirty="0"/>
              <a:t>الخدمة الطبية </a:t>
            </a:r>
            <a:r>
              <a:rPr lang="ar-SY" b="1" dirty="0" smtClean="0"/>
              <a:t/>
            </a:r>
            <a:br>
              <a:rPr lang="ar-SY" b="1" dirty="0" smtClean="0"/>
            </a:br>
            <a:r>
              <a:rPr lang="ar-SY" dirty="0" smtClean="0"/>
              <a:t>(</a:t>
            </a:r>
            <a:r>
              <a:rPr lang="ar-SY" dirty="0"/>
              <a:t>أطباء بمختلف الاختصاصات، صيادلة، مخابر، أشعة، مستشفيات) ولهم مصلحة حقيقية في التأمين الصحي من حيث المبدأ، حيث يوفر لهم مصدر دخل جيد، من أهم عوائق العمل في هذا الإطار نذكر منها:</a:t>
            </a:r>
            <a:r>
              <a:rPr lang="en-US" dirty="0"/>
              <a:t/>
            </a:r>
            <a:br>
              <a:rPr lang="en-US" dirty="0"/>
            </a:br>
            <a:r>
              <a:rPr lang="ar-SY" dirty="0"/>
              <a:t> -  سوء استخدام البطاقة التأمينية.</a:t>
            </a:r>
            <a:br>
              <a:rPr lang="ar-SY" dirty="0"/>
            </a:br>
            <a:r>
              <a:rPr lang="ar-SY" dirty="0"/>
              <a:t> - كما يثير مقدم الخدمة موضوع الاقتطاعات الكثيرة والمرتفعة من قيمة الفواتير لصالح </a:t>
            </a:r>
            <a:r>
              <a:rPr lang="ar-SY" dirty="0" smtClean="0"/>
              <a:t>النقابات </a:t>
            </a:r>
            <a:r>
              <a:rPr lang="ar-SY" dirty="0"/>
              <a:t>وتأخر السداد.</a:t>
            </a:r>
            <a:r>
              <a:rPr lang="en-US" dirty="0"/>
              <a:t/>
            </a:r>
            <a:br>
              <a:rPr lang="en-US" dirty="0"/>
            </a:br>
            <a:endParaRPr lang="ar-SY" dirty="0"/>
          </a:p>
        </p:txBody>
      </p:sp>
    </p:spTree>
    <p:extLst>
      <p:ext uri="{BB962C8B-B14F-4D97-AF65-F5344CB8AC3E}">
        <p14:creationId xmlns:p14="http://schemas.microsoft.com/office/powerpoint/2010/main" val="368489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88640"/>
            <a:ext cx="7885113" cy="6408712"/>
          </a:xfrm>
        </p:spPr>
        <p:txBody>
          <a:bodyPr/>
          <a:lstStyle/>
          <a:p>
            <a:pPr algn="r"/>
            <a:r>
              <a:rPr lang="ar-SY" b="1" dirty="0" smtClean="0"/>
              <a:t>رابعاً: المؤمن له</a:t>
            </a:r>
            <a:r>
              <a:rPr lang="ar-SY" dirty="0" smtClean="0"/>
              <a:t/>
            </a:r>
            <a:br>
              <a:rPr lang="ar-SY" dirty="0" smtClean="0"/>
            </a:br>
            <a:r>
              <a:rPr lang="ar-SY" dirty="0" smtClean="0"/>
              <a:t> </a:t>
            </a:r>
            <a:r>
              <a:rPr lang="ar-SY" dirty="0"/>
              <a:t>وهو هدف </a:t>
            </a:r>
            <a:r>
              <a:rPr lang="ar-SY" dirty="0" smtClean="0"/>
              <a:t>التأمين الصحي، </a:t>
            </a:r>
            <a:r>
              <a:rPr lang="ar-SY" dirty="0"/>
              <a:t>ويعتبر البعض أن رضى المؤمن له هو المؤشر لنجاح المشروع من عدمه رغم أنني أعتقد أنه ليس بالمؤشر الأكثر موضوعية لقياس النجاح، فمعايير الرضا مختلفة من شخص لأخر، فقد يكون المؤمن له راضياً عن التأمين الصحي لأنه تمكن من الاستخدام السيء لبطاقته التأمينية دون محاسبة من أحد، وأنه يتمكن من إعارتها لمن يريد، وربما يكون الرضا متعلق بتمكنه من استخدام الحد الأقصى لمنافعها سنوياً.</a:t>
            </a:r>
            <a:r>
              <a:rPr lang="en-US" dirty="0"/>
              <a:t/>
            </a:r>
            <a:br>
              <a:rPr lang="en-US" dirty="0"/>
            </a:br>
            <a:r>
              <a:rPr lang="ar-SY" dirty="0"/>
              <a:t>وهو ما يجعلنا نهتم بلا شك برضا المؤمن له، ولكن في الوقت ذاته ممارسة أقصى أنواع الضبط لاستخدام هذه البطاقة، بما يحقق الحاجة الفعلية والكاملة للمواطن ضمن معايير تتعلق بسهولة الإجراءات وحسن التعامل.</a:t>
            </a:r>
            <a:r>
              <a:rPr lang="en-US" dirty="0"/>
              <a:t/>
            </a:r>
            <a:br>
              <a:rPr lang="en-US" dirty="0"/>
            </a:br>
            <a:endParaRPr lang="ar-SY" dirty="0"/>
          </a:p>
        </p:txBody>
      </p:sp>
    </p:spTree>
    <p:extLst>
      <p:ext uri="{BB962C8B-B14F-4D97-AF65-F5344CB8AC3E}">
        <p14:creationId xmlns:p14="http://schemas.microsoft.com/office/powerpoint/2010/main" val="120719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1066617" y="78681"/>
            <a:ext cx="7277462" cy="1288735"/>
          </a:xfrm>
          <a:prstGeom prst="roundRect">
            <a:avLst/>
          </a:prstGeom>
          <a:solidFill>
            <a:schemeClr val="accent2">
              <a:lumMod val="20000"/>
              <a:lumOff val="80000"/>
            </a:schemeClr>
          </a:solidFill>
          <a:ln w="2857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4800" b="1" dirty="0">
                <a:ln w="0"/>
                <a:solidFill>
                  <a:schemeClr val="tx2">
                    <a:lumMod val="10000"/>
                  </a:schemeClr>
                </a:solidFill>
                <a:latin typeface="Adobe Arabic" panose="02040503050201020203" pitchFamily="18" charset="-78"/>
                <a:cs typeface="Adobe Arabic" panose="02040503050201020203" pitchFamily="18" charset="-78"/>
              </a:rPr>
              <a:t>مبدأ الطرف الإداري الثالث  </a:t>
            </a:r>
            <a:r>
              <a:rPr lang="en-US" sz="4800" b="1" dirty="0">
                <a:ln w="0"/>
                <a:solidFill>
                  <a:schemeClr val="tx2">
                    <a:lumMod val="10000"/>
                  </a:schemeClr>
                </a:solidFill>
                <a:latin typeface="Adobe Arabic" panose="02040503050201020203" pitchFamily="18" charset="-78"/>
                <a:cs typeface="Adobe Arabic" panose="02040503050201020203" pitchFamily="18" charset="-78"/>
              </a:rPr>
              <a:t>TPA</a:t>
            </a:r>
          </a:p>
        </p:txBody>
      </p:sp>
      <p:sp>
        <p:nvSpPr>
          <p:cNvPr id="2" name="Rounded Rectangle 1"/>
          <p:cNvSpPr/>
          <p:nvPr/>
        </p:nvSpPr>
        <p:spPr>
          <a:xfrm>
            <a:off x="564889" y="1485297"/>
            <a:ext cx="8280920" cy="5328079"/>
          </a:xfrm>
          <a:prstGeom prst="roundRect">
            <a:avLst/>
          </a:prstGeom>
          <a:noFill/>
          <a:ln w="2857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954995" y="3051128"/>
            <a:ext cx="3500707" cy="1763897"/>
          </a:xfrm>
          <a:prstGeom prst="ellipse">
            <a:avLst/>
          </a:prstGeom>
          <a:solidFill>
            <a:schemeClr val="accent2">
              <a:lumMod val="20000"/>
              <a:lumOff val="80000"/>
            </a:schemeClr>
          </a:solid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bg2">
                    <a:lumMod val="50000"/>
                  </a:schemeClr>
                </a:solidFill>
              </a:rPr>
              <a:t>Medexa</a:t>
            </a:r>
            <a:endParaRPr lang="en-US" sz="4800" b="1" dirty="0">
              <a:solidFill>
                <a:schemeClr val="bg2">
                  <a:lumMod val="50000"/>
                </a:schemeClr>
              </a:solidFill>
            </a:endParaRPr>
          </a:p>
        </p:txBody>
      </p:sp>
      <p:sp>
        <p:nvSpPr>
          <p:cNvPr id="6" name="Rounded Rectangle 5"/>
          <p:cNvSpPr/>
          <p:nvPr/>
        </p:nvSpPr>
        <p:spPr>
          <a:xfrm>
            <a:off x="6701138" y="1772816"/>
            <a:ext cx="1584176" cy="1156118"/>
          </a:xfrm>
          <a:prstGeom prst="roundRect">
            <a:avLst/>
          </a:prstGeom>
          <a:solidFill>
            <a:schemeClr val="accent2">
              <a:lumMod val="20000"/>
              <a:lumOff val="80000"/>
            </a:schemeClr>
          </a:solid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800" b="1" dirty="0">
                <a:solidFill>
                  <a:schemeClr val="bg2">
                    <a:lumMod val="50000"/>
                  </a:schemeClr>
                </a:solidFill>
              </a:rPr>
              <a:t>شركة التأمين</a:t>
            </a:r>
            <a:endParaRPr lang="en-US" sz="2800" b="1" dirty="0">
              <a:solidFill>
                <a:schemeClr val="bg2">
                  <a:lumMod val="50000"/>
                </a:schemeClr>
              </a:solidFill>
            </a:endParaRPr>
          </a:p>
        </p:txBody>
      </p:sp>
      <p:sp>
        <p:nvSpPr>
          <p:cNvPr id="7" name="Rounded Rectangle 6"/>
          <p:cNvSpPr/>
          <p:nvPr/>
        </p:nvSpPr>
        <p:spPr>
          <a:xfrm>
            <a:off x="1285852" y="1785926"/>
            <a:ext cx="1671769" cy="1285884"/>
          </a:xfrm>
          <a:prstGeom prst="roundRect">
            <a:avLst/>
          </a:prstGeom>
          <a:solidFill>
            <a:schemeClr val="accent2">
              <a:lumMod val="20000"/>
              <a:lumOff val="80000"/>
            </a:schemeClr>
          </a:solid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000" b="1" dirty="0" smtClean="0">
                <a:solidFill>
                  <a:schemeClr val="bg2">
                    <a:lumMod val="50000"/>
                  </a:schemeClr>
                </a:solidFill>
              </a:rPr>
              <a:t>مقدم الخدمة </a:t>
            </a:r>
            <a:r>
              <a:rPr lang="ar-SY" sz="2000" b="1" dirty="0">
                <a:solidFill>
                  <a:schemeClr val="bg2">
                    <a:lumMod val="50000"/>
                  </a:schemeClr>
                </a:solidFill>
              </a:rPr>
              <a:t>الطبية</a:t>
            </a:r>
            <a:endParaRPr lang="en-US" sz="2000" b="1" dirty="0">
              <a:solidFill>
                <a:schemeClr val="bg2">
                  <a:lumMod val="50000"/>
                </a:schemeClr>
              </a:solidFill>
            </a:endParaRPr>
          </a:p>
        </p:txBody>
      </p:sp>
      <p:sp>
        <p:nvSpPr>
          <p:cNvPr id="8" name="Rounded Rectangle 7"/>
          <p:cNvSpPr/>
          <p:nvPr/>
        </p:nvSpPr>
        <p:spPr>
          <a:xfrm>
            <a:off x="3851920" y="5589240"/>
            <a:ext cx="1584176" cy="899885"/>
          </a:xfrm>
          <a:prstGeom prst="roundRect">
            <a:avLst/>
          </a:prstGeom>
          <a:solidFill>
            <a:schemeClr val="accent2">
              <a:lumMod val="20000"/>
              <a:lumOff val="80000"/>
            </a:schemeClr>
          </a:solidFill>
          <a:ln w="285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800" b="1" dirty="0" smtClean="0">
                <a:solidFill>
                  <a:schemeClr val="bg2">
                    <a:lumMod val="50000"/>
                  </a:schemeClr>
                </a:solidFill>
              </a:rPr>
              <a:t>المؤمن له</a:t>
            </a:r>
            <a:endParaRPr lang="en-US" sz="2800" b="1" dirty="0">
              <a:solidFill>
                <a:schemeClr val="bg2">
                  <a:lumMod val="50000"/>
                </a:schemeClr>
              </a:solidFill>
            </a:endParaRPr>
          </a:p>
        </p:txBody>
      </p:sp>
      <p:sp>
        <p:nvSpPr>
          <p:cNvPr id="9" name="Left-Right Arrow 8"/>
          <p:cNvSpPr/>
          <p:nvPr/>
        </p:nvSpPr>
        <p:spPr>
          <a:xfrm rot="18106976">
            <a:off x="5535377" y="4146186"/>
            <a:ext cx="2276571" cy="484632"/>
          </a:xfrm>
          <a:prstGeom prst="leftRightArrow">
            <a:avLst/>
          </a:prstGeom>
          <a:solidFill>
            <a:schemeClr val="accent2">
              <a:lumMod val="75000"/>
            </a:schemeClr>
          </a:solidFill>
          <a:ln w="19050">
            <a:solidFill>
              <a:srgbClr val="1E3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rot="3594821">
            <a:off x="1428835" y="3987050"/>
            <a:ext cx="2276571" cy="484632"/>
          </a:xfrm>
          <a:prstGeom prst="leftRightArrow">
            <a:avLst/>
          </a:prstGeom>
          <a:solidFill>
            <a:schemeClr val="accent2">
              <a:lumMod val="75000"/>
            </a:schemeClr>
          </a:solidFill>
          <a:ln w="19050">
            <a:solidFill>
              <a:srgbClr val="1E3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2588648">
            <a:off x="3087069" y="2455506"/>
            <a:ext cx="1011926" cy="309265"/>
          </a:xfrm>
          <a:prstGeom prst="leftRightArrow">
            <a:avLst/>
          </a:prstGeom>
          <a:solidFill>
            <a:schemeClr val="accent2">
              <a:lumMod val="75000"/>
            </a:schemeClr>
          </a:solidFill>
          <a:ln w="19050">
            <a:solidFill>
              <a:srgbClr val="1E3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rot="7941396">
            <a:off x="5385291" y="2456296"/>
            <a:ext cx="1011926" cy="309265"/>
          </a:xfrm>
          <a:prstGeom prst="leftRightArrow">
            <a:avLst/>
          </a:prstGeom>
          <a:solidFill>
            <a:schemeClr val="accent2">
              <a:lumMod val="75000"/>
            </a:schemeClr>
          </a:solidFill>
          <a:ln w="19050">
            <a:solidFill>
              <a:srgbClr val="1E3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rot="5400000">
            <a:off x="4352771" y="5060745"/>
            <a:ext cx="603708" cy="309265"/>
          </a:xfrm>
          <a:prstGeom prst="leftRightArrow">
            <a:avLst/>
          </a:prstGeom>
          <a:solidFill>
            <a:schemeClr val="accent2">
              <a:lumMod val="75000"/>
            </a:schemeClr>
          </a:solidFill>
          <a:ln w="19050">
            <a:solidFill>
              <a:srgbClr val="1E3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969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4"/>
          <p:cNvSpPr/>
          <p:nvPr/>
        </p:nvSpPr>
        <p:spPr>
          <a:xfrm>
            <a:off x="971600" y="116632"/>
            <a:ext cx="7277462" cy="1288735"/>
          </a:xfrm>
          <a:prstGeom prst="roundRect">
            <a:avLst/>
          </a:prstGeom>
          <a:gradFill flip="none" rotWithShape="1">
            <a:gsLst>
              <a:gs pos="0">
                <a:schemeClr val="tx2">
                  <a:lumMod val="25000"/>
                  <a:shade val="30000"/>
                  <a:satMod val="115000"/>
                </a:schemeClr>
              </a:gs>
              <a:gs pos="50000">
                <a:schemeClr val="tx2">
                  <a:lumMod val="25000"/>
                  <a:shade val="67500"/>
                  <a:satMod val="115000"/>
                </a:schemeClr>
              </a:gs>
              <a:gs pos="100000">
                <a:schemeClr val="tx2">
                  <a:lumMod val="25000"/>
                  <a:shade val="100000"/>
                  <a:satMod val="115000"/>
                </a:schemeClr>
              </a:gs>
            </a:gsLst>
            <a:lin ang="5400000" scaled="1"/>
            <a:tileRect/>
          </a:gradFill>
          <a:ln w="2857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4400" b="1" dirty="0" smtClean="0">
                <a:ln w="0"/>
                <a:solidFill>
                  <a:schemeClr val="tx1"/>
                </a:solidFill>
                <a:latin typeface="Adobe Arabic" panose="02040503050201020203" pitchFamily="18" charset="-78"/>
                <a:cs typeface="Adobe Arabic" panose="02040503050201020203" pitchFamily="18" charset="-78"/>
              </a:rPr>
              <a:t>الخبرات الموجودة في شركة (</a:t>
            </a:r>
            <a:r>
              <a:rPr lang="en-US" sz="4400" b="1" dirty="0" err="1">
                <a:ln w="0"/>
                <a:solidFill>
                  <a:schemeClr val="tx1"/>
                </a:solidFill>
                <a:latin typeface="Adobe Arabic" panose="02040503050201020203" pitchFamily="18" charset="-78"/>
                <a:cs typeface="Adobe Arabic" panose="02040503050201020203" pitchFamily="18" charset="-78"/>
              </a:rPr>
              <a:t>Medexa</a:t>
            </a:r>
            <a:r>
              <a:rPr lang="ar-SY" sz="4400" b="1" dirty="0" smtClean="0">
                <a:ln w="0"/>
                <a:solidFill>
                  <a:schemeClr val="tx1"/>
                </a:solidFill>
                <a:latin typeface="Adobe Arabic" panose="02040503050201020203" pitchFamily="18" charset="-78"/>
                <a:cs typeface="Adobe Arabic" panose="02040503050201020203" pitchFamily="18" charset="-78"/>
              </a:rPr>
              <a:t>)</a:t>
            </a:r>
            <a:endParaRPr lang="en-US" sz="4400" b="1" dirty="0">
              <a:ln w="0"/>
              <a:solidFill>
                <a:schemeClr val="tx1"/>
              </a:solidFill>
              <a:latin typeface="Adobe Arabic" panose="02040503050201020203" pitchFamily="18" charset="-78"/>
              <a:cs typeface="Adobe Arabic" panose="02040503050201020203" pitchFamily="18" charset="-78"/>
            </a:endParaRPr>
          </a:p>
        </p:txBody>
      </p:sp>
      <p:graphicFrame>
        <p:nvGraphicFramePr>
          <p:cNvPr id="6" name="عنصر نائب للمحتوى 8"/>
          <p:cNvGraphicFramePr>
            <a:graphicFrameLocks/>
          </p:cNvGraphicFramePr>
          <p:nvPr>
            <p:extLst>
              <p:ext uri="{D42A27DB-BD31-4B8C-83A1-F6EECF244321}">
                <p14:modId xmlns:p14="http://schemas.microsoft.com/office/powerpoint/2010/main" val="3898857562"/>
              </p:ext>
            </p:extLst>
          </p:nvPr>
        </p:nvGraphicFramePr>
        <p:xfrm>
          <a:off x="1691680" y="1772816"/>
          <a:ext cx="2588096"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عنصر نائب للمحتوى 7"/>
          <p:cNvGraphicFramePr>
            <a:graphicFrameLocks/>
          </p:cNvGraphicFramePr>
          <p:nvPr>
            <p:extLst>
              <p:ext uri="{D42A27DB-BD31-4B8C-83A1-F6EECF244321}">
                <p14:modId xmlns:p14="http://schemas.microsoft.com/office/powerpoint/2010/main" val="4185368291"/>
              </p:ext>
            </p:extLst>
          </p:nvPr>
        </p:nvGraphicFramePr>
        <p:xfrm>
          <a:off x="4355976" y="1772816"/>
          <a:ext cx="3452192" cy="44348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37668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4"/>
          <p:cNvSpPr/>
          <p:nvPr/>
        </p:nvSpPr>
        <p:spPr>
          <a:xfrm>
            <a:off x="971600" y="116633"/>
            <a:ext cx="7277462" cy="864096"/>
          </a:xfrm>
          <a:prstGeom prst="roundRect">
            <a:avLst/>
          </a:prstGeom>
          <a:gradFill flip="none" rotWithShape="1">
            <a:gsLst>
              <a:gs pos="0">
                <a:schemeClr val="tx2">
                  <a:lumMod val="25000"/>
                  <a:shade val="30000"/>
                  <a:satMod val="115000"/>
                </a:schemeClr>
              </a:gs>
              <a:gs pos="50000">
                <a:schemeClr val="tx2">
                  <a:lumMod val="25000"/>
                  <a:shade val="67500"/>
                  <a:satMod val="115000"/>
                </a:schemeClr>
              </a:gs>
              <a:gs pos="100000">
                <a:schemeClr val="tx2">
                  <a:lumMod val="25000"/>
                  <a:shade val="100000"/>
                  <a:satMod val="115000"/>
                </a:schemeClr>
              </a:gs>
            </a:gsLst>
            <a:lin ang="5400000" scaled="1"/>
            <a:tileRect/>
          </a:gradFill>
          <a:ln w="2857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4400" b="1" dirty="0" smtClean="0">
                <a:ln w="0"/>
                <a:solidFill>
                  <a:schemeClr val="tx1"/>
                </a:solidFill>
                <a:latin typeface="Adobe Arabic" panose="02040503050201020203" pitchFamily="18" charset="-78"/>
                <a:cs typeface="Adobe Arabic" panose="02040503050201020203" pitchFamily="18" charset="-78"/>
              </a:rPr>
              <a:t>الانتشار الجغرافي لشركة </a:t>
            </a:r>
            <a:r>
              <a:rPr lang="ar-SY" sz="4400" b="1" dirty="0">
                <a:ln w="0"/>
                <a:solidFill>
                  <a:schemeClr val="tx1"/>
                </a:solidFill>
                <a:latin typeface="Adobe Arabic" panose="02040503050201020203" pitchFamily="18" charset="-78"/>
                <a:cs typeface="Adobe Arabic" panose="02040503050201020203" pitchFamily="18" charset="-78"/>
              </a:rPr>
              <a:t>(</a:t>
            </a:r>
            <a:r>
              <a:rPr lang="en-US" sz="4400" b="1" dirty="0" err="1">
                <a:ln w="0"/>
                <a:solidFill>
                  <a:schemeClr val="tx1"/>
                </a:solidFill>
                <a:latin typeface="Adobe Arabic" panose="02040503050201020203" pitchFamily="18" charset="-78"/>
                <a:cs typeface="Adobe Arabic" panose="02040503050201020203" pitchFamily="18" charset="-78"/>
              </a:rPr>
              <a:t>Medexa</a:t>
            </a:r>
            <a:r>
              <a:rPr lang="ar-SY" sz="4400" b="1" dirty="0">
                <a:ln w="0"/>
                <a:solidFill>
                  <a:schemeClr val="tx1"/>
                </a:solidFill>
                <a:latin typeface="Adobe Arabic" panose="02040503050201020203" pitchFamily="18" charset="-78"/>
                <a:cs typeface="Adobe Arabic" panose="02040503050201020203" pitchFamily="18" charset="-78"/>
              </a:rPr>
              <a:t>)</a:t>
            </a:r>
            <a:endParaRPr lang="en-US" sz="4400" b="1" dirty="0">
              <a:ln w="0"/>
              <a:solidFill>
                <a:schemeClr val="tx1"/>
              </a:solidFill>
              <a:latin typeface="Adobe Arabic" panose="02040503050201020203" pitchFamily="18" charset="-78"/>
              <a:cs typeface="Adobe Arabic" panose="02040503050201020203" pitchFamily="18" charset="-78"/>
            </a:endParaRPr>
          </a:p>
        </p:txBody>
      </p:sp>
      <p:sp>
        <p:nvSpPr>
          <p:cNvPr id="6" name="مستطيل مستدير الزوايا 9"/>
          <p:cNvSpPr/>
          <p:nvPr/>
        </p:nvSpPr>
        <p:spPr>
          <a:xfrm>
            <a:off x="4788024" y="1772816"/>
            <a:ext cx="4086476" cy="4869160"/>
          </a:xfrm>
          <a:prstGeom prst="round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v"/>
            </a:pPr>
            <a:endParaRPr lang="en-US" b="1" dirty="0">
              <a:solidFill>
                <a:schemeClr val="tx1">
                  <a:lumMod val="95000"/>
                </a:schemeClr>
              </a:solidFill>
              <a:latin typeface="Adobe Arabic" panose="02040503050201020203" pitchFamily="18" charset="-78"/>
              <a:cs typeface="Adobe Arabic"/>
            </a:endParaRPr>
          </a:p>
          <a:p>
            <a:pPr marL="285750" indent="-285750">
              <a:buFont typeface="Wingdings" panose="05000000000000000000" pitchFamily="2" charset="2"/>
              <a:buChar char="v"/>
            </a:pPr>
            <a:r>
              <a:rPr lang="ar-SY" b="1" dirty="0">
                <a:solidFill>
                  <a:schemeClr val="tx1">
                    <a:lumMod val="95000"/>
                  </a:schemeClr>
                </a:solidFill>
                <a:latin typeface="Adobe Arabic" panose="02040503050201020203" pitchFamily="18" charset="-78"/>
                <a:cs typeface="Adobe Arabic"/>
              </a:rPr>
              <a:t>ميدكسا الأردن تم افتتاح الشركة في العام 1999</a:t>
            </a:r>
          </a:p>
          <a:p>
            <a:pPr marL="285750" indent="-285750">
              <a:buFont typeface="Wingdings" panose="05000000000000000000" pitchFamily="2" charset="2"/>
              <a:buChar char="v"/>
            </a:pPr>
            <a:r>
              <a:rPr lang="ar-SY" b="1" dirty="0">
                <a:solidFill>
                  <a:schemeClr val="tx1">
                    <a:lumMod val="95000"/>
                  </a:schemeClr>
                </a:solidFill>
                <a:latin typeface="Adobe Arabic" panose="02040503050201020203" pitchFamily="18" charset="-78"/>
                <a:cs typeface="Adobe Arabic"/>
              </a:rPr>
              <a:t>ميدكسا سوريا تم افتتاح الشركة في العام 2003</a:t>
            </a:r>
          </a:p>
          <a:p>
            <a:pPr marL="285750" indent="-285750">
              <a:buFont typeface="Wingdings" panose="05000000000000000000" pitchFamily="2" charset="2"/>
              <a:buChar char="v"/>
            </a:pPr>
            <a:r>
              <a:rPr lang="ar-SY" b="1" dirty="0">
                <a:solidFill>
                  <a:schemeClr val="tx1">
                    <a:lumMod val="95000"/>
                  </a:schemeClr>
                </a:solidFill>
                <a:latin typeface="Adobe Arabic" panose="02040503050201020203" pitchFamily="18" charset="-78"/>
                <a:cs typeface="Adobe Arabic"/>
              </a:rPr>
              <a:t>ميدكسا ليبيا تم افتتاح الشركة في العام 2008</a:t>
            </a:r>
          </a:p>
          <a:p>
            <a:pPr marL="285750" indent="-285750">
              <a:buFont typeface="Wingdings" panose="05000000000000000000" pitchFamily="2" charset="2"/>
              <a:buChar char="v"/>
            </a:pPr>
            <a:r>
              <a:rPr lang="ar-SY" b="1" dirty="0">
                <a:solidFill>
                  <a:schemeClr val="tx1">
                    <a:lumMod val="95000"/>
                  </a:schemeClr>
                </a:solidFill>
                <a:latin typeface="Adobe Arabic" panose="02040503050201020203" pitchFamily="18" charset="-78"/>
                <a:cs typeface="Adobe Arabic"/>
              </a:rPr>
              <a:t>ميدكسا مصر تم افتتاح الشركة في العام 2010</a:t>
            </a:r>
          </a:p>
          <a:p>
            <a:pPr marL="285750" indent="-285750">
              <a:buFont typeface="Wingdings" panose="05000000000000000000" pitchFamily="2" charset="2"/>
              <a:buChar char="v"/>
            </a:pPr>
            <a:r>
              <a:rPr lang="ar-SY" b="1" dirty="0">
                <a:solidFill>
                  <a:schemeClr val="tx1">
                    <a:lumMod val="95000"/>
                  </a:schemeClr>
                </a:solidFill>
                <a:latin typeface="Adobe Arabic" panose="02040503050201020203" pitchFamily="18" charset="-78"/>
                <a:cs typeface="Adobe Arabic"/>
              </a:rPr>
              <a:t>ميدكسا تونس تم افتتاح الشركة في العام 2013</a:t>
            </a:r>
          </a:p>
          <a:p>
            <a:pPr marL="285750" indent="-285750">
              <a:buFont typeface="Wingdings" panose="05000000000000000000" pitchFamily="2" charset="2"/>
              <a:buChar char="v"/>
            </a:pPr>
            <a:r>
              <a:rPr lang="ar-SY" b="1" dirty="0">
                <a:solidFill>
                  <a:schemeClr val="tx1">
                    <a:lumMod val="95000"/>
                  </a:schemeClr>
                </a:solidFill>
                <a:latin typeface="Adobe Arabic" panose="02040503050201020203" pitchFamily="18" charset="-78"/>
                <a:cs typeface="Adobe Arabic"/>
              </a:rPr>
              <a:t>ميدكسا تركيا تم افتتاح الشركة في العام </a:t>
            </a:r>
            <a:r>
              <a:rPr lang="ar-SY" b="1" dirty="0" smtClean="0">
                <a:solidFill>
                  <a:schemeClr val="tx1">
                    <a:lumMod val="95000"/>
                  </a:schemeClr>
                </a:solidFill>
                <a:latin typeface="Adobe Arabic" panose="02040503050201020203" pitchFamily="18" charset="-78"/>
                <a:cs typeface="Adobe Arabic"/>
              </a:rPr>
              <a:t>2018</a:t>
            </a:r>
          </a:p>
          <a:p>
            <a:pPr marL="285750" indent="-285750">
              <a:buFont typeface="Wingdings" panose="05000000000000000000" pitchFamily="2" charset="2"/>
              <a:buChar char="v"/>
            </a:pPr>
            <a:r>
              <a:rPr lang="ar-SY" b="1" dirty="0" smtClean="0">
                <a:solidFill>
                  <a:schemeClr val="tx1">
                    <a:lumMod val="95000"/>
                  </a:schemeClr>
                </a:solidFill>
                <a:latin typeface="Adobe Arabic" panose="02040503050201020203" pitchFamily="18" charset="-78"/>
                <a:cs typeface="Adobe Arabic"/>
              </a:rPr>
              <a:t>ميدكسا ساحل العاج تم افتتاح الشركة في العام 2018</a:t>
            </a:r>
          </a:p>
          <a:p>
            <a:pPr marL="285750" indent="-285750">
              <a:buFont typeface="Wingdings" panose="05000000000000000000" pitchFamily="2" charset="2"/>
              <a:buChar char="v"/>
            </a:pPr>
            <a:r>
              <a:rPr lang="ar-SY" b="1" dirty="0" smtClean="0">
                <a:solidFill>
                  <a:schemeClr val="tx1">
                    <a:lumMod val="95000"/>
                  </a:schemeClr>
                </a:solidFill>
                <a:latin typeface="Adobe Arabic" panose="02040503050201020203" pitchFamily="18" charset="-78"/>
                <a:cs typeface="Adobe Arabic"/>
              </a:rPr>
              <a:t>ميدكسا ألمانيا تم افتتاح الشركة في العام 2018</a:t>
            </a:r>
            <a:endParaRPr lang="en-US" b="1" dirty="0">
              <a:solidFill>
                <a:schemeClr val="tx1">
                  <a:lumMod val="95000"/>
                </a:schemeClr>
              </a:solidFill>
              <a:latin typeface="Adobe Arabic" panose="02040503050201020203" pitchFamily="18" charset="-78"/>
              <a:cs typeface="Adobe Arabic"/>
            </a:endParaRPr>
          </a:p>
        </p:txBody>
      </p:sp>
      <p:sp>
        <p:nvSpPr>
          <p:cNvPr id="7" name="مستطيل مستدير الزوايا 9"/>
          <p:cNvSpPr/>
          <p:nvPr/>
        </p:nvSpPr>
        <p:spPr>
          <a:xfrm>
            <a:off x="211064" y="1710201"/>
            <a:ext cx="4284433" cy="4869160"/>
          </a:xfrm>
          <a:prstGeom prst="round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Wingdings" panose="05000000000000000000" pitchFamily="2" charset="2"/>
              <a:buChar char="Ø"/>
            </a:pPr>
            <a:endParaRPr lang="ar-SY" sz="2800" b="1" dirty="0">
              <a:solidFill>
                <a:schemeClr val="tx1">
                  <a:lumMod val="95000"/>
                </a:schemeClr>
              </a:solidFill>
              <a:latin typeface="Adobe Arabic" panose="02040503050201020203" pitchFamily="18" charset="-78"/>
              <a:cs typeface="Adobe Arabic" panose="02040503050201020203" pitchFamily="18" charset="-78"/>
            </a:endParaRPr>
          </a:p>
        </p:txBody>
      </p:sp>
      <p:sp>
        <p:nvSpPr>
          <p:cNvPr id="9" name="مستطيل مستدير الزوايا 4"/>
          <p:cNvSpPr/>
          <p:nvPr/>
        </p:nvSpPr>
        <p:spPr>
          <a:xfrm>
            <a:off x="323527" y="1090499"/>
            <a:ext cx="4171969" cy="935816"/>
          </a:xfrm>
          <a:prstGeom prst="roundRect">
            <a:avLst/>
          </a:prstGeom>
          <a:solidFill>
            <a:schemeClr val="accent5">
              <a:lumMod val="50000"/>
            </a:schemeClr>
          </a:solidFill>
          <a:ln w="2857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200" b="1" dirty="0" smtClean="0">
                <a:solidFill>
                  <a:schemeClr val="tx1">
                    <a:lumMod val="95000"/>
                  </a:schemeClr>
                </a:solidFill>
                <a:latin typeface="Adobe Arabic" panose="02040503050201020203" pitchFamily="18" charset="-78"/>
                <a:cs typeface="Adobe Arabic" panose="02040503050201020203" pitchFamily="18" charset="-78"/>
              </a:rPr>
              <a:t>توزع فروع شركة </a:t>
            </a:r>
            <a:r>
              <a:rPr lang="ar-SY" sz="2200" b="1" dirty="0">
                <a:solidFill>
                  <a:schemeClr val="tx1">
                    <a:lumMod val="95000"/>
                  </a:schemeClr>
                </a:solidFill>
                <a:latin typeface="Adobe Arabic" panose="02040503050201020203" pitchFamily="18" charset="-78"/>
                <a:cs typeface="Adobe Arabic" panose="02040503050201020203" pitchFamily="18" charset="-78"/>
              </a:rPr>
              <a:t>ميدكسا في الجمهورية العربية </a:t>
            </a:r>
            <a:r>
              <a:rPr lang="ar-SY" sz="2200" b="1" dirty="0" smtClean="0">
                <a:solidFill>
                  <a:schemeClr val="tx1">
                    <a:lumMod val="95000"/>
                  </a:schemeClr>
                </a:solidFill>
                <a:latin typeface="Adobe Arabic" panose="02040503050201020203" pitchFamily="18" charset="-78"/>
                <a:cs typeface="Adobe Arabic" panose="02040503050201020203" pitchFamily="18" charset="-78"/>
              </a:rPr>
              <a:t>السورية</a:t>
            </a:r>
            <a:endParaRPr lang="ar-SY" sz="2200" b="1" dirty="0">
              <a:solidFill>
                <a:schemeClr val="tx1">
                  <a:lumMod val="95000"/>
                </a:schemeClr>
              </a:solidFill>
              <a:latin typeface="Adobe Arabic" panose="02040503050201020203" pitchFamily="18" charset="-78"/>
              <a:cs typeface="Adobe Arabic" panose="02040503050201020203" pitchFamily="18"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1955868020"/>
              </p:ext>
            </p:extLst>
          </p:nvPr>
        </p:nvGraphicFramePr>
        <p:xfrm>
          <a:off x="267296" y="2184206"/>
          <a:ext cx="4072904" cy="4292580"/>
        </p:xfrm>
        <a:graphic>
          <a:graphicData uri="http://schemas.openxmlformats.org/drawingml/2006/table">
            <a:tbl>
              <a:tblPr rtl="1" firstRow="1" firstCol="1" bandRow="1"/>
              <a:tblGrid>
                <a:gridCol w="4072904">
                  <a:extLst>
                    <a:ext uri="{9D8B030D-6E8A-4147-A177-3AD203B41FA5}">
                      <a16:colId xmlns:a16="http://schemas.microsoft.com/office/drawing/2014/main" xmlns="" val="1605386455"/>
                    </a:ext>
                  </a:extLst>
                </a:gridCol>
              </a:tblGrid>
              <a:tr h="1058020">
                <a:tc>
                  <a:txBody>
                    <a:bodyPr/>
                    <a:lstStyle/>
                    <a:p>
                      <a:pPr marL="342900" indent="-342900" algn="just" rtl="1">
                        <a:lnSpc>
                          <a:spcPct val="115000"/>
                        </a:lnSpc>
                        <a:spcAft>
                          <a:spcPts val="0"/>
                        </a:spcAft>
                        <a:buFont typeface="Wingdings" panose="05000000000000000000" pitchFamily="2" charset="2"/>
                        <a:buChar char="v"/>
                      </a:pPr>
                      <a:r>
                        <a:rPr lang="ar-SY" sz="2000" b="1" dirty="0">
                          <a:effectLst/>
                          <a:latin typeface="Calibri" panose="020F0502020204030204" pitchFamily="34" charset="0"/>
                          <a:ea typeface="Calibri" panose="020F0502020204030204" pitchFamily="34" charset="0"/>
                          <a:cs typeface="Arial" panose="020B0604020202020204" pitchFamily="34" charset="0"/>
                        </a:rPr>
                        <a:t>فرع ميدكسا الادارة العامة ومجلس الإدارة بمحافظة دمشق</a:t>
                      </a:r>
                    </a:p>
                    <a:p>
                      <a:pPr marL="342900" indent="-342900" algn="just" rtl="1">
                        <a:lnSpc>
                          <a:spcPct val="115000"/>
                        </a:lnSpc>
                        <a:spcAft>
                          <a:spcPts val="0"/>
                        </a:spcAft>
                        <a:buFont typeface="Wingdings" panose="05000000000000000000" pitchFamily="2" charset="2"/>
                        <a:buChar char="v"/>
                      </a:pPr>
                      <a:r>
                        <a:rPr lang="ar-SY" sz="2000" b="1" dirty="0">
                          <a:effectLst/>
                          <a:latin typeface="Calibri" panose="020F0502020204030204" pitchFamily="34" charset="0"/>
                          <a:ea typeface="Calibri" panose="020F0502020204030204" pitchFamily="34" charset="0"/>
                          <a:cs typeface="Arial" panose="020B0604020202020204" pitchFamily="34" charset="0"/>
                        </a:rPr>
                        <a:t>فرع ميدكسا بمحافظة دمشق وريف دمشق</a:t>
                      </a:r>
                      <a:endParaRPr lang="en-US" sz="2000" dirty="0">
                        <a:effectLst/>
                        <a:latin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3065466996"/>
                  </a:ext>
                </a:extLst>
              </a:tr>
              <a:tr h="368947">
                <a:tc>
                  <a:txBody>
                    <a:bodyPr/>
                    <a:lstStyle/>
                    <a:p>
                      <a:pPr marL="342900" indent="-342900" rtl="1">
                        <a:lnSpc>
                          <a:spcPct val="115000"/>
                        </a:lnSpc>
                        <a:spcAft>
                          <a:spcPts val="0"/>
                        </a:spcAft>
                        <a:buFont typeface="Wingdings" panose="05000000000000000000" pitchFamily="2" charset="2"/>
                        <a:buChar char="v"/>
                      </a:pPr>
                      <a:r>
                        <a:rPr lang="ar-SY" sz="2000" b="1" dirty="0">
                          <a:effectLst/>
                          <a:latin typeface="Calibri" panose="020F0502020204030204" pitchFamily="34" charset="0"/>
                          <a:ea typeface="Calibri" panose="020F0502020204030204" pitchFamily="34" charset="0"/>
                          <a:cs typeface="Arial" panose="020B0604020202020204" pitchFamily="34" charset="0"/>
                        </a:rPr>
                        <a:t>فرع ميدكسا بمحافظة درعا</a:t>
                      </a:r>
                      <a:endParaRPr lang="en-US" sz="2000" dirty="0">
                        <a:effectLst/>
                        <a:latin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2621676574"/>
                  </a:ext>
                </a:extLst>
              </a:tr>
              <a:tr h="368947">
                <a:tc>
                  <a:txBody>
                    <a:bodyPr/>
                    <a:lstStyle/>
                    <a:p>
                      <a:pPr marL="342900" indent="-342900" rtl="1">
                        <a:lnSpc>
                          <a:spcPct val="115000"/>
                        </a:lnSpc>
                        <a:spcAft>
                          <a:spcPts val="0"/>
                        </a:spcAft>
                        <a:buFont typeface="Wingdings" panose="05000000000000000000" pitchFamily="2" charset="2"/>
                        <a:buChar char="v"/>
                      </a:pPr>
                      <a:r>
                        <a:rPr lang="ar-SY" sz="2000" b="1" dirty="0">
                          <a:effectLst/>
                          <a:latin typeface="Calibri" panose="020F0502020204030204" pitchFamily="34" charset="0"/>
                          <a:ea typeface="Calibri" panose="020F0502020204030204" pitchFamily="34" charset="0"/>
                          <a:cs typeface="Arial" panose="020B0604020202020204" pitchFamily="34" charset="0"/>
                        </a:rPr>
                        <a:t>فرع ميدكسا بمحافظة السويداء</a:t>
                      </a:r>
                      <a:endParaRPr lang="en-US" sz="2000" dirty="0">
                        <a:effectLst/>
                        <a:latin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2620801006"/>
                  </a:ext>
                </a:extLst>
              </a:tr>
              <a:tr h="368947">
                <a:tc>
                  <a:txBody>
                    <a:bodyPr/>
                    <a:lstStyle/>
                    <a:p>
                      <a:pPr marL="342900" indent="-342900" rtl="1">
                        <a:lnSpc>
                          <a:spcPct val="115000"/>
                        </a:lnSpc>
                        <a:spcAft>
                          <a:spcPts val="0"/>
                        </a:spcAft>
                        <a:buFont typeface="Wingdings" panose="05000000000000000000" pitchFamily="2" charset="2"/>
                        <a:buChar char="v"/>
                      </a:pPr>
                      <a:r>
                        <a:rPr lang="ar-SY" sz="2000" b="1" dirty="0">
                          <a:effectLst/>
                          <a:latin typeface="Calibri" panose="020F0502020204030204" pitchFamily="34" charset="0"/>
                          <a:ea typeface="Calibri" panose="020F0502020204030204" pitchFamily="34" charset="0"/>
                          <a:cs typeface="Arial" panose="020B0604020202020204" pitchFamily="34" charset="0"/>
                        </a:rPr>
                        <a:t>فرع ميدكسا بمحافظة حمص</a:t>
                      </a:r>
                      <a:endParaRPr lang="en-US" sz="2000" dirty="0">
                        <a:effectLst/>
                        <a:latin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599622043"/>
                  </a:ext>
                </a:extLst>
              </a:tr>
              <a:tr h="348469">
                <a:tc>
                  <a:txBody>
                    <a:bodyPr/>
                    <a:lstStyle/>
                    <a:p>
                      <a:pPr marL="342900" indent="-342900" algn="r" rtl="1">
                        <a:lnSpc>
                          <a:spcPct val="107000"/>
                        </a:lnSpc>
                        <a:spcAft>
                          <a:spcPts val="0"/>
                        </a:spcAft>
                        <a:buFont typeface="Wingdings" panose="05000000000000000000" pitchFamily="2" charset="2"/>
                        <a:buChar char="v"/>
                      </a:pPr>
                      <a:r>
                        <a:rPr lang="ar-SY" sz="2000" b="1" dirty="0">
                          <a:effectLst/>
                          <a:latin typeface="Calibri" panose="020F0502020204030204" pitchFamily="34" charset="0"/>
                          <a:ea typeface="Calibri" panose="020F0502020204030204" pitchFamily="34" charset="0"/>
                          <a:cs typeface="Arial" panose="020B0604020202020204" pitchFamily="34" charset="0"/>
                        </a:rPr>
                        <a:t>فرع ميدكسا بمحافظة حماه</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3702896561"/>
                  </a:ext>
                </a:extLst>
              </a:tr>
              <a:tr h="348469">
                <a:tc>
                  <a:txBody>
                    <a:bodyPr/>
                    <a:lstStyle/>
                    <a:p>
                      <a:pPr marL="342900" indent="-342900" algn="r" rtl="1">
                        <a:lnSpc>
                          <a:spcPct val="107000"/>
                        </a:lnSpc>
                        <a:spcAft>
                          <a:spcPts val="0"/>
                        </a:spcAft>
                        <a:buFont typeface="Wingdings" panose="05000000000000000000" pitchFamily="2" charset="2"/>
                        <a:buChar char="v"/>
                      </a:pPr>
                      <a:r>
                        <a:rPr lang="ar-SY" sz="2000" b="1" dirty="0">
                          <a:effectLst/>
                          <a:latin typeface="Calibri" panose="020F0502020204030204" pitchFamily="34" charset="0"/>
                          <a:ea typeface="Calibri" panose="020F0502020204030204" pitchFamily="34" charset="0"/>
                          <a:cs typeface="Arial" panose="020B0604020202020204" pitchFamily="34" charset="0"/>
                        </a:rPr>
                        <a:t>فرع ميدكسا بمحافظة اللاذقية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2823306905"/>
                  </a:ext>
                </a:extLst>
              </a:tr>
              <a:tr h="348469">
                <a:tc>
                  <a:txBody>
                    <a:bodyPr/>
                    <a:lstStyle/>
                    <a:p>
                      <a:pPr marL="342900" indent="-342900" algn="r" rtl="1">
                        <a:lnSpc>
                          <a:spcPct val="107000"/>
                        </a:lnSpc>
                        <a:spcAft>
                          <a:spcPts val="0"/>
                        </a:spcAft>
                        <a:buFont typeface="Wingdings" panose="05000000000000000000" pitchFamily="2" charset="2"/>
                        <a:buChar char="v"/>
                      </a:pPr>
                      <a:r>
                        <a:rPr lang="ar-SY" sz="2000" b="1" dirty="0">
                          <a:effectLst/>
                          <a:latin typeface="Calibri" panose="020F0502020204030204" pitchFamily="34" charset="0"/>
                          <a:ea typeface="Calibri" panose="020F0502020204030204" pitchFamily="34" charset="0"/>
                          <a:cs typeface="Arial" panose="020B0604020202020204" pitchFamily="34" charset="0"/>
                        </a:rPr>
                        <a:t>فرع ميدكسا بمحافظة طرطوس</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2030695852"/>
                  </a:ext>
                </a:extLst>
              </a:tr>
              <a:tr h="1082312">
                <a:tc>
                  <a:txBody>
                    <a:bodyPr/>
                    <a:lstStyle/>
                    <a:p>
                      <a:pPr marL="342900" indent="-342900" algn="just" rtl="1">
                        <a:lnSpc>
                          <a:spcPct val="107000"/>
                        </a:lnSpc>
                        <a:spcAft>
                          <a:spcPts val="0"/>
                        </a:spcAft>
                        <a:buFont typeface="Wingdings" panose="05000000000000000000" pitchFamily="2" charset="2"/>
                        <a:buChar char="v"/>
                      </a:pPr>
                      <a:r>
                        <a:rPr lang="ar-SY" sz="2000" b="1" dirty="0">
                          <a:effectLst/>
                          <a:latin typeface="Calibri" panose="020F0502020204030204" pitchFamily="34" charset="0"/>
                          <a:ea typeface="Calibri" panose="020F0502020204030204" pitchFamily="34" charset="0"/>
                          <a:cs typeface="Arial" panose="020B0604020202020204" pitchFamily="34" charset="0"/>
                        </a:rPr>
                        <a:t>فرع ميدكسا بمحافظة حلب</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rtl="1">
                        <a:lnSpc>
                          <a:spcPct val="107000"/>
                        </a:lnSpc>
                        <a:spcAft>
                          <a:spcPts val="0"/>
                        </a:spcAft>
                        <a:buFont typeface="Wingdings" panose="05000000000000000000" pitchFamily="2" charset="2"/>
                        <a:buChar char="v"/>
                      </a:pPr>
                      <a:r>
                        <a:rPr lang="ar-SY" sz="2000" b="1" dirty="0">
                          <a:effectLst/>
                          <a:latin typeface="Calibri" panose="020F0502020204030204" pitchFamily="34" charset="0"/>
                          <a:ea typeface="Calibri" panose="020F0502020204030204" pitchFamily="34" charset="0"/>
                          <a:cs typeface="Arial" panose="020B0604020202020204" pitchFamily="34" charset="0"/>
                        </a:rPr>
                        <a:t>فرع ميدكسا بمحافظة دير الزور</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just" rtl="1">
                        <a:lnSpc>
                          <a:spcPct val="107000"/>
                        </a:lnSpc>
                        <a:spcAft>
                          <a:spcPts val="0"/>
                        </a:spcAft>
                        <a:buFont typeface="Wingdings" panose="05000000000000000000" pitchFamily="2" charset="2"/>
                        <a:buChar char="v"/>
                      </a:pPr>
                      <a:r>
                        <a:rPr lang="ar-SY" sz="2000" b="1" dirty="0">
                          <a:effectLst/>
                          <a:latin typeface="Calibri" panose="020F0502020204030204" pitchFamily="34" charset="0"/>
                          <a:ea typeface="Calibri" panose="020F0502020204030204" pitchFamily="34" charset="0"/>
                          <a:cs typeface="Arial" panose="020B0604020202020204" pitchFamily="34" charset="0"/>
                        </a:rPr>
                        <a:t>فرع ميدكسا بمحافظة الحسكة والقامشلي</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xmlns="" val="159286565"/>
                  </a:ext>
                </a:extLst>
              </a:tr>
            </a:tbl>
          </a:graphicData>
        </a:graphic>
      </p:graphicFrame>
      <p:sp>
        <p:nvSpPr>
          <p:cNvPr id="8" name="مستطيل مستدير الزوايا 4"/>
          <p:cNvSpPr/>
          <p:nvPr/>
        </p:nvSpPr>
        <p:spPr>
          <a:xfrm>
            <a:off x="4788024" y="1090498"/>
            <a:ext cx="4086476" cy="935817"/>
          </a:xfrm>
          <a:prstGeom prst="roundRect">
            <a:avLst/>
          </a:prstGeom>
          <a:solidFill>
            <a:schemeClr val="accent5">
              <a:lumMod val="50000"/>
            </a:schemeClr>
          </a:solidFill>
          <a:ln w="2857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2200" b="1" dirty="0" smtClean="0">
                <a:solidFill>
                  <a:schemeClr val="tx1">
                    <a:lumMod val="95000"/>
                  </a:schemeClr>
                </a:solidFill>
                <a:latin typeface="Adobe Arabic" panose="02040503050201020203" pitchFamily="18" charset="-78"/>
                <a:cs typeface="Adobe Arabic" panose="02040503050201020203" pitchFamily="18" charset="-78"/>
              </a:rPr>
              <a:t>توزع فروع شركة </a:t>
            </a:r>
            <a:r>
              <a:rPr lang="ar-SY" sz="2200" b="1" dirty="0">
                <a:solidFill>
                  <a:schemeClr val="tx1">
                    <a:lumMod val="95000"/>
                  </a:schemeClr>
                </a:solidFill>
                <a:latin typeface="Adobe Arabic" panose="02040503050201020203" pitchFamily="18" charset="-78"/>
                <a:cs typeface="Adobe Arabic" panose="02040503050201020203" pitchFamily="18" charset="-78"/>
              </a:rPr>
              <a:t>ميدكسا في </a:t>
            </a:r>
            <a:r>
              <a:rPr lang="ar-SY" sz="2200" b="1" dirty="0" smtClean="0">
                <a:solidFill>
                  <a:schemeClr val="tx1">
                    <a:lumMod val="95000"/>
                  </a:schemeClr>
                </a:solidFill>
                <a:latin typeface="Adobe Arabic" panose="02040503050201020203" pitchFamily="18" charset="-78"/>
                <a:cs typeface="Adobe Arabic" panose="02040503050201020203" pitchFamily="18" charset="-78"/>
              </a:rPr>
              <a:t>العالم</a:t>
            </a:r>
            <a:endParaRPr lang="ar-SY" sz="2200" b="1" dirty="0">
              <a:solidFill>
                <a:schemeClr val="tx1">
                  <a:lumMod val="95000"/>
                </a:schemeClr>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884708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621391"/>
            <a:ext cx="7616787" cy="3323987"/>
          </a:xfrm>
          <a:prstGeom prst="rect">
            <a:avLst/>
          </a:prstGeom>
        </p:spPr>
        <p:txBody>
          <a:bodyPr wrap="square">
            <a:spAutoFit/>
          </a:bodyPr>
          <a:lstStyle/>
          <a:p>
            <a:pPr marL="457200" lvl="0" indent="-457200" eaLnBrk="0" fontAlgn="base" hangingPunct="0">
              <a:spcBef>
                <a:spcPct val="0"/>
              </a:spcBef>
              <a:spcAft>
                <a:spcPct val="0"/>
              </a:spcAft>
              <a:buFont typeface="Wingdings" panose="05000000000000000000" pitchFamily="2" charset="2"/>
              <a:buChar char="v"/>
            </a:pPr>
            <a:r>
              <a:rPr lang="ar-SY" sz="2800" dirty="0">
                <a:solidFill>
                  <a:schemeClr val="tx1">
                    <a:lumMod val="95000"/>
                  </a:schemeClr>
                </a:solidFill>
                <a:latin typeface="Calibri" pitchFamily="34" charset="0"/>
                <a:ea typeface="Calibri" pitchFamily="34" charset="0"/>
              </a:rPr>
              <a:t> </a:t>
            </a:r>
            <a:r>
              <a:rPr lang="ar-SY" sz="2600" dirty="0">
                <a:solidFill>
                  <a:schemeClr val="tx1">
                    <a:lumMod val="95000"/>
                  </a:schemeClr>
                </a:solidFill>
                <a:latin typeface="Adobe Arabic" panose="02040503050201020203" pitchFamily="18" charset="-78"/>
                <a:ea typeface="Calibri" pitchFamily="34" charset="0"/>
                <a:cs typeface="Adobe Arabic" panose="02040503050201020203" pitchFamily="18" charset="-78"/>
              </a:rPr>
              <a:t>لا يجوز استخدام بطاقة التأمين الصحي إلا من قبل صاحب البطاقة حصراً.</a:t>
            </a:r>
            <a:endParaRPr lang="en-US" sz="2600" dirty="0">
              <a:solidFill>
                <a:schemeClr val="tx1">
                  <a:lumMod val="95000"/>
                </a:schemeClr>
              </a:solidFill>
              <a:latin typeface="Adobe Arabic" panose="02040503050201020203" pitchFamily="18" charset="-78"/>
              <a:cs typeface="Adobe Arabic" panose="02040503050201020203" pitchFamily="18" charset="-78"/>
            </a:endParaRPr>
          </a:p>
          <a:p>
            <a:pPr marL="457200" lvl="0" indent="-457200" eaLnBrk="0" fontAlgn="base" hangingPunct="0">
              <a:spcBef>
                <a:spcPct val="0"/>
              </a:spcBef>
              <a:spcAft>
                <a:spcPct val="0"/>
              </a:spcAft>
              <a:buFont typeface="Wingdings" panose="05000000000000000000" pitchFamily="2" charset="2"/>
              <a:buChar char="v"/>
            </a:pPr>
            <a:r>
              <a:rPr lang="ar-SY" sz="2600" dirty="0">
                <a:solidFill>
                  <a:schemeClr val="tx1">
                    <a:lumMod val="95000"/>
                  </a:schemeClr>
                </a:solidFill>
                <a:latin typeface="Adobe Arabic" panose="02040503050201020203" pitchFamily="18" charset="-78"/>
                <a:ea typeface="Calibri" pitchFamily="34" charset="0"/>
                <a:cs typeface="Adobe Arabic" panose="02040503050201020203" pitchFamily="18" charset="-78"/>
              </a:rPr>
              <a:t> </a:t>
            </a:r>
            <a:r>
              <a:rPr lang="ar-SA" sz="2600" dirty="0">
                <a:solidFill>
                  <a:schemeClr val="tx1">
                    <a:lumMod val="95000"/>
                  </a:schemeClr>
                </a:solidFill>
                <a:latin typeface="Adobe Arabic" panose="02040503050201020203" pitchFamily="18" charset="-78"/>
                <a:ea typeface="Calibri" pitchFamily="34" charset="0"/>
                <a:cs typeface="Adobe Arabic" panose="02040503050201020203" pitchFamily="18" charset="-78"/>
              </a:rPr>
              <a:t>تقوم الجهات الطبية باستخدام البوابة الالكترونية للمؤسسة العامة السورية للتأمين مما يضمن جودة ومصداقية في الخدمة المقدمة</a:t>
            </a:r>
            <a:r>
              <a:rPr lang="ar-SY" sz="2600" dirty="0">
                <a:solidFill>
                  <a:schemeClr val="tx1">
                    <a:lumMod val="95000"/>
                  </a:schemeClr>
                </a:solidFill>
                <a:latin typeface="Adobe Arabic" panose="02040503050201020203" pitchFamily="18" charset="-78"/>
                <a:ea typeface="Calibri" pitchFamily="34" charset="0"/>
                <a:cs typeface="Adobe Arabic" panose="02040503050201020203" pitchFamily="18" charset="-78"/>
              </a:rPr>
              <a:t>.</a:t>
            </a:r>
            <a:endParaRPr lang="en-US" sz="2600" dirty="0">
              <a:solidFill>
                <a:schemeClr val="tx1">
                  <a:lumMod val="95000"/>
                </a:schemeClr>
              </a:solidFill>
              <a:latin typeface="Adobe Arabic" panose="02040503050201020203" pitchFamily="18" charset="-78"/>
              <a:cs typeface="Adobe Arabic" panose="02040503050201020203" pitchFamily="18" charset="-78"/>
            </a:endParaRPr>
          </a:p>
          <a:p>
            <a:pPr marL="457200" lvl="0" indent="-457200" eaLnBrk="0" fontAlgn="base" hangingPunct="0">
              <a:spcBef>
                <a:spcPct val="0"/>
              </a:spcBef>
              <a:spcAft>
                <a:spcPct val="0"/>
              </a:spcAft>
              <a:buFont typeface="Wingdings" panose="05000000000000000000" pitchFamily="2" charset="2"/>
              <a:buChar char="v"/>
            </a:pPr>
            <a:r>
              <a:rPr lang="ar-SY" sz="2600" dirty="0">
                <a:solidFill>
                  <a:schemeClr val="tx1">
                    <a:lumMod val="95000"/>
                  </a:schemeClr>
                </a:solidFill>
                <a:latin typeface="Adobe Arabic" panose="02040503050201020203" pitchFamily="18" charset="-78"/>
                <a:ea typeface="Calibri" pitchFamily="34" charset="0"/>
                <a:cs typeface="Adobe Arabic" panose="02040503050201020203" pitchFamily="18" charset="-78"/>
              </a:rPr>
              <a:t> </a:t>
            </a:r>
            <a:r>
              <a:rPr lang="ar-SA" sz="2600" dirty="0">
                <a:solidFill>
                  <a:schemeClr val="tx1">
                    <a:lumMod val="95000"/>
                  </a:schemeClr>
                </a:solidFill>
                <a:latin typeface="Adobe Arabic" panose="02040503050201020203" pitchFamily="18" charset="-78"/>
                <a:ea typeface="Calibri" pitchFamily="34" charset="0"/>
                <a:cs typeface="Adobe Arabic" panose="02040503050201020203" pitchFamily="18" charset="-78"/>
              </a:rPr>
              <a:t>تغطية  الأمراض والأدوية وفق معايير عالمية لصرف الدواء والتحاليل المخبرية المرتبطة بكل حالة وليس بشكل عشوائي وحسب التعليمات الواردة من المؤسسة العامة السورية للتأمين وذلك حسب شروط التغطية</a:t>
            </a:r>
            <a:r>
              <a:rPr lang="ar-SY" sz="2400" dirty="0">
                <a:solidFill>
                  <a:schemeClr val="tx1">
                    <a:lumMod val="95000"/>
                  </a:schemeClr>
                </a:solidFill>
                <a:latin typeface="Adobe Arabic" panose="02040503050201020203" pitchFamily="18" charset="-78"/>
                <a:ea typeface="Calibri" pitchFamily="34" charset="0"/>
                <a:cs typeface="Adobe Arabic" panose="02040503050201020203" pitchFamily="18" charset="-78"/>
              </a:rPr>
              <a:t>.</a:t>
            </a:r>
            <a:endParaRPr lang="en-US" sz="2400" dirty="0">
              <a:solidFill>
                <a:schemeClr val="tx1">
                  <a:lumMod val="95000"/>
                </a:schemeClr>
              </a:solidFill>
              <a:latin typeface="Adobe Arabic" panose="02040503050201020203" pitchFamily="18" charset="-78"/>
              <a:ea typeface="Calibri" pitchFamily="34" charset="0"/>
              <a:cs typeface="Adobe Arabic" panose="02040503050201020203" pitchFamily="18" charset="-78"/>
            </a:endParaRPr>
          </a:p>
        </p:txBody>
      </p:sp>
      <p:sp>
        <p:nvSpPr>
          <p:cNvPr id="5" name="مستطيل مستدير الزوايا 4"/>
          <p:cNvSpPr/>
          <p:nvPr/>
        </p:nvSpPr>
        <p:spPr>
          <a:xfrm>
            <a:off x="1070176" y="332657"/>
            <a:ext cx="7277462" cy="1080120"/>
          </a:xfrm>
          <a:prstGeom prst="roundRect">
            <a:avLst/>
          </a:prstGeom>
          <a:solidFill>
            <a:schemeClr val="accent2">
              <a:lumMod val="20000"/>
              <a:lumOff val="80000"/>
            </a:schemeClr>
          </a:solidFill>
          <a:ln w="2857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ar-SA" sz="4400" b="1" dirty="0">
                <a:solidFill>
                  <a:schemeClr val="tx2">
                    <a:lumMod val="10000"/>
                  </a:schemeClr>
                </a:solidFill>
                <a:latin typeface="Adobe Arabic" panose="02040503050201020203" pitchFamily="18" charset="-78"/>
                <a:ea typeface="Calibri" pitchFamily="34" charset="0"/>
                <a:cs typeface="Adobe Arabic" panose="02040503050201020203" pitchFamily="18" charset="-78"/>
              </a:rPr>
              <a:t>كيفية استخدام </a:t>
            </a:r>
            <a:r>
              <a:rPr lang="ar-SA" sz="4400" b="1" dirty="0" smtClean="0">
                <a:solidFill>
                  <a:schemeClr val="tx2">
                    <a:lumMod val="10000"/>
                  </a:schemeClr>
                </a:solidFill>
                <a:latin typeface="Adobe Arabic" panose="02040503050201020203" pitchFamily="18" charset="-78"/>
                <a:ea typeface="Calibri" pitchFamily="34" charset="0"/>
                <a:cs typeface="Adobe Arabic" panose="02040503050201020203" pitchFamily="18" charset="-78"/>
              </a:rPr>
              <a:t>بطاقة</a:t>
            </a:r>
            <a:r>
              <a:rPr lang="ar-SY" sz="4400" b="1" dirty="0" smtClean="0">
                <a:solidFill>
                  <a:schemeClr val="tx2">
                    <a:lumMod val="10000"/>
                  </a:schemeClr>
                </a:solidFill>
                <a:latin typeface="Adobe Arabic" panose="02040503050201020203" pitchFamily="18" charset="-78"/>
                <a:ea typeface="Calibri" pitchFamily="34" charset="0"/>
                <a:cs typeface="Adobe Arabic" panose="02040503050201020203" pitchFamily="18" charset="-78"/>
              </a:rPr>
              <a:t> التأمين الصحي</a:t>
            </a:r>
            <a:endParaRPr lang="en-US" sz="4400" b="1" dirty="0">
              <a:solidFill>
                <a:schemeClr val="tx2">
                  <a:lumMod val="10000"/>
                </a:schemeClr>
              </a:solidFill>
              <a:latin typeface="Adobe Arabic" panose="02040503050201020203" pitchFamily="18" charset="-78"/>
              <a:ea typeface="Calibri" pitchFamily="34" charset="0"/>
              <a:cs typeface="Adobe Arabic" panose="02040503050201020203" pitchFamily="18" charset="-7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390376005"/>
              </p:ext>
            </p:extLst>
          </p:nvPr>
        </p:nvGraphicFramePr>
        <p:xfrm>
          <a:off x="1079268" y="4883368"/>
          <a:ext cx="3294140" cy="1553531"/>
        </p:xfrm>
        <a:graphic>
          <a:graphicData uri="http://schemas.openxmlformats.org/presentationml/2006/ole">
            <mc:AlternateContent xmlns:mc="http://schemas.openxmlformats.org/markup-compatibility/2006">
              <mc:Choice xmlns:v="urn:schemas-microsoft-com:vml" Requires="v">
                <p:oleObj spid="_x0000_s1138" name="Image" r:id="rId3" imgW="7352381" imgH="3466667" progId="">
                  <p:embed/>
                </p:oleObj>
              </mc:Choice>
              <mc:Fallback>
                <p:oleObj name="Image" r:id="rId3" imgW="7352381" imgH="3466667" progId="">
                  <p:embed/>
                  <p:pic>
                    <p:nvPicPr>
                      <p:cNvPr id="0"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268" y="4883368"/>
                        <a:ext cx="3294140" cy="1553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95590346"/>
              </p:ext>
            </p:extLst>
          </p:nvPr>
        </p:nvGraphicFramePr>
        <p:xfrm>
          <a:off x="4715875" y="4880301"/>
          <a:ext cx="2808312" cy="1508763"/>
        </p:xfrm>
        <a:graphic>
          <a:graphicData uri="http://schemas.openxmlformats.org/presentationml/2006/ole">
            <mc:AlternateContent xmlns:mc="http://schemas.openxmlformats.org/markup-compatibility/2006">
              <mc:Choice xmlns:v="urn:schemas-microsoft-com:vml" Requires="v">
                <p:oleObj spid="_x0000_s1139" name="Image" r:id="rId5" imgW="7352381" imgH="3949206" progId="">
                  <p:embed/>
                </p:oleObj>
              </mc:Choice>
              <mc:Fallback>
                <p:oleObj name="Image" r:id="rId5" imgW="7352381" imgH="3949206" progId="">
                  <p:embed/>
                  <p:pic>
                    <p:nvPicPr>
                      <p:cNvPr id="0"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5875" y="4880301"/>
                        <a:ext cx="2808312" cy="150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46682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22114"/>
          </a:xfrm>
        </p:spPr>
        <p:txBody>
          <a:bodyPr/>
          <a:lstStyle/>
          <a:p>
            <a:pPr algn="ctr"/>
            <a:r>
              <a:rPr lang="ar-SY" sz="4000" b="1" dirty="0" smtClean="0"/>
              <a:t>الـتأمين </a:t>
            </a:r>
            <a:r>
              <a:rPr lang="ar-SY" sz="4000" b="1" dirty="0"/>
              <a:t>الصحي في </a:t>
            </a:r>
            <a:r>
              <a:rPr lang="ar-SY" sz="4000" b="1" dirty="0" smtClean="0"/>
              <a:t>سوريا</a:t>
            </a:r>
            <a:endParaRPr lang="en-US" sz="4000" b="1" dirty="0"/>
          </a:p>
        </p:txBody>
      </p:sp>
      <p:sp>
        <p:nvSpPr>
          <p:cNvPr id="3" name="Content Placeholder 2"/>
          <p:cNvSpPr>
            <a:spLocks noGrp="1"/>
          </p:cNvSpPr>
          <p:nvPr>
            <p:ph sz="quarter" idx="13"/>
          </p:nvPr>
        </p:nvSpPr>
        <p:spPr>
          <a:xfrm>
            <a:off x="609600" y="1196752"/>
            <a:ext cx="7924800" cy="5040560"/>
          </a:xfrm>
        </p:spPr>
        <p:txBody>
          <a:bodyPr>
            <a:normAutofit fontScale="85000" lnSpcReduction="10000"/>
          </a:bodyPr>
          <a:lstStyle/>
          <a:p>
            <a:pPr marL="0" indent="0" algn="just">
              <a:buNone/>
            </a:pPr>
            <a:r>
              <a:rPr lang="ar-SY" sz="3000" dirty="0" smtClean="0"/>
              <a:t>أصدر السيد الرئيس المرسوم </a:t>
            </a:r>
            <a:r>
              <a:rPr lang="ar-SY" sz="3000" dirty="0"/>
              <a:t>التشريعي رقم 68 لعام 2004 </a:t>
            </a:r>
            <a:r>
              <a:rPr lang="ar-SY" sz="3000" dirty="0" smtClean="0"/>
              <a:t>القاضي بإحداث  </a:t>
            </a:r>
            <a:r>
              <a:rPr lang="ar-SY" sz="3000" dirty="0" smtClean="0">
                <a:solidFill>
                  <a:schemeClr val="tx2">
                    <a:lumMod val="20000"/>
                    <a:lumOff val="80000"/>
                  </a:schemeClr>
                </a:solidFill>
              </a:rPr>
              <a:t>هيئة </a:t>
            </a:r>
            <a:r>
              <a:rPr lang="ar-SY" sz="3000" dirty="0">
                <a:solidFill>
                  <a:schemeClr val="tx2">
                    <a:lumMod val="20000"/>
                    <a:lumOff val="80000"/>
                  </a:schemeClr>
                </a:solidFill>
              </a:rPr>
              <a:t>الإشراف على </a:t>
            </a:r>
            <a:r>
              <a:rPr lang="ar-SY" sz="3000" dirty="0" smtClean="0">
                <a:solidFill>
                  <a:schemeClr val="tx2">
                    <a:lumMod val="20000"/>
                    <a:lumOff val="80000"/>
                  </a:schemeClr>
                </a:solidFill>
              </a:rPr>
              <a:t>التأمين</a:t>
            </a:r>
            <a:r>
              <a:rPr lang="ar-SY" sz="3000" dirty="0"/>
              <a:t> </a:t>
            </a:r>
            <a:r>
              <a:rPr lang="ar-SY" sz="3000" dirty="0" smtClean="0"/>
              <a:t> التي تتمتع </a:t>
            </a:r>
            <a:r>
              <a:rPr lang="ar-SY" sz="3000" dirty="0"/>
              <a:t>بالشخصية الاعتبارية وبالاستقلال المالي والإداري </a:t>
            </a:r>
            <a:r>
              <a:rPr lang="ar-SY" sz="3000" dirty="0" smtClean="0"/>
              <a:t>وتهدف إلى </a:t>
            </a:r>
            <a:r>
              <a:rPr lang="ar-SY" sz="3000" dirty="0"/>
              <a:t>تنظيم قطاع التأمين وإعادة التأمين والاشراف عليه بما يكفل توفير المناخ الملائم لتطوير ولتعزيز دور صناعة التأمين في صناعة </a:t>
            </a:r>
            <a:r>
              <a:rPr lang="ar-SY" sz="3000" dirty="0" smtClean="0"/>
              <a:t>الأشخاص، وبصفتها </a:t>
            </a:r>
            <a:r>
              <a:rPr lang="ar-SY" sz="3000" dirty="0"/>
              <a:t>مشرفاً على قطاع التأمين، لها دور كبير في تطوير التأمين الصحي ومعالجة سلبياته من خلال تحقيق التواؤم بين أهداف ومصالح جميع الأطراف في هذه العملية، بما يعود بالفائدة على الاقتصاد والمجتمع بشكل عام وعلى واقع الرعاية الصحية بشكل خاص.</a:t>
            </a:r>
            <a:endParaRPr lang="en-US" sz="3000" dirty="0"/>
          </a:p>
          <a:p>
            <a:pPr marL="0" indent="0" algn="just">
              <a:buNone/>
            </a:pPr>
            <a:r>
              <a:rPr lang="ar-SY" sz="3000" dirty="0"/>
              <a:t>وهي تقوم في سبيل ذلك بتلقي الشكاوى المتعلقة بهذا المجال، ومعالجتها بالتعاون مع جميع الأطراف كما تقوم بتنظيم لقاءات مستمرة فيما بين هذه الأطراف، والعمل على تدقيق ومراقبة أعمالها.</a:t>
            </a:r>
            <a:endParaRPr lang="en-US" sz="3000" dirty="0"/>
          </a:p>
          <a:p>
            <a:endParaRPr lang="ar-SY" sz="3200" dirty="0">
              <a:solidFill>
                <a:schemeClr val="tx2">
                  <a:lumMod val="20000"/>
                  <a:lumOff val="80000"/>
                </a:schemeClr>
              </a:solidFill>
            </a:endParaRPr>
          </a:p>
        </p:txBody>
      </p:sp>
    </p:spTree>
    <p:extLst>
      <p:ext uri="{BB962C8B-B14F-4D97-AF65-F5344CB8AC3E}">
        <p14:creationId xmlns:p14="http://schemas.microsoft.com/office/powerpoint/2010/main" val="4252403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78098"/>
          </a:xfrm>
        </p:spPr>
        <p:txBody>
          <a:bodyPr/>
          <a:lstStyle/>
          <a:p>
            <a:pPr algn="ctr"/>
            <a:r>
              <a:rPr lang="ar-SY" sz="4400" b="1" dirty="0"/>
              <a:t>شركات التأمين في سوريا </a:t>
            </a:r>
            <a:r>
              <a:rPr lang="en-US" sz="4400" b="1" dirty="0" smtClean="0"/>
              <a:t>   </a:t>
            </a:r>
            <a:endParaRPr lang="en-US" sz="4400" b="1" dirty="0"/>
          </a:p>
        </p:txBody>
      </p:sp>
      <p:graphicFrame>
        <p:nvGraphicFramePr>
          <p:cNvPr id="4" name="عنصر نائب للمحتوى 3"/>
          <p:cNvGraphicFramePr>
            <a:graphicFrameLocks noGrp="1"/>
          </p:cNvGraphicFramePr>
          <p:nvPr>
            <p:ph sz="quarter" idx="13"/>
            <p:extLst>
              <p:ext uri="{D42A27DB-BD31-4B8C-83A1-F6EECF244321}">
                <p14:modId xmlns:p14="http://schemas.microsoft.com/office/powerpoint/2010/main" val="2050482945"/>
              </p:ext>
            </p:extLst>
          </p:nvPr>
        </p:nvGraphicFramePr>
        <p:xfrm>
          <a:off x="1331641" y="1412775"/>
          <a:ext cx="6768752" cy="4729680"/>
        </p:xfrm>
        <a:graphic>
          <a:graphicData uri="http://schemas.openxmlformats.org/drawingml/2006/table">
            <a:tbl>
              <a:tblPr rtl="1" firstRow="1" firstCol="1" bandRow="1">
                <a:tableStyleId>{5C22544A-7EE6-4342-B048-85BDC9FD1C3A}</a:tableStyleId>
              </a:tblPr>
              <a:tblGrid>
                <a:gridCol w="3387346"/>
                <a:gridCol w="3381406"/>
              </a:tblGrid>
              <a:tr h="648072">
                <a:tc>
                  <a:txBody>
                    <a:bodyPr/>
                    <a:lstStyle/>
                    <a:p>
                      <a:pPr marL="457200" algn="r" rtl="1">
                        <a:lnSpc>
                          <a:spcPct val="115000"/>
                        </a:lnSpc>
                        <a:spcAft>
                          <a:spcPts val="0"/>
                        </a:spcAft>
                        <a:tabLst>
                          <a:tab pos="120650" algn="l"/>
                          <a:tab pos="400050" algn="r"/>
                        </a:tabLst>
                      </a:pPr>
                      <a:r>
                        <a:rPr lang="ar-SY" sz="2400" b="1">
                          <a:effectLst/>
                        </a:rPr>
                        <a:t>المؤسسة العامة للتأمين</a:t>
                      </a:r>
                      <a:endParaRPr lang="en-US" sz="1800" b="1">
                        <a:effectLst/>
                        <a:latin typeface="Calibri"/>
                        <a:ea typeface="Times New Roman"/>
                        <a:cs typeface="Arial"/>
                      </a:endParaRPr>
                    </a:p>
                  </a:txBody>
                  <a:tcPr marL="68580" marR="68580" marT="0" marB="0" anchor="ctr"/>
                </a:tc>
                <a:tc>
                  <a:txBody>
                    <a:bodyPr/>
                    <a:lstStyle/>
                    <a:p>
                      <a:pPr marL="457200" algn="r" rtl="1">
                        <a:lnSpc>
                          <a:spcPct val="115000"/>
                        </a:lnSpc>
                        <a:spcAft>
                          <a:spcPts val="0"/>
                        </a:spcAft>
                        <a:tabLst>
                          <a:tab pos="120650" algn="l"/>
                          <a:tab pos="400050" algn="r"/>
                        </a:tabLst>
                      </a:pPr>
                      <a:r>
                        <a:rPr lang="ar-SY" sz="2400" b="1">
                          <a:effectLst/>
                        </a:rPr>
                        <a:t>الشركة المتحدة للتأمين</a:t>
                      </a:r>
                      <a:endParaRPr lang="en-US" sz="1800" b="1">
                        <a:effectLst/>
                        <a:latin typeface="Calibri"/>
                        <a:ea typeface="Times New Roman"/>
                        <a:cs typeface="Arial"/>
                      </a:endParaRPr>
                    </a:p>
                  </a:txBody>
                  <a:tcPr marL="68580" marR="68580" marT="0" marB="0" anchor="ctr"/>
                </a:tc>
              </a:tr>
              <a:tr h="648072">
                <a:tc>
                  <a:txBody>
                    <a:bodyPr/>
                    <a:lstStyle/>
                    <a:p>
                      <a:pPr marL="457200" algn="r" rtl="1">
                        <a:lnSpc>
                          <a:spcPct val="115000"/>
                        </a:lnSpc>
                        <a:spcAft>
                          <a:spcPts val="0"/>
                        </a:spcAft>
                        <a:tabLst>
                          <a:tab pos="120650" algn="l"/>
                          <a:tab pos="400050" algn="r"/>
                        </a:tabLst>
                      </a:pPr>
                      <a:r>
                        <a:rPr lang="ar-SY" sz="2400" b="1">
                          <a:effectLst/>
                        </a:rPr>
                        <a:t>شركة أدير للتأمين</a:t>
                      </a:r>
                      <a:endParaRPr lang="en-US" sz="1800" b="1">
                        <a:effectLst/>
                        <a:latin typeface="Calibri"/>
                        <a:ea typeface="Times New Roman"/>
                        <a:cs typeface="Arial"/>
                      </a:endParaRPr>
                    </a:p>
                  </a:txBody>
                  <a:tcPr marL="68580" marR="68580" marT="0" marB="0" anchor="ctr"/>
                </a:tc>
                <a:tc>
                  <a:txBody>
                    <a:bodyPr/>
                    <a:lstStyle/>
                    <a:p>
                      <a:pPr marL="457200" algn="r" rtl="1">
                        <a:lnSpc>
                          <a:spcPct val="115000"/>
                        </a:lnSpc>
                        <a:spcAft>
                          <a:spcPts val="0"/>
                        </a:spcAft>
                        <a:tabLst>
                          <a:tab pos="120650" algn="l"/>
                          <a:tab pos="400050" algn="r"/>
                        </a:tabLst>
                      </a:pPr>
                      <a:r>
                        <a:rPr lang="ar-SY" sz="2400" b="1">
                          <a:effectLst/>
                        </a:rPr>
                        <a:t>الشركة السورية العربية</a:t>
                      </a:r>
                      <a:endParaRPr lang="en-US" sz="1800" b="1">
                        <a:effectLst/>
                        <a:latin typeface="Calibri"/>
                        <a:ea typeface="Times New Roman"/>
                        <a:cs typeface="Arial"/>
                      </a:endParaRPr>
                    </a:p>
                  </a:txBody>
                  <a:tcPr marL="68580" marR="68580" marT="0" marB="0" anchor="ctr"/>
                </a:tc>
              </a:tr>
              <a:tr h="648072">
                <a:tc>
                  <a:txBody>
                    <a:bodyPr/>
                    <a:lstStyle/>
                    <a:p>
                      <a:pPr marL="457200" algn="r" rtl="1">
                        <a:lnSpc>
                          <a:spcPct val="115000"/>
                        </a:lnSpc>
                        <a:spcAft>
                          <a:spcPts val="0"/>
                        </a:spcAft>
                        <a:tabLst>
                          <a:tab pos="120650" algn="l"/>
                          <a:tab pos="400050" algn="r"/>
                        </a:tabLst>
                      </a:pPr>
                      <a:r>
                        <a:rPr lang="ar-SY" sz="2400" b="1">
                          <a:effectLst/>
                        </a:rPr>
                        <a:t>الشركة العربية للتأمين</a:t>
                      </a:r>
                      <a:endParaRPr lang="en-US" sz="1800" b="1">
                        <a:effectLst/>
                        <a:latin typeface="Calibri"/>
                        <a:ea typeface="Times New Roman"/>
                        <a:cs typeface="Arial"/>
                      </a:endParaRPr>
                    </a:p>
                  </a:txBody>
                  <a:tcPr marL="68580" marR="68580" marT="0" marB="0" anchor="ctr"/>
                </a:tc>
                <a:tc>
                  <a:txBody>
                    <a:bodyPr/>
                    <a:lstStyle/>
                    <a:p>
                      <a:pPr marL="457200" algn="r" rtl="1">
                        <a:lnSpc>
                          <a:spcPct val="115000"/>
                        </a:lnSpc>
                        <a:spcAft>
                          <a:spcPts val="0"/>
                        </a:spcAft>
                        <a:tabLst>
                          <a:tab pos="120650" algn="l"/>
                          <a:tab pos="400050" algn="r"/>
                        </a:tabLst>
                      </a:pPr>
                      <a:r>
                        <a:rPr lang="ar-SY" sz="2400" b="1">
                          <a:effectLst/>
                        </a:rPr>
                        <a:t>الشركة السورية الوطنية</a:t>
                      </a:r>
                      <a:endParaRPr lang="en-US" sz="1800" b="1">
                        <a:effectLst/>
                        <a:latin typeface="Calibri"/>
                        <a:ea typeface="Times New Roman"/>
                        <a:cs typeface="Arial"/>
                      </a:endParaRPr>
                    </a:p>
                  </a:txBody>
                  <a:tcPr marL="68580" marR="68580" marT="0" marB="0" anchor="ctr"/>
                </a:tc>
              </a:tr>
              <a:tr h="648072">
                <a:tc>
                  <a:txBody>
                    <a:bodyPr/>
                    <a:lstStyle/>
                    <a:p>
                      <a:pPr marL="457200" algn="r" rtl="1">
                        <a:lnSpc>
                          <a:spcPct val="115000"/>
                        </a:lnSpc>
                        <a:spcAft>
                          <a:spcPts val="0"/>
                        </a:spcAft>
                        <a:tabLst>
                          <a:tab pos="120650" algn="l"/>
                          <a:tab pos="400050" algn="r"/>
                        </a:tabLst>
                      </a:pPr>
                      <a:r>
                        <a:rPr lang="ar-SY" sz="2400" b="1">
                          <a:effectLst/>
                        </a:rPr>
                        <a:t>الشركة السورية الكويتية</a:t>
                      </a:r>
                      <a:endParaRPr lang="en-US" sz="1800" b="1">
                        <a:effectLst/>
                        <a:latin typeface="Calibri"/>
                        <a:ea typeface="Times New Roman"/>
                        <a:cs typeface="Arial"/>
                      </a:endParaRPr>
                    </a:p>
                  </a:txBody>
                  <a:tcPr marL="68580" marR="68580" marT="0" marB="0" anchor="ctr"/>
                </a:tc>
                <a:tc>
                  <a:txBody>
                    <a:bodyPr/>
                    <a:lstStyle/>
                    <a:p>
                      <a:pPr marL="457200" algn="r" rtl="1">
                        <a:lnSpc>
                          <a:spcPct val="115000"/>
                        </a:lnSpc>
                        <a:spcAft>
                          <a:spcPts val="0"/>
                        </a:spcAft>
                        <a:tabLst>
                          <a:tab pos="120650" algn="l"/>
                          <a:tab pos="400050" algn="r"/>
                        </a:tabLst>
                      </a:pPr>
                      <a:r>
                        <a:rPr lang="ar-SY" sz="2400" b="1">
                          <a:effectLst/>
                        </a:rPr>
                        <a:t>الشركة السورية الدولية</a:t>
                      </a:r>
                      <a:endParaRPr lang="en-US" sz="1800" b="1">
                        <a:effectLst/>
                        <a:latin typeface="Calibri"/>
                        <a:ea typeface="Times New Roman"/>
                        <a:cs typeface="Arial"/>
                      </a:endParaRPr>
                    </a:p>
                  </a:txBody>
                  <a:tcPr marL="68580" marR="68580" marT="0" marB="0" anchor="ctr"/>
                </a:tc>
              </a:tr>
              <a:tr h="648072">
                <a:tc>
                  <a:txBody>
                    <a:bodyPr/>
                    <a:lstStyle/>
                    <a:p>
                      <a:pPr marL="457200" algn="r" rtl="1">
                        <a:lnSpc>
                          <a:spcPct val="115000"/>
                        </a:lnSpc>
                        <a:spcAft>
                          <a:spcPts val="0"/>
                        </a:spcAft>
                        <a:tabLst>
                          <a:tab pos="120650" algn="l"/>
                          <a:tab pos="400050" algn="r"/>
                        </a:tabLst>
                      </a:pPr>
                      <a:r>
                        <a:rPr lang="ar-SY" sz="2400" b="1">
                          <a:effectLst/>
                        </a:rPr>
                        <a:t>شركة الثقة السورية</a:t>
                      </a:r>
                      <a:endParaRPr lang="en-US" sz="1800" b="1">
                        <a:effectLst/>
                        <a:latin typeface="Calibri"/>
                        <a:ea typeface="Times New Roman"/>
                        <a:cs typeface="Arial"/>
                      </a:endParaRPr>
                    </a:p>
                  </a:txBody>
                  <a:tcPr marL="68580" marR="68580" marT="0" marB="0" anchor="ctr"/>
                </a:tc>
                <a:tc>
                  <a:txBody>
                    <a:bodyPr/>
                    <a:lstStyle/>
                    <a:p>
                      <a:pPr marL="457200" algn="r" rtl="1">
                        <a:lnSpc>
                          <a:spcPct val="115000"/>
                        </a:lnSpc>
                        <a:spcAft>
                          <a:spcPts val="0"/>
                        </a:spcAft>
                        <a:tabLst>
                          <a:tab pos="120650" algn="l"/>
                          <a:tab pos="400050" algn="r"/>
                        </a:tabLst>
                      </a:pPr>
                      <a:r>
                        <a:rPr lang="ar-SY" sz="2400" b="1">
                          <a:effectLst/>
                        </a:rPr>
                        <a:t>شركة المشرق العربي</a:t>
                      </a:r>
                      <a:endParaRPr lang="en-US" sz="1800" b="1">
                        <a:effectLst/>
                        <a:latin typeface="Calibri"/>
                        <a:ea typeface="Times New Roman"/>
                        <a:cs typeface="Arial"/>
                      </a:endParaRPr>
                    </a:p>
                  </a:txBody>
                  <a:tcPr marL="68580" marR="68580" marT="0" marB="0" anchor="ctr"/>
                </a:tc>
              </a:tr>
              <a:tr h="648072">
                <a:tc>
                  <a:txBody>
                    <a:bodyPr/>
                    <a:lstStyle/>
                    <a:p>
                      <a:pPr marL="457200" algn="r" rtl="1">
                        <a:lnSpc>
                          <a:spcPct val="115000"/>
                        </a:lnSpc>
                        <a:spcAft>
                          <a:spcPts val="0"/>
                        </a:spcAft>
                        <a:tabLst>
                          <a:tab pos="120650" algn="l"/>
                          <a:tab pos="400050" algn="r"/>
                        </a:tabLst>
                      </a:pPr>
                      <a:r>
                        <a:rPr lang="ar-SY" sz="2400" b="1">
                          <a:effectLst/>
                        </a:rPr>
                        <a:t>الشركة الإسلامية السورية</a:t>
                      </a:r>
                      <a:endParaRPr lang="en-US" sz="1800" b="1">
                        <a:effectLst/>
                        <a:latin typeface="Calibri"/>
                        <a:ea typeface="Times New Roman"/>
                        <a:cs typeface="Arial"/>
                      </a:endParaRPr>
                    </a:p>
                  </a:txBody>
                  <a:tcPr marL="68580" marR="68580" marT="0" marB="0" anchor="ctr"/>
                </a:tc>
                <a:tc>
                  <a:txBody>
                    <a:bodyPr/>
                    <a:lstStyle/>
                    <a:p>
                      <a:pPr marL="457200" algn="r" rtl="1">
                        <a:lnSpc>
                          <a:spcPct val="115000"/>
                        </a:lnSpc>
                        <a:spcAft>
                          <a:spcPts val="0"/>
                        </a:spcAft>
                        <a:tabLst>
                          <a:tab pos="120650" algn="l"/>
                          <a:tab pos="400050" algn="r"/>
                        </a:tabLst>
                      </a:pPr>
                      <a:r>
                        <a:rPr lang="ar-SY" sz="2400" b="1">
                          <a:effectLst/>
                        </a:rPr>
                        <a:t>شركة العقيلة للتأمين التكافلي</a:t>
                      </a:r>
                      <a:endParaRPr lang="en-US" sz="1800" b="1">
                        <a:effectLst/>
                        <a:latin typeface="Calibri"/>
                        <a:ea typeface="Times New Roman"/>
                        <a:cs typeface="Arial"/>
                      </a:endParaRPr>
                    </a:p>
                  </a:txBody>
                  <a:tcPr marL="68580" marR="68580" marT="0" marB="0" anchor="ctr"/>
                </a:tc>
              </a:tr>
              <a:tr h="648072">
                <a:tc gridSpan="2">
                  <a:txBody>
                    <a:bodyPr/>
                    <a:lstStyle/>
                    <a:p>
                      <a:pPr marL="457200" algn="ctr" rtl="1">
                        <a:lnSpc>
                          <a:spcPct val="115000"/>
                        </a:lnSpc>
                        <a:spcAft>
                          <a:spcPts val="0"/>
                        </a:spcAft>
                        <a:tabLst>
                          <a:tab pos="120650" algn="l"/>
                          <a:tab pos="400050" algn="r"/>
                        </a:tabLst>
                      </a:pPr>
                      <a:r>
                        <a:rPr lang="ar-SY" sz="2400" b="1" dirty="0">
                          <a:effectLst/>
                        </a:rPr>
                        <a:t>شركة الاتحاد التعاوني للتأمين</a:t>
                      </a:r>
                      <a:endParaRPr lang="en-US" sz="1800" b="1" dirty="0">
                        <a:effectLst/>
                        <a:latin typeface="Calibri"/>
                        <a:ea typeface="Times New Roman"/>
                        <a:cs typeface="Arial"/>
                      </a:endParaRPr>
                    </a:p>
                  </a:txBody>
                  <a:tcPr marL="68580" marR="68580" marT="0" marB="0" anchor="ctr"/>
                </a:tc>
                <a:tc hMerge="1">
                  <a:txBody>
                    <a:bodyPr/>
                    <a:lstStyle/>
                    <a:p>
                      <a:pPr rtl="1"/>
                      <a:endParaRPr lang="ar-SY"/>
                    </a:p>
                  </a:txBody>
                  <a:tcPr/>
                </a:tc>
              </a:tr>
            </a:tbl>
          </a:graphicData>
        </a:graphic>
      </p:graphicFrame>
    </p:spTree>
    <p:extLst>
      <p:ext uri="{BB962C8B-B14F-4D97-AF65-F5344CB8AC3E}">
        <p14:creationId xmlns:p14="http://schemas.microsoft.com/office/powerpoint/2010/main" val="4039192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B95D9-B38E-4530-B5F5-87ABE163CB77}"/>
              </a:ext>
            </a:extLst>
          </p:cNvPr>
          <p:cNvSpPr>
            <a:spLocks noGrp="1"/>
          </p:cNvSpPr>
          <p:nvPr>
            <p:ph type="title"/>
          </p:nvPr>
        </p:nvSpPr>
        <p:spPr/>
        <p:txBody>
          <a:bodyPr/>
          <a:lstStyle/>
          <a:p>
            <a:pPr algn="ctr"/>
            <a:r>
              <a:rPr lang="ar-SY" sz="4400" u="sng" dirty="0"/>
              <a:t>نشأة التأمين </a:t>
            </a:r>
            <a:r>
              <a:rPr lang="ar-SY" sz="4400" u="sng" dirty="0" smtClean="0"/>
              <a:t>الصحي لموظفي الدولة</a:t>
            </a:r>
            <a:endParaRPr lang="en-US" sz="4400" u="sng" dirty="0"/>
          </a:p>
        </p:txBody>
      </p:sp>
      <p:sp>
        <p:nvSpPr>
          <p:cNvPr id="3" name="Content Placeholder 2">
            <a:extLst>
              <a:ext uri="{FF2B5EF4-FFF2-40B4-BE49-F238E27FC236}">
                <a16:creationId xmlns:a16="http://schemas.microsoft.com/office/drawing/2014/main" xmlns="" id="{175F83E3-4C24-4311-BE71-57D90DD6817D}"/>
              </a:ext>
            </a:extLst>
          </p:cNvPr>
          <p:cNvSpPr>
            <a:spLocks noGrp="1"/>
          </p:cNvSpPr>
          <p:nvPr>
            <p:ph sz="quarter" idx="13"/>
          </p:nvPr>
        </p:nvSpPr>
        <p:spPr>
          <a:xfrm>
            <a:off x="914400" y="1426464"/>
            <a:ext cx="7772400" cy="4929096"/>
          </a:xfrm>
        </p:spPr>
        <p:txBody>
          <a:bodyPr>
            <a:normAutofit/>
          </a:bodyPr>
          <a:lstStyle/>
          <a:p>
            <a:pPr algn="just">
              <a:lnSpc>
                <a:spcPct val="150000"/>
              </a:lnSpc>
            </a:pPr>
            <a:r>
              <a:rPr lang="ar-SY" sz="2800" dirty="0"/>
              <a:t>في عام 2010 وبتوجيهات كريمة من سيد الوطن الدكتور بشار الأسد تم البدء بمشروع التأمين الصحي في سوريا لموظفي القطاع الإداري وكانت الرؤية المستقبلية أن يشمل هذا التأمين العائلات والمتقاعدين والقطاع الاقتصادي </a:t>
            </a:r>
            <a:r>
              <a:rPr lang="ar-SY" sz="2800" dirty="0" smtClean="0"/>
              <a:t>والخاص, </a:t>
            </a:r>
            <a:r>
              <a:rPr lang="ar-SY" sz="2800" dirty="0"/>
              <a:t>لكن ظروف الحرب حالت دون تطبيق بقية القطاعات بالشكل </a:t>
            </a:r>
            <a:r>
              <a:rPr lang="ar-SY" sz="2800" dirty="0" smtClean="0"/>
              <a:t>الأمثل.</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34540E94-D3E3-4525-A18F-D4730E98D6A8}"/>
              </a:ext>
            </a:extLst>
          </p:cNvPr>
          <p:cNvSpPr/>
          <p:nvPr/>
        </p:nvSpPr>
        <p:spPr>
          <a:xfrm>
            <a:off x="827584" y="620688"/>
            <a:ext cx="7776864" cy="554461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3600" u="sng" dirty="0">
                <a:solidFill>
                  <a:schemeClr val="bg1"/>
                </a:solidFill>
              </a:rPr>
              <a:t>التأمين الصحي خلال سنوات الحرب </a:t>
            </a:r>
            <a:endParaRPr lang="en-US" sz="3600" u="sng" dirty="0">
              <a:solidFill>
                <a:schemeClr val="bg1"/>
              </a:solidFill>
            </a:endParaRPr>
          </a:p>
        </p:txBody>
      </p:sp>
    </p:spTree>
    <p:extLst>
      <p:ext uri="{BB962C8B-B14F-4D97-AF65-F5344CB8AC3E}">
        <p14:creationId xmlns:p14="http://schemas.microsoft.com/office/powerpoint/2010/main" val="811135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9"/>
          <p:cNvSpPr>
            <a:spLocks noGrp="1"/>
          </p:cNvSpPr>
          <p:nvPr>
            <p:ph type="title"/>
          </p:nvPr>
        </p:nvSpPr>
        <p:spPr>
          <a:xfrm>
            <a:off x="611560" y="1124744"/>
            <a:ext cx="8367632" cy="4896543"/>
          </a:xfrm>
          <a:prstGeom prst="round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algn="ctr"/>
            <a:r>
              <a:rPr lang="ar-SY" sz="4000" b="1" dirty="0" smtClean="0">
                <a:ln w="0"/>
                <a:solidFill>
                  <a:schemeClr val="tx1">
                    <a:lumMod val="85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محاضرة </a:t>
            </a:r>
            <a:r>
              <a:rPr lang="ar-SY" sz="4000" b="1" dirty="0">
                <a:ln w="0"/>
                <a:solidFill>
                  <a:schemeClr val="tx1">
                    <a:lumMod val="85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يلقيها </a:t>
            </a:r>
            <a:endParaRPr lang="ar-SY" sz="4000" b="1" dirty="0" smtClean="0">
              <a:ln w="0"/>
              <a:solidFill>
                <a:schemeClr val="tx1">
                  <a:lumMod val="85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a:p>
            <a:pPr algn="ctr"/>
            <a:r>
              <a:rPr lang="ar-SY" sz="4000" b="1" dirty="0" smtClean="0">
                <a:ln w="0"/>
                <a:solidFill>
                  <a:schemeClr val="tx1">
                    <a:lumMod val="85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أ.د </a:t>
            </a:r>
            <a:r>
              <a:rPr lang="ar-SY" sz="4000" b="1" dirty="0">
                <a:ln w="0"/>
                <a:solidFill>
                  <a:schemeClr val="tx1">
                    <a:lumMod val="85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مالك محمود حسن </a:t>
            </a:r>
          </a:p>
          <a:p>
            <a:pPr algn="ctr"/>
            <a:r>
              <a:rPr lang="ar-SY" sz="4000" b="1" dirty="0">
                <a:ln w="0"/>
                <a:solidFill>
                  <a:schemeClr val="tx1">
                    <a:lumMod val="85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دكتوراه إدارة </a:t>
            </a:r>
            <a:r>
              <a:rPr lang="ar-SY" sz="4000" b="1" dirty="0" smtClean="0">
                <a:ln w="0"/>
                <a:solidFill>
                  <a:schemeClr val="tx1">
                    <a:lumMod val="85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مشافي</a:t>
            </a:r>
          </a:p>
          <a:p>
            <a:pPr algn="ctr"/>
            <a:r>
              <a:rPr lang="ar-SY" sz="4000" b="1" dirty="0" smtClean="0">
                <a:ln w="0"/>
                <a:solidFill>
                  <a:schemeClr val="tx1">
                    <a:lumMod val="85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عضو هيئة تدريسية-جامعة الاندلس- </a:t>
            </a:r>
          </a:p>
          <a:p>
            <a:pPr algn="ctr"/>
            <a:r>
              <a:rPr lang="ar-SY" sz="4000" b="1" dirty="0" smtClean="0">
                <a:ln w="0"/>
                <a:solidFill>
                  <a:schemeClr val="tx1">
                    <a:lumMod val="85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كلية ادارة المشافي</a:t>
            </a:r>
            <a:br>
              <a:rPr lang="ar-SY" sz="4000" b="1" dirty="0" smtClean="0">
                <a:ln w="0"/>
                <a:solidFill>
                  <a:schemeClr val="tx1">
                    <a:lumMod val="85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br>
            <a:r>
              <a:rPr lang="ar-SY" sz="4000" b="1" dirty="0" smtClean="0">
                <a:ln w="0"/>
                <a:solidFill>
                  <a:schemeClr val="tx1">
                    <a:lumMod val="85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rPr>
              <a:t>مدير عام الشركة العربية لإدارة النفقات الصحية ميدكسا </a:t>
            </a:r>
            <a:endParaRPr lang="ar-SY" sz="4000" b="1" dirty="0">
              <a:ln w="0"/>
              <a:solidFill>
                <a:schemeClr val="tx1">
                  <a:lumMod val="85000"/>
                </a:schemeClr>
              </a:solidFill>
              <a:effectLst>
                <a:outerShdw blurRad="38100" dist="19050" dir="2700000" algn="tl" rotWithShape="0">
                  <a:schemeClr val="dk1">
                    <a:alpha val="40000"/>
                  </a:schemeClr>
                </a:outerShdw>
              </a:effectLst>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689686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5720" y="285728"/>
            <a:ext cx="8501122" cy="635798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Y" sz="4000" b="1" dirty="0" smtClean="0">
                <a:solidFill>
                  <a:schemeClr val="accent2">
                    <a:lumMod val="75000"/>
                  </a:schemeClr>
                </a:solidFill>
              </a:rPr>
              <a:t>عانى قطاع التأمين بشكل عام والتأمين الصحي بشكل خاص خلال سنوات الحرب بسبب:</a:t>
            </a:r>
          </a:p>
          <a:p>
            <a:r>
              <a:rPr lang="ar-SY" sz="4000" b="1" dirty="0" smtClean="0">
                <a:solidFill>
                  <a:schemeClr val="accent2">
                    <a:lumMod val="75000"/>
                  </a:schemeClr>
                </a:solidFill>
              </a:rPr>
              <a:t>1</a:t>
            </a:r>
            <a:r>
              <a:rPr lang="ar-SY" sz="3600" dirty="0" smtClean="0">
                <a:solidFill>
                  <a:schemeClr val="accent2">
                    <a:lumMod val="75000"/>
                  </a:schemeClr>
                </a:solidFill>
              </a:rPr>
              <a:t>-</a:t>
            </a:r>
            <a:r>
              <a:rPr lang="ar-SY" sz="3600" dirty="0" smtClean="0">
                <a:solidFill>
                  <a:schemeClr val="bg2">
                    <a:lumMod val="50000"/>
                  </a:schemeClr>
                </a:solidFill>
              </a:rPr>
              <a:t> </a:t>
            </a:r>
            <a:r>
              <a:rPr lang="ar-SY" sz="3600" dirty="0">
                <a:solidFill>
                  <a:schemeClr val="bg2">
                    <a:lumMod val="50000"/>
                  </a:schemeClr>
                </a:solidFill>
              </a:rPr>
              <a:t>ضعف الاتصال بالانترنت مما أدى لوجود صعوبة لمقدمي الخدمة .</a:t>
            </a:r>
          </a:p>
          <a:p>
            <a:endParaRPr lang="ar-SY" sz="3600" dirty="0">
              <a:solidFill>
                <a:schemeClr val="bg2">
                  <a:lumMod val="50000"/>
                </a:schemeClr>
              </a:solidFill>
            </a:endParaRPr>
          </a:p>
          <a:p>
            <a:r>
              <a:rPr lang="ar-SY" sz="3600" b="1" dirty="0">
                <a:solidFill>
                  <a:schemeClr val="accent2">
                    <a:lumMod val="75000"/>
                  </a:schemeClr>
                </a:solidFill>
              </a:rPr>
              <a:t>2</a:t>
            </a:r>
            <a:r>
              <a:rPr lang="ar-SY" sz="3600" dirty="0">
                <a:solidFill>
                  <a:schemeClr val="accent2">
                    <a:lumMod val="75000"/>
                  </a:schemeClr>
                </a:solidFill>
              </a:rPr>
              <a:t>-</a:t>
            </a:r>
            <a:r>
              <a:rPr lang="ar-SY" sz="3600" dirty="0">
                <a:solidFill>
                  <a:schemeClr val="bg2">
                    <a:lumMod val="50000"/>
                  </a:schemeClr>
                </a:solidFill>
              </a:rPr>
              <a:t> ضعف الحالة الاقتصادية وفرق الأسعار الباهظة.</a:t>
            </a:r>
          </a:p>
          <a:p>
            <a:endParaRPr lang="ar-SY" sz="3600" dirty="0">
              <a:solidFill>
                <a:schemeClr val="bg2">
                  <a:lumMod val="50000"/>
                </a:schemeClr>
              </a:solidFill>
            </a:endParaRPr>
          </a:p>
          <a:p>
            <a:r>
              <a:rPr lang="ar-SY" sz="3600" b="1" dirty="0">
                <a:solidFill>
                  <a:schemeClr val="accent2">
                    <a:lumMod val="75000"/>
                  </a:schemeClr>
                </a:solidFill>
              </a:rPr>
              <a:t>3</a:t>
            </a:r>
            <a:r>
              <a:rPr lang="ar-SY" sz="3600" dirty="0">
                <a:solidFill>
                  <a:schemeClr val="accent2">
                    <a:lumMod val="75000"/>
                  </a:schemeClr>
                </a:solidFill>
              </a:rPr>
              <a:t>-</a:t>
            </a:r>
            <a:r>
              <a:rPr lang="ar-SY" sz="3600" dirty="0">
                <a:solidFill>
                  <a:schemeClr val="bg2">
                    <a:lumMod val="50000"/>
                  </a:schemeClr>
                </a:solidFill>
              </a:rPr>
              <a:t> انقطاع التيار الكهربائي – مولدات – مازوت – نقص الأدوية – توقف الاستيراد بسبب الحصار </a:t>
            </a:r>
            <a:r>
              <a:rPr lang="ar-SY" dirty="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0034" y="332656"/>
            <a:ext cx="8429684" cy="63367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Y" sz="2800" b="1" u="sng" dirty="0" smtClean="0">
              <a:solidFill>
                <a:schemeClr val="bg1">
                  <a:lumMod val="75000"/>
                  <a:lumOff val="25000"/>
                </a:schemeClr>
              </a:solidFill>
            </a:endParaRPr>
          </a:p>
          <a:p>
            <a:endParaRPr lang="ar-SY" sz="2800" b="1" u="sng" dirty="0">
              <a:solidFill>
                <a:schemeClr val="bg1">
                  <a:lumMod val="75000"/>
                  <a:lumOff val="25000"/>
                </a:schemeClr>
              </a:solidFill>
            </a:endParaRPr>
          </a:p>
          <a:p>
            <a:pPr algn="ctr"/>
            <a:r>
              <a:rPr lang="ar-SY" sz="2800" b="1" u="sng" dirty="0" smtClean="0">
                <a:solidFill>
                  <a:schemeClr val="bg1">
                    <a:lumMod val="75000"/>
                    <a:lumOff val="25000"/>
                  </a:schemeClr>
                </a:solidFill>
              </a:rPr>
              <a:t>التأثير </a:t>
            </a:r>
            <a:r>
              <a:rPr lang="ar-SY" sz="2800" b="1" u="sng" dirty="0">
                <a:solidFill>
                  <a:schemeClr val="bg1">
                    <a:lumMod val="75000"/>
                    <a:lumOff val="25000"/>
                  </a:schemeClr>
                </a:solidFill>
              </a:rPr>
              <a:t>على الصيادلة </a:t>
            </a:r>
            <a:endParaRPr lang="ar-SY" sz="2800" b="1" i="1" u="sng" dirty="0">
              <a:solidFill>
                <a:schemeClr val="bg1">
                  <a:lumMod val="75000"/>
                  <a:lumOff val="25000"/>
                </a:schemeClr>
              </a:solidFill>
            </a:endParaRPr>
          </a:p>
          <a:p>
            <a:endParaRPr lang="ar-SY" sz="2800" dirty="0">
              <a:solidFill>
                <a:schemeClr val="bg1">
                  <a:lumMod val="75000"/>
                  <a:lumOff val="25000"/>
                </a:schemeClr>
              </a:solidFill>
            </a:endParaRPr>
          </a:p>
          <a:p>
            <a:r>
              <a:rPr lang="ar-SY" sz="2800" dirty="0">
                <a:solidFill>
                  <a:schemeClr val="bg1">
                    <a:lumMod val="75000"/>
                    <a:lumOff val="25000"/>
                  </a:schemeClr>
                </a:solidFill>
              </a:rPr>
              <a:t>قبل الأزمة : معامل الأدوية تقدم الأدوية + نسبة + تقسيط          الرغبة بالتأمين .</a:t>
            </a:r>
          </a:p>
          <a:p>
            <a:endParaRPr lang="ar-SY" sz="2800" dirty="0">
              <a:solidFill>
                <a:schemeClr val="bg1">
                  <a:lumMod val="75000"/>
                  <a:lumOff val="25000"/>
                </a:schemeClr>
              </a:solidFill>
            </a:endParaRPr>
          </a:p>
          <a:p>
            <a:r>
              <a:rPr lang="ar-SY" sz="2800" dirty="0">
                <a:solidFill>
                  <a:schemeClr val="bg1">
                    <a:lumMod val="75000"/>
                    <a:lumOff val="25000"/>
                  </a:schemeClr>
                </a:solidFill>
              </a:rPr>
              <a:t>بعد الأزمة : لايوجد نسبة ولا تقسيط </a:t>
            </a:r>
            <a:r>
              <a:rPr lang="ar-SY" sz="2800" dirty="0" smtClean="0">
                <a:solidFill>
                  <a:schemeClr val="bg1">
                    <a:lumMod val="75000"/>
                    <a:lumOff val="25000"/>
                  </a:schemeClr>
                </a:solidFill>
              </a:rPr>
              <a:t>إضافة إلى خوف </a:t>
            </a:r>
            <a:r>
              <a:rPr lang="ar-SY" sz="2800" dirty="0">
                <a:solidFill>
                  <a:schemeClr val="bg1">
                    <a:lumMod val="75000"/>
                    <a:lumOff val="25000"/>
                  </a:schemeClr>
                </a:solidFill>
              </a:rPr>
              <a:t>على سعر الصرف </a:t>
            </a:r>
            <a:r>
              <a:rPr lang="ar-SY" sz="2800" dirty="0" smtClean="0">
                <a:solidFill>
                  <a:schemeClr val="bg1">
                    <a:lumMod val="75000"/>
                    <a:lumOff val="25000"/>
                  </a:schemeClr>
                </a:solidFill>
              </a:rPr>
              <a:t> </a:t>
            </a:r>
            <a:r>
              <a:rPr lang="ar-SY" sz="2800" dirty="0">
                <a:solidFill>
                  <a:schemeClr val="bg1">
                    <a:lumMod val="75000"/>
                    <a:lumOff val="25000"/>
                  </a:schemeClr>
                </a:solidFill>
              </a:rPr>
              <a:t>مما أدى الى ارتفاع أسعار الأدوية خمسة أضعاف .</a:t>
            </a:r>
          </a:p>
          <a:p>
            <a:endParaRPr lang="ar-SY" sz="2800" dirty="0">
              <a:solidFill>
                <a:schemeClr val="bg1">
                  <a:lumMod val="75000"/>
                  <a:lumOff val="25000"/>
                </a:schemeClr>
              </a:solidFill>
            </a:endParaRPr>
          </a:p>
          <a:p>
            <a:r>
              <a:rPr lang="ar-SY" sz="2800" dirty="0">
                <a:solidFill>
                  <a:schemeClr val="bg1">
                    <a:lumMod val="75000"/>
                    <a:lumOff val="25000"/>
                  </a:schemeClr>
                </a:solidFill>
              </a:rPr>
              <a:t>خروج العديد من معامل الأدوية عن الخدمة بسبب وقوعها في مناطق تحت سيطرة الإرهابيين .</a:t>
            </a:r>
          </a:p>
          <a:p>
            <a:r>
              <a:rPr lang="ar-SY" sz="2800" dirty="0">
                <a:solidFill>
                  <a:schemeClr val="bg1">
                    <a:lumMod val="75000"/>
                    <a:lumOff val="25000"/>
                  </a:schemeClr>
                </a:solidFill>
              </a:rPr>
              <a:t>عدم توافر العديد من الأدوية الضرورية والهامة نتيجة الظرف السابق .</a:t>
            </a:r>
          </a:p>
          <a:p>
            <a:endParaRPr lang="ar-SY" sz="2800" dirty="0">
              <a:solidFill>
                <a:schemeClr val="bg1">
                  <a:lumMod val="75000"/>
                  <a:lumOff val="25000"/>
                </a:schemeClr>
              </a:solidFill>
            </a:endParaRPr>
          </a:p>
          <a:p>
            <a:endParaRPr lang="ar-SY" sz="2800" dirty="0">
              <a:solidFill>
                <a:schemeClr val="bg1">
                  <a:lumMod val="75000"/>
                  <a:lumOff val="25000"/>
                </a:schemeClr>
              </a:solidFill>
            </a:endParaRPr>
          </a:p>
          <a:p>
            <a:endParaRPr lang="ar-SY" sz="2800" dirty="0">
              <a:solidFill>
                <a:schemeClr val="bg1">
                  <a:lumMod val="75000"/>
                  <a:lumOff val="25000"/>
                </a:schemeClr>
              </a:solidFill>
            </a:endParaRPr>
          </a:p>
          <a:p>
            <a:endParaRPr lang="ar-SY" sz="2800" dirty="0">
              <a:solidFill>
                <a:schemeClr val="bg1">
                  <a:lumMod val="75000"/>
                  <a:lumOff val="2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99592" y="500042"/>
            <a:ext cx="8001056" cy="585791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3200" b="1" u="sng" dirty="0" smtClean="0">
                <a:solidFill>
                  <a:schemeClr val="bg1">
                    <a:lumMod val="75000"/>
                    <a:lumOff val="25000"/>
                  </a:schemeClr>
                </a:solidFill>
              </a:rPr>
              <a:t>التأثير </a:t>
            </a:r>
            <a:r>
              <a:rPr lang="ar-SY" sz="3200" b="1" u="sng" dirty="0">
                <a:solidFill>
                  <a:schemeClr val="bg1">
                    <a:lumMod val="75000"/>
                    <a:lumOff val="25000"/>
                  </a:schemeClr>
                </a:solidFill>
              </a:rPr>
              <a:t>على المخابر </a:t>
            </a:r>
            <a:endParaRPr lang="ar-SY" sz="3200" b="1" u="sng" dirty="0" smtClean="0">
              <a:solidFill>
                <a:schemeClr val="bg1">
                  <a:lumMod val="75000"/>
                  <a:lumOff val="25000"/>
                </a:schemeClr>
              </a:solidFill>
            </a:endParaRPr>
          </a:p>
          <a:p>
            <a:pPr algn="ctr"/>
            <a:endParaRPr lang="ar-SY" sz="3200" b="1" u="sng" dirty="0">
              <a:solidFill>
                <a:schemeClr val="bg1">
                  <a:lumMod val="75000"/>
                  <a:lumOff val="25000"/>
                </a:schemeClr>
              </a:solidFill>
            </a:endParaRPr>
          </a:p>
          <a:p>
            <a:r>
              <a:rPr lang="ar-SY" sz="3200" dirty="0" smtClean="0">
                <a:solidFill>
                  <a:schemeClr val="bg1">
                    <a:lumMod val="75000"/>
                    <a:lumOff val="25000"/>
                  </a:schemeClr>
                </a:solidFill>
              </a:rPr>
              <a:t>ارتفاع سعر الوحدة المخبرية حيث كان سعرها</a:t>
            </a:r>
            <a:endParaRPr lang="ar-SY" sz="3200" dirty="0">
              <a:solidFill>
                <a:schemeClr val="bg1">
                  <a:lumMod val="75000"/>
                  <a:lumOff val="25000"/>
                </a:schemeClr>
              </a:solidFill>
            </a:endParaRPr>
          </a:p>
          <a:p>
            <a:r>
              <a:rPr lang="ar-SY" sz="3200" dirty="0" smtClean="0">
                <a:solidFill>
                  <a:schemeClr val="bg1">
                    <a:lumMod val="75000"/>
                    <a:lumOff val="25000"/>
                  </a:schemeClr>
                </a:solidFill>
              </a:rPr>
              <a:t>25 </a:t>
            </a:r>
            <a:r>
              <a:rPr lang="ar-SY" sz="3200" dirty="0">
                <a:solidFill>
                  <a:schemeClr val="bg1">
                    <a:lumMod val="75000"/>
                    <a:lumOff val="25000"/>
                  </a:schemeClr>
                </a:solidFill>
              </a:rPr>
              <a:t>ل.س قبل الأزمة لكن أسعار المواد المخبرية تضاعفت 10 أضعاف لأن غالبيتها مستوردة.</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8D85445-01D8-47F4-AE52-B00CAB7AD78F}"/>
              </a:ext>
            </a:extLst>
          </p:cNvPr>
          <p:cNvSpPr/>
          <p:nvPr/>
        </p:nvSpPr>
        <p:spPr>
          <a:xfrm>
            <a:off x="827584" y="440668"/>
            <a:ext cx="7992888" cy="597666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3200" b="1" u="sng" dirty="0">
                <a:solidFill>
                  <a:schemeClr val="bg1"/>
                </a:solidFill>
              </a:rPr>
              <a:t>التأثير على مستوى </a:t>
            </a:r>
            <a:r>
              <a:rPr lang="ar-SY" sz="3200" b="1" u="sng" dirty="0" smtClean="0">
                <a:solidFill>
                  <a:schemeClr val="bg1"/>
                </a:solidFill>
              </a:rPr>
              <a:t>الأطباء</a:t>
            </a:r>
            <a:endParaRPr lang="ar-SY" sz="3200" b="1" u="sng" dirty="0">
              <a:solidFill>
                <a:schemeClr val="bg1"/>
              </a:solidFill>
            </a:endParaRPr>
          </a:p>
          <a:p>
            <a:r>
              <a:rPr lang="ar-SY" sz="3200" u="sng" dirty="0">
                <a:solidFill>
                  <a:schemeClr val="bg1"/>
                </a:solidFill>
              </a:rPr>
              <a:t>1</a:t>
            </a:r>
            <a:r>
              <a:rPr lang="ar-SY" sz="3200" dirty="0">
                <a:solidFill>
                  <a:schemeClr val="bg1"/>
                </a:solidFill>
              </a:rPr>
              <a:t>- هجرة العديد من الأطباء أصحاب الكفاءات.</a:t>
            </a:r>
          </a:p>
          <a:p>
            <a:r>
              <a:rPr lang="ar-SY" sz="3200" dirty="0">
                <a:solidFill>
                  <a:schemeClr val="bg1"/>
                </a:solidFill>
              </a:rPr>
              <a:t>2- تغيير أماكن تواجد الأطباء نتيجة الظروف الحالية واختلاف عناوينهم .</a:t>
            </a:r>
          </a:p>
          <a:p>
            <a:r>
              <a:rPr lang="ar-SY" sz="3200" dirty="0">
                <a:solidFill>
                  <a:schemeClr val="bg1"/>
                </a:solidFill>
              </a:rPr>
              <a:t>3- ضعف قيمة الفحص الطبي المعتمدة من قبل وزارة الصحة مقارنة مع الأسعار الرائجة .</a:t>
            </a:r>
          </a:p>
          <a:p>
            <a:r>
              <a:rPr lang="ar-SY" sz="3200" dirty="0">
                <a:solidFill>
                  <a:schemeClr val="bg1"/>
                </a:solidFill>
              </a:rPr>
              <a:t>كل ما سبق ذكره أدى إلى تقلص حجم الشبكة الطبية مما انعكس سلبا على الجودة في تقديم الخدمة الطبية .</a:t>
            </a:r>
          </a:p>
          <a:p>
            <a:pPr algn="ctr"/>
            <a:r>
              <a:rPr lang="ar-SY" sz="3200" u="sng" dirty="0">
                <a:solidFill>
                  <a:schemeClr val="bg1"/>
                </a:solidFill>
              </a:rPr>
              <a:t> </a:t>
            </a:r>
            <a:endParaRPr lang="en-US" sz="3200" u="sng" dirty="0">
              <a:solidFill>
                <a:schemeClr val="bg1"/>
              </a:solidFill>
            </a:endParaRPr>
          </a:p>
        </p:txBody>
      </p:sp>
    </p:spTree>
    <p:extLst>
      <p:ext uri="{BB962C8B-B14F-4D97-AF65-F5344CB8AC3E}">
        <p14:creationId xmlns:p14="http://schemas.microsoft.com/office/powerpoint/2010/main" val="232363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78098"/>
          </a:xfrm>
        </p:spPr>
        <p:txBody>
          <a:bodyPr>
            <a:normAutofit/>
          </a:bodyPr>
          <a:lstStyle/>
          <a:p>
            <a:pPr algn="r"/>
            <a:r>
              <a:rPr lang="ar-SA" b="1" dirty="0">
                <a:latin typeface="Adobe Arabic" panose="02040503050201020203" pitchFamily="18" charset="-78"/>
                <a:cs typeface="Adobe Arabic" panose="02040503050201020203" pitchFamily="18" charset="-78"/>
              </a:rPr>
              <a:t>يعتبر الطبيب مفتاح الحل في تقديم الخدمة </a:t>
            </a:r>
            <a:endParaRPr lang="en-US" dirty="0"/>
          </a:p>
        </p:txBody>
      </p:sp>
      <p:sp>
        <p:nvSpPr>
          <p:cNvPr id="3" name="Content Placeholder 2"/>
          <p:cNvSpPr>
            <a:spLocks noGrp="1"/>
          </p:cNvSpPr>
          <p:nvPr>
            <p:ph sz="quarter" idx="13"/>
          </p:nvPr>
        </p:nvSpPr>
        <p:spPr>
          <a:xfrm>
            <a:off x="609600" y="1196752"/>
            <a:ext cx="7924800" cy="4518248"/>
          </a:xfrm>
        </p:spPr>
        <p:txBody>
          <a:bodyPr>
            <a:normAutofit fontScale="92500"/>
          </a:bodyPr>
          <a:lstStyle/>
          <a:p>
            <a:pPr marL="457200" indent="-457200">
              <a:buFont typeface="Wingdings" panose="05000000000000000000" pitchFamily="2" charset="2"/>
              <a:buChar char="v"/>
            </a:pPr>
            <a:r>
              <a:rPr lang="ar-SA" sz="3200" dirty="0">
                <a:latin typeface="Adobe Arabic" panose="02040503050201020203" pitchFamily="18" charset="-78"/>
                <a:cs typeface="Adobe Arabic" panose="02040503050201020203" pitchFamily="18" charset="-78"/>
              </a:rPr>
              <a:t>بلغ عدد الأطباء المنتسبين للشبكة الموحدة للمؤسسة العامة السورية للتأمين 5115</a:t>
            </a:r>
          </a:p>
          <a:p>
            <a:pPr marL="457200" indent="-457200">
              <a:buFont typeface="Wingdings" panose="05000000000000000000" pitchFamily="2" charset="2"/>
              <a:buChar char="v"/>
            </a:pPr>
            <a:r>
              <a:rPr lang="ar-SA" sz="3200" dirty="0">
                <a:latin typeface="Adobe Arabic" panose="02040503050201020203" pitchFamily="18" charset="-78"/>
                <a:cs typeface="Adobe Arabic" panose="02040503050201020203" pitchFamily="18" charset="-78"/>
              </a:rPr>
              <a:t>عدد الأطباء المنتسبين للشبكة الموحدة في مناطق تواجد المؤمنين التي تقوم ميدكسا بتقديم الخدمة لهم 4181</a:t>
            </a:r>
          </a:p>
          <a:p>
            <a:pPr marL="457200" indent="-457200">
              <a:buFont typeface="Wingdings" panose="05000000000000000000" pitchFamily="2" charset="2"/>
              <a:buChar char="v"/>
            </a:pPr>
            <a:r>
              <a:rPr lang="ar-SA" sz="3200" dirty="0">
                <a:latin typeface="Adobe Arabic" panose="02040503050201020203" pitchFamily="18" charset="-78"/>
                <a:cs typeface="Adobe Arabic" panose="02040503050201020203" pitchFamily="18" charset="-78"/>
              </a:rPr>
              <a:t>عدد الأطباء الفعلي الذين يقومون بتقديم الخدمة للمؤمنين في مناطق تواجد ميدكسا 1582</a:t>
            </a:r>
          </a:p>
          <a:p>
            <a:pPr marL="0" indent="0" algn="ctr">
              <a:buNone/>
            </a:pPr>
            <a:r>
              <a:rPr lang="ar-SA" sz="3200" b="1" u="sng" dirty="0">
                <a:latin typeface="Adobe Arabic" panose="02040503050201020203" pitchFamily="18" charset="-78"/>
                <a:cs typeface="Adobe Arabic" panose="02040503050201020203" pitchFamily="18" charset="-78"/>
              </a:rPr>
              <a:t>النتيجة</a:t>
            </a:r>
            <a:r>
              <a:rPr lang="ar-SA" sz="3200" dirty="0">
                <a:latin typeface="Adobe Arabic" panose="02040503050201020203" pitchFamily="18" charset="-78"/>
                <a:cs typeface="Adobe Arabic" panose="02040503050201020203" pitchFamily="18" charset="-78"/>
              </a:rPr>
              <a:t> </a:t>
            </a:r>
          </a:p>
          <a:p>
            <a:pPr algn="ctr"/>
            <a:r>
              <a:rPr lang="ar-SA" sz="3200" b="1" i="1" u="sng" dirty="0">
                <a:latin typeface="Adobe Arabic" panose="02040503050201020203" pitchFamily="18" charset="-78"/>
                <a:cs typeface="Adobe Arabic" panose="02040503050201020203" pitchFamily="18" charset="-78"/>
              </a:rPr>
              <a:t>انخفاض كبير في عدد الأطباء الذين يقومون بتقديم الخدمة </a:t>
            </a:r>
          </a:p>
          <a:p>
            <a:endParaRPr lang="en-US" sz="3200" dirty="0"/>
          </a:p>
          <a:p>
            <a:endParaRPr lang="en-US" dirty="0"/>
          </a:p>
        </p:txBody>
      </p:sp>
    </p:spTree>
    <p:extLst>
      <p:ext uri="{BB962C8B-B14F-4D97-AF65-F5344CB8AC3E}">
        <p14:creationId xmlns:p14="http://schemas.microsoft.com/office/powerpoint/2010/main" val="4152538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71472" y="500042"/>
            <a:ext cx="8215370" cy="607223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Y" sz="2800" u="sng" dirty="0">
                <a:solidFill>
                  <a:schemeClr val="tx2">
                    <a:lumMod val="10000"/>
                  </a:schemeClr>
                </a:solidFill>
              </a:rPr>
              <a:t>من خلال </a:t>
            </a:r>
            <a:r>
              <a:rPr lang="ar-SY" sz="2800" u="sng" dirty="0" smtClean="0">
                <a:solidFill>
                  <a:schemeClr val="tx2">
                    <a:lumMod val="10000"/>
                  </a:schemeClr>
                </a:solidFill>
              </a:rPr>
              <a:t>دراسة نسب </a:t>
            </a:r>
            <a:r>
              <a:rPr lang="ar-SY" sz="2800" u="sng" dirty="0">
                <a:solidFill>
                  <a:schemeClr val="tx2">
                    <a:lumMod val="10000"/>
                  </a:schemeClr>
                </a:solidFill>
              </a:rPr>
              <a:t>استخدام </a:t>
            </a:r>
            <a:r>
              <a:rPr lang="ar-SY" sz="2800" u="sng" dirty="0" smtClean="0">
                <a:solidFill>
                  <a:schemeClr val="tx2">
                    <a:lumMod val="10000"/>
                  </a:schemeClr>
                </a:solidFill>
              </a:rPr>
              <a:t>البطاقة تبين أن </a:t>
            </a:r>
            <a:r>
              <a:rPr lang="ar-SY" sz="2800" u="sng" dirty="0">
                <a:solidFill>
                  <a:schemeClr val="tx2">
                    <a:lumMod val="10000"/>
                  </a:schemeClr>
                </a:solidFill>
              </a:rPr>
              <a:t>20% </a:t>
            </a:r>
            <a:r>
              <a:rPr lang="ar-SY" sz="2800" u="sng" dirty="0" smtClean="0">
                <a:solidFill>
                  <a:schemeClr val="tx2">
                    <a:lumMod val="10000"/>
                  </a:schemeClr>
                </a:solidFill>
              </a:rPr>
              <a:t>فقط ممن قاموا باستخدامها من </a:t>
            </a:r>
            <a:r>
              <a:rPr lang="ar-SY" sz="2800" u="sng" dirty="0">
                <a:solidFill>
                  <a:schemeClr val="tx2">
                    <a:lumMod val="10000"/>
                  </a:schemeClr>
                </a:solidFill>
              </a:rPr>
              <a:t>بداية عام  2010 ولغاية 2013 بسبب :</a:t>
            </a:r>
          </a:p>
          <a:p>
            <a:endParaRPr lang="ar-SY" sz="2800" dirty="0">
              <a:solidFill>
                <a:schemeClr val="tx2">
                  <a:lumMod val="10000"/>
                </a:schemeClr>
              </a:solidFill>
            </a:endParaRPr>
          </a:p>
          <a:p>
            <a:r>
              <a:rPr lang="ar-SY" sz="2800" dirty="0">
                <a:solidFill>
                  <a:schemeClr val="accent2">
                    <a:lumMod val="75000"/>
                  </a:schemeClr>
                </a:solidFill>
              </a:rPr>
              <a:t>1-</a:t>
            </a:r>
            <a:r>
              <a:rPr lang="ar-SY" sz="2800" dirty="0">
                <a:solidFill>
                  <a:schemeClr val="tx2">
                    <a:lumMod val="10000"/>
                  </a:schemeClr>
                </a:solidFill>
              </a:rPr>
              <a:t> جهل المؤمن لحقوقه التأمينية وطريقة استخدام التأمين الصحي .</a:t>
            </a:r>
          </a:p>
          <a:p>
            <a:endParaRPr lang="ar-SY" sz="2800" dirty="0">
              <a:solidFill>
                <a:schemeClr val="tx2">
                  <a:lumMod val="10000"/>
                </a:schemeClr>
              </a:solidFill>
            </a:endParaRPr>
          </a:p>
          <a:p>
            <a:r>
              <a:rPr lang="ar-SY" sz="2800" dirty="0">
                <a:solidFill>
                  <a:schemeClr val="accent2">
                    <a:lumMod val="75000"/>
                  </a:schemeClr>
                </a:solidFill>
              </a:rPr>
              <a:t>2-</a:t>
            </a:r>
            <a:r>
              <a:rPr lang="ar-SY" sz="2800" dirty="0">
                <a:solidFill>
                  <a:schemeClr val="tx2">
                    <a:lumMod val="10000"/>
                  </a:schemeClr>
                </a:solidFill>
              </a:rPr>
              <a:t> الرخاء الاقتصادي الذي كان موجود في سوريا في تلك الفترة وما قبلها  .</a:t>
            </a:r>
          </a:p>
          <a:p>
            <a:endParaRPr lang="ar-SY" sz="2800" dirty="0">
              <a:solidFill>
                <a:schemeClr val="tx2">
                  <a:lumMod val="10000"/>
                </a:schemeClr>
              </a:solidFill>
            </a:endParaRPr>
          </a:p>
          <a:p>
            <a:r>
              <a:rPr lang="ar-SY" sz="2800" dirty="0" smtClean="0">
                <a:solidFill>
                  <a:schemeClr val="accent2">
                    <a:lumMod val="75000"/>
                  </a:schemeClr>
                </a:solidFill>
              </a:rPr>
              <a:t>3-</a:t>
            </a:r>
            <a:r>
              <a:rPr lang="ar-SY" sz="2800" dirty="0" smtClean="0">
                <a:solidFill>
                  <a:schemeClr val="tx2">
                    <a:lumMod val="10000"/>
                  </a:schemeClr>
                </a:solidFill>
              </a:rPr>
              <a:t> المشافي </a:t>
            </a:r>
            <a:r>
              <a:rPr lang="ar-SY" sz="2800" dirty="0">
                <a:solidFill>
                  <a:schemeClr val="tx2">
                    <a:lumMod val="10000"/>
                  </a:schemeClr>
                </a:solidFill>
              </a:rPr>
              <a:t>العامة </a:t>
            </a:r>
            <a:r>
              <a:rPr lang="ar-SY" sz="2800" dirty="0" smtClean="0">
                <a:solidFill>
                  <a:schemeClr val="tx2">
                    <a:lumMod val="10000"/>
                  </a:schemeClr>
                </a:solidFill>
              </a:rPr>
              <a:t>لاتزال </a:t>
            </a:r>
            <a:r>
              <a:rPr lang="ar-SY" sz="2800" dirty="0">
                <a:solidFill>
                  <a:schemeClr val="tx2">
                    <a:lumMod val="10000"/>
                  </a:schemeClr>
                </a:solidFill>
              </a:rPr>
              <a:t>تقدم الخدمة بشكل ممتاز.</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2910" y="571480"/>
            <a:ext cx="8143932" cy="600079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Y" sz="2800" u="sng" dirty="0" smtClean="0">
                <a:solidFill>
                  <a:schemeClr val="tx2">
                    <a:lumMod val="10000"/>
                  </a:schemeClr>
                </a:solidFill>
              </a:rPr>
              <a:t>ارتفاع نسبة استخدام البطاقة إلى 80% من </a:t>
            </a:r>
            <a:r>
              <a:rPr lang="ar-SY" sz="2800" u="sng" dirty="0">
                <a:solidFill>
                  <a:schemeClr val="tx2">
                    <a:lumMod val="10000"/>
                  </a:schemeClr>
                </a:solidFill>
              </a:rPr>
              <a:t>بداية عام  2014 </a:t>
            </a:r>
            <a:r>
              <a:rPr lang="ar-SY" sz="2800" u="sng" dirty="0" smtClean="0">
                <a:solidFill>
                  <a:schemeClr val="tx2">
                    <a:lumMod val="10000"/>
                  </a:schemeClr>
                </a:solidFill>
              </a:rPr>
              <a:t>بسبب :</a:t>
            </a:r>
            <a:endParaRPr lang="ar-SY" sz="2800" dirty="0">
              <a:solidFill>
                <a:schemeClr val="tx2">
                  <a:lumMod val="10000"/>
                </a:schemeClr>
              </a:solidFill>
            </a:endParaRPr>
          </a:p>
          <a:p>
            <a:r>
              <a:rPr lang="ar-SY" sz="2800" dirty="0">
                <a:solidFill>
                  <a:schemeClr val="accent2">
                    <a:lumMod val="75000"/>
                  </a:schemeClr>
                </a:solidFill>
              </a:rPr>
              <a:t>1-</a:t>
            </a:r>
            <a:r>
              <a:rPr lang="ar-SY" sz="2800" dirty="0">
                <a:solidFill>
                  <a:schemeClr val="tx2">
                    <a:lumMod val="10000"/>
                  </a:schemeClr>
                </a:solidFill>
              </a:rPr>
              <a:t> </a:t>
            </a:r>
            <a:r>
              <a:rPr lang="ar-SY" sz="2800" dirty="0" smtClean="0">
                <a:solidFill>
                  <a:schemeClr val="tx2">
                    <a:lumMod val="10000"/>
                  </a:schemeClr>
                </a:solidFill>
              </a:rPr>
              <a:t>انخفاض مستوى الخدمات في المشافي </a:t>
            </a:r>
            <a:r>
              <a:rPr lang="ar-SY" sz="2800" dirty="0">
                <a:solidFill>
                  <a:schemeClr val="tx2">
                    <a:lumMod val="10000"/>
                  </a:schemeClr>
                </a:solidFill>
              </a:rPr>
              <a:t>العامة </a:t>
            </a:r>
            <a:r>
              <a:rPr lang="ar-SY" sz="2800" dirty="0" smtClean="0">
                <a:solidFill>
                  <a:schemeClr val="tx2">
                    <a:lumMod val="10000"/>
                  </a:schemeClr>
                </a:solidFill>
              </a:rPr>
              <a:t>إضافة إلى تفرغها </a:t>
            </a:r>
            <a:r>
              <a:rPr lang="ar-SY" sz="2800" dirty="0">
                <a:solidFill>
                  <a:schemeClr val="tx2">
                    <a:lumMod val="10000"/>
                  </a:schemeClr>
                </a:solidFill>
              </a:rPr>
              <a:t>للعمليات الجراحية النوعية للجرحى والضغط الهائل نتيجة ظروف الحرب.</a:t>
            </a:r>
          </a:p>
          <a:p>
            <a:r>
              <a:rPr lang="ar-SY" sz="2800" dirty="0">
                <a:solidFill>
                  <a:schemeClr val="accent2">
                    <a:lumMod val="75000"/>
                  </a:schemeClr>
                </a:solidFill>
              </a:rPr>
              <a:t>2-</a:t>
            </a:r>
            <a:r>
              <a:rPr lang="ar-SY" sz="2800" dirty="0">
                <a:solidFill>
                  <a:schemeClr val="tx2">
                    <a:lumMod val="10000"/>
                  </a:schemeClr>
                </a:solidFill>
              </a:rPr>
              <a:t> من خلال استخدام البطاقة  80% زادت نسبة إساءة الاستخدام بسبب جهل المؤمن و الظروف الاقتصادية الصعبة دفعت المؤمنين إلى اعتبار البطاقة الـتأمينية كبطاقة صراف تستخدم بشكل شهري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914400" y="357166"/>
            <a:ext cx="7772400" cy="5998394"/>
          </a:xfrm>
        </p:spPr>
        <p:txBody>
          <a:bodyPr>
            <a:normAutofit/>
          </a:bodyPr>
          <a:lstStyle/>
          <a:p>
            <a:pPr marL="0" indent="0" algn="ctr">
              <a:buNone/>
            </a:pPr>
            <a:r>
              <a:rPr lang="ar-SY" sz="3200" dirty="0">
                <a:solidFill>
                  <a:schemeClr val="tx2">
                    <a:lumMod val="20000"/>
                    <a:lumOff val="80000"/>
                  </a:schemeClr>
                </a:solidFill>
              </a:rPr>
              <a:t>نجم عن ذلك كله:</a:t>
            </a:r>
          </a:p>
          <a:p>
            <a:r>
              <a:rPr lang="ar-SY" sz="3200" dirty="0"/>
              <a:t> خسارة المؤسسة العامة السورية للتأمين 6 مليار ل.س  بسبب :</a:t>
            </a:r>
          </a:p>
          <a:p>
            <a:r>
              <a:rPr lang="ar-SY" sz="3200" dirty="0">
                <a:solidFill>
                  <a:srgbClr val="FF0000"/>
                </a:solidFill>
              </a:rPr>
              <a:t>1-</a:t>
            </a:r>
            <a:r>
              <a:rPr lang="ar-SY" sz="3200" dirty="0"/>
              <a:t> فرق الأسعار </a:t>
            </a:r>
          </a:p>
          <a:p>
            <a:r>
              <a:rPr lang="ar-SY" sz="3200" dirty="0">
                <a:solidFill>
                  <a:srgbClr val="FF0000"/>
                </a:solidFill>
              </a:rPr>
              <a:t>2-</a:t>
            </a:r>
            <a:r>
              <a:rPr lang="ar-SY" sz="3200" dirty="0"/>
              <a:t> سوء الاستخدام : طبيب – مؤمن – مشفى </a:t>
            </a:r>
          </a:p>
          <a:p>
            <a:r>
              <a:rPr lang="ar-SY" sz="3200" dirty="0"/>
              <a:t>مما أثر على خدمة الـتأمين الصحي بسبب ارتفاع هائل بسعر الأدوية – مستلزمات – مشافي .</a:t>
            </a:r>
          </a:p>
          <a:p>
            <a:r>
              <a:rPr lang="ar-SY" sz="3200" dirty="0"/>
              <a:t>وبالرغم من ذلك حافظت الحكومة على الاقتطاع من راتب المؤمن 250 ل.س .</a:t>
            </a:r>
          </a:p>
          <a:p>
            <a:endParaRPr lang="ar-SY"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A94EB9A-FCD7-4B6C-A37B-5875575E1FDB}"/>
              </a:ext>
            </a:extLst>
          </p:cNvPr>
          <p:cNvSpPr>
            <a:spLocks noGrp="1"/>
          </p:cNvSpPr>
          <p:nvPr>
            <p:ph sz="quarter" idx="13"/>
          </p:nvPr>
        </p:nvSpPr>
        <p:spPr>
          <a:xfrm>
            <a:off x="914400" y="404664"/>
            <a:ext cx="7772400" cy="5950896"/>
          </a:xfrm>
        </p:spPr>
        <p:txBody>
          <a:bodyPr/>
          <a:lstStyle/>
          <a:p>
            <a:pPr marL="0" lvl="0" indent="0">
              <a:buClr>
                <a:srgbClr val="D6ECFF"/>
              </a:buClr>
              <a:buNone/>
            </a:pPr>
            <a:r>
              <a:rPr lang="ar-SY" sz="3600" dirty="0">
                <a:solidFill>
                  <a:srgbClr val="FF0000"/>
                </a:solidFill>
              </a:rPr>
              <a:t>وببداية تاريخ  1/4/2017</a:t>
            </a:r>
            <a:r>
              <a:rPr lang="ar-SY" sz="3600" dirty="0">
                <a:solidFill>
                  <a:prstClr val="white"/>
                </a:solidFill>
              </a:rPr>
              <a:t> :</a:t>
            </a:r>
          </a:p>
          <a:p>
            <a:pPr lvl="0">
              <a:lnSpc>
                <a:spcPct val="150000"/>
              </a:lnSpc>
              <a:buClr>
                <a:srgbClr val="D6ECFF"/>
              </a:buClr>
            </a:pPr>
            <a:r>
              <a:rPr lang="ar-SY" sz="3600" dirty="0">
                <a:solidFill>
                  <a:prstClr val="white"/>
                </a:solidFill>
              </a:rPr>
              <a:t>أصدر السيد رئيس مجلس الوزراء مذكرة بتعديل تغطيات ونسب الاقتطاع للقطاع الإداري لتواكب الخسارة الهائلة في قطاع التأمين الصحي.</a:t>
            </a:r>
          </a:p>
          <a:p>
            <a:pPr marL="68580" lvl="0" indent="0">
              <a:lnSpc>
                <a:spcPct val="150000"/>
              </a:lnSpc>
              <a:buClr>
                <a:srgbClr val="D6ECFF"/>
              </a:buClr>
              <a:buNone/>
            </a:pPr>
            <a:r>
              <a:rPr lang="ar-SY" sz="3600" dirty="0">
                <a:solidFill>
                  <a:prstClr val="white"/>
                </a:solidFill>
              </a:rPr>
              <a:t>وكانت على الشكل التالي :</a:t>
            </a:r>
          </a:p>
          <a:p>
            <a:pPr marL="68580" lvl="0" indent="0">
              <a:lnSpc>
                <a:spcPct val="150000"/>
              </a:lnSpc>
              <a:buClr>
                <a:srgbClr val="D6ECFF"/>
              </a:buClr>
              <a:buNone/>
            </a:pPr>
            <a:endParaRPr lang="ar-SY" sz="2800" dirty="0">
              <a:solidFill>
                <a:prstClr val="white"/>
              </a:solidFill>
            </a:endParaRPr>
          </a:p>
          <a:p>
            <a:pPr lvl="0">
              <a:lnSpc>
                <a:spcPct val="150000"/>
              </a:lnSpc>
              <a:buClr>
                <a:srgbClr val="D6ECFF"/>
              </a:buClr>
            </a:pPr>
            <a:endParaRPr lang="ar-SY" sz="2800" dirty="0">
              <a:solidFill>
                <a:prstClr val="white"/>
              </a:solidFill>
            </a:endParaRPr>
          </a:p>
          <a:p>
            <a:pPr lvl="0">
              <a:buClr>
                <a:srgbClr val="D6ECFF"/>
              </a:buClr>
            </a:pPr>
            <a:endParaRPr lang="en-US" dirty="0"/>
          </a:p>
        </p:txBody>
      </p:sp>
    </p:spTree>
    <p:extLst>
      <p:ext uri="{BB962C8B-B14F-4D97-AF65-F5344CB8AC3E}">
        <p14:creationId xmlns:p14="http://schemas.microsoft.com/office/powerpoint/2010/main" val="3567051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95536" y="332656"/>
            <a:ext cx="8280920" cy="6192688"/>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1" anchor="ctr"/>
          <a:lstStyle/>
          <a:p>
            <a:pPr algn="ctr"/>
            <a:r>
              <a:rPr lang="ar-SY" sz="6600" b="1" u="sng" dirty="0">
                <a:solidFill>
                  <a:schemeClr val="tx2">
                    <a:lumMod val="10000"/>
                  </a:schemeClr>
                </a:solidFill>
                <a:latin typeface="Adobe Arabic" panose="02040503050201020203" pitchFamily="18" charset="-78"/>
                <a:cs typeface="Adobe Arabic" panose="02040503050201020203" pitchFamily="18" charset="-78"/>
              </a:rPr>
              <a:t>شروط العقد الإداري الجديد ومقارنته بالعقد القديم</a:t>
            </a:r>
          </a:p>
        </p:txBody>
      </p:sp>
    </p:spTree>
    <p:extLst>
      <p:ext uri="{BB962C8B-B14F-4D97-AF65-F5344CB8AC3E}">
        <p14:creationId xmlns:p14="http://schemas.microsoft.com/office/powerpoint/2010/main" val="196433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980728"/>
            <a:ext cx="8295624" cy="5400600"/>
          </a:xfrm>
        </p:spPr>
        <p:txBody>
          <a:bodyPr>
            <a:normAutofit/>
          </a:bodyPr>
          <a:lstStyle/>
          <a:p>
            <a:pPr algn="just"/>
            <a:r>
              <a:rPr lang="ar-SY" sz="4000" dirty="0">
                <a:effectLst/>
              </a:rPr>
              <a:t>يعتبر التأمين الصحي أهم وسيلة لتجنب مخاطر الظروف الصحية </a:t>
            </a:r>
            <a:r>
              <a:rPr lang="ar-SY" sz="4000" dirty="0" smtClean="0">
                <a:effectLst/>
              </a:rPr>
              <a:t>المختلفة لدى الفرد، </a:t>
            </a:r>
            <a:r>
              <a:rPr lang="ar-SY" sz="4000" dirty="0">
                <a:effectLst/>
              </a:rPr>
              <a:t>ويشمل تكاليف فحصه وتشخيصه وعلاجه كما قد يتضمن تغطية بدل انقطاعه عن العمل لفترة معينة أو عجزه الدائم</a:t>
            </a:r>
            <a:endParaRPr lang="ar-SY" sz="4000" dirty="0"/>
          </a:p>
        </p:txBody>
      </p:sp>
    </p:spTree>
    <p:extLst>
      <p:ext uri="{BB962C8B-B14F-4D97-AF65-F5344CB8AC3E}">
        <p14:creationId xmlns:p14="http://schemas.microsoft.com/office/powerpoint/2010/main" val="1364062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2915816" y="135886"/>
            <a:ext cx="3312368" cy="504056"/>
          </a:xfrm>
          <a:prstGeom prst="rect">
            <a:avLst/>
          </a:prstGeom>
          <a:solidFill>
            <a:schemeClr val="bg2"/>
          </a:solidFill>
          <a:ln w="38100">
            <a:solidFill>
              <a:schemeClr val="tx1">
                <a:lumMod val="65000"/>
              </a:schemeClr>
            </a:solidFill>
          </a:ln>
        </p:spPr>
        <p:txBody>
          <a:bodyPr vert="horz" lIns="91440" tIns="45720" rIns="91440" bIns="45720" rtlCol="0" anchor="b">
            <a:noAutofit/>
          </a:bodyPr>
          <a:lstStyle>
            <a:lvl1pPr algn="l" rtl="1"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l" rtl="1" fontAlgn="base">
              <a:lnSpc>
                <a:spcPct val="90000"/>
              </a:lnSpc>
              <a:spcBef>
                <a:spcPct val="0"/>
              </a:spcBef>
              <a:spcAft>
                <a:spcPct val="0"/>
              </a:spcAft>
              <a:defRPr sz="3600">
                <a:solidFill>
                  <a:schemeClr val="tx1"/>
                </a:solidFill>
                <a:latin typeface="Tw Cen MT" panose="020B0602020104020603" pitchFamily="34" charset="0"/>
              </a:defRPr>
            </a:lvl6pPr>
            <a:lvl7pPr marL="914400" algn="l" rtl="1" fontAlgn="base">
              <a:lnSpc>
                <a:spcPct val="90000"/>
              </a:lnSpc>
              <a:spcBef>
                <a:spcPct val="0"/>
              </a:spcBef>
              <a:spcAft>
                <a:spcPct val="0"/>
              </a:spcAft>
              <a:defRPr sz="3600">
                <a:solidFill>
                  <a:schemeClr val="tx1"/>
                </a:solidFill>
                <a:latin typeface="Tw Cen MT" panose="020B0602020104020603" pitchFamily="34" charset="0"/>
              </a:defRPr>
            </a:lvl7pPr>
            <a:lvl8pPr marL="1371600" algn="l" rtl="1" fontAlgn="base">
              <a:lnSpc>
                <a:spcPct val="90000"/>
              </a:lnSpc>
              <a:spcBef>
                <a:spcPct val="0"/>
              </a:spcBef>
              <a:spcAft>
                <a:spcPct val="0"/>
              </a:spcAft>
              <a:defRPr sz="3600">
                <a:solidFill>
                  <a:schemeClr val="tx1"/>
                </a:solidFill>
                <a:latin typeface="Tw Cen MT" panose="020B0602020104020603" pitchFamily="34" charset="0"/>
              </a:defRPr>
            </a:lvl8pPr>
            <a:lvl9pPr marL="1828800" algn="l" rtl="1" fontAlgn="base">
              <a:lnSpc>
                <a:spcPct val="90000"/>
              </a:lnSpc>
              <a:spcBef>
                <a:spcPct val="0"/>
              </a:spcBef>
              <a:spcAft>
                <a:spcPct val="0"/>
              </a:spcAft>
              <a:defRPr sz="3600">
                <a:solidFill>
                  <a:schemeClr val="tx1"/>
                </a:solidFill>
                <a:latin typeface="Tw Cen MT" panose="020B0602020104020603" pitchFamily="34" charset="0"/>
              </a:defRPr>
            </a:lvl9pPr>
          </a:lstStyle>
          <a:p>
            <a:pPr lvl="0" algn="ctr"/>
            <a:r>
              <a:rPr lang="ar-SY" sz="2800" b="1" dirty="0">
                <a:solidFill>
                  <a:schemeClr val="tx1">
                    <a:lumMod val="85000"/>
                  </a:schemeClr>
                </a:solidFill>
                <a:latin typeface="Adobe Arabic" panose="02040503050201020203" pitchFamily="18" charset="-78"/>
                <a:cs typeface="Adobe Arabic" panose="02040503050201020203" pitchFamily="18" charset="-78"/>
              </a:rPr>
              <a:t>مدة صلاحية الإحالات </a:t>
            </a:r>
          </a:p>
        </p:txBody>
      </p:sp>
      <p:sp>
        <p:nvSpPr>
          <p:cNvPr id="5" name="Rounded Rectangle 4"/>
          <p:cNvSpPr/>
          <p:nvPr/>
        </p:nvSpPr>
        <p:spPr>
          <a:xfrm>
            <a:off x="4860032" y="2157069"/>
            <a:ext cx="3672408" cy="2543862"/>
          </a:xfrm>
          <a:prstGeom prst="roundRect">
            <a:avLst/>
          </a:prstGeom>
          <a:noFill/>
          <a:ln w="38100">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Y" sz="2400" b="1" u="sng" dirty="0">
                <a:solidFill>
                  <a:schemeClr val="accent5">
                    <a:lumMod val="20000"/>
                    <a:lumOff val="80000"/>
                  </a:schemeClr>
                </a:solidFill>
                <a:latin typeface="Adobe Arabic" panose="02040503050201020203" pitchFamily="18" charset="-78"/>
                <a:cs typeface="Adobe Arabic" panose="02040503050201020203" pitchFamily="18" charset="-78"/>
              </a:rPr>
              <a:t>العقد الإداري الجديد:</a:t>
            </a:r>
          </a:p>
          <a:p>
            <a:pPr marL="268288" indent="-268288">
              <a:buFont typeface="Arial" panose="020B0604020202020204" pitchFamily="34" charset="0"/>
              <a:buChar char="•"/>
              <a:defRPr/>
            </a:pPr>
            <a:r>
              <a:rPr lang="ar-SY" sz="2000" b="1" dirty="0">
                <a:latin typeface="Adobe Arabic" panose="02040503050201020203" pitchFamily="18" charset="-78"/>
                <a:cs typeface="Adobe Arabic" panose="02040503050201020203" pitchFamily="18" charset="-78"/>
              </a:rPr>
              <a:t>4 أيام للوصفات الطبية.</a:t>
            </a:r>
            <a:endParaRPr lang="ar-SY" sz="2000" dirty="0">
              <a:latin typeface="Adobe Arabic" panose="02040503050201020203" pitchFamily="18" charset="-78"/>
              <a:cs typeface="Adobe Arabic" panose="02040503050201020203" pitchFamily="18" charset="-78"/>
            </a:endParaRPr>
          </a:p>
          <a:p>
            <a:pPr marL="268288" indent="-268288">
              <a:buFont typeface="Arial" panose="020B0604020202020204" pitchFamily="34" charset="0"/>
              <a:buChar char="•"/>
              <a:defRPr/>
            </a:pPr>
            <a:r>
              <a:rPr lang="ar-SY" sz="2000" b="1" dirty="0">
                <a:latin typeface="Adobe Arabic" panose="02040503050201020203" pitchFamily="18" charset="-78"/>
                <a:cs typeface="Adobe Arabic" panose="02040503050201020203" pitchFamily="18" charset="-78"/>
              </a:rPr>
              <a:t>4 يوم لإحالات المخبر. </a:t>
            </a:r>
            <a:endParaRPr lang="ar-SY" sz="2000" dirty="0">
              <a:latin typeface="Adobe Arabic" panose="02040503050201020203" pitchFamily="18" charset="-78"/>
              <a:cs typeface="Adobe Arabic" panose="02040503050201020203" pitchFamily="18" charset="-78"/>
            </a:endParaRPr>
          </a:p>
          <a:p>
            <a:pPr marL="268288" indent="-268288">
              <a:buFont typeface="Arial" panose="020B0604020202020204" pitchFamily="34" charset="0"/>
              <a:buChar char="•"/>
              <a:defRPr/>
            </a:pPr>
            <a:r>
              <a:rPr lang="ar-SY" sz="2000" b="1" dirty="0">
                <a:latin typeface="Adobe Arabic" panose="02040503050201020203" pitchFamily="18" charset="-78"/>
                <a:cs typeface="Adobe Arabic" panose="02040503050201020203" pitchFamily="18" charset="-78"/>
              </a:rPr>
              <a:t>4 لإحالات الأشعة.</a:t>
            </a:r>
          </a:p>
          <a:p>
            <a:pPr marL="268288" indent="-268288">
              <a:buFont typeface="Arial" panose="020B0604020202020204" pitchFamily="34" charset="0"/>
              <a:buChar char="•"/>
              <a:defRPr/>
            </a:pPr>
            <a:r>
              <a:rPr lang="ar-SY" sz="2000" b="1" dirty="0">
                <a:solidFill>
                  <a:srgbClr val="FF0000"/>
                </a:solidFill>
                <a:latin typeface="Adobe Arabic" panose="02040503050201020203" pitchFamily="18" charset="-78"/>
                <a:cs typeface="Adobe Arabic" panose="02040503050201020203" pitchFamily="18" charset="-78"/>
              </a:rPr>
              <a:t>مع مراعاة أيام العطل والأعياد الرسمية</a:t>
            </a:r>
          </a:p>
        </p:txBody>
      </p:sp>
      <p:pic>
        <p:nvPicPr>
          <p:cNvPr id="6" name="صورة 3" descr="5454.jpeg"/>
          <p:cNvPicPr>
            <a:picLocks noChangeAspect="1"/>
          </p:cNvPicPr>
          <p:nvPr/>
        </p:nvPicPr>
        <p:blipFill>
          <a:blip r:embed="rId2"/>
          <a:stretch>
            <a:fillRect/>
          </a:stretch>
        </p:blipFill>
        <p:spPr>
          <a:xfrm>
            <a:off x="755576" y="2276872"/>
            <a:ext cx="1584920" cy="1285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8961" y="2276872"/>
            <a:ext cx="1562219" cy="1392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611560" y="4053490"/>
            <a:ext cx="3672408" cy="2543862"/>
          </a:xfrm>
          <a:prstGeom prst="roundRect">
            <a:avLst/>
          </a:prstGeom>
          <a:noFill/>
          <a:ln w="38100">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Y" sz="2400" b="1" u="sng" dirty="0">
                <a:solidFill>
                  <a:schemeClr val="accent5">
                    <a:lumMod val="20000"/>
                    <a:lumOff val="80000"/>
                  </a:schemeClr>
                </a:solidFill>
                <a:latin typeface="Adobe Arabic" panose="02040503050201020203" pitchFamily="18" charset="-78"/>
                <a:cs typeface="Adobe Arabic" panose="02040503050201020203" pitchFamily="18" charset="-78"/>
              </a:rPr>
              <a:t>العقد الإداري القديم:</a:t>
            </a:r>
          </a:p>
          <a:p>
            <a:pPr marL="268288" indent="-268288">
              <a:buFont typeface="Arial" panose="020B0604020202020204" pitchFamily="34" charset="0"/>
              <a:buChar char="•"/>
              <a:defRPr/>
            </a:pPr>
            <a:r>
              <a:rPr lang="ar-SY" sz="2000" b="1" dirty="0">
                <a:latin typeface="Adobe Arabic" panose="02040503050201020203" pitchFamily="18" charset="-78"/>
                <a:cs typeface="Adobe Arabic" panose="02040503050201020203" pitchFamily="18" charset="-78"/>
              </a:rPr>
              <a:t>5 أيام للوصفات الطبية.</a:t>
            </a:r>
            <a:endParaRPr lang="ar-SY" sz="2000" dirty="0">
              <a:latin typeface="Adobe Arabic" panose="02040503050201020203" pitchFamily="18" charset="-78"/>
              <a:cs typeface="Adobe Arabic" panose="02040503050201020203" pitchFamily="18" charset="-78"/>
            </a:endParaRPr>
          </a:p>
          <a:p>
            <a:pPr marL="268288" indent="-268288">
              <a:buFont typeface="Arial" panose="020B0604020202020204" pitchFamily="34" charset="0"/>
              <a:buChar char="•"/>
              <a:defRPr/>
            </a:pPr>
            <a:r>
              <a:rPr lang="ar-SY" sz="2000" b="1" dirty="0">
                <a:latin typeface="Adobe Arabic" panose="02040503050201020203" pitchFamily="18" charset="-78"/>
                <a:cs typeface="Adobe Arabic" panose="02040503050201020203" pitchFamily="18" charset="-78"/>
              </a:rPr>
              <a:t>15 يوم لإحالات المخبر. </a:t>
            </a:r>
            <a:endParaRPr lang="ar-SY" sz="2000" dirty="0">
              <a:latin typeface="Adobe Arabic" panose="02040503050201020203" pitchFamily="18" charset="-78"/>
              <a:cs typeface="Adobe Arabic" panose="02040503050201020203" pitchFamily="18" charset="-78"/>
            </a:endParaRPr>
          </a:p>
          <a:p>
            <a:pPr marL="268288" indent="-268288">
              <a:buFont typeface="Arial" panose="020B0604020202020204" pitchFamily="34" charset="0"/>
              <a:buChar char="•"/>
              <a:defRPr/>
            </a:pPr>
            <a:r>
              <a:rPr lang="ar-SY" sz="2000" b="1" dirty="0">
                <a:latin typeface="Adobe Arabic" panose="02040503050201020203" pitchFamily="18" charset="-78"/>
                <a:cs typeface="Adobe Arabic" panose="02040503050201020203" pitchFamily="18" charset="-78"/>
              </a:rPr>
              <a:t>15 لإحالات الأشعة.</a:t>
            </a:r>
          </a:p>
          <a:p>
            <a:pPr marL="268288" indent="-268288">
              <a:buFont typeface="Arial" panose="020B0604020202020204" pitchFamily="34" charset="0"/>
              <a:buChar char="•"/>
              <a:defRPr/>
            </a:pPr>
            <a:r>
              <a:rPr lang="ar-SY" sz="2000" b="1" dirty="0">
                <a:solidFill>
                  <a:srgbClr val="FF0000"/>
                </a:solidFill>
                <a:latin typeface="Adobe Arabic" panose="02040503050201020203" pitchFamily="18" charset="-78"/>
                <a:cs typeface="Adobe Arabic" panose="02040503050201020203" pitchFamily="18" charset="-78"/>
              </a:rPr>
              <a:t>مع مراعاة أيام العطل والأعياد الرسمية</a:t>
            </a:r>
          </a:p>
        </p:txBody>
      </p:sp>
      <p:sp>
        <p:nvSpPr>
          <p:cNvPr id="10" name="Rounded Rectangle 9"/>
          <p:cNvSpPr/>
          <p:nvPr/>
        </p:nvSpPr>
        <p:spPr>
          <a:xfrm>
            <a:off x="827584" y="770296"/>
            <a:ext cx="7463657" cy="988858"/>
          </a:xfrm>
          <a:prstGeom prst="roundRect">
            <a:avLst/>
          </a:prstGeom>
          <a:noFill/>
          <a:ln w="38100">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Y" sz="2800" b="1" dirty="0">
                <a:solidFill>
                  <a:srgbClr val="FFC000"/>
                </a:solidFill>
                <a:latin typeface="Adobe Arabic" panose="02040503050201020203" pitchFamily="18" charset="-78"/>
                <a:cs typeface="Adobe Arabic" panose="02040503050201020203" pitchFamily="18" charset="-78"/>
              </a:rPr>
              <a:t>هي المدة المسموح بها بين تاريخ طلب الطبيب و تاريخ الاستفادة من الخدمة</a:t>
            </a:r>
            <a:endParaRPr lang="ar-SY" sz="28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423227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907704" y="260648"/>
            <a:ext cx="5400600" cy="936104"/>
          </a:xfrm>
          <a:prstGeom prst="round2DiagRect">
            <a:avLst/>
          </a:prstGeom>
          <a:solidFill>
            <a:schemeClr val="accent2">
              <a:lumMod val="40000"/>
              <a:lumOff val="60000"/>
            </a:schemeClr>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altLang="ar-SY" sz="4000" b="1" dirty="0">
                <a:solidFill>
                  <a:schemeClr val="tx2">
                    <a:lumMod val="10000"/>
                  </a:schemeClr>
                </a:solidFill>
                <a:latin typeface="Adobe Arabic" panose="02040503050201020203" pitchFamily="18" charset="-78"/>
                <a:cs typeface="Adobe Arabic" panose="02040503050201020203" pitchFamily="18" charset="-78"/>
              </a:rPr>
              <a:t>الحدود المالية للعقد</a:t>
            </a:r>
            <a:endParaRPr lang="ar-SY" sz="4000" dirty="0">
              <a:solidFill>
                <a:schemeClr val="tx2">
                  <a:lumMod val="10000"/>
                </a:schemeClr>
              </a:solidFill>
              <a:latin typeface="Adobe Arabic" panose="02040503050201020203" pitchFamily="18" charset="-78"/>
              <a:cs typeface="Adobe Arabic" panose="02040503050201020203" pitchFamily="18" charset="-78"/>
            </a:endParaRPr>
          </a:p>
        </p:txBody>
      </p:sp>
      <p:sp>
        <p:nvSpPr>
          <p:cNvPr id="7" name="Rectangle 6"/>
          <p:cNvSpPr/>
          <p:nvPr/>
        </p:nvSpPr>
        <p:spPr>
          <a:xfrm>
            <a:off x="4716016" y="2868540"/>
            <a:ext cx="3643324" cy="344078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Y" altLang="ar-SY" sz="2200" b="1" u="sng" dirty="0">
                <a:latin typeface="Adobe Arabic" panose="02040503050201020203" pitchFamily="18" charset="-78"/>
                <a:cs typeface="Adobe Arabic" panose="02040503050201020203" pitchFamily="18" charset="-78"/>
              </a:rPr>
              <a:t>المعالجة الخارجية </a:t>
            </a:r>
            <a:r>
              <a:rPr lang="en-US" altLang="ar-SY" sz="2200" b="1" u="sng" dirty="0">
                <a:latin typeface="Adobe Arabic" panose="02040503050201020203" pitchFamily="18" charset="-78"/>
                <a:cs typeface="Adobe Arabic" panose="02040503050201020203" pitchFamily="18" charset="-78"/>
              </a:rPr>
              <a:t>Out patient </a:t>
            </a:r>
            <a:endParaRPr lang="ar-SY" altLang="ar-SY" sz="2200" b="1" u="sng" dirty="0">
              <a:latin typeface="Adobe Arabic" panose="02040503050201020203" pitchFamily="18" charset="-78"/>
              <a:cs typeface="Adobe Arabic" panose="02040503050201020203" pitchFamily="18" charset="-78"/>
            </a:endParaRPr>
          </a:p>
          <a:p>
            <a:pPr>
              <a:defRPr/>
            </a:pPr>
            <a:r>
              <a:rPr lang="ar-SY" altLang="ar-SY" sz="2200" dirty="0">
                <a:latin typeface="Adobe Arabic" panose="02040503050201020203" pitchFamily="18" charset="-78"/>
                <a:cs typeface="Adobe Arabic" panose="02040503050201020203" pitchFamily="18" charset="-78"/>
              </a:rPr>
              <a:t>50000 ل.س، بالإضافة لمبلغ 25000 ل.س للمؤمنين أصحاب الوصفات المزمنة.</a:t>
            </a:r>
            <a:endParaRPr lang="ar-SY" altLang="ar-SY" sz="2200" b="1" dirty="0">
              <a:latin typeface="Adobe Arabic" panose="02040503050201020203" pitchFamily="18" charset="-78"/>
              <a:cs typeface="Adobe Arabic" panose="02040503050201020203" pitchFamily="18" charset="-78"/>
            </a:endParaRPr>
          </a:p>
          <a:p>
            <a:pPr>
              <a:defRPr/>
            </a:pPr>
            <a:r>
              <a:rPr lang="ar-SY" altLang="ar-SY" sz="2200" b="1" u="sng" dirty="0">
                <a:latin typeface="Adobe Arabic" panose="02040503050201020203" pitchFamily="18" charset="-78"/>
                <a:cs typeface="Adobe Arabic" panose="02040503050201020203" pitchFamily="18" charset="-78"/>
              </a:rPr>
              <a:t>المعالجة الداخلية </a:t>
            </a:r>
            <a:r>
              <a:rPr lang="en-US" altLang="ar-SY" sz="2200" b="1" u="sng" dirty="0">
                <a:latin typeface="Adobe Arabic" panose="02040503050201020203" pitchFamily="18" charset="-78"/>
                <a:cs typeface="Adobe Arabic" panose="02040503050201020203" pitchFamily="18" charset="-78"/>
              </a:rPr>
              <a:t>In patient</a:t>
            </a:r>
            <a:endParaRPr lang="ar-SY" altLang="ar-SY" sz="2200" b="1" u="sng" dirty="0">
              <a:latin typeface="Adobe Arabic" panose="02040503050201020203" pitchFamily="18" charset="-78"/>
              <a:cs typeface="Adobe Arabic" panose="02040503050201020203" pitchFamily="18" charset="-78"/>
            </a:endParaRPr>
          </a:p>
          <a:p>
            <a:pPr>
              <a:defRPr/>
            </a:pPr>
            <a:r>
              <a:rPr lang="ar-SY" sz="2200" b="1" u="sng" dirty="0">
                <a:latin typeface="Adobe Arabic" panose="02040503050201020203" pitchFamily="18" charset="-78"/>
                <a:cs typeface="Adobe Arabic" panose="02040503050201020203" pitchFamily="18" charset="-78"/>
              </a:rPr>
              <a:t>500000</a:t>
            </a:r>
            <a:r>
              <a:rPr lang="ar-SY" sz="2200" dirty="0">
                <a:latin typeface="Adobe Arabic" panose="02040503050201020203" pitchFamily="18" charset="-78"/>
                <a:cs typeface="Adobe Arabic" panose="02040503050201020203" pitchFamily="18" charset="-78"/>
              </a:rPr>
              <a:t> ل.س خلال السنة التعاقدية، مع تحديد مبلغ 100000 ل.س للبدائل.</a:t>
            </a:r>
          </a:p>
        </p:txBody>
      </p:sp>
      <p:sp>
        <p:nvSpPr>
          <p:cNvPr id="8" name="Rectangle 7"/>
          <p:cNvSpPr/>
          <p:nvPr/>
        </p:nvSpPr>
        <p:spPr>
          <a:xfrm>
            <a:off x="827584" y="2868540"/>
            <a:ext cx="3643324" cy="3440780"/>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ar-SY" altLang="ar-SY" sz="2400" b="1" u="sng" dirty="0">
                <a:latin typeface="Adobe Arabic" panose="02040503050201020203" pitchFamily="18" charset="-78"/>
                <a:cs typeface="Adobe Arabic" panose="02040503050201020203" pitchFamily="18" charset="-78"/>
              </a:rPr>
              <a:t>المعالجة الخارجية </a:t>
            </a:r>
            <a:r>
              <a:rPr lang="en-US" altLang="ar-SY" sz="2400" b="1" u="sng" dirty="0">
                <a:latin typeface="Adobe Arabic" panose="02040503050201020203" pitchFamily="18" charset="-78"/>
                <a:cs typeface="Adobe Arabic" panose="02040503050201020203" pitchFamily="18" charset="-78"/>
              </a:rPr>
              <a:t>Out patient </a:t>
            </a:r>
            <a:endParaRPr lang="ar-SY" altLang="ar-SY" sz="2400" b="1" u="sng" dirty="0">
              <a:latin typeface="Adobe Arabic" panose="02040503050201020203" pitchFamily="18" charset="-78"/>
              <a:cs typeface="Adobe Arabic" panose="02040503050201020203" pitchFamily="18" charset="-78"/>
            </a:endParaRPr>
          </a:p>
          <a:p>
            <a:pPr>
              <a:defRPr/>
            </a:pPr>
            <a:r>
              <a:rPr lang="ar-SY" altLang="ar-SY" sz="2400" dirty="0">
                <a:latin typeface="Adobe Arabic" panose="02040503050201020203" pitchFamily="18" charset="-78"/>
                <a:cs typeface="Adobe Arabic" panose="02040503050201020203" pitchFamily="18" charset="-78"/>
              </a:rPr>
              <a:t>50000 ل.س خلال سنة تعاقدية.</a:t>
            </a:r>
            <a:endParaRPr lang="ar-SY" altLang="ar-SY" sz="2400" b="1" dirty="0">
              <a:latin typeface="Adobe Arabic" panose="02040503050201020203" pitchFamily="18" charset="-78"/>
              <a:cs typeface="Adobe Arabic" panose="02040503050201020203" pitchFamily="18" charset="-78"/>
            </a:endParaRPr>
          </a:p>
          <a:p>
            <a:pPr>
              <a:defRPr/>
            </a:pPr>
            <a:r>
              <a:rPr lang="ar-SY" altLang="ar-SY" sz="2400" b="1" u="sng" dirty="0">
                <a:latin typeface="Adobe Arabic" panose="02040503050201020203" pitchFamily="18" charset="-78"/>
                <a:cs typeface="Adobe Arabic" panose="02040503050201020203" pitchFamily="18" charset="-78"/>
              </a:rPr>
              <a:t>المعالجة الداخلية </a:t>
            </a:r>
            <a:r>
              <a:rPr lang="en-US" altLang="ar-SY" sz="2400" b="1" u="sng" dirty="0">
                <a:latin typeface="Adobe Arabic" panose="02040503050201020203" pitchFamily="18" charset="-78"/>
                <a:cs typeface="Adobe Arabic" panose="02040503050201020203" pitchFamily="18" charset="-78"/>
              </a:rPr>
              <a:t>In patient</a:t>
            </a:r>
            <a:r>
              <a:rPr lang="ar-SY" altLang="ar-SY" sz="2400" b="1" u="sng" dirty="0">
                <a:latin typeface="Adobe Arabic" panose="02040503050201020203" pitchFamily="18" charset="-78"/>
                <a:cs typeface="Adobe Arabic" panose="02040503050201020203" pitchFamily="18" charset="-78"/>
              </a:rPr>
              <a:t>.</a:t>
            </a:r>
          </a:p>
          <a:p>
            <a:pPr>
              <a:defRPr/>
            </a:pPr>
            <a:r>
              <a:rPr lang="ar-SY" sz="2400" dirty="0">
                <a:latin typeface="Adobe Arabic" panose="02040503050201020203" pitchFamily="18" charset="-78"/>
                <a:cs typeface="Adobe Arabic" panose="02040503050201020203" pitchFamily="18" charset="-78"/>
              </a:rPr>
              <a:t>300000 ل.س لكل دخول.</a:t>
            </a:r>
            <a:endParaRPr lang="en-US" sz="2400" dirty="0">
              <a:latin typeface="Adobe Arabic" panose="02040503050201020203" pitchFamily="18" charset="-78"/>
              <a:cs typeface="Adobe Arabic" panose="02040503050201020203" pitchFamily="18" charset="-78"/>
            </a:endParaRPr>
          </a:p>
        </p:txBody>
      </p:sp>
      <p:sp>
        <p:nvSpPr>
          <p:cNvPr id="10" name="Rounded Rectangle 9"/>
          <p:cNvSpPr/>
          <p:nvPr/>
        </p:nvSpPr>
        <p:spPr>
          <a:xfrm>
            <a:off x="4716016" y="2191417"/>
            <a:ext cx="3643324" cy="663676"/>
          </a:xfrm>
          <a:prstGeom prst="roundRect">
            <a:avLst/>
          </a:prstGeom>
          <a:solidFill>
            <a:schemeClr val="bg2"/>
          </a:solid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3200" b="1" u="sng" dirty="0">
                <a:latin typeface="Adobe Arabic" panose="02040503050201020203" pitchFamily="18" charset="-78"/>
                <a:cs typeface="Adobe Arabic" panose="02040503050201020203" pitchFamily="18" charset="-78"/>
              </a:rPr>
              <a:t>العقد الإداري الجديد</a:t>
            </a:r>
          </a:p>
        </p:txBody>
      </p:sp>
      <p:sp>
        <p:nvSpPr>
          <p:cNvPr id="11" name="Rounded Rectangle 10"/>
          <p:cNvSpPr/>
          <p:nvPr/>
        </p:nvSpPr>
        <p:spPr>
          <a:xfrm>
            <a:off x="824136" y="2181418"/>
            <a:ext cx="3673666" cy="663676"/>
          </a:xfrm>
          <a:prstGeom prst="roundRect">
            <a:avLst/>
          </a:prstGeom>
          <a:solidFill>
            <a:schemeClr val="bg2"/>
          </a:solid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3200" b="1" u="sng" dirty="0">
                <a:latin typeface="Adobe Arabic" panose="02040503050201020203" pitchFamily="18" charset="-78"/>
                <a:cs typeface="Adobe Arabic" panose="02040503050201020203" pitchFamily="18" charset="-78"/>
              </a:rPr>
              <a:t>العقد الإداري القديم</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880810" y="260648"/>
            <a:ext cx="5400600" cy="936104"/>
          </a:xfrm>
          <a:prstGeom prst="round2DiagRect">
            <a:avLst/>
          </a:prstGeom>
          <a:solidFill>
            <a:schemeClr val="accent2">
              <a:lumMod val="40000"/>
              <a:lumOff val="60000"/>
            </a:schemeClr>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altLang="ar-SY" sz="4000" b="1" dirty="0">
                <a:solidFill>
                  <a:schemeClr val="tx2">
                    <a:lumMod val="10000"/>
                  </a:schemeClr>
                </a:solidFill>
                <a:latin typeface="Adobe Arabic" panose="02040503050201020203" pitchFamily="18" charset="-78"/>
                <a:cs typeface="Adobe Arabic" panose="02040503050201020203" pitchFamily="18" charset="-78"/>
              </a:rPr>
              <a:t>القسط السنوي</a:t>
            </a:r>
            <a:endParaRPr lang="ar-SY" sz="4000" dirty="0">
              <a:solidFill>
                <a:schemeClr val="tx2">
                  <a:lumMod val="10000"/>
                </a:schemeClr>
              </a:solidFill>
              <a:latin typeface="Adobe Arabic" panose="02040503050201020203" pitchFamily="18" charset="-78"/>
              <a:cs typeface="Adobe Arabic" panose="02040503050201020203" pitchFamily="18" charset="-78"/>
            </a:endParaRPr>
          </a:p>
        </p:txBody>
      </p:sp>
      <p:sp>
        <p:nvSpPr>
          <p:cNvPr id="7" name="Rectangle 6"/>
          <p:cNvSpPr/>
          <p:nvPr/>
        </p:nvSpPr>
        <p:spPr>
          <a:xfrm>
            <a:off x="4716016" y="2364484"/>
            <a:ext cx="3643324" cy="4159188"/>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Wingdings" panose="05000000000000000000" pitchFamily="2" charset="2"/>
              <a:buChar char="§"/>
              <a:defRPr/>
            </a:pPr>
            <a:r>
              <a:rPr lang="ar-SY" sz="2400" dirty="0">
                <a:latin typeface="Adobe Arabic" panose="02040503050201020203" pitchFamily="18" charset="-78"/>
                <a:cs typeface="Adobe Arabic" panose="02040503050201020203" pitchFamily="18" charset="-78"/>
              </a:rPr>
              <a:t>250 ل.س شهرياً من المؤمن (بمجموع 3000 ل.س سنوياً)</a:t>
            </a:r>
          </a:p>
          <a:p>
            <a:pPr marL="342900" indent="-342900">
              <a:buFont typeface="Wingdings" panose="05000000000000000000" pitchFamily="2" charset="2"/>
              <a:buChar char="§"/>
              <a:defRPr/>
            </a:pPr>
            <a:r>
              <a:rPr lang="ar-SY" sz="2400" dirty="0">
                <a:latin typeface="Adobe Arabic" panose="02040503050201020203" pitchFamily="18" charset="-78"/>
                <a:cs typeface="Adobe Arabic" panose="02040503050201020203" pitchFamily="18" charset="-78"/>
              </a:rPr>
              <a:t>6500 ل.س من وزارة المالية.</a:t>
            </a:r>
          </a:p>
          <a:p>
            <a:pPr marL="342900" indent="-342900">
              <a:buFont typeface="Wingdings" panose="05000000000000000000" pitchFamily="2" charset="2"/>
              <a:buChar char="§"/>
              <a:defRPr/>
            </a:pPr>
            <a:r>
              <a:rPr lang="ar-SY" sz="2400" dirty="0">
                <a:latin typeface="Adobe Arabic" panose="02040503050201020203" pitchFamily="18" charset="-78"/>
                <a:cs typeface="Adobe Arabic" panose="02040503050201020203" pitchFamily="18" charset="-78"/>
              </a:rPr>
              <a:t>6500 ل.س من المؤسسة العامة السورية للتأمين.</a:t>
            </a:r>
          </a:p>
          <a:p>
            <a:pPr marL="342900" indent="-342900">
              <a:buFont typeface="Wingdings" panose="05000000000000000000" pitchFamily="2" charset="2"/>
              <a:buChar char="§"/>
              <a:defRPr/>
            </a:pPr>
            <a:r>
              <a:rPr lang="ar-SY" sz="2400" dirty="0">
                <a:latin typeface="Adobe Arabic" panose="02040503050201020203" pitchFamily="18" charset="-78"/>
                <a:cs typeface="Adobe Arabic" panose="02040503050201020203" pitchFamily="18" charset="-78"/>
              </a:rPr>
              <a:t>قيمة القسط السنوي الكلي للمؤمن الواحد 16000 ل.س.</a:t>
            </a:r>
            <a:endParaRPr lang="en-US" sz="2400" dirty="0">
              <a:latin typeface="Adobe Arabic" panose="02040503050201020203" pitchFamily="18" charset="-78"/>
              <a:cs typeface="Adobe Arabic" panose="02040503050201020203" pitchFamily="18" charset="-78"/>
            </a:endParaRPr>
          </a:p>
        </p:txBody>
      </p:sp>
      <p:sp>
        <p:nvSpPr>
          <p:cNvPr id="8" name="Rectangle 7"/>
          <p:cNvSpPr/>
          <p:nvPr/>
        </p:nvSpPr>
        <p:spPr>
          <a:xfrm>
            <a:off x="827584" y="2364484"/>
            <a:ext cx="3643324" cy="4159188"/>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Wingdings" panose="05000000000000000000" pitchFamily="2" charset="2"/>
              <a:buChar char="§"/>
              <a:defRPr/>
            </a:pPr>
            <a:r>
              <a:rPr lang="ar-SY" sz="2400" dirty="0">
                <a:latin typeface="Adobe Arabic" panose="02040503050201020203" pitchFamily="18" charset="-78"/>
                <a:cs typeface="Adobe Arabic" panose="02040503050201020203" pitchFamily="18" charset="-78"/>
              </a:rPr>
              <a:t>250 ل.س شهرياً من المؤمن (بمجموع 3000 ل.س سنوياً)</a:t>
            </a:r>
          </a:p>
          <a:p>
            <a:pPr marL="342900" indent="-342900">
              <a:buFont typeface="Wingdings" panose="05000000000000000000" pitchFamily="2" charset="2"/>
              <a:buChar char="§"/>
              <a:defRPr/>
            </a:pPr>
            <a:r>
              <a:rPr lang="ar-SY" sz="2400" dirty="0">
                <a:latin typeface="Adobe Arabic" panose="02040503050201020203" pitchFamily="18" charset="-78"/>
                <a:cs typeface="Adobe Arabic" panose="02040503050201020203" pitchFamily="18" charset="-78"/>
              </a:rPr>
              <a:t>5000 ل.س من وزارة المالية.</a:t>
            </a:r>
          </a:p>
          <a:p>
            <a:pPr marL="342900" indent="-342900">
              <a:buFont typeface="Wingdings" panose="05000000000000000000" pitchFamily="2" charset="2"/>
              <a:buChar char="§"/>
              <a:defRPr/>
            </a:pPr>
            <a:r>
              <a:rPr lang="ar-SY" sz="2400" dirty="0">
                <a:latin typeface="Adobe Arabic" panose="02040503050201020203" pitchFamily="18" charset="-78"/>
                <a:cs typeface="Adobe Arabic" panose="02040503050201020203" pitchFamily="18" charset="-78"/>
              </a:rPr>
              <a:t>قيمة القسط السنوي الكلي للمؤمن الواحد 8000 ل.س.</a:t>
            </a:r>
            <a:endParaRPr lang="en-US" sz="2400" dirty="0">
              <a:latin typeface="Adobe Arabic" panose="02040503050201020203" pitchFamily="18" charset="-78"/>
              <a:cs typeface="Adobe Arabic" panose="02040503050201020203" pitchFamily="18" charset="-78"/>
            </a:endParaRPr>
          </a:p>
          <a:p>
            <a:pPr>
              <a:defRPr/>
            </a:pPr>
            <a:endParaRPr lang="ar-SY" sz="2400" dirty="0">
              <a:latin typeface="Adobe Arabic" panose="02040503050201020203" pitchFamily="18" charset="-78"/>
              <a:cs typeface="Adobe Arabic" panose="02040503050201020203" pitchFamily="18" charset="-78"/>
            </a:endParaRPr>
          </a:p>
        </p:txBody>
      </p:sp>
      <p:sp>
        <p:nvSpPr>
          <p:cNvPr id="10" name="Rounded Rectangle 9"/>
          <p:cNvSpPr/>
          <p:nvPr/>
        </p:nvSpPr>
        <p:spPr>
          <a:xfrm>
            <a:off x="4716016" y="1687361"/>
            <a:ext cx="3643324" cy="663676"/>
          </a:xfrm>
          <a:prstGeom prst="roundRect">
            <a:avLst/>
          </a:prstGeom>
          <a:solidFill>
            <a:schemeClr val="bg2"/>
          </a:solid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3200" b="1" u="sng" dirty="0">
                <a:latin typeface="Adobe Arabic" panose="02040503050201020203" pitchFamily="18" charset="-78"/>
                <a:cs typeface="Adobe Arabic" panose="02040503050201020203" pitchFamily="18" charset="-78"/>
              </a:rPr>
              <a:t>العقد الإداري الجديد</a:t>
            </a:r>
          </a:p>
        </p:txBody>
      </p:sp>
      <p:sp>
        <p:nvSpPr>
          <p:cNvPr id="11" name="Rounded Rectangle 10"/>
          <p:cNvSpPr/>
          <p:nvPr/>
        </p:nvSpPr>
        <p:spPr>
          <a:xfrm>
            <a:off x="824136" y="1677362"/>
            <a:ext cx="3673666" cy="663676"/>
          </a:xfrm>
          <a:prstGeom prst="roundRect">
            <a:avLst/>
          </a:prstGeom>
          <a:solidFill>
            <a:schemeClr val="bg2"/>
          </a:solid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sz="3200" b="1" u="sng" dirty="0">
                <a:latin typeface="Adobe Arabic" panose="02040503050201020203" pitchFamily="18" charset="-78"/>
                <a:cs typeface="Adobe Arabic" panose="02040503050201020203" pitchFamily="18" charset="-78"/>
              </a:rPr>
              <a:t>العقد الإداري القديم</a:t>
            </a:r>
          </a:p>
        </p:txBody>
      </p:sp>
    </p:spTree>
    <p:extLst>
      <p:ext uri="{BB962C8B-B14F-4D97-AF65-F5344CB8AC3E}">
        <p14:creationId xmlns:p14="http://schemas.microsoft.com/office/powerpoint/2010/main" val="3328155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a:spLocks noGrp="1"/>
          </p:cNvSpPr>
          <p:nvPr>
            <p:ph type="title"/>
          </p:nvPr>
        </p:nvSpPr>
        <p:spPr>
          <a:xfrm>
            <a:off x="1187624" y="332656"/>
            <a:ext cx="6768752" cy="792088"/>
          </a:xfrm>
          <a:solidFill>
            <a:schemeClr val="accent2">
              <a:lumMod val="40000"/>
              <a:lumOff val="60000"/>
            </a:schemeClr>
          </a:solidFill>
          <a:ln w="38100">
            <a:solidFill>
              <a:schemeClr val="tx1">
                <a:lumMod val="85000"/>
              </a:schemeClr>
            </a:solidFill>
          </a:ln>
        </p:spPr>
        <p:txBody>
          <a:bodyPr rtlCol="1">
            <a:normAutofit/>
          </a:bodyPr>
          <a:lstStyle/>
          <a:p>
            <a:pPr algn="ctr" eaLnBrk="1" fontAlgn="auto" hangingPunct="1">
              <a:spcAft>
                <a:spcPts val="0"/>
              </a:spcAft>
              <a:defRPr/>
            </a:pPr>
            <a:r>
              <a:rPr lang="ar-SY" sz="4400" b="1" dirty="0">
                <a:solidFill>
                  <a:schemeClr val="tx2">
                    <a:lumMod val="10000"/>
                  </a:schemeClr>
                </a:solidFill>
                <a:latin typeface="Adobe Arabic" panose="02040503050201020203" pitchFamily="18" charset="-78"/>
                <a:cs typeface="Adobe Arabic" panose="02040503050201020203" pitchFamily="18" charset="-78"/>
              </a:rPr>
              <a:t>أنواع المطالبات المسموحة في العقد</a:t>
            </a:r>
          </a:p>
        </p:txBody>
      </p:sp>
      <p:graphicFrame>
        <p:nvGraphicFramePr>
          <p:cNvPr id="8" name="رسم تخطيطي 9"/>
          <p:cNvGraphicFramePr/>
          <p:nvPr>
            <p:extLst>
              <p:ext uri="{D42A27DB-BD31-4B8C-83A1-F6EECF244321}">
                <p14:modId xmlns:p14="http://schemas.microsoft.com/office/powerpoint/2010/main" val="3699509237"/>
              </p:ext>
            </p:extLst>
          </p:nvPr>
        </p:nvGraphicFramePr>
        <p:xfrm>
          <a:off x="1714500" y="1340768"/>
          <a:ext cx="5715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020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680520" y="1412776"/>
            <a:ext cx="4355976" cy="4896544"/>
          </a:xfrm>
          <a:prstGeom prst="round2DiagRect">
            <a:avLst/>
          </a:prstGeom>
          <a:solidFill>
            <a:schemeClr val="accent2">
              <a:lumMod val="40000"/>
              <a:lumOff val="60000"/>
            </a:schemeClr>
          </a:solidFill>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SY" altLang="ar-SY" sz="3200" b="1" u="sng" dirty="0">
                <a:solidFill>
                  <a:schemeClr val="bg2">
                    <a:lumMod val="50000"/>
                  </a:schemeClr>
                </a:solidFill>
                <a:latin typeface="Adobe Arabic" panose="02040503050201020203" pitchFamily="18" charset="-78"/>
                <a:cs typeface="Adobe Arabic" panose="02040503050201020203" pitchFamily="18" charset="-78"/>
              </a:rPr>
              <a:t>العقد الإداري الجديد:</a:t>
            </a:r>
          </a:p>
          <a:p>
            <a:pPr>
              <a:defRPr/>
            </a:pPr>
            <a:r>
              <a:rPr lang="ar-SY" altLang="ar-SY" sz="2400" b="1" u="sng" dirty="0">
                <a:solidFill>
                  <a:schemeClr val="tx2">
                    <a:lumMod val="10000"/>
                  </a:schemeClr>
                </a:solidFill>
                <a:latin typeface="Adobe Arabic" panose="02040503050201020203" pitchFamily="18" charset="-78"/>
                <a:cs typeface="Adobe Arabic" panose="02040503050201020203" pitchFamily="18" charset="-78"/>
              </a:rPr>
              <a:t>1- المعالجة الخارجية:</a:t>
            </a:r>
          </a:p>
          <a:p>
            <a:pPr marL="457200" indent="-457200">
              <a:buFontTx/>
              <a:buChar char="-"/>
              <a:defRPr/>
            </a:pPr>
            <a:r>
              <a:rPr lang="ar-SY" altLang="ar-SY" sz="2400" b="1" dirty="0">
                <a:solidFill>
                  <a:schemeClr val="tx2">
                    <a:lumMod val="10000"/>
                  </a:schemeClr>
                </a:solidFill>
                <a:latin typeface="Adobe Arabic" panose="02040503050201020203" pitchFamily="18" charset="-78"/>
                <a:cs typeface="Adobe Arabic" panose="02040503050201020203" pitchFamily="18" charset="-78"/>
              </a:rPr>
              <a:t>تحديد 12 زيارة لكافة الإجراءات /عيادة – صيدلية – مخبر – أشعة ... /</a:t>
            </a:r>
            <a:r>
              <a:rPr lang="ar-SY" altLang="ar-SY" sz="2400" b="1" dirty="0">
                <a:solidFill>
                  <a:schemeClr val="tx1">
                    <a:lumMod val="95000"/>
                  </a:schemeClr>
                </a:solidFill>
                <a:latin typeface="Adobe Arabic" panose="02040503050201020203" pitchFamily="18" charset="-78"/>
                <a:cs typeface="Adobe Arabic" panose="02040503050201020203" pitchFamily="18" charset="-78"/>
              </a:rPr>
              <a:t> </a:t>
            </a:r>
            <a:r>
              <a:rPr lang="ar-SY" altLang="ar-SY" sz="2400" b="1" dirty="0">
                <a:solidFill>
                  <a:srgbClr val="FF0000"/>
                </a:solidFill>
                <a:latin typeface="Adobe Arabic" panose="02040503050201020203" pitchFamily="18" charset="-78"/>
                <a:cs typeface="Adobe Arabic" panose="02040503050201020203" pitchFamily="18" charset="-78"/>
              </a:rPr>
              <a:t>تبدأ من الطبيب حصراً،</a:t>
            </a:r>
            <a:r>
              <a:rPr lang="ar-SY" altLang="ar-SY" sz="2400" b="1" dirty="0">
                <a:solidFill>
                  <a:schemeClr val="tx1">
                    <a:lumMod val="95000"/>
                  </a:schemeClr>
                </a:solidFill>
                <a:latin typeface="Adobe Arabic" panose="02040503050201020203" pitchFamily="18" charset="-78"/>
                <a:cs typeface="Adobe Arabic" panose="02040503050201020203" pitchFamily="18" charset="-78"/>
              </a:rPr>
              <a:t> </a:t>
            </a:r>
            <a:r>
              <a:rPr lang="ar-SY" altLang="ar-SY" sz="2400" b="1" dirty="0">
                <a:solidFill>
                  <a:schemeClr val="tx2">
                    <a:lumMod val="10000"/>
                  </a:schemeClr>
                </a:solidFill>
                <a:latin typeface="Adobe Arabic" panose="02040503050201020203" pitchFamily="18" charset="-78"/>
                <a:cs typeface="Adobe Arabic" panose="02040503050201020203" pitchFamily="18" charset="-78"/>
              </a:rPr>
              <a:t>خلال السنة التعاقدية، بالإضافة لـ12 وصفة مزمنة.</a:t>
            </a:r>
          </a:p>
          <a:p>
            <a:pPr>
              <a:defRPr/>
            </a:pPr>
            <a:r>
              <a:rPr lang="ar-SY" altLang="ar-SY" sz="2400" b="1" u="sng" dirty="0">
                <a:solidFill>
                  <a:schemeClr val="tx2">
                    <a:lumMod val="10000"/>
                  </a:schemeClr>
                </a:solidFill>
                <a:latin typeface="Adobe Arabic" panose="02040503050201020203" pitchFamily="18" charset="-78"/>
                <a:cs typeface="Adobe Arabic" panose="02040503050201020203" pitchFamily="18" charset="-78"/>
              </a:rPr>
              <a:t>2- اعتماد تعرفة تأمينية للأطباء والمشافي للحفاظ على أكبر عدد من مزودي الخدمة الطبية.</a:t>
            </a:r>
          </a:p>
        </p:txBody>
      </p:sp>
      <p:sp>
        <p:nvSpPr>
          <p:cNvPr id="6" name="Round Diagonal Corner Rectangle 5"/>
          <p:cNvSpPr/>
          <p:nvPr/>
        </p:nvSpPr>
        <p:spPr>
          <a:xfrm>
            <a:off x="142844" y="1500174"/>
            <a:ext cx="4355976" cy="4896544"/>
          </a:xfrm>
          <a:prstGeom prst="round2DiagRect">
            <a:avLst/>
          </a:prstGeom>
          <a:solidFill>
            <a:schemeClr val="accent2">
              <a:lumMod val="40000"/>
              <a:lumOff val="60000"/>
            </a:schemeClr>
          </a:solidFill>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SY" altLang="ar-SY" sz="3200" b="1" u="sng" dirty="0">
                <a:solidFill>
                  <a:schemeClr val="bg2">
                    <a:lumMod val="50000"/>
                  </a:schemeClr>
                </a:solidFill>
                <a:latin typeface="Adobe Arabic" panose="02040503050201020203" pitchFamily="18" charset="-78"/>
                <a:cs typeface="Adobe Arabic" panose="02040503050201020203" pitchFamily="18" charset="-78"/>
              </a:rPr>
              <a:t>العقد الإداري القديم:</a:t>
            </a:r>
          </a:p>
          <a:p>
            <a:pPr>
              <a:defRPr/>
            </a:pPr>
            <a:r>
              <a:rPr lang="ar-SY" altLang="ar-SY" sz="2400" b="1" u="sng" dirty="0">
                <a:solidFill>
                  <a:schemeClr val="tx2">
                    <a:lumMod val="10000"/>
                  </a:schemeClr>
                </a:solidFill>
                <a:latin typeface="Adobe Arabic" panose="02040503050201020203" pitchFamily="18" charset="-78"/>
                <a:cs typeface="Adobe Arabic" panose="02040503050201020203" pitchFamily="18" charset="-78"/>
              </a:rPr>
              <a:t>1- المعالجة الخارجية:</a:t>
            </a:r>
          </a:p>
          <a:p>
            <a:pPr marL="342900" indent="-342900">
              <a:buFontTx/>
              <a:buChar char="-"/>
              <a:defRPr/>
            </a:pPr>
            <a:r>
              <a:rPr lang="ar-SY" altLang="ar-SY" sz="2400" b="1" u="sng" dirty="0">
                <a:solidFill>
                  <a:schemeClr val="tx2">
                    <a:lumMod val="10000"/>
                  </a:schemeClr>
                </a:solidFill>
                <a:latin typeface="Adobe Arabic" panose="02040503050201020203" pitchFamily="18" charset="-78"/>
                <a:cs typeface="Adobe Arabic" panose="02040503050201020203" pitchFamily="18" charset="-78"/>
              </a:rPr>
              <a:t>عيادة طبية /12 زيارة خلال السنة التعاقدية/.</a:t>
            </a:r>
          </a:p>
          <a:p>
            <a:pPr marL="342900" indent="-342900">
              <a:buFontTx/>
              <a:buChar char="-"/>
              <a:defRPr/>
            </a:pPr>
            <a:r>
              <a:rPr lang="ar-SY" altLang="ar-SY" sz="2400" b="1" u="sng" dirty="0">
                <a:solidFill>
                  <a:schemeClr val="tx2">
                    <a:lumMod val="10000"/>
                  </a:schemeClr>
                </a:solidFill>
                <a:latin typeface="Adobe Arabic" panose="02040503050201020203" pitchFamily="18" charset="-78"/>
                <a:cs typeface="Adobe Arabic" panose="02040503050201020203" pitchFamily="18" charset="-78"/>
              </a:rPr>
              <a:t>صيدلية / 12 وصفة خلال السنة التعاقدية/.</a:t>
            </a:r>
          </a:p>
          <a:p>
            <a:pPr marL="342900" indent="-342900">
              <a:buFontTx/>
              <a:buChar char="-"/>
              <a:defRPr/>
            </a:pPr>
            <a:r>
              <a:rPr lang="ar-SY" altLang="ar-SY" sz="2400" b="1" u="sng" dirty="0">
                <a:solidFill>
                  <a:schemeClr val="tx2">
                    <a:lumMod val="10000"/>
                  </a:schemeClr>
                </a:solidFill>
                <a:latin typeface="Adobe Arabic" panose="02040503050201020203" pitchFamily="18" charset="-78"/>
                <a:cs typeface="Adobe Arabic" panose="02040503050201020203" pitchFamily="18" charset="-78"/>
              </a:rPr>
              <a:t>أدوية مزمنة /12 وصفة خلال السنة التعاقدية/.</a:t>
            </a:r>
          </a:p>
          <a:p>
            <a:pPr marL="342900" indent="-342900">
              <a:buFontTx/>
              <a:buChar char="-"/>
              <a:defRPr/>
            </a:pPr>
            <a:r>
              <a:rPr lang="ar-SY" altLang="ar-SY" sz="2400" b="1" u="sng" dirty="0">
                <a:solidFill>
                  <a:schemeClr val="tx2">
                    <a:lumMod val="10000"/>
                  </a:schemeClr>
                </a:solidFill>
                <a:latin typeface="Adobe Arabic" panose="02040503050201020203" pitchFamily="18" charset="-78"/>
                <a:cs typeface="Adobe Arabic" panose="02040503050201020203" pitchFamily="18" charset="-78"/>
              </a:rPr>
              <a:t>مخبر /12 إحالة خلال السنة التعاقدية/.</a:t>
            </a:r>
          </a:p>
          <a:p>
            <a:pPr marL="342900" indent="-342900">
              <a:buFontTx/>
              <a:buChar char="-"/>
              <a:defRPr/>
            </a:pPr>
            <a:r>
              <a:rPr lang="ar-SY" altLang="ar-SY" sz="2400" b="1" u="sng" dirty="0">
                <a:solidFill>
                  <a:schemeClr val="tx2">
                    <a:lumMod val="10000"/>
                  </a:schemeClr>
                </a:solidFill>
                <a:latin typeface="Adobe Arabic" panose="02040503050201020203" pitchFamily="18" charset="-78"/>
                <a:cs typeface="Adobe Arabic" panose="02040503050201020203" pitchFamily="18" charset="-78"/>
              </a:rPr>
              <a:t>أشعة / 12 إحالة خلال السنة التعاقدية/.</a:t>
            </a:r>
          </a:p>
        </p:txBody>
      </p:sp>
      <p:sp>
        <p:nvSpPr>
          <p:cNvPr id="9" name="عنوان 1"/>
          <p:cNvSpPr>
            <a:spLocks noGrp="1"/>
          </p:cNvSpPr>
          <p:nvPr>
            <p:ph type="title"/>
          </p:nvPr>
        </p:nvSpPr>
        <p:spPr>
          <a:xfrm>
            <a:off x="1214414" y="357166"/>
            <a:ext cx="6768752" cy="792088"/>
          </a:xfrm>
          <a:solidFill>
            <a:schemeClr val="accent2">
              <a:lumMod val="40000"/>
              <a:lumOff val="60000"/>
            </a:schemeClr>
          </a:solidFill>
          <a:ln w="38100">
            <a:solidFill>
              <a:schemeClr val="tx1">
                <a:lumMod val="85000"/>
              </a:schemeClr>
            </a:solidFill>
          </a:ln>
        </p:spPr>
        <p:txBody>
          <a:bodyPr rtlCol="1">
            <a:normAutofit/>
          </a:bodyPr>
          <a:lstStyle/>
          <a:p>
            <a:pPr algn="ctr" eaLnBrk="1" fontAlgn="auto" hangingPunct="1">
              <a:spcAft>
                <a:spcPts val="0"/>
              </a:spcAft>
              <a:defRPr/>
            </a:pPr>
            <a:r>
              <a:rPr lang="ar-SY" b="1" dirty="0">
                <a:solidFill>
                  <a:schemeClr val="tx2">
                    <a:lumMod val="10000"/>
                  </a:schemeClr>
                </a:solidFill>
                <a:latin typeface="Adobe Arabic" panose="02040503050201020203" pitchFamily="18" charset="-78"/>
                <a:cs typeface="Adobe Arabic" panose="02040503050201020203" pitchFamily="18" charset="-78"/>
              </a:rPr>
              <a:t>حدود الزيارات الخارجية المسموحة في العقد</a:t>
            </a:r>
          </a:p>
        </p:txBody>
      </p:sp>
    </p:spTree>
    <p:extLst>
      <p:ext uri="{BB962C8B-B14F-4D97-AF65-F5344CB8AC3E}">
        <p14:creationId xmlns:p14="http://schemas.microsoft.com/office/powerpoint/2010/main" val="23543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a:spLocks noGrp="1"/>
          </p:cNvSpPr>
          <p:nvPr>
            <p:ph type="title"/>
          </p:nvPr>
        </p:nvSpPr>
        <p:spPr>
          <a:xfrm>
            <a:off x="3357554" y="357166"/>
            <a:ext cx="2448272" cy="829816"/>
          </a:xfrm>
          <a:solidFill>
            <a:schemeClr val="bg2"/>
          </a:solidFill>
          <a:ln w="38100">
            <a:solidFill>
              <a:schemeClr val="tx1">
                <a:lumMod val="95000"/>
              </a:schemeClr>
            </a:solidFill>
          </a:ln>
        </p:spPr>
        <p:txBody>
          <a:bodyPr>
            <a:normAutofit/>
          </a:bodyPr>
          <a:lstStyle/>
          <a:p>
            <a:pPr algn="ctr" eaLnBrk="1" fontAlgn="auto" hangingPunct="1">
              <a:spcAft>
                <a:spcPts val="0"/>
              </a:spcAft>
              <a:defRPr/>
            </a:pPr>
            <a:r>
              <a:rPr lang="en-US" altLang="ar-SY" sz="4800" dirty="0">
                <a:solidFill>
                  <a:schemeClr val="tx1">
                    <a:lumMod val="95000"/>
                  </a:schemeClr>
                </a:solidFill>
                <a:latin typeface="FrankRuehl" panose="020E0503060101010101" pitchFamily="34" charset="-79"/>
                <a:cs typeface="FrankRuehl" panose="020E0503060101010101" pitchFamily="34" charset="-79"/>
              </a:rPr>
              <a:t>Clinic</a:t>
            </a:r>
            <a:r>
              <a:rPr lang="en-US" altLang="ar-SY" sz="3600" dirty="0">
                <a:solidFill>
                  <a:schemeClr val="tx1">
                    <a:lumMod val="95000"/>
                  </a:schemeClr>
                </a:solidFill>
                <a:latin typeface="FrankRuehl" panose="020E0503060101010101" pitchFamily="34" charset="-79"/>
                <a:cs typeface="FrankRuehl" panose="020E0503060101010101" pitchFamily="34" charset="-79"/>
              </a:rPr>
              <a:t> </a:t>
            </a:r>
          </a:p>
        </p:txBody>
      </p:sp>
      <p:sp>
        <p:nvSpPr>
          <p:cNvPr id="4" name="Round Diagonal Corner Rectangle 3"/>
          <p:cNvSpPr/>
          <p:nvPr/>
        </p:nvSpPr>
        <p:spPr>
          <a:xfrm>
            <a:off x="4716016" y="1500845"/>
            <a:ext cx="3563888" cy="1906487"/>
          </a:xfrm>
          <a:prstGeom prst="round2DiagRect">
            <a:avLst/>
          </a:prstGeom>
          <a:solidFill>
            <a:schemeClr val="accent2">
              <a:lumMod val="40000"/>
              <a:lumOff val="60000"/>
            </a:schemeClr>
          </a:solidFill>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SY" altLang="ar-SY" sz="2800" b="1" u="sng" dirty="0">
                <a:solidFill>
                  <a:schemeClr val="bg2">
                    <a:lumMod val="50000"/>
                  </a:schemeClr>
                </a:solidFill>
                <a:latin typeface="Adobe Arabic" panose="02040503050201020203" pitchFamily="18" charset="-78"/>
                <a:cs typeface="Adobe Arabic" panose="02040503050201020203" pitchFamily="18" charset="-78"/>
              </a:rPr>
              <a:t>العقد الإداري الجديد:</a:t>
            </a:r>
            <a:endParaRPr lang="ar-SY" altLang="ar-SY" sz="2800" b="1" u="sng" dirty="0">
              <a:solidFill>
                <a:schemeClr val="bg2">
                  <a:lumMod val="50000"/>
                </a:schemeClr>
              </a:solidFill>
              <a:cs typeface="Times New Roman" panose="02020603050405020304" pitchFamily="18" charset="0"/>
            </a:endParaRPr>
          </a:p>
          <a:p>
            <a:pPr marL="342900" indent="-342900" algn="ctr">
              <a:buFont typeface="Wingdings" panose="05000000000000000000" pitchFamily="2" charset="2"/>
              <a:buChar char="v"/>
              <a:defRPr/>
            </a:pPr>
            <a:r>
              <a:rPr lang="ar-SY" altLang="ar-SY" sz="2800" b="1" dirty="0">
                <a:solidFill>
                  <a:schemeClr val="tx2">
                    <a:lumMod val="10000"/>
                  </a:schemeClr>
                </a:solidFill>
                <a:latin typeface="Adobe Arabic" panose="02040503050201020203" pitchFamily="18" charset="-78"/>
                <a:cs typeface="Adobe Arabic" panose="02040503050201020203" pitchFamily="18" charset="-78"/>
              </a:rPr>
              <a:t>كافة الاختصاصات</a:t>
            </a:r>
          </a:p>
        </p:txBody>
      </p:sp>
      <p:sp>
        <p:nvSpPr>
          <p:cNvPr id="6" name="Round Diagonal Corner Rectangle 5"/>
          <p:cNvSpPr/>
          <p:nvPr/>
        </p:nvSpPr>
        <p:spPr>
          <a:xfrm>
            <a:off x="785786" y="3786190"/>
            <a:ext cx="3786214" cy="2214578"/>
          </a:xfrm>
          <a:prstGeom prst="round2DiagRect">
            <a:avLst/>
          </a:prstGeom>
          <a:solidFill>
            <a:schemeClr val="accent2">
              <a:lumMod val="40000"/>
              <a:lumOff val="60000"/>
            </a:schemeClr>
          </a:solidFill>
          <a:ln/>
        </p:spPr>
        <p:style>
          <a:lnRef idx="0">
            <a:schemeClr val="accent4"/>
          </a:lnRef>
          <a:fillRef idx="3">
            <a:schemeClr val="accent4"/>
          </a:fillRef>
          <a:effectRef idx="3">
            <a:schemeClr val="accent4"/>
          </a:effectRef>
          <a:fontRef idx="minor">
            <a:schemeClr val="lt1"/>
          </a:fontRef>
        </p:style>
        <p:txBody>
          <a:bodyPr rtlCol="1" anchor="ctr"/>
          <a:lstStyle/>
          <a:p>
            <a:pPr algn="ctr">
              <a:defRPr/>
            </a:pPr>
            <a:r>
              <a:rPr lang="ar-SY" altLang="ar-SY" sz="2800" b="1" u="sng" dirty="0">
                <a:solidFill>
                  <a:schemeClr val="bg2">
                    <a:lumMod val="50000"/>
                  </a:schemeClr>
                </a:solidFill>
                <a:latin typeface="Adobe Arabic" panose="02040503050201020203" pitchFamily="18" charset="-78"/>
                <a:cs typeface="Adobe Arabic" panose="02040503050201020203" pitchFamily="18" charset="-78"/>
              </a:rPr>
              <a:t>العقد الإداري القديم:</a:t>
            </a:r>
            <a:endParaRPr lang="ar-SY" altLang="ar-SY" sz="2800" b="1" u="sng" dirty="0">
              <a:solidFill>
                <a:schemeClr val="bg2">
                  <a:lumMod val="50000"/>
                </a:schemeClr>
              </a:solidFill>
              <a:cs typeface="Times New Roman" panose="02020603050405020304" pitchFamily="18" charset="0"/>
            </a:endParaRPr>
          </a:p>
          <a:p>
            <a:pPr marL="342900" indent="-342900" algn="ctr">
              <a:buFont typeface="Wingdings" panose="05000000000000000000" pitchFamily="2" charset="2"/>
              <a:buChar char="v"/>
              <a:defRPr/>
            </a:pPr>
            <a:r>
              <a:rPr lang="ar-SY" altLang="ar-SY" sz="2800" b="1" dirty="0">
                <a:solidFill>
                  <a:schemeClr val="tx2">
                    <a:lumMod val="10000"/>
                  </a:schemeClr>
                </a:solidFill>
                <a:latin typeface="Adobe Arabic" panose="02040503050201020203" pitchFamily="18" charset="-78"/>
                <a:cs typeface="Adobe Arabic" panose="02040503050201020203" pitchFamily="18" charset="-78"/>
              </a:rPr>
              <a:t>كافة الاختصاصات</a:t>
            </a:r>
          </a:p>
        </p:txBody>
      </p:sp>
    </p:spTree>
    <p:extLst>
      <p:ext uri="{BB962C8B-B14F-4D97-AF65-F5344CB8AC3E}">
        <p14:creationId xmlns:p14="http://schemas.microsoft.com/office/powerpoint/2010/main" val="3604768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2080748" y="492313"/>
            <a:ext cx="5328592" cy="576064"/>
          </a:xfrm>
          <a:prstGeom prst="rect">
            <a:avLst/>
          </a:prstGeom>
          <a:solidFill>
            <a:schemeClr val="bg2"/>
          </a:solidFill>
          <a:ln w="38100">
            <a:solidFill>
              <a:schemeClr val="tx1">
                <a:lumMod val="65000"/>
              </a:schemeClr>
            </a:solidFill>
          </a:ln>
        </p:spPr>
        <p:txBody>
          <a:bodyPr vert="horz" lIns="91440" tIns="45720" rIns="91440" bIns="45720" rtlCol="0" anchor="b">
            <a:noAutofit/>
          </a:bodyPr>
          <a:lstStyle>
            <a:lvl1pPr algn="l" rtl="1"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l" rtl="1" fontAlgn="base">
              <a:lnSpc>
                <a:spcPct val="90000"/>
              </a:lnSpc>
              <a:spcBef>
                <a:spcPct val="0"/>
              </a:spcBef>
              <a:spcAft>
                <a:spcPct val="0"/>
              </a:spcAft>
              <a:defRPr sz="3600">
                <a:solidFill>
                  <a:schemeClr val="tx1"/>
                </a:solidFill>
                <a:latin typeface="Tw Cen MT" panose="020B0602020104020603" pitchFamily="34" charset="0"/>
              </a:defRPr>
            </a:lvl6pPr>
            <a:lvl7pPr marL="914400" algn="l" rtl="1" fontAlgn="base">
              <a:lnSpc>
                <a:spcPct val="90000"/>
              </a:lnSpc>
              <a:spcBef>
                <a:spcPct val="0"/>
              </a:spcBef>
              <a:spcAft>
                <a:spcPct val="0"/>
              </a:spcAft>
              <a:defRPr sz="3600">
                <a:solidFill>
                  <a:schemeClr val="tx1"/>
                </a:solidFill>
                <a:latin typeface="Tw Cen MT" panose="020B0602020104020603" pitchFamily="34" charset="0"/>
              </a:defRPr>
            </a:lvl7pPr>
            <a:lvl8pPr marL="1371600" algn="l" rtl="1" fontAlgn="base">
              <a:lnSpc>
                <a:spcPct val="90000"/>
              </a:lnSpc>
              <a:spcBef>
                <a:spcPct val="0"/>
              </a:spcBef>
              <a:spcAft>
                <a:spcPct val="0"/>
              </a:spcAft>
              <a:defRPr sz="3600">
                <a:solidFill>
                  <a:schemeClr val="tx1"/>
                </a:solidFill>
                <a:latin typeface="Tw Cen MT" panose="020B0602020104020603" pitchFamily="34" charset="0"/>
              </a:defRPr>
            </a:lvl8pPr>
            <a:lvl9pPr marL="1828800" algn="l" rtl="1" fontAlgn="base">
              <a:lnSpc>
                <a:spcPct val="90000"/>
              </a:lnSpc>
              <a:spcBef>
                <a:spcPct val="0"/>
              </a:spcBef>
              <a:spcAft>
                <a:spcPct val="0"/>
              </a:spcAft>
              <a:defRPr sz="3600">
                <a:solidFill>
                  <a:schemeClr val="tx1"/>
                </a:solidFill>
                <a:latin typeface="Tw Cen MT" panose="020B0602020104020603" pitchFamily="34" charset="0"/>
              </a:defRPr>
            </a:lvl9pPr>
          </a:lstStyle>
          <a:p>
            <a:pPr algn="ctr" eaLnBrk="1" fontAlgn="auto" hangingPunct="1">
              <a:spcAft>
                <a:spcPts val="0"/>
              </a:spcAft>
              <a:defRPr/>
            </a:pPr>
            <a:r>
              <a:rPr lang="ar-SY" sz="3200" b="1" dirty="0">
                <a:solidFill>
                  <a:schemeClr val="tx1">
                    <a:lumMod val="85000"/>
                  </a:schemeClr>
                </a:solidFill>
                <a:latin typeface="Adobe Arabic" panose="02040503050201020203" pitchFamily="18" charset="-78"/>
                <a:cs typeface="Adobe Arabic" panose="02040503050201020203" pitchFamily="18" charset="-78"/>
              </a:rPr>
              <a:t>المبالغ المالية المترتبة على المؤمن </a:t>
            </a:r>
            <a:endParaRPr lang="en-US" altLang="ar-SY" sz="3200" dirty="0">
              <a:solidFill>
                <a:schemeClr val="tx1">
                  <a:lumMod val="85000"/>
                </a:schemeClr>
              </a:solidFill>
              <a:latin typeface="Adobe Arabic" panose="02040503050201020203" pitchFamily="18" charset="-78"/>
              <a:cs typeface="Adobe Arabic" panose="02040503050201020203" pitchFamily="18" charset="-78"/>
            </a:endParaRPr>
          </a:p>
        </p:txBody>
      </p:sp>
      <p:sp>
        <p:nvSpPr>
          <p:cNvPr id="4" name="Rounded Rectangle 3"/>
          <p:cNvSpPr/>
          <p:nvPr/>
        </p:nvSpPr>
        <p:spPr>
          <a:xfrm>
            <a:off x="4716016" y="1340768"/>
            <a:ext cx="3829907" cy="5256584"/>
          </a:xfrm>
          <a:prstGeom prst="roundRect">
            <a:avLst/>
          </a:prstGeom>
          <a:noFill/>
          <a:ln w="38100">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Y" altLang="ar-SY" sz="3200" b="1" u="sng" dirty="0">
                <a:solidFill>
                  <a:schemeClr val="accent2">
                    <a:lumMod val="75000"/>
                  </a:schemeClr>
                </a:solidFill>
                <a:latin typeface="Adobe Arabic" panose="02040503050201020203" pitchFamily="18" charset="-78"/>
                <a:cs typeface="Adobe Arabic" panose="02040503050201020203" pitchFamily="18" charset="-78"/>
              </a:rPr>
              <a:t>العقد الإداري الجديد:</a:t>
            </a:r>
            <a:endParaRPr lang="ar-SY" altLang="ar-SY" sz="3200" b="1" u="sng" dirty="0">
              <a:solidFill>
                <a:schemeClr val="accent2">
                  <a:lumMod val="75000"/>
                </a:schemeClr>
              </a:solidFill>
              <a:cs typeface="Times New Roman" panose="02020603050405020304" pitchFamily="18" charset="0"/>
            </a:endParaRPr>
          </a:p>
          <a:p>
            <a:pPr marL="285750" indent="-285750">
              <a:buFont typeface="Wingdings" panose="05000000000000000000" pitchFamily="2" charset="2"/>
              <a:buChar char="v"/>
            </a:pPr>
            <a:r>
              <a:rPr lang="ar-SY" altLang="ar-SY" sz="2200" b="1" dirty="0">
                <a:latin typeface="Adobe Arabic" panose="02040503050201020203" pitchFamily="18" charset="-78"/>
                <a:cs typeface="Adobe Arabic" panose="02040503050201020203" pitchFamily="18" charset="-78"/>
              </a:rPr>
              <a:t>25% للمعاينة خلال  زيارة الطبيب الخارجية.</a:t>
            </a:r>
          </a:p>
          <a:p>
            <a:pPr marL="285750" indent="-285750">
              <a:buFont typeface="Wingdings" panose="05000000000000000000" pitchFamily="2" charset="2"/>
              <a:buChar char="v"/>
            </a:pPr>
            <a:r>
              <a:rPr lang="ar-SY" altLang="ar-SY" sz="2200" b="1" dirty="0">
                <a:latin typeface="Adobe Arabic" panose="02040503050201020203" pitchFamily="18" charset="-78"/>
                <a:cs typeface="Adobe Arabic" panose="02040503050201020203" pitchFamily="18" charset="-78"/>
              </a:rPr>
              <a:t>25% من قيمة الوصفة الطبية</a:t>
            </a:r>
          </a:p>
          <a:p>
            <a:pPr marL="285750" indent="-285750">
              <a:buFont typeface="Wingdings" panose="05000000000000000000" pitchFamily="2" charset="2"/>
              <a:buChar char="v"/>
            </a:pPr>
            <a:r>
              <a:rPr lang="ar-SY" altLang="ar-SY" sz="2200" b="1" dirty="0">
                <a:latin typeface="Adobe Arabic" panose="02040503050201020203" pitchFamily="18" charset="-78"/>
                <a:cs typeface="Adobe Arabic" panose="02040503050201020203" pitchFamily="18" charset="-78"/>
              </a:rPr>
              <a:t>25 % من قيمة الوصفات المزمنة </a:t>
            </a:r>
          </a:p>
          <a:p>
            <a:pPr marL="285750" indent="-285750">
              <a:buFont typeface="Wingdings" panose="05000000000000000000" pitchFamily="2" charset="2"/>
              <a:buChar char="v"/>
            </a:pPr>
            <a:r>
              <a:rPr lang="ar-SY" altLang="ar-SY" sz="2200" b="1" dirty="0">
                <a:latin typeface="Adobe Arabic" panose="02040503050201020203" pitchFamily="18" charset="-78"/>
                <a:cs typeface="Adobe Arabic" panose="02040503050201020203" pitchFamily="18" charset="-78"/>
              </a:rPr>
              <a:t>25 % من قيمة فواتير إعادة التسديد </a:t>
            </a:r>
          </a:p>
          <a:p>
            <a:pPr marL="285750" indent="-285750">
              <a:buFont typeface="Wingdings" panose="05000000000000000000" pitchFamily="2" charset="2"/>
              <a:buChar char="v"/>
            </a:pPr>
            <a:r>
              <a:rPr lang="ar-SY" altLang="ar-SY" sz="2200" b="1" dirty="0">
                <a:latin typeface="Adobe Arabic" panose="02040503050201020203" pitchFamily="18" charset="-78"/>
                <a:cs typeface="Adobe Arabic" panose="02040503050201020203" pitchFamily="18" charset="-78"/>
              </a:rPr>
              <a:t>100% من قيمة الفواتير العائدة للحالات غير المغطاة.</a:t>
            </a:r>
          </a:p>
          <a:p>
            <a:pPr marL="285750" indent="-285750">
              <a:buFont typeface="Wingdings" panose="05000000000000000000" pitchFamily="2" charset="2"/>
              <a:buChar char="v"/>
            </a:pPr>
            <a:r>
              <a:rPr lang="ar-SY" altLang="ar-SY" sz="2200" b="1" dirty="0">
                <a:latin typeface="Adobe Arabic" panose="02040503050201020203" pitchFamily="18" charset="-78"/>
                <a:cs typeface="Adobe Arabic" panose="02040503050201020203" pitchFamily="18" charset="-78"/>
              </a:rPr>
              <a:t>10% للعمليات الجراحية المغطاة ضمن المشفى.</a:t>
            </a:r>
            <a:endParaRPr lang="ar-SY" altLang="ar-SY" sz="2200" dirty="0">
              <a:latin typeface="Adobe Arabic" panose="02040503050201020203" pitchFamily="18" charset="-78"/>
              <a:cs typeface="Adobe Arabic" panose="02040503050201020203" pitchFamily="18" charset="-78"/>
            </a:endParaRPr>
          </a:p>
        </p:txBody>
      </p:sp>
      <p:sp>
        <p:nvSpPr>
          <p:cNvPr id="5" name="Rounded Rectangle 4"/>
          <p:cNvSpPr/>
          <p:nvPr/>
        </p:nvSpPr>
        <p:spPr>
          <a:xfrm>
            <a:off x="611560" y="1340768"/>
            <a:ext cx="3816424" cy="5256584"/>
          </a:xfrm>
          <a:prstGeom prst="roundRect">
            <a:avLst/>
          </a:prstGeom>
          <a:noFill/>
          <a:ln w="38100">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Y" altLang="ar-SY" sz="3200" b="1" u="sng" dirty="0">
                <a:solidFill>
                  <a:schemeClr val="accent2">
                    <a:lumMod val="75000"/>
                  </a:schemeClr>
                </a:solidFill>
                <a:latin typeface="Adobe Arabic" panose="02040503050201020203" pitchFamily="18" charset="-78"/>
                <a:cs typeface="Adobe Arabic" panose="02040503050201020203" pitchFamily="18" charset="-78"/>
              </a:rPr>
              <a:t>العقد الإداري القديم:</a:t>
            </a:r>
          </a:p>
          <a:p>
            <a:pPr marL="285750" indent="-285750">
              <a:buFont typeface="Wingdings" panose="05000000000000000000" pitchFamily="2" charset="2"/>
              <a:buChar char="v"/>
            </a:pPr>
            <a:r>
              <a:rPr lang="ar-SY" altLang="ar-SY" sz="2200" b="1" dirty="0">
                <a:latin typeface="Adobe Arabic" panose="02040503050201020203" pitchFamily="18" charset="-78"/>
                <a:cs typeface="Adobe Arabic" panose="02040503050201020203" pitchFamily="18" charset="-78"/>
              </a:rPr>
              <a:t>0% للمعاينة خلال  زيارة الطبيب الخارجية.</a:t>
            </a:r>
          </a:p>
          <a:p>
            <a:pPr marL="285750" indent="-285750">
              <a:buFont typeface="Wingdings" panose="05000000000000000000" pitchFamily="2" charset="2"/>
              <a:buChar char="v"/>
            </a:pPr>
            <a:r>
              <a:rPr lang="ar-SY" altLang="ar-SY" sz="2200" b="1" dirty="0">
                <a:latin typeface="Adobe Arabic" panose="02040503050201020203" pitchFamily="18" charset="-78"/>
                <a:cs typeface="Adobe Arabic" panose="02040503050201020203" pitchFamily="18" charset="-78"/>
              </a:rPr>
              <a:t>10% من قيمة الوصفة الطبية.</a:t>
            </a:r>
          </a:p>
          <a:p>
            <a:pPr marL="285750" indent="-285750">
              <a:buFont typeface="Wingdings" panose="05000000000000000000" pitchFamily="2" charset="2"/>
              <a:buChar char="v"/>
            </a:pPr>
            <a:r>
              <a:rPr lang="ar-SY" altLang="ar-SY" sz="2200" b="1" dirty="0">
                <a:latin typeface="Adobe Arabic" panose="02040503050201020203" pitchFamily="18" charset="-78"/>
                <a:cs typeface="Adobe Arabic" panose="02040503050201020203" pitchFamily="18" charset="-78"/>
              </a:rPr>
              <a:t>20% من قيمة الوصفات المزمنة.</a:t>
            </a:r>
          </a:p>
          <a:p>
            <a:pPr marL="285750" indent="-285750">
              <a:buFont typeface="Wingdings" panose="05000000000000000000" pitchFamily="2" charset="2"/>
              <a:buChar char="v"/>
            </a:pPr>
            <a:r>
              <a:rPr lang="ar-SY" altLang="ar-SY" sz="2200" b="1" dirty="0">
                <a:latin typeface="Adobe Arabic" panose="02040503050201020203" pitchFamily="18" charset="-78"/>
                <a:cs typeface="Adobe Arabic" panose="02040503050201020203" pitchFamily="18" charset="-78"/>
              </a:rPr>
              <a:t>10% لإجراءات المخابر والأشعة. </a:t>
            </a:r>
          </a:p>
          <a:p>
            <a:pPr marL="285750" indent="-285750">
              <a:buFont typeface="Wingdings" panose="05000000000000000000" pitchFamily="2" charset="2"/>
              <a:buChar char="v"/>
            </a:pPr>
            <a:r>
              <a:rPr lang="ar-SY" altLang="ar-SY" sz="2200" b="1" dirty="0">
                <a:latin typeface="Adobe Arabic" panose="02040503050201020203" pitchFamily="18" charset="-78"/>
                <a:cs typeface="Adobe Arabic" panose="02040503050201020203" pitchFamily="18" charset="-78"/>
              </a:rPr>
              <a:t>100% من قيمة الفواتير العائدة للحالات غير المغطاة .</a:t>
            </a:r>
          </a:p>
          <a:p>
            <a:pPr marL="285750" indent="-285750">
              <a:buFont typeface="Wingdings" panose="05000000000000000000" pitchFamily="2" charset="2"/>
              <a:buChar char="v"/>
            </a:pPr>
            <a:r>
              <a:rPr lang="ar-SY" altLang="ar-SY" sz="2200" b="1" dirty="0">
                <a:latin typeface="Adobe Arabic" panose="02040503050201020203" pitchFamily="18" charset="-78"/>
                <a:cs typeface="Adobe Arabic" panose="02040503050201020203" pitchFamily="18" charset="-78"/>
              </a:rPr>
              <a:t>10% للعمليات الجراحية المغطاة ضمن المشفى بما لا يتجاوز مبلغ 15000 ل.س</a:t>
            </a:r>
            <a:endParaRPr lang="ar-SY" altLang="ar-SY" sz="2200"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758721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642910" y="357166"/>
            <a:ext cx="8043890" cy="6286544"/>
          </a:xfrm>
        </p:spPr>
        <p:txBody>
          <a:bodyPr/>
          <a:lstStyle/>
          <a:p>
            <a:r>
              <a:rPr lang="ar-SY" sz="2400" u="sng" dirty="0">
                <a:solidFill>
                  <a:schemeClr val="accent2">
                    <a:lumMod val="60000"/>
                    <a:lumOff val="40000"/>
                  </a:schemeClr>
                </a:solidFill>
              </a:rPr>
              <a:t>من مشاكل العقد الاداري حاليا :</a:t>
            </a:r>
          </a:p>
          <a:p>
            <a:r>
              <a:rPr lang="ar-SY" sz="2400" dirty="0"/>
              <a:t>بدائل صناعية </a:t>
            </a:r>
            <a:r>
              <a:rPr lang="ar-SY" sz="2400" dirty="0">
                <a:solidFill>
                  <a:schemeClr val="accent2">
                    <a:lumMod val="60000"/>
                    <a:lumOff val="40000"/>
                  </a:schemeClr>
                </a:solidFill>
              </a:rPr>
              <a:t>100.000</a:t>
            </a:r>
            <a:r>
              <a:rPr lang="ar-SY" sz="2400" dirty="0"/>
              <a:t> ل.س علما أن </a:t>
            </a:r>
            <a:r>
              <a:rPr lang="ar-SY" sz="2400" dirty="0" smtClean="0"/>
              <a:t>سعر الشبكة </a:t>
            </a:r>
            <a:r>
              <a:rPr lang="ar-SY" sz="2400" dirty="0"/>
              <a:t>الدوائية الواحدة يتجاوز </a:t>
            </a:r>
            <a:r>
              <a:rPr lang="ar-SY" sz="2400" dirty="0">
                <a:solidFill>
                  <a:schemeClr val="accent2">
                    <a:lumMod val="60000"/>
                    <a:lumOff val="40000"/>
                  </a:schemeClr>
                </a:solidFill>
              </a:rPr>
              <a:t>250.000</a:t>
            </a:r>
            <a:r>
              <a:rPr lang="ar-SY" sz="2400" dirty="0"/>
              <a:t> ل.س.</a:t>
            </a:r>
          </a:p>
          <a:p>
            <a:r>
              <a:rPr lang="ar-SY" sz="2400" dirty="0"/>
              <a:t>عمليات القلب المفتوح تجاوز المليون والنصف مع العلم أن سقف التغطية </a:t>
            </a:r>
            <a:r>
              <a:rPr lang="ar-SY" sz="2400" dirty="0">
                <a:solidFill>
                  <a:schemeClr val="accent2">
                    <a:lumMod val="60000"/>
                    <a:lumOff val="40000"/>
                  </a:schemeClr>
                </a:solidFill>
              </a:rPr>
              <a:t>500.000</a:t>
            </a:r>
            <a:r>
              <a:rPr lang="ar-SY" sz="2400" dirty="0"/>
              <a:t> ل.س . </a:t>
            </a:r>
          </a:p>
          <a:p>
            <a:endParaRPr lang="ar-SY" sz="2400" dirty="0"/>
          </a:p>
          <a:p>
            <a:pPr marL="457200" lvl="0" indent="-457200" algn="just" eaLnBrk="0" fontAlgn="base" hangingPunct="0">
              <a:spcBef>
                <a:spcPct val="0"/>
              </a:spcBef>
              <a:spcAft>
                <a:spcPct val="0"/>
              </a:spcAft>
              <a:buClrTx/>
              <a:buSzTx/>
              <a:buFont typeface="Wingdings" panose="05000000000000000000" pitchFamily="2" charset="2"/>
              <a:buChar char="v"/>
            </a:pPr>
            <a:r>
              <a:rPr lang="ar-SY" dirty="0"/>
              <a:t> </a:t>
            </a:r>
            <a:r>
              <a:rPr lang="ar-SY" sz="2800" dirty="0">
                <a:solidFill>
                  <a:prstClr val="white"/>
                </a:solidFill>
                <a:latin typeface="Arial" panose="020B0604020202020204" pitchFamily="34" charset="0"/>
                <a:cs typeface="Arial" panose="020B0604020202020204" pitchFamily="34" charset="0"/>
              </a:rPr>
              <a:t>تعدد شركات الإدارة : وجود أكثر من شاشة لمقدم الخدمة حسب كل شركة .</a:t>
            </a:r>
            <a:endParaRPr lang="ar-SY" sz="2800" dirty="0">
              <a:solidFill>
                <a:prstClr val="white">
                  <a:tint val="75000"/>
                </a:prstClr>
              </a:solidFill>
              <a:latin typeface="Tw Cen MT"/>
              <a:cs typeface="Arial" panose="020B0604020202020204" pitchFamily="34" charset="0"/>
            </a:endParaRPr>
          </a:p>
          <a:p>
            <a:pPr marL="457200" lvl="0" indent="-457200" algn="just" eaLnBrk="0" fontAlgn="base" hangingPunct="0">
              <a:spcBef>
                <a:spcPct val="0"/>
              </a:spcBef>
              <a:spcAft>
                <a:spcPct val="0"/>
              </a:spcAft>
              <a:buClrTx/>
              <a:buSzTx/>
              <a:buFont typeface="Wingdings" panose="05000000000000000000" pitchFamily="2" charset="2"/>
              <a:buChar char="v"/>
            </a:pPr>
            <a:r>
              <a:rPr lang="ar-SY" sz="2800" dirty="0">
                <a:solidFill>
                  <a:prstClr val="white"/>
                </a:solidFill>
                <a:latin typeface="Arial" panose="020B0604020202020204" pitchFamily="34" charset="0"/>
                <a:cs typeface="Arial" panose="020B0604020202020204" pitchFamily="34" charset="0"/>
              </a:rPr>
              <a:t>صعوبة التعامل مع البرامج الإلكترونية .</a:t>
            </a:r>
          </a:p>
          <a:p>
            <a:pPr marL="457200" lvl="0" indent="-457200" algn="just" eaLnBrk="0" fontAlgn="base" hangingPunct="0">
              <a:spcBef>
                <a:spcPct val="0"/>
              </a:spcBef>
              <a:spcAft>
                <a:spcPct val="0"/>
              </a:spcAft>
              <a:buClrTx/>
              <a:buSzTx/>
              <a:buFont typeface="Wingdings" panose="05000000000000000000" pitchFamily="2" charset="2"/>
              <a:buChar char="v"/>
            </a:pPr>
            <a:r>
              <a:rPr lang="ar-SY" sz="2800" dirty="0">
                <a:solidFill>
                  <a:prstClr val="white">
                    <a:tint val="75000"/>
                  </a:prstClr>
                </a:solidFill>
                <a:latin typeface="Tw Cen MT"/>
                <a:cs typeface="Arial" panose="020B0604020202020204" pitchFamily="34" charset="0"/>
              </a:rPr>
              <a:t>حالات إساءة الاستخدام المزعجة من المريض .</a:t>
            </a:r>
          </a:p>
          <a:p>
            <a:pPr marL="457200" lvl="0" indent="-457200" algn="just" eaLnBrk="0" fontAlgn="base" hangingPunct="0">
              <a:spcBef>
                <a:spcPct val="0"/>
              </a:spcBef>
              <a:spcAft>
                <a:spcPct val="0"/>
              </a:spcAft>
              <a:buClrTx/>
              <a:buSzTx/>
              <a:buFont typeface="Wingdings" panose="05000000000000000000" pitchFamily="2" charset="2"/>
              <a:buChar char="v"/>
            </a:pPr>
            <a:r>
              <a:rPr lang="ar-SY" sz="2800" dirty="0">
                <a:solidFill>
                  <a:prstClr val="white"/>
                </a:solidFill>
                <a:latin typeface="Arial" panose="020B0604020202020204" pitchFamily="34" charset="0"/>
                <a:cs typeface="Arial" panose="020B0604020202020204" pitchFamily="34" charset="0"/>
              </a:rPr>
              <a:t>ضعف قيمة الفحص الطبي . </a:t>
            </a:r>
            <a:endParaRPr lang="en-US" sz="2800" dirty="0">
              <a:solidFill>
                <a:prstClr val="white"/>
              </a:solidFill>
              <a:latin typeface="Arial" panose="020B0604020202020204" pitchFamily="34" charset="0"/>
              <a:cs typeface="Arial" panose="020B0604020202020204" pitchFamily="34" charset="0"/>
            </a:endParaRPr>
          </a:p>
          <a:p>
            <a:endParaRPr lang="ar-SY"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7A98C4-C828-4094-82AF-42C5CBA316F2}"/>
              </a:ext>
            </a:extLst>
          </p:cNvPr>
          <p:cNvSpPr>
            <a:spLocks noGrp="1"/>
          </p:cNvSpPr>
          <p:nvPr>
            <p:ph type="title"/>
          </p:nvPr>
        </p:nvSpPr>
        <p:spPr>
          <a:xfrm>
            <a:off x="870857" y="188640"/>
            <a:ext cx="7772400" cy="914400"/>
          </a:xfrm>
        </p:spPr>
        <p:txBody>
          <a:bodyPr/>
          <a:lstStyle/>
          <a:p>
            <a:pPr algn="ctr"/>
            <a:r>
              <a:rPr lang="ar-SY" u="sng" dirty="0"/>
              <a:t>الإجراءات التي اتخذت </a:t>
            </a:r>
            <a:r>
              <a:rPr lang="ar-SY" u="sng" dirty="0" smtClean="0"/>
              <a:t>دعماً </a:t>
            </a:r>
            <a:r>
              <a:rPr lang="ar-SY" u="sng" dirty="0"/>
              <a:t>للمشروع </a:t>
            </a:r>
            <a:endParaRPr lang="en-US" u="sng" dirty="0"/>
          </a:p>
        </p:txBody>
      </p:sp>
      <p:sp>
        <p:nvSpPr>
          <p:cNvPr id="3" name="Content Placeholder 2">
            <a:extLst>
              <a:ext uri="{FF2B5EF4-FFF2-40B4-BE49-F238E27FC236}">
                <a16:creationId xmlns:a16="http://schemas.microsoft.com/office/drawing/2014/main" xmlns="" id="{90B655B2-CDA7-4EB3-B45E-FEACBA528146}"/>
              </a:ext>
            </a:extLst>
          </p:cNvPr>
          <p:cNvSpPr>
            <a:spLocks noGrp="1"/>
          </p:cNvSpPr>
          <p:nvPr>
            <p:ph sz="quarter" idx="13"/>
          </p:nvPr>
        </p:nvSpPr>
        <p:spPr>
          <a:xfrm>
            <a:off x="870857" y="1772816"/>
            <a:ext cx="7772400" cy="4120732"/>
          </a:xfrm>
        </p:spPr>
        <p:txBody>
          <a:bodyPr>
            <a:normAutofit/>
          </a:bodyPr>
          <a:lstStyle/>
          <a:p>
            <a:r>
              <a:rPr lang="ar-SY" sz="2800" dirty="0"/>
              <a:t>1- قامت المؤسسة العامة السورية للتأمين بالتعاون مع الحكومة السورية برفع قيمة الفحص الطبي من 700 ل.س الى 1500 ل.س.</a:t>
            </a:r>
          </a:p>
          <a:p>
            <a:r>
              <a:rPr lang="ar-SY" sz="2800" dirty="0"/>
              <a:t>2- تعديل سعر الوحدة المخبرية الى  175 ل.س للوحدة .</a:t>
            </a:r>
          </a:p>
          <a:p>
            <a:r>
              <a:rPr lang="ar-SY" sz="2800" dirty="0"/>
              <a:t>3- اعتماد تعرفة موحدة للمشافي واعتماد 1200 ل.س سعر الوحدة الجراحية ( سابقا 700 ) .</a:t>
            </a:r>
          </a:p>
          <a:p>
            <a:r>
              <a:rPr lang="ar-SY" sz="2800" dirty="0"/>
              <a:t>4- تعديل أسعار الوحدات الشعاعية بما يتلائم مع التكلفة الحقيقية .</a:t>
            </a:r>
          </a:p>
          <a:p>
            <a:endParaRPr lang="ar-SY" dirty="0"/>
          </a:p>
          <a:p>
            <a:endParaRPr lang="ar-SY" dirty="0"/>
          </a:p>
        </p:txBody>
      </p:sp>
    </p:spTree>
    <p:extLst>
      <p:ext uri="{BB962C8B-B14F-4D97-AF65-F5344CB8AC3E}">
        <p14:creationId xmlns:p14="http://schemas.microsoft.com/office/powerpoint/2010/main" val="3148220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9A3E84C-B1BB-4F0D-96AC-DF3CB9D11860}"/>
              </a:ext>
            </a:extLst>
          </p:cNvPr>
          <p:cNvSpPr>
            <a:spLocks noGrp="1"/>
          </p:cNvSpPr>
          <p:nvPr>
            <p:ph type="title"/>
          </p:nvPr>
        </p:nvSpPr>
        <p:spPr>
          <a:xfrm>
            <a:off x="914400" y="512064"/>
            <a:ext cx="7772400" cy="1271496"/>
          </a:xfrm>
        </p:spPr>
        <p:txBody>
          <a:bodyPr/>
          <a:lstStyle/>
          <a:p>
            <a:pPr algn="ctr"/>
            <a:r>
              <a:rPr lang="ar-SY" sz="3600" u="sng" dirty="0"/>
              <a:t>نتائج الإجراءات والشروط الجديدة للعقد الإداري </a:t>
            </a:r>
            <a:endParaRPr lang="en-US" sz="3600" u="sng" dirty="0"/>
          </a:p>
        </p:txBody>
      </p:sp>
      <p:sp>
        <p:nvSpPr>
          <p:cNvPr id="5" name="Content Placeholder 4">
            <a:extLst>
              <a:ext uri="{FF2B5EF4-FFF2-40B4-BE49-F238E27FC236}">
                <a16:creationId xmlns:a16="http://schemas.microsoft.com/office/drawing/2014/main" xmlns="" id="{5F2C67A9-DB5C-4F33-BF98-CF382D67AE36}"/>
              </a:ext>
            </a:extLst>
          </p:cNvPr>
          <p:cNvSpPr>
            <a:spLocks noGrp="1"/>
          </p:cNvSpPr>
          <p:nvPr>
            <p:ph sz="quarter" idx="13"/>
          </p:nvPr>
        </p:nvSpPr>
        <p:spPr>
          <a:xfrm>
            <a:off x="609600" y="1844824"/>
            <a:ext cx="7924800" cy="3870176"/>
          </a:xfrm>
        </p:spPr>
        <p:txBody>
          <a:bodyPr>
            <a:normAutofit/>
          </a:bodyPr>
          <a:lstStyle/>
          <a:p>
            <a:pPr>
              <a:lnSpc>
                <a:spcPct val="150000"/>
              </a:lnSpc>
            </a:pPr>
            <a:r>
              <a:rPr lang="ar-SY" sz="2800" dirty="0"/>
              <a:t>ان تطبيق ما سبق ذكره من تعديل التغطيات ورفع الأجور التأمينية لمقدمي الخدمات أدى </a:t>
            </a:r>
            <a:r>
              <a:rPr lang="ar-SY" sz="2800" dirty="0" smtClean="0"/>
              <a:t>إلى </a:t>
            </a:r>
            <a:r>
              <a:rPr lang="ar-SY" sz="2800" dirty="0"/>
              <a:t>انخفاض سوء الاستخدام وانخفاض بمعدل الخسارة على المؤسسة العامة السورية للتأمين مع الحفاظ على حقوق المؤمن عليه .</a:t>
            </a:r>
            <a:endParaRPr lang="en-US" sz="2800" dirty="0"/>
          </a:p>
        </p:txBody>
      </p:sp>
    </p:spTree>
    <p:extLst>
      <p:ext uri="{BB962C8B-B14F-4D97-AF65-F5344CB8AC3E}">
        <p14:creationId xmlns:p14="http://schemas.microsoft.com/office/powerpoint/2010/main" val="358423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764704"/>
            <a:ext cx="8727672" cy="4752528"/>
          </a:xfrm>
        </p:spPr>
        <p:txBody>
          <a:bodyPr>
            <a:normAutofit/>
          </a:bodyPr>
          <a:lstStyle/>
          <a:p>
            <a:pPr algn="just"/>
            <a:r>
              <a:rPr lang="ar-SA" sz="3600" dirty="0">
                <a:effectLst/>
              </a:rPr>
              <a:t>ويكمن التحدي الأكبر في كيفية السيطرة على التضخم السنوي الكبير في تكاليف الرعاية الصحية، حيث يمثِّل وجود التأمين الصحي حافزاً لزيادة مطّردة في تكلفة الرعاية الصحية بسبب الهدر وسوء الاستغلال من بعض مقدمي الرعاية الصحية، والإسراف في الاستهلاك من المرضى (المؤمنين)، فأصبح من المسلمات بأن التضخم السنوي لتكلفة الرعاية الصحية قد ارتفع اضعافاً عما كان عليه</a:t>
            </a:r>
            <a:r>
              <a:rPr lang="ar-SA" dirty="0">
                <a:effectLst/>
              </a:rPr>
              <a:t>.</a:t>
            </a:r>
            <a:endParaRPr lang="ar-SY" dirty="0"/>
          </a:p>
        </p:txBody>
      </p:sp>
    </p:spTree>
    <p:extLst>
      <p:ext uri="{BB962C8B-B14F-4D97-AF65-F5344CB8AC3E}">
        <p14:creationId xmlns:p14="http://schemas.microsoft.com/office/powerpoint/2010/main" val="3405772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28596" y="357166"/>
            <a:ext cx="8280920" cy="6192688"/>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1" anchor="ctr"/>
          <a:lstStyle/>
          <a:p>
            <a:pPr algn="ctr"/>
            <a:r>
              <a:rPr lang="ar-SY" sz="3200" b="1" u="sng" dirty="0">
                <a:solidFill>
                  <a:srgbClr val="FF0000"/>
                </a:solidFill>
                <a:latin typeface="Adobe Arabic" panose="02040503050201020203" pitchFamily="18" charset="-78"/>
                <a:cs typeface="Adobe Arabic" panose="02040503050201020203" pitchFamily="18" charset="-78"/>
              </a:rPr>
              <a:t>نورد لكم مثالا عن الفرق بين القطاع الخاص والإداري حيث يخضع العقد لشروط خاصة(عقد جامعة الشام الخاصة) :</a:t>
            </a:r>
          </a:p>
          <a:p>
            <a:pPr algn="ctr"/>
            <a:endParaRPr lang="ar-SY" sz="3200" b="1" u="sng" dirty="0">
              <a:solidFill>
                <a:schemeClr val="bg1"/>
              </a:solidFill>
              <a:latin typeface="Adobe Arabic" panose="02040503050201020203" pitchFamily="18" charset="-78"/>
              <a:cs typeface="Adobe Arabic" panose="02040503050201020203" pitchFamily="18" charset="-78"/>
            </a:endParaRPr>
          </a:p>
          <a:p>
            <a:r>
              <a:rPr lang="ar-SY" sz="3600" b="1" dirty="0">
                <a:solidFill>
                  <a:schemeClr val="accent2">
                    <a:lumMod val="75000"/>
                  </a:schemeClr>
                </a:solidFill>
                <a:latin typeface="Adobe Arabic" panose="02040503050201020203" pitchFamily="18" charset="-78"/>
                <a:cs typeface="Adobe Arabic" panose="02040503050201020203" pitchFamily="18" charset="-78"/>
              </a:rPr>
              <a:t>1-</a:t>
            </a:r>
            <a:r>
              <a:rPr lang="ar-SY" sz="3600" b="1" dirty="0">
                <a:solidFill>
                  <a:schemeClr val="bg1"/>
                </a:solidFill>
                <a:latin typeface="Adobe Arabic" panose="02040503050201020203" pitchFamily="18" charset="-78"/>
                <a:cs typeface="Adobe Arabic" panose="02040503050201020203" pitchFamily="18" charset="-78"/>
              </a:rPr>
              <a:t> القسط التأميني عالي ويتراوح بين 30.000 إلى 50.000 ل.س .</a:t>
            </a:r>
          </a:p>
          <a:p>
            <a:r>
              <a:rPr lang="ar-SY" sz="3600" b="1" dirty="0">
                <a:solidFill>
                  <a:schemeClr val="accent2">
                    <a:lumMod val="75000"/>
                  </a:schemeClr>
                </a:solidFill>
                <a:latin typeface="Adobe Arabic" panose="02040503050201020203" pitchFamily="18" charset="-78"/>
                <a:cs typeface="Adobe Arabic" panose="02040503050201020203" pitchFamily="18" charset="-78"/>
              </a:rPr>
              <a:t>2-</a:t>
            </a:r>
            <a:r>
              <a:rPr lang="ar-SY" sz="3600" b="1" dirty="0">
                <a:solidFill>
                  <a:schemeClr val="bg1"/>
                </a:solidFill>
                <a:latin typeface="Adobe Arabic" panose="02040503050201020203" pitchFamily="18" charset="-78"/>
                <a:cs typeface="Adobe Arabic" panose="02040503050201020203" pitchFamily="18" charset="-78"/>
              </a:rPr>
              <a:t> شروط التغطيات تختلف عن العقد الإداري وكل حسب رغبته بالتغطيات المطلوبة ( نظارات  – علاج أسنان ...) .</a:t>
            </a:r>
          </a:p>
          <a:p>
            <a:endParaRPr lang="ar-SY" sz="3600" b="1" i="1" dirty="0">
              <a:solidFill>
                <a:schemeClr val="bg1"/>
              </a:solidFill>
              <a:latin typeface="Adobe Arabic" panose="02040503050201020203" pitchFamily="18" charset="-78"/>
              <a:cs typeface="Adobe Arabic" panose="02040503050201020203" pitchFamily="18" charset="-78"/>
            </a:endParaRPr>
          </a:p>
          <a:p>
            <a:r>
              <a:rPr lang="ar-SY" sz="4400" b="1" u="sng" dirty="0">
                <a:solidFill>
                  <a:schemeClr val="bg1"/>
                </a:solidFill>
                <a:latin typeface="Adobe Arabic" panose="02040503050201020203" pitchFamily="18" charset="-78"/>
                <a:cs typeface="Adobe Arabic" panose="02040503050201020203" pitchFamily="18" charset="-78"/>
              </a:rPr>
              <a:t> </a:t>
            </a:r>
          </a:p>
        </p:txBody>
      </p:sp>
    </p:spTree>
    <p:extLst>
      <p:ext uri="{BB962C8B-B14F-4D97-AF65-F5344CB8AC3E}">
        <p14:creationId xmlns:p14="http://schemas.microsoft.com/office/powerpoint/2010/main" val="1964333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907704" y="260648"/>
            <a:ext cx="5400600" cy="936104"/>
          </a:xfrm>
          <a:prstGeom prst="round2DiagRect">
            <a:avLst/>
          </a:prstGeom>
          <a:solidFill>
            <a:schemeClr val="accent2">
              <a:lumMod val="20000"/>
              <a:lumOff val="80000"/>
            </a:schemeClr>
          </a:solidFill>
          <a:ln w="38100">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Y" altLang="ar-SY" sz="4000" b="1" dirty="0">
                <a:solidFill>
                  <a:schemeClr val="bg1"/>
                </a:solidFill>
                <a:latin typeface="Adobe Arabic" panose="02040503050201020203" pitchFamily="18" charset="-78"/>
                <a:cs typeface="Adobe Arabic" panose="02040503050201020203" pitchFamily="18" charset="-78"/>
              </a:rPr>
              <a:t>الحدود المالية للعقد</a:t>
            </a:r>
            <a:endParaRPr lang="ar-SY" sz="4000" dirty="0">
              <a:solidFill>
                <a:schemeClr val="bg1"/>
              </a:solidFill>
              <a:latin typeface="Adobe Arabic" panose="02040503050201020203" pitchFamily="18" charset="-78"/>
              <a:cs typeface="Adobe Arabic" panose="02040503050201020203" pitchFamily="18" charset="-78"/>
            </a:endParaRPr>
          </a:p>
        </p:txBody>
      </p:sp>
      <p:sp>
        <p:nvSpPr>
          <p:cNvPr id="8" name="Rectangle 7"/>
          <p:cNvSpPr/>
          <p:nvPr/>
        </p:nvSpPr>
        <p:spPr>
          <a:xfrm>
            <a:off x="899592" y="2204864"/>
            <a:ext cx="7560840" cy="3094672"/>
          </a:xfrm>
          <a:prstGeom prst="rect">
            <a:avLst/>
          </a:prstGeom>
          <a:noFill/>
          <a:ln w="381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Courier New" panose="02070309020205020404" pitchFamily="49" charset="0"/>
              <a:buChar char="o"/>
              <a:defRPr/>
            </a:pPr>
            <a:r>
              <a:rPr lang="ar-SY" altLang="ar-SY" sz="2400" b="1" u="sng" dirty="0"/>
              <a:t>المعالجة الخارجية </a:t>
            </a:r>
            <a:r>
              <a:rPr lang="en-US" altLang="ar-SY" sz="2400" b="1" u="sng" dirty="0"/>
              <a:t>Out patient </a:t>
            </a:r>
            <a:endParaRPr lang="ar-SY" altLang="ar-SY" sz="2400" b="1" u="sng" dirty="0"/>
          </a:p>
          <a:p>
            <a:pPr algn="ctr">
              <a:defRPr/>
            </a:pPr>
            <a:r>
              <a:rPr lang="ar-SY" altLang="ar-SY" sz="2400" dirty="0"/>
              <a:t>لا توجد حدود مالية للزيارات الخارجية (خارج المشفى)</a:t>
            </a:r>
          </a:p>
          <a:p>
            <a:pPr>
              <a:defRPr/>
            </a:pPr>
            <a:endParaRPr lang="ar-SY" altLang="ar-SY" sz="2400" b="1" dirty="0"/>
          </a:p>
          <a:p>
            <a:pPr marL="342900" indent="-342900">
              <a:buFont typeface="Courier New" panose="02070309020205020404" pitchFamily="49" charset="0"/>
              <a:buChar char="o"/>
              <a:defRPr/>
            </a:pPr>
            <a:r>
              <a:rPr lang="ar-SY" altLang="ar-SY" sz="2400" b="1" u="sng" dirty="0"/>
              <a:t>المعالجة الداخلية </a:t>
            </a:r>
            <a:r>
              <a:rPr lang="en-US" altLang="ar-SY" sz="2400" b="1" u="sng" dirty="0"/>
              <a:t>In patient</a:t>
            </a:r>
            <a:endParaRPr lang="ar-SY" altLang="ar-SY" sz="2400" b="1" u="sng" dirty="0"/>
          </a:p>
          <a:p>
            <a:pPr algn="ctr">
              <a:defRPr/>
            </a:pPr>
            <a:r>
              <a:rPr lang="ar-SY" altLang="ar-SY" sz="2400" dirty="0"/>
              <a:t>لا توجد حدود مالية للزيارات داخل المشفى</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a:spLocks noGrp="1"/>
          </p:cNvSpPr>
          <p:nvPr>
            <p:ph type="title"/>
          </p:nvPr>
        </p:nvSpPr>
        <p:spPr>
          <a:xfrm>
            <a:off x="1187624" y="332656"/>
            <a:ext cx="6768752" cy="792088"/>
          </a:xfrm>
          <a:solidFill>
            <a:schemeClr val="accent2">
              <a:lumMod val="20000"/>
              <a:lumOff val="80000"/>
            </a:schemeClr>
          </a:solidFill>
          <a:ln w="38100">
            <a:solidFill>
              <a:schemeClr val="tx1">
                <a:lumMod val="85000"/>
              </a:schemeClr>
            </a:solidFill>
          </a:ln>
        </p:spPr>
        <p:txBody>
          <a:bodyPr rtlCol="1">
            <a:normAutofit/>
          </a:bodyPr>
          <a:lstStyle/>
          <a:p>
            <a:pPr algn="ctr" eaLnBrk="1" fontAlgn="auto" hangingPunct="1">
              <a:spcAft>
                <a:spcPts val="0"/>
              </a:spcAft>
              <a:defRPr/>
            </a:pPr>
            <a:r>
              <a:rPr lang="ar-SY" sz="4400" b="1" dirty="0">
                <a:solidFill>
                  <a:schemeClr val="bg1"/>
                </a:solidFill>
                <a:latin typeface="Adobe Arabic" panose="02040503050201020203" pitchFamily="18" charset="-78"/>
                <a:cs typeface="Adobe Arabic" panose="02040503050201020203" pitchFamily="18" charset="-78"/>
              </a:rPr>
              <a:t>أنواع المطالبات المسموحة في العقد</a:t>
            </a:r>
          </a:p>
        </p:txBody>
      </p:sp>
      <p:graphicFrame>
        <p:nvGraphicFramePr>
          <p:cNvPr id="8" name="رسم تخطيطي 9"/>
          <p:cNvGraphicFramePr/>
          <p:nvPr>
            <p:extLst>
              <p:ext uri="{D42A27DB-BD31-4B8C-83A1-F6EECF244321}">
                <p14:modId xmlns:p14="http://schemas.microsoft.com/office/powerpoint/2010/main" val="1058025351"/>
              </p:ext>
            </p:extLst>
          </p:nvPr>
        </p:nvGraphicFramePr>
        <p:xfrm>
          <a:off x="1619672" y="1340768"/>
          <a:ext cx="5715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020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a:spLocks noGrp="1"/>
          </p:cNvSpPr>
          <p:nvPr>
            <p:ph type="title"/>
          </p:nvPr>
        </p:nvSpPr>
        <p:spPr>
          <a:xfrm>
            <a:off x="2891036" y="548680"/>
            <a:ext cx="3361928" cy="576064"/>
          </a:xfrm>
          <a:solidFill>
            <a:schemeClr val="bg2"/>
          </a:solidFill>
          <a:ln w="38100">
            <a:solidFill>
              <a:schemeClr val="tx1">
                <a:lumMod val="95000"/>
              </a:schemeClr>
            </a:solidFill>
          </a:ln>
        </p:spPr>
        <p:txBody>
          <a:bodyPr>
            <a:noAutofit/>
          </a:bodyPr>
          <a:lstStyle/>
          <a:p>
            <a:pPr algn="ctr" eaLnBrk="1" fontAlgn="auto" hangingPunct="1">
              <a:spcAft>
                <a:spcPts val="0"/>
              </a:spcAft>
              <a:defRPr/>
            </a:pPr>
            <a:r>
              <a:rPr lang="ar-SY" altLang="ar-SY" sz="3200" b="1" dirty="0">
                <a:solidFill>
                  <a:schemeClr val="tx1">
                    <a:lumMod val="75000"/>
                  </a:schemeClr>
                </a:solidFill>
                <a:latin typeface="Adobe Arabic" panose="02040503050201020203" pitchFamily="18" charset="-78"/>
                <a:cs typeface="Adobe Arabic" panose="02040503050201020203" pitchFamily="18" charset="-78"/>
              </a:rPr>
              <a:t>الزيارات للعيادة الطبية</a:t>
            </a:r>
            <a:endParaRPr lang="en-US" altLang="ar-SY" sz="2400" b="1" dirty="0">
              <a:solidFill>
                <a:schemeClr val="tx1">
                  <a:lumMod val="75000"/>
                </a:schemeClr>
              </a:solidFill>
              <a:latin typeface="Adobe Arabic" panose="02040503050201020203" pitchFamily="18" charset="-78"/>
              <a:cs typeface="Adobe Arabic" panose="02040503050201020203" pitchFamily="18" charset="-78"/>
            </a:endParaRPr>
          </a:p>
        </p:txBody>
      </p:sp>
      <p:sp>
        <p:nvSpPr>
          <p:cNvPr id="4" name="Round Diagonal Corner Rectangle 3"/>
          <p:cNvSpPr/>
          <p:nvPr/>
        </p:nvSpPr>
        <p:spPr>
          <a:xfrm>
            <a:off x="1763688" y="2132856"/>
            <a:ext cx="5616624" cy="3384376"/>
          </a:xfrm>
          <a:prstGeom prst="round2DiagRect">
            <a:avLst/>
          </a:prstGeom>
          <a:noFill/>
          <a:ln w="38100">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Wingdings" panose="05000000000000000000" pitchFamily="2" charset="2"/>
              <a:buChar char="v"/>
              <a:defRPr/>
            </a:pPr>
            <a:r>
              <a:rPr lang="ar-SY" altLang="ar-SY" sz="2400" b="1" dirty="0">
                <a:cs typeface="Times New Roman" panose="02020603050405020304" pitchFamily="18" charset="0"/>
              </a:rPr>
              <a:t>كافة الاختصاصات </a:t>
            </a:r>
          </a:p>
          <a:p>
            <a:pPr marL="342900" indent="-342900">
              <a:buFont typeface="Wingdings" panose="05000000000000000000" pitchFamily="2" charset="2"/>
              <a:buChar char="v"/>
              <a:defRPr/>
            </a:pPr>
            <a:endParaRPr lang="ar-SY" altLang="ar-SY" sz="2400" b="1" dirty="0">
              <a:cs typeface="Times New Roman" panose="02020603050405020304" pitchFamily="18" charset="0"/>
            </a:endParaRPr>
          </a:p>
          <a:p>
            <a:pPr marL="342900" indent="-342900">
              <a:buFont typeface="Wingdings" panose="05000000000000000000" pitchFamily="2" charset="2"/>
              <a:buChar char="v"/>
              <a:defRPr/>
            </a:pPr>
            <a:r>
              <a:rPr lang="ar-SY" altLang="ar-SY" sz="2400" b="1" dirty="0">
                <a:solidFill>
                  <a:srgbClr val="FF0000"/>
                </a:solidFill>
                <a:cs typeface="Times New Roman" panose="02020603050405020304" pitchFamily="18" charset="0"/>
              </a:rPr>
              <a:t>12</a:t>
            </a:r>
            <a:r>
              <a:rPr lang="ar-SY" altLang="ar-SY" sz="2400" b="1" dirty="0">
                <a:cs typeface="Times New Roman" panose="02020603050405020304" pitchFamily="18" charset="0"/>
              </a:rPr>
              <a:t> زيارة خلال سنة تعاقدية.</a:t>
            </a:r>
          </a:p>
        </p:txBody>
      </p:sp>
    </p:spTree>
    <p:extLst>
      <p:ext uri="{BB962C8B-B14F-4D97-AF65-F5344CB8AC3E}">
        <p14:creationId xmlns:p14="http://schemas.microsoft.com/office/powerpoint/2010/main" val="23543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a:spLocks noGrp="1"/>
          </p:cNvSpPr>
          <p:nvPr>
            <p:ph type="title"/>
          </p:nvPr>
        </p:nvSpPr>
        <p:spPr>
          <a:xfrm>
            <a:off x="3095836" y="404664"/>
            <a:ext cx="3096344" cy="576064"/>
          </a:xfrm>
          <a:solidFill>
            <a:schemeClr val="bg2"/>
          </a:solidFill>
          <a:ln w="38100">
            <a:solidFill>
              <a:schemeClr val="tx1">
                <a:lumMod val="75000"/>
              </a:schemeClr>
            </a:solidFill>
          </a:ln>
        </p:spPr>
        <p:txBody>
          <a:bodyPr>
            <a:normAutofit fontScale="90000"/>
          </a:bodyPr>
          <a:lstStyle/>
          <a:p>
            <a:pPr algn="ctr" eaLnBrk="1" fontAlgn="auto" hangingPunct="1">
              <a:spcAft>
                <a:spcPts val="0"/>
              </a:spcAft>
              <a:defRPr/>
            </a:pPr>
            <a:r>
              <a:rPr lang="ar-SY" altLang="ar-SY" b="1" dirty="0">
                <a:solidFill>
                  <a:schemeClr val="tx1">
                    <a:lumMod val="95000"/>
                  </a:schemeClr>
                </a:solidFill>
                <a:latin typeface="Adobe Arabic" panose="02040503050201020203" pitchFamily="18" charset="-78"/>
                <a:cs typeface="Adobe Arabic" panose="02040503050201020203" pitchFamily="18" charset="-78"/>
              </a:rPr>
              <a:t>زيارات الصيدليات</a:t>
            </a:r>
            <a:endParaRPr lang="en-US" altLang="ar-SY" sz="3600" b="1" dirty="0">
              <a:solidFill>
                <a:schemeClr val="tx1">
                  <a:lumMod val="95000"/>
                </a:schemeClr>
              </a:solidFill>
              <a:latin typeface="Adobe Arabic" panose="02040503050201020203" pitchFamily="18" charset="-78"/>
              <a:cs typeface="Adobe Arabic" panose="02040503050201020203" pitchFamily="18" charset="-78"/>
            </a:endParaRPr>
          </a:p>
        </p:txBody>
      </p:sp>
      <p:sp>
        <p:nvSpPr>
          <p:cNvPr id="6" name="Rounded Rectangle 5"/>
          <p:cNvSpPr/>
          <p:nvPr/>
        </p:nvSpPr>
        <p:spPr>
          <a:xfrm>
            <a:off x="971600" y="1556792"/>
            <a:ext cx="6984776" cy="4320480"/>
          </a:xfrm>
          <a:prstGeom prst="roundRect">
            <a:avLst/>
          </a:prstGeom>
          <a:no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v"/>
              <a:defRPr/>
            </a:pPr>
            <a:endParaRPr lang="ar-SY" b="1" dirty="0"/>
          </a:p>
          <a:p>
            <a:pPr marL="285750" indent="-285750">
              <a:buFont typeface="Wingdings" panose="05000000000000000000" pitchFamily="2" charset="2"/>
              <a:buChar char="v"/>
              <a:defRPr/>
            </a:pPr>
            <a:endParaRPr lang="ar-SY" b="1" dirty="0"/>
          </a:p>
          <a:p>
            <a:pPr>
              <a:defRPr/>
            </a:pPr>
            <a:endParaRPr lang="ar-SY" b="1" dirty="0"/>
          </a:p>
          <a:p>
            <a:pPr>
              <a:defRPr/>
            </a:pPr>
            <a:endParaRPr lang="ar-SY" b="1" dirty="0"/>
          </a:p>
          <a:p>
            <a:pPr marL="285750" indent="-285750">
              <a:lnSpc>
                <a:spcPct val="150000"/>
              </a:lnSpc>
              <a:buFont typeface="Wingdings" panose="05000000000000000000" pitchFamily="2" charset="2"/>
              <a:buChar char="v"/>
              <a:defRPr/>
            </a:pPr>
            <a:r>
              <a:rPr lang="ar-SY" sz="2800" b="1" dirty="0"/>
              <a:t>12 وصفة طبية خلال سنة تعاقدية. </a:t>
            </a:r>
            <a:r>
              <a:rPr lang="ar-SY" sz="2800" dirty="0"/>
              <a:t>(وصفة طبية موقعة ومختومة من قبل الطبيب المرخص له بمزاولة المهنة سواءً كان من داخل الشبكة أو خارجها - موضح فيها التشخيص والتاريخ)</a:t>
            </a:r>
          </a:p>
          <a:p>
            <a:pPr>
              <a:lnSpc>
                <a:spcPct val="150000"/>
              </a:lnSpc>
              <a:defRPr/>
            </a:pPr>
            <a:endParaRPr lang="ar-SY" sz="2400" b="1" dirty="0"/>
          </a:p>
          <a:p>
            <a:pPr marL="285750" indent="-285750">
              <a:lnSpc>
                <a:spcPct val="150000"/>
              </a:lnSpc>
              <a:buFont typeface="Wingdings" panose="05000000000000000000" pitchFamily="2" charset="2"/>
              <a:buChar char="v"/>
              <a:defRPr/>
            </a:pPr>
            <a:r>
              <a:rPr lang="ar-SY" sz="2800" b="1" dirty="0"/>
              <a:t>وصفة مزمنة </a:t>
            </a:r>
            <a:r>
              <a:rPr lang="en-US" sz="2800" b="1" dirty="0"/>
              <a:t> Chronic</a:t>
            </a:r>
            <a:r>
              <a:rPr lang="ar-SY" sz="2800" b="1" dirty="0"/>
              <a:t>لكل شهر.</a:t>
            </a:r>
          </a:p>
          <a:p>
            <a:pPr>
              <a:lnSpc>
                <a:spcPct val="150000"/>
              </a:lnSpc>
              <a:defRPr/>
            </a:pPr>
            <a:endParaRPr lang="en-US" dirty="0"/>
          </a:p>
          <a:p>
            <a:pPr>
              <a:lnSpc>
                <a:spcPct val="150000"/>
              </a:lnSpc>
              <a:defRPr/>
            </a:pPr>
            <a:endParaRPr lang="ar-SY" dirty="0"/>
          </a:p>
          <a:p>
            <a:pPr>
              <a:defRPr/>
            </a:pPr>
            <a:endParaRPr lang="ar-SY" dirty="0"/>
          </a:p>
          <a:p>
            <a:pPr>
              <a:defRPr/>
            </a:pPr>
            <a:endParaRPr lang="ar-SY" dirty="0"/>
          </a:p>
        </p:txBody>
      </p:sp>
    </p:spTree>
    <p:extLst>
      <p:ext uri="{BB962C8B-B14F-4D97-AF65-F5344CB8AC3E}">
        <p14:creationId xmlns:p14="http://schemas.microsoft.com/office/powerpoint/2010/main" val="42473211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2555776" y="332656"/>
            <a:ext cx="3960440" cy="720080"/>
          </a:xfrm>
          <a:prstGeom prst="rect">
            <a:avLst/>
          </a:prstGeom>
          <a:solidFill>
            <a:schemeClr val="bg2"/>
          </a:solidFill>
          <a:ln w="38100">
            <a:solidFill>
              <a:schemeClr val="tx1">
                <a:lumMod val="65000"/>
              </a:schemeClr>
            </a:solidFill>
          </a:ln>
        </p:spPr>
        <p:txBody>
          <a:bodyPr vert="horz" lIns="91440" tIns="45720" rIns="91440" bIns="45720" rtlCol="0" anchor="b">
            <a:normAutofit fontScale="77500" lnSpcReduction="20000"/>
          </a:bodyPr>
          <a:lstStyle>
            <a:lvl1pPr algn="l" rtl="1"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l" rtl="1" fontAlgn="base">
              <a:lnSpc>
                <a:spcPct val="90000"/>
              </a:lnSpc>
              <a:spcBef>
                <a:spcPct val="0"/>
              </a:spcBef>
              <a:spcAft>
                <a:spcPct val="0"/>
              </a:spcAft>
              <a:defRPr sz="3600">
                <a:solidFill>
                  <a:schemeClr val="tx1"/>
                </a:solidFill>
                <a:latin typeface="Tw Cen MT" panose="020B0602020104020603" pitchFamily="34" charset="0"/>
              </a:defRPr>
            </a:lvl6pPr>
            <a:lvl7pPr marL="914400" algn="l" rtl="1" fontAlgn="base">
              <a:lnSpc>
                <a:spcPct val="90000"/>
              </a:lnSpc>
              <a:spcBef>
                <a:spcPct val="0"/>
              </a:spcBef>
              <a:spcAft>
                <a:spcPct val="0"/>
              </a:spcAft>
              <a:defRPr sz="3600">
                <a:solidFill>
                  <a:schemeClr val="tx1"/>
                </a:solidFill>
                <a:latin typeface="Tw Cen MT" panose="020B0602020104020603" pitchFamily="34" charset="0"/>
              </a:defRPr>
            </a:lvl7pPr>
            <a:lvl8pPr marL="1371600" algn="l" rtl="1" fontAlgn="base">
              <a:lnSpc>
                <a:spcPct val="90000"/>
              </a:lnSpc>
              <a:spcBef>
                <a:spcPct val="0"/>
              </a:spcBef>
              <a:spcAft>
                <a:spcPct val="0"/>
              </a:spcAft>
              <a:defRPr sz="3600">
                <a:solidFill>
                  <a:schemeClr val="tx1"/>
                </a:solidFill>
                <a:latin typeface="Tw Cen MT" panose="020B0602020104020603" pitchFamily="34" charset="0"/>
              </a:defRPr>
            </a:lvl8pPr>
            <a:lvl9pPr marL="1828800" algn="l" rtl="1" fontAlgn="base">
              <a:lnSpc>
                <a:spcPct val="90000"/>
              </a:lnSpc>
              <a:spcBef>
                <a:spcPct val="0"/>
              </a:spcBef>
              <a:spcAft>
                <a:spcPct val="0"/>
              </a:spcAft>
              <a:defRPr sz="3600">
                <a:solidFill>
                  <a:schemeClr val="tx1"/>
                </a:solidFill>
                <a:latin typeface="Tw Cen MT" panose="020B0602020104020603" pitchFamily="34" charset="0"/>
              </a:defRPr>
            </a:lvl9pPr>
          </a:lstStyle>
          <a:p>
            <a:pPr algn="ctr" eaLnBrk="1" fontAlgn="auto" hangingPunct="1">
              <a:spcAft>
                <a:spcPts val="0"/>
              </a:spcAft>
              <a:defRPr/>
            </a:pPr>
            <a:r>
              <a:rPr lang="ar-SY" sz="4000" b="1" dirty="0">
                <a:solidFill>
                  <a:schemeClr val="tx1">
                    <a:lumMod val="85000"/>
                  </a:schemeClr>
                </a:solidFill>
                <a:latin typeface="Adobe Arabic" panose="02040503050201020203" pitchFamily="18" charset="-78"/>
                <a:cs typeface="Adobe Arabic" panose="02040503050201020203" pitchFamily="18" charset="-78"/>
              </a:rPr>
              <a:t>الحالات الطارئة أو الإسعافية</a:t>
            </a:r>
            <a:endParaRPr lang="en-US" altLang="ar-SY" sz="4000" dirty="0">
              <a:solidFill>
                <a:schemeClr val="tx1">
                  <a:lumMod val="85000"/>
                </a:schemeClr>
              </a:solidFill>
              <a:latin typeface="Adobe Arabic" panose="02040503050201020203" pitchFamily="18" charset="-78"/>
              <a:cs typeface="Adobe Arabic" panose="02040503050201020203" pitchFamily="18" charset="-78"/>
            </a:endParaRPr>
          </a:p>
        </p:txBody>
      </p:sp>
      <p:sp>
        <p:nvSpPr>
          <p:cNvPr id="5" name="Rounded Rectangle 4"/>
          <p:cNvSpPr/>
          <p:nvPr/>
        </p:nvSpPr>
        <p:spPr>
          <a:xfrm>
            <a:off x="840135" y="1628800"/>
            <a:ext cx="7391717" cy="1512168"/>
          </a:xfrm>
          <a:prstGeom prst="roundRect">
            <a:avLst/>
          </a:prstGeom>
          <a:no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v"/>
            </a:pPr>
            <a:r>
              <a:rPr lang="ar-SY" altLang="ar-SY" sz="2000" b="1" dirty="0">
                <a:cs typeface="Times New Roman" panose="02020603050405020304" pitchFamily="18" charset="0"/>
              </a:rPr>
              <a:t>يقصد بها أي حادث غير مستثنى يتعرض له المشترك أو أية آلام حادة لا يمكن تحملها أو أية حالة تعرض حياة المشترك للخطر إذا لم تعالج بالسرعة الممكنة.</a:t>
            </a:r>
          </a:p>
        </p:txBody>
      </p:sp>
      <p:pic>
        <p:nvPicPr>
          <p:cNvPr id="6" name="صورة 3" descr="65.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4463" y="3717032"/>
            <a:ext cx="6723063" cy="2679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979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62599" y="1340768"/>
            <a:ext cx="7146794" cy="4752528"/>
          </a:xfrm>
          <a:prstGeom prst="roundRect">
            <a:avLst/>
          </a:prstGeom>
          <a:no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SY" sz="2400" b="1" i="0" u="none" strike="noStrike" kern="1200" cap="none" spc="0" normalizeH="0" baseline="0" noProof="0" dirty="0">
                <a:ln>
                  <a:noFill/>
                </a:ln>
                <a:solidFill>
                  <a:prstClr val="white"/>
                </a:solidFill>
                <a:effectLst/>
                <a:uLnTx/>
                <a:uFillTx/>
                <a:latin typeface="Tw Cen MT"/>
                <a:ea typeface="+mn-ea"/>
                <a:cs typeface="Arial" panose="020B0604020202020204" pitchFamily="34" charset="0"/>
              </a:rPr>
              <a:t>تغطى الأدوية الموافق عليها من قبل وزارة الصحة السورية.</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SY" sz="2400" b="1" i="0" u="none" strike="noStrike" kern="1200" cap="none" spc="0" normalizeH="0" baseline="0" noProof="0" dirty="0">
                <a:ln>
                  <a:noFill/>
                </a:ln>
                <a:solidFill>
                  <a:prstClr val="white"/>
                </a:solidFill>
                <a:effectLst/>
                <a:uLnTx/>
                <a:uFillTx/>
                <a:latin typeface="Tw Cen MT"/>
                <a:ea typeface="+mn-ea"/>
                <a:cs typeface="Arial" panose="020B0604020202020204" pitchFamily="34" charset="0"/>
              </a:rPr>
              <a:t>تغطى المسكنات وفق للحالة العلاجية بما لا يتجاوز 12 حبة في الوصفة الواحدة.</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SY" sz="2400" b="1" i="0" u="none" strike="noStrike" kern="1200" cap="none" spc="0" normalizeH="0" baseline="0" noProof="0" dirty="0">
                <a:ln>
                  <a:noFill/>
                </a:ln>
                <a:solidFill>
                  <a:prstClr val="white"/>
                </a:solidFill>
                <a:effectLst/>
                <a:uLnTx/>
                <a:uFillTx/>
                <a:latin typeface="Tw Cen MT"/>
                <a:ea typeface="+mn-ea"/>
                <a:cs typeface="Arial" panose="020B0604020202020204" pitchFamily="34" charset="0"/>
              </a:rPr>
              <a:t> تغطى الفيتامينات وفقاً للحالة العلاجية: (فيتامين ب و مشتقاته – فيتامين د)</a:t>
            </a:r>
            <a:endParaRPr kumimoji="0" lang="ar-SY" sz="2400" b="0" i="0" u="none" strike="noStrike" kern="1200" cap="none" spc="0" normalizeH="0" baseline="0" noProof="0" dirty="0">
              <a:ln>
                <a:noFill/>
              </a:ln>
              <a:solidFill>
                <a:prstClr val="white"/>
              </a:solidFill>
              <a:effectLst/>
              <a:uLnTx/>
              <a:uFillTx/>
              <a:latin typeface="Tw Cen MT"/>
              <a:ea typeface="+mn-ea"/>
              <a:cs typeface="Arial" panose="020B0604020202020204" pitchFamily="34" charset="0"/>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SY" sz="2400" b="1" i="0" u="none" strike="noStrike" kern="1200" cap="none" spc="0" normalizeH="0" baseline="0" noProof="0" dirty="0">
                <a:ln>
                  <a:noFill/>
                </a:ln>
                <a:solidFill>
                  <a:prstClr val="white"/>
                </a:solidFill>
                <a:effectLst/>
                <a:uLnTx/>
                <a:uFillTx/>
                <a:latin typeface="Tw Cen MT"/>
                <a:ea typeface="+mn-ea"/>
                <a:cs typeface="Arial" panose="020B0604020202020204" pitchFamily="34" charset="0"/>
              </a:rPr>
              <a:t>تغطى المعادن  وفقاً للحالة العلاجية: (الكالسيوم – المغنيزيوم – الحديد – الزنك)</a:t>
            </a:r>
            <a:endParaRPr kumimoji="0" lang="en-US" sz="2400" b="1" i="0" u="none" strike="noStrike" kern="1200" cap="none" spc="0" normalizeH="0" baseline="0" noProof="0" dirty="0">
              <a:ln>
                <a:noFill/>
              </a:ln>
              <a:solidFill>
                <a:prstClr val="white"/>
              </a:solidFill>
              <a:effectLst/>
              <a:uLnTx/>
              <a:uFillTx/>
              <a:latin typeface="Tw Cen MT"/>
              <a:ea typeface="+mn-ea"/>
              <a:cs typeface="+mn-cs"/>
            </a:endParaRP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SY" sz="2400" b="1" i="0" u="none" strike="noStrike" kern="1200" cap="none" spc="0" normalizeH="0" baseline="0" noProof="0" dirty="0">
                <a:ln>
                  <a:noFill/>
                </a:ln>
                <a:solidFill>
                  <a:prstClr val="white"/>
                </a:solidFill>
                <a:effectLst/>
                <a:uLnTx/>
                <a:uFillTx/>
                <a:latin typeface="Tw Cen MT"/>
                <a:ea typeface="+mn-ea"/>
                <a:cs typeface="Arial" panose="020B0604020202020204" pitchFamily="34" charset="0"/>
              </a:rPr>
              <a:t>تغطى الادوية العشبية التي ليس لها بديل كيميائي ووفقاً للحالة العلاجية.</a:t>
            </a:r>
          </a:p>
          <a:p>
            <a:pPr marL="342900" marR="0" lvl="0" indent="-34290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SY" sz="2400" b="1" i="0" u="none" strike="noStrike" kern="1200" cap="none" spc="0" normalizeH="0" baseline="0" noProof="0" dirty="0">
                <a:ln>
                  <a:noFill/>
                </a:ln>
                <a:solidFill>
                  <a:prstClr val="white"/>
                </a:solidFill>
                <a:effectLst/>
                <a:uLnTx/>
                <a:uFillTx/>
                <a:latin typeface="Tw Cen MT"/>
                <a:ea typeface="+mn-ea"/>
                <a:cs typeface="Arial" panose="020B0604020202020204" pitchFamily="34" charset="0"/>
              </a:rPr>
              <a:t>الأدوية المستوردة التي لا يوجد لها بديل وطني.</a:t>
            </a:r>
          </a:p>
        </p:txBody>
      </p:sp>
      <p:sp>
        <p:nvSpPr>
          <p:cNvPr id="3" name="عنوان 1"/>
          <p:cNvSpPr>
            <a:spLocks noGrp="1"/>
          </p:cNvSpPr>
          <p:nvPr>
            <p:ph type="title"/>
          </p:nvPr>
        </p:nvSpPr>
        <p:spPr>
          <a:xfrm>
            <a:off x="2987824" y="260648"/>
            <a:ext cx="3096344" cy="576064"/>
          </a:xfrm>
          <a:solidFill>
            <a:schemeClr val="bg2"/>
          </a:solidFill>
          <a:ln w="38100">
            <a:solidFill>
              <a:schemeClr val="tx1">
                <a:lumMod val="75000"/>
              </a:schemeClr>
            </a:solidFill>
          </a:ln>
        </p:spPr>
        <p:txBody>
          <a:bodyPr>
            <a:normAutofit fontScale="90000"/>
          </a:bodyPr>
          <a:lstStyle/>
          <a:p>
            <a:pPr algn="ctr" eaLnBrk="1" fontAlgn="auto" hangingPunct="1">
              <a:spcAft>
                <a:spcPts val="0"/>
              </a:spcAft>
              <a:defRPr/>
            </a:pPr>
            <a:r>
              <a:rPr lang="en-US" altLang="ar-SY" sz="3600" dirty="0">
                <a:solidFill>
                  <a:schemeClr val="tx1">
                    <a:lumMod val="95000"/>
                  </a:schemeClr>
                </a:solidFill>
              </a:rPr>
              <a:t>Pharmacy</a:t>
            </a:r>
          </a:p>
        </p:txBody>
      </p:sp>
    </p:spTree>
    <p:extLst>
      <p:ext uri="{BB962C8B-B14F-4D97-AF65-F5344CB8AC3E}">
        <p14:creationId xmlns:p14="http://schemas.microsoft.com/office/powerpoint/2010/main" val="2693617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a:spLocks noGrp="1"/>
          </p:cNvSpPr>
          <p:nvPr>
            <p:ph type="title"/>
          </p:nvPr>
        </p:nvSpPr>
        <p:spPr>
          <a:xfrm>
            <a:off x="2469009" y="476672"/>
            <a:ext cx="4566022" cy="706438"/>
          </a:xfrm>
          <a:solidFill>
            <a:schemeClr val="bg2"/>
          </a:solidFill>
          <a:ln w="38100">
            <a:solidFill>
              <a:schemeClr val="tx1">
                <a:lumMod val="65000"/>
              </a:schemeClr>
            </a:solidFill>
          </a:ln>
        </p:spPr>
        <p:txBody>
          <a:bodyPr>
            <a:normAutofit fontScale="90000"/>
          </a:bodyPr>
          <a:lstStyle/>
          <a:p>
            <a:pPr algn="ctr" eaLnBrk="1" fontAlgn="auto" hangingPunct="1">
              <a:spcAft>
                <a:spcPts val="0"/>
              </a:spcAft>
              <a:defRPr/>
            </a:pPr>
            <a:r>
              <a:rPr lang="en-US" altLang="ar-SY" sz="4000" dirty="0">
                <a:solidFill>
                  <a:schemeClr val="tx1">
                    <a:lumMod val="85000"/>
                  </a:schemeClr>
                </a:solidFill>
                <a:latin typeface="+mn-lt"/>
                <a:cs typeface="Angsana New" panose="02020603050405020304" pitchFamily="18" charset="-34"/>
              </a:rPr>
              <a:t>Laboratory</a:t>
            </a:r>
            <a:endParaRPr lang="ar-SY" altLang="ar-SY" dirty="0">
              <a:solidFill>
                <a:schemeClr val="tx1">
                  <a:lumMod val="85000"/>
                </a:schemeClr>
              </a:solidFill>
              <a:latin typeface="+mn-lt"/>
            </a:endParaRPr>
          </a:p>
        </p:txBody>
      </p:sp>
      <p:sp>
        <p:nvSpPr>
          <p:cNvPr id="4" name="Rounded Rectangle 3"/>
          <p:cNvSpPr/>
          <p:nvPr/>
        </p:nvSpPr>
        <p:spPr>
          <a:xfrm>
            <a:off x="3995936" y="1772816"/>
            <a:ext cx="4752528" cy="4536504"/>
          </a:xfrm>
          <a:prstGeom prst="roundRect">
            <a:avLst/>
          </a:prstGeom>
          <a:no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nSpc>
                <a:spcPct val="150000"/>
              </a:lnSpc>
              <a:buFont typeface="Wingdings" panose="05000000000000000000" pitchFamily="2" charset="2"/>
              <a:buChar char="v"/>
            </a:pPr>
            <a:r>
              <a:rPr lang="ar-SY" altLang="ar-SY" sz="2400" dirty="0">
                <a:cs typeface="Times New Roman" panose="02020603050405020304" pitchFamily="18" charset="0"/>
              </a:rPr>
              <a:t>تغطية كافة التحاليل الدموية.</a:t>
            </a:r>
          </a:p>
          <a:p>
            <a:pPr marL="457200" indent="-457200">
              <a:lnSpc>
                <a:spcPct val="150000"/>
              </a:lnSpc>
              <a:buFont typeface="Wingdings" panose="05000000000000000000" pitchFamily="2" charset="2"/>
              <a:buChar char="v"/>
            </a:pPr>
            <a:r>
              <a:rPr lang="ar-SY" altLang="ar-SY" sz="2400" dirty="0">
                <a:cs typeface="Times New Roman" panose="02020603050405020304" pitchFamily="18" charset="0"/>
              </a:rPr>
              <a:t>تغطية التحاليل الكيميائية.</a:t>
            </a:r>
          </a:p>
          <a:p>
            <a:pPr marL="457200" indent="-457200">
              <a:lnSpc>
                <a:spcPct val="150000"/>
              </a:lnSpc>
              <a:buFont typeface="Wingdings" panose="05000000000000000000" pitchFamily="2" charset="2"/>
              <a:buChar char="v"/>
            </a:pPr>
            <a:r>
              <a:rPr lang="ar-SY" altLang="ar-SY" sz="2400" dirty="0">
                <a:cs typeface="Times New Roman" panose="02020603050405020304" pitchFamily="18" charset="0"/>
              </a:rPr>
              <a:t>تغطية التحاليل الجرثومية.</a:t>
            </a:r>
          </a:p>
          <a:p>
            <a:pPr marL="457200" indent="-457200">
              <a:lnSpc>
                <a:spcPct val="150000"/>
              </a:lnSpc>
              <a:buFont typeface="Wingdings" panose="05000000000000000000" pitchFamily="2" charset="2"/>
              <a:buChar char="v"/>
            </a:pPr>
            <a:r>
              <a:rPr lang="ar-SY" altLang="ar-SY" sz="2400" dirty="0">
                <a:cs typeface="Times New Roman" panose="02020603050405020304" pitchFamily="18" charset="0"/>
              </a:rPr>
              <a:t>تغطية تحاليل الفطريات.</a:t>
            </a:r>
          </a:p>
          <a:p>
            <a:pPr marL="457200" indent="-457200">
              <a:lnSpc>
                <a:spcPct val="150000"/>
              </a:lnSpc>
              <a:buFont typeface="Wingdings" panose="05000000000000000000" pitchFamily="2" charset="2"/>
              <a:buChar char="v"/>
            </a:pPr>
            <a:r>
              <a:rPr lang="ar-SY" altLang="ar-SY" sz="2400" dirty="0">
                <a:cs typeface="Times New Roman" panose="02020603050405020304" pitchFamily="18" charset="0"/>
              </a:rPr>
              <a:t>تغطية التحاليل الهرمونية (موافقة) عدا التحاليل المتعلقة بالعقم.</a:t>
            </a:r>
          </a:p>
        </p:txBody>
      </p:sp>
      <p:pic>
        <p:nvPicPr>
          <p:cNvPr id="5" name="صورة 3" descr="مخ212121.jpeg"/>
          <p:cNvPicPr>
            <a:picLocks noChangeAspect="1"/>
          </p:cNvPicPr>
          <p:nvPr/>
        </p:nvPicPr>
        <p:blipFill>
          <a:blip r:embed="rId2"/>
          <a:srcRect/>
          <a:stretch>
            <a:fillRect/>
          </a:stretch>
        </p:blipFill>
        <p:spPr bwMode="auto">
          <a:xfrm>
            <a:off x="179512" y="1772816"/>
            <a:ext cx="3653284" cy="3597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252903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75856" y="260648"/>
            <a:ext cx="2592288" cy="720080"/>
          </a:xfrm>
          <a:solidFill>
            <a:schemeClr val="bg2"/>
          </a:solidFill>
          <a:ln w="38100">
            <a:solidFill>
              <a:schemeClr val="tx1">
                <a:lumMod val="65000"/>
              </a:schemeClr>
            </a:solidFill>
          </a:ln>
        </p:spPr>
        <p:txBody>
          <a:bodyPr/>
          <a:lstStyle/>
          <a:p>
            <a:pPr algn="ctr" eaLnBrk="1" fontAlgn="auto" hangingPunct="1">
              <a:spcAft>
                <a:spcPts val="0"/>
              </a:spcAft>
              <a:defRPr/>
            </a:pPr>
            <a:r>
              <a:rPr lang="en-US" altLang="ar-SY" sz="4000" dirty="0">
                <a:solidFill>
                  <a:schemeClr val="tx1">
                    <a:lumMod val="85000"/>
                  </a:schemeClr>
                </a:solidFill>
              </a:rPr>
              <a:t>X- ray</a:t>
            </a:r>
          </a:p>
        </p:txBody>
      </p:sp>
      <p:sp>
        <p:nvSpPr>
          <p:cNvPr id="3" name="Rounded Rectangle 2"/>
          <p:cNvSpPr/>
          <p:nvPr/>
        </p:nvSpPr>
        <p:spPr>
          <a:xfrm>
            <a:off x="4716016" y="1844824"/>
            <a:ext cx="4042921" cy="3888432"/>
          </a:xfrm>
          <a:prstGeom prst="roundRect">
            <a:avLst/>
          </a:prstGeom>
          <a:no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v"/>
            </a:pPr>
            <a:r>
              <a:rPr lang="ar-SY" altLang="ar-SY" sz="2600" dirty="0">
                <a:cs typeface="Times New Roman" panose="02020603050405020304" pitchFamily="18" charset="0"/>
              </a:rPr>
              <a:t>تصوير الأشعة البسيطة</a:t>
            </a:r>
          </a:p>
          <a:p>
            <a:pPr marL="285750" indent="-285750">
              <a:buFont typeface="Wingdings" panose="05000000000000000000" pitchFamily="2" charset="2"/>
              <a:buChar char="v"/>
            </a:pPr>
            <a:r>
              <a:rPr lang="ar-SY" altLang="ar-SY" sz="2600" dirty="0">
                <a:cs typeface="Times New Roman" panose="02020603050405020304" pitchFamily="18" charset="0"/>
              </a:rPr>
              <a:t>التصوير بالأمواج فوق الصوتية</a:t>
            </a:r>
          </a:p>
          <a:p>
            <a:pPr marL="285750" indent="-285750">
              <a:buFont typeface="Wingdings" panose="05000000000000000000" pitchFamily="2" charset="2"/>
              <a:buChar char="v"/>
            </a:pPr>
            <a:r>
              <a:rPr lang="ar-SY" altLang="ar-SY" sz="2600" dirty="0" smtClean="0">
                <a:cs typeface="Times New Roman" panose="02020603050405020304" pitchFamily="18" charset="0"/>
              </a:rPr>
              <a:t>الماموغراف</a:t>
            </a:r>
            <a:endParaRPr lang="ar-SY" altLang="ar-SY" sz="2600" dirty="0">
              <a:cs typeface="Times New Roman" panose="02020603050405020304" pitchFamily="18" charset="0"/>
            </a:endParaRPr>
          </a:p>
          <a:p>
            <a:pPr marL="285750" indent="-285750">
              <a:buFont typeface="Wingdings" panose="05000000000000000000" pitchFamily="2" charset="2"/>
              <a:buChar char="v"/>
            </a:pPr>
            <a:r>
              <a:rPr lang="ar-SY" altLang="ar-SY" sz="2600" dirty="0">
                <a:cs typeface="Times New Roman" panose="02020603050405020304" pitchFamily="18" charset="0"/>
              </a:rPr>
              <a:t>التصوير الظليل.</a:t>
            </a:r>
          </a:p>
          <a:p>
            <a:pPr marL="285750" indent="-285750">
              <a:buFont typeface="Wingdings" panose="05000000000000000000" pitchFamily="2" charset="2"/>
              <a:buChar char="v"/>
            </a:pPr>
            <a:r>
              <a:rPr lang="ar-SY" altLang="ar-SY" sz="2600" dirty="0">
                <a:cs typeface="Times New Roman" panose="02020603050405020304" pitchFamily="18" charset="0"/>
              </a:rPr>
              <a:t>الطبقي محوري.</a:t>
            </a:r>
          </a:p>
          <a:p>
            <a:pPr marL="285750" indent="-285750">
              <a:buFont typeface="Wingdings" panose="05000000000000000000" pitchFamily="2" charset="2"/>
              <a:buChar char="v"/>
            </a:pPr>
            <a:r>
              <a:rPr lang="ar-SY" altLang="ar-SY" sz="2600" dirty="0">
                <a:cs typeface="Times New Roman" panose="02020603050405020304" pitchFamily="18" charset="0"/>
              </a:rPr>
              <a:t>الرنين المغناطيسي.</a:t>
            </a:r>
          </a:p>
          <a:p>
            <a:pPr marL="285750" indent="-285750">
              <a:buFont typeface="Wingdings" panose="05000000000000000000" pitchFamily="2" charset="2"/>
              <a:buChar char="v"/>
            </a:pPr>
            <a:r>
              <a:rPr lang="ar-SY" altLang="ar-SY" sz="2600" dirty="0">
                <a:cs typeface="Times New Roman" panose="02020603050405020304" pitchFamily="18" charset="0"/>
              </a:rPr>
              <a:t>بانوراما الفكين</a:t>
            </a:r>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641" y="1844824"/>
            <a:ext cx="3840648" cy="3933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790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3357554" y="357166"/>
            <a:ext cx="2592288" cy="720080"/>
          </a:xfrm>
          <a:prstGeom prst="rect">
            <a:avLst/>
          </a:prstGeom>
          <a:solidFill>
            <a:schemeClr val="bg2"/>
          </a:solidFill>
          <a:ln w="38100">
            <a:solidFill>
              <a:schemeClr val="tx1">
                <a:lumMod val="65000"/>
              </a:schemeClr>
            </a:solidFill>
          </a:ln>
        </p:spPr>
        <p:txBody>
          <a:bodyPr vert="horz" lIns="91440" tIns="45720" rIns="91440" bIns="45720" rtlCol="0" anchor="b">
            <a:normAutofit/>
          </a:bodyPr>
          <a:lstStyle>
            <a:lvl1pPr algn="l" rtl="1"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l" rtl="1" fontAlgn="base">
              <a:lnSpc>
                <a:spcPct val="90000"/>
              </a:lnSpc>
              <a:spcBef>
                <a:spcPct val="0"/>
              </a:spcBef>
              <a:spcAft>
                <a:spcPct val="0"/>
              </a:spcAft>
              <a:defRPr sz="3600">
                <a:solidFill>
                  <a:schemeClr val="tx1"/>
                </a:solidFill>
                <a:latin typeface="Tw Cen MT" panose="020B0602020104020603" pitchFamily="34" charset="0"/>
              </a:defRPr>
            </a:lvl6pPr>
            <a:lvl7pPr marL="914400" algn="l" rtl="1" fontAlgn="base">
              <a:lnSpc>
                <a:spcPct val="90000"/>
              </a:lnSpc>
              <a:spcBef>
                <a:spcPct val="0"/>
              </a:spcBef>
              <a:spcAft>
                <a:spcPct val="0"/>
              </a:spcAft>
              <a:defRPr sz="3600">
                <a:solidFill>
                  <a:schemeClr val="tx1"/>
                </a:solidFill>
                <a:latin typeface="Tw Cen MT" panose="020B0602020104020603" pitchFamily="34" charset="0"/>
              </a:defRPr>
            </a:lvl7pPr>
            <a:lvl8pPr marL="1371600" algn="l" rtl="1" fontAlgn="base">
              <a:lnSpc>
                <a:spcPct val="90000"/>
              </a:lnSpc>
              <a:spcBef>
                <a:spcPct val="0"/>
              </a:spcBef>
              <a:spcAft>
                <a:spcPct val="0"/>
              </a:spcAft>
              <a:defRPr sz="3600">
                <a:solidFill>
                  <a:schemeClr val="tx1"/>
                </a:solidFill>
                <a:latin typeface="Tw Cen MT" panose="020B0602020104020603" pitchFamily="34" charset="0"/>
              </a:defRPr>
            </a:lvl8pPr>
            <a:lvl9pPr marL="1828800" algn="l" rtl="1" fontAlgn="base">
              <a:lnSpc>
                <a:spcPct val="90000"/>
              </a:lnSpc>
              <a:spcBef>
                <a:spcPct val="0"/>
              </a:spcBef>
              <a:spcAft>
                <a:spcPct val="0"/>
              </a:spcAft>
              <a:defRPr sz="3600">
                <a:solidFill>
                  <a:schemeClr val="tx1"/>
                </a:solidFill>
                <a:latin typeface="Tw Cen MT" panose="020B0602020104020603" pitchFamily="34" charset="0"/>
              </a:defRPr>
            </a:lvl9pPr>
          </a:lstStyle>
          <a:p>
            <a:pPr algn="ctr" eaLnBrk="1" fontAlgn="auto" hangingPunct="1">
              <a:spcAft>
                <a:spcPts val="0"/>
              </a:spcAft>
              <a:defRPr/>
            </a:pPr>
            <a:r>
              <a:rPr lang="en-US" altLang="ar-SY" sz="4000" dirty="0">
                <a:solidFill>
                  <a:schemeClr val="tx1">
                    <a:lumMod val="85000"/>
                  </a:schemeClr>
                </a:solidFill>
              </a:rPr>
              <a:t>Dentist</a:t>
            </a:r>
          </a:p>
        </p:txBody>
      </p:sp>
      <p:sp>
        <p:nvSpPr>
          <p:cNvPr id="5" name="Rounded Rectangle 4"/>
          <p:cNvSpPr/>
          <p:nvPr/>
        </p:nvSpPr>
        <p:spPr>
          <a:xfrm>
            <a:off x="4716016" y="1844824"/>
            <a:ext cx="4042921" cy="3888432"/>
          </a:xfrm>
          <a:prstGeom prst="roundRect">
            <a:avLst/>
          </a:prstGeom>
          <a:no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v"/>
            </a:pPr>
            <a:r>
              <a:rPr lang="ar-SY" altLang="ar-SY" sz="2600" dirty="0">
                <a:cs typeface="Times New Roman" panose="02020603050405020304" pitchFamily="18" charset="0"/>
              </a:rPr>
              <a:t>تغطى إجراءات الأسنان ضمن العيادات السنية ضمن الشبكة الطبية بحدود مالية </a:t>
            </a:r>
            <a:r>
              <a:rPr lang="ar-SY" altLang="ar-SY" sz="2600" b="1" dirty="0">
                <a:solidFill>
                  <a:srgbClr val="FF0000"/>
                </a:solidFill>
                <a:cs typeface="Times New Roman" panose="02020603050405020304" pitchFamily="18" charset="0"/>
              </a:rPr>
              <a:t>20.000</a:t>
            </a:r>
            <a:r>
              <a:rPr lang="ar-SY" altLang="ar-SY" sz="2600" dirty="0">
                <a:cs typeface="Times New Roman" panose="02020603050405020304" pitchFamily="18" charset="0"/>
              </a:rPr>
              <a:t> ل.س خلال السنة التعاقدية</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155806"/>
            <a:ext cx="4176464" cy="32664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2958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3568" y="548680"/>
            <a:ext cx="8295624" cy="5976664"/>
          </a:xfrm>
        </p:spPr>
        <p:txBody>
          <a:bodyPr/>
          <a:lstStyle/>
          <a:p>
            <a:pPr lvl="0" algn="r"/>
            <a:r>
              <a:rPr lang="ar-SY" sz="3600" dirty="0" smtClean="0">
                <a:effectLst/>
              </a:rPr>
              <a:t>تبرز أهمية التأمين الصحي بــ:</a:t>
            </a:r>
            <a:br>
              <a:rPr lang="ar-SY" sz="3600" dirty="0" smtClean="0">
                <a:effectLst/>
              </a:rPr>
            </a:br>
            <a:r>
              <a:rPr lang="ar-SY" sz="3600" dirty="0" smtClean="0">
                <a:effectLst/>
              </a:rPr>
              <a:t>* </a:t>
            </a:r>
            <a:r>
              <a:rPr lang="ar-SA" sz="3600" dirty="0" smtClean="0">
                <a:effectLst/>
              </a:rPr>
              <a:t>التأكيد </a:t>
            </a:r>
            <a:r>
              <a:rPr lang="ar-SA" sz="3600" dirty="0">
                <a:effectLst/>
              </a:rPr>
              <a:t>على ضرورة </a:t>
            </a:r>
            <a:r>
              <a:rPr lang="ar-SY" sz="3600" dirty="0">
                <a:effectLst/>
              </a:rPr>
              <a:t>رفع مستوى الرعاية الصحية في الدولة وإزالة أو تخفيف العبء المالي الذي يقع على كاهل المواطن.</a:t>
            </a:r>
            <a:r>
              <a:rPr lang="en-US" sz="3600" dirty="0">
                <a:effectLst/>
              </a:rPr>
              <a:t/>
            </a:r>
            <a:br>
              <a:rPr lang="en-US" sz="3600" dirty="0">
                <a:effectLst/>
              </a:rPr>
            </a:br>
            <a:r>
              <a:rPr lang="ar-SY" sz="3600" dirty="0" smtClean="0">
                <a:effectLst/>
              </a:rPr>
              <a:t>* خلق </a:t>
            </a:r>
            <a:r>
              <a:rPr lang="ar-SY" sz="3600" dirty="0">
                <a:effectLst/>
              </a:rPr>
              <a:t>نوع من العدالة الاجتماعية بين المواطنين من خلال تلبية الاحتياجات الطبية لأكبر شريحة ممكنة.</a:t>
            </a:r>
            <a:r>
              <a:rPr lang="en-US" sz="3600" dirty="0">
                <a:effectLst/>
              </a:rPr>
              <a:t/>
            </a:r>
            <a:br>
              <a:rPr lang="en-US" sz="3600" dirty="0">
                <a:effectLst/>
              </a:rPr>
            </a:br>
            <a:endParaRPr lang="ar-SY" sz="3600" dirty="0"/>
          </a:p>
        </p:txBody>
      </p:sp>
    </p:spTree>
    <p:extLst>
      <p:ext uri="{BB962C8B-B14F-4D97-AF65-F5344CB8AC3E}">
        <p14:creationId xmlns:p14="http://schemas.microsoft.com/office/powerpoint/2010/main" val="41933086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2928926" y="428604"/>
            <a:ext cx="3456384" cy="648072"/>
          </a:xfrm>
          <a:prstGeom prst="rect">
            <a:avLst/>
          </a:prstGeom>
          <a:solidFill>
            <a:schemeClr val="bg2"/>
          </a:solidFill>
          <a:ln w="38100">
            <a:solidFill>
              <a:schemeClr val="tx1">
                <a:lumMod val="65000"/>
              </a:schemeClr>
            </a:solidFill>
          </a:ln>
        </p:spPr>
        <p:txBody>
          <a:bodyPr vert="horz" lIns="91440" tIns="45720" rIns="91440" bIns="45720" rtlCol="0" anchor="b">
            <a:normAutofit fontScale="85000" lnSpcReduction="10000"/>
          </a:bodyPr>
          <a:lstStyle>
            <a:lvl1pPr algn="l" rtl="1"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l" rtl="1" fontAlgn="base">
              <a:lnSpc>
                <a:spcPct val="90000"/>
              </a:lnSpc>
              <a:spcBef>
                <a:spcPct val="0"/>
              </a:spcBef>
              <a:spcAft>
                <a:spcPct val="0"/>
              </a:spcAft>
              <a:defRPr sz="3600">
                <a:solidFill>
                  <a:schemeClr val="tx1"/>
                </a:solidFill>
                <a:latin typeface="Tw Cen MT" panose="020B0602020104020603" pitchFamily="34" charset="0"/>
              </a:defRPr>
            </a:lvl6pPr>
            <a:lvl7pPr marL="914400" algn="l" rtl="1" fontAlgn="base">
              <a:lnSpc>
                <a:spcPct val="90000"/>
              </a:lnSpc>
              <a:spcBef>
                <a:spcPct val="0"/>
              </a:spcBef>
              <a:spcAft>
                <a:spcPct val="0"/>
              </a:spcAft>
              <a:defRPr sz="3600">
                <a:solidFill>
                  <a:schemeClr val="tx1"/>
                </a:solidFill>
                <a:latin typeface="Tw Cen MT" panose="020B0602020104020603" pitchFamily="34" charset="0"/>
              </a:defRPr>
            </a:lvl7pPr>
            <a:lvl8pPr marL="1371600" algn="l" rtl="1" fontAlgn="base">
              <a:lnSpc>
                <a:spcPct val="90000"/>
              </a:lnSpc>
              <a:spcBef>
                <a:spcPct val="0"/>
              </a:spcBef>
              <a:spcAft>
                <a:spcPct val="0"/>
              </a:spcAft>
              <a:defRPr sz="3600">
                <a:solidFill>
                  <a:schemeClr val="tx1"/>
                </a:solidFill>
                <a:latin typeface="Tw Cen MT" panose="020B0602020104020603" pitchFamily="34" charset="0"/>
              </a:defRPr>
            </a:lvl8pPr>
            <a:lvl9pPr marL="1828800" algn="l" rtl="1" fontAlgn="base">
              <a:lnSpc>
                <a:spcPct val="90000"/>
              </a:lnSpc>
              <a:spcBef>
                <a:spcPct val="0"/>
              </a:spcBef>
              <a:spcAft>
                <a:spcPct val="0"/>
              </a:spcAft>
              <a:defRPr sz="3600">
                <a:solidFill>
                  <a:schemeClr val="tx1"/>
                </a:solidFill>
                <a:latin typeface="Tw Cen MT" panose="020B0602020104020603" pitchFamily="34" charset="0"/>
              </a:defRPr>
            </a:lvl9pPr>
          </a:lstStyle>
          <a:p>
            <a:pPr algn="ctr" eaLnBrk="1" fontAlgn="auto" hangingPunct="1">
              <a:spcAft>
                <a:spcPts val="0"/>
              </a:spcAft>
              <a:defRPr/>
            </a:pPr>
            <a:r>
              <a:rPr lang="en-US" altLang="ar-SY" sz="4000" dirty="0">
                <a:solidFill>
                  <a:schemeClr val="tx1">
                    <a:lumMod val="85000"/>
                  </a:schemeClr>
                </a:solidFill>
              </a:rPr>
              <a:t>Optical Center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348880"/>
            <a:ext cx="3906697" cy="25997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ounded Rectangle 5"/>
          <p:cNvSpPr/>
          <p:nvPr/>
        </p:nvSpPr>
        <p:spPr>
          <a:xfrm>
            <a:off x="4427984" y="1844824"/>
            <a:ext cx="4464496" cy="3888432"/>
          </a:xfrm>
          <a:prstGeom prst="roundRect">
            <a:avLst/>
          </a:prstGeom>
          <a:no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v"/>
            </a:pPr>
            <a:r>
              <a:rPr lang="ar-SY" altLang="ar-SY" sz="2600" dirty="0">
                <a:cs typeface="Times New Roman" panose="02020603050405020304" pitchFamily="18" charset="0"/>
              </a:rPr>
              <a:t>تغطى النظارة الطبية (عدسات – إطار) ضمن الحدود المالية </a:t>
            </a:r>
            <a:r>
              <a:rPr lang="ar-SY" altLang="ar-SY" sz="2600" b="1" dirty="0">
                <a:solidFill>
                  <a:srgbClr val="FF0000"/>
                </a:solidFill>
                <a:cs typeface="Times New Roman" panose="02020603050405020304" pitchFamily="18" charset="0"/>
              </a:rPr>
              <a:t>8000</a:t>
            </a:r>
            <a:r>
              <a:rPr lang="ar-SY" altLang="ar-SY" sz="2600" dirty="0">
                <a:cs typeface="Times New Roman" panose="02020603050405020304" pitchFamily="18" charset="0"/>
              </a:rPr>
              <a:t> ل.س وتصرف عبر مراكز البصريات ضمن الشبكة الطبية.</a:t>
            </a:r>
          </a:p>
        </p:txBody>
      </p:sp>
    </p:spTree>
    <p:extLst>
      <p:ext uri="{BB962C8B-B14F-4D97-AF65-F5344CB8AC3E}">
        <p14:creationId xmlns:p14="http://schemas.microsoft.com/office/powerpoint/2010/main" val="3897178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2195736" y="404664"/>
            <a:ext cx="4968552" cy="720080"/>
          </a:xfrm>
          <a:prstGeom prst="rect">
            <a:avLst/>
          </a:prstGeom>
          <a:solidFill>
            <a:schemeClr val="bg2"/>
          </a:solidFill>
          <a:ln w="38100">
            <a:solidFill>
              <a:schemeClr val="tx1">
                <a:lumMod val="65000"/>
              </a:schemeClr>
            </a:solidFill>
          </a:ln>
        </p:spPr>
        <p:txBody>
          <a:bodyPr vert="horz" lIns="91440" tIns="45720" rIns="91440" bIns="45720" rtlCol="0" anchor="b">
            <a:normAutofit/>
          </a:bodyPr>
          <a:lstStyle>
            <a:lvl1pPr algn="l" rtl="1"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l" rtl="1" fontAlgn="base">
              <a:lnSpc>
                <a:spcPct val="90000"/>
              </a:lnSpc>
              <a:spcBef>
                <a:spcPct val="0"/>
              </a:spcBef>
              <a:spcAft>
                <a:spcPct val="0"/>
              </a:spcAft>
              <a:defRPr sz="3600">
                <a:solidFill>
                  <a:schemeClr val="tx1"/>
                </a:solidFill>
                <a:latin typeface="Tw Cen MT" panose="020B0602020104020603" pitchFamily="34" charset="0"/>
              </a:defRPr>
            </a:lvl6pPr>
            <a:lvl7pPr marL="914400" algn="l" rtl="1" fontAlgn="base">
              <a:lnSpc>
                <a:spcPct val="90000"/>
              </a:lnSpc>
              <a:spcBef>
                <a:spcPct val="0"/>
              </a:spcBef>
              <a:spcAft>
                <a:spcPct val="0"/>
              </a:spcAft>
              <a:defRPr sz="3600">
                <a:solidFill>
                  <a:schemeClr val="tx1"/>
                </a:solidFill>
                <a:latin typeface="Tw Cen MT" panose="020B0602020104020603" pitchFamily="34" charset="0"/>
              </a:defRPr>
            </a:lvl7pPr>
            <a:lvl8pPr marL="1371600" algn="l" rtl="1" fontAlgn="base">
              <a:lnSpc>
                <a:spcPct val="90000"/>
              </a:lnSpc>
              <a:spcBef>
                <a:spcPct val="0"/>
              </a:spcBef>
              <a:spcAft>
                <a:spcPct val="0"/>
              </a:spcAft>
              <a:defRPr sz="3600">
                <a:solidFill>
                  <a:schemeClr val="tx1"/>
                </a:solidFill>
                <a:latin typeface="Tw Cen MT" panose="020B0602020104020603" pitchFamily="34" charset="0"/>
              </a:defRPr>
            </a:lvl8pPr>
            <a:lvl9pPr marL="1828800" algn="l" rtl="1" fontAlgn="base">
              <a:lnSpc>
                <a:spcPct val="90000"/>
              </a:lnSpc>
              <a:spcBef>
                <a:spcPct val="0"/>
              </a:spcBef>
              <a:spcAft>
                <a:spcPct val="0"/>
              </a:spcAft>
              <a:defRPr sz="3600">
                <a:solidFill>
                  <a:schemeClr val="tx1"/>
                </a:solidFill>
                <a:latin typeface="Tw Cen MT" panose="020B0602020104020603" pitchFamily="34" charset="0"/>
              </a:defRPr>
            </a:lvl9pPr>
          </a:lstStyle>
          <a:p>
            <a:pPr algn="ctr" eaLnBrk="1" fontAlgn="auto" hangingPunct="1">
              <a:spcAft>
                <a:spcPts val="0"/>
              </a:spcAft>
              <a:defRPr/>
            </a:pPr>
            <a:r>
              <a:rPr lang="en-US" altLang="ar-SY" sz="4000" dirty="0">
                <a:solidFill>
                  <a:schemeClr val="tx1">
                    <a:lumMod val="85000"/>
                  </a:schemeClr>
                </a:solidFill>
                <a:latin typeface="FrankRuehl" panose="020E0503060101010101" pitchFamily="34" charset="-79"/>
                <a:cs typeface="FrankRuehl" panose="020E0503060101010101" pitchFamily="34" charset="-79"/>
              </a:rPr>
              <a:t>Physiotherapy</a:t>
            </a:r>
            <a:endParaRPr lang="en-US" altLang="ar-SY" sz="4000" dirty="0">
              <a:solidFill>
                <a:schemeClr val="tx1">
                  <a:lumMod val="85000"/>
                </a:schemeClr>
              </a:solidFill>
            </a:endParaRPr>
          </a:p>
        </p:txBody>
      </p:sp>
      <p:sp>
        <p:nvSpPr>
          <p:cNvPr id="2" name="Rounded Rectangle 1"/>
          <p:cNvSpPr/>
          <p:nvPr/>
        </p:nvSpPr>
        <p:spPr>
          <a:xfrm>
            <a:off x="3851920" y="1412776"/>
            <a:ext cx="4635860" cy="2808312"/>
          </a:xfrm>
          <a:prstGeom prst="roundRect">
            <a:avLst/>
          </a:prstGeom>
          <a:no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Wingdings" panose="05000000000000000000" pitchFamily="2" charset="2"/>
              <a:buChar char="v"/>
              <a:defRPr/>
            </a:pPr>
            <a:r>
              <a:rPr lang="ar-SY" altLang="ar-SY" sz="2400" b="1" dirty="0">
                <a:cs typeface="Times New Roman" panose="02020603050405020304" pitchFamily="18" charset="0"/>
              </a:rPr>
              <a:t> 5 – 6  جلسات لكل موافقة بشرط أن تكون بعد عمل جراحي سواء كانت داخل المشفى أو خارجه.</a:t>
            </a:r>
          </a:p>
          <a:p>
            <a:pPr marL="342900" indent="-342900">
              <a:buFont typeface="Wingdings" panose="05000000000000000000" pitchFamily="2" charset="2"/>
              <a:buChar char="v"/>
              <a:defRPr/>
            </a:pPr>
            <a:r>
              <a:rPr lang="ar-SY" altLang="ar-SY" sz="2400" b="1" dirty="0">
                <a:cs typeface="Times New Roman" panose="02020603050405020304" pitchFamily="18" charset="0"/>
              </a:rPr>
              <a:t>عدم تجاوز فترة 15 يوم من تاريخ إحالة الطبيب وتاريخ طلب الموافقة.</a:t>
            </a:r>
          </a:p>
        </p:txBody>
      </p:sp>
      <p:pic>
        <p:nvPicPr>
          <p:cNvPr id="5" name="صورة 3" descr="bnm.jpeg"/>
          <p:cNvPicPr>
            <a:picLocks noChangeAspect="1"/>
          </p:cNvPicPr>
          <p:nvPr/>
        </p:nvPicPr>
        <p:blipFill>
          <a:blip r:embed="rId2"/>
          <a:srcRect/>
          <a:stretch>
            <a:fillRect/>
          </a:stretch>
        </p:blipFill>
        <p:spPr bwMode="auto">
          <a:xfrm>
            <a:off x="971600" y="4437112"/>
            <a:ext cx="3951784" cy="18475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2224223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1690602" y="332656"/>
            <a:ext cx="5683431" cy="504056"/>
          </a:xfrm>
          <a:prstGeom prst="rect">
            <a:avLst/>
          </a:prstGeom>
          <a:solidFill>
            <a:schemeClr val="bg2"/>
          </a:solidFill>
          <a:ln w="38100">
            <a:solidFill>
              <a:schemeClr val="tx1">
                <a:lumMod val="65000"/>
              </a:schemeClr>
            </a:solidFill>
          </a:ln>
        </p:spPr>
        <p:txBody>
          <a:bodyPr vert="horz" lIns="91440" tIns="45720" rIns="91440" bIns="45720" rtlCol="0" anchor="b">
            <a:normAutofit lnSpcReduction="10000"/>
          </a:bodyPr>
          <a:lstStyle>
            <a:lvl1pPr algn="l" rtl="1"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l" rtl="1" fontAlgn="base">
              <a:lnSpc>
                <a:spcPct val="90000"/>
              </a:lnSpc>
              <a:spcBef>
                <a:spcPct val="0"/>
              </a:spcBef>
              <a:spcAft>
                <a:spcPct val="0"/>
              </a:spcAft>
              <a:defRPr sz="3600">
                <a:solidFill>
                  <a:schemeClr val="tx1"/>
                </a:solidFill>
                <a:latin typeface="Tw Cen MT" panose="020B0602020104020603" pitchFamily="34" charset="0"/>
              </a:defRPr>
            </a:lvl6pPr>
            <a:lvl7pPr marL="914400" algn="l" rtl="1" fontAlgn="base">
              <a:lnSpc>
                <a:spcPct val="90000"/>
              </a:lnSpc>
              <a:spcBef>
                <a:spcPct val="0"/>
              </a:spcBef>
              <a:spcAft>
                <a:spcPct val="0"/>
              </a:spcAft>
              <a:defRPr sz="3600">
                <a:solidFill>
                  <a:schemeClr val="tx1"/>
                </a:solidFill>
                <a:latin typeface="Tw Cen MT" panose="020B0602020104020603" pitchFamily="34" charset="0"/>
              </a:defRPr>
            </a:lvl7pPr>
            <a:lvl8pPr marL="1371600" algn="l" rtl="1" fontAlgn="base">
              <a:lnSpc>
                <a:spcPct val="90000"/>
              </a:lnSpc>
              <a:spcBef>
                <a:spcPct val="0"/>
              </a:spcBef>
              <a:spcAft>
                <a:spcPct val="0"/>
              </a:spcAft>
              <a:defRPr sz="3600">
                <a:solidFill>
                  <a:schemeClr val="tx1"/>
                </a:solidFill>
                <a:latin typeface="Tw Cen MT" panose="020B0602020104020603" pitchFamily="34" charset="0"/>
              </a:defRPr>
            </a:lvl8pPr>
            <a:lvl9pPr marL="1828800" algn="l" rtl="1" fontAlgn="base">
              <a:lnSpc>
                <a:spcPct val="90000"/>
              </a:lnSpc>
              <a:spcBef>
                <a:spcPct val="0"/>
              </a:spcBef>
              <a:spcAft>
                <a:spcPct val="0"/>
              </a:spcAft>
              <a:defRPr sz="3600">
                <a:solidFill>
                  <a:schemeClr val="tx1"/>
                </a:solidFill>
                <a:latin typeface="Tw Cen MT" panose="020B0602020104020603" pitchFamily="34" charset="0"/>
              </a:defRPr>
            </a:lvl9pPr>
          </a:lstStyle>
          <a:p>
            <a:pPr algn="ctr" eaLnBrk="1" fontAlgn="auto" hangingPunct="1">
              <a:spcAft>
                <a:spcPts val="0"/>
              </a:spcAft>
              <a:defRPr/>
            </a:pPr>
            <a:r>
              <a:rPr lang="ar-SY" sz="3200" b="1" dirty="0">
                <a:solidFill>
                  <a:schemeClr val="tx1">
                    <a:lumMod val="85000"/>
                  </a:schemeClr>
                </a:solidFill>
                <a:latin typeface="Adobe Arabic" panose="02040503050201020203" pitchFamily="18" charset="-78"/>
                <a:cs typeface="Adobe Arabic" panose="02040503050201020203" pitchFamily="18" charset="-78"/>
              </a:rPr>
              <a:t>تغطية العمليات الجراحية  داخل المشفى </a:t>
            </a:r>
            <a:endParaRPr lang="en-US" altLang="ar-SY" sz="3200" dirty="0">
              <a:solidFill>
                <a:schemeClr val="tx1">
                  <a:lumMod val="85000"/>
                </a:schemeClr>
              </a:solidFill>
              <a:latin typeface="Adobe Arabic" panose="02040503050201020203" pitchFamily="18" charset="-78"/>
              <a:cs typeface="Adobe Arabic" panose="02040503050201020203" pitchFamily="18" charset="-78"/>
            </a:endParaRPr>
          </a:p>
        </p:txBody>
      </p:sp>
      <p:sp>
        <p:nvSpPr>
          <p:cNvPr id="5" name="Rounded Rectangle 4"/>
          <p:cNvSpPr/>
          <p:nvPr/>
        </p:nvSpPr>
        <p:spPr>
          <a:xfrm>
            <a:off x="4644008" y="1124744"/>
            <a:ext cx="4019890" cy="5374541"/>
          </a:xfrm>
          <a:prstGeom prst="roundRect">
            <a:avLst/>
          </a:prstGeom>
          <a:no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Y" altLang="ar-SY" sz="2300" b="1" dirty="0">
                <a:solidFill>
                  <a:srgbClr val="C00000"/>
                </a:solidFill>
              </a:rPr>
              <a:t>الجراحة العصبية:</a:t>
            </a:r>
          </a:p>
          <a:p>
            <a:pPr marL="571500" indent="-571500">
              <a:buFont typeface="Wingdings" panose="05000000000000000000" pitchFamily="2" charset="2"/>
              <a:buChar char="v"/>
            </a:pPr>
            <a:r>
              <a:rPr lang="ar-SY" altLang="ar-SY" sz="2300" b="1" dirty="0">
                <a:solidFill>
                  <a:schemeClr val="tx1"/>
                </a:solidFill>
              </a:rPr>
              <a:t>الجراحة العصبية </a:t>
            </a:r>
          </a:p>
          <a:p>
            <a:pPr marL="571500" indent="-571500">
              <a:buFont typeface="Wingdings" panose="05000000000000000000" pitchFamily="2" charset="2"/>
              <a:buChar char="v"/>
            </a:pPr>
            <a:r>
              <a:rPr lang="ar-SY" altLang="ar-SY" sz="2300" b="1" dirty="0">
                <a:solidFill>
                  <a:schemeClr val="tx1"/>
                </a:solidFill>
              </a:rPr>
              <a:t>الجراحة العصبية المجهرية </a:t>
            </a:r>
          </a:p>
          <a:p>
            <a:pPr marL="571500" indent="-571500">
              <a:buFont typeface="Wingdings" panose="05000000000000000000" pitchFamily="2" charset="2"/>
              <a:buChar char="v"/>
            </a:pPr>
            <a:r>
              <a:rPr lang="ar-SY" altLang="ar-SY" sz="2300" b="1" dirty="0">
                <a:solidFill>
                  <a:schemeClr val="tx1"/>
                </a:solidFill>
              </a:rPr>
              <a:t>استئصال الأورام</a:t>
            </a:r>
          </a:p>
          <a:p>
            <a:pPr marL="571500" indent="-571500">
              <a:buFont typeface="Wingdings" panose="05000000000000000000" pitchFamily="2" charset="2"/>
              <a:buChar char="v"/>
            </a:pPr>
            <a:r>
              <a:rPr lang="ar-SY" altLang="ar-SY" sz="2300" b="1" dirty="0">
                <a:solidFill>
                  <a:schemeClr val="tx1"/>
                </a:solidFill>
              </a:rPr>
              <a:t>الجراحة العظمية </a:t>
            </a:r>
          </a:p>
          <a:p>
            <a:pPr marL="571500" indent="-571500">
              <a:buFont typeface="Wingdings" panose="05000000000000000000" pitchFamily="2" charset="2"/>
              <a:buChar char="v"/>
              <a:tabLst>
                <a:tab pos="174625" algn="l"/>
              </a:tabLst>
            </a:pPr>
            <a:r>
              <a:rPr lang="ar-SY" altLang="ar-SY" sz="2300" b="1" dirty="0">
                <a:solidFill>
                  <a:schemeClr val="tx1"/>
                </a:solidFill>
              </a:rPr>
              <a:t>الجراحة العظمية التنظيرية</a:t>
            </a:r>
          </a:p>
          <a:p>
            <a:r>
              <a:rPr lang="ar-SY" altLang="ar-SY" sz="2300" b="1" dirty="0">
                <a:solidFill>
                  <a:srgbClr val="C00000"/>
                </a:solidFill>
              </a:rPr>
              <a:t>الجراحة العينية:</a:t>
            </a:r>
            <a:endParaRPr lang="ar-SY" altLang="ar-SY" sz="2300" dirty="0">
              <a:solidFill>
                <a:srgbClr val="C00000"/>
              </a:solidFill>
            </a:endParaRPr>
          </a:p>
          <a:p>
            <a:pPr marL="285750" indent="-285750">
              <a:buFont typeface="Wingdings" panose="05000000000000000000" pitchFamily="2" charset="2"/>
              <a:buChar char="v"/>
            </a:pPr>
            <a:r>
              <a:rPr lang="ar-SY" altLang="ar-SY" sz="2300" b="1" dirty="0"/>
              <a:t>انفصال الشبكية </a:t>
            </a:r>
          </a:p>
          <a:p>
            <a:pPr marL="285750" indent="-285750">
              <a:buFont typeface="Wingdings" panose="05000000000000000000" pitchFamily="2" charset="2"/>
              <a:buChar char="v"/>
            </a:pPr>
            <a:r>
              <a:rPr lang="ar-SY" altLang="ar-SY" sz="2300" b="1" dirty="0"/>
              <a:t>القطوع الزجاجية </a:t>
            </a:r>
          </a:p>
          <a:p>
            <a:pPr marL="285750" indent="-285750">
              <a:buFont typeface="Wingdings" panose="05000000000000000000" pitchFamily="2" charset="2"/>
              <a:buChar char="v"/>
            </a:pPr>
            <a:r>
              <a:rPr lang="ar-SY" altLang="ar-SY" sz="2300" b="1" dirty="0"/>
              <a:t>زرع القرنية (باستثناء ثمن القرنية)</a:t>
            </a:r>
          </a:p>
          <a:p>
            <a:r>
              <a:rPr lang="ar-SY" altLang="ar-SY" sz="2300" b="1" dirty="0">
                <a:solidFill>
                  <a:srgbClr val="C00000"/>
                </a:solidFill>
              </a:rPr>
              <a:t>الجراحة الصدرية: </a:t>
            </a:r>
          </a:p>
          <a:p>
            <a:pPr marL="285750" indent="-285750">
              <a:buFont typeface="Wingdings" panose="05000000000000000000" pitchFamily="2" charset="2"/>
              <a:buChar char="v"/>
            </a:pPr>
            <a:r>
              <a:rPr lang="ar-SY" altLang="ar-SY" sz="2300" b="1" dirty="0">
                <a:solidFill>
                  <a:schemeClr val="tx1"/>
                </a:solidFill>
              </a:rPr>
              <a:t> أورام الرئة.</a:t>
            </a:r>
          </a:p>
          <a:p>
            <a:pPr marL="285750" indent="-285750">
              <a:buFont typeface="Wingdings" panose="05000000000000000000" pitchFamily="2" charset="2"/>
              <a:buChar char="v"/>
            </a:pPr>
            <a:r>
              <a:rPr lang="ar-SY" altLang="ar-SY" sz="2300" b="1" dirty="0">
                <a:solidFill>
                  <a:schemeClr val="tx1"/>
                </a:solidFill>
              </a:rPr>
              <a:t>أورام المري.</a:t>
            </a:r>
          </a:p>
          <a:p>
            <a:pPr marL="285750" indent="-285750">
              <a:buFont typeface="Wingdings" panose="05000000000000000000" pitchFamily="2" charset="2"/>
              <a:buChar char="v"/>
            </a:pPr>
            <a:r>
              <a:rPr lang="ar-SY" altLang="ar-SY" sz="2300" b="1" dirty="0">
                <a:solidFill>
                  <a:schemeClr val="tx1"/>
                </a:solidFill>
              </a:rPr>
              <a:t>أورام </a:t>
            </a:r>
            <a:r>
              <a:rPr lang="ar-SY" altLang="ar-SY" sz="2300" b="1" dirty="0" err="1">
                <a:solidFill>
                  <a:schemeClr val="tx1"/>
                </a:solidFill>
              </a:rPr>
              <a:t>الرغامى</a:t>
            </a:r>
            <a:r>
              <a:rPr lang="ar-SY" altLang="ar-SY" sz="2300" b="1" dirty="0">
                <a:solidFill>
                  <a:schemeClr val="tx1"/>
                </a:solidFill>
              </a:rPr>
              <a:t>.</a:t>
            </a:r>
          </a:p>
        </p:txBody>
      </p:sp>
      <p:sp>
        <p:nvSpPr>
          <p:cNvPr id="7" name="Rounded Rectangle 6"/>
          <p:cNvSpPr/>
          <p:nvPr/>
        </p:nvSpPr>
        <p:spPr>
          <a:xfrm>
            <a:off x="539552" y="1124744"/>
            <a:ext cx="3960440" cy="5374541"/>
          </a:xfrm>
          <a:prstGeom prst="roundRect">
            <a:avLst/>
          </a:prstGeom>
          <a:no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Y" altLang="ar-SY" sz="2400" b="1" dirty="0">
                <a:solidFill>
                  <a:srgbClr val="C00000"/>
                </a:solidFill>
              </a:rPr>
              <a:t>أمراض الكلية: </a:t>
            </a:r>
          </a:p>
          <a:p>
            <a:pPr marL="285750" indent="-285750">
              <a:buFont typeface="Wingdings" panose="05000000000000000000" pitchFamily="2" charset="2"/>
              <a:buChar char="v"/>
            </a:pPr>
            <a:r>
              <a:rPr lang="ar-SY" altLang="ar-SY" sz="2400" b="1" dirty="0">
                <a:solidFill>
                  <a:srgbClr val="00B050"/>
                </a:solidFill>
              </a:rPr>
              <a:t> </a:t>
            </a:r>
            <a:r>
              <a:rPr lang="ar-SY" altLang="ar-SY" sz="2400" b="1" dirty="0">
                <a:solidFill>
                  <a:schemeClr val="accent5">
                    <a:lumMod val="20000"/>
                    <a:lumOff val="80000"/>
                  </a:schemeClr>
                </a:solidFill>
              </a:rPr>
              <a:t>يغطى القصور الكلوي الحاد.</a:t>
            </a:r>
          </a:p>
          <a:p>
            <a:pPr marL="285750" indent="-285750">
              <a:buFont typeface="Wingdings" panose="05000000000000000000" pitchFamily="2" charset="2"/>
              <a:buChar char="v"/>
            </a:pPr>
            <a:r>
              <a:rPr lang="ar-SY" altLang="ar-SY" sz="2400" b="1" dirty="0">
                <a:solidFill>
                  <a:schemeClr val="accent5">
                    <a:lumMod val="20000"/>
                    <a:lumOff val="80000"/>
                  </a:schemeClr>
                </a:solidFill>
              </a:rPr>
              <a:t>لا يغطى غسيل الكلى الدموي باستثناء جلسة </a:t>
            </a:r>
            <a:r>
              <a:rPr lang="ar-SY" altLang="ar-SY" sz="2400" b="1" dirty="0"/>
              <a:t>غسيل الكلى للقصور الكلوي الحاد التي تتم خلال فترة الاستشفاء الأولى.</a:t>
            </a:r>
          </a:p>
          <a:p>
            <a:pPr marL="285750" indent="-285750">
              <a:buFont typeface="Wingdings" panose="05000000000000000000" pitchFamily="2" charset="2"/>
              <a:buChar char="v"/>
            </a:pPr>
            <a:r>
              <a:rPr lang="ar-SY" altLang="ar-SY" sz="2400" b="1" dirty="0"/>
              <a:t>تفتيت الحصيات.</a:t>
            </a:r>
          </a:p>
          <a:p>
            <a:pPr marL="285750" indent="-285750">
              <a:buFont typeface="Wingdings" panose="05000000000000000000" pitchFamily="2" charset="2"/>
              <a:buChar char="v"/>
            </a:pPr>
            <a:r>
              <a:rPr lang="ar-SY" altLang="ar-SY" sz="2400" b="1" dirty="0"/>
              <a:t>استئصال الرحم.</a:t>
            </a:r>
          </a:p>
          <a:p>
            <a:pPr marL="285750" indent="-285750">
              <a:buFont typeface="Wingdings" panose="05000000000000000000" pitchFamily="2" charset="2"/>
              <a:buChar char="v"/>
            </a:pPr>
            <a:r>
              <a:rPr lang="ar-SY" altLang="ar-SY" sz="2400" b="1" dirty="0"/>
              <a:t>الفتوق و الرقعة.</a:t>
            </a:r>
          </a:p>
          <a:p>
            <a:pPr marL="285750" indent="-285750">
              <a:buFont typeface="Wingdings" panose="05000000000000000000" pitchFamily="2" charset="2"/>
              <a:buChar char="v"/>
            </a:pPr>
            <a:r>
              <a:rPr lang="ar-SY" altLang="ar-SY" sz="2400" b="1" dirty="0"/>
              <a:t>القرينات.</a:t>
            </a:r>
          </a:p>
          <a:p>
            <a:pPr marL="285750" indent="-285750">
              <a:buFont typeface="Wingdings" panose="05000000000000000000" pitchFamily="2" charset="2"/>
              <a:buChar char="v"/>
            </a:pPr>
            <a:r>
              <a:rPr lang="ar-SY" altLang="ar-SY" sz="2400" b="1" dirty="0"/>
              <a:t>جراحة الأنف (باستثناء انحراف الوتيرة).</a:t>
            </a:r>
          </a:p>
          <a:p>
            <a:r>
              <a:rPr lang="ar-SY" altLang="ar-SY" sz="2000" b="1" dirty="0">
                <a:solidFill>
                  <a:srgbClr val="C00000"/>
                </a:solidFill>
              </a:rPr>
              <a:t>الجراحة </a:t>
            </a:r>
            <a:r>
              <a:rPr lang="ar-SY" altLang="ar-SY" sz="2000" b="1" dirty="0" err="1">
                <a:solidFill>
                  <a:srgbClr val="C00000"/>
                </a:solidFill>
              </a:rPr>
              <a:t>الأذنية</a:t>
            </a:r>
            <a:r>
              <a:rPr lang="ar-SY" altLang="ar-SY" sz="2000" b="1" dirty="0">
                <a:solidFill>
                  <a:srgbClr val="C00000"/>
                </a:solidFill>
              </a:rPr>
              <a:t>:</a:t>
            </a:r>
          </a:p>
          <a:p>
            <a:pPr marL="285750" indent="-285750">
              <a:buFont typeface="Wingdings" panose="05000000000000000000" pitchFamily="2" charset="2"/>
              <a:buChar char="v"/>
            </a:pPr>
            <a:r>
              <a:rPr lang="ar-SY" altLang="ar-SY" sz="2000" b="1" dirty="0"/>
              <a:t>تصنيع </a:t>
            </a:r>
            <a:r>
              <a:rPr lang="ar-SY" altLang="ar-SY" sz="2000" b="1" dirty="0" smtClean="0"/>
              <a:t>الركابة</a:t>
            </a:r>
            <a:endParaRPr lang="ar-SY" altLang="ar-SY" sz="1600" b="1" dirty="0"/>
          </a:p>
          <a:p>
            <a:pPr marL="285750" indent="-285750">
              <a:buFont typeface="Wingdings" panose="05000000000000000000" pitchFamily="2" charset="2"/>
              <a:buChar char="v"/>
            </a:pPr>
            <a:endParaRPr lang="ar-SY" altLang="ar-SY" sz="1600" b="1" dirty="0"/>
          </a:p>
        </p:txBody>
      </p:sp>
    </p:spTree>
    <p:extLst>
      <p:ext uri="{BB962C8B-B14F-4D97-AF65-F5344CB8AC3E}">
        <p14:creationId xmlns:p14="http://schemas.microsoft.com/office/powerpoint/2010/main" val="1937593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2303748" y="253049"/>
            <a:ext cx="4536504" cy="576064"/>
          </a:xfrm>
          <a:prstGeom prst="rect">
            <a:avLst/>
          </a:prstGeom>
          <a:solidFill>
            <a:schemeClr val="bg2"/>
          </a:solidFill>
          <a:ln w="38100">
            <a:solidFill>
              <a:schemeClr val="tx1">
                <a:lumMod val="65000"/>
              </a:schemeClr>
            </a:solidFill>
          </a:ln>
        </p:spPr>
        <p:txBody>
          <a:bodyPr vert="horz" lIns="91440" tIns="45720" rIns="91440" bIns="45720" rtlCol="0" anchor="b">
            <a:normAutofit fontScale="92500" lnSpcReduction="10000"/>
          </a:bodyPr>
          <a:lstStyle>
            <a:lvl1pPr algn="l" rtl="1"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l" rtl="1" fontAlgn="base">
              <a:lnSpc>
                <a:spcPct val="90000"/>
              </a:lnSpc>
              <a:spcBef>
                <a:spcPct val="0"/>
              </a:spcBef>
              <a:spcAft>
                <a:spcPct val="0"/>
              </a:spcAft>
              <a:defRPr sz="3600">
                <a:solidFill>
                  <a:schemeClr val="tx1"/>
                </a:solidFill>
                <a:latin typeface="Tw Cen MT" panose="020B0602020104020603" pitchFamily="34" charset="0"/>
              </a:defRPr>
            </a:lvl6pPr>
            <a:lvl7pPr marL="914400" algn="l" rtl="1" fontAlgn="base">
              <a:lnSpc>
                <a:spcPct val="90000"/>
              </a:lnSpc>
              <a:spcBef>
                <a:spcPct val="0"/>
              </a:spcBef>
              <a:spcAft>
                <a:spcPct val="0"/>
              </a:spcAft>
              <a:defRPr sz="3600">
                <a:solidFill>
                  <a:schemeClr val="tx1"/>
                </a:solidFill>
                <a:latin typeface="Tw Cen MT" panose="020B0602020104020603" pitchFamily="34" charset="0"/>
              </a:defRPr>
            </a:lvl7pPr>
            <a:lvl8pPr marL="1371600" algn="l" rtl="1" fontAlgn="base">
              <a:lnSpc>
                <a:spcPct val="90000"/>
              </a:lnSpc>
              <a:spcBef>
                <a:spcPct val="0"/>
              </a:spcBef>
              <a:spcAft>
                <a:spcPct val="0"/>
              </a:spcAft>
              <a:defRPr sz="3600">
                <a:solidFill>
                  <a:schemeClr val="tx1"/>
                </a:solidFill>
                <a:latin typeface="Tw Cen MT" panose="020B0602020104020603" pitchFamily="34" charset="0"/>
              </a:defRPr>
            </a:lvl8pPr>
            <a:lvl9pPr marL="1828800" algn="l" rtl="1" fontAlgn="base">
              <a:lnSpc>
                <a:spcPct val="90000"/>
              </a:lnSpc>
              <a:spcBef>
                <a:spcPct val="0"/>
              </a:spcBef>
              <a:spcAft>
                <a:spcPct val="0"/>
              </a:spcAft>
              <a:defRPr sz="3600">
                <a:solidFill>
                  <a:schemeClr val="tx1"/>
                </a:solidFill>
                <a:latin typeface="Tw Cen MT" panose="020B0602020104020603" pitchFamily="34" charset="0"/>
              </a:defRPr>
            </a:lvl9pPr>
          </a:lstStyle>
          <a:p>
            <a:pPr algn="ctr" eaLnBrk="1" fontAlgn="auto" hangingPunct="1">
              <a:spcAft>
                <a:spcPts val="0"/>
              </a:spcAft>
              <a:defRPr/>
            </a:pPr>
            <a:r>
              <a:rPr lang="ar-SY" altLang="ar-SY" sz="4000" b="1" dirty="0">
                <a:solidFill>
                  <a:schemeClr val="tx1">
                    <a:lumMod val="85000"/>
                  </a:schemeClr>
                </a:solidFill>
                <a:latin typeface="Adobe Arabic" panose="02040503050201020203" pitchFamily="18" charset="-78"/>
                <a:cs typeface="Adobe Arabic" panose="02040503050201020203" pitchFamily="18" charset="-78"/>
              </a:rPr>
              <a:t>تغطيات إضافية للعقد</a:t>
            </a:r>
            <a:endParaRPr lang="en-US" altLang="ar-SY" sz="4000" b="1" dirty="0">
              <a:solidFill>
                <a:schemeClr val="tx1">
                  <a:lumMod val="85000"/>
                </a:schemeClr>
              </a:solidFill>
              <a:latin typeface="Adobe Arabic" panose="02040503050201020203" pitchFamily="18" charset="-78"/>
              <a:cs typeface="Adobe Arabic" panose="02040503050201020203" pitchFamily="18" charset="-78"/>
            </a:endParaRPr>
          </a:p>
        </p:txBody>
      </p:sp>
      <p:sp>
        <p:nvSpPr>
          <p:cNvPr id="6" name="Rounded Rectangle 5"/>
          <p:cNvSpPr/>
          <p:nvPr/>
        </p:nvSpPr>
        <p:spPr>
          <a:xfrm>
            <a:off x="579598" y="1052736"/>
            <a:ext cx="7984804" cy="4973288"/>
          </a:xfrm>
          <a:prstGeom prst="roundRect">
            <a:avLst/>
          </a:prstGeom>
          <a:no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Y" altLang="ar-SY" sz="2200" b="1" u="sng" dirty="0">
                <a:solidFill>
                  <a:srgbClr val="FF0000"/>
                </a:solidFill>
                <a:latin typeface="Adobe Arabic" panose="02040503050201020203" pitchFamily="18" charset="-78"/>
                <a:cs typeface="Adobe Arabic" panose="02040503050201020203" pitchFamily="18" charset="-78"/>
              </a:rPr>
              <a:t>المنافع الخاصة:</a:t>
            </a:r>
          </a:p>
          <a:p>
            <a:pPr marL="285750" indent="-285750">
              <a:buFont typeface="Wingdings" panose="05000000000000000000" pitchFamily="2" charset="2"/>
              <a:buChar char="v"/>
            </a:pPr>
            <a:r>
              <a:rPr lang="ar-SY" altLang="ar-SY" sz="2600" b="1" dirty="0">
                <a:latin typeface="Adobe Arabic" panose="02040503050201020203" pitchFamily="18" charset="-78"/>
                <a:cs typeface="Adobe Arabic" panose="02040503050201020203" pitchFamily="18" charset="-78"/>
              </a:rPr>
              <a:t>يُعطى للمولود الجديد خلافاً للاستثناء وخلال 48 ساعة من ساعة الولادة:</a:t>
            </a:r>
          </a:p>
          <a:p>
            <a:pPr marL="174625" indent="188913"/>
            <a:r>
              <a:rPr lang="ar-SY" altLang="ar-SY" sz="2600" b="1" dirty="0">
                <a:latin typeface="Adobe Arabic" panose="02040503050201020203" pitchFamily="18" charset="-78"/>
                <a:cs typeface="Adobe Arabic" panose="02040503050201020203" pitchFamily="18" charset="-78"/>
              </a:rPr>
              <a:t>1- الحاضنة لمدة 6 أيام   2- استشارة طبيب الأطفال   3- الختان للمولود الذكر</a:t>
            </a:r>
          </a:p>
          <a:p>
            <a:pPr marL="285750" indent="-285750">
              <a:buFont typeface="Wingdings" panose="05000000000000000000" pitchFamily="2" charset="2"/>
              <a:buChar char="v"/>
            </a:pPr>
            <a:r>
              <a:rPr lang="ar-SY" altLang="ar-SY" sz="2600" b="1" dirty="0">
                <a:latin typeface="Adobe Arabic" panose="02040503050201020203" pitchFamily="18" charset="-78"/>
                <a:cs typeface="Adobe Arabic" panose="02040503050201020203" pitchFamily="18" charset="-78"/>
              </a:rPr>
              <a:t>جميع الحالات الناتجة عن الحرب، الغزو، أعمال العدو الأجنبي، الاعتداءات أو العمليات شبه الحربية، الحرب الأهلية، التمرد.</a:t>
            </a:r>
          </a:p>
          <a:p>
            <a:pPr marL="285750" indent="-285750">
              <a:buFont typeface="Wingdings" panose="05000000000000000000" pitchFamily="2" charset="2"/>
              <a:buChar char="v"/>
            </a:pPr>
            <a:r>
              <a:rPr lang="ar-SY" altLang="ar-SY" sz="2600" b="1" dirty="0">
                <a:latin typeface="Adobe Arabic" panose="02040503050201020203" pitchFamily="18" charset="-78"/>
                <a:cs typeface="Adobe Arabic" panose="02040503050201020203" pitchFamily="18" charset="-78"/>
              </a:rPr>
              <a:t>تكاليف الدفن بحد أقصى /100,000/ ل.س في حال وفاة المريض أثناء إقامته في المشفى نتيجة حالة مغطاة.</a:t>
            </a:r>
          </a:p>
          <a:p>
            <a:pPr marL="285750" indent="-285750">
              <a:buFont typeface="Wingdings" panose="05000000000000000000" pitchFamily="2" charset="2"/>
              <a:buChar char="v"/>
            </a:pPr>
            <a:r>
              <a:rPr lang="ar-SY" altLang="ar-SY" sz="2600" b="1" dirty="0">
                <a:latin typeface="Adobe Arabic" panose="02040503050201020203" pitchFamily="18" charset="-78"/>
                <a:cs typeface="Adobe Arabic" panose="02040503050201020203" pitchFamily="18" charset="-78"/>
              </a:rPr>
              <a:t>سيارة الإسعاف الخاصة بالمشفى.</a:t>
            </a:r>
          </a:p>
          <a:p>
            <a:pPr marL="285750" indent="-285750">
              <a:buFont typeface="Wingdings" panose="05000000000000000000" pitchFamily="2" charset="2"/>
              <a:buChar char="v"/>
            </a:pPr>
            <a:r>
              <a:rPr lang="ar-SY" altLang="ar-SY" sz="2600" b="1" dirty="0">
                <a:latin typeface="Adobe Arabic" panose="02040503050201020203" pitchFamily="18" charset="-78"/>
                <a:cs typeface="Adobe Arabic" panose="02040503050201020203" pitchFamily="18" charset="-78"/>
              </a:rPr>
              <a:t>البدائل الصناعية وتشمل (الشبكات، صمامات القلب، العدسة العينية) بسقف مالي 250000 ل.س</a:t>
            </a:r>
          </a:p>
        </p:txBody>
      </p:sp>
    </p:spTree>
    <p:extLst>
      <p:ext uri="{BB962C8B-B14F-4D97-AF65-F5344CB8AC3E}">
        <p14:creationId xmlns:p14="http://schemas.microsoft.com/office/powerpoint/2010/main" val="42401206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a:xfrm>
            <a:off x="1500166" y="571480"/>
            <a:ext cx="6408712" cy="648072"/>
          </a:xfrm>
          <a:prstGeom prst="rect">
            <a:avLst/>
          </a:prstGeom>
          <a:solidFill>
            <a:schemeClr val="bg2"/>
          </a:solidFill>
          <a:ln w="38100">
            <a:solidFill>
              <a:schemeClr val="tx1">
                <a:lumMod val="65000"/>
              </a:schemeClr>
            </a:solidFill>
          </a:ln>
        </p:spPr>
        <p:txBody>
          <a:bodyPr vert="horz" lIns="91440" tIns="45720" rIns="91440" bIns="45720" rtlCol="0" anchor="b">
            <a:noAutofit/>
          </a:bodyPr>
          <a:lstStyle>
            <a:lvl1pPr algn="l" rtl="1"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l" rtl="1" fontAlgn="base">
              <a:lnSpc>
                <a:spcPct val="90000"/>
              </a:lnSpc>
              <a:spcBef>
                <a:spcPct val="0"/>
              </a:spcBef>
              <a:spcAft>
                <a:spcPct val="0"/>
              </a:spcAft>
              <a:defRPr sz="3600">
                <a:solidFill>
                  <a:schemeClr val="tx1"/>
                </a:solidFill>
                <a:latin typeface="Tw Cen MT" panose="020B0602020104020603" pitchFamily="34" charset="0"/>
              </a:defRPr>
            </a:lvl6pPr>
            <a:lvl7pPr marL="914400" algn="l" rtl="1" fontAlgn="base">
              <a:lnSpc>
                <a:spcPct val="90000"/>
              </a:lnSpc>
              <a:spcBef>
                <a:spcPct val="0"/>
              </a:spcBef>
              <a:spcAft>
                <a:spcPct val="0"/>
              </a:spcAft>
              <a:defRPr sz="3600">
                <a:solidFill>
                  <a:schemeClr val="tx1"/>
                </a:solidFill>
                <a:latin typeface="Tw Cen MT" panose="020B0602020104020603" pitchFamily="34" charset="0"/>
              </a:defRPr>
            </a:lvl7pPr>
            <a:lvl8pPr marL="1371600" algn="l" rtl="1" fontAlgn="base">
              <a:lnSpc>
                <a:spcPct val="90000"/>
              </a:lnSpc>
              <a:spcBef>
                <a:spcPct val="0"/>
              </a:spcBef>
              <a:spcAft>
                <a:spcPct val="0"/>
              </a:spcAft>
              <a:defRPr sz="3600">
                <a:solidFill>
                  <a:schemeClr val="tx1"/>
                </a:solidFill>
                <a:latin typeface="Tw Cen MT" panose="020B0602020104020603" pitchFamily="34" charset="0"/>
              </a:defRPr>
            </a:lvl8pPr>
            <a:lvl9pPr marL="1828800" algn="l" rtl="1" fontAlgn="base">
              <a:lnSpc>
                <a:spcPct val="90000"/>
              </a:lnSpc>
              <a:spcBef>
                <a:spcPct val="0"/>
              </a:spcBef>
              <a:spcAft>
                <a:spcPct val="0"/>
              </a:spcAft>
              <a:defRPr sz="3600">
                <a:solidFill>
                  <a:schemeClr val="tx1"/>
                </a:solidFill>
                <a:latin typeface="Tw Cen MT" panose="020B0602020104020603" pitchFamily="34" charset="0"/>
              </a:defRPr>
            </a:lvl9pPr>
          </a:lstStyle>
          <a:p>
            <a:pPr lvl="0" algn="ctr"/>
            <a:r>
              <a:rPr lang="ar-SY" sz="3200" b="1" dirty="0">
                <a:solidFill>
                  <a:schemeClr val="tx1">
                    <a:lumMod val="85000"/>
                  </a:schemeClr>
                </a:solidFill>
                <a:latin typeface="Adobe Arabic" panose="02040503050201020203" pitchFamily="18" charset="-78"/>
                <a:cs typeface="Adobe Arabic" panose="02040503050201020203" pitchFamily="18" charset="-78"/>
              </a:rPr>
              <a:t>أبرز الاستثناءات وعدم التغطية</a:t>
            </a:r>
          </a:p>
        </p:txBody>
      </p:sp>
      <p:sp>
        <p:nvSpPr>
          <p:cNvPr id="4" name="Rounded Rectangle 3"/>
          <p:cNvSpPr/>
          <p:nvPr/>
        </p:nvSpPr>
        <p:spPr>
          <a:xfrm>
            <a:off x="1115616" y="1700808"/>
            <a:ext cx="6840760" cy="4536504"/>
          </a:xfrm>
          <a:prstGeom prst="roundRect">
            <a:avLst/>
          </a:prstGeom>
          <a:noFill/>
          <a:ln w="38100">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Font typeface="Wingdings" panose="05000000000000000000" pitchFamily="2" charset="2"/>
              <a:buChar char="v"/>
            </a:pPr>
            <a:r>
              <a:rPr lang="ar-SY" altLang="ar-SY" sz="2800" dirty="0">
                <a:solidFill>
                  <a:schemeClr val="tx1">
                    <a:lumMod val="95000"/>
                  </a:schemeClr>
                </a:solidFill>
              </a:rPr>
              <a:t> </a:t>
            </a:r>
            <a:r>
              <a:rPr lang="ar-SY" altLang="ar-SY" sz="2800" dirty="0">
                <a:solidFill>
                  <a:schemeClr val="tx1">
                    <a:lumMod val="95000"/>
                  </a:schemeClr>
                </a:solidFill>
                <a:latin typeface="Adobe Arabic" panose="02040503050201020203" pitchFamily="18" charset="-78"/>
                <a:cs typeface="Adobe Arabic" panose="02040503050201020203" pitchFamily="18" charset="-78"/>
              </a:rPr>
              <a:t>كل علاج أو اختبار مرتبط بالأمراض الجنسية.</a:t>
            </a:r>
          </a:p>
          <a:p>
            <a:pPr marL="285750" indent="-285750">
              <a:buFont typeface="Wingdings" panose="05000000000000000000" pitchFamily="2" charset="2"/>
              <a:buChar char="v"/>
            </a:pPr>
            <a:r>
              <a:rPr lang="ar-SY" altLang="ar-SY" sz="2800" dirty="0">
                <a:solidFill>
                  <a:schemeClr val="tx1">
                    <a:lumMod val="95000"/>
                  </a:schemeClr>
                </a:solidFill>
                <a:latin typeface="Adobe Arabic" panose="02040503050201020203" pitchFamily="18" charset="-78"/>
                <a:cs typeface="Adobe Arabic" panose="02040503050201020203" pitchFamily="18" charset="-78"/>
              </a:rPr>
              <a:t> كافة العمليات المرتبطة بتغيير الجنس.</a:t>
            </a:r>
          </a:p>
          <a:p>
            <a:pPr marL="285750" indent="-285750">
              <a:buFont typeface="Wingdings" panose="05000000000000000000" pitchFamily="2" charset="2"/>
              <a:buChar char="v"/>
            </a:pPr>
            <a:r>
              <a:rPr lang="ar-SY" altLang="ar-SY" sz="2800" dirty="0">
                <a:solidFill>
                  <a:schemeClr val="tx1">
                    <a:lumMod val="95000"/>
                  </a:schemeClr>
                </a:solidFill>
                <a:latin typeface="Adobe Arabic" panose="02040503050201020203" pitchFamily="18" charset="-78"/>
                <a:cs typeface="Adobe Arabic" panose="02040503050201020203" pitchFamily="18" charset="-78"/>
              </a:rPr>
              <a:t> معالجة العقم.</a:t>
            </a:r>
          </a:p>
          <a:p>
            <a:pPr marL="285750" indent="-285750">
              <a:buFont typeface="Wingdings" panose="05000000000000000000" pitchFamily="2" charset="2"/>
              <a:buChar char="v"/>
            </a:pPr>
            <a:r>
              <a:rPr lang="ar-SY" altLang="ar-SY" sz="2800" dirty="0">
                <a:solidFill>
                  <a:schemeClr val="tx1">
                    <a:lumMod val="95000"/>
                  </a:schemeClr>
                </a:solidFill>
                <a:latin typeface="Adobe Arabic" panose="02040503050201020203" pitchFamily="18" charset="-78"/>
                <a:cs typeface="Adobe Arabic" panose="02040503050201020203" pitchFamily="18" charset="-78"/>
              </a:rPr>
              <a:t> دوالي الحبل المنوي.</a:t>
            </a:r>
          </a:p>
          <a:p>
            <a:pPr marL="285750" indent="-285750">
              <a:buFont typeface="Wingdings" panose="05000000000000000000" pitchFamily="2" charset="2"/>
              <a:buChar char="v"/>
            </a:pPr>
            <a:r>
              <a:rPr lang="ar-SY" altLang="ar-SY" sz="2800" dirty="0">
                <a:solidFill>
                  <a:schemeClr val="tx1">
                    <a:lumMod val="95000"/>
                  </a:schemeClr>
                </a:solidFill>
                <a:latin typeface="Adobe Arabic" panose="02040503050201020203" pitchFamily="18" charset="-78"/>
                <a:cs typeface="Adobe Arabic" panose="02040503050201020203" pitchFamily="18" charset="-78"/>
              </a:rPr>
              <a:t> ربط البوقين.</a:t>
            </a:r>
          </a:p>
          <a:p>
            <a:pPr marL="285750" indent="-285750">
              <a:buFont typeface="Wingdings" panose="05000000000000000000" pitchFamily="2" charset="2"/>
              <a:buChar char="v"/>
            </a:pPr>
            <a:r>
              <a:rPr lang="ar-SY" altLang="ar-SY" sz="2800" dirty="0">
                <a:solidFill>
                  <a:schemeClr val="tx1">
                    <a:lumMod val="95000"/>
                  </a:schemeClr>
                </a:solidFill>
                <a:latin typeface="Adobe Arabic" panose="02040503050201020203" pitchFamily="18" charset="-78"/>
                <a:cs typeface="Adobe Arabic" panose="02040503050201020203" pitchFamily="18" charset="-78"/>
              </a:rPr>
              <a:t> الزرق (جراحة).</a:t>
            </a:r>
          </a:p>
          <a:p>
            <a:pPr marL="285750" indent="-285750">
              <a:buFont typeface="Wingdings" panose="05000000000000000000" pitchFamily="2" charset="2"/>
              <a:buChar char="v"/>
            </a:pPr>
            <a:r>
              <a:rPr lang="ar-SY" altLang="ar-SY" sz="2800" dirty="0">
                <a:solidFill>
                  <a:schemeClr val="tx1">
                    <a:lumMod val="95000"/>
                  </a:schemeClr>
                </a:solidFill>
                <a:latin typeface="Adobe Arabic" panose="02040503050201020203" pitchFamily="18" charset="-78"/>
                <a:cs typeface="Adobe Arabic" panose="02040503050201020203" pitchFamily="18" charset="-78"/>
              </a:rPr>
              <a:t> موانع الحمل و العلاجات المتعلقة بمضاعفاتها.</a:t>
            </a:r>
          </a:p>
          <a:p>
            <a:pPr marL="285750" indent="-285750">
              <a:buFont typeface="Wingdings" panose="05000000000000000000" pitchFamily="2" charset="2"/>
              <a:buChar char="v"/>
            </a:pPr>
            <a:r>
              <a:rPr lang="ar-SY" altLang="ar-SY" sz="2800" dirty="0">
                <a:solidFill>
                  <a:schemeClr val="tx1">
                    <a:lumMod val="95000"/>
                  </a:schemeClr>
                </a:solidFill>
                <a:latin typeface="Adobe Arabic" panose="02040503050201020203" pitchFamily="18" charset="-78"/>
                <a:cs typeface="Adobe Arabic" panose="02040503050201020203" pitchFamily="18" charset="-78"/>
              </a:rPr>
              <a:t> الاضطرابات العقلية و النفسية و أدويتها.</a:t>
            </a:r>
          </a:p>
          <a:p>
            <a:pPr marL="285750" indent="-285750">
              <a:buFont typeface="Wingdings" panose="05000000000000000000" pitchFamily="2" charset="2"/>
              <a:buChar char="v"/>
            </a:pPr>
            <a:r>
              <a:rPr lang="ar-SY" altLang="ar-SY" sz="2800" dirty="0">
                <a:solidFill>
                  <a:schemeClr val="tx1">
                    <a:lumMod val="95000"/>
                  </a:schemeClr>
                </a:solidFill>
                <a:latin typeface="Adobe Arabic" panose="02040503050201020203" pitchFamily="18" charset="-78"/>
                <a:cs typeface="Adobe Arabic" panose="02040503050201020203" pitchFamily="18" charset="-78"/>
              </a:rPr>
              <a:t> العلاجات الناجمة عن الإدمان على الكحول أو المخدرات.</a:t>
            </a:r>
          </a:p>
        </p:txBody>
      </p:sp>
    </p:spTree>
    <p:extLst>
      <p:ext uri="{BB962C8B-B14F-4D97-AF65-F5344CB8AC3E}">
        <p14:creationId xmlns:p14="http://schemas.microsoft.com/office/powerpoint/2010/main" val="3832475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86526" y="1571612"/>
            <a:ext cx="7214564" cy="4643470"/>
          </a:xfrm>
          <a:prstGeom prst="roundRect">
            <a:avLst/>
          </a:prstGeom>
          <a:noFill/>
          <a:ln w="38100">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800100" indent="-457200" eaLnBrk="0" fontAlgn="base" hangingPunct="0">
              <a:lnSpc>
                <a:spcPct val="100000"/>
              </a:lnSpc>
              <a:spcBef>
                <a:spcPct val="0"/>
              </a:spcBef>
              <a:spcAft>
                <a:spcPts val="238"/>
              </a:spcAft>
              <a:buSzTx/>
              <a:buFont typeface="Courier New" panose="02070309020205020404" pitchFamily="49" charset="0"/>
              <a:buChar char="o"/>
            </a:pPr>
            <a:r>
              <a:rPr lang="ar-LB" altLang="ar-SY" sz="3000" dirty="0">
                <a:solidFill>
                  <a:schemeClr val="tx1">
                    <a:lumMod val="95000"/>
                  </a:schemeClr>
                </a:solidFill>
                <a:latin typeface="Adobe Arabic" panose="02040503050201020203" pitchFamily="18" charset="-78"/>
                <a:cs typeface="Adobe Arabic" panose="02040503050201020203" pitchFamily="18" charset="-78"/>
              </a:rPr>
              <a:t>قراءة وفهم التغطيات الممنوحة له</a:t>
            </a:r>
            <a:r>
              <a:rPr lang="ar-SY" altLang="ar-SY" sz="3000" dirty="0">
                <a:solidFill>
                  <a:schemeClr val="tx1">
                    <a:lumMod val="95000"/>
                  </a:schemeClr>
                </a:solidFill>
                <a:latin typeface="Adobe Arabic" panose="02040503050201020203" pitchFamily="18" charset="-78"/>
                <a:cs typeface="Adobe Arabic" panose="02040503050201020203" pitchFamily="18" charset="-78"/>
              </a:rPr>
              <a:t>.</a:t>
            </a:r>
            <a:endParaRPr lang="en-US" altLang="ar-SY" sz="3000" dirty="0">
              <a:solidFill>
                <a:schemeClr val="tx1">
                  <a:lumMod val="95000"/>
                </a:schemeClr>
              </a:solidFill>
              <a:latin typeface="Adobe Arabic" panose="02040503050201020203" pitchFamily="18" charset="-78"/>
              <a:cs typeface="Adobe Arabic" panose="02040503050201020203" pitchFamily="18" charset="-78"/>
            </a:endParaRPr>
          </a:p>
          <a:p>
            <a:pPr marL="800100" indent="-457200" eaLnBrk="0" fontAlgn="base" hangingPunct="0">
              <a:lnSpc>
                <a:spcPct val="100000"/>
              </a:lnSpc>
              <a:spcBef>
                <a:spcPct val="0"/>
              </a:spcBef>
              <a:spcAft>
                <a:spcPts val="238"/>
              </a:spcAft>
              <a:buSzTx/>
              <a:buFont typeface="Courier New" panose="02070309020205020404" pitchFamily="49" charset="0"/>
              <a:buChar char="o"/>
            </a:pPr>
            <a:r>
              <a:rPr lang="ar-LB" altLang="ar-SY" sz="3000" dirty="0">
                <a:solidFill>
                  <a:schemeClr val="tx1">
                    <a:lumMod val="95000"/>
                  </a:schemeClr>
                </a:solidFill>
                <a:latin typeface="Adobe Arabic" panose="02040503050201020203" pitchFamily="18" charset="-78"/>
                <a:cs typeface="Adobe Arabic" panose="02040503050201020203" pitchFamily="18" charset="-78"/>
              </a:rPr>
              <a:t>لفت نظر الطبيب المعالج للتغطيات المسموحة</a:t>
            </a:r>
            <a:r>
              <a:rPr lang="ar-SY" altLang="ar-SY" sz="3000" dirty="0">
                <a:solidFill>
                  <a:schemeClr val="tx1">
                    <a:lumMod val="95000"/>
                  </a:schemeClr>
                </a:solidFill>
                <a:latin typeface="Adobe Arabic" panose="02040503050201020203" pitchFamily="18" charset="-78"/>
                <a:cs typeface="Adobe Arabic" panose="02040503050201020203" pitchFamily="18" charset="-78"/>
              </a:rPr>
              <a:t>.</a:t>
            </a:r>
            <a:endParaRPr lang="en-US" altLang="ar-SY" sz="3000" dirty="0">
              <a:solidFill>
                <a:schemeClr val="tx1">
                  <a:lumMod val="95000"/>
                </a:schemeClr>
              </a:solidFill>
              <a:latin typeface="Adobe Arabic" panose="02040503050201020203" pitchFamily="18" charset="-78"/>
              <a:cs typeface="Adobe Arabic" panose="02040503050201020203" pitchFamily="18" charset="-78"/>
            </a:endParaRPr>
          </a:p>
          <a:p>
            <a:pPr marL="820738" indent="-457200" eaLnBrk="0" fontAlgn="base" hangingPunct="0">
              <a:lnSpc>
                <a:spcPct val="100000"/>
              </a:lnSpc>
              <a:spcBef>
                <a:spcPct val="0"/>
              </a:spcBef>
              <a:spcAft>
                <a:spcPts val="238"/>
              </a:spcAft>
              <a:buSzTx/>
              <a:buFont typeface="Courier New" panose="02070309020205020404" pitchFamily="49" charset="0"/>
              <a:buChar char="o"/>
            </a:pPr>
            <a:r>
              <a:rPr lang="ar-LB" altLang="ar-SY" sz="3000" dirty="0">
                <a:solidFill>
                  <a:schemeClr val="tx1">
                    <a:lumMod val="95000"/>
                  </a:schemeClr>
                </a:solidFill>
                <a:latin typeface="Adobe Arabic" panose="02040503050201020203" pitchFamily="18" charset="-78"/>
                <a:cs typeface="Adobe Arabic" panose="02040503050201020203" pitchFamily="18" charset="-78"/>
              </a:rPr>
              <a:t>ا</a:t>
            </a:r>
            <a:r>
              <a:rPr lang="ar-SY" altLang="ar-SY" sz="3000" dirty="0">
                <a:solidFill>
                  <a:schemeClr val="tx1">
                    <a:lumMod val="95000"/>
                  </a:schemeClr>
                </a:solidFill>
                <a:latin typeface="Adobe Arabic" panose="02040503050201020203" pitchFamily="18" charset="-78"/>
                <a:cs typeface="Adobe Arabic" panose="02040503050201020203" pitchFamily="18" charset="-78"/>
              </a:rPr>
              <a:t>الاختيار</a:t>
            </a:r>
            <a:r>
              <a:rPr lang="ar-SA" altLang="ar-SY" sz="3000" dirty="0">
                <a:solidFill>
                  <a:schemeClr val="tx1">
                    <a:lumMod val="95000"/>
                  </a:schemeClr>
                </a:solidFill>
                <a:latin typeface="Adobe Arabic" panose="02040503050201020203" pitchFamily="18" charset="-78"/>
                <a:cs typeface="Adobe Arabic" panose="02040503050201020203" pitchFamily="18" charset="-78"/>
              </a:rPr>
              <a:t>المسبق لمزود الخدمة عبر الولوج إلى الموقع </a:t>
            </a:r>
            <a:r>
              <a:rPr lang="ar-SY" altLang="ar-SY" sz="3000" dirty="0">
                <a:solidFill>
                  <a:schemeClr val="tx1">
                    <a:lumMod val="95000"/>
                  </a:schemeClr>
                </a:solidFill>
                <a:latin typeface="Adobe Arabic" panose="02040503050201020203" pitchFamily="18" charset="-78"/>
                <a:cs typeface="Adobe Arabic" panose="02040503050201020203" pitchFamily="18" charset="-78"/>
              </a:rPr>
              <a:t>والاطلاع </a:t>
            </a:r>
            <a:r>
              <a:rPr lang="ar-SA" altLang="ar-SY" sz="3000" dirty="0">
                <a:solidFill>
                  <a:schemeClr val="tx1">
                    <a:lumMod val="95000"/>
                  </a:schemeClr>
                </a:solidFill>
                <a:latin typeface="Adobe Arabic" panose="02040503050201020203" pitchFamily="18" charset="-78"/>
                <a:cs typeface="Adobe Arabic" panose="02040503050201020203" pitchFamily="18" charset="-78"/>
              </a:rPr>
              <a:t>على شبكة الطبية</a:t>
            </a:r>
            <a:r>
              <a:rPr lang="ar-SY" altLang="ar-SY" sz="3000" dirty="0">
                <a:solidFill>
                  <a:schemeClr val="tx1">
                    <a:lumMod val="95000"/>
                  </a:schemeClr>
                </a:solidFill>
                <a:latin typeface="Adobe Arabic" panose="02040503050201020203" pitchFamily="18" charset="-78"/>
                <a:cs typeface="Adobe Arabic" panose="02040503050201020203" pitchFamily="18" charset="-78"/>
              </a:rPr>
              <a:t>.</a:t>
            </a:r>
            <a:endParaRPr lang="en-US" altLang="ar-SY" sz="3000" dirty="0">
              <a:solidFill>
                <a:schemeClr val="tx1">
                  <a:lumMod val="95000"/>
                </a:schemeClr>
              </a:solidFill>
              <a:latin typeface="Adobe Arabic" panose="02040503050201020203" pitchFamily="18" charset="-78"/>
              <a:cs typeface="Adobe Arabic" panose="02040503050201020203" pitchFamily="18" charset="-78"/>
            </a:endParaRPr>
          </a:p>
          <a:p>
            <a:pPr marL="800100" indent="-457200" eaLnBrk="0" fontAlgn="base" hangingPunct="0">
              <a:lnSpc>
                <a:spcPct val="100000"/>
              </a:lnSpc>
              <a:spcBef>
                <a:spcPct val="0"/>
              </a:spcBef>
              <a:spcAft>
                <a:spcPts val="238"/>
              </a:spcAft>
              <a:buSzTx/>
              <a:buFont typeface="Courier New" panose="02070309020205020404" pitchFamily="49" charset="0"/>
              <a:buChar char="o"/>
            </a:pPr>
            <a:r>
              <a:rPr lang="ar-SA" altLang="ar-SY" sz="3000" dirty="0">
                <a:solidFill>
                  <a:schemeClr val="tx1">
                    <a:lumMod val="95000"/>
                  </a:schemeClr>
                </a:solidFill>
                <a:latin typeface="Adobe Arabic" panose="02040503050201020203" pitchFamily="18" charset="-78"/>
                <a:cs typeface="Adobe Arabic" panose="02040503050201020203" pitchFamily="18" charset="-78"/>
              </a:rPr>
              <a:t>أخذ موعد عند الحاجة</a:t>
            </a:r>
            <a:r>
              <a:rPr lang="ar-SY" altLang="ar-SY" sz="3000" dirty="0">
                <a:solidFill>
                  <a:schemeClr val="tx1">
                    <a:lumMod val="95000"/>
                  </a:schemeClr>
                </a:solidFill>
                <a:latin typeface="Adobe Arabic" panose="02040503050201020203" pitchFamily="18" charset="-78"/>
                <a:cs typeface="Adobe Arabic" panose="02040503050201020203" pitchFamily="18" charset="-78"/>
              </a:rPr>
              <a:t>.</a:t>
            </a:r>
            <a:endParaRPr lang="en-US" altLang="ar-SY" sz="3000" dirty="0">
              <a:solidFill>
                <a:schemeClr val="tx1">
                  <a:lumMod val="95000"/>
                </a:schemeClr>
              </a:solidFill>
              <a:latin typeface="Adobe Arabic" panose="02040503050201020203" pitchFamily="18" charset="-78"/>
              <a:cs typeface="Adobe Arabic" panose="02040503050201020203" pitchFamily="18" charset="-78"/>
            </a:endParaRPr>
          </a:p>
          <a:p>
            <a:pPr marL="800100" indent="-457200" eaLnBrk="0" fontAlgn="base" hangingPunct="0">
              <a:lnSpc>
                <a:spcPct val="100000"/>
              </a:lnSpc>
              <a:spcBef>
                <a:spcPct val="0"/>
              </a:spcBef>
              <a:spcAft>
                <a:spcPts val="238"/>
              </a:spcAft>
              <a:buSzTx/>
              <a:buFont typeface="Courier New" panose="02070309020205020404" pitchFamily="49" charset="0"/>
              <a:buChar char="o"/>
            </a:pPr>
            <a:r>
              <a:rPr lang="ar-SA" altLang="ar-SY" sz="3000" dirty="0">
                <a:solidFill>
                  <a:schemeClr val="tx1">
                    <a:lumMod val="95000"/>
                  </a:schemeClr>
                </a:solidFill>
                <a:latin typeface="Adobe Arabic" panose="02040503050201020203" pitchFamily="18" charset="-78"/>
                <a:cs typeface="Adobe Arabic" panose="02040503050201020203" pitchFamily="18" charset="-78"/>
              </a:rPr>
              <a:t>تزويد مزود الخدمة برقم هاتف </a:t>
            </a:r>
            <a:r>
              <a:rPr lang="ar-SY" altLang="ar-SY" sz="3000" dirty="0">
                <a:solidFill>
                  <a:schemeClr val="tx1">
                    <a:lumMod val="95000"/>
                  </a:schemeClr>
                </a:solidFill>
                <a:latin typeface="Adobe Arabic" panose="02040503050201020203" pitchFamily="18" charset="-78"/>
                <a:cs typeface="Adobe Arabic" panose="02040503050201020203" pitchFamily="18" charset="-78"/>
              </a:rPr>
              <a:t>المشترك </a:t>
            </a:r>
            <a:r>
              <a:rPr lang="ar-SA" altLang="ar-SY" sz="3000" dirty="0">
                <a:solidFill>
                  <a:schemeClr val="tx1">
                    <a:lumMod val="95000"/>
                  </a:schemeClr>
                </a:solidFill>
                <a:latin typeface="Adobe Arabic" panose="02040503050201020203" pitchFamily="18" charset="-78"/>
                <a:cs typeface="Adobe Arabic" panose="02040503050201020203" pitchFamily="18" charset="-78"/>
              </a:rPr>
              <a:t>الصحيح</a:t>
            </a:r>
            <a:r>
              <a:rPr lang="ar-SY" altLang="ar-SY" sz="3000" dirty="0">
                <a:solidFill>
                  <a:schemeClr val="tx1">
                    <a:lumMod val="95000"/>
                  </a:schemeClr>
                </a:solidFill>
                <a:latin typeface="Adobe Arabic" panose="02040503050201020203" pitchFamily="18" charset="-78"/>
                <a:cs typeface="Adobe Arabic" panose="02040503050201020203" pitchFamily="18" charset="-78"/>
              </a:rPr>
              <a:t>.</a:t>
            </a:r>
            <a:endParaRPr lang="en-US" altLang="ar-SY" sz="3000" dirty="0">
              <a:solidFill>
                <a:schemeClr val="tx1">
                  <a:lumMod val="95000"/>
                </a:schemeClr>
              </a:solidFill>
              <a:latin typeface="Adobe Arabic" panose="02040503050201020203" pitchFamily="18" charset="-78"/>
              <a:cs typeface="Adobe Arabic" panose="02040503050201020203" pitchFamily="18" charset="-78"/>
            </a:endParaRPr>
          </a:p>
          <a:p>
            <a:pPr marL="800100" indent="-457200" eaLnBrk="0" fontAlgn="base" hangingPunct="0">
              <a:lnSpc>
                <a:spcPct val="100000"/>
              </a:lnSpc>
              <a:spcBef>
                <a:spcPct val="0"/>
              </a:spcBef>
              <a:spcAft>
                <a:spcPts val="238"/>
              </a:spcAft>
              <a:buSzTx/>
              <a:buFont typeface="Courier New" panose="02070309020205020404" pitchFamily="49" charset="0"/>
              <a:buChar char="o"/>
            </a:pPr>
            <a:r>
              <a:rPr lang="ar-SY" altLang="ar-SY" sz="3000" dirty="0">
                <a:solidFill>
                  <a:schemeClr val="tx1">
                    <a:lumMod val="95000"/>
                  </a:schemeClr>
                </a:solidFill>
                <a:latin typeface="Adobe Arabic" panose="02040503050201020203" pitchFamily="18" charset="-78"/>
                <a:cs typeface="Adobe Arabic" panose="02040503050201020203" pitchFamily="18" charset="-78"/>
              </a:rPr>
              <a:t>الاتصال </a:t>
            </a:r>
            <a:r>
              <a:rPr lang="ar-SA" altLang="ar-SY" sz="3000" dirty="0">
                <a:solidFill>
                  <a:schemeClr val="tx1">
                    <a:lumMod val="95000"/>
                  </a:schemeClr>
                </a:solidFill>
                <a:latin typeface="Adobe Arabic" panose="02040503050201020203" pitchFamily="18" charset="-78"/>
                <a:cs typeface="Adobe Arabic" panose="02040503050201020203" pitchFamily="18" charset="-78"/>
              </a:rPr>
              <a:t>بالشركة فوراً للاستفسار عن أي طارئ</a:t>
            </a:r>
            <a:r>
              <a:rPr lang="ar-SY" altLang="ar-SY" sz="3000" dirty="0">
                <a:solidFill>
                  <a:schemeClr val="tx1">
                    <a:lumMod val="95000"/>
                  </a:schemeClr>
                </a:solidFill>
                <a:latin typeface="Adobe Arabic" panose="02040503050201020203" pitchFamily="18" charset="-78"/>
                <a:cs typeface="Adobe Arabic" panose="02040503050201020203" pitchFamily="18" charset="-78"/>
              </a:rPr>
              <a:t>.</a:t>
            </a:r>
            <a:endParaRPr lang="ar-SY" sz="3000" dirty="0">
              <a:solidFill>
                <a:schemeClr val="tx1">
                  <a:lumMod val="95000"/>
                </a:schemeClr>
              </a:solidFill>
              <a:latin typeface="Adobe Arabic" panose="02040503050201020203" pitchFamily="18" charset="-78"/>
              <a:cs typeface="Adobe Arabic" panose="02040503050201020203" pitchFamily="18" charset="-78"/>
            </a:endParaRPr>
          </a:p>
        </p:txBody>
      </p:sp>
      <p:sp>
        <p:nvSpPr>
          <p:cNvPr id="4" name="عنوان 1"/>
          <p:cNvSpPr txBox="1">
            <a:spLocks/>
          </p:cNvSpPr>
          <p:nvPr/>
        </p:nvSpPr>
        <p:spPr>
          <a:xfrm>
            <a:off x="3143240" y="642918"/>
            <a:ext cx="3240360" cy="504056"/>
          </a:xfrm>
          <a:prstGeom prst="rect">
            <a:avLst/>
          </a:prstGeom>
          <a:solidFill>
            <a:schemeClr val="bg2"/>
          </a:solidFill>
          <a:ln w="38100">
            <a:solidFill>
              <a:schemeClr val="tx1">
                <a:lumMod val="65000"/>
              </a:schemeClr>
            </a:solidFill>
          </a:ln>
        </p:spPr>
        <p:txBody>
          <a:bodyPr vert="horz" lIns="91440" tIns="45720" rIns="91440" bIns="45720" rtlCol="0" anchor="b">
            <a:noAutofit/>
          </a:bodyPr>
          <a:lstStyle>
            <a:lvl1pPr algn="l" rtl="1"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l" rtl="1"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l" rtl="1" fontAlgn="base">
              <a:lnSpc>
                <a:spcPct val="90000"/>
              </a:lnSpc>
              <a:spcBef>
                <a:spcPct val="0"/>
              </a:spcBef>
              <a:spcAft>
                <a:spcPct val="0"/>
              </a:spcAft>
              <a:defRPr sz="3600">
                <a:solidFill>
                  <a:schemeClr val="tx1"/>
                </a:solidFill>
                <a:latin typeface="Tw Cen MT" panose="020B0602020104020603" pitchFamily="34" charset="0"/>
              </a:defRPr>
            </a:lvl6pPr>
            <a:lvl7pPr marL="914400" algn="l" rtl="1" fontAlgn="base">
              <a:lnSpc>
                <a:spcPct val="90000"/>
              </a:lnSpc>
              <a:spcBef>
                <a:spcPct val="0"/>
              </a:spcBef>
              <a:spcAft>
                <a:spcPct val="0"/>
              </a:spcAft>
              <a:defRPr sz="3600">
                <a:solidFill>
                  <a:schemeClr val="tx1"/>
                </a:solidFill>
                <a:latin typeface="Tw Cen MT" panose="020B0602020104020603" pitchFamily="34" charset="0"/>
              </a:defRPr>
            </a:lvl7pPr>
            <a:lvl8pPr marL="1371600" algn="l" rtl="1" fontAlgn="base">
              <a:lnSpc>
                <a:spcPct val="90000"/>
              </a:lnSpc>
              <a:spcBef>
                <a:spcPct val="0"/>
              </a:spcBef>
              <a:spcAft>
                <a:spcPct val="0"/>
              </a:spcAft>
              <a:defRPr sz="3600">
                <a:solidFill>
                  <a:schemeClr val="tx1"/>
                </a:solidFill>
                <a:latin typeface="Tw Cen MT" panose="020B0602020104020603" pitchFamily="34" charset="0"/>
              </a:defRPr>
            </a:lvl8pPr>
            <a:lvl9pPr marL="1828800" algn="l" rtl="1" fontAlgn="base">
              <a:lnSpc>
                <a:spcPct val="90000"/>
              </a:lnSpc>
              <a:spcBef>
                <a:spcPct val="0"/>
              </a:spcBef>
              <a:spcAft>
                <a:spcPct val="0"/>
              </a:spcAft>
              <a:defRPr sz="3600">
                <a:solidFill>
                  <a:schemeClr val="tx1"/>
                </a:solidFill>
                <a:latin typeface="Tw Cen MT" panose="020B0602020104020603" pitchFamily="34" charset="0"/>
              </a:defRPr>
            </a:lvl9pPr>
          </a:lstStyle>
          <a:p>
            <a:pPr algn="ctr" rtl="0">
              <a:lnSpc>
                <a:spcPct val="100000"/>
              </a:lnSpc>
            </a:pPr>
            <a:r>
              <a:rPr lang="ar-SA" altLang="ar-SY" sz="2800" b="1" dirty="0">
                <a:solidFill>
                  <a:schemeClr val="tx1">
                    <a:lumMod val="85000"/>
                  </a:schemeClr>
                </a:solidFill>
                <a:latin typeface="Adobe Arabic" panose="02040503050201020203" pitchFamily="18" charset="-78"/>
                <a:ea typeface="Calibri" panose="020F0502020204030204" pitchFamily="34" charset="0"/>
                <a:cs typeface="Adobe Arabic" panose="02040503050201020203" pitchFamily="18" charset="-78"/>
              </a:rPr>
              <a:t>المطلوب من </a:t>
            </a:r>
            <a:r>
              <a:rPr lang="ar-SA" altLang="ar-SY" sz="2800" b="1" dirty="0" err="1">
                <a:solidFill>
                  <a:schemeClr val="tx1">
                    <a:lumMod val="85000"/>
                  </a:schemeClr>
                </a:solidFill>
                <a:latin typeface="Adobe Arabic" panose="02040503050201020203" pitchFamily="18" charset="-78"/>
                <a:ea typeface="Calibri" panose="020F0502020204030204" pitchFamily="34" charset="0"/>
                <a:cs typeface="Adobe Arabic" panose="02040503050201020203" pitchFamily="18" charset="-78"/>
              </a:rPr>
              <a:t>المؤم</a:t>
            </a:r>
            <a:r>
              <a:rPr lang="ar-SY" altLang="ar-SY" sz="2800" b="1" dirty="0">
                <a:solidFill>
                  <a:schemeClr val="tx1">
                    <a:lumMod val="85000"/>
                  </a:schemeClr>
                </a:solidFill>
                <a:latin typeface="Adobe Arabic" panose="02040503050201020203" pitchFamily="18" charset="-78"/>
                <a:ea typeface="Calibri" panose="020F0502020204030204" pitchFamily="34" charset="0"/>
                <a:cs typeface="Adobe Arabic" panose="02040503050201020203" pitchFamily="18" charset="-78"/>
              </a:rPr>
              <a:t>ن</a:t>
            </a:r>
            <a:endParaRPr lang="en-US" altLang="ar-SY" sz="2800" b="1" dirty="0">
              <a:solidFill>
                <a:schemeClr val="tx1">
                  <a:lumMod val="85000"/>
                </a:schemeClr>
              </a:solidFill>
              <a:latin typeface="Adobe Arabic" panose="02040503050201020203" pitchFamily="18" charset="-78"/>
              <a:ea typeface="Calibri" panose="020F0502020204030204" pitchFamily="34" charset="0"/>
              <a:cs typeface="Adobe Arabic" panose="02040503050201020203" pitchFamily="18" charset="-78"/>
            </a:endParaRPr>
          </a:p>
        </p:txBody>
      </p:sp>
    </p:spTree>
    <p:extLst>
      <p:ext uri="{BB962C8B-B14F-4D97-AF65-F5344CB8AC3E}">
        <p14:creationId xmlns:p14="http://schemas.microsoft.com/office/powerpoint/2010/main" val="38607238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946D9C9-FF02-4202-A1DF-36F42B674665}"/>
              </a:ext>
            </a:extLst>
          </p:cNvPr>
          <p:cNvSpPr>
            <a:spLocks noGrp="1"/>
          </p:cNvSpPr>
          <p:nvPr>
            <p:ph type="title"/>
          </p:nvPr>
        </p:nvSpPr>
        <p:spPr>
          <a:xfrm>
            <a:off x="609600" y="274638"/>
            <a:ext cx="7924800" cy="778098"/>
          </a:xfrm>
        </p:spPr>
        <p:txBody>
          <a:bodyPr/>
          <a:lstStyle/>
          <a:p>
            <a:pPr algn="ctr"/>
            <a:r>
              <a:rPr lang="ar-SY" sz="3600" u="sng" dirty="0" smtClean="0"/>
              <a:t>(مقترحات وحلول)</a:t>
            </a:r>
            <a:endParaRPr lang="en-US" sz="3600" u="sng" dirty="0"/>
          </a:p>
        </p:txBody>
      </p:sp>
      <p:sp>
        <p:nvSpPr>
          <p:cNvPr id="5" name="Content Placeholder 4">
            <a:extLst>
              <a:ext uri="{FF2B5EF4-FFF2-40B4-BE49-F238E27FC236}">
                <a16:creationId xmlns:a16="http://schemas.microsoft.com/office/drawing/2014/main" xmlns="" id="{ED940B4F-3FA1-4F9E-ADB4-2926AB90DF65}"/>
              </a:ext>
            </a:extLst>
          </p:cNvPr>
          <p:cNvSpPr>
            <a:spLocks noGrp="1"/>
          </p:cNvSpPr>
          <p:nvPr>
            <p:ph sz="quarter" idx="13"/>
          </p:nvPr>
        </p:nvSpPr>
        <p:spPr>
          <a:xfrm>
            <a:off x="914400" y="1458128"/>
            <a:ext cx="7772400" cy="5139223"/>
          </a:xfrm>
        </p:spPr>
        <p:txBody>
          <a:bodyPr>
            <a:normAutofit/>
          </a:bodyPr>
          <a:lstStyle/>
          <a:p>
            <a:pPr marL="0" indent="0">
              <a:buNone/>
            </a:pPr>
            <a:r>
              <a:rPr lang="ar-SY" sz="3200" dirty="0"/>
              <a:t>1- دمج القطاع الإداري والاقتصادي بعقد واحد .</a:t>
            </a:r>
          </a:p>
          <a:p>
            <a:pPr marL="0" indent="0">
              <a:buNone/>
            </a:pPr>
            <a:r>
              <a:rPr lang="ar-SY" sz="3200" dirty="0"/>
              <a:t>2- التشاركية مع مشافي القطاع العام وخاصة الهيئات المستقلة وتخصيص طابق بكل مشفى بالتأمين الصحي .</a:t>
            </a:r>
          </a:p>
          <a:p>
            <a:pPr marL="0" indent="0">
              <a:buNone/>
            </a:pPr>
            <a:r>
              <a:rPr lang="ar-SY" sz="3200" dirty="0"/>
              <a:t>3-تفعيل دور النقابات في متابعة عمل مقدمي </a:t>
            </a:r>
            <a:r>
              <a:rPr lang="ar-SY" sz="3200" dirty="0" smtClean="0"/>
              <a:t>الخدمات.</a:t>
            </a:r>
            <a:endParaRPr lang="ar-SY" sz="3200" dirty="0"/>
          </a:p>
          <a:p>
            <a:pPr marL="0" indent="0">
              <a:buNone/>
            </a:pPr>
            <a:r>
              <a:rPr lang="ar-SY" sz="3200" dirty="0"/>
              <a:t>4- ضبط المؤمن الذي يقوم </a:t>
            </a:r>
            <a:r>
              <a:rPr lang="ar-SY" sz="3200" dirty="0" smtClean="0"/>
              <a:t>بإساءة </a:t>
            </a:r>
            <a:r>
              <a:rPr lang="ar-SY" sz="3200" dirty="0"/>
              <a:t>الاستخدام .</a:t>
            </a:r>
          </a:p>
          <a:p>
            <a:pPr marL="0" indent="0">
              <a:buNone/>
            </a:pPr>
            <a:r>
              <a:rPr lang="ar-SY" sz="3200" dirty="0"/>
              <a:t>5- اللجوء للشبكات الخاصة بكل شركة .</a:t>
            </a:r>
          </a:p>
          <a:p>
            <a:pPr marL="0" indent="0">
              <a:buNone/>
            </a:pPr>
            <a:r>
              <a:rPr lang="ar-SY" sz="3200" dirty="0">
                <a:latin typeface="Arial" panose="020B0604020202020204" pitchFamily="34" charset="0"/>
              </a:rPr>
              <a:t>6-اعتماد التعرفة التأمينية (1500 ل.س) </a:t>
            </a:r>
            <a:r>
              <a:rPr lang="ar-SY" sz="3200" dirty="0" smtClean="0">
                <a:latin typeface="Arial" panose="020B0604020202020204" pitchFamily="34" charset="0"/>
              </a:rPr>
              <a:t>.</a:t>
            </a:r>
            <a:endParaRPr lang="ar-SY" sz="3200" dirty="0">
              <a:latin typeface="Arial" panose="020B0604020202020204" pitchFamily="34" charset="0"/>
            </a:endParaRPr>
          </a:p>
        </p:txBody>
      </p:sp>
    </p:spTree>
    <p:extLst>
      <p:ext uri="{BB962C8B-B14F-4D97-AF65-F5344CB8AC3E}">
        <p14:creationId xmlns:p14="http://schemas.microsoft.com/office/powerpoint/2010/main" val="262229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sz="3200" b="1" dirty="0">
                <a:solidFill>
                  <a:srgbClr val="FFFF00"/>
                </a:solidFill>
              </a:rPr>
              <a:t>مقترحات شركة ميدكسا حول تحسين الأداء والحد من سوء </a:t>
            </a:r>
            <a:r>
              <a:rPr lang="ar-SA" sz="3200" b="1" dirty="0" smtClean="0">
                <a:solidFill>
                  <a:srgbClr val="FFFF00"/>
                </a:solidFill>
              </a:rPr>
              <a:t>الاستخدام</a:t>
            </a:r>
            <a:endParaRPr lang="en-US" sz="3200" dirty="0">
              <a:solidFill>
                <a:srgbClr val="FFFF00"/>
              </a:solidFill>
            </a:endParaRPr>
          </a:p>
        </p:txBody>
      </p:sp>
      <p:sp>
        <p:nvSpPr>
          <p:cNvPr id="3" name="Content Placeholder 2"/>
          <p:cNvSpPr>
            <a:spLocks noGrp="1"/>
          </p:cNvSpPr>
          <p:nvPr>
            <p:ph sz="quarter" idx="13"/>
          </p:nvPr>
        </p:nvSpPr>
        <p:spPr>
          <a:xfrm>
            <a:off x="609600" y="1412776"/>
            <a:ext cx="7924800" cy="4968552"/>
          </a:xfrm>
        </p:spPr>
        <p:txBody>
          <a:bodyPr>
            <a:noAutofit/>
          </a:bodyPr>
          <a:lstStyle/>
          <a:p>
            <a:pPr marL="0" indent="0">
              <a:buNone/>
            </a:pPr>
            <a:r>
              <a:rPr lang="ar-SA" sz="2400" b="1" dirty="0">
                <a:solidFill>
                  <a:schemeClr val="tx1">
                    <a:lumMod val="85000"/>
                  </a:schemeClr>
                </a:solidFill>
                <a:latin typeface="Traditional Arabic" pitchFamily="18" charset="-78"/>
                <a:cs typeface="Traditional Arabic" pitchFamily="18" charset="-78"/>
              </a:rPr>
              <a:t>1- القسط السنوي للمؤمن يجب ألا يقل عن </a:t>
            </a:r>
            <a:r>
              <a:rPr lang="ar-SY" sz="2400" b="1" dirty="0">
                <a:solidFill>
                  <a:schemeClr val="tx1">
                    <a:lumMod val="85000"/>
                  </a:schemeClr>
                </a:solidFill>
                <a:latin typeface="Traditional Arabic" pitchFamily="18" charset="-78"/>
                <a:cs typeface="Traditional Arabic" pitchFamily="18" charset="-78"/>
              </a:rPr>
              <a:t>24000</a:t>
            </a:r>
            <a:r>
              <a:rPr lang="ar-SA" sz="2400" b="1" dirty="0">
                <a:solidFill>
                  <a:schemeClr val="tx1">
                    <a:lumMod val="85000"/>
                  </a:schemeClr>
                </a:solidFill>
                <a:latin typeface="Traditional Arabic" pitchFamily="18" charset="-78"/>
                <a:cs typeface="Traditional Arabic" pitchFamily="18" charset="-78"/>
              </a:rPr>
              <a:t> ل.س بدلاً من </a:t>
            </a:r>
            <a:r>
              <a:rPr lang="ar-SY" sz="2400" b="1" dirty="0">
                <a:solidFill>
                  <a:schemeClr val="tx1">
                    <a:lumMod val="85000"/>
                  </a:schemeClr>
                </a:solidFill>
                <a:latin typeface="Traditional Arabic" pitchFamily="18" charset="-78"/>
                <a:cs typeface="Traditional Arabic" pitchFamily="18" charset="-78"/>
              </a:rPr>
              <a:t>16000</a:t>
            </a:r>
            <a:r>
              <a:rPr lang="ar-SA" sz="2400" b="1" dirty="0">
                <a:solidFill>
                  <a:schemeClr val="tx1">
                    <a:lumMod val="85000"/>
                  </a:schemeClr>
                </a:solidFill>
                <a:latin typeface="Traditional Arabic" pitchFamily="18" charset="-78"/>
                <a:cs typeface="Traditional Arabic" pitchFamily="18" charset="-78"/>
              </a:rPr>
              <a:t> ل.س.</a:t>
            </a:r>
          </a:p>
          <a:p>
            <a:pPr marL="0" indent="0">
              <a:buNone/>
            </a:pPr>
            <a:r>
              <a:rPr lang="ar-SA" sz="2400" b="1" dirty="0">
                <a:solidFill>
                  <a:schemeClr val="tx1">
                    <a:lumMod val="85000"/>
                  </a:schemeClr>
                </a:solidFill>
                <a:latin typeface="Traditional Arabic" pitchFamily="18" charset="-78"/>
                <a:cs typeface="Traditional Arabic" pitchFamily="18" charset="-78"/>
              </a:rPr>
              <a:t>2- تحميل المؤمن نسبة لا تقل عن 20% عن أي زيارة لأي مزود خدمة.</a:t>
            </a:r>
          </a:p>
          <a:p>
            <a:pPr marL="0" indent="0">
              <a:buNone/>
            </a:pPr>
            <a:r>
              <a:rPr lang="ar-SA" sz="2400" b="1" dirty="0">
                <a:solidFill>
                  <a:schemeClr val="tx1">
                    <a:lumMod val="85000"/>
                  </a:schemeClr>
                </a:solidFill>
                <a:latin typeface="Traditional Arabic" pitchFamily="18" charset="-78"/>
                <a:cs typeface="Traditional Arabic" pitchFamily="18" charset="-78"/>
              </a:rPr>
              <a:t>3- تحديد عدد الزيارات السنوية بـ 12 زيارة للمؤمن تشمل كل نوع مزود خدمة (طبيب – صيدلية – مخبر – أشعة).</a:t>
            </a:r>
          </a:p>
          <a:p>
            <a:pPr marL="0" indent="0">
              <a:buNone/>
            </a:pPr>
            <a:r>
              <a:rPr lang="ar-SA" sz="2400" b="1" dirty="0">
                <a:solidFill>
                  <a:schemeClr val="tx1">
                    <a:lumMod val="85000"/>
                  </a:schemeClr>
                </a:solidFill>
                <a:latin typeface="Traditional Arabic" pitchFamily="18" charset="-78"/>
                <a:cs typeface="Traditional Arabic" pitchFamily="18" charset="-78"/>
              </a:rPr>
              <a:t>4- رفع السقف المالي السنوي للزيارات خارج المشفى من 50000 ل.س ليصبح </a:t>
            </a:r>
            <a:r>
              <a:rPr lang="ar-SY" sz="2400" b="1" dirty="0">
                <a:solidFill>
                  <a:schemeClr val="tx1">
                    <a:lumMod val="85000"/>
                  </a:schemeClr>
                </a:solidFill>
                <a:latin typeface="Traditional Arabic" pitchFamily="18" charset="-78"/>
                <a:cs typeface="Traditional Arabic" pitchFamily="18" charset="-78"/>
              </a:rPr>
              <a:t>150000</a:t>
            </a:r>
            <a:r>
              <a:rPr lang="ar-SA" sz="2400" b="1" dirty="0">
                <a:solidFill>
                  <a:schemeClr val="tx1">
                    <a:lumMod val="85000"/>
                  </a:schemeClr>
                </a:solidFill>
                <a:latin typeface="Traditional Arabic" pitchFamily="18" charset="-78"/>
                <a:cs typeface="Traditional Arabic" pitchFamily="18" charset="-78"/>
              </a:rPr>
              <a:t> ل.س.</a:t>
            </a:r>
          </a:p>
          <a:p>
            <a:pPr marL="0" indent="0">
              <a:buNone/>
            </a:pPr>
            <a:r>
              <a:rPr lang="ar-SA" sz="2400" b="1" dirty="0">
                <a:solidFill>
                  <a:schemeClr val="tx1">
                    <a:lumMod val="85000"/>
                  </a:schemeClr>
                </a:solidFill>
                <a:latin typeface="Traditional Arabic" pitchFamily="18" charset="-78"/>
                <a:cs typeface="Traditional Arabic" pitchFamily="18" charset="-78"/>
              </a:rPr>
              <a:t>5- رفع السقف المالي السنوي للزيارات داخل المشفى من </a:t>
            </a:r>
            <a:r>
              <a:rPr lang="ar-SY" sz="2400" b="1" dirty="0">
                <a:solidFill>
                  <a:schemeClr val="tx1">
                    <a:lumMod val="85000"/>
                  </a:schemeClr>
                </a:solidFill>
                <a:latin typeface="Traditional Arabic" pitchFamily="18" charset="-78"/>
                <a:cs typeface="Traditional Arabic" pitchFamily="18" charset="-78"/>
              </a:rPr>
              <a:t>500000</a:t>
            </a:r>
            <a:r>
              <a:rPr lang="ar-SA" sz="2400" b="1" dirty="0">
                <a:solidFill>
                  <a:schemeClr val="tx1">
                    <a:lumMod val="85000"/>
                  </a:schemeClr>
                </a:solidFill>
                <a:latin typeface="Traditional Arabic" pitchFamily="18" charset="-78"/>
                <a:cs typeface="Traditional Arabic" pitchFamily="18" charset="-78"/>
              </a:rPr>
              <a:t> ل.س ليصبح 1000000 ل.س.</a:t>
            </a:r>
          </a:p>
          <a:p>
            <a:pPr marL="0" indent="0">
              <a:buNone/>
            </a:pPr>
            <a:r>
              <a:rPr lang="ar-SA" sz="2400" b="1" dirty="0">
                <a:solidFill>
                  <a:schemeClr val="tx1">
                    <a:lumMod val="85000"/>
                  </a:schemeClr>
                </a:solidFill>
                <a:latin typeface="Traditional Arabic" pitchFamily="18" charset="-78"/>
                <a:cs typeface="Traditional Arabic" pitchFamily="18" charset="-78"/>
              </a:rPr>
              <a:t>6- مساهمة السادة النقباء المحترمين (أطباء بشريين – صيادلة – أطباء الأسنان) في توعية السادة مزودي الخدمة أن هذه الأموال هي للقطاع العام والاق</a:t>
            </a:r>
            <a:r>
              <a:rPr lang="ar-SY" sz="2400" b="1" dirty="0">
                <a:solidFill>
                  <a:schemeClr val="tx1">
                    <a:lumMod val="85000"/>
                  </a:schemeClr>
                </a:solidFill>
                <a:latin typeface="Traditional Arabic" pitchFamily="18" charset="-78"/>
                <a:cs typeface="Traditional Arabic" pitchFamily="18" charset="-78"/>
              </a:rPr>
              <a:t>ت</a:t>
            </a:r>
            <a:r>
              <a:rPr lang="ar-SA" sz="2400" b="1" dirty="0">
                <a:solidFill>
                  <a:schemeClr val="tx1">
                    <a:lumMod val="85000"/>
                  </a:schemeClr>
                </a:solidFill>
                <a:latin typeface="Traditional Arabic" pitchFamily="18" charset="-78"/>
                <a:cs typeface="Traditional Arabic" pitchFamily="18" charset="-78"/>
              </a:rPr>
              <a:t>صادي ويجب الحفاظ عليها بشكل احترافي</a:t>
            </a:r>
            <a:r>
              <a:rPr lang="ar-SA" sz="2400" b="1" dirty="0" smtClean="0">
                <a:solidFill>
                  <a:schemeClr val="tx1">
                    <a:lumMod val="85000"/>
                  </a:schemeClr>
                </a:solidFill>
                <a:latin typeface="Traditional Arabic" pitchFamily="18" charset="-78"/>
                <a:cs typeface="Traditional Arabic" pitchFamily="18" charset="-78"/>
              </a:rPr>
              <a:t>.</a:t>
            </a:r>
            <a:endParaRPr lang="ar-SY" sz="2400" b="1" dirty="0">
              <a:solidFill>
                <a:schemeClr val="tx1">
                  <a:lumMod val="85000"/>
                </a:schemeClr>
              </a:solidFill>
              <a:latin typeface="Traditional Arabic" pitchFamily="18" charset="-78"/>
              <a:cs typeface="Traditional Arabic" pitchFamily="18" charset="-78"/>
            </a:endParaRPr>
          </a:p>
        </p:txBody>
      </p:sp>
    </p:spTree>
    <p:extLst>
      <p:ext uri="{BB962C8B-B14F-4D97-AF65-F5344CB8AC3E}">
        <p14:creationId xmlns:p14="http://schemas.microsoft.com/office/powerpoint/2010/main" val="26020833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dirty="0" smtClean="0"/>
              <a:t>  </a:t>
            </a:r>
            <a:endParaRPr lang="en-US" dirty="0"/>
          </a:p>
        </p:txBody>
      </p:sp>
      <p:sp>
        <p:nvSpPr>
          <p:cNvPr id="3" name="Content Placeholder 2"/>
          <p:cNvSpPr>
            <a:spLocks noGrp="1"/>
          </p:cNvSpPr>
          <p:nvPr>
            <p:ph sz="quarter" idx="13"/>
          </p:nvPr>
        </p:nvSpPr>
        <p:spPr/>
        <p:txBody>
          <a:bodyPr>
            <a:normAutofit/>
          </a:bodyPr>
          <a:lstStyle/>
          <a:p>
            <a:pPr marL="0" indent="0" algn="ctr">
              <a:buNone/>
            </a:pPr>
            <a:r>
              <a:rPr lang="ar-SY" sz="3600" dirty="0" smtClean="0"/>
              <a:t>كل الشكر لهيئة الاشراف على التأمين و المؤسسة العامة السورية للتأمين واتحاد وكلاء التأمين على المساهمة في نجاح مشروع التأمين الصحي رغم الصعوبات التي ذكرت سابقاً </a:t>
            </a:r>
            <a:endParaRPr lang="en-US" sz="3600" dirty="0"/>
          </a:p>
        </p:txBody>
      </p:sp>
    </p:spTree>
    <p:extLst>
      <p:ext uri="{BB962C8B-B14F-4D97-AF65-F5344CB8AC3E}">
        <p14:creationId xmlns:p14="http://schemas.microsoft.com/office/powerpoint/2010/main" val="22868008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عنصر نائب للمحتوى 4" descr="4.jpg"/>
          <p:cNvPicPr>
            <a:picLocks noChangeAspect="1"/>
          </p:cNvPicPr>
          <p:nvPr/>
        </p:nvPicPr>
        <p:blipFill>
          <a:blip r:embed="rId2"/>
          <a:stretch>
            <a:fillRect/>
          </a:stretch>
        </p:blipFill>
        <p:spPr>
          <a:xfrm rot="16200000">
            <a:off x="1142999" y="-1141862"/>
            <a:ext cx="6858000" cy="91440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484785"/>
            <a:ext cx="7885113" cy="4839816"/>
          </a:xfrm>
        </p:spPr>
        <p:txBody>
          <a:bodyPr/>
          <a:lstStyle/>
          <a:p>
            <a:pPr algn="just"/>
            <a:r>
              <a:rPr lang="ar-SA" dirty="0"/>
              <a:t>تتضمن برامج التأمين الصحي التي يتم تقديمها من قبل شركات التأمين السورية نوعين رئيسيين </a:t>
            </a:r>
            <a:r>
              <a:rPr lang="ar-SA" dirty="0" smtClean="0"/>
              <a:t>هما</a:t>
            </a:r>
            <a:r>
              <a:rPr lang="ar-SY" dirty="0" smtClean="0"/>
              <a:t>:</a:t>
            </a:r>
            <a:br>
              <a:rPr lang="ar-SY" dirty="0" smtClean="0"/>
            </a:br>
            <a:r>
              <a:rPr lang="ar-SY" u="sng" dirty="0" smtClean="0"/>
              <a:t>أولاً: </a:t>
            </a:r>
            <a:r>
              <a:rPr lang="ar-SA" b="1" u="sng" dirty="0" smtClean="0"/>
              <a:t>العلاج </a:t>
            </a:r>
            <a:r>
              <a:rPr lang="ar-SA" b="1" u="sng" dirty="0"/>
              <a:t>داخل المشفى </a:t>
            </a:r>
            <a:r>
              <a:rPr lang="ar-SY" b="1" u="sng" dirty="0"/>
              <a:t>(</a:t>
            </a:r>
            <a:r>
              <a:rPr lang="en-US" b="1" u="sng" dirty="0"/>
              <a:t>In Hospital</a:t>
            </a:r>
            <a:r>
              <a:rPr lang="ar-SA" b="1" u="sng" dirty="0"/>
              <a:t>):</a:t>
            </a:r>
            <a:r>
              <a:rPr lang="en-US" dirty="0"/>
              <a:t/>
            </a:r>
            <a:br>
              <a:rPr lang="en-US" dirty="0"/>
            </a:br>
            <a:r>
              <a:rPr lang="ar-SA" dirty="0"/>
              <a:t>وهي الخطة الأساسية في جميع وثائق التأمين </a:t>
            </a:r>
            <a:r>
              <a:rPr lang="ar-SA" dirty="0" smtClean="0"/>
              <a:t>الصحي </a:t>
            </a:r>
            <a:r>
              <a:rPr lang="ar-SA" dirty="0"/>
              <a:t>حيث لا يمكن بيع أي وثيقة تأمين دون أن </a:t>
            </a:r>
            <a:r>
              <a:rPr lang="ar-SA" dirty="0" smtClean="0"/>
              <a:t>يشملها </a:t>
            </a:r>
            <a:r>
              <a:rPr lang="ar-SA" dirty="0"/>
              <a:t>وتتضمن هذه الخطة تغطية كافة المصاريف الطبية المرتبطة بالحالات </a:t>
            </a:r>
            <a:r>
              <a:rPr lang="ar-SA" dirty="0" smtClean="0"/>
              <a:t>ال</a:t>
            </a:r>
            <a:r>
              <a:rPr lang="ar-SY" dirty="0"/>
              <a:t>إ</a:t>
            </a:r>
            <a:r>
              <a:rPr lang="ar-SA" dirty="0" smtClean="0"/>
              <a:t>سعافية </a:t>
            </a:r>
            <a:r>
              <a:rPr lang="ar-SA" dirty="0"/>
              <a:t>والعمليات الجراحية، إضافة إلى أجور الغرفة والصور الشعاعية والتخطيط  والتحاليل المخبرية والتمريض والأدوية اللازمة، وتعتبر المطالبات داخل المشفى الأقل تكراراً والأكثر تكلفة بالنسبة لشركة </a:t>
            </a:r>
            <a:r>
              <a:rPr lang="ar-SA" dirty="0" smtClean="0"/>
              <a:t>التأمين.</a:t>
            </a:r>
            <a:r>
              <a:rPr lang="en-US" dirty="0"/>
              <a:t/>
            </a:r>
            <a:br>
              <a:rPr lang="en-US" dirty="0"/>
            </a:br>
            <a:r>
              <a:rPr lang="ar-SY" dirty="0"/>
              <a:t> </a:t>
            </a:r>
            <a:r>
              <a:rPr lang="en-US" dirty="0"/>
              <a:t/>
            </a:r>
            <a:br>
              <a:rPr lang="en-US" dirty="0"/>
            </a:br>
            <a:endParaRPr lang="ar-SY" dirty="0"/>
          </a:p>
        </p:txBody>
      </p:sp>
      <p:sp>
        <p:nvSpPr>
          <p:cNvPr id="3" name="عنصر نائب للنص 2"/>
          <p:cNvSpPr>
            <a:spLocks noGrp="1"/>
          </p:cNvSpPr>
          <p:nvPr>
            <p:ph type="body" idx="1"/>
          </p:nvPr>
        </p:nvSpPr>
        <p:spPr>
          <a:xfrm>
            <a:off x="609600" y="188641"/>
            <a:ext cx="7885113" cy="1152128"/>
          </a:xfrm>
        </p:spPr>
        <p:txBody>
          <a:bodyPr>
            <a:normAutofit/>
          </a:bodyPr>
          <a:lstStyle/>
          <a:p>
            <a:pPr algn="ctr"/>
            <a:r>
              <a:rPr lang="ar-SA" sz="3600" b="1" dirty="0"/>
              <a:t>برامج التأمين الصحي</a:t>
            </a:r>
            <a:endParaRPr lang="ar-SY" sz="3600" dirty="0"/>
          </a:p>
        </p:txBody>
      </p:sp>
    </p:spTree>
    <p:extLst>
      <p:ext uri="{BB962C8B-B14F-4D97-AF65-F5344CB8AC3E}">
        <p14:creationId xmlns:p14="http://schemas.microsoft.com/office/powerpoint/2010/main" val="22239882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596" y="285728"/>
            <a:ext cx="8562088" cy="6192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97745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332656"/>
            <a:ext cx="7885113" cy="6264696"/>
          </a:xfrm>
        </p:spPr>
        <p:txBody>
          <a:bodyPr/>
          <a:lstStyle/>
          <a:p>
            <a:pPr lvl="0" algn="r"/>
            <a:r>
              <a:rPr lang="ar-SY" b="1" u="sng" dirty="0" smtClean="0"/>
              <a:t>ثانياً: </a:t>
            </a:r>
            <a:r>
              <a:rPr lang="ar-SA" b="1" u="sng" dirty="0" smtClean="0"/>
              <a:t>العلاج </a:t>
            </a:r>
            <a:r>
              <a:rPr lang="ar-SA" b="1" u="sng" dirty="0"/>
              <a:t>خارج المشفى </a:t>
            </a:r>
            <a:r>
              <a:rPr lang="ar-SY" b="1" u="sng" dirty="0"/>
              <a:t>(</a:t>
            </a:r>
            <a:r>
              <a:rPr lang="en-US" b="1" u="sng" dirty="0"/>
              <a:t>Out Hospital</a:t>
            </a:r>
            <a:r>
              <a:rPr lang="ar-SA" b="1" u="sng" dirty="0"/>
              <a:t>):</a:t>
            </a:r>
            <a:r>
              <a:rPr lang="en-US" dirty="0"/>
              <a:t/>
            </a:r>
            <a:br>
              <a:rPr lang="en-US" dirty="0"/>
            </a:br>
            <a:r>
              <a:rPr lang="ar-SA" sz="2700" dirty="0"/>
              <a:t>يشمل العلاج خارج المشفى الحالات التالية:</a:t>
            </a:r>
            <a:r>
              <a:rPr lang="en-US" sz="2700" dirty="0"/>
              <a:t/>
            </a:r>
            <a:br>
              <a:rPr lang="en-US" sz="2700" dirty="0"/>
            </a:br>
            <a:r>
              <a:rPr lang="ar-SY" sz="2700" dirty="0" smtClean="0"/>
              <a:t>* </a:t>
            </a:r>
            <a:r>
              <a:rPr lang="ar-SA" sz="2700" b="1" dirty="0" smtClean="0"/>
              <a:t>زيارة </a:t>
            </a:r>
            <a:r>
              <a:rPr lang="ar-SA" sz="2700" b="1" dirty="0"/>
              <a:t>الطبيب:</a:t>
            </a:r>
            <a:r>
              <a:rPr lang="ar-SA" sz="2700" dirty="0"/>
              <a:t> وتشمل تغطية كافة التكاليف المرتبطة بالمعاينة العادية التي تمت في عيادة الطبيب وتعتبر مطالبات الطبابة الأكثر تكراراً والأقل تكلفة.</a:t>
            </a:r>
            <a:r>
              <a:rPr lang="en-US" sz="2700" dirty="0"/>
              <a:t/>
            </a:r>
            <a:br>
              <a:rPr lang="en-US" sz="2700" dirty="0"/>
            </a:br>
            <a:r>
              <a:rPr lang="ar-SY" sz="2700" dirty="0" smtClean="0"/>
              <a:t>* </a:t>
            </a:r>
            <a:r>
              <a:rPr lang="ar-SA" sz="2700" b="1" dirty="0" smtClean="0"/>
              <a:t>الفحوصات </a:t>
            </a:r>
            <a:r>
              <a:rPr lang="ar-SA" sz="2700" b="1" dirty="0"/>
              <a:t>التشخيصية:</a:t>
            </a:r>
            <a:r>
              <a:rPr lang="ar-SA" sz="2700" dirty="0"/>
              <a:t> تشمل تغطية تكاليف الإجراءات التشخيصية الخارجية مثل صور الأشعة والتحاليل المخبرية.</a:t>
            </a:r>
            <a:r>
              <a:rPr lang="en-US" sz="2700" dirty="0"/>
              <a:t/>
            </a:r>
            <a:br>
              <a:rPr lang="en-US" sz="2700" dirty="0"/>
            </a:br>
            <a:r>
              <a:rPr lang="ar-SY" sz="2700" dirty="0" smtClean="0"/>
              <a:t>* </a:t>
            </a:r>
            <a:r>
              <a:rPr lang="ar-SA" sz="2700" b="1" dirty="0" smtClean="0"/>
              <a:t>الوصفات </a:t>
            </a:r>
            <a:r>
              <a:rPr lang="ar-SA" sz="2700" b="1" dirty="0"/>
              <a:t>الطبية (الأدوية):</a:t>
            </a:r>
            <a:r>
              <a:rPr lang="ar-SA" sz="2700" dirty="0"/>
              <a:t> تشمل تغطية جميع التكاليف المرتبطة بموضوع الوصفات الطبية، حيث يتم تغطية تكلفة الدواء المحلي والدواء الأجنبي المستورد بطريقة نظامية.</a:t>
            </a:r>
            <a:r>
              <a:rPr lang="en-US" sz="2700" dirty="0"/>
              <a:t/>
            </a:r>
            <a:br>
              <a:rPr lang="en-US" sz="2700" dirty="0"/>
            </a:br>
            <a:r>
              <a:rPr lang="ar-SA" sz="2700" dirty="0"/>
              <a:t>وتعتبر هذه الخطط اختيارية بحيث يمكن لطالب التأمين أن يختارها بشكل إجمالي أو بشكل فردي، </a:t>
            </a:r>
            <a:r>
              <a:rPr lang="ar-SA" sz="2700" dirty="0" smtClean="0"/>
              <a:t>وغالباً </a:t>
            </a:r>
            <a:r>
              <a:rPr lang="ar-SA" sz="2700" dirty="0"/>
              <a:t>ما يتم التركيز على خطة العلاج داخل المشفى كونها الأكثر تكلفة في التأمين الصحي وقد لا يستطيع الشخص متوسط الدخل تغطيتها.    </a:t>
            </a:r>
            <a:r>
              <a:rPr lang="en-US" dirty="0"/>
              <a:t/>
            </a:r>
            <a:br>
              <a:rPr lang="en-US" dirty="0"/>
            </a:br>
            <a:endParaRPr lang="ar-SY" dirty="0"/>
          </a:p>
        </p:txBody>
      </p:sp>
    </p:spTree>
    <p:extLst>
      <p:ext uri="{BB962C8B-B14F-4D97-AF65-F5344CB8AC3E}">
        <p14:creationId xmlns:p14="http://schemas.microsoft.com/office/powerpoint/2010/main" val="2533086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1196752"/>
            <a:ext cx="7885113" cy="5127849"/>
          </a:xfrm>
        </p:spPr>
        <p:txBody>
          <a:bodyPr/>
          <a:lstStyle/>
          <a:p>
            <a:pPr lvl="0" algn="r"/>
            <a:r>
              <a:rPr lang="ar-SY" b="1" dirty="0"/>
              <a:t> </a:t>
            </a:r>
            <a:r>
              <a:rPr lang="ar-SY" b="1" dirty="0" smtClean="0"/>
              <a:t>أولاً: شركات </a:t>
            </a:r>
            <a:r>
              <a:rPr lang="ar-SY" b="1" dirty="0"/>
              <a:t>التأمين: </a:t>
            </a:r>
            <a:r>
              <a:rPr lang="ar-SY" b="1" dirty="0" smtClean="0"/>
              <a:t/>
            </a:r>
            <a:br>
              <a:rPr lang="ar-SY" b="1" dirty="0" smtClean="0"/>
            </a:br>
            <a:r>
              <a:rPr lang="ar-SY" dirty="0" smtClean="0"/>
              <a:t>وهي </a:t>
            </a:r>
            <a:r>
              <a:rPr lang="ar-SY" dirty="0"/>
              <a:t>المسؤول الأول والأخير عن نجاح أو فشل </a:t>
            </a:r>
            <a:r>
              <a:rPr lang="ar-SY" dirty="0" smtClean="0"/>
              <a:t>التأمين الصحي، لأن لها السلطة الكاملة في تسعير المنتج التأميني ومتابعة أعمال شركات الإدارة وشبكات الخدمة الطبية المتعاقدة معها (مراقبة إدارة المطالبات).</a:t>
            </a:r>
            <a:r>
              <a:rPr lang="en-US" dirty="0"/>
              <a:t/>
            </a:r>
            <a:br>
              <a:rPr lang="en-US" dirty="0"/>
            </a:br>
            <a:r>
              <a:rPr lang="ar-SY" dirty="0"/>
              <a:t>وهنا على شركة التأمين إعطاء اهتمام خاص بموضوع الثقافة والوعي التأميني لدى الجمهور ومقدمي الخدمات الطبية، وكذلك العمل على تدريب فرق العمل لديها فيما يتعلق بإدارة المطالبات، وحل مشاكل وشكاوى أطراف العملية التأمينية بالسرعة القصوى حفاظاً على جودة الخدمة.</a:t>
            </a:r>
            <a:r>
              <a:rPr lang="en-US" dirty="0"/>
              <a:t/>
            </a:r>
            <a:br>
              <a:rPr lang="en-US" dirty="0"/>
            </a:br>
            <a:endParaRPr lang="ar-SY" dirty="0"/>
          </a:p>
        </p:txBody>
      </p:sp>
      <p:sp>
        <p:nvSpPr>
          <p:cNvPr id="3" name="عنصر نائب للنص 2"/>
          <p:cNvSpPr>
            <a:spLocks noGrp="1"/>
          </p:cNvSpPr>
          <p:nvPr>
            <p:ph type="body" idx="1"/>
          </p:nvPr>
        </p:nvSpPr>
        <p:spPr>
          <a:xfrm>
            <a:off x="609600" y="404665"/>
            <a:ext cx="7885113" cy="792087"/>
          </a:xfrm>
        </p:spPr>
        <p:txBody>
          <a:bodyPr>
            <a:normAutofit/>
          </a:bodyPr>
          <a:lstStyle/>
          <a:p>
            <a:pPr algn="ctr"/>
            <a:r>
              <a:rPr lang="ar-SA" sz="3600" b="1" dirty="0"/>
              <a:t>العناصر الرئيسية للتأمين الصحي</a:t>
            </a:r>
            <a:endParaRPr lang="ar-SY" sz="3600" dirty="0"/>
          </a:p>
        </p:txBody>
      </p:sp>
    </p:spTree>
    <p:extLst>
      <p:ext uri="{BB962C8B-B14F-4D97-AF65-F5344CB8AC3E}">
        <p14:creationId xmlns:p14="http://schemas.microsoft.com/office/powerpoint/2010/main" val="2185768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404664"/>
            <a:ext cx="7885113" cy="5919937"/>
          </a:xfrm>
        </p:spPr>
        <p:txBody>
          <a:bodyPr/>
          <a:lstStyle/>
          <a:p>
            <a:pPr algn="r"/>
            <a:r>
              <a:rPr lang="ar-SY" b="1" dirty="0" smtClean="0"/>
              <a:t>ثانياً: شركات </a:t>
            </a:r>
            <a:r>
              <a:rPr lang="ar-SY" b="1" dirty="0"/>
              <a:t>إدارة النفقات </a:t>
            </a:r>
            <a:r>
              <a:rPr lang="ar-SY" b="1" dirty="0" smtClean="0"/>
              <a:t>الطبية</a:t>
            </a:r>
            <a:br>
              <a:rPr lang="ar-SY" b="1" dirty="0" smtClean="0"/>
            </a:br>
            <a:r>
              <a:rPr lang="ar-SA" dirty="0" smtClean="0"/>
              <a:t>وهي</a:t>
            </a:r>
            <a:r>
              <a:rPr lang="ar-SY" dirty="0" smtClean="0"/>
              <a:t> </a:t>
            </a:r>
            <a:r>
              <a:rPr lang="ar-SY" dirty="0"/>
              <a:t>شركات</a:t>
            </a:r>
            <a:r>
              <a:rPr lang="ar-SA" dirty="0"/>
              <a:t> تتولى التعاقد (نيابة عن شركة التأمين) مع شبكة من مقدمي الخدمات الطبية (أطباء، صيادلة، مستشفيات ....) حيث توفر لهم البنية الالكترونية اللازمة لبدء مفاعيل هذا التعاقد، كالأجهزة القارئة للبطاقات، مساعدتهم في موضوع توفير الانترنت، وغير ذلك.</a:t>
            </a:r>
            <a:r>
              <a:rPr lang="en-US" dirty="0"/>
              <a:t/>
            </a:r>
            <a:br>
              <a:rPr lang="en-US" dirty="0"/>
            </a:br>
            <a:r>
              <a:rPr lang="ar-SA" dirty="0"/>
              <a:t>كما تتولى استلام الفواتير الطبية منهم وتدقيقها، ثم تحويلها إلى شركة التأمين، ليتم بناءً عليه، وبعد التأكد من صحة هذه الفواتير، استلام قيمتها من شركات التأمين وتسليمها </a:t>
            </a:r>
            <a:r>
              <a:rPr lang="ar-SY" dirty="0"/>
              <a:t>إلى مقدمي الخدمة الطبية، عدا عن معالجة استفسارات المؤمن لهم على أرقام خدمة الزبائن لكل شركة.</a:t>
            </a:r>
            <a:r>
              <a:rPr lang="en-US" dirty="0"/>
              <a:t/>
            </a:r>
            <a:br>
              <a:rPr lang="en-US" dirty="0"/>
            </a:br>
            <a:endParaRPr lang="ar-SY" dirty="0"/>
          </a:p>
        </p:txBody>
      </p:sp>
    </p:spTree>
    <p:extLst>
      <p:ext uri="{BB962C8B-B14F-4D97-AF65-F5344CB8AC3E}">
        <p14:creationId xmlns:p14="http://schemas.microsoft.com/office/powerpoint/2010/main" val="17137839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392</TotalTime>
  <Words>2613</Words>
  <Application>Microsoft Office PowerPoint</Application>
  <PresentationFormat>عرض على الشاشة (3:4)‏</PresentationFormat>
  <Paragraphs>370</Paragraphs>
  <Slides>60</Slides>
  <Notes>0</Notes>
  <HiddenSlides>0</HiddenSlides>
  <MMClips>0</MMClips>
  <ScaleCrop>false</ScaleCrop>
  <HeadingPairs>
    <vt:vector size="6" baseType="variant">
      <vt:variant>
        <vt:lpstr>نسق</vt:lpstr>
      </vt:variant>
      <vt:variant>
        <vt:i4>2</vt:i4>
      </vt:variant>
      <vt:variant>
        <vt:lpstr>خوادم OLE مضمنة</vt:lpstr>
      </vt:variant>
      <vt:variant>
        <vt:i4>1</vt:i4>
      </vt:variant>
      <vt:variant>
        <vt:lpstr>عناوين الشرائح</vt:lpstr>
      </vt:variant>
      <vt:variant>
        <vt:i4>60</vt:i4>
      </vt:variant>
    </vt:vector>
  </HeadingPairs>
  <TitlesOfParts>
    <vt:vector size="63" baseType="lpstr">
      <vt:lpstr>1_Metro</vt:lpstr>
      <vt:lpstr>أفق</vt:lpstr>
      <vt:lpstr>Image</vt:lpstr>
      <vt:lpstr>  </vt:lpstr>
      <vt:lpstr>محاضرة يلقيها  أ.د مالك محمود حسن  دكتوراه إدارة مشافي عضو هيئة تدريسية-جامعة الاندلس-  كلية ادارة المشافي مدير عام الشركة العربية لإدارة النفقات الصحية ميدكسا </vt:lpstr>
      <vt:lpstr>يعتبر التأمين الصحي أهم وسيلة لتجنب مخاطر الظروف الصحية المختلفة لدى الفرد، ويشمل تكاليف فحصه وتشخيصه وعلاجه كما قد يتضمن تغطية بدل انقطاعه عن العمل لفترة معينة أو عجزه الدائم</vt:lpstr>
      <vt:lpstr>ويكمن التحدي الأكبر في كيفية السيطرة على التضخم السنوي الكبير في تكاليف الرعاية الصحية، حيث يمثِّل وجود التأمين الصحي حافزاً لزيادة مطّردة في تكلفة الرعاية الصحية بسبب الهدر وسوء الاستغلال من بعض مقدمي الرعاية الصحية، والإسراف في الاستهلاك من المرضى (المؤمنين)، فأصبح من المسلمات بأن التضخم السنوي لتكلفة الرعاية الصحية قد ارتفع اضعافاً عما كان عليه.</vt:lpstr>
      <vt:lpstr>تبرز أهمية التأمين الصحي بــ: * التأكيد على ضرورة رفع مستوى الرعاية الصحية في الدولة وإزالة أو تخفيف العبء المالي الذي يقع على كاهل المواطن. * خلق نوع من العدالة الاجتماعية بين المواطنين من خلال تلبية الاحتياجات الطبية لأكبر شريحة ممكنة. </vt:lpstr>
      <vt:lpstr>تتضمن برامج التأمين الصحي التي يتم تقديمها من قبل شركات التأمين السورية نوعين رئيسيين هما: أولاً: العلاج داخل المشفى (In Hospital): وهي الخطة الأساسية في جميع وثائق التأمين الصحي حيث لا يمكن بيع أي وثيقة تأمين دون أن يشملها وتتضمن هذه الخطة تغطية كافة المصاريف الطبية المرتبطة بالحالات الإسعافية والعمليات الجراحية، إضافة إلى أجور الغرفة والصور الشعاعية والتخطيط  والتحاليل المخبرية والتمريض والأدوية اللازمة، وتعتبر المطالبات داخل المشفى الأقل تكراراً والأكثر تكلفة بالنسبة لشركة التأمين.   </vt:lpstr>
      <vt:lpstr>ثانياً: العلاج خارج المشفى (Out Hospital): يشمل العلاج خارج المشفى الحالات التالية: * زيارة الطبيب: وتشمل تغطية كافة التكاليف المرتبطة بالمعاينة العادية التي تمت في عيادة الطبيب وتعتبر مطالبات الطبابة الأكثر تكراراً والأقل تكلفة. * الفحوصات التشخيصية: تشمل تغطية تكاليف الإجراءات التشخيصية الخارجية مثل صور الأشعة والتحاليل المخبرية. * الوصفات الطبية (الأدوية): تشمل تغطية جميع التكاليف المرتبطة بموضوع الوصفات الطبية، حيث يتم تغطية تكلفة الدواء المحلي والدواء الأجنبي المستورد بطريقة نظامية. وتعتبر هذه الخطط اختيارية بحيث يمكن لطالب التأمين أن يختارها بشكل إجمالي أو بشكل فردي، وغالباً ما يتم التركيز على خطة العلاج داخل المشفى كونها الأكثر تكلفة في التأمين الصحي وقد لا يستطيع الشخص متوسط الدخل تغطيتها.     </vt:lpstr>
      <vt:lpstr> أولاً: شركات التأمين:  وهي المسؤول الأول والأخير عن نجاح أو فشل التأمين الصحي، لأن لها السلطة الكاملة في تسعير المنتج التأميني ومتابعة أعمال شركات الإدارة وشبكات الخدمة الطبية المتعاقدة معها (مراقبة إدارة المطالبات). وهنا على شركة التأمين إعطاء اهتمام خاص بموضوع الثقافة والوعي التأميني لدى الجمهور ومقدمي الخدمات الطبية، وكذلك العمل على تدريب فرق العمل لديها فيما يتعلق بإدارة المطالبات، وحل مشاكل وشكاوى أطراف العملية التأمينية بالسرعة القصوى حفاظاً على جودة الخدمة. </vt:lpstr>
      <vt:lpstr>ثانياً: شركات إدارة النفقات الطبية وهي شركات تتولى التعاقد (نيابة عن شركة التأمين) مع شبكة من مقدمي الخدمات الطبية (أطباء، صيادلة، مستشفيات ....) حيث توفر لهم البنية الالكترونية اللازمة لبدء مفاعيل هذا التعاقد، كالأجهزة القارئة للبطاقات، مساعدتهم في موضوع توفير الانترنت، وغير ذلك. كما تتولى استلام الفواتير الطبية منهم وتدقيقها، ثم تحويلها إلى شركة التأمين، ليتم بناءً عليه، وبعد التأكد من صحة هذه الفواتير، استلام قيمتها من شركات التأمين وتسليمها إلى مقدمي الخدمة الطبية، عدا عن معالجة استفسارات المؤمن لهم على أرقام خدمة الزبائن لكل شركة. </vt:lpstr>
      <vt:lpstr>ثالثاً: مقدم الخدمة الطبية  (أطباء بمختلف الاختصاصات، صيادلة، مخابر، أشعة، مستشفيات) ولهم مصلحة حقيقية في التأمين الصحي من حيث المبدأ، حيث يوفر لهم مصدر دخل جيد، من أهم عوائق العمل في هذا الإطار نذكر منها:  -  سوء استخدام البطاقة التأمينية.  - كما يثير مقدم الخدمة موضوع الاقتطاعات الكثيرة والمرتفعة من قيمة الفواتير لصالح النقابات وتأخر السداد. </vt:lpstr>
      <vt:lpstr>رابعاً: المؤمن له  وهو هدف التأمين الصحي، ويعتبر البعض أن رضى المؤمن له هو المؤشر لنجاح المشروع من عدمه رغم أنني أعتقد أنه ليس بالمؤشر الأكثر موضوعية لقياس النجاح، فمعايير الرضا مختلفة من شخص لأخر، فقد يكون المؤمن له راضياً عن التأمين الصحي لأنه تمكن من الاستخدام السيء لبطاقته التأمينية دون محاسبة من أحد، وأنه يتمكن من إعارتها لمن يريد، وربما يكون الرضا متعلق بتمكنه من استخدام الحد الأقصى لمنافعها سنوياً. وهو ما يجعلنا نهتم بلا شك برضا المؤمن له، ولكن في الوقت ذاته ممارسة أقصى أنواع الضبط لاستخدام هذه البطاقة، بما يحقق الحاجة الفعلية والكاملة للمواطن ضمن معايير تتعلق بسهولة الإجراءات وحسن التعامل. </vt:lpstr>
      <vt:lpstr>عرض تقديمي في PowerPoint</vt:lpstr>
      <vt:lpstr>عرض تقديمي في PowerPoint</vt:lpstr>
      <vt:lpstr>عرض تقديمي في PowerPoint</vt:lpstr>
      <vt:lpstr>عرض تقديمي في PowerPoint</vt:lpstr>
      <vt:lpstr>الـتأمين الصحي في سوريا</vt:lpstr>
      <vt:lpstr>شركات التأمين في سوريا    </vt:lpstr>
      <vt:lpstr>نشأة التأمين الصحي لموظفي الدولة</vt:lpstr>
      <vt:lpstr>عرض تقديمي في PowerPoint</vt:lpstr>
      <vt:lpstr>عرض تقديمي في PowerPoint</vt:lpstr>
      <vt:lpstr>عرض تقديمي في PowerPoint</vt:lpstr>
      <vt:lpstr>عرض تقديمي في PowerPoint</vt:lpstr>
      <vt:lpstr>عرض تقديمي في PowerPoint</vt:lpstr>
      <vt:lpstr>يعتبر الطبيب مفتاح الحل في تقديم الخدمة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أنواع المطالبات المسموحة في العقد</vt:lpstr>
      <vt:lpstr>حدود الزيارات الخارجية المسموحة في العقد</vt:lpstr>
      <vt:lpstr>Clinic </vt:lpstr>
      <vt:lpstr>عرض تقديمي في PowerPoint</vt:lpstr>
      <vt:lpstr>عرض تقديمي في PowerPoint</vt:lpstr>
      <vt:lpstr>الإجراءات التي اتخذت دعماً للمشروع </vt:lpstr>
      <vt:lpstr>نتائج الإجراءات والشروط الجديدة للعقد الإداري </vt:lpstr>
      <vt:lpstr>عرض تقديمي في PowerPoint</vt:lpstr>
      <vt:lpstr>عرض تقديمي في PowerPoint</vt:lpstr>
      <vt:lpstr>أنواع المطالبات المسموحة في العقد</vt:lpstr>
      <vt:lpstr>الزيارات للعيادة الطبية</vt:lpstr>
      <vt:lpstr>زيارات الصيدليات</vt:lpstr>
      <vt:lpstr>عرض تقديمي في PowerPoint</vt:lpstr>
      <vt:lpstr>Pharmacy</vt:lpstr>
      <vt:lpstr>Laboratory</vt:lpstr>
      <vt:lpstr>X- ray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(مقترحات وحلول)</vt:lpstr>
      <vt:lpstr>مقترحات شركة ميدكسا حول تحسين الأداء والحد من سوء الاستخدام</vt:lpstr>
      <vt:lpstr>  </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68</cp:revision>
  <dcterms:created xsi:type="dcterms:W3CDTF">2018-04-02T06:46:16Z</dcterms:created>
  <dcterms:modified xsi:type="dcterms:W3CDTF">2019-03-16T07:49:15Z</dcterms:modified>
</cp:coreProperties>
</file>