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55" r:id="rId2"/>
    <p:sldId id="257" r:id="rId3"/>
    <p:sldId id="357" r:id="rId4"/>
    <p:sldId id="323" r:id="rId5"/>
    <p:sldId id="277" r:id="rId6"/>
    <p:sldId id="333" r:id="rId7"/>
    <p:sldId id="334" r:id="rId8"/>
    <p:sldId id="356" r:id="rId9"/>
    <p:sldId id="401" r:id="rId10"/>
    <p:sldId id="358" r:id="rId11"/>
    <p:sldId id="325" r:id="rId12"/>
    <p:sldId id="327" r:id="rId13"/>
    <p:sldId id="328" r:id="rId14"/>
    <p:sldId id="329" r:id="rId15"/>
    <p:sldId id="330" r:id="rId16"/>
    <p:sldId id="331" r:id="rId17"/>
    <p:sldId id="335" r:id="rId18"/>
    <p:sldId id="386" r:id="rId19"/>
    <p:sldId id="261" r:id="rId20"/>
    <p:sldId id="338" r:id="rId21"/>
    <p:sldId id="336" r:id="rId22"/>
    <p:sldId id="324" r:id="rId23"/>
    <p:sldId id="391" r:id="rId24"/>
    <p:sldId id="337" r:id="rId25"/>
    <p:sldId id="359" r:id="rId26"/>
    <p:sldId id="341" r:id="rId27"/>
    <p:sldId id="342" r:id="rId28"/>
    <p:sldId id="343" r:id="rId29"/>
    <p:sldId id="396" r:id="rId30"/>
    <p:sldId id="397" r:id="rId31"/>
    <p:sldId id="345" r:id="rId32"/>
    <p:sldId id="346" r:id="rId33"/>
    <p:sldId id="347" r:id="rId34"/>
    <p:sldId id="350" r:id="rId35"/>
    <p:sldId id="352" r:id="rId36"/>
    <p:sldId id="353" r:id="rId37"/>
    <p:sldId id="370" r:id="rId38"/>
    <p:sldId id="388" r:id="rId39"/>
    <p:sldId id="372" r:id="rId40"/>
    <p:sldId id="374" r:id="rId41"/>
    <p:sldId id="394" r:id="rId42"/>
    <p:sldId id="377" r:id="rId43"/>
    <p:sldId id="378" r:id="rId44"/>
    <p:sldId id="382" r:id="rId45"/>
    <p:sldId id="383" r:id="rId46"/>
    <p:sldId id="390" r:id="rId47"/>
    <p:sldId id="395" r:id="rId48"/>
    <p:sldId id="381" r:id="rId49"/>
    <p:sldId id="268" r:id="rId50"/>
    <p:sldId id="366" r:id="rId51"/>
    <p:sldId id="269" r:id="rId52"/>
    <p:sldId id="367" r:id="rId53"/>
    <p:sldId id="270" r:id="rId54"/>
    <p:sldId id="368" r:id="rId55"/>
    <p:sldId id="398" r:id="rId56"/>
    <p:sldId id="400" r:id="rId57"/>
    <p:sldId id="399" r:id="rId58"/>
    <p:sldId id="402" r:id="rId59"/>
    <p:sldId id="384" r:id="rId60"/>
    <p:sldId id="385" r:id="rId61"/>
    <p:sldId id="393" r:id="rId62"/>
    <p:sldId id="392" r:id="rId63"/>
    <p:sldId id="360" r:id="rId64"/>
    <p:sldId id="361" r:id="rId65"/>
    <p:sldId id="362" r:id="rId66"/>
    <p:sldId id="363" r:id="rId67"/>
    <p:sldId id="364" r:id="rId68"/>
  </p:sldIdLst>
  <p:sldSz cx="9144000" cy="6858000" type="screen4x3"/>
  <p:notesSz cx="6858000" cy="91440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78" y="155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1D17F-EF7A-44D8-ADFC-9B7F96FB8FCD}" type="datetimeFigureOut">
              <a:rPr lang="ar-SY" smtClean="0"/>
              <a:pPr/>
              <a:t>14/07/1440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5129-389C-46C2-97C8-3C7AEB93F04D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1D17F-EF7A-44D8-ADFC-9B7F96FB8FCD}" type="datetimeFigureOut">
              <a:rPr lang="ar-SY" smtClean="0"/>
              <a:pPr/>
              <a:t>14/07/1440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5129-389C-46C2-97C8-3C7AEB93F04D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1D17F-EF7A-44D8-ADFC-9B7F96FB8FCD}" type="datetimeFigureOut">
              <a:rPr lang="ar-SY" smtClean="0"/>
              <a:pPr/>
              <a:t>14/07/1440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5129-389C-46C2-97C8-3C7AEB93F04D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1D17F-EF7A-44D8-ADFC-9B7F96FB8FCD}" type="datetimeFigureOut">
              <a:rPr lang="ar-SY" smtClean="0"/>
              <a:pPr/>
              <a:t>14/07/1440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5129-389C-46C2-97C8-3C7AEB93F04D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1D17F-EF7A-44D8-ADFC-9B7F96FB8FCD}" type="datetimeFigureOut">
              <a:rPr lang="ar-SY" smtClean="0"/>
              <a:pPr/>
              <a:t>14/07/1440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5129-389C-46C2-97C8-3C7AEB93F04D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1D17F-EF7A-44D8-ADFC-9B7F96FB8FCD}" type="datetimeFigureOut">
              <a:rPr lang="ar-SY" smtClean="0"/>
              <a:pPr/>
              <a:t>14/07/1440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5129-389C-46C2-97C8-3C7AEB93F04D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1D17F-EF7A-44D8-ADFC-9B7F96FB8FCD}" type="datetimeFigureOut">
              <a:rPr lang="ar-SY" smtClean="0"/>
              <a:pPr/>
              <a:t>14/07/1440</a:t>
            </a:fld>
            <a:endParaRPr lang="ar-SY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5129-389C-46C2-97C8-3C7AEB93F04D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1D17F-EF7A-44D8-ADFC-9B7F96FB8FCD}" type="datetimeFigureOut">
              <a:rPr lang="ar-SY" smtClean="0"/>
              <a:pPr/>
              <a:t>14/07/1440</a:t>
            </a:fld>
            <a:endParaRPr lang="ar-SY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5129-389C-46C2-97C8-3C7AEB93F04D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1D17F-EF7A-44D8-ADFC-9B7F96FB8FCD}" type="datetimeFigureOut">
              <a:rPr lang="ar-SY" smtClean="0"/>
              <a:pPr/>
              <a:t>14/07/1440</a:t>
            </a:fld>
            <a:endParaRPr lang="ar-SY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5129-389C-46C2-97C8-3C7AEB93F04D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1D17F-EF7A-44D8-ADFC-9B7F96FB8FCD}" type="datetimeFigureOut">
              <a:rPr lang="ar-SY" smtClean="0"/>
              <a:pPr/>
              <a:t>14/07/1440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5129-389C-46C2-97C8-3C7AEB93F04D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1D17F-EF7A-44D8-ADFC-9B7F96FB8FCD}" type="datetimeFigureOut">
              <a:rPr lang="ar-SY" smtClean="0"/>
              <a:pPr/>
              <a:t>14/07/1440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5129-389C-46C2-97C8-3C7AEB93F04D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1D17F-EF7A-44D8-ADFC-9B7F96FB8FCD}" type="datetimeFigureOut">
              <a:rPr lang="ar-SY" smtClean="0"/>
              <a:pPr/>
              <a:t>14/07/1440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45129-389C-46C2-97C8-3C7AEB93F04D}" type="slidenum">
              <a:rPr lang="ar-SY" smtClean="0"/>
              <a:pPr/>
              <a:t>‹#›</a:t>
            </a:fld>
            <a:endParaRPr lang="ar-S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772400" cy="1470025"/>
          </a:xfrm>
        </p:spPr>
        <p:txBody>
          <a:bodyPr>
            <a:normAutofit/>
          </a:bodyPr>
          <a:lstStyle/>
          <a:p>
            <a:r>
              <a:rPr lang="ar-SY" sz="5400" b="1" dirty="0" smtClean="0">
                <a:solidFill>
                  <a:srgbClr val="FF0000"/>
                </a:solidFill>
                <a:cs typeface="Akhbar MT" pitchFamily="2" charset="-78"/>
              </a:rPr>
              <a:t>قراءة كف مريض السكري </a:t>
            </a:r>
            <a:endParaRPr lang="ar-SY" sz="54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857224" y="2928934"/>
            <a:ext cx="6915176" cy="1714512"/>
          </a:xfrm>
        </p:spPr>
        <p:txBody>
          <a:bodyPr>
            <a:normAutofit/>
          </a:bodyPr>
          <a:lstStyle/>
          <a:p>
            <a:r>
              <a:rPr lang="ar-SY" sz="3600" b="1" dirty="0" smtClean="0">
                <a:solidFill>
                  <a:srgbClr val="002060"/>
                </a:solidFill>
                <a:cs typeface="Akhbar MT" pitchFamily="2" charset="-78"/>
              </a:rPr>
              <a:t>متلازمة اليد السكرية</a:t>
            </a:r>
          </a:p>
          <a:p>
            <a:r>
              <a:rPr lang="ar-SY" sz="5400" b="1" dirty="0" smtClean="0">
                <a:solidFill>
                  <a:schemeClr val="tx1"/>
                </a:solidFill>
                <a:cs typeface="Akhbar MT" pitchFamily="2" charset="-78"/>
              </a:rPr>
              <a:t>د. ثائر دوري</a:t>
            </a:r>
            <a:endParaRPr lang="ar-SY" sz="5400" b="1" dirty="0">
              <a:solidFill>
                <a:schemeClr val="tx1"/>
              </a:solidFill>
              <a:cs typeface="Akhbar M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b="1" dirty="0" err="1" smtClean="0">
                <a:solidFill>
                  <a:srgbClr val="FF0000"/>
                </a:solidFill>
              </a:rPr>
              <a:t>اصابة</a:t>
            </a:r>
            <a:r>
              <a:rPr lang="ar-SA" b="1" dirty="0" smtClean="0">
                <a:solidFill>
                  <a:srgbClr val="FF0000"/>
                </a:solidFill>
              </a:rPr>
              <a:t> اليد في الداء السكري </a:t>
            </a:r>
            <a:endParaRPr lang="ar-SY" b="1" dirty="0">
              <a:solidFill>
                <a:srgbClr val="FF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 smtClean="0"/>
              <a:t>العوامل المؤثرة على </a:t>
            </a:r>
            <a:r>
              <a:rPr lang="ar-SA" b="1" dirty="0" err="1" smtClean="0"/>
              <a:t>اصابة</a:t>
            </a:r>
            <a:r>
              <a:rPr lang="ar-SA" b="1" dirty="0" smtClean="0"/>
              <a:t> اليد في الداء السكري </a:t>
            </a:r>
            <a:endParaRPr lang="ar-SY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2143116"/>
            <a:ext cx="8229600" cy="2000264"/>
          </a:xfrm>
        </p:spPr>
        <p:txBody>
          <a:bodyPr/>
          <a:lstStyle/>
          <a:p>
            <a:pPr>
              <a:buNone/>
            </a:pPr>
            <a:r>
              <a:rPr lang="ar-SA" dirty="0" smtClean="0"/>
              <a:t>1</a:t>
            </a:r>
            <a:r>
              <a:rPr lang="ar-SA" b="1" dirty="0" smtClean="0"/>
              <a:t>- إصابة الأوعية الدقيقة </a:t>
            </a:r>
          </a:p>
          <a:p>
            <a:pPr>
              <a:buNone/>
            </a:pPr>
            <a:r>
              <a:rPr lang="ar-SA" b="1" dirty="0" smtClean="0"/>
              <a:t>2-مستوى ضبط السكر</a:t>
            </a:r>
          </a:p>
          <a:p>
            <a:pPr>
              <a:buNone/>
            </a:pPr>
            <a:r>
              <a:rPr lang="ar-SA" b="1" dirty="0" smtClean="0"/>
              <a:t>3-مدة الداء السكري  </a:t>
            </a:r>
          </a:p>
          <a:p>
            <a:pPr>
              <a:buNone/>
            </a:pPr>
            <a:endParaRPr lang="ar-SY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err="1" smtClean="0">
                <a:solidFill>
                  <a:srgbClr val="FF0000"/>
                </a:solidFill>
                <a:latin typeface="Traditional Arabic" pitchFamily="18" charset="-78"/>
                <a:cs typeface="Traditional Arabic Backslanted" pitchFamily="10" charset="-78"/>
              </a:rPr>
              <a:t>الاعتلالات</a:t>
            </a:r>
            <a:r>
              <a:rPr lang="ar-SA" b="1" dirty="0" smtClean="0">
                <a:solidFill>
                  <a:srgbClr val="FF0000"/>
                </a:solidFill>
                <a:latin typeface="Traditional Arabic" pitchFamily="18" charset="-78"/>
                <a:cs typeface="Traditional Arabic Backslanted" pitchFamily="10" charset="-78"/>
              </a:rPr>
              <a:t> الوعائية عند مرضى السكري</a:t>
            </a:r>
            <a:endParaRPr lang="en-US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685924"/>
          </a:xfrm>
        </p:spPr>
        <p:txBody>
          <a:bodyPr/>
          <a:lstStyle/>
          <a:p>
            <a:pPr lvl="1">
              <a:buFontTx/>
              <a:buChar char="-"/>
            </a:pPr>
            <a:r>
              <a:rPr lang="ar-SA" sz="3600" b="1" dirty="0" smtClean="0">
                <a:cs typeface="Traditional Arabic" pitchFamily="18" charset="-78"/>
              </a:rPr>
              <a:t>اعتلال الأوعية الكبيرة </a:t>
            </a:r>
            <a:r>
              <a:rPr lang="ar-SY" sz="3600" b="1" dirty="0" smtClean="0">
                <a:cs typeface="Traditional Arabic" pitchFamily="18" charset="-78"/>
              </a:rPr>
              <a:t>.</a:t>
            </a:r>
          </a:p>
          <a:p>
            <a:pPr lvl="1">
              <a:buFontTx/>
              <a:buChar char="-"/>
            </a:pPr>
            <a:r>
              <a:rPr lang="ar-SA" sz="3600" b="1" dirty="0" smtClean="0">
                <a:cs typeface="Traditional Arabic" pitchFamily="18" charset="-78"/>
              </a:rPr>
              <a:t>اعتلال </a:t>
            </a:r>
            <a:r>
              <a:rPr lang="ar-SA" sz="3600" b="1" dirty="0">
                <a:cs typeface="Traditional Arabic" pitchFamily="18" charset="-78"/>
              </a:rPr>
              <a:t>الأوعية الدقيقة .</a:t>
            </a:r>
            <a:endParaRPr lang="ru-RU" sz="3600" b="1" dirty="0"/>
          </a:p>
          <a:p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1">
              <a:spcBef>
                <a:spcPct val="0"/>
              </a:spcBef>
            </a:pPr>
            <a:r>
              <a:rPr lang="ar-SA" dirty="0"/>
              <a:t> </a:t>
            </a:r>
            <a:r>
              <a:rPr lang="ar-SA" sz="5400" dirty="0" smtClean="0">
                <a:solidFill>
                  <a:srgbClr val="FF0000"/>
                </a:solidFill>
                <a:cs typeface="Traditional Arabic" pitchFamily="18" charset="-78"/>
              </a:rPr>
              <a:t> </a:t>
            </a:r>
            <a:r>
              <a:rPr lang="ar-SA" sz="4400" b="1" dirty="0" smtClean="0">
                <a:solidFill>
                  <a:srgbClr val="FF0000"/>
                </a:solidFill>
                <a:cs typeface="Traditional Arabic" pitchFamily="18" charset="-78"/>
              </a:rPr>
              <a:t>اعتلال الأوعية الكبيرة </a:t>
            </a:r>
            <a:r>
              <a:rPr lang="ar-SA" sz="5400" dirty="0" smtClean="0">
                <a:solidFill>
                  <a:srgbClr val="FF0000"/>
                </a:solidFill>
                <a:cs typeface="Traditional Arabic" pitchFamily="18" charset="-78"/>
              </a:rPr>
              <a:t> </a:t>
            </a:r>
            <a:r>
              <a:rPr lang="ar-SA" sz="5400" dirty="0">
                <a:solidFill>
                  <a:schemeClr val="bg1"/>
                </a:solidFill>
                <a:cs typeface="Traditional Arabic" pitchFamily="18" charset="-78"/>
              </a:rPr>
              <a:t>الكبيرة</a:t>
            </a:r>
            <a:r>
              <a:rPr lang="ar-SA" dirty="0">
                <a:cs typeface="Traditional Arabic" pitchFamily="18" charset="-78"/>
              </a:rPr>
              <a:t> </a:t>
            </a:r>
            <a:endParaRPr lang="en-US" dirty="0">
              <a:cs typeface="Traditional Arabic" pitchFamily="18" charset="-7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2828932"/>
          </a:xfrm>
        </p:spPr>
        <p:txBody>
          <a:bodyPr/>
          <a:lstStyle/>
          <a:p>
            <a:pPr lvl="2"/>
            <a:r>
              <a:rPr lang="ar-SA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raditional Arabic" pitchFamily="18" charset="-78"/>
              </a:rPr>
              <a:t>احتشاء</a:t>
            </a:r>
            <a:r>
              <a:rPr lang="ar-SA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Traditional Arabic" pitchFamily="18" charset="-78"/>
              </a:rPr>
              <a:t> عضل القلب </a:t>
            </a:r>
          </a:p>
          <a:p>
            <a:pPr lvl="2"/>
            <a:r>
              <a:rPr lang="ar-SA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raditional Arabic" pitchFamily="18" charset="-78"/>
              </a:rPr>
              <a:t>النشبات</a:t>
            </a:r>
            <a:r>
              <a:rPr lang="ar-SA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Traditional Arabic" pitchFamily="18" charset="-78"/>
              </a:rPr>
              <a:t> الدماغية </a:t>
            </a:r>
          </a:p>
          <a:p>
            <a:pPr lvl="2"/>
            <a:r>
              <a:rPr lang="ar-SA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Traditional Arabic" pitchFamily="18" charset="-78"/>
              </a:rPr>
              <a:t>قد يصيب أوعية  الطرفين السفليين : ينتج عنه ضمور جلد ، فقد أشعار ، برودة أصابع ، </a:t>
            </a:r>
            <a:r>
              <a:rPr lang="ar-SA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raditional Arabic" pitchFamily="18" charset="-78"/>
              </a:rPr>
              <a:t>حثل</a:t>
            </a:r>
            <a:r>
              <a:rPr lang="ar-SA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Traditional Arabic" pitchFamily="18" charset="-78"/>
              </a:rPr>
              <a:t> أظافر ، شحوب عند رفع الطرف .</a:t>
            </a:r>
            <a:endParaRPr lang="ar-SA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7648575" y="2073275"/>
            <a:ext cx="765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  <a:buFontTx/>
              <a:buChar char="•"/>
            </a:pPr>
            <a:endParaRPr lang="ar-SY" sz="2800" b="0" i="0">
              <a:solidFill>
                <a:schemeClr val="bg1"/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raditional Arabic" pitchFamily="18" charset="-78"/>
              </a:rPr>
              <a:t> </a:t>
            </a:r>
            <a:r>
              <a:rPr lang="ar-SA" sz="6000" b="1" dirty="0" smtClean="0">
                <a:solidFill>
                  <a:srgbClr val="FF0000"/>
                </a:solidFill>
                <a:cs typeface="Traditional Arabic" pitchFamily="18" charset="-78"/>
              </a:rPr>
              <a:t>اعتلال الأوعية الدقيقة</a:t>
            </a:r>
            <a:endParaRPr lang="en-US" sz="6000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328998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endParaRPr lang="ar-SY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ar-SA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Traditional Arabic" pitchFamily="18" charset="-78"/>
              </a:rPr>
              <a:t>الشبكية = العمى .</a:t>
            </a:r>
          </a:p>
          <a:p>
            <a:r>
              <a:rPr lang="ar-SA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Traditional Arabic" pitchFamily="18" charset="-78"/>
              </a:rPr>
              <a:t> الكلية = قصور كلوي .</a:t>
            </a:r>
          </a:p>
          <a:p>
            <a:r>
              <a:rPr lang="ar-SA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Traditional Arabic" pitchFamily="18" charset="-78"/>
              </a:rPr>
              <a:t> يعتقد أن اعتلال الأوعية الدقيقة هو سبب كل من </a:t>
            </a:r>
            <a:r>
              <a:rPr lang="ar-SA" sz="4000" b="1" dirty="0">
                <a:solidFill>
                  <a:srgbClr val="FF0000"/>
                </a:solidFill>
                <a:cs typeface="Traditional Arabic" pitchFamily="18" charset="-78"/>
              </a:rPr>
              <a:t>الاعتلال العصبي </a:t>
            </a:r>
            <a:r>
              <a:rPr lang="ar-SA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raditional Arabic" pitchFamily="18" charset="-78"/>
              </a:rPr>
              <a:t>و</a:t>
            </a:r>
            <a:r>
              <a:rPr lang="ar-SA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Traditional Arabic" pitchFamily="18" charset="-78"/>
              </a:rPr>
              <a:t> ما يسمى </a:t>
            </a:r>
            <a:r>
              <a:rPr lang="ar-SA" sz="4000" b="1" dirty="0">
                <a:solidFill>
                  <a:srgbClr val="FF0000"/>
                </a:solidFill>
                <a:cs typeface="Traditional Arabic" pitchFamily="18" charset="-78"/>
              </a:rPr>
              <a:t>بالقدم السكرية</a:t>
            </a:r>
            <a:r>
              <a:rPr lang="ar-SA" b="1" dirty="0">
                <a:solidFill>
                  <a:srgbClr val="FF0000"/>
                </a:solidFill>
                <a:cs typeface="Traditional Arabic" pitchFamily="18" charset="-78"/>
              </a:rPr>
              <a:t> </a:t>
            </a:r>
            <a:r>
              <a:rPr lang="ar-SA" b="1" dirty="0">
                <a:solidFill>
                  <a:schemeClr val="tx1">
                    <a:lumMod val="75000"/>
                    <a:lumOff val="25000"/>
                  </a:schemeClr>
                </a:solidFill>
                <a:cs typeface="Traditional Arabic" pitchFamily="18" charset="-78"/>
              </a:rPr>
              <a:t>.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Y" sz="5400" dirty="0" smtClean="0">
                <a:solidFill>
                  <a:schemeClr val="bg1"/>
                </a:solidFill>
              </a:rPr>
              <a:t/>
            </a:r>
            <a:br>
              <a:rPr lang="ar-SY" sz="5400" dirty="0" smtClean="0">
                <a:solidFill>
                  <a:schemeClr val="bg1"/>
                </a:solidFill>
              </a:rPr>
            </a:br>
            <a:r>
              <a:rPr lang="ar-SA" sz="5400" b="1" dirty="0" smtClean="0">
                <a:solidFill>
                  <a:srgbClr val="FF0000"/>
                </a:solidFill>
                <a:cs typeface="Traditional Arabic" pitchFamily="18" charset="-78"/>
              </a:rPr>
              <a:t> اعتلال الأوعية الدقيقة </a:t>
            </a:r>
            <a:r>
              <a:rPr lang="ar-SA" sz="5400" dirty="0">
                <a:solidFill>
                  <a:srgbClr val="FF0000"/>
                </a:solidFill>
              </a:rPr>
              <a:t/>
            </a:r>
            <a:br>
              <a:rPr lang="ar-SA" sz="5400" dirty="0">
                <a:solidFill>
                  <a:srgbClr val="FF0000"/>
                </a:solidFill>
              </a:rPr>
            </a:b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543312"/>
          </a:xfrm>
        </p:spPr>
        <p:txBody>
          <a:bodyPr>
            <a:normAutofit lnSpcReduction="10000"/>
          </a:bodyPr>
          <a:lstStyle/>
          <a:p>
            <a:r>
              <a:rPr lang="ar-SA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Traditional Arabic" pitchFamily="18" charset="-78"/>
              </a:rPr>
              <a:t>فحص قعر العين :نشاهد أمهات دم دقيقة ، نزف ، نتح </a:t>
            </a:r>
            <a:r>
              <a:rPr lang="ar-SA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raditional Arabic" pitchFamily="18" charset="-78"/>
              </a:rPr>
              <a:t>.</a:t>
            </a:r>
            <a:endParaRPr lang="ar-SY" sz="4400" b="1" dirty="0" smtClean="0">
              <a:solidFill>
                <a:schemeClr val="tx1">
                  <a:lumMod val="75000"/>
                  <a:lumOff val="25000"/>
                </a:schemeClr>
              </a:solidFill>
              <a:cs typeface="Traditional Arabic" pitchFamily="18" charset="-78"/>
            </a:endParaRPr>
          </a:p>
          <a:p>
            <a:r>
              <a:rPr lang="ar-SY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raditional Arabic" pitchFamily="18" charset="-78"/>
              </a:rPr>
              <a:t>و مع ذلك فإن اعتلال الأوعية الدقيقة ليس العامل الحاسم في </a:t>
            </a:r>
            <a:r>
              <a:rPr lang="ar-SY" sz="4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Traditional Arabic" pitchFamily="18" charset="-78"/>
              </a:rPr>
              <a:t>اختلاطات</a:t>
            </a:r>
            <a:r>
              <a:rPr lang="ar-SY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raditional Arabic" pitchFamily="18" charset="-78"/>
              </a:rPr>
              <a:t> السكري . بل يمكن معاكسة هذا التأثير بالضبط الجيد لسكر الدم </a:t>
            </a:r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 smtClean="0">
                <a:solidFill>
                  <a:srgbClr val="FF0000"/>
                </a:solidFill>
              </a:rPr>
              <a:t> </a:t>
            </a:r>
            <a:r>
              <a:rPr lang="ar-SA" b="1" dirty="0" smtClean="0">
                <a:solidFill>
                  <a:srgbClr val="FF0000"/>
                </a:solidFill>
              </a:rPr>
              <a:t>ضبط السكر</a:t>
            </a:r>
            <a:endParaRPr lang="ar-SY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ar-SY" sz="2800" b="1" dirty="0" smtClean="0">
                <a:cs typeface="Akhbar MT" pitchFamily="2" charset="-78"/>
              </a:rPr>
              <a:t>ارتفاع سكر الدم يؤدي للنتائج التالية</a:t>
            </a:r>
          </a:p>
          <a:p>
            <a:r>
              <a:rPr lang="ar-S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khbar MT" pitchFamily="2" charset="-78"/>
              </a:rPr>
              <a:t>زيادة تركيز </a:t>
            </a:r>
            <a:r>
              <a:rPr lang="ar-SA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khbar MT" pitchFamily="2" charset="-78"/>
              </a:rPr>
              <a:t>البلاسما</a:t>
            </a:r>
            <a:r>
              <a:rPr lang="ar-S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khbar MT" pitchFamily="2" charset="-78"/>
              </a:rPr>
              <a:t> من </a:t>
            </a:r>
            <a:r>
              <a:rPr lang="ar-SA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khbar MT" pitchFamily="2" charset="-78"/>
              </a:rPr>
              <a:t>الفيبرونوجين</a:t>
            </a:r>
            <a:r>
              <a:rPr lang="ar-S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khbar MT" pitchFamily="2" charset="-78"/>
              </a:rPr>
              <a:t> </a:t>
            </a:r>
          </a:p>
          <a:p>
            <a:r>
              <a:rPr lang="ar-S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khbar MT" pitchFamily="2" charset="-78"/>
              </a:rPr>
              <a:t>زيادة الرشح </a:t>
            </a:r>
            <a:r>
              <a:rPr lang="ar-SA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khbar MT" pitchFamily="2" charset="-78"/>
              </a:rPr>
              <a:t>الكبي</a:t>
            </a:r>
            <a:r>
              <a:rPr lang="ar-S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khbar MT" pitchFamily="2" charset="-78"/>
              </a:rPr>
              <a:t> الكلوي يؤدي لخسارة الماء </a:t>
            </a:r>
            <a:r>
              <a:rPr lang="ar-SA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khbar MT" pitchFamily="2" charset="-78"/>
              </a:rPr>
              <a:t>و</a:t>
            </a:r>
            <a:r>
              <a:rPr lang="ar-S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khbar MT" pitchFamily="2" charset="-78"/>
              </a:rPr>
              <a:t> الألبومين . و بالتالي يزيد تجمع الكريات الحمراء </a:t>
            </a:r>
            <a:r>
              <a:rPr lang="ar-SA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khbar MT" pitchFamily="2" charset="-78"/>
              </a:rPr>
              <a:t>و</a:t>
            </a:r>
            <a:r>
              <a:rPr lang="ar-S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khbar MT" pitchFamily="2" charset="-78"/>
              </a:rPr>
              <a:t> التصاقها . </a:t>
            </a:r>
            <a:endParaRPr lang="ar-SY" sz="2800" b="1" dirty="0" smtClean="0">
              <a:solidFill>
                <a:schemeClr val="tx1">
                  <a:lumMod val="75000"/>
                  <a:lumOff val="25000"/>
                </a:schemeClr>
              </a:solidFill>
              <a:cs typeface="Akhbar MT" pitchFamily="2" charset="-78"/>
            </a:endParaRPr>
          </a:p>
          <a:p>
            <a:r>
              <a:rPr lang="ar-SY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khbar MT" pitchFamily="2" charset="-78"/>
              </a:rPr>
              <a:t>تنقص </a:t>
            </a:r>
            <a:r>
              <a:rPr lang="ar-S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khbar MT" pitchFamily="2" charset="-78"/>
              </a:rPr>
              <a:t>مرونة الكريات </a:t>
            </a:r>
            <a:r>
              <a:rPr lang="ar-SA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khbar MT" pitchFamily="2" charset="-78"/>
              </a:rPr>
              <a:t>و</a:t>
            </a:r>
            <a:r>
              <a:rPr lang="ar-S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khbar MT" pitchFamily="2" charset="-78"/>
              </a:rPr>
              <a:t> </a:t>
            </a:r>
            <a:r>
              <a:rPr lang="ar-SY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khbar MT" pitchFamily="2" charset="-78"/>
              </a:rPr>
              <a:t>تضعف</a:t>
            </a:r>
            <a:r>
              <a:rPr lang="ar-S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khbar MT" pitchFamily="2" charset="-78"/>
              </a:rPr>
              <a:t> قابليتها للمرور من خلال الثقوب التي قطرها أقل من 7 </a:t>
            </a:r>
            <a:r>
              <a:rPr lang="ar-SA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khbar MT" pitchFamily="2" charset="-78"/>
              </a:rPr>
              <a:t>ميكرون</a:t>
            </a:r>
            <a:r>
              <a:rPr lang="ar-S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khbar MT" pitchFamily="2" charset="-78"/>
              </a:rPr>
              <a:t> . بينما بعض الثقوب في الصفيحة القاعدية قد يكون قطرها أقل من 3 </a:t>
            </a:r>
            <a:r>
              <a:rPr lang="ar-SA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khbar MT" pitchFamily="2" charset="-78"/>
              </a:rPr>
              <a:t>ميكرون</a:t>
            </a:r>
            <a:r>
              <a:rPr lang="ar-S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khbar MT" pitchFamily="2" charset="-78"/>
              </a:rPr>
              <a:t> .و في الأحوال العادية </a:t>
            </a:r>
            <a:r>
              <a:rPr lang="ar-SA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khbar MT" pitchFamily="2" charset="-78"/>
              </a:rPr>
              <a:t>تعبرها</a:t>
            </a:r>
            <a:r>
              <a:rPr lang="ar-S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khbar MT" pitchFamily="2" charset="-78"/>
              </a:rPr>
              <a:t> </a:t>
            </a:r>
            <a:r>
              <a:rPr lang="ar-SA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khbar MT" pitchFamily="2" charset="-78"/>
              </a:rPr>
              <a:t>الكرية</a:t>
            </a:r>
            <a:r>
              <a:rPr lang="ar-S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khbar MT" pitchFamily="2" charset="-78"/>
              </a:rPr>
              <a:t> الحمراء بأن تصبح مستطيلة الشكل تشبه </a:t>
            </a:r>
            <a:r>
              <a:rPr lang="ar-SA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khbar MT" pitchFamily="2" charset="-78"/>
              </a:rPr>
              <a:t>النقانق</a:t>
            </a:r>
            <a:r>
              <a:rPr lang="ar-S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khbar MT" pitchFamily="2" charset="-78"/>
              </a:rPr>
              <a:t> لتمر بهذه العرى</a:t>
            </a:r>
            <a:endParaRPr 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cs typeface="Akhbar MT" pitchFamily="2" charset="-78"/>
            </a:endParaRPr>
          </a:p>
          <a:p>
            <a:pPr>
              <a:buNone/>
            </a:pPr>
            <a:endParaRPr lang="ar-SY" sz="2800" b="1" dirty="0">
              <a:cs typeface="Akhbar MT" pitchFamily="2" charset="-78"/>
            </a:endParaRPr>
          </a:p>
        </p:txBody>
      </p:sp>
      <p:pic>
        <p:nvPicPr>
          <p:cNvPr id="4" name="Picture 4" descr="BD08911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76968"/>
            <a:ext cx="1998651" cy="1881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ar-SY" sz="28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85786" y="1785926"/>
            <a:ext cx="7772400" cy="1500187"/>
          </a:xfrm>
        </p:spPr>
        <p:txBody>
          <a:bodyPr>
            <a:noAutofit/>
          </a:bodyPr>
          <a:lstStyle/>
          <a:p>
            <a:pPr algn="ctr"/>
            <a:r>
              <a:rPr lang="ar-SY" sz="4400" b="1" dirty="0" smtClean="0">
                <a:solidFill>
                  <a:srgbClr val="FF0000"/>
                </a:solidFill>
                <a:cs typeface="Akhbar MT" pitchFamily="2" charset="-78"/>
              </a:rPr>
              <a:t>ماذا يحدث في راحة اليد بسبب العوامل السابقة </a:t>
            </a:r>
            <a:r>
              <a:rPr lang="ar-SY" sz="4800" b="1" dirty="0" smtClean="0">
                <a:solidFill>
                  <a:srgbClr val="FF0000"/>
                </a:solidFill>
                <a:cs typeface="Akhbar MT" pitchFamily="2" charset="-78"/>
              </a:rPr>
              <a:t>؟</a:t>
            </a:r>
            <a:endParaRPr lang="ar-SY" sz="4800" b="1" dirty="0">
              <a:solidFill>
                <a:srgbClr val="FF0000"/>
              </a:solidFill>
              <a:cs typeface="Akhbar M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altLang="en-US" b="1" dirty="0" smtClean="0">
                <a:solidFill>
                  <a:srgbClr val="FF0000"/>
                </a:solidFill>
                <a:cs typeface="Traditional Arabic" pitchFamily="18" charset="-78"/>
              </a:rPr>
              <a:t>متلازمة اليد السكرية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2500306"/>
            <a:ext cx="8229600" cy="12858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SA" altLang="en-US" sz="2700" b="1" dirty="0" smtClean="0">
                <a:cs typeface="Traditional Arabic" pitchFamily="18" charset="-78"/>
              </a:rPr>
              <a:t>وصفت أولاً عند الأطفال المصابين بالسكري المعتمد على الأنسولين . لكن فيما بعد</a:t>
            </a:r>
          </a:p>
          <a:p>
            <a:pPr>
              <a:buNone/>
            </a:pPr>
            <a:r>
              <a:rPr lang="ar-SA" altLang="en-US" sz="2700" b="1" dirty="0" smtClean="0">
                <a:cs typeface="Traditional Arabic" pitchFamily="18" charset="-78"/>
              </a:rPr>
              <a:t>وجدت ، أيضاً ، لدى البالغين المصابين بسكري معتمد أو غير معتمد على الأنسولين</a:t>
            </a:r>
            <a:endParaRPr lang="ar-SY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Y" sz="4800" b="1" dirty="0" smtClean="0">
                <a:solidFill>
                  <a:srgbClr val="FF0000"/>
                </a:solidFill>
                <a:latin typeface="Traditional Arabic" pitchFamily="18" charset="-78"/>
                <a:cs typeface="Akhbar MT" pitchFamily="2" charset="-78"/>
              </a:rPr>
              <a:t>1- </a:t>
            </a:r>
            <a:r>
              <a:rPr lang="ar-SA" sz="4800" b="1" dirty="0" smtClean="0">
                <a:solidFill>
                  <a:srgbClr val="FF0000"/>
                </a:solidFill>
                <a:latin typeface="Traditional Arabic" pitchFamily="18" charset="-78"/>
                <a:cs typeface="Akhbar MT" pitchFamily="2" charset="-78"/>
              </a:rPr>
              <a:t>تحدد حركة المفاصل </a:t>
            </a:r>
            <a:endParaRPr lang="ar-SY" sz="4800" b="1" dirty="0">
              <a:solidFill>
                <a:srgbClr val="FF0000"/>
              </a:solidFill>
              <a:latin typeface="Traditional Arabic" pitchFamily="18" charset="-78"/>
              <a:cs typeface="Akhbar MT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3000372"/>
            <a:ext cx="8229600" cy="12144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SY" sz="2800" b="1" dirty="0" smtClean="0">
                <a:latin typeface="Traditional Arabic" pitchFamily="18" charset="-78"/>
                <a:cs typeface="Traditional Arabic" pitchFamily="18" charset="-78"/>
              </a:rPr>
              <a:t>الخنصر ( </a:t>
            </a:r>
            <a:r>
              <a:rPr lang="ar-SY" sz="2800" b="1" dirty="0" err="1" smtClean="0">
                <a:latin typeface="Traditional Arabic" pitchFamily="18" charset="-78"/>
                <a:cs typeface="Traditional Arabic" pitchFamily="18" charset="-78"/>
              </a:rPr>
              <a:t>الاصبع</a:t>
            </a:r>
            <a:r>
              <a:rPr lang="ar-SY" sz="2800" b="1" dirty="0" smtClean="0">
                <a:latin typeface="Traditional Arabic" pitchFamily="18" charset="-78"/>
                <a:cs typeface="Traditional Arabic" pitchFamily="18" charset="-78"/>
              </a:rPr>
              <a:t> الصغير ) هو الأكثر تأثراً بتحدد حركة المفاصل </a:t>
            </a:r>
            <a:r>
              <a:rPr lang="ar-SY" sz="2800" b="1" dirty="0" err="1" smtClean="0"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SY" sz="28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Y" sz="2800" b="1" dirty="0" err="1" smtClean="0">
                <a:latin typeface="Traditional Arabic" pitchFamily="18" charset="-78"/>
                <a:cs typeface="Traditional Arabic" pitchFamily="18" charset="-78"/>
              </a:rPr>
              <a:t>الابهام</a:t>
            </a:r>
            <a:r>
              <a:rPr lang="ar-SY" sz="2800" b="1" dirty="0" smtClean="0">
                <a:latin typeface="Traditional Arabic" pitchFamily="18" charset="-78"/>
                <a:cs typeface="Traditional Arabic" pitchFamily="18" charset="-78"/>
              </a:rPr>
              <a:t> هو الأقل .</a:t>
            </a:r>
            <a:endParaRPr lang="ar-SA" sz="2800" b="1" dirty="0" smtClean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2285992"/>
            <a:ext cx="8229600" cy="2043114"/>
          </a:xfrm>
        </p:spPr>
        <p:txBody>
          <a:bodyPr>
            <a:normAutofit/>
          </a:bodyPr>
          <a:lstStyle/>
          <a:p>
            <a:r>
              <a:rPr lang="ar-SA" sz="2600" b="1" dirty="0" smtClean="0">
                <a:cs typeface="Akhbar MT" pitchFamily="2" charset="-78"/>
              </a:rPr>
              <a:t>الحقيقة الخالدة التي تحجبها عين الاختصاص الضيقة أن </a:t>
            </a:r>
            <a:r>
              <a:rPr lang="ar-SA" sz="2600" b="1" dirty="0" smtClean="0">
                <a:solidFill>
                  <a:srgbClr val="FF0000"/>
                </a:solidFill>
                <a:cs typeface="Akhbar MT" pitchFamily="2" charset="-78"/>
              </a:rPr>
              <a:t>الجسد البشري وحدة متكاملة  </a:t>
            </a:r>
          </a:p>
          <a:p>
            <a:r>
              <a:rPr lang="ar-SA" sz="2600" b="1" dirty="0" smtClean="0">
                <a:cs typeface="Akhbar MT" pitchFamily="2" charset="-78"/>
              </a:rPr>
              <a:t> أكثر ما يجسد هذه الحقيقة هو </a:t>
            </a:r>
            <a:r>
              <a:rPr lang="ar-SA" sz="2600" b="1" dirty="0" smtClean="0">
                <a:solidFill>
                  <a:srgbClr val="FF0000"/>
                </a:solidFill>
                <a:cs typeface="Akhbar MT" pitchFamily="2" charset="-78"/>
              </a:rPr>
              <a:t>الداء السكري </a:t>
            </a:r>
            <a:r>
              <a:rPr lang="ar-SA" sz="2600" b="1" dirty="0" err="1" smtClean="0">
                <a:cs typeface="Akhbar MT" pitchFamily="2" charset="-78"/>
              </a:rPr>
              <a:t>باصابته</a:t>
            </a:r>
            <a:r>
              <a:rPr lang="ar-SA" sz="2600" b="1" dirty="0" smtClean="0">
                <a:cs typeface="Akhbar MT" pitchFamily="2" charset="-78"/>
              </a:rPr>
              <a:t> كل أعضاء الجسم </a:t>
            </a:r>
            <a:r>
              <a:rPr lang="ar-SA" sz="2600" b="1" dirty="0" err="1" smtClean="0">
                <a:cs typeface="Akhbar MT" pitchFamily="2" charset="-78"/>
              </a:rPr>
              <a:t>و</a:t>
            </a:r>
            <a:r>
              <a:rPr lang="ar-SA" sz="2600" b="1" dirty="0" smtClean="0">
                <a:cs typeface="Akhbar MT" pitchFamily="2" charset="-78"/>
              </a:rPr>
              <a:t> بحاجته لاختصاصات مختلفة لتدبيره .</a:t>
            </a:r>
            <a:endParaRPr lang="ar-SY" sz="2600" b="1" dirty="0">
              <a:cs typeface="Akhbar M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Y" sz="4800" b="1" dirty="0" smtClean="0">
                <a:solidFill>
                  <a:srgbClr val="FF0000"/>
                </a:solidFill>
                <a:cs typeface="Akhbar MT" pitchFamily="2" charset="-78"/>
              </a:rPr>
              <a:t>الوضع الطبيعي </a:t>
            </a:r>
            <a:endParaRPr lang="ar-SY" sz="48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pic>
        <p:nvPicPr>
          <p:cNvPr id="4098" name="Picture 2" descr="C:\Users\USER\Desktop\54212941_334625113854566_4435023851650285568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600199"/>
            <a:ext cx="9137916" cy="5135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71462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reenshotscdn.firefoxusercontent.com/images/27e2f225-87fc-4725-a10a-784cc616e88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420" y="17936"/>
            <a:ext cx="9037580" cy="6880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DSC0004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2675" y="0"/>
            <a:ext cx="65595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2357422" y="0"/>
            <a:ext cx="42148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5400" b="1" dirty="0" smtClean="0"/>
              <a:t>اختبار الطاولة</a:t>
            </a:r>
            <a:endParaRPr lang="ar-SY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654032"/>
          </a:xfrm>
        </p:spPr>
        <p:txBody>
          <a:bodyPr>
            <a:noAutofit/>
          </a:bodyPr>
          <a:lstStyle/>
          <a:p>
            <a:r>
              <a:rPr lang="ar-SY" b="1" dirty="0" smtClean="0">
                <a:solidFill>
                  <a:srgbClr val="FF0000"/>
                </a:solidFill>
              </a:rPr>
              <a:t/>
            </a:r>
            <a:br>
              <a:rPr lang="ar-SY" b="1" dirty="0" smtClean="0">
                <a:solidFill>
                  <a:srgbClr val="FF0000"/>
                </a:solidFill>
              </a:rPr>
            </a:br>
            <a:r>
              <a:rPr lang="ar-SY" sz="4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2- ازدياد </a:t>
            </a:r>
            <a:r>
              <a:rPr lang="ar-SY" sz="4800" b="1" dirty="0" err="1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ثخانة</a:t>
            </a:r>
            <a:r>
              <a:rPr lang="ar-SY" sz="4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الجلد </a:t>
            </a:r>
            <a:r>
              <a:rPr lang="ar-SY" b="1" dirty="0" smtClean="0">
                <a:solidFill>
                  <a:srgbClr val="FF0000"/>
                </a:solidFill>
              </a:rPr>
              <a:t/>
            </a:r>
            <a:br>
              <a:rPr lang="ar-SY" b="1" dirty="0" smtClean="0">
                <a:solidFill>
                  <a:srgbClr val="FF0000"/>
                </a:solidFill>
              </a:rPr>
            </a:br>
            <a:endParaRPr lang="ar-SY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2428868"/>
            <a:ext cx="8229600" cy="2071702"/>
          </a:xfrm>
        </p:spPr>
        <p:txBody>
          <a:bodyPr>
            <a:normAutofit/>
          </a:bodyPr>
          <a:lstStyle/>
          <a:p>
            <a:r>
              <a:rPr lang="ar-SA" altLang="en-US" b="1" dirty="0" smtClean="0"/>
              <a:t>إ</a:t>
            </a:r>
            <a:r>
              <a:rPr lang="ar-SA" altLang="en-US" sz="2800" b="1" dirty="0" smtClean="0">
                <a:latin typeface="Traditional Arabic" pitchFamily="18" charset="-78"/>
                <a:cs typeface="Traditional Arabic" pitchFamily="18" charset="-78"/>
              </a:rPr>
              <a:t>ن الجلد عند السكريين هو أكثر </a:t>
            </a:r>
            <a:r>
              <a:rPr lang="ar-SA" altLang="en-US" sz="2800" b="1" dirty="0" err="1" smtClean="0">
                <a:latin typeface="Traditional Arabic" pitchFamily="18" charset="-78"/>
                <a:cs typeface="Traditional Arabic" pitchFamily="18" charset="-78"/>
              </a:rPr>
              <a:t>ثخانة</a:t>
            </a:r>
            <a:r>
              <a:rPr lang="ar-SA" altLang="en-US" sz="2800" b="1" dirty="0" smtClean="0">
                <a:latin typeface="Traditional Arabic" pitchFamily="18" charset="-78"/>
                <a:cs typeface="Traditional Arabic" pitchFamily="18" charset="-78"/>
              </a:rPr>
              <a:t> من غيرهم . وتم التأكد من هذا الأمر بواسطة الفحص بالأمواج فوق الصوتية</a:t>
            </a:r>
          </a:p>
          <a:p>
            <a:r>
              <a:rPr lang="ar-SA" altLang="en-US" sz="2800" b="1" dirty="0" smtClean="0">
                <a:latin typeface="Traditional Arabic" pitchFamily="18" charset="-78"/>
                <a:cs typeface="Traditional Arabic" pitchFamily="18" charset="-78"/>
              </a:rPr>
              <a:t>هذه </a:t>
            </a:r>
            <a:r>
              <a:rPr lang="ar-SA" altLang="en-US" sz="2800" b="1" dirty="0" err="1" smtClean="0">
                <a:latin typeface="Traditional Arabic" pitchFamily="18" charset="-78"/>
                <a:cs typeface="Traditional Arabic" pitchFamily="18" charset="-78"/>
              </a:rPr>
              <a:t>الثخانة</a:t>
            </a:r>
            <a:r>
              <a:rPr lang="ar-SA" altLang="en-US" sz="2800" b="1" dirty="0" smtClean="0">
                <a:latin typeface="Traditional Arabic" pitchFamily="18" charset="-78"/>
                <a:cs typeface="Traditional Arabic" pitchFamily="18" charset="-78"/>
              </a:rPr>
              <a:t> غير معممة بل محصورة على الأطراف. </a:t>
            </a:r>
            <a:endParaRPr lang="en-US" altLang="en-US" sz="2800" dirty="0" smtClean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elemedicine.org/dm/d10044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51" y="357166"/>
            <a:ext cx="8894031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SA" b="1" dirty="0" smtClean="0">
                <a:cs typeface="Akhbar MT" pitchFamily="2" charset="-78"/>
              </a:rPr>
              <a:t>تزعم أنك جرم صغير </a:t>
            </a:r>
            <a:r>
              <a:rPr lang="ar-SA" b="1" dirty="0" err="1" smtClean="0">
                <a:cs typeface="Akhbar MT" pitchFamily="2" charset="-78"/>
              </a:rPr>
              <a:t>و</a:t>
            </a:r>
            <a:r>
              <a:rPr lang="ar-SA" b="1" dirty="0" smtClean="0">
                <a:cs typeface="Akhbar MT" pitchFamily="2" charset="-78"/>
              </a:rPr>
              <a:t> فيك انطوى العالم الأكبر</a:t>
            </a:r>
            <a:endParaRPr lang="ar-SY" b="1" dirty="0">
              <a:cs typeface="Akhbar MT" pitchFamily="2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71604" y="1142984"/>
            <a:ext cx="6400800" cy="828684"/>
          </a:xfrm>
        </p:spPr>
        <p:txBody>
          <a:bodyPr>
            <a:noAutofit/>
          </a:bodyPr>
          <a:lstStyle/>
          <a:p>
            <a:r>
              <a:rPr lang="ar-SA" sz="6000" b="1" dirty="0" smtClean="0">
                <a:solidFill>
                  <a:srgbClr val="FF0000"/>
                </a:solidFill>
                <a:cs typeface="Akhbar MT" pitchFamily="2" charset="-78"/>
              </a:rPr>
              <a:t>راحة اليد </a:t>
            </a:r>
            <a:endParaRPr lang="ar-SY" sz="6000" b="1" dirty="0">
              <a:solidFill>
                <a:srgbClr val="FF0000"/>
              </a:solidFill>
              <a:cs typeface="Akhbar M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altLang="en-US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تناذر الصلابة السكرية عند البالغين</a:t>
            </a:r>
            <a:endParaRPr lang="en-US" altLang="en-US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2328866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ar-SA" altLang="en-US" sz="2800" b="1" dirty="0" smtClean="0">
                <a:latin typeface="Traditional Arabic" pitchFamily="18" charset="-78"/>
                <a:cs typeface="Traditional Arabic" pitchFamily="18" charset="-78"/>
              </a:rPr>
              <a:t>هي ازدياد </a:t>
            </a:r>
            <a:r>
              <a:rPr lang="ar-SA" altLang="en-US" sz="2800" b="1" dirty="0" err="1">
                <a:latin typeface="Traditional Arabic" pitchFamily="18" charset="-78"/>
                <a:cs typeface="Traditional Arabic" pitchFamily="18" charset="-78"/>
              </a:rPr>
              <a:t>ثخانة</a:t>
            </a:r>
            <a:r>
              <a:rPr lang="ar-SA" altLang="en-US" sz="2800" b="1" dirty="0">
                <a:latin typeface="Traditional Arabic" pitchFamily="18" charset="-78"/>
                <a:cs typeface="Traditional Arabic" pitchFamily="18" charset="-78"/>
              </a:rPr>
              <a:t> الجلد خلف الظهر  </a:t>
            </a:r>
            <a:r>
              <a:rPr lang="ar-SA" altLang="en-US" sz="2800" b="1" dirty="0" smtClean="0">
                <a:latin typeface="Traditional Arabic" pitchFamily="18" charset="-78"/>
                <a:cs typeface="Traditional Arabic" pitchFamily="18" charset="-78"/>
              </a:rPr>
              <a:t>العنق</a:t>
            </a:r>
            <a:r>
              <a:rPr lang="ar-SA" altLang="en-US" sz="2800" b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altLang="en-US" sz="2800" b="1" dirty="0" smtClean="0">
                <a:latin typeface="Traditional Arabic" pitchFamily="18" charset="-78"/>
                <a:cs typeface="Traditional Arabic" pitchFamily="18" charset="-78"/>
              </a:rPr>
              <a:t>. تحدث في </a:t>
            </a:r>
          </a:p>
          <a:p>
            <a:pPr>
              <a:buFontTx/>
              <a:buNone/>
            </a:pPr>
            <a:r>
              <a:rPr lang="ar-SA" altLang="en-US" sz="2800" b="1" dirty="0" smtClean="0">
                <a:latin typeface="Traditional Arabic" pitchFamily="18" charset="-78"/>
                <a:cs typeface="Traditional Arabic" pitchFamily="18" charset="-78"/>
              </a:rPr>
              <a:t>1- الأعمار </a:t>
            </a:r>
            <a:r>
              <a:rPr lang="ar-SA" altLang="en-US" sz="2800" b="1" dirty="0">
                <a:latin typeface="Traditional Arabic" pitchFamily="18" charset="-78"/>
                <a:cs typeface="Traditional Arabic" pitchFamily="18" charset="-78"/>
              </a:rPr>
              <a:t>المتوسطة</a:t>
            </a:r>
            <a:r>
              <a:rPr lang="en-US" altLang="en-US" sz="2800" b="1" dirty="0">
                <a:latin typeface="Traditional Arabic" pitchFamily="18" charset="-78"/>
                <a:cs typeface="Traditional Arabic" pitchFamily="18" charset="-78"/>
              </a:rPr>
              <a:t> </a:t>
            </a:r>
            <a:endParaRPr lang="en-US" altLang="en-US" sz="28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>
              <a:buFontTx/>
              <a:buNone/>
            </a:pPr>
            <a:r>
              <a:rPr lang="ar-SY" altLang="en-US" sz="2800" b="1" dirty="0" smtClean="0">
                <a:latin typeface="Traditional Arabic" pitchFamily="18" charset="-78"/>
                <a:cs typeface="Traditional Arabic" pitchFamily="18" charset="-78"/>
              </a:rPr>
              <a:t>2-عند </a:t>
            </a:r>
            <a:r>
              <a:rPr lang="ar-SA" altLang="en-US" sz="2800" b="1" dirty="0" smtClean="0">
                <a:latin typeface="Traditional Arabic" pitchFamily="18" charset="-78"/>
                <a:cs typeface="Traditional Arabic" pitchFamily="18" charset="-78"/>
              </a:rPr>
              <a:t>مرضى السكر من النمط الثاني البدينين </a:t>
            </a:r>
          </a:p>
          <a:p>
            <a:pPr>
              <a:buFontTx/>
              <a:buNone/>
            </a:pPr>
            <a:r>
              <a:rPr lang="ar-SA" altLang="en-US" sz="2800" b="1" dirty="0" smtClean="0">
                <a:latin typeface="Traditional Arabic" pitchFamily="18" charset="-78"/>
                <a:cs typeface="Traditional Arabic" pitchFamily="18" charset="-78"/>
              </a:rPr>
              <a:t>3- ضبط سيء لسكر الدم</a:t>
            </a:r>
            <a:endParaRPr lang="en-US" altLang="en-US" sz="28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60650"/>
            <a:ext cx="6300788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-31750"/>
            <a:ext cx="421163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00100" y="2071678"/>
            <a:ext cx="7772400" cy="278608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ar-SA" altLang="en-US" sz="2400" b="1" dirty="0">
                <a:latin typeface="Traditional Arabic" pitchFamily="18" charset="-78"/>
                <a:cs typeface="Traditional Arabic" pitchFamily="18" charset="-78"/>
              </a:rPr>
              <a:t>على الأغلب لا يوجد صلة بين </a:t>
            </a:r>
            <a:r>
              <a:rPr lang="ar-SA" altLang="en-US" sz="2400" b="1" dirty="0" err="1">
                <a:latin typeface="Traditional Arabic" pitchFamily="18" charset="-78"/>
                <a:cs typeface="Traditional Arabic" pitchFamily="18" charset="-78"/>
              </a:rPr>
              <a:t>ثخانة</a:t>
            </a:r>
            <a:r>
              <a:rPr lang="ar-SA" altLang="en-US" sz="2400" b="1" dirty="0">
                <a:latin typeface="Traditional Arabic" pitchFamily="18" charset="-78"/>
                <a:cs typeface="Traditional Arabic" pitchFamily="18" charset="-78"/>
              </a:rPr>
              <a:t> الجلد على الظهر </a:t>
            </a:r>
            <a:r>
              <a:rPr lang="ar-SA" altLang="en-US" sz="2400" b="1" dirty="0" err="1"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SA" altLang="en-US" sz="2400" b="1" dirty="0">
                <a:latin typeface="Traditional Arabic" pitchFamily="18" charset="-78"/>
                <a:cs typeface="Traditional Arabic" pitchFamily="18" charset="-78"/>
              </a:rPr>
              <a:t> بين </a:t>
            </a:r>
            <a:r>
              <a:rPr lang="ar-SA" altLang="en-US" sz="2400" b="1" dirty="0" err="1">
                <a:latin typeface="Traditional Arabic" pitchFamily="18" charset="-78"/>
                <a:cs typeface="Traditional Arabic" pitchFamily="18" charset="-78"/>
              </a:rPr>
              <a:t>ثخانته</a:t>
            </a:r>
            <a:r>
              <a:rPr lang="ar-SA" altLang="en-US" sz="2400" b="1" dirty="0">
                <a:latin typeface="Traditional Arabic" pitchFamily="18" charset="-78"/>
                <a:cs typeface="Traditional Arabic" pitchFamily="18" charset="-78"/>
              </a:rPr>
              <a:t> على اليد ( أي ليس هناك علاقة بمتلازمة اليد السكرية</a:t>
            </a:r>
            <a:r>
              <a:rPr lang="en-US" altLang="en-US" sz="2400" b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altLang="en-US" sz="2400" b="1" dirty="0" smtClean="0">
                <a:latin typeface="Traditional Arabic" pitchFamily="18" charset="-78"/>
                <a:cs typeface="Traditional Arabic" pitchFamily="18" charset="-78"/>
              </a:rPr>
              <a:t>( </a:t>
            </a:r>
            <a:endParaRPr lang="en-US" altLang="en-US" sz="2400" b="1" dirty="0">
              <a:latin typeface="Traditional Arabic" pitchFamily="18" charset="-78"/>
              <a:cs typeface="Traditional Arabic" pitchFamily="18" charset="-78"/>
            </a:endParaRPr>
          </a:p>
          <a:p>
            <a:pPr>
              <a:buFontTx/>
              <a:buNone/>
            </a:pPr>
            <a:r>
              <a:rPr lang="en-US" altLang="en-US" sz="2400" b="1" dirty="0">
                <a:latin typeface="Traditional Arabic" pitchFamily="18" charset="-78"/>
                <a:cs typeface="Traditional Arabic" pitchFamily="18" charset="-78"/>
              </a:rPr>
              <a:t>- </a:t>
            </a:r>
            <a:r>
              <a:rPr lang="ar-SA" altLang="en-US" sz="2400" b="1" dirty="0">
                <a:latin typeface="Traditional Arabic" pitchFamily="18" charset="-78"/>
                <a:cs typeface="Traditional Arabic" pitchFamily="18" charset="-78"/>
              </a:rPr>
              <a:t>نسبة الحدوث 2.5% من مرضى النمط الثاني</a:t>
            </a:r>
            <a:r>
              <a:rPr lang="en-US" altLang="en-US" sz="2400" b="1" dirty="0"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>
              <a:buFontTx/>
              <a:buNone/>
            </a:pPr>
            <a:r>
              <a:rPr lang="en-US" altLang="en-US" sz="2400" b="1" dirty="0">
                <a:latin typeface="Traditional Arabic" pitchFamily="18" charset="-78"/>
                <a:cs typeface="Traditional Arabic" pitchFamily="18" charset="-78"/>
              </a:rPr>
              <a:t>- </a:t>
            </a:r>
            <a:r>
              <a:rPr lang="ar-SA" altLang="en-US" sz="2400" b="1" dirty="0">
                <a:latin typeface="Traditional Arabic" pitchFamily="18" charset="-78"/>
                <a:cs typeface="Traditional Arabic" pitchFamily="18" charset="-78"/>
              </a:rPr>
              <a:t>التشريح المرضي : مثلما نشاهد في اليد السكرية</a:t>
            </a:r>
            <a:r>
              <a:rPr lang="en-US" altLang="en-US" sz="2400" b="1" dirty="0"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>
              <a:buFontTx/>
              <a:buNone/>
            </a:pPr>
            <a:r>
              <a:rPr lang="en-US" altLang="en-US" sz="2400" b="1" dirty="0">
                <a:latin typeface="Traditional Arabic" pitchFamily="18" charset="-78"/>
                <a:cs typeface="Traditional Arabic" pitchFamily="18" charset="-78"/>
              </a:rPr>
              <a:t>- </a:t>
            </a:r>
            <a:r>
              <a:rPr lang="ar-SA" altLang="en-US" sz="2400" b="1" dirty="0">
                <a:latin typeface="Traditional Arabic" pitchFamily="18" charset="-78"/>
                <a:cs typeface="Traditional Arabic" pitchFamily="18" charset="-78"/>
              </a:rPr>
              <a:t>يوجد تقارير تشير لازدياد نسبة </a:t>
            </a:r>
            <a:r>
              <a:rPr lang="ar-SA" altLang="en-US" sz="2400" b="1" dirty="0" err="1">
                <a:latin typeface="Traditional Arabic" pitchFamily="18" charset="-78"/>
                <a:cs typeface="Traditional Arabic" pitchFamily="18" charset="-78"/>
              </a:rPr>
              <a:t>غليكوز</a:t>
            </a:r>
            <a:r>
              <a:rPr lang="ar-SA" altLang="en-US" sz="2400" b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altLang="en-US" sz="2400" b="1" dirty="0" err="1">
                <a:latin typeface="Traditional Arabic" pitchFamily="18" charset="-78"/>
                <a:cs typeface="Traditional Arabic" pitchFamily="18" charset="-78"/>
              </a:rPr>
              <a:t>أمينو</a:t>
            </a:r>
            <a:r>
              <a:rPr lang="ar-SA" altLang="en-US" sz="2400" b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altLang="en-US" sz="2400" b="1" dirty="0" err="1">
                <a:latin typeface="Traditional Arabic" pitchFamily="18" charset="-78"/>
                <a:cs typeface="Traditional Arabic" pitchFamily="18" charset="-78"/>
              </a:rPr>
              <a:t>غليكان</a:t>
            </a:r>
            <a:r>
              <a:rPr lang="ar-SA" altLang="en-US" sz="2400" b="1" dirty="0">
                <a:latin typeface="Traditional Arabic" pitchFamily="18" charset="-78"/>
                <a:cs typeface="Traditional Arabic" pitchFamily="18" charset="-78"/>
              </a:rPr>
              <a:t> في الجلد المصاب</a:t>
            </a:r>
            <a:r>
              <a:rPr lang="en-US" altLang="en-US" sz="2400" b="1" dirty="0">
                <a:latin typeface="Traditional Arabic" pitchFamily="18" charset="-78"/>
                <a:cs typeface="Traditional Arabic" pitchFamily="18" charset="-78"/>
              </a:rPr>
              <a:t> 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 altLang="en-US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تناذر الصلابة السكرية عند البالغين</a:t>
            </a:r>
            <a:endParaRPr lang="en-US" altLang="en-US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متلازمة اليد السكرية</a:t>
            </a:r>
            <a:endParaRPr lang="ar-SY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1928826"/>
          </a:xfrm>
        </p:spPr>
        <p:txBody>
          <a:bodyPr>
            <a:normAutofit lnSpcReduction="10000"/>
          </a:bodyPr>
          <a:lstStyle/>
          <a:p>
            <a:endParaRPr lang="ar-SY" sz="2800" b="1" dirty="0" smtClean="0"/>
          </a:p>
          <a:p>
            <a:r>
              <a:rPr lang="ar-SY" sz="2800" b="1" dirty="0" smtClean="0">
                <a:latin typeface="Traditional Arabic" pitchFamily="18" charset="-78"/>
                <a:cs typeface="Traditional Arabic" pitchFamily="18" charset="-78"/>
              </a:rPr>
              <a:t>تحدد حركة مفاصل اليد .</a:t>
            </a:r>
          </a:p>
          <a:p>
            <a:r>
              <a:rPr lang="ar-SY" sz="2800" b="1" dirty="0" smtClean="0">
                <a:latin typeface="Traditional Arabic" pitchFamily="18" charset="-78"/>
                <a:cs typeface="Traditional Arabic" pitchFamily="18" charset="-78"/>
              </a:rPr>
              <a:t>ازدياد </a:t>
            </a:r>
            <a:r>
              <a:rPr lang="ar-SY" sz="2800" b="1" dirty="0" err="1" smtClean="0">
                <a:latin typeface="Traditional Arabic" pitchFamily="18" charset="-78"/>
                <a:cs typeface="Traditional Arabic" pitchFamily="18" charset="-78"/>
              </a:rPr>
              <a:t>ثخانة</a:t>
            </a:r>
            <a:r>
              <a:rPr lang="ar-SY" sz="2800" b="1" dirty="0" smtClean="0">
                <a:latin typeface="Traditional Arabic" pitchFamily="18" charset="-78"/>
                <a:cs typeface="Traditional Arabic" pitchFamily="18" charset="-78"/>
              </a:rPr>
              <a:t> الجلد . </a:t>
            </a:r>
          </a:p>
          <a:p>
            <a:r>
              <a:rPr lang="ar-SY" sz="2800" b="1" dirty="0" smtClean="0">
                <a:latin typeface="Traditional Arabic" pitchFamily="18" charset="-78"/>
                <a:cs typeface="Traditional Arabic" pitchFamily="18" charset="-78"/>
              </a:rPr>
              <a:t>تحدث في كلا النمطين الأول </a:t>
            </a:r>
            <a:r>
              <a:rPr lang="ar-SY" sz="2800" b="1" dirty="0" err="1" smtClean="0"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SY" sz="2800" b="1" dirty="0" smtClean="0">
                <a:latin typeface="Traditional Arabic" pitchFamily="18" charset="-78"/>
                <a:cs typeface="Traditional Arabic" pitchFamily="18" charset="-78"/>
              </a:rPr>
              <a:t> الثاني من الداء السكري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2400" dirty="0" err="1" smtClean="0"/>
              <a:t>Rosenbloom</a:t>
            </a:r>
            <a:r>
              <a:rPr lang="en-US" sz="2400" dirty="0" smtClean="0"/>
              <a:t> et al., 1981</a:t>
            </a:r>
            <a:endParaRPr lang="en-US" sz="2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03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SY" sz="2800" b="1" dirty="0" smtClean="0">
                <a:cs typeface="Akhbar MT" pitchFamily="2" charset="-78"/>
              </a:rPr>
              <a:t>في دراسة طويلة بعد 16 سنة من بداية السكري عند مجموعة كبيرة من المرضى وجد أن نسبة  </a:t>
            </a:r>
            <a:r>
              <a:rPr lang="ar-SY" sz="2800" b="1" dirty="0" err="1" smtClean="0">
                <a:cs typeface="Akhbar MT" pitchFamily="2" charset="-78"/>
              </a:rPr>
              <a:t>الاختلاطات</a:t>
            </a:r>
            <a:r>
              <a:rPr lang="ar-SY" sz="2800" b="1" dirty="0" smtClean="0">
                <a:cs typeface="Akhbar MT" pitchFamily="2" charset="-78"/>
              </a:rPr>
              <a:t> المرتبطة باعتلال الأوعية الدقيقة تبلغ :</a:t>
            </a:r>
          </a:p>
          <a:p>
            <a:pPr>
              <a:buNone/>
            </a:pPr>
            <a:r>
              <a:rPr lang="ar-SY" sz="2800" b="1" dirty="0" smtClean="0">
                <a:cs typeface="Akhbar MT" pitchFamily="2" charset="-78"/>
              </a:rPr>
              <a:t>- </a:t>
            </a:r>
            <a:r>
              <a:rPr lang="ar-SY" sz="2800" b="1" dirty="0" smtClean="0">
                <a:cs typeface="Akhbar MT" pitchFamily="2" charset="-78"/>
              </a:rPr>
              <a:t>86 % في حال وجود يد سكرية </a:t>
            </a:r>
          </a:p>
          <a:p>
            <a:pPr>
              <a:buNone/>
            </a:pPr>
            <a:r>
              <a:rPr lang="ar-SY" sz="2800" b="1" dirty="0" smtClean="0">
                <a:cs typeface="Akhbar MT" pitchFamily="2" charset="-78"/>
              </a:rPr>
              <a:t>- </a:t>
            </a:r>
            <a:r>
              <a:rPr lang="ar-SY" sz="2800" b="1" dirty="0" smtClean="0">
                <a:cs typeface="Akhbar MT" pitchFamily="2" charset="-78"/>
              </a:rPr>
              <a:t>25 % في حال عدم وجود يد سكرية </a:t>
            </a:r>
          </a:p>
          <a:p>
            <a:pPr algn="ctr">
              <a:buNone/>
            </a:pPr>
            <a:r>
              <a:rPr lang="ar-SY" sz="2800" b="1" dirty="0" smtClean="0">
                <a:solidFill>
                  <a:srgbClr val="FF0000"/>
                </a:solidFill>
                <a:cs typeface="Akhbar MT" pitchFamily="2" charset="-78"/>
              </a:rPr>
              <a:t>اليد السكرية تملك قيمة تنبؤية لكنها لا تستخدم كمشعر </a:t>
            </a:r>
            <a:endParaRPr lang="ar-SY" sz="2800" b="1" dirty="0">
              <a:solidFill>
                <a:srgbClr val="FF0000"/>
              </a:solidFill>
              <a:cs typeface="Akhbar M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Y" sz="4800" b="1" dirty="0" smtClean="0">
                <a:solidFill>
                  <a:srgbClr val="FF0000"/>
                </a:solidFill>
                <a:cs typeface="Akhbar MT" pitchFamily="2" charset="-78"/>
              </a:rPr>
              <a:t>المعالجة</a:t>
            </a:r>
            <a:endParaRPr lang="ar-SY" sz="48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2357430"/>
            <a:ext cx="8229600" cy="1042981"/>
          </a:xfrm>
        </p:spPr>
        <p:txBody>
          <a:bodyPr>
            <a:normAutofit/>
          </a:bodyPr>
          <a:lstStyle/>
          <a:p>
            <a:r>
              <a:rPr lang="ar-SA" altLang="en-US" sz="2700" b="1" dirty="0" smtClean="0">
                <a:cs typeface="Akhbar MT" pitchFamily="2" charset="-78"/>
              </a:rPr>
              <a:t>ضبط السكر بإحكام . و قد وصف تراجع لهذه المتلازمة بعد إدخال مضخة الأنسولين</a:t>
            </a:r>
            <a:endParaRPr lang="ar-SY" sz="2700" dirty="0">
              <a:cs typeface="Akhbar M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altLang="en-US" b="1" dirty="0" smtClean="0">
                <a:solidFill>
                  <a:srgbClr val="FF0000"/>
                </a:solidFill>
                <a:cs typeface="Traditional Arabic" pitchFamily="18" charset="-78"/>
              </a:rPr>
              <a:t> </a:t>
            </a:r>
            <a:r>
              <a:rPr lang="ar-SA" altLang="en-US" sz="4800" b="1" dirty="0" err="1" smtClean="0">
                <a:solidFill>
                  <a:srgbClr val="FF0000"/>
                </a:solidFill>
                <a:cs typeface="Traditional Arabic" pitchFamily="18" charset="-78"/>
              </a:rPr>
              <a:t>الحمامى</a:t>
            </a:r>
            <a:r>
              <a:rPr lang="ar-SA" altLang="en-US" sz="4800" b="1" dirty="0" smtClean="0">
                <a:solidFill>
                  <a:srgbClr val="FF0000"/>
                </a:solidFill>
                <a:cs typeface="Traditional Arabic" pitchFamily="18" charset="-78"/>
              </a:rPr>
              <a:t> حول الظفر </a:t>
            </a:r>
            <a:endParaRPr lang="ar-SY" sz="4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5990"/>
          </a:xfrm>
        </p:spPr>
        <p:txBody>
          <a:bodyPr>
            <a:normAutofit/>
          </a:bodyPr>
          <a:lstStyle/>
          <a:p>
            <a:pPr eaLnBrk="0" hangingPunct="0"/>
            <a:r>
              <a:rPr lang="ar-SA" altLang="en-US" sz="2400" b="1" dirty="0" smtClean="0">
                <a:cs typeface="Traditional Arabic" pitchFamily="18" charset="-78"/>
              </a:rPr>
              <a:t>سببها كلاً من اعتلال الأوعية الدقيقة . و ازدياد لزوجة الدم .</a:t>
            </a:r>
          </a:p>
          <a:p>
            <a:pPr eaLnBrk="0" hangingPunct="0"/>
            <a:r>
              <a:rPr lang="ar-SA" altLang="en-US" sz="2400" b="1" dirty="0" smtClean="0">
                <a:cs typeface="Traditional Arabic" pitchFamily="18" charset="-78"/>
              </a:rPr>
              <a:t>إن اضطراب تدفق الدم بسبب ازدياد لزوجته يسبب توسع </a:t>
            </a:r>
            <a:r>
              <a:rPr lang="ar-SA" altLang="en-US" sz="2400" b="1" dirty="0" err="1" smtClean="0">
                <a:cs typeface="Traditional Arabic" pitchFamily="18" charset="-78"/>
              </a:rPr>
              <a:t>الكبب</a:t>
            </a:r>
            <a:r>
              <a:rPr lang="ar-SA" altLang="en-US" sz="2400" b="1" dirty="0" smtClean="0">
                <a:cs typeface="Traditional Arabic" pitchFamily="18" charset="-78"/>
              </a:rPr>
              <a:t> الوعائية </a:t>
            </a:r>
            <a:r>
              <a:rPr lang="ar-SA" altLang="en-US" sz="2400" b="1" dirty="0" err="1" smtClean="0">
                <a:cs typeface="Traditional Arabic" pitchFamily="18" charset="-78"/>
              </a:rPr>
              <a:t>و</a:t>
            </a:r>
            <a:r>
              <a:rPr lang="ar-SA" altLang="en-US" sz="2400" b="1" dirty="0" smtClean="0">
                <a:cs typeface="Traditional Arabic" pitchFamily="18" charset="-78"/>
              </a:rPr>
              <a:t> هذا يتظاهر </a:t>
            </a:r>
            <a:r>
              <a:rPr lang="ar-SA" altLang="en-US" sz="2400" b="1" dirty="0" err="1" smtClean="0">
                <a:cs typeface="Traditional Arabic" pitchFamily="18" charset="-78"/>
              </a:rPr>
              <a:t>سريرياً</a:t>
            </a:r>
            <a:r>
              <a:rPr lang="ar-SA" altLang="en-US" sz="2400" b="1" dirty="0" smtClean="0">
                <a:cs typeface="Traditional Arabic" pitchFamily="18" charset="-78"/>
              </a:rPr>
              <a:t> بتوهج في الوجه </a:t>
            </a:r>
            <a:r>
              <a:rPr lang="ar-SA" altLang="en-US" sz="2400" b="1" dirty="0" err="1" smtClean="0">
                <a:cs typeface="Traditional Arabic" pitchFamily="18" charset="-78"/>
              </a:rPr>
              <a:t>و</a:t>
            </a:r>
            <a:r>
              <a:rPr lang="ar-SA" altLang="en-US" sz="2400" b="1" dirty="0" smtClean="0">
                <a:cs typeface="Traditional Arabic" pitchFamily="18" charset="-78"/>
              </a:rPr>
              <a:t> </a:t>
            </a:r>
            <a:r>
              <a:rPr lang="ar-SA" altLang="en-US" sz="2400" b="1" dirty="0" err="1" smtClean="0">
                <a:cs typeface="Traditional Arabic" pitchFamily="18" charset="-78"/>
              </a:rPr>
              <a:t>حمامى</a:t>
            </a:r>
            <a:r>
              <a:rPr lang="ar-SA" altLang="en-US" sz="2400" b="1" dirty="0" smtClean="0">
                <a:cs typeface="Traditional Arabic" pitchFamily="18" charset="-78"/>
              </a:rPr>
              <a:t> حول الظفر</a:t>
            </a:r>
            <a:r>
              <a:rPr lang="ar-SA" sz="2400" b="1" dirty="0" smtClean="0">
                <a:cs typeface="Traditional Arabic" pitchFamily="18" charset="-78"/>
              </a:rPr>
              <a:t> ، </a:t>
            </a:r>
            <a:r>
              <a:rPr lang="ar-SA" sz="2400" b="1" dirty="0" err="1" smtClean="0">
                <a:cs typeface="Traditional Arabic" pitchFamily="18" charset="-78"/>
              </a:rPr>
              <a:t>و</a:t>
            </a:r>
            <a:r>
              <a:rPr lang="ar-SA" sz="2400" b="1" dirty="0" smtClean="0">
                <a:cs typeface="Traditional Arabic" pitchFamily="18" charset="-78"/>
              </a:rPr>
              <a:t> بالفحص نشاهد توسع أوردة الشبكية </a:t>
            </a:r>
          </a:p>
          <a:p>
            <a:pPr eaLnBrk="0" hangingPunct="0"/>
            <a:r>
              <a:rPr lang="ar-SA" sz="2400" b="1" dirty="0" smtClean="0">
                <a:cs typeface="Traditional Arabic" pitchFamily="18" charset="-78"/>
              </a:rPr>
              <a:t>و هذه كلها أعراض باكرة للداء السكري ، </a:t>
            </a:r>
            <a:r>
              <a:rPr lang="ar-SA" sz="2400" b="1" dirty="0" err="1" smtClean="0">
                <a:cs typeface="Traditional Arabic" pitchFamily="18" charset="-78"/>
              </a:rPr>
              <a:t>و</a:t>
            </a:r>
            <a:r>
              <a:rPr lang="ar-SA" sz="2400" b="1" dirty="0" smtClean="0">
                <a:cs typeface="Traditional Arabic" pitchFamily="18" charset="-78"/>
              </a:rPr>
              <a:t> تتحسن بضبط مستوى سكر الدم </a:t>
            </a:r>
            <a:r>
              <a:rPr lang="ar-SA" sz="2800" b="1" dirty="0" smtClean="0">
                <a:cs typeface="Traditional Arabic" pitchFamily="18" charset="-78"/>
              </a:rPr>
              <a:t>.</a:t>
            </a:r>
            <a:endParaRPr lang="ar-SA" sz="2800" b="1" dirty="0" smtClean="0"/>
          </a:p>
          <a:p>
            <a:pPr eaLnBrk="0" hangingPunct="0"/>
            <a:endParaRPr lang="ar-SA" sz="2800" b="1" dirty="0" smtClean="0">
              <a:solidFill>
                <a:schemeClr val="bg2">
                  <a:lumMod val="10000"/>
                </a:schemeClr>
              </a:solidFill>
              <a:cs typeface="Traditional Arabic" pitchFamily="18" charset="-78"/>
            </a:endParaRPr>
          </a:p>
          <a:p>
            <a:pPr eaLnBrk="0" hangingPunct="0"/>
            <a:endParaRPr lang="ar-SY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telemedicine.org/dm/c20083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88" y="785792"/>
            <a:ext cx="9108312" cy="6072208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1142976" y="142852"/>
            <a:ext cx="7358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5400" b="1" dirty="0" err="1" smtClean="0">
                <a:solidFill>
                  <a:srgbClr val="FF0000"/>
                </a:solidFill>
                <a:cs typeface="Traditional Arabic" pitchFamily="18" charset="-78"/>
              </a:rPr>
              <a:t>حمامى</a:t>
            </a:r>
            <a:r>
              <a:rPr lang="ar-SA" sz="5400" b="1" dirty="0" smtClean="0">
                <a:solidFill>
                  <a:srgbClr val="FF0000"/>
                </a:solidFill>
                <a:cs typeface="Traditional Arabic" pitchFamily="18" charset="-78"/>
              </a:rPr>
              <a:t> حول الظفر .</a:t>
            </a:r>
            <a:endParaRPr lang="ar-SY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5399061_795322137304899_554515232826245125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0300" y="1047750"/>
            <a:ext cx="43434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4834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800" b="1" dirty="0" smtClean="0">
                <a:solidFill>
                  <a:srgbClr val="FF0000"/>
                </a:solidFill>
                <a:cs typeface="Akhbar MT" pitchFamily="2" charset="-78"/>
              </a:rPr>
              <a:t>الاصفرار </a:t>
            </a:r>
            <a:endParaRPr lang="ar-SY" sz="48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2500306"/>
            <a:ext cx="8229600" cy="17859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SA" sz="2800" b="1" dirty="0" smtClean="0">
                <a:cs typeface="Akhbar MT" pitchFamily="2" charset="-78"/>
              </a:rPr>
              <a:t>1- اصفرار الظفر بدون </a:t>
            </a:r>
            <a:r>
              <a:rPr lang="ar-SA" sz="2800" b="1" dirty="0" err="1" smtClean="0">
                <a:cs typeface="Akhbar MT" pitchFamily="2" charset="-78"/>
              </a:rPr>
              <a:t>اصابة</a:t>
            </a:r>
            <a:r>
              <a:rPr lang="ar-SA" sz="2800" b="1" dirty="0" smtClean="0">
                <a:cs typeface="Akhbar MT" pitchFamily="2" charset="-78"/>
              </a:rPr>
              <a:t> فطرية </a:t>
            </a:r>
          </a:p>
          <a:p>
            <a:pPr>
              <a:buNone/>
            </a:pPr>
            <a:r>
              <a:rPr lang="ar-SA" sz="2800" b="1" dirty="0" smtClean="0">
                <a:cs typeface="Akhbar MT" pitchFamily="2" charset="-78"/>
              </a:rPr>
              <a:t>2- اصفرار راحة اليد </a:t>
            </a:r>
            <a:endParaRPr lang="ar-SY" sz="2800" b="1" dirty="0">
              <a:cs typeface="Akhbar M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telemedicine.org/dm/d10056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4813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Figure 1: Yellow discoloration of left palm in comparison with the right palm of examiner on first vis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6991350" cy="5124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800" b="1" dirty="0" smtClean="0">
                <a:solidFill>
                  <a:srgbClr val="FF0000"/>
                </a:solidFill>
                <a:cs typeface="Akhbar MT" pitchFamily="2" charset="-78"/>
              </a:rPr>
              <a:t>الاصفرار</a:t>
            </a:r>
            <a:endParaRPr lang="ar-SY" sz="48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3246"/>
          </a:xfrm>
        </p:spPr>
        <p:txBody>
          <a:bodyPr>
            <a:normAutofit lnSpcReduction="10000"/>
          </a:bodyPr>
          <a:lstStyle/>
          <a:p>
            <a:r>
              <a:rPr lang="ar-SA" altLang="en-US" sz="2700" b="1" dirty="0" smtClean="0">
                <a:cs typeface="Akhbar MT" pitchFamily="2" charset="-78"/>
              </a:rPr>
              <a:t>في السابق كان مرضى السكري يوضعون على حمية نباتية شديدة . لذلك كان </a:t>
            </a:r>
            <a:r>
              <a:rPr lang="ar-SA" altLang="en-US" sz="2700" b="1" dirty="0" smtClean="0">
                <a:cs typeface="Akhbar MT" pitchFamily="2" charset="-78"/>
              </a:rPr>
              <a:t>الاصفرار يعتبر شكلا </a:t>
            </a:r>
            <a:r>
              <a:rPr lang="ar-SA" altLang="en-US" sz="2700" b="1" dirty="0" smtClean="0">
                <a:cs typeface="Akhbar MT" pitchFamily="2" charset="-78"/>
              </a:rPr>
              <a:t>من أشكال </a:t>
            </a:r>
            <a:r>
              <a:rPr lang="ar-SA" altLang="en-US" sz="2700" b="1" dirty="0" err="1" smtClean="0">
                <a:solidFill>
                  <a:srgbClr val="FF0000"/>
                </a:solidFill>
                <a:cs typeface="Akhbar MT" pitchFamily="2" charset="-78"/>
              </a:rPr>
              <a:t>الكاروتينيمية</a:t>
            </a:r>
            <a:r>
              <a:rPr lang="ar-SA" altLang="en-US" sz="2700" b="1" dirty="0" smtClean="0">
                <a:solidFill>
                  <a:srgbClr val="FF0000"/>
                </a:solidFill>
                <a:cs typeface="Akhbar MT" pitchFamily="2" charset="-78"/>
              </a:rPr>
              <a:t> </a:t>
            </a:r>
            <a:r>
              <a:rPr lang="ar-SA" altLang="en-US" sz="2700" b="1" dirty="0" smtClean="0">
                <a:cs typeface="Akhbar MT" pitchFamily="2" charset="-78"/>
              </a:rPr>
              <a:t>. </a:t>
            </a:r>
          </a:p>
          <a:p>
            <a:r>
              <a:rPr lang="ar-SA" altLang="en-US" sz="2700" b="1" dirty="0" smtClean="0">
                <a:cs typeface="Akhbar MT" pitchFamily="2" charset="-78"/>
              </a:rPr>
              <a:t>لكن حالياً خف الميل للحميات النباتية </a:t>
            </a:r>
            <a:r>
              <a:rPr lang="ar-SA" altLang="en-US" sz="2700" b="1" dirty="0" err="1" smtClean="0">
                <a:cs typeface="Akhbar MT" pitchFamily="2" charset="-78"/>
              </a:rPr>
              <a:t>و</a:t>
            </a:r>
            <a:r>
              <a:rPr lang="ar-SA" altLang="en-US" sz="2700" b="1" dirty="0" smtClean="0">
                <a:cs typeface="Akhbar MT" pitchFamily="2" charset="-78"/>
              </a:rPr>
              <a:t> بالتالي لم يعد مستوى </a:t>
            </a:r>
            <a:r>
              <a:rPr lang="ar-SA" altLang="en-US" sz="2700" b="1" dirty="0" err="1" smtClean="0">
                <a:cs typeface="Akhbar MT" pitchFamily="2" charset="-78"/>
              </a:rPr>
              <a:t>الكاروتين</a:t>
            </a:r>
            <a:r>
              <a:rPr lang="ar-SA" altLang="en-US" sz="2700" b="1" dirty="0" smtClean="0">
                <a:cs typeface="Akhbar MT" pitchFamily="2" charset="-78"/>
              </a:rPr>
              <a:t> في الدم مرتفعاً . و هنا تم التفكير بآلية أخرى كسبب لاصفرار الجلد </a:t>
            </a:r>
            <a:r>
              <a:rPr lang="ar-SA" altLang="en-US" sz="2700" b="1" dirty="0" err="1" smtClean="0">
                <a:cs typeface="Akhbar MT" pitchFamily="2" charset="-78"/>
              </a:rPr>
              <a:t>و</a:t>
            </a:r>
            <a:r>
              <a:rPr lang="ar-SA" altLang="en-US" sz="2700" b="1" dirty="0" smtClean="0">
                <a:cs typeface="Akhbar MT" pitchFamily="2" charset="-78"/>
              </a:rPr>
              <a:t> الأظافر عند مرضى السكري </a:t>
            </a:r>
          </a:p>
          <a:p>
            <a:r>
              <a:rPr lang="ar-SA" altLang="en-US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khbar MT" pitchFamily="2" charset="-78"/>
              </a:rPr>
              <a:t>الصباغ الأصفر هو ”</a:t>
            </a:r>
            <a:r>
              <a:rPr lang="ar-SA" altLang="en-US" sz="2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Akhbar MT" pitchFamily="2" charset="-78"/>
              </a:rPr>
              <a:t>ليبوفوشين</a:t>
            </a:r>
            <a:r>
              <a:rPr lang="ar-SA" altLang="en-US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khbar MT" pitchFamily="2" charset="-78"/>
              </a:rPr>
              <a:t> ”مشتق من ليبيد يتأكسد في الأنسجة .</a:t>
            </a:r>
          </a:p>
          <a:p>
            <a:r>
              <a:rPr lang="ar-SA" altLang="en-US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khbar MT" pitchFamily="2" charset="-78"/>
              </a:rPr>
              <a:t> يمكن أن يتم نهي هذا التأكسد بواسطة الفيتامين </a:t>
            </a:r>
            <a:r>
              <a:rPr lang="en-US" altLang="en-US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khbar MT" pitchFamily="2" charset="-78"/>
              </a:rPr>
              <a:t> </a:t>
            </a:r>
            <a:r>
              <a:rPr lang="en-US" altLang="ar-SA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khbar MT" pitchFamily="2" charset="-78"/>
              </a:rPr>
              <a:t>E</a:t>
            </a:r>
            <a:endParaRPr lang="en-US" altLang="en-US" sz="2700" b="1" dirty="0" smtClean="0">
              <a:solidFill>
                <a:schemeClr val="tx1">
                  <a:lumMod val="85000"/>
                  <a:lumOff val="15000"/>
                </a:schemeClr>
              </a:solidFill>
              <a:cs typeface="Akhbar MT" pitchFamily="2" charset="-78"/>
            </a:endParaRPr>
          </a:p>
          <a:p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800" b="1" dirty="0" smtClean="0">
                <a:solidFill>
                  <a:srgbClr val="FF0000"/>
                </a:solidFill>
                <a:cs typeface="Akhbar MT" pitchFamily="2" charset="-78"/>
              </a:rPr>
              <a:t>الاصفرار</a:t>
            </a:r>
            <a:endParaRPr lang="ar-SY" sz="48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4552"/>
          </a:xfrm>
        </p:spPr>
        <p:txBody>
          <a:bodyPr/>
          <a:lstStyle/>
          <a:p>
            <a:r>
              <a:rPr lang="ar-SA" altLang="en-US" sz="2800" b="1" dirty="0" smtClean="0">
                <a:cs typeface="Akhbar MT" pitchFamily="2" charset="-78"/>
              </a:rPr>
              <a:t>التفسير الكيميائي الحيوي هو أن  البروتينات المعمرة في الجسم زمنا طويلا حتى يتم </a:t>
            </a:r>
            <a:r>
              <a:rPr lang="ar-SA" altLang="en-US" sz="2800" b="1" dirty="0" err="1" smtClean="0">
                <a:cs typeface="Akhbar MT" pitchFamily="2" charset="-78"/>
              </a:rPr>
              <a:t>استقلابها</a:t>
            </a:r>
            <a:r>
              <a:rPr lang="ar-SA" altLang="en-US" sz="2800" b="1" dirty="0" smtClean="0">
                <a:cs typeface="Akhbar MT" pitchFamily="2" charset="-78"/>
              </a:rPr>
              <a:t> و هدمها ، مثل الكولاجين </a:t>
            </a:r>
            <a:r>
              <a:rPr lang="ar-SA" altLang="en-US" sz="2800" b="1" dirty="0" err="1" smtClean="0">
                <a:cs typeface="Akhbar MT" pitchFamily="2" charset="-78"/>
              </a:rPr>
              <a:t>الأدمي</a:t>
            </a:r>
            <a:r>
              <a:rPr lang="ar-SA" altLang="en-US" sz="2800" b="1" dirty="0" smtClean="0">
                <a:cs typeface="Akhbar MT" pitchFamily="2" charset="-78"/>
              </a:rPr>
              <a:t> و </a:t>
            </a:r>
            <a:r>
              <a:rPr lang="ar-SA" altLang="en-US" sz="2800" b="1" dirty="0" err="1" smtClean="0">
                <a:cs typeface="Akhbar MT" pitchFamily="2" charset="-78"/>
              </a:rPr>
              <a:t>كيراتين</a:t>
            </a:r>
            <a:r>
              <a:rPr lang="ar-SA" altLang="en-US" sz="2800" b="1" dirty="0" smtClean="0">
                <a:cs typeface="Akhbar MT" pitchFamily="2" charset="-78"/>
              </a:rPr>
              <a:t> الأظافر . </a:t>
            </a:r>
            <a:r>
              <a:rPr lang="ar-SA" altLang="en-US" sz="2800" b="1" dirty="0" smtClean="0">
                <a:solidFill>
                  <a:srgbClr val="FF0000"/>
                </a:solidFill>
                <a:cs typeface="Akhbar MT" pitchFamily="2" charset="-78"/>
              </a:rPr>
              <a:t>تصبح صفراء نتيجة تحلل الغلوكوز بالطريق </a:t>
            </a:r>
            <a:r>
              <a:rPr lang="ar-SA" altLang="en-US" sz="2800" b="1" dirty="0" err="1" smtClean="0">
                <a:solidFill>
                  <a:srgbClr val="FF0000"/>
                </a:solidFill>
                <a:cs typeface="Akhbar MT" pitchFamily="2" charset="-78"/>
              </a:rPr>
              <a:t>اللاهوائي</a:t>
            </a:r>
            <a:r>
              <a:rPr lang="en-US" altLang="en-US" sz="2800" b="1" dirty="0" smtClean="0">
                <a:cs typeface="Akhbar MT" pitchFamily="2" charset="-78"/>
              </a:rPr>
              <a:t> </a:t>
            </a:r>
            <a:r>
              <a:rPr lang="en-US" altLang="en-US" sz="2800" b="1" dirty="0" smtClean="0"/>
              <a:t>.</a:t>
            </a:r>
            <a:endParaRPr lang="en-US" altLang="ar-SA" sz="2800" b="1" dirty="0" smtClean="0"/>
          </a:p>
          <a:p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Y" b="1" dirty="0" smtClean="0">
                <a:solidFill>
                  <a:srgbClr val="FF0000"/>
                </a:solidFill>
                <a:cs typeface="Akhbar MT" pitchFamily="2" charset="-78"/>
              </a:rPr>
              <a:t>متلازمة اليد السكرية المدارية </a:t>
            </a:r>
            <a:br>
              <a:rPr lang="ar-SY" b="1" dirty="0" smtClean="0">
                <a:solidFill>
                  <a:srgbClr val="FF0000"/>
                </a:solidFill>
                <a:cs typeface="Akhbar MT" pitchFamily="2" charset="-78"/>
              </a:rPr>
            </a:br>
            <a:r>
              <a:rPr lang="en-US" b="1" dirty="0" smtClean="0">
                <a:solidFill>
                  <a:srgbClr val="FF0000"/>
                </a:solidFill>
              </a:rPr>
              <a:t>tropical diabetic hand syndrome</a:t>
            </a:r>
            <a:endParaRPr lang="ar-SY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43377"/>
          </a:xfrm>
        </p:spPr>
        <p:txBody>
          <a:bodyPr>
            <a:normAutofit/>
          </a:bodyPr>
          <a:lstStyle/>
          <a:p>
            <a:r>
              <a:rPr lang="ar-SY" sz="3000" b="1" dirty="0" smtClean="0">
                <a:cs typeface="Akhbar MT" pitchFamily="2" charset="-78"/>
              </a:rPr>
              <a:t>اختلاط خطير يصيب اليد عند السكريين في المناطق المدارية , </a:t>
            </a:r>
            <a:r>
              <a:rPr lang="ar-SY" sz="3000" b="1" dirty="0" err="1" smtClean="0">
                <a:cs typeface="Akhbar MT" pitchFamily="2" charset="-78"/>
              </a:rPr>
              <a:t>و</a:t>
            </a:r>
            <a:r>
              <a:rPr lang="ar-SY" sz="3000" b="1" dirty="0" smtClean="0">
                <a:cs typeface="Akhbar MT" pitchFamily="2" charset="-78"/>
              </a:rPr>
              <a:t> هو عبارة عن التهاب نسيج خلوي صاعق في اليد مع وذمة شديدة </a:t>
            </a:r>
            <a:r>
              <a:rPr lang="ar-SY" sz="3000" b="1" dirty="0" err="1" smtClean="0">
                <a:cs typeface="Akhbar MT" pitchFamily="2" charset="-78"/>
              </a:rPr>
              <a:t>و</a:t>
            </a:r>
            <a:r>
              <a:rPr lang="ar-SY" sz="3000" b="1" dirty="0" smtClean="0">
                <a:cs typeface="Akhbar MT" pitchFamily="2" charset="-78"/>
              </a:rPr>
              <a:t> تموت يصيب كل الطرف . </a:t>
            </a:r>
          </a:p>
          <a:p>
            <a:r>
              <a:rPr lang="ar-SY" sz="3000" b="1" dirty="0" smtClean="0">
                <a:cs typeface="Akhbar MT" pitchFamily="2" charset="-78"/>
              </a:rPr>
              <a:t>يبدأ بعد رض بسيط </a:t>
            </a:r>
          </a:p>
          <a:p>
            <a:r>
              <a:rPr lang="ar-SY" sz="3000" b="1" dirty="0" smtClean="0">
                <a:cs typeface="Akhbar MT" pitchFamily="2" charset="-78"/>
              </a:rPr>
              <a:t>ضبط سيء لسكر الدم </a:t>
            </a:r>
          </a:p>
          <a:p>
            <a:r>
              <a:rPr lang="ar-SY" sz="3000" b="1" dirty="0" smtClean="0">
                <a:cs typeface="Akhbar MT" pitchFamily="2" charset="-78"/>
              </a:rPr>
              <a:t>تأخر بالمعالجة </a:t>
            </a:r>
          </a:p>
          <a:p>
            <a:pPr algn="ctr">
              <a:buNone/>
            </a:pPr>
            <a:r>
              <a:rPr lang="ar-SY" sz="3000" b="1" dirty="0" smtClean="0">
                <a:solidFill>
                  <a:srgbClr val="FF0000"/>
                </a:solidFill>
                <a:cs typeface="Akhbar MT" pitchFamily="2" charset="-78"/>
              </a:rPr>
              <a:t>قد يؤدي لبتر كبير في الطرف العلوي في </a:t>
            </a:r>
            <a:r>
              <a:rPr lang="en-US" sz="3000" b="1" dirty="0" smtClean="0">
                <a:solidFill>
                  <a:srgbClr val="FF0000"/>
                </a:solidFill>
                <a:cs typeface="Akhbar MT" pitchFamily="2" charset="-78"/>
              </a:rPr>
              <a:t>13% </a:t>
            </a:r>
            <a:r>
              <a:rPr lang="ar-SY" sz="3000" b="1" dirty="0" smtClean="0">
                <a:solidFill>
                  <a:srgbClr val="FF0000"/>
                </a:solidFill>
                <a:cs typeface="Akhbar MT" pitchFamily="2" charset="-78"/>
              </a:rPr>
              <a:t> ، أو إلى الموت .</a:t>
            </a:r>
          </a:p>
          <a:p>
            <a:endParaRPr lang="ar-SY" dirty="0" smtClean="0"/>
          </a:p>
          <a:p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Picture 5" descr="DSC041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فهر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407" y="1714488"/>
            <a:ext cx="9210809" cy="3429024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857224" y="57148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tropical diabetic hand syndrome</a:t>
            </a:r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Y" b="1" dirty="0" smtClean="0">
                <a:solidFill>
                  <a:srgbClr val="FF0000"/>
                </a:solidFill>
                <a:cs typeface="Akhbar MT" pitchFamily="2" charset="-78"/>
              </a:rPr>
              <a:t>اعتلال العصب </a:t>
            </a:r>
            <a:r>
              <a:rPr lang="ar-SY" b="1" dirty="0" err="1" smtClean="0">
                <a:solidFill>
                  <a:srgbClr val="FF0000"/>
                </a:solidFill>
                <a:cs typeface="Akhbar MT" pitchFamily="2" charset="-78"/>
              </a:rPr>
              <a:t>الزندي</a:t>
            </a:r>
            <a:r>
              <a:rPr lang="ar-SY" b="1" dirty="0" smtClean="0">
                <a:solidFill>
                  <a:srgbClr val="FF0000"/>
                </a:solidFill>
                <a:cs typeface="Akhbar MT" pitchFamily="2" charset="-78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cs typeface="Akhbar MT" pitchFamily="2" charset="-78"/>
              </a:rPr>
              <a:t>Ulnar</a:t>
            </a:r>
            <a:r>
              <a:rPr lang="en-US" b="1" dirty="0" smtClean="0">
                <a:solidFill>
                  <a:srgbClr val="FF0000"/>
                </a:solidFill>
                <a:cs typeface="Akhbar MT" pitchFamily="2" charset="-78"/>
              </a:rPr>
              <a:t> neuropathy</a:t>
            </a:r>
            <a:endParaRPr lang="ar-SY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2928934"/>
            <a:ext cx="8229600" cy="1614486"/>
          </a:xfrm>
        </p:spPr>
        <p:txBody>
          <a:bodyPr/>
          <a:lstStyle/>
          <a:p>
            <a:r>
              <a:rPr lang="ar-SY" sz="2800" b="1" dirty="0" smtClean="0">
                <a:cs typeface="Akhbar MT" pitchFamily="2" charset="-78"/>
              </a:rPr>
              <a:t>اعتلال وحيد يصيب العصب </a:t>
            </a:r>
            <a:r>
              <a:rPr lang="ar-SY" sz="2800" b="1" dirty="0" err="1" smtClean="0">
                <a:cs typeface="Akhbar MT" pitchFamily="2" charset="-78"/>
              </a:rPr>
              <a:t>الزندي</a:t>
            </a:r>
            <a:r>
              <a:rPr lang="ar-SY" sz="2800" b="1" dirty="0" smtClean="0">
                <a:cs typeface="Akhbar MT" pitchFamily="2" charset="-78"/>
              </a:rPr>
              <a:t> يؤدي لاضطراب الحس في الجانب </a:t>
            </a:r>
            <a:r>
              <a:rPr lang="ar-SY" sz="2800" b="1" dirty="0" err="1" smtClean="0">
                <a:cs typeface="Akhbar MT" pitchFamily="2" charset="-78"/>
              </a:rPr>
              <a:t>الأنسي</a:t>
            </a:r>
            <a:r>
              <a:rPr lang="ar-SY" sz="2800" b="1" dirty="0" smtClean="0">
                <a:cs typeface="Akhbar MT" pitchFamily="2" charset="-78"/>
              </a:rPr>
              <a:t> من راحة اليد . و اعتلال عضلي على ظهر اليد</a:t>
            </a:r>
          </a:p>
          <a:p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فهر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86305"/>
            <a:ext cx="4786346" cy="6390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creenshotscdn.firefoxusercontent.com/images/362647af-9e02-4d7a-9326-1ac66f3692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-19463"/>
            <a:ext cx="7358114" cy="6854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Fig. 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14291"/>
            <a:ext cx="8858279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53830219_250651399221356_680827241690981990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57150"/>
            <a:ext cx="9001125" cy="674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53810998_311157466262452_248847956998881280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2174" y="1"/>
            <a:ext cx="51409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53860936_155906985360218_416071324975654502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31979" cy="6695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54422008_1117575585113041_482395038459677900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0287"/>
            <a:ext cx="5000660" cy="6674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Y" sz="4800" b="1" dirty="0" smtClean="0">
                <a:solidFill>
                  <a:srgbClr val="FF0000"/>
                </a:solidFill>
                <a:cs typeface="Akhbar MT" pitchFamily="2" charset="-78"/>
              </a:rPr>
              <a:t>تقفع </a:t>
            </a:r>
            <a:r>
              <a:rPr lang="ar-SY" sz="4800" b="1" dirty="0" err="1" smtClean="0">
                <a:solidFill>
                  <a:srgbClr val="FF0000"/>
                </a:solidFill>
                <a:cs typeface="Akhbar MT" pitchFamily="2" charset="-78"/>
              </a:rPr>
              <a:t>ديبوترين</a:t>
            </a:r>
            <a:endParaRPr lang="ar-SY" sz="48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pic>
        <p:nvPicPr>
          <p:cNvPr id="9218" name="Picture 2" descr="C:\Users\USER\Desktop\DupuytrensContract_1531163403700-10-H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63650"/>
            <a:ext cx="8229600" cy="4199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428752"/>
          </a:xfrm>
        </p:spPr>
        <p:txBody>
          <a:bodyPr>
            <a:normAutofit fontScale="90000"/>
          </a:bodyPr>
          <a:lstStyle/>
          <a:p>
            <a:r>
              <a:rPr lang="ar-SY" sz="3100" b="1" dirty="0" smtClean="0"/>
              <a:t>الحمامة </a:t>
            </a:r>
            <a:r>
              <a:rPr lang="ar-SY" sz="3100" b="1" dirty="0" err="1" smtClean="0"/>
              <a:t>الراحية</a:t>
            </a:r>
            <a:r>
              <a:rPr lang="ar-SY" sz="3100" b="1" dirty="0" smtClean="0"/>
              <a:t>  23في  % من مرضى </a:t>
            </a:r>
            <a:r>
              <a:rPr lang="ar-SY" sz="3100" b="1" dirty="0" err="1" smtClean="0"/>
              <a:t>التشمع</a:t>
            </a:r>
            <a:r>
              <a:rPr lang="ar-SY" sz="3100" b="1" dirty="0" smtClean="0"/>
              <a:t> يصابون </a:t>
            </a:r>
            <a:r>
              <a:rPr lang="ar-SY" sz="3100" b="1" dirty="0" err="1" smtClean="0"/>
              <a:t>بالحمامى</a:t>
            </a:r>
            <a:r>
              <a:rPr lang="ar-SY" sz="3100" b="1" dirty="0" smtClean="0"/>
              <a:t> </a:t>
            </a:r>
            <a:r>
              <a:rPr lang="ar-SY" sz="3100" b="1" dirty="0" err="1" smtClean="0"/>
              <a:t>الراحية</a:t>
            </a:r>
            <a:r>
              <a:rPr lang="ar-SY" sz="3100" b="1" dirty="0" smtClean="0"/>
              <a:t> . و قد تحدث بالحمل السكري </a:t>
            </a:r>
            <a:r>
              <a:rPr lang="ar-SY" sz="3100" b="1" dirty="0" err="1" smtClean="0"/>
              <a:t>الرثياني</a:t>
            </a:r>
            <a:r>
              <a:rPr lang="ar-SY" sz="3100" b="1" dirty="0" smtClean="0"/>
              <a:t> فرط نشاط </a:t>
            </a:r>
            <a:r>
              <a:rPr lang="ar-SY" sz="3100" b="1" dirty="0" err="1" smtClean="0"/>
              <a:t>الدرق</a:t>
            </a:r>
            <a:r>
              <a:rPr lang="ar-SY" sz="3100" b="1" dirty="0" smtClean="0"/>
              <a:t> و قد تكون </a:t>
            </a:r>
            <a:r>
              <a:rPr lang="ar-SY" sz="3100" b="1" dirty="0" err="1" smtClean="0"/>
              <a:t>بدئية</a:t>
            </a:r>
            <a:r>
              <a:rPr lang="ar-SY" sz="3100" b="1" dirty="0" smtClean="0"/>
              <a:t> بدون سبب</a:t>
            </a:r>
            <a:r>
              <a:rPr lang="ar-SY" dirty="0" smtClean="0"/>
              <a:t/>
            </a:r>
            <a:br>
              <a:rPr lang="ar-SY" dirty="0" smtClean="0"/>
            </a:br>
            <a:r>
              <a:rPr lang="ar-SY" dirty="0" smtClean="0"/>
              <a:t> </a:t>
            </a:r>
            <a:endParaRPr lang="ar-SY" dirty="0"/>
          </a:p>
        </p:txBody>
      </p:sp>
      <p:pic>
        <p:nvPicPr>
          <p:cNvPr id="1026" name="Picture 2" descr="C:\Users\USER\Desktop\الراحه-الكبديه-300x23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64566" y="1785926"/>
            <a:ext cx="5250640" cy="4183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Y" sz="7200" dirty="0" smtClean="0">
                <a:solidFill>
                  <a:srgbClr val="FF0000"/>
                </a:solidFill>
                <a:cs typeface="Akhbar MT" pitchFamily="2" charset="-78"/>
              </a:rPr>
              <a:t>ما تبقى</a:t>
            </a:r>
            <a:endParaRPr lang="ar-SY" sz="7200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2714620"/>
            <a:ext cx="8229600" cy="2614618"/>
          </a:xfrm>
        </p:spPr>
        <p:txBody>
          <a:bodyPr/>
          <a:lstStyle/>
          <a:p>
            <a:r>
              <a:rPr lang="ar-SY" sz="2800" b="1" dirty="0" err="1" smtClean="0">
                <a:cs typeface="Akhbar MT" pitchFamily="2" charset="-78"/>
              </a:rPr>
              <a:t>الاصبع</a:t>
            </a:r>
            <a:r>
              <a:rPr lang="ar-SY" sz="2800" b="1" dirty="0" smtClean="0">
                <a:cs typeface="Akhbar MT" pitchFamily="2" charset="-78"/>
              </a:rPr>
              <a:t> </a:t>
            </a:r>
            <a:r>
              <a:rPr lang="ar-SY" sz="2800" b="1" dirty="0" err="1" smtClean="0">
                <a:cs typeface="Akhbar MT" pitchFamily="2" charset="-78"/>
              </a:rPr>
              <a:t>الزنادية</a:t>
            </a:r>
            <a:r>
              <a:rPr lang="ar-SY" sz="2800" b="1" dirty="0" smtClean="0">
                <a:cs typeface="Akhbar MT" pitchFamily="2" charset="-78"/>
              </a:rPr>
              <a:t> </a:t>
            </a:r>
          </a:p>
          <a:p>
            <a:r>
              <a:rPr lang="ar-SY" sz="2800" b="1" dirty="0" err="1" smtClean="0">
                <a:cs typeface="Akhbar MT" pitchFamily="2" charset="-78"/>
              </a:rPr>
              <a:t>قرحات</a:t>
            </a:r>
            <a:r>
              <a:rPr lang="ar-SY" sz="2800" b="1" dirty="0" smtClean="0">
                <a:cs typeface="Akhbar MT" pitchFamily="2" charset="-78"/>
              </a:rPr>
              <a:t> بسبب الاعتلال العصبي المحيطي</a:t>
            </a:r>
          </a:p>
          <a:p>
            <a:r>
              <a:rPr lang="ar-SY" sz="2800" b="1" dirty="0" smtClean="0">
                <a:cs typeface="Akhbar MT" pitchFamily="2" charset="-78"/>
              </a:rPr>
              <a:t>متلازمة نفق الرسغ</a:t>
            </a:r>
          </a:p>
          <a:p>
            <a:r>
              <a:rPr lang="ar-SY" sz="2800" b="1" dirty="0" smtClean="0">
                <a:cs typeface="Akhbar MT" pitchFamily="2" charset="-78"/>
              </a:rPr>
              <a:t>نقص قوة اليد </a:t>
            </a:r>
          </a:p>
          <a:p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sz="4800" b="1" dirty="0" smtClean="0">
                <a:solidFill>
                  <a:srgbClr val="FF0000"/>
                </a:solidFill>
                <a:cs typeface="Akhbar MT" pitchFamily="2" charset="-78"/>
              </a:rPr>
              <a:t>الخلاصة</a:t>
            </a:r>
            <a:endParaRPr lang="ar-SY" sz="48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2285992"/>
            <a:ext cx="8229600" cy="2185990"/>
          </a:xfrm>
        </p:spPr>
        <p:txBody>
          <a:bodyPr>
            <a:normAutofit/>
          </a:bodyPr>
          <a:lstStyle/>
          <a:p>
            <a:r>
              <a:rPr lang="ar-SY" sz="2800" b="1" dirty="0" err="1" smtClean="0">
                <a:cs typeface="Akhbar MT" pitchFamily="2" charset="-78"/>
              </a:rPr>
              <a:t>اصابة</a:t>
            </a:r>
            <a:r>
              <a:rPr lang="ar-SY" sz="2800" b="1" dirty="0" smtClean="0">
                <a:cs typeface="Akhbar MT" pitchFamily="2" charset="-78"/>
              </a:rPr>
              <a:t> اليد في الداء السكري هامة . لكن لا يتم التركيز عليها .</a:t>
            </a:r>
          </a:p>
          <a:p>
            <a:r>
              <a:rPr lang="ar-SY" sz="2800" b="1" dirty="0" smtClean="0">
                <a:cs typeface="Akhbar MT" pitchFamily="2" charset="-78"/>
              </a:rPr>
              <a:t>فحص اليد يقدم فكره مبدئية عن حالة الشبكية </a:t>
            </a:r>
            <a:r>
              <a:rPr lang="ar-SY" sz="2800" b="1" dirty="0" err="1" smtClean="0">
                <a:cs typeface="Akhbar MT" pitchFamily="2" charset="-78"/>
              </a:rPr>
              <a:t>و</a:t>
            </a:r>
            <a:r>
              <a:rPr lang="ar-SY" sz="2800" b="1" dirty="0" smtClean="0">
                <a:cs typeface="Akhbar MT" pitchFamily="2" charset="-78"/>
              </a:rPr>
              <a:t> الكلية .</a:t>
            </a:r>
          </a:p>
          <a:p>
            <a:r>
              <a:rPr lang="ar-SY" sz="2800" b="1" dirty="0" smtClean="0">
                <a:cs typeface="Akhbar MT" pitchFamily="2" charset="-78"/>
              </a:rPr>
              <a:t>فحص بسيط يجريه الطبيب بدقيقة واحدة </a:t>
            </a:r>
            <a:r>
              <a:rPr lang="ar-SY" sz="2800" b="1" dirty="0" err="1" smtClean="0">
                <a:cs typeface="Akhbar MT" pitchFamily="2" charset="-78"/>
              </a:rPr>
              <a:t>و</a:t>
            </a:r>
            <a:r>
              <a:rPr lang="ar-SY" sz="2800" b="1" dirty="0" smtClean="0">
                <a:cs typeface="Akhbar MT" pitchFamily="2" charset="-78"/>
              </a:rPr>
              <a:t> بدون تكاليف . </a:t>
            </a:r>
          </a:p>
          <a:p>
            <a:pPr>
              <a:buNone/>
            </a:pPr>
            <a:endParaRPr lang="ar-SY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DSC040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DSC040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DSC040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DSC040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DSC040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Y" sz="4800" b="1" dirty="0" smtClean="0">
                <a:cs typeface="Akhbar MT" pitchFamily="2" charset="-78"/>
              </a:rPr>
              <a:t>الأظافر </a:t>
            </a:r>
            <a:r>
              <a:rPr lang="ar-SY" sz="4800" b="1" dirty="0" err="1" smtClean="0">
                <a:cs typeface="Akhbar MT" pitchFamily="2" charset="-78"/>
              </a:rPr>
              <a:t>الملعقية</a:t>
            </a:r>
            <a:r>
              <a:rPr lang="ar-SY" sz="4800" b="1" dirty="0" smtClean="0">
                <a:cs typeface="Akhbar MT" pitchFamily="2" charset="-78"/>
              </a:rPr>
              <a:t> </a:t>
            </a:r>
            <a:endParaRPr lang="ar-SY" sz="4800" b="1" dirty="0">
              <a:cs typeface="Akhbar MT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 dirty="0"/>
          </a:p>
        </p:txBody>
      </p:sp>
      <p:pic>
        <p:nvPicPr>
          <p:cNvPr id="2050" name="Picture 2" descr="C:\Users\USER\Desktop\image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7000924" cy="5250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Y" sz="4800" b="1" dirty="0" err="1" smtClean="0">
                <a:cs typeface="Akhbar MT" pitchFamily="2" charset="-78"/>
              </a:rPr>
              <a:t>النزوف</a:t>
            </a:r>
            <a:r>
              <a:rPr lang="ar-SY" sz="4800" b="1" dirty="0" smtClean="0">
                <a:cs typeface="Akhbar MT" pitchFamily="2" charset="-78"/>
              </a:rPr>
              <a:t> </a:t>
            </a:r>
            <a:r>
              <a:rPr lang="ar-SY" sz="4800" b="1" dirty="0" err="1" smtClean="0">
                <a:cs typeface="Akhbar MT" pitchFamily="2" charset="-78"/>
              </a:rPr>
              <a:t>الشظوية</a:t>
            </a:r>
            <a:r>
              <a:rPr lang="ar-SY" sz="4800" b="1" dirty="0" smtClean="0">
                <a:cs typeface="Akhbar MT" pitchFamily="2" charset="-78"/>
              </a:rPr>
              <a:t> قد تشير لالتهاب شغاف </a:t>
            </a:r>
            <a:endParaRPr lang="ar-SY" sz="4800" b="1" dirty="0">
              <a:cs typeface="Akhbar MT" pitchFamily="2" charset="-78"/>
            </a:endParaRPr>
          </a:p>
        </p:txBody>
      </p:sp>
      <p:pic>
        <p:nvPicPr>
          <p:cNvPr id="3074" name="Picture 2" descr="C:\Users\USER\Desktop\DZkAPHZX0AEK6T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69055" y="1600200"/>
            <a:ext cx="320589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300px-Acopaqu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214290"/>
            <a:ext cx="8358246" cy="6268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25024</TotalTime>
  <Words>901</Words>
  <Application>Microsoft Office PowerPoint</Application>
  <PresentationFormat>عرض على الشاشة (3:4)‏</PresentationFormat>
  <Paragraphs>102</Paragraphs>
  <Slides>67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67</vt:i4>
      </vt:variant>
    </vt:vector>
  </HeadingPairs>
  <TitlesOfParts>
    <vt:vector size="68" baseType="lpstr">
      <vt:lpstr>سمة Office</vt:lpstr>
      <vt:lpstr>قراءة كف مريض السكري </vt:lpstr>
      <vt:lpstr>الشريحة 2</vt:lpstr>
      <vt:lpstr>تزعم أنك جرم صغير و فيك انطوى العالم الأكبر</vt:lpstr>
      <vt:lpstr>الشريحة 4</vt:lpstr>
      <vt:lpstr>الشريحة 5</vt:lpstr>
      <vt:lpstr>الحمامة الراحية  23في  % من مرضى التشمع يصابون بالحمامى الراحية . و قد تحدث بالحمل السكري الرثياني فرط نشاط الدرق و قد تكون بدئية بدون سبب  </vt:lpstr>
      <vt:lpstr>الأظافر الملعقية </vt:lpstr>
      <vt:lpstr>النزوف الشظوية قد تشير لالتهاب شغاف </vt:lpstr>
      <vt:lpstr>الشريحة 9</vt:lpstr>
      <vt:lpstr>اصابة اليد في الداء السكري </vt:lpstr>
      <vt:lpstr>العوامل المؤثرة على اصابة اليد في الداء السكري </vt:lpstr>
      <vt:lpstr>الاعتلالات الوعائية عند مرضى السكري</vt:lpstr>
      <vt:lpstr>  اعتلال الأوعية الكبيرة  الكبيرة </vt:lpstr>
      <vt:lpstr> اعتلال الأوعية الدقيقة</vt:lpstr>
      <vt:lpstr>  اعتلال الأوعية الدقيقة  </vt:lpstr>
      <vt:lpstr> ضبط السكر</vt:lpstr>
      <vt:lpstr>الشريحة 17</vt:lpstr>
      <vt:lpstr>متلازمة اليد السكرية</vt:lpstr>
      <vt:lpstr>1- تحدد حركة المفاصل </vt:lpstr>
      <vt:lpstr>الوضع الطبيعي </vt:lpstr>
      <vt:lpstr>الشريحة 21</vt:lpstr>
      <vt:lpstr>الشريحة 22</vt:lpstr>
      <vt:lpstr>الشريحة 23</vt:lpstr>
      <vt:lpstr>الشريحة 24</vt:lpstr>
      <vt:lpstr> 2- ازدياد ثخانة الجلد  </vt:lpstr>
      <vt:lpstr>الشريحة 26</vt:lpstr>
      <vt:lpstr>الشريحة 27</vt:lpstr>
      <vt:lpstr>الشريحة 28</vt:lpstr>
      <vt:lpstr>الشريحة 29</vt:lpstr>
      <vt:lpstr>الشريحة 30</vt:lpstr>
      <vt:lpstr>تناذر الصلابة السكرية عند البالغين</vt:lpstr>
      <vt:lpstr>الشريحة 32</vt:lpstr>
      <vt:lpstr>الشريحة 33</vt:lpstr>
      <vt:lpstr>تناذر الصلابة السكرية عند البالغين</vt:lpstr>
      <vt:lpstr>متلازمة اليد السكرية</vt:lpstr>
      <vt:lpstr>Rosenbloom et al., 1981</vt:lpstr>
      <vt:lpstr>المعالجة</vt:lpstr>
      <vt:lpstr> الحمامى حول الظفر </vt:lpstr>
      <vt:lpstr>الشريحة 39</vt:lpstr>
      <vt:lpstr>الشريحة 40</vt:lpstr>
      <vt:lpstr>الاصفرار </vt:lpstr>
      <vt:lpstr>الشريحة 42</vt:lpstr>
      <vt:lpstr>الشريحة 43</vt:lpstr>
      <vt:lpstr>الشريحة 44</vt:lpstr>
      <vt:lpstr>الشريحة 45</vt:lpstr>
      <vt:lpstr>الاصفرار</vt:lpstr>
      <vt:lpstr>الاصفرار</vt:lpstr>
      <vt:lpstr>الشريحة 48</vt:lpstr>
      <vt:lpstr>متلازمة اليد السكرية المدارية  tropical diabetic hand syndrome</vt:lpstr>
      <vt:lpstr>الشريحة 50</vt:lpstr>
      <vt:lpstr>اعتلال العصب الزندي Ulnar neuropathy</vt:lpstr>
      <vt:lpstr>الشريحة 52</vt:lpstr>
      <vt:lpstr>الشريحة 53</vt:lpstr>
      <vt:lpstr>الشريحة 54</vt:lpstr>
      <vt:lpstr>الشريحة 55</vt:lpstr>
      <vt:lpstr>الشريحة 56</vt:lpstr>
      <vt:lpstr>الشريحة 57</vt:lpstr>
      <vt:lpstr>الشريحة 58</vt:lpstr>
      <vt:lpstr>تقفع ديبوترين</vt:lpstr>
      <vt:lpstr>ما تبقى</vt:lpstr>
      <vt:lpstr>الشريحة 61</vt:lpstr>
      <vt:lpstr>الخلاصة</vt:lpstr>
      <vt:lpstr>الشريحة 63</vt:lpstr>
      <vt:lpstr>الشريحة 64</vt:lpstr>
      <vt:lpstr>الشريحة 65</vt:lpstr>
      <vt:lpstr>الشريحة 66</vt:lpstr>
      <vt:lpstr>الشريحة 67</vt:lpstr>
    </vt:vector>
  </TitlesOfParts>
  <Company>SACC - ANAS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قراءة كف مريض السكري </dc:title>
  <dc:creator>USER</dc:creator>
  <cp:lastModifiedBy>USER</cp:lastModifiedBy>
  <cp:revision>61</cp:revision>
  <dcterms:created xsi:type="dcterms:W3CDTF">2019-01-18T03:51:43Z</dcterms:created>
  <dcterms:modified xsi:type="dcterms:W3CDTF">2019-03-20T05:07:55Z</dcterms:modified>
</cp:coreProperties>
</file>