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2" r:id="rId2"/>
    <p:sldMasterId id="2147483684" r:id="rId3"/>
  </p:sldMasterIdLst>
  <p:sldIdLst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ar-SY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67" d="100"/>
          <a:sy n="67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DF8AC-0593-4264-862E-3BA0CE5F135D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13/07/1440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AB885-49B3-471D-87BB-784AE1AF1734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74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DF8AC-0593-4264-862E-3BA0CE5F135D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13/07/1440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AB885-49B3-471D-87BB-784AE1AF1734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981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DF8AC-0593-4264-862E-3BA0CE5F135D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13/07/1440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AB885-49B3-471D-87BB-784AE1AF1734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046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/>
          <p:cNvSpPr/>
          <p:nvPr/>
        </p:nvSpPr>
        <p:spPr>
          <a:xfrm>
            <a:off x="304801" y="228601"/>
            <a:ext cx="11595100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81517" y="5354639"/>
            <a:ext cx="11631083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9097F-9111-4059-B6FD-5D38F45E68ED}" type="slidenum">
              <a:rPr lang="en-US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946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41653F-5051-4274-85C8-8533F7B07558}" type="slidenum">
              <a:rPr lang="en-US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632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/>
          <p:cNvSpPr/>
          <p:nvPr/>
        </p:nvSpPr>
        <p:spPr>
          <a:xfrm>
            <a:off x="304801" y="228600"/>
            <a:ext cx="11595100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8062384" y="4203701"/>
            <a:ext cx="383540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Y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3492500" y="4075113"/>
            <a:ext cx="7393517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Y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3771900" y="4087813"/>
            <a:ext cx="728980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Y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7480301" y="4073526"/>
            <a:ext cx="4409017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Y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81517" y="4059239"/>
            <a:ext cx="11631083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Y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14369D-3B42-4AC1-A06C-1BAD02BB3868}" type="slidenum">
              <a:rPr lang="en-US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468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3E82A292-F871-4061-9625-854E7507DD88}" type="slidenum">
              <a:rPr lang="en-US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018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6D9FD-FA6B-40F8-B994-6EDE661D4F7B}" type="slidenum">
              <a:rPr lang="en-US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449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5EE2B4-92A6-4539-B08C-1214AA8DBEBF}" type="slidenum">
              <a:rPr lang="en-US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0411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/>
          <p:cNvSpPr/>
          <p:nvPr/>
        </p:nvSpPr>
        <p:spPr>
          <a:xfrm>
            <a:off x="304801" y="228601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15"/>
          <p:cNvGrpSpPr>
            <a:grpSpLocks noChangeAspect="1"/>
          </p:cNvGrpSpPr>
          <p:nvPr/>
        </p:nvGrpSpPr>
        <p:grpSpPr bwMode="auto">
          <a:xfrm>
            <a:off x="281517" y="714376"/>
            <a:ext cx="11631083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 useBgFill="1">
          <p:nvSpPr>
            <p:cNvPr id="8" name="Freeform 25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AB049-B1B2-4CB3-AA54-AAECA0BFD808}" type="slidenum">
              <a:rPr lang="en-US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340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304801" y="228601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81517" y="714376"/>
            <a:ext cx="11631083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 useBgFill="1">
          <p:nvSpPr>
            <p:cNvPr id="11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E7764B-E42A-4937-8882-147CB8411808}" type="slidenum">
              <a:rPr lang="en-US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108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DF8AC-0593-4264-862E-3BA0CE5F135D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13/07/1440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AB885-49B3-471D-87BB-784AE1AF1734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6583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304801" y="228601"/>
            <a:ext cx="11595100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15"/>
          <p:cNvGrpSpPr>
            <a:grpSpLocks noChangeAspect="1"/>
          </p:cNvGrpSpPr>
          <p:nvPr/>
        </p:nvGrpSpPr>
        <p:grpSpPr bwMode="auto">
          <a:xfrm>
            <a:off x="281517" y="5354639"/>
            <a:ext cx="11631083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 useBgFill="1">
          <p:nvSpPr>
            <p:cNvPr id="11" name="Freeform 2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C00BD1-9BD9-4CE4-94DE-A7300A97D1FD}" type="slidenum">
              <a:rPr lang="en-US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497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4D195-7BEA-4614-A08B-4C8A0A5CF9F4}" type="slidenum">
              <a:rPr lang="en-US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6125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/>
          <p:cNvSpPr/>
          <p:nvPr/>
        </p:nvSpPr>
        <p:spPr bwMode="hidden">
          <a:xfrm>
            <a:off x="304801" y="228601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 noChangeAspect="1"/>
          </p:cNvGrpSpPr>
          <p:nvPr/>
        </p:nvGrpSpPr>
        <p:grpSpPr bwMode="auto">
          <a:xfrm>
            <a:off x="281517" y="714376"/>
            <a:ext cx="11631083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 useBgFill="1">
          <p:nvSpPr>
            <p:cNvPr id="10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557C7B-485F-4A38-928A-E12FC5AA903E}" type="slidenum">
              <a:rPr lang="en-US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701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5B46-F719-4D10-8912-F84126E5734D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13/07/1440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76466-9601-4EF0-A561-EE5B1E16D4F9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6364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5B46-F719-4D10-8912-F84126E5734D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13/07/1440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76466-9601-4EF0-A561-EE5B1E16D4F9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6362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5B46-F719-4D10-8912-F84126E5734D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13/07/1440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76466-9601-4EF0-A561-EE5B1E16D4F9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2740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5B46-F719-4D10-8912-F84126E5734D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13/07/1440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76466-9601-4EF0-A561-EE5B1E16D4F9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5120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5B46-F719-4D10-8912-F84126E5734D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13/07/1440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76466-9601-4EF0-A561-EE5B1E16D4F9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3751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5B46-F719-4D10-8912-F84126E5734D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13/07/1440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76466-9601-4EF0-A561-EE5B1E16D4F9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25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5B46-F719-4D10-8912-F84126E5734D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13/07/1440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76466-9601-4EF0-A561-EE5B1E16D4F9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726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DF8AC-0593-4264-862E-3BA0CE5F135D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13/07/1440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AB885-49B3-471D-87BB-784AE1AF1734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5566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5B46-F719-4D10-8912-F84126E5734D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13/07/1440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76466-9601-4EF0-A561-EE5B1E16D4F9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2340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5B46-F719-4D10-8912-F84126E5734D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13/07/1440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76466-9601-4EF0-A561-EE5B1E16D4F9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4532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5B46-F719-4D10-8912-F84126E5734D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13/07/1440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76466-9601-4EF0-A561-EE5B1E16D4F9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6489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5B46-F719-4D10-8912-F84126E5734D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13/07/1440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76466-9601-4EF0-A561-EE5B1E16D4F9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003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DF8AC-0593-4264-862E-3BA0CE5F135D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13/07/1440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AB885-49B3-471D-87BB-784AE1AF1734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94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DF8AC-0593-4264-862E-3BA0CE5F135D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13/07/1440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AB885-49B3-471D-87BB-784AE1AF1734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062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DF8AC-0593-4264-862E-3BA0CE5F135D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13/07/1440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AB885-49B3-471D-87BB-784AE1AF1734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713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DF8AC-0593-4264-862E-3BA0CE5F135D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13/07/1440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AB885-49B3-471D-87BB-784AE1AF1734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031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DF8AC-0593-4264-862E-3BA0CE5F135D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13/07/1440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AB885-49B3-471D-87BB-784AE1AF1734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488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DF8AC-0593-4264-862E-3BA0CE5F135D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13/07/1440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AB885-49B3-471D-87BB-784AE1AF1734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021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DF8AC-0593-4264-862E-3BA0CE5F135D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13/07/1440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AB885-49B3-471D-87BB-784AE1AF1734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39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1"/>
            <a:ext cx="11595100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81517" y="1679576"/>
            <a:ext cx="11631083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338139"/>
            <a:ext cx="109728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5518" y="6249989"/>
            <a:ext cx="5048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73E87"/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233" y="6249989"/>
            <a:ext cx="5048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73E87"/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300" y="6249989"/>
            <a:ext cx="1549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fld id="{ACEEC56E-CD89-4BFF-B959-34465026AD5F}" type="slidenum">
              <a:rPr lang="en-US">
                <a:solidFill>
                  <a:srgbClr val="073E87"/>
                </a:solidFill>
                <a:latin typeface="Arial" panose="020B0604020202020204" pitchFamily="34" charset="0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73E87"/>
              </a:solidFill>
              <a:latin typeface="Arial" panose="020B0604020202020204" pitchFamily="34" charset="0"/>
            </a:endParaRPr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62051" y="2674939"/>
            <a:ext cx="9878483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3693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75B46-F719-4D10-8912-F84126E5734D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13/07/1440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76466-9601-4EF0-A561-EE5B1E16D4F9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839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54044" y="2667000"/>
            <a:ext cx="3570142" cy="2533649"/>
          </a:xfrm>
          <a:prstGeom prst="rect">
            <a:avLst/>
          </a:prstGeom>
        </p:spPr>
      </p:pic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bg1"/>
                </a:solidFill>
              </a:rPr>
              <a:t>Vitamin D and Diabetes</a:t>
            </a:r>
            <a:endParaRPr lang="ar-SY" b="1" i="1" dirty="0">
              <a:solidFill>
                <a:schemeClr val="bg1"/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670" y="2666999"/>
            <a:ext cx="3491888" cy="2533649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>
            <a:off x="7138049" y="5335010"/>
            <a:ext cx="33861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3200" b="1" dirty="0" smtClean="0">
                <a:solidFill>
                  <a:schemeClr val="tx2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د</a:t>
            </a:r>
            <a:r>
              <a:rPr lang="en-US" sz="3200" b="1" dirty="0" smtClean="0">
                <a:solidFill>
                  <a:schemeClr val="tx2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.</a:t>
            </a:r>
            <a:r>
              <a:rPr lang="ar-SY" sz="3200" b="1" dirty="0" smtClean="0">
                <a:solidFill>
                  <a:schemeClr val="tx2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لمى حديد</a:t>
            </a:r>
            <a:endParaRPr lang="ar-SY" sz="3200" b="1" dirty="0">
              <a:solidFill>
                <a:schemeClr val="tx2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6557963" y="6054146"/>
            <a:ext cx="396622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3200" b="1" dirty="0" smtClean="0">
                <a:solidFill>
                  <a:schemeClr val="tx2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اخصائية أمراض غدد وسكري</a:t>
            </a:r>
            <a:endParaRPr lang="ar-SY" sz="3200" b="1" dirty="0">
              <a:solidFill>
                <a:schemeClr val="tx2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8860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362" y="0"/>
            <a:ext cx="6892462" cy="6858000"/>
          </a:xfrm>
        </p:spPr>
      </p:pic>
    </p:spTree>
    <p:extLst>
      <p:ext uri="{BB962C8B-B14F-4D97-AF65-F5344CB8AC3E}">
        <p14:creationId xmlns:p14="http://schemas.microsoft.com/office/powerpoint/2010/main" val="305357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226" y="534987"/>
            <a:ext cx="4979810" cy="1281113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212" y="1930397"/>
            <a:ext cx="9111615" cy="477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8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323976" y="2286000"/>
            <a:ext cx="7408862" cy="4572000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Vitamin D controls (directly or indirectly) more than 3000 genes that </a:t>
            </a:r>
          </a:p>
          <a:p>
            <a:pPr marL="59690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Regulate calcium and bone metabolism,</a:t>
            </a:r>
          </a:p>
          <a:p>
            <a:pPr marL="59690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Modulate innate immunity, </a:t>
            </a:r>
          </a:p>
          <a:p>
            <a:pPr marL="59690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Control cell growth and maturation, </a:t>
            </a:r>
          </a:p>
          <a:p>
            <a:pPr marL="59690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Regulate the production of insulin and renin, </a:t>
            </a:r>
          </a:p>
          <a:p>
            <a:pPr marL="59690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Inhibit angiogenesis</a:t>
            </a:r>
          </a:p>
          <a:p>
            <a:pPr marL="59690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Induce apoptosis.</a:t>
            </a:r>
          </a:p>
        </p:txBody>
      </p:sp>
      <p:sp>
        <p:nvSpPr>
          <p:cNvPr id="143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i="1" dirty="0"/>
              <a:t>WHY DOES VITAMIN D AFFECT SO MANY</a:t>
            </a:r>
            <a:br>
              <a:rPr lang="en-US" b="1" i="1" dirty="0"/>
            </a:br>
            <a:r>
              <a:rPr lang="en-US" b="1" i="1" dirty="0"/>
              <a:t>BIOLOGIC PROCESSES?</a:t>
            </a:r>
          </a:p>
        </p:txBody>
      </p:sp>
    </p:spTree>
    <p:extLst>
      <p:ext uri="{BB962C8B-B14F-4D97-AF65-F5344CB8AC3E}">
        <p14:creationId xmlns:p14="http://schemas.microsoft.com/office/powerpoint/2010/main" val="113412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609600" y="2546351"/>
            <a:ext cx="10934966" cy="3451225"/>
          </a:xfrm>
        </p:spPr>
        <p:txBody>
          <a:bodyPr/>
          <a:lstStyle/>
          <a:p>
            <a:pPr>
              <a:buFont typeface="Candara" panose="020E0502030303020204" pitchFamily="34" charset="0"/>
              <a:buChar char="*"/>
            </a:pPr>
            <a:r>
              <a:rPr lang="en-US" sz="2800" dirty="0"/>
              <a:t>Vitamin D </a:t>
            </a:r>
            <a:r>
              <a:rPr lang="en-US" sz="2800" dirty="0" smtClean="0"/>
              <a:t>inhibits the </a:t>
            </a:r>
            <a:r>
              <a:rPr lang="en-US" sz="2800" dirty="0"/>
              <a:t>production of IFN-γ and IL-2 cytokines, </a:t>
            </a:r>
            <a:r>
              <a:rPr lang="en-US" sz="2800" dirty="0" smtClean="0"/>
              <a:t>known to </a:t>
            </a:r>
            <a:r>
              <a:rPr lang="en-US" sz="2800" dirty="0"/>
              <a:t>activate both macrophages and cytotoxic </a:t>
            </a:r>
            <a:r>
              <a:rPr lang="en-US" sz="2800" dirty="0" smtClean="0"/>
              <a:t>T-cells, which </a:t>
            </a:r>
            <a:r>
              <a:rPr lang="en-US" sz="2800" dirty="0"/>
              <a:t>leads to destruction of pancreatic islet </a:t>
            </a:r>
            <a:r>
              <a:rPr lang="en-US" sz="2800" dirty="0" smtClean="0"/>
              <a:t>cells.</a:t>
            </a:r>
          </a:p>
          <a:p>
            <a:pPr>
              <a:buFont typeface="Candara" panose="020E0502030303020204" pitchFamily="34" charset="0"/>
              <a:buChar char="*"/>
            </a:pPr>
            <a:endParaRPr lang="en-US" sz="2800" dirty="0" smtClean="0"/>
          </a:p>
          <a:p>
            <a:pPr>
              <a:buFont typeface="Candara" panose="020E0502030303020204" pitchFamily="34" charset="0"/>
              <a:buChar char="*"/>
            </a:pPr>
            <a:r>
              <a:rPr lang="en-US" sz="2800" dirty="0" smtClean="0"/>
              <a:t>Furthermore</a:t>
            </a:r>
            <a:r>
              <a:rPr lang="en-US" sz="2800" dirty="0"/>
              <a:t>, vitamin D suppresses APC and </a:t>
            </a:r>
            <a:r>
              <a:rPr lang="en-US" sz="2800" dirty="0" smtClean="0"/>
              <a:t>modulates development </a:t>
            </a:r>
            <a:r>
              <a:rPr lang="en-US" sz="2800" dirty="0"/>
              <a:t>of CD4+ </a:t>
            </a:r>
            <a:r>
              <a:rPr lang="en-US" sz="2800" dirty="0" smtClean="0"/>
              <a:t>lymphocytes.</a:t>
            </a:r>
          </a:p>
          <a:p>
            <a:pPr>
              <a:buFont typeface="Candara" panose="020E0502030303020204" pitchFamily="34" charset="0"/>
              <a:buChar char="*"/>
            </a:pPr>
            <a:endParaRPr lang="en-US" sz="2800" dirty="0" smtClean="0"/>
          </a:p>
          <a:p>
            <a:pPr>
              <a:buFont typeface="Candara" panose="020E0502030303020204" pitchFamily="34" charset="0"/>
              <a:buChar char="*"/>
            </a:pPr>
            <a:r>
              <a:rPr lang="en-US" sz="2800" dirty="0" smtClean="0"/>
              <a:t>Exposure of </a:t>
            </a:r>
            <a:r>
              <a:rPr lang="en-US" sz="2800" dirty="0"/>
              <a:t>pancreatic β-cells to </a:t>
            </a:r>
            <a:r>
              <a:rPr lang="en-US" sz="2800" dirty="0" err="1"/>
              <a:t>proinflammatory</a:t>
            </a:r>
            <a:r>
              <a:rPr lang="en-US" sz="2800" dirty="0"/>
              <a:t> </a:t>
            </a:r>
            <a:r>
              <a:rPr lang="en-US" sz="2800" dirty="0" smtClean="0"/>
              <a:t>cytokine induces </a:t>
            </a:r>
            <a:r>
              <a:rPr lang="en-US" sz="2800" dirty="0"/>
              <a:t>endoplasmic reticulum stress and </a:t>
            </a:r>
            <a:r>
              <a:rPr lang="en-US" sz="2800" dirty="0" err="1" smtClean="0"/>
              <a:t>apotosis</a:t>
            </a:r>
            <a:r>
              <a:rPr lang="en-US" sz="2800" dirty="0" smtClean="0"/>
              <a:t>.</a:t>
            </a: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i="1" dirty="0"/>
              <a:t>Vitamin D in type 1 Diabetes Mellitus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88342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156758" y="2503489"/>
            <a:ext cx="9878483" cy="3451225"/>
          </a:xfrm>
        </p:spPr>
        <p:txBody>
          <a:bodyPr/>
          <a:lstStyle/>
          <a:p>
            <a:pPr>
              <a:buFont typeface="Candara" panose="020E0502030303020204" pitchFamily="34" charset="0"/>
              <a:buChar char="*"/>
            </a:pPr>
            <a:r>
              <a:rPr lang="en-US" dirty="0"/>
              <a:t>1,25(OH)2D3 protects β-cells by reducing exposure of MHC-1 molecules.</a:t>
            </a:r>
          </a:p>
          <a:p>
            <a:pPr>
              <a:buFont typeface="Candara" panose="020E0502030303020204" pitchFamily="34" charset="0"/>
              <a:buChar char="*"/>
            </a:pPr>
            <a:endParaRPr lang="en-US" dirty="0" smtClean="0"/>
          </a:p>
          <a:p>
            <a:pPr>
              <a:buFont typeface="Candara" panose="020E0502030303020204" pitchFamily="34" charset="0"/>
              <a:buChar char="*"/>
            </a:pPr>
            <a:r>
              <a:rPr lang="en-US" dirty="0" smtClean="0"/>
              <a:t>It </a:t>
            </a:r>
            <a:r>
              <a:rPr lang="en-US" dirty="0"/>
              <a:t>induces </a:t>
            </a:r>
            <a:r>
              <a:rPr lang="en-US" dirty="0" err="1"/>
              <a:t>antiapoptotic</a:t>
            </a:r>
            <a:r>
              <a:rPr lang="en-US" dirty="0"/>
              <a:t> A20 protein and decreases exposure of a </a:t>
            </a:r>
            <a:r>
              <a:rPr lang="en-US" dirty="0" err="1"/>
              <a:t>transmembrane</a:t>
            </a:r>
            <a:r>
              <a:rPr lang="en-US" dirty="0"/>
              <a:t> cell surface receptor, thus transducing apoptotic death signals, thereby contributing to the pathogenesis of T1DM, namely, </a:t>
            </a:r>
            <a:r>
              <a:rPr lang="en-US" dirty="0" smtClean="0"/>
              <a:t>Fas.</a:t>
            </a:r>
          </a:p>
          <a:p>
            <a:pPr>
              <a:buFont typeface="Candara" panose="020E0502030303020204" pitchFamily="34" charset="0"/>
              <a:buChar char="*"/>
            </a:pPr>
            <a:endParaRPr lang="en-US" dirty="0"/>
          </a:p>
          <a:p>
            <a:pPr>
              <a:buFont typeface="Candara" panose="020E0502030303020204" pitchFamily="34" charset="0"/>
              <a:buChar char="*"/>
            </a:pPr>
            <a:r>
              <a:rPr lang="en-US" dirty="0" smtClean="0"/>
              <a:t>Ecologically</a:t>
            </a:r>
            <a:r>
              <a:rPr lang="en-US" dirty="0"/>
              <a:t>, observational studies have been conducted that showed a </a:t>
            </a:r>
            <a:r>
              <a:rPr lang="en-US" dirty="0" err="1"/>
              <a:t>northsouth</a:t>
            </a:r>
            <a:r>
              <a:rPr lang="en-US" dirty="0"/>
              <a:t> gradient and that have linked the incidence of T1DM with latitude and seasonal pattern, suggesting an inverse correlation between effective exposure of sunlight and incidence of T1DM.</a:t>
            </a:r>
            <a:endParaRPr lang="ar-SY" dirty="0"/>
          </a:p>
          <a:p>
            <a:endParaRPr lang="ar-SY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i="1" dirty="0"/>
              <a:t>Vitamin D in type 1 Diabetes Mellitus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60222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156758" y="2746377"/>
            <a:ext cx="9878483" cy="3451225"/>
          </a:xfrm>
        </p:spPr>
        <p:txBody>
          <a:bodyPr/>
          <a:lstStyle/>
          <a:p>
            <a:r>
              <a:rPr lang="en-US" sz="2800" dirty="0"/>
              <a:t>Vitamin D promotes </a:t>
            </a:r>
            <a:r>
              <a:rPr lang="en-US" sz="2800" dirty="0" smtClean="0"/>
              <a:t>pancreatic </a:t>
            </a:r>
            <a:r>
              <a:rPr lang="en-US" sz="2800" dirty="0"/>
              <a:t>β-cell </a:t>
            </a:r>
            <a:r>
              <a:rPr lang="en-US" sz="2800" dirty="0" smtClean="0"/>
              <a:t>function in </a:t>
            </a:r>
            <a:r>
              <a:rPr lang="en-US" sz="2800" dirty="0"/>
              <a:t>numerous ways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/>
              <a:t>1. </a:t>
            </a:r>
            <a:r>
              <a:rPr lang="en-US" sz="3200" b="1" u="sng" dirty="0"/>
              <a:t>Direct actions</a:t>
            </a:r>
            <a:r>
              <a:rPr lang="en-US" sz="2800" dirty="0"/>
              <a:t>: Activation of vitamin D occurs </a:t>
            </a:r>
            <a:r>
              <a:rPr lang="en-US" sz="2800" dirty="0" smtClean="0"/>
              <a:t>in pancreatic </a:t>
            </a:r>
            <a:r>
              <a:rPr lang="en-US" sz="2800" dirty="0"/>
              <a:t>β-cells by intracellular 1-α-</a:t>
            </a:r>
            <a:r>
              <a:rPr lang="en-US" sz="2800" dirty="0" err="1"/>
              <a:t>OHase</a:t>
            </a:r>
            <a:r>
              <a:rPr lang="en-US" sz="2800" dirty="0"/>
              <a:t> enzyme.</a:t>
            </a:r>
          </a:p>
          <a:p>
            <a:r>
              <a:rPr lang="en-US" sz="2800" dirty="0"/>
              <a:t>Vitamin D enhances insulin secretion and </a:t>
            </a:r>
            <a:r>
              <a:rPr lang="en-US" sz="2800" dirty="0" smtClean="0"/>
              <a:t>promotes β-cell </a:t>
            </a:r>
            <a:r>
              <a:rPr lang="en-US" sz="2800" dirty="0"/>
              <a:t>survival by modulating the generation and </a:t>
            </a:r>
            <a:r>
              <a:rPr lang="en-US" sz="2800" dirty="0" smtClean="0"/>
              <a:t>effects of </a:t>
            </a:r>
            <a:r>
              <a:rPr lang="en-US" sz="2800" dirty="0"/>
              <a:t>cytokines</a:t>
            </a:r>
            <a:r>
              <a:rPr lang="en-US" sz="2800" dirty="0" smtClean="0"/>
              <a:t>.</a:t>
            </a: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i="1" dirty="0"/>
              <a:t>Vitamin D in type 2 Diabetes Mellitus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97894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702204" y="2632077"/>
            <a:ext cx="10787592" cy="3451225"/>
          </a:xfrm>
        </p:spPr>
        <p:txBody>
          <a:bodyPr/>
          <a:lstStyle/>
          <a:p>
            <a:r>
              <a:rPr lang="en-US" sz="2800" dirty="0"/>
              <a:t>2. </a:t>
            </a:r>
            <a:r>
              <a:rPr lang="en-US" sz="3200" b="1" u="sng" dirty="0"/>
              <a:t>Indirect actions: </a:t>
            </a:r>
            <a:r>
              <a:rPr lang="en-US" sz="2800" dirty="0"/>
              <a:t>Insulin secretion is a </a:t>
            </a:r>
            <a:r>
              <a:rPr lang="en-US" sz="2800" dirty="0" err="1"/>
              <a:t>calciumdependent</a:t>
            </a:r>
            <a:r>
              <a:rPr lang="en-US" sz="2800" dirty="0"/>
              <a:t> process and is influenced by calcium flux through the cell membrane by RR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 </a:t>
            </a:r>
            <a:r>
              <a:rPr lang="en-US" sz="2800" dirty="0"/>
              <a:t>Vitamin D regulates </a:t>
            </a:r>
            <a:r>
              <a:rPr lang="en-US" sz="2800" dirty="0" err="1"/>
              <a:t>calbindin</a:t>
            </a:r>
            <a:r>
              <a:rPr lang="en-US" sz="2800" dirty="0"/>
              <a:t>, a cytosolic calcium-binding protein found in β-cells.</a:t>
            </a:r>
          </a:p>
          <a:p>
            <a:r>
              <a:rPr lang="en-US" sz="2800" dirty="0"/>
              <a:t>It acts as a modulator of depolarization-stimulated insulin release via regulation of intracellular </a:t>
            </a:r>
            <a:r>
              <a:rPr lang="en-US" sz="2800" dirty="0" smtClean="0"/>
              <a:t>calcium.</a:t>
            </a:r>
            <a:endParaRPr lang="en-US" sz="2800" dirty="0"/>
          </a:p>
          <a:p>
            <a:r>
              <a:rPr lang="en-US" sz="2800" dirty="0"/>
              <a:t>Thus, vitamin D could indirectly effect insulin secretion additionally by regulating </a:t>
            </a:r>
            <a:r>
              <a:rPr lang="en-US" sz="2800" dirty="0" err="1"/>
              <a:t>calbindin</a:t>
            </a:r>
            <a:r>
              <a:rPr lang="en-US" sz="2800" dirty="0"/>
              <a:t>.</a:t>
            </a:r>
          </a:p>
          <a:p>
            <a:endParaRPr lang="ar-SY" sz="2800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i="1" dirty="0"/>
              <a:t>Vitamin D in type 2 Diabetes Mellitus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5731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883179" y="2489202"/>
            <a:ext cx="10425642" cy="3451225"/>
          </a:xfrm>
        </p:spPr>
        <p:txBody>
          <a:bodyPr/>
          <a:lstStyle/>
          <a:p>
            <a:r>
              <a:rPr lang="en-US" dirty="0"/>
              <a:t>Another plausible mechanism could be one whereby low vitamin D status induces secondary hyperparathyroidism (SHPT</a:t>
            </a:r>
            <a:r>
              <a:rPr lang="en-US" dirty="0" smtClean="0"/>
              <a:t>).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raised parathyroid hormone (PTH) inhibits insulin synthesis and secretion in β-cells and insulin resistance in target cells by regulating intracellular </a:t>
            </a:r>
            <a:r>
              <a:rPr lang="en-US" dirty="0" smtClean="0"/>
              <a:t>calcium.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SHPT may actually cause a paradoxical increase in intracellular calcium and in turn may impair the calcium signal needed for glucose induced insulin secretion, this is known as the “calcium paradox”.</a:t>
            </a:r>
            <a:endParaRPr lang="ar-SY" dirty="0"/>
          </a:p>
          <a:p>
            <a:endParaRPr lang="ar-SY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i="1" dirty="0"/>
              <a:t>Vitamin D in type 2 Diabetes Mellitus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5688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595313" y="371477"/>
            <a:ext cx="10972800" cy="1252537"/>
          </a:xfrm>
        </p:spPr>
        <p:txBody>
          <a:bodyPr/>
          <a:lstStyle/>
          <a:p>
            <a:r>
              <a:rPr lang="en-US" sz="4000" dirty="0" smtClean="0"/>
              <a:t>As well as assisting glycemic control,</a:t>
            </a:r>
            <a:br>
              <a:rPr lang="en-US" sz="4000" dirty="0" smtClean="0"/>
            </a:br>
            <a:r>
              <a:rPr lang="en-US" sz="4000" dirty="0" smtClean="0"/>
              <a:t>increasing your levels of vitamin D can also:</a:t>
            </a:r>
            <a:endParaRPr lang="ar-SY" sz="4000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436" y="2600325"/>
            <a:ext cx="2619373" cy="2034194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5567" y="2600325"/>
            <a:ext cx="2757422" cy="1766892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2259" y="4552953"/>
            <a:ext cx="477073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22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b="1046"/>
          <a:stretch/>
        </p:blipFill>
        <p:spPr>
          <a:xfrm>
            <a:off x="1900237" y="100012"/>
            <a:ext cx="8648700" cy="675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7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2508382" y="2489200"/>
            <a:ext cx="7175236" cy="3451225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 smtClean="0"/>
              <a:t>Vitamin D is a fat-soluble vitamin that plays a number of important roles in the body, including maintaining the health of your bones,</a:t>
            </a:r>
          </a:p>
          <a:p>
            <a:pPr marL="0" indent="0" algn="ctr">
              <a:buNone/>
            </a:pPr>
            <a:r>
              <a:rPr lang="en-US" sz="3200" dirty="0" smtClean="0"/>
              <a:t>Teeth</a:t>
            </a:r>
          </a:p>
          <a:p>
            <a:pPr marL="0" indent="0" algn="ctr">
              <a:buNone/>
            </a:pPr>
            <a:r>
              <a:rPr lang="en-US" sz="3200" dirty="0" smtClean="0"/>
              <a:t>and joints,</a:t>
            </a:r>
          </a:p>
          <a:p>
            <a:pPr marL="0" indent="0" algn="ctr">
              <a:buNone/>
            </a:pPr>
            <a:r>
              <a:rPr lang="en-US" sz="3200" dirty="0" smtClean="0"/>
              <a:t> and assisting immune system function.</a:t>
            </a:r>
            <a:endParaRPr lang="ar-SY" sz="3200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69" y="3409985"/>
            <a:ext cx="2386013" cy="2138116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3618" y="3343789"/>
            <a:ext cx="2033070" cy="227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37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09600" y="2524126"/>
            <a:ext cx="10748963" cy="4144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Highest Vit D levels associated with 60% improvement in insulin sensitivity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800" dirty="0" smtClean="0"/>
          </a:p>
          <a:p>
            <a:pPr lvl="4" eaLnBrk="1" hangingPunct="1">
              <a:lnSpc>
                <a:spcPct val="90000"/>
              </a:lnSpc>
              <a:defRPr/>
            </a:pPr>
            <a:r>
              <a:rPr lang="en-US" sz="1400" dirty="0"/>
              <a:t>Chiu. Am J </a:t>
            </a:r>
            <a:r>
              <a:rPr lang="en-US" sz="1400" dirty="0" err="1"/>
              <a:t>Clin</a:t>
            </a:r>
            <a:r>
              <a:rPr lang="en-US" sz="1400" dirty="0"/>
              <a:t> </a:t>
            </a:r>
            <a:r>
              <a:rPr lang="en-US" sz="1400" dirty="0" err="1"/>
              <a:t>Nutr</a:t>
            </a:r>
            <a:r>
              <a:rPr lang="en-US" sz="1400" dirty="0"/>
              <a:t>. 2010;79:820.</a:t>
            </a:r>
          </a:p>
          <a:p>
            <a:pPr marL="1233488" lvl="4" indent="0" eaLnBrk="1" hangingPunct="1">
              <a:lnSpc>
                <a:spcPct val="90000"/>
              </a:lnSpc>
              <a:buNone/>
              <a:defRPr/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rial of 83,779 women with  no history of DM over 2-4years showed that a combined daily intake of &gt;1200mg calcium and &gt;800IU vitamin D are associated with 33% low risk of type-2 DM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/>
          </a:p>
          <a:p>
            <a:pPr eaLnBrk="1" hangingPunct="1">
              <a:lnSpc>
                <a:spcPct val="90000"/>
              </a:lnSpc>
              <a:defRPr/>
            </a:pPr>
            <a:endParaRPr lang="en-US" sz="1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1400" dirty="0" err="1"/>
              <a:t>Borrisova</a:t>
            </a:r>
            <a:r>
              <a:rPr lang="en-US" sz="1400" dirty="0"/>
              <a:t> et al. </a:t>
            </a:r>
            <a:r>
              <a:rPr lang="en-US" sz="1400" dirty="0" err="1"/>
              <a:t>Int</a:t>
            </a:r>
            <a:r>
              <a:rPr lang="en-US" sz="1400" dirty="0"/>
              <a:t> J </a:t>
            </a:r>
            <a:r>
              <a:rPr lang="en-US" sz="1400" dirty="0" err="1"/>
              <a:t>Clin</a:t>
            </a:r>
            <a:r>
              <a:rPr lang="en-US" sz="1400" dirty="0"/>
              <a:t> </a:t>
            </a:r>
            <a:r>
              <a:rPr lang="en-US" sz="1400" dirty="0" err="1"/>
              <a:t>Pract</a:t>
            </a:r>
            <a:r>
              <a:rPr lang="en-US" sz="1400" dirty="0"/>
              <a:t>. 2011;57(4):258.</a:t>
            </a:r>
          </a:p>
        </p:txBody>
      </p:sp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i="1" dirty="0"/>
              <a:t>Meta- Analysis</a:t>
            </a:r>
          </a:p>
        </p:txBody>
      </p:sp>
    </p:spTree>
    <p:extLst>
      <p:ext uri="{BB962C8B-B14F-4D97-AF65-F5344CB8AC3E}">
        <p14:creationId xmlns:p14="http://schemas.microsoft.com/office/powerpoint/2010/main" val="82890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514481" y="2646363"/>
            <a:ext cx="11173619" cy="405447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“</a:t>
            </a:r>
            <a:r>
              <a:rPr lang="en-US" dirty="0"/>
              <a:t>Evidence from trials with vitamin D and/or calcium supplementation suggests that </a:t>
            </a:r>
            <a:r>
              <a:rPr lang="en-US" b="1" dirty="0"/>
              <a:t>combined vitamin D and calcium supplementation may have a role in the prevention of type 2 DM only in populations at high risk </a:t>
            </a:r>
            <a:r>
              <a:rPr lang="en-US" dirty="0"/>
              <a:t>(i.e. glucose intolerance). The available evidence is limited because most observational studies are cross-sectional and did not adjust for important confounders, whereas intervention studies were short in duration, included few subjects, used a variety of formulations of vitamin D and calcium, or did post hoc analyses</a:t>
            </a:r>
            <a:r>
              <a:rPr lang="en-US" dirty="0" smtClean="0"/>
              <a:t>.”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/>
          </a:p>
          <a:p>
            <a:pPr marL="228600" indent="-22860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1800" dirty="0" smtClean="0"/>
              <a:t>*  Pittas</a:t>
            </a:r>
            <a:r>
              <a:rPr lang="en-US" sz="1800" dirty="0"/>
              <a:t>, A. G., J. Lau, et al. (2007). "The role of vitamin D and calcium in type 2 diabetes. A systematic review and meta-analysis." </a:t>
            </a:r>
            <a:r>
              <a:rPr lang="en-US" sz="1800" u="sng" dirty="0"/>
              <a:t>J </a:t>
            </a:r>
            <a:r>
              <a:rPr lang="en-US" sz="1800" u="sng" dirty="0" err="1"/>
              <a:t>Clin</a:t>
            </a:r>
            <a:r>
              <a:rPr lang="en-US" sz="1800" u="sng" dirty="0"/>
              <a:t> </a:t>
            </a:r>
            <a:r>
              <a:rPr lang="en-US" sz="1800" u="sng" dirty="0" err="1"/>
              <a:t>Endocrinol</a:t>
            </a:r>
            <a:r>
              <a:rPr lang="en-US" sz="1800" u="sng" dirty="0"/>
              <a:t> </a:t>
            </a:r>
            <a:r>
              <a:rPr lang="en-US" sz="1800" u="sng" dirty="0" err="1"/>
              <a:t>Metab</a:t>
            </a:r>
            <a:r>
              <a:rPr lang="en-US" sz="1800" u="sng" dirty="0"/>
              <a:t> </a:t>
            </a:r>
            <a:r>
              <a:rPr lang="en-US" sz="1800" b="1" u="sng" dirty="0"/>
              <a:t>92(6): 2017-29.</a:t>
            </a:r>
            <a:endParaRPr lang="en-US" sz="1800" dirty="0"/>
          </a:p>
          <a:p>
            <a:endParaRPr lang="ar-SY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1910556" y="366714"/>
            <a:ext cx="8381471" cy="1252537"/>
          </a:xfrm>
        </p:spPr>
        <p:txBody>
          <a:bodyPr/>
          <a:lstStyle/>
          <a:p>
            <a:r>
              <a:rPr lang="en-US" b="1" i="1" dirty="0"/>
              <a:t>Does Vitamin D supplementation prevent Type 2 DM?</a:t>
            </a:r>
            <a:endParaRPr lang="ar-SY" b="1" i="1" dirty="0"/>
          </a:p>
        </p:txBody>
      </p:sp>
    </p:spTree>
    <p:extLst>
      <p:ext uri="{BB962C8B-B14F-4D97-AF65-F5344CB8AC3E}">
        <p14:creationId xmlns:p14="http://schemas.microsoft.com/office/powerpoint/2010/main" val="344797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614892" y="2889251"/>
            <a:ext cx="10972800" cy="3451225"/>
          </a:xfrm>
        </p:spPr>
        <p:txBody>
          <a:bodyPr/>
          <a:lstStyle/>
          <a:p>
            <a:pPr algn="just">
              <a:spcBef>
                <a:spcPts val="1000"/>
              </a:spcBef>
              <a:spcAft>
                <a:spcPts val="400"/>
              </a:spcAft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sz="2800" dirty="0">
                <a:latin typeface="Avenir LT Std 35 Light" pitchFamily="34" charset="0"/>
              </a:rPr>
              <a:t>Vitamin D has a significant role in calcium and bone metabolism as well as in immunomodulation.</a:t>
            </a:r>
          </a:p>
          <a:p>
            <a:pPr algn="just">
              <a:spcBef>
                <a:spcPts val="1000"/>
              </a:spcBef>
              <a:spcAft>
                <a:spcPts val="400"/>
              </a:spcAft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sz="2800" dirty="0">
                <a:latin typeface="Avenir LT Std 35 Light" pitchFamily="34" charset="0"/>
              </a:rPr>
              <a:t>The activated vitamin D receptors are found on pancreatic beta-cells and immune cells.</a:t>
            </a:r>
          </a:p>
          <a:p>
            <a:pPr algn="just">
              <a:spcBef>
                <a:spcPts val="1000"/>
              </a:spcBef>
              <a:spcAft>
                <a:spcPts val="400"/>
              </a:spcAft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sz="2800" dirty="0">
                <a:latin typeface="Avenir LT Std 35 Light" pitchFamily="34" charset="0"/>
              </a:rPr>
              <a:t>Immunological defects in addition to neuropathy and vascular abnormality are responsible for foot infections, accounting for 20% of </a:t>
            </a:r>
            <a:r>
              <a:rPr lang="en-US" sz="2800" dirty="0" err="1">
                <a:latin typeface="Avenir LT Std 35 Light" pitchFamily="34" charset="0"/>
              </a:rPr>
              <a:t>hospitalisation</a:t>
            </a:r>
            <a:r>
              <a:rPr lang="en-US" sz="2800" dirty="0">
                <a:latin typeface="Avenir LT Std 35 Light" pitchFamily="34" charset="0"/>
              </a:rPr>
              <a:t> of diabetic patients annually.</a:t>
            </a:r>
          </a:p>
          <a:p>
            <a:endParaRPr lang="ar-SY" sz="2800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614892" y="723902"/>
            <a:ext cx="10972800" cy="1252537"/>
          </a:xfrm>
        </p:spPr>
        <p:txBody>
          <a:bodyPr/>
          <a:lstStyle/>
          <a:p>
            <a:r>
              <a:rPr lang="en-US" b="1" i="1" dirty="0"/>
              <a:t>VITAMIN D DEFICIENCY IN PATIENTS WITH DIABETIC FOOT INFECTION/ULCER</a:t>
            </a:r>
            <a:r>
              <a:rPr lang="en-US" b="1" kern="0" dirty="0">
                <a:solidFill>
                  <a:srgbClr val="000000"/>
                </a:solidFill>
                <a:latin typeface="Avenir LT Std 65 Medium" pitchFamily="34" charset="0"/>
              </a:rPr>
              <a:t/>
            </a:r>
            <a:br>
              <a:rPr lang="en-US" b="1" kern="0" dirty="0">
                <a:solidFill>
                  <a:srgbClr val="000000"/>
                </a:solidFill>
                <a:latin typeface="Avenir LT Std 65 Medium" pitchFamily="34" charset="0"/>
              </a:rPr>
            </a:b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94059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162050" y="2468563"/>
            <a:ext cx="9878483" cy="3451225"/>
          </a:xfrm>
        </p:spPr>
        <p:txBody>
          <a:bodyPr/>
          <a:lstStyle/>
          <a:p>
            <a:pPr algn="just">
              <a:spcBef>
                <a:spcPts val="1000"/>
              </a:spcBef>
              <a:spcAft>
                <a:spcPts val="400"/>
              </a:spcAft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sz="3200" dirty="0">
                <a:latin typeface="Avenir LT Std 35 Light" pitchFamily="34" charset="0"/>
              </a:rPr>
              <a:t>Deficiency of vitamin D, as shown by many published studies, leads to immune cell dysfunction, beta-cell damage and impaired insulin production.</a:t>
            </a:r>
          </a:p>
          <a:p>
            <a:pPr algn="just">
              <a:spcBef>
                <a:spcPts val="1000"/>
              </a:spcBef>
              <a:spcAft>
                <a:spcPts val="400"/>
              </a:spcAft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sz="3200" dirty="0">
                <a:latin typeface="Avenir LT Std 35 Light" pitchFamily="34" charset="0"/>
              </a:rPr>
              <a:t>Vitamin D deficiency, in addition to </a:t>
            </a:r>
            <a:r>
              <a:rPr lang="en-US" sz="3200" dirty="0" err="1">
                <a:latin typeface="Avenir LT Std 35 Light" pitchFamily="34" charset="0"/>
              </a:rPr>
              <a:t>hyperglycaemia</a:t>
            </a:r>
            <a:r>
              <a:rPr lang="en-US" sz="3200" dirty="0">
                <a:latin typeface="Avenir LT Std 35 Light" pitchFamily="34" charset="0"/>
              </a:rPr>
              <a:t>, could also be associated with an altered immune system of patients with diabetes, making them susceptible to foot infection and adverse prognosis.</a:t>
            </a:r>
          </a:p>
          <a:p>
            <a:endParaRPr lang="ar-SY" sz="3200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614891" y="395289"/>
            <a:ext cx="10972800" cy="1252537"/>
          </a:xfrm>
        </p:spPr>
        <p:txBody>
          <a:bodyPr/>
          <a:lstStyle/>
          <a:p>
            <a:r>
              <a:rPr lang="en-US" b="1" i="1" dirty="0"/>
              <a:t>VITAMIN D DEFICIENCY IN PATIENTS WITH DIABETIC FOOT </a:t>
            </a:r>
            <a:r>
              <a:rPr lang="en-US" b="1" i="1" dirty="0" smtClean="0"/>
              <a:t>INFECTION/ULCER</a:t>
            </a:r>
            <a:endParaRPr lang="ar-SY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452688" y="6511925"/>
            <a:ext cx="4233862" cy="219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502" tIns="32251" rIns="64502" bIns="32251">
            <a:spAutoFit/>
          </a:bodyPr>
          <a:lstStyle>
            <a:lvl1pPr marL="241300" indent="-2413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76200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defTabSz="76200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defTabSz="76200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defTabSz="76200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defTabSz="762000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</a:rPr>
              <a:t>Tiwari S, </a:t>
            </a:r>
            <a:r>
              <a:rPr lang="en-US" sz="1000" i="1" dirty="0">
                <a:solidFill>
                  <a:srgbClr val="000000"/>
                </a:solidFill>
              </a:rPr>
              <a:t>et al</a:t>
            </a:r>
            <a:r>
              <a:rPr lang="en-US" sz="1000" dirty="0">
                <a:solidFill>
                  <a:srgbClr val="000000"/>
                </a:solidFill>
              </a:rPr>
              <a:t>. </a:t>
            </a:r>
            <a:r>
              <a:rPr lang="en-US" sz="1000" i="1" dirty="0">
                <a:solidFill>
                  <a:srgbClr val="000000"/>
                </a:solidFill>
              </a:rPr>
              <a:t>British Journal of Nutrition</a:t>
            </a:r>
            <a:r>
              <a:rPr lang="en-US" sz="1000" dirty="0">
                <a:solidFill>
                  <a:srgbClr val="000000"/>
                </a:solidFill>
              </a:rPr>
              <a:t>.2013;109:99–102.</a:t>
            </a:r>
          </a:p>
        </p:txBody>
      </p:sp>
    </p:spTree>
    <p:extLst>
      <p:ext uri="{BB962C8B-B14F-4D97-AF65-F5344CB8AC3E}">
        <p14:creationId xmlns:p14="http://schemas.microsoft.com/office/powerpoint/2010/main" val="98888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507206" y="2517777"/>
            <a:ext cx="11279982" cy="345122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it-IT" sz="3200" dirty="0"/>
              <a:t>The role of Vitamin D in diabetes is not limited to the autoimmune form of </a:t>
            </a:r>
            <a:r>
              <a:rPr lang="it-IT" sz="3200" dirty="0" smtClean="0"/>
              <a:t>diabetes</a:t>
            </a:r>
          </a:p>
          <a:p>
            <a:pPr algn="just" eaLnBrk="1" hangingPunct="1">
              <a:lnSpc>
                <a:spcPct val="80000"/>
              </a:lnSpc>
            </a:pPr>
            <a:endParaRPr lang="it-IT" sz="3200" dirty="0"/>
          </a:p>
          <a:p>
            <a:pPr algn="just" eaLnBrk="1" hangingPunct="1">
              <a:lnSpc>
                <a:spcPct val="80000"/>
              </a:lnSpc>
            </a:pPr>
            <a:r>
              <a:rPr lang="it-IT" sz="3200" dirty="0"/>
              <a:t>The relationship between vitamin D and diabetes is complicated, involving various mechanisms not yet fully </a:t>
            </a:r>
            <a:r>
              <a:rPr lang="it-IT" sz="3200" dirty="0" smtClean="0"/>
              <a:t>elucidated</a:t>
            </a:r>
          </a:p>
          <a:p>
            <a:pPr algn="just" eaLnBrk="1" hangingPunct="1">
              <a:lnSpc>
                <a:spcPct val="80000"/>
              </a:lnSpc>
            </a:pPr>
            <a:endParaRPr lang="it-IT" sz="3200" dirty="0"/>
          </a:p>
          <a:p>
            <a:pPr algn="just" eaLnBrk="1" hangingPunct="1">
              <a:lnSpc>
                <a:spcPct val="80000"/>
              </a:lnSpc>
            </a:pPr>
            <a:r>
              <a:rPr lang="it-IT" sz="3200" dirty="0"/>
              <a:t>Clinical trials are required to identify individuals with or at risk of T2D that will most benefit from Vitamin D supplementation and the dose and formulation which would be most </a:t>
            </a:r>
            <a:r>
              <a:rPr lang="it-IT" sz="3200" dirty="0" smtClean="0"/>
              <a:t>effective</a:t>
            </a:r>
            <a:endParaRPr lang="it-IT" sz="3200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dirty="0"/>
              <a:t>Conclusions</a:t>
            </a:r>
            <a:endParaRPr lang="ar-SY" b="1" i="1" dirty="0"/>
          </a:p>
        </p:txBody>
      </p:sp>
    </p:spTree>
    <p:extLst>
      <p:ext uri="{BB962C8B-B14F-4D97-AF65-F5344CB8AC3E}">
        <p14:creationId xmlns:p14="http://schemas.microsoft.com/office/powerpoint/2010/main" val="178960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162051" y="2674939"/>
            <a:ext cx="10420349" cy="3451225"/>
          </a:xfrm>
        </p:spPr>
        <p:txBody>
          <a:bodyPr/>
          <a:lstStyle/>
          <a:p>
            <a:r>
              <a:rPr lang="en-US" sz="3600" dirty="0"/>
              <a:t>Although the role of vitamin D in helping to regulate blood glucose remains poorly under stood, vitamin D status appears to play a role in the development and treatment of diabetes.</a:t>
            </a:r>
            <a:endParaRPr lang="ar-SY" sz="3600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dirty="0"/>
              <a:t>Conclusions</a:t>
            </a:r>
            <a:endParaRPr lang="ar-SY" b="1" i="1" dirty="0"/>
          </a:p>
        </p:txBody>
      </p:sp>
    </p:spTree>
    <p:extLst>
      <p:ext uri="{BB962C8B-B14F-4D97-AF65-F5344CB8AC3E}">
        <p14:creationId xmlns:p14="http://schemas.microsoft.com/office/powerpoint/2010/main" val="180796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3" y="3390901"/>
            <a:ext cx="4276725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6" y="309563"/>
            <a:ext cx="861060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621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1383" y="0"/>
            <a:ext cx="91866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05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Diabetes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200" y="1425574"/>
            <a:ext cx="10515600" cy="5189539"/>
          </a:xfrm>
        </p:spPr>
        <p:txBody>
          <a:bodyPr>
            <a:normAutofit fontScale="70000" lnSpcReduction="20000"/>
          </a:bodyPr>
          <a:lstStyle/>
          <a:p>
            <a:pPr algn="l" rtl="0"/>
            <a:r>
              <a:rPr lang="en-US" dirty="0" smtClean="0"/>
              <a:t>Diabetes helped by daily 4,000 IU of Vitamin D – meta-analysis Sept 2017</a:t>
            </a:r>
          </a:p>
          <a:p>
            <a:pPr algn="l" rtl="0"/>
            <a:r>
              <a:rPr lang="en-US" dirty="0" smtClean="0"/>
              <a:t>which is very close to 50,000 IU every two weeks</a:t>
            </a:r>
          </a:p>
          <a:p>
            <a:pPr algn="l" rtl="0"/>
            <a:r>
              <a:rPr lang="en-US" dirty="0" smtClean="0"/>
              <a:t>Diabetes treated if given enough vitamin D (example: 50,000 IU weekly) – review of RCT - Jan 2017</a:t>
            </a:r>
          </a:p>
          <a:p>
            <a:pPr algn="l" rtl="0"/>
            <a:r>
              <a:rPr lang="en-US" dirty="0" smtClean="0"/>
              <a:t>Gestational Diabetes reduced with 50,000 IU of vitamin D every 3 weeks and daily Calcium – RCT June 2014</a:t>
            </a:r>
          </a:p>
          <a:p>
            <a:pPr algn="l" rtl="0"/>
            <a:r>
              <a:rPr lang="en-US" dirty="0" err="1" smtClean="0"/>
              <a:t>Prediabetes</a:t>
            </a:r>
            <a:r>
              <a:rPr lang="en-US" dirty="0" smtClean="0"/>
              <a:t> reduced by monthly 60,000 IU of vitamin D – RCT May 2015</a:t>
            </a:r>
          </a:p>
          <a:p>
            <a:pPr algn="l" rtl="0"/>
            <a:r>
              <a:rPr lang="en-US" dirty="0" smtClean="0"/>
              <a:t>Diabetics are 2.7 X more likely to get peripheral neuropathy if low vitamin D – meta-analysis Dec 2014</a:t>
            </a:r>
          </a:p>
          <a:p>
            <a:pPr algn="l" rtl="0"/>
            <a:r>
              <a:rPr lang="en-US" dirty="0" smtClean="0"/>
              <a:t>Type 2 diabetes 1.5X more likely if low </a:t>
            </a:r>
            <a:r>
              <a:rPr lang="en-US" dirty="0" err="1" smtClean="0"/>
              <a:t>vs</a:t>
            </a:r>
            <a:r>
              <a:rPr lang="en-US" dirty="0" smtClean="0"/>
              <a:t> high vitamin D – meta-analysis Feb 2013</a:t>
            </a:r>
          </a:p>
          <a:p>
            <a:pPr algn="l" rtl="0"/>
            <a:r>
              <a:rPr lang="en-US" dirty="0" smtClean="0"/>
              <a:t>Type 1 Diabetes (T1DM) 1.6 X more likely if low vitamin D – meta-analysis Jan 2018</a:t>
            </a:r>
          </a:p>
          <a:p>
            <a:pPr algn="l" rtl="0"/>
            <a:r>
              <a:rPr lang="en-US" dirty="0" smtClean="0"/>
              <a:t>Diabetes (Type 1) 14X more likely in dark skin children with low levels of vitamin D – May 2015</a:t>
            </a:r>
          </a:p>
          <a:p>
            <a:pPr algn="l" rtl="0"/>
            <a:r>
              <a:rPr lang="en-US" dirty="0" smtClean="0"/>
              <a:t>Many Diabetics guts poorly absorb standard vitamin D - need injection of gut-friendly form</a:t>
            </a:r>
          </a:p>
          <a:p>
            <a:pPr algn="l" rtl="0"/>
            <a:r>
              <a:rPr lang="en-US" dirty="0" smtClean="0"/>
              <a:t>Diabetics were 4.4 X more likely to die if they had low Vitamin D – July 2018</a:t>
            </a:r>
          </a:p>
          <a:p>
            <a:pPr algn="l" rtl="0"/>
            <a:r>
              <a:rPr lang="en-US" dirty="0" smtClean="0"/>
              <a:t>Diabetics helped by vitamin D in 5 ways – meta-analysis June 2018</a:t>
            </a:r>
          </a:p>
          <a:p>
            <a:pPr algn="l" rtl="0"/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63077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0" y="0"/>
            <a:ext cx="9191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30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905000" y="2133600"/>
            <a:ext cx="8458200" cy="4724400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Vitamin D receptors found in:</a:t>
            </a:r>
          </a:p>
          <a:p>
            <a:pPr marL="22860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Gut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, bone, brain, breast, prostate, lymphocytes, placenta, and other tissues, pancreatic islet cells, monocytes, transformed B cells, activated T cells, neurons, ovaries, pituitary, aortic endothelium, placenta, skeletal muscle cells.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sz="1400" dirty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Cells containing enzyme 1,25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dihydroxycholecalciferiol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are found in :</a:t>
            </a:r>
          </a:p>
          <a:p>
            <a:pPr marL="22860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Breast, prostate, lung, skin, lymph nodes, colon, pancreas, adrenal medulla, brain, placenta</a:t>
            </a:r>
          </a:p>
          <a:p>
            <a:pPr marL="22860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dirty="0"/>
          </a:p>
        </p:txBody>
      </p:sp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Vitamin D Receptors </a:t>
            </a:r>
          </a:p>
        </p:txBody>
      </p:sp>
    </p:spTree>
    <p:extLst>
      <p:ext uri="{BB962C8B-B14F-4D97-AF65-F5344CB8AC3E}">
        <p14:creationId xmlns:p14="http://schemas.microsoft.com/office/powerpoint/2010/main" val="39122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865583" y="2589214"/>
            <a:ext cx="11107342" cy="3868737"/>
          </a:xfrm>
        </p:spPr>
        <p:txBody>
          <a:bodyPr/>
          <a:lstStyle/>
          <a:p>
            <a:r>
              <a:rPr lang="en-US" sz="3200" b="1" dirty="0" smtClean="0"/>
              <a:t>Reduced skin synthesis</a:t>
            </a:r>
          </a:p>
          <a:p>
            <a:pPr>
              <a:buFontTx/>
              <a:buChar char="-"/>
            </a:pPr>
            <a:r>
              <a:rPr lang="en-US" sz="3200" dirty="0" smtClean="0"/>
              <a:t>Sunscreen use (SPF 15 reduces vitamin D3 synthesis by 99%)</a:t>
            </a:r>
          </a:p>
          <a:p>
            <a:pPr>
              <a:buFontTx/>
              <a:buChar char="-"/>
            </a:pPr>
            <a:r>
              <a:rPr lang="en-US" sz="3200" dirty="0" smtClean="0"/>
              <a:t>Skin pigmentation</a:t>
            </a:r>
          </a:p>
          <a:p>
            <a:pPr>
              <a:buFontTx/>
              <a:buChar char="-"/>
            </a:pPr>
            <a:r>
              <a:rPr lang="en-US" sz="3200" dirty="0" smtClean="0"/>
              <a:t>Aging (reduction of 7 </a:t>
            </a:r>
            <a:r>
              <a:rPr lang="en-US" sz="3200" dirty="0" err="1" smtClean="0"/>
              <a:t>dehydrocholesterol</a:t>
            </a:r>
            <a:r>
              <a:rPr lang="en-US" sz="3200" dirty="0" smtClean="0"/>
              <a:t> reduces vitamin D3 synthesis by 75% in a 70 year old)</a:t>
            </a:r>
          </a:p>
          <a:p>
            <a:pPr>
              <a:buFontTx/>
              <a:buChar char="-"/>
            </a:pPr>
            <a:r>
              <a:rPr lang="en-US" sz="3200" dirty="0" smtClean="0"/>
              <a:t>Season, latitude and time of day</a:t>
            </a:r>
          </a:p>
          <a:p>
            <a:pPr>
              <a:buFontTx/>
              <a:buChar char="-"/>
            </a:pPr>
            <a:r>
              <a:rPr lang="en-US" sz="3200" dirty="0" smtClean="0"/>
              <a:t>Patients with skin grafts for burns</a:t>
            </a:r>
            <a:endParaRPr lang="ar-SY" sz="3200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bg1"/>
                </a:solidFill>
              </a:rPr>
              <a:t>Mechanisms of Vitamin D</a:t>
            </a:r>
            <a:br>
              <a:rPr lang="en-US" b="1" i="1" dirty="0">
                <a:solidFill>
                  <a:schemeClr val="bg1"/>
                </a:solidFill>
              </a:rPr>
            </a:br>
            <a:r>
              <a:rPr lang="en-US" b="1" i="1" dirty="0">
                <a:solidFill>
                  <a:schemeClr val="bg1"/>
                </a:solidFill>
              </a:rPr>
              <a:t>Deficiency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8836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519113" y="2746377"/>
            <a:ext cx="11296650" cy="3451225"/>
          </a:xfrm>
        </p:spPr>
        <p:txBody>
          <a:bodyPr/>
          <a:lstStyle/>
          <a:p>
            <a:r>
              <a:rPr lang="en-US" sz="2800" dirty="0" smtClean="0"/>
              <a:t>Impaired availability of vitamin D due to inadequate dietary intake,</a:t>
            </a:r>
          </a:p>
          <a:p>
            <a:pPr marL="285750" indent="0">
              <a:buNone/>
            </a:pPr>
            <a:r>
              <a:rPr lang="en-US" sz="2800" b="1" dirty="0" err="1" smtClean="0"/>
              <a:t>malabsorptive</a:t>
            </a:r>
            <a:r>
              <a:rPr lang="en-US" sz="2800" dirty="0" smtClean="0"/>
              <a:t> disorders and </a:t>
            </a:r>
            <a:r>
              <a:rPr lang="en-US" sz="2800" b="1" dirty="0" smtClean="0"/>
              <a:t>obesity </a:t>
            </a:r>
            <a:r>
              <a:rPr lang="en-US" sz="2800" dirty="0" smtClean="0"/>
              <a:t>(sequestration of vitamin D in body fat)</a:t>
            </a:r>
            <a:endParaRPr lang="en-US" sz="2800" b="1" dirty="0"/>
          </a:p>
          <a:p>
            <a:r>
              <a:rPr lang="en-US" sz="2800" dirty="0" smtClean="0"/>
              <a:t>Impaired hydroxylation by the liver due to </a:t>
            </a:r>
            <a:r>
              <a:rPr lang="en-US" sz="2800" b="1" dirty="0" smtClean="0"/>
              <a:t>liver disease</a:t>
            </a:r>
          </a:p>
          <a:p>
            <a:r>
              <a:rPr lang="en-US" sz="2800" dirty="0" smtClean="0"/>
              <a:t>Increased </a:t>
            </a:r>
            <a:r>
              <a:rPr lang="en-US" sz="2800" b="1" dirty="0" smtClean="0"/>
              <a:t>hepatic catabolism</a:t>
            </a:r>
            <a:r>
              <a:rPr lang="en-US" sz="2800" dirty="0" smtClean="0"/>
              <a:t> duo to medications</a:t>
            </a:r>
          </a:p>
          <a:p>
            <a:r>
              <a:rPr lang="en-US" sz="2800" dirty="0" smtClean="0"/>
              <a:t>Impaired renal production of 1,25 –OH </a:t>
            </a:r>
            <a:r>
              <a:rPr lang="en-US" sz="2800" dirty="0" err="1" smtClean="0"/>
              <a:t>vit</a:t>
            </a:r>
            <a:r>
              <a:rPr lang="en-US" sz="2800" dirty="0" smtClean="0"/>
              <a:t>. D in stage 4 and 5 </a:t>
            </a:r>
            <a:r>
              <a:rPr lang="en-US" sz="2800" b="1" dirty="0" smtClean="0"/>
              <a:t>CKD</a:t>
            </a:r>
          </a:p>
          <a:p>
            <a:r>
              <a:rPr lang="en-US" sz="2800" dirty="0" smtClean="0"/>
              <a:t>Renal loss of </a:t>
            </a:r>
            <a:r>
              <a:rPr lang="en-US" sz="2800" dirty="0" err="1" smtClean="0"/>
              <a:t>vit</a:t>
            </a:r>
            <a:r>
              <a:rPr lang="en-US" sz="2800" dirty="0" smtClean="0"/>
              <a:t>. D and </a:t>
            </a:r>
            <a:r>
              <a:rPr lang="en-US" sz="2800" dirty="0" err="1" smtClean="0"/>
              <a:t>vit</a:t>
            </a:r>
            <a:r>
              <a:rPr lang="en-US" sz="2800" dirty="0" smtClean="0"/>
              <a:t>. D binding proteins in </a:t>
            </a:r>
            <a:r>
              <a:rPr lang="en-US" sz="2800" dirty="0" err="1" smtClean="0"/>
              <a:t>nephrotic</a:t>
            </a:r>
            <a:r>
              <a:rPr lang="en-US" sz="2800" dirty="0" smtClean="0"/>
              <a:t> syndrome</a:t>
            </a:r>
          </a:p>
        </p:txBody>
      </p:sp>
    </p:spTree>
    <p:extLst>
      <p:ext uri="{BB962C8B-B14F-4D97-AF65-F5344CB8AC3E}">
        <p14:creationId xmlns:p14="http://schemas.microsoft.com/office/powerpoint/2010/main" val="277326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5654" y="28469"/>
            <a:ext cx="9148546" cy="682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38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110191" y="2073276"/>
            <a:ext cx="9982201" cy="4013199"/>
          </a:xfrm>
        </p:spPr>
        <p:txBody>
          <a:bodyPr/>
          <a:lstStyle/>
          <a:p>
            <a:r>
              <a:rPr lang="en-US" sz="2800" dirty="0" smtClean="0"/>
              <a:t>Elderly</a:t>
            </a:r>
          </a:p>
          <a:p>
            <a:r>
              <a:rPr lang="en-US" sz="2800" dirty="0" smtClean="0"/>
              <a:t>Home bound or institutionalized patients</a:t>
            </a:r>
          </a:p>
          <a:p>
            <a:r>
              <a:rPr lang="en-US" sz="2800" dirty="0" smtClean="0"/>
              <a:t>Patients with known or suspected </a:t>
            </a:r>
            <a:r>
              <a:rPr lang="en-US" sz="2800" dirty="0" err="1" smtClean="0"/>
              <a:t>malabsorption</a:t>
            </a:r>
            <a:endParaRPr lang="en-US" sz="2800" dirty="0" smtClean="0"/>
          </a:p>
          <a:p>
            <a:r>
              <a:rPr lang="en-US" sz="2800" dirty="0" smtClean="0"/>
              <a:t>Patients with osteoporosis or osteopenia</a:t>
            </a:r>
          </a:p>
          <a:p>
            <a:r>
              <a:rPr lang="en-US" sz="2800" dirty="0" smtClean="0"/>
              <a:t>CKD </a:t>
            </a:r>
            <a:r>
              <a:rPr lang="en-US" sz="2800" dirty="0"/>
              <a:t>patients</a:t>
            </a:r>
          </a:p>
          <a:p>
            <a:r>
              <a:rPr lang="en-US" sz="2800" dirty="0" smtClean="0"/>
              <a:t>Chronic liver disease patients</a:t>
            </a:r>
          </a:p>
          <a:p>
            <a:r>
              <a:rPr lang="en-US" sz="2800" dirty="0" smtClean="0"/>
              <a:t>Patients with nonspecific musculoskeletal pain</a:t>
            </a:r>
          </a:p>
          <a:p>
            <a:r>
              <a:rPr lang="en-US" sz="2800" dirty="0" smtClean="0"/>
              <a:t>Patients on medications that induce P-450 enzyme activity</a:t>
            </a:r>
            <a:endParaRPr lang="en-US" sz="2800" dirty="0"/>
          </a:p>
          <a:p>
            <a:r>
              <a:rPr lang="en-US" sz="2800" dirty="0" smtClean="0"/>
              <a:t>Obese</a:t>
            </a:r>
            <a:endParaRPr lang="en-US" sz="2800" dirty="0"/>
          </a:p>
          <a:p>
            <a:endParaRPr lang="en-US" sz="2800" dirty="0"/>
          </a:p>
          <a:p>
            <a:endParaRPr lang="ar-SY" sz="2800" dirty="0"/>
          </a:p>
        </p:txBody>
      </p:sp>
      <p:sp>
        <p:nvSpPr>
          <p:cNvPr id="4" name="عنوان 1"/>
          <p:cNvSpPr txBox="1">
            <a:spLocks/>
          </p:cNvSpPr>
          <p:nvPr/>
        </p:nvSpPr>
        <p:spPr bwMode="auto">
          <a:xfrm>
            <a:off x="843492" y="304801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i="1" dirty="0">
                <a:solidFill>
                  <a:prstClr val="white"/>
                </a:solidFill>
              </a:rPr>
              <a:t>Who Should Be Screened for</a:t>
            </a:r>
            <a:br>
              <a:rPr lang="en-US" b="1" i="1" dirty="0">
                <a:solidFill>
                  <a:prstClr val="white"/>
                </a:solidFill>
              </a:rPr>
            </a:br>
            <a:r>
              <a:rPr lang="en-US" b="1" i="1" dirty="0">
                <a:solidFill>
                  <a:prstClr val="white"/>
                </a:solidFill>
              </a:rPr>
              <a:t>Vitamin D Deficiency</a:t>
            </a:r>
            <a:endParaRPr lang="ar-SY" b="1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5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162049" y="2732089"/>
            <a:ext cx="9878483" cy="3451225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* Type 1 and type 2 diabetes</a:t>
            </a:r>
          </a:p>
          <a:p>
            <a:pPr marL="0" indent="0">
              <a:buNone/>
            </a:pPr>
            <a:r>
              <a:rPr lang="en-US" sz="3600" dirty="0"/>
              <a:t>** hypertension</a:t>
            </a:r>
          </a:p>
          <a:p>
            <a:pPr marL="0" indent="0">
              <a:buNone/>
            </a:pPr>
            <a:r>
              <a:rPr lang="en-US" sz="3600" dirty="0"/>
              <a:t>*** glucose intolerance</a:t>
            </a:r>
          </a:p>
          <a:p>
            <a:pPr marL="0" indent="0">
              <a:buNone/>
            </a:pPr>
            <a:r>
              <a:rPr lang="en-US" sz="3600" dirty="0"/>
              <a:t>**** multiple </a:t>
            </a:r>
            <a:r>
              <a:rPr lang="en-US" sz="3600" dirty="0" smtClean="0"/>
              <a:t>sclerosis</a:t>
            </a: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181504" y="381001"/>
            <a:ext cx="11839575" cy="1252537"/>
          </a:xfrm>
        </p:spPr>
        <p:txBody>
          <a:bodyPr/>
          <a:lstStyle/>
          <a:p>
            <a:r>
              <a:rPr lang="en-US" sz="3200" b="1" dirty="0"/>
              <a:t>Research suggests that vitamin D could play a role in the prevention and treatment of a number of different conditions, </a:t>
            </a:r>
            <a:r>
              <a:rPr lang="en-US" sz="3200" b="1" dirty="0" smtClean="0"/>
              <a:t>including</a:t>
            </a:r>
            <a:endParaRPr lang="ar-SY" sz="3200" dirty="0"/>
          </a:p>
        </p:txBody>
      </p:sp>
    </p:spTree>
    <p:extLst>
      <p:ext uri="{BB962C8B-B14F-4D97-AF65-F5344CB8AC3E}">
        <p14:creationId xmlns:p14="http://schemas.microsoft.com/office/powerpoint/2010/main" val="11574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1407</Words>
  <Application>Microsoft Office PowerPoint</Application>
  <PresentationFormat>ملء الشاشة</PresentationFormat>
  <Paragraphs>120</Paragraphs>
  <Slides>28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10</vt:i4>
      </vt:variant>
      <vt:variant>
        <vt:lpstr>نسق</vt:lpstr>
      </vt:variant>
      <vt:variant>
        <vt:i4>3</vt:i4>
      </vt:variant>
      <vt:variant>
        <vt:lpstr>عناوين الشرائح</vt:lpstr>
      </vt:variant>
      <vt:variant>
        <vt:i4>28</vt:i4>
      </vt:variant>
    </vt:vector>
  </HeadingPairs>
  <TitlesOfParts>
    <vt:vector size="41" baseType="lpstr">
      <vt:lpstr>Arial</vt:lpstr>
      <vt:lpstr>Avenir LT Std 35 Light</vt:lpstr>
      <vt:lpstr>Avenir LT Std 65 Medium</vt:lpstr>
      <vt:lpstr>Calibri</vt:lpstr>
      <vt:lpstr>Calibri Light</vt:lpstr>
      <vt:lpstr>Candara</vt:lpstr>
      <vt:lpstr>Simplified Arabic</vt:lpstr>
      <vt:lpstr>Symbol</vt:lpstr>
      <vt:lpstr>Times New Roman</vt:lpstr>
      <vt:lpstr>Wingdings</vt:lpstr>
      <vt:lpstr>1_نسق Office</vt:lpstr>
      <vt:lpstr>Waveform</vt:lpstr>
      <vt:lpstr>نسق Office</vt:lpstr>
      <vt:lpstr>Vitamin D and Diabetes</vt:lpstr>
      <vt:lpstr>عرض تقديمي في PowerPoint</vt:lpstr>
      <vt:lpstr>عرض تقديمي في PowerPoint</vt:lpstr>
      <vt:lpstr>Vitamin D Receptors </vt:lpstr>
      <vt:lpstr>Mechanisms of Vitamin D Deficiency</vt:lpstr>
      <vt:lpstr>عرض تقديمي في PowerPoint</vt:lpstr>
      <vt:lpstr>عرض تقديمي في PowerPoint</vt:lpstr>
      <vt:lpstr>عرض تقديمي في PowerPoint</vt:lpstr>
      <vt:lpstr>Research suggests that vitamin D could play a role in the prevention and treatment of a number of different conditions, including</vt:lpstr>
      <vt:lpstr>عرض تقديمي في PowerPoint</vt:lpstr>
      <vt:lpstr>عرض تقديمي في PowerPoint</vt:lpstr>
      <vt:lpstr>WHY DOES VITAMIN D AFFECT SO MANY BIOLOGIC PROCESSES?</vt:lpstr>
      <vt:lpstr>Vitamin D in type 1 Diabetes Mellitus</vt:lpstr>
      <vt:lpstr>Vitamin D in type 1 Diabetes Mellitus</vt:lpstr>
      <vt:lpstr>Vitamin D in type 2 Diabetes Mellitus</vt:lpstr>
      <vt:lpstr>Vitamin D in type 2 Diabetes Mellitus</vt:lpstr>
      <vt:lpstr>Vitamin D in type 2 Diabetes Mellitus</vt:lpstr>
      <vt:lpstr>As well as assisting glycemic control, increasing your levels of vitamin D can also:</vt:lpstr>
      <vt:lpstr>عرض تقديمي في PowerPoint</vt:lpstr>
      <vt:lpstr>Meta- Analysis</vt:lpstr>
      <vt:lpstr>Does Vitamin D supplementation prevent Type 2 DM?</vt:lpstr>
      <vt:lpstr>VITAMIN D DEFICIENCY IN PATIENTS WITH DIABETIC FOOT INFECTION/ULCER </vt:lpstr>
      <vt:lpstr>VITAMIN D DEFICIENCY IN PATIENTS WITH DIABETIC FOOT INFECTION/ULCER</vt:lpstr>
      <vt:lpstr>Conclusions</vt:lpstr>
      <vt:lpstr>Conclusions</vt:lpstr>
      <vt:lpstr>عرض تقديمي في PowerPoint</vt:lpstr>
      <vt:lpstr>عرض تقديمي في PowerPoint</vt:lpstr>
      <vt:lpstr>Diabetes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Vitamin D and Diabetes</dc:title>
  <dc:creator>PC-2017</dc:creator>
  <cp:lastModifiedBy>PC-2017</cp:lastModifiedBy>
  <cp:revision>6</cp:revision>
  <dcterms:created xsi:type="dcterms:W3CDTF">2018-09-06T10:14:11Z</dcterms:created>
  <dcterms:modified xsi:type="dcterms:W3CDTF">2019-03-19T03:38:18Z</dcterms:modified>
</cp:coreProperties>
</file>