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96" r:id="rId2"/>
  </p:sldMasterIdLst>
  <p:notesMasterIdLst>
    <p:notesMasterId r:id="rId21"/>
  </p:notesMasterIdLst>
  <p:sldIdLst>
    <p:sldId id="256" r:id="rId3"/>
    <p:sldId id="331" r:id="rId4"/>
    <p:sldId id="384" r:id="rId5"/>
    <p:sldId id="379" r:id="rId6"/>
    <p:sldId id="378" r:id="rId7"/>
    <p:sldId id="386" r:id="rId8"/>
    <p:sldId id="365" r:id="rId9"/>
    <p:sldId id="391" r:id="rId10"/>
    <p:sldId id="372" r:id="rId11"/>
    <p:sldId id="374" r:id="rId12"/>
    <p:sldId id="388" r:id="rId13"/>
    <p:sldId id="392" r:id="rId14"/>
    <p:sldId id="393" r:id="rId15"/>
    <p:sldId id="363" r:id="rId16"/>
    <p:sldId id="394" r:id="rId17"/>
    <p:sldId id="395" r:id="rId18"/>
    <p:sldId id="375" r:id="rId19"/>
    <p:sldId id="353" r:id="rId20"/>
  </p:sldIdLst>
  <p:sldSz cx="9144000" cy="6858000" type="screen4x3"/>
  <p:notesSz cx="6858000" cy="9144000"/>
  <p:defaultTextStyle>
    <a:defPPr>
      <a:defRPr lang="fr-FR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3300"/>
    <a:srgbClr val="BAEDB1"/>
    <a:srgbClr val="800000"/>
    <a:srgbClr val="FF99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706" autoAdjust="0"/>
    <p:restoredTop sz="94660"/>
  </p:normalViewPr>
  <p:slideViewPr>
    <p:cSldViewPr>
      <p:cViewPr varScale="1">
        <p:scale>
          <a:sx n="67" d="100"/>
          <a:sy n="67" d="100"/>
        </p:scale>
        <p:origin x="-14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fld id="{0E769857-8DFB-421F-BBB0-84528E1AEB1F}" type="slidenum">
              <a:rPr lang="ar-SA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769857-8DFB-421F-BBB0-84528E1AEB1F}" type="slidenum">
              <a:rPr lang="ar-SA" smtClean="0"/>
              <a:pPr>
                <a:defRPr/>
              </a:pPr>
              <a:t>14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6D9C7-48E7-414E-9C8E-7F562F3EBBE2}" type="slidenum">
              <a:rPr lang="ar-SA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B4892-1013-47A7-89F7-B318FDCFFD0A}" type="slidenum">
              <a:rPr lang="ar-SA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6F236-7496-4341-AAC8-458EA9C92039}" type="slidenum">
              <a:rPr lang="ar-SA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1ABE2-A092-4A91-A46E-0C46718923B2}" type="slidenum">
              <a:rPr lang="ar-SA"/>
              <a:pPr>
                <a:defRPr/>
              </a:pPr>
              <a:t>‹#›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عنصر نائب للتذييل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313CD-7C63-45B5-AA1D-993D9938C026}" type="slidenum">
              <a:rPr lang="ar-SA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5E57F-D90D-46D9-89B4-F66C9226D058}" type="slidenum">
              <a:rPr lang="ar-SA"/>
              <a:pPr>
                <a:defRPr/>
              </a:pPr>
              <a:t>‹#›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عنصر نائب للتذييل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46FF9-4D79-4088-A3A1-A3EC938E55C9}" type="slidenum">
              <a:rPr lang="ar-SA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عنصر نائب للتذييل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ABB68-34E5-4BA6-8765-C8D8596D35FA}" type="slidenum">
              <a:rPr lang="ar-SA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عنصر نائب للتذييل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130D9-41D1-477B-8806-22F63E97A347}" type="slidenum">
              <a:rPr lang="ar-SA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عنصر نائب للتذييل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27064-3FC1-4FF4-8765-A8B523087157}" type="slidenum">
              <a:rPr lang="ar-SA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عنصر نائب للتذييل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70F42-3C9C-4A1B-9193-500AE5C82E25}" type="slidenum">
              <a:rPr lang="ar-SA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A4200-DEF0-4A39-850F-129CCB6939AB}" type="slidenum">
              <a:rPr lang="ar-SA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ذو زاوية واحدة مخدوشة ودائرية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مثلث قائم الزاوية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شكل حر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ar-SA" noProof="0" smtClean="0"/>
              <a:t>انقر فوق الرمز لإضافة صورة</a:t>
            </a:r>
            <a:endParaRPr lang="en-US" noProof="0" dirty="0"/>
          </a:p>
        </p:txBody>
      </p:sp>
      <p:sp>
        <p:nvSpPr>
          <p:cNvPr id="9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9FCFA-D3DE-482E-A567-2DAF6C5C386A}" type="slidenum">
              <a:rPr lang="ar-SA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عنصر نائب للتذييل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CA8B9-2745-496C-8EDB-120331387941}" type="slidenum">
              <a:rPr lang="ar-SA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عنصر نائب للتذييل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337D3-4D87-4C2D-BC74-F46DCAF40424}" type="slidenum">
              <a:rPr lang="ar-SA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7B92B-FCAC-4BCA-87C6-3ED79D0250C3}" type="slidenum">
              <a:rPr lang="ar-SA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7309C-3D1A-4795-A85F-30A4CE21224B}" type="slidenum">
              <a:rPr lang="ar-SA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34E59-AB04-4F57-A15C-2564A64855D8}" type="slidenum">
              <a:rPr lang="ar-SA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C17F4-49A4-4DBC-BB8C-9E751DF33084}" type="slidenum">
              <a:rPr lang="ar-SA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54991-8909-4D69-96DE-A8E9FB1DC79E}" type="slidenum">
              <a:rPr lang="ar-SA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611E0-AE6D-4F5E-A3AA-3F201781AF1F}" type="slidenum">
              <a:rPr lang="ar-SA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Y" noProof="0" smtClean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16A4C-0A48-4895-A935-0A5983E45DCE}" type="slidenum">
              <a:rPr lang="ar-SA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fld id="{DFA70C01-FF6E-4543-ACAA-6E2B1E986D9E}" type="slidenum">
              <a:rPr lang="ar-SA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Y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052" name="عنصر نائب للعنوان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2053" name="عنصر نائب للنص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8BCF56C8-008A-45DD-A80A-5D1482D4F3B2}" type="slidenum">
              <a:rPr lang="ar-SA"/>
              <a:pPr>
                <a:defRPr/>
              </a:pPr>
              <a:t>‹#›</a:t>
            </a:fld>
            <a:endParaRPr lang="fr-FR"/>
          </a:p>
        </p:txBody>
      </p:sp>
      <p:grpSp>
        <p:nvGrpSpPr>
          <p:cNvPr id="2057" name="مجموعة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شكل حر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شكل حر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47" r:id="rId2"/>
    <p:sldLayoutId id="2147483856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7" r:id="rId9"/>
    <p:sldLayoutId id="2147483853" r:id="rId10"/>
    <p:sldLayoutId id="2147483854" r:id="rId11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Arial" pitchFamily="34" charset="0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pitchFamily="34" charset="0"/>
        </a:defRPr>
      </a:lvl9pPr>
    </p:titleStyle>
    <p:bodyStyle>
      <a:lvl1pPr marL="273050" indent="-273050" algn="r" rtl="1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639763" indent="-246063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914400" indent="-246063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187450" indent="-209550" algn="r" rtl="1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1462088" indent="-209550" algn="r" rtl="1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5867400" y="3501008"/>
            <a:ext cx="287972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rtl="0">
              <a:spcBef>
                <a:spcPct val="20000"/>
              </a:spcBef>
              <a:buClr>
                <a:schemeClr val="tx2"/>
              </a:buClr>
              <a:defRPr/>
            </a:pPr>
            <a:r>
              <a:rPr lang="ar-YE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د.سوسن حرفوش</a:t>
            </a:r>
          </a:p>
          <a:p>
            <a:pPr algn="ctr" rtl="0">
              <a:spcBef>
                <a:spcPct val="20000"/>
              </a:spcBef>
              <a:buClr>
                <a:schemeClr val="tx2"/>
              </a:buClr>
              <a:defRPr/>
            </a:pPr>
            <a:r>
              <a:rPr lang="ar-YE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كلية الصيدلة</a:t>
            </a:r>
          </a:p>
          <a:p>
            <a:pPr algn="ctr" rtl="0">
              <a:spcBef>
                <a:spcPct val="20000"/>
              </a:spcBef>
              <a:buClr>
                <a:schemeClr val="tx2"/>
              </a:buClr>
              <a:defRPr/>
            </a:pPr>
            <a:r>
              <a:rPr lang="ar-YE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جامعة الأندلس</a:t>
            </a:r>
            <a:endParaRPr lang="fr-FR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500034" y="764704"/>
            <a:ext cx="828680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4000" b="1" dirty="0" smtClean="0"/>
              <a:t>عوز فيتامين د والعوز المناعي المكتسب</a:t>
            </a:r>
          </a:p>
          <a:p>
            <a:pPr algn="ctr"/>
            <a:r>
              <a:rPr lang="ar-SY" sz="4000" b="1" dirty="0" smtClean="0"/>
              <a:t>(الإيدز</a:t>
            </a:r>
            <a:r>
              <a:rPr lang="ar-SY" sz="4000" b="1" dirty="0" err="1" smtClean="0"/>
              <a:t>)</a:t>
            </a:r>
            <a:endParaRPr lang="ar-SY" sz="4000" b="1" dirty="0"/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284984"/>
            <a:ext cx="3024336" cy="25922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8"/>
          <p:cNvSpPr>
            <a:spLocks noChangeShapeType="1"/>
          </p:cNvSpPr>
          <p:nvPr/>
        </p:nvSpPr>
        <p:spPr bwMode="auto">
          <a:xfrm flipH="1">
            <a:off x="0" y="549275"/>
            <a:ext cx="914400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ar-SY"/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323850" y="44450"/>
            <a:ext cx="8785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ar-SA" sz="2800" b="1" dirty="0" smtClean="0"/>
              <a:t>عوز فيتامين </a:t>
            </a:r>
            <a:r>
              <a:rPr lang="ar-SA" sz="2800" b="1" dirty="0" err="1" smtClean="0"/>
              <a:t>د</a:t>
            </a:r>
            <a:r>
              <a:rPr lang="ar-SA" sz="2800" b="1" dirty="0" err="1"/>
              <a:t> </a:t>
            </a:r>
            <a:r>
              <a:rPr lang="ar-SA" sz="2800" b="1" dirty="0" smtClean="0"/>
              <a:t>&amp; الإيدز</a:t>
            </a:r>
            <a:endParaRPr lang="fr-FR" sz="2800" b="1" dirty="0"/>
          </a:p>
        </p:txBody>
      </p:sp>
      <p:sp>
        <p:nvSpPr>
          <p:cNvPr id="4" name="مربع نص 3"/>
          <p:cNvSpPr txBox="1"/>
          <p:nvPr/>
        </p:nvSpPr>
        <p:spPr>
          <a:xfrm>
            <a:off x="4860032" y="1268760"/>
            <a:ext cx="4283968" cy="56323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ar-SY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عوامل </a:t>
            </a:r>
            <a:r>
              <a:rPr lang="ar-SY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خطورة غير مرتبطة </a:t>
            </a:r>
            <a:r>
              <a:rPr lang="ar-SY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بالإيدز:</a:t>
            </a:r>
            <a:endParaRPr lang="ar-SY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ar-SY" sz="2400" dirty="0" smtClean="0"/>
              <a:t> الجنس</a:t>
            </a:r>
          </a:p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ar-SY" sz="2400" dirty="0" smtClean="0"/>
              <a:t> التقدم بالعمر</a:t>
            </a:r>
          </a:p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ar-SY" sz="2400" dirty="0" smtClean="0"/>
              <a:t> نقص التعرض لأشعة </a:t>
            </a:r>
            <a:r>
              <a:rPr lang="ar-SY" sz="2400" dirty="0" smtClean="0"/>
              <a:t>الشمس </a:t>
            </a:r>
          </a:p>
          <a:p>
            <a:pPr>
              <a:lnSpc>
                <a:spcPct val="150000"/>
              </a:lnSpc>
              <a:defRPr/>
            </a:pPr>
            <a:r>
              <a:rPr lang="ar-SY" sz="2400" dirty="0" smtClean="0"/>
              <a:t>- </a:t>
            </a:r>
            <a:r>
              <a:rPr lang="ar-SY" sz="2400" dirty="0" smtClean="0"/>
              <a:t>تصبغ </a:t>
            </a:r>
            <a:r>
              <a:rPr lang="ar-SY" sz="2400" dirty="0" smtClean="0"/>
              <a:t>الجلد، العرق الأسود</a:t>
            </a:r>
          </a:p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ar-SY" sz="2400" dirty="0" smtClean="0"/>
              <a:t> نقص الوارد الغذائي</a:t>
            </a:r>
          </a:p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ar-SY" sz="2400" dirty="0" smtClean="0"/>
              <a:t> اضطرابات هضمية</a:t>
            </a:r>
          </a:p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ar-SY" sz="2400" dirty="0" smtClean="0"/>
              <a:t> أمراض الكبد والكلية</a:t>
            </a:r>
          </a:p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ar-SY" sz="2400" dirty="0" smtClean="0"/>
              <a:t> الإصابة بالسكري</a:t>
            </a:r>
          </a:p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ar-SY" sz="2400" dirty="0" smtClean="0"/>
              <a:t> الإدمان على الكحول </a:t>
            </a:r>
            <a:r>
              <a:rPr lang="ar-SA" sz="2400" b="1" i="1" dirty="0" smtClean="0"/>
              <a:t>                                                          </a:t>
            </a:r>
            <a:endParaRPr lang="ar-SY" sz="2400" b="1" i="1" dirty="0"/>
          </a:p>
        </p:txBody>
      </p:sp>
      <p:sp>
        <p:nvSpPr>
          <p:cNvPr id="5" name="مربع نص 4"/>
          <p:cNvSpPr txBox="1"/>
          <p:nvPr/>
        </p:nvSpPr>
        <p:spPr>
          <a:xfrm>
            <a:off x="467544" y="548680"/>
            <a:ext cx="810039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ar-SY" sz="2400" dirty="0" smtClean="0"/>
              <a:t> يتراوح معدل انتشار عوز</a:t>
            </a:r>
            <a:r>
              <a:rPr lang="ar-SA" sz="2400" dirty="0" smtClean="0"/>
              <a:t>فيتامين د</a:t>
            </a:r>
            <a:r>
              <a:rPr lang="ar-SY" sz="2400" dirty="0" smtClean="0"/>
              <a:t> بنسبة </a:t>
            </a:r>
            <a:r>
              <a:rPr lang="ar-SY" sz="2400" dirty="0" err="1" smtClean="0"/>
              <a:t>70 </a:t>
            </a:r>
            <a:r>
              <a:rPr lang="ar-SY" sz="2400" dirty="0" smtClean="0"/>
              <a:t>- </a:t>
            </a:r>
            <a:r>
              <a:rPr lang="ar-SY" sz="2400" dirty="0" err="1" smtClean="0"/>
              <a:t>85 </a:t>
            </a:r>
            <a:r>
              <a:rPr lang="ar-SY" sz="2400" dirty="0" smtClean="0"/>
              <a:t>٪ بين المرضى المصابين بفيروس الإيدز</a:t>
            </a:r>
          </a:p>
          <a:p>
            <a:pPr algn="ctr"/>
            <a:endParaRPr lang="ar-SY" sz="2400" dirty="0"/>
          </a:p>
        </p:txBody>
      </p:sp>
      <p:sp>
        <p:nvSpPr>
          <p:cNvPr id="6" name="مربع نص 5"/>
          <p:cNvSpPr txBox="1"/>
          <p:nvPr/>
        </p:nvSpPr>
        <p:spPr>
          <a:xfrm>
            <a:off x="0" y="1268760"/>
            <a:ext cx="4679504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ar-SY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عوامل خطورة </a:t>
            </a:r>
            <a:r>
              <a:rPr lang="ar-SY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مرتبطة </a:t>
            </a:r>
            <a:r>
              <a:rPr lang="ar-SY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بالإيدز:</a:t>
            </a:r>
            <a:endParaRPr lang="ar-SY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ar-SY" sz="2400" dirty="0" smtClean="0"/>
              <a:t> </a:t>
            </a:r>
            <a:r>
              <a:rPr lang="ar-SA" sz="2400" dirty="0" smtClean="0"/>
              <a:t>الاضطرابات المرافقة للإصابة </a:t>
            </a:r>
            <a:r>
              <a:rPr lang="ar-SA" sz="2400" dirty="0" smtClean="0"/>
              <a:t>بالإيدز نتيجة ضعف الجهاز المناعي</a:t>
            </a:r>
            <a:endParaRPr lang="ar-SY" sz="2400" dirty="0" smtClean="0"/>
          </a:p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ar-SY" sz="2400" dirty="0" smtClean="0"/>
              <a:t> </a:t>
            </a:r>
            <a:r>
              <a:rPr lang="ar-SA" sz="2400" dirty="0" smtClean="0"/>
              <a:t>حالة الاستشفاء قد تؤدي إلى نقص التعرض لأشعة الشمس ونقص </a:t>
            </a:r>
            <a:r>
              <a:rPr lang="ar-SA" sz="2400" dirty="0" err="1" smtClean="0"/>
              <a:t>الوراد</a:t>
            </a:r>
            <a:r>
              <a:rPr lang="ar-SA" sz="2400" dirty="0" smtClean="0"/>
              <a:t> الغذائي من فيتامين د</a:t>
            </a:r>
            <a:endParaRPr lang="ar-SY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83"/>
            <a:ext cx="9143999" cy="68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ربع نص 2"/>
          <p:cNvSpPr txBox="1"/>
          <p:nvPr/>
        </p:nvSpPr>
        <p:spPr>
          <a:xfrm>
            <a:off x="3275856" y="3645024"/>
            <a:ext cx="194421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تثبيط فعالية أنزيم 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1α-hydroxylase</a:t>
            </a:r>
            <a:r>
              <a:rPr lang="ar-S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في الكلية</a:t>
            </a:r>
            <a:endParaRPr lang="ar-SY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0" y="3933056"/>
            <a:ext cx="2123728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تؤثر مثبطات </a:t>
            </a:r>
            <a:r>
              <a:rPr lang="ar-SA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البروتياز</a:t>
            </a:r>
            <a:r>
              <a:rPr lang="ar-S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ومثبطات أنزيم النسخ العكسي غير </a:t>
            </a:r>
            <a:r>
              <a:rPr lang="ar-SA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النكليوزيدية</a:t>
            </a:r>
            <a:r>
              <a:rPr lang="ar-S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على اصطناع الشكل الفعال لفيتامين د</a:t>
            </a:r>
            <a:endParaRPr lang="ar-SY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6480720" y="2420888"/>
            <a:ext cx="212372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زيادة استهلاك 25 </a:t>
            </a:r>
            <a:r>
              <a:rPr lang="ar-SA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هيدروكسي</a:t>
            </a:r>
            <a:r>
              <a:rPr lang="ar-S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فيتامين </a:t>
            </a:r>
            <a:r>
              <a:rPr lang="ar-S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</a:t>
            </a:r>
            <a:endParaRPr lang="ar-SY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8"/>
          <p:cNvSpPr>
            <a:spLocks noChangeShapeType="1"/>
          </p:cNvSpPr>
          <p:nvPr/>
        </p:nvSpPr>
        <p:spPr bwMode="auto">
          <a:xfrm flipH="1">
            <a:off x="0" y="549275"/>
            <a:ext cx="914400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ar-SY"/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323850" y="44450"/>
            <a:ext cx="8785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ar-SA" sz="2800" b="1" dirty="0" smtClean="0"/>
              <a:t>تأثيرات</a:t>
            </a:r>
            <a:r>
              <a:rPr lang="ar-SA" sz="2800" b="1" dirty="0" smtClean="0"/>
              <a:t> </a:t>
            </a:r>
            <a:r>
              <a:rPr lang="ar-SA" sz="2800" b="1" dirty="0" smtClean="0"/>
              <a:t>فيتامين </a:t>
            </a:r>
            <a:r>
              <a:rPr lang="ar-SA" sz="2800" b="1" dirty="0" err="1" smtClean="0"/>
              <a:t>د</a:t>
            </a:r>
            <a:r>
              <a:rPr lang="ar-SA" sz="2800" b="1" dirty="0" err="1"/>
              <a:t> </a:t>
            </a:r>
            <a:r>
              <a:rPr lang="ar-SA" sz="2800" b="1" dirty="0" smtClean="0"/>
              <a:t>&amp; الإيدز</a:t>
            </a:r>
            <a:endParaRPr lang="fr-FR" sz="2800" b="1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8712968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8"/>
          <p:cNvSpPr>
            <a:spLocks noChangeShapeType="1"/>
          </p:cNvSpPr>
          <p:nvPr/>
        </p:nvSpPr>
        <p:spPr bwMode="auto">
          <a:xfrm flipH="1">
            <a:off x="0" y="549275"/>
            <a:ext cx="914400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ar-SY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8352928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23850" y="44450"/>
            <a:ext cx="8785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ar-SA" sz="2800" b="1" dirty="0" smtClean="0"/>
              <a:t>تأثيرات</a:t>
            </a:r>
            <a:r>
              <a:rPr lang="ar-SA" sz="2800" b="1" dirty="0" smtClean="0"/>
              <a:t> </a:t>
            </a:r>
            <a:r>
              <a:rPr lang="ar-SA" sz="2800" b="1" dirty="0" smtClean="0"/>
              <a:t>فيتامين </a:t>
            </a:r>
            <a:r>
              <a:rPr lang="ar-SA" sz="2800" b="1" dirty="0" err="1" smtClean="0"/>
              <a:t>د</a:t>
            </a:r>
            <a:r>
              <a:rPr lang="ar-SA" sz="2800" b="1" dirty="0" err="1"/>
              <a:t> </a:t>
            </a:r>
            <a:r>
              <a:rPr lang="ar-SA" sz="2800" b="1" dirty="0" smtClean="0"/>
              <a:t>&amp; الإيدز</a:t>
            </a:r>
            <a:endParaRPr lang="fr-F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Line 8"/>
          <p:cNvSpPr>
            <a:spLocks noChangeShapeType="1"/>
          </p:cNvSpPr>
          <p:nvPr/>
        </p:nvSpPr>
        <p:spPr bwMode="auto">
          <a:xfrm flipH="1">
            <a:off x="0" y="549275"/>
            <a:ext cx="914400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ar-SY"/>
          </a:p>
        </p:txBody>
      </p:sp>
      <p:sp>
        <p:nvSpPr>
          <p:cNvPr id="13317" name="Text Box 9"/>
          <p:cNvSpPr txBox="1">
            <a:spLocks noChangeArrowheads="1"/>
          </p:cNvSpPr>
          <p:nvPr/>
        </p:nvSpPr>
        <p:spPr bwMode="auto">
          <a:xfrm>
            <a:off x="323850" y="44450"/>
            <a:ext cx="8785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800" b="1" dirty="0" smtClean="0"/>
              <a:t>فيتامين </a:t>
            </a:r>
            <a:r>
              <a:rPr lang="ar-SA" sz="2800" b="1" dirty="0" err="1"/>
              <a:t>د </a:t>
            </a:r>
            <a:r>
              <a:rPr lang="ar-SA" sz="2800" b="1" dirty="0" smtClean="0"/>
              <a:t>&amp; الجهاز المناعي لدى مرضى الإيدز</a:t>
            </a:r>
            <a:endParaRPr lang="fr-FR" sz="2800" b="1" dirty="0"/>
          </a:p>
        </p:txBody>
      </p:sp>
      <p:sp>
        <p:nvSpPr>
          <p:cNvPr id="7" name="مستطيل 6"/>
          <p:cNvSpPr/>
          <p:nvPr/>
        </p:nvSpPr>
        <p:spPr>
          <a:xfrm>
            <a:off x="395536" y="2591326"/>
            <a:ext cx="19979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i="1" dirty="0" err="1" smtClean="0"/>
              <a:t>PLoS</a:t>
            </a:r>
            <a:r>
              <a:rPr lang="fr-FR" sz="1400" i="1" dirty="0" smtClean="0"/>
              <a:t> One (2013)</a:t>
            </a:r>
            <a:endParaRPr lang="ar-SY" sz="1400" dirty="0"/>
          </a:p>
        </p:txBody>
      </p:sp>
      <p:sp>
        <p:nvSpPr>
          <p:cNvPr id="8" name="مربع نص 7"/>
          <p:cNvSpPr txBox="1"/>
          <p:nvPr/>
        </p:nvSpPr>
        <p:spPr>
          <a:xfrm>
            <a:off x="0" y="1223174"/>
            <a:ext cx="9144000" cy="39703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ar-SA" sz="2400" dirty="0" smtClean="0"/>
              <a:t> زيادة </a:t>
            </a:r>
            <a:r>
              <a:rPr lang="ar-SA" sz="2400" dirty="0" smtClean="0"/>
              <a:t>إنتاج مجموعة من البروتينات الدفاعية من قبل البالعات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ar-SA" sz="2400" dirty="0" smtClean="0"/>
              <a:t> تثبيط حالة الالتهاب المزمن </a:t>
            </a:r>
            <a:r>
              <a:rPr lang="ar-SA" sz="2400" dirty="0" smtClean="0"/>
              <a:t>عبر تحفيز </a:t>
            </a:r>
            <a:r>
              <a:rPr lang="ar-SA" sz="2400" dirty="0" smtClean="0"/>
              <a:t>إنتاج </a:t>
            </a:r>
            <a:r>
              <a:rPr lang="ar-SA" sz="2400" dirty="0" err="1" smtClean="0"/>
              <a:t>الانترلوكين</a:t>
            </a:r>
            <a:r>
              <a:rPr lang="ar-SA" sz="2400" dirty="0" smtClean="0"/>
              <a:t> 10</a:t>
            </a:r>
          </a:p>
          <a:p>
            <a:pPr algn="ctr">
              <a:lnSpc>
                <a:spcPct val="150000"/>
              </a:lnSpc>
            </a:pP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مساهمة في المقاومة الطبيعية ضد الفيروس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ar-SA" sz="2400" dirty="0" smtClean="0"/>
              <a:t> يساهم فيتامين د في تثبيط دخول الفيروس إلى الخلايا المناعية </a:t>
            </a:r>
            <a:endParaRPr lang="ar-SA" sz="24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ar-SA" sz="2400" dirty="0" smtClean="0"/>
              <a:t> </a:t>
            </a:r>
            <a:r>
              <a:rPr lang="ar-SA" sz="2400" dirty="0" smtClean="0"/>
              <a:t>ينقص تعبير</a:t>
            </a:r>
            <a:r>
              <a:rPr lang="ar-SA" sz="2400" dirty="0" smtClean="0"/>
              <a:t> </a:t>
            </a:r>
            <a:r>
              <a:rPr lang="ar-SA" sz="2400" dirty="0" err="1" smtClean="0"/>
              <a:t>الجزيئة</a:t>
            </a:r>
            <a:r>
              <a:rPr lang="ar-SA" sz="2400" dirty="0" smtClean="0"/>
              <a:t> </a:t>
            </a:r>
            <a:r>
              <a:rPr lang="en-US" sz="2400" dirty="0" smtClean="0"/>
              <a:t>CD4</a:t>
            </a:r>
            <a:r>
              <a:rPr lang="ar-SA" sz="2400" dirty="0" smtClean="0"/>
              <a:t> </a:t>
            </a:r>
            <a:r>
              <a:rPr lang="en-US" sz="2400" dirty="0" smtClean="0"/>
              <a:t>CCR5,</a:t>
            </a:r>
            <a:r>
              <a:rPr lang="ar-SA" sz="2400" dirty="0" smtClean="0"/>
              <a:t> على سطح الخلايا التائية المساعدة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ar-SA" sz="2400" dirty="0" smtClean="0"/>
              <a:t> </a:t>
            </a:r>
            <a:r>
              <a:rPr lang="ar-SA" sz="2400" dirty="0" smtClean="0"/>
              <a:t>تثبط </a:t>
            </a:r>
            <a:r>
              <a:rPr lang="ar-SA" sz="2400" dirty="0" err="1" smtClean="0"/>
              <a:t>شادات</a:t>
            </a:r>
            <a:r>
              <a:rPr lang="ar-SA" sz="2400" dirty="0" smtClean="0"/>
              <a:t> مستقبلات </a:t>
            </a:r>
            <a:r>
              <a:rPr lang="en-US" sz="2400" dirty="0" smtClean="0"/>
              <a:t>TLR8</a:t>
            </a:r>
            <a:r>
              <a:rPr lang="ar-SA" sz="2400" dirty="0" smtClean="0"/>
              <a:t> الإصابة بفيروس الإيدز بآلية </a:t>
            </a:r>
            <a:r>
              <a:rPr lang="ar-SA" sz="2400" dirty="0" err="1" smtClean="0"/>
              <a:t>بلعمة</a:t>
            </a:r>
            <a:r>
              <a:rPr lang="ar-SA" sz="2400" dirty="0" smtClean="0"/>
              <a:t> معتمدة على فيتامين د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ar-SA" sz="2400" dirty="0" smtClean="0"/>
              <a:t> </a:t>
            </a:r>
            <a:r>
              <a:rPr lang="ar-SA" sz="2400" dirty="0" smtClean="0"/>
              <a:t>يثبط فيتامين د </a:t>
            </a:r>
            <a:r>
              <a:rPr lang="ar-SA" sz="2400" dirty="0" err="1" smtClean="0"/>
              <a:t>انتساخ</a:t>
            </a:r>
            <a:r>
              <a:rPr lang="ar-SA" sz="2400" dirty="0" smtClean="0"/>
              <a:t> فيروس الإيدز في البالعات بشكل معتمد على الجرعة</a:t>
            </a:r>
            <a:endParaRPr lang="ar-SY" sz="2400" dirty="0"/>
          </a:p>
        </p:txBody>
      </p:sp>
      <p:sp>
        <p:nvSpPr>
          <p:cNvPr id="9" name="مستطيل 8"/>
          <p:cNvSpPr/>
          <p:nvPr/>
        </p:nvSpPr>
        <p:spPr>
          <a:xfrm>
            <a:off x="0" y="3913892"/>
            <a:ext cx="269979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sz="1100" i="1" dirty="0" err="1" smtClean="0"/>
              <a:t>Biochem</a:t>
            </a:r>
            <a:r>
              <a:rPr lang="fr-FR" sz="1100" i="1" dirty="0" smtClean="0"/>
              <a:t> </a:t>
            </a:r>
            <a:r>
              <a:rPr lang="fr-FR" sz="1100" i="1" dirty="0" err="1" smtClean="0"/>
              <a:t>Biophys</a:t>
            </a:r>
            <a:r>
              <a:rPr lang="fr-FR" sz="1100" i="1" dirty="0" smtClean="0"/>
              <a:t> </a:t>
            </a:r>
            <a:r>
              <a:rPr lang="fr-FR" sz="1100" i="1" dirty="0" err="1" smtClean="0"/>
              <a:t>Res</a:t>
            </a:r>
            <a:r>
              <a:rPr lang="fr-FR" sz="1100" i="1" dirty="0" smtClean="0"/>
              <a:t> Commun (1991)</a:t>
            </a:r>
            <a:endParaRPr lang="ar-SY" sz="1100" dirty="0"/>
          </a:p>
        </p:txBody>
      </p:sp>
      <p:sp>
        <p:nvSpPr>
          <p:cNvPr id="10" name="مستطيل 9"/>
          <p:cNvSpPr/>
          <p:nvPr/>
        </p:nvSpPr>
        <p:spPr>
          <a:xfrm>
            <a:off x="251520" y="4463534"/>
            <a:ext cx="151216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sz="1100" i="1" dirty="0" err="1" smtClean="0"/>
              <a:t>PLoS</a:t>
            </a:r>
            <a:r>
              <a:rPr lang="fr-FR" sz="1100" i="1" dirty="0" smtClean="0"/>
              <a:t> </a:t>
            </a:r>
            <a:r>
              <a:rPr lang="fr-FR" sz="1100" i="1" dirty="0" err="1" smtClean="0"/>
              <a:t>Pathog</a:t>
            </a:r>
            <a:r>
              <a:rPr lang="fr-FR" sz="1100" i="1" dirty="0" smtClean="0"/>
              <a:t> (2012) </a:t>
            </a:r>
            <a:endParaRPr lang="ar-SY" sz="1100" dirty="0"/>
          </a:p>
        </p:txBody>
      </p:sp>
      <p:sp>
        <p:nvSpPr>
          <p:cNvPr id="11" name="مستطيل 10"/>
          <p:cNvSpPr/>
          <p:nvPr/>
        </p:nvSpPr>
        <p:spPr>
          <a:xfrm>
            <a:off x="251520" y="5039598"/>
            <a:ext cx="144016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sz="1100" i="1" dirty="0" smtClean="0"/>
              <a:t>J </a:t>
            </a:r>
            <a:r>
              <a:rPr lang="fr-FR" sz="1100" i="1" dirty="0" err="1" smtClean="0"/>
              <a:t>Biol</a:t>
            </a:r>
            <a:r>
              <a:rPr lang="fr-FR" sz="1100" i="1" dirty="0" smtClean="0"/>
              <a:t> </a:t>
            </a:r>
            <a:r>
              <a:rPr lang="fr-FR" sz="1100" i="1" dirty="0" err="1" smtClean="0"/>
              <a:t>Chem</a:t>
            </a:r>
            <a:r>
              <a:rPr lang="fr-FR" sz="1100" i="1" dirty="0" smtClean="0"/>
              <a:t> (2011)</a:t>
            </a:r>
            <a:endParaRPr lang="ar-SY" sz="1100" i="1" dirty="0"/>
          </a:p>
        </p:txBody>
      </p:sp>
      <p:sp>
        <p:nvSpPr>
          <p:cNvPr id="15" name="مربع نص 14"/>
          <p:cNvSpPr txBox="1"/>
          <p:nvPr/>
        </p:nvSpPr>
        <p:spPr>
          <a:xfrm>
            <a:off x="2483768" y="764704"/>
            <a:ext cx="568863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التراكيز</a:t>
            </a: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الطبيعية من فيتامين د</a:t>
            </a:r>
            <a:endParaRPr lang="ar-SY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Line 8"/>
          <p:cNvSpPr>
            <a:spLocks noChangeShapeType="1"/>
          </p:cNvSpPr>
          <p:nvPr/>
        </p:nvSpPr>
        <p:spPr bwMode="auto">
          <a:xfrm flipH="1">
            <a:off x="0" y="549275"/>
            <a:ext cx="914400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ar-SY"/>
          </a:p>
        </p:txBody>
      </p:sp>
      <p:sp>
        <p:nvSpPr>
          <p:cNvPr id="13317" name="Text Box 9"/>
          <p:cNvSpPr txBox="1">
            <a:spLocks noChangeArrowheads="1"/>
          </p:cNvSpPr>
          <p:nvPr/>
        </p:nvSpPr>
        <p:spPr bwMode="auto">
          <a:xfrm>
            <a:off x="323850" y="44450"/>
            <a:ext cx="8785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800" b="1" dirty="0" smtClean="0"/>
              <a:t>فيتامين </a:t>
            </a:r>
            <a:r>
              <a:rPr lang="ar-SA" sz="2800" b="1" dirty="0" err="1"/>
              <a:t>د </a:t>
            </a:r>
            <a:r>
              <a:rPr lang="ar-SA" sz="2800" b="1" dirty="0" smtClean="0"/>
              <a:t>&amp; الجهاز المناعي لدى مرضى الإيدز</a:t>
            </a:r>
            <a:endParaRPr lang="fr-FR" sz="2800" b="1" dirty="0"/>
          </a:p>
        </p:txBody>
      </p:sp>
      <p:sp>
        <p:nvSpPr>
          <p:cNvPr id="8" name="مربع نص 7"/>
          <p:cNvSpPr txBox="1"/>
          <p:nvPr/>
        </p:nvSpPr>
        <p:spPr>
          <a:xfrm>
            <a:off x="0" y="764704"/>
            <a:ext cx="9144000" cy="39703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تساعد </a:t>
            </a:r>
            <a:r>
              <a:rPr lang="ar-SA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إعادة مستويات فيتامين د لوضعها الطبيعي بالاعتماد على المتممات</a:t>
            </a:r>
            <a:endParaRPr lang="ar-SA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ar-SA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400" dirty="0" smtClean="0"/>
              <a:t>تخفيف التعقيدات المرافقة لحالة الالتهاب المزمن</a:t>
            </a:r>
            <a:endParaRPr lang="ar-SA" sz="24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ar-SA" sz="2400" dirty="0" smtClean="0"/>
              <a:t> </a:t>
            </a:r>
            <a:r>
              <a:rPr lang="ar-SA" sz="2400" dirty="0" smtClean="0"/>
              <a:t>تحفيز المناعة تجاه الانتانات الأخرى</a:t>
            </a:r>
            <a:endParaRPr lang="ar-SA" sz="24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ar-SA" sz="2400" dirty="0" smtClean="0"/>
              <a:t> </a:t>
            </a:r>
            <a:r>
              <a:rPr lang="ar-SA" sz="2400" dirty="0" smtClean="0"/>
              <a:t>زيادة استجابة البالعات لإشارات الجذب الكيميائي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ar-SA" sz="2400" dirty="0" smtClean="0"/>
              <a:t> </a:t>
            </a:r>
            <a:r>
              <a:rPr lang="ar-SA" sz="2400" dirty="0" smtClean="0"/>
              <a:t>تحفيز الاستجابة المناعية الطبيعية المعوية</a:t>
            </a:r>
            <a:r>
              <a:rPr lang="ar-SA" sz="2400" dirty="0" smtClean="0"/>
              <a:t>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ar-SA" sz="2400" dirty="0" smtClean="0"/>
              <a:t> </a:t>
            </a:r>
            <a:r>
              <a:rPr lang="ar-SA" sz="2400" dirty="0" smtClean="0"/>
              <a:t>الوقاية من متلازمة الالتهاب المناعي المزمن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ar-SA" sz="2400" dirty="0" smtClean="0"/>
              <a:t> </a:t>
            </a:r>
            <a:r>
              <a:rPr lang="ar-SA" sz="2400" dirty="0" smtClean="0"/>
              <a:t>الوقاية من الإصابة بالسل لدى مرضى الإيدز</a:t>
            </a:r>
            <a:endParaRPr lang="ar-SY" sz="2400" dirty="0"/>
          </a:p>
        </p:txBody>
      </p:sp>
      <p:sp>
        <p:nvSpPr>
          <p:cNvPr id="12" name="مربع نص 11"/>
          <p:cNvSpPr txBox="1"/>
          <p:nvPr/>
        </p:nvSpPr>
        <p:spPr>
          <a:xfrm>
            <a:off x="683568" y="4581128"/>
            <a:ext cx="273630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400" i="1" dirty="0" smtClean="0"/>
              <a:t>Frontiers in Immunology (2018)</a:t>
            </a:r>
            <a:endParaRPr lang="ar-SY" sz="1400" i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Line 8"/>
          <p:cNvSpPr>
            <a:spLocks noChangeShapeType="1"/>
          </p:cNvSpPr>
          <p:nvPr/>
        </p:nvSpPr>
        <p:spPr bwMode="auto">
          <a:xfrm flipH="1">
            <a:off x="0" y="549275"/>
            <a:ext cx="914400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ar-SY"/>
          </a:p>
        </p:txBody>
      </p:sp>
      <p:sp>
        <p:nvSpPr>
          <p:cNvPr id="13317" name="Text Box 9"/>
          <p:cNvSpPr txBox="1">
            <a:spLocks noChangeArrowheads="1"/>
          </p:cNvSpPr>
          <p:nvPr/>
        </p:nvSpPr>
        <p:spPr bwMode="auto">
          <a:xfrm>
            <a:off x="323850" y="44450"/>
            <a:ext cx="8785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800" b="1" dirty="0" smtClean="0"/>
              <a:t>فيتامين </a:t>
            </a:r>
            <a:r>
              <a:rPr lang="ar-SA" sz="2800" b="1" dirty="0" err="1"/>
              <a:t>د </a:t>
            </a:r>
            <a:r>
              <a:rPr lang="ar-SA" sz="2800" b="1" dirty="0" smtClean="0"/>
              <a:t>&amp; الجهاز المناعي لدى مرضى الإيدز</a:t>
            </a:r>
            <a:endParaRPr lang="fr-FR" sz="2800" b="1" dirty="0"/>
          </a:p>
        </p:txBody>
      </p:sp>
      <p:sp>
        <p:nvSpPr>
          <p:cNvPr id="8" name="مربع نص 7"/>
          <p:cNvSpPr txBox="1"/>
          <p:nvPr/>
        </p:nvSpPr>
        <p:spPr>
          <a:xfrm>
            <a:off x="0" y="764704"/>
            <a:ext cx="9144000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ترتبط مستويات فيتامين د المصلية المنخفضة</a:t>
            </a:r>
            <a:endParaRPr lang="ar-SA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ar-SA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400" dirty="0" smtClean="0"/>
              <a:t>زيادة الحمل الفيروسي في البلازما</a:t>
            </a:r>
            <a:endParaRPr lang="ar-SA" sz="24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ar-SA" sz="2400" dirty="0" smtClean="0"/>
              <a:t> </a:t>
            </a:r>
            <a:r>
              <a:rPr lang="ar-SA" sz="2400" dirty="0" smtClean="0"/>
              <a:t>نقص تعداد الخلايا اللمفاوية التائية المساعدة في الدوران</a:t>
            </a:r>
            <a:endParaRPr lang="ar-SA" sz="24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ar-SA" sz="2400" dirty="0" smtClean="0"/>
              <a:t> </a:t>
            </a:r>
            <a:r>
              <a:rPr lang="ar-SA" sz="2400" dirty="0" smtClean="0"/>
              <a:t>سرعة تطور الإصابة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ar-SA" sz="2400" dirty="0" smtClean="0"/>
              <a:t> </a:t>
            </a:r>
            <a:r>
              <a:rPr lang="ar-SA" sz="2400" dirty="0" smtClean="0"/>
              <a:t>زيادة معدل الوفيات</a:t>
            </a:r>
            <a:r>
              <a:rPr lang="ar-SA" sz="2400" dirty="0" smtClean="0"/>
              <a:t> 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1691680" y="3212976"/>
            <a:ext cx="273630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400" i="1" dirty="0" smtClean="0"/>
              <a:t>Frontiers in Immunology (2018)</a:t>
            </a:r>
            <a:endParaRPr lang="ar-SY" sz="1400" i="1" dirty="0"/>
          </a:p>
        </p:txBody>
      </p:sp>
      <p:sp>
        <p:nvSpPr>
          <p:cNvPr id="9" name="مربع نص 8"/>
          <p:cNvSpPr txBox="1"/>
          <p:nvPr/>
        </p:nvSpPr>
        <p:spPr>
          <a:xfrm>
            <a:off x="2699792" y="5301208"/>
            <a:ext cx="4464496" cy="461665"/>
          </a:xfrm>
          <a:prstGeom prst="rect">
            <a:avLst/>
          </a:prstGeom>
          <a:solidFill>
            <a:srgbClr val="FFCCFF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/>
              <a:t>دراسات معاكسة</a:t>
            </a:r>
            <a:endParaRPr lang="ar-SY" sz="24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8"/>
          <p:cNvSpPr>
            <a:spLocks noChangeShapeType="1"/>
          </p:cNvSpPr>
          <p:nvPr/>
        </p:nvSpPr>
        <p:spPr bwMode="auto">
          <a:xfrm flipH="1">
            <a:off x="0" y="549275"/>
            <a:ext cx="914400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ar-SY"/>
          </a:p>
        </p:txBody>
      </p:sp>
      <p:sp>
        <p:nvSpPr>
          <p:cNvPr id="17411" name="Text Box 9"/>
          <p:cNvSpPr txBox="1">
            <a:spLocks noChangeArrowheads="1"/>
          </p:cNvSpPr>
          <p:nvPr/>
        </p:nvSpPr>
        <p:spPr bwMode="auto">
          <a:xfrm>
            <a:off x="323850" y="44450"/>
            <a:ext cx="8785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الخلاصة والتوقعات</a:t>
            </a:r>
            <a:endParaRPr lang="fr-FR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3" name="مربع نص 5"/>
          <p:cNvSpPr txBox="1">
            <a:spLocks noChangeArrowheads="1"/>
          </p:cNvSpPr>
          <p:nvPr/>
        </p:nvSpPr>
        <p:spPr bwMode="auto">
          <a:xfrm>
            <a:off x="-32" y="692696"/>
            <a:ext cx="9144001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ar-SA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تساعد </a:t>
            </a:r>
            <a:r>
              <a:rPr lang="ar-SA" sz="28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التراكيز</a:t>
            </a:r>
            <a:r>
              <a:rPr lang="ar-SA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المرتفعة من فيتامين د ومستقبله على المقاومة تجاه الإصابة بفيروس </a:t>
            </a:r>
            <a:r>
              <a:rPr lang="ar-SA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الإيدز</a:t>
            </a:r>
            <a:endParaRPr lang="ar-SA" sz="28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ar-SA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يساهم عوز فيتامين د في </a:t>
            </a:r>
            <a:r>
              <a:rPr lang="ar-SA" sz="28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إمراضية</a:t>
            </a:r>
            <a:r>
              <a:rPr lang="ar-SA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الإيدز</a:t>
            </a:r>
            <a:endParaRPr lang="ar-SA" sz="28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5">
              <a:lnSpc>
                <a:spcPct val="150000"/>
              </a:lnSpc>
            </a:pPr>
            <a:r>
              <a:rPr lang="ar-SA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التأثير السلبي على الجهاز المناعي</a:t>
            </a:r>
          </a:p>
          <a:p>
            <a:pPr lvl="5">
              <a:lnSpc>
                <a:spcPct val="150000"/>
              </a:lnSpc>
            </a:pPr>
            <a:r>
              <a:rPr lang="ar-SA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زيادة الاضطرابات المرضية المرافقة</a:t>
            </a:r>
            <a:endParaRPr lang="ar-SA" sz="28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ar-SA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يمكن استخدام متممات فيتامين د كعامل وقائي</a:t>
            </a:r>
          </a:p>
          <a:p>
            <a:pPr lvl="5">
              <a:lnSpc>
                <a:spcPct val="150000"/>
              </a:lnSpc>
            </a:pPr>
            <a:r>
              <a:rPr lang="ar-SA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تعديل الحالة المناعية لمقاومة أفضل تجاه فيروس الإيدز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ar-SA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يستدعي التضارب في الدراسات والآراء المزيد من الأبحاث لتأكيد دور فيتامين د كمعدل مناعي في الانتانات  </a:t>
            </a:r>
            <a:endParaRPr lang="ar-SA" sz="28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357298"/>
            <a:ext cx="6286544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ربع نص 3"/>
          <p:cNvSpPr txBox="1"/>
          <p:nvPr/>
        </p:nvSpPr>
        <p:spPr>
          <a:xfrm>
            <a:off x="1071538" y="285728"/>
            <a:ext cx="764386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To D or not to D That Is The Question</a:t>
            </a:r>
            <a:endParaRPr lang="ar-SY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142875" y="836613"/>
            <a:ext cx="8929688" cy="518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ar-SA" sz="2800" b="1" dirty="0"/>
              <a:t>ـ </a:t>
            </a:r>
            <a:r>
              <a:rPr lang="ar-SA" sz="2800" b="1" dirty="0" smtClean="0"/>
              <a:t>فيتامين منحل في الدسم</a:t>
            </a:r>
          </a:p>
          <a:p>
            <a:pPr>
              <a:lnSpc>
                <a:spcPct val="150000"/>
              </a:lnSpc>
              <a:defRPr/>
            </a:pPr>
            <a:r>
              <a:rPr lang="ar-SA" sz="2800" b="1" dirty="0" smtClean="0"/>
              <a:t>- يعمل كهرمون أكثر منه كفيتامين</a:t>
            </a:r>
          </a:p>
          <a:p>
            <a:pPr>
              <a:lnSpc>
                <a:spcPct val="150000"/>
              </a:lnSpc>
              <a:defRPr/>
            </a:pPr>
            <a:r>
              <a:rPr lang="ar-SA" sz="2800" b="1" dirty="0" smtClean="0"/>
              <a:t>- هرمون أشعة الشمس</a:t>
            </a:r>
            <a:endParaRPr lang="ar-SA" sz="2800" b="1" dirty="0"/>
          </a:p>
          <a:p>
            <a:pPr>
              <a:lnSpc>
                <a:spcPct val="150000"/>
              </a:lnSpc>
              <a:defRPr/>
            </a:pPr>
            <a:r>
              <a:rPr lang="ar-SA" sz="2800" b="1" dirty="0"/>
              <a:t>ـ </a:t>
            </a:r>
            <a:r>
              <a:rPr lang="ar-SA" sz="2800" b="1" dirty="0" smtClean="0"/>
              <a:t>منظم لعدد من المورثات</a:t>
            </a:r>
          </a:p>
          <a:p>
            <a:pPr>
              <a:lnSpc>
                <a:spcPct val="150000"/>
              </a:lnSpc>
              <a:defRPr/>
            </a:pPr>
            <a:r>
              <a:rPr lang="ar-SA" sz="2800" b="1" dirty="0" smtClean="0"/>
              <a:t>- يتواجد بشكلين </a:t>
            </a:r>
            <a:r>
              <a:rPr lang="ar-SA" sz="2800" b="1" dirty="0" err="1" smtClean="0"/>
              <a:t>د2</a:t>
            </a:r>
            <a:r>
              <a:rPr lang="ar-SA" sz="2800" b="1" dirty="0" smtClean="0"/>
              <a:t> </a:t>
            </a:r>
            <a:r>
              <a:rPr lang="ar-SA" sz="2800" b="1" dirty="0" err="1" smtClean="0"/>
              <a:t>ود3</a:t>
            </a:r>
            <a:endParaRPr lang="ar-SA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defRPr/>
            </a:pPr>
            <a:endParaRPr lang="ar-SA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defRPr/>
            </a:pPr>
            <a:endParaRPr lang="ar-SA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defRPr/>
            </a:pPr>
            <a:endParaRPr lang="ar-YE" sz="2800" dirty="0"/>
          </a:p>
        </p:txBody>
      </p:sp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323850" y="44450"/>
            <a:ext cx="8785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800" b="1" dirty="0" smtClean="0"/>
              <a:t>ما هو فيتامين </a:t>
            </a:r>
            <a:r>
              <a:rPr lang="ar-SA" sz="2800" b="1" dirty="0" err="1" smtClean="0"/>
              <a:t>د ؟؟</a:t>
            </a:r>
            <a:endParaRPr lang="fr-FR" sz="2800" b="1" dirty="0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 flipH="1" flipV="1">
            <a:off x="0" y="571478"/>
            <a:ext cx="9144000" cy="45719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ar-SY"/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36912"/>
            <a:ext cx="4248472" cy="345638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23850" y="44450"/>
            <a:ext cx="8785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800" b="1" dirty="0" smtClean="0"/>
              <a:t>مستويات فيتامين د المصلية</a:t>
            </a:r>
            <a:endParaRPr lang="fr-FR" sz="2800" b="1" dirty="0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 flipH="1" flipV="1">
            <a:off x="0" y="620688"/>
            <a:ext cx="914400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ar-SY"/>
          </a:p>
        </p:txBody>
      </p:sp>
      <p:sp>
        <p:nvSpPr>
          <p:cNvPr id="8" name="مربع نص 7"/>
          <p:cNvSpPr txBox="1"/>
          <p:nvPr/>
        </p:nvSpPr>
        <p:spPr>
          <a:xfrm>
            <a:off x="395536" y="908720"/>
            <a:ext cx="835292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/>
              <a:t>يتم التعبير عن </a:t>
            </a:r>
            <a:r>
              <a:rPr lang="ar-SA" sz="2000" b="1" dirty="0" err="1" smtClean="0"/>
              <a:t>تراكيز</a:t>
            </a:r>
            <a:r>
              <a:rPr lang="ar-SA" sz="2000" b="1" dirty="0" smtClean="0"/>
              <a:t> فيتامين </a:t>
            </a:r>
            <a:r>
              <a:rPr lang="ar-SA" sz="2000" b="1" dirty="0" err="1" smtClean="0"/>
              <a:t>بـ</a:t>
            </a:r>
            <a:r>
              <a:rPr lang="ar-SA" sz="2000" b="1" dirty="0" smtClean="0"/>
              <a:t> </a:t>
            </a:r>
            <a:r>
              <a:rPr lang="fr-FR" sz="2000" b="1" dirty="0" smtClean="0"/>
              <a:t>(</a:t>
            </a:r>
            <a:r>
              <a:rPr lang="fr-FR" sz="2000" b="1" dirty="0" err="1" smtClean="0"/>
              <a:t>ng</a:t>
            </a:r>
            <a:r>
              <a:rPr lang="fr-FR" sz="2000" b="1" dirty="0" smtClean="0"/>
              <a:t>/</a:t>
            </a:r>
            <a:r>
              <a:rPr lang="fr-FR" sz="2000" b="1" dirty="0" err="1" smtClean="0"/>
              <a:t>mL</a:t>
            </a:r>
            <a:r>
              <a:rPr lang="fr-FR" sz="2000" b="1" dirty="0" smtClean="0"/>
              <a:t>)</a:t>
            </a:r>
            <a:r>
              <a:rPr lang="ar-SA" sz="2000" b="1" dirty="0" smtClean="0"/>
              <a:t> أو </a:t>
            </a:r>
            <a:r>
              <a:rPr lang="ar-SA" sz="2000" b="1" dirty="0" err="1" smtClean="0"/>
              <a:t>بـ</a:t>
            </a:r>
            <a:r>
              <a:rPr lang="ar-SA" sz="2000" b="1" dirty="0" smtClean="0"/>
              <a:t> </a:t>
            </a:r>
            <a:r>
              <a:rPr lang="fr-FR" sz="2000" b="1" dirty="0" smtClean="0"/>
              <a:t>(</a:t>
            </a:r>
            <a:r>
              <a:rPr lang="fr-FR" sz="2000" b="1" dirty="0" err="1" smtClean="0"/>
              <a:t>nmol</a:t>
            </a:r>
            <a:r>
              <a:rPr lang="fr-FR" sz="2000" b="1" dirty="0" smtClean="0"/>
              <a:t>/L)</a:t>
            </a:r>
            <a:endParaRPr lang="ar-SA" sz="2000" b="1" dirty="0" smtClean="0"/>
          </a:p>
          <a:p>
            <a:pPr algn="ctr"/>
            <a:r>
              <a:rPr lang="ar-SA" sz="2000" b="1" dirty="0" smtClean="0"/>
              <a:t>  </a:t>
            </a:r>
            <a:endParaRPr lang="ar-SY" sz="2000" b="1" dirty="0"/>
          </a:p>
        </p:txBody>
      </p:sp>
      <p:sp>
        <p:nvSpPr>
          <p:cNvPr id="9" name="مربع نص 8"/>
          <p:cNvSpPr txBox="1"/>
          <p:nvPr/>
        </p:nvSpPr>
        <p:spPr>
          <a:xfrm>
            <a:off x="323528" y="1556792"/>
            <a:ext cx="8820472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smtClean="0"/>
              <a:t>total 25(OH)D levels are </a:t>
            </a:r>
          </a:p>
          <a:p>
            <a:pPr algn="l">
              <a:lnSpc>
                <a:spcPct val="150000"/>
              </a:lnSpc>
            </a:pPr>
            <a:r>
              <a:rPr lang="en-US" sz="2000" b="1" dirty="0" smtClean="0"/>
              <a:t>&lt;25 </a:t>
            </a:r>
            <a:r>
              <a:rPr lang="en-US" sz="2000" b="1" dirty="0" err="1" smtClean="0"/>
              <a:t>nmol</a:t>
            </a:r>
            <a:r>
              <a:rPr lang="en-US" sz="2000" b="1" dirty="0" smtClean="0"/>
              <a:t>/L (10 </a:t>
            </a:r>
            <a:r>
              <a:rPr lang="en-US" sz="2000" b="1" dirty="0" err="1" smtClean="0"/>
              <a:t>ng</a:t>
            </a:r>
            <a:r>
              <a:rPr lang="en-US" sz="2000" b="1" dirty="0" smtClean="0"/>
              <a:t>/</a:t>
            </a:r>
            <a:r>
              <a:rPr lang="en-US" sz="2000" b="1" dirty="0" err="1" smtClean="0"/>
              <a:t>mL</a:t>
            </a:r>
            <a:r>
              <a:rPr lang="en-US" sz="2000" b="1" dirty="0" smtClean="0"/>
              <a:t>)               Deficiency</a:t>
            </a:r>
          </a:p>
          <a:p>
            <a:pPr algn="l">
              <a:lnSpc>
                <a:spcPct val="150000"/>
              </a:lnSpc>
            </a:pPr>
            <a:r>
              <a:rPr lang="fr-FR" sz="2000" b="1" dirty="0" smtClean="0"/>
              <a:t>&lt;75 </a:t>
            </a:r>
            <a:r>
              <a:rPr lang="fr-FR" sz="2000" b="1" dirty="0" err="1" smtClean="0"/>
              <a:t>nmol</a:t>
            </a:r>
            <a:r>
              <a:rPr lang="fr-FR" sz="2000" b="1" dirty="0" smtClean="0"/>
              <a:t>/L (30 </a:t>
            </a:r>
            <a:r>
              <a:rPr lang="fr-FR" sz="2000" b="1" dirty="0" err="1" smtClean="0"/>
              <a:t>ng</a:t>
            </a:r>
            <a:r>
              <a:rPr lang="fr-FR" sz="2000" b="1" dirty="0" smtClean="0"/>
              <a:t>/</a:t>
            </a:r>
            <a:r>
              <a:rPr lang="fr-FR" sz="2000" b="1" dirty="0" err="1" smtClean="0"/>
              <a:t>mL</a:t>
            </a:r>
            <a:r>
              <a:rPr lang="fr-FR" sz="2000" b="1" dirty="0" smtClean="0"/>
              <a:t>)               </a:t>
            </a:r>
            <a:r>
              <a:rPr lang="en-US" sz="2000" b="1" dirty="0" smtClean="0"/>
              <a:t>Insufficiency</a:t>
            </a:r>
          </a:p>
          <a:p>
            <a:pPr algn="l">
              <a:lnSpc>
                <a:spcPct val="150000"/>
              </a:lnSpc>
            </a:pPr>
            <a:r>
              <a:rPr lang="fr-FR" sz="2000" b="1" dirty="0" smtClean="0"/>
              <a:t>&gt;75 </a:t>
            </a:r>
            <a:r>
              <a:rPr lang="fr-FR" sz="2000" b="1" dirty="0" err="1" smtClean="0"/>
              <a:t>nmol</a:t>
            </a:r>
            <a:r>
              <a:rPr lang="fr-FR" sz="2000" b="1" dirty="0" smtClean="0"/>
              <a:t>/L (30 </a:t>
            </a:r>
            <a:r>
              <a:rPr lang="fr-FR" sz="2000" b="1" dirty="0" err="1" smtClean="0"/>
              <a:t>ng</a:t>
            </a:r>
            <a:r>
              <a:rPr lang="fr-FR" sz="2000" b="1" dirty="0" smtClean="0"/>
              <a:t>/</a:t>
            </a:r>
            <a:r>
              <a:rPr lang="fr-FR" sz="2000" b="1" dirty="0" err="1" smtClean="0"/>
              <a:t>mL</a:t>
            </a:r>
            <a:r>
              <a:rPr lang="fr-FR" sz="2000" b="1" dirty="0" smtClean="0"/>
              <a:t>) </a:t>
            </a:r>
            <a:r>
              <a:rPr lang="en-US" sz="2000" b="1" dirty="0" smtClean="0"/>
              <a:t>               Healthy</a:t>
            </a:r>
          </a:p>
          <a:p>
            <a:pPr algn="l">
              <a:lnSpc>
                <a:spcPct val="150000"/>
              </a:lnSpc>
            </a:pPr>
            <a:endParaRPr lang="en-US" sz="2000" b="1" dirty="0" smtClean="0"/>
          </a:p>
          <a:p>
            <a:pPr algn="l">
              <a:lnSpc>
                <a:spcPct val="150000"/>
              </a:lnSpc>
            </a:pPr>
            <a:r>
              <a:rPr lang="en-US" sz="2000" b="1" dirty="0" smtClean="0"/>
              <a:t> </a:t>
            </a:r>
            <a:endParaRPr lang="ar-SY" sz="2000" b="1" dirty="0"/>
          </a:p>
        </p:txBody>
      </p:sp>
      <p:pic>
        <p:nvPicPr>
          <p:cNvPr id="11" name="Picture 3" descr="dessin-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1844824"/>
            <a:ext cx="2143108" cy="1503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مربع نص 9"/>
          <p:cNvSpPr txBox="1"/>
          <p:nvPr/>
        </p:nvSpPr>
        <p:spPr>
          <a:xfrm>
            <a:off x="0" y="3663022"/>
            <a:ext cx="9108504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400" b="1" dirty="0" smtClean="0"/>
              <a:t>نعاير الشكل </a:t>
            </a:r>
            <a:r>
              <a:rPr lang="ar-SA" sz="2400" b="1" dirty="0" err="1" smtClean="0"/>
              <a:t>التخزيني !!</a:t>
            </a:r>
            <a:endParaRPr lang="ar-SA" sz="2400" b="1" dirty="0" smtClean="0"/>
          </a:p>
          <a:p>
            <a:pPr>
              <a:lnSpc>
                <a:spcPct val="150000"/>
              </a:lnSpc>
            </a:pPr>
            <a:r>
              <a:rPr lang="ar-SA" sz="2400" b="1" dirty="0" smtClean="0"/>
              <a:t>- </a:t>
            </a:r>
            <a:r>
              <a:rPr lang="ar-SA" sz="2400" b="1" dirty="0" err="1" smtClean="0"/>
              <a:t>تراكيز</a:t>
            </a:r>
            <a:r>
              <a:rPr lang="ar-SA" sz="2400" b="1" dirty="0" smtClean="0"/>
              <a:t> الشكل الفعال الجائلة أقل بألف مرة من تركيز الشكل غير الفعال</a:t>
            </a:r>
          </a:p>
          <a:p>
            <a:pPr>
              <a:lnSpc>
                <a:spcPct val="150000"/>
              </a:lnSpc>
            </a:pPr>
            <a:r>
              <a:rPr lang="ar-SA" sz="2400" b="1" dirty="0" smtClean="0"/>
              <a:t>- نصف عمر الشكل الفعال بين 4-6 ساعات </a:t>
            </a:r>
            <a:r>
              <a:rPr lang="ar-SA" sz="2400" b="1" dirty="0" smtClean="0"/>
              <a:t>ويتم تحفيز </a:t>
            </a:r>
            <a:r>
              <a:rPr lang="ar-SA" sz="2400" b="1" dirty="0" smtClean="0"/>
              <a:t>إنتاجه </a:t>
            </a:r>
            <a:r>
              <a:rPr lang="ar-SA" sz="2400" b="1" dirty="0" smtClean="0"/>
              <a:t>بناء على </a:t>
            </a:r>
            <a:r>
              <a:rPr lang="ar-SA" sz="2400" b="1" dirty="0" smtClean="0"/>
              <a:t>حاجة الجسم من الكالسيوم</a:t>
            </a:r>
          </a:p>
          <a:p>
            <a:pPr>
              <a:lnSpc>
                <a:spcPct val="150000"/>
              </a:lnSpc>
            </a:pPr>
            <a:r>
              <a:rPr lang="ar-SA" sz="2400" b="1" dirty="0" smtClean="0"/>
              <a:t>- نصف عمر الشكل التخزيني حوالي 3 أسابيع ولا يتم تنظيمه إلا عبر تركيز </a:t>
            </a:r>
            <a:r>
              <a:rPr lang="ar-SA" sz="2400" b="1" dirty="0" err="1" smtClean="0"/>
              <a:t>الركازة</a:t>
            </a:r>
            <a:r>
              <a:rPr lang="ar-SA" sz="2400" b="1" dirty="0" smtClean="0"/>
              <a:t> نفسها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23850" y="44450"/>
            <a:ext cx="8785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800" b="1" dirty="0" smtClean="0"/>
              <a:t>طرق المعايرة مستويات فيتامين د المصلية</a:t>
            </a:r>
            <a:endParaRPr lang="fr-FR" sz="2800" b="1" dirty="0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 flipH="1" flipV="1">
            <a:off x="0" y="620688"/>
            <a:ext cx="914400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ar-SY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449999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مربع نص 12"/>
          <p:cNvSpPr txBox="1"/>
          <p:nvPr/>
        </p:nvSpPr>
        <p:spPr>
          <a:xfrm>
            <a:off x="2627784" y="764704"/>
            <a:ext cx="6300192" cy="11318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ar-SY" sz="2400" dirty="0" smtClean="0"/>
              <a:t> </a:t>
            </a:r>
            <a:r>
              <a:rPr lang="ar-SY" sz="2400" dirty="0" smtClean="0"/>
              <a:t>المقايسة المناعية</a:t>
            </a:r>
            <a:r>
              <a:rPr lang="ar-SY" sz="2400" dirty="0" smtClean="0"/>
              <a:t>: </a:t>
            </a:r>
            <a:r>
              <a:rPr lang="ar-SY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Y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الشعاعية</a:t>
            </a:r>
            <a:r>
              <a:rPr lang="ar-SY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Y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والانزيمية</a:t>
            </a:r>
            <a:r>
              <a:rPr lang="ar-SY" sz="2400" dirty="0" smtClean="0"/>
              <a:t>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ar-SY" sz="2400" dirty="0" smtClean="0"/>
              <a:t> التألق المناعي </a:t>
            </a:r>
            <a:endParaRPr lang="ar-SY" sz="2400" dirty="0" smtClean="0"/>
          </a:p>
        </p:txBody>
      </p:sp>
      <p:pic>
        <p:nvPicPr>
          <p:cNvPr id="14" name="صورة 13" descr="Immunoassay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2132856"/>
            <a:ext cx="2376264" cy="2232248"/>
          </a:xfrm>
          <a:prstGeom prst="rect">
            <a:avLst/>
          </a:prstGeom>
        </p:spPr>
      </p:pic>
      <p:sp>
        <p:nvSpPr>
          <p:cNvPr id="16" name="مربع نص 15"/>
          <p:cNvSpPr txBox="1"/>
          <p:nvPr/>
        </p:nvSpPr>
        <p:spPr>
          <a:xfrm>
            <a:off x="1187624" y="4581128"/>
            <a:ext cx="781236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ar-SY" sz="2400" dirty="0" smtClean="0"/>
              <a:t> </a:t>
            </a:r>
            <a:r>
              <a:rPr lang="ar-SY" sz="2400" dirty="0" err="1" smtClean="0"/>
              <a:t>الكروماتوغرافيا</a:t>
            </a:r>
            <a:r>
              <a:rPr lang="ar-SY" sz="2400" dirty="0" smtClean="0"/>
              <a:t> السائلة المقترنة بتقنية الكشف </a:t>
            </a:r>
            <a:r>
              <a:rPr lang="ar-SY" sz="2400" dirty="0" err="1" smtClean="0"/>
              <a:t>بمطياف</a:t>
            </a:r>
            <a:r>
              <a:rPr lang="ar-SY" sz="2400" dirty="0" smtClean="0"/>
              <a:t> الكتلة الترادفي </a:t>
            </a:r>
          </a:p>
          <a:p>
            <a:pPr algn="ctr">
              <a:lnSpc>
                <a:spcPct val="150000"/>
              </a:lnSpc>
            </a:pP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(LC-MS/MS) </a:t>
            </a:r>
            <a:r>
              <a:rPr lang="ar-SY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endParaRPr lang="ar-SY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3"/>
          <p:cNvSpPr>
            <a:spLocks noChangeShapeType="1"/>
          </p:cNvSpPr>
          <p:nvPr/>
        </p:nvSpPr>
        <p:spPr bwMode="auto">
          <a:xfrm flipH="1">
            <a:off x="0" y="549275"/>
            <a:ext cx="914400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ar-SY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23850" y="44450"/>
            <a:ext cx="8785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800" b="1" dirty="0"/>
              <a:t>فيتامين </a:t>
            </a:r>
            <a:r>
              <a:rPr lang="ar-SA" sz="2800" b="1" dirty="0" err="1"/>
              <a:t>د </a:t>
            </a:r>
            <a:r>
              <a:rPr lang="ar-SA" sz="2800" b="1" dirty="0"/>
              <a:t>: </a:t>
            </a:r>
            <a:r>
              <a:rPr lang="ar-SA" sz="2800" b="1" dirty="0" smtClean="0"/>
              <a:t>الفيتامين الساحر</a:t>
            </a:r>
            <a:endParaRPr lang="fr-FR" sz="2800" b="1" dirty="0"/>
          </a:p>
        </p:txBody>
      </p:sp>
      <p:pic>
        <p:nvPicPr>
          <p:cNvPr id="8" name="Picture 1026" descr=" The name of referred object is JCI0629449.f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4000" cy="6021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مربع نص 8"/>
          <p:cNvSpPr txBox="1"/>
          <p:nvPr/>
        </p:nvSpPr>
        <p:spPr>
          <a:xfrm>
            <a:off x="0" y="620688"/>
            <a:ext cx="3131840" cy="1200329"/>
          </a:xfrm>
          <a:prstGeom prst="rect">
            <a:avLst/>
          </a:prstGeom>
          <a:solidFill>
            <a:srgbClr val="BAEDB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ln>
                  <a:solidFill>
                    <a:srgbClr val="7030A0"/>
                  </a:solidFill>
                </a:ln>
              </a:rPr>
              <a:t>يتواجد المستقبل النووي في</a:t>
            </a:r>
          </a:p>
          <a:p>
            <a:pPr algn="ctr"/>
            <a:r>
              <a:rPr lang="ar-SA" b="1" dirty="0" smtClean="0">
                <a:ln>
                  <a:solidFill>
                    <a:srgbClr val="7030A0"/>
                  </a:solidFill>
                </a:ln>
              </a:rPr>
              <a:t>مجموعة من الأنسجة </a:t>
            </a:r>
          </a:p>
          <a:p>
            <a:pPr algn="ctr"/>
            <a:r>
              <a:rPr lang="ar-SA" b="1" dirty="0" smtClean="0">
                <a:ln>
                  <a:solidFill>
                    <a:srgbClr val="7030A0"/>
                  </a:solidFill>
                </a:ln>
              </a:rPr>
              <a:t>الخلايا اللمفاوية </a:t>
            </a:r>
          </a:p>
          <a:p>
            <a:pPr algn="ctr"/>
            <a:r>
              <a:rPr lang="ar-SA" b="1" dirty="0" smtClean="0">
                <a:ln>
                  <a:solidFill>
                    <a:srgbClr val="7030A0"/>
                  </a:solidFill>
                </a:ln>
              </a:rPr>
              <a:t>البالعات والخلايا </a:t>
            </a:r>
            <a:r>
              <a:rPr lang="ar-SA" b="1" dirty="0" err="1" smtClean="0">
                <a:ln>
                  <a:solidFill>
                    <a:srgbClr val="7030A0"/>
                  </a:solidFill>
                </a:ln>
              </a:rPr>
              <a:t>المتغصنة</a:t>
            </a:r>
            <a:endParaRPr lang="ar-SY" b="1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7740352" y="2708920"/>
            <a:ext cx="1403648" cy="646331"/>
          </a:xfrm>
          <a:prstGeom prst="rect">
            <a:avLst/>
          </a:prstGeom>
          <a:solidFill>
            <a:srgbClr val="BAEDB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ln>
                  <a:solidFill>
                    <a:srgbClr val="7030A0"/>
                  </a:solidFill>
                </a:ln>
              </a:rPr>
              <a:t>كبح البروتينات الورمية</a:t>
            </a:r>
            <a:endParaRPr lang="ar-SY" b="1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6300192" y="4365104"/>
            <a:ext cx="2555776" cy="830997"/>
          </a:xfrm>
          <a:prstGeom prst="rect">
            <a:avLst/>
          </a:prstGeom>
          <a:solidFill>
            <a:srgbClr val="BAEDB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 smtClean="0">
                <a:ln>
                  <a:solidFill>
                    <a:srgbClr val="7030A0"/>
                  </a:solidFill>
                </a:ln>
              </a:rPr>
              <a:t>خفض الضغط </a:t>
            </a:r>
          </a:p>
          <a:p>
            <a:pPr algn="ctr"/>
            <a:r>
              <a:rPr lang="ar-SA" sz="1600" b="1" dirty="0" smtClean="0">
                <a:ln>
                  <a:solidFill>
                    <a:srgbClr val="7030A0"/>
                  </a:solidFill>
                </a:ln>
              </a:rPr>
              <a:t>حماية من الاضطرابات القلبية الوعائية</a:t>
            </a:r>
            <a:endParaRPr lang="ar-SY" sz="1600" b="1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6012160" y="620688"/>
            <a:ext cx="3131840" cy="923330"/>
          </a:xfrm>
          <a:prstGeom prst="rect">
            <a:avLst/>
          </a:prstGeom>
          <a:solidFill>
            <a:srgbClr val="BAEDB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ln>
                  <a:solidFill>
                    <a:srgbClr val="7030A0"/>
                  </a:solidFill>
                </a:ln>
              </a:rPr>
              <a:t>إفراز ذاتي للشكل الفعال في عدد من الأنسجة التي تملك </a:t>
            </a:r>
          </a:p>
          <a:p>
            <a:pPr algn="ctr"/>
            <a:r>
              <a:rPr lang="ar-SA" b="1" dirty="0" smtClean="0">
                <a:ln>
                  <a:solidFill>
                    <a:srgbClr val="7030A0"/>
                  </a:solidFill>
                </a:ln>
              </a:rPr>
              <a:t>أنزيم 1 </a:t>
            </a:r>
            <a:r>
              <a:rPr lang="ar-SA" b="1" dirty="0" err="1" smtClean="0">
                <a:ln>
                  <a:solidFill>
                    <a:srgbClr val="7030A0"/>
                  </a:solidFill>
                </a:ln>
              </a:rPr>
              <a:t>هيدروكسيلاز</a:t>
            </a:r>
            <a:endParaRPr lang="ar-SY" b="1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0" y="5517232"/>
            <a:ext cx="3131840" cy="1200329"/>
          </a:xfrm>
          <a:prstGeom prst="rect">
            <a:avLst/>
          </a:prstGeom>
          <a:solidFill>
            <a:srgbClr val="BAEDB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ln>
                  <a:solidFill>
                    <a:srgbClr val="7030A0"/>
                  </a:solidFill>
                </a:ln>
              </a:rPr>
              <a:t>زيادة التعبير عن  </a:t>
            </a:r>
            <a:r>
              <a:rPr lang="en-US" b="1" dirty="0" smtClean="0">
                <a:ln>
                  <a:solidFill>
                    <a:srgbClr val="7030A0"/>
                  </a:solidFill>
                </a:ln>
              </a:rPr>
              <a:t>VDR</a:t>
            </a:r>
            <a:r>
              <a:rPr lang="ar-SA" b="1" dirty="0" smtClean="0">
                <a:ln>
                  <a:solidFill>
                    <a:srgbClr val="7030A0"/>
                  </a:solidFill>
                </a:ln>
              </a:rPr>
              <a:t> </a:t>
            </a:r>
          </a:p>
          <a:p>
            <a:pPr algn="ctr"/>
            <a:r>
              <a:rPr lang="ar-SA" b="1" dirty="0" smtClean="0">
                <a:ln>
                  <a:solidFill>
                    <a:srgbClr val="7030A0"/>
                  </a:solidFill>
                </a:ln>
              </a:rPr>
              <a:t>أنزيم 1 </a:t>
            </a:r>
            <a:r>
              <a:rPr lang="ar-SA" b="1" dirty="0" err="1" smtClean="0">
                <a:ln>
                  <a:solidFill>
                    <a:srgbClr val="7030A0"/>
                  </a:solidFill>
                </a:ln>
              </a:rPr>
              <a:t>هيدروكسيلاز</a:t>
            </a:r>
            <a:endParaRPr lang="ar-SA" b="1" dirty="0" smtClean="0">
              <a:ln>
                <a:solidFill>
                  <a:srgbClr val="7030A0"/>
                </a:solidFill>
              </a:ln>
            </a:endParaRPr>
          </a:p>
          <a:p>
            <a:pPr algn="ctr"/>
            <a:r>
              <a:rPr lang="ar-SA" b="1" dirty="0" smtClean="0">
                <a:ln>
                  <a:solidFill>
                    <a:srgbClr val="7030A0"/>
                  </a:solidFill>
                </a:ln>
              </a:rPr>
              <a:t>بعد تحفيز مستقبلات </a:t>
            </a:r>
            <a:r>
              <a:rPr lang="en-US" b="1" dirty="0" smtClean="0">
                <a:ln>
                  <a:solidFill>
                    <a:srgbClr val="7030A0"/>
                  </a:solidFill>
                </a:ln>
              </a:rPr>
              <a:t>TOLL</a:t>
            </a:r>
            <a:r>
              <a:rPr lang="ar-SA" b="1" dirty="0" smtClean="0">
                <a:ln>
                  <a:solidFill>
                    <a:srgbClr val="7030A0"/>
                  </a:solidFill>
                </a:ln>
              </a:rPr>
              <a:t> </a:t>
            </a:r>
          </a:p>
          <a:p>
            <a:pPr algn="ctr"/>
            <a:r>
              <a:rPr lang="ar-SA" b="1" dirty="0" smtClean="0">
                <a:ln>
                  <a:solidFill>
                    <a:srgbClr val="7030A0"/>
                  </a:solidFill>
                </a:ln>
              </a:rPr>
              <a:t>بواسطة </a:t>
            </a:r>
            <a:r>
              <a:rPr lang="en-US" b="1" dirty="0" smtClean="0">
                <a:ln>
                  <a:solidFill>
                    <a:srgbClr val="7030A0"/>
                  </a:solidFill>
                </a:ln>
              </a:rPr>
              <a:t>LPS</a:t>
            </a:r>
            <a:endParaRPr lang="ar-SY" b="1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14" name="شكل بيضاوي 13"/>
          <p:cNvSpPr/>
          <p:nvPr/>
        </p:nvSpPr>
        <p:spPr>
          <a:xfrm>
            <a:off x="683568" y="2492896"/>
            <a:ext cx="2520280" cy="936104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4" y="0"/>
            <a:ext cx="9134454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3262" y="0"/>
            <a:ext cx="19145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20144"/>
            <a:ext cx="2581275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8"/>
          <p:cNvSpPr>
            <a:spLocks noChangeShapeType="1"/>
          </p:cNvSpPr>
          <p:nvPr/>
        </p:nvSpPr>
        <p:spPr bwMode="auto">
          <a:xfrm flipH="1">
            <a:off x="0" y="549275"/>
            <a:ext cx="914400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ar-SY"/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323850" y="44450"/>
            <a:ext cx="87852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ar-SA" sz="2800" b="1" dirty="0" smtClean="0"/>
              <a:t>عوز فيتامين </a:t>
            </a:r>
            <a:r>
              <a:rPr lang="ar-SA" sz="2800" b="1" dirty="0" err="1"/>
              <a:t>د </a:t>
            </a:r>
            <a:r>
              <a:rPr lang="ar-SA" sz="2800" b="1" dirty="0" smtClean="0"/>
              <a:t>&amp; الاضطرابات المرضية</a:t>
            </a:r>
            <a:endParaRPr lang="fr-FR" sz="2800" b="1" dirty="0"/>
          </a:p>
        </p:txBody>
      </p:sp>
      <p:sp>
        <p:nvSpPr>
          <p:cNvPr id="4" name="مربع نص 3"/>
          <p:cNvSpPr txBox="1"/>
          <p:nvPr/>
        </p:nvSpPr>
        <p:spPr>
          <a:xfrm>
            <a:off x="0" y="785813"/>
            <a:ext cx="9001125" cy="5632311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ar-SA" sz="2400" dirty="0" smtClean="0"/>
              <a:t>يرتبط </a:t>
            </a:r>
            <a:r>
              <a:rPr lang="ar-SA" sz="2400" dirty="0" smtClean="0"/>
              <a:t>عوز فيتامين د مع </a:t>
            </a:r>
          </a:p>
          <a:p>
            <a:pPr>
              <a:lnSpc>
                <a:spcPct val="150000"/>
              </a:lnSpc>
              <a:defRPr/>
            </a:pPr>
            <a:r>
              <a:rPr lang="ar-SA" sz="2400" dirty="0" smtClean="0"/>
              <a:t>- الاضطرابات </a:t>
            </a:r>
            <a:r>
              <a:rPr lang="ar-SA" sz="2400" dirty="0" err="1" smtClean="0"/>
              <a:t>العظمية </a:t>
            </a:r>
            <a:r>
              <a:rPr lang="ar-SA" sz="2400" dirty="0" smtClean="0"/>
              <a:t>(الكساح, الهشاشة العظمية</a:t>
            </a:r>
            <a:r>
              <a:rPr lang="ar-SA" sz="2400" dirty="0" err="1" smtClean="0"/>
              <a:t>)</a:t>
            </a:r>
            <a:endParaRPr lang="ar-SA" sz="2400" dirty="0" smtClean="0"/>
          </a:p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ar-SA" sz="2400" dirty="0" smtClean="0"/>
              <a:t> يترافق مع مجموعة من الاضطرابات غير </a:t>
            </a:r>
            <a:r>
              <a:rPr lang="ar-SA" sz="2400" dirty="0" err="1" smtClean="0"/>
              <a:t>الكلاسيكية:</a:t>
            </a:r>
            <a:r>
              <a:rPr lang="ar-SA" sz="2400" dirty="0" smtClean="0"/>
              <a:t>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ar-SA" sz="2400" dirty="0" smtClean="0"/>
              <a:t> الأمراض القلبية الوعائية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ar-SA" sz="2400" dirty="0" smtClean="0"/>
              <a:t> السرطان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ar-SA" sz="2400" dirty="0" smtClean="0"/>
              <a:t> </a:t>
            </a:r>
            <a:r>
              <a:rPr lang="ar-SA" sz="2400" dirty="0" smtClean="0"/>
              <a:t>الاضطرابات </a:t>
            </a:r>
            <a:r>
              <a:rPr lang="ar-SA" sz="2400" dirty="0" err="1" smtClean="0"/>
              <a:t>العصبية </a:t>
            </a:r>
            <a:r>
              <a:rPr lang="ar-SA" sz="2400" dirty="0" smtClean="0"/>
              <a:t>:التصلب </a:t>
            </a:r>
            <a:r>
              <a:rPr lang="ar-SA" sz="2400" dirty="0" err="1" smtClean="0"/>
              <a:t>اللويحي</a:t>
            </a:r>
            <a:r>
              <a:rPr lang="ar-SA" sz="2400" dirty="0" smtClean="0"/>
              <a:t>، </a:t>
            </a:r>
            <a:r>
              <a:rPr lang="ar-SA" sz="2400" dirty="0" err="1" smtClean="0"/>
              <a:t>الزهايمر</a:t>
            </a:r>
            <a:r>
              <a:rPr lang="ar-SA" sz="2400" dirty="0" smtClean="0"/>
              <a:t>، الاكتئاب</a:t>
            </a:r>
            <a:endParaRPr lang="ar-SA" sz="2400" dirty="0" smtClean="0"/>
          </a:p>
          <a:p>
            <a:pPr lvl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ar-SA" sz="2400" dirty="0" smtClean="0"/>
              <a:t> </a:t>
            </a:r>
            <a:r>
              <a:rPr lang="ar-S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الأمراض </a:t>
            </a:r>
            <a:r>
              <a:rPr lang="ar-SA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الانتانية</a:t>
            </a:r>
            <a:r>
              <a:rPr lang="ar-S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400" dirty="0" smtClean="0"/>
              <a:t>: يزيد عوز فيتامين د من معدل وشدة الإصابة بكل من  </a:t>
            </a:r>
          </a:p>
          <a:p>
            <a:pPr lvl="4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ar-SA" sz="2400" dirty="0" smtClean="0"/>
              <a:t> السل</a:t>
            </a:r>
          </a:p>
          <a:p>
            <a:pPr lvl="4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ar-SA" sz="2400" dirty="0" smtClean="0"/>
              <a:t> انتان الكبد الفيروسي </a:t>
            </a:r>
            <a:r>
              <a:rPr lang="en-US" sz="2400" dirty="0" smtClean="0"/>
              <a:t>C</a:t>
            </a:r>
            <a:r>
              <a:rPr lang="ar-SA" sz="2400" dirty="0" smtClean="0"/>
              <a:t> </a:t>
            </a:r>
          </a:p>
          <a:p>
            <a:pPr lvl="4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ar-SA" sz="2400" i="1" dirty="0" smtClean="0"/>
              <a:t> </a:t>
            </a:r>
            <a:r>
              <a:rPr lang="ar-S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فيروس نقص المناعة البشري 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HIV</a:t>
            </a:r>
            <a:r>
              <a:rPr lang="ar-S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ar-SA" sz="2400" b="1" i="1" dirty="0" smtClean="0"/>
              <a:t>                                                          </a:t>
            </a:r>
            <a:endParaRPr lang="ar-SY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3"/>
          <p:cNvSpPr>
            <a:spLocks noChangeShapeType="1"/>
          </p:cNvSpPr>
          <p:nvPr/>
        </p:nvSpPr>
        <p:spPr bwMode="auto">
          <a:xfrm flipH="1">
            <a:off x="0" y="549275"/>
            <a:ext cx="914400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ar-SY"/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323850" y="44450"/>
            <a:ext cx="8785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800" b="1" dirty="0"/>
              <a:t>فيتامين </a:t>
            </a:r>
            <a:r>
              <a:rPr lang="ar-SA" sz="2800" b="1" dirty="0" err="1"/>
              <a:t>د</a:t>
            </a:r>
            <a:r>
              <a:rPr lang="ar-SA" sz="2800" b="1" dirty="0"/>
              <a:t> : معدل </a:t>
            </a:r>
            <a:r>
              <a:rPr lang="ar-SA" sz="2800" b="1" dirty="0" smtClean="0"/>
              <a:t>مناعي</a:t>
            </a:r>
            <a:endParaRPr lang="fr-FR" sz="2800" b="1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0" y="0"/>
            <a:ext cx="3500438" cy="830262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>
              <a:defRPr/>
            </a:pPr>
            <a:r>
              <a:rPr lang="ar-SA" sz="2400" b="1" i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متمم صغير بتأثيرات كبيرة  (:</a:t>
            </a:r>
            <a:endParaRPr lang="fr-FR" sz="2400" b="1" i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ar-SY" sz="2400" i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8" name="مربع نص 5"/>
          <p:cNvSpPr txBox="1">
            <a:spLocks noChangeArrowheads="1"/>
          </p:cNvSpPr>
          <p:nvPr/>
        </p:nvSpPr>
        <p:spPr bwMode="auto">
          <a:xfrm>
            <a:off x="251520" y="1052736"/>
            <a:ext cx="86409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ar-SA" sz="2400" dirty="0"/>
              <a:t> تحفيز المناعة الطبيعية غير النوعية</a:t>
            </a:r>
            <a:r>
              <a:rPr lang="ar-SA" sz="2400" dirty="0" smtClean="0"/>
              <a:t>: حماية من الإنتانات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ar-SA" sz="2400" dirty="0" smtClean="0"/>
              <a:t> </a:t>
            </a:r>
            <a:r>
              <a:rPr lang="ar-SA" sz="2400" dirty="0" smtClean="0"/>
              <a:t>تثبيط المناعة المكتسبة النوعية: تأثير </a:t>
            </a:r>
            <a:r>
              <a:rPr lang="ar-SA" sz="2400" dirty="0" smtClean="0"/>
              <a:t>وقائي من الاضطرابات المناعية الذاتية </a:t>
            </a:r>
            <a:endParaRPr lang="ar-SA" sz="2400" dirty="0"/>
          </a:p>
        </p:txBody>
      </p:sp>
      <p:pic>
        <p:nvPicPr>
          <p:cNvPr id="12" name="Picture 3" descr="clip_image001temp_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717032"/>
            <a:ext cx="4104456" cy="28083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4427984" y="3068960"/>
            <a:ext cx="4320480" cy="50405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Tuberculosis Treated with Sunshine 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4" name="مجموعة 7"/>
          <p:cNvGrpSpPr>
            <a:grpSpLocks/>
          </p:cNvGrpSpPr>
          <p:nvPr/>
        </p:nvGrpSpPr>
        <p:grpSpPr bwMode="auto">
          <a:xfrm>
            <a:off x="467544" y="3861048"/>
            <a:ext cx="3168352" cy="2520280"/>
            <a:chOff x="357158" y="794202"/>
            <a:chExt cx="2225040" cy="1991856"/>
          </a:xfrm>
        </p:grpSpPr>
        <p:pic>
          <p:nvPicPr>
            <p:cNvPr id="15" name="Image 6" descr="C:\Users\Michèle Hébert\AppData\Local\Microsoft\Windows\Temporary Internet Files\Content.Word\content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3821" y="1043664"/>
              <a:ext cx="1752600" cy="1554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Ellipse 11"/>
            <p:cNvSpPr/>
            <p:nvPr/>
          </p:nvSpPr>
          <p:spPr>
            <a:xfrm>
              <a:off x="357158" y="794202"/>
              <a:ext cx="2225040" cy="199185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CA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8"/>
          <p:cNvSpPr>
            <a:spLocks noChangeShapeType="1"/>
          </p:cNvSpPr>
          <p:nvPr/>
        </p:nvSpPr>
        <p:spPr bwMode="auto">
          <a:xfrm flipH="1">
            <a:off x="0" y="549275"/>
            <a:ext cx="914400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ar-SY"/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323850" y="44450"/>
            <a:ext cx="87852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ar-SA" sz="2800" b="1" dirty="0"/>
              <a:t>فيتامين د </a:t>
            </a:r>
            <a:r>
              <a:rPr lang="ar-SA" sz="2800" b="1" dirty="0" smtClean="0"/>
              <a:t>                                      </a:t>
            </a:r>
            <a:r>
              <a:rPr lang="ar-SA" sz="2800" b="1" dirty="0" smtClean="0"/>
              <a:t>تنظيم </a:t>
            </a:r>
            <a:r>
              <a:rPr lang="ar-SA" sz="2800" b="1" dirty="0" err="1" smtClean="0"/>
              <a:t>الارتكاس</a:t>
            </a:r>
            <a:r>
              <a:rPr lang="ar-SA" sz="2800" b="1" dirty="0" smtClean="0"/>
              <a:t> الالتهابي</a:t>
            </a:r>
            <a:endParaRPr lang="fr-FR" sz="2800" b="1" dirty="0"/>
          </a:p>
        </p:txBody>
      </p:sp>
      <p:sp>
        <p:nvSpPr>
          <p:cNvPr id="12292" name="مربع نص 3"/>
          <p:cNvSpPr txBox="1">
            <a:spLocks noChangeArrowheads="1"/>
          </p:cNvSpPr>
          <p:nvPr/>
        </p:nvSpPr>
        <p:spPr bwMode="auto">
          <a:xfrm>
            <a:off x="0" y="785813"/>
            <a:ext cx="90011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ar-SA" sz="2400" b="1" i="1"/>
          </a:p>
          <a:p>
            <a:r>
              <a:rPr lang="ar-SA" sz="2400" b="1" i="1"/>
              <a:t>                                                          </a:t>
            </a:r>
            <a:endParaRPr lang="ar-SY" sz="2400" b="1" i="1"/>
          </a:p>
        </p:txBody>
      </p:sp>
      <p:sp>
        <p:nvSpPr>
          <p:cNvPr id="5" name="مربع نص 4"/>
          <p:cNvSpPr txBox="1"/>
          <p:nvPr/>
        </p:nvSpPr>
        <p:spPr>
          <a:xfrm>
            <a:off x="214313" y="749085"/>
            <a:ext cx="8715375" cy="4455835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ar-SA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عامل بيولوجي هام في نظام نقل الإشارات الصادرة عن أشعة الشمس والتي تؤمن الحماية من الاضطرابات المناعية الذاتية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ar-SA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التنظيم </a:t>
            </a:r>
            <a:r>
              <a:rPr lang="ar-SA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الانتقائي للخلايا التائية ذاتية </a:t>
            </a:r>
            <a:r>
              <a:rPr lang="ar-SA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التفاعل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ar-SA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تحفيز الخلايا التائية المنظمة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ar-SA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ar-SA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defRPr/>
            </a:pPr>
            <a:r>
              <a:rPr lang="ar-SA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ar-SA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defRPr/>
            </a:pPr>
            <a:r>
              <a:rPr lang="ar-SA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ar-SY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000372"/>
            <a:ext cx="7929618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شكل بيضاوي 6"/>
          <p:cNvSpPr/>
          <p:nvPr/>
        </p:nvSpPr>
        <p:spPr>
          <a:xfrm>
            <a:off x="7143768" y="3786214"/>
            <a:ext cx="1571636" cy="2133602"/>
          </a:xfrm>
          <a:prstGeom prst="ellipse">
            <a:avLst/>
          </a:prstGeom>
          <a:noFill/>
          <a:ln>
            <a:solidFill>
              <a:srgbClr val="FF33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8" name="شكل بيضاوي 7"/>
          <p:cNvSpPr/>
          <p:nvPr/>
        </p:nvSpPr>
        <p:spPr>
          <a:xfrm>
            <a:off x="2857488" y="3143248"/>
            <a:ext cx="2928958" cy="500066"/>
          </a:xfrm>
          <a:prstGeom prst="ellipse">
            <a:avLst/>
          </a:prstGeom>
          <a:noFill/>
          <a:ln>
            <a:solidFill>
              <a:srgbClr val="FF33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9" name="شكل بيضاوي 8"/>
          <p:cNvSpPr/>
          <p:nvPr/>
        </p:nvSpPr>
        <p:spPr>
          <a:xfrm>
            <a:off x="1000100" y="3929090"/>
            <a:ext cx="1571636" cy="2133602"/>
          </a:xfrm>
          <a:prstGeom prst="ellipse">
            <a:avLst/>
          </a:prstGeom>
          <a:noFill/>
          <a:ln>
            <a:solidFill>
              <a:srgbClr val="FF33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6315075"/>
            <a:ext cx="1785918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تدفق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تدفق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11538</TotalTime>
  <Words>803</Words>
  <Application>Microsoft Office PowerPoint</Application>
  <PresentationFormat>عرض على الشاشة (3:4)‏</PresentationFormat>
  <Paragraphs>130</Paragraphs>
  <Slides>18</Slides>
  <Notes>1</Notes>
  <HiddenSlides>0</HiddenSlides>
  <MMClips>0</MMClips>
  <ScaleCrop>false</ScaleCrop>
  <HeadingPairs>
    <vt:vector size="4" baseType="variant">
      <vt:variant>
        <vt:lpstr>سمة</vt:lpstr>
      </vt:variant>
      <vt:variant>
        <vt:i4>2</vt:i4>
      </vt:variant>
      <vt:variant>
        <vt:lpstr>عناوين الشرائح</vt:lpstr>
      </vt:variant>
      <vt:variant>
        <vt:i4>18</vt:i4>
      </vt:variant>
    </vt:vector>
  </HeadingPairs>
  <TitlesOfParts>
    <vt:vector size="20" baseType="lpstr">
      <vt:lpstr>Modèle par défaut</vt:lpstr>
      <vt:lpstr>تدفق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HARFOUCH Sawsan</dc:creator>
  <cp:lastModifiedBy>DADY</cp:lastModifiedBy>
  <cp:revision>696</cp:revision>
  <dcterms:created xsi:type="dcterms:W3CDTF">2012-11-16T08:27:14Z</dcterms:created>
  <dcterms:modified xsi:type="dcterms:W3CDTF">2019-03-17T18:28:01Z</dcterms:modified>
</cp:coreProperties>
</file>