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62" r:id="rId2"/>
    <p:sldId id="320" r:id="rId3"/>
    <p:sldId id="309" r:id="rId4"/>
    <p:sldId id="304" r:id="rId5"/>
    <p:sldId id="303" r:id="rId6"/>
    <p:sldId id="311" r:id="rId7"/>
    <p:sldId id="312" r:id="rId8"/>
    <p:sldId id="305" r:id="rId9"/>
    <p:sldId id="307" r:id="rId10"/>
    <p:sldId id="306" r:id="rId11"/>
    <p:sldId id="308" r:id="rId12"/>
    <p:sldId id="315" r:id="rId13"/>
    <p:sldId id="316" r:id="rId14"/>
    <p:sldId id="317" r:id="rId15"/>
    <p:sldId id="313" r:id="rId16"/>
    <p:sldId id="318" r:id="rId17"/>
    <p:sldId id="319" r:id="rId18"/>
    <p:sldId id="322" r:id="rId19"/>
    <p:sldId id="314" r:id="rId20"/>
    <p:sldId id="301" r:id="rId21"/>
    <p:sldId id="32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857B331-5025-4284-B55B-88D239436878}" type="datetimeFigureOut">
              <a:rPr lang="ar-SA" smtClean="0"/>
              <a:t>10/07/1440</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smtClean="0"/>
              <a:t>MTDC/NQDS/17/04</a:t>
            </a:r>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DB6FEB7-B005-4B27-A193-0942EB8512C1}" type="slidenum">
              <a:rPr lang="ar-SA" smtClean="0"/>
              <a:t>‹#›</a:t>
            </a:fld>
            <a:endParaRPr lang="ar-SA"/>
          </a:p>
        </p:txBody>
      </p:sp>
    </p:spTree>
    <p:extLst>
      <p:ext uri="{BB962C8B-B14F-4D97-AF65-F5344CB8AC3E}">
        <p14:creationId xmlns:p14="http://schemas.microsoft.com/office/powerpoint/2010/main" val="11633027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38941-2E0A-4954-975E-AE21E617550D}" type="datetimeFigureOut">
              <a:rPr lang="en-US" smtClean="0"/>
              <a:t>3/16/2019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MTDC/NQDS/17/04</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0B5C4-ED6D-4675-9C8F-1E2FEB37690C}" type="slidenum">
              <a:rPr lang="en-US" smtClean="0"/>
              <a:t>‹#›</a:t>
            </a:fld>
            <a:endParaRPr lang="en-US"/>
          </a:p>
        </p:txBody>
      </p:sp>
    </p:spTree>
    <p:extLst>
      <p:ext uri="{BB962C8B-B14F-4D97-AF65-F5344CB8AC3E}">
        <p14:creationId xmlns:p14="http://schemas.microsoft.com/office/powerpoint/2010/main" val="222969449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PerApp-SGIC</a:t>
            </a:r>
          </a:p>
        </p:txBody>
      </p:sp>
      <p:sp>
        <p:nvSpPr>
          <p:cNvPr id="358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MTDC/NQDS/17/04</a:t>
            </a:r>
            <a:endParaRPr lang="en-US"/>
          </a:p>
        </p:txBody>
      </p:sp>
      <p:sp>
        <p:nvSpPr>
          <p:cNvPr id="35844" name="Rectangle 2"/>
          <p:cNvSpPr>
            <a:spLocks noGrp="1" noRot="1" noChangeAspect="1" noChangeArrowheads="1" noTextEdit="1"/>
          </p:cNvSpPr>
          <p:nvPr>
            <p:ph type="sldImg"/>
          </p:nvPr>
        </p:nvSpPr>
        <p:spPr>
          <a:ln/>
        </p:spPr>
      </p:sp>
      <p:sp>
        <p:nvSpPr>
          <p:cNvPr id="7173" name="Text Box 5"/>
          <p:cNvSpPr txBox="1">
            <a:spLocks noChangeArrowheads="1"/>
          </p:cNvSpPr>
          <p:nvPr/>
        </p:nvSpPr>
        <p:spPr bwMode="auto">
          <a:xfrm>
            <a:off x="1295400" y="4267200"/>
            <a:ext cx="4419600" cy="13112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Y" sz="3200" b="1" smtClean="0">
                <a:solidFill>
                  <a:schemeClr val="accent2"/>
                </a:solidFill>
                <a:effectLst>
                  <a:outerShdw blurRad="38100" dist="38100" dir="2700000" algn="tl">
                    <a:srgbClr val="C0C0C0"/>
                  </a:outerShdw>
                </a:effectLst>
                <a:latin typeface="Times New Roman" pitchFamily="18" charset="0"/>
                <a:cs typeface="Times New Roman" pitchFamily="18" charset="0"/>
              </a:rPr>
              <a:t>الجمعية العلمية السورية للجودة</a:t>
            </a:r>
          </a:p>
          <a:p>
            <a:pPr algn="ctr" eaLnBrk="1" hangingPunct="1">
              <a:spcBef>
                <a:spcPct val="50000"/>
              </a:spcBef>
              <a:defRPr/>
            </a:pPr>
            <a:r>
              <a:rPr lang="ar-SY" sz="3200" b="1" smtClean="0">
                <a:solidFill>
                  <a:schemeClr val="accent2"/>
                </a:solidFill>
                <a:effectLst>
                  <a:outerShdw blurRad="38100" dist="38100" dir="2700000" algn="tl">
                    <a:srgbClr val="C0C0C0"/>
                  </a:outerShdw>
                </a:effectLst>
                <a:latin typeface="Times New Roman" pitchFamily="18" charset="0"/>
                <a:cs typeface="Times New Roman" pitchFamily="18" charset="0"/>
              </a:rPr>
              <a:t>قسم التدريب والتأهيل</a:t>
            </a:r>
            <a:endParaRPr lang="en-US" sz="3200" b="1" smtClean="0">
              <a:solidFill>
                <a:schemeClr val="accent2"/>
              </a:solidFill>
              <a:effectLst>
                <a:outerShdw blurRad="38100" dist="38100" dir="2700000" algn="tl">
                  <a:srgbClr val="C0C0C0"/>
                </a:outerShdw>
              </a:effectLst>
              <a:latin typeface="Times New Roman" pitchFamily="18" charset="0"/>
              <a:cs typeface="Times New Roman" pitchFamily="18" charset="0"/>
            </a:endParaRPr>
          </a:p>
        </p:txBody>
      </p:sp>
      <p:pic>
        <p:nvPicPr>
          <p:cNvPr id="3584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5807075"/>
            <a:ext cx="2247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ar-SY" sz="1200" smtClean="0"/>
          </a:p>
        </p:txBody>
      </p:sp>
      <p:sp>
        <p:nvSpPr>
          <p:cNvPr id="82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ar-SY" sz="1200" smtClean="0"/>
          </a:p>
        </p:txBody>
      </p:sp>
      <p:sp>
        <p:nvSpPr>
          <p:cNvPr id="829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200" smtClean="0"/>
              <a:t>MTDC/NQDS/17/04</a:t>
            </a:r>
          </a:p>
        </p:txBody>
      </p:sp>
      <p:sp>
        <p:nvSpPr>
          <p:cNvPr id="829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3F691AE-0CA2-4614-85E9-5C16F4009A41}" type="slidenum">
              <a:rPr lang="ar-SA" sz="1200" smtClean="0"/>
              <a:pPr eaLnBrk="1" hangingPunct="1"/>
              <a:t>20</a:t>
            </a:fld>
            <a:endParaRPr lang="en-US" sz="1200" smtClean="0"/>
          </a:p>
        </p:txBody>
      </p:sp>
      <p:sp>
        <p:nvSpPr>
          <p:cNvPr id="82950" name="Rectangle 2"/>
          <p:cNvSpPr>
            <a:spLocks noGrp="1" noRot="1" noChangeAspect="1" noChangeArrowheads="1" noTextEdit="1"/>
          </p:cNvSpPr>
          <p:nvPr>
            <p:ph type="sldImg"/>
          </p:nvPr>
        </p:nvSpPr>
        <p:spPr>
          <a:solidFill>
            <a:srgbClr val="FFFFFF"/>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pPr fontAlgn="base">
              <a:spcBef>
                <a:spcPct val="0"/>
              </a:spcBef>
              <a:spcAft>
                <a:spcPct val="0"/>
              </a:spcAft>
              <a:defRPr/>
            </a:pPr>
            <a:endParaRPr lang="en-US">
              <a:solidFill>
                <a:srgbClr val="FFFFFF"/>
              </a:solidFill>
              <a:latin typeface="Arial" pitchFamily="34" charset="0"/>
            </a:endParaRPr>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FFFFFF"/>
              </a:solidFill>
              <a:latin typeface="Arial" pitchFamily="34" charset="0"/>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
        <p:nvSpPr>
          <p:cNvPr id="6" name="عنصر نائب لرقم الشريحة 5"/>
          <p:cNvSpPr>
            <a:spLocks noGrp="1"/>
          </p:cNvSpPr>
          <p:nvPr>
            <p:ph type="sldNum" sz="quarter" idx="12"/>
          </p:nvPr>
        </p:nvSpPr>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FFFFFF"/>
              </a:solidFill>
              <a:latin typeface="Arial" pitchFamily="34" charset="0"/>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
        <p:nvSpPr>
          <p:cNvPr id="6" name="عنصر نائب لرقم الشريحة 5"/>
          <p:cNvSpPr>
            <a:spLocks noGrp="1"/>
          </p:cNvSpPr>
          <p:nvPr>
            <p:ph type="sldNum" sz="quarter" idx="12"/>
          </p:nvPr>
        </p:nvSpPr>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pPr fontAlgn="base">
              <a:spcBef>
                <a:spcPct val="0"/>
              </a:spcBef>
              <a:spcAft>
                <a:spcPct val="0"/>
              </a:spcAft>
              <a:defRPr/>
            </a:pPr>
            <a:endParaRPr lang="en-US">
              <a:solidFill>
                <a:srgbClr val="FFFFFF"/>
              </a:solidFill>
              <a:latin typeface="Arial" pitchFamily="34" charset="0"/>
            </a:endParaRPr>
          </a:p>
        </p:txBody>
      </p:sp>
      <p:sp>
        <p:nvSpPr>
          <p:cNvPr id="9" name="عنصر نائب لرقم الشريحة 8"/>
          <p:cNvSpPr>
            <a:spLocks noGrp="1"/>
          </p:cNvSpPr>
          <p:nvPr>
            <p:ph type="sldNum" sz="quarter" idx="15"/>
          </p:nvPr>
        </p:nvSpPr>
        <p:spPr/>
        <p:txBody>
          <a:bodyPr rtlCol="0"/>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
        <p:nvSpPr>
          <p:cNvPr id="10" name="عنصر نائب للتذييل 9"/>
          <p:cNvSpPr>
            <a:spLocks noGrp="1"/>
          </p:cNvSpPr>
          <p:nvPr>
            <p:ph type="ftr" sz="quarter" idx="16"/>
          </p:nvPr>
        </p:nvSpPr>
        <p:spPr/>
        <p:txBody>
          <a:bodyPr rtlCol="0"/>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pPr fontAlgn="base">
              <a:spcBef>
                <a:spcPct val="0"/>
              </a:spcBef>
              <a:spcAft>
                <a:spcPct val="0"/>
              </a:spcAft>
              <a:defRPr/>
            </a:pPr>
            <a:endParaRPr lang="en-US">
              <a:solidFill>
                <a:srgbClr val="FFFFFF"/>
              </a:solidFill>
              <a:latin typeface="Arial" pitchFamily="34" charset="0"/>
            </a:endParaRPr>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FFFFFF"/>
              </a:solidFill>
              <a:latin typeface="Arial" pitchFamily="34" charset="0"/>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
        <p:nvSpPr>
          <p:cNvPr id="7" name="عنصر نائب لرقم الشريحة 6"/>
          <p:cNvSpPr>
            <a:spLocks noGrp="1"/>
          </p:cNvSpPr>
          <p:nvPr>
            <p:ph type="sldNum" sz="quarter" idx="12"/>
          </p:nvPr>
        </p:nvSpPr>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pPr fontAlgn="base">
              <a:spcBef>
                <a:spcPct val="0"/>
              </a:spcBef>
              <a:spcAft>
                <a:spcPct val="0"/>
              </a:spcAft>
              <a:defRPr/>
            </a:pPr>
            <a:endParaRPr lang="en-US">
              <a:solidFill>
                <a:srgbClr val="FFFFFF"/>
              </a:solidFill>
              <a:latin typeface="Arial" pitchFamily="34" charset="0"/>
            </a:endParaRPr>
          </a:p>
        </p:txBody>
      </p:sp>
      <p:sp>
        <p:nvSpPr>
          <p:cNvPr id="8" name="عنصر نائب للتذييل 7"/>
          <p:cNvSpPr>
            <a:spLocks noGrp="1"/>
          </p:cNvSpPr>
          <p:nvPr>
            <p:ph type="ftr" sz="quarter" idx="11"/>
          </p:nvPr>
        </p:nvSpPr>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
        <p:nvSpPr>
          <p:cNvPr id="9" name="عنصر نائب لرقم الشريحة 8"/>
          <p:cNvSpPr>
            <a:spLocks noGrp="1"/>
          </p:cNvSpPr>
          <p:nvPr>
            <p:ph type="sldNum" sz="quarter" idx="12"/>
          </p:nvPr>
        </p:nvSpPr>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pPr fontAlgn="base">
              <a:spcBef>
                <a:spcPct val="0"/>
              </a:spcBef>
              <a:spcAft>
                <a:spcPct val="0"/>
              </a:spcAft>
              <a:defRPr/>
            </a:pPr>
            <a:endParaRPr lang="en-US">
              <a:solidFill>
                <a:srgbClr val="FFFFFF"/>
              </a:solidFill>
              <a:latin typeface="Arial" pitchFamily="34" charset="0"/>
            </a:endParaRPr>
          </a:p>
        </p:txBody>
      </p:sp>
      <p:sp>
        <p:nvSpPr>
          <p:cNvPr id="7" name="عنصر نائب لرقم الشريحة 6"/>
          <p:cNvSpPr>
            <a:spLocks noGrp="1"/>
          </p:cNvSpPr>
          <p:nvPr>
            <p:ph type="sldNum" sz="quarter" idx="11"/>
          </p:nvPr>
        </p:nvSpPr>
        <p:spPr/>
        <p:txBody>
          <a:bodyPr rtlCol="0"/>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
        <p:nvSpPr>
          <p:cNvPr id="8" name="عنصر نائب للتذييل 7"/>
          <p:cNvSpPr>
            <a:spLocks noGrp="1"/>
          </p:cNvSpPr>
          <p:nvPr>
            <p:ph type="ftr" sz="quarter" idx="12"/>
          </p:nvPr>
        </p:nvSpPr>
        <p:spPr/>
        <p:txBody>
          <a:bodyPr rtlCol="0"/>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fontAlgn="base">
              <a:spcBef>
                <a:spcPct val="0"/>
              </a:spcBef>
              <a:spcAft>
                <a:spcPct val="0"/>
              </a:spcAft>
              <a:defRPr/>
            </a:pPr>
            <a:endParaRPr lang="en-US">
              <a:solidFill>
                <a:srgbClr val="FFFFFF"/>
              </a:solidFill>
              <a:latin typeface="Arial" pitchFamily="34" charset="0"/>
            </a:endParaRPr>
          </a:p>
        </p:txBody>
      </p:sp>
      <p:sp>
        <p:nvSpPr>
          <p:cNvPr id="3" name="عنصر نائب للتذييل 2"/>
          <p:cNvSpPr>
            <a:spLocks noGrp="1"/>
          </p:cNvSpPr>
          <p:nvPr>
            <p:ph type="ftr" sz="quarter" idx="11"/>
          </p:nvPr>
        </p:nvSpPr>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
        <p:nvSpPr>
          <p:cNvPr id="4" name="عنصر نائب لرقم الشريحة 3"/>
          <p:cNvSpPr>
            <a:spLocks noGrp="1"/>
          </p:cNvSpPr>
          <p:nvPr>
            <p:ph type="sldNum" sz="quarter" idx="12"/>
          </p:nvPr>
        </p:nvSpPr>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pPr fontAlgn="base">
              <a:spcBef>
                <a:spcPct val="0"/>
              </a:spcBef>
              <a:spcAft>
                <a:spcPct val="0"/>
              </a:spcAft>
              <a:defRPr/>
            </a:pPr>
            <a:endParaRPr lang="en-US">
              <a:solidFill>
                <a:srgbClr val="FFFFFF"/>
              </a:solidFill>
              <a:latin typeface="Arial" pitchFamily="34" charset="0"/>
            </a:endParaRPr>
          </a:p>
        </p:txBody>
      </p:sp>
      <p:sp>
        <p:nvSpPr>
          <p:cNvPr id="22" name="عنصر نائب لرقم الشريحة 21"/>
          <p:cNvSpPr>
            <a:spLocks noGrp="1"/>
          </p:cNvSpPr>
          <p:nvPr>
            <p:ph type="sldNum" sz="quarter" idx="15"/>
          </p:nvPr>
        </p:nvSpPr>
        <p:spPr/>
        <p:txBody>
          <a:bodyPr rtlCol="0"/>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
        <p:nvSpPr>
          <p:cNvPr id="23" name="عنصر نائب للتذييل 22"/>
          <p:cNvSpPr>
            <a:spLocks noGrp="1"/>
          </p:cNvSpPr>
          <p:nvPr>
            <p:ph type="ftr" sz="quarter" idx="16"/>
          </p:nvPr>
        </p:nvSpPr>
        <p:spPr/>
        <p:txBody>
          <a:bodyPr rtlCol="0"/>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pPr fontAlgn="base">
              <a:spcBef>
                <a:spcPct val="0"/>
              </a:spcBef>
              <a:spcAft>
                <a:spcPct val="0"/>
              </a:spcAft>
              <a:defRPr/>
            </a:pPr>
            <a:endParaRPr lang="en-US">
              <a:solidFill>
                <a:srgbClr val="FFFFFF"/>
              </a:solidFill>
              <a:latin typeface="Arial" pitchFamily="34" charset="0"/>
            </a:endParaRPr>
          </a:p>
        </p:txBody>
      </p:sp>
      <p:sp>
        <p:nvSpPr>
          <p:cNvPr id="18" name="عنصر نائب لرقم الشريحة 17"/>
          <p:cNvSpPr>
            <a:spLocks noGrp="1"/>
          </p:cNvSpPr>
          <p:nvPr>
            <p:ph type="sldNum" sz="quarter" idx="11"/>
          </p:nvPr>
        </p:nvSpPr>
        <p:spPr/>
        <p:txBody>
          <a:bodyPr rtlCol="0"/>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sp>
        <p:nvSpPr>
          <p:cNvPr id="21" name="عنصر نائب للتذييل 20"/>
          <p:cNvSpPr>
            <a:spLocks noGrp="1"/>
          </p:cNvSpPr>
          <p:nvPr>
            <p:ph type="ftr" sz="quarter" idx="12"/>
          </p:nvPr>
        </p:nvSpPr>
        <p:spPr/>
        <p:txBody>
          <a:bodyPr rtlCol="0"/>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FFFFFF"/>
              </a:solidFill>
              <a:latin typeface="Arial" pitchFamily="34" charset="0"/>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a:t>
            </a:fld>
            <a:endParaRPr lang="en-US">
              <a:solidFill>
                <a:srgbClr val="FFFFFF"/>
              </a:solidFill>
              <a:latin typeface="Arial" pitchFamily="34" charset="0"/>
            </a:endParaRPr>
          </a:p>
        </p:txBody>
      </p:sp>
      <p:pic>
        <p:nvPicPr>
          <p:cNvPr id="2" name="صورة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981200" cy="121967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1676400"/>
            <a:ext cx="7340600" cy="1150938"/>
          </a:xfrm>
        </p:spPr>
        <p:txBody>
          <a:bodyPr/>
          <a:lstStyle/>
          <a:p>
            <a:pPr algn="ctr" eaLnBrk="1" hangingPunct="1">
              <a:defRPr/>
            </a:pPr>
            <a:r>
              <a:rPr lang="ar-SA" sz="5400" b="1" dirty="0" smtClean="0">
                <a:solidFill>
                  <a:srgbClr val="FF0000"/>
                </a:solidFill>
                <a:latin typeface="Academy Engraved LET" pitchFamily="2" charset="0"/>
                <a:cs typeface="DecoType Thuluth" pitchFamily="2" charset="-78"/>
              </a:rPr>
              <a:t>إعتمادية المنشآت الصحية</a:t>
            </a:r>
            <a:endParaRPr lang="en-US" b="1" dirty="0" smtClean="0">
              <a:solidFill>
                <a:srgbClr val="FFFF00"/>
              </a:solidFill>
            </a:endParaRPr>
          </a:p>
        </p:txBody>
      </p:sp>
      <p:sp>
        <p:nvSpPr>
          <p:cNvPr id="6147" name="Rectangle 3"/>
          <p:cNvSpPr>
            <a:spLocks noGrp="1" noChangeArrowheads="1"/>
          </p:cNvSpPr>
          <p:nvPr>
            <p:ph type="subTitle" idx="1"/>
          </p:nvPr>
        </p:nvSpPr>
        <p:spPr>
          <a:xfrm>
            <a:off x="1066800" y="5638800"/>
            <a:ext cx="6705600" cy="762000"/>
          </a:xfrm>
        </p:spPr>
        <p:txBody>
          <a:bodyPr/>
          <a:lstStyle/>
          <a:p>
            <a:pPr algn="ctr" eaLnBrk="1" hangingPunct="1">
              <a:defRPr/>
            </a:pPr>
            <a:r>
              <a:rPr lang="ar-SA" sz="2800" b="1" u="sng" dirty="0" smtClean="0">
                <a:solidFill>
                  <a:schemeClr val="accent2"/>
                </a:solidFill>
                <a:latin typeface="ShelleyAllegro BT" pitchFamily="74" charset="0"/>
                <a:cs typeface="WinSoft Thuluth" pitchFamily="10" charset="-78"/>
              </a:rPr>
              <a:t>تقديم: الاستشاري عميد الحدا</a:t>
            </a:r>
            <a:r>
              <a:rPr lang="ar-SY" sz="2800" b="1" u="sng" dirty="0" smtClean="0">
                <a:solidFill>
                  <a:schemeClr val="accent2"/>
                </a:solidFill>
                <a:latin typeface="ShelleyAllegro BT" pitchFamily="74" charset="0"/>
                <a:cs typeface="WinSoft Thuluth" pitchFamily="10" charset="-78"/>
              </a:rPr>
              <a:t>د</a:t>
            </a:r>
          </a:p>
        </p:txBody>
      </p:sp>
      <p:sp>
        <p:nvSpPr>
          <p:cNvPr id="2" name="Footer Placeholder 1"/>
          <p:cNvSpPr>
            <a:spLocks noGrp="1"/>
          </p:cNvSpPr>
          <p:nvPr>
            <p:ph type="ftr" sz="quarter" idx="11"/>
          </p:nvPr>
        </p:nvSpPr>
        <p:spPr/>
        <p:txBody>
          <a:bodyPr/>
          <a:lstStyle/>
          <a:p>
            <a:pPr>
              <a:defRPr/>
            </a:pPr>
            <a:r>
              <a:rPr lang="en-US" smtClean="0"/>
              <a:t>MTDC/NQDS/17/04</a:t>
            </a:r>
            <a:endParaRPr lang="en-US"/>
          </a:p>
        </p:txBody>
      </p:sp>
      <p:sp>
        <p:nvSpPr>
          <p:cNvPr id="3" name="Slide Number Placeholder 2"/>
          <p:cNvSpPr>
            <a:spLocks noGrp="1"/>
          </p:cNvSpPr>
          <p:nvPr>
            <p:ph type="sldNum" sz="quarter" idx="12"/>
          </p:nvPr>
        </p:nvSpPr>
        <p:spPr/>
        <p:txBody>
          <a:bodyPr/>
          <a:lstStyle/>
          <a:p>
            <a:pPr>
              <a:defRPr/>
            </a:pPr>
            <a:fld id="{3D58E673-1DE8-4F31-93E2-D3AF9F5C55B4}" type="slidenum">
              <a:rPr lang="ar-SA" smtClean="0"/>
              <a:pPr>
                <a:defRPr/>
              </a:pPr>
              <a:t>1</a:t>
            </a:fld>
            <a:endParaRPr lang="en-US"/>
          </a:p>
        </p:txBody>
      </p:sp>
      <p:sp>
        <p:nvSpPr>
          <p:cNvPr id="5126" name="Text Box 13"/>
          <p:cNvSpPr txBox="1">
            <a:spLocks noChangeArrowheads="1"/>
          </p:cNvSpPr>
          <p:nvPr/>
        </p:nvSpPr>
        <p:spPr bwMode="auto">
          <a:xfrm>
            <a:off x="457200" y="152400"/>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ar-SA" sz="3200" b="1" dirty="0" smtClean="0">
                <a:solidFill>
                  <a:srgbClr val="66FF33"/>
                </a:solidFill>
                <a:latin typeface="ShelleyAllegro BT" pitchFamily="74" charset="0"/>
                <a:cs typeface="Times New Roman" pitchFamily="18" charset="0"/>
              </a:rPr>
              <a:t>مركز التدريب والتطوير الإداري</a:t>
            </a:r>
            <a:endParaRPr lang="ar-SA" sz="3200" b="1" dirty="0" smtClean="0">
              <a:solidFill>
                <a:srgbClr val="66FF33"/>
              </a:solidFill>
              <a:latin typeface="ShelleyAllegro BT" pitchFamily="74" charset="0"/>
              <a:cs typeface="Times New Roman" pitchFamily="18" charset="0"/>
            </a:endParaRPr>
          </a:p>
          <a:p>
            <a:pPr algn="ctr" eaLnBrk="1" hangingPunct="1">
              <a:spcBef>
                <a:spcPct val="50000"/>
              </a:spcBef>
            </a:pPr>
            <a:r>
              <a:rPr lang="ar-SA" sz="3200" b="1" dirty="0" smtClean="0">
                <a:solidFill>
                  <a:srgbClr val="66FF33"/>
                </a:solidFill>
                <a:latin typeface="ShelleyAllegro BT" pitchFamily="74" charset="0"/>
                <a:cs typeface="Times New Roman" pitchFamily="18" charset="0"/>
              </a:rPr>
              <a:t>تقدم محاضرة بعنوان</a:t>
            </a:r>
            <a:endParaRPr lang="ar-SA" sz="3200" b="1" dirty="0">
              <a:solidFill>
                <a:srgbClr val="66FF33"/>
              </a:solidFill>
              <a:latin typeface="ShelleyAllegro BT" pitchFamily="74"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27683"/>
            <a:ext cx="2438399" cy="263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905000" cy="1172766"/>
          </a:xfrm>
          <a:prstGeom prst="rect">
            <a:avLst/>
          </a:prstGeom>
        </p:spPr>
      </p:pic>
    </p:spTree>
    <p:extLst>
      <p:ext uri="{BB962C8B-B14F-4D97-AF65-F5344CB8AC3E}">
        <p14:creationId xmlns:p14="http://schemas.microsoft.com/office/powerpoint/2010/main" val="4140945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1"/>
            <a:r>
              <a:rPr lang="ar-SY" sz="3200" b="1" dirty="0" smtClean="0">
                <a:solidFill>
                  <a:srgbClr val="00B050"/>
                </a:solidFill>
                <a:latin typeface="Times New Roman"/>
                <a:ea typeface="Times New Roman"/>
              </a:rPr>
              <a:t>الشهادات</a:t>
            </a:r>
            <a:br>
              <a:rPr lang="ar-SY" sz="3200" b="1" dirty="0" smtClean="0">
                <a:solidFill>
                  <a:srgbClr val="00B050"/>
                </a:solidFill>
                <a:latin typeface="Times New Roman"/>
                <a:ea typeface="Times New Roman"/>
              </a:rPr>
            </a:br>
            <a:r>
              <a:rPr lang="en-US" sz="3200" b="1" dirty="0">
                <a:solidFill>
                  <a:srgbClr val="00B050"/>
                </a:solidFill>
                <a:latin typeface="Times New Roman"/>
                <a:ea typeface="Times New Roman"/>
              </a:rPr>
              <a:t>Certification</a:t>
            </a:r>
            <a:endParaRPr lang="ar-SY" sz="3200" b="1" dirty="0">
              <a:solidFill>
                <a:srgbClr val="00B050"/>
              </a:solidFill>
            </a:endParaRPr>
          </a:p>
        </p:txBody>
      </p:sp>
      <p:sp>
        <p:nvSpPr>
          <p:cNvPr id="3" name="عنصر نائب للمحتوى 2"/>
          <p:cNvSpPr>
            <a:spLocks noGrp="1"/>
          </p:cNvSpPr>
          <p:nvPr>
            <p:ph sz="quarter" idx="1"/>
          </p:nvPr>
        </p:nvSpPr>
        <p:spPr/>
        <p:txBody>
          <a:bodyPr>
            <a:normAutofit/>
          </a:bodyPr>
          <a:lstStyle/>
          <a:p>
            <a:pPr algn="r" rtl="1"/>
            <a:r>
              <a:rPr lang="ar-SY" sz="2800" dirty="0" smtClean="0">
                <a:latin typeface="Times New Roman"/>
                <a:ea typeface="Times New Roman"/>
              </a:rPr>
              <a:t>عملية  منح شهادة علناً </a:t>
            </a:r>
            <a:r>
              <a:rPr lang="ar-SY" sz="2800" dirty="0">
                <a:latin typeface="Times New Roman"/>
                <a:ea typeface="Times New Roman"/>
              </a:rPr>
              <a:t>تدل على أنه تم تحقيق أو تجاوز معايير أو جودة محددة  . </a:t>
            </a:r>
            <a:endParaRPr lang="ar-SY" sz="2800" dirty="0" smtClean="0">
              <a:latin typeface="Times New Roman"/>
              <a:ea typeface="Times New Roman"/>
            </a:endParaRPr>
          </a:p>
          <a:p>
            <a:pPr algn="r" rtl="1"/>
            <a:r>
              <a:rPr lang="ar-SY" sz="2800" dirty="0" smtClean="0">
                <a:latin typeface="Times New Roman"/>
                <a:ea typeface="Times New Roman"/>
              </a:rPr>
              <a:t>ومع أن هذا قد يتم </a:t>
            </a:r>
            <a:r>
              <a:rPr lang="ar-SY" sz="2800" dirty="0">
                <a:latin typeface="Times New Roman"/>
                <a:ea typeface="Times New Roman"/>
              </a:rPr>
              <a:t>بصفة غير </a:t>
            </a:r>
            <a:r>
              <a:rPr lang="ar-SA" sz="2800" dirty="0" smtClean="0">
                <a:latin typeface="Times New Roman"/>
                <a:ea typeface="Times New Roman"/>
              </a:rPr>
              <a:t>حكومية</a:t>
            </a:r>
            <a:r>
              <a:rPr lang="ar-SY" sz="2800" dirty="0" smtClean="0">
                <a:latin typeface="Times New Roman"/>
                <a:ea typeface="Times New Roman"/>
              </a:rPr>
              <a:t>, </a:t>
            </a:r>
            <a:r>
              <a:rPr lang="ar-SY" sz="2800" dirty="0">
                <a:latin typeface="Times New Roman"/>
                <a:ea typeface="Times New Roman"/>
              </a:rPr>
              <a:t>فإن الشهادة المهنية تستخدم عملية رسمية  </a:t>
            </a:r>
            <a:r>
              <a:rPr lang="ar-SY" sz="2800" dirty="0" smtClean="0">
                <a:latin typeface="Times New Roman"/>
                <a:ea typeface="Times New Roman"/>
              </a:rPr>
              <a:t>لتحديد وتقدير والاعتراف بالأشخاص </a:t>
            </a:r>
            <a:r>
              <a:rPr lang="ar-SY" sz="2800" dirty="0">
                <a:latin typeface="Times New Roman"/>
                <a:ea typeface="Times New Roman"/>
              </a:rPr>
              <a:t>الذين يحققون المعيار المعترف به , وعادة ما يشمل هذا المعيار التعليم والخبرة وامتحان المعارف والمهارات والقدرة اللازمة لأداء العمل . ويتم الحصول على الشهادة من هيئة مؤهلة لمنح الشهادات .</a:t>
            </a:r>
            <a:endParaRPr lang="en-US" sz="2800" dirty="0">
              <a:latin typeface="Times New Roman"/>
              <a:ea typeface="Times New Roman"/>
            </a:endParaRPr>
          </a:p>
          <a:p>
            <a:pPr marL="0" indent="0" algn="r">
              <a:buNone/>
            </a:pPr>
            <a:r>
              <a:rPr lang="ar-SY" sz="3200" dirty="0">
                <a:ea typeface="Calibri"/>
              </a:rPr>
              <a:t>وهي عملية طوعية تمنحها عادة مؤسسة غير حكومية مهنية , </a:t>
            </a:r>
            <a:r>
              <a:rPr lang="ar-SY" sz="3200" dirty="0" smtClean="0">
                <a:ea typeface="Calibri"/>
              </a:rPr>
              <a:t>وهي تخضع </a:t>
            </a:r>
            <a:r>
              <a:rPr lang="ar-SY" sz="3200" dirty="0">
                <a:ea typeface="Calibri"/>
              </a:rPr>
              <a:t>لتقييم من هيئة مختصة بذلك .</a:t>
            </a:r>
            <a:endParaRPr lang="ar-SY" sz="2800" dirty="0"/>
          </a:p>
        </p:txBody>
      </p:sp>
      <p:sp>
        <p:nvSpPr>
          <p:cNvPr id="5" name="عنصر نائب لرقم الشريحة 4"/>
          <p:cNvSpPr>
            <a:spLocks noGrp="1"/>
          </p:cNvSpPr>
          <p:nvPr>
            <p:ph type="sldNum" sz="quarter" idx="15"/>
          </p:nvPr>
        </p:nvSpPr>
        <p:spPr/>
        <p:txBody>
          <a:bodyPr/>
          <a:lstStyle/>
          <a:p>
            <a:fld id="{B6F15528-21DE-4FAA-801E-634DDDAF4B2B}" type="slidenum">
              <a:rPr lang="en-US" smtClean="0"/>
              <a:pPr/>
              <a:t>10</a:t>
            </a:fld>
            <a:endParaRPr lang="en-US"/>
          </a:p>
        </p:txBody>
      </p:sp>
      <p:sp>
        <p:nvSpPr>
          <p:cNvPr id="4" name="عنصر نائب للتذييل 3"/>
          <p:cNvSpPr>
            <a:spLocks noGrp="1"/>
          </p:cNvSpPr>
          <p:nvPr>
            <p:ph type="ftr" sz="quarter" idx="16"/>
          </p:nvPr>
        </p:nvSpPr>
        <p:spPr/>
        <p:txBody>
          <a:bodyPr/>
          <a:lstStyle/>
          <a:p>
            <a:r>
              <a:rPr lang="en-US" smtClean="0"/>
              <a:t>MTDC/NQDS/17/04</a:t>
            </a:r>
            <a:endParaRPr lang="en-US"/>
          </a:p>
        </p:txBody>
      </p:sp>
    </p:spTree>
    <p:extLst>
      <p:ext uri="{BB962C8B-B14F-4D97-AF65-F5344CB8AC3E}">
        <p14:creationId xmlns:p14="http://schemas.microsoft.com/office/powerpoint/2010/main" val="1287077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Y" sz="3600" b="1" dirty="0" smtClean="0">
                <a:solidFill>
                  <a:srgbClr val="00B050"/>
                </a:solidFill>
                <a:latin typeface="Times New Roman"/>
                <a:ea typeface="Times New Roman"/>
              </a:rPr>
              <a:t>الاعتماد</a:t>
            </a:r>
            <a:br>
              <a:rPr lang="ar-SY" sz="3600" b="1" dirty="0" smtClean="0">
                <a:solidFill>
                  <a:srgbClr val="00B050"/>
                </a:solidFill>
                <a:latin typeface="Times New Roman"/>
                <a:ea typeface="Times New Roman"/>
              </a:rPr>
            </a:br>
            <a:r>
              <a:rPr lang="en-US" sz="4000" b="1" dirty="0">
                <a:solidFill>
                  <a:srgbClr val="00B050"/>
                </a:solidFill>
                <a:latin typeface="Times New Roman"/>
                <a:ea typeface="Times New Roman"/>
              </a:rPr>
              <a:t>Accreditation</a:t>
            </a:r>
            <a:r>
              <a:rPr lang="ar-SY" sz="3600" b="1" dirty="0" smtClean="0">
                <a:solidFill>
                  <a:srgbClr val="00B050"/>
                </a:solidFill>
                <a:latin typeface="Times New Roman"/>
                <a:ea typeface="Times New Roman"/>
              </a:rPr>
              <a:t> </a:t>
            </a:r>
            <a:endParaRPr lang="ar-SY" sz="3600" b="1" dirty="0">
              <a:solidFill>
                <a:srgbClr val="00B050"/>
              </a:solidFill>
            </a:endParaRPr>
          </a:p>
        </p:txBody>
      </p:sp>
      <p:sp>
        <p:nvSpPr>
          <p:cNvPr id="3" name="عنصر نائب للمحتوى 2"/>
          <p:cNvSpPr>
            <a:spLocks noGrp="1"/>
          </p:cNvSpPr>
          <p:nvPr>
            <p:ph sz="quarter" idx="1"/>
          </p:nvPr>
        </p:nvSpPr>
        <p:spPr>
          <a:xfrm>
            <a:off x="872067" y="1905000"/>
            <a:ext cx="7408333" cy="4221163"/>
          </a:xfrm>
        </p:spPr>
        <p:txBody>
          <a:bodyPr>
            <a:normAutofit/>
          </a:bodyPr>
          <a:lstStyle/>
          <a:p>
            <a:pPr algn="r" rtl="1"/>
            <a:r>
              <a:rPr lang="ar-SY" sz="3200" dirty="0" smtClean="0">
                <a:latin typeface="Times New Roman"/>
                <a:ea typeface="Times New Roman"/>
              </a:rPr>
              <a:t>وهو </a:t>
            </a:r>
            <a:r>
              <a:rPr lang="ar-SY" sz="3200" dirty="0">
                <a:latin typeface="Times New Roman"/>
                <a:ea typeface="Times New Roman"/>
              </a:rPr>
              <a:t>عملية طوعية غير حكومية </a:t>
            </a:r>
            <a:r>
              <a:rPr lang="ar-SY" sz="3200" dirty="0" smtClean="0">
                <a:latin typeface="Times New Roman"/>
                <a:ea typeface="Times New Roman"/>
              </a:rPr>
              <a:t>لتقييم </a:t>
            </a:r>
            <a:r>
              <a:rPr lang="ar-SY" sz="3200" dirty="0">
                <a:latin typeface="Times New Roman"/>
                <a:ea typeface="Times New Roman"/>
              </a:rPr>
              <a:t>المؤسسات والهيئات والبرامج التعليمية ( الشهادات </a:t>
            </a:r>
            <a:r>
              <a:rPr lang="ar-SY" sz="3200" dirty="0" err="1">
                <a:latin typeface="Times New Roman"/>
                <a:ea typeface="Times New Roman"/>
              </a:rPr>
              <a:t>والدبلومات</a:t>
            </a:r>
            <a:r>
              <a:rPr lang="ar-SY" sz="3200" dirty="0">
                <a:latin typeface="Times New Roman"/>
                <a:ea typeface="Times New Roman"/>
              </a:rPr>
              <a:t> ) </a:t>
            </a:r>
            <a:r>
              <a:rPr lang="ar-SY" sz="3200" dirty="0" smtClean="0">
                <a:latin typeface="Times New Roman"/>
                <a:ea typeface="Times New Roman"/>
              </a:rPr>
              <a:t>, فيما </a:t>
            </a:r>
            <a:r>
              <a:rPr lang="ar-SY" sz="3200" dirty="0">
                <a:latin typeface="Times New Roman"/>
                <a:ea typeface="Times New Roman"/>
              </a:rPr>
              <a:t>الترخيص والشهادات خاصة بالأشخاص المهنيين </a:t>
            </a:r>
            <a:r>
              <a:rPr lang="ar-SY" sz="3200" dirty="0" smtClean="0">
                <a:latin typeface="Times New Roman"/>
                <a:ea typeface="Times New Roman"/>
              </a:rPr>
              <a:t>يعرف </a:t>
            </a:r>
            <a:r>
              <a:rPr lang="ar-SY" sz="3200" dirty="0">
                <a:latin typeface="Times New Roman"/>
                <a:ea typeface="Times New Roman"/>
              </a:rPr>
              <a:t>الاعتماد بأنه العملية التي يتم من خلالها التأكد من أن مؤسسة </a:t>
            </a:r>
            <a:r>
              <a:rPr lang="ar-SY" sz="3200" dirty="0" smtClean="0">
                <a:latin typeface="Times New Roman"/>
                <a:ea typeface="Times New Roman"/>
              </a:rPr>
              <a:t>أو هيئة </a:t>
            </a:r>
            <a:r>
              <a:rPr lang="en-US" sz="3200" dirty="0" smtClean="0">
                <a:latin typeface="Times New Roman"/>
                <a:ea typeface="Times New Roman"/>
              </a:rPr>
              <a:t> </a:t>
            </a:r>
            <a:r>
              <a:rPr lang="ar-SY" sz="3200" dirty="0" smtClean="0">
                <a:latin typeface="Times New Roman"/>
                <a:ea typeface="Times New Roman"/>
              </a:rPr>
              <a:t>حازت على الاعتراف العام .</a:t>
            </a:r>
          </a:p>
          <a:p>
            <a:pPr lvl="0">
              <a:buClr>
                <a:srgbClr val="31B6FD"/>
              </a:buClr>
              <a:buNone/>
            </a:pPr>
            <a:r>
              <a:rPr lang="ar-SY" sz="3200" dirty="0" smtClean="0">
                <a:solidFill>
                  <a:srgbClr val="073E87"/>
                </a:solidFill>
              </a:rPr>
              <a:t>ويتم من قبل </a:t>
            </a:r>
            <a:r>
              <a:rPr lang="ar-SA" sz="3200" dirty="0" smtClean="0">
                <a:solidFill>
                  <a:srgbClr val="073E87"/>
                </a:solidFill>
              </a:rPr>
              <a:t>جهة </a:t>
            </a:r>
            <a:r>
              <a:rPr lang="ar-SA" sz="3200" dirty="0">
                <a:solidFill>
                  <a:srgbClr val="073E87"/>
                </a:solidFill>
              </a:rPr>
              <a:t>متخصصة </a:t>
            </a:r>
            <a:r>
              <a:rPr lang="ar-SY" sz="3200" dirty="0" smtClean="0">
                <a:solidFill>
                  <a:srgbClr val="073E87"/>
                </a:solidFill>
              </a:rPr>
              <a:t>تقوم ب</a:t>
            </a:r>
            <a:r>
              <a:rPr lang="ar-SA" sz="3200" dirty="0" smtClean="0">
                <a:solidFill>
                  <a:srgbClr val="073E87"/>
                </a:solidFill>
              </a:rPr>
              <a:t>تقييم </a:t>
            </a:r>
            <a:r>
              <a:rPr lang="ar-SA" sz="3200" dirty="0">
                <a:solidFill>
                  <a:srgbClr val="073E87"/>
                </a:solidFill>
              </a:rPr>
              <a:t>مؤسسة </a:t>
            </a:r>
            <a:r>
              <a:rPr lang="ar-SY" sz="3200" dirty="0" smtClean="0">
                <a:solidFill>
                  <a:srgbClr val="073E87"/>
                </a:solidFill>
              </a:rPr>
              <a:t>تقدم </a:t>
            </a:r>
            <a:r>
              <a:rPr lang="ar-SA" sz="3200" dirty="0" smtClean="0">
                <a:solidFill>
                  <a:srgbClr val="073E87"/>
                </a:solidFill>
              </a:rPr>
              <a:t>الرعاية </a:t>
            </a:r>
            <a:r>
              <a:rPr lang="ar-SA" sz="3200" dirty="0">
                <a:solidFill>
                  <a:srgbClr val="073E87"/>
                </a:solidFill>
              </a:rPr>
              <a:t>الصحية لتحدد تلبية هذه المؤسسة لمعايير جودة الرعاية الصحية وتحسينها . </a:t>
            </a:r>
          </a:p>
          <a:p>
            <a:pPr lvl="0">
              <a:buClr>
                <a:srgbClr val="31B6FD"/>
              </a:buClr>
              <a:buNone/>
            </a:pPr>
            <a:endParaRPr lang="en-GB" dirty="0">
              <a:solidFill>
                <a:srgbClr val="073E87"/>
              </a:solidFill>
            </a:endParaRPr>
          </a:p>
          <a:p>
            <a:pPr algn="r" rtl="1"/>
            <a:endParaRPr lang="en-US" dirty="0">
              <a:latin typeface="Times New Roman"/>
              <a:ea typeface="Times New Roman"/>
            </a:endParaRPr>
          </a:p>
          <a:p>
            <a:endParaRPr lang="ar-SY" dirty="0"/>
          </a:p>
        </p:txBody>
      </p:sp>
      <p:sp>
        <p:nvSpPr>
          <p:cNvPr id="5" name="عنصر نائب لرقم الشريحة 4"/>
          <p:cNvSpPr>
            <a:spLocks noGrp="1"/>
          </p:cNvSpPr>
          <p:nvPr>
            <p:ph type="sldNum" sz="quarter" idx="15"/>
          </p:nvPr>
        </p:nvSpPr>
        <p:spPr/>
        <p:txBody>
          <a:bodyPr/>
          <a:lstStyle/>
          <a:p>
            <a:fld id="{B6F15528-21DE-4FAA-801E-634DDDAF4B2B}" type="slidenum">
              <a:rPr lang="en-US" smtClean="0"/>
              <a:pPr/>
              <a:t>11</a:t>
            </a:fld>
            <a:endParaRPr lang="en-US"/>
          </a:p>
        </p:txBody>
      </p:sp>
      <p:sp>
        <p:nvSpPr>
          <p:cNvPr id="4" name="عنصر نائب للتذييل 3"/>
          <p:cNvSpPr>
            <a:spLocks noGrp="1"/>
          </p:cNvSpPr>
          <p:nvPr>
            <p:ph type="ftr" sz="quarter" idx="16"/>
          </p:nvPr>
        </p:nvSpPr>
        <p:spPr/>
        <p:txBody>
          <a:bodyPr/>
          <a:lstStyle/>
          <a:p>
            <a:r>
              <a:rPr lang="en-US" smtClean="0"/>
              <a:t>MTDC/NQDS/17/04</a:t>
            </a:r>
            <a:endParaRPr lang="en-US"/>
          </a:p>
        </p:txBody>
      </p:sp>
    </p:spTree>
    <p:extLst>
      <p:ext uri="{BB962C8B-B14F-4D97-AF65-F5344CB8AC3E}">
        <p14:creationId xmlns:p14="http://schemas.microsoft.com/office/powerpoint/2010/main" val="406275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solidFill>
                  <a:srgbClr val="00B050"/>
                </a:solidFill>
              </a:rPr>
              <a:t>المعيار والمؤشر</a:t>
            </a:r>
            <a:br>
              <a:rPr lang="ar-SA" b="1" dirty="0" smtClean="0">
                <a:solidFill>
                  <a:srgbClr val="00B050"/>
                </a:solidFill>
              </a:rPr>
            </a:br>
            <a:r>
              <a:rPr lang="en-US" b="1" dirty="0" smtClean="0">
                <a:solidFill>
                  <a:srgbClr val="00B050"/>
                </a:solidFill>
              </a:rPr>
              <a:t>Standards &amp; Indicators</a:t>
            </a:r>
            <a:endParaRPr lang="ar-SA" b="1" dirty="0">
              <a:solidFill>
                <a:srgbClr val="00B050"/>
              </a:solidFill>
            </a:endParaRPr>
          </a:p>
        </p:txBody>
      </p:sp>
      <p:sp>
        <p:nvSpPr>
          <p:cNvPr id="3" name="عنصر نائب للمحتوى 2"/>
          <p:cNvSpPr>
            <a:spLocks noGrp="1"/>
          </p:cNvSpPr>
          <p:nvPr>
            <p:ph sz="quarter" idx="1"/>
          </p:nvPr>
        </p:nvSpPr>
        <p:spPr/>
        <p:txBody>
          <a:bodyPr>
            <a:normAutofit/>
          </a:bodyPr>
          <a:lstStyle/>
          <a:p>
            <a:r>
              <a:rPr lang="ar-SA" sz="2800" b="1" dirty="0">
                <a:effectLst/>
              </a:rPr>
              <a:t>تعريف المعيار: </a:t>
            </a:r>
            <a:endParaRPr lang="en-US" sz="2800" dirty="0">
              <a:effectLst/>
            </a:endParaRPr>
          </a:p>
          <a:p>
            <a:r>
              <a:rPr lang="ar-SA" sz="2800" dirty="0">
                <a:effectLst/>
              </a:rPr>
              <a:t>هو صفة (أو مجموعة صفات) قابلة للمقارنة تستخدم لانتقاء أو تقييم العاملين في مجال ما.</a:t>
            </a:r>
            <a:endParaRPr lang="en-US" sz="2800" dirty="0">
              <a:effectLst/>
            </a:endParaRPr>
          </a:p>
          <a:p>
            <a:r>
              <a:rPr lang="ar-SA" sz="2800" b="1" dirty="0">
                <a:effectLst/>
              </a:rPr>
              <a:t>المؤشر الطبي:</a:t>
            </a:r>
            <a:endParaRPr lang="en-US" sz="2800" dirty="0">
              <a:effectLst/>
            </a:endParaRPr>
          </a:p>
          <a:p>
            <a:r>
              <a:rPr lang="ar-SA" sz="2800" dirty="0">
                <a:effectLst/>
              </a:rPr>
              <a:t> هو قياس إنجاز العاملين بالمجال الصحي للهدف المراد (نسبة إلى معيار محدد مسبقاً).</a:t>
            </a:r>
            <a:endParaRPr lang="en-US" sz="2800" dirty="0">
              <a:effectLst/>
            </a:endParaRPr>
          </a:p>
          <a:p>
            <a:endParaRPr lang="ar-SA" sz="2800" dirty="0"/>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12</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spTree>
    <p:extLst>
      <p:ext uri="{BB962C8B-B14F-4D97-AF65-F5344CB8AC3E}">
        <p14:creationId xmlns:p14="http://schemas.microsoft.com/office/powerpoint/2010/main" val="3921180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smtClean="0"/>
              <a:t>خصائص المؤشر الطبي</a:t>
            </a:r>
            <a:endParaRPr lang="ar-SA" sz="4000" b="1" dirty="0"/>
          </a:p>
        </p:txBody>
      </p:sp>
      <p:sp>
        <p:nvSpPr>
          <p:cNvPr id="3" name="عنصر نائب للمحتوى 2"/>
          <p:cNvSpPr>
            <a:spLocks noGrp="1"/>
          </p:cNvSpPr>
          <p:nvPr>
            <p:ph sz="quarter" idx="1"/>
          </p:nvPr>
        </p:nvSpPr>
        <p:spPr/>
        <p:txBody>
          <a:bodyPr>
            <a:normAutofit/>
          </a:bodyPr>
          <a:lstStyle/>
          <a:p>
            <a:r>
              <a:rPr lang="ar-SA" sz="3200" b="1" dirty="0">
                <a:effectLst/>
              </a:rPr>
              <a:t> </a:t>
            </a:r>
            <a:r>
              <a:rPr lang="ar-SA" sz="3200" dirty="0" smtClean="0">
                <a:effectLst/>
              </a:rPr>
              <a:t>يكون </a:t>
            </a:r>
            <a:r>
              <a:rPr lang="ar-SA" sz="3200" dirty="0">
                <a:effectLst/>
              </a:rPr>
              <a:t>المؤشر الطبي</a:t>
            </a:r>
            <a:r>
              <a:rPr lang="ar-SA" sz="3200" dirty="0" smtClean="0">
                <a:effectLst/>
              </a:rPr>
              <a:t>:</a:t>
            </a:r>
          </a:p>
          <a:p>
            <a:pPr marL="0" indent="0">
              <a:buNone/>
            </a:pPr>
            <a:r>
              <a:rPr lang="ar-SA" sz="3200" dirty="0" smtClean="0">
                <a:effectLst/>
              </a:rPr>
              <a:t> </a:t>
            </a:r>
            <a:r>
              <a:rPr lang="ar-SA" sz="3200" dirty="0">
                <a:effectLst/>
              </a:rPr>
              <a:t>1. قابلاً للقياس.</a:t>
            </a:r>
            <a:endParaRPr lang="en-US" sz="3200" dirty="0">
              <a:effectLst/>
            </a:endParaRPr>
          </a:p>
          <a:p>
            <a:pPr marL="0" indent="0">
              <a:buNone/>
            </a:pPr>
            <a:r>
              <a:rPr lang="ar-SA" sz="3200" dirty="0">
                <a:effectLst/>
              </a:rPr>
              <a:t> 2. سهل الإنجاز.</a:t>
            </a:r>
            <a:endParaRPr lang="en-US" sz="3200" dirty="0">
              <a:effectLst/>
            </a:endParaRPr>
          </a:p>
          <a:p>
            <a:pPr marL="0" indent="0">
              <a:buNone/>
            </a:pPr>
            <a:r>
              <a:rPr lang="ar-SA" sz="3200" dirty="0">
                <a:effectLst/>
              </a:rPr>
              <a:t> 3. قابلاً للتطبيق.</a:t>
            </a:r>
            <a:endParaRPr lang="en-US" sz="3200" dirty="0">
              <a:effectLst/>
            </a:endParaRPr>
          </a:p>
          <a:p>
            <a:pPr marL="0" indent="0">
              <a:buNone/>
            </a:pPr>
            <a:r>
              <a:rPr lang="ar-SA" sz="3200" dirty="0">
                <a:effectLst/>
              </a:rPr>
              <a:t> 4. مقبولاً عالمياً.</a:t>
            </a:r>
            <a:endParaRPr lang="en-US" sz="3200" dirty="0">
              <a:effectLst/>
            </a:endParaRPr>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13</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3048000" cy="414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70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smtClean="0"/>
              <a:t>أنواع المؤشرات</a:t>
            </a:r>
            <a:endParaRPr lang="ar-SA" sz="4000" b="1" dirty="0"/>
          </a:p>
        </p:txBody>
      </p:sp>
      <p:sp>
        <p:nvSpPr>
          <p:cNvPr id="3" name="عنصر نائب للمحتوى 2"/>
          <p:cNvSpPr>
            <a:spLocks noGrp="1"/>
          </p:cNvSpPr>
          <p:nvPr>
            <p:ph sz="quarter" idx="1"/>
          </p:nvPr>
        </p:nvSpPr>
        <p:spPr/>
        <p:txBody>
          <a:bodyPr>
            <a:normAutofit lnSpcReduction="10000"/>
          </a:bodyPr>
          <a:lstStyle/>
          <a:p>
            <a:r>
              <a:rPr lang="ar-SA" sz="2400" b="1" dirty="0">
                <a:effectLst/>
              </a:rPr>
              <a:t> </a:t>
            </a:r>
            <a:r>
              <a:rPr lang="ar-SA" sz="2400" b="1" dirty="0" smtClean="0">
                <a:effectLst/>
              </a:rPr>
              <a:t>المؤشر </a:t>
            </a:r>
            <a:r>
              <a:rPr lang="ar-SA" sz="2400" b="1" dirty="0">
                <a:effectLst/>
              </a:rPr>
              <a:t>البنيوي:</a:t>
            </a:r>
            <a:endParaRPr lang="en-US" sz="2400" dirty="0">
              <a:effectLst/>
            </a:endParaRPr>
          </a:p>
          <a:p>
            <a:r>
              <a:rPr lang="ar-SA" sz="2400" dirty="0">
                <a:effectLst/>
              </a:rPr>
              <a:t>من خلال هذا المؤشر، يتم تقييم المبنى الذي ستقدم من خلاله الخدمات الصحية ويشمل التقييم تجهيز المبنى من حيث المعدات الطبية والموارد البشرية.</a:t>
            </a:r>
            <a:endParaRPr lang="en-US" sz="2400" dirty="0">
              <a:effectLst/>
            </a:endParaRPr>
          </a:p>
          <a:p>
            <a:pPr lvl="0"/>
            <a:r>
              <a:rPr lang="ar-SA" sz="2400" b="1" dirty="0">
                <a:effectLst/>
              </a:rPr>
              <a:t>مؤشر الإجراء: </a:t>
            </a:r>
            <a:endParaRPr lang="en-US" sz="2400" dirty="0">
              <a:effectLst/>
            </a:endParaRPr>
          </a:p>
          <a:p>
            <a:r>
              <a:rPr lang="ar-SA" sz="2400" dirty="0">
                <a:effectLst/>
              </a:rPr>
              <a:t>من خلال هذا المؤشر، يتم تقييم السياسات والإجراءات المتبعة في الأقسام المختلفة للمستشفى وذلك للارتقاء بمستوى الخدمات الصحية.</a:t>
            </a:r>
            <a:endParaRPr lang="en-US" sz="2400" dirty="0">
              <a:effectLst/>
            </a:endParaRPr>
          </a:p>
          <a:p>
            <a:pPr lvl="0"/>
            <a:r>
              <a:rPr lang="ar-SA" sz="2400" b="1" dirty="0">
                <a:effectLst/>
              </a:rPr>
              <a:t>مؤشر النتائج:</a:t>
            </a:r>
            <a:endParaRPr lang="en-US" sz="2400" dirty="0">
              <a:effectLst/>
            </a:endParaRPr>
          </a:p>
          <a:p>
            <a:r>
              <a:rPr lang="ar-SA" sz="2400" dirty="0">
                <a:effectLst/>
              </a:rPr>
              <a:t>من خلال تطبيق هذا المؤشر، فانه يمكن تقييم المحصلة النهائية لما تم إنجازه في المستشفى  </a:t>
            </a:r>
            <a:endParaRPr lang="en-US" sz="2400" dirty="0">
              <a:effectLst/>
            </a:endParaRPr>
          </a:p>
          <a:p>
            <a:r>
              <a:rPr lang="ar-SA" sz="2400" dirty="0">
                <a:effectLst/>
              </a:rPr>
              <a:t>هذه المعايير يعول عليها </a:t>
            </a:r>
            <a:r>
              <a:rPr lang="en-US" sz="2400" dirty="0">
                <a:effectLst/>
              </a:rPr>
              <a:t>reliable</a:t>
            </a:r>
            <a:r>
              <a:rPr lang="ar-SA" sz="2400" dirty="0">
                <a:effectLst/>
              </a:rPr>
              <a:t> وذات مصداقية </a:t>
            </a:r>
            <a:r>
              <a:rPr lang="en-US" sz="2400" dirty="0">
                <a:effectLst/>
              </a:rPr>
              <a:t>valid</a:t>
            </a:r>
            <a:r>
              <a:rPr lang="ar-SA" sz="2400" dirty="0">
                <a:effectLst/>
              </a:rPr>
              <a:t> وموضوعية. يتم اتخاذ قرار الاعتماد النهائي من قبل اللجنة المشتركة للاعتماد.</a:t>
            </a:r>
            <a:endParaRPr lang="en-US" sz="2400" dirty="0">
              <a:effectLst/>
            </a:endParaRPr>
          </a:p>
          <a:p>
            <a:endParaRPr lang="ar-SA" sz="2400" dirty="0"/>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14</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spTree>
    <p:extLst>
      <p:ext uri="{BB962C8B-B14F-4D97-AF65-F5344CB8AC3E}">
        <p14:creationId xmlns:p14="http://schemas.microsoft.com/office/powerpoint/2010/main" val="2523149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smtClean="0">
                <a:solidFill>
                  <a:srgbClr val="FF0000"/>
                </a:solidFill>
              </a:rPr>
              <a:t>لماذا الإعتماد للمشافي والمنشآت الصحية</a:t>
            </a:r>
            <a:endParaRPr lang="ar-SA" sz="4000" b="1" dirty="0">
              <a:solidFill>
                <a:srgbClr val="FF0000"/>
              </a:solidFill>
            </a:endParaRPr>
          </a:p>
        </p:txBody>
      </p:sp>
      <p:sp>
        <p:nvSpPr>
          <p:cNvPr id="3" name="عنصر نائب للمحتوى 2"/>
          <p:cNvSpPr>
            <a:spLocks noGrp="1"/>
          </p:cNvSpPr>
          <p:nvPr>
            <p:ph sz="quarter" idx="1"/>
          </p:nvPr>
        </p:nvSpPr>
        <p:spPr/>
        <p:txBody>
          <a:bodyPr/>
          <a:lstStyle/>
          <a:p>
            <a:r>
              <a:rPr lang="ar-DZ" sz="2400" dirty="0">
                <a:effectLst/>
              </a:rPr>
              <a:t>يمكن إبراز أغراض اعتماد المستشفيات، على النحو </a:t>
            </a:r>
            <a:r>
              <a:rPr lang="ar-DZ" sz="2400" dirty="0" smtClean="0">
                <a:effectLst/>
              </a:rPr>
              <a:t>التالي:</a:t>
            </a:r>
            <a:endParaRPr lang="en-US" sz="2400" dirty="0">
              <a:effectLst/>
            </a:endParaRPr>
          </a:p>
          <a:p>
            <a:r>
              <a:rPr lang="ar-SA" sz="2400" b="1" dirty="0">
                <a:effectLst/>
              </a:rPr>
              <a:t>- تحسين النظم الصحية</a:t>
            </a:r>
            <a:r>
              <a:rPr lang="ar-SA" sz="2400" dirty="0">
                <a:effectLst/>
              </a:rPr>
              <a:t>: إدماج المستشفيات وإشراكها، كمكوِّن فعَّال، في شبكة الرعاية الصحية. </a:t>
            </a:r>
            <a:endParaRPr lang="en-US" sz="2400" dirty="0">
              <a:effectLst/>
            </a:endParaRPr>
          </a:p>
          <a:p>
            <a:r>
              <a:rPr lang="ar-SA" sz="2400" b="1" dirty="0">
                <a:effectLst/>
              </a:rPr>
              <a:t>- التحسين المطَّرد للجودة</a:t>
            </a:r>
            <a:r>
              <a:rPr lang="ar-SA" sz="2400" dirty="0">
                <a:effectLst/>
              </a:rPr>
              <a:t>: استخدام عملية الاعتماد لإحداث تغييرات في الممارسة، تحسِّن من جودة الرعاية المقدَّمة للمرضى. </a:t>
            </a:r>
            <a:endParaRPr lang="en-US" sz="2400" dirty="0">
              <a:effectLst/>
            </a:endParaRPr>
          </a:p>
          <a:p>
            <a:r>
              <a:rPr lang="ar-SA" sz="2400" b="1" dirty="0">
                <a:effectLst/>
              </a:rPr>
              <a:t>- اتِّخاذ القرارات عن علم</a:t>
            </a:r>
            <a:r>
              <a:rPr lang="ar-SA" sz="2400" dirty="0">
                <a:effectLst/>
              </a:rPr>
              <a:t>: توفير معطيات حول جودة الرعاية الصحية، يُمْكِن لمختلف أصحاب الشأن، وراسمي السياسات، والمديرين، والأطباء السريريين (الإكلينيكيين) </a:t>
            </a:r>
            <a:r>
              <a:rPr lang="ar-SA" sz="2400" dirty="0" err="1">
                <a:effectLst/>
              </a:rPr>
              <a:t>الاستهداء</a:t>
            </a:r>
            <a:r>
              <a:rPr lang="ar-SA" sz="2400" dirty="0">
                <a:effectLst/>
              </a:rPr>
              <a:t> بها في اتخاذ قراراتهم. </a:t>
            </a:r>
            <a:endParaRPr lang="en-US" sz="2400" dirty="0">
              <a:effectLst/>
            </a:endParaRPr>
          </a:p>
          <a:p>
            <a:r>
              <a:rPr lang="ar-SA" sz="2400" b="1" dirty="0">
                <a:effectLst/>
              </a:rPr>
              <a:t>- تحسين القابلية للمساءلة والتنظيم</a:t>
            </a:r>
            <a:r>
              <a:rPr lang="ar-SA" sz="2400" dirty="0">
                <a:effectLst/>
              </a:rPr>
              <a:t>: جعل مؤسسات الرعاية الصحية قابلة للمساءلة أمام الهيئات القانونية وغيرها من الهيئات، كالهيئات المهنية، والحكومة، وجماعات المرضى، والمجتمع عموماً، وتنظيم سلوكياتها حمايةً لمصالح المرضى وسائر أصحاب الشأن.</a:t>
            </a:r>
            <a:endParaRPr lang="en-US" sz="2400" dirty="0">
              <a:effectLst/>
            </a:endParaRPr>
          </a:p>
          <a:p>
            <a:endParaRPr lang="ar-SA" sz="2400" dirty="0"/>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15</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spTree>
    <p:extLst>
      <p:ext uri="{BB962C8B-B14F-4D97-AF65-F5344CB8AC3E}">
        <p14:creationId xmlns:p14="http://schemas.microsoft.com/office/powerpoint/2010/main" val="450080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effectLst/>
              </a:rPr>
              <a:t>ما هي </a:t>
            </a:r>
            <a:r>
              <a:rPr lang="ar-SA" b="1" dirty="0" smtClean="0">
                <a:effectLst/>
              </a:rPr>
              <a:t>المنشآت التي </a:t>
            </a:r>
            <a:r>
              <a:rPr lang="ar-SA" b="1" dirty="0">
                <a:effectLst/>
              </a:rPr>
              <a:t>يمكن منحها شهادة اعتماد</a:t>
            </a:r>
            <a:r>
              <a:rPr lang="ar-SA" b="1" dirty="0" smtClean="0">
                <a:effectLst/>
              </a:rPr>
              <a:t>؟</a:t>
            </a:r>
            <a:endParaRPr lang="ar-SA" dirty="0"/>
          </a:p>
        </p:txBody>
      </p:sp>
      <p:sp>
        <p:nvSpPr>
          <p:cNvPr id="3" name="عنصر نائب للمحتوى 2"/>
          <p:cNvSpPr>
            <a:spLocks noGrp="1"/>
          </p:cNvSpPr>
          <p:nvPr>
            <p:ph sz="quarter" idx="1"/>
          </p:nvPr>
        </p:nvSpPr>
        <p:spPr/>
        <p:txBody>
          <a:bodyPr/>
          <a:lstStyle/>
          <a:p>
            <a:r>
              <a:rPr lang="ar-SA" dirty="0" smtClean="0"/>
              <a:t>المستشفيات (العامة والخاصة والتعليمية)</a:t>
            </a:r>
          </a:p>
          <a:p>
            <a:r>
              <a:rPr lang="ar-SA" dirty="0" smtClean="0"/>
              <a:t>المراكز الإسعافية.</a:t>
            </a:r>
          </a:p>
          <a:p>
            <a:r>
              <a:rPr lang="ar-SA" dirty="0" smtClean="0"/>
              <a:t>المخابر الطبية.</a:t>
            </a:r>
          </a:p>
          <a:p>
            <a:r>
              <a:rPr lang="ar-SA" dirty="0" smtClean="0"/>
              <a:t>مراكز العلاج النفسي (السلوكي).</a:t>
            </a:r>
          </a:p>
          <a:p>
            <a:r>
              <a:rPr lang="ar-SA" dirty="0" smtClean="0"/>
              <a:t>مشافي الحالات الحرجة.</a:t>
            </a:r>
          </a:p>
          <a:p>
            <a:r>
              <a:rPr lang="ar-SA" dirty="0" smtClean="0"/>
              <a:t>مراكز الطب المنزلي.</a:t>
            </a:r>
          </a:p>
          <a:p>
            <a:r>
              <a:rPr lang="ar-SA" dirty="0" smtClean="0"/>
              <a:t>العيادات الجراحية.</a:t>
            </a:r>
          </a:p>
          <a:p>
            <a:r>
              <a:rPr lang="ar-SA" dirty="0" smtClean="0"/>
              <a:t>مراكز رعاية المعوقين.</a:t>
            </a:r>
          </a:p>
          <a:p>
            <a:r>
              <a:rPr lang="ar-SA" dirty="0" smtClean="0"/>
              <a:t>مراكز رعاية المسنين.</a:t>
            </a:r>
          </a:p>
          <a:p>
            <a:r>
              <a:rPr lang="ar-SA" dirty="0" smtClean="0"/>
              <a:t>مراكز ذوي الإحتياجات الخاصة.</a:t>
            </a:r>
            <a:endParaRPr lang="ar-SA" dirty="0"/>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16</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pic>
        <p:nvPicPr>
          <p:cNvPr id="4098" name="Picture 2" descr="E:\Backup 2 20141228\الشباب فرسان الجودة\13428408_802278606575657_695260043209144414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38862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59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848600" cy="1143000"/>
          </a:xfrm>
        </p:spPr>
        <p:txBody>
          <a:bodyPr>
            <a:normAutofit/>
          </a:bodyPr>
          <a:lstStyle/>
          <a:p>
            <a:pPr algn="ctr"/>
            <a:r>
              <a:rPr lang="ar-SA" sz="2800" b="1" dirty="0" smtClean="0">
                <a:solidFill>
                  <a:srgbClr val="00B050"/>
                </a:solidFill>
              </a:rPr>
              <a:t>اللجنة المشتركة الدولية </a:t>
            </a:r>
            <a:r>
              <a:rPr lang="ar-SA" sz="2800" b="1" dirty="0" err="1" smtClean="0">
                <a:solidFill>
                  <a:srgbClr val="00B050"/>
                </a:solidFill>
              </a:rPr>
              <a:t>للإعتماد</a:t>
            </a:r>
            <a:r>
              <a:rPr lang="ar-SA" sz="2800" b="1" dirty="0">
                <a:solidFill>
                  <a:srgbClr val="00B050"/>
                </a:solidFill>
              </a:rPr>
              <a:t/>
            </a:r>
            <a:br>
              <a:rPr lang="ar-SA" sz="2800" b="1" dirty="0">
                <a:solidFill>
                  <a:srgbClr val="00B050"/>
                </a:solidFill>
              </a:rPr>
            </a:br>
            <a:r>
              <a:rPr lang="en-US" sz="2800" b="1" dirty="0" smtClean="0">
                <a:solidFill>
                  <a:srgbClr val="00B050"/>
                </a:solidFill>
              </a:rPr>
              <a:t>Joint Commission International (JCI)</a:t>
            </a:r>
            <a:endParaRPr lang="ar-SA" sz="2800" b="1" dirty="0">
              <a:solidFill>
                <a:srgbClr val="00B050"/>
              </a:solidFill>
            </a:endParaRPr>
          </a:p>
        </p:txBody>
      </p:sp>
      <p:sp>
        <p:nvSpPr>
          <p:cNvPr id="3" name="عنصر نائب للمحتوى 2"/>
          <p:cNvSpPr>
            <a:spLocks noGrp="1"/>
          </p:cNvSpPr>
          <p:nvPr>
            <p:ph sz="quarter" idx="1"/>
          </p:nvPr>
        </p:nvSpPr>
        <p:spPr/>
        <p:txBody>
          <a:bodyPr/>
          <a:lstStyle/>
          <a:p>
            <a:r>
              <a:rPr lang="ar-SA" dirty="0" smtClean="0"/>
              <a:t>تعد إعتمادية اللجنة المشتركة الدولية المعيار الذهبي في الرعاية الصحية حول العالم. فخبرائها متمرسون في المجال ولديهم خبرة في الرعاية الصحية في الكثير من أنحاء العالم.</a:t>
            </a:r>
          </a:p>
          <a:p>
            <a:r>
              <a:rPr lang="en-US" dirty="0" smtClean="0"/>
              <a:t>JCI</a:t>
            </a:r>
            <a:r>
              <a:rPr lang="ar-SA" dirty="0" smtClean="0"/>
              <a:t> تعمل لتطوير الجودة والسلامة المهنية في القطاع الصحي، عن طريق تأمين التعليم الطبي، المنشورات الخاصة بالتطورات في المجال الطبي، </a:t>
            </a:r>
            <a:r>
              <a:rPr lang="ar-SA" dirty="0" err="1" smtClean="0"/>
              <a:t>الإستشارات</a:t>
            </a:r>
            <a:r>
              <a:rPr lang="ar-SA" dirty="0" smtClean="0"/>
              <a:t>، الإعتمادية الدولية، ومنح الشهادات.</a:t>
            </a:r>
          </a:p>
          <a:p>
            <a:r>
              <a:rPr lang="ar-SA" dirty="0" smtClean="0"/>
              <a:t>تعمل </a:t>
            </a:r>
            <a:r>
              <a:rPr lang="en-US" dirty="0" smtClean="0"/>
              <a:t>JCI</a:t>
            </a:r>
            <a:r>
              <a:rPr lang="ar-SA" dirty="0" smtClean="0"/>
              <a:t> في أكثر من 100 دولة، وهي تعمل بشكل تشاركي مع وزارات الصحة، المشافي، المراكز الطبية والمنظمات الصحية، والجهات الأكاديمية. وذلك للتأكد من تقديم أفضل الممارسات في المجال الصحي.</a:t>
            </a:r>
            <a:endParaRPr lang="ar-SA" dirty="0"/>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17</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spTree>
    <p:extLst>
      <p:ext uri="{BB962C8B-B14F-4D97-AF65-F5344CB8AC3E}">
        <p14:creationId xmlns:p14="http://schemas.microsoft.com/office/powerpoint/2010/main" val="820955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b="1" dirty="0" smtClean="0">
                <a:solidFill>
                  <a:srgbClr val="FF0000"/>
                </a:solidFill>
              </a:rPr>
              <a:t>القرار التنظيمي 65/2010 الصادر عن وزارة الصحة السورية</a:t>
            </a:r>
            <a:br>
              <a:rPr lang="ar-SA" b="1" dirty="0" smtClean="0">
                <a:solidFill>
                  <a:srgbClr val="FF0000"/>
                </a:solidFill>
              </a:rPr>
            </a:br>
            <a:r>
              <a:rPr lang="ar-SA" b="1" dirty="0" smtClean="0">
                <a:solidFill>
                  <a:srgbClr val="FF0000"/>
                </a:solidFill>
              </a:rPr>
              <a:t>أداة الإعتماد السورية للمنشآت الصحية</a:t>
            </a:r>
            <a:endParaRPr lang="ar-SA" b="1" dirty="0">
              <a:solidFill>
                <a:srgbClr val="FF0000"/>
              </a:solidFill>
            </a:endParaRPr>
          </a:p>
        </p:txBody>
      </p:sp>
      <p:sp>
        <p:nvSpPr>
          <p:cNvPr id="3" name="عنصر نائب للمحتوى 2"/>
          <p:cNvSpPr>
            <a:spLocks noGrp="1"/>
          </p:cNvSpPr>
          <p:nvPr>
            <p:ph sz="quarter" idx="1"/>
          </p:nvPr>
        </p:nvSpPr>
        <p:spPr/>
        <p:txBody>
          <a:bodyPr/>
          <a:lstStyle/>
          <a:p>
            <a:r>
              <a:rPr lang="ar-SA" dirty="0" smtClean="0"/>
              <a:t>قرار تنظيمي صدر عن مديرية المشافي في وزارة الصحة السورية، يعني </a:t>
            </a:r>
            <a:r>
              <a:rPr lang="ar-SA" dirty="0" err="1" smtClean="0"/>
              <a:t>بالإعتمادية</a:t>
            </a:r>
            <a:r>
              <a:rPr lang="ar-SA" dirty="0" smtClean="0"/>
              <a:t> والتصنيف </a:t>
            </a:r>
            <a:r>
              <a:rPr lang="ar-SA" smtClean="0"/>
              <a:t>الخاص بالمنشآت </a:t>
            </a:r>
            <a:r>
              <a:rPr lang="ar-SA" dirty="0" smtClean="0"/>
              <a:t>الصحية في الجمهورية العربية السورية.</a:t>
            </a:r>
          </a:p>
          <a:p>
            <a:r>
              <a:rPr lang="ar-SA" dirty="0" smtClean="0"/>
              <a:t>مبني على بعض متطلبات إعتمادية </a:t>
            </a:r>
            <a:r>
              <a:rPr lang="en-US" dirty="0" smtClean="0"/>
              <a:t>JCI</a:t>
            </a:r>
            <a:r>
              <a:rPr lang="ar-SA" dirty="0" smtClean="0"/>
              <a:t>.</a:t>
            </a:r>
          </a:p>
          <a:p>
            <a:r>
              <a:rPr lang="ar-SA" dirty="0" smtClean="0"/>
              <a:t>مقسم إلى أربعة أقسام رئيسية:</a:t>
            </a:r>
          </a:p>
          <a:p>
            <a:pPr lvl="1"/>
            <a:r>
              <a:rPr lang="ar-SA" dirty="0" smtClean="0"/>
              <a:t>1- معايير رعاية المرضى.</a:t>
            </a:r>
          </a:p>
          <a:p>
            <a:pPr lvl="1"/>
            <a:r>
              <a:rPr lang="ar-SA" dirty="0" smtClean="0"/>
              <a:t>2- معايير السلامة وأمان المريض.</a:t>
            </a:r>
          </a:p>
          <a:p>
            <a:pPr lvl="1"/>
            <a:r>
              <a:rPr lang="ar-SA" dirty="0" smtClean="0"/>
              <a:t>3- معايير الإدارة في المنشآت الصحية.</a:t>
            </a:r>
          </a:p>
          <a:p>
            <a:pPr lvl="1"/>
            <a:r>
              <a:rPr lang="ar-SA" dirty="0" smtClean="0"/>
              <a:t>4- معايير الخدمة المجتمعية.</a:t>
            </a:r>
            <a:endParaRPr lang="ar-SA" dirty="0"/>
          </a:p>
        </p:txBody>
      </p:sp>
      <p:sp>
        <p:nvSpPr>
          <p:cNvPr id="5" name="عنصر نائب لرقم الشريحة 4"/>
          <p:cNvSpPr>
            <a:spLocks noGrp="1"/>
          </p:cNvSpPr>
          <p:nvPr>
            <p:ph type="sldNum" sz="quarter" idx="15"/>
          </p:nvPr>
        </p:nvSpPr>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18</a:t>
            </a:fld>
            <a:endParaRPr lang="en-US">
              <a:solidFill>
                <a:srgbClr val="FFFFFF"/>
              </a:solidFill>
              <a:latin typeface="Arial" pitchFamily="34" charset="0"/>
            </a:endParaRPr>
          </a:p>
        </p:txBody>
      </p:sp>
      <p:sp>
        <p:nvSpPr>
          <p:cNvPr id="6" name="عنصر نائب للتذييل 5"/>
          <p:cNvSpPr>
            <a:spLocks noGrp="1"/>
          </p:cNvSpPr>
          <p:nvPr>
            <p:ph type="ftr" sz="quarter" idx="16"/>
          </p:nvPr>
        </p:nvSpPr>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Tree>
    <p:extLst>
      <p:ext uri="{BB962C8B-B14F-4D97-AF65-F5344CB8AC3E}">
        <p14:creationId xmlns:p14="http://schemas.microsoft.com/office/powerpoint/2010/main" val="182266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solidFill>
                  <a:srgbClr val="FF0000"/>
                </a:solidFill>
              </a:rPr>
              <a:t>نماذج عن جهات </a:t>
            </a:r>
            <a:r>
              <a:rPr lang="ar-SA" sz="4400" b="1" dirty="0" err="1" smtClean="0">
                <a:solidFill>
                  <a:srgbClr val="FF0000"/>
                </a:solidFill>
              </a:rPr>
              <a:t>إعتماد</a:t>
            </a:r>
            <a:r>
              <a:rPr lang="ar-SA" sz="4400" b="1" dirty="0" smtClean="0">
                <a:solidFill>
                  <a:srgbClr val="FF0000"/>
                </a:solidFill>
              </a:rPr>
              <a:t> عالمية</a:t>
            </a:r>
            <a:endParaRPr lang="ar-SA" sz="4400" b="1" dirty="0">
              <a:solidFill>
                <a:srgbClr val="FF0000"/>
              </a:solidFill>
            </a:endParaRPr>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19</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graphicFrame>
        <p:nvGraphicFramePr>
          <p:cNvPr id="7" name="جدول 6"/>
          <p:cNvGraphicFramePr>
            <a:graphicFrameLocks noGrp="1"/>
          </p:cNvGraphicFramePr>
          <p:nvPr>
            <p:extLst>
              <p:ext uri="{D42A27DB-BD31-4B8C-83A1-F6EECF244321}">
                <p14:modId xmlns:p14="http://schemas.microsoft.com/office/powerpoint/2010/main" val="724680340"/>
              </p:ext>
            </p:extLst>
          </p:nvPr>
        </p:nvGraphicFramePr>
        <p:xfrm>
          <a:off x="228600" y="1523998"/>
          <a:ext cx="8534400" cy="5029201"/>
        </p:xfrm>
        <a:graphic>
          <a:graphicData uri="http://schemas.openxmlformats.org/drawingml/2006/table">
            <a:tbl>
              <a:tblPr rtl="1">
                <a:tableStyleId>{5C22544A-7EE6-4342-B048-85BDC9FD1C3A}</a:tableStyleId>
              </a:tblPr>
              <a:tblGrid>
                <a:gridCol w="945510"/>
                <a:gridCol w="7588890"/>
              </a:tblGrid>
              <a:tr h="306346">
                <a:tc>
                  <a:txBody>
                    <a:bodyPr/>
                    <a:lstStyle/>
                    <a:p>
                      <a:pPr marL="179705" algn="ctr" rtl="1">
                        <a:spcAft>
                          <a:spcPts val="600"/>
                        </a:spcAft>
                      </a:pPr>
                      <a:r>
                        <a:rPr lang="fr-FR" sz="1200" dirty="0">
                          <a:effectLst/>
                        </a:rPr>
                        <a:t> </a:t>
                      </a:r>
                      <a:endParaRPr lang="en-US" sz="1200" dirty="0">
                        <a:effectLst/>
                        <a:latin typeface="Times New Roman"/>
                        <a:ea typeface="Times New Roman"/>
                      </a:endParaRPr>
                    </a:p>
                  </a:txBody>
                  <a:tcPr marL="68580" marR="68580" marT="0" marB="0"/>
                </a:tc>
                <a:tc>
                  <a:txBody>
                    <a:bodyPr/>
                    <a:lstStyle/>
                    <a:p>
                      <a:pPr marL="179705" algn="ctr" rtl="1">
                        <a:spcAft>
                          <a:spcPts val="600"/>
                        </a:spcAft>
                      </a:pPr>
                      <a:r>
                        <a:rPr lang="ar-SA" sz="1200">
                          <a:effectLst/>
                        </a:rPr>
                        <a:t>اسم وطبيعة الجهة المانحة للاعتماد</a:t>
                      </a:r>
                      <a:endParaRPr lang="en-US" sz="1200">
                        <a:effectLst/>
                        <a:latin typeface="Times New Roman"/>
                        <a:ea typeface="Times New Roman"/>
                      </a:endParaRPr>
                    </a:p>
                  </a:txBody>
                  <a:tcPr marL="68580" marR="68580" marT="0" marB="0"/>
                </a:tc>
              </a:tr>
              <a:tr h="919042">
                <a:tc>
                  <a:txBody>
                    <a:bodyPr/>
                    <a:lstStyle/>
                    <a:p>
                      <a:pPr marL="179705" algn="ctr" rtl="1">
                        <a:spcAft>
                          <a:spcPts val="600"/>
                        </a:spcAft>
                      </a:pPr>
                      <a:r>
                        <a:rPr lang="ar-SA" sz="1200">
                          <a:effectLst/>
                        </a:rPr>
                        <a:t>فرنسا</a:t>
                      </a:r>
                      <a:endParaRPr lang="en-US" sz="1200">
                        <a:effectLst/>
                        <a:latin typeface="Times New Roman"/>
                        <a:ea typeface="Times New Roman"/>
                      </a:endParaRPr>
                    </a:p>
                  </a:txBody>
                  <a:tcPr marL="68580" marR="68580" marT="0" marB="0"/>
                </a:tc>
                <a:tc>
                  <a:txBody>
                    <a:bodyPr/>
                    <a:lstStyle/>
                    <a:p>
                      <a:pPr marL="179705" algn="r" rtl="1">
                        <a:spcAft>
                          <a:spcPts val="600"/>
                        </a:spcAft>
                      </a:pPr>
                      <a:r>
                        <a:rPr lang="ar-SA" sz="1200" dirty="0">
                          <a:effectLst/>
                        </a:rPr>
                        <a:t>الوكالة الوطنية للاعتماد والتطوير الصحي </a:t>
                      </a:r>
                      <a:r>
                        <a:rPr lang="fr-FR" sz="1200" dirty="0">
                          <a:effectLst/>
                        </a:rPr>
                        <a:t>ANAES</a:t>
                      </a:r>
                      <a:r>
                        <a:rPr lang="ar-SA" sz="1200" dirty="0">
                          <a:effectLst/>
                        </a:rPr>
                        <a:t> وهي مؤسسة عامة إدارية أنشأت بمرسوم لغرض إعادة تشكيل النظام الصحي معْتَمِدَةً الجودة محوراً لذلك وقد حلت محل وكالة التطوير والتقييم الطبي التي كانت قد أنشئت عام 1991.   </a:t>
                      </a:r>
                      <a:endParaRPr lang="en-US" sz="1200" dirty="0">
                        <a:effectLst/>
                        <a:latin typeface="Times New Roman"/>
                        <a:ea typeface="Times New Roman"/>
                      </a:endParaRPr>
                    </a:p>
                  </a:txBody>
                  <a:tcPr marL="68580" marR="68580" marT="0" marB="0"/>
                </a:tc>
              </a:tr>
              <a:tr h="612695">
                <a:tc>
                  <a:txBody>
                    <a:bodyPr/>
                    <a:lstStyle/>
                    <a:p>
                      <a:pPr marL="179705" algn="ctr" rtl="1">
                        <a:spcAft>
                          <a:spcPts val="600"/>
                        </a:spcAft>
                      </a:pPr>
                      <a:r>
                        <a:rPr lang="ar-SA" sz="1200">
                          <a:effectLst/>
                        </a:rPr>
                        <a:t>إنكلترا</a:t>
                      </a:r>
                      <a:endParaRPr lang="en-US" sz="1200">
                        <a:effectLst/>
                        <a:latin typeface="Times New Roman"/>
                        <a:ea typeface="Times New Roman"/>
                      </a:endParaRPr>
                    </a:p>
                  </a:txBody>
                  <a:tcPr marL="68580" marR="68580" marT="0" marB="0"/>
                </a:tc>
                <a:tc>
                  <a:txBody>
                    <a:bodyPr/>
                    <a:lstStyle/>
                    <a:p>
                      <a:pPr marL="179705" algn="r" rtl="1">
                        <a:spcAft>
                          <a:spcPts val="600"/>
                        </a:spcAft>
                      </a:pPr>
                      <a:r>
                        <a:rPr lang="ar-SA" sz="1200">
                          <a:effectLst/>
                        </a:rPr>
                        <a:t>مؤسسات عديدة لكن الأساسية هي </a:t>
                      </a:r>
                      <a:r>
                        <a:rPr lang="fr-FR" sz="1200">
                          <a:effectLst/>
                        </a:rPr>
                        <a:t>King’s Fund</a:t>
                      </a:r>
                      <a:r>
                        <a:rPr lang="ar-SA" sz="1200">
                          <a:effectLst/>
                        </a:rPr>
                        <a:t> وهي مؤسسة مستقلة، هدفها الاستجابة لحاجة الخبراء. وكان أول منح للاعتماد عام 1995.</a:t>
                      </a:r>
                      <a:endParaRPr lang="en-US" sz="1200">
                        <a:effectLst/>
                        <a:latin typeface="Times New Roman"/>
                        <a:ea typeface="Times New Roman"/>
                      </a:endParaRPr>
                    </a:p>
                  </a:txBody>
                  <a:tcPr marL="68580" marR="68580" marT="0" marB="0"/>
                </a:tc>
              </a:tr>
              <a:tr h="612695">
                <a:tc>
                  <a:txBody>
                    <a:bodyPr/>
                    <a:lstStyle/>
                    <a:p>
                      <a:pPr marL="179705" algn="ctr" rtl="1">
                        <a:spcAft>
                          <a:spcPts val="600"/>
                        </a:spcAft>
                      </a:pPr>
                      <a:r>
                        <a:rPr lang="ar-SA" sz="1200">
                          <a:effectLst/>
                        </a:rPr>
                        <a:t>إسبانيا</a:t>
                      </a:r>
                      <a:endParaRPr lang="en-US" sz="1200">
                        <a:effectLst/>
                        <a:latin typeface="Times New Roman"/>
                        <a:ea typeface="Times New Roman"/>
                      </a:endParaRPr>
                    </a:p>
                  </a:txBody>
                  <a:tcPr marL="68580" marR="68580" marT="0" marB="0"/>
                </a:tc>
                <a:tc>
                  <a:txBody>
                    <a:bodyPr/>
                    <a:lstStyle/>
                    <a:p>
                      <a:pPr marL="179705" algn="r" rtl="1">
                        <a:spcAft>
                          <a:spcPts val="600"/>
                        </a:spcAft>
                      </a:pPr>
                      <a:r>
                        <a:rPr lang="ar-SA" sz="1200" dirty="0">
                          <a:effectLst/>
                        </a:rPr>
                        <a:t>قسم الموافقات في إدارة التقييم والاعتماد في وزارة الصحة والضمان الاجتماعي بمبادرة من الحكومة منذ عام 1981 ولكنها صارت تعنى بتحسين الجودة اعتباراً من 1991.</a:t>
                      </a:r>
                      <a:endParaRPr lang="en-US" sz="1200" dirty="0">
                        <a:effectLst/>
                        <a:latin typeface="Times New Roman"/>
                        <a:ea typeface="Times New Roman"/>
                      </a:endParaRPr>
                    </a:p>
                  </a:txBody>
                  <a:tcPr marL="68580" marR="68580" marT="0" marB="0"/>
                </a:tc>
              </a:tr>
              <a:tr h="919042">
                <a:tc>
                  <a:txBody>
                    <a:bodyPr/>
                    <a:lstStyle/>
                    <a:p>
                      <a:pPr marL="179705" algn="ctr" rtl="1">
                        <a:spcAft>
                          <a:spcPts val="600"/>
                        </a:spcAft>
                      </a:pPr>
                      <a:r>
                        <a:rPr lang="ar-SA" sz="1200">
                          <a:effectLst/>
                        </a:rPr>
                        <a:t>كندا</a:t>
                      </a:r>
                      <a:endParaRPr lang="en-US" sz="1200">
                        <a:effectLst/>
                        <a:latin typeface="Times New Roman"/>
                        <a:ea typeface="Times New Roman"/>
                      </a:endParaRPr>
                    </a:p>
                  </a:txBody>
                  <a:tcPr marL="68580" marR="68580" marT="0" marB="0"/>
                </a:tc>
                <a:tc>
                  <a:txBody>
                    <a:bodyPr/>
                    <a:lstStyle/>
                    <a:p>
                      <a:pPr marL="179705" algn="r" rtl="1">
                        <a:spcAft>
                          <a:spcPts val="600"/>
                        </a:spcAft>
                      </a:pPr>
                      <a:r>
                        <a:rPr lang="ar-SA" sz="1200">
                          <a:effectLst/>
                        </a:rPr>
                        <a:t>المجلس الكندي لاعتماد الخدمات الصحية </a:t>
                      </a:r>
                      <a:r>
                        <a:rPr lang="fr-FR" sz="1200">
                          <a:effectLst/>
                        </a:rPr>
                        <a:t>CCHSA</a:t>
                      </a:r>
                      <a:r>
                        <a:rPr lang="ar-SA" sz="1200">
                          <a:effectLst/>
                        </a:rPr>
                        <a:t> وهو مؤسسة مستقلة تضم مؤسسات المهن الطبية. المستشفيات الكندية شاركت في برنامج الاعتماد الأمريكي منذ إنشائه، لكن المهنيين في الصحة الكندية قرروا عام 1998 عمل نموذج خاص بهم ليتوافق مع حاجاتهم الصحية ونظامهم وخصوصياتهم.</a:t>
                      </a:r>
                      <a:endParaRPr lang="en-US" sz="1200">
                        <a:effectLst/>
                        <a:latin typeface="Times New Roman"/>
                        <a:ea typeface="Times New Roman"/>
                      </a:endParaRPr>
                    </a:p>
                  </a:txBody>
                  <a:tcPr marL="68580" marR="68580" marT="0" marB="0"/>
                </a:tc>
              </a:tr>
              <a:tr h="1659381">
                <a:tc>
                  <a:txBody>
                    <a:bodyPr/>
                    <a:lstStyle/>
                    <a:p>
                      <a:pPr marL="179705" algn="ctr" rtl="1">
                        <a:spcAft>
                          <a:spcPts val="600"/>
                        </a:spcAft>
                      </a:pPr>
                      <a:r>
                        <a:rPr lang="fr-FR" sz="1200">
                          <a:effectLst/>
                        </a:rPr>
                        <a:t>USA</a:t>
                      </a:r>
                      <a:endParaRPr lang="en-US" sz="1200">
                        <a:effectLst/>
                      </a:endParaRPr>
                    </a:p>
                    <a:p>
                      <a:pPr marL="179705" algn="ctr" rtl="1">
                        <a:spcAft>
                          <a:spcPts val="600"/>
                        </a:spcAft>
                      </a:pPr>
                      <a:r>
                        <a:rPr lang="fr-FR" sz="1200">
                          <a:effectLst/>
                        </a:rPr>
                        <a:t> </a:t>
                      </a:r>
                      <a:endParaRPr lang="en-US" sz="1200">
                        <a:effectLst/>
                        <a:latin typeface="Times New Roman"/>
                        <a:ea typeface="Times New Roman"/>
                      </a:endParaRPr>
                    </a:p>
                  </a:txBody>
                  <a:tcPr marL="68580" marR="68580" marT="0" marB="0"/>
                </a:tc>
                <a:tc>
                  <a:txBody>
                    <a:bodyPr/>
                    <a:lstStyle/>
                    <a:p>
                      <a:pPr marL="179705" algn="r" rtl="1">
                        <a:spcAft>
                          <a:spcPts val="600"/>
                        </a:spcAft>
                      </a:pPr>
                      <a:r>
                        <a:rPr lang="ar-SA" sz="1200" dirty="0">
                          <a:effectLst/>
                        </a:rPr>
                        <a:t>اللجنة المشتركة لاعتماد مؤسسات الرعاية الصحية</a:t>
                      </a:r>
                      <a:r>
                        <a:rPr lang="fr-FR" sz="1200" dirty="0">
                          <a:effectLst/>
                        </a:rPr>
                        <a:t>JCAHO</a:t>
                      </a:r>
                      <a:r>
                        <a:rPr lang="ar-SA" sz="1200" dirty="0">
                          <a:effectLst/>
                        </a:rPr>
                        <a:t> وهي مؤسسة مستقلة نتجت عن تجمع ممثلي المهن الصحية، وبداية خطوات الاعتماد بدأتها كانت الجمعية الأمريكية للجراحين التي عرفت منذ مطلع القرن العشرين الحد الأدنى من معايير الجودة لعلاج المريض في المستشفى وتجمع عدد آخر من المهن الطبية مع هذه الجمعية عام 1950</a:t>
                      </a:r>
                      <a:endParaRPr lang="en-US" sz="1200" dirty="0">
                        <a:effectLst/>
                      </a:endParaRPr>
                    </a:p>
                    <a:p>
                      <a:pPr marL="179705" algn="r" rtl="1">
                        <a:spcAft>
                          <a:spcPts val="600"/>
                        </a:spcAft>
                      </a:pPr>
                      <a:r>
                        <a:rPr lang="ar-SA" sz="1200" dirty="0">
                          <a:effectLst/>
                        </a:rPr>
                        <a:t>ووضع تصور لبرنامج الجودة عام 1970 وكذلك وضع برنامج للتحسين المستمر عام 1980.</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570092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smtClean="0">
                <a:solidFill>
                  <a:srgbClr val="C00000"/>
                </a:solidFill>
              </a:rPr>
              <a:t>محاور المحاضرة</a:t>
            </a:r>
            <a:endParaRPr lang="ar-SA" sz="4000" b="1" dirty="0">
              <a:solidFill>
                <a:srgbClr val="C00000"/>
              </a:solidFill>
            </a:endParaRPr>
          </a:p>
        </p:txBody>
      </p:sp>
      <p:sp>
        <p:nvSpPr>
          <p:cNvPr id="3" name="عنصر نائب للمحتوى 2"/>
          <p:cNvSpPr>
            <a:spLocks noGrp="1"/>
          </p:cNvSpPr>
          <p:nvPr>
            <p:ph sz="quarter" idx="1"/>
          </p:nvPr>
        </p:nvSpPr>
        <p:spPr/>
        <p:txBody>
          <a:bodyPr>
            <a:normAutofit/>
          </a:bodyPr>
          <a:lstStyle/>
          <a:p>
            <a:r>
              <a:rPr lang="ar-SA" sz="3600" dirty="0" smtClean="0"/>
              <a:t>الجودة والإعتمادية</a:t>
            </a:r>
          </a:p>
          <a:p>
            <a:r>
              <a:rPr lang="ar-SA" sz="3600" dirty="0" smtClean="0"/>
              <a:t>تعريف الإعتمادية وأهميتها.</a:t>
            </a:r>
          </a:p>
          <a:p>
            <a:r>
              <a:rPr lang="ar-SA" sz="3600" dirty="0" smtClean="0"/>
              <a:t>الترخيص والشهادة والإعتماد.</a:t>
            </a:r>
          </a:p>
          <a:p>
            <a:r>
              <a:rPr lang="ar-SA" sz="3600" dirty="0" smtClean="0"/>
              <a:t>المؤشرات الطبية.</a:t>
            </a:r>
          </a:p>
          <a:p>
            <a:r>
              <a:rPr lang="ar-SA" sz="3600" dirty="0" smtClean="0"/>
              <a:t>الجهات التي يمكن إعتمادها.</a:t>
            </a:r>
          </a:p>
          <a:p>
            <a:r>
              <a:rPr lang="ar-SA" sz="3600" dirty="0" smtClean="0"/>
              <a:t>اللجنة المشتركة الدولية.</a:t>
            </a:r>
          </a:p>
          <a:p>
            <a:endParaRPr lang="ar-SA" sz="3600" dirty="0" smtClean="0"/>
          </a:p>
          <a:p>
            <a:endParaRPr lang="ar-SA" sz="3600" dirty="0"/>
          </a:p>
        </p:txBody>
      </p:sp>
      <p:sp>
        <p:nvSpPr>
          <p:cNvPr id="5" name="عنصر نائب لرقم الشريحة 4"/>
          <p:cNvSpPr>
            <a:spLocks noGrp="1"/>
          </p:cNvSpPr>
          <p:nvPr>
            <p:ph type="sldNum" sz="quarter" idx="15"/>
          </p:nvPr>
        </p:nvSpPr>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2</a:t>
            </a:fld>
            <a:endParaRPr lang="en-US">
              <a:solidFill>
                <a:srgbClr val="FFFFFF"/>
              </a:solidFill>
              <a:latin typeface="Arial" pitchFamily="34" charset="0"/>
            </a:endParaRPr>
          </a:p>
        </p:txBody>
      </p:sp>
      <p:sp>
        <p:nvSpPr>
          <p:cNvPr id="6" name="عنصر نائب للتذييل 5"/>
          <p:cNvSpPr>
            <a:spLocks noGrp="1"/>
          </p:cNvSpPr>
          <p:nvPr>
            <p:ph type="ftr" sz="quarter" idx="16"/>
          </p:nvPr>
        </p:nvSpPr>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Tree>
    <p:extLst>
      <p:ext uri="{BB962C8B-B14F-4D97-AF65-F5344CB8AC3E}">
        <p14:creationId xmlns:p14="http://schemas.microsoft.com/office/powerpoint/2010/main" val="663415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8" descr="Large confetti"/>
          <p:cNvSpPr>
            <a:spLocks noGrp="1" noChangeArrowheads="1"/>
          </p:cNvSpPr>
          <p:nvPr>
            <p:ph type="title"/>
          </p:nvPr>
        </p:nvSpPr>
        <p:spPr>
          <a:xfrm>
            <a:off x="457200" y="274638"/>
            <a:ext cx="7467600" cy="2925762"/>
          </a:xfrm>
        </p:spPr>
        <p:txBody>
          <a:bodyPr>
            <a:normAutofit/>
          </a:bodyPr>
          <a:lstStyle/>
          <a:p>
            <a:pPr algn="ctr" eaLnBrk="1" hangingPunct="1"/>
            <a:r>
              <a:rPr lang="ar-SA" sz="4000" b="1" dirty="0" smtClean="0">
                <a:solidFill>
                  <a:srgbClr val="FF3300"/>
                </a:solidFill>
                <a:cs typeface="Times New Roman (Arabic)" charset="-78"/>
              </a:rPr>
              <a:t>أية أسئلة؟؟</a:t>
            </a:r>
            <a:br>
              <a:rPr lang="ar-SA" sz="4000" b="1" dirty="0" smtClean="0">
                <a:solidFill>
                  <a:srgbClr val="FF3300"/>
                </a:solidFill>
                <a:cs typeface="Times New Roman (Arabic)" charset="-78"/>
              </a:rPr>
            </a:br>
            <a:r>
              <a:rPr lang="ar-SA" sz="2400" b="1" dirty="0" smtClean="0">
                <a:solidFill>
                  <a:schemeClr val="tx1"/>
                </a:solidFill>
                <a:cs typeface="Times New Roman (Arabic)" charset="-78"/>
              </a:rPr>
              <a:t>لأي </a:t>
            </a:r>
            <a:r>
              <a:rPr lang="ar-SA" sz="2400" b="1" dirty="0" err="1" smtClean="0">
                <a:solidFill>
                  <a:schemeClr val="tx1"/>
                </a:solidFill>
                <a:cs typeface="Times New Roman (Arabic)" charset="-78"/>
              </a:rPr>
              <a:t>إستفسارات</a:t>
            </a:r>
            <a:r>
              <a:rPr lang="ar-SA" sz="2400" b="1" dirty="0" smtClean="0">
                <a:solidFill>
                  <a:schemeClr val="tx1"/>
                </a:solidFill>
                <a:cs typeface="Times New Roman (Arabic)" charset="-78"/>
              </a:rPr>
              <a:t> تقنية يرجى عدم التردد في التواصل مع </a:t>
            </a:r>
            <a:br>
              <a:rPr lang="ar-SA" sz="2400" b="1" dirty="0" smtClean="0">
                <a:solidFill>
                  <a:schemeClr val="tx1"/>
                </a:solidFill>
                <a:cs typeface="Times New Roman (Arabic)" charset="-78"/>
              </a:rPr>
            </a:br>
            <a:r>
              <a:rPr lang="ar-SA" sz="2400" b="1" i="1" dirty="0" smtClean="0">
                <a:solidFill>
                  <a:srgbClr val="0070C0"/>
                </a:solidFill>
                <a:cs typeface="Times New Roman (Arabic)" charset="-78"/>
              </a:rPr>
              <a:t>مركز التدريب والتطوير الإداري</a:t>
            </a:r>
            <a:r>
              <a:rPr lang="ar-SA" sz="2400" b="1" dirty="0" smtClean="0">
                <a:solidFill>
                  <a:schemeClr val="tx1"/>
                </a:solidFill>
                <a:cs typeface="Times New Roman (Arabic)" charset="-78"/>
              </a:rPr>
              <a:t/>
            </a:r>
            <a:br>
              <a:rPr lang="ar-SA" sz="2400" b="1" dirty="0" smtClean="0">
                <a:solidFill>
                  <a:schemeClr val="tx1"/>
                </a:solidFill>
                <a:cs typeface="Times New Roman (Arabic)" charset="-78"/>
              </a:rPr>
            </a:br>
            <a:endParaRPr lang="en-GB" b="1" dirty="0" smtClean="0">
              <a:solidFill>
                <a:schemeClr val="tx1"/>
              </a:solidFill>
              <a:cs typeface="Times New Roman (Arabic)" charset="-78"/>
            </a:endParaRPr>
          </a:p>
        </p:txBody>
      </p:sp>
      <p:sp>
        <p:nvSpPr>
          <p:cNvPr id="40963" name="Slide Number Placeholder 4"/>
          <p:cNvSpPr>
            <a:spLocks noGrp="1"/>
          </p:cNvSpPr>
          <p:nvPr>
            <p:ph type="sldNum"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5C301D1-366B-445F-A4F1-95E6199C47C2}" type="slidenum">
              <a:rPr lang="ar-SA" sz="1400" smtClean="0">
                <a:solidFill>
                  <a:schemeClr val="bg1"/>
                </a:solidFill>
              </a:rPr>
              <a:pPr eaLnBrk="1" hangingPunct="1"/>
              <a:t>20</a:t>
            </a:fld>
            <a:endParaRPr lang="en-US" sz="1400" smtClean="0">
              <a:solidFill>
                <a:schemeClr val="bg1"/>
              </a:solidFill>
            </a:endParaRPr>
          </a:p>
        </p:txBody>
      </p:sp>
      <p:sp>
        <p:nvSpPr>
          <p:cNvPr id="40962"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smtClean="0"/>
              <a:t>MTDC/NQDS/17/04</a:t>
            </a:r>
          </a:p>
        </p:txBody>
      </p:sp>
      <p:grpSp>
        <p:nvGrpSpPr>
          <p:cNvPr id="40964" name="Group 2"/>
          <p:cNvGrpSpPr>
            <a:grpSpLocks/>
          </p:cNvGrpSpPr>
          <p:nvPr/>
        </p:nvGrpSpPr>
        <p:grpSpPr bwMode="auto">
          <a:xfrm>
            <a:off x="2590800" y="3404246"/>
            <a:ext cx="3270440" cy="2539353"/>
            <a:chOff x="1824" y="1344"/>
            <a:chExt cx="2239" cy="2198"/>
          </a:xfrm>
        </p:grpSpPr>
        <p:sp>
          <p:nvSpPr>
            <p:cNvPr id="40966" name="Freeform 3"/>
            <p:cNvSpPr>
              <a:spLocks/>
            </p:cNvSpPr>
            <p:nvPr/>
          </p:nvSpPr>
          <p:spPr bwMode="auto">
            <a:xfrm>
              <a:off x="2494" y="1741"/>
              <a:ext cx="906" cy="1411"/>
            </a:xfrm>
            <a:custGeom>
              <a:avLst/>
              <a:gdLst>
                <a:gd name="T0" fmla="*/ 309 w 906"/>
                <a:gd name="T1" fmla="*/ 381 h 1411"/>
                <a:gd name="T2" fmla="*/ 400 w 906"/>
                <a:gd name="T3" fmla="*/ 286 h 1411"/>
                <a:gd name="T4" fmla="*/ 561 w 906"/>
                <a:gd name="T5" fmla="*/ 345 h 1411"/>
                <a:gd name="T6" fmla="*/ 547 w 906"/>
                <a:gd name="T7" fmla="*/ 505 h 1411"/>
                <a:gd name="T8" fmla="*/ 352 w 906"/>
                <a:gd name="T9" fmla="*/ 628 h 1411"/>
                <a:gd name="T10" fmla="*/ 316 w 906"/>
                <a:gd name="T11" fmla="*/ 978 h 1411"/>
                <a:gd name="T12" fmla="*/ 352 w 906"/>
                <a:gd name="T13" fmla="*/ 1087 h 1411"/>
                <a:gd name="T14" fmla="*/ 288 w 906"/>
                <a:gd name="T15" fmla="*/ 1209 h 1411"/>
                <a:gd name="T16" fmla="*/ 302 w 906"/>
                <a:gd name="T17" fmla="*/ 1332 h 1411"/>
                <a:gd name="T18" fmla="*/ 440 w 906"/>
                <a:gd name="T19" fmla="*/ 1411 h 1411"/>
                <a:gd name="T20" fmla="*/ 618 w 906"/>
                <a:gd name="T21" fmla="*/ 1354 h 1411"/>
                <a:gd name="T22" fmla="*/ 675 w 906"/>
                <a:gd name="T23" fmla="*/ 1209 h 1411"/>
                <a:gd name="T24" fmla="*/ 604 w 906"/>
                <a:gd name="T25" fmla="*/ 1071 h 1411"/>
                <a:gd name="T26" fmla="*/ 682 w 906"/>
                <a:gd name="T27" fmla="*/ 992 h 1411"/>
                <a:gd name="T28" fmla="*/ 682 w 906"/>
                <a:gd name="T29" fmla="*/ 800 h 1411"/>
                <a:gd name="T30" fmla="*/ 884 w 906"/>
                <a:gd name="T31" fmla="*/ 635 h 1411"/>
                <a:gd name="T32" fmla="*/ 906 w 906"/>
                <a:gd name="T33" fmla="*/ 388 h 1411"/>
                <a:gd name="T34" fmla="*/ 775 w 906"/>
                <a:gd name="T35" fmla="*/ 122 h 1411"/>
                <a:gd name="T36" fmla="*/ 518 w 906"/>
                <a:gd name="T37" fmla="*/ 0 h 1411"/>
                <a:gd name="T38" fmla="*/ 231 w 906"/>
                <a:gd name="T39" fmla="*/ 79 h 1411"/>
                <a:gd name="T40" fmla="*/ 64 w 906"/>
                <a:gd name="T41" fmla="*/ 238 h 1411"/>
                <a:gd name="T42" fmla="*/ 0 w 906"/>
                <a:gd name="T43" fmla="*/ 483 h 1411"/>
                <a:gd name="T44" fmla="*/ 7 w 906"/>
                <a:gd name="T45" fmla="*/ 628 h 1411"/>
                <a:gd name="T46" fmla="*/ 302 w 906"/>
                <a:gd name="T47" fmla="*/ 612 h 1411"/>
                <a:gd name="T48" fmla="*/ 309 w 906"/>
                <a:gd name="T49" fmla="*/ 381 h 14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6"/>
                <a:gd name="T76" fmla="*/ 0 h 1411"/>
                <a:gd name="T77" fmla="*/ 906 w 906"/>
                <a:gd name="T78" fmla="*/ 1411 h 14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6" h="1411">
                  <a:moveTo>
                    <a:pt x="309" y="381"/>
                  </a:moveTo>
                  <a:lnTo>
                    <a:pt x="400" y="286"/>
                  </a:lnTo>
                  <a:lnTo>
                    <a:pt x="561" y="345"/>
                  </a:lnTo>
                  <a:lnTo>
                    <a:pt x="547" y="505"/>
                  </a:lnTo>
                  <a:lnTo>
                    <a:pt x="352" y="628"/>
                  </a:lnTo>
                  <a:lnTo>
                    <a:pt x="316" y="978"/>
                  </a:lnTo>
                  <a:lnTo>
                    <a:pt x="352" y="1087"/>
                  </a:lnTo>
                  <a:lnTo>
                    <a:pt x="288" y="1209"/>
                  </a:lnTo>
                  <a:lnTo>
                    <a:pt x="302" y="1332"/>
                  </a:lnTo>
                  <a:lnTo>
                    <a:pt x="440" y="1411"/>
                  </a:lnTo>
                  <a:lnTo>
                    <a:pt x="618" y="1354"/>
                  </a:lnTo>
                  <a:lnTo>
                    <a:pt x="675" y="1209"/>
                  </a:lnTo>
                  <a:lnTo>
                    <a:pt x="604" y="1071"/>
                  </a:lnTo>
                  <a:lnTo>
                    <a:pt x="682" y="992"/>
                  </a:lnTo>
                  <a:lnTo>
                    <a:pt x="682" y="800"/>
                  </a:lnTo>
                  <a:lnTo>
                    <a:pt x="884" y="635"/>
                  </a:lnTo>
                  <a:lnTo>
                    <a:pt x="906" y="388"/>
                  </a:lnTo>
                  <a:lnTo>
                    <a:pt x="775" y="122"/>
                  </a:lnTo>
                  <a:lnTo>
                    <a:pt x="518" y="0"/>
                  </a:lnTo>
                  <a:lnTo>
                    <a:pt x="231" y="79"/>
                  </a:lnTo>
                  <a:lnTo>
                    <a:pt x="64" y="238"/>
                  </a:lnTo>
                  <a:lnTo>
                    <a:pt x="0" y="483"/>
                  </a:lnTo>
                  <a:lnTo>
                    <a:pt x="7" y="628"/>
                  </a:lnTo>
                  <a:lnTo>
                    <a:pt x="302" y="612"/>
                  </a:lnTo>
                  <a:lnTo>
                    <a:pt x="309" y="38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0967" name="Freeform 4"/>
            <p:cNvSpPr>
              <a:spLocks/>
            </p:cNvSpPr>
            <p:nvPr/>
          </p:nvSpPr>
          <p:spPr bwMode="auto">
            <a:xfrm>
              <a:off x="2547" y="1798"/>
              <a:ext cx="803" cy="985"/>
            </a:xfrm>
            <a:custGeom>
              <a:avLst/>
              <a:gdLst>
                <a:gd name="T0" fmla="*/ 0 w 803"/>
                <a:gd name="T1" fmla="*/ 498 h 985"/>
                <a:gd name="T2" fmla="*/ 116 w 803"/>
                <a:gd name="T3" fmla="*/ 476 h 985"/>
                <a:gd name="T4" fmla="*/ 183 w 803"/>
                <a:gd name="T5" fmla="*/ 498 h 985"/>
                <a:gd name="T6" fmla="*/ 178 w 803"/>
                <a:gd name="T7" fmla="*/ 362 h 985"/>
                <a:gd name="T8" fmla="*/ 228 w 803"/>
                <a:gd name="T9" fmla="*/ 210 h 985"/>
                <a:gd name="T10" fmla="*/ 423 w 803"/>
                <a:gd name="T11" fmla="*/ 153 h 985"/>
                <a:gd name="T12" fmla="*/ 515 w 803"/>
                <a:gd name="T13" fmla="*/ 217 h 985"/>
                <a:gd name="T14" fmla="*/ 615 w 803"/>
                <a:gd name="T15" fmla="*/ 317 h 985"/>
                <a:gd name="T16" fmla="*/ 587 w 803"/>
                <a:gd name="T17" fmla="*/ 490 h 985"/>
                <a:gd name="T18" fmla="*/ 401 w 803"/>
                <a:gd name="T19" fmla="*/ 571 h 985"/>
                <a:gd name="T20" fmla="*/ 351 w 803"/>
                <a:gd name="T21" fmla="*/ 693 h 985"/>
                <a:gd name="T22" fmla="*/ 366 w 803"/>
                <a:gd name="T23" fmla="*/ 816 h 985"/>
                <a:gd name="T24" fmla="*/ 342 w 803"/>
                <a:gd name="T25" fmla="*/ 985 h 985"/>
                <a:gd name="T26" fmla="*/ 527 w 803"/>
                <a:gd name="T27" fmla="*/ 985 h 985"/>
                <a:gd name="T28" fmla="*/ 551 w 803"/>
                <a:gd name="T29" fmla="*/ 859 h 985"/>
                <a:gd name="T30" fmla="*/ 537 w 803"/>
                <a:gd name="T31" fmla="*/ 714 h 985"/>
                <a:gd name="T32" fmla="*/ 651 w 803"/>
                <a:gd name="T33" fmla="*/ 635 h 985"/>
                <a:gd name="T34" fmla="*/ 736 w 803"/>
                <a:gd name="T35" fmla="*/ 593 h 985"/>
                <a:gd name="T36" fmla="*/ 803 w 803"/>
                <a:gd name="T37" fmla="*/ 405 h 985"/>
                <a:gd name="T38" fmla="*/ 744 w 803"/>
                <a:gd name="T39" fmla="*/ 203 h 985"/>
                <a:gd name="T40" fmla="*/ 544 w 803"/>
                <a:gd name="T41" fmla="*/ 0 h 985"/>
                <a:gd name="T42" fmla="*/ 299 w 803"/>
                <a:gd name="T43" fmla="*/ 17 h 985"/>
                <a:gd name="T44" fmla="*/ 104 w 803"/>
                <a:gd name="T45" fmla="*/ 138 h 985"/>
                <a:gd name="T46" fmla="*/ 19 w 803"/>
                <a:gd name="T47" fmla="*/ 291 h 985"/>
                <a:gd name="T48" fmla="*/ 0 w 803"/>
                <a:gd name="T49" fmla="*/ 498 h 9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3"/>
                <a:gd name="T76" fmla="*/ 0 h 985"/>
                <a:gd name="T77" fmla="*/ 803 w 803"/>
                <a:gd name="T78" fmla="*/ 985 h 9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3" h="985">
                  <a:moveTo>
                    <a:pt x="0" y="498"/>
                  </a:moveTo>
                  <a:lnTo>
                    <a:pt x="116" y="476"/>
                  </a:lnTo>
                  <a:lnTo>
                    <a:pt x="183" y="498"/>
                  </a:lnTo>
                  <a:lnTo>
                    <a:pt x="178" y="362"/>
                  </a:lnTo>
                  <a:lnTo>
                    <a:pt x="228" y="210"/>
                  </a:lnTo>
                  <a:lnTo>
                    <a:pt x="423" y="153"/>
                  </a:lnTo>
                  <a:lnTo>
                    <a:pt x="515" y="217"/>
                  </a:lnTo>
                  <a:lnTo>
                    <a:pt x="615" y="317"/>
                  </a:lnTo>
                  <a:lnTo>
                    <a:pt x="587" y="490"/>
                  </a:lnTo>
                  <a:lnTo>
                    <a:pt x="401" y="571"/>
                  </a:lnTo>
                  <a:lnTo>
                    <a:pt x="351" y="693"/>
                  </a:lnTo>
                  <a:lnTo>
                    <a:pt x="366" y="816"/>
                  </a:lnTo>
                  <a:lnTo>
                    <a:pt x="342" y="985"/>
                  </a:lnTo>
                  <a:lnTo>
                    <a:pt x="527" y="985"/>
                  </a:lnTo>
                  <a:lnTo>
                    <a:pt x="551" y="859"/>
                  </a:lnTo>
                  <a:lnTo>
                    <a:pt x="537" y="714"/>
                  </a:lnTo>
                  <a:lnTo>
                    <a:pt x="651" y="635"/>
                  </a:lnTo>
                  <a:lnTo>
                    <a:pt x="736" y="593"/>
                  </a:lnTo>
                  <a:lnTo>
                    <a:pt x="803" y="405"/>
                  </a:lnTo>
                  <a:lnTo>
                    <a:pt x="744" y="203"/>
                  </a:lnTo>
                  <a:lnTo>
                    <a:pt x="544" y="0"/>
                  </a:lnTo>
                  <a:lnTo>
                    <a:pt x="299" y="17"/>
                  </a:lnTo>
                  <a:lnTo>
                    <a:pt x="104" y="138"/>
                  </a:lnTo>
                  <a:lnTo>
                    <a:pt x="19" y="291"/>
                  </a:lnTo>
                  <a:lnTo>
                    <a:pt x="0" y="49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0968" name="Freeform 5"/>
            <p:cNvSpPr>
              <a:spLocks/>
            </p:cNvSpPr>
            <p:nvPr/>
          </p:nvSpPr>
          <p:spPr bwMode="auto">
            <a:xfrm>
              <a:off x="2839" y="2857"/>
              <a:ext cx="259" cy="224"/>
            </a:xfrm>
            <a:custGeom>
              <a:avLst/>
              <a:gdLst>
                <a:gd name="T0" fmla="*/ 93 w 259"/>
                <a:gd name="T1" fmla="*/ 0 h 224"/>
                <a:gd name="T2" fmla="*/ 19 w 259"/>
                <a:gd name="T3" fmla="*/ 40 h 224"/>
                <a:gd name="T4" fmla="*/ 0 w 259"/>
                <a:gd name="T5" fmla="*/ 150 h 224"/>
                <a:gd name="T6" fmla="*/ 57 w 259"/>
                <a:gd name="T7" fmla="*/ 224 h 224"/>
                <a:gd name="T8" fmla="*/ 202 w 259"/>
                <a:gd name="T9" fmla="*/ 224 h 224"/>
                <a:gd name="T10" fmla="*/ 259 w 259"/>
                <a:gd name="T11" fmla="*/ 136 h 224"/>
                <a:gd name="T12" fmla="*/ 209 w 259"/>
                <a:gd name="T13" fmla="*/ 28 h 224"/>
                <a:gd name="T14" fmla="*/ 93 w 259"/>
                <a:gd name="T15" fmla="*/ 0 h 224"/>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224"/>
                <a:gd name="T26" fmla="*/ 259 w 259"/>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224">
                  <a:moveTo>
                    <a:pt x="93" y="0"/>
                  </a:moveTo>
                  <a:lnTo>
                    <a:pt x="19" y="40"/>
                  </a:lnTo>
                  <a:lnTo>
                    <a:pt x="0" y="150"/>
                  </a:lnTo>
                  <a:lnTo>
                    <a:pt x="57" y="224"/>
                  </a:lnTo>
                  <a:lnTo>
                    <a:pt x="202" y="224"/>
                  </a:lnTo>
                  <a:lnTo>
                    <a:pt x="259" y="136"/>
                  </a:lnTo>
                  <a:lnTo>
                    <a:pt x="209" y="28"/>
                  </a:lnTo>
                  <a:lnTo>
                    <a:pt x="9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0969" name="Freeform 6"/>
            <p:cNvSpPr>
              <a:spLocks/>
            </p:cNvSpPr>
            <p:nvPr/>
          </p:nvSpPr>
          <p:spPr bwMode="auto">
            <a:xfrm>
              <a:off x="1824" y="1344"/>
              <a:ext cx="2239" cy="2198"/>
            </a:xfrm>
            <a:custGeom>
              <a:avLst/>
              <a:gdLst>
                <a:gd name="T0" fmla="*/ 1395 w 2239"/>
                <a:gd name="T1" fmla="*/ 0 h 2198"/>
                <a:gd name="T2" fmla="*/ 951 w 2239"/>
                <a:gd name="T3" fmla="*/ 7 h 2198"/>
                <a:gd name="T4" fmla="*/ 613 w 2239"/>
                <a:gd name="T5" fmla="*/ 117 h 2198"/>
                <a:gd name="T6" fmla="*/ 266 w 2239"/>
                <a:gd name="T7" fmla="*/ 340 h 2198"/>
                <a:gd name="T8" fmla="*/ 107 w 2239"/>
                <a:gd name="T9" fmla="*/ 664 h 2198"/>
                <a:gd name="T10" fmla="*/ 36 w 2239"/>
                <a:gd name="T11" fmla="*/ 994 h 2198"/>
                <a:gd name="T12" fmla="*/ 0 w 2239"/>
                <a:gd name="T13" fmla="*/ 1327 h 2198"/>
                <a:gd name="T14" fmla="*/ 159 w 2239"/>
                <a:gd name="T15" fmla="*/ 1570 h 2198"/>
                <a:gd name="T16" fmla="*/ 354 w 2239"/>
                <a:gd name="T17" fmla="*/ 1894 h 2198"/>
                <a:gd name="T18" fmla="*/ 808 w 2239"/>
                <a:gd name="T19" fmla="*/ 2153 h 2198"/>
                <a:gd name="T20" fmla="*/ 1243 w 2239"/>
                <a:gd name="T21" fmla="*/ 2198 h 2198"/>
                <a:gd name="T22" fmla="*/ 1547 w 2239"/>
                <a:gd name="T23" fmla="*/ 2110 h 2198"/>
                <a:gd name="T24" fmla="*/ 1735 w 2239"/>
                <a:gd name="T25" fmla="*/ 2003 h 2198"/>
                <a:gd name="T26" fmla="*/ 1935 w 2239"/>
                <a:gd name="T27" fmla="*/ 1929 h 2198"/>
                <a:gd name="T28" fmla="*/ 2008 w 2239"/>
                <a:gd name="T29" fmla="*/ 1751 h 2198"/>
                <a:gd name="T30" fmla="*/ 2182 w 2239"/>
                <a:gd name="T31" fmla="*/ 1468 h 2198"/>
                <a:gd name="T32" fmla="*/ 2239 w 2239"/>
                <a:gd name="T33" fmla="*/ 1132 h 2198"/>
                <a:gd name="T34" fmla="*/ 2189 w 2239"/>
                <a:gd name="T35" fmla="*/ 749 h 2198"/>
                <a:gd name="T36" fmla="*/ 2051 w 2239"/>
                <a:gd name="T37" fmla="*/ 369 h 2198"/>
                <a:gd name="T38" fmla="*/ 1863 w 2239"/>
                <a:gd name="T39" fmla="*/ 224 h 2198"/>
                <a:gd name="T40" fmla="*/ 1633 w 2239"/>
                <a:gd name="T41" fmla="*/ 36 h 2198"/>
                <a:gd name="T42" fmla="*/ 1512 w 2239"/>
                <a:gd name="T43" fmla="*/ 340 h 2198"/>
                <a:gd name="T44" fmla="*/ 1804 w 2239"/>
                <a:gd name="T45" fmla="*/ 554 h 2198"/>
                <a:gd name="T46" fmla="*/ 1918 w 2239"/>
                <a:gd name="T47" fmla="*/ 735 h 2198"/>
                <a:gd name="T48" fmla="*/ 1987 w 2239"/>
                <a:gd name="T49" fmla="*/ 985 h 2198"/>
                <a:gd name="T50" fmla="*/ 1906 w 2239"/>
                <a:gd name="T51" fmla="*/ 1389 h 2198"/>
                <a:gd name="T52" fmla="*/ 1735 w 2239"/>
                <a:gd name="T53" fmla="*/ 1684 h 2198"/>
                <a:gd name="T54" fmla="*/ 1562 w 2239"/>
                <a:gd name="T55" fmla="*/ 1779 h 2198"/>
                <a:gd name="T56" fmla="*/ 1367 w 2239"/>
                <a:gd name="T57" fmla="*/ 1872 h 2198"/>
                <a:gd name="T58" fmla="*/ 1053 w 2239"/>
                <a:gd name="T59" fmla="*/ 1908 h 2198"/>
                <a:gd name="T60" fmla="*/ 706 w 2239"/>
                <a:gd name="T61" fmla="*/ 1836 h 2198"/>
                <a:gd name="T62" fmla="*/ 433 w 2239"/>
                <a:gd name="T63" fmla="*/ 1534 h 2198"/>
                <a:gd name="T64" fmla="*/ 309 w 2239"/>
                <a:gd name="T65" fmla="*/ 1332 h 2198"/>
                <a:gd name="T66" fmla="*/ 302 w 2239"/>
                <a:gd name="T67" fmla="*/ 1016 h 2198"/>
                <a:gd name="T68" fmla="*/ 368 w 2239"/>
                <a:gd name="T69" fmla="*/ 749 h 2198"/>
                <a:gd name="T70" fmla="*/ 547 w 2239"/>
                <a:gd name="T71" fmla="*/ 526 h 2198"/>
                <a:gd name="T72" fmla="*/ 647 w 2239"/>
                <a:gd name="T73" fmla="*/ 383 h 2198"/>
                <a:gd name="T74" fmla="*/ 887 w 2239"/>
                <a:gd name="T75" fmla="*/ 324 h 2198"/>
                <a:gd name="T76" fmla="*/ 1143 w 2239"/>
                <a:gd name="T77" fmla="*/ 231 h 2198"/>
                <a:gd name="T78" fmla="*/ 1512 w 2239"/>
                <a:gd name="T79" fmla="*/ 340 h 2198"/>
                <a:gd name="T80" fmla="*/ 1633 w 2239"/>
                <a:gd name="T81" fmla="*/ 36 h 2198"/>
                <a:gd name="T82" fmla="*/ 1395 w 2239"/>
                <a:gd name="T83" fmla="*/ 0 h 2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39"/>
                <a:gd name="T127" fmla="*/ 0 h 2198"/>
                <a:gd name="T128" fmla="*/ 2239 w 2239"/>
                <a:gd name="T129" fmla="*/ 2198 h 21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39" h="2198">
                  <a:moveTo>
                    <a:pt x="1395" y="0"/>
                  </a:moveTo>
                  <a:lnTo>
                    <a:pt x="951" y="7"/>
                  </a:lnTo>
                  <a:lnTo>
                    <a:pt x="613" y="117"/>
                  </a:lnTo>
                  <a:lnTo>
                    <a:pt x="266" y="340"/>
                  </a:lnTo>
                  <a:lnTo>
                    <a:pt x="107" y="664"/>
                  </a:lnTo>
                  <a:lnTo>
                    <a:pt x="36" y="994"/>
                  </a:lnTo>
                  <a:lnTo>
                    <a:pt x="0" y="1327"/>
                  </a:lnTo>
                  <a:lnTo>
                    <a:pt x="159" y="1570"/>
                  </a:lnTo>
                  <a:lnTo>
                    <a:pt x="354" y="1894"/>
                  </a:lnTo>
                  <a:lnTo>
                    <a:pt x="808" y="2153"/>
                  </a:lnTo>
                  <a:lnTo>
                    <a:pt x="1243" y="2198"/>
                  </a:lnTo>
                  <a:lnTo>
                    <a:pt x="1547" y="2110"/>
                  </a:lnTo>
                  <a:lnTo>
                    <a:pt x="1735" y="2003"/>
                  </a:lnTo>
                  <a:lnTo>
                    <a:pt x="1935" y="1929"/>
                  </a:lnTo>
                  <a:lnTo>
                    <a:pt x="2008" y="1751"/>
                  </a:lnTo>
                  <a:lnTo>
                    <a:pt x="2182" y="1468"/>
                  </a:lnTo>
                  <a:lnTo>
                    <a:pt x="2239" y="1132"/>
                  </a:lnTo>
                  <a:lnTo>
                    <a:pt x="2189" y="749"/>
                  </a:lnTo>
                  <a:lnTo>
                    <a:pt x="2051" y="369"/>
                  </a:lnTo>
                  <a:lnTo>
                    <a:pt x="1863" y="224"/>
                  </a:lnTo>
                  <a:lnTo>
                    <a:pt x="1633" y="36"/>
                  </a:lnTo>
                  <a:lnTo>
                    <a:pt x="1512" y="340"/>
                  </a:lnTo>
                  <a:lnTo>
                    <a:pt x="1804" y="554"/>
                  </a:lnTo>
                  <a:lnTo>
                    <a:pt x="1918" y="735"/>
                  </a:lnTo>
                  <a:lnTo>
                    <a:pt x="1987" y="985"/>
                  </a:lnTo>
                  <a:lnTo>
                    <a:pt x="1906" y="1389"/>
                  </a:lnTo>
                  <a:lnTo>
                    <a:pt x="1735" y="1684"/>
                  </a:lnTo>
                  <a:lnTo>
                    <a:pt x="1562" y="1779"/>
                  </a:lnTo>
                  <a:lnTo>
                    <a:pt x="1367" y="1872"/>
                  </a:lnTo>
                  <a:lnTo>
                    <a:pt x="1053" y="1908"/>
                  </a:lnTo>
                  <a:lnTo>
                    <a:pt x="706" y="1836"/>
                  </a:lnTo>
                  <a:lnTo>
                    <a:pt x="433" y="1534"/>
                  </a:lnTo>
                  <a:lnTo>
                    <a:pt x="309" y="1332"/>
                  </a:lnTo>
                  <a:lnTo>
                    <a:pt x="302" y="1016"/>
                  </a:lnTo>
                  <a:lnTo>
                    <a:pt x="368" y="749"/>
                  </a:lnTo>
                  <a:lnTo>
                    <a:pt x="547" y="526"/>
                  </a:lnTo>
                  <a:lnTo>
                    <a:pt x="647" y="383"/>
                  </a:lnTo>
                  <a:lnTo>
                    <a:pt x="887" y="324"/>
                  </a:lnTo>
                  <a:lnTo>
                    <a:pt x="1143" y="231"/>
                  </a:lnTo>
                  <a:lnTo>
                    <a:pt x="1512" y="340"/>
                  </a:lnTo>
                  <a:lnTo>
                    <a:pt x="1633" y="36"/>
                  </a:lnTo>
                  <a:lnTo>
                    <a:pt x="1395"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0970" name="Freeform 7"/>
            <p:cNvSpPr>
              <a:spLocks/>
            </p:cNvSpPr>
            <p:nvPr/>
          </p:nvSpPr>
          <p:spPr bwMode="auto">
            <a:xfrm>
              <a:off x="1888" y="1380"/>
              <a:ext cx="2120" cy="2110"/>
            </a:xfrm>
            <a:custGeom>
              <a:avLst/>
              <a:gdLst>
                <a:gd name="T0" fmla="*/ 1146 w 2120"/>
                <a:gd name="T1" fmla="*/ 152 h 2110"/>
                <a:gd name="T2" fmla="*/ 901 w 2120"/>
                <a:gd name="T3" fmla="*/ 152 h 2110"/>
                <a:gd name="T4" fmla="*/ 542 w 2120"/>
                <a:gd name="T5" fmla="*/ 295 h 2110"/>
                <a:gd name="T6" fmla="*/ 319 w 2120"/>
                <a:gd name="T7" fmla="*/ 542 h 2110"/>
                <a:gd name="T8" fmla="*/ 209 w 2120"/>
                <a:gd name="T9" fmla="*/ 858 h 2110"/>
                <a:gd name="T10" fmla="*/ 145 w 2120"/>
                <a:gd name="T11" fmla="*/ 1118 h 2110"/>
                <a:gd name="T12" fmla="*/ 290 w 2120"/>
                <a:gd name="T13" fmla="*/ 1520 h 2110"/>
                <a:gd name="T14" fmla="*/ 461 w 2120"/>
                <a:gd name="T15" fmla="*/ 1662 h 2110"/>
                <a:gd name="T16" fmla="*/ 578 w 2120"/>
                <a:gd name="T17" fmla="*/ 1815 h 2110"/>
                <a:gd name="T18" fmla="*/ 844 w 2120"/>
                <a:gd name="T19" fmla="*/ 1903 h 2110"/>
                <a:gd name="T20" fmla="*/ 1096 w 2120"/>
                <a:gd name="T21" fmla="*/ 1960 h 2110"/>
                <a:gd name="T22" fmla="*/ 1583 w 2120"/>
                <a:gd name="T23" fmla="*/ 1793 h 2110"/>
                <a:gd name="T24" fmla="*/ 1871 w 2120"/>
                <a:gd name="T25" fmla="*/ 1505 h 2110"/>
                <a:gd name="T26" fmla="*/ 1980 w 2120"/>
                <a:gd name="T27" fmla="*/ 1111 h 2110"/>
                <a:gd name="T28" fmla="*/ 1980 w 2120"/>
                <a:gd name="T29" fmla="*/ 780 h 2110"/>
                <a:gd name="T30" fmla="*/ 1842 w 2120"/>
                <a:gd name="T31" fmla="*/ 556 h 2110"/>
                <a:gd name="T32" fmla="*/ 1650 w 2120"/>
                <a:gd name="T33" fmla="*/ 311 h 2110"/>
                <a:gd name="T34" fmla="*/ 1146 w 2120"/>
                <a:gd name="T35" fmla="*/ 152 h 2110"/>
                <a:gd name="T36" fmla="*/ 1122 w 2120"/>
                <a:gd name="T37" fmla="*/ 0 h 2110"/>
                <a:gd name="T38" fmla="*/ 1350 w 2120"/>
                <a:gd name="T39" fmla="*/ 35 h 2110"/>
                <a:gd name="T40" fmla="*/ 1657 w 2120"/>
                <a:gd name="T41" fmla="*/ 123 h 2110"/>
                <a:gd name="T42" fmla="*/ 1814 w 2120"/>
                <a:gd name="T43" fmla="*/ 307 h 2110"/>
                <a:gd name="T44" fmla="*/ 2016 w 2120"/>
                <a:gd name="T45" fmla="*/ 511 h 2110"/>
                <a:gd name="T46" fmla="*/ 2120 w 2120"/>
                <a:gd name="T47" fmla="*/ 958 h 2110"/>
                <a:gd name="T48" fmla="*/ 2101 w 2120"/>
                <a:gd name="T49" fmla="*/ 1282 h 2110"/>
                <a:gd name="T50" fmla="*/ 1966 w 2120"/>
                <a:gd name="T51" fmla="*/ 1570 h 2110"/>
                <a:gd name="T52" fmla="*/ 1771 w 2120"/>
                <a:gd name="T53" fmla="*/ 1822 h 2110"/>
                <a:gd name="T54" fmla="*/ 1345 w 2120"/>
                <a:gd name="T55" fmla="*/ 2045 h 2110"/>
                <a:gd name="T56" fmla="*/ 1008 w 2120"/>
                <a:gd name="T57" fmla="*/ 2110 h 2110"/>
                <a:gd name="T58" fmla="*/ 642 w 2120"/>
                <a:gd name="T59" fmla="*/ 2022 h 2110"/>
                <a:gd name="T60" fmla="*/ 245 w 2120"/>
                <a:gd name="T61" fmla="*/ 1686 h 2110"/>
                <a:gd name="T62" fmla="*/ 0 w 2120"/>
                <a:gd name="T63" fmla="*/ 1125 h 2110"/>
                <a:gd name="T64" fmla="*/ 95 w 2120"/>
                <a:gd name="T65" fmla="*/ 773 h 2110"/>
                <a:gd name="T66" fmla="*/ 159 w 2120"/>
                <a:gd name="T67" fmla="*/ 454 h 2110"/>
                <a:gd name="T68" fmla="*/ 409 w 2120"/>
                <a:gd name="T69" fmla="*/ 230 h 2110"/>
                <a:gd name="T70" fmla="*/ 687 w 2120"/>
                <a:gd name="T71" fmla="*/ 71 h 2110"/>
                <a:gd name="T72" fmla="*/ 1122 w 2120"/>
                <a:gd name="T73" fmla="*/ 0 h 2110"/>
                <a:gd name="T74" fmla="*/ 1146 w 2120"/>
                <a:gd name="T75" fmla="*/ 152 h 2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0"/>
                <a:gd name="T115" fmla="*/ 0 h 2110"/>
                <a:gd name="T116" fmla="*/ 2120 w 2120"/>
                <a:gd name="T117" fmla="*/ 2110 h 2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0" h="2110">
                  <a:moveTo>
                    <a:pt x="1146" y="152"/>
                  </a:moveTo>
                  <a:lnTo>
                    <a:pt x="901" y="152"/>
                  </a:lnTo>
                  <a:lnTo>
                    <a:pt x="542" y="295"/>
                  </a:lnTo>
                  <a:lnTo>
                    <a:pt x="319" y="542"/>
                  </a:lnTo>
                  <a:lnTo>
                    <a:pt x="209" y="858"/>
                  </a:lnTo>
                  <a:lnTo>
                    <a:pt x="145" y="1118"/>
                  </a:lnTo>
                  <a:lnTo>
                    <a:pt x="290" y="1520"/>
                  </a:lnTo>
                  <a:lnTo>
                    <a:pt x="461" y="1662"/>
                  </a:lnTo>
                  <a:lnTo>
                    <a:pt x="578" y="1815"/>
                  </a:lnTo>
                  <a:lnTo>
                    <a:pt x="844" y="1903"/>
                  </a:lnTo>
                  <a:lnTo>
                    <a:pt x="1096" y="1960"/>
                  </a:lnTo>
                  <a:lnTo>
                    <a:pt x="1583" y="1793"/>
                  </a:lnTo>
                  <a:lnTo>
                    <a:pt x="1871" y="1505"/>
                  </a:lnTo>
                  <a:lnTo>
                    <a:pt x="1980" y="1111"/>
                  </a:lnTo>
                  <a:lnTo>
                    <a:pt x="1980" y="780"/>
                  </a:lnTo>
                  <a:lnTo>
                    <a:pt x="1842" y="556"/>
                  </a:lnTo>
                  <a:lnTo>
                    <a:pt x="1650" y="311"/>
                  </a:lnTo>
                  <a:lnTo>
                    <a:pt x="1146" y="152"/>
                  </a:lnTo>
                  <a:lnTo>
                    <a:pt x="1122" y="0"/>
                  </a:lnTo>
                  <a:lnTo>
                    <a:pt x="1350" y="35"/>
                  </a:lnTo>
                  <a:lnTo>
                    <a:pt x="1657" y="123"/>
                  </a:lnTo>
                  <a:lnTo>
                    <a:pt x="1814" y="307"/>
                  </a:lnTo>
                  <a:lnTo>
                    <a:pt x="2016" y="511"/>
                  </a:lnTo>
                  <a:lnTo>
                    <a:pt x="2120" y="958"/>
                  </a:lnTo>
                  <a:lnTo>
                    <a:pt x="2101" y="1282"/>
                  </a:lnTo>
                  <a:lnTo>
                    <a:pt x="1966" y="1570"/>
                  </a:lnTo>
                  <a:lnTo>
                    <a:pt x="1771" y="1822"/>
                  </a:lnTo>
                  <a:lnTo>
                    <a:pt x="1345" y="2045"/>
                  </a:lnTo>
                  <a:lnTo>
                    <a:pt x="1008" y="2110"/>
                  </a:lnTo>
                  <a:lnTo>
                    <a:pt x="642" y="2022"/>
                  </a:lnTo>
                  <a:lnTo>
                    <a:pt x="245" y="1686"/>
                  </a:lnTo>
                  <a:lnTo>
                    <a:pt x="0" y="1125"/>
                  </a:lnTo>
                  <a:lnTo>
                    <a:pt x="95" y="773"/>
                  </a:lnTo>
                  <a:lnTo>
                    <a:pt x="159" y="454"/>
                  </a:lnTo>
                  <a:lnTo>
                    <a:pt x="409" y="230"/>
                  </a:lnTo>
                  <a:lnTo>
                    <a:pt x="687" y="71"/>
                  </a:lnTo>
                  <a:lnTo>
                    <a:pt x="1122" y="0"/>
                  </a:lnTo>
                  <a:lnTo>
                    <a:pt x="1146" y="15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Tree>
    <p:extLst>
      <p:ext uri="{BB962C8B-B14F-4D97-AF65-F5344CB8AC3E}">
        <p14:creationId xmlns:p14="http://schemas.microsoft.com/office/powerpoint/2010/main" val="24506970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normAutofit/>
          </a:bodyPr>
          <a:lstStyle/>
          <a:p>
            <a:pPr algn="ctr"/>
            <a:r>
              <a:rPr lang="ar-SA" sz="4400" b="1" dirty="0" smtClean="0"/>
              <a:t>المراجع</a:t>
            </a:r>
            <a:endParaRPr lang="ar-SA" sz="4400" b="1" dirty="0"/>
          </a:p>
        </p:txBody>
      </p:sp>
      <p:sp>
        <p:nvSpPr>
          <p:cNvPr id="7" name="عنصر نائب للمحتوى 6"/>
          <p:cNvSpPr>
            <a:spLocks noGrp="1"/>
          </p:cNvSpPr>
          <p:nvPr>
            <p:ph sz="quarter" idx="1"/>
          </p:nvPr>
        </p:nvSpPr>
        <p:spPr/>
        <p:txBody>
          <a:bodyPr/>
          <a:lstStyle/>
          <a:p>
            <a:r>
              <a:rPr lang="en-US" dirty="0" smtClean="0"/>
              <a:t>The Joint Commission Quality Check, Accreditation Data – 2016</a:t>
            </a:r>
          </a:p>
          <a:p>
            <a:r>
              <a:rPr lang="ar-SA" dirty="0" smtClean="0"/>
              <a:t>معايير </a:t>
            </a:r>
            <a:r>
              <a:rPr lang="ar-SA" dirty="0" err="1" smtClean="0"/>
              <a:t>إعتماد</a:t>
            </a:r>
            <a:r>
              <a:rPr lang="ar-SA" dirty="0" smtClean="0"/>
              <a:t> المنشآت الصحية 2004 – وزارة الصحة – </a:t>
            </a:r>
            <a:r>
              <a:rPr lang="ar-SA" dirty="0" err="1" smtClean="0"/>
              <a:t>ج.ع.س</a:t>
            </a:r>
            <a:r>
              <a:rPr lang="ar-SA" dirty="0" smtClean="0"/>
              <a:t>.</a:t>
            </a:r>
          </a:p>
          <a:p>
            <a:r>
              <a:rPr lang="ar-SA" dirty="0" smtClean="0"/>
              <a:t>محاضرة جودة الرعاية الصحية – د. </a:t>
            </a:r>
            <a:r>
              <a:rPr lang="ar-SA" smtClean="0"/>
              <a:t>رجوة الجبيلي - 2014</a:t>
            </a:r>
            <a:endParaRPr lang="ar-SA" dirty="0" smtClean="0"/>
          </a:p>
          <a:p>
            <a:r>
              <a:rPr lang="ar-DZ" dirty="0"/>
              <a:t>الإطار النظري لدور الاعتمادية في تحسين الخدمات </a:t>
            </a:r>
            <a:r>
              <a:rPr lang="ar-DZ" dirty="0" smtClean="0"/>
              <a:t>الصحية</a:t>
            </a:r>
            <a:r>
              <a:rPr lang="ar-SA" dirty="0" smtClean="0"/>
              <a:t> - الجزائر</a:t>
            </a:r>
            <a:endParaRPr lang="en-US" dirty="0"/>
          </a:p>
          <a:p>
            <a:r>
              <a:rPr lang="en-US" dirty="0" smtClean="0"/>
              <a:t>Accreditation In Health Care - 2017</a:t>
            </a:r>
            <a:endParaRPr lang="ar-SA" dirty="0"/>
          </a:p>
        </p:txBody>
      </p:sp>
      <p:sp>
        <p:nvSpPr>
          <p:cNvPr id="4" name="عنصر نائب لرقم الشريحة 3"/>
          <p:cNvSpPr>
            <a:spLocks noGrp="1"/>
          </p:cNvSpPr>
          <p:nvPr>
            <p:ph type="sldNum" sz="quarter" idx="15"/>
          </p:nvPr>
        </p:nvSpPr>
        <p:spPr/>
        <p:txBody>
          <a:bodyPr/>
          <a:lstStyle/>
          <a:p>
            <a:pPr algn="r" fontAlgn="base">
              <a:spcBef>
                <a:spcPct val="0"/>
              </a:spcBef>
              <a:spcAft>
                <a:spcPct val="0"/>
              </a:spcAft>
              <a:defRPr/>
            </a:pPr>
            <a:fld id="{D3E43094-C04E-4101-8E6C-46FCE4890636}" type="slidenum">
              <a:rPr lang="ar-SA" smtClean="0">
                <a:solidFill>
                  <a:srgbClr val="FFFFFF"/>
                </a:solidFill>
                <a:latin typeface="Arial" pitchFamily="34" charset="0"/>
              </a:rPr>
              <a:pPr algn="r" fontAlgn="base">
                <a:spcBef>
                  <a:spcPct val="0"/>
                </a:spcBef>
                <a:spcAft>
                  <a:spcPct val="0"/>
                </a:spcAft>
                <a:defRPr/>
              </a:pPr>
              <a:t>21</a:t>
            </a:fld>
            <a:endParaRPr lang="en-US">
              <a:solidFill>
                <a:srgbClr val="FFFFFF"/>
              </a:solidFill>
              <a:latin typeface="Arial" pitchFamily="34" charset="0"/>
            </a:endParaRPr>
          </a:p>
        </p:txBody>
      </p:sp>
      <p:sp>
        <p:nvSpPr>
          <p:cNvPr id="5" name="عنصر نائب للتذييل 4"/>
          <p:cNvSpPr>
            <a:spLocks noGrp="1"/>
          </p:cNvSpPr>
          <p:nvPr>
            <p:ph type="ftr" sz="quarter" idx="16"/>
          </p:nvPr>
        </p:nvSpPr>
        <p:spPr/>
        <p:txBody>
          <a:bodyPr/>
          <a:lstStyle/>
          <a:p>
            <a:pPr fontAlgn="base">
              <a:spcBef>
                <a:spcPct val="0"/>
              </a:spcBef>
              <a:spcAft>
                <a:spcPct val="0"/>
              </a:spcAft>
              <a:defRPr/>
            </a:pPr>
            <a:r>
              <a:rPr lang="en-US" smtClean="0">
                <a:solidFill>
                  <a:srgbClr val="FFFFFF"/>
                </a:solidFill>
                <a:latin typeface="Arial" pitchFamily="34" charset="0"/>
              </a:rPr>
              <a:t>MTDC/NQDS/17/04</a:t>
            </a:r>
            <a:endParaRPr lang="en-US">
              <a:solidFill>
                <a:srgbClr val="FFFFFF"/>
              </a:solidFill>
              <a:latin typeface="Arial" pitchFamily="34" charset="0"/>
            </a:endParaRPr>
          </a:p>
        </p:txBody>
      </p:sp>
    </p:spTree>
    <p:extLst>
      <p:ext uri="{BB962C8B-B14F-4D97-AF65-F5344CB8AC3E}">
        <p14:creationId xmlns:p14="http://schemas.microsoft.com/office/powerpoint/2010/main" val="176824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800" b="1" dirty="0" smtClean="0"/>
              <a:t>مقدمة</a:t>
            </a:r>
            <a:endParaRPr lang="ar-SA" b="1" dirty="0"/>
          </a:p>
        </p:txBody>
      </p:sp>
      <p:sp>
        <p:nvSpPr>
          <p:cNvPr id="3" name="عنصر نائب للمحتوى 2"/>
          <p:cNvSpPr>
            <a:spLocks noGrp="1"/>
          </p:cNvSpPr>
          <p:nvPr>
            <p:ph sz="quarter" idx="1"/>
          </p:nvPr>
        </p:nvSpPr>
        <p:spPr/>
        <p:txBody>
          <a:bodyPr/>
          <a:lstStyle/>
          <a:p>
            <a:r>
              <a:rPr lang="ar-SA" sz="2400" dirty="0" smtClean="0">
                <a:effectLst/>
              </a:rPr>
              <a:t>   </a:t>
            </a:r>
            <a:r>
              <a:rPr lang="ar-SA" sz="2400" dirty="0">
                <a:effectLst/>
              </a:rPr>
              <a:t>لنظام الاعتماد في مجالات الرعاية الصحية خصوصية كبيرة، وأهم سمات هذه الخصوصية أنه يتعامل مع البشر سواء كانوا مقدمي خدمة أو مستفيدين من هذه الخدمة، الأمر الذي يجعل تطبيق نظم الجودة مرتبطاً ارتباطاً وثيقاً بالأداء البشري وبمدى تقبل المستفيد من هذه الخدمة لمستوى هذه الجودة. ومن هنا بدأت العديد من المنظمات الدولية في إرساء قواعد خاصة بنظم اعتماد مؤسسات الرعاية الصحية تركز فيها المقام الأول على المريض أو المستفيد من الخدمة، إضافة إلى الجوانب الفنية والإدارية والتكنولوجية في نظم تقديم خدمات الرعاية الصحية</a:t>
            </a:r>
            <a:r>
              <a:rPr lang="fr-FR" sz="2400" dirty="0">
                <a:effectLst/>
              </a:rPr>
              <a:t>. </a:t>
            </a:r>
            <a:endParaRPr lang="en-US" sz="2400" dirty="0">
              <a:effectLst/>
            </a:endParaRPr>
          </a:p>
          <a:p>
            <a:r>
              <a:rPr lang="ar-SA" sz="2400" dirty="0">
                <a:effectLst/>
              </a:rPr>
              <a:t>وبناء على ما سبق، تتمحور </a:t>
            </a:r>
            <a:r>
              <a:rPr lang="ar-SA" sz="2400" dirty="0" smtClean="0">
                <a:effectLst/>
              </a:rPr>
              <a:t>محاضرتنا في </a:t>
            </a:r>
            <a:r>
              <a:rPr lang="ar-SA" sz="2400" dirty="0">
                <a:effectLst/>
              </a:rPr>
              <a:t>السؤال الجوهري الآتي:</a:t>
            </a:r>
            <a:endParaRPr lang="en-US" sz="2400" dirty="0">
              <a:effectLst/>
            </a:endParaRPr>
          </a:p>
          <a:p>
            <a:pPr marL="0" indent="0">
              <a:buNone/>
            </a:pPr>
            <a:r>
              <a:rPr lang="ar-SA" b="1" i="1" dirty="0">
                <a:solidFill>
                  <a:srgbClr val="FF0000"/>
                </a:solidFill>
              </a:rPr>
              <a:t>	</a:t>
            </a:r>
            <a:r>
              <a:rPr lang="ar-SA" sz="2400" b="1" i="1" dirty="0" smtClean="0">
                <a:solidFill>
                  <a:srgbClr val="FF0000"/>
                </a:solidFill>
                <a:effectLst/>
              </a:rPr>
              <a:t>ما </a:t>
            </a:r>
            <a:r>
              <a:rPr lang="ar-SA" sz="2400" b="1" i="1" dirty="0">
                <a:solidFill>
                  <a:srgbClr val="FF0000"/>
                </a:solidFill>
                <a:effectLst/>
              </a:rPr>
              <a:t>هو دور الاعتمادية في تحسين الخدمات الصحية ؟</a:t>
            </a:r>
            <a:endParaRPr lang="en-US" sz="2400" b="1" i="1" dirty="0">
              <a:solidFill>
                <a:srgbClr val="FF0000"/>
              </a:solidFill>
              <a:effectLst/>
            </a:endParaRPr>
          </a:p>
          <a:p>
            <a:endParaRPr lang="ar-SA" sz="2400" dirty="0"/>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3</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spTree>
    <p:extLst>
      <p:ext uri="{BB962C8B-B14F-4D97-AF65-F5344CB8AC3E}">
        <p14:creationId xmlns:p14="http://schemas.microsoft.com/office/powerpoint/2010/main" val="3898354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467600" cy="792162"/>
          </a:xfrm>
        </p:spPr>
        <p:txBody>
          <a:bodyPr>
            <a:normAutofit/>
          </a:bodyPr>
          <a:lstStyle/>
          <a:p>
            <a:pPr algn="ctr" rtl="1"/>
            <a:r>
              <a:rPr lang="ar-SA" sz="4000" b="1" dirty="0" smtClean="0">
                <a:solidFill>
                  <a:srgbClr val="0070C0"/>
                </a:solidFill>
              </a:rPr>
              <a:t>لماذا </a:t>
            </a:r>
            <a:r>
              <a:rPr lang="ar-SY" sz="4000" b="1" dirty="0" smtClean="0">
                <a:solidFill>
                  <a:srgbClr val="0070C0"/>
                </a:solidFill>
              </a:rPr>
              <a:t>الجودة في الرعاية الصحية</a:t>
            </a:r>
            <a:r>
              <a:rPr lang="ar-SA" sz="4000" b="1" dirty="0" smtClean="0">
                <a:solidFill>
                  <a:srgbClr val="0070C0"/>
                </a:solidFill>
              </a:rPr>
              <a:t>؟</a:t>
            </a:r>
            <a:endParaRPr lang="ar-SY" sz="4000" b="1" dirty="0">
              <a:solidFill>
                <a:srgbClr val="0070C0"/>
              </a:solidFill>
            </a:endParaRPr>
          </a:p>
        </p:txBody>
      </p:sp>
      <p:sp>
        <p:nvSpPr>
          <p:cNvPr id="3" name="Content Placeholder 2"/>
          <p:cNvSpPr>
            <a:spLocks noGrp="1"/>
          </p:cNvSpPr>
          <p:nvPr>
            <p:ph sz="quarter" idx="1"/>
          </p:nvPr>
        </p:nvSpPr>
        <p:spPr>
          <a:xfrm>
            <a:off x="457200" y="1295400"/>
            <a:ext cx="8229600" cy="4648200"/>
          </a:xfrm>
        </p:spPr>
        <p:txBody>
          <a:bodyPr>
            <a:noAutofit/>
          </a:bodyPr>
          <a:lstStyle/>
          <a:p>
            <a:pPr algn="r" rtl="1"/>
            <a:r>
              <a:rPr lang="ar-SY" sz="2400" dirty="0" smtClean="0"/>
              <a:t>توفر الرعاية وملاءمتها .</a:t>
            </a:r>
          </a:p>
          <a:p>
            <a:pPr algn="r" rtl="1"/>
            <a:r>
              <a:rPr lang="ar-SY" sz="2400" dirty="0" smtClean="0"/>
              <a:t>إمكانية الوصول إليها والاستفادة منها .</a:t>
            </a:r>
          </a:p>
          <a:p>
            <a:pPr algn="r" rtl="1"/>
            <a:r>
              <a:rPr lang="ar-SY" sz="2400" dirty="0" smtClean="0"/>
              <a:t>المساواة والعدالة</a:t>
            </a:r>
            <a:r>
              <a:rPr lang="ar-SA" sz="2400" dirty="0" smtClean="0"/>
              <a:t> بين المستفيدين</a:t>
            </a:r>
            <a:r>
              <a:rPr lang="ar-SY" sz="2400" dirty="0" smtClean="0"/>
              <a:t> .</a:t>
            </a:r>
          </a:p>
          <a:p>
            <a:pPr algn="r" rtl="1"/>
            <a:r>
              <a:rPr lang="ar-SY" sz="2400" dirty="0"/>
              <a:t>الكفاءة </a:t>
            </a:r>
            <a:r>
              <a:rPr lang="ar-SY" sz="2400" dirty="0" smtClean="0"/>
              <a:t>والمهارات الفنية </a:t>
            </a:r>
            <a:r>
              <a:rPr lang="ar-SY" sz="2400" dirty="0"/>
              <a:t>والتقنية </a:t>
            </a:r>
            <a:r>
              <a:rPr lang="ar-SA" sz="2400" dirty="0" smtClean="0"/>
              <a:t>في تقديم الخدمة</a:t>
            </a:r>
            <a:r>
              <a:rPr lang="ar-SY" sz="2400" dirty="0" smtClean="0"/>
              <a:t>.</a:t>
            </a:r>
          </a:p>
          <a:p>
            <a:pPr algn="r" rtl="1"/>
            <a:r>
              <a:rPr lang="ar-SY" sz="2400" dirty="0" smtClean="0"/>
              <a:t>الاستمرارية و في الوقت المحدد والمطلوب والمناسب .</a:t>
            </a:r>
          </a:p>
          <a:p>
            <a:pPr algn="r" rtl="1"/>
            <a:r>
              <a:rPr lang="ar-SY" sz="2400" dirty="0" smtClean="0"/>
              <a:t>السلامة </a:t>
            </a:r>
            <a:r>
              <a:rPr lang="ar-SY" sz="2400" dirty="0" err="1" smtClean="0"/>
              <a:t>والوثوقية</a:t>
            </a:r>
            <a:r>
              <a:rPr lang="ar-SY" sz="2400" dirty="0" smtClean="0"/>
              <a:t> .</a:t>
            </a:r>
          </a:p>
          <a:p>
            <a:pPr algn="r" rtl="1"/>
            <a:r>
              <a:rPr lang="ar-SY" sz="2400" dirty="0" smtClean="0"/>
              <a:t>الاهتمام والاحترام ( العلاقات بين الأشخاص ) .</a:t>
            </a:r>
          </a:p>
          <a:p>
            <a:pPr algn="r" rtl="1"/>
            <a:r>
              <a:rPr lang="ar-SY" sz="2400" dirty="0" smtClean="0"/>
              <a:t>الفعالية .</a:t>
            </a:r>
          </a:p>
          <a:p>
            <a:pPr algn="r" rtl="1"/>
            <a:r>
              <a:rPr lang="ar-SA" sz="2400" dirty="0" smtClean="0"/>
              <a:t>التكاملية</a:t>
            </a:r>
            <a:r>
              <a:rPr lang="ar-SY" sz="2400" dirty="0" smtClean="0"/>
              <a:t>.</a:t>
            </a:r>
          </a:p>
          <a:p>
            <a:pPr marL="0" indent="0" algn="r" rtl="1">
              <a:buNone/>
            </a:pPr>
            <a:r>
              <a:rPr lang="ar-SY" sz="2400" dirty="0" smtClean="0">
                <a:solidFill>
                  <a:srgbClr val="FF0000"/>
                </a:solidFill>
              </a:rPr>
              <a:t>والبعد الجديد الذي يؤثر على باقي الأبعاد ( وسائل الإعلام والاتصال والتواصل ) .</a:t>
            </a:r>
            <a:endParaRPr lang="ar-SY" sz="2400" dirty="0">
              <a:solidFill>
                <a:srgbClr val="FF0000"/>
              </a:solidFill>
            </a:endParaRPr>
          </a:p>
        </p:txBody>
      </p:sp>
      <p:sp>
        <p:nvSpPr>
          <p:cNvPr id="5" name="Slide Number Placeholder 4"/>
          <p:cNvSpPr>
            <a:spLocks noGrp="1"/>
          </p:cNvSpPr>
          <p:nvPr>
            <p:ph type="sldNum" sz="quarter" idx="15"/>
          </p:nvPr>
        </p:nvSpPr>
        <p:spPr/>
        <p:txBody>
          <a:bodyPr/>
          <a:lstStyle/>
          <a:p>
            <a:fld id="{B6F15528-21DE-4FAA-801E-634DDDAF4B2B}" type="slidenum">
              <a:rPr lang="en-US" smtClean="0"/>
              <a:pPr/>
              <a:t>4</a:t>
            </a:fld>
            <a:endParaRPr lang="en-US"/>
          </a:p>
        </p:txBody>
      </p:sp>
      <p:sp>
        <p:nvSpPr>
          <p:cNvPr id="4" name="Footer Placeholder 3"/>
          <p:cNvSpPr>
            <a:spLocks noGrp="1"/>
          </p:cNvSpPr>
          <p:nvPr>
            <p:ph type="ftr" sz="quarter" idx="16"/>
          </p:nvPr>
        </p:nvSpPr>
        <p:spPr/>
        <p:txBody>
          <a:bodyPr/>
          <a:lstStyle/>
          <a:p>
            <a:r>
              <a:rPr lang="en-US" smtClean="0"/>
              <a:t>MTDC/NQDS/17/04</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905000"/>
            <a:ext cx="2514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176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0"/>
            <a:ext cx="7315200" cy="944562"/>
          </a:xfrm>
        </p:spPr>
        <p:txBody>
          <a:bodyPr>
            <a:normAutofit/>
          </a:bodyPr>
          <a:lstStyle/>
          <a:p>
            <a:pPr algn="ctr"/>
            <a:r>
              <a:rPr lang="ar-SY" sz="3600" b="1" dirty="0" smtClean="0">
                <a:solidFill>
                  <a:srgbClr val="0070C0"/>
                </a:solidFill>
              </a:rPr>
              <a:t>طرق تطبيق الجودة في الخدمات الصحية</a:t>
            </a:r>
            <a:endParaRPr lang="ar-SY" sz="3600" b="1" dirty="0">
              <a:solidFill>
                <a:srgbClr val="0070C0"/>
              </a:solidFill>
            </a:endParaRPr>
          </a:p>
        </p:txBody>
      </p:sp>
      <p:sp>
        <p:nvSpPr>
          <p:cNvPr id="3" name="عنصر نائب للمحتوى 2"/>
          <p:cNvSpPr>
            <a:spLocks noGrp="1"/>
          </p:cNvSpPr>
          <p:nvPr>
            <p:ph sz="quarter" idx="1"/>
          </p:nvPr>
        </p:nvSpPr>
        <p:spPr>
          <a:xfrm>
            <a:off x="381000" y="1371600"/>
            <a:ext cx="8305800" cy="5181600"/>
          </a:xfrm>
        </p:spPr>
        <p:txBody>
          <a:bodyPr>
            <a:noAutofit/>
          </a:bodyPr>
          <a:lstStyle/>
          <a:p>
            <a:r>
              <a:rPr lang="ar-SY" sz="3200" dirty="0" smtClean="0"/>
              <a:t>لا يوجد طريقة واحدة لتطبيق الجودة في مؤسسات الرعاية الصحية ومنها المشافي .</a:t>
            </a:r>
          </a:p>
          <a:p>
            <a:pPr algn="r" rtl="1"/>
            <a:r>
              <a:rPr lang="ar-SY" sz="3200" dirty="0" smtClean="0"/>
              <a:t>بالإضافة لفوائد تطبيق معايير الاعتماد في ضمان جودة الخدمات الصحية , يمكن تطبيق عدة مقاربات منها تطبيق المواصفة الدولية لنظام إدارة الجودة </a:t>
            </a:r>
            <a:r>
              <a:rPr lang="ar-SA" sz="3200" dirty="0" smtClean="0"/>
              <a:t>(</a:t>
            </a:r>
            <a:r>
              <a:rPr lang="ar-SY" sz="3200" dirty="0" err="1" smtClean="0"/>
              <a:t>آيزو</a:t>
            </a:r>
            <a:r>
              <a:rPr lang="ar-SY" sz="3200" dirty="0" smtClean="0"/>
              <a:t> 9001 </a:t>
            </a:r>
            <a:r>
              <a:rPr lang="ar-SA" sz="3200" dirty="0" smtClean="0"/>
              <a:t>) </a:t>
            </a:r>
            <a:r>
              <a:rPr lang="ar-SY" sz="3200" dirty="0" smtClean="0"/>
              <a:t>مع الحصول على شهادة أو بدون</a:t>
            </a:r>
            <a:r>
              <a:rPr lang="ar-SA" sz="3200" dirty="0" smtClean="0"/>
              <a:t>ها</a:t>
            </a:r>
            <a:r>
              <a:rPr lang="ar-SY" sz="3200" dirty="0" smtClean="0"/>
              <a:t>, أو تطبيق حلقات الجودة وفرق الجودة وأدوات الجودة , أو حل المشكلات وإدارة المخاطر, كما يمكن وضع معايير ومؤشرات لجودة الخدمات التي تقدمها هذه المؤسسة ومتابعة تطبيقها .</a:t>
            </a:r>
          </a:p>
          <a:p>
            <a:pPr algn="r" rtl="1"/>
            <a:endParaRPr lang="ar-SY" sz="3200" dirty="0"/>
          </a:p>
        </p:txBody>
      </p:sp>
      <p:sp>
        <p:nvSpPr>
          <p:cNvPr id="5" name="عنصر نائب لرقم الشريحة 4"/>
          <p:cNvSpPr>
            <a:spLocks noGrp="1"/>
          </p:cNvSpPr>
          <p:nvPr>
            <p:ph type="sldNum" sz="quarter" idx="15"/>
          </p:nvPr>
        </p:nvSpPr>
        <p:spPr/>
        <p:txBody>
          <a:bodyPr/>
          <a:lstStyle/>
          <a:p>
            <a:fld id="{B6F15528-21DE-4FAA-801E-634DDDAF4B2B}" type="slidenum">
              <a:rPr lang="en-US" smtClean="0"/>
              <a:pPr/>
              <a:t>5</a:t>
            </a:fld>
            <a:endParaRPr lang="en-US"/>
          </a:p>
        </p:txBody>
      </p:sp>
      <p:sp>
        <p:nvSpPr>
          <p:cNvPr id="4" name="عنصر نائب للتذييل 3"/>
          <p:cNvSpPr>
            <a:spLocks noGrp="1"/>
          </p:cNvSpPr>
          <p:nvPr>
            <p:ph type="ftr" sz="quarter" idx="16"/>
          </p:nvPr>
        </p:nvSpPr>
        <p:spPr/>
        <p:txBody>
          <a:bodyPr/>
          <a:lstStyle/>
          <a:p>
            <a:r>
              <a:rPr lang="en-US" smtClean="0"/>
              <a:t>MTDC/NQDS/17/04</a:t>
            </a:r>
            <a:endParaRPr lang="en-US" dirty="0"/>
          </a:p>
        </p:txBody>
      </p:sp>
    </p:spTree>
    <p:extLst>
      <p:ext uri="{BB962C8B-B14F-4D97-AF65-F5344CB8AC3E}">
        <p14:creationId xmlns:p14="http://schemas.microsoft.com/office/powerpoint/2010/main" val="3471635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solidFill>
                  <a:srgbClr val="00B050"/>
                </a:solidFill>
              </a:rPr>
              <a:t>تعريف الإعتمادية</a:t>
            </a:r>
            <a:endParaRPr lang="ar-SA" sz="4400" b="1" dirty="0">
              <a:solidFill>
                <a:srgbClr val="00B050"/>
              </a:solidFill>
            </a:endParaRPr>
          </a:p>
        </p:txBody>
      </p:sp>
      <p:sp>
        <p:nvSpPr>
          <p:cNvPr id="3" name="عنصر نائب للمحتوى 2"/>
          <p:cNvSpPr>
            <a:spLocks noGrp="1"/>
          </p:cNvSpPr>
          <p:nvPr>
            <p:ph sz="quarter" idx="1"/>
          </p:nvPr>
        </p:nvSpPr>
        <p:spPr/>
        <p:txBody>
          <a:bodyPr/>
          <a:lstStyle/>
          <a:p>
            <a:r>
              <a:rPr lang="ar-SA" sz="3200" dirty="0">
                <a:effectLst/>
              </a:rPr>
              <a:t>- الاعتماد هو العملية التي تقوم من خلالها المؤسسة المانحة للاعتماد بتقييم المؤسسة الصحية، وتحدد فيما إذا كانت هذه المؤسسة تفي بالمعايير التي وُضِعَتْ للمحافظة على نوعية الرعاية الصحية المقدمة وتحسينها، وهذه المعايير تحقق أفضل ما يمكن الوصول إليه، وإن اعتماد المؤسسة يمثل الدليل الملموس على أن المؤسسة ملتزمة بتحسين نوعية الخدمة المقدمة للمريض والتأكد من سلامة بيئة الرعاية بالدرجة </a:t>
            </a:r>
            <a:r>
              <a:rPr lang="ar-SA" sz="3200" dirty="0" smtClean="0">
                <a:effectLst/>
              </a:rPr>
              <a:t>الأولى.</a:t>
            </a:r>
            <a:endParaRPr lang="en-US" sz="3200" dirty="0">
              <a:effectLst/>
            </a:endParaRPr>
          </a:p>
          <a:p>
            <a:endParaRPr lang="ar-SA" dirty="0"/>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6</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spTree>
    <p:extLst>
      <p:ext uri="{BB962C8B-B14F-4D97-AF65-F5344CB8AC3E}">
        <p14:creationId xmlns:p14="http://schemas.microsoft.com/office/powerpoint/2010/main" val="2890055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solidFill>
                  <a:srgbClr val="FF0000"/>
                </a:solidFill>
              </a:rPr>
              <a:t>أهمية الإعتماد</a:t>
            </a:r>
            <a:endParaRPr lang="ar-SA" sz="4400" b="1" dirty="0">
              <a:solidFill>
                <a:srgbClr val="FF0000"/>
              </a:solidFill>
            </a:endParaRPr>
          </a:p>
        </p:txBody>
      </p:sp>
      <p:sp>
        <p:nvSpPr>
          <p:cNvPr id="3" name="عنصر نائب للمحتوى 2"/>
          <p:cNvSpPr>
            <a:spLocks noGrp="1"/>
          </p:cNvSpPr>
          <p:nvPr>
            <p:ph sz="quarter" idx="1"/>
          </p:nvPr>
        </p:nvSpPr>
        <p:spPr/>
        <p:txBody>
          <a:bodyPr/>
          <a:lstStyle/>
          <a:p>
            <a:r>
              <a:rPr lang="ar-SA" sz="2400" dirty="0">
                <a:effectLst/>
              </a:rPr>
              <a:t> في حين بدأ اعتماد الخدمات الصحية أول ما بدأ في الولايات المتحدة الأمريكية في خمسينيات القرن العشرين. ويعتبر الاعتماد حاليا الأداة الرئيسية التي تستخدمها البلدان الصناعية المتقدمة لضمان جودة الرعاية، وللقيام، في الكثير من الحالات، بتوزيع الموارد المالية على المؤسسات الصحية. وتتطلب عملية تقييم الجودة من خلال الاعتماد وضع معايير لكل مستوى من مستويات الرعاية، أو أي ممارسة أو طريقة مثلى، يحددها الخبراء والمنظمات المهنية أو أي منهما. والمعيار المبدئي، في كل حالة، هو المستوى الأدنى المطلوب للجودة، علما بأن هذا المستوى يتغير مع تطور النظام. ونظرا إلى أن المؤسسات الصحية لا تتألف من وحدات مستقلة ومنعزلة، فلا بد لجميع الخدمات المطلوب اعتمادها في المرفق الصحي أن تفي بالمعايير الأساسية.</a:t>
            </a:r>
            <a:endParaRPr lang="ar-SA" sz="2400" dirty="0"/>
          </a:p>
        </p:txBody>
      </p:sp>
      <p:sp>
        <p:nvSpPr>
          <p:cNvPr id="6" name="عنصر نائب لرقم الشريحة 5"/>
          <p:cNvSpPr>
            <a:spLocks noGrp="1"/>
          </p:cNvSpPr>
          <p:nvPr>
            <p:ph type="sldNum" sz="quarter" idx="15"/>
          </p:nvPr>
        </p:nvSpPr>
        <p:spPr/>
        <p:txBody>
          <a:bodyPr/>
          <a:lstStyle/>
          <a:p>
            <a:pPr>
              <a:defRPr/>
            </a:pPr>
            <a:fld id="{51F26727-B3B4-4BF1-AD77-2ACF3A9F7170}" type="slidenum">
              <a:rPr lang="ar-SA" smtClean="0">
                <a:solidFill>
                  <a:srgbClr val="FFFFFF"/>
                </a:solidFill>
              </a:rPr>
              <a:pPr>
                <a:defRPr/>
              </a:pPr>
              <a:t>7</a:t>
            </a:fld>
            <a:endParaRPr lang="en-US">
              <a:solidFill>
                <a:srgbClr val="FFFFFF"/>
              </a:solidFill>
            </a:endParaRPr>
          </a:p>
        </p:txBody>
      </p:sp>
      <p:sp>
        <p:nvSpPr>
          <p:cNvPr id="5" name="عنصر نائب للتذييل 4"/>
          <p:cNvSpPr>
            <a:spLocks noGrp="1"/>
          </p:cNvSpPr>
          <p:nvPr>
            <p:ph type="ftr" sz="quarter" idx="16"/>
          </p:nvPr>
        </p:nvSpPr>
        <p:spPr/>
        <p:txBody>
          <a:bodyPr/>
          <a:lstStyle/>
          <a:p>
            <a:pPr>
              <a:defRPr/>
            </a:pPr>
            <a:r>
              <a:rPr lang="en-US" smtClean="0">
                <a:solidFill>
                  <a:srgbClr val="FFFFFF"/>
                </a:solidFill>
              </a:rPr>
              <a:t>MTDC/NQDS/17/04</a:t>
            </a:r>
            <a:endParaRPr lang="en-US">
              <a:solidFill>
                <a:srgbClr val="FFFFFF"/>
              </a:solidFill>
            </a:endParaRPr>
          </a:p>
        </p:txBody>
      </p:sp>
    </p:spTree>
    <p:extLst>
      <p:ext uri="{BB962C8B-B14F-4D97-AF65-F5344CB8AC3E}">
        <p14:creationId xmlns:p14="http://schemas.microsoft.com/office/powerpoint/2010/main" val="638119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000" b="1" dirty="0" smtClean="0">
                <a:solidFill>
                  <a:srgbClr val="00B050"/>
                </a:solidFill>
              </a:rPr>
              <a:t>الترخيص والشهادة والاعتماد</a:t>
            </a:r>
            <a:endParaRPr lang="en-GB" sz="4000" b="1" dirty="0">
              <a:solidFill>
                <a:srgbClr val="00B050"/>
              </a:solidFill>
            </a:endParaRPr>
          </a:p>
        </p:txBody>
      </p:sp>
      <p:sp>
        <p:nvSpPr>
          <p:cNvPr id="3" name="Content Placeholder 2"/>
          <p:cNvSpPr>
            <a:spLocks noGrp="1"/>
          </p:cNvSpPr>
          <p:nvPr>
            <p:ph sz="quarter" idx="1"/>
          </p:nvPr>
        </p:nvSpPr>
        <p:spPr>
          <a:xfrm>
            <a:off x="762001" y="1752600"/>
            <a:ext cx="7518400" cy="4373563"/>
          </a:xfrm>
        </p:spPr>
        <p:txBody>
          <a:bodyPr>
            <a:normAutofit/>
          </a:bodyPr>
          <a:lstStyle/>
          <a:p>
            <a:r>
              <a:rPr lang="ar-SY" sz="3200" b="1" dirty="0" smtClean="0"/>
              <a:t> </a:t>
            </a:r>
            <a:r>
              <a:rPr lang="ar-SY" sz="3200" dirty="0" smtClean="0">
                <a:latin typeface="Calibri"/>
                <a:ea typeface="Calibri"/>
              </a:rPr>
              <a:t>تستخدم </a:t>
            </a:r>
            <a:r>
              <a:rPr lang="ar-SY" sz="3200" dirty="0">
                <a:latin typeface="Calibri"/>
                <a:ea typeface="Calibri"/>
              </a:rPr>
              <a:t>عبارة الشهادة غالباً </a:t>
            </a:r>
            <a:r>
              <a:rPr lang="ar-SY" sz="3200" dirty="0" smtClean="0">
                <a:latin typeface="Calibri"/>
                <a:ea typeface="Calibri"/>
              </a:rPr>
              <a:t>للأشخاص </a:t>
            </a:r>
            <a:r>
              <a:rPr lang="ar-SY" sz="3200" dirty="0">
                <a:latin typeface="Calibri"/>
                <a:ea typeface="Calibri"/>
              </a:rPr>
              <a:t>أو </a:t>
            </a:r>
            <a:r>
              <a:rPr lang="ar-SY" sz="3200" dirty="0" smtClean="0">
                <a:latin typeface="Calibri"/>
                <a:ea typeface="Calibri"/>
              </a:rPr>
              <a:t>المؤسسات الذين </a:t>
            </a:r>
            <a:r>
              <a:rPr lang="ar-SY" sz="3200" dirty="0">
                <a:latin typeface="Calibri"/>
                <a:ea typeface="Calibri"/>
              </a:rPr>
              <a:t>يحصلون على </a:t>
            </a:r>
            <a:r>
              <a:rPr lang="ar-SY" sz="3200" dirty="0" smtClean="0">
                <a:latin typeface="Calibri"/>
                <a:ea typeface="Calibri"/>
              </a:rPr>
              <a:t>الاعتماد </a:t>
            </a:r>
            <a:r>
              <a:rPr lang="ar-SY" sz="3200" dirty="0">
                <a:latin typeface="Calibri"/>
                <a:ea typeface="Calibri"/>
              </a:rPr>
              <a:t>في </a:t>
            </a:r>
            <a:r>
              <a:rPr lang="ar-SY" sz="3200" dirty="0" smtClean="0">
                <a:latin typeface="Calibri"/>
                <a:ea typeface="Calibri"/>
              </a:rPr>
              <a:t>مختلف </a:t>
            </a:r>
            <a:r>
              <a:rPr lang="ar-SY" sz="3200" dirty="0">
                <a:latin typeface="Calibri"/>
                <a:ea typeface="Calibri"/>
              </a:rPr>
              <a:t>الأنشطة المطبقة عليها  , </a:t>
            </a:r>
            <a:r>
              <a:rPr lang="ar-SY" sz="3200" dirty="0" smtClean="0">
                <a:latin typeface="Calibri"/>
                <a:ea typeface="Calibri"/>
              </a:rPr>
              <a:t>و</a:t>
            </a:r>
            <a:r>
              <a:rPr lang="ar-SY" sz="3200" dirty="0">
                <a:latin typeface="Calibri"/>
                <a:ea typeface="Calibri"/>
              </a:rPr>
              <a:t>هذا</a:t>
            </a:r>
            <a:r>
              <a:rPr lang="ar-SY" sz="3200" dirty="0" smtClean="0">
                <a:latin typeface="Calibri"/>
                <a:ea typeface="Calibri"/>
              </a:rPr>
              <a:t> ما قد </a:t>
            </a:r>
            <a:r>
              <a:rPr lang="ar-SY" sz="3200" dirty="0">
                <a:latin typeface="Calibri"/>
                <a:ea typeface="Calibri"/>
              </a:rPr>
              <a:t>يسبب </a:t>
            </a:r>
            <a:r>
              <a:rPr lang="ar-SY" sz="3200" dirty="0" smtClean="0">
                <a:latin typeface="Calibri"/>
                <a:ea typeface="Calibri"/>
              </a:rPr>
              <a:t>غموض وتشويش </a:t>
            </a:r>
            <a:r>
              <a:rPr lang="ar-SY" sz="3200" dirty="0">
                <a:latin typeface="Calibri"/>
                <a:ea typeface="Calibri"/>
              </a:rPr>
              <a:t>عند </a:t>
            </a:r>
            <a:r>
              <a:rPr lang="ar-SY" sz="3200" dirty="0" smtClean="0">
                <a:latin typeface="Calibri"/>
                <a:ea typeface="Calibri"/>
              </a:rPr>
              <a:t>مناقشة هذه المفاهيم .</a:t>
            </a:r>
            <a:endParaRPr lang="en-GB" sz="3200" b="1"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8</a:t>
            </a:fld>
            <a:endParaRPr lang="en-US"/>
          </a:p>
        </p:txBody>
      </p:sp>
      <p:sp>
        <p:nvSpPr>
          <p:cNvPr id="4" name="Footer Placeholder 3"/>
          <p:cNvSpPr>
            <a:spLocks noGrp="1"/>
          </p:cNvSpPr>
          <p:nvPr>
            <p:ph type="ftr" sz="quarter" idx="16"/>
          </p:nvPr>
        </p:nvSpPr>
        <p:spPr/>
        <p:txBody>
          <a:bodyPr/>
          <a:lstStyle/>
          <a:p>
            <a:r>
              <a:rPr lang="en-US" smtClean="0"/>
              <a:t>MTDC/NQDS/17/04</a:t>
            </a: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50" y="3429000"/>
            <a:ext cx="2212975" cy="294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082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Y" sz="3600" b="1" dirty="0">
                <a:solidFill>
                  <a:srgbClr val="00B050"/>
                </a:solidFill>
                <a:latin typeface="Times New Roman"/>
                <a:ea typeface="Times New Roman"/>
              </a:rPr>
              <a:t>الترخيص </a:t>
            </a:r>
            <a:r>
              <a:rPr lang="en-US" sz="3600" b="1" dirty="0" smtClean="0">
                <a:solidFill>
                  <a:srgbClr val="00B050"/>
                </a:solidFill>
                <a:latin typeface="Times New Roman"/>
                <a:ea typeface="Times New Roman"/>
              </a:rPr>
              <a:t/>
            </a:r>
            <a:br>
              <a:rPr lang="en-US" sz="3600" b="1" dirty="0" smtClean="0">
                <a:solidFill>
                  <a:srgbClr val="00B050"/>
                </a:solidFill>
                <a:latin typeface="Times New Roman"/>
                <a:ea typeface="Times New Roman"/>
              </a:rPr>
            </a:br>
            <a:r>
              <a:rPr lang="en-US" sz="3600" b="1" dirty="0" smtClean="0">
                <a:solidFill>
                  <a:srgbClr val="00B050"/>
                </a:solidFill>
                <a:latin typeface="Times New Roman"/>
                <a:ea typeface="Times New Roman"/>
              </a:rPr>
              <a:t>Licensure</a:t>
            </a:r>
            <a:endParaRPr lang="ar-SY" sz="3600" b="1" dirty="0">
              <a:solidFill>
                <a:srgbClr val="00B050"/>
              </a:solidFill>
            </a:endParaRPr>
          </a:p>
        </p:txBody>
      </p:sp>
      <p:sp>
        <p:nvSpPr>
          <p:cNvPr id="3" name="عنصر نائب للمحتوى 2"/>
          <p:cNvSpPr>
            <a:spLocks noGrp="1"/>
          </p:cNvSpPr>
          <p:nvPr>
            <p:ph sz="quarter" idx="1"/>
          </p:nvPr>
        </p:nvSpPr>
        <p:spPr>
          <a:xfrm>
            <a:off x="685801" y="1828800"/>
            <a:ext cx="7594600" cy="4495800"/>
          </a:xfrm>
        </p:spPr>
        <p:txBody>
          <a:bodyPr>
            <a:noAutofit/>
          </a:bodyPr>
          <a:lstStyle/>
          <a:p>
            <a:pPr algn="r" rtl="1"/>
            <a:r>
              <a:rPr lang="ar-SY" sz="3200" dirty="0" smtClean="0">
                <a:latin typeface="Times New Roman"/>
                <a:ea typeface="Times New Roman"/>
              </a:rPr>
              <a:t>وهي </a:t>
            </a:r>
            <a:r>
              <a:rPr lang="ar-SY" sz="3200" dirty="0">
                <a:latin typeface="Times New Roman"/>
                <a:ea typeface="Times New Roman"/>
              </a:rPr>
              <a:t>عملية إلزامية مرتبطة بقانون محدد تمنح من قبل سلطة حكومية تنظم مهنة</a:t>
            </a:r>
            <a:r>
              <a:rPr lang="ar-SY" sz="3200" b="1" i="1" dirty="0">
                <a:latin typeface="Times New Roman"/>
                <a:ea typeface="Times New Roman"/>
              </a:rPr>
              <a:t> </a:t>
            </a:r>
            <a:r>
              <a:rPr lang="ar-SY" sz="3200" dirty="0">
                <a:latin typeface="Times New Roman"/>
                <a:ea typeface="Times New Roman"/>
              </a:rPr>
              <a:t>معينة</a:t>
            </a:r>
            <a:r>
              <a:rPr lang="ar-SY" sz="3200" b="1" i="1" dirty="0">
                <a:latin typeface="Times New Roman"/>
                <a:ea typeface="Times New Roman"/>
              </a:rPr>
              <a:t>  , </a:t>
            </a:r>
            <a:r>
              <a:rPr lang="ar-SY" sz="3200" dirty="0">
                <a:latin typeface="Times New Roman"/>
                <a:ea typeface="Times New Roman"/>
              </a:rPr>
              <a:t>وهذا الترخيص يضمن السماح  لشخص الالتحاق بوظيفة إذا تبين أنه يحقق درجة الكفاءة المطلوبة لضمان حماية معقولة للصحة والسلامة والرفاه للشعب  .</a:t>
            </a:r>
            <a:endParaRPr lang="en-US" sz="3200" dirty="0">
              <a:latin typeface="Times New Roman"/>
              <a:ea typeface="Times New Roman"/>
            </a:endParaRPr>
          </a:p>
          <a:p>
            <a:pPr algn="r" rtl="1"/>
            <a:r>
              <a:rPr lang="ar-SY" sz="3200" dirty="0">
                <a:latin typeface="Times New Roman"/>
                <a:ea typeface="Times New Roman"/>
              </a:rPr>
              <a:t>ويتم الترخيص لذوي </a:t>
            </a:r>
            <a:r>
              <a:rPr lang="ar-SA" sz="3200" dirty="0" smtClean="0">
                <a:latin typeface="Times New Roman"/>
                <a:ea typeface="Times New Roman"/>
              </a:rPr>
              <a:t>الاختصاصات </a:t>
            </a:r>
            <a:r>
              <a:rPr lang="ar-SY" sz="3200" dirty="0" smtClean="0">
                <a:latin typeface="Times New Roman"/>
                <a:ea typeface="Times New Roman"/>
              </a:rPr>
              <a:t>الصحية </a:t>
            </a:r>
            <a:r>
              <a:rPr lang="ar-SY" sz="3200" dirty="0">
                <a:latin typeface="Times New Roman"/>
                <a:ea typeface="Times New Roman"/>
              </a:rPr>
              <a:t>عادة على مستوى الدولة أو على المستوى المحلي وليس على المستوى الدولي , حيث لكل دولة متطلباتها الخاصة بالترخيص .</a:t>
            </a:r>
            <a:endParaRPr lang="en-US" sz="3200" dirty="0">
              <a:latin typeface="Times New Roman"/>
              <a:ea typeface="Times New Roman"/>
            </a:endParaRPr>
          </a:p>
          <a:p>
            <a:endParaRPr lang="ar-SY" sz="3200" dirty="0"/>
          </a:p>
        </p:txBody>
      </p:sp>
      <p:sp>
        <p:nvSpPr>
          <p:cNvPr id="5" name="عنصر نائب لرقم الشريحة 4"/>
          <p:cNvSpPr>
            <a:spLocks noGrp="1"/>
          </p:cNvSpPr>
          <p:nvPr>
            <p:ph type="sldNum" sz="quarter" idx="15"/>
          </p:nvPr>
        </p:nvSpPr>
        <p:spPr/>
        <p:txBody>
          <a:bodyPr/>
          <a:lstStyle/>
          <a:p>
            <a:fld id="{B6F15528-21DE-4FAA-801E-634DDDAF4B2B}" type="slidenum">
              <a:rPr lang="en-US" smtClean="0"/>
              <a:pPr/>
              <a:t>9</a:t>
            </a:fld>
            <a:endParaRPr lang="en-US"/>
          </a:p>
        </p:txBody>
      </p:sp>
      <p:sp>
        <p:nvSpPr>
          <p:cNvPr id="4" name="عنصر نائب للتذييل 3"/>
          <p:cNvSpPr>
            <a:spLocks noGrp="1"/>
          </p:cNvSpPr>
          <p:nvPr>
            <p:ph type="ftr" sz="quarter" idx="16"/>
          </p:nvPr>
        </p:nvSpPr>
        <p:spPr/>
        <p:txBody>
          <a:bodyPr/>
          <a:lstStyle/>
          <a:p>
            <a:r>
              <a:rPr lang="en-US" smtClean="0"/>
              <a:t>MTDC/NQDS/17/04</a:t>
            </a:r>
            <a:endParaRPr lang="en-US"/>
          </a:p>
        </p:txBody>
      </p:sp>
    </p:spTree>
    <p:extLst>
      <p:ext uri="{BB962C8B-B14F-4D97-AF65-F5344CB8AC3E}">
        <p14:creationId xmlns:p14="http://schemas.microsoft.com/office/powerpoint/2010/main" val="589338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7896</TotalTime>
  <Words>1456</Words>
  <Application>Microsoft Office PowerPoint</Application>
  <PresentationFormat>عرض على الشاشة (3:4)‏</PresentationFormat>
  <Paragraphs>164</Paragraphs>
  <Slides>21</Slides>
  <Notes>2</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مشربية</vt:lpstr>
      <vt:lpstr>إعتمادية المنشآت الصحية</vt:lpstr>
      <vt:lpstr>محاور المحاضرة</vt:lpstr>
      <vt:lpstr>مقدمة</vt:lpstr>
      <vt:lpstr>لماذا الجودة في الرعاية الصحية؟</vt:lpstr>
      <vt:lpstr>طرق تطبيق الجودة في الخدمات الصحية</vt:lpstr>
      <vt:lpstr>تعريف الإعتمادية</vt:lpstr>
      <vt:lpstr>أهمية الإعتماد</vt:lpstr>
      <vt:lpstr>الترخيص والشهادة والاعتماد</vt:lpstr>
      <vt:lpstr>الترخيص  Licensure</vt:lpstr>
      <vt:lpstr>الشهادات Certification</vt:lpstr>
      <vt:lpstr>الاعتماد Accreditation </vt:lpstr>
      <vt:lpstr>المعيار والمؤشر Standards &amp; Indicators</vt:lpstr>
      <vt:lpstr>خصائص المؤشر الطبي</vt:lpstr>
      <vt:lpstr>أنواع المؤشرات</vt:lpstr>
      <vt:lpstr>لماذا الإعتماد للمشافي والمنشآت الصحية</vt:lpstr>
      <vt:lpstr>ما هي المنشآت التي يمكن منحها شهادة اعتماد؟</vt:lpstr>
      <vt:lpstr>اللجنة المشتركة الدولية للإعتماد Joint Commission International (JCI)</vt:lpstr>
      <vt:lpstr>القرار التنظيمي 65/2010 الصادر عن وزارة الصحة السورية أداة الإعتماد السورية للمنشآت الصحية</vt:lpstr>
      <vt:lpstr>نماذج عن جهات إعتماد عالمية</vt:lpstr>
      <vt:lpstr>أية أسئلة؟؟ لأي إستفسارات تقنية يرجى عدم التردد في التواصل مع  مركز التدريب والتطوير الإداري </vt:lpstr>
      <vt:lpstr>المراجع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ماهو الاعتماد</dc:title>
  <dc:creator>Cco</dc:creator>
  <cp:lastModifiedBy>DR.Ahmed Saker 2O14</cp:lastModifiedBy>
  <cp:revision>68</cp:revision>
  <dcterms:created xsi:type="dcterms:W3CDTF">2015-11-29T17:55:31Z</dcterms:created>
  <dcterms:modified xsi:type="dcterms:W3CDTF">2019-03-16T08:10:27Z</dcterms:modified>
</cp:coreProperties>
</file>