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71" r:id="rId10"/>
    <p:sldId id="263" r:id="rId11"/>
    <p:sldId id="269" r:id="rId12"/>
    <p:sldId id="268" r:id="rId13"/>
    <p:sldId id="264" r:id="rId14"/>
    <p:sldId id="270" r:id="rId15"/>
    <p:sldId id="272" r:id="rId16"/>
    <p:sldId id="273" r:id="rId17"/>
    <p:sldId id="274" r:id="rId18"/>
    <p:sldId id="26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58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0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94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37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99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55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69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37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3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0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732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977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7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30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37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37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1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036AAF-4BC3-4D7F-90F6-2D4917EA5DE1}" type="datetimeFigureOut">
              <a:rPr lang="ar-SA" smtClean="0"/>
              <a:t>7/13/1440</a:t>
            </a:fld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278021E-9D47-4A28-99B2-DD9DA2E78E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1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728" y="1007912"/>
            <a:ext cx="8825658" cy="2677648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</a:rPr>
              <a:t>كيف تنجح في عملية تجميل الأنف ؟</a:t>
            </a:r>
            <a:br>
              <a:rPr lang="ar-SA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How do you success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in  Rhinoplasty? </a:t>
            </a:r>
            <a:endParaRPr lang="ar-SA" sz="4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752" y="4189863"/>
            <a:ext cx="9935570" cy="154219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ar-SA" sz="3800" b="1" dirty="0" smtClean="0">
                <a:solidFill>
                  <a:srgbClr val="002060"/>
                </a:solidFill>
              </a:rPr>
              <a:t>الدكتور 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ctr"/>
            <a:r>
              <a:rPr lang="ar-SA" sz="4100" b="1" dirty="0" smtClean="0">
                <a:solidFill>
                  <a:srgbClr val="002060"/>
                </a:solidFill>
              </a:rPr>
              <a:t>علاء عدنان البحاح</a:t>
            </a:r>
          </a:p>
          <a:p>
            <a:pPr algn="ctr"/>
            <a:r>
              <a:rPr lang="ar-SA" sz="4100" b="1" dirty="0" smtClean="0">
                <a:solidFill>
                  <a:srgbClr val="002060"/>
                </a:solidFill>
              </a:rPr>
              <a:t> </a:t>
            </a:r>
            <a:r>
              <a:rPr lang="ar-SA" sz="3800" b="1" dirty="0" smtClean="0">
                <a:solidFill>
                  <a:srgbClr val="002060"/>
                </a:solidFill>
              </a:rPr>
              <a:t>ماجستير أمراض و جراحة الأذن و الأنف و الحنجرة </a:t>
            </a:r>
            <a:endParaRPr lang="ar-SA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       الجراحة </a:t>
            </a:r>
            <a:r>
              <a:rPr lang="en-US" dirty="0" smtClean="0"/>
              <a:t>Surgery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400" b="1" dirty="0" smtClean="0"/>
              <a:t>هناك طريقتين رئيسيتن : الطريقة المغلقة و الطريقة المفتوحة </a:t>
            </a:r>
          </a:p>
          <a:p>
            <a:r>
              <a:rPr lang="ar-SA" sz="2400" b="1" dirty="0" smtClean="0"/>
              <a:t>و لكل من الطريقتين استطبابات و محاسن و مساوئ </a:t>
            </a:r>
          </a:p>
          <a:p>
            <a:r>
              <a:rPr lang="ar-SA" sz="2400" b="1" dirty="0" smtClean="0"/>
              <a:t>و لكل جراح طريقته المفضلة </a:t>
            </a:r>
          </a:p>
          <a:p>
            <a:r>
              <a:rPr lang="ar-SA" sz="2400" b="1" dirty="0" smtClean="0"/>
              <a:t>كل من الطريقتين يتضمن كشف الهيكل الأنفي العظمي و الغضروفي ثم استئصال أجزاء من هذا الهيكل  ثم  خزع العظم و ثم التطعيم  بالاجزاء المستأصلة بحيث نصل إلى الشكل المطلوب  ونشدد على ضرورة حسن التعامل مع الحاجز الأنفي ( الوترة )</a:t>
            </a:r>
          </a:p>
          <a:p>
            <a:pPr marL="0" indent="0">
              <a:buNone/>
            </a:pPr>
            <a:r>
              <a:rPr lang="ar-SA" sz="2400" b="1" dirty="0" smtClean="0"/>
              <a:t>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42065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64416" cy="6858000"/>
          </a:xfrm>
        </p:spPr>
      </p:pic>
    </p:spTree>
    <p:extLst>
      <p:ext uri="{BB962C8B-B14F-4D97-AF65-F5344CB8AC3E}">
        <p14:creationId xmlns:p14="http://schemas.microsoft.com/office/powerpoint/2010/main" val="327575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57"/>
            <a:ext cx="12220037" cy="6889357"/>
          </a:xfrm>
        </p:spPr>
      </p:pic>
    </p:spTree>
    <p:extLst>
      <p:ext uri="{BB962C8B-B14F-4D97-AF65-F5344CB8AC3E}">
        <p14:creationId xmlns:p14="http://schemas.microsoft.com/office/powerpoint/2010/main" val="322718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المتابعة بعد الجراحة </a:t>
            </a:r>
            <a:r>
              <a:rPr lang="en-US" dirty="0" smtClean="0"/>
              <a:t>Post surgical follow-up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400" b="1" dirty="0" smtClean="0"/>
              <a:t>الجبيرة الانفية جزء أساسي من العملية و تجب إزالتهاه بعد 5- 7 أيام من الجراحة </a:t>
            </a:r>
          </a:p>
          <a:p>
            <a:r>
              <a:rPr lang="ar-SA" sz="2400" b="1" dirty="0" smtClean="0"/>
              <a:t>يجب معرفة الأختلاطات المحتملة و كيفية التعامل معها </a:t>
            </a:r>
          </a:p>
          <a:p>
            <a:r>
              <a:rPr lang="ar-SA" sz="2400" b="1" dirty="0" smtClean="0"/>
              <a:t>30 بالمية من حالات تجميل الانف تستدعي تدخلات أخرى بعد سنة من الجراحة </a:t>
            </a:r>
          </a:p>
          <a:p>
            <a:r>
              <a:rPr lang="ar-SA" sz="2400" b="1" dirty="0" smtClean="0"/>
              <a:t>يحتاج الأمر سنة كاملة من أجل الوصول إلى نتائج نهائية و يجب أن يعلم المريض ذلك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6117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73" y="473644"/>
            <a:ext cx="4661173" cy="6214897"/>
          </a:xfrm>
        </p:spPr>
      </p:pic>
    </p:spTree>
    <p:extLst>
      <p:ext uri="{BB962C8B-B14F-4D97-AF65-F5344CB8AC3E}">
        <p14:creationId xmlns:p14="http://schemas.microsoft.com/office/powerpoint/2010/main" val="172795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3" y="396013"/>
            <a:ext cx="6332562" cy="6277743"/>
          </a:xfrm>
        </p:spPr>
      </p:pic>
    </p:spTree>
    <p:extLst>
      <p:ext uri="{BB962C8B-B14F-4D97-AF65-F5344CB8AC3E}">
        <p14:creationId xmlns:p14="http://schemas.microsoft.com/office/powerpoint/2010/main" val="2779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399327"/>
            <a:ext cx="6206189" cy="6206189"/>
          </a:xfrm>
        </p:spPr>
      </p:pic>
    </p:spTree>
    <p:extLst>
      <p:ext uri="{BB962C8B-B14F-4D97-AF65-F5344CB8AC3E}">
        <p14:creationId xmlns:p14="http://schemas.microsoft.com/office/powerpoint/2010/main" val="372966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04" y="559558"/>
            <a:ext cx="6447044" cy="6447044"/>
          </a:xfrm>
        </p:spPr>
      </p:pic>
    </p:spTree>
    <p:extLst>
      <p:ext uri="{BB962C8B-B14F-4D97-AF65-F5344CB8AC3E}">
        <p14:creationId xmlns:p14="http://schemas.microsoft.com/office/powerpoint/2010/main" val="246530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39" y="290144"/>
            <a:ext cx="6469039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ماهي عملية تجميل الأنف ؟ </a:t>
            </a:r>
            <a:r>
              <a:rPr lang="en-US" dirty="0" smtClean="0"/>
              <a:t>What is Rhinoplasty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695015" cy="38518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SA" sz="2800" b="1" dirty="0" smtClean="0"/>
              <a:t>هي العملية التي تهدف إلى تحسين شكل الأنف بحيث يتناسب مع الوجه و دون المساس بوظيفة الانف . </a:t>
            </a:r>
          </a:p>
          <a:p>
            <a:pPr>
              <a:buFontTx/>
              <a:buChar char="-"/>
            </a:pPr>
            <a:endParaRPr lang="ar-SA" sz="2800" b="1" dirty="0" smtClean="0"/>
          </a:p>
          <a:p>
            <a:pPr>
              <a:buFontTx/>
              <a:buChar char="-"/>
            </a:pPr>
            <a:r>
              <a:rPr lang="ar-SA" sz="2800" b="1" dirty="0" smtClean="0"/>
              <a:t>و هذه العملية تعتبر من أصعب عمليات الجراحة التجميلة نظرا لضيق هامش الخطا و صعوبة توقع النتائج .</a:t>
            </a:r>
          </a:p>
          <a:p>
            <a:pPr>
              <a:buFontTx/>
              <a:buChar char="-"/>
            </a:pPr>
            <a:endParaRPr lang="ar-SA" sz="2800" b="1" dirty="0" smtClean="0"/>
          </a:p>
          <a:p>
            <a:pPr>
              <a:buFontTx/>
              <a:buChar char="-"/>
            </a:pPr>
            <a:r>
              <a:rPr lang="ar-SA" sz="2800" b="1" dirty="0" smtClean="0"/>
              <a:t>و هي تتطلب مهارة جراحية عالية و معرفة دقيقة في تشريح ووظيفة الانف .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399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24044"/>
            <a:ext cx="8761413" cy="706964"/>
          </a:xfrm>
        </p:spPr>
        <p:txBody>
          <a:bodyPr/>
          <a:lstStyle/>
          <a:p>
            <a:pPr algn="ctr"/>
            <a:r>
              <a:rPr lang="ar-SA" sz="3200" dirty="0" smtClean="0"/>
              <a:t>ماذا يعني النجاح في هذه العملية ؟ </a:t>
            </a:r>
            <a:br>
              <a:rPr lang="ar-SA" sz="3200" dirty="0" smtClean="0"/>
            </a:br>
            <a:r>
              <a:rPr lang="en-US" sz="3200" dirty="0" smtClean="0"/>
              <a:t>What does successful rhinoplasty </a:t>
            </a:r>
            <a:r>
              <a:rPr lang="en-US" sz="2400" dirty="0" smtClean="0"/>
              <a:t>mean 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 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3200" b="1" dirty="0" smtClean="0"/>
              <a:t>النجاح في هذه العملية يعني أن الجراح قد بذل أفضل ما يمكنه بالعملية و أن المريض مسرورا بالنتائج . </a:t>
            </a:r>
          </a:p>
          <a:p>
            <a:pPr marL="0" indent="0">
              <a:buNone/>
            </a:pPr>
            <a:endParaRPr lang="ar-SA" sz="3200" b="1" dirty="0" smtClean="0"/>
          </a:p>
          <a:p>
            <a:r>
              <a:rPr lang="ar-SA" sz="3200" b="1" dirty="0" smtClean="0"/>
              <a:t>و حتى تصل إلى عملية تجميل أنف ناجحة يجب أن تكون قد أعددت نفسك و مريضك بشكل جيد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552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هي  الشروط الضرورية  لنجاح عملية تجميل الانف ؟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400" b="1" dirty="0" smtClean="0"/>
              <a:t>حسن اختيار المريض </a:t>
            </a:r>
            <a:r>
              <a:rPr lang="en-US" sz="2400" b="1" dirty="0" smtClean="0"/>
              <a:t>Patient selection </a:t>
            </a:r>
            <a:endParaRPr lang="ar-SA" sz="2400" b="1" dirty="0" smtClean="0"/>
          </a:p>
          <a:p>
            <a:r>
              <a:rPr lang="ar-SA" sz="2400" b="1" dirty="0" smtClean="0"/>
              <a:t>الفحص السريري  الجيد </a:t>
            </a:r>
            <a:r>
              <a:rPr lang="en-US" sz="2400" b="1" dirty="0" smtClean="0"/>
              <a:t>Physical Examination </a:t>
            </a:r>
            <a:r>
              <a:rPr lang="ar-SA" sz="2400" b="1" dirty="0" smtClean="0"/>
              <a:t> </a:t>
            </a:r>
          </a:p>
          <a:p>
            <a:r>
              <a:rPr lang="ar-SA" sz="2400" b="1" dirty="0" smtClean="0"/>
              <a:t>التصوير الفوتوغرافي </a:t>
            </a:r>
            <a:r>
              <a:rPr lang="en-US" sz="2400" b="1" dirty="0" smtClean="0"/>
              <a:t>Photography </a:t>
            </a:r>
            <a:endParaRPr lang="ar-SA" sz="2400" b="1" dirty="0" smtClean="0"/>
          </a:p>
          <a:p>
            <a:r>
              <a:rPr lang="ar-SA" sz="2400" b="1" dirty="0" smtClean="0"/>
              <a:t>الجراحة المتقنة </a:t>
            </a:r>
            <a:r>
              <a:rPr lang="en-US" sz="2400" b="1" dirty="0" smtClean="0"/>
              <a:t>professional surgery </a:t>
            </a:r>
            <a:endParaRPr lang="ar-SA" sz="2400" b="1" dirty="0" smtClean="0"/>
          </a:p>
          <a:p>
            <a:r>
              <a:rPr lang="ar-SA" sz="2400" b="1" dirty="0" smtClean="0"/>
              <a:t>المتابعة  الجيدة بعد الجراحة </a:t>
            </a:r>
            <a:r>
              <a:rPr lang="en-US" sz="2400" b="1" dirty="0" smtClean="0"/>
              <a:t>postsurgical follow up </a:t>
            </a:r>
            <a:endParaRPr lang="ar-SA" sz="2400" b="1" dirty="0" smtClean="0"/>
          </a:p>
          <a:p>
            <a:pPr marL="0" indent="0">
              <a:buNone/>
            </a:pPr>
            <a:r>
              <a:rPr lang="ar-SA" sz="2400" b="1" dirty="0" smtClean="0"/>
              <a:t>      و ستتناول كل من الشروط السابقة بشيء من التفصيل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33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اختيار المريض </a:t>
            </a:r>
            <a:r>
              <a:rPr lang="en-US" dirty="0" smtClean="0"/>
              <a:t>Patient selection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63003" cy="38245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800" b="1" dirty="0" smtClean="0"/>
              <a:t>عمر المريض : 14 سنة فما فوق للإناث و 16 سنة فما فوق للذكور </a:t>
            </a:r>
          </a:p>
          <a:p>
            <a:r>
              <a:rPr lang="ar-SA" sz="2800" b="1" dirty="0" smtClean="0"/>
              <a:t>معرفة دوافع المريض للعملية </a:t>
            </a:r>
          </a:p>
          <a:p>
            <a:r>
              <a:rPr lang="ar-SA" sz="2800" b="1" dirty="0" smtClean="0"/>
              <a:t>يجب مناقشة العملية مع المريض و معرفة توقعاته من العملية </a:t>
            </a:r>
          </a:p>
          <a:p>
            <a:r>
              <a:rPr lang="ar-SA" sz="2800" b="1" dirty="0" smtClean="0"/>
              <a:t>لا يوجد نتائج مضمونة مئة بالمئة </a:t>
            </a:r>
          </a:p>
          <a:p>
            <a:r>
              <a:rPr lang="ar-SA" sz="2800" b="1" dirty="0" smtClean="0"/>
              <a:t>أن معرفة المريض المناسب للجراحة يتطلب خبرة واسعة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1399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الفحص السريري  </a:t>
            </a:r>
            <a:r>
              <a:rPr lang="en-US" dirty="0" smtClean="0"/>
              <a:t>clinical exam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000" b="1" dirty="0" smtClean="0"/>
              <a:t>شرط أساسي في نجاح العمل </a:t>
            </a:r>
          </a:p>
          <a:p>
            <a:r>
              <a:rPr lang="ar-SA" sz="2000" b="1" dirty="0" smtClean="0"/>
              <a:t>و هو يتضمن  فحص الأنف بالخاصة و الفحص العام </a:t>
            </a:r>
          </a:p>
          <a:p>
            <a:r>
              <a:rPr lang="ar-SA" sz="2000" b="1" dirty="0" smtClean="0"/>
              <a:t>إن فحص الأنف يتضمن فحص الأنف الخارجي من حيث جلد الأنف و حالة الهيكل الأنفي و فحص الأنف الداخلي من حيث حالة الحاجز الانفي و حالة المخاطية الأنفية و الجيوب جانب الأنفية </a:t>
            </a:r>
          </a:p>
          <a:p>
            <a:r>
              <a:rPr lang="ar-SA" sz="2000" b="1" dirty="0" smtClean="0"/>
              <a:t>يجب الأنتباه لوجود حالات مرضية أنفية قد تؤثر على نتائج الجراحة كوجود البوليبات الانفية و الأورام </a:t>
            </a:r>
          </a:p>
          <a:p>
            <a:r>
              <a:rPr lang="ar-SA" sz="2000" b="1" dirty="0" smtClean="0"/>
              <a:t>أما الفحص العام فهو يتضمن فحص قابلية المريض للتخدير و الجراحة و هو امر حيوي جدا 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774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4296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الفوتو غرافي </a:t>
            </a:r>
            <a:r>
              <a:rPr lang="en-US" dirty="0" smtClean="0"/>
              <a:t>photography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ar-SA" sz="2400" b="1" dirty="0" smtClean="0"/>
              <a:t>ضروري جدا جدا </a:t>
            </a:r>
          </a:p>
          <a:p>
            <a:r>
              <a:rPr lang="ar-SA" sz="2400" b="1" dirty="0" smtClean="0"/>
              <a:t>يجب أن يتم بكاميرا جيدة ذات دقة عالية </a:t>
            </a:r>
          </a:p>
          <a:p>
            <a:r>
              <a:rPr lang="ar-SA" sz="2400" b="1" dirty="0" smtClean="0"/>
              <a:t>و يجب ان يشمل وضعيات صحيحة </a:t>
            </a:r>
          </a:p>
          <a:p>
            <a:r>
              <a:rPr lang="ar-SA" sz="2400" b="1" dirty="0" smtClean="0"/>
              <a:t>يفيد في دراسة مقاسات الأنف و الوجه و بالتالي تحديد الأجراءات اللازمة للوصول إلى الشكل المرغوب </a:t>
            </a:r>
          </a:p>
          <a:p>
            <a:r>
              <a:rPr lang="ar-SA" sz="2400" b="1" dirty="0" smtClean="0"/>
              <a:t>و يفيد في توثيق العمل قبل و بعد الجراحة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505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0973" cy="7482588"/>
          </a:xfrm>
        </p:spPr>
      </p:pic>
    </p:spTree>
    <p:extLst>
      <p:ext uri="{BB962C8B-B14F-4D97-AF65-F5344CB8AC3E}">
        <p14:creationId xmlns:p14="http://schemas.microsoft.com/office/powerpoint/2010/main" val="194433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465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Ion Boardroom</vt:lpstr>
      <vt:lpstr>كيف تنجح في عملية تجميل الأنف ؟ How do you success in  Rhinoplasty? </vt:lpstr>
      <vt:lpstr>ماهي عملية تجميل الأنف ؟ What is Rhinoplasty </vt:lpstr>
      <vt:lpstr>ماذا يعني النجاح في هذه العملية ؟  What does successful rhinoplasty mean   </vt:lpstr>
      <vt:lpstr>ما هي  الشروط الضرورية  لنجاح عملية تجميل الانف ؟</vt:lpstr>
      <vt:lpstr>اختيار المريض Patient selection </vt:lpstr>
      <vt:lpstr>الفحص السريري  clinical exam </vt:lpstr>
      <vt:lpstr>PowerPoint Presentation</vt:lpstr>
      <vt:lpstr>التصوير الفوتو غرافي photography </vt:lpstr>
      <vt:lpstr>PowerPoint Presentation</vt:lpstr>
      <vt:lpstr>       الجراحة Surgery </vt:lpstr>
      <vt:lpstr>PowerPoint Presentation</vt:lpstr>
      <vt:lpstr>PowerPoint Presentation</vt:lpstr>
      <vt:lpstr>المتابعة بعد الجراحة Post surgical follow-up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تنجح عملية تجميل الأنف ؟ How does Rhinoplasty Success?</dc:title>
  <dc:creator>د.علاء البحاح</dc:creator>
  <cp:lastModifiedBy>د.علاء البحاح</cp:lastModifiedBy>
  <cp:revision>28</cp:revision>
  <dcterms:created xsi:type="dcterms:W3CDTF">2019-03-04T21:08:35Z</dcterms:created>
  <dcterms:modified xsi:type="dcterms:W3CDTF">2019-03-18T22:44:57Z</dcterms:modified>
</cp:coreProperties>
</file>