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theme/themeOverride5.xml" ContentType="application/vnd.openxmlformats-officedocument.themeOverride+xml"/>
  <Override PartName="/ppt/charts/chart28.xml" ContentType="application/vnd.openxmlformats-officedocument.drawingml.char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charts/chart13.xml" ContentType="application/vnd.openxmlformats-officedocument.drawingml.chart+xml"/>
  <Override PartName="/ppt/charts/chart24.xml" ContentType="application/vnd.openxmlformats-officedocument.drawingml.chart+xml"/>
  <Override PartName="/ppt/drawings/drawing17.xml" ContentType="application/vnd.openxmlformats-officedocument.drawingml.chartshapes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charts/chart7.xml" ContentType="application/vnd.openxmlformats-officedocument.drawingml.chart+xml"/>
  <Override PartName="/ppt/drawings/drawing13.xml" ContentType="application/vnd.openxmlformats-officedocument.drawingml.chartshapes+xml"/>
  <Override PartName="/ppt/charts/chart2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drawings/drawing7.xml" ContentType="application/vnd.openxmlformats-officedocument.drawingml.chartshapes+xml"/>
  <Override PartName="/ppt/drawings/drawing20.xml" ContentType="application/vnd.openxmlformats-officedocument.drawingml.chartshapes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drawings/drawing3.xml" ContentType="application/vnd.openxmlformats-officedocument.drawingml.chartshapes+xml"/>
  <Override PartName="/ppt/charts/chart29.xml" ContentType="application/vnd.openxmlformats-officedocument.drawingml.char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theme/themeOverride6.xml" ContentType="application/vnd.openxmlformats-officedocument.themeOverride+xml"/>
  <Override PartName="/ppt/charts/chart18.xml" ContentType="application/vnd.openxmlformats-officedocument.drawingml.chart+xml"/>
  <Override PartName="/ppt/charts/chart27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theme/themeOverride4.xml" ContentType="application/vnd.openxmlformats-officedocument.themeOverride+xml"/>
  <Override PartName="/ppt/charts/chart16.xml" ContentType="application/vnd.openxmlformats-officedocument.drawingml.chart+xml"/>
  <Override PartName="/ppt/charts/chart25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ppt/charts/chart14.xml" ContentType="application/vnd.openxmlformats-officedocument.drawingml.chart+xml"/>
  <Override PartName="/ppt/charts/chart23.xml" ContentType="application/vnd.openxmlformats-officedocument.drawingml.chart+xml"/>
  <Override PartName="/ppt/drawings/drawing18.xml" ContentType="application/vnd.openxmlformats-officedocument.drawingml.chartshape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drawings/drawing16.xml" ContentType="application/vnd.openxmlformats-officedocument.drawingml.chartshapes+xml"/>
  <Override PartName="/ppt/charts/chart21.xml" ContentType="application/vnd.openxmlformats-officedocument.drawingml.chart+xml"/>
  <Override PartName="/ppt/charts/chart30.xml" ContentType="application/vnd.openxmlformats-officedocument.drawingml.chart+xml"/>
  <Override PartName="/ppt/slideLayouts/slideLayout10.xml" ContentType="application/vnd.openxmlformats-officedocument.presentationml.slideLayout+xml"/>
  <Default Extension="gif" ContentType="image/gif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drawings/drawing14.xml" ContentType="application/vnd.openxmlformats-officedocument.drawingml.chartshapes+xml"/>
  <Override PartName="/ppt/charts/chart4.xml" ContentType="application/vnd.openxmlformats-officedocument.drawingml.chart+xml"/>
  <Override PartName="/ppt/drawings/drawing8.xml" ContentType="application/vnd.openxmlformats-officedocument.drawingml.chartshapes+xml"/>
  <Override PartName="/ppt/drawings/drawing12.xml" ContentType="application/vnd.openxmlformats-officedocument.drawingml.chartshapes+xml"/>
  <Override PartName="/ppt/drawings/drawing21.xml" ContentType="application/vnd.openxmlformats-officedocument.drawingml.chartshapes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charts/chart2.xml" ContentType="application/vnd.openxmlformats-officedocument.drawingml.chart+xml"/>
  <Override PartName="/ppt/drawings/drawing6.xml" ContentType="application/vnd.openxmlformats-officedocument.drawingml.chartshapes+xml"/>
  <Override PartName="/ppt/drawings/drawing10.xml" ContentType="application/vnd.openxmlformats-officedocument.drawingml.chartshape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charts/chart19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theme/themeOverride3.xml" ContentType="application/vnd.openxmlformats-officedocument.themeOverride+xml"/>
  <Override PartName="/ppt/charts/chart26.xml" ContentType="application/vnd.openxmlformats-officedocument.drawingml.chart+xml"/>
  <Override PartName="/ppt/drawings/drawing19.xml" ContentType="application/vnd.openxmlformats-officedocument.drawingml.chartshapes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charts/chart15.xml" ContentType="application/vnd.openxmlformats-officedocument.drawingml.chart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drawings/drawing15.xml" ContentType="application/vnd.openxmlformats-officedocument.drawingml.chartshapes+xml"/>
  <Override PartName="/ppt/charts/chart22.xml" ContentType="application/vnd.openxmlformats-officedocument.drawingml.chart+xml"/>
  <Override PartName="/ppt/drawings/drawing9.xml" ContentType="application/vnd.openxmlformats-officedocument.drawingml.chartshapes+xml"/>
  <Override PartName="/ppt/drawings/drawing22.xml" ContentType="application/vnd.openxmlformats-officedocument.drawingml.chartshapes+xml"/>
  <Override PartName="/ppt/charts/chart5.xml" ContentType="application/vnd.openxmlformats-officedocument.drawingml.chart+xml"/>
  <Override PartName="/ppt/drawings/drawing11.xml" ContentType="application/vnd.openxmlformats-officedocument.drawingml.chartshapes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rawings/drawing5.xml" ContentType="application/vnd.openxmlformats-officedocument.drawingml.chartshapes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62"/>
  </p:notesMasterIdLst>
  <p:sldIdLst>
    <p:sldId id="256" r:id="rId2"/>
    <p:sldId id="258" r:id="rId3"/>
    <p:sldId id="386" r:id="rId4"/>
    <p:sldId id="259" r:id="rId5"/>
    <p:sldId id="352" r:id="rId6"/>
    <p:sldId id="369" r:id="rId7"/>
    <p:sldId id="370" r:id="rId8"/>
    <p:sldId id="321" r:id="rId9"/>
    <p:sldId id="344" r:id="rId10"/>
    <p:sldId id="326" r:id="rId11"/>
    <p:sldId id="338" r:id="rId12"/>
    <p:sldId id="341" r:id="rId13"/>
    <p:sldId id="356" r:id="rId14"/>
    <p:sldId id="354" r:id="rId15"/>
    <p:sldId id="357" r:id="rId16"/>
    <p:sldId id="332" r:id="rId17"/>
    <p:sldId id="271" r:id="rId18"/>
    <p:sldId id="272" r:id="rId19"/>
    <p:sldId id="273" r:id="rId20"/>
    <p:sldId id="274" r:id="rId21"/>
    <p:sldId id="276" r:id="rId22"/>
    <p:sldId id="277" r:id="rId23"/>
    <p:sldId id="346" r:id="rId24"/>
    <p:sldId id="279" r:id="rId25"/>
    <p:sldId id="347" r:id="rId26"/>
    <p:sldId id="281" r:id="rId27"/>
    <p:sldId id="282" r:id="rId28"/>
    <p:sldId id="283" r:id="rId29"/>
    <p:sldId id="284" r:id="rId30"/>
    <p:sldId id="285" r:id="rId31"/>
    <p:sldId id="287" r:id="rId32"/>
    <p:sldId id="286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72" r:id="rId48"/>
    <p:sldId id="373" r:id="rId49"/>
    <p:sldId id="374" r:id="rId50"/>
    <p:sldId id="375" r:id="rId51"/>
    <p:sldId id="376" r:id="rId52"/>
    <p:sldId id="377" r:id="rId53"/>
    <p:sldId id="378" r:id="rId54"/>
    <p:sldId id="379" r:id="rId55"/>
    <p:sldId id="380" r:id="rId56"/>
    <p:sldId id="381" r:id="rId57"/>
    <p:sldId id="382" r:id="rId58"/>
    <p:sldId id="383" r:id="rId59"/>
    <p:sldId id="384" r:id="rId60"/>
    <p:sldId id="385" r:id="rId6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3333FF"/>
    <a:srgbClr val="0000CC"/>
    <a:srgbClr val="CC0099"/>
    <a:srgbClr val="FF0066"/>
    <a:srgbClr val="339966"/>
    <a:srgbClr val="00CCFF"/>
    <a:srgbClr val="009900"/>
    <a:srgbClr val="99FF33"/>
    <a:srgbClr val="FFFF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نمط ذو نسُق 1 - تمييز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نمط ذو نسُق 1 - تمييز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89195" autoAdjust="0"/>
    <p:restoredTop sz="80000" autoAdjust="0"/>
  </p:normalViewPr>
  <p:slideViewPr>
    <p:cSldViewPr>
      <p:cViewPr>
        <p:scale>
          <a:sx n="60" d="100"/>
          <a:sy n="60" d="100"/>
        </p:scale>
        <p:origin x="-936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257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C:\Users\FPCC%20.%20CO\Desktop\&#1605;&#1604;&#1601;%20&#1575;&#1604;&#1588;&#1607;&#1585;%20&#1575;&#1604;&#1587;&#1575;&#1576;&#1593;\&#1608;&#1585;&#1602;&#1577;%20&#1593;&#1605;&#1604;%20Microsoft%20Excel%20&#1580;&#1583;&#1610;&#1583;%20&#8235;&#8236;.xlsx" TargetMode="External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Worksheet5.xlsx"/><Relationship Id="rId2" Type="http://schemas.openxmlformats.org/officeDocument/2006/relationships/image" Target="../media/image7.jpeg"/><Relationship Id="rId1" Type="http://schemas.openxmlformats.org/officeDocument/2006/relationships/themeOverride" Target="../theme/themeOverride6.xml"/><Relationship Id="rId4" Type="http://schemas.openxmlformats.org/officeDocument/2006/relationships/chartUserShapes" Target="../drawings/drawing8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9.xml"/><Relationship Id="rId2" Type="http://schemas.openxmlformats.org/officeDocument/2006/relationships/oleObject" Target="file:///C:\Users\FPCC%20.%20CO\Desktop\&#1605;&#1604;&#1601;%20&#1575;&#1604;&#1588;&#1607;&#1585;%20&#1575;&#1604;&#1587;&#1575;&#1576;&#1593;\&#1608;&#1585;&#1602;&#1577;%20&#1593;&#1605;&#1604;%20Microsoft%20Excel%20&#1580;&#1583;&#1610;&#1583;%20&#8235;&#8236;.xlsx" TargetMode="External"/><Relationship Id="rId1" Type="http://schemas.openxmlformats.org/officeDocument/2006/relationships/image" Target="../media/image7.jpeg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oleObject" Target="file:///C:\Users\FPCC%20.%20CO\Desktop\&#1605;&#1604;&#1601;%20&#1575;&#1604;&#1588;&#1607;&#1585;%20&#1575;&#1604;&#1587;&#1575;&#1576;&#1593;\&#1608;&#1585;&#1602;&#1577;%20&#1593;&#1605;&#1604;%20Microsoft%20Excel%20&#1580;&#1583;&#1610;&#1583;%20&#8235;&#8236;.xlsx" TargetMode="Externa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oleObject" Target="file:///C:\Users\FPCC%20.%20CO\Desktop\&#1605;&#1604;&#1601;%20&#1575;&#1604;&#1588;&#1607;&#1585;%20&#1575;&#1604;&#1587;&#1575;&#1576;&#1593;\&#1608;&#1585;&#1602;&#1577;%20&#1593;&#1605;&#1604;%20Microsoft%20Excel%20&#1580;&#1583;&#1610;&#1583;%20&#8235;&#8236;.xlsx" TargetMode="Externa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oleObject" Target="file:///C:\Users\FPCC%20.%20CO\Desktop\&#1605;&#1604;&#1601;%20&#1575;&#1604;&#1588;&#1607;&#1585;%20&#1575;&#1604;&#1587;&#1575;&#1576;&#1593;\&#1608;&#1585;&#1602;&#1577;%20&#1593;&#1605;&#1604;%20Microsoft%20Excel%20&#1580;&#1583;&#1610;&#1583;%20&#8235;&#8236;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PCC%20.%20CO\Desktop\&#1605;&#1604;&#1601;%20&#1575;&#1604;&#1588;&#1607;&#1585;%20&#1575;&#1604;&#1587;&#1575;&#1576;&#1593;\&#1608;&#1585;&#1602;&#1577;%20&#1593;&#1605;&#1604;%20Microsoft%20Excel%20&#1580;&#1583;&#1610;&#1583;%20&#8235;&#8236;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PCC%20.%20CO\Desktop\&#1605;&#1604;&#1601;%20&#1575;&#1604;&#1588;&#1607;&#1585;%20&#1575;&#1604;&#1587;&#1575;&#1576;&#1593;\&#1608;&#1585;&#1602;&#1577;%20&#1593;&#1605;&#1604;%20Microsoft%20Excel%20&#1580;&#1583;&#1610;&#1583;%20&#8235;&#8236;.xlsx" TargetMode="Externa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3.xml"/><Relationship Id="rId1" Type="http://schemas.openxmlformats.org/officeDocument/2006/relationships/oleObject" Target="file:///C:\Users\FPCC%20.%20CO\Desktop\&#1605;&#1604;&#1601;%20&#1575;&#1604;&#1588;&#1607;&#1585;%20&#1575;&#1604;&#1587;&#1575;&#1576;&#1593;\&#1608;&#1585;&#1602;&#1577;%20&#1593;&#1605;&#1604;%20Microsoft%20Excel%20&#1580;&#1583;&#1610;&#1583;%20&#8235;&#8236;.xlsx" TargetMode="External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4.xml"/><Relationship Id="rId1" Type="http://schemas.openxmlformats.org/officeDocument/2006/relationships/oleObject" Target="file:///C:\Users\FPCC%20.%20CO\Desktop\&#1605;&#1604;&#1601;%20&#1575;&#1604;&#1588;&#1607;&#1585;%20&#1575;&#1604;&#1587;&#1575;&#1576;&#1593;\&#1608;&#1585;&#1602;&#1577;%20&#1593;&#1605;&#1604;%20Microsoft%20Excel%20&#1580;&#1583;&#1610;&#1583;%20&#8235;&#8236;.xlsx" TargetMode="External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5.xml"/><Relationship Id="rId1" Type="http://schemas.openxmlformats.org/officeDocument/2006/relationships/oleObject" Target="file:///C:\Users\FPCC%20.%20CO\Desktop\&#1605;&#1604;&#1601;%20&#1575;&#1604;&#1588;&#1607;&#1585;%20&#1575;&#1604;&#1587;&#1575;&#1576;&#1593;\&#1608;&#1585;&#1602;&#1577;%20&#1593;&#1605;&#1604;%20Microsoft%20Excel%20&#1580;&#1583;&#1610;&#1583;%20&#8235;&#8236;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Microsoft_Office_Excel_Worksheet1.xlsx"/><Relationship Id="rId1" Type="http://schemas.openxmlformats.org/officeDocument/2006/relationships/themeOverride" Target="../theme/themeOverride2.xml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6.xml"/><Relationship Id="rId1" Type="http://schemas.openxmlformats.org/officeDocument/2006/relationships/oleObject" Target="file:///C:\Users\FPCC%20.%20CO\Desktop\&#1605;&#1604;&#1601;%20&#1575;&#1604;&#1588;&#1607;&#1585;%20&#1575;&#1604;&#1587;&#1575;&#1576;&#1593;\&#1608;&#1585;&#1602;&#1577;%20&#1593;&#1605;&#1604;%20Microsoft%20Excel%20&#1580;&#1583;&#1610;&#1583;%20&#8235;&#8236;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PCC%20.%20CO\Desktop\&#1605;&#1604;&#1601;%20&#1575;&#1604;&#1588;&#1607;&#1585;%20&#1575;&#1604;&#1587;&#1575;&#1576;&#1593;\&#1608;&#1585;&#1602;&#1577;%20&#1593;&#1605;&#1604;%20Microsoft%20Excel%20&#1580;&#1583;&#1610;&#1583;%20&#8235;&#8236;.xlsx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PCC%20.%20CO\Desktop\&#1605;&#1604;&#1601;%20&#1575;&#1604;&#1588;&#1607;&#1585;%20&#1575;&#1604;&#1587;&#1575;&#1576;&#1593;\&#1608;&#1585;&#1602;&#1577;%20&#1593;&#1605;&#1604;%20Microsoft%20Excel%20&#1580;&#1583;&#1610;&#1583;%20&#8235;&#8236;.xlsx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PCC%20.%20CO\Desktop\&#1605;&#1604;&#1601;%20&#1575;&#1604;&#1588;&#1607;&#1585;%20&#1575;&#1604;&#1587;&#1575;&#1576;&#1593;\&#1608;&#1585;&#1602;&#1577;%20&#1593;&#1605;&#1604;%20Microsoft%20Excel%20&#1580;&#1583;&#1610;&#1583;%20&#8235;&#8236;.xlsx" TargetMode="External"/></Relationships>
</file>

<file path=ppt/charts/_rels/chart2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7.xml"/><Relationship Id="rId1" Type="http://schemas.openxmlformats.org/officeDocument/2006/relationships/oleObject" Target="file:///C:\Users\FPCC%20.%20CO\Desktop\&#1605;&#1604;&#1601;%20&#1575;&#1604;&#1588;&#1607;&#1585;%20&#1575;&#1604;&#1587;&#1575;&#1576;&#1593;\&#1608;&#1585;&#1602;&#1577;%20&#1593;&#1605;&#1604;%20Microsoft%20Excel%20&#1580;&#1583;&#1610;&#1583;%20&#8235;&#8236;.xlsx" TargetMode="External"/></Relationships>
</file>

<file path=ppt/charts/_rels/chart2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8.xml"/><Relationship Id="rId1" Type="http://schemas.openxmlformats.org/officeDocument/2006/relationships/oleObject" Target="file:///C:\Users\FPCC%20.%20CO\Desktop\&#1605;&#1604;&#1601;%20&#1575;&#1604;&#1588;&#1607;&#1585;%20&#1575;&#1604;&#1587;&#1575;&#1576;&#1593;\&#1608;&#1585;&#1602;&#1577;%20&#1593;&#1605;&#1604;%20Microsoft%20Excel%20&#1580;&#1583;&#1610;&#1583;%20&#8235;&#8236;.xlsx" TargetMode="External"/></Relationships>
</file>

<file path=ppt/charts/_rels/chart2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9.xml"/><Relationship Id="rId1" Type="http://schemas.openxmlformats.org/officeDocument/2006/relationships/oleObject" Target="file:///C:\Users\FPCC%20.%20CO\Desktop\&#1605;&#1604;&#1601;%20&#1575;&#1604;&#1588;&#1607;&#1585;%20&#1575;&#1604;&#1587;&#1575;&#1576;&#1593;\&#1608;&#1585;&#1602;&#1577;%20&#1593;&#1605;&#1604;%20Microsoft%20Excel%20&#1580;&#1583;&#1610;&#1583;%20&#8235;&#8236;.xlsx" TargetMode="External"/></Relationships>
</file>

<file path=ppt/charts/_rels/chart2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0.xml"/><Relationship Id="rId1" Type="http://schemas.openxmlformats.org/officeDocument/2006/relationships/oleObject" Target="file:///C:\Users\FPCC%20.%20CO\Desktop\&#1605;&#1604;&#1601;%20&#1575;&#1604;&#1588;&#1607;&#1585;%20&#1575;&#1604;&#1587;&#1575;&#1576;&#1593;\&#1608;&#1585;&#1602;&#1577;%20&#1593;&#1605;&#1604;%20Microsoft%20Excel%20&#1580;&#1583;&#1610;&#1583;%20&#8235;&#8236;.xlsx" TargetMode="External"/></Relationships>
</file>

<file path=ppt/charts/_rels/chart2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PCC%20.%20CO\Desktop\&#1605;&#1604;&#1601;%20&#1575;&#1604;&#1588;&#1607;&#1585;%20&#1575;&#1604;&#1587;&#1575;&#1576;&#1593;\&#1608;&#1585;&#1602;&#1577;%20&#1593;&#1605;&#1604;%20Microsoft%20Excel%20&#1580;&#1583;&#1610;&#1583;%20&#8235;&#8236;.xlsx" TargetMode="External"/><Relationship Id="rId2" Type="http://schemas.openxmlformats.org/officeDocument/2006/relationships/image" Target="../media/image11.jpeg"/><Relationship Id="rId1" Type="http://schemas.openxmlformats.org/officeDocument/2006/relationships/image" Target="../media/image10.jpeg"/><Relationship Id="rId4" Type="http://schemas.openxmlformats.org/officeDocument/2006/relationships/chartUserShapes" Target="../drawings/drawing21.xml"/></Relationships>
</file>

<file path=ppt/charts/_rels/chart2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PCC%20.%20CO\Desktop\&#1605;&#1604;&#1601;%20&#1575;&#1604;&#1588;&#1607;&#1585;%20&#1575;&#1604;&#1587;&#1575;&#1576;&#1593;\&#1608;&#1585;&#1602;&#1577;%20&#1593;&#1605;&#1604;%20Microsoft%20Excel%20&#1580;&#1583;&#1610;&#1583;%20&#8235;&#8236;.xlsx" TargetMode="External"/><Relationship Id="rId2" Type="http://schemas.openxmlformats.org/officeDocument/2006/relationships/image" Target="../media/image11.jpeg"/><Relationship Id="rId1" Type="http://schemas.openxmlformats.org/officeDocument/2006/relationships/image" Target="../media/image10.jpeg"/><Relationship Id="rId4" Type="http://schemas.openxmlformats.org/officeDocument/2006/relationships/chartUserShapes" Target="../drawings/drawing2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package" Target="../embeddings/Microsoft_Office_Excel_Worksheet2.xlsx"/><Relationship Id="rId1" Type="http://schemas.openxmlformats.org/officeDocument/2006/relationships/themeOverride" Target="../theme/themeOverride3.xml"/></Relationships>
</file>

<file path=ppt/charts/_rels/chart3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PCC%20.%20CO\Desktop\&#1605;&#1604;&#1601;%20&#1575;&#1604;&#1588;&#1607;&#1585;%20&#1575;&#1604;&#1587;&#1575;&#1576;&#1593;\&#1608;&#1585;&#1602;&#1577;%20&#1593;&#1605;&#1604;%20Microsoft%20Excel%20&#1580;&#1583;&#1610;&#1583;%20&#8235;&#8236;.xlsx" TargetMode="External"/><Relationship Id="rId2" Type="http://schemas.openxmlformats.org/officeDocument/2006/relationships/image" Target="../media/image11.jpeg"/><Relationship Id="rId1" Type="http://schemas.openxmlformats.org/officeDocument/2006/relationships/image" Target="../media/image10.jpeg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C:\Users\FPCC%20.%20CO\Desktop\&#1605;&#1604;&#1601;%20&#1575;&#1604;&#1588;&#1607;&#1585;%20&#1575;&#1604;&#1587;&#1575;&#1576;&#1593;\&#1608;&#1585;&#1602;&#1577;%20&#1593;&#1605;&#1604;%20Microsoft%20Excel%20&#1580;&#1583;&#1610;&#1583;%20&#8235;&#8236;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5.xml"/><Relationship Id="rId2" Type="http://schemas.openxmlformats.org/officeDocument/2006/relationships/package" Target="../embeddings/Microsoft_Office_Excel_Worksheet3.xlsx"/><Relationship Id="rId1" Type="http://schemas.openxmlformats.org/officeDocument/2006/relationships/themeOverride" Target="../theme/themeOverrid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6.xml"/><Relationship Id="rId2" Type="http://schemas.openxmlformats.org/officeDocument/2006/relationships/package" Target="../embeddings/Microsoft_Office_Excel_Worksheet4.xlsx"/><Relationship Id="rId1" Type="http://schemas.openxmlformats.org/officeDocument/2006/relationships/themeOverride" Target="../theme/themeOverride5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PCC%20.%20CO\Desktop\&#1605;&#1604;&#1601;%20&#1575;&#1604;&#1588;&#1607;&#1585;%20&#1575;&#1604;&#1587;&#1575;&#1576;&#1593;\&#1608;&#1585;&#1602;&#1577;%20&#1593;&#1605;&#1604;%20Microsoft%20Excel%20&#1580;&#1583;&#1610;&#1583;%20&#8235;&#8236;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PCC%20.%20CO\Desktop\&#1605;&#1604;&#1601;%20&#1575;&#1604;&#1588;&#1607;&#1585;%20&#1575;&#1604;&#1587;&#1575;&#1576;&#1593;\&#1608;&#1585;&#1602;&#1577;%20&#1593;&#1605;&#1604;%20Microsoft%20Excel%20&#1580;&#1583;&#1610;&#1583;%20&#8235;&#8236;.xlsx" TargetMode="Externa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oleObject" Target="file:///C:\Users\FPCC%20.%20CO\Desktop\&#1605;&#1604;&#1601;%20&#1575;&#1604;&#1588;&#1607;&#1585;%20&#1575;&#1604;&#1587;&#1575;&#1576;&#1593;\&#1608;&#1585;&#1602;&#1577;%20&#1593;&#1605;&#1604;%20Microsoft%20Excel%20&#1580;&#1583;&#1610;&#1583;%20&#8235;&#8236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lang="ar-SA"/>
            </a:pPr>
            <a:r>
              <a:rPr lang="ar-SA"/>
              <a:t>العمر</a:t>
            </a:r>
          </a:p>
        </c:rich>
      </c:tx>
    </c:title>
    <c:view3D>
      <c:rotX val="40"/>
      <c:rotY val="60"/>
      <c:perspective val="30"/>
    </c:view3D>
    <c:plotArea>
      <c:layout/>
      <c:pie3DChart>
        <c:varyColors val="1"/>
        <c:ser>
          <c:idx val="0"/>
          <c:order val="0"/>
          <c:tx>
            <c:strRef>
              <c:f>ورقة1!$B$1</c:f>
              <c:strCache>
                <c:ptCount val="1"/>
                <c:pt idx="0">
                  <c:v>العينة</c:v>
                </c:pt>
              </c:strCache>
            </c:strRef>
          </c:tx>
          <c:spPr>
            <a:effectLst>
              <a:innerShdw blurRad="63500" dist="50800" dir="162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</c:spPr>
          <c:dPt>
            <c:idx val="1"/>
            <c:explosion val="22"/>
          </c:dPt>
          <c:dPt>
            <c:idx val="2"/>
            <c:spPr>
              <a:gradFill>
                <a:gsLst>
                  <a:gs pos="0">
                    <a:srgbClr val="4F81BD">
                      <a:tint val="66000"/>
                      <a:satMod val="160000"/>
                    </a:srgbClr>
                  </a:gs>
                  <a:gs pos="27000">
                    <a:srgbClr val="66FFFF"/>
                  </a:gs>
                  <a:gs pos="85000">
                    <a:srgbClr val="F79646">
                      <a:lumMod val="60000"/>
                      <a:lumOff val="40000"/>
                    </a:srgbClr>
                  </a:gs>
                  <a:gs pos="67000">
                    <a:srgbClr val="F79646">
                      <a:lumMod val="50000"/>
                    </a:srgbClr>
                  </a:gs>
                  <a:gs pos="42000">
                    <a:srgbClr val="0070C0"/>
                  </a:gs>
                </a:gsLst>
                <a:lin ang="5400000" scaled="0"/>
              </a:gradFill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scene3d>
                <a:camera prst="orthographicFront"/>
                <a:lightRig rig="threePt" dir="t"/>
              </a:scene3d>
            </c:spPr>
          </c:dPt>
          <c:dPt>
            <c:idx val="3"/>
            <c:explosion val="7"/>
          </c:dPt>
          <c:dLbls>
            <c:txPr>
              <a:bodyPr/>
              <a:lstStyle/>
              <a:p>
                <a:pPr>
                  <a:defRPr lang="ar-SA" sz="1600" b="1"/>
                </a:pPr>
                <a:endParaRPr lang="en-US"/>
              </a:p>
            </c:txPr>
            <c:showPercent val="1"/>
            <c:showLeaderLines val="1"/>
          </c:dLbls>
          <c:cat>
            <c:strRef>
              <c:f>ورقة1!$A$2:$A$5</c:f>
              <c:strCache>
                <c:ptCount val="4"/>
                <c:pt idx="0">
                  <c:v>أصغر من 30</c:v>
                </c:pt>
                <c:pt idx="1">
                  <c:v>31-40</c:v>
                </c:pt>
                <c:pt idx="2">
                  <c:v>41-50</c:v>
                </c:pt>
                <c:pt idx="3">
                  <c:v>أكبر من 50</c:v>
                </c:pt>
              </c:strCache>
            </c:strRef>
          </c:cat>
          <c:val>
            <c:numRef>
              <c:f>ورقة1!$B$2:$B$5</c:f>
              <c:numCache>
                <c:formatCode>General</c:formatCode>
                <c:ptCount val="4"/>
                <c:pt idx="0">
                  <c:v>0</c:v>
                </c:pt>
                <c:pt idx="1">
                  <c:v>26.25</c:v>
                </c:pt>
                <c:pt idx="2">
                  <c:v>45</c:v>
                </c:pt>
                <c:pt idx="3">
                  <c:v>28.75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txPr>
        <a:bodyPr/>
        <a:lstStyle/>
        <a:p>
          <a:pPr>
            <a:defRPr lang="ar-SA" sz="1800" b="1"/>
          </a:pPr>
          <a:endParaRPr lang="en-US"/>
        </a:p>
      </c:txPr>
    </c:legend>
    <c:plotVisOnly val="1"/>
    <c:dispBlanksAs val="zero"/>
  </c:chart>
  <c:externalData r:id="rId2"/>
  <c:userShapes r:id="rId3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4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lang="ar-SA"/>
            </a:pPr>
            <a:r>
              <a:rPr lang="ar-SA" dirty="0"/>
              <a:t>الاحتياجات</a:t>
            </a:r>
            <a:r>
              <a:rPr lang="ar-SA" baseline="0" dirty="0"/>
              <a:t> </a:t>
            </a:r>
            <a:r>
              <a:rPr lang="ar-SA" baseline="0" dirty="0" smtClean="0"/>
              <a:t>الجس</a:t>
            </a:r>
            <a:r>
              <a:rPr lang="ar-SY" baseline="0" dirty="0" smtClean="0"/>
              <a:t>د</a:t>
            </a:r>
            <a:r>
              <a:rPr lang="ar-SA" baseline="0" dirty="0" err="1" smtClean="0"/>
              <a:t>ية</a:t>
            </a:r>
            <a:r>
              <a:rPr lang="ar-SA" baseline="0" dirty="0" smtClean="0"/>
              <a:t> </a:t>
            </a:r>
            <a:r>
              <a:rPr lang="ar-SA" baseline="0" dirty="0"/>
              <a:t>والحياة اليومية</a:t>
            </a:r>
            <a:endParaRPr lang="ar-SA" dirty="0"/>
          </a:p>
        </c:rich>
      </c:tx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ورقة1!$U$7</c:f>
              <c:strCache>
                <c:ptCount val="1"/>
                <c:pt idx="0">
                  <c:v>تجريبية</c:v>
                </c:pt>
              </c:strCache>
            </c:strRef>
          </c:tx>
          <c:spPr>
            <a:solidFill>
              <a:srgbClr val="FF0066"/>
            </a:solidFill>
            <a:scene3d>
              <a:camera prst="orthographicFront"/>
              <a:lightRig rig="threePt" dir="t"/>
            </a:scene3d>
            <a:sp3d>
              <a:bevelT/>
              <a:bevelB w="101600" prst="riblet"/>
              <a:contourClr>
                <a:srgbClr val="000000"/>
              </a:contourClr>
            </a:sp3d>
          </c:spPr>
          <c:dLbls>
            <c:txPr>
              <a:bodyPr/>
              <a:lstStyle/>
              <a:p>
                <a:pPr>
                  <a:defRPr lang="ar-SA" sz="1800" b="1"/>
                </a:pPr>
                <a:endParaRPr lang="en-US"/>
              </a:p>
            </c:txPr>
            <c:showVal val="1"/>
          </c:dLbls>
          <c:cat>
            <c:strRef>
              <c:f>ورقة1!$T$8:$T$10</c:f>
              <c:strCache>
                <c:ptCount val="3"/>
                <c:pt idx="0">
                  <c:v>بدئي</c:v>
                </c:pt>
                <c:pt idx="1">
                  <c:v>بعد ثلاثة أشهر</c:v>
                </c:pt>
                <c:pt idx="2">
                  <c:v>بعد ستة أشهر</c:v>
                </c:pt>
              </c:strCache>
            </c:strRef>
          </c:cat>
          <c:val>
            <c:numRef>
              <c:f>ورقة1!$U$8:$U$10</c:f>
              <c:numCache>
                <c:formatCode>General</c:formatCode>
                <c:ptCount val="3"/>
                <c:pt idx="0">
                  <c:v>71</c:v>
                </c:pt>
                <c:pt idx="1">
                  <c:v>48</c:v>
                </c:pt>
                <c:pt idx="2">
                  <c:v>41</c:v>
                </c:pt>
              </c:numCache>
            </c:numRef>
          </c:val>
          <c:shape val="cylinder"/>
        </c:ser>
        <c:ser>
          <c:idx val="1"/>
          <c:order val="1"/>
          <c:tx>
            <c:strRef>
              <c:f>ورقة1!$V$7</c:f>
              <c:strCache>
                <c:ptCount val="1"/>
                <c:pt idx="0">
                  <c:v>ضابطة</c:v>
                </c:pt>
              </c:strCache>
            </c:strRef>
          </c:tx>
          <c:spPr>
            <a:solidFill>
              <a:srgbClr val="339966"/>
            </a:solidFill>
            <a:scene3d>
              <a:camera prst="orthographicFront"/>
              <a:lightRig rig="threePt" dir="t"/>
            </a:scene3d>
            <a:sp3d>
              <a:bevelT/>
              <a:bevelB w="114300" prst="hardEdge"/>
              <a:contourClr>
                <a:srgbClr val="000000"/>
              </a:contourClr>
            </a:sp3d>
          </c:spPr>
          <c:dLbls>
            <c:txPr>
              <a:bodyPr/>
              <a:lstStyle/>
              <a:p>
                <a:pPr>
                  <a:defRPr lang="ar-SA" sz="1800" b="1"/>
                </a:pPr>
                <a:endParaRPr lang="en-US"/>
              </a:p>
            </c:txPr>
            <c:showVal val="1"/>
          </c:dLbls>
          <c:cat>
            <c:strRef>
              <c:f>ورقة1!$T$8:$T$10</c:f>
              <c:strCache>
                <c:ptCount val="3"/>
                <c:pt idx="0">
                  <c:v>بدئي</c:v>
                </c:pt>
                <c:pt idx="1">
                  <c:v>بعد ثلاثة أشهر</c:v>
                </c:pt>
                <c:pt idx="2">
                  <c:v>بعد ستة أشهر</c:v>
                </c:pt>
              </c:strCache>
            </c:strRef>
          </c:cat>
          <c:val>
            <c:numRef>
              <c:f>ورقة1!$V$8:$V$10</c:f>
              <c:numCache>
                <c:formatCode>General</c:formatCode>
                <c:ptCount val="3"/>
                <c:pt idx="0">
                  <c:v>74.75</c:v>
                </c:pt>
                <c:pt idx="1">
                  <c:v>66</c:v>
                </c:pt>
                <c:pt idx="2">
                  <c:v>61</c:v>
                </c:pt>
              </c:numCache>
            </c:numRef>
          </c:val>
        </c:ser>
        <c:shape val="box"/>
        <c:axId val="100018048"/>
        <c:axId val="100019584"/>
        <c:axId val="0"/>
      </c:bar3DChart>
      <c:catAx>
        <c:axId val="100018048"/>
        <c:scaling>
          <c:orientation val="maxMin"/>
        </c:scaling>
        <c:axPos val="b"/>
        <c:majorTickMark val="none"/>
        <c:tickLblPos val="nextTo"/>
        <c:txPr>
          <a:bodyPr/>
          <a:lstStyle/>
          <a:p>
            <a:pPr>
              <a:defRPr lang="ar-SA" sz="1400" b="1"/>
            </a:pPr>
            <a:endParaRPr lang="en-US"/>
          </a:p>
        </c:txPr>
        <c:crossAx val="100019584"/>
        <c:crosses val="autoZero"/>
        <c:auto val="1"/>
        <c:lblAlgn val="ctr"/>
        <c:lblOffset val="100"/>
      </c:catAx>
      <c:valAx>
        <c:axId val="100019584"/>
        <c:scaling>
          <c:orientation val="minMax"/>
          <c:max val="100"/>
          <c:min val="0"/>
        </c:scaling>
        <c:axPos val="r"/>
        <c:majorGridlines/>
        <c:numFmt formatCode="General" sourceLinked="1"/>
        <c:majorTickMark val="none"/>
        <c:tickLblPos val="nextTo"/>
        <c:txPr>
          <a:bodyPr/>
          <a:lstStyle/>
          <a:p>
            <a:pPr>
              <a:defRPr lang="ar-SA" sz="1400" b="1"/>
            </a:pPr>
            <a:endParaRPr lang="en-US"/>
          </a:p>
        </c:txPr>
        <c:crossAx val="100018048"/>
        <c:crosses val="autoZero"/>
        <c:crossBetween val="between"/>
      </c:valAx>
    </c:plotArea>
    <c:legend>
      <c:legendPos val="r"/>
      <c:txPr>
        <a:bodyPr/>
        <a:lstStyle/>
        <a:p>
          <a:pPr>
            <a:defRPr lang="ar-SA" sz="1400" b="1"/>
          </a:pPr>
          <a:endParaRPr lang="en-US"/>
        </a:p>
      </c:txPr>
    </c:legend>
    <c:plotVisOnly val="1"/>
    <c:dispBlanksAs val="gap"/>
  </c:chart>
  <c:spPr>
    <a:blipFill>
      <a:blip xmlns:r="http://schemas.openxmlformats.org/officeDocument/2006/relationships" r:embed="rId2"/>
      <a:tile tx="0" ty="0" sx="100000" sy="100000" flip="none" algn="tl"/>
    </a:blipFill>
  </c:spPr>
  <c:externalData r:id="rId3"/>
  <c:userShapes r:id="rId4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4"/>
  <c:chart>
    <c:title>
      <c:tx>
        <c:rich>
          <a:bodyPr/>
          <a:lstStyle/>
          <a:p>
            <a:pPr>
              <a:defRPr lang="ar-SA"/>
            </a:pPr>
            <a:r>
              <a:rPr lang="ar-SA" baseline="0" dirty="0" smtClean="0"/>
              <a:t> </a:t>
            </a:r>
            <a:r>
              <a:rPr lang="ar-SA" dirty="0" smtClean="0"/>
              <a:t>الاحتياجات النفسية</a:t>
            </a:r>
            <a:endParaRPr lang="ar-SA" dirty="0"/>
          </a:p>
        </c:rich>
      </c:tx>
    </c:title>
    <c:view3D>
      <c:rotY val="340"/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الاحتياجات!$V$12</c:f>
              <c:strCache>
                <c:ptCount val="1"/>
                <c:pt idx="0">
                  <c:v>تجريبية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  <a:bevelB w="114300" prst="artDeco"/>
              <a:contourClr>
                <a:srgbClr val="000000"/>
              </a:contourClr>
            </a:sp3d>
          </c:spPr>
          <c:dLbls>
            <c:txPr>
              <a:bodyPr/>
              <a:lstStyle/>
              <a:p>
                <a:pPr>
                  <a:defRPr lang="ar-SA" sz="1800" b="1"/>
                </a:pPr>
                <a:endParaRPr lang="en-US"/>
              </a:p>
            </c:txPr>
            <c:showVal val="1"/>
          </c:dLbls>
          <c:cat>
            <c:strRef>
              <c:f>الاحتياجات!$U$13:$U$15</c:f>
              <c:strCache>
                <c:ptCount val="3"/>
                <c:pt idx="0">
                  <c:v>بدئي</c:v>
                </c:pt>
                <c:pt idx="1">
                  <c:v>بعد ثلاثة أشهر</c:v>
                </c:pt>
                <c:pt idx="2">
                  <c:v>بعد ستة أشهر</c:v>
                </c:pt>
              </c:strCache>
            </c:strRef>
          </c:cat>
          <c:val>
            <c:numRef>
              <c:f>الاحتياجات!$V$13:$V$15</c:f>
              <c:numCache>
                <c:formatCode>General</c:formatCode>
                <c:ptCount val="3"/>
                <c:pt idx="0">
                  <c:v>69.75</c:v>
                </c:pt>
                <c:pt idx="1">
                  <c:v>52.620000000000012</c:v>
                </c:pt>
                <c:pt idx="2">
                  <c:v>53.309999999999995</c:v>
                </c:pt>
              </c:numCache>
            </c:numRef>
          </c:val>
        </c:ser>
        <c:ser>
          <c:idx val="1"/>
          <c:order val="1"/>
          <c:tx>
            <c:strRef>
              <c:f>الاحتياجات!$W$12</c:f>
              <c:strCache>
                <c:ptCount val="1"/>
                <c:pt idx="0">
                  <c:v>ضابطة</c:v>
                </c:pt>
              </c:strCache>
            </c:strRef>
          </c:tx>
          <c:spPr>
            <a:solidFill>
              <a:srgbClr val="66FFFF"/>
            </a:solidFill>
            <a:scene3d>
              <a:camera prst="orthographicFront"/>
              <a:lightRig rig="threePt" dir="t"/>
            </a:scene3d>
            <a:sp3d>
              <a:bevelT/>
              <a:bevelB w="139700" h="139700" prst="divot"/>
              <a:contourClr>
                <a:srgbClr val="000000"/>
              </a:contourClr>
            </a:sp3d>
          </c:spPr>
          <c:dLbls>
            <c:numFmt formatCode="@" sourceLinked="0"/>
            <c:txPr>
              <a:bodyPr/>
              <a:lstStyle/>
              <a:p>
                <a:pPr>
                  <a:defRPr lang="ar-SA" sz="1800" b="1"/>
                </a:pPr>
                <a:endParaRPr lang="en-US"/>
              </a:p>
            </c:txPr>
            <c:showVal val="1"/>
          </c:dLbls>
          <c:cat>
            <c:strRef>
              <c:f>الاحتياجات!$U$13:$U$15</c:f>
              <c:strCache>
                <c:ptCount val="3"/>
                <c:pt idx="0">
                  <c:v>بدئي</c:v>
                </c:pt>
                <c:pt idx="1">
                  <c:v>بعد ثلاثة أشهر</c:v>
                </c:pt>
                <c:pt idx="2">
                  <c:v>بعد ستة أشهر</c:v>
                </c:pt>
              </c:strCache>
            </c:strRef>
          </c:cat>
          <c:val>
            <c:numRef>
              <c:f>الاحتياجات!$W$13:$W$15</c:f>
              <c:numCache>
                <c:formatCode>General</c:formatCode>
                <c:ptCount val="3"/>
                <c:pt idx="0">
                  <c:v>77.11999999999999</c:v>
                </c:pt>
                <c:pt idx="1">
                  <c:v>75.5</c:v>
                </c:pt>
                <c:pt idx="2">
                  <c:v>74.930000000000007</c:v>
                </c:pt>
              </c:numCache>
            </c:numRef>
          </c:val>
        </c:ser>
        <c:shape val="cylinder"/>
        <c:axId val="35164544"/>
        <c:axId val="35166080"/>
        <c:axId val="0"/>
      </c:bar3DChart>
      <c:catAx>
        <c:axId val="35164544"/>
        <c:scaling>
          <c:orientation val="maxMin"/>
        </c:scaling>
        <c:axPos val="b"/>
        <c:majorTickMark val="none"/>
        <c:tickLblPos val="nextTo"/>
        <c:txPr>
          <a:bodyPr/>
          <a:lstStyle/>
          <a:p>
            <a:pPr>
              <a:defRPr lang="ar-SA" sz="1800" b="1"/>
            </a:pPr>
            <a:endParaRPr lang="en-US"/>
          </a:p>
        </c:txPr>
        <c:crossAx val="35166080"/>
        <c:crosses val="autoZero"/>
        <c:auto val="1"/>
        <c:lblAlgn val="ctr"/>
        <c:lblOffset val="100"/>
      </c:catAx>
      <c:valAx>
        <c:axId val="35166080"/>
        <c:scaling>
          <c:orientation val="minMax"/>
          <c:max val="100"/>
          <c:min val="0"/>
        </c:scaling>
        <c:axPos val="r"/>
        <c:majorGridlines/>
        <c:numFmt formatCode="General" sourceLinked="1"/>
        <c:majorTickMark val="none"/>
        <c:tickLblPos val="nextTo"/>
        <c:txPr>
          <a:bodyPr/>
          <a:lstStyle/>
          <a:p>
            <a:pPr>
              <a:defRPr lang="ar-SA" sz="1400" b="1"/>
            </a:pPr>
            <a:endParaRPr lang="en-US"/>
          </a:p>
        </c:txPr>
        <c:crossAx val="35164544"/>
        <c:crosses val="autoZero"/>
        <c:crossBetween val="between"/>
      </c:valAx>
    </c:plotArea>
    <c:legend>
      <c:legendPos val="r"/>
      <c:txPr>
        <a:bodyPr/>
        <a:lstStyle/>
        <a:p>
          <a:pPr>
            <a:defRPr lang="ar-SA"/>
          </a:pPr>
          <a:endParaRPr lang="en-US"/>
        </a:p>
      </c:txPr>
    </c:legend>
    <c:plotVisOnly val="1"/>
    <c:dispBlanksAs val="gap"/>
  </c:chart>
  <c:spPr>
    <a:blipFill>
      <a:blip xmlns:r="http://schemas.openxmlformats.org/officeDocument/2006/relationships" r:embed="rId1"/>
      <a:tile tx="0" ty="0" sx="100000" sy="100000" flip="none" algn="tl"/>
    </a:blipFill>
  </c:spPr>
  <c:externalData r:id="rId2"/>
  <c:userShapes r:id="rId3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4"/>
  <c:chart>
    <c:title>
      <c:tx>
        <c:rich>
          <a:bodyPr/>
          <a:lstStyle/>
          <a:p>
            <a:pPr>
              <a:defRPr lang="ar-SA"/>
            </a:pPr>
            <a:r>
              <a:rPr lang="ar-SA"/>
              <a:t>الاحتياجات</a:t>
            </a:r>
            <a:r>
              <a:rPr lang="ar-SA" baseline="0"/>
              <a:t> الجنسية</a:t>
            </a:r>
            <a:endParaRPr lang="ar-SA"/>
          </a:p>
        </c:rich>
      </c:tx>
    </c:title>
    <c:view3D>
      <c:rotY val="340"/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الاحتياجات!$W$18</c:f>
              <c:strCache>
                <c:ptCount val="1"/>
                <c:pt idx="0">
                  <c:v>تجريبية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  <a:bevelB prst="angle"/>
              <a:contourClr>
                <a:srgbClr val="000000"/>
              </a:contourClr>
            </a:sp3d>
          </c:spPr>
          <c:dLbls>
            <c:txPr>
              <a:bodyPr/>
              <a:lstStyle/>
              <a:p>
                <a:pPr>
                  <a:defRPr lang="ar-SA" sz="1800" b="1"/>
                </a:pPr>
                <a:endParaRPr lang="en-US"/>
              </a:p>
            </c:txPr>
            <c:showVal val="1"/>
          </c:dLbls>
          <c:cat>
            <c:strRef>
              <c:f>الاحتياجات!$V$19:$V$21</c:f>
              <c:strCache>
                <c:ptCount val="3"/>
                <c:pt idx="0">
                  <c:v>بدئي</c:v>
                </c:pt>
                <c:pt idx="1">
                  <c:v>بعد ثلاثة أشهر</c:v>
                </c:pt>
                <c:pt idx="2">
                  <c:v>بعد ستة أشهر</c:v>
                </c:pt>
              </c:strCache>
            </c:strRef>
          </c:cat>
          <c:val>
            <c:numRef>
              <c:f>الاحتياجات!$W$19:$W$21</c:f>
              <c:numCache>
                <c:formatCode>General</c:formatCode>
                <c:ptCount val="3"/>
                <c:pt idx="0">
                  <c:v>32.910000000000004</c:v>
                </c:pt>
                <c:pt idx="1">
                  <c:v>15.83</c:v>
                </c:pt>
                <c:pt idx="2">
                  <c:v>17.7</c:v>
                </c:pt>
              </c:numCache>
            </c:numRef>
          </c:val>
        </c:ser>
        <c:ser>
          <c:idx val="1"/>
          <c:order val="1"/>
          <c:tx>
            <c:strRef>
              <c:f>الاحتياجات!$X$18</c:f>
              <c:strCache>
                <c:ptCount val="1"/>
                <c:pt idx="0">
                  <c:v>ضابطة</c:v>
                </c:pt>
              </c:strCache>
            </c:strRef>
          </c:tx>
          <c:spPr>
            <a:solidFill>
              <a:srgbClr val="FFFF00"/>
            </a:solidFill>
            <a:scene3d>
              <a:camera prst="orthographicFront"/>
              <a:lightRig rig="threePt" dir="t"/>
            </a:scene3d>
            <a:sp3d>
              <a:bevelT prst="relaxedInset"/>
              <a:bevelB w="101600" prst="riblet"/>
              <a:contourClr>
                <a:srgbClr val="000000"/>
              </a:contourClr>
            </a:sp3d>
          </c:spPr>
          <c:dLbls>
            <c:txPr>
              <a:bodyPr/>
              <a:lstStyle/>
              <a:p>
                <a:pPr>
                  <a:defRPr lang="ar-SA" sz="1800" b="1"/>
                </a:pPr>
                <a:endParaRPr lang="en-US"/>
              </a:p>
            </c:txPr>
            <c:showVal val="1"/>
          </c:dLbls>
          <c:cat>
            <c:strRef>
              <c:f>الاحتياجات!$V$19:$V$21</c:f>
              <c:strCache>
                <c:ptCount val="3"/>
                <c:pt idx="0">
                  <c:v>بدئي</c:v>
                </c:pt>
                <c:pt idx="1">
                  <c:v>بعد ثلاثة أشهر</c:v>
                </c:pt>
                <c:pt idx="2">
                  <c:v>بعد ستة أشهر</c:v>
                </c:pt>
              </c:strCache>
            </c:strRef>
          </c:cat>
          <c:val>
            <c:numRef>
              <c:f>الاحتياجات!$X$19:$X$21</c:f>
              <c:numCache>
                <c:formatCode>General</c:formatCode>
                <c:ptCount val="3"/>
                <c:pt idx="0">
                  <c:v>41.87</c:v>
                </c:pt>
                <c:pt idx="1">
                  <c:v>34.370000000000005</c:v>
                </c:pt>
                <c:pt idx="2">
                  <c:v>25.2</c:v>
                </c:pt>
              </c:numCache>
            </c:numRef>
          </c:val>
        </c:ser>
        <c:shape val="cylinder"/>
        <c:axId val="35328384"/>
        <c:axId val="35329920"/>
        <c:axId val="0"/>
      </c:bar3DChart>
      <c:catAx>
        <c:axId val="35328384"/>
        <c:scaling>
          <c:orientation val="maxMin"/>
        </c:scaling>
        <c:axPos val="b"/>
        <c:majorTickMark val="none"/>
        <c:tickLblPos val="nextTo"/>
        <c:txPr>
          <a:bodyPr/>
          <a:lstStyle/>
          <a:p>
            <a:pPr>
              <a:defRPr lang="ar-SA"/>
            </a:pPr>
            <a:endParaRPr lang="en-US"/>
          </a:p>
        </c:txPr>
        <c:crossAx val="35329920"/>
        <c:crosses val="autoZero"/>
        <c:auto val="1"/>
        <c:lblAlgn val="ctr"/>
        <c:lblOffset val="100"/>
      </c:catAx>
      <c:valAx>
        <c:axId val="35329920"/>
        <c:scaling>
          <c:orientation val="minMax"/>
          <c:max val="100"/>
          <c:min val="0"/>
        </c:scaling>
        <c:axPos val="r"/>
        <c:majorGridlines/>
        <c:numFmt formatCode="General" sourceLinked="1"/>
        <c:majorTickMark val="none"/>
        <c:tickLblPos val="nextTo"/>
        <c:txPr>
          <a:bodyPr/>
          <a:lstStyle/>
          <a:p>
            <a:pPr>
              <a:defRPr lang="ar-SA" sz="1400" b="1"/>
            </a:pPr>
            <a:endParaRPr lang="en-US"/>
          </a:p>
        </c:txPr>
        <c:crossAx val="35328384"/>
        <c:crosses val="autoZero"/>
        <c:crossBetween val="between"/>
      </c:valAx>
    </c:plotArea>
    <c:legend>
      <c:legendPos val="r"/>
      <c:txPr>
        <a:bodyPr/>
        <a:lstStyle/>
        <a:p>
          <a:pPr>
            <a:defRPr lang="ar-SA" sz="1400" b="1"/>
          </a:pPr>
          <a:endParaRPr lang="en-US"/>
        </a:p>
      </c:txPr>
    </c:legend>
    <c:plotVisOnly val="1"/>
    <c:dispBlanksAs val="gap"/>
  </c:chart>
  <c:externalData r:id="rId1"/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4"/>
  <c:chart>
    <c:title>
      <c:tx>
        <c:rich>
          <a:bodyPr/>
          <a:lstStyle/>
          <a:p>
            <a:pPr>
              <a:defRPr lang="ar-SA"/>
            </a:pPr>
            <a:r>
              <a:rPr lang="ar-SA"/>
              <a:t>احتياجات</a:t>
            </a:r>
            <a:r>
              <a:rPr lang="ar-SA" baseline="0"/>
              <a:t> الدعم ورعاية المريض</a:t>
            </a:r>
            <a:endParaRPr lang="ar-SA"/>
          </a:p>
        </c:rich>
      </c:tx>
    </c:title>
    <c:view3D>
      <c:rotY val="340"/>
      <c:perspective val="30"/>
    </c:view3D>
    <c:plotArea>
      <c:layout/>
      <c:bar3DChart>
        <c:barDir val="col"/>
        <c:grouping val="standard"/>
        <c:ser>
          <c:idx val="0"/>
          <c:order val="0"/>
          <c:tx>
            <c:strRef>
              <c:f>الاحتياجات!$V$28</c:f>
              <c:strCache>
                <c:ptCount val="1"/>
                <c:pt idx="0">
                  <c:v>تجريبية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prst="relaxedInset"/>
              <a:bevelB w="101600" prst="riblet"/>
              <a:contourClr>
                <a:srgbClr val="000000"/>
              </a:contourClr>
            </a:sp3d>
          </c:spPr>
          <c:dLbls>
            <c:txPr>
              <a:bodyPr/>
              <a:lstStyle/>
              <a:p>
                <a:pPr>
                  <a:defRPr lang="ar-SA" sz="1800" b="1"/>
                </a:pPr>
                <a:endParaRPr lang="en-US"/>
              </a:p>
            </c:txPr>
            <c:showVal val="1"/>
          </c:dLbls>
          <c:cat>
            <c:strRef>
              <c:f>الاحتياجات!$T$29:$T$31</c:f>
              <c:strCache>
                <c:ptCount val="3"/>
                <c:pt idx="0">
                  <c:v>بدئي</c:v>
                </c:pt>
                <c:pt idx="1">
                  <c:v>بعد ثلاثة أشهر</c:v>
                </c:pt>
                <c:pt idx="2">
                  <c:v>بعد ستة أشهر</c:v>
                </c:pt>
              </c:strCache>
            </c:strRef>
          </c:cat>
          <c:val>
            <c:numRef>
              <c:f>الاحتياجات!$V$29:$V$31</c:f>
              <c:numCache>
                <c:formatCode>General</c:formatCode>
                <c:ptCount val="3"/>
                <c:pt idx="0">
                  <c:v>59.620000000000012</c:v>
                </c:pt>
                <c:pt idx="1">
                  <c:v>45.25</c:v>
                </c:pt>
                <c:pt idx="2">
                  <c:v>39.370000000000005</c:v>
                </c:pt>
              </c:numCache>
            </c:numRef>
          </c:val>
        </c:ser>
        <c:ser>
          <c:idx val="1"/>
          <c:order val="1"/>
          <c:tx>
            <c:strRef>
              <c:f>الاحتياجات!$W$28</c:f>
              <c:strCache>
                <c:ptCount val="1"/>
                <c:pt idx="0">
                  <c:v>ضابطة</c:v>
                </c:pt>
              </c:strCache>
            </c:strRef>
          </c:tx>
          <c:spPr>
            <a:solidFill>
              <a:srgbClr val="CC0099"/>
            </a:solidFill>
            <a:scene3d>
              <a:camera prst="orthographicFront"/>
              <a:lightRig rig="threePt" dir="t"/>
            </a:scene3d>
            <a:sp3d>
              <a:bevelT/>
              <a:bevelB w="114300" prst="artDeco"/>
              <a:contourClr>
                <a:srgbClr val="000000"/>
              </a:contourClr>
            </a:sp3d>
          </c:spPr>
          <c:dLbls>
            <c:txPr>
              <a:bodyPr/>
              <a:lstStyle/>
              <a:p>
                <a:pPr>
                  <a:defRPr lang="ar-SA" sz="1800" b="1"/>
                </a:pPr>
                <a:endParaRPr lang="en-US"/>
              </a:p>
            </c:txPr>
            <c:showVal val="1"/>
          </c:dLbls>
          <c:cat>
            <c:strRef>
              <c:f>الاحتياجات!$T$29:$T$31</c:f>
              <c:strCache>
                <c:ptCount val="3"/>
                <c:pt idx="0">
                  <c:v>بدئي</c:v>
                </c:pt>
                <c:pt idx="1">
                  <c:v>بعد ثلاثة أشهر</c:v>
                </c:pt>
                <c:pt idx="2">
                  <c:v>بعد ستة أشهر</c:v>
                </c:pt>
              </c:strCache>
            </c:strRef>
          </c:cat>
          <c:val>
            <c:numRef>
              <c:f>الاحتياجات!$W$29:$W$31</c:f>
              <c:numCache>
                <c:formatCode>General</c:formatCode>
                <c:ptCount val="3"/>
                <c:pt idx="0">
                  <c:v>61.37</c:v>
                </c:pt>
                <c:pt idx="1">
                  <c:v>55.620000000000012</c:v>
                </c:pt>
                <c:pt idx="2">
                  <c:v>50.75</c:v>
                </c:pt>
              </c:numCache>
            </c:numRef>
          </c:val>
        </c:ser>
        <c:shape val="cylinder"/>
        <c:axId val="35357056"/>
        <c:axId val="35358592"/>
        <c:axId val="35307008"/>
      </c:bar3DChart>
      <c:catAx>
        <c:axId val="35357056"/>
        <c:scaling>
          <c:orientation val="maxMin"/>
        </c:scaling>
        <c:axPos val="b"/>
        <c:majorTickMark val="none"/>
        <c:tickLblPos val="nextTo"/>
        <c:txPr>
          <a:bodyPr/>
          <a:lstStyle/>
          <a:p>
            <a:pPr>
              <a:defRPr lang="ar-SA" sz="1400" b="1"/>
            </a:pPr>
            <a:endParaRPr lang="en-US"/>
          </a:p>
        </c:txPr>
        <c:crossAx val="35358592"/>
        <c:crosses val="autoZero"/>
        <c:auto val="1"/>
        <c:lblAlgn val="ctr"/>
        <c:lblOffset val="100"/>
      </c:catAx>
      <c:valAx>
        <c:axId val="35358592"/>
        <c:scaling>
          <c:orientation val="minMax"/>
          <c:max val="100"/>
          <c:min val="0"/>
        </c:scaling>
        <c:axPos val="r"/>
        <c:majorGridlines/>
        <c:numFmt formatCode="General" sourceLinked="1"/>
        <c:majorTickMark val="none"/>
        <c:tickLblPos val="nextTo"/>
        <c:txPr>
          <a:bodyPr/>
          <a:lstStyle/>
          <a:p>
            <a:pPr>
              <a:defRPr lang="ar-SA" sz="1400" b="1"/>
            </a:pPr>
            <a:endParaRPr lang="en-US"/>
          </a:p>
        </c:txPr>
        <c:crossAx val="35357056"/>
        <c:crosses val="autoZero"/>
        <c:crossBetween val="between"/>
      </c:valAx>
      <c:serAx>
        <c:axId val="35307008"/>
        <c:scaling>
          <c:orientation val="minMax"/>
        </c:scaling>
        <c:delete val="1"/>
        <c:axPos val="b"/>
        <c:tickLblPos val="nextTo"/>
        <c:crossAx val="35358592"/>
        <c:crosses val="autoZero"/>
      </c:serAx>
    </c:plotArea>
    <c:legend>
      <c:legendPos val="r"/>
      <c:txPr>
        <a:bodyPr/>
        <a:lstStyle/>
        <a:p>
          <a:pPr>
            <a:defRPr lang="ar-SA" sz="1800" b="1"/>
          </a:pPr>
          <a:endParaRPr lang="en-US"/>
        </a:p>
      </c:txPr>
    </c:legend>
    <c:plotVisOnly val="1"/>
    <c:dispBlanksAs val="gap"/>
  </c:chart>
  <c:externalData r:id="rId1"/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4"/>
  <c:chart>
    <c:title>
      <c:tx>
        <c:rich>
          <a:bodyPr/>
          <a:lstStyle/>
          <a:p>
            <a:pPr>
              <a:defRPr lang="ar-SA"/>
            </a:pPr>
            <a:r>
              <a:rPr lang="ar-SA"/>
              <a:t>الاحتياجات</a:t>
            </a:r>
            <a:r>
              <a:rPr lang="ar-SA" baseline="0"/>
              <a:t> المعرفية</a:t>
            </a:r>
            <a:endParaRPr lang="ar-SA"/>
          </a:p>
        </c:rich>
      </c:tx>
    </c:title>
    <c:view3D>
      <c:rotY val="340"/>
      <c:rAngAx val="1"/>
    </c:view3D>
    <c:plotArea>
      <c:layout>
        <c:manualLayout>
          <c:layoutTarget val="inner"/>
          <c:xMode val="edge"/>
          <c:yMode val="edge"/>
          <c:x val="1.6975308641975329E-2"/>
          <c:y val="0.11449320288301092"/>
          <c:w val="0.86947482259162112"/>
          <c:h val="0.75241701297915664"/>
        </c:manualLayout>
      </c:layout>
      <c:bar3DChart>
        <c:barDir val="col"/>
        <c:grouping val="clustered"/>
        <c:ser>
          <c:idx val="0"/>
          <c:order val="0"/>
          <c:tx>
            <c:strRef>
              <c:f>الاحتياجات!$V$43</c:f>
              <c:strCache>
                <c:ptCount val="1"/>
                <c:pt idx="0">
                  <c:v>تجريبية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 prstMaterial="metal">
              <a:contourClr>
                <a:srgbClr val="000000"/>
              </a:contourClr>
            </a:sp3d>
          </c:spPr>
          <c:dLbls>
            <c:txPr>
              <a:bodyPr/>
              <a:lstStyle/>
              <a:p>
                <a:pPr>
                  <a:defRPr lang="ar-SA" sz="1800" b="1"/>
                </a:pPr>
                <a:endParaRPr lang="en-US"/>
              </a:p>
            </c:txPr>
            <c:showVal val="1"/>
          </c:dLbls>
          <c:cat>
            <c:strRef>
              <c:f>الاحتياجات!$U$44:$U$46</c:f>
              <c:strCache>
                <c:ptCount val="3"/>
                <c:pt idx="0">
                  <c:v>بدئي</c:v>
                </c:pt>
                <c:pt idx="1">
                  <c:v>بعد ثلاثة أشهر</c:v>
                </c:pt>
                <c:pt idx="2">
                  <c:v>بعد ستة أشهر</c:v>
                </c:pt>
              </c:strCache>
            </c:strRef>
          </c:cat>
          <c:val>
            <c:numRef>
              <c:f>الاحتياجات!$V$44:$V$46</c:f>
              <c:numCache>
                <c:formatCode>General</c:formatCode>
                <c:ptCount val="3"/>
                <c:pt idx="0">
                  <c:v>74.88</c:v>
                </c:pt>
                <c:pt idx="1">
                  <c:v>45.620000000000012</c:v>
                </c:pt>
                <c:pt idx="2">
                  <c:v>38.290000000000013</c:v>
                </c:pt>
              </c:numCache>
            </c:numRef>
          </c:val>
        </c:ser>
        <c:ser>
          <c:idx val="1"/>
          <c:order val="1"/>
          <c:tx>
            <c:strRef>
              <c:f>الاحتياجات!$W$43</c:f>
              <c:strCache>
                <c:ptCount val="1"/>
                <c:pt idx="0">
                  <c:v>ضابطة</c:v>
                </c:pt>
              </c:strCache>
            </c:strRef>
          </c:tx>
          <c:spPr>
            <a:solidFill>
              <a:srgbClr val="C00000"/>
            </a:solidFill>
            <a:scene3d>
              <a:camera prst="orthographicFront"/>
              <a:lightRig rig="threePt" dir="t"/>
            </a:scene3d>
          </c:spPr>
          <c:dLbls>
            <c:txPr>
              <a:bodyPr/>
              <a:lstStyle/>
              <a:p>
                <a:pPr>
                  <a:defRPr lang="ar-SA" sz="1800" b="1"/>
                </a:pPr>
                <a:endParaRPr lang="en-US"/>
              </a:p>
            </c:txPr>
            <c:showVal val="1"/>
          </c:dLbls>
          <c:cat>
            <c:strRef>
              <c:f>الاحتياجات!$U$44:$U$46</c:f>
              <c:strCache>
                <c:ptCount val="3"/>
                <c:pt idx="0">
                  <c:v>بدئي</c:v>
                </c:pt>
                <c:pt idx="1">
                  <c:v>بعد ثلاثة أشهر</c:v>
                </c:pt>
                <c:pt idx="2">
                  <c:v>بعد ستة أشهر</c:v>
                </c:pt>
              </c:strCache>
            </c:strRef>
          </c:cat>
          <c:val>
            <c:numRef>
              <c:f>الاحتياجات!$W$44:$W$46</c:f>
              <c:numCache>
                <c:formatCode>General</c:formatCode>
                <c:ptCount val="3"/>
                <c:pt idx="0">
                  <c:v>69.709999999999994</c:v>
                </c:pt>
                <c:pt idx="1">
                  <c:v>68.7</c:v>
                </c:pt>
                <c:pt idx="2">
                  <c:v>62.839999999999996</c:v>
                </c:pt>
              </c:numCache>
            </c:numRef>
          </c:val>
        </c:ser>
        <c:shape val="cone"/>
        <c:axId val="35669504"/>
        <c:axId val="35671040"/>
        <c:axId val="0"/>
      </c:bar3DChart>
      <c:catAx>
        <c:axId val="35669504"/>
        <c:scaling>
          <c:orientation val="maxMin"/>
        </c:scaling>
        <c:axPos val="b"/>
        <c:majorTickMark val="none"/>
        <c:tickLblPos val="nextTo"/>
        <c:txPr>
          <a:bodyPr/>
          <a:lstStyle/>
          <a:p>
            <a:pPr>
              <a:defRPr lang="ar-SA" sz="1800" b="1"/>
            </a:pPr>
            <a:endParaRPr lang="en-US"/>
          </a:p>
        </c:txPr>
        <c:crossAx val="35671040"/>
        <c:crosses val="autoZero"/>
        <c:auto val="1"/>
        <c:lblAlgn val="ctr"/>
        <c:lblOffset val="100"/>
      </c:catAx>
      <c:valAx>
        <c:axId val="35671040"/>
        <c:scaling>
          <c:orientation val="minMax"/>
          <c:max val="100"/>
          <c:min val="0"/>
        </c:scaling>
        <c:axPos val="r"/>
        <c:majorGridlines/>
        <c:numFmt formatCode="General" sourceLinked="1"/>
        <c:majorTickMark val="none"/>
        <c:tickLblPos val="nextTo"/>
        <c:txPr>
          <a:bodyPr/>
          <a:lstStyle/>
          <a:p>
            <a:pPr>
              <a:defRPr lang="ar-SA" sz="1400" b="1"/>
            </a:pPr>
            <a:endParaRPr lang="en-US"/>
          </a:p>
        </c:txPr>
        <c:crossAx val="35669504"/>
        <c:crosses val="autoZero"/>
        <c:crossBetween val="between"/>
      </c:valAx>
    </c:plotArea>
    <c:legend>
      <c:legendPos val="r"/>
      <c:txPr>
        <a:bodyPr/>
        <a:lstStyle/>
        <a:p>
          <a:pPr>
            <a:defRPr lang="ar-SA" sz="1600" b="1"/>
          </a:pPr>
          <a:endParaRPr lang="en-US"/>
        </a:p>
      </c:txPr>
    </c:legend>
    <c:plotVisOnly val="1"/>
    <c:dispBlanksAs val="gap"/>
  </c:chart>
  <c:externalData r:id="rId1"/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otY val="340"/>
      <c:rAngAx val="1"/>
    </c:view3D>
    <c:plotArea>
      <c:layout/>
      <c:bar3DChart>
        <c:barDir val="bar"/>
        <c:grouping val="clustered"/>
        <c:ser>
          <c:idx val="1"/>
          <c:order val="0"/>
          <c:spPr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/>
              <a:bevelB w="114300" prst="artDeco"/>
            </a:sp3d>
          </c:spPr>
          <c:dLbls>
            <c:txPr>
              <a:bodyPr/>
              <a:lstStyle/>
              <a:p>
                <a:pPr>
                  <a:defRPr lang="ar-SA" sz="1400" b="1"/>
                </a:pPr>
                <a:endParaRPr lang="en-US"/>
              </a:p>
            </c:txPr>
            <c:showVal val="1"/>
          </c:dLbls>
          <c:cat>
            <c:multiLvlStrRef>
              <c:f>'أول عشر احتياجات'!$A$41:$B$72</c:f>
              <c:multiLvlStrCache>
                <c:ptCount val="31"/>
                <c:lvl>
                  <c:pt idx="0">
                    <c:v>2.  اهتمام بمخاوف الآخرين المقربين منك ( العائلة)</c:v>
                  </c:pt>
                  <c:pt idx="1">
                    <c:v>3.  قلق حول المستقبل</c:v>
                  </c:pt>
                  <c:pt idx="2">
                    <c:v>4.      الخوف من أن انتشار الورم داخل جسمك </c:v>
                  </c:pt>
                  <c:pt idx="3">
                    <c:v>5.      الشعور بالاكتئاب والإحباط</c:v>
                  </c:pt>
                  <c:pt idx="4">
                    <c:v>6.  يستجيب كادر المستشفى بسرعة لاحتياجاتك الجسمانية.</c:v>
                  </c:pt>
                  <c:pt idx="5">
                    <c:v>7.  أخبارك بالأشياء التي يمكنك القيام بها لتصبحي بحالة صحية أفضل ( التغذية، الرياضة....).</c:v>
                  </c:pt>
                  <c:pt idx="6">
                    <c:v>8.      يسمح لأفراد العائلة والأصدقاء بالبقاء معك في المستشفى إذا أردت.</c:v>
                  </c:pt>
                  <c:pt idx="7">
                    <c:v>9.      الحق في اختيار المستشفى الذي تعالجين فيه.</c:v>
                  </c:pt>
                  <c:pt idx="8">
                    <c:v>10.  معالجتك في عيادة مريحة لك جسدياً قدر الإمكان</c:v>
                  </c:pt>
                  <c:pt idx="10">
                    <c:v>1. اهتمام بمخاوف الآخرين المقربين منك ( العائلة )</c:v>
                  </c:pt>
                  <c:pt idx="11">
                    <c:v>2.  الخوف من عودة الورم.</c:v>
                  </c:pt>
                  <c:pt idx="12">
                    <c:v>3.      الخوف من أن انتشار المرض داخل جسمك </c:v>
                  </c:pt>
                  <c:pt idx="13">
                    <c:v>4.  القلق من نتائج المعالجة</c:v>
                  </c:pt>
                  <c:pt idx="14">
                    <c:v>5.  قلق حول المستقبل</c:v>
                  </c:pt>
                  <c:pt idx="15">
                    <c:v>6.      يسمح لأفراد العائلة والأصدقاء بالبقاء معك في المستشفى إذا أردت.</c:v>
                  </c:pt>
                  <c:pt idx="16">
                    <c:v>7.  اخبارك بنتائج الفحوصات والتحاليل التي تجرى لك.</c:v>
                  </c:pt>
                  <c:pt idx="17">
                    <c:v>8.      العمل ضمن المنزل ( غسيل، طبخ، تنظيف ، الشطف)</c:v>
                  </c:pt>
                  <c:pt idx="18">
                    <c:v>9.  مشاعر حول الموت</c:v>
                  </c:pt>
                  <c:pt idx="19">
                    <c:v>10.      الانتظار وقت طويل للحصول على موعد في المستشفى.</c:v>
                  </c:pt>
                  <c:pt idx="21">
                    <c:v>1.   إخبارك عن التحسن في حالتك أو السيطرة على الورم وعدم انتشاره.</c:v>
                  </c:pt>
                  <c:pt idx="22">
                    <c:v>2.   معالجتك كشخص مستقل وليس مجرد رقم أو حالة صحية.</c:v>
                  </c:pt>
                  <c:pt idx="23">
                    <c:v>3.     قدم لك الكادر الصحي شرح كاف حول الفحوصات التي سألت عنها.</c:v>
                  </c:pt>
                  <c:pt idx="24">
                    <c:v>4.  أعطيت لك ضمن المشفى معلومات مكتوبة حول تدبير مرضك والتأثيرات الجانبية للمعالجة.</c:v>
                  </c:pt>
                  <c:pt idx="25">
                    <c:v>5.   أعطيت لك إلى المنزل معلومات مكتوبة حول تدبير مرضك والتأثيرات الجانبية للمعالجة.</c:v>
                  </c:pt>
                  <c:pt idx="26">
                    <c:v>6. اخبارك بنتائج الفحوصات والتحاليل التي تجرى لك.</c:v>
                  </c:pt>
                  <c:pt idx="27">
                    <c:v>7.   أخبارك بالأشياء التي يمكنك القيام بها لتصبحي بحالة صحية أفضل مثل ( التغذية، الرياضة....).</c:v>
                  </c:pt>
                  <c:pt idx="28">
                    <c:v>8.   معالجتك في عيادة مريحة لك جسدياً قدر الإمكان</c:v>
                  </c:pt>
                  <c:pt idx="29">
                    <c:v>9. اهتمام بمخاوف الآخرين المقربين منك ( العائلة)</c:v>
                  </c:pt>
                  <c:pt idx="30">
                    <c:v>10.  الخوف من عودة الورم.</c:v>
                  </c:pt>
                </c:lvl>
                <c:lvl>
                  <c:pt idx="10">
                    <c:v>بعد ثلاثة أشهر من التداخلات</c:v>
                  </c:pt>
                  <c:pt idx="21">
                    <c:v>التقييم البدئي</c:v>
                  </c:pt>
                </c:lvl>
              </c:multiLvlStrCache>
            </c:multiLvlStrRef>
          </c:cat>
          <c:val>
            <c:numRef>
              <c:f>'أول عشر احتياجات'!$D$41:$D$72</c:f>
              <c:numCache>
                <c:formatCode>General</c:formatCode>
                <c:ptCount val="31"/>
                <c:pt idx="0">
                  <c:v>60</c:v>
                </c:pt>
                <c:pt idx="1">
                  <c:v>47.5</c:v>
                </c:pt>
                <c:pt idx="2">
                  <c:v>45</c:v>
                </c:pt>
                <c:pt idx="3">
                  <c:v>40</c:v>
                </c:pt>
                <c:pt idx="4">
                  <c:v>25</c:v>
                </c:pt>
                <c:pt idx="5">
                  <c:v>15</c:v>
                </c:pt>
                <c:pt idx="6">
                  <c:v>15</c:v>
                </c:pt>
                <c:pt idx="7">
                  <c:v>15</c:v>
                </c:pt>
                <c:pt idx="8">
                  <c:v>12.5</c:v>
                </c:pt>
                <c:pt idx="10">
                  <c:v>50</c:v>
                </c:pt>
                <c:pt idx="11">
                  <c:v>47.5</c:v>
                </c:pt>
                <c:pt idx="12">
                  <c:v>45</c:v>
                </c:pt>
                <c:pt idx="13">
                  <c:v>40</c:v>
                </c:pt>
                <c:pt idx="14">
                  <c:v>30</c:v>
                </c:pt>
                <c:pt idx="15">
                  <c:v>25</c:v>
                </c:pt>
                <c:pt idx="16">
                  <c:v>22.5</c:v>
                </c:pt>
                <c:pt idx="17">
                  <c:v>20</c:v>
                </c:pt>
                <c:pt idx="18">
                  <c:v>20</c:v>
                </c:pt>
                <c:pt idx="19">
                  <c:v>20</c:v>
                </c:pt>
                <c:pt idx="21">
                  <c:v>95</c:v>
                </c:pt>
                <c:pt idx="22">
                  <c:v>95</c:v>
                </c:pt>
                <c:pt idx="23">
                  <c:v>90</c:v>
                </c:pt>
                <c:pt idx="24">
                  <c:v>90</c:v>
                </c:pt>
                <c:pt idx="25">
                  <c:v>90</c:v>
                </c:pt>
                <c:pt idx="26">
                  <c:v>90</c:v>
                </c:pt>
                <c:pt idx="27">
                  <c:v>90</c:v>
                </c:pt>
                <c:pt idx="28">
                  <c:v>90</c:v>
                </c:pt>
                <c:pt idx="29">
                  <c:v>82.5</c:v>
                </c:pt>
                <c:pt idx="30">
                  <c:v>82.5</c:v>
                </c:pt>
              </c:numCache>
            </c:numRef>
          </c:val>
        </c:ser>
        <c:gapWidth val="0"/>
        <c:shape val="cylinder"/>
        <c:axId val="35770752"/>
        <c:axId val="35772288"/>
        <c:axId val="0"/>
      </c:bar3DChart>
      <c:catAx>
        <c:axId val="35770752"/>
        <c:scaling>
          <c:orientation val="minMax"/>
        </c:scaling>
        <c:axPos val="r"/>
        <c:majorTickMark val="none"/>
        <c:tickLblPos val="nextTo"/>
        <c:txPr>
          <a:bodyPr/>
          <a:lstStyle/>
          <a:p>
            <a:pPr>
              <a:defRPr lang="ar-SA"/>
            </a:pPr>
            <a:endParaRPr lang="en-US"/>
          </a:p>
        </c:txPr>
        <c:crossAx val="35772288"/>
        <c:crosses val="autoZero"/>
        <c:auto val="1"/>
        <c:lblAlgn val="ctr"/>
        <c:lblOffset val="100"/>
      </c:catAx>
      <c:valAx>
        <c:axId val="35772288"/>
        <c:scaling>
          <c:orientation val="maxMin"/>
        </c:scaling>
        <c:axPos val="b"/>
        <c:majorGridlines/>
        <c:numFmt formatCode="General" sourceLinked="1"/>
        <c:majorTickMark val="none"/>
        <c:tickLblPos val="nextTo"/>
        <c:spPr>
          <a:effectLst>
            <a:outerShdw blurRad="50800" dist="50800" dir="5400000" algn="ctr" rotWithShape="0">
              <a:srgbClr val="000000">
                <a:alpha val="52000"/>
              </a:srgbClr>
            </a:outerShdw>
          </a:effectLst>
        </c:spPr>
        <c:txPr>
          <a:bodyPr/>
          <a:lstStyle/>
          <a:p>
            <a:pPr>
              <a:defRPr lang="ar-SA"/>
            </a:pPr>
            <a:endParaRPr lang="en-US"/>
          </a:p>
        </c:txPr>
        <c:crossAx val="35770752"/>
        <c:crosses val="autoZero"/>
        <c:crossBetween val="between"/>
      </c:valAx>
    </c:plotArea>
    <c:legend>
      <c:legendPos val="r"/>
      <c:legendEntry>
        <c:idx val="0"/>
        <c:delete val="1"/>
      </c:legendEntry>
      <c:txPr>
        <a:bodyPr/>
        <a:lstStyle/>
        <a:p>
          <a:pPr>
            <a:defRPr lang="ar-SA"/>
          </a:pPr>
          <a:endParaRPr lang="en-US"/>
        </a:p>
      </c:txPr>
    </c:legend>
    <c:plotVisOnly val="1"/>
    <c:dispBlanksAs val="gap"/>
  </c:chart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Pr>
        <a:bodyPr/>
        <a:lstStyle/>
        <a:p>
          <a:pPr>
            <a:defRPr lang="ar-SA"/>
          </a:pPr>
          <a:endParaRPr lang="en-US"/>
        </a:p>
      </c:txPr>
    </c:title>
    <c:view3D>
      <c:rotY val="340"/>
      <c:rAngAx val="1"/>
    </c:view3D>
    <c:plotArea>
      <c:layout/>
      <c:bar3DChart>
        <c:barDir val="bar"/>
        <c:grouping val="clustered"/>
        <c:ser>
          <c:idx val="1"/>
          <c:order val="0"/>
          <c:spPr>
            <a:solidFill>
              <a:schemeClr val="tx2"/>
            </a:solidFill>
            <a:effectLst>
              <a:innerShdw blurRad="63500" dist="50800" dir="162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/>
              <a:bevelB w="114300" prst="artDeco"/>
            </a:sp3d>
          </c:spPr>
          <c:dLbls>
            <c:txPr>
              <a:bodyPr/>
              <a:lstStyle/>
              <a:p>
                <a:pPr>
                  <a:defRPr lang="ar-SA" sz="1400" b="1"/>
                </a:pPr>
                <a:endParaRPr lang="en-US"/>
              </a:p>
            </c:txPr>
            <c:showVal val="1"/>
          </c:dLbls>
          <c:cat>
            <c:multiLvlStrRef>
              <c:f>'أول عشر احتياجات'!$A$78:$B$109</c:f>
              <c:multiLvlStrCache>
                <c:ptCount val="32"/>
                <c:lvl>
                  <c:pt idx="0">
                    <c:v>1.  الخوف من عودة الورم.</c:v>
                  </c:pt>
                  <c:pt idx="1">
                    <c:v>2.  القلق من نتائج المعالجة</c:v>
                  </c:pt>
                  <c:pt idx="2">
                    <c:v>3.      أعطيت لك معلومات ضمن المشفى مكتوب حول تدبير مرضك والتأثيرات الجانبية للمعالجة.</c:v>
                  </c:pt>
                  <c:pt idx="3">
                    <c:v>4.  أعطيت لك الى المنزل معلومات مكتوبة حول تدبير مرضك والتأثيرات الجانبية للمعالجة لتأخذيها إلى منزلك.</c:v>
                  </c:pt>
                  <c:pt idx="4">
                    <c:v>5.  أخبارك بالأشياء التي يمكنك القيام بها لتصبحي بحالة صحية أفضل ( التغذية، الرياضة....).</c:v>
                  </c:pt>
                  <c:pt idx="5">
                    <c:v>6.  مشاعر حول الموت</c:v>
                  </c:pt>
                  <c:pt idx="6">
                    <c:v>7.  اخبارك بنتائج الفحوصات والتحاليل التي تجرى لك.</c:v>
                  </c:pt>
                  <c:pt idx="7">
                    <c:v>8.      الخوف من أن انتشار الورم داخل جسمك </c:v>
                  </c:pt>
                  <c:pt idx="8">
                    <c:v>9.  إخبارك عن التحسن في حالتك أو السيطرة على المرض وعدم انتشاره.</c:v>
                  </c:pt>
                  <c:pt idx="9">
                    <c:v>10.      الشعور بالاكتئاب والإحباط</c:v>
                  </c:pt>
                  <c:pt idx="11">
                    <c:v>1.  الخوف من عودة الورم.</c:v>
                  </c:pt>
                  <c:pt idx="12">
                    <c:v>2.  القلق من نتائج المعالجة</c:v>
                  </c:pt>
                  <c:pt idx="13">
                    <c:v>3.      أعطيت لك ضمن المشفى معلومات مكتوبة حول تدبير مرضك والتأثيرات الجانبية للمعالجة.</c:v>
                  </c:pt>
                  <c:pt idx="14">
                    <c:v>4.  أعطيت لك الى المنزل معلومات مكتوبة حول تدبير مرضك والتأثيرات الجانبية للمعالجة لتأخذيها إلى منزلك.</c:v>
                  </c:pt>
                  <c:pt idx="15">
                    <c:v>5.  أخبارك بالأشياء التي يمكنك القيام بها لتصبحي بحالة صحية أفضل ( التغذية، الرياضة....).</c:v>
                  </c:pt>
                  <c:pt idx="16">
                    <c:v>6.  اخبارك بنتائج الفحوصات والتحاليل التي تجرى لك.</c:v>
                  </c:pt>
                  <c:pt idx="17">
                    <c:v>7.      الخوف من أن انتشار الورم داخل جسمك </c:v>
                  </c:pt>
                  <c:pt idx="18">
                    <c:v>8.  إخبارك عن التحسن في حالتك أو السيطرة على الورم وعدم انتشاره.</c:v>
                  </c:pt>
                  <c:pt idx="19">
                    <c:v>9.      القيام بالنشاطات المعتادة ( مشي، زيارة العائلة).</c:v>
                  </c:pt>
                  <c:pt idx="20">
                    <c:v>10.  قلق حول المستقبل</c:v>
                  </c:pt>
                  <c:pt idx="22">
                    <c:v>1.     أعطيت لك ضمن المشفى معلومات مكتوبة حول تدبير مرضك والتأثيرات الجانبية للمعالجة.</c:v>
                  </c:pt>
                  <c:pt idx="23">
                    <c:v>2.  أعطيت لك الى المنزل معلومات مكتوبة حول تدبير مرضك والتأثيرات الجانبية للمعالجة.</c:v>
                  </c:pt>
                  <c:pt idx="24">
                    <c:v>3.  اخبارك بنتائج الفحوصات والتحاليل التي تجرى لك.</c:v>
                  </c:pt>
                  <c:pt idx="25">
                    <c:v>4.  أخبارك بالأشياء التي يمكنك القيام بها لتصبحي بحالة صحية أفضل ( التغذية، الرياضة....).</c:v>
                  </c:pt>
                  <c:pt idx="26">
                    <c:v>5.  إخبارك عن التحسن في حالتك أو السيطرة على المرض وعدم انتشاره.</c:v>
                  </c:pt>
                  <c:pt idx="27">
                    <c:v>6.  الخوف من عودة الورم.</c:v>
                  </c:pt>
                  <c:pt idx="28">
                    <c:v>7.  القلق من نتائج المعالجة</c:v>
                  </c:pt>
                  <c:pt idx="29">
                    <c:v>8.      القلق ( مخاوف، اهتمامات) </c:v>
                  </c:pt>
                  <c:pt idx="30">
                    <c:v>9.  قلق حول المستقبل</c:v>
                  </c:pt>
                  <c:pt idx="31">
                    <c:v>10.      قدم لك الكادر الصحي شرح كاف حول الفحوصات التي سألت عنها.</c:v>
                  </c:pt>
                </c:lvl>
                <c:lvl>
                  <c:pt idx="0">
                    <c:v>الضابطة ستة أشهر</c:v>
                  </c:pt>
                  <c:pt idx="11">
                    <c:v>ضابطة 3 أشهر</c:v>
                  </c:pt>
                  <c:pt idx="22">
                    <c:v>التقييم البدئي</c:v>
                  </c:pt>
                </c:lvl>
              </c:multiLvlStrCache>
            </c:multiLvlStrRef>
          </c:cat>
          <c:val>
            <c:numRef>
              <c:f>'أول عشر احتياجات'!$D$78:$D$109</c:f>
              <c:numCache>
                <c:formatCode>General</c:formatCode>
                <c:ptCount val="32"/>
                <c:pt idx="0">
                  <c:v>100</c:v>
                </c:pt>
                <c:pt idx="1">
                  <c:v>100</c:v>
                </c:pt>
                <c:pt idx="2">
                  <c:v>95</c:v>
                </c:pt>
                <c:pt idx="3">
                  <c:v>95</c:v>
                </c:pt>
                <c:pt idx="4">
                  <c:v>95</c:v>
                </c:pt>
                <c:pt idx="5">
                  <c:v>92.5</c:v>
                </c:pt>
                <c:pt idx="6">
                  <c:v>92.5</c:v>
                </c:pt>
                <c:pt idx="7">
                  <c:v>90</c:v>
                </c:pt>
                <c:pt idx="8">
                  <c:v>87.5</c:v>
                </c:pt>
                <c:pt idx="9">
                  <c:v>87.5</c:v>
                </c:pt>
                <c:pt idx="11">
                  <c:v>97.5</c:v>
                </c:pt>
                <c:pt idx="12">
                  <c:v>97.5</c:v>
                </c:pt>
                <c:pt idx="13">
                  <c:v>95</c:v>
                </c:pt>
                <c:pt idx="14">
                  <c:v>95</c:v>
                </c:pt>
                <c:pt idx="15">
                  <c:v>95</c:v>
                </c:pt>
                <c:pt idx="16">
                  <c:v>92.5</c:v>
                </c:pt>
                <c:pt idx="17">
                  <c:v>90</c:v>
                </c:pt>
                <c:pt idx="18">
                  <c:v>87.5</c:v>
                </c:pt>
                <c:pt idx="19">
                  <c:v>82.5</c:v>
                </c:pt>
                <c:pt idx="20">
                  <c:v>80</c:v>
                </c:pt>
                <c:pt idx="22">
                  <c:v>95</c:v>
                </c:pt>
                <c:pt idx="23">
                  <c:v>95</c:v>
                </c:pt>
                <c:pt idx="24">
                  <c:v>95</c:v>
                </c:pt>
                <c:pt idx="25">
                  <c:v>95</c:v>
                </c:pt>
                <c:pt idx="26">
                  <c:v>95</c:v>
                </c:pt>
                <c:pt idx="27">
                  <c:v>92.5</c:v>
                </c:pt>
                <c:pt idx="28">
                  <c:v>92.5</c:v>
                </c:pt>
                <c:pt idx="29">
                  <c:v>87.5</c:v>
                </c:pt>
                <c:pt idx="30">
                  <c:v>87.5</c:v>
                </c:pt>
                <c:pt idx="31">
                  <c:v>87.5</c:v>
                </c:pt>
              </c:numCache>
            </c:numRef>
          </c:val>
        </c:ser>
        <c:gapWidth val="52"/>
        <c:shape val="cylinder"/>
        <c:axId val="35707136"/>
        <c:axId val="35569664"/>
        <c:axId val="0"/>
      </c:bar3DChart>
      <c:catAx>
        <c:axId val="35707136"/>
        <c:scaling>
          <c:orientation val="minMax"/>
        </c:scaling>
        <c:axPos val="r"/>
        <c:majorTickMark val="none"/>
        <c:tickLblPos val="nextTo"/>
        <c:txPr>
          <a:bodyPr/>
          <a:lstStyle/>
          <a:p>
            <a:pPr>
              <a:defRPr lang="ar-SA" sz="1200"/>
            </a:pPr>
            <a:endParaRPr lang="en-US"/>
          </a:p>
        </c:txPr>
        <c:crossAx val="35569664"/>
        <c:crosses val="autoZero"/>
        <c:auto val="1"/>
        <c:lblAlgn val="r"/>
        <c:lblOffset val="100"/>
      </c:catAx>
      <c:valAx>
        <c:axId val="35569664"/>
        <c:scaling>
          <c:orientation val="maxMin"/>
        </c:scaling>
        <c:axPos val="b"/>
        <c:majorGridlines/>
        <c:numFmt formatCode="General" sourceLinked="1"/>
        <c:majorTickMark val="none"/>
        <c:tickLblPos val="nextTo"/>
        <c:txPr>
          <a:bodyPr/>
          <a:lstStyle/>
          <a:p>
            <a:pPr>
              <a:defRPr lang="ar-SA"/>
            </a:pPr>
            <a:endParaRPr lang="en-US"/>
          </a:p>
        </c:txPr>
        <c:crossAx val="35707136"/>
        <c:crosses val="autoZero"/>
        <c:crossBetween val="between"/>
      </c:valAx>
    </c:plotArea>
    <c:plotVisOnly val="1"/>
    <c:dispBlanksAs val="gap"/>
  </c:chart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4"/>
  <c:chart>
    <c:title>
      <c:tx>
        <c:rich>
          <a:bodyPr/>
          <a:lstStyle/>
          <a:p>
            <a:pPr>
              <a:defRPr lang="ar-SA"/>
            </a:pPr>
            <a:r>
              <a:rPr lang="ar-SA"/>
              <a:t>الحالة</a:t>
            </a:r>
            <a:r>
              <a:rPr lang="ar-SA" baseline="0"/>
              <a:t> الصحية العامة</a:t>
            </a:r>
            <a:endParaRPr lang="ar-SA"/>
          </a:p>
        </c:rich>
      </c:tx>
    </c:title>
    <c:view3D>
      <c:rotY val="340"/>
      <c:rAngAx val="1"/>
    </c:view3D>
    <c:plotArea>
      <c:layout>
        <c:manualLayout>
          <c:layoutTarget val="inner"/>
          <c:xMode val="edge"/>
          <c:yMode val="edge"/>
          <c:x val="1.5277777777777781E-2"/>
          <c:y val="0.11449320288301092"/>
          <c:w val="0.88252734033245761"/>
          <c:h val="0.72904139929205669"/>
        </c:manualLayout>
      </c:layout>
      <c:bar3DChart>
        <c:barDir val="col"/>
        <c:grouping val="clustered"/>
        <c:ser>
          <c:idx val="0"/>
          <c:order val="0"/>
          <c:tx>
            <c:strRef>
              <c:f>ورقة3!$L$15:$L$16</c:f>
              <c:strCache>
                <c:ptCount val="1"/>
                <c:pt idx="0">
                  <c:v>تجريبية</c:v>
                </c:pt>
              </c:strCache>
            </c:strRef>
          </c:tx>
          <c:spPr>
            <a:solidFill>
              <a:srgbClr val="7030A0"/>
            </a:solidFill>
            <a:scene3d>
              <a:camera prst="orthographicFront"/>
              <a:lightRig rig="threePt" dir="t"/>
            </a:scene3d>
            <a:sp3d>
              <a:bevelT/>
              <a:bevelB w="101600" prst="riblet"/>
              <a:contourClr>
                <a:srgbClr val="000000"/>
              </a:contourClr>
            </a:sp3d>
          </c:spPr>
          <c:dLbls>
            <c:dLbl>
              <c:idx val="0"/>
              <c:layout>
                <c:manualLayout>
                  <c:x val="1.3888888888889928E-3"/>
                  <c:y val="-5.3314620556995374E-2"/>
                </c:manualLayout>
              </c:layout>
              <c:showVal val="1"/>
            </c:dLbl>
            <c:dLbl>
              <c:idx val="1"/>
              <c:layout>
                <c:manualLayout>
                  <c:x val="-1.3888888888888913E-3"/>
                  <c:y val="-3.3672391930733854E-2"/>
                </c:manualLayout>
              </c:layout>
              <c:showVal val="1"/>
            </c:dLbl>
            <c:dLbl>
              <c:idx val="2"/>
              <c:layout>
                <c:manualLayout>
                  <c:x val="2.5462668816040097E-17"/>
                  <c:y val="-2.8060326608944881E-2"/>
                </c:manualLayout>
              </c:layout>
              <c:showVal val="1"/>
            </c:dLbl>
            <c:txPr>
              <a:bodyPr/>
              <a:lstStyle/>
              <a:p>
                <a:pPr>
                  <a:defRPr lang="ar-SA" sz="1600" b="1"/>
                </a:pPr>
                <a:endParaRPr lang="en-US"/>
              </a:p>
            </c:txPr>
            <c:showVal val="1"/>
          </c:dLbls>
          <c:cat>
            <c:strRef>
              <c:f>ورقة3!$K$17:$K$19</c:f>
              <c:strCache>
                <c:ptCount val="3"/>
                <c:pt idx="0">
                  <c:v>بدئي</c:v>
                </c:pt>
                <c:pt idx="1">
                  <c:v>بعد ثلاثة أشهر</c:v>
                </c:pt>
                <c:pt idx="2">
                  <c:v>بعد ستة أشهر</c:v>
                </c:pt>
              </c:strCache>
            </c:strRef>
          </c:cat>
          <c:val>
            <c:numRef>
              <c:f>ورقة3!$L$17:$L$19</c:f>
              <c:numCache>
                <c:formatCode>General</c:formatCode>
                <c:ptCount val="3"/>
                <c:pt idx="0">
                  <c:v>54.58</c:v>
                </c:pt>
                <c:pt idx="1">
                  <c:v>70.2</c:v>
                </c:pt>
                <c:pt idx="2">
                  <c:v>68.75</c:v>
                </c:pt>
              </c:numCache>
            </c:numRef>
          </c:val>
        </c:ser>
        <c:ser>
          <c:idx val="1"/>
          <c:order val="1"/>
          <c:tx>
            <c:strRef>
              <c:f>ورقة3!$M$15:$M$16</c:f>
              <c:strCache>
                <c:ptCount val="1"/>
                <c:pt idx="0">
                  <c:v>ضابطة</c:v>
                </c:pt>
              </c:strCache>
            </c:strRef>
          </c:tx>
          <c:spPr>
            <a:solidFill>
              <a:srgbClr val="009900"/>
            </a:solidFill>
            <a:scene3d>
              <a:camera prst="orthographicFront"/>
              <a:lightRig rig="threePt" dir="t"/>
            </a:scene3d>
            <a:sp3d>
              <a:bevelT prst="relaxedInset"/>
              <a:bevelB w="139700" h="139700" prst="divot"/>
              <a:contourClr>
                <a:srgbClr val="000000"/>
              </a:contourClr>
            </a:sp3d>
          </c:spPr>
          <c:dLbls>
            <c:dLbl>
              <c:idx val="0"/>
              <c:layout>
                <c:manualLayout>
                  <c:x val="-1.3888888888888913E-3"/>
                  <c:y val="-4.7702555235206376E-2"/>
                </c:manualLayout>
              </c:layout>
              <c:showVal val="1"/>
            </c:dLbl>
            <c:dLbl>
              <c:idx val="1"/>
              <c:layout>
                <c:manualLayout>
                  <c:x val="5.5555555555555046E-3"/>
                  <c:y val="-3.0866359269839421E-2"/>
                </c:manualLayout>
              </c:layout>
              <c:showVal val="1"/>
            </c:dLbl>
            <c:dLbl>
              <c:idx val="2"/>
              <c:layout>
                <c:manualLayout>
                  <c:x val="1.2500000000000001E-2"/>
                  <c:y val="-1.6836195965366927E-2"/>
                </c:manualLayout>
              </c:layout>
              <c:showVal val="1"/>
            </c:dLbl>
            <c:txPr>
              <a:bodyPr/>
              <a:lstStyle/>
              <a:p>
                <a:pPr>
                  <a:defRPr lang="ar-SA" sz="1600" b="1"/>
                </a:pPr>
                <a:endParaRPr lang="en-US"/>
              </a:p>
            </c:txPr>
            <c:showVal val="1"/>
          </c:dLbls>
          <c:cat>
            <c:strRef>
              <c:f>ورقة3!$K$17:$K$19</c:f>
              <c:strCache>
                <c:ptCount val="3"/>
                <c:pt idx="0">
                  <c:v>بدئي</c:v>
                </c:pt>
                <c:pt idx="1">
                  <c:v>بعد ثلاثة أشهر</c:v>
                </c:pt>
                <c:pt idx="2">
                  <c:v>بعد ستة أشهر</c:v>
                </c:pt>
              </c:strCache>
            </c:strRef>
          </c:cat>
          <c:val>
            <c:numRef>
              <c:f>ورقة3!$M$17:$M$19</c:f>
              <c:numCache>
                <c:formatCode>General</c:formatCode>
                <c:ptCount val="3"/>
                <c:pt idx="0">
                  <c:v>55</c:v>
                </c:pt>
                <c:pt idx="1">
                  <c:v>45.83</c:v>
                </c:pt>
                <c:pt idx="2">
                  <c:v>45.41</c:v>
                </c:pt>
              </c:numCache>
            </c:numRef>
          </c:val>
        </c:ser>
        <c:shape val="cylinder"/>
        <c:axId val="35063680"/>
        <c:axId val="35065216"/>
        <c:axId val="0"/>
      </c:bar3DChart>
      <c:catAx>
        <c:axId val="35063680"/>
        <c:scaling>
          <c:orientation val="maxMin"/>
        </c:scaling>
        <c:axPos val="b"/>
        <c:majorTickMark val="none"/>
        <c:tickLblPos val="nextTo"/>
        <c:txPr>
          <a:bodyPr/>
          <a:lstStyle/>
          <a:p>
            <a:pPr>
              <a:defRPr lang="ar-SA" sz="1800" b="1"/>
            </a:pPr>
            <a:endParaRPr lang="en-US"/>
          </a:p>
        </c:txPr>
        <c:crossAx val="35065216"/>
        <c:crosses val="autoZero"/>
        <c:auto val="1"/>
        <c:lblAlgn val="ctr"/>
        <c:lblOffset val="100"/>
      </c:catAx>
      <c:valAx>
        <c:axId val="35065216"/>
        <c:scaling>
          <c:orientation val="minMax"/>
          <c:max val="100"/>
          <c:min val="0"/>
        </c:scaling>
        <c:axPos val="r"/>
        <c:majorGridlines/>
        <c:numFmt formatCode="General" sourceLinked="1"/>
        <c:majorTickMark val="none"/>
        <c:tickLblPos val="nextTo"/>
        <c:txPr>
          <a:bodyPr/>
          <a:lstStyle/>
          <a:p>
            <a:pPr>
              <a:defRPr lang="ar-SA" sz="1400" b="1"/>
            </a:pPr>
            <a:endParaRPr lang="en-US"/>
          </a:p>
        </c:txPr>
        <c:crossAx val="35063680"/>
        <c:crosses val="autoZero"/>
        <c:crossBetween val="between"/>
      </c:valAx>
    </c:plotArea>
    <c:legend>
      <c:legendPos val="r"/>
      <c:txPr>
        <a:bodyPr/>
        <a:lstStyle/>
        <a:p>
          <a:pPr>
            <a:defRPr lang="ar-SA" sz="1600" b="1"/>
          </a:pPr>
          <a:endParaRPr lang="en-US"/>
        </a:p>
      </c:txPr>
    </c:legend>
    <c:plotVisOnly val="1"/>
    <c:dispBlanksAs val="gap"/>
  </c:chart>
  <c:externalData r:id="rId1"/>
  <c:userShapes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lang="ar-SA"/>
            </a:pPr>
            <a:r>
              <a:rPr lang="ar-SA"/>
              <a:t>جودة</a:t>
            </a:r>
            <a:r>
              <a:rPr lang="ar-SA" baseline="0"/>
              <a:t> الحياة</a:t>
            </a:r>
            <a:endParaRPr lang="ar-SA"/>
          </a:p>
        </c:rich>
      </c:tx>
    </c:title>
    <c:view3D>
      <c:rotY val="30"/>
      <c:rAngAx val="1"/>
    </c:view3D>
    <c:sideWall>
      <c:spPr>
        <a:effectLst>
          <a:outerShdw blurRad="50800" dist="50800" dir="5400000" algn="ctr" rotWithShape="0">
            <a:schemeClr val="tx1"/>
          </a:outerShdw>
        </a:effectLst>
      </c:spPr>
    </c:sideWall>
    <c:backWall>
      <c:spPr>
        <a:effectLst>
          <a:outerShdw blurRad="50800" dist="50800" dir="5400000" algn="ctr" rotWithShape="0">
            <a:schemeClr val="tx1"/>
          </a:outerShdw>
        </a:effectLst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ورقة3!$B$28</c:f>
              <c:strCache>
                <c:ptCount val="1"/>
                <c:pt idx="0">
                  <c:v>تجريبية</c:v>
                </c:pt>
              </c:strCache>
            </c:strRef>
          </c:tx>
          <c:spPr>
            <a:solidFill>
              <a:srgbClr val="CC0099"/>
            </a:solidFill>
            <a:effectLst>
              <a:innerShdw blurRad="63500" dist="50800" dir="108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/>
              <a:bevelB w="114300" prst="artDeco"/>
            </a:sp3d>
          </c:spPr>
          <c:dLbls>
            <c:txPr>
              <a:bodyPr rot="-5400000" vert="horz"/>
              <a:lstStyle/>
              <a:p>
                <a:pPr>
                  <a:defRPr lang="ar-SA" sz="1600" b="1"/>
                </a:pPr>
                <a:endParaRPr lang="en-US"/>
              </a:p>
            </c:txPr>
            <c:showVal val="1"/>
          </c:dLbls>
          <c:cat>
            <c:strRef>
              <c:f>ورقة3!$A$29:$A$31</c:f>
              <c:strCache>
                <c:ptCount val="3"/>
                <c:pt idx="0">
                  <c:v>بدئي</c:v>
                </c:pt>
                <c:pt idx="1">
                  <c:v>بعد ثلاثة أشهر</c:v>
                </c:pt>
                <c:pt idx="2">
                  <c:v>بعد ستة أشهر</c:v>
                </c:pt>
              </c:strCache>
            </c:strRef>
          </c:cat>
          <c:val>
            <c:numRef>
              <c:f>ورقة3!$B$29:$B$31</c:f>
              <c:numCache>
                <c:formatCode>General</c:formatCode>
                <c:ptCount val="3"/>
                <c:pt idx="0">
                  <c:v>56.660000000000011</c:v>
                </c:pt>
                <c:pt idx="1">
                  <c:v>71.66</c:v>
                </c:pt>
                <c:pt idx="2">
                  <c:v>70</c:v>
                </c:pt>
              </c:numCache>
            </c:numRef>
          </c:val>
        </c:ser>
        <c:ser>
          <c:idx val="1"/>
          <c:order val="1"/>
          <c:tx>
            <c:strRef>
              <c:f>ورقة3!$C$28</c:f>
              <c:strCache>
                <c:ptCount val="1"/>
                <c:pt idx="0">
                  <c:v>ضابطة</c:v>
                </c:pt>
              </c:strCache>
            </c:strRef>
          </c:tx>
          <c:spPr>
            <a:solidFill>
              <a:schemeClr val="accent5"/>
            </a:solidFill>
            <a:scene3d>
              <a:camera prst="orthographicFront"/>
              <a:lightRig rig="threePt" dir="t"/>
            </a:scene3d>
            <a:sp3d>
              <a:bevelT/>
              <a:bevelB w="101600" prst="riblet"/>
            </a:sp3d>
          </c:spPr>
          <c:dLbls>
            <c:txPr>
              <a:bodyPr rot="-5400000" vert="horz"/>
              <a:lstStyle/>
              <a:p>
                <a:pPr>
                  <a:defRPr lang="ar-SA" sz="1600" b="1"/>
                </a:pPr>
                <a:endParaRPr lang="en-US"/>
              </a:p>
            </c:txPr>
            <c:showVal val="1"/>
          </c:dLbls>
          <c:cat>
            <c:strRef>
              <c:f>ورقة3!$A$29:$A$31</c:f>
              <c:strCache>
                <c:ptCount val="3"/>
                <c:pt idx="0">
                  <c:v>بدئي</c:v>
                </c:pt>
                <c:pt idx="1">
                  <c:v>بعد ثلاثة أشهر</c:v>
                </c:pt>
                <c:pt idx="2">
                  <c:v>بعد ستة أشهر</c:v>
                </c:pt>
              </c:strCache>
            </c:strRef>
          </c:cat>
          <c:val>
            <c:numRef>
              <c:f>ورقة3!$C$29:$C$31</c:f>
              <c:numCache>
                <c:formatCode>General</c:formatCode>
                <c:ptCount val="3"/>
                <c:pt idx="0">
                  <c:v>55.83</c:v>
                </c:pt>
                <c:pt idx="1">
                  <c:v>49.160000000000011</c:v>
                </c:pt>
                <c:pt idx="2">
                  <c:v>47.91</c:v>
                </c:pt>
              </c:numCache>
            </c:numRef>
          </c:val>
          <c:shape val="cylinder"/>
        </c:ser>
        <c:shape val="box"/>
        <c:axId val="35861632"/>
        <c:axId val="35863168"/>
        <c:axId val="0"/>
      </c:bar3DChart>
      <c:catAx>
        <c:axId val="35861632"/>
        <c:scaling>
          <c:orientation val="maxMin"/>
        </c:scaling>
        <c:axPos val="b"/>
        <c:majorTickMark val="none"/>
        <c:tickLblPos val="nextTo"/>
        <c:txPr>
          <a:bodyPr/>
          <a:lstStyle/>
          <a:p>
            <a:pPr>
              <a:defRPr lang="ar-SA" sz="1800" b="1"/>
            </a:pPr>
            <a:endParaRPr lang="en-US"/>
          </a:p>
        </c:txPr>
        <c:crossAx val="35863168"/>
        <c:crosses val="autoZero"/>
        <c:auto val="1"/>
        <c:lblAlgn val="ctr"/>
        <c:lblOffset val="100"/>
      </c:catAx>
      <c:valAx>
        <c:axId val="35863168"/>
        <c:scaling>
          <c:orientation val="minMax"/>
          <c:max val="100"/>
          <c:min val="0"/>
        </c:scaling>
        <c:axPos val="r"/>
        <c:majorGridlines/>
        <c:numFmt formatCode="General" sourceLinked="1"/>
        <c:majorTickMark val="none"/>
        <c:tickLblPos val="nextTo"/>
        <c:txPr>
          <a:bodyPr/>
          <a:lstStyle/>
          <a:p>
            <a:pPr>
              <a:defRPr lang="ar-SA" sz="1600" b="1"/>
            </a:pPr>
            <a:endParaRPr lang="en-US"/>
          </a:p>
        </c:txPr>
        <c:crossAx val="35861632"/>
        <c:crosses val="autoZero"/>
        <c:crossBetween val="between"/>
      </c:valAx>
      <c:spPr>
        <a:solidFill>
          <a:schemeClr val="bg1">
            <a:lumMod val="85000"/>
          </a:schemeClr>
        </a:solidFill>
      </c:spPr>
    </c:plotArea>
    <c:legend>
      <c:legendPos val="r"/>
      <c:txPr>
        <a:bodyPr/>
        <a:lstStyle/>
        <a:p>
          <a:pPr>
            <a:defRPr lang="ar-SA" sz="1600" b="1"/>
          </a:pPr>
          <a:endParaRPr lang="en-US"/>
        </a:p>
      </c:txPr>
    </c:legend>
    <c:plotVisOnly val="1"/>
    <c:dispBlanksAs val="gap"/>
  </c:chart>
  <c:externalData r:id="rId1"/>
  <c:userShapes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4"/>
  <c:chart>
    <c:title>
      <c:tx>
        <c:rich>
          <a:bodyPr/>
          <a:lstStyle/>
          <a:p>
            <a:pPr>
              <a:defRPr lang="ar-SA"/>
            </a:pPr>
            <a:r>
              <a:rPr lang="ar-SA"/>
              <a:t>التقييم</a:t>
            </a:r>
            <a:r>
              <a:rPr lang="ar-SA" baseline="0"/>
              <a:t> البدئي</a:t>
            </a:r>
            <a:endParaRPr lang="ar-SA"/>
          </a:p>
        </c:rich>
      </c:tx>
    </c:title>
    <c:view3D>
      <c:rotY val="340"/>
      <c:rAngAx val="1"/>
    </c:view3D>
    <c:sideWall>
      <c:spPr>
        <a:solidFill>
          <a:schemeClr val="accent1">
            <a:lumMod val="20000"/>
            <a:lumOff val="80000"/>
          </a:schemeClr>
        </a:solidFill>
      </c:spPr>
    </c:sideWall>
    <c:backWall>
      <c:spPr>
        <a:solidFill>
          <a:schemeClr val="accent1">
            <a:lumMod val="20000"/>
            <a:lumOff val="80000"/>
          </a:schemeClr>
        </a:solidFill>
      </c:spPr>
    </c:backWall>
    <c:plotArea>
      <c:layout>
        <c:manualLayout>
          <c:layoutTarget val="inner"/>
          <c:xMode val="edge"/>
          <c:yMode val="edge"/>
          <c:x val="1.9067989285892026E-2"/>
          <c:y val="9.2712426018564192E-2"/>
          <c:w val="0.87507700121657706"/>
          <c:h val="0.85196663589325206"/>
        </c:manualLayout>
      </c:layout>
      <c:bar3DChart>
        <c:barDir val="col"/>
        <c:grouping val="clustered"/>
        <c:ser>
          <c:idx val="0"/>
          <c:order val="0"/>
          <c:tx>
            <c:strRef>
              <c:f>ورقة3!$E$37</c:f>
              <c:strCache>
                <c:ptCount val="1"/>
                <c:pt idx="0">
                  <c:v>التجريبية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  <a:bevelB w="101600" prst="riblet"/>
              <a:contourClr>
                <a:srgbClr val="000000"/>
              </a:contourClr>
            </a:sp3d>
          </c:spPr>
          <c:dLbls>
            <c:txPr>
              <a:bodyPr rot="-5400000" vert="horz"/>
              <a:lstStyle/>
              <a:p>
                <a:pPr>
                  <a:defRPr lang="ar-SA" sz="1200" b="1"/>
                </a:pPr>
                <a:endParaRPr lang="en-US"/>
              </a:p>
            </c:txPr>
            <c:showVal val="1"/>
          </c:dLbls>
          <c:cat>
            <c:strRef>
              <c:f>ورقة3!$C$38:$D$42</c:f>
              <c:strCache>
                <c:ptCount val="5"/>
                <c:pt idx="0">
                  <c:v>الوظيفة الجسمانية</c:v>
                </c:pt>
                <c:pt idx="1">
                  <c:v>الدور الوظيفي في الحياة</c:v>
                </c:pt>
                <c:pt idx="2">
                  <c:v>الوظيفة النفسية</c:v>
                </c:pt>
                <c:pt idx="3">
                  <c:v>الوظيفة الفكرية</c:v>
                </c:pt>
                <c:pt idx="4">
                  <c:v>الوظيفة الاجتماعية</c:v>
                </c:pt>
              </c:strCache>
            </c:strRef>
          </c:cat>
          <c:val>
            <c:numRef>
              <c:f>ورقة3!$E$38:$E$42</c:f>
              <c:numCache>
                <c:formatCode>General</c:formatCode>
                <c:ptCount val="5"/>
                <c:pt idx="0">
                  <c:v>64.5</c:v>
                </c:pt>
                <c:pt idx="1">
                  <c:v>49.75</c:v>
                </c:pt>
                <c:pt idx="2">
                  <c:v>64.83</c:v>
                </c:pt>
                <c:pt idx="3">
                  <c:v>61.5</c:v>
                </c:pt>
                <c:pt idx="4">
                  <c:v>65.66</c:v>
                </c:pt>
              </c:numCache>
            </c:numRef>
          </c:val>
        </c:ser>
        <c:ser>
          <c:idx val="1"/>
          <c:order val="1"/>
          <c:tx>
            <c:strRef>
              <c:f>ورقة3!$F$37</c:f>
              <c:strCache>
                <c:ptCount val="1"/>
                <c:pt idx="0">
                  <c:v>الضابطة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prst="relaxedInset"/>
              <a:bevelB w="101600" prst="riblet"/>
              <a:contourClr>
                <a:srgbClr val="000000"/>
              </a:contourClr>
            </a:sp3d>
          </c:spPr>
          <c:dLbls>
            <c:txPr>
              <a:bodyPr rot="-5400000" vert="horz"/>
              <a:lstStyle/>
              <a:p>
                <a:pPr>
                  <a:defRPr lang="ar-SA" sz="1400" b="1"/>
                </a:pPr>
                <a:endParaRPr lang="en-US"/>
              </a:p>
            </c:txPr>
            <c:showVal val="1"/>
          </c:dLbls>
          <c:cat>
            <c:strRef>
              <c:f>ورقة3!$C$38:$D$42</c:f>
              <c:strCache>
                <c:ptCount val="5"/>
                <c:pt idx="0">
                  <c:v>الوظيفة الجسمانية</c:v>
                </c:pt>
                <c:pt idx="1">
                  <c:v>الدور الوظيفي في الحياة</c:v>
                </c:pt>
                <c:pt idx="2">
                  <c:v>الوظيفة النفسية</c:v>
                </c:pt>
                <c:pt idx="3">
                  <c:v>الوظيفة الفكرية</c:v>
                </c:pt>
                <c:pt idx="4">
                  <c:v>الوظيفة الاجتماعية</c:v>
                </c:pt>
              </c:strCache>
            </c:strRef>
          </c:cat>
          <c:val>
            <c:numRef>
              <c:f>ورقة3!$F$38:$F$42</c:f>
              <c:numCache>
                <c:formatCode>General</c:formatCode>
                <c:ptCount val="5"/>
                <c:pt idx="0">
                  <c:v>59.83</c:v>
                </c:pt>
                <c:pt idx="1">
                  <c:v>49.339999999999996</c:v>
                </c:pt>
                <c:pt idx="2">
                  <c:v>69.61999999999999</c:v>
                </c:pt>
                <c:pt idx="3">
                  <c:v>45.25</c:v>
                </c:pt>
                <c:pt idx="4">
                  <c:v>69</c:v>
                </c:pt>
              </c:numCache>
            </c:numRef>
          </c:val>
        </c:ser>
        <c:shape val="cylinder"/>
        <c:axId val="35964032"/>
        <c:axId val="35965568"/>
        <c:axId val="0"/>
      </c:bar3DChart>
      <c:catAx>
        <c:axId val="35964032"/>
        <c:scaling>
          <c:orientation val="maxMin"/>
        </c:scaling>
        <c:axPos val="b"/>
        <c:majorTickMark val="none"/>
        <c:tickLblPos val="nextTo"/>
        <c:txPr>
          <a:bodyPr/>
          <a:lstStyle/>
          <a:p>
            <a:pPr>
              <a:defRPr lang="ar-SA" sz="1600" b="1"/>
            </a:pPr>
            <a:endParaRPr lang="en-US"/>
          </a:p>
        </c:txPr>
        <c:crossAx val="35965568"/>
        <c:crosses val="autoZero"/>
        <c:auto val="1"/>
        <c:lblAlgn val="ctr"/>
        <c:lblOffset val="100"/>
      </c:catAx>
      <c:valAx>
        <c:axId val="35965568"/>
        <c:scaling>
          <c:orientation val="minMax"/>
          <c:max val="100"/>
          <c:min val="0"/>
        </c:scaling>
        <c:axPos val="r"/>
        <c:majorGridlines/>
        <c:numFmt formatCode="General" sourceLinked="1"/>
        <c:majorTickMark val="none"/>
        <c:tickLblPos val="nextTo"/>
        <c:txPr>
          <a:bodyPr/>
          <a:lstStyle/>
          <a:p>
            <a:pPr>
              <a:defRPr lang="ar-SA" sz="1800" b="1"/>
            </a:pPr>
            <a:endParaRPr lang="en-US"/>
          </a:p>
        </c:txPr>
        <c:crossAx val="35964032"/>
        <c:crosses val="autoZero"/>
        <c:crossBetween val="between"/>
      </c:valAx>
    </c:plotArea>
    <c:legend>
      <c:legendPos val="r"/>
      <c:txPr>
        <a:bodyPr/>
        <a:lstStyle/>
        <a:p>
          <a:pPr>
            <a:defRPr lang="ar-SA" sz="1400" b="1"/>
          </a:pPr>
          <a:endParaRPr lang="en-US"/>
        </a:p>
      </c:txPr>
    </c:legend>
    <c:plotVisOnly val="1"/>
    <c:dispBlanksAs val="gap"/>
  </c:chart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lang="ar-SA"/>
            </a:pPr>
            <a:r>
              <a:rPr lang="ar-SA"/>
              <a:t>الحالة الاجتماعية </a:t>
            </a:r>
          </a:p>
        </c:rich>
      </c:tx>
    </c:title>
    <c:view3D>
      <c:rotX val="40"/>
      <c:rotY val="60"/>
      <c:perspective val="30"/>
    </c:view3D>
    <c:plotArea>
      <c:layout>
        <c:manualLayout>
          <c:layoutTarget val="inner"/>
          <c:xMode val="edge"/>
          <c:yMode val="edge"/>
          <c:x val="0"/>
          <c:y val="0.26029510183799559"/>
          <c:w val="0.99845679012345656"/>
          <c:h val="0.73970489816200513"/>
        </c:manualLayout>
      </c:layout>
      <c:pie3DChart>
        <c:varyColors val="1"/>
        <c:ser>
          <c:idx val="0"/>
          <c:order val="0"/>
          <c:spPr>
            <a:scene3d>
              <a:camera prst="orthographicFront"/>
              <a:lightRig rig="threePt" dir="t"/>
            </a:scene3d>
            <a:sp3d prstMaterial="plastic">
              <a:bevelT w="114300" h="50800"/>
            </a:sp3d>
          </c:spPr>
          <c:dPt>
            <c:idx val="0"/>
            <c:explosion val="10"/>
          </c:dPt>
          <c:dPt>
            <c:idx val="1"/>
            <c:explosion val="24"/>
            <c:spPr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scene3d>
                <a:camera prst="orthographicFront"/>
                <a:lightRig rig="threePt" dir="t"/>
              </a:scene3d>
              <a:sp3d prstMaterial="plastic">
                <a:bevelT w="114300" h="50800"/>
              </a:sp3d>
            </c:spPr>
          </c:dPt>
          <c:dLbls>
            <c:dLbl>
              <c:idx val="1"/>
              <c:layout>
                <c:manualLayout>
                  <c:x val="0.15219327024911361"/>
                  <c:y val="1.6850878110268298E-2"/>
                </c:manualLayout>
              </c:layout>
              <c:showPercent val="1"/>
            </c:dLbl>
            <c:txPr>
              <a:bodyPr/>
              <a:lstStyle/>
              <a:p>
                <a:pPr>
                  <a:defRPr lang="ar-SA" sz="1600" b="1"/>
                </a:pPr>
                <a:endParaRPr lang="en-US"/>
              </a:p>
            </c:txPr>
            <c:showPercent val="1"/>
          </c:dLbls>
          <c:cat>
            <c:strRef>
              <c:f>ورقة1!$B$19:$B$21</c:f>
              <c:strCache>
                <c:ptCount val="3"/>
                <c:pt idx="0">
                  <c:v>عازبة</c:v>
                </c:pt>
                <c:pt idx="1">
                  <c:v>متزوجة</c:v>
                </c:pt>
                <c:pt idx="2">
                  <c:v>أرملة أو مطلقة</c:v>
                </c:pt>
              </c:strCache>
            </c:strRef>
          </c:cat>
          <c:val>
            <c:numRef>
              <c:f>ورقة1!$C$19:$C$21</c:f>
              <c:numCache>
                <c:formatCode>General</c:formatCode>
                <c:ptCount val="3"/>
                <c:pt idx="0">
                  <c:v>15</c:v>
                </c:pt>
                <c:pt idx="1">
                  <c:v>64</c:v>
                </c:pt>
                <c:pt idx="2">
                  <c:v>1</c:v>
                </c:pt>
              </c:numCache>
            </c:numRef>
          </c:val>
        </c:ser>
        <c:ser>
          <c:idx val="1"/>
          <c:order val="1"/>
          <c:dLbls>
            <c:showPercent val="1"/>
          </c:dLbls>
          <c:cat>
            <c:strRef>
              <c:f>ورقة1!$B$19:$B$21</c:f>
              <c:strCache>
                <c:ptCount val="3"/>
                <c:pt idx="0">
                  <c:v>عازبة</c:v>
                </c:pt>
                <c:pt idx="1">
                  <c:v>متزوجة</c:v>
                </c:pt>
                <c:pt idx="2">
                  <c:v>أرملة أو مطلقة</c:v>
                </c:pt>
              </c:strCache>
            </c:strRef>
          </c:cat>
          <c:val>
            <c:numRef>
              <c:f>ورقة1!$D$19:$D$21</c:f>
              <c:numCache>
                <c:formatCode>General</c:formatCode>
                <c:ptCount val="3"/>
                <c:pt idx="0">
                  <c:v>18.75</c:v>
                </c:pt>
                <c:pt idx="1">
                  <c:v>80</c:v>
                </c:pt>
                <c:pt idx="2">
                  <c:v>1.25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>
        <c:manualLayout>
          <c:xMode val="edge"/>
          <c:yMode val="edge"/>
          <c:x val="9.6423641489258249E-2"/>
          <c:y val="0.10017536599393323"/>
          <c:w val="0.85807852143482111"/>
          <c:h val="7.7881988871760552E-2"/>
        </c:manualLayout>
      </c:layout>
      <c:txPr>
        <a:bodyPr/>
        <a:lstStyle/>
        <a:p>
          <a:pPr>
            <a:defRPr lang="ar-SA" sz="1800" b="1"/>
          </a:pPr>
          <a:endParaRPr lang="en-US"/>
        </a:p>
      </c:txPr>
    </c:legend>
    <c:plotVisOnly val="1"/>
    <c:dispBlanksAs val="zero"/>
  </c:chart>
  <c:externalData r:id="rId2"/>
  <c:userShapes r:id="rId3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view3D>
      <c:rotY val="340"/>
      <c:rAngAx val="1"/>
    </c:view3D>
    <c:floor>
      <c:spPr>
        <a:solidFill>
          <a:schemeClr val="bg1">
            <a:lumMod val="85000"/>
          </a:schemeClr>
        </a:solidFill>
      </c:spPr>
    </c:floor>
    <c:sideWall>
      <c:spPr>
        <a:solidFill>
          <a:schemeClr val="bg1">
            <a:lumMod val="85000"/>
          </a:schemeClr>
        </a:solidFill>
      </c:spPr>
    </c:sideWall>
    <c:backWall>
      <c:spPr>
        <a:solidFill>
          <a:schemeClr val="bg1">
            <a:lumMod val="85000"/>
          </a:schemeClr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ورقة3!$C$55</c:f>
              <c:strCache>
                <c:ptCount val="1"/>
                <c:pt idx="0">
                  <c:v>التجريبية</c:v>
                </c:pt>
              </c:strCache>
            </c:strRef>
          </c:tx>
          <c:spPr>
            <a:solidFill>
              <a:schemeClr val="accent1"/>
            </a:solidFill>
            <a:scene3d>
              <a:camera prst="orthographicFront"/>
              <a:lightRig rig="threePt" dir="t"/>
            </a:scene3d>
            <a:sp3d>
              <a:bevelT/>
              <a:bevelB prst="angle"/>
            </a:sp3d>
          </c:spPr>
          <c:dLbls>
            <c:txPr>
              <a:bodyPr rot="-5400000" vert="horz"/>
              <a:lstStyle/>
              <a:p>
                <a:pPr>
                  <a:defRPr lang="ar-SA" sz="1800" b="1"/>
                </a:pPr>
                <a:endParaRPr lang="en-US"/>
              </a:p>
            </c:txPr>
            <c:showVal val="1"/>
          </c:dLbls>
          <c:cat>
            <c:strRef>
              <c:f>ورقة3!$A$56:$B$60</c:f>
              <c:strCache>
                <c:ptCount val="5"/>
                <c:pt idx="0">
                  <c:v>الوظيفة الجسمانية</c:v>
                </c:pt>
                <c:pt idx="1">
                  <c:v>الدور الوظيفي في الحياة</c:v>
                </c:pt>
                <c:pt idx="2">
                  <c:v>الوظيفة النفسية</c:v>
                </c:pt>
                <c:pt idx="3">
                  <c:v>الوظيفة الفكرية</c:v>
                </c:pt>
                <c:pt idx="4">
                  <c:v>الوظيفة الاجتماعية</c:v>
                </c:pt>
              </c:strCache>
            </c:strRef>
          </c:cat>
          <c:val>
            <c:numRef>
              <c:f>ورقة3!$C$56:$C$60</c:f>
              <c:numCache>
                <c:formatCode>General</c:formatCode>
                <c:ptCount val="5"/>
                <c:pt idx="0">
                  <c:v>73.66</c:v>
                </c:pt>
                <c:pt idx="1">
                  <c:v>58.5</c:v>
                </c:pt>
                <c:pt idx="2">
                  <c:v>72.11999999999999</c:v>
                </c:pt>
                <c:pt idx="3">
                  <c:v>57.75</c:v>
                </c:pt>
                <c:pt idx="4">
                  <c:v>79</c:v>
                </c:pt>
              </c:numCache>
            </c:numRef>
          </c:val>
        </c:ser>
        <c:ser>
          <c:idx val="1"/>
          <c:order val="1"/>
          <c:tx>
            <c:strRef>
              <c:f>ورقة3!$D$55</c:f>
              <c:strCache>
                <c:ptCount val="1"/>
                <c:pt idx="0">
                  <c:v>الضابطة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prst="relaxedInset"/>
              <a:bevelB w="101600" prst="riblet"/>
            </a:sp3d>
          </c:spPr>
          <c:dLbls>
            <c:txPr>
              <a:bodyPr rot="-5400000" vert="horz"/>
              <a:lstStyle/>
              <a:p>
                <a:pPr>
                  <a:defRPr lang="ar-SA" sz="1800" b="1"/>
                </a:pPr>
                <a:endParaRPr lang="en-US"/>
              </a:p>
            </c:txPr>
            <c:showVal val="1"/>
          </c:dLbls>
          <c:cat>
            <c:strRef>
              <c:f>ورقة3!$A$56:$B$60</c:f>
              <c:strCache>
                <c:ptCount val="5"/>
                <c:pt idx="0">
                  <c:v>الوظيفة الجسمانية</c:v>
                </c:pt>
                <c:pt idx="1">
                  <c:v>الدور الوظيفي في الحياة</c:v>
                </c:pt>
                <c:pt idx="2">
                  <c:v>الوظيفة النفسية</c:v>
                </c:pt>
                <c:pt idx="3">
                  <c:v>الوظيفة الفكرية</c:v>
                </c:pt>
                <c:pt idx="4">
                  <c:v>الوظيفة الاجتماعية</c:v>
                </c:pt>
              </c:strCache>
            </c:strRef>
          </c:cat>
          <c:val>
            <c:numRef>
              <c:f>ورقة3!$D$56:$D$60</c:f>
              <c:numCache>
                <c:formatCode>General</c:formatCode>
                <c:ptCount val="5"/>
                <c:pt idx="0">
                  <c:v>46</c:v>
                </c:pt>
                <c:pt idx="1">
                  <c:v>34.339999999999996</c:v>
                </c:pt>
                <c:pt idx="2">
                  <c:v>49.41</c:v>
                </c:pt>
                <c:pt idx="3">
                  <c:v>51.91</c:v>
                </c:pt>
                <c:pt idx="4">
                  <c:v>54.83</c:v>
                </c:pt>
              </c:numCache>
            </c:numRef>
          </c:val>
        </c:ser>
        <c:shape val="cylinder"/>
        <c:axId val="35828864"/>
        <c:axId val="35830400"/>
        <c:axId val="0"/>
      </c:bar3DChart>
      <c:catAx>
        <c:axId val="35828864"/>
        <c:scaling>
          <c:orientation val="maxMin"/>
        </c:scaling>
        <c:axPos val="b"/>
        <c:tickLblPos val="nextTo"/>
        <c:txPr>
          <a:bodyPr/>
          <a:lstStyle/>
          <a:p>
            <a:pPr>
              <a:defRPr lang="ar-SA" sz="1600" b="1"/>
            </a:pPr>
            <a:endParaRPr lang="en-US"/>
          </a:p>
        </c:txPr>
        <c:crossAx val="35830400"/>
        <c:crosses val="autoZero"/>
        <c:auto val="1"/>
        <c:lblAlgn val="ctr"/>
        <c:lblOffset val="100"/>
      </c:catAx>
      <c:valAx>
        <c:axId val="35830400"/>
        <c:scaling>
          <c:orientation val="minMax"/>
          <c:max val="100"/>
        </c:scaling>
        <c:axPos val="r"/>
        <c:majorGridlines/>
        <c:numFmt formatCode="General" sourceLinked="1"/>
        <c:tickLblPos val="nextTo"/>
        <c:txPr>
          <a:bodyPr/>
          <a:lstStyle/>
          <a:p>
            <a:pPr>
              <a:defRPr lang="ar-SA" sz="1400" b="1"/>
            </a:pPr>
            <a:endParaRPr lang="en-US"/>
          </a:p>
        </c:txPr>
        <c:crossAx val="35828864"/>
        <c:crosses val="autoZero"/>
        <c:crossBetween val="between"/>
      </c:valAx>
    </c:plotArea>
    <c:legend>
      <c:legendPos val="r"/>
      <c:txPr>
        <a:bodyPr/>
        <a:lstStyle/>
        <a:p>
          <a:pPr>
            <a:defRPr lang="ar-SA" sz="1800" b="1"/>
          </a:pPr>
          <a:endParaRPr lang="en-US"/>
        </a:p>
      </c:txPr>
    </c:legend>
    <c:plotVisOnly val="1"/>
    <c:dispBlanksAs val="gap"/>
  </c:chart>
  <c:externalData r:id="rId1"/>
  <c:userShapes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otY val="340"/>
      <c:rAngAx val="1"/>
    </c:view3D>
    <c:floor>
      <c:spPr>
        <a:solidFill>
          <a:schemeClr val="accent3">
            <a:lumMod val="40000"/>
            <a:lumOff val="60000"/>
          </a:schemeClr>
        </a:solidFill>
      </c:spPr>
    </c:floor>
    <c:sideWall>
      <c:spPr>
        <a:solidFill>
          <a:schemeClr val="bg1">
            <a:lumMod val="85000"/>
          </a:schemeClr>
        </a:solidFill>
      </c:spPr>
    </c:sideWall>
    <c:backWall>
      <c:spPr>
        <a:solidFill>
          <a:schemeClr val="bg1">
            <a:lumMod val="85000"/>
          </a:schemeClr>
        </a:solidFill>
      </c:spPr>
    </c:backWall>
    <c:plotArea>
      <c:layout>
        <c:manualLayout>
          <c:layoutTarget val="inner"/>
          <c:xMode val="edge"/>
          <c:yMode val="edge"/>
          <c:x val="1.5277777777777781E-2"/>
          <c:y val="2.6817680398645821E-2"/>
          <c:w val="0.84165583989501391"/>
          <c:h val="0.79945832857849342"/>
        </c:manualLayout>
      </c:layout>
      <c:bar3DChart>
        <c:barDir val="col"/>
        <c:grouping val="clustered"/>
        <c:ser>
          <c:idx val="0"/>
          <c:order val="0"/>
          <c:tx>
            <c:strRef>
              <c:f>ورقة3!$B$65</c:f>
              <c:strCache>
                <c:ptCount val="1"/>
                <c:pt idx="0">
                  <c:v>التجريبية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65100" prst="coolSlant"/>
              <a:bevelB w="139700" h="139700" prst="divot"/>
            </a:sp3d>
          </c:spPr>
          <c:dLbls>
            <c:txPr>
              <a:bodyPr rot="-5400000" vert="horz"/>
              <a:lstStyle/>
              <a:p>
                <a:pPr>
                  <a:defRPr lang="ar-SA" sz="1800" b="1"/>
                </a:pPr>
                <a:endParaRPr lang="en-US"/>
              </a:p>
            </c:txPr>
            <c:showVal val="1"/>
          </c:dLbls>
          <c:cat>
            <c:strRef>
              <c:f>ورقة3!$A$66:$A$70</c:f>
              <c:strCache>
                <c:ptCount val="5"/>
                <c:pt idx="0">
                  <c:v>الوظيفة الجسمانية</c:v>
                </c:pt>
                <c:pt idx="1">
                  <c:v>الدور الوظيفي في الحياة</c:v>
                </c:pt>
                <c:pt idx="2">
                  <c:v>الوظيفة النفسية</c:v>
                </c:pt>
                <c:pt idx="3">
                  <c:v>الوظيفة الفكرية</c:v>
                </c:pt>
                <c:pt idx="4">
                  <c:v>الوظيفة الاجتماعية</c:v>
                </c:pt>
              </c:strCache>
            </c:strRef>
          </c:cat>
          <c:val>
            <c:numRef>
              <c:f>ورقة3!$B$66:$B$70</c:f>
              <c:numCache>
                <c:formatCode>General</c:formatCode>
                <c:ptCount val="5"/>
                <c:pt idx="0">
                  <c:v>76.66</c:v>
                </c:pt>
                <c:pt idx="1">
                  <c:v>64.75</c:v>
                </c:pt>
                <c:pt idx="2">
                  <c:v>68.790000000000006</c:v>
                </c:pt>
                <c:pt idx="3">
                  <c:v>59.41</c:v>
                </c:pt>
                <c:pt idx="4">
                  <c:v>80.25</c:v>
                </c:pt>
              </c:numCache>
            </c:numRef>
          </c:val>
        </c:ser>
        <c:ser>
          <c:idx val="1"/>
          <c:order val="1"/>
          <c:tx>
            <c:strRef>
              <c:f>ورقة3!$C$65</c:f>
              <c:strCache>
                <c:ptCount val="1"/>
                <c:pt idx="0">
                  <c:v>الضابطة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  <a:bevelB w="101600" prst="riblet"/>
            </a:sp3d>
          </c:spPr>
          <c:dLbls>
            <c:txPr>
              <a:bodyPr rot="-5400000" vert="horz"/>
              <a:lstStyle/>
              <a:p>
                <a:pPr>
                  <a:defRPr lang="ar-SA" sz="1800" b="1">
                    <a:solidFill>
                      <a:schemeClr val="accent3">
                        <a:lumMod val="50000"/>
                      </a:schemeClr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ورقة3!$A$66:$A$70</c:f>
              <c:strCache>
                <c:ptCount val="5"/>
                <c:pt idx="0">
                  <c:v>الوظيفة الجسمانية</c:v>
                </c:pt>
                <c:pt idx="1">
                  <c:v>الدور الوظيفي في الحياة</c:v>
                </c:pt>
                <c:pt idx="2">
                  <c:v>الوظيفة النفسية</c:v>
                </c:pt>
                <c:pt idx="3">
                  <c:v>الوظيفة الفكرية</c:v>
                </c:pt>
                <c:pt idx="4">
                  <c:v>الوظيفة الاجتماعية</c:v>
                </c:pt>
              </c:strCache>
            </c:strRef>
          </c:cat>
          <c:val>
            <c:numRef>
              <c:f>ورقة3!$C$66:$C$70</c:f>
              <c:numCache>
                <c:formatCode>General</c:formatCode>
                <c:ptCount val="5"/>
                <c:pt idx="0">
                  <c:v>49.33</c:v>
                </c:pt>
                <c:pt idx="1">
                  <c:v>32.67</c:v>
                </c:pt>
                <c:pt idx="2">
                  <c:v>49.83</c:v>
                </c:pt>
                <c:pt idx="3">
                  <c:v>48.58</c:v>
                </c:pt>
                <c:pt idx="4">
                  <c:v>51.5</c:v>
                </c:pt>
              </c:numCache>
            </c:numRef>
          </c:val>
        </c:ser>
        <c:shape val="cylinder"/>
        <c:axId val="36089856"/>
        <c:axId val="36091392"/>
        <c:axId val="0"/>
      </c:bar3DChart>
      <c:catAx>
        <c:axId val="36089856"/>
        <c:scaling>
          <c:orientation val="maxMin"/>
        </c:scaling>
        <c:axPos val="b"/>
        <c:tickLblPos val="nextTo"/>
        <c:txPr>
          <a:bodyPr/>
          <a:lstStyle/>
          <a:p>
            <a:pPr>
              <a:defRPr lang="ar-SA" sz="1200" b="1"/>
            </a:pPr>
            <a:endParaRPr lang="en-US"/>
          </a:p>
        </c:txPr>
        <c:crossAx val="36091392"/>
        <c:crosses val="autoZero"/>
        <c:auto val="1"/>
        <c:lblAlgn val="ctr"/>
        <c:lblOffset val="100"/>
      </c:catAx>
      <c:valAx>
        <c:axId val="36091392"/>
        <c:scaling>
          <c:orientation val="minMax"/>
          <c:max val="100"/>
        </c:scaling>
        <c:axPos val="r"/>
        <c:majorGridlines/>
        <c:numFmt formatCode="General" sourceLinked="1"/>
        <c:tickLblPos val="nextTo"/>
        <c:txPr>
          <a:bodyPr/>
          <a:lstStyle/>
          <a:p>
            <a:pPr>
              <a:defRPr lang="ar-SA" sz="1400" b="1"/>
            </a:pPr>
            <a:endParaRPr lang="en-US"/>
          </a:p>
        </c:txPr>
        <c:crossAx val="36089856"/>
        <c:crosses val="autoZero"/>
        <c:crossBetween val="between"/>
      </c:valAx>
    </c:plotArea>
    <c:legend>
      <c:legendPos val="r"/>
      <c:txPr>
        <a:bodyPr/>
        <a:lstStyle/>
        <a:p>
          <a:pPr>
            <a:defRPr lang="ar-SA" sz="1600" b="1"/>
          </a:pPr>
          <a:endParaRPr lang="en-US"/>
        </a:p>
      </c:txPr>
    </c:legend>
    <c:plotVisOnly val="1"/>
    <c:dispBlanksAs val="gap"/>
  </c:chart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view3D>
      <c:rotY val="340"/>
      <c:rAngAx val="1"/>
    </c:view3D>
    <c:floor>
      <c:spPr>
        <a:solidFill>
          <a:schemeClr val="tx1">
            <a:lumMod val="50000"/>
            <a:lumOff val="50000"/>
          </a:schemeClr>
        </a:solidFill>
      </c:spPr>
    </c:floor>
    <c:sideWall>
      <c:spPr>
        <a:solidFill>
          <a:schemeClr val="bg1">
            <a:lumMod val="95000"/>
          </a:schemeClr>
        </a:solidFill>
      </c:spPr>
    </c:sideWall>
    <c:backWall>
      <c:spPr>
        <a:solidFill>
          <a:schemeClr val="bg1">
            <a:lumMod val="95000"/>
          </a:schemeClr>
        </a:solidFill>
      </c:spPr>
    </c:backWall>
    <c:plotArea>
      <c:layout>
        <c:manualLayout>
          <c:layoutTarget val="inner"/>
          <c:xMode val="edge"/>
          <c:yMode val="edge"/>
          <c:x val="0.18307524059492591"/>
          <c:y val="5.1400554097404488E-2"/>
          <c:w val="0.74765213376105766"/>
          <c:h val="0.6603371974336546"/>
        </c:manualLayout>
      </c:layout>
      <c:bar3DChart>
        <c:barDir val="col"/>
        <c:grouping val="clustered"/>
        <c:ser>
          <c:idx val="0"/>
          <c:order val="0"/>
          <c:tx>
            <c:strRef>
              <c:f>ورقة3!$B$72</c:f>
              <c:strCache>
                <c:ptCount val="1"/>
                <c:pt idx="0">
                  <c:v>التجريبية</c:v>
                </c:pt>
              </c:strCache>
            </c:strRef>
          </c:tx>
          <c:spPr>
            <a:pattFill prst="pct90">
              <a:fgClr>
                <a:srgbClr val="00B050"/>
              </a:fgClr>
              <a:bgClr>
                <a:schemeClr val="bg1"/>
              </a:bgClr>
            </a:pattFill>
            <a:scene3d>
              <a:camera prst="orthographicFront"/>
              <a:lightRig rig="threePt" dir="t"/>
            </a:scene3d>
            <a:sp3d>
              <a:bevelT/>
              <a:bevelB w="101600" prst="riblet"/>
            </a:sp3d>
          </c:spPr>
          <c:dLbls>
            <c:txPr>
              <a:bodyPr rot="-5400000" vert="horz"/>
              <a:lstStyle/>
              <a:p>
                <a:pPr>
                  <a:defRPr lang="ar-SA" sz="1800" b="1"/>
                </a:pPr>
                <a:endParaRPr lang="en-US"/>
              </a:p>
            </c:txPr>
            <c:showVal val="1"/>
          </c:dLbls>
          <c:cat>
            <c:strRef>
              <c:f>ورقة3!$A$73:$A$81</c:f>
              <c:strCache>
                <c:ptCount val="9"/>
                <c:pt idx="0">
                  <c:v>التعب </c:v>
                </c:pt>
                <c:pt idx="1">
                  <c:v>الغثيان والاقياء</c:v>
                </c:pt>
                <c:pt idx="2">
                  <c:v>الألم</c:v>
                </c:pt>
                <c:pt idx="3">
                  <c:v>قصر النفس</c:v>
                </c:pt>
                <c:pt idx="4">
                  <c:v>الأرق</c:v>
                </c:pt>
                <c:pt idx="5">
                  <c:v>فقدان الشهية</c:v>
                </c:pt>
                <c:pt idx="6">
                  <c:v>الإمساك</c:v>
                </c:pt>
                <c:pt idx="7">
                  <c:v>الإسهال</c:v>
                </c:pt>
                <c:pt idx="8">
                  <c:v>الصعوبات المالية</c:v>
                </c:pt>
              </c:strCache>
            </c:strRef>
          </c:cat>
          <c:val>
            <c:numRef>
              <c:f>ورقة3!$B$73:$B$81</c:f>
              <c:numCache>
                <c:formatCode>General</c:formatCode>
                <c:ptCount val="9"/>
                <c:pt idx="0">
                  <c:v>39.58</c:v>
                </c:pt>
                <c:pt idx="1">
                  <c:v>32.08</c:v>
                </c:pt>
                <c:pt idx="2">
                  <c:v>31.66</c:v>
                </c:pt>
                <c:pt idx="3">
                  <c:v>37.5</c:v>
                </c:pt>
                <c:pt idx="4">
                  <c:v>32.910000000000004</c:v>
                </c:pt>
                <c:pt idx="5">
                  <c:v>34.58</c:v>
                </c:pt>
                <c:pt idx="6">
                  <c:v>25.830000000000005</c:v>
                </c:pt>
                <c:pt idx="7">
                  <c:v>32.08</c:v>
                </c:pt>
                <c:pt idx="8">
                  <c:v>31.66</c:v>
                </c:pt>
              </c:numCache>
            </c:numRef>
          </c:val>
          <c:shape val="box"/>
        </c:ser>
        <c:ser>
          <c:idx val="1"/>
          <c:order val="1"/>
          <c:tx>
            <c:strRef>
              <c:f>ورقة3!$C$72</c:f>
              <c:strCache>
                <c:ptCount val="1"/>
                <c:pt idx="0">
                  <c:v>الضابطة</c:v>
                </c:pt>
              </c:strCache>
            </c:strRef>
          </c:tx>
          <c:spPr>
            <a:pattFill prst="pct90">
              <a:fgClr>
                <a:schemeClr val="accent6">
                  <a:lumMod val="50000"/>
                </a:schemeClr>
              </a:fgClr>
              <a:bgClr>
                <a:schemeClr val="bg1"/>
              </a:bgClr>
            </a:pattFill>
            <a:scene3d>
              <a:camera prst="orthographicFront"/>
              <a:lightRig rig="threePt" dir="t"/>
            </a:scene3d>
            <a:sp3d>
              <a:bevelT/>
              <a:bevelB w="139700" h="139700" prst="divot"/>
            </a:sp3d>
          </c:spPr>
          <c:dLbls>
            <c:txPr>
              <a:bodyPr rot="-5400000" vert="horz"/>
              <a:lstStyle/>
              <a:p>
                <a:pPr>
                  <a:defRPr lang="ar-SA" sz="1800" b="1">
                    <a:solidFill>
                      <a:schemeClr val="tx2">
                        <a:lumMod val="75000"/>
                      </a:schemeClr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ورقة3!$A$73:$A$81</c:f>
              <c:strCache>
                <c:ptCount val="9"/>
                <c:pt idx="0">
                  <c:v>التعب </c:v>
                </c:pt>
                <c:pt idx="1">
                  <c:v>الغثيان والاقياء</c:v>
                </c:pt>
                <c:pt idx="2">
                  <c:v>الألم</c:v>
                </c:pt>
                <c:pt idx="3">
                  <c:v>قصر النفس</c:v>
                </c:pt>
                <c:pt idx="4">
                  <c:v>الأرق</c:v>
                </c:pt>
                <c:pt idx="5">
                  <c:v>فقدان الشهية</c:v>
                </c:pt>
                <c:pt idx="6">
                  <c:v>الإمساك</c:v>
                </c:pt>
                <c:pt idx="7">
                  <c:v>الإسهال</c:v>
                </c:pt>
                <c:pt idx="8">
                  <c:v>الصعوبات المالية</c:v>
                </c:pt>
              </c:strCache>
            </c:strRef>
          </c:cat>
          <c:val>
            <c:numRef>
              <c:f>ورقة3!$C$73:$C$81</c:f>
              <c:numCache>
                <c:formatCode>General</c:formatCode>
                <c:ptCount val="9"/>
                <c:pt idx="0">
                  <c:v>38.54</c:v>
                </c:pt>
                <c:pt idx="1">
                  <c:v>29.02</c:v>
                </c:pt>
                <c:pt idx="2">
                  <c:v>28.95</c:v>
                </c:pt>
                <c:pt idx="3">
                  <c:v>32.5</c:v>
                </c:pt>
                <c:pt idx="4">
                  <c:v>32</c:v>
                </c:pt>
                <c:pt idx="5">
                  <c:v>37.08</c:v>
                </c:pt>
                <c:pt idx="6">
                  <c:v>28.330000000000005</c:v>
                </c:pt>
                <c:pt idx="7">
                  <c:v>28.3</c:v>
                </c:pt>
                <c:pt idx="8">
                  <c:v>34.160000000000011</c:v>
                </c:pt>
              </c:numCache>
            </c:numRef>
          </c:val>
          <c:shape val="box"/>
        </c:ser>
        <c:shape val="cylinder"/>
        <c:axId val="36167680"/>
        <c:axId val="36169216"/>
        <c:axId val="0"/>
      </c:bar3DChart>
      <c:catAx>
        <c:axId val="36167680"/>
        <c:scaling>
          <c:orientation val="maxMin"/>
        </c:scaling>
        <c:axPos val="b"/>
        <c:tickLblPos val="nextTo"/>
        <c:txPr>
          <a:bodyPr/>
          <a:lstStyle/>
          <a:p>
            <a:pPr>
              <a:defRPr lang="ar-SA" sz="1800" b="1"/>
            </a:pPr>
            <a:endParaRPr lang="en-US"/>
          </a:p>
        </c:txPr>
        <c:crossAx val="36169216"/>
        <c:crosses val="autoZero"/>
        <c:auto val="1"/>
        <c:lblAlgn val="ctr"/>
        <c:lblOffset val="100"/>
      </c:catAx>
      <c:valAx>
        <c:axId val="36169216"/>
        <c:scaling>
          <c:orientation val="minMax"/>
          <c:max val="100"/>
        </c:scaling>
        <c:axPos val="r"/>
        <c:majorGridlines/>
        <c:numFmt formatCode="General" sourceLinked="1"/>
        <c:tickLblPos val="nextTo"/>
        <c:txPr>
          <a:bodyPr/>
          <a:lstStyle/>
          <a:p>
            <a:pPr>
              <a:defRPr lang="ar-SA" sz="1400" b="1"/>
            </a:pPr>
            <a:endParaRPr lang="en-US"/>
          </a:p>
        </c:txPr>
        <c:crossAx val="36167680"/>
        <c:crosses val="autoZero"/>
        <c:crossBetween val="between"/>
      </c:valAx>
      <c:spPr>
        <a:solidFill>
          <a:schemeClr val="bg1">
            <a:lumMod val="85000"/>
          </a:schemeClr>
        </a:solidFill>
      </c:spPr>
    </c:plotArea>
    <c:plotVisOnly val="1"/>
    <c:dispBlanksAs val="gap"/>
  </c:chart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view3D>
      <c:rotY val="340"/>
      <c:rAngAx val="1"/>
    </c:view3D>
    <c:floor>
      <c:spPr>
        <a:solidFill>
          <a:schemeClr val="bg1">
            <a:lumMod val="85000"/>
          </a:schemeClr>
        </a:solidFill>
      </c:spPr>
    </c:floor>
    <c:sideWall>
      <c:spPr>
        <a:solidFill>
          <a:schemeClr val="bg1">
            <a:lumMod val="95000"/>
          </a:schemeClr>
        </a:solidFill>
      </c:spPr>
    </c:sideWall>
    <c:backWall>
      <c:spPr>
        <a:solidFill>
          <a:schemeClr val="bg1">
            <a:lumMod val="95000"/>
          </a:schemeClr>
        </a:solidFill>
      </c:spPr>
    </c:backWall>
    <c:plotArea>
      <c:layout>
        <c:manualLayout>
          <c:layoutTarget val="inner"/>
          <c:xMode val="edge"/>
          <c:yMode val="edge"/>
          <c:x val="0"/>
          <c:y val="1.4740385712655501E-2"/>
          <c:w val="0.96946281714785654"/>
          <c:h val="0.93852866217809805"/>
        </c:manualLayout>
      </c:layout>
      <c:bar3DChart>
        <c:barDir val="col"/>
        <c:grouping val="clustered"/>
        <c:ser>
          <c:idx val="0"/>
          <c:order val="0"/>
          <c:tx>
            <c:strRef>
              <c:f>ورقة3!$B$85</c:f>
              <c:strCache>
                <c:ptCount val="1"/>
                <c:pt idx="0">
                  <c:v>التجريبية</c:v>
                </c:pt>
              </c:strCache>
            </c:strRef>
          </c:tx>
          <c:spPr>
            <a:pattFill prst="pct90">
              <a:fgClr>
                <a:srgbClr val="00B050"/>
              </a:fgClr>
              <a:bgClr>
                <a:schemeClr val="bg1"/>
              </a:bgClr>
            </a:pattFill>
            <a:scene3d>
              <a:camera prst="orthographicFront"/>
              <a:lightRig rig="threePt" dir="t"/>
            </a:scene3d>
            <a:sp3d>
              <a:bevelT/>
              <a:bevelB w="152400" h="50800" prst="softRound"/>
            </a:sp3d>
          </c:spPr>
          <c:dLbls>
            <c:txPr>
              <a:bodyPr rot="-5400000" vert="horz"/>
              <a:lstStyle/>
              <a:p>
                <a:pPr>
                  <a:defRPr lang="ar-SA" sz="1800" b="1"/>
                </a:pPr>
                <a:endParaRPr lang="en-US"/>
              </a:p>
            </c:txPr>
            <c:showVal val="1"/>
          </c:dLbls>
          <c:cat>
            <c:strRef>
              <c:f>ورقة3!$A$86:$A$94</c:f>
              <c:strCache>
                <c:ptCount val="9"/>
                <c:pt idx="0">
                  <c:v>التعب </c:v>
                </c:pt>
                <c:pt idx="1">
                  <c:v>الغثيان والاقياء</c:v>
                </c:pt>
                <c:pt idx="2">
                  <c:v>الألم</c:v>
                </c:pt>
                <c:pt idx="3">
                  <c:v>قصر النفس</c:v>
                </c:pt>
                <c:pt idx="4">
                  <c:v>الأرق</c:v>
                </c:pt>
                <c:pt idx="5">
                  <c:v>فقدان الشهية</c:v>
                </c:pt>
                <c:pt idx="6">
                  <c:v>الإمساك</c:v>
                </c:pt>
                <c:pt idx="7">
                  <c:v>الإسهال</c:v>
                </c:pt>
                <c:pt idx="8">
                  <c:v>الصعوبات المالية</c:v>
                </c:pt>
              </c:strCache>
            </c:strRef>
          </c:cat>
          <c:val>
            <c:numRef>
              <c:f>ورقة3!$B$86:$B$94</c:f>
              <c:numCache>
                <c:formatCode>General</c:formatCode>
                <c:ptCount val="9"/>
                <c:pt idx="0">
                  <c:v>24.37</c:v>
                </c:pt>
                <c:pt idx="1">
                  <c:v>24.02</c:v>
                </c:pt>
                <c:pt idx="2">
                  <c:v>24.79</c:v>
                </c:pt>
                <c:pt idx="3">
                  <c:v>25</c:v>
                </c:pt>
                <c:pt idx="4">
                  <c:v>25.41</c:v>
                </c:pt>
                <c:pt idx="5">
                  <c:v>26.25</c:v>
                </c:pt>
                <c:pt idx="6">
                  <c:v>23.75</c:v>
                </c:pt>
                <c:pt idx="7">
                  <c:v>24.16</c:v>
                </c:pt>
                <c:pt idx="8">
                  <c:v>36.25</c:v>
                </c:pt>
              </c:numCache>
            </c:numRef>
          </c:val>
        </c:ser>
        <c:ser>
          <c:idx val="1"/>
          <c:order val="1"/>
          <c:tx>
            <c:strRef>
              <c:f>ورقة3!$C$85</c:f>
              <c:strCache>
                <c:ptCount val="1"/>
                <c:pt idx="0">
                  <c:v>الضابطة</c:v>
                </c:pt>
              </c:strCache>
            </c:strRef>
          </c:tx>
          <c:spPr>
            <a:pattFill prst="pct90">
              <a:fgClr>
                <a:schemeClr val="accent6">
                  <a:lumMod val="50000"/>
                </a:schemeClr>
              </a:fgClr>
              <a:bgClr>
                <a:schemeClr val="bg1"/>
              </a:bgClr>
            </a:pattFill>
            <a:scene3d>
              <a:camera prst="orthographicFront"/>
              <a:lightRig rig="threePt" dir="t"/>
            </a:scene3d>
            <a:sp3d>
              <a:bevelT/>
              <a:bevelB w="139700" h="139700" prst="divot"/>
            </a:sp3d>
          </c:spPr>
          <c:dLbls>
            <c:dLbl>
              <c:idx val="0"/>
              <c:layout>
                <c:manualLayout>
                  <c:x val="2.7777777777778854E-3"/>
                  <c:y val="0"/>
                </c:manualLayout>
              </c:layout>
              <c:showVal val="1"/>
            </c:dLbl>
            <c:dLbl>
              <c:idx val="1"/>
              <c:layout>
                <c:manualLayout>
                  <c:x val="4.1666666666666683E-3"/>
                  <c:y val="0"/>
                </c:manualLayout>
              </c:layout>
              <c:showVal val="1"/>
            </c:dLbl>
            <c:txPr>
              <a:bodyPr rot="-5400000" vert="horz"/>
              <a:lstStyle/>
              <a:p>
                <a:pPr>
                  <a:defRPr lang="ar-SA" sz="1800" b="1">
                    <a:solidFill>
                      <a:schemeClr val="tx1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ورقة3!$A$86:$A$94</c:f>
              <c:strCache>
                <c:ptCount val="9"/>
                <c:pt idx="0">
                  <c:v>التعب </c:v>
                </c:pt>
                <c:pt idx="1">
                  <c:v>الغثيان والاقياء</c:v>
                </c:pt>
                <c:pt idx="2">
                  <c:v>الألم</c:v>
                </c:pt>
                <c:pt idx="3">
                  <c:v>قصر النفس</c:v>
                </c:pt>
                <c:pt idx="4">
                  <c:v>الأرق</c:v>
                </c:pt>
                <c:pt idx="5">
                  <c:v>فقدان الشهية</c:v>
                </c:pt>
                <c:pt idx="6">
                  <c:v>الإمساك</c:v>
                </c:pt>
                <c:pt idx="7">
                  <c:v>الإسهال</c:v>
                </c:pt>
                <c:pt idx="8">
                  <c:v>الصعوبات المالية</c:v>
                </c:pt>
              </c:strCache>
            </c:strRef>
          </c:cat>
          <c:val>
            <c:numRef>
              <c:f>ورقة3!$C$86:$C$94</c:f>
              <c:numCache>
                <c:formatCode>General</c:formatCode>
                <c:ptCount val="9"/>
                <c:pt idx="0">
                  <c:v>37.700000000000003</c:v>
                </c:pt>
                <c:pt idx="1">
                  <c:v>37.770000000000003</c:v>
                </c:pt>
                <c:pt idx="2">
                  <c:v>33.33</c:v>
                </c:pt>
                <c:pt idx="3">
                  <c:v>33.33</c:v>
                </c:pt>
                <c:pt idx="4">
                  <c:v>36.25</c:v>
                </c:pt>
                <c:pt idx="5">
                  <c:v>38.33</c:v>
                </c:pt>
                <c:pt idx="6">
                  <c:v>25.41</c:v>
                </c:pt>
                <c:pt idx="7">
                  <c:v>30.830000000000005</c:v>
                </c:pt>
                <c:pt idx="8">
                  <c:v>35</c:v>
                </c:pt>
              </c:numCache>
            </c:numRef>
          </c:val>
        </c:ser>
        <c:shape val="box"/>
        <c:axId val="36225024"/>
        <c:axId val="36226560"/>
        <c:axId val="0"/>
      </c:bar3DChart>
      <c:catAx>
        <c:axId val="36225024"/>
        <c:scaling>
          <c:orientation val="maxMin"/>
        </c:scaling>
        <c:axPos val="b"/>
        <c:tickLblPos val="nextTo"/>
        <c:txPr>
          <a:bodyPr/>
          <a:lstStyle/>
          <a:p>
            <a:pPr>
              <a:defRPr lang="ar-SA" sz="1800" b="1"/>
            </a:pPr>
            <a:endParaRPr lang="en-US"/>
          </a:p>
        </c:txPr>
        <c:crossAx val="36226560"/>
        <c:crosses val="autoZero"/>
        <c:auto val="1"/>
        <c:lblAlgn val="ctr"/>
        <c:lblOffset val="100"/>
      </c:catAx>
      <c:valAx>
        <c:axId val="36226560"/>
        <c:scaling>
          <c:orientation val="minMax"/>
          <c:max val="100"/>
        </c:scaling>
        <c:axPos val="r"/>
        <c:majorGridlines/>
        <c:numFmt formatCode="General" sourceLinked="1"/>
        <c:tickLblPos val="nextTo"/>
        <c:txPr>
          <a:bodyPr/>
          <a:lstStyle/>
          <a:p>
            <a:pPr>
              <a:defRPr lang="ar-SA" sz="1400" b="1"/>
            </a:pPr>
            <a:endParaRPr lang="en-US"/>
          </a:p>
        </c:txPr>
        <c:crossAx val="362250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3.3207020997375346E-2"/>
          <c:y val="0"/>
          <c:w val="8.623742344706925E-2"/>
          <c:h val="0.11071969264711475"/>
        </c:manualLayout>
      </c:layout>
      <c:txPr>
        <a:bodyPr/>
        <a:lstStyle/>
        <a:p>
          <a:pPr>
            <a:defRPr lang="ar-SA" sz="1400" b="1"/>
          </a:pPr>
          <a:endParaRPr lang="en-US"/>
        </a:p>
      </c:txPr>
    </c:legend>
    <c:plotVisOnly val="1"/>
    <c:dispBlanksAs val="gap"/>
  </c:chart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view3D>
      <c:rotY val="340"/>
      <c:rAngAx val="1"/>
    </c:view3D>
    <c:floor>
      <c:spPr>
        <a:solidFill>
          <a:schemeClr val="bg1">
            <a:lumMod val="75000"/>
          </a:schemeClr>
        </a:solidFill>
      </c:spPr>
    </c:floor>
    <c:sideWall>
      <c:spPr>
        <a:solidFill>
          <a:schemeClr val="bg1">
            <a:lumMod val="95000"/>
          </a:schemeClr>
        </a:solidFill>
      </c:spPr>
    </c:sideWall>
    <c:backWall>
      <c:spPr>
        <a:solidFill>
          <a:schemeClr val="bg1">
            <a:lumMod val="95000"/>
          </a:schemeClr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ورقة3!$B$97</c:f>
              <c:strCache>
                <c:ptCount val="1"/>
                <c:pt idx="0">
                  <c:v>التجريبية</c:v>
                </c:pt>
              </c:strCache>
            </c:strRef>
          </c:tx>
          <c:spPr>
            <a:pattFill prst="pct90">
              <a:fgClr>
                <a:srgbClr val="00B050"/>
              </a:fgClr>
              <a:bgClr>
                <a:schemeClr val="bg1"/>
              </a:bgClr>
            </a:pattFill>
            <a:scene3d>
              <a:camera prst="orthographicFront"/>
              <a:lightRig rig="threePt" dir="t"/>
            </a:scene3d>
            <a:sp3d>
              <a:bevelT/>
              <a:bevelB w="139700" h="139700" prst="divot"/>
            </a:sp3d>
          </c:spPr>
          <c:dLbls>
            <c:txPr>
              <a:bodyPr rot="-5400000" vert="horz"/>
              <a:lstStyle/>
              <a:p>
                <a:pPr>
                  <a:defRPr lang="ar-SA" sz="1800" b="1">
                    <a:solidFill>
                      <a:schemeClr val="accent1">
                        <a:lumMod val="50000"/>
                      </a:schemeClr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ورقة3!$A$98:$A$106</c:f>
              <c:strCache>
                <c:ptCount val="9"/>
                <c:pt idx="0">
                  <c:v>التعب </c:v>
                </c:pt>
                <c:pt idx="1">
                  <c:v>الغثيان والاقياء</c:v>
                </c:pt>
                <c:pt idx="2">
                  <c:v>الألم</c:v>
                </c:pt>
                <c:pt idx="3">
                  <c:v>قصر النفس</c:v>
                </c:pt>
                <c:pt idx="4">
                  <c:v>الأرق</c:v>
                </c:pt>
                <c:pt idx="5">
                  <c:v>فقدان الشهية</c:v>
                </c:pt>
                <c:pt idx="6">
                  <c:v>الإمساك</c:v>
                </c:pt>
                <c:pt idx="7">
                  <c:v>الإسهال</c:v>
                </c:pt>
                <c:pt idx="8">
                  <c:v>الصعوبات المالية</c:v>
                </c:pt>
              </c:strCache>
            </c:strRef>
          </c:cat>
          <c:val>
            <c:numRef>
              <c:f>ورقة3!$B$98:$B$106</c:f>
              <c:numCache>
                <c:formatCode>General</c:formatCode>
                <c:ptCount val="9"/>
                <c:pt idx="0">
                  <c:v>19.579999999999988</c:v>
                </c:pt>
                <c:pt idx="1">
                  <c:v>26.2</c:v>
                </c:pt>
                <c:pt idx="2">
                  <c:v>26.45</c:v>
                </c:pt>
                <c:pt idx="3">
                  <c:v>24.16</c:v>
                </c:pt>
                <c:pt idx="4">
                  <c:v>25.830000000000005</c:v>
                </c:pt>
                <c:pt idx="5">
                  <c:v>27.08</c:v>
                </c:pt>
                <c:pt idx="6">
                  <c:v>24.16</c:v>
                </c:pt>
                <c:pt idx="7">
                  <c:v>20</c:v>
                </c:pt>
                <c:pt idx="8">
                  <c:v>32.910000000000004</c:v>
                </c:pt>
              </c:numCache>
            </c:numRef>
          </c:val>
        </c:ser>
        <c:ser>
          <c:idx val="1"/>
          <c:order val="1"/>
          <c:tx>
            <c:strRef>
              <c:f>ورقة3!$C$97</c:f>
              <c:strCache>
                <c:ptCount val="1"/>
                <c:pt idx="0">
                  <c:v>الضابطة</c:v>
                </c:pt>
              </c:strCache>
            </c:strRef>
          </c:tx>
          <c:spPr>
            <a:pattFill prst="pct90">
              <a:fgClr>
                <a:schemeClr val="accent6">
                  <a:lumMod val="50000"/>
                </a:schemeClr>
              </a:fgClr>
              <a:bgClr>
                <a:schemeClr val="bg1"/>
              </a:bgClr>
            </a:pattFill>
            <a:scene3d>
              <a:camera prst="orthographicFront"/>
              <a:lightRig rig="threePt" dir="t"/>
            </a:scene3d>
            <a:sp3d>
              <a:bevelT w="101600" prst="riblet"/>
            </a:sp3d>
          </c:spPr>
          <c:dLbls>
            <c:txPr>
              <a:bodyPr rot="-5400000" vert="horz"/>
              <a:lstStyle/>
              <a:p>
                <a:pPr>
                  <a:defRPr lang="ar-SA" sz="1800" b="1"/>
                </a:pPr>
                <a:endParaRPr lang="en-US"/>
              </a:p>
            </c:txPr>
            <c:showVal val="1"/>
          </c:dLbls>
          <c:cat>
            <c:strRef>
              <c:f>ورقة3!$A$98:$A$106</c:f>
              <c:strCache>
                <c:ptCount val="9"/>
                <c:pt idx="0">
                  <c:v>التعب </c:v>
                </c:pt>
                <c:pt idx="1">
                  <c:v>الغثيان والاقياء</c:v>
                </c:pt>
                <c:pt idx="2">
                  <c:v>الألم</c:v>
                </c:pt>
                <c:pt idx="3">
                  <c:v>قصر النفس</c:v>
                </c:pt>
                <c:pt idx="4">
                  <c:v>الأرق</c:v>
                </c:pt>
                <c:pt idx="5">
                  <c:v>فقدان الشهية</c:v>
                </c:pt>
                <c:pt idx="6">
                  <c:v>الإمساك</c:v>
                </c:pt>
                <c:pt idx="7">
                  <c:v>الإسهال</c:v>
                </c:pt>
                <c:pt idx="8">
                  <c:v>الصعوبات المالية</c:v>
                </c:pt>
              </c:strCache>
            </c:strRef>
          </c:cat>
          <c:val>
            <c:numRef>
              <c:f>ورقة3!$C$98:$C$106</c:f>
              <c:numCache>
                <c:formatCode>General</c:formatCode>
                <c:ptCount val="9"/>
                <c:pt idx="0">
                  <c:v>26.66</c:v>
                </c:pt>
                <c:pt idx="1">
                  <c:v>37.700000000000003</c:v>
                </c:pt>
                <c:pt idx="2">
                  <c:v>28.95</c:v>
                </c:pt>
                <c:pt idx="3">
                  <c:v>36.25</c:v>
                </c:pt>
                <c:pt idx="4">
                  <c:v>40.83</c:v>
                </c:pt>
                <c:pt idx="5">
                  <c:v>31.66</c:v>
                </c:pt>
                <c:pt idx="6">
                  <c:v>26.66</c:v>
                </c:pt>
                <c:pt idx="7">
                  <c:v>23.330000000000005</c:v>
                </c:pt>
                <c:pt idx="8">
                  <c:v>39.160000000000011</c:v>
                </c:pt>
              </c:numCache>
            </c:numRef>
          </c:val>
        </c:ser>
        <c:shape val="box"/>
        <c:axId val="36290944"/>
        <c:axId val="36292480"/>
        <c:axId val="0"/>
      </c:bar3DChart>
      <c:catAx>
        <c:axId val="36290944"/>
        <c:scaling>
          <c:orientation val="maxMin"/>
        </c:scaling>
        <c:axPos val="b"/>
        <c:tickLblPos val="nextTo"/>
        <c:txPr>
          <a:bodyPr/>
          <a:lstStyle/>
          <a:p>
            <a:pPr>
              <a:defRPr lang="ar-SA" sz="1800" b="1"/>
            </a:pPr>
            <a:endParaRPr lang="en-US"/>
          </a:p>
        </c:txPr>
        <c:crossAx val="36292480"/>
        <c:crosses val="autoZero"/>
        <c:auto val="1"/>
        <c:lblAlgn val="ctr"/>
        <c:lblOffset val="100"/>
      </c:catAx>
      <c:valAx>
        <c:axId val="36292480"/>
        <c:scaling>
          <c:orientation val="minMax"/>
          <c:max val="100"/>
        </c:scaling>
        <c:axPos val="r"/>
        <c:majorGridlines/>
        <c:numFmt formatCode="General" sourceLinked="1"/>
        <c:tickLblPos val="nextTo"/>
        <c:txPr>
          <a:bodyPr/>
          <a:lstStyle/>
          <a:p>
            <a:pPr>
              <a:defRPr lang="ar-SA" sz="1400" b="1"/>
            </a:pPr>
            <a:endParaRPr lang="en-US"/>
          </a:p>
        </c:txPr>
        <c:crossAx val="362909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2.3528338121161122E-2"/>
          <c:y val="6.5535691500452587E-3"/>
          <c:w val="9.8404542352437271E-2"/>
          <c:h val="0.13712487123548567"/>
        </c:manualLayout>
      </c:layout>
      <c:txPr>
        <a:bodyPr/>
        <a:lstStyle/>
        <a:p>
          <a:pPr>
            <a:defRPr lang="ar-SA" sz="1800" b="1"/>
          </a:pPr>
          <a:endParaRPr lang="en-US"/>
        </a:p>
      </c:txPr>
    </c:legend>
    <c:plotVisOnly val="1"/>
    <c:dispBlanksAs val="gap"/>
  </c:chart>
  <c:externalData r:id="rId1"/>
  <c:userShapes r:id="rId2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view3D>
      <c:rotY val="340"/>
      <c:rAngAx val="1"/>
    </c:view3D>
    <c:floor>
      <c:spPr>
        <a:solidFill>
          <a:schemeClr val="accent3">
            <a:lumMod val="40000"/>
            <a:lumOff val="60000"/>
          </a:schemeClr>
        </a:solidFill>
      </c:spPr>
    </c:floor>
    <c:sideWall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sideWall>
    <c:backWall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backWall>
    <c:plotArea>
      <c:layout>
        <c:manualLayout>
          <c:layoutTarget val="inner"/>
          <c:xMode val="edge"/>
          <c:yMode val="edge"/>
          <c:x val="1.39079593748208E-2"/>
          <c:y val="3.8304838150404613E-2"/>
          <c:w val="0.82255624111961356"/>
          <c:h val="0.78055910752279622"/>
        </c:manualLayout>
      </c:layout>
      <c:bar3DChart>
        <c:barDir val="col"/>
        <c:grouping val="clustered"/>
        <c:ser>
          <c:idx val="0"/>
          <c:order val="0"/>
          <c:tx>
            <c:strRef>
              <c:f>ورقة3!$B$112</c:f>
              <c:strCache>
                <c:ptCount val="1"/>
                <c:pt idx="0">
                  <c:v>التجريبية</c:v>
                </c:pt>
              </c:strCache>
            </c:strRef>
          </c:tx>
          <c:spPr>
            <a:pattFill prst="pct90">
              <a:fgClr>
                <a:srgbClr val="C00000"/>
              </a:fgClr>
              <a:bgClr>
                <a:schemeClr val="bg1"/>
              </a:bgClr>
            </a:pattFill>
            <a:scene3d>
              <a:camera prst="orthographicFront"/>
              <a:lightRig rig="threePt" dir="t"/>
            </a:scene3d>
            <a:sp3d prstMaterial="dkEdge"/>
          </c:spPr>
          <c:dLbls>
            <c:txPr>
              <a:bodyPr/>
              <a:lstStyle/>
              <a:p>
                <a:pPr>
                  <a:defRPr lang="ar-SA" sz="1800" b="1"/>
                </a:pPr>
                <a:endParaRPr lang="en-US"/>
              </a:p>
            </c:txPr>
            <c:showVal val="1"/>
          </c:dLbls>
          <c:cat>
            <c:strRef>
              <c:f>ورقة3!$A$113:$A$116</c:f>
              <c:strCache>
                <c:ptCount val="4"/>
                <c:pt idx="0">
                  <c:v>صورة الجسم </c:v>
                </c:pt>
                <c:pt idx="1">
                  <c:v>النظرة للمستقبل </c:v>
                </c:pt>
                <c:pt idx="2">
                  <c:v>الوظيفة الجنسية ™</c:v>
                </c:pt>
                <c:pt idx="3">
                  <c:v>الرضا بالحياة الجنسية ™</c:v>
                </c:pt>
              </c:strCache>
            </c:strRef>
          </c:cat>
          <c:val>
            <c:numRef>
              <c:f>ورقة3!$B$113:$B$116</c:f>
              <c:numCache>
                <c:formatCode>General</c:formatCode>
                <c:ptCount val="4"/>
                <c:pt idx="0">
                  <c:v>66.11</c:v>
                </c:pt>
                <c:pt idx="1">
                  <c:v>80</c:v>
                </c:pt>
                <c:pt idx="2">
                  <c:v>11.25</c:v>
                </c:pt>
                <c:pt idx="3">
                  <c:v>15.83</c:v>
                </c:pt>
              </c:numCache>
            </c:numRef>
          </c:val>
        </c:ser>
        <c:ser>
          <c:idx val="1"/>
          <c:order val="1"/>
          <c:tx>
            <c:strRef>
              <c:f>ورقة3!$C$112</c:f>
              <c:strCache>
                <c:ptCount val="1"/>
                <c:pt idx="0">
                  <c:v>الضابطة</c:v>
                </c:pt>
              </c:strCache>
            </c:strRef>
          </c:tx>
          <c:spPr>
            <a:pattFill prst="pct80">
              <a:fgClr>
                <a:srgbClr val="FFC000"/>
              </a:fgClr>
              <a:bgClr>
                <a:schemeClr val="bg1"/>
              </a:bgClr>
            </a:pattFill>
          </c:spPr>
          <c:dLbls>
            <c:txPr>
              <a:bodyPr/>
              <a:lstStyle/>
              <a:p>
                <a:pPr>
                  <a:defRPr lang="ar-SA" sz="1800" b="1">
                    <a:solidFill>
                      <a:schemeClr val="tx1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ورقة3!$A$113:$A$116</c:f>
              <c:strCache>
                <c:ptCount val="4"/>
                <c:pt idx="0">
                  <c:v>صورة الجسم </c:v>
                </c:pt>
                <c:pt idx="1">
                  <c:v>النظرة للمستقبل </c:v>
                </c:pt>
                <c:pt idx="2">
                  <c:v>الوظيفة الجنسية ™</c:v>
                </c:pt>
                <c:pt idx="3">
                  <c:v>الرضا بالحياة الجنسية ™</c:v>
                </c:pt>
              </c:strCache>
            </c:strRef>
          </c:cat>
          <c:val>
            <c:numRef>
              <c:f>ورقة3!$C$113:$C$116</c:f>
              <c:numCache>
                <c:formatCode>General</c:formatCode>
                <c:ptCount val="4"/>
                <c:pt idx="0">
                  <c:v>47.5</c:v>
                </c:pt>
                <c:pt idx="1">
                  <c:v>64.16</c:v>
                </c:pt>
                <c:pt idx="2">
                  <c:v>29.16</c:v>
                </c:pt>
                <c:pt idx="3">
                  <c:v>27.5</c:v>
                </c:pt>
              </c:numCache>
            </c:numRef>
          </c:val>
        </c:ser>
        <c:shape val="cone"/>
        <c:axId val="36347264"/>
        <c:axId val="36357248"/>
        <c:axId val="0"/>
      </c:bar3DChart>
      <c:catAx>
        <c:axId val="36347264"/>
        <c:scaling>
          <c:orientation val="maxMin"/>
        </c:scaling>
        <c:axPos val="b"/>
        <c:tickLblPos val="nextTo"/>
        <c:txPr>
          <a:bodyPr/>
          <a:lstStyle/>
          <a:p>
            <a:pPr>
              <a:defRPr lang="ar-SA" sz="1800" b="1"/>
            </a:pPr>
            <a:endParaRPr lang="en-US"/>
          </a:p>
        </c:txPr>
        <c:crossAx val="36357248"/>
        <c:crosses val="autoZero"/>
        <c:auto val="1"/>
        <c:lblAlgn val="ctr"/>
        <c:lblOffset val="100"/>
      </c:catAx>
      <c:valAx>
        <c:axId val="36357248"/>
        <c:scaling>
          <c:orientation val="minMax"/>
          <c:max val="100"/>
        </c:scaling>
        <c:axPos val="r"/>
        <c:majorGridlines/>
        <c:numFmt formatCode="General" sourceLinked="1"/>
        <c:tickLblPos val="nextTo"/>
        <c:txPr>
          <a:bodyPr/>
          <a:lstStyle/>
          <a:p>
            <a:pPr>
              <a:defRPr lang="ar-SA" sz="1800" b="1"/>
            </a:pPr>
            <a:endParaRPr lang="en-US"/>
          </a:p>
        </c:txPr>
        <c:crossAx val="363472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3.5552040811073812E-2"/>
          <c:y val="1.5220929008489927E-2"/>
          <c:w val="9.5492447446133513E-2"/>
          <c:h val="0.12139993080109615"/>
        </c:manualLayout>
      </c:layout>
      <c:txPr>
        <a:bodyPr/>
        <a:lstStyle/>
        <a:p>
          <a:pPr>
            <a:defRPr lang="ar-SA" sz="1600" b="1"/>
          </a:pPr>
          <a:endParaRPr lang="en-US"/>
        </a:p>
      </c:txPr>
    </c:legend>
    <c:plotVisOnly val="1"/>
    <c:dispBlanksAs val="gap"/>
  </c:chart>
  <c:externalData r:id="rId1"/>
  <c:userShapes r:id="rId2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view3D>
      <c:rotY val="340"/>
      <c:rAngAx val="1"/>
    </c:view3D>
    <c:floor>
      <c:spPr>
        <a:solidFill>
          <a:schemeClr val="bg1">
            <a:lumMod val="65000"/>
          </a:schemeClr>
        </a:solidFill>
      </c:spPr>
    </c:floor>
    <c:sideWall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sideWall>
    <c:backWall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ورقة3!$B$129</c:f>
              <c:strCache>
                <c:ptCount val="1"/>
                <c:pt idx="0">
                  <c:v>التجريبية</c:v>
                </c:pt>
              </c:strCache>
            </c:strRef>
          </c:tx>
          <c:spPr>
            <a:pattFill prst="pct90">
              <a:fgClr>
                <a:srgbClr val="C00000"/>
              </a:fgClr>
              <a:bgClr>
                <a:schemeClr val="bg1"/>
              </a:bgClr>
            </a:pattFill>
          </c:spPr>
          <c:dLbls>
            <c:txPr>
              <a:bodyPr/>
              <a:lstStyle/>
              <a:p>
                <a:pPr>
                  <a:defRPr lang="ar-SA" sz="1800" b="1"/>
                </a:pPr>
                <a:endParaRPr lang="en-US"/>
              </a:p>
            </c:txPr>
            <c:showVal val="1"/>
          </c:dLbls>
          <c:cat>
            <c:strRef>
              <c:f>ورقة3!$A$130:$A$133</c:f>
              <c:strCache>
                <c:ptCount val="4"/>
                <c:pt idx="0">
                  <c:v>صورة الجسم </c:v>
                </c:pt>
                <c:pt idx="1">
                  <c:v>النظرة للمستقبل </c:v>
                </c:pt>
                <c:pt idx="2">
                  <c:v>الوظيفة الجنسية</c:v>
                </c:pt>
                <c:pt idx="3">
                  <c:v>الرضا بالحياة الجنسية </c:v>
                </c:pt>
              </c:strCache>
            </c:strRef>
          </c:cat>
          <c:val>
            <c:numRef>
              <c:f>ورقة3!$B$130:$B$133</c:f>
              <c:numCache>
                <c:formatCode>General</c:formatCode>
                <c:ptCount val="4"/>
                <c:pt idx="0">
                  <c:v>65.83</c:v>
                </c:pt>
                <c:pt idx="1">
                  <c:v>75.83</c:v>
                </c:pt>
                <c:pt idx="2">
                  <c:v>6.6599999999999975</c:v>
                </c:pt>
                <c:pt idx="3">
                  <c:v>10.83</c:v>
                </c:pt>
              </c:numCache>
            </c:numRef>
          </c:val>
        </c:ser>
        <c:ser>
          <c:idx val="1"/>
          <c:order val="1"/>
          <c:tx>
            <c:strRef>
              <c:f>ورقة3!$C$129</c:f>
              <c:strCache>
                <c:ptCount val="1"/>
                <c:pt idx="0">
                  <c:v>الضابطة</c:v>
                </c:pt>
              </c:strCache>
            </c:strRef>
          </c:tx>
          <c:spPr>
            <a:pattFill prst="pct80">
              <a:fgClr>
                <a:srgbClr val="FFC000"/>
              </a:fgClr>
              <a:bgClr>
                <a:schemeClr val="bg1"/>
              </a:bgClr>
            </a:pattFill>
          </c:spPr>
          <c:dLbls>
            <c:txPr>
              <a:bodyPr/>
              <a:lstStyle/>
              <a:p>
                <a:pPr>
                  <a:defRPr lang="ar-SA" sz="1800" b="1"/>
                </a:pPr>
                <a:endParaRPr lang="en-US"/>
              </a:p>
            </c:txPr>
            <c:showVal val="1"/>
          </c:dLbls>
          <c:cat>
            <c:strRef>
              <c:f>ورقة3!$A$130:$A$133</c:f>
              <c:strCache>
                <c:ptCount val="4"/>
                <c:pt idx="0">
                  <c:v>صورة الجسم </c:v>
                </c:pt>
                <c:pt idx="1">
                  <c:v>النظرة للمستقبل </c:v>
                </c:pt>
                <c:pt idx="2">
                  <c:v>الوظيفة الجنسية</c:v>
                </c:pt>
                <c:pt idx="3">
                  <c:v>الرضا بالحياة الجنسية </c:v>
                </c:pt>
              </c:strCache>
            </c:strRef>
          </c:cat>
          <c:val>
            <c:numRef>
              <c:f>ورقة3!$C$130:$C$133</c:f>
              <c:numCache>
                <c:formatCode>General</c:formatCode>
                <c:ptCount val="4"/>
                <c:pt idx="0">
                  <c:v>39.720000000000013</c:v>
                </c:pt>
                <c:pt idx="1">
                  <c:v>59.160000000000011</c:v>
                </c:pt>
                <c:pt idx="2">
                  <c:v>23.75</c:v>
                </c:pt>
                <c:pt idx="3">
                  <c:v>21.66</c:v>
                </c:pt>
              </c:numCache>
            </c:numRef>
          </c:val>
        </c:ser>
        <c:shape val="cone"/>
        <c:axId val="36544896"/>
        <c:axId val="36546432"/>
        <c:axId val="0"/>
      </c:bar3DChart>
      <c:catAx>
        <c:axId val="36544896"/>
        <c:scaling>
          <c:orientation val="maxMin"/>
        </c:scaling>
        <c:axPos val="b"/>
        <c:tickLblPos val="nextTo"/>
        <c:txPr>
          <a:bodyPr/>
          <a:lstStyle/>
          <a:p>
            <a:pPr>
              <a:defRPr lang="ar-SA" sz="1800" b="1"/>
            </a:pPr>
            <a:endParaRPr lang="en-US"/>
          </a:p>
        </c:txPr>
        <c:crossAx val="36546432"/>
        <c:crosses val="autoZero"/>
        <c:auto val="1"/>
        <c:lblAlgn val="ctr"/>
        <c:lblOffset val="100"/>
      </c:catAx>
      <c:valAx>
        <c:axId val="36546432"/>
        <c:scaling>
          <c:orientation val="minMax"/>
          <c:max val="100"/>
        </c:scaling>
        <c:axPos val="r"/>
        <c:majorGridlines/>
        <c:numFmt formatCode="General" sourceLinked="1"/>
        <c:tickLblPos val="nextTo"/>
        <c:txPr>
          <a:bodyPr/>
          <a:lstStyle/>
          <a:p>
            <a:pPr>
              <a:defRPr lang="ar-SA" sz="1800" b="1"/>
            </a:pPr>
            <a:endParaRPr lang="en-US"/>
          </a:p>
        </c:txPr>
        <c:crossAx val="365448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5.1263888888888852E-2"/>
          <c:y val="7.6342379786071973E-2"/>
          <c:w val="7.5124999999999997E-2"/>
          <c:h val="0.10129799298525172"/>
        </c:manualLayout>
      </c:layout>
      <c:txPr>
        <a:bodyPr/>
        <a:lstStyle/>
        <a:p>
          <a:pPr>
            <a:defRPr lang="ar-SA" sz="1200" b="1"/>
          </a:pPr>
          <a:endParaRPr lang="en-US"/>
        </a:p>
      </c:txPr>
    </c:legend>
    <c:plotVisOnly val="1"/>
    <c:dispBlanksAs val="gap"/>
  </c:chart>
  <c:externalData r:id="rId1"/>
  <c:userShapes r:id="rId2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view3D>
      <c:rotY val="340"/>
      <c:rAngAx val="1"/>
    </c:view3D>
    <c:floor>
      <c:spPr>
        <a:solidFill>
          <a:schemeClr val="bg1">
            <a:lumMod val="75000"/>
          </a:schemeClr>
        </a:solidFill>
      </c:spPr>
    </c:floor>
    <c:sideWall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sideWall>
    <c:backWall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ورقة3!$B$141</c:f>
              <c:strCache>
                <c:ptCount val="1"/>
                <c:pt idx="0">
                  <c:v>التجريبية</c:v>
                </c:pt>
              </c:strCache>
            </c:strRef>
          </c:tx>
          <c:spPr>
            <a:pattFill prst="pct90">
              <a:fgClr>
                <a:srgbClr val="C00000"/>
              </a:fgClr>
              <a:bgClr>
                <a:schemeClr val="bg1"/>
              </a:bgClr>
            </a:pattFill>
          </c:spPr>
          <c:dLbls>
            <c:txPr>
              <a:bodyPr/>
              <a:lstStyle/>
              <a:p>
                <a:pPr>
                  <a:defRPr lang="ar-SA" sz="1800" b="1"/>
                </a:pPr>
                <a:endParaRPr lang="en-US"/>
              </a:p>
            </c:txPr>
            <c:showVal val="1"/>
          </c:dLbls>
          <c:cat>
            <c:strRef>
              <c:f>ورقة3!$A$142:$A$145</c:f>
              <c:strCache>
                <c:ptCount val="4"/>
                <c:pt idx="0">
                  <c:v>صورة الجسم </c:v>
                </c:pt>
                <c:pt idx="1">
                  <c:v>النظرة للمستقبل </c:v>
                </c:pt>
                <c:pt idx="2">
                  <c:v>الوظيفة الجنسية</c:v>
                </c:pt>
                <c:pt idx="3">
                  <c:v>الرضا بالحياة الجنسية </c:v>
                </c:pt>
              </c:strCache>
            </c:strRef>
          </c:cat>
          <c:val>
            <c:numRef>
              <c:f>ورقة3!$B$142:$B$145</c:f>
              <c:numCache>
                <c:formatCode>General</c:formatCode>
                <c:ptCount val="4"/>
                <c:pt idx="0">
                  <c:v>68.05</c:v>
                </c:pt>
                <c:pt idx="1">
                  <c:v>79.16</c:v>
                </c:pt>
                <c:pt idx="2">
                  <c:v>7.08</c:v>
                </c:pt>
                <c:pt idx="3">
                  <c:v>6.6599999999999975</c:v>
                </c:pt>
              </c:numCache>
            </c:numRef>
          </c:val>
        </c:ser>
        <c:ser>
          <c:idx val="1"/>
          <c:order val="1"/>
          <c:tx>
            <c:strRef>
              <c:f>ورقة3!$C$141</c:f>
              <c:strCache>
                <c:ptCount val="1"/>
                <c:pt idx="0">
                  <c:v>الضابطة</c:v>
                </c:pt>
              </c:strCache>
            </c:strRef>
          </c:tx>
          <c:spPr>
            <a:pattFill prst="pct80">
              <a:fgClr>
                <a:srgbClr val="FFC000"/>
              </a:fgClr>
              <a:bgClr>
                <a:schemeClr val="bg1"/>
              </a:bgClr>
            </a:pattFill>
          </c:spPr>
          <c:dLbls>
            <c:txPr>
              <a:bodyPr/>
              <a:lstStyle/>
              <a:p>
                <a:pPr>
                  <a:defRPr lang="ar-SA" sz="1800" b="1"/>
                </a:pPr>
                <a:endParaRPr lang="en-US"/>
              </a:p>
            </c:txPr>
            <c:showVal val="1"/>
          </c:dLbls>
          <c:cat>
            <c:strRef>
              <c:f>ورقة3!$A$142:$A$145</c:f>
              <c:strCache>
                <c:ptCount val="4"/>
                <c:pt idx="0">
                  <c:v>صورة الجسم </c:v>
                </c:pt>
                <c:pt idx="1">
                  <c:v>النظرة للمستقبل </c:v>
                </c:pt>
                <c:pt idx="2">
                  <c:v>الوظيفة الجنسية</c:v>
                </c:pt>
                <c:pt idx="3">
                  <c:v>الرضا بالحياة الجنسية </c:v>
                </c:pt>
              </c:strCache>
            </c:strRef>
          </c:cat>
          <c:val>
            <c:numRef>
              <c:f>ورقة3!$C$142:$C$145</c:f>
              <c:numCache>
                <c:formatCode>General</c:formatCode>
                <c:ptCount val="4"/>
                <c:pt idx="0">
                  <c:v>33.879999999999995</c:v>
                </c:pt>
                <c:pt idx="1">
                  <c:v>41.660000000000011</c:v>
                </c:pt>
                <c:pt idx="2">
                  <c:v>18.75</c:v>
                </c:pt>
                <c:pt idx="3">
                  <c:v>14.16</c:v>
                </c:pt>
              </c:numCache>
            </c:numRef>
          </c:val>
        </c:ser>
        <c:shape val="cone"/>
        <c:axId val="36422784"/>
        <c:axId val="36424320"/>
        <c:axId val="0"/>
      </c:bar3DChart>
      <c:catAx>
        <c:axId val="36422784"/>
        <c:scaling>
          <c:orientation val="maxMin"/>
        </c:scaling>
        <c:axPos val="b"/>
        <c:tickLblPos val="nextTo"/>
        <c:txPr>
          <a:bodyPr/>
          <a:lstStyle/>
          <a:p>
            <a:pPr>
              <a:defRPr lang="ar-SA" sz="1800" b="1"/>
            </a:pPr>
            <a:endParaRPr lang="en-US"/>
          </a:p>
        </c:txPr>
        <c:crossAx val="36424320"/>
        <c:crosses val="autoZero"/>
        <c:auto val="1"/>
        <c:lblAlgn val="ctr"/>
        <c:lblOffset val="100"/>
      </c:catAx>
      <c:valAx>
        <c:axId val="36424320"/>
        <c:scaling>
          <c:orientation val="minMax"/>
          <c:max val="100"/>
        </c:scaling>
        <c:axPos val="r"/>
        <c:majorGridlines/>
        <c:numFmt formatCode="General" sourceLinked="1"/>
        <c:tickLblPos val="nextTo"/>
        <c:txPr>
          <a:bodyPr/>
          <a:lstStyle/>
          <a:p>
            <a:pPr>
              <a:defRPr lang="ar-SA" sz="1400" b="1"/>
            </a:pPr>
            <a:endParaRPr lang="en-US"/>
          </a:p>
        </c:txPr>
        <c:crossAx val="364227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4.4319444444444467E-2"/>
          <c:y val="2.0522842253414011E-2"/>
          <c:w val="7.5124999999999997E-2"/>
          <c:h val="9.9050933850660078E-2"/>
        </c:manualLayout>
      </c:layout>
      <c:txPr>
        <a:bodyPr/>
        <a:lstStyle/>
        <a:p>
          <a:pPr>
            <a:defRPr lang="ar-SA" sz="1200" b="1"/>
          </a:pPr>
          <a:endParaRPr lang="en-US"/>
        </a:p>
      </c:txPr>
    </c:legend>
    <c:plotVisOnly val="1"/>
    <c:dispBlanksAs val="gap"/>
  </c:chart>
  <c:externalData r:id="rId1"/>
  <c:userShapes r:id="rId2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view3D>
      <c:rotY val="340"/>
      <c:rAngAx val="1"/>
    </c:view3D>
    <c:floor>
      <c:spPr>
        <a:solidFill>
          <a:schemeClr val="bg1">
            <a:lumMod val="65000"/>
          </a:schemeClr>
        </a:solidFill>
      </c:spPr>
    </c:floor>
    <c:sideWall>
      <c:spPr>
        <a:solidFill>
          <a:schemeClr val="bg1">
            <a:lumMod val="95000"/>
          </a:schemeClr>
        </a:solidFill>
      </c:spPr>
    </c:sideWall>
    <c:backWall>
      <c:spPr>
        <a:solidFill>
          <a:schemeClr val="bg1">
            <a:lumMod val="95000"/>
          </a:schemeClr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ورقة3!$B$150</c:f>
              <c:strCache>
                <c:ptCount val="1"/>
                <c:pt idx="0">
                  <c:v>التجريبية</c:v>
                </c:pt>
              </c:strCache>
            </c:strRef>
          </c:tx>
          <c:spPr>
            <a:blipFill>
              <a:blip xmlns:r="http://schemas.openxmlformats.org/officeDocument/2006/relationships" r:embed="rId1"/>
              <a:tile tx="0" ty="0" sx="100000" sy="100000" flip="none" algn="tl"/>
            </a:blipFill>
          </c:spPr>
          <c:dLbls>
            <c:txPr>
              <a:bodyPr rot="-5400000" vert="horz"/>
              <a:lstStyle/>
              <a:p>
                <a:pPr>
                  <a:defRPr lang="ar-SA" sz="1800" b="1"/>
                </a:pPr>
                <a:endParaRPr lang="en-US"/>
              </a:p>
            </c:txPr>
            <c:showVal val="1"/>
          </c:dLbls>
          <c:cat>
            <c:strRef>
              <c:f>ورقة3!$A$151:$A$154</c:f>
              <c:strCache>
                <c:ptCount val="4"/>
                <c:pt idx="0">
                  <c:v>أعراض جانبية جهازية </c:v>
                </c:pt>
                <c:pt idx="1">
                  <c:v>الانزعاج من تساقط الشعر</c:v>
                </c:pt>
                <c:pt idx="2">
                  <c:v>أعراض الثدي </c:v>
                </c:pt>
                <c:pt idx="3">
                  <c:v>أعراض الذراع </c:v>
                </c:pt>
              </c:strCache>
            </c:strRef>
          </c:cat>
          <c:val>
            <c:numRef>
              <c:f>ورقة3!$B$151:$B$154</c:f>
              <c:numCache>
                <c:formatCode>General</c:formatCode>
                <c:ptCount val="4"/>
                <c:pt idx="0">
                  <c:v>33.800000000000004</c:v>
                </c:pt>
                <c:pt idx="1">
                  <c:v>38.33</c:v>
                </c:pt>
                <c:pt idx="2">
                  <c:v>23.2</c:v>
                </c:pt>
                <c:pt idx="3">
                  <c:v>32.220000000000013</c:v>
                </c:pt>
              </c:numCache>
            </c:numRef>
          </c:val>
        </c:ser>
        <c:ser>
          <c:idx val="1"/>
          <c:order val="1"/>
          <c:tx>
            <c:strRef>
              <c:f>ورقة3!$C$150</c:f>
              <c:strCache>
                <c:ptCount val="1"/>
                <c:pt idx="0">
                  <c:v>الضابطة</c:v>
                </c:pt>
              </c:strCache>
            </c:strRef>
          </c:tx>
          <c:spPr>
            <a:blipFill>
              <a:blip xmlns:r="http://schemas.openxmlformats.org/officeDocument/2006/relationships" r:embed="rId2"/>
              <a:tile tx="0" ty="0" sx="100000" sy="100000" flip="none" algn="tl"/>
            </a:blipFill>
          </c:spPr>
          <c:dLbls>
            <c:txPr>
              <a:bodyPr rot="-5400000" vert="horz"/>
              <a:lstStyle/>
              <a:p>
                <a:pPr>
                  <a:defRPr lang="ar-SA" sz="1800" b="1"/>
                </a:pPr>
                <a:endParaRPr lang="en-US"/>
              </a:p>
            </c:txPr>
            <c:showVal val="1"/>
          </c:dLbls>
          <c:cat>
            <c:strRef>
              <c:f>ورقة3!$A$151:$A$154</c:f>
              <c:strCache>
                <c:ptCount val="4"/>
                <c:pt idx="0">
                  <c:v>أعراض جانبية جهازية </c:v>
                </c:pt>
                <c:pt idx="1">
                  <c:v>الانزعاج من تساقط الشعر</c:v>
                </c:pt>
                <c:pt idx="2">
                  <c:v>أعراض الثدي </c:v>
                </c:pt>
                <c:pt idx="3">
                  <c:v>أعراض الذراع </c:v>
                </c:pt>
              </c:strCache>
            </c:strRef>
          </c:cat>
          <c:val>
            <c:numRef>
              <c:f>ورقة3!$C$151:$C$154</c:f>
              <c:numCache>
                <c:formatCode>General</c:formatCode>
                <c:ptCount val="4"/>
                <c:pt idx="0">
                  <c:v>32.020000000000003</c:v>
                </c:pt>
                <c:pt idx="1">
                  <c:v>37.910000000000004</c:v>
                </c:pt>
                <c:pt idx="2">
                  <c:v>20.72</c:v>
                </c:pt>
                <c:pt idx="3">
                  <c:v>34.160000000000011</c:v>
                </c:pt>
              </c:numCache>
            </c:numRef>
          </c:val>
        </c:ser>
        <c:shape val="cylinder"/>
        <c:axId val="36034048"/>
        <c:axId val="36035584"/>
        <c:axId val="0"/>
      </c:bar3DChart>
      <c:catAx>
        <c:axId val="36034048"/>
        <c:scaling>
          <c:orientation val="maxMin"/>
        </c:scaling>
        <c:axPos val="b"/>
        <c:tickLblPos val="nextTo"/>
        <c:txPr>
          <a:bodyPr/>
          <a:lstStyle/>
          <a:p>
            <a:pPr>
              <a:defRPr lang="ar-SA" sz="1600" b="1"/>
            </a:pPr>
            <a:endParaRPr lang="en-US"/>
          </a:p>
        </c:txPr>
        <c:crossAx val="36035584"/>
        <c:crosses val="autoZero"/>
        <c:auto val="1"/>
        <c:lblAlgn val="ctr"/>
        <c:lblOffset val="100"/>
      </c:catAx>
      <c:valAx>
        <c:axId val="36035584"/>
        <c:scaling>
          <c:orientation val="minMax"/>
          <c:max val="100"/>
        </c:scaling>
        <c:axPos val="r"/>
        <c:majorGridlines/>
        <c:numFmt formatCode="General" sourceLinked="1"/>
        <c:tickLblPos val="nextTo"/>
        <c:txPr>
          <a:bodyPr/>
          <a:lstStyle/>
          <a:p>
            <a:pPr>
              <a:defRPr lang="ar-SA" sz="1800" b="1"/>
            </a:pPr>
            <a:endParaRPr lang="en-US"/>
          </a:p>
        </c:txPr>
        <c:crossAx val="36034048"/>
        <c:crosses val="autoZero"/>
        <c:crossBetween val="between"/>
      </c:valAx>
    </c:plotArea>
    <c:legend>
      <c:legendPos val="l"/>
      <c:txPr>
        <a:bodyPr/>
        <a:lstStyle/>
        <a:p>
          <a:pPr>
            <a:defRPr lang="ar-SA" sz="1200" b="1"/>
          </a:pPr>
          <a:endParaRPr lang="en-US"/>
        </a:p>
      </c:txPr>
    </c:legend>
    <c:plotVisOnly val="1"/>
    <c:dispBlanksAs val="gap"/>
  </c:chart>
  <c:externalData r:id="rId3"/>
  <c:userShapes r:id="rId4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view3D>
      <c:rotY val="340"/>
      <c:rAngAx val="1"/>
    </c:view3D>
    <c:floor>
      <c:spPr>
        <a:gradFill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5400000" scaled="0"/>
        </a:gradFill>
      </c:spPr>
    </c:floor>
    <c:sideWall>
      <c:spPr>
        <a:solidFill>
          <a:schemeClr val="bg1">
            <a:lumMod val="95000"/>
          </a:schemeClr>
        </a:solidFill>
      </c:spPr>
    </c:sideWall>
    <c:backWall>
      <c:spPr>
        <a:solidFill>
          <a:schemeClr val="bg1">
            <a:lumMod val="95000"/>
          </a:schemeClr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ورقة3!$B$163</c:f>
              <c:strCache>
                <c:ptCount val="1"/>
                <c:pt idx="0">
                  <c:v>التجريبية</c:v>
                </c:pt>
              </c:strCache>
            </c:strRef>
          </c:tx>
          <c:spPr>
            <a:blipFill>
              <a:blip xmlns:r="http://schemas.openxmlformats.org/officeDocument/2006/relationships" r:embed="rId1"/>
              <a:tile tx="0" ty="0" sx="100000" sy="100000" flip="none" algn="tl"/>
            </a:blipFill>
          </c:spPr>
          <c:dLbls>
            <c:txPr>
              <a:bodyPr/>
              <a:lstStyle/>
              <a:p>
                <a:pPr>
                  <a:defRPr lang="ar-SA" sz="1800" b="1"/>
                </a:pPr>
                <a:endParaRPr lang="en-US"/>
              </a:p>
            </c:txPr>
            <c:showVal val="1"/>
          </c:dLbls>
          <c:cat>
            <c:strRef>
              <c:f>ورقة3!$A$164:$A$167</c:f>
              <c:strCache>
                <c:ptCount val="4"/>
                <c:pt idx="0">
                  <c:v>أعراض جانبية جهازية </c:v>
                </c:pt>
                <c:pt idx="1">
                  <c:v>الانزعاج من تساقط الشعر</c:v>
                </c:pt>
                <c:pt idx="2">
                  <c:v>أعراض الثدي </c:v>
                </c:pt>
                <c:pt idx="3">
                  <c:v>أعراض الذراع </c:v>
                </c:pt>
              </c:strCache>
            </c:strRef>
          </c:cat>
          <c:val>
            <c:numRef>
              <c:f>ورقة3!$B$164:$B$167</c:f>
              <c:numCache>
                <c:formatCode>General</c:formatCode>
                <c:ptCount val="4"/>
                <c:pt idx="0">
                  <c:v>26.3</c:v>
                </c:pt>
                <c:pt idx="1">
                  <c:v>20.41</c:v>
                </c:pt>
                <c:pt idx="2">
                  <c:v>16.87</c:v>
                </c:pt>
                <c:pt idx="3">
                  <c:v>24.58</c:v>
                </c:pt>
              </c:numCache>
            </c:numRef>
          </c:val>
        </c:ser>
        <c:ser>
          <c:idx val="1"/>
          <c:order val="1"/>
          <c:tx>
            <c:strRef>
              <c:f>ورقة3!$C$163</c:f>
              <c:strCache>
                <c:ptCount val="1"/>
                <c:pt idx="0">
                  <c:v>الضابطة</c:v>
                </c:pt>
              </c:strCache>
            </c:strRef>
          </c:tx>
          <c:spPr>
            <a:blipFill>
              <a:blip xmlns:r="http://schemas.openxmlformats.org/officeDocument/2006/relationships" r:embed="rId2"/>
              <a:tile tx="0" ty="0" sx="100000" sy="100000" flip="none" algn="tl"/>
            </a:blipFill>
          </c:spPr>
          <c:dLbls>
            <c:txPr>
              <a:bodyPr/>
              <a:lstStyle/>
              <a:p>
                <a:pPr>
                  <a:defRPr lang="ar-SA" sz="1800" b="1"/>
                </a:pPr>
                <a:endParaRPr lang="en-US"/>
              </a:p>
            </c:txPr>
            <c:showVal val="1"/>
          </c:dLbls>
          <c:cat>
            <c:strRef>
              <c:f>ورقة3!$A$164:$A$167</c:f>
              <c:strCache>
                <c:ptCount val="4"/>
                <c:pt idx="0">
                  <c:v>أعراض جانبية جهازية </c:v>
                </c:pt>
                <c:pt idx="1">
                  <c:v>الانزعاج من تساقط الشعر</c:v>
                </c:pt>
                <c:pt idx="2">
                  <c:v>أعراض الثدي </c:v>
                </c:pt>
                <c:pt idx="3">
                  <c:v>أعراض الذراع </c:v>
                </c:pt>
              </c:strCache>
            </c:strRef>
          </c:cat>
          <c:val>
            <c:numRef>
              <c:f>ورقة3!$C$164:$C$167</c:f>
              <c:numCache>
                <c:formatCode>General</c:formatCode>
                <c:ptCount val="4"/>
                <c:pt idx="0">
                  <c:v>35.349999999999994</c:v>
                </c:pt>
                <c:pt idx="1">
                  <c:v>33.75</c:v>
                </c:pt>
                <c:pt idx="2">
                  <c:v>20.93</c:v>
                </c:pt>
                <c:pt idx="3">
                  <c:v>28.05</c:v>
                </c:pt>
              </c:numCache>
            </c:numRef>
          </c:val>
        </c:ser>
        <c:shape val="cylinder"/>
        <c:axId val="36616448"/>
        <c:axId val="36630528"/>
        <c:axId val="0"/>
      </c:bar3DChart>
      <c:catAx>
        <c:axId val="36616448"/>
        <c:scaling>
          <c:orientation val="maxMin"/>
        </c:scaling>
        <c:axPos val="b"/>
        <c:tickLblPos val="nextTo"/>
        <c:txPr>
          <a:bodyPr/>
          <a:lstStyle/>
          <a:p>
            <a:pPr>
              <a:defRPr lang="ar-SA" sz="1800" b="1"/>
            </a:pPr>
            <a:endParaRPr lang="en-US"/>
          </a:p>
        </c:txPr>
        <c:crossAx val="36630528"/>
        <c:crosses val="autoZero"/>
        <c:auto val="1"/>
        <c:lblAlgn val="ctr"/>
        <c:lblOffset val="100"/>
      </c:catAx>
      <c:valAx>
        <c:axId val="36630528"/>
        <c:scaling>
          <c:orientation val="minMax"/>
          <c:max val="100"/>
        </c:scaling>
        <c:axPos val="r"/>
        <c:majorGridlines/>
        <c:numFmt formatCode="General" sourceLinked="1"/>
        <c:tickLblPos val="nextTo"/>
        <c:txPr>
          <a:bodyPr/>
          <a:lstStyle/>
          <a:p>
            <a:pPr>
              <a:defRPr lang="ar-SA" sz="1800" b="1"/>
            </a:pPr>
            <a:endParaRPr lang="en-US"/>
          </a:p>
        </c:txPr>
        <c:crossAx val="36616448"/>
        <c:crosses val="autoZero"/>
        <c:crossBetween val="between"/>
      </c:valAx>
    </c:plotArea>
    <c:legend>
      <c:legendPos val="l"/>
      <c:txPr>
        <a:bodyPr/>
        <a:lstStyle/>
        <a:p>
          <a:pPr>
            <a:defRPr lang="ar-SA" sz="1200" b="1"/>
          </a:pPr>
          <a:endParaRPr lang="en-US"/>
        </a:p>
      </c:txPr>
    </c:legend>
    <c:plotVisOnly val="1"/>
    <c:dispBlanksAs val="gap"/>
  </c:chart>
  <c:externalData r:id="rId3"/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lang="ar-SA"/>
            </a:pPr>
            <a:r>
              <a:rPr lang="ar-SA"/>
              <a:t>عدد</a:t>
            </a:r>
            <a:r>
              <a:rPr lang="ar-SA" baseline="0"/>
              <a:t> الأولاد</a:t>
            </a:r>
            <a:endParaRPr lang="ar-SA"/>
          </a:p>
        </c:rich>
      </c:tx>
    </c:title>
    <c:view3D>
      <c:rotX val="30"/>
      <c:rotY val="60"/>
      <c:perspective val="30"/>
    </c:view3D>
    <c:plotArea>
      <c:layout>
        <c:manualLayout>
          <c:layoutTarget val="inner"/>
          <c:xMode val="edge"/>
          <c:yMode val="edge"/>
          <c:x val="0"/>
          <c:y val="0.17486999063247902"/>
          <c:w val="0.97083333333333388"/>
          <c:h val="0.76337361471167664"/>
        </c:manualLayout>
      </c:layout>
      <c:pie3DChart>
        <c:varyColors val="1"/>
        <c:ser>
          <c:idx val="0"/>
          <c:order val="0"/>
          <c:spPr>
            <a:effectLst>
              <a:innerShdw blurRad="114300">
                <a:prstClr val="black">
                  <a:alpha val="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65100" prst="coolSlant"/>
            </a:sp3d>
          </c:spPr>
          <c:explosion val="20"/>
          <c:dPt>
            <c:idx val="1"/>
            <c:spPr>
              <a:solidFill>
                <a:srgbClr val="F79646">
                  <a:lumMod val="40000"/>
                  <a:lumOff val="60000"/>
                </a:srgbClr>
              </a:solidFill>
              <a:effectLst>
                <a:innerShdw blurRad="114300">
                  <a:prstClr val="black">
                    <a:alpha val="0"/>
                  </a:prstClr>
                </a:innerShdw>
              </a:effectLst>
              <a:scene3d>
                <a:camera prst="orthographicFront"/>
                <a:lightRig rig="threePt" dir="t"/>
              </a:scene3d>
              <a:sp3d>
                <a:bevelT w="165100" prst="coolSlant"/>
              </a:sp3d>
            </c:spPr>
          </c:dPt>
          <c:dPt>
            <c:idx val="2"/>
            <c:explosion val="6"/>
          </c:dPt>
          <c:dLbls>
            <c:txPr>
              <a:bodyPr/>
              <a:lstStyle/>
              <a:p>
                <a:pPr>
                  <a:defRPr lang="ar-SA" sz="1600" b="1"/>
                </a:pPr>
                <a:endParaRPr lang="en-US"/>
              </a:p>
            </c:txPr>
            <c:showPercent val="1"/>
          </c:dLbls>
          <c:cat>
            <c:strRef>
              <c:f>ورقة1!$A$34:$B$37</c:f>
              <c:strCache>
                <c:ptCount val="4"/>
                <c:pt idx="0">
                  <c:v>أقل من 3</c:v>
                </c:pt>
                <c:pt idx="1">
                  <c:v>3</c:v>
                </c:pt>
                <c:pt idx="2">
                  <c:v>أكثر من 3</c:v>
                </c:pt>
                <c:pt idx="3">
                  <c:v>لا يوجد</c:v>
                </c:pt>
              </c:strCache>
            </c:strRef>
          </c:cat>
          <c:val>
            <c:numRef>
              <c:f>ورقة1!$C$34:$C$37</c:f>
              <c:numCache>
                <c:formatCode>General</c:formatCode>
                <c:ptCount val="4"/>
                <c:pt idx="0">
                  <c:v>14</c:v>
                </c:pt>
                <c:pt idx="1">
                  <c:v>11</c:v>
                </c:pt>
                <c:pt idx="2">
                  <c:v>36</c:v>
                </c:pt>
                <c:pt idx="3">
                  <c:v>19</c:v>
                </c:pt>
              </c:numCache>
            </c:numRef>
          </c:val>
        </c:ser>
        <c:ser>
          <c:idx val="1"/>
          <c:order val="1"/>
          <c:dLbls>
            <c:showPercent val="1"/>
          </c:dLbls>
          <c:cat>
            <c:strRef>
              <c:f>ورقة1!$A$34:$B$37</c:f>
              <c:strCache>
                <c:ptCount val="4"/>
                <c:pt idx="0">
                  <c:v>أقل من 3</c:v>
                </c:pt>
                <c:pt idx="1">
                  <c:v>3</c:v>
                </c:pt>
                <c:pt idx="2">
                  <c:v>أكثر من 3</c:v>
                </c:pt>
                <c:pt idx="3">
                  <c:v>لا يوجد</c:v>
                </c:pt>
              </c:strCache>
            </c:strRef>
          </c:cat>
          <c:val>
            <c:numRef>
              <c:f>ورقة1!$D$34:$D$37</c:f>
              <c:numCache>
                <c:formatCode>General</c:formatCode>
                <c:ptCount val="4"/>
                <c:pt idx="0">
                  <c:v>17.5</c:v>
                </c:pt>
                <c:pt idx="1">
                  <c:v>13.75</c:v>
                </c:pt>
                <c:pt idx="2">
                  <c:v>45</c:v>
                </c:pt>
                <c:pt idx="3">
                  <c:v>23.75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txPr>
        <a:bodyPr/>
        <a:lstStyle/>
        <a:p>
          <a:pPr>
            <a:defRPr lang="ar-SA" sz="1800" b="1"/>
          </a:pPr>
          <a:endParaRPr lang="en-US"/>
        </a:p>
      </c:txPr>
    </c:legend>
    <c:plotVisOnly val="1"/>
    <c:dispBlanksAs val="zero"/>
  </c:chart>
  <c:externalData r:id="rId2"/>
  <c:userShapes r:id="rId3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view3D>
      <c:rotY val="340"/>
      <c:rAngAx val="1"/>
    </c:view3D>
    <c:floor>
      <c:spPr>
        <a:gradFill>
          <a:gsLst>
            <a:gs pos="0">
              <a:schemeClr val="bg1">
                <a:lumMod val="8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floor>
    <c:sideWall>
      <c:spPr>
        <a:solidFill>
          <a:schemeClr val="bg1">
            <a:lumMod val="95000"/>
          </a:schemeClr>
        </a:solidFill>
      </c:spPr>
    </c:sideWall>
    <c:backWall>
      <c:spPr>
        <a:solidFill>
          <a:schemeClr val="bg1">
            <a:lumMod val="95000"/>
          </a:schemeClr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ورقة3!$B$175</c:f>
              <c:strCache>
                <c:ptCount val="1"/>
                <c:pt idx="0">
                  <c:v>التجريبية</c:v>
                </c:pt>
              </c:strCache>
            </c:strRef>
          </c:tx>
          <c:spPr>
            <a:blipFill>
              <a:blip xmlns:r="http://schemas.openxmlformats.org/officeDocument/2006/relationships" r:embed="rId1"/>
              <a:tile tx="0" ty="0" sx="100000" sy="100000" flip="none" algn="tl"/>
            </a:blipFill>
          </c:spPr>
          <c:dLbls>
            <c:txPr>
              <a:bodyPr rot="-5400000" vert="horz"/>
              <a:lstStyle/>
              <a:p>
                <a:pPr>
                  <a:defRPr lang="ar-SA" sz="1800" b="1"/>
                </a:pPr>
                <a:endParaRPr lang="en-US"/>
              </a:p>
            </c:txPr>
            <c:showVal val="1"/>
          </c:dLbls>
          <c:cat>
            <c:strRef>
              <c:f>ورقة3!$A$176:$A$179</c:f>
              <c:strCache>
                <c:ptCount val="4"/>
                <c:pt idx="0">
                  <c:v>أعراض جانبية جهازية </c:v>
                </c:pt>
                <c:pt idx="1">
                  <c:v>الانزعاج من تساقط الشعر</c:v>
                </c:pt>
                <c:pt idx="2">
                  <c:v>أعراض الثدي </c:v>
                </c:pt>
                <c:pt idx="3">
                  <c:v>أعراض الذراع </c:v>
                </c:pt>
              </c:strCache>
            </c:strRef>
          </c:cat>
          <c:val>
            <c:numRef>
              <c:f>ورقة3!$B$176:$B$179</c:f>
              <c:numCache>
                <c:formatCode>General</c:formatCode>
                <c:ptCount val="4"/>
                <c:pt idx="0">
                  <c:v>22.79</c:v>
                </c:pt>
                <c:pt idx="1">
                  <c:v>17.079999999999988</c:v>
                </c:pt>
                <c:pt idx="2">
                  <c:v>15.52</c:v>
                </c:pt>
                <c:pt idx="3">
                  <c:v>19.3</c:v>
                </c:pt>
              </c:numCache>
            </c:numRef>
          </c:val>
        </c:ser>
        <c:ser>
          <c:idx val="1"/>
          <c:order val="1"/>
          <c:tx>
            <c:strRef>
              <c:f>ورقة3!$C$175</c:f>
              <c:strCache>
                <c:ptCount val="1"/>
                <c:pt idx="0">
                  <c:v>الضابطة</c:v>
                </c:pt>
              </c:strCache>
            </c:strRef>
          </c:tx>
          <c:spPr>
            <a:blipFill>
              <a:blip xmlns:r="http://schemas.openxmlformats.org/officeDocument/2006/relationships" r:embed="rId2"/>
              <a:tile tx="0" ty="0" sx="100000" sy="100000" flip="none" algn="tl"/>
            </a:blipFill>
          </c:spPr>
          <c:dLbls>
            <c:txPr>
              <a:bodyPr rot="-5400000" vert="horz"/>
              <a:lstStyle/>
              <a:p>
                <a:pPr>
                  <a:defRPr lang="ar-SA" sz="1800" b="1"/>
                </a:pPr>
                <a:endParaRPr lang="en-US"/>
              </a:p>
            </c:txPr>
            <c:showVal val="1"/>
          </c:dLbls>
          <c:cat>
            <c:strRef>
              <c:f>ورقة3!$A$176:$A$179</c:f>
              <c:strCache>
                <c:ptCount val="4"/>
                <c:pt idx="0">
                  <c:v>أعراض جانبية جهازية </c:v>
                </c:pt>
                <c:pt idx="1">
                  <c:v>الانزعاج من تساقط الشعر</c:v>
                </c:pt>
                <c:pt idx="2">
                  <c:v>أعراض الثدي </c:v>
                </c:pt>
                <c:pt idx="3">
                  <c:v>أعراض الذراع </c:v>
                </c:pt>
              </c:strCache>
            </c:strRef>
          </c:cat>
          <c:val>
            <c:numRef>
              <c:f>ورقة3!$C$176:$C$179</c:f>
              <c:numCache>
                <c:formatCode>General</c:formatCode>
                <c:ptCount val="4"/>
                <c:pt idx="0">
                  <c:v>26.479999999999986</c:v>
                </c:pt>
                <c:pt idx="1">
                  <c:v>24.58</c:v>
                </c:pt>
                <c:pt idx="2">
                  <c:v>15.719999999999999</c:v>
                </c:pt>
                <c:pt idx="3">
                  <c:v>25.130000000000017</c:v>
                </c:pt>
              </c:numCache>
            </c:numRef>
          </c:val>
        </c:ser>
        <c:shape val="cylinder"/>
        <c:axId val="36695040"/>
        <c:axId val="36778752"/>
        <c:axId val="0"/>
      </c:bar3DChart>
      <c:catAx>
        <c:axId val="36695040"/>
        <c:scaling>
          <c:orientation val="maxMin"/>
        </c:scaling>
        <c:axPos val="b"/>
        <c:tickLblPos val="nextTo"/>
        <c:txPr>
          <a:bodyPr/>
          <a:lstStyle/>
          <a:p>
            <a:pPr>
              <a:defRPr lang="ar-SA" sz="1800" b="1"/>
            </a:pPr>
            <a:endParaRPr lang="en-US"/>
          </a:p>
        </c:txPr>
        <c:crossAx val="36778752"/>
        <c:crosses val="autoZero"/>
        <c:auto val="1"/>
        <c:lblAlgn val="ctr"/>
        <c:lblOffset val="100"/>
      </c:catAx>
      <c:valAx>
        <c:axId val="36778752"/>
        <c:scaling>
          <c:orientation val="minMax"/>
          <c:max val="100"/>
        </c:scaling>
        <c:axPos val="r"/>
        <c:majorGridlines/>
        <c:numFmt formatCode="General" sourceLinked="1"/>
        <c:tickLblPos val="nextTo"/>
        <c:txPr>
          <a:bodyPr/>
          <a:lstStyle/>
          <a:p>
            <a:pPr>
              <a:defRPr lang="ar-SA" sz="1800" b="1"/>
            </a:pPr>
            <a:endParaRPr lang="en-US"/>
          </a:p>
        </c:txPr>
        <c:crossAx val="366950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4.8838765495518674E-2"/>
          <c:y val="5.4261312298630883E-2"/>
          <c:w val="9.3319553805774239E-2"/>
          <c:h val="0.14553359053732251"/>
        </c:manualLayout>
      </c:layout>
      <c:txPr>
        <a:bodyPr/>
        <a:lstStyle/>
        <a:p>
          <a:pPr>
            <a:defRPr lang="ar-SA" sz="1200" b="1"/>
          </a:pPr>
          <a:endParaRPr lang="en-US"/>
        </a:p>
      </c:txPr>
    </c:legend>
    <c:plotVisOnly val="1"/>
    <c:dispBlanksAs val="gap"/>
  </c:chart>
  <c:externalData r:id="rId3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lang="ar-SA"/>
            </a:pPr>
            <a:r>
              <a:rPr lang="ar-SA"/>
              <a:t>المستوى التعليمي</a:t>
            </a:r>
          </a:p>
        </c:rich>
      </c:tx>
    </c:title>
    <c:view3D>
      <c:rotX val="40"/>
      <c:perspective val="30"/>
    </c:view3D>
    <c:plotArea>
      <c:layout>
        <c:manualLayout>
          <c:layoutTarget val="inner"/>
          <c:xMode val="edge"/>
          <c:yMode val="edge"/>
          <c:x val="0"/>
          <c:y val="0.19784138345052904"/>
          <c:w val="1"/>
          <c:h val="0.80215861654947263"/>
        </c:manualLayout>
      </c:layout>
      <c:pie3DChart>
        <c:varyColors val="1"/>
        <c:ser>
          <c:idx val="0"/>
          <c:order val="0"/>
          <c:spPr>
            <a:effectLst>
              <a:innerShdw blurRad="9779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/>
              <a:bevelB w="101600" prst="riblet"/>
            </a:sp3d>
          </c:spPr>
          <c:explosion val="5"/>
          <c:dPt>
            <c:idx val="1"/>
            <c:spPr>
              <a:solidFill>
                <a:schemeClr val="accent6">
                  <a:lumMod val="75000"/>
                </a:schemeClr>
              </a:solidFill>
              <a:effectLst>
                <a:innerShdw blurRad="977900" dist="50800" dir="13500000">
                  <a:prstClr val="black">
                    <a:alpha val="50000"/>
                  </a:prstClr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  <a:bevelB w="101600" prst="riblet"/>
              </a:sp3d>
            </c:spPr>
          </c:dPt>
          <c:dLbls>
            <c:txPr>
              <a:bodyPr/>
              <a:lstStyle/>
              <a:p>
                <a:pPr>
                  <a:defRPr lang="ar-SA" sz="1600" b="1"/>
                </a:pPr>
                <a:endParaRPr lang="en-US"/>
              </a:p>
            </c:txPr>
            <c:showPercent val="1"/>
          </c:dLbls>
          <c:cat>
            <c:strRef>
              <c:f>ديموغرافية!$B$48:$B$51</c:f>
              <c:strCache>
                <c:ptCount val="4"/>
                <c:pt idx="0">
                  <c:v>ابتدائي</c:v>
                </c:pt>
                <c:pt idx="1">
                  <c:v>إعدادي</c:v>
                </c:pt>
                <c:pt idx="2">
                  <c:v>ثانوي</c:v>
                </c:pt>
                <c:pt idx="3">
                  <c:v>معهد أو جامعة</c:v>
                </c:pt>
              </c:strCache>
            </c:strRef>
          </c:cat>
          <c:val>
            <c:numRef>
              <c:f>ديموغرافية!$C$48:$C$51</c:f>
              <c:numCache>
                <c:formatCode>General</c:formatCode>
                <c:ptCount val="4"/>
                <c:pt idx="0">
                  <c:v>18</c:v>
                </c:pt>
                <c:pt idx="1">
                  <c:v>17</c:v>
                </c:pt>
                <c:pt idx="2">
                  <c:v>21</c:v>
                </c:pt>
                <c:pt idx="3">
                  <c:v>24</c:v>
                </c:pt>
              </c:numCache>
            </c:numRef>
          </c:val>
        </c:ser>
        <c:ser>
          <c:idx val="1"/>
          <c:order val="1"/>
          <c:dLbls>
            <c:showPercent val="1"/>
          </c:dLbls>
          <c:cat>
            <c:strRef>
              <c:f>ديموغرافية!$B$48:$B$51</c:f>
              <c:strCache>
                <c:ptCount val="4"/>
                <c:pt idx="0">
                  <c:v>ابتدائي</c:v>
                </c:pt>
                <c:pt idx="1">
                  <c:v>إعدادي</c:v>
                </c:pt>
                <c:pt idx="2">
                  <c:v>ثانوي</c:v>
                </c:pt>
                <c:pt idx="3">
                  <c:v>معهد أو جامعة</c:v>
                </c:pt>
              </c:strCache>
            </c:strRef>
          </c:cat>
          <c:val>
            <c:numRef>
              <c:f>ديموغرافية!$D$48:$D$51</c:f>
              <c:numCache>
                <c:formatCode>General</c:formatCode>
                <c:ptCount val="4"/>
                <c:pt idx="0">
                  <c:v>22.5</c:v>
                </c:pt>
                <c:pt idx="1">
                  <c:v>21.25</c:v>
                </c:pt>
                <c:pt idx="2">
                  <c:v>26.25</c:v>
                </c:pt>
                <c:pt idx="3">
                  <c:v>30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txPr>
        <a:bodyPr/>
        <a:lstStyle/>
        <a:p>
          <a:pPr>
            <a:defRPr lang="ar-SA" sz="1800" b="1"/>
          </a:pPr>
          <a:endParaRPr lang="en-US"/>
        </a:p>
      </c:txPr>
    </c:legend>
    <c:plotVisOnly val="1"/>
    <c:dispBlanksAs val="zero"/>
  </c:chart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lang="ar-SA"/>
            </a:pPr>
            <a:r>
              <a:rPr lang="ar-SA"/>
              <a:t>العمل</a:t>
            </a:r>
          </a:p>
        </c:rich>
      </c:tx>
    </c:title>
    <c:view3D>
      <c:rotX val="30"/>
      <c:perspective val="30"/>
    </c:view3D>
    <c:plotArea>
      <c:layout/>
      <c:pie3DChart>
        <c:varyColors val="1"/>
        <c:ser>
          <c:idx val="0"/>
          <c:order val="0"/>
          <c:spPr>
            <a:effectLst>
              <a:innerShdw blurRad="114300">
                <a:prstClr val="black"/>
              </a:innerShdw>
            </a:effectLst>
          </c:spPr>
          <c:explosion val="3"/>
          <c:dPt>
            <c:idx val="1"/>
            <c:spPr>
              <a:solidFill>
                <a:srgbClr val="8064A2">
                  <a:lumMod val="60000"/>
                  <a:lumOff val="40000"/>
                </a:srgbClr>
              </a:solidFill>
              <a:ln w="15875"/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txPr>
              <a:bodyPr/>
              <a:lstStyle/>
              <a:p>
                <a:pPr>
                  <a:defRPr lang="ar-SA" sz="1600" b="1"/>
                </a:pPr>
                <a:endParaRPr lang="en-US"/>
              </a:p>
            </c:txPr>
            <c:showPercent val="1"/>
            <c:separator>
</c:separator>
          </c:dLbls>
          <c:cat>
            <c:strRef>
              <c:f>ورقة1!$B$63:$B$66</c:f>
              <c:strCache>
                <c:ptCount val="4"/>
                <c:pt idx="0">
                  <c:v>موظفة</c:v>
                </c:pt>
                <c:pt idx="1">
                  <c:v>ربة منزل</c:v>
                </c:pt>
                <c:pt idx="2">
                  <c:v>متقاعدة</c:v>
                </c:pt>
                <c:pt idx="3">
                  <c:v>مهنة حرة</c:v>
                </c:pt>
              </c:strCache>
            </c:strRef>
          </c:cat>
          <c:val>
            <c:numRef>
              <c:f>ورقة1!$C$63:$C$66</c:f>
              <c:numCache>
                <c:formatCode>General</c:formatCode>
                <c:ptCount val="4"/>
                <c:pt idx="0">
                  <c:v>23</c:v>
                </c:pt>
                <c:pt idx="1">
                  <c:v>47</c:v>
                </c:pt>
                <c:pt idx="2">
                  <c:v>7</c:v>
                </c:pt>
                <c:pt idx="3">
                  <c:v>3</c:v>
                </c:pt>
              </c:numCache>
            </c:numRef>
          </c:val>
        </c:ser>
        <c:ser>
          <c:idx val="1"/>
          <c:order val="1"/>
          <c:dLbls>
            <c:showPercent val="1"/>
          </c:dLbls>
          <c:cat>
            <c:strRef>
              <c:f>ورقة1!$B$63:$B$66</c:f>
              <c:strCache>
                <c:ptCount val="4"/>
                <c:pt idx="0">
                  <c:v>موظفة</c:v>
                </c:pt>
                <c:pt idx="1">
                  <c:v>ربة منزل</c:v>
                </c:pt>
                <c:pt idx="2">
                  <c:v>متقاعدة</c:v>
                </c:pt>
                <c:pt idx="3">
                  <c:v>مهنة حرة</c:v>
                </c:pt>
              </c:strCache>
            </c:strRef>
          </c:cat>
          <c:val>
            <c:numRef>
              <c:f>ورقة1!$D$63:$D$66</c:f>
              <c:numCache>
                <c:formatCode>General</c:formatCode>
                <c:ptCount val="4"/>
                <c:pt idx="0">
                  <c:v>28.75</c:v>
                </c:pt>
                <c:pt idx="1">
                  <c:v>58.75</c:v>
                </c:pt>
                <c:pt idx="2">
                  <c:v>8.75</c:v>
                </c:pt>
                <c:pt idx="3">
                  <c:v>3.75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>
        <c:manualLayout>
          <c:xMode val="edge"/>
          <c:yMode val="edge"/>
          <c:x val="0.8312022713228665"/>
          <c:y val="0.16527777777777777"/>
          <c:w val="0.14352454756799554"/>
          <c:h val="0.56778071211521164"/>
        </c:manualLayout>
      </c:layout>
      <c:txPr>
        <a:bodyPr/>
        <a:lstStyle/>
        <a:p>
          <a:pPr>
            <a:defRPr lang="ar-SA" sz="1600" b="1"/>
          </a:pPr>
          <a:endParaRPr lang="en-US"/>
        </a:p>
      </c:txPr>
    </c:legend>
    <c:plotVisOnly val="1"/>
    <c:dispBlanksAs val="zero"/>
  </c:chart>
  <c:externalData r:id="rId2"/>
  <c:userShapes r:id="rId3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lang="ar-SA"/>
            </a:pPr>
            <a:r>
              <a:rPr lang="ar-SA"/>
              <a:t>عدد</a:t>
            </a:r>
            <a:r>
              <a:rPr lang="ar-SA" baseline="0"/>
              <a:t> الجرعات</a:t>
            </a:r>
            <a:endParaRPr lang="ar-SA"/>
          </a:p>
        </c:rich>
      </c:tx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ورقة1!$B$80</c:f>
              <c:strCache>
                <c:ptCount val="1"/>
                <c:pt idx="0">
                  <c:v>ستة</c:v>
                </c:pt>
              </c:strCache>
            </c:strRef>
          </c:tx>
          <c:spPr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  <a:bevelB prst="slope"/>
            </a:sp3d>
          </c:spPr>
          <c:explosion val="2"/>
          <c:dPt>
            <c:idx val="1"/>
            <c:spPr>
              <a:solidFill>
                <a:srgbClr val="F79646">
                  <a:lumMod val="75000"/>
                </a:srgbClr>
              </a:solidFill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 prst="relaxedInset"/>
                <a:bevelB prst="slope"/>
              </a:sp3d>
            </c:spPr>
          </c:dPt>
          <c:dLbls>
            <c:dLbl>
              <c:idx val="0"/>
              <c:showVal val="1"/>
              <c:showPercent val="1"/>
              <c:separator>
</c:separator>
            </c:dLbl>
            <c:dLbl>
              <c:idx val="1"/>
              <c:showVal val="1"/>
              <c:showPercent val="1"/>
              <c:separator>
</c:separator>
            </c:dLbl>
            <c:txPr>
              <a:bodyPr/>
              <a:lstStyle/>
              <a:p>
                <a:pPr>
                  <a:defRPr lang="ar-SA" sz="1800" b="1"/>
                </a:pPr>
                <a:endParaRPr lang="en-US"/>
              </a:p>
            </c:txPr>
            <c:showVal val="1"/>
            <c:showPercent val="1"/>
          </c:dLbls>
          <c:val>
            <c:numRef>
              <c:f>ورقة1!$C$80:$D$80</c:f>
              <c:numCache>
                <c:formatCode>General</c:formatCode>
                <c:ptCount val="2"/>
                <c:pt idx="0">
                  <c:v>33</c:v>
                </c:pt>
                <c:pt idx="1">
                  <c:v>41.25</c:v>
                </c:pt>
              </c:numCache>
            </c:numRef>
          </c:val>
        </c:ser>
        <c:ser>
          <c:idx val="1"/>
          <c:order val="1"/>
          <c:tx>
            <c:strRef>
              <c:f>ورقة1!$B$81</c:f>
              <c:strCache>
                <c:ptCount val="1"/>
                <c:pt idx="0">
                  <c:v>ثمانية</c:v>
                </c:pt>
              </c:strCache>
            </c:strRef>
          </c:tx>
          <c:val>
            <c:numRef>
              <c:f>ورقة1!$C$81:$D$81</c:f>
              <c:numCache>
                <c:formatCode>General</c:formatCode>
                <c:ptCount val="2"/>
                <c:pt idx="0">
                  <c:v>47</c:v>
                </c:pt>
                <c:pt idx="1">
                  <c:v>58.75</c:v>
                </c:pt>
              </c:numCache>
            </c:numRef>
          </c:val>
        </c:ser>
      </c:pie3DChart>
    </c:plotArea>
    <c:legend>
      <c:legendPos val="l"/>
      <c:layout>
        <c:manualLayout>
          <c:xMode val="edge"/>
          <c:yMode val="edge"/>
          <c:x val="8.3333333333333367E-3"/>
          <c:y val="0.15644223819848643"/>
          <c:w val="8.0631233595800544E-2"/>
          <c:h val="0.49315417094602332"/>
        </c:manualLayout>
      </c:layout>
      <c:txPr>
        <a:bodyPr/>
        <a:lstStyle/>
        <a:p>
          <a:pPr rtl="0">
            <a:defRPr lang="ar-SA" sz="1600"/>
          </a:pPr>
          <a:endParaRPr lang="en-US"/>
        </a:p>
      </c:txPr>
    </c:legend>
    <c:plotVisOnly val="1"/>
    <c:dispBlanksAs val="zero"/>
  </c:chart>
  <c:externalData r:id="rId2"/>
  <c:userShapes r:id="rId3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view3D>
      <c:rotY val="340"/>
      <c:rAngAx val="1"/>
    </c:view3D>
    <c:sideWall>
      <c:spPr>
        <a:solidFill>
          <a:schemeClr val="accent4">
            <a:lumMod val="40000"/>
            <a:lumOff val="60000"/>
          </a:schemeClr>
        </a:solidFill>
      </c:spPr>
    </c:sideWall>
    <c:backWall>
      <c:spPr>
        <a:solidFill>
          <a:schemeClr val="accent4">
            <a:lumMod val="40000"/>
            <a:lumOff val="60000"/>
          </a:schemeClr>
        </a:solidFill>
      </c:spPr>
    </c:backWall>
    <c:plotArea>
      <c:layout>
        <c:manualLayout>
          <c:layoutTarget val="inner"/>
          <c:xMode val="edge"/>
          <c:yMode val="edge"/>
          <c:x val="6.6655949256342953E-2"/>
          <c:y val="8.401318688844818E-2"/>
          <c:w val="0.87586570428696409"/>
          <c:h val="0.74060525391125165"/>
        </c:manualLayout>
      </c:layout>
      <c:bar3DChart>
        <c:barDir val="col"/>
        <c:grouping val="clustered"/>
        <c:ser>
          <c:idx val="0"/>
          <c:order val="0"/>
          <c:tx>
            <c:strRef>
              <c:f>'الأعراض الجانبية'!$B$43</c:f>
              <c:strCache>
                <c:ptCount val="1"/>
                <c:pt idx="0">
                  <c:v>تجريبية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effectLst>
              <a:innerShdw blurRad="63500" dist="50800" dir="108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/>
              <a:bevelB w="139700" h="139700" prst="divot"/>
            </a:sp3d>
          </c:spPr>
          <c:dLbls>
            <c:txPr>
              <a:bodyPr rot="-5400000" vert="horz"/>
              <a:lstStyle/>
              <a:p>
                <a:pPr>
                  <a:defRPr lang="ar-SA" sz="1800" b="1"/>
                </a:pPr>
                <a:endParaRPr lang="en-US"/>
              </a:p>
            </c:txPr>
            <c:showVal val="1"/>
          </c:dLbls>
          <c:cat>
            <c:strRef>
              <c:f>'الأعراض الجانبية'!$A$44:$A$58</c:f>
              <c:strCache>
                <c:ptCount val="15"/>
                <c:pt idx="0">
                  <c:v>الألم</c:v>
                </c:pt>
                <c:pt idx="1">
                  <c:v>تساقط الشعر</c:v>
                </c:pt>
                <c:pt idx="2">
                  <c:v>قصر النفس</c:v>
                </c:pt>
                <c:pt idx="3">
                  <c:v>الغثيان</c:v>
                </c:pt>
                <c:pt idx="4">
                  <c:v>فقدان الشهية</c:v>
                </c:pt>
                <c:pt idx="5">
                  <c:v>التغيرات الجلدية</c:v>
                </c:pt>
                <c:pt idx="6">
                  <c:v>الاقياء</c:v>
                </c:pt>
                <c:pt idx="7">
                  <c:v>الإسهال</c:v>
                </c:pt>
                <c:pt idx="8">
                  <c:v>الإمساك</c:v>
                </c:pt>
                <c:pt idx="9">
                  <c:v>الوهن</c:v>
                </c:pt>
                <c:pt idx="10">
                  <c:v>التعب</c:v>
                </c:pt>
                <c:pt idx="11">
                  <c:v>الاكتئاب</c:v>
                </c:pt>
                <c:pt idx="12">
                  <c:v>تقرحات الفم</c:v>
                </c:pt>
                <c:pt idx="13">
                  <c:v>التهاب الحلق والبلعوم</c:v>
                </c:pt>
                <c:pt idx="14">
                  <c:v>أخرى</c:v>
                </c:pt>
              </c:strCache>
            </c:strRef>
          </c:cat>
          <c:val>
            <c:numRef>
              <c:f>'الأعراض الجانبية'!$B$44:$B$58</c:f>
              <c:numCache>
                <c:formatCode>General</c:formatCode>
                <c:ptCount val="15"/>
                <c:pt idx="0">
                  <c:v>0.52</c:v>
                </c:pt>
                <c:pt idx="1">
                  <c:v>1</c:v>
                </c:pt>
                <c:pt idx="2">
                  <c:v>0.60000000000000053</c:v>
                </c:pt>
                <c:pt idx="3">
                  <c:v>0.92</c:v>
                </c:pt>
                <c:pt idx="4">
                  <c:v>0.87000000000000055</c:v>
                </c:pt>
                <c:pt idx="5">
                  <c:v>0.17</c:v>
                </c:pt>
                <c:pt idx="6">
                  <c:v>0.87000000000000055</c:v>
                </c:pt>
                <c:pt idx="7">
                  <c:v>0.45</c:v>
                </c:pt>
                <c:pt idx="8">
                  <c:v>0.5</c:v>
                </c:pt>
                <c:pt idx="9">
                  <c:v>0.4</c:v>
                </c:pt>
                <c:pt idx="10">
                  <c:v>0.87000000000000055</c:v>
                </c:pt>
                <c:pt idx="11">
                  <c:v>0.35000000000000026</c:v>
                </c:pt>
                <c:pt idx="12">
                  <c:v>0.5</c:v>
                </c:pt>
                <c:pt idx="13">
                  <c:v>0.17</c:v>
                </c:pt>
                <c:pt idx="14">
                  <c:v>0.22</c:v>
                </c:pt>
              </c:numCache>
            </c:numRef>
          </c:val>
        </c:ser>
        <c:ser>
          <c:idx val="1"/>
          <c:order val="1"/>
          <c:tx>
            <c:strRef>
              <c:f>'الأعراض الجانبية'!$C$43</c:f>
              <c:strCache>
                <c:ptCount val="1"/>
                <c:pt idx="0">
                  <c:v>ضابطة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  <a:bevelB w="139700" h="139700" prst="divot"/>
            </a:sp3d>
          </c:spPr>
          <c:dLbls>
            <c:txPr>
              <a:bodyPr rot="-5400000" vert="horz"/>
              <a:lstStyle/>
              <a:p>
                <a:pPr>
                  <a:defRPr lang="ar-SA" sz="1800" b="1"/>
                </a:pPr>
                <a:endParaRPr lang="en-US"/>
              </a:p>
            </c:txPr>
            <c:showVal val="1"/>
          </c:dLbls>
          <c:cat>
            <c:strRef>
              <c:f>'الأعراض الجانبية'!$A$44:$A$58</c:f>
              <c:strCache>
                <c:ptCount val="15"/>
                <c:pt idx="0">
                  <c:v>الألم</c:v>
                </c:pt>
                <c:pt idx="1">
                  <c:v>تساقط الشعر</c:v>
                </c:pt>
                <c:pt idx="2">
                  <c:v>قصر النفس</c:v>
                </c:pt>
                <c:pt idx="3">
                  <c:v>الغثيان</c:v>
                </c:pt>
                <c:pt idx="4">
                  <c:v>فقدان الشهية</c:v>
                </c:pt>
                <c:pt idx="5">
                  <c:v>التغيرات الجلدية</c:v>
                </c:pt>
                <c:pt idx="6">
                  <c:v>الاقياء</c:v>
                </c:pt>
                <c:pt idx="7">
                  <c:v>الإسهال</c:v>
                </c:pt>
                <c:pt idx="8">
                  <c:v>الإمساك</c:v>
                </c:pt>
                <c:pt idx="9">
                  <c:v>الوهن</c:v>
                </c:pt>
                <c:pt idx="10">
                  <c:v>التعب</c:v>
                </c:pt>
                <c:pt idx="11">
                  <c:v>الاكتئاب</c:v>
                </c:pt>
                <c:pt idx="12">
                  <c:v>تقرحات الفم</c:v>
                </c:pt>
                <c:pt idx="13">
                  <c:v>التهاب الحلق والبلعوم</c:v>
                </c:pt>
                <c:pt idx="14">
                  <c:v>أخرى</c:v>
                </c:pt>
              </c:strCache>
            </c:strRef>
          </c:cat>
          <c:val>
            <c:numRef>
              <c:f>'الأعراض الجانبية'!$C$44:$C$58</c:f>
              <c:numCache>
                <c:formatCode>General</c:formatCode>
                <c:ptCount val="15"/>
                <c:pt idx="0">
                  <c:v>0.47000000000000008</c:v>
                </c:pt>
                <c:pt idx="1">
                  <c:v>0.97000000000000053</c:v>
                </c:pt>
                <c:pt idx="2">
                  <c:v>0.60000000000000053</c:v>
                </c:pt>
                <c:pt idx="3">
                  <c:v>0.92</c:v>
                </c:pt>
                <c:pt idx="4">
                  <c:v>0.85000000000000053</c:v>
                </c:pt>
                <c:pt idx="5">
                  <c:v>0.27</c:v>
                </c:pt>
                <c:pt idx="6">
                  <c:v>0.75000000000000056</c:v>
                </c:pt>
                <c:pt idx="7">
                  <c:v>0.52</c:v>
                </c:pt>
                <c:pt idx="8">
                  <c:v>0.47000000000000008</c:v>
                </c:pt>
                <c:pt idx="9">
                  <c:v>0.70000000000000051</c:v>
                </c:pt>
                <c:pt idx="10">
                  <c:v>0.9</c:v>
                </c:pt>
                <c:pt idx="11">
                  <c:v>0.5</c:v>
                </c:pt>
                <c:pt idx="12">
                  <c:v>0.62000000000000055</c:v>
                </c:pt>
                <c:pt idx="13">
                  <c:v>0.15000000000000013</c:v>
                </c:pt>
                <c:pt idx="14">
                  <c:v>0.17</c:v>
                </c:pt>
              </c:numCache>
            </c:numRef>
          </c:val>
        </c:ser>
        <c:shape val="cylinder"/>
        <c:axId val="55395072"/>
        <c:axId val="55396608"/>
        <c:axId val="0"/>
      </c:bar3DChart>
      <c:catAx>
        <c:axId val="55395072"/>
        <c:scaling>
          <c:orientation val="maxMin"/>
        </c:scaling>
        <c:axPos val="b"/>
        <c:tickLblPos val="nextTo"/>
        <c:txPr>
          <a:bodyPr/>
          <a:lstStyle/>
          <a:p>
            <a:pPr>
              <a:defRPr lang="ar-SA" sz="1400" b="1"/>
            </a:pPr>
            <a:endParaRPr lang="en-US"/>
          </a:p>
        </c:txPr>
        <c:crossAx val="55396608"/>
        <c:crosses val="autoZero"/>
        <c:auto val="1"/>
        <c:lblAlgn val="ctr"/>
        <c:lblOffset val="100"/>
      </c:catAx>
      <c:valAx>
        <c:axId val="55396608"/>
        <c:scaling>
          <c:orientation val="minMax"/>
        </c:scaling>
        <c:axPos val="r"/>
        <c:majorGridlines/>
        <c:numFmt formatCode="General" sourceLinked="1"/>
        <c:tickLblPos val="nextTo"/>
        <c:txPr>
          <a:bodyPr/>
          <a:lstStyle/>
          <a:p>
            <a:pPr>
              <a:defRPr lang="ar-SA" sz="1400" b="1"/>
            </a:pPr>
            <a:endParaRPr lang="en-US"/>
          </a:p>
        </c:txPr>
        <c:crossAx val="55395072"/>
        <c:crosses val="autoZero"/>
        <c:crossBetween val="between"/>
      </c:valAx>
      <c:spPr>
        <a:noFill/>
      </c:spPr>
    </c:plotArea>
    <c:legend>
      <c:legendPos val="l"/>
      <c:layout>
        <c:manualLayout>
          <c:xMode val="edge"/>
          <c:yMode val="edge"/>
          <c:x val="0.1763888888888889"/>
          <c:y val="8.183869771846132E-2"/>
          <c:w val="7.7466535433070929E-2"/>
          <c:h val="0.10834144765444008"/>
        </c:manualLayout>
      </c:layout>
      <c:txPr>
        <a:bodyPr/>
        <a:lstStyle/>
        <a:p>
          <a:pPr>
            <a:defRPr lang="ar-SA" sz="1400" b="1"/>
          </a:pPr>
          <a:endParaRPr lang="en-US"/>
        </a:p>
      </c:txPr>
    </c:legend>
    <c:plotVisOnly val="1"/>
    <c:dispBlanksAs val="gap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view3D>
      <c:rotY val="340"/>
      <c:rAngAx val="1"/>
    </c:view3D>
    <c:sideWall>
      <c:spPr>
        <a:solidFill>
          <a:schemeClr val="accent4">
            <a:lumMod val="40000"/>
            <a:lumOff val="60000"/>
          </a:schemeClr>
        </a:solidFill>
      </c:spPr>
    </c:sideWall>
    <c:backWall>
      <c:spPr>
        <a:solidFill>
          <a:schemeClr val="accent4">
            <a:lumMod val="40000"/>
            <a:lumOff val="60000"/>
          </a:schemeClr>
        </a:solidFill>
      </c:spPr>
    </c:backWall>
    <c:plotArea>
      <c:layout>
        <c:manualLayout>
          <c:layoutTarget val="inner"/>
          <c:xMode val="edge"/>
          <c:yMode val="edge"/>
          <c:x val="6.2484798775153096E-2"/>
          <c:y val="4.8415916749990739E-2"/>
          <c:w val="0.88392016622922132"/>
          <c:h val="0.69674742929797961"/>
        </c:manualLayout>
      </c:layout>
      <c:bar3DChart>
        <c:barDir val="col"/>
        <c:grouping val="clustered"/>
        <c:ser>
          <c:idx val="0"/>
          <c:order val="0"/>
          <c:tx>
            <c:strRef>
              <c:f>'الأعراض الجانبية'!$B$61</c:f>
              <c:strCache>
                <c:ptCount val="1"/>
                <c:pt idx="0">
                  <c:v>تجريبية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scene3d>
              <a:camera prst="orthographicFront"/>
              <a:lightRig rig="threePt" dir="t"/>
            </a:scene3d>
            <a:sp3d>
              <a:bevelT/>
              <a:bevelB w="114300" prst="artDeco"/>
            </a:sp3d>
          </c:spPr>
          <c:dLbls>
            <c:txPr>
              <a:bodyPr rot="-5400000" vert="horz"/>
              <a:lstStyle/>
              <a:p>
                <a:pPr>
                  <a:defRPr lang="ar-SA" sz="1800" b="1"/>
                </a:pPr>
                <a:endParaRPr lang="en-US"/>
              </a:p>
            </c:txPr>
            <c:showVal val="1"/>
          </c:dLbls>
          <c:cat>
            <c:strRef>
              <c:f>'الأعراض الجانبية'!$A$62:$A$76</c:f>
              <c:strCache>
                <c:ptCount val="15"/>
                <c:pt idx="0">
                  <c:v>الألم</c:v>
                </c:pt>
                <c:pt idx="1">
                  <c:v>تساقط الشعر</c:v>
                </c:pt>
                <c:pt idx="2">
                  <c:v>قصر النفس</c:v>
                </c:pt>
                <c:pt idx="3">
                  <c:v>الغثيان</c:v>
                </c:pt>
                <c:pt idx="4">
                  <c:v>فقدان الشهية</c:v>
                </c:pt>
                <c:pt idx="5">
                  <c:v>التغيرات الجلدية</c:v>
                </c:pt>
                <c:pt idx="6">
                  <c:v>الاقياء</c:v>
                </c:pt>
                <c:pt idx="7">
                  <c:v>الإسهال</c:v>
                </c:pt>
                <c:pt idx="8">
                  <c:v>الإمساك</c:v>
                </c:pt>
                <c:pt idx="9">
                  <c:v>الوهن</c:v>
                </c:pt>
                <c:pt idx="10">
                  <c:v>التعب</c:v>
                </c:pt>
                <c:pt idx="11">
                  <c:v>الاكتئاب</c:v>
                </c:pt>
                <c:pt idx="12">
                  <c:v>تقرحات الفم</c:v>
                </c:pt>
                <c:pt idx="13">
                  <c:v>التهاب الحلق والبلعوم</c:v>
                </c:pt>
                <c:pt idx="14">
                  <c:v>أخرى</c:v>
                </c:pt>
              </c:strCache>
            </c:strRef>
          </c:cat>
          <c:val>
            <c:numRef>
              <c:f>'الأعراض الجانبية'!$B$62:$B$76</c:f>
              <c:numCache>
                <c:formatCode>General</c:formatCode>
                <c:ptCount val="15"/>
                <c:pt idx="0">
                  <c:v>0.27</c:v>
                </c:pt>
                <c:pt idx="1">
                  <c:v>1</c:v>
                </c:pt>
                <c:pt idx="2">
                  <c:v>0.30000000000000027</c:v>
                </c:pt>
                <c:pt idx="3">
                  <c:v>0.37000000000000027</c:v>
                </c:pt>
                <c:pt idx="4">
                  <c:v>0.37000000000000027</c:v>
                </c:pt>
                <c:pt idx="5">
                  <c:v>0.17</c:v>
                </c:pt>
                <c:pt idx="6">
                  <c:v>0.27</c:v>
                </c:pt>
                <c:pt idx="7">
                  <c:v>0.2</c:v>
                </c:pt>
                <c:pt idx="8">
                  <c:v>0.35000000000000026</c:v>
                </c:pt>
                <c:pt idx="9">
                  <c:v>0.5</c:v>
                </c:pt>
                <c:pt idx="10">
                  <c:v>0.47000000000000008</c:v>
                </c:pt>
                <c:pt idx="11">
                  <c:v>0.37000000000000027</c:v>
                </c:pt>
                <c:pt idx="12">
                  <c:v>0.35000000000000026</c:v>
                </c:pt>
                <c:pt idx="13">
                  <c:v>0.17</c:v>
                </c:pt>
                <c:pt idx="14">
                  <c:v>0.1</c:v>
                </c:pt>
              </c:numCache>
            </c:numRef>
          </c:val>
        </c:ser>
        <c:ser>
          <c:idx val="1"/>
          <c:order val="1"/>
          <c:tx>
            <c:strRef>
              <c:f>'الأعراض الجانبية'!$C$61</c:f>
              <c:strCache>
                <c:ptCount val="1"/>
                <c:pt idx="0">
                  <c:v>ضابطة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scene3d>
              <a:camera prst="orthographicFront"/>
              <a:lightRig rig="threePt" dir="t"/>
            </a:scene3d>
            <a:sp3d>
              <a:bevelT w="165100" prst="coolSlant"/>
              <a:bevelB w="101600" prst="riblet"/>
            </a:sp3d>
          </c:spPr>
          <c:dLbls>
            <c:txPr>
              <a:bodyPr rot="-5400000" vert="horz"/>
              <a:lstStyle/>
              <a:p>
                <a:pPr>
                  <a:defRPr lang="ar-SA" sz="1800" b="1"/>
                </a:pPr>
                <a:endParaRPr lang="en-US"/>
              </a:p>
            </c:txPr>
            <c:showVal val="1"/>
          </c:dLbls>
          <c:cat>
            <c:strRef>
              <c:f>'الأعراض الجانبية'!$A$62:$A$76</c:f>
              <c:strCache>
                <c:ptCount val="15"/>
                <c:pt idx="0">
                  <c:v>الألم</c:v>
                </c:pt>
                <c:pt idx="1">
                  <c:v>تساقط الشعر</c:v>
                </c:pt>
                <c:pt idx="2">
                  <c:v>قصر النفس</c:v>
                </c:pt>
                <c:pt idx="3">
                  <c:v>الغثيان</c:v>
                </c:pt>
                <c:pt idx="4">
                  <c:v>فقدان الشهية</c:v>
                </c:pt>
                <c:pt idx="5">
                  <c:v>التغيرات الجلدية</c:v>
                </c:pt>
                <c:pt idx="6">
                  <c:v>الاقياء</c:v>
                </c:pt>
                <c:pt idx="7">
                  <c:v>الإسهال</c:v>
                </c:pt>
                <c:pt idx="8">
                  <c:v>الإمساك</c:v>
                </c:pt>
                <c:pt idx="9">
                  <c:v>الوهن</c:v>
                </c:pt>
                <c:pt idx="10">
                  <c:v>التعب</c:v>
                </c:pt>
                <c:pt idx="11">
                  <c:v>الاكتئاب</c:v>
                </c:pt>
                <c:pt idx="12">
                  <c:v>تقرحات الفم</c:v>
                </c:pt>
                <c:pt idx="13">
                  <c:v>التهاب الحلق والبلعوم</c:v>
                </c:pt>
                <c:pt idx="14">
                  <c:v>أخرى</c:v>
                </c:pt>
              </c:strCache>
            </c:strRef>
          </c:cat>
          <c:val>
            <c:numRef>
              <c:f>'الأعراض الجانبية'!$C$62:$C$76</c:f>
              <c:numCache>
                <c:formatCode>General</c:formatCode>
                <c:ptCount val="15"/>
                <c:pt idx="0">
                  <c:v>0.62000000000000055</c:v>
                </c:pt>
                <c:pt idx="1">
                  <c:v>0.92</c:v>
                </c:pt>
                <c:pt idx="2">
                  <c:v>0.70000000000000051</c:v>
                </c:pt>
                <c:pt idx="3">
                  <c:v>0.67000000000000082</c:v>
                </c:pt>
                <c:pt idx="4">
                  <c:v>0.67000000000000082</c:v>
                </c:pt>
                <c:pt idx="5">
                  <c:v>0.6500000000000008</c:v>
                </c:pt>
                <c:pt idx="6">
                  <c:v>0.62000000000000055</c:v>
                </c:pt>
                <c:pt idx="7">
                  <c:v>0.75000000000000056</c:v>
                </c:pt>
                <c:pt idx="8">
                  <c:v>0.75000000000000056</c:v>
                </c:pt>
                <c:pt idx="9">
                  <c:v>0.8</c:v>
                </c:pt>
                <c:pt idx="10">
                  <c:v>0.6500000000000008</c:v>
                </c:pt>
                <c:pt idx="11">
                  <c:v>0.56999999999999995</c:v>
                </c:pt>
                <c:pt idx="12">
                  <c:v>0.67000000000000082</c:v>
                </c:pt>
                <c:pt idx="13">
                  <c:v>0.42000000000000026</c:v>
                </c:pt>
                <c:pt idx="14">
                  <c:v>0.55000000000000004</c:v>
                </c:pt>
              </c:numCache>
            </c:numRef>
          </c:val>
        </c:ser>
        <c:shape val="cylinder"/>
        <c:axId val="34567680"/>
        <c:axId val="34569216"/>
        <c:axId val="0"/>
      </c:bar3DChart>
      <c:catAx>
        <c:axId val="34567680"/>
        <c:scaling>
          <c:orientation val="maxMin"/>
        </c:scaling>
        <c:axPos val="b"/>
        <c:tickLblPos val="nextTo"/>
        <c:txPr>
          <a:bodyPr/>
          <a:lstStyle/>
          <a:p>
            <a:pPr>
              <a:defRPr lang="ar-SA" sz="1600" b="1"/>
            </a:pPr>
            <a:endParaRPr lang="en-US"/>
          </a:p>
        </c:txPr>
        <c:crossAx val="34569216"/>
        <c:crosses val="autoZero"/>
        <c:auto val="1"/>
        <c:lblAlgn val="ctr"/>
        <c:lblOffset val="100"/>
      </c:catAx>
      <c:valAx>
        <c:axId val="34569216"/>
        <c:scaling>
          <c:orientation val="minMax"/>
        </c:scaling>
        <c:axPos val="r"/>
        <c:majorGridlines/>
        <c:numFmt formatCode="General" sourceLinked="1"/>
        <c:tickLblPos val="nextTo"/>
        <c:txPr>
          <a:bodyPr/>
          <a:lstStyle/>
          <a:p>
            <a:pPr>
              <a:defRPr lang="ar-SA" sz="1600" b="1"/>
            </a:pPr>
            <a:endParaRPr lang="en-US"/>
          </a:p>
        </c:txPr>
        <c:crossAx val="34567680"/>
        <c:crosses val="autoZero"/>
        <c:crossBetween val="between"/>
      </c:valAx>
    </c:plotArea>
    <c:legend>
      <c:legendPos val="l"/>
      <c:layout>
        <c:manualLayout>
          <c:xMode val="edge"/>
          <c:yMode val="edge"/>
          <c:x val="2.7777777777777848E-3"/>
          <c:y val="0.36200414460121716"/>
          <c:w val="8.5405511811023613E-2"/>
          <c:h val="0.12411815353849573"/>
        </c:manualLayout>
      </c:layout>
      <c:txPr>
        <a:bodyPr/>
        <a:lstStyle/>
        <a:p>
          <a:pPr>
            <a:defRPr lang="ar-SA" sz="1600" b="1"/>
          </a:pPr>
          <a:endParaRPr lang="en-US"/>
        </a:p>
      </c:txPr>
    </c:legend>
    <c:plotVisOnly val="1"/>
    <c:dispBlanksAs val="gap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view3D>
      <c:rotY val="340"/>
      <c:rAngAx val="1"/>
    </c:view3D>
    <c:sideWall>
      <c:spPr>
        <a:solidFill>
          <a:schemeClr val="accent4">
            <a:lumMod val="40000"/>
            <a:lumOff val="60000"/>
          </a:schemeClr>
        </a:solidFill>
      </c:spPr>
    </c:sideWall>
    <c:backWall>
      <c:spPr>
        <a:solidFill>
          <a:schemeClr val="accent4">
            <a:lumMod val="40000"/>
            <a:lumOff val="60000"/>
          </a:schemeClr>
        </a:solidFill>
      </c:spPr>
    </c:backWall>
    <c:plotArea>
      <c:layout>
        <c:manualLayout>
          <c:layoutTarget val="inner"/>
          <c:xMode val="edge"/>
          <c:yMode val="edge"/>
          <c:x val="7.022583114610681E-2"/>
          <c:y val="5.705420430265553E-2"/>
          <c:w val="0.88490430883639548"/>
          <c:h val="0.70956615926382249"/>
        </c:manualLayout>
      </c:layout>
      <c:bar3DChart>
        <c:barDir val="col"/>
        <c:grouping val="clustered"/>
        <c:ser>
          <c:idx val="0"/>
          <c:order val="0"/>
          <c:tx>
            <c:strRef>
              <c:f>'الأعراض الجانبية'!$B$79</c:f>
              <c:strCache>
                <c:ptCount val="1"/>
                <c:pt idx="0">
                  <c:v>تجريبية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  <a:scene3d>
              <a:camera prst="orthographicFront"/>
              <a:lightRig rig="threePt" dir="t"/>
            </a:scene3d>
            <a:sp3d>
              <a:bevelT/>
              <a:bevelB w="139700" h="139700" prst="divot"/>
            </a:sp3d>
          </c:spPr>
          <c:dLbls>
            <c:txPr>
              <a:bodyPr rot="-5400000" vert="horz"/>
              <a:lstStyle/>
              <a:p>
                <a:pPr>
                  <a:defRPr lang="ar-SA" sz="1800" b="1"/>
                </a:pPr>
                <a:endParaRPr lang="en-US"/>
              </a:p>
            </c:txPr>
            <c:showVal val="1"/>
          </c:dLbls>
          <c:cat>
            <c:strRef>
              <c:f>'الأعراض الجانبية'!$A$80:$A$94</c:f>
              <c:strCache>
                <c:ptCount val="15"/>
                <c:pt idx="0">
                  <c:v>الألم</c:v>
                </c:pt>
                <c:pt idx="1">
                  <c:v>تساقط الشعر</c:v>
                </c:pt>
                <c:pt idx="2">
                  <c:v>قصر النفس</c:v>
                </c:pt>
                <c:pt idx="3">
                  <c:v>الغثيان</c:v>
                </c:pt>
                <c:pt idx="4">
                  <c:v>فقدان الشهية</c:v>
                </c:pt>
                <c:pt idx="5">
                  <c:v>التغيرات الجلدية</c:v>
                </c:pt>
                <c:pt idx="6">
                  <c:v>الاقياء</c:v>
                </c:pt>
                <c:pt idx="7">
                  <c:v>الإسهال</c:v>
                </c:pt>
                <c:pt idx="8">
                  <c:v>الإمساك</c:v>
                </c:pt>
                <c:pt idx="9">
                  <c:v>الوهن</c:v>
                </c:pt>
                <c:pt idx="10">
                  <c:v>التعب</c:v>
                </c:pt>
                <c:pt idx="11">
                  <c:v>الاكتئاب</c:v>
                </c:pt>
                <c:pt idx="12">
                  <c:v>تقرحات الفم</c:v>
                </c:pt>
                <c:pt idx="13">
                  <c:v>التهاب الحلق والبلعوم</c:v>
                </c:pt>
                <c:pt idx="14">
                  <c:v>أخرى</c:v>
                </c:pt>
              </c:strCache>
            </c:strRef>
          </c:cat>
          <c:val>
            <c:numRef>
              <c:f>'الأعراض الجانبية'!$B$80:$B$94</c:f>
              <c:numCache>
                <c:formatCode>General</c:formatCode>
                <c:ptCount val="15"/>
                <c:pt idx="0">
                  <c:v>0.1</c:v>
                </c:pt>
                <c:pt idx="1">
                  <c:v>0.35000000000000026</c:v>
                </c:pt>
                <c:pt idx="2">
                  <c:v>0.27</c:v>
                </c:pt>
                <c:pt idx="3">
                  <c:v>0.37000000000000027</c:v>
                </c:pt>
                <c:pt idx="4">
                  <c:v>0.25</c:v>
                </c:pt>
                <c:pt idx="5">
                  <c:v>0.05</c:v>
                </c:pt>
                <c:pt idx="6">
                  <c:v>0.12000000000000002</c:v>
                </c:pt>
                <c:pt idx="7">
                  <c:v>0.30000000000000027</c:v>
                </c:pt>
                <c:pt idx="8">
                  <c:v>0.32000000000000034</c:v>
                </c:pt>
                <c:pt idx="9">
                  <c:v>0.30000000000000027</c:v>
                </c:pt>
                <c:pt idx="10">
                  <c:v>0.52</c:v>
                </c:pt>
                <c:pt idx="11">
                  <c:v>0.5</c:v>
                </c:pt>
                <c:pt idx="12">
                  <c:v>0.35000000000000026</c:v>
                </c:pt>
                <c:pt idx="13">
                  <c:v>0.35000000000000026</c:v>
                </c:pt>
                <c:pt idx="14">
                  <c:v>0.35000000000000026</c:v>
                </c:pt>
              </c:numCache>
            </c:numRef>
          </c:val>
        </c:ser>
        <c:ser>
          <c:idx val="1"/>
          <c:order val="1"/>
          <c:tx>
            <c:strRef>
              <c:f>'الأعراض الجانبية'!$C$79</c:f>
              <c:strCache>
                <c:ptCount val="1"/>
                <c:pt idx="0">
                  <c:v>ضابطة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scene3d>
              <a:camera prst="orthographicFront"/>
              <a:lightRig rig="threePt" dir="t"/>
            </a:scene3d>
            <a:sp3d>
              <a:bevelT/>
              <a:bevelB w="114300" prst="artDeco"/>
            </a:sp3d>
          </c:spPr>
          <c:dLbls>
            <c:txPr>
              <a:bodyPr rot="-5400000" vert="horz"/>
              <a:lstStyle/>
              <a:p>
                <a:pPr>
                  <a:defRPr lang="ar-SA" sz="1800" b="1"/>
                </a:pPr>
                <a:endParaRPr lang="en-US"/>
              </a:p>
            </c:txPr>
            <c:showVal val="1"/>
          </c:dLbls>
          <c:cat>
            <c:strRef>
              <c:f>'الأعراض الجانبية'!$A$80:$A$94</c:f>
              <c:strCache>
                <c:ptCount val="15"/>
                <c:pt idx="0">
                  <c:v>الألم</c:v>
                </c:pt>
                <c:pt idx="1">
                  <c:v>تساقط الشعر</c:v>
                </c:pt>
                <c:pt idx="2">
                  <c:v>قصر النفس</c:v>
                </c:pt>
                <c:pt idx="3">
                  <c:v>الغثيان</c:v>
                </c:pt>
                <c:pt idx="4">
                  <c:v>فقدان الشهية</c:v>
                </c:pt>
                <c:pt idx="5">
                  <c:v>التغيرات الجلدية</c:v>
                </c:pt>
                <c:pt idx="6">
                  <c:v>الاقياء</c:v>
                </c:pt>
                <c:pt idx="7">
                  <c:v>الإسهال</c:v>
                </c:pt>
                <c:pt idx="8">
                  <c:v>الإمساك</c:v>
                </c:pt>
                <c:pt idx="9">
                  <c:v>الوهن</c:v>
                </c:pt>
                <c:pt idx="10">
                  <c:v>التعب</c:v>
                </c:pt>
                <c:pt idx="11">
                  <c:v>الاكتئاب</c:v>
                </c:pt>
                <c:pt idx="12">
                  <c:v>تقرحات الفم</c:v>
                </c:pt>
                <c:pt idx="13">
                  <c:v>التهاب الحلق والبلعوم</c:v>
                </c:pt>
                <c:pt idx="14">
                  <c:v>أخرى</c:v>
                </c:pt>
              </c:strCache>
            </c:strRef>
          </c:cat>
          <c:val>
            <c:numRef>
              <c:f>'الأعراض الجانبية'!$C$80:$C$94</c:f>
              <c:numCache>
                <c:formatCode>General</c:formatCode>
                <c:ptCount val="15"/>
                <c:pt idx="0">
                  <c:v>0.52</c:v>
                </c:pt>
                <c:pt idx="1">
                  <c:v>0.35000000000000026</c:v>
                </c:pt>
                <c:pt idx="2">
                  <c:v>0.37000000000000027</c:v>
                </c:pt>
                <c:pt idx="3">
                  <c:v>0.15000000000000013</c:v>
                </c:pt>
                <c:pt idx="4">
                  <c:v>0.27</c:v>
                </c:pt>
                <c:pt idx="5">
                  <c:v>0.56999999999999995</c:v>
                </c:pt>
                <c:pt idx="6">
                  <c:v>0.27</c:v>
                </c:pt>
                <c:pt idx="7">
                  <c:v>0.4</c:v>
                </c:pt>
                <c:pt idx="8">
                  <c:v>0.60000000000000053</c:v>
                </c:pt>
                <c:pt idx="9">
                  <c:v>0.52</c:v>
                </c:pt>
                <c:pt idx="10">
                  <c:v>0.6500000000000008</c:v>
                </c:pt>
                <c:pt idx="11">
                  <c:v>0.75000000000000056</c:v>
                </c:pt>
                <c:pt idx="12">
                  <c:v>0.55000000000000004</c:v>
                </c:pt>
                <c:pt idx="13">
                  <c:v>0.2</c:v>
                </c:pt>
                <c:pt idx="14">
                  <c:v>0.70000000000000051</c:v>
                </c:pt>
              </c:numCache>
            </c:numRef>
          </c:val>
        </c:ser>
        <c:shape val="cylinder"/>
        <c:axId val="35218176"/>
        <c:axId val="35219712"/>
        <c:axId val="0"/>
      </c:bar3DChart>
      <c:catAx>
        <c:axId val="35218176"/>
        <c:scaling>
          <c:orientation val="maxMin"/>
        </c:scaling>
        <c:axPos val="b"/>
        <c:tickLblPos val="nextTo"/>
        <c:txPr>
          <a:bodyPr/>
          <a:lstStyle/>
          <a:p>
            <a:pPr>
              <a:defRPr lang="ar-SA" sz="1600" b="1"/>
            </a:pPr>
            <a:endParaRPr lang="en-US"/>
          </a:p>
        </c:txPr>
        <c:crossAx val="35219712"/>
        <c:crosses val="autoZero"/>
        <c:auto val="1"/>
        <c:lblAlgn val="ctr"/>
        <c:lblOffset val="100"/>
      </c:catAx>
      <c:valAx>
        <c:axId val="35219712"/>
        <c:scaling>
          <c:orientation val="minMax"/>
          <c:max val="1"/>
          <c:min val="0"/>
        </c:scaling>
        <c:axPos val="r"/>
        <c:majorGridlines/>
        <c:numFmt formatCode="General" sourceLinked="1"/>
        <c:tickLblPos val="nextTo"/>
        <c:txPr>
          <a:bodyPr/>
          <a:lstStyle/>
          <a:p>
            <a:pPr>
              <a:defRPr lang="ar-SA" sz="1600" b="1"/>
            </a:pPr>
            <a:endParaRPr lang="en-US"/>
          </a:p>
        </c:txPr>
        <c:crossAx val="35218176"/>
        <c:crosses val="autoZero"/>
        <c:crossBetween val="between"/>
      </c:valAx>
    </c:plotArea>
    <c:legend>
      <c:legendPos val="l"/>
      <c:txPr>
        <a:bodyPr/>
        <a:lstStyle/>
        <a:p>
          <a:pPr>
            <a:defRPr lang="ar-SA" sz="1400" b="1"/>
          </a:pPr>
          <a:endParaRPr lang="en-US"/>
        </a:p>
      </c:txPr>
    </c:legend>
    <c:plotVisOnly val="1"/>
    <c:dispBlanksAs val="gap"/>
  </c:chart>
  <c:externalData r:id="rId1"/>
  <c:userShapes r:id="rId2"/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gif"/></Relationships>
</file>

<file path=ppt/drawings/_rels/drawing15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gif"/></Relationships>
</file>

<file path=ppt/drawings/_rels/drawing18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gif"/></Relationships>
</file>

<file path=ppt/drawings/_rels/drawing19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gif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gif"/></Relationships>
</file>

<file path=ppt/drawings/_rels/drawing20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gif"/></Relationships>
</file>

<file path=ppt/drawings/_rels/drawing21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gif"/></Relationships>
</file>

<file path=ppt/drawings/_rels/drawing22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gif"/></Relationships>
</file>

<file path=ppt/drawing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gif"/></Relationships>
</file>

<file path=ppt/drawing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gif"/></Relationships>
</file>

<file path=ppt/drawing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gif"/></Relationships>
</file>

<file path=ppt/drawings/_rels/drawing6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gi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0.35301</cdr:x>
      <cdr:y>0.38196</cdr:y>
    </cdr:from>
    <cdr:to>
      <cdr:x>0.40995</cdr:x>
      <cdr:y>0.61755</cdr:y>
    </cdr:to>
    <cdr:pic>
      <cdr:nvPicPr>
        <cdr:cNvPr id="2" name="Picture 8" descr="arrow2"/>
        <cdr:cNvPicPr>
          <a:picLocks xmlns:a="http://schemas.openxmlformats.org/drawingml/2006/main" noChangeAspect="1" noChangeArrowheads="1" noCrop="1"/>
        </cdr:cNvPicPr>
      </cdr:nvPicPr>
      <cdr:blipFill>
        <a:blip xmlns:a="http://schemas.openxmlformats.org/drawingml/2006/main" xmlns:r="http://schemas.openxmlformats.org/officeDocument/2006/relationships" r:embed="rId1">
          <a:lum bright="-6000" contrast="-6000"/>
          <a:extLst>
            <a:ext uri="{28A0092B-C50C-407E-A947-70E740481C1C}">
              <a14:useLocalDpi xmlns:a14="http://schemas.microsoft.com/office/drawing/2010/main" xmlns="" val="0"/>
            </a:ext>
          </a:extLst>
        </a:blip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4143433" y="2046243"/>
          <a:ext cx="668322" cy="126210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 xmlns="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xmlns="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</cdr:pic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0.45716</cdr:x>
      <cdr:y>0.13292</cdr:y>
    </cdr:from>
    <cdr:to>
      <cdr:x>0.53438</cdr:x>
      <cdr:y>0.2014</cdr:y>
    </cdr:to>
    <cdr:sp macro="" textlink="">
      <cdr:nvSpPr>
        <cdr:cNvPr id="2" name="مربع نص 1"/>
        <cdr:cNvSpPr txBox="1"/>
      </cdr:nvSpPr>
      <cdr:spPr>
        <a:xfrm xmlns:a="http://schemas.openxmlformats.org/drawingml/2006/main">
          <a:off x="4262760" y="698871"/>
          <a:ext cx="720080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 b="1" dirty="0" smtClean="0"/>
            <a:t>P=0.007</a:t>
          </a:r>
          <a:endParaRPr lang="ar-SA" sz="1100" b="1" dirty="0"/>
        </a:p>
      </cdr:txBody>
    </cdr:sp>
  </cdr:relSizeAnchor>
  <cdr:relSizeAnchor xmlns:cdr="http://schemas.openxmlformats.org/drawingml/2006/chartDrawing">
    <cdr:from>
      <cdr:x>0.12356</cdr:x>
      <cdr:y>0.33413</cdr:y>
    </cdr:from>
    <cdr:to>
      <cdr:x>0.20078</cdr:x>
      <cdr:y>0.40261</cdr:y>
    </cdr:to>
    <cdr:sp macro="" textlink="">
      <cdr:nvSpPr>
        <cdr:cNvPr id="3" name="مربع نص 1"/>
        <cdr:cNvSpPr txBox="1"/>
      </cdr:nvSpPr>
      <cdr:spPr>
        <a:xfrm xmlns:a="http://schemas.openxmlformats.org/drawingml/2006/main">
          <a:off x="1152128" y="1756792"/>
          <a:ext cx="720080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 b="1" dirty="0" smtClean="0"/>
            <a:t>P=0.207</a:t>
          </a:r>
          <a:endParaRPr lang="ar-SA" sz="1100" b="1" dirty="0"/>
        </a:p>
      </cdr:txBody>
    </cdr:sp>
  </cdr:relSizeAnchor>
  <cdr:relSizeAnchor xmlns:cdr="http://schemas.openxmlformats.org/drawingml/2006/chartDrawing">
    <cdr:from>
      <cdr:x>0.68111</cdr:x>
      <cdr:y>0.50396</cdr:y>
    </cdr:from>
    <cdr:to>
      <cdr:x>0.7424</cdr:x>
      <cdr:y>0.59907</cdr:y>
    </cdr:to>
    <cdr:sp macro="" textlink="">
      <cdr:nvSpPr>
        <cdr:cNvPr id="8" name="AutoShape 51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350992" y="2649713"/>
          <a:ext cx="571504" cy="500066"/>
        </a:xfrm>
        <a:prstGeom xmlns:a="http://schemas.openxmlformats.org/drawingml/2006/main" prst="star4">
          <a:avLst>
            <a:gd name="adj" fmla="val 16076"/>
          </a:avLst>
        </a:prstGeom>
        <a:ln xmlns:a="http://schemas.openxmlformats.org/drawingml/2006/main">
          <a:headEnd/>
          <a:tailEnd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2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none" anchor="ctr"/>
        <a:lstStyle xmlns:a="http://schemas.openxmlformats.org/drawingml/2006/main">
          <a:defPPr>
            <a:defRPr lang="ar-SA"/>
          </a:defPPr>
          <a:lvl1pPr marL="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ar-SY" dirty="0">
            <a:solidFill>
              <a:srgbClr val="FF0000"/>
            </a:solidFill>
          </a:endParaRP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0.63387</cdr:x>
      <cdr:y>0.27935</cdr:y>
    </cdr:from>
    <cdr:to>
      <cdr:x>0.69637</cdr:x>
      <cdr:y>0.37446</cdr:y>
    </cdr:to>
    <cdr:sp macro="" textlink="">
      <cdr:nvSpPr>
        <cdr:cNvPr id="5" name="AutoShape 51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796136" y="1468760"/>
          <a:ext cx="571504" cy="500066"/>
        </a:xfrm>
        <a:prstGeom xmlns:a="http://schemas.openxmlformats.org/drawingml/2006/main" prst="star4">
          <a:avLst>
            <a:gd name="adj" fmla="val 16076"/>
          </a:avLst>
        </a:prstGeom>
        <a:ln xmlns:a="http://schemas.openxmlformats.org/drawingml/2006/main">
          <a:headEnd/>
          <a:tailEnd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2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none" anchor="ctr"/>
        <a:lstStyle xmlns:a="http://schemas.openxmlformats.org/drawingml/2006/main">
          <a:defPPr>
            <a:defRPr lang="ar-SA"/>
          </a:defPPr>
          <a:lvl1pPr marL="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ar-SY" dirty="0">
            <a:solidFill>
              <a:srgbClr val="FF0000"/>
            </a:solidFill>
          </a:endParaRPr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0.74412</cdr:x>
      <cdr:y>0.35</cdr:y>
    </cdr:from>
    <cdr:to>
      <cdr:x>0.80662</cdr:x>
      <cdr:y>0.44696</cdr:y>
    </cdr:to>
    <cdr:sp macro="" textlink="">
      <cdr:nvSpPr>
        <cdr:cNvPr id="8" name="AutoShape 51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804248" y="1804992"/>
          <a:ext cx="571504" cy="500066"/>
        </a:xfrm>
        <a:prstGeom xmlns:a="http://schemas.openxmlformats.org/drawingml/2006/main" prst="star4">
          <a:avLst>
            <a:gd name="adj" fmla="val 16076"/>
          </a:avLst>
        </a:prstGeom>
        <a:ln xmlns:a="http://schemas.openxmlformats.org/drawingml/2006/main">
          <a:headEnd/>
          <a:tailEnd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2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none" anchor="ctr"/>
        <a:lstStyle xmlns:a="http://schemas.openxmlformats.org/drawingml/2006/main">
          <a:defPPr>
            <a:defRPr lang="ar-SA"/>
          </a:defPPr>
          <a:lvl1pPr marL="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ar-SY" dirty="0">
            <a:solidFill>
              <a:srgbClr val="FF0000"/>
            </a:solidFill>
          </a:endParaRPr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0.7301</cdr:x>
      <cdr:y>0.27705</cdr:y>
    </cdr:from>
    <cdr:to>
      <cdr:x>0.7926</cdr:x>
      <cdr:y>0.3607</cdr:y>
    </cdr:to>
    <cdr:sp macro="" textlink="">
      <cdr:nvSpPr>
        <cdr:cNvPr id="12" name="AutoShape 51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676074" y="1656184"/>
          <a:ext cx="571504" cy="500066"/>
        </a:xfrm>
        <a:prstGeom xmlns:a="http://schemas.openxmlformats.org/drawingml/2006/main" prst="star4">
          <a:avLst>
            <a:gd name="adj" fmla="val 16076"/>
          </a:avLst>
        </a:prstGeom>
        <a:ln xmlns:a="http://schemas.openxmlformats.org/drawingml/2006/main">
          <a:headEnd/>
          <a:tailEnd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2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none" anchor="ctr"/>
        <a:lstStyle xmlns:a="http://schemas.openxmlformats.org/drawingml/2006/main">
          <a:defPPr>
            <a:defRPr lang="ar-SA"/>
          </a:defPPr>
          <a:lvl1pPr marL="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ar-SY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0.52536</cdr:x>
      <cdr:y>0.26501</cdr:y>
    </cdr:from>
    <cdr:to>
      <cdr:x>0.58786</cdr:x>
      <cdr:y>0.34866</cdr:y>
    </cdr:to>
    <cdr:sp macro="" textlink="">
      <cdr:nvSpPr>
        <cdr:cNvPr id="13" name="AutoShape 51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803866" y="1584176"/>
          <a:ext cx="571504" cy="500066"/>
        </a:xfrm>
        <a:prstGeom xmlns:a="http://schemas.openxmlformats.org/drawingml/2006/main" prst="star4">
          <a:avLst>
            <a:gd name="adj" fmla="val 16076"/>
          </a:avLst>
        </a:prstGeom>
        <a:ln xmlns:a="http://schemas.openxmlformats.org/drawingml/2006/main">
          <a:headEnd/>
          <a:tailEnd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2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none" anchor="ctr"/>
        <a:lstStyle xmlns:a="http://schemas.openxmlformats.org/drawingml/2006/main">
          <a:defPPr>
            <a:defRPr lang="ar-SA"/>
          </a:defPPr>
          <a:lvl1pPr marL="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ar-SY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0.17099</cdr:x>
      <cdr:y>0.19273</cdr:y>
    </cdr:from>
    <cdr:to>
      <cdr:x>0.23349</cdr:x>
      <cdr:y>0.27638</cdr:y>
    </cdr:to>
    <cdr:sp macro="" textlink="">
      <cdr:nvSpPr>
        <cdr:cNvPr id="14" name="AutoShape 51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563506" y="1152128"/>
          <a:ext cx="571504" cy="500066"/>
        </a:xfrm>
        <a:prstGeom xmlns:a="http://schemas.openxmlformats.org/drawingml/2006/main" prst="star4">
          <a:avLst>
            <a:gd name="adj" fmla="val 16076"/>
          </a:avLst>
        </a:prstGeom>
        <a:ln xmlns:a="http://schemas.openxmlformats.org/drawingml/2006/main">
          <a:headEnd/>
          <a:tailEnd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2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none" anchor="ctr"/>
        <a:lstStyle xmlns:a="http://schemas.openxmlformats.org/drawingml/2006/main">
          <a:defPPr>
            <a:defRPr lang="ar-SA"/>
          </a:defPPr>
          <a:lvl1pPr marL="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ar-SY" dirty="0">
            <a:solidFill>
              <a:srgbClr val="FF0000"/>
            </a:solidFill>
          </a:endParaRPr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0.70123</cdr:x>
      <cdr:y>0.29304</cdr:y>
    </cdr:from>
    <cdr:to>
      <cdr:x>0.76448</cdr:x>
      <cdr:y>0.38815</cdr:y>
    </cdr:to>
    <cdr:sp macro="" textlink="">
      <cdr:nvSpPr>
        <cdr:cNvPr id="5" name="AutoShape 51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336704" y="1540768"/>
          <a:ext cx="571504" cy="500066"/>
        </a:xfrm>
        <a:prstGeom xmlns:a="http://schemas.openxmlformats.org/drawingml/2006/main" prst="star4">
          <a:avLst>
            <a:gd name="adj" fmla="val 16076"/>
          </a:avLst>
        </a:prstGeom>
        <a:ln xmlns:a="http://schemas.openxmlformats.org/drawingml/2006/main">
          <a:headEnd/>
          <a:tailEnd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2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none" anchor="ctr"/>
        <a:lstStyle xmlns:a="http://schemas.openxmlformats.org/drawingml/2006/main">
          <a:defPPr>
            <a:defRPr lang="ar-SA"/>
          </a:defPPr>
          <a:lvl1pPr marL="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ar-SY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0.46218</cdr:x>
      <cdr:y>0.21087</cdr:y>
    </cdr:from>
    <cdr:to>
      <cdr:x>0.52542</cdr:x>
      <cdr:y>0.30598</cdr:y>
    </cdr:to>
    <cdr:sp macro="" textlink="">
      <cdr:nvSpPr>
        <cdr:cNvPr id="7" name="AutoShape 51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176464" y="1108720"/>
          <a:ext cx="571504" cy="500066"/>
        </a:xfrm>
        <a:prstGeom xmlns:a="http://schemas.openxmlformats.org/drawingml/2006/main" prst="star4">
          <a:avLst>
            <a:gd name="adj" fmla="val 16076"/>
          </a:avLst>
        </a:prstGeom>
        <a:ln xmlns:a="http://schemas.openxmlformats.org/drawingml/2006/main">
          <a:headEnd/>
          <a:tailEnd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2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none" anchor="ctr"/>
        <a:lstStyle xmlns:a="http://schemas.openxmlformats.org/drawingml/2006/main">
          <a:defPPr>
            <a:defRPr lang="ar-SA"/>
          </a:defPPr>
          <a:lvl1pPr marL="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ar-SY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0.17531</cdr:x>
      <cdr:y>0.22457</cdr:y>
    </cdr:from>
    <cdr:to>
      <cdr:x>0.23855</cdr:x>
      <cdr:y>0.31968</cdr:y>
    </cdr:to>
    <cdr:sp macro="" textlink="">
      <cdr:nvSpPr>
        <cdr:cNvPr id="8" name="AutoShape 51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584176" y="1180728"/>
          <a:ext cx="571504" cy="500066"/>
        </a:xfrm>
        <a:prstGeom xmlns:a="http://schemas.openxmlformats.org/drawingml/2006/main" prst="star4">
          <a:avLst>
            <a:gd name="adj" fmla="val 16076"/>
          </a:avLst>
        </a:prstGeom>
        <a:ln xmlns:a="http://schemas.openxmlformats.org/drawingml/2006/main">
          <a:headEnd/>
          <a:tailEnd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2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none" anchor="ctr"/>
        <a:lstStyle xmlns:a="http://schemas.openxmlformats.org/drawingml/2006/main">
          <a:defPPr>
            <a:defRPr lang="ar-SA"/>
          </a:defPPr>
          <a:lvl1pPr marL="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ar-SY" dirty="0">
            <a:solidFill>
              <a:srgbClr val="FF0000"/>
            </a:solidFill>
          </a:endParaRPr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0.25064</cdr:x>
      <cdr:y>0.30482</cdr:y>
    </cdr:from>
    <cdr:to>
      <cdr:x>0.33032</cdr:x>
      <cdr:y>0.47126</cdr:y>
    </cdr:to>
    <cdr:pic>
      <cdr:nvPicPr>
        <cdr:cNvPr id="2" name="Picture 6" descr="E:\Data show\صور متحركة\Animated Gifs\BUTTONS\but5.GIF"/>
        <cdr:cNvPicPr>
          <a:picLocks xmlns:a="http://schemas.openxmlformats.org/drawingml/2006/main" noChangeAspect="1" noChangeArrowheads="1" noCrop="1"/>
        </cdr:cNvPicPr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xmlns="" val="0"/>
            </a:ext>
          </a:extLst>
        </a:blip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 rot="20825124">
          <a:off x="2291819" y="1725687"/>
          <a:ext cx="728593" cy="94225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 xmlns="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xmlns="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</cdr:pic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0.25335</cdr:x>
      <cdr:y>0.06942</cdr:y>
    </cdr:from>
    <cdr:to>
      <cdr:x>0.31778</cdr:x>
      <cdr:y>0.16453</cdr:y>
    </cdr:to>
    <cdr:sp macro="" textlink="">
      <cdr:nvSpPr>
        <cdr:cNvPr id="2" name="AutoShape 51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247370" y="365017"/>
          <a:ext cx="571504" cy="500066"/>
        </a:xfrm>
        <a:prstGeom xmlns:a="http://schemas.openxmlformats.org/drawingml/2006/main" prst="star4">
          <a:avLst>
            <a:gd name="adj" fmla="val 16076"/>
          </a:avLst>
        </a:prstGeom>
        <a:ln xmlns:a="http://schemas.openxmlformats.org/drawingml/2006/main">
          <a:headEnd/>
          <a:tailEnd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2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none" anchor="ctr"/>
        <a:lstStyle xmlns:a="http://schemas.openxmlformats.org/drawingml/2006/main">
          <a:defPPr>
            <a:defRPr lang="ar-SA"/>
          </a:defPPr>
          <a:lvl1pPr marL="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ar-SY" dirty="0">
            <a:solidFill>
              <a:srgbClr val="FF0000"/>
            </a:solidFill>
          </a:endParaRPr>
        </a:p>
      </cdr:txBody>
    </cdr:sp>
  </cdr:relSizeAnchor>
</c:userShapes>
</file>

<file path=ppt/drawings/drawing17.xml><?xml version="1.0" encoding="utf-8"?>
<c:userShapes xmlns:c="http://schemas.openxmlformats.org/drawingml/2006/chart">
  <cdr:relSizeAnchor xmlns:cdr="http://schemas.openxmlformats.org/drawingml/2006/chartDrawing">
    <cdr:from>
      <cdr:x>0.56655</cdr:x>
      <cdr:y>0.42249</cdr:y>
    </cdr:from>
    <cdr:to>
      <cdr:x>0.62325</cdr:x>
      <cdr:y>0.51976</cdr:y>
    </cdr:to>
    <cdr:sp macro="" textlink="">
      <cdr:nvSpPr>
        <cdr:cNvPr id="3" name="AutoShape 51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711429" y="2172117"/>
          <a:ext cx="571599" cy="500081"/>
        </a:xfrm>
        <a:prstGeom xmlns:a="http://schemas.openxmlformats.org/drawingml/2006/main" prst="star4">
          <a:avLst>
            <a:gd name="adj" fmla="val 10618"/>
          </a:avLst>
        </a:prstGeom>
        <a:ln xmlns:a="http://schemas.openxmlformats.org/drawingml/2006/main">
          <a:headEnd/>
          <a:tailEnd/>
        </a:ln>
      </cdr:spPr>
      <cdr:style>
        <a:lnRef xmlns:a="http://schemas.openxmlformats.org/drawingml/2006/main" idx="0">
          <a:schemeClr val="accent2"/>
        </a:lnRef>
        <a:fillRef xmlns:a="http://schemas.openxmlformats.org/drawingml/2006/main" idx="3">
          <a:schemeClr val="accent2"/>
        </a:fillRef>
        <a:effectRef xmlns:a="http://schemas.openxmlformats.org/drawingml/2006/main" idx="3">
          <a:schemeClr val="accent2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wrap="none" anchor="ctr"/>
        <a:lstStyle xmlns:a="http://schemas.openxmlformats.org/drawingml/2006/main">
          <a:defPPr>
            <a:defRPr lang="ar-SA"/>
          </a:defPPr>
          <a:lvl1pPr marL="0" algn="r" defTabSz="914400" rtl="1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r" defTabSz="914400" rtl="1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r" defTabSz="914400" rtl="1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r" defTabSz="914400" rtl="1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r" defTabSz="914400" rtl="1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r" defTabSz="914400" rtl="1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r" defTabSz="914400" rtl="1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r" defTabSz="914400" rtl="1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r" defTabSz="914400" rtl="1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ar-SY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0.14423</cdr:x>
      <cdr:y>0.47523</cdr:y>
    </cdr:from>
    <cdr:to>
      <cdr:x>0.20092</cdr:x>
      <cdr:y>0.5725</cdr:y>
    </cdr:to>
    <cdr:sp macro="" textlink="">
      <cdr:nvSpPr>
        <cdr:cNvPr id="4" name="AutoShape 51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454005" y="2443246"/>
          <a:ext cx="571504" cy="500066"/>
        </a:xfrm>
        <a:prstGeom xmlns:a="http://schemas.openxmlformats.org/drawingml/2006/main" prst="star4">
          <a:avLst>
            <a:gd name="adj" fmla="val 10618"/>
          </a:avLst>
        </a:prstGeom>
        <a:ln xmlns:a="http://schemas.openxmlformats.org/drawingml/2006/main">
          <a:headEnd/>
          <a:tailEnd/>
        </a:ln>
      </cdr:spPr>
      <cdr:style>
        <a:lnRef xmlns:a="http://schemas.openxmlformats.org/drawingml/2006/main" idx="0">
          <a:schemeClr val="accent2"/>
        </a:lnRef>
        <a:fillRef xmlns:a="http://schemas.openxmlformats.org/drawingml/2006/main" idx="3">
          <a:schemeClr val="accent2"/>
        </a:fillRef>
        <a:effectRef xmlns:a="http://schemas.openxmlformats.org/drawingml/2006/main" idx="3">
          <a:schemeClr val="accent2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wrap="none" anchor="ctr"/>
        <a:lstStyle xmlns:a="http://schemas.openxmlformats.org/drawingml/2006/main">
          <a:defPPr>
            <a:defRPr lang="ar-SA"/>
          </a:defPPr>
          <a:lvl1pPr marL="0" algn="r" defTabSz="914400" rtl="1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r" defTabSz="914400" rtl="1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r" defTabSz="914400" rtl="1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r" defTabSz="914400" rtl="1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r" defTabSz="914400" rtl="1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r" defTabSz="914400" rtl="1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r" defTabSz="914400" rtl="1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r" defTabSz="914400" rtl="1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r" defTabSz="914400" rtl="1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ar-SY" dirty="0">
            <a:solidFill>
              <a:srgbClr val="FF0000"/>
            </a:solidFill>
          </a:endParaRPr>
        </a:p>
      </cdr:txBody>
    </cdr:sp>
  </cdr:relSizeAnchor>
</c:userShapes>
</file>

<file path=ppt/drawings/drawing18.xml><?xml version="1.0" encoding="utf-8"?>
<c:userShapes xmlns:c="http://schemas.openxmlformats.org/drawingml/2006/chart">
  <cdr:relSizeAnchor xmlns:cdr="http://schemas.openxmlformats.org/drawingml/2006/chartDrawing">
    <cdr:from>
      <cdr:x>0.71262</cdr:x>
      <cdr:y>0.16291</cdr:y>
    </cdr:from>
    <cdr:to>
      <cdr:x>0.79387</cdr:x>
      <cdr:y>0.33842</cdr:y>
    </cdr:to>
    <cdr:pic>
      <cdr:nvPicPr>
        <cdr:cNvPr id="2" name="Picture 6" descr="E:\Data show\صور متحركة\Animated Gifs\BUTTONS\but5.GIF"/>
        <cdr:cNvPicPr>
          <a:picLocks xmlns:a="http://schemas.openxmlformats.org/drawingml/2006/main" noChangeAspect="1" noChangeArrowheads="1" noCrop="1"/>
        </cdr:cNvPicPr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xmlns="" val="0"/>
            </a:ext>
          </a:extLst>
        </a:blip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6516216" y="863550"/>
          <a:ext cx="742950" cy="93027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 xmlns="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xmlns="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</cdr:pic>
  </cdr:relSizeAnchor>
  <cdr:relSizeAnchor xmlns:cdr="http://schemas.openxmlformats.org/drawingml/2006/chartDrawing">
    <cdr:from>
      <cdr:x>0.52362</cdr:x>
      <cdr:y>0.04065</cdr:y>
    </cdr:from>
    <cdr:to>
      <cdr:x>0.60487</cdr:x>
      <cdr:y>0.21615</cdr:y>
    </cdr:to>
    <cdr:pic>
      <cdr:nvPicPr>
        <cdr:cNvPr id="3" name="Picture 6" descr="E:\Data show\صور متحركة\Animated Gifs\BUTTONS\but5.GIF"/>
        <cdr:cNvPicPr>
          <a:picLocks xmlns:a="http://schemas.openxmlformats.org/drawingml/2006/main" noChangeAspect="1" noChangeArrowheads="1" noCrop="1"/>
        </cdr:cNvPicPr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xmlns="" val="0"/>
            </a:ext>
          </a:extLst>
        </a:blip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4788024" y="215478"/>
          <a:ext cx="742950" cy="93027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 xmlns="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xmlns="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</cdr:pic>
  </cdr:relSizeAnchor>
  <cdr:relSizeAnchor xmlns:cdr="http://schemas.openxmlformats.org/drawingml/2006/chartDrawing">
    <cdr:from>
      <cdr:x>0.3425</cdr:x>
      <cdr:y>0.50253</cdr:y>
    </cdr:from>
    <cdr:to>
      <cdr:x>0.42375</cdr:x>
      <cdr:y>0.66555</cdr:y>
    </cdr:to>
    <cdr:pic>
      <cdr:nvPicPr>
        <cdr:cNvPr id="4" name="Picture 6" descr="E:\Data show\صور متحركة\Animated Gifs\BUTTONS\but5.GIF"/>
        <cdr:cNvPicPr>
          <a:picLocks xmlns:a="http://schemas.openxmlformats.org/drawingml/2006/main" noChangeAspect="1" noChangeArrowheads="1" noCrop="1"/>
        </cdr:cNvPicPr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xmlns="" val="0"/>
            </a:ext>
          </a:extLst>
        </a:blip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3131820" y="2663750"/>
          <a:ext cx="742950" cy="86409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 xmlns="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xmlns="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</cdr:pic>
  </cdr:relSizeAnchor>
  <cdr:relSizeAnchor xmlns:cdr="http://schemas.openxmlformats.org/drawingml/2006/chartDrawing">
    <cdr:from>
      <cdr:x>0.16138</cdr:x>
      <cdr:y>0.46178</cdr:y>
    </cdr:from>
    <cdr:to>
      <cdr:x>0.24263</cdr:x>
      <cdr:y>0.61121</cdr:y>
    </cdr:to>
    <cdr:pic>
      <cdr:nvPicPr>
        <cdr:cNvPr id="5" name="Picture 6" descr="E:\Data show\صور متحركة\Animated Gifs\BUTTONS\but5.GIF"/>
        <cdr:cNvPicPr>
          <a:picLocks xmlns:a="http://schemas.openxmlformats.org/drawingml/2006/main" noChangeAspect="1" noChangeArrowheads="1" noCrop="1"/>
        </cdr:cNvPicPr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xmlns="" val="0"/>
            </a:ext>
          </a:extLst>
        </a:blip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1475659" y="2447727"/>
          <a:ext cx="742950" cy="79208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 xmlns="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xmlns="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</cdr:pic>
  </cdr:relSizeAnchor>
</c:userShapes>
</file>

<file path=ppt/drawings/drawing19.xml><?xml version="1.0" encoding="utf-8"?>
<c:userShapes xmlns:c="http://schemas.openxmlformats.org/drawingml/2006/chart">
  <cdr:relSizeAnchor xmlns:cdr="http://schemas.openxmlformats.org/drawingml/2006/chartDrawing">
    <cdr:from>
      <cdr:x>0.35482</cdr:x>
      <cdr:y>0.528</cdr:y>
    </cdr:from>
    <cdr:to>
      <cdr:x>0.43767</cdr:x>
      <cdr:y>0.69608</cdr:y>
    </cdr:to>
    <cdr:pic>
      <cdr:nvPicPr>
        <cdr:cNvPr id="2" name="Picture 6" descr="E:\Data show\صور متحركة\Animated Gifs\BUTTONS\but5.GIF"/>
        <cdr:cNvPicPr>
          <a:picLocks xmlns:a="http://schemas.openxmlformats.org/drawingml/2006/main" noChangeAspect="1" noChangeArrowheads="1" noCrop="1"/>
        </cdr:cNvPicPr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xmlns="" val="0"/>
            </a:ext>
          </a:extLst>
        </a:blip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3244451" y="2714550"/>
          <a:ext cx="757618" cy="86409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 xmlns="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xmlns="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</cdr:pic>
  </cdr:relSizeAnchor>
  <cdr:relSizeAnchor xmlns:cdr="http://schemas.openxmlformats.org/drawingml/2006/chartDrawing">
    <cdr:from>
      <cdr:x>0.72283</cdr:x>
      <cdr:y>0.13162</cdr:y>
    </cdr:from>
    <cdr:to>
      <cdr:x>0.80569</cdr:x>
      <cdr:y>0.2997</cdr:y>
    </cdr:to>
    <cdr:pic>
      <cdr:nvPicPr>
        <cdr:cNvPr id="3" name="Picture 6" descr="E:\Data show\صور متحركة\Animated Gifs\BUTTONS\but5.GIF"/>
        <cdr:cNvPicPr>
          <a:picLocks xmlns:a="http://schemas.openxmlformats.org/drawingml/2006/main" noChangeAspect="1" noChangeArrowheads="1" noCrop="1"/>
        </cdr:cNvPicPr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xmlns="" val="0"/>
            </a:ext>
          </a:extLst>
        </a:blip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6948264" y="676672"/>
          <a:ext cx="796497" cy="86412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 xmlns="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xmlns="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</cdr:pic>
  </cdr:relSizeAnchor>
  <cdr:relSizeAnchor xmlns:cdr="http://schemas.openxmlformats.org/drawingml/2006/chartDrawing">
    <cdr:from>
      <cdr:x>0.55512</cdr:x>
      <cdr:y>0.11761</cdr:y>
    </cdr:from>
    <cdr:to>
      <cdr:x>0.63798</cdr:x>
      <cdr:y>0.28569</cdr:y>
    </cdr:to>
    <cdr:pic>
      <cdr:nvPicPr>
        <cdr:cNvPr id="4" name="Picture 6" descr="E:\Data show\صور متحركة\Animated Gifs\BUTTONS\but5.GIF"/>
        <cdr:cNvPicPr>
          <a:picLocks xmlns:a="http://schemas.openxmlformats.org/drawingml/2006/main" noChangeAspect="1" noChangeArrowheads="1" noCrop="1"/>
        </cdr:cNvPicPr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xmlns="" val="0"/>
            </a:ext>
          </a:extLst>
        </a:blip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5076056" y="604664"/>
          <a:ext cx="757618" cy="86409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 xmlns="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xmlns="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</cdr:pic>
  </cdr:relSizeAnchor>
  <cdr:relSizeAnchor xmlns:cdr="http://schemas.openxmlformats.org/drawingml/2006/chartDrawing">
    <cdr:from>
      <cdr:x>0.16138</cdr:x>
      <cdr:y>0.5378</cdr:y>
    </cdr:from>
    <cdr:to>
      <cdr:x>0.24423</cdr:x>
      <cdr:y>0.70587</cdr:y>
    </cdr:to>
    <cdr:pic>
      <cdr:nvPicPr>
        <cdr:cNvPr id="5" name="Picture 6" descr="E:\Data show\صور متحركة\Animated Gifs\BUTTONS\but5.GIF"/>
        <cdr:cNvPicPr>
          <a:picLocks xmlns:a="http://schemas.openxmlformats.org/drawingml/2006/main" noChangeAspect="1" noChangeArrowheads="1" noCrop="1"/>
        </cdr:cNvPicPr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xmlns="" val="0"/>
            </a:ext>
          </a:extLst>
        </a:blip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1475656" y="2764904"/>
          <a:ext cx="757618" cy="86409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 xmlns="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xmlns="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</cdr:pic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0.25816</cdr:x>
      <cdr:y>0.21623</cdr:y>
    </cdr:from>
    <cdr:to>
      <cdr:x>0.32143</cdr:x>
      <cdr:y>0.49508</cdr:y>
    </cdr:to>
    <cdr:pic>
      <cdr:nvPicPr>
        <cdr:cNvPr id="2" name="Picture 8" descr="arrow2"/>
        <cdr:cNvPicPr>
          <a:picLocks xmlns:a="http://schemas.openxmlformats.org/drawingml/2006/main" noChangeAspect="1" noChangeArrowheads="1" noCrop="1"/>
        </cdr:cNvPicPr>
      </cdr:nvPicPr>
      <cdr:blipFill>
        <a:blip xmlns:a="http://schemas.openxmlformats.org/drawingml/2006/main" xmlns:r="http://schemas.openxmlformats.org/officeDocument/2006/relationships" r:embed="rId1">
          <a:lum bright="-6000" contrast="-6000"/>
          <a:extLst>
            <a:ext uri="{28A0092B-C50C-407E-A947-70E740481C1C}">
              <a14:useLocalDpi xmlns:a14="http://schemas.microsoft.com/office/drawing/2010/main" xmlns="" val="0"/>
            </a:ext>
          </a:extLst>
        </a:blip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2242592" y="1224136"/>
          <a:ext cx="549614" cy="157863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 xmlns="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xmlns="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</cdr:pic>
  </cdr:relSizeAnchor>
</c:userShapes>
</file>

<file path=ppt/drawings/drawing20.xml><?xml version="1.0" encoding="utf-8"?>
<c:userShapes xmlns:c="http://schemas.openxmlformats.org/drawingml/2006/chart">
  <cdr:relSizeAnchor xmlns:cdr="http://schemas.openxmlformats.org/drawingml/2006/chartDrawing">
    <cdr:from>
      <cdr:x>0.74168</cdr:x>
      <cdr:y>0.10131</cdr:y>
    </cdr:from>
    <cdr:to>
      <cdr:x>0.82453</cdr:x>
      <cdr:y>0.26566</cdr:y>
    </cdr:to>
    <cdr:pic>
      <cdr:nvPicPr>
        <cdr:cNvPr id="2" name="Picture 6" descr="E:\Data show\صور متحركة\Animated Gifs\BUTTONS\but5.GIF"/>
        <cdr:cNvPicPr>
          <a:picLocks xmlns:a="http://schemas.openxmlformats.org/drawingml/2006/main" noChangeAspect="1" noChangeArrowheads="1" noCrop="1"/>
        </cdr:cNvPicPr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xmlns="" val="0"/>
            </a:ext>
          </a:extLst>
        </a:blip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7236296" y="532656"/>
          <a:ext cx="808332" cy="86412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 xmlns="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xmlns="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</cdr:pic>
  </cdr:relSizeAnchor>
  <cdr:relSizeAnchor xmlns:cdr="http://schemas.openxmlformats.org/drawingml/2006/chartDrawing">
    <cdr:from>
      <cdr:x>0.563</cdr:x>
      <cdr:y>0.115</cdr:y>
    </cdr:from>
    <cdr:to>
      <cdr:x>0.64585</cdr:x>
      <cdr:y>0.27935</cdr:y>
    </cdr:to>
    <cdr:pic>
      <cdr:nvPicPr>
        <cdr:cNvPr id="3" name="Picture 6" descr="E:\Data show\صور متحركة\Animated Gifs\BUTTONS\but5.GIF"/>
        <cdr:cNvPicPr>
          <a:picLocks xmlns:a="http://schemas.openxmlformats.org/drawingml/2006/main" noChangeAspect="1" noChangeArrowheads="1" noCrop="1"/>
        </cdr:cNvPicPr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xmlns="" val="0"/>
            </a:ext>
          </a:extLst>
        </a:blip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5148064" y="604664"/>
          <a:ext cx="757618" cy="86409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 xmlns="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xmlns="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</cdr:pic>
  </cdr:relSizeAnchor>
  <cdr:relSizeAnchor xmlns:cdr="http://schemas.openxmlformats.org/drawingml/2006/chartDrawing">
    <cdr:from>
      <cdr:x>0.36613</cdr:x>
      <cdr:y>0.60804</cdr:y>
    </cdr:from>
    <cdr:to>
      <cdr:x>0.44898</cdr:x>
      <cdr:y>0.77239</cdr:y>
    </cdr:to>
    <cdr:pic>
      <cdr:nvPicPr>
        <cdr:cNvPr id="4" name="Picture 6" descr="E:\Data show\صور متحركة\Animated Gifs\BUTTONS\but5.GIF"/>
        <cdr:cNvPicPr>
          <a:picLocks xmlns:a="http://schemas.openxmlformats.org/drawingml/2006/main" noChangeAspect="1" noChangeArrowheads="1" noCrop="1"/>
        </cdr:cNvPicPr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xmlns="" val="0"/>
            </a:ext>
          </a:extLst>
        </a:blip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3347864" y="3196952"/>
          <a:ext cx="757618" cy="86409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 xmlns="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xmlns="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</cdr:pic>
  </cdr:relSizeAnchor>
  <cdr:relSizeAnchor xmlns:cdr="http://schemas.openxmlformats.org/drawingml/2006/chartDrawing">
    <cdr:from>
      <cdr:x>0.16138</cdr:x>
      <cdr:y>0.58065</cdr:y>
    </cdr:from>
    <cdr:to>
      <cdr:x>0.24423</cdr:x>
      <cdr:y>0.74499</cdr:y>
    </cdr:to>
    <cdr:pic>
      <cdr:nvPicPr>
        <cdr:cNvPr id="5" name="Picture 6" descr="E:\Data show\صور متحركة\Animated Gifs\BUTTONS\but5.GIF"/>
        <cdr:cNvPicPr>
          <a:picLocks xmlns:a="http://schemas.openxmlformats.org/drawingml/2006/main" noChangeAspect="1" noChangeArrowheads="1" noCrop="1"/>
        </cdr:cNvPicPr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xmlns="" val="0"/>
            </a:ext>
          </a:extLst>
        </a:blip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1475656" y="3052936"/>
          <a:ext cx="757618" cy="86409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 xmlns="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xmlns="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</cdr:pic>
  </cdr:relSizeAnchor>
</c:userShapes>
</file>

<file path=ppt/drawings/drawing21.xml><?xml version="1.0" encoding="utf-8"?>
<c:userShapes xmlns:c="http://schemas.openxmlformats.org/drawingml/2006/chart">
  <cdr:relSizeAnchor xmlns:cdr="http://schemas.openxmlformats.org/drawingml/2006/chartDrawing">
    <cdr:from>
      <cdr:x>0.80938</cdr:x>
      <cdr:y>0.33413</cdr:y>
    </cdr:from>
    <cdr:to>
      <cdr:x>0.88968</cdr:x>
      <cdr:y>0.51106</cdr:y>
    </cdr:to>
    <cdr:pic>
      <cdr:nvPicPr>
        <cdr:cNvPr id="2" name="Picture 6" descr="E:\Data show\صور متحركة\Animated Gifs\BUTTONS\but5.GIF"/>
        <cdr:cNvPicPr>
          <a:picLocks xmlns:a="http://schemas.openxmlformats.org/drawingml/2006/main" noChangeAspect="1" noChangeArrowheads="1" noCrop="1"/>
        </cdr:cNvPicPr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xmlns="" val="0"/>
            </a:ext>
          </a:extLst>
        </a:blip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7488832" y="1756792"/>
          <a:ext cx="742977" cy="93026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 xmlns="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xmlns="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</cdr:pic>
  </cdr:relSizeAnchor>
  <cdr:relSizeAnchor xmlns:cdr="http://schemas.openxmlformats.org/drawingml/2006/chartDrawing">
    <cdr:from>
      <cdr:x>0.63038</cdr:x>
      <cdr:y>0.29304</cdr:y>
    </cdr:from>
    <cdr:to>
      <cdr:x>0.71067</cdr:x>
      <cdr:y>0.46997</cdr:y>
    </cdr:to>
    <cdr:pic>
      <cdr:nvPicPr>
        <cdr:cNvPr id="3" name="Picture 6" descr="E:\Data show\صور متحركة\Animated Gifs\BUTTONS\but5.GIF"/>
        <cdr:cNvPicPr>
          <a:picLocks xmlns:a="http://schemas.openxmlformats.org/drawingml/2006/main" noChangeAspect="1" noChangeArrowheads="1" noCrop="1"/>
        </cdr:cNvPicPr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xmlns="" val="0"/>
            </a:ext>
          </a:extLst>
        </a:blip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5832648" y="1540768"/>
          <a:ext cx="742885" cy="93026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 xmlns="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xmlns="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</cdr:pic>
  </cdr:relSizeAnchor>
  <cdr:relSizeAnchor xmlns:cdr="http://schemas.openxmlformats.org/drawingml/2006/chartDrawing">
    <cdr:from>
      <cdr:x>0.43582</cdr:x>
      <cdr:y>0.4163</cdr:y>
    </cdr:from>
    <cdr:to>
      <cdr:x>0.51612</cdr:x>
      <cdr:y>0.59324</cdr:y>
    </cdr:to>
    <cdr:pic>
      <cdr:nvPicPr>
        <cdr:cNvPr id="4" name="Picture 6" descr="E:\Data show\صور متحركة\Animated Gifs\BUTTONS\but5.GIF"/>
        <cdr:cNvPicPr>
          <a:picLocks xmlns:a="http://schemas.openxmlformats.org/drawingml/2006/main" noChangeAspect="1" noChangeArrowheads="1" noCrop="1"/>
        </cdr:cNvPicPr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xmlns="" val="0"/>
            </a:ext>
          </a:extLst>
        </a:blip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4032448" y="2188840"/>
          <a:ext cx="742977" cy="93031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 xmlns="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xmlns="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</cdr:pic>
  </cdr:relSizeAnchor>
  <cdr:relSizeAnchor xmlns:cdr="http://schemas.openxmlformats.org/drawingml/2006/chartDrawing">
    <cdr:from>
      <cdr:x>0.24904</cdr:x>
      <cdr:y>0.30674</cdr:y>
    </cdr:from>
    <cdr:to>
      <cdr:x>0.32933</cdr:x>
      <cdr:y>0.48368</cdr:y>
    </cdr:to>
    <cdr:pic>
      <cdr:nvPicPr>
        <cdr:cNvPr id="5" name="Picture 6" descr="E:\Data show\صور متحركة\Animated Gifs\BUTTONS\but5.GIF"/>
        <cdr:cNvPicPr>
          <a:picLocks xmlns:a="http://schemas.openxmlformats.org/drawingml/2006/main" noChangeAspect="1" noChangeArrowheads="1" noCrop="1"/>
        </cdr:cNvPicPr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xmlns="" val="0"/>
            </a:ext>
          </a:extLst>
        </a:blip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2304256" y="1612776"/>
          <a:ext cx="742885" cy="93031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 xmlns="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xmlns="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</cdr:pic>
  </cdr:relSizeAnchor>
</c:userShapes>
</file>

<file path=ppt/drawings/drawing22.xml><?xml version="1.0" encoding="utf-8"?>
<c:userShapes xmlns:c="http://schemas.openxmlformats.org/drawingml/2006/chart">
  <cdr:relSizeAnchor xmlns:cdr="http://schemas.openxmlformats.org/drawingml/2006/chartDrawing">
    <cdr:from>
      <cdr:x>0.61812</cdr:x>
      <cdr:y>0.44369</cdr:y>
    </cdr:from>
    <cdr:to>
      <cdr:x>0.69937</cdr:x>
      <cdr:y>0.62062</cdr:y>
    </cdr:to>
    <cdr:pic>
      <cdr:nvPicPr>
        <cdr:cNvPr id="3" name="Picture 6" descr="E:\Data show\صور متحركة\Animated Gifs\BUTTONS\but5.GIF"/>
        <cdr:cNvPicPr>
          <a:picLocks xmlns:a="http://schemas.openxmlformats.org/drawingml/2006/main" noChangeAspect="1" noChangeArrowheads="1" noCrop="1"/>
        </cdr:cNvPicPr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xmlns="" val="0"/>
            </a:ext>
          </a:extLst>
        </a:blip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5652120" y="2332856"/>
          <a:ext cx="742950" cy="93026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 xmlns="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xmlns="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</cdr:pic>
  </cdr:relSizeAnchor>
  <cdr:relSizeAnchor xmlns:cdr="http://schemas.openxmlformats.org/drawingml/2006/chartDrawing">
    <cdr:from>
      <cdr:x>0.437</cdr:x>
      <cdr:y>0.47109</cdr:y>
    </cdr:from>
    <cdr:to>
      <cdr:x>0.51825</cdr:x>
      <cdr:y>0.64802</cdr:y>
    </cdr:to>
    <cdr:pic>
      <cdr:nvPicPr>
        <cdr:cNvPr id="4" name="Picture 6" descr="E:\Data show\صور متحركة\Animated Gifs\BUTTONS\but5.GIF"/>
        <cdr:cNvPicPr>
          <a:picLocks xmlns:a="http://schemas.openxmlformats.org/drawingml/2006/main" noChangeAspect="1" noChangeArrowheads="1" noCrop="1"/>
        </cdr:cNvPicPr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xmlns="" val="0"/>
            </a:ext>
          </a:extLst>
        </a:blip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3995936" y="2476872"/>
          <a:ext cx="742950" cy="93026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 xmlns="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xmlns="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</cdr:pic>
  </cdr:relSizeAnchor>
  <cdr:relSizeAnchor xmlns:cdr="http://schemas.openxmlformats.org/drawingml/2006/chartDrawing">
    <cdr:from>
      <cdr:x>0.80712</cdr:x>
      <cdr:y>0.43</cdr:y>
    </cdr:from>
    <cdr:to>
      <cdr:x>0.88837</cdr:x>
      <cdr:y>0.60693</cdr:y>
    </cdr:to>
    <cdr:pic>
      <cdr:nvPicPr>
        <cdr:cNvPr id="2" name="Picture 6" descr="E:\Data show\صور متحركة\Animated Gifs\BUTTONS\but5.GIF"/>
        <cdr:cNvPicPr>
          <a:picLocks xmlns:a="http://schemas.openxmlformats.org/drawingml/2006/main" noChangeAspect="1" noChangeArrowheads="1" noCrop="1"/>
        </cdr:cNvPicPr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xmlns="" val="0"/>
            </a:ext>
          </a:extLst>
        </a:blip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7380312" y="2260848"/>
          <a:ext cx="742950" cy="93026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 xmlns="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xmlns="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</cdr:pic>
  </cdr:relSizeAnchor>
  <cdr:relSizeAnchor xmlns:cdr="http://schemas.openxmlformats.org/drawingml/2006/chartDrawing">
    <cdr:from>
      <cdr:x>0.24013</cdr:x>
      <cdr:y>0.38891</cdr:y>
    </cdr:from>
    <cdr:to>
      <cdr:x>0.32138</cdr:x>
      <cdr:y>0.56584</cdr:y>
    </cdr:to>
    <cdr:pic>
      <cdr:nvPicPr>
        <cdr:cNvPr id="5" name="Picture 6" descr="E:\Data show\صور متحركة\Animated Gifs\BUTTONS\but5.GIF"/>
        <cdr:cNvPicPr>
          <a:picLocks xmlns:a="http://schemas.openxmlformats.org/drawingml/2006/main" noChangeAspect="1" noChangeArrowheads="1" noCrop="1"/>
        </cdr:cNvPicPr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xmlns="" val="0"/>
            </a:ext>
          </a:extLst>
        </a:blip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2195736" y="2044824"/>
          <a:ext cx="742950" cy="93026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 xmlns="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xmlns="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</cdr:pic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0.23389</cdr:x>
      <cdr:y>0.28169</cdr:y>
    </cdr:from>
    <cdr:to>
      <cdr:x>0.29083</cdr:x>
      <cdr:y>0.52717</cdr:y>
    </cdr:to>
    <cdr:pic>
      <cdr:nvPicPr>
        <cdr:cNvPr id="2" name="Picture 8" descr="arrow2"/>
        <cdr:cNvPicPr>
          <a:picLocks xmlns:a="http://schemas.openxmlformats.org/drawingml/2006/main" noChangeAspect="1" noChangeArrowheads="1" noCrop="1"/>
        </cdr:cNvPicPr>
      </cdr:nvPicPr>
      <cdr:blipFill>
        <a:blip xmlns:a="http://schemas.openxmlformats.org/drawingml/2006/main" xmlns:r="http://schemas.openxmlformats.org/officeDocument/2006/relationships" r:embed="rId1">
          <a:lum bright="-6000" contrast="-6000"/>
          <a:extLst>
            <a:ext uri="{28A0092B-C50C-407E-A947-70E740481C1C}">
              <a14:useLocalDpi xmlns:a14="http://schemas.microsoft.com/office/drawing/2010/main" xmlns="" val="0"/>
            </a:ext>
          </a:extLst>
        </a:blip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 rot="1416807">
          <a:off x="2138673" y="1448195"/>
          <a:ext cx="520659" cy="126205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 xmlns="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xmlns="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</cdr:pic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0.32792</cdr:x>
      <cdr:y>0.12826</cdr:y>
    </cdr:from>
    <cdr:to>
      <cdr:x>0.38823</cdr:x>
      <cdr:y>0.38438</cdr:y>
    </cdr:to>
    <cdr:pic>
      <cdr:nvPicPr>
        <cdr:cNvPr id="2" name="Picture 8" descr="arrow2"/>
        <cdr:cNvPicPr>
          <a:picLocks xmlns:a="http://schemas.openxmlformats.org/drawingml/2006/main" noChangeAspect="1" noChangeArrowheads="1" noCrop="1"/>
        </cdr:cNvPicPr>
      </cdr:nvPicPr>
      <cdr:blipFill>
        <a:blip xmlns:a="http://schemas.openxmlformats.org/drawingml/2006/main" xmlns:r="http://schemas.openxmlformats.org/officeDocument/2006/relationships" r:embed="rId1">
          <a:lum bright="-6000" contrast="-6000"/>
          <a:extLst>
            <a:ext uri="{28A0092B-C50C-407E-A947-70E740481C1C}">
              <a14:useLocalDpi xmlns:a14="http://schemas.microsoft.com/office/drawing/2010/main" xmlns="" val="0"/>
            </a:ext>
          </a:extLst>
        </a:blip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 rot="2509628">
          <a:off x="2963282" y="661480"/>
          <a:ext cx="544960" cy="132086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 xmlns="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xmlns="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</cdr:pic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0.34525</cdr:x>
      <cdr:y>0.46431</cdr:y>
    </cdr:from>
    <cdr:to>
      <cdr:x>0.41162</cdr:x>
      <cdr:y>0.70436</cdr:y>
    </cdr:to>
    <cdr:pic>
      <cdr:nvPicPr>
        <cdr:cNvPr id="2" name="Picture 8" descr="arrow2"/>
        <cdr:cNvPicPr>
          <a:picLocks xmlns:a="http://schemas.openxmlformats.org/drawingml/2006/main" noChangeAspect="1" noChangeArrowheads="1" noCrop="1"/>
        </cdr:cNvPicPr>
      </cdr:nvPicPr>
      <cdr:blipFill>
        <a:blip xmlns:a="http://schemas.openxmlformats.org/drawingml/2006/main" xmlns:r="http://schemas.openxmlformats.org/officeDocument/2006/relationships" r:embed="rId1">
          <a:lum bright="-6000" contrast="-6000"/>
          <a:extLst>
            <a:ext uri="{28A0092B-C50C-407E-A947-70E740481C1C}">
              <a14:useLocalDpi xmlns:a14="http://schemas.microsoft.com/office/drawing/2010/main" xmlns="" val="0"/>
            </a:ext>
          </a:extLst>
        </a:blip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 rot="2556841">
          <a:off x="3119884" y="2441237"/>
          <a:ext cx="599705" cy="126212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 xmlns="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xmlns="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</cdr:pic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0.2446</cdr:x>
      <cdr:y>0.39956</cdr:y>
    </cdr:from>
    <cdr:to>
      <cdr:x>0.38262</cdr:x>
      <cdr:y>0.4986</cdr:y>
    </cdr:to>
    <cdr:pic>
      <cdr:nvPicPr>
        <cdr:cNvPr id="2" name="Picture 8" descr="arrow2"/>
        <cdr:cNvPicPr>
          <a:picLocks xmlns:a="http://schemas.openxmlformats.org/drawingml/2006/main" noChangeAspect="1" noChangeArrowheads="1" noCrop="1"/>
        </cdr:cNvPicPr>
      </cdr:nvPicPr>
      <cdr:blipFill>
        <a:blip xmlns:a="http://schemas.openxmlformats.org/drawingml/2006/main" xmlns:r="http://schemas.openxmlformats.org/officeDocument/2006/relationships" r:embed="rId1">
          <a:lum bright="-6000" contrast="-6000"/>
          <a:extLst>
            <a:ext uri="{28A0092B-C50C-407E-A947-70E740481C1C}">
              <a14:useLocalDpi xmlns:a14="http://schemas.microsoft.com/office/drawing/2010/main" xmlns="" val="0"/>
            </a:ext>
          </a:extLst>
        </a:blip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 rot="3447568">
          <a:off x="2607285" y="1730169"/>
          <a:ext cx="520732" cy="126205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 xmlns="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xmlns="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</cdr:pic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0.25588</cdr:x>
      <cdr:y>0.24167</cdr:y>
    </cdr:from>
    <cdr:to>
      <cdr:x>0.31838</cdr:x>
      <cdr:y>0.33</cdr:y>
    </cdr:to>
    <cdr:sp macro="" textlink="">
      <cdr:nvSpPr>
        <cdr:cNvPr id="2" name="AutoShape 51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339752" y="1368152"/>
          <a:ext cx="571504" cy="500066"/>
        </a:xfrm>
        <a:prstGeom xmlns:a="http://schemas.openxmlformats.org/drawingml/2006/main" prst="star4">
          <a:avLst>
            <a:gd name="adj" fmla="val 16076"/>
          </a:avLst>
        </a:prstGeom>
        <a:ln xmlns:a="http://schemas.openxmlformats.org/drawingml/2006/main">
          <a:headEnd/>
          <a:tailEnd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2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none" anchor="ctr"/>
        <a:lstStyle xmlns:a="http://schemas.openxmlformats.org/drawingml/2006/main">
          <a:defPPr>
            <a:defRPr lang="ar-SA"/>
          </a:defPPr>
          <a:lvl1pPr marL="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ar-SY" dirty="0">
            <a:solidFill>
              <a:srgbClr val="FF0000"/>
            </a:solidFill>
          </a:endParaRP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0.38642</cdr:x>
      <cdr:y>0.15963</cdr:y>
    </cdr:from>
    <cdr:to>
      <cdr:x>0.49798</cdr:x>
      <cdr:y>0.24367</cdr:y>
    </cdr:to>
    <cdr:sp macro="" textlink="">
      <cdr:nvSpPr>
        <cdr:cNvPr id="2" name="مربع نص 1"/>
        <cdr:cNvSpPr txBox="1"/>
      </cdr:nvSpPr>
      <cdr:spPr>
        <a:xfrm xmlns:a="http://schemas.openxmlformats.org/drawingml/2006/main">
          <a:off x="3491880" y="820688"/>
          <a:ext cx="1008112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1"/>
        <a:lstStyle xmlns:a="http://schemas.openxmlformats.org/drawingml/2006/main"/>
        <a:p xmlns:a="http://schemas.openxmlformats.org/drawingml/2006/main">
          <a:endParaRPr lang="ar-SA" sz="1100" dirty="0"/>
        </a:p>
      </cdr:txBody>
    </cdr:sp>
  </cdr:relSizeAnchor>
  <cdr:relSizeAnchor xmlns:cdr="http://schemas.openxmlformats.org/drawingml/2006/chartDrawing">
    <cdr:from>
      <cdr:x>0.41829</cdr:x>
      <cdr:y>0.17364</cdr:y>
    </cdr:from>
    <cdr:to>
      <cdr:x>0.49798</cdr:x>
      <cdr:y>0.21566</cdr:y>
    </cdr:to>
    <cdr:sp macro="" textlink="">
      <cdr:nvSpPr>
        <cdr:cNvPr id="3" name="مربع نص 2"/>
        <cdr:cNvSpPr txBox="1"/>
      </cdr:nvSpPr>
      <cdr:spPr>
        <a:xfrm xmlns:a="http://schemas.openxmlformats.org/drawingml/2006/main">
          <a:off x="3779912" y="892696"/>
          <a:ext cx="720080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1"/>
        <a:lstStyle xmlns:a="http://schemas.openxmlformats.org/drawingml/2006/main"/>
        <a:p xmlns:a="http://schemas.openxmlformats.org/drawingml/2006/main">
          <a:endParaRPr lang="ar-SA" sz="1100" dirty="0"/>
        </a:p>
      </cdr:txBody>
    </cdr:sp>
  </cdr:relSizeAnchor>
  <cdr:relSizeAnchor xmlns:cdr="http://schemas.openxmlformats.org/drawingml/2006/chartDrawing">
    <cdr:from>
      <cdr:x>0.08361</cdr:x>
      <cdr:y>0.18764</cdr:y>
    </cdr:from>
    <cdr:to>
      <cdr:x>0.18721</cdr:x>
      <cdr:y>0.27168</cdr:y>
    </cdr:to>
    <cdr:sp macro="" textlink="">
      <cdr:nvSpPr>
        <cdr:cNvPr id="4" name="مربع نص 3"/>
        <cdr:cNvSpPr txBox="1"/>
      </cdr:nvSpPr>
      <cdr:spPr>
        <a:xfrm xmlns:a="http://schemas.openxmlformats.org/drawingml/2006/main">
          <a:off x="755576" y="964704"/>
          <a:ext cx="936104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1"/>
        <a:lstStyle xmlns:a="http://schemas.openxmlformats.org/drawingml/2006/main"/>
        <a:p xmlns:a="http://schemas.openxmlformats.org/drawingml/2006/main">
          <a:endParaRPr lang="ar-SA" sz="1100" dirty="0"/>
        </a:p>
      </cdr:txBody>
    </cdr:sp>
  </cdr:relSizeAnchor>
  <cdr:relSizeAnchor xmlns:cdr="http://schemas.openxmlformats.org/drawingml/2006/chartDrawing">
    <cdr:from>
      <cdr:x>0.41033</cdr:x>
      <cdr:y>0.13162</cdr:y>
    </cdr:from>
    <cdr:to>
      <cdr:x>0.49001</cdr:x>
      <cdr:y>0.20165</cdr:y>
    </cdr:to>
    <cdr:sp macro="" textlink="">
      <cdr:nvSpPr>
        <cdr:cNvPr id="5" name="مربع نص 4"/>
        <cdr:cNvSpPr txBox="1"/>
      </cdr:nvSpPr>
      <cdr:spPr>
        <a:xfrm xmlns:a="http://schemas.openxmlformats.org/drawingml/2006/main">
          <a:off x="3707904" y="676672"/>
          <a:ext cx="720080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1"/>
        <a:lstStyle xmlns:a="http://schemas.openxmlformats.org/drawingml/2006/main"/>
        <a:p xmlns:a="http://schemas.openxmlformats.org/drawingml/2006/main">
          <a:r>
            <a:rPr lang="en-US" sz="1100" b="1" dirty="0" smtClean="0"/>
            <a:t>P=0.000</a:t>
          </a:r>
          <a:endParaRPr lang="ar-SA" sz="1100" b="1" dirty="0"/>
        </a:p>
      </cdr:txBody>
    </cdr:sp>
  </cdr:relSizeAnchor>
  <cdr:relSizeAnchor xmlns:cdr="http://schemas.openxmlformats.org/drawingml/2006/chartDrawing">
    <cdr:from>
      <cdr:x>0.10752</cdr:x>
      <cdr:y>0.15963</cdr:y>
    </cdr:from>
    <cdr:to>
      <cdr:x>0.17924</cdr:x>
      <cdr:y>0.20165</cdr:y>
    </cdr:to>
    <cdr:sp macro="" textlink="">
      <cdr:nvSpPr>
        <cdr:cNvPr id="6" name="مربع نص 5"/>
        <cdr:cNvSpPr txBox="1"/>
      </cdr:nvSpPr>
      <cdr:spPr>
        <a:xfrm xmlns:a="http://schemas.openxmlformats.org/drawingml/2006/main">
          <a:off x="971600" y="820688"/>
          <a:ext cx="648072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1"/>
        <a:lstStyle xmlns:a="http://schemas.openxmlformats.org/drawingml/2006/main"/>
        <a:p xmlns:a="http://schemas.openxmlformats.org/drawingml/2006/main">
          <a:endParaRPr lang="ar-SA" sz="1100" dirty="0"/>
        </a:p>
      </cdr:txBody>
    </cdr:sp>
  </cdr:relSizeAnchor>
  <cdr:relSizeAnchor xmlns:cdr="http://schemas.openxmlformats.org/drawingml/2006/chartDrawing">
    <cdr:from>
      <cdr:x>0.12784</cdr:x>
      <cdr:y>0.14562</cdr:y>
    </cdr:from>
    <cdr:to>
      <cdr:x>0.19955</cdr:x>
      <cdr:y>0.20165</cdr:y>
    </cdr:to>
    <cdr:sp macro="" textlink="">
      <cdr:nvSpPr>
        <cdr:cNvPr id="7" name="مربع نص 6"/>
        <cdr:cNvSpPr txBox="1"/>
      </cdr:nvSpPr>
      <cdr:spPr>
        <a:xfrm xmlns:a="http://schemas.openxmlformats.org/drawingml/2006/main">
          <a:off x="1155255" y="748680"/>
          <a:ext cx="648007" cy="2880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1"/>
        <a:lstStyle xmlns:a="http://schemas.openxmlformats.org/drawingml/2006/main"/>
        <a:p xmlns:a="http://schemas.openxmlformats.org/drawingml/2006/main">
          <a:r>
            <a:rPr lang="en-US" sz="1100" b="1" dirty="0" smtClean="0"/>
            <a:t>P=0.000</a:t>
          </a:r>
          <a:endParaRPr lang="ar-SA" sz="1100" b="1" dirty="0"/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0.46063</cdr:x>
      <cdr:y>0.1213</cdr:y>
    </cdr:from>
    <cdr:to>
      <cdr:x>0.57875</cdr:x>
      <cdr:y>0.18869</cdr:y>
    </cdr:to>
    <cdr:sp macro="" textlink="">
      <cdr:nvSpPr>
        <cdr:cNvPr id="2" name="مربع نص 1"/>
        <cdr:cNvSpPr txBox="1"/>
      </cdr:nvSpPr>
      <cdr:spPr>
        <a:xfrm xmlns:a="http://schemas.openxmlformats.org/drawingml/2006/main">
          <a:off x="4212000" y="648066"/>
          <a:ext cx="1080080" cy="3600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 b="1" dirty="0" smtClean="0"/>
            <a:t>P=0.000</a:t>
          </a:r>
          <a:endParaRPr lang="ar-SA" sz="1600" b="1" dirty="0"/>
        </a:p>
      </cdr:txBody>
    </cdr:sp>
  </cdr:relSizeAnchor>
  <cdr:relSizeAnchor xmlns:cdr="http://schemas.openxmlformats.org/drawingml/2006/chartDrawing">
    <cdr:from>
      <cdr:x>0.01963</cdr:x>
      <cdr:y>0.09435</cdr:y>
    </cdr:from>
    <cdr:to>
      <cdr:x>0.12988</cdr:x>
      <cdr:y>0.20355</cdr:y>
    </cdr:to>
    <cdr:sp macro="" textlink="">
      <cdr:nvSpPr>
        <cdr:cNvPr id="3" name="مربع نص 1"/>
        <cdr:cNvSpPr txBox="1"/>
      </cdr:nvSpPr>
      <cdr:spPr>
        <a:xfrm xmlns:a="http://schemas.openxmlformats.org/drawingml/2006/main" flipH="1">
          <a:off x="179511" y="504081"/>
          <a:ext cx="1008112" cy="5834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 b="1" dirty="0" smtClean="0"/>
            <a:t>P=0.000</a:t>
          </a:r>
          <a:endParaRPr lang="ar-SA" sz="1600" b="1" dirty="0"/>
        </a:p>
      </cdr:txBody>
    </cdr:sp>
  </cdr:relSizeAnchor>
  <cdr:relSizeAnchor xmlns:cdr="http://schemas.openxmlformats.org/drawingml/2006/chartDrawing">
    <cdr:from>
      <cdr:x>0.7205</cdr:x>
      <cdr:y>0.21565</cdr:y>
    </cdr:from>
    <cdr:to>
      <cdr:x>0.783</cdr:x>
      <cdr:y>0.30924</cdr:y>
    </cdr:to>
    <cdr:sp macro="" textlink="">
      <cdr:nvSpPr>
        <cdr:cNvPr id="13" name="AutoShape 51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588224" y="1152127"/>
          <a:ext cx="571504" cy="500066"/>
        </a:xfrm>
        <a:prstGeom xmlns:a="http://schemas.openxmlformats.org/drawingml/2006/main" prst="star4">
          <a:avLst>
            <a:gd name="adj" fmla="val 16076"/>
          </a:avLst>
        </a:prstGeom>
        <a:ln xmlns:a="http://schemas.openxmlformats.org/drawingml/2006/main">
          <a:headEnd/>
          <a:tailEnd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2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none" anchor="ctr"/>
        <a:lstStyle xmlns:a="http://schemas.openxmlformats.org/drawingml/2006/main">
          <a:defPPr>
            <a:defRPr lang="ar-SA"/>
          </a:defPPr>
          <a:lvl1pPr marL="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algn="r" defTabSz="914400" rtl="1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ar-SY" dirty="0">
            <a:solidFill>
              <a:srgbClr val="FF0000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98780C5F-95E9-4F7C-A6B9-063A5D15DC9A}" type="datetimeFigureOut">
              <a:rPr lang="ar-SA" smtClean="0"/>
              <a:pPr/>
              <a:t>12/07/1440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401B3CB-5FFC-4A6F-96FF-762771039466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749453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01B3CB-5FFC-4A6F-96FF-762771039466}" type="slidenum">
              <a:rPr lang="ar-SA" smtClean="0"/>
              <a:pPr/>
              <a:t>39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2403569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12/07/1440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12/07/1440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12/07/1440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12/07/1440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12/07/1440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12/07/1440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12/07/1440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6" descr="Logo1994_New%20cop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04756" y="0"/>
            <a:ext cx="1814016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صورة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0"/>
            <a:ext cx="1989218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مستطيل 1"/>
          <p:cNvSpPr/>
          <p:nvPr/>
        </p:nvSpPr>
        <p:spPr>
          <a:xfrm>
            <a:off x="395535" y="2132856"/>
            <a:ext cx="8424937" cy="373948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Aft>
                <a:spcPts val="600"/>
              </a:spcAft>
            </a:pPr>
            <a:r>
              <a:rPr lang="ar-SY" sz="4000" b="1" dirty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تأثير الرعاية </a:t>
            </a:r>
            <a:r>
              <a:rPr lang="ar-SY" sz="40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الداعمة على احتياجات ونوعية حياة مريضات </a:t>
            </a:r>
            <a:r>
              <a:rPr lang="ar-SY" sz="4000" b="1" dirty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السرطان في </a:t>
            </a:r>
            <a:r>
              <a:rPr lang="ar-SY" sz="40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المنازل</a:t>
            </a:r>
          </a:p>
          <a:p>
            <a:pPr algn="ctr"/>
            <a:r>
              <a:rPr lang="ar-SY" sz="2800" b="1" dirty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ar-SY" sz="2800" b="1" dirty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ar-SY" sz="2800" b="1" dirty="0">
                <a:ln w="11430"/>
                <a:solidFill>
                  <a:srgbClr val="0000CC"/>
                </a:solidFill>
              </a:rPr>
              <a:t>إعداد</a:t>
            </a:r>
            <a:r>
              <a:rPr lang="ar-SY" sz="2800" b="1" dirty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ar-SY" sz="2800" b="1" dirty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ar-SY" sz="4000" b="1" dirty="0" smtClean="0">
                <a:ln w="11430"/>
                <a:solidFill>
                  <a:srgbClr val="CC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DecoType Naskh Extensions" pitchFamily="2" charset="-78"/>
              </a:rPr>
              <a:t>مفيدة </a:t>
            </a:r>
            <a:r>
              <a:rPr lang="ar-SY" sz="4000" b="1" dirty="0">
                <a:ln w="11430"/>
                <a:solidFill>
                  <a:srgbClr val="CC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DecoType Naskh Extensions" pitchFamily="2" charset="-78"/>
              </a:rPr>
              <a:t>عبد الرحيم </a:t>
            </a:r>
            <a:r>
              <a:rPr lang="ar-SY" sz="4000" b="1" dirty="0" smtClean="0">
                <a:ln w="11430"/>
                <a:solidFill>
                  <a:srgbClr val="CC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DecoType Naskh Extensions" pitchFamily="2" charset="-78"/>
              </a:rPr>
              <a:t>نعمان</a:t>
            </a:r>
            <a:endParaRPr lang="ar-SY" sz="2800" b="1" dirty="0" smtClean="0">
              <a:ln w="11430"/>
              <a:solidFill>
                <a:srgbClr val="CC0099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DecoType Naskh Extensions" pitchFamily="2" charset="-78"/>
            </a:endParaRPr>
          </a:p>
          <a:p>
            <a:pPr>
              <a:spcAft>
                <a:spcPts val="600"/>
              </a:spcAft>
            </a:pPr>
            <a:r>
              <a:rPr lang="ar-SY" sz="2800" b="1" dirty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ar-SY" sz="2800" b="1" dirty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ar-SY" sz="2800" b="1" dirty="0">
              <a:ln w="11430"/>
              <a:solidFill>
                <a:srgbClr val="0000CC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2595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 dirty="0" smtClean="0"/>
          </a:p>
        </p:txBody>
      </p:sp>
      <p:sp>
        <p:nvSpPr>
          <p:cNvPr id="5" name="Rectangle 4"/>
          <p:cNvSpPr/>
          <p:nvPr/>
        </p:nvSpPr>
        <p:spPr>
          <a:xfrm>
            <a:off x="762000" y="152400"/>
            <a:ext cx="769843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defRPr/>
            </a:pPr>
            <a:r>
              <a:rPr kumimoji="1" lang="en-US" sz="6000" b="1" dirty="0">
                <a:ln w="31550" cmpd="sng">
                  <a:gradFill>
                    <a:gsLst>
                      <a:gs pos="70000">
                        <a:srgbClr val="2D2D8A">
                          <a:shade val="50000"/>
                          <a:satMod val="190000"/>
                        </a:srgbClr>
                      </a:gs>
                      <a:gs pos="0">
                        <a:srgbClr val="2D2D8A">
                          <a:tint val="77000"/>
                          <a:satMod val="180000"/>
                        </a:srgbClr>
                      </a:gs>
                    </a:gsLst>
                    <a:lin ang="5400000"/>
                  </a:gradFill>
                  <a:prstDash val="solid"/>
                </a:ln>
                <a:solidFill>
                  <a:srgbClr val="2D2D8A">
                    <a:tint val="15000"/>
                    <a:satMod val="200000"/>
                  </a:srgbClr>
                </a:solidFill>
                <a:effectLst>
                  <a:glow rad="101600">
                    <a:srgbClr val="FF3399">
                      <a:alpha val="60000"/>
                    </a:srgbClr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Tools of the study</a:t>
            </a:r>
            <a:endParaRPr lang="en-US" sz="6000" b="1" dirty="0">
              <a:ln w="31550" cmpd="sng">
                <a:gradFill>
                  <a:gsLst>
                    <a:gs pos="70000">
                      <a:srgbClr val="2D2D8A">
                        <a:shade val="50000"/>
                        <a:satMod val="190000"/>
                      </a:srgbClr>
                    </a:gs>
                    <a:gs pos="0">
                      <a:srgbClr val="2D2D8A">
                        <a:tint val="77000"/>
                        <a:satMod val="180000"/>
                      </a:srgbClr>
                    </a:gs>
                  </a:gsLst>
                  <a:lin ang="5400000"/>
                </a:gradFill>
                <a:prstDash val="solid"/>
              </a:ln>
              <a:solidFill>
                <a:srgbClr val="2D2D8A">
                  <a:tint val="15000"/>
                  <a:satMod val="200000"/>
                </a:srgbClr>
              </a:solidFill>
              <a:effectLst>
                <a:glow rad="101600">
                  <a:srgbClr val="FF3399">
                    <a:alpha val="60000"/>
                  </a:srgbClr>
                </a:glow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Arial" pitchFamily="34" charset="0"/>
            </a:endParaRPr>
          </a:p>
        </p:txBody>
      </p: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2847924" y="3276600"/>
            <a:ext cx="3276600" cy="3581400"/>
            <a:chOff x="762000" y="3429000"/>
            <a:chExt cx="3276600" cy="3048000"/>
          </a:xfrm>
        </p:grpSpPr>
        <p:sp>
          <p:nvSpPr>
            <p:cNvPr id="68624" name="AutoShape 3"/>
            <p:cNvSpPr>
              <a:spLocks noChangeArrowheads="1"/>
            </p:cNvSpPr>
            <p:nvPr/>
          </p:nvSpPr>
          <p:spPr bwMode="gray">
            <a:xfrm rot="5400000">
              <a:off x="876300" y="3314700"/>
              <a:ext cx="3048000" cy="3276600"/>
            </a:xfrm>
            <a:prstGeom prst="roundRect">
              <a:avLst>
                <a:gd name="adj" fmla="val 19894"/>
              </a:avLst>
            </a:prstGeom>
            <a:gradFill rotWithShape="1">
              <a:gsLst>
                <a:gs pos="0">
                  <a:srgbClr val="CCCCFF"/>
                </a:gs>
                <a:gs pos="17999">
                  <a:srgbClr val="99CCFF"/>
                </a:gs>
                <a:gs pos="36000">
                  <a:srgbClr val="9966FF"/>
                </a:gs>
                <a:gs pos="61000">
                  <a:srgbClr val="CC99FF"/>
                </a:gs>
                <a:gs pos="82001">
                  <a:srgbClr val="99CCFF"/>
                </a:gs>
                <a:gs pos="100000">
                  <a:srgbClr val="CCCCFF"/>
                </a:gs>
              </a:gsLst>
              <a:lin ang="2700000"/>
            </a:gradFill>
            <a:ln w="38100" algn="ctr">
              <a:solidFill>
                <a:srgbClr val="FFFFFF"/>
              </a:solidFill>
              <a:round/>
              <a:headEnd/>
              <a:tailEnd/>
            </a:ln>
            <a:effectLst>
              <a:glow rad="228600">
                <a:schemeClr val="accent2">
                  <a:satMod val="175000"/>
                  <a:alpha val="40000"/>
                </a:schemeClr>
              </a:glow>
            </a:effectLst>
          </p:spPr>
          <p:txBody>
            <a:bodyPr wrap="none" anchor="ctr"/>
            <a:lstStyle/>
            <a:p>
              <a:pPr algn="l">
                <a:lnSpc>
                  <a:spcPct val="100000"/>
                </a:lnSpc>
              </a:pPr>
              <a:endParaRPr lang="en-US" sz="1800" b="0" dirty="0">
                <a:latin typeface="Arial" pitchFamily="34" charset="0"/>
              </a:endParaRPr>
            </a:p>
          </p:txBody>
        </p:sp>
        <p:sp>
          <p:nvSpPr>
            <p:cNvPr id="68625" name="Text Box 6"/>
            <p:cNvSpPr txBox="1">
              <a:spLocks noChangeArrowheads="1"/>
            </p:cNvSpPr>
            <p:nvPr/>
          </p:nvSpPr>
          <p:spPr bwMode="gray">
            <a:xfrm>
              <a:off x="990600" y="3962400"/>
              <a:ext cx="2971800" cy="4976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algn="ctr" rtl="0" eaLnBrk="0" fontAlgn="base" hangingPunct="0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algn="ctr" rtl="0" eaLnBrk="0" fontAlgn="base" hangingPunct="0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algn="ctr" rtl="0" eaLnBrk="0" fontAlgn="base" hangingPunct="0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algn="ctr" rtl="0" eaLnBrk="0" fontAlgn="base" hangingPunct="0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lnSpc>
                  <a:spcPct val="100000"/>
                </a:lnSpc>
              </a:pPr>
              <a:endParaRPr lang="en-US" sz="3200" b="0" dirty="0">
                <a:solidFill>
                  <a:srgbClr val="C00000"/>
                </a:solidFill>
                <a:latin typeface="Arial" pitchFamily="34" charset="0"/>
              </a:endParaRPr>
            </a:p>
          </p:txBody>
        </p:sp>
      </p:grpSp>
      <p:grpSp>
        <p:nvGrpSpPr>
          <p:cNvPr id="6" name="Group 17"/>
          <p:cNvGrpSpPr>
            <a:grpSpLocks/>
          </p:cNvGrpSpPr>
          <p:nvPr/>
        </p:nvGrpSpPr>
        <p:grpSpPr bwMode="auto">
          <a:xfrm>
            <a:off x="4419600" y="1371600"/>
            <a:ext cx="3276600" cy="1981200"/>
            <a:chOff x="4343400" y="1371600"/>
            <a:chExt cx="3276600" cy="1981200"/>
          </a:xfrm>
        </p:grpSpPr>
        <p:grpSp>
          <p:nvGrpSpPr>
            <p:cNvPr id="68619" name="Group 15"/>
            <p:cNvGrpSpPr>
              <a:grpSpLocks/>
            </p:cNvGrpSpPr>
            <p:nvPr/>
          </p:nvGrpSpPr>
          <p:grpSpPr bwMode="auto">
            <a:xfrm>
              <a:off x="4343400" y="1371600"/>
              <a:ext cx="3276600" cy="1219200"/>
              <a:chOff x="2251" y="1126"/>
              <a:chExt cx="1501" cy="339"/>
            </a:xfrm>
          </p:grpSpPr>
          <p:sp>
            <p:nvSpPr>
              <p:cNvPr id="68622" name="AutoShape 16"/>
              <p:cNvSpPr>
                <a:spLocks noChangeArrowheads="1"/>
              </p:cNvSpPr>
              <p:nvPr/>
            </p:nvSpPr>
            <p:spPr bwMode="gray">
              <a:xfrm>
                <a:off x="2251" y="1126"/>
                <a:ext cx="1501" cy="33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545454"/>
                  </a:gs>
                  <a:gs pos="50000">
                    <a:srgbClr val="EAEAEA"/>
                  </a:gs>
                  <a:gs pos="100000">
                    <a:srgbClr val="545454"/>
                  </a:gs>
                </a:gsLst>
                <a:lin ang="5400000" scaled="1"/>
              </a:gradFill>
              <a:ln>
                <a:noFill/>
              </a:ln>
              <a:effectLst>
                <a:outerShdw dist="40161" dir="4293903" algn="ctr" rotWithShape="0">
                  <a:srgbClr val="FFFFCC">
                    <a:alpha val="50000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l">
                  <a:lnSpc>
                    <a:spcPct val="100000"/>
                  </a:lnSpc>
                </a:pPr>
                <a:endParaRPr lang="en-US" sz="1800" b="0" dirty="0">
                  <a:latin typeface="Arial" pitchFamily="34" charset="0"/>
                </a:endParaRPr>
              </a:p>
            </p:txBody>
          </p:sp>
          <p:sp>
            <p:nvSpPr>
              <p:cNvPr id="68623" name="AutoShape 17"/>
              <p:cNvSpPr>
                <a:spLocks noChangeArrowheads="1"/>
              </p:cNvSpPr>
              <p:nvPr/>
            </p:nvSpPr>
            <p:spPr bwMode="gray">
              <a:xfrm>
                <a:off x="2269" y="1145"/>
                <a:ext cx="1465" cy="303"/>
              </a:xfrm>
              <a:prstGeom prst="roundRect">
                <a:avLst>
                  <a:gd name="adj" fmla="val 50000"/>
                </a:avLst>
              </a:prstGeom>
              <a:solidFill>
                <a:srgbClr val="FF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l">
                  <a:lnSpc>
                    <a:spcPct val="100000"/>
                  </a:lnSpc>
                </a:pPr>
                <a:endParaRPr lang="en-US" sz="1800" b="0" dirty="0">
                  <a:latin typeface="Arial" pitchFamily="34" charset="0"/>
                </a:endParaRPr>
              </a:p>
            </p:txBody>
          </p:sp>
        </p:grpSp>
        <p:sp>
          <p:nvSpPr>
            <p:cNvPr id="20" name="Rectangle 18"/>
            <p:cNvSpPr>
              <a:spLocks noChangeArrowheads="1"/>
            </p:cNvSpPr>
            <p:nvPr/>
          </p:nvSpPr>
          <p:spPr bwMode="gray">
            <a:xfrm>
              <a:off x="4724400" y="1600200"/>
              <a:ext cx="2286000" cy="76993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  <a:defRPr/>
              </a:pPr>
              <a:r>
                <a:rPr lang="en-US" sz="4400" b="1" dirty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  <a:latin typeface="Arial" pitchFamily="34" charset="0"/>
                </a:rPr>
                <a:t>Tool </a:t>
              </a:r>
              <a:r>
                <a:rPr lang="en-US" sz="44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  <a:latin typeface="Arial" pitchFamily="34" charset="0"/>
                </a:rPr>
                <a:t>3</a:t>
              </a:r>
              <a:endParaRPr lang="en-US" sz="4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8621" name="AutoShape 28"/>
            <p:cNvSpPr>
              <a:spLocks noChangeArrowheads="1"/>
            </p:cNvSpPr>
            <p:nvPr/>
          </p:nvSpPr>
          <p:spPr bwMode="gray">
            <a:xfrm flipV="1">
              <a:off x="5029200" y="2590800"/>
              <a:ext cx="1981200" cy="762000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FF80FF"/>
                </a:gs>
                <a:gs pos="50000">
                  <a:srgbClr val="FFB3FF"/>
                </a:gs>
                <a:gs pos="100000">
                  <a:srgbClr val="FFDAF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l">
                <a:lnSpc>
                  <a:spcPct val="100000"/>
                </a:lnSpc>
              </a:pPr>
              <a:endParaRPr lang="en-US" sz="1800" b="0" dirty="0">
                <a:latin typeface="Arial" pitchFamily="34" charset="0"/>
              </a:endParaRPr>
            </a:p>
          </p:txBody>
        </p:sp>
      </p:grpSp>
      <p:sp>
        <p:nvSpPr>
          <p:cNvPr id="68618" name="Text Box 10"/>
          <p:cNvSpPr txBox="1">
            <a:spLocks noChangeArrowheads="1"/>
          </p:cNvSpPr>
          <p:nvPr/>
        </p:nvSpPr>
        <p:spPr bwMode="gray">
          <a:xfrm>
            <a:off x="-714284" y="1585841"/>
            <a:ext cx="2808236" cy="639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algn="ctr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algn="ctr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algn="ctr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algn="ctr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>
              <a:lnSpc>
                <a:spcPct val="100000"/>
              </a:lnSpc>
            </a:pPr>
            <a:endParaRPr lang="en-US" sz="3200" dirty="0">
              <a:solidFill>
                <a:srgbClr val="C00000"/>
              </a:solidFill>
              <a:latin typeface="Arial" pitchFamily="34" charset="0"/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2818512" y="3903345"/>
            <a:ext cx="3269578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3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استبيان </a:t>
            </a:r>
            <a:r>
              <a:rPr lang="ar-SA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احتياجات</a:t>
            </a:r>
          </a:p>
          <a:p>
            <a:r>
              <a:rPr lang="ar-SA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A" sz="3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الرعاية </a:t>
            </a:r>
            <a:r>
              <a:rPr lang="ar-SA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الداعمة</a:t>
            </a:r>
            <a:r>
              <a:rPr lang="ar-SA" sz="3600" b="1" dirty="0" smtClean="0">
                <a:latin typeface="Simplified Arabic" pitchFamily="18" charset="-78"/>
                <a:cs typeface="Simplified Arabic" pitchFamily="18" charset="-78"/>
              </a:rPr>
              <a:t>:</a:t>
            </a:r>
          </a:p>
          <a:p>
            <a:r>
              <a:rPr lang="ar-SA" sz="2000" b="1" dirty="0" smtClean="0">
                <a:latin typeface="Simplified Arabic" pitchFamily="18" charset="-78"/>
                <a:cs typeface="Simplified Arabic" pitchFamily="18" charset="-78"/>
              </a:rPr>
              <a:t>الجس</a:t>
            </a: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د</a:t>
            </a:r>
            <a:r>
              <a:rPr lang="ar-SA" sz="2000" b="1" dirty="0" err="1" smtClean="0">
                <a:latin typeface="Simplified Arabic" pitchFamily="18" charset="-78"/>
                <a:cs typeface="Simplified Arabic" pitchFamily="18" charset="-78"/>
              </a:rPr>
              <a:t>ية</a:t>
            </a:r>
            <a:r>
              <a:rPr lang="ar-SA" sz="2000" b="1" dirty="0" smtClean="0">
                <a:latin typeface="Simplified Arabic" pitchFamily="18" charset="-78"/>
                <a:cs typeface="Simplified Arabic" pitchFamily="18" charset="-78"/>
              </a:rPr>
              <a:t>، والنفسية، </a:t>
            </a:r>
          </a:p>
          <a:p>
            <a:r>
              <a:rPr lang="ar-SA" sz="2000" b="1" dirty="0" smtClean="0">
                <a:latin typeface="Simplified Arabic" pitchFamily="18" charset="-78"/>
                <a:cs typeface="Simplified Arabic" pitchFamily="18" charset="-78"/>
              </a:rPr>
              <a:t>والجنسية، </a:t>
            </a:r>
          </a:p>
          <a:p>
            <a:r>
              <a:rPr lang="ar-SA" sz="2000" b="1" dirty="0" smtClean="0">
                <a:latin typeface="Simplified Arabic" pitchFamily="18" charset="-78"/>
                <a:cs typeface="Simplified Arabic" pitchFamily="18" charset="-78"/>
              </a:rPr>
              <a:t>والدعم والرعاية ، </a:t>
            </a:r>
          </a:p>
          <a:p>
            <a:r>
              <a:rPr lang="ar-SA" sz="2000" b="1" dirty="0" smtClean="0">
                <a:latin typeface="Simplified Arabic" pitchFamily="18" charset="-78"/>
                <a:cs typeface="Simplified Arabic" pitchFamily="18" charset="-78"/>
              </a:rPr>
              <a:t>والمعرفية والنظام الصحي</a:t>
            </a:r>
            <a:endParaRPr lang="en-US" sz="2000" b="1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12776"/>
          </a:xfrm>
        </p:spPr>
        <p:txBody>
          <a:bodyPr/>
          <a:lstStyle/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xmlns="" val="1046008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928390" y="19275"/>
            <a:ext cx="7205309" cy="1143000"/>
          </a:xfrm>
        </p:spPr>
        <p:txBody>
          <a:bodyPr>
            <a:normAutofit fontScale="90000"/>
          </a:bodyPr>
          <a:lstStyle/>
          <a:p>
            <a:r>
              <a:rPr lang="ar-SA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أدوات الدراسة</a:t>
            </a:r>
            <a:br>
              <a:rPr lang="ar-SA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en-US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TOOL 4</a:t>
            </a:r>
            <a:endParaRPr lang="en-US" sz="2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7587" name="AutoShape 3"/>
          <p:cNvSpPr>
            <a:spLocks noChangeArrowheads="1"/>
          </p:cNvSpPr>
          <p:nvPr/>
        </p:nvSpPr>
        <p:spPr bwMode="auto">
          <a:xfrm>
            <a:off x="5076056" y="3352800"/>
            <a:ext cx="4067943" cy="3505200"/>
          </a:xfrm>
          <a:prstGeom prst="roundRect">
            <a:avLst>
              <a:gd name="adj" fmla="val 16667"/>
            </a:avLst>
          </a:prstGeom>
          <a:solidFill>
            <a:schemeClr val="tx2">
              <a:lumMod val="20000"/>
              <a:lumOff val="80000"/>
            </a:schemeClr>
          </a:solidFill>
          <a:ln w="38100">
            <a:noFill/>
            <a:round/>
            <a:headEnd/>
            <a:tailEnd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wrap="none" anchor="ctr"/>
          <a:lstStyle/>
          <a:p>
            <a:endParaRPr lang="ar-SA" sz="1800" b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67589" name="AutoShape 5"/>
          <p:cNvSpPr>
            <a:spLocks noChangeArrowheads="1"/>
          </p:cNvSpPr>
          <p:nvPr/>
        </p:nvSpPr>
        <p:spPr bwMode="auto">
          <a:xfrm>
            <a:off x="0" y="3352800"/>
            <a:ext cx="3563888" cy="3388568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 w="38100">
            <a:noFill/>
            <a:round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none" anchor="ctr"/>
          <a:lstStyle/>
          <a:p>
            <a:endParaRPr lang="ar-SA" sz="1800" b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67590" name="Text Box 6"/>
          <p:cNvSpPr txBox="1">
            <a:spLocks noChangeArrowheads="1"/>
          </p:cNvSpPr>
          <p:nvPr/>
        </p:nvSpPr>
        <p:spPr bwMode="auto">
          <a:xfrm>
            <a:off x="395536" y="3552825"/>
            <a:ext cx="3033464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ar-SA" sz="2400" b="1" dirty="0" smtClean="0">
                <a:solidFill>
                  <a:srgbClr val="000000"/>
                </a:solidFill>
              </a:rPr>
              <a:t>تقييم نوعية الحياة: </a:t>
            </a:r>
          </a:p>
          <a:p>
            <a:r>
              <a:rPr lang="ar-SA" sz="2400" b="1" dirty="0" smtClean="0">
                <a:solidFill>
                  <a:srgbClr val="000000"/>
                </a:solidFill>
              </a:rPr>
              <a:t>1- المقاييس الوظيفية</a:t>
            </a:r>
            <a:r>
              <a:rPr lang="ar-SA" sz="2400" b="0" dirty="0" smtClean="0">
                <a:solidFill>
                  <a:srgbClr val="000000"/>
                </a:solidFill>
              </a:rPr>
              <a:t>: الجسمانية والنفسية والاجتماعية والفكرية والدور الوظيفي في الحياة</a:t>
            </a:r>
          </a:p>
          <a:p>
            <a:r>
              <a:rPr lang="ar-SA" sz="2400" b="1" dirty="0" smtClean="0">
                <a:solidFill>
                  <a:srgbClr val="000000"/>
                </a:solidFill>
              </a:rPr>
              <a:t>2- مقياس الأعراض الجانبية للمعالجة الكيماوية</a:t>
            </a:r>
            <a:r>
              <a:rPr lang="ar-SA" sz="2400" dirty="0" smtClean="0">
                <a:solidFill>
                  <a:srgbClr val="000000"/>
                </a:solidFill>
              </a:rPr>
              <a:t>.</a:t>
            </a:r>
            <a:r>
              <a:rPr lang="en-US" sz="2400" b="0" dirty="0" smtClean="0">
                <a:solidFill>
                  <a:srgbClr val="000000"/>
                </a:solidFill>
              </a:rPr>
              <a:t>.</a:t>
            </a:r>
            <a:endParaRPr lang="en-US" sz="2400" b="0" dirty="0">
              <a:solidFill>
                <a:srgbClr val="000000"/>
              </a:solidFill>
            </a:endParaRPr>
          </a:p>
        </p:txBody>
      </p:sp>
      <p:sp>
        <p:nvSpPr>
          <p:cNvPr id="67591" name="Freeform 7"/>
          <p:cNvSpPr>
            <a:spLocks/>
          </p:cNvSpPr>
          <p:nvPr/>
        </p:nvSpPr>
        <p:spPr bwMode="gray">
          <a:xfrm>
            <a:off x="3517473" y="3255963"/>
            <a:ext cx="903288" cy="1241425"/>
          </a:xfrm>
          <a:custGeom>
            <a:avLst/>
            <a:gdLst>
              <a:gd name="T0" fmla="*/ 580 w 580"/>
              <a:gd name="T1" fmla="*/ 0 h 798"/>
              <a:gd name="T2" fmla="*/ 578 w 580"/>
              <a:gd name="T3" fmla="*/ 90 h 798"/>
              <a:gd name="T4" fmla="*/ 568 w 580"/>
              <a:gd name="T5" fmla="*/ 174 h 798"/>
              <a:gd name="T6" fmla="*/ 552 w 580"/>
              <a:gd name="T7" fmla="*/ 252 h 798"/>
              <a:gd name="T8" fmla="*/ 526 w 580"/>
              <a:gd name="T9" fmla="*/ 324 h 798"/>
              <a:gd name="T10" fmla="*/ 494 w 580"/>
              <a:gd name="T11" fmla="*/ 390 h 798"/>
              <a:gd name="T12" fmla="*/ 452 w 580"/>
              <a:gd name="T13" fmla="*/ 450 h 798"/>
              <a:gd name="T14" fmla="*/ 402 w 580"/>
              <a:gd name="T15" fmla="*/ 508 h 798"/>
              <a:gd name="T16" fmla="*/ 342 w 580"/>
              <a:gd name="T17" fmla="*/ 560 h 798"/>
              <a:gd name="T18" fmla="*/ 270 w 580"/>
              <a:gd name="T19" fmla="*/ 610 h 798"/>
              <a:gd name="T20" fmla="*/ 188 w 580"/>
              <a:gd name="T21" fmla="*/ 656 h 798"/>
              <a:gd name="T22" fmla="*/ 188 w 580"/>
              <a:gd name="T23" fmla="*/ 798 h 798"/>
              <a:gd name="T24" fmla="*/ 0 w 580"/>
              <a:gd name="T25" fmla="*/ 514 h 798"/>
              <a:gd name="T26" fmla="*/ 188 w 580"/>
              <a:gd name="T27" fmla="*/ 230 h 798"/>
              <a:gd name="T28" fmla="*/ 188 w 580"/>
              <a:gd name="T29" fmla="*/ 372 h 798"/>
              <a:gd name="T30" fmla="*/ 224 w 580"/>
              <a:gd name="T31" fmla="*/ 368 h 798"/>
              <a:gd name="T32" fmla="*/ 264 w 580"/>
              <a:gd name="T33" fmla="*/ 356 h 798"/>
              <a:gd name="T34" fmla="*/ 306 w 580"/>
              <a:gd name="T35" fmla="*/ 336 h 798"/>
              <a:gd name="T36" fmla="*/ 348 w 580"/>
              <a:gd name="T37" fmla="*/ 310 h 798"/>
              <a:gd name="T38" fmla="*/ 392 w 580"/>
              <a:gd name="T39" fmla="*/ 280 h 798"/>
              <a:gd name="T40" fmla="*/ 432 w 580"/>
              <a:gd name="T41" fmla="*/ 246 h 798"/>
              <a:gd name="T42" fmla="*/ 472 w 580"/>
              <a:gd name="T43" fmla="*/ 208 h 798"/>
              <a:gd name="T44" fmla="*/ 506 w 580"/>
              <a:gd name="T45" fmla="*/ 166 h 798"/>
              <a:gd name="T46" fmla="*/ 536 w 580"/>
              <a:gd name="T47" fmla="*/ 124 h 798"/>
              <a:gd name="T48" fmla="*/ 558 w 580"/>
              <a:gd name="T49" fmla="*/ 82 h 798"/>
              <a:gd name="T50" fmla="*/ 574 w 580"/>
              <a:gd name="T51" fmla="*/ 40 h 798"/>
              <a:gd name="T52" fmla="*/ 578 w 580"/>
              <a:gd name="T53" fmla="*/ 0 h 798"/>
              <a:gd name="T54" fmla="*/ 580 w 580"/>
              <a:gd name="T55" fmla="*/ 0 h 7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63529"/>
                  <a:invGamma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0">
                <a:solidFill>
                  <a:srgbClr val="00A06C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ar-SA"/>
          </a:p>
        </p:txBody>
      </p:sp>
      <p:sp>
        <p:nvSpPr>
          <p:cNvPr id="67592" name="AutoShape 8"/>
          <p:cNvSpPr>
            <a:spLocks noChangeAspect="1" noChangeArrowheads="1" noTextEdit="1"/>
          </p:cNvSpPr>
          <p:nvPr/>
        </p:nvSpPr>
        <p:spPr bwMode="gray">
          <a:xfrm flipH="1">
            <a:off x="4868863" y="3252788"/>
            <a:ext cx="909637" cy="124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ar-SA"/>
          </a:p>
        </p:txBody>
      </p:sp>
      <p:sp>
        <p:nvSpPr>
          <p:cNvPr id="67593" name="Freeform 9"/>
          <p:cNvSpPr>
            <a:spLocks/>
          </p:cNvSpPr>
          <p:nvPr/>
        </p:nvSpPr>
        <p:spPr bwMode="gray">
          <a:xfrm flipH="1">
            <a:off x="4531045" y="3255963"/>
            <a:ext cx="903287" cy="1241425"/>
          </a:xfrm>
          <a:custGeom>
            <a:avLst/>
            <a:gdLst>
              <a:gd name="T0" fmla="*/ 580 w 580"/>
              <a:gd name="T1" fmla="*/ 0 h 798"/>
              <a:gd name="T2" fmla="*/ 578 w 580"/>
              <a:gd name="T3" fmla="*/ 90 h 798"/>
              <a:gd name="T4" fmla="*/ 568 w 580"/>
              <a:gd name="T5" fmla="*/ 174 h 798"/>
              <a:gd name="T6" fmla="*/ 552 w 580"/>
              <a:gd name="T7" fmla="*/ 252 h 798"/>
              <a:gd name="T8" fmla="*/ 526 w 580"/>
              <a:gd name="T9" fmla="*/ 324 h 798"/>
              <a:gd name="T10" fmla="*/ 494 w 580"/>
              <a:gd name="T11" fmla="*/ 390 h 798"/>
              <a:gd name="T12" fmla="*/ 452 w 580"/>
              <a:gd name="T13" fmla="*/ 450 h 798"/>
              <a:gd name="T14" fmla="*/ 402 w 580"/>
              <a:gd name="T15" fmla="*/ 508 h 798"/>
              <a:gd name="T16" fmla="*/ 342 w 580"/>
              <a:gd name="T17" fmla="*/ 560 h 798"/>
              <a:gd name="T18" fmla="*/ 270 w 580"/>
              <a:gd name="T19" fmla="*/ 610 h 798"/>
              <a:gd name="T20" fmla="*/ 188 w 580"/>
              <a:gd name="T21" fmla="*/ 656 h 798"/>
              <a:gd name="T22" fmla="*/ 188 w 580"/>
              <a:gd name="T23" fmla="*/ 798 h 798"/>
              <a:gd name="T24" fmla="*/ 0 w 580"/>
              <a:gd name="T25" fmla="*/ 514 h 798"/>
              <a:gd name="T26" fmla="*/ 188 w 580"/>
              <a:gd name="T27" fmla="*/ 230 h 798"/>
              <a:gd name="T28" fmla="*/ 188 w 580"/>
              <a:gd name="T29" fmla="*/ 372 h 798"/>
              <a:gd name="T30" fmla="*/ 224 w 580"/>
              <a:gd name="T31" fmla="*/ 368 h 798"/>
              <a:gd name="T32" fmla="*/ 264 w 580"/>
              <a:gd name="T33" fmla="*/ 356 h 798"/>
              <a:gd name="T34" fmla="*/ 306 w 580"/>
              <a:gd name="T35" fmla="*/ 336 h 798"/>
              <a:gd name="T36" fmla="*/ 348 w 580"/>
              <a:gd name="T37" fmla="*/ 310 h 798"/>
              <a:gd name="T38" fmla="*/ 392 w 580"/>
              <a:gd name="T39" fmla="*/ 280 h 798"/>
              <a:gd name="T40" fmla="*/ 432 w 580"/>
              <a:gd name="T41" fmla="*/ 246 h 798"/>
              <a:gd name="T42" fmla="*/ 472 w 580"/>
              <a:gd name="T43" fmla="*/ 208 h 798"/>
              <a:gd name="T44" fmla="*/ 506 w 580"/>
              <a:gd name="T45" fmla="*/ 166 h 798"/>
              <a:gd name="T46" fmla="*/ 536 w 580"/>
              <a:gd name="T47" fmla="*/ 124 h 798"/>
              <a:gd name="T48" fmla="*/ 558 w 580"/>
              <a:gd name="T49" fmla="*/ 82 h 798"/>
              <a:gd name="T50" fmla="*/ 574 w 580"/>
              <a:gd name="T51" fmla="*/ 40 h 798"/>
              <a:gd name="T52" fmla="*/ 578 w 580"/>
              <a:gd name="T53" fmla="*/ 0 h 798"/>
              <a:gd name="T54" fmla="*/ 580 w 580"/>
              <a:gd name="T55" fmla="*/ 0 h 7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31765"/>
                  <a:invGamma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0">
                <a:solidFill>
                  <a:srgbClr val="00A06C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ar-SA"/>
          </a:p>
        </p:txBody>
      </p:sp>
      <p:grpSp>
        <p:nvGrpSpPr>
          <p:cNvPr id="67594" name="Group 10"/>
          <p:cNvGrpSpPr>
            <a:grpSpLocks/>
          </p:cNvGrpSpPr>
          <p:nvPr/>
        </p:nvGrpSpPr>
        <p:grpSpPr bwMode="auto">
          <a:xfrm>
            <a:off x="2123728" y="1211551"/>
            <a:ext cx="5111686" cy="1961803"/>
            <a:chOff x="1997" y="1314"/>
            <a:chExt cx="1889" cy="1009"/>
          </a:xfrm>
        </p:grpSpPr>
        <p:grpSp>
          <p:nvGrpSpPr>
            <p:cNvPr id="67595" name="Group 11"/>
            <p:cNvGrpSpPr>
              <a:grpSpLocks/>
            </p:cNvGrpSpPr>
            <p:nvPr/>
          </p:nvGrpSpPr>
          <p:grpSpPr bwMode="auto">
            <a:xfrm>
              <a:off x="1997" y="1404"/>
              <a:ext cx="1889" cy="919"/>
              <a:chOff x="1973" y="1027"/>
              <a:chExt cx="1926" cy="937"/>
            </a:xfrm>
          </p:grpSpPr>
          <p:sp>
            <p:nvSpPr>
              <p:cNvPr id="67596" name="Oval 12"/>
              <p:cNvSpPr>
                <a:spLocks noChangeArrowheads="1"/>
              </p:cNvSpPr>
              <p:nvPr/>
            </p:nvSpPr>
            <p:spPr bwMode="gray">
              <a:xfrm>
                <a:off x="1994" y="1057"/>
                <a:ext cx="1905" cy="90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chemeClr val="hlink">
                      <a:gamma/>
                      <a:shade val="48627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ar-SA"/>
              </a:p>
            </p:txBody>
          </p:sp>
          <p:sp>
            <p:nvSpPr>
              <p:cNvPr id="67597" name="Oval 13"/>
              <p:cNvSpPr>
                <a:spLocks noChangeArrowheads="1"/>
              </p:cNvSpPr>
              <p:nvPr/>
            </p:nvSpPr>
            <p:spPr bwMode="gray">
              <a:xfrm>
                <a:off x="1973" y="1027"/>
                <a:ext cx="1905" cy="907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44314"/>
                      <a:invGamma/>
                    </a:schemeClr>
                  </a:gs>
                  <a:gs pos="100000">
                    <a:schemeClr val="hlink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ar-SA"/>
              </a:p>
            </p:txBody>
          </p:sp>
        </p:grpSp>
        <p:sp>
          <p:nvSpPr>
            <p:cNvPr id="67598" name="Oval 14"/>
            <p:cNvSpPr>
              <a:spLocks noChangeArrowheads="1"/>
            </p:cNvSpPr>
            <p:nvPr/>
          </p:nvSpPr>
          <p:spPr bwMode="gray">
            <a:xfrm>
              <a:off x="2086" y="1314"/>
              <a:ext cx="1691" cy="845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ar-SA"/>
            </a:p>
          </p:txBody>
        </p:sp>
        <p:sp>
          <p:nvSpPr>
            <p:cNvPr id="67599" name="Oval 15"/>
            <p:cNvSpPr>
              <a:spLocks noChangeArrowheads="1"/>
            </p:cNvSpPr>
            <p:nvPr/>
          </p:nvSpPr>
          <p:spPr bwMode="gray">
            <a:xfrm>
              <a:off x="2108" y="1319"/>
              <a:ext cx="1650" cy="824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alpha val="0"/>
                  </a:schemeClr>
                </a:gs>
                <a:gs pos="100000">
                  <a:schemeClr val="accent1">
                    <a:gamma/>
                    <a:tint val="34902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ar-SA"/>
            </a:p>
          </p:txBody>
        </p:sp>
        <p:sp>
          <p:nvSpPr>
            <p:cNvPr id="67600" name="Oval 16"/>
            <p:cNvSpPr>
              <a:spLocks noChangeArrowheads="1"/>
            </p:cNvSpPr>
            <p:nvPr/>
          </p:nvSpPr>
          <p:spPr bwMode="gray">
            <a:xfrm>
              <a:off x="2125" y="1327"/>
              <a:ext cx="1570" cy="770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79216"/>
                    <a:invGamma/>
                  </a:schemeClr>
                </a:gs>
                <a:gs pos="100000">
                  <a:schemeClr val="accent1">
                    <a:alpha val="48000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ar-SA"/>
            </a:p>
          </p:txBody>
        </p:sp>
        <p:sp>
          <p:nvSpPr>
            <p:cNvPr id="67601" name="Oval 17"/>
            <p:cNvSpPr>
              <a:spLocks noChangeArrowheads="1"/>
            </p:cNvSpPr>
            <p:nvPr/>
          </p:nvSpPr>
          <p:spPr bwMode="gray">
            <a:xfrm>
              <a:off x="2208" y="1344"/>
              <a:ext cx="1382" cy="624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</a:schemeClr>
                </a:gs>
                <a:gs pos="100000">
                  <a:schemeClr val="accent1">
                    <a:alpha val="38000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ar-SA"/>
            </a:p>
          </p:txBody>
        </p:sp>
      </p:grpSp>
      <p:sp>
        <p:nvSpPr>
          <p:cNvPr id="67602" name="Text Box 18"/>
          <p:cNvSpPr txBox="1">
            <a:spLocks noChangeArrowheads="1"/>
          </p:cNvSpPr>
          <p:nvPr/>
        </p:nvSpPr>
        <p:spPr bwMode="auto">
          <a:xfrm>
            <a:off x="2947219" y="1329828"/>
            <a:ext cx="3364096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استبيان </a:t>
            </a:r>
            <a:r>
              <a:rPr lang="ar-SA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تقييم نوعية </a:t>
            </a:r>
            <a:endParaRPr lang="ar-SA" sz="28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implified Arabic" pitchFamily="18" charset="-78"/>
              <a:cs typeface="Simplified Arabic" pitchFamily="18" charset="-78"/>
            </a:endParaRPr>
          </a:p>
          <a:p>
            <a:pPr algn="ctr"/>
            <a:r>
              <a:rPr lang="ar-SA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الحياة </a:t>
            </a:r>
            <a:r>
              <a:rPr lang="ar-SA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المرتبطة بالصحة </a:t>
            </a:r>
            <a:endParaRPr lang="ar-SA" sz="28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implified Arabic" pitchFamily="18" charset="-78"/>
              <a:cs typeface="Simplified Arabic" pitchFamily="18" charset="-78"/>
            </a:endParaRPr>
          </a:p>
          <a:p>
            <a:pPr algn="ctr"/>
            <a: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EORTC-QLQ</a:t>
            </a:r>
            <a:endParaRPr lang="en-US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7603" name="Text Box 19"/>
          <p:cNvSpPr txBox="1">
            <a:spLocks noChangeArrowheads="1"/>
          </p:cNvSpPr>
          <p:nvPr/>
        </p:nvSpPr>
        <p:spPr bwMode="auto">
          <a:xfrm>
            <a:off x="5434332" y="3581400"/>
            <a:ext cx="3602164" cy="3354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ar-SY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نموذج سرطان الثدي</a:t>
            </a:r>
            <a:r>
              <a:rPr lang="ar-SA" sz="2400" b="1" baseline="30000" dirty="0">
                <a:solidFill>
                  <a:schemeClr val="tx1">
                    <a:lumMod val="85000"/>
                    <a:lumOff val="1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A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(</a:t>
            </a:r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QLQ-BR 23</a:t>
            </a:r>
            <a:r>
              <a:rPr lang="ar-SA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)</a:t>
            </a:r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Quality of Life questionnaire – Breast</a:t>
            </a:r>
            <a:r>
              <a:rPr lang="en-US" sz="1400" b="0" dirty="0" smtClean="0">
                <a:solidFill>
                  <a:srgbClr val="000000"/>
                </a:solidFill>
              </a:rPr>
              <a:t>.</a:t>
            </a:r>
          </a:p>
          <a:p>
            <a:r>
              <a:rPr lang="ar-SA" sz="1400" dirty="0" smtClean="0">
                <a:solidFill>
                  <a:srgbClr val="000000"/>
                </a:solidFill>
              </a:rPr>
              <a:t>1</a:t>
            </a:r>
            <a:r>
              <a:rPr lang="ar-SA" sz="2000" b="1" dirty="0" smtClean="0">
                <a:solidFill>
                  <a:srgbClr val="000000"/>
                </a:solidFill>
              </a:rPr>
              <a:t>- المقاييس الوظيفية: </a:t>
            </a:r>
            <a:r>
              <a:rPr lang="ar-SA" sz="2000" dirty="0" smtClean="0">
                <a:solidFill>
                  <a:srgbClr val="000000"/>
                </a:solidFill>
              </a:rPr>
              <a:t>صورة الجسم، نظرة المريضة للمستقبل، الوظيفة الجنسية ، والرضا بالحياة الجنسية</a:t>
            </a:r>
          </a:p>
          <a:p>
            <a:r>
              <a:rPr lang="ar-SA" sz="2000" b="0" dirty="0" smtClean="0">
                <a:solidFill>
                  <a:srgbClr val="000000"/>
                </a:solidFill>
              </a:rPr>
              <a:t>2- </a:t>
            </a:r>
            <a:r>
              <a:rPr lang="ar-SA" sz="2000" b="1" dirty="0" smtClean="0">
                <a:solidFill>
                  <a:srgbClr val="000000"/>
                </a:solidFill>
              </a:rPr>
              <a:t>مقياس أعراض :</a:t>
            </a:r>
          </a:p>
          <a:p>
            <a:r>
              <a:rPr lang="ar-SA" sz="2000" b="0" dirty="0" smtClean="0">
                <a:solidFill>
                  <a:srgbClr val="000000"/>
                </a:solidFill>
              </a:rPr>
              <a:t>سرطان الثدي الجهازية، أعراض الذراع، وأعراض الثدي والانزعاج من تساقط الشعر</a:t>
            </a:r>
            <a:endParaRPr lang="en-US" sz="2000" b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94465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505977" y="67780"/>
            <a:ext cx="8229600" cy="1143000"/>
          </a:xfrm>
        </p:spPr>
        <p:txBody>
          <a:bodyPr/>
          <a:lstStyle/>
          <a:p>
            <a:r>
              <a:rPr lang="ar-SA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الأداة التاسعة</a:t>
            </a:r>
            <a:endParaRPr lang="en-US" sz="20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grpSp>
        <p:nvGrpSpPr>
          <p:cNvPr id="69635" name="Group 3"/>
          <p:cNvGrpSpPr>
            <a:grpSpLocks/>
          </p:cNvGrpSpPr>
          <p:nvPr/>
        </p:nvGrpSpPr>
        <p:grpSpPr bwMode="auto">
          <a:xfrm>
            <a:off x="0" y="872176"/>
            <a:ext cx="9036496" cy="5985823"/>
            <a:chOff x="501" y="812"/>
            <a:chExt cx="4539" cy="2545"/>
          </a:xfrm>
          <a:effectLst>
            <a:glow rad="228600">
              <a:schemeClr val="accent2">
                <a:satMod val="175000"/>
                <a:alpha val="40000"/>
              </a:schemeClr>
            </a:glow>
          </a:effectLst>
        </p:grpSpPr>
        <p:sp>
          <p:nvSpPr>
            <p:cNvPr id="69636" name="AutoShape 4"/>
            <p:cNvSpPr>
              <a:spLocks noChangeArrowheads="1"/>
            </p:cNvSpPr>
            <p:nvPr/>
          </p:nvSpPr>
          <p:spPr bwMode="gray">
            <a:xfrm>
              <a:off x="1872" y="2496"/>
              <a:ext cx="1920" cy="38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9637" name="AutoShape 5"/>
            <p:cNvSpPr>
              <a:spLocks noChangeArrowheads="1"/>
            </p:cNvSpPr>
            <p:nvPr/>
          </p:nvSpPr>
          <p:spPr bwMode="gray">
            <a:xfrm>
              <a:off x="1872" y="2160"/>
              <a:ext cx="1920" cy="38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9638" name="AutoShape 6"/>
            <p:cNvSpPr>
              <a:spLocks noChangeArrowheads="1"/>
            </p:cNvSpPr>
            <p:nvPr/>
          </p:nvSpPr>
          <p:spPr bwMode="gray">
            <a:xfrm>
              <a:off x="1872" y="1824"/>
              <a:ext cx="1920" cy="38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9639" name="Text Box 7"/>
            <p:cNvSpPr txBox="1">
              <a:spLocks noChangeArrowheads="1"/>
            </p:cNvSpPr>
            <p:nvPr/>
          </p:nvSpPr>
          <p:spPr bwMode="gray">
            <a:xfrm>
              <a:off x="2111" y="1969"/>
              <a:ext cx="1633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ar-SA" sz="3200" b="1" dirty="0">
                  <a:solidFill>
                    <a:srgbClr val="FFFF00"/>
                  </a:solidFill>
                </a:rPr>
                <a:t>5 جلسات تثقيف</a:t>
              </a:r>
              <a:endParaRPr lang="en-US" sz="3200" b="1" dirty="0">
                <a:solidFill>
                  <a:srgbClr val="FFFF00"/>
                </a:solidFill>
              </a:endParaRPr>
            </a:p>
          </p:txBody>
        </p:sp>
        <p:sp>
          <p:nvSpPr>
            <p:cNvPr id="69640" name="Text Box 8"/>
            <p:cNvSpPr txBox="1">
              <a:spLocks noChangeArrowheads="1"/>
            </p:cNvSpPr>
            <p:nvPr/>
          </p:nvSpPr>
          <p:spPr bwMode="gray">
            <a:xfrm>
              <a:off x="1689" y="2305"/>
              <a:ext cx="2055" cy="3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ar-SA" sz="2800" b="1" dirty="0">
                  <a:solidFill>
                    <a:srgbClr val="FFFF00"/>
                  </a:solidFill>
                </a:rPr>
                <a:t>3 جلسات استرخاء </a:t>
              </a:r>
              <a:r>
                <a:rPr lang="ar-SA" sz="2800" b="1" dirty="0" smtClean="0">
                  <a:solidFill>
                    <a:srgbClr val="FFFF00"/>
                  </a:solidFill>
                </a:rPr>
                <a:t>عضلي  </a:t>
              </a:r>
              <a:endParaRPr lang="en-US" sz="2800" b="1" dirty="0">
                <a:solidFill>
                  <a:srgbClr val="FFFF00"/>
                </a:solidFill>
              </a:endParaRPr>
            </a:p>
            <a:p>
              <a:endParaRPr lang="en-US" sz="1800" dirty="0"/>
            </a:p>
          </p:txBody>
        </p:sp>
        <p:sp>
          <p:nvSpPr>
            <p:cNvPr id="69641" name="Text Box 9"/>
            <p:cNvSpPr txBox="1">
              <a:spLocks noChangeArrowheads="1"/>
            </p:cNvSpPr>
            <p:nvPr/>
          </p:nvSpPr>
          <p:spPr bwMode="gray">
            <a:xfrm>
              <a:off x="2194" y="2623"/>
              <a:ext cx="1467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ar-SA" sz="3200" b="1" dirty="0">
                  <a:solidFill>
                    <a:srgbClr val="FFFF00"/>
                  </a:solidFill>
                </a:rPr>
                <a:t>3 جلسات دعم نفسي</a:t>
              </a:r>
              <a:endParaRPr lang="en-US" sz="3200" b="1" dirty="0">
                <a:solidFill>
                  <a:srgbClr val="FFFF00"/>
                </a:solidFill>
              </a:endParaRPr>
            </a:p>
          </p:txBody>
        </p:sp>
        <p:sp>
          <p:nvSpPr>
            <p:cNvPr id="69643" name="AutoShape 11"/>
            <p:cNvSpPr>
              <a:spLocks noChangeArrowheads="1"/>
            </p:cNvSpPr>
            <p:nvPr/>
          </p:nvSpPr>
          <p:spPr bwMode="auto">
            <a:xfrm>
              <a:off x="501" y="1334"/>
              <a:ext cx="1371" cy="1968"/>
            </a:xfrm>
            <a:prstGeom prst="roundRect">
              <a:avLst>
                <a:gd name="adj" fmla="val 16667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SA" sz="1800" b="0">
                <a:solidFill>
                  <a:schemeClr val="tx1"/>
                </a:solidFill>
                <a:latin typeface="Verdana" pitchFamily="34" charset="0"/>
              </a:endParaRPr>
            </a:p>
          </p:txBody>
        </p:sp>
        <p:sp>
          <p:nvSpPr>
            <p:cNvPr id="69644" name="Text Box 12"/>
            <p:cNvSpPr txBox="1">
              <a:spLocks noChangeArrowheads="1"/>
            </p:cNvSpPr>
            <p:nvPr/>
          </p:nvSpPr>
          <p:spPr bwMode="auto">
            <a:xfrm>
              <a:off x="501" y="1488"/>
              <a:ext cx="1340" cy="11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gradFill rotWithShape="1">
                    <a:gsLst>
                      <a:gs pos="0">
                        <a:schemeClr val="tx2"/>
                      </a:gs>
                      <a:gs pos="100000">
                        <a:schemeClr val="tx2">
                          <a:gamma/>
                          <a:tint val="48627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ar-SA" sz="3200" b="1" dirty="0" smtClean="0">
                  <a:solidFill>
                    <a:srgbClr val="001D3A"/>
                  </a:solidFill>
                  <a:latin typeface="Verdana" pitchFamily="34" charset="0"/>
                </a:rPr>
                <a:t>محتوى جلسات التثقيف</a:t>
              </a:r>
              <a:endParaRPr lang="en-US" sz="3200" b="0" dirty="0">
                <a:solidFill>
                  <a:srgbClr val="001D3A"/>
                </a:solidFill>
                <a:latin typeface="Verdana" pitchFamily="34" charset="0"/>
              </a:endParaRPr>
            </a:p>
            <a:p>
              <a:pPr marL="342900" indent="-342900">
                <a:buFont typeface="Arial" pitchFamily="34" charset="0"/>
                <a:buChar char="•"/>
              </a:pPr>
              <a:r>
                <a:rPr lang="ar-SA" sz="2800" b="1" dirty="0" smtClean="0"/>
                <a:t>سرطان الثدي </a:t>
              </a:r>
            </a:p>
            <a:p>
              <a:pPr marL="342900" indent="-342900">
                <a:buFont typeface="Arial" pitchFamily="34" charset="0"/>
                <a:buChar char="•"/>
              </a:pPr>
              <a:r>
                <a:rPr lang="ar-SA" sz="2800" b="1" dirty="0" smtClean="0"/>
                <a:t>المعالجة الكيماوية </a:t>
              </a:r>
            </a:p>
            <a:p>
              <a:pPr marL="342900" indent="-342900">
                <a:buFont typeface="Arial" pitchFamily="34" charset="0"/>
                <a:buChar char="•"/>
              </a:pPr>
              <a:r>
                <a:rPr lang="ar-SA" sz="2800" b="1" dirty="0" smtClean="0"/>
                <a:t>تأثيراتها الجانبية</a:t>
              </a:r>
              <a:endParaRPr lang="ar-SA" sz="2800" b="1" dirty="0"/>
            </a:p>
            <a:p>
              <a:pPr marL="342900" indent="-342900">
                <a:buFont typeface="Arial" pitchFamily="34" charset="0"/>
                <a:buChar char="•"/>
              </a:pPr>
              <a:r>
                <a:rPr lang="ar-SA" sz="2800" b="1" dirty="0"/>
                <a:t>والوذمة اللمفاوية</a:t>
              </a:r>
              <a:endParaRPr lang="en-US" sz="2800" b="1" dirty="0"/>
            </a:p>
          </p:txBody>
        </p:sp>
        <p:sp>
          <p:nvSpPr>
            <p:cNvPr id="69645" name="AutoShape 13"/>
            <p:cNvSpPr>
              <a:spLocks noChangeArrowheads="1"/>
            </p:cNvSpPr>
            <p:nvPr/>
          </p:nvSpPr>
          <p:spPr bwMode="auto">
            <a:xfrm>
              <a:off x="3888" y="1344"/>
              <a:ext cx="1152" cy="1968"/>
            </a:xfrm>
            <a:prstGeom prst="roundRect">
              <a:avLst>
                <a:gd name="adj" fmla="val 16667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SA" sz="1800" b="0">
                <a:solidFill>
                  <a:schemeClr val="tx1"/>
                </a:solidFill>
                <a:latin typeface="Verdana" pitchFamily="34" charset="0"/>
              </a:endParaRPr>
            </a:p>
          </p:txBody>
        </p:sp>
        <p:sp>
          <p:nvSpPr>
            <p:cNvPr id="69646" name="Text Box 14"/>
            <p:cNvSpPr txBox="1">
              <a:spLocks noChangeArrowheads="1"/>
            </p:cNvSpPr>
            <p:nvPr/>
          </p:nvSpPr>
          <p:spPr bwMode="auto">
            <a:xfrm>
              <a:off x="3888" y="1488"/>
              <a:ext cx="1152" cy="12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gradFill rotWithShape="1">
                    <a:gsLst>
                      <a:gs pos="0">
                        <a:schemeClr val="tx2"/>
                      </a:gs>
                      <a:gs pos="100000">
                        <a:schemeClr val="tx2">
                          <a:gamma/>
                          <a:tint val="48627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ar-SA" sz="3600" b="1" dirty="0" smtClean="0">
                  <a:solidFill>
                    <a:srgbClr val="001D3A"/>
                  </a:solidFill>
                  <a:latin typeface="Verdana" pitchFamily="34" charset="0"/>
                </a:rPr>
                <a:t>الدعم النفسي</a:t>
              </a:r>
              <a:endParaRPr lang="en-US" sz="3600" b="1" dirty="0">
                <a:solidFill>
                  <a:srgbClr val="001D3A"/>
                </a:solidFill>
                <a:latin typeface="Verdana" pitchFamily="34" charset="0"/>
              </a:endParaRPr>
            </a:p>
            <a:p>
              <a:endParaRPr lang="en-US" sz="3600" b="0" dirty="0">
                <a:solidFill>
                  <a:srgbClr val="001D3A"/>
                </a:solidFill>
                <a:latin typeface="Verdana" pitchFamily="34" charset="0"/>
              </a:endParaRPr>
            </a:p>
            <a:p>
              <a:pPr marL="342900" indent="-342900">
                <a:buFont typeface="Arial" pitchFamily="34" charset="0"/>
                <a:buChar char="•"/>
              </a:pPr>
              <a:r>
                <a:rPr lang="ar-SA" sz="3600" b="1" dirty="0"/>
                <a:t>تدبير الشدة </a:t>
              </a:r>
              <a:endParaRPr lang="ar-SA" sz="3600" b="1" dirty="0" smtClean="0"/>
            </a:p>
            <a:p>
              <a:pPr marL="342900" indent="-342900">
                <a:buFont typeface="Arial" pitchFamily="34" charset="0"/>
                <a:buChar char="•"/>
              </a:pPr>
              <a:r>
                <a:rPr lang="ar-SA" sz="3600" b="1" dirty="0" smtClean="0"/>
                <a:t>تقنيات التكيف</a:t>
              </a:r>
              <a:endParaRPr lang="en-US" sz="3600" b="1" dirty="0"/>
            </a:p>
          </p:txBody>
        </p:sp>
        <p:sp>
          <p:nvSpPr>
            <p:cNvPr id="69647" name="AutoShape 15"/>
            <p:cNvSpPr>
              <a:spLocks noChangeArrowheads="1"/>
            </p:cNvSpPr>
            <p:nvPr/>
          </p:nvSpPr>
          <p:spPr bwMode="gray">
            <a:xfrm>
              <a:off x="3458" y="1680"/>
              <a:ext cx="334" cy="1296"/>
            </a:xfrm>
            <a:prstGeom prst="rightArrow">
              <a:avLst>
                <a:gd name="adj1" fmla="val 67750"/>
                <a:gd name="adj2" fmla="val 66167"/>
              </a:avLst>
            </a:prstGeom>
            <a:gradFill rotWithShape="1">
              <a:gsLst>
                <a:gs pos="0">
                  <a:schemeClr val="bg2">
                    <a:gamma/>
                    <a:shade val="46275"/>
                    <a:invGamma/>
                    <a:alpha val="12000"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9648" name="AutoShape 16"/>
            <p:cNvSpPr>
              <a:spLocks noChangeArrowheads="1"/>
            </p:cNvSpPr>
            <p:nvPr/>
          </p:nvSpPr>
          <p:spPr bwMode="gray">
            <a:xfrm>
              <a:off x="1824" y="967"/>
              <a:ext cx="1920" cy="384"/>
            </a:xfrm>
            <a:prstGeom prst="can">
              <a:avLst>
                <a:gd name="adj" fmla="val 27866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9649" name="AutoShape 17"/>
            <p:cNvSpPr>
              <a:spLocks noChangeArrowheads="1"/>
            </p:cNvSpPr>
            <p:nvPr/>
          </p:nvSpPr>
          <p:spPr bwMode="gray">
            <a:xfrm>
              <a:off x="2283" y="1440"/>
              <a:ext cx="1104" cy="336"/>
            </a:xfrm>
            <a:prstGeom prst="upArrow">
              <a:avLst>
                <a:gd name="adj1" fmla="val 68380"/>
                <a:gd name="adj2" fmla="val 70833"/>
              </a:avLst>
            </a:pr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63529"/>
                    <a:invGamma/>
                    <a:alpha val="1200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9650" name="Text Box 18"/>
            <p:cNvSpPr txBox="1">
              <a:spLocks noChangeArrowheads="1"/>
            </p:cNvSpPr>
            <p:nvPr/>
          </p:nvSpPr>
          <p:spPr bwMode="gray">
            <a:xfrm>
              <a:off x="1790" y="812"/>
              <a:ext cx="2064" cy="6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endParaRPr lang="ar-SY" b="1" dirty="0" smtClean="0">
                <a:latin typeface="Simplified Arabic" pitchFamily="18" charset="-78"/>
                <a:cs typeface="Simplified Arabic" pitchFamily="18" charset="-78"/>
              </a:endParaRPr>
            </a:p>
            <a:p>
              <a:pPr algn="ctr"/>
              <a:r>
                <a:rPr lang="ar-SY" sz="3200" b="1" dirty="0" smtClean="0">
                  <a:solidFill>
                    <a:srgbClr val="66FFFF"/>
                  </a:solidFill>
                  <a:latin typeface="Simplified Arabic" pitchFamily="18" charset="-78"/>
                  <a:cs typeface="Simplified Arabic" pitchFamily="18" charset="-78"/>
                </a:rPr>
                <a:t>نموذج التداخلات الداعمة</a:t>
              </a:r>
              <a:endParaRPr lang="ar-SY" sz="3200" b="1" dirty="0">
                <a:solidFill>
                  <a:srgbClr val="66FFFF"/>
                </a:solidFill>
                <a:latin typeface="Simplified Arabic" pitchFamily="18" charset="-78"/>
                <a:cs typeface="Simplified Arabic" pitchFamily="18" charset="-78"/>
              </a:endParaRPr>
            </a:p>
            <a:p>
              <a:pPr algn="ctr"/>
              <a:r>
                <a:rPr lang="ar-SY" sz="3200" b="1" dirty="0">
                  <a:solidFill>
                    <a:srgbClr val="66FFFF"/>
                  </a:solidFill>
                  <a:latin typeface="Simplified Arabic" pitchFamily="18" charset="-78"/>
                  <a:cs typeface="Simplified Arabic" pitchFamily="18" charset="-78"/>
                </a:rPr>
                <a:t>(التثقيفية- النفسية</a:t>
              </a:r>
              <a:r>
                <a:rPr lang="ar-SY" sz="3200" b="1" dirty="0" smtClean="0">
                  <a:solidFill>
                    <a:srgbClr val="66FFFF"/>
                  </a:solidFill>
                  <a:latin typeface="Simplified Arabic" pitchFamily="18" charset="-78"/>
                  <a:cs typeface="Simplified Arabic" pitchFamily="18" charset="-78"/>
                </a:rPr>
                <a:t>)</a:t>
              </a:r>
              <a:endParaRPr lang="en-US" sz="3200" dirty="0">
                <a:solidFill>
                  <a:srgbClr val="66FFFF"/>
                </a:solidFill>
              </a:endParaRPr>
            </a:p>
            <a:p>
              <a:endParaRPr lang="en-US" sz="1800" dirty="0"/>
            </a:p>
          </p:txBody>
        </p:sp>
        <p:sp>
          <p:nvSpPr>
            <p:cNvPr id="69653" name="AutoShape 21"/>
            <p:cNvSpPr>
              <a:spLocks noChangeArrowheads="1"/>
            </p:cNvSpPr>
            <p:nvPr/>
          </p:nvSpPr>
          <p:spPr bwMode="gray">
            <a:xfrm>
              <a:off x="2269" y="3026"/>
              <a:ext cx="1106" cy="331"/>
            </a:xfrm>
            <a:prstGeom prst="downArrow">
              <a:avLst>
                <a:gd name="adj1" fmla="val 67093"/>
                <a:gd name="adj2" fmla="val 64051"/>
              </a:avLst>
            </a:prstGeom>
            <a:gradFill rotWithShape="1">
              <a:gsLst>
                <a:gs pos="0">
                  <a:schemeClr val="bg2">
                    <a:gamma/>
                    <a:tint val="63529"/>
                    <a:invGamma/>
                    <a:alpha val="12000"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SA"/>
            </a:p>
          </p:txBody>
        </p:sp>
      </p:grpSp>
    </p:spTree>
    <p:extLst>
      <p:ext uri="{BB962C8B-B14F-4D97-AF65-F5344CB8AC3E}">
        <p14:creationId xmlns:p14="http://schemas.microsoft.com/office/powerpoint/2010/main" xmlns="" val="4132286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>
                <a:latin typeface="Simplified Arabic" pitchFamily="18" charset="-78"/>
                <a:cs typeface="Simplified Arabic" pitchFamily="18" charset="-78"/>
              </a:rPr>
              <a:t>جمع البيانات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مخطط انسيابي: تخزين بالوصول التسلسلي 3"/>
          <p:cNvSpPr/>
          <p:nvPr/>
        </p:nvSpPr>
        <p:spPr>
          <a:xfrm>
            <a:off x="-468560" y="1628800"/>
            <a:ext cx="9865096" cy="5229200"/>
          </a:xfrm>
          <a:prstGeom prst="flowChartMagneticTap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4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طبقت الدراسة خلال الفترة </a:t>
            </a:r>
            <a:r>
              <a:rPr lang="ar-SA" sz="4400" b="1" dirty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الواقعة </a:t>
            </a:r>
            <a:r>
              <a:rPr lang="ar-SA" sz="44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بين</a:t>
            </a:r>
          </a:p>
          <a:p>
            <a:pPr algn="ctr"/>
            <a:r>
              <a:rPr lang="ar-SA" sz="44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( </a:t>
            </a:r>
            <a:r>
              <a:rPr lang="ar-SY" sz="44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2013- </a:t>
            </a:r>
            <a:r>
              <a:rPr lang="en-US" sz="44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2014</a:t>
            </a:r>
            <a:r>
              <a:rPr lang="ar-SA" sz="4400" b="1" dirty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).</a:t>
            </a:r>
            <a:endParaRPr lang="ar-SA" sz="4400" dirty="0">
              <a:solidFill>
                <a:schemeClr val="tx1"/>
              </a:solidFill>
            </a:endParaRPr>
          </a:p>
          <a:p>
            <a:pPr algn="ctr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xmlns="" val="725871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ar-SA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خطة تطبيق </a:t>
            </a:r>
            <a:r>
              <a:rPr lang="ar-SA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الرعاية</a:t>
            </a:r>
            <a:endParaRPr lang="ar-SA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889157649"/>
              </p:ext>
            </p:extLst>
          </p:nvPr>
        </p:nvGraphicFramePr>
        <p:xfrm>
          <a:off x="-3964" y="908721"/>
          <a:ext cx="9147964" cy="568007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345150"/>
                <a:gridCol w="3664960"/>
                <a:gridCol w="3137854"/>
              </a:tblGrid>
              <a:tr h="77779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Simplified Arabic"/>
                        </a:rPr>
                        <a:t>عدد اللقاءات والزيارات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Simplified Arabic"/>
                        </a:rPr>
                        <a:t>التوقيت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 smtClean="0">
                          <a:solidFill>
                            <a:schemeClr val="tx1"/>
                          </a:solidFill>
                        </a:rPr>
                        <a:t>المحتوى</a:t>
                      </a:r>
                      <a:endParaRPr lang="ar-SA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604853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latin typeface="Calibri"/>
                          <a:ea typeface="Times New Roman"/>
                          <a:cs typeface="Simplified Arabic"/>
                        </a:rPr>
                        <a:t>اللقاء الأول </a:t>
                      </a:r>
                      <a:endParaRPr lang="en-US" sz="24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 smtClean="0">
                          <a:latin typeface="Calibri"/>
                          <a:ea typeface="Times New Roman"/>
                          <a:cs typeface="Simplified Arabic"/>
                        </a:rPr>
                        <a:t>في </a:t>
                      </a:r>
                      <a:r>
                        <a:rPr lang="ar-SA" sz="2400" b="1" dirty="0">
                          <a:latin typeface="Calibri"/>
                          <a:ea typeface="Times New Roman"/>
                          <a:cs typeface="Simplified Arabic"/>
                        </a:rPr>
                        <a:t>المشفى </a:t>
                      </a:r>
                      <a:endParaRPr lang="en-US" sz="24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 smtClean="0"/>
                        <a:t>تقييم بدئي</a:t>
                      </a:r>
                      <a:endParaRPr lang="ar-SA" sz="2400" b="1" dirty="0"/>
                    </a:p>
                  </a:txBody>
                  <a:tcPr anchor="ctr"/>
                </a:tc>
              </a:tr>
              <a:tr h="604853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>
                          <a:latin typeface="Calibri"/>
                          <a:ea typeface="Times New Roman"/>
                          <a:cs typeface="Simplified Arabic"/>
                        </a:rPr>
                        <a:t>الزيارة الأولى</a:t>
                      </a:r>
                      <a:endParaRPr lang="en-US" sz="2400" b="1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latin typeface="Calibri"/>
                          <a:ea typeface="Times New Roman"/>
                          <a:cs typeface="Simplified Arabic"/>
                        </a:rPr>
                        <a:t>بعد أسبوع من الجرعة</a:t>
                      </a:r>
                      <a:endParaRPr lang="en-US" sz="24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 smtClean="0"/>
                        <a:t>تثقيف</a:t>
                      </a:r>
                      <a:r>
                        <a:rPr lang="ar-SA" sz="2400" b="1" baseline="0" dirty="0" smtClean="0"/>
                        <a:t> صحي</a:t>
                      </a:r>
                      <a:endParaRPr lang="ar-SA" sz="2400" b="1" dirty="0"/>
                    </a:p>
                  </a:txBody>
                  <a:tcPr anchor="ctr"/>
                </a:tc>
              </a:tr>
              <a:tr h="604853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latin typeface="Calibri"/>
                          <a:ea typeface="Times New Roman"/>
                          <a:cs typeface="Simplified Arabic"/>
                        </a:rPr>
                        <a:t>الزيارة الثانية</a:t>
                      </a:r>
                      <a:endParaRPr lang="en-US" sz="24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latin typeface="Calibri"/>
                          <a:ea typeface="Times New Roman"/>
                          <a:cs typeface="Simplified Arabic"/>
                        </a:rPr>
                        <a:t>بعد أسبوعين من الجرعة</a:t>
                      </a:r>
                      <a:endParaRPr lang="en-US" sz="24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 smtClean="0"/>
                        <a:t>استرخاء عضلي</a:t>
                      </a:r>
                      <a:endParaRPr lang="ar-SA" sz="2400" b="1" dirty="0"/>
                    </a:p>
                  </a:txBody>
                  <a:tcPr anchor="ctr"/>
                </a:tc>
              </a:tr>
              <a:tr h="604853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>
                          <a:latin typeface="Calibri"/>
                          <a:ea typeface="Times New Roman"/>
                          <a:cs typeface="Simplified Arabic"/>
                        </a:rPr>
                        <a:t>اللقاء الثاني</a:t>
                      </a:r>
                      <a:endParaRPr lang="en-US" sz="2400" b="1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 smtClean="0">
                          <a:latin typeface="Calibri"/>
                          <a:ea typeface="Times New Roman"/>
                          <a:cs typeface="Simplified Arabic"/>
                        </a:rPr>
                        <a:t>في </a:t>
                      </a:r>
                      <a:r>
                        <a:rPr lang="ar-SA" sz="2400" b="1" dirty="0">
                          <a:latin typeface="Calibri"/>
                          <a:ea typeface="Times New Roman"/>
                          <a:cs typeface="Simplified Arabic"/>
                        </a:rPr>
                        <a:t>المشفى</a:t>
                      </a:r>
                      <a:endParaRPr lang="en-US" sz="24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 smtClean="0">
                          <a:latin typeface="Calibri"/>
                          <a:ea typeface="Times New Roman"/>
                          <a:cs typeface="Simplified Arabic"/>
                        </a:rPr>
                        <a:t>تثقيف </a:t>
                      </a:r>
                      <a:r>
                        <a:rPr lang="ar-SA" sz="2400" b="1" dirty="0">
                          <a:latin typeface="Calibri"/>
                          <a:ea typeface="Times New Roman"/>
                          <a:cs typeface="Simplified Arabic"/>
                        </a:rPr>
                        <a:t>صحي ودعم نفسي</a:t>
                      </a:r>
                      <a:endParaRPr lang="en-US" sz="24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T="0" marB="0" anchor="ctr"/>
                </a:tc>
              </a:tr>
              <a:tr h="604853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>
                          <a:latin typeface="Calibri"/>
                          <a:ea typeface="Times New Roman"/>
                          <a:cs typeface="Simplified Arabic"/>
                        </a:rPr>
                        <a:t>الزيارة الثالثة</a:t>
                      </a:r>
                      <a:endParaRPr lang="en-US" sz="2400" b="1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latin typeface="Calibri"/>
                          <a:ea typeface="Times New Roman"/>
                          <a:cs typeface="Simplified Arabic"/>
                        </a:rPr>
                        <a:t>بعد أسبوع من الجرعة</a:t>
                      </a:r>
                      <a:endParaRPr lang="en-US" sz="24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 smtClean="0">
                          <a:latin typeface="Calibri"/>
                          <a:ea typeface="Times New Roman"/>
                          <a:cs typeface="Simplified Arabic"/>
                        </a:rPr>
                        <a:t>تثقيف </a:t>
                      </a:r>
                      <a:r>
                        <a:rPr lang="ar-SA" sz="2400" b="1" dirty="0">
                          <a:latin typeface="Calibri"/>
                          <a:ea typeface="Times New Roman"/>
                          <a:cs typeface="Simplified Arabic"/>
                        </a:rPr>
                        <a:t>صحي</a:t>
                      </a:r>
                      <a:endParaRPr lang="en-US" sz="24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T="0" marB="0" anchor="ctr"/>
                </a:tc>
              </a:tr>
              <a:tr h="604853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>
                          <a:latin typeface="Calibri"/>
                          <a:ea typeface="Times New Roman"/>
                          <a:cs typeface="Simplified Arabic"/>
                        </a:rPr>
                        <a:t>الزيارة الرابعة</a:t>
                      </a:r>
                      <a:endParaRPr lang="en-US" sz="2400" b="1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latin typeface="Calibri"/>
                          <a:ea typeface="Times New Roman"/>
                          <a:cs typeface="Simplified Arabic"/>
                        </a:rPr>
                        <a:t>بعد أسبوعين من الجرعة</a:t>
                      </a:r>
                      <a:endParaRPr lang="en-US" sz="24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smtClean="0">
                          <a:latin typeface="Calibri"/>
                          <a:ea typeface="Times New Roman"/>
                          <a:cs typeface="Simplified Arabic"/>
                        </a:rPr>
                        <a:t>استرخاء عضلي</a:t>
                      </a:r>
                      <a:endParaRPr lang="en-US" sz="24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T="0" marB="0" anchor="ctr"/>
                </a:tc>
              </a:tr>
              <a:tr h="604853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latin typeface="Calibri"/>
                          <a:ea typeface="Times New Roman"/>
                          <a:cs typeface="Simplified Arabic"/>
                        </a:rPr>
                        <a:t>اللقاء الثالث</a:t>
                      </a:r>
                      <a:endParaRPr lang="en-US" sz="24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latin typeface="Calibri"/>
                          <a:ea typeface="Times New Roman"/>
                          <a:cs typeface="Simplified Arabic"/>
                        </a:rPr>
                        <a:t>يوم الجرعة التالية في المشفى</a:t>
                      </a:r>
                      <a:endParaRPr lang="en-US" sz="24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 smtClean="0">
                          <a:latin typeface="Calibri"/>
                          <a:ea typeface="Times New Roman"/>
                          <a:cs typeface="Simplified Arabic"/>
                        </a:rPr>
                        <a:t>تثقيف </a:t>
                      </a:r>
                      <a:r>
                        <a:rPr lang="ar-SA" sz="2400" b="1" dirty="0">
                          <a:latin typeface="Calibri"/>
                          <a:ea typeface="Times New Roman"/>
                          <a:cs typeface="Simplified Arabic"/>
                        </a:rPr>
                        <a:t>صحي ودعم نفسي</a:t>
                      </a:r>
                      <a:endParaRPr lang="en-US" sz="24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T="0" marB="0" anchor="ctr"/>
                </a:tc>
              </a:tr>
              <a:tr h="604853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latin typeface="Calibri"/>
                          <a:ea typeface="Times New Roman"/>
                          <a:cs typeface="Simplified Arabic"/>
                        </a:rPr>
                        <a:t>الزيارة الخامسة</a:t>
                      </a:r>
                      <a:endParaRPr lang="en-US" sz="24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latin typeface="Calibri"/>
                          <a:ea typeface="Times New Roman"/>
                          <a:cs typeface="Simplified Arabic"/>
                        </a:rPr>
                        <a:t>بعد أسبوع من الجرعة</a:t>
                      </a:r>
                      <a:endParaRPr lang="en-US" sz="24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 smtClean="0"/>
                        <a:t>تثقيف صحي</a:t>
                      </a:r>
                      <a:endParaRPr lang="ar-SA" sz="2400" b="1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9137658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dir="r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ar-SA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خطة تطبيق الرعاية</a:t>
            </a:r>
            <a:endParaRPr lang="ar-SA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284944440"/>
              </p:ext>
            </p:extLst>
          </p:nvPr>
        </p:nvGraphicFramePr>
        <p:xfrm>
          <a:off x="0" y="1052735"/>
          <a:ext cx="9144000" cy="580526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032357"/>
                <a:gridCol w="3964301"/>
                <a:gridCol w="3147342"/>
              </a:tblGrid>
              <a:tr h="695459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Simplified Arabic"/>
                        </a:rPr>
                        <a:t>اللقاءات والزيارات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Simplified Arabic"/>
                        </a:rPr>
                        <a:t>التوقيت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 smtClean="0">
                          <a:solidFill>
                            <a:schemeClr val="tx1"/>
                          </a:solidFill>
                        </a:rPr>
                        <a:t>المحتوى</a:t>
                      </a:r>
                      <a:endParaRPr lang="ar-SA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947542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latin typeface="Calibri"/>
                          <a:ea typeface="Times New Roman"/>
                          <a:cs typeface="Simplified Arabic"/>
                        </a:rPr>
                        <a:t>الزيارة السادسة</a:t>
                      </a:r>
                      <a:endParaRPr lang="en-US" sz="24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latin typeface="Calibri"/>
                          <a:ea typeface="Times New Roman"/>
                          <a:cs typeface="Simplified Arabic"/>
                        </a:rPr>
                        <a:t>بعد أسبوعين من الجرعة</a:t>
                      </a:r>
                      <a:endParaRPr lang="en-US" sz="24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 smtClean="0">
                          <a:latin typeface="Calibri"/>
                          <a:ea typeface="Times New Roman"/>
                          <a:cs typeface="Simplified Arabic"/>
                        </a:rPr>
                        <a:t>استرخاء </a:t>
                      </a:r>
                      <a:r>
                        <a:rPr lang="ar-SA" sz="2400" b="1" dirty="0">
                          <a:latin typeface="Calibri"/>
                          <a:ea typeface="Times New Roman"/>
                          <a:cs typeface="Simplified Arabic"/>
                        </a:rPr>
                        <a:t>عضلي تدريجي</a:t>
                      </a:r>
                      <a:endParaRPr lang="en-US" sz="24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T="0" marB="0" anchor="ctr"/>
                </a:tc>
              </a:tr>
              <a:tr h="89020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latin typeface="Calibri"/>
                          <a:ea typeface="Times New Roman"/>
                          <a:cs typeface="Simplified Arabic"/>
                        </a:rPr>
                        <a:t>اللقاء الرابع</a:t>
                      </a:r>
                      <a:endParaRPr lang="en-US" sz="24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 smtClean="0">
                          <a:latin typeface="Calibri"/>
                          <a:ea typeface="Times New Roman"/>
                          <a:cs typeface="Simplified Arabic"/>
                        </a:rPr>
                        <a:t>في </a:t>
                      </a:r>
                      <a:r>
                        <a:rPr lang="ar-SA" sz="2400" b="1" dirty="0">
                          <a:latin typeface="Calibri"/>
                          <a:ea typeface="Times New Roman"/>
                          <a:cs typeface="Simplified Arabic"/>
                        </a:rPr>
                        <a:t>المشفى </a:t>
                      </a:r>
                      <a:endParaRPr lang="en-US" sz="24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 smtClean="0">
                          <a:latin typeface="Calibri"/>
                          <a:ea typeface="Times New Roman"/>
                          <a:cs typeface="Simplified Arabic"/>
                        </a:rPr>
                        <a:t>دعم </a:t>
                      </a:r>
                      <a:r>
                        <a:rPr lang="ar-SA" sz="2400" b="1" dirty="0">
                          <a:latin typeface="Calibri"/>
                          <a:ea typeface="Times New Roman"/>
                          <a:cs typeface="Simplified Arabic"/>
                        </a:rPr>
                        <a:t>نفسي</a:t>
                      </a:r>
                      <a:endParaRPr lang="en-US" sz="24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T="0" marB="0" anchor="ctr"/>
                </a:tc>
              </a:tr>
              <a:tr h="779442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latin typeface="Calibri"/>
                          <a:ea typeface="Times New Roman"/>
                          <a:cs typeface="Simplified Arabic"/>
                        </a:rPr>
                        <a:t>اللقاء الخامس</a:t>
                      </a:r>
                      <a:endParaRPr lang="en-US" sz="24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latin typeface="Calibri"/>
                          <a:ea typeface="Times New Roman"/>
                          <a:cs typeface="Simplified Arabic"/>
                        </a:rPr>
                        <a:t>بعد ثلاثة أشهر من تاريخ اللقاء الأول</a:t>
                      </a:r>
                      <a:endParaRPr lang="en-US" sz="24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latin typeface="Calibri"/>
                          <a:ea typeface="Times New Roman"/>
                          <a:cs typeface="Simplified Arabic"/>
                        </a:rPr>
                        <a:t>إعادة </a:t>
                      </a:r>
                      <a:r>
                        <a:rPr lang="ar-SA" sz="2400" b="1" dirty="0" smtClean="0">
                          <a:latin typeface="Calibri"/>
                          <a:ea typeface="Times New Roman"/>
                          <a:cs typeface="Simplified Arabic"/>
                        </a:rPr>
                        <a:t>تقييم</a:t>
                      </a:r>
                      <a:endParaRPr lang="en-US" sz="24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T="0" marB="0" anchor="ctr"/>
                </a:tc>
              </a:tr>
              <a:tr h="1590808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 smtClean="0">
                          <a:latin typeface="Calibri"/>
                          <a:ea typeface="Times New Roman"/>
                          <a:cs typeface="Simplified Arabic"/>
                        </a:rPr>
                        <a:t>المتابعة </a:t>
                      </a:r>
                      <a:r>
                        <a:rPr lang="ar-SA" sz="2400" b="1" dirty="0">
                          <a:latin typeface="Calibri"/>
                          <a:ea typeface="Times New Roman"/>
                          <a:cs typeface="Simplified Arabic"/>
                        </a:rPr>
                        <a:t>الهاتفية</a:t>
                      </a:r>
                      <a:endParaRPr lang="en-US" sz="24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latin typeface="Calibri"/>
                          <a:ea typeface="Times New Roman"/>
                          <a:cs typeface="Simplified Arabic"/>
                        </a:rPr>
                        <a:t>بعد شهر </a:t>
                      </a:r>
                      <a:r>
                        <a:rPr lang="ar-SA" sz="2400" b="1" dirty="0" smtClean="0">
                          <a:latin typeface="Calibri"/>
                          <a:ea typeface="Times New Roman"/>
                          <a:cs typeface="Simplified Arabic"/>
                        </a:rPr>
                        <a:t>وبعد شهرين من </a:t>
                      </a:r>
                      <a:r>
                        <a:rPr lang="ar-SA" sz="2400" b="1" dirty="0">
                          <a:latin typeface="Calibri"/>
                          <a:ea typeface="Times New Roman"/>
                          <a:cs typeface="Simplified Arabic"/>
                        </a:rPr>
                        <a:t>تاريخ اللقاء </a:t>
                      </a:r>
                      <a:r>
                        <a:rPr lang="ar-SA" sz="2400" b="1" dirty="0" smtClean="0">
                          <a:latin typeface="Calibri"/>
                          <a:ea typeface="Times New Roman"/>
                          <a:cs typeface="Simplified Arabic"/>
                        </a:rPr>
                        <a:t>الخامس</a:t>
                      </a:r>
                      <a:endParaRPr lang="en-US" sz="24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 smtClean="0">
                          <a:latin typeface="Calibri"/>
                          <a:ea typeface="Times New Roman"/>
                          <a:cs typeface="Simplified Arabic"/>
                        </a:rPr>
                        <a:t>مشورة</a:t>
                      </a:r>
                      <a:endParaRPr lang="en-US" sz="24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T="0" marB="0" anchor="ctr"/>
                </a:tc>
              </a:tr>
              <a:tr h="90181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latin typeface="Calibri"/>
                          <a:ea typeface="Times New Roman"/>
                          <a:cs typeface="Simplified Arabic"/>
                        </a:rPr>
                        <a:t>اللقاء السادس</a:t>
                      </a:r>
                      <a:endParaRPr lang="en-US" sz="24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latin typeface="Calibri"/>
                          <a:ea typeface="Times New Roman"/>
                          <a:cs typeface="Simplified Arabic"/>
                        </a:rPr>
                        <a:t>بعد ستة أشهر من تاريخ اللقاء الأول </a:t>
                      </a:r>
                      <a:endParaRPr lang="en-US" sz="24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latin typeface="Calibri"/>
                          <a:ea typeface="Times New Roman"/>
                          <a:cs typeface="Simplified Arabic"/>
                        </a:rPr>
                        <a:t>إعادة </a:t>
                      </a:r>
                      <a:r>
                        <a:rPr lang="ar-SA" sz="2400" b="1" dirty="0" smtClean="0">
                          <a:latin typeface="Calibri"/>
                          <a:ea typeface="Times New Roman"/>
                          <a:cs typeface="Simplified Arabic"/>
                        </a:rPr>
                        <a:t>تقييم</a:t>
                      </a:r>
                      <a:endParaRPr lang="en-US" sz="24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8720602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dir="r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138" name="Picture 11" descr="images (14)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0400" y="2438400"/>
            <a:ext cx="5943600" cy="4572000"/>
          </a:xfrm>
          <a:prstGeom prst="ellipse">
            <a:avLst/>
          </a:prstGeom>
          <a:ln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225425" dist="50800" dir="5220000" algn="ctr">
              <a:srgbClr val="000000">
                <a:alpha val="33000"/>
              </a:srgbClr>
            </a:outerShdw>
            <a:softEdge rad="112500"/>
          </a:effectLst>
          <a:scene3d>
            <a:camera prst="perspectiveHeroicExtremeLeftFacing"/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</p:pic>
      <p:sp>
        <p:nvSpPr>
          <p:cNvPr id="14" name="AutoShape 4"/>
          <p:cNvSpPr>
            <a:spLocks noChangeArrowheads="1"/>
          </p:cNvSpPr>
          <p:nvPr/>
        </p:nvSpPr>
        <p:spPr bwMode="auto">
          <a:xfrm>
            <a:off x="-304800" y="0"/>
            <a:ext cx="6248400" cy="495300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chemeClr val="bg1"/>
              </a:gs>
              <a:gs pos="100000">
                <a:srgbClr val="FF66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 wrap="none" anchor="ctr">
            <a:flatTx/>
          </a:bodyPr>
          <a:lstStyle/>
          <a:p>
            <a:pPr rtl="1">
              <a:defRPr/>
            </a:pPr>
            <a:r>
              <a:rPr lang="en-US" sz="4400" dirty="0">
                <a:solidFill>
                  <a:srgbClr val="C00000"/>
                </a:solidFill>
              </a:rPr>
              <a:t>Results</a:t>
            </a:r>
            <a:endParaRPr lang="en-US" sz="4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5298947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1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1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1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113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11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113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11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113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11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113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113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b="1" dirty="0">
                <a:latin typeface="Simplified Arabic" pitchFamily="18" charset="-78"/>
                <a:cs typeface="Simplified Arabic" pitchFamily="18" charset="-78"/>
              </a:rPr>
              <a:t>توزع </a:t>
            </a:r>
            <a:r>
              <a:rPr lang="ar-SA" b="1" dirty="0" smtClean="0">
                <a:latin typeface="Simplified Arabic" pitchFamily="18" charset="-78"/>
                <a:cs typeface="Simplified Arabic" pitchFamily="18" charset="-78"/>
              </a:rPr>
              <a:t>أفراد </a:t>
            </a:r>
            <a:r>
              <a:rPr lang="ar-SA" b="1" dirty="0">
                <a:latin typeface="Simplified Arabic" pitchFamily="18" charset="-78"/>
                <a:cs typeface="Simplified Arabic" pitchFamily="18" charset="-78"/>
              </a:rPr>
              <a:t>العينة وفق الصفات الديموغرافية</a:t>
            </a: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882566916"/>
              </p:ext>
            </p:extLst>
          </p:nvPr>
        </p:nvGraphicFramePr>
        <p:xfrm>
          <a:off x="-1764704" y="1600200"/>
          <a:ext cx="11737304" cy="5357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41142962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b="1" dirty="0">
                <a:latin typeface="Simplified Arabic" pitchFamily="18" charset="-78"/>
                <a:cs typeface="Simplified Arabic" pitchFamily="18" charset="-78"/>
              </a:rPr>
              <a:t>توزع </a:t>
            </a:r>
            <a:r>
              <a:rPr lang="ar-SA" b="1" dirty="0" smtClean="0">
                <a:latin typeface="Simplified Arabic" pitchFamily="18" charset="-78"/>
                <a:cs typeface="Simplified Arabic" pitchFamily="18" charset="-78"/>
              </a:rPr>
              <a:t>أفراد العينة </a:t>
            </a:r>
            <a:r>
              <a:rPr lang="ar-SA" b="1" dirty="0">
                <a:latin typeface="Simplified Arabic" pitchFamily="18" charset="-78"/>
                <a:cs typeface="Simplified Arabic" pitchFamily="18" charset="-78"/>
              </a:rPr>
              <a:t>وفق الصفات الديموغرافية</a:t>
            </a: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27658921"/>
              </p:ext>
            </p:extLst>
          </p:nvPr>
        </p:nvGraphicFramePr>
        <p:xfrm>
          <a:off x="457200" y="1196752"/>
          <a:ext cx="8686800" cy="5661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379538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dir="r"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>
                <a:latin typeface="Simplified Arabic" pitchFamily="18" charset="-78"/>
                <a:cs typeface="Simplified Arabic" pitchFamily="18" charset="-78"/>
              </a:rPr>
              <a:t>توزع أفراد العينة وفق الصفات الديموغرافية</a:t>
            </a:r>
            <a:endParaRPr lang="ar-SA" dirty="0"/>
          </a:p>
        </p:txBody>
      </p:sp>
      <p:graphicFrame>
        <p:nvGraphicFramePr>
          <p:cNvPr id="6" name="عنصر نائب للمحتوى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067784973"/>
              </p:ext>
            </p:extLst>
          </p:nvPr>
        </p:nvGraphicFramePr>
        <p:xfrm>
          <a:off x="0" y="1600200"/>
          <a:ext cx="9144000" cy="5141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7083002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dir="r"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ar-SA" sz="40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تحديات الرعاية الصحية لمرضى </a:t>
            </a:r>
            <a:r>
              <a:rPr lang="ar-SA" sz="4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السرطان</a:t>
            </a:r>
            <a:endParaRPr lang="ar-SA" sz="40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4930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 algn="justLow">
              <a:spcBef>
                <a:spcPts val="600"/>
              </a:spcBef>
              <a:spcAft>
                <a:spcPts val="1200"/>
              </a:spcAft>
            </a:pPr>
            <a:r>
              <a:rPr lang="ar-SA" b="1" dirty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ازدياد نسبة انتشار </a:t>
            </a:r>
            <a:r>
              <a:rPr lang="ar-SA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السرطان حول </a:t>
            </a:r>
            <a:r>
              <a:rPr lang="ar-SA" b="1" dirty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العالم بشكل كبير، </a:t>
            </a:r>
            <a:r>
              <a:rPr lang="ar-SA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التوجه </a:t>
            </a:r>
            <a:r>
              <a:rPr lang="ar-SA" b="1" dirty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نحو اختصار مدة </a:t>
            </a:r>
            <a:r>
              <a:rPr lang="ar-SA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إقامة </a:t>
            </a:r>
            <a:r>
              <a:rPr lang="ar-SA" b="1" dirty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المرضى في المستشفى ومعالجة مرضى السرطان على أساس مرضى خارجيين.</a:t>
            </a:r>
            <a:endParaRPr lang="en-US" b="1" dirty="0">
              <a:ln w="11430"/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implified Arabic" pitchFamily="18" charset="-78"/>
              <a:cs typeface="Simplified Arabic" pitchFamily="18" charset="-78"/>
            </a:endParaRPr>
          </a:p>
          <a:p>
            <a:pPr lvl="0" algn="justLow">
              <a:spcBef>
                <a:spcPts val="600"/>
              </a:spcBef>
              <a:spcAft>
                <a:spcPts val="1200"/>
              </a:spcAft>
            </a:pPr>
            <a:r>
              <a:rPr lang="ar-SA" b="1" dirty="0">
                <a:ln w="11430"/>
                <a:solidFill>
                  <a:srgbClr val="00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نقص عدد الأسرّة في المشافي، وخيارات المعَالجين أنفسهم من مرضى السرطان بسبب طول مدة علاجهم</a:t>
            </a:r>
            <a:endParaRPr lang="ar-SA" b="1" dirty="0">
              <a:ln w="11430"/>
              <a:solidFill>
                <a:srgbClr val="0000CC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lvl="0" algn="justLow">
              <a:spcBef>
                <a:spcPts val="600"/>
              </a:spcBef>
              <a:spcAft>
                <a:spcPts val="1200"/>
              </a:spcAft>
            </a:pPr>
            <a:r>
              <a:rPr lang="ar-SA" b="1" dirty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احتياجات هؤلاء المرضى </a:t>
            </a:r>
            <a:r>
              <a:rPr lang="ar-SA" b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لا </a:t>
            </a:r>
            <a:r>
              <a:rPr lang="ar-SA" b="1" dirty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تتحقق بسبب التواصل قصير الأمد بينهم وبين مقدمي الرعاية الصحية</a:t>
            </a:r>
            <a:endParaRPr lang="ar-SA" b="1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>
              <a:spcBef>
                <a:spcPts val="600"/>
              </a:spcBef>
              <a:spcAft>
                <a:spcPts val="1200"/>
              </a:spcAft>
            </a:pPr>
            <a:endParaRPr lang="ar-SA" sz="2800" b="1" dirty="0">
              <a:ln w="11430"/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97797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>
                <a:latin typeface="Simplified Arabic" pitchFamily="18" charset="-78"/>
                <a:cs typeface="Simplified Arabic" pitchFamily="18" charset="-78"/>
              </a:rPr>
              <a:t>توزع أفراد العينة وفق الصفات الديموغرافية</a:t>
            </a: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181274165"/>
              </p:ext>
            </p:extLst>
          </p:nvPr>
        </p:nvGraphicFramePr>
        <p:xfrm>
          <a:off x="107504" y="1700808"/>
          <a:ext cx="9036496" cy="5157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1502020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dir="r"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>
                <a:latin typeface="Simplified Arabic" pitchFamily="18" charset="-78"/>
                <a:cs typeface="Simplified Arabic" pitchFamily="18" charset="-78"/>
              </a:rPr>
              <a:t>توزع أفراد العينة وفق الصفات الديموغرافية</a:t>
            </a: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469485971"/>
              </p:ext>
            </p:extLst>
          </p:nvPr>
        </p:nvGraphicFramePr>
        <p:xfrm>
          <a:off x="0" y="1600200"/>
          <a:ext cx="9036496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454838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dir="r"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>
                <a:latin typeface="Simplified Arabic" pitchFamily="18" charset="-78"/>
                <a:cs typeface="Simplified Arabic" pitchFamily="18" charset="-78"/>
              </a:rPr>
              <a:t>توزع أفراد العينة وفق الصفات </a:t>
            </a:r>
            <a:r>
              <a:rPr lang="ar-SA" b="1" dirty="0" smtClean="0">
                <a:latin typeface="Simplified Arabic" pitchFamily="18" charset="-78"/>
                <a:cs typeface="Simplified Arabic" pitchFamily="18" charset="-78"/>
              </a:rPr>
              <a:t>الطبية</a:t>
            </a: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611568011"/>
              </p:ext>
            </p:extLst>
          </p:nvPr>
        </p:nvGraphicFramePr>
        <p:xfrm>
          <a:off x="0" y="1600200"/>
          <a:ext cx="91440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4765852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dir="r"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121198492"/>
              </p:ext>
            </p:extLst>
          </p:nvPr>
        </p:nvGraphicFramePr>
        <p:xfrm>
          <a:off x="0" y="1484784"/>
          <a:ext cx="9144000" cy="5373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2400" b="1" dirty="0">
                <a:latin typeface="Simplified Arabic" pitchFamily="18" charset="-78"/>
                <a:cs typeface="Simplified Arabic" pitchFamily="18" charset="-78"/>
              </a:rPr>
              <a:t>متوسط العلامات والأعراض الجانبية للمعالجة الكيماوية بين الجرعات </a:t>
            </a:r>
            <a:r>
              <a:rPr lang="ar-SA" sz="2400" b="1" dirty="0" smtClean="0">
                <a:latin typeface="Simplified Arabic" pitchFamily="18" charset="-78"/>
                <a:cs typeface="Simplified Arabic" pitchFamily="18" charset="-78"/>
              </a:rPr>
              <a:t>لأفراد العينة خلال </a:t>
            </a:r>
            <a:r>
              <a:rPr lang="ar-SA" sz="2400" b="1" dirty="0">
                <a:latin typeface="Simplified Arabic" pitchFamily="18" charset="-78"/>
                <a:cs typeface="Simplified Arabic" pitchFamily="18" charset="-78"/>
              </a:rPr>
              <a:t>التقييم البدئي</a:t>
            </a:r>
            <a:endParaRPr lang="ar-SA" sz="2400" dirty="0"/>
          </a:p>
        </p:txBody>
      </p:sp>
      <p:sp>
        <p:nvSpPr>
          <p:cNvPr id="5" name="AutoShape 51"/>
          <p:cNvSpPr>
            <a:spLocks noChangeArrowheads="1"/>
          </p:cNvSpPr>
          <p:nvPr/>
        </p:nvSpPr>
        <p:spPr bwMode="auto">
          <a:xfrm>
            <a:off x="7407362" y="1214422"/>
            <a:ext cx="571504" cy="500066"/>
          </a:xfrm>
          <a:prstGeom prst="star4">
            <a:avLst>
              <a:gd name="adj" fmla="val 16076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ar-SY" dirty="0">
              <a:solidFill>
                <a:srgbClr val="FF0000"/>
              </a:solidFill>
            </a:endParaRPr>
          </a:p>
        </p:txBody>
      </p:sp>
      <p:sp>
        <p:nvSpPr>
          <p:cNvPr id="6" name="AutoShape 51"/>
          <p:cNvSpPr>
            <a:spLocks noChangeArrowheads="1"/>
          </p:cNvSpPr>
          <p:nvPr/>
        </p:nvSpPr>
        <p:spPr bwMode="auto">
          <a:xfrm>
            <a:off x="6372200" y="1222940"/>
            <a:ext cx="571504" cy="500066"/>
          </a:xfrm>
          <a:prstGeom prst="star4">
            <a:avLst>
              <a:gd name="adj" fmla="val 16076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ar-SY" dirty="0">
              <a:solidFill>
                <a:srgbClr val="FF0000"/>
              </a:solidFill>
            </a:endParaRPr>
          </a:p>
        </p:txBody>
      </p:sp>
      <p:sp>
        <p:nvSpPr>
          <p:cNvPr id="7" name="AutoShape 51"/>
          <p:cNvSpPr>
            <a:spLocks noChangeArrowheads="1"/>
          </p:cNvSpPr>
          <p:nvPr/>
        </p:nvSpPr>
        <p:spPr bwMode="auto">
          <a:xfrm>
            <a:off x="5800696" y="1397506"/>
            <a:ext cx="571504" cy="500066"/>
          </a:xfrm>
          <a:prstGeom prst="star4">
            <a:avLst>
              <a:gd name="adj" fmla="val 16076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ar-SY" dirty="0">
              <a:solidFill>
                <a:srgbClr val="FF0000"/>
              </a:solidFill>
            </a:endParaRPr>
          </a:p>
        </p:txBody>
      </p:sp>
      <p:sp>
        <p:nvSpPr>
          <p:cNvPr id="8" name="AutoShape 51"/>
          <p:cNvSpPr>
            <a:spLocks noChangeArrowheads="1"/>
          </p:cNvSpPr>
          <p:nvPr/>
        </p:nvSpPr>
        <p:spPr bwMode="auto">
          <a:xfrm>
            <a:off x="2771800" y="1472973"/>
            <a:ext cx="571504" cy="500066"/>
          </a:xfrm>
          <a:prstGeom prst="star4">
            <a:avLst>
              <a:gd name="adj" fmla="val 16076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ar-SY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051956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5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55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55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55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9036496" cy="706090"/>
          </a:xfrm>
        </p:spPr>
        <p:txBody>
          <a:bodyPr>
            <a:noAutofit/>
          </a:bodyPr>
          <a:lstStyle/>
          <a:p>
            <a:r>
              <a:rPr lang="ar-SA" sz="2400" b="1" dirty="0">
                <a:latin typeface="Simplified Arabic" pitchFamily="18" charset="-78"/>
                <a:cs typeface="Simplified Arabic" pitchFamily="18" charset="-78"/>
              </a:rPr>
              <a:t>متوسط العلامات والأعراض الجانبية للمعالجة الكيماوية بين الجرعات </a:t>
            </a:r>
            <a:r>
              <a:rPr lang="ar-SA" sz="2400" b="1" dirty="0" smtClean="0">
                <a:latin typeface="Simplified Arabic" pitchFamily="18" charset="-78"/>
                <a:cs typeface="Simplified Arabic" pitchFamily="18" charset="-78"/>
              </a:rPr>
              <a:t>لأفراد العينة بعد ثلاثة أشهر من تطبيق التداخلات</a:t>
            </a:r>
            <a:endParaRPr lang="ar-SA" sz="2400" dirty="0"/>
          </a:p>
        </p:txBody>
      </p:sp>
      <p:graphicFrame>
        <p:nvGraphicFramePr>
          <p:cNvPr id="6" name="عنصر نائب للمحتوى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96470453"/>
              </p:ext>
            </p:extLst>
          </p:nvPr>
        </p:nvGraphicFramePr>
        <p:xfrm>
          <a:off x="0" y="1052736"/>
          <a:ext cx="9144000" cy="6048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AutoShape 51"/>
          <p:cNvSpPr>
            <a:spLocks noChangeArrowheads="1"/>
          </p:cNvSpPr>
          <p:nvPr/>
        </p:nvSpPr>
        <p:spPr bwMode="auto">
          <a:xfrm flipH="1">
            <a:off x="3371330" y="1498036"/>
            <a:ext cx="576064" cy="567229"/>
          </a:xfrm>
          <a:prstGeom prst="star4">
            <a:avLst>
              <a:gd name="adj" fmla="val 16076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ar-SY" dirty="0">
              <a:solidFill>
                <a:srgbClr val="FF0000"/>
              </a:solidFill>
            </a:endParaRPr>
          </a:p>
        </p:txBody>
      </p:sp>
      <p:sp>
        <p:nvSpPr>
          <p:cNvPr id="5" name="AutoShape 51"/>
          <p:cNvSpPr>
            <a:spLocks noChangeArrowheads="1"/>
          </p:cNvSpPr>
          <p:nvPr/>
        </p:nvSpPr>
        <p:spPr bwMode="auto">
          <a:xfrm>
            <a:off x="2752071" y="2065265"/>
            <a:ext cx="571504" cy="500066"/>
          </a:xfrm>
          <a:prstGeom prst="star4">
            <a:avLst>
              <a:gd name="adj" fmla="val 16076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ar-SY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718307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5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55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0" y="274638"/>
            <a:ext cx="9036496" cy="922114"/>
          </a:xfrm>
        </p:spPr>
        <p:txBody>
          <a:bodyPr>
            <a:normAutofit fontScale="90000"/>
          </a:bodyPr>
          <a:lstStyle/>
          <a:p>
            <a:r>
              <a:rPr lang="ar-SA" sz="2800" b="1" dirty="0">
                <a:latin typeface="Simplified Arabic" pitchFamily="18" charset="-78"/>
                <a:cs typeface="Simplified Arabic" pitchFamily="18" charset="-78"/>
              </a:rPr>
              <a:t>متوسط العلامات والأعراض الجانبية للمعالجة الكيماوية بين الجرعات لأفراد العينة </a:t>
            </a:r>
            <a:r>
              <a:rPr lang="ar-SA" sz="2800" b="1" dirty="0" smtClean="0">
                <a:latin typeface="Simplified Arabic" pitchFamily="18" charset="-78"/>
                <a:cs typeface="Simplified Arabic" pitchFamily="18" charset="-78"/>
              </a:rPr>
              <a:t>بعد ستة أشهر</a:t>
            </a:r>
            <a:endParaRPr lang="ar-SA" sz="2800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885623089"/>
              </p:ext>
            </p:extLst>
          </p:nvPr>
        </p:nvGraphicFramePr>
        <p:xfrm>
          <a:off x="0" y="1196752"/>
          <a:ext cx="9144000" cy="5661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AutoShape 51"/>
          <p:cNvSpPr>
            <a:spLocks noChangeArrowheads="1"/>
          </p:cNvSpPr>
          <p:nvPr/>
        </p:nvSpPr>
        <p:spPr bwMode="auto">
          <a:xfrm>
            <a:off x="2987824" y="2348880"/>
            <a:ext cx="571504" cy="500066"/>
          </a:xfrm>
          <a:prstGeom prst="star4">
            <a:avLst>
              <a:gd name="adj" fmla="val 16076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ar-SY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428371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5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b="1" dirty="0" smtClean="0"/>
              <a:t>احتياجات الرعاية الداعمة لأفراد </a:t>
            </a:r>
            <a:br>
              <a:rPr lang="ar-SA" b="1" dirty="0" smtClean="0"/>
            </a:br>
            <a:r>
              <a:rPr lang="ar-SA" b="1" dirty="0" smtClean="0"/>
              <a:t>العينة وفق </a:t>
            </a:r>
            <a:r>
              <a:rPr lang="en-US" b="1" dirty="0" smtClean="0"/>
              <a:t>SCNS</a:t>
            </a:r>
            <a:endParaRPr lang="ar-SA" b="1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461817559"/>
              </p:ext>
            </p:extLst>
          </p:nvPr>
        </p:nvGraphicFramePr>
        <p:xfrm>
          <a:off x="0" y="1600200"/>
          <a:ext cx="9036496" cy="5141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098" name="Picture 2" descr="C:\Users\FPCC . CO\Downloads\hauling_arrow_up_graph_anim_sm_wm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07704" cy="1596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51"/>
          <p:cNvSpPr>
            <a:spLocks noChangeArrowheads="1"/>
          </p:cNvSpPr>
          <p:nvPr/>
        </p:nvSpPr>
        <p:spPr bwMode="auto">
          <a:xfrm>
            <a:off x="6300192" y="2598913"/>
            <a:ext cx="571504" cy="500066"/>
          </a:xfrm>
          <a:prstGeom prst="star4">
            <a:avLst>
              <a:gd name="adj" fmla="val 16076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ar-SY" dirty="0">
              <a:solidFill>
                <a:srgbClr val="FF0000"/>
              </a:solidFill>
            </a:endParaRPr>
          </a:p>
        </p:txBody>
      </p:sp>
      <p:sp>
        <p:nvSpPr>
          <p:cNvPr id="6" name="AutoShape 51"/>
          <p:cNvSpPr>
            <a:spLocks noChangeArrowheads="1"/>
          </p:cNvSpPr>
          <p:nvPr/>
        </p:nvSpPr>
        <p:spPr bwMode="auto">
          <a:xfrm>
            <a:off x="4067944" y="3506643"/>
            <a:ext cx="571504" cy="500066"/>
          </a:xfrm>
          <a:prstGeom prst="star4">
            <a:avLst>
              <a:gd name="adj" fmla="val 16076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ar-SY" dirty="0">
              <a:solidFill>
                <a:srgbClr val="FF0000"/>
              </a:solidFill>
            </a:endParaRPr>
          </a:p>
        </p:txBody>
      </p:sp>
      <p:sp>
        <p:nvSpPr>
          <p:cNvPr id="7" name="AutoShape 51"/>
          <p:cNvSpPr>
            <a:spLocks noChangeArrowheads="1"/>
          </p:cNvSpPr>
          <p:nvPr/>
        </p:nvSpPr>
        <p:spPr bwMode="auto">
          <a:xfrm>
            <a:off x="1961832" y="3717032"/>
            <a:ext cx="571504" cy="500066"/>
          </a:xfrm>
          <a:prstGeom prst="star4">
            <a:avLst>
              <a:gd name="adj" fmla="val 16076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ar-SY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6362143"/>
      </p:ext>
    </p:extLst>
  </p:cSld>
  <p:clrMapOvr>
    <a:masterClrMapping/>
  </p:clrMapOvr>
  <p:transition spd="slow" advClick="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5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55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55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b="1" smtClean="0"/>
              <a:t>احتياجات الرعاية الداعمة لأفراد </a:t>
            </a:r>
            <a:br>
              <a:rPr lang="ar-SA" b="1" smtClean="0"/>
            </a:br>
            <a:r>
              <a:rPr lang="ar-SA" b="1" smtClean="0"/>
              <a:t>العينة وفق </a:t>
            </a:r>
            <a:r>
              <a:rPr lang="en-US" b="1" smtClean="0"/>
              <a:t>SCNS</a:t>
            </a: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248693995"/>
              </p:ext>
            </p:extLst>
          </p:nvPr>
        </p:nvGraphicFramePr>
        <p:xfrm>
          <a:off x="0" y="1484785"/>
          <a:ext cx="9144000" cy="5342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122" name="Picture 2" descr="C:\Users\FPCC . CO\Downloads\hauling_arrow_up_graph_anim_sm_wm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79712" cy="1524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AutoShape 51"/>
          <p:cNvSpPr>
            <a:spLocks noChangeArrowheads="1"/>
          </p:cNvSpPr>
          <p:nvPr/>
        </p:nvSpPr>
        <p:spPr bwMode="auto">
          <a:xfrm>
            <a:off x="4070357" y="3280209"/>
            <a:ext cx="571504" cy="500066"/>
          </a:xfrm>
          <a:prstGeom prst="star4">
            <a:avLst>
              <a:gd name="adj" fmla="val 16076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ar-SY" dirty="0">
              <a:solidFill>
                <a:srgbClr val="FF0000"/>
              </a:solidFill>
            </a:endParaRPr>
          </a:p>
        </p:txBody>
      </p:sp>
      <p:sp>
        <p:nvSpPr>
          <p:cNvPr id="9" name="AutoShape 51"/>
          <p:cNvSpPr>
            <a:spLocks noChangeArrowheads="1"/>
          </p:cNvSpPr>
          <p:nvPr/>
        </p:nvSpPr>
        <p:spPr bwMode="auto">
          <a:xfrm>
            <a:off x="1835696" y="3335284"/>
            <a:ext cx="571504" cy="500066"/>
          </a:xfrm>
          <a:prstGeom prst="star4">
            <a:avLst>
              <a:gd name="adj" fmla="val 16076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ar-SY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5742712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55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9" grpId="1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b="1" dirty="0"/>
              <a:t>احتياجات الرعاية الداعمة لأفراد </a:t>
            </a:r>
            <a:r>
              <a:rPr lang="ar-SA" b="1" dirty="0" smtClean="0"/>
              <a:t/>
            </a:r>
            <a:br>
              <a:rPr lang="ar-SA" b="1" dirty="0" smtClean="0"/>
            </a:br>
            <a:r>
              <a:rPr lang="ar-SA" b="1" dirty="0" smtClean="0"/>
              <a:t>العينة وفق </a:t>
            </a:r>
            <a:r>
              <a:rPr lang="en-US" b="1" dirty="0"/>
              <a:t>SCNS</a:t>
            </a: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175543204"/>
              </p:ext>
            </p:extLst>
          </p:nvPr>
        </p:nvGraphicFramePr>
        <p:xfrm>
          <a:off x="-180528" y="1600200"/>
          <a:ext cx="9324528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146" name="Picture 2" descr="C:\Users\FPCC . CO\Downloads\hauling_arrow_up_graph_anim_sm_wm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61913" y="-136526"/>
            <a:ext cx="1693319" cy="16933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51"/>
          <p:cNvSpPr>
            <a:spLocks noChangeArrowheads="1"/>
          </p:cNvSpPr>
          <p:nvPr/>
        </p:nvSpPr>
        <p:spPr bwMode="auto">
          <a:xfrm>
            <a:off x="4070357" y="4869160"/>
            <a:ext cx="571504" cy="500066"/>
          </a:xfrm>
          <a:prstGeom prst="star4">
            <a:avLst>
              <a:gd name="adj" fmla="val 16076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ar-SY" dirty="0">
              <a:solidFill>
                <a:srgbClr val="FF0000"/>
              </a:solidFill>
            </a:endParaRPr>
          </a:p>
        </p:txBody>
      </p:sp>
      <p:sp>
        <p:nvSpPr>
          <p:cNvPr id="6" name="AutoShape 51"/>
          <p:cNvSpPr>
            <a:spLocks noChangeArrowheads="1"/>
          </p:cNvSpPr>
          <p:nvPr/>
        </p:nvSpPr>
        <p:spPr bwMode="auto">
          <a:xfrm>
            <a:off x="1631406" y="4836395"/>
            <a:ext cx="571504" cy="500066"/>
          </a:xfrm>
          <a:prstGeom prst="star4">
            <a:avLst>
              <a:gd name="adj" fmla="val 16076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ar-SY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5151832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FPCC . CO\Downloads\hauling_arrow_up_graph_anim_sm_wm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61913" y="-136526"/>
            <a:ext cx="1693319" cy="16933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b="1" dirty="0"/>
              <a:t>احتياجات الرعاية الداعمة لأفراد العينة </a:t>
            </a:r>
            <a:r>
              <a:rPr lang="ar-SA" b="1" dirty="0" smtClean="0"/>
              <a:t/>
            </a:r>
            <a:br>
              <a:rPr lang="ar-SA" b="1" dirty="0" smtClean="0"/>
            </a:br>
            <a:r>
              <a:rPr lang="ar-SA" b="1" dirty="0" smtClean="0"/>
              <a:t>وفق </a:t>
            </a:r>
            <a:r>
              <a:rPr lang="en-US" b="1" dirty="0"/>
              <a:t>SCNS</a:t>
            </a:r>
            <a:endParaRPr lang="ar-SA" dirty="0"/>
          </a:p>
        </p:txBody>
      </p:sp>
      <p:graphicFrame>
        <p:nvGraphicFramePr>
          <p:cNvPr id="5" name="عنصر نائب للمحتوى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613054633"/>
              </p:ext>
            </p:extLst>
          </p:nvPr>
        </p:nvGraphicFramePr>
        <p:xfrm>
          <a:off x="0" y="1600200"/>
          <a:ext cx="91440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AutoShape 51"/>
          <p:cNvSpPr>
            <a:spLocks noChangeArrowheads="1"/>
          </p:cNvSpPr>
          <p:nvPr/>
        </p:nvSpPr>
        <p:spPr bwMode="auto">
          <a:xfrm>
            <a:off x="3789431" y="3497477"/>
            <a:ext cx="571504" cy="500066"/>
          </a:xfrm>
          <a:prstGeom prst="star4">
            <a:avLst>
              <a:gd name="adj" fmla="val 16076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ar-SY" dirty="0">
              <a:solidFill>
                <a:srgbClr val="FF0000"/>
              </a:solidFill>
            </a:endParaRPr>
          </a:p>
        </p:txBody>
      </p:sp>
      <p:sp>
        <p:nvSpPr>
          <p:cNvPr id="7" name="AutoShape 51"/>
          <p:cNvSpPr>
            <a:spLocks noChangeArrowheads="1"/>
          </p:cNvSpPr>
          <p:nvPr/>
        </p:nvSpPr>
        <p:spPr bwMode="auto">
          <a:xfrm>
            <a:off x="1907704" y="3997543"/>
            <a:ext cx="571504" cy="500066"/>
          </a:xfrm>
          <a:prstGeom prst="star4">
            <a:avLst>
              <a:gd name="adj" fmla="val 16076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ar-SY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538260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ar-SA" sz="40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تحديات الرعاية الصحية لمرضى </a:t>
            </a:r>
            <a:r>
              <a:rPr lang="ar-SA" sz="4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السرطان</a:t>
            </a:r>
            <a:endParaRPr lang="ar-SA" sz="40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4930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 algn="justLow">
              <a:spcBef>
                <a:spcPts val="600"/>
              </a:spcBef>
              <a:spcAft>
                <a:spcPts val="1200"/>
              </a:spcAft>
            </a:pPr>
            <a:r>
              <a:rPr lang="ar-SY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ضمن الرعاية الصحية الأولية لا يقدم لمرضى السرطان خدمات علاجية أو </a:t>
            </a:r>
            <a:r>
              <a:rPr lang="ar-SY" b="1" dirty="0" err="1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تأهيلية</a:t>
            </a:r>
            <a:r>
              <a:rPr lang="ar-SY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.</a:t>
            </a:r>
            <a:endParaRPr lang="en-US" b="1" dirty="0">
              <a:ln w="11430"/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implified Arabic" pitchFamily="18" charset="-78"/>
              <a:cs typeface="Simplified Arabic" pitchFamily="18" charset="-78"/>
            </a:endParaRPr>
          </a:p>
          <a:p>
            <a:pPr lvl="0" algn="justLow">
              <a:spcBef>
                <a:spcPts val="600"/>
              </a:spcBef>
              <a:spcAft>
                <a:spcPts val="1200"/>
              </a:spcAft>
            </a:pPr>
            <a:r>
              <a:rPr lang="ar-SY" b="1" dirty="0" smtClean="0">
                <a:ln w="11430"/>
                <a:solidFill>
                  <a:srgbClr val="00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يؤثر السرطان على جميع أفراد الأسرة وليس المريض فقط</a:t>
            </a:r>
          </a:p>
          <a:p>
            <a:pPr lvl="0" algn="justLow">
              <a:spcBef>
                <a:spcPts val="600"/>
              </a:spcBef>
              <a:spcAft>
                <a:spcPts val="1200"/>
              </a:spcAft>
            </a:pPr>
            <a:r>
              <a:rPr lang="ar-SY" b="1" dirty="0" smtClean="0">
                <a:ln w="11430"/>
                <a:solidFill>
                  <a:srgbClr val="00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التوجه عن الرعاية الصحية غير </a:t>
            </a:r>
            <a:r>
              <a:rPr lang="ar-SY" b="1" dirty="0" smtClean="0">
                <a:ln w="11430"/>
                <a:solidFill>
                  <a:srgbClr val="00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المجانية</a:t>
            </a:r>
            <a:endParaRPr lang="en-US" b="1" dirty="0" smtClean="0">
              <a:ln w="11430"/>
              <a:solidFill>
                <a:srgbClr val="0000CC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implified Arabic" pitchFamily="18" charset="-78"/>
              <a:cs typeface="Simplified Arabic" pitchFamily="18" charset="-78"/>
            </a:endParaRPr>
          </a:p>
          <a:p>
            <a:pPr algn="justLow">
              <a:spcBef>
                <a:spcPts val="600"/>
              </a:spcBef>
              <a:spcAft>
                <a:spcPts val="1200"/>
              </a:spcAft>
            </a:pPr>
            <a:r>
              <a:rPr lang="ar-SY" b="1" dirty="0" smtClean="0">
                <a:ln w="11430"/>
                <a:solidFill>
                  <a:srgbClr val="00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اعتبار السرطان مرضاً مزمناً </a:t>
            </a:r>
          </a:p>
          <a:p>
            <a:pPr algn="justLow">
              <a:spcBef>
                <a:spcPts val="600"/>
              </a:spcBef>
              <a:spcAft>
                <a:spcPts val="1200"/>
              </a:spcAft>
            </a:pPr>
            <a:r>
              <a:rPr lang="ar-SY" b="1" dirty="0" smtClean="0">
                <a:ln w="11430"/>
                <a:solidFill>
                  <a:srgbClr val="00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طول فترة حياة المرضى بالتالي يحتاجون لنوعية حياة جيدة</a:t>
            </a:r>
            <a:endParaRPr lang="ar-SA" b="1" dirty="0">
              <a:ln w="11430"/>
              <a:solidFill>
                <a:srgbClr val="0000CC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>
              <a:spcBef>
                <a:spcPts val="600"/>
              </a:spcBef>
              <a:spcAft>
                <a:spcPts val="1200"/>
              </a:spcAft>
            </a:pPr>
            <a:endParaRPr lang="ar-SA" sz="2800" b="1" dirty="0">
              <a:ln w="11430"/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97797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FPCC . CO\Downloads\hauling_arrow_up_graph_anim_sm_wm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61913" y="-136526"/>
            <a:ext cx="1825601" cy="1825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b="1" dirty="0"/>
              <a:t>احتياجات الرعاية الداعمة لأفراد </a:t>
            </a:r>
            <a:r>
              <a:rPr lang="ar-SA" b="1" dirty="0" smtClean="0"/>
              <a:t/>
            </a:r>
            <a:br>
              <a:rPr lang="ar-SA" b="1" dirty="0" smtClean="0"/>
            </a:br>
            <a:r>
              <a:rPr lang="ar-SA" b="1" dirty="0" smtClean="0"/>
              <a:t>العينة وفق </a:t>
            </a:r>
            <a:r>
              <a:rPr lang="en-US" b="1" dirty="0"/>
              <a:t>SCNS</a:t>
            </a: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971534327"/>
              </p:ext>
            </p:extLst>
          </p:nvPr>
        </p:nvGraphicFramePr>
        <p:xfrm>
          <a:off x="0" y="1700808"/>
          <a:ext cx="9144000" cy="5157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AutoShape 51"/>
          <p:cNvSpPr>
            <a:spLocks noChangeArrowheads="1"/>
          </p:cNvSpPr>
          <p:nvPr/>
        </p:nvSpPr>
        <p:spPr bwMode="auto">
          <a:xfrm>
            <a:off x="3995936" y="3727061"/>
            <a:ext cx="571504" cy="500066"/>
          </a:xfrm>
          <a:prstGeom prst="star4">
            <a:avLst>
              <a:gd name="adj" fmla="val 16076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ar-SY" dirty="0">
              <a:solidFill>
                <a:srgbClr val="FF0000"/>
              </a:solidFill>
            </a:endParaRPr>
          </a:p>
        </p:txBody>
      </p:sp>
      <p:sp>
        <p:nvSpPr>
          <p:cNvPr id="6" name="AutoShape 51"/>
          <p:cNvSpPr>
            <a:spLocks noChangeArrowheads="1"/>
          </p:cNvSpPr>
          <p:nvPr/>
        </p:nvSpPr>
        <p:spPr bwMode="auto">
          <a:xfrm>
            <a:off x="1907704" y="3747510"/>
            <a:ext cx="571504" cy="500066"/>
          </a:xfrm>
          <a:prstGeom prst="star4">
            <a:avLst>
              <a:gd name="adj" fmla="val 16076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ar-SY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8432310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rot="16200000">
            <a:off x="-2592796" y="3104964"/>
            <a:ext cx="6048672" cy="648072"/>
          </a:xfrm>
        </p:spPr>
        <p:txBody>
          <a:bodyPr>
            <a:normAutofit/>
          </a:bodyPr>
          <a:lstStyle/>
          <a:p>
            <a:r>
              <a:rPr lang="ar-SA" sz="1400" b="1" dirty="0"/>
              <a:t>أول عشر احتياجات رعاية داعمة لمريضات المجموعة التجريبية خلال التقييم البدئي ثم بعد ثلاثة أشهر ثم بعد ستة أشهر من تطبيق التداخلات.</a:t>
            </a:r>
            <a:endParaRPr lang="ar-SA" sz="1400" dirty="0"/>
          </a:p>
        </p:txBody>
      </p:sp>
      <p:graphicFrame>
        <p:nvGraphicFramePr>
          <p:cNvPr id="6" name="عنصر نائب للمحتوى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408181756"/>
              </p:ext>
            </p:extLst>
          </p:nvPr>
        </p:nvGraphicFramePr>
        <p:xfrm>
          <a:off x="931564" y="0"/>
          <a:ext cx="82296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4611385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rot="16200000">
            <a:off x="-2520788" y="3104964"/>
            <a:ext cx="6120680" cy="576064"/>
          </a:xfrm>
        </p:spPr>
        <p:txBody>
          <a:bodyPr>
            <a:normAutofit/>
          </a:bodyPr>
          <a:lstStyle/>
          <a:p>
            <a:pPr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ar-SA" sz="1400" b="1" dirty="0">
                <a:solidFill>
                  <a:sysClr val="windowText" lastClr="000000"/>
                </a:solidFill>
              </a:rPr>
              <a:t>أول عشر احتياجات رعاية داعمة لمريضات المجموعة الضابطة خلال التقييم البدئي ثم بعد ثلاثة أشهر ثم بعد ستة أشهر من تطبيق التداخلات.</a:t>
            </a:r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408744573"/>
              </p:ext>
            </p:extLst>
          </p:nvPr>
        </p:nvGraphicFramePr>
        <p:xfrm>
          <a:off x="755576" y="0"/>
          <a:ext cx="82296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8235199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850106"/>
          </a:xfrm>
        </p:spPr>
        <p:txBody>
          <a:bodyPr>
            <a:normAutofit fontScale="90000"/>
          </a:bodyPr>
          <a:lstStyle/>
          <a:p>
            <a:r>
              <a:rPr lang="ar-SA" sz="2400" b="1" dirty="0"/>
              <a:t>توزع أفراد العينة وفق تقييم الحالة الصحية العامة وجودة الحياة خلال التقييم البدئي وبعد ثلاثة أشهر وبعد ستة أشهر حسب (</a:t>
            </a:r>
            <a:r>
              <a:rPr lang="en-US" sz="2400" dirty="0"/>
              <a:t> HRQOL</a:t>
            </a:r>
            <a:r>
              <a:rPr lang="en-US" sz="2400" b="1" dirty="0"/>
              <a:t> C 30</a:t>
            </a:r>
            <a:r>
              <a:rPr lang="ar-SA" sz="2400" b="1" dirty="0"/>
              <a:t>) </a:t>
            </a:r>
            <a:br>
              <a:rPr lang="ar-SA" sz="2400" b="1" dirty="0"/>
            </a:br>
            <a:r>
              <a:rPr lang="ar-SA" sz="1600" b="1" dirty="0"/>
              <a:t>تدل القيم الأعلى على مستوى أعلى من </a:t>
            </a:r>
            <a:r>
              <a:rPr lang="ar-SA" sz="1600" b="1" dirty="0" smtClean="0"/>
              <a:t>الحالة الصحية العامة، </a:t>
            </a:r>
            <a:r>
              <a:rPr lang="ar-SA" sz="1600" b="1" dirty="0"/>
              <a:t>أي نوعية حياة جيدة . الحد الأدنى: 0  الحد الأعلى: 100</a:t>
            </a:r>
            <a:endParaRPr lang="ar-SA" sz="1600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068106308"/>
              </p:ext>
            </p:extLst>
          </p:nvPr>
        </p:nvGraphicFramePr>
        <p:xfrm>
          <a:off x="-15842" y="1268760"/>
          <a:ext cx="9144000" cy="5977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331699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2000" b="1" dirty="0"/>
              <a:t>توزع أفراد العينة وفق تقييم </a:t>
            </a:r>
            <a:r>
              <a:rPr lang="ar-SA" sz="2000" b="1" dirty="0" smtClean="0"/>
              <a:t>جودة </a:t>
            </a:r>
            <a:r>
              <a:rPr lang="ar-SA" sz="2000" b="1" dirty="0"/>
              <a:t>الحياة خلال التقييم البدئي وبعد ثلاثة </a:t>
            </a:r>
            <a:r>
              <a:rPr lang="ar-SA" sz="2000" b="1" dirty="0" smtClean="0"/>
              <a:t/>
            </a:r>
            <a:br>
              <a:rPr lang="ar-SA" sz="2000" b="1" dirty="0" smtClean="0"/>
            </a:br>
            <a:r>
              <a:rPr lang="ar-SA" sz="2000" b="1" dirty="0" smtClean="0"/>
              <a:t>أشهر </a:t>
            </a:r>
            <a:r>
              <a:rPr lang="ar-SA" sz="2000" b="1" dirty="0"/>
              <a:t>وبعد ستة أشهر حسب (</a:t>
            </a:r>
            <a:r>
              <a:rPr lang="en-US" sz="2000" b="1" dirty="0"/>
              <a:t> HRQOL C 30</a:t>
            </a:r>
            <a:r>
              <a:rPr lang="ar-SA" sz="2000" b="1" dirty="0"/>
              <a:t>)</a:t>
            </a:r>
            <a:br>
              <a:rPr lang="ar-SA" sz="2000" b="1" dirty="0"/>
            </a:br>
            <a:r>
              <a:rPr lang="ar-SA" sz="1600" b="1" dirty="0"/>
              <a:t>تدل القيم الأعلى على مستوى أعلى من </a:t>
            </a:r>
            <a:r>
              <a:rPr lang="ar-SA" sz="1600" b="1" dirty="0" smtClean="0"/>
              <a:t>جودة الحياة ، </a:t>
            </a:r>
            <a:r>
              <a:rPr lang="ar-SA" sz="1600" b="1" dirty="0"/>
              <a:t>أي نوعية حياة جيدة . الحد الأدنى: 0  الحد الأعلى: 100 </a:t>
            </a:r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516863019"/>
              </p:ext>
            </p:extLst>
          </p:nvPr>
        </p:nvGraphicFramePr>
        <p:xfrm>
          <a:off x="107504" y="1600200"/>
          <a:ext cx="9036496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3893725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0" y="274638"/>
            <a:ext cx="9036496" cy="562074"/>
          </a:xfrm>
        </p:spPr>
        <p:txBody>
          <a:bodyPr>
            <a:normAutofit fontScale="90000"/>
          </a:bodyPr>
          <a:lstStyle/>
          <a:p>
            <a:r>
              <a:rPr lang="ar-SA" sz="2400" b="1" dirty="0"/>
              <a:t>المقاييس الوظيفية </a:t>
            </a:r>
            <a:r>
              <a:rPr lang="ar-SA" sz="2400" b="1" dirty="0" smtClean="0"/>
              <a:t>لنوعية </a:t>
            </a:r>
            <a:r>
              <a:rPr lang="ar-SA" sz="2400" b="1" dirty="0"/>
              <a:t>الحياة المرتبطة </a:t>
            </a:r>
            <a:r>
              <a:rPr lang="ar-SA" sz="2400" b="1" dirty="0" smtClean="0"/>
              <a:t>بالصحة خلال التقييم البدئي للمجموعتين وفق </a:t>
            </a:r>
            <a:br>
              <a:rPr lang="ar-SA" sz="2400" b="1" dirty="0" smtClean="0"/>
            </a:br>
            <a:r>
              <a:rPr lang="ar-SA" sz="2400" dirty="0" smtClean="0"/>
              <a:t> </a:t>
            </a:r>
            <a:r>
              <a:rPr lang="en-US" sz="2400" b="1" dirty="0" smtClean="0"/>
              <a:t>(</a:t>
            </a:r>
            <a:r>
              <a:rPr lang="en-US" sz="2400" b="1" dirty="0"/>
              <a:t>Quality of Life Questionnaire-Cancer 30)  EORTC QLQ-C30</a:t>
            </a:r>
            <a:r>
              <a:rPr lang="en-US" sz="2400" dirty="0" smtClean="0"/>
              <a:t>)</a:t>
            </a:r>
            <a:br>
              <a:rPr lang="en-US" sz="2400" dirty="0" smtClean="0"/>
            </a:br>
            <a:r>
              <a:rPr lang="ar-SA" sz="1600" b="1" dirty="0"/>
              <a:t>تدل القيم الأعلى على مستوى أعلى من المقاييس الوظيفية، أي نوعية حياة جيدة . الحد الأدنى: 0  الحد الأعلى: 100</a:t>
            </a:r>
            <a:endParaRPr lang="ar-SA" sz="1600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102624439"/>
              </p:ext>
            </p:extLst>
          </p:nvPr>
        </p:nvGraphicFramePr>
        <p:xfrm>
          <a:off x="0" y="1196752"/>
          <a:ext cx="9144000" cy="5661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7411964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964488" cy="1143000"/>
          </a:xfrm>
        </p:spPr>
        <p:txBody>
          <a:bodyPr>
            <a:noAutofit/>
          </a:bodyPr>
          <a:lstStyle/>
          <a:p>
            <a:r>
              <a:rPr lang="ar-SA" sz="2400" b="1" dirty="0"/>
              <a:t>المقاييس الوظيفية لنوعية الحياة المرتبطة بالصحة </a:t>
            </a:r>
            <a:r>
              <a:rPr lang="ar-SA" sz="2400" b="1" dirty="0" smtClean="0"/>
              <a:t>بعد ثلاثة أشهر </a:t>
            </a:r>
            <a:r>
              <a:rPr lang="ar-SA" sz="2400" b="1" dirty="0"/>
              <a:t>للمجموعتين وفق </a:t>
            </a:r>
            <a:br>
              <a:rPr lang="ar-SA" sz="2400" b="1" dirty="0"/>
            </a:br>
            <a:r>
              <a:rPr lang="ar-SA" sz="2400" dirty="0"/>
              <a:t> </a:t>
            </a:r>
            <a:r>
              <a:rPr lang="en-US" sz="2400" b="1" dirty="0" smtClean="0"/>
              <a:t>(</a:t>
            </a:r>
            <a:r>
              <a:rPr lang="en-US" sz="2400" b="1" dirty="0"/>
              <a:t>Quality of Life Questionnaire-Cancer 30)  EORTC </a:t>
            </a:r>
            <a:r>
              <a:rPr lang="en-US" sz="2400" b="1" dirty="0" smtClean="0"/>
              <a:t>QLQ-C30</a:t>
            </a:r>
            <a:br>
              <a:rPr lang="en-US" sz="2400" b="1" dirty="0" smtClean="0"/>
            </a:br>
            <a:r>
              <a:rPr lang="ar-SA" sz="1400" b="1" dirty="0"/>
              <a:t>تدل القيم الأعلى على مستوى أعلى من المقاييس الوظيفية، أي نوعية حياة جيدة . الحد الأدنى: 0  الحد الأعلى: 100</a:t>
            </a:r>
            <a:endParaRPr lang="ar-SA" sz="1400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467549531"/>
              </p:ext>
            </p:extLst>
          </p:nvPr>
        </p:nvGraphicFramePr>
        <p:xfrm>
          <a:off x="251519" y="1268760"/>
          <a:ext cx="8870623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مربع نص 5"/>
          <p:cNvSpPr txBox="1"/>
          <p:nvPr/>
        </p:nvSpPr>
        <p:spPr>
          <a:xfrm>
            <a:off x="1918265" y="2105061"/>
            <a:ext cx="115212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P=0.111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xmlns="" val="9576136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ar-SA" sz="2400" b="1" dirty="0"/>
              <a:t>المقاييس الوظيفية لنوعية الحياة المرتبطة بالصحة بعد </a:t>
            </a:r>
            <a:r>
              <a:rPr lang="ar-SA" sz="2400" b="1" dirty="0" smtClean="0"/>
              <a:t>ستة أشهر </a:t>
            </a:r>
            <a:r>
              <a:rPr lang="ar-SA" sz="2400" b="1" dirty="0"/>
              <a:t>للمجموعتين وفق </a:t>
            </a:r>
            <a:br>
              <a:rPr lang="ar-SA" sz="2400" b="1" dirty="0"/>
            </a:br>
            <a:r>
              <a:rPr lang="ar-SA" sz="2400" dirty="0"/>
              <a:t> </a:t>
            </a:r>
            <a:r>
              <a:rPr lang="en-US" sz="2400" b="1" dirty="0"/>
              <a:t>(Quality of Life Questionnaire-Cancer 30)  EORTC </a:t>
            </a:r>
            <a:r>
              <a:rPr lang="en-US" sz="2400" b="1" dirty="0" smtClean="0"/>
              <a:t>QLQ-C30</a:t>
            </a:r>
            <a:br>
              <a:rPr lang="en-US" sz="2400" b="1" dirty="0" smtClean="0"/>
            </a:br>
            <a:r>
              <a:rPr lang="ar-SA" sz="1400" b="1" dirty="0"/>
              <a:t>تدل القيم الأعلى على مستوى أعلى من المقاييس الوظيفية، أي نوعية حياة </a:t>
            </a:r>
            <a:r>
              <a:rPr lang="ar-SA" sz="1400" b="1" dirty="0" smtClean="0"/>
              <a:t>جيدة </a:t>
            </a:r>
            <a:r>
              <a:rPr lang="ar-SA" sz="1400" b="1" dirty="0"/>
              <a:t>. الحد الأدنى: 0  الحد الأعلى: 100</a:t>
            </a:r>
            <a:r>
              <a:rPr lang="ar-SA" sz="2400" dirty="0"/>
              <a:t> </a:t>
            </a:r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446215473"/>
              </p:ext>
            </p:extLst>
          </p:nvPr>
        </p:nvGraphicFramePr>
        <p:xfrm>
          <a:off x="0" y="1600200"/>
          <a:ext cx="91440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7153294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706090"/>
          </a:xfrm>
        </p:spPr>
        <p:txBody>
          <a:bodyPr>
            <a:normAutofit fontScale="90000"/>
          </a:bodyPr>
          <a:lstStyle/>
          <a:p>
            <a:r>
              <a:rPr lang="ar-SA" sz="2000" b="1" dirty="0" smtClean="0">
                <a:latin typeface="Simplified Arabic" pitchFamily="18" charset="-78"/>
                <a:cs typeface="Simplified Arabic" pitchFamily="18" charset="-78"/>
              </a:rPr>
              <a:t/>
            </a:r>
            <a:br>
              <a:rPr lang="ar-SA" sz="2000" b="1" dirty="0" smtClean="0">
                <a:latin typeface="Simplified Arabic" pitchFamily="18" charset="-78"/>
                <a:cs typeface="Simplified Arabic" pitchFamily="18" charset="-78"/>
              </a:rPr>
            </a:br>
            <a:r>
              <a:rPr lang="ar-SA" sz="2000" b="1" dirty="0">
                <a:latin typeface="Simplified Arabic" pitchFamily="18" charset="-78"/>
                <a:cs typeface="Simplified Arabic" pitchFamily="18" charset="-78"/>
              </a:rPr>
              <a:t/>
            </a:r>
            <a:br>
              <a:rPr lang="ar-SA" sz="2000" b="1" dirty="0">
                <a:latin typeface="Simplified Arabic" pitchFamily="18" charset="-78"/>
                <a:cs typeface="Simplified Arabic" pitchFamily="18" charset="-78"/>
              </a:rPr>
            </a:br>
            <a:r>
              <a:rPr lang="ar-SA" sz="2000" b="1" dirty="0" smtClean="0">
                <a:latin typeface="Simplified Arabic" pitchFamily="18" charset="-78"/>
                <a:cs typeface="Simplified Arabic" pitchFamily="18" charset="-78"/>
              </a:rPr>
              <a:t>توزع </a:t>
            </a:r>
            <a:r>
              <a:rPr lang="ar-SA" sz="2000" b="1" dirty="0">
                <a:latin typeface="Simplified Arabic" pitchFamily="18" charset="-78"/>
                <a:cs typeface="Simplified Arabic" pitchFamily="18" charset="-78"/>
              </a:rPr>
              <a:t>مريضات العينة وفق الأعراض الجانبية للمعالجة الكيماوية وفق استبيان نوعية الحياة المرتبطة بالصحة </a:t>
            </a:r>
            <a:r>
              <a:rPr lang="en-US" sz="2000" b="1" dirty="0" smtClean="0">
                <a:latin typeface="Simplified Arabic" pitchFamily="18" charset="-78"/>
                <a:cs typeface="Simplified Arabic" pitchFamily="18" charset="-78"/>
              </a:rPr>
              <a:t>(</a:t>
            </a:r>
            <a:r>
              <a:rPr lang="en-US" sz="2000" b="1" dirty="0">
                <a:latin typeface="Simplified Arabic" pitchFamily="18" charset="-78"/>
                <a:cs typeface="Simplified Arabic" pitchFamily="18" charset="-78"/>
              </a:rPr>
              <a:t>Quality of Life Questionnaire-Cancer 30) EORTC </a:t>
            </a:r>
            <a:r>
              <a:rPr lang="en-US" sz="2000" b="1" dirty="0" smtClean="0">
                <a:latin typeface="Simplified Arabic" pitchFamily="18" charset="-78"/>
                <a:cs typeface="Simplified Arabic" pitchFamily="18" charset="-78"/>
              </a:rPr>
              <a:t>QLQ- </a:t>
            </a:r>
            <a:r>
              <a:rPr lang="en-US" sz="2000" b="1" dirty="0">
                <a:latin typeface="Simplified Arabic" pitchFamily="18" charset="-78"/>
                <a:cs typeface="Simplified Arabic" pitchFamily="18" charset="-78"/>
              </a:rPr>
              <a:t>C30</a:t>
            </a:r>
            <a:r>
              <a:rPr lang="ar-SA" sz="2000" b="1" dirty="0" smtClean="0">
                <a:latin typeface="Simplified Arabic" pitchFamily="18" charset="-78"/>
                <a:cs typeface="Simplified Arabic" pitchFamily="18" charset="-78"/>
              </a:rPr>
              <a:t>التقييم البدئي</a:t>
            </a:r>
            <a:r>
              <a:rPr lang="en-US" sz="2000" b="1" dirty="0">
                <a:latin typeface="Simplified Arabic" pitchFamily="18" charset="-78"/>
                <a:cs typeface="Simplified Arabic" pitchFamily="18" charset="-78"/>
              </a:rPr>
              <a:t/>
            </a:r>
            <a:br>
              <a:rPr lang="en-US" sz="2000" b="1" dirty="0">
                <a:latin typeface="Simplified Arabic" pitchFamily="18" charset="-78"/>
                <a:cs typeface="Simplified Arabic" pitchFamily="18" charset="-78"/>
              </a:rPr>
            </a:br>
            <a:r>
              <a:rPr lang="ar-SA" sz="2000" b="1" dirty="0" smtClean="0">
                <a:latin typeface="Simplified Arabic" pitchFamily="18" charset="-78"/>
                <a:cs typeface="Simplified Arabic" pitchFamily="18" charset="-78"/>
              </a:rPr>
              <a:t>تدل </a:t>
            </a:r>
            <a:r>
              <a:rPr lang="ar-SA" sz="2000" b="1" dirty="0">
                <a:latin typeface="Simplified Arabic" pitchFamily="18" charset="-78"/>
                <a:cs typeface="Simplified Arabic" pitchFamily="18" charset="-78"/>
              </a:rPr>
              <a:t>القيم الأعلى على معاناة أكبر من الأعراض ، الحد الأدنى: </a:t>
            </a:r>
            <a:r>
              <a:rPr lang="en-US" sz="2000" b="1" dirty="0">
                <a:latin typeface="Simplified Arabic" pitchFamily="18" charset="-78"/>
                <a:cs typeface="Simplified Arabic" pitchFamily="18" charset="-78"/>
              </a:rPr>
              <a:t>0</a:t>
            </a:r>
            <a:r>
              <a:rPr lang="ar-SA" sz="2000" b="1" dirty="0">
                <a:latin typeface="Simplified Arabic" pitchFamily="18" charset="-78"/>
                <a:cs typeface="Simplified Arabic" pitchFamily="18" charset="-78"/>
              </a:rPr>
              <a:t>  الحد الأعلى: </a:t>
            </a:r>
            <a:r>
              <a:rPr lang="en-US" sz="2000" b="1" dirty="0">
                <a:latin typeface="Simplified Arabic" pitchFamily="18" charset="-78"/>
                <a:cs typeface="Simplified Arabic" pitchFamily="18" charset="-78"/>
              </a:rPr>
              <a:t>100</a:t>
            </a:r>
            <a:r>
              <a:rPr lang="en-US" sz="1600" dirty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sz="1600" b="1" dirty="0">
                <a:latin typeface="Simplified Arabic" pitchFamily="18" charset="-78"/>
                <a:cs typeface="Simplified Arabic" pitchFamily="18" charset="-78"/>
              </a:rPr>
              <a:t/>
            </a:r>
            <a:br>
              <a:rPr lang="en-US" sz="1600" b="1" dirty="0">
                <a:latin typeface="Simplified Arabic" pitchFamily="18" charset="-78"/>
                <a:cs typeface="Simplified Arabic" pitchFamily="18" charset="-78"/>
              </a:rPr>
            </a:br>
            <a:r>
              <a:rPr lang="ar-SA" sz="1600" b="1" dirty="0" smtClean="0">
                <a:latin typeface="Simplified Arabic" pitchFamily="18" charset="-78"/>
                <a:cs typeface="Simplified Arabic" pitchFamily="18" charset="-78"/>
              </a:rPr>
              <a:t/>
            </a:r>
            <a:br>
              <a:rPr lang="ar-SA" sz="1600" b="1" dirty="0" smtClean="0">
                <a:latin typeface="Simplified Arabic" pitchFamily="18" charset="-78"/>
                <a:cs typeface="Simplified Arabic" pitchFamily="18" charset="-78"/>
              </a:rPr>
            </a:br>
            <a:endParaRPr lang="ar-SA" sz="1600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426427491"/>
              </p:ext>
            </p:extLst>
          </p:nvPr>
        </p:nvGraphicFramePr>
        <p:xfrm>
          <a:off x="-252536" y="1600200"/>
          <a:ext cx="9396536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6" descr="E:\Data show\صور متحركة\Animated Gifs\BUTTONS\but5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0810980">
            <a:off x="7725285" y="2990125"/>
            <a:ext cx="742950" cy="930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 descr="E:\Data show\صور متحركة\Animated Gifs\BUTTONS\but5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0784667">
            <a:off x="5218762" y="3159667"/>
            <a:ext cx="742950" cy="930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E:\Data show\صور متحركة\Animated Gifs\BUTTONS\but5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66320" y="2990124"/>
            <a:ext cx="742950" cy="930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847573507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964488" cy="1143000"/>
          </a:xfrm>
        </p:spPr>
        <p:txBody>
          <a:bodyPr>
            <a:noAutofit/>
          </a:bodyPr>
          <a:lstStyle/>
          <a:p>
            <a:r>
              <a:rPr lang="ar-SA" sz="2000" b="1" dirty="0">
                <a:latin typeface="Simplified Arabic" pitchFamily="18" charset="-78"/>
                <a:cs typeface="Simplified Arabic" pitchFamily="18" charset="-78"/>
              </a:rPr>
              <a:t>توزع مريضات العينة وفق الأعراض الجانبية للمعالجة الكيماوية وفق استبيان نوعية الحياة المرتبطة بالصحة </a:t>
            </a:r>
            <a:r>
              <a:rPr lang="en-US" sz="2000" b="1" dirty="0" smtClean="0">
                <a:latin typeface="Simplified Arabic" pitchFamily="18" charset="-78"/>
                <a:cs typeface="Simplified Arabic" pitchFamily="18" charset="-78"/>
              </a:rPr>
              <a:t>(</a:t>
            </a:r>
            <a:r>
              <a:rPr lang="en-US" sz="2000" b="1" dirty="0">
                <a:latin typeface="Simplified Arabic" pitchFamily="18" charset="-78"/>
                <a:cs typeface="Simplified Arabic" pitchFamily="18" charset="-78"/>
              </a:rPr>
              <a:t>Quality of Life Questionnaire-Cancer 30) EORTC </a:t>
            </a:r>
            <a:r>
              <a:rPr lang="en-US" sz="2000" b="1" dirty="0" smtClean="0">
                <a:latin typeface="Simplified Arabic" pitchFamily="18" charset="-78"/>
                <a:cs typeface="Simplified Arabic" pitchFamily="18" charset="-78"/>
              </a:rPr>
              <a:t>  QLQ-</a:t>
            </a:r>
            <a:r>
              <a:rPr lang="en-US" sz="2000" b="1" dirty="0">
                <a:latin typeface="Simplified Arabic" pitchFamily="18" charset="-78"/>
                <a:cs typeface="Simplified Arabic" pitchFamily="18" charset="-78"/>
              </a:rPr>
              <a:t>C30 </a:t>
            </a:r>
            <a:r>
              <a:rPr lang="en-US" sz="2000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A" sz="2000" b="1" dirty="0" smtClean="0">
                <a:latin typeface="Simplified Arabic" pitchFamily="18" charset="-78"/>
                <a:cs typeface="Simplified Arabic" pitchFamily="18" charset="-78"/>
              </a:rPr>
              <a:t>  بعد ثلاثة أشهر</a:t>
            </a:r>
            <a:r>
              <a:rPr lang="en-US" sz="2000" b="1" dirty="0">
                <a:latin typeface="Simplified Arabic" pitchFamily="18" charset="-78"/>
                <a:cs typeface="Simplified Arabic" pitchFamily="18" charset="-78"/>
              </a:rPr>
              <a:t/>
            </a:r>
            <a:br>
              <a:rPr lang="en-US" sz="2000" b="1" dirty="0">
                <a:latin typeface="Simplified Arabic" pitchFamily="18" charset="-78"/>
                <a:cs typeface="Simplified Arabic" pitchFamily="18" charset="-78"/>
              </a:rPr>
            </a:br>
            <a:r>
              <a:rPr lang="ar-SA" sz="2000" b="1" dirty="0">
                <a:latin typeface="Simplified Arabic" pitchFamily="18" charset="-78"/>
                <a:cs typeface="Simplified Arabic" pitchFamily="18" charset="-78"/>
              </a:rPr>
              <a:t>تدل القيم الأعلى على معاناة أكبر من الأعراض ، الحد الأدنى: </a:t>
            </a:r>
            <a:r>
              <a:rPr lang="en-US" sz="2000" b="1" dirty="0">
                <a:latin typeface="Simplified Arabic" pitchFamily="18" charset="-78"/>
                <a:cs typeface="Simplified Arabic" pitchFamily="18" charset="-78"/>
              </a:rPr>
              <a:t>0</a:t>
            </a:r>
            <a:r>
              <a:rPr lang="ar-SA" sz="2000" b="1" dirty="0">
                <a:latin typeface="Simplified Arabic" pitchFamily="18" charset="-78"/>
                <a:cs typeface="Simplified Arabic" pitchFamily="18" charset="-78"/>
              </a:rPr>
              <a:t>  الحد الأعلى: </a:t>
            </a:r>
            <a:r>
              <a:rPr lang="en-US" sz="2000" b="1" dirty="0">
                <a:latin typeface="Simplified Arabic" pitchFamily="18" charset="-78"/>
                <a:cs typeface="Simplified Arabic" pitchFamily="18" charset="-78"/>
              </a:rPr>
              <a:t>100</a:t>
            </a:r>
            <a:endParaRPr lang="ar-SA" sz="2000" b="1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97885689"/>
              </p:ext>
            </p:extLst>
          </p:nvPr>
        </p:nvGraphicFramePr>
        <p:xfrm>
          <a:off x="0" y="1600200"/>
          <a:ext cx="91440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Picture 6" descr="E:\Data show\صور متحركة\Animated Gifs\BUTTONS\but5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01432" y="3623801"/>
            <a:ext cx="742950" cy="930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 descr="E:\Data show\صور متحركة\Animated Gifs\BUTTONS\but5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472817">
            <a:off x="3487086" y="3577262"/>
            <a:ext cx="742950" cy="930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E:\Data show\صور متحركة\Animated Gifs\BUTTONS\but5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891013">
            <a:off x="718366" y="3264403"/>
            <a:ext cx="742950" cy="930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مربع نص 11"/>
          <p:cNvSpPr txBox="1"/>
          <p:nvPr/>
        </p:nvSpPr>
        <p:spPr>
          <a:xfrm>
            <a:off x="1947816" y="2371397"/>
            <a:ext cx="823983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400" b="1" dirty="0" smtClean="0"/>
              <a:t>P=0.585</a:t>
            </a:r>
            <a:endParaRPr lang="ar-SA" sz="1400" b="1" dirty="0"/>
          </a:p>
        </p:txBody>
      </p:sp>
    </p:spTree>
    <p:extLst>
      <p:ext uri="{BB962C8B-B14F-4D97-AF65-F5344CB8AC3E}">
        <p14:creationId xmlns:p14="http://schemas.microsoft.com/office/powerpoint/2010/main" xmlns="" val="830150407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ar-S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ea typeface="Times New Roman"/>
              </a:rPr>
              <a:t>تحديات الرعاية التمريضية</a:t>
            </a:r>
            <a:endParaRPr lang="ar-SA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446449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Low">
              <a:spcBef>
                <a:spcPts val="600"/>
              </a:spcBef>
              <a:spcAft>
                <a:spcPts val="600"/>
              </a:spcAft>
            </a:pPr>
            <a:r>
              <a:rPr lang="ar-SY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غياب التدريب والتثقيف الصحي لمرضى السرطان </a:t>
            </a:r>
            <a:endParaRPr lang="en-US" b="1" dirty="0" smtClean="0">
              <a:ln w="11430"/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/>
              <a:ea typeface="Times New Roman"/>
            </a:endParaRPr>
          </a:p>
          <a:p>
            <a:pPr algn="justLow">
              <a:spcBef>
                <a:spcPts val="600"/>
              </a:spcBef>
              <a:spcAft>
                <a:spcPts val="600"/>
              </a:spcAft>
            </a:pPr>
            <a:r>
              <a:rPr lang="ar-SY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التقييم الصحي ليس ضمن مجال الممارسة التمريضية </a:t>
            </a:r>
            <a:endParaRPr lang="en-US" b="1" dirty="0" smtClean="0">
              <a:ln w="11430"/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/>
              <a:ea typeface="Times New Roman"/>
            </a:endParaRPr>
          </a:p>
          <a:p>
            <a:pPr algn="justLow">
              <a:spcBef>
                <a:spcPts val="600"/>
              </a:spcBef>
              <a:spcAft>
                <a:spcPts val="600"/>
              </a:spcAft>
            </a:pPr>
            <a:r>
              <a:rPr lang="ar-SY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غياب خطط الرعاية التمريضية المعيارية </a:t>
            </a:r>
            <a:endParaRPr lang="en-US" b="1" dirty="0" smtClean="0">
              <a:ln w="11430"/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/>
              <a:ea typeface="Times New Roman"/>
            </a:endParaRPr>
          </a:p>
          <a:p>
            <a:pPr algn="justLow">
              <a:spcBef>
                <a:spcPts val="600"/>
              </a:spcBef>
              <a:spcAft>
                <a:spcPts val="600"/>
              </a:spcAft>
            </a:pPr>
            <a:r>
              <a:rPr lang="ar-SY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عدم توفر مواد تعليمية تثقيفية مطبوعة </a:t>
            </a:r>
            <a:endParaRPr lang="en-US" b="1" dirty="0" smtClean="0">
              <a:ln w="11430"/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/>
              <a:ea typeface="Times New Roman"/>
            </a:endParaRPr>
          </a:p>
          <a:p>
            <a:pPr algn="justLow">
              <a:spcBef>
                <a:spcPts val="600"/>
              </a:spcBef>
              <a:spcAft>
                <a:spcPts val="600"/>
              </a:spcAft>
            </a:pPr>
            <a:r>
              <a:rPr lang="ar-SA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غياب نظام الرعاية التمريضية المنزلية</a:t>
            </a:r>
            <a:endParaRPr lang="en-US" b="1" dirty="0" smtClean="0">
              <a:ln w="11430"/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</a:endParaRPr>
          </a:p>
          <a:p>
            <a:pPr algn="justLow">
              <a:spcBef>
                <a:spcPts val="600"/>
              </a:spcBef>
              <a:spcAft>
                <a:spcPts val="600"/>
              </a:spcAft>
            </a:pPr>
            <a:r>
              <a:rPr lang="ar-SA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عدم وجود مؤسسات ومجموعات دعم مجتمعية</a:t>
            </a:r>
            <a:endParaRPr lang="en-US" b="1" dirty="0" smtClean="0">
              <a:ln w="11430"/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ea typeface="Times New Roman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ar-SY" sz="2800" b="1" dirty="0" smtClean="0">
              <a:ln w="11430"/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ar-SA" sz="2800" b="1" dirty="0">
              <a:ln w="11430"/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63687548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>
            <a:normAutofit/>
          </a:bodyPr>
          <a:lstStyle/>
          <a:p>
            <a:r>
              <a:rPr lang="ar-SA" sz="1800" b="1" dirty="0">
                <a:latin typeface="Simplified Arabic" pitchFamily="18" charset="-78"/>
                <a:cs typeface="Simplified Arabic" pitchFamily="18" charset="-78"/>
              </a:rPr>
              <a:t>توزع مريضات العينة وفق الأعراض الجانبية للمعالجة الكيماوية وفق استبيان نوعية الحياة المرتبطة بالصحة </a:t>
            </a:r>
            <a:r>
              <a:rPr lang="en-US" sz="1800" b="1" dirty="0">
                <a:latin typeface="Simplified Arabic" pitchFamily="18" charset="-78"/>
                <a:cs typeface="Simplified Arabic" pitchFamily="18" charset="-78"/>
              </a:rPr>
              <a:t>(Quality of Life Questionnaire-Cancer 30) EORTC   QLQ-C30  </a:t>
            </a:r>
            <a:r>
              <a:rPr lang="ar-SA" sz="1800" b="1" dirty="0">
                <a:latin typeface="Simplified Arabic" pitchFamily="18" charset="-78"/>
                <a:cs typeface="Simplified Arabic" pitchFamily="18" charset="-78"/>
              </a:rPr>
              <a:t>  </a:t>
            </a:r>
            <a:r>
              <a:rPr lang="ar-SA" sz="1800" b="1" dirty="0" smtClean="0">
                <a:latin typeface="Simplified Arabic" pitchFamily="18" charset="-78"/>
                <a:cs typeface="Simplified Arabic" pitchFamily="18" charset="-78"/>
              </a:rPr>
              <a:t>بعد ستة أشهر</a:t>
            </a:r>
            <a:r>
              <a:rPr lang="en-US" sz="1800" b="1" dirty="0">
                <a:latin typeface="Simplified Arabic" pitchFamily="18" charset="-78"/>
                <a:cs typeface="Simplified Arabic" pitchFamily="18" charset="-78"/>
              </a:rPr>
              <a:t/>
            </a:r>
            <a:br>
              <a:rPr lang="en-US" sz="1800" b="1" dirty="0">
                <a:latin typeface="Simplified Arabic" pitchFamily="18" charset="-78"/>
                <a:cs typeface="Simplified Arabic" pitchFamily="18" charset="-78"/>
              </a:rPr>
            </a:br>
            <a:r>
              <a:rPr lang="ar-SA" sz="1800" b="1" dirty="0">
                <a:latin typeface="Simplified Arabic" pitchFamily="18" charset="-78"/>
                <a:cs typeface="Simplified Arabic" pitchFamily="18" charset="-78"/>
              </a:rPr>
              <a:t>تدل القيم الأعلى على معاناة أكبر من </a:t>
            </a:r>
            <a:r>
              <a:rPr lang="ar-SA" sz="1800" b="1" dirty="0" smtClean="0">
                <a:latin typeface="Simplified Arabic" pitchFamily="18" charset="-78"/>
                <a:cs typeface="Simplified Arabic" pitchFamily="18" charset="-78"/>
              </a:rPr>
              <a:t>الأعراض، </a:t>
            </a:r>
            <a:r>
              <a:rPr lang="ar-SA" sz="1800" b="1" dirty="0">
                <a:latin typeface="Simplified Arabic" pitchFamily="18" charset="-78"/>
                <a:cs typeface="Simplified Arabic" pitchFamily="18" charset="-78"/>
              </a:rPr>
              <a:t>الحد الأدنى: </a:t>
            </a:r>
            <a:r>
              <a:rPr lang="en-US" sz="1800" b="1" dirty="0">
                <a:latin typeface="Simplified Arabic" pitchFamily="18" charset="-78"/>
                <a:cs typeface="Simplified Arabic" pitchFamily="18" charset="-78"/>
              </a:rPr>
              <a:t>0</a:t>
            </a:r>
            <a:r>
              <a:rPr lang="ar-SA" sz="1800" b="1" dirty="0">
                <a:latin typeface="Simplified Arabic" pitchFamily="18" charset="-78"/>
                <a:cs typeface="Simplified Arabic" pitchFamily="18" charset="-78"/>
              </a:rPr>
              <a:t>  الحد الأعلى: </a:t>
            </a:r>
            <a:r>
              <a:rPr lang="en-US" sz="1800" b="1" dirty="0">
                <a:latin typeface="Simplified Arabic" pitchFamily="18" charset="-78"/>
                <a:cs typeface="Simplified Arabic" pitchFamily="18" charset="-78"/>
              </a:rPr>
              <a:t>100</a:t>
            </a:r>
            <a:endParaRPr lang="ar-SA" sz="1800" b="1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84424208"/>
              </p:ext>
            </p:extLst>
          </p:nvPr>
        </p:nvGraphicFramePr>
        <p:xfrm>
          <a:off x="107504" y="1600200"/>
          <a:ext cx="10081120" cy="5141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AutoShape 51" hidden="1"/>
          <p:cNvSpPr>
            <a:spLocks noChangeArrowheads="1"/>
          </p:cNvSpPr>
          <p:nvPr/>
        </p:nvSpPr>
        <p:spPr bwMode="auto">
          <a:xfrm>
            <a:off x="2244661" y="3971435"/>
            <a:ext cx="571504" cy="500066"/>
          </a:xfrm>
          <a:prstGeom prst="star4">
            <a:avLst>
              <a:gd name="adj" fmla="val 10618"/>
            </a:avLst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ar-SY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47253534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5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0" y="274638"/>
            <a:ext cx="9036496" cy="1143000"/>
          </a:xfrm>
        </p:spPr>
        <p:txBody>
          <a:bodyPr>
            <a:noAutofit/>
          </a:bodyPr>
          <a:lstStyle/>
          <a:p>
            <a:pPr lvl="0" indent="457200" fontAlgn="base">
              <a:lnSpc>
                <a:spcPct val="115000"/>
              </a:lnSpc>
              <a:spcAft>
                <a:spcPct val="0"/>
              </a:spcAft>
            </a:pPr>
            <a:r>
              <a:rPr lang="ar-SA" sz="2400" b="1" dirty="0" smtClean="0">
                <a:latin typeface="Simplified Arabic" pitchFamily="18" charset="-78"/>
                <a:cs typeface="Simplified Arabic" pitchFamily="18" charset="-78"/>
              </a:rPr>
              <a:t/>
            </a:r>
            <a:br>
              <a:rPr lang="ar-SA" sz="2400" b="1" dirty="0" smtClean="0">
                <a:latin typeface="Simplified Arabic" pitchFamily="18" charset="-78"/>
                <a:cs typeface="Simplified Arabic" pitchFamily="18" charset="-78"/>
              </a:rPr>
            </a:br>
            <a:r>
              <a:rPr lang="ar-SA" sz="2400" b="1" dirty="0" smtClean="0">
                <a:latin typeface="Simplified Arabic" pitchFamily="18" charset="-78"/>
                <a:cs typeface="Simplified Arabic" pitchFamily="18" charset="-78"/>
              </a:rPr>
              <a:t>توزع </a:t>
            </a:r>
            <a:r>
              <a:rPr lang="ar-SA" sz="2400" b="1" dirty="0">
                <a:latin typeface="Simplified Arabic" pitchFamily="18" charset="-78"/>
                <a:cs typeface="Simplified Arabic" pitchFamily="18" charset="-78"/>
              </a:rPr>
              <a:t>مريضات العينة وفق المقاييس الوظيفية لنموذج سرطان الثدي </a:t>
            </a:r>
            <a:r>
              <a:rPr lang="en-US" sz="2400" b="1" dirty="0" smtClean="0">
                <a:latin typeface="Simplified Arabic" pitchFamily="18" charset="-78"/>
                <a:cs typeface="Simplified Arabic" pitchFamily="18" charset="-78"/>
              </a:rPr>
              <a:t>Breast </a:t>
            </a:r>
            <a:r>
              <a:rPr lang="en-US" sz="2400" b="1" dirty="0">
                <a:latin typeface="Simplified Arabic" pitchFamily="18" charset="-78"/>
                <a:cs typeface="Simplified Arabic" pitchFamily="18" charset="-78"/>
              </a:rPr>
              <a:t>Cancer </a:t>
            </a:r>
            <a:r>
              <a:rPr lang="en-US" sz="2400" b="1" dirty="0" smtClean="0">
                <a:latin typeface="Simplified Arabic" pitchFamily="18" charset="-78"/>
                <a:cs typeface="Simplified Arabic" pitchFamily="18" charset="-78"/>
              </a:rPr>
              <a:t>module </a:t>
            </a:r>
            <a:r>
              <a:rPr lang="en-US" sz="2400" b="1" dirty="0">
                <a:latin typeface="Simplified Arabic" pitchFamily="18" charset="-78"/>
                <a:cs typeface="Simplified Arabic" pitchFamily="18" charset="-78"/>
              </a:rPr>
              <a:t>(</a:t>
            </a:r>
            <a:r>
              <a:rPr lang="en-US" sz="2400" b="1" dirty="0" smtClean="0">
                <a:latin typeface="Simplified Arabic" pitchFamily="18" charset="-78"/>
                <a:cs typeface="Simplified Arabic" pitchFamily="18" charset="-78"/>
              </a:rPr>
              <a:t>EORTC-BR23)</a:t>
            </a:r>
            <a:r>
              <a:rPr lang="ar-SA" sz="2400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A" sz="2400" b="1" dirty="0">
                <a:latin typeface="Simplified Arabic" pitchFamily="18" charset="-78"/>
                <a:cs typeface="Simplified Arabic" pitchFamily="18" charset="-78"/>
              </a:rPr>
              <a:t>خلال التقييم </a:t>
            </a:r>
            <a:r>
              <a:rPr lang="ar-SA" sz="2400" b="1" dirty="0" smtClean="0">
                <a:latin typeface="Simplified Arabic" pitchFamily="18" charset="-78"/>
                <a:cs typeface="Simplified Arabic" pitchFamily="18" charset="-78"/>
              </a:rPr>
              <a:t>البدئي</a:t>
            </a:r>
            <a:r>
              <a:rPr lang="ar-SA" sz="2400" b="1" dirty="0">
                <a:latin typeface="Simplified Arabic" pitchFamily="18" charset="-78"/>
                <a:cs typeface="Simplified Arabic" pitchFamily="18" charset="-78"/>
              </a:rPr>
              <a:t/>
            </a:r>
            <a:br>
              <a:rPr lang="ar-SA" sz="2400" b="1" dirty="0">
                <a:latin typeface="Simplified Arabic" pitchFamily="18" charset="-78"/>
                <a:cs typeface="Simplified Arabic" pitchFamily="18" charset="-78"/>
              </a:rPr>
            </a:br>
            <a:r>
              <a:rPr lang="ar-SA" sz="1400" b="1" dirty="0" smtClean="0">
                <a:latin typeface="Simplified Arabic" pitchFamily="18" charset="-78"/>
                <a:cs typeface="Simplified Arabic" pitchFamily="18" charset="-78"/>
              </a:rPr>
              <a:t>تدل </a:t>
            </a:r>
            <a:r>
              <a:rPr lang="ar-SA" sz="1400" b="1" dirty="0">
                <a:latin typeface="Simplified Arabic" pitchFamily="18" charset="-78"/>
                <a:cs typeface="Simplified Arabic" pitchFamily="18" charset="-78"/>
              </a:rPr>
              <a:t>القيم الأعلى على مستوى أعلى من المقاييس المذكورة  أي نوعية حياة أعلى. الحد الأدنى: 0  الحد الأعلى: 100.</a:t>
            </a:r>
            <a:r>
              <a:rPr lang="en-US" sz="1400" b="1" dirty="0">
                <a:latin typeface="Simplified Arabic" pitchFamily="18" charset="-78"/>
                <a:cs typeface="Simplified Arabic" pitchFamily="18" charset="-78"/>
              </a:rPr>
              <a:t/>
            </a:r>
            <a:br>
              <a:rPr lang="en-US" sz="1400" b="1" dirty="0">
                <a:latin typeface="Simplified Arabic" pitchFamily="18" charset="-78"/>
                <a:cs typeface="Simplified Arabic" pitchFamily="18" charset="-78"/>
              </a:rPr>
            </a:br>
            <a:endParaRPr lang="ar-SA" sz="2400" dirty="0"/>
          </a:p>
        </p:txBody>
      </p:sp>
      <p:graphicFrame>
        <p:nvGraphicFramePr>
          <p:cNvPr id="5" name="عنصر نائب للمحتوى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203739832"/>
              </p:ext>
            </p:extLst>
          </p:nvPr>
        </p:nvGraphicFramePr>
        <p:xfrm>
          <a:off x="0" y="1557338"/>
          <a:ext cx="10044608" cy="53006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19413040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856984" cy="1143000"/>
          </a:xfrm>
        </p:spPr>
        <p:txBody>
          <a:bodyPr>
            <a:noAutofit/>
          </a:bodyPr>
          <a:lstStyle/>
          <a:p>
            <a:r>
              <a:rPr lang="ar-SA" sz="2400" b="1" dirty="0">
                <a:latin typeface="Simplified Arabic" pitchFamily="18" charset="-78"/>
                <a:cs typeface="Simplified Arabic" pitchFamily="18" charset="-78"/>
              </a:rPr>
              <a:t>توزع مريضات العينة وفق المقاييس الوظيفية لنموذج سرطان الثدي </a:t>
            </a:r>
            <a:r>
              <a:rPr lang="en-US" sz="2400" b="1" dirty="0">
                <a:latin typeface="Simplified Arabic" pitchFamily="18" charset="-78"/>
                <a:cs typeface="Simplified Arabic" pitchFamily="18" charset="-78"/>
              </a:rPr>
              <a:t>Breast Cancer module (EORTC-BR23)</a:t>
            </a:r>
            <a:r>
              <a:rPr lang="ar-SA" sz="2400" b="1" dirty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A" sz="2400" b="1" dirty="0" smtClean="0">
                <a:latin typeface="Simplified Arabic" pitchFamily="18" charset="-78"/>
                <a:cs typeface="Simplified Arabic" pitchFamily="18" charset="-78"/>
              </a:rPr>
              <a:t>بعد ثلاثة أشهر</a:t>
            </a:r>
            <a:r>
              <a:rPr lang="ar-SA" sz="2400" b="1" dirty="0">
                <a:latin typeface="Simplified Arabic" pitchFamily="18" charset="-78"/>
                <a:cs typeface="Simplified Arabic" pitchFamily="18" charset="-78"/>
              </a:rPr>
              <a:t/>
            </a:r>
            <a:br>
              <a:rPr lang="ar-SA" sz="2400" b="1" dirty="0">
                <a:latin typeface="Simplified Arabic" pitchFamily="18" charset="-78"/>
                <a:cs typeface="Simplified Arabic" pitchFamily="18" charset="-78"/>
              </a:rPr>
            </a:br>
            <a:r>
              <a:rPr lang="ar-SA" sz="1400" b="1" dirty="0">
                <a:latin typeface="Simplified Arabic" pitchFamily="18" charset="-78"/>
                <a:cs typeface="Simplified Arabic" pitchFamily="18" charset="-78"/>
              </a:rPr>
              <a:t>تدل القيم الأعلى على مستوى أعلى من المقاييس المذكورة  أي نوعية حياة أعلى. الحد الأدنى: 0  الحد الأعلى: 100.</a:t>
            </a:r>
            <a:r>
              <a:rPr lang="en-US" sz="1400" b="1" dirty="0">
                <a:latin typeface="Simplified Arabic" pitchFamily="18" charset="-78"/>
                <a:cs typeface="Simplified Arabic" pitchFamily="18" charset="-78"/>
              </a:rPr>
              <a:t/>
            </a:r>
            <a:br>
              <a:rPr lang="en-US" sz="1400" b="1" dirty="0">
                <a:latin typeface="Simplified Arabic" pitchFamily="18" charset="-78"/>
                <a:cs typeface="Simplified Arabic" pitchFamily="18" charset="-78"/>
              </a:rPr>
            </a:br>
            <a:endParaRPr lang="ar-SA" sz="1400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466239357"/>
              </p:ext>
            </p:extLst>
          </p:nvPr>
        </p:nvGraphicFramePr>
        <p:xfrm>
          <a:off x="0" y="1600200"/>
          <a:ext cx="9612560" cy="5141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91449602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ar-SA" sz="2700" b="1" dirty="0">
                <a:latin typeface="Simplified Arabic" pitchFamily="18" charset="-78"/>
                <a:cs typeface="Simplified Arabic" pitchFamily="18" charset="-78"/>
              </a:rPr>
              <a:t>توزع مريضات العينة وفق المقاييس الوظيفية لنموذج سرطان الثدي </a:t>
            </a:r>
            <a:r>
              <a:rPr lang="en-US" sz="2700" b="1" dirty="0">
                <a:latin typeface="Simplified Arabic" pitchFamily="18" charset="-78"/>
                <a:cs typeface="Simplified Arabic" pitchFamily="18" charset="-78"/>
              </a:rPr>
              <a:t>Breast Cancer module (EORTC-BR23)</a:t>
            </a:r>
            <a:r>
              <a:rPr lang="ar-SA" sz="2700" b="1" dirty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A" sz="2700" b="1" dirty="0" smtClean="0">
                <a:latin typeface="Simplified Arabic" pitchFamily="18" charset="-78"/>
                <a:cs typeface="Simplified Arabic" pitchFamily="18" charset="-78"/>
              </a:rPr>
              <a:t>بعد ستة أشهر</a:t>
            </a:r>
            <a:r>
              <a:rPr lang="ar-SA" sz="2700" b="1" dirty="0">
                <a:latin typeface="Simplified Arabic" pitchFamily="18" charset="-78"/>
                <a:cs typeface="Simplified Arabic" pitchFamily="18" charset="-78"/>
              </a:rPr>
              <a:t/>
            </a:r>
            <a:br>
              <a:rPr lang="ar-SA" sz="2700" b="1" dirty="0">
                <a:latin typeface="Simplified Arabic" pitchFamily="18" charset="-78"/>
                <a:cs typeface="Simplified Arabic" pitchFamily="18" charset="-78"/>
              </a:rPr>
            </a:br>
            <a:r>
              <a:rPr lang="ar-SA" sz="1600" b="1" dirty="0">
                <a:latin typeface="Simplified Arabic" pitchFamily="18" charset="-78"/>
                <a:cs typeface="Simplified Arabic" pitchFamily="18" charset="-78"/>
              </a:rPr>
              <a:t>تدل القيم الأعلى على مستوى أعلى من المقاييس المذكورة  أي نوعية حياة أعلى. الحد الأدنى: 0  الحد الأعلى: 100.</a:t>
            </a:r>
            <a:endParaRPr lang="ar-SA" sz="1600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152592560"/>
              </p:ext>
            </p:extLst>
          </p:nvPr>
        </p:nvGraphicFramePr>
        <p:xfrm>
          <a:off x="0" y="1600200"/>
          <a:ext cx="9756576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08645933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07504" y="260648"/>
            <a:ext cx="8856984" cy="1156990"/>
          </a:xfrm>
        </p:spPr>
        <p:txBody>
          <a:bodyPr>
            <a:noAutofit/>
          </a:bodyPr>
          <a:lstStyle/>
          <a:p>
            <a:r>
              <a:rPr lang="ar-SA" sz="2400" b="1" dirty="0" smtClean="0"/>
              <a:t>أعراض </a:t>
            </a:r>
            <a:r>
              <a:rPr lang="ar-SA" sz="2400" b="1" dirty="0"/>
              <a:t>سرطان </a:t>
            </a:r>
            <a:r>
              <a:rPr lang="ar-SA" sz="2400" b="1" dirty="0" smtClean="0"/>
              <a:t>خلال </a:t>
            </a:r>
            <a:r>
              <a:rPr lang="ar-SA" sz="2400" b="1" dirty="0"/>
              <a:t>التقييم البدئي </a:t>
            </a:r>
            <a:r>
              <a:rPr lang="ar-SA" sz="2400" b="1" dirty="0" smtClean="0"/>
              <a:t>وفق نموذج سرطان الثدي</a:t>
            </a:r>
            <a:br>
              <a:rPr lang="ar-SA" sz="2400" b="1" dirty="0" smtClean="0"/>
            </a:br>
            <a:r>
              <a:rPr lang="en-US" sz="2400" b="1" dirty="0" smtClean="0"/>
              <a:t>EORTC-BR23(Quality </a:t>
            </a:r>
            <a:r>
              <a:rPr lang="en-US" sz="2400" b="1" dirty="0"/>
              <a:t>of </a:t>
            </a:r>
            <a:r>
              <a:rPr lang="en-US" sz="2400" b="1" dirty="0" smtClean="0"/>
              <a:t>Life</a:t>
            </a:r>
            <a:r>
              <a:rPr lang="ar-SA" sz="2400" b="1" dirty="0" smtClean="0"/>
              <a:t/>
            </a:r>
            <a:br>
              <a:rPr lang="ar-SA" sz="2400" b="1" dirty="0" smtClean="0"/>
            </a:br>
            <a:r>
              <a:rPr lang="en-US" sz="2400" b="1" dirty="0" smtClean="0"/>
              <a:t>Questionnaire- </a:t>
            </a:r>
            <a:r>
              <a:rPr lang="en-US" sz="2400" b="1" dirty="0"/>
              <a:t>Breast Cancer </a:t>
            </a:r>
            <a:r>
              <a:rPr lang="en-US" sz="2400" b="1" dirty="0" smtClean="0"/>
              <a:t>23</a:t>
            </a:r>
            <a:r>
              <a:rPr lang="ar-SA" sz="2400" b="1" dirty="0" smtClean="0"/>
              <a:t/>
            </a:r>
            <a:br>
              <a:rPr lang="ar-SA" sz="2400" b="1" dirty="0" smtClean="0"/>
            </a:br>
            <a:r>
              <a:rPr lang="ar-SA" sz="1800" b="1" dirty="0"/>
              <a:t>تدل القيم الأعلى على معاناة أكبر من الأعراض أي نوعية حياة أسوء ، الحد الأدنى: 0  الحد الأعلى: 100</a:t>
            </a:r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810447698"/>
              </p:ext>
            </p:extLst>
          </p:nvPr>
        </p:nvGraphicFramePr>
        <p:xfrm>
          <a:off x="-108520" y="1600200"/>
          <a:ext cx="925252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0274617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وان 1"/>
          <p:cNvSpPr>
            <a:spLocks noGrp="1"/>
          </p:cNvSpPr>
          <p:nvPr>
            <p:ph type="title"/>
          </p:nvPr>
        </p:nvSpPr>
        <p:spPr>
          <a:xfrm>
            <a:off x="-1044624" y="260648"/>
            <a:ext cx="10729192" cy="1156990"/>
          </a:xfrm>
        </p:spPr>
        <p:txBody>
          <a:bodyPr>
            <a:noAutofit/>
          </a:bodyPr>
          <a:lstStyle/>
          <a:p>
            <a:r>
              <a:rPr lang="ar-SA" sz="2400" b="1" dirty="0" smtClean="0"/>
              <a:t>أعراض </a:t>
            </a:r>
            <a:r>
              <a:rPr lang="ar-SA" sz="2400" b="1" dirty="0"/>
              <a:t>سرطان </a:t>
            </a:r>
            <a:r>
              <a:rPr lang="ar-SA" sz="2400" b="1" dirty="0" smtClean="0"/>
              <a:t>الثدي وفق نموذج سرطان الثدي </a:t>
            </a:r>
            <a:br>
              <a:rPr lang="ar-SA" sz="2400" b="1" dirty="0" smtClean="0"/>
            </a:br>
            <a:r>
              <a:rPr lang="en-US" sz="2400" b="1" dirty="0" smtClean="0"/>
              <a:t>EORTC-BR23(Quality </a:t>
            </a:r>
            <a:r>
              <a:rPr lang="en-US" sz="2400" b="1" dirty="0"/>
              <a:t>of </a:t>
            </a:r>
            <a:r>
              <a:rPr lang="en-US" sz="2400" b="1" dirty="0" smtClean="0"/>
              <a:t>Life</a:t>
            </a:r>
            <a:r>
              <a:rPr lang="ar-SA" sz="2400" b="1" dirty="0" smtClean="0"/>
              <a:t/>
            </a:r>
            <a:br>
              <a:rPr lang="ar-SA" sz="2400" b="1" dirty="0" smtClean="0"/>
            </a:br>
            <a:r>
              <a:rPr lang="en-US" sz="2400" b="1" dirty="0" smtClean="0"/>
              <a:t>Questionnaire- </a:t>
            </a:r>
            <a:r>
              <a:rPr lang="en-US" sz="2400" b="1" dirty="0"/>
              <a:t>Breast Cancer </a:t>
            </a:r>
            <a:r>
              <a:rPr lang="en-US" sz="2400" b="1" dirty="0" smtClean="0"/>
              <a:t>23</a:t>
            </a:r>
            <a:r>
              <a:rPr lang="ar-SA" sz="2400" b="1" dirty="0" smtClean="0"/>
              <a:t>  بعد ثلاثة أشهر</a:t>
            </a:r>
            <a:br>
              <a:rPr lang="ar-SA" sz="2400" b="1" dirty="0" smtClean="0"/>
            </a:br>
            <a:r>
              <a:rPr lang="ar-SA" sz="1800" b="1" dirty="0"/>
              <a:t>تدل القيم الأعلى على معاناة أكبر من الأعراض أي نوعية حياة أسوء ، الحد الأدنى: 0  الحد الأعلى: 100</a:t>
            </a:r>
          </a:p>
        </p:txBody>
      </p:sp>
      <p:graphicFrame>
        <p:nvGraphicFramePr>
          <p:cNvPr id="6" name="عنصر نائب للمحتوى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190982314"/>
              </p:ext>
            </p:extLst>
          </p:nvPr>
        </p:nvGraphicFramePr>
        <p:xfrm>
          <a:off x="0" y="1600200"/>
          <a:ext cx="91440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7869556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9036496" cy="1143000"/>
          </a:xfrm>
        </p:spPr>
        <p:txBody>
          <a:bodyPr>
            <a:noAutofit/>
          </a:bodyPr>
          <a:lstStyle/>
          <a:p>
            <a:r>
              <a:rPr lang="ar-SA" sz="1800" b="1" dirty="0" smtClean="0"/>
              <a:t>أعراض </a:t>
            </a:r>
            <a:r>
              <a:rPr lang="ar-SA" sz="1800" b="1" dirty="0"/>
              <a:t>سرطان </a:t>
            </a:r>
            <a:r>
              <a:rPr lang="ar-SA" sz="1800" b="1" dirty="0" smtClean="0"/>
              <a:t>الثدي في نموذج </a:t>
            </a:r>
            <a:r>
              <a:rPr lang="ar-SA" sz="1800" b="1" dirty="0"/>
              <a:t>سرطان الثدي </a:t>
            </a:r>
            <a:br>
              <a:rPr lang="ar-SA" sz="1800" b="1" dirty="0"/>
            </a:br>
            <a:r>
              <a:rPr lang="en-US" sz="1800" b="1" dirty="0"/>
              <a:t>EORTC-BR23(Quality of Life</a:t>
            </a:r>
            <a:r>
              <a:rPr lang="ar-SA" sz="1800" b="1" dirty="0"/>
              <a:t/>
            </a:r>
            <a:br>
              <a:rPr lang="ar-SA" sz="1800" b="1" dirty="0"/>
            </a:br>
            <a:r>
              <a:rPr lang="en-US" sz="1800" b="1" dirty="0"/>
              <a:t>Questionnaire- Breast Cancer 23</a:t>
            </a:r>
            <a:r>
              <a:rPr lang="ar-SA" sz="1800" b="1" dirty="0"/>
              <a:t> بعد </a:t>
            </a:r>
            <a:r>
              <a:rPr lang="ar-SA" sz="1800" b="1" dirty="0" smtClean="0"/>
              <a:t>ستة </a:t>
            </a:r>
            <a:r>
              <a:rPr lang="ar-SA" sz="1800" b="1" dirty="0"/>
              <a:t>أشهر</a:t>
            </a:r>
            <a:br>
              <a:rPr lang="ar-SA" sz="1800" b="1" dirty="0"/>
            </a:br>
            <a:r>
              <a:rPr lang="ar-SA" sz="1800" b="1" dirty="0"/>
              <a:t>تدل القيم الأعلى على معاناة أكبر من الأعراض أي نوعية حياة أسوء ، الحد الأدنى: 0  الحد الأعلى: 100</a:t>
            </a:r>
          </a:p>
        </p:txBody>
      </p:sp>
      <p:graphicFrame>
        <p:nvGraphicFramePr>
          <p:cNvPr id="5" name="عنصر نائب للمحتوى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902872560"/>
              </p:ext>
            </p:extLst>
          </p:nvPr>
        </p:nvGraphicFramePr>
        <p:xfrm>
          <a:off x="0" y="1412777"/>
          <a:ext cx="9468544" cy="5445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صورة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29625" y="4293096"/>
            <a:ext cx="448116" cy="493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7342055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186" name="Picture 3" descr="8eb06a142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448800" cy="708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20" name="Rectangle 4"/>
          <p:cNvSpPr>
            <a:spLocks noChangeArrowheads="1"/>
          </p:cNvSpPr>
          <p:nvPr/>
        </p:nvSpPr>
        <p:spPr bwMode="auto">
          <a:xfrm>
            <a:off x="762000" y="1219200"/>
            <a:ext cx="7391400" cy="187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1700" smtClean="0">
                <a:solidFill>
                  <a:srgbClr val="3333CC"/>
                </a:solidFill>
                <a:latin typeface="Monotype Corsiva" pitchFamily="66" charset="0"/>
              </a:rPr>
              <a:t>Conclusion</a:t>
            </a:r>
            <a:endParaRPr lang="en-US" sz="11700" dirty="0">
              <a:solidFill>
                <a:srgbClr val="3333CC"/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6173416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186" name="Picture 3" descr="8eb06a142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448800" cy="708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20" name="Rectangle 4"/>
          <p:cNvSpPr>
            <a:spLocks noChangeArrowheads="1"/>
          </p:cNvSpPr>
          <p:nvPr/>
        </p:nvSpPr>
        <p:spPr bwMode="auto">
          <a:xfrm>
            <a:off x="1066800" y="762000"/>
            <a:ext cx="61722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Low"/>
            <a:r>
              <a:rPr lang="ar-SA" sz="3600" b="1" dirty="0" smtClean="0">
                <a:latin typeface="Simplified Arabic" pitchFamily="18" charset="-78"/>
                <a:cs typeface="Simplified Arabic" pitchFamily="18" charset="-78"/>
              </a:rPr>
              <a:t>سجل أفراد العينة وجود احتياجات غير محققة أولها الاحتياجات المعرفية والاحتياجات النفسية ونقصت الاحتياجات غير المحققة بعد تطبيق التداخلات</a:t>
            </a:r>
            <a:endParaRPr lang="en-US" sz="3600" b="1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6173416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186" name="Picture 3" descr="8eb06a142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448800" cy="708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20" name="Rectangle 4"/>
          <p:cNvSpPr>
            <a:spLocks noChangeArrowheads="1"/>
          </p:cNvSpPr>
          <p:nvPr/>
        </p:nvSpPr>
        <p:spPr bwMode="auto">
          <a:xfrm>
            <a:off x="1066800" y="762000"/>
            <a:ext cx="6172200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Low"/>
            <a:endParaRPr lang="ar-SY" sz="36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Low"/>
            <a:r>
              <a:rPr lang="ar-SA" sz="3600" b="1" dirty="0" smtClean="0">
                <a:latin typeface="Simplified Arabic" pitchFamily="18" charset="-78"/>
                <a:cs typeface="Simplified Arabic" pitchFamily="18" charset="-78"/>
              </a:rPr>
              <a:t>تحسنت الحالة الصحية العامة /</a:t>
            </a:r>
            <a:r>
              <a:rPr lang="ar-SY" sz="3600" b="1" dirty="0" smtClean="0">
                <a:latin typeface="Simplified Arabic" pitchFamily="18" charset="-78"/>
                <a:cs typeface="Simplified Arabic" pitchFamily="18" charset="-78"/>
              </a:rPr>
              <a:t>نوعية</a:t>
            </a:r>
            <a:r>
              <a:rPr lang="ar-SA" sz="3600" b="1" dirty="0" smtClean="0">
                <a:latin typeface="Simplified Arabic" pitchFamily="18" charset="-78"/>
                <a:cs typeface="Simplified Arabic" pitchFamily="18" charset="-78"/>
              </a:rPr>
              <a:t> الحياة لدى مريضات المجموعة التجريبية بعد تطبيق التداخلات مقارنة مع مريضات المجموعة الضابطة.</a:t>
            </a:r>
            <a:endParaRPr lang="en-US" sz="3600" b="1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6173416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ChangeArrowheads="1"/>
          </p:cNvSpPr>
          <p:nvPr/>
        </p:nvSpPr>
        <p:spPr bwMode="auto">
          <a:xfrm>
            <a:off x="1019175" y="0"/>
            <a:ext cx="733425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0" hangingPunct="0"/>
            <a:r>
              <a:rPr lang="en-US" sz="4000" b="0">
                <a:solidFill>
                  <a:schemeClr val="tx2"/>
                </a:solidFill>
                <a:cs typeface="Arial" pitchFamily="34" charset="0"/>
              </a:rPr>
              <a:t/>
            </a:r>
            <a:br>
              <a:rPr lang="en-US" sz="4000" b="0">
                <a:solidFill>
                  <a:schemeClr val="tx2"/>
                </a:solidFill>
                <a:cs typeface="Arial" pitchFamily="34" charset="0"/>
              </a:rPr>
            </a:br>
            <a:endParaRPr lang="en-US" sz="4000" b="0">
              <a:solidFill>
                <a:schemeClr val="tx2"/>
              </a:solidFill>
              <a:cs typeface="Arial" pitchFamily="34" charset="0"/>
            </a:endParaRPr>
          </a:p>
        </p:txBody>
      </p:sp>
      <p:sp>
        <p:nvSpPr>
          <p:cNvPr id="12" name="AutoShape 7"/>
          <p:cNvSpPr>
            <a:spLocks noChangeArrowheads="1"/>
          </p:cNvSpPr>
          <p:nvPr/>
        </p:nvSpPr>
        <p:spPr bwMode="auto">
          <a:xfrm>
            <a:off x="2057400" y="228600"/>
            <a:ext cx="4953000" cy="2362200"/>
          </a:xfrm>
          <a:prstGeom prst="star8">
            <a:avLst>
              <a:gd name="adj" fmla="val 38250"/>
            </a:avLst>
          </a:prstGeom>
          <a:gradFill rotWithShape="1">
            <a:gsLst>
              <a:gs pos="0">
                <a:schemeClr val="bg1"/>
              </a:gs>
              <a:gs pos="100000">
                <a:srgbClr val="FF33CC"/>
              </a:gs>
            </a:gsLst>
            <a:path path="shape">
              <a:fillToRect l="50000" t="50000" r="50000" b="50000"/>
            </a:path>
          </a:gradFill>
          <a:ln w="9525">
            <a:miter lim="800000"/>
            <a:headEnd/>
            <a:tailEnd/>
          </a:ln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33CC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ar-SA" sz="3600" b="1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هدف الدراسة</a:t>
            </a:r>
            <a:endParaRPr lang="en-US" sz="3600" b="1" dirty="0">
              <a:solidFill>
                <a:schemeClr val="bg2">
                  <a:lumMod val="10000"/>
                </a:schemeClr>
              </a:solidFill>
              <a:latin typeface="Calibri" pitchFamily="34" charset="0"/>
            </a:endParaRPr>
          </a:p>
        </p:txBody>
      </p:sp>
      <p:sp>
        <p:nvSpPr>
          <p:cNvPr id="3" name="شريط إلى الأسفل 2"/>
          <p:cNvSpPr/>
          <p:nvPr/>
        </p:nvSpPr>
        <p:spPr>
          <a:xfrm>
            <a:off x="1" y="2996952"/>
            <a:ext cx="8710612" cy="2545432"/>
          </a:xfrm>
          <a:prstGeom prst="ribbon">
            <a:avLst>
              <a:gd name="adj1" fmla="val 14661"/>
              <a:gd name="adj2" fmla="val 69046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Low"/>
            <a:r>
              <a:rPr lang="ar-SY" sz="3600" b="1" dirty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تقييم تأثير الرعاية </a:t>
            </a:r>
            <a:r>
              <a:rPr lang="ar-SY" sz="36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الداعمة على احتياجات ونوعية حياة مريضات سرطان الثدي. </a:t>
            </a:r>
            <a:endParaRPr lang="ar-SY" sz="3600" b="1" dirty="0">
              <a:ln w="11430"/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53250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186" name="Picture 3" descr="8eb06a142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448800" cy="708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20" name="Rectangle 4"/>
          <p:cNvSpPr>
            <a:spLocks noChangeArrowheads="1"/>
          </p:cNvSpPr>
          <p:nvPr/>
        </p:nvSpPr>
        <p:spPr bwMode="auto">
          <a:xfrm>
            <a:off x="1066800" y="762000"/>
            <a:ext cx="6172200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/>
            <a:endParaRPr lang="ar-SY" sz="36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/>
            <a:r>
              <a:rPr lang="ar-SA" sz="3600" b="1" dirty="0" smtClean="0">
                <a:latin typeface="Simplified Arabic" pitchFamily="18" charset="-78"/>
                <a:cs typeface="Simplified Arabic" pitchFamily="18" charset="-78"/>
              </a:rPr>
              <a:t>تحسنت المقاييس الوظيفية (الجس</a:t>
            </a:r>
            <a:r>
              <a:rPr lang="ar-SY" sz="3600" b="1" dirty="0" smtClean="0">
                <a:latin typeface="Simplified Arabic" pitchFamily="18" charset="-78"/>
                <a:cs typeface="Simplified Arabic" pitchFamily="18" charset="-78"/>
              </a:rPr>
              <a:t>د</a:t>
            </a:r>
            <a:r>
              <a:rPr lang="ar-SA" sz="3600" b="1" dirty="0" err="1" smtClean="0">
                <a:latin typeface="Simplified Arabic" pitchFamily="18" charset="-78"/>
                <a:cs typeface="Simplified Arabic" pitchFamily="18" charset="-78"/>
              </a:rPr>
              <a:t>ية</a:t>
            </a:r>
            <a:r>
              <a:rPr lang="ar-SA" sz="3600" b="1" dirty="0" smtClean="0">
                <a:latin typeface="Simplified Arabic" pitchFamily="18" charset="-78"/>
                <a:cs typeface="Simplified Arabic" pitchFamily="18" charset="-78"/>
              </a:rPr>
              <a:t>، والدور الوظيفي في الحياة، والنفسية، والاجتماعية) لدى مريضات المجموعة التجريبية بعد تطبيق التداخلات.</a:t>
            </a:r>
            <a:endParaRPr lang="ar-EG" sz="3600" dirty="0"/>
          </a:p>
        </p:txBody>
      </p:sp>
    </p:spTree>
    <p:extLst>
      <p:ext uri="{BB962C8B-B14F-4D97-AF65-F5344CB8AC3E}">
        <p14:creationId xmlns="" xmlns:p14="http://schemas.microsoft.com/office/powerpoint/2010/main" val="166173416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186" name="Picture 3" descr="8eb06a142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448800" cy="708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20" name="Rectangle 4"/>
          <p:cNvSpPr>
            <a:spLocks noChangeArrowheads="1"/>
          </p:cNvSpPr>
          <p:nvPr/>
        </p:nvSpPr>
        <p:spPr bwMode="auto">
          <a:xfrm>
            <a:off x="1066800" y="762000"/>
            <a:ext cx="6172200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ar-SA" sz="3600" b="1" dirty="0" smtClean="0">
                <a:latin typeface="Simplified Arabic" pitchFamily="18" charset="-78"/>
                <a:cs typeface="Simplified Arabic" pitchFamily="18" charset="-78"/>
              </a:rPr>
              <a:t>نقص معدل حدوث الأعراض الجانبية للمعالجة الكيماوية لدى مريضات المجموعة</a:t>
            </a:r>
            <a:r>
              <a:rPr lang="ar-SY" sz="3600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A" sz="3600" b="1" dirty="0" smtClean="0">
                <a:latin typeface="Simplified Arabic" pitchFamily="18" charset="-78"/>
                <a:cs typeface="Simplified Arabic" pitchFamily="18" charset="-78"/>
              </a:rPr>
              <a:t>التجريبية بعد تطبيق التداخلات. مقارنة مع مريضات المجموعة الضابطة</a:t>
            </a:r>
            <a:endParaRPr lang="ar-EG" sz="3600" dirty="0"/>
          </a:p>
        </p:txBody>
      </p:sp>
    </p:spTree>
    <p:extLst>
      <p:ext uri="{BB962C8B-B14F-4D97-AF65-F5344CB8AC3E}">
        <p14:creationId xmlns="" xmlns:p14="http://schemas.microsoft.com/office/powerpoint/2010/main" val="166173416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186" name="Picture 3" descr="8eb06a142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448800" cy="708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20" name="Rectangle 4"/>
          <p:cNvSpPr>
            <a:spLocks noChangeArrowheads="1"/>
          </p:cNvSpPr>
          <p:nvPr/>
        </p:nvSpPr>
        <p:spPr bwMode="auto">
          <a:xfrm>
            <a:off x="1066800" y="762000"/>
            <a:ext cx="6172200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Low"/>
            <a:r>
              <a:rPr lang="ar-SA" sz="3600" b="1" dirty="0" smtClean="0">
                <a:latin typeface="Simplified Arabic" pitchFamily="18" charset="-78"/>
                <a:cs typeface="Simplified Arabic" pitchFamily="18" charset="-78"/>
              </a:rPr>
              <a:t>تحسنت المقاييس الوظيفية لنموذج سرطان الثدي(صورة الجسم، والنظرة للمستقبل) لدى مريضات المجموعة التجريبية بعد تطبيق التداخلات مقارنة مع مريضات المجموعة الضابطة .</a:t>
            </a:r>
            <a:endParaRPr lang="en-US" sz="3600" b="1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6173416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186" name="Picture 3" descr="8eb06a142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448800" cy="708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20" name="Rectangle 4"/>
          <p:cNvSpPr>
            <a:spLocks noChangeArrowheads="1"/>
          </p:cNvSpPr>
          <p:nvPr/>
        </p:nvSpPr>
        <p:spPr bwMode="auto">
          <a:xfrm>
            <a:off x="1066800" y="762000"/>
            <a:ext cx="6172200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endParaRPr lang="ar-SY" sz="36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Low"/>
            <a:r>
              <a:rPr lang="ar-SA" sz="3600" b="1" dirty="0" smtClean="0">
                <a:latin typeface="Simplified Arabic" pitchFamily="18" charset="-78"/>
                <a:cs typeface="Simplified Arabic" pitchFamily="18" charset="-78"/>
              </a:rPr>
              <a:t>تراجع مقياس الوظيفة الجنسية، والرضا بالحياة الجنسية لدى مريضات المجموعة التجريبية بعد تطبيق التداخلات بالتزامن مع تراجعها لدى مريضات المجموعة الضابطة خلال نفس الفترة. </a:t>
            </a:r>
            <a:endParaRPr lang="en-US" sz="3600" b="1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6173416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186" name="Picture 3" descr="8eb06a142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448800" cy="708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20" name="Rectangle 4"/>
          <p:cNvSpPr>
            <a:spLocks noChangeArrowheads="1"/>
          </p:cNvSpPr>
          <p:nvPr/>
        </p:nvSpPr>
        <p:spPr bwMode="auto">
          <a:xfrm>
            <a:off x="1066800" y="762000"/>
            <a:ext cx="6172200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/>
            <a:endParaRPr lang="ar-SY" sz="36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/>
            <a:r>
              <a:rPr lang="ar-SA" sz="3600" b="1" dirty="0" smtClean="0">
                <a:latin typeface="Simplified Arabic" pitchFamily="18" charset="-78"/>
                <a:cs typeface="Simplified Arabic" pitchFamily="18" charset="-78"/>
              </a:rPr>
              <a:t>نقصت أعراض سرطان الثدي ضمن نموذج سرطان الثدي لدى مريضات المجموعة التجريبية بعد تطبيق التداخلات مقارنة مع مريضات المجموعة الضابطة. </a:t>
            </a:r>
            <a:endParaRPr lang="en-US" sz="3600" b="1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6173416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>
          <a:xfrm rot="19140000">
            <a:off x="-298000" y="900647"/>
            <a:ext cx="5212080" cy="1089427"/>
          </a:xfrm>
        </p:spPr>
        <p:txBody>
          <a:bodyPr/>
          <a:lstStyle/>
          <a:p>
            <a:pPr algn="ctr"/>
            <a:r>
              <a:rPr lang="ar-SA" sz="44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التوصيات</a:t>
            </a:r>
            <a:endParaRPr lang="ar-SA" sz="4400" b="1" dirty="0">
              <a:solidFill>
                <a:srgbClr val="FF0000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2627784" y="1844824"/>
            <a:ext cx="6264696" cy="5013176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457200" lvl="0" indent="-457200" algn="justLow">
              <a:buFont typeface="Arial" pitchFamily="34" charset="0"/>
              <a:buChar char="•"/>
            </a:pPr>
            <a:r>
              <a:rPr lang="ar-SA" dirty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تطبيق برامج تثقيف </a:t>
            </a:r>
            <a:r>
              <a:rPr lang="ar-SA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للمرضى.</a:t>
            </a:r>
          </a:p>
          <a:p>
            <a:pPr marL="457200" lvl="0" indent="-457200" algn="justLow">
              <a:buFont typeface="Arial" pitchFamily="34" charset="0"/>
              <a:buChar char="•"/>
            </a:pPr>
            <a:r>
              <a:rPr lang="ar-SA" dirty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اعتماد تقنية الاسترخاء العضلي التدريجي كتداخل </a:t>
            </a:r>
            <a:r>
              <a:rPr lang="ar-SA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رعاية </a:t>
            </a:r>
            <a:r>
              <a:rPr lang="ar-SA" dirty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يتم تعليمه </a:t>
            </a:r>
            <a:r>
              <a:rPr lang="ar-SA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للمرضى.</a:t>
            </a:r>
          </a:p>
          <a:p>
            <a:pPr marL="457200" lvl="0" indent="-457200" algn="justLow">
              <a:buFont typeface="Arial" pitchFamily="34" charset="0"/>
              <a:buChar char="•"/>
            </a:pPr>
            <a:r>
              <a:rPr lang="ar-SA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تعليم </a:t>
            </a:r>
            <a:r>
              <a:rPr lang="ar-SA" dirty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مريضات سرطان الثدي التمارين الداعمة التي تخفف أو تمنع حدوث الوذمة اللمفاوية.</a:t>
            </a:r>
            <a:endParaRPr lang="en-US" dirty="0">
              <a:ln w="11430"/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457200" lvl="0" indent="-457200" algn="justLow">
              <a:buFont typeface="Arial" pitchFamily="34" charset="0"/>
              <a:buChar char="•"/>
            </a:pPr>
            <a:r>
              <a:rPr lang="ar-SA" dirty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التركيز على الصحة النفسية للمرضى لأنها أكثر الجوانب الصحية تأثراً بالمرض والمعالجة من خلال الدعم النفسي.</a:t>
            </a:r>
            <a:endParaRPr lang="en-US" dirty="0">
              <a:ln w="11430"/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457200" lvl="0" indent="-457200">
              <a:buFont typeface="Arial" pitchFamily="34" charset="0"/>
              <a:buChar char="•"/>
            </a:pPr>
            <a:endParaRPr lang="ar-SA" dirty="0">
              <a:ln w="11430"/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عنصر نائب للنص 5"/>
          <p:cNvSpPr>
            <a:spLocks noGrp="1"/>
          </p:cNvSpPr>
          <p:nvPr>
            <p:ph type="body" sz="half" idx="2"/>
          </p:nvPr>
        </p:nvSpPr>
        <p:spPr>
          <a:xfrm rot="19140000">
            <a:off x="321350" y="1508989"/>
            <a:ext cx="5794760" cy="623314"/>
          </a:xfrm>
        </p:spPr>
        <p:txBody>
          <a:bodyPr>
            <a:noAutofit/>
          </a:bodyPr>
          <a:lstStyle/>
          <a:p>
            <a:pPr algn="ctr"/>
            <a:r>
              <a:rPr lang="ar-SA" sz="3600" dirty="0" smtClean="0"/>
              <a:t>توصيات مرتبطة بالمريض</a:t>
            </a:r>
            <a:endParaRPr lang="ar-SA" sz="3600" dirty="0"/>
          </a:p>
        </p:txBody>
      </p:sp>
    </p:spTree>
    <p:extLst>
      <p:ext uri="{BB962C8B-B14F-4D97-AF65-F5344CB8AC3E}">
        <p14:creationId xmlns="" xmlns:p14="http://schemas.microsoft.com/office/powerpoint/2010/main" val="1955461366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>
          <a:xfrm rot="19140000">
            <a:off x="-298000" y="900647"/>
            <a:ext cx="5212080" cy="1089427"/>
          </a:xfrm>
        </p:spPr>
        <p:txBody>
          <a:bodyPr/>
          <a:lstStyle/>
          <a:p>
            <a:pPr algn="ctr"/>
            <a:r>
              <a:rPr lang="ar-SA" sz="44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التوصيات</a:t>
            </a:r>
            <a:endParaRPr lang="ar-SA" sz="4400" b="1" dirty="0">
              <a:solidFill>
                <a:srgbClr val="FF0000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2915816" y="1268760"/>
            <a:ext cx="5976664" cy="5256584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457200" lvl="0" indent="-457200">
              <a:buFont typeface="Arial" pitchFamily="34" charset="0"/>
              <a:buChar char="•"/>
            </a:pPr>
            <a:endParaRPr lang="ar-SA" dirty="0" smtClean="0">
              <a:ln w="11430"/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457200" lvl="0" indent="-457200" algn="justLow">
              <a:buFont typeface="Arial" pitchFamily="34" charset="0"/>
              <a:buChar char="•"/>
            </a:pPr>
            <a:r>
              <a:rPr lang="ar-SA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اعتماد </a:t>
            </a:r>
            <a:r>
              <a:rPr lang="ar-SA" dirty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الزيارات المنزلية لمرضى </a:t>
            </a:r>
            <a:r>
              <a:rPr lang="ar-SA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السرطان.</a:t>
            </a:r>
            <a:endParaRPr lang="en-US" dirty="0">
              <a:ln w="11430"/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457200" lvl="0" indent="-457200" algn="justLow">
              <a:buFont typeface="Arial" pitchFamily="34" charset="0"/>
              <a:buChar char="•"/>
            </a:pPr>
            <a:r>
              <a:rPr lang="ar-SA" dirty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وضع خطط متابعة هاتفية تقدم خلالها المشورة وتقيّم </a:t>
            </a:r>
            <a:r>
              <a:rPr lang="ar-SA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الاحتياجات.</a:t>
            </a:r>
            <a:endParaRPr lang="en-US" dirty="0">
              <a:ln w="11430"/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457200" lvl="0" indent="-457200" algn="justLow">
              <a:buFont typeface="Arial" pitchFamily="34" charset="0"/>
              <a:buChar char="•"/>
            </a:pPr>
            <a:r>
              <a:rPr lang="ar-SA" dirty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إشراك أفراد العائلة أو من يقدم الرعاية للمريض في برامج التثقيف </a:t>
            </a:r>
            <a:r>
              <a:rPr lang="ar-SA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</a:t>
            </a:r>
          </a:p>
          <a:p>
            <a:pPr marL="457200" lvl="0" indent="-457200" algn="justLow">
              <a:buFont typeface="Arial" pitchFamily="34" charset="0"/>
              <a:buChar char="•"/>
            </a:pPr>
            <a:r>
              <a:rPr lang="ar-SA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تزويد </a:t>
            </a:r>
            <a:r>
              <a:rPr lang="ar-SA" dirty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كل مريض بكتيب إرشادي </a:t>
            </a:r>
            <a:r>
              <a:rPr lang="ar-SA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</a:t>
            </a:r>
            <a:endParaRPr lang="ar-SA" dirty="0">
              <a:ln w="11430"/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عنصر نائب للنص 5"/>
          <p:cNvSpPr>
            <a:spLocks noGrp="1"/>
          </p:cNvSpPr>
          <p:nvPr>
            <p:ph type="body" sz="half" idx="2"/>
          </p:nvPr>
        </p:nvSpPr>
        <p:spPr>
          <a:xfrm rot="19140000">
            <a:off x="321350" y="1508989"/>
            <a:ext cx="5794760" cy="623314"/>
          </a:xfrm>
        </p:spPr>
        <p:txBody>
          <a:bodyPr>
            <a:noAutofit/>
          </a:bodyPr>
          <a:lstStyle/>
          <a:p>
            <a:pPr algn="ctr"/>
            <a:r>
              <a:rPr lang="ar-SA" sz="3600" dirty="0" smtClean="0"/>
              <a:t>توصيات مرتبطة بالمريض</a:t>
            </a:r>
            <a:endParaRPr lang="ar-SA" sz="3600" dirty="0"/>
          </a:p>
        </p:txBody>
      </p:sp>
    </p:spTree>
    <p:extLst>
      <p:ext uri="{BB962C8B-B14F-4D97-AF65-F5344CB8AC3E}">
        <p14:creationId xmlns="" xmlns:p14="http://schemas.microsoft.com/office/powerpoint/2010/main" val="3775601217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>
          <a:xfrm rot="19140000">
            <a:off x="-298000" y="900647"/>
            <a:ext cx="5212080" cy="1089427"/>
          </a:xfrm>
        </p:spPr>
        <p:txBody>
          <a:bodyPr/>
          <a:lstStyle/>
          <a:p>
            <a:pPr algn="ctr"/>
            <a:r>
              <a:rPr lang="ar-SA" sz="44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التوصيات</a:t>
            </a:r>
            <a:endParaRPr lang="ar-SA" sz="4400" b="1" dirty="0">
              <a:solidFill>
                <a:srgbClr val="FF0000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838200" y="1556792"/>
            <a:ext cx="8054280" cy="5544616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457200" lvl="0" indent="-457200">
              <a:buFont typeface="Arial" pitchFamily="34" charset="0"/>
              <a:buChar char="•"/>
            </a:pPr>
            <a:endParaRPr lang="ar-SY" sz="3600" dirty="0" smtClean="0">
              <a:ln w="11430"/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457200" lvl="0" indent="-457200">
              <a:buFont typeface="Arial" pitchFamily="34" charset="0"/>
              <a:buChar char="•"/>
            </a:pPr>
            <a:endParaRPr lang="ar-SY" sz="3600" dirty="0" smtClean="0">
              <a:ln w="11430"/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457200" lvl="0" indent="-457200" algn="justLow">
              <a:buFont typeface="Arial" pitchFamily="34" charset="0"/>
              <a:buChar char="•"/>
            </a:pPr>
            <a:r>
              <a:rPr lang="ar-SA" sz="3600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خضوع </a:t>
            </a:r>
            <a:r>
              <a:rPr lang="ar-SA" sz="3600" dirty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الممرضين في قسم المعالجة الكيماوية لدورات </a:t>
            </a:r>
            <a:r>
              <a:rPr lang="ar-SA" sz="3600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تدريبية. </a:t>
            </a:r>
            <a:endParaRPr lang="en-US" sz="3600" dirty="0">
              <a:ln w="11430"/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457200" indent="-457200" algn="justLow">
              <a:buFont typeface="Arial" pitchFamily="34" charset="0"/>
              <a:buChar char="•"/>
            </a:pPr>
            <a:r>
              <a:rPr lang="ar-EG" sz="3600" dirty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تفعيل الدور التثقيفي للتمريض في رعاية المريض ومن يعتني به خلال مراحل المرض والمعالجة</a:t>
            </a:r>
            <a:endParaRPr lang="ar-SA" sz="3600" dirty="0">
              <a:ln w="11430"/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457200" lvl="0" indent="-457200">
              <a:buFont typeface="Arial" pitchFamily="34" charset="0"/>
              <a:buChar char="•"/>
            </a:pPr>
            <a:endParaRPr lang="ar-SA" dirty="0">
              <a:ln w="11430"/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عنصر نائب للنص 5"/>
          <p:cNvSpPr>
            <a:spLocks noGrp="1"/>
          </p:cNvSpPr>
          <p:nvPr>
            <p:ph type="body" sz="half" idx="2"/>
          </p:nvPr>
        </p:nvSpPr>
        <p:spPr>
          <a:xfrm rot="19140000">
            <a:off x="321350" y="1508989"/>
            <a:ext cx="5794760" cy="623314"/>
          </a:xfrm>
        </p:spPr>
        <p:txBody>
          <a:bodyPr>
            <a:noAutofit/>
          </a:bodyPr>
          <a:lstStyle/>
          <a:p>
            <a:pPr algn="ctr"/>
            <a:r>
              <a:rPr lang="ar-SA" sz="3600" dirty="0"/>
              <a:t>توصيات للممرض/ة</a:t>
            </a:r>
          </a:p>
        </p:txBody>
      </p:sp>
    </p:spTree>
    <p:extLst>
      <p:ext uri="{BB962C8B-B14F-4D97-AF65-F5344CB8AC3E}">
        <p14:creationId xmlns="" xmlns:p14="http://schemas.microsoft.com/office/powerpoint/2010/main" val="380051825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>
          <a:xfrm rot="19140000">
            <a:off x="-298000" y="900647"/>
            <a:ext cx="5212080" cy="1089427"/>
          </a:xfrm>
        </p:spPr>
        <p:txBody>
          <a:bodyPr/>
          <a:lstStyle/>
          <a:p>
            <a:pPr algn="ctr"/>
            <a:r>
              <a:rPr lang="ar-SA" sz="44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التوصيات</a:t>
            </a:r>
            <a:endParaRPr lang="ar-SA" sz="4400" b="1" dirty="0">
              <a:solidFill>
                <a:srgbClr val="FF0000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990600" y="2492896"/>
            <a:ext cx="7901880" cy="4248472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457200" lvl="0" indent="-457200" algn="justLow">
              <a:buFont typeface="Arial" pitchFamily="34" charset="0"/>
              <a:buChar char="•"/>
            </a:pPr>
            <a:endParaRPr lang="ar-SY" dirty="0" smtClean="0">
              <a:ln w="11430"/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457200" lvl="0" indent="-457200" algn="justLow">
              <a:buFont typeface="Arial" pitchFamily="34" charset="0"/>
              <a:buChar char="•"/>
            </a:pPr>
            <a:r>
              <a:rPr lang="ar-SA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إجراء </a:t>
            </a:r>
            <a:r>
              <a:rPr lang="ar-SA" dirty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دراسات تتوسع لتشمل في تقييمها جميع جوانب نوعية الحياة المرتبطة بالصحة ومنها </a:t>
            </a:r>
            <a:r>
              <a:rPr lang="ar-SA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الروحية.</a:t>
            </a:r>
          </a:p>
          <a:p>
            <a:pPr marL="0" lvl="0" indent="0" algn="justLow"/>
            <a:endParaRPr lang="en-US" sz="1800" dirty="0">
              <a:ln w="11430"/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457200" lvl="0" indent="-457200" algn="justLow">
              <a:buFont typeface="Arial" pitchFamily="34" charset="0"/>
              <a:buChar char="•"/>
            </a:pPr>
            <a:r>
              <a:rPr lang="ar-SA" dirty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إجراء دراسات تستقصي التأثيرات طويلة الأمد للرعاية التمريضية عينتها المريضات المصابات بأنواع مختلفة من السرطانات وخلال فترات المعالجة المختلفة الشعاعية والجراحية.</a:t>
            </a:r>
            <a:endParaRPr lang="en-US" dirty="0">
              <a:ln w="11430"/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457200" lvl="0" indent="-457200">
              <a:buFont typeface="Arial" pitchFamily="34" charset="0"/>
              <a:buChar char="•"/>
            </a:pPr>
            <a:endParaRPr lang="ar-SA" dirty="0">
              <a:ln w="11430"/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عنصر نائب للنص 5"/>
          <p:cNvSpPr>
            <a:spLocks noGrp="1"/>
          </p:cNvSpPr>
          <p:nvPr>
            <p:ph type="body" sz="half" idx="2"/>
          </p:nvPr>
        </p:nvSpPr>
        <p:spPr>
          <a:xfrm rot="19140000">
            <a:off x="321350" y="1508989"/>
            <a:ext cx="5794760" cy="623314"/>
          </a:xfrm>
        </p:spPr>
        <p:txBody>
          <a:bodyPr>
            <a:noAutofit/>
          </a:bodyPr>
          <a:lstStyle/>
          <a:p>
            <a:pPr algn="ctr"/>
            <a:r>
              <a:rPr lang="ar-SA" sz="3600" dirty="0"/>
              <a:t>توصيات لأبحاث أخرى</a:t>
            </a:r>
          </a:p>
        </p:txBody>
      </p:sp>
    </p:spTree>
    <p:extLst>
      <p:ext uri="{BB962C8B-B14F-4D97-AF65-F5344CB8AC3E}">
        <p14:creationId xmlns="" xmlns:p14="http://schemas.microsoft.com/office/powerpoint/2010/main" val="1101874000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>
          <a:xfrm rot="19140000">
            <a:off x="-298000" y="900647"/>
            <a:ext cx="5212080" cy="1089427"/>
          </a:xfrm>
        </p:spPr>
        <p:txBody>
          <a:bodyPr/>
          <a:lstStyle/>
          <a:p>
            <a:pPr algn="ctr"/>
            <a:r>
              <a:rPr lang="ar-SA" sz="4400" b="1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التوصيات</a:t>
            </a:r>
            <a:endParaRPr lang="ar-SA" sz="4400" b="1" dirty="0">
              <a:solidFill>
                <a:srgbClr val="FF0000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457200" y="3065251"/>
            <a:ext cx="8484914" cy="3476401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457200" lvl="0" indent="-457200" algn="justLow">
              <a:buFont typeface="Arial" pitchFamily="34" charset="0"/>
              <a:buChar char="•"/>
            </a:pPr>
            <a:r>
              <a:rPr lang="ar-SA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إجراء أبحاث تقيّم العوامل المرتبطة بتغير الحياة الجنسية لدى مرضى السرطان.</a:t>
            </a:r>
          </a:p>
          <a:p>
            <a:pPr marL="457200" lvl="0" indent="-457200" algn="justLow">
              <a:buFont typeface="Arial" pitchFamily="34" charset="0"/>
              <a:buChar char="•"/>
            </a:pPr>
            <a:r>
              <a:rPr lang="ar-SA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إجراء دراسة لتقييم احتياجات من يقدم الرعاية لمريض السرطان.</a:t>
            </a:r>
            <a:endParaRPr lang="ar-SA" dirty="0">
              <a:ln w="11430"/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عنصر نائب للنص 5"/>
          <p:cNvSpPr>
            <a:spLocks noGrp="1"/>
          </p:cNvSpPr>
          <p:nvPr>
            <p:ph type="body" sz="half" idx="2"/>
          </p:nvPr>
        </p:nvSpPr>
        <p:spPr>
          <a:xfrm rot="19140000">
            <a:off x="321350" y="1508989"/>
            <a:ext cx="5794760" cy="623314"/>
          </a:xfrm>
        </p:spPr>
        <p:txBody>
          <a:bodyPr>
            <a:noAutofit/>
          </a:bodyPr>
          <a:lstStyle/>
          <a:p>
            <a:pPr algn="ctr"/>
            <a:r>
              <a:rPr lang="ar-SA" sz="3600" dirty="0" smtClean="0"/>
              <a:t>توصيات لأبحاث أخرى</a:t>
            </a:r>
            <a:endParaRPr lang="ar-SA" sz="3600" dirty="0"/>
          </a:p>
        </p:txBody>
      </p:sp>
    </p:spTree>
    <p:extLst>
      <p:ext uri="{BB962C8B-B14F-4D97-AF65-F5344CB8AC3E}">
        <p14:creationId xmlns="" xmlns:p14="http://schemas.microsoft.com/office/powerpoint/2010/main" val="99731119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تمرير عمودي 2"/>
          <p:cNvSpPr/>
          <p:nvPr/>
        </p:nvSpPr>
        <p:spPr>
          <a:xfrm>
            <a:off x="827584" y="764704"/>
            <a:ext cx="7848872" cy="5832648"/>
          </a:xfrm>
          <a:prstGeom prst="verticalScroll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Y" sz="2800" b="1" dirty="0">
                <a:ln w="11430"/>
                <a:solidFill>
                  <a:srgbClr val="3333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نوعية الحياة المرتبطة بالصحة المرتبطة </a:t>
            </a:r>
            <a:r>
              <a:rPr lang="ar-SY" sz="2800" b="1" dirty="0" smtClean="0">
                <a:ln w="11430"/>
                <a:solidFill>
                  <a:srgbClr val="3333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بالصحة</a:t>
            </a:r>
          </a:p>
          <a:p>
            <a:pPr algn="ctr"/>
            <a:r>
              <a:rPr lang="ar-SY" sz="2800" b="1" dirty="0" smtClean="0">
                <a:ln w="11430"/>
                <a:solidFill>
                  <a:srgbClr val="3333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2800" b="1" dirty="0" smtClean="0">
                <a:ln w="11430"/>
                <a:solidFill>
                  <a:srgbClr val="3333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HRQOL) Health </a:t>
            </a:r>
            <a:r>
              <a:rPr lang="en-US" sz="2800" b="1" dirty="0">
                <a:ln w="11430"/>
                <a:solidFill>
                  <a:srgbClr val="3333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Related Quality Of </a:t>
            </a:r>
            <a:r>
              <a:rPr lang="en-US" sz="2800" b="1" dirty="0" smtClean="0">
                <a:ln w="11430"/>
                <a:solidFill>
                  <a:srgbClr val="3333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Life</a:t>
            </a:r>
            <a:r>
              <a:rPr lang="ar-SY" sz="2800" b="1" dirty="0" smtClean="0">
                <a:ln w="11430"/>
                <a:solidFill>
                  <a:srgbClr val="3333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)</a:t>
            </a:r>
          </a:p>
          <a:p>
            <a:pPr algn="ctr"/>
            <a:endParaRPr lang="en-US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justLow"/>
            <a:r>
              <a:rPr lang="ar-SY" sz="2800" b="1" dirty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إدراك المريض لتأثيرات المرض </a:t>
            </a:r>
            <a:r>
              <a:rPr lang="ar-SY" sz="28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والعلاج </a:t>
            </a:r>
            <a:r>
              <a:rPr lang="ar-SY" sz="2800" b="1" dirty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على جوانب حياته الوظيفية من يوم ليوم مع القدرة على انجاز أنشطة الحياة اليومية التي تعكس السلامة الجسمانية والنفسية؛ ورضا المريض من مستوى أدائه الوظيفي وضبط مرضه.</a:t>
            </a:r>
          </a:p>
        </p:txBody>
      </p:sp>
    </p:spTree>
    <p:extLst>
      <p:ext uri="{BB962C8B-B14F-4D97-AF65-F5344CB8AC3E}">
        <p14:creationId xmlns:p14="http://schemas.microsoft.com/office/powerpoint/2010/main" xmlns="" val="33777023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2" descr="thank%20you%20ti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تمرير عمودي 2"/>
          <p:cNvSpPr/>
          <p:nvPr/>
        </p:nvSpPr>
        <p:spPr>
          <a:xfrm>
            <a:off x="849163" y="764704"/>
            <a:ext cx="7848872" cy="5832648"/>
          </a:xfrm>
          <a:prstGeom prst="verticalScroll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ar-SY" sz="3600" b="1" dirty="0" smtClean="0">
              <a:ln w="11430"/>
              <a:solidFill>
                <a:srgbClr val="3333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ar-SY" sz="3600" b="1" dirty="0" smtClean="0">
                <a:ln w="11430"/>
                <a:solidFill>
                  <a:srgbClr val="3333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الرعاية الداعمة</a:t>
            </a:r>
            <a:endParaRPr lang="en-US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lvl="0" algn="justLow"/>
            <a:r>
              <a:rPr lang="ar-SY" sz="2800" b="1" dirty="0"/>
              <a:t>هي الخدمات المصممة لتلبية الاحتياجات غير الطبية للمريض. يشير </a:t>
            </a:r>
            <a:r>
              <a:rPr lang="en-US" sz="2800" b="1" dirty="0"/>
              <a:t>(Fitch, </a:t>
            </a:r>
            <a:r>
              <a:rPr lang="en-US" sz="2800" b="1" i="1" dirty="0"/>
              <a:t>et al., </a:t>
            </a:r>
            <a:r>
              <a:rPr lang="en-US" sz="2800" b="1" dirty="0"/>
              <a:t>2000)</a:t>
            </a:r>
            <a:r>
              <a:rPr lang="ar-SY" sz="2800" b="1" dirty="0"/>
              <a:t> إلى رعاية السرطان الداعمة على أنها: توفير وتزويد الخدمات الضرورية للأشخاص الذين يعانون من السرطان أو يتأثرون به من أجل تلبية احتياجاتهم </a:t>
            </a:r>
            <a:r>
              <a:rPr lang="ar-SY" sz="2800" b="1" dirty="0" smtClean="0"/>
              <a:t>الجسدية</a:t>
            </a:r>
            <a:r>
              <a:rPr lang="ar-SY" sz="2800" b="1" dirty="0"/>
              <a:t>، </a:t>
            </a:r>
            <a:r>
              <a:rPr lang="ar-SA" sz="2800" b="1" dirty="0"/>
              <a:t>و</a:t>
            </a:r>
            <a:r>
              <a:rPr lang="ar-SY" sz="2800" b="1" dirty="0"/>
              <a:t>الاجتماعية، والنفسية، والتثقيفية، والنفسية الاجتماعية، والروحية خلال مرحلة ما قبل التشخيص، </a:t>
            </a:r>
            <a:r>
              <a:rPr lang="ar-SY" sz="2800" b="1" dirty="0" smtClean="0"/>
              <a:t>والتشخيص، </a:t>
            </a:r>
            <a:r>
              <a:rPr lang="ar-SY" sz="2800" b="1" dirty="0"/>
              <a:t>والمعالجة </a:t>
            </a:r>
            <a:r>
              <a:rPr lang="ar-SY" sz="2800" b="1" dirty="0" smtClean="0"/>
              <a:t>والمتابعة، </a:t>
            </a:r>
            <a:r>
              <a:rPr lang="ar-SY" sz="2800" b="1" dirty="0"/>
              <a:t>متضمنة قضايا الشفاء، التلطيف </a:t>
            </a:r>
            <a:r>
              <a:rPr lang="ar-SY" sz="2800" b="1" dirty="0" smtClean="0"/>
              <a:t>والموت.</a:t>
            </a:r>
            <a:endParaRPr lang="ar-SA" sz="2800" dirty="0"/>
          </a:p>
        </p:txBody>
      </p:sp>
    </p:spTree>
    <p:extLst>
      <p:ext uri="{BB962C8B-B14F-4D97-AF65-F5344CB8AC3E}">
        <p14:creationId xmlns:p14="http://schemas.microsoft.com/office/powerpoint/2010/main" xmlns="" val="30554388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ChangeArrowheads="1"/>
          </p:cNvSpPr>
          <p:nvPr/>
        </p:nvSpPr>
        <p:spPr bwMode="auto">
          <a:xfrm>
            <a:off x="1019175" y="0"/>
            <a:ext cx="733425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0" hangingPunct="0"/>
            <a:r>
              <a:rPr lang="en-US" sz="4000" b="0">
                <a:solidFill>
                  <a:schemeClr val="tx2"/>
                </a:solidFill>
                <a:cs typeface="Arial" pitchFamily="34" charset="0"/>
              </a:rPr>
              <a:t/>
            </a:r>
            <a:br>
              <a:rPr lang="en-US" sz="4000" b="0">
                <a:solidFill>
                  <a:schemeClr val="tx2"/>
                </a:solidFill>
                <a:cs typeface="Arial" pitchFamily="34" charset="0"/>
              </a:rPr>
            </a:br>
            <a:endParaRPr lang="en-US" sz="4000" b="0">
              <a:solidFill>
                <a:schemeClr val="tx2"/>
              </a:solidFill>
              <a:cs typeface="Arial" pitchFamily="34" charset="0"/>
            </a:endParaRPr>
          </a:p>
        </p:txBody>
      </p:sp>
      <p:sp>
        <p:nvSpPr>
          <p:cNvPr id="12" name="AutoShape 7"/>
          <p:cNvSpPr>
            <a:spLocks noChangeArrowheads="1"/>
          </p:cNvSpPr>
          <p:nvPr/>
        </p:nvSpPr>
        <p:spPr bwMode="auto">
          <a:xfrm>
            <a:off x="2057400" y="228600"/>
            <a:ext cx="4953000" cy="2362200"/>
          </a:xfrm>
          <a:prstGeom prst="star8">
            <a:avLst>
              <a:gd name="adj" fmla="val 38250"/>
            </a:avLst>
          </a:prstGeom>
          <a:gradFill rotWithShape="1">
            <a:gsLst>
              <a:gs pos="0">
                <a:schemeClr val="bg1"/>
              </a:gs>
              <a:gs pos="100000">
                <a:srgbClr val="FF33CC"/>
              </a:gs>
            </a:gsLst>
            <a:path path="shape">
              <a:fillToRect l="50000" t="50000" r="50000" b="50000"/>
            </a:path>
          </a:gradFill>
          <a:ln w="9525">
            <a:miter lim="800000"/>
            <a:headEnd/>
            <a:tailEnd/>
          </a:ln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33CC"/>
            </a:extrusionClr>
          </a:sp3d>
        </p:spPr>
        <p:txBody>
          <a:bodyPr wrap="none" anchor="ctr">
            <a:flatTx/>
          </a:bodyPr>
          <a:lstStyle/>
          <a:p>
            <a:pPr algn="ctr" rtl="1"/>
            <a:r>
              <a:rPr lang="en-US" sz="36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</a:rPr>
              <a:t>Research </a:t>
            </a:r>
            <a:r>
              <a:rPr lang="en-US" sz="3600" b="1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</a:rPr>
              <a:t>design</a:t>
            </a:r>
          </a:p>
          <a:p>
            <a:pPr algn="ctr" rtl="1"/>
            <a:r>
              <a:rPr lang="ar-SA" sz="3600" b="1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</a:rPr>
              <a:t>تصميم البحث</a:t>
            </a:r>
            <a:endParaRPr lang="en-US" sz="3600" b="1" dirty="0">
              <a:solidFill>
                <a:schemeClr val="bg2">
                  <a:lumMod val="10000"/>
                </a:schemeClr>
              </a:solidFill>
              <a:latin typeface="Calibri" pitchFamily="34" charset="0"/>
            </a:endParaRPr>
          </a:p>
        </p:txBody>
      </p:sp>
      <p:sp>
        <p:nvSpPr>
          <p:cNvPr id="3" name="شريط منحني إلى الأعلى 2"/>
          <p:cNvSpPr/>
          <p:nvPr/>
        </p:nvSpPr>
        <p:spPr>
          <a:xfrm>
            <a:off x="0" y="3140968"/>
            <a:ext cx="8983663" cy="3019400"/>
          </a:xfrm>
          <a:prstGeom prst="ellipseRibbon2">
            <a:avLst>
              <a:gd name="adj1" fmla="val 25000"/>
              <a:gd name="adj2" fmla="val 70949"/>
              <a:gd name="adj3" fmla="val 12500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Y" sz="4000" b="1" dirty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شبه تجريبي مع تقييم النتائج ضمن ثلاثة فواصل زمنية</a:t>
            </a:r>
            <a:r>
              <a:rPr lang="ar-SY" sz="40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</a:t>
            </a:r>
          </a:p>
          <a:p>
            <a:pPr algn="ctr"/>
            <a:r>
              <a:rPr lang="ar-SY" sz="40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ar-SY" sz="4000" b="1" dirty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تقييم بدئي، ثلاثة أشهر، ستة أشهر. </a:t>
            </a:r>
          </a:p>
        </p:txBody>
      </p:sp>
    </p:spTree>
    <p:extLst>
      <p:ext uri="{BB962C8B-B14F-4D97-AF65-F5344CB8AC3E}">
        <p14:creationId xmlns:p14="http://schemas.microsoft.com/office/powerpoint/2010/main" xmlns="" val="19600036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4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4" grpId="0"/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gradFill flip="none" rotWithShape="1">
            <a:gsLst>
              <a:gs pos="0">
                <a:srgbClr val="FF3399">
                  <a:tint val="66000"/>
                  <a:satMod val="160000"/>
                </a:srgbClr>
              </a:gs>
              <a:gs pos="50000">
                <a:srgbClr val="FF3399">
                  <a:tint val="44500"/>
                  <a:satMod val="160000"/>
                </a:srgbClr>
              </a:gs>
              <a:gs pos="100000">
                <a:srgbClr val="FF3399">
                  <a:tint val="23500"/>
                  <a:satMod val="160000"/>
                </a:srgbClr>
              </a:gs>
            </a:gsLst>
            <a:lin ang="2700000" scaled="1"/>
            <a:tileRect/>
          </a:gradFill>
          <a:ln w="9525">
            <a:noFill/>
            <a:miter lim="800000"/>
            <a:headEnd/>
            <a:tailEnd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  <a:reflection blurRad="6350" stA="52000" endA="300" endPos="35000" dir="5400000" sy="-100000" algn="bl" rotWithShape="0"/>
          </a:effectLst>
          <a:scene3d>
            <a:camera prst="perspectiveAbove"/>
            <a:lightRig rig="balanced" dir="t">
              <a:rot lat="0" lon="0" rev="8700000"/>
            </a:lightRig>
          </a:scene3d>
          <a:sp3d>
            <a:bevelT w="190500" h="38100" prst="angle"/>
          </a:sp3d>
        </p:spPr>
        <p:txBody>
          <a:bodyPr anchor="ctr"/>
          <a:lstStyle/>
          <a:p>
            <a:pPr algn="ctr">
              <a:lnSpc>
                <a:spcPct val="100000"/>
              </a:lnSpc>
              <a:defRPr/>
            </a:pPr>
            <a:r>
              <a:rPr kumimoji="1" lang="en-US" sz="4000" i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L-Hor" pitchFamily="2" charset="-78"/>
              </a:rPr>
              <a:t>Setting</a:t>
            </a:r>
            <a:endParaRPr kumimoji="1" lang="en-US" sz="4000" i="1" dirty="0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L-Hor" pitchFamily="2" charset="-78"/>
            </a:endParaRPr>
          </a:p>
        </p:txBody>
      </p:sp>
      <p:pic>
        <p:nvPicPr>
          <p:cNvPr id="7" name="عنصر نائب للمحتوى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44008" y="1412776"/>
            <a:ext cx="4499992" cy="544522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27" name="Picture 3" descr="C:\Users\FPCC . CO\Desktop\مجلد جديد ‫‬\مجلد جديد ‫‬\images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412776"/>
            <a:ext cx="4716016" cy="544522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8197361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Couture</Template>
  <TotalTime>9275</TotalTime>
  <Words>1311</Words>
  <Application>Microsoft Office PowerPoint</Application>
  <PresentationFormat>عرض على الشاشة (3:4)‏</PresentationFormat>
  <Paragraphs>217</Paragraphs>
  <Slides>60</Slides>
  <Notes>1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60</vt:i4>
      </vt:variant>
    </vt:vector>
  </HeadingPairs>
  <TitlesOfParts>
    <vt:vector size="61" baseType="lpstr">
      <vt:lpstr>سمة Office</vt:lpstr>
      <vt:lpstr>الشريحة 1</vt:lpstr>
      <vt:lpstr>تحديات الرعاية الصحية لمرضى السرطان</vt:lpstr>
      <vt:lpstr>تحديات الرعاية الصحية لمرضى السرطان</vt:lpstr>
      <vt:lpstr>تحديات الرعاية التمريضية</vt:lpstr>
      <vt:lpstr>الشريحة 5</vt:lpstr>
      <vt:lpstr>الشريحة 6</vt:lpstr>
      <vt:lpstr>الشريحة 7</vt:lpstr>
      <vt:lpstr>الشريحة 8</vt:lpstr>
      <vt:lpstr>Setting</vt:lpstr>
      <vt:lpstr>الشريحة 10</vt:lpstr>
      <vt:lpstr>أدوات الدراسة TOOL 4</vt:lpstr>
      <vt:lpstr>الأداة التاسعة</vt:lpstr>
      <vt:lpstr>جمع البيانات</vt:lpstr>
      <vt:lpstr>خطة تطبيق الرعاية</vt:lpstr>
      <vt:lpstr>خطة تطبيق الرعاية</vt:lpstr>
      <vt:lpstr>الشريحة 16</vt:lpstr>
      <vt:lpstr>توزع أفراد العينة وفق الصفات الديموغرافية</vt:lpstr>
      <vt:lpstr>توزع أفراد العينة وفق الصفات الديموغرافية</vt:lpstr>
      <vt:lpstr>توزع أفراد العينة وفق الصفات الديموغرافية</vt:lpstr>
      <vt:lpstr>توزع أفراد العينة وفق الصفات الديموغرافية</vt:lpstr>
      <vt:lpstr>توزع أفراد العينة وفق الصفات الديموغرافية</vt:lpstr>
      <vt:lpstr>توزع أفراد العينة وفق الصفات الطبية</vt:lpstr>
      <vt:lpstr>متوسط العلامات والأعراض الجانبية للمعالجة الكيماوية بين الجرعات لأفراد العينة خلال التقييم البدئي</vt:lpstr>
      <vt:lpstr>متوسط العلامات والأعراض الجانبية للمعالجة الكيماوية بين الجرعات لأفراد العينة بعد ثلاثة أشهر من تطبيق التداخلات</vt:lpstr>
      <vt:lpstr>متوسط العلامات والأعراض الجانبية للمعالجة الكيماوية بين الجرعات لأفراد العينة بعد ستة أشهر</vt:lpstr>
      <vt:lpstr>احتياجات الرعاية الداعمة لأفراد  العينة وفق SCNS</vt:lpstr>
      <vt:lpstr>احتياجات الرعاية الداعمة لأفراد  العينة وفق SCNS</vt:lpstr>
      <vt:lpstr>احتياجات الرعاية الداعمة لأفراد  العينة وفق SCNS</vt:lpstr>
      <vt:lpstr>احتياجات الرعاية الداعمة لأفراد العينة  وفق SCNS</vt:lpstr>
      <vt:lpstr>احتياجات الرعاية الداعمة لأفراد  العينة وفق SCNS</vt:lpstr>
      <vt:lpstr>أول عشر احتياجات رعاية داعمة لمريضات المجموعة التجريبية خلال التقييم البدئي ثم بعد ثلاثة أشهر ثم بعد ستة أشهر من تطبيق التداخلات.</vt:lpstr>
      <vt:lpstr>أول عشر احتياجات رعاية داعمة لمريضات المجموعة الضابطة خلال التقييم البدئي ثم بعد ثلاثة أشهر ثم بعد ستة أشهر من تطبيق التداخلات.</vt:lpstr>
      <vt:lpstr>توزع أفراد العينة وفق تقييم الحالة الصحية العامة وجودة الحياة خلال التقييم البدئي وبعد ثلاثة أشهر وبعد ستة أشهر حسب ( HRQOL C 30)  تدل القيم الأعلى على مستوى أعلى من الحالة الصحية العامة، أي نوعية حياة جيدة . الحد الأدنى: 0  الحد الأعلى: 100</vt:lpstr>
      <vt:lpstr>توزع أفراد العينة وفق تقييم جودة الحياة خلال التقييم البدئي وبعد ثلاثة  أشهر وبعد ستة أشهر حسب ( HRQOL C 30) تدل القيم الأعلى على مستوى أعلى من جودة الحياة ، أي نوعية حياة جيدة . الحد الأدنى: 0  الحد الأعلى: 100 </vt:lpstr>
      <vt:lpstr>المقاييس الوظيفية لنوعية الحياة المرتبطة بالصحة خلال التقييم البدئي للمجموعتين وفق   (Quality of Life Questionnaire-Cancer 30)  EORTC QLQ-C30) تدل القيم الأعلى على مستوى أعلى من المقاييس الوظيفية، أي نوعية حياة جيدة . الحد الأدنى: 0  الحد الأعلى: 100</vt:lpstr>
      <vt:lpstr>المقاييس الوظيفية لنوعية الحياة المرتبطة بالصحة بعد ثلاثة أشهر للمجموعتين وفق   (Quality of Life Questionnaire-Cancer 30)  EORTC QLQ-C30 تدل القيم الأعلى على مستوى أعلى من المقاييس الوظيفية، أي نوعية حياة جيدة . الحد الأدنى: 0  الحد الأعلى: 100</vt:lpstr>
      <vt:lpstr>المقاييس الوظيفية لنوعية الحياة المرتبطة بالصحة بعد ستة أشهر للمجموعتين وفق   (Quality of Life Questionnaire-Cancer 30)  EORTC QLQ-C30 تدل القيم الأعلى على مستوى أعلى من المقاييس الوظيفية، أي نوعية حياة جيدة . الحد الأدنى: 0  الحد الأعلى: 100 </vt:lpstr>
      <vt:lpstr>  توزع مريضات العينة وفق الأعراض الجانبية للمعالجة الكيماوية وفق استبيان نوعية الحياة المرتبطة بالصحة (Quality of Life Questionnaire-Cancer 30) EORTC QLQ- C30التقييم البدئي تدل القيم الأعلى على معاناة أكبر من الأعراض ، الحد الأدنى: 0  الحد الأعلى: 100   </vt:lpstr>
      <vt:lpstr>توزع مريضات العينة وفق الأعراض الجانبية للمعالجة الكيماوية وفق استبيان نوعية الحياة المرتبطة بالصحة (Quality of Life Questionnaire-Cancer 30) EORTC   QLQ-C30    بعد ثلاثة أشهر تدل القيم الأعلى على معاناة أكبر من الأعراض ، الحد الأدنى: 0  الحد الأعلى: 100</vt:lpstr>
      <vt:lpstr>توزع مريضات العينة وفق الأعراض الجانبية للمعالجة الكيماوية وفق استبيان نوعية الحياة المرتبطة بالصحة (Quality of Life Questionnaire-Cancer 30) EORTC   QLQ-C30    بعد ستة أشهر تدل القيم الأعلى على معاناة أكبر من الأعراض، الحد الأدنى: 0  الحد الأعلى: 100</vt:lpstr>
      <vt:lpstr> توزع مريضات العينة وفق المقاييس الوظيفية لنموذج سرطان الثدي Breast Cancer module (EORTC-BR23) خلال التقييم البدئي تدل القيم الأعلى على مستوى أعلى من المقاييس المذكورة  أي نوعية حياة أعلى. الحد الأدنى: 0  الحد الأعلى: 100. </vt:lpstr>
      <vt:lpstr>توزع مريضات العينة وفق المقاييس الوظيفية لنموذج سرطان الثدي Breast Cancer module (EORTC-BR23) بعد ثلاثة أشهر تدل القيم الأعلى على مستوى أعلى من المقاييس المذكورة  أي نوعية حياة أعلى. الحد الأدنى: 0  الحد الأعلى: 100. </vt:lpstr>
      <vt:lpstr>توزع مريضات العينة وفق المقاييس الوظيفية لنموذج سرطان الثدي Breast Cancer module (EORTC-BR23) بعد ستة أشهر تدل القيم الأعلى على مستوى أعلى من المقاييس المذكورة  أي نوعية حياة أعلى. الحد الأدنى: 0  الحد الأعلى: 100.</vt:lpstr>
      <vt:lpstr>أعراض سرطان خلال التقييم البدئي وفق نموذج سرطان الثدي EORTC-BR23(Quality of Life Questionnaire- Breast Cancer 23 تدل القيم الأعلى على معاناة أكبر من الأعراض أي نوعية حياة أسوء ، الحد الأدنى: 0  الحد الأعلى: 100</vt:lpstr>
      <vt:lpstr>أعراض سرطان الثدي وفق نموذج سرطان الثدي  EORTC-BR23(Quality of Life Questionnaire- Breast Cancer 23  بعد ثلاثة أشهر تدل القيم الأعلى على معاناة أكبر من الأعراض أي نوعية حياة أسوء ، الحد الأدنى: 0  الحد الأعلى: 100</vt:lpstr>
      <vt:lpstr>أعراض سرطان الثدي في نموذج سرطان الثدي  EORTC-BR23(Quality of Life Questionnaire- Breast Cancer 23 بعد ستة أشهر تدل القيم الأعلى على معاناة أكبر من الأعراض أي نوعية حياة أسوء ، الحد الأدنى: 0  الحد الأعلى: 100</vt:lpstr>
      <vt:lpstr>الشريحة 47</vt:lpstr>
      <vt:lpstr>الشريحة 48</vt:lpstr>
      <vt:lpstr>الشريحة 49</vt:lpstr>
      <vt:lpstr>الشريحة 50</vt:lpstr>
      <vt:lpstr>الشريحة 51</vt:lpstr>
      <vt:lpstr>الشريحة 52</vt:lpstr>
      <vt:lpstr>الشريحة 53</vt:lpstr>
      <vt:lpstr>الشريحة 54</vt:lpstr>
      <vt:lpstr>التوصيات</vt:lpstr>
      <vt:lpstr>التوصيات</vt:lpstr>
      <vt:lpstr>التوصيات</vt:lpstr>
      <vt:lpstr>التوصيات</vt:lpstr>
      <vt:lpstr>التوصيات</vt:lpstr>
      <vt:lpstr>الشريحة 60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تأثير الرعاية التمريضية على تلبية احتياجات مريضات السرطان في المنازل إعداد مفيدة عبد الرحيم نعمان إشراف                                 مشرف مشارك            أ.د.سوسن غزال                           د. نديم زحلوق       مشرف متعاون        أ.د. فريال عبد العزيز علي             </dc:title>
  <dc:creator>FPCC . CO</dc:creator>
  <cp:lastModifiedBy>FPCC</cp:lastModifiedBy>
  <cp:revision>219</cp:revision>
  <dcterms:created xsi:type="dcterms:W3CDTF">2016-01-31T18:22:15Z</dcterms:created>
  <dcterms:modified xsi:type="dcterms:W3CDTF">2019-03-18T20:38:18Z</dcterms:modified>
</cp:coreProperties>
</file>