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2"/>
  </p:notesMasterIdLst>
  <p:sldIdLst>
    <p:sldId id="256" r:id="rId2"/>
    <p:sldId id="258" r:id="rId3"/>
    <p:sldId id="386" r:id="rId4"/>
    <p:sldId id="259" r:id="rId5"/>
    <p:sldId id="352" r:id="rId6"/>
    <p:sldId id="369" r:id="rId7"/>
    <p:sldId id="370" r:id="rId8"/>
    <p:sldId id="321" r:id="rId9"/>
    <p:sldId id="344" r:id="rId10"/>
    <p:sldId id="326" r:id="rId11"/>
    <p:sldId id="338" r:id="rId12"/>
    <p:sldId id="341" r:id="rId13"/>
    <p:sldId id="356" r:id="rId14"/>
    <p:sldId id="354" r:id="rId15"/>
    <p:sldId id="357" r:id="rId16"/>
    <p:sldId id="332" r:id="rId17"/>
    <p:sldId id="271" r:id="rId18"/>
    <p:sldId id="272" r:id="rId19"/>
    <p:sldId id="273" r:id="rId20"/>
    <p:sldId id="274" r:id="rId21"/>
    <p:sldId id="276" r:id="rId22"/>
    <p:sldId id="277" r:id="rId23"/>
    <p:sldId id="346" r:id="rId24"/>
    <p:sldId id="279" r:id="rId25"/>
    <p:sldId id="347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72" r:id="rId48"/>
    <p:sldId id="373" r:id="rId49"/>
    <p:sldId id="374" r:id="rId50"/>
    <p:sldId id="375" r:id="rId51"/>
    <p:sldId id="376" r:id="rId52"/>
    <p:sldId id="377" r:id="rId53"/>
    <p:sldId id="378" r:id="rId54"/>
    <p:sldId id="379" r:id="rId55"/>
    <p:sldId id="380" r:id="rId56"/>
    <p:sldId id="381" r:id="rId57"/>
    <p:sldId id="382" r:id="rId58"/>
    <p:sldId id="383" r:id="rId59"/>
    <p:sldId id="384" r:id="rId60"/>
    <p:sldId id="385" r:id="rId6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33FF"/>
    <a:srgbClr val="0000CC"/>
    <a:srgbClr val="CC0099"/>
    <a:srgbClr val="FF0066"/>
    <a:srgbClr val="339966"/>
    <a:srgbClr val="00CCFF"/>
    <a:srgbClr val="009900"/>
    <a:srgbClr val="99FF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9195" autoAdjust="0"/>
    <p:restoredTop sz="80000" autoAdjust="0"/>
  </p:normalViewPr>
  <p:slideViewPr>
    <p:cSldViewPr>
      <p:cViewPr>
        <p:scale>
          <a:sx n="60" d="100"/>
          <a:sy n="60" d="100"/>
        </p:scale>
        <p:origin x="-9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5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image" Target="../media/image7.jpeg"/><Relationship Id="rId1" Type="http://schemas.openxmlformats.org/officeDocument/2006/relationships/themeOverride" Target="../theme/themeOverride6.xml"/><Relationship Id="rId4" Type="http://schemas.openxmlformats.org/officeDocument/2006/relationships/chartUserShapes" Target="../drawings/drawing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Relationship Id="rId1" Type="http://schemas.openxmlformats.org/officeDocument/2006/relationships/image" Target="../media/image7.jpeg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chartUserShapes" Target="../drawings/drawing21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chartUserShapes" Target="../drawings/drawing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FPCC%20.%20CO\Desktop\&#1605;&#1604;&#1601;%20&#1575;&#1604;&#1588;&#1607;&#1585;%20&#1575;&#1604;&#1587;&#1575;&#1576;&#1593;\&#1608;&#1585;&#1602;&#1577;%20&#1593;&#1605;&#1604;%20Microsoft%20Excel%20&#1580;&#1583;&#1610;&#1583;%20&#8235;&#823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العمر</a:t>
            </a:r>
          </a:p>
        </c:rich>
      </c:tx>
    </c:title>
    <c:view3D>
      <c:rotX val="40"/>
      <c:rotY val="60"/>
      <c:perspective val="30"/>
    </c:view3D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العينة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</c:spPr>
          <c:dPt>
            <c:idx val="1"/>
            <c:explosion val="22"/>
          </c:dPt>
          <c:dPt>
            <c:idx val="2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27000">
                    <a:srgbClr val="66FFFF"/>
                  </a:gs>
                  <a:gs pos="85000">
                    <a:srgbClr val="F79646">
                      <a:lumMod val="60000"/>
                      <a:lumOff val="40000"/>
                    </a:srgbClr>
                  </a:gs>
                  <a:gs pos="67000">
                    <a:srgbClr val="F79646">
                      <a:lumMod val="50000"/>
                    </a:srgbClr>
                  </a:gs>
                  <a:gs pos="42000">
                    <a:srgbClr val="0070C0"/>
                  </a:gs>
                </a:gsLst>
                <a:lin ang="5400000" scaled="0"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</c:spPr>
          </c:dPt>
          <c:dPt>
            <c:idx val="3"/>
            <c:explosion val="7"/>
          </c:dPt>
          <c:dLbls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ورقة1!$A$2:$A$5</c:f>
              <c:strCache>
                <c:ptCount val="4"/>
                <c:pt idx="0">
                  <c:v>أصغر من 30</c:v>
                </c:pt>
                <c:pt idx="1">
                  <c:v>31-40</c:v>
                </c:pt>
                <c:pt idx="2">
                  <c:v>41-50</c:v>
                </c:pt>
                <c:pt idx="3">
                  <c:v>أكبر من 50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0</c:v>
                </c:pt>
                <c:pt idx="1">
                  <c:v>26.25</c:v>
                </c:pt>
                <c:pt idx="2">
                  <c:v>45</c:v>
                </c:pt>
                <c:pt idx="3">
                  <c:v>28.75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zero"/>
  </c:chart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 dirty="0"/>
              <a:t>الاحتياجات</a:t>
            </a:r>
            <a:r>
              <a:rPr lang="ar-SA" baseline="0" dirty="0"/>
              <a:t> </a:t>
            </a:r>
            <a:r>
              <a:rPr lang="ar-SA" baseline="0" dirty="0" smtClean="0"/>
              <a:t>الجس</a:t>
            </a:r>
            <a:r>
              <a:rPr lang="ar-SY" baseline="0" dirty="0" smtClean="0"/>
              <a:t>د</a:t>
            </a:r>
            <a:r>
              <a:rPr lang="ar-SA" baseline="0" dirty="0" err="1" smtClean="0"/>
              <a:t>ية</a:t>
            </a:r>
            <a:r>
              <a:rPr lang="ar-SA" baseline="0" dirty="0" smtClean="0"/>
              <a:t> </a:t>
            </a:r>
            <a:r>
              <a:rPr lang="ar-SA" baseline="0" dirty="0"/>
              <a:t>والحياة اليومية</a:t>
            </a:r>
            <a:endParaRPr lang="ar-SA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ورقة1!$U$7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rgbClr val="FF0066"/>
            </a:solidFill>
            <a:scene3d>
              <a:camera prst="orthographicFront"/>
              <a:lightRig rig="threePt" dir="t"/>
            </a:scene3d>
            <a:sp3d>
              <a:bevelT/>
              <a:bevelB w="101600" prst="riblet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ورقة1!$T$8:$T$10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ورقة1!$U$8:$U$10</c:f>
              <c:numCache>
                <c:formatCode>General</c:formatCode>
                <c:ptCount val="3"/>
                <c:pt idx="0">
                  <c:v>71</c:v>
                </c:pt>
                <c:pt idx="1">
                  <c:v>48</c:v>
                </c:pt>
                <c:pt idx="2">
                  <c:v>41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ورقة1!$V$7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339966"/>
            </a:solidFill>
            <a:scene3d>
              <a:camera prst="orthographicFront"/>
              <a:lightRig rig="threePt" dir="t"/>
            </a:scene3d>
            <a:sp3d>
              <a:bevelT/>
              <a:bevelB w="114300" prst="hardEdge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ورقة1!$T$8:$T$10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ورقة1!$V$8:$V$10</c:f>
              <c:numCache>
                <c:formatCode>General</c:formatCode>
                <c:ptCount val="3"/>
                <c:pt idx="0">
                  <c:v>74.75</c:v>
                </c:pt>
                <c:pt idx="1">
                  <c:v>66</c:v>
                </c:pt>
                <c:pt idx="2">
                  <c:v>61</c:v>
                </c:pt>
              </c:numCache>
            </c:numRef>
          </c:val>
        </c:ser>
        <c:shape val="box"/>
        <c:axId val="100018048"/>
        <c:axId val="100019584"/>
        <c:axId val="0"/>
      </c:bar3DChart>
      <c:catAx>
        <c:axId val="100018048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100019584"/>
        <c:crosses val="autoZero"/>
        <c:auto val="1"/>
        <c:lblAlgn val="ctr"/>
        <c:lblOffset val="100"/>
      </c:catAx>
      <c:valAx>
        <c:axId val="100019584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100018048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spPr>
    <a:blipFill>
      <a:blip xmlns:r="http://schemas.openxmlformats.org/officeDocument/2006/relationships" r:embed="rId2"/>
      <a:tile tx="0" ty="0" sx="100000" sy="100000" flip="none" algn="tl"/>
    </a:blipFill>
  </c:spPr>
  <c:externalData r:id="rId3"/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 baseline="0" dirty="0" smtClean="0"/>
              <a:t> </a:t>
            </a:r>
            <a:r>
              <a:rPr lang="ar-SA" dirty="0" smtClean="0"/>
              <a:t>الاحتياجات النفسية</a:t>
            </a:r>
            <a:endParaRPr lang="ar-SA" dirty="0"/>
          </a:p>
        </c:rich>
      </c:tx>
    </c:title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الاحتياجات!$V$12</c:f>
              <c:strCache>
                <c:ptCount val="1"/>
                <c:pt idx="0">
                  <c:v>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w="114300" prst="artDeco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الاحتياجات!$U$13:$U$15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الاحتياجات!$V$13:$V$15</c:f>
              <c:numCache>
                <c:formatCode>General</c:formatCode>
                <c:ptCount val="3"/>
                <c:pt idx="0">
                  <c:v>69.75</c:v>
                </c:pt>
                <c:pt idx="1">
                  <c:v>52.620000000000012</c:v>
                </c:pt>
                <c:pt idx="2">
                  <c:v>53.309999999999995</c:v>
                </c:pt>
              </c:numCache>
            </c:numRef>
          </c:val>
        </c:ser>
        <c:ser>
          <c:idx val="1"/>
          <c:order val="1"/>
          <c:tx>
            <c:strRef>
              <c:f>الاحتياجات!$W$12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66FFFF"/>
            </a:solidFill>
            <a:scene3d>
              <a:camera prst="orthographicFront"/>
              <a:lightRig rig="threePt" dir="t"/>
            </a:scene3d>
            <a:sp3d>
              <a:bevelT/>
              <a:bevelB w="139700" h="139700" prst="divot"/>
              <a:contourClr>
                <a:srgbClr val="000000"/>
              </a:contourClr>
            </a:sp3d>
          </c:spPr>
          <c:dLbls>
            <c:numFmt formatCode="@" sourceLinked="0"/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الاحتياجات!$U$13:$U$15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الاحتياجات!$W$13:$W$15</c:f>
              <c:numCache>
                <c:formatCode>General</c:formatCode>
                <c:ptCount val="3"/>
                <c:pt idx="0">
                  <c:v>77.11999999999999</c:v>
                </c:pt>
                <c:pt idx="1">
                  <c:v>75.5</c:v>
                </c:pt>
                <c:pt idx="2">
                  <c:v>74.930000000000007</c:v>
                </c:pt>
              </c:numCache>
            </c:numRef>
          </c:val>
        </c:ser>
        <c:shape val="cylinder"/>
        <c:axId val="35164544"/>
        <c:axId val="35166080"/>
        <c:axId val="0"/>
      </c:bar3DChart>
      <c:catAx>
        <c:axId val="35164544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5166080"/>
        <c:crosses val="autoZero"/>
        <c:auto val="1"/>
        <c:lblAlgn val="ctr"/>
        <c:lblOffset val="100"/>
      </c:catAx>
      <c:valAx>
        <c:axId val="35166080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164544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الاحتياجات</a:t>
            </a:r>
            <a:r>
              <a:rPr lang="ar-SA" baseline="0"/>
              <a:t> الجنسية</a:t>
            </a:r>
            <a:endParaRPr lang="ar-SA"/>
          </a:p>
        </c:rich>
      </c:tx>
    </c:title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الاحتياجات!$W$18</c:f>
              <c:strCache>
                <c:ptCount val="1"/>
                <c:pt idx="0">
                  <c:v>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prst="angle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الاحتياجات!$V$19:$V$21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الاحتياجات!$W$19:$W$21</c:f>
              <c:numCache>
                <c:formatCode>General</c:formatCode>
                <c:ptCount val="3"/>
                <c:pt idx="0">
                  <c:v>32.910000000000004</c:v>
                </c:pt>
                <c:pt idx="1">
                  <c:v>15.83</c:v>
                </c:pt>
                <c:pt idx="2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الاحتياجات!$X$18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prst="relaxedInset"/>
              <a:bevelB w="101600" prst="riblet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الاحتياجات!$V$19:$V$21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الاحتياجات!$X$19:$X$21</c:f>
              <c:numCache>
                <c:formatCode>General</c:formatCode>
                <c:ptCount val="3"/>
                <c:pt idx="0">
                  <c:v>41.87</c:v>
                </c:pt>
                <c:pt idx="1">
                  <c:v>34.370000000000005</c:v>
                </c:pt>
                <c:pt idx="2">
                  <c:v>25.2</c:v>
                </c:pt>
              </c:numCache>
            </c:numRef>
          </c:val>
        </c:ser>
        <c:shape val="cylinder"/>
        <c:axId val="35328384"/>
        <c:axId val="35329920"/>
        <c:axId val="0"/>
      </c:bar3DChart>
      <c:catAx>
        <c:axId val="35328384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35329920"/>
        <c:crosses val="autoZero"/>
        <c:auto val="1"/>
        <c:lblAlgn val="ctr"/>
        <c:lblOffset val="100"/>
      </c:catAx>
      <c:valAx>
        <c:axId val="35329920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328384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/>
              <a:t>احتياجات</a:t>
            </a:r>
            <a:r>
              <a:rPr lang="ar-SA" baseline="0"/>
              <a:t> الدعم ورعاية المريض</a:t>
            </a:r>
            <a:endParaRPr lang="ar-SA"/>
          </a:p>
        </c:rich>
      </c:tx>
    </c:title>
    <c:view3D>
      <c:rotY val="34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الاحتياجات!$V$28</c:f>
              <c:strCache>
                <c:ptCount val="1"/>
                <c:pt idx="0">
                  <c:v>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  <a:bevelB w="101600" prst="riblet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الاحتياجات!$T$29:$T$31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الاحتياجات!$V$29:$V$31</c:f>
              <c:numCache>
                <c:formatCode>General</c:formatCode>
                <c:ptCount val="3"/>
                <c:pt idx="0">
                  <c:v>59.620000000000012</c:v>
                </c:pt>
                <c:pt idx="1">
                  <c:v>45.25</c:v>
                </c:pt>
                <c:pt idx="2">
                  <c:v>39.370000000000005</c:v>
                </c:pt>
              </c:numCache>
            </c:numRef>
          </c:val>
        </c:ser>
        <c:ser>
          <c:idx val="1"/>
          <c:order val="1"/>
          <c:tx>
            <c:strRef>
              <c:f>الاحتياجات!$W$28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CC0099"/>
            </a:solidFill>
            <a:scene3d>
              <a:camera prst="orthographicFront"/>
              <a:lightRig rig="threePt" dir="t"/>
            </a:scene3d>
            <a:sp3d>
              <a:bevelT/>
              <a:bevelB w="114300" prst="artDeco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الاحتياجات!$T$29:$T$31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الاحتياجات!$W$29:$W$31</c:f>
              <c:numCache>
                <c:formatCode>General</c:formatCode>
                <c:ptCount val="3"/>
                <c:pt idx="0">
                  <c:v>61.37</c:v>
                </c:pt>
                <c:pt idx="1">
                  <c:v>55.620000000000012</c:v>
                </c:pt>
                <c:pt idx="2">
                  <c:v>50.75</c:v>
                </c:pt>
              </c:numCache>
            </c:numRef>
          </c:val>
        </c:ser>
        <c:shape val="cylinder"/>
        <c:axId val="35357056"/>
        <c:axId val="35358592"/>
        <c:axId val="35307008"/>
      </c:bar3DChart>
      <c:catAx>
        <c:axId val="35357056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358592"/>
        <c:crosses val="autoZero"/>
        <c:auto val="1"/>
        <c:lblAlgn val="ctr"/>
        <c:lblOffset val="100"/>
      </c:catAx>
      <c:valAx>
        <c:axId val="35358592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357056"/>
        <c:crosses val="autoZero"/>
        <c:crossBetween val="between"/>
      </c:valAx>
      <c:serAx>
        <c:axId val="35307008"/>
        <c:scaling>
          <c:orientation val="minMax"/>
        </c:scaling>
        <c:delete val="1"/>
        <c:axPos val="b"/>
        <c:tickLblPos val="nextTo"/>
        <c:crossAx val="35358592"/>
        <c:crosses val="autoZero"/>
      </c:serAx>
    </c:plotArea>
    <c:legend>
      <c:legendPos val="r"/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الاحتياجات</a:t>
            </a:r>
            <a:r>
              <a:rPr lang="ar-SA" baseline="0"/>
              <a:t> المعرفية</a:t>
            </a:r>
            <a:endParaRPr lang="ar-SA"/>
          </a:p>
        </c:rich>
      </c:tx>
    </c:title>
    <c:view3D>
      <c:rotY val="340"/>
      <c:rAngAx val="1"/>
    </c:view3D>
    <c:plotArea>
      <c:layout>
        <c:manualLayout>
          <c:layoutTarget val="inner"/>
          <c:xMode val="edge"/>
          <c:yMode val="edge"/>
          <c:x val="1.6975308641975329E-2"/>
          <c:y val="0.11449320288301092"/>
          <c:w val="0.86947482259162112"/>
          <c:h val="0.75241701297915664"/>
        </c:manualLayout>
      </c:layout>
      <c:bar3DChart>
        <c:barDir val="col"/>
        <c:grouping val="clustered"/>
        <c:ser>
          <c:idx val="0"/>
          <c:order val="0"/>
          <c:tx>
            <c:strRef>
              <c:f>الاحتياجات!$V$43</c:f>
              <c:strCache>
                <c:ptCount val="1"/>
                <c:pt idx="0">
                  <c:v>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الاحتياجات!$U$44:$U$46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الاحتياجات!$V$44:$V$46</c:f>
              <c:numCache>
                <c:formatCode>General</c:formatCode>
                <c:ptCount val="3"/>
                <c:pt idx="0">
                  <c:v>74.88</c:v>
                </c:pt>
                <c:pt idx="1">
                  <c:v>45.620000000000012</c:v>
                </c:pt>
                <c:pt idx="2">
                  <c:v>38.290000000000013</c:v>
                </c:pt>
              </c:numCache>
            </c:numRef>
          </c:val>
        </c:ser>
        <c:ser>
          <c:idx val="1"/>
          <c:order val="1"/>
          <c:tx>
            <c:strRef>
              <c:f>الاحتياجات!$W$43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الاحتياجات!$U$44:$U$46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الاحتياجات!$W$44:$W$46</c:f>
              <c:numCache>
                <c:formatCode>General</c:formatCode>
                <c:ptCount val="3"/>
                <c:pt idx="0">
                  <c:v>69.709999999999994</c:v>
                </c:pt>
                <c:pt idx="1">
                  <c:v>68.7</c:v>
                </c:pt>
                <c:pt idx="2">
                  <c:v>62.839999999999996</c:v>
                </c:pt>
              </c:numCache>
            </c:numRef>
          </c:val>
        </c:ser>
        <c:shape val="cone"/>
        <c:axId val="35669504"/>
        <c:axId val="35671040"/>
        <c:axId val="0"/>
      </c:bar3DChart>
      <c:catAx>
        <c:axId val="35669504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5671040"/>
        <c:crosses val="autoZero"/>
        <c:auto val="1"/>
        <c:lblAlgn val="ctr"/>
        <c:lblOffset val="100"/>
      </c:catAx>
      <c:valAx>
        <c:axId val="35671040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669504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340"/>
      <c:rAngAx val="1"/>
    </c:view3D>
    <c:plotArea>
      <c:layout/>
      <c:bar3DChart>
        <c:barDir val="bar"/>
        <c:grouping val="clustered"/>
        <c:ser>
          <c:idx val="1"/>
          <c:order val="0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dLbls>
            <c:txPr>
              <a:bodyPr/>
              <a:lstStyle/>
              <a:p>
                <a:pPr>
                  <a:defRPr lang="ar-SA" sz="1400" b="1"/>
                </a:pPr>
                <a:endParaRPr lang="en-US"/>
              </a:p>
            </c:txPr>
            <c:showVal val="1"/>
          </c:dLbls>
          <c:cat>
            <c:multiLvlStrRef>
              <c:f>'أول عشر احتياجات'!$A$41:$B$72</c:f>
              <c:multiLvlStrCache>
                <c:ptCount val="31"/>
                <c:lvl>
                  <c:pt idx="0">
                    <c:v>2.  اهتمام بمخاوف الآخرين المقربين منك ( العائلة)</c:v>
                  </c:pt>
                  <c:pt idx="1">
                    <c:v>3.  قلق حول المستقبل</c:v>
                  </c:pt>
                  <c:pt idx="2">
                    <c:v>4.      الخوف من أن انتشار الورم داخل جسمك </c:v>
                  </c:pt>
                  <c:pt idx="3">
                    <c:v>5.      الشعور بالاكتئاب والإحباط</c:v>
                  </c:pt>
                  <c:pt idx="4">
                    <c:v>6.  يستجيب كادر المستشفى بسرعة لاحتياجاتك الجسمانية.</c:v>
                  </c:pt>
                  <c:pt idx="5">
                    <c:v>7.  أخبارك بالأشياء التي يمكنك القيام بها لتصبحي بحالة صحية أفضل ( التغذية، الرياضة....).</c:v>
                  </c:pt>
                  <c:pt idx="6">
                    <c:v>8.      يسمح لأفراد العائلة والأصدقاء بالبقاء معك في المستشفى إذا أردت.</c:v>
                  </c:pt>
                  <c:pt idx="7">
                    <c:v>9.      الحق في اختيار المستشفى الذي تعالجين فيه.</c:v>
                  </c:pt>
                  <c:pt idx="8">
                    <c:v>10.  معالجتك في عيادة مريحة لك جسدياً قدر الإمكان</c:v>
                  </c:pt>
                  <c:pt idx="10">
                    <c:v>1. اهتمام بمخاوف الآخرين المقربين منك ( العائلة )</c:v>
                  </c:pt>
                  <c:pt idx="11">
                    <c:v>2.  الخوف من عودة الورم.</c:v>
                  </c:pt>
                  <c:pt idx="12">
                    <c:v>3.      الخوف من أن انتشار المرض داخل جسمك </c:v>
                  </c:pt>
                  <c:pt idx="13">
                    <c:v>4.  القلق من نتائج المعالجة</c:v>
                  </c:pt>
                  <c:pt idx="14">
                    <c:v>5.  قلق حول المستقبل</c:v>
                  </c:pt>
                  <c:pt idx="15">
                    <c:v>6.      يسمح لأفراد العائلة والأصدقاء بالبقاء معك في المستشفى إذا أردت.</c:v>
                  </c:pt>
                  <c:pt idx="16">
                    <c:v>7.  اخبارك بنتائج الفحوصات والتحاليل التي تجرى لك.</c:v>
                  </c:pt>
                  <c:pt idx="17">
                    <c:v>8.      العمل ضمن المنزل ( غسيل، طبخ، تنظيف ، الشطف)</c:v>
                  </c:pt>
                  <c:pt idx="18">
                    <c:v>9.  مشاعر حول الموت</c:v>
                  </c:pt>
                  <c:pt idx="19">
                    <c:v>10.      الانتظار وقت طويل للحصول على موعد في المستشفى.</c:v>
                  </c:pt>
                  <c:pt idx="21">
                    <c:v>1.   إخبارك عن التحسن في حالتك أو السيطرة على الورم وعدم انتشاره.</c:v>
                  </c:pt>
                  <c:pt idx="22">
                    <c:v>2.   معالجتك كشخص مستقل وليس مجرد رقم أو حالة صحية.</c:v>
                  </c:pt>
                  <c:pt idx="23">
                    <c:v>3.     قدم لك الكادر الصحي شرح كاف حول الفحوصات التي سألت عنها.</c:v>
                  </c:pt>
                  <c:pt idx="24">
                    <c:v>4.  أعطيت لك ضمن المشفى معلومات مكتوبة حول تدبير مرضك والتأثيرات الجانبية للمعالجة.</c:v>
                  </c:pt>
                  <c:pt idx="25">
                    <c:v>5.   أعطيت لك إلى المنزل معلومات مكتوبة حول تدبير مرضك والتأثيرات الجانبية للمعالجة.</c:v>
                  </c:pt>
                  <c:pt idx="26">
                    <c:v>6. اخبارك بنتائج الفحوصات والتحاليل التي تجرى لك.</c:v>
                  </c:pt>
                  <c:pt idx="27">
                    <c:v>7.   أخبارك بالأشياء التي يمكنك القيام بها لتصبحي بحالة صحية أفضل مثل ( التغذية، الرياضة....).</c:v>
                  </c:pt>
                  <c:pt idx="28">
                    <c:v>8.   معالجتك في عيادة مريحة لك جسدياً قدر الإمكان</c:v>
                  </c:pt>
                  <c:pt idx="29">
                    <c:v>9. اهتمام بمخاوف الآخرين المقربين منك ( العائلة)</c:v>
                  </c:pt>
                  <c:pt idx="30">
                    <c:v>10.  الخوف من عودة الورم.</c:v>
                  </c:pt>
                </c:lvl>
                <c:lvl>
                  <c:pt idx="10">
                    <c:v>بعد ثلاثة أشهر من التداخلات</c:v>
                  </c:pt>
                  <c:pt idx="21">
                    <c:v>التقييم البدئي</c:v>
                  </c:pt>
                </c:lvl>
              </c:multiLvlStrCache>
            </c:multiLvlStrRef>
          </c:cat>
          <c:val>
            <c:numRef>
              <c:f>'أول عشر احتياجات'!$D$41:$D$72</c:f>
              <c:numCache>
                <c:formatCode>General</c:formatCode>
                <c:ptCount val="31"/>
                <c:pt idx="0">
                  <c:v>60</c:v>
                </c:pt>
                <c:pt idx="1">
                  <c:v>47.5</c:v>
                </c:pt>
                <c:pt idx="2">
                  <c:v>45</c:v>
                </c:pt>
                <c:pt idx="3">
                  <c:v>40</c:v>
                </c:pt>
                <c:pt idx="4">
                  <c:v>25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12.5</c:v>
                </c:pt>
                <c:pt idx="10">
                  <c:v>50</c:v>
                </c:pt>
                <c:pt idx="11">
                  <c:v>47.5</c:v>
                </c:pt>
                <c:pt idx="12">
                  <c:v>45</c:v>
                </c:pt>
                <c:pt idx="13">
                  <c:v>40</c:v>
                </c:pt>
                <c:pt idx="14">
                  <c:v>30</c:v>
                </c:pt>
                <c:pt idx="15">
                  <c:v>25</c:v>
                </c:pt>
                <c:pt idx="16">
                  <c:v>22.5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1">
                  <c:v>95</c:v>
                </c:pt>
                <c:pt idx="22">
                  <c:v>95</c:v>
                </c:pt>
                <c:pt idx="23">
                  <c:v>90</c:v>
                </c:pt>
                <c:pt idx="24">
                  <c:v>90</c:v>
                </c:pt>
                <c:pt idx="25">
                  <c:v>90</c:v>
                </c:pt>
                <c:pt idx="26">
                  <c:v>90</c:v>
                </c:pt>
                <c:pt idx="27">
                  <c:v>90</c:v>
                </c:pt>
                <c:pt idx="28">
                  <c:v>90</c:v>
                </c:pt>
                <c:pt idx="29">
                  <c:v>82.5</c:v>
                </c:pt>
                <c:pt idx="30">
                  <c:v>82.5</c:v>
                </c:pt>
              </c:numCache>
            </c:numRef>
          </c:val>
        </c:ser>
        <c:gapWidth val="0"/>
        <c:shape val="cylinder"/>
        <c:axId val="35770752"/>
        <c:axId val="35772288"/>
        <c:axId val="0"/>
      </c:bar3DChart>
      <c:catAx>
        <c:axId val="35770752"/>
        <c:scaling>
          <c:orientation val="minMax"/>
        </c:scaling>
        <c:axPos val="r"/>
        <c:maj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35772288"/>
        <c:crosses val="autoZero"/>
        <c:auto val="1"/>
        <c:lblAlgn val="ctr"/>
        <c:lblOffset val="100"/>
      </c:catAx>
      <c:valAx>
        <c:axId val="35772288"/>
        <c:scaling>
          <c:orientation val="maxMin"/>
        </c:scaling>
        <c:axPos val="b"/>
        <c:majorGridlines/>
        <c:numFmt formatCode="General" sourceLinked="1"/>
        <c:majorTickMark val="none"/>
        <c:tickLblPos val="nextTo"/>
        <c:spPr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c:spPr>
        <c:txPr>
          <a:bodyPr/>
          <a:lstStyle/>
          <a:p>
            <a:pPr>
              <a:defRPr lang="ar-SA"/>
            </a:pPr>
            <a:endParaRPr lang="en-US"/>
          </a:p>
        </c:txPr>
        <c:crossAx val="35770752"/>
        <c:crosses val="autoZero"/>
        <c:crossBetween val="between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ar-SA"/>
          </a:pPr>
          <a:endParaRPr lang="en-US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Pr>
        <a:bodyPr/>
        <a:lstStyle/>
        <a:p>
          <a:pPr>
            <a:defRPr lang="ar-SA"/>
          </a:pPr>
          <a:endParaRPr lang="en-US"/>
        </a:p>
      </c:txPr>
    </c:title>
    <c:view3D>
      <c:rotY val="340"/>
      <c:rAngAx val="1"/>
    </c:view3D>
    <c:plotArea>
      <c:layout/>
      <c:bar3DChart>
        <c:barDir val="bar"/>
        <c:grouping val="clustered"/>
        <c:ser>
          <c:idx val="1"/>
          <c:order val="0"/>
          <c:spPr>
            <a:solidFill>
              <a:schemeClr val="tx2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dLbls>
            <c:txPr>
              <a:bodyPr/>
              <a:lstStyle/>
              <a:p>
                <a:pPr>
                  <a:defRPr lang="ar-SA" sz="1400" b="1"/>
                </a:pPr>
                <a:endParaRPr lang="en-US"/>
              </a:p>
            </c:txPr>
            <c:showVal val="1"/>
          </c:dLbls>
          <c:cat>
            <c:multiLvlStrRef>
              <c:f>'أول عشر احتياجات'!$A$78:$B$109</c:f>
              <c:multiLvlStrCache>
                <c:ptCount val="32"/>
                <c:lvl>
                  <c:pt idx="0">
                    <c:v>1.  الخوف من عودة الورم.</c:v>
                  </c:pt>
                  <c:pt idx="1">
                    <c:v>2.  القلق من نتائج المعالجة</c:v>
                  </c:pt>
                  <c:pt idx="2">
                    <c:v>3.      أعطيت لك معلومات ضمن المشفى مكتوب حول تدبير مرضك والتأثيرات الجانبية للمعالجة.</c:v>
                  </c:pt>
                  <c:pt idx="3">
                    <c:v>4.  أعطيت لك الى المنزل معلومات مكتوبة حول تدبير مرضك والتأثيرات الجانبية للمعالجة لتأخذيها إلى منزلك.</c:v>
                  </c:pt>
                  <c:pt idx="4">
                    <c:v>5.  أخبارك بالأشياء التي يمكنك القيام بها لتصبحي بحالة صحية أفضل ( التغذية، الرياضة....).</c:v>
                  </c:pt>
                  <c:pt idx="5">
                    <c:v>6.  مشاعر حول الموت</c:v>
                  </c:pt>
                  <c:pt idx="6">
                    <c:v>7.  اخبارك بنتائج الفحوصات والتحاليل التي تجرى لك.</c:v>
                  </c:pt>
                  <c:pt idx="7">
                    <c:v>8.      الخوف من أن انتشار الورم داخل جسمك </c:v>
                  </c:pt>
                  <c:pt idx="8">
                    <c:v>9.  إخبارك عن التحسن في حالتك أو السيطرة على المرض وعدم انتشاره.</c:v>
                  </c:pt>
                  <c:pt idx="9">
                    <c:v>10.      الشعور بالاكتئاب والإحباط</c:v>
                  </c:pt>
                  <c:pt idx="11">
                    <c:v>1.  الخوف من عودة الورم.</c:v>
                  </c:pt>
                  <c:pt idx="12">
                    <c:v>2.  القلق من نتائج المعالجة</c:v>
                  </c:pt>
                  <c:pt idx="13">
                    <c:v>3.      أعطيت لك ضمن المشفى معلومات مكتوبة حول تدبير مرضك والتأثيرات الجانبية للمعالجة.</c:v>
                  </c:pt>
                  <c:pt idx="14">
                    <c:v>4.  أعطيت لك الى المنزل معلومات مكتوبة حول تدبير مرضك والتأثيرات الجانبية للمعالجة لتأخذيها إلى منزلك.</c:v>
                  </c:pt>
                  <c:pt idx="15">
                    <c:v>5.  أخبارك بالأشياء التي يمكنك القيام بها لتصبحي بحالة صحية أفضل ( التغذية، الرياضة....).</c:v>
                  </c:pt>
                  <c:pt idx="16">
                    <c:v>6.  اخبارك بنتائج الفحوصات والتحاليل التي تجرى لك.</c:v>
                  </c:pt>
                  <c:pt idx="17">
                    <c:v>7.      الخوف من أن انتشار الورم داخل جسمك </c:v>
                  </c:pt>
                  <c:pt idx="18">
                    <c:v>8.  إخبارك عن التحسن في حالتك أو السيطرة على الورم وعدم انتشاره.</c:v>
                  </c:pt>
                  <c:pt idx="19">
                    <c:v>9.      القيام بالنشاطات المعتادة ( مشي، زيارة العائلة).</c:v>
                  </c:pt>
                  <c:pt idx="20">
                    <c:v>10.  قلق حول المستقبل</c:v>
                  </c:pt>
                  <c:pt idx="22">
                    <c:v>1.     أعطيت لك ضمن المشفى معلومات مكتوبة حول تدبير مرضك والتأثيرات الجانبية للمعالجة.</c:v>
                  </c:pt>
                  <c:pt idx="23">
                    <c:v>2.  أعطيت لك الى المنزل معلومات مكتوبة حول تدبير مرضك والتأثيرات الجانبية للمعالجة.</c:v>
                  </c:pt>
                  <c:pt idx="24">
                    <c:v>3.  اخبارك بنتائج الفحوصات والتحاليل التي تجرى لك.</c:v>
                  </c:pt>
                  <c:pt idx="25">
                    <c:v>4.  أخبارك بالأشياء التي يمكنك القيام بها لتصبحي بحالة صحية أفضل ( التغذية، الرياضة....).</c:v>
                  </c:pt>
                  <c:pt idx="26">
                    <c:v>5.  إخبارك عن التحسن في حالتك أو السيطرة على المرض وعدم انتشاره.</c:v>
                  </c:pt>
                  <c:pt idx="27">
                    <c:v>6.  الخوف من عودة الورم.</c:v>
                  </c:pt>
                  <c:pt idx="28">
                    <c:v>7.  القلق من نتائج المعالجة</c:v>
                  </c:pt>
                  <c:pt idx="29">
                    <c:v>8.      القلق ( مخاوف، اهتمامات) </c:v>
                  </c:pt>
                  <c:pt idx="30">
                    <c:v>9.  قلق حول المستقبل</c:v>
                  </c:pt>
                  <c:pt idx="31">
                    <c:v>10.      قدم لك الكادر الصحي شرح كاف حول الفحوصات التي سألت عنها.</c:v>
                  </c:pt>
                </c:lvl>
                <c:lvl>
                  <c:pt idx="0">
                    <c:v>الضابطة ستة أشهر</c:v>
                  </c:pt>
                  <c:pt idx="11">
                    <c:v>ضابطة 3 أشهر</c:v>
                  </c:pt>
                  <c:pt idx="22">
                    <c:v>التقييم البدئي</c:v>
                  </c:pt>
                </c:lvl>
              </c:multiLvlStrCache>
            </c:multiLvlStrRef>
          </c:cat>
          <c:val>
            <c:numRef>
              <c:f>'أول عشر احتياجات'!$D$78:$D$109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92.5</c:v>
                </c:pt>
                <c:pt idx="6">
                  <c:v>92.5</c:v>
                </c:pt>
                <c:pt idx="7">
                  <c:v>90</c:v>
                </c:pt>
                <c:pt idx="8">
                  <c:v>87.5</c:v>
                </c:pt>
                <c:pt idx="9">
                  <c:v>87.5</c:v>
                </c:pt>
                <c:pt idx="11">
                  <c:v>97.5</c:v>
                </c:pt>
                <c:pt idx="12">
                  <c:v>97.5</c:v>
                </c:pt>
                <c:pt idx="13">
                  <c:v>95</c:v>
                </c:pt>
                <c:pt idx="14">
                  <c:v>95</c:v>
                </c:pt>
                <c:pt idx="15">
                  <c:v>95</c:v>
                </c:pt>
                <c:pt idx="16">
                  <c:v>92.5</c:v>
                </c:pt>
                <c:pt idx="17">
                  <c:v>90</c:v>
                </c:pt>
                <c:pt idx="18">
                  <c:v>87.5</c:v>
                </c:pt>
                <c:pt idx="19">
                  <c:v>82.5</c:v>
                </c:pt>
                <c:pt idx="20">
                  <c:v>80</c:v>
                </c:pt>
                <c:pt idx="22">
                  <c:v>95</c:v>
                </c:pt>
                <c:pt idx="23">
                  <c:v>95</c:v>
                </c:pt>
                <c:pt idx="24">
                  <c:v>95</c:v>
                </c:pt>
                <c:pt idx="25">
                  <c:v>95</c:v>
                </c:pt>
                <c:pt idx="26">
                  <c:v>95</c:v>
                </c:pt>
                <c:pt idx="27">
                  <c:v>92.5</c:v>
                </c:pt>
                <c:pt idx="28">
                  <c:v>92.5</c:v>
                </c:pt>
                <c:pt idx="29">
                  <c:v>87.5</c:v>
                </c:pt>
                <c:pt idx="30">
                  <c:v>87.5</c:v>
                </c:pt>
                <c:pt idx="31">
                  <c:v>87.5</c:v>
                </c:pt>
              </c:numCache>
            </c:numRef>
          </c:val>
        </c:ser>
        <c:gapWidth val="52"/>
        <c:shape val="cylinder"/>
        <c:axId val="35707136"/>
        <c:axId val="35569664"/>
        <c:axId val="0"/>
      </c:bar3DChart>
      <c:catAx>
        <c:axId val="35707136"/>
        <c:scaling>
          <c:orientation val="minMax"/>
        </c:scaling>
        <c:axPos val="r"/>
        <c:majorTickMark val="none"/>
        <c:tickLblPos val="nextTo"/>
        <c:txPr>
          <a:bodyPr/>
          <a:lstStyle/>
          <a:p>
            <a:pPr>
              <a:defRPr lang="ar-SA" sz="1200"/>
            </a:pPr>
            <a:endParaRPr lang="en-US"/>
          </a:p>
        </c:txPr>
        <c:crossAx val="35569664"/>
        <c:crosses val="autoZero"/>
        <c:auto val="1"/>
        <c:lblAlgn val="r"/>
        <c:lblOffset val="100"/>
      </c:catAx>
      <c:valAx>
        <c:axId val="35569664"/>
        <c:scaling>
          <c:orientation val="maxMin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/>
            </a:pPr>
            <a:endParaRPr lang="en-US"/>
          </a:p>
        </c:txPr>
        <c:crossAx val="35707136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الحالة</a:t>
            </a:r>
            <a:r>
              <a:rPr lang="ar-SA" baseline="0"/>
              <a:t> الصحية العامة</a:t>
            </a:r>
            <a:endParaRPr lang="ar-SA"/>
          </a:p>
        </c:rich>
      </c:tx>
    </c:title>
    <c:view3D>
      <c:rotY val="340"/>
      <c:rAngAx val="1"/>
    </c:view3D>
    <c:plotArea>
      <c:layout>
        <c:manualLayout>
          <c:layoutTarget val="inner"/>
          <c:xMode val="edge"/>
          <c:yMode val="edge"/>
          <c:x val="1.5277777777777781E-2"/>
          <c:y val="0.11449320288301092"/>
          <c:w val="0.88252734033245761"/>
          <c:h val="0.72904139929205669"/>
        </c:manualLayout>
      </c:layout>
      <c:bar3DChart>
        <c:barDir val="col"/>
        <c:grouping val="clustered"/>
        <c:ser>
          <c:idx val="0"/>
          <c:order val="0"/>
          <c:tx>
            <c:strRef>
              <c:f>ورقة3!$L$15:$L$16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  <a:bevelB w="101600" prst="rible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3888888888889928E-3"/>
                  <c:y val="-5.3314620556995374E-2"/>
                </c:manualLayout>
              </c:layout>
              <c:showVal val="1"/>
            </c:dLbl>
            <c:dLbl>
              <c:idx val="1"/>
              <c:layout>
                <c:manualLayout>
                  <c:x val="-1.3888888888888913E-3"/>
                  <c:y val="-3.3672391930733854E-2"/>
                </c:manualLayout>
              </c:layout>
              <c:showVal val="1"/>
            </c:dLbl>
            <c:dLbl>
              <c:idx val="2"/>
              <c:layout>
                <c:manualLayout>
                  <c:x val="2.5462668816040097E-17"/>
                  <c:y val="-2.8060326608944881E-2"/>
                </c:manualLayout>
              </c:layout>
              <c:showVal val="1"/>
            </c:dLbl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Val val="1"/>
          </c:dLbls>
          <c:cat>
            <c:strRef>
              <c:f>ورقة3!$K$17:$K$19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ورقة3!$L$17:$L$19</c:f>
              <c:numCache>
                <c:formatCode>General</c:formatCode>
                <c:ptCount val="3"/>
                <c:pt idx="0">
                  <c:v>54.58</c:v>
                </c:pt>
                <c:pt idx="1">
                  <c:v>70.2</c:v>
                </c:pt>
                <c:pt idx="2">
                  <c:v>68.75</c:v>
                </c:pt>
              </c:numCache>
            </c:numRef>
          </c:val>
        </c:ser>
        <c:ser>
          <c:idx val="1"/>
          <c:order val="1"/>
          <c:tx>
            <c:strRef>
              <c:f>ورقة3!$M$15:$M$16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 prst="relaxedInset"/>
              <a:bevelB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1.3888888888888913E-3"/>
                  <c:y val="-4.7702555235206376E-2"/>
                </c:manualLayout>
              </c:layout>
              <c:showVal val="1"/>
            </c:dLbl>
            <c:dLbl>
              <c:idx val="1"/>
              <c:layout>
                <c:manualLayout>
                  <c:x val="5.5555555555555046E-3"/>
                  <c:y val="-3.0866359269839421E-2"/>
                </c:manualLayout>
              </c:layout>
              <c:showVal val="1"/>
            </c:dLbl>
            <c:dLbl>
              <c:idx val="2"/>
              <c:layout>
                <c:manualLayout>
                  <c:x val="1.2500000000000001E-2"/>
                  <c:y val="-1.6836195965366927E-2"/>
                </c:manualLayout>
              </c:layout>
              <c:showVal val="1"/>
            </c:dLbl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Val val="1"/>
          </c:dLbls>
          <c:cat>
            <c:strRef>
              <c:f>ورقة3!$K$17:$K$19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ورقة3!$M$17:$M$19</c:f>
              <c:numCache>
                <c:formatCode>General</c:formatCode>
                <c:ptCount val="3"/>
                <c:pt idx="0">
                  <c:v>55</c:v>
                </c:pt>
                <c:pt idx="1">
                  <c:v>45.83</c:v>
                </c:pt>
                <c:pt idx="2">
                  <c:v>45.41</c:v>
                </c:pt>
              </c:numCache>
            </c:numRef>
          </c:val>
        </c:ser>
        <c:shape val="cylinder"/>
        <c:axId val="35063680"/>
        <c:axId val="35065216"/>
        <c:axId val="0"/>
      </c:bar3DChart>
      <c:catAx>
        <c:axId val="35063680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5065216"/>
        <c:crosses val="autoZero"/>
        <c:auto val="1"/>
        <c:lblAlgn val="ctr"/>
        <c:lblOffset val="100"/>
      </c:catAx>
      <c:valAx>
        <c:axId val="35065216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063680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ar-SA"/>
            </a:pPr>
            <a:r>
              <a:rPr lang="ar-SA"/>
              <a:t>جودة</a:t>
            </a:r>
            <a:r>
              <a:rPr lang="ar-SA" baseline="0"/>
              <a:t> الحياة</a:t>
            </a:r>
            <a:endParaRPr lang="ar-SA"/>
          </a:p>
        </c:rich>
      </c:tx>
    </c:title>
    <c:view3D>
      <c:rotY val="30"/>
      <c:rAngAx val="1"/>
    </c:view3D>
    <c:sideWall>
      <c:spPr>
        <a:effectLst>
          <a:outerShdw blurRad="50800" dist="50800" dir="5400000" algn="ctr" rotWithShape="0">
            <a:schemeClr val="tx1"/>
          </a:outerShdw>
        </a:effectLst>
      </c:spPr>
    </c:sideWall>
    <c:backWall>
      <c:spPr>
        <a:effectLst>
          <a:outerShdw blurRad="50800" dist="50800" dir="5400000" algn="ctr" rotWithShape="0">
            <a:schemeClr val="tx1"/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ورقة3!$B$28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rgbClr val="CC0099"/>
            </a:solidFill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dLbls>
            <c:txPr>
              <a:bodyPr rot="-5400000" vert="horz"/>
              <a:lstStyle/>
              <a:p>
                <a:pPr>
                  <a:defRPr lang="ar-SA" sz="1600" b="1"/>
                </a:pPr>
                <a:endParaRPr lang="en-US"/>
              </a:p>
            </c:txPr>
            <c:showVal val="1"/>
          </c:dLbls>
          <c:cat>
            <c:strRef>
              <c:f>ورقة3!$A$29:$A$31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ورقة3!$B$29:$B$31</c:f>
              <c:numCache>
                <c:formatCode>General</c:formatCode>
                <c:ptCount val="3"/>
                <c:pt idx="0">
                  <c:v>56.660000000000011</c:v>
                </c:pt>
                <c:pt idx="1">
                  <c:v>71.66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ورقة3!$C$28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/>
              <a:bevelB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600" b="1"/>
                </a:pPr>
                <a:endParaRPr lang="en-US"/>
              </a:p>
            </c:txPr>
            <c:showVal val="1"/>
          </c:dLbls>
          <c:cat>
            <c:strRef>
              <c:f>ورقة3!$A$29:$A$31</c:f>
              <c:strCache>
                <c:ptCount val="3"/>
                <c:pt idx="0">
                  <c:v>بدئي</c:v>
                </c:pt>
                <c:pt idx="1">
                  <c:v>بعد ثلاثة أشهر</c:v>
                </c:pt>
                <c:pt idx="2">
                  <c:v>بعد ستة أشهر</c:v>
                </c:pt>
              </c:strCache>
            </c:strRef>
          </c:cat>
          <c:val>
            <c:numRef>
              <c:f>ورقة3!$C$29:$C$31</c:f>
              <c:numCache>
                <c:formatCode>General</c:formatCode>
                <c:ptCount val="3"/>
                <c:pt idx="0">
                  <c:v>55.83</c:v>
                </c:pt>
                <c:pt idx="1">
                  <c:v>49.160000000000011</c:v>
                </c:pt>
                <c:pt idx="2">
                  <c:v>47.91</c:v>
                </c:pt>
              </c:numCache>
            </c:numRef>
          </c:val>
          <c:shape val="cylinder"/>
        </c:ser>
        <c:shape val="box"/>
        <c:axId val="35861632"/>
        <c:axId val="35863168"/>
        <c:axId val="0"/>
      </c:bar3DChart>
      <c:catAx>
        <c:axId val="35861632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5863168"/>
        <c:crosses val="autoZero"/>
        <c:auto val="1"/>
        <c:lblAlgn val="ctr"/>
        <c:lblOffset val="100"/>
      </c:catAx>
      <c:valAx>
        <c:axId val="35863168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5861632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التقييم</a:t>
            </a:r>
            <a:r>
              <a:rPr lang="ar-SA" baseline="0"/>
              <a:t> البدئي</a:t>
            </a:r>
            <a:endParaRPr lang="ar-SA"/>
          </a:p>
        </c:rich>
      </c:tx>
    </c:title>
    <c:view3D>
      <c:rotY val="340"/>
      <c:rAngAx val="1"/>
    </c:view3D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1.9067989285892026E-2"/>
          <c:y val="9.2712426018564192E-2"/>
          <c:w val="0.87507700121657706"/>
          <c:h val="0.85196663589325206"/>
        </c:manualLayout>
      </c:layout>
      <c:bar3DChart>
        <c:barDir val="col"/>
        <c:grouping val="clustered"/>
        <c:ser>
          <c:idx val="0"/>
          <c:order val="0"/>
          <c:tx>
            <c:strRef>
              <c:f>ورقة3!$E$37</c:f>
              <c:strCache>
                <c:ptCount val="1"/>
                <c:pt idx="0">
                  <c:v>التجريبية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w="101600" prst="riblet"/>
              <a:contourClr>
                <a:srgbClr val="000000"/>
              </a:contourClr>
            </a:sp3d>
          </c:spPr>
          <c:dLbls>
            <c:txPr>
              <a:bodyPr rot="-5400000" vert="horz"/>
              <a:lstStyle/>
              <a:p>
                <a:pPr>
                  <a:defRPr lang="ar-SA" sz="1200" b="1"/>
                </a:pPr>
                <a:endParaRPr lang="en-US"/>
              </a:p>
            </c:txPr>
            <c:showVal val="1"/>
          </c:dLbls>
          <c:cat>
            <c:strRef>
              <c:f>ورقة3!$C$38:$D$42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ورقة3!$E$38:$E$42</c:f>
              <c:numCache>
                <c:formatCode>General</c:formatCode>
                <c:ptCount val="5"/>
                <c:pt idx="0">
                  <c:v>64.5</c:v>
                </c:pt>
                <c:pt idx="1">
                  <c:v>49.75</c:v>
                </c:pt>
                <c:pt idx="2">
                  <c:v>64.83</c:v>
                </c:pt>
                <c:pt idx="3">
                  <c:v>61.5</c:v>
                </c:pt>
                <c:pt idx="4">
                  <c:v>65.66</c:v>
                </c:pt>
              </c:numCache>
            </c:numRef>
          </c:val>
        </c:ser>
        <c:ser>
          <c:idx val="1"/>
          <c:order val="1"/>
          <c:tx>
            <c:strRef>
              <c:f>ورقة3!$F$37</c:f>
              <c:strCache>
                <c:ptCount val="1"/>
                <c:pt idx="0">
                  <c:v>الضابطة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  <a:bevelB w="101600" prst="riblet"/>
              <a:contourClr>
                <a:srgbClr val="000000"/>
              </a:contourClr>
            </a:sp3d>
          </c:spPr>
          <c:dLbls>
            <c:txPr>
              <a:bodyPr rot="-5400000" vert="horz"/>
              <a:lstStyle/>
              <a:p>
                <a:pPr>
                  <a:defRPr lang="ar-SA" sz="1400" b="1"/>
                </a:pPr>
                <a:endParaRPr lang="en-US"/>
              </a:p>
            </c:txPr>
            <c:showVal val="1"/>
          </c:dLbls>
          <c:cat>
            <c:strRef>
              <c:f>ورقة3!$C$38:$D$42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ورقة3!$F$38:$F$42</c:f>
              <c:numCache>
                <c:formatCode>General</c:formatCode>
                <c:ptCount val="5"/>
                <c:pt idx="0">
                  <c:v>59.83</c:v>
                </c:pt>
                <c:pt idx="1">
                  <c:v>49.339999999999996</c:v>
                </c:pt>
                <c:pt idx="2">
                  <c:v>69.61999999999999</c:v>
                </c:pt>
                <c:pt idx="3">
                  <c:v>45.25</c:v>
                </c:pt>
                <c:pt idx="4">
                  <c:v>69</c:v>
                </c:pt>
              </c:numCache>
            </c:numRef>
          </c:val>
        </c:ser>
        <c:shape val="cylinder"/>
        <c:axId val="35964032"/>
        <c:axId val="35965568"/>
        <c:axId val="0"/>
      </c:bar3DChart>
      <c:catAx>
        <c:axId val="35964032"/>
        <c:scaling>
          <c:orientation val="maxMin"/>
        </c:scaling>
        <c:axPos val="b"/>
        <c:majorTickMark val="none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5965568"/>
        <c:crosses val="autoZero"/>
        <c:auto val="1"/>
        <c:lblAlgn val="ctr"/>
        <c:lblOffset val="100"/>
      </c:catAx>
      <c:valAx>
        <c:axId val="35965568"/>
        <c:scaling>
          <c:orientation val="minMax"/>
          <c:max val="100"/>
          <c:min val="0"/>
        </c:scaling>
        <c:axPos val="r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5964032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الحالة الاجتماعية </a:t>
            </a:r>
          </a:p>
        </c:rich>
      </c:tx>
    </c:title>
    <c:view3D>
      <c:rotX val="40"/>
      <c:rotY val="60"/>
      <c:perspective val="30"/>
    </c:view3D>
    <c:plotArea>
      <c:layout>
        <c:manualLayout>
          <c:layoutTarget val="inner"/>
          <c:xMode val="edge"/>
          <c:yMode val="edge"/>
          <c:x val="0"/>
          <c:y val="0.26029510183799559"/>
          <c:w val="0.99845679012345656"/>
          <c:h val="0.73970489816200513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plastic">
              <a:bevelT w="114300" h="50800"/>
            </a:sp3d>
          </c:spPr>
          <c:dPt>
            <c:idx val="0"/>
            <c:explosion val="10"/>
          </c:dPt>
          <c:dPt>
            <c:idx val="1"/>
            <c:explosion val="24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plastic">
                <a:bevelT w="114300" h="50800"/>
              </a:sp3d>
            </c:spPr>
          </c:dPt>
          <c:dLbls>
            <c:dLbl>
              <c:idx val="1"/>
              <c:layout>
                <c:manualLayout>
                  <c:x val="0.15219327024911361"/>
                  <c:y val="1.6850878110268298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Percent val="1"/>
          </c:dLbls>
          <c:cat>
            <c:strRef>
              <c:f>ورقة1!$B$19:$B$21</c:f>
              <c:strCache>
                <c:ptCount val="3"/>
                <c:pt idx="0">
                  <c:v>عازبة</c:v>
                </c:pt>
                <c:pt idx="1">
                  <c:v>متزوجة</c:v>
                </c:pt>
                <c:pt idx="2">
                  <c:v>أرملة أو مطلقة</c:v>
                </c:pt>
              </c:strCache>
            </c:strRef>
          </c:cat>
          <c:val>
            <c:numRef>
              <c:f>ورقة1!$C$19:$C$21</c:f>
              <c:numCache>
                <c:formatCode>General</c:formatCode>
                <c:ptCount val="3"/>
                <c:pt idx="0">
                  <c:v>15</c:v>
                </c:pt>
                <c:pt idx="1">
                  <c:v>64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dLbls>
            <c:showPercent val="1"/>
          </c:dLbls>
          <c:cat>
            <c:strRef>
              <c:f>ورقة1!$B$19:$B$21</c:f>
              <c:strCache>
                <c:ptCount val="3"/>
                <c:pt idx="0">
                  <c:v>عازبة</c:v>
                </c:pt>
                <c:pt idx="1">
                  <c:v>متزوجة</c:v>
                </c:pt>
                <c:pt idx="2">
                  <c:v>أرملة أو مطلقة</c:v>
                </c:pt>
              </c:strCache>
            </c:strRef>
          </c:cat>
          <c:val>
            <c:numRef>
              <c:f>ورقة1!$D$19:$D$21</c:f>
              <c:numCache>
                <c:formatCode>General</c:formatCode>
                <c:ptCount val="3"/>
                <c:pt idx="0">
                  <c:v>18.75</c:v>
                </c:pt>
                <c:pt idx="1">
                  <c:v>80</c:v>
                </c:pt>
                <c:pt idx="2">
                  <c:v>1.25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9.6423641489258249E-2"/>
          <c:y val="0.10017536599393323"/>
          <c:w val="0.85807852143482111"/>
          <c:h val="7.7881988871760552E-2"/>
        </c:manualLayout>
      </c:layout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zero"/>
  </c:chart>
  <c:externalData r:id="rId2"/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bg1">
            <a:lumMod val="8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ورقة3!$C$55</c:f>
              <c:strCache>
                <c:ptCount val="1"/>
                <c:pt idx="0">
                  <c:v>التجريبية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 prst="angle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ورقة3!$A$56:$B$60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ورقة3!$C$56:$C$60</c:f>
              <c:numCache>
                <c:formatCode>General</c:formatCode>
                <c:ptCount val="5"/>
                <c:pt idx="0">
                  <c:v>73.66</c:v>
                </c:pt>
                <c:pt idx="1">
                  <c:v>58.5</c:v>
                </c:pt>
                <c:pt idx="2">
                  <c:v>72.11999999999999</c:v>
                </c:pt>
                <c:pt idx="3">
                  <c:v>57.75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ورقة3!$D$55</c:f>
              <c:strCache>
                <c:ptCount val="1"/>
                <c:pt idx="0">
                  <c:v>الضابطة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relaxedInset"/>
              <a:bevelB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ورقة3!$A$56:$B$60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ورقة3!$D$56:$D$60</c:f>
              <c:numCache>
                <c:formatCode>General</c:formatCode>
                <c:ptCount val="5"/>
                <c:pt idx="0">
                  <c:v>46</c:v>
                </c:pt>
                <c:pt idx="1">
                  <c:v>34.339999999999996</c:v>
                </c:pt>
                <c:pt idx="2">
                  <c:v>49.41</c:v>
                </c:pt>
                <c:pt idx="3">
                  <c:v>51.91</c:v>
                </c:pt>
                <c:pt idx="4">
                  <c:v>54.83</c:v>
                </c:pt>
              </c:numCache>
            </c:numRef>
          </c:val>
        </c:ser>
        <c:shape val="cylinder"/>
        <c:axId val="35828864"/>
        <c:axId val="35830400"/>
        <c:axId val="0"/>
      </c:bar3DChart>
      <c:catAx>
        <c:axId val="35828864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5830400"/>
        <c:crosses val="autoZero"/>
        <c:auto val="1"/>
        <c:lblAlgn val="ctr"/>
        <c:lblOffset val="100"/>
      </c:catAx>
      <c:valAx>
        <c:axId val="35830400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5828864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340"/>
      <c:rAngAx val="1"/>
    </c:view3D>
    <c:floor>
      <c:spPr>
        <a:solidFill>
          <a:schemeClr val="accent3">
            <a:lumMod val="40000"/>
            <a:lumOff val="60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1.5277777777777781E-2"/>
          <c:y val="2.6817680398645821E-2"/>
          <c:w val="0.84165583989501391"/>
          <c:h val="0.79945832857849342"/>
        </c:manualLayout>
      </c:layout>
      <c:bar3DChart>
        <c:barDir val="col"/>
        <c:grouping val="clustered"/>
        <c:ser>
          <c:idx val="0"/>
          <c:order val="0"/>
          <c:tx>
            <c:strRef>
              <c:f>ورقة3!$B$65</c:f>
              <c:strCache>
                <c:ptCount val="1"/>
                <c:pt idx="0">
                  <c:v>التجريبية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ورقة3!$A$66:$A$70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ورقة3!$B$66:$B$70</c:f>
              <c:numCache>
                <c:formatCode>General</c:formatCode>
                <c:ptCount val="5"/>
                <c:pt idx="0">
                  <c:v>76.66</c:v>
                </c:pt>
                <c:pt idx="1">
                  <c:v>64.75</c:v>
                </c:pt>
                <c:pt idx="2">
                  <c:v>68.790000000000006</c:v>
                </c:pt>
                <c:pt idx="3">
                  <c:v>59.41</c:v>
                </c:pt>
                <c:pt idx="4">
                  <c:v>80.25</c:v>
                </c:pt>
              </c:numCache>
            </c:numRef>
          </c:val>
        </c:ser>
        <c:ser>
          <c:idx val="1"/>
          <c:order val="1"/>
          <c:tx>
            <c:strRef>
              <c:f>ورقة3!$C$65</c:f>
              <c:strCache>
                <c:ptCount val="1"/>
                <c:pt idx="0">
                  <c:v>الضابطة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8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ورقة3!$A$66:$A$70</c:f>
              <c:strCache>
                <c:ptCount val="5"/>
                <c:pt idx="0">
                  <c:v>الوظيفة الجسمانية</c:v>
                </c:pt>
                <c:pt idx="1">
                  <c:v>الدور الوظيفي في الحياة</c:v>
                </c:pt>
                <c:pt idx="2">
                  <c:v>الوظيفة النفسية</c:v>
                </c:pt>
                <c:pt idx="3">
                  <c:v>الوظيفة الفكرية</c:v>
                </c:pt>
                <c:pt idx="4">
                  <c:v>الوظيفة الاجتماعية</c:v>
                </c:pt>
              </c:strCache>
            </c:strRef>
          </c:cat>
          <c:val>
            <c:numRef>
              <c:f>ورقة3!$C$66:$C$70</c:f>
              <c:numCache>
                <c:formatCode>General</c:formatCode>
                <c:ptCount val="5"/>
                <c:pt idx="0">
                  <c:v>49.33</c:v>
                </c:pt>
                <c:pt idx="1">
                  <c:v>32.67</c:v>
                </c:pt>
                <c:pt idx="2">
                  <c:v>49.83</c:v>
                </c:pt>
                <c:pt idx="3">
                  <c:v>48.58</c:v>
                </c:pt>
                <c:pt idx="4">
                  <c:v>51.5</c:v>
                </c:pt>
              </c:numCache>
            </c:numRef>
          </c:val>
        </c:ser>
        <c:shape val="cylinder"/>
        <c:axId val="36089856"/>
        <c:axId val="36091392"/>
        <c:axId val="0"/>
      </c:bar3DChart>
      <c:catAx>
        <c:axId val="36089856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200" b="1"/>
            </a:pPr>
            <a:endParaRPr lang="en-US"/>
          </a:p>
        </c:txPr>
        <c:crossAx val="36091392"/>
        <c:crosses val="autoZero"/>
        <c:auto val="1"/>
        <c:lblAlgn val="ctr"/>
        <c:lblOffset val="100"/>
      </c:catAx>
      <c:valAx>
        <c:axId val="36091392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6089856"/>
        <c:crosses val="autoZero"/>
        <c:crossBetween val="between"/>
      </c:valAx>
    </c:plotArea>
    <c:legend>
      <c:legendPos val="r"/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tx1">
            <a:lumMod val="50000"/>
            <a:lumOff val="50000"/>
          </a:schemeClr>
        </a:soli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8307524059492591"/>
          <c:y val="5.1400554097404488E-2"/>
          <c:w val="0.74765213376105766"/>
          <c:h val="0.6603371974336546"/>
        </c:manualLayout>
      </c:layout>
      <c:bar3DChart>
        <c:barDir val="col"/>
        <c:grouping val="clustered"/>
        <c:ser>
          <c:idx val="0"/>
          <c:order val="0"/>
          <c:tx>
            <c:strRef>
              <c:f>ورقة3!$B$72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/>
              <a:bevelB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ورقة3!$A$73:$A$81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ورقة3!$B$73:$B$81</c:f>
              <c:numCache>
                <c:formatCode>General</c:formatCode>
                <c:ptCount val="9"/>
                <c:pt idx="0">
                  <c:v>39.58</c:v>
                </c:pt>
                <c:pt idx="1">
                  <c:v>32.08</c:v>
                </c:pt>
                <c:pt idx="2">
                  <c:v>31.66</c:v>
                </c:pt>
                <c:pt idx="3">
                  <c:v>37.5</c:v>
                </c:pt>
                <c:pt idx="4">
                  <c:v>32.910000000000004</c:v>
                </c:pt>
                <c:pt idx="5">
                  <c:v>34.58</c:v>
                </c:pt>
                <c:pt idx="6">
                  <c:v>25.830000000000005</c:v>
                </c:pt>
                <c:pt idx="7">
                  <c:v>32.08</c:v>
                </c:pt>
                <c:pt idx="8">
                  <c:v>31.66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ورقة3!$C$72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90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ورقة3!$A$73:$A$81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ورقة3!$C$73:$C$81</c:f>
              <c:numCache>
                <c:formatCode>General</c:formatCode>
                <c:ptCount val="9"/>
                <c:pt idx="0">
                  <c:v>38.54</c:v>
                </c:pt>
                <c:pt idx="1">
                  <c:v>29.02</c:v>
                </c:pt>
                <c:pt idx="2">
                  <c:v>28.95</c:v>
                </c:pt>
                <c:pt idx="3">
                  <c:v>32.5</c:v>
                </c:pt>
                <c:pt idx="4">
                  <c:v>32</c:v>
                </c:pt>
                <c:pt idx="5">
                  <c:v>37.08</c:v>
                </c:pt>
                <c:pt idx="6">
                  <c:v>28.330000000000005</c:v>
                </c:pt>
                <c:pt idx="7">
                  <c:v>28.3</c:v>
                </c:pt>
                <c:pt idx="8">
                  <c:v>34.160000000000011</c:v>
                </c:pt>
              </c:numCache>
            </c:numRef>
          </c:val>
          <c:shape val="box"/>
        </c:ser>
        <c:shape val="cylinder"/>
        <c:axId val="36167680"/>
        <c:axId val="36169216"/>
        <c:axId val="0"/>
      </c:bar3DChart>
      <c:catAx>
        <c:axId val="36167680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169216"/>
        <c:crosses val="autoZero"/>
        <c:auto val="1"/>
        <c:lblAlgn val="ctr"/>
        <c:lblOffset val="100"/>
      </c:catAx>
      <c:valAx>
        <c:axId val="36169216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6167680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Y val="340"/>
      <c:rAngAx val="1"/>
    </c:view3D>
    <c:floor>
      <c:spPr>
        <a:solidFill>
          <a:schemeClr val="bg1">
            <a:lumMod val="85000"/>
          </a:schemeClr>
        </a:soli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1.4740385712655501E-2"/>
          <c:w val="0.96946281714785654"/>
          <c:h val="0.93852866217809805"/>
        </c:manualLayout>
      </c:layout>
      <c:bar3DChart>
        <c:barDir val="col"/>
        <c:grouping val="clustered"/>
        <c:ser>
          <c:idx val="0"/>
          <c:order val="0"/>
          <c:tx>
            <c:strRef>
              <c:f>ورقة3!$B$85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/>
              <a:bevelB w="152400" h="50800" prst="softRound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ورقة3!$A$86:$A$94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ورقة3!$B$86:$B$94</c:f>
              <c:numCache>
                <c:formatCode>General</c:formatCode>
                <c:ptCount val="9"/>
                <c:pt idx="0">
                  <c:v>24.37</c:v>
                </c:pt>
                <c:pt idx="1">
                  <c:v>24.02</c:v>
                </c:pt>
                <c:pt idx="2">
                  <c:v>24.79</c:v>
                </c:pt>
                <c:pt idx="3">
                  <c:v>25</c:v>
                </c:pt>
                <c:pt idx="4">
                  <c:v>25.41</c:v>
                </c:pt>
                <c:pt idx="5">
                  <c:v>26.25</c:v>
                </c:pt>
                <c:pt idx="6">
                  <c:v>23.75</c:v>
                </c:pt>
                <c:pt idx="7">
                  <c:v>24.16</c:v>
                </c:pt>
                <c:pt idx="8">
                  <c:v>36.25</c:v>
                </c:pt>
              </c:numCache>
            </c:numRef>
          </c:val>
        </c:ser>
        <c:ser>
          <c:idx val="1"/>
          <c:order val="1"/>
          <c:tx>
            <c:strRef>
              <c:f>ورقة3!$C$85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90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dLbl>
              <c:idx val="0"/>
              <c:layout>
                <c:manualLayout>
                  <c:x val="2.7777777777778854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lang="ar-SA" sz="1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ورقة3!$A$86:$A$94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ورقة3!$C$86:$C$94</c:f>
              <c:numCache>
                <c:formatCode>General</c:formatCode>
                <c:ptCount val="9"/>
                <c:pt idx="0">
                  <c:v>37.700000000000003</c:v>
                </c:pt>
                <c:pt idx="1">
                  <c:v>37.770000000000003</c:v>
                </c:pt>
                <c:pt idx="2">
                  <c:v>33.33</c:v>
                </c:pt>
                <c:pt idx="3">
                  <c:v>33.33</c:v>
                </c:pt>
                <c:pt idx="4">
                  <c:v>36.25</c:v>
                </c:pt>
                <c:pt idx="5">
                  <c:v>38.33</c:v>
                </c:pt>
                <c:pt idx="6">
                  <c:v>25.41</c:v>
                </c:pt>
                <c:pt idx="7">
                  <c:v>30.830000000000005</c:v>
                </c:pt>
                <c:pt idx="8">
                  <c:v>35</c:v>
                </c:pt>
              </c:numCache>
            </c:numRef>
          </c:val>
        </c:ser>
        <c:shape val="box"/>
        <c:axId val="36225024"/>
        <c:axId val="36226560"/>
        <c:axId val="0"/>
      </c:bar3DChart>
      <c:catAx>
        <c:axId val="36225024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226560"/>
        <c:crosses val="autoZero"/>
        <c:auto val="1"/>
        <c:lblAlgn val="ctr"/>
        <c:lblOffset val="100"/>
      </c:catAx>
      <c:valAx>
        <c:axId val="36226560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622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207020997375346E-2"/>
          <c:y val="0"/>
          <c:w val="8.623742344706925E-2"/>
          <c:h val="0.11071969264711475"/>
        </c:manualLayout>
      </c:layout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ورقة3!$B$97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00B05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ورقة3!$A$98:$A$106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ورقة3!$B$98:$B$106</c:f>
              <c:numCache>
                <c:formatCode>General</c:formatCode>
                <c:ptCount val="9"/>
                <c:pt idx="0">
                  <c:v>19.579999999999988</c:v>
                </c:pt>
                <c:pt idx="1">
                  <c:v>26.2</c:v>
                </c:pt>
                <c:pt idx="2">
                  <c:v>26.45</c:v>
                </c:pt>
                <c:pt idx="3">
                  <c:v>24.16</c:v>
                </c:pt>
                <c:pt idx="4">
                  <c:v>25.830000000000005</c:v>
                </c:pt>
                <c:pt idx="5">
                  <c:v>27.08</c:v>
                </c:pt>
                <c:pt idx="6">
                  <c:v>24.16</c:v>
                </c:pt>
                <c:pt idx="7">
                  <c:v>20</c:v>
                </c:pt>
                <c:pt idx="8">
                  <c:v>32.910000000000004</c:v>
                </c:pt>
              </c:numCache>
            </c:numRef>
          </c:val>
        </c:ser>
        <c:ser>
          <c:idx val="1"/>
          <c:order val="1"/>
          <c:tx>
            <c:strRef>
              <c:f>ورقة3!$C$97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90">
              <a:fgClr>
                <a:schemeClr val="accent6">
                  <a:lumMod val="50000"/>
                </a:schemeClr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ورقة3!$A$98:$A$106</c:f>
              <c:strCache>
                <c:ptCount val="9"/>
                <c:pt idx="0">
                  <c:v>التعب </c:v>
                </c:pt>
                <c:pt idx="1">
                  <c:v>الغثيان والاقياء</c:v>
                </c:pt>
                <c:pt idx="2">
                  <c:v>الألم</c:v>
                </c:pt>
                <c:pt idx="3">
                  <c:v>قصر النفس</c:v>
                </c:pt>
                <c:pt idx="4">
                  <c:v>الأرق</c:v>
                </c:pt>
                <c:pt idx="5">
                  <c:v>فقدان الشهية</c:v>
                </c:pt>
                <c:pt idx="6">
                  <c:v>الإمساك</c:v>
                </c:pt>
                <c:pt idx="7">
                  <c:v>الإسهال</c:v>
                </c:pt>
                <c:pt idx="8">
                  <c:v>الصعوبات المالية</c:v>
                </c:pt>
              </c:strCache>
            </c:strRef>
          </c:cat>
          <c:val>
            <c:numRef>
              <c:f>ورقة3!$C$98:$C$106</c:f>
              <c:numCache>
                <c:formatCode>General</c:formatCode>
                <c:ptCount val="9"/>
                <c:pt idx="0">
                  <c:v>26.66</c:v>
                </c:pt>
                <c:pt idx="1">
                  <c:v>37.700000000000003</c:v>
                </c:pt>
                <c:pt idx="2">
                  <c:v>28.95</c:v>
                </c:pt>
                <c:pt idx="3">
                  <c:v>36.25</c:v>
                </c:pt>
                <c:pt idx="4">
                  <c:v>40.83</c:v>
                </c:pt>
                <c:pt idx="5">
                  <c:v>31.66</c:v>
                </c:pt>
                <c:pt idx="6">
                  <c:v>26.66</c:v>
                </c:pt>
                <c:pt idx="7">
                  <c:v>23.330000000000005</c:v>
                </c:pt>
                <c:pt idx="8">
                  <c:v>39.160000000000011</c:v>
                </c:pt>
              </c:numCache>
            </c:numRef>
          </c:val>
        </c:ser>
        <c:shape val="box"/>
        <c:axId val="36290944"/>
        <c:axId val="36292480"/>
        <c:axId val="0"/>
      </c:bar3DChart>
      <c:catAx>
        <c:axId val="36290944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292480"/>
        <c:crosses val="autoZero"/>
        <c:auto val="1"/>
        <c:lblAlgn val="ctr"/>
        <c:lblOffset val="100"/>
      </c:catAx>
      <c:valAx>
        <c:axId val="36292480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629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3528338121161122E-2"/>
          <c:y val="6.5535691500452587E-3"/>
          <c:w val="9.8404542352437271E-2"/>
          <c:h val="0.13712487123548567"/>
        </c:manualLayout>
      </c:layout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accent3">
            <a:lumMod val="40000"/>
            <a:lumOff val="60000"/>
          </a:schemeClr>
        </a:solidFill>
      </c:spPr>
    </c:floor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1.39079593748208E-2"/>
          <c:y val="3.8304838150404613E-2"/>
          <c:w val="0.82255624111961356"/>
          <c:h val="0.78055910752279622"/>
        </c:manualLayout>
      </c:layout>
      <c:bar3DChart>
        <c:barDir val="col"/>
        <c:grouping val="clustered"/>
        <c:ser>
          <c:idx val="0"/>
          <c:order val="0"/>
          <c:tx>
            <c:strRef>
              <c:f>ورقة3!$B$112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C00000"/>
              </a:fgClr>
              <a:bgClr>
                <a:schemeClr val="bg1"/>
              </a:bgClr>
            </a:pattFill>
            <a:scene3d>
              <a:camera prst="orthographicFront"/>
              <a:lightRig rig="threePt" dir="t"/>
            </a:scene3d>
            <a:sp3d prstMaterial="dkEdge"/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ورقة3!$A$113:$A$116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 ™</c:v>
                </c:pt>
                <c:pt idx="3">
                  <c:v>الرضا بالحياة الجنسية ™</c:v>
                </c:pt>
              </c:strCache>
            </c:strRef>
          </c:cat>
          <c:val>
            <c:numRef>
              <c:f>ورقة3!$B$113:$B$116</c:f>
              <c:numCache>
                <c:formatCode>General</c:formatCode>
                <c:ptCount val="4"/>
                <c:pt idx="0">
                  <c:v>66.11</c:v>
                </c:pt>
                <c:pt idx="1">
                  <c:v>80</c:v>
                </c:pt>
                <c:pt idx="2">
                  <c:v>11.25</c:v>
                </c:pt>
                <c:pt idx="3">
                  <c:v>15.83</c:v>
                </c:pt>
              </c:numCache>
            </c:numRef>
          </c:val>
        </c:ser>
        <c:ser>
          <c:idx val="1"/>
          <c:order val="1"/>
          <c:tx>
            <c:strRef>
              <c:f>ورقة3!$C$112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80">
              <a:fgClr>
                <a:srgbClr val="FFC000"/>
              </a:fgClr>
              <a:bgClr>
                <a:schemeClr val="bg1"/>
              </a:bgClr>
            </a:pattFill>
          </c:spPr>
          <c:dLbls>
            <c:txPr>
              <a:bodyPr/>
              <a:lstStyle/>
              <a:p>
                <a:pPr>
                  <a:defRPr lang="ar-SA" sz="1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ورقة3!$A$113:$A$116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 ™</c:v>
                </c:pt>
                <c:pt idx="3">
                  <c:v>الرضا بالحياة الجنسية ™</c:v>
                </c:pt>
              </c:strCache>
            </c:strRef>
          </c:cat>
          <c:val>
            <c:numRef>
              <c:f>ورقة3!$C$113:$C$116</c:f>
              <c:numCache>
                <c:formatCode>General</c:formatCode>
                <c:ptCount val="4"/>
                <c:pt idx="0">
                  <c:v>47.5</c:v>
                </c:pt>
                <c:pt idx="1">
                  <c:v>64.16</c:v>
                </c:pt>
                <c:pt idx="2">
                  <c:v>29.16</c:v>
                </c:pt>
                <c:pt idx="3">
                  <c:v>27.5</c:v>
                </c:pt>
              </c:numCache>
            </c:numRef>
          </c:val>
        </c:ser>
        <c:shape val="cone"/>
        <c:axId val="36347264"/>
        <c:axId val="36357248"/>
        <c:axId val="0"/>
      </c:bar3DChart>
      <c:catAx>
        <c:axId val="36347264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357248"/>
        <c:crosses val="autoZero"/>
        <c:auto val="1"/>
        <c:lblAlgn val="ctr"/>
        <c:lblOffset val="100"/>
      </c:catAx>
      <c:valAx>
        <c:axId val="36357248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3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5552040811073812E-2"/>
          <c:y val="1.5220929008489927E-2"/>
          <c:w val="9.5492447446133513E-2"/>
          <c:h val="0.12139993080109615"/>
        </c:manualLayout>
      </c:layout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bg1">
            <a:lumMod val="65000"/>
          </a:schemeClr>
        </a:solidFill>
      </c:spPr>
    </c:floor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ورقة3!$B$129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C00000"/>
              </a:fgClr>
              <a:bgClr>
                <a:schemeClr val="bg1"/>
              </a:bgClr>
            </a:patt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ورقة3!$A$130:$A$133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</c:v>
                </c:pt>
                <c:pt idx="3">
                  <c:v>الرضا بالحياة الجنسية </c:v>
                </c:pt>
              </c:strCache>
            </c:strRef>
          </c:cat>
          <c:val>
            <c:numRef>
              <c:f>ورقة3!$B$130:$B$133</c:f>
              <c:numCache>
                <c:formatCode>General</c:formatCode>
                <c:ptCount val="4"/>
                <c:pt idx="0">
                  <c:v>65.83</c:v>
                </c:pt>
                <c:pt idx="1">
                  <c:v>75.83</c:v>
                </c:pt>
                <c:pt idx="2">
                  <c:v>6.6599999999999975</c:v>
                </c:pt>
                <c:pt idx="3">
                  <c:v>10.83</c:v>
                </c:pt>
              </c:numCache>
            </c:numRef>
          </c:val>
        </c:ser>
        <c:ser>
          <c:idx val="1"/>
          <c:order val="1"/>
          <c:tx>
            <c:strRef>
              <c:f>ورقة3!$C$129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80">
              <a:fgClr>
                <a:srgbClr val="FFC000"/>
              </a:fgClr>
              <a:bgClr>
                <a:schemeClr val="bg1"/>
              </a:bgClr>
            </a:patt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ورقة3!$A$130:$A$133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</c:v>
                </c:pt>
                <c:pt idx="3">
                  <c:v>الرضا بالحياة الجنسية </c:v>
                </c:pt>
              </c:strCache>
            </c:strRef>
          </c:cat>
          <c:val>
            <c:numRef>
              <c:f>ورقة3!$C$130:$C$133</c:f>
              <c:numCache>
                <c:formatCode>General</c:formatCode>
                <c:ptCount val="4"/>
                <c:pt idx="0">
                  <c:v>39.720000000000013</c:v>
                </c:pt>
                <c:pt idx="1">
                  <c:v>59.160000000000011</c:v>
                </c:pt>
                <c:pt idx="2">
                  <c:v>23.75</c:v>
                </c:pt>
                <c:pt idx="3">
                  <c:v>21.66</c:v>
                </c:pt>
              </c:numCache>
            </c:numRef>
          </c:val>
        </c:ser>
        <c:shape val="cone"/>
        <c:axId val="36544896"/>
        <c:axId val="36546432"/>
        <c:axId val="0"/>
      </c:bar3DChart>
      <c:catAx>
        <c:axId val="36544896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546432"/>
        <c:crosses val="autoZero"/>
        <c:auto val="1"/>
        <c:lblAlgn val="ctr"/>
        <c:lblOffset val="100"/>
      </c:catAx>
      <c:valAx>
        <c:axId val="36546432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54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1263888888888852E-2"/>
          <c:y val="7.6342379786071973E-2"/>
          <c:w val="7.5124999999999997E-2"/>
          <c:h val="0.10129799298525172"/>
        </c:manualLayout>
      </c:layout>
      <c:txPr>
        <a:bodyPr/>
        <a:lstStyle/>
        <a:p>
          <a:pPr>
            <a:defRPr lang="ar-SA" sz="12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ورقة3!$B$141</c:f>
              <c:strCache>
                <c:ptCount val="1"/>
                <c:pt idx="0">
                  <c:v>التجريبية</c:v>
                </c:pt>
              </c:strCache>
            </c:strRef>
          </c:tx>
          <c:spPr>
            <a:pattFill prst="pct90">
              <a:fgClr>
                <a:srgbClr val="C00000"/>
              </a:fgClr>
              <a:bgClr>
                <a:schemeClr val="bg1"/>
              </a:bgClr>
            </a:patt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ورقة3!$A$142:$A$145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</c:v>
                </c:pt>
                <c:pt idx="3">
                  <c:v>الرضا بالحياة الجنسية </c:v>
                </c:pt>
              </c:strCache>
            </c:strRef>
          </c:cat>
          <c:val>
            <c:numRef>
              <c:f>ورقة3!$B$142:$B$145</c:f>
              <c:numCache>
                <c:formatCode>General</c:formatCode>
                <c:ptCount val="4"/>
                <c:pt idx="0">
                  <c:v>68.05</c:v>
                </c:pt>
                <c:pt idx="1">
                  <c:v>79.16</c:v>
                </c:pt>
                <c:pt idx="2">
                  <c:v>7.08</c:v>
                </c:pt>
                <c:pt idx="3">
                  <c:v>6.6599999999999975</c:v>
                </c:pt>
              </c:numCache>
            </c:numRef>
          </c:val>
        </c:ser>
        <c:ser>
          <c:idx val="1"/>
          <c:order val="1"/>
          <c:tx>
            <c:strRef>
              <c:f>ورقة3!$C$141</c:f>
              <c:strCache>
                <c:ptCount val="1"/>
                <c:pt idx="0">
                  <c:v>الضابطة</c:v>
                </c:pt>
              </c:strCache>
            </c:strRef>
          </c:tx>
          <c:spPr>
            <a:pattFill prst="pct80">
              <a:fgClr>
                <a:srgbClr val="FFC000"/>
              </a:fgClr>
              <a:bgClr>
                <a:schemeClr val="bg1"/>
              </a:bgClr>
            </a:patt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ورقة3!$A$142:$A$145</c:f>
              <c:strCache>
                <c:ptCount val="4"/>
                <c:pt idx="0">
                  <c:v>صورة الجسم </c:v>
                </c:pt>
                <c:pt idx="1">
                  <c:v>النظرة للمستقبل </c:v>
                </c:pt>
                <c:pt idx="2">
                  <c:v>الوظيفة الجنسية</c:v>
                </c:pt>
                <c:pt idx="3">
                  <c:v>الرضا بالحياة الجنسية </c:v>
                </c:pt>
              </c:strCache>
            </c:strRef>
          </c:cat>
          <c:val>
            <c:numRef>
              <c:f>ورقة3!$C$142:$C$145</c:f>
              <c:numCache>
                <c:formatCode>General</c:formatCode>
                <c:ptCount val="4"/>
                <c:pt idx="0">
                  <c:v>33.879999999999995</c:v>
                </c:pt>
                <c:pt idx="1">
                  <c:v>41.660000000000011</c:v>
                </c:pt>
                <c:pt idx="2">
                  <c:v>18.75</c:v>
                </c:pt>
                <c:pt idx="3">
                  <c:v>14.16</c:v>
                </c:pt>
              </c:numCache>
            </c:numRef>
          </c:val>
        </c:ser>
        <c:shape val="cone"/>
        <c:axId val="36422784"/>
        <c:axId val="36424320"/>
        <c:axId val="0"/>
      </c:bar3DChart>
      <c:catAx>
        <c:axId val="36422784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424320"/>
        <c:crosses val="autoZero"/>
        <c:auto val="1"/>
        <c:lblAlgn val="ctr"/>
        <c:lblOffset val="100"/>
      </c:catAx>
      <c:valAx>
        <c:axId val="36424320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364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4319444444444467E-2"/>
          <c:y val="2.0522842253414011E-2"/>
          <c:w val="7.5124999999999997E-2"/>
          <c:h val="9.9050933850660078E-2"/>
        </c:manualLayout>
      </c:layout>
      <c:txPr>
        <a:bodyPr/>
        <a:lstStyle/>
        <a:p>
          <a:pPr>
            <a:defRPr lang="ar-SA" sz="12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solidFill>
          <a:schemeClr val="bg1">
            <a:lumMod val="65000"/>
          </a:schemeClr>
        </a:soli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ورقة3!$B$150</c:f>
              <c:strCache>
                <c:ptCount val="1"/>
                <c:pt idx="0">
                  <c:v>التجريبية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ورقة3!$A$151:$A$154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ورقة3!$B$151:$B$154</c:f>
              <c:numCache>
                <c:formatCode>General</c:formatCode>
                <c:ptCount val="4"/>
                <c:pt idx="0">
                  <c:v>33.800000000000004</c:v>
                </c:pt>
                <c:pt idx="1">
                  <c:v>38.33</c:v>
                </c:pt>
                <c:pt idx="2">
                  <c:v>23.2</c:v>
                </c:pt>
                <c:pt idx="3">
                  <c:v>32.220000000000013</c:v>
                </c:pt>
              </c:numCache>
            </c:numRef>
          </c:val>
        </c:ser>
        <c:ser>
          <c:idx val="1"/>
          <c:order val="1"/>
          <c:tx>
            <c:strRef>
              <c:f>ورقة3!$C$150</c:f>
              <c:strCache>
                <c:ptCount val="1"/>
                <c:pt idx="0">
                  <c:v>الضابطة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ورقة3!$A$151:$A$154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ورقة3!$C$151:$C$154</c:f>
              <c:numCache>
                <c:formatCode>General</c:formatCode>
                <c:ptCount val="4"/>
                <c:pt idx="0">
                  <c:v>32.020000000000003</c:v>
                </c:pt>
                <c:pt idx="1">
                  <c:v>37.910000000000004</c:v>
                </c:pt>
                <c:pt idx="2">
                  <c:v>20.72</c:v>
                </c:pt>
                <c:pt idx="3">
                  <c:v>34.160000000000011</c:v>
                </c:pt>
              </c:numCache>
            </c:numRef>
          </c:val>
        </c:ser>
        <c:shape val="cylinder"/>
        <c:axId val="36034048"/>
        <c:axId val="36035584"/>
        <c:axId val="0"/>
      </c:bar3DChart>
      <c:catAx>
        <c:axId val="36034048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6035584"/>
        <c:crosses val="autoZero"/>
        <c:auto val="1"/>
        <c:lblAlgn val="ctr"/>
        <c:lblOffset val="100"/>
      </c:catAx>
      <c:valAx>
        <c:axId val="36035584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034048"/>
        <c:crosses val="autoZero"/>
        <c:crossBetween val="between"/>
      </c:valAx>
    </c:plotArea>
    <c:legend>
      <c:legendPos val="l"/>
      <c:txPr>
        <a:bodyPr/>
        <a:lstStyle/>
        <a:p>
          <a:pPr>
            <a:defRPr lang="ar-SA" sz="1200" b="1"/>
          </a:pPr>
          <a:endParaRPr lang="en-US"/>
        </a:p>
      </c:txPr>
    </c:legend>
    <c:plotVisOnly val="1"/>
    <c:dispBlanksAs val="gap"/>
  </c:chart>
  <c:externalData r:id="rId3"/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floor>
      <c:sp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ورقة3!$B$163</c:f>
              <c:strCache>
                <c:ptCount val="1"/>
                <c:pt idx="0">
                  <c:v>التجريبية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ورقة3!$A$164:$A$167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ورقة3!$B$164:$B$167</c:f>
              <c:numCache>
                <c:formatCode>General</c:formatCode>
                <c:ptCount val="4"/>
                <c:pt idx="0">
                  <c:v>26.3</c:v>
                </c:pt>
                <c:pt idx="1">
                  <c:v>20.41</c:v>
                </c:pt>
                <c:pt idx="2">
                  <c:v>16.87</c:v>
                </c:pt>
                <c:pt idx="3">
                  <c:v>24.58</c:v>
                </c:pt>
              </c:numCache>
            </c:numRef>
          </c:val>
        </c:ser>
        <c:ser>
          <c:idx val="1"/>
          <c:order val="1"/>
          <c:tx>
            <c:strRef>
              <c:f>ورقة3!$C$163</c:f>
              <c:strCache>
                <c:ptCount val="1"/>
                <c:pt idx="0">
                  <c:v>الضابطة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ورقة3!$A$164:$A$167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ورقة3!$C$164:$C$167</c:f>
              <c:numCache>
                <c:formatCode>General</c:formatCode>
                <c:ptCount val="4"/>
                <c:pt idx="0">
                  <c:v>35.349999999999994</c:v>
                </c:pt>
                <c:pt idx="1">
                  <c:v>33.75</c:v>
                </c:pt>
                <c:pt idx="2">
                  <c:v>20.93</c:v>
                </c:pt>
                <c:pt idx="3">
                  <c:v>28.05</c:v>
                </c:pt>
              </c:numCache>
            </c:numRef>
          </c:val>
        </c:ser>
        <c:shape val="cylinder"/>
        <c:axId val="36616448"/>
        <c:axId val="36630528"/>
        <c:axId val="0"/>
      </c:bar3DChart>
      <c:catAx>
        <c:axId val="36616448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630528"/>
        <c:crosses val="autoZero"/>
        <c:auto val="1"/>
        <c:lblAlgn val="ctr"/>
        <c:lblOffset val="100"/>
      </c:catAx>
      <c:valAx>
        <c:axId val="36630528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616448"/>
        <c:crosses val="autoZero"/>
        <c:crossBetween val="between"/>
      </c:valAx>
    </c:plotArea>
    <c:legend>
      <c:legendPos val="l"/>
      <c:txPr>
        <a:bodyPr/>
        <a:lstStyle/>
        <a:p>
          <a:pPr>
            <a:defRPr lang="ar-SA" sz="1200" b="1"/>
          </a:pPr>
          <a:endParaRPr lang="en-US"/>
        </a:p>
      </c:txPr>
    </c:legend>
    <c:plotVisOnly val="1"/>
    <c:dispBlanksAs val="gap"/>
  </c:chart>
  <c:externalData r:id="rId3"/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/>
              <a:t>عدد</a:t>
            </a:r>
            <a:r>
              <a:rPr lang="ar-SA" baseline="0"/>
              <a:t> الأولاد</a:t>
            </a:r>
            <a:endParaRPr lang="ar-SA"/>
          </a:p>
        </c:rich>
      </c:tx>
    </c:title>
    <c:view3D>
      <c:rotX val="30"/>
      <c:rotY val="60"/>
      <c:perspective val="30"/>
    </c:view3D>
    <c:plotArea>
      <c:layout>
        <c:manualLayout>
          <c:layoutTarget val="inner"/>
          <c:xMode val="edge"/>
          <c:yMode val="edge"/>
          <c:x val="0"/>
          <c:y val="0.17486999063247902"/>
          <c:w val="0.97083333333333388"/>
          <c:h val="0.76337361471167664"/>
        </c:manualLayout>
      </c:layout>
      <c:pie3DChart>
        <c:varyColors val="1"/>
        <c:ser>
          <c:idx val="0"/>
          <c:order val="0"/>
          <c:spPr>
            <a:effectLst>
              <a:innerShdw blurRad="114300">
                <a:prstClr val="black">
                  <a:alpha val="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0"/>
          <c:dPt>
            <c:idx val="1"/>
            <c:spPr>
              <a:solidFill>
                <a:srgbClr val="F79646">
                  <a:lumMod val="40000"/>
                  <a:lumOff val="60000"/>
                </a:srgbClr>
              </a:solidFill>
              <a:effectLst>
                <a:innerShdw blurRad="114300">
                  <a:prstClr val="black">
                    <a:alpha val="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explosion val="6"/>
          </c:dPt>
          <c:dLbls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Percent val="1"/>
          </c:dLbls>
          <c:cat>
            <c:strRef>
              <c:f>ورقة1!$A$34:$B$37</c:f>
              <c:strCache>
                <c:ptCount val="4"/>
                <c:pt idx="0">
                  <c:v>أقل من 3</c:v>
                </c:pt>
                <c:pt idx="1">
                  <c:v>3</c:v>
                </c:pt>
                <c:pt idx="2">
                  <c:v>أكثر من 3</c:v>
                </c:pt>
                <c:pt idx="3">
                  <c:v>لا يوجد</c:v>
                </c:pt>
              </c:strCache>
            </c:strRef>
          </c:cat>
          <c:val>
            <c:numRef>
              <c:f>ورقة1!$C$34:$C$37</c:f>
              <c:numCache>
                <c:formatCode>General</c:formatCode>
                <c:ptCount val="4"/>
                <c:pt idx="0">
                  <c:v>14</c:v>
                </c:pt>
                <c:pt idx="1">
                  <c:v>11</c:v>
                </c:pt>
                <c:pt idx="2">
                  <c:v>36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dLbls>
            <c:showPercent val="1"/>
          </c:dLbls>
          <c:cat>
            <c:strRef>
              <c:f>ورقة1!$A$34:$B$37</c:f>
              <c:strCache>
                <c:ptCount val="4"/>
                <c:pt idx="0">
                  <c:v>أقل من 3</c:v>
                </c:pt>
                <c:pt idx="1">
                  <c:v>3</c:v>
                </c:pt>
                <c:pt idx="2">
                  <c:v>أكثر من 3</c:v>
                </c:pt>
                <c:pt idx="3">
                  <c:v>لا يوجد</c:v>
                </c:pt>
              </c:strCache>
            </c:strRef>
          </c:cat>
          <c:val>
            <c:numRef>
              <c:f>ورقة1!$D$34:$D$37</c:f>
              <c:numCache>
                <c:formatCode>General</c:formatCode>
                <c:ptCount val="4"/>
                <c:pt idx="0">
                  <c:v>17.5</c:v>
                </c:pt>
                <c:pt idx="1">
                  <c:v>13.75</c:v>
                </c:pt>
                <c:pt idx="2">
                  <c:v>45</c:v>
                </c:pt>
                <c:pt idx="3">
                  <c:v>23.75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zero"/>
  </c:chart>
  <c:externalData r:id="rId2"/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Y val="340"/>
      <c:rAngAx val="1"/>
    </c:view3D>
    <c:floor>
      <c:spPr>
        <a:gradFill>
          <a:gsLst>
            <a:gs pos="0">
              <a:schemeClr val="bg1">
                <a:lumMod val="8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ورقة3!$B$175</c:f>
              <c:strCache>
                <c:ptCount val="1"/>
                <c:pt idx="0">
                  <c:v>التجريبية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ورقة3!$A$176:$A$179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ورقة3!$B$176:$B$179</c:f>
              <c:numCache>
                <c:formatCode>General</c:formatCode>
                <c:ptCount val="4"/>
                <c:pt idx="0">
                  <c:v>22.79</c:v>
                </c:pt>
                <c:pt idx="1">
                  <c:v>17.079999999999988</c:v>
                </c:pt>
                <c:pt idx="2">
                  <c:v>15.52</c:v>
                </c:pt>
                <c:pt idx="3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ورقة3!$C$175</c:f>
              <c:strCache>
                <c:ptCount val="1"/>
                <c:pt idx="0">
                  <c:v>الضابطة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ورقة3!$A$176:$A$179</c:f>
              <c:strCache>
                <c:ptCount val="4"/>
                <c:pt idx="0">
                  <c:v>أعراض جانبية جهازية </c:v>
                </c:pt>
                <c:pt idx="1">
                  <c:v>الانزعاج من تساقط الشعر</c:v>
                </c:pt>
                <c:pt idx="2">
                  <c:v>أعراض الثدي </c:v>
                </c:pt>
                <c:pt idx="3">
                  <c:v>أعراض الذراع </c:v>
                </c:pt>
              </c:strCache>
            </c:strRef>
          </c:cat>
          <c:val>
            <c:numRef>
              <c:f>ورقة3!$C$176:$C$179</c:f>
              <c:numCache>
                <c:formatCode>General</c:formatCode>
                <c:ptCount val="4"/>
                <c:pt idx="0">
                  <c:v>26.479999999999986</c:v>
                </c:pt>
                <c:pt idx="1">
                  <c:v>24.58</c:v>
                </c:pt>
                <c:pt idx="2">
                  <c:v>15.719999999999999</c:v>
                </c:pt>
                <c:pt idx="3">
                  <c:v>25.130000000000017</c:v>
                </c:pt>
              </c:numCache>
            </c:numRef>
          </c:val>
        </c:ser>
        <c:shape val="cylinder"/>
        <c:axId val="36695040"/>
        <c:axId val="36778752"/>
        <c:axId val="0"/>
      </c:bar3DChart>
      <c:catAx>
        <c:axId val="36695040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778752"/>
        <c:crosses val="autoZero"/>
        <c:auto val="1"/>
        <c:lblAlgn val="ctr"/>
        <c:lblOffset val="100"/>
      </c:catAx>
      <c:valAx>
        <c:axId val="36778752"/>
        <c:scaling>
          <c:orientation val="minMax"/>
          <c:max val="1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800" b="1"/>
            </a:pPr>
            <a:endParaRPr lang="en-US"/>
          </a:p>
        </c:txPr>
        <c:crossAx val="3669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8838765495518674E-2"/>
          <c:y val="5.4261312298630883E-2"/>
          <c:w val="9.3319553805774239E-2"/>
          <c:h val="0.14553359053732251"/>
        </c:manualLayout>
      </c:layout>
      <c:txPr>
        <a:bodyPr/>
        <a:lstStyle/>
        <a:p>
          <a:pPr>
            <a:defRPr lang="ar-SA" sz="1200" b="1"/>
          </a:pPr>
          <a:endParaRPr lang="en-US"/>
        </a:p>
      </c:txPr>
    </c:legend>
    <c:plotVisOnly val="1"/>
    <c:dispBlanksAs val="gap"/>
  </c:chart>
  <c:externalData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ar-SA"/>
            </a:pPr>
            <a:r>
              <a:rPr lang="ar-SA"/>
              <a:t>المستوى التعليمي</a:t>
            </a:r>
          </a:p>
        </c:rich>
      </c:tx>
    </c:title>
    <c:view3D>
      <c:rotX val="40"/>
      <c:perspective val="30"/>
    </c:view3D>
    <c:plotArea>
      <c:layout>
        <c:manualLayout>
          <c:layoutTarget val="inner"/>
          <c:xMode val="edge"/>
          <c:yMode val="edge"/>
          <c:x val="0"/>
          <c:y val="0.19784138345052904"/>
          <c:w val="1"/>
          <c:h val="0.80215861654947263"/>
        </c:manualLayout>
      </c:layout>
      <c:pie3DChart>
        <c:varyColors val="1"/>
        <c:ser>
          <c:idx val="0"/>
          <c:order val="0"/>
          <c:spPr>
            <a:effectLst>
              <a:innerShdw blurRad="9779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01600" prst="riblet"/>
            </a:sp3d>
          </c:spPr>
          <c:explosion val="5"/>
          <c:dPt>
            <c:idx val="1"/>
            <c:spPr>
              <a:solidFill>
                <a:schemeClr val="accent6">
                  <a:lumMod val="75000"/>
                </a:schemeClr>
              </a:solidFill>
              <a:effectLst>
                <a:innerShdw blurRad="9779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  <a:bevelB w="101600" prst="riblet"/>
              </a:sp3d>
            </c:spPr>
          </c:dPt>
          <c:dLbls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Percent val="1"/>
          </c:dLbls>
          <c:cat>
            <c:strRef>
              <c:f>ديموغرافية!$B$48:$B$51</c:f>
              <c:strCache>
                <c:ptCount val="4"/>
                <c:pt idx="0">
                  <c:v>ابتدائي</c:v>
                </c:pt>
                <c:pt idx="1">
                  <c:v>إعدادي</c:v>
                </c:pt>
                <c:pt idx="2">
                  <c:v>ثانوي</c:v>
                </c:pt>
                <c:pt idx="3">
                  <c:v>معهد أو جامعة</c:v>
                </c:pt>
              </c:strCache>
            </c:strRef>
          </c:cat>
          <c:val>
            <c:numRef>
              <c:f>ديموغرافية!$C$48:$C$51</c:f>
              <c:numCache>
                <c:formatCode>General</c:formatCode>
                <c:ptCount val="4"/>
                <c:pt idx="0">
                  <c:v>18</c:v>
                </c:pt>
                <c:pt idx="1">
                  <c:v>17</c:v>
                </c:pt>
                <c:pt idx="2">
                  <c:v>21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dLbls>
            <c:showPercent val="1"/>
          </c:dLbls>
          <c:cat>
            <c:strRef>
              <c:f>ديموغرافية!$B$48:$B$51</c:f>
              <c:strCache>
                <c:ptCount val="4"/>
                <c:pt idx="0">
                  <c:v>ابتدائي</c:v>
                </c:pt>
                <c:pt idx="1">
                  <c:v>إعدادي</c:v>
                </c:pt>
                <c:pt idx="2">
                  <c:v>ثانوي</c:v>
                </c:pt>
                <c:pt idx="3">
                  <c:v>معهد أو جامعة</c:v>
                </c:pt>
              </c:strCache>
            </c:strRef>
          </c:cat>
          <c:val>
            <c:numRef>
              <c:f>ديموغرافية!$D$48:$D$51</c:f>
              <c:numCache>
                <c:formatCode>General</c:formatCode>
                <c:ptCount val="4"/>
                <c:pt idx="0">
                  <c:v>22.5</c:v>
                </c:pt>
                <c:pt idx="1">
                  <c:v>21.25</c:v>
                </c:pt>
                <c:pt idx="2">
                  <c:v>26.25</c:v>
                </c:pt>
                <c:pt idx="3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 lang="ar-SA" sz="1800" b="1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/>
              <a:t>العمل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effectLst>
              <a:innerShdw blurRad="114300">
                <a:prstClr val="black"/>
              </a:innerShdw>
            </a:effectLst>
          </c:spPr>
          <c:explosion val="3"/>
          <c:dPt>
            <c:idx val="1"/>
            <c:spPr>
              <a:solidFill>
                <a:srgbClr val="8064A2">
                  <a:lumMod val="60000"/>
                  <a:lumOff val="40000"/>
                </a:srgbClr>
              </a:solidFill>
              <a:ln w="15875"/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lang="ar-SA" sz="1600" b="1"/>
                </a:pPr>
                <a:endParaRPr lang="en-US"/>
              </a:p>
            </c:txPr>
            <c:showPercent val="1"/>
            <c:separator>
</c:separator>
          </c:dLbls>
          <c:cat>
            <c:strRef>
              <c:f>ورقة1!$B$63:$B$66</c:f>
              <c:strCache>
                <c:ptCount val="4"/>
                <c:pt idx="0">
                  <c:v>موظفة</c:v>
                </c:pt>
                <c:pt idx="1">
                  <c:v>ربة منزل</c:v>
                </c:pt>
                <c:pt idx="2">
                  <c:v>متقاعدة</c:v>
                </c:pt>
                <c:pt idx="3">
                  <c:v>مهنة حرة</c:v>
                </c:pt>
              </c:strCache>
            </c:strRef>
          </c:cat>
          <c:val>
            <c:numRef>
              <c:f>ورقة1!$C$63:$C$66</c:f>
              <c:numCache>
                <c:formatCode>General</c:formatCode>
                <c:ptCount val="4"/>
                <c:pt idx="0">
                  <c:v>23</c:v>
                </c:pt>
                <c:pt idx="1">
                  <c:v>47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dLbls>
            <c:showPercent val="1"/>
          </c:dLbls>
          <c:cat>
            <c:strRef>
              <c:f>ورقة1!$B$63:$B$66</c:f>
              <c:strCache>
                <c:ptCount val="4"/>
                <c:pt idx="0">
                  <c:v>موظفة</c:v>
                </c:pt>
                <c:pt idx="1">
                  <c:v>ربة منزل</c:v>
                </c:pt>
                <c:pt idx="2">
                  <c:v>متقاعدة</c:v>
                </c:pt>
                <c:pt idx="3">
                  <c:v>مهنة حرة</c:v>
                </c:pt>
              </c:strCache>
            </c:strRef>
          </c:cat>
          <c:val>
            <c:numRef>
              <c:f>ورقة1!$D$63:$D$66</c:f>
              <c:numCache>
                <c:formatCode>General</c:formatCode>
                <c:ptCount val="4"/>
                <c:pt idx="0">
                  <c:v>28.75</c:v>
                </c:pt>
                <c:pt idx="1">
                  <c:v>58.75</c:v>
                </c:pt>
                <c:pt idx="2">
                  <c:v>8.75</c:v>
                </c:pt>
                <c:pt idx="3">
                  <c:v>3.75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8312022713228665"/>
          <c:y val="0.16527777777777777"/>
          <c:w val="0.14352454756799554"/>
          <c:h val="0.56778071211521164"/>
        </c:manualLayout>
      </c:layout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zero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ar-SA"/>
            </a:pPr>
            <a:r>
              <a:rPr lang="ar-SA"/>
              <a:t>عدد</a:t>
            </a:r>
            <a:r>
              <a:rPr lang="ar-SA" baseline="0"/>
              <a:t> الجرعات</a:t>
            </a:r>
            <a:endParaRPr lang="ar-SA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ورقة1!$B$80</c:f>
              <c:strCache>
                <c:ptCount val="1"/>
                <c:pt idx="0">
                  <c:v>ستة</c:v>
                </c:pt>
              </c:strCache>
            </c:strRef>
          </c:tx>
          <c:spPr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  <a:bevelB prst="slope"/>
            </a:sp3d>
          </c:spPr>
          <c:explosion val="2"/>
          <c:dPt>
            <c:idx val="1"/>
            <c:spPr>
              <a:solidFill>
                <a:srgbClr val="F79646">
                  <a:lumMod val="75000"/>
                </a:srgbClr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prst="relaxedInset"/>
                <a:bevelB prst="slope"/>
              </a:sp3d>
            </c:spPr>
          </c:dPt>
          <c:dLbls>
            <c:dLbl>
              <c:idx val="0"/>
              <c:showVal val="1"/>
              <c:showPercent val="1"/>
              <c:separator>
</c:separator>
            </c:dLbl>
            <c:dLbl>
              <c:idx val="1"/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  <c:showPercent val="1"/>
          </c:dLbls>
          <c:val>
            <c:numRef>
              <c:f>ورقة1!$C$80:$D$80</c:f>
              <c:numCache>
                <c:formatCode>General</c:formatCode>
                <c:ptCount val="2"/>
                <c:pt idx="0">
                  <c:v>33</c:v>
                </c:pt>
                <c:pt idx="1">
                  <c:v>41.25</c:v>
                </c:pt>
              </c:numCache>
            </c:numRef>
          </c:val>
        </c:ser>
        <c:ser>
          <c:idx val="1"/>
          <c:order val="1"/>
          <c:tx>
            <c:strRef>
              <c:f>ورقة1!$B$81</c:f>
              <c:strCache>
                <c:ptCount val="1"/>
                <c:pt idx="0">
                  <c:v>ثمانية</c:v>
                </c:pt>
              </c:strCache>
            </c:strRef>
          </c:tx>
          <c:val>
            <c:numRef>
              <c:f>ورقة1!$C$81:$D$81</c:f>
              <c:numCache>
                <c:formatCode>General</c:formatCode>
                <c:ptCount val="2"/>
                <c:pt idx="0">
                  <c:v>47</c:v>
                </c:pt>
                <c:pt idx="1">
                  <c:v>58.75</c:v>
                </c:pt>
              </c:numCache>
            </c:numRef>
          </c:val>
        </c:ser>
      </c:pie3DChart>
    </c:plotArea>
    <c:legend>
      <c:legendPos val="l"/>
      <c:layout>
        <c:manualLayout>
          <c:xMode val="edge"/>
          <c:yMode val="edge"/>
          <c:x val="8.3333333333333367E-3"/>
          <c:y val="0.15644223819848643"/>
          <c:w val="8.0631233595800544E-2"/>
          <c:h val="0.49315417094602332"/>
        </c:manualLayout>
      </c:layout>
      <c:txPr>
        <a:bodyPr/>
        <a:lstStyle/>
        <a:p>
          <a:pPr rtl="0">
            <a:defRPr lang="ar-SA" sz="1600"/>
          </a:pPr>
          <a:endParaRPr lang="en-US"/>
        </a:p>
      </c:txPr>
    </c:legend>
    <c:plotVisOnly val="1"/>
    <c:dispBlanksAs val="zero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sideWall>
      <c:spPr>
        <a:solidFill>
          <a:schemeClr val="accent4">
            <a:lumMod val="40000"/>
            <a:lumOff val="60000"/>
          </a:schemeClr>
        </a:solidFill>
      </c:spPr>
    </c:sideWall>
    <c:backWall>
      <c:spPr>
        <a:solidFill>
          <a:schemeClr val="accent4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6.6655949256342953E-2"/>
          <c:y val="8.401318688844818E-2"/>
          <c:w val="0.87586570428696409"/>
          <c:h val="0.74060525391125165"/>
        </c:manualLayout>
      </c:layout>
      <c:bar3DChart>
        <c:barDir val="col"/>
        <c:grouping val="clustered"/>
        <c:ser>
          <c:idx val="0"/>
          <c:order val="0"/>
          <c:tx>
            <c:strRef>
              <c:f>'الأعراض الجانبية'!$B$43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الجانبية'!$A$44:$A$58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الجانبية'!$B$44:$B$58</c:f>
              <c:numCache>
                <c:formatCode>General</c:formatCode>
                <c:ptCount val="15"/>
                <c:pt idx="0">
                  <c:v>0.52</c:v>
                </c:pt>
                <c:pt idx="1">
                  <c:v>1</c:v>
                </c:pt>
                <c:pt idx="2">
                  <c:v>0.60000000000000053</c:v>
                </c:pt>
                <c:pt idx="3">
                  <c:v>0.92</c:v>
                </c:pt>
                <c:pt idx="4">
                  <c:v>0.87000000000000055</c:v>
                </c:pt>
                <c:pt idx="5">
                  <c:v>0.17</c:v>
                </c:pt>
                <c:pt idx="6">
                  <c:v>0.87000000000000055</c:v>
                </c:pt>
                <c:pt idx="7">
                  <c:v>0.45</c:v>
                </c:pt>
                <c:pt idx="8">
                  <c:v>0.5</c:v>
                </c:pt>
                <c:pt idx="9">
                  <c:v>0.4</c:v>
                </c:pt>
                <c:pt idx="10">
                  <c:v>0.87000000000000055</c:v>
                </c:pt>
                <c:pt idx="11">
                  <c:v>0.35000000000000026</c:v>
                </c:pt>
                <c:pt idx="12">
                  <c:v>0.5</c:v>
                </c:pt>
                <c:pt idx="13">
                  <c:v>0.17</c:v>
                </c:pt>
                <c:pt idx="14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'الأعراض الجانبية'!$C$43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الجانبية'!$A$44:$A$58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الجانبية'!$C$44:$C$58</c:f>
              <c:numCache>
                <c:formatCode>General</c:formatCode>
                <c:ptCount val="15"/>
                <c:pt idx="0">
                  <c:v>0.47000000000000008</c:v>
                </c:pt>
                <c:pt idx="1">
                  <c:v>0.97000000000000053</c:v>
                </c:pt>
                <c:pt idx="2">
                  <c:v>0.60000000000000053</c:v>
                </c:pt>
                <c:pt idx="3">
                  <c:v>0.92</c:v>
                </c:pt>
                <c:pt idx="4">
                  <c:v>0.85000000000000053</c:v>
                </c:pt>
                <c:pt idx="5">
                  <c:v>0.27</c:v>
                </c:pt>
                <c:pt idx="6">
                  <c:v>0.75000000000000056</c:v>
                </c:pt>
                <c:pt idx="7">
                  <c:v>0.52</c:v>
                </c:pt>
                <c:pt idx="8">
                  <c:v>0.47000000000000008</c:v>
                </c:pt>
                <c:pt idx="9">
                  <c:v>0.70000000000000051</c:v>
                </c:pt>
                <c:pt idx="10">
                  <c:v>0.9</c:v>
                </c:pt>
                <c:pt idx="11">
                  <c:v>0.5</c:v>
                </c:pt>
                <c:pt idx="12">
                  <c:v>0.62000000000000055</c:v>
                </c:pt>
                <c:pt idx="13">
                  <c:v>0.15000000000000013</c:v>
                </c:pt>
                <c:pt idx="14">
                  <c:v>0.17</c:v>
                </c:pt>
              </c:numCache>
            </c:numRef>
          </c:val>
        </c:ser>
        <c:shape val="cylinder"/>
        <c:axId val="55395072"/>
        <c:axId val="55396608"/>
        <c:axId val="0"/>
      </c:bar3DChart>
      <c:catAx>
        <c:axId val="55395072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55396608"/>
        <c:crosses val="autoZero"/>
        <c:auto val="1"/>
        <c:lblAlgn val="ctr"/>
        <c:lblOffset val="100"/>
      </c:catAx>
      <c:valAx>
        <c:axId val="55396608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400" b="1"/>
            </a:pPr>
            <a:endParaRPr lang="en-US"/>
          </a:p>
        </c:txPr>
        <c:crossAx val="55395072"/>
        <c:crosses val="autoZero"/>
        <c:crossBetween val="between"/>
      </c:valAx>
      <c:spPr>
        <a:noFill/>
      </c:spPr>
    </c:plotArea>
    <c:legend>
      <c:legendPos val="l"/>
      <c:layout>
        <c:manualLayout>
          <c:xMode val="edge"/>
          <c:yMode val="edge"/>
          <c:x val="0.1763888888888889"/>
          <c:y val="8.183869771846132E-2"/>
          <c:w val="7.7466535433070929E-2"/>
          <c:h val="0.10834144765444008"/>
        </c:manualLayout>
      </c:layout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sideWall>
      <c:spPr>
        <a:solidFill>
          <a:schemeClr val="accent4">
            <a:lumMod val="40000"/>
            <a:lumOff val="60000"/>
          </a:schemeClr>
        </a:solidFill>
      </c:spPr>
    </c:sideWall>
    <c:backWall>
      <c:spPr>
        <a:solidFill>
          <a:schemeClr val="accent4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6.2484798775153096E-2"/>
          <c:y val="4.8415916749990739E-2"/>
          <c:w val="0.88392016622922132"/>
          <c:h val="0.69674742929797961"/>
        </c:manualLayout>
      </c:layout>
      <c:bar3DChart>
        <c:barDir val="col"/>
        <c:grouping val="clustered"/>
        <c:ser>
          <c:idx val="0"/>
          <c:order val="0"/>
          <c:tx>
            <c:strRef>
              <c:f>'الأعراض الجانبية'!$B$61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الجانبية'!$A$62:$A$76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الجانبية'!$B$62:$B$76</c:f>
              <c:numCache>
                <c:formatCode>General</c:formatCode>
                <c:ptCount val="15"/>
                <c:pt idx="0">
                  <c:v>0.27</c:v>
                </c:pt>
                <c:pt idx="1">
                  <c:v>1</c:v>
                </c:pt>
                <c:pt idx="2">
                  <c:v>0.30000000000000027</c:v>
                </c:pt>
                <c:pt idx="3">
                  <c:v>0.37000000000000027</c:v>
                </c:pt>
                <c:pt idx="4">
                  <c:v>0.37000000000000027</c:v>
                </c:pt>
                <c:pt idx="5">
                  <c:v>0.17</c:v>
                </c:pt>
                <c:pt idx="6">
                  <c:v>0.27</c:v>
                </c:pt>
                <c:pt idx="7">
                  <c:v>0.2</c:v>
                </c:pt>
                <c:pt idx="8">
                  <c:v>0.35000000000000026</c:v>
                </c:pt>
                <c:pt idx="9">
                  <c:v>0.5</c:v>
                </c:pt>
                <c:pt idx="10">
                  <c:v>0.47000000000000008</c:v>
                </c:pt>
                <c:pt idx="11">
                  <c:v>0.37000000000000027</c:v>
                </c:pt>
                <c:pt idx="12">
                  <c:v>0.35000000000000026</c:v>
                </c:pt>
                <c:pt idx="13">
                  <c:v>0.17</c:v>
                </c:pt>
                <c:pt idx="14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'الأعراض الجانبية'!$C$61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01600" prst="rible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الجانبية'!$A$62:$A$76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الجانبية'!$C$62:$C$76</c:f>
              <c:numCache>
                <c:formatCode>General</c:formatCode>
                <c:ptCount val="15"/>
                <c:pt idx="0">
                  <c:v>0.62000000000000055</c:v>
                </c:pt>
                <c:pt idx="1">
                  <c:v>0.92</c:v>
                </c:pt>
                <c:pt idx="2">
                  <c:v>0.70000000000000051</c:v>
                </c:pt>
                <c:pt idx="3">
                  <c:v>0.67000000000000082</c:v>
                </c:pt>
                <c:pt idx="4">
                  <c:v>0.67000000000000082</c:v>
                </c:pt>
                <c:pt idx="5">
                  <c:v>0.6500000000000008</c:v>
                </c:pt>
                <c:pt idx="6">
                  <c:v>0.62000000000000055</c:v>
                </c:pt>
                <c:pt idx="7">
                  <c:v>0.75000000000000056</c:v>
                </c:pt>
                <c:pt idx="8">
                  <c:v>0.75000000000000056</c:v>
                </c:pt>
                <c:pt idx="9">
                  <c:v>0.8</c:v>
                </c:pt>
                <c:pt idx="10">
                  <c:v>0.6500000000000008</c:v>
                </c:pt>
                <c:pt idx="11">
                  <c:v>0.56999999999999995</c:v>
                </c:pt>
                <c:pt idx="12">
                  <c:v>0.67000000000000082</c:v>
                </c:pt>
                <c:pt idx="13">
                  <c:v>0.42000000000000026</c:v>
                </c:pt>
                <c:pt idx="14">
                  <c:v>0.55000000000000004</c:v>
                </c:pt>
              </c:numCache>
            </c:numRef>
          </c:val>
        </c:ser>
        <c:shape val="cylinder"/>
        <c:axId val="34567680"/>
        <c:axId val="34569216"/>
        <c:axId val="0"/>
      </c:bar3DChart>
      <c:catAx>
        <c:axId val="34567680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4569216"/>
        <c:crosses val="autoZero"/>
        <c:auto val="1"/>
        <c:lblAlgn val="ctr"/>
        <c:lblOffset val="100"/>
      </c:catAx>
      <c:valAx>
        <c:axId val="34569216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456768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2.7777777777777848E-3"/>
          <c:y val="0.36200414460121716"/>
          <c:w val="8.5405511811023613E-2"/>
          <c:h val="0.12411815353849573"/>
        </c:manualLayout>
      </c:layout>
      <c:txPr>
        <a:bodyPr/>
        <a:lstStyle/>
        <a:p>
          <a:pPr>
            <a:defRPr lang="ar-SA" sz="1600" b="1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Y val="340"/>
      <c:rAngAx val="1"/>
    </c:view3D>
    <c:sideWall>
      <c:spPr>
        <a:solidFill>
          <a:schemeClr val="accent4">
            <a:lumMod val="40000"/>
            <a:lumOff val="60000"/>
          </a:schemeClr>
        </a:solidFill>
      </c:spPr>
    </c:sideWall>
    <c:backWall>
      <c:spPr>
        <a:solidFill>
          <a:schemeClr val="accent4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7.022583114610681E-2"/>
          <c:y val="5.705420430265553E-2"/>
          <c:w val="0.88490430883639548"/>
          <c:h val="0.70956615926382249"/>
        </c:manualLayout>
      </c:layout>
      <c:bar3DChart>
        <c:barDir val="col"/>
        <c:grouping val="clustered"/>
        <c:ser>
          <c:idx val="0"/>
          <c:order val="0"/>
          <c:tx>
            <c:strRef>
              <c:f>'الأعراض الجانبية'!$B$79</c:f>
              <c:strCache>
                <c:ptCount val="1"/>
                <c:pt idx="0">
                  <c:v>تجريبية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139700" h="139700" prst="divot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الجانبية'!$A$80:$A$94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الجانبية'!$B$80:$B$94</c:f>
              <c:numCache>
                <c:formatCode>General</c:formatCode>
                <c:ptCount val="15"/>
                <c:pt idx="0">
                  <c:v>0.1</c:v>
                </c:pt>
                <c:pt idx="1">
                  <c:v>0.35000000000000026</c:v>
                </c:pt>
                <c:pt idx="2">
                  <c:v>0.27</c:v>
                </c:pt>
                <c:pt idx="3">
                  <c:v>0.37000000000000027</c:v>
                </c:pt>
                <c:pt idx="4">
                  <c:v>0.25</c:v>
                </c:pt>
                <c:pt idx="5">
                  <c:v>0.05</c:v>
                </c:pt>
                <c:pt idx="6">
                  <c:v>0.12000000000000002</c:v>
                </c:pt>
                <c:pt idx="7">
                  <c:v>0.30000000000000027</c:v>
                </c:pt>
                <c:pt idx="8">
                  <c:v>0.32000000000000034</c:v>
                </c:pt>
                <c:pt idx="9">
                  <c:v>0.30000000000000027</c:v>
                </c:pt>
                <c:pt idx="10">
                  <c:v>0.52</c:v>
                </c:pt>
                <c:pt idx="11">
                  <c:v>0.5</c:v>
                </c:pt>
                <c:pt idx="12">
                  <c:v>0.35000000000000026</c:v>
                </c:pt>
                <c:pt idx="13">
                  <c:v>0.35000000000000026</c:v>
                </c:pt>
                <c:pt idx="14">
                  <c:v>0.35000000000000026</c:v>
                </c:pt>
              </c:numCache>
            </c:numRef>
          </c:val>
        </c:ser>
        <c:ser>
          <c:idx val="1"/>
          <c:order val="1"/>
          <c:tx>
            <c:strRef>
              <c:f>'الأعراض الجانبية'!$C$79</c:f>
              <c:strCache>
                <c:ptCount val="1"/>
                <c:pt idx="0">
                  <c:v>ضابطة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dLbls>
            <c:txPr>
              <a:bodyPr rot="-5400000" vert="horz"/>
              <a:lstStyle/>
              <a:p>
                <a:pPr>
                  <a:defRPr lang="ar-SA" sz="1800" b="1"/>
                </a:pPr>
                <a:endParaRPr lang="en-US"/>
              </a:p>
            </c:txPr>
            <c:showVal val="1"/>
          </c:dLbls>
          <c:cat>
            <c:strRef>
              <c:f>'الأعراض الجانبية'!$A$80:$A$94</c:f>
              <c:strCache>
                <c:ptCount val="15"/>
                <c:pt idx="0">
                  <c:v>الألم</c:v>
                </c:pt>
                <c:pt idx="1">
                  <c:v>تساقط الشعر</c:v>
                </c:pt>
                <c:pt idx="2">
                  <c:v>قصر النفس</c:v>
                </c:pt>
                <c:pt idx="3">
                  <c:v>الغثيان</c:v>
                </c:pt>
                <c:pt idx="4">
                  <c:v>فقدان الشهية</c:v>
                </c:pt>
                <c:pt idx="5">
                  <c:v>التغيرات الجلدية</c:v>
                </c:pt>
                <c:pt idx="6">
                  <c:v>الاقياء</c:v>
                </c:pt>
                <c:pt idx="7">
                  <c:v>الإسهال</c:v>
                </c:pt>
                <c:pt idx="8">
                  <c:v>الإمساك</c:v>
                </c:pt>
                <c:pt idx="9">
                  <c:v>الوهن</c:v>
                </c:pt>
                <c:pt idx="10">
                  <c:v>التعب</c:v>
                </c:pt>
                <c:pt idx="11">
                  <c:v>الاكتئاب</c:v>
                </c:pt>
                <c:pt idx="12">
                  <c:v>تقرحات الفم</c:v>
                </c:pt>
                <c:pt idx="13">
                  <c:v>التهاب الحلق والبلعوم</c:v>
                </c:pt>
                <c:pt idx="14">
                  <c:v>أخرى</c:v>
                </c:pt>
              </c:strCache>
            </c:strRef>
          </c:cat>
          <c:val>
            <c:numRef>
              <c:f>'الأعراض الجانبية'!$C$80:$C$94</c:f>
              <c:numCache>
                <c:formatCode>General</c:formatCode>
                <c:ptCount val="15"/>
                <c:pt idx="0">
                  <c:v>0.52</c:v>
                </c:pt>
                <c:pt idx="1">
                  <c:v>0.35000000000000026</c:v>
                </c:pt>
                <c:pt idx="2">
                  <c:v>0.37000000000000027</c:v>
                </c:pt>
                <c:pt idx="3">
                  <c:v>0.15000000000000013</c:v>
                </c:pt>
                <c:pt idx="4">
                  <c:v>0.27</c:v>
                </c:pt>
                <c:pt idx="5">
                  <c:v>0.56999999999999995</c:v>
                </c:pt>
                <c:pt idx="6">
                  <c:v>0.27</c:v>
                </c:pt>
                <c:pt idx="7">
                  <c:v>0.4</c:v>
                </c:pt>
                <c:pt idx="8">
                  <c:v>0.60000000000000053</c:v>
                </c:pt>
                <c:pt idx="9">
                  <c:v>0.52</c:v>
                </c:pt>
                <c:pt idx="10">
                  <c:v>0.6500000000000008</c:v>
                </c:pt>
                <c:pt idx="11">
                  <c:v>0.75000000000000056</c:v>
                </c:pt>
                <c:pt idx="12">
                  <c:v>0.55000000000000004</c:v>
                </c:pt>
                <c:pt idx="13">
                  <c:v>0.2</c:v>
                </c:pt>
                <c:pt idx="14">
                  <c:v>0.70000000000000051</c:v>
                </c:pt>
              </c:numCache>
            </c:numRef>
          </c:val>
        </c:ser>
        <c:shape val="cylinder"/>
        <c:axId val="35218176"/>
        <c:axId val="35219712"/>
        <c:axId val="0"/>
      </c:bar3DChart>
      <c:catAx>
        <c:axId val="35218176"/>
        <c:scaling>
          <c:orientation val="maxMin"/>
        </c:scaling>
        <c:axPos val="b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5219712"/>
        <c:crosses val="autoZero"/>
        <c:auto val="1"/>
        <c:lblAlgn val="ctr"/>
        <c:lblOffset val="100"/>
      </c:catAx>
      <c:valAx>
        <c:axId val="35219712"/>
        <c:scaling>
          <c:orientation val="minMax"/>
          <c:max val="1"/>
          <c:min val="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SA" sz="1600" b="1"/>
            </a:pPr>
            <a:endParaRPr lang="en-US"/>
          </a:p>
        </c:txPr>
        <c:crossAx val="35218176"/>
        <c:crosses val="autoZero"/>
        <c:crossBetween val="between"/>
      </c:valAx>
    </c:plotArea>
    <c:legend>
      <c:legendPos val="l"/>
      <c:txPr>
        <a:bodyPr/>
        <a:lstStyle/>
        <a:p>
          <a:pPr>
            <a:defRPr lang="ar-SA" sz="14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gif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0.35301</cdr:x>
      <cdr:y>0.38196</cdr:y>
    </cdr:from>
    <cdr:to>
      <cdr:x>0.40995</cdr:x>
      <cdr:y>0.61755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143433" y="2046243"/>
          <a:ext cx="668322" cy="1262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0.45716</cdr:x>
      <cdr:y>0.13292</cdr:y>
    </cdr:from>
    <cdr:to>
      <cdr:x>0.53438</cdr:x>
      <cdr:y>0.2014</cdr:y>
    </cdr:to>
    <cdr:sp macro="" textlink="">
      <cdr:nvSpPr>
        <cdr:cNvPr id="2" name="مربع نص 1"/>
        <cdr:cNvSpPr txBox="1"/>
      </cdr:nvSpPr>
      <cdr:spPr>
        <a:xfrm xmlns:a="http://schemas.openxmlformats.org/drawingml/2006/main">
          <a:off x="4262760" y="698871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P=0.007</a:t>
          </a:r>
          <a:endParaRPr lang="ar-SA" sz="1100" b="1" dirty="0"/>
        </a:p>
      </cdr:txBody>
    </cdr:sp>
  </cdr:relSizeAnchor>
  <cdr:relSizeAnchor xmlns:cdr="http://schemas.openxmlformats.org/drawingml/2006/chartDrawing">
    <cdr:from>
      <cdr:x>0.12356</cdr:x>
      <cdr:y>0.33413</cdr:y>
    </cdr:from>
    <cdr:to>
      <cdr:x>0.20078</cdr:x>
      <cdr:y>0.40261</cdr:y>
    </cdr:to>
    <cdr:sp macro="" textlink="">
      <cdr:nvSpPr>
        <cdr:cNvPr id="3" name="مربع نص 1"/>
        <cdr:cNvSpPr txBox="1"/>
      </cdr:nvSpPr>
      <cdr:spPr>
        <a:xfrm xmlns:a="http://schemas.openxmlformats.org/drawingml/2006/main">
          <a:off x="1152128" y="175679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P=0.207</a:t>
          </a:r>
          <a:endParaRPr lang="ar-SA" sz="1100" b="1" dirty="0"/>
        </a:p>
      </cdr:txBody>
    </cdr:sp>
  </cdr:relSizeAnchor>
  <cdr:relSizeAnchor xmlns:cdr="http://schemas.openxmlformats.org/drawingml/2006/chartDrawing">
    <cdr:from>
      <cdr:x>0.68111</cdr:x>
      <cdr:y>0.50396</cdr:y>
    </cdr:from>
    <cdr:to>
      <cdr:x>0.7424</cdr:x>
      <cdr:y>0.59907</cdr:y>
    </cdr:to>
    <cdr:sp macro="" textlink="">
      <cdr:nvSpPr>
        <cdr:cNvPr id="8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50992" y="2649713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0.63387</cdr:x>
      <cdr:y>0.27935</cdr:y>
    </cdr:from>
    <cdr:to>
      <cdr:x>0.69637</cdr:x>
      <cdr:y>0.37446</cdr:y>
    </cdr:to>
    <cdr:sp macro="" textlink="">
      <cdr:nvSpPr>
        <cdr:cNvPr id="5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6136" y="1468760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0.74412</cdr:x>
      <cdr:y>0.35</cdr:y>
    </cdr:from>
    <cdr:to>
      <cdr:x>0.80662</cdr:x>
      <cdr:y>0.44696</cdr:y>
    </cdr:to>
    <cdr:sp macro="" textlink="">
      <cdr:nvSpPr>
        <cdr:cNvPr id="8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04248" y="1804992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0.7301</cdr:x>
      <cdr:y>0.27705</cdr:y>
    </cdr:from>
    <cdr:to>
      <cdr:x>0.7926</cdr:x>
      <cdr:y>0.3607</cdr:y>
    </cdr:to>
    <cdr:sp macro="" textlink="">
      <cdr:nvSpPr>
        <cdr:cNvPr id="12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76074" y="1656184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0.52536</cdr:x>
      <cdr:y>0.26501</cdr:y>
    </cdr:from>
    <cdr:to>
      <cdr:x>0.58786</cdr:x>
      <cdr:y>0.34866</cdr:y>
    </cdr:to>
    <cdr:sp macro="" textlink="">
      <cdr:nvSpPr>
        <cdr:cNvPr id="13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03866" y="1584176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0.17099</cdr:x>
      <cdr:y>0.19273</cdr:y>
    </cdr:from>
    <cdr:to>
      <cdr:x>0.23349</cdr:x>
      <cdr:y>0.27638</cdr:y>
    </cdr:to>
    <cdr:sp macro="" textlink="">
      <cdr:nvSpPr>
        <cdr:cNvPr id="14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63506" y="1152128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0.70123</cdr:x>
      <cdr:y>0.29304</cdr:y>
    </cdr:from>
    <cdr:to>
      <cdr:x>0.76448</cdr:x>
      <cdr:y>0.38815</cdr:y>
    </cdr:to>
    <cdr:sp macro="" textlink="">
      <cdr:nvSpPr>
        <cdr:cNvPr id="5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36704" y="1540768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0.46218</cdr:x>
      <cdr:y>0.21087</cdr:y>
    </cdr:from>
    <cdr:to>
      <cdr:x>0.52542</cdr:x>
      <cdr:y>0.30598</cdr:y>
    </cdr:to>
    <cdr:sp macro="" textlink="">
      <cdr:nvSpPr>
        <cdr:cNvPr id="7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76464" y="1108720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0.17531</cdr:x>
      <cdr:y>0.22457</cdr:y>
    </cdr:from>
    <cdr:to>
      <cdr:x>0.23855</cdr:x>
      <cdr:y>0.31968</cdr:y>
    </cdr:to>
    <cdr:sp macro="" textlink="">
      <cdr:nvSpPr>
        <cdr:cNvPr id="8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84176" y="1180728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0.25064</cdr:x>
      <cdr:y>0.30482</cdr:y>
    </cdr:from>
    <cdr:to>
      <cdr:x>0.33032</cdr:x>
      <cdr:y>0.47126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0825124">
          <a:off x="2291819" y="1725687"/>
          <a:ext cx="728593" cy="9422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0.25335</cdr:x>
      <cdr:y>0.06942</cdr:y>
    </cdr:from>
    <cdr:to>
      <cdr:x>0.31778</cdr:x>
      <cdr:y>0.16453</cdr:y>
    </cdr:to>
    <cdr:sp macro="" textlink="">
      <cdr:nvSpPr>
        <cdr:cNvPr id="2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7370" y="365017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0.56655</cdr:x>
      <cdr:y>0.42249</cdr:y>
    </cdr:from>
    <cdr:to>
      <cdr:x>0.62325</cdr:x>
      <cdr:y>0.51976</cdr:y>
    </cdr:to>
    <cdr:sp macro="" textlink="">
      <cdr:nvSpPr>
        <cdr:cNvPr id="3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11429" y="2172117"/>
          <a:ext cx="571599" cy="500081"/>
        </a:xfrm>
        <a:prstGeom xmlns:a="http://schemas.openxmlformats.org/drawingml/2006/main" prst="star4">
          <a:avLst>
            <a:gd name="adj" fmla="val 10618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0.14423</cdr:x>
      <cdr:y>0.47523</cdr:y>
    </cdr:from>
    <cdr:to>
      <cdr:x>0.20092</cdr:x>
      <cdr:y>0.5725</cdr:y>
    </cdr:to>
    <cdr:sp macro="" textlink="">
      <cdr:nvSpPr>
        <cdr:cNvPr id="4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54005" y="2443246"/>
          <a:ext cx="571504" cy="500066"/>
        </a:xfrm>
        <a:prstGeom xmlns:a="http://schemas.openxmlformats.org/drawingml/2006/main" prst="star4">
          <a:avLst>
            <a:gd name="adj" fmla="val 10618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0.71262</cdr:x>
      <cdr:y>0.16291</cdr:y>
    </cdr:from>
    <cdr:to>
      <cdr:x>0.79387</cdr:x>
      <cdr:y>0.33842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516216" y="863550"/>
          <a:ext cx="742950" cy="930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0.52362</cdr:x>
      <cdr:y>0.04065</cdr:y>
    </cdr:from>
    <cdr:to>
      <cdr:x>0.60487</cdr:x>
      <cdr:y>0.21615</cdr:y>
    </cdr:to>
    <cdr:pic>
      <cdr:nvPicPr>
        <cdr:cNvPr id="3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788024" y="215478"/>
          <a:ext cx="742950" cy="930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0.3425</cdr:x>
      <cdr:y>0.50253</cdr:y>
    </cdr:from>
    <cdr:to>
      <cdr:x>0.42375</cdr:x>
      <cdr:y>0.66555</cdr:y>
    </cdr:to>
    <cdr:pic>
      <cdr:nvPicPr>
        <cdr:cNvPr id="4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131820" y="2663750"/>
          <a:ext cx="742950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0.16138</cdr:x>
      <cdr:y>0.46178</cdr:y>
    </cdr:from>
    <cdr:to>
      <cdr:x>0.24263</cdr:x>
      <cdr:y>0.61121</cdr:y>
    </cdr:to>
    <cdr:pic>
      <cdr:nvPicPr>
        <cdr:cNvPr id="5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475659" y="2447727"/>
          <a:ext cx="742950" cy="7920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0.35482</cdr:x>
      <cdr:y>0.528</cdr:y>
    </cdr:from>
    <cdr:to>
      <cdr:x>0.43767</cdr:x>
      <cdr:y>0.69608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244451" y="2714550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0.72283</cdr:x>
      <cdr:y>0.13162</cdr:y>
    </cdr:from>
    <cdr:to>
      <cdr:x>0.80569</cdr:x>
      <cdr:y>0.2997</cdr:y>
    </cdr:to>
    <cdr:pic>
      <cdr:nvPicPr>
        <cdr:cNvPr id="3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948264" y="676672"/>
          <a:ext cx="796497" cy="864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0.55512</cdr:x>
      <cdr:y>0.11761</cdr:y>
    </cdr:from>
    <cdr:to>
      <cdr:x>0.63798</cdr:x>
      <cdr:y>0.28569</cdr:y>
    </cdr:to>
    <cdr:pic>
      <cdr:nvPicPr>
        <cdr:cNvPr id="4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76056" y="604664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0.16138</cdr:x>
      <cdr:y>0.5378</cdr:y>
    </cdr:from>
    <cdr:to>
      <cdr:x>0.24423</cdr:x>
      <cdr:y>0.70587</cdr:y>
    </cdr:to>
    <cdr:pic>
      <cdr:nvPicPr>
        <cdr:cNvPr id="5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475656" y="2764904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0.25816</cdr:x>
      <cdr:y>0.21623</cdr:y>
    </cdr:from>
    <cdr:to>
      <cdr:x>0.32143</cdr:x>
      <cdr:y>0.49508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242592" y="1224136"/>
          <a:ext cx="549614" cy="15786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0.74168</cdr:x>
      <cdr:y>0.10131</cdr:y>
    </cdr:from>
    <cdr:to>
      <cdr:x>0.82453</cdr:x>
      <cdr:y>0.26566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236296" y="532656"/>
          <a:ext cx="808332" cy="864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0.563</cdr:x>
      <cdr:y>0.115</cdr:y>
    </cdr:from>
    <cdr:to>
      <cdr:x>0.64585</cdr:x>
      <cdr:y>0.27935</cdr:y>
    </cdr:to>
    <cdr:pic>
      <cdr:nvPicPr>
        <cdr:cNvPr id="3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148064" y="604664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0.36613</cdr:x>
      <cdr:y>0.60804</cdr:y>
    </cdr:from>
    <cdr:to>
      <cdr:x>0.44898</cdr:x>
      <cdr:y>0.77239</cdr:y>
    </cdr:to>
    <cdr:pic>
      <cdr:nvPicPr>
        <cdr:cNvPr id="4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347864" y="3196952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0.16138</cdr:x>
      <cdr:y>0.58065</cdr:y>
    </cdr:from>
    <cdr:to>
      <cdr:x>0.24423</cdr:x>
      <cdr:y>0.74499</cdr:y>
    </cdr:to>
    <cdr:pic>
      <cdr:nvPicPr>
        <cdr:cNvPr id="5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475656" y="3052936"/>
          <a:ext cx="757618" cy="864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0.80938</cdr:x>
      <cdr:y>0.33413</cdr:y>
    </cdr:from>
    <cdr:to>
      <cdr:x>0.88968</cdr:x>
      <cdr:y>0.51106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488832" y="1756792"/>
          <a:ext cx="742977" cy="930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0.63038</cdr:x>
      <cdr:y>0.29304</cdr:y>
    </cdr:from>
    <cdr:to>
      <cdr:x>0.71067</cdr:x>
      <cdr:y>0.46997</cdr:y>
    </cdr:to>
    <cdr:pic>
      <cdr:nvPicPr>
        <cdr:cNvPr id="3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832648" y="1540768"/>
          <a:ext cx="742885" cy="930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0.43582</cdr:x>
      <cdr:y>0.4163</cdr:y>
    </cdr:from>
    <cdr:to>
      <cdr:x>0.51612</cdr:x>
      <cdr:y>0.59324</cdr:y>
    </cdr:to>
    <cdr:pic>
      <cdr:nvPicPr>
        <cdr:cNvPr id="4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032448" y="2188840"/>
          <a:ext cx="742977" cy="930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0.24904</cdr:x>
      <cdr:y>0.30674</cdr:y>
    </cdr:from>
    <cdr:to>
      <cdr:x>0.32933</cdr:x>
      <cdr:y>0.48368</cdr:y>
    </cdr:to>
    <cdr:pic>
      <cdr:nvPicPr>
        <cdr:cNvPr id="5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304256" y="1612776"/>
          <a:ext cx="742885" cy="9303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0.61812</cdr:x>
      <cdr:y>0.44369</cdr:y>
    </cdr:from>
    <cdr:to>
      <cdr:x>0.69937</cdr:x>
      <cdr:y>0.62062</cdr:y>
    </cdr:to>
    <cdr:pic>
      <cdr:nvPicPr>
        <cdr:cNvPr id="3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52120" y="2332856"/>
          <a:ext cx="742950" cy="930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0.437</cdr:x>
      <cdr:y>0.47109</cdr:y>
    </cdr:from>
    <cdr:to>
      <cdr:x>0.51825</cdr:x>
      <cdr:y>0.64802</cdr:y>
    </cdr:to>
    <cdr:pic>
      <cdr:nvPicPr>
        <cdr:cNvPr id="4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95936" y="2476872"/>
          <a:ext cx="742950" cy="930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0.80712</cdr:x>
      <cdr:y>0.43</cdr:y>
    </cdr:from>
    <cdr:to>
      <cdr:x>0.88837</cdr:x>
      <cdr:y>0.60693</cdr:y>
    </cdr:to>
    <cdr:pic>
      <cdr:nvPicPr>
        <cdr:cNvPr id="2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380312" y="2260848"/>
          <a:ext cx="742950" cy="9302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0.24013</cdr:x>
      <cdr:y>0.38891</cdr:y>
    </cdr:from>
    <cdr:to>
      <cdr:x>0.32138</cdr:x>
      <cdr:y>0.56584</cdr:y>
    </cdr:to>
    <cdr:pic>
      <cdr:nvPicPr>
        <cdr:cNvPr id="5" name="Picture 6" descr="E:\Data show\صور متحركة\Animated Gifs\BUTTONS\but5.GIF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195736" y="2044824"/>
          <a:ext cx="742950" cy="930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0.23389</cdr:x>
      <cdr:y>0.28169</cdr:y>
    </cdr:from>
    <cdr:to>
      <cdr:x>0.29083</cdr:x>
      <cdr:y>0.52717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1416807">
          <a:off x="2138673" y="1448195"/>
          <a:ext cx="520659" cy="12620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0.32792</cdr:x>
      <cdr:y>0.12826</cdr:y>
    </cdr:from>
    <cdr:to>
      <cdr:x>0.38823</cdr:x>
      <cdr:y>0.38438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509628">
          <a:off x="2963282" y="661480"/>
          <a:ext cx="544960" cy="1320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0.34525</cdr:x>
      <cdr:y>0.46431</cdr:y>
    </cdr:from>
    <cdr:to>
      <cdr:x>0.41162</cdr:x>
      <cdr:y>0.70436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2556841">
          <a:off x="3119884" y="2441237"/>
          <a:ext cx="599705" cy="1262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0.2446</cdr:x>
      <cdr:y>0.39956</cdr:y>
    </cdr:from>
    <cdr:to>
      <cdr:x>0.38262</cdr:x>
      <cdr:y>0.4986</cdr:y>
    </cdr:to>
    <cdr:pic>
      <cdr:nvPicPr>
        <cdr:cNvPr id="2" name="Picture 8" descr="arrow2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lum bright="-6000" contrast="-6000"/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 rot="3447568">
          <a:off x="2607285" y="1730169"/>
          <a:ext cx="520732" cy="12620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0.25588</cdr:x>
      <cdr:y>0.24167</cdr:y>
    </cdr:from>
    <cdr:to>
      <cdr:x>0.31838</cdr:x>
      <cdr:y>0.33</cdr:y>
    </cdr:to>
    <cdr:sp macro="" textlink="">
      <cdr:nvSpPr>
        <cdr:cNvPr id="2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9752" y="1368152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0.38642</cdr:x>
      <cdr:y>0.15963</cdr:y>
    </cdr:from>
    <cdr:to>
      <cdr:x>0.49798</cdr:x>
      <cdr:y>0.24367</cdr:y>
    </cdr:to>
    <cdr:sp macro="" textlink="">
      <cdr:nvSpPr>
        <cdr:cNvPr id="2" name="مربع نص 1"/>
        <cdr:cNvSpPr txBox="1"/>
      </cdr:nvSpPr>
      <cdr:spPr>
        <a:xfrm xmlns:a="http://schemas.openxmlformats.org/drawingml/2006/main">
          <a:off x="3491880" y="820688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0.41829</cdr:x>
      <cdr:y>0.17364</cdr:y>
    </cdr:from>
    <cdr:to>
      <cdr:x>0.49798</cdr:x>
      <cdr:y>0.21566</cdr:y>
    </cdr:to>
    <cdr:sp macro="" textlink="">
      <cdr:nvSpPr>
        <cdr:cNvPr id="3" name="مربع نص 2"/>
        <cdr:cNvSpPr txBox="1"/>
      </cdr:nvSpPr>
      <cdr:spPr>
        <a:xfrm xmlns:a="http://schemas.openxmlformats.org/drawingml/2006/main">
          <a:off x="3779912" y="892696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0.08361</cdr:x>
      <cdr:y>0.18764</cdr:y>
    </cdr:from>
    <cdr:to>
      <cdr:x>0.18721</cdr:x>
      <cdr:y>0.27168</cdr:y>
    </cdr:to>
    <cdr:sp macro="" textlink="">
      <cdr:nvSpPr>
        <cdr:cNvPr id="4" name="مربع نص 3"/>
        <cdr:cNvSpPr txBox="1"/>
      </cdr:nvSpPr>
      <cdr:spPr>
        <a:xfrm xmlns:a="http://schemas.openxmlformats.org/drawingml/2006/main">
          <a:off x="755576" y="964704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0.41033</cdr:x>
      <cdr:y>0.13162</cdr:y>
    </cdr:from>
    <cdr:to>
      <cdr:x>0.49001</cdr:x>
      <cdr:y>0.20165</cdr:y>
    </cdr:to>
    <cdr:sp macro="" textlink="">
      <cdr:nvSpPr>
        <cdr:cNvPr id="5" name="مربع نص 4"/>
        <cdr:cNvSpPr txBox="1"/>
      </cdr:nvSpPr>
      <cdr:spPr>
        <a:xfrm xmlns:a="http://schemas.openxmlformats.org/drawingml/2006/main">
          <a:off x="3707904" y="67667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r>
            <a:rPr lang="en-US" sz="1100" b="1" dirty="0" smtClean="0"/>
            <a:t>P=0.000</a:t>
          </a:r>
          <a:endParaRPr lang="ar-SA" sz="1100" b="1" dirty="0"/>
        </a:p>
      </cdr:txBody>
    </cdr:sp>
  </cdr:relSizeAnchor>
  <cdr:relSizeAnchor xmlns:cdr="http://schemas.openxmlformats.org/drawingml/2006/chartDrawing">
    <cdr:from>
      <cdr:x>0.10752</cdr:x>
      <cdr:y>0.15963</cdr:y>
    </cdr:from>
    <cdr:to>
      <cdr:x>0.17924</cdr:x>
      <cdr:y>0.20165</cdr:y>
    </cdr:to>
    <cdr:sp macro="" textlink="">
      <cdr:nvSpPr>
        <cdr:cNvPr id="6" name="مربع نص 5"/>
        <cdr:cNvSpPr txBox="1"/>
      </cdr:nvSpPr>
      <cdr:spPr>
        <a:xfrm xmlns:a="http://schemas.openxmlformats.org/drawingml/2006/main">
          <a:off x="971600" y="82068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0.12784</cdr:x>
      <cdr:y>0.14562</cdr:y>
    </cdr:from>
    <cdr:to>
      <cdr:x>0.19955</cdr:x>
      <cdr:y>0.20165</cdr:y>
    </cdr:to>
    <cdr:sp macro="" textlink="">
      <cdr:nvSpPr>
        <cdr:cNvPr id="7" name="مربع نص 6"/>
        <cdr:cNvSpPr txBox="1"/>
      </cdr:nvSpPr>
      <cdr:spPr>
        <a:xfrm xmlns:a="http://schemas.openxmlformats.org/drawingml/2006/main">
          <a:off x="1155255" y="748680"/>
          <a:ext cx="648007" cy="288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r>
            <a:rPr lang="en-US" sz="1100" b="1" dirty="0" smtClean="0"/>
            <a:t>P=0.000</a:t>
          </a:r>
          <a:endParaRPr lang="ar-SA" sz="11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0.46063</cdr:x>
      <cdr:y>0.1213</cdr:y>
    </cdr:from>
    <cdr:to>
      <cdr:x>0.57875</cdr:x>
      <cdr:y>0.18869</cdr:y>
    </cdr:to>
    <cdr:sp macro="" textlink="">
      <cdr:nvSpPr>
        <cdr:cNvPr id="2" name="مربع نص 1"/>
        <cdr:cNvSpPr txBox="1"/>
      </cdr:nvSpPr>
      <cdr:spPr>
        <a:xfrm xmlns:a="http://schemas.openxmlformats.org/drawingml/2006/main">
          <a:off x="4212000" y="648066"/>
          <a:ext cx="1080080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P=0.000</a:t>
          </a:r>
          <a:endParaRPr lang="ar-SA" sz="1600" b="1" dirty="0"/>
        </a:p>
      </cdr:txBody>
    </cdr:sp>
  </cdr:relSizeAnchor>
  <cdr:relSizeAnchor xmlns:cdr="http://schemas.openxmlformats.org/drawingml/2006/chartDrawing">
    <cdr:from>
      <cdr:x>0.01963</cdr:x>
      <cdr:y>0.09435</cdr:y>
    </cdr:from>
    <cdr:to>
      <cdr:x>0.12988</cdr:x>
      <cdr:y>0.20355</cdr:y>
    </cdr:to>
    <cdr:sp macro="" textlink="">
      <cdr:nvSpPr>
        <cdr:cNvPr id="3" name="مربع نص 1"/>
        <cdr:cNvSpPr txBox="1"/>
      </cdr:nvSpPr>
      <cdr:spPr>
        <a:xfrm xmlns:a="http://schemas.openxmlformats.org/drawingml/2006/main" flipH="1">
          <a:off x="179511" y="504081"/>
          <a:ext cx="1008112" cy="583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P=0.000</a:t>
          </a:r>
          <a:endParaRPr lang="ar-SA" sz="1600" b="1" dirty="0"/>
        </a:p>
      </cdr:txBody>
    </cdr:sp>
  </cdr:relSizeAnchor>
  <cdr:relSizeAnchor xmlns:cdr="http://schemas.openxmlformats.org/drawingml/2006/chartDrawing">
    <cdr:from>
      <cdr:x>0.7205</cdr:x>
      <cdr:y>0.21565</cdr:y>
    </cdr:from>
    <cdr:to>
      <cdr:x>0.783</cdr:x>
      <cdr:y>0.30924</cdr:y>
    </cdr:to>
    <cdr:sp macro="" textlink="">
      <cdr:nvSpPr>
        <cdr:cNvPr id="13" name="AutoShape 5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88224" y="1152127"/>
          <a:ext cx="571504" cy="500066"/>
        </a:xfrm>
        <a:prstGeom xmlns:a="http://schemas.openxmlformats.org/drawingml/2006/main" prst="star4">
          <a:avLst>
            <a:gd name="adj" fmla="val 16076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/>
        <a:lstStyle xmlns:a="http://schemas.openxmlformats.org/drawingml/2006/main">
          <a:defPPr>
            <a:defRPr lang="ar-SA"/>
          </a:defPPr>
          <a:lvl1pPr marL="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ar-SY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780C5F-95E9-4F7C-A6B9-063A5D15DC9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01B3CB-5FFC-4A6F-96FF-76277103946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4945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1B3CB-5FFC-4A6F-96FF-762771039466}" type="slidenum">
              <a:rPr lang="ar-SA" smtClean="0"/>
              <a:pPr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035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6" descr="Logo1994_New%20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4756" y="0"/>
            <a:ext cx="1814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98921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مستطيل 1"/>
          <p:cNvSpPr/>
          <p:nvPr/>
        </p:nvSpPr>
        <p:spPr>
          <a:xfrm>
            <a:off x="395535" y="2132856"/>
            <a:ext cx="8424937" cy="37394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ar-SY" sz="4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تأثير الرعاية </a:t>
            </a:r>
            <a:r>
              <a:rPr lang="ar-SY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الداعمة على احتياجات ونوعية حياة مريضات </a:t>
            </a:r>
            <a:r>
              <a:rPr lang="ar-SY" sz="4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السرطان في </a:t>
            </a:r>
            <a:r>
              <a:rPr lang="ar-SY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المنازل</a:t>
            </a:r>
          </a:p>
          <a:p>
            <a:pPr algn="ctr"/>
            <a: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Y" sz="2800" b="1" dirty="0">
                <a:ln w="11430"/>
                <a:solidFill>
                  <a:srgbClr val="0000CC"/>
                </a:solidFill>
              </a:rPr>
              <a:t>إعداد</a:t>
            </a:r>
            <a: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Y" sz="40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مفيدة </a:t>
            </a:r>
            <a:r>
              <a:rPr lang="ar-SY" sz="40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عبد الرحيم </a:t>
            </a:r>
            <a:r>
              <a:rPr lang="ar-SY" sz="40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Extensions" pitchFamily="2" charset="-78"/>
              </a:rPr>
              <a:t>نعمان</a:t>
            </a:r>
            <a:endParaRPr lang="ar-SY" sz="2800" b="1" dirty="0" smtClean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Extensions" pitchFamily="2" charset="-78"/>
            </a:endParaRPr>
          </a:p>
          <a:p>
            <a:pPr>
              <a:spcAft>
                <a:spcPts val="600"/>
              </a:spcAft>
            </a:pPr>
            <a: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Y" sz="2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Y" sz="2800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5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 smtClean="0"/>
          </a:p>
        </p:txBody>
      </p:sp>
      <p:sp>
        <p:nvSpPr>
          <p:cNvPr id="5" name="Rectangle 4"/>
          <p:cNvSpPr/>
          <p:nvPr/>
        </p:nvSpPr>
        <p:spPr>
          <a:xfrm>
            <a:off x="762000" y="152400"/>
            <a:ext cx="769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kumimoji="1" lang="en-US" sz="6000" b="1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effectLst>
                  <a:glow rad="101600">
                    <a:srgbClr val="FF3399">
                      <a:alpha val="6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Tools of the study</a:t>
            </a:r>
            <a:endParaRPr lang="en-US" sz="6000" b="1" dirty="0">
              <a:ln w="31550" cmpd="sng">
                <a:gradFill>
                  <a:gsLst>
                    <a:gs pos="70000">
                      <a:srgbClr val="2D2D8A">
                        <a:shade val="50000"/>
                        <a:satMod val="190000"/>
                      </a:srgbClr>
                    </a:gs>
                    <a:gs pos="0">
                      <a:srgbClr val="2D2D8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2D2D8A">
                  <a:tint val="15000"/>
                  <a:satMod val="200000"/>
                </a:srgbClr>
              </a:solidFill>
              <a:effectLst>
                <a:glow rad="101600">
                  <a:srgbClr val="FF3399">
                    <a:alpha val="60000"/>
                  </a:srgb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47924" y="3276600"/>
            <a:ext cx="3276600" cy="3581400"/>
            <a:chOff x="762000" y="3429000"/>
            <a:chExt cx="3276600" cy="3048000"/>
          </a:xfrm>
        </p:grpSpPr>
        <p:sp>
          <p:nvSpPr>
            <p:cNvPr id="68624" name="AutoShape 3"/>
            <p:cNvSpPr>
              <a:spLocks noChangeArrowheads="1"/>
            </p:cNvSpPr>
            <p:nvPr/>
          </p:nvSpPr>
          <p:spPr bwMode="gray">
            <a:xfrm rot="5400000">
              <a:off x="876300" y="3314700"/>
              <a:ext cx="3048000" cy="3276600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2700000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1800" b="0" dirty="0">
                <a:latin typeface="Arial" pitchFamily="34" charset="0"/>
              </a:endParaRPr>
            </a:p>
          </p:txBody>
        </p:sp>
        <p:sp>
          <p:nvSpPr>
            <p:cNvPr id="68625" name="Text Box 6"/>
            <p:cNvSpPr txBox="1">
              <a:spLocks noChangeArrowheads="1"/>
            </p:cNvSpPr>
            <p:nvPr/>
          </p:nvSpPr>
          <p:spPr bwMode="gray">
            <a:xfrm>
              <a:off x="990600" y="3962400"/>
              <a:ext cx="2971800" cy="497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algn="ctr" rtl="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algn="ctr" rtl="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algn="ctr" rtl="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algn="ctr" rtl="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endParaRPr lang="en-US" sz="3200" b="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419600" y="1371600"/>
            <a:ext cx="3276600" cy="1981200"/>
            <a:chOff x="4343400" y="1371600"/>
            <a:chExt cx="3276600" cy="1981200"/>
          </a:xfrm>
        </p:grpSpPr>
        <p:grpSp>
          <p:nvGrpSpPr>
            <p:cNvPr id="68619" name="Group 15"/>
            <p:cNvGrpSpPr>
              <a:grpSpLocks/>
            </p:cNvGrpSpPr>
            <p:nvPr/>
          </p:nvGrpSpPr>
          <p:grpSpPr bwMode="auto">
            <a:xfrm>
              <a:off x="4343400" y="1371600"/>
              <a:ext cx="3276600" cy="1219200"/>
              <a:chOff x="2251" y="1126"/>
              <a:chExt cx="1501" cy="339"/>
            </a:xfrm>
          </p:grpSpPr>
          <p:sp>
            <p:nvSpPr>
              <p:cNvPr id="68622" name="AutoShape 16"/>
              <p:cNvSpPr>
                <a:spLocks noChangeArrowheads="1"/>
              </p:cNvSpPr>
              <p:nvPr/>
            </p:nvSpPr>
            <p:spPr bwMode="gray">
              <a:xfrm>
                <a:off x="2251" y="1126"/>
                <a:ext cx="1501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45454"/>
                  </a:gs>
                  <a:gs pos="50000">
                    <a:srgbClr val="EAEAEA"/>
                  </a:gs>
                  <a:gs pos="100000">
                    <a:srgbClr val="545454"/>
                  </a:gs>
                </a:gsLst>
                <a:lin ang="5400000" scaled="1"/>
              </a:gradFill>
              <a:ln>
                <a:noFill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1800" b="0" dirty="0">
                  <a:latin typeface="Arial" pitchFamily="34" charset="0"/>
                </a:endParaRPr>
              </a:p>
            </p:txBody>
          </p:sp>
          <p:sp>
            <p:nvSpPr>
              <p:cNvPr id="68623" name="AutoShape 17"/>
              <p:cNvSpPr>
                <a:spLocks noChangeArrowheads="1"/>
              </p:cNvSpPr>
              <p:nvPr/>
            </p:nvSpPr>
            <p:spPr bwMode="gray">
              <a:xfrm>
                <a:off x="2269" y="1145"/>
                <a:ext cx="1465" cy="303"/>
              </a:xfrm>
              <a:prstGeom prst="roundRect">
                <a:avLst>
                  <a:gd name="adj" fmla="val 50000"/>
                </a:avLst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endParaRPr lang="en-US" sz="1800" b="0" dirty="0">
                  <a:latin typeface="Arial" pitchFamily="34" charset="0"/>
                </a:endParaRPr>
              </a:p>
            </p:txBody>
          </p:sp>
        </p:grpSp>
        <p:sp>
          <p:nvSpPr>
            <p:cNvPr id="20" name="Rectangle 18"/>
            <p:cNvSpPr>
              <a:spLocks noChangeArrowheads="1"/>
            </p:cNvSpPr>
            <p:nvPr/>
          </p:nvSpPr>
          <p:spPr bwMode="gray">
            <a:xfrm>
              <a:off x="4724400" y="1600200"/>
              <a:ext cx="2286000" cy="7699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defRPr/>
              </a:pPr>
              <a:r>
                <a:rPr lang="en-US" sz="44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Arial" pitchFamily="34" charset="0"/>
                </a:rPr>
                <a:t>Tool </a:t>
              </a:r>
              <a:r>
                <a:rPr lang="en-US" sz="4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Arial" pitchFamily="34" charset="0"/>
                </a:rPr>
                <a:t>3</a:t>
              </a:r>
              <a:endPara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68621" name="AutoShape 28"/>
            <p:cNvSpPr>
              <a:spLocks noChangeArrowheads="1"/>
            </p:cNvSpPr>
            <p:nvPr/>
          </p:nvSpPr>
          <p:spPr bwMode="gray">
            <a:xfrm flipV="1">
              <a:off x="5029200" y="2590800"/>
              <a:ext cx="1981200" cy="7620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80FF"/>
                </a:gs>
                <a:gs pos="50000">
                  <a:srgbClr val="FFB3FF"/>
                </a:gs>
                <a:gs pos="100000">
                  <a:srgbClr val="FFDA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endParaRPr lang="en-US" sz="1800" b="0" dirty="0">
                <a:latin typeface="Arial" pitchFamily="34" charset="0"/>
              </a:endParaRPr>
            </a:p>
          </p:txBody>
        </p:sp>
      </p:grpSp>
      <p:sp>
        <p:nvSpPr>
          <p:cNvPr id="68618" name="Text Box 10"/>
          <p:cNvSpPr txBox="1">
            <a:spLocks noChangeArrowheads="1"/>
          </p:cNvSpPr>
          <p:nvPr/>
        </p:nvSpPr>
        <p:spPr bwMode="gray">
          <a:xfrm>
            <a:off x="-714284" y="1585841"/>
            <a:ext cx="2808236" cy="6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18512" y="3903345"/>
            <a:ext cx="326957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استبيان 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احتياجات</a:t>
            </a: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الرعاية 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الداعمة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الجس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000" b="1" dirty="0" err="1" smtClean="0">
                <a:latin typeface="Simplified Arabic" pitchFamily="18" charset="-78"/>
                <a:cs typeface="Simplified Arabic" pitchFamily="18" charset="-78"/>
              </a:rPr>
              <a:t>ية</a:t>
            </a:r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، والنفسية، </a:t>
            </a:r>
          </a:p>
          <a:p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والجنسية، </a:t>
            </a:r>
          </a:p>
          <a:p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والدعم والرعاية ، </a:t>
            </a:r>
          </a:p>
          <a:p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والمعرفية والنظام الصحي</a:t>
            </a: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04600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390" y="19275"/>
            <a:ext cx="7205309" cy="1143000"/>
          </a:xfrm>
        </p:spPr>
        <p:txBody>
          <a:bodyPr>
            <a:normAutofit fontScale="90000"/>
          </a:bodyPr>
          <a:lstStyle/>
          <a:p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أدوات الدراسة</a:t>
            </a:r>
            <a:b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TOOL 4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5076056" y="3352800"/>
            <a:ext cx="4067943" cy="35052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ar-SA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0" y="3352800"/>
            <a:ext cx="3563888" cy="338856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noFill/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ar-SA" sz="1800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536" y="3552825"/>
            <a:ext cx="30334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تقييم نوعية الحياة: </a:t>
            </a:r>
          </a:p>
          <a:p>
            <a:r>
              <a:rPr lang="ar-SA" sz="2400" b="1" dirty="0" smtClean="0">
                <a:solidFill>
                  <a:srgbClr val="000000"/>
                </a:solidFill>
              </a:rPr>
              <a:t>1- المقاييس الوظيفية</a:t>
            </a:r>
            <a:r>
              <a:rPr lang="ar-SA" sz="2400" b="0" dirty="0" smtClean="0">
                <a:solidFill>
                  <a:srgbClr val="000000"/>
                </a:solidFill>
              </a:rPr>
              <a:t>: الجسمانية والنفسية والاجتماعية والفكرية والدور الوظيفي في الحياة</a:t>
            </a:r>
          </a:p>
          <a:p>
            <a:r>
              <a:rPr lang="ar-SA" sz="2400" b="1" dirty="0" smtClean="0">
                <a:solidFill>
                  <a:srgbClr val="000000"/>
                </a:solidFill>
              </a:rPr>
              <a:t>2- مقياس الأعراض الجانبية للمعالجة الكيماوية</a:t>
            </a:r>
            <a:r>
              <a:rPr lang="ar-SA" sz="2400" dirty="0" smtClean="0">
                <a:solidFill>
                  <a:srgbClr val="000000"/>
                </a:solidFill>
              </a:rPr>
              <a:t>.</a:t>
            </a:r>
            <a:r>
              <a:rPr lang="en-US" sz="2400" b="0" dirty="0" smtClean="0">
                <a:solidFill>
                  <a:srgbClr val="000000"/>
                </a:solidFill>
              </a:rPr>
              <a:t>.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67591" name="Freeform 7"/>
          <p:cNvSpPr>
            <a:spLocks/>
          </p:cNvSpPr>
          <p:nvPr/>
        </p:nvSpPr>
        <p:spPr bwMode="gray">
          <a:xfrm>
            <a:off x="3517473" y="32559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759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7593" name="Freeform 9"/>
          <p:cNvSpPr>
            <a:spLocks/>
          </p:cNvSpPr>
          <p:nvPr/>
        </p:nvSpPr>
        <p:spPr bwMode="gray">
          <a:xfrm flipH="1">
            <a:off x="4531045" y="32559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SA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2123728" y="1211551"/>
            <a:ext cx="5111686" cy="1961803"/>
            <a:chOff x="1997" y="1314"/>
            <a:chExt cx="1889" cy="1009"/>
          </a:xfrm>
        </p:grpSpPr>
        <p:grpSp>
          <p:nvGrpSpPr>
            <p:cNvPr id="6759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759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SA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ar-SA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2947219" y="1329828"/>
            <a:ext cx="33640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استبيان </a:t>
            </a:r>
            <a:r>
              <a:rPr lang="ar-S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تقييم نوعية </a:t>
            </a:r>
            <a:endParaRPr lang="ar-S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الحياة </a:t>
            </a:r>
            <a:r>
              <a:rPr lang="ar-SA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المرتبطة بالصحة </a:t>
            </a:r>
            <a:endParaRPr lang="ar-SA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EORTC-QLQ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5434332" y="3581400"/>
            <a:ext cx="3602164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ar-SY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نموذج سرطان الثدي</a:t>
            </a:r>
            <a:r>
              <a:rPr lang="ar-SA" sz="24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QLQ-BR 23</a:t>
            </a:r>
            <a:r>
              <a:rPr lang="ar-SA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Quality of Life questionnaire – Breast</a:t>
            </a:r>
            <a:r>
              <a:rPr lang="en-US" sz="1400" b="0" dirty="0" smtClean="0">
                <a:solidFill>
                  <a:srgbClr val="000000"/>
                </a:solidFill>
              </a:rPr>
              <a:t>.</a:t>
            </a:r>
          </a:p>
          <a:p>
            <a:r>
              <a:rPr lang="ar-SA" sz="1400" dirty="0" smtClean="0">
                <a:solidFill>
                  <a:srgbClr val="000000"/>
                </a:solidFill>
              </a:rPr>
              <a:t>1</a:t>
            </a:r>
            <a:r>
              <a:rPr lang="ar-SA" sz="2000" b="1" dirty="0" smtClean="0">
                <a:solidFill>
                  <a:srgbClr val="000000"/>
                </a:solidFill>
              </a:rPr>
              <a:t>- المقاييس الوظيفية: </a:t>
            </a:r>
            <a:r>
              <a:rPr lang="ar-SA" sz="2000" dirty="0" smtClean="0">
                <a:solidFill>
                  <a:srgbClr val="000000"/>
                </a:solidFill>
              </a:rPr>
              <a:t>صورة الجسم، نظرة المريضة للمستقبل، الوظيفة الجنسية ، والرضا بالحياة الجنسية</a:t>
            </a:r>
          </a:p>
          <a:p>
            <a:r>
              <a:rPr lang="ar-SA" sz="2000" b="0" dirty="0" smtClean="0">
                <a:solidFill>
                  <a:srgbClr val="000000"/>
                </a:solidFill>
              </a:rPr>
              <a:t>2- </a:t>
            </a:r>
            <a:r>
              <a:rPr lang="ar-SA" sz="2000" b="1" dirty="0" smtClean="0">
                <a:solidFill>
                  <a:srgbClr val="000000"/>
                </a:solidFill>
              </a:rPr>
              <a:t>مقياس أعراض :</a:t>
            </a:r>
          </a:p>
          <a:p>
            <a:r>
              <a:rPr lang="ar-SA" sz="2000" b="0" dirty="0" smtClean="0">
                <a:solidFill>
                  <a:srgbClr val="000000"/>
                </a:solidFill>
              </a:rPr>
              <a:t>سرطان الثدي الجهازية، أعراض الذراع، وأعراض الثدي والانزعاج من تساقط الشعر</a:t>
            </a:r>
            <a:endParaRPr 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4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977" y="67780"/>
            <a:ext cx="8229600" cy="1143000"/>
          </a:xfrm>
        </p:spPr>
        <p:txBody>
          <a:bodyPr/>
          <a:lstStyle/>
          <a:p>
            <a:r>
              <a:rPr lang="ar-SA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الأداة التاسعة</a:t>
            </a:r>
            <a:endParaRPr lang="en-US" sz="2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0" y="872176"/>
            <a:ext cx="9036496" cy="5985823"/>
            <a:chOff x="501" y="812"/>
            <a:chExt cx="4539" cy="2545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69636" name="AutoShape 4"/>
            <p:cNvSpPr>
              <a:spLocks noChangeArrowheads="1"/>
            </p:cNvSpPr>
            <p:nvPr/>
          </p:nvSpPr>
          <p:spPr bwMode="gray">
            <a:xfrm>
              <a:off x="1872" y="2496"/>
              <a:ext cx="192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37" name="AutoShape 5"/>
            <p:cNvSpPr>
              <a:spLocks noChangeArrowheads="1"/>
            </p:cNvSpPr>
            <p:nvPr/>
          </p:nvSpPr>
          <p:spPr bwMode="gray">
            <a:xfrm>
              <a:off x="1872" y="2160"/>
              <a:ext cx="192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gray">
            <a:xfrm>
              <a:off x="1872" y="1824"/>
              <a:ext cx="192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gray">
            <a:xfrm>
              <a:off x="2111" y="1969"/>
              <a:ext cx="163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>
                  <a:solidFill>
                    <a:srgbClr val="FFFF00"/>
                  </a:solidFill>
                </a:rPr>
                <a:t>5 جلسات تثقيف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sp>
          <p:nvSpPr>
            <p:cNvPr id="69640" name="Text Box 8"/>
            <p:cNvSpPr txBox="1">
              <a:spLocks noChangeArrowheads="1"/>
            </p:cNvSpPr>
            <p:nvPr/>
          </p:nvSpPr>
          <p:spPr bwMode="gray">
            <a:xfrm>
              <a:off x="1689" y="2305"/>
              <a:ext cx="205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ar-SA" sz="2800" b="1" dirty="0">
                  <a:solidFill>
                    <a:srgbClr val="FFFF00"/>
                  </a:solidFill>
                </a:rPr>
                <a:t>3 جلسات استرخاء </a:t>
              </a:r>
              <a:r>
                <a:rPr lang="ar-SA" sz="2800" b="1" dirty="0" smtClean="0">
                  <a:solidFill>
                    <a:srgbClr val="FFFF00"/>
                  </a:solidFill>
                </a:rPr>
                <a:t>عضلي  </a:t>
              </a:r>
              <a:endParaRPr lang="en-US" sz="2800" b="1" dirty="0">
                <a:solidFill>
                  <a:srgbClr val="FFFF00"/>
                </a:solidFill>
              </a:endParaRPr>
            </a:p>
            <a:p>
              <a:endParaRPr lang="en-US" sz="1800" dirty="0"/>
            </a:p>
          </p:txBody>
        </p:sp>
        <p:sp>
          <p:nvSpPr>
            <p:cNvPr id="69641" name="Text Box 9"/>
            <p:cNvSpPr txBox="1">
              <a:spLocks noChangeArrowheads="1"/>
            </p:cNvSpPr>
            <p:nvPr/>
          </p:nvSpPr>
          <p:spPr bwMode="gray">
            <a:xfrm>
              <a:off x="2194" y="2623"/>
              <a:ext cx="146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ar-SA" sz="3200" b="1" dirty="0">
                  <a:solidFill>
                    <a:srgbClr val="FFFF00"/>
                  </a:solidFill>
                </a:rPr>
                <a:t>3 جلسات دعم نفسي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sp>
          <p:nvSpPr>
            <p:cNvPr id="69643" name="AutoShape 11"/>
            <p:cNvSpPr>
              <a:spLocks noChangeArrowheads="1"/>
            </p:cNvSpPr>
            <p:nvPr/>
          </p:nvSpPr>
          <p:spPr bwMode="auto">
            <a:xfrm>
              <a:off x="501" y="1334"/>
              <a:ext cx="1371" cy="19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 sz="1800" b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501" y="1488"/>
              <a:ext cx="1340" cy="1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ar-SA" sz="3200" b="1" dirty="0" smtClean="0">
                  <a:solidFill>
                    <a:srgbClr val="001D3A"/>
                  </a:solidFill>
                  <a:latin typeface="Verdana" pitchFamily="34" charset="0"/>
                </a:rPr>
                <a:t>محتوى جلسات التثقيف</a:t>
              </a:r>
              <a:endParaRPr lang="en-US" sz="3200" b="0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800" b="1" dirty="0" smtClean="0"/>
                <a:t>سرطان الثدي 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800" b="1" dirty="0" smtClean="0"/>
                <a:t>المعالجة الكيماوية 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800" b="1" dirty="0" smtClean="0"/>
                <a:t>تأثيراتها الجانبية</a:t>
              </a:r>
              <a:endParaRPr lang="ar-SA" sz="2800" b="1" dirty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2800" b="1" dirty="0"/>
                <a:t>والوذمة اللمفاوية</a:t>
              </a:r>
              <a:endParaRPr lang="en-US" sz="2800" b="1" dirty="0"/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 sz="1800" b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3888" y="1488"/>
              <a:ext cx="1152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ar-SA" sz="3600" b="1" dirty="0" smtClean="0">
                  <a:solidFill>
                    <a:srgbClr val="001D3A"/>
                  </a:solidFill>
                  <a:latin typeface="Verdana" pitchFamily="34" charset="0"/>
                </a:rPr>
                <a:t>الدعم النفسي</a:t>
              </a:r>
              <a:endParaRPr lang="en-US" sz="3600" b="1" dirty="0">
                <a:solidFill>
                  <a:srgbClr val="001D3A"/>
                </a:solidFill>
                <a:latin typeface="Verdana" pitchFamily="34" charset="0"/>
              </a:endParaRPr>
            </a:p>
            <a:p>
              <a:endParaRPr lang="en-US" sz="3600" b="0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3600" b="1" dirty="0"/>
                <a:t>تدبير الشدة </a:t>
              </a:r>
              <a:endParaRPr lang="ar-SA" sz="3600" b="1" dirty="0" smtClean="0"/>
            </a:p>
            <a:p>
              <a:pPr marL="342900" indent="-342900">
                <a:buFont typeface="Arial" pitchFamily="34" charset="0"/>
                <a:buChar char="•"/>
              </a:pPr>
              <a:r>
                <a:rPr lang="ar-SA" sz="3600" b="1" dirty="0" smtClean="0"/>
                <a:t>تقنيات التكيف</a:t>
              </a:r>
              <a:endParaRPr lang="en-US" sz="3600" b="1" dirty="0"/>
            </a:p>
          </p:txBody>
        </p:sp>
        <p:sp>
          <p:nvSpPr>
            <p:cNvPr id="69647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8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9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50" name="Text Box 18"/>
            <p:cNvSpPr txBox="1">
              <a:spLocks noChangeArrowheads="1"/>
            </p:cNvSpPr>
            <p:nvPr/>
          </p:nvSpPr>
          <p:spPr bwMode="gray">
            <a:xfrm>
              <a:off x="1790" y="812"/>
              <a:ext cx="2064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endParaRPr lang="ar-SY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ctr"/>
              <a:r>
                <a:rPr lang="ar-SY" sz="3200" b="1" dirty="0" smtClean="0">
                  <a:solidFill>
                    <a:srgbClr val="66FFFF"/>
                  </a:solidFill>
                  <a:latin typeface="Simplified Arabic" pitchFamily="18" charset="-78"/>
                  <a:cs typeface="Simplified Arabic" pitchFamily="18" charset="-78"/>
                </a:rPr>
                <a:t>نموذج التداخلات الداعمة</a:t>
              </a:r>
              <a:endParaRPr lang="ar-SY" sz="3200" b="1" dirty="0">
                <a:solidFill>
                  <a:srgbClr val="66FFFF"/>
                </a:solidFill>
                <a:latin typeface="Simplified Arabic" pitchFamily="18" charset="-78"/>
                <a:cs typeface="Simplified Arabic" pitchFamily="18" charset="-78"/>
              </a:endParaRPr>
            </a:p>
            <a:p>
              <a:pPr algn="ctr"/>
              <a:r>
                <a:rPr lang="ar-SY" sz="3200" b="1" dirty="0">
                  <a:solidFill>
                    <a:srgbClr val="66FFFF"/>
                  </a:solidFill>
                  <a:latin typeface="Simplified Arabic" pitchFamily="18" charset="-78"/>
                  <a:cs typeface="Simplified Arabic" pitchFamily="18" charset="-78"/>
                </a:rPr>
                <a:t>(التثقيفية- النفسية</a:t>
              </a:r>
              <a:r>
                <a:rPr lang="ar-SY" sz="3200" b="1" dirty="0" smtClean="0">
                  <a:solidFill>
                    <a:srgbClr val="66FFFF"/>
                  </a:solidFill>
                  <a:latin typeface="Simplified Arabic" pitchFamily="18" charset="-78"/>
                  <a:cs typeface="Simplified Arabic" pitchFamily="18" charset="-78"/>
                </a:rPr>
                <a:t>)</a:t>
              </a:r>
              <a:endParaRPr lang="en-US" sz="3200" dirty="0">
                <a:solidFill>
                  <a:srgbClr val="66FFFF"/>
                </a:solidFill>
              </a:endParaRPr>
            </a:p>
            <a:p>
              <a:endParaRPr lang="en-US" sz="1800" dirty="0"/>
            </a:p>
          </p:txBody>
        </p:sp>
        <p:sp>
          <p:nvSpPr>
            <p:cNvPr id="69653" name="AutoShape 21"/>
            <p:cNvSpPr>
              <a:spLocks noChangeArrowheads="1"/>
            </p:cNvSpPr>
            <p:nvPr/>
          </p:nvSpPr>
          <p:spPr bwMode="gray">
            <a:xfrm>
              <a:off x="2269" y="3026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xmlns="" val="41322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جمع البيانات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خطط انسيابي: تخزين بالوصول التسلسلي 3"/>
          <p:cNvSpPr/>
          <p:nvPr/>
        </p:nvSpPr>
        <p:spPr>
          <a:xfrm>
            <a:off x="-468560" y="1628800"/>
            <a:ext cx="9865096" cy="5229200"/>
          </a:xfrm>
          <a:prstGeom prst="flowChartMagnetic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طبقت الدراسة خلال الفترة </a:t>
            </a:r>
            <a:r>
              <a:rPr lang="ar-SA" sz="4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الواقعة </a:t>
            </a:r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بين</a:t>
            </a:r>
          </a:p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SY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2013- </a:t>
            </a:r>
            <a:r>
              <a:rPr lang="en-US" sz="4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2014</a:t>
            </a:r>
            <a:r>
              <a:rPr lang="ar-SA" sz="44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).</a:t>
            </a:r>
            <a:endParaRPr lang="ar-SA" sz="4400" dirty="0">
              <a:solidFill>
                <a:schemeClr val="tx1"/>
              </a:solidFill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7258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خطة تطبيق 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الرعاية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9157649"/>
              </p:ext>
            </p:extLst>
          </p:nvPr>
        </p:nvGraphicFramePr>
        <p:xfrm>
          <a:off x="-3964" y="908721"/>
          <a:ext cx="9147964" cy="56800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45150"/>
                <a:gridCol w="3664960"/>
                <a:gridCol w="3137854"/>
              </a:tblGrid>
              <a:tr h="7777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عدد اللقاءات والزيارات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التوقيت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المحتوى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اللقاء الأول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في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المشفى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تقييم بدئي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الزيارة الأولى</a:t>
                      </a:r>
                      <a:endParaRPr lang="en-US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تثقيف</a:t>
                      </a:r>
                      <a:r>
                        <a:rPr lang="ar-SA" sz="2400" b="1" baseline="0" dirty="0" smtClean="0"/>
                        <a:t> صحي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الزيارة الثانية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أسبوعين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استرخاء عضلي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اللقاء الثاني</a:t>
                      </a:r>
                      <a:endParaRPr lang="en-US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في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المشفى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تثقيف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صحي ودعم نفسي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الزيارة الثالثة</a:t>
                      </a:r>
                      <a:endParaRPr lang="en-US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تثقيف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صحي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الزيارة الرابعة</a:t>
                      </a:r>
                      <a:endParaRPr lang="en-US" sz="24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أسبوعين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smtClean="0">
                          <a:latin typeface="Calibri"/>
                          <a:ea typeface="Times New Roman"/>
                          <a:cs typeface="Simplified Arabic"/>
                        </a:rPr>
                        <a:t>استرخاء عضلي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اللقاء الثالث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يوم الجرعة التالية في المشفى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تثقيف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صحي ودعم نفسي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604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الزيارة الخامسة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تثقيف صحي</a:t>
                      </a:r>
                      <a:endParaRPr lang="ar-SA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376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خطة تطبيق الرعاية</a:t>
            </a:r>
            <a:endParaRPr lang="ar-S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4944440"/>
              </p:ext>
            </p:extLst>
          </p:nvPr>
        </p:nvGraphicFramePr>
        <p:xfrm>
          <a:off x="0" y="1052735"/>
          <a:ext cx="9144000" cy="58052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357"/>
                <a:gridCol w="3964301"/>
                <a:gridCol w="3147342"/>
              </a:tblGrid>
              <a:tr h="69545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اللقاءات والزيارات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التوقيت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المحتوى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475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الزيارة السادسة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أسبوعين من الجرعة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استرخاء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عضلي تدريجي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8902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اللقاء الرابع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في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المشفى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دعم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نفسي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7794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اللقاء الخامس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ثلاثة أشهر من تاريخ اللقاء الأول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إعادة </a:t>
                      </a: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تقييم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15908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المتابعة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الهاتفية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شهر </a:t>
                      </a: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وبعد شهرين من </a:t>
                      </a: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تاريخ اللقاء </a:t>
                      </a: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الخامس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مشورة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  <a:tr h="9018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اللقاء السادس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بعد ستة أشهر من تاريخ اللقاء الأول 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Times New Roman"/>
                          <a:cs typeface="Simplified Arabic"/>
                        </a:rPr>
                        <a:t>إعادة </a:t>
                      </a:r>
                      <a:r>
                        <a:rPr lang="ar-SA" sz="2400" b="1" dirty="0" smtClean="0">
                          <a:latin typeface="Calibri"/>
                          <a:ea typeface="Times New Roman"/>
                          <a:cs typeface="Simplified Arabic"/>
                        </a:rPr>
                        <a:t>تقييم</a:t>
                      </a:r>
                      <a:endParaRPr lang="en-US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2060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11" descr="images (1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438400"/>
            <a:ext cx="5943600" cy="4572000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-304800" y="0"/>
            <a:ext cx="6248400" cy="49530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>
            <a:flatTx/>
          </a:bodyPr>
          <a:lstStyle/>
          <a:p>
            <a:pPr rtl="1">
              <a:defRPr/>
            </a:pPr>
            <a:r>
              <a:rPr lang="en-US" sz="4400" dirty="0">
                <a:solidFill>
                  <a:srgbClr val="C00000"/>
                </a:solidFill>
              </a:rPr>
              <a:t>Results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989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أفراد </a:t>
            </a:r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العينة وفق الصفات الديموغرافية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2566916"/>
              </p:ext>
            </p:extLst>
          </p:nvPr>
        </p:nvGraphicFramePr>
        <p:xfrm>
          <a:off x="-1764704" y="1600200"/>
          <a:ext cx="11737304" cy="53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1429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أفراد العينة </a:t>
            </a:r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وفق الصفات الديموغرافية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658921"/>
              </p:ext>
            </p:extLst>
          </p:nvPr>
        </p:nvGraphicFramePr>
        <p:xfrm>
          <a:off x="457200" y="1196752"/>
          <a:ext cx="86868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7953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أفراد العينة وفق الصفات الديموغرافية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7784973"/>
              </p:ext>
            </p:extLst>
          </p:nvPr>
        </p:nvGraphicFramePr>
        <p:xfrm>
          <a:off x="0" y="1600200"/>
          <a:ext cx="91440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0830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تحديات الرعاية الصحية لمرضى </a:t>
            </a:r>
            <a:r>
              <a:rPr lang="ar-S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السرطان</a:t>
            </a:r>
            <a:endParaRPr lang="ar-SA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493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A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ازدياد نسبة انتشار </a:t>
            </a:r>
            <a:r>
              <a:rPr lang="ar-SA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السرطان حول </a:t>
            </a:r>
            <a:r>
              <a:rPr lang="ar-SA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العالم بشكل كبير، </a:t>
            </a:r>
            <a:r>
              <a:rPr lang="ar-SA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التوجه </a:t>
            </a:r>
            <a:r>
              <a:rPr lang="ar-SA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نحو اختصار مدة </a:t>
            </a:r>
            <a:r>
              <a:rPr lang="ar-SA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إقامة </a:t>
            </a:r>
            <a:r>
              <a:rPr lang="ar-SA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المرضى في المستشفى ومعالجة مرضى السرطان على أساس مرضى خارجيين.</a:t>
            </a:r>
            <a:endParaRPr lang="en-US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A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نقص عدد الأسرّة في المشافي، وخيارات المعَالجين أنفسهم من مرضى السرطان بسبب طول مدة علاجهم</a:t>
            </a:r>
            <a:endParaRPr lang="ar-SA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A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احتياجات هؤلاء المرضى </a:t>
            </a:r>
            <a:r>
              <a:rPr lang="ar-SA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لا </a:t>
            </a:r>
            <a:r>
              <a:rPr lang="ar-SA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تتحقق بسبب التواصل قصير الأمد بينهم وبين مقدمي الرعاية الصحية</a:t>
            </a:r>
            <a:endParaRPr lang="ar-SA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ar-SA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77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أفراد العينة وفق الصفات الديموغرافية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1274165"/>
              </p:ext>
            </p:extLst>
          </p:nvPr>
        </p:nvGraphicFramePr>
        <p:xfrm>
          <a:off x="107504" y="1700808"/>
          <a:ext cx="9036496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502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أفراد العينة وفق الصفات الديموغرافية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9485971"/>
              </p:ext>
            </p:extLst>
          </p:nvPr>
        </p:nvGraphicFramePr>
        <p:xfrm>
          <a:off x="0" y="1600200"/>
          <a:ext cx="903649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48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توزع أفراد العينة وفق الصفات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الطبية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1568011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658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1198492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متوسط العلامات والأعراض الجانبية للمعالجة الكيماوية بين الجرعات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لأفراد العينة خلال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التقييم البدئي</a:t>
            </a:r>
            <a:endParaRPr lang="ar-SA" sz="2400" dirty="0"/>
          </a:p>
        </p:txBody>
      </p:sp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7407362" y="1214422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6" name="AutoShape 51"/>
          <p:cNvSpPr>
            <a:spLocks noChangeArrowheads="1"/>
          </p:cNvSpPr>
          <p:nvPr/>
        </p:nvSpPr>
        <p:spPr bwMode="auto">
          <a:xfrm>
            <a:off x="6372200" y="1222940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5800696" y="1397506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771800" y="1472973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19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706090"/>
          </a:xfrm>
        </p:spPr>
        <p:txBody>
          <a:bodyPr>
            <a:noAutofit/>
          </a:bodyPr>
          <a:lstStyle/>
          <a:p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متوسط العلامات والأعراض الجانبية للمعالجة الكيماوية بين الجرعات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لأفراد العينة بعد ثلاثة أشهر من تطبيق التداخلات</a:t>
            </a:r>
            <a:endParaRPr lang="ar-SA" sz="2400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6470453"/>
              </p:ext>
            </p:extLst>
          </p:nvPr>
        </p:nvGraphicFramePr>
        <p:xfrm>
          <a:off x="0" y="1052736"/>
          <a:ext cx="9144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utoShape 51"/>
          <p:cNvSpPr>
            <a:spLocks noChangeArrowheads="1"/>
          </p:cNvSpPr>
          <p:nvPr/>
        </p:nvSpPr>
        <p:spPr bwMode="auto">
          <a:xfrm flipH="1">
            <a:off x="3371330" y="1498036"/>
            <a:ext cx="576064" cy="567229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2752071" y="2065265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83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922114"/>
          </a:xfrm>
        </p:spPr>
        <p:txBody>
          <a:bodyPr>
            <a:normAutofit fontScale="90000"/>
          </a:bodyPr>
          <a:lstStyle/>
          <a:p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متوسط العلامات والأعراض الجانبية للمعالجة الكيماوية بين الجرعات لأفراد العينة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بعد ستة أشهر</a:t>
            </a:r>
            <a:endParaRPr lang="ar-SA" sz="2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5623089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2987824" y="2348880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83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احتياجات الرعاية الداعمة لأفراد </a:t>
            </a:r>
            <a:br>
              <a:rPr lang="ar-SA" b="1" dirty="0" smtClean="0"/>
            </a:br>
            <a:r>
              <a:rPr lang="ar-SA" b="1" dirty="0" smtClean="0"/>
              <a:t>العينة وفق </a:t>
            </a:r>
            <a:r>
              <a:rPr lang="en-US" b="1" dirty="0" smtClean="0"/>
              <a:t>SCNS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1817559"/>
              </p:ext>
            </p:extLst>
          </p:nvPr>
        </p:nvGraphicFramePr>
        <p:xfrm>
          <a:off x="0" y="1600200"/>
          <a:ext cx="90364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 descr="C:\Users\FPCC . CO\Downloads\hauling_arrow_up_graph_anim_sm_w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7704" cy="159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6300192" y="2598913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6" name="AutoShape 51"/>
          <p:cNvSpPr>
            <a:spLocks noChangeArrowheads="1"/>
          </p:cNvSpPr>
          <p:nvPr/>
        </p:nvSpPr>
        <p:spPr bwMode="auto">
          <a:xfrm>
            <a:off x="4067944" y="3506643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61832" y="3717032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362143"/>
      </p:ext>
    </p:extLst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smtClean="0"/>
              <a:t>احتياجات الرعاية الداعمة لأفراد </a:t>
            </a:r>
            <a:br>
              <a:rPr lang="ar-SA" b="1" smtClean="0"/>
            </a:br>
            <a:r>
              <a:rPr lang="ar-SA" b="1" smtClean="0"/>
              <a:t>العينة وفق </a:t>
            </a:r>
            <a:r>
              <a:rPr lang="en-US" b="1" smtClean="0"/>
              <a:t>SCNS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8693995"/>
              </p:ext>
            </p:extLst>
          </p:nvPr>
        </p:nvGraphicFramePr>
        <p:xfrm>
          <a:off x="0" y="1484785"/>
          <a:ext cx="9144000" cy="534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 descr="C:\Users\FPCC . CO\Downloads\hauling_arrow_up_graph_anim_sm_w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52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4070357" y="3280209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9" name="AutoShape 51"/>
          <p:cNvSpPr>
            <a:spLocks noChangeArrowheads="1"/>
          </p:cNvSpPr>
          <p:nvPr/>
        </p:nvSpPr>
        <p:spPr bwMode="auto">
          <a:xfrm>
            <a:off x="1835696" y="3335284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427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احتياجات الرعاية الداعمة لأفراد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العينة وفق </a:t>
            </a:r>
            <a:r>
              <a:rPr lang="en-US" b="1" dirty="0"/>
              <a:t>SCNS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5543204"/>
              </p:ext>
            </p:extLst>
          </p:nvPr>
        </p:nvGraphicFramePr>
        <p:xfrm>
          <a:off x="-180528" y="1600200"/>
          <a:ext cx="932452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 descr="C:\Users\FPCC . CO\Downloads\hauling_arrow_up_graph_anim_sm_wm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913" y="-136526"/>
            <a:ext cx="1693319" cy="16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4070357" y="4869160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6" name="AutoShape 51"/>
          <p:cNvSpPr>
            <a:spLocks noChangeArrowheads="1"/>
          </p:cNvSpPr>
          <p:nvPr/>
        </p:nvSpPr>
        <p:spPr bwMode="auto">
          <a:xfrm>
            <a:off x="1631406" y="4836395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5183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FPCC . CO\Downloads\hauling_arrow_up_graph_anim_sm_w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913" y="-136526"/>
            <a:ext cx="1693319" cy="16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احتياجات الرعاية الداعمة لأفراد العينة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وفق </a:t>
            </a:r>
            <a:r>
              <a:rPr lang="en-US" b="1" dirty="0"/>
              <a:t>SCNS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3054633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AutoShape 51"/>
          <p:cNvSpPr>
            <a:spLocks noChangeArrowheads="1"/>
          </p:cNvSpPr>
          <p:nvPr/>
        </p:nvSpPr>
        <p:spPr bwMode="auto">
          <a:xfrm>
            <a:off x="3789431" y="3497477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07704" y="3997543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3826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تحديات الرعاية الصحية لمرضى </a:t>
            </a:r>
            <a:r>
              <a:rPr lang="ar-S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السرطان</a:t>
            </a:r>
            <a:endParaRPr lang="ar-SA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493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ضمن الرعاية الصحية الأولية لا يقدم لمرضى السرطان خدمات علاجية أو </a:t>
            </a:r>
            <a:r>
              <a:rPr lang="ar-SY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تأهيلية</a:t>
            </a: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Y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يؤثر السرطان على جميع أفراد الأسرة وليس المريض فقط</a:t>
            </a:r>
          </a:p>
          <a:p>
            <a:pPr lvl="0" algn="justLow">
              <a:spcBef>
                <a:spcPts val="600"/>
              </a:spcBef>
              <a:spcAft>
                <a:spcPts val="1200"/>
              </a:spcAft>
            </a:pPr>
            <a:r>
              <a:rPr lang="ar-SY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التوجه عن الرعاية الصحية غير </a:t>
            </a:r>
            <a:r>
              <a:rPr lang="ar-SY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المجانية</a:t>
            </a:r>
            <a:endParaRPr lang="en-US" b="1" dirty="0" smtClean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justLow">
              <a:spcBef>
                <a:spcPts val="600"/>
              </a:spcBef>
              <a:spcAft>
                <a:spcPts val="1200"/>
              </a:spcAft>
            </a:pPr>
            <a:r>
              <a:rPr lang="ar-SY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اعتبار السرطان مرضاً مزمناً </a:t>
            </a:r>
          </a:p>
          <a:p>
            <a:pPr algn="justLow">
              <a:spcBef>
                <a:spcPts val="600"/>
              </a:spcBef>
              <a:spcAft>
                <a:spcPts val="1200"/>
              </a:spcAft>
            </a:pPr>
            <a:r>
              <a:rPr lang="ar-SY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طول فترة حياة المرضى بالتالي يحتاجون لنوعية حياة جيدة</a:t>
            </a:r>
            <a:endParaRPr lang="ar-SA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ar-SA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77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FPCC . CO\Downloads\hauling_arrow_up_graph_anim_sm_w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913" y="-136526"/>
            <a:ext cx="1825601" cy="182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احتياجات الرعاية الداعمة لأفراد 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العينة وفق </a:t>
            </a:r>
            <a:r>
              <a:rPr lang="en-US" b="1" dirty="0"/>
              <a:t>SCNS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1534327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AutoShape 51"/>
          <p:cNvSpPr>
            <a:spLocks noChangeArrowheads="1"/>
          </p:cNvSpPr>
          <p:nvPr/>
        </p:nvSpPr>
        <p:spPr bwMode="auto">
          <a:xfrm>
            <a:off x="3995936" y="3727061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  <p:sp>
        <p:nvSpPr>
          <p:cNvPr id="6" name="AutoShape 51"/>
          <p:cNvSpPr>
            <a:spLocks noChangeArrowheads="1"/>
          </p:cNvSpPr>
          <p:nvPr/>
        </p:nvSpPr>
        <p:spPr bwMode="auto">
          <a:xfrm>
            <a:off x="1907704" y="3747510"/>
            <a:ext cx="571504" cy="500066"/>
          </a:xfrm>
          <a:prstGeom prst="star4">
            <a:avLst>
              <a:gd name="adj" fmla="val 1607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3231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6200000">
            <a:off x="-2592796" y="3104964"/>
            <a:ext cx="6048672" cy="648072"/>
          </a:xfrm>
        </p:spPr>
        <p:txBody>
          <a:bodyPr>
            <a:normAutofit/>
          </a:bodyPr>
          <a:lstStyle/>
          <a:p>
            <a:r>
              <a:rPr lang="ar-SA" sz="1400" b="1" dirty="0"/>
              <a:t>أول عشر احتياجات رعاية داعمة لمريضات المجموعة التجريبية خلال التقييم البدئي ثم بعد ثلاثة أشهر ثم بعد ستة أشهر من تطبيق التداخلات.</a:t>
            </a:r>
            <a:endParaRPr lang="ar-SA" sz="1400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8181756"/>
              </p:ext>
            </p:extLst>
          </p:nvPr>
        </p:nvGraphicFramePr>
        <p:xfrm>
          <a:off x="931564" y="0"/>
          <a:ext cx="822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6113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6200000">
            <a:off x="-2520788" y="3104964"/>
            <a:ext cx="6120680" cy="576064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SA" sz="1400" b="1" dirty="0">
                <a:solidFill>
                  <a:sysClr val="windowText" lastClr="000000"/>
                </a:solidFill>
              </a:rPr>
              <a:t>أول عشر احتياجات رعاية داعمة لمريضات المجموعة الضابطة خلال التقييم البدئي ثم بعد ثلاثة أشهر ثم بعد ستة أشهر من تطبيق التداخلات.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8744573"/>
              </p:ext>
            </p:extLst>
          </p:nvPr>
        </p:nvGraphicFramePr>
        <p:xfrm>
          <a:off x="755576" y="0"/>
          <a:ext cx="822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2351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 fontScale="90000"/>
          </a:bodyPr>
          <a:lstStyle/>
          <a:p>
            <a:r>
              <a:rPr lang="ar-SA" sz="2400" b="1" dirty="0"/>
              <a:t>توزع أفراد العينة وفق تقييم الحالة الصحية العامة وجودة الحياة خلال التقييم البدئي وبعد ثلاثة أشهر وبعد ستة أشهر حسب (</a:t>
            </a:r>
            <a:r>
              <a:rPr lang="en-US" sz="2400" dirty="0"/>
              <a:t> HRQOL</a:t>
            </a:r>
            <a:r>
              <a:rPr lang="en-US" sz="2400" b="1" dirty="0"/>
              <a:t> C 30</a:t>
            </a:r>
            <a:r>
              <a:rPr lang="ar-SA" sz="2400" b="1" dirty="0"/>
              <a:t>) </a:t>
            </a:r>
            <a:br>
              <a:rPr lang="ar-SA" sz="2400" b="1" dirty="0"/>
            </a:br>
            <a:r>
              <a:rPr lang="ar-SA" sz="1600" b="1" dirty="0"/>
              <a:t>تدل القيم الأعلى على مستوى أعلى من </a:t>
            </a:r>
            <a:r>
              <a:rPr lang="ar-SA" sz="1600" b="1" dirty="0" smtClean="0"/>
              <a:t>الحالة الصحية العامة، </a:t>
            </a:r>
            <a:r>
              <a:rPr lang="ar-SA" sz="1600" b="1" dirty="0"/>
              <a:t>أي نوعية حياة جيدة . الحد الأدنى: 0  الحد الأعلى: 100</a:t>
            </a:r>
            <a:endParaRPr lang="ar-SA" sz="1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8106308"/>
              </p:ext>
            </p:extLst>
          </p:nvPr>
        </p:nvGraphicFramePr>
        <p:xfrm>
          <a:off x="-15842" y="1268760"/>
          <a:ext cx="9144000" cy="597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16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b="1" dirty="0"/>
              <a:t>توزع أفراد العينة وفق تقييم </a:t>
            </a:r>
            <a:r>
              <a:rPr lang="ar-SA" sz="2000" b="1" dirty="0" smtClean="0"/>
              <a:t>جودة </a:t>
            </a:r>
            <a:r>
              <a:rPr lang="ar-SA" sz="2000" b="1" dirty="0"/>
              <a:t>الحياة خلال التقييم البدئي وبعد ثلاثة </a:t>
            </a: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أشهر </a:t>
            </a:r>
            <a:r>
              <a:rPr lang="ar-SA" sz="2000" b="1" dirty="0"/>
              <a:t>وبعد ستة أشهر حسب (</a:t>
            </a:r>
            <a:r>
              <a:rPr lang="en-US" sz="2000" b="1" dirty="0"/>
              <a:t> HRQOL C 30</a:t>
            </a:r>
            <a:r>
              <a:rPr lang="ar-SA" sz="2000" b="1" dirty="0"/>
              <a:t>)</a:t>
            </a:r>
            <a:br>
              <a:rPr lang="ar-SA" sz="2000" b="1" dirty="0"/>
            </a:br>
            <a:r>
              <a:rPr lang="ar-SA" sz="1600" b="1" dirty="0"/>
              <a:t>تدل القيم الأعلى على مستوى أعلى من </a:t>
            </a:r>
            <a:r>
              <a:rPr lang="ar-SA" sz="1600" b="1" dirty="0" smtClean="0"/>
              <a:t>جودة الحياة ، </a:t>
            </a:r>
            <a:r>
              <a:rPr lang="ar-SA" sz="1600" b="1" dirty="0"/>
              <a:t>أي نوعية حياة جيدة . الحد الأدنى: 0  الحد الأعلى: 100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6863019"/>
              </p:ext>
            </p:extLst>
          </p:nvPr>
        </p:nvGraphicFramePr>
        <p:xfrm>
          <a:off x="107504" y="1600200"/>
          <a:ext cx="903649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937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562074"/>
          </a:xfrm>
        </p:spPr>
        <p:txBody>
          <a:bodyPr>
            <a:normAutofit fontScale="90000"/>
          </a:bodyPr>
          <a:lstStyle/>
          <a:p>
            <a:r>
              <a:rPr lang="ar-SA" sz="2400" b="1" dirty="0"/>
              <a:t>المقاييس الوظيفية </a:t>
            </a:r>
            <a:r>
              <a:rPr lang="ar-SA" sz="2400" b="1" dirty="0" smtClean="0"/>
              <a:t>لنوعية </a:t>
            </a:r>
            <a:r>
              <a:rPr lang="ar-SA" sz="2400" b="1" dirty="0"/>
              <a:t>الحياة المرتبطة </a:t>
            </a:r>
            <a:r>
              <a:rPr lang="ar-SA" sz="2400" b="1" dirty="0" smtClean="0"/>
              <a:t>بالصحة خلال التقييم البدئي للمجموعتين وفق </a:t>
            </a:r>
            <a:br>
              <a:rPr lang="ar-SA" sz="2400" b="1" dirty="0" smtClean="0"/>
            </a:br>
            <a:r>
              <a:rPr lang="ar-SA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Quality of Life Questionnaire-Cancer 30)  EORTC QLQ-C30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ar-SA" sz="1600" b="1" dirty="0"/>
              <a:t>تدل القيم الأعلى على مستوى أعلى من المقاييس الوظيفية، أي نوعية حياة جيدة . الحد الأدنى: 0  الحد الأعلى: 100</a:t>
            </a:r>
            <a:endParaRPr lang="ar-SA" sz="1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2624439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119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ar-SA" sz="2400" b="1" dirty="0"/>
              <a:t>المقاييس الوظيفية لنوعية الحياة المرتبطة بالصحة </a:t>
            </a:r>
            <a:r>
              <a:rPr lang="ar-SA" sz="2400" b="1" dirty="0" smtClean="0"/>
              <a:t>بعد ثلاثة أشهر </a:t>
            </a:r>
            <a:r>
              <a:rPr lang="ar-SA" sz="2400" b="1" dirty="0"/>
              <a:t>للمجموعتين وفق </a:t>
            </a:r>
            <a:br>
              <a:rPr lang="ar-SA" sz="2400" b="1" dirty="0"/>
            </a:br>
            <a:r>
              <a:rPr lang="ar-SA" sz="2400" dirty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Quality of Life Questionnaire-Cancer 30)  EORTC </a:t>
            </a:r>
            <a:r>
              <a:rPr lang="en-US" sz="2400" b="1" dirty="0" smtClean="0"/>
              <a:t>QLQ-C30</a:t>
            </a:r>
            <a:br>
              <a:rPr lang="en-US" sz="2400" b="1" dirty="0" smtClean="0"/>
            </a:br>
            <a:r>
              <a:rPr lang="ar-SA" sz="1400" b="1" dirty="0"/>
              <a:t>تدل القيم الأعلى على مستوى أعلى من المقاييس الوظيفية، أي نوعية حياة جيدة . الحد الأدنى: 0  الحد الأعلى: 100</a:t>
            </a:r>
            <a:endParaRPr lang="ar-SA" sz="14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7549531"/>
              </p:ext>
            </p:extLst>
          </p:nvPr>
        </p:nvGraphicFramePr>
        <p:xfrm>
          <a:off x="251519" y="1268760"/>
          <a:ext cx="887062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918265" y="2105061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P=0.111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95761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ar-SA" sz="2400" b="1" dirty="0"/>
              <a:t>المقاييس الوظيفية لنوعية الحياة المرتبطة بالصحة بعد </a:t>
            </a:r>
            <a:r>
              <a:rPr lang="ar-SA" sz="2400" b="1" dirty="0" smtClean="0"/>
              <a:t>ستة أشهر </a:t>
            </a:r>
            <a:r>
              <a:rPr lang="ar-SA" sz="2400" b="1" dirty="0"/>
              <a:t>للمجموعتين وفق </a:t>
            </a:r>
            <a:br>
              <a:rPr lang="ar-SA" sz="2400" b="1" dirty="0"/>
            </a:br>
            <a:r>
              <a:rPr lang="ar-SA" sz="2400" dirty="0"/>
              <a:t> </a:t>
            </a:r>
            <a:r>
              <a:rPr lang="en-US" sz="2400" b="1" dirty="0"/>
              <a:t>(Quality of Life Questionnaire-Cancer 30)  EORTC </a:t>
            </a:r>
            <a:r>
              <a:rPr lang="en-US" sz="2400" b="1" dirty="0" smtClean="0"/>
              <a:t>QLQ-C30</a:t>
            </a:r>
            <a:br>
              <a:rPr lang="en-US" sz="2400" b="1" dirty="0" smtClean="0"/>
            </a:br>
            <a:r>
              <a:rPr lang="ar-SA" sz="1400" b="1" dirty="0"/>
              <a:t>تدل القيم الأعلى على مستوى أعلى من المقاييس الوظيفية، أي نوعية حياة </a:t>
            </a:r>
            <a:r>
              <a:rPr lang="ar-SA" sz="1400" b="1" dirty="0" smtClean="0"/>
              <a:t>جيدة </a:t>
            </a:r>
            <a:r>
              <a:rPr lang="ar-SA" sz="1400" b="1" dirty="0"/>
              <a:t>. الحد الأدنى: 0  الحد الأعلى: 100</a:t>
            </a:r>
            <a:r>
              <a:rPr lang="ar-SA" sz="2400" dirty="0"/>
              <a:t>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6215473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1532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 fontScale="90000"/>
          </a:bodyPr>
          <a:lstStyle/>
          <a:p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0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توزع </a:t>
            </a: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مريضات العينة وفق الأعراض الجانبية للمعالجة الكيماوية وفق استبيان نوعية الحياة المرتبطة بالصحة </a:t>
            </a:r>
            <a:r>
              <a:rPr lang="en-US" sz="20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Quality of Life Questionnaire-Cancer 30) EORTC </a:t>
            </a:r>
            <a:r>
              <a:rPr lang="en-US" sz="2000" b="1" dirty="0" smtClean="0">
                <a:latin typeface="Simplified Arabic" pitchFamily="18" charset="-78"/>
                <a:cs typeface="Simplified Arabic" pitchFamily="18" charset="-78"/>
              </a:rPr>
              <a:t>QLQ- 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C30</a:t>
            </a:r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التقييم البدئي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0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تدل </a:t>
            </a: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القيم الأعلى على معاناة أكبر من الأعراض ، الحد الأدنى: 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0</a:t>
            </a: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  الحد الأعلى: 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100</a:t>
            </a:r>
            <a:r>
              <a:rPr lang="en-US" sz="16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6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16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1600" b="1" dirty="0" smtClean="0">
                <a:latin typeface="Simplified Arabic" pitchFamily="18" charset="-78"/>
                <a:cs typeface="Simplified Arabic" pitchFamily="18" charset="-78"/>
              </a:rPr>
            </a:br>
            <a:endParaRPr lang="ar-SA" sz="1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6427491"/>
              </p:ext>
            </p:extLst>
          </p:nvPr>
        </p:nvGraphicFramePr>
        <p:xfrm>
          <a:off x="-252536" y="1600200"/>
          <a:ext cx="939653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10980">
            <a:off x="7725285" y="2990125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84667">
            <a:off x="5218762" y="3159667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6320" y="2990124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475735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توزع مريضات العينة وفق الأعراض الجانبية للمعالجة الكيماوية وفق استبيان نوعية الحياة المرتبطة بالصحة </a:t>
            </a:r>
            <a:r>
              <a:rPr lang="en-US" sz="20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Quality of Life Questionnaire-Cancer 30) EORTC </a:t>
            </a:r>
            <a:r>
              <a:rPr lang="en-US" sz="2000" b="1" dirty="0" smtClean="0">
                <a:latin typeface="Simplified Arabic" pitchFamily="18" charset="-78"/>
                <a:cs typeface="Simplified Arabic" pitchFamily="18" charset="-78"/>
              </a:rPr>
              <a:t>  QLQ-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C30 </a:t>
            </a:r>
            <a:r>
              <a:rPr lang="en-US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000" b="1" dirty="0" smtClean="0">
                <a:latin typeface="Simplified Arabic" pitchFamily="18" charset="-78"/>
                <a:cs typeface="Simplified Arabic" pitchFamily="18" charset="-78"/>
              </a:rPr>
              <a:t>  بعد ثلاثة أشهر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0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تدل القيم الأعلى على معاناة أكبر من الأعراض ، الحد الأدنى: 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0</a:t>
            </a:r>
            <a:r>
              <a:rPr lang="ar-SA" sz="2000" b="1" dirty="0">
                <a:latin typeface="Simplified Arabic" pitchFamily="18" charset="-78"/>
                <a:cs typeface="Simplified Arabic" pitchFamily="18" charset="-78"/>
              </a:rPr>
              <a:t>  الحد الأعلى: </a:t>
            </a:r>
            <a:r>
              <a:rPr lang="en-US" sz="2000" b="1" dirty="0">
                <a:latin typeface="Simplified Arabic" pitchFamily="18" charset="-78"/>
                <a:cs typeface="Simplified Arabic" pitchFamily="18" charset="-78"/>
              </a:rPr>
              <a:t>100</a:t>
            </a:r>
            <a:endParaRPr lang="ar-SA" sz="20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7885689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1432" y="3623801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72817">
            <a:off x="3487086" y="3577262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:\Data show\صور متحركة\Animated Gifs\BUTTONS\but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91013">
            <a:off x="718366" y="3264403"/>
            <a:ext cx="742950" cy="9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مربع نص 11"/>
          <p:cNvSpPr txBox="1"/>
          <p:nvPr/>
        </p:nvSpPr>
        <p:spPr>
          <a:xfrm>
            <a:off x="1947816" y="2371397"/>
            <a:ext cx="82398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b="1" dirty="0" smtClean="0"/>
              <a:t>P=0.585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xmlns="" val="8301504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/>
              </a:rPr>
              <a:t>تحديات الرعاية التمريضية</a:t>
            </a: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4644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غياب التدريب والتثقيف الصحي لمرضى السرطان 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التقييم الصحي ليس ضمن مجال الممارسة التمريضية 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غياب خطط الرعاية التمريضية المعيارية 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Y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عدم توفر مواد تعليمية تثقيفية مطبوعة 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A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غياب نظام الرعاية التمريضية المنزلية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justLow">
              <a:spcBef>
                <a:spcPts val="600"/>
              </a:spcBef>
              <a:spcAft>
                <a:spcPts val="600"/>
              </a:spcAft>
            </a:pPr>
            <a:r>
              <a:rPr lang="ar-SA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عدم وجود مؤسسات ومجموعات دعم مجتمعية</a:t>
            </a:r>
            <a:endParaRPr lang="en-US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SY" sz="2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SA" sz="2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68754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ar-SA" sz="1800" b="1" dirty="0">
                <a:latin typeface="Simplified Arabic" pitchFamily="18" charset="-78"/>
                <a:cs typeface="Simplified Arabic" pitchFamily="18" charset="-78"/>
              </a:rPr>
              <a:t>توزع مريضات العينة وفق الأعراض الجانبية للمعالجة الكيماوية وفق استبيان نوعية الحياة المرتبطة بالصحة </a:t>
            </a:r>
            <a:r>
              <a:rPr lang="en-US" sz="1800" b="1" dirty="0">
                <a:latin typeface="Simplified Arabic" pitchFamily="18" charset="-78"/>
                <a:cs typeface="Simplified Arabic" pitchFamily="18" charset="-78"/>
              </a:rPr>
              <a:t>(Quality of Life Questionnaire-Cancer 30) EORTC   QLQ-C30  </a:t>
            </a:r>
            <a:r>
              <a:rPr lang="ar-SA" sz="1800" b="1" dirty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sz="1800" b="1" dirty="0" smtClean="0">
                <a:latin typeface="Simplified Arabic" pitchFamily="18" charset="-78"/>
                <a:cs typeface="Simplified Arabic" pitchFamily="18" charset="-78"/>
              </a:rPr>
              <a:t>بعد ستة أشهر</a:t>
            </a:r>
            <a:r>
              <a:rPr lang="en-US" sz="18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8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1800" b="1" dirty="0">
                <a:latin typeface="Simplified Arabic" pitchFamily="18" charset="-78"/>
                <a:cs typeface="Simplified Arabic" pitchFamily="18" charset="-78"/>
              </a:rPr>
              <a:t>تدل القيم الأعلى على معاناة أكبر من </a:t>
            </a:r>
            <a:r>
              <a:rPr lang="ar-SA" sz="1800" b="1" dirty="0" smtClean="0">
                <a:latin typeface="Simplified Arabic" pitchFamily="18" charset="-78"/>
                <a:cs typeface="Simplified Arabic" pitchFamily="18" charset="-78"/>
              </a:rPr>
              <a:t>الأعراض، </a:t>
            </a:r>
            <a:r>
              <a:rPr lang="ar-SA" sz="1800" b="1" dirty="0">
                <a:latin typeface="Simplified Arabic" pitchFamily="18" charset="-78"/>
                <a:cs typeface="Simplified Arabic" pitchFamily="18" charset="-78"/>
              </a:rPr>
              <a:t>الحد الأدنى: </a:t>
            </a:r>
            <a:r>
              <a:rPr lang="en-US" sz="1800" b="1" dirty="0">
                <a:latin typeface="Simplified Arabic" pitchFamily="18" charset="-78"/>
                <a:cs typeface="Simplified Arabic" pitchFamily="18" charset="-78"/>
              </a:rPr>
              <a:t>0</a:t>
            </a:r>
            <a:r>
              <a:rPr lang="ar-SA" sz="1800" b="1" dirty="0">
                <a:latin typeface="Simplified Arabic" pitchFamily="18" charset="-78"/>
                <a:cs typeface="Simplified Arabic" pitchFamily="18" charset="-78"/>
              </a:rPr>
              <a:t>  الحد الأعلى: </a:t>
            </a:r>
            <a:r>
              <a:rPr lang="en-US" sz="1800" b="1" dirty="0">
                <a:latin typeface="Simplified Arabic" pitchFamily="18" charset="-78"/>
                <a:cs typeface="Simplified Arabic" pitchFamily="18" charset="-78"/>
              </a:rPr>
              <a:t>100</a:t>
            </a:r>
            <a:endParaRPr lang="ar-SA" sz="18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424208"/>
              </p:ext>
            </p:extLst>
          </p:nvPr>
        </p:nvGraphicFramePr>
        <p:xfrm>
          <a:off x="107504" y="1600200"/>
          <a:ext cx="1008112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AutoShape 51" hidden="1"/>
          <p:cNvSpPr>
            <a:spLocks noChangeArrowheads="1"/>
          </p:cNvSpPr>
          <p:nvPr/>
        </p:nvSpPr>
        <p:spPr bwMode="auto">
          <a:xfrm>
            <a:off x="2244661" y="3971435"/>
            <a:ext cx="571504" cy="500066"/>
          </a:xfrm>
          <a:prstGeom prst="star4">
            <a:avLst>
              <a:gd name="adj" fmla="val 10618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S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25353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pPr lvl="0" indent="457200" fontAlgn="base">
              <a:lnSpc>
                <a:spcPct val="115000"/>
              </a:lnSpc>
              <a:spcAft>
                <a:spcPct val="0"/>
              </a:spcAft>
            </a:pP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توزع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مريضات العينة وفق المقاييس الوظيفية لنموذج سرطان الثدي </a:t>
            </a:r>
            <a:r>
              <a:rPr lang="en-US" sz="2400" b="1" dirty="0" smtClean="0">
                <a:latin typeface="Simplified Arabic" pitchFamily="18" charset="-78"/>
                <a:cs typeface="Simplified Arabic" pitchFamily="18" charset="-78"/>
              </a:rPr>
              <a:t>Breast 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Cancer </a:t>
            </a:r>
            <a:r>
              <a:rPr lang="en-US" sz="2400" b="1" dirty="0" smtClean="0">
                <a:latin typeface="Simplified Arabic" pitchFamily="18" charset="-78"/>
                <a:cs typeface="Simplified Arabic" pitchFamily="18" charset="-78"/>
              </a:rPr>
              <a:t>module 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400" b="1" dirty="0" smtClean="0">
                <a:latin typeface="Simplified Arabic" pitchFamily="18" charset="-78"/>
                <a:cs typeface="Simplified Arabic" pitchFamily="18" charset="-78"/>
              </a:rPr>
              <a:t>EORTC-BR23)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خلال التقييم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البدئي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4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1400" b="1" dirty="0" smtClean="0">
                <a:latin typeface="Simplified Arabic" pitchFamily="18" charset="-78"/>
                <a:cs typeface="Simplified Arabic" pitchFamily="18" charset="-78"/>
              </a:rPr>
              <a:t>تدل </a:t>
            </a:r>
            <a:r>
              <a:rPr lang="ar-SA" sz="1400" b="1" dirty="0">
                <a:latin typeface="Simplified Arabic" pitchFamily="18" charset="-78"/>
                <a:cs typeface="Simplified Arabic" pitchFamily="18" charset="-78"/>
              </a:rPr>
              <a:t>القيم الأعلى على مستوى أعلى من المقاييس المذكورة  أي نوعية حياة أعلى. الحد الأدنى: 0  الحد الأعلى: 100.</a:t>
            </a:r>
            <a:r>
              <a:rPr lang="en-US" sz="14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400" b="1" dirty="0">
                <a:latin typeface="Simplified Arabic" pitchFamily="18" charset="-78"/>
                <a:cs typeface="Simplified Arabic" pitchFamily="18" charset="-78"/>
              </a:rPr>
            </a:br>
            <a:endParaRPr lang="ar-SA" sz="24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3739832"/>
              </p:ext>
            </p:extLst>
          </p:nvPr>
        </p:nvGraphicFramePr>
        <p:xfrm>
          <a:off x="0" y="1557338"/>
          <a:ext cx="10044608" cy="530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941304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توزع مريضات العينة وفق المقاييس الوظيفية لنموذج سرطان الثدي </a:t>
            </a:r>
            <a:r>
              <a:rPr lang="en-US" sz="2400" b="1" dirty="0">
                <a:latin typeface="Simplified Arabic" pitchFamily="18" charset="-78"/>
                <a:cs typeface="Simplified Arabic" pitchFamily="18" charset="-78"/>
              </a:rPr>
              <a:t>Breast Cancer module (EORTC-BR23)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b="1" dirty="0" smtClean="0">
                <a:latin typeface="Simplified Arabic" pitchFamily="18" charset="-78"/>
                <a:cs typeface="Simplified Arabic" pitchFamily="18" charset="-78"/>
              </a:rPr>
              <a:t>بعد ثلاثة أشهر</a:t>
            </a:r>
            <a:r>
              <a:rPr lang="ar-SA" sz="24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4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1400" b="1" dirty="0">
                <a:latin typeface="Simplified Arabic" pitchFamily="18" charset="-78"/>
                <a:cs typeface="Simplified Arabic" pitchFamily="18" charset="-78"/>
              </a:rPr>
              <a:t>تدل القيم الأعلى على مستوى أعلى من المقاييس المذكورة  أي نوعية حياة أعلى. الحد الأدنى: 0  الحد الأعلى: 100.</a:t>
            </a:r>
            <a:r>
              <a:rPr lang="en-US" sz="14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400" b="1" dirty="0">
                <a:latin typeface="Simplified Arabic" pitchFamily="18" charset="-78"/>
                <a:cs typeface="Simplified Arabic" pitchFamily="18" charset="-78"/>
              </a:rPr>
            </a:br>
            <a:endParaRPr lang="ar-SA" sz="14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6239357"/>
              </p:ext>
            </p:extLst>
          </p:nvPr>
        </p:nvGraphicFramePr>
        <p:xfrm>
          <a:off x="0" y="1600200"/>
          <a:ext cx="961256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144960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توزع مريضات العينة وفق المقاييس الوظيفية لنموذج سرطان الثدي </a:t>
            </a:r>
            <a:r>
              <a:rPr lang="en-US" sz="2700" b="1" dirty="0">
                <a:latin typeface="Simplified Arabic" pitchFamily="18" charset="-78"/>
                <a:cs typeface="Simplified Arabic" pitchFamily="18" charset="-78"/>
              </a:rPr>
              <a:t>Breast Cancer module (EORTC-BR23)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700" b="1" dirty="0" smtClean="0">
                <a:latin typeface="Simplified Arabic" pitchFamily="18" charset="-78"/>
                <a:cs typeface="Simplified Arabic" pitchFamily="18" charset="-78"/>
              </a:rPr>
              <a:t>بعد ستة أشهر</a:t>
            </a:r>
            <a:r>
              <a:rPr lang="ar-SA" sz="2700" b="1" dirty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700" b="1" dirty="0">
                <a:latin typeface="Simplified Arabic" pitchFamily="18" charset="-78"/>
                <a:cs typeface="Simplified Arabic" pitchFamily="18" charset="-78"/>
              </a:rPr>
            </a:br>
            <a:r>
              <a:rPr lang="ar-SA" sz="1600" b="1" dirty="0">
                <a:latin typeface="Simplified Arabic" pitchFamily="18" charset="-78"/>
                <a:cs typeface="Simplified Arabic" pitchFamily="18" charset="-78"/>
              </a:rPr>
              <a:t>تدل القيم الأعلى على مستوى أعلى من المقاييس المذكورة  أي نوعية حياة أعلى. الحد الأدنى: 0  الحد الأعلى: 100.</a:t>
            </a:r>
            <a:endParaRPr lang="ar-SA" sz="1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2592560"/>
              </p:ext>
            </p:extLst>
          </p:nvPr>
        </p:nvGraphicFramePr>
        <p:xfrm>
          <a:off x="0" y="1600200"/>
          <a:ext cx="975657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64593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5699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أعراض </a:t>
            </a:r>
            <a:r>
              <a:rPr lang="ar-SA" sz="2400" b="1" dirty="0"/>
              <a:t>سرطان </a:t>
            </a:r>
            <a:r>
              <a:rPr lang="ar-SA" sz="2400" b="1" dirty="0" smtClean="0"/>
              <a:t>خلال </a:t>
            </a:r>
            <a:r>
              <a:rPr lang="ar-SA" sz="2400" b="1" dirty="0"/>
              <a:t>التقييم البدئي </a:t>
            </a:r>
            <a:r>
              <a:rPr lang="ar-SA" sz="2400" b="1" dirty="0" smtClean="0"/>
              <a:t>وفق نموذج سرطان الثدي</a:t>
            </a:r>
            <a:br>
              <a:rPr lang="ar-SA" sz="2400" b="1" dirty="0" smtClean="0"/>
            </a:br>
            <a:r>
              <a:rPr lang="en-US" sz="2400" b="1" dirty="0" smtClean="0"/>
              <a:t>EORTC-BR23(Quality </a:t>
            </a:r>
            <a:r>
              <a:rPr lang="en-US" sz="2400" b="1" dirty="0"/>
              <a:t>of </a:t>
            </a:r>
            <a:r>
              <a:rPr lang="en-US" sz="2400" b="1" dirty="0" smtClean="0"/>
              <a:t>Life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en-US" sz="2400" b="1" dirty="0" smtClean="0"/>
              <a:t>Questionnaire- </a:t>
            </a:r>
            <a:r>
              <a:rPr lang="en-US" sz="2400" b="1" dirty="0"/>
              <a:t>Breast Cancer </a:t>
            </a:r>
            <a:r>
              <a:rPr lang="en-US" sz="2400" b="1" dirty="0" smtClean="0"/>
              <a:t>23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1800" b="1" dirty="0"/>
              <a:t>تدل القيم الأعلى على معاناة أكبر من الأعراض أي نوعية حياة أسوء ، الحد الأدنى: 0  الحد الأعلى: 100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0447698"/>
              </p:ext>
            </p:extLst>
          </p:nvPr>
        </p:nvGraphicFramePr>
        <p:xfrm>
          <a:off x="-108520" y="1600200"/>
          <a:ext cx="925252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2746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-1044624" y="260648"/>
            <a:ext cx="10729192" cy="1156990"/>
          </a:xfrm>
        </p:spPr>
        <p:txBody>
          <a:bodyPr>
            <a:noAutofit/>
          </a:bodyPr>
          <a:lstStyle/>
          <a:p>
            <a:r>
              <a:rPr lang="ar-SA" sz="2400" b="1" dirty="0" smtClean="0"/>
              <a:t>أعراض </a:t>
            </a:r>
            <a:r>
              <a:rPr lang="ar-SA" sz="2400" b="1" dirty="0"/>
              <a:t>سرطان </a:t>
            </a:r>
            <a:r>
              <a:rPr lang="ar-SA" sz="2400" b="1" dirty="0" smtClean="0"/>
              <a:t>الثدي وفق نموذج سرطان الثدي </a:t>
            </a:r>
            <a:br>
              <a:rPr lang="ar-SA" sz="2400" b="1" dirty="0" smtClean="0"/>
            </a:br>
            <a:r>
              <a:rPr lang="en-US" sz="2400" b="1" dirty="0" smtClean="0"/>
              <a:t>EORTC-BR23(Quality </a:t>
            </a:r>
            <a:r>
              <a:rPr lang="en-US" sz="2400" b="1" dirty="0"/>
              <a:t>of </a:t>
            </a:r>
            <a:r>
              <a:rPr lang="en-US" sz="2400" b="1" dirty="0" smtClean="0"/>
              <a:t>Life</a:t>
            </a: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en-US" sz="2400" b="1" dirty="0" smtClean="0"/>
              <a:t>Questionnaire- </a:t>
            </a:r>
            <a:r>
              <a:rPr lang="en-US" sz="2400" b="1" dirty="0"/>
              <a:t>Breast Cancer </a:t>
            </a:r>
            <a:r>
              <a:rPr lang="en-US" sz="2400" b="1" dirty="0" smtClean="0"/>
              <a:t>23</a:t>
            </a:r>
            <a:r>
              <a:rPr lang="ar-SA" sz="2400" b="1" dirty="0" smtClean="0"/>
              <a:t>  بعد ثلاثة أشهر</a:t>
            </a:r>
            <a:br>
              <a:rPr lang="ar-SA" sz="2400" b="1" dirty="0" smtClean="0"/>
            </a:br>
            <a:r>
              <a:rPr lang="ar-SA" sz="1800" b="1" dirty="0"/>
              <a:t>تدل القيم الأعلى على معاناة أكبر من الأعراض أي نوعية حياة أسوء ، الحد الأدنى: 0  الحد الأعلى: 100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982314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869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ar-SA" sz="1800" b="1" dirty="0" smtClean="0"/>
              <a:t>أعراض </a:t>
            </a:r>
            <a:r>
              <a:rPr lang="ar-SA" sz="1800" b="1" dirty="0"/>
              <a:t>سرطان </a:t>
            </a:r>
            <a:r>
              <a:rPr lang="ar-SA" sz="1800" b="1" dirty="0" smtClean="0"/>
              <a:t>الثدي في نموذج </a:t>
            </a:r>
            <a:r>
              <a:rPr lang="ar-SA" sz="1800" b="1" dirty="0"/>
              <a:t>سرطان الثدي </a:t>
            </a:r>
            <a:br>
              <a:rPr lang="ar-SA" sz="1800" b="1" dirty="0"/>
            </a:br>
            <a:r>
              <a:rPr lang="en-US" sz="1800" b="1" dirty="0"/>
              <a:t>EORTC-BR23(Quality of Life</a:t>
            </a:r>
            <a:r>
              <a:rPr lang="ar-SA" sz="1800" b="1" dirty="0"/>
              <a:t/>
            </a:r>
            <a:br>
              <a:rPr lang="ar-SA" sz="1800" b="1" dirty="0"/>
            </a:br>
            <a:r>
              <a:rPr lang="en-US" sz="1800" b="1" dirty="0"/>
              <a:t>Questionnaire- Breast Cancer 23</a:t>
            </a:r>
            <a:r>
              <a:rPr lang="ar-SA" sz="1800" b="1" dirty="0"/>
              <a:t> بعد </a:t>
            </a:r>
            <a:r>
              <a:rPr lang="ar-SA" sz="1800" b="1" dirty="0" smtClean="0"/>
              <a:t>ستة </a:t>
            </a:r>
            <a:r>
              <a:rPr lang="ar-SA" sz="1800" b="1" dirty="0"/>
              <a:t>أشهر</a:t>
            </a:r>
            <a:br>
              <a:rPr lang="ar-SA" sz="1800" b="1" dirty="0"/>
            </a:br>
            <a:r>
              <a:rPr lang="ar-SA" sz="1800" b="1" dirty="0"/>
              <a:t>تدل القيم الأعلى على معاناة أكبر من الأعراض أي نوعية حياة أسوء ، الحد الأدنى: 0  الحد الأعلى: 100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2872560"/>
              </p:ext>
            </p:extLst>
          </p:nvPr>
        </p:nvGraphicFramePr>
        <p:xfrm>
          <a:off x="0" y="1412777"/>
          <a:ext cx="9468544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9625" y="4293096"/>
            <a:ext cx="448116" cy="4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3420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762000" y="1219200"/>
            <a:ext cx="73914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1700" smtClean="0">
                <a:solidFill>
                  <a:srgbClr val="3333CC"/>
                </a:solidFill>
                <a:latin typeface="Monotype Corsiva" pitchFamily="66" charset="0"/>
              </a:rPr>
              <a:t>Conclusion</a:t>
            </a:r>
            <a:endParaRPr lang="en-US" sz="11700" dirty="0">
              <a:solidFill>
                <a:srgbClr val="3333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Low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سجل أفراد العينة وجود احتياجات غير محققة أولها الاحتياجات المعرفية والاحتياجات النفسية ونقصت الاحتياجات غير المحققة بعد تطبيق التداخلات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Low"/>
            <a:endParaRPr lang="ar-SY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Low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تحسنت الحالة الصحية العامة /</a:t>
            </a:r>
            <a:r>
              <a:rPr lang="ar-SY" sz="3600" b="1" dirty="0" smtClean="0">
                <a:latin typeface="Simplified Arabic" pitchFamily="18" charset="-78"/>
                <a:cs typeface="Simplified Arabic" pitchFamily="18" charset="-78"/>
              </a:rPr>
              <a:t>نوعية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 الحياة لدى مريضات المجموعة التجريبية بعد تطبيق التداخلات مقارنة مع مريضات المجموعة الضابطة.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ChangeArrowheads="1"/>
          </p:cNvSpPr>
          <p:nvPr/>
        </p:nvSpPr>
        <p:spPr bwMode="auto">
          <a:xfrm>
            <a:off x="1019175" y="0"/>
            <a:ext cx="73342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4000" b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en-US" sz="4000" b="0">
                <a:solidFill>
                  <a:schemeClr val="tx2"/>
                </a:solidFill>
                <a:cs typeface="Arial" pitchFamily="34" charset="0"/>
              </a:rPr>
            </a:br>
            <a:endParaRPr lang="en-US" sz="4000" b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057400" y="228600"/>
            <a:ext cx="4953000" cy="23622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36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الدراسة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شريط إلى الأسفل 2"/>
          <p:cNvSpPr/>
          <p:nvPr/>
        </p:nvSpPr>
        <p:spPr>
          <a:xfrm>
            <a:off x="1" y="2996952"/>
            <a:ext cx="8710612" cy="2545432"/>
          </a:xfrm>
          <a:prstGeom prst="ribbon">
            <a:avLst>
              <a:gd name="adj1" fmla="val 14661"/>
              <a:gd name="adj2" fmla="val 690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/>
            <a:r>
              <a:rPr lang="ar-SY" sz="36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تقييم تأثير الرعاية </a:t>
            </a:r>
            <a:r>
              <a:rPr lang="ar-SY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الداعمة على احتياجات ونوعية حياة مريضات سرطان الثدي. </a:t>
            </a:r>
            <a:endParaRPr lang="ar-SY" sz="36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32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ar-SY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تحسنت المقاييس الوظيفية (الجس</a:t>
            </a:r>
            <a:r>
              <a:rPr lang="ar-SY" sz="3600" b="1" dirty="0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3600" b="1" dirty="0" err="1" smtClean="0">
                <a:latin typeface="Simplified Arabic" pitchFamily="18" charset="-78"/>
                <a:cs typeface="Simplified Arabic" pitchFamily="18" charset="-78"/>
              </a:rPr>
              <a:t>ية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، والدور الوظيفي في الحياة، والنفسية، والاجتماعية) لدى مريضات المجموعة التجريبية بعد تطبيق التداخلات.</a:t>
            </a:r>
            <a:endParaRPr lang="ar-EG" sz="3600" dirty="0"/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نقص معدل حدوث الأعراض الجانبية للمعالجة الكيماوية لدى مريضات المجموعة</a:t>
            </a:r>
            <a:r>
              <a:rPr lang="ar-SY" sz="3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التجريبية بعد تطبيق التداخلات. مقارنة مع مريضات المجموعة الضابطة</a:t>
            </a:r>
            <a:endParaRPr lang="ar-EG" sz="3600" dirty="0"/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Low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تحسنت المقاييس الوظيفية لنموذج سرطان الثدي(صورة الجسم، والنظرة للمستقبل) لدى مريضات المجموعة التجريبية بعد تطبيق التداخلات مقارنة مع مريضات المجموعة الضابطة .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ar-SY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Low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تراجع مقياس الوظيفة الجنسية، والرضا بالحياة الجنسية لدى مريضات المجموعة التجريبية بعد تطبيق التداخلات بالتزامن مع تراجعها لدى مريضات المجموعة الضابطة خلال نفس الفترة. 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" descr="8eb06a1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066800" y="762000"/>
            <a:ext cx="6172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ar-SY" sz="36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نقصت أعراض سرطان الثدي ضمن نموذج سرطان الثدي لدى مريضات المجموعة التجريبية بعد تطبيق التداخلات مقارنة مع مريضات المجموعة الضابطة. 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734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140000">
            <a:off x="-298000" y="900647"/>
            <a:ext cx="5212080" cy="1089427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A" sz="4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627784" y="1844824"/>
            <a:ext cx="6264696" cy="501317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تطبيق برامج تثقيف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للمرضى.</a:t>
            </a: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اعتماد تقنية الاسترخاء العضلي التدريجي كتداخل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رعاية </a:t>
            </a: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يتم تعليمه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للمرضى.</a:t>
            </a: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تعليم </a:t>
            </a: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مريضات سرطان الثدي التمارين الداعمة التي تخفف أو تمنع حدوث الوذمة اللمفاوية.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التركيز على الصحة النفسية للمرضى لأنها أكثر الجوانب الصحية تأثراً بالمرض والمعالجة من خلال الدعم النفسي.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ar-SA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 rot="19140000">
            <a:off x="321350" y="1508989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/>
              <a:t>توصيات مرتبطة بالمريض</a:t>
            </a:r>
            <a:endParaRPr lang="ar-SA" sz="3600" dirty="0"/>
          </a:p>
        </p:txBody>
      </p:sp>
    </p:spTree>
    <p:extLst>
      <p:ext uri="{BB962C8B-B14F-4D97-AF65-F5344CB8AC3E}">
        <p14:creationId xmlns="" xmlns:p14="http://schemas.microsoft.com/office/powerpoint/2010/main" val="195546136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140000">
            <a:off x="-298000" y="900647"/>
            <a:ext cx="5212080" cy="1089427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A" sz="4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2915816" y="1268760"/>
            <a:ext cx="5976664" cy="52565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ar-SA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اعتماد </a:t>
            </a: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الزيارات المنزلية لمرضى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السرطان.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وضع خطط متابعة هاتفية تقدم خلالها المشورة وتقيّم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الاحتياجات.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إشراك أفراد العائلة أو من يقدم الرعاية للمريض في برامج التثقيف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تزويد </a:t>
            </a: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كل مريض بكتيب إرشادي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ar-SA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 rot="19140000">
            <a:off x="321350" y="1508989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/>
              <a:t>توصيات مرتبطة بالمريض</a:t>
            </a:r>
            <a:endParaRPr lang="ar-SA" sz="3600" dirty="0"/>
          </a:p>
        </p:txBody>
      </p:sp>
    </p:spTree>
    <p:extLst>
      <p:ext uri="{BB962C8B-B14F-4D97-AF65-F5344CB8AC3E}">
        <p14:creationId xmlns="" xmlns:p14="http://schemas.microsoft.com/office/powerpoint/2010/main" val="377560121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140000">
            <a:off x="-298000" y="900647"/>
            <a:ext cx="5212080" cy="1089427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A" sz="4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38200" y="1556792"/>
            <a:ext cx="8054280" cy="554461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ar-SY" sz="360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ar-SY" sz="360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خضوع </a:t>
            </a:r>
            <a:r>
              <a:rPr lang="ar-SA" sz="36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الممرضين في قسم المعالجة الكيماوية لدورات </a:t>
            </a:r>
            <a:r>
              <a:rPr lang="ar-SA" sz="360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تدريبية. </a:t>
            </a:r>
            <a:endParaRPr lang="en-US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 algn="justLow">
              <a:buFont typeface="Arial" pitchFamily="34" charset="0"/>
              <a:buChar char="•"/>
            </a:pPr>
            <a:r>
              <a:rPr lang="ar-EG" sz="360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تفعيل الدور التثقيفي للتمريض في رعاية المريض ومن يعتني به خلال مراحل المرض والمعالجة</a:t>
            </a:r>
            <a:endParaRPr lang="ar-SA" sz="36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ar-SA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 rot="19140000">
            <a:off x="321350" y="1508989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ar-SA" sz="3600" dirty="0"/>
              <a:t>توصيات للممرض/ة</a:t>
            </a:r>
          </a:p>
        </p:txBody>
      </p:sp>
    </p:spTree>
    <p:extLst>
      <p:ext uri="{BB962C8B-B14F-4D97-AF65-F5344CB8AC3E}">
        <p14:creationId xmlns="" xmlns:p14="http://schemas.microsoft.com/office/powerpoint/2010/main" val="3800518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140000">
            <a:off x="-298000" y="900647"/>
            <a:ext cx="5212080" cy="1089427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A" sz="4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990600" y="2492896"/>
            <a:ext cx="7901880" cy="42484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 algn="justLow">
              <a:buFont typeface="Arial" pitchFamily="34" charset="0"/>
              <a:buChar char="•"/>
            </a:pPr>
            <a:endParaRPr lang="ar-SY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إجراء </a:t>
            </a: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دراسات تتوسع لتشمل في تقييمها جميع جوانب نوعية الحياة المرتبطة بالصحة ومنها </a:t>
            </a: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الروحية.</a:t>
            </a:r>
          </a:p>
          <a:p>
            <a:pPr marL="0" lvl="0" indent="0" algn="justLow"/>
            <a:endParaRPr lang="en-US" sz="180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إجراء دراسات تستقصي التأثيرات طويلة الأمد للرعاية التمريضية عينتها المريضات المصابات بأنواع مختلفة من السرطانات وخلال فترات المعالجة المختلفة الشعاعية والجراحية.</a:t>
            </a:r>
            <a:endParaRPr lang="en-US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ar-SA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 rot="19140000">
            <a:off x="321350" y="1508989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ar-SA" sz="3600" dirty="0"/>
              <a:t>توصيات لأبحاث أخرى</a:t>
            </a:r>
          </a:p>
        </p:txBody>
      </p:sp>
    </p:spTree>
    <p:extLst>
      <p:ext uri="{BB962C8B-B14F-4D97-AF65-F5344CB8AC3E}">
        <p14:creationId xmlns="" xmlns:p14="http://schemas.microsoft.com/office/powerpoint/2010/main" val="110187400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9140000">
            <a:off x="-298000" y="900647"/>
            <a:ext cx="5212080" cy="1089427"/>
          </a:xfrm>
        </p:spPr>
        <p:txBody>
          <a:bodyPr/>
          <a:lstStyle/>
          <a:p>
            <a:pPr algn="ctr"/>
            <a:r>
              <a:rPr lang="ar-SA" sz="4400" b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التوصيات</a:t>
            </a:r>
            <a:endParaRPr lang="ar-SA" sz="4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065251"/>
            <a:ext cx="8484914" cy="347640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إجراء أبحاث تقيّم العوامل المرتبطة بتغير الحياة الجنسية لدى مرضى السرطان.</a:t>
            </a:r>
          </a:p>
          <a:p>
            <a:pPr marL="457200" lvl="0" indent="-457200" algn="justLow">
              <a:buFont typeface="Arial" pitchFamily="34" charset="0"/>
              <a:buChar char="•"/>
            </a:pPr>
            <a:r>
              <a:rPr lang="ar-SA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إجراء دراسة لتقييم احتياجات من يقدم الرعاية لمريض السرطان.</a:t>
            </a:r>
            <a:endParaRPr lang="ar-SA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 rot="19140000">
            <a:off x="321350" y="1508989"/>
            <a:ext cx="5794760" cy="623314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/>
              <a:t>توصيات لأبحاث أخرى</a:t>
            </a:r>
            <a:endParaRPr lang="ar-SA" sz="3600" dirty="0"/>
          </a:p>
        </p:txBody>
      </p:sp>
    </p:spTree>
    <p:extLst>
      <p:ext uri="{BB962C8B-B14F-4D97-AF65-F5344CB8AC3E}">
        <p14:creationId xmlns="" xmlns:p14="http://schemas.microsoft.com/office/powerpoint/2010/main" val="997311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عمودي 2"/>
          <p:cNvSpPr/>
          <p:nvPr/>
        </p:nvSpPr>
        <p:spPr>
          <a:xfrm>
            <a:off x="827584" y="764704"/>
            <a:ext cx="7848872" cy="583264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Y" sz="28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نوعية الحياة المرتبطة بالصحة المرتبطة </a:t>
            </a:r>
            <a:r>
              <a:rPr lang="ar-SY" sz="2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بالصحة</a:t>
            </a:r>
          </a:p>
          <a:p>
            <a:pPr algn="ctr"/>
            <a:r>
              <a:rPr lang="ar-SY" sz="2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HRQOL) Health </a:t>
            </a:r>
            <a:r>
              <a:rPr lang="en-US" sz="2800" b="1" dirty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Related Quality Of </a:t>
            </a:r>
            <a:r>
              <a:rPr lang="en-US" sz="2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Life</a:t>
            </a:r>
            <a:r>
              <a:rPr lang="ar-SY" sz="28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algn="ctr"/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Low"/>
            <a:r>
              <a:rPr lang="ar-SY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إدراك المريض لتأثيرات المرض </a:t>
            </a:r>
            <a:r>
              <a:rPr lang="ar-SY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والعلاج </a:t>
            </a:r>
            <a:r>
              <a:rPr lang="ar-SY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جوانب حياته الوظيفية من يوم ليوم مع القدرة على انجاز أنشطة الحياة اليومية التي تعكس السلامة الجسمانية والنفسية؛ ورضا المريض من مستوى أدائه الوظيفي وضبط مرضه.</a:t>
            </a:r>
          </a:p>
        </p:txBody>
      </p:sp>
    </p:spTree>
    <p:extLst>
      <p:ext uri="{BB962C8B-B14F-4D97-AF65-F5344CB8AC3E}">
        <p14:creationId xmlns:p14="http://schemas.microsoft.com/office/powerpoint/2010/main" xmlns="" val="337770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thank%20you%20t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عمودي 2"/>
          <p:cNvSpPr/>
          <p:nvPr/>
        </p:nvSpPr>
        <p:spPr>
          <a:xfrm>
            <a:off x="849163" y="764704"/>
            <a:ext cx="7848872" cy="583264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ar-SY" sz="3600" b="1" dirty="0" smtClean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Y" sz="36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الرعاية الداعمة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justLow"/>
            <a:r>
              <a:rPr lang="ar-SY" sz="2800" b="1" dirty="0"/>
              <a:t>هي الخدمات المصممة لتلبية الاحتياجات غير الطبية للمريض. يشير </a:t>
            </a:r>
            <a:r>
              <a:rPr lang="en-US" sz="2800" b="1" dirty="0"/>
              <a:t>(Fitch, </a:t>
            </a:r>
            <a:r>
              <a:rPr lang="en-US" sz="2800" b="1" i="1" dirty="0"/>
              <a:t>et al., </a:t>
            </a:r>
            <a:r>
              <a:rPr lang="en-US" sz="2800" b="1" dirty="0"/>
              <a:t>2000)</a:t>
            </a:r>
            <a:r>
              <a:rPr lang="ar-SY" sz="2800" b="1" dirty="0"/>
              <a:t> إلى رعاية السرطان الداعمة على أنها: توفير وتزويد الخدمات الضرورية للأشخاص الذين يعانون من السرطان أو يتأثرون به من أجل تلبية احتياجاتهم </a:t>
            </a:r>
            <a:r>
              <a:rPr lang="ar-SY" sz="2800" b="1" dirty="0" smtClean="0"/>
              <a:t>الجسدية</a:t>
            </a:r>
            <a:r>
              <a:rPr lang="ar-SY" sz="2800" b="1" dirty="0"/>
              <a:t>، </a:t>
            </a:r>
            <a:r>
              <a:rPr lang="ar-SA" sz="2800" b="1" dirty="0"/>
              <a:t>و</a:t>
            </a:r>
            <a:r>
              <a:rPr lang="ar-SY" sz="2800" b="1" dirty="0"/>
              <a:t>الاجتماعية، والنفسية، والتثقيفية، والنفسية الاجتماعية، والروحية خلال مرحلة ما قبل التشخيص، </a:t>
            </a:r>
            <a:r>
              <a:rPr lang="ar-SY" sz="2800" b="1" dirty="0" smtClean="0"/>
              <a:t>والتشخيص، </a:t>
            </a:r>
            <a:r>
              <a:rPr lang="ar-SY" sz="2800" b="1" dirty="0"/>
              <a:t>والمعالجة </a:t>
            </a:r>
            <a:r>
              <a:rPr lang="ar-SY" sz="2800" b="1" dirty="0" smtClean="0"/>
              <a:t>والمتابعة، </a:t>
            </a:r>
            <a:r>
              <a:rPr lang="ar-SY" sz="2800" b="1" dirty="0"/>
              <a:t>متضمنة قضايا الشفاء، التلطيف </a:t>
            </a:r>
            <a:r>
              <a:rPr lang="ar-SY" sz="2800" b="1" dirty="0" smtClean="0"/>
              <a:t>والموت.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305543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ChangeArrowheads="1"/>
          </p:cNvSpPr>
          <p:nvPr/>
        </p:nvSpPr>
        <p:spPr bwMode="auto">
          <a:xfrm>
            <a:off x="1019175" y="0"/>
            <a:ext cx="73342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4000" b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en-US" sz="4000" b="0">
                <a:solidFill>
                  <a:schemeClr val="tx2"/>
                </a:solidFill>
                <a:cs typeface="Arial" pitchFamily="34" charset="0"/>
              </a:rPr>
            </a:br>
            <a:endParaRPr lang="en-US" sz="4000" b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057400" y="228600"/>
            <a:ext cx="4953000" cy="23622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pPr algn="ctr" rtl="1"/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Research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design</a:t>
            </a:r>
          </a:p>
          <a:p>
            <a:pPr algn="ctr" rtl="1"/>
            <a:r>
              <a:rPr lang="ar-SA" sz="36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تصميم البحث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شريط منحني إلى الأعلى 2"/>
          <p:cNvSpPr/>
          <p:nvPr/>
        </p:nvSpPr>
        <p:spPr>
          <a:xfrm>
            <a:off x="0" y="3140968"/>
            <a:ext cx="8983663" cy="3019400"/>
          </a:xfrm>
          <a:prstGeom prst="ellipseRibbon2">
            <a:avLst>
              <a:gd name="adj1" fmla="val 25000"/>
              <a:gd name="adj2" fmla="val 70949"/>
              <a:gd name="adj3" fmla="val 1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Y" sz="4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شبه تجريبي مع تقييم النتائج ضمن ثلاثة فواصل زمنية</a:t>
            </a:r>
            <a:r>
              <a:rPr lang="ar-SY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ar-SY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Y" sz="40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تقييم بدئي، ثلاثة أشهر، ستة أشهر. </a:t>
            </a:r>
          </a:p>
        </p:txBody>
      </p:sp>
    </p:spTree>
    <p:extLst>
      <p:ext uri="{BB962C8B-B14F-4D97-AF65-F5344CB8AC3E}">
        <p14:creationId xmlns:p14="http://schemas.microsoft.com/office/powerpoint/2010/main" xmlns="" val="196000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Above"/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anchor="ctr"/>
          <a:lstStyle/>
          <a:p>
            <a:pPr algn="ctr">
              <a:lnSpc>
                <a:spcPct val="100000"/>
              </a:lnSpc>
              <a:defRPr/>
            </a:pPr>
            <a:r>
              <a:rPr kumimoji="1" lang="en-US" sz="40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L-Hor" pitchFamily="2" charset="-78"/>
              </a:rPr>
              <a:t>Setting</a:t>
            </a:r>
            <a:endParaRPr kumimoji="1" lang="en-US" sz="4000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L-Hor" pitchFamily="2" charset="-78"/>
            </a:endParaRPr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412776"/>
            <a:ext cx="4499992" cy="5445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FPCC . CO\Desktop\مجلد جديد ‫‬\مجلد جديد ‫‬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716016" cy="5445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973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9275</TotalTime>
  <Words>1311</Words>
  <Application>Microsoft Office PowerPoint</Application>
  <PresentationFormat>عرض على الشاشة (3:4)‏</PresentationFormat>
  <Paragraphs>217</Paragraphs>
  <Slides>60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60</vt:i4>
      </vt:variant>
    </vt:vector>
  </HeadingPairs>
  <TitlesOfParts>
    <vt:vector size="61" baseType="lpstr">
      <vt:lpstr>سمة Office</vt:lpstr>
      <vt:lpstr>الشريحة 1</vt:lpstr>
      <vt:lpstr>تحديات الرعاية الصحية لمرضى السرطان</vt:lpstr>
      <vt:lpstr>تحديات الرعاية الصحية لمرضى السرطان</vt:lpstr>
      <vt:lpstr>تحديات الرعاية التمريضية</vt:lpstr>
      <vt:lpstr>الشريحة 5</vt:lpstr>
      <vt:lpstr>الشريحة 6</vt:lpstr>
      <vt:lpstr>الشريحة 7</vt:lpstr>
      <vt:lpstr>الشريحة 8</vt:lpstr>
      <vt:lpstr>Setting</vt:lpstr>
      <vt:lpstr>الشريحة 10</vt:lpstr>
      <vt:lpstr>أدوات الدراسة TOOL 4</vt:lpstr>
      <vt:lpstr>الأداة التاسعة</vt:lpstr>
      <vt:lpstr>جمع البيانات</vt:lpstr>
      <vt:lpstr>خطة تطبيق الرعاية</vt:lpstr>
      <vt:lpstr>خطة تطبيق الرعاية</vt:lpstr>
      <vt:lpstr>الشريحة 16</vt:lpstr>
      <vt:lpstr>توزع أفراد العينة وفق الصفات الديموغرافية</vt:lpstr>
      <vt:lpstr>توزع أفراد العينة وفق الصفات الديموغرافية</vt:lpstr>
      <vt:lpstr>توزع أفراد العينة وفق الصفات الديموغرافية</vt:lpstr>
      <vt:lpstr>توزع أفراد العينة وفق الصفات الديموغرافية</vt:lpstr>
      <vt:lpstr>توزع أفراد العينة وفق الصفات الديموغرافية</vt:lpstr>
      <vt:lpstr>توزع أفراد العينة وفق الصفات الطبية</vt:lpstr>
      <vt:lpstr>متوسط العلامات والأعراض الجانبية للمعالجة الكيماوية بين الجرعات لأفراد العينة خلال التقييم البدئي</vt:lpstr>
      <vt:lpstr>متوسط العلامات والأعراض الجانبية للمعالجة الكيماوية بين الجرعات لأفراد العينة بعد ثلاثة أشهر من تطبيق التداخلات</vt:lpstr>
      <vt:lpstr>متوسط العلامات والأعراض الجانبية للمعالجة الكيماوية بين الجرعات لأفراد العينة بعد ستة أشهر</vt:lpstr>
      <vt:lpstr>احتياجات الرعاية الداعمة لأفراد  العينة وفق SCNS</vt:lpstr>
      <vt:lpstr>احتياجات الرعاية الداعمة لأفراد  العينة وفق SCNS</vt:lpstr>
      <vt:lpstr>احتياجات الرعاية الداعمة لأفراد  العينة وفق SCNS</vt:lpstr>
      <vt:lpstr>احتياجات الرعاية الداعمة لأفراد العينة  وفق SCNS</vt:lpstr>
      <vt:lpstr>احتياجات الرعاية الداعمة لأفراد  العينة وفق SCNS</vt:lpstr>
      <vt:lpstr>أول عشر احتياجات رعاية داعمة لمريضات المجموعة التجريبية خلال التقييم البدئي ثم بعد ثلاثة أشهر ثم بعد ستة أشهر من تطبيق التداخلات.</vt:lpstr>
      <vt:lpstr>أول عشر احتياجات رعاية داعمة لمريضات المجموعة الضابطة خلال التقييم البدئي ثم بعد ثلاثة أشهر ثم بعد ستة أشهر من تطبيق التداخلات.</vt:lpstr>
      <vt:lpstr>توزع أفراد العينة وفق تقييم الحالة الصحية العامة وجودة الحياة خلال التقييم البدئي وبعد ثلاثة أشهر وبعد ستة أشهر حسب ( HRQOL C 30)  تدل القيم الأعلى على مستوى أعلى من الحالة الصحية العامة، أي نوعية حياة جيدة . الحد الأدنى: 0  الحد الأعلى: 100</vt:lpstr>
      <vt:lpstr>توزع أفراد العينة وفق تقييم جودة الحياة خلال التقييم البدئي وبعد ثلاثة  أشهر وبعد ستة أشهر حسب ( HRQOL C 30) تدل القيم الأعلى على مستوى أعلى من جودة الحياة ، أي نوعية حياة جيدة . الحد الأدنى: 0  الحد الأعلى: 100 </vt:lpstr>
      <vt:lpstr>المقاييس الوظيفية لنوعية الحياة المرتبطة بالصحة خلال التقييم البدئي للمجموعتين وفق   (Quality of Life Questionnaire-Cancer 30)  EORTC QLQ-C30) تدل القيم الأعلى على مستوى أعلى من المقاييس الوظيفية، أي نوعية حياة جيدة . الحد الأدنى: 0  الحد الأعلى: 100</vt:lpstr>
      <vt:lpstr>المقاييس الوظيفية لنوعية الحياة المرتبطة بالصحة بعد ثلاثة أشهر للمجموعتين وفق   (Quality of Life Questionnaire-Cancer 30)  EORTC QLQ-C30 تدل القيم الأعلى على مستوى أعلى من المقاييس الوظيفية، أي نوعية حياة جيدة . الحد الأدنى: 0  الحد الأعلى: 100</vt:lpstr>
      <vt:lpstr>المقاييس الوظيفية لنوعية الحياة المرتبطة بالصحة بعد ستة أشهر للمجموعتين وفق   (Quality of Life Questionnaire-Cancer 30)  EORTC QLQ-C30 تدل القيم الأعلى على مستوى أعلى من المقاييس الوظيفية، أي نوعية حياة جيدة . الحد الأدنى: 0  الحد الأعلى: 100 </vt:lpstr>
      <vt:lpstr>  توزع مريضات العينة وفق الأعراض الجانبية للمعالجة الكيماوية وفق استبيان نوعية الحياة المرتبطة بالصحة (Quality of Life Questionnaire-Cancer 30) EORTC QLQ- C30التقييم البدئي تدل القيم الأعلى على معاناة أكبر من الأعراض ، الحد الأدنى: 0  الحد الأعلى: 100   </vt:lpstr>
      <vt:lpstr>توزع مريضات العينة وفق الأعراض الجانبية للمعالجة الكيماوية وفق استبيان نوعية الحياة المرتبطة بالصحة (Quality of Life Questionnaire-Cancer 30) EORTC   QLQ-C30    بعد ثلاثة أشهر تدل القيم الأعلى على معاناة أكبر من الأعراض ، الحد الأدنى: 0  الحد الأعلى: 100</vt:lpstr>
      <vt:lpstr>توزع مريضات العينة وفق الأعراض الجانبية للمعالجة الكيماوية وفق استبيان نوعية الحياة المرتبطة بالصحة (Quality of Life Questionnaire-Cancer 30) EORTC   QLQ-C30    بعد ستة أشهر تدل القيم الأعلى على معاناة أكبر من الأعراض، الحد الأدنى: 0  الحد الأعلى: 100</vt:lpstr>
      <vt:lpstr> توزع مريضات العينة وفق المقاييس الوظيفية لنموذج سرطان الثدي Breast Cancer module (EORTC-BR23) خلال التقييم البدئي تدل القيم الأعلى على مستوى أعلى من المقاييس المذكورة  أي نوعية حياة أعلى. الحد الأدنى: 0  الحد الأعلى: 100. </vt:lpstr>
      <vt:lpstr>توزع مريضات العينة وفق المقاييس الوظيفية لنموذج سرطان الثدي Breast Cancer module (EORTC-BR23) بعد ثلاثة أشهر تدل القيم الأعلى على مستوى أعلى من المقاييس المذكورة  أي نوعية حياة أعلى. الحد الأدنى: 0  الحد الأعلى: 100. </vt:lpstr>
      <vt:lpstr>توزع مريضات العينة وفق المقاييس الوظيفية لنموذج سرطان الثدي Breast Cancer module (EORTC-BR23) بعد ستة أشهر تدل القيم الأعلى على مستوى أعلى من المقاييس المذكورة  أي نوعية حياة أعلى. الحد الأدنى: 0  الحد الأعلى: 100.</vt:lpstr>
      <vt:lpstr>أعراض سرطان خلال التقييم البدئي وفق نموذج سرطان الثدي EORTC-BR23(Quality of Life Questionnaire- Breast Cancer 23 تدل القيم الأعلى على معاناة أكبر من الأعراض أي نوعية حياة أسوء ، الحد الأدنى: 0  الحد الأعلى: 100</vt:lpstr>
      <vt:lpstr>أعراض سرطان الثدي وفق نموذج سرطان الثدي  EORTC-BR23(Quality of Life Questionnaire- Breast Cancer 23  بعد ثلاثة أشهر تدل القيم الأعلى على معاناة أكبر من الأعراض أي نوعية حياة أسوء ، الحد الأدنى: 0  الحد الأعلى: 100</vt:lpstr>
      <vt:lpstr>أعراض سرطان الثدي في نموذج سرطان الثدي  EORTC-BR23(Quality of Life Questionnaire- Breast Cancer 23 بعد ستة أشهر تدل القيم الأعلى على معاناة أكبر من الأعراض أي نوعية حياة أسوء ، الحد الأدنى: 0  الحد الأعلى: 100</vt:lpstr>
      <vt:lpstr>الشريحة 47</vt:lpstr>
      <vt:lpstr>الشريحة 48</vt:lpstr>
      <vt:lpstr>الشريحة 49</vt:lpstr>
      <vt:lpstr>الشريحة 50</vt:lpstr>
      <vt:lpstr>الشريحة 51</vt:lpstr>
      <vt:lpstr>الشريحة 52</vt:lpstr>
      <vt:lpstr>الشريحة 53</vt:lpstr>
      <vt:lpstr>الشريحة 54</vt:lpstr>
      <vt:lpstr>التوصيات</vt:lpstr>
      <vt:lpstr>التوصيات</vt:lpstr>
      <vt:lpstr>التوصيات</vt:lpstr>
      <vt:lpstr>التوصيات</vt:lpstr>
      <vt:lpstr>التوصيات</vt:lpstr>
      <vt:lpstr>الشريحة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الرعاية التمريضية على تلبية احتياجات مريضات السرطان في المنازل إعداد مفيدة عبد الرحيم نعمان إشراف                                 مشرف مشارك            أ.د.سوسن غزال                           د. نديم زحلوق       مشرف متعاون        أ.د. فريال عبد العزيز علي             </dc:title>
  <dc:creator>FPCC . CO</dc:creator>
  <cp:lastModifiedBy>FPCC</cp:lastModifiedBy>
  <cp:revision>219</cp:revision>
  <dcterms:created xsi:type="dcterms:W3CDTF">2016-01-31T18:22:15Z</dcterms:created>
  <dcterms:modified xsi:type="dcterms:W3CDTF">2019-03-18T20:38:18Z</dcterms:modified>
</cp:coreProperties>
</file>