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diagrams/quickStyle1.xml" ContentType="application/vnd.openxmlformats-officedocument.drawingml.diagramStyl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gif" ContentType="image/gif"/>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5"/>
  </p:notesMasterIdLst>
  <p:sldIdLst>
    <p:sldId id="256" r:id="rId2"/>
    <p:sldId id="408" r:id="rId3"/>
    <p:sldId id="257" r:id="rId4"/>
    <p:sldId id="371" r:id="rId5"/>
    <p:sldId id="395" r:id="rId6"/>
    <p:sldId id="400" r:id="rId7"/>
    <p:sldId id="401" r:id="rId8"/>
    <p:sldId id="402" r:id="rId9"/>
    <p:sldId id="403" r:id="rId10"/>
    <p:sldId id="409" r:id="rId11"/>
    <p:sldId id="410" r:id="rId12"/>
    <p:sldId id="404" r:id="rId13"/>
    <p:sldId id="412" r:id="rId14"/>
    <p:sldId id="413" r:id="rId15"/>
    <p:sldId id="366" r:id="rId16"/>
    <p:sldId id="389" r:id="rId17"/>
    <p:sldId id="369" r:id="rId18"/>
    <p:sldId id="370" r:id="rId19"/>
    <p:sldId id="414" r:id="rId20"/>
    <p:sldId id="344" r:id="rId21"/>
    <p:sldId id="318" r:id="rId22"/>
    <p:sldId id="319" r:id="rId23"/>
    <p:sldId id="406" r:id="rId24"/>
    <p:sldId id="407" r:id="rId25"/>
    <p:sldId id="415" r:id="rId26"/>
    <p:sldId id="416" r:id="rId27"/>
    <p:sldId id="338" r:id="rId28"/>
    <p:sldId id="417" r:id="rId29"/>
    <p:sldId id="418" r:id="rId30"/>
    <p:sldId id="419" r:id="rId31"/>
    <p:sldId id="420" r:id="rId32"/>
    <p:sldId id="356" r:id="rId33"/>
    <p:sldId id="421" r:id="rId34"/>
    <p:sldId id="353" r:id="rId35"/>
    <p:sldId id="358" r:id="rId36"/>
    <p:sldId id="332" r:id="rId37"/>
    <p:sldId id="271" r:id="rId38"/>
    <p:sldId id="274" r:id="rId39"/>
    <p:sldId id="276" r:id="rId40"/>
    <p:sldId id="373" r:id="rId41"/>
    <p:sldId id="374" r:id="rId42"/>
    <p:sldId id="375" r:id="rId43"/>
    <p:sldId id="346" r:id="rId44"/>
    <p:sldId id="376" r:id="rId45"/>
    <p:sldId id="380" r:id="rId46"/>
    <p:sldId id="382" r:id="rId47"/>
    <p:sldId id="383" r:id="rId48"/>
    <p:sldId id="384" r:id="rId49"/>
    <p:sldId id="385" r:id="rId50"/>
    <p:sldId id="386" r:id="rId51"/>
    <p:sldId id="387" r:id="rId52"/>
    <p:sldId id="388" r:id="rId53"/>
    <p:sldId id="423" r:id="rId54"/>
    <p:sldId id="422" r:id="rId55"/>
    <p:sldId id="424" r:id="rId56"/>
    <p:sldId id="425" r:id="rId57"/>
    <p:sldId id="426" r:id="rId58"/>
    <p:sldId id="427" r:id="rId59"/>
    <p:sldId id="428" r:id="rId60"/>
    <p:sldId id="359" r:id="rId61"/>
    <p:sldId id="360" r:id="rId62"/>
    <p:sldId id="429" r:id="rId63"/>
    <p:sldId id="314" r:id="rId6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a:srgbClr val="009900"/>
    <a:srgbClr val="339966"/>
    <a:srgbClr val="66FFFF"/>
    <a:srgbClr val="3333FF"/>
    <a:srgbClr val="0000CC"/>
    <a:srgbClr val="CC0099"/>
    <a:srgbClr val="FF0066"/>
    <a:srgbClr val="00CCFF"/>
    <a:srgbClr val="FF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نمط ذو نسُق 1 - تمييز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نمط ذو نسُق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horzBarState="maximized">
    <p:restoredLeft sz="89195" autoAdjust="0"/>
    <p:restoredTop sz="80000" autoAdjust="0"/>
  </p:normalViewPr>
  <p:slideViewPr>
    <p:cSldViewPr>
      <p:cViewPr>
        <p:scale>
          <a:sx n="66" d="100"/>
          <a:sy n="66" d="100"/>
        </p:scale>
        <p:origin x="-1698" y="-2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5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FPCC\Desktop\Microsoft%20Office%20Excel%20Worksheet%20&#1580;&#1583;&#1610;&#1583;%20&#8235;&#823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ar-SA"/>
  <c:chart>
    <c:title>
      <c:tx>
        <c:rich>
          <a:bodyPr/>
          <a:lstStyle/>
          <a:p>
            <a:pPr>
              <a:defRPr lang="en-US"/>
            </a:pPr>
            <a:r>
              <a:rPr lang="ar-SA"/>
              <a:t>العمر</a:t>
            </a:r>
            <a:r>
              <a:rPr lang="ar-SA" baseline="0"/>
              <a:t> بالسنوات </a:t>
            </a:r>
            <a:endParaRPr lang="ar-SA"/>
          </a:p>
        </c:rich>
      </c:tx>
      <c:layout/>
    </c:title>
    <c:view3D>
      <c:rotX val="30"/>
      <c:perspective val="30"/>
    </c:view3D>
    <c:plotArea>
      <c:layout>
        <c:manualLayout>
          <c:layoutTarget val="inner"/>
          <c:xMode val="edge"/>
          <c:yMode val="edge"/>
          <c:x val="8.2561728395062553E-2"/>
          <c:y val="0.15636051743532137"/>
          <c:w val="0.84104938271604934"/>
          <c:h val="0.7105716160479969"/>
        </c:manualLayout>
      </c:layout>
      <c:pie3DChart>
        <c:varyColors val="1"/>
        <c:ser>
          <c:idx val="0"/>
          <c:order val="0"/>
          <c:explosion val="25"/>
          <c:dLbls>
            <c:dLbl>
              <c:idx val="0"/>
              <c:layout>
                <c:manualLayout>
                  <c:x val="-7.0678040244969376E-2"/>
                  <c:y val="-0.32034533183352082"/>
                </c:manualLayout>
              </c:layout>
              <c:showPercent val="1"/>
            </c:dLbl>
            <c:txPr>
              <a:bodyPr/>
              <a:lstStyle/>
              <a:p>
                <a:pPr>
                  <a:defRPr lang="en-US" sz="1400" b="1"/>
                </a:pPr>
                <a:endParaRPr lang="ar-SA"/>
              </a:p>
            </c:txPr>
            <c:showPercent val="1"/>
          </c:dLbls>
          <c:cat>
            <c:strRef>
              <c:f>ورقة1!$H$5:$I$5</c:f>
              <c:strCache>
                <c:ptCount val="2"/>
                <c:pt idx="0">
                  <c:v>أقل من 26-18</c:v>
                </c:pt>
                <c:pt idx="1">
                  <c:v>26- أقل من 33</c:v>
                </c:pt>
              </c:strCache>
            </c:strRef>
          </c:cat>
          <c:val>
            <c:numRef>
              <c:f>ورقة1!$H$6:$I$6</c:f>
              <c:numCache>
                <c:formatCode>General</c:formatCode>
                <c:ptCount val="2"/>
                <c:pt idx="0">
                  <c:v>51</c:v>
                </c:pt>
                <c:pt idx="1">
                  <c:v>9</c:v>
                </c:pt>
              </c:numCache>
            </c:numRef>
          </c:val>
        </c:ser>
        <c:ser>
          <c:idx val="1"/>
          <c:order val="1"/>
          <c:explosion val="25"/>
          <c:dLbls>
            <c:txPr>
              <a:bodyPr/>
              <a:lstStyle/>
              <a:p>
                <a:pPr>
                  <a:defRPr lang="en-US"/>
                </a:pPr>
                <a:endParaRPr lang="ar-SA"/>
              </a:p>
            </c:txPr>
            <c:showPercent val="1"/>
          </c:dLbls>
          <c:cat>
            <c:strRef>
              <c:f>ورقة1!$H$5:$I$5</c:f>
              <c:strCache>
                <c:ptCount val="2"/>
                <c:pt idx="0">
                  <c:v>أقل من 26-18</c:v>
                </c:pt>
                <c:pt idx="1">
                  <c:v>26- أقل من 33</c:v>
                </c:pt>
              </c:strCache>
            </c:strRef>
          </c:cat>
          <c:val>
            <c:numRef>
              <c:f>ورقة1!$H$7:$I$7</c:f>
              <c:numCache>
                <c:formatCode>General</c:formatCode>
                <c:ptCount val="2"/>
                <c:pt idx="0">
                  <c:v>85</c:v>
                </c:pt>
                <c:pt idx="1">
                  <c:v>15</c:v>
                </c:pt>
              </c:numCache>
            </c:numRef>
          </c:val>
        </c:ser>
        <c:dLbls>
          <c:showPercent val="1"/>
        </c:dLbls>
      </c:pie3DChart>
    </c:plotArea>
    <c:legend>
      <c:legendPos val="t"/>
      <c:layout/>
      <c:txPr>
        <a:bodyPr/>
        <a:lstStyle/>
        <a:p>
          <a:pPr rtl="1">
            <a:defRPr lang="en-US" sz="1400" b="1">
              <a:solidFill>
                <a:srgbClr val="99FF33"/>
              </a:solidFill>
            </a:defRPr>
          </a:pPr>
          <a:endParaRPr lang="ar-SA"/>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ndard"/>
        <c:ser>
          <c:idx val="0"/>
          <c:order val="0"/>
          <c:marker>
            <c:spPr>
              <a:solidFill>
                <a:schemeClr val="accent2"/>
              </a:solidFill>
            </c:spPr>
          </c:marker>
          <c:dLbls>
            <c:txPr>
              <a:bodyPr/>
              <a:lstStyle/>
              <a:p>
                <a:pPr>
                  <a:defRPr lang="en-US" sz="1400" b="1"/>
                </a:pPr>
                <a:endParaRPr lang="ar-SA"/>
              </a:p>
            </c:txPr>
            <c:showVal val="1"/>
          </c:dLbls>
          <c:cat>
            <c:multiLvlStrRef>
              <c:f>ورقة1!$J$20:$U$22</c:f>
              <c:multiLvlStrCache>
                <c:ptCount val="12"/>
                <c:lvl>
                  <c:pt idx="0">
                    <c:v>18-أقل من 26</c:v>
                  </c:pt>
                  <c:pt idx="1">
                    <c:v>26-أقل من 33</c:v>
                  </c:pt>
                  <c:pt idx="2">
                    <c:v>18-أقل من 26</c:v>
                  </c:pt>
                  <c:pt idx="3">
                    <c:v>26-أقل من 33</c:v>
                  </c:pt>
                  <c:pt idx="4">
                    <c:v>18-أقل من 26</c:v>
                  </c:pt>
                  <c:pt idx="5">
                    <c:v>26-أقل من 33</c:v>
                  </c:pt>
                  <c:pt idx="6">
                    <c:v>18-أقل من 26</c:v>
                  </c:pt>
                  <c:pt idx="7">
                    <c:v>26-أقل من 33</c:v>
                  </c:pt>
                  <c:pt idx="8">
                    <c:v>18-أقل من 26</c:v>
                  </c:pt>
                  <c:pt idx="9">
                    <c:v>26-أقل من 33</c:v>
                  </c:pt>
                  <c:pt idx="10">
                    <c:v>18-أقل من 26</c:v>
                  </c:pt>
                  <c:pt idx="11">
                    <c:v>26-أقل من 33</c:v>
                  </c:pt>
                </c:lvl>
                <c:lvl>
                  <c:pt idx="0">
                    <c:v>نوعية الحياة الأسرية</c:v>
                  </c:pt>
                  <c:pt idx="2">
                    <c:v>نوعية الصحة العامة</c:v>
                  </c:pt>
                  <c:pt idx="4">
                    <c:v>نوعية الصحة النفسية</c:v>
                  </c:pt>
                  <c:pt idx="6">
                    <c:v>نوعية أدارة الوقت</c:v>
                  </c:pt>
                  <c:pt idx="8">
                    <c:v>نوعية العلاقات</c:v>
                  </c:pt>
                  <c:pt idx="10">
                    <c:v>نوعية الدور الاجتماعي</c:v>
                  </c:pt>
                </c:lvl>
                <c:lvl>
                  <c:pt idx="0">
                    <c:v>الشلل(18-أقل من26)=25 ،(26-أقل من33)=5</c:v>
                  </c:pt>
                </c:lvl>
              </c:multiLvlStrCache>
            </c:multiLvlStrRef>
          </c:cat>
          <c:val>
            <c:numRef>
              <c:f>ورقة1!$J$23:$U$23</c:f>
              <c:numCache>
                <c:formatCode>General</c:formatCode>
                <c:ptCount val="12"/>
                <c:pt idx="0">
                  <c:v>2.68</c:v>
                </c:pt>
                <c:pt idx="1">
                  <c:v>2.67</c:v>
                </c:pt>
                <c:pt idx="2">
                  <c:v>2.58</c:v>
                </c:pt>
                <c:pt idx="3">
                  <c:v>2.6</c:v>
                </c:pt>
                <c:pt idx="4">
                  <c:v>2.77</c:v>
                </c:pt>
                <c:pt idx="5">
                  <c:v>2.8</c:v>
                </c:pt>
                <c:pt idx="6">
                  <c:v>2.65</c:v>
                </c:pt>
                <c:pt idx="7">
                  <c:v>2.61</c:v>
                </c:pt>
                <c:pt idx="8">
                  <c:v>2.8699999999999997</c:v>
                </c:pt>
                <c:pt idx="9">
                  <c:v>2.9299999999999997</c:v>
                </c:pt>
                <c:pt idx="10">
                  <c:v>2.77</c:v>
                </c:pt>
                <c:pt idx="11">
                  <c:v>2.7600000000000002</c:v>
                </c:pt>
              </c:numCache>
            </c:numRef>
          </c:val>
        </c:ser>
        <c:marker val="1"/>
        <c:axId val="72610944"/>
        <c:axId val="72612480"/>
      </c:lineChart>
      <c:catAx>
        <c:axId val="72610944"/>
        <c:scaling>
          <c:orientation val="minMax"/>
        </c:scaling>
        <c:axPos val="b"/>
        <c:tickLblPos val="nextTo"/>
        <c:txPr>
          <a:bodyPr/>
          <a:lstStyle/>
          <a:p>
            <a:pPr>
              <a:defRPr lang="en-US" sz="1200" b="1">
                <a:solidFill>
                  <a:srgbClr val="99FF33"/>
                </a:solidFill>
              </a:defRPr>
            </a:pPr>
            <a:endParaRPr lang="ar-SA"/>
          </a:p>
        </c:txPr>
        <c:crossAx val="72612480"/>
        <c:crosses val="autoZero"/>
        <c:auto val="1"/>
        <c:lblAlgn val="ctr"/>
        <c:lblOffset val="100"/>
      </c:catAx>
      <c:valAx>
        <c:axId val="72612480"/>
        <c:scaling>
          <c:orientation val="minMax"/>
          <c:max val="5"/>
          <c:min val="1"/>
        </c:scaling>
        <c:axPos val="l"/>
        <c:majorGridlines/>
        <c:numFmt formatCode="General" sourceLinked="1"/>
        <c:tickLblPos val="nextTo"/>
        <c:txPr>
          <a:bodyPr/>
          <a:lstStyle/>
          <a:p>
            <a:pPr>
              <a:defRPr lang="en-US"/>
            </a:pPr>
            <a:endParaRPr lang="ar-SA"/>
          </a:p>
        </c:txPr>
        <c:crossAx val="72610944"/>
        <c:crosses val="autoZero"/>
        <c:crossBetween val="between"/>
      </c:valAx>
      <c:spPr>
        <a:solidFill>
          <a:schemeClr val="bg1">
            <a:lumMod val="85000"/>
          </a:schemeClr>
        </a:solidFill>
      </c:spPr>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cked"/>
        <c:ser>
          <c:idx val="0"/>
          <c:order val="0"/>
          <c:marker>
            <c:spPr>
              <a:solidFill>
                <a:srgbClr val="C00000"/>
              </a:solidFill>
            </c:spPr>
          </c:marker>
          <c:dLbls>
            <c:txPr>
              <a:bodyPr/>
              <a:lstStyle/>
              <a:p>
                <a:pPr>
                  <a:defRPr lang="en-US" sz="1400" b="1"/>
                </a:pPr>
                <a:endParaRPr lang="ar-SA"/>
              </a:p>
            </c:txPr>
            <c:showVal val="1"/>
          </c:dLbls>
          <c:cat>
            <c:multiLvlStrRef>
              <c:f>ورقة1!$W$44:$AN$46</c:f>
              <c:multiLvlStrCache>
                <c:ptCount val="18"/>
                <c:lvl>
                  <c:pt idx="0">
                    <c:v>ابتدائي</c:v>
                  </c:pt>
                  <c:pt idx="1">
                    <c:v>إعدادي</c:v>
                  </c:pt>
                  <c:pt idx="2">
                    <c:v>ثانوي</c:v>
                  </c:pt>
                  <c:pt idx="3">
                    <c:v>ابتدائي</c:v>
                  </c:pt>
                  <c:pt idx="4">
                    <c:v>إعدادي</c:v>
                  </c:pt>
                  <c:pt idx="5">
                    <c:v>ثانوي</c:v>
                  </c:pt>
                  <c:pt idx="6">
                    <c:v>ابتدائي</c:v>
                  </c:pt>
                  <c:pt idx="7">
                    <c:v>إعدادي</c:v>
                  </c:pt>
                  <c:pt idx="8">
                    <c:v>ثانوي</c:v>
                  </c:pt>
                  <c:pt idx="9">
                    <c:v>ابتدائي</c:v>
                  </c:pt>
                  <c:pt idx="10">
                    <c:v>إعدادي</c:v>
                  </c:pt>
                  <c:pt idx="11">
                    <c:v>ثانوي</c:v>
                  </c:pt>
                  <c:pt idx="12">
                    <c:v>ابتدائي</c:v>
                  </c:pt>
                  <c:pt idx="13">
                    <c:v>إعدادي</c:v>
                  </c:pt>
                  <c:pt idx="14">
                    <c:v>ثانوي</c:v>
                  </c:pt>
                  <c:pt idx="15">
                    <c:v>ابتدائي</c:v>
                  </c:pt>
                  <c:pt idx="16">
                    <c:v>إعدادي</c:v>
                  </c:pt>
                  <c:pt idx="17">
                    <c:v>ثانوي</c:v>
                  </c:pt>
                </c:lvl>
                <c:lvl>
                  <c:pt idx="0">
                    <c:v>نوعية الحياة الأسرية</c:v>
                  </c:pt>
                  <c:pt idx="3">
                    <c:v>نوعية الصحة العامة</c:v>
                  </c:pt>
                  <c:pt idx="6">
                    <c:v>نوعية الصحة النفسية</c:v>
                  </c:pt>
                  <c:pt idx="9">
                    <c:v>نوعية أدارة الوقت</c:v>
                  </c:pt>
                  <c:pt idx="12">
                    <c:v>نوعية العلاقات</c:v>
                  </c:pt>
                  <c:pt idx="15">
                    <c:v>نوعية الدور الاجتماعي</c:v>
                  </c:pt>
                </c:lvl>
                <c:lvl>
                  <c:pt idx="0">
                    <c:v>البتر : ابتدائي=6، إعدادي=15، ثانوي=9</c:v>
                  </c:pt>
                </c:lvl>
              </c:multiLvlStrCache>
            </c:multiLvlStrRef>
          </c:cat>
          <c:val>
            <c:numRef>
              <c:f>ورقة1!$W$47:$AN$47</c:f>
              <c:numCache>
                <c:formatCode>General</c:formatCode>
                <c:ptCount val="18"/>
                <c:pt idx="0">
                  <c:v>2.8699999999999997</c:v>
                </c:pt>
                <c:pt idx="1">
                  <c:v>2.9</c:v>
                </c:pt>
                <c:pt idx="2">
                  <c:v>3.07</c:v>
                </c:pt>
                <c:pt idx="3">
                  <c:v>2.61</c:v>
                </c:pt>
                <c:pt idx="4">
                  <c:v>2.61</c:v>
                </c:pt>
                <c:pt idx="5">
                  <c:v>2.7800000000000002</c:v>
                </c:pt>
                <c:pt idx="6">
                  <c:v>2.9699999999999998</c:v>
                </c:pt>
                <c:pt idx="7">
                  <c:v>3</c:v>
                </c:pt>
                <c:pt idx="8">
                  <c:v>3.01</c:v>
                </c:pt>
                <c:pt idx="9">
                  <c:v>2.77</c:v>
                </c:pt>
                <c:pt idx="10">
                  <c:v>2.72</c:v>
                </c:pt>
                <c:pt idx="11">
                  <c:v>2.9</c:v>
                </c:pt>
                <c:pt idx="12">
                  <c:v>3.13</c:v>
                </c:pt>
                <c:pt idx="13">
                  <c:v>3.06</c:v>
                </c:pt>
                <c:pt idx="14">
                  <c:v>3.16</c:v>
                </c:pt>
                <c:pt idx="15">
                  <c:v>3.1</c:v>
                </c:pt>
                <c:pt idx="16">
                  <c:v>3.16</c:v>
                </c:pt>
                <c:pt idx="17">
                  <c:v>3.07</c:v>
                </c:pt>
              </c:numCache>
            </c:numRef>
          </c:val>
        </c:ser>
        <c:marker val="1"/>
        <c:axId val="72649344"/>
        <c:axId val="72651136"/>
      </c:lineChart>
      <c:catAx>
        <c:axId val="72649344"/>
        <c:scaling>
          <c:orientation val="minMax"/>
        </c:scaling>
        <c:axPos val="b"/>
        <c:tickLblPos val="nextTo"/>
        <c:txPr>
          <a:bodyPr/>
          <a:lstStyle/>
          <a:p>
            <a:pPr>
              <a:defRPr lang="en-US" sz="1200" b="1">
                <a:solidFill>
                  <a:srgbClr val="99FF33"/>
                </a:solidFill>
              </a:defRPr>
            </a:pPr>
            <a:endParaRPr lang="ar-SA"/>
          </a:p>
        </c:txPr>
        <c:crossAx val="72651136"/>
        <c:crosses val="autoZero"/>
        <c:auto val="1"/>
        <c:lblAlgn val="ctr"/>
        <c:lblOffset val="100"/>
      </c:catAx>
      <c:valAx>
        <c:axId val="72651136"/>
        <c:scaling>
          <c:orientation val="minMax"/>
          <c:max val="5"/>
          <c:min val="1"/>
        </c:scaling>
        <c:axPos val="l"/>
        <c:majorGridlines/>
        <c:numFmt formatCode="General" sourceLinked="1"/>
        <c:tickLblPos val="nextTo"/>
        <c:txPr>
          <a:bodyPr/>
          <a:lstStyle/>
          <a:p>
            <a:pPr>
              <a:defRPr lang="en-US"/>
            </a:pPr>
            <a:endParaRPr lang="ar-SA"/>
          </a:p>
        </c:txPr>
        <c:crossAx val="72649344"/>
        <c:crosses val="autoZero"/>
        <c:crossBetween val="between"/>
      </c:valAx>
      <c:spPr>
        <a:solidFill>
          <a:schemeClr val="accent6">
            <a:lumMod val="40000"/>
            <a:lumOff val="60000"/>
          </a:schemeClr>
        </a:solidFill>
      </c:spPr>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cked"/>
        <c:ser>
          <c:idx val="0"/>
          <c:order val="0"/>
          <c:marker>
            <c:spPr>
              <a:solidFill>
                <a:srgbClr val="C00000"/>
              </a:solidFill>
            </c:spPr>
          </c:marker>
          <c:dLbls>
            <c:txPr>
              <a:bodyPr/>
              <a:lstStyle/>
              <a:p>
                <a:pPr>
                  <a:defRPr lang="en-US" sz="1400" b="1"/>
                </a:pPr>
                <a:endParaRPr lang="ar-SA"/>
              </a:p>
            </c:txPr>
            <c:showVal val="1"/>
          </c:dLbls>
          <c:cat>
            <c:multiLvlStrRef>
              <c:f>ورقة1!$V$56:$AM$58</c:f>
              <c:multiLvlStrCache>
                <c:ptCount val="18"/>
                <c:lvl>
                  <c:pt idx="0">
                    <c:v>ابتدائي</c:v>
                  </c:pt>
                  <c:pt idx="1">
                    <c:v>إعدادي</c:v>
                  </c:pt>
                  <c:pt idx="2">
                    <c:v>ثانوي</c:v>
                  </c:pt>
                  <c:pt idx="3">
                    <c:v>ابتدائي</c:v>
                  </c:pt>
                  <c:pt idx="4">
                    <c:v>إعدادي</c:v>
                  </c:pt>
                  <c:pt idx="5">
                    <c:v>ثانوي</c:v>
                  </c:pt>
                  <c:pt idx="6">
                    <c:v>ابتدائي</c:v>
                  </c:pt>
                  <c:pt idx="7">
                    <c:v>إعدادي</c:v>
                  </c:pt>
                  <c:pt idx="8">
                    <c:v>ثانوي</c:v>
                  </c:pt>
                  <c:pt idx="9">
                    <c:v>ابتدائي</c:v>
                  </c:pt>
                  <c:pt idx="10">
                    <c:v>إعدادي</c:v>
                  </c:pt>
                  <c:pt idx="11">
                    <c:v>ثانوي</c:v>
                  </c:pt>
                  <c:pt idx="12">
                    <c:v>ابتدائي</c:v>
                  </c:pt>
                  <c:pt idx="13">
                    <c:v>إعدادي</c:v>
                  </c:pt>
                  <c:pt idx="14">
                    <c:v>ثانوي</c:v>
                  </c:pt>
                  <c:pt idx="15">
                    <c:v>ابتدائي</c:v>
                  </c:pt>
                  <c:pt idx="16">
                    <c:v>إعدادي</c:v>
                  </c:pt>
                  <c:pt idx="17">
                    <c:v>ثانوي</c:v>
                  </c:pt>
                </c:lvl>
                <c:lvl>
                  <c:pt idx="0">
                    <c:v>نوعية الحياة الأسرية</c:v>
                  </c:pt>
                  <c:pt idx="3">
                    <c:v>نوعية الصحة العامة</c:v>
                  </c:pt>
                  <c:pt idx="6">
                    <c:v>نوعية الصحة النفسية</c:v>
                  </c:pt>
                  <c:pt idx="9">
                    <c:v>نوعية أدارة الوقت</c:v>
                  </c:pt>
                  <c:pt idx="12">
                    <c:v>نوعية العلاقات</c:v>
                  </c:pt>
                  <c:pt idx="15">
                    <c:v>نوعية الدور الاجتماعي</c:v>
                  </c:pt>
                </c:lvl>
                <c:lvl>
                  <c:pt idx="0">
                    <c:v>الشلل : ابتدائي=5، إعدادي=15، ثانوي=10</c:v>
                  </c:pt>
                </c:lvl>
              </c:multiLvlStrCache>
            </c:multiLvlStrRef>
          </c:cat>
          <c:val>
            <c:numRef>
              <c:f>ورقة1!$V$59:$AM$59</c:f>
              <c:numCache>
                <c:formatCode>General</c:formatCode>
                <c:ptCount val="18"/>
                <c:pt idx="0">
                  <c:v>2.61</c:v>
                </c:pt>
                <c:pt idx="1">
                  <c:v>2.59</c:v>
                </c:pt>
                <c:pt idx="2">
                  <c:v>2.84</c:v>
                </c:pt>
                <c:pt idx="3">
                  <c:v>2.5</c:v>
                </c:pt>
                <c:pt idx="4">
                  <c:v>2.5499999999999998</c:v>
                </c:pt>
                <c:pt idx="5">
                  <c:v>2.66</c:v>
                </c:pt>
                <c:pt idx="6">
                  <c:v>2.86</c:v>
                </c:pt>
                <c:pt idx="7">
                  <c:v>2.72</c:v>
                </c:pt>
                <c:pt idx="8">
                  <c:v>2.8</c:v>
                </c:pt>
                <c:pt idx="9">
                  <c:v>2.5499999999999998</c:v>
                </c:pt>
                <c:pt idx="10">
                  <c:v>2.63</c:v>
                </c:pt>
                <c:pt idx="11">
                  <c:v>2.71</c:v>
                </c:pt>
                <c:pt idx="12">
                  <c:v>2.8899999999999997</c:v>
                </c:pt>
                <c:pt idx="13">
                  <c:v>2.86</c:v>
                </c:pt>
                <c:pt idx="14">
                  <c:v>2.9099999999999997</c:v>
                </c:pt>
                <c:pt idx="15">
                  <c:v>2.75</c:v>
                </c:pt>
                <c:pt idx="16">
                  <c:v>2.75</c:v>
                </c:pt>
                <c:pt idx="17">
                  <c:v>2.8099999999999987</c:v>
                </c:pt>
              </c:numCache>
            </c:numRef>
          </c:val>
        </c:ser>
        <c:marker val="1"/>
        <c:axId val="73281536"/>
        <c:axId val="73283072"/>
      </c:lineChart>
      <c:catAx>
        <c:axId val="73281536"/>
        <c:scaling>
          <c:orientation val="minMax"/>
        </c:scaling>
        <c:axPos val="b"/>
        <c:tickLblPos val="nextTo"/>
        <c:txPr>
          <a:bodyPr/>
          <a:lstStyle/>
          <a:p>
            <a:pPr>
              <a:defRPr lang="en-US" sz="1200" b="1">
                <a:solidFill>
                  <a:srgbClr val="99FF33"/>
                </a:solidFill>
              </a:defRPr>
            </a:pPr>
            <a:endParaRPr lang="ar-SA"/>
          </a:p>
        </c:txPr>
        <c:crossAx val="73283072"/>
        <c:crosses val="autoZero"/>
        <c:auto val="1"/>
        <c:lblAlgn val="ctr"/>
        <c:lblOffset val="100"/>
      </c:catAx>
      <c:valAx>
        <c:axId val="73283072"/>
        <c:scaling>
          <c:orientation val="minMax"/>
        </c:scaling>
        <c:axPos val="l"/>
        <c:majorGridlines/>
        <c:numFmt formatCode="General" sourceLinked="1"/>
        <c:tickLblPos val="nextTo"/>
        <c:txPr>
          <a:bodyPr/>
          <a:lstStyle/>
          <a:p>
            <a:pPr>
              <a:defRPr lang="en-US"/>
            </a:pPr>
            <a:endParaRPr lang="ar-SA"/>
          </a:p>
        </c:txPr>
        <c:crossAx val="73281536"/>
        <c:crosses val="autoZero"/>
        <c:crossBetween val="between"/>
      </c:valAx>
      <c:spPr>
        <a:solidFill>
          <a:schemeClr val="accent1">
            <a:lumMod val="40000"/>
            <a:lumOff val="60000"/>
          </a:schemeClr>
        </a:solidFill>
      </c:spPr>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ar-SA"/>
  <c:chart>
    <c:plotArea>
      <c:layout>
        <c:manualLayout>
          <c:layoutTarget val="inner"/>
          <c:xMode val="edge"/>
          <c:yMode val="edge"/>
          <c:x val="5.2081036745407004E-2"/>
          <c:y val="0.13513671798487867"/>
          <c:w val="0.91458562992125636"/>
          <c:h val="0.69850295765268144"/>
        </c:manualLayout>
      </c:layout>
      <c:lineChart>
        <c:grouping val="stacked"/>
        <c:ser>
          <c:idx val="0"/>
          <c:order val="0"/>
          <c:marker>
            <c:spPr>
              <a:solidFill>
                <a:srgbClr val="C00000"/>
              </a:solidFill>
            </c:spPr>
          </c:marker>
          <c:dLbls>
            <c:showVal val="1"/>
          </c:dLbls>
          <c:cat>
            <c:multiLvlStrRef>
              <c:f>ورقة2!$J$3:$N$4</c:f>
              <c:multiLvlStrCache>
                <c:ptCount val="5"/>
                <c:lvl>
                  <c:pt idx="0">
                    <c:v>ضعيف</c:v>
                  </c:pt>
                  <c:pt idx="1">
                    <c:v>متوسط</c:v>
                  </c:pt>
                  <c:pt idx="2">
                    <c:v>ضعيف</c:v>
                  </c:pt>
                  <c:pt idx="3">
                    <c:v>متوسط</c:v>
                  </c:pt>
                  <c:pt idx="4">
                    <c:v>جيد</c:v>
                  </c:pt>
                </c:lvl>
                <c:lvl>
                  <c:pt idx="0">
                    <c:v>البتر(8 ضعيف، 22 متوسط) </c:v>
                  </c:pt>
                  <c:pt idx="2">
                    <c:v>الشلل(7 ضعيف،20 متوسط،3 جيد)</c:v>
                  </c:pt>
                </c:lvl>
              </c:multiLvlStrCache>
            </c:multiLvlStrRef>
          </c:cat>
          <c:val>
            <c:numRef>
              <c:f>ورقة2!$J$5:$N$5</c:f>
              <c:numCache>
                <c:formatCode>General</c:formatCode>
                <c:ptCount val="5"/>
                <c:pt idx="0">
                  <c:v>2.98</c:v>
                </c:pt>
                <c:pt idx="1">
                  <c:v>2.92</c:v>
                </c:pt>
                <c:pt idx="2">
                  <c:v>2.66</c:v>
                </c:pt>
                <c:pt idx="3">
                  <c:v>2.71</c:v>
                </c:pt>
                <c:pt idx="4">
                  <c:v>2.9</c:v>
                </c:pt>
              </c:numCache>
            </c:numRef>
          </c:val>
        </c:ser>
        <c:marker val="1"/>
        <c:axId val="73315840"/>
        <c:axId val="73317376"/>
      </c:lineChart>
      <c:catAx>
        <c:axId val="73315840"/>
        <c:scaling>
          <c:orientation val="minMax"/>
        </c:scaling>
        <c:axPos val="b"/>
        <c:tickLblPos val="nextTo"/>
        <c:crossAx val="73317376"/>
        <c:crosses val="autoZero"/>
        <c:auto val="1"/>
        <c:lblAlgn val="ctr"/>
        <c:lblOffset val="100"/>
      </c:catAx>
      <c:valAx>
        <c:axId val="73317376"/>
        <c:scaling>
          <c:orientation val="minMax"/>
          <c:max val="5"/>
          <c:min val="1"/>
        </c:scaling>
        <c:axPos val="l"/>
        <c:majorGridlines/>
        <c:numFmt formatCode="General" sourceLinked="1"/>
        <c:tickLblPos val="nextTo"/>
        <c:crossAx val="73315840"/>
        <c:crosses val="autoZero"/>
        <c:crossBetween val="between"/>
      </c:valAx>
    </c:plotArea>
    <c:plotVisOnly val="1"/>
  </c:chart>
  <c:spPr>
    <a:solidFill>
      <a:schemeClr val="accent6">
        <a:lumMod val="20000"/>
        <a:lumOff val="80000"/>
      </a:schemeClr>
    </a:solidFill>
  </c:spPr>
  <c:txPr>
    <a:bodyPr/>
    <a:lstStyle/>
    <a:p>
      <a:pPr>
        <a:defRPr sz="1200" b="1">
          <a:solidFill>
            <a:schemeClr val="tx1"/>
          </a:solidFill>
        </a:defRPr>
      </a:pPr>
      <a:endParaRPr lang="ar-SA"/>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cked"/>
        <c:ser>
          <c:idx val="0"/>
          <c:order val="0"/>
          <c:marker>
            <c:spPr>
              <a:solidFill>
                <a:srgbClr val="C00000"/>
              </a:solidFill>
            </c:spPr>
          </c:marker>
          <c:dLbls>
            <c:txPr>
              <a:bodyPr/>
              <a:lstStyle/>
              <a:p>
                <a:pPr>
                  <a:defRPr lang="en-US" sz="1400" b="1"/>
                </a:pPr>
                <a:endParaRPr lang="ar-SA"/>
              </a:p>
            </c:txPr>
            <c:showVal val="1"/>
          </c:dLbls>
          <c:cat>
            <c:multiLvlStrRef>
              <c:f>ورقة2!$K$24:$V$26</c:f>
              <c:multiLvlStrCache>
                <c:ptCount val="12"/>
                <c:lvl>
                  <c:pt idx="0">
                    <c:v>عسكري</c:v>
                  </c:pt>
                  <c:pt idx="1">
                    <c:v>عمل آخر</c:v>
                  </c:pt>
                  <c:pt idx="2">
                    <c:v>عسكري</c:v>
                  </c:pt>
                  <c:pt idx="3">
                    <c:v>عمل آخر</c:v>
                  </c:pt>
                  <c:pt idx="4">
                    <c:v>عسكري</c:v>
                  </c:pt>
                  <c:pt idx="5">
                    <c:v>عمل آخر</c:v>
                  </c:pt>
                  <c:pt idx="6">
                    <c:v>عسكري</c:v>
                  </c:pt>
                  <c:pt idx="7">
                    <c:v>عمل آخر</c:v>
                  </c:pt>
                  <c:pt idx="8">
                    <c:v>عسكري</c:v>
                  </c:pt>
                  <c:pt idx="9">
                    <c:v>عمل آخر</c:v>
                  </c:pt>
                  <c:pt idx="10">
                    <c:v>عسكري</c:v>
                  </c:pt>
                  <c:pt idx="11">
                    <c:v>عمل آخر</c:v>
                  </c:pt>
                </c:lvl>
                <c:lvl>
                  <c:pt idx="0">
                    <c:v>نوعية الحياة الأسرية</c:v>
                  </c:pt>
                  <c:pt idx="2">
                    <c:v>نوعية الصحة العامة</c:v>
                  </c:pt>
                  <c:pt idx="4">
                    <c:v>نوعية الصحة النفسية</c:v>
                  </c:pt>
                  <c:pt idx="6">
                    <c:v>نوعية أدارة الوقت</c:v>
                  </c:pt>
                  <c:pt idx="8">
                    <c:v>نوعية العلاقات</c:v>
                  </c:pt>
                  <c:pt idx="10">
                    <c:v>نوعية الدور الاجتماعي</c:v>
                  </c:pt>
                </c:lvl>
                <c:lvl>
                  <c:pt idx="0">
                    <c:v>البتر(21 عسكري، 7عمل آخر) </c:v>
                  </c:pt>
                </c:lvl>
              </c:multiLvlStrCache>
            </c:multiLvlStrRef>
          </c:cat>
          <c:val>
            <c:numRef>
              <c:f>ورقة2!$K$27:$V$27</c:f>
              <c:numCache>
                <c:formatCode>General</c:formatCode>
                <c:ptCount val="12"/>
                <c:pt idx="0">
                  <c:v>3.04</c:v>
                </c:pt>
                <c:pt idx="1">
                  <c:v>2.72</c:v>
                </c:pt>
                <c:pt idx="2">
                  <c:v>2.74</c:v>
                </c:pt>
                <c:pt idx="3">
                  <c:v>2.4699999999999998</c:v>
                </c:pt>
                <c:pt idx="4">
                  <c:v>2.98</c:v>
                </c:pt>
                <c:pt idx="5">
                  <c:v>3.04</c:v>
                </c:pt>
                <c:pt idx="6">
                  <c:v>2.82</c:v>
                </c:pt>
                <c:pt idx="7">
                  <c:v>2.7</c:v>
                </c:pt>
                <c:pt idx="8">
                  <c:v>3.15</c:v>
                </c:pt>
                <c:pt idx="9">
                  <c:v>3.01</c:v>
                </c:pt>
                <c:pt idx="10">
                  <c:v>3.08</c:v>
                </c:pt>
                <c:pt idx="11">
                  <c:v>3.23</c:v>
                </c:pt>
              </c:numCache>
            </c:numRef>
          </c:val>
        </c:ser>
        <c:marker val="1"/>
        <c:axId val="72702592"/>
        <c:axId val="72708480"/>
      </c:lineChart>
      <c:catAx>
        <c:axId val="72702592"/>
        <c:scaling>
          <c:orientation val="minMax"/>
        </c:scaling>
        <c:axPos val="b"/>
        <c:tickLblPos val="nextTo"/>
        <c:txPr>
          <a:bodyPr/>
          <a:lstStyle/>
          <a:p>
            <a:pPr>
              <a:defRPr lang="en-US" sz="1200" b="1">
                <a:solidFill>
                  <a:srgbClr val="99FF33"/>
                </a:solidFill>
              </a:defRPr>
            </a:pPr>
            <a:endParaRPr lang="ar-SA"/>
          </a:p>
        </c:txPr>
        <c:crossAx val="72708480"/>
        <c:crosses val="autoZero"/>
        <c:auto val="1"/>
        <c:lblAlgn val="ctr"/>
        <c:lblOffset val="100"/>
      </c:catAx>
      <c:valAx>
        <c:axId val="72708480"/>
        <c:scaling>
          <c:orientation val="minMax"/>
          <c:max val="5"/>
          <c:min val="1"/>
        </c:scaling>
        <c:axPos val="l"/>
        <c:majorGridlines/>
        <c:numFmt formatCode="General" sourceLinked="1"/>
        <c:tickLblPos val="nextTo"/>
        <c:txPr>
          <a:bodyPr/>
          <a:lstStyle/>
          <a:p>
            <a:pPr>
              <a:defRPr lang="en-US"/>
            </a:pPr>
            <a:endParaRPr lang="ar-SA"/>
          </a:p>
        </c:txPr>
        <c:crossAx val="72702592"/>
        <c:crosses val="autoZero"/>
        <c:crossBetween val="between"/>
      </c:valAx>
      <c:spPr>
        <a:solidFill>
          <a:srgbClr val="F79646">
            <a:lumMod val="20000"/>
            <a:lumOff val="80000"/>
          </a:srgbClr>
        </a:solidFill>
      </c:spPr>
    </c:plotArea>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cked"/>
        <c:ser>
          <c:idx val="0"/>
          <c:order val="0"/>
          <c:marker>
            <c:spPr>
              <a:solidFill>
                <a:srgbClr val="C00000"/>
              </a:solidFill>
            </c:spPr>
          </c:marker>
          <c:dLbls>
            <c:txPr>
              <a:bodyPr/>
              <a:lstStyle/>
              <a:p>
                <a:pPr>
                  <a:defRPr lang="en-US" sz="1400" b="1"/>
                </a:pPr>
                <a:endParaRPr lang="ar-SA"/>
              </a:p>
            </c:txPr>
            <c:showVal val="1"/>
          </c:dLbls>
          <c:cat>
            <c:multiLvlStrRef>
              <c:f>ورقة2!$H$51:$S$53</c:f>
              <c:multiLvlStrCache>
                <c:ptCount val="12"/>
                <c:lvl>
                  <c:pt idx="0">
                    <c:v>يوجد </c:v>
                  </c:pt>
                  <c:pt idx="1">
                    <c:v>لا يوجد</c:v>
                  </c:pt>
                  <c:pt idx="2">
                    <c:v>يوجد </c:v>
                  </c:pt>
                  <c:pt idx="3">
                    <c:v>لا يوجد</c:v>
                  </c:pt>
                  <c:pt idx="4">
                    <c:v>يوجد </c:v>
                  </c:pt>
                  <c:pt idx="5">
                    <c:v>لا يوجد</c:v>
                  </c:pt>
                  <c:pt idx="6">
                    <c:v>يوجد </c:v>
                  </c:pt>
                  <c:pt idx="7">
                    <c:v>لا يوجد</c:v>
                  </c:pt>
                  <c:pt idx="8">
                    <c:v>يوجد </c:v>
                  </c:pt>
                  <c:pt idx="9">
                    <c:v>لا يوجد</c:v>
                  </c:pt>
                  <c:pt idx="10">
                    <c:v>يوجد </c:v>
                  </c:pt>
                  <c:pt idx="11">
                    <c:v>لا يوجد</c:v>
                  </c:pt>
                </c:lvl>
                <c:lvl>
                  <c:pt idx="0">
                    <c:v>نوعية الحياة الأسرية</c:v>
                  </c:pt>
                  <c:pt idx="2">
                    <c:v>نوعية الصحة العامة</c:v>
                  </c:pt>
                  <c:pt idx="4">
                    <c:v>نوعية الصحة النفسية</c:v>
                  </c:pt>
                  <c:pt idx="6">
                    <c:v>نوعية أدارة الوقت</c:v>
                  </c:pt>
                  <c:pt idx="8">
                    <c:v>نوعية العلاقات</c:v>
                  </c:pt>
                  <c:pt idx="10">
                    <c:v>نوعية الدور الاجتماعي</c:v>
                  </c:pt>
                </c:lvl>
                <c:lvl>
                  <c:pt idx="0">
                    <c:v>البتر(4) </c:v>
                  </c:pt>
                </c:lvl>
              </c:multiLvlStrCache>
            </c:multiLvlStrRef>
          </c:cat>
          <c:val>
            <c:numRef>
              <c:f>ورقة2!$H$54:$S$54</c:f>
              <c:numCache>
                <c:formatCode>General</c:formatCode>
                <c:ptCount val="12"/>
                <c:pt idx="0">
                  <c:v>3.52</c:v>
                </c:pt>
                <c:pt idx="1">
                  <c:v>3.3099999999999987</c:v>
                </c:pt>
                <c:pt idx="2">
                  <c:v>3.01</c:v>
                </c:pt>
                <c:pt idx="3">
                  <c:v>2.46</c:v>
                </c:pt>
                <c:pt idx="4">
                  <c:v>3.01</c:v>
                </c:pt>
                <c:pt idx="5">
                  <c:v>2.5</c:v>
                </c:pt>
                <c:pt idx="6">
                  <c:v>2.9499999999999997</c:v>
                </c:pt>
                <c:pt idx="7">
                  <c:v>2.16</c:v>
                </c:pt>
                <c:pt idx="8">
                  <c:v>3.42</c:v>
                </c:pt>
                <c:pt idx="9">
                  <c:v>3.2600000000000002</c:v>
                </c:pt>
                <c:pt idx="10">
                  <c:v>2.94</c:v>
                </c:pt>
                <c:pt idx="11">
                  <c:v>2.3299999999999987</c:v>
                </c:pt>
              </c:numCache>
            </c:numRef>
          </c:val>
        </c:ser>
        <c:marker val="1"/>
        <c:axId val="72736768"/>
        <c:axId val="72738304"/>
      </c:lineChart>
      <c:catAx>
        <c:axId val="72736768"/>
        <c:scaling>
          <c:orientation val="minMax"/>
        </c:scaling>
        <c:axPos val="b"/>
        <c:tickLblPos val="nextTo"/>
        <c:txPr>
          <a:bodyPr/>
          <a:lstStyle/>
          <a:p>
            <a:pPr>
              <a:defRPr lang="en-US" sz="1200" b="1">
                <a:solidFill>
                  <a:srgbClr val="99FF33"/>
                </a:solidFill>
              </a:defRPr>
            </a:pPr>
            <a:endParaRPr lang="ar-SA"/>
          </a:p>
        </c:txPr>
        <c:crossAx val="72738304"/>
        <c:crosses val="autoZero"/>
        <c:auto val="1"/>
        <c:lblAlgn val="ctr"/>
        <c:lblOffset val="100"/>
      </c:catAx>
      <c:valAx>
        <c:axId val="72738304"/>
        <c:scaling>
          <c:orientation val="minMax"/>
          <c:max val="5"/>
          <c:min val="1"/>
        </c:scaling>
        <c:axPos val="l"/>
        <c:majorGridlines/>
        <c:numFmt formatCode="General" sourceLinked="1"/>
        <c:tickLblPos val="nextTo"/>
        <c:txPr>
          <a:bodyPr/>
          <a:lstStyle/>
          <a:p>
            <a:pPr>
              <a:defRPr lang="en-US" sz="1400" b="1"/>
            </a:pPr>
            <a:endParaRPr lang="ar-SA"/>
          </a:p>
        </c:txPr>
        <c:crossAx val="72736768"/>
        <c:crosses val="autoZero"/>
        <c:crossBetween val="between"/>
      </c:valAx>
      <c:spPr>
        <a:solidFill>
          <a:srgbClr val="F79646">
            <a:lumMod val="20000"/>
            <a:lumOff val="80000"/>
          </a:srgbClr>
        </a:solidFill>
      </c:spPr>
    </c:plotArea>
    <c:plotVisOnly val="1"/>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ndard"/>
        <c:ser>
          <c:idx val="0"/>
          <c:order val="0"/>
          <c:marker>
            <c:spPr>
              <a:solidFill>
                <a:srgbClr val="C00000"/>
              </a:solidFill>
            </c:spPr>
          </c:marker>
          <c:dLbls>
            <c:showVal val="1"/>
          </c:dLbls>
          <c:cat>
            <c:multiLvlStrRef>
              <c:f>ورقة2!$H$56:$S$58</c:f>
              <c:multiLvlStrCache>
                <c:ptCount val="12"/>
                <c:lvl>
                  <c:pt idx="0">
                    <c:v>يوجد </c:v>
                  </c:pt>
                  <c:pt idx="1">
                    <c:v>لا يوجد</c:v>
                  </c:pt>
                  <c:pt idx="2">
                    <c:v>يوجد </c:v>
                  </c:pt>
                  <c:pt idx="3">
                    <c:v>لا يوجد</c:v>
                  </c:pt>
                  <c:pt idx="4">
                    <c:v>يوجد </c:v>
                  </c:pt>
                  <c:pt idx="5">
                    <c:v>لا يوجد</c:v>
                  </c:pt>
                  <c:pt idx="6">
                    <c:v>يوجد </c:v>
                  </c:pt>
                  <c:pt idx="7">
                    <c:v>لا يوجد</c:v>
                  </c:pt>
                  <c:pt idx="8">
                    <c:v>يوجد </c:v>
                  </c:pt>
                  <c:pt idx="9">
                    <c:v>لا يوجد</c:v>
                  </c:pt>
                  <c:pt idx="10">
                    <c:v>يوجد </c:v>
                  </c:pt>
                  <c:pt idx="11">
                    <c:v>لا يوجد</c:v>
                  </c:pt>
                </c:lvl>
                <c:lvl>
                  <c:pt idx="0">
                    <c:v>نوعية الحياة الأسرية</c:v>
                  </c:pt>
                  <c:pt idx="2">
                    <c:v>نوعية الصحة العامة</c:v>
                  </c:pt>
                  <c:pt idx="4">
                    <c:v>نوعية الصحة النفسية</c:v>
                  </c:pt>
                  <c:pt idx="6">
                    <c:v>نوعية أدارة الوقت</c:v>
                  </c:pt>
                  <c:pt idx="8">
                    <c:v>نوعية العلاقات</c:v>
                  </c:pt>
                  <c:pt idx="10">
                    <c:v>نوعية الدور الاجتماعي</c:v>
                  </c:pt>
                </c:lvl>
                <c:lvl>
                  <c:pt idx="0">
                    <c:v>الشلل (5)</c:v>
                  </c:pt>
                </c:lvl>
              </c:multiLvlStrCache>
            </c:multiLvlStrRef>
          </c:cat>
          <c:val>
            <c:numRef>
              <c:f>ورقة2!$H$59:$S$59</c:f>
              <c:numCache>
                <c:formatCode>General</c:formatCode>
                <c:ptCount val="12"/>
                <c:pt idx="0">
                  <c:v>3.03</c:v>
                </c:pt>
                <c:pt idx="1">
                  <c:v>2.92</c:v>
                </c:pt>
                <c:pt idx="2">
                  <c:v>2.8</c:v>
                </c:pt>
                <c:pt idx="3">
                  <c:v>2.4299999999999997</c:v>
                </c:pt>
                <c:pt idx="4">
                  <c:v>2.8299999999999987</c:v>
                </c:pt>
                <c:pt idx="5">
                  <c:v>2.66</c:v>
                </c:pt>
                <c:pt idx="6">
                  <c:v>2.71</c:v>
                </c:pt>
                <c:pt idx="7">
                  <c:v>2.4499999999999997</c:v>
                </c:pt>
                <c:pt idx="8">
                  <c:v>2.8499999999999988</c:v>
                </c:pt>
                <c:pt idx="9">
                  <c:v>2.66</c:v>
                </c:pt>
                <c:pt idx="10">
                  <c:v>2.8299999999999987</c:v>
                </c:pt>
                <c:pt idx="11">
                  <c:v>2.6</c:v>
                </c:pt>
              </c:numCache>
            </c:numRef>
          </c:val>
        </c:ser>
        <c:marker val="1"/>
        <c:axId val="73356416"/>
        <c:axId val="73357952"/>
      </c:lineChart>
      <c:catAx>
        <c:axId val="73356416"/>
        <c:scaling>
          <c:orientation val="minMax"/>
        </c:scaling>
        <c:axPos val="b"/>
        <c:tickLblPos val="nextTo"/>
        <c:crossAx val="73357952"/>
        <c:crosses val="autoZero"/>
        <c:auto val="1"/>
        <c:lblAlgn val="ctr"/>
        <c:lblOffset val="100"/>
      </c:catAx>
      <c:valAx>
        <c:axId val="73357952"/>
        <c:scaling>
          <c:orientation val="minMax"/>
          <c:max val="5"/>
          <c:min val="1"/>
        </c:scaling>
        <c:axPos val="l"/>
        <c:majorGridlines/>
        <c:numFmt formatCode="General" sourceLinked="1"/>
        <c:tickLblPos val="nextTo"/>
        <c:crossAx val="73356416"/>
        <c:crosses val="autoZero"/>
        <c:crossBetween val="between"/>
      </c:valAx>
      <c:spPr>
        <a:solidFill>
          <a:schemeClr val="accent2">
            <a:lumMod val="20000"/>
            <a:lumOff val="80000"/>
          </a:schemeClr>
        </a:solidFill>
      </c:spPr>
    </c:plotArea>
    <c:plotVisOnly val="1"/>
  </c:chart>
  <c:txPr>
    <a:bodyPr/>
    <a:lstStyle/>
    <a:p>
      <a:pPr>
        <a:defRPr>
          <a:solidFill>
            <a:srgbClr val="99FF33"/>
          </a:solidFill>
        </a:defRPr>
      </a:pPr>
      <a:endParaRPr lang="ar-SA"/>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ar-SA"/>
  <c:chart>
    <c:title>
      <c:tx>
        <c:rich>
          <a:bodyPr/>
          <a:lstStyle/>
          <a:p>
            <a:pPr>
              <a:defRPr lang="en-US"/>
            </a:pPr>
            <a:r>
              <a:rPr lang="ar-SA" sz="2000" b="1" dirty="0" smtClean="0"/>
              <a:t>المستوى التعليمي</a:t>
            </a:r>
            <a:endParaRPr lang="ar-SA" sz="2000" b="1" dirty="0"/>
          </a:p>
        </c:rich>
      </c:tx>
      <c:layout/>
    </c:title>
    <c:view3D>
      <c:rotX val="30"/>
      <c:perspective val="30"/>
    </c:view3D>
    <c:plotArea>
      <c:layout/>
      <c:pie3DChart>
        <c:varyColors val="1"/>
        <c:ser>
          <c:idx val="0"/>
          <c:order val="0"/>
          <c:explosion val="25"/>
          <c:dLbls>
            <c:txPr>
              <a:bodyPr/>
              <a:lstStyle/>
              <a:p>
                <a:pPr>
                  <a:defRPr lang="en-US" sz="1600" b="1"/>
                </a:pPr>
                <a:endParaRPr lang="ar-SA"/>
              </a:p>
            </c:txPr>
            <c:showPercent val="1"/>
          </c:dLbls>
          <c:cat>
            <c:strRef>
              <c:f>ورقة1!$I$13:$K$13</c:f>
              <c:strCache>
                <c:ptCount val="3"/>
                <c:pt idx="0">
                  <c:v>ابتدائي</c:v>
                </c:pt>
                <c:pt idx="1">
                  <c:v>اعدادي</c:v>
                </c:pt>
                <c:pt idx="2">
                  <c:v>ثانوي</c:v>
                </c:pt>
              </c:strCache>
            </c:strRef>
          </c:cat>
          <c:val>
            <c:numRef>
              <c:f>ورقة1!$I$14:$K$14</c:f>
              <c:numCache>
                <c:formatCode>General</c:formatCode>
                <c:ptCount val="3"/>
                <c:pt idx="0">
                  <c:v>11</c:v>
                </c:pt>
                <c:pt idx="1">
                  <c:v>30</c:v>
                </c:pt>
                <c:pt idx="2">
                  <c:v>19</c:v>
                </c:pt>
              </c:numCache>
            </c:numRef>
          </c:val>
        </c:ser>
        <c:ser>
          <c:idx val="1"/>
          <c:order val="1"/>
          <c:explosion val="25"/>
          <c:dLbls>
            <c:txPr>
              <a:bodyPr/>
              <a:lstStyle/>
              <a:p>
                <a:pPr>
                  <a:defRPr lang="en-US"/>
                </a:pPr>
                <a:endParaRPr lang="ar-SA"/>
              </a:p>
            </c:txPr>
            <c:showPercent val="1"/>
          </c:dLbls>
          <c:cat>
            <c:strRef>
              <c:f>ورقة1!$I$13:$K$13</c:f>
              <c:strCache>
                <c:ptCount val="3"/>
                <c:pt idx="0">
                  <c:v>ابتدائي</c:v>
                </c:pt>
                <c:pt idx="1">
                  <c:v>اعدادي</c:v>
                </c:pt>
                <c:pt idx="2">
                  <c:v>ثانوي</c:v>
                </c:pt>
              </c:strCache>
            </c:strRef>
          </c:cat>
          <c:val>
            <c:numRef>
              <c:f>ورقة1!$I$15:$K$15</c:f>
              <c:numCache>
                <c:formatCode>General</c:formatCode>
                <c:ptCount val="3"/>
                <c:pt idx="0">
                  <c:v>18.329999999999988</c:v>
                </c:pt>
                <c:pt idx="1">
                  <c:v>50</c:v>
                </c:pt>
                <c:pt idx="2">
                  <c:v>31.66</c:v>
                </c:pt>
              </c:numCache>
            </c:numRef>
          </c:val>
        </c:ser>
        <c:dLbls>
          <c:showPercent val="1"/>
        </c:dLbls>
      </c:pie3DChart>
    </c:plotArea>
    <c:legend>
      <c:legendPos val="t"/>
      <c:layout/>
      <c:txPr>
        <a:bodyPr/>
        <a:lstStyle/>
        <a:p>
          <a:pPr>
            <a:defRPr lang="en-US" sz="1600" b="1">
              <a:solidFill>
                <a:srgbClr val="99FF33"/>
              </a:solidFill>
            </a:defRPr>
          </a:pPr>
          <a:endParaRPr lang="ar-SA"/>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ar-SA"/>
  <c:chart>
    <c:title>
      <c:tx>
        <c:rich>
          <a:bodyPr/>
          <a:lstStyle/>
          <a:p>
            <a:pPr>
              <a:defRPr lang="en-US"/>
            </a:pPr>
            <a:r>
              <a:rPr lang="ar-SA" sz="2000" dirty="0" smtClean="0"/>
              <a:t>المهنة</a:t>
            </a:r>
            <a:endParaRPr lang="ar-SA" sz="2000" dirty="0"/>
          </a:p>
        </c:rich>
      </c:tx>
      <c:layout/>
    </c:title>
    <c:view3D>
      <c:rotX val="30"/>
      <c:perspective val="30"/>
    </c:view3D>
    <c:plotArea>
      <c:layout>
        <c:manualLayout>
          <c:layoutTarget val="inner"/>
          <c:xMode val="edge"/>
          <c:yMode val="edge"/>
          <c:x val="0"/>
          <c:y val="0.27058355205599299"/>
          <c:w val="1"/>
          <c:h val="0.72941644794400651"/>
        </c:manualLayout>
      </c:layout>
      <c:pie3DChart>
        <c:varyColors val="1"/>
        <c:ser>
          <c:idx val="0"/>
          <c:order val="0"/>
          <c:explosion val="25"/>
          <c:dLbls>
            <c:txPr>
              <a:bodyPr/>
              <a:lstStyle/>
              <a:p>
                <a:pPr>
                  <a:defRPr lang="en-US" sz="1800" b="1"/>
                </a:pPr>
                <a:endParaRPr lang="ar-SA"/>
              </a:p>
            </c:txPr>
            <c:showPercent val="1"/>
          </c:dLbls>
          <c:cat>
            <c:strRef>
              <c:f>ورقة1!$I$19:$J$19</c:f>
              <c:strCache>
                <c:ptCount val="2"/>
                <c:pt idx="0">
                  <c:v>عسكري</c:v>
                </c:pt>
                <c:pt idx="1">
                  <c:v>عامل حر</c:v>
                </c:pt>
              </c:strCache>
            </c:strRef>
          </c:cat>
          <c:val>
            <c:numRef>
              <c:f>ورقة1!$I$20:$J$20</c:f>
              <c:numCache>
                <c:formatCode>General</c:formatCode>
                <c:ptCount val="2"/>
                <c:pt idx="0">
                  <c:v>35</c:v>
                </c:pt>
                <c:pt idx="1">
                  <c:v>25</c:v>
                </c:pt>
              </c:numCache>
            </c:numRef>
          </c:val>
        </c:ser>
        <c:ser>
          <c:idx val="1"/>
          <c:order val="1"/>
          <c:explosion val="25"/>
          <c:dLbls>
            <c:txPr>
              <a:bodyPr/>
              <a:lstStyle/>
              <a:p>
                <a:pPr>
                  <a:defRPr lang="en-US"/>
                </a:pPr>
                <a:endParaRPr lang="ar-SA"/>
              </a:p>
            </c:txPr>
            <c:showPercent val="1"/>
          </c:dLbls>
          <c:cat>
            <c:strRef>
              <c:f>ورقة1!$I$19:$J$19</c:f>
              <c:strCache>
                <c:ptCount val="2"/>
                <c:pt idx="0">
                  <c:v>عسكري</c:v>
                </c:pt>
                <c:pt idx="1">
                  <c:v>عامل حر</c:v>
                </c:pt>
              </c:strCache>
            </c:strRef>
          </c:cat>
          <c:val>
            <c:numRef>
              <c:f>ورقة1!$I$21:$J$21</c:f>
              <c:numCache>
                <c:formatCode>General</c:formatCode>
                <c:ptCount val="2"/>
                <c:pt idx="0">
                  <c:v>58.33</c:v>
                </c:pt>
                <c:pt idx="1">
                  <c:v>41.660000000000011</c:v>
                </c:pt>
              </c:numCache>
            </c:numRef>
          </c:val>
        </c:ser>
        <c:dLbls>
          <c:showPercent val="1"/>
        </c:dLbls>
      </c:pie3DChart>
    </c:plotArea>
    <c:legend>
      <c:legendPos val="t"/>
      <c:layout/>
      <c:txPr>
        <a:bodyPr/>
        <a:lstStyle/>
        <a:p>
          <a:pPr>
            <a:defRPr lang="en-US" sz="2000" b="1">
              <a:solidFill>
                <a:srgbClr val="99FF33"/>
              </a:solidFill>
            </a:defRPr>
          </a:pPr>
          <a:endParaRPr lang="ar-SA"/>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ar-SA"/>
  <c:chart>
    <c:autoTitleDeleted val="1"/>
    <c:view3D>
      <c:rotX val="30"/>
      <c:perspective val="30"/>
    </c:view3D>
    <c:plotArea>
      <c:layout/>
      <c:pie3DChart>
        <c:varyColors val="1"/>
        <c:ser>
          <c:idx val="0"/>
          <c:order val="0"/>
          <c:dLbls>
            <c:txPr>
              <a:bodyPr/>
              <a:lstStyle/>
              <a:p>
                <a:pPr>
                  <a:defRPr lang="en-US" sz="2000" b="1"/>
                </a:pPr>
                <a:endParaRPr lang="ar-SA"/>
              </a:p>
            </c:txPr>
            <c:showPercent val="1"/>
          </c:dLbls>
          <c:cat>
            <c:strRef>
              <c:f>ورقة1!$H$27:$I$27</c:f>
              <c:strCache>
                <c:ptCount val="2"/>
                <c:pt idx="0">
                  <c:v>يوجد</c:v>
                </c:pt>
                <c:pt idx="1">
                  <c:v>لا يوجد</c:v>
                </c:pt>
              </c:strCache>
            </c:strRef>
          </c:cat>
          <c:val>
            <c:numRef>
              <c:f>ورقة1!$H$28:$I$28</c:f>
              <c:numCache>
                <c:formatCode>General</c:formatCode>
                <c:ptCount val="2"/>
                <c:pt idx="0">
                  <c:v>9</c:v>
                </c:pt>
                <c:pt idx="1">
                  <c:v>51</c:v>
                </c:pt>
              </c:numCache>
            </c:numRef>
          </c:val>
        </c:ser>
        <c:ser>
          <c:idx val="1"/>
          <c:order val="1"/>
          <c:cat>
            <c:strRef>
              <c:f>ورقة1!$H$27:$I$27</c:f>
              <c:strCache>
                <c:ptCount val="2"/>
                <c:pt idx="0">
                  <c:v>يوجد</c:v>
                </c:pt>
                <c:pt idx="1">
                  <c:v>لا يوجد</c:v>
                </c:pt>
              </c:strCache>
            </c:strRef>
          </c:cat>
          <c:val>
            <c:numRef>
              <c:f>ورقة1!$H$29:$I$29</c:f>
              <c:numCache>
                <c:formatCode>General</c:formatCode>
                <c:ptCount val="2"/>
                <c:pt idx="0">
                  <c:v>15</c:v>
                </c:pt>
                <c:pt idx="1">
                  <c:v>85</c:v>
                </c:pt>
              </c:numCache>
            </c:numRef>
          </c:val>
        </c:ser>
      </c:pie3DChart>
    </c:plotArea>
    <c:legend>
      <c:legendPos val="b"/>
      <c:layout>
        <c:manualLayout>
          <c:xMode val="edge"/>
          <c:yMode val="edge"/>
          <c:x val="0.38263706620005838"/>
          <c:y val="0.898503589180909"/>
          <c:w val="0.22546660834062421"/>
          <c:h val="8.466021485372284E-2"/>
        </c:manualLayout>
      </c:layout>
      <c:txPr>
        <a:bodyPr/>
        <a:lstStyle/>
        <a:p>
          <a:pPr>
            <a:defRPr lang="en-US" sz="2000" b="1">
              <a:solidFill>
                <a:srgbClr val="99FF33"/>
              </a:solidFill>
            </a:defRPr>
          </a:pPr>
          <a:endParaRPr lang="ar-SA"/>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ar-SA"/>
  <c:chart>
    <c:view3D>
      <c:rotX val="30"/>
      <c:perspective val="30"/>
    </c:view3D>
    <c:plotArea>
      <c:layout/>
      <c:pie3DChart>
        <c:varyColors val="1"/>
        <c:ser>
          <c:idx val="0"/>
          <c:order val="0"/>
          <c:explosion val="25"/>
          <c:dLbls>
            <c:dLbl>
              <c:idx val="0"/>
              <c:layout/>
              <c:tx>
                <c:rich>
                  <a:bodyPr/>
                  <a:lstStyle/>
                  <a:p>
                    <a:r>
                      <a:rPr lang="en-US"/>
                      <a:t>2</a:t>
                    </a:r>
                    <a:r>
                      <a:rPr lang="ar-SA"/>
                      <a:t>5</a:t>
                    </a:r>
                    <a:r>
                      <a:rPr lang="en-US"/>
                      <a:t>%</a:t>
                    </a:r>
                  </a:p>
                </c:rich>
              </c:tx>
              <c:showPercent val="1"/>
            </c:dLbl>
            <c:dLbl>
              <c:idx val="1"/>
              <c:layout/>
              <c:tx>
                <c:rich>
                  <a:bodyPr/>
                  <a:lstStyle/>
                  <a:p>
                    <a:r>
                      <a:rPr lang="ar-SA"/>
                      <a:t>70</a:t>
                    </a:r>
                    <a:r>
                      <a:rPr lang="en-US"/>
                      <a:t>%</a:t>
                    </a:r>
                  </a:p>
                </c:rich>
              </c:tx>
              <c:showPercent val="1"/>
            </c:dLbl>
            <c:dLbl>
              <c:idx val="2"/>
              <c:layout>
                <c:manualLayout>
                  <c:x val="1.2630631606828965E-2"/>
                  <c:y val="9.5502843394576362E-2"/>
                </c:manualLayout>
              </c:layout>
              <c:tx>
                <c:rich>
                  <a:bodyPr/>
                  <a:lstStyle/>
                  <a:p>
                    <a:r>
                      <a:rPr lang="ar-SA"/>
                      <a:t>5</a:t>
                    </a:r>
                    <a:r>
                      <a:rPr lang="en-US"/>
                      <a:t>%</a:t>
                    </a:r>
                  </a:p>
                </c:rich>
              </c:tx>
              <c:showPercent val="1"/>
            </c:dLbl>
            <c:showPercent val="1"/>
            <c:showLeaderLines val="1"/>
          </c:dLbls>
          <c:cat>
            <c:strRef>
              <c:f>ورقة1!$I$31:$K$31</c:f>
              <c:strCache>
                <c:ptCount val="3"/>
                <c:pt idx="0">
                  <c:v>ضعيف</c:v>
                </c:pt>
                <c:pt idx="1">
                  <c:v>متوسط</c:v>
                </c:pt>
                <c:pt idx="2">
                  <c:v>جيد</c:v>
                </c:pt>
              </c:strCache>
            </c:strRef>
          </c:cat>
          <c:val>
            <c:numRef>
              <c:f>ورقة1!$I$32:$K$32</c:f>
              <c:numCache>
                <c:formatCode>General</c:formatCode>
                <c:ptCount val="3"/>
                <c:pt idx="0">
                  <c:v>15</c:v>
                </c:pt>
                <c:pt idx="1">
                  <c:v>42</c:v>
                </c:pt>
                <c:pt idx="2">
                  <c:v>2</c:v>
                </c:pt>
              </c:numCache>
            </c:numRef>
          </c:val>
        </c:ser>
        <c:ser>
          <c:idx val="1"/>
          <c:order val="1"/>
          <c:explosion val="25"/>
          <c:cat>
            <c:strRef>
              <c:f>ورقة1!$I$31:$K$31</c:f>
              <c:strCache>
                <c:ptCount val="3"/>
                <c:pt idx="0">
                  <c:v>ضعيف</c:v>
                </c:pt>
                <c:pt idx="1">
                  <c:v>متوسط</c:v>
                </c:pt>
                <c:pt idx="2">
                  <c:v>جيد</c:v>
                </c:pt>
              </c:strCache>
            </c:strRef>
          </c:cat>
          <c:val>
            <c:numRef>
              <c:f>ورقة1!$I$33:$K$33</c:f>
              <c:numCache>
                <c:formatCode>General</c:formatCode>
                <c:ptCount val="3"/>
                <c:pt idx="0">
                  <c:v>25</c:v>
                </c:pt>
                <c:pt idx="1">
                  <c:v>70</c:v>
                </c:pt>
                <c:pt idx="2">
                  <c:v>5</c:v>
                </c:pt>
              </c:numCache>
            </c:numRef>
          </c:val>
        </c:ser>
      </c:pie3DChart>
    </c:plotArea>
    <c:legend>
      <c:legendPos val="r"/>
      <c:layout/>
    </c:legend>
    <c:plotVisOnly val="1"/>
  </c:chart>
  <c:txPr>
    <a:bodyPr/>
    <a:lstStyle/>
    <a:p>
      <a:pPr>
        <a:defRPr>
          <a:solidFill>
            <a:srgbClr val="99FF33"/>
          </a:solidFill>
        </a:defRPr>
      </a:pPr>
      <a:endParaRPr lang="ar-SA"/>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ar-SA"/>
  <c:chart>
    <c:view3D>
      <c:rotX val="30"/>
      <c:perspective val="30"/>
    </c:view3D>
    <c:plotArea>
      <c:layout/>
      <c:pie3DChart>
        <c:varyColors val="1"/>
        <c:ser>
          <c:idx val="0"/>
          <c:order val="0"/>
          <c:explosion val="25"/>
          <c:dLbls>
            <c:showPercent val="1"/>
          </c:dLbls>
          <c:cat>
            <c:strRef>
              <c:f>ورقة1!$I$48:$J$48</c:f>
              <c:strCache>
                <c:ptCount val="2"/>
                <c:pt idx="0">
                  <c:v>أرضي</c:v>
                </c:pt>
                <c:pt idx="1">
                  <c:v>طابقي</c:v>
                </c:pt>
              </c:strCache>
            </c:strRef>
          </c:cat>
          <c:val>
            <c:numRef>
              <c:f>ورقة1!$I$49:$J$49</c:f>
              <c:numCache>
                <c:formatCode>General</c:formatCode>
                <c:ptCount val="2"/>
                <c:pt idx="0">
                  <c:v>53</c:v>
                </c:pt>
                <c:pt idx="1">
                  <c:v>7</c:v>
                </c:pt>
              </c:numCache>
            </c:numRef>
          </c:val>
        </c:ser>
        <c:ser>
          <c:idx val="1"/>
          <c:order val="1"/>
          <c:explosion val="25"/>
          <c:cat>
            <c:strRef>
              <c:f>ورقة1!$I$48:$J$48</c:f>
              <c:strCache>
                <c:ptCount val="2"/>
                <c:pt idx="0">
                  <c:v>أرضي</c:v>
                </c:pt>
                <c:pt idx="1">
                  <c:v>طابقي</c:v>
                </c:pt>
              </c:strCache>
            </c:strRef>
          </c:cat>
          <c:val>
            <c:numRef>
              <c:f>ورقة1!$I$50:$J$50</c:f>
              <c:numCache>
                <c:formatCode>General</c:formatCode>
                <c:ptCount val="2"/>
                <c:pt idx="0">
                  <c:v>88.33</c:v>
                </c:pt>
                <c:pt idx="1">
                  <c:v>11.67</c:v>
                </c:pt>
              </c:numCache>
            </c:numRef>
          </c:val>
        </c:ser>
      </c:pie3DChart>
    </c:plotArea>
    <c:legend>
      <c:legendPos val="r"/>
      <c:layout/>
    </c:legend>
    <c:plotVisOnly val="1"/>
  </c:chart>
  <c:txPr>
    <a:bodyPr/>
    <a:lstStyle/>
    <a:p>
      <a:pPr>
        <a:defRPr>
          <a:solidFill>
            <a:srgbClr val="99FF33"/>
          </a:solidFill>
        </a:defRPr>
      </a:pPr>
      <a:endParaRPr lang="ar-SA"/>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ar-SA"/>
  <c:chart>
    <c:view3D>
      <c:rAngAx val="1"/>
    </c:view3D>
    <c:plotArea>
      <c:layout>
        <c:manualLayout>
          <c:layoutTarget val="inner"/>
          <c:xMode val="edge"/>
          <c:yMode val="edge"/>
          <c:x val="5.2144445927309935E-2"/>
          <c:y val="3.0924567648222049E-2"/>
          <c:w val="0.94785555407269062"/>
          <c:h val="0.76068151583791754"/>
        </c:manualLayout>
      </c:layout>
      <c:bar3DChart>
        <c:barDir val="col"/>
        <c:grouping val="clustered"/>
        <c:ser>
          <c:idx val="0"/>
          <c:order val="0"/>
          <c:dPt>
            <c:idx val="0"/>
            <c:spPr>
              <a:solidFill>
                <a:srgbClr val="FF0000"/>
              </a:solidFill>
            </c:spPr>
          </c:dPt>
          <c:dPt>
            <c:idx val="2"/>
            <c:spPr>
              <a:solidFill>
                <a:srgbClr val="FF0000"/>
              </a:solidFill>
            </c:spPr>
          </c:dPt>
          <c:dPt>
            <c:idx val="4"/>
            <c:spPr>
              <a:solidFill>
                <a:srgbClr val="FF0000"/>
              </a:solidFill>
            </c:spPr>
          </c:dPt>
          <c:dPt>
            <c:idx val="6"/>
            <c:spPr>
              <a:solidFill>
                <a:srgbClr val="FF0000"/>
              </a:solidFill>
            </c:spPr>
          </c:dPt>
          <c:dPt>
            <c:idx val="8"/>
            <c:spPr>
              <a:solidFill>
                <a:srgbClr val="FF0000"/>
              </a:solidFill>
            </c:spPr>
          </c:dPt>
          <c:dPt>
            <c:idx val="10"/>
            <c:spPr>
              <a:solidFill>
                <a:srgbClr val="FF0000"/>
              </a:solidFill>
            </c:spPr>
          </c:dPt>
          <c:dLbls>
            <c:dLbl>
              <c:idx val="0"/>
              <c:spPr/>
              <c:txPr>
                <a:bodyPr/>
                <a:lstStyle/>
                <a:p>
                  <a:pPr>
                    <a:defRPr lang="en-US" sz="1400" b="1"/>
                  </a:pPr>
                  <a:endParaRPr lang="ar-SA"/>
                </a:p>
              </c:txPr>
            </c:dLbl>
            <c:dLbl>
              <c:idx val="1"/>
              <c:spPr/>
              <c:txPr>
                <a:bodyPr/>
                <a:lstStyle/>
                <a:p>
                  <a:pPr>
                    <a:defRPr lang="en-US" sz="1400" b="1"/>
                  </a:pPr>
                  <a:endParaRPr lang="ar-SA"/>
                </a:p>
              </c:txPr>
            </c:dLbl>
            <c:dLbl>
              <c:idx val="2"/>
              <c:spPr/>
              <c:txPr>
                <a:bodyPr/>
                <a:lstStyle/>
                <a:p>
                  <a:pPr>
                    <a:defRPr lang="en-US" sz="1400" b="1"/>
                  </a:pPr>
                  <a:endParaRPr lang="ar-SA"/>
                </a:p>
              </c:txPr>
            </c:dLbl>
            <c:dLbl>
              <c:idx val="3"/>
              <c:spPr/>
              <c:txPr>
                <a:bodyPr/>
                <a:lstStyle/>
                <a:p>
                  <a:pPr>
                    <a:defRPr lang="en-US" sz="1400" b="1"/>
                  </a:pPr>
                  <a:endParaRPr lang="ar-SA"/>
                </a:p>
              </c:txPr>
            </c:dLbl>
            <c:dLbl>
              <c:idx val="4"/>
              <c:spPr/>
              <c:txPr>
                <a:bodyPr/>
                <a:lstStyle/>
                <a:p>
                  <a:pPr>
                    <a:defRPr lang="en-US" sz="1400" b="1"/>
                  </a:pPr>
                  <a:endParaRPr lang="ar-SA"/>
                </a:p>
              </c:txPr>
            </c:dLbl>
            <c:dLbl>
              <c:idx val="5"/>
              <c:spPr/>
              <c:txPr>
                <a:bodyPr/>
                <a:lstStyle/>
                <a:p>
                  <a:pPr>
                    <a:defRPr lang="en-US" sz="1400" b="1"/>
                  </a:pPr>
                  <a:endParaRPr lang="ar-SA"/>
                </a:p>
              </c:txPr>
            </c:dLbl>
            <c:dLbl>
              <c:idx val="6"/>
              <c:spPr/>
              <c:txPr>
                <a:bodyPr/>
                <a:lstStyle/>
                <a:p>
                  <a:pPr>
                    <a:defRPr lang="en-US" sz="1400" b="1"/>
                  </a:pPr>
                  <a:endParaRPr lang="ar-SA"/>
                </a:p>
              </c:txPr>
            </c:dLbl>
            <c:dLbl>
              <c:idx val="7"/>
              <c:spPr/>
              <c:txPr>
                <a:bodyPr/>
                <a:lstStyle/>
                <a:p>
                  <a:pPr>
                    <a:defRPr lang="en-US" sz="1400" b="1"/>
                  </a:pPr>
                  <a:endParaRPr lang="ar-SA"/>
                </a:p>
              </c:txPr>
            </c:dLbl>
            <c:dLbl>
              <c:idx val="8"/>
              <c:spPr/>
              <c:txPr>
                <a:bodyPr/>
                <a:lstStyle/>
                <a:p>
                  <a:pPr>
                    <a:defRPr lang="en-US" sz="1400" b="1"/>
                  </a:pPr>
                  <a:endParaRPr lang="ar-SA"/>
                </a:p>
              </c:txPr>
            </c:dLbl>
            <c:dLbl>
              <c:idx val="9"/>
              <c:spPr/>
              <c:txPr>
                <a:bodyPr/>
                <a:lstStyle/>
                <a:p>
                  <a:pPr>
                    <a:defRPr lang="en-US" sz="1400" b="1"/>
                  </a:pPr>
                  <a:endParaRPr lang="ar-SA"/>
                </a:p>
              </c:txPr>
            </c:dLbl>
            <c:dLbl>
              <c:idx val="10"/>
              <c:spPr/>
              <c:txPr>
                <a:bodyPr/>
                <a:lstStyle/>
                <a:p>
                  <a:pPr>
                    <a:defRPr lang="en-US" sz="1400" b="1"/>
                  </a:pPr>
                  <a:endParaRPr lang="ar-SA"/>
                </a:p>
              </c:txPr>
            </c:dLbl>
            <c:dLbl>
              <c:idx val="11"/>
              <c:spPr/>
              <c:txPr>
                <a:bodyPr/>
                <a:lstStyle/>
                <a:p>
                  <a:pPr>
                    <a:defRPr lang="en-US" sz="1400" b="1"/>
                  </a:pPr>
                  <a:endParaRPr lang="ar-SA"/>
                </a:p>
              </c:txPr>
            </c:dLbl>
            <c:txPr>
              <a:bodyPr/>
              <a:lstStyle/>
              <a:p>
                <a:pPr>
                  <a:defRPr lang="en-US"/>
                </a:pPr>
                <a:endParaRPr lang="ar-SA"/>
              </a:p>
            </c:txPr>
            <c:showVal val="1"/>
          </c:dLbls>
          <c:cat>
            <c:multiLvlStrRef>
              <c:f>ورقة2!$K$4:$V$5</c:f>
              <c:multiLvlStrCache>
                <c:ptCount val="12"/>
                <c:lvl>
                  <c:pt idx="0">
                    <c:v>قبلي</c:v>
                  </c:pt>
                  <c:pt idx="1">
                    <c:v>بعدي </c:v>
                  </c:pt>
                  <c:pt idx="2">
                    <c:v>قبلي</c:v>
                  </c:pt>
                  <c:pt idx="3">
                    <c:v>بعدي </c:v>
                  </c:pt>
                  <c:pt idx="4">
                    <c:v>قبلي</c:v>
                  </c:pt>
                  <c:pt idx="5">
                    <c:v>بعدي </c:v>
                  </c:pt>
                  <c:pt idx="6">
                    <c:v>قبلي</c:v>
                  </c:pt>
                  <c:pt idx="7">
                    <c:v>بعدي </c:v>
                  </c:pt>
                  <c:pt idx="8">
                    <c:v>قبلي</c:v>
                  </c:pt>
                  <c:pt idx="9">
                    <c:v>بعدي </c:v>
                  </c:pt>
                  <c:pt idx="10">
                    <c:v>قبلي</c:v>
                  </c:pt>
                  <c:pt idx="11">
                    <c:v>بعدي </c:v>
                  </c:pt>
                </c:lvl>
                <c:lvl>
                  <c:pt idx="0">
                    <c:v>نوعية الحياة الأسرية</c:v>
                  </c:pt>
                  <c:pt idx="2">
                    <c:v>نوعية الصحة العامة</c:v>
                  </c:pt>
                  <c:pt idx="4">
                    <c:v>نوعية الصحة لنفسية</c:v>
                  </c:pt>
                  <c:pt idx="6">
                    <c:v>جود شغل الوقت و إدارته</c:v>
                  </c:pt>
                  <c:pt idx="8">
                    <c:v>نوعية العلاقات</c:v>
                  </c:pt>
                  <c:pt idx="10">
                    <c:v>نوعية الدور الاجتماعي</c:v>
                  </c:pt>
                </c:lvl>
              </c:multiLvlStrCache>
            </c:multiLvlStrRef>
          </c:cat>
          <c:val>
            <c:numRef>
              <c:f>ورقة2!$K$6:$V$6</c:f>
              <c:numCache>
                <c:formatCode>General</c:formatCode>
                <c:ptCount val="12"/>
                <c:pt idx="0">
                  <c:v>2.75</c:v>
                </c:pt>
                <c:pt idx="1">
                  <c:v>2.94</c:v>
                </c:pt>
                <c:pt idx="2">
                  <c:v>1.9800000000000055</c:v>
                </c:pt>
                <c:pt idx="3">
                  <c:v>2.66</c:v>
                </c:pt>
                <c:pt idx="4">
                  <c:v>2.13</c:v>
                </c:pt>
                <c:pt idx="5">
                  <c:v>3</c:v>
                </c:pt>
                <c:pt idx="6">
                  <c:v>2.3299999999999987</c:v>
                </c:pt>
                <c:pt idx="7">
                  <c:v>2.79</c:v>
                </c:pt>
                <c:pt idx="8">
                  <c:v>2.8</c:v>
                </c:pt>
                <c:pt idx="9">
                  <c:v>3.11</c:v>
                </c:pt>
                <c:pt idx="10">
                  <c:v>2.86</c:v>
                </c:pt>
                <c:pt idx="11">
                  <c:v>3.12</c:v>
                </c:pt>
              </c:numCache>
            </c:numRef>
          </c:val>
        </c:ser>
        <c:shape val="cylinder"/>
        <c:axId val="72022656"/>
        <c:axId val="71647616"/>
        <c:axId val="0"/>
      </c:bar3DChart>
      <c:catAx>
        <c:axId val="72022656"/>
        <c:scaling>
          <c:orientation val="minMax"/>
        </c:scaling>
        <c:axPos val="b"/>
        <c:tickLblPos val="nextTo"/>
        <c:txPr>
          <a:bodyPr/>
          <a:lstStyle/>
          <a:p>
            <a:pPr>
              <a:defRPr lang="en-US" sz="1400" b="1"/>
            </a:pPr>
            <a:endParaRPr lang="ar-SA"/>
          </a:p>
        </c:txPr>
        <c:crossAx val="71647616"/>
        <c:crosses val="autoZero"/>
        <c:auto val="1"/>
        <c:lblAlgn val="ctr"/>
        <c:lblOffset val="100"/>
      </c:catAx>
      <c:valAx>
        <c:axId val="71647616"/>
        <c:scaling>
          <c:orientation val="minMax"/>
          <c:max val="5"/>
          <c:min val="1"/>
        </c:scaling>
        <c:axPos val="l"/>
        <c:majorGridlines/>
        <c:numFmt formatCode="General" sourceLinked="1"/>
        <c:tickLblPos val="nextTo"/>
        <c:txPr>
          <a:bodyPr/>
          <a:lstStyle/>
          <a:p>
            <a:pPr>
              <a:defRPr lang="en-US" sz="1400" b="1"/>
            </a:pPr>
            <a:endParaRPr lang="ar-SA"/>
          </a:p>
        </c:txPr>
        <c:crossAx val="72022656"/>
        <c:crosses val="autoZero"/>
        <c:crossBetween val="between"/>
      </c:valAx>
    </c:plotArea>
    <c:plotVisOnly val="1"/>
  </c:chart>
  <c:spPr>
    <a:solidFill>
      <a:schemeClr val="accent1">
        <a:lumMod val="40000"/>
        <a:lumOff val="60000"/>
      </a:schemeClr>
    </a:solid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ar-SA"/>
  <c:chart>
    <c:view3D>
      <c:rAngAx val="1"/>
    </c:view3D>
    <c:plotArea>
      <c:layout/>
      <c:bar3DChart>
        <c:barDir val="col"/>
        <c:grouping val="clustered"/>
        <c:ser>
          <c:idx val="0"/>
          <c:order val="0"/>
          <c:dPt>
            <c:idx val="0"/>
            <c:spPr>
              <a:solidFill>
                <a:srgbClr val="F79646">
                  <a:lumMod val="75000"/>
                </a:srgbClr>
              </a:solidFill>
            </c:spPr>
          </c:dPt>
          <c:dPt>
            <c:idx val="2"/>
            <c:spPr>
              <a:solidFill>
                <a:srgbClr val="F79646">
                  <a:lumMod val="75000"/>
                </a:srgbClr>
              </a:solidFill>
            </c:spPr>
          </c:dPt>
          <c:dPt>
            <c:idx val="4"/>
            <c:spPr>
              <a:solidFill>
                <a:srgbClr val="F79646">
                  <a:lumMod val="75000"/>
                </a:srgbClr>
              </a:solidFill>
            </c:spPr>
          </c:dPt>
          <c:dPt>
            <c:idx val="6"/>
            <c:spPr>
              <a:solidFill>
                <a:srgbClr val="F79646">
                  <a:lumMod val="75000"/>
                </a:srgbClr>
              </a:solidFill>
            </c:spPr>
          </c:dPt>
          <c:dPt>
            <c:idx val="8"/>
            <c:spPr>
              <a:solidFill>
                <a:srgbClr val="F79646">
                  <a:lumMod val="75000"/>
                </a:srgbClr>
              </a:solidFill>
            </c:spPr>
          </c:dPt>
          <c:dPt>
            <c:idx val="10"/>
            <c:spPr>
              <a:solidFill>
                <a:srgbClr val="F79646">
                  <a:lumMod val="75000"/>
                </a:srgbClr>
              </a:solidFill>
            </c:spPr>
          </c:dPt>
          <c:dLbls>
            <c:dLbl>
              <c:idx val="1"/>
              <c:layout/>
              <c:tx>
                <c:rich>
                  <a:bodyPr/>
                  <a:lstStyle/>
                  <a:p>
                    <a:r>
                      <a:rPr smtClean="0"/>
                      <a:t>2.</a:t>
                    </a:r>
                    <a:r>
                      <a:rPr lang="en-US" smtClean="0"/>
                      <a:t>86</a:t>
                    </a:r>
                    <a:endParaRPr/>
                  </a:p>
                </c:rich>
              </c:tx>
              <c:showVal val="1"/>
            </c:dLbl>
            <c:txPr>
              <a:bodyPr/>
              <a:lstStyle/>
              <a:p>
                <a:pPr>
                  <a:defRPr lang="en-US" sz="1400" b="1"/>
                </a:pPr>
                <a:endParaRPr lang="ar-SA"/>
              </a:p>
            </c:txPr>
            <c:showVal val="1"/>
          </c:dLbls>
          <c:cat>
            <c:multiLvlStrRef>
              <c:f>ورقة2!$K$24:$V$25</c:f>
              <c:multiLvlStrCache>
                <c:ptCount val="12"/>
                <c:lvl>
                  <c:pt idx="0">
                    <c:v>قبلي</c:v>
                  </c:pt>
                  <c:pt idx="1">
                    <c:v>بعدي </c:v>
                  </c:pt>
                  <c:pt idx="2">
                    <c:v>قبلي</c:v>
                  </c:pt>
                  <c:pt idx="3">
                    <c:v>بعدي </c:v>
                  </c:pt>
                  <c:pt idx="4">
                    <c:v>قبلي</c:v>
                  </c:pt>
                  <c:pt idx="5">
                    <c:v>بعدي </c:v>
                  </c:pt>
                  <c:pt idx="6">
                    <c:v>قبلي</c:v>
                  </c:pt>
                  <c:pt idx="7">
                    <c:v>بعدي </c:v>
                  </c:pt>
                  <c:pt idx="8">
                    <c:v>قبلي</c:v>
                  </c:pt>
                  <c:pt idx="9">
                    <c:v>بعدي </c:v>
                  </c:pt>
                  <c:pt idx="10">
                    <c:v>قبلي</c:v>
                  </c:pt>
                  <c:pt idx="11">
                    <c:v>بعدي </c:v>
                  </c:pt>
                </c:lvl>
                <c:lvl>
                  <c:pt idx="0">
                    <c:v>نوعية الحياة الأسرية</c:v>
                  </c:pt>
                  <c:pt idx="2">
                    <c:v>نوعية الصحة العامة</c:v>
                  </c:pt>
                  <c:pt idx="4">
                    <c:v>نوعية الصحة لنفسية</c:v>
                  </c:pt>
                  <c:pt idx="6">
                    <c:v>جود شغل الوقت و إدارته</c:v>
                  </c:pt>
                  <c:pt idx="8">
                    <c:v>نوعية العلاقات</c:v>
                  </c:pt>
                  <c:pt idx="10">
                    <c:v>نوعية الدور الاجتماعي</c:v>
                  </c:pt>
                </c:lvl>
              </c:multiLvlStrCache>
            </c:multiLvlStrRef>
          </c:cat>
          <c:val>
            <c:numRef>
              <c:f>ورقة2!$K$26:$V$26</c:f>
              <c:numCache>
                <c:formatCode>General</c:formatCode>
                <c:ptCount val="12"/>
                <c:pt idx="0">
                  <c:v>2.75</c:v>
                </c:pt>
                <c:pt idx="1">
                  <c:v>2.68</c:v>
                </c:pt>
                <c:pt idx="2">
                  <c:v>2.2799999999999998</c:v>
                </c:pt>
                <c:pt idx="3">
                  <c:v>2.58</c:v>
                </c:pt>
                <c:pt idx="4">
                  <c:v>2.62</c:v>
                </c:pt>
                <c:pt idx="5">
                  <c:v>2.77</c:v>
                </c:pt>
                <c:pt idx="6">
                  <c:v>2.12</c:v>
                </c:pt>
                <c:pt idx="7">
                  <c:v>2.65</c:v>
                </c:pt>
                <c:pt idx="8">
                  <c:v>2.62</c:v>
                </c:pt>
                <c:pt idx="9">
                  <c:v>2.88</c:v>
                </c:pt>
                <c:pt idx="10">
                  <c:v>2.72</c:v>
                </c:pt>
                <c:pt idx="11">
                  <c:v>3.04</c:v>
                </c:pt>
              </c:numCache>
            </c:numRef>
          </c:val>
        </c:ser>
        <c:shape val="box"/>
        <c:axId val="71682688"/>
        <c:axId val="71688576"/>
        <c:axId val="0"/>
      </c:bar3DChart>
      <c:catAx>
        <c:axId val="71682688"/>
        <c:scaling>
          <c:orientation val="minMax"/>
        </c:scaling>
        <c:axPos val="b"/>
        <c:tickLblPos val="nextTo"/>
        <c:txPr>
          <a:bodyPr/>
          <a:lstStyle/>
          <a:p>
            <a:pPr>
              <a:defRPr lang="en-US" sz="1400" b="1"/>
            </a:pPr>
            <a:endParaRPr lang="ar-SA"/>
          </a:p>
        </c:txPr>
        <c:crossAx val="71688576"/>
        <c:crosses val="autoZero"/>
        <c:auto val="1"/>
        <c:lblAlgn val="ctr"/>
        <c:lblOffset val="100"/>
      </c:catAx>
      <c:valAx>
        <c:axId val="71688576"/>
        <c:scaling>
          <c:orientation val="minMax"/>
          <c:max val="5"/>
          <c:min val="1"/>
        </c:scaling>
        <c:axPos val="l"/>
        <c:majorGridlines/>
        <c:numFmt formatCode="General" sourceLinked="1"/>
        <c:tickLblPos val="nextTo"/>
        <c:txPr>
          <a:bodyPr/>
          <a:lstStyle/>
          <a:p>
            <a:pPr>
              <a:defRPr lang="en-US"/>
            </a:pPr>
            <a:endParaRPr lang="ar-SA"/>
          </a:p>
        </c:txPr>
        <c:crossAx val="71682688"/>
        <c:crosses val="autoZero"/>
        <c:crossBetween val="between"/>
      </c:valAx>
    </c:plotArea>
    <c:plotVisOnly val="1"/>
  </c:chart>
  <c:spPr>
    <a:solidFill>
      <a:schemeClr val="bg1">
        <a:lumMod val="85000"/>
      </a:schemeClr>
    </a:solid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ar-SA"/>
  <c:chart>
    <c:plotArea>
      <c:layout/>
      <c:lineChart>
        <c:grouping val="stacked"/>
        <c:ser>
          <c:idx val="0"/>
          <c:order val="0"/>
          <c:marker>
            <c:spPr>
              <a:solidFill>
                <a:srgbClr val="C00000"/>
              </a:solidFill>
            </c:spPr>
          </c:marker>
          <c:dLbls>
            <c:txPr>
              <a:bodyPr/>
              <a:lstStyle/>
              <a:p>
                <a:pPr>
                  <a:defRPr lang="en-US" sz="1400" b="1"/>
                </a:pPr>
                <a:endParaRPr lang="ar-SA"/>
              </a:p>
            </c:txPr>
            <c:showVal val="1"/>
          </c:dLbls>
          <c:cat>
            <c:multiLvlStrRef>
              <c:f>ورقة1!$J$2:$U$4</c:f>
              <c:multiLvlStrCache>
                <c:ptCount val="12"/>
                <c:lvl>
                  <c:pt idx="0">
                    <c:v>18-أقل من 26</c:v>
                  </c:pt>
                  <c:pt idx="1">
                    <c:v>26-أقل من 33</c:v>
                  </c:pt>
                  <c:pt idx="2">
                    <c:v>18-أقل من 26</c:v>
                  </c:pt>
                  <c:pt idx="3">
                    <c:v>26-أقل من 33</c:v>
                  </c:pt>
                  <c:pt idx="4">
                    <c:v>18-أقل من 26</c:v>
                  </c:pt>
                  <c:pt idx="5">
                    <c:v>26-أقل من 33</c:v>
                  </c:pt>
                  <c:pt idx="6">
                    <c:v>18-أقل من 26</c:v>
                  </c:pt>
                  <c:pt idx="7">
                    <c:v>26-أقل من 33</c:v>
                  </c:pt>
                  <c:pt idx="8">
                    <c:v>18-أقل من 26</c:v>
                  </c:pt>
                  <c:pt idx="9">
                    <c:v>26-أقل من 33</c:v>
                  </c:pt>
                  <c:pt idx="10">
                    <c:v>18-أقل من 26</c:v>
                  </c:pt>
                  <c:pt idx="11">
                    <c:v>26-أقل من 33</c:v>
                  </c:pt>
                </c:lvl>
                <c:lvl>
                  <c:pt idx="0">
                    <c:v>نوعية الحياة الأسرية</c:v>
                  </c:pt>
                  <c:pt idx="2">
                    <c:v>نوعية الصحة العامة</c:v>
                  </c:pt>
                  <c:pt idx="4">
                    <c:v>نوعية الصحة النفسية</c:v>
                  </c:pt>
                  <c:pt idx="6">
                    <c:v>نوعية أدارة الوقت</c:v>
                  </c:pt>
                  <c:pt idx="8">
                    <c:v>نوعية العلاقات</c:v>
                  </c:pt>
                  <c:pt idx="10">
                    <c:v>نوعية الدور الاجتماعي</c:v>
                  </c:pt>
                </c:lvl>
                <c:lvl>
                  <c:pt idx="0">
                    <c:v>البتر(18-أقل من26)=26 ،(26-أقل من33)=4 </c:v>
                  </c:pt>
                </c:lvl>
              </c:multiLvlStrCache>
            </c:multiLvlStrRef>
          </c:cat>
          <c:val>
            <c:numRef>
              <c:f>ورقة1!$J$5:$U$5</c:f>
              <c:numCache>
                <c:formatCode>General</c:formatCode>
                <c:ptCount val="12"/>
                <c:pt idx="0">
                  <c:v>2.9499999999999997</c:v>
                </c:pt>
                <c:pt idx="1">
                  <c:v>2.92</c:v>
                </c:pt>
                <c:pt idx="2">
                  <c:v>2.66</c:v>
                </c:pt>
                <c:pt idx="3">
                  <c:v>2.67</c:v>
                </c:pt>
                <c:pt idx="4">
                  <c:v>2.9899999999999998</c:v>
                </c:pt>
                <c:pt idx="5">
                  <c:v>3.04</c:v>
                </c:pt>
                <c:pt idx="6">
                  <c:v>2.8</c:v>
                </c:pt>
                <c:pt idx="7">
                  <c:v>2.7</c:v>
                </c:pt>
                <c:pt idx="8">
                  <c:v>3.1</c:v>
                </c:pt>
                <c:pt idx="9">
                  <c:v>3.32</c:v>
                </c:pt>
                <c:pt idx="10">
                  <c:v>2.3199999999999967</c:v>
                </c:pt>
                <c:pt idx="11">
                  <c:v>2.42</c:v>
                </c:pt>
              </c:numCache>
            </c:numRef>
          </c:val>
        </c:ser>
        <c:marker val="1"/>
        <c:axId val="72585216"/>
        <c:axId val="72586752"/>
      </c:lineChart>
      <c:catAx>
        <c:axId val="72585216"/>
        <c:scaling>
          <c:orientation val="minMax"/>
        </c:scaling>
        <c:axPos val="b"/>
        <c:tickLblPos val="nextTo"/>
        <c:txPr>
          <a:bodyPr/>
          <a:lstStyle/>
          <a:p>
            <a:pPr>
              <a:defRPr lang="en-US" sz="1200" b="1">
                <a:solidFill>
                  <a:srgbClr val="99FF33"/>
                </a:solidFill>
              </a:defRPr>
            </a:pPr>
            <a:endParaRPr lang="ar-SA"/>
          </a:p>
        </c:txPr>
        <c:crossAx val="72586752"/>
        <c:crosses val="autoZero"/>
        <c:auto val="1"/>
        <c:lblAlgn val="ctr"/>
        <c:lblOffset val="100"/>
      </c:catAx>
      <c:valAx>
        <c:axId val="72586752"/>
        <c:scaling>
          <c:orientation val="minMax"/>
          <c:max val="5"/>
          <c:min val="1"/>
        </c:scaling>
        <c:axPos val="l"/>
        <c:majorGridlines/>
        <c:numFmt formatCode="General" sourceLinked="1"/>
        <c:tickLblPos val="nextTo"/>
        <c:txPr>
          <a:bodyPr/>
          <a:lstStyle/>
          <a:p>
            <a:pPr>
              <a:defRPr lang="en-US"/>
            </a:pPr>
            <a:endParaRPr lang="ar-SA"/>
          </a:p>
        </c:txPr>
        <c:crossAx val="72585216"/>
        <c:crosses val="autoZero"/>
        <c:crossBetween val="between"/>
      </c:valAx>
      <c:spPr>
        <a:solidFill>
          <a:schemeClr val="accent6">
            <a:lumMod val="40000"/>
            <a:lumOff val="60000"/>
          </a:schemeClr>
        </a:solidFill>
      </c:spPr>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040A3B-580A-4881-BBD2-92C80F389604}" type="doc">
      <dgm:prSet loTypeId="urn:microsoft.com/office/officeart/2008/layout/PictureAccentList" loCatId="list" qsTypeId="urn:microsoft.com/office/officeart/2005/8/quickstyle/3d3" qsCatId="3D" csTypeId="urn:microsoft.com/office/officeart/2005/8/colors/accent2_1" csCatId="accent2" phldr="1"/>
      <dgm:spPr/>
      <dgm:t>
        <a:bodyPr/>
        <a:lstStyle/>
        <a:p>
          <a:pPr rtl="1"/>
          <a:endParaRPr lang="ar-SY"/>
        </a:p>
      </dgm:t>
    </dgm:pt>
    <dgm:pt modelId="{CD6C1F6C-2A77-45F9-A518-1CDD6BEFCA59}" type="pres">
      <dgm:prSet presAssocID="{E6040A3B-580A-4881-BBD2-92C80F389604}" presName="layout" presStyleCnt="0">
        <dgm:presLayoutVars>
          <dgm:chMax/>
          <dgm:chPref/>
          <dgm:dir val="rev"/>
          <dgm:animOne val="branch"/>
          <dgm:animLvl val="lvl"/>
          <dgm:resizeHandles/>
        </dgm:presLayoutVars>
      </dgm:prSet>
      <dgm:spPr/>
      <dgm:t>
        <a:bodyPr/>
        <a:lstStyle/>
        <a:p>
          <a:pPr rtl="1"/>
          <a:endParaRPr lang="ar-SY"/>
        </a:p>
      </dgm:t>
    </dgm:pt>
  </dgm:ptLst>
  <dgm:cxnLst>
    <dgm:cxn modelId="{BC3901F9-2942-4A18-950C-8D8E174188A2}" type="presOf" srcId="{E6040A3B-580A-4881-BBD2-92C80F389604}" destId="{CD6C1F6C-2A77-45F9-A518-1CDD6BEFCA59}" srcOrd="0" destOrd="0" presId="urn:microsoft.com/office/officeart/2008/layout/PictureAccent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996AB0-7CFA-49CC-9ED4-E8EC6B491E9D}">
      <dsp:nvSpPr>
        <dsp:cNvPr id="0" name=""/>
        <dsp:cNvSpPr/>
      </dsp:nvSpPr>
      <dsp:spPr>
        <a:xfrm>
          <a:off x="1142353" y="1579"/>
          <a:ext cx="5924205" cy="1203285"/>
        </a:xfrm>
        <a:prstGeom prst="roundRect">
          <a:avLst>
            <a:gd name="adj" fmla="val 10000"/>
          </a:avLst>
        </a:prstGeom>
        <a:solidFill>
          <a:schemeClr val="lt1">
            <a:hueOff val="0"/>
            <a:satOff val="0"/>
            <a:lumOff val="0"/>
            <a:alphaOff val="0"/>
          </a:schemeClr>
        </a:solidFill>
        <a:ln>
          <a:noFill/>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83820" tIns="55880" rIns="83820" bIns="55880" numCol="1" spcCol="1270" anchor="ctr" anchorCtr="0">
          <a:noAutofit/>
        </a:bodyPr>
        <a:lstStyle/>
        <a:p>
          <a:pPr lvl="0" algn="ctr" defTabSz="1955800" rtl="1">
            <a:lnSpc>
              <a:spcPct val="90000"/>
            </a:lnSpc>
            <a:spcBef>
              <a:spcPct val="0"/>
            </a:spcBef>
            <a:spcAft>
              <a:spcPct val="35000"/>
            </a:spcAft>
          </a:pPr>
          <a:r>
            <a:rPr lang="ar-SY" sz="4400" b="1" kern="1200" cap="none" spc="0" dirty="0" smtClean="0">
              <a:ln w="11430"/>
              <a:effectLst>
                <a:outerShdw blurRad="50800" dist="39000" dir="5460000" algn="tl">
                  <a:srgbClr val="000000">
                    <a:alpha val="38000"/>
                  </a:srgbClr>
                </a:outerShdw>
              </a:effectLst>
              <a:cs typeface="+mj-cs"/>
            </a:rPr>
            <a:t>المقدمة</a:t>
          </a:r>
          <a:endParaRPr lang="ar-SY" sz="2400" b="1" kern="1200" cap="none" spc="0" dirty="0">
            <a:ln w="11430"/>
            <a:effectLst>
              <a:outerShdw blurRad="50800" dist="39000" dir="5460000" algn="tl">
                <a:srgbClr val="000000">
                  <a:alpha val="38000"/>
                </a:srgbClr>
              </a:outerShdw>
            </a:effectLst>
            <a:cs typeface="+mj-cs"/>
          </a:endParaRPr>
        </a:p>
      </dsp:txBody>
      <dsp:txXfrm>
        <a:off x="1177596" y="36822"/>
        <a:ext cx="5853719" cy="1132799"/>
      </dsp:txXfrm>
    </dsp:sp>
    <dsp:sp modelId="{7AB5407E-5C51-4F4C-B324-6F489D275F12}">
      <dsp:nvSpPr>
        <dsp:cNvPr id="0" name=""/>
        <dsp:cNvSpPr/>
      </dsp:nvSpPr>
      <dsp:spPr>
        <a:xfrm>
          <a:off x="6429789" y="1421456"/>
          <a:ext cx="1203285" cy="1203285"/>
        </a:xfrm>
        <a:prstGeom prst="roundRect">
          <a:avLst>
            <a:gd name="adj" fmla="val 1667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4B93DF7E-25E7-4CD3-A8ED-A6B8EC97902E}">
      <dsp:nvSpPr>
        <dsp:cNvPr id="0" name=""/>
        <dsp:cNvSpPr/>
      </dsp:nvSpPr>
      <dsp:spPr>
        <a:xfrm>
          <a:off x="577952" y="1421456"/>
          <a:ext cx="6910558" cy="1203285"/>
        </a:xfrm>
        <a:prstGeom prst="roundRect">
          <a:avLst>
            <a:gd name="adj" fmla="val 1667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dsp:spPr>
      <dsp:style>
        <a:lnRef idx="1">
          <a:schemeClr val="accent3"/>
        </a:lnRef>
        <a:fillRef idx="2">
          <a:schemeClr val="accent3"/>
        </a:fillRef>
        <a:effectRef idx="1">
          <a:schemeClr val="accent3"/>
        </a:effectRef>
        <a:fontRef idx="minor">
          <a:schemeClr val="dk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SY" sz="2400" b="1" kern="1200" cap="none" spc="0" smtClean="0">
              <a:ln w="11430"/>
              <a:effectLst>
                <a:outerShdw blurRad="50800" dist="39000" dir="5460000" algn="tl">
                  <a:srgbClr val="000000">
                    <a:alpha val="38000"/>
                  </a:srgbClr>
                </a:outerShdw>
              </a:effectLst>
              <a:cs typeface="+mj-cs"/>
            </a:rPr>
            <a:t>يعد سرطان الثدي السرطان الأكثر شيوعاً بين النساء في العالم، فهو السبب 24.1 % من مجمل وفيات السرطان بين النساء </a:t>
          </a:r>
          <a:endParaRPr lang="ar-SY" sz="2400" b="1" kern="1200" cap="none" spc="0" dirty="0">
            <a:ln w="11430"/>
            <a:effectLst>
              <a:outerShdw blurRad="50800" dist="39000" dir="5460000" algn="tl">
                <a:srgbClr val="000000">
                  <a:alpha val="38000"/>
                </a:srgbClr>
              </a:outerShdw>
            </a:effectLst>
            <a:cs typeface="+mj-cs"/>
          </a:endParaRPr>
        </a:p>
      </dsp:txBody>
      <dsp:txXfrm>
        <a:off x="636702" y="1480206"/>
        <a:ext cx="6793058" cy="1085785"/>
      </dsp:txXfrm>
    </dsp:sp>
    <dsp:sp modelId="{AD821D3C-9B08-4276-87E9-AB085933B4DC}">
      <dsp:nvSpPr>
        <dsp:cNvPr id="0" name=""/>
        <dsp:cNvSpPr/>
      </dsp:nvSpPr>
      <dsp:spPr>
        <a:xfrm>
          <a:off x="6429789" y="2769135"/>
          <a:ext cx="1203285" cy="1203285"/>
        </a:xfrm>
        <a:prstGeom prst="roundRect">
          <a:avLst>
            <a:gd name="adj" fmla="val 1667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12221CE-7DCB-496D-A184-06B95495DFE5}">
      <dsp:nvSpPr>
        <dsp:cNvPr id="0" name=""/>
        <dsp:cNvSpPr/>
      </dsp:nvSpPr>
      <dsp:spPr>
        <a:xfrm>
          <a:off x="575836" y="2769135"/>
          <a:ext cx="6914788" cy="1203285"/>
        </a:xfrm>
        <a:prstGeom prst="roundRect">
          <a:avLst>
            <a:gd name="adj" fmla="val 1667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dsp:spPr>
      <dsp:style>
        <a:lnRef idx="1">
          <a:schemeClr val="accent4"/>
        </a:lnRef>
        <a:fillRef idx="2">
          <a:schemeClr val="accent4"/>
        </a:fillRef>
        <a:effectRef idx="1">
          <a:schemeClr val="accent4"/>
        </a:effectRef>
        <a:fontRef idx="minor">
          <a:schemeClr val="dk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SA" sz="2400" b="1" kern="1200" cap="none" spc="0" dirty="0" smtClean="0">
              <a:ln w="11430"/>
              <a:effectLst>
                <a:outerShdw blurRad="50800" dist="39000" dir="5460000" algn="tl">
                  <a:srgbClr val="000000">
                    <a:alpha val="38000"/>
                  </a:srgbClr>
                </a:outerShdw>
              </a:effectLst>
              <a:latin typeface="Simplified Arabic" pitchFamily="18" charset="-78"/>
              <a:cs typeface="+mj-cs"/>
            </a:rPr>
            <a:t>سيدة من بين كل 12 سيدة </a:t>
          </a:r>
          <a:r>
            <a:rPr lang="ar-SY" sz="2400" b="1" kern="1200" cap="none" spc="0" dirty="0" smtClean="0">
              <a:ln w="11430"/>
              <a:effectLst>
                <a:outerShdw blurRad="50800" dist="39000" dir="5460000" algn="tl">
                  <a:srgbClr val="000000">
                    <a:alpha val="38000"/>
                  </a:srgbClr>
                </a:outerShdw>
              </a:effectLst>
              <a:latin typeface="Simplified Arabic" pitchFamily="18" charset="-78"/>
              <a:cs typeface="+mj-cs"/>
            </a:rPr>
            <a:t>تحت سن الخمسين </a:t>
          </a:r>
          <a:r>
            <a:rPr lang="ar-SA" sz="2400" b="1" kern="1200" cap="none" spc="0" dirty="0" smtClean="0">
              <a:ln w="11430"/>
              <a:effectLst>
                <a:outerShdw blurRad="50800" dist="39000" dir="5460000" algn="tl">
                  <a:srgbClr val="000000">
                    <a:alpha val="38000"/>
                  </a:srgbClr>
                </a:outerShdw>
              </a:effectLst>
              <a:latin typeface="Simplified Arabic" pitchFamily="18" charset="-78"/>
              <a:cs typeface="+mj-cs"/>
            </a:rPr>
            <a:t>عرضة للإصابة بسرطان الثدي خلال مرحلة من مراحل حياتها </a:t>
          </a:r>
          <a:endParaRPr lang="ar-SY" sz="2400" b="1" kern="1200" cap="none" spc="0" dirty="0" smtClean="0">
            <a:ln w="11430"/>
            <a:effectLst>
              <a:outerShdw blurRad="50800" dist="39000" dir="5460000" algn="tl">
                <a:srgbClr val="000000">
                  <a:alpha val="38000"/>
                </a:srgbClr>
              </a:outerShdw>
            </a:effectLst>
            <a:latin typeface="Simplified Arabic" pitchFamily="18" charset="-78"/>
            <a:cs typeface="+mj-cs"/>
          </a:endParaRPr>
        </a:p>
        <a:p>
          <a:pPr lvl="0" algn="ctr" defTabSz="1066800" rtl="1">
            <a:lnSpc>
              <a:spcPct val="90000"/>
            </a:lnSpc>
            <a:spcBef>
              <a:spcPct val="0"/>
            </a:spcBef>
            <a:spcAft>
              <a:spcPct val="35000"/>
            </a:spcAft>
          </a:pPr>
          <a:r>
            <a:rPr lang="ar-SA" sz="2400" b="1" kern="1200" cap="none" spc="0" dirty="0" smtClean="0">
              <a:ln w="11430"/>
              <a:effectLst>
                <a:outerShdw blurRad="50800" dist="39000" dir="5460000" algn="tl">
                  <a:srgbClr val="000000">
                    <a:alpha val="38000"/>
                  </a:srgbClr>
                </a:outerShdw>
              </a:effectLst>
              <a:latin typeface="Simplified Arabic" pitchFamily="18" charset="-78"/>
              <a:cs typeface="+mj-cs"/>
            </a:rPr>
            <a:t>وبعد سن الخمسين سيدة من بين كل سبع سيدات عرضة للإصابة</a:t>
          </a:r>
          <a:endParaRPr lang="ar-SY" sz="2400" b="1" kern="1200" cap="none" spc="0" dirty="0">
            <a:ln w="11430"/>
            <a:effectLst>
              <a:outerShdw blurRad="50800" dist="39000" dir="5460000" algn="tl">
                <a:srgbClr val="000000">
                  <a:alpha val="38000"/>
                </a:srgbClr>
              </a:outerShdw>
            </a:effectLst>
            <a:cs typeface="+mj-cs"/>
          </a:endParaRPr>
        </a:p>
      </dsp:txBody>
      <dsp:txXfrm>
        <a:off x="634586" y="2827885"/>
        <a:ext cx="6797288" cy="1085785"/>
      </dsp:txXfrm>
    </dsp:sp>
    <dsp:sp modelId="{D2F275CC-95FD-4C29-A8BD-3F02CE1F7692}">
      <dsp:nvSpPr>
        <dsp:cNvPr id="0" name=""/>
        <dsp:cNvSpPr/>
      </dsp:nvSpPr>
      <dsp:spPr>
        <a:xfrm>
          <a:off x="6429789" y="4116815"/>
          <a:ext cx="1203285" cy="1203285"/>
        </a:xfrm>
        <a:prstGeom prst="roundRect">
          <a:avLst>
            <a:gd name="adj" fmla="val 1667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EB89050D-29DD-4919-8F71-801B633C22B8}">
      <dsp:nvSpPr>
        <dsp:cNvPr id="0" name=""/>
        <dsp:cNvSpPr/>
      </dsp:nvSpPr>
      <dsp:spPr>
        <a:xfrm>
          <a:off x="576882" y="4116815"/>
          <a:ext cx="6912696" cy="1203285"/>
        </a:xfrm>
        <a:prstGeom prst="roundRect">
          <a:avLst>
            <a:gd name="adj" fmla="val 1667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dsp:spPr>
      <dsp:style>
        <a:lnRef idx="1">
          <a:schemeClr val="accent5"/>
        </a:lnRef>
        <a:fillRef idx="2">
          <a:schemeClr val="accent5"/>
        </a:fillRef>
        <a:effectRef idx="1">
          <a:schemeClr val="accent5"/>
        </a:effectRef>
        <a:fontRef idx="minor">
          <a:schemeClr val="dk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SA" sz="2400" b="1" kern="1200" cap="none" spc="0" smtClean="0">
              <a:ln w="11430"/>
              <a:effectLst>
                <a:outerShdw blurRad="50800" dist="39000" dir="5460000" algn="tl">
                  <a:srgbClr val="000000">
                    <a:alpha val="38000"/>
                  </a:srgbClr>
                </a:outerShdw>
              </a:effectLst>
              <a:latin typeface="Simplified Arabic" pitchFamily="18" charset="-78"/>
              <a:cs typeface="+mj-cs"/>
            </a:rPr>
            <a:t>في سوريا السبب الأول للوفاة وبمعدل إصابة يتراوح بين 24 -35  إصابة لكل 100,000 سيدة.</a:t>
          </a:r>
          <a:endParaRPr lang="ar-SY" sz="2400" b="1" kern="1200" cap="none" spc="0" dirty="0">
            <a:ln w="11430"/>
            <a:effectLst>
              <a:outerShdw blurRad="50800" dist="39000" dir="5460000" algn="tl">
                <a:srgbClr val="000000">
                  <a:alpha val="38000"/>
                </a:srgbClr>
              </a:outerShdw>
            </a:effectLst>
            <a:cs typeface="+mj-cs"/>
          </a:endParaRPr>
        </a:p>
      </dsp:txBody>
      <dsp:txXfrm>
        <a:off x="635632" y="4175565"/>
        <a:ext cx="6795196" cy="1085785"/>
      </dsp:txXfrm>
    </dsp:sp>
    <dsp:sp modelId="{96554654-ED73-4FA7-ACB1-FF4189870A07}">
      <dsp:nvSpPr>
        <dsp:cNvPr id="0" name=""/>
        <dsp:cNvSpPr/>
      </dsp:nvSpPr>
      <dsp:spPr>
        <a:xfrm>
          <a:off x="6429789" y="5464495"/>
          <a:ext cx="1203285" cy="1203285"/>
        </a:xfrm>
        <a:prstGeom prst="roundRect">
          <a:avLst>
            <a:gd name="adj" fmla="val 16670"/>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FDDA0C96-772A-4343-8672-29AC48971059}">
      <dsp:nvSpPr>
        <dsp:cNvPr id="0" name=""/>
        <dsp:cNvSpPr/>
      </dsp:nvSpPr>
      <dsp:spPr>
        <a:xfrm>
          <a:off x="576882" y="5464495"/>
          <a:ext cx="6912696" cy="1203285"/>
        </a:xfrm>
        <a:prstGeom prst="roundRect">
          <a:avLst>
            <a:gd name="adj" fmla="val 1667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rot lat="0" lon="0" rev="0"/>
          </a:camera>
          <a:lightRig rig="contrasting" dir="t">
            <a:rot lat="0" lon="0" rev="1200000"/>
          </a:lightRig>
        </a:scene3d>
        <a:sp3d/>
      </dsp:spPr>
      <dsp:style>
        <a:lnRef idx="1">
          <a:schemeClr val="accent6"/>
        </a:lnRef>
        <a:fillRef idx="2">
          <a:schemeClr val="accent6"/>
        </a:fillRef>
        <a:effectRef idx="1">
          <a:schemeClr val="accent6"/>
        </a:effectRef>
        <a:fontRef idx="minor">
          <a:schemeClr val="dk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SA" sz="2400" b="1" kern="1200" cap="none" spc="0" smtClean="0">
              <a:ln w="11430"/>
              <a:effectLst>
                <a:outerShdw blurRad="50800" dist="39000" dir="5460000" algn="tl">
                  <a:srgbClr val="000000">
                    <a:alpha val="38000"/>
                  </a:srgbClr>
                </a:outerShdw>
              </a:effectLst>
              <a:latin typeface="Simplified Arabic" pitchFamily="18" charset="-78"/>
              <a:cs typeface="+mj-cs"/>
            </a:rPr>
            <a:t>سنوياً بين 3000-3400 حالة جديدة وسطياً، يشخص نصفها لدى السيدات بين عمر 40-49 سنة.</a:t>
          </a:r>
          <a:endParaRPr lang="en-US" sz="2400" b="1" kern="1200" cap="none" spc="0" dirty="0">
            <a:ln w="11430"/>
            <a:effectLst>
              <a:outerShdw blurRad="50800" dist="39000" dir="5460000" algn="tl">
                <a:srgbClr val="000000">
                  <a:alpha val="38000"/>
                </a:srgbClr>
              </a:outerShdw>
            </a:effectLst>
            <a:latin typeface="Simplified Arabic" pitchFamily="18" charset="-78"/>
            <a:cs typeface="+mj-cs"/>
          </a:endParaRPr>
        </a:p>
      </dsp:txBody>
      <dsp:txXfrm>
        <a:off x="635632" y="5523245"/>
        <a:ext cx="6795196" cy="1085785"/>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8780C5F-95E9-4F7C-A6B9-063A5D15DC9A}" type="datetimeFigureOut">
              <a:rPr lang="ar-SA" smtClean="0"/>
              <a:pPr/>
              <a:t>07/12/1440</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401B3CB-5FFC-4A6F-96FF-762771039466}" type="slidenum">
              <a:rPr lang="ar-SA" smtClean="0"/>
              <a:pPr/>
              <a:t>‹#›</a:t>
            </a:fld>
            <a:endParaRPr lang="ar-SA"/>
          </a:p>
        </p:txBody>
      </p:sp>
    </p:spTree>
    <p:extLst>
      <p:ext uri="{BB962C8B-B14F-4D97-AF65-F5344CB8AC3E}">
        <p14:creationId xmlns="" xmlns:p14="http://schemas.microsoft.com/office/powerpoint/2010/main" val="74945395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الرمز لإضافة صورة</a:t>
            </a:r>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07/12/1440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pPr/>
              <a:t>07/12/1440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6" descr="Logo1994_New%20copy"/>
          <p:cNvPicPr>
            <a:picLocks noChangeAspect="1" noChangeArrowheads="1"/>
          </p:cNvPicPr>
          <p:nvPr/>
        </p:nvPicPr>
        <p:blipFill>
          <a:blip r:embed="rId2"/>
          <a:srcRect/>
          <a:stretch>
            <a:fillRect/>
          </a:stretch>
        </p:blipFill>
        <p:spPr bwMode="auto">
          <a:xfrm>
            <a:off x="7304756" y="0"/>
            <a:ext cx="1814016" cy="1728192"/>
          </a:xfrm>
          <a:prstGeom prst="rect">
            <a:avLst/>
          </a:prstGeom>
          <a:noFill/>
          <a:ln w="9525">
            <a:noFill/>
            <a:miter lim="800000"/>
            <a:headEnd/>
            <a:tailEnd/>
          </a:ln>
        </p:spPr>
      </p:pic>
      <p:pic>
        <p:nvPicPr>
          <p:cNvPr id="6" name="صورة 7"/>
          <p:cNvPicPr>
            <a:picLocks noChangeAspect="1" noChangeArrowheads="1"/>
          </p:cNvPicPr>
          <p:nvPr/>
        </p:nvPicPr>
        <p:blipFill>
          <a:blip r:embed="rId3"/>
          <a:srcRect/>
          <a:stretch>
            <a:fillRect/>
          </a:stretch>
        </p:blipFill>
        <p:spPr bwMode="auto">
          <a:xfrm>
            <a:off x="1" y="0"/>
            <a:ext cx="1989218" cy="1728192"/>
          </a:xfrm>
          <a:prstGeom prst="rect">
            <a:avLst/>
          </a:prstGeom>
          <a:noFill/>
          <a:ln w="9525">
            <a:noFill/>
            <a:miter lim="800000"/>
            <a:headEnd/>
            <a:tailEnd/>
          </a:ln>
        </p:spPr>
      </p:pic>
      <p:sp>
        <p:nvSpPr>
          <p:cNvPr id="2" name="مستطيل 1"/>
          <p:cNvSpPr/>
          <p:nvPr/>
        </p:nvSpPr>
        <p:spPr>
          <a:xfrm>
            <a:off x="0" y="1828800"/>
            <a:ext cx="9143999" cy="360098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en-US" sz="4000" b="1" dirty="0" smtClean="0"/>
          </a:p>
          <a:p>
            <a:pPr algn="ctr"/>
            <a:r>
              <a:rPr lang="ar-SA" sz="4000" b="1" dirty="0" smtClean="0">
                <a:solidFill>
                  <a:srgbClr val="99FF33"/>
                </a:solidFill>
              </a:rPr>
              <a:t>تأثير إعادة التأهيل على نوعية الحياة لدى مصابي الحرب في محافظة اللاذقية</a:t>
            </a:r>
            <a:endParaRPr lang="en-US" sz="4000" b="1" dirty="0" smtClean="0">
              <a:solidFill>
                <a:srgbClr val="99FF33"/>
              </a:solidFill>
            </a:endParaRPr>
          </a:p>
          <a:p>
            <a:pPr algn="ctr"/>
            <a:r>
              <a:rPr lang="en-US" sz="4000" b="1" dirty="0" smtClean="0">
                <a:solidFill>
                  <a:srgbClr val="99FF33"/>
                </a:solidFill>
                <a:latin typeface="Times New Roman" pitchFamily="18" charset="0"/>
                <a:cs typeface="Times New Roman" pitchFamily="18" charset="0"/>
              </a:rPr>
              <a:t>Effect Of Rehabilitation On war causalities Quality Of Life in Latakia </a:t>
            </a:r>
            <a:r>
              <a:rPr lang="ar-SY" sz="2800" b="1" dirty="0">
                <a:ln w="11430"/>
                <a:solidFill>
                  <a:srgbClr val="99FF33"/>
                </a:solidFill>
                <a:effectLst>
                  <a:outerShdw blurRad="50800" dist="39000" dir="5460000" algn="tl">
                    <a:srgbClr val="000000">
                      <a:alpha val="38000"/>
                    </a:srgbClr>
                  </a:outerShdw>
                </a:effectLst>
              </a:rPr>
              <a:t/>
            </a:r>
            <a:br>
              <a:rPr lang="ar-SY" sz="2800" b="1" dirty="0">
                <a:ln w="11430"/>
                <a:solidFill>
                  <a:srgbClr val="99FF33"/>
                </a:solidFill>
                <a:effectLst>
                  <a:outerShdw blurRad="50800" dist="39000" dir="5460000" algn="tl">
                    <a:srgbClr val="000000">
                      <a:alpha val="38000"/>
                    </a:srgbClr>
                  </a:outerShdw>
                </a:effectLst>
              </a:rPr>
            </a:br>
            <a:endParaRPr lang="ar-SY" sz="2800" b="1" dirty="0">
              <a:ln w="11430"/>
              <a:solidFill>
                <a:srgbClr val="99FF33"/>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4152595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1500174"/>
            <a:ext cx="8286808" cy="877163"/>
          </a:xfrm>
          <a:prstGeom prst="rect">
            <a:avLst/>
          </a:prstGeom>
        </p:spPr>
        <p:txBody>
          <a:bodyPr wrap="square">
            <a:spAutoFit/>
          </a:bodyPr>
          <a:lstStyle/>
          <a:p>
            <a:pPr lvl="0" algn="justLow">
              <a:spcBef>
                <a:spcPts val="600"/>
              </a:spcBef>
              <a:spcAft>
                <a:spcPts val="1200"/>
              </a:spcAft>
              <a:buNone/>
            </a:pPr>
            <a:endParaRPr lang="ar-SA" b="1" dirty="0" smtClean="0">
              <a:solidFill>
                <a:srgbClr val="99FF33"/>
              </a:solidFill>
            </a:endParaRPr>
          </a:p>
          <a:p>
            <a:pPr lvl="0" algn="justLow">
              <a:spcBef>
                <a:spcPts val="600"/>
              </a:spcBef>
              <a:spcAft>
                <a:spcPts val="1200"/>
              </a:spcAft>
              <a:buNone/>
            </a:pPr>
            <a:endParaRPr lang="ar-SA" b="1" dirty="0" smtClean="0">
              <a:solidFill>
                <a:srgbClr val="99FF33"/>
              </a:solidFill>
            </a:endParaRPr>
          </a:p>
        </p:txBody>
      </p:sp>
      <p:sp>
        <p:nvSpPr>
          <p:cNvPr id="6" name="مستطيل 5"/>
          <p:cNvSpPr/>
          <p:nvPr/>
        </p:nvSpPr>
        <p:spPr>
          <a:xfrm>
            <a:off x="500034" y="1142985"/>
            <a:ext cx="8286808" cy="1097736"/>
          </a:xfrm>
          <a:prstGeom prst="rect">
            <a:avLst/>
          </a:prstGeom>
        </p:spPr>
        <p:txBody>
          <a:bodyPr wrap="square">
            <a:spAutoFit/>
          </a:bodyPr>
          <a:lstStyle/>
          <a:p>
            <a:endParaRPr lang="ar-SA" sz="2800" baseline="30000" dirty="0" smtClean="0">
              <a:solidFill>
                <a:srgbClr val="99FF33"/>
              </a:solidFill>
            </a:endParaRPr>
          </a:p>
          <a:p>
            <a:endParaRPr lang="en-US" sz="2800" baseline="30000" dirty="0" smtClean="0">
              <a:solidFill>
                <a:srgbClr val="99FF33"/>
              </a:solidFill>
            </a:endParaRPr>
          </a:p>
          <a:p>
            <a:endParaRPr lang="ar-SA" sz="2800" b="1" dirty="0" smtClean="0">
              <a:solidFill>
                <a:srgbClr val="99FF33"/>
              </a:solidFill>
            </a:endParaRPr>
          </a:p>
        </p:txBody>
      </p:sp>
      <p:sp>
        <p:nvSpPr>
          <p:cNvPr id="5" name="مستطيل 4"/>
          <p:cNvSpPr/>
          <p:nvPr/>
        </p:nvSpPr>
        <p:spPr>
          <a:xfrm>
            <a:off x="428596" y="1000108"/>
            <a:ext cx="8072494" cy="4955203"/>
          </a:xfrm>
          <a:prstGeom prst="rect">
            <a:avLst/>
          </a:prstGeom>
        </p:spPr>
        <p:txBody>
          <a:bodyPr wrap="square">
            <a:spAutoFit/>
          </a:bodyPr>
          <a:lstStyle/>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 وضع برنامج إعادة التأهيل .</a:t>
            </a:r>
          </a:p>
          <a:p>
            <a:endParaRPr lang="ar-SA" sz="2800" dirty="0" smtClean="0">
              <a:solidFill>
                <a:srgbClr val="99FF33"/>
              </a:solidFill>
            </a:endParaRP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 تقييم المعدات التي قد تكون مطلوبة في المنزل بعد تقييم السلامة المنزلية للمصاب ويناقش معه ومع أسرته كيفية تعديل الوضع المعيشي له .</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 تعليم وتثقيف المصابين وأسرهم حول الرعاية النفسية ومنع المضاعفات وإعادة الدمج في المجتمع</a:t>
            </a:r>
          </a:p>
          <a:p>
            <a:pPr>
              <a:buFont typeface="Arial" pitchFamily="34" charset="0"/>
              <a:buChar char="•"/>
            </a:pPr>
            <a:endParaRPr lang="ar-SA" b="1" dirty="0" smtClean="0">
              <a:solidFill>
                <a:srgbClr val="99FF33"/>
              </a:solidFill>
            </a:endParaRPr>
          </a:p>
          <a:p>
            <a:pPr>
              <a:buFont typeface="Arial" pitchFamily="34" charset="0"/>
              <a:buChar char="•"/>
            </a:pPr>
            <a:endParaRPr lang="ar-SA" dirty="0">
              <a:solidFill>
                <a:srgbClr val="99FF33"/>
              </a:solidFill>
            </a:endParaRPr>
          </a:p>
        </p:txBody>
      </p:sp>
    </p:spTree>
    <p:extLst>
      <p:ext uri="{BB962C8B-B14F-4D97-AF65-F5344CB8AC3E}">
        <p14:creationId xmlns="" xmlns:p14="http://schemas.microsoft.com/office/powerpoint/2010/main" val="679779726"/>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00034" y="1714488"/>
            <a:ext cx="8001056" cy="1692771"/>
          </a:xfrm>
          <a:prstGeom prst="rect">
            <a:avLst/>
          </a:prstGeom>
        </p:spPr>
        <p:txBody>
          <a:bodyPr wrap="square">
            <a:spAutoFit/>
          </a:bodyPr>
          <a:lstStyle/>
          <a:p>
            <a:pPr algn="ctr"/>
            <a:r>
              <a:rPr lang="en-US" sz="3200" b="1" dirty="0" smtClean="0">
                <a:solidFill>
                  <a:srgbClr val="99FF33"/>
                </a:solidFill>
                <a:cs typeface="+mj-cs"/>
              </a:rPr>
              <a:t>Problem statement of research</a:t>
            </a:r>
          </a:p>
          <a:p>
            <a:pPr algn="ctr"/>
            <a:endParaRPr lang="ar-SA" sz="3200" b="1" dirty="0" smtClean="0">
              <a:solidFill>
                <a:srgbClr val="009900"/>
              </a:solidFill>
              <a:latin typeface="Calibri" pitchFamily="34" charset="0"/>
            </a:endParaRPr>
          </a:p>
          <a:p>
            <a:pPr algn="ctr"/>
            <a:r>
              <a:rPr lang="ar-SA" sz="4000" b="1" dirty="0" smtClean="0">
                <a:solidFill>
                  <a:srgbClr val="99FF33"/>
                </a:solidFill>
                <a:latin typeface="Calibri" pitchFamily="34" charset="0"/>
              </a:rPr>
              <a:t>المشكلة البحثية</a:t>
            </a:r>
            <a:endParaRPr lang="en-US" sz="4000" b="1" dirty="0">
              <a:solidFill>
                <a:srgbClr val="99FF33"/>
              </a:solidFill>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ChangeArrowheads="1"/>
          </p:cNvSpPr>
          <p:nvPr/>
        </p:nvSpPr>
        <p:spPr bwMode="auto">
          <a:xfrm>
            <a:off x="1019175" y="0"/>
            <a:ext cx="7334250" cy="1085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eaLnBrk="0" hangingPunct="0"/>
            <a:r>
              <a:rPr lang="en-US" sz="4000" b="0">
                <a:solidFill>
                  <a:schemeClr val="tx2"/>
                </a:solidFill>
                <a:cs typeface="Arial" pitchFamily="34" charset="0"/>
              </a:rPr>
              <a:t/>
            </a:r>
            <a:br>
              <a:rPr lang="en-US" sz="4000" b="0">
                <a:solidFill>
                  <a:schemeClr val="tx2"/>
                </a:solidFill>
                <a:cs typeface="Arial" pitchFamily="34" charset="0"/>
              </a:rPr>
            </a:br>
            <a:endParaRPr lang="en-US" sz="4000" b="0">
              <a:solidFill>
                <a:schemeClr val="tx2"/>
              </a:solidFill>
              <a:cs typeface="Arial" pitchFamily="34" charset="0"/>
            </a:endParaRPr>
          </a:p>
        </p:txBody>
      </p:sp>
      <p:sp>
        <p:nvSpPr>
          <p:cNvPr id="6" name="مستطيل 5"/>
          <p:cNvSpPr/>
          <p:nvPr/>
        </p:nvSpPr>
        <p:spPr>
          <a:xfrm>
            <a:off x="609600" y="857232"/>
            <a:ext cx="8034366" cy="5693866"/>
          </a:xfrm>
          <a:prstGeom prst="rect">
            <a:avLst/>
          </a:prstGeom>
        </p:spPr>
        <p:txBody>
          <a:bodyPr wrap="square">
            <a:spAutoFit/>
          </a:bodyPr>
          <a:lstStyle/>
          <a:p>
            <a:pPr>
              <a:buFont typeface="Arial" pitchFamily="34" charset="0"/>
              <a:buChar char="•"/>
            </a:pPr>
            <a:endParaRPr lang="ar-SA" sz="2800" dirty="0" smtClean="0"/>
          </a:p>
          <a:p>
            <a:pPr>
              <a:buFont typeface="Arial" pitchFamily="34" charset="0"/>
              <a:buChar char="•"/>
            </a:pPr>
            <a:r>
              <a:rPr lang="ar-SA" sz="2800" dirty="0" smtClean="0">
                <a:solidFill>
                  <a:srgbClr val="009900"/>
                </a:solidFill>
              </a:rPr>
              <a:t> </a:t>
            </a:r>
            <a:r>
              <a:rPr lang="ar-SA" sz="2800" dirty="0" smtClean="0">
                <a:solidFill>
                  <a:srgbClr val="99FF33"/>
                </a:solidFill>
              </a:rPr>
              <a:t>تشكل شريحة مصابي الحرب تحدي خطير لمنظومة الحياة الاجتماعية في سوريا</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عدم توفر مستشفيات وأماكن كافية خاصة مجهزة بالأدوات والتجهيزات اللازمة للتأهيل</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عدم وجود عدد كاف من المعالجين الفيزيائيين والمتخصصين بتأهيل جرحى الحروب</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عدم وجود مؤسسات وجمعيات متخصصة بموضوع الإعاقات الناجمة عن الحروب</a:t>
            </a:r>
          </a:p>
          <a:p>
            <a:endParaRPr lang="ar-SA" sz="2800" dirty="0" smtClean="0">
              <a:solidFill>
                <a:srgbClr val="009900"/>
              </a:solidFill>
            </a:endParaRPr>
          </a:p>
        </p:txBody>
      </p:sp>
    </p:spTree>
    <p:extLst>
      <p:ext uri="{BB962C8B-B14F-4D97-AF65-F5344CB8AC3E}">
        <p14:creationId xmlns="" xmlns:p14="http://schemas.microsoft.com/office/powerpoint/2010/main" val="1960003684"/>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barn(inVertical)">
                                      <p:cBhvr>
                                        <p:cTn id="7" dur="5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ChangeArrowheads="1"/>
          </p:cNvSpPr>
          <p:nvPr/>
        </p:nvSpPr>
        <p:spPr bwMode="auto">
          <a:xfrm>
            <a:off x="1019175" y="0"/>
            <a:ext cx="7334250" cy="1085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eaLnBrk="0" hangingPunct="0"/>
            <a:r>
              <a:rPr lang="en-US" sz="4000" b="0">
                <a:solidFill>
                  <a:schemeClr val="tx2"/>
                </a:solidFill>
                <a:cs typeface="Arial" pitchFamily="34" charset="0"/>
              </a:rPr>
              <a:t/>
            </a:r>
            <a:br>
              <a:rPr lang="en-US" sz="4000" b="0">
                <a:solidFill>
                  <a:schemeClr val="tx2"/>
                </a:solidFill>
                <a:cs typeface="Arial" pitchFamily="34" charset="0"/>
              </a:rPr>
            </a:br>
            <a:endParaRPr lang="en-US" sz="4000" b="0">
              <a:solidFill>
                <a:schemeClr val="tx2"/>
              </a:solidFill>
              <a:cs typeface="Arial" pitchFamily="34" charset="0"/>
            </a:endParaRPr>
          </a:p>
        </p:txBody>
      </p:sp>
      <p:sp>
        <p:nvSpPr>
          <p:cNvPr id="6" name="مستطيل 5"/>
          <p:cNvSpPr/>
          <p:nvPr/>
        </p:nvSpPr>
        <p:spPr>
          <a:xfrm>
            <a:off x="609600" y="857232"/>
            <a:ext cx="8034366" cy="892552"/>
          </a:xfrm>
          <a:prstGeom prst="rect">
            <a:avLst/>
          </a:prstGeom>
        </p:spPr>
        <p:txBody>
          <a:bodyPr wrap="square">
            <a:spAutoFit/>
          </a:bodyPr>
          <a:lstStyle/>
          <a:p>
            <a:pPr>
              <a:buFont typeface="Arial" pitchFamily="34" charset="0"/>
              <a:buChar char="•"/>
            </a:pPr>
            <a:endParaRPr lang="ar-SA" sz="2400" dirty="0" smtClean="0"/>
          </a:p>
          <a:p>
            <a:endParaRPr lang="ar-SA" sz="2800" dirty="0" smtClean="0">
              <a:solidFill>
                <a:srgbClr val="009900"/>
              </a:solidFill>
            </a:endParaRPr>
          </a:p>
        </p:txBody>
      </p:sp>
      <p:sp>
        <p:nvSpPr>
          <p:cNvPr id="4" name="مستطيل 3"/>
          <p:cNvSpPr/>
          <p:nvPr/>
        </p:nvSpPr>
        <p:spPr>
          <a:xfrm>
            <a:off x="428596" y="1071546"/>
            <a:ext cx="8286808" cy="5262979"/>
          </a:xfrm>
          <a:prstGeom prst="rect">
            <a:avLst/>
          </a:prstGeom>
        </p:spPr>
        <p:txBody>
          <a:bodyPr wrap="square">
            <a:spAutoFit/>
          </a:bodyPr>
          <a:lstStyle/>
          <a:p>
            <a:pPr>
              <a:buFont typeface="Arial" pitchFamily="34" charset="0"/>
              <a:buChar char="•"/>
            </a:pPr>
            <a:r>
              <a:rPr lang="ar-SA" sz="2800" dirty="0" smtClean="0">
                <a:solidFill>
                  <a:srgbClr val="99FF33"/>
                </a:solidFill>
              </a:rPr>
              <a:t>عدم التنسيق والتكامل بين الجمعيات الأهلية المهتمة بتقديم الدعم الاجتماعي .</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إهمال الجانب النفسي وندرة المتخصصين في التأهيل النفسي وعدم وجود برامج نفسية تطبق لمصابي الحرب</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عدم وجود البرامج التأهيلية المتكاملة خارج المستشفيات</a:t>
            </a:r>
          </a:p>
          <a:p>
            <a:pPr>
              <a:buFont typeface="Arial" pitchFamily="34" charset="0"/>
              <a:buChar char="•"/>
            </a:pPr>
            <a:endParaRPr lang="ar-SA" sz="2800" dirty="0" smtClean="0">
              <a:solidFill>
                <a:srgbClr val="99FF33"/>
              </a:solidFill>
            </a:endParaRPr>
          </a:p>
          <a:p>
            <a:pPr>
              <a:buFont typeface="Arial" pitchFamily="34" charset="0"/>
              <a:buChar char="•"/>
            </a:pPr>
            <a:r>
              <a:rPr lang="ar-SA" sz="2800" dirty="0" smtClean="0">
                <a:solidFill>
                  <a:srgbClr val="99FF33"/>
                </a:solidFill>
              </a:rPr>
              <a:t>عدم وجود كادر تمريضي في المراكز الصحية والذي يقوم بالزيارات المنزلية مؤهل للقيام بالتأهيل الحركي والنفسي</a:t>
            </a:r>
          </a:p>
          <a:p>
            <a:pPr>
              <a:buFont typeface="Arial" pitchFamily="34" charset="0"/>
              <a:buChar char="•"/>
            </a:pPr>
            <a:endParaRPr lang="ar-SA" sz="2800" dirty="0" smtClean="0">
              <a:solidFill>
                <a:srgbClr val="99FF33"/>
              </a:solidFill>
            </a:endParaRPr>
          </a:p>
          <a:p>
            <a:endParaRPr lang="ar-SA" sz="2800" dirty="0" smtClean="0">
              <a:solidFill>
                <a:srgbClr val="99FF33"/>
              </a:solidFill>
            </a:endParaRPr>
          </a:p>
        </p:txBody>
      </p:sp>
    </p:spTree>
    <p:extLst>
      <p:ext uri="{BB962C8B-B14F-4D97-AF65-F5344CB8AC3E}">
        <p14:creationId xmlns="" xmlns:p14="http://schemas.microsoft.com/office/powerpoint/2010/main" val="1960003684"/>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64514"/>
                                        </p:tgtEl>
                                        <p:attrNameLst>
                                          <p:attrName>style.visibility</p:attrName>
                                        </p:attrNameLst>
                                      </p:cBhvr>
                                      <p:to>
                                        <p:strVal val="visible"/>
                                      </p:to>
                                    </p:set>
                                    <p:animEffect transition="in" filter="barn(inVertical)">
                                      <p:cBhvr>
                                        <p:cTn id="7" dur="500"/>
                                        <p:tgtEl>
                                          <p:spTgt spid="64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3571877"/>
            <a:ext cx="7772400" cy="1643074"/>
          </a:xfrm>
        </p:spPr>
        <p:txBody>
          <a:bodyPr>
            <a:normAutofit fontScale="90000"/>
          </a:bodyPr>
          <a:lstStyle/>
          <a:p>
            <a:r>
              <a:rPr lang="ar-SA" sz="3100" b="0" dirty="0" smtClean="0">
                <a:solidFill>
                  <a:srgbClr val="99FF33"/>
                </a:solidFill>
                <a:cs typeface="+mn-cs"/>
              </a:rPr>
              <a:t>تحديد تأثير إعادة التأهيل على نوعية الحياة لدى مصابي الحرب في محافظة اللاذقية .</a:t>
            </a:r>
            <a:r>
              <a:rPr lang="en-US" dirty="0" smtClean="0">
                <a:solidFill>
                  <a:srgbClr val="009900"/>
                </a:solidFill>
              </a:rPr>
              <a:t/>
            </a:r>
            <a:br>
              <a:rPr lang="en-US" dirty="0" smtClean="0">
                <a:solidFill>
                  <a:srgbClr val="009900"/>
                </a:solidFill>
              </a:rPr>
            </a:br>
            <a:endParaRPr lang="ar-SA" dirty="0"/>
          </a:p>
        </p:txBody>
      </p:sp>
      <p:sp>
        <p:nvSpPr>
          <p:cNvPr id="3" name="عنصر نائب للنص 2"/>
          <p:cNvSpPr>
            <a:spLocks noGrp="1"/>
          </p:cNvSpPr>
          <p:nvPr>
            <p:ph type="body" idx="1"/>
          </p:nvPr>
        </p:nvSpPr>
        <p:spPr>
          <a:xfrm>
            <a:off x="722313" y="1571613"/>
            <a:ext cx="7772400" cy="1143007"/>
          </a:xfrm>
        </p:spPr>
        <p:txBody>
          <a:bodyPr>
            <a:normAutofit/>
          </a:bodyPr>
          <a:lstStyle/>
          <a:p>
            <a:pPr algn="ctr"/>
            <a:r>
              <a:rPr lang="ar-SA" sz="4000" dirty="0" smtClean="0">
                <a:solidFill>
                  <a:srgbClr val="99FF33"/>
                </a:solidFill>
              </a:rPr>
              <a:t>هدف الدراسة</a:t>
            </a:r>
            <a:endParaRPr lang="ar-SA" sz="4000" dirty="0">
              <a:solidFill>
                <a:srgbClr val="99FF33"/>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489746" y="99031"/>
            <a:ext cx="8229600" cy="114300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4000" b="1" dirty="0" smtClean="0">
                <a:ln w="11430"/>
                <a:solidFill>
                  <a:srgbClr val="009900"/>
                </a:solidFill>
                <a:effectLst>
                  <a:outerShdw blurRad="50800" dist="39000" dir="5460000" algn="tl">
                    <a:srgbClr val="000000">
                      <a:alpha val="38000"/>
                    </a:srgbClr>
                  </a:outerShdw>
                </a:effectLst>
                <a:latin typeface="Simplified Arabic" pitchFamily="18" charset="-78"/>
                <a:cs typeface="Simplified Arabic" pitchFamily="18" charset="-78"/>
              </a:rPr>
              <a:t/>
            </a:r>
            <a:br>
              <a:rPr lang="ar-SA" sz="4000" b="1" dirty="0" smtClean="0">
                <a:ln w="11430"/>
                <a:solidFill>
                  <a:srgbClr val="009900"/>
                </a:solidFill>
                <a:effectLst>
                  <a:outerShdw blurRad="50800" dist="39000" dir="5460000" algn="tl">
                    <a:srgbClr val="000000">
                      <a:alpha val="38000"/>
                    </a:srgbClr>
                  </a:outerShdw>
                </a:effectLst>
                <a:latin typeface="Simplified Arabic" pitchFamily="18" charset="-78"/>
                <a:cs typeface="Simplified Arabic" pitchFamily="18" charset="-78"/>
              </a:rPr>
            </a:br>
            <a:r>
              <a:rPr lang="ar-SA" sz="4000"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فرضيات </a:t>
            </a:r>
            <a:r>
              <a:rPr lang="ar-SA" sz="4000" b="1" dirty="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الدراسة</a:t>
            </a:r>
            <a:endParaRPr lang="ar-SA" sz="4000" b="1" dirty="0">
              <a:ln w="11430"/>
              <a:solidFill>
                <a:srgbClr val="99FF33"/>
              </a:solidFill>
              <a:effectLst>
                <a:outerShdw blurRad="50800" dist="39000" dir="5460000" algn="tl">
                  <a:srgbClr val="000000">
                    <a:alpha val="38000"/>
                  </a:srgbClr>
                </a:outerShdw>
              </a:effectLst>
            </a:endParaRPr>
          </a:p>
        </p:txBody>
      </p:sp>
      <p:sp>
        <p:nvSpPr>
          <p:cNvPr id="3" name="مستطيل 2"/>
          <p:cNvSpPr/>
          <p:nvPr/>
        </p:nvSpPr>
        <p:spPr>
          <a:xfrm>
            <a:off x="264649" y="1785926"/>
            <a:ext cx="8665069" cy="2677656"/>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justLow">
              <a:buFont typeface="Arial" pitchFamily="34" charset="0"/>
              <a:buChar char="•"/>
            </a:pPr>
            <a:r>
              <a:rPr lang="ar-SY" sz="2800" dirty="0" smtClean="0">
                <a:solidFill>
                  <a:srgbClr val="99FF33"/>
                </a:solidFill>
              </a:rPr>
              <a:t>يسجل</a:t>
            </a:r>
            <a:r>
              <a:rPr lang="ar-SA" sz="2800" dirty="0" smtClean="0">
                <a:solidFill>
                  <a:srgbClr val="99FF33"/>
                </a:solidFill>
              </a:rPr>
              <a:t> مصابو الحرب (الشلل السفلي) بعد خضوعهم لإعادة التأهيل نوعية حياة أعلى من التي سجلوه قبل إعادة التأهيل.</a:t>
            </a:r>
          </a:p>
          <a:p>
            <a:pPr lvl="0" algn="justLow"/>
            <a:endParaRPr lang="ar-SA" sz="2800" dirty="0" smtClean="0">
              <a:solidFill>
                <a:srgbClr val="99FF33"/>
              </a:solidFill>
            </a:endParaRPr>
          </a:p>
          <a:p>
            <a:pPr lvl="0" algn="justLow"/>
            <a:endParaRPr lang="en-US" sz="2800" dirty="0" smtClean="0">
              <a:solidFill>
                <a:srgbClr val="99FF33"/>
              </a:solidFill>
            </a:endParaRPr>
          </a:p>
          <a:p>
            <a:pPr lvl="0" algn="justLow">
              <a:buFont typeface="Arial" pitchFamily="34" charset="0"/>
              <a:buChar char="•"/>
            </a:pPr>
            <a:r>
              <a:rPr lang="ar-SY" sz="2800" dirty="0" smtClean="0">
                <a:solidFill>
                  <a:srgbClr val="99FF33"/>
                </a:solidFill>
              </a:rPr>
              <a:t>يسجل</a:t>
            </a:r>
            <a:r>
              <a:rPr lang="ar-SA" sz="2800" dirty="0" smtClean="0">
                <a:solidFill>
                  <a:srgbClr val="99FF33"/>
                </a:solidFill>
              </a:rPr>
              <a:t> مصابو الحرب (البتر السفلي) بعد خضوعهم لإعادة التأهيل نوعية حياة أعلى من التي سجلوه قبل إعادة التأهيل.</a:t>
            </a:r>
            <a:endParaRPr lang="en-US" sz="2800" dirty="0">
              <a:solidFill>
                <a:srgbClr val="99FF33"/>
              </a:solidFill>
            </a:endParaRPr>
          </a:p>
        </p:txBody>
      </p:sp>
    </p:spTree>
    <p:extLst>
      <p:ext uri="{BB962C8B-B14F-4D97-AF65-F5344CB8AC3E}">
        <p14:creationId xmlns="" xmlns:p14="http://schemas.microsoft.com/office/powerpoint/2010/main" val="3938881584"/>
      </p:ext>
    </p:extLst>
  </p:cSld>
  <p:clrMapOvr>
    <a:masterClrMapping/>
  </p:clrMapOvr>
  <mc:AlternateContent xmlns:mc="http://schemas.openxmlformats.org/markup-compatibility/2006">
    <mc:Choice xmlns=""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57158" y="1214422"/>
            <a:ext cx="8572560" cy="3293209"/>
          </a:xfrm>
          <a:prstGeom prst="rect">
            <a:avLst/>
          </a:prstGeom>
        </p:spPr>
        <p:txBody>
          <a:bodyPr wrap="square">
            <a:spAutoFit/>
          </a:bodyPr>
          <a:lstStyle/>
          <a:p>
            <a:pPr algn="ctr"/>
            <a:r>
              <a:rPr lang="ar-SA" sz="2800" b="1" dirty="0" smtClean="0">
                <a:ln w="11430"/>
                <a:solidFill>
                  <a:srgbClr val="99FF33"/>
                </a:solidFill>
                <a:effectLst>
                  <a:outerShdw blurRad="50800" dist="39000" dir="5460000" algn="tl">
                    <a:srgbClr val="000000">
                      <a:alpha val="38000"/>
                    </a:srgbClr>
                  </a:outerShdw>
                </a:effectLst>
              </a:rPr>
              <a:t>التعريف الإجرائي لمصاب الحرب</a:t>
            </a:r>
          </a:p>
          <a:p>
            <a:pPr algn="ctr"/>
            <a:endParaRPr lang="ar-SY" sz="2800" b="1" dirty="0" smtClean="0">
              <a:ln w="11430"/>
              <a:solidFill>
                <a:srgbClr val="99FF33"/>
              </a:solidFill>
              <a:effectLst>
                <a:outerShdw blurRad="50800" dist="39000" dir="5460000" algn="tl">
                  <a:srgbClr val="000000">
                    <a:alpha val="38000"/>
                  </a:srgbClr>
                </a:outerShdw>
              </a:effectLst>
            </a:endParaRPr>
          </a:p>
          <a:p>
            <a:pPr algn="ctr"/>
            <a:endParaRPr lang="en-US" sz="2800" b="1" dirty="0" smtClean="0">
              <a:ln w="11430"/>
              <a:solidFill>
                <a:srgbClr val="99FF33"/>
              </a:solidFill>
              <a:effectLst>
                <a:outerShdw blurRad="50800" dist="39000" dir="5460000" algn="tl">
                  <a:srgbClr val="000000">
                    <a:alpha val="38000"/>
                  </a:srgbClr>
                </a:outerShdw>
              </a:effectLst>
            </a:endParaRPr>
          </a:p>
          <a:p>
            <a:pPr lvl="0" algn="justLow">
              <a:buFont typeface="Arial" pitchFamily="34" charset="0"/>
              <a:buChar char="•"/>
            </a:pPr>
            <a:r>
              <a:rPr lang="ar-SA" sz="2800" dirty="0" smtClean="0">
                <a:solidFill>
                  <a:srgbClr val="99FF33"/>
                </a:solidFill>
              </a:rPr>
              <a:t>من لحقت به الإعاقة بأحد الأطراف السفلية أو كلاهما، ويكون أما ببتر كامل للطرف أو لجزء منه، أو بشلل سفلي نتيجة إصابته أثناء أدائه واجبه العسكري</a:t>
            </a:r>
          </a:p>
          <a:p>
            <a:pPr lvl="0" algn="justLow"/>
            <a:endParaRPr lang="ar-SA" sz="4000" dirty="0"/>
          </a:p>
        </p:txBody>
      </p:sp>
    </p:spTree>
    <p:extLst>
      <p:ext uri="{BB962C8B-B14F-4D97-AF65-F5344CB8AC3E}">
        <p14:creationId xmlns="" xmlns:p14="http://schemas.microsoft.com/office/powerpoint/2010/main" val="3377702347"/>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42910" y="1714488"/>
            <a:ext cx="7858180" cy="3908762"/>
          </a:xfrm>
          <a:prstGeom prst="rect">
            <a:avLst/>
          </a:prstGeom>
        </p:spPr>
        <p:txBody>
          <a:bodyPr wrap="square">
            <a:spAutoFit/>
          </a:bodyPr>
          <a:lstStyle/>
          <a:p>
            <a:pPr algn="ctr"/>
            <a:r>
              <a:rPr lang="ar-SA" sz="2800" b="1" dirty="0" smtClean="0">
                <a:ln w="11430"/>
                <a:solidFill>
                  <a:srgbClr val="99FF33"/>
                </a:solidFill>
                <a:effectLst>
                  <a:outerShdw blurRad="50800" dist="39000" dir="5460000" algn="tl">
                    <a:srgbClr val="000000">
                      <a:alpha val="38000"/>
                    </a:srgbClr>
                  </a:outerShdw>
                </a:effectLst>
              </a:rPr>
              <a:t>التعريف الإجرائي للتأهيل الحركي</a:t>
            </a:r>
            <a:endParaRPr lang="ar-SY" sz="2800" b="1" dirty="0" smtClean="0">
              <a:ln w="11430"/>
              <a:solidFill>
                <a:srgbClr val="99FF33"/>
              </a:solidFill>
              <a:effectLst>
                <a:outerShdw blurRad="50800" dist="39000" dir="5460000" algn="tl">
                  <a:srgbClr val="000000">
                    <a:alpha val="38000"/>
                  </a:srgbClr>
                </a:outerShdw>
              </a:effectLst>
            </a:endParaRPr>
          </a:p>
          <a:p>
            <a:pPr algn="ctr"/>
            <a:endParaRPr lang="en-US" sz="2800" dirty="0" smtClean="0">
              <a:ln w="11430"/>
              <a:solidFill>
                <a:srgbClr val="99FF33"/>
              </a:solidFill>
              <a:effectLst>
                <a:outerShdw blurRad="50800" dist="39000" dir="5460000" algn="tl">
                  <a:srgbClr val="000000">
                    <a:alpha val="38000"/>
                  </a:srgbClr>
                </a:outerShdw>
              </a:effectLst>
            </a:endParaRPr>
          </a:p>
          <a:p>
            <a:pPr lvl="0" algn="justLow">
              <a:buFont typeface="Arial" pitchFamily="34" charset="0"/>
              <a:buChar char="•"/>
            </a:pPr>
            <a:r>
              <a:rPr lang="ar-SA" sz="3200" dirty="0" smtClean="0">
                <a:solidFill>
                  <a:srgbClr val="99FF33"/>
                </a:solidFill>
              </a:rPr>
              <a:t>يشمل تمارين تقوية العضلات ومرونتها</a:t>
            </a:r>
          </a:p>
          <a:p>
            <a:pPr lvl="0" algn="justLow">
              <a:buFont typeface="Arial" pitchFamily="34" charset="0"/>
              <a:buChar char="•"/>
            </a:pPr>
            <a:r>
              <a:rPr lang="ar-SA" sz="3200" dirty="0" smtClean="0">
                <a:solidFill>
                  <a:srgbClr val="99FF33"/>
                </a:solidFill>
              </a:rPr>
              <a:t>آلية الحركة (الانتقال من السرير إلى الكرسي المتحرك)</a:t>
            </a:r>
          </a:p>
          <a:p>
            <a:pPr lvl="0" algn="justLow">
              <a:buFont typeface="Arial" pitchFamily="34" charset="0"/>
              <a:buChar char="•"/>
            </a:pPr>
            <a:r>
              <a:rPr lang="ar-SA" sz="3200" dirty="0" smtClean="0">
                <a:solidFill>
                  <a:srgbClr val="99FF33"/>
                </a:solidFill>
              </a:rPr>
              <a:t>تمارين الوقاية من قرح الفراش</a:t>
            </a:r>
          </a:p>
          <a:p>
            <a:pPr lvl="0" algn="justLow">
              <a:buFont typeface="Arial" pitchFamily="34" charset="0"/>
              <a:buChar char="•"/>
            </a:pPr>
            <a:r>
              <a:rPr lang="ar-SA" sz="3200" dirty="0" smtClean="0">
                <a:solidFill>
                  <a:srgbClr val="99FF33"/>
                </a:solidFill>
              </a:rPr>
              <a:t>تمارين تدبير مشاكل الاطراح البولي الغائطي</a:t>
            </a:r>
          </a:p>
          <a:p>
            <a:pPr lvl="0" algn="justLow">
              <a:buFont typeface="Arial" pitchFamily="34" charset="0"/>
              <a:buChar char="•"/>
            </a:pPr>
            <a:r>
              <a:rPr lang="ar-SA" sz="3200" dirty="0" smtClean="0">
                <a:solidFill>
                  <a:srgbClr val="99FF33"/>
                </a:solidFill>
              </a:rPr>
              <a:t> تخفيف التشنج </a:t>
            </a:r>
          </a:p>
          <a:p>
            <a:pPr lvl="0" algn="justLow">
              <a:buFont typeface="Arial" pitchFamily="34" charset="0"/>
              <a:buChar char="•"/>
            </a:pPr>
            <a:r>
              <a:rPr lang="ar-SA" sz="3200" dirty="0" smtClean="0">
                <a:solidFill>
                  <a:srgbClr val="99FF33"/>
                </a:solidFill>
              </a:rPr>
              <a:t>العناية الذاتية للمصاب</a:t>
            </a:r>
            <a:r>
              <a:rPr lang="ar-SA" sz="2800" dirty="0" smtClean="0">
                <a:solidFill>
                  <a:srgbClr val="99FF33"/>
                </a:solidFill>
              </a:rPr>
              <a:t>. </a:t>
            </a:r>
            <a:endParaRPr lang="en-US" sz="2800" dirty="0">
              <a:solidFill>
                <a:srgbClr val="99FF33"/>
              </a:solidFill>
            </a:endParaRPr>
          </a:p>
        </p:txBody>
      </p:sp>
    </p:spTree>
    <p:extLst>
      <p:ext uri="{BB962C8B-B14F-4D97-AF65-F5344CB8AC3E}">
        <p14:creationId xmlns="" xmlns:p14="http://schemas.microsoft.com/office/powerpoint/2010/main" val="3377702347"/>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71472" y="1214422"/>
            <a:ext cx="7858180" cy="4339650"/>
          </a:xfrm>
          <a:prstGeom prst="rect">
            <a:avLst/>
          </a:prstGeom>
        </p:spPr>
        <p:txBody>
          <a:bodyPr wrap="square">
            <a:spAutoFit/>
          </a:bodyPr>
          <a:lstStyle/>
          <a:p>
            <a:pPr algn="ctr"/>
            <a:r>
              <a:rPr lang="ar-SA" sz="2800" dirty="0" smtClean="0">
                <a:ln w="11430"/>
                <a:solidFill>
                  <a:srgbClr val="99FF33"/>
                </a:solidFill>
                <a:effectLst>
                  <a:outerShdw blurRad="50800" dist="39000" dir="5460000" algn="tl">
                    <a:srgbClr val="000000">
                      <a:alpha val="38000"/>
                    </a:srgbClr>
                  </a:outerShdw>
                </a:effectLst>
              </a:rPr>
              <a:t>التعريف الإجرائي للتأهيل النفسي</a:t>
            </a:r>
          </a:p>
          <a:p>
            <a:pPr algn="ctr"/>
            <a:endParaRPr lang="en-US" sz="4000" b="1" dirty="0" smtClean="0">
              <a:ln w="11430"/>
              <a:solidFill>
                <a:srgbClr val="009900"/>
              </a:solidFill>
              <a:effectLst>
                <a:outerShdw blurRad="50800" dist="39000" dir="5460000" algn="tl">
                  <a:srgbClr val="000000">
                    <a:alpha val="38000"/>
                  </a:srgbClr>
                </a:outerShdw>
              </a:effectLst>
            </a:endParaRPr>
          </a:p>
          <a:p>
            <a:pPr lvl="0" algn="justLow"/>
            <a:r>
              <a:rPr lang="ar-SA" sz="2800" dirty="0" smtClean="0">
                <a:solidFill>
                  <a:srgbClr val="99FF33"/>
                </a:solidFill>
              </a:rPr>
              <a:t>تعليم المصاب تقنيات تنمية الوعي من خلال :</a:t>
            </a:r>
          </a:p>
          <a:p>
            <a:pPr lvl="0" algn="justLow">
              <a:buFont typeface="Arial" pitchFamily="34" charset="0"/>
              <a:buChar char="•"/>
            </a:pPr>
            <a:r>
              <a:rPr lang="ar-SA" sz="2800" dirty="0" smtClean="0">
                <a:solidFill>
                  <a:srgbClr val="99FF33"/>
                </a:solidFill>
              </a:rPr>
              <a:t>عمليات التفكير الواعي</a:t>
            </a:r>
          </a:p>
          <a:p>
            <a:pPr lvl="0" algn="justLow">
              <a:buFont typeface="Arial" pitchFamily="34" charset="0"/>
              <a:buChar char="•"/>
            </a:pPr>
            <a:r>
              <a:rPr lang="ar-SA" sz="2800" dirty="0" smtClean="0">
                <a:solidFill>
                  <a:srgbClr val="99FF33"/>
                </a:solidFill>
              </a:rPr>
              <a:t>أسلوب الاسترخاء العضلي</a:t>
            </a:r>
          </a:p>
          <a:p>
            <a:pPr lvl="0" algn="justLow">
              <a:buFont typeface="Arial" pitchFamily="34" charset="0"/>
              <a:buChar char="•"/>
            </a:pPr>
            <a:r>
              <a:rPr lang="ar-SA" sz="2800" dirty="0" smtClean="0">
                <a:solidFill>
                  <a:srgbClr val="99FF33"/>
                </a:solidFill>
              </a:rPr>
              <a:t> التخيلات الموجهة</a:t>
            </a:r>
          </a:p>
          <a:p>
            <a:pPr lvl="0" algn="justLow">
              <a:buFont typeface="Arial" pitchFamily="34" charset="0"/>
              <a:buChar char="•"/>
            </a:pPr>
            <a:r>
              <a:rPr lang="ar-SA" sz="2800" dirty="0" smtClean="0">
                <a:solidFill>
                  <a:srgbClr val="99FF33"/>
                </a:solidFill>
              </a:rPr>
              <a:t>التفريغ الانفعالي</a:t>
            </a:r>
          </a:p>
          <a:p>
            <a:pPr lvl="0" algn="justLow">
              <a:buFont typeface="Arial" pitchFamily="34" charset="0"/>
              <a:buChar char="•"/>
            </a:pPr>
            <a:r>
              <a:rPr lang="ar-SA" sz="2800" dirty="0" smtClean="0">
                <a:solidFill>
                  <a:srgbClr val="99FF33"/>
                </a:solidFill>
              </a:rPr>
              <a:t>إعادة البناء المعرفي</a:t>
            </a:r>
          </a:p>
          <a:p>
            <a:pPr lvl="0" algn="justLow">
              <a:buFont typeface="Arial" pitchFamily="34" charset="0"/>
              <a:buChar char="•"/>
            </a:pPr>
            <a:r>
              <a:rPr lang="ar-SA" sz="2800" dirty="0" smtClean="0">
                <a:solidFill>
                  <a:srgbClr val="99FF33"/>
                </a:solidFill>
              </a:rPr>
              <a:t>التدريب على المناقشة</a:t>
            </a:r>
            <a:r>
              <a:rPr lang="ar-SA" sz="4000" dirty="0" smtClean="0">
                <a:solidFill>
                  <a:srgbClr val="009900"/>
                </a:solidFill>
              </a:rPr>
              <a:t>.</a:t>
            </a:r>
            <a:endParaRPr lang="en-US" sz="4000" dirty="0">
              <a:solidFill>
                <a:srgbClr val="009900"/>
              </a:solidFill>
            </a:endParaRPr>
          </a:p>
        </p:txBody>
      </p:sp>
    </p:spTree>
    <p:extLst>
      <p:ext uri="{BB962C8B-B14F-4D97-AF65-F5344CB8AC3E}">
        <p14:creationId xmlns="" xmlns:p14="http://schemas.microsoft.com/office/powerpoint/2010/main" val="3055438875"/>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571472" y="1214422"/>
            <a:ext cx="7858180" cy="5078313"/>
          </a:xfrm>
          <a:prstGeom prst="rect">
            <a:avLst/>
          </a:prstGeom>
        </p:spPr>
        <p:txBody>
          <a:bodyPr wrap="square">
            <a:spAutoFit/>
          </a:bodyPr>
          <a:lstStyle/>
          <a:p>
            <a:pPr algn="ctr"/>
            <a:r>
              <a:rPr lang="ar-SA" sz="4000" b="1" dirty="0" smtClean="0">
                <a:solidFill>
                  <a:srgbClr val="99FF33"/>
                </a:solidFill>
                <a:latin typeface="Calibri" pitchFamily="34" charset="0"/>
              </a:rPr>
              <a:t>تصميم البحث</a:t>
            </a:r>
            <a:endParaRPr lang="en-US" sz="4000" dirty="0" smtClean="0">
              <a:solidFill>
                <a:srgbClr val="99FF33"/>
              </a:solidFill>
              <a:latin typeface="Calibri" pitchFamily="34" charset="0"/>
            </a:endParaRPr>
          </a:p>
          <a:p>
            <a:pPr algn="ctr"/>
            <a:r>
              <a:rPr lang="en-US" sz="4000" dirty="0" smtClean="0">
                <a:solidFill>
                  <a:srgbClr val="99FF33"/>
                </a:solidFill>
                <a:latin typeface="Calibri" pitchFamily="34" charset="0"/>
              </a:rPr>
              <a:t>Research design</a:t>
            </a:r>
          </a:p>
          <a:p>
            <a:pPr algn="ctr"/>
            <a:endParaRPr lang="en-US" sz="4000" dirty="0" smtClean="0">
              <a:solidFill>
                <a:srgbClr val="99FF33"/>
              </a:solidFill>
              <a:latin typeface="Calibri" pitchFamily="34" charset="0"/>
            </a:endParaRPr>
          </a:p>
          <a:p>
            <a:pPr algn="ctr"/>
            <a:endParaRPr lang="en-US" sz="2800" dirty="0" smtClean="0">
              <a:solidFill>
                <a:srgbClr val="99FF33"/>
              </a:solidFill>
              <a:latin typeface="Calibri" pitchFamily="34" charset="0"/>
            </a:endParaRPr>
          </a:p>
          <a:p>
            <a:pPr>
              <a:buFont typeface="Arial" pitchFamily="34" charset="0"/>
              <a:buChar char="•"/>
            </a:pPr>
            <a:r>
              <a:rPr lang="ar-SA" sz="2800" dirty="0" smtClean="0">
                <a:solidFill>
                  <a:srgbClr val="99FF33"/>
                </a:solidFill>
              </a:rPr>
              <a:t>تصميم الدراسة شبه تجريبي ( قبلي – بعدي) </a:t>
            </a:r>
            <a:endParaRPr lang="en-US" sz="2800" dirty="0" smtClean="0">
              <a:solidFill>
                <a:srgbClr val="99FF33"/>
              </a:solidFill>
            </a:endParaRPr>
          </a:p>
          <a:p>
            <a:pPr algn="ctr"/>
            <a:r>
              <a:rPr lang="ar-SY" sz="2800" dirty="0" smtClean="0">
                <a:solidFill>
                  <a:srgbClr val="99FF33"/>
                </a:solidFill>
              </a:rPr>
              <a:t>تم إجراء: تقييم مبدئي، وتقييم بعد ثلاثة أشهر لمعدل نوعية الحياة.</a:t>
            </a:r>
            <a:endParaRPr lang="en-US" sz="2800" dirty="0" smtClean="0">
              <a:solidFill>
                <a:srgbClr val="99FF33"/>
              </a:solidFill>
            </a:endParaRPr>
          </a:p>
          <a:p>
            <a:pPr algn="ctr"/>
            <a:endParaRPr lang="en-US" sz="4000" dirty="0" smtClean="0">
              <a:solidFill>
                <a:srgbClr val="99FF33"/>
              </a:solidFill>
              <a:latin typeface="Calibri" pitchFamily="34" charset="0"/>
            </a:endParaRPr>
          </a:p>
          <a:p>
            <a:pPr algn="ctr"/>
            <a:endParaRPr lang="en-US" sz="4000" b="1" dirty="0" smtClean="0">
              <a:ln w="11430"/>
              <a:solidFill>
                <a:srgbClr val="009900"/>
              </a:solidFill>
              <a:effectLst>
                <a:outerShdw blurRad="50800" dist="39000" dir="5460000" algn="tl">
                  <a:srgbClr val="000000">
                    <a:alpha val="38000"/>
                  </a:srgbClr>
                </a:outerShdw>
              </a:effectLst>
            </a:endParaRPr>
          </a:p>
          <a:p>
            <a:pPr lvl="0" algn="justLow"/>
            <a:r>
              <a:rPr lang="ar-SA" sz="4000" dirty="0" smtClean="0">
                <a:solidFill>
                  <a:srgbClr val="009900"/>
                </a:solidFill>
              </a:rPr>
              <a:t>.</a:t>
            </a:r>
            <a:endParaRPr lang="en-US" sz="4000" dirty="0">
              <a:solidFill>
                <a:srgbClr val="009900"/>
              </a:solidFill>
            </a:endParaRPr>
          </a:p>
        </p:txBody>
      </p:sp>
    </p:spTree>
    <p:extLst>
      <p:ext uri="{BB962C8B-B14F-4D97-AF65-F5344CB8AC3E}">
        <p14:creationId xmlns="" xmlns:p14="http://schemas.microsoft.com/office/powerpoint/2010/main" val="3055438875"/>
      </p:ext>
    </p:extLst>
  </p:cSld>
  <p:clrMapOvr>
    <a:masterClrMapping/>
  </p:clrMapOvr>
  <mc:AlternateContent xmlns:mc="http://schemas.openxmlformats.org/markup-compatibility/2006">
    <mc:Choice xmlns="" xmlns:p14="http://schemas.microsoft.com/office/powerpoint/2010/main"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71604" y="3244334"/>
            <a:ext cx="5857916" cy="1015663"/>
          </a:xfrm>
          <a:prstGeom prst="rect">
            <a:avLst/>
          </a:prstGeom>
        </p:spPr>
        <p:txBody>
          <a:bodyPr wrap="square">
            <a:spAutoFit/>
          </a:bodyPr>
          <a:lstStyle/>
          <a:p>
            <a:pPr algn="ctr"/>
            <a:r>
              <a:rPr lang="ar-SA" sz="6000" b="1" dirty="0" smtClean="0">
                <a:solidFill>
                  <a:srgbClr val="99FF33"/>
                </a:solidFill>
              </a:rPr>
              <a:t>المقدمة</a:t>
            </a:r>
            <a:endParaRPr lang="ar-SA" sz="6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00034" y="1142984"/>
            <a:ext cx="7643866" cy="2800767"/>
          </a:xfrm>
          <a:prstGeom prst="rect">
            <a:avLst/>
          </a:prstGeom>
        </p:spPr>
        <p:txBody>
          <a:bodyPr wrap="square">
            <a:spAutoFit/>
          </a:bodyPr>
          <a:lstStyle/>
          <a:p>
            <a:pPr algn="ctr"/>
            <a:endParaRPr kumimoji="1" lang="ar-SA" sz="4400" b="1" dirty="0" smtClean="0">
              <a:solidFill>
                <a:srgbClr val="FF0000"/>
              </a:solidFill>
              <a:effectLst>
                <a:outerShdw blurRad="38100" dist="38100" dir="2700000" algn="tl">
                  <a:srgbClr val="000000">
                    <a:alpha val="43137"/>
                  </a:srgbClr>
                </a:outerShdw>
              </a:effectLst>
              <a:latin typeface="Arial" charset="0"/>
              <a:cs typeface="+mj-cs"/>
            </a:endParaRPr>
          </a:p>
          <a:p>
            <a:pPr algn="ctr"/>
            <a:r>
              <a:rPr kumimoji="1" lang="ar-SA" sz="4400" b="1" dirty="0" smtClean="0">
                <a:solidFill>
                  <a:srgbClr val="99FF33"/>
                </a:solidFill>
                <a:effectLst>
                  <a:outerShdw blurRad="38100" dist="38100" dir="2700000" algn="tl">
                    <a:srgbClr val="000000">
                      <a:alpha val="43137"/>
                    </a:srgbClr>
                  </a:outerShdw>
                </a:effectLst>
                <a:latin typeface="Arial" charset="0"/>
                <a:cs typeface="+mj-cs"/>
              </a:rPr>
              <a:t>مكان الدراسة</a:t>
            </a:r>
          </a:p>
          <a:p>
            <a:pPr algn="ctr"/>
            <a:endParaRPr kumimoji="1" lang="ar-SA" sz="4400" b="1" dirty="0" smtClean="0">
              <a:solidFill>
                <a:srgbClr val="99FF33"/>
              </a:solidFill>
              <a:effectLst>
                <a:outerShdw blurRad="38100" dist="38100" dir="2700000" algn="tl">
                  <a:srgbClr val="000000">
                    <a:alpha val="43137"/>
                  </a:srgbClr>
                </a:outerShdw>
              </a:effectLst>
              <a:latin typeface="Arial" charset="0"/>
              <a:cs typeface="+mj-cs"/>
            </a:endParaRPr>
          </a:p>
          <a:p>
            <a:pPr algn="ctr"/>
            <a:r>
              <a:rPr kumimoji="1" lang="ar-SY" sz="4400" b="1" dirty="0" smtClean="0">
                <a:solidFill>
                  <a:srgbClr val="99FF33"/>
                </a:solidFill>
                <a:effectLst>
                  <a:outerShdw blurRad="38100" dist="38100" dir="2700000" algn="tl">
                    <a:srgbClr val="000000">
                      <a:alpha val="43137"/>
                    </a:srgbClr>
                  </a:outerShdw>
                </a:effectLst>
                <a:latin typeface="Arial" charset="0"/>
                <a:cs typeface="+mj-cs"/>
              </a:rPr>
              <a:t>منازل المصابين في </a:t>
            </a:r>
            <a:r>
              <a:rPr kumimoji="1" lang="ar-SA" sz="4400" b="1" dirty="0" smtClean="0">
                <a:solidFill>
                  <a:srgbClr val="99FF33"/>
                </a:solidFill>
                <a:effectLst>
                  <a:outerShdw blurRad="38100" dist="38100" dir="2700000" algn="tl">
                    <a:srgbClr val="000000">
                      <a:alpha val="43137"/>
                    </a:srgbClr>
                  </a:outerShdw>
                </a:effectLst>
                <a:latin typeface="Arial" charset="0"/>
                <a:cs typeface="+mj-cs"/>
              </a:rPr>
              <a:t>محافظة اللاذقية</a:t>
            </a:r>
            <a:endParaRPr lang="ar-SA" sz="4400" dirty="0">
              <a:solidFill>
                <a:srgbClr val="99FF33"/>
              </a:solidFill>
              <a:cs typeface="+mj-cs"/>
            </a:endParaRPr>
          </a:p>
        </p:txBody>
      </p:sp>
    </p:spTree>
    <p:extLst>
      <p:ext uri="{BB962C8B-B14F-4D97-AF65-F5344CB8AC3E}">
        <p14:creationId xmlns="" xmlns:p14="http://schemas.microsoft.com/office/powerpoint/2010/main" val="819736151"/>
      </p:ext>
    </p:extLst>
  </p:cSld>
  <p:clrMapOvr>
    <a:masterClrMapping/>
  </p:clrMapOvr>
  <mc:AlternateContent xmlns:mc="http://schemas.openxmlformats.org/markup-compatibility/2006">
    <mc:Choice xmlns=""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2397949"/>
            <a:ext cx="8001056" cy="523220"/>
          </a:xfrm>
          <a:prstGeom prst="rect">
            <a:avLst/>
          </a:prstGeom>
        </p:spPr>
        <p:txBody>
          <a:bodyPr wrap="square">
            <a:spAutoFit/>
          </a:bodyPr>
          <a:lstStyle/>
          <a:p>
            <a:pPr algn="ctr"/>
            <a:r>
              <a:rPr lang="en-US" sz="2800" dirty="0" smtClean="0">
                <a:solidFill>
                  <a:srgbClr val="009900"/>
                </a:solidFill>
              </a:rPr>
              <a:t>.</a:t>
            </a:r>
            <a:endParaRPr lang="en-US" sz="2800" b="1" dirty="0">
              <a:ln w="1905"/>
              <a:solidFill>
                <a:srgbClr val="009900"/>
              </a:solidFill>
              <a:effectLst>
                <a:innerShdw blurRad="69850" dist="43180" dir="5400000">
                  <a:srgbClr val="000000">
                    <a:alpha val="65000"/>
                  </a:srgbClr>
                </a:innerShdw>
              </a:effectLst>
              <a:latin typeface="Simplified Arabic" pitchFamily="18" charset="-78"/>
              <a:cs typeface="Simplified Arabic" pitchFamily="18" charset="-78"/>
            </a:endParaRPr>
          </a:p>
        </p:txBody>
      </p:sp>
      <p:sp>
        <p:nvSpPr>
          <p:cNvPr id="7" name="عنوان 6"/>
          <p:cNvSpPr>
            <a:spLocks noGrp="1"/>
          </p:cNvSpPr>
          <p:nvPr>
            <p:ph type="ctrTitle"/>
          </p:nvPr>
        </p:nvSpPr>
        <p:spPr>
          <a:xfrm>
            <a:off x="685800" y="1071547"/>
            <a:ext cx="7772400" cy="1000132"/>
          </a:xfrm>
        </p:spPr>
        <p:txBody>
          <a:bodyPr>
            <a:normAutofit/>
          </a:bodyPr>
          <a:lstStyle/>
          <a:p>
            <a:r>
              <a:rPr lang="ar-SA" b="1" dirty="0" smtClean="0">
                <a:solidFill>
                  <a:srgbClr val="99FF33"/>
                </a:solidFill>
              </a:rPr>
              <a:t>العينة</a:t>
            </a:r>
            <a:endParaRPr lang="ar-SA" b="1" dirty="0">
              <a:solidFill>
                <a:srgbClr val="99FF33"/>
              </a:solidFill>
            </a:endParaRPr>
          </a:p>
        </p:txBody>
      </p:sp>
      <p:sp>
        <p:nvSpPr>
          <p:cNvPr id="8" name="عنوان فرعي 7"/>
          <p:cNvSpPr>
            <a:spLocks noGrp="1"/>
          </p:cNvSpPr>
          <p:nvPr>
            <p:ph type="subTitle" idx="1"/>
          </p:nvPr>
        </p:nvSpPr>
        <p:spPr>
          <a:xfrm>
            <a:off x="500034" y="2714620"/>
            <a:ext cx="8358246" cy="4143380"/>
          </a:xfrm>
        </p:spPr>
        <p:txBody>
          <a:bodyPr>
            <a:noAutofit/>
          </a:bodyPr>
          <a:lstStyle/>
          <a:p>
            <a:pPr algn="r"/>
            <a:r>
              <a:rPr lang="ar-SA" sz="2800" dirty="0" smtClean="0">
                <a:solidFill>
                  <a:srgbClr val="99FF33"/>
                </a:solidFill>
              </a:rPr>
              <a:t>قوامها 60 مصاباً من الذكور تم اختيارهم بطريقة الاعتيان الملائم وقسمت إلى مجموعتين:</a:t>
            </a:r>
          </a:p>
          <a:p>
            <a:pPr algn="r"/>
            <a:endParaRPr lang="en-US" sz="2800" dirty="0" smtClean="0">
              <a:solidFill>
                <a:srgbClr val="99FF33"/>
              </a:solidFill>
            </a:endParaRPr>
          </a:p>
          <a:p>
            <a:pPr lvl="0" algn="r">
              <a:buFont typeface="Arial" pitchFamily="34" charset="0"/>
              <a:buChar char="•"/>
            </a:pPr>
            <a:r>
              <a:rPr lang="ar-SA" sz="2800" b="1" dirty="0" smtClean="0">
                <a:solidFill>
                  <a:srgbClr val="99FF33"/>
                </a:solidFill>
              </a:rPr>
              <a:t> </a:t>
            </a:r>
            <a:r>
              <a:rPr lang="ar-SY" sz="2800" b="1" dirty="0" smtClean="0">
                <a:solidFill>
                  <a:srgbClr val="99FF33"/>
                </a:solidFill>
              </a:rPr>
              <a:t>المجموعة الأولى</a:t>
            </a:r>
            <a:r>
              <a:rPr lang="ar-SY" sz="2800" dirty="0" smtClean="0">
                <a:solidFill>
                  <a:srgbClr val="99FF33"/>
                </a:solidFill>
              </a:rPr>
              <a:t> : تكونت من ثلاثين مصاباً أدت إصابتهم الحربية إلى بتر أحد الطرفين السفليين أو كليهما</a:t>
            </a:r>
            <a:endParaRPr lang="ar-SA" sz="2800" dirty="0" smtClean="0">
              <a:solidFill>
                <a:srgbClr val="99FF33"/>
              </a:solidFill>
            </a:endParaRPr>
          </a:p>
          <a:p>
            <a:pPr lvl="0" algn="r"/>
            <a:endParaRPr lang="en-US" sz="2800" dirty="0" smtClean="0">
              <a:solidFill>
                <a:srgbClr val="99FF33"/>
              </a:solidFill>
            </a:endParaRPr>
          </a:p>
          <a:p>
            <a:pPr algn="r">
              <a:buFont typeface="Arial" pitchFamily="34" charset="0"/>
              <a:buChar char="•"/>
            </a:pPr>
            <a:r>
              <a:rPr lang="ar-SA" sz="2800" b="1" dirty="0" smtClean="0">
                <a:solidFill>
                  <a:srgbClr val="99FF33"/>
                </a:solidFill>
              </a:rPr>
              <a:t> </a:t>
            </a:r>
            <a:r>
              <a:rPr lang="ar-SY" sz="2800" b="1" dirty="0" smtClean="0">
                <a:solidFill>
                  <a:srgbClr val="99FF33"/>
                </a:solidFill>
              </a:rPr>
              <a:t>المجموعة الثانية :</a:t>
            </a:r>
            <a:r>
              <a:rPr lang="ar-SY" sz="2800" dirty="0" smtClean="0">
                <a:solidFill>
                  <a:srgbClr val="99FF33"/>
                </a:solidFill>
              </a:rPr>
              <a:t> تكونت من ثلاثين مصاباً أدت إصابتهم الحربية إلى شلل نصفي</a:t>
            </a:r>
            <a:endParaRPr lang="ar-SA" sz="2800" dirty="0">
              <a:solidFill>
                <a:srgbClr val="99FF33"/>
              </a:solidFill>
            </a:endParaRPr>
          </a:p>
        </p:txBody>
      </p:sp>
    </p:spTree>
    <p:extLst>
      <p:ext uri="{BB962C8B-B14F-4D97-AF65-F5344CB8AC3E}">
        <p14:creationId xmlns="" xmlns:p14="http://schemas.microsoft.com/office/powerpoint/2010/main" val="4196614017"/>
      </p:ext>
    </p:extLst>
  </p:cSld>
  <p:clrMapOvr>
    <a:masterClrMapping/>
  </p:clrMapOvr>
  <mc:AlternateContent xmlns:mc="http://schemas.openxmlformats.org/markup-compatibility/2006">
    <mc:Choice xmlns="" xmlns:p14="http://schemas.microsoft.com/office/powerpoint/2010/main" Requires="p14">
      <p:transition spd="slow" p14:dur="1600">
        <p14:conveyor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ctrTitle"/>
          </p:nvPr>
        </p:nvSpPr>
        <p:spPr>
          <a:xfrm>
            <a:off x="685800" y="1428737"/>
            <a:ext cx="7958166" cy="857255"/>
          </a:xfrm>
        </p:spPr>
        <p:txBody>
          <a:bodyPr/>
          <a:lstStyle/>
          <a:p>
            <a:r>
              <a:rPr lang="ar-SA" dirty="0" smtClean="0">
                <a:solidFill>
                  <a:srgbClr val="99FF33"/>
                </a:solidFill>
              </a:rPr>
              <a:t>معايير أختيار العينة</a:t>
            </a:r>
            <a:endParaRPr lang="ar-SA" dirty="0">
              <a:solidFill>
                <a:srgbClr val="99FF33"/>
              </a:solidFill>
            </a:endParaRPr>
          </a:p>
        </p:txBody>
      </p:sp>
      <p:sp>
        <p:nvSpPr>
          <p:cNvPr id="8" name="عنوان فرعي 7"/>
          <p:cNvSpPr>
            <a:spLocks noGrp="1"/>
          </p:cNvSpPr>
          <p:nvPr>
            <p:ph type="subTitle" idx="1"/>
          </p:nvPr>
        </p:nvSpPr>
        <p:spPr>
          <a:xfrm>
            <a:off x="428596" y="2643182"/>
            <a:ext cx="8215370" cy="2995618"/>
          </a:xfrm>
        </p:spPr>
        <p:txBody>
          <a:bodyPr>
            <a:noAutofit/>
          </a:bodyPr>
          <a:lstStyle/>
          <a:p>
            <a:pPr lvl="0" algn="r">
              <a:buFont typeface="Arial" pitchFamily="34" charset="0"/>
              <a:buChar char="•"/>
            </a:pPr>
            <a:r>
              <a:rPr lang="ar-SY" sz="2800" b="1" dirty="0" smtClean="0">
                <a:solidFill>
                  <a:srgbClr val="99FF33"/>
                </a:solidFill>
              </a:rPr>
              <a:t>العمر من 18-50 سنة .</a:t>
            </a:r>
            <a:endParaRPr lang="en-US" sz="2800" b="1" dirty="0" smtClean="0">
              <a:solidFill>
                <a:srgbClr val="99FF33"/>
              </a:solidFill>
            </a:endParaRPr>
          </a:p>
          <a:p>
            <a:pPr lvl="0" algn="r">
              <a:buFont typeface="Arial" pitchFamily="34" charset="0"/>
              <a:buChar char="•"/>
            </a:pPr>
            <a:r>
              <a:rPr lang="ar-SY" sz="2800" b="1" dirty="0" smtClean="0">
                <a:solidFill>
                  <a:srgbClr val="99FF33"/>
                </a:solidFill>
              </a:rPr>
              <a:t>أن يكون عسكريا</a:t>
            </a:r>
            <a:r>
              <a:rPr lang="ar-SA" sz="2800" b="1" dirty="0" smtClean="0">
                <a:solidFill>
                  <a:srgbClr val="99FF33"/>
                </a:solidFill>
              </a:rPr>
              <a:t>ً</a:t>
            </a:r>
            <a:r>
              <a:rPr lang="ar-SY" sz="2800" b="1" dirty="0" smtClean="0">
                <a:solidFill>
                  <a:srgbClr val="99FF33"/>
                </a:solidFill>
              </a:rPr>
              <a:t> من الجيش.</a:t>
            </a:r>
            <a:endParaRPr lang="en-US" sz="2800" b="1" dirty="0" smtClean="0">
              <a:solidFill>
                <a:srgbClr val="99FF33"/>
              </a:solidFill>
            </a:endParaRPr>
          </a:p>
          <a:p>
            <a:pPr lvl="0" algn="r">
              <a:buFont typeface="Arial" pitchFamily="34" charset="0"/>
              <a:buChar char="•"/>
            </a:pPr>
            <a:r>
              <a:rPr lang="ar-SY" sz="2800" b="1" dirty="0" smtClean="0">
                <a:solidFill>
                  <a:srgbClr val="99FF33"/>
                </a:solidFill>
              </a:rPr>
              <a:t>ليس لديه بتر في الطرفين العلويين.</a:t>
            </a:r>
            <a:endParaRPr lang="en-US" sz="2800" b="1" dirty="0" smtClean="0">
              <a:solidFill>
                <a:srgbClr val="99FF33"/>
              </a:solidFill>
            </a:endParaRPr>
          </a:p>
          <a:p>
            <a:pPr lvl="0" algn="r">
              <a:buFont typeface="Arial" pitchFamily="34" charset="0"/>
              <a:buChar char="•"/>
            </a:pPr>
            <a:r>
              <a:rPr lang="ar-SY" sz="2800" b="1" dirty="0" smtClean="0">
                <a:solidFill>
                  <a:srgbClr val="99FF33"/>
                </a:solidFill>
              </a:rPr>
              <a:t>لم يخضع لبرنامج إعادة تأهيل سابق</a:t>
            </a:r>
            <a:r>
              <a:rPr lang="ar-SA" sz="2800" b="1" dirty="0" smtClean="0">
                <a:solidFill>
                  <a:srgbClr val="99FF33"/>
                </a:solidFill>
              </a:rPr>
              <a:t>ة</a:t>
            </a:r>
            <a:r>
              <a:rPr lang="ar-SY" sz="2800" b="1" dirty="0" smtClean="0">
                <a:solidFill>
                  <a:srgbClr val="99FF33"/>
                </a:solidFill>
              </a:rPr>
              <a:t>.</a:t>
            </a:r>
            <a:endParaRPr lang="en-US" sz="2800" b="1" dirty="0" smtClean="0">
              <a:solidFill>
                <a:srgbClr val="99FF33"/>
              </a:solidFill>
            </a:endParaRPr>
          </a:p>
          <a:p>
            <a:pPr lvl="0" algn="r">
              <a:buFont typeface="Arial" pitchFamily="34" charset="0"/>
              <a:buChar char="•"/>
            </a:pPr>
            <a:r>
              <a:rPr lang="ar-SY" sz="2800" b="1" dirty="0" smtClean="0">
                <a:solidFill>
                  <a:srgbClr val="99FF33"/>
                </a:solidFill>
              </a:rPr>
              <a:t>أن لا يكون قد مضى على تاريخ الإصابة أكثر من سنتين</a:t>
            </a:r>
            <a:endParaRPr lang="ar-SA" sz="2800" b="1" dirty="0" smtClean="0">
              <a:solidFill>
                <a:srgbClr val="99FF33"/>
              </a:solidFill>
            </a:endParaRPr>
          </a:p>
          <a:p>
            <a:pPr lvl="0" algn="r">
              <a:buFont typeface="Arial" pitchFamily="34" charset="0"/>
              <a:buChar char="•"/>
            </a:pPr>
            <a:r>
              <a:rPr lang="ar-SA" sz="2800" b="1" dirty="0" smtClean="0">
                <a:solidFill>
                  <a:srgbClr val="99FF33"/>
                </a:solidFill>
              </a:rPr>
              <a:t>لم يستخدم أطراف اصطناعية بعد</a:t>
            </a:r>
            <a:endParaRPr lang="ar-SA" sz="2800" dirty="0">
              <a:solidFill>
                <a:srgbClr val="99FF33"/>
              </a:solidFill>
            </a:endParaRPr>
          </a:p>
        </p:txBody>
      </p:sp>
    </p:spTree>
    <p:extLst>
      <p:ext uri="{BB962C8B-B14F-4D97-AF65-F5344CB8AC3E}">
        <p14:creationId xmlns="" xmlns:p14="http://schemas.microsoft.com/office/powerpoint/2010/main" val="26772638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a:t>
            </a:r>
            <a:endParaRPr lang="ar-SA" dirty="0"/>
          </a:p>
        </p:txBody>
      </p:sp>
      <p:sp>
        <p:nvSpPr>
          <p:cNvPr id="4" name="عنصر نائب للنص 3"/>
          <p:cNvSpPr>
            <a:spLocks noGrp="1"/>
          </p:cNvSpPr>
          <p:nvPr>
            <p:ph type="body" idx="1"/>
          </p:nvPr>
        </p:nvSpPr>
        <p:spPr>
          <a:xfrm>
            <a:off x="722313" y="2906713"/>
            <a:ext cx="7135835" cy="1165229"/>
          </a:xfrm>
        </p:spPr>
        <p:txBody>
          <a:bodyPr>
            <a:normAutofit/>
          </a:bodyPr>
          <a:lstStyle/>
          <a:p>
            <a:pPr algn="ctr"/>
            <a:r>
              <a:rPr lang="ar-SA" sz="4000" dirty="0" smtClean="0">
                <a:solidFill>
                  <a:srgbClr val="99FF33"/>
                </a:solidFill>
              </a:rPr>
              <a:t>أدوات الدراسة</a:t>
            </a:r>
            <a:endParaRPr lang="ar-SA" sz="4000" dirty="0">
              <a:solidFill>
                <a:srgbClr val="99FF33"/>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p:txBody>
          <a:bodyPr>
            <a:normAutofit/>
          </a:bodyPr>
          <a:lstStyle/>
          <a:p>
            <a:r>
              <a:rPr lang="ar-SA" b="1" dirty="0" smtClean="0">
                <a:solidFill>
                  <a:srgbClr val="99FF33"/>
                </a:solidFill>
              </a:rPr>
              <a:t>البيانات الديموغرافية</a:t>
            </a:r>
            <a:endParaRPr lang="ar-SA" dirty="0">
              <a:solidFill>
                <a:srgbClr val="99FF33"/>
              </a:solidFill>
            </a:endParaRPr>
          </a:p>
        </p:txBody>
      </p:sp>
      <p:sp>
        <p:nvSpPr>
          <p:cNvPr id="5" name="عنوان فرعي 4"/>
          <p:cNvSpPr>
            <a:spLocks noGrp="1"/>
          </p:cNvSpPr>
          <p:nvPr>
            <p:ph type="subTitle" idx="1"/>
          </p:nvPr>
        </p:nvSpPr>
        <p:spPr>
          <a:xfrm>
            <a:off x="571472" y="3886200"/>
            <a:ext cx="7929618" cy="2471758"/>
          </a:xfrm>
        </p:spPr>
        <p:txBody>
          <a:bodyPr>
            <a:normAutofit fontScale="25000" lnSpcReduction="20000"/>
          </a:bodyPr>
          <a:lstStyle/>
          <a:p>
            <a:pPr algn="r"/>
            <a:r>
              <a:rPr lang="ar-SA"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Simplified Arabic" pitchFamily="18" charset="-78"/>
                <a:cs typeface="Simplified Arabic" pitchFamily="18" charset="-78"/>
              </a:rPr>
              <a:t/>
            </a:r>
            <a:br>
              <a:rPr lang="ar-SA"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Simplified Arabic" pitchFamily="18" charset="-78"/>
                <a:cs typeface="Simplified Arabic" pitchFamily="18" charset="-78"/>
              </a:rPr>
            </a:br>
            <a:r>
              <a:rPr lang="ar-SA" sz="7000" dirty="0" smtClean="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latin typeface="Simplified Arabic" pitchFamily="18" charset="-78"/>
                <a:cs typeface="Simplified Arabic" pitchFamily="18" charset="-78"/>
              </a:rPr>
              <a:t/>
            </a:r>
            <a:br>
              <a:rPr lang="ar-SA" sz="7000" dirty="0" smtClean="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latin typeface="Simplified Arabic" pitchFamily="18" charset="-78"/>
                <a:cs typeface="Simplified Arabic" pitchFamily="18" charset="-78"/>
              </a:rPr>
            </a:br>
            <a:r>
              <a:rPr lang="ar-SA" sz="11200" dirty="0" smtClean="0">
                <a:solidFill>
                  <a:srgbClr val="99FF33"/>
                </a:solidFill>
              </a:rPr>
              <a:t>العمر، المستوى التعليمي، الحالة الاجتماعية، المهنة، الوضع</a:t>
            </a:r>
            <a:r>
              <a:rPr lang="ar-SA" sz="11200" cap="all" dirty="0" smtClean="0">
                <a:ln w="9000" cmpd="sng">
                  <a:solidFill>
                    <a:schemeClr val="accent4">
                      <a:shade val="50000"/>
                      <a:satMod val="120000"/>
                    </a:schemeClr>
                  </a:solidFill>
                  <a:prstDash val="solid"/>
                </a:ln>
                <a:solidFill>
                  <a:srgbClr val="99FF33"/>
                </a:solidFill>
                <a:effectLst>
                  <a:reflection blurRad="12700" stA="28000" endPos="45000" dist="1000" dir="5400000" sy="-100000" algn="bl" rotWithShape="0"/>
                </a:effectLst>
                <a:latin typeface="Simplified Arabic" pitchFamily="18" charset="-78"/>
              </a:rPr>
              <a:t> </a:t>
            </a:r>
          </a:p>
          <a:p>
            <a:pPr algn="r"/>
            <a:endParaRPr lang="ar-SA" sz="11200" cap="all" dirty="0" smtClean="0">
              <a:ln w="9000" cmpd="sng">
                <a:solidFill>
                  <a:schemeClr val="accent4">
                    <a:shade val="50000"/>
                    <a:satMod val="120000"/>
                  </a:schemeClr>
                </a:solidFill>
                <a:prstDash val="solid"/>
              </a:ln>
              <a:solidFill>
                <a:srgbClr val="99FF33"/>
              </a:solidFill>
              <a:effectLst>
                <a:reflection blurRad="12700" stA="28000" endPos="45000" dist="1000" dir="5400000" sy="-100000" algn="bl" rotWithShape="0"/>
              </a:effectLst>
              <a:latin typeface="Simplified Arabic" pitchFamily="18" charset="-78"/>
            </a:endParaRPr>
          </a:p>
          <a:p>
            <a:pPr algn="r"/>
            <a:r>
              <a:rPr lang="ar-SA" sz="11200" dirty="0" smtClean="0">
                <a:solidFill>
                  <a:srgbClr val="99FF33"/>
                </a:solidFill>
              </a:rPr>
              <a:t>الاقتصادي، الهوايات، الترتيب ضمن الأسرة، المستوى التعليمي للأم، </a:t>
            </a:r>
          </a:p>
          <a:p>
            <a:pPr algn="r"/>
            <a:endParaRPr lang="ar-SA" sz="11200" dirty="0" smtClean="0">
              <a:solidFill>
                <a:srgbClr val="99FF33"/>
              </a:solidFill>
            </a:endParaRPr>
          </a:p>
          <a:p>
            <a:pPr algn="r"/>
            <a:r>
              <a:rPr lang="ar-SA" sz="11200" dirty="0" smtClean="0">
                <a:solidFill>
                  <a:srgbClr val="99FF33"/>
                </a:solidFill>
              </a:rPr>
              <a:t>المستوى التعليمي للأب</a:t>
            </a:r>
            <a:r>
              <a:rPr lang="ar-SA" sz="7000" dirty="0" smtClean="0">
                <a:solidFill>
                  <a:srgbClr val="99FF33"/>
                </a:solidFill>
                <a:latin typeface="Simplified Arabic" pitchFamily="18" charset="-78"/>
                <a:cs typeface="Simplified Arabic" pitchFamily="18" charset="-78"/>
              </a:rPr>
              <a:t>.</a:t>
            </a:r>
            <a:r>
              <a:rPr lang="en-US" sz="7000" dirty="0" smtClean="0">
                <a:solidFill>
                  <a:srgbClr val="99FF33"/>
                </a:solidFill>
                <a:latin typeface="Simplified Arabic" pitchFamily="18" charset="-78"/>
                <a:cs typeface="Simplified Arabic" pitchFamily="18" charset="-78"/>
              </a:rPr>
              <a:t/>
            </a:r>
            <a:br>
              <a:rPr lang="en-US" sz="7000" dirty="0" smtClean="0">
                <a:solidFill>
                  <a:srgbClr val="99FF33"/>
                </a:solidFill>
                <a:latin typeface="Simplified Arabic" pitchFamily="18" charset="-78"/>
                <a:cs typeface="Simplified Arabic" pitchFamily="18" charset="-78"/>
              </a:rPr>
            </a:br>
            <a:endParaRPr lang="ar-SA" sz="7000" dirty="0">
              <a:solidFill>
                <a:srgbClr val="99FF33"/>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685800" y="1643051"/>
            <a:ext cx="7886728" cy="1500197"/>
          </a:xfrm>
        </p:spPr>
        <p:txBody>
          <a:bodyPr>
            <a:normAutofit/>
          </a:bodyPr>
          <a:lstStyle/>
          <a:p>
            <a:r>
              <a:rPr lang="ar-SA" sz="4000" b="1" dirty="0" smtClean="0">
                <a:solidFill>
                  <a:srgbClr val="99FF33"/>
                </a:solidFill>
              </a:rPr>
              <a:t>الأداة الثانية</a:t>
            </a:r>
            <a:endParaRPr lang="ar-SA" sz="4000" dirty="0">
              <a:solidFill>
                <a:srgbClr val="99FF33"/>
              </a:solidFill>
            </a:endParaRPr>
          </a:p>
        </p:txBody>
      </p:sp>
      <p:sp>
        <p:nvSpPr>
          <p:cNvPr id="5" name="عنوان فرعي 4"/>
          <p:cNvSpPr>
            <a:spLocks noGrp="1"/>
          </p:cNvSpPr>
          <p:nvPr>
            <p:ph type="subTitle" idx="1"/>
          </p:nvPr>
        </p:nvSpPr>
        <p:spPr>
          <a:xfrm>
            <a:off x="214282" y="3000372"/>
            <a:ext cx="8358246" cy="2638428"/>
          </a:xfrm>
        </p:spPr>
        <p:txBody>
          <a:bodyPr>
            <a:normAutofit fontScale="32500" lnSpcReduction="20000"/>
          </a:bodyPr>
          <a:lstStyle/>
          <a:p>
            <a:pPr algn="justLow"/>
            <a:r>
              <a:rPr lang="ar-SA" sz="112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Simplified Arabic" pitchFamily="18" charset="-78"/>
              </a:rPr>
              <a:t/>
            </a:r>
            <a:br>
              <a:rPr lang="ar-SA" sz="112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Simplified Arabic" pitchFamily="18" charset="-78"/>
              </a:rPr>
            </a:br>
            <a:r>
              <a:rPr lang="ar-SA" sz="9800" dirty="0" smtClean="0">
                <a:solidFill>
                  <a:srgbClr val="99FF33"/>
                </a:solidFill>
              </a:rPr>
              <a:t>مقياس نوعية الحياة المطور من قبل الهنداوي .</a:t>
            </a:r>
          </a:p>
          <a:p>
            <a:pPr algn="justLow"/>
            <a:endParaRPr lang="ar-SA" sz="9800" dirty="0" smtClean="0">
              <a:solidFill>
                <a:srgbClr val="99FF33"/>
              </a:solidFill>
            </a:endParaRPr>
          </a:p>
          <a:p>
            <a:pPr algn="justLow"/>
            <a:r>
              <a:rPr lang="ar-SA" sz="9800" dirty="0" smtClean="0">
                <a:solidFill>
                  <a:srgbClr val="99FF33"/>
                </a:solidFill>
              </a:rPr>
              <a:t>يتألف من (114) بنداً تشمل ستة أبعاد خاصة بنوعية الحياة</a:t>
            </a:r>
            <a:endParaRPr lang="en-US" sz="9800" dirty="0" smtClean="0">
              <a:solidFill>
                <a:srgbClr val="99FF33"/>
              </a:solidFill>
              <a:latin typeface="Simplified Arabic" pitchFamily="18" charset="-78"/>
            </a:endParaRPr>
          </a:p>
          <a:p>
            <a:pPr algn="r"/>
            <a:r>
              <a:rPr lang="ar-SA" sz="7000" dirty="0" smtClean="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latin typeface="Simplified Arabic" pitchFamily="18" charset="-78"/>
                <a:cs typeface="Simplified Arabic" pitchFamily="18" charset="-78"/>
              </a:rPr>
              <a:t/>
            </a:r>
            <a:br>
              <a:rPr lang="ar-SA" sz="7000" dirty="0" smtClean="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latin typeface="Simplified Arabic" pitchFamily="18" charset="-78"/>
                <a:cs typeface="Simplified Arabic" pitchFamily="18" charset="-78"/>
              </a:rPr>
            </a:br>
            <a:endParaRPr lang="ar-SA" sz="7000" dirty="0">
              <a:solidFill>
                <a:srgbClr val="99FF33"/>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nvGraphicFramePr>
        <p:xfrm>
          <a:off x="0" y="500042"/>
          <a:ext cx="8929717" cy="5357847"/>
        </p:xfrm>
        <a:graphic>
          <a:graphicData uri="http://schemas.openxmlformats.org/drawingml/2006/table">
            <a:tbl>
              <a:tblPr/>
              <a:tblGrid>
                <a:gridCol w="3121131"/>
                <a:gridCol w="1291043"/>
                <a:gridCol w="898407"/>
                <a:gridCol w="2695220"/>
                <a:gridCol w="923916"/>
              </a:tblGrid>
              <a:tr h="1190635">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الفقرات العكسية</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a:solidFill>
                            <a:srgbClr val="99FF33"/>
                          </a:solidFill>
                          <a:latin typeface="Calibri"/>
                          <a:ea typeface="Calibri"/>
                          <a:cs typeface="Simplified Arabic"/>
                        </a:rPr>
                        <a:t>تسلسل الفقرات</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a:solidFill>
                            <a:srgbClr val="99FF33"/>
                          </a:solidFill>
                          <a:latin typeface="Calibri"/>
                          <a:ea typeface="Calibri"/>
                          <a:cs typeface="Simplified Arabic"/>
                        </a:rPr>
                        <a:t>عدد البنود</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a:solidFill>
                            <a:srgbClr val="99FF33"/>
                          </a:solidFill>
                          <a:latin typeface="Calibri"/>
                          <a:ea typeface="Calibri"/>
                          <a:cs typeface="Simplified Arabic"/>
                        </a:rPr>
                        <a:t>الأبعاد الرئيسية</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م.</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4،12،14،18</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1-20</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20</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الحياة الأسرية</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أولاً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27،29،33،35</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21-37</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17</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الصحة العامة</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ثانياً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39،44،45،48،51،53،55</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38-56</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19</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الحياة النفسية</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ثالثاً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61،62</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57-74</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18</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شغل الوقت وإدارته</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رابعاً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78،86،94</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75-94</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20</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العلاقات</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خامساً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95،98،113</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a:solidFill>
                            <a:srgbClr val="99FF33"/>
                          </a:solidFill>
                          <a:latin typeface="Calibri"/>
                          <a:ea typeface="Calibri"/>
                          <a:cs typeface="Simplified Arabic"/>
                        </a:rPr>
                        <a:t>95-114</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20</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15000"/>
                        </a:lnSpc>
                        <a:spcBef>
                          <a:spcPts val="0"/>
                        </a:spcBef>
                        <a:spcAft>
                          <a:spcPts val="0"/>
                        </a:spcAft>
                      </a:pPr>
                      <a:r>
                        <a:rPr lang="ar-SA" sz="2000">
                          <a:solidFill>
                            <a:srgbClr val="99FF33"/>
                          </a:solidFill>
                          <a:latin typeface="Calibri"/>
                          <a:ea typeface="Calibri"/>
                          <a:cs typeface="Simplified Arabic"/>
                        </a:rPr>
                        <a:t>نوعية الدور الاجتماعي</a:t>
                      </a:r>
                      <a:endParaRPr lang="en-US" sz="200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سادساً</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5316">
                <a:tc>
                  <a:txBody>
                    <a:bodyPr/>
                    <a:lstStyle/>
                    <a:p>
                      <a:pPr marL="0" marR="0" algn="ctr" rtl="1">
                        <a:lnSpc>
                          <a:spcPct val="115000"/>
                        </a:lnSpc>
                        <a:spcBef>
                          <a:spcPts val="0"/>
                        </a:spcBef>
                        <a:spcAft>
                          <a:spcPts val="0"/>
                        </a:spcAft>
                      </a:pPr>
                      <a:r>
                        <a:rPr lang="ar-SA" sz="2000" dirty="0" smtClean="0">
                          <a:solidFill>
                            <a:srgbClr val="99FF33"/>
                          </a:solidFill>
                          <a:latin typeface="Calibri"/>
                          <a:ea typeface="Calibri"/>
                          <a:cs typeface="Simplified Arabic"/>
                        </a:rPr>
                        <a:t>23</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pPr>
                      <a:endParaRPr lang="ar-SA" sz="2000">
                        <a:solidFill>
                          <a:srgbClr val="99FF33"/>
                        </a:solidFill>
                        <a:latin typeface="Calibri"/>
                        <a:ea typeface="Calibri"/>
                        <a:cs typeface="Simplified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0">
                        <a:lnSpc>
                          <a:spcPct val="115000"/>
                        </a:lnSpc>
                        <a:spcBef>
                          <a:spcPts val="0"/>
                        </a:spcBef>
                        <a:spcAft>
                          <a:spcPts val="0"/>
                        </a:spcAft>
                      </a:pPr>
                      <a:r>
                        <a:rPr lang="ar-SA" sz="2000" dirty="0" smtClean="0">
                          <a:solidFill>
                            <a:srgbClr val="99FF33"/>
                          </a:solidFill>
                          <a:latin typeface="Calibri"/>
                          <a:ea typeface="Calibri"/>
                          <a:cs typeface="Simplified Arabic"/>
                        </a:rPr>
                        <a:t>114</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rtl="0">
                        <a:lnSpc>
                          <a:spcPct val="115000"/>
                        </a:lnSpc>
                        <a:spcBef>
                          <a:spcPts val="0"/>
                        </a:spcBef>
                        <a:spcAft>
                          <a:spcPts val="0"/>
                        </a:spcAft>
                      </a:pPr>
                      <a:r>
                        <a:rPr lang="ar-SA" sz="2000" b="1" dirty="0">
                          <a:solidFill>
                            <a:srgbClr val="99FF33"/>
                          </a:solidFill>
                          <a:latin typeface="Calibri"/>
                          <a:ea typeface="Calibri"/>
                          <a:cs typeface="Simplified Arabic"/>
                        </a:rPr>
                        <a:t>إجمالي عدد الفقرات</a:t>
                      </a:r>
                      <a:endParaRPr lang="en-US" sz="2000" dirty="0">
                        <a:solidFill>
                          <a:srgbClr val="99FF33"/>
                        </a:solidFill>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928390" y="19275"/>
            <a:ext cx="7205309" cy="1143000"/>
          </a:xfrm>
        </p:spPr>
        <p:txBody>
          <a:bodyPr>
            <a:normAutofit/>
          </a:bodyPr>
          <a:lstStyle/>
          <a:p>
            <a:pPr rtl="0"/>
            <a:r>
              <a:rPr lang="ar-SA" sz="4000" b="1" dirty="0" smtClean="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rPr>
              <a:t>الأداة الثالثة </a:t>
            </a:r>
            <a:endParaRPr lang="en-US" sz="2400" b="1" dirty="0">
              <a:ln w="18000">
                <a:solidFill>
                  <a:schemeClr val="accent2">
                    <a:satMod val="140000"/>
                  </a:schemeClr>
                </a:solidFill>
                <a:prstDash val="solid"/>
                <a:miter lim="800000"/>
              </a:ln>
              <a:solidFill>
                <a:srgbClr val="99FF33"/>
              </a:solidFill>
              <a:effectLst>
                <a:outerShdw blurRad="25500" dist="23000" dir="7020000" algn="tl">
                  <a:srgbClr val="000000">
                    <a:alpha val="50000"/>
                  </a:srgbClr>
                </a:outerShdw>
              </a:effectLst>
            </a:endParaRPr>
          </a:p>
        </p:txBody>
      </p:sp>
      <p:sp>
        <p:nvSpPr>
          <p:cNvPr id="67587" name="AutoShape 3"/>
          <p:cNvSpPr>
            <a:spLocks noChangeArrowheads="1"/>
          </p:cNvSpPr>
          <p:nvPr/>
        </p:nvSpPr>
        <p:spPr bwMode="auto">
          <a:xfrm>
            <a:off x="5076057" y="3214686"/>
            <a:ext cx="4067943" cy="3505200"/>
          </a:xfrm>
          <a:prstGeom prst="roundRect">
            <a:avLst>
              <a:gd name="adj" fmla="val 16667"/>
            </a:avLst>
          </a:prstGeom>
          <a:solidFill>
            <a:schemeClr val="tx2">
              <a:lumMod val="20000"/>
              <a:lumOff val="80000"/>
            </a:schemeClr>
          </a:solidFill>
          <a:ln w="38100">
            <a:noFill/>
            <a:round/>
            <a:headEnd/>
            <a:tailEnd/>
          </a:ln>
          <a:effectLst>
            <a:glow rad="228600">
              <a:schemeClr val="accent2">
                <a:satMod val="175000"/>
                <a:alpha val="40000"/>
              </a:schemeClr>
            </a:glow>
          </a:effectLst>
        </p:spPr>
        <p:txBody>
          <a:bodyPr wrap="none" anchor="ctr"/>
          <a:lstStyle/>
          <a:p>
            <a:endParaRPr lang="ar-SA" sz="1800" b="0">
              <a:solidFill>
                <a:schemeClr val="tx1"/>
              </a:solidFill>
              <a:latin typeface="Verdana" pitchFamily="34" charset="0"/>
            </a:endParaRPr>
          </a:p>
        </p:txBody>
      </p:sp>
      <p:sp>
        <p:nvSpPr>
          <p:cNvPr id="67589" name="AutoShape 5"/>
          <p:cNvSpPr>
            <a:spLocks noChangeArrowheads="1"/>
          </p:cNvSpPr>
          <p:nvPr/>
        </p:nvSpPr>
        <p:spPr bwMode="auto">
          <a:xfrm>
            <a:off x="0" y="3352800"/>
            <a:ext cx="3563888" cy="3388568"/>
          </a:xfrm>
          <a:prstGeom prst="roundRect">
            <a:avLst>
              <a:gd name="adj" fmla="val 16667"/>
            </a:avLst>
          </a:prstGeom>
          <a:solidFill>
            <a:schemeClr val="accent2">
              <a:lumMod val="40000"/>
              <a:lumOff val="60000"/>
            </a:schemeClr>
          </a:solidFill>
          <a:ln w="38100">
            <a:noFill/>
            <a:round/>
            <a:headEnd/>
            <a:tailEnd/>
          </a:ln>
          <a:effectLst>
            <a:glow rad="228600">
              <a:schemeClr val="accent1">
                <a:satMod val="175000"/>
                <a:alpha val="40000"/>
              </a:schemeClr>
            </a:glow>
          </a:effectLst>
        </p:spPr>
        <p:txBody>
          <a:bodyPr wrap="none" anchor="ctr"/>
          <a:lstStyle/>
          <a:p>
            <a:endParaRPr lang="ar-SA" sz="1800" b="0">
              <a:solidFill>
                <a:schemeClr val="tx1"/>
              </a:solidFill>
              <a:latin typeface="Verdana" pitchFamily="34" charset="0"/>
            </a:endParaRPr>
          </a:p>
        </p:txBody>
      </p:sp>
      <p:sp>
        <p:nvSpPr>
          <p:cNvPr id="67590" name="Text Box 6"/>
          <p:cNvSpPr txBox="1">
            <a:spLocks noChangeArrowheads="1"/>
          </p:cNvSpPr>
          <p:nvPr/>
        </p:nvSpPr>
        <p:spPr bwMode="auto">
          <a:xfrm>
            <a:off x="0" y="3552825"/>
            <a:ext cx="3429000" cy="18158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endParaRPr lang="ar-SA" sz="2400" b="1" dirty="0" smtClean="0"/>
          </a:p>
          <a:p>
            <a:pPr algn="ctr"/>
            <a:endParaRPr lang="ar-SA" sz="2400" b="1" dirty="0" smtClean="0"/>
          </a:p>
          <a:p>
            <a:pPr algn="ctr"/>
            <a:endParaRPr lang="ar-SA" sz="2400" b="1" dirty="0" smtClean="0"/>
          </a:p>
          <a:p>
            <a:pPr algn="ctr"/>
            <a:r>
              <a:rPr lang="ar-SA" sz="4000" b="1" dirty="0" smtClean="0"/>
              <a:t>التأهيل النفسي </a:t>
            </a:r>
            <a:endParaRPr lang="en-US" sz="4000" b="1" dirty="0" smtClean="0"/>
          </a:p>
        </p:txBody>
      </p:sp>
      <p:sp>
        <p:nvSpPr>
          <p:cNvPr id="67591" name="Freeform 7"/>
          <p:cNvSpPr>
            <a:spLocks/>
          </p:cNvSpPr>
          <p:nvPr/>
        </p:nvSpPr>
        <p:spPr bwMode="gray">
          <a:xfrm>
            <a:off x="3517473" y="3255963"/>
            <a:ext cx="903288"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a:noFill/>
          </a:ln>
          <a:extLst>
            <a:ext uri="{91240B29-F687-4F45-9708-019B960494DF}">
              <a14:hiddenLine xmlns="" xmlns:a14="http://schemas.microsoft.com/office/drawing/2010/main" w="0">
                <a:solidFill>
                  <a:srgbClr val="00A06C"/>
                </a:solidFill>
                <a:prstDash val="solid"/>
                <a:round/>
                <a:headEnd/>
                <a:tailEnd/>
              </a14:hiddenLine>
            </a:ext>
          </a:extLst>
        </p:spPr>
        <p:txBody>
          <a:bodyPr/>
          <a:lstStyle/>
          <a:p>
            <a:endParaRPr lang="ar-SA"/>
          </a:p>
        </p:txBody>
      </p:sp>
      <p:sp>
        <p:nvSpPr>
          <p:cNvPr id="67592" name="AutoShape 8"/>
          <p:cNvSpPr>
            <a:spLocks noChangeAspect="1" noChangeArrowheads="1" noTextEdit="1"/>
          </p:cNvSpPr>
          <p:nvPr/>
        </p:nvSpPr>
        <p:spPr bwMode="gray">
          <a:xfrm flipH="1">
            <a:off x="4868863" y="3252788"/>
            <a:ext cx="909637" cy="1244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ar-SA"/>
          </a:p>
        </p:txBody>
      </p:sp>
      <p:sp>
        <p:nvSpPr>
          <p:cNvPr id="67593" name="Freeform 9"/>
          <p:cNvSpPr>
            <a:spLocks/>
          </p:cNvSpPr>
          <p:nvPr/>
        </p:nvSpPr>
        <p:spPr bwMode="gray">
          <a:xfrm flipH="1">
            <a:off x="4531045" y="3255963"/>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a:noFill/>
          </a:ln>
          <a:extLst>
            <a:ext uri="{91240B29-F687-4F45-9708-019B960494DF}">
              <a14:hiddenLine xmlns="" xmlns:a14="http://schemas.microsoft.com/office/drawing/2010/main" w="0">
                <a:solidFill>
                  <a:srgbClr val="00A06C"/>
                </a:solidFill>
                <a:prstDash val="solid"/>
                <a:round/>
                <a:headEnd/>
                <a:tailEnd/>
              </a14:hiddenLine>
            </a:ext>
          </a:extLst>
        </p:spPr>
        <p:txBody>
          <a:bodyPr/>
          <a:lstStyle/>
          <a:p>
            <a:endParaRPr lang="ar-SA"/>
          </a:p>
        </p:txBody>
      </p:sp>
      <p:grpSp>
        <p:nvGrpSpPr>
          <p:cNvPr id="67594" name="Group 10"/>
          <p:cNvGrpSpPr>
            <a:grpSpLocks/>
          </p:cNvGrpSpPr>
          <p:nvPr/>
        </p:nvGrpSpPr>
        <p:grpSpPr bwMode="auto">
          <a:xfrm>
            <a:off x="2123728" y="1211551"/>
            <a:ext cx="5111686" cy="1961803"/>
            <a:chOff x="1997" y="1314"/>
            <a:chExt cx="1889" cy="1009"/>
          </a:xfrm>
        </p:grpSpPr>
        <p:grpSp>
          <p:nvGrpSpPr>
            <p:cNvPr id="67595" name="Group 11"/>
            <p:cNvGrpSpPr>
              <a:grpSpLocks/>
            </p:cNvGrpSpPr>
            <p:nvPr/>
          </p:nvGrpSpPr>
          <p:grpSpPr bwMode="auto">
            <a:xfrm>
              <a:off x="1997" y="1404"/>
              <a:ext cx="1889" cy="919"/>
              <a:chOff x="1973" y="1027"/>
              <a:chExt cx="1926" cy="937"/>
            </a:xfrm>
          </p:grpSpPr>
          <p:sp>
            <p:nvSpPr>
              <p:cNvPr id="67596" name="Oval 12"/>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ar-SA"/>
              </a:p>
            </p:txBody>
          </p:sp>
          <p:sp>
            <p:nvSpPr>
              <p:cNvPr id="67597" name="Oval 13"/>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ar-SA"/>
              </a:p>
            </p:txBody>
          </p:sp>
        </p:grpSp>
        <p:sp>
          <p:nvSpPr>
            <p:cNvPr id="67598" name="Oval 14"/>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ar-SA"/>
            </a:p>
          </p:txBody>
        </p:sp>
        <p:sp>
          <p:nvSpPr>
            <p:cNvPr id="67599" name="Oval 15"/>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ar-SA"/>
            </a:p>
          </p:txBody>
        </p:sp>
        <p:sp>
          <p:nvSpPr>
            <p:cNvPr id="67600" name="Oval 16"/>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ar-SA"/>
            </a:p>
          </p:txBody>
        </p:sp>
        <p:sp>
          <p:nvSpPr>
            <p:cNvPr id="67601" name="Oval 17"/>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 xmlns:a14="http://schemas.microsoft.com/office/drawing/2010/main" w="9525" algn="ctr">
                  <a:solidFill>
                    <a:schemeClr val="tx1"/>
                  </a:solidFill>
                  <a:round/>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eaVert" wrap="none" anchor="ctr"/>
            <a:lstStyle/>
            <a:p>
              <a:endParaRPr lang="ar-SA"/>
            </a:p>
          </p:txBody>
        </p:sp>
      </p:grpSp>
      <p:sp>
        <p:nvSpPr>
          <p:cNvPr id="67602" name="Text Box 18"/>
          <p:cNvSpPr txBox="1">
            <a:spLocks noChangeArrowheads="1"/>
          </p:cNvSpPr>
          <p:nvPr/>
        </p:nvSpPr>
        <p:spPr bwMode="auto">
          <a:xfrm>
            <a:off x="2947219" y="1329828"/>
            <a:ext cx="3364096" cy="13234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000" b="1" dirty="0" smtClean="0">
                <a:solidFill>
                  <a:srgbClr val="99FF33"/>
                </a:solidFill>
              </a:rPr>
              <a:t>برنامج إعادة التأهيل</a:t>
            </a:r>
            <a:endParaRPr lang="en-US" sz="4000" b="1" dirty="0">
              <a:ln w="11430"/>
              <a:solidFill>
                <a:srgbClr val="99FF33"/>
              </a:solidFill>
              <a:effectLst>
                <a:outerShdw blurRad="50800" dist="39000" dir="5460000" algn="tl">
                  <a:srgbClr val="000000">
                    <a:alpha val="38000"/>
                  </a:srgbClr>
                </a:outerShdw>
              </a:effectLst>
            </a:endParaRPr>
          </a:p>
        </p:txBody>
      </p:sp>
      <p:sp>
        <p:nvSpPr>
          <p:cNvPr id="67603" name="Text Box 19"/>
          <p:cNvSpPr txBox="1">
            <a:spLocks noChangeArrowheads="1"/>
          </p:cNvSpPr>
          <p:nvPr/>
        </p:nvSpPr>
        <p:spPr bwMode="auto">
          <a:xfrm>
            <a:off x="5434332" y="3581400"/>
            <a:ext cx="3602164" cy="18158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endParaRPr lang="ar-SA" sz="2400" b="1" dirty="0" smtClean="0"/>
          </a:p>
          <a:p>
            <a:pPr algn="ctr"/>
            <a:endParaRPr lang="ar-SA" sz="2400" b="1" dirty="0" smtClean="0"/>
          </a:p>
          <a:p>
            <a:pPr algn="ctr"/>
            <a:endParaRPr lang="ar-SA" sz="2400" b="1" dirty="0" smtClean="0"/>
          </a:p>
          <a:p>
            <a:pPr algn="ctr"/>
            <a:r>
              <a:rPr lang="ar-SA" sz="4000" b="1" dirty="0" smtClean="0"/>
              <a:t>التأهيل الحركي</a:t>
            </a:r>
            <a:endParaRPr lang="en-US" sz="4000" b="1" dirty="0" smtClean="0"/>
          </a:p>
        </p:txBody>
      </p:sp>
    </p:spTree>
    <p:extLst>
      <p:ext uri="{BB962C8B-B14F-4D97-AF65-F5344CB8AC3E}">
        <p14:creationId xmlns="" xmlns:p14="http://schemas.microsoft.com/office/powerpoint/2010/main" val="8944650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endParaRPr lang="ar-SA" dirty="0" smtClean="0">
              <a:solidFill>
                <a:srgbClr val="99FF33"/>
              </a:solidFill>
            </a:endParaRPr>
          </a:p>
          <a:p>
            <a:pPr algn="ctr"/>
            <a:endParaRPr lang="ar-SA" dirty="0" smtClean="0">
              <a:solidFill>
                <a:srgbClr val="99FF33"/>
              </a:solidFill>
            </a:endParaRPr>
          </a:p>
          <a:p>
            <a:pPr algn="ctr">
              <a:buNone/>
            </a:pPr>
            <a:r>
              <a:rPr lang="ar-SA" sz="5400" b="1" dirty="0" smtClean="0">
                <a:solidFill>
                  <a:srgbClr val="99FF33"/>
                </a:solidFill>
              </a:rPr>
              <a:t>طرائق البحث</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endParaRPr lang="ar-SA" sz="2800" dirty="0" smtClean="0">
              <a:solidFill>
                <a:srgbClr val="99FF33"/>
              </a:solidFill>
            </a:endParaRPr>
          </a:p>
          <a:p>
            <a:pPr>
              <a:lnSpc>
                <a:spcPct val="150000"/>
              </a:lnSpc>
            </a:pPr>
            <a:r>
              <a:rPr lang="ar-SA" sz="2800" b="1" dirty="0" smtClean="0">
                <a:solidFill>
                  <a:srgbClr val="99FF33"/>
                </a:solidFill>
              </a:rPr>
              <a:t>تم الحصول على موافقة كلية التمريض وجامعة تشرين وإدارة الخدمات الطبية العسكرية و مستشفى الشهيد زاهي أزرق العسكري في اللاذقية ، ومستشفى الشهيد أحمد حاميش العسكري في دمشق.</a:t>
            </a:r>
            <a:endParaRPr lang="ar-SA" sz="2800" dirty="0" smtClean="0">
              <a:solidFill>
                <a:srgbClr val="99FF3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 xmlns:p14="http://schemas.microsoft.com/office/powerpoint/2010/main" val="4034870622"/>
              </p:ext>
            </p:extLst>
          </p:nvPr>
        </p:nvGraphicFramePr>
        <p:xfrm>
          <a:off x="539552" y="0"/>
          <a:ext cx="8208912"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محتوى 4"/>
          <p:cNvSpPr>
            <a:spLocks noGrp="1"/>
          </p:cNvSpPr>
          <p:nvPr>
            <p:ph idx="1"/>
          </p:nvPr>
        </p:nvSpPr>
        <p:spPr>
          <a:xfrm>
            <a:off x="228600" y="1600200"/>
            <a:ext cx="8686800" cy="4953000"/>
          </a:xfrm>
        </p:spPr>
        <p:txBody>
          <a:bodyPr>
            <a:normAutofit/>
          </a:bodyPr>
          <a:lstStyle/>
          <a:p>
            <a:pPr algn="justLow">
              <a:buNone/>
            </a:pPr>
            <a:r>
              <a:rPr lang="ar-SA" dirty="0" smtClean="0">
                <a:solidFill>
                  <a:srgbClr val="99FF33"/>
                </a:solidFill>
              </a:rPr>
              <a:t>   وفق  : منظمة الصحة العالمية </a:t>
            </a:r>
          </a:p>
          <a:p>
            <a:pPr algn="justLow">
              <a:buNone/>
            </a:pPr>
            <a:r>
              <a:rPr lang="ar-SA" dirty="0" smtClean="0">
                <a:solidFill>
                  <a:srgbClr val="99FF33"/>
                </a:solidFill>
              </a:rPr>
              <a:t>            المنظمة الدولية للأشخاص ذوي الإعاقة2017 </a:t>
            </a:r>
          </a:p>
          <a:p>
            <a:pPr algn="justLow"/>
            <a:r>
              <a:rPr lang="ar-SA" dirty="0" smtClean="0">
                <a:solidFill>
                  <a:srgbClr val="99FF33"/>
                </a:solidFill>
              </a:rPr>
              <a:t>ثلاثين ألف مصاب كل شهر بسبب الحرب في سوريا</a:t>
            </a:r>
          </a:p>
          <a:p>
            <a:pPr algn="justLow"/>
            <a:r>
              <a:rPr lang="ar-SA" dirty="0" smtClean="0">
                <a:solidFill>
                  <a:srgbClr val="99FF33"/>
                </a:solidFill>
              </a:rPr>
              <a:t>ثلاثة ملايين شخص أصيبوا منذ اندلاع الحرب قبل أكثر من ست سنوات</a:t>
            </a:r>
          </a:p>
          <a:p>
            <a:pPr algn="justLow"/>
            <a:r>
              <a:rPr lang="ar-SA" dirty="0" smtClean="0">
                <a:solidFill>
                  <a:srgbClr val="99FF33"/>
                </a:solidFill>
              </a:rPr>
              <a:t>خلفت الحرب مليوناً ونصف مليون مصاب بإعاقة دائمة </a:t>
            </a:r>
          </a:p>
          <a:p>
            <a:pPr algn="justLow"/>
            <a:r>
              <a:rPr lang="ar-SA" dirty="0" smtClean="0">
                <a:solidFill>
                  <a:srgbClr val="99FF33"/>
                </a:solidFill>
              </a:rPr>
              <a:t>86 ألف شخص أفضت إصابتهم إلى بتر أحد أطرافهم على الأقل. </a:t>
            </a:r>
            <a:endParaRPr lang="en-US" dirty="0">
              <a:solidFill>
                <a:srgbClr val="99FF33"/>
              </a:solidFill>
            </a:endParaRPr>
          </a:p>
        </p:txBody>
      </p:sp>
    </p:spTree>
    <p:extLst>
      <p:ext uri="{BB962C8B-B14F-4D97-AF65-F5344CB8AC3E}">
        <p14:creationId xmlns="" xmlns:p14="http://schemas.microsoft.com/office/powerpoint/2010/main" val="249677587"/>
      </p:ext>
    </p:extLst>
  </p:cSld>
  <p:clrMapOvr>
    <a:masterClrMapping/>
  </p:clrMapOvr>
  <p:transition spd="slow">
    <p:pull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justLow">
              <a:lnSpc>
                <a:spcPct val="150000"/>
              </a:lnSpc>
            </a:pPr>
            <a:r>
              <a:rPr lang="ar-SA" sz="2800" b="1" dirty="0" smtClean="0">
                <a:solidFill>
                  <a:srgbClr val="99FF33"/>
                </a:solidFill>
              </a:rPr>
              <a:t>تم اختيار خمس مصابين بالطريقة  الملائمة للتأكد من وضوح الاستبيان  وقابلية تطبيقه وللتعرف على الصعوبات التي  يمكن أن يواجهها الباحث خلال التطبيق. بالإضافة إلى تحديد الوقت اللازم للإجابة عليها. </a:t>
            </a:r>
            <a:endParaRPr lang="en-US" sz="2800" b="1" dirty="0" smtClean="0">
              <a:solidFill>
                <a:srgbClr val="99FF33"/>
              </a:solidFill>
            </a:endParaRPr>
          </a:p>
          <a:p>
            <a:endParaRPr lang="ar-SA" sz="2800" dirty="0" smtClean="0">
              <a:solidFill>
                <a:srgbClr val="99FF33"/>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714356"/>
            <a:ext cx="8329642" cy="5411807"/>
          </a:xfrm>
        </p:spPr>
        <p:txBody>
          <a:bodyPr>
            <a:normAutofit lnSpcReduction="10000"/>
          </a:bodyPr>
          <a:lstStyle/>
          <a:p>
            <a:pPr lvl="0" algn="justLow"/>
            <a:r>
              <a:rPr lang="ar-SA" sz="2800" dirty="0" smtClean="0">
                <a:solidFill>
                  <a:srgbClr val="99FF33"/>
                </a:solidFill>
              </a:rPr>
              <a:t>طورت استمارة البيانات الديموغرافية من قبل الباحث. </a:t>
            </a:r>
          </a:p>
          <a:p>
            <a:pPr lvl="0" algn="justLow">
              <a:buNone/>
            </a:pPr>
            <a:endParaRPr lang="en-US" sz="2800" dirty="0" smtClean="0">
              <a:solidFill>
                <a:srgbClr val="99FF33"/>
              </a:solidFill>
            </a:endParaRPr>
          </a:p>
          <a:p>
            <a:pPr lvl="0" algn="justLow"/>
            <a:r>
              <a:rPr lang="ar-SA" sz="2800" dirty="0" smtClean="0">
                <a:solidFill>
                  <a:srgbClr val="99FF33"/>
                </a:solidFill>
              </a:rPr>
              <a:t>تم اعتماد مقياس نوعية الحياة المطور من قبل الهنداوي (2010)</a:t>
            </a:r>
          </a:p>
          <a:p>
            <a:pPr lvl="0" algn="justLow">
              <a:buNone/>
            </a:pPr>
            <a:endParaRPr lang="en-US" sz="2800" dirty="0" smtClean="0">
              <a:solidFill>
                <a:srgbClr val="99FF33"/>
              </a:solidFill>
            </a:endParaRPr>
          </a:p>
          <a:p>
            <a:pPr lvl="0" algn="justLow"/>
            <a:r>
              <a:rPr lang="ar-SA" sz="2800" dirty="0" smtClean="0">
                <a:solidFill>
                  <a:srgbClr val="99FF33"/>
                </a:solidFill>
              </a:rPr>
              <a:t>طور محتوى إعادة التأهيل بشقيه الحركي والنفسي من قبل الباحث بإشراف أساتذة من ذوي الاختصاص. </a:t>
            </a:r>
          </a:p>
          <a:p>
            <a:pPr lvl="0" algn="justLow">
              <a:buNone/>
            </a:pPr>
            <a:endParaRPr lang="en-US" sz="2800" dirty="0" smtClean="0">
              <a:solidFill>
                <a:srgbClr val="99FF33"/>
              </a:solidFill>
            </a:endParaRPr>
          </a:p>
          <a:p>
            <a:pPr lvl="0" algn="justLow"/>
            <a:r>
              <a:rPr lang="ar-SA" sz="2800" dirty="0" smtClean="0">
                <a:solidFill>
                  <a:srgbClr val="99FF33"/>
                </a:solidFill>
              </a:rPr>
              <a:t>عرضت الاستمارات والاستبيانات على لجنة من خمس خبراء في العلاج الفيزيائي والطب النفسي لتحري مصداقية المحتوى ووضوح البنود وتم أخذ ملاحظات اللجنة وعدلت الاستمارات والاستبيانات والمحتوى الخاص بإعادة التأهيل بناءاً على ملاحظات اللجنة ومقترحاتها. </a:t>
            </a:r>
            <a:endParaRPr lang="en-US" sz="2800" dirty="0" smtClean="0">
              <a:solidFill>
                <a:srgbClr val="99FF33"/>
              </a:solidFill>
            </a:endParaRPr>
          </a:p>
          <a:p>
            <a:endParaRPr lang="ar-SA" sz="2800" dirty="0" smtClean="0">
              <a:solidFill>
                <a:srgbClr val="99FF33"/>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latin typeface="Simplified Arabic" pitchFamily="18" charset="-78"/>
                <a:cs typeface="Simplified Arabic" pitchFamily="18" charset="-78"/>
              </a:rPr>
              <a:t>جمع البيانات</a:t>
            </a:r>
            <a:endParaRPr lang="ar-SA" dirty="0"/>
          </a:p>
        </p:txBody>
      </p:sp>
      <p:sp>
        <p:nvSpPr>
          <p:cNvPr id="3" name="عنصر نائب للمحتوى 2"/>
          <p:cNvSpPr>
            <a:spLocks noGrp="1"/>
          </p:cNvSpPr>
          <p:nvPr>
            <p:ph idx="1"/>
          </p:nvPr>
        </p:nvSpPr>
        <p:spPr/>
        <p:txBody>
          <a:bodyPr/>
          <a:lstStyle/>
          <a:p>
            <a:pPr>
              <a:lnSpc>
                <a:spcPct val="150000"/>
              </a:lnSpc>
            </a:pPr>
            <a:r>
              <a:rPr lang="ar-SA" sz="2800" b="1" dirty="0" smtClean="0">
                <a:solidFill>
                  <a:srgbClr val="99FF33"/>
                </a:solidFill>
              </a:rPr>
              <a:t>جمعت البيانات وطبق برنامج إعادة التأهيل بعد الحصول على موافقة الجامعة وإدارة الخدمات الطبية العسكرية في الفترة الواقعة بين (11-5-2017 حتى 11-2- 2018).</a:t>
            </a:r>
          </a:p>
          <a:p>
            <a:endParaRPr lang="ar-SA" dirty="0"/>
          </a:p>
        </p:txBody>
      </p:sp>
    </p:spTree>
    <p:extLst>
      <p:ext uri="{BB962C8B-B14F-4D97-AF65-F5344CB8AC3E}">
        <p14:creationId xmlns="" xmlns:p14="http://schemas.microsoft.com/office/powerpoint/2010/main" val="7258718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329642" cy="3868742"/>
          </a:xfrm>
        </p:spPr>
        <p:txBody>
          <a:bodyPr>
            <a:normAutofit/>
          </a:bodyPr>
          <a:lstStyle/>
          <a:p>
            <a:r>
              <a:rPr lang="ar-SA" b="1" dirty="0" smtClean="0">
                <a:solidFill>
                  <a:srgbClr val="99FF33"/>
                </a:solidFill>
              </a:rPr>
              <a:t/>
            </a:r>
            <a:br>
              <a:rPr lang="ar-SA" b="1" dirty="0" smtClean="0">
                <a:solidFill>
                  <a:srgbClr val="99FF33"/>
                </a:solidFill>
              </a:rPr>
            </a:br>
            <a:r>
              <a:rPr lang="ar-SA" b="1" dirty="0" smtClean="0">
                <a:solidFill>
                  <a:srgbClr val="99FF33"/>
                </a:solidFill>
              </a:rPr>
              <a:t/>
            </a:r>
            <a:br>
              <a:rPr lang="ar-SA" b="1" dirty="0" smtClean="0">
                <a:solidFill>
                  <a:srgbClr val="99FF33"/>
                </a:solidFill>
              </a:rPr>
            </a:br>
            <a:r>
              <a:rPr lang="ar-SA" b="1" dirty="0" smtClean="0">
                <a:solidFill>
                  <a:srgbClr val="99FF33"/>
                </a:solidFill>
              </a:rPr>
              <a:t>مراحل  جمع البيانات</a:t>
            </a:r>
            <a:endParaRPr lang="ar-S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228600" y="357166"/>
            <a:ext cx="8629680" cy="6196034"/>
          </a:xfrm>
        </p:spPr>
        <p:txBody>
          <a:bodyPr>
            <a:normAutofit fontScale="85000" lnSpcReduction="10000"/>
          </a:bodyPr>
          <a:lstStyle/>
          <a:p>
            <a:pPr lvl="0" algn="justLow"/>
            <a:r>
              <a:rPr lang="ar-SA" sz="3000" b="1" dirty="0" smtClean="0">
                <a:solidFill>
                  <a:srgbClr val="99FF33"/>
                </a:solidFill>
                <a:latin typeface="Simplified Arabic" pitchFamily="18" charset="-78"/>
                <a:cs typeface="Simplified Arabic" pitchFamily="18" charset="-78"/>
              </a:rPr>
              <a:t>أولاً : تم ملء استمارة البيانات الديموغرافية ( الأداة الأولى) من قبل الباحث.</a:t>
            </a:r>
          </a:p>
          <a:p>
            <a:pPr lvl="0" algn="justLow"/>
            <a:endParaRPr lang="en-US" sz="3000" b="1" dirty="0" smtClean="0">
              <a:solidFill>
                <a:srgbClr val="99FF33"/>
              </a:solidFill>
              <a:latin typeface="Simplified Arabic" pitchFamily="18" charset="-78"/>
              <a:cs typeface="Simplified Arabic" pitchFamily="18" charset="-78"/>
            </a:endParaRPr>
          </a:p>
          <a:p>
            <a:pPr lvl="0" algn="justLow"/>
            <a:r>
              <a:rPr lang="ar-SA" sz="3000" b="1" dirty="0" smtClean="0">
                <a:solidFill>
                  <a:srgbClr val="99FF33"/>
                </a:solidFill>
                <a:latin typeface="Simplified Arabic" pitchFamily="18" charset="-78"/>
                <a:cs typeface="Simplified Arabic" pitchFamily="18" charset="-78"/>
              </a:rPr>
              <a:t>ثانيا: تم تقييم أبعاد نوعية الحياة الستة من خلال مقياس نوعية الحياة لأفراد العينة بالأداة الثانية.</a:t>
            </a:r>
          </a:p>
          <a:p>
            <a:pPr lvl="0" algn="justLow"/>
            <a:endParaRPr lang="en-US" sz="3000" b="1" dirty="0" smtClean="0">
              <a:solidFill>
                <a:srgbClr val="99FF33"/>
              </a:solidFill>
              <a:latin typeface="Simplified Arabic" pitchFamily="18" charset="-78"/>
              <a:cs typeface="Simplified Arabic" pitchFamily="18" charset="-78"/>
            </a:endParaRPr>
          </a:p>
          <a:p>
            <a:pPr lvl="0" algn="justLow"/>
            <a:r>
              <a:rPr lang="ar-SA" sz="3000" b="1" dirty="0" smtClean="0">
                <a:solidFill>
                  <a:srgbClr val="99FF33"/>
                </a:solidFill>
                <a:latin typeface="Simplified Arabic" pitchFamily="18" charset="-78"/>
                <a:cs typeface="Simplified Arabic" pitchFamily="18" charset="-78"/>
              </a:rPr>
              <a:t>ثالثاً: تم تطبيق إعادة التأهيل من خلال خضوع كل مصاب على حده في منزله  لجلستين أسبوعياً (45 دقيقة يومياً للتأهيل الحركي و45  دقيقة للتأهيل النفسي) ولمدة ثلاث أشهر متواصلة بالتعاون مع أخصائيي معالجة فيزيائية عدد (2).</a:t>
            </a:r>
          </a:p>
          <a:p>
            <a:pPr lvl="0" algn="justLow"/>
            <a:endParaRPr lang="en-US" sz="3000" b="1" dirty="0" smtClean="0">
              <a:solidFill>
                <a:srgbClr val="99FF33"/>
              </a:solidFill>
              <a:latin typeface="Simplified Arabic" pitchFamily="18" charset="-78"/>
              <a:cs typeface="Simplified Arabic" pitchFamily="18" charset="-78"/>
            </a:endParaRPr>
          </a:p>
          <a:p>
            <a:pPr lvl="0" algn="justLow"/>
            <a:r>
              <a:rPr lang="ar-SA" sz="3000" b="1" dirty="0" smtClean="0">
                <a:solidFill>
                  <a:srgbClr val="99FF33"/>
                </a:solidFill>
                <a:latin typeface="Simplified Arabic" pitchFamily="18" charset="-78"/>
                <a:cs typeface="Simplified Arabic" pitchFamily="18" charset="-78"/>
              </a:rPr>
              <a:t>رابعاً: تم تدريب أهل المصابين على متابعة تمارين التأهيل لتطبيقها على المصاب طيلة أيام الأسبوع.</a:t>
            </a:r>
          </a:p>
          <a:p>
            <a:pPr lvl="0" algn="justLow"/>
            <a:endParaRPr lang="en-US" sz="3000" b="1" dirty="0" smtClean="0">
              <a:solidFill>
                <a:srgbClr val="99FF33"/>
              </a:solidFill>
              <a:latin typeface="Simplified Arabic" pitchFamily="18" charset="-78"/>
              <a:cs typeface="Simplified Arabic" pitchFamily="18" charset="-78"/>
            </a:endParaRPr>
          </a:p>
          <a:p>
            <a:pPr lvl="0" algn="justLow"/>
            <a:r>
              <a:rPr lang="ar-SA" sz="3000" b="1" dirty="0" smtClean="0">
                <a:solidFill>
                  <a:srgbClr val="99FF33"/>
                </a:solidFill>
                <a:latin typeface="Simplified Arabic" pitchFamily="18" charset="-78"/>
                <a:cs typeface="Simplified Arabic" pitchFamily="18" charset="-78"/>
              </a:rPr>
              <a:t>خامساً: تم قياس أبعاد نوعية الحياة الستة لدى أفراد العينة بعد ثلاثة أشهر من التقييم </a:t>
            </a:r>
            <a:r>
              <a:rPr lang="ar-SA" sz="3000" b="1" dirty="0" err="1" smtClean="0">
                <a:solidFill>
                  <a:srgbClr val="99FF33"/>
                </a:solidFill>
                <a:latin typeface="Simplified Arabic" pitchFamily="18" charset="-78"/>
                <a:cs typeface="Simplified Arabic" pitchFamily="18" charset="-78"/>
              </a:rPr>
              <a:t>البدئي</a:t>
            </a:r>
            <a:r>
              <a:rPr lang="ar-SA" sz="3000" b="1" dirty="0" smtClean="0">
                <a:solidFill>
                  <a:srgbClr val="99FF33"/>
                </a:solidFill>
                <a:latin typeface="Simplified Arabic" pitchFamily="18" charset="-78"/>
                <a:cs typeface="Simplified Arabic" pitchFamily="18" charset="-78"/>
              </a:rPr>
              <a:t> لكل مصاب باستخدام الأداة الثانية.</a:t>
            </a:r>
            <a:endParaRPr lang="en-US" sz="3000" b="1" dirty="0" smtClean="0">
              <a:solidFill>
                <a:srgbClr val="99FF33"/>
              </a:solidFill>
              <a:latin typeface="Simplified Arabic" pitchFamily="18" charset="-78"/>
              <a:cs typeface="Simplified Arabic" pitchFamily="18" charset="-78"/>
            </a:endParaRPr>
          </a:p>
          <a:p>
            <a:endParaRPr lang="en-US" dirty="0">
              <a:solidFill>
                <a:srgbClr val="99FF33"/>
              </a:solidFill>
            </a:endParaRPr>
          </a:p>
        </p:txBody>
      </p:sp>
    </p:spTree>
    <p:extLst>
      <p:ext uri="{BB962C8B-B14F-4D97-AF65-F5344CB8AC3E}">
        <p14:creationId xmlns="" xmlns:p14="http://schemas.microsoft.com/office/powerpoint/2010/main" val="2851765366"/>
      </p:ext>
    </p:extLst>
  </p:cSld>
  <p:clrMapOvr>
    <a:masterClrMapping/>
  </p:clrMapOvr>
  <mc:AlternateContent xmlns:mc="http://schemas.openxmlformats.org/markup-compatibility/2006">
    <mc:Choice xmlns=""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التحليل الاحصائي</a:t>
            </a:r>
            <a:endParaRPr lang="ar-SA" b="1" dirty="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endParaRPr>
          </a:p>
        </p:txBody>
      </p:sp>
      <p:sp>
        <p:nvSpPr>
          <p:cNvPr id="3" name="عنصر نائب للمحتوى 2"/>
          <p:cNvSpPr>
            <a:spLocks noGrp="1"/>
          </p:cNvSpPr>
          <p:nvPr>
            <p:ph idx="1"/>
          </p:nvPr>
        </p:nvSpPr>
        <p:spPr>
          <a:xfrm>
            <a:off x="179512" y="1268760"/>
            <a:ext cx="8712968" cy="4857403"/>
          </a:xfrm>
        </p:spPr>
        <p:txBody>
          <a:bodyPr/>
          <a:lstStyle/>
          <a:p>
            <a:r>
              <a:rPr lang="ar-SA"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تم تحليل البيانات باستخدام الحزمة الإحصائية للعلوم الاجتماعية (</a:t>
            </a:r>
            <a:r>
              <a:rPr lang="en-US"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(SPSS</a:t>
            </a:r>
          </a:p>
          <a:p>
            <a:pPr>
              <a:buNone/>
            </a:pPr>
            <a:r>
              <a:rPr lang="en-US"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 Statistical Package For Social Sciences </a:t>
            </a:r>
            <a:r>
              <a:rPr lang="ar-SA"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الإصدار </a:t>
            </a:r>
            <a:r>
              <a:rPr lang="en-US"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15</a:t>
            </a:r>
            <a:r>
              <a:rPr lang="ar-SA"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 كما عند مستوى دلالة إحصائية (</a:t>
            </a:r>
            <a:r>
              <a:rPr lang="en-US"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5</a:t>
            </a:r>
            <a:r>
              <a:rPr lang="ar-SA" b="1" dirty="0" smtClean="0">
                <a:ln w="11430"/>
                <a:solidFill>
                  <a:srgbClr val="99FF33"/>
                </a:solidFill>
                <a:effectLst>
                  <a:outerShdw blurRad="50800" dist="39000" dir="5460000" algn="tl">
                    <a:srgbClr val="000000">
                      <a:alpha val="38000"/>
                    </a:srgbClr>
                  </a:outerShdw>
                </a:effectLst>
                <a:latin typeface="Simplified Arabic" pitchFamily="18" charset="-78"/>
                <a:cs typeface="Simplified Arabic" pitchFamily="18" charset="-78"/>
              </a:rPr>
              <a:t>%)</a:t>
            </a:r>
            <a:endParaRPr lang="ar-SA" b="1" dirty="0" smtClean="0">
              <a:ln w="11430"/>
              <a:solidFill>
                <a:srgbClr val="99FF33"/>
              </a:solidFill>
              <a:effectLst>
                <a:outerShdw blurRad="50800" dist="39000" dir="5460000" algn="tl">
                  <a:srgbClr val="000000">
                    <a:alpha val="38000"/>
                  </a:srgbClr>
                </a:outerShdw>
              </a:effectLst>
            </a:endParaRPr>
          </a:p>
          <a:p>
            <a:pPr marL="0" indent="0" algn="ctr">
              <a:buNone/>
            </a:pPr>
            <a:endParaRPr lang="ar-SA" dirty="0"/>
          </a:p>
        </p:txBody>
      </p:sp>
    </p:spTree>
    <p:extLst>
      <p:ext uri="{BB962C8B-B14F-4D97-AF65-F5344CB8AC3E}">
        <p14:creationId xmlns="" xmlns:p14="http://schemas.microsoft.com/office/powerpoint/2010/main" val="2661777310"/>
      </p:ext>
    </p:extLst>
  </p:cSld>
  <p:clrMapOvr>
    <a:masterClrMapping/>
  </p:clrMapOvr>
  <p:transition spd="slow">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0" y="2828836"/>
            <a:ext cx="4572000" cy="707886"/>
          </a:xfrm>
          <a:prstGeom prst="rect">
            <a:avLst/>
          </a:prstGeom>
        </p:spPr>
        <p:txBody>
          <a:bodyPr>
            <a:spAutoFit/>
          </a:bodyPr>
          <a:lstStyle/>
          <a:p>
            <a:pPr algn="ctr"/>
            <a:r>
              <a:rPr lang="ar-SA" sz="4000" b="1" dirty="0" smtClean="0">
                <a:ln w="11430"/>
                <a:solidFill>
                  <a:sysClr val="windowText" lastClr="000000"/>
                </a:solidFill>
                <a:effectLst>
                  <a:outerShdw blurRad="50800" dist="39000" dir="5460000" algn="tl">
                    <a:srgbClr val="000000">
                      <a:alpha val="38000"/>
                    </a:srgbClr>
                  </a:outerShdw>
                </a:effectLst>
              </a:rPr>
              <a:t>النتائج</a:t>
            </a:r>
            <a:endParaRPr lang="ar-SA" sz="4000" b="1" dirty="0">
              <a:ln w="11430"/>
              <a:solidFill>
                <a:sysClr val="windowText" lastClr="000000"/>
              </a:solidFill>
              <a:effectLst>
                <a:outerShdw blurRad="50800" dist="39000" dir="5460000" algn="tl">
                  <a:srgbClr val="000000">
                    <a:alpha val="38000"/>
                  </a:srgbClr>
                </a:outerShdw>
              </a:effectLst>
            </a:endParaRPr>
          </a:p>
        </p:txBody>
      </p:sp>
      <p:sp>
        <p:nvSpPr>
          <p:cNvPr id="5" name="عنوان 4"/>
          <p:cNvSpPr>
            <a:spLocks noGrp="1"/>
          </p:cNvSpPr>
          <p:nvPr>
            <p:ph type="ctrTitle"/>
          </p:nvPr>
        </p:nvSpPr>
        <p:spPr/>
        <p:txBody>
          <a:bodyPr/>
          <a:lstStyle/>
          <a:p>
            <a:r>
              <a:rPr lang="ar-SA" b="1" dirty="0" smtClean="0">
                <a:solidFill>
                  <a:srgbClr val="99FF33"/>
                </a:solidFill>
                <a:cs typeface="+mn-cs"/>
              </a:rPr>
              <a:t>النتائج</a:t>
            </a:r>
            <a:endParaRPr lang="ar-SA" b="1" dirty="0">
              <a:solidFill>
                <a:srgbClr val="99FF33"/>
              </a:solidFill>
              <a:cs typeface="+mn-cs"/>
            </a:endParaRPr>
          </a:p>
        </p:txBody>
      </p:sp>
    </p:spTree>
    <p:extLst>
      <p:ext uri="{BB962C8B-B14F-4D97-AF65-F5344CB8AC3E}">
        <p14:creationId xmlns="" xmlns:p14="http://schemas.microsoft.com/office/powerpoint/2010/main" val="1352989475"/>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a:solidFill>
                  <a:srgbClr val="99FF33"/>
                </a:solidFill>
                <a:latin typeface="Simplified Arabic" pitchFamily="18" charset="-78"/>
                <a:cs typeface="Simplified Arabic" pitchFamily="18" charset="-78"/>
              </a:rPr>
              <a:t>توزع </a:t>
            </a:r>
            <a:r>
              <a:rPr lang="ar-SA" b="1" dirty="0" smtClean="0">
                <a:solidFill>
                  <a:srgbClr val="99FF33"/>
                </a:solidFill>
                <a:latin typeface="Simplified Arabic" pitchFamily="18" charset="-78"/>
                <a:cs typeface="Simplified Arabic" pitchFamily="18" charset="-78"/>
              </a:rPr>
              <a:t>أفراد العينة </a:t>
            </a:r>
            <a:r>
              <a:rPr lang="ar-SA" b="1" dirty="0">
                <a:solidFill>
                  <a:srgbClr val="99FF33"/>
                </a:solidFill>
                <a:latin typeface="Simplified Arabic" pitchFamily="18" charset="-78"/>
                <a:cs typeface="Simplified Arabic" pitchFamily="18" charset="-78"/>
              </a:rPr>
              <a:t>وفق الصفات الديموغرافية</a:t>
            </a:r>
            <a:endParaRPr lang="ar-SA" dirty="0">
              <a:solidFill>
                <a:srgbClr val="99FF33"/>
              </a:solidFill>
            </a:endParaRPr>
          </a:p>
        </p:txBody>
      </p:sp>
      <p:sp>
        <p:nvSpPr>
          <p:cNvPr id="5" name="عنصر نائب للمحتوى 4"/>
          <p:cNvSpPr>
            <a:spLocks noGrp="1"/>
          </p:cNvSpPr>
          <p:nvPr>
            <p:ph idx="1"/>
          </p:nvPr>
        </p:nvSpPr>
        <p:spPr/>
        <p:txBody>
          <a:bodyPr/>
          <a:lstStyle/>
          <a:p>
            <a:endParaRPr lang="en-US" dirty="0"/>
          </a:p>
        </p:txBody>
      </p:sp>
      <p:graphicFrame>
        <p:nvGraphicFramePr>
          <p:cNvPr id="6" name="مخطط 5"/>
          <p:cNvGraphicFramePr/>
          <p:nvPr/>
        </p:nvGraphicFramePr>
        <p:xfrm>
          <a:off x="500034" y="1524000"/>
          <a:ext cx="82296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114296208"/>
      </p:ext>
    </p:extLst>
  </p:cSld>
  <p:clrMapOvr>
    <a:masterClrMapping/>
  </p:clrMapOvr>
  <mc:AlternateContent xmlns:mc="http://schemas.openxmlformats.org/markup-compatibility/2006">
    <mc:Choice xmlns=""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99FF33"/>
                </a:solidFill>
                <a:latin typeface="Simplified Arabic" pitchFamily="18" charset="-78"/>
                <a:cs typeface="Simplified Arabic" pitchFamily="18" charset="-78"/>
              </a:rPr>
              <a:t>توزع أفراد العينة وفق الصفات الديموغرافية</a:t>
            </a:r>
            <a:endParaRPr lang="ar-SA" dirty="0">
              <a:solidFill>
                <a:srgbClr val="99FF33"/>
              </a:solidFill>
            </a:endParaRPr>
          </a:p>
        </p:txBody>
      </p:sp>
      <p:sp>
        <p:nvSpPr>
          <p:cNvPr id="5" name="عنصر نائب للمحتوى 4"/>
          <p:cNvSpPr>
            <a:spLocks noGrp="1"/>
          </p:cNvSpPr>
          <p:nvPr>
            <p:ph idx="1"/>
          </p:nvPr>
        </p:nvSpPr>
        <p:spPr/>
        <p:txBody>
          <a:bodyPr/>
          <a:lstStyle/>
          <a:p>
            <a:endParaRPr lang="en-US"/>
          </a:p>
        </p:txBody>
      </p:sp>
      <p:graphicFrame>
        <p:nvGraphicFramePr>
          <p:cNvPr id="6" name="مخطط 5"/>
          <p:cNvGraphicFramePr/>
          <p:nvPr/>
        </p:nvGraphicFramePr>
        <p:xfrm>
          <a:off x="457200" y="1524000"/>
          <a:ext cx="82296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150202030"/>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99FF33"/>
                </a:solidFill>
                <a:latin typeface="Simplified Arabic" pitchFamily="18" charset="-78"/>
                <a:cs typeface="Simplified Arabic" pitchFamily="18" charset="-78"/>
              </a:rPr>
              <a:t>توزع أفراد العينة وفق الصفات الديموغرافية</a:t>
            </a:r>
            <a:endParaRPr lang="ar-SA" dirty="0">
              <a:solidFill>
                <a:srgbClr val="99FF33"/>
              </a:solidFill>
            </a:endParaRPr>
          </a:p>
        </p:txBody>
      </p:sp>
      <p:sp>
        <p:nvSpPr>
          <p:cNvPr id="5" name="عنصر نائب للمحتوى 4"/>
          <p:cNvSpPr>
            <a:spLocks noGrp="1"/>
          </p:cNvSpPr>
          <p:nvPr>
            <p:ph idx="1"/>
          </p:nvPr>
        </p:nvSpPr>
        <p:spPr/>
        <p:txBody>
          <a:bodyPr/>
          <a:lstStyle/>
          <a:p>
            <a:endParaRPr lang="en-US"/>
          </a:p>
        </p:txBody>
      </p:sp>
      <p:graphicFrame>
        <p:nvGraphicFramePr>
          <p:cNvPr id="6" name="مخطط 5"/>
          <p:cNvGraphicFramePr/>
          <p:nvPr/>
        </p:nvGraphicFramePr>
        <p:xfrm>
          <a:off x="457200" y="1600200"/>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5483801"/>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214422"/>
            <a:ext cx="8915400" cy="5643578"/>
          </a:xfrm>
        </p:spPr>
        <p:txBody>
          <a:bodyPr>
            <a:normAutofit/>
          </a:bodyPr>
          <a:lstStyle/>
          <a:p>
            <a:r>
              <a:rPr lang="ar-SA" dirty="0" smtClean="0">
                <a:solidFill>
                  <a:srgbClr val="99FF33"/>
                </a:solidFill>
              </a:rPr>
              <a:t>يتوقع زيادة مصابي الحرب في سوريا بسبب استمرار الحرب حتى الآن .</a:t>
            </a:r>
          </a:p>
          <a:p>
            <a:pPr>
              <a:buNone/>
            </a:pPr>
            <a:endParaRPr lang="ar-SA" dirty="0" smtClean="0">
              <a:solidFill>
                <a:srgbClr val="99FF33"/>
              </a:solidFill>
            </a:endParaRPr>
          </a:p>
          <a:p>
            <a:r>
              <a:rPr lang="ar-SA" dirty="0" smtClean="0">
                <a:solidFill>
                  <a:srgbClr val="99FF33"/>
                </a:solidFill>
              </a:rPr>
              <a:t>أن الازدياد في  عدد مصابي الحرب خلال السنوات القادمة ينعكس سلباً على الحياة الأسرية والاجتماعية والشخصية للمصابين وأسرهم </a:t>
            </a:r>
            <a:r>
              <a:rPr lang="ar-SA" dirty="0" err="1" smtClean="0">
                <a:solidFill>
                  <a:srgbClr val="99FF33"/>
                </a:solidFill>
              </a:rPr>
              <a:t>و</a:t>
            </a:r>
            <a:r>
              <a:rPr lang="ar-SA" dirty="0" smtClean="0">
                <a:solidFill>
                  <a:srgbClr val="99FF33"/>
                </a:solidFill>
              </a:rPr>
              <a:t> مجتمعاتهم .</a:t>
            </a:r>
          </a:p>
          <a:p>
            <a:pPr>
              <a:buNone/>
            </a:pPr>
            <a:endParaRPr lang="ar-SA" dirty="0" smtClean="0">
              <a:solidFill>
                <a:srgbClr val="99FF33"/>
              </a:solidFill>
            </a:endParaRPr>
          </a:p>
          <a:p>
            <a:r>
              <a:rPr lang="ar-SA" dirty="0" smtClean="0">
                <a:solidFill>
                  <a:srgbClr val="99FF33"/>
                </a:solidFill>
              </a:rPr>
              <a:t>يجب الأخذ بالاعتبار تأثير هذه الشريحة الكبيرة والحديثة على المجتمع السوري وعلى تركيبته السكانية، لأنها تشكل تحدياً خطيراً لمنظومة الحياة الاجتماعية في </a:t>
            </a:r>
            <a:r>
              <a:rPr lang="ar-SA" b="1" dirty="0" smtClean="0">
                <a:solidFill>
                  <a:srgbClr val="99FF33"/>
                </a:solidFill>
              </a:rPr>
              <a:t>سوريا. </a:t>
            </a:r>
            <a:endParaRPr lang="en-US" b="1" dirty="0">
              <a:solidFill>
                <a:srgbClr val="99FF33"/>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a:solidFill>
                  <a:srgbClr val="99FF33"/>
                </a:solidFill>
                <a:latin typeface="Simplified Arabic" pitchFamily="18" charset="-78"/>
                <a:cs typeface="Simplified Arabic" pitchFamily="18" charset="-78"/>
              </a:rPr>
              <a:t>توزع أفراد العينة وفق </a:t>
            </a:r>
            <a:r>
              <a:rPr lang="ar-SA" b="1" dirty="0" smtClean="0">
                <a:solidFill>
                  <a:srgbClr val="99FF33"/>
                </a:solidFill>
                <a:latin typeface="Simplified Arabic" pitchFamily="18" charset="-78"/>
                <a:cs typeface="Simplified Arabic" pitchFamily="18" charset="-78"/>
              </a:rPr>
              <a:t>الهوايات</a:t>
            </a:r>
            <a:endParaRPr lang="ar-SA" dirty="0">
              <a:solidFill>
                <a:srgbClr val="99FF33"/>
              </a:solidFill>
            </a:endParaRPr>
          </a:p>
        </p:txBody>
      </p:sp>
      <p:graphicFrame>
        <p:nvGraphicFramePr>
          <p:cNvPr id="7" name="عنصر نائب للمحتوى 6"/>
          <p:cNvGraphicFramePr>
            <a:graphicFrameLocks noGrp="1"/>
          </p:cNvGraphicFramePr>
          <p:nvPr>
            <p:ph idx="1"/>
          </p:nvPr>
        </p:nvGraphicFramePr>
        <p:xfrm>
          <a:off x="357158" y="157161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76585274"/>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rgbClr val="99FF33"/>
                </a:solidFill>
                <a:latin typeface="Simplified Arabic" pitchFamily="18" charset="-78"/>
                <a:cs typeface="Simplified Arabic" pitchFamily="18" charset="-78"/>
              </a:rPr>
              <a:t>توزع أفراد العينة وفق </a:t>
            </a:r>
            <a:r>
              <a:rPr lang="ar-SA" b="1" dirty="0" smtClean="0">
                <a:solidFill>
                  <a:srgbClr val="99FF33"/>
                </a:solidFill>
                <a:latin typeface="Simplified Arabic" pitchFamily="18" charset="-78"/>
                <a:cs typeface="Simplified Arabic" pitchFamily="18" charset="-78"/>
              </a:rPr>
              <a:t>الوضع الاقتصادي لأسرهم</a:t>
            </a:r>
            <a:endParaRPr lang="ar-SA" dirty="0">
              <a:solidFill>
                <a:srgbClr val="99FF33"/>
              </a:solidFill>
            </a:endParaRPr>
          </a:p>
        </p:txBody>
      </p:sp>
      <p:sp>
        <p:nvSpPr>
          <p:cNvPr id="4" name="عنصر نائب للمحتوى 3"/>
          <p:cNvSpPr>
            <a:spLocks noGrp="1"/>
          </p:cNvSpPr>
          <p:nvPr>
            <p:ph idx="1"/>
          </p:nvPr>
        </p:nvSpPr>
        <p:spPr/>
        <p:txBody>
          <a:bodyPr/>
          <a:lstStyle/>
          <a:p>
            <a:endParaRPr lang="en-US"/>
          </a:p>
        </p:txBody>
      </p:sp>
      <p:graphicFrame>
        <p:nvGraphicFramePr>
          <p:cNvPr id="5" name="مخطط 4"/>
          <p:cNvGraphicFramePr/>
          <p:nvPr/>
        </p:nvGraphicFramePr>
        <p:xfrm>
          <a:off x="428596" y="1500174"/>
          <a:ext cx="830580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76585274"/>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b="1" dirty="0">
                <a:solidFill>
                  <a:srgbClr val="99FF33"/>
                </a:solidFill>
                <a:latin typeface="Simplified Arabic" pitchFamily="18" charset="-78"/>
                <a:cs typeface="Simplified Arabic" pitchFamily="18" charset="-78"/>
              </a:rPr>
              <a:t>توزع أفراد العينة وفق </a:t>
            </a:r>
            <a:r>
              <a:rPr lang="ar-SA" b="1" dirty="0" smtClean="0">
                <a:solidFill>
                  <a:srgbClr val="99FF33"/>
                </a:solidFill>
                <a:latin typeface="Simplified Arabic" pitchFamily="18" charset="-78"/>
                <a:cs typeface="Simplified Arabic" pitchFamily="18" charset="-78"/>
              </a:rPr>
              <a:t>مكان السكن</a:t>
            </a:r>
            <a:endParaRPr lang="ar-SA" dirty="0">
              <a:solidFill>
                <a:srgbClr val="99FF33"/>
              </a:solidFill>
            </a:endParaRPr>
          </a:p>
        </p:txBody>
      </p:sp>
      <p:graphicFrame>
        <p:nvGraphicFramePr>
          <p:cNvPr id="6" name="عنصر نائب للمحتوى 5"/>
          <p:cNvGraphicFramePr>
            <a:graphicFrameLocks noGrp="1"/>
          </p:cNvGraphicFramePr>
          <p:nvPr>
            <p:ph idx="1"/>
          </p:nvPr>
        </p:nvGraphicFramePr>
        <p:xfrm>
          <a:off x="428596" y="157161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76585274"/>
      </p:ext>
    </p:extLst>
  </p:cSld>
  <p:clrMapOvr>
    <a:masterClrMapping/>
  </p:clrMapOvr>
  <mc:AlternateContent xmlns:mc="http://schemas.openxmlformats.org/markup-compatibility/2006">
    <mc:Choice xmlns="" xmlns:p14="http://schemas.microsoft.com/office/powerpoint/2010/main"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011222"/>
          </a:xfrm>
        </p:spPr>
        <p:txBody>
          <a:bodyPr>
            <a:normAutofit fontScale="90000"/>
          </a:bodyPr>
          <a:lstStyle/>
          <a:p>
            <a:r>
              <a:rPr lang="ar-SY" sz="2400" b="1" dirty="0" smtClean="0"/>
              <a:t>توزع </a:t>
            </a:r>
            <a:r>
              <a:rPr lang="ar-SY" sz="2400" b="1" dirty="0" smtClean="0">
                <a:solidFill>
                  <a:srgbClr val="99FF33"/>
                </a:solidFill>
              </a:rPr>
              <a:t>أفراد العينة من مصابي البتر وفق أبعاد نوعية الحياة قبل وبعد إعادة التأهيل </a:t>
            </a:r>
            <a:r>
              <a:rPr lang="ar-SA" sz="2400" b="1" dirty="0" smtClean="0">
                <a:solidFill>
                  <a:srgbClr val="99FF33"/>
                </a:solidFill>
              </a:rPr>
              <a:t>(العدد=30)</a:t>
            </a:r>
            <a:r>
              <a:rPr lang="ar-SY" sz="2400" b="1" dirty="0" smtClean="0">
                <a:solidFill>
                  <a:srgbClr val="99FF33"/>
                </a:solidFill>
              </a:rPr>
              <a:t>.</a:t>
            </a:r>
            <a:r>
              <a:rPr lang="ar-SA" sz="2400" b="1" dirty="0" smtClean="0">
                <a:solidFill>
                  <a:srgbClr val="99FF33"/>
                </a:solidFill>
              </a:rPr>
              <a:t/>
            </a:r>
            <a:br>
              <a:rPr lang="ar-SA" sz="2400" b="1" dirty="0" smtClean="0">
                <a:solidFill>
                  <a:srgbClr val="99FF33"/>
                </a:solidFill>
              </a:rPr>
            </a:br>
            <a:r>
              <a:rPr lang="ar-SA" sz="2400" b="1" dirty="0" smtClean="0">
                <a:solidFill>
                  <a:srgbClr val="99FF33"/>
                </a:solidFill>
              </a:rPr>
              <a:t> قيمة </a:t>
            </a:r>
            <a:r>
              <a:rPr lang="en-US" sz="2400" b="1" dirty="0" smtClean="0">
                <a:solidFill>
                  <a:srgbClr val="99FF33"/>
                </a:solidFill>
              </a:rPr>
              <a:t>P</a:t>
            </a:r>
            <a:r>
              <a:rPr lang="ar-SA" sz="2400" b="1" dirty="0" smtClean="0">
                <a:solidFill>
                  <a:srgbClr val="99FF33"/>
                </a:solidFill>
              </a:rPr>
              <a:t> ذات دلالة إحصائية في جميع الأبعاد </a:t>
            </a:r>
            <a:endParaRPr lang="ar-SA" sz="2400" dirty="0">
              <a:solidFill>
                <a:srgbClr val="99FF33"/>
              </a:solidFill>
            </a:endParaRPr>
          </a:p>
        </p:txBody>
      </p:sp>
      <p:graphicFrame>
        <p:nvGraphicFramePr>
          <p:cNvPr id="12" name="عنصر نائب للمحتوى 11"/>
          <p:cNvGraphicFramePr>
            <a:graphicFrameLocks noGrp="1"/>
          </p:cNvGraphicFramePr>
          <p:nvPr>
            <p:ph idx="1"/>
          </p:nvPr>
        </p:nvGraphicFramePr>
        <p:xfrm>
          <a:off x="152400" y="1295400"/>
          <a:ext cx="8991600" cy="5562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305195609"/>
      </p:ext>
    </p:extLst>
  </p:cSld>
  <p:clrMapOvr>
    <a:masterClrMapping/>
  </p:clrMapOvr>
  <mc:AlternateContent xmlns:mc="http://schemas.openxmlformats.org/markup-compatibility/2006">
    <mc:Choice xmlns=""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Y" sz="2000" b="1" dirty="0" smtClean="0">
                <a:solidFill>
                  <a:srgbClr val="99FF33"/>
                </a:solidFill>
              </a:rPr>
              <a:t>توزع أفراد العينة من مصابي الشلل وفق أبعاد نوعية الحياة قبل وبعد إعادة التأهيل</a:t>
            </a:r>
            <a:r>
              <a:rPr lang="ar-SA" sz="2000" b="1" dirty="0" smtClean="0">
                <a:solidFill>
                  <a:srgbClr val="99FF33"/>
                </a:solidFill>
              </a:rPr>
              <a:t> (العدد=30)</a:t>
            </a:r>
            <a:br>
              <a:rPr lang="ar-SA" sz="2000" b="1" dirty="0" smtClean="0">
                <a:solidFill>
                  <a:srgbClr val="99FF33"/>
                </a:solidFill>
              </a:rPr>
            </a:br>
            <a:r>
              <a:rPr lang="ar-SA" sz="2400" b="1" dirty="0" smtClean="0">
                <a:solidFill>
                  <a:srgbClr val="99FF33"/>
                </a:solidFill>
              </a:rPr>
              <a:t/>
            </a:r>
            <a:br>
              <a:rPr lang="ar-SA" sz="2400" b="1" dirty="0" smtClean="0">
                <a:solidFill>
                  <a:srgbClr val="99FF33"/>
                </a:solidFill>
              </a:rPr>
            </a:br>
            <a:r>
              <a:rPr lang="ar-SA" sz="2400" b="1" dirty="0" smtClean="0">
                <a:solidFill>
                  <a:srgbClr val="99FF33"/>
                </a:solidFill>
              </a:rPr>
              <a:t> قيمة </a:t>
            </a:r>
            <a:r>
              <a:rPr lang="en-US" sz="2400" b="1" dirty="0" smtClean="0">
                <a:solidFill>
                  <a:srgbClr val="99FF33"/>
                </a:solidFill>
              </a:rPr>
              <a:t>P</a:t>
            </a:r>
            <a:r>
              <a:rPr lang="ar-SA" sz="2400" b="1" dirty="0" smtClean="0">
                <a:solidFill>
                  <a:srgbClr val="99FF33"/>
                </a:solidFill>
              </a:rPr>
              <a:t> ذات دلالة إحصائية في جميع الأبعاد</a:t>
            </a:r>
            <a:endParaRPr lang="ar-SA" sz="2400" dirty="0">
              <a:solidFill>
                <a:srgbClr val="99FF33"/>
              </a:solidFill>
            </a:endParaRPr>
          </a:p>
        </p:txBody>
      </p:sp>
      <p:graphicFrame>
        <p:nvGraphicFramePr>
          <p:cNvPr id="5" name="عنصر نائب للمحتوى 4"/>
          <p:cNvGraphicFramePr>
            <a:graphicFrameLocks noGrp="1"/>
          </p:cNvGraphicFramePr>
          <p:nvPr>
            <p:ph idx="1"/>
          </p:nvPr>
        </p:nvGraphicFramePr>
        <p:xfrm>
          <a:off x="0" y="1447800"/>
          <a:ext cx="91440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305195609"/>
      </p:ext>
    </p:extLst>
  </p:cSld>
  <p:clrMapOvr>
    <a:masterClrMapping/>
  </p:clrMapOvr>
  <mc:AlternateContent xmlns:mc="http://schemas.openxmlformats.org/markup-compatibility/2006">
    <mc:Choice xmlns=""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400" y="0"/>
            <a:ext cx="8991600" cy="1600200"/>
          </a:xfrm>
        </p:spPr>
        <p:txBody>
          <a:bodyPr>
            <a:normAutofit fontScale="90000"/>
          </a:bodyPr>
          <a:lstStyle/>
          <a:p>
            <a:r>
              <a:rPr lang="ar-SY" sz="3600" b="1" dirty="0" smtClean="0">
                <a:solidFill>
                  <a:srgbClr val="99FF33"/>
                </a:solidFill>
              </a:rPr>
              <a:t/>
            </a:r>
            <a:br>
              <a:rPr lang="ar-SY" sz="3600" b="1" dirty="0" smtClean="0">
                <a:solidFill>
                  <a:srgbClr val="99FF33"/>
                </a:solidFill>
              </a:rPr>
            </a:br>
            <a:r>
              <a:rPr lang="ar-SA" sz="3600" b="1" dirty="0" smtClean="0">
                <a:solidFill>
                  <a:srgbClr val="99FF33"/>
                </a:solidFill>
              </a:rPr>
              <a:t>العلاقة بين العمر وأبعاد نوعية الحياة لدى مصابي البتر</a:t>
            </a:r>
            <a:r>
              <a:rPr lang="en-US" sz="3600" b="1" dirty="0" smtClean="0">
                <a:solidFill>
                  <a:srgbClr val="99FF33"/>
                </a:solidFill>
              </a:rPr>
              <a:t> </a:t>
            </a:r>
            <a:r>
              <a:rPr lang="ar-SA" sz="3600" b="1" dirty="0" smtClean="0">
                <a:solidFill>
                  <a:srgbClr val="99FF33"/>
                </a:solidFill>
              </a:rPr>
              <a:t>بعد إعادة التأهيل</a:t>
            </a:r>
            <a:r>
              <a:rPr lang="ar-SY" sz="4000" b="1" dirty="0" smtClean="0">
                <a:solidFill>
                  <a:srgbClr val="99FF33"/>
                </a:solidFill>
              </a:rPr>
              <a:t/>
            </a:r>
            <a:br>
              <a:rPr lang="ar-SY" sz="4000" b="1" dirty="0" smtClean="0">
                <a:solidFill>
                  <a:srgbClr val="99FF33"/>
                </a:solidFill>
              </a:rPr>
            </a:br>
            <a:r>
              <a:rPr lang="ar-SY" sz="3100" b="1" dirty="0" smtClean="0">
                <a:solidFill>
                  <a:srgbClr val="99FF33"/>
                </a:solidFill>
              </a:rPr>
              <a:t>لا توجد فروق ذات دلالة إحصائية بين الفئات العمرية</a:t>
            </a:r>
            <a:endParaRPr lang="en-US" sz="3100" b="1" dirty="0">
              <a:solidFill>
                <a:srgbClr val="99FF33"/>
              </a:solidFill>
            </a:endParaRPr>
          </a:p>
        </p:txBody>
      </p:sp>
      <p:graphicFrame>
        <p:nvGraphicFramePr>
          <p:cNvPr id="4" name="عنصر نائب للمحتوى 3"/>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74638"/>
            <a:ext cx="8915400" cy="1725602"/>
          </a:xfrm>
        </p:spPr>
        <p:txBody>
          <a:bodyPr>
            <a:normAutofit/>
          </a:bodyPr>
          <a:lstStyle/>
          <a:p>
            <a:r>
              <a:rPr lang="ar-SA" sz="4000" b="1" dirty="0" smtClean="0">
                <a:solidFill>
                  <a:srgbClr val="99FF33"/>
                </a:solidFill>
              </a:rPr>
              <a:t>العلاقة بين العمر وأبعاد نوعية الحياة لدى مصابي الشلل بعد إعادة التأهيل</a:t>
            </a:r>
            <a:r>
              <a:rPr lang="ar-SA" sz="6600" b="1" dirty="0" smtClean="0">
                <a:solidFill>
                  <a:srgbClr val="99FF33"/>
                </a:solidFill>
              </a:rPr>
              <a:t/>
            </a:r>
            <a:br>
              <a:rPr lang="ar-SA" sz="6600" b="1" dirty="0" smtClean="0">
                <a:solidFill>
                  <a:srgbClr val="99FF33"/>
                </a:solidFill>
              </a:rPr>
            </a:br>
            <a:r>
              <a:rPr lang="ar-SA" sz="2200" b="1" dirty="0" smtClean="0">
                <a:solidFill>
                  <a:srgbClr val="99FF33"/>
                </a:solidFill>
              </a:rPr>
              <a:t>لا يوجد فرق ذو دلالة إحصائية  في معدل أبعاد نوعية الحياة بين الفئات العمرية</a:t>
            </a:r>
            <a:r>
              <a:rPr lang="ar-SY" sz="2200" b="1" dirty="0" smtClean="0">
                <a:solidFill>
                  <a:srgbClr val="99FF33"/>
                </a:solidFill>
              </a:rPr>
              <a:t> من مصابي الشلل</a:t>
            </a:r>
            <a:endParaRPr lang="en-US" sz="2200" dirty="0">
              <a:solidFill>
                <a:srgbClr val="99FF33"/>
              </a:solidFill>
            </a:endParaRPr>
          </a:p>
        </p:txBody>
      </p:sp>
      <p:graphicFrame>
        <p:nvGraphicFramePr>
          <p:cNvPr id="4" name="عنصر نائب للمحتوى 3"/>
          <p:cNvGraphicFramePr>
            <a:graphicFrameLocks noGrp="1"/>
          </p:cNvGraphicFramePr>
          <p:nvPr>
            <p:ph idx="1"/>
          </p:nvPr>
        </p:nvGraphicFramePr>
        <p:xfrm>
          <a:off x="0" y="1981200"/>
          <a:ext cx="89154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325562"/>
          </a:xfrm>
        </p:spPr>
        <p:txBody>
          <a:bodyPr>
            <a:normAutofit fontScale="90000"/>
          </a:bodyPr>
          <a:lstStyle/>
          <a:p>
            <a:r>
              <a:rPr lang="ar-SA" sz="3600" b="1" dirty="0" smtClean="0">
                <a:solidFill>
                  <a:srgbClr val="99FF33"/>
                </a:solidFill>
              </a:rPr>
              <a:t>العلاقة بين المستوى التعليمي </a:t>
            </a:r>
            <a:r>
              <a:rPr lang="ar-SA" sz="3600" b="1" dirty="0" err="1" smtClean="0">
                <a:solidFill>
                  <a:srgbClr val="99FF33"/>
                </a:solidFill>
              </a:rPr>
              <a:t>و</a:t>
            </a:r>
            <a:r>
              <a:rPr lang="ar-SY" sz="3600" b="1" dirty="0" smtClean="0">
                <a:solidFill>
                  <a:srgbClr val="99FF33"/>
                </a:solidFill>
              </a:rPr>
              <a:t>أبعاد </a:t>
            </a:r>
            <a:r>
              <a:rPr lang="ar-SA" sz="3600" b="1" dirty="0" smtClean="0">
                <a:solidFill>
                  <a:srgbClr val="99FF33"/>
                </a:solidFill>
              </a:rPr>
              <a:t>نوعية الحياة لدى مصابي البتر بعد إعادة التأهيل</a:t>
            </a:r>
            <a:r>
              <a:rPr lang="ar-SA" sz="4000" b="1" dirty="0" smtClean="0">
                <a:solidFill>
                  <a:srgbClr val="99FF33"/>
                </a:solidFill>
              </a:rPr>
              <a:t/>
            </a:r>
            <a:br>
              <a:rPr lang="ar-SA" sz="4000" b="1" dirty="0" smtClean="0">
                <a:solidFill>
                  <a:srgbClr val="99FF33"/>
                </a:solidFill>
              </a:rPr>
            </a:br>
            <a:r>
              <a:rPr lang="ar-SA" sz="2200" b="1" dirty="0" smtClean="0">
                <a:solidFill>
                  <a:srgbClr val="99FF33"/>
                </a:solidFill>
              </a:rPr>
              <a:t>يوجد فرق ذو دلالة إحصائية  في بُعد إدارة الوقت بين المستويات التعليمية</a:t>
            </a:r>
            <a:r>
              <a:rPr lang="ar-SY" sz="2200" b="1" dirty="0" smtClean="0">
                <a:solidFill>
                  <a:srgbClr val="99FF33"/>
                </a:solidFill>
              </a:rPr>
              <a:t> أي يوجد تأثير للمستوى التعليمي على نوعية الحياة ككل</a:t>
            </a:r>
            <a:endParaRPr lang="en-US" sz="2200" dirty="0">
              <a:solidFill>
                <a:srgbClr val="99FF33"/>
              </a:solidFill>
            </a:endParaRPr>
          </a:p>
        </p:txBody>
      </p:sp>
      <p:graphicFrame>
        <p:nvGraphicFramePr>
          <p:cNvPr id="6" name="عنصر نائب للمحتوى 5"/>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74638"/>
            <a:ext cx="8610600" cy="1325562"/>
          </a:xfrm>
        </p:spPr>
        <p:txBody>
          <a:bodyPr>
            <a:normAutofit fontScale="90000"/>
          </a:bodyPr>
          <a:lstStyle/>
          <a:p>
            <a:r>
              <a:rPr lang="ar-SA" sz="3600" b="1" dirty="0" smtClean="0">
                <a:solidFill>
                  <a:srgbClr val="99FF33"/>
                </a:solidFill>
              </a:rPr>
              <a:t>العلاقة بين المستوى التعليمي </a:t>
            </a:r>
            <a:r>
              <a:rPr lang="ar-SA" sz="3600" b="1" dirty="0" err="1" smtClean="0">
                <a:solidFill>
                  <a:srgbClr val="99FF33"/>
                </a:solidFill>
              </a:rPr>
              <a:t>و</a:t>
            </a:r>
            <a:r>
              <a:rPr lang="ar-SY" sz="3600" b="1" dirty="0" smtClean="0">
                <a:solidFill>
                  <a:srgbClr val="99FF33"/>
                </a:solidFill>
              </a:rPr>
              <a:t>أبعاد </a:t>
            </a:r>
            <a:r>
              <a:rPr lang="ar-SA" sz="3600" b="1" dirty="0" smtClean="0">
                <a:solidFill>
                  <a:srgbClr val="99FF33"/>
                </a:solidFill>
              </a:rPr>
              <a:t>نوعية الحياة لدى مصابي الشلل بعد إعادة التأهيل</a:t>
            </a:r>
            <a:r>
              <a:rPr lang="ar-SA" sz="4000" b="1" dirty="0" smtClean="0">
                <a:solidFill>
                  <a:srgbClr val="99FF33"/>
                </a:solidFill>
              </a:rPr>
              <a:t/>
            </a:r>
            <a:br>
              <a:rPr lang="ar-SA" sz="4000" b="1" dirty="0" smtClean="0">
                <a:solidFill>
                  <a:srgbClr val="99FF33"/>
                </a:solidFill>
              </a:rPr>
            </a:br>
            <a:r>
              <a:rPr lang="ar-SA" sz="2200" b="1" dirty="0" smtClean="0">
                <a:solidFill>
                  <a:srgbClr val="99FF33"/>
                </a:solidFill>
              </a:rPr>
              <a:t>يوجد فرق ذو دلالة إحصائية  في جميع الأبعاد ما عدا بعد نوعية العلاقات بين المستويات التعليمية </a:t>
            </a:r>
            <a:endParaRPr lang="en-US" sz="2200" dirty="0">
              <a:solidFill>
                <a:srgbClr val="99FF33"/>
              </a:solidFill>
            </a:endParaRPr>
          </a:p>
        </p:txBody>
      </p:sp>
      <p:graphicFrame>
        <p:nvGraphicFramePr>
          <p:cNvPr id="5" name="عنصر نائب للمحتوى 4"/>
          <p:cNvGraphicFramePr>
            <a:graphicFrameLocks noGrp="1"/>
          </p:cNvGraphicFramePr>
          <p:nvPr>
            <p:ph idx="1"/>
          </p:nvPr>
        </p:nvGraphicFramePr>
        <p:xfrm>
          <a:off x="0" y="1600200"/>
          <a:ext cx="89916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74638"/>
            <a:ext cx="8610600" cy="1325562"/>
          </a:xfrm>
        </p:spPr>
        <p:txBody>
          <a:bodyPr>
            <a:normAutofit fontScale="90000"/>
          </a:bodyPr>
          <a:lstStyle/>
          <a:p>
            <a:r>
              <a:rPr lang="ar-SA" sz="2700" b="1" dirty="0" smtClean="0">
                <a:solidFill>
                  <a:srgbClr val="99FF33"/>
                </a:solidFill>
              </a:rPr>
              <a:t>العلاقة بين المستوى الاقتصادي ونوعية الحياة ككل لدى أفراد العينة بعد إعادة التأهيل</a:t>
            </a:r>
            <a:r>
              <a:rPr lang="ar-SA" sz="4000" b="1" dirty="0" smtClean="0">
                <a:solidFill>
                  <a:srgbClr val="99FF33"/>
                </a:solidFill>
              </a:rPr>
              <a:t/>
            </a:r>
            <a:br>
              <a:rPr lang="ar-SA" sz="4000" b="1" dirty="0" smtClean="0">
                <a:solidFill>
                  <a:srgbClr val="99FF33"/>
                </a:solidFill>
              </a:rPr>
            </a:br>
            <a:r>
              <a:rPr lang="ar-SA" sz="2200" b="1" dirty="0" smtClean="0">
                <a:solidFill>
                  <a:srgbClr val="99FF33"/>
                </a:solidFill>
              </a:rPr>
              <a:t>لا</a:t>
            </a:r>
            <a:r>
              <a:rPr lang="ar-SA" sz="4000" b="1" dirty="0" smtClean="0">
                <a:solidFill>
                  <a:srgbClr val="99FF33"/>
                </a:solidFill>
              </a:rPr>
              <a:t> </a:t>
            </a:r>
            <a:r>
              <a:rPr lang="ar-SA" sz="2200" b="1" dirty="0" smtClean="0">
                <a:solidFill>
                  <a:srgbClr val="99FF33"/>
                </a:solidFill>
              </a:rPr>
              <a:t>يوجد فرق ذو دلالة إحصائية  بالنسبة لمصابي البتر ويوجد فرق ذو دلالة إحصائية في نوعية الحياة بين المستويات الاقتصادية المختلفة لمصابي الشلل</a:t>
            </a:r>
            <a:endParaRPr lang="en-US" sz="2200" dirty="0">
              <a:solidFill>
                <a:srgbClr val="99FF33"/>
              </a:solidFill>
            </a:endParaRPr>
          </a:p>
        </p:txBody>
      </p:sp>
      <p:graphicFrame>
        <p:nvGraphicFramePr>
          <p:cNvPr id="6" name="عنصر نائب للمحتوى 5"/>
          <p:cNvGraphicFramePr>
            <a:graphicFrameLocks noGrp="1"/>
          </p:cNvGraphicFramePr>
          <p:nvPr>
            <p:ph idx="1"/>
          </p:nvPr>
        </p:nvGraphicFramePr>
        <p:xfrm>
          <a:off x="0" y="1600200"/>
          <a:ext cx="91440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buNone/>
            </a:pPr>
            <a:r>
              <a:rPr lang="ar-SA" dirty="0" smtClean="0"/>
              <a:t>  </a:t>
            </a:r>
          </a:p>
          <a:p>
            <a:pPr algn="ctr">
              <a:buNone/>
            </a:pPr>
            <a:r>
              <a:rPr lang="ar-SA" dirty="0" smtClean="0">
                <a:solidFill>
                  <a:srgbClr val="99FF33"/>
                </a:solidFill>
              </a:rPr>
              <a:t>تحتل الإعاقة الحركية الكلية أو الجزئية والتي تمثل عجزاً وظيفياً يصيب الفرد في إحدى أجهزته الحركية المرتبة الأولى في إعاقات الحرب</a:t>
            </a:r>
            <a:r>
              <a:rPr lang="ar-SA" dirty="0" smtClean="0">
                <a:solidFill>
                  <a:srgbClr val="009900"/>
                </a:solidFill>
              </a:rPr>
              <a:t>.</a:t>
            </a:r>
            <a:endParaRPr lang="ar-SA" dirty="0">
              <a:solidFill>
                <a:srgbClr val="009900"/>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600" y="274638"/>
            <a:ext cx="8686800" cy="1143000"/>
          </a:xfrm>
        </p:spPr>
        <p:txBody>
          <a:bodyPr>
            <a:normAutofit fontScale="90000"/>
          </a:bodyPr>
          <a:lstStyle/>
          <a:p>
            <a:r>
              <a:rPr lang="ar-SA" sz="3100" b="1" dirty="0" smtClean="0">
                <a:solidFill>
                  <a:srgbClr val="99FF33"/>
                </a:solidFill>
              </a:rPr>
              <a:t/>
            </a:r>
            <a:br>
              <a:rPr lang="ar-SA" sz="3100" b="1" dirty="0" smtClean="0">
                <a:solidFill>
                  <a:srgbClr val="99FF33"/>
                </a:solidFill>
              </a:rPr>
            </a:br>
            <a:r>
              <a:rPr lang="ar-SA" sz="3100" b="1" dirty="0" smtClean="0">
                <a:solidFill>
                  <a:srgbClr val="99FF33"/>
                </a:solidFill>
              </a:rPr>
              <a:t/>
            </a:r>
            <a:br>
              <a:rPr lang="ar-SA" sz="3100" b="1" dirty="0" smtClean="0">
                <a:solidFill>
                  <a:srgbClr val="99FF33"/>
                </a:solidFill>
              </a:rPr>
            </a:br>
            <a:r>
              <a:rPr lang="ar-SA" sz="3100" b="1" dirty="0" smtClean="0">
                <a:solidFill>
                  <a:srgbClr val="99FF33"/>
                </a:solidFill>
              </a:rPr>
              <a:t>العلاقة بين المهنة </a:t>
            </a:r>
            <a:r>
              <a:rPr lang="ar-SA" sz="3100" b="1" dirty="0" err="1" smtClean="0">
                <a:solidFill>
                  <a:srgbClr val="99FF33"/>
                </a:solidFill>
              </a:rPr>
              <a:t>و</a:t>
            </a:r>
            <a:r>
              <a:rPr lang="ar-SY" sz="3100" b="1" dirty="0" smtClean="0">
                <a:solidFill>
                  <a:srgbClr val="99FF33"/>
                </a:solidFill>
              </a:rPr>
              <a:t>أبعاد </a:t>
            </a:r>
            <a:r>
              <a:rPr lang="ar-SA" sz="3100" b="1" dirty="0" smtClean="0">
                <a:solidFill>
                  <a:srgbClr val="99FF33"/>
                </a:solidFill>
              </a:rPr>
              <a:t>نوعية الحياة لدى مصابي البتر بعد إعادة التأهيل</a:t>
            </a:r>
            <a:br>
              <a:rPr lang="ar-SA" sz="3100" b="1" dirty="0" smtClean="0">
                <a:solidFill>
                  <a:srgbClr val="99FF33"/>
                </a:solidFill>
              </a:rPr>
            </a:br>
            <a:r>
              <a:rPr lang="ar-SA" sz="3100" b="1" dirty="0" smtClean="0">
                <a:solidFill>
                  <a:srgbClr val="99FF33"/>
                </a:solidFill>
              </a:rPr>
              <a:t> </a:t>
            </a:r>
            <a:r>
              <a:rPr lang="ar-SA" sz="2000" b="1" dirty="0" smtClean="0">
                <a:solidFill>
                  <a:srgbClr val="99FF33"/>
                </a:solidFill>
              </a:rPr>
              <a:t>يوجد فرق ذو دلالة إحصائية  في معدلات أبعاد نوعية الحياة بالنسبة لمصابي البتر وفق المهنة ماعدا بُعد إدارة الوقت ونوعية العلاقات </a:t>
            </a:r>
            <a:r>
              <a:rPr lang="ar-SA" b="1" dirty="0" smtClean="0">
                <a:solidFill>
                  <a:srgbClr val="99FF33"/>
                </a:solidFill>
              </a:rPr>
              <a:t/>
            </a:r>
            <a:br>
              <a:rPr lang="ar-SA" b="1" dirty="0" smtClean="0">
                <a:solidFill>
                  <a:srgbClr val="99FF33"/>
                </a:solidFill>
              </a:rPr>
            </a:br>
            <a:r>
              <a:rPr lang="ar-SA" b="1" dirty="0" smtClean="0">
                <a:solidFill>
                  <a:srgbClr val="99FF33"/>
                </a:solidFill>
              </a:rPr>
              <a:t> </a:t>
            </a:r>
            <a:endParaRPr lang="en-US" dirty="0">
              <a:solidFill>
                <a:srgbClr val="99FF33"/>
              </a:solidFill>
            </a:endParaRPr>
          </a:p>
        </p:txBody>
      </p:sp>
      <p:graphicFrame>
        <p:nvGraphicFramePr>
          <p:cNvPr id="4" name="عنصر نائب للمحتوى 3"/>
          <p:cNvGraphicFramePr>
            <a:graphicFrameLocks noGrp="1"/>
          </p:cNvGraphicFramePr>
          <p:nvPr>
            <p:ph idx="1"/>
          </p:nvPr>
        </p:nvGraphicFramePr>
        <p:xfrm>
          <a:off x="0" y="1600200"/>
          <a:ext cx="8991600" cy="5105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8915400" cy="1143000"/>
          </a:xfrm>
        </p:spPr>
        <p:txBody>
          <a:bodyPr>
            <a:normAutofit fontScale="90000"/>
          </a:bodyPr>
          <a:lstStyle/>
          <a:p>
            <a:r>
              <a:rPr lang="ar-SA" sz="3200" b="1" dirty="0" smtClean="0">
                <a:solidFill>
                  <a:srgbClr val="99FF33"/>
                </a:solidFill>
              </a:rPr>
              <a:t/>
            </a:r>
            <a:br>
              <a:rPr lang="ar-SA" sz="3200" b="1" dirty="0" smtClean="0">
                <a:solidFill>
                  <a:srgbClr val="99FF33"/>
                </a:solidFill>
              </a:rPr>
            </a:br>
            <a:r>
              <a:rPr lang="ar-SA" sz="3100" b="1" dirty="0" smtClean="0">
                <a:solidFill>
                  <a:srgbClr val="99FF33"/>
                </a:solidFill>
              </a:rPr>
              <a:t>العلاقة بين الهوايات وأبعاد نوعية الحياة لدى مصابي البتر بعد إعادة التأهيل</a:t>
            </a:r>
            <a:r>
              <a:rPr lang="ar-SA" sz="3200" b="1" dirty="0" smtClean="0">
                <a:solidFill>
                  <a:srgbClr val="99FF33"/>
                </a:solidFill>
              </a:rPr>
              <a:t/>
            </a:r>
            <a:br>
              <a:rPr lang="ar-SA" sz="3200" b="1" dirty="0" smtClean="0">
                <a:solidFill>
                  <a:srgbClr val="99FF33"/>
                </a:solidFill>
              </a:rPr>
            </a:br>
            <a:r>
              <a:rPr lang="ar-SA" sz="2800" dirty="0" smtClean="0">
                <a:solidFill>
                  <a:srgbClr val="99FF33"/>
                </a:solidFill>
              </a:rPr>
              <a:t> </a:t>
            </a:r>
            <a:r>
              <a:rPr lang="ar-SA" sz="2400" b="1" dirty="0" smtClean="0">
                <a:solidFill>
                  <a:srgbClr val="99FF33"/>
                </a:solidFill>
              </a:rPr>
              <a:t>يوجد تأثير للهوايات التي يمارسها أفراد العينة من مصابي البتر على أبعاد نوعية الحياة بعد تطبيق إعادة التأهيل باستثناء نوعية الدور الاجتماعي</a:t>
            </a:r>
            <a:endParaRPr lang="en-US" sz="3200" b="1" dirty="0">
              <a:solidFill>
                <a:srgbClr val="99FF33"/>
              </a:solidFill>
            </a:endParaRPr>
          </a:p>
        </p:txBody>
      </p:sp>
      <p:graphicFrame>
        <p:nvGraphicFramePr>
          <p:cNvPr id="4" name="عنصر نائب للمحتوى 3"/>
          <p:cNvGraphicFramePr>
            <a:graphicFrameLocks noGrp="1"/>
          </p:cNvGraphicFramePr>
          <p:nvPr>
            <p:ph idx="1"/>
          </p:nvPr>
        </p:nvGraphicFramePr>
        <p:xfrm>
          <a:off x="0" y="1600200"/>
          <a:ext cx="89154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2800" b="1" dirty="0" smtClean="0">
                <a:solidFill>
                  <a:srgbClr val="99FF33"/>
                </a:solidFill>
              </a:rPr>
              <a:t/>
            </a:r>
            <a:br>
              <a:rPr lang="ar-SA" sz="2800" b="1" dirty="0" smtClean="0">
                <a:solidFill>
                  <a:srgbClr val="99FF33"/>
                </a:solidFill>
              </a:rPr>
            </a:br>
            <a:r>
              <a:rPr lang="ar-SA" sz="2800" b="1" dirty="0" smtClean="0">
                <a:solidFill>
                  <a:srgbClr val="99FF33"/>
                </a:solidFill>
              </a:rPr>
              <a:t>العلاقة بين الهوايات وأبعاد نوعية الحياة لدى مصابي الشلل بعد إعادة التأهيل</a:t>
            </a:r>
            <a:br>
              <a:rPr lang="ar-SA" sz="2800" b="1" dirty="0" smtClean="0">
                <a:solidFill>
                  <a:srgbClr val="99FF33"/>
                </a:solidFill>
              </a:rPr>
            </a:br>
            <a:r>
              <a:rPr lang="ar-SA" sz="2400" dirty="0" smtClean="0">
                <a:solidFill>
                  <a:srgbClr val="99FF33"/>
                </a:solidFill>
              </a:rPr>
              <a:t> </a:t>
            </a:r>
            <a:r>
              <a:rPr lang="ar-SA" sz="2400" b="1" dirty="0" smtClean="0">
                <a:solidFill>
                  <a:srgbClr val="99FF33"/>
                </a:solidFill>
              </a:rPr>
              <a:t>يوجد تأثير للهوايات التي يمارسها أفراد العينة من مصابي الشلل على أبعاد نوعية الحياة بعد إعادة التأهيل باستثناء نوعية الصحة النفسية ونوعية العلاقات </a:t>
            </a:r>
            <a:r>
              <a:rPr lang="ar-SA" sz="2800" b="1" dirty="0" smtClean="0">
                <a:solidFill>
                  <a:srgbClr val="99FF33"/>
                </a:solidFill>
              </a:rPr>
              <a:t/>
            </a:r>
            <a:br>
              <a:rPr lang="ar-SA" sz="2800" b="1" dirty="0" smtClean="0">
                <a:solidFill>
                  <a:srgbClr val="99FF33"/>
                </a:solidFill>
              </a:rPr>
            </a:br>
            <a:endParaRPr lang="en-US" sz="2800" dirty="0">
              <a:solidFill>
                <a:srgbClr val="99FF33"/>
              </a:solidFill>
            </a:endParaRPr>
          </a:p>
        </p:txBody>
      </p:sp>
      <p:graphicFrame>
        <p:nvGraphicFramePr>
          <p:cNvPr id="4" name="عنصر نائب للمحتوى 3"/>
          <p:cNvGraphicFramePr>
            <a:graphicFrameLocks noGrp="1"/>
          </p:cNvGraphicFramePr>
          <p:nvPr>
            <p:ph idx="1"/>
          </p:nvPr>
        </p:nvGraphicFramePr>
        <p:xfrm>
          <a:off x="0" y="1428736"/>
          <a:ext cx="89916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ctr">
              <a:buNone/>
            </a:pPr>
            <a:endParaRPr lang="ar-SA" sz="5400" dirty="0" smtClean="0">
              <a:solidFill>
                <a:srgbClr val="99FF33"/>
              </a:solidFill>
            </a:endParaRPr>
          </a:p>
          <a:p>
            <a:pPr algn="ctr">
              <a:buNone/>
            </a:pPr>
            <a:r>
              <a:rPr lang="ar-SA" sz="5400" dirty="0" smtClean="0">
                <a:solidFill>
                  <a:srgbClr val="99FF33"/>
                </a:solidFill>
              </a:rPr>
              <a:t>الاستنتاجات</a:t>
            </a:r>
            <a:br>
              <a:rPr lang="ar-SA" sz="5400" dirty="0" smtClean="0">
                <a:solidFill>
                  <a:srgbClr val="99FF33"/>
                </a:solidFill>
              </a:rPr>
            </a:br>
            <a:endParaRPr lang="ar-SA" sz="5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4294967295"/>
          </p:nvPr>
        </p:nvSpPr>
        <p:spPr>
          <a:xfrm>
            <a:off x="714349" y="1928813"/>
            <a:ext cx="8429652" cy="3709987"/>
          </a:xfrm>
        </p:spPr>
        <p:txBody>
          <a:bodyPr/>
          <a:lstStyle/>
          <a:p>
            <a:pPr algn="r">
              <a:buFont typeface="Arial" pitchFamily="34" charset="0"/>
              <a:buChar char="•"/>
            </a:pPr>
            <a:r>
              <a:rPr lang="ar-SA" sz="2800" b="1" dirty="0" smtClean="0">
                <a:solidFill>
                  <a:srgbClr val="99FF33"/>
                </a:solidFill>
              </a:rPr>
              <a:t> لم يسجل أي من أفراد العينة معدل نوعية حياة جيد</a:t>
            </a:r>
          </a:p>
          <a:p>
            <a:pPr algn="r">
              <a:buFont typeface="Arial" pitchFamily="34" charset="0"/>
              <a:buChar char="•"/>
            </a:pPr>
            <a:endParaRPr lang="ar-SA" sz="2800" b="1" dirty="0" smtClean="0">
              <a:solidFill>
                <a:srgbClr val="99FF33"/>
              </a:solidFill>
            </a:endParaRPr>
          </a:p>
          <a:p>
            <a:pPr lvl="0" algn="r">
              <a:buFont typeface="Arial" pitchFamily="34" charset="0"/>
              <a:buChar char="•"/>
            </a:pPr>
            <a:r>
              <a:rPr lang="ar-SA" sz="2800" b="1" dirty="0" smtClean="0">
                <a:solidFill>
                  <a:srgbClr val="99FF33"/>
                </a:solidFill>
              </a:rPr>
              <a:t>كان معدل نوعية الحياة ككل لأفراد العينة قبل تطبيق إعادة التأهيل متوسطاً، ليبقى بعد تطبيق إعادة التأهيل متوسطاً، مع وجود فروق ذات دلالة إحصائية هامة بين مصابي البتر ومصابي الشلل بعد التأهيل.</a:t>
            </a:r>
            <a:endParaRPr lang="en-US" sz="2800" b="1" dirty="0" smtClean="0">
              <a:solidFill>
                <a:srgbClr val="99FF33"/>
              </a:solidFill>
            </a:endParaRPr>
          </a:p>
          <a:p>
            <a:pPr algn="r">
              <a:buFont typeface="Arial" pitchFamily="34" charset="0"/>
              <a:buChar char="•"/>
            </a:pPr>
            <a:endParaRPr lang="ar-SA" sz="2800" b="1" dirty="0" smtClean="0">
              <a:solidFill>
                <a:srgbClr val="99FF33"/>
              </a:solidFill>
            </a:endParaRPr>
          </a:p>
          <a:p>
            <a:pPr algn="r">
              <a:buFont typeface="Arial" pitchFamily="34" charset="0"/>
              <a:buChar char="•"/>
            </a:pPr>
            <a:endParaRPr lang="ar-SA" sz="2800" b="1" dirty="0" smtClean="0">
              <a:solidFill>
                <a:srgbClr val="99FF33"/>
              </a:solidFill>
            </a:endParaRPr>
          </a:p>
          <a:p>
            <a:pPr algn="r">
              <a:buFont typeface="Arial" pitchFamily="34" charset="0"/>
              <a:buChar char="•"/>
            </a:pPr>
            <a:endParaRPr lang="ar-SA" sz="2800"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472518" cy="5929354"/>
          </a:xfrm>
        </p:spPr>
        <p:txBody>
          <a:bodyPr/>
          <a:lstStyle/>
          <a:p>
            <a:pPr lvl="0"/>
            <a:endParaRPr lang="ar-SA" sz="2800" b="1" dirty="0" smtClean="0">
              <a:solidFill>
                <a:srgbClr val="99FF33"/>
              </a:solidFill>
            </a:endParaRPr>
          </a:p>
          <a:p>
            <a:r>
              <a:rPr lang="ar-SA" sz="2800" b="1" dirty="0" smtClean="0">
                <a:solidFill>
                  <a:srgbClr val="99FF33"/>
                </a:solidFill>
              </a:rPr>
              <a:t>معدل نوعية الحياة لأفراد العينة من مصابي الشلل كان قبل تطبيق إعادة التأهيل متوسطاً، وبقي بعد تطبيق إعادة التأهيل متوسطاً لكن مع كون هذه الفروق ذات دلالة إحصائية هامة.</a:t>
            </a:r>
          </a:p>
          <a:p>
            <a:endParaRPr lang="ar-SA" sz="2800" b="1" dirty="0" smtClean="0">
              <a:solidFill>
                <a:srgbClr val="99FF33"/>
              </a:solidFill>
            </a:endParaRPr>
          </a:p>
          <a:p>
            <a:pPr lvl="0"/>
            <a:r>
              <a:rPr lang="ar-SA" sz="2800" b="1" dirty="0" smtClean="0">
                <a:solidFill>
                  <a:srgbClr val="99FF33"/>
                </a:solidFill>
              </a:rPr>
              <a:t>معدل نوعية الحياة ككل لأفراد العينة من مصابي البتر قبل تطبيق إعادة التأهيل متوسطاً، وبقي بعد تطبيق إعادة التأهيل متوسطاً مع وجود فروق ذات دلالة إحصائية هامة.</a:t>
            </a:r>
            <a:endParaRPr lang="en-US" sz="2800" b="1" dirty="0" smtClean="0">
              <a:solidFill>
                <a:srgbClr val="99FF33"/>
              </a:solidFill>
            </a:endParaRPr>
          </a:p>
          <a:p>
            <a:endParaRPr lang="en-US" sz="2800" b="1" dirty="0" smtClean="0">
              <a:solidFill>
                <a:srgbClr val="99FF33"/>
              </a:solidFill>
            </a:endParaRPr>
          </a:p>
          <a:p>
            <a:pPr lvl="0"/>
            <a:endParaRPr lang="ar-SA" sz="2800" b="1" dirty="0" smtClean="0">
              <a:solidFill>
                <a:srgbClr val="99FF33"/>
              </a:solidFill>
            </a:endParaRPr>
          </a:p>
          <a:p>
            <a:pPr lvl="0"/>
            <a:endParaRPr lang="ar-SA" sz="2800" b="1" dirty="0" smtClean="0">
              <a:solidFill>
                <a:srgbClr val="99FF33"/>
              </a:solidFill>
            </a:endParaRPr>
          </a:p>
          <a:p>
            <a:pPr lvl="0"/>
            <a:endParaRPr lang="en-US" sz="2800" b="1"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472518" cy="5929354"/>
          </a:xfrm>
        </p:spPr>
        <p:txBody>
          <a:bodyPr/>
          <a:lstStyle/>
          <a:p>
            <a:pPr lvl="0"/>
            <a:r>
              <a:rPr lang="ar-SA" sz="2800" b="1" dirty="0" smtClean="0">
                <a:solidFill>
                  <a:srgbClr val="99FF33"/>
                </a:solidFill>
              </a:rPr>
              <a:t>معدل نوعية الصحة العامة لمصابي البتر قبل تطبيق إعادة التأهيل ضعيفاً، وأصبح بعد تطبيق إعادة التأهيل متوسطاً.</a:t>
            </a:r>
          </a:p>
          <a:p>
            <a:pPr lvl="0"/>
            <a:endParaRPr lang="ar-SA" sz="2800" b="1" dirty="0" smtClean="0">
              <a:solidFill>
                <a:srgbClr val="99FF33"/>
              </a:solidFill>
            </a:endParaRPr>
          </a:p>
          <a:p>
            <a:pPr lvl="0" algn="justLow"/>
            <a:r>
              <a:rPr lang="ar-SA" sz="2800" b="1" dirty="0" smtClean="0">
                <a:solidFill>
                  <a:srgbClr val="99FF33"/>
                </a:solidFill>
              </a:rPr>
              <a:t>كان معدل نوعية الصحة النفسية لمصابي البتر قبل تطبيق إعادة التأهيل ضعيفاً وتغير ليصبح متوسطاً بعد تطبيق إعادة التأهيل.</a:t>
            </a:r>
          </a:p>
          <a:p>
            <a:pPr lvl="0" algn="justLow"/>
            <a:endParaRPr lang="en-US" sz="2800" b="1" dirty="0" smtClean="0">
              <a:solidFill>
                <a:srgbClr val="99FF33"/>
              </a:solidFill>
            </a:endParaRPr>
          </a:p>
          <a:p>
            <a:pPr lvl="0" algn="justLow"/>
            <a:r>
              <a:rPr lang="ar-SA" sz="2800" b="1" dirty="0" smtClean="0">
                <a:solidFill>
                  <a:srgbClr val="99FF33"/>
                </a:solidFill>
              </a:rPr>
              <a:t>كان معدل نوعية شغل الوقت وإدارته لمصابي البتر قبل تطبيق إعادة التأهيل ضعيفاً، وأصبح بعد تطبيق إعادة التأهيل متوسطاً.</a:t>
            </a:r>
          </a:p>
          <a:p>
            <a:pPr lvl="0" algn="justLow"/>
            <a:endParaRPr lang="ar-SA" sz="2800" b="1" dirty="0" smtClean="0">
              <a:solidFill>
                <a:srgbClr val="99FF33"/>
              </a:solidFill>
            </a:endParaRPr>
          </a:p>
          <a:p>
            <a:pPr algn="justLow"/>
            <a:r>
              <a:rPr lang="ar-SA" sz="2800" b="1" dirty="0" smtClean="0">
                <a:solidFill>
                  <a:srgbClr val="99FF33"/>
                </a:solidFill>
              </a:rPr>
              <a:t>كان معدل نوعية الصحة العامة قبل تطبيق إعادة التأهيل ضعيفاً وأصبح بعد تطبيق إعادة التأهيل متوسطاً.</a:t>
            </a:r>
          </a:p>
          <a:p>
            <a:pPr lvl="0" algn="justLow"/>
            <a:endParaRPr lang="en-US" sz="2800" b="1" dirty="0" smtClean="0">
              <a:solidFill>
                <a:srgbClr val="99FF33"/>
              </a:solidFill>
            </a:endParaRPr>
          </a:p>
          <a:p>
            <a:pPr lvl="0"/>
            <a:endParaRPr lang="en-US" sz="2800" b="1" dirty="0" smtClean="0">
              <a:solidFill>
                <a:srgbClr val="99FF33"/>
              </a:solidFill>
            </a:endParaRPr>
          </a:p>
          <a:p>
            <a:endParaRPr lang="en-US" sz="2800" b="1" dirty="0" smtClean="0">
              <a:solidFill>
                <a:srgbClr val="99FF33"/>
              </a:solidFill>
            </a:endParaRPr>
          </a:p>
          <a:p>
            <a:pPr lvl="0"/>
            <a:endParaRPr lang="ar-SA" sz="2800" b="1" dirty="0" smtClean="0">
              <a:solidFill>
                <a:srgbClr val="99FF33"/>
              </a:solidFill>
            </a:endParaRPr>
          </a:p>
          <a:p>
            <a:pPr lvl="0"/>
            <a:endParaRPr lang="ar-SA" sz="2800" b="1" dirty="0" smtClean="0">
              <a:solidFill>
                <a:srgbClr val="99FF33"/>
              </a:solidFill>
            </a:endParaRPr>
          </a:p>
          <a:p>
            <a:pPr lvl="0"/>
            <a:endParaRPr lang="en-US" sz="2800" b="1"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472518" cy="5929354"/>
          </a:xfrm>
        </p:spPr>
        <p:txBody>
          <a:bodyPr>
            <a:normAutofit lnSpcReduction="10000"/>
          </a:bodyPr>
          <a:lstStyle/>
          <a:p>
            <a:pPr lvl="0" algn="justLow"/>
            <a:r>
              <a:rPr lang="ar-SA" sz="2800" b="1" dirty="0" smtClean="0">
                <a:solidFill>
                  <a:srgbClr val="99FF33"/>
                </a:solidFill>
              </a:rPr>
              <a:t>كان معدل نوعية الحياة لأفراد العينة من مصابي الشلل قبل تطبيق إعادة التأهيل متوسطاً، وبقي بعد تطبيق إعادة التأهيل متوسطاً لكن مع كون هذه الفروق ذات دلالة إحصائية هامة.</a:t>
            </a:r>
          </a:p>
          <a:p>
            <a:pPr lvl="0" algn="justLow">
              <a:buNone/>
            </a:pPr>
            <a:endParaRPr lang="en-US" sz="2800" b="1" dirty="0" smtClean="0">
              <a:solidFill>
                <a:srgbClr val="99FF33"/>
              </a:solidFill>
            </a:endParaRPr>
          </a:p>
          <a:p>
            <a:pPr lvl="0" algn="justLow"/>
            <a:r>
              <a:rPr lang="ar-SA" sz="2800" b="1" dirty="0" smtClean="0">
                <a:solidFill>
                  <a:srgbClr val="99FF33"/>
                </a:solidFill>
              </a:rPr>
              <a:t>كان معدل نوعية شغل الوقت وإدارته لأفراد العينة من مصابي الشلل قبل تطبيق إعادة التأهيل ضعيفاً  وأصبح بعد تطبيق إعادة التأهيل متوسطاً.</a:t>
            </a:r>
          </a:p>
          <a:p>
            <a:pPr lvl="0" algn="justLow"/>
            <a:endParaRPr lang="ar-SA" sz="2800" b="1" dirty="0" smtClean="0">
              <a:solidFill>
                <a:srgbClr val="99FF33"/>
              </a:solidFill>
            </a:endParaRPr>
          </a:p>
          <a:p>
            <a:pPr algn="justLow"/>
            <a:r>
              <a:rPr lang="ar-SA" sz="2800" b="1" dirty="0" smtClean="0">
                <a:solidFill>
                  <a:srgbClr val="99FF33"/>
                </a:solidFill>
              </a:rPr>
              <a:t>لا تأثير للمستوى التعليمي لدى مصابي البتر على نوعية إدارة الوقت بعد إعادة التأهيل</a:t>
            </a:r>
          </a:p>
          <a:p>
            <a:pPr algn="justLow"/>
            <a:endParaRPr lang="ar-SA" sz="2800" b="1" dirty="0" smtClean="0">
              <a:solidFill>
                <a:srgbClr val="99FF33"/>
              </a:solidFill>
              <a:latin typeface="Simplified Arabic" pitchFamily="18" charset="-78"/>
              <a:cs typeface="Simplified Arabic" pitchFamily="18" charset="-78"/>
            </a:endParaRPr>
          </a:p>
          <a:p>
            <a:pPr lvl="0" algn="justLow"/>
            <a:r>
              <a:rPr lang="ar-SA" sz="2800" b="1" dirty="0" smtClean="0">
                <a:solidFill>
                  <a:srgbClr val="99FF33"/>
                </a:solidFill>
              </a:rPr>
              <a:t>لا تأثير للمستوى الاقتصادي لأفراد العينة من مصابي البتر على أبعاد نوعية الحياة بعد إعادة التأهيل.</a:t>
            </a:r>
            <a:endParaRPr lang="en-US" sz="2800" b="1" dirty="0" smtClean="0">
              <a:solidFill>
                <a:srgbClr val="99FF33"/>
              </a:solidFill>
            </a:endParaRPr>
          </a:p>
          <a:p>
            <a:pPr algn="justLow"/>
            <a:endParaRPr lang="en-US" sz="2800" b="1" dirty="0" smtClean="0">
              <a:solidFill>
                <a:srgbClr val="99FF33"/>
              </a:solidFill>
              <a:latin typeface="Simplified Arabic" pitchFamily="18" charset="-78"/>
              <a:cs typeface="Simplified Arabic" pitchFamily="18" charset="-78"/>
            </a:endParaRPr>
          </a:p>
          <a:p>
            <a:pPr lvl="0" algn="justLow"/>
            <a:endParaRPr lang="en-US" sz="2800" b="1" dirty="0" smtClean="0">
              <a:solidFill>
                <a:srgbClr val="99FF33"/>
              </a:solidFill>
            </a:endParaRPr>
          </a:p>
          <a:p>
            <a:pPr lvl="0" algn="justLow"/>
            <a:endParaRPr lang="en-US" sz="2800" b="1" dirty="0" smtClean="0">
              <a:solidFill>
                <a:srgbClr val="99FF33"/>
              </a:solidFill>
            </a:endParaRPr>
          </a:p>
          <a:p>
            <a:pPr lvl="0"/>
            <a:endParaRPr lang="en-US" sz="2800" b="1" dirty="0" smtClean="0">
              <a:solidFill>
                <a:srgbClr val="99FF33"/>
              </a:solidFill>
            </a:endParaRPr>
          </a:p>
          <a:p>
            <a:endParaRPr lang="en-US" sz="2800" b="1" dirty="0" smtClean="0">
              <a:solidFill>
                <a:srgbClr val="99FF33"/>
              </a:solidFill>
            </a:endParaRPr>
          </a:p>
          <a:p>
            <a:pPr lvl="0"/>
            <a:endParaRPr lang="ar-SA" sz="2800" b="1" dirty="0" smtClean="0">
              <a:solidFill>
                <a:srgbClr val="99FF33"/>
              </a:solidFill>
            </a:endParaRPr>
          </a:p>
          <a:p>
            <a:pPr lvl="0"/>
            <a:endParaRPr lang="ar-SA" sz="2800" b="1" dirty="0" smtClean="0">
              <a:solidFill>
                <a:srgbClr val="99FF33"/>
              </a:solidFill>
            </a:endParaRPr>
          </a:p>
          <a:p>
            <a:pPr lvl="0"/>
            <a:endParaRPr lang="en-US" sz="2800" b="1"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472518" cy="5929354"/>
          </a:xfrm>
        </p:spPr>
        <p:txBody>
          <a:bodyPr>
            <a:normAutofit/>
          </a:bodyPr>
          <a:lstStyle/>
          <a:p>
            <a:pPr lvl="0" algn="justLow"/>
            <a:r>
              <a:rPr lang="ar-SA" sz="2800" b="1" dirty="0" smtClean="0">
                <a:solidFill>
                  <a:srgbClr val="99FF33"/>
                </a:solidFill>
              </a:rPr>
              <a:t>يوجد تأثير للمستوى الاقتصادي لأفراد العينة من مصابي الشلل على أبعاد نوعية الحياة بعد تطبيق إعادة التأهيل باستثناء بُعد نوعية الصحة النفسية </a:t>
            </a:r>
            <a:r>
              <a:rPr lang="ar-SA" sz="2800" b="1" dirty="0" err="1" smtClean="0">
                <a:solidFill>
                  <a:srgbClr val="99FF33"/>
                </a:solidFill>
              </a:rPr>
              <a:t>و</a:t>
            </a:r>
            <a:r>
              <a:rPr lang="ar-SA" sz="2800" b="1" dirty="0" smtClean="0">
                <a:solidFill>
                  <a:srgbClr val="99FF33"/>
                </a:solidFill>
              </a:rPr>
              <a:t> بُعد نوعية العلاقات</a:t>
            </a:r>
            <a:r>
              <a:rPr lang="ar-SA" sz="2800" dirty="0" smtClean="0">
                <a:solidFill>
                  <a:srgbClr val="99FF33"/>
                </a:solidFill>
              </a:rPr>
              <a:t>.</a:t>
            </a:r>
          </a:p>
          <a:p>
            <a:pPr lvl="0" algn="justLow"/>
            <a:endParaRPr lang="ar-SA" sz="2800" dirty="0" smtClean="0">
              <a:solidFill>
                <a:srgbClr val="99FF33"/>
              </a:solidFill>
            </a:endParaRPr>
          </a:p>
          <a:p>
            <a:pPr lvl="0" algn="justLow"/>
            <a:r>
              <a:rPr lang="ar-SA" sz="2800" b="1" dirty="0" smtClean="0">
                <a:solidFill>
                  <a:srgbClr val="99FF33"/>
                </a:solidFill>
              </a:rPr>
              <a:t>يوجد تأثير للمهنة التي يمارسها أفراد العينة من مصابي البتر على أبعاد نوعية الحياة بعد تطبيق إعادة التأهيل باستثناء بُعد نوعية إدارة الوقت وبُعد نوعية العلاقات.</a:t>
            </a:r>
          </a:p>
          <a:p>
            <a:pPr algn="justLow"/>
            <a:endParaRPr lang="ar-SA" sz="2800" b="1" dirty="0" smtClean="0">
              <a:solidFill>
                <a:srgbClr val="99FF33"/>
              </a:solidFill>
            </a:endParaRPr>
          </a:p>
          <a:p>
            <a:pPr algn="justLow"/>
            <a:r>
              <a:rPr lang="ar-SA" sz="2800" b="1" dirty="0" smtClean="0">
                <a:solidFill>
                  <a:srgbClr val="99FF33"/>
                </a:solidFill>
              </a:rPr>
              <a:t>يوجد تأثير للهوايات التي يمارسها أفراد العينة من مصابي الشلل على أبعاد نوعية الحياة بعد إعادة التأهيل باستثناء بُعد نوعية الصحة النفسية وبُعد نوعية العلاقات.</a:t>
            </a:r>
            <a:endParaRPr lang="en-US" sz="2800" b="1" dirty="0" smtClean="0">
              <a:solidFill>
                <a:srgbClr val="99FF33"/>
              </a:solidFill>
            </a:endParaRPr>
          </a:p>
          <a:p>
            <a:pPr lvl="0" algn="justLow"/>
            <a:endParaRPr lang="en-US" sz="2800" dirty="0" smtClean="0">
              <a:solidFill>
                <a:srgbClr val="99FF33"/>
              </a:solidFill>
            </a:endParaRPr>
          </a:p>
          <a:p>
            <a:pPr algn="justLow"/>
            <a:endParaRPr lang="en-US" sz="2800" b="1" dirty="0" smtClean="0">
              <a:solidFill>
                <a:srgbClr val="99FF33"/>
              </a:solidFill>
              <a:latin typeface="Simplified Arabic" pitchFamily="18" charset="-78"/>
              <a:cs typeface="Simplified Arabic" pitchFamily="18" charset="-78"/>
            </a:endParaRPr>
          </a:p>
          <a:p>
            <a:pPr lvl="0" algn="justLow"/>
            <a:endParaRPr lang="en-US" sz="2800" b="1" dirty="0" smtClean="0">
              <a:solidFill>
                <a:srgbClr val="99FF33"/>
              </a:solidFill>
            </a:endParaRPr>
          </a:p>
          <a:p>
            <a:pPr lvl="0" algn="justLow"/>
            <a:endParaRPr lang="en-US" sz="2800" b="1" dirty="0" smtClean="0">
              <a:solidFill>
                <a:srgbClr val="99FF33"/>
              </a:solidFill>
            </a:endParaRPr>
          </a:p>
          <a:p>
            <a:pPr lvl="0"/>
            <a:endParaRPr lang="en-US" sz="2800" b="1" dirty="0" smtClean="0">
              <a:solidFill>
                <a:srgbClr val="99FF33"/>
              </a:solidFill>
            </a:endParaRPr>
          </a:p>
          <a:p>
            <a:endParaRPr lang="en-US" sz="2800" b="1" dirty="0" smtClean="0">
              <a:solidFill>
                <a:srgbClr val="99FF33"/>
              </a:solidFill>
            </a:endParaRPr>
          </a:p>
          <a:p>
            <a:pPr lvl="0"/>
            <a:endParaRPr lang="ar-SA" sz="2800" b="1" dirty="0" smtClean="0">
              <a:solidFill>
                <a:srgbClr val="99FF33"/>
              </a:solidFill>
            </a:endParaRPr>
          </a:p>
          <a:p>
            <a:pPr lvl="0"/>
            <a:endParaRPr lang="ar-SA" sz="2800" b="1" dirty="0" smtClean="0">
              <a:solidFill>
                <a:srgbClr val="99FF33"/>
              </a:solidFill>
            </a:endParaRPr>
          </a:p>
          <a:p>
            <a:pPr lvl="0"/>
            <a:endParaRPr lang="en-US" sz="2800" b="1"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472518" cy="5929354"/>
          </a:xfrm>
        </p:spPr>
        <p:txBody>
          <a:bodyPr>
            <a:normAutofit/>
          </a:bodyPr>
          <a:lstStyle/>
          <a:p>
            <a:pPr lvl="0" algn="justLow"/>
            <a:r>
              <a:rPr lang="ar-SA" sz="2800" b="1" dirty="0" smtClean="0">
                <a:solidFill>
                  <a:srgbClr val="99FF33"/>
                </a:solidFill>
              </a:rPr>
              <a:t>يوجد تأثير للمستوى الاقتصادي لأفراد العينة من مصابي الشلل على أبعاد نوعية الحياة بعد تطبيق إعادة التأهيل باستثناء بُعد نوعية الصحة النفسية </a:t>
            </a:r>
            <a:r>
              <a:rPr lang="ar-SA" sz="2800" b="1" dirty="0" err="1" smtClean="0">
                <a:solidFill>
                  <a:srgbClr val="99FF33"/>
                </a:solidFill>
              </a:rPr>
              <a:t>و</a:t>
            </a:r>
            <a:r>
              <a:rPr lang="ar-SA" sz="2800" b="1" dirty="0" smtClean="0">
                <a:solidFill>
                  <a:srgbClr val="99FF33"/>
                </a:solidFill>
              </a:rPr>
              <a:t> بُعد نوعية العلاقات</a:t>
            </a:r>
            <a:r>
              <a:rPr lang="ar-SA" sz="2800" dirty="0" smtClean="0">
                <a:solidFill>
                  <a:srgbClr val="99FF33"/>
                </a:solidFill>
              </a:rPr>
              <a:t>.</a:t>
            </a:r>
          </a:p>
          <a:p>
            <a:pPr lvl="0" algn="justLow"/>
            <a:endParaRPr lang="ar-SA" sz="2800" dirty="0" smtClean="0">
              <a:solidFill>
                <a:srgbClr val="99FF33"/>
              </a:solidFill>
            </a:endParaRPr>
          </a:p>
          <a:p>
            <a:pPr lvl="0" algn="justLow"/>
            <a:r>
              <a:rPr lang="ar-SA" sz="2800" b="1" dirty="0" smtClean="0">
                <a:solidFill>
                  <a:srgbClr val="99FF33"/>
                </a:solidFill>
              </a:rPr>
              <a:t>يوجد تأثير للمهنة التي يمارسها أفراد العينة من مصابي البتر على أبعاد نوعية الحياة بعد تطبيق إعادة التأهيل باستثناء بُعد نوعية إدارة الوقت وبُعد نوعية العلاقات.</a:t>
            </a:r>
          </a:p>
          <a:p>
            <a:pPr algn="justLow"/>
            <a:endParaRPr lang="ar-SA" sz="2800" b="1" dirty="0" smtClean="0">
              <a:solidFill>
                <a:srgbClr val="99FF33"/>
              </a:solidFill>
            </a:endParaRPr>
          </a:p>
          <a:p>
            <a:pPr algn="justLow"/>
            <a:r>
              <a:rPr lang="ar-SA" sz="2800" b="1" dirty="0" smtClean="0">
                <a:solidFill>
                  <a:srgbClr val="99FF33"/>
                </a:solidFill>
              </a:rPr>
              <a:t>يوجد تأثير للهوايات التي يمارسها أفراد العينة من مصابي الشلل على أبعاد نوعية الحياة بعد إعادة التأهيل باستثناء بُعد نوعية الصحة النفسية وبُعد نوعية العلاقات.</a:t>
            </a:r>
            <a:endParaRPr lang="en-US" sz="2800" b="1" dirty="0" smtClean="0">
              <a:solidFill>
                <a:srgbClr val="99FF33"/>
              </a:solidFill>
            </a:endParaRPr>
          </a:p>
          <a:p>
            <a:pPr lvl="0" algn="justLow"/>
            <a:endParaRPr lang="en-US" sz="2800" dirty="0" smtClean="0">
              <a:solidFill>
                <a:srgbClr val="99FF33"/>
              </a:solidFill>
            </a:endParaRPr>
          </a:p>
          <a:p>
            <a:pPr algn="justLow"/>
            <a:endParaRPr lang="en-US" sz="2800" b="1" dirty="0" smtClean="0">
              <a:solidFill>
                <a:srgbClr val="99FF33"/>
              </a:solidFill>
              <a:latin typeface="Simplified Arabic" pitchFamily="18" charset="-78"/>
              <a:cs typeface="Simplified Arabic" pitchFamily="18" charset="-78"/>
            </a:endParaRPr>
          </a:p>
          <a:p>
            <a:pPr lvl="0" algn="justLow"/>
            <a:endParaRPr lang="en-US" sz="2800" b="1" dirty="0" smtClean="0">
              <a:solidFill>
                <a:srgbClr val="99FF33"/>
              </a:solidFill>
            </a:endParaRPr>
          </a:p>
          <a:p>
            <a:pPr lvl="0" algn="justLow"/>
            <a:endParaRPr lang="en-US" sz="2800" b="1" dirty="0" smtClean="0">
              <a:solidFill>
                <a:srgbClr val="99FF33"/>
              </a:solidFill>
            </a:endParaRPr>
          </a:p>
          <a:p>
            <a:pPr lvl="0"/>
            <a:endParaRPr lang="en-US" sz="2800" b="1" dirty="0" smtClean="0">
              <a:solidFill>
                <a:srgbClr val="99FF33"/>
              </a:solidFill>
            </a:endParaRPr>
          </a:p>
          <a:p>
            <a:endParaRPr lang="en-US" sz="2800" b="1" dirty="0" smtClean="0">
              <a:solidFill>
                <a:srgbClr val="99FF33"/>
              </a:solidFill>
            </a:endParaRPr>
          </a:p>
          <a:p>
            <a:pPr lvl="0"/>
            <a:endParaRPr lang="ar-SA" sz="2800" b="1" dirty="0" smtClean="0">
              <a:solidFill>
                <a:srgbClr val="99FF33"/>
              </a:solidFill>
            </a:endParaRPr>
          </a:p>
          <a:p>
            <a:pPr lvl="0"/>
            <a:endParaRPr lang="ar-SA" sz="2800" b="1" dirty="0" smtClean="0">
              <a:solidFill>
                <a:srgbClr val="99FF33"/>
              </a:solidFill>
            </a:endParaRPr>
          </a:p>
          <a:p>
            <a:pPr lvl="0"/>
            <a:endParaRPr lang="en-US" sz="2800" b="1" dirty="0" smtClean="0">
              <a:solidFill>
                <a:srgbClr val="99FF33"/>
              </a:solidFill>
            </a:endParaRPr>
          </a:p>
          <a:p>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57158" y="142852"/>
            <a:ext cx="8572560" cy="6771084"/>
          </a:xfrm>
          <a:prstGeom prst="rect">
            <a:avLst/>
          </a:prstGeom>
        </p:spPr>
        <p:txBody>
          <a:bodyPr wrap="square">
            <a:spAutoFit/>
          </a:bodyPr>
          <a:lstStyle/>
          <a:p>
            <a:pPr>
              <a:spcBef>
                <a:spcPts val="600"/>
              </a:spcBef>
              <a:spcAft>
                <a:spcPts val="600"/>
              </a:spcAft>
              <a:buNone/>
            </a:pPr>
            <a:r>
              <a:rPr lang="ar-SA" sz="3200" dirty="0" smtClean="0">
                <a:solidFill>
                  <a:srgbClr val="99FF33"/>
                </a:solidFill>
              </a:rPr>
              <a:t>وفق : </a:t>
            </a:r>
            <a:r>
              <a:rPr lang="ar-SY" sz="3200" dirty="0" smtClean="0">
                <a:solidFill>
                  <a:srgbClr val="99FF33"/>
                </a:solidFill>
              </a:rPr>
              <a:t>منظمة الصحة العالمية (</a:t>
            </a:r>
            <a:r>
              <a:rPr lang="en-US" sz="3200" dirty="0" smtClean="0">
                <a:solidFill>
                  <a:srgbClr val="99FF33"/>
                </a:solidFill>
              </a:rPr>
              <a:t>WHO</a:t>
            </a:r>
            <a:r>
              <a:rPr lang="ar-SY" sz="3200" dirty="0" smtClean="0">
                <a:solidFill>
                  <a:srgbClr val="99FF33"/>
                </a:solidFill>
              </a:rPr>
              <a:t>) </a:t>
            </a:r>
            <a:endParaRPr lang="ar-SA" sz="3200" dirty="0" smtClean="0">
              <a:solidFill>
                <a:srgbClr val="99FF33"/>
              </a:solidFill>
            </a:endParaRPr>
          </a:p>
          <a:p>
            <a:pPr algn="ctr">
              <a:spcBef>
                <a:spcPts val="600"/>
              </a:spcBef>
              <a:spcAft>
                <a:spcPts val="600"/>
              </a:spcAft>
              <a:buNone/>
            </a:pPr>
            <a:r>
              <a:rPr lang="ar-SA" sz="3200" dirty="0" smtClean="0">
                <a:solidFill>
                  <a:srgbClr val="99FF33"/>
                </a:solidFill>
              </a:rPr>
              <a:t>تعرف </a:t>
            </a:r>
            <a:r>
              <a:rPr lang="ar-SY" sz="3200" dirty="0" smtClean="0">
                <a:solidFill>
                  <a:srgbClr val="99FF33"/>
                </a:solidFill>
              </a:rPr>
              <a:t>نوعية الحياة بأنها: إدراك وتصور الأفراد لوضعهم</a:t>
            </a:r>
            <a:endParaRPr lang="ar-SA" sz="3200" dirty="0" smtClean="0">
              <a:solidFill>
                <a:srgbClr val="99FF33"/>
              </a:solidFill>
            </a:endParaRPr>
          </a:p>
          <a:p>
            <a:pPr algn="ctr">
              <a:spcBef>
                <a:spcPts val="600"/>
              </a:spcBef>
              <a:spcAft>
                <a:spcPts val="600"/>
              </a:spcAft>
              <a:buNone/>
            </a:pPr>
            <a:r>
              <a:rPr lang="ar-SY" sz="3200" dirty="0" smtClean="0">
                <a:solidFill>
                  <a:srgbClr val="99FF33"/>
                </a:solidFill>
              </a:rPr>
              <a:t>ومواقعهم في الحياة في سياق نظم الثقافة والقيم التي يعيشون</a:t>
            </a:r>
            <a:endParaRPr lang="ar-SA" sz="3200" dirty="0" smtClean="0">
              <a:solidFill>
                <a:srgbClr val="99FF33"/>
              </a:solidFill>
            </a:endParaRPr>
          </a:p>
          <a:p>
            <a:pPr algn="ctr">
              <a:spcBef>
                <a:spcPts val="600"/>
              </a:spcBef>
              <a:spcAft>
                <a:spcPts val="600"/>
              </a:spcAft>
              <a:buNone/>
            </a:pPr>
            <a:r>
              <a:rPr lang="ar-SY" sz="3200" dirty="0" smtClean="0">
                <a:solidFill>
                  <a:srgbClr val="99FF33"/>
                </a:solidFill>
              </a:rPr>
              <a:t> فيها وعلاقة ذلك بأهدافهم وتوقعاتهم ومعاييرهم وباعتباراته</a:t>
            </a:r>
            <a:r>
              <a:rPr lang="ar-SA" sz="3200" dirty="0" smtClean="0">
                <a:solidFill>
                  <a:srgbClr val="99FF33"/>
                </a:solidFill>
              </a:rPr>
              <a:t>م</a:t>
            </a:r>
          </a:p>
          <a:p>
            <a:pPr algn="ctr">
              <a:spcBef>
                <a:spcPts val="600"/>
              </a:spcBef>
              <a:spcAft>
                <a:spcPts val="600"/>
              </a:spcAft>
              <a:buNone/>
            </a:pPr>
            <a:endParaRPr lang="ar-SA" sz="3200" dirty="0" smtClean="0">
              <a:ln w="11430"/>
              <a:solidFill>
                <a:srgbClr val="99FF33"/>
              </a:solidFill>
              <a:effectLst>
                <a:outerShdw blurRad="50800" dist="39000" dir="5460000" algn="tl">
                  <a:srgbClr val="000000">
                    <a:alpha val="38000"/>
                  </a:srgbClr>
                </a:outerShdw>
              </a:effectLst>
            </a:endParaRPr>
          </a:p>
          <a:p>
            <a:r>
              <a:rPr lang="ar-SA" sz="3200" dirty="0" smtClean="0">
                <a:solidFill>
                  <a:srgbClr val="99FF33"/>
                </a:solidFill>
                <a:latin typeface="Simplified Arabic" pitchFamily="18" charset="-78"/>
              </a:rPr>
              <a:t>يعرف التأهيل :</a:t>
            </a:r>
          </a:p>
          <a:p>
            <a:endParaRPr lang="ar-SA" sz="3200" dirty="0" smtClean="0">
              <a:solidFill>
                <a:srgbClr val="99FF33"/>
              </a:solidFill>
              <a:latin typeface="Simplified Arabic" pitchFamily="18" charset="-78"/>
            </a:endParaRPr>
          </a:p>
          <a:p>
            <a:r>
              <a:rPr lang="ar-SA" sz="3200" dirty="0" smtClean="0">
                <a:solidFill>
                  <a:srgbClr val="99FF33"/>
                </a:solidFill>
                <a:latin typeface="Simplified Arabic" pitchFamily="18" charset="-78"/>
              </a:rPr>
              <a:t>بأنه مجموعة الجهود التي تبذل خلال مدة محددة نحو هدف محدد لتمكين الشخص وعائلته من التغلب على الآثار الناجمة عن العجز واستعادة دوره في الحياة معتمداً على نفسه والوصول </a:t>
            </a:r>
            <a:r>
              <a:rPr lang="ar-SA" sz="3200" dirty="0" err="1" smtClean="0">
                <a:solidFill>
                  <a:srgbClr val="99FF33"/>
                </a:solidFill>
                <a:latin typeface="Simplified Arabic" pitchFamily="18" charset="-78"/>
              </a:rPr>
              <a:t>به</a:t>
            </a:r>
            <a:r>
              <a:rPr lang="ar-SA" sz="3200" dirty="0" smtClean="0">
                <a:solidFill>
                  <a:srgbClr val="99FF33"/>
                </a:solidFill>
                <a:latin typeface="Simplified Arabic" pitchFamily="18" charset="-78"/>
              </a:rPr>
              <a:t> إلى أفضل مستوى وظيفي عقلي، أو جسدي، أو اجتماعي، أو نفسي</a:t>
            </a:r>
          </a:p>
          <a:p>
            <a:pPr algn="ctr">
              <a:spcBef>
                <a:spcPts val="600"/>
              </a:spcBef>
              <a:spcAft>
                <a:spcPts val="600"/>
              </a:spcAft>
              <a:buNone/>
            </a:pPr>
            <a:endParaRPr lang="ar-SA" sz="3200" dirty="0">
              <a:ln w="11430"/>
              <a:solidFill>
                <a:srgbClr val="99FF33"/>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679779726"/>
      </p:ext>
    </p:extLst>
  </p:cSld>
  <p:clrMapOvr>
    <a:masterClrMapping/>
  </p:clrMapOvr>
  <p:transition spd="slow">
    <p:pull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p:txBody>
          <a:bodyPr>
            <a:normAutofit/>
          </a:bodyPr>
          <a:lstStyle/>
          <a:p>
            <a:pPr algn="ctr"/>
            <a:r>
              <a:rPr lang="ar-SA" sz="5400" b="1" dirty="0" smtClean="0">
                <a:solidFill>
                  <a:srgbClr val="99FF33"/>
                </a:solidFill>
                <a:latin typeface="Simplified Arabic" pitchFamily="18" charset="-78"/>
                <a:cs typeface="Simplified Arabic" pitchFamily="18" charset="-78"/>
              </a:rPr>
              <a:t>التوصيات</a:t>
            </a:r>
            <a:endParaRPr lang="ar-SA" sz="5400" b="1" dirty="0">
              <a:solidFill>
                <a:srgbClr val="99FF33"/>
              </a:solidFill>
              <a:latin typeface="Simplified Arabic" pitchFamily="18" charset="-78"/>
              <a:cs typeface="Simplified Arabic" pitchFamily="18" charset="-78"/>
            </a:endParaRPr>
          </a:p>
        </p:txBody>
      </p:sp>
    </p:spTree>
    <p:extLst>
      <p:ext uri="{BB962C8B-B14F-4D97-AF65-F5344CB8AC3E}">
        <p14:creationId xmlns="" xmlns:p14="http://schemas.microsoft.com/office/powerpoint/2010/main" val="1955461366"/>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type="subTitle" idx="1"/>
          </p:nvPr>
        </p:nvSpPr>
        <p:spPr>
          <a:xfrm>
            <a:off x="214282" y="785794"/>
            <a:ext cx="8715436" cy="5857916"/>
          </a:xfrm>
        </p:spPr>
        <p:txBody>
          <a:bodyPr>
            <a:normAutofit fontScale="8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marL="457200" lvl="0" indent="-457200">
              <a:buFont typeface="Arial" pitchFamily="34" charset="0"/>
              <a:buChar char="•"/>
            </a:pPr>
            <a:endParaRPr lang="ar-SA" dirty="0" smtClean="0">
              <a:ln w="11430"/>
              <a:solidFill>
                <a:sysClr val="windowText" lastClr="000000"/>
              </a:solidFill>
              <a:effectLst>
                <a:outerShdw blurRad="50800" dist="39000" dir="5460000" algn="tl">
                  <a:srgbClr val="000000">
                    <a:alpha val="38000"/>
                  </a:srgbClr>
                </a:outerShdw>
              </a:effectLst>
            </a:endParaRPr>
          </a:p>
          <a:p>
            <a:pPr lvl="0" algn="justLow">
              <a:buFont typeface="Arial" pitchFamily="34" charset="0"/>
              <a:buChar char="•"/>
            </a:pPr>
            <a:r>
              <a:rPr lang="ar-SA" dirty="0" smtClean="0">
                <a:solidFill>
                  <a:srgbClr val="99FF33"/>
                </a:solidFill>
              </a:rPr>
              <a:t> توحيد الجهات التي تعمل على رعاية جرحى الحرب ضمن مؤسسة واحدة</a:t>
            </a:r>
          </a:p>
          <a:p>
            <a:pPr lvl="0" algn="justLow">
              <a:buFont typeface="Arial" pitchFamily="34" charset="0"/>
              <a:buChar char="•"/>
            </a:pPr>
            <a:endParaRPr lang="ar-SA" dirty="0" smtClean="0">
              <a:solidFill>
                <a:srgbClr val="99FF33"/>
              </a:solidFill>
            </a:endParaRPr>
          </a:p>
          <a:p>
            <a:pPr lvl="0" algn="justLow">
              <a:buFont typeface="Arial" pitchFamily="34" charset="0"/>
              <a:buChar char="•"/>
            </a:pPr>
            <a:r>
              <a:rPr lang="ar-SA" dirty="0" smtClean="0">
                <a:solidFill>
                  <a:srgbClr val="99FF33"/>
                </a:solidFill>
              </a:rPr>
              <a:t> تدريب كوادر طبية للتعامل مع حالات البتر والشلل والآثار الصحية السلبية التي يعاني منها هؤلاء الأفراد نتيجة وجود أو عدم وجود الطرف الصناعي</a:t>
            </a:r>
            <a:r>
              <a:rPr lang="en-US" dirty="0" smtClean="0">
                <a:solidFill>
                  <a:srgbClr val="99FF33"/>
                </a:solidFill>
              </a:rPr>
              <a:t>.</a:t>
            </a:r>
            <a:endParaRPr lang="ar-SA" dirty="0" smtClean="0">
              <a:solidFill>
                <a:srgbClr val="99FF33"/>
              </a:solidFill>
            </a:endParaRPr>
          </a:p>
          <a:p>
            <a:pPr lvl="0" algn="justLow"/>
            <a:endParaRPr lang="en-US" dirty="0" smtClean="0">
              <a:solidFill>
                <a:srgbClr val="99FF33"/>
              </a:solidFill>
            </a:endParaRPr>
          </a:p>
          <a:p>
            <a:pPr lvl="0" algn="justLow">
              <a:buFont typeface="Arial" pitchFamily="34" charset="0"/>
              <a:buChar char="•"/>
            </a:pPr>
            <a:r>
              <a:rPr lang="ar-SA" dirty="0" smtClean="0">
                <a:solidFill>
                  <a:srgbClr val="99FF33"/>
                </a:solidFill>
              </a:rPr>
              <a:t>توعية المجتمع بالتأهيل الاجتماعي المناسب والخطوات الواجب إتباعها عند حدوث عملية البتر أو الشلل للأطراف، وكيفية التعامل مع المصاب.</a:t>
            </a:r>
          </a:p>
          <a:p>
            <a:pPr lvl="0" algn="justLow">
              <a:buFont typeface="Arial" pitchFamily="34" charset="0"/>
              <a:buChar char="•"/>
            </a:pPr>
            <a:endParaRPr lang="ar-SA" dirty="0" smtClean="0">
              <a:solidFill>
                <a:srgbClr val="99FF33"/>
              </a:solidFill>
            </a:endParaRPr>
          </a:p>
          <a:p>
            <a:pPr lvl="0" algn="justLow">
              <a:buFont typeface="Arial" pitchFamily="34" charset="0"/>
              <a:buChar char="•"/>
            </a:pPr>
            <a:r>
              <a:rPr lang="ar-SA" dirty="0" smtClean="0">
                <a:solidFill>
                  <a:srgbClr val="99FF33"/>
                </a:solidFill>
              </a:rPr>
              <a:t>إجراء دراسة مقارنة بين حالات بتر الحروب والبتر الناجم عن الحالات المرضية</a:t>
            </a:r>
            <a:r>
              <a:rPr lang="en-US" dirty="0" smtClean="0">
                <a:solidFill>
                  <a:srgbClr val="99FF33"/>
                </a:solidFill>
              </a:rPr>
              <a:t>.</a:t>
            </a:r>
            <a:endParaRPr lang="ar-SA" dirty="0" smtClean="0">
              <a:solidFill>
                <a:srgbClr val="99FF33"/>
              </a:solidFill>
            </a:endParaRPr>
          </a:p>
          <a:p>
            <a:pPr lvl="0" algn="justLow"/>
            <a:endParaRPr lang="en-US" dirty="0" smtClean="0">
              <a:solidFill>
                <a:srgbClr val="99FF33"/>
              </a:solidFill>
            </a:endParaRPr>
          </a:p>
          <a:p>
            <a:pPr lvl="0" algn="justLow">
              <a:buFont typeface="Arial" pitchFamily="34" charset="0"/>
              <a:buChar char="•"/>
            </a:pPr>
            <a:r>
              <a:rPr lang="ar-SA" dirty="0" smtClean="0">
                <a:solidFill>
                  <a:srgbClr val="99FF33"/>
                </a:solidFill>
              </a:rPr>
              <a:t>تطوير برامج التأهيل الخاصة بالبتر ومواكبة ما هو جديد وحديث في هذا المجال</a:t>
            </a:r>
            <a:r>
              <a:rPr lang="en-US" dirty="0" smtClean="0">
                <a:solidFill>
                  <a:srgbClr val="99FF33"/>
                </a:solidFill>
              </a:rPr>
              <a:t>.</a:t>
            </a:r>
            <a:endParaRPr lang="en-US" dirty="0">
              <a:solidFill>
                <a:srgbClr val="99FF33"/>
              </a:solidFill>
            </a:endParaRPr>
          </a:p>
        </p:txBody>
      </p:sp>
    </p:spTree>
    <p:extLst>
      <p:ext uri="{BB962C8B-B14F-4D97-AF65-F5344CB8AC3E}">
        <p14:creationId xmlns="" xmlns:p14="http://schemas.microsoft.com/office/powerpoint/2010/main" val="3775601217"/>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type="subTitle" idx="1"/>
          </p:nvPr>
        </p:nvSpPr>
        <p:spPr>
          <a:xfrm>
            <a:off x="642910" y="1000108"/>
            <a:ext cx="8001056" cy="564360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justLow">
              <a:buFont typeface="Arial" pitchFamily="34" charset="0"/>
              <a:buChar char="•"/>
            </a:pPr>
            <a:r>
              <a:rPr lang="ar-SA" dirty="0" smtClean="0">
                <a:solidFill>
                  <a:srgbClr val="99FF33"/>
                </a:solidFill>
              </a:rPr>
              <a:t>الاستفادة من قدرات وطاقات مصابي البتر والشلل بما تتلاءم مع نسبة الإعاقة لكي يكونوا أشخاص منتجين مساهمين في بناء المجتمع</a:t>
            </a:r>
            <a:r>
              <a:rPr lang="en-US" dirty="0" smtClean="0">
                <a:solidFill>
                  <a:srgbClr val="99FF33"/>
                </a:solidFill>
              </a:rPr>
              <a:t>.</a:t>
            </a:r>
            <a:endParaRPr lang="ar-SA" dirty="0" smtClean="0">
              <a:solidFill>
                <a:srgbClr val="99FF33"/>
              </a:solidFill>
            </a:endParaRPr>
          </a:p>
          <a:p>
            <a:pPr lvl="0" algn="justLow">
              <a:buFont typeface="Arial" pitchFamily="34" charset="0"/>
              <a:buChar char="•"/>
            </a:pPr>
            <a:endParaRPr lang="en-US" dirty="0" smtClean="0">
              <a:solidFill>
                <a:srgbClr val="99FF33"/>
              </a:solidFill>
            </a:endParaRPr>
          </a:p>
          <a:p>
            <a:pPr lvl="0" algn="justLow">
              <a:buFont typeface="Arial" pitchFamily="34" charset="0"/>
              <a:buChar char="•"/>
            </a:pPr>
            <a:r>
              <a:rPr lang="ar-SA" dirty="0" smtClean="0">
                <a:solidFill>
                  <a:srgbClr val="99FF33"/>
                </a:solidFill>
              </a:rPr>
              <a:t>التأكيد على أهمية تأهيل المصابين في المراحل المبكرة من خلال تقديم الخدمات النفسية والاجتماعية والطبية والمهنية</a:t>
            </a:r>
            <a:r>
              <a:rPr lang="en-US" dirty="0" smtClean="0">
                <a:solidFill>
                  <a:srgbClr val="99FF33"/>
                </a:solidFill>
              </a:rPr>
              <a:t>.</a:t>
            </a:r>
            <a:endParaRPr lang="ar-SA" dirty="0" smtClean="0">
              <a:solidFill>
                <a:srgbClr val="99FF33"/>
              </a:solidFill>
            </a:endParaRPr>
          </a:p>
          <a:p>
            <a:pPr marL="457200" lvl="0" indent="-457200">
              <a:buFont typeface="Arial" pitchFamily="34" charset="0"/>
              <a:buChar char="•"/>
            </a:pPr>
            <a:endParaRPr lang="ar-SA" dirty="0" smtClean="0">
              <a:ln w="11430"/>
              <a:solidFill>
                <a:srgbClr val="99FF33"/>
              </a:solidFill>
              <a:effectLst>
                <a:outerShdw blurRad="50800" dist="39000" dir="5460000" algn="tl">
                  <a:srgbClr val="000000">
                    <a:alpha val="38000"/>
                  </a:srgbClr>
                </a:outerShdw>
              </a:effectLst>
            </a:endParaRPr>
          </a:p>
          <a:p>
            <a:pPr lvl="0" algn="justLow">
              <a:buFont typeface="Arial" pitchFamily="34" charset="0"/>
              <a:buChar char="•"/>
            </a:pPr>
            <a:r>
              <a:rPr lang="ar-SA" dirty="0" smtClean="0">
                <a:solidFill>
                  <a:srgbClr val="99FF33"/>
                </a:solidFill>
              </a:rPr>
              <a:t>إجراء أبحاث ودراسات على الفئات العمرية الأخرى من المصابين للوقوف على موضوعات تتعلق بمشاكل واحتياجات كل فئة بالتالي اختيار نوع التأهيل الأنسب لكل منها. </a:t>
            </a:r>
            <a:endParaRPr lang="en-US" dirty="0" smtClean="0">
              <a:solidFill>
                <a:srgbClr val="99FF33"/>
              </a:solidFill>
            </a:endParaRPr>
          </a:p>
          <a:p>
            <a:pPr marL="457200" lvl="0" indent="-457200" algn="r">
              <a:buFont typeface="Arial" pitchFamily="34" charset="0"/>
              <a:buChar char="•"/>
            </a:pPr>
            <a:endParaRPr lang="ar-SA" dirty="0" smtClean="0">
              <a:ln w="11430"/>
              <a:solidFill>
                <a:sysClr val="windowText" lastClr="000000"/>
              </a:solidFill>
              <a:effectLst>
                <a:outerShdw blurRad="50800" dist="39000" dir="5460000" algn="tl">
                  <a:srgbClr val="000000">
                    <a:alpha val="38000"/>
                  </a:srgbClr>
                </a:outerShdw>
              </a:effectLst>
            </a:endParaRPr>
          </a:p>
        </p:txBody>
      </p:sp>
    </p:spTree>
    <p:extLst>
      <p:ext uri="{BB962C8B-B14F-4D97-AF65-F5344CB8AC3E}">
        <p14:creationId xmlns="" xmlns:p14="http://schemas.microsoft.com/office/powerpoint/2010/main" val="3775601217"/>
      </p:ext>
    </p:extLst>
  </p:cSld>
  <p:clrMapOvr>
    <a:masterClrMapping/>
  </p:clrMapOvr>
  <mc:AlternateContent xmlns:mc="http://schemas.openxmlformats.org/markup-compatibility/2006">
    <mc:Choice xmlns=""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8550" name="Picture 6" descr="C:\Users\DELL\Desktop\2dc813d.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833563" y="2132856"/>
            <a:ext cx="3962573" cy="474101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p:spPr>
      </p:pic>
      <p:pic>
        <p:nvPicPr>
          <p:cNvPr id="103427" name="Picture 8" descr="C:\Users\DELL\Desktop\ThanksMuch.pn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rot="-1386958">
            <a:off x="112713" y="60325"/>
            <a:ext cx="3441700" cy="2057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054" name="Picture 6" descr="C:\Users\FPCC . CO\Downloads\thank_you_boing_sm_wm.gif"/>
          <p:cNvPicPr>
            <a:picLocks noChangeAspect="1" noChangeArrowheads="1" noCrop="1"/>
          </p:cNvPicPr>
          <p:nvPr/>
        </p:nvPicPr>
        <p:blipFill>
          <a:blip r:embed="rId4">
            <a:extLst>
              <a:ext uri="{28A0092B-C50C-407E-A947-70E740481C1C}">
                <a14:useLocalDpi xmlns="" xmlns:a14="http://schemas.microsoft.com/office/drawing/2010/main" val="0"/>
              </a:ext>
            </a:extLst>
          </a:blip>
          <a:srcRect/>
          <a:stretch>
            <a:fillRect/>
          </a:stretch>
        </p:blipFill>
        <p:spPr bwMode="auto">
          <a:xfrm>
            <a:off x="5390951" y="0"/>
            <a:ext cx="3753049" cy="2924944"/>
          </a:xfrm>
          <a:prstGeom prst="rect">
            <a:avLst/>
          </a:prstGeom>
          <a:noFill/>
          <a:extLst>
            <a:ext uri="{909E8E84-426E-40DD-AFC4-6F175D3DCCD1}">
              <a14:hiddenFill xmlns="" xmlns:a14="http://schemas.microsoft.com/office/drawing/2010/main">
                <a:solidFill>
                  <a:srgbClr val="FFFFFF"/>
                </a:solidFill>
              </a14:hiddenFill>
            </a:ext>
          </a:extLst>
        </p:spPr>
      </p:pic>
      <p:pic>
        <p:nvPicPr>
          <p:cNvPr id="2056" name="Picture 8" descr="C:\Users\FPCC . CO\Downloads\group_clapping_sm_wm.gif"/>
          <p:cNvPicPr>
            <a:picLocks noChangeAspect="1" noChangeArrowheads="1" noCrop="1"/>
          </p:cNvPicPr>
          <p:nvPr/>
        </p:nvPicPr>
        <p:blipFill>
          <a:blip r:embed="rId5">
            <a:extLst>
              <a:ext uri="{28A0092B-C50C-407E-A947-70E740481C1C}">
                <a14:useLocalDpi xmlns="" xmlns:a14="http://schemas.microsoft.com/office/drawing/2010/main" val="0"/>
              </a:ext>
            </a:extLst>
          </a:blip>
          <a:srcRect/>
          <a:stretch>
            <a:fillRect/>
          </a:stretch>
        </p:blipFill>
        <p:spPr bwMode="auto">
          <a:xfrm>
            <a:off x="5796136" y="2924944"/>
            <a:ext cx="3347864" cy="393305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114399404"/>
      </p:ext>
    </p:extLst>
  </p:cSld>
  <p:clrMapOvr>
    <a:masterClrMapping/>
  </p:clrMapOvr>
  <mc:AlternateContent xmlns:mc="http://schemas.openxmlformats.org/markup-compatibility/2006">
    <mc:Choice xmlns=""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1500174"/>
            <a:ext cx="8286808" cy="877163"/>
          </a:xfrm>
          <a:prstGeom prst="rect">
            <a:avLst/>
          </a:prstGeom>
        </p:spPr>
        <p:txBody>
          <a:bodyPr wrap="square">
            <a:spAutoFit/>
          </a:bodyPr>
          <a:lstStyle/>
          <a:p>
            <a:pPr lvl="0" algn="justLow">
              <a:spcBef>
                <a:spcPts val="600"/>
              </a:spcBef>
              <a:spcAft>
                <a:spcPts val="1200"/>
              </a:spcAft>
              <a:buNone/>
            </a:pPr>
            <a:endParaRPr lang="ar-SA" b="1" dirty="0" smtClean="0">
              <a:solidFill>
                <a:srgbClr val="99FF33"/>
              </a:solidFill>
            </a:endParaRPr>
          </a:p>
          <a:p>
            <a:pPr lvl="0" algn="justLow">
              <a:spcBef>
                <a:spcPts val="600"/>
              </a:spcBef>
              <a:spcAft>
                <a:spcPts val="1200"/>
              </a:spcAft>
              <a:buNone/>
            </a:pPr>
            <a:endParaRPr lang="ar-SA" b="1" dirty="0" smtClean="0">
              <a:solidFill>
                <a:srgbClr val="99FF33"/>
              </a:solidFill>
            </a:endParaRPr>
          </a:p>
        </p:txBody>
      </p:sp>
      <p:sp>
        <p:nvSpPr>
          <p:cNvPr id="6" name="مستطيل 5"/>
          <p:cNvSpPr/>
          <p:nvPr/>
        </p:nvSpPr>
        <p:spPr>
          <a:xfrm>
            <a:off x="571472" y="1643050"/>
            <a:ext cx="8286808" cy="1569660"/>
          </a:xfrm>
          <a:prstGeom prst="rect">
            <a:avLst/>
          </a:prstGeom>
        </p:spPr>
        <p:txBody>
          <a:bodyPr wrap="square">
            <a:spAutoFit/>
          </a:bodyPr>
          <a:lstStyle/>
          <a:p>
            <a:endParaRPr lang="ar-SA" sz="3200" dirty="0" smtClean="0">
              <a:solidFill>
                <a:srgbClr val="99FF33"/>
              </a:solidFill>
              <a:latin typeface="Simplified Arabic" pitchFamily="18" charset="-78"/>
            </a:endParaRPr>
          </a:p>
          <a:p>
            <a:endParaRPr lang="ar-SA" sz="3200" dirty="0" smtClean="0">
              <a:solidFill>
                <a:srgbClr val="009900"/>
              </a:solidFill>
              <a:latin typeface="Simplified Arabic" pitchFamily="18" charset="-78"/>
            </a:endParaRPr>
          </a:p>
          <a:p>
            <a:endParaRPr lang="ar-SA" sz="3200" dirty="0"/>
          </a:p>
        </p:txBody>
      </p:sp>
    </p:spTree>
    <p:extLst>
      <p:ext uri="{BB962C8B-B14F-4D97-AF65-F5344CB8AC3E}">
        <p14:creationId xmlns="" xmlns:p14="http://schemas.microsoft.com/office/powerpoint/2010/main" val="679779726"/>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1500174"/>
            <a:ext cx="8286808" cy="877163"/>
          </a:xfrm>
          <a:prstGeom prst="rect">
            <a:avLst/>
          </a:prstGeom>
        </p:spPr>
        <p:txBody>
          <a:bodyPr wrap="square">
            <a:spAutoFit/>
          </a:bodyPr>
          <a:lstStyle/>
          <a:p>
            <a:pPr lvl="0" algn="justLow">
              <a:spcBef>
                <a:spcPts val="600"/>
              </a:spcBef>
              <a:spcAft>
                <a:spcPts val="1200"/>
              </a:spcAft>
              <a:buNone/>
            </a:pPr>
            <a:endParaRPr lang="ar-SA" b="1" dirty="0" smtClean="0">
              <a:solidFill>
                <a:srgbClr val="99FF33"/>
              </a:solidFill>
            </a:endParaRPr>
          </a:p>
          <a:p>
            <a:pPr lvl="0" algn="justLow">
              <a:spcBef>
                <a:spcPts val="600"/>
              </a:spcBef>
              <a:spcAft>
                <a:spcPts val="1200"/>
              </a:spcAft>
              <a:buNone/>
            </a:pPr>
            <a:endParaRPr lang="ar-SA" b="1" dirty="0" smtClean="0">
              <a:solidFill>
                <a:srgbClr val="99FF33"/>
              </a:solidFill>
            </a:endParaRPr>
          </a:p>
        </p:txBody>
      </p:sp>
      <p:sp>
        <p:nvSpPr>
          <p:cNvPr id="5" name="مستطيل 4"/>
          <p:cNvSpPr/>
          <p:nvPr/>
        </p:nvSpPr>
        <p:spPr>
          <a:xfrm>
            <a:off x="285720" y="1571612"/>
            <a:ext cx="8286808" cy="3970318"/>
          </a:xfrm>
          <a:prstGeom prst="rect">
            <a:avLst/>
          </a:prstGeom>
        </p:spPr>
        <p:txBody>
          <a:bodyPr wrap="square">
            <a:spAutoFit/>
          </a:bodyPr>
          <a:lstStyle/>
          <a:p>
            <a:r>
              <a:rPr lang="ar-SA" sz="2800" b="1" dirty="0" smtClean="0">
                <a:solidFill>
                  <a:srgbClr val="99FF33"/>
                </a:solidFill>
                <a:latin typeface="Simplified Arabic" pitchFamily="18" charset="-78"/>
                <a:cs typeface="Simplified Arabic" pitchFamily="18" charset="-78"/>
              </a:rPr>
              <a:t>تأخذ عمليات تأهيل المصاب حركياً أنماطاً مختلفة :</a:t>
            </a:r>
          </a:p>
          <a:p>
            <a:endParaRPr lang="ar-SA" sz="2800" b="1" dirty="0" smtClean="0">
              <a:solidFill>
                <a:srgbClr val="99FF33"/>
              </a:solidFill>
              <a:latin typeface="Simplified Arabic" pitchFamily="18" charset="-78"/>
              <a:cs typeface="Simplified Arabic" pitchFamily="18" charset="-78"/>
            </a:endParaRPr>
          </a:p>
          <a:p>
            <a:pPr>
              <a:buFont typeface="Arial" pitchFamily="34" charset="0"/>
              <a:buChar char="•"/>
            </a:pPr>
            <a:r>
              <a:rPr lang="ar-SA" sz="2800" b="1" dirty="0" smtClean="0">
                <a:solidFill>
                  <a:srgbClr val="99FF33"/>
                </a:solidFill>
                <a:latin typeface="Simplified Arabic" pitchFamily="18" charset="-78"/>
                <a:cs typeface="Simplified Arabic" pitchFamily="18" charset="-78"/>
              </a:rPr>
              <a:t>التأهيل الطبي </a:t>
            </a:r>
          </a:p>
          <a:p>
            <a:endParaRPr lang="ar-SA" sz="2800" b="1" dirty="0" smtClean="0">
              <a:solidFill>
                <a:srgbClr val="99FF33"/>
              </a:solidFill>
              <a:latin typeface="Simplified Arabic" pitchFamily="18" charset="-78"/>
              <a:cs typeface="Simplified Arabic" pitchFamily="18" charset="-78"/>
            </a:endParaRPr>
          </a:p>
          <a:p>
            <a:pPr>
              <a:buFont typeface="Arial" pitchFamily="34" charset="0"/>
              <a:buChar char="•"/>
            </a:pPr>
            <a:r>
              <a:rPr lang="ar-SA" sz="2800" b="1" dirty="0" smtClean="0">
                <a:solidFill>
                  <a:srgbClr val="99FF33"/>
                </a:solidFill>
                <a:latin typeface="Simplified Arabic" pitchFamily="18" charset="-78"/>
                <a:cs typeface="Simplified Arabic" pitchFamily="18" charset="-78"/>
              </a:rPr>
              <a:t>التأهيل النفسي</a:t>
            </a:r>
          </a:p>
          <a:p>
            <a:pPr>
              <a:buFont typeface="Arial" pitchFamily="34" charset="0"/>
              <a:buChar char="•"/>
            </a:pPr>
            <a:endParaRPr lang="ar-SA" sz="2800" b="1" dirty="0" smtClean="0">
              <a:solidFill>
                <a:srgbClr val="99FF33"/>
              </a:solidFill>
              <a:latin typeface="Simplified Arabic" pitchFamily="18" charset="-78"/>
              <a:cs typeface="Simplified Arabic" pitchFamily="18" charset="-78"/>
            </a:endParaRPr>
          </a:p>
          <a:p>
            <a:pPr>
              <a:buFont typeface="Arial" pitchFamily="34" charset="0"/>
              <a:buChar char="•"/>
            </a:pPr>
            <a:r>
              <a:rPr lang="ar-SA" sz="2800" b="1" dirty="0" smtClean="0">
                <a:solidFill>
                  <a:srgbClr val="99FF33"/>
                </a:solidFill>
                <a:latin typeface="Simplified Arabic" pitchFamily="18" charset="-78"/>
                <a:cs typeface="Simplified Arabic" pitchFamily="18" charset="-78"/>
              </a:rPr>
              <a:t>التأهيل الاجتماعي </a:t>
            </a:r>
          </a:p>
          <a:p>
            <a:pPr>
              <a:buFont typeface="Arial" pitchFamily="34" charset="0"/>
              <a:buChar char="•"/>
            </a:pPr>
            <a:endParaRPr lang="ar-SA" sz="2800" b="1" dirty="0" smtClean="0">
              <a:solidFill>
                <a:srgbClr val="99FF33"/>
              </a:solidFill>
              <a:latin typeface="Simplified Arabic" pitchFamily="18" charset="-78"/>
              <a:cs typeface="Simplified Arabic" pitchFamily="18" charset="-78"/>
            </a:endParaRPr>
          </a:p>
          <a:p>
            <a:pPr>
              <a:buFont typeface="Arial" pitchFamily="34" charset="0"/>
              <a:buChar char="•"/>
            </a:pPr>
            <a:r>
              <a:rPr lang="ar-SA" sz="2800" b="1" dirty="0" smtClean="0">
                <a:solidFill>
                  <a:srgbClr val="99FF33"/>
                </a:solidFill>
                <a:latin typeface="Simplified Arabic" pitchFamily="18" charset="-78"/>
                <a:cs typeface="Simplified Arabic" pitchFamily="18" charset="-78"/>
              </a:rPr>
              <a:t>التأهيل المهني</a:t>
            </a:r>
          </a:p>
        </p:txBody>
      </p:sp>
    </p:spTree>
    <p:extLst>
      <p:ext uri="{BB962C8B-B14F-4D97-AF65-F5344CB8AC3E}">
        <p14:creationId xmlns="" xmlns:p14="http://schemas.microsoft.com/office/powerpoint/2010/main" val="679779726"/>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85720" y="1500174"/>
            <a:ext cx="8286808" cy="877163"/>
          </a:xfrm>
          <a:prstGeom prst="rect">
            <a:avLst/>
          </a:prstGeom>
        </p:spPr>
        <p:txBody>
          <a:bodyPr wrap="square">
            <a:spAutoFit/>
          </a:bodyPr>
          <a:lstStyle/>
          <a:p>
            <a:pPr lvl="0" algn="justLow">
              <a:spcBef>
                <a:spcPts val="600"/>
              </a:spcBef>
              <a:spcAft>
                <a:spcPts val="1200"/>
              </a:spcAft>
              <a:buNone/>
            </a:pPr>
            <a:endParaRPr lang="ar-SA" b="1" dirty="0" smtClean="0">
              <a:solidFill>
                <a:srgbClr val="99FF33"/>
              </a:solidFill>
            </a:endParaRPr>
          </a:p>
          <a:p>
            <a:pPr lvl="0" algn="justLow">
              <a:spcBef>
                <a:spcPts val="600"/>
              </a:spcBef>
              <a:spcAft>
                <a:spcPts val="1200"/>
              </a:spcAft>
              <a:buNone/>
            </a:pPr>
            <a:endParaRPr lang="ar-SA" b="1" dirty="0" smtClean="0">
              <a:solidFill>
                <a:srgbClr val="99FF33"/>
              </a:solidFill>
            </a:endParaRPr>
          </a:p>
        </p:txBody>
      </p:sp>
      <p:sp>
        <p:nvSpPr>
          <p:cNvPr id="6" name="مستطيل 5"/>
          <p:cNvSpPr/>
          <p:nvPr/>
        </p:nvSpPr>
        <p:spPr>
          <a:xfrm>
            <a:off x="500034" y="1142985"/>
            <a:ext cx="8286808" cy="5837495"/>
          </a:xfrm>
          <a:prstGeom prst="rect">
            <a:avLst/>
          </a:prstGeom>
        </p:spPr>
        <p:txBody>
          <a:bodyPr wrap="square">
            <a:spAutoFit/>
          </a:bodyPr>
          <a:lstStyle/>
          <a:p>
            <a:r>
              <a:rPr lang="ar-SA" sz="2800" dirty="0" smtClean="0">
                <a:solidFill>
                  <a:srgbClr val="99FF33"/>
                </a:solidFill>
              </a:rPr>
              <a:t>يتمثل دور ممرض صحة المجتمع في حالة الإعاقة:</a:t>
            </a:r>
          </a:p>
          <a:p>
            <a:endParaRPr lang="ar-SA" sz="2800" dirty="0" smtClean="0">
              <a:solidFill>
                <a:srgbClr val="99FF33"/>
              </a:solidFill>
            </a:endParaRPr>
          </a:p>
          <a:p>
            <a:endParaRPr lang="ar-SA" sz="2800" dirty="0" smtClean="0">
              <a:solidFill>
                <a:srgbClr val="99FF33"/>
              </a:solidFill>
            </a:endParaRPr>
          </a:p>
          <a:p>
            <a:pPr>
              <a:buFont typeface="Arial" pitchFamily="34" charset="0"/>
              <a:buChar char="•"/>
            </a:pPr>
            <a:r>
              <a:rPr lang="ar-SA" sz="2800" dirty="0" smtClean="0">
                <a:solidFill>
                  <a:srgbClr val="99FF33"/>
                </a:solidFill>
              </a:rPr>
              <a:t>التخطيط لنظام إعادة التأهيل .</a:t>
            </a:r>
          </a:p>
          <a:p>
            <a:endParaRPr lang="ar-SA" sz="2800" dirty="0" smtClean="0">
              <a:solidFill>
                <a:srgbClr val="99FF33"/>
              </a:solidFill>
            </a:endParaRPr>
          </a:p>
          <a:p>
            <a:endParaRPr lang="ar-SA" sz="2800" dirty="0" smtClean="0">
              <a:solidFill>
                <a:srgbClr val="99FF33"/>
              </a:solidFill>
            </a:endParaRPr>
          </a:p>
          <a:p>
            <a:pPr>
              <a:buFont typeface="Arial" pitchFamily="34" charset="0"/>
              <a:buChar char="•"/>
            </a:pPr>
            <a:r>
              <a:rPr lang="ar-SA" sz="2800" dirty="0" smtClean="0">
                <a:solidFill>
                  <a:srgbClr val="99FF33"/>
                </a:solidFill>
              </a:rPr>
              <a:t>تدبير فترة ما بعد الجراحة أو الشلل مباشرة .</a:t>
            </a:r>
          </a:p>
          <a:p>
            <a:endParaRPr lang="ar-SA" sz="2800" dirty="0" smtClean="0">
              <a:solidFill>
                <a:srgbClr val="99FF33"/>
              </a:solidFill>
            </a:endParaRPr>
          </a:p>
          <a:p>
            <a:r>
              <a:rPr lang="ar-SA" sz="2800" dirty="0" smtClean="0">
                <a:solidFill>
                  <a:srgbClr val="99FF33"/>
                </a:solidFill>
              </a:rPr>
              <a:t> </a:t>
            </a:r>
          </a:p>
          <a:p>
            <a:pPr>
              <a:buFont typeface="Arial" pitchFamily="34" charset="0"/>
              <a:buChar char="•"/>
            </a:pPr>
            <a:r>
              <a:rPr lang="ar-SA" sz="2800" dirty="0" smtClean="0">
                <a:solidFill>
                  <a:srgbClr val="99FF33"/>
                </a:solidFill>
              </a:rPr>
              <a:t>التخطيط لمستوى مناسب من الرعاية بعد تخرج المصاب من المشفى</a:t>
            </a:r>
          </a:p>
          <a:p>
            <a:r>
              <a:rPr lang="en-US" sz="2800" baseline="30000" dirty="0" smtClean="0">
                <a:solidFill>
                  <a:srgbClr val="99FF33"/>
                </a:solidFill>
              </a:rPr>
              <a:t> </a:t>
            </a:r>
            <a:endParaRPr lang="ar-SA" sz="2800" baseline="30000" dirty="0" smtClean="0">
              <a:solidFill>
                <a:srgbClr val="99FF33"/>
              </a:solidFill>
            </a:endParaRPr>
          </a:p>
          <a:p>
            <a:endParaRPr lang="ar-SA" sz="2800" baseline="30000" dirty="0" smtClean="0">
              <a:solidFill>
                <a:srgbClr val="99FF33"/>
              </a:solidFill>
            </a:endParaRPr>
          </a:p>
          <a:p>
            <a:endParaRPr lang="en-US" sz="2800" baseline="30000" dirty="0" smtClean="0">
              <a:solidFill>
                <a:srgbClr val="99FF33"/>
              </a:solidFill>
            </a:endParaRPr>
          </a:p>
          <a:p>
            <a:endParaRPr lang="ar-SA" sz="2800" b="1" dirty="0" smtClean="0">
              <a:solidFill>
                <a:srgbClr val="99FF33"/>
              </a:solidFill>
            </a:endParaRPr>
          </a:p>
        </p:txBody>
      </p:sp>
    </p:spTree>
    <p:extLst>
      <p:ext uri="{BB962C8B-B14F-4D97-AF65-F5344CB8AC3E}">
        <p14:creationId xmlns="" xmlns:p14="http://schemas.microsoft.com/office/powerpoint/2010/main" val="679779726"/>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عرض-دفاع-نهائي-غفار-الخير - نسخ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‫عرض-دفاع-نهائي-غفار-الخير - نسخة</Template>
  <TotalTime>864</TotalTime>
  <Words>1818</Words>
  <Application>Microsoft Office PowerPoint</Application>
  <PresentationFormat>عرض على الشاشة (3:4)‏</PresentationFormat>
  <Paragraphs>327</Paragraphs>
  <Slides>63</Slides>
  <Notes>0</Notes>
  <HiddenSlides>0</HiddenSlides>
  <MMClips>0</MMClips>
  <ScaleCrop>false</ScaleCrop>
  <HeadingPairs>
    <vt:vector size="4" baseType="variant">
      <vt:variant>
        <vt:lpstr>سمة</vt:lpstr>
      </vt:variant>
      <vt:variant>
        <vt:i4>1</vt:i4>
      </vt:variant>
      <vt:variant>
        <vt:lpstr>عناوين الشرائح</vt:lpstr>
      </vt:variant>
      <vt:variant>
        <vt:i4>63</vt:i4>
      </vt:variant>
    </vt:vector>
  </HeadingPairs>
  <TitlesOfParts>
    <vt:vector size="64" baseType="lpstr">
      <vt:lpstr>‫عرض-دفاع-نهائي-غفار-الخير - نسخة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تحديد تأثير إعادة التأهيل على نوعية الحياة لدى مصابي الحرب في محافظة اللاذقية . </vt:lpstr>
      <vt:lpstr> فرضيات الدراسة</vt:lpstr>
      <vt:lpstr>الشريحة 16</vt:lpstr>
      <vt:lpstr>الشريحة 17</vt:lpstr>
      <vt:lpstr>الشريحة 18</vt:lpstr>
      <vt:lpstr>الشريحة 19</vt:lpstr>
      <vt:lpstr>الشريحة 20</vt:lpstr>
      <vt:lpstr>العينة</vt:lpstr>
      <vt:lpstr>معايير أختيار العينة</vt:lpstr>
      <vt:lpstr>أ</vt:lpstr>
      <vt:lpstr>البيانات الديموغرافية</vt:lpstr>
      <vt:lpstr>الأداة الثانية</vt:lpstr>
      <vt:lpstr>الشريحة 26</vt:lpstr>
      <vt:lpstr>الأداة الثالثة </vt:lpstr>
      <vt:lpstr>الشريحة 28</vt:lpstr>
      <vt:lpstr>الشريحة 29</vt:lpstr>
      <vt:lpstr>الشريحة 30</vt:lpstr>
      <vt:lpstr>الشريحة 31</vt:lpstr>
      <vt:lpstr>جمع البيانات</vt:lpstr>
      <vt:lpstr>  مراحل  جمع البيانات</vt:lpstr>
      <vt:lpstr>الشريحة 34</vt:lpstr>
      <vt:lpstr>التحليل الاحصائي</vt:lpstr>
      <vt:lpstr>النتائج</vt:lpstr>
      <vt:lpstr>توزع أفراد العينة وفق الصفات الديموغرافية</vt:lpstr>
      <vt:lpstr>توزع أفراد العينة وفق الصفات الديموغرافية</vt:lpstr>
      <vt:lpstr>توزع أفراد العينة وفق الصفات الديموغرافية</vt:lpstr>
      <vt:lpstr>توزع أفراد العينة وفق الهوايات</vt:lpstr>
      <vt:lpstr>توزع أفراد العينة وفق الوضع الاقتصادي لأسرهم</vt:lpstr>
      <vt:lpstr>توزع أفراد العينة وفق مكان السكن</vt:lpstr>
      <vt:lpstr>توزع أفراد العينة من مصابي البتر وفق أبعاد نوعية الحياة قبل وبعد إعادة التأهيل (العدد=30).  قيمة P ذات دلالة إحصائية في جميع الأبعاد </vt:lpstr>
      <vt:lpstr>توزع أفراد العينة من مصابي الشلل وفق أبعاد نوعية الحياة قبل وبعد إعادة التأهيل (العدد=30)   قيمة P ذات دلالة إحصائية في جميع الأبعاد</vt:lpstr>
      <vt:lpstr> العلاقة بين العمر وأبعاد نوعية الحياة لدى مصابي البتر بعد إعادة التأهيل لا توجد فروق ذات دلالة إحصائية بين الفئات العمرية</vt:lpstr>
      <vt:lpstr>العلاقة بين العمر وأبعاد نوعية الحياة لدى مصابي الشلل بعد إعادة التأهيل لا يوجد فرق ذو دلالة إحصائية  في معدل أبعاد نوعية الحياة بين الفئات العمرية من مصابي الشلل</vt:lpstr>
      <vt:lpstr>العلاقة بين المستوى التعليمي وأبعاد نوعية الحياة لدى مصابي البتر بعد إعادة التأهيل يوجد فرق ذو دلالة إحصائية  في بُعد إدارة الوقت بين المستويات التعليمية أي يوجد تأثير للمستوى التعليمي على نوعية الحياة ككل</vt:lpstr>
      <vt:lpstr>العلاقة بين المستوى التعليمي وأبعاد نوعية الحياة لدى مصابي الشلل بعد إعادة التأهيل يوجد فرق ذو دلالة إحصائية  في جميع الأبعاد ما عدا بعد نوعية العلاقات بين المستويات التعليمية </vt:lpstr>
      <vt:lpstr>العلاقة بين المستوى الاقتصادي ونوعية الحياة ككل لدى أفراد العينة بعد إعادة التأهيل لا يوجد فرق ذو دلالة إحصائية  بالنسبة لمصابي البتر ويوجد فرق ذو دلالة إحصائية في نوعية الحياة بين المستويات الاقتصادية المختلفة لمصابي الشلل</vt:lpstr>
      <vt:lpstr>  العلاقة بين المهنة وأبعاد نوعية الحياة لدى مصابي البتر بعد إعادة التأهيل  يوجد فرق ذو دلالة إحصائية  في معدلات أبعاد نوعية الحياة بالنسبة لمصابي البتر وفق المهنة ماعدا بُعد إدارة الوقت ونوعية العلاقات   </vt:lpstr>
      <vt:lpstr> العلاقة بين الهوايات وأبعاد نوعية الحياة لدى مصابي البتر بعد إعادة التأهيل  يوجد تأثير للهوايات التي يمارسها أفراد العينة من مصابي البتر على أبعاد نوعية الحياة بعد تطبيق إعادة التأهيل باستثناء نوعية الدور الاجتماعي</vt:lpstr>
      <vt:lpstr> العلاقة بين الهوايات وأبعاد نوعية الحياة لدى مصابي الشلل بعد إعادة التأهيل  يوجد تأثير للهوايات التي يمارسها أفراد العينة من مصابي الشلل على أبعاد نوعية الحياة بعد إعادة التأهيل باستثناء نوعية الصحة النفسية ونوعية العلاقات  </vt:lpstr>
      <vt:lpstr>الشريحة 53</vt:lpstr>
      <vt:lpstr>الشريحة 54</vt:lpstr>
      <vt:lpstr>الشريحة 55</vt:lpstr>
      <vt:lpstr>الشريحة 56</vt:lpstr>
      <vt:lpstr>الشريحة 57</vt:lpstr>
      <vt:lpstr>الشريحة 58</vt:lpstr>
      <vt:lpstr>الشريحة 59</vt:lpstr>
      <vt:lpstr>التوصيات</vt:lpstr>
      <vt:lpstr>الشريحة 61</vt:lpstr>
      <vt:lpstr>الشريحة 62</vt:lpstr>
      <vt:lpstr>الشريحة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user</cp:lastModifiedBy>
  <cp:revision>72</cp:revision>
  <dcterms:created xsi:type="dcterms:W3CDTF">2019-01-22T07:13:15Z</dcterms:created>
  <dcterms:modified xsi:type="dcterms:W3CDTF">2019-03-18T19:28:34Z</dcterms:modified>
</cp:coreProperties>
</file>