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4" r:id="rId2"/>
    <p:sldMasterId id="2147483711" r:id="rId3"/>
    <p:sldMasterId id="2147483834" r:id="rId4"/>
  </p:sldMasterIdLst>
  <p:notesMasterIdLst>
    <p:notesMasterId r:id="rId50"/>
  </p:notesMasterIdLst>
  <p:sldIdLst>
    <p:sldId id="1804" r:id="rId5"/>
    <p:sldId id="2483" r:id="rId6"/>
    <p:sldId id="2500" r:id="rId7"/>
    <p:sldId id="2440" r:id="rId8"/>
    <p:sldId id="2441" r:id="rId9"/>
    <p:sldId id="2354" r:id="rId10"/>
    <p:sldId id="2515" r:id="rId11"/>
    <p:sldId id="2490" r:id="rId12"/>
    <p:sldId id="2493" r:id="rId13"/>
    <p:sldId id="2516" r:id="rId14"/>
    <p:sldId id="2512" r:id="rId15"/>
    <p:sldId id="2504" r:id="rId16"/>
    <p:sldId id="2517" r:id="rId17"/>
    <p:sldId id="2518" r:id="rId18"/>
    <p:sldId id="2519" r:id="rId19"/>
    <p:sldId id="2502" r:id="rId20"/>
    <p:sldId id="2505" r:id="rId21"/>
    <p:sldId id="2520" r:id="rId22"/>
    <p:sldId id="2521" r:id="rId23"/>
    <p:sldId id="2530" r:id="rId24"/>
    <p:sldId id="2522" r:id="rId25"/>
    <p:sldId id="2523" r:id="rId26"/>
    <p:sldId id="2524" r:id="rId27"/>
    <p:sldId id="2527" r:id="rId28"/>
    <p:sldId id="2528" r:id="rId29"/>
    <p:sldId id="2529" r:id="rId30"/>
    <p:sldId id="2525" r:id="rId31"/>
    <p:sldId id="2526" r:id="rId32"/>
    <p:sldId id="2117" r:id="rId33"/>
    <p:sldId id="2475" r:id="rId34"/>
    <p:sldId id="2476" r:id="rId35"/>
    <p:sldId id="2498" r:id="rId36"/>
    <p:sldId id="2484" r:id="rId37"/>
    <p:sldId id="2459" r:id="rId38"/>
    <p:sldId id="2491" r:id="rId39"/>
    <p:sldId id="2492" r:id="rId40"/>
    <p:sldId id="2486" r:id="rId41"/>
    <p:sldId id="2501" r:id="rId42"/>
    <p:sldId id="2510" r:id="rId43"/>
    <p:sldId id="2355" r:id="rId44"/>
    <p:sldId id="2474" r:id="rId45"/>
    <p:sldId id="2531" r:id="rId46"/>
    <p:sldId id="2481" r:id="rId47"/>
    <p:sldId id="2513" r:id="rId48"/>
    <p:sldId id="1976" r:id="rId4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53" autoAdjust="0"/>
    <p:restoredTop sz="94660"/>
  </p:normalViewPr>
  <p:slideViewPr>
    <p:cSldViewPr>
      <p:cViewPr varScale="1">
        <p:scale>
          <a:sx n="69" d="100"/>
          <a:sy n="69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B6A97C-8197-410D-94ED-25810F9611BC}" type="datetimeFigureOut">
              <a:rPr lang="ar-SY" smtClean="0"/>
              <a:t>05/07/1440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4AEA8A-F882-49E4-89E9-30483BF85ED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3830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9B6B-14FA-428F-9485-8FC7BBE5F6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2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D670-0B8C-463A-89BA-588C3640775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6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95C2-51B1-4BED-B923-2DA21DAD1B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6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BB54-58E9-4722-BC42-B858920C0EE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71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DC8F0-552C-405A-80ED-F0E43D002DA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1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2655-9B63-4CFF-BC8D-114EBBDEFB6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4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ADE3-8E07-4347-907D-BD47CE5D7CC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1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BFF1-12CC-4F7A-B16C-7256515A301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2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6886D-5B66-4A4F-83F9-6FAC5F2FB67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29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B4E6-DB2F-47AE-AE83-3BAD688C183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2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20F3-756A-4897-B04C-FF6ABE2FFAB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96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Y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C0B5-99A6-4507-885E-A5764C5CF1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04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ar-S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B899-B71E-4483-94BD-4E26E84B0AE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65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C1BA-5638-4782-B1B7-DC403541708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77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ar-SY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E414-484E-4583-8E20-35635869DE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29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5166-6EEF-4AFC-B168-FD3E5142428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6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0430-5784-432B-8EA5-0139C729782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41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DD831-9A18-4953-956B-8BE684BF98F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275A-7EFA-4507-88CE-B7B4A28D20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11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D3EBE-AC39-4B08-AE70-ABF6E882AD5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9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328E-C11E-4ECD-95DC-1D35FD6226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52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D5D7-D9A2-4883-BA7D-71EAE176FD1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9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B54E6-E415-4548-AC86-4307729805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27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135E-8C12-4A8F-8900-87E252A5112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8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Y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D14C-E7B9-4226-B449-9CEA405513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E28A-098B-44B8-8FE4-4200BCF0E26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51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DFA4-6304-483C-9883-1AABC7C7A3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63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عنوان، ومخطط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ar-SY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03-E9C4-449B-9C8C-2C2E6041249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6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C867-9CAC-4937-AA07-D95C18A8A7A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83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Y" sz="2400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560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5E88-38B1-4AF6-BAA3-C847BABF7E94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C66F-EC98-478E-874F-D5996C183B69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2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0010-90C8-47DE-9B59-DDF5950E33A9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92A80-2E3D-4EC2-9355-70FCA5BE7258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6C6B-F1CE-42CB-85E5-C3051CC2DA1E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05B35-3C7D-497C-8DBB-125CB21892FE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21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5E8BD-7FA3-4EC6-9D34-9ADD5A27791E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FF66-750B-4834-B601-018B1FC897AA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12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02E8-844E-4423-868E-E005928015DB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1872-EEC0-4BD7-9809-1CD292A59A84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47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FEAB-2A44-46AB-ABE7-474A7FA1B0CF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C1F2-E24F-4BC0-83D0-D16B34C67441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85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6A4F7-A042-4351-BF98-9B4C9E1A76A0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C51D3-47B5-47D7-8F38-106CA3F04DCC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61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A62A6-1CFA-41C4-8DD2-13CC3B437F49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6F34-B5E2-4D12-9E81-6C6074C9141F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86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Y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D829-9BAA-46C6-8935-D814CB362761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E851-D3AD-430B-884F-1C2A13F5FB2C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7F9E-6765-40CE-B034-09E5D1EFA0F7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DD1-93CB-417F-9EE6-E18BBF872567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65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A7234-E381-4D41-AC48-E263ECF09EDA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DBFE-30DB-43E9-8717-ED12523D7C4C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48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Y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694D7-1F8D-4827-95B0-E5C4571EAD61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8DBD-7F84-4471-82C8-3BAE83D5F081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5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عنوان، ومخطط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ar-SY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C1B26-3D13-4DB2-B157-7C69C8E6C449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9605-406F-4262-AEF4-C4172335E891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41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عنوان، واثنان من المحتوى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06DD-D950-477D-921D-D66C03F9D642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C23DF-DE5F-40BD-BF80-FE5E783E6FF5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80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عنوان، ومحتوى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D13F-732D-4743-9833-0B6FEC8F732E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0C38-8687-4B8A-B350-B33191C2F4F7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12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عنوان، وقصاصة فنية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قصاصة الفنية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ar-SY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7DDC-1CF2-4D36-BFF2-FEA620EAD12E}" type="datetime1">
              <a:rPr lang="en-US">
                <a:solidFill>
                  <a:srgbClr val="FFFFFF"/>
                </a:solidFill>
              </a:rPr>
              <a:pPr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FA04A-6C28-463A-A045-95225EE4D227}" type="slidenum">
              <a:rPr lang="ar-SA" altLang="ar-S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9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F2271B2-CABE-48A4-B46F-24EBD10F601B}" type="slidenum">
              <a:rPr lang="ar-SA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9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85000"/>
                <a:alpha val="91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C65FDC9-8CB3-484F-84D8-5D5EF1FFFB78}" type="slidenum">
              <a:rPr lang="ar-SA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457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Y" sz="2400">
                <a:solidFill>
                  <a:srgbClr val="FFFFFF"/>
                </a:solidFill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EF366-8EC7-4A7C-8E39-8630566C114B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3/11/2019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AB4F873-F7A3-4F95-A8D5-8C3AADEFA66F}" type="slidenum">
              <a:rPr lang="ar-SA" altLang="ar-SY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Y">
              <a:solidFill>
                <a:srgbClr val="FFFFFF"/>
              </a:solidFill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Y" smtClean="0"/>
              <a:t>انقر لتحرير أنماط النص الرئيسي</a:t>
            </a:r>
          </a:p>
          <a:p>
            <a:pPr lvl="1"/>
            <a:r>
              <a:rPr lang="ar-SA" altLang="ar-SY" smtClean="0"/>
              <a:t>المستوى الثاني</a:t>
            </a:r>
          </a:p>
          <a:p>
            <a:pPr lvl="2"/>
            <a:r>
              <a:rPr lang="ar-SA" altLang="ar-SY" smtClean="0"/>
              <a:t>المستوى الثالث</a:t>
            </a:r>
          </a:p>
          <a:p>
            <a:pPr lvl="3"/>
            <a:r>
              <a:rPr lang="ar-SA" altLang="ar-SY" smtClean="0"/>
              <a:t>المستوى الرابع</a:t>
            </a:r>
          </a:p>
          <a:p>
            <a:pPr lvl="4"/>
            <a:r>
              <a:rPr lang="ar-SA" altLang="ar-SY" smtClean="0"/>
              <a:t>المستوى الخامس</a:t>
            </a:r>
          </a:p>
        </p:txBody>
      </p:sp>
    </p:spTree>
    <p:extLst>
      <p:ext uri="{BB962C8B-B14F-4D97-AF65-F5344CB8AC3E}">
        <p14:creationId xmlns:p14="http://schemas.microsoft.com/office/powerpoint/2010/main" val="5260466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ornl.gov/sci/techresources/Human_Genome/graphics/slides/elsibottle.shtml" TargetMode="Externa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170" y="1628800"/>
            <a:ext cx="8779720" cy="5040288"/>
          </a:xfr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rtl="1" eaLnBrk="1" hangingPunct="1">
              <a:defRPr/>
            </a:pPr>
            <a:r>
              <a:rPr lang="ar-SY" sz="3600" b="1" dirty="0" smtClean="0">
                <a:solidFill>
                  <a:srgbClr val="FFFF00"/>
                </a:solidFill>
              </a:rPr>
              <a:t>المؤتمر الطبي العالمي الثاني لجامعة حماة</a:t>
            </a:r>
          </a:p>
          <a:p>
            <a:pPr rtl="1" eaLnBrk="1" hangingPunct="1">
              <a:defRPr/>
            </a:pPr>
            <a:r>
              <a:rPr lang="ar-SA" b="1" dirty="0" err="1" smtClean="0">
                <a:solidFill>
                  <a:schemeClr val="bg1"/>
                </a:solidFill>
              </a:rPr>
              <a:t>د.عبدالمطلب</a:t>
            </a:r>
            <a:r>
              <a:rPr lang="ar-SA" b="1" dirty="0" smtClean="0">
                <a:solidFill>
                  <a:schemeClr val="bg1"/>
                </a:solidFill>
              </a:rPr>
              <a:t> أحمد السح</a:t>
            </a:r>
          </a:p>
          <a:p>
            <a:pPr rtl="1" eaLnBrk="1" hangingPunct="1">
              <a:defRPr/>
            </a:pPr>
            <a:r>
              <a:rPr lang="ar-SA" b="1" dirty="0" smtClean="0">
                <a:solidFill>
                  <a:schemeClr val="bg1"/>
                </a:solidFill>
              </a:rPr>
              <a:t>جامعة حماة</a:t>
            </a:r>
          </a:p>
          <a:p>
            <a:pPr rtl="1" eaLnBrk="1" hangingPunct="1">
              <a:defRPr/>
            </a:pPr>
            <a:r>
              <a:rPr lang="ar-SY" b="1" dirty="0">
                <a:solidFill>
                  <a:schemeClr val="bg1"/>
                </a:solidFill>
              </a:rPr>
              <a:t>نقابة أطباء </a:t>
            </a:r>
            <a:r>
              <a:rPr lang="ar-SY" b="1" dirty="0" smtClean="0">
                <a:solidFill>
                  <a:schemeClr val="bg1"/>
                </a:solidFill>
              </a:rPr>
              <a:t>سورية</a:t>
            </a:r>
            <a:endParaRPr lang="ar-SA" b="1" dirty="0" smtClean="0">
              <a:solidFill>
                <a:schemeClr val="bg1"/>
              </a:solidFill>
            </a:endParaRPr>
          </a:p>
          <a:p>
            <a:pPr rtl="1" eaLnBrk="1" hangingPunct="1">
              <a:defRPr/>
            </a:pPr>
            <a:r>
              <a:rPr lang="ar-SA" sz="2800" b="1" dirty="0" smtClean="0">
                <a:solidFill>
                  <a:schemeClr val="bg1"/>
                </a:solidFill>
              </a:rPr>
              <a:t>الهيئة العامة لمشفى الأسد الطبي</a:t>
            </a:r>
            <a:r>
              <a:rPr lang="ar-SY" sz="2800" b="1" dirty="0" smtClean="0">
                <a:solidFill>
                  <a:schemeClr val="bg1"/>
                </a:solidFill>
              </a:rPr>
              <a:t> في حماة</a:t>
            </a:r>
          </a:p>
          <a:p>
            <a:pPr rtl="1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Dr. Abdul </a:t>
            </a:r>
            <a:r>
              <a:rPr lang="en-US" sz="2400" b="1" dirty="0" err="1" smtClean="0">
                <a:solidFill>
                  <a:schemeClr val="bg1"/>
                </a:solidFill>
              </a:rPr>
              <a:t>Muttaleb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Alsah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rtl="1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</a:rPr>
              <a:t>Ph.D</a:t>
            </a:r>
            <a:r>
              <a:rPr lang="en-US" sz="2400" b="1" dirty="0" smtClean="0">
                <a:solidFill>
                  <a:schemeClr val="bg1"/>
                </a:solidFill>
              </a:rPr>
              <a:t>, AMRCPCH, MA, MBBCH )</a:t>
            </a:r>
            <a:endParaRPr lang="ar-SY" sz="3600" b="1" dirty="0" smtClean="0">
              <a:solidFill>
                <a:srgbClr val="FFFF00"/>
              </a:solidFill>
            </a:endParaRPr>
          </a:p>
          <a:p>
            <a:pPr rtl="1" eaLnBrk="1" hangingPunct="1">
              <a:defRPr/>
            </a:pPr>
            <a:r>
              <a:rPr lang="ar-SY" sz="2800" b="1" dirty="0" smtClean="0">
                <a:solidFill>
                  <a:schemeClr val="bg1"/>
                </a:solidFill>
              </a:rPr>
              <a:t>فندق </a:t>
            </a:r>
            <a:r>
              <a:rPr lang="ar-SY" sz="2800" b="1" dirty="0" err="1" smtClean="0">
                <a:solidFill>
                  <a:schemeClr val="bg1"/>
                </a:solidFill>
              </a:rPr>
              <a:t>أفاميا</a:t>
            </a:r>
            <a:r>
              <a:rPr lang="ar-SY" sz="2800" b="1" dirty="0" smtClean="0">
                <a:solidFill>
                  <a:schemeClr val="bg1"/>
                </a:solidFill>
              </a:rPr>
              <a:t> الشام، حماة 18-20 /آذار2019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7" y="5157192"/>
            <a:ext cx="950821" cy="126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1170" y="188640"/>
            <a:ext cx="8763318" cy="1259160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ar-SY" sz="4000" b="1" dirty="0" smtClean="0">
                <a:solidFill>
                  <a:srgbClr val="FFFFFF"/>
                </a:solidFill>
              </a:rPr>
              <a:t>وراثيات الأورام العصبية..</a:t>
            </a:r>
            <a:r>
              <a:rPr lang="ar-SY" sz="4000" b="1" dirty="0" err="1" smtClean="0">
                <a:solidFill>
                  <a:srgbClr val="FFFFFF"/>
                </a:solidFill>
              </a:rPr>
              <a:t>النوروبلاستوما</a:t>
            </a:r>
            <a:r>
              <a:rPr lang="ar-SY" sz="4000" b="1" dirty="0" smtClean="0">
                <a:solidFill>
                  <a:srgbClr val="FFFFFF"/>
                </a:solidFill>
              </a:rPr>
              <a:t> نموذجاً</a:t>
            </a:r>
            <a:endParaRPr lang="en-US" sz="4000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Neurologic </a:t>
            </a:r>
            <a:r>
              <a:rPr lang="en-US" sz="2800" b="1" dirty="0">
                <a:solidFill>
                  <a:srgbClr val="FFFFFF"/>
                </a:solidFill>
              </a:rPr>
              <a:t>tumors genetics..</a:t>
            </a:r>
            <a:r>
              <a:rPr lang="en-US" sz="2800" b="1" dirty="0" err="1">
                <a:solidFill>
                  <a:srgbClr val="FFFFFF"/>
                </a:solidFill>
              </a:rPr>
              <a:t>Neuroblastoma</a:t>
            </a:r>
            <a:r>
              <a:rPr lang="en-US" sz="2800" b="1" dirty="0">
                <a:solidFill>
                  <a:srgbClr val="FFFFFF"/>
                </a:solidFill>
              </a:rPr>
              <a:t> as a </a:t>
            </a:r>
            <a:r>
              <a:rPr lang="en-US" sz="2800" b="1" dirty="0" smtClean="0">
                <a:solidFill>
                  <a:srgbClr val="FFFFFF"/>
                </a:solidFill>
              </a:rPr>
              <a:t>model</a:t>
            </a:r>
          </a:p>
        </p:txBody>
      </p:sp>
      <p:pic>
        <p:nvPicPr>
          <p:cNvPr id="13" name="Picture 4" descr="cookiemaking_83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7" y="5280838"/>
            <a:ext cx="1483120" cy="114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 descr="basma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60000">
            <a:off x="377926" y="2649749"/>
            <a:ext cx="2376296" cy="77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8657" y="1663615"/>
            <a:ext cx="876554" cy="10801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rtl="1">
              <a:spcBef>
                <a:spcPct val="20000"/>
              </a:spcBef>
              <a:defRPr/>
            </a:pPr>
            <a:r>
              <a:rPr lang="en-US" sz="6600" b="1" kern="0" dirty="0" smtClean="0">
                <a:solidFill>
                  <a:srgbClr val="FFFFFF"/>
                </a:solidFill>
              </a:rPr>
              <a:t>2 </a:t>
            </a:r>
            <a:endParaRPr lang="ar-SY" sz="6600" b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D:\55\جامعة\كلية الطب\تطور\مجلد جديد ‫‬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4" y="4317944"/>
            <a:ext cx="1560913" cy="7956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D:\5\مؤتمرات\مؤتمر الجمعية 23 دمشق 2016\شعارات ولوغو\شعار الجمعية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6" y="4136145"/>
            <a:ext cx="950821" cy="9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80" y="2159137"/>
            <a:ext cx="1560913" cy="19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نسيجياً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</a:rPr>
              <a:t>Histopathologically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neuroblastoma</a:t>
            </a:r>
            <a:r>
              <a:rPr lang="en-US" sz="3200" dirty="0">
                <a:solidFill>
                  <a:srgbClr val="FFFFFF"/>
                </a:solidFill>
              </a:rPr>
              <a:t> can range in type from the most aggressive form, </a:t>
            </a:r>
            <a:r>
              <a:rPr lang="en-US" sz="3200" dirty="0" err="1">
                <a:solidFill>
                  <a:srgbClr val="FFFFFF"/>
                </a:solidFill>
              </a:rPr>
              <a:t>neuroblastoma</a:t>
            </a:r>
            <a:r>
              <a:rPr lang="en-US" sz="3200" dirty="0">
                <a:solidFill>
                  <a:srgbClr val="FFFFFF"/>
                </a:solidFill>
              </a:rPr>
              <a:t>, composed entirely of </a:t>
            </a:r>
            <a:r>
              <a:rPr lang="en-US" sz="3200" dirty="0">
                <a:solidFill>
                  <a:srgbClr val="FFFF00"/>
                </a:solidFill>
              </a:rPr>
              <a:t>immature</a:t>
            </a:r>
            <a:r>
              <a:rPr lang="en-US" sz="3200" dirty="0">
                <a:solidFill>
                  <a:srgbClr val="FFFFFF"/>
                </a:solidFill>
              </a:rPr>
              <a:t> neural precursor cells, to </a:t>
            </a:r>
            <a:r>
              <a:rPr lang="en-US" sz="3200" dirty="0" err="1">
                <a:solidFill>
                  <a:srgbClr val="FFFFFF"/>
                </a:solidFill>
              </a:rPr>
              <a:t>ganglioneuroma</a:t>
            </a:r>
            <a:r>
              <a:rPr lang="en-US" sz="3200" dirty="0">
                <a:solidFill>
                  <a:srgbClr val="FFFFFF"/>
                </a:solidFill>
              </a:rPr>
              <a:t>, composed entirely of </a:t>
            </a:r>
            <a:r>
              <a:rPr lang="en-US" sz="3200" dirty="0">
                <a:solidFill>
                  <a:srgbClr val="FFFF00"/>
                </a:solidFill>
              </a:rPr>
              <a:t>mature</a:t>
            </a:r>
            <a:r>
              <a:rPr lang="en-US" sz="3200" dirty="0">
                <a:solidFill>
                  <a:srgbClr val="FFFFFF"/>
                </a:solidFill>
              </a:rPr>
              <a:t> neural tissue. 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6" y="2945"/>
            <a:ext cx="9156785" cy="6873415"/>
          </a:xfrm>
        </p:spPr>
      </p:pic>
    </p:spTree>
    <p:extLst>
      <p:ext uri="{BB962C8B-B14F-4D97-AF65-F5344CB8AC3E}">
        <p14:creationId xmlns:p14="http://schemas.microsoft.com/office/powerpoint/2010/main" val="357906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2" y="2348880"/>
            <a:ext cx="9146959" cy="3384376"/>
          </a:xfrm>
        </p:spPr>
      </p:pic>
    </p:spTree>
    <p:extLst>
      <p:ext uri="{BB962C8B-B14F-4D97-AF65-F5344CB8AC3E}">
        <p14:creationId xmlns:p14="http://schemas.microsoft.com/office/powerpoint/2010/main" val="365680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سريرياً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•	</a:t>
            </a:r>
            <a:r>
              <a:rPr lang="en-US" dirty="0">
                <a:solidFill>
                  <a:srgbClr val="FFFFFF"/>
                </a:solidFill>
              </a:rPr>
              <a:t>One child had a tumor on the left side of the abdomen with liver and distal metastases. The biopsy confirmed the diagnosis of </a:t>
            </a:r>
            <a:r>
              <a:rPr lang="en-US" dirty="0" err="1">
                <a:solidFill>
                  <a:srgbClr val="FFFFFF"/>
                </a:solidFill>
              </a:rPr>
              <a:t>neuroblastoma</a:t>
            </a:r>
            <a:r>
              <a:rPr lang="en-US" dirty="0">
                <a:solidFill>
                  <a:srgbClr val="FFFFFF"/>
                </a:solidFill>
              </a:rPr>
              <a:t>. This child was not particularly bothered by her disease - and indeed, she received no chemotherapy, no radiation therapy - and </a:t>
            </a:r>
            <a:r>
              <a:rPr lang="en-US" dirty="0">
                <a:solidFill>
                  <a:srgbClr val="FFFF00"/>
                </a:solidFill>
              </a:rPr>
              <a:t>she did well, and is teenager now and is fine.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•	On the other hand another child with a small tumor in the adrenal gland with liver and distal metastases. However, there was also metastatic infiltration of the orbit. This child also had a biopsy that confirmed the diagnosis of </a:t>
            </a:r>
            <a:r>
              <a:rPr lang="en-US" dirty="0" err="1">
                <a:solidFill>
                  <a:srgbClr val="FFFFFF"/>
                </a:solidFill>
              </a:rPr>
              <a:t>neuroblastoma</a:t>
            </a:r>
            <a:r>
              <a:rPr lang="en-US" dirty="0">
                <a:solidFill>
                  <a:srgbClr val="FFFFFF"/>
                </a:solidFill>
              </a:rPr>
              <a:t>, - but, unlike the first child, received very intensive chemotherapy, radiation therapy and despite that </a:t>
            </a:r>
            <a:r>
              <a:rPr lang="en-US" dirty="0">
                <a:solidFill>
                  <a:srgbClr val="FFFF00"/>
                </a:solidFill>
              </a:rPr>
              <a:t>died only 6 months after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1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ثلاثة أطياف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•	</a:t>
            </a:r>
            <a:r>
              <a:rPr lang="en-US" dirty="0">
                <a:solidFill>
                  <a:srgbClr val="FFFF00"/>
                </a:solidFill>
              </a:rPr>
              <a:t>low risk: </a:t>
            </a:r>
            <a:r>
              <a:rPr lang="en-US" dirty="0">
                <a:solidFill>
                  <a:srgbClr val="FFFFFF"/>
                </a:solidFill>
              </a:rPr>
              <a:t>generally infants, less than 12 months of age, with </a:t>
            </a:r>
            <a:r>
              <a:rPr lang="en-US" dirty="0" err="1">
                <a:solidFill>
                  <a:srgbClr val="FFFFFF"/>
                </a:solidFill>
              </a:rPr>
              <a:t>localised</a:t>
            </a:r>
            <a:r>
              <a:rPr lang="en-US" dirty="0">
                <a:solidFill>
                  <a:srgbClr val="FFFFFF"/>
                </a:solidFill>
              </a:rPr>
              <a:t> tumors although they can have </a:t>
            </a:r>
            <a:r>
              <a:rPr lang="en-US" dirty="0" err="1">
                <a:solidFill>
                  <a:srgbClr val="FFFFFF"/>
                </a:solidFill>
              </a:rPr>
              <a:t>ocasionally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metastatic </a:t>
            </a:r>
            <a:r>
              <a:rPr lang="en-US" dirty="0">
                <a:solidFill>
                  <a:srgbClr val="FFFFFF"/>
                </a:solidFill>
              </a:rPr>
              <a:t>disease. The vast majority of those patients are cured with just surgery and/or observation.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•	</a:t>
            </a:r>
            <a:r>
              <a:rPr lang="en-US" dirty="0">
                <a:solidFill>
                  <a:srgbClr val="FFFF00"/>
                </a:solidFill>
              </a:rPr>
              <a:t>high risk: </a:t>
            </a:r>
            <a:r>
              <a:rPr lang="en-US" dirty="0">
                <a:solidFill>
                  <a:srgbClr val="FFFFFF"/>
                </a:solidFill>
              </a:rPr>
              <a:t>generally children diagnosed after the first year of life. The patients usually have metastatic disease and most of these children will relapse despite intensive multimodal therapy.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•	</a:t>
            </a:r>
            <a:r>
              <a:rPr lang="en-US" dirty="0">
                <a:solidFill>
                  <a:srgbClr val="FFFF00"/>
                </a:solidFill>
              </a:rPr>
              <a:t>intermediate risk: </a:t>
            </a:r>
            <a:r>
              <a:rPr lang="en-US" dirty="0">
                <a:solidFill>
                  <a:srgbClr val="FFFFFF"/>
                </a:solidFill>
              </a:rPr>
              <a:t>This group is somewhat ill defined and comprises generally children with large abdominal tumors. Most of these patients can be cured with chemotherapy.</a:t>
            </a:r>
          </a:p>
        </p:txBody>
      </p:sp>
    </p:spTree>
    <p:extLst>
      <p:ext uri="{BB962C8B-B14F-4D97-AF65-F5344CB8AC3E}">
        <p14:creationId xmlns:p14="http://schemas.microsoft.com/office/powerpoint/2010/main" val="2285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FF"/>
                </a:solidFill>
              </a:rPr>
              <a:t>Genetic Heterogeneity of Susceptibility to Neuroblastoma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Susceptibility to </a:t>
            </a:r>
            <a:r>
              <a:rPr lang="en-US" dirty="0" err="1">
                <a:solidFill>
                  <a:srgbClr val="FFFFFF"/>
                </a:solidFill>
              </a:rPr>
              <a:t>neuroblastoma</a:t>
            </a:r>
            <a:r>
              <a:rPr lang="en-US" dirty="0">
                <a:solidFill>
                  <a:srgbClr val="FFFFFF"/>
                </a:solidFill>
              </a:rPr>
              <a:t> is genetically heterogeneous and is conferred by mutation in the </a:t>
            </a:r>
            <a:r>
              <a:rPr lang="en-US" dirty="0">
                <a:solidFill>
                  <a:srgbClr val="FFFF00"/>
                </a:solidFill>
              </a:rPr>
              <a:t>PHOX2B</a:t>
            </a:r>
            <a:r>
              <a:rPr lang="en-US" dirty="0">
                <a:solidFill>
                  <a:srgbClr val="FFFFFF"/>
                </a:solidFill>
              </a:rPr>
              <a:t> gene on chromosome 4p12 (NBLST2) and by mutation in the </a:t>
            </a:r>
            <a:r>
              <a:rPr lang="en-US" dirty="0">
                <a:solidFill>
                  <a:srgbClr val="FFFF00"/>
                </a:solidFill>
              </a:rPr>
              <a:t>ALK </a:t>
            </a:r>
            <a:r>
              <a:rPr lang="en-US" dirty="0">
                <a:solidFill>
                  <a:srgbClr val="FFFFFF"/>
                </a:solidFill>
              </a:rPr>
              <a:t>gene on chromosome 2p23 (NBLST3).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Loci implicated in the development of </a:t>
            </a:r>
            <a:r>
              <a:rPr lang="en-US" dirty="0" err="1">
                <a:solidFill>
                  <a:srgbClr val="FFFF00"/>
                </a:solidFill>
              </a:rPr>
              <a:t>neuroblastoma</a:t>
            </a:r>
            <a:r>
              <a:rPr lang="en-US" dirty="0">
                <a:solidFill>
                  <a:srgbClr val="FFFF00"/>
                </a:solidFill>
              </a:rPr>
              <a:t> include 6p (NBLST4), 2q35 (NBLST5), and 1q21 (NBLST6).</a:t>
            </a:r>
          </a:p>
        </p:txBody>
      </p:sp>
    </p:spTree>
    <p:extLst>
      <p:ext uri="{BB962C8B-B14F-4D97-AF65-F5344CB8AC3E}">
        <p14:creationId xmlns:p14="http://schemas.microsoft.com/office/powerpoint/2010/main" val="25120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3" y="0"/>
            <a:ext cx="9048885" cy="295232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41776"/>
            <a:ext cx="8382518" cy="201622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700809"/>
            <a:ext cx="450148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3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6279" cy="6994511"/>
          </a:xfrm>
        </p:spPr>
      </p:pic>
    </p:spTree>
    <p:extLst>
      <p:ext uri="{BB962C8B-B14F-4D97-AF65-F5344CB8AC3E}">
        <p14:creationId xmlns:p14="http://schemas.microsoft.com/office/powerpoint/2010/main" val="235164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</a:rPr>
              <a:t>Somatically acquired </a:t>
            </a:r>
            <a:r>
              <a:rPr lang="en-US" sz="4000" b="1" dirty="0" err="1">
                <a:solidFill>
                  <a:srgbClr val="FFFFFF"/>
                </a:solidFill>
              </a:rPr>
              <a:t>abnormalitiles</a:t>
            </a:r>
            <a:r>
              <a:rPr lang="en-US" sz="4000" b="1" dirty="0">
                <a:solidFill>
                  <a:srgbClr val="FFFFFF"/>
                </a:solidFill>
              </a:rPr>
              <a:t>:</a:t>
            </a:r>
            <a:endParaRPr lang="en-US" sz="40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dirty="0">
                <a:solidFill>
                  <a:srgbClr val="FFFF00"/>
                </a:solidFill>
              </a:rPr>
              <a:t>Loss of genetic material </a:t>
            </a:r>
            <a:r>
              <a:rPr lang="en-US" dirty="0">
                <a:solidFill>
                  <a:srgbClr val="FFFFFF"/>
                </a:solidFill>
              </a:rPr>
              <a:t>(1p, 2q, 3p, 4p, 9p, 11q, 14q, 18q, other regions). 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- 1p36: 19-36%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- 11q23: 40-45%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- 14q32: 20-25%</a:t>
            </a:r>
          </a:p>
        </p:txBody>
      </p:sp>
    </p:spTree>
    <p:extLst>
      <p:ext uri="{BB962C8B-B14F-4D97-AF65-F5344CB8AC3E}">
        <p14:creationId xmlns:p14="http://schemas.microsoft.com/office/powerpoint/2010/main" val="15201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</a:rPr>
              <a:t>Somatically acquired </a:t>
            </a:r>
            <a:r>
              <a:rPr lang="en-US" sz="4000" b="1" dirty="0" err="1">
                <a:solidFill>
                  <a:srgbClr val="FFFFFF"/>
                </a:solidFill>
              </a:rPr>
              <a:t>abnormalitiles</a:t>
            </a:r>
            <a:r>
              <a:rPr lang="en-US" sz="4000" b="1" dirty="0">
                <a:solidFill>
                  <a:srgbClr val="FFFFFF"/>
                </a:solidFill>
              </a:rPr>
              <a:t>:</a:t>
            </a:r>
            <a:endParaRPr lang="en-US" sz="40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sz="2000" dirty="0">
                <a:solidFill>
                  <a:srgbClr val="FFFF00"/>
                </a:solidFill>
              </a:rPr>
              <a:t>Gain of genetic material (MYCN amplification, 17q gain) 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>
                <a:solidFill>
                  <a:srgbClr val="FFFF00"/>
                </a:solidFill>
              </a:rPr>
              <a:t>MYCN amplification</a:t>
            </a:r>
            <a:r>
              <a:rPr lang="en-US" sz="2000" dirty="0">
                <a:solidFill>
                  <a:srgbClr val="FFFFFF"/>
                </a:solidFill>
              </a:rPr>
              <a:t>: 20-25% of primary tumors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Highly associated with deletion of 1p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Elevated mRNA and protein expression (important in cell proliferation/cell cycle)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Independently predicts treatment failure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Only oncogene consistently activated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-</a:t>
            </a:r>
            <a:r>
              <a:rPr lang="en-US" sz="2000" dirty="0">
                <a:solidFill>
                  <a:srgbClr val="FFFF00"/>
                </a:solidFill>
              </a:rPr>
              <a:t>Unbalanced Gain of distal 17q :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•	-Originally identified in G-banded karyotypes -Gilbert (Cancer Res, 1984)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•	-CGH studies show </a:t>
            </a:r>
            <a:r>
              <a:rPr lang="en-US" sz="2000" dirty="0" err="1">
                <a:solidFill>
                  <a:srgbClr val="FFFFFF"/>
                </a:solidFill>
              </a:rPr>
              <a:t>unb</a:t>
            </a:r>
            <a:r>
              <a:rPr lang="en-US" sz="2000" dirty="0">
                <a:solidFill>
                  <a:srgbClr val="FFFFFF"/>
                </a:solidFill>
              </a:rPr>
              <a:t> gain 17q to be most common genetic alteration in primary NBs - e.g. </a:t>
            </a:r>
            <a:r>
              <a:rPr lang="en-US" sz="2000" dirty="0" err="1">
                <a:solidFill>
                  <a:srgbClr val="FFFFFF"/>
                </a:solidFill>
              </a:rPr>
              <a:t>Brinkschmidt</a:t>
            </a:r>
            <a:r>
              <a:rPr lang="en-US" sz="2000" dirty="0">
                <a:solidFill>
                  <a:srgbClr val="FFFFFF"/>
                </a:solidFill>
              </a:rPr>
              <a:t> (J </a:t>
            </a:r>
            <a:r>
              <a:rPr lang="en-US" sz="2000" dirty="0" err="1">
                <a:solidFill>
                  <a:srgbClr val="FFFFFF"/>
                </a:solidFill>
              </a:rPr>
              <a:t>Pathol</a:t>
            </a:r>
            <a:r>
              <a:rPr lang="en-US" sz="2000" dirty="0">
                <a:solidFill>
                  <a:srgbClr val="FFFFFF"/>
                </a:solidFill>
              </a:rPr>
              <a:t>, 1997); </a:t>
            </a:r>
            <a:r>
              <a:rPr lang="en-US" sz="2000" dirty="0" err="1">
                <a:solidFill>
                  <a:srgbClr val="FFFFFF"/>
                </a:solidFill>
              </a:rPr>
              <a:t>Plantaz</a:t>
            </a:r>
            <a:r>
              <a:rPr lang="en-US" sz="2000" dirty="0">
                <a:solidFill>
                  <a:srgbClr val="FFFFFF"/>
                </a:solidFill>
              </a:rPr>
              <a:t> (Am J </a:t>
            </a:r>
            <a:r>
              <a:rPr lang="en-US" sz="2000" dirty="0" err="1">
                <a:solidFill>
                  <a:srgbClr val="FFFFFF"/>
                </a:solidFill>
              </a:rPr>
              <a:t>Pathol</a:t>
            </a:r>
            <a:r>
              <a:rPr lang="en-US" sz="2000" dirty="0">
                <a:solidFill>
                  <a:srgbClr val="FFFFFF"/>
                </a:solidFill>
              </a:rPr>
              <a:t>, 1997)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•	- 25 Mb common region of gain at 17q23.1-17 </a:t>
            </a:r>
            <a:r>
              <a:rPr lang="en-US" sz="2000" dirty="0" err="1">
                <a:solidFill>
                  <a:srgbClr val="FFFFFF"/>
                </a:solidFill>
              </a:rPr>
              <a:t>qter</a:t>
            </a:r>
            <a:r>
              <a:rPr lang="en-US" sz="2000" dirty="0">
                <a:solidFill>
                  <a:srgbClr val="FFFFFF"/>
                </a:solidFill>
              </a:rPr>
              <a:t> - </a:t>
            </a:r>
            <a:r>
              <a:rPr lang="en-US" sz="2000" dirty="0" err="1">
                <a:solidFill>
                  <a:srgbClr val="FFFFFF"/>
                </a:solidFill>
              </a:rPr>
              <a:t>Meddeb</a:t>
            </a:r>
            <a:r>
              <a:rPr lang="en-US" sz="2000" dirty="0">
                <a:solidFill>
                  <a:srgbClr val="FFFFFF"/>
                </a:solidFill>
              </a:rPr>
              <a:t> (Genes Chromos Cancer, 1996)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•	- Associated with adverse prognostic </a:t>
            </a:r>
            <a:r>
              <a:rPr lang="en-US" sz="2000" dirty="0" err="1">
                <a:solidFill>
                  <a:srgbClr val="FFFFFF"/>
                </a:solidFill>
              </a:rPr>
              <a:t>fetures</a:t>
            </a:r>
            <a:r>
              <a:rPr lang="en-US" sz="2000" dirty="0">
                <a:solidFill>
                  <a:srgbClr val="FFFFFF"/>
                </a:solidFill>
              </a:rPr>
              <a:t> and may be independently prognostic for survival - Brown (NEJM, 1999)</a:t>
            </a:r>
          </a:p>
        </p:txBody>
      </p:sp>
    </p:spTree>
    <p:extLst>
      <p:ext uri="{BB962C8B-B14F-4D97-AF65-F5344CB8AC3E}">
        <p14:creationId xmlns:p14="http://schemas.microsoft.com/office/powerpoint/2010/main" val="19297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43418"/>
            <a:ext cx="8804590" cy="4952582"/>
          </a:xfrm>
        </p:spPr>
      </p:pic>
    </p:spTree>
    <p:extLst>
      <p:ext uri="{BB962C8B-B14F-4D97-AF65-F5344CB8AC3E}">
        <p14:creationId xmlns:p14="http://schemas.microsoft.com/office/powerpoint/2010/main" val="167174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</a:rPr>
              <a:t>Somatic Mutations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</a:rPr>
              <a:t>Genes with significant somatic mutation frequencies included ALK (9.2% of cases), PTPN11 (2.9%), ATRX (2.5%, and an additional 7.1% had focal deletions), MYCN (1.7%, causing a recurrent P44L alteration), and NRAS (0.83%). Rare, potentially pathogenic germline variants were significantly enriched in ALK, CHEK2, PINK1, and BARD1.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Constitutional rearrangements</a:t>
            </a:r>
            <a:endParaRPr lang="en-US" sz="40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Constitutional rearrangements have been very important in the cloning of predisposition genes for both retinoblastoma and Wilms tumor. In </a:t>
            </a:r>
            <a:r>
              <a:rPr lang="en-US" sz="3200" dirty="0" err="1">
                <a:solidFill>
                  <a:srgbClr val="FFFFFF"/>
                </a:solidFill>
              </a:rPr>
              <a:t>neuroblastoma</a:t>
            </a:r>
            <a:r>
              <a:rPr lang="en-US" sz="3200" dirty="0">
                <a:solidFill>
                  <a:srgbClr val="FFFFFF"/>
                </a:solidFill>
              </a:rPr>
              <a:t> constitutional abnormalities have only been </a:t>
            </a:r>
            <a:r>
              <a:rPr lang="en-US" sz="3200" dirty="0">
                <a:solidFill>
                  <a:srgbClr val="FFFF00"/>
                </a:solidFill>
              </a:rPr>
              <a:t>very rarely </a:t>
            </a:r>
            <a:r>
              <a:rPr lang="en-US" sz="3200" dirty="0">
                <a:solidFill>
                  <a:srgbClr val="FFFFFF"/>
                </a:solidFill>
              </a:rPr>
              <a:t>identified.</a:t>
            </a:r>
          </a:p>
        </p:txBody>
      </p:sp>
    </p:spTree>
    <p:extLst>
      <p:ext uri="{BB962C8B-B14F-4D97-AF65-F5344CB8AC3E}">
        <p14:creationId xmlns:p14="http://schemas.microsoft.com/office/powerpoint/2010/main" val="41310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Hereditary neuroblastoma</a:t>
            </a:r>
            <a:endParaRPr lang="en-US" sz="40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7006" y="15948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Hereditary </a:t>
            </a:r>
            <a:r>
              <a:rPr lang="en-US" sz="2800" dirty="0" err="1">
                <a:solidFill>
                  <a:srgbClr val="FFFFFF"/>
                </a:solidFill>
              </a:rPr>
              <a:t>neuroblastoma</a:t>
            </a:r>
            <a:r>
              <a:rPr lang="en-US" sz="2800" dirty="0">
                <a:solidFill>
                  <a:srgbClr val="FFFFFF"/>
                </a:solidFill>
              </a:rPr>
              <a:t> does occur, however it is </a:t>
            </a:r>
            <a:r>
              <a:rPr lang="en-US" sz="2800" dirty="0" err="1">
                <a:solidFill>
                  <a:srgbClr val="FFFFFF"/>
                </a:solidFill>
              </a:rPr>
              <a:t>excedingly</a:t>
            </a:r>
            <a:r>
              <a:rPr lang="en-US" sz="2800" dirty="0">
                <a:solidFill>
                  <a:srgbClr val="FFFFFF"/>
                </a:solidFill>
              </a:rPr>
              <a:t> rare, and a recent survey of French data suggested </a:t>
            </a:r>
            <a:r>
              <a:rPr lang="en-US" sz="2800" dirty="0">
                <a:solidFill>
                  <a:srgbClr val="FFFF00"/>
                </a:solidFill>
              </a:rPr>
              <a:t>1.4 % </a:t>
            </a:r>
            <a:r>
              <a:rPr lang="en-US" sz="2800" dirty="0">
                <a:solidFill>
                  <a:srgbClr val="FFFFFF"/>
                </a:solidFill>
              </a:rPr>
              <a:t>of newly diagnosed cases of </a:t>
            </a:r>
            <a:r>
              <a:rPr lang="en-US" sz="2800" dirty="0" err="1">
                <a:solidFill>
                  <a:srgbClr val="FFFFFF"/>
                </a:solidFill>
              </a:rPr>
              <a:t>neuroblastoma</a:t>
            </a:r>
            <a:r>
              <a:rPr lang="en-US" sz="2800" dirty="0">
                <a:solidFill>
                  <a:srgbClr val="FFFFFF"/>
                </a:solidFill>
              </a:rPr>
              <a:t> have a positive familial history for the disease.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However in distinction to retinoblastoma, </a:t>
            </a:r>
            <a:r>
              <a:rPr lang="en-US" sz="2800" dirty="0" err="1">
                <a:solidFill>
                  <a:srgbClr val="FFFFFF"/>
                </a:solidFill>
              </a:rPr>
              <a:t>neuroblastoma</a:t>
            </a:r>
            <a:r>
              <a:rPr lang="en-US" sz="2800" dirty="0">
                <a:solidFill>
                  <a:srgbClr val="FFFFFF"/>
                </a:solidFill>
              </a:rPr>
              <a:t> is incompletely penetrant. In large part it is now clear that this is due to the fact that </a:t>
            </a:r>
            <a:r>
              <a:rPr lang="en-US" sz="2800" dirty="0" err="1">
                <a:solidFill>
                  <a:srgbClr val="FFFFFF"/>
                </a:solidFill>
              </a:rPr>
              <a:t>neuroblastomas</a:t>
            </a:r>
            <a:r>
              <a:rPr lang="en-US" sz="2800" dirty="0">
                <a:solidFill>
                  <a:srgbClr val="FFFFFF"/>
                </a:solidFill>
              </a:rPr>
              <a:t> sometimes </a:t>
            </a:r>
            <a:r>
              <a:rPr lang="en-US" sz="2800" dirty="0">
                <a:solidFill>
                  <a:srgbClr val="FFFF00"/>
                </a:solidFill>
              </a:rPr>
              <a:t>spontaneously remit </a:t>
            </a:r>
            <a:r>
              <a:rPr lang="en-US" sz="2800" dirty="0">
                <a:solidFill>
                  <a:srgbClr val="FFFFFF"/>
                </a:solidFill>
              </a:rPr>
              <a:t>and just never come to clinical attention. In </a:t>
            </a:r>
            <a:r>
              <a:rPr lang="en-US" sz="2800" dirty="0" err="1">
                <a:solidFill>
                  <a:srgbClr val="FFFFFF"/>
                </a:solidFill>
              </a:rPr>
              <a:t>adition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neuroblastoma</a:t>
            </a:r>
            <a:r>
              <a:rPr lang="en-US" sz="2800" dirty="0">
                <a:solidFill>
                  <a:srgbClr val="FFFFFF"/>
                </a:solidFill>
              </a:rPr>
              <a:t> - unlike retinoblastoma and Wilms tumor - may often be </a:t>
            </a:r>
            <a:r>
              <a:rPr lang="en-US" sz="2800" dirty="0">
                <a:solidFill>
                  <a:srgbClr val="FFFF00"/>
                </a:solidFill>
              </a:rPr>
              <a:t>fatal</a:t>
            </a:r>
            <a:r>
              <a:rPr lang="en-US" sz="2800" dirty="0">
                <a:solidFill>
                  <a:srgbClr val="FFFFFF"/>
                </a:solidFill>
              </a:rPr>
              <a:t>. Therefore large </a:t>
            </a:r>
            <a:r>
              <a:rPr lang="en-US" sz="2800" dirty="0">
                <a:solidFill>
                  <a:srgbClr val="FFFF00"/>
                </a:solidFill>
              </a:rPr>
              <a:t>pedigrees are not common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Alterations in gene expression during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neuroblastoma tumorigenesis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•	</a:t>
            </a:r>
            <a:r>
              <a:rPr lang="en-US" sz="2800" dirty="0" err="1">
                <a:solidFill>
                  <a:srgbClr val="FFFF00"/>
                </a:solidFill>
              </a:rPr>
              <a:t>Neurotrophin</a:t>
            </a:r>
            <a:r>
              <a:rPr lang="en-US" sz="2800" dirty="0">
                <a:solidFill>
                  <a:srgbClr val="FFFF00"/>
                </a:solidFill>
              </a:rPr>
              <a:t> signaling </a:t>
            </a:r>
            <a:r>
              <a:rPr lang="en-US" sz="2800" dirty="0">
                <a:solidFill>
                  <a:srgbClr val="FFFFFF"/>
                </a:solidFill>
              </a:rPr>
              <a:t>pathway - </a:t>
            </a:r>
            <a:r>
              <a:rPr lang="en-US" sz="2800" dirty="0" err="1">
                <a:solidFill>
                  <a:srgbClr val="FFFFFF"/>
                </a:solidFill>
              </a:rPr>
              <a:t>TrkA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TrkB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TrkC</a:t>
            </a:r>
            <a:endParaRPr lang="en-US" sz="2800" dirty="0">
              <a:solidFill>
                <a:srgbClr val="FFFFFF"/>
              </a:solidFill>
            </a:endParaRP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•	</a:t>
            </a:r>
            <a:r>
              <a:rPr lang="en-US" sz="2800" dirty="0">
                <a:solidFill>
                  <a:srgbClr val="FFFF00"/>
                </a:solidFill>
              </a:rPr>
              <a:t>Apoptotic signaling </a:t>
            </a:r>
            <a:r>
              <a:rPr lang="en-US" sz="2800" dirty="0">
                <a:solidFill>
                  <a:srgbClr val="FFFFFF"/>
                </a:solidFill>
              </a:rPr>
              <a:t>pathway - Caspase 8, BCL2, BCLX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•	</a:t>
            </a:r>
            <a:r>
              <a:rPr lang="en-US" sz="2800" dirty="0">
                <a:solidFill>
                  <a:srgbClr val="FFFF00"/>
                </a:solidFill>
              </a:rPr>
              <a:t>Multidrug resistance genes </a:t>
            </a:r>
            <a:r>
              <a:rPr lang="en-US" sz="2800" dirty="0">
                <a:solidFill>
                  <a:srgbClr val="FFFFFF"/>
                </a:solidFill>
              </a:rPr>
              <a:t>- MDR1, MRP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•	</a:t>
            </a:r>
            <a:r>
              <a:rPr lang="en-US" sz="2800" dirty="0">
                <a:solidFill>
                  <a:srgbClr val="FFFF00"/>
                </a:solidFill>
              </a:rPr>
              <a:t>Metastasis-Suppressing Genes </a:t>
            </a:r>
            <a:r>
              <a:rPr lang="en-US" sz="2800" dirty="0">
                <a:solidFill>
                  <a:srgbClr val="FFFFFF"/>
                </a:solidFill>
              </a:rPr>
              <a:t>- CD44, NME1 (NM23-H1)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•	</a:t>
            </a:r>
            <a:r>
              <a:rPr lang="en-US" sz="2800" dirty="0">
                <a:solidFill>
                  <a:srgbClr val="FFFF00"/>
                </a:solidFill>
              </a:rPr>
              <a:t>Telomerase</a:t>
            </a:r>
            <a:r>
              <a:rPr lang="en-US" sz="2800" dirty="0">
                <a:solidFill>
                  <a:srgbClr val="FFFFFF"/>
                </a:solidFill>
              </a:rPr>
              <a:t> subunits</a:t>
            </a:r>
          </a:p>
        </p:txBody>
      </p:sp>
    </p:spTree>
    <p:extLst>
      <p:ext uri="{BB962C8B-B14F-4D97-AF65-F5344CB8AC3E}">
        <p14:creationId xmlns:p14="http://schemas.microsoft.com/office/powerpoint/2010/main" val="4083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Pathogenesis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High-Risk Neuroblastoma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FFFF"/>
                </a:solidFill>
              </a:rPr>
              <a:t>Peifer</a:t>
            </a:r>
            <a:r>
              <a:rPr lang="en-US" sz="2800" dirty="0">
                <a:solidFill>
                  <a:srgbClr val="FFFFFF"/>
                </a:solidFill>
              </a:rPr>
              <a:t> et al. (2015) performed whole-genome sequencing of 56 </a:t>
            </a:r>
            <a:r>
              <a:rPr lang="en-US" sz="2800" dirty="0" err="1">
                <a:solidFill>
                  <a:srgbClr val="FFFFFF"/>
                </a:solidFill>
              </a:rPr>
              <a:t>neuroblastomas</a:t>
            </a:r>
            <a:r>
              <a:rPr lang="en-US" sz="2800" dirty="0">
                <a:solidFill>
                  <a:srgbClr val="FFFFFF"/>
                </a:solidFill>
              </a:rPr>
              <a:t> (high-risk, n = 39; low-risk, n = 17) and discovered recurrent genomic rearrangements affecting a chromosomal region at 5p15.33 proximal to TERT. These </a:t>
            </a:r>
            <a:r>
              <a:rPr lang="en-US" sz="2800" dirty="0">
                <a:solidFill>
                  <a:srgbClr val="FFFF00"/>
                </a:solidFill>
              </a:rPr>
              <a:t>rearrangements occurred only in high-risk </a:t>
            </a:r>
            <a:r>
              <a:rPr lang="en-US" sz="2800" dirty="0" err="1">
                <a:solidFill>
                  <a:srgbClr val="FFFFFF"/>
                </a:solidFill>
              </a:rPr>
              <a:t>neuroblastomas</a:t>
            </a:r>
            <a:r>
              <a:rPr lang="en-US" sz="2800" dirty="0">
                <a:solidFill>
                  <a:srgbClr val="FFFFFF"/>
                </a:solidFill>
              </a:rPr>
              <a:t> (12/39, 31%) in a mutually exclusive fashion with MYCN amplifications and ATRX mutations, which are known genetic events in this tumor type. </a:t>
            </a:r>
          </a:p>
        </p:txBody>
      </p:sp>
    </p:spTree>
    <p:extLst>
      <p:ext uri="{BB962C8B-B14F-4D97-AF65-F5344CB8AC3E}">
        <p14:creationId xmlns:p14="http://schemas.microsoft.com/office/powerpoint/2010/main" val="10568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Cytogenetics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Fong et al. (1989) found that somatic loss of heterozygosity occurred most consistently between 1p36.1 and 1p36.3 in </a:t>
            </a:r>
            <a:r>
              <a:rPr lang="en-US" sz="2800" dirty="0" err="1">
                <a:solidFill>
                  <a:srgbClr val="FFFFFF"/>
                </a:solidFill>
              </a:rPr>
              <a:t>neuroblastomas</a:t>
            </a:r>
            <a:r>
              <a:rPr lang="en-US" sz="2800" dirty="0">
                <a:solidFill>
                  <a:srgbClr val="FFFFFF"/>
                </a:solidFill>
              </a:rPr>
              <a:t>. They found a correlation between loss of heterozygosity on 1p and amplification of MYCN, which is on chromosome 2p24. Stating that at least </a:t>
            </a:r>
            <a:r>
              <a:rPr lang="en-US" sz="2800" dirty="0">
                <a:solidFill>
                  <a:srgbClr val="FFFF00"/>
                </a:solidFill>
              </a:rPr>
              <a:t>70% of </a:t>
            </a:r>
            <a:r>
              <a:rPr lang="en-US" sz="2800" dirty="0" err="1">
                <a:solidFill>
                  <a:srgbClr val="FFFF00"/>
                </a:solidFill>
              </a:rPr>
              <a:t>neuroblastomas</a:t>
            </a:r>
            <a:r>
              <a:rPr lang="en-US" sz="2800" dirty="0">
                <a:solidFill>
                  <a:srgbClr val="FFFF00"/>
                </a:solidFill>
              </a:rPr>
              <a:t> show cytogenetically visible aberrations in 1p, </a:t>
            </a:r>
            <a:r>
              <a:rPr lang="en-US" sz="2800" dirty="0" err="1">
                <a:solidFill>
                  <a:srgbClr val="FFFFFF"/>
                </a:solidFill>
              </a:rPr>
              <a:t>Weith</a:t>
            </a:r>
            <a:r>
              <a:rPr lang="en-US" sz="2800" dirty="0">
                <a:solidFill>
                  <a:srgbClr val="FFFFFF"/>
                </a:solidFill>
              </a:rPr>
              <a:t> et al. (1989) presented the results of studies of loss of heterozygosity in 9 different tumors and the corresponding normal tissue. </a:t>
            </a:r>
          </a:p>
        </p:txBody>
      </p:sp>
    </p:spTree>
    <p:extLst>
      <p:ext uri="{BB962C8B-B14F-4D97-AF65-F5344CB8AC3E}">
        <p14:creationId xmlns:p14="http://schemas.microsoft.com/office/powerpoint/2010/main" val="30504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</a:rPr>
              <a:t>Molecular Genetics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</a:rPr>
              <a:t>Germline Mutations in the KIF1B Gene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In 1 </a:t>
            </a:r>
            <a:r>
              <a:rPr lang="en-US" sz="2800" dirty="0" err="1">
                <a:solidFill>
                  <a:srgbClr val="FFFFFF"/>
                </a:solidFill>
              </a:rPr>
              <a:t>pheochromocytoma</a:t>
            </a:r>
            <a:r>
              <a:rPr lang="en-US" sz="2800" dirty="0">
                <a:solidFill>
                  <a:srgbClr val="FFFFFF"/>
                </a:solidFill>
              </a:rPr>
              <a:t> and 3 </a:t>
            </a:r>
            <a:r>
              <a:rPr lang="en-US" sz="2800" dirty="0" err="1">
                <a:solidFill>
                  <a:srgbClr val="FFFFFF"/>
                </a:solidFill>
              </a:rPr>
              <a:t>neuroblastoma</a:t>
            </a:r>
            <a:r>
              <a:rPr lang="en-US" sz="2800" dirty="0">
                <a:solidFill>
                  <a:srgbClr val="FFFFFF"/>
                </a:solidFill>
              </a:rPr>
              <a:t> tumor samples and in corresponding germline DNA samples from the respective patients, </a:t>
            </a:r>
            <a:r>
              <a:rPr lang="en-US" sz="2800" dirty="0" err="1">
                <a:solidFill>
                  <a:srgbClr val="FFFFFF"/>
                </a:solidFill>
              </a:rPr>
              <a:t>Schlisio</a:t>
            </a:r>
            <a:r>
              <a:rPr lang="en-US" sz="2800" dirty="0">
                <a:solidFill>
                  <a:srgbClr val="FFFFFF"/>
                </a:solidFill>
              </a:rPr>
              <a:t> et al. (2008) identified 4 </a:t>
            </a:r>
            <a:r>
              <a:rPr lang="en-US" sz="2800" dirty="0">
                <a:solidFill>
                  <a:srgbClr val="FFFF00"/>
                </a:solidFill>
              </a:rPr>
              <a:t>different missense mutations in the KIF1B gene </a:t>
            </a:r>
            <a:r>
              <a:rPr lang="en-US" sz="2800" dirty="0">
                <a:solidFill>
                  <a:srgbClr val="FFFFFF"/>
                </a:solidFill>
              </a:rPr>
              <a:t>on chromosome 1p36.2. </a:t>
            </a:r>
          </a:p>
        </p:txBody>
      </p:sp>
    </p:spTree>
    <p:extLst>
      <p:ext uri="{BB962C8B-B14F-4D97-AF65-F5344CB8AC3E}">
        <p14:creationId xmlns:p14="http://schemas.microsoft.com/office/powerpoint/2010/main" val="3330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Biological Staging and survival: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76469"/>
            <a:ext cx="10929075" cy="50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</a:rPr>
              <a:t>Diagnosis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Screening for </a:t>
            </a:r>
            <a:r>
              <a:rPr lang="en-US" sz="2800" dirty="0" err="1">
                <a:solidFill>
                  <a:srgbClr val="FFFFFF"/>
                </a:solidFill>
              </a:rPr>
              <a:t>neuroblastoma</a:t>
            </a:r>
            <a:r>
              <a:rPr lang="en-US" sz="2800" dirty="0">
                <a:solidFill>
                  <a:srgbClr val="FFFFFF"/>
                </a:solidFill>
              </a:rPr>
              <a:t> using the detection of </a:t>
            </a:r>
            <a:r>
              <a:rPr lang="en-US" sz="2800" dirty="0" err="1">
                <a:solidFill>
                  <a:srgbClr val="FFFFFF"/>
                </a:solidFill>
              </a:rPr>
              <a:t>catecholamines</a:t>
            </a:r>
            <a:r>
              <a:rPr lang="en-US" sz="2800" dirty="0">
                <a:solidFill>
                  <a:srgbClr val="FFFFFF"/>
                </a:solidFill>
              </a:rPr>
              <a:t> in the urine was performed in 92% of the 476,654 children born in the province of Quebec during a 5-year period, 1989 to 1994 (Woods et al., 2002). The conclusion was that the program did not seem justified. Thus, </a:t>
            </a:r>
            <a:r>
              <a:rPr lang="en-US" sz="2800" dirty="0">
                <a:solidFill>
                  <a:srgbClr val="FFFF00"/>
                </a:solidFill>
              </a:rPr>
              <a:t>there is a possibility of causing harm by treating </a:t>
            </a:r>
            <a:r>
              <a:rPr lang="en-US" sz="2800" dirty="0">
                <a:solidFill>
                  <a:srgbClr val="FFFFFF"/>
                </a:solidFill>
              </a:rPr>
              <a:t>cases detected by screening that would otherwise have a benign course. On the other hand, disease with an </a:t>
            </a:r>
            <a:r>
              <a:rPr lang="en-US" sz="2800" dirty="0">
                <a:solidFill>
                  <a:srgbClr val="FFFF00"/>
                </a:solidFill>
              </a:rPr>
              <a:t>unfavorable prognosis is rarely detectable by screening </a:t>
            </a:r>
            <a:r>
              <a:rPr lang="en-US" sz="2800" dirty="0">
                <a:solidFill>
                  <a:srgbClr val="FFFFFF"/>
                </a:solidFill>
              </a:rPr>
              <a:t>and appears not to be affected by the screening procedure as a general public health intervention. </a:t>
            </a:r>
          </a:p>
        </p:txBody>
      </p:sp>
    </p:spTree>
    <p:extLst>
      <p:ext uri="{BB962C8B-B14F-4D97-AF65-F5344CB8AC3E}">
        <p14:creationId xmlns:p14="http://schemas.microsoft.com/office/powerpoint/2010/main" val="3205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بركان معلوماتي وتطبيقي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Helvetica"/>
                <a:ea typeface="Times New Roman"/>
              </a:rPr>
              <a:t>New </a:t>
            </a:r>
            <a:r>
              <a:rPr lang="en-US" sz="3200" dirty="0">
                <a:solidFill>
                  <a:schemeClr val="bg1"/>
                </a:solidFill>
                <a:latin typeface="Helvetica"/>
                <a:ea typeface="Times New Roman"/>
              </a:rPr>
              <a:t>insights into the genetic basis of disease are being generated at an ever increasing rate. This </a:t>
            </a:r>
            <a:r>
              <a:rPr lang="en-US" sz="3200" dirty="0">
                <a:solidFill>
                  <a:srgbClr val="FFFF00"/>
                </a:solidFill>
              </a:rPr>
              <a:t>explosion of information </a:t>
            </a:r>
            <a:r>
              <a:rPr lang="en-US" sz="3200" dirty="0">
                <a:solidFill>
                  <a:schemeClr val="bg1"/>
                </a:solidFill>
                <a:latin typeface="Helvetica"/>
                <a:ea typeface="Times New Roman"/>
              </a:rPr>
              <a:t>was ignited by </a:t>
            </a:r>
            <a:r>
              <a:rPr lang="en-US" sz="3200" dirty="0">
                <a:solidFill>
                  <a:srgbClr val="FFFF00"/>
                </a:solidFill>
              </a:rPr>
              <a:t>technological advances, such as the polymerase chain reaction and automated DNA sequencing</a:t>
            </a:r>
            <a:r>
              <a:rPr lang="en-US" sz="3200" dirty="0">
                <a:solidFill>
                  <a:schemeClr val="bg1"/>
                </a:solidFill>
                <a:latin typeface="Helvetica"/>
                <a:ea typeface="Times New Roman"/>
              </a:rPr>
              <a:t>. Although its promise is great, the </a:t>
            </a:r>
            <a:r>
              <a:rPr lang="en-US" sz="3200" dirty="0">
                <a:solidFill>
                  <a:srgbClr val="FFFF00"/>
                </a:solidFill>
              </a:rPr>
              <a:t>integration of genetics into the everyday practice of medicine </a:t>
            </a:r>
            <a:r>
              <a:rPr lang="en-US" sz="3200" dirty="0">
                <a:solidFill>
                  <a:schemeClr val="bg1"/>
                </a:solidFill>
                <a:latin typeface="Helvetica"/>
                <a:ea typeface="Times New Roman"/>
              </a:rPr>
              <a:t>remains challenging. 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21" y="1844824"/>
            <a:ext cx="889575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 bwMode="auto">
          <a:xfrm>
            <a:off x="2915816" y="2276872"/>
            <a:ext cx="4176464" cy="288032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Y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837" y="3284984"/>
            <a:ext cx="4038339" cy="28803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 bwMode="auto">
          <a:xfrm>
            <a:off x="6372200" y="3573016"/>
            <a:ext cx="2639208" cy="360039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Y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2492" y="5373216"/>
            <a:ext cx="8669988" cy="1070992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FF"/>
                </a:solidFill>
              </a:rPr>
              <a:t>Neuroblastoma</a:t>
            </a:r>
            <a:r>
              <a:rPr lang="en-US" sz="3200" dirty="0">
                <a:solidFill>
                  <a:srgbClr val="FFFFFF"/>
                </a:solidFill>
              </a:rPr>
              <a:t> is the most common childhood cancer diagnosed before the age of 1 </a:t>
            </a:r>
            <a:r>
              <a:rPr lang="en-US" sz="3200" dirty="0" smtClean="0">
                <a:solidFill>
                  <a:srgbClr val="FFFFFF"/>
                </a:solidFill>
              </a:rPr>
              <a:t>year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err="1" smtClean="0">
                <a:solidFill>
                  <a:srgbClr val="FFFFFF"/>
                </a:solidFill>
              </a:rPr>
              <a:t>وبئيات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60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122" name="Picture 2" descr="D:\55\جامعة\كلية الطب\تطور\مجلد جديد ‫‬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7006" y="5589240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بركان معلوماتي وتطبيقي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146" name="Picture 2" descr="D:\55\جامعة\كلية الطب\تطور\مجلد جديد ‫‬\0890-3670-050829-18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8" y="0"/>
            <a:ext cx="9160027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1" y="5688316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</a:rPr>
              <a:t> </a:t>
            </a:r>
            <a:r>
              <a:rPr lang="ar-SY" sz="4400" b="1" dirty="0" smtClean="0">
                <a:solidFill>
                  <a:srgbClr val="FFFFFF"/>
                </a:solidFill>
              </a:rPr>
              <a:t> تسلسل الدنا المؤتمت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sz="6600" dirty="0">
                <a:solidFill>
                  <a:schemeClr val="bg1"/>
                </a:solidFill>
              </a:rPr>
              <a:t>(46,831)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R="47625" algn="ctr" rtl="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20,000 – 300,000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00" y="0"/>
            <a:ext cx="6408712" cy="6604744"/>
          </a:xfrm>
        </p:spPr>
      </p:pic>
      <p:pic>
        <p:nvPicPr>
          <p:cNvPr id="5" name="عنصر نائب للمحتوى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955" y="1865639"/>
            <a:ext cx="5101011" cy="50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914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050" name="Picture 2" descr="D:\55\مؤتمرات\ندوة الربيع اللاذقية 28-29 آذار 2018\F3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41" y="1196752"/>
            <a:ext cx="703378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رفاق السوء على مستوى المورثات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75" y="1916832"/>
            <a:ext cx="8663256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شكل بيضاوي 2"/>
          <p:cNvSpPr/>
          <p:nvPr/>
        </p:nvSpPr>
        <p:spPr>
          <a:xfrm>
            <a:off x="1187624" y="2780928"/>
            <a:ext cx="302433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4211960" y="3176971"/>
            <a:ext cx="3456384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6606690" y="3533162"/>
            <a:ext cx="230425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إنذارياً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22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628" y="1700808"/>
            <a:ext cx="90466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شكل بيضاوي 2"/>
          <p:cNvSpPr/>
          <p:nvPr/>
        </p:nvSpPr>
        <p:spPr>
          <a:xfrm>
            <a:off x="0" y="2276872"/>
            <a:ext cx="8388424" cy="1512168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86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-963488"/>
            <a:ext cx="8856984" cy="8856984"/>
          </a:xfrm>
        </p:spPr>
      </p:pic>
    </p:spTree>
    <p:extLst>
      <p:ext uri="{BB962C8B-B14F-4D97-AF65-F5344CB8AC3E}">
        <p14:creationId xmlns:p14="http://schemas.microsoft.com/office/powerpoint/2010/main" val="3558943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84" y="17971"/>
            <a:ext cx="6452631" cy="6452631"/>
          </a:xfr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0" y="5561151"/>
            <a:ext cx="8815580" cy="129246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6" y="21285"/>
            <a:ext cx="893141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2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" y="1844824"/>
            <a:ext cx="9140114" cy="4392488"/>
          </a:xfrm>
        </p:spPr>
      </p:pic>
    </p:spTree>
    <p:extLst>
      <p:ext uri="{BB962C8B-B14F-4D97-AF65-F5344CB8AC3E}">
        <p14:creationId xmlns:p14="http://schemas.microsoft.com/office/powerpoint/2010/main" val="20622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88639"/>
            <a:ext cx="8784976" cy="912973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كينونة واحدة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D:\55\مؤتمرات\ندوة الربيع اللاذقية1 28-29 آذار 2018\ندوة طرطوس ت1 2018\مؤتمر رابطة الهضم 7-8 ت2 2018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57325"/>
            <a:ext cx="8953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B6E4-9C2A-43A1-BCCF-468B31AADD70}" type="datetime1">
              <a:rPr lang="en-US">
                <a:solidFill>
                  <a:srgbClr val="000000"/>
                </a:solidFill>
              </a:rPr>
              <a:pPr/>
              <a:t>3/11/2019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8341-3864-4848-8588-8C64B34FFB78}" type="slidenum">
              <a:rPr lang="ar-SA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p:spPr>
        <p:txBody>
          <a:bodyPr lIns="90488" tIns="44450" rIns="90488" bIns="44450">
            <a:flatTx/>
          </a:bodyPr>
          <a:lstStyle/>
          <a:p>
            <a:r>
              <a:rPr lang="ar-SA" sz="4000" b="1">
                <a:solidFill>
                  <a:schemeClr val="bg1"/>
                </a:solidFill>
              </a:rPr>
              <a:t>مشروع المجين ( الموروث ) البشري </a:t>
            </a:r>
            <a:br>
              <a:rPr lang="ar-SA" sz="4000" b="1">
                <a:solidFill>
                  <a:schemeClr val="bg1"/>
                </a:solidFill>
              </a:rPr>
            </a:br>
            <a:r>
              <a:rPr lang="ar-SA" sz="4000" b="1">
                <a:solidFill>
                  <a:schemeClr val="bg1"/>
                </a:solidFill>
              </a:rPr>
              <a:t>الخارطة الوراثية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p:spPr>
        <p:txBody>
          <a:bodyPr lIns="90488" tIns="44450" rIns="90488" bIns="44450">
            <a:flatTx/>
          </a:bodyPr>
          <a:lstStyle/>
          <a:p>
            <a:pPr algn="ctr">
              <a:buFontTx/>
              <a:buNone/>
            </a:pPr>
            <a:r>
              <a:rPr lang="en-US" sz="4000" b="1"/>
              <a:t> </a:t>
            </a:r>
            <a:r>
              <a:rPr lang="en-US" sz="4000" b="1">
                <a:solidFill>
                  <a:srgbClr val="CCFFCC"/>
                </a:solidFill>
              </a:rPr>
              <a:t>( Human Genome Project )</a:t>
            </a:r>
            <a:r>
              <a:rPr lang="en-US"/>
              <a:t> </a:t>
            </a:r>
          </a:p>
        </p:txBody>
      </p:sp>
      <p:pic>
        <p:nvPicPr>
          <p:cNvPr id="389125" name="Picture 5" descr="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3033713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9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sz="4400" b="1" dirty="0">
                <a:solidFill>
                  <a:schemeClr val="bg1"/>
                </a:solidFill>
              </a:rPr>
              <a:t>تطبيقات عملية :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ar-SA" sz="3200" dirty="0" smtClean="0">
                <a:solidFill>
                  <a:schemeClr val="bg1"/>
                </a:solidFill>
              </a:rPr>
              <a:t>* إن </a:t>
            </a:r>
            <a:r>
              <a:rPr lang="ar-SA" sz="3200" dirty="0">
                <a:solidFill>
                  <a:srgbClr val="FFFF00"/>
                </a:solidFill>
              </a:rPr>
              <a:t>الاختبارات التشخيصية </a:t>
            </a:r>
            <a:r>
              <a:rPr lang="ar-SA" sz="3200" dirty="0">
                <a:solidFill>
                  <a:schemeClr val="bg1"/>
                </a:solidFill>
              </a:rPr>
              <a:t>الأكثر نوعية و الأسرع ستسمح ب</a:t>
            </a:r>
            <a:r>
              <a:rPr lang="ar-SY" sz="3200" dirty="0">
                <a:solidFill>
                  <a:schemeClr val="bg1"/>
                </a:solidFill>
              </a:rPr>
              <a:t>كشف ووقاية و</a:t>
            </a:r>
            <a:r>
              <a:rPr lang="ar-SA" sz="3200" dirty="0">
                <a:solidFill>
                  <a:schemeClr val="bg1"/>
                </a:solidFill>
              </a:rPr>
              <a:t>معالجة مبكرة</a:t>
            </a:r>
            <a:r>
              <a:rPr lang="ar-SY" sz="3200" dirty="0">
                <a:solidFill>
                  <a:schemeClr val="bg1"/>
                </a:solidFill>
              </a:rPr>
              <a:t> ونوعية</a:t>
            </a:r>
            <a:r>
              <a:rPr lang="ar-SA" sz="3200" dirty="0">
                <a:solidFill>
                  <a:schemeClr val="bg1"/>
                </a:solidFill>
              </a:rPr>
              <a:t> لعدد لا محدود من الأمراض ومن بينها </a:t>
            </a:r>
            <a:r>
              <a:rPr lang="ar-SA" sz="3200" dirty="0" err="1">
                <a:solidFill>
                  <a:schemeClr val="bg1"/>
                </a:solidFill>
              </a:rPr>
              <a:t>النوروبلاستوما</a:t>
            </a:r>
            <a:r>
              <a:rPr lang="ar-SA" sz="3200" dirty="0">
                <a:solidFill>
                  <a:schemeClr val="bg1"/>
                </a:solidFill>
              </a:rPr>
              <a:t>. </a:t>
            </a:r>
          </a:p>
          <a:p>
            <a:r>
              <a:rPr lang="ar-SA" sz="3200" dirty="0" smtClean="0">
                <a:solidFill>
                  <a:srgbClr val="FFFF00"/>
                </a:solidFill>
              </a:rPr>
              <a:t>* المعالجة </a:t>
            </a:r>
            <a:r>
              <a:rPr lang="ar-SA" sz="3200" dirty="0" err="1">
                <a:solidFill>
                  <a:srgbClr val="FFFF00"/>
                </a:solidFill>
              </a:rPr>
              <a:t>المورثية</a:t>
            </a:r>
            <a:r>
              <a:rPr lang="ar-SA" sz="3200" dirty="0">
                <a:solidFill>
                  <a:srgbClr val="FFFF00"/>
                </a:solidFill>
              </a:rPr>
              <a:t> </a:t>
            </a:r>
            <a:r>
              <a:rPr lang="ar-SA" sz="3200" dirty="0">
                <a:solidFill>
                  <a:schemeClr val="bg1"/>
                </a:solidFill>
              </a:rPr>
              <a:t>عن طريق تصحيح أو تقوية أو استبدال المورثات المعيبة ً.</a:t>
            </a:r>
          </a:p>
          <a:p>
            <a:r>
              <a:rPr lang="ar-SY" sz="3200" dirty="0" smtClean="0">
                <a:solidFill>
                  <a:schemeClr val="bg1"/>
                </a:solidFill>
              </a:rPr>
              <a:t>* </a:t>
            </a:r>
            <a:r>
              <a:rPr lang="ar-SA" sz="3200" dirty="0">
                <a:solidFill>
                  <a:srgbClr val="FFFF00"/>
                </a:solidFill>
              </a:rPr>
              <a:t>الوراثيات الدوائية</a:t>
            </a:r>
            <a:r>
              <a:rPr lang="ar-SA" sz="3200" dirty="0">
                <a:solidFill>
                  <a:schemeClr val="bg1"/>
                </a:solidFill>
              </a:rPr>
              <a:t>، وتعني إيجاد أدوية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ar-SY" sz="3200" dirty="0">
                <a:solidFill>
                  <a:schemeClr val="bg1"/>
                </a:solidFill>
              </a:rPr>
              <a:t>ورمية (هي الأروع)</a:t>
            </a:r>
            <a:r>
              <a:rPr lang="ar-SA" sz="3200" dirty="0">
                <a:solidFill>
                  <a:schemeClr val="bg1"/>
                </a:solidFill>
              </a:rPr>
              <a:t> مصممة حســـــب الزبون ( المريض ) إن جاز لنا التعبير .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nabott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120243" cy="2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>
                <a:solidFill>
                  <a:schemeClr val="bg1"/>
                </a:solidFill>
              </a:rPr>
              <a:t>تقليل التكلفة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Decreases in the number of adverse drug reactions, 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the number of failed drug trials, 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the time it takes to get a drug approved, 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the length of time patients are on medication, 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the number of medications patients must take to find an effective therapy, 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the effects of a disease on the body (through early detection), 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and an increase in the range of possible drug targets will promote a net decrease in the cost of health care. </a:t>
            </a:r>
          </a:p>
        </p:txBody>
      </p:sp>
    </p:spTree>
    <p:extLst>
      <p:ext uri="{BB962C8B-B14F-4D97-AF65-F5344CB8AC3E}">
        <p14:creationId xmlns:p14="http://schemas.microsoft.com/office/powerpoint/2010/main" val="21655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97" y="627546"/>
            <a:ext cx="8218959" cy="56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1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9" y="1742581"/>
            <a:ext cx="8808821" cy="3925669"/>
          </a:xfrm>
        </p:spPr>
      </p:pic>
    </p:spTree>
    <p:extLst>
      <p:ext uri="{BB962C8B-B14F-4D97-AF65-F5344CB8AC3E}">
        <p14:creationId xmlns:p14="http://schemas.microsoft.com/office/powerpoint/2010/main" val="2032350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1" y="349796"/>
            <a:ext cx="4553701" cy="413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sea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99" y="2887670"/>
            <a:ext cx="5125753" cy="38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844800"/>
            <a:ext cx="48291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nor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818" y="4662714"/>
            <a:ext cx="3045046" cy="2073548"/>
          </a:xfrm>
          <a:prstGeom prst="rect">
            <a:avLst/>
          </a:prstGeom>
          <a:noFill/>
        </p:spPr>
      </p:pic>
      <p:pic>
        <p:nvPicPr>
          <p:cNvPr id="6" name="Picture 6" descr="D:\تخزين 6 5 2013\مجموعة1\السح\1\Presentations Conferences\مجمع  شامل\صور للقصة المرضية\من_الأعماق_شكرا_جزيلا_لكم-i1364111089437200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27" y="5014310"/>
            <a:ext cx="17494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55\منشورات نت\بلسم\طرطوس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9796"/>
            <a:ext cx="3587949" cy="24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88639"/>
            <a:ext cx="8784976" cy="912973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النتيجة محسومة وغير محسومة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pic>
        <p:nvPicPr>
          <p:cNvPr id="2050" name="Picture 2" descr="D:\55\مؤتمرات\ندوة الربيع اللاذقية1 28-29 آذار 2018\ندوة طرطوس ت1 2018\مؤتمر رابطة الهضم 7-8 ت2 2018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" y="1772816"/>
            <a:ext cx="8873275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زر إجراء: تعليمات 1">
            <a:hlinkClick r:id="" action="ppaction://noaction" highlightClick="1"/>
          </p:cNvPr>
          <p:cNvSpPr/>
          <p:nvPr/>
        </p:nvSpPr>
        <p:spPr bwMode="auto">
          <a:xfrm>
            <a:off x="1763688" y="1961220"/>
            <a:ext cx="864096" cy="936104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Y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زر إجراء: تعليمات 5">
            <a:hlinkClick r:id="" action="ppaction://noaction" highlightClick="1"/>
          </p:cNvPr>
          <p:cNvSpPr/>
          <p:nvPr/>
        </p:nvSpPr>
        <p:spPr bwMode="auto">
          <a:xfrm>
            <a:off x="4788024" y="1961220"/>
            <a:ext cx="864096" cy="936104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Y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زر إجراء: تعليمات 7">
            <a:hlinkClick r:id="" action="ppaction://noaction" highlightClick="1"/>
          </p:cNvPr>
          <p:cNvSpPr/>
          <p:nvPr/>
        </p:nvSpPr>
        <p:spPr bwMode="auto">
          <a:xfrm>
            <a:off x="7740352" y="1961220"/>
            <a:ext cx="864096" cy="936104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Y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أبوابنا تطرق بقوة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Genetics and genomics are beginning to strongly influence the care of patients with </a:t>
            </a:r>
            <a:r>
              <a:rPr lang="en-US" sz="3200" dirty="0" smtClean="0">
                <a:solidFill>
                  <a:srgbClr val="FFFFFF"/>
                </a:solidFill>
              </a:rPr>
              <a:t>neurologic tumors. knowledge </a:t>
            </a:r>
            <a:r>
              <a:rPr lang="en-US" sz="3200" dirty="0">
                <a:solidFill>
                  <a:srgbClr val="FFFFFF"/>
                </a:solidFill>
              </a:rPr>
              <a:t>of genomic developments is increasingly highly useful to doctors and their patients. 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492" y="260648"/>
            <a:ext cx="8669988" cy="11430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Y" sz="4400" b="1" dirty="0" smtClean="0">
                <a:solidFill>
                  <a:srgbClr val="FFFFFF"/>
                </a:solidFill>
              </a:rPr>
              <a:t>وراثة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492" y="1556792"/>
            <a:ext cx="8669988" cy="4887416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*Some </a:t>
            </a:r>
            <a:r>
              <a:rPr lang="en-US" sz="3200" dirty="0">
                <a:solidFill>
                  <a:srgbClr val="FFFFFF"/>
                </a:solidFill>
              </a:rPr>
              <a:t>patients </a:t>
            </a:r>
            <a:r>
              <a:rPr lang="en-US" sz="3200" dirty="0">
                <a:solidFill>
                  <a:srgbClr val="FFFF00"/>
                </a:solidFill>
              </a:rPr>
              <a:t>inherit</a:t>
            </a:r>
            <a:r>
              <a:rPr lang="en-US" sz="3200" dirty="0">
                <a:solidFill>
                  <a:srgbClr val="FFFFFF"/>
                </a:solidFill>
              </a:rPr>
              <a:t> a genetic predisposition to </a:t>
            </a:r>
            <a:r>
              <a:rPr lang="en-US" sz="3200" dirty="0" err="1">
                <a:solidFill>
                  <a:srgbClr val="FFFFFF"/>
                </a:solidFill>
              </a:rPr>
              <a:t>neuroblastoma</a:t>
            </a:r>
            <a:r>
              <a:rPr lang="en-US" sz="3200" dirty="0">
                <a:solidFill>
                  <a:srgbClr val="FFFFFF"/>
                </a:solidFill>
              </a:rPr>
              <a:t> due to germline </a:t>
            </a:r>
            <a:r>
              <a:rPr lang="en-US" sz="3200" dirty="0" smtClean="0">
                <a:solidFill>
                  <a:srgbClr val="FFFFFF"/>
                </a:solidFill>
              </a:rPr>
              <a:t>mutations.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*</a:t>
            </a:r>
            <a:r>
              <a:rPr lang="en-US" sz="3200" dirty="0">
                <a:solidFill>
                  <a:srgbClr val="FFFFFF"/>
                </a:solidFill>
              </a:rPr>
              <a:t>O</a:t>
            </a:r>
            <a:r>
              <a:rPr lang="en-US" sz="3200" dirty="0" smtClean="0">
                <a:solidFill>
                  <a:srgbClr val="FFFFFF"/>
                </a:solidFill>
              </a:rPr>
              <a:t>thers </a:t>
            </a:r>
            <a:r>
              <a:rPr lang="en-US" sz="3200" dirty="0">
                <a:solidFill>
                  <a:srgbClr val="FFFF00"/>
                </a:solidFill>
              </a:rPr>
              <a:t>develop</a:t>
            </a:r>
            <a:r>
              <a:rPr lang="en-US" sz="3200" dirty="0">
                <a:solidFill>
                  <a:srgbClr val="FFFFFF"/>
                </a:solidFill>
              </a:rPr>
              <a:t> sporadic disease that may result from either </a:t>
            </a:r>
            <a:r>
              <a:rPr lang="en-US" sz="3200" dirty="0" smtClean="0">
                <a:solidFill>
                  <a:srgbClr val="FFFFFF"/>
                </a:solidFill>
              </a:rPr>
              <a:t>: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germline </a:t>
            </a:r>
            <a:r>
              <a:rPr lang="en-US" sz="3200" dirty="0">
                <a:solidFill>
                  <a:srgbClr val="FFFFFF"/>
                </a:solidFill>
              </a:rPr>
              <a:t>or somatic mutations. 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532" y="821242"/>
            <a:ext cx="8667693" cy="18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533" y="2636912"/>
            <a:ext cx="866769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شكل بيضاوي 3"/>
          <p:cNvSpPr/>
          <p:nvPr/>
        </p:nvSpPr>
        <p:spPr>
          <a:xfrm>
            <a:off x="3707904" y="1452463"/>
            <a:ext cx="230425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6896873" y="1792660"/>
            <a:ext cx="230425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38531" y="2130330"/>
            <a:ext cx="230425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517100" y="2132610"/>
            <a:ext cx="230425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5744745" y="2842010"/>
            <a:ext cx="230425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79382" y="3111015"/>
            <a:ext cx="2852458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5220072" y="3182206"/>
            <a:ext cx="302433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2931515" y="3498168"/>
            <a:ext cx="230425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814946" y="3789040"/>
            <a:ext cx="3006410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6601969" y="3816959"/>
            <a:ext cx="2304256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5004047" y="4531722"/>
            <a:ext cx="3902177" cy="504056"/>
          </a:xfrm>
          <a:prstGeom prst="ellipse">
            <a:avLst/>
          </a:prstGeom>
          <a:solidFill>
            <a:srgbClr val="B83D68">
              <a:alpha val="57000"/>
            </a:srgbClr>
          </a:solidFill>
          <a:ln w="400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8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257" y="1484784"/>
            <a:ext cx="9264520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35959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Arial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1123</Words>
  <Application>Microsoft Office PowerPoint</Application>
  <PresentationFormat>عرض على الشاشة (4:3)</PresentationFormat>
  <Paragraphs>102</Paragraphs>
  <Slides>45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45</vt:i4>
      </vt:variant>
    </vt:vector>
  </HeadingPairs>
  <TitlesOfParts>
    <vt:vector size="56" baseType="lpstr">
      <vt:lpstr>Arial</vt:lpstr>
      <vt:lpstr>Calibri</vt:lpstr>
      <vt:lpstr>Helvetica</vt:lpstr>
      <vt:lpstr>Tahoma</vt:lpstr>
      <vt:lpstr>Times New Roman</vt:lpstr>
      <vt:lpstr>Trebuchet MS</vt:lpstr>
      <vt:lpstr>Wingdings</vt:lpstr>
      <vt:lpstr>سمة Office</vt:lpstr>
      <vt:lpstr>1_Default Design</vt:lpstr>
      <vt:lpstr>Default Design</vt:lpstr>
      <vt:lpstr>Soaring</vt:lpstr>
      <vt:lpstr>عرض تقديمي في PowerPoint</vt:lpstr>
      <vt:lpstr>عرض تقديمي في PowerPoint</vt:lpstr>
      <vt:lpstr>عرض تقديمي في PowerPoint</vt:lpstr>
      <vt:lpstr> 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مشروع المجين ( الموروث ) البشري  الخارطة الوراثية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ASUS</cp:lastModifiedBy>
  <cp:revision>295</cp:revision>
  <dcterms:modified xsi:type="dcterms:W3CDTF">2019-03-11T19:37:21Z</dcterms:modified>
</cp:coreProperties>
</file>