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314" r:id="rId3"/>
    <p:sldId id="257" r:id="rId4"/>
    <p:sldId id="312" r:id="rId5"/>
    <p:sldId id="259" r:id="rId6"/>
    <p:sldId id="315" r:id="rId7"/>
    <p:sldId id="316" r:id="rId8"/>
    <p:sldId id="260" r:id="rId9"/>
    <p:sldId id="272" r:id="rId10"/>
    <p:sldId id="263" r:id="rId11"/>
    <p:sldId id="273" r:id="rId12"/>
    <p:sldId id="266" r:id="rId13"/>
    <p:sldId id="267" r:id="rId14"/>
    <p:sldId id="270" r:id="rId15"/>
    <p:sldId id="271" r:id="rId16"/>
    <p:sldId id="275" r:id="rId17"/>
    <p:sldId id="276" r:id="rId18"/>
    <p:sldId id="277" r:id="rId19"/>
    <p:sldId id="280" r:id="rId20"/>
    <p:sldId id="281" r:id="rId21"/>
    <p:sldId id="282" r:id="rId22"/>
    <p:sldId id="283" r:id="rId23"/>
    <p:sldId id="287" r:id="rId24"/>
    <p:sldId id="284" r:id="rId25"/>
    <p:sldId id="285" r:id="rId26"/>
    <p:sldId id="286"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8" r:id="rId40"/>
    <p:sldId id="309" r:id="rId41"/>
    <p:sldId id="310" r:id="rId42"/>
    <p:sldId id="313" r:id="rId4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5E9308-C9F2-4030-9A68-A7E56BD8AC96}" type="doc">
      <dgm:prSet loTypeId="urn:microsoft.com/office/officeart/2005/8/layout/cycle7" loCatId="cycle" qsTypeId="urn:microsoft.com/office/officeart/2005/8/quickstyle/simple1" qsCatId="simple" csTypeId="urn:microsoft.com/office/officeart/2005/8/colors/accent1_2" csCatId="accent1" phldr="1"/>
      <dgm:spPr/>
      <dgm:t>
        <a:bodyPr/>
        <a:lstStyle/>
        <a:p>
          <a:pPr rtl="1"/>
          <a:endParaRPr lang="ar-SA"/>
        </a:p>
      </dgm:t>
    </dgm:pt>
    <dgm:pt modelId="{46557412-ADC4-4C25-AA9C-C6154A3F5013}">
      <dgm:prSet phldrT="[نص]"/>
      <dgm:spPr/>
      <dgm:t>
        <a:bodyPr/>
        <a:lstStyle/>
        <a:p>
          <a:pPr rtl="1"/>
          <a:r>
            <a:rPr lang="ar-SA" dirty="0" smtClean="0"/>
            <a:t>قرارات الفرز الأولية</a:t>
          </a:r>
          <a:endParaRPr lang="ar-SA" dirty="0"/>
        </a:p>
      </dgm:t>
    </dgm:pt>
    <dgm:pt modelId="{76BC6F0A-0F1A-4A2E-AA28-2BCE157A70CC}" type="parTrans" cxnId="{7DCEEC6B-8E14-4BEC-B24A-7A45CE1AFF58}">
      <dgm:prSet/>
      <dgm:spPr/>
      <dgm:t>
        <a:bodyPr/>
        <a:lstStyle/>
        <a:p>
          <a:pPr rtl="1"/>
          <a:endParaRPr lang="ar-SA"/>
        </a:p>
      </dgm:t>
    </dgm:pt>
    <dgm:pt modelId="{47A3B98B-8E64-468F-B072-EAA5254D8014}" type="sibTrans" cxnId="{7DCEEC6B-8E14-4BEC-B24A-7A45CE1AFF58}">
      <dgm:prSet/>
      <dgm:spPr/>
      <dgm:t>
        <a:bodyPr/>
        <a:lstStyle/>
        <a:p>
          <a:pPr rtl="1"/>
          <a:endParaRPr lang="ar-SA"/>
        </a:p>
      </dgm:t>
    </dgm:pt>
    <dgm:pt modelId="{851B910E-3428-4839-B561-53B02D20260B}">
      <dgm:prSet phldrT="[نص]" custT="1"/>
      <dgm:spPr/>
      <dgm:t>
        <a:bodyPr/>
        <a:lstStyle/>
        <a:p>
          <a:pPr rtl="1"/>
          <a:r>
            <a:rPr lang="ar-SA" sz="2800" dirty="0" smtClean="0"/>
            <a:t>البيانات الموضوعية</a:t>
          </a:r>
          <a:endParaRPr lang="ar-SA" sz="2800" dirty="0"/>
        </a:p>
      </dgm:t>
    </dgm:pt>
    <dgm:pt modelId="{8F64611D-D1F4-4330-A56E-4B14C100A190}" type="parTrans" cxnId="{5B56B625-5F82-4092-BA99-E5323689CB93}">
      <dgm:prSet/>
      <dgm:spPr/>
      <dgm:t>
        <a:bodyPr/>
        <a:lstStyle/>
        <a:p>
          <a:pPr rtl="1"/>
          <a:endParaRPr lang="ar-SA"/>
        </a:p>
      </dgm:t>
    </dgm:pt>
    <dgm:pt modelId="{4DC0756B-CC23-45F1-9F35-D36D284EE017}" type="sibTrans" cxnId="{5B56B625-5F82-4092-BA99-E5323689CB93}">
      <dgm:prSet/>
      <dgm:spPr/>
      <dgm:t>
        <a:bodyPr/>
        <a:lstStyle/>
        <a:p>
          <a:pPr rtl="1"/>
          <a:endParaRPr lang="ar-SA"/>
        </a:p>
      </dgm:t>
    </dgm:pt>
    <dgm:pt modelId="{4992706E-42FD-4458-ABA8-A2A3E246A4F3}">
      <dgm:prSet phldrT="[نص]" custT="1"/>
      <dgm:spPr/>
      <dgm:t>
        <a:bodyPr/>
        <a:lstStyle/>
        <a:p>
          <a:pPr rtl="1"/>
          <a:r>
            <a:rPr lang="ar-SA" sz="3200" dirty="0" smtClean="0"/>
            <a:t>البيانات الذاتية</a:t>
          </a:r>
          <a:endParaRPr lang="ar-SA" sz="3200" dirty="0"/>
        </a:p>
      </dgm:t>
    </dgm:pt>
    <dgm:pt modelId="{D63465FC-9464-4164-97DA-F5B035B3B413}" type="parTrans" cxnId="{8EED754C-53D8-483A-B20E-2BF4CD96E8E3}">
      <dgm:prSet/>
      <dgm:spPr/>
      <dgm:t>
        <a:bodyPr/>
        <a:lstStyle/>
        <a:p>
          <a:pPr rtl="1"/>
          <a:endParaRPr lang="ar-SA"/>
        </a:p>
      </dgm:t>
    </dgm:pt>
    <dgm:pt modelId="{E34FEE7F-1F21-4DAF-9148-958640083E78}" type="sibTrans" cxnId="{8EED754C-53D8-483A-B20E-2BF4CD96E8E3}">
      <dgm:prSet/>
      <dgm:spPr/>
      <dgm:t>
        <a:bodyPr/>
        <a:lstStyle/>
        <a:p>
          <a:pPr rtl="1"/>
          <a:endParaRPr lang="ar-SA"/>
        </a:p>
      </dgm:t>
    </dgm:pt>
    <dgm:pt modelId="{183D1560-E1CB-40BF-B744-D46346F22B54}" type="pres">
      <dgm:prSet presAssocID="{E15E9308-C9F2-4030-9A68-A7E56BD8AC96}" presName="Name0" presStyleCnt="0">
        <dgm:presLayoutVars>
          <dgm:dir/>
          <dgm:resizeHandles val="exact"/>
        </dgm:presLayoutVars>
      </dgm:prSet>
      <dgm:spPr/>
      <dgm:t>
        <a:bodyPr/>
        <a:lstStyle/>
        <a:p>
          <a:pPr rtl="1"/>
          <a:endParaRPr lang="ar-SA"/>
        </a:p>
      </dgm:t>
    </dgm:pt>
    <dgm:pt modelId="{FC4C3DC4-A555-4BB2-A31B-54DD5D8DE13A}" type="pres">
      <dgm:prSet presAssocID="{46557412-ADC4-4C25-AA9C-C6154A3F5013}" presName="node" presStyleLbl="node1" presStyleIdx="0" presStyleCnt="3">
        <dgm:presLayoutVars>
          <dgm:bulletEnabled val="1"/>
        </dgm:presLayoutVars>
      </dgm:prSet>
      <dgm:spPr/>
      <dgm:t>
        <a:bodyPr/>
        <a:lstStyle/>
        <a:p>
          <a:pPr rtl="1"/>
          <a:endParaRPr lang="ar-SA"/>
        </a:p>
      </dgm:t>
    </dgm:pt>
    <dgm:pt modelId="{2C0A1174-4028-4ADE-B464-4E6517685B5D}" type="pres">
      <dgm:prSet presAssocID="{47A3B98B-8E64-468F-B072-EAA5254D8014}" presName="sibTrans" presStyleLbl="sibTrans2D1" presStyleIdx="0" presStyleCnt="3"/>
      <dgm:spPr/>
      <dgm:t>
        <a:bodyPr/>
        <a:lstStyle/>
        <a:p>
          <a:pPr rtl="1"/>
          <a:endParaRPr lang="ar-SA"/>
        </a:p>
      </dgm:t>
    </dgm:pt>
    <dgm:pt modelId="{0D1F8DB6-E6A0-4AE2-A7D4-828807113640}" type="pres">
      <dgm:prSet presAssocID="{47A3B98B-8E64-468F-B072-EAA5254D8014}" presName="connectorText" presStyleLbl="sibTrans2D1" presStyleIdx="0" presStyleCnt="3"/>
      <dgm:spPr/>
      <dgm:t>
        <a:bodyPr/>
        <a:lstStyle/>
        <a:p>
          <a:pPr rtl="1"/>
          <a:endParaRPr lang="ar-SA"/>
        </a:p>
      </dgm:t>
    </dgm:pt>
    <dgm:pt modelId="{69F04E4B-7E79-4E16-9E63-C89BB97DAF96}" type="pres">
      <dgm:prSet presAssocID="{851B910E-3428-4839-B561-53B02D20260B}" presName="node" presStyleLbl="node1" presStyleIdx="1" presStyleCnt="3">
        <dgm:presLayoutVars>
          <dgm:bulletEnabled val="1"/>
        </dgm:presLayoutVars>
      </dgm:prSet>
      <dgm:spPr/>
      <dgm:t>
        <a:bodyPr/>
        <a:lstStyle/>
        <a:p>
          <a:pPr rtl="1"/>
          <a:endParaRPr lang="ar-SA"/>
        </a:p>
      </dgm:t>
    </dgm:pt>
    <dgm:pt modelId="{321BC736-749A-42F7-A462-5B5637B8EE20}" type="pres">
      <dgm:prSet presAssocID="{4DC0756B-CC23-45F1-9F35-D36D284EE017}" presName="sibTrans" presStyleLbl="sibTrans2D1" presStyleIdx="1" presStyleCnt="3"/>
      <dgm:spPr/>
      <dgm:t>
        <a:bodyPr/>
        <a:lstStyle/>
        <a:p>
          <a:pPr rtl="1"/>
          <a:endParaRPr lang="ar-SA"/>
        </a:p>
      </dgm:t>
    </dgm:pt>
    <dgm:pt modelId="{060A3EAF-4405-4669-9D0E-D69B18867B13}" type="pres">
      <dgm:prSet presAssocID="{4DC0756B-CC23-45F1-9F35-D36D284EE017}" presName="connectorText" presStyleLbl="sibTrans2D1" presStyleIdx="1" presStyleCnt="3"/>
      <dgm:spPr/>
      <dgm:t>
        <a:bodyPr/>
        <a:lstStyle/>
        <a:p>
          <a:pPr rtl="1"/>
          <a:endParaRPr lang="ar-SA"/>
        </a:p>
      </dgm:t>
    </dgm:pt>
    <dgm:pt modelId="{BDA6518C-073B-4913-8846-FB75F9484F03}" type="pres">
      <dgm:prSet presAssocID="{4992706E-42FD-4458-ABA8-A2A3E246A4F3}" presName="node" presStyleLbl="node1" presStyleIdx="2" presStyleCnt="3">
        <dgm:presLayoutVars>
          <dgm:bulletEnabled val="1"/>
        </dgm:presLayoutVars>
      </dgm:prSet>
      <dgm:spPr/>
      <dgm:t>
        <a:bodyPr/>
        <a:lstStyle/>
        <a:p>
          <a:pPr rtl="1"/>
          <a:endParaRPr lang="ar-SA"/>
        </a:p>
      </dgm:t>
    </dgm:pt>
    <dgm:pt modelId="{E94BFEE0-78F5-46F6-ABF7-87D7DE03D7A4}" type="pres">
      <dgm:prSet presAssocID="{E34FEE7F-1F21-4DAF-9148-958640083E78}" presName="sibTrans" presStyleLbl="sibTrans2D1" presStyleIdx="2" presStyleCnt="3"/>
      <dgm:spPr/>
      <dgm:t>
        <a:bodyPr/>
        <a:lstStyle/>
        <a:p>
          <a:pPr rtl="1"/>
          <a:endParaRPr lang="ar-SA"/>
        </a:p>
      </dgm:t>
    </dgm:pt>
    <dgm:pt modelId="{E6AAC6D4-40B8-45A8-BAB3-A9F9BF78822E}" type="pres">
      <dgm:prSet presAssocID="{E34FEE7F-1F21-4DAF-9148-958640083E78}" presName="connectorText" presStyleLbl="sibTrans2D1" presStyleIdx="2" presStyleCnt="3"/>
      <dgm:spPr/>
      <dgm:t>
        <a:bodyPr/>
        <a:lstStyle/>
        <a:p>
          <a:pPr rtl="1"/>
          <a:endParaRPr lang="ar-SA"/>
        </a:p>
      </dgm:t>
    </dgm:pt>
  </dgm:ptLst>
  <dgm:cxnLst>
    <dgm:cxn modelId="{6F0D3D0E-1F3A-4582-A02C-5132D454F649}" type="presOf" srcId="{4DC0756B-CC23-45F1-9F35-D36D284EE017}" destId="{060A3EAF-4405-4669-9D0E-D69B18867B13}" srcOrd="1" destOrd="0" presId="urn:microsoft.com/office/officeart/2005/8/layout/cycle7"/>
    <dgm:cxn modelId="{90985DDC-F7A1-4C22-ACEE-3492054E0B28}" type="presOf" srcId="{4992706E-42FD-4458-ABA8-A2A3E246A4F3}" destId="{BDA6518C-073B-4913-8846-FB75F9484F03}" srcOrd="0" destOrd="0" presId="urn:microsoft.com/office/officeart/2005/8/layout/cycle7"/>
    <dgm:cxn modelId="{7DCEEC6B-8E14-4BEC-B24A-7A45CE1AFF58}" srcId="{E15E9308-C9F2-4030-9A68-A7E56BD8AC96}" destId="{46557412-ADC4-4C25-AA9C-C6154A3F5013}" srcOrd="0" destOrd="0" parTransId="{76BC6F0A-0F1A-4A2E-AA28-2BCE157A70CC}" sibTransId="{47A3B98B-8E64-468F-B072-EAA5254D8014}"/>
    <dgm:cxn modelId="{81F263EE-57B1-4F8B-89C8-B7C730E810DD}" type="presOf" srcId="{E15E9308-C9F2-4030-9A68-A7E56BD8AC96}" destId="{183D1560-E1CB-40BF-B744-D46346F22B54}" srcOrd="0" destOrd="0" presId="urn:microsoft.com/office/officeart/2005/8/layout/cycle7"/>
    <dgm:cxn modelId="{5B56B625-5F82-4092-BA99-E5323689CB93}" srcId="{E15E9308-C9F2-4030-9A68-A7E56BD8AC96}" destId="{851B910E-3428-4839-B561-53B02D20260B}" srcOrd="1" destOrd="0" parTransId="{8F64611D-D1F4-4330-A56E-4B14C100A190}" sibTransId="{4DC0756B-CC23-45F1-9F35-D36D284EE017}"/>
    <dgm:cxn modelId="{F0234760-E92B-4122-A456-A9DCF84E22A0}" type="presOf" srcId="{4DC0756B-CC23-45F1-9F35-D36D284EE017}" destId="{321BC736-749A-42F7-A462-5B5637B8EE20}" srcOrd="0" destOrd="0" presId="urn:microsoft.com/office/officeart/2005/8/layout/cycle7"/>
    <dgm:cxn modelId="{0429A965-8E28-46D5-B65A-56817CEFD28A}" type="presOf" srcId="{851B910E-3428-4839-B561-53B02D20260B}" destId="{69F04E4B-7E79-4E16-9E63-C89BB97DAF96}" srcOrd="0" destOrd="0" presId="urn:microsoft.com/office/officeart/2005/8/layout/cycle7"/>
    <dgm:cxn modelId="{53D07E9D-8046-416B-A39D-5327B4807170}" type="presOf" srcId="{47A3B98B-8E64-468F-B072-EAA5254D8014}" destId="{0D1F8DB6-E6A0-4AE2-A7D4-828807113640}" srcOrd="1" destOrd="0" presId="urn:microsoft.com/office/officeart/2005/8/layout/cycle7"/>
    <dgm:cxn modelId="{EA6D504F-9C9A-4512-8FBF-A89378F666F2}" type="presOf" srcId="{E34FEE7F-1F21-4DAF-9148-958640083E78}" destId="{E94BFEE0-78F5-46F6-ABF7-87D7DE03D7A4}" srcOrd="0" destOrd="0" presId="urn:microsoft.com/office/officeart/2005/8/layout/cycle7"/>
    <dgm:cxn modelId="{670BC1A8-9800-45C4-8E60-563570DB1111}" type="presOf" srcId="{46557412-ADC4-4C25-AA9C-C6154A3F5013}" destId="{FC4C3DC4-A555-4BB2-A31B-54DD5D8DE13A}" srcOrd="0" destOrd="0" presId="urn:microsoft.com/office/officeart/2005/8/layout/cycle7"/>
    <dgm:cxn modelId="{9DAD697A-A62A-478C-AB0D-C1F411D8C1C6}" type="presOf" srcId="{47A3B98B-8E64-468F-B072-EAA5254D8014}" destId="{2C0A1174-4028-4ADE-B464-4E6517685B5D}" srcOrd="0" destOrd="0" presId="urn:microsoft.com/office/officeart/2005/8/layout/cycle7"/>
    <dgm:cxn modelId="{FDC9FAAA-4A17-4A45-B503-E97C46DE2EE3}" type="presOf" srcId="{E34FEE7F-1F21-4DAF-9148-958640083E78}" destId="{E6AAC6D4-40B8-45A8-BAB3-A9F9BF78822E}" srcOrd="1" destOrd="0" presId="urn:microsoft.com/office/officeart/2005/8/layout/cycle7"/>
    <dgm:cxn modelId="{8EED754C-53D8-483A-B20E-2BF4CD96E8E3}" srcId="{E15E9308-C9F2-4030-9A68-A7E56BD8AC96}" destId="{4992706E-42FD-4458-ABA8-A2A3E246A4F3}" srcOrd="2" destOrd="0" parTransId="{D63465FC-9464-4164-97DA-F5B035B3B413}" sibTransId="{E34FEE7F-1F21-4DAF-9148-958640083E78}"/>
    <dgm:cxn modelId="{9DC450DA-623F-4825-84CB-C4809BBF6F98}" type="presParOf" srcId="{183D1560-E1CB-40BF-B744-D46346F22B54}" destId="{FC4C3DC4-A555-4BB2-A31B-54DD5D8DE13A}" srcOrd="0" destOrd="0" presId="urn:microsoft.com/office/officeart/2005/8/layout/cycle7"/>
    <dgm:cxn modelId="{D498EAFF-F611-46AB-AE85-5A362A72053D}" type="presParOf" srcId="{183D1560-E1CB-40BF-B744-D46346F22B54}" destId="{2C0A1174-4028-4ADE-B464-4E6517685B5D}" srcOrd="1" destOrd="0" presId="urn:microsoft.com/office/officeart/2005/8/layout/cycle7"/>
    <dgm:cxn modelId="{30CD3472-D4AF-442D-9030-61A749D82A64}" type="presParOf" srcId="{2C0A1174-4028-4ADE-B464-4E6517685B5D}" destId="{0D1F8DB6-E6A0-4AE2-A7D4-828807113640}" srcOrd="0" destOrd="0" presId="urn:microsoft.com/office/officeart/2005/8/layout/cycle7"/>
    <dgm:cxn modelId="{08367137-055B-4B73-940F-8BA7A3467AF1}" type="presParOf" srcId="{183D1560-E1CB-40BF-B744-D46346F22B54}" destId="{69F04E4B-7E79-4E16-9E63-C89BB97DAF96}" srcOrd="2" destOrd="0" presId="urn:microsoft.com/office/officeart/2005/8/layout/cycle7"/>
    <dgm:cxn modelId="{8D83A535-AB06-4A6E-9D75-B06C126DD9D2}" type="presParOf" srcId="{183D1560-E1CB-40BF-B744-D46346F22B54}" destId="{321BC736-749A-42F7-A462-5B5637B8EE20}" srcOrd="3" destOrd="0" presId="urn:microsoft.com/office/officeart/2005/8/layout/cycle7"/>
    <dgm:cxn modelId="{5641F310-6C9D-40C5-B571-1E4EE90BBFDD}" type="presParOf" srcId="{321BC736-749A-42F7-A462-5B5637B8EE20}" destId="{060A3EAF-4405-4669-9D0E-D69B18867B13}" srcOrd="0" destOrd="0" presId="urn:microsoft.com/office/officeart/2005/8/layout/cycle7"/>
    <dgm:cxn modelId="{5B5A74CC-C3C2-47A6-8C36-217D001C499F}" type="presParOf" srcId="{183D1560-E1CB-40BF-B744-D46346F22B54}" destId="{BDA6518C-073B-4913-8846-FB75F9484F03}" srcOrd="4" destOrd="0" presId="urn:microsoft.com/office/officeart/2005/8/layout/cycle7"/>
    <dgm:cxn modelId="{DE8CAC73-F720-4A53-ABB9-E56F352AD674}" type="presParOf" srcId="{183D1560-E1CB-40BF-B744-D46346F22B54}" destId="{E94BFEE0-78F5-46F6-ABF7-87D7DE03D7A4}" srcOrd="5" destOrd="0" presId="urn:microsoft.com/office/officeart/2005/8/layout/cycle7"/>
    <dgm:cxn modelId="{2612F2B3-E884-43A3-B1B2-C903792C4C3E}" type="presParOf" srcId="{E94BFEE0-78F5-46F6-ABF7-87D7DE03D7A4}" destId="{E6AAC6D4-40B8-45A8-BAB3-A9F9BF78822E}"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4C3DC4-A555-4BB2-A31B-54DD5D8DE13A}">
      <dsp:nvSpPr>
        <dsp:cNvPr id="0" name=""/>
        <dsp:cNvSpPr/>
      </dsp:nvSpPr>
      <dsp:spPr>
        <a:xfrm>
          <a:off x="2616337" y="1266"/>
          <a:ext cx="2544188" cy="127209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rtl="1">
            <a:lnSpc>
              <a:spcPct val="90000"/>
            </a:lnSpc>
            <a:spcBef>
              <a:spcPct val="0"/>
            </a:spcBef>
            <a:spcAft>
              <a:spcPct val="35000"/>
            </a:spcAft>
          </a:pPr>
          <a:r>
            <a:rPr lang="ar-SA" sz="3500" kern="1200" dirty="0" smtClean="0"/>
            <a:t>قرارات الفرز الأولية</a:t>
          </a:r>
          <a:endParaRPr lang="ar-SA" sz="3500" kern="1200" dirty="0"/>
        </a:p>
      </dsp:txBody>
      <dsp:txXfrm>
        <a:off x="2653595" y="38524"/>
        <a:ext cx="2469672" cy="1197578"/>
      </dsp:txXfrm>
    </dsp:sp>
    <dsp:sp modelId="{2C0A1174-4028-4ADE-B464-4E6517685B5D}">
      <dsp:nvSpPr>
        <dsp:cNvPr id="0" name=""/>
        <dsp:cNvSpPr/>
      </dsp:nvSpPr>
      <dsp:spPr>
        <a:xfrm rot="3600000">
          <a:off x="4276040" y="2233543"/>
          <a:ext cx="1325004" cy="44523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rtl="1">
            <a:lnSpc>
              <a:spcPct val="90000"/>
            </a:lnSpc>
            <a:spcBef>
              <a:spcPct val="0"/>
            </a:spcBef>
            <a:spcAft>
              <a:spcPct val="35000"/>
            </a:spcAft>
          </a:pPr>
          <a:endParaRPr lang="ar-SA" sz="2000" kern="1200"/>
        </a:p>
      </dsp:txBody>
      <dsp:txXfrm>
        <a:off x="4409610" y="2322590"/>
        <a:ext cx="1057864" cy="267139"/>
      </dsp:txXfrm>
    </dsp:sp>
    <dsp:sp modelId="{69F04E4B-7E79-4E16-9E63-C89BB97DAF96}">
      <dsp:nvSpPr>
        <dsp:cNvPr id="0" name=""/>
        <dsp:cNvSpPr/>
      </dsp:nvSpPr>
      <dsp:spPr>
        <a:xfrm>
          <a:off x="4716559" y="3638958"/>
          <a:ext cx="2544188" cy="127209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kern="1200" dirty="0" smtClean="0"/>
            <a:t>البيانات الموضوعية</a:t>
          </a:r>
          <a:endParaRPr lang="ar-SA" sz="2800" kern="1200" dirty="0"/>
        </a:p>
      </dsp:txBody>
      <dsp:txXfrm>
        <a:off x="4753817" y="3676216"/>
        <a:ext cx="2469672" cy="1197578"/>
      </dsp:txXfrm>
    </dsp:sp>
    <dsp:sp modelId="{321BC736-749A-42F7-A462-5B5637B8EE20}">
      <dsp:nvSpPr>
        <dsp:cNvPr id="0" name=""/>
        <dsp:cNvSpPr/>
      </dsp:nvSpPr>
      <dsp:spPr>
        <a:xfrm rot="10800000">
          <a:off x="3225929" y="4052389"/>
          <a:ext cx="1325004" cy="44523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rtl="1">
            <a:lnSpc>
              <a:spcPct val="90000"/>
            </a:lnSpc>
            <a:spcBef>
              <a:spcPct val="0"/>
            </a:spcBef>
            <a:spcAft>
              <a:spcPct val="35000"/>
            </a:spcAft>
          </a:pPr>
          <a:endParaRPr lang="ar-SA" sz="2000" kern="1200"/>
        </a:p>
      </dsp:txBody>
      <dsp:txXfrm rot="10800000">
        <a:off x="3359499" y="4141436"/>
        <a:ext cx="1057864" cy="267139"/>
      </dsp:txXfrm>
    </dsp:sp>
    <dsp:sp modelId="{BDA6518C-073B-4913-8846-FB75F9484F03}">
      <dsp:nvSpPr>
        <dsp:cNvPr id="0" name=""/>
        <dsp:cNvSpPr/>
      </dsp:nvSpPr>
      <dsp:spPr>
        <a:xfrm>
          <a:off x="516115" y="3638958"/>
          <a:ext cx="2544188" cy="127209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SA" sz="3200" kern="1200" dirty="0" smtClean="0"/>
            <a:t>البيانات الذاتية</a:t>
          </a:r>
          <a:endParaRPr lang="ar-SA" sz="3200" kern="1200" dirty="0"/>
        </a:p>
      </dsp:txBody>
      <dsp:txXfrm>
        <a:off x="553373" y="3676216"/>
        <a:ext cx="2469672" cy="1197578"/>
      </dsp:txXfrm>
    </dsp:sp>
    <dsp:sp modelId="{E94BFEE0-78F5-46F6-ABF7-87D7DE03D7A4}">
      <dsp:nvSpPr>
        <dsp:cNvPr id="0" name=""/>
        <dsp:cNvSpPr/>
      </dsp:nvSpPr>
      <dsp:spPr>
        <a:xfrm rot="18000000">
          <a:off x="2175818" y="2233543"/>
          <a:ext cx="1325004" cy="44523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rtl="1">
            <a:lnSpc>
              <a:spcPct val="90000"/>
            </a:lnSpc>
            <a:spcBef>
              <a:spcPct val="0"/>
            </a:spcBef>
            <a:spcAft>
              <a:spcPct val="35000"/>
            </a:spcAft>
          </a:pPr>
          <a:endParaRPr lang="ar-SA" sz="2000" kern="1200"/>
        </a:p>
      </dsp:txBody>
      <dsp:txXfrm>
        <a:off x="2309388" y="2322590"/>
        <a:ext cx="1057864" cy="267139"/>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B8ABB09-4A1D-463E-8065-109CC2B7EFAA}" type="datetimeFigureOut">
              <a:rPr lang="ar-SA" smtClean="0"/>
              <a:t>13/07/40</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34F065-1154-456A-91E3-76DE8E75E17B}"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13/07/40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13/07/40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13/07/40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13/07/40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B8ABB09-4A1D-463E-8065-109CC2B7EFAA}" type="datetimeFigureOut">
              <a:rPr lang="ar-SA" smtClean="0"/>
              <a:t>13/07/40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13/07/40</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t>13/07/40</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13/07/40</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13/07/40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13/07/40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B8ABB09-4A1D-463E-8065-109CC2B7EFAA}" type="datetimeFigureOut">
              <a:rPr lang="ar-SA" smtClean="0"/>
              <a:t>13/07/40</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sz="2400" dirty="0">
                <a:effectLst/>
              </a:rPr>
              <a:t>الجمهورية العربية السورية</a:t>
            </a:r>
            <a:r>
              <a:rPr lang="en-US" sz="2400" dirty="0">
                <a:effectLst/>
              </a:rPr>
              <a:t/>
            </a:r>
            <a:br>
              <a:rPr lang="en-US" sz="2400" dirty="0">
                <a:effectLst/>
              </a:rPr>
            </a:br>
            <a:r>
              <a:rPr lang="ar-SA" sz="2400" dirty="0">
                <a:effectLst/>
              </a:rPr>
              <a:t>وزارة التعليم العالي</a:t>
            </a:r>
            <a:r>
              <a:rPr lang="en-US" sz="2400" dirty="0">
                <a:effectLst/>
              </a:rPr>
              <a:t/>
            </a:r>
            <a:br>
              <a:rPr lang="en-US" sz="2400" dirty="0">
                <a:effectLst/>
              </a:rPr>
            </a:br>
            <a:r>
              <a:rPr lang="ar-SY" sz="2400" dirty="0">
                <a:effectLst/>
              </a:rPr>
              <a:t>جامعة تشرين</a:t>
            </a:r>
            <a:r>
              <a:rPr lang="en-US" sz="2400" dirty="0">
                <a:effectLst/>
              </a:rPr>
              <a:t/>
            </a:r>
            <a:br>
              <a:rPr lang="en-US" sz="2400" dirty="0">
                <a:effectLst/>
              </a:rPr>
            </a:br>
            <a:r>
              <a:rPr lang="ar-SY" sz="2400" dirty="0">
                <a:effectLst/>
              </a:rPr>
              <a:t>كلية </a:t>
            </a:r>
            <a:r>
              <a:rPr lang="ar-SY" sz="2400" dirty="0" smtClean="0">
                <a:effectLst/>
              </a:rPr>
              <a:t>التمريض</a:t>
            </a:r>
            <a:r>
              <a:rPr lang="en-US" sz="2400" dirty="0" smtClean="0">
                <a:effectLst/>
              </a:rPr>
              <a:t/>
            </a:r>
            <a:br>
              <a:rPr lang="en-US" sz="2400" dirty="0" smtClean="0">
                <a:effectLst/>
              </a:rPr>
            </a:br>
            <a:r>
              <a:rPr lang="ar-SA" sz="2400" dirty="0" smtClean="0">
                <a:effectLst/>
              </a:rPr>
              <a:t>درجة الماجستير في التمريض</a:t>
            </a:r>
            <a:r>
              <a:rPr lang="en-US" sz="2400" dirty="0">
                <a:effectLst/>
              </a:rPr>
              <a:t/>
            </a:r>
            <a:br>
              <a:rPr lang="en-US" sz="2400" dirty="0">
                <a:effectLst/>
              </a:rPr>
            </a:br>
            <a:r>
              <a:rPr lang="ar-SY" sz="2400" dirty="0">
                <a:effectLst/>
              </a:rPr>
              <a:t>قسم تمريض الحالات الحرجة (عام</a:t>
            </a:r>
            <a:r>
              <a:rPr lang="ar-SY" sz="2400" dirty="0" smtClean="0">
                <a:effectLst/>
              </a:rPr>
              <a:t>)</a:t>
            </a:r>
            <a:endParaRPr lang="ar-SA" sz="2400" dirty="0"/>
          </a:p>
        </p:txBody>
      </p:sp>
      <p:sp>
        <p:nvSpPr>
          <p:cNvPr id="3" name="عنوان فرعي 2"/>
          <p:cNvSpPr>
            <a:spLocks noGrp="1"/>
          </p:cNvSpPr>
          <p:nvPr>
            <p:ph type="subTitle" idx="1"/>
          </p:nvPr>
        </p:nvSpPr>
        <p:spPr>
          <a:xfrm>
            <a:off x="611560" y="3573016"/>
            <a:ext cx="8136904" cy="3284984"/>
          </a:xfrm>
        </p:spPr>
        <p:txBody>
          <a:bodyPr>
            <a:normAutofit fontScale="92500" lnSpcReduction="10000"/>
          </a:bodyPr>
          <a:lstStyle/>
          <a:p>
            <a:r>
              <a:rPr lang="ar-SY" dirty="0">
                <a:effectLst/>
              </a:rPr>
              <a:t>تأثير برنامج تدريبي على مستوى معلومات ومهارات ممرضي الطوارئ في عملية فرز المرضى </a:t>
            </a:r>
            <a:endParaRPr lang="en-US" dirty="0">
              <a:effectLst/>
            </a:endParaRPr>
          </a:p>
          <a:p>
            <a:r>
              <a:rPr lang="en-US" dirty="0">
                <a:effectLst/>
                <a:cs typeface="+mj-cs"/>
              </a:rPr>
              <a:t>Effect of a Training Program on Emergency Nurse's Knowledge and Skills in Triage </a:t>
            </a:r>
          </a:p>
          <a:p>
            <a:r>
              <a:rPr lang="ar-SY" dirty="0" smtClean="0">
                <a:effectLst/>
              </a:rPr>
              <a:t>تقديم </a:t>
            </a:r>
            <a:r>
              <a:rPr lang="ar-SY" dirty="0">
                <a:effectLst/>
              </a:rPr>
              <a:t>الطالب: عبدالله عبد الحميد الحسين</a:t>
            </a:r>
            <a:endParaRPr lang="en-US" dirty="0">
              <a:effectLst/>
            </a:endParaRPr>
          </a:p>
          <a:p>
            <a:r>
              <a:rPr lang="ar-SY" dirty="0">
                <a:effectLst/>
              </a:rPr>
              <a:t>قسم الحالات الحرجة (عام)-كلية التمريض -جامعة </a:t>
            </a:r>
            <a:r>
              <a:rPr lang="ar-SY" dirty="0" smtClean="0">
                <a:effectLst/>
              </a:rPr>
              <a:t>تشرين</a:t>
            </a:r>
            <a:endParaRPr lang="en-US" dirty="0">
              <a:effectLst/>
            </a:endParaRPr>
          </a:p>
          <a:p>
            <a:r>
              <a:rPr lang="ar-SA" dirty="0" smtClean="0">
                <a:effectLst/>
              </a:rPr>
              <a:t>         </a:t>
            </a:r>
            <a:r>
              <a:rPr lang="ar-SY" dirty="0" smtClean="0">
                <a:effectLst/>
              </a:rPr>
              <a:t>المشرف </a:t>
            </a:r>
            <a:r>
              <a:rPr lang="ar-SY" dirty="0">
                <a:effectLst/>
              </a:rPr>
              <a:t>الرئيس                  </a:t>
            </a:r>
            <a:r>
              <a:rPr lang="ar-SA" dirty="0" smtClean="0">
                <a:effectLst/>
              </a:rPr>
              <a:t>         </a:t>
            </a:r>
            <a:r>
              <a:rPr lang="ar-SY" dirty="0" smtClean="0">
                <a:effectLst/>
              </a:rPr>
              <a:t>  </a:t>
            </a:r>
            <a:r>
              <a:rPr lang="ar-SY" dirty="0">
                <a:effectLst/>
              </a:rPr>
              <a:t>المشارك بالإشراف </a:t>
            </a:r>
            <a:endParaRPr lang="ar-SA" dirty="0">
              <a:effectLst/>
            </a:endParaRPr>
          </a:p>
          <a:p>
            <a:r>
              <a:rPr lang="ar-SA" dirty="0" err="1" smtClean="0">
                <a:effectLst/>
              </a:rPr>
              <a:t>أ.د</a:t>
            </a:r>
            <a:r>
              <a:rPr lang="ar-SA" dirty="0" smtClean="0">
                <a:effectLst/>
              </a:rPr>
              <a:t>.</a:t>
            </a:r>
            <a:r>
              <a:rPr lang="en-US" dirty="0" smtClean="0">
                <a:effectLst/>
              </a:rPr>
              <a:t> </a:t>
            </a:r>
            <a:r>
              <a:rPr lang="ar-SY" dirty="0">
                <a:effectLst/>
              </a:rPr>
              <a:t>سوسن </a:t>
            </a:r>
            <a:r>
              <a:rPr lang="ar-SY" dirty="0" smtClean="0">
                <a:effectLst/>
              </a:rPr>
              <a:t>غزال</a:t>
            </a:r>
            <a:r>
              <a:rPr lang="ar-SA" dirty="0" smtClean="0">
                <a:effectLst/>
              </a:rPr>
              <a:t>                              د. أحمد سعد</a:t>
            </a:r>
            <a:endParaRPr lang="en-US" dirty="0">
              <a:effectLst/>
            </a:endParaRPr>
          </a:p>
          <a:p>
            <a:r>
              <a:rPr lang="en-US" b="1" dirty="0" smtClean="0">
                <a:effectLst/>
              </a:rPr>
              <a:t>2019</a:t>
            </a:r>
            <a:endParaRPr lang="en-US" b="1" dirty="0">
              <a:effectLst/>
            </a:endParaRPr>
          </a:p>
          <a:p>
            <a:endParaRPr lang="ar-SA" dirty="0"/>
          </a:p>
        </p:txBody>
      </p:sp>
      <p:pic>
        <p:nvPicPr>
          <p:cNvPr id="4" name="صورة 3" descr="Logo1994_New%20copy"/>
          <p:cNvPicPr/>
          <p:nvPr/>
        </p:nvPicPr>
        <p:blipFill>
          <a:blip r:embed="rId2"/>
          <a:srcRect/>
          <a:stretch>
            <a:fillRect/>
          </a:stretch>
        </p:blipFill>
        <p:spPr bwMode="auto">
          <a:xfrm>
            <a:off x="6660232" y="815503"/>
            <a:ext cx="1697355" cy="1678305"/>
          </a:xfrm>
          <a:prstGeom prst="rect">
            <a:avLst/>
          </a:prstGeom>
          <a:noFill/>
          <a:ln w="9525">
            <a:noFill/>
            <a:miter lim="800000"/>
            <a:headEnd/>
            <a:tailEnd/>
          </a:ln>
        </p:spPr>
      </p:pic>
      <p:pic>
        <p:nvPicPr>
          <p:cNvPr id="5" name="صورة 4" descr="C:\Users\Public\Pictures\Sample Pictures\التقاط.PNG"/>
          <p:cNvPicPr/>
          <p:nvPr/>
        </p:nvPicPr>
        <p:blipFill>
          <a:blip r:embed="rId3">
            <a:extLst>
              <a:ext uri="{28A0092B-C50C-407E-A947-70E740481C1C}">
                <a14:useLocalDpi xmlns:a14="http://schemas.microsoft.com/office/drawing/2010/main" val="0"/>
              </a:ext>
            </a:extLst>
          </a:blip>
          <a:srcRect/>
          <a:stretch>
            <a:fillRect/>
          </a:stretch>
        </p:blipFill>
        <p:spPr bwMode="auto">
          <a:xfrm>
            <a:off x="395536" y="764704"/>
            <a:ext cx="2033270" cy="1779905"/>
          </a:xfrm>
          <a:prstGeom prst="rect">
            <a:avLst/>
          </a:prstGeom>
          <a:noFill/>
          <a:ln>
            <a:noFill/>
          </a:ln>
        </p:spPr>
      </p:pic>
    </p:spTree>
    <p:extLst>
      <p:ext uri="{BB962C8B-B14F-4D97-AF65-F5344CB8AC3E}">
        <p14:creationId xmlns:p14="http://schemas.microsoft.com/office/powerpoint/2010/main" val="193629540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683568" y="2060848"/>
            <a:ext cx="7745505" cy="4209331"/>
          </a:xfrm>
        </p:spPr>
        <p:txBody>
          <a:bodyPr>
            <a:normAutofit/>
          </a:bodyPr>
          <a:lstStyle/>
          <a:p>
            <a:pPr algn="just">
              <a:lnSpc>
                <a:spcPct val="200000"/>
              </a:lnSpc>
            </a:pPr>
            <a:r>
              <a:rPr lang="ar-SY" dirty="0"/>
              <a:t>يعد ممرض الطوارئ العنصر الرئيس في عملية الفرز (</a:t>
            </a:r>
            <a:r>
              <a:rPr lang="en-US" dirty="0"/>
              <a:t>Triage</a:t>
            </a:r>
            <a:r>
              <a:rPr lang="ar-SY" dirty="0"/>
              <a:t>) ويرتكز دوره الأساسي على تحديد أولوية الرعاية السريرية </a:t>
            </a:r>
            <a:r>
              <a:rPr lang="ar-SA" dirty="0" smtClean="0"/>
              <a:t>للمريض </a:t>
            </a:r>
            <a:r>
              <a:rPr lang="ar-SY" dirty="0" smtClean="0"/>
              <a:t>باعتباره</a:t>
            </a:r>
            <a:r>
              <a:rPr lang="ar-SY" baseline="30000" dirty="0" smtClean="0"/>
              <a:t> </a:t>
            </a:r>
            <a:r>
              <a:rPr lang="ar-SY" dirty="0"/>
              <a:t>أول شخص يقابل المريض, وقد وجد أن المعرفة والخبرة التي يمتلكها ممرض الفرز هي من ضمن العوامل المؤثرة في اتخاذ قرار الفرز في العناية </a:t>
            </a:r>
            <a:r>
              <a:rPr lang="ar-SY" dirty="0" smtClean="0"/>
              <a:t>الطارئة</a:t>
            </a:r>
            <a:endParaRPr lang="ar-SA" dirty="0" smtClean="0"/>
          </a:p>
          <a:p>
            <a:pPr algn="just">
              <a:lnSpc>
                <a:spcPct val="200000"/>
              </a:lnSpc>
            </a:pP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279404989"/>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683568" y="2060848"/>
            <a:ext cx="7745505" cy="4680520"/>
          </a:xfrm>
        </p:spPr>
        <p:txBody>
          <a:bodyPr>
            <a:normAutofit/>
          </a:bodyPr>
          <a:lstStyle/>
          <a:p>
            <a:pPr algn="just">
              <a:lnSpc>
                <a:spcPct val="200000"/>
              </a:lnSpc>
            </a:pPr>
            <a:r>
              <a:rPr lang="ar-SY" dirty="0"/>
              <a:t>تساهم الدراسة الحالية في التأكيد على اتباع نظام فرز مرضى محدد وواضح ضمن أقسام الطوارئ في مدينة اللاذقية وبمشافي الجمهورية العربية السورية لتسهيل العمل في حالات الازدحام الشديد الذي تشهده أثناء ورود جرحى الاصابات الحربية ومرضى الحالات الحرجة </a:t>
            </a:r>
            <a:r>
              <a:rPr lang="ar-SA" dirty="0" smtClean="0"/>
              <a:t>ل</a:t>
            </a:r>
            <a:r>
              <a:rPr lang="ar-SY" dirty="0" smtClean="0"/>
              <a:t>توفير </a:t>
            </a:r>
            <a:r>
              <a:rPr lang="ar-SY" dirty="0"/>
              <a:t>الوقت وتنظيم العمل ضمن </a:t>
            </a:r>
            <a:r>
              <a:rPr lang="ar-SY" dirty="0" smtClean="0"/>
              <a:t>القسم</a:t>
            </a:r>
            <a:r>
              <a:rPr lang="ar-SA" dirty="0" smtClean="0"/>
              <a:t>.</a:t>
            </a:r>
            <a:r>
              <a:rPr lang="ar-SY" dirty="0" smtClean="0"/>
              <a:t> </a:t>
            </a:r>
            <a:endParaRPr lang="ar-SA" sz="1800" dirty="0"/>
          </a:p>
        </p:txBody>
      </p:sp>
      <p:sp>
        <p:nvSpPr>
          <p:cNvPr id="3" name="عنوان 2"/>
          <p:cNvSpPr>
            <a:spLocks noGrp="1"/>
          </p:cNvSpPr>
          <p:nvPr>
            <p:ph type="title"/>
          </p:nvPr>
        </p:nvSpPr>
        <p:spPr/>
        <p:txBody>
          <a:bodyPr/>
          <a:lstStyle/>
          <a:p>
            <a:r>
              <a:rPr lang="ar-SA" dirty="0" smtClean="0">
                <a:solidFill>
                  <a:srgbClr val="FF0000"/>
                </a:solidFill>
              </a:rPr>
              <a:t>أهمية البحث</a:t>
            </a:r>
            <a:endParaRPr lang="ar-SA" dirty="0">
              <a:solidFill>
                <a:srgbClr val="FF0000"/>
              </a:solidFill>
            </a:endParaRPr>
          </a:p>
        </p:txBody>
      </p:sp>
    </p:spTree>
    <p:extLst>
      <p:ext uri="{BB962C8B-B14F-4D97-AF65-F5344CB8AC3E}">
        <p14:creationId xmlns:p14="http://schemas.microsoft.com/office/powerpoint/2010/main" val="34791445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20000"/>
          </a:bodyPr>
          <a:lstStyle/>
          <a:p>
            <a:pPr algn="just">
              <a:lnSpc>
                <a:spcPct val="200000"/>
              </a:lnSpc>
            </a:pPr>
            <a:r>
              <a:rPr lang="ar-SY" dirty="0"/>
              <a:t>لذلك يعد العمل على تحسين مستوى معلومات ومهارة ممرضي الطوارئ حول عملية فرز المرضى في المشافي في سورية أمراً ضرورياً وخاصة بعد الحرب الطويلة التي مرت بها وأدت إلى حدوث الأضرار البالغة التي لحقت بالبنية التحتية الصحية للكثير من المراكز الصحية والمشافي المتوزعة على جميع المحافظات مما زاد من عبء العمل على الممرضين في أقسام الطوارئ وازدياد حالات المرضى الطارئة التي تتطلب التداخلات الفورية</a:t>
            </a: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976659"/>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699247" y="1988840"/>
            <a:ext cx="7745505" cy="4608512"/>
          </a:xfrm>
        </p:spPr>
        <p:txBody>
          <a:bodyPr>
            <a:normAutofit fontScale="85000" lnSpcReduction="10000"/>
          </a:bodyPr>
          <a:lstStyle/>
          <a:p>
            <a:pPr algn="just">
              <a:lnSpc>
                <a:spcPct val="200000"/>
              </a:lnSpc>
            </a:pPr>
            <a:r>
              <a:rPr lang="ar-SY" dirty="0"/>
              <a:t>تشير المبادئ الارشادية لعملية فرز المرضى في الحالات الحرجة إلى عدة تصنيفات, ويتم ربطها بالحد الأقصى لأوقات انتظار المرضى وذلك بناء على معايير محددة من الحاجة السريرية الملحة, وقد اعتمدت الإصدارات الأولية من المبادئ الدليلية للفرز على ثلاثة مستويات في تصنيف المرضى وهي: الطارئة و العاجلة و غير </a:t>
            </a:r>
            <a:r>
              <a:rPr lang="ar-SY" dirty="0" smtClean="0"/>
              <a:t>العاجلة</a:t>
            </a:r>
            <a:endParaRPr lang="ar-SA" dirty="0" smtClean="0"/>
          </a:p>
          <a:p>
            <a:pPr algn="just">
              <a:lnSpc>
                <a:spcPct val="200000"/>
              </a:lnSpc>
            </a:pPr>
            <a:r>
              <a:rPr lang="ar-SA" dirty="0" smtClean="0"/>
              <a:t>وأشارت </a:t>
            </a:r>
            <a:r>
              <a:rPr lang="ar-SA" dirty="0"/>
              <a:t>الدراسات  </a:t>
            </a:r>
            <a:r>
              <a:rPr lang="en-US" dirty="0"/>
              <a:t>     (Cameron P, et al, 1999)</a:t>
            </a:r>
            <a:r>
              <a:rPr lang="ar-SA" dirty="0"/>
              <a:t> و دراسة  قام بها </a:t>
            </a:r>
            <a:r>
              <a:rPr lang="en-US" dirty="0"/>
              <a:t>Elder R ,et al,  2004 )</a:t>
            </a:r>
            <a:r>
              <a:rPr lang="ar-SA" dirty="0"/>
              <a:t> ) أن استخدام أقسام الطوارئ لمقاييس الفرز تساعد في انقاص حدود اوقات انتظار </a:t>
            </a:r>
            <a:r>
              <a:rPr lang="ar-SA" dirty="0" smtClean="0"/>
              <a:t>المرضى</a:t>
            </a:r>
            <a:endParaRPr lang="ar-SA" dirty="0"/>
          </a:p>
        </p:txBody>
      </p:sp>
      <p:sp>
        <p:nvSpPr>
          <p:cNvPr id="3" name="عنوان 2"/>
          <p:cNvSpPr>
            <a:spLocks noGrp="1"/>
          </p:cNvSpPr>
          <p:nvPr>
            <p:ph type="title"/>
          </p:nvPr>
        </p:nvSpPr>
        <p:spPr/>
        <p:txBody>
          <a:bodyPr/>
          <a:lstStyle/>
          <a:p>
            <a:r>
              <a:rPr lang="ar-SA" sz="3200" b="1" dirty="0">
                <a:solidFill>
                  <a:srgbClr val="FF0000"/>
                </a:solidFill>
              </a:rPr>
              <a:t>مراجعة الأدبيات السابقة</a:t>
            </a:r>
            <a:r>
              <a:rPr lang="en-US" sz="3200" dirty="0">
                <a:solidFill>
                  <a:srgbClr val="FF0000"/>
                </a:solidFill>
              </a:rPr>
              <a:t/>
            </a:r>
            <a:br>
              <a:rPr lang="en-US" sz="3200" dirty="0">
                <a:solidFill>
                  <a:srgbClr val="FF0000"/>
                </a:solidFill>
              </a:rPr>
            </a:br>
            <a:r>
              <a:rPr lang="en-US" sz="3200" b="1" dirty="0">
                <a:solidFill>
                  <a:srgbClr val="FF0000"/>
                </a:solidFill>
              </a:rPr>
              <a:t>(Review Of Literature</a:t>
            </a:r>
            <a:r>
              <a:rPr lang="en-US" sz="3200" b="1" dirty="0" smtClean="0">
                <a:solidFill>
                  <a:srgbClr val="FF0000"/>
                </a:solidFill>
              </a:rPr>
              <a:t>)</a:t>
            </a:r>
            <a:endParaRPr lang="ar-SA" sz="3200" dirty="0">
              <a:solidFill>
                <a:srgbClr val="FF0000"/>
              </a:solidFill>
            </a:endParaRPr>
          </a:p>
        </p:txBody>
      </p:sp>
    </p:spTree>
    <p:extLst>
      <p:ext uri="{BB962C8B-B14F-4D97-AF65-F5344CB8AC3E}">
        <p14:creationId xmlns:p14="http://schemas.microsoft.com/office/powerpoint/2010/main" val="3618355618"/>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20000"/>
          </a:bodyPr>
          <a:lstStyle/>
          <a:p>
            <a:pPr algn="just">
              <a:lnSpc>
                <a:spcPct val="200000"/>
              </a:lnSpc>
            </a:pPr>
            <a:r>
              <a:rPr lang="ar-SA" dirty="0"/>
              <a:t> ت</a:t>
            </a:r>
            <a:r>
              <a:rPr lang="ar-SY" dirty="0"/>
              <a:t>شمل عملية الفرز العديد من الأنواع مثل : فرز المرضى داخل قسم الطوارئ (</a:t>
            </a:r>
            <a:r>
              <a:rPr lang="ar-SA" dirty="0"/>
              <a:t>وحدة العناية المركزة (</a:t>
            </a:r>
            <a:r>
              <a:rPr lang="en-US" dirty="0"/>
              <a:t>Intensive Care Units</a:t>
            </a:r>
            <a:r>
              <a:rPr lang="ar-SA" dirty="0"/>
              <a:t>)</a:t>
            </a:r>
            <a:r>
              <a:rPr lang="ar-SY" dirty="0" smtClean="0"/>
              <a:t>،</a:t>
            </a:r>
            <a:r>
              <a:rPr lang="ar-SA" dirty="0" smtClean="0"/>
              <a:t> أقسام ال</a:t>
            </a:r>
            <a:r>
              <a:rPr lang="ar-SY" dirty="0" smtClean="0"/>
              <a:t>جراحة</a:t>
            </a:r>
            <a:r>
              <a:rPr lang="ar-SY" dirty="0"/>
              <a:t>، العيادات الخارجية)، وفرز المرضى في الإصابات (الحوادث، والحرائق، حوادث الطيران)، وفرز مرضى الإصابات الحربية في المعارك والحروب، وفرز المرضى في الكوارث (الحوادث الجماعية الضحايا، التفجيرات)، وفرز المرضى عبر الهاتف وخدمات </a:t>
            </a:r>
            <a:r>
              <a:rPr lang="ar-SY" dirty="0" smtClean="0"/>
              <a:t>الإحالة</a:t>
            </a: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2643997740"/>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699247" y="2248347"/>
            <a:ext cx="7745505" cy="4132981"/>
          </a:xfrm>
        </p:spPr>
        <p:txBody>
          <a:bodyPr>
            <a:normAutofit/>
          </a:bodyPr>
          <a:lstStyle/>
          <a:p>
            <a:pPr algn="just">
              <a:lnSpc>
                <a:spcPct val="200000"/>
              </a:lnSpc>
            </a:pPr>
            <a:r>
              <a:rPr lang="ar-SA" sz="2000" dirty="0"/>
              <a:t>يتألف مقياس فرز المرضى الاسترالي (</a:t>
            </a:r>
            <a:r>
              <a:rPr lang="en-US" sz="2000" dirty="0"/>
              <a:t>Australian Triage Scale</a:t>
            </a:r>
            <a:r>
              <a:rPr lang="ar-SA" sz="2000" dirty="0"/>
              <a:t>) </a:t>
            </a:r>
            <a:r>
              <a:rPr lang="ar-SA" sz="2000" dirty="0" smtClean="0"/>
              <a:t>من </a:t>
            </a:r>
            <a:r>
              <a:rPr lang="ar-SA" sz="2000" dirty="0"/>
              <a:t>5 فئات  طُّور من مقياس الفرز الوطني الاسترالي لأقسام الطوارئ (</a:t>
            </a:r>
            <a:r>
              <a:rPr lang="en-US" sz="2000" dirty="0"/>
              <a:t>National Triage scale</a:t>
            </a:r>
            <a:r>
              <a:rPr lang="ar-SA" sz="2000" dirty="0"/>
              <a:t>)، وقد ذكرت دراسة أجريت في بلجيكا مصداقية استخدام مقياس(</a:t>
            </a:r>
            <a:r>
              <a:rPr lang="en-US" sz="2000" dirty="0"/>
              <a:t>(NTS </a:t>
            </a:r>
            <a:r>
              <a:rPr lang="ar-SA" sz="2000" dirty="0"/>
              <a:t>في عملية </a:t>
            </a:r>
            <a:r>
              <a:rPr lang="ar-SA" sz="2000" dirty="0" smtClean="0"/>
              <a:t>الفرز, </a:t>
            </a:r>
            <a:r>
              <a:rPr lang="ar-SA" sz="2000" dirty="0"/>
              <a:t>وأشارت دراسة قام بها </a:t>
            </a:r>
            <a:r>
              <a:rPr lang="en-US" sz="2000" dirty="0" err="1"/>
              <a:t>Yousif</a:t>
            </a:r>
            <a:r>
              <a:rPr lang="en-US" sz="2000" dirty="0"/>
              <a:t> K, et al, 2005)</a:t>
            </a:r>
            <a:r>
              <a:rPr lang="ar-SA" sz="2000" dirty="0"/>
              <a:t>) أن استخدام مقياس فرز المرضى الاسترالي له تأثير وفعالية كبيرة على توزيع فئات الفرز بين مرضى </a:t>
            </a:r>
            <a:r>
              <a:rPr lang="ar-SA" sz="2000" dirty="0" smtClean="0"/>
              <a:t>أقسام</a:t>
            </a:r>
            <a:endParaRPr lang="ar-SA" sz="2000"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2323485221"/>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05441065"/>
              </p:ext>
            </p:extLst>
          </p:nvPr>
        </p:nvGraphicFramePr>
        <p:xfrm>
          <a:off x="467544" y="908720"/>
          <a:ext cx="8064897" cy="4968551"/>
        </p:xfrm>
        <a:graphic>
          <a:graphicData uri="http://schemas.openxmlformats.org/drawingml/2006/table">
            <a:tbl>
              <a:tblPr rtl="1" firstRow="1" firstCol="1" bandRow="1">
                <a:tableStyleId>{5C22544A-7EE6-4342-B048-85BDC9FD1C3A}</a:tableStyleId>
              </a:tblPr>
              <a:tblGrid>
                <a:gridCol w="2132066"/>
                <a:gridCol w="3533658"/>
                <a:gridCol w="2399173"/>
              </a:tblGrid>
              <a:tr h="1465086">
                <a:tc>
                  <a:txBody>
                    <a:bodyPr/>
                    <a:lstStyle/>
                    <a:p>
                      <a:pPr indent="180340" algn="ctr" rtl="1">
                        <a:lnSpc>
                          <a:spcPct val="150000"/>
                        </a:lnSpc>
                        <a:spcBef>
                          <a:spcPts val="600"/>
                        </a:spcBef>
                        <a:spcAft>
                          <a:spcPts val="0"/>
                        </a:spcAft>
                      </a:pPr>
                      <a:r>
                        <a:rPr lang="ar-SY" sz="2000" dirty="0">
                          <a:effectLst/>
                        </a:rPr>
                        <a:t>الرمز</a:t>
                      </a:r>
                      <a:endParaRPr lang="en-US" sz="2400" dirty="0">
                        <a:effectLst/>
                        <a:latin typeface="Simplified Arabic"/>
                        <a:ea typeface="Calibri"/>
                        <a:cs typeface="Arial"/>
                      </a:endParaRPr>
                    </a:p>
                  </a:txBody>
                  <a:tcPr marL="68580" marR="68580" marT="0" marB="0"/>
                </a:tc>
                <a:tc>
                  <a:txBody>
                    <a:bodyPr/>
                    <a:lstStyle/>
                    <a:p>
                      <a:pPr indent="180340" algn="ctr" rtl="1">
                        <a:lnSpc>
                          <a:spcPct val="150000"/>
                        </a:lnSpc>
                        <a:spcBef>
                          <a:spcPts val="600"/>
                        </a:spcBef>
                        <a:spcAft>
                          <a:spcPts val="0"/>
                        </a:spcAft>
                      </a:pPr>
                      <a:r>
                        <a:rPr lang="ar-SY" sz="2000">
                          <a:effectLst/>
                        </a:rPr>
                        <a:t>التصنيف</a:t>
                      </a:r>
                      <a:endParaRPr lang="en-US" sz="2400">
                        <a:effectLst/>
                        <a:latin typeface="Simplified Arabic"/>
                        <a:ea typeface="Calibri"/>
                        <a:cs typeface="Arial"/>
                      </a:endParaRPr>
                    </a:p>
                  </a:txBody>
                  <a:tcPr marL="68580" marR="68580" marT="0" marB="0"/>
                </a:tc>
                <a:tc>
                  <a:txBody>
                    <a:bodyPr/>
                    <a:lstStyle/>
                    <a:p>
                      <a:pPr indent="180340" algn="ctr" rtl="1">
                        <a:lnSpc>
                          <a:spcPct val="150000"/>
                        </a:lnSpc>
                        <a:spcBef>
                          <a:spcPts val="600"/>
                        </a:spcBef>
                        <a:spcAft>
                          <a:spcPts val="0"/>
                        </a:spcAft>
                      </a:pPr>
                      <a:r>
                        <a:rPr lang="ar-SA" sz="2000" dirty="0">
                          <a:effectLst/>
                        </a:rPr>
                        <a:t>حدود أوقات انتظار المرضى</a:t>
                      </a:r>
                      <a:endParaRPr lang="en-US" sz="2400" dirty="0">
                        <a:effectLst/>
                        <a:latin typeface="Simplified Arabic"/>
                        <a:ea typeface="Calibri"/>
                        <a:cs typeface="Arial"/>
                      </a:endParaRPr>
                    </a:p>
                  </a:txBody>
                  <a:tcPr marL="68580" marR="68580" marT="0" marB="0"/>
                </a:tc>
              </a:tr>
              <a:tr h="700693">
                <a:tc>
                  <a:txBody>
                    <a:bodyPr/>
                    <a:lstStyle/>
                    <a:p>
                      <a:pPr indent="180340" algn="ctr" rtl="1">
                        <a:lnSpc>
                          <a:spcPct val="150000"/>
                        </a:lnSpc>
                        <a:spcBef>
                          <a:spcPts val="600"/>
                        </a:spcBef>
                        <a:spcAft>
                          <a:spcPts val="0"/>
                        </a:spcAft>
                      </a:pPr>
                      <a:r>
                        <a:rPr lang="en-US" sz="2000" dirty="0">
                          <a:effectLst/>
                        </a:rPr>
                        <a:t>1</a:t>
                      </a:r>
                      <a:endParaRPr lang="en-US" sz="2400" dirty="0">
                        <a:effectLst/>
                        <a:latin typeface="Simplified Arabic"/>
                        <a:ea typeface="Calibri"/>
                        <a:cs typeface="Arial"/>
                      </a:endParaRPr>
                    </a:p>
                  </a:txBody>
                  <a:tcPr marL="68580" marR="68580" marT="0" marB="0"/>
                </a:tc>
                <a:tc>
                  <a:txBody>
                    <a:bodyPr/>
                    <a:lstStyle/>
                    <a:p>
                      <a:pPr indent="180340" algn="ctr" rtl="1">
                        <a:lnSpc>
                          <a:spcPct val="150000"/>
                        </a:lnSpc>
                        <a:spcBef>
                          <a:spcPts val="600"/>
                        </a:spcBef>
                        <a:spcAft>
                          <a:spcPts val="0"/>
                        </a:spcAft>
                      </a:pPr>
                      <a:r>
                        <a:rPr lang="en-US" sz="2000">
                          <a:effectLst/>
                        </a:rPr>
                        <a:t>  Resuscitation </a:t>
                      </a:r>
                      <a:r>
                        <a:rPr lang="ar-SY" sz="2000">
                          <a:effectLst/>
                        </a:rPr>
                        <a:t>إنعاشي</a:t>
                      </a:r>
                      <a:endParaRPr lang="en-US" sz="2400">
                        <a:effectLst/>
                        <a:latin typeface="Simplified Arabic"/>
                        <a:ea typeface="Calibri"/>
                        <a:cs typeface="Arial"/>
                      </a:endParaRPr>
                    </a:p>
                  </a:txBody>
                  <a:tcPr marL="68580" marR="68580" marT="0" marB="0"/>
                </a:tc>
                <a:tc>
                  <a:txBody>
                    <a:bodyPr/>
                    <a:lstStyle/>
                    <a:p>
                      <a:pPr indent="180340" algn="ctr" rtl="1">
                        <a:lnSpc>
                          <a:spcPct val="150000"/>
                        </a:lnSpc>
                        <a:spcBef>
                          <a:spcPts val="600"/>
                        </a:spcBef>
                        <a:spcAft>
                          <a:spcPts val="0"/>
                        </a:spcAft>
                      </a:pPr>
                      <a:r>
                        <a:rPr lang="ar-SA" sz="2000">
                          <a:effectLst/>
                        </a:rPr>
                        <a:t>فوري</a:t>
                      </a:r>
                      <a:endParaRPr lang="en-US" sz="2400">
                        <a:effectLst/>
                        <a:latin typeface="Simplified Arabic"/>
                        <a:ea typeface="Calibri"/>
                        <a:cs typeface="Arial"/>
                      </a:endParaRPr>
                    </a:p>
                  </a:txBody>
                  <a:tcPr marL="68580" marR="68580" marT="0" marB="0"/>
                </a:tc>
              </a:tr>
              <a:tr h="700693">
                <a:tc>
                  <a:txBody>
                    <a:bodyPr/>
                    <a:lstStyle/>
                    <a:p>
                      <a:pPr indent="180340" algn="ctr" rtl="1">
                        <a:lnSpc>
                          <a:spcPct val="150000"/>
                        </a:lnSpc>
                        <a:spcBef>
                          <a:spcPts val="600"/>
                        </a:spcBef>
                        <a:spcAft>
                          <a:spcPts val="0"/>
                        </a:spcAft>
                      </a:pPr>
                      <a:r>
                        <a:rPr lang="en-US" sz="2000">
                          <a:effectLst/>
                        </a:rPr>
                        <a:t>2</a:t>
                      </a:r>
                      <a:endParaRPr lang="en-US" sz="2400">
                        <a:effectLst/>
                        <a:latin typeface="Simplified Arabic"/>
                        <a:ea typeface="Calibri"/>
                        <a:cs typeface="Arial"/>
                      </a:endParaRPr>
                    </a:p>
                  </a:txBody>
                  <a:tcPr marL="68580" marR="68580" marT="0" marB="0"/>
                </a:tc>
                <a:tc>
                  <a:txBody>
                    <a:bodyPr/>
                    <a:lstStyle/>
                    <a:p>
                      <a:pPr indent="180340" algn="ctr" rtl="1">
                        <a:lnSpc>
                          <a:spcPct val="150000"/>
                        </a:lnSpc>
                        <a:spcBef>
                          <a:spcPts val="600"/>
                        </a:spcBef>
                        <a:spcAft>
                          <a:spcPts val="0"/>
                        </a:spcAft>
                      </a:pPr>
                      <a:r>
                        <a:rPr lang="en-US" sz="2000">
                          <a:effectLst/>
                        </a:rPr>
                        <a:t>Emergency</a:t>
                      </a:r>
                      <a:r>
                        <a:rPr lang="ar-SY" sz="2000">
                          <a:effectLst/>
                        </a:rPr>
                        <a:t>    طارئ</a:t>
                      </a:r>
                      <a:endParaRPr lang="en-US" sz="2400">
                        <a:effectLst/>
                        <a:latin typeface="Simplified Arabic"/>
                        <a:ea typeface="Calibri"/>
                        <a:cs typeface="Arial"/>
                      </a:endParaRPr>
                    </a:p>
                  </a:txBody>
                  <a:tcPr marL="68580" marR="68580" marT="0" marB="0"/>
                </a:tc>
                <a:tc>
                  <a:txBody>
                    <a:bodyPr/>
                    <a:lstStyle/>
                    <a:p>
                      <a:pPr indent="180340" algn="ctr" rtl="0">
                        <a:lnSpc>
                          <a:spcPct val="150000"/>
                        </a:lnSpc>
                        <a:spcBef>
                          <a:spcPts val="600"/>
                        </a:spcBef>
                        <a:spcAft>
                          <a:spcPts val="0"/>
                        </a:spcAft>
                      </a:pPr>
                      <a:r>
                        <a:rPr lang="en-US" sz="2000">
                          <a:effectLst/>
                        </a:rPr>
                        <a:t>10 </a:t>
                      </a:r>
                      <a:r>
                        <a:rPr lang="ar-SA" sz="2000">
                          <a:effectLst/>
                        </a:rPr>
                        <a:t>دقائق</a:t>
                      </a:r>
                      <a:endParaRPr lang="en-US" sz="2400">
                        <a:effectLst/>
                        <a:latin typeface="Simplified Arabic"/>
                        <a:ea typeface="Calibri"/>
                        <a:cs typeface="Arial"/>
                      </a:endParaRPr>
                    </a:p>
                  </a:txBody>
                  <a:tcPr marL="68580" marR="68580" marT="0" marB="0"/>
                </a:tc>
              </a:tr>
              <a:tr h="700693">
                <a:tc>
                  <a:txBody>
                    <a:bodyPr/>
                    <a:lstStyle/>
                    <a:p>
                      <a:pPr indent="180340" algn="ctr" rtl="1">
                        <a:lnSpc>
                          <a:spcPct val="150000"/>
                        </a:lnSpc>
                        <a:spcBef>
                          <a:spcPts val="600"/>
                        </a:spcBef>
                        <a:spcAft>
                          <a:spcPts val="0"/>
                        </a:spcAft>
                      </a:pPr>
                      <a:r>
                        <a:rPr lang="en-US" sz="2000">
                          <a:effectLst/>
                        </a:rPr>
                        <a:t>3</a:t>
                      </a:r>
                      <a:endParaRPr lang="en-US" sz="2400">
                        <a:effectLst/>
                        <a:latin typeface="Simplified Arabic"/>
                        <a:ea typeface="Calibri"/>
                        <a:cs typeface="Arial"/>
                      </a:endParaRPr>
                    </a:p>
                  </a:txBody>
                  <a:tcPr marL="68580" marR="68580" marT="0" marB="0"/>
                </a:tc>
                <a:tc>
                  <a:txBody>
                    <a:bodyPr/>
                    <a:lstStyle/>
                    <a:p>
                      <a:pPr indent="180340" algn="ctr" rtl="1">
                        <a:lnSpc>
                          <a:spcPct val="150000"/>
                        </a:lnSpc>
                        <a:spcBef>
                          <a:spcPts val="600"/>
                        </a:spcBef>
                        <a:spcAft>
                          <a:spcPts val="0"/>
                        </a:spcAft>
                      </a:pPr>
                      <a:r>
                        <a:rPr lang="en-US" sz="2000">
                          <a:effectLst/>
                        </a:rPr>
                        <a:t>Urgent      </a:t>
                      </a:r>
                      <a:r>
                        <a:rPr lang="ar-SY" sz="2000">
                          <a:effectLst/>
                        </a:rPr>
                        <a:t>     عاجل</a:t>
                      </a:r>
                      <a:endParaRPr lang="en-US" sz="2400">
                        <a:effectLst/>
                        <a:latin typeface="Simplified Arabic"/>
                        <a:ea typeface="Calibri"/>
                        <a:cs typeface="Arial"/>
                      </a:endParaRPr>
                    </a:p>
                  </a:txBody>
                  <a:tcPr marL="68580" marR="68580" marT="0" marB="0"/>
                </a:tc>
                <a:tc>
                  <a:txBody>
                    <a:bodyPr/>
                    <a:lstStyle/>
                    <a:p>
                      <a:pPr indent="180340" algn="ctr" rtl="0">
                        <a:lnSpc>
                          <a:spcPct val="150000"/>
                        </a:lnSpc>
                        <a:spcBef>
                          <a:spcPts val="600"/>
                        </a:spcBef>
                        <a:spcAft>
                          <a:spcPts val="0"/>
                        </a:spcAft>
                      </a:pPr>
                      <a:r>
                        <a:rPr lang="en-US" sz="2000">
                          <a:effectLst/>
                        </a:rPr>
                        <a:t>30 </a:t>
                      </a:r>
                      <a:r>
                        <a:rPr lang="ar-SA" sz="2000">
                          <a:effectLst/>
                        </a:rPr>
                        <a:t>دقيقة</a:t>
                      </a:r>
                      <a:endParaRPr lang="en-US" sz="2400">
                        <a:effectLst/>
                        <a:latin typeface="Simplified Arabic"/>
                        <a:ea typeface="Calibri"/>
                        <a:cs typeface="Arial"/>
                      </a:endParaRPr>
                    </a:p>
                  </a:txBody>
                  <a:tcPr marL="68580" marR="68580" marT="0" marB="0"/>
                </a:tc>
              </a:tr>
              <a:tr h="700693">
                <a:tc>
                  <a:txBody>
                    <a:bodyPr/>
                    <a:lstStyle/>
                    <a:p>
                      <a:pPr indent="180340" algn="ctr" rtl="1">
                        <a:lnSpc>
                          <a:spcPct val="150000"/>
                        </a:lnSpc>
                        <a:spcBef>
                          <a:spcPts val="600"/>
                        </a:spcBef>
                        <a:spcAft>
                          <a:spcPts val="0"/>
                        </a:spcAft>
                      </a:pPr>
                      <a:r>
                        <a:rPr lang="en-US" sz="2000">
                          <a:effectLst/>
                        </a:rPr>
                        <a:t>4</a:t>
                      </a:r>
                      <a:endParaRPr lang="en-US" sz="2400">
                        <a:effectLst/>
                        <a:latin typeface="Simplified Arabic"/>
                        <a:ea typeface="Calibri"/>
                        <a:cs typeface="Arial"/>
                      </a:endParaRPr>
                    </a:p>
                  </a:txBody>
                  <a:tcPr marL="68580" marR="68580" marT="0" marB="0"/>
                </a:tc>
                <a:tc>
                  <a:txBody>
                    <a:bodyPr/>
                    <a:lstStyle/>
                    <a:p>
                      <a:pPr indent="180340" algn="ctr" rtl="1">
                        <a:lnSpc>
                          <a:spcPct val="150000"/>
                        </a:lnSpc>
                        <a:spcBef>
                          <a:spcPts val="600"/>
                        </a:spcBef>
                        <a:spcAft>
                          <a:spcPts val="0"/>
                        </a:spcAft>
                      </a:pPr>
                      <a:r>
                        <a:rPr lang="en-US" sz="2000">
                          <a:effectLst/>
                        </a:rPr>
                        <a:t>Semi-urgent  </a:t>
                      </a:r>
                      <a:r>
                        <a:rPr lang="ar-SY" sz="2000">
                          <a:effectLst/>
                        </a:rPr>
                        <a:t>شبه عاجل</a:t>
                      </a:r>
                      <a:endParaRPr lang="en-US" sz="2400">
                        <a:effectLst/>
                        <a:latin typeface="Simplified Arabic"/>
                        <a:ea typeface="Calibri"/>
                        <a:cs typeface="Arial"/>
                      </a:endParaRPr>
                    </a:p>
                  </a:txBody>
                  <a:tcPr marL="68580" marR="68580" marT="0" marB="0"/>
                </a:tc>
                <a:tc>
                  <a:txBody>
                    <a:bodyPr/>
                    <a:lstStyle/>
                    <a:p>
                      <a:pPr indent="180340" algn="ctr" rtl="0">
                        <a:lnSpc>
                          <a:spcPct val="150000"/>
                        </a:lnSpc>
                        <a:spcBef>
                          <a:spcPts val="600"/>
                        </a:spcBef>
                        <a:spcAft>
                          <a:spcPts val="0"/>
                        </a:spcAft>
                      </a:pPr>
                      <a:r>
                        <a:rPr lang="en-US" sz="2000">
                          <a:effectLst/>
                        </a:rPr>
                        <a:t>60 </a:t>
                      </a:r>
                      <a:r>
                        <a:rPr lang="ar-SA" sz="2000">
                          <a:effectLst/>
                        </a:rPr>
                        <a:t>دقيقة</a:t>
                      </a:r>
                      <a:endParaRPr lang="en-US" sz="2400">
                        <a:effectLst/>
                        <a:latin typeface="Simplified Arabic"/>
                        <a:ea typeface="Calibri"/>
                        <a:cs typeface="Arial"/>
                      </a:endParaRPr>
                    </a:p>
                  </a:txBody>
                  <a:tcPr marL="68580" marR="68580" marT="0" marB="0"/>
                </a:tc>
              </a:tr>
              <a:tr h="700693">
                <a:tc>
                  <a:txBody>
                    <a:bodyPr/>
                    <a:lstStyle/>
                    <a:p>
                      <a:pPr indent="180340" algn="ctr" rtl="1">
                        <a:lnSpc>
                          <a:spcPct val="150000"/>
                        </a:lnSpc>
                        <a:spcBef>
                          <a:spcPts val="600"/>
                        </a:spcBef>
                        <a:spcAft>
                          <a:spcPts val="0"/>
                        </a:spcAft>
                      </a:pPr>
                      <a:r>
                        <a:rPr lang="en-US" sz="2000">
                          <a:effectLst/>
                        </a:rPr>
                        <a:t>5</a:t>
                      </a:r>
                      <a:endParaRPr lang="en-US" sz="2400">
                        <a:effectLst/>
                        <a:latin typeface="Simplified Arabic"/>
                        <a:ea typeface="Calibri"/>
                        <a:cs typeface="Arial"/>
                      </a:endParaRPr>
                    </a:p>
                  </a:txBody>
                  <a:tcPr marL="68580" marR="68580" marT="0" marB="0"/>
                </a:tc>
                <a:tc>
                  <a:txBody>
                    <a:bodyPr/>
                    <a:lstStyle/>
                    <a:p>
                      <a:pPr indent="180340" algn="ctr" rtl="1">
                        <a:lnSpc>
                          <a:spcPct val="150000"/>
                        </a:lnSpc>
                        <a:spcBef>
                          <a:spcPts val="600"/>
                        </a:spcBef>
                        <a:spcAft>
                          <a:spcPts val="0"/>
                        </a:spcAft>
                      </a:pPr>
                      <a:r>
                        <a:rPr lang="en-US" sz="2000">
                          <a:effectLst/>
                        </a:rPr>
                        <a:t>Non-urgent</a:t>
                      </a:r>
                      <a:r>
                        <a:rPr lang="ar-SY" sz="2000">
                          <a:effectLst/>
                        </a:rPr>
                        <a:t> غير مستعجل</a:t>
                      </a:r>
                      <a:endParaRPr lang="en-US" sz="2400">
                        <a:effectLst/>
                        <a:latin typeface="Simplified Arabic"/>
                        <a:ea typeface="Calibri"/>
                        <a:cs typeface="Arial"/>
                      </a:endParaRPr>
                    </a:p>
                  </a:txBody>
                  <a:tcPr marL="68580" marR="68580" marT="0" marB="0"/>
                </a:tc>
                <a:tc>
                  <a:txBody>
                    <a:bodyPr/>
                    <a:lstStyle/>
                    <a:p>
                      <a:pPr indent="180340" algn="ctr" rtl="0">
                        <a:lnSpc>
                          <a:spcPct val="150000"/>
                        </a:lnSpc>
                        <a:spcBef>
                          <a:spcPts val="600"/>
                        </a:spcBef>
                        <a:spcAft>
                          <a:spcPts val="0"/>
                        </a:spcAft>
                      </a:pPr>
                      <a:r>
                        <a:rPr lang="en-US" sz="2000" dirty="0">
                          <a:effectLst/>
                        </a:rPr>
                        <a:t>120 </a:t>
                      </a:r>
                      <a:r>
                        <a:rPr lang="ar-SA" sz="2000" dirty="0">
                          <a:effectLst/>
                        </a:rPr>
                        <a:t>دقيقة</a:t>
                      </a:r>
                      <a:endParaRPr lang="en-US" sz="2400" dirty="0">
                        <a:effectLst/>
                        <a:latin typeface="Simplified Arabic"/>
                        <a:ea typeface="Calibri"/>
                        <a:cs typeface="Arial"/>
                      </a:endParaRPr>
                    </a:p>
                  </a:txBody>
                  <a:tcPr marL="68580" marR="68580" marT="0" marB="0"/>
                </a:tc>
              </a:tr>
            </a:tbl>
          </a:graphicData>
        </a:graphic>
      </p:graphicFrame>
    </p:spTree>
    <p:extLst>
      <p:ext uri="{BB962C8B-B14F-4D97-AF65-F5344CB8AC3E}">
        <p14:creationId xmlns:p14="http://schemas.microsoft.com/office/powerpoint/2010/main" val="298878936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pPr algn="just"/>
            <a:r>
              <a:rPr lang="ar-SA" dirty="0">
                <a:ea typeface="Calibri"/>
                <a:cs typeface="Simplified Arabic"/>
              </a:rPr>
              <a:t>تتضمن عملية الفرز على قرارات الفرز الأولية والثانوية, و تتعلق قرارات الفرز الأولية </a:t>
            </a:r>
            <a:r>
              <a:rPr lang="ar-SA" dirty="0" smtClean="0">
                <a:ea typeface="Calibri"/>
                <a:cs typeface="Simplified Arabic"/>
              </a:rPr>
              <a:t>: </a:t>
            </a:r>
          </a:p>
          <a:p>
            <a:pPr marL="457200" indent="-457200" algn="just">
              <a:buAutoNum type="arabicPeriod"/>
            </a:pPr>
            <a:r>
              <a:rPr lang="ar-SA" dirty="0" smtClean="0">
                <a:ea typeface="Calibri"/>
                <a:cs typeface="Simplified Arabic"/>
              </a:rPr>
              <a:t>بتقييم المريض</a:t>
            </a:r>
          </a:p>
          <a:p>
            <a:pPr marL="457200" indent="-457200" algn="just">
              <a:buAutoNum type="arabicPeriod"/>
            </a:pPr>
            <a:r>
              <a:rPr lang="ar-SA" dirty="0">
                <a:ea typeface="Calibri"/>
                <a:cs typeface="Simplified Arabic"/>
              </a:rPr>
              <a:t>ت</a:t>
            </a:r>
            <a:r>
              <a:rPr lang="ar-SA" dirty="0" smtClean="0">
                <a:ea typeface="Calibri"/>
                <a:cs typeface="Simplified Arabic"/>
              </a:rPr>
              <a:t>خصيص </a:t>
            </a:r>
            <a:r>
              <a:rPr lang="ar-SA" dirty="0">
                <a:ea typeface="Calibri"/>
                <a:cs typeface="Simplified Arabic"/>
              </a:rPr>
              <a:t>فئة الفرز </a:t>
            </a:r>
            <a:endParaRPr lang="ar-SA" dirty="0" smtClean="0">
              <a:ea typeface="Calibri"/>
              <a:cs typeface="Simplified Arabic"/>
            </a:endParaRPr>
          </a:p>
          <a:p>
            <a:pPr marL="457200" indent="-457200" algn="just">
              <a:buAutoNum type="arabicPeriod"/>
            </a:pPr>
            <a:r>
              <a:rPr lang="ar-SA" dirty="0" smtClean="0">
                <a:ea typeface="Calibri"/>
                <a:cs typeface="Simplified Arabic"/>
              </a:rPr>
              <a:t>إحالة </a:t>
            </a:r>
            <a:r>
              <a:rPr lang="ar-SA" dirty="0">
                <a:ea typeface="Calibri"/>
                <a:cs typeface="Simplified Arabic"/>
              </a:rPr>
              <a:t>المريض </a:t>
            </a:r>
          </a:p>
          <a:p>
            <a:pPr marL="0" indent="0" algn="just">
              <a:buNone/>
            </a:pPr>
            <a:r>
              <a:rPr lang="ar-SA" dirty="0" smtClean="0">
                <a:ea typeface="Calibri"/>
                <a:cs typeface="Simplified Arabic"/>
              </a:rPr>
              <a:t>بينما </a:t>
            </a:r>
            <a:r>
              <a:rPr lang="ar-SA" dirty="0">
                <a:ea typeface="Calibri"/>
                <a:cs typeface="Simplified Arabic"/>
              </a:rPr>
              <a:t>القرارات الفرز الثانوية تتعلق </a:t>
            </a:r>
            <a:r>
              <a:rPr lang="ar-SA" dirty="0" smtClean="0">
                <a:ea typeface="Calibri"/>
                <a:cs typeface="Simplified Arabic"/>
              </a:rPr>
              <a:t>:</a:t>
            </a:r>
          </a:p>
          <a:p>
            <a:pPr marL="457200" indent="-457200" algn="just">
              <a:buAutoNum type="arabicPeriod"/>
            </a:pPr>
            <a:r>
              <a:rPr lang="ar-SA" dirty="0" smtClean="0">
                <a:ea typeface="Calibri"/>
                <a:cs typeface="Simplified Arabic"/>
              </a:rPr>
              <a:t>البدء </a:t>
            </a:r>
            <a:r>
              <a:rPr lang="ar-SA" dirty="0">
                <a:ea typeface="Calibri"/>
                <a:cs typeface="Simplified Arabic"/>
              </a:rPr>
              <a:t>في التدخلات التمريضية </a:t>
            </a:r>
            <a:endParaRPr lang="ar-SA" dirty="0" smtClean="0">
              <a:ea typeface="Calibri"/>
              <a:cs typeface="Simplified Arabic"/>
            </a:endParaRPr>
          </a:p>
          <a:p>
            <a:pPr marL="457200" indent="-457200" algn="just">
              <a:buAutoNum type="arabicPeriod"/>
            </a:pPr>
            <a:r>
              <a:rPr lang="ar-SA" dirty="0" smtClean="0">
                <a:ea typeface="Calibri"/>
                <a:cs typeface="Simplified Arabic"/>
              </a:rPr>
              <a:t>تعزيز </a:t>
            </a:r>
            <a:r>
              <a:rPr lang="ar-SA" dirty="0">
                <a:ea typeface="Calibri"/>
                <a:cs typeface="Simplified Arabic"/>
              </a:rPr>
              <a:t>راحة </a:t>
            </a:r>
            <a:r>
              <a:rPr lang="ar-SA" dirty="0" smtClean="0">
                <a:ea typeface="Calibri"/>
                <a:cs typeface="Simplified Arabic"/>
              </a:rPr>
              <a:t>المريض</a:t>
            </a: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245791798"/>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just"/>
            <a:endParaRPr lang="ar-SA" dirty="0"/>
          </a:p>
        </p:txBody>
      </p:sp>
      <p:graphicFrame>
        <p:nvGraphicFramePr>
          <p:cNvPr id="4" name="رسم تخطيطي 3"/>
          <p:cNvGraphicFramePr/>
          <p:nvPr>
            <p:extLst>
              <p:ext uri="{D42A27DB-BD31-4B8C-83A1-F6EECF244321}">
                <p14:modId xmlns:p14="http://schemas.microsoft.com/office/powerpoint/2010/main" val="3267530354"/>
              </p:ext>
            </p:extLst>
          </p:nvPr>
        </p:nvGraphicFramePr>
        <p:xfrm>
          <a:off x="611560" y="548680"/>
          <a:ext cx="7776864" cy="4912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6649229"/>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lstStyle/>
          <a:p>
            <a:r>
              <a:rPr lang="ar-SA" sz="4000" b="1" dirty="0" smtClean="0">
                <a:solidFill>
                  <a:srgbClr val="FF0000"/>
                </a:solidFill>
              </a:rPr>
              <a:t>الدراسات السابقة</a:t>
            </a:r>
            <a:endParaRPr lang="ar-SA" sz="4000" b="1" dirty="0">
              <a:solidFill>
                <a:srgbClr val="FF0000"/>
              </a:solidFill>
            </a:endParaRPr>
          </a:p>
        </p:txBody>
      </p:sp>
      <p:sp>
        <p:nvSpPr>
          <p:cNvPr id="6" name="عنصر نائب للمحتوى 5"/>
          <p:cNvSpPr>
            <a:spLocks noGrp="1"/>
          </p:cNvSpPr>
          <p:nvPr>
            <p:ph idx="1"/>
          </p:nvPr>
        </p:nvSpPr>
        <p:spPr/>
        <p:txBody>
          <a:bodyPr>
            <a:normAutofit fontScale="92500" lnSpcReduction="10000"/>
          </a:bodyPr>
          <a:lstStyle/>
          <a:p>
            <a:pPr algn="just">
              <a:lnSpc>
                <a:spcPct val="150000"/>
              </a:lnSpc>
            </a:pPr>
            <a:r>
              <a:rPr lang="ar-SA" dirty="0"/>
              <a:t>اظهرت دراسة قام بها (</a:t>
            </a:r>
            <a:r>
              <a:rPr lang="en-US" dirty="0" err="1"/>
              <a:t>Zwicke</a:t>
            </a:r>
            <a:r>
              <a:rPr lang="en-US" dirty="0"/>
              <a:t> et. al,1982</a:t>
            </a:r>
            <a:r>
              <a:rPr lang="ar-SA" dirty="0"/>
              <a:t>) في ولاية نورث كارولينا في أمريكا حول اتخاذ قرارات الفرز الملائمة وتصنيف الأولويات لمرضى العيادات الخارجية بين ممرضي الفرز والأطباء المعالجين وبين ممرضي الفرز وأطباء الفرز, أن مستوى الاتفاق في اتخاذ قرار الفرز الملائم بين ممرضي الفرز وأطباء الفرز كان 81٪, وبين ممرضي الفرز والأطباء المعالجين 94٪, وحدد ممرضي الفرز عدد أكبر من المرضى (19٪) الذين يعانون من مشاكل خطيرة في حالات الطوارئ (17٪)، وعدد أقل من المرضى (45٪) الذين يعانون من مشاكل  ذات طابع غير عاجل مقارنة مع اطباء الفرز (47</a:t>
            </a:r>
            <a:r>
              <a:rPr lang="ar-SA" dirty="0" smtClean="0"/>
              <a:t>٪)</a:t>
            </a:r>
            <a:endParaRPr lang="ar-SA" dirty="0"/>
          </a:p>
        </p:txBody>
      </p:sp>
    </p:spTree>
    <p:extLst>
      <p:ext uri="{BB962C8B-B14F-4D97-AF65-F5344CB8AC3E}">
        <p14:creationId xmlns:p14="http://schemas.microsoft.com/office/powerpoint/2010/main" val="254118297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عنصر نائب للمحتوى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528" y="620688"/>
            <a:ext cx="8424936" cy="5760640"/>
          </a:xfrm>
        </p:spPr>
      </p:pic>
    </p:spTree>
    <p:extLst>
      <p:ext uri="{BB962C8B-B14F-4D97-AF65-F5344CB8AC3E}">
        <p14:creationId xmlns:p14="http://schemas.microsoft.com/office/powerpoint/2010/main" val="16834037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10000"/>
          </a:bodyPr>
          <a:lstStyle/>
          <a:p>
            <a:pPr algn="just">
              <a:lnSpc>
                <a:spcPct val="150000"/>
              </a:lnSpc>
            </a:pPr>
            <a:r>
              <a:rPr lang="ar-SA" dirty="0" smtClean="0"/>
              <a:t>أجريت دراسة من قبل </a:t>
            </a:r>
            <a:r>
              <a:rPr lang="ar-SY" dirty="0" smtClean="0"/>
              <a:t>(</a:t>
            </a:r>
            <a:r>
              <a:rPr lang="en-US" dirty="0" smtClean="0"/>
              <a:t> (</a:t>
            </a:r>
            <a:r>
              <a:rPr lang="en-US" dirty="0"/>
              <a:t>Fry and </a:t>
            </a:r>
            <a:r>
              <a:rPr lang="en-US" dirty="0" smtClean="0"/>
              <a:t>Burr 2001</a:t>
            </a:r>
            <a:r>
              <a:rPr lang="ar-SY" dirty="0" smtClean="0"/>
              <a:t> في </a:t>
            </a:r>
            <a:r>
              <a:rPr lang="ar-SY" dirty="0"/>
              <a:t>ولاية نيو ساوث ويلز في أستراليا </a:t>
            </a:r>
            <a:r>
              <a:rPr lang="ar-SY" dirty="0" smtClean="0"/>
              <a:t>للتحقق </a:t>
            </a:r>
            <a:r>
              <a:rPr lang="ar-SY" dirty="0"/>
              <a:t>من ممارسات الفرز والعوامل التي تؤثر على اتخاذ القرارات السريرية عند ممرضي أقسام الطوارئ, وأظهرت نتائج الدراسة أن دور ممرضي الفرز يتضمن التقييم و التصنيف </a:t>
            </a:r>
            <a:r>
              <a:rPr lang="ar-SY" dirty="0" smtClean="0"/>
              <a:t>والإحالة</a:t>
            </a:r>
            <a:r>
              <a:rPr lang="ar-SA" smtClean="0"/>
              <a:t> وتطبيق </a:t>
            </a:r>
            <a:r>
              <a:rPr lang="ar-SA" dirty="0" smtClean="0"/>
              <a:t>التداخلات</a:t>
            </a:r>
            <a:r>
              <a:rPr lang="ar-SY" dirty="0" smtClean="0"/>
              <a:t>, </a:t>
            </a:r>
            <a:r>
              <a:rPr lang="ar-SY" dirty="0"/>
              <a:t>وأن </a:t>
            </a:r>
            <a:r>
              <a:rPr lang="en-US" dirty="0"/>
              <a:t>%42</a:t>
            </a:r>
            <a:r>
              <a:rPr lang="ar-SY" dirty="0"/>
              <a:t> من الممرضين لم يتم تدريبهم على عملية الفرز، وأن </a:t>
            </a:r>
            <a:r>
              <a:rPr lang="en-US" dirty="0"/>
              <a:t>14</a:t>
            </a:r>
            <a:r>
              <a:rPr lang="ar-SY" dirty="0"/>
              <a:t>% من الممرضين يشعرون بأنهم غير مستعدين بما فيه الكفاية لفرز المرضى على الرغم من مشاركتهم في دورات تدريبية حول عملية الفرز، كما أشارت الدراسة إلى أن الخبرة ومجالات محددة من المعرفة تسهم إسهاماً كبيراً في القيام بهذا الدور بشكل مناسب </a:t>
            </a: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446107916"/>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699247" y="1988841"/>
            <a:ext cx="7745505" cy="4137322"/>
          </a:xfrm>
        </p:spPr>
        <p:txBody>
          <a:bodyPr>
            <a:normAutofit/>
          </a:bodyPr>
          <a:lstStyle/>
          <a:p>
            <a:pPr indent="457200" algn="justLow">
              <a:lnSpc>
                <a:spcPct val="150000"/>
              </a:lnSpc>
              <a:spcBef>
                <a:spcPts val="2400"/>
              </a:spcBef>
            </a:pPr>
            <a:r>
              <a:rPr lang="ar-SY" dirty="0" smtClean="0">
                <a:latin typeface="Times New Roman"/>
                <a:ea typeface="Calibri"/>
              </a:rPr>
              <a:t>بينت </a:t>
            </a:r>
            <a:r>
              <a:rPr lang="ar-SY" dirty="0">
                <a:latin typeface="Times New Roman"/>
                <a:ea typeface="Calibri"/>
              </a:rPr>
              <a:t>دراسة مسحية أجريت من قبل </a:t>
            </a:r>
            <a:r>
              <a:rPr lang="en-US" dirty="0" err="1">
                <a:latin typeface="Times New Roman"/>
                <a:ea typeface="Calibri"/>
              </a:rPr>
              <a:t>Mirhaghi</a:t>
            </a:r>
            <a:r>
              <a:rPr lang="en-US" dirty="0">
                <a:latin typeface="Times New Roman"/>
                <a:ea typeface="Calibri"/>
              </a:rPr>
              <a:t> et. al, 2009) </a:t>
            </a:r>
            <a:r>
              <a:rPr lang="ar-SY" dirty="0">
                <a:latin typeface="Times New Roman"/>
                <a:ea typeface="Calibri"/>
              </a:rPr>
              <a:t> </a:t>
            </a:r>
            <a:r>
              <a:rPr lang="en-US" dirty="0">
                <a:latin typeface="Times New Roman"/>
                <a:ea typeface="Calibri"/>
              </a:rPr>
              <a:t>( </a:t>
            </a:r>
            <a:r>
              <a:rPr lang="ar-SY" dirty="0">
                <a:latin typeface="Times New Roman"/>
                <a:ea typeface="Calibri"/>
              </a:rPr>
              <a:t>لتقييم مستوى معلومات ممرضي الطوارئ حول عملية الفرز بمشافي سيستان </a:t>
            </a:r>
            <a:r>
              <a:rPr lang="ar-SY" dirty="0" err="1">
                <a:latin typeface="Times New Roman"/>
                <a:ea typeface="Calibri"/>
              </a:rPr>
              <a:t>بلوشيستان</a:t>
            </a:r>
            <a:r>
              <a:rPr lang="ar-SY" dirty="0">
                <a:latin typeface="Times New Roman"/>
                <a:ea typeface="Calibri"/>
              </a:rPr>
              <a:t> بإيران أن مستوى المعلومات عند الممرضين كانت غير كافية حول عملية الفرز ضمن المستشفيات, واستنتجت الدراسة أن انخفاض مستوى المعلومات عند الممرضين حول عملية الفرز قد يعزى إلى عدم وجود دورات تدريبية رسمية وعدم وجود التزام من قبل أقسام الطوارئ في عملية اتخاذ القرار التي تستند إلى </a:t>
            </a:r>
            <a:r>
              <a:rPr lang="ar-SY" dirty="0" smtClean="0">
                <a:latin typeface="Times New Roman"/>
                <a:ea typeface="Calibri"/>
              </a:rPr>
              <a:t>الأدلة</a:t>
            </a:r>
            <a:endParaRPr lang="ar-SA" dirty="0">
              <a:latin typeface="Times New Roman"/>
              <a:ea typeface="Calibri"/>
            </a:endParaRPr>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090528044"/>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just">
              <a:lnSpc>
                <a:spcPct val="200000"/>
              </a:lnSpc>
            </a:pPr>
            <a:r>
              <a:rPr lang="ar-SY" dirty="0" smtClean="0">
                <a:latin typeface="Times New Roman"/>
                <a:ea typeface="Calibri"/>
                <a:cs typeface="Simplified Arabic"/>
              </a:rPr>
              <a:t>كما </a:t>
            </a:r>
            <a:r>
              <a:rPr lang="ar-SY" dirty="0">
                <a:latin typeface="Times New Roman"/>
                <a:ea typeface="Calibri"/>
                <a:cs typeface="Simplified Arabic"/>
              </a:rPr>
              <a:t>أشارت دراسة أخرى أجراها </a:t>
            </a:r>
            <a:r>
              <a:rPr lang="en-US" sz="2000" dirty="0" err="1">
                <a:latin typeface="Times New Roman"/>
                <a:ea typeface="Calibri"/>
                <a:cs typeface="Simplified Arabic"/>
              </a:rPr>
              <a:t>Rahmati</a:t>
            </a:r>
            <a:r>
              <a:rPr lang="en-US" sz="2000" dirty="0">
                <a:latin typeface="Times New Roman"/>
                <a:ea typeface="Calibri"/>
                <a:cs typeface="Simplified Arabic"/>
              </a:rPr>
              <a:t> et. al,2012)</a:t>
            </a:r>
            <a:r>
              <a:rPr lang="en-US" dirty="0">
                <a:latin typeface="Simplified Arabic"/>
                <a:ea typeface="Calibri"/>
              </a:rPr>
              <a:t> </a:t>
            </a:r>
            <a:r>
              <a:rPr lang="ar-SY" dirty="0">
                <a:latin typeface="Simplified Arabic"/>
                <a:ea typeface="Calibri"/>
              </a:rPr>
              <a:t>) إلى أن التدريب على الفرز يؤثر على الممارسة والمعلومات  لدى الممرضين ويحسن المؤشرات النوعية لقسم الطوارئ و لذلك فمن المستحسن أن يشمل التدريب كلاً من التدريب النظري والعملي على الفرز ضمن </a:t>
            </a:r>
            <a:r>
              <a:rPr lang="ar-SY" dirty="0" smtClean="0">
                <a:latin typeface="Simplified Arabic"/>
                <a:ea typeface="Calibri"/>
              </a:rPr>
              <a:t>المستشفيات</a:t>
            </a:r>
            <a:r>
              <a:rPr lang="ar-SY" dirty="0" smtClean="0">
                <a:latin typeface="Times New Roman"/>
                <a:ea typeface="Calibri"/>
                <a:cs typeface="Simplified Arabic"/>
              </a:rPr>
              <a:t>. </a:t>
            </a:r>
            <a:endParaRPr lang="ar-SA" dirty="0"/>
          </a:p>
          <a:p>
            <a:pPr algn="just">
              <a:lnSpc>
                <a:spcPct val="200000"/>
              </a:lnSpc>
            </a:pP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1046381633"/>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just">
              <a:lnSpc>
                <a:spcPct val="200000"/>
              </a:lnSpc>
            </a:pPr>
            <a:r>
              <a:rPr lang="ar-SY" dirty="0" smtClean="0"/>
              <a:t>أكد </a:t>
            </a:r>
            <a:r>
              <a:rPr lang="en-US" dirty="0" smtClean="0"/>
              <a:t> </a:t>
            </a:r>
            <a:r>
              <a:rPr lang="en-US" dirty="0" err="1"/>
              <a:t>Fathoni</a:t>
            </a:r>
            <a:r>
              <a:rPr lang="en-US" dirty="0"/>
              <a:t> et. al,2013)</a:t>
            </a:r>
            <a:r>
              <a:rPr lang="ar-SY" dirty="0"/>
              <a:t>) أن دورات التعليم والتدريب المستمر المتعلقة بالفرز وتدبير الحالات الطبية الطارئة للممرضين مطلوبة من أجل تحسين وتطوير مهارات الفرز التي تعزز من جودة رعاية وسلامة المرضى في الحالات </a:t>
            </a:r>
            <a:r>
              <a:rPr lang="ar-SY" dirty="0" smtClean="0"/>
              <a:t>الطارئة</a:t>
            </a:r>
            <a:r>
              <a:rPr lang="ar-SA" dirty="0" smtClean="0"/>
              <a:t>.</a:t>
            </a:r>
            <a:endParaRPr lang="en-US" dirty="0"/>
          </a:p>
          <a:p>
            <a:pPr marL="0" indent="0">
              <a:buNone/>
            </a:pP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71051027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just">
              <a:lnSpc>
                <a:spcPct val="200000"/>
              </a:lnSpc>
            </a:pPr>
            <a:r>
              <a:rPr lang="ar-SY" dirty="0"/>
              <a:t>تحديد تأثير برنامج تدريبي على مستوى معلومات ومهارات ممرضي الطوارئ في عملية فرز المرضى (</a:t>
            </a:r>
            <a:r>
              <a:rPr lang="en-US" dirty="0"/>
              <a:t>Triage</a:t>
            </a:r>
            <a:r>
              <a:rPr lang="ar-SY" dirty="0"/>
              <a:t>) في مشفى الأسد الجامعي والمشفى الوطني في اللاذقية.</a:t>
            </a:r>
            <a:endParaRPr lang="en-US" dirty="0"/>
          </a:p>
          <a:p>
            <a:endParaRPr lang="ar-SA" dirty="0"/>
          </a:p>
        </p:txBody>
      </p:sp>
      <p:sp>
        <p:nvSpPr>
          <p:cNvPr id="3" name="عنوان 2"/>
          <p:cNvSpPr>
            <a:spLocks noGrp="1"/>
          </p:cNvSpPr>
          <p:nvPr>
            <p:ph type="title"/>
          </p:nvPr>
        </p:nvSpPr>
        <p:spPr/>
        <p:txBody>
          <a:bodyPr/>
          <a:lstStyle/>
          <a:p>
            <a:r>
              <a:rPr lang="ar-SY" sz="3600" b="1" dirty="0">
                <a:solidFill>
                  <a:srgbClr val="FF0000"/>
                </a:solidFill>
              </a:rPr>
              <a:t>الهدف من الدراسة</a:t>
            </a:r>
            <a:r>
              <a:rPr lang="en-US" sz="3600" dirty="0">
                <a:solidFill>
                  <a:srgbClr val="FF0000"/>
                </a:solidFill>
              </a:rPr>
              <a:t/>
            </a:r>
            <a:br>
              <a:rPr lang="en-US" sz="3600" dirty="0">
                <a:solidFill>
                  <a:srgbClr val="FF0000"/>
                </a:solidFill>
              </a:rPr>
            </a:br>
            <a:r>
              <a:rPr lang="en-US" sz="3600" b="1" dirty="0">
                <a:solidFill>
                  <a:srgbClr val="FF0000"/>
                </a:solidFill>
              </a:rPr>
              <a:t>Aim of the </a:t>
            </a:r>
            <a:r>
              <a:rPr lang="en-US" sz="3600" b="1" dirty="0" smtClean="0">
                <a:solidFill>
                  <a:srgbClr val="FF0000"/>
                </a:solidFill>
              </a:rPr>
              <a:t>study</a:t>
            </a:r>
            <a:endParaRPr lang="ar-SA" sz="3600" dirty="0">
              <a:solidFill>
                <a:srgbClr val="FF0000"/>
              </a:solidFill>
            </a:endParaRPr>
          </a:p>
        </p:txBody>
      </p:sp>
    </p:spTree>
    <p:extLst>
      <p:ext uri="{BB962C8B-B14F-4D97-AF65-F5344CB8AC3E}">
        <p14:creationId xmlns:p14="http://schemas.microsoft.com/office/powerpoint/2010/main" val="152238227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nSpc>
                <a:spcPct val="200000"/>
              </a:lnSpc>
            </a:pPr>
            <a:r>
              <a:rPr lang="ar-SY" dirty="0"/>
              <a:t>ما هو تأثير البرنامج التدريبي على مستوى معلومات ومهارات ممرضي الطوارئ في عملية فرز المرضى؟</a:t>
            </a:r>
            <a:endParaRPr lang="en-US" dirty="0"/>
          </a:p>
          <a:p>
            <a:pPr marL="0" indent="0">
              <a:buNone/>
            </a:pPr>
            <a:endParaRPr lang="ar-SA" dirty="0"/>
          </a:p>
        </p:txBody>
      </p:sp>
      <p:sp>
        <p:nvSpPr>
          <p:cNvPr id="3" name="عنوان 2"/>
          <p:cNvSpPr>
            <a:spLocks noGrp="1"/>
          </p:cNvSpPr>
          <p:nvPr>
            <p:ph type="title"/>
          </p:nvPr>
        </p:nvSpPr>
        <p:spPr/>
        <p:txBody>
          <a:bodyPr/>
          <a:lstStyle/>
          <a:p>
            <a:r>
              <a:rPr lang="ar-LB" sz="3200" b="1" dirty="0">
                <a:solidFill>
                  <a:srgbClr val="FF0000"/>
                </a:solidFill>
              </a:rPr>
              <a:t>سؤال البحث</a:t>
            </a:r>
            <a:r>
              <a:rPr lang="en-US" sz="3200" dirty="0">
                <a:solidFill>
                  <a:srgbClr val="FF0000"/>
                </a:solidFill>
              </a:rPr>
              <a:t/>
            </a:r>
            <a:br>
              <a:rPr lang="en-US" sz="3200" dirty="0">
                <a:solidFill>
                  <a:srgbClr val="FF0000"/>
                </a:solidFill>
              </a:rPr>
            </a:br>
            <a:r>
              <a:rPr lang="en-US" sz="3200" b="1" dirty="0">
                <a:solidFill>
                  <a:srgbClr val="FF0000"/>
                </a:solidFill>
              </a:rPr>
              <a:t>Question of </a:t>
            </a:r>
            <a:r>
              <a:rPr lang="en-US" sz="3200" b="1" dirty="0" smtClean="0">
                <a:solidFill>
                  <a:srgbClr val="FF0000"/>
                </a:solidFill>
              </a:rPr>
              <a:t>Research</a:t>
            </a:r>
            <a:endParaRPr lang="ar-SA" sz="3200" dirty="0">
              <a:solidFill>
                <a:srgbClr val="FF0000"/>
              </a:solidFill>
            </a:endParaRPr>
          </a:p>
        </p:txBody>
      </p:sp>
    </p:spTree>
    <p:extLst>
      <p:ext uri="{BB962C8B-B14F-4D97-AF65-F5344CB8AC3E}">
        <p14:creationId xmlns:p14="http://schemas.microsoft.com/office/powerpoint/2010/main" val="21117240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lvl="0"/>
            <a:r>
              <a:rPr lang="ar-SY" dirty="0"/>
              <a:t>إن مستوى المعلومات لدى ممرضي الطوارئ الذين يخضعون لبرنامج تدريبي حول عملية فرز المرضى أعلى من مستوى معلومات ممرضي الطوارئ الذين لم يتلقوا هذا البرنامج التدريبي </a:t>
            </a:r>
            <a:r>
              <a:rPr lang="ar-SY" dirty="0" smtClean="0"/>
              <a:t>.</a:t>
            </a:r>
            <a:endParaRPr lang="ar-SA" dirty="0" smtClean="0"/>
          </a:p>
          <a:p>
            <a:pPr marL="0" lvl="0" indent="0">
              <a:buNone/>
            </a:pPr>
            <a:endParaRPr lang="en-US" dirty="0"/>
          </a:p>
          <a:p>
            <a:r>
              <a:rPr lang="ar-SY" dirty="0"/>
              <a:t>إن مستوى المهارات لدى ممرضي الطوارئ الذين يخضعون لبرنامج تدريبي حول عملية فرز المرضى أعلى من مستوى مهارات ممرضي الطوارئ الذين لم يتلقوا هذا البرنامج التدريبي </a:t>
            </a:r>
            <a:endParaRPr lang="ar-SA" dirty="0"/>
          </a:p>
        </p:txBody>
      </p:sp>
      <p:sp>
        <p:nvSpPr>
          <p:cNvPr id="3" name="عنوان 2"/>
          <p:cNvSpPr>
            <a:spLocks noGrp="1"/>
          </p:cNvSpPr>
          <p:nvPr>
            <p:ph type="title"/>
          </p:nvPr>
        </p:nvSpPr>
        <p:spPr/>
        <p:txBody>
          <a:bodyPr/>
          <a:lstStyle/>
          <a:p>
            <a:r>
              <a:rPr lang="ar-SA" sz="3600" b="1" dirty="0">
                <a:solidFill>
                  <a:srgbClr val="FF0000"/>
                </a:solidFill>
              </a:rPr>
              <a:t>فرضية البحث</a:t>
            </a:r>
            <a:r>
              <a:rPr lang="en-US" sz="3600" dirty="0">
                <a:solidFill>
                  <a:srgbClr val="FF0000"/>
                </a:solidFill>
              </a:rPr>
              <a:t/>
            </a:r>
            <a:br>
              <a:rPr lang="en-US" sz="3600" dirty="0">
                <a:solidFill>
                  <a:srgbClr val="FF0000"/>
                </a:solidFill>
              </a:rPr>
            </a:br>
            <a:r>
              <a:rPr lang="en-US" sz="3600" b="1" dirty="0">
                <a:solidFill>
                  <a:srgbClr val="FF0000"/>
                </a:solidFill>
              </a:rPr>
              <a:t>(Research Hypotheses</a:t>
            </a:r>
            <a:r>
              <a:rPr lang="en-US" sz="3600" b="1" dirty="0" smtClean="0">
                <a:solidFill>
                  <a:srgbClr val="FF0000"/>
                </a:solidFill>
              </a:rPr>
              <a:t>)</a:t>
            </a:r>
            <a:endParaRPr lang="ar-SA" sz="3600" dirty="0">
              <a:solidFill>
                <a:srgbClr val="FF0000"/>
              </a:solidFill>
            </a:endParaRPr>
          </a:p>
        </p:txBody>
      </p:sp>
    </p:spTree>
    <p:extLst>
      <p:ext uri="{BB962C8B-B14F-4D97-AF65-F5344CB8AC3E}">
        <p14:creationId xmlns:p14="http://schemas.microsoft.com/office/powerpoint/2010/main" val="378650358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699247" y="2248347"/>
            <a:ext cx="7745505" cy="4204989"/>
          </a:xfrm>
        </p:spPr>
        <p:txBody>
          <a:bodyPr>
            <a:normAutofit/>
          </a:bodyPr>
          <a:lstStyle/>
          <a:p>
            <a:pPr>
              <a:lnSpc>
                <a:spcPct val="150000"/>
              </a:lnSpc>
            </a:pPr>
            <a:r>
              <a:rPr lang="ar-SY" b="1" dirty="0"/>
              <a:t>أولاً: الأدوات </a:t>
            </a:r>
            <a:r>
              <a:rPr lang="en-US" b="1" dirty="0"/>
              <a:t> (Materials)</a:t>
            </a:r>
            <a:r>
              <a:rPr lang="ar-SY" b="1" dirty="0"/>
              <a:t>:</a:t>
            </a:r>
            <a:endParaRPr lang="en-US" dirty="0"/>
          </a:p>
          <a:p>
            <a:pPr lvl="0">
              <a:lnSpc>
                <a:spcPct val="150000"/>
              </a:lnSpc>
            </a:pPr>
            <a:r>
              <a:rPr lang="ar-SA" b="1" dirty="0"/>
              <a:t>التصميم </a:t>
            </a:r>
            <a:r>
              <a:rPr lang="en-US" b="1" dirty="0"/>
              <a:t>(Design) </a:t>
            </a:r>
            <a:r>
              <a:rPr lang="ar-SY" b="1" dirty="0" smtClean="0"/>
              <a:t>:</a:t>
            </a:r>
            <a:r>
              <a:rPr lang="ar-SA" b="1" dirty="0" smtClean="0"/>
              <a:t> </a:t>
            </a:r>
            <a:r>
              <a:rPr lang="ar-SY" dirty="0" smtClean="0"/>
              <a:t>خطة </a:t>
            </a:r>
            <a:r>
              <a:rPr lang="ar-SY" dirty="0"/>
              <a:t>البحث شبه تجريبية لتوفر كل من الضبط والمناورة وغياب العشوائية في اختيار العينة.</a:t>
            </a:r>
            <a:endParaRPr lang="en-US" dirty="0"/>
          </a:p>
          <a:p>
            <a:pPr lvl="0">
              <a:lnSpc>
                <a:spcPct val="150000"/>
              </a:lnSpc>
            </a:pPr>
            <a:r>
              <a:rPr lang="ar-SY" b="1" dirty="0"/>
              <a:t>مكان الدراسة (</a:t>
            </a:r>
            <a:r>
              <a:rPr lang="en-US" b="1" dirty="0"/>
              <a:t>Setting</a:t>
            </a:r>
            <a:r>
              <a:rPr lang="ar-SY" b="1" dirty="0"/>
              <a:t>) </a:t>
            </a:r>
            <a:r>
              <a:rPr lang="ar-SY" b="1" dirty="0" smtClean="0"/>
              <a:t>:</a:t>
            </a:r>
            <a:r>
              <a:rPr lang="ar-SY" dirty="0" smtClean="0"/>
              <a:t>تم </a:t>
            </a:r>
            <a:r>
              <a:rPr lang="ar-SY" dirty="0"/>
              <a:t>إجراء البحث في أقسام الطوارئ في مشفى الأسد الجامعي والمشفى الوطني في مدينة اللاذقية في سورية</a:t>
            </a:r>
            <a:endParaRPr lang="en-US" dirty="0"/>
          </a:p>
          <a:p>
            <a:pPr lvl="0">
              <a:lnSpc>
                <a:spcPct val="150000"/>
              </a:lnSpc>
            </a:pPr>
            <a:r>
              <a:rPr lang="ar-SA" b="1" dirty="0"/>
              <a:t>الوقت والتوقيت</a:t>
            </a:r>
            <a:r>
              <a:rPr lang="ar-SY" b="1" dirty="0"/>
              <a:t> ( </a:t>
            </a:r>
            <a:r>
              <a:rPr lang="en-US" b="1" dirty="0"/>
              <a:t>Time &amp; Timing </a:t>
            </a:r>
            <a:r>
              <a:rPr lang="ar-SY" b="1" dirty="0"/>
              <a:t>) </a:t>
            </a:r>
            <a:r>
              <a:rPr lang="ar-SY" b="1" dirty="0" smtClean="0"/>
              <a:t>:</a:t>
            </a:r>
            <a:r>
              <a:rPr lang="ar-SY" dirty="0" smtClean="0"/>
              <a:t>  </a:t>
            </a:r>
            <a:r>
              <a:rPr lang="ar-SY" dirty="0"/>
              <a:t>جُمِعت البيانات في الفترة الواقعة بين 14/9/2015 ولغاية 14/9/2016م </a:t>
            </a:r>
            <a:endParaRPr lang="ar-SA" dirty="0"/>
          </a:p>
        </p:txBody>
      </p:sp>
      <p:sp>
        <p:nvSpPr>
          <p:cNvPr id="3" name="عنوان 2"/>
          <p:cNvSpPr>
            <a:spLocks noGrp="1"/>
          </p:cNvSpPr>
          <p:nvPr>
            <p:ph type="title"/>
          </p:nvPr>
        </p:nvSpPr>
        <p:spPr/>
        <p:txBody>
          <a:bodyPr/>
          <a:lstStyle/>
          <a:p>
            <a:r>
              <a:rPr lang="ar-SY" sz="3200" b="1" dirty="0">
                <a:solidFill>
                  <a:srgbClr val="FF0000"/>
                </a:solidFill>
              </a:rPr>
              <a:t>أدوات وطرق البحث</a:t>
            </a:r>
            <a:r>
              <a:rPr lang="en-US" sz="3200" dirty="0">
                <a:solidFill>
                  <a:srgbClr val="FF0000"/>
                </a:solidFill>
              </a:rPr>
              <a:t/>
            </a:r>
            <a:br>
              <a:rPr lang="en-US" sz="3200" dirty="0">
                <a:solidFill>
                  <a:srgbClr val="FF0000"/>
                </a:solidFill>
              </a:rPr>
            </a:br>
            <a:r>
              <a:rPr lang="en-US" sz="3200" b="1" dirty="0">
                <a:solidFill>
                  <a:srgbClr val="FF0000"/>
                </a:solidFill>
              </a:rPr>
              <a:t>Materials and </a:t>
            </a:r>
            <a:r>
              <a:rPr lang="en-US" sz="3200" b="1" dirty="0" smtClean="0">
                <a:solidFill>
                  <a:srgbClr val="FF0000"/>
                </a:solidFill>
              </a:rPr>
              <a:t>Methods</a:t>
            </a:r>
            <a:endParaRPr lang="ar-SA" sz="3200" dirty="0">
              <a:solidFill>
                <a:srgbClr val="FF0000"/>
              </a:solidFill>
            </a:endParaRPr>
          </a:p>
        </p:txBody>
      </p:sp>
    </p:spTree>
    <p:extLst>
      <p:ext uri="{BB962C8B-B14F-4D97-AF65-F5344CB8AC3E}">
        <p14:creationId xmlns:p14="http://schemas.microsoft.com/office/powerpoint/2010/main" val="74653492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699247" y="1988840"/>
            <a:ext cx="7745505" cy="4536503"/>
          </a:xfrm>
        </p:spPr>
        <p:txBody>
          <a:bodyPr>
            <a:normAutofit fontScale="85000" lnSpcReduction="10000"/>
          </a:bodyPr>
          <a:lstStyle/>
          <a:p>
            <a:pPr lvl="0" algn="just">
              <a:lnSpc>
                <a:spcPct val="160000"/>
              </a:lnSpc>
            </a:pPr>
            <a:r>
              <a:rPr lang="ar-SA" b="1" dirty="0"/>
              <a:t>العينة </a:t>
            </a:r>
            <a:r>
              <a:rPr lang="ar-SY" b="1" dirty="0"/>
              <a:t>(</a:t>
            </a:r>
            <a:r>
              <a:rPr lang="en-US" b="1" dirty="0"/>
              <a:t>Sample</a:t>
            </a:r>
            <a:r>
              <a:rPr lang="ar-SY" b="1" dirty="0"/>
              <a:t>) </a:t>
            </a:r>
            <a:r>
              <a:rPr lang="ar-SY" b="1" dirty="0" smtClean="0"/>
              <a:t>:</a:t>
            </a:r>
            <a:endParaRPr lang="ar-SA" dirty="0" smtClean="0"/>
          </a:p>
          <a:p>
            <a:pPr lvl="0" algn="just">
              <a:lnSpc>
                <a:spcPct val="160000"/>
              </a:lnSpc>
            </a:pPr>
            <a:r>
              <a:rPr lang="ar-SY" dirty="0" smtClean="0"/>
              <a:t>أجري </a:t>
            </a:r>
            <a:r>
              <a:rPr lang="ar-SY" dirty="0"/>
              <a:t>البحث على عينة قوامها خمسون ممرضاً وممرضة ممن يعملون في أقسام الطوارئ في مشفى الأسد الجامعي والمشفى الوطني في مدينة اللاذقية وتم اختيارهم بالطريقة الملائمة, وتم تقسيم العينة إلى مجموعتين باستخدام طريقة العينة العشوائية البسيطة:</a:t>
            </a:r>
            <a:endParaRPr lang="en-US" dirty="0"/>
          </a:p>
          <a:p>
            <a:pPr algn="just">
              <a:lnSpc>
                <a:spcPct val="160000"/>
              </a:lnSpc>
            </a:pPr>
            <a:r>
              <a:rPr lang="ar-SY" dirty="0"/>
              <a:t>     </a:t>
            </a:r>
            <a:r>
              <a:rPr lang="ar-SY" dirty="0">
                <a:solidFill>
                  <a:srgbClr val="FF0000"/>
                </a:solidFill>
              </a:rPr>
              <a:t>المجموعة الأولى </a:t>
            </a:r>
            <a:r>
              <a:rPr lang="ar-SY" dirty="0"/>
              <a:t>: هي المجموعة التجريبية وتكونت من </a:t>
            </a:r>
            <a:r>
              <a:rPr lang="en-US" dirty="0"/>
              <a:t>25</a:t>
            </a:r>
            <a:r>
              <a:rPr lang="ar-SY" dirty="0"/>
              <a:t> ممرضاً و ممرضة خضعوا لبرنامج تدريبي حول عملية فرز المرضى مستند إلى مقياس فرز المرضى الأسترالي (</a:t>
            </a:r>
            <a:r>
              <a:rPr lang="en-US" dirty="0"/>
              <a:t>ATS</a:t>
            </a:r>
            <a:r>
              <a:rPr lang="ar-SY" dirty="0"/>
              <a:t>).</a:t>
            </a:r>
            <a:endParaRPr lang="en-US" dirty="0"/>
          </a:p>
          <a:p>
            <a:pPr algn="just">
              <a:lnSpc>
                <a:spcPct val="160000"/>
              </a:lnSpc>
            </a:pPr>
            <a:r>
              <a:rPr lang="ar-SY" dirty="0"/>
              <a:t>     </a:t>
            </a:r>
            <a:r>
              <a:rPr lang="ar-SY" dirty="0">
                <a:solidFill>
                  <a:srgbClr val="FF0000"/>
                </a:solidFill>
              </a:rPr>
              <a:t>المجموعة الثانية </a:t>
            </a:r>
            <a:r>
              <a:rPr lang="ar-SY" dirty="0"/>
              <a:t>: هي المجموعة الضابطة وتكونت من </a:t>
            </a:r>
            <a:r>
              <a:rPr lang="en-US" dirty="0"/>
              <a:t>25</a:t>
            </a:r>
            <a:r>
              <a:rPr lang="ar-SY" dirty="0"/>
              <a:t> ممرضاً و ممرضة تمت مراقبتهم بشكل علني عن طريق أداة الملاحظة الشخصية بدون تطبيق برنامج تدريبي عليهم.</a:t>
            </a:r>
            <a:endParaRPr lang="en-US" dirty="0"/>
          </a:p>
          <a:p>
            <a:pPr algn="just">
              <a:lnSpc>
                <a:spcPct val="160000"/>
              </a:lnSpc>
            </a:pP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395894286"/>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699247" y="2248347"/>
            <a:ext cx="7745505" cy="4421013"/>
          </a:xfrm>
        </p:spPr>
        <p:txBody>
          <a:bodyPr>
            <a:normAutofit/>
          </a:bodyPr>
          <a:lstStyle/>
          <a:p>
            <a:pPr marL="342900" lvl="0" indent="-342900" algn="justLow">
              <a:buFont typeface="Wingdings"/>
              <a:buChar char=""/>
            </a:pPr>
            <a:r>
              <a:rPr lang="ar-SA" sz="3600" b="1" dirty="0">
                <a:solidFill>
                  <a:schemeClr val="tx1">
                    <a:lumMod val="95000"/>
                    <a:lumOff val="5000"/>
                  </a:schemeClr>
                </a:solidFill>
                <a:ea typeface="Times New Roman"/>
              </a:rPr>
              <a:t>الأدوات (</a:t>
            </a:r>
            <a:r>
              <a:rPr lang="en-US" sz="3600" b="1" dirty="0">
                <a:solidFill>
                  <a:schemeClr val="tx1">
                    <a:lumMod val="95000"/>
                    <a:lumOff val="5000"/>
                  </a:schemeClr>
                </a:solidFill>
                <a:latin typeface="Times New Roman"/>
                <a:ea typeface="Times New Roman"/>
              </a:rPr>
              <a:t>Tools</a:t>
            </a:r>
            <a:r>
              <a:rPr lang="ar-SA" sz="3600" b="1" dirty="0">
                <a:solidFill>
                  <a:schemeClr val="tx1">
                    <a:lumMod val="95000"/>
                    <a:lumOff val="5000"/>
                  </a:schemeClr>
                </a:solidFill>
                <a:ea typeface="Times New Roman"/>
              </a:rPr>
              <a:t>)</a:t>
            </a:r>
            <a:r>
              <a:rPr lang="ar-SY" sz="3600" b="1" dirty="0">
                <a:solidFill>
                  <a:schemeClr val="tx1">
                    <a:lumMod val="95000"/>
                    <a:lumOff val="5000"/>
                  </a:schemeClr>
                </a:solidFill>
                <a:ea typeface="Times New Roman"/>
              </a:rPr>
              <a:t> :</a:t>
            </a:r>
            <a:endParaRPr lang="en-US" dirty="0">
              <a:solidFill>
                <a:schemeClr val="tx1">
                  <a:lumMod val="95000"/>
                  <a:lumOff val="5000"/>
                </a:schemeClr>
              </a:solidFill>
            </a:endParaRPr>
          </a:p>
          <a:p>
            <a:pPr indent="180340" algn="justLow">
              <a:lnSpc>
                <a:spcPct val="150000"/>
              </a:lnSpc>
              <a:spcBef>
                <a:spcPts val="600"/>
              </a:spcBef>
              <a:spcAft>
                <a:spcPts val="1000"/>
              </a:spcAft>
              <a:tabLst>
                <a:tab pos="989330" algn="l"/>
              </a:tabLst>
            </a:pPr>
            <a:r>
              <a:rPr lang="ar-SY" sz="2800" b="1" dirty="0">
                <a:solidFill>
                  <a:schemeClr val="tx1">
                    <a:lumMod val="95000"/>
                    <a:lumOff val="5000"/>
                  </a:schemeClr>
                </a:solidFill>
                <a:latin typeface="Simplified Arabic"/>
                <a:ea typeface="Times New Roman"/>
              </a:rPr>
              <a:t>الأداة الأولى: استبيان الإبلاغ الذاتي في عملية الفرز (</a:t>
            </a:r>
            <a:r>
              <a:rPr lang="en-US" b="1" dirty="0">
                <a:solidFill>
                  <a:schemeClr val="tx1">
                    <a:lumMod val="95000"/>
                    <a:lumOff val="5000"/>
                  </a:schemeClr>
                </a:solidFill>
                <a:latin typeface="Times New Roman"/>
                <a:ea typeface="Times New Roman"/>
              </a:rPr>
              <a:t>the 50-items self-reporting triage questionnaire</a:t>
            </a:r>
            <a:r>
              <a:rPr lang="ar-SY" b="1" dirty="0">
                <a:solidFill>
                  <a:schemeClr val="tx1">
                    <a:lumMod val="95000"/>
                    <a:lumOff val="5000"/>
                  </a:schemeClr>
                </a:solidFill>
                <a:latin typeface="Simplified Arabic"/>
                <a:ea typeface="Times New Roman"/>
              </a:rPr>
              <a:t>) </a:t>
            </a:r>
            <a:r>
              <a:rPr lang="ar-SY" dirty="0" smtClean="0">
                <a:solidFill>
                  <a:schemeClr val="tx1">
                    <a:lumMod val="95000"/>
                    <a:lumOff val="5000"/>
                  </a:schemeClr>
                </a:solidFill>
                <a:latin typeface="Simplified Arabic"/>
                <a:ea typeface="Times New Roman"/>
              </a:rPr>
              <a:t>طوٌر </a:t>
            </a:r>
            <a:r>
              <a:rPr lang="ar-SA" dirty="0">
                <a:solidFill>
                  <a:schemeClr val="tx1">
                    <a:lumMod val="95000"/>
                    <a:lumOff val="5000"/>
                  </a:schemeClr>
                </a:solidFill>
                <a:latin typeface="Simplified Arabic"/>
                <a:ea typeface="Calibri"/>
              </a:rPr>
              <a:t>( </a:t>
            </a:r>
            <a:r>
              <a:rPr lang="en-US" dirty="0">
                <a:solidFill>
                  <a:schemeClr val="tx1">
                    <a:lumMod val="95000"/>
                    <a:lumOff val="5000"/>
                  </a:schemeClr>
                </a:solidFill>
                <a:latin typeface="Times New Roman"/>
                <a:ea typeface="Times New Roman"/>
              </a:rPr>
              <a:t>Fry And Burr </a:t>
            </a:r>
            <a:r>
              <a:rPr lang="en-US" dirty="0" smtClean="0">
                <a:solidFill>
                  <a:schemeClr val="tx1">
                    <a:lumMod val="95000"/>
                    <a:lumOff val="5000"/>
                  </a:schemeClr>
                </a:solidFill>
                <a:latin typeface="Times New Roman"/>
                <a:ea typeface="Times New Roman"/>
              </a:rPr>
              <a:t>2001</a:t>
            </a:r>
            <a:r>
              <a:rPr lang="ar-SY" dirty="0" smtClean="0">
                <a:solidFill>
                  <a:schemeClr val="tx1">
                    <a:lumMod val="95000"/>
                    <a:lumOff val="5000"/>
                  </a:schemeClr>
                </a:solidFill>
                <a:latin typeface="Simplified Arabic"/>
                <a:ea typeface="Times New Roman"/>
              </a:rPr>
              <a:t>) </a:t>
            </a:r>
            <a:r>
              <a:rPr lang="ar-SY" dirty="0">
                <a:solidFill>
                  <a:schemeClr val="tx1">
                    <a:lumMod val="95000"/>
                    <a:lumOff val="5000"/>
                  </a:schemeClr>
                </a:solidFill>
                <a:latin typeface="Simplified Arabic"/>
                <a:ea typeface="Times New Roman"/>
              </a:rPr>
              <a:t>هذا الاستبيان عن طريق تقنية " دلفي </a:t>
            </a:r>
            <a:r>
              <a:rPr lang="ar-SY" dirty="0" smtClean="0">
                <a:solidFill>
                  <a:schemeClr val="tx1">
                    <a:lumMod val="95000"/>
                    <a:lumOff val="5000"/>
                  </a:schemeClr>
                </a:solidFill>
                <a:latin typeface="Simplified Arabic"/>
                <a:ea typeface="Times New Roman"/>
              </a:rPr>
              <a:t>")  </a:t>
            </a:r>
            <a:r>
              <a:rPr lang="ar-SY" dirty="0">
                <a:solidFill>
                  <a:schemeClr val="tx1">
                    <a:lumMod val="95000"/>
                    <a:lumOff val="5000"/>
                  </a:schemeClr>
                </a:solidFill>
                <a:latin typeface="Simplified Arabic"/>
                <a:ea typeface="Times New Roman"/>
              </a:rPr>
              <a:t>واستخدم هذا الاستبيان لتقييم مستوى معلومات ممرضي الطوارئ في عملية فرز المرضى  ويتألف من خمسين </a:t>
            </a:r>
            <a:r>
              <a:rPr lang="ar-SY" dirty="0" smtClean="0">
                <a:solidFill>
                  <a:schemeClr val="tx1">
                    <a:lumMod val="95000"/>
                    <a:lumOff val="5000"/>
                  </a:schemeClr>
                </a:solidFill>
                <a:latin typeface="Simplified Arabic"/>
                <a:ea typeface="Times New Roman"/>
              </a:rPr>
              <a:t>بنداً</a:t>
            </a:r>
            <a:endParaRPr lang="ar-SA" dirty="0">
              <a:solidFill>
                <a:schemeClr val="tx1">
                  <a:lumMod val="95000"/>
                  <a:lumOff val="5000"/>
                </a:schemeClr>
              </a:solidFill>
            </a:endParaRPr>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1107808746"/>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a:bodyPr>
          <a:lstStyle/>
          <a:p>
            <a:pPr algn="just">
              <a:lnSpc>
                <a:spcPct val="200000"/>
              </a:lnSpc>
            </a:pPr>
            <a:r>
              <a:rPr lang="ar-SY" dirty="0"/>
              <a:t>تعد أقسام الطوارئ إحدى أكثر الأماكن فعالية في تقديم الرعاية الصحية, وتعود هذه الفعالية إلى عوامل متعددة أهمها الحالات المستعجلة المهددة للحياة والتي تتطلب التداخل الفوري بالإضافة إلى الازدحام الناجم عن زيادة أعداد </a:t>
            </a:r>
            <a:r>
              <a:rPr lang="ar-SY" dirty="0" smtClean="0"/>
              <a:t>المرضى </a:t>
            </a:r>
            <a:r>
              <a:rPr lang="ar-SY" dirty="0"/>
              <a:t>و تنتج الحاجة الملحة للرعاية في قسم الطوارئ عن اجتماع الضغوط الجسدية والنفسية المفاجئة والغير متوقعة التي </a:t>
            </a:r>
            <a:r>
              <a:rPr lang="ar-SY" dirty="0" smtClean="0"/>
              <a:t>تظهر</a:t>
            </a:r>
            <a:r>
              <a:rPr lang="en-US" dirty="0"/>
              <a:t> </a:t>
            </a:r>
            <a:r>
              <a:rPr lang="ar-SA" dirty="0" smtClean="0"/>
              <a:t>على المرضى</a:t>
            </a:r>
            <a:r>
              <a:rPr lang="ar-SY" dirty="0" smtClean="0"/>
              <a:t> </a:t>
            </a:r>
            <a:r>
              <a:rPr lang="ar-SY" dirty="0"/>
              <a:t>في جميع الحالات </a:t>
            </a:r>
            <a:r>
              <a:rPr lang="ar-SY" dirty="0" smtClean="0"/>
              <a:t>الطارئة.</a:t>
            </a:r>
            <a:endParaRPr lang="ar-SA" dirty="0" smtClean="0"/>
          </a:p>
          <a:p>
            <a:pPr algn="just">
              <a:lnSpc>
                <a:spcPct val="200000"/>
              </a:lnSpc>
            </a:pPr>
            <a:endParaRPr lang="ar-SA" dirty="0"/>
          </a:p>
        </p:txBody>
      </p:sp>
      <p:sp>
        <p:nvSpPr>
          <p:cNvPr id="3" name="عنوان 2"/>
          <p:cNvSpPr>
            <a:spLocks noGrp="1"/>
          </p:cNvSpPr>
          <p:nvPr>
            <p:ph type="title"/>
          </p:nvPr>
        </p:nvSpPr>
        <p:spPr/>
        <p:txBody>
          <a:bodyPr/>
          <a:lstStyle/>
          <a:p>
            <a:r>
              <a:rPr lang="ar-SA" sz="2800" b="1" dirty="0">
                <a:solidFill>
                  <a:srgbClr val="FF0000"/>
                </a:solidFill>
              </a:rPr>
              <a:t>المقدمة</a:t>
            </a:r>
            <a:r>
              <a:rPr lang="en-US" sz="2800" b="1" dirty="0">
                <a:solidFill>
                  <a:srgbClr val="FF0000"/>
                </a:solidFill>
              </a:rPr>
              <a:t/>
            </a:r>
            <a:br>
              <a:rPr lang="en-US" sz="2800" b="1" dirty="0">
                <a:solidFill>
                  <a:srgbClr val="FF0000"/>
                </a:solidFill>
              </a:rPr>
            </a:br>
            <a:r>
              <a:rPr lang="ar-SA" sz="2800" b="1" dirty="0">
                <a:solidFill>
                  <a:srgbClr val="FF0000"/>
                </a:solidFill>
              </a:rPr>
              <a:t>(</a:t>
            </a:r>
            <a:r>
              <a:rPr lang="en-US" sz="2800" b="1" dirty="0">
                <a:solidFill>
                  <a:srgbClr val="FF0000"/>
                </a:solidFill>
              </a:rPr>
              <a:t>Introduction</a:t>
            </a:r>
            <a:r>
              <a:rPr lang="ar-SA" sz="2800" b="1" dirty="0" smtClean="0">
                <a:solidFill>
                  <a:srgbClr val="FF0000"/>
                </a:solidFill>
              </a:rPr>
              <a:t>)</a:t>
            </a:r>
            <a:endParaRPr lang="ar-SA" sz="2800" dirty="0">
              <a:solidFill>
                <a:srgbClr val="FF0000"/>
              </a:solidFill>
            </a:endParaRPr>
          </a:p>
        </p:txBody>
      </p:sp>
    </p:spTree>
    <p:extLst>
      <p:ext uri="{BB962C8B-B14F-4D97-AF65-F5344CB8AC3E}">
        <p14:creationId xmlns:p14="http://schemas.microsoft.com/office/powerpoint/2010/main" val="316011394"/>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just"/>
            <a:r>
              <a:rPr lang="ar-SY" sz="2000" b="1" dirty="0"/>
              <a:t>الأداة الثانية:  قائمة الملاحظة الشخصية (</a:t>
            </a:r>
            <a:r>
              <a:rPr lang="en-US" sz="2000" b="1" dirty="0"/>
              <a:t>Observational Checklist</a:t>
            </a:r>
            <a:r>
              <a:rPr lang="ar-SY" sz="2000" dirty="0"/>
              <a:t>) </a:t>
            </a:r>
            <a:endParaRPr lang="ar-SA" sz="2000" dirty="0" smtClean="0"/>
          </a:p>
          <a:p>
            <a:pPr marL="0" indent="0" algn="just">
              <a:lnSpc>
                <a:spcPct val="150000"/>
              </a:lnSpc>
              <a:buNone/>
            </a:pPr>
            <a:r>
              <a:rPr lang="ar-SY" dirty="0" smtClean="0"/>
              <a:t>تم </a:t>
            </a:r>
            <a:r>
              <a:rPr lang="ar-SY" dirty="0"/>
              <a:t>تطويرها من قبل الباحث اعتماداً على المراجع والأدبيات السابقة واستخدمت لتقييم مهارة تطبيق ممرضي الطوارئ لمراحل عملية فرز المرضى في أقسام الطوارئ وتتضمن عدد من الخطوات التي يجب أن يتبعها الممرض في تطبيق مراحل عملية الفرز وذلك بعد تطبيق سيناريوهات افتراضية  تحاكي الواقع يقوم بها أشخاص من خارج القسم وتطوعوا للعمل في هذه الدراسة </a:t>
            </a: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495721139"/>
      </p:ext>
    </p:extLst>
  </p:cSld>
  <p:clrMapOvr>
    <a:masterClrMapping/>
  </p:clrMapOvr>
  <p:transition spd="slow">
    <p:push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699247" y="1844825"/>
            <a:ext cx="7745505" cy="4281338"/>
          </a:xfrm>
        </p:spPr>
        <p:txBody>
          <a:bodyPr>
            <a:normAutofit fontScale="92500"/>
          </a:bodyPr>
          <a:lstStyle/>
          <a:p>
            <a:pPr lvl="0"/>
            <a:r>
              <a:rPr lang="ar-SY" b="1" dirty="0"/>
              <a:t>الأداة الثالثة : السيناريوهات افتراضية ( </a:t>
            </a:r>
            <a:r>
              <a:rPr lang="en-US" b="1" dirty="0"/>
              <a:t>Hypothetical scenarios</a:t>
            </a:r>
            <a:r>
              <a:rPr lang="ar-SY" b="1" dirty="0"/>
              <a:t> ) </a:t>
            </a:r>
            <a:endParaRPr lang="ar-SA" b="1" dirty="0" smtClean="0"/>
          </a:p>
          <a:p>
            <a:pPr marL="0" lvl="0" indent="0" algn="just">
              <a:buNone/>
            </a:pPr>
            <a:r>
              <a:rPr lang="ar-SY" dirty="0" smtClean="0"/>
              <a:t>تم </a:t>
            </a:r>
            <a:r>
              <a:rPr lang="ar-SY" dirty="0"/>
              <a:t>تطوير السيناريوهات الافتراضية التي تحاكي واقع العمل في قسم الطوارئ في بيئة مزدحمة بالحالات المرضية المتعددة وذلك اعتماداً على المراجع والأدبيات السابقة, وتم استخدامها لتقييم مدى تقييد الممرض بتنفيذ مراحل عملية الفرز حيث يقوم كل ممرض على حدى بتنفيذ مراحل عملية فرز المرضى </a:t>
            </a:r>
            <a:r>
              <a:rPr lang="ar-SY" dirty="0" smtClean="0"/>
              <a:t>على</a:t>
            </a:r>
            <a:r>
              <a:rPr lang="ar-SA" dirty="0" smtClean="0"/>
              <a:t> أحدى </a:t>
            </a:r>
            <a:r>
              <a:rPr lang="ar-SY" dirty="0" smtClean="0"/>
              <a:t>الحالات والتي </a:t>
            </a:r>
            <a:r>
              <a:rPr lang="ar-SY" dirty="0"/>
              <a:t>طبقت على أشخاص متطوعين وتضمنت خمس حالات مرضية و يوجد في كل حالة مرضية معلومات عن :</a:t>
            </a:r>
            <a:endParaRPr lang="en-US" dirty="0"/>
          </a:p>
          <a:p>
            <a:pPr lvl="0"/>
            <a:r>
              <a:rPr lang="ar-SY" dirty="0"/>
              <a:t>الشكوى الرئيسية للمريض</a:t>
            </a:r>
            <a:endParaRPr lang="en-US" dirty="0"/>
          </a:p>
          <a:p>
            <a:pPr lvl="0"/>
            <a:r>
              <a:rPr lang="ar-SY" dirty="0"/>
              <a:t>العلامات الحيوية </a:t>
            </a:r>
            <a:endParaRPr lang="en-US" dirty="0"/>
          </a:p>
          <a:p>
            <a:pPr lvl="0"/>
            <a:r>
              <a:rPr lang="ar-SY" dirty="0"/>
              <a:t>شدة الألم </a:t>
            </a:r>
            <a:endParaRPr lang="en-US" dirty="0"/>
          </a:p>
          <a:p>
            <a:pPr lvl="0"/>
            <a:r>
              <a:rPr lang="ar-SY" dirty="0"/>
              <a:t>مستوى </a:t>
            </a:r>
            <a:r>
              <a:rPr lang="ar-SY" dirty="0" smtClean="0"/>
              <a:t>الوعي</a:t>
            </a: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83221326"/>
      </p:ext>
    </p:extLst>
  </p:cSld>
  <p:clrMapOvr>
    <a:masterClrMapping/>
  </p:clrMapOvr>
  <p:transition spd="slow">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r>
              <a:rPr lang="ar-SY" b="1" dirty="0"/>
              <a:t>ثانياً: طرائق البحث (</a:t>
            </a:r>
            <a:r>
              <a:rPr lang="en-US" b="1" dirty="0"/>
              <a:t>Method</a:t>
            </a:r>
            <a:r>
              <a:rPr lang="ar-SY" b="1" dirty="0"/>
              <a:t>) :</a:t>
            </a:r>
            <a:endParaRPr lang="en-US" dirty="0"/>
          </a:p>
          <a:p>
            <a:pPr marL="457200" lvl="0" indent="-457200" algn="just">
              <a:buFont typeface="+mj-lt"/>
              <a:buAutoNum type="arabicPeriod"/>
            </a:pPr>
            <a:r>
              <a:rPr lang="ar-SY" dirty="0"/>
              <a:t>تم تطبيق البرنامج التدريبي الذي يستند إلى مقياس فرز المرضى الأسترالي </a:t>
            </a:r>
            <a:r>
              <a:rPr lang="en-US" b="1" dirty="0"/>
              <a:t>Australian Triage Scale</a:t>
            </a:r>
            <a:r>
              <a:rPr lang="en-US" dirty="0"/>
              <a:t>)</a:t>
            </a:r>
            <a:r>
              <a:rPr lang="ar-SY" dirty="0"/>
              <a:t>) وتم تطويره اعتمادا على المراجع و الأدبيات </a:t>
            </a:r>
            <a:r>
              <a:rPr lang="ar-SY" dirty="0" smtClean="0"/>
              <a:t>السابقة</a:t>
            </a:r>
            <a:endParaRPr lang="ar-SA" dirty="0" smtClean="0"/>
          </a:p>
          <a:p>
            <a:pPr marL="457200" lvl="0" indent="-457200" algn="just">
              <a:buFont typeface="+mj-lt"/>
              <a:buAutoNum type="arabicPeriod"/>
            </a:pPr>
            <a:r>
              <a:rPr lang="ar-SY" dirty="0"/>
              <a:t>تم تنفيذ البرنامج التدريبي خلال أسبوع عن طريق ثلاث محاضرات, واستمرت كل محاضرة </a:t>
            </a:r>
            <a:r>
              <a:rPr lang="ar-SY" dirty="0" smtClean="0"/>
              <a:t>لساعتي</a:t>
            </a:r>
            <a:r>
              <a:rPr lang="ar-SA" dirty="0" smtClean="0"/>
              <a:t>ن</a:t>
            </a:r>
          </a:p>
          <a:p>
            <a:pPr marL="457200" lvl="0" indent="-457200" algn="just">
              <a:buFont typeface="+mj-lt"/>
              <a:buAutoNum type="arabicPeriod"/>
            </a:pP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2213194145"/>
      </p:ext>
    </p:extLst>
  </p:cSld>
  <p:clrMapOvr>
    <a:masterClrMapping/>
  </p:clrMapOvr>
  <p:transition spd="slow">
    <p:push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699247" y="2060848"/>
            <a:ext cx="7745505" cy="4536503"/>
          </a:xfrm>
        </p:spPr>
        <p:txBody>
          <a:bodyPr>
            <a:normAutofit/>
          </a:bodyPr>
          <a:lstStyle/>
          <a:p>
            <a:pPr lvl="0" algn="just"/>
            <a:r>
              <a:rPr lang="ar-SY" dirty="0" smtClean="0"/>
              <a:t>وتم </a:t>
            </a:r>
            <a:r>
              <a:rPr lang="ar-SY" b="1" dirty="0"/>
              <a:t>تقييم مستوى معلومات ممرضي الطوارئ في عملية فرز المرضى</a:t>
            </a:r>
            <a:r>
              <a:rPr lang="ar-SY" dirty="0"/>
              <a:t> لكل من المجموعة التجريبية والمجموعة الضابطة قبل البدء بالبرنامج التدريبي وبعد الانتهاء من البرنامج باستخدام استبيان الإبلاغ الذاتي في عملية </a:t>
            </a:r>
            <a:r>
              <a:rPr lang="ar-SY" dirty="0" smtClean="0"/>
              <a:t>الفرز</a:t>
            </a:r>
            <a:r>
              <a:rPr lang="ar-SA" dirty="0" smtClean="0"/>
              <a:t> </a:t>
            </a:r>
            <a:r>
              <a:rPr lang="ar-SY" dirty="0" smtClean="0"/>
              <a:t>وتم </a:t>
            </a:r>
            <a:r>
              <a:rPr lang="ar-SY" dirty="0"/>
              <a:t>تحديد مدة زمنية (</a:t>
            </a:r>
            <a:r>
              <a:rPr lang="en-US" dirty="0"/>
              <a:t> 15</a:t>
            </a:r>
            <a:r>
              <a:rPr lang="ar-SY" dirty="0"/>
              <a:t>دقيقة) للإجابة على الاستبيان من قبل </a:t>
            </a:r>
            <a:r>
              <a:rPr lang="ar-SY" dirty="0" smtClean="0"/>
              <a:t>الممرضين</a:t>
            </a:r>
            <a:endParaRPr lang="ar-SA" dirty="0" smtClean="0"/>
          </a:p>
          <a:p>
            <a:pPr marL="0" lvl="0" indent="0" algn="just">
              <a:buNone/>
            </a:pPr>
            <a:r>
              <a:rPr lang="ar-SY" dirty="0" smtClean="0"/>
              <a:t> </a:t>
            </a:r>
            <a:endParaRPr lang="en-US" dirty="0"/>
          </a:p>
          <a:p>
            <a:pPr algn="just"/>
            <a:r>
              <a:rPr lang="en-GB" dirty="0"/>
              <a:t> </a:t>
            </a:r>
            <a:r>
              <a:rPr lang="ar-SY" dirty="0"/>
              <a:t>تم </a:t>
            </a:r>
            <a:r>
              <a:rPr lang="ar-SY" b="1" dirty="0"/>
              <a:t>تقييم مهارات ممرضي الطوارئ</a:t>
            </a:r>
            <a:r>
              <a:rPr lang="ar-SY" dirty="0"/>
              <a:t> </a:t>
            </a:r>
            <a:r>
              <a:rPr lang="ar-SY" b="1" dirty="0"/>
              <a:t>في عملية الفرز</a:t>
            </a:r>
            <a:r>
              <a:rPr lang="ar-SY" dirty="0"/>
              <a:t> باستخدام قائمة الملاحظة الشخصية(</a:t>
            </a:r>
            <a:r>
              <a:rPr lang="en-US" b="1" dirty="0"/>
              <a:t>Observational Checklist</a:t>
            </a:r>
            <a:r>
              <a:rPr lang="ar-SA" dirty="0"/>
              <a:t>) من قبل الباحث بعد عرض السيناريوهات الافتراضية التي قام بها </a:t>
            </a:r>
            <a:r>
              <a:rPr lang="ar-SY" dirty="0"/>
              <a:t>أشخاص متطوعين وتقييم مدى التزام الممرضين في عملية فرز المرضى قبل البدء بالبرنامج التدريبي وبعد الانتهاء منه</a:t>
            </a: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72260202"/>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699247" y="2248347"/>
            <a:ext cx="7745505" cy="4421013"/>
          </a:xfrm>
        </p:spPr>
        <p:txBody>
          <a:bodyPr>
            <a:noAutofit/>
          </a:bodyPr>
          <a:lstStyle/>
          <a:p>
            <a:pPr algn="just">
              <a:lnSpc>
                <a:spcPct val="170000"/>
              </a:lnSpc>
            </a:pPr>
            <a:r>
              <a:rPr lang="ar-SY" sz="1600" dirty="0" smtClean="0"/>
              <a:t>لتحقيق </a:t>
            </a:r>
            <a:r>
              <a:rPr lang="ar-SY" sz="1600" dirty="0"/>
              <a:t>أهداف البحث قام الباحث باستخدام برنامج الحزمة الإحصائية للعلوم الاجتماعية</a:t>
            </a:r>
            <a:r>
              <a:rPr lang="ar-SA" sz="1600" dirty="0"/>
              <a:t> (</a:t>
            </a:r>
            <a:r>
              <a:rPr lang="en-US" sz="1600" dirty="0"/>
              <a:t>SPSS</a:t>
            </a:r>
            <a:r>
              <a:rPr lang="ar-SA" sz="1600" dirty="0"/>
              <a:t>) </a:t>
            </a:r>
            <a:r>
              <a:rPr lang="en-US" sz="1600" dirty="0"/>
              <a:t>Statistical Package For Social Sciences</a:t>
            </a:r>
            <a:r>
              <a:rPr lang="ar-SY" sz="1600" dirty="0"/>
              <a:t>، وذلك للقيام بعملية التحليل وتحقيق الأهداف الموضوعة في إطار هذا البحث، كما تم استخدام مستوى دلالة</a:t>
            </a:r>
            <a:r>
              <a:rPr lang="ar-SA" sz="1600" dirty="0"/>
              <a:t> (5%)</a:t>
            </a:r>
            <a:r>
              <a:rPr lang="ar-SY" sz="1600" dirty="0"/>
              <a:t>، ويُعد مستوى مقبولاً في الدراسات والأبحاث بصفة عامة، ويقابله مستوى ثقة يساوي</a:t>
            </a:r>
            <a:r>
              <a:rPr lang="ar-SA" sz="1600" dirty="0"/>
              <a:t> (95%) </a:t>
            </a:r>
            <a:r>
              <a:rPr lang="ar-SY" sz="1600" dirty="0"/>
              <a:t>لتفسير نتائج الدراسة التي سيجريها الباحث، وتم استخدام الأساليب الإحصائية التالية</a:t>
            </a:r>
            <a:r>
              <a:rPr lang="ar-SA" sz="1600" dirty="0"/>
              <a:t>:</a:t>
            </a:r>
            <a:endParaRPr lang="en-US" sz="1600" dirty="0"/>
          </a:p>
          <a:p>
            <a:pPr lvl="0" algn="just">
              <a:lnSpc>
                <a:spcPct val="170000"/>
              </a:lnSpc>
            </a:pPr>
            <a:r>
              <a:rPr lang="ar-SA" sz="1600" dirty="0"/>
              <a:t>اختبار </a:t>
            </a:r>
            <a:r>
              <a:rPr lang="en-US" sz="1600" dirty="0"/>
              <a:t>T</a:t>
            </a:r>
            <a:r>
              <a:rPr lang="ar-SA" sz="1600" dirty="0"/>
              <a:t> لعيّنتين مستقلّتين (</a:t>
            </a:r>
            <a:r>
              <a:rPr lang="en-US" sz="1600" dirty="0"/>
              <a:t>Independent Samples Test</a:t>
            </a:r>
            <a:r>
              <a:rPr lang="ar-SA" sz="1600" dirty="0"/>
              <a:t>): استخدم لمقارنة متوسط </a:t>
            </a:r>
            <a:r>
              <a:rPr lang="ar-SY" sz="1600" dirty="0"/>
              <a:t>كل من المهارة والمعلومات والتدريب بين المجموعتين التجريبيّة والضابطة.</a:t>
            </a:r>
            <a:endParaRPr lang="en-US" sz="1600" dirty="0"/>
          </a:p>
          <a:p>
            <a:pPr lvl="0" algn="just">
              <a:lnSpc>
                <a:spcPct val="170000"/>
              </a:lnSpc>
            </a:pPr>
            <a:r>
              <a:rPr lang="ar-SY" sz="1600" dirty="0"/>
              <a:t>اختبارات </a:t>
            </a:r>
            <a:r>
              <a:rPr lang="en-US" sz="1600" dirty="0"/>
              <a:t>ANOVA</a:t>
            </a:r>
            <a:r>
              <a:rPr lang="ar-SY" sz="1600" dirty="0"/>
              <a:t> لقياس الفرق بين المتوسطات للمجموعتين التجريبية والضابطة.</a:t>
            </a:r>
            <a:endParaRPr lang="en-US" sz="1600" dirty="0"/>
          </a:p>
          <a:p>
            <a:pPr algn="just">
              <a:lnSpc>
                <a:spcPct val="170000"/>
              </a:lnSpc>
            </a:pPr>
            <a:r>
              <a:rPr lang="ar-SY" sz="1600" dirty="0"/>
              <a:t>اختبار </a:t>
            </a:r>
            <a:r>
              <a:rPr lang="ar-SY" sz="1600" dirty="0" err="1"/>
              <a:t>كاي</a:t>
            </a:r>
            <a:r>
              <a:rPr lang="ar-SY" sz="1600" dirty="0"/>
              <a:t> مربع لدراسة تأثير المتغيرات الديمغرافية وظروف العمل على نتائج مقياس المهارة والتدريب والمعلومات بحسب المجموعتين</a:t>
            </a:r>
            <a:endParaRPr lang="ar-SA" sz="1600" dirty="0"/>
          </a:p>
        </p:txBody>
      </p:sp>
      <p:sp>
        <p:nvSpPr>
          <p:cNvPr id="3" name="عنوان 2"/>
          <p:cNvSpPr>
            <a:spLocks noGrp="1"/>
          </p:cNvSpPr>
          <p:nvPr>
            <p:ph type="title"/>
          </p:nvPr>
        </p:nvSpPr>
        <p:spPr/>
        <p:txBody>
          <a:bodyPr/>
          <a:lstStyle/>
          <a:p>
            <a:r>
              <a:rPr lang="ar-SA" b="1" dirty="0"/>
              <a:t>اختبارات التحليل </a:t>
            </a:r>
            <a:r>
              <a:rPr lang="ar-SA" b="1" dirty="0" smtClean="0"/>
              <a:t>الإحصائي</a:t>
            </a:r>
            <a:endParaRPr lang="ar-SA" dirty="0"/>
          </a:p>
        </p:txBody>
      </p:sp>
    </p:spTree>
    <p:extLst>
      <p:ext uri="{BB962C8B-B14F-4D97-AF65-F5344CB8AC3E}">
        <p14:creationId xmlns:p14="http://schemas.microsoft.com/office/powerpoint/2010/main" val="3794575546"/>
      </p:ext>
    </p:extLst>
  </p:cSld>
  <p:clrMapOvr>
    <a:masterClrMapping/>
  </p:clrMapOvr>
  <p:transition spd="slow">
    <p:push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marL="0" indent="0" algn="ctr">
              <a:buNone/>
            </a:pPr>
            <a:endParaRPr lang="ar-SA" b="1" dirty="0"/>
          </a:p>
          <a:p>
            <a:pPr marL="0" indent="0" algn="ctr">
              <a:buNone/>
            </a:pPr>
            <a:endParaRPr lang="ar-SA" b="1" dirty="0" smtClean="0"/>
          </a:p>
          <a:p>
            <a:pPr marL="0" indent="0" algn="ctr">
              <a:buNone/>
            </a:pPr>
            <a:endParaRPr lang="ar-SA" b="1" dirty="0"/>
          </a:p>
          <a:p>
            <a:pPr marL="0" indent="0" algn="ctr">
              <a:buNone/>
            </a:pPr>
            <a:r>
              <a:rPr lang="ar-SA" b="1" dirty="0" smtClean="0"/>
              <a:t>الجدول </a:t>
            </a:r>
            <a:r>
              <a:rPr lang="ar-SA" b="1" dirty="0"/>
              <a:t>(</a:t>
            </a:r>
            <a:r>
              <a:rPr lang="en-US" b="1" dirty="0"/>
              <a:t>1</a:t>
            </a:r>
            <a:r>
              <a:rPr lang="ar-SA" b="1" dirty="0"/>
              <a:t>): توزع عينة الدراسة وفق البيانات الديموغرافية </a:t>
            </a:r>
            <a:endParaRPr lang="ar-SA" dirty="0"/>
          </a:p>
        </p:txBody>
      </p:sp>
      <p:sp>
        <p:nvSpPr>
          <p:cNvPr id="3" name="عنوان 2"/>
          <p:cNvSpPr>
            <a:spLocks noGrp="1"/>
          </p:cNvSpPr>
          <p:nvPr>
            <p:ph type="title"/>
          </p:nvPr>
        </p:nvSpPr>
        <p:spPr/>
        <p:txBody>
          <a:bodyPr/>
          <a:lstStyle/>
          <a:p>
            <a:r>
              <a:rPr lang="ar-SA" b="1" dirty="0" smtClean="0">
                <a:solidFill>
                  <a:srgbClr val="FF0000"/>
                </a:solidFill>
              </a:rPr>
              <a:t>النتائج</a:t>
            </a:r>
            <a:endParaRPr lang="ar-SA" b="1" dirty="0">
              <a:solidFill>
                <a:srgbClr val="FF0000"/>
              </a:solidFill>
            </a:endParaRPr>
          </a:p>
        </p:txBody>
      </p:sp>
    </p:spTree>
    <p:extLst>
      <p:ext uri="{BB962C8B-B14F-4D97-AF65-F5344CB8AC3E}">
        <p14:creationId xmlns:p14="http://schemas.microsoft.com/office/powerpoint/2010/main" val="386946257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080582515"/>
              </p:ext>
            </p:extLst>
          </p:nvPr>
        </p:nvGraphicFramePr>
        <p:xfrm>
          <a:off x="2" y="7"/>
          <a:ext cx="9036494" cy="6868525"/>
        </p:xfrm>
        <a:graphic>
          <a:graphicData uri="http://schemas.openxmlformats.org/drawingml/2006/table">
            <a:tbl>
              <a:tblPr rtl="1" firstRow="1" firstCol="1" bandRow="1">
                <a:tableStyleId>{5C22544A-7EE6-4342-B048-85BDC9FD1C3A}</a:tableStyleId>
              </a:tblPr>
              <a:tblGrid>
                <a:gridCol w="1331535"/>
                <a:gridCol w="1331535"/>
                <a:gridCol w="1115783"/>
                <a:gridCol w="1115783"/>
                <a:gridCol w="1104758"/>
                <a:gridCol w="1104758"/>
                <a:gridCol w="893728"/>
                <a:gridCol w="1038614"/>
              </a:tblGrid>
              <a:tr h="315462">
                <a:tc gridSpan="3">
                  <a:txBody>
                    <a:bodyPr/>
                    <a:lstStyle/>
                    <a:p>
                      <a:pPr marR="38100" algn="ctr" rtl="1">
                        <a:lnSpc>
                          <a:spcPct val="115000"/>
                        </a:lnSpc>
                        <a:spcAft>
                          <a:spcPts val="0"/>
                        </a:spcAft>
                      </a:pPr>
                      <a:r>
                        <a:rPr lang="ar-SY" sz="1200" b="1" dirty="0">
                          <a:effectLst/>
                        </a:rPr>
                        <a:t>البيانات الديموغرافية </a:t>
                      </a:r>
                      <a:endParaRPr lang="en-US" sz="1200" b="1" dirty="0">
                        <a:effectLst/>
                        <a:latin typeface="Calibri"/>
                        <a:ea typeface="Calibri"/>
                        <a:cs typeface="Arial"/>
                      </a:endParaRPr>
                    </a:p>
                  </a:txBody>
                  <a:tcPr marL="37288" marR="37288" marT="0" marB="0"/>
                </a:tc>
                <a:tc hMerge="1">
                  <a:txBody>
                    <a:bodyPr/>
                    <a:lstStyle/>
                    <a:p>
                      <a:pPr rtl="1"/>
                      <a:endParaRPr lang="ar-SA"/>
                    </a:p>
                  </a:txBody>
                  <a:tcPr/>
                </a:tc>
                <a:tc hMerge="1">
                  <a:txBody>
                    <a:bodyPr/>
                    <a:lstStyle/>
                    <a:p>
                      <a:pPr rtl="1"/>
                      <a:endParaRPr lang="ar-SA"/>
                    </a:p>
                  </a:txBody>
                  <a:tcPr/>
                </a:tc>
                <a:tc>
                  <a:txBody>
                    <a:bodyPr/>
                    <a:lstStyle/>
                    <a:p>
                      <a:pPr marR="38100" algn="ctr" rtl="1">
                        <a:lnSpc>
                          <a:spcPct val="115000"/>
                        </a:lnSpc>
                        <a:spcAft>
                          <a:spcPts val="0"/>
                        </a:spcAft>
                      </a:pPr>
                      <a:r>
                        <a:rPr lang="ar-SA" sz="1200" b="1">
                          <a:effectLst/>
                        </a:rPr>
                        <a:t>المجموعة التجريبية</a:t>
                      </a:r>
                      <a:endParaRPr lang="en-US" sz="1200" b="1">
                        <a:effectLst/>
                      </a:endParaRPr>
                    </a:p>
                    <a:p>
                      <a:pPr marR="38100" algn="ctr" rtl="1">
                        <a:lnSpc>
                          <a:spcPct val="115000"/>
                        </a:lnSpc>
                        <a:spcAft>
                          <a:spcPts val="0"/>
                        </a:spcAft>
                      </a:pPr>
                      <a:r>
                        <a:rPr lang="en-US" sz="1200" b="1">
                          <a:effectLst/>
                        </a:rPr>
                        <a:t>N=25</a:t>
                      </a:r>
                      <a:endParaRPr lang="en-US" sz="1200" b="1">
                        <a:effectLst/>
                        <a:latin typeface="Calibri"/>
                        <a:ea typeface="Calibri"/>
                        <a:cs typeface="Arial"/>
                      </a:endParaRPr>
                    </a:p>
                  </a:txBody>
                  <a:tcPr marL="37288" marR="37288" marT="0" marB="0" anchor="ctr"/>
                </a:tc>
                <a:tc>
                  <a:txBody>
                    <a:bodyPr/>
                    <a:lstStyle/>
                    <a:p>
                      <a:pPr marR="38100" algn="ctr" rtl="1">
                        <a:lnSpc>
                          <a:spcPct val="115000"/>
                        </a:lnSpc>
                        <a:spcAft>
                          <a:spcPts val="0"/>
                        </a:spcAft>
                      </a:pPr>
                      <a:r>
                        <a:rPr lang="ar-SA" sz="1200" b="1">
                          <a:effectLst/>
                        </a:rPr>
                        <a:t>المجموعة الضابطة</a:t>
                      </a:r>
                      <a:endParaRPr lang="en-US" sz="1200" b="1">
                        <a:effectLst/>
                      </a:endParaRPr>
                    </a:p>
                    <a:p>
                      <a:pPr algn="ctr" rtl="1">
                        <a:lnSpc>
                          <a:spcPct val="115000"/>
                        </a:lnSpc>
                        <a:spcAft>
                          <a:spcPts val="0"/>
                        </a:spcAft>
                      </a:pPr>
                      <a:r>
                        <a:rPr lang="en-US" sz="1200" b="1">
                          <a:effectLst/>
                        </a:rPr>
                        <a:t>N=25</a:t>
                      </a:r>
                      <a:endParaRPr lang="en-US" sz="1200" b="1">
                        <a:effectLst/>
                        <a:latin typeface="Calibri"/>
                        <a:ea typeface="Calibri"/>
                        <a:cs typeface="Arial"/>
                      </a:endParaRPr>
                    </a:p>
                  </a:txBody>
                  <a:tcPr marL="37288" marR="37288" marT="0" marB="0" anchor="ctr"/>
                </a:tc>
                <a:tc>
                  <a:txBody>
                    <a:bodyPr/>
                    <a:lstStyle/>
                    <a:p>
                      <a:pPr algn="ctr" rtl="1">
                        <a:lnSpc>
                          <a:spcPct val="115000"/>
                        </a:lnSpc>
                        <a:spcAft>
                          <a:spcPts val="0"/>
                        </a:spcAft>
                      </a:pPr>
                      <a:r>
                        <a:rPr lang="ar-SY" sz="1200" b="1">
                          <a:effectLst/>
                        </a:rPr>
                        <a:t>المجموع</a:t>
                      </a:r>
                      <a:endParaRPr lang="en-US" sz="1200" b="1">
                        <a:effectLst/>
                      </a:endParaRPr>
                    </a:p>
                    <a:p>
                      <a:pPr algn="ctr" rtl="1">
                        <a:lnSpc>
                          <a:spcPct val="115000"/>
                        </a:lnSpc>
                        <a:spcAft>
                          <a:spcPts val="0"/>
                        </a:spcAft>
                      </a:pPr>
                      <a:r>
                        <a:rPr lang="en-US" sz="1200" b="1">
                          <a:effectLst/>
                        </a:rPr>
                        <a:t>N=50</a:t>
                      </a:r>
                      <a:endParaRPr lang="en-US" sz="1200" b="1">
                        <a:effectLst/>
                        <a:latin typeface="Calibri"/>
                        <a:ea typeface="Calibri"/>
                        <a:cs typeface="Arial"/>
                      </a:endParaRPr>
                    </a:p>
                  </a:txBody>
                  <a:tcPr marL="37288" marR="37288" marT="0" marB="0"/>
                </a:tc>
                <a:tc>
                  <a:txBody>
                    <a:bodyPr/>
                    <a:lstStyle/>
                    <a:p>
                      <a:pPr algn="ctr" rtl="1">
                        <a:lnSpc>
                          <a:spcPct val="115000"/>
                        </a:lnSpc>
                        <a:spcAft>
                          <a:spcPts val="0"/>
                        </a:spcAft>
                      </a:pPr>
                      <a:r>
                        <a:rPr lang="ar-SA" sz="1400" b="1">
                          <a:effectLst/>
                        </a:rPr>
                        <a:t>قيمة كاي مربع</a:t>
                      </a:r>
                      <a:endParaRPr lang="en-US" sz="1200" b="1">
                        <a:effectLst/>
                        <a:latin typeface="Calibri"/>
                        <a:ea typeface="Calibri"/>
                        <a:cs typeface="Arial"/>
                      </a:endParaRPr>
                    </a:p>
                  </a:txBody>
                  <a:tcPr marL="37288" marR="37288" marT="0" marB="0" anchor="ctr"/>
                </a:tc>
                <a:tc>
                  <a:txBody>
                    <a:bodyPr/>
                    <a:lstStyle/>
                    <a:p>
                      <a:pPr algn="ctr" rtl="1">
                        <a:lnSpc>
                          <a:spcPct val="115000"/>
                        </a:lnSpc>
                        <a:spcAft>
                          <a:spcPts val="0"/>
                        </a:spcAft>
                      </a:pPr>
                      <a:r>
                        <a:rPr lang="en-US" sz="1400" b="1" dirty="0">
                          <a:effectLst/>
                        </a:rPr>
                        <a:t>p-value</a:t>
                      </a:r>
                      <a:endParaRPr lang="en-US" sz="1200" b="1" dirty="0">
                        <a:effectLst/>
                        <a:latin typeface="Calibri"/>
                        <a:ea typeface="Calibri"/>
                        <a:cs typeface="Arial"/>
                      </a:endParaRPr>
                    </a:p>
                  </a:txBody>
                  <a:tcPr marL="37288" marR="37288" marT="0" marB="0" anchor="ctr"/>
                </a:tc>
              </a:tr>
              <a:tr h="243697">
                <a:tc rowSpan="4">
                  <a:txBody>
                    <a:bodyPr/>
                    <a:lstStyle/>
                    <a:p>
                      <a:pPr algn="ctr" rtl="1">
                        <a:lnSpc>
                          <a:spcPct val="115000"/>
                        </a:lnSpc>
                        <a:spcAft>
                          <a:spcPts val="0"/>
                        </a:spcAft>
                      </a:pPr>
                      <a:r>
                        <a:rPr lang="ar-SA" sz="1800" dirty="0">
                          <a:effectLst/>
                        </a:rPr>
                        <a:t> </a:t>
                      </a:r>
                      <a:endParaRPr lang="en-US" sz="1800" dirty="0">
                        <a:effectLst/>
                      </a:endParaRPr>
                    </a:p>
                    <a:p>
                      <a:pPr algn="ctr" rtl="1">
                        <a:lnSpc>
                          <a:spcPct val="115000"/>
                        </a:lnSpc>
                        <a:spcAft>
                          <a:spcPts val="0"/>
                        </a:spcAft>
                      </a:pPr>
                      <a:r>
                        <a:rPr lang="ar-SY" sz="1800" dirty="0">
                          <a:effectLst/>
                        </a:rPr>
                        <a:t>الجنس</a:t>
                      </a:r>
                      <a:endParaRPr lang="en-US" sz="1800" dirty="0">
                        <a:effectLst/>
                        <a:latin typeface="Calibri"/>
                        <a:ea typeface="Calibri"/>
                        <a:cs typeface="Arial"/>
                      </a:endParaRPr>
                    </a:p>
                  </a:txBody>
                  <a:tcPr marL="37288" marR="37288" marT="0" marB="0"/>
                </a:tc>
                <a:tc rowSpan="2">
                  <a:txBody>
                    <a:bodyPr/>
                    <a:lstStyle/>
                    <a:p>
                      <a:pPr marR="38100" algn="ctr" rtl="1">
                        <a:lnSpc>
                          <a:spcPct val="115000"/>
                        </a:lnSpc>
                        <a:spcAft>
                          <a:spcPts val="0"/>
                        </a:spcAft>
                      </a:pPr>
                      <a:r>
                        <a:rPr lang="ar-SA" sz="1200" b="1" dirty="0">
                          <a:effectLst/>
                        </a:rPr>
                        <a:t>ذكر</a:t>
                      </a:r>
                      <a:endParaRPr lang="en-US" sz="1200" b="1" dirty="0">
                        <a:effectLst/>
                        <a:latin typeface="Calibri"/>
                        <a:ea typeface="Calibri"/>
                        <a:cs typeface="Arial"/>
                      </a:endParaRPr>
                    </a:p>
                  </a:txBody>
                  <a:tcPr marL="37288" marR="37288" marT="0" marB="0" anchor="ctr"/>
                </a:tc>
                <a:tc>
                  <a:txBody>
                    <a:bodyPr/>
                    <a:lstStyle/>
                    <a:p>
                      <a:pPr marR="38100" algn="ctr" rtl="1">
                        <a:lnSpc>
                          <a:spcPct val="115000"/>
                        </a:lnSpc>
                        <a:spcAft>
                          <a:spcPts val="0"/>
                        </a:spcAft>
                      </a:pPr>
                      <a:r>
                        <a:rPr lang="ar-SA" sz="1400" b="1">
                          <a:effectLst/>
                        </a:rPr>
                        <a:t>التكرار</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effectLst/>
                        </a:rPr>
                        <a:t>10</a:t>
                      </a:r>
                      <a:endParaRPr lang="en-US" sz="1200" b="1" dirty="0">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effectLst/>
                        </a:rPr>
                        <a:t>14</a:t>
                      </a:r>
                      <a:endParaRPr lang="en-US" sz="1200" b="1" dirty="0">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effectLst/>
                        </a:rPr>
                        <a:t>24</a:t>
                      </a:r>
                      <a:endParaRPr lang="en-US" sz="1200" b="1" dirty="0">
                        <a:effectLst/>
                        <a:latin typeface="Calibri"/>
                        <a:ea typeface="Calibri"/>
                        <a:cs typeface="Arial"/>
                      </a:endParaRPr>
                    </a:p>
                  </a:txBody>
                  <a:tcPr marL="37288" marR="37288" marT="0" marB="0" anchor="ctr"/>
                </a:tc>
                <a:tc rowSpan="4">
                  <a:txBody>
                    <a:bodyPr/>
                    <a:lstStyle/>
                    <a:p>
                      <a:pPr marL="38100" marR="38100" algn="ctr" rtl="1">
                        <a:lnSpc>
                          <a:spcPts val="1600"/>
                        </a:lnSpc>
                        <a:spcAft>
                          <a:spcPts val="0"/>
                        </a:spcAft>
                      </a:pPr>
                      <a:r>
                        <a:rPr lang="en-US" sz="1200" b="1" dirty="0">
                          <a:effectLst/>
                        </a:rPr>
                        <a:t>1.282</a:t>
                      </a:r>
                      <a:endParaRPr lang="en-US" sz="1200" b="1" dirty="0">
                        <a:effectLst/>
                        <a:latin typeface="Calibri"/>
                        <a:ea typeface="Calibri"/>
                        <a:cs typeface="Arial"/>
                      </a:endParaRPr>
                    </a:p>
                  </a:txBody>
                  <a:tcPr marL="37288" marR="37288" marT="0" marB="0" anchor="ctr"/>
                </a:tc>
                <a:tc rowSpan="4">
                  <a:txBody>
                    <a:bodyPr/>
                    <a:lstStyle/>
                    <a:p>
                      <a:pPr marL="38100" marR="38100" algn="ctr" rtl="1">
                        <a:lnSpc>
                          <a:spcPts val="1600"/>
                        </a:lnSpc>
                        <a:spcAft>
                          <a:spcPts val="0"/>
                        </a:spcAft>
                      </a:pPr>
                      <a:r>
                        <a:rPr lang="en-US" sz="1200" b="1">
                          <a:effectLst/>
                        </a:rPr>
                        <a:t>0.258</a:t>
                      </a:r>
                      <a:endParaRPr lang="en-US" sz="1200" b="1">
                        <a:effectLst/>
                        <a:latin typeface="Calibri"/>
                        <a:ea typeface="Calibri"/>
                        <a:cs typeface="Arial"/>
                      </a:endParaRPr>
                    </a:p>
                  </a:txBody>
                  <a:tcPr marL="37288" marR="37288" marT="0" marB="0" anchor="ctr"/>
                </a:tc>
              </a:tr>
              <a:tr h="24369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en-US" sz="1400" b="1">
                          <a:effectLst/>
                        </a:rPr>
                        <a:t>%</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40.0%</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solidFill>
                            <a:srgbClr val="FF0000"/>
                          </a:solidFill>
                          <a:effectLst/>
                        </a:rPr>
                        <a:t>56.0%</a:t>
                      </a:r>
                      <a:endParaRPr lang="en-US" sz="1200" b="1" dirty="0">
                        <a:solidFill>
                          <a:srgbClr val="FF0000"/>
                        </a:solidFill>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48.0%</a:t>
                      </a:r>
                      <a:endParaRPr lang="en-US" sz="1200" b="1">
                        <a:effectLst/>
                        <a:latin typeface="Calibri"/>
                        <a:ea typeface="Calibri"/>
                        <a:cs typeface="Arial"/>
                      </a:endParaRPr>
                    </a:p>
                  </a:txBody>
                  <a:tcPr marL="37288" marR="37288" marT="0" marB="0" anchor="ctr"/>
                </a:tc>
                <a:tc vMerge="1">
                  <a:txBody>
                    <a:bodyPr/>
                    <a:lstStyle/>
                    <a:p>
                      <a:pPr rtl="1"/>
                      <a:endParaRPr lang="ar-SA"/>
                    </a:p>
                  </a:txBody>
                  <a:tcPr/>
                </a:tc>
                <a:tc vMerge="1">
                  <a:txBody>
                    <a:bodyPr/>
                    <a:lstStyle/>
                    <a:p>
                      <a:pPr rtl="1"/>
                      <a:endParaRPr lang="ar-SA"/>
                    </a:p>
                  </a:txBody>
                  <a:tcPr/>
                </a:tc>
              </a:tr>
              <a:tr h="243697">
                <a:tc vMerge="1">
                  <a:txBody>
                    <a:bodyPr/>
                    <a:lstStyle/>
                    <a:p>
                      <a:pPr rtl="1"/>
                      <a:endParaRPr lang="ar-SA"/>
                    </a:p>
                  </a:txBody>
                  <a:tcPr/>
                </a:tc>
                <a:tc rowSpan="2">
                  <a:txBody>
                    <a:bodyPr/>
                    <a:lstStyle/>
                    <a:p>
                      <a:pPr marR="38100" algn="ctr" rtl="1">
                        <a:lnSpc>
                          <a:spcPct val="115000"/>
                        </a:lnSpc>
                        <a:spcAft>
                          <a:spcPts val="0"/>
                        </a:spcAft>
                      </a:pPr>
                      <a:r>
                        <a:rPr lang="ar-SA" sz="1200" b="1" dirty="0">
                          <a:effectLst/>
                        </a:rPr>
                        <a:t>انثى</a:t>
                      </a:r>
                      <a:endParaRPr lang="en-US" sz="1200" b="1" dirty="0">
                        <a:effectLst/>
                        <a:latin typeface="Calibri"/>
                        <a:ea typeface="Calibri"/>
                        <a:cs typeface="Arial"/>
                      </a:endParaRPr>
                    </a:p>
                  </a:txBody>
                  <a:tcPr marL="37288" marR="37288" marT="0" marB="0" anchor="ctr"/>
                </a:tc>
                <a:tc>
                  <a:txBody>
                    <a:bodyPr/>
                    <a:lstStyle/>
                    <a:p>
                      <a:pPr marR="38100" algn="ctr" rtl="1">
                        <a:lnSpc>
                          <a:spcPct val="115000"/>
                        </a:lnSpc>
                        <a:spcAft>
                          <a:spcPts val="0"/>
                        </a:spcAft>
                      </a:pPr>
                      <a:r>
                        <a:rPr lang="ar-SA" sz="1400" b="1">
                          <a:effectLst/>
                        </a:rPr>
                        <a:t>التكرار</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15</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11</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26</a:t>
                      </a:r>
                      <a:endParaRPr lang="en-US" sz="1200" b="1">
                        <a:effectLst/>
                        <a:latin typeface="Calibri"/>
                        <a:ea typeface="Calibri"/>
                        <a:cs typeface="Arial"/>
                      </a:endParaRPr>
                    </a:p>
                  </a:txBody>
                  <a:tcPr marL="37288" marR="37288" marT="0" marB="0" anchor="ctr"/>
                </a:tc>
                <a:tc vMerge="1">
                  <a:txBody>
                    <a:bodyPr/>
                    <a:lstStyle/>
                    <a:p>
                      <a:pPr rtl="1"/>
                      <a:endParaRPr lang="ar-SA"/>
                    </a:p>
                  </a:txBody>
                  <a:tcPr/>
                </a:tc>
                <a:tc vMerge="1">
                  <a:txBody>
                    <a:bodyPr/>
                    <a:lstStyle/>
                    <a:p>
                      <a:pPr rtl="1"/>
                      <a:endParaRPr lang="ar-SA"/>
                    </a:p>
                  </a:txBody>
                  <a:tcPr/>
                </a:tc>
              </a:tr>
              <a:tr h="24369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en-US" sz="1400" b="1">
                          <a:effectLst/>
                        </a:rPr>
                        <a:t>%</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solidFill>
                            <a:srgbClr val="FF0000"/>
                          </a:solidFill>
                          <a:effectLst/>
                        </a:rPr>
                        <a:t>60.0%</a:t>
                      </a:r>
                      <a:endParaRPr lang="en-US" sz="1200" b="1" dirty="0">
                        <a:solidFill>
                          <a:srgbClr val="FF0000"/>
                        </a:solidFill>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44.0%</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52.0%</a:t>
                      </a:r>
                      <a:endParaRPr lang="en-US" sz="1200" b="1">
                        <a:effectLst/>
                        <a:latin typeface="Calibri"/>
                        <a:ea typeface="Calibri"/>
                        <a:cs typeface="Arial"/>
                      </a:endParaRPr>
                    </a:p>
                  </a:txBody>
                  <a:tcPr marL="37288" marR="37288" marT="0" marB="0" anchor="ctr"/>
                </a:tc>
                <a:tc vMerge="1">
                  <a:txBody>
                    <a:bodyPr/>
                    <a:lstStyle/>
                    <a:p>
                      <a:pPr rtl="1"/>
                      <a:endParaRPr lang="ar-SA"/>
                    </a:p>
                  </a:txBody>
                  <a:tcPr/>
                </a:tc>
                <a:tc vMerge="1">
                  <a:txBody>
                    <a:bodyPr/>
                    <a:lstStyle/>
                    <a:p>
                      <a:pPr rtl="1"/>
                      <a:endParaRPr lang="ar-SA"/>
                    </a:p>
                  </a:txBody>
                  <a:tcPr/>
                </a:tc>
              </a:tr>
              <a:tr h="243697">
                <a:tc rowSpan="8">
                  <a:txBody>
                    <a:bodyPr/>
                    <a:lstStyle/>
                    <a:p>
                      <a:pPr algn="ctr" rtl="1">
                        <a:lnSpc>
                          <a:spcPct val="115000"/>
                        </a:lnSpc>
                        <a:spcAft>
                          <a:spcPts val="0"/>
                        </a:spcAft>
                      </a:pPr>
                      <a:r>
                        <a:rPr lang="ar-SY" sz="1800" dirty="0">
                          <a:effectLst/>
                        </a:rPr>
                        <a:t> </a:t>
                      </a:r>
                      <a:endParaRPr lang="en-US" sz="1800" dirty="0">
                        <a:effectLst/>
                      </a:endParaRPr>
                    </a:p>
                    <a:p>
                      <a:pPr algn="ctr" rtl="1">
                        <a:lnSpc>
                          <a:spcPct val="115000"/>
                        </a:lnSpc>
                        <a:spcAft>
                          <a:spcPts val="0"/>
                        </a:spcAft>
                      </a:pPr>
                      <a:r>
                        <a:rPr lang="ar-SA" sz="1800" dirty="0">
                          <a:effectLst/>
                        </a:rPr>
                        <a:t> </a:t>
                      </a:r>
                      <a:endParaRPr lang="en-US" sz="1800" dirty="0">
                        <a:effectLst/>
                      </a:endParaRPr>
                    </a:p>
                    <a:p>
                      <a:pPr algn="ctr" rtl="1">
                        <a:lnSpc>
                          <a:spcPct val="115000"/>
                        </a:lnSpc>
                        <a:spcAft>
                          <a:spcPts val="0"/>
                        </a:spcAft>
                        <a:tabLst>
                          <a:tab pos="653415" algn="l"/>
                        </a:tabLst>
                      </a:pPr>
                      <a:r>
                        <a:rPr lang="ar-SY" sz="1800" dirty="0">
                          <a:effectLst/>
                        </a:rPr>
                        <a:t>العمر</a:t>
                      </a:r>
                      <a:endParaRPr lang="en-US" sz="1800" dirty="0">
                        <a:effectLst/>
                        <a:latin typeface="Calibri"/>
                        <a:ea typeface="Calibri"/>
                        <a:cs typeface="Arial"/>
                      </a:endParaRPr>
                    </a:p>
                  </a:txBody>
                  <a:tcPr marL="37288" marR="37288" marT="0" marB="0"/>
                </a:tc>
                <a:tc rowSpan="2">
                  <a:txBody>
                    <a:bodyPr/>
                    <a:lstStyle/>
                    <a:p>
                      <a:pPr marR="38100" algn="ctr" rtl="1">
                        <a:lnSpc>
                          <a:spcPct val="115000"/>
                        </a:lnSpc>
                        <a:spcAft>
                          <a:spcPts val="0"/>
                        </a:spcAft>
                      </a:pPr>
                      <a:r>
                        <a:rPr lang="en-US" sz="1200" b="1">
                          <a:effectLst/>
                        </a:rPr>
                        <a:t>22_29</a:t>
                      </a:r>
                      <a:endParaRPr lang="en-US" sz="1200" b="1">
                        <a:effectLst/>
                        <a:latin typeface="Calibri"/>
                        <a:ea typeface="Calibri"/>
                        <a:cs typeface="Arial"/>
                      </a:endParaRPr>
                    </a:p>
                  </a:txBody>
                  <a:tcPr marL="37288" marR="37288" marT="0" marB="0" anchor="ctr"/>
                </a:tc>
                <a:tc>
                  <a:txBody>
                    <a:bodyPr/>
                    <a:lstStyle/>
                    <a:p>
                      <a:pPr marR="38100" algn="ctr" rtl="1">
                        <a:lnSpc>
                          <a:spcPct val="115000"/>
                        </a:lnSpc>
                        <a:spcAft>
                          <a:spcPts val="0"/>
                        </a:spcAft>
                      </a:pPr>
                      <a:r>
                        <a:rPr lang="ar-SA" sz="1400" b="1">
                          <a:effectLst/>
                        </a:rPr>
                        <a:t>التكرار</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12</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9</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21</a:t>
                      </a:r>
                      <a:endParaRPr lang="en-US" sz="1200" b="1">
                        <a:effectLst/>
                        <a:latin typeface="Calibri"/>
                        <a:ea typeface="Calibri"/>
                        <a:cs typeface="Arial"/>
                      </a:endParaRPr>
                    </a:p>
                  </a:txBody>
                  <a:tcPr marL="37288" marR="37288" marT="0" marB="0" anchor="ctr"/>
                </a:tc>
                <a:tc rowSpan="8">
                  <a:txBody>
                    <a:bodyPr/>
                    <a:lstStyle/>
                    <a:p>
                      <a:pPr marL="38100" marR="38100" algn="ctr" rtl="1">
                        <a:lnSpc>
                          <a:spcPts val="1600"/>
                        </a:lnSpc>
                        <a:spcAft>
                          <a:spcPts val="0"/>
                        </a:spcAft>
                      </a:pPr>
                      <a:r>
                        <a:rPr lang="en-US" sz="1200" b="1">
                          <a:effectLst/>
                        </a:rPr>
                        <a:t>6.389</a:t>
                      </a:r>
                      <a:endParaRPr lang="en-US" sz="1200" b="1">
                        <a:effectLst/>
                        <a:latin typeface="Calibri"/>
                        <a:ea typeface="Calibri"/>
                        <a:cs typeface="Arial"/>
                      </a:endParaRPr>
                    </a:p>
                  </a:txBody>
                  <a:tcPr marL="37288" marR="37288" marT="0" marB="0" anchor="ctr"/>
                </a:tc>
                <a:tc rowSpan="8">
                  <a:txBody>
                    <a:bodyPr/>
                    <a:lstStyle/>
                    <a:p>
                      <a:pPr marL="38100" marR="38100" algn="ctr" rtl="1">
                        <a:lnSpc>
                          <a:spcPts val="1600"/>
                        </a:lnSpc>
                        <a:spcAft>
                          <a:spcPts val="0"/>
                        </a:spcAft>
                      </a:pPr>
                      <a:r>
                        <a:rPr lang="en-US" sz="1200" b="1">
                          <a:effectLst/>
                        </a:rPr>
                        <a:t>0.094</a:t>
                      </a:r>
                      <a:endParaRPr lang="en-US" sz="1200" b="1">
                        <a:effectLst/>
                        <a:latin typeface="Calibri"/>
                        <a:ea typeface="Calibri"/>
                        <a:cs typeface="Arial"/>
                      </a:endParaRPr>
                    </a:p>
                  </a:txBody>
                  <a:tcPr marL="37288" marR="37288" marT="0" marB="0" anchor="ctr"/>
                </a:tc>
              </a:tr>
              <a:tr h="243697">
                <a:tc vMerge="1">
                  <a:txBody>
                    <a:bodyPr/>
                    <a:lstStyle/>
                    <a:p>
                      <a:pPr rtl="1"/>
                      <a:endParaRPr lang="ar-SA"/>
                    </a:p>
                  </a:txBody>
                  <a:tcPr/>
                </a:tc>
                <a:tc vMerge="1">
                  <a:txBody>
                    <a:bodyPr/>
                    <a:lstStyle/>
                    <a:p>
                      <a:pPr rtl="1"/>
                      <a:endParaRPr lang="ar-SA"/>
                    </a:p>
                  </a:txBody>
                  <a:tcPr/>
                </a:tc>
                <a:tc>
                  <a:txBody>
                    <a:bodyPr/>
                    <a:lstStyle/>
                    <a:p>
                      <a:pPr marR="38100" algn="ctr" rtl="1">
                        <a:lnSpc>
                          <a:spcPct val="115000"/>
                        </a:lnSpc>
                        <a:spcAft>
                          <a:spcPts val="0"/>
                        </a:spcAft>
                      </a:pPr>
                      <a:r>
                        <a:rPr lang="en-US" sz="1400" b="1">
                          <a:effectLst/>
                        </a:rPr>
                        <a:t>%</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solidFill>
                            <a:srgbClr val="FF0000"/>
                          </a:solidFill>
                          <a:effectLst/>
                        </a:rPr>
                        <a:t>48.0%</a:t>
                      </a:r>
                      <a:endParaRPr lang="en-US" sz="1200" b="1" dirty="0">
                        <a:solidFill>
                          <a:srgbClr val="FF0000"/>
                        </a:solidFill>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36.0%</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42.0%</a:t>
                      </a:r>
                      <a:endParaRPr lang="en-US" sz="1200" b="1">
                        <a:effectLst/>
                        <a:latin typeface="Calibri"/>
                        <a:ea typeface="Calibri"/>
                        <a:cs typeface="Arial"/>
                      </a:endParaRPr>
                    </a:p>
                  </a:txBody>
                  <a:tcPr marL="37288" marR="37288" marT="0" marB="0" anchor="ctr"/>
                </a:tc>
                <a:tc vMerge="1">
                  <a:txBody>
                    <a:bodyPr/>
                    <a:lstStyle/>
                    <a:p>
                      <a:pPr rtl="1"/>
                      <a:endParaRPr lang="ar-SA"/>
                    </a:p>
                  </a:txBody>
                  <a:tcPr/>
                </a:tc>
                <a:tc vMerge="1">
                  <a:txBody>
                    <a:bodyPr/>
                    <a:lstStyle/>
                    <a:p>
                      <a:pPr rtl="1"/>
                      <a:endParaRPr lang="ar-SA"/>
                    </a:p>
                  </a:txBody>
                  <a:tcPr/>
                </a:tc>
              </a:tr>
              <a:tr h="243697">
                <a:tc vMerge="1">
                  <a:txBody>
                    <a:bodyPr/>
                    <a:lstStyle/>
                    <a:p>
                      <a:pPr rtl="1"/>
                      <a:endParaRPr lang="ar-SA"/>
                    </a:p>
                  </a:txBody>
                  <a:tcPr/>
                </a:tc>
                <a:tc rowSpan="2">
                  <a:txBody>
                    <a:bodyPr/>
                    <a:lstStyle/>
                    <a:p>
                      <a:pPr marR="38100" algn="ctr" rtl="1">
                        <a:lnSpc>
                          <a:spcPct val="115000"/>
                        </a:lnSpc>
                        <a:spcAft>
                          <a:spcPts val="0"/>
                        </a:spcAft>
                      </a:pPr>
                      <a:r>
                        <a:rPr lang="en-US" sz="1200" b="1">
                          <a:effectLst/>
                        </a:rPr>
                        <a:t>30_39</a:t>
                      </a:r>
                      <a:endParaRPr lang="en-US" sz="1200" b="1">
                        <a:effectLst/>
                        <a:latin typeface="Calibri"/>
                        <a:ea typeface="Calibri"/>
                        <a:cs typeface="Arial"/>
                      </a:endParaRPr>
                    </a:p>
                  </a:txBody>
                  <a:tcPr marL="37288" marR="37288" marT="0" marB="0" anchor="ctr"/>
                </a:tc>
                <a:tc>
                  <a:txBody>
                    <a:bodyPr/>
                    <a:lstStyle/>
                    <a:p>
                      <a:pPr marR="38100" algn="ctr" rtl="1">
                        <a:lnSpc>
                          <a:spcPct val="115000"/>
                        </a:lnSpc>
                        <a:spcAft>
                          <a:spcPts val="0"/>
                        </a:spcAft>
                      </a:pPr>
                      <a:r>
                        <a:rPr lang="ar-SA" sz="1400" b="1">
                          <a:effectLst/>
                        </a:rPr>
                        <a:t>التكرار</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9</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16</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25</a:t>
                      </a:r>
                      <a:endParaRPr lang="en-US" sz="1200" b="1">
                        <a:effectLst/>
                        <a:latin typeface="Calibri"/>
                        <a:ea typeface="Calibri"/>
                        <a:cs typeface="Arial"/>
                      </a:endParaRPr>
                    </a:p>
                  </a:txBody>
                  <a:tcPr marL="37288" marR="37288" marT="0" marB="0" anchor="ctr"/>
                </a:tc>
                <a:tc vMerge="1">
                  <a:txBody>
                    <a:bodyPr/>
                    <a:lstStyle/>
                    <a:p>
                      <a:pPr rtl="1"/>
                      <a:endParaRPr lang="ar-SA"/>
                    </a:p>
                  </a:txBody>
                  <a:tcPr/>
                </a:tc>
                <a:tc vMerge="1">
                  <a:txBody>
                    <a:bodyPr/>
                    <a:lstStyle/>
                    <a:p>
                      <a:pPr rtl="1"/>
                      <a:endParaRPr lang="ar-SA"/>
                    </a:p>
                  </a:txBody>
                  <a:tcPr/>
                </a:tc>
              </a:tr>
              <a:tr h="243697">
                <a:tc vMerge="1">
                  <a:txBody>
                    <a:bodyPr/>
                    <a:lstStyle/>
                    <a:p>
                      <a:pPr rtl="1"/>
                      <a:endParaRPr lang="ar-SA"/>
                    </a:p>
                  </a:txBody>
                  <a:tcPr/>
                </a:tc>
                <a:tc vMerge="1">
                  <a:txBody>
                    <a:bodyPr/>
                    <a:lstStyle/>
                    <a:p>
                      <a:pPr rtl="1"/>
                      <a:endParaRPr lang="ar-SA"/>
                    </a:p>
                  </a:txBody>
                  <a:tcPr/>
                </a:tc>
                <a:tc>
                  <a:txBody>
                    <a:bodyPr/>
                    <a:lstStyle/>
                    <a:p>
                      <a:pPr marR="38100" algn="ctr" rtl="1">
                        <a:lnSpc>
                          <a:spcPct val="115000"/>
                        </a:lnSpc>
                        <a:spcAft>
                          <a:spcPts val="0"/>
                        </a:spcAft>
                      </a:pPr>
                      <a:r>
                        <a:rPr lang="en-US" sz="1400" b="1">
                          <a:effectLst/>
                        </a:rPr>
                        <a:t>%</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effectLst/>
                        </a:rPr>
                        <a:t>36.0%</a:t>
                      </a:r>
                      <a:endParaRPr lang="en-US" sz="1200" b="1" dirty="0">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solidFill>
                            <a:srgbClr val="FF0000"/>
                          </a:solidFill>
                          <a:effectLst/>
                        </a:rPr>
                        <a:t>64.0%</a:t>
                      </a:r>
                      <a:endParaRPr lang="en-US" sz="1200" b="1" dirty="0">
                        <a:solidFill>
                          <a:srgbClr val="FF0000"/>
                        </a:solidFill>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50.0%</a:t>
                      </a:r>
                      <a:endParaRPr lang="en-US" sz="1200" b="1">
                        <a:effectLst/>
                        <a:latin typeface="Calibri"/>
                        <a:ea typeface="Calibri"/>
                        <a:cs typeface="Arial"/>
                      </a:endParaRPr>
                    </a:p>
                  </a:txBody>
                  <a:tcPr marL="37288" marR="37288" marT="0" marB="0" anchor="ctr"/>
                </a:tc>
                <a:tc vMerge="1">
                  <a:txBody>
                    <a:bodyPr/>
                    <a:lstStyle/>
                    <a:p>
                      <a:pPr rtl="1"/>
                      <a:endParaRPr lang="ar-SA"/>
                    </a:p>
                  </a:txBody>
                  <a:tcPr/>
                </a:tc>
                <a:tc vMerge="1">
                  <a:txBody>
                    <a:bodyPr/>
                    <a:lstStyle/>
                    <a:p>
                      <a:pPr rtl="1"/>
                      <a:endParaRPr lang="ar-SA"/>
                    </a:p>
                  </a:txBody>
                  <a:tcPr/>
                </a:tc>
              </a:tr>
              <a:tr h="243697">
                <a:tc vMerge="1">
                  <a:txBody>
                    <a:bodyPr/>
                    <a:lstStyle/>
                    <a:p>
                      <a:pPr rtl="1"/>
                      <a:endParaRPr lang="ar-SA"/>
                    </a:p>
                  </a:txBody>
                  <a:tcPr/>
                </a:tc>
                <a:tc rowSpan="2">
                  <a:txBody>
                    <a:bodyPr/>
                    <a:lstStyle/>
                    <a:p>
                      <a:pPr marR="38100" algn="ctr" rtl="1">
                        <a:lnSpc>
                          <a:spcPct val="115000"/>
                        </a:lnSpc>
                        <a:spcAft>
                          <a:spcPts val="0"/>
                        </a:spcAft>
                      </a:pPr>
                      <a:r>
                        <a:rPr lang="en-US" sz="1200" b="1">
                          <a:effectLst/>
                        </a:rPr>
                        <a:t>40_49</a:t>
                      </a:r>
                      <a:endParaRPr lang="en-US" sz="1200" b="1">
                        <a:effectLst/>
                        <a:latin typeface="Calibri"/>
                        <a:ea typeface="Calibri"/>
                        <a:cs typeface="Arial"/>
                      </a:endParaRPr>
                    </a:p>
                  </a:txBody>
                  <a:tcPr marL="37288" marR="37288" marT="0" marB="0" anchor="ctr"/>
                </a:tc>
                <a:tc>
                  <a:txBody>
                    <a:bodyPr/>
                    <a:lstStyle/>
                    <a:p>
                      <a:pPr marR="38100" algn="ctr" rtl="1">
                        <a:lnSpc>
                          <a:spcPct val="115000"/>
                        </a:lnSpc>
                        <a:spcAft>
                          <a:spcPts val="0"/>
                        </a:spcAft>
                      </a:pPr>
                      <a:r>
                        <a:rPr lang="ar-SA" sz="1400" b="1">
                          <a:effectLst/>
                        </a:rPr>
                        <a:t>التكرار</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effectLst/>
                        </a:rPr>
                        <a:t>3</a:t>
                      </a:r>
                      <a:endParaRPr lang="en-US" sz="1200" b="1" dirty="0">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0</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3</a:t>
                      </a:r>
                      <a:endParaRPr lang="en-US" sz="1200" b="1">
                        <a:effectLst/>
                        <a:latin typeface="Calibri"/>
                        <a:ea typeface="Calibri"/>
                        <a:cs typeface="Arial"/>
                      </a:endParaRPr>
                    </a:p>
                  </a:txBody>
                  <a:tcPr marL="37288" marR="37288" marT="0" marB="0" anchor="ctr"/>
                </a:tc>
                <a:tc vMerge="1">
                  <a:txBody>
                    <a:bodyPr/>
                    <a:lstStyle/>
                    <a:p>
                      <a:pPr rtl="1"/>
                      <a:endParaRPr lang="ar-SA"/>
                    </a:p>
                  </a:txBody>
                  <a:tcPr/>
                </a:tc>
                <a:tc vMerge="1">
                  <a:txBody>
                    <a:bodyPr/>
                    <a:lstStyle/>
                    <a:p>
                      <a:pPr rtl="1"/>
                      <a:endParaRPr lang="ar-SA"/>
                    </a:p>
                  </a:txBody>
                  <a:tcPr/>
                </a:tc>
              </a:tr>
              <a:tr h="243697">
                <a:tc vMerge="1">
                  <a:txBody>
                    <a:bodyPr/>
                    <a:lstStyle/>
                    <a:p>
                      <a:pPr rtl="1"/>
                      <a:endParaRPr lang="ar-SA"/>
                    </a:p>
                  </a:txBody>
                  <a:tcPr/>
                </a:tc>
                <a:tc vMerge="1">
                  <a:txBody>
                    <a:bodyPr/>
                    <a:lstStyle/>
                    <a:p>
                      <a:pPr rtl="1"/>
                      <a:endParaRPr lang="ar-SA"/>
                    </a:p>
                  </a:txBody>
                  <a:tcPr/>
                </a:tc>
                <a:tc>
                  <a:txBody>
                    <a:bodyPr/>
                    <a:lstStyle/>
                    <a:p>
                      <a:pPr marR="38100" algn="ctr" rtl="1">
                        <a:lnSpc>
                          <a:spcPct val="115000"/>
                        </a:lnSpc>
                        <a:spcAft>
                          <a:spcPts val="0"/>
                        </a:spcAft>
                      </a:pPr>
                      <a:r>
                        <a:rPr lang="en-US" sz="1400" b="1">
                          <a:effectLst/>
                        </a:rPr>
                        <a:t>%</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12.0%</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effectLst/>
                        </a:rPr>
                        <a:t>0.0%</a:t>
                      </a:r>
                      <a:endParaRPr lang="en-US" sz="1200" b="1" dirty="0">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6.0%</a:t>
                      </a:r>
                      <a:endParaRPr lang="en-US" sz="1200" b="1">
                        <a:effectLst/>
                        <a:latin typeface="Calibri"/>
                        <a:ea typeface="Calibri"/>
                        <a:cs typeface="Arial"/>
                      </a:endParaRPr>
                    </a:p>
                  </a:txBody>
                  <a:tcPr marL="37288" marR="37288" marT="0" marB="0" anchor="ctr"/>
                </a:tc>
                <a:tc vMerge="1">
                  <a:txBody>
                    <a:bodyPr/>
                    <a:lstStyle/>
                    <a:p>
                      <a:pPr rtl="1"/>
                      <a:endParaRPr lang="ar-SA"/>
                    </a:p>
                  </a:txBody>
                  <a:tcPr/>
                </a:tc>
                <a:tc vMerge="1">
                  <a:txBody>
                    <a:bodyPr/>
                    <a:lstStyle/>
                    <a:p>
                      <a:pPr rtl="1"/>
                      <a:endParaRPr lang="ar-SA"/>
                    </a:p>
                  </a:txBody>
                  <a:tcPr/>
                </a:tc>
              </a:tr>
              <a:tr h="243697">
                <a:tc vMerge="1">
                  <a:txBody>
                    <a:bodyPr/>
                    <a:lstStyle/>
                    <a:p>
                      <a:pPr rtl="1"/>
                      <a:endParaRPr lang="ar-SA"/>
                    </a:p>
                  </a:txBody>
                  <a:tcPr/>
                </a:tc>
                <a:tc rowSpan="2">
                  <a:txBody>
                    <a:bodyPr/>
                    <a:lstStyle/>
                    <a:p>
                      <a:pPr marR="38100" algn="ctr" rtl="1">
                        <a:lnSpc>
                          <a:spcPct val="115000"/>
                        </a:lnSpc>
                        <a:spcAft>
                          <a:spcPts val="0"/>
                        </a:spcAft>
                      </a:pPr>
                      <a:r>
                        <a:rPr lang="en-US" sz="1200" b="1">
                          <a:effectLst/>
                        </a:rPr>
                        <a:t>&gt;50</a:t>
                      </a:r>
                      <a:endParaRPr lang="en-US" sz="1200" b="1">
                        <a:effectLst/>
                        <a:latin typeface="Calibri"/>
                        <a:ea typeface="Calibri"/>
                        <a:cs typeface="Arial"/>
                      </a:endParaRPr>
                    </a:p>
                  </a:txBody>
                  <a:tcPr marL="37288" marR="37288" marT="0" marB="0" anchor="ctr"/>
                </a:tc>
                <a:tc>
                  <a:txBody>
                    <a:bodyPr/>
                    <a:lstStyle/>
                    <a:p>
                      <a:pPr marR="38100" algn="ctr" rtl="1">
                        <a:lnSpc>
                          <a:spcPct val="115000"/>
                        </a:lnSpc>
                        <a:spcAft>
                          <a:spcPts val="0"/>
                        </a:spcAft>
                      </a:pPr>
                      <a:r>
                        <a:rPr lang="ar-SA" sz="1400" b="1">
                          <a:effectLst/>
                        </a:rPr>
                        <a:t>التكرار</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1</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0</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1</a:t>
                      </a:r>
                      <a:endParaRPr lang="en-US" sz="1200" b="1">
                        <a:effectLst/>
                        <a:latin typeface="Calibri"/>
                        <a:ea typeface="Calibri"/>
                        <a:cs typeface="Arial"/>
                      </a:endParaRPr>
                    </a:p>
                  </a:txBody>
                  <a:tcPr marL="37288" marR="37288" marT="0" marB="0" anchor="ctr"/>
                </a:tc>
                <a:tc vMerge="1">
                  <a:txBody>
                    <a:bodyPr/>
                    <a:lstStyle/>
                    <a:p>
                      <a:pPr rtl="1"/>
                      <a:endParaRPr lang="ar-SA"/>
                    </a:p>
                  </a:txBody>
                  <a:tcPr/>
                </a:tc>
                <a:tc vMerge="1">
                  <a:txBody>
                    <a:bodyPr/>
                    <a:lstStyle/>
                    <a:p>
                      <a:pPr rtl="1"/>
                      <a:endParaRPr lang="ar-SA"/>
                    </a:p>
                  </a:txBody>
                  <a:tcPr/>
                </a:tc>
              </a:tr>
              <a:tr h="243697">
                <a:tc vMerge="1">
                  <a:txBody>
                    <a:bodyPr/>
                    <a:lstStyle/>
                    <a:p>
                      <a:pPr rtl="1"/>
                      <a:endParaRPr lang="ar-SA"/>
                    </a:p>
                  </a:txBody>
                  <a:tcPr/>
                </a:tc>
                <a:tc vMerge="1">
                  <a:txBody>
                    <a:bodyPr/>
                    <a:lstStyle/>
                    <a:p>
                      <a:pPr rtl="1"/>
                      <a:endParaRPr lang="ar-SA"/>
                    </a:p>
                  </a:txBody>
                  <a:tcPr/>
                </a:tc>
                <a:tc>
                  <a:txBody>
                    <a:bodyPr/>
                    <a:lstStyle/>
                    <a:p>
                      <a:pPr marR="38100" algn="ctr" rtl="1">
                        <a:lnSpc>
                          <a:spcPct val="115000"/>
                        </a:lnSpc>
                        <a:spcAft>
                          <a:spcPts val="0"/>
                        </a:spcAft>
                      </a:pPr>
                      <a:r>
                        <a:rPr lang="en-US" sz="1400" b="1">
                          <a:effectLst/>
                        </a:rPr>
                        <a:t>%</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4.0%</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0.0%</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2.0%</a:t>
                      </a:r>
                      <a:endParaRPr lang="en-US" sz="1200" b="1">
                        <a:effectLst/>
                        <a:latin typeface="Calibri"/>
                        <a:ea typeface="Calibri"/>
                        <a:cs typeface="Arial"/>
                      </a:endParaRPr>
                    </a:p>
                  </a:txBody>
                  <a:tcPr marL="37288" marR="37288" marT="0" marB="0" anchor="ctr"/>
                </a:tc>
                <a:tc vMerge="1">
                  <a:txBody>
                    <a:bodyPr/>
                    <a:lstStyle/>
                    <a:p>
                      <a:pPr rtl="1"/>
                      <a:endParaRPr lang="ar-SA"/>
                    </a:p>
                  </a:txBody>
                  <a:tcPr/>
                </a:tc>
                <a:tc vMerge="1">
                  <a:txBody>
                    <a:bodyPr/>
                    <a:lstStyle/>
                    <a:p>
                      <a:pPr rtl="1"/>
                      <a:endParaRPr lang="ar-SA"/>
                    </a:p>
                  </a:txBody>
                  <a:tcPr/>
                </a:tc>
              </a:tr>
              <a:tr h="243697">
                <a:tc rowSpan="6">
                  <a:txBody>
                    <a:bodyPr/>
                    <a:lstStyle/>
                    <a:p>
                      <a:pPr algn="ctr" rtl="1">
                        <a:lnSpc>
                          <a:spcPct val="115000"/>
                        </a:lnSpc>
                        <a:spcAft>
                          <a:spcPts val="0"/>
                        </a:spcAft>
                      </a:pPr>
                      <a:r>
                        <a:rPr lang="ar-SY" sz="1800" dirty="0">
                          <a:effectLst/>
                        </a:rPr>
                        <a:t> </a:t>
                      </a:r>
                      <a:endParaRPr lang="en-US" sz="1800" dirty="0">
                        <a:effectLst/>
                      </a:endParaRPr>
                    </a:p>
                    <a:p>
                      <a:pPr algn="ctr" rtl="1">
                        <a:lnSpc>
                          <a:spcPct val="115000"/>
                        </a:lnSpc>
                        <a:spcAft>
                          <a:spcPts val="0"/>
                        </a:spcAft>
                      </a:pPr>
                      <a:r>
                        <a:rPr lang="ar-SY" sz="1800" dirty="0">
                          <a:effectLst/>
                        </a:rPr>
                        <a:t> </a:t>
                      </a:r>
                      <a:endParaRPr lang="en-US" sz="1800" dirty="0">
                        <a:effectLst/>
                      </a:endParaRPr>
                    </a:p>
                    <a:p>
                      <a:pPr algn="ctr" rtl="1">
                        <a:lnSpc>
                          <a:spcPct val="115000"/>
                        </a:lnSpc>
                        <a:spcAft>
                          <a:spcPts val="0"/>
                        </a:spcAft>
                      </a:pPr>
                      <a:r>
                        <a:rPr lang="ar-SY" sz="1800" dirty="0">
                          <a:effectLst/>
                        </a:rPr>
                        <a:t>التحصيل العلمي</a:t>
                      </a:r>
                      <a:endParaRPr lang="en-US" sz="1800" dirty="0">
                        <a:effectLst/>
                        <a:latin typeface="Calibri"/>
                        <a:ea typeface="Calibri"/>
                        <a:cs typeface="Arial"/>
                      </a:endParaRPr>
                    </a:p>
                  </a:txBody>
                  <a:tcPr marL="37288" marR="37288" marT="0" marB="0"/>
                </a:tc>
                <a:tc rowSpan="2">
                  <a:txBody>
                    <a:bodyPr/>
                    <a:lstStyle/>
                    <a:p>
                      <a:pPr marR="38100" algn="ctr" rtl="1">
                        <a:lnSpc>
                          <a:spcPct val="115000"/>
                        </a:lnSpc>
                        <a:spcAft>
                          <a:spcPts val="0"/>
                        </a:spcAft>
                      </a:pPr>
                      <a:r>
                        <a:rPr lang="ar-SA" sz="1200" b="1">
                          <a:effectLst/>
                        </a:rPr>
                        <a:t>كلية التمريض</a:t>
                      </a:r>
                      <a:endParaRPr lang="en-US" sz="1200" b="1">
                        <a:effectLst/>
                        <a:latin typeface="Calibri"/>
                        <a:ea typeface="Calibri"/>
                        <a:cs typeface="Arial"/>
                      </a:endParaRPr>
                    </a:p>
                  </a:txBody>
                  <a:tcPr marL="37288" marR="37288" marT="0" marB="0" anchor="ctr"/>
                </a:tc>
                <a:tc>
                  <a:txBody>
                    <a:bodyPr/>
                    <a:lstStyle/>
                    <a:p>
                      <a:pPr marR="38100" algn="ctr" rtl="1">
                        <a:lnSpc>
                          <a:spcPct val="115000"/>
                        </a:lnSpc>
                        <a:spcAft>
                          <a:spcPts val="0"/>
                        </a:spcAft>
                      </a:pPr>
                      <a:r>
                        <a:rPr lang="ar-SA" sz="1400" b="1">
                          <a:effectLst/>
                        </a:rPr>
                        <a:t>التكرار</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5</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effectLst/>
                        </a:rPr>
                        <a:t>6</a:t>
                      </a:r>
                      <a:endParaRPr lang="en-US" sz="1200" b="1" dirty="0">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11</a:t>
                      </a:r>
                      <a:endParaRPr lang="en-US" sz="1200" b="1">
                        <a:effectLst/>
                        <a:latin typeface="Calibri"/>
                        <a:ea typeface="Calibri"/>
                        <a:cs typeface="Arial"/>
                      </a:endParaRPr>
                    </a:p>
                  </a:txBody>
                  <a:tcPr marL="37288" marR="37288" marT="0" marB="0" anchor="ctr"/>
                </a:tc>
                <a:tc rowSpan="6">
                  <a:txBody>
                    <a:bodyPr/>
                    <a:lstStyle/>
                    <a:p>
                      <a:pPr marL="38100" marR="38100" algn="ctr" rtl="1">
                        <a:lnSpc>
                          <a:spcPts val="1600"/>
                        </a:lnSpc>
                        <a:spcAft>
                          <a:spcPts val="0"/>
                        </a:spcAft>
                      </a:pPr>
                      <a:r>
                        <a:rPr lang="en-US" sz="1200" b="1">
                          <a:effectLst/>
                        </a:rPr>
                        <a:t>1.208</a:t>
                      </a:r>
                      <a:endParaRPr lang="en-US" sz="1200" b="1">
                        <a:effectLst/>
                        <a:latin typeface="Calibri"/>
                        <a:ea typeface="Calibri"/>
                        <a:cs typeface="Arial"/>
                      </a:endParaRPr>
                    </a:p>
                  </a:txBody>
                  <a:tcPr marL="37288" marR="37288" marT="0" marB="0" anchor="ctr"/>
                </a:tc>
                <a:tc rowSpan="6">
                  <a:txBody>
                    <a:bodyPr/>
                    <a:lstStyle/>
                    <a:p>
                      <a:pPr marL="38100" marR="38100" algn="ctr" rtl="1">
                        <a:lnSpc>
                          <a:spcPts val="1600"/>
                        </a:lnSpc>
                        <a:spcAft>
                          <a:spcPts val="0"/>
                        </a:spcAft>
                      </a:pPr>
                      <a:r>
                        <a:rPr lang="en-US" sz="1200" b="1" dirty="0">
                          <a:effectLst/>
                        </a:rPr>
                        <a:t>0.131</a:t>
                      </a:r>
                      <a:endParaRPr lang="en-US" sz="1200" b="1" dirty="0">
                        <a:effectLst/>
                        <a:latin typeface="Calibri"/>
                        <a:ea typeface="Calibri"/>
                        <a:cs typeface="Arial"/>
                      </a:endParaRPr>
                    </a:p>
                  </a:txBody>
                  <a:tcPr marL="37288" marR="37288" marT="0" marB="0" anchor="ctr"/>
                </a:tc>
              </a:tr>
              <a:tr h="24369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en-US" sz="1400" b="1">
                          <a:effectLst/>
                        </a:rPr>
                        <a:t>%</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20.0%</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24.0%</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22.0%</a:t>
                      </a:r>
                      <a:endParaRPr lang="en-US" sz="1200" b="1">
                        <a:effectLst/>
                        <a:latin typeface="Calibri"/>
                        <a:ea typeface="Calibri"/>
                        <a:cs typeface="Arial"/>
                      </a:endParaRPr>
                    </a:p>
                  </a:txBody>
                  <a:tcPr marL="37288" marR="37288" marT="0" marB="0" anchor="ctr"/>
                </a:tc>
                <a:tc vMerge="1">
                  <a:txBody>
                    <a:bodyPr/>
                    <a:lstStyle/>
                    <a:p>
                      <a:pPr rtl="1"/>
                      <a:endParaRPr lang="ar-SA"/>
                    </a:p>
                  </a:txBody>
                  <a:tcPr/>
                </a:tc>
                <a:tc vMerge="1">
                  <a:txBody>
                    <a:bodyPr/>
                    <a:lstStyle/>
                    <a:p>
                      <a:pPr rtl="1"/>
                      <a:endParaRPr lang="ar-SA"/>
                    </a:p>
                  </a:txBody>
                  <a:tcPr/>
                </a:tc>
              </a:tr>
              <a:tr h="243697">
                <a:tc vMerge="1">
                  <a:txBody>
                    <a:bodyPr/>
                    <a:lstStyle/>
                    <a:p>
                      <a:pPr rtl="1"/>
                      <a:endParaRPr lang="ar-SA"/>
                    </a:p>
                  </a:txBody>
                  <a:tcPr/>
                </a:tc>
                <a:tc rowSpan="2">
                  <a:txBody>
                    <a:bodyPr/>
                    <a:lstStyle/>
                    <a:p>
                      <a:pPr marR="38100" algn="ctr" rtl="1">
                        <a:lnSpc>
                          <a:spcPct val="115000"/>
                        </a:lnSpc>
                        <a:spcAft>
                          <a:spcPts val="0"/>
                        </a:spcAft>
                      </a:pPr>
                      <a:r>
                        <a:rPr lang="ar-SA" sz="1200" b="1">
                          <a:effectLst/>
                        </a:rPr>
                        <a:t>مدرسة تمريض</a:t>
                      </a:r>
                      <a:endParaRPr lang="en-US" sz="1200" b="1">
                        <a:effectLst/>
                        <a:latin typeface="Calibri"/>
                        <a:ea typeface="Calibri"/>
                        <a:cs typeface="Arial"/>
                      </a:endParaRPr>
                    </a:p>
                  </a:txBody>
                  <a:tcPr marL="37288" marR="37288" marT="0" marB="0" anchor="ctr"/>
                </a:tc>
                <a:tc>
                  <a:txBody>
                    <a:bodyPr/>
                    <a:lstStyle/>
                    <a:p>
                      <a:pPr marR="38100" algn="ctr" rtl="1">
                        <a:lnSpc>
                          <a:spcPct val="115000"/>
                        </a:lnSpc>
                        <a:spcAft>
                          <a:spcPts val="0"/>
                        </a:spcAft>
                      </a:pPr>
                      <a:r>
                        <a:rPr lang="ar-SA" sz="1400" b="1">
                          <a:effectLst/>
                        </a:rPr>
                        <a:t>التكرار</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11</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12</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23</a:t>
                      </a:r>
                      <a:endParaRPr lang="en-US" sz="1200" b="1">
                        <a:effectLst/>
                        <a:latin typeface="Calibri"/>
                        <a:ea typeface="Calibri"/>
                        <a:cs typeface="Arial"/>
                      </a:endParaRPr>
                    </a:p>
                  </a:txBody>
                  <a:tcPr marL="37288" marR="37288" marT="0" marB="0" anchor="ctr"/>
                </a:tc>
                <a:tc vMerge="1">
                  <a:txBody>
                    <a:bodyPr/>
                    <a:lstStyle/>
                    <a:p>
                      <a:pPr rtl="1"/>
                      <a:endParaRPr lang="ar-SA"/>
                    </a:p>
                  </a:txBody>
                  <a:tcPr/>
                </a:tc>
                <a:tc vMerge="1">
                  <a:txBody>
                    <a:bodyPr/>
                    <a:lstStyle/>
                    <a:p>
                      <a:pPr rtl="1"/>
                      <a:endParaRPr lang="ar-SA"/>
                    </a:p>
                  </a:txBody>
                  <a:tcPr/>
                </a:tc>
              </a:tr>
              <a:tr h="24369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en-US" sz="1400" b="1">
                          <a:effectLst/>
                        </a:rPr>
                        <a:t>%</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solidFill>
                            <a:srgbClr val="FF0000"/>
                          </a:solidFill>
                          <a:effectLst/>
                        </a:rPr>
                        <a:t>44.0%</a:t>
                      </a:r>
                      <a:endParaRPr lang="en-US" sz="1200" b="1" dirty="0">
                        <a:solidFill>
                          <a:srgbClr val="FF0000"/>
                        </a:solidFill>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solidFill>
                            <a:srgbClr val="FF0000"/>
                          </a:solidFill>
                          <a:effectLst/>
                        </a:rPr>
                        <a:t>48.0%</a:t>
                      </a:r>
                      <a:endParaRPr lang="en-US" sz="1200" b="1" dirty="0">
                        <a:solidFill>
                          <a:srgbClr val="FF0000"/>
                        </a:solidFill>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effectLst/>
                        </a:rPr>
                        <a:t>46.0%</a:t>
                      </a:r>
                      <a:endParaRPr lang="en-US" sz="1200" b="1" dirty="0">
                        <a:effectLst/>
                        <a:latin typeface="Calibri"/>
                        <a:ea typeface="Calibri"/>
                        <a:cs typeface="Arial"/>
                      </a:endParaRPr>
                    </a:p>
                  </a:txBody>
                  <a:tcPr marL="37288" marR="37288" marT="0" marB="0" anchor="ctr"/>
                </a:tc>
                <a:tc vMerge="1">
                  <a:txBody>
                    <a:bodyPr/>
                    <a:lstStyle/>
                    <a:p>
                      <a:pPr rtl="1"/>
                      <a:endParaRPr lang="ar-SA"/>
                    </a:p>
                  </a:txBody>
                  <a:tcPr/>
                </a:tc>
                <a:tc vMerge="1">
                  <a:txBody>
                    <a:bodyPr/>
                    <a:lstStyle/>
                    <a:p>
                      <a:pPr rtl="1"/>
                      <a:endParaRPr lang="ar-SA"/>
                    </a:p>
                  </a:txBody>
                  <a:tcPr/>
                </a:tc>
              </a:tr>
              <a:tr h="243697">
                <a:tc vMerge="1">
                  <a:txBody>
                    <a:bodyPr/>
                    <a:lstStyle/>
                    <a:p>
                      <a:pPr rtl="1"/>
                      <a:endParaRPr lang="ar-SA"/>
                    </a:p>
                  </a:txBody>
                  <a:tcPr/>
                </a:tc>
                <a:tc rowSpan="2">
                  <a:txBody>
                    <a:bodyPr/>
                    <a:lstStyle/>
                    <a:p>
                      <a:pPr marR="38100" algn="ctr" rtl="1">
                        <a:lnSpc>
                          <a:spcPct val="115000"/>
                        </a:lnSpc>
                        <a:spcAft>
                          <a:spcPts val="0"/>
                        </a:spcAft>
                      </a:pPr>
                      <a:r>
                        <a:rPr lang="ar-SA" sz="1200" b="1">
                          <a:effectLst/>
                        </a:rPr>
                        <a:t>معهد طبي</a:t>
                      </a:r>
                      <a:endParaRPr lang="en-US" sz="1200" b="1">
                        <a:effectLst/>
                        <a:latin typeface="Calibri"/>
                        <a:ea typeface="Calibri"/>
                        <a:cs typeface="Arial"/>
                      </a:endParaRPr>
                    </a:p>
                  </a:txBody>
                  <a:tcPr marL="37288" marR="37288" marT="0" marB="0" anchor="ctr"/>
                </a:tc>
                <a:tc>
                  <a:txBody>
                    <a:bodyPr/>
                    <a:lstStyle/>
                    <a:p>
                      <a:pPr marR="38100" algn="ctr" rtl="1">
                        <a:lnSpc>
                          <a:spcPct val="115000"/>
                        </a:lnSpc>
                        <a:spcAft>
                          <a:spcPts val="0"/>
                        </a:spcAft>
                      </a:pPr>
                      <a:r>
                        <a:rPr lang="ar-SA" sz="1400" b="1">
                          <a:effectLst/>
                        </a:rPr>
                        <a:t>التكرار</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9</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effectLst/>
                        </a:rPr>
                        <a:t>7</a:t>
                      </a:r>
                      <a:endParaRPr lang="en-US" sz="1200" b="1" dirty="0">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effectLst/>
                        </a:rPr>
                        <a:t>16</a:t>
                      </a:r>
                      <a:endParaRPr lang="en-US" sz="1200" b="1" dirty="0">
                        <a:effectLst/>
                        <a:latin typeface="Calibri"/>
                        <a:ea typeface="Calibri"/>
                        <a:cs typeface="Arial"/>
                      </a:endParaRPr>
                    </a:p>
                  </a:txBody>
                  <a:tcPr marL="37288" marR="37288" marT="0" marB="0" anchor="ctr"/>
                </a:tc>
                <a:tc vMerge="1">
                  <a:txBody>
                    <a:bodyPr/>
                    <a:lstStyle/>
                    <a:p>
                      <a:pPr rtl="1"/>
                      <a:endParaRPr lang="ar-SA"/>
                    </a:p>
                  </a:txBody>
                  <a:tcPr/>
                </a:tc>
                <a:tc vMerge="1">
                  <a:txBody>
                    <a:bodyPr/>
                    <a:lstStyle/>
                    <a:p>
                      <a:pPr rtl="1"/>
                      <a:endParaRPr lang="ar-SA"/>
                    </a:p>
                  </a:txBody>
                  <a:tcPr/>
                </a:tc>
              </a:tr>
              <a:tr h="24369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en-US" sz="1400" b="1">
                          <a:effectLst/>
                        </a:rPr>
                        <a:t>%</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36.0%</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28.0%</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32.0%</a:t>
                      </a:r>
                      <a:endParaRPr lang="en-US" sz="1200" b="1">
                        <a:effectLst/>
                        <a:latin typeface="Calibri"/>
                        <a:ea typeface="Calibri"/>
                        <a:cs typeface="Arial"/>
                      </a:endParaRPr>
                    </a:p>
                  </a:txBody>
                  <a:tcPr marL="37288" marR="37288" marT="0" marB="0" anchor="ctr"/>
                </a:tc>
                <a:tc vMerge="1">
                  <a:txBody>
                    <a:bodyPr/>
                    <a:lstStyle/>
                    <a:p>
                      <a:pPr rtl="1"/>
                      <a:endParaRPr lang="ar-SA"/>
                    </a:p>
                  </a:txBody>
                  <a:tcPr/>
                </a:tc>
                <a:tc vMerge="1">
                  <a:txBody>
                    <a:bodyPr/>
                    <a:lstStyle/>
                    <a:p>
                      <a:pPr rtl="1"/>
                      <a:endParaRPr lang="ar-SA"/>
                    </a:p>
                  </a:txBody>
                  <a:tcPr/>
                </a:tc>
              </a:tr>
              <a:tr h="243697">
                <a:tc rowSpan="8">
                  <a:txBody>
                    <a:bodyPr/>
                    <a:lstStyle/>
                    <a:p>
                      <a:pPr algn="ctr" rtl="1">
                        <a:lnSpc>
                          <a:spcPct val="115000"/>
                        </a:lnSpc>
                        <a:spcAft>
                          <a:spcPts val="0"/>
                        </a:spcAft>
                      </a:pPr>
                      <a:r>
                        <a:rPr lang="ar-SY" sz="1800" dirty="0">
                          <a:effectLst/>
                        </a:rPr>
                        <a:t> </a:t>
                      </a:r>
                      <a:endParaRPr lang="en-US" sz="1800" dirty="0">
                        <a:effectLst/>
                      </a:endParaRPr>
                    </a:p>
                    <a:p>
                      <a:pPr algn="ctr" rtl="1">
                        <a:lnSpc>
                          <a:spcPct val="115000"/>
                        </a:lnSpc>
                        <a:spcAft>
                          <a:spcPts val="0"/>
                        </a:spcAft>
                      </a:pPr>
                      <a:r>
                        <a:rPr lang="ar-SY" sz="1800" dirty="0">
                          <a:effectLst/>
                        </a:rPr>
                        <a:t>مدة العمل في قسم الطوارئ</a:t>
                      </a:r>
                      <a:endParaRPr lang="en-US" sz="1800" dirty="0">
                        <a:effectLst/>
                        <a:latin typeface="Calibri"/>
                        <a:ea typeface="Calibri"/>
                        <a:cs typeface="Arial"/>
                      </a:endParaRPr>
                    </a:p>
                  </a:txBody>
                  <a:tcPr marL="37288" marR="37288" marT="0" marB="0"/>
                </a:tc>
                <a:tc rowSpan="2">
                  <a:txBody>
                    <a:bodyPr/>
                    <a:lstStyle/>
                    <a:p>
                      <a:pPr marR="38100" algn="ctr" rtl="1">
                        <a:lnSpc>
                          <a:spcPct val="115000"/>
                        </a:lnSpc>
                        <a:spcAft>
                          <a:spcPts val="0"/>
                        </a:spcAft>
                      </a:pPr>
                      <a:r>
                        <a:rPr lang="ar-SA" sz="1200" b="1">
                          <a:effectLst/>
                        </a:rPr>
                        <a:t>أقل من سنة</a:t>
                      </a:r>
                      <a:endParaRPr lang="en-US" sz="1200" b="1">
                        <a:effectLst/>
                        <a:latin typeface="Calibri"/>
                        <a:ea typeface="Calibri"/>
                        <a:cs typeface="Arial"/>
                      </a:endParaRPr>
                    </a:p>
                  </a:txBody>
                  <a:tcPr marL="37288" marR="37288" marT="0" marB="0" anchor="ctr"/>
                </a:tc>
                <a:tc>
                  <a:txBody>
                    <a:bodyPr/>
                    <a:lstStyle/>
                    <a:p>
                      <a:pPr marR="38100" algn="ctr" rtl="1">
                        <a:lnSpc>
                          <a:spcPct val="115000"/>
                        </a:lnSpc>
                        <a:spcAft>
                          <a:spcPts val="0"/>
                        </a:spcAft>
                      </a:pPr>
                      <a:r>
                        <a:rPr lang="ar-SA" sz="1400" b="1">
                          <a:effectLst/>
                        </a:rPr>
                        <a:t>التكرار</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3</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0</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3</a:t>
                      </a:r>
                      <a:endParaRPr lang="en-US" sz="1200" b="1">
                        <a:effectLst/>
                        <a:latin typeface="Calibri"/>
                        <a:ea typeface="Calibri"/>
                        <a:cs typeface="Arial"/>
                      </a:endParaRPr>
                    </a:p>
                  </a:txBody>
                  <a:tcPr marL="37288" marR="37288" marT="0" marB="0" anchor="ctr"/>
                </a:tc>
                <a:tc rowSpan="8">
                  <a:txBody>
                    <a:bodyPr/>
                    <a:lstStyle/>
                    <a:p>
                      <a:pPr marL="38100" marR="38100" algn="ctr" rtl="1">
                        <a:lnSpc>
                          <a:spcPts val="1600"/>
                        </a:lnSpc>
                        <a:spcAft>
                          <a:spcPts val="0"/>
                        </a:spcAft>
                      </a:pPr>
                      <a:r>
                        <a:rPr lang="en-US" sz="1200" b="1" dirty="0">
                          <a:effectLst/>
                        </a:rPr>
                        <a:t>5.870a</a:t>
                      </a:r>
                      <a:endParaRPr lang="en-US" sz="1200" b="1" dirty="0">
                        <a:effectLst/>
                        <a:latin typeface="Calibri"/>
                        <a:ea typeface="Calibri"/>
                        <a:cs typeface="Arial"/>
                      </a:endParaRPr>
                    </a:p>
                  </a:txBody>
                  <a:tcPr marL="37288" marR="37288" marT="0" marB="0" anchor="ctr"/>
                </a:tc>
                <a:tc rowSpan="8">
                  <a:txBody>
                    <a:bodyPr/>
                    <a:lstStyle/>
                    <a:p>
                      <a:pPr marL="38100" marR="38100" algn="ctr" rtl="1">
                        <a:lnSpc>
                          <a:spcPts val="1600"/>
                        </a:lnSpc>
                        <a:spcAft>
                          <a:spcPts val="0"/>
                        </a:spcAft>
                      </a:pPr>
                      <a:r>
                        <a:rPr lang="en-US" sz="1200" b="1" dirty="0">
                          <a:effectLst/>
                        </a:rPr>
                        <a:t>0.118</a:t>
                      </a:r>
                      <a:endParaRPr lang="en-US" sz="1200" b="1" dirty="0">
                        <a:effectLst/>
                        <a:latin typeface="Calibri"/>
                        <a:ea typeface="Calibri"/>
                        <a:cs typeface="Arial"/>
                      </a:endParaRPr>
                    </a:p>
                  </a:txBody>
                  <a:tcPr marL="37288" marR="37288" marT="0" marB="0" anchor="ctr"/>
                </a:tc>
              </a:tr>
              <a:tr h="243697">
                <a:tc vMerge="1">
                  <a:txBody>
                    <a:bodyPr/>
                    <a:lstStyle/>
                    <a:p>
                      <a:pPr rtl="1"/>
                      <a:endParaRPr lang="ar-SA"/>
                    </a:p>
                  </a:txBody>
                  <a:tcPr/>
                </a:tc>
                <a:tc vMerge="1">
                  <a:txBody>
                    <a:bodyPr/>
                    <a:lstStyle/>
                    <a:p>
                      <a:pPr rtl="1"/>
                      <a:endParaRPr lang="ar-SA"/>
                    </a:p>
                  </a:txBody>
                  <a:tcPr/>
                </a:tc>
                <a:tc>
                  <a:txBody>
                    <a:bodyPr/>
                    <a:lstStyle/>
                    <a:p>
                      <a:pPr marR="38100" algn="ctr" rtl="1">
                        <a:lnSpc>
                          <a:spcPct val="115000"/>
                        </a:lnSpc>
                        <a:spcAft>
                          <a:spcPts val="0"/>
                        </a:spcAft>
                      </a:pPr>
                      <a:r>
                        <a:rPr lang="en-US" sz="1400" b="1">
                          <a:effectLst/>
                        </a:rPr>
                        <a:t>%</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12.0%</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0.0%</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effectLst/>
                        </a:rPr>
                        <a:t>6.0%</a:t>
                      </a:r>
                      <a:endParaRPr lang="en-US" sz="1200" b="1" dirty="0">
                        <a:effectLst/>
                        <a:latin typeface="Calibri"/>
                        <a:ea typeface="Calibri"/>
                        <a:cs typeface="Arial"/>
                      </a:endParaRPr>
                    </a:p>
                  </a:txBody>
                  <a:tcPr marL="37288" marR="37288" marT="0" marB="0" anchor="ctr"/>
                </a:tc>
                <a:tc vMerge="1">
                  <a:txBody>
                    <a:bodyPr/>
                    <a:lstStyle/>
                    <a:p>
                      <a:pPr rtl="1"/>
                      <a:endParaRPr lang="ar-SA"/>
                    </a:p>
                  </a:txBody>
                  <a:tcPr/>
                </a:tc>
                <a:tc vMerge="1">
                  <a:txBody>
                    <a:bodyPr/>
                    <a:lstStyle/>
                    <a:p>
                      <a:pPr rtl="1"/>
                      <a:endParaRPr lang="ar-SA"/>
                    </a:p>
                  </a:txBody>
                  <a:tcPr/>
                </a:tc>
              </a:tr>
              <a:tr h="243697">
                <a:tc vMerge="1">
                  <a:txBody>
                    <a:bodyPr/>
                    <a:lstStyle/>
                    <a:p>
                      <a:pPr rtl="1"/>
                      <a:endParaRPr lang="ar-SA"/>
                    </a:p>
                  </a:txBody>
                  <a:tcPr/>
                </a:tc>
                <a:tc rowSpan="2">
                  <a:txBody>
                    <a:bodyPr/>
                    <a:lstStyle/>
                    <a:p>
                      <a:pPr marR="38100" algn="ctr" rtl="1">
                        <a:lnSpc>
                          <a:spcPct val="115000"/>
                        </a:lnSpc>
                        <a:spcAft>
                          <a:spcPts val="0"/>
                        </a:spcAft>
                      </a:pPr>
                      <a:r>
                        <a:rPr lang="ar-SA" sz="1200" b="1">
                          <a:effectLst/>
                        </a:rPr>
                        <a:t>من</a:t>
                      </a:r>
                      <a:r>
                        <a:rPr lang="en-US" sz="1200" b="1">
                          <a:effectLst/>
                        </a:rPr>
                        <a:t> 2-5 </a:t>
                      </a:r>
                      <a:r>
                        <a:rPr lang="ar-SA" sz="1200" b="1">
                          <a:effectLst/>
                        </a:rPr>
                        <a:t>سنوات</a:t>
                      </a:r>
                      <a:endParaRPr lang="en-US" sz="1200" b="1">
                        <a:effectLst/>
                        <a:latin typeface="Calibri"/>
                        <a:ea typeface="Calibri"/>
                        <a:cs typeface="Arial"/>
                      </a:endParaRPr>
                    </a:p>
                  </a:txBody>
                  <a:tcPr marL="37288" marR="37288" marT="0" marB="0" anchor="ctr"/>
                </a:tc>
                <a:tc>
                  <a:txBody>
                    <a:bodyPr/>
                    <a:lstStyle/>
                    <a:p>
                      <a:pPr marR="38100" algn="ctr" rtl="1">
                        <a:lnSpc>
                          <a:spcPct val="115000"/>
                        </a:lnSpc>
                        <a:spcAft>
                          <a:spcPts val="0"/>
                        </a:spcAft>
                      </a:pPr>
                      <a:r>
                        <a:rPr lang="ar-SA" sz="1400" b="1">
                          <a:effectLst/>
                        </a:rPr>
                        <a:t>التكرار</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13</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9</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22</a:t>
                      </a:r>
                      <a:endParaRPr lang="en-US" sz="1200" b="1">
                        <a:effectLst/>
                        <a:latin typeface="Calibri"/>
                        <a:ea typeface="Calibri"/>
                        <a:cs typeface="Arial"/>
                      </a:endParaRPr>
                    </a:p>
                  </a:txBody>
                  <a:tcPr marL="37288" marR="37288" marT="0" marB="0" anchor="ctr"/>
                </a:tc>
                <a:tc vMerge="1">
                  <a:txBody>
                    <a:bodyPr/>
                    <a:lstStyle/>
                    <a:p>
                      <a:pPr rtl="1"/>
                      <a:endParaRPr lang="ar-SA"/>
                    </a:p>
                  </a:txBody>
                  <a:tcPr/>
                </a:tc>
                <a:tc vMerge="1">
                  <a:txBody>
                    <a:bodyPr/>
                    <a:lstStyle/>
                    <a:p>
                      <a:pPr rtl="1"/>
                      <a:endParaRPr lang="ar-SA"/>
                    </a:p>
                  </a:txBody>
                  <a:tcPr/>
                </a:tc>
              </a:tr>
              <a:tr h="243697">
                <a:tc vMerge="1">
                  <a:txBody>
                    <a:bodyPr/>
                    <a:lstStyle/>
                    <a:p>
                      <a:pPr rtl="1"/>
                      <a:endParaRPr lang="ar-SA"/>
                    </a:p>
                  </a:txBody>
                  <a:tcPr/>
                </a:tc>
                <a:tc vMerge="1">
                  <a:txBody>
                    <a:bodyPr/>
                    <a:lstStyle/>
                    <a:p>
                      <a:pPr rtl="1"/>
                      <a:endParaRPr lang="ar-SA"/>
                    </a:p>
                  </a:txBody>
                  <a:tcPr/>
                </a:tc>
                <a:tc>
                  <a:txBody>
                    <a:bodyPr/>
                    <a:lstStyle/>
                    <a:p>
                      <a:pPr marR="38100" algn="ctr" rtl="1">
                        <a:lnSpc>
                          <a:spcPct val="115000"/>
                        </a:lnSpc>
                        <a:spcAft>
                          <a:spcPts val="0"/>
                        </a:spcAft>
                      </a:pPr>
                      <a:r>
                        <a:rPr lang="en-US" sz="1400" b="1">
                          <a:effectLst/>
                        </a:rPr>
                        <a:t>%</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solidFill>
                            <a:srgbClr val="FF0000"/>
                          </a:solidFill>
                          <a:effectLst/>
                        </a:rPr>
                        <a:t>52.0%</a:t>
                      </a:r>
                      <a:endParaRPr lang="en-US" sz="1200" b="1" dirty="0">
                        <a:solidFill>
                          <a:srgbClr val="FF0000"/>
                        </a:solidFill>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36.0%</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effectLst/>
                        </a:rPr>
                        <a:t>44.0%</a:t>
                      </a:r>
                      <a:endParaRPr lang="en-US" sz="1200" b="1" dirty="0">
                        <a:effectLst/>
                        <a:latin typeface="Calibri"/>
                        <a:ea typeface="Calibri"/>
                        <a:cs typeface="Arial"/>
                      </a:endParaRPr>
                    </a:p>
                  </a:txBody>
                  <a:tcPr marL="37288" marR="37288" marT="0" marB="0" anchor="ctr"/>
                </a:tc>
                <a:tc vMerge="1">
                  <a:txBody>
                    <a:bodyPr/>
                    <a:lstStyle/>
                    <a:p>
                      <a:pPr rtl="1"/>
                      <a:endParaRPr lang="ar-SA"/>
                    </a:p>
                  </a:txBody>
                  <a:tcPr/>
                </a:tc>
                <a:tc vMerge="1">
                  <a:txBody>
                    <a:bodyPr/>
                    <a:lstStyle/>
                    <a:p>
                      <a:pPr rtl="1"/>
                      <a:endParaRPr lang="ar-SA"/>
                    </a:p>
                  </a:txBody>
                  <a:tcPr/>
                </a:tc>
              </a:tr>
              <a:tr h="243697">
                <a:tc vMerge="1">
                  <a:txBody>
                    <a:bodyPr/>
                    <a:lstStyle/>
                    <a:p>
                      <a:pPr rtl="1"/>
                      <a:endParaRPr lang="ar-SA"/>
                    </a:p>
                  </a:txBody>
                  <a:tcPr/>
                </a:tc>
                <a:tc rowSpan="2">
                  <a:txBody>
                    <a:bodyPr/>
                    <a:lstStyle/>
                    <a:p>
                      <a:pPr marR="38100" algn="ctr" rtl="1">
                        <a:lnSpc>
                          <a:spcPct val="115000"/>
                        </a:lnSpc>
                        <a:spcAft>
                          <a:spcPts val="0"/>
                        </a:spcAft>
                      </a:pPr>
                      <a:r>
                        <a:rPr lang="ar-SA" sz="1200" b="1">
                          <a:effectLst/>
                        </a:rPr>
                        <a:t>من</a:t>
                      </a:r>
                      <a:r>
                        <a:rPr lang="en-US" sz="1200" b="1">
                          <a:effectLst/>
                        </a:rPr>
                        <a:t> 6-10 </a:t>
                      </a:r>
                      <a:r>
                        <a:rPr lang="ar-SA" sz="1200" b="1">
                          <a:effectLst/>
                        </a:rPr>
                        <a:t>سنوات</a:t>
                      </a:r>
                      <a:endParaRPr lang="en-US" sz="1200" b="1">
                        <a:effectLst/>
                        <a:latin typeface="Calibri"/>
                        <a:ea typeface="Calibri"/>
                        <a:cs typeface="Arial"/>
                      </a:endParaRPr>
                    </a:p>
                  </a:txBody>
                  <a:tcPr marL="37288" marR="37288" marT="0" marB="0" anchor="ctr"/>
                </a:tc>
                <a:tc>
                  <a:txBody>
                    <a:bodyPr/>
                    <a:lstStyle/>
                    <a:p>
                      <a:pPr marR="38100" algn="ctr" rtl="1">
                        <a:lnSpc>
                          <a:spcPct val="115000"/>
                        </a:lnSpc>
                        <a:spcAft>
                          <a:spcPts val="0"/>
                        </a:spcAft>
                      </a:pPr>
                      <a:r>
                        <a:rPr lang="ar-SA" sz="1400" b="1">
                          <a:effectLst/>
                        </a:rPr>
                        <a:t>التكرار</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effectLst/>
                        </a:rPr>
                        <a:t>6</a:t>
                      </a:r>
                      <a:endParaRPr lang="en-US" sz="1200" b="1" dirty="0">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12</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effectLst/>
                        </a:rPr>
                        <a:t>18</a:t>
                      </a:r>
                      <a:endParaRPr lang="en-US" sz="1200" b="1" dirty="0">
                        <a:effectLst/>
                        <a:latin typeface="Calibri"/>
                        <a:ea typeface="Calibri"/>
                        <a:cs typeface="Arial"/>
                      </a:endParaRPr>
                    </a:p>
                  </a:txBody>
                  <a:tcPr marL="37288" marR="37288" marT="0" marB="0" anchor="ctr"/>
                </a:tc>
                <a:tc vMerge="1">
                  <a:txBody>
                    <a:bodyPr/>
                    <a:lstStyle/>
                    <a:p>
                      <a:pPr rtl="1"/>
                      <a:endParaRPr lang="ar-SA"/>
                    </a:p>
                  </a:txBody>
                  <a:tcPr/>
                </a:tc>
                <a:tc vMerge="1">
                  <a:txBody>
                    <a:bodyPr/>
                    <a:lstStyle/>
                    <a:p>
                      <a:pPr rtl="1"/>
                      <a:endParaRPr lang="ar-SA"/>
                    </a:p>
                  </a:txBody>
                  <a:tcPr/>
                </a:tc>
              </a:tr>
              <a:tr h="243697">
                <a:tc vMerge="1">
                  <a:txBody>
                    <a:bodyPr/>
                    <a:lstStyle/>
                    <a:p>
                      <a:pPr rtl="1"/>
                      <a:endParaRPr lang="ar-SA"/>
                    </a:p>
                  </a:txBody>
                  <a:tcPr/>
                </a:tc>
                <a:tc vMerge="1">
                  <a:txBody>
                    <a:bodyPr/>
                    <a:lstStyle/>
                    <a:p>
                      <a:pPr rtl="1"/>
                      <a:endParaRPr lang="ar-SA"/>
                    </a:p>
                  </a:txBody>
                  <a:tcPr/>
                </a:tc>
                <a:tc>
                  <a:txBody>
                    <a:bodyPr/>
                    <a:lstStyle/>
                    <a:p>
                      <a:pPr marR="38100" algn="ctr" rtl="1">
                        <a:lnSpc>
                          <a:spcPct val="115000"/>
                        </a:lnSpc>
                        <a:spcAft>
                          <a:spcPts val="0"/>
                        </a:spcAft>
                      </a:pPr>
                      <a:r>
                        <a:rPr lang="en-US" sz="1400" b="1">
                          <a:effectLst/>
                        </a:rPr>
                        <a:t>%</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effectLst/>
                        </a:rPr>
                        <a:t>24.0%</a:t>
                      </a:r>
                      <a:endParaRPr lang="en-US" sz="1200" b="1" dirty="0">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solidFill>
                            <a:srgbClr val="FF0000"/>
                          </a:solidFill>
                          <a:effectLst/>
                        </a:rPr>
                        <a:t>48.0%</a:t>
                      </a:r>
                      <a:endParaRPr lang="en-US" sz="1200" b="1" dirty="0">
                        <a:solidFill>
                          <a:srgbClr val="FF0000"/>
                        </a:solidFill>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36.0%</a:t>
                      </a:r>
                      <a:endParaRPr lang="en-US" sz="1200" b="1">
                        <a:effectLst/>
                        <a:latin typeface="Calibri"/>
                        <a:ea typeface="Calibri"/>
                        <a:cs typeface="Arial"/>
                      </a:endParaRPr>
                    </a:p>
                  </a:txBody>
                  <a:tcPr marL="37288" marR="37288" marT="0" marB="0" anchor="ctr"/>
                </a:tc>
                <a:tc vMerge="1">
                  <a:txBody>
                    <a:bodyPr/>
                    <a:lstStyle/>
                    <a:p>
                      <a:pPr rtl="1"/>
                      <a:endParaRPr lang="ar-SA"/>
                    </a:p>
                  </a:txBody>
                  <a:tcPr/>
                </a:tc>
                <a:tc vMerge="1">
                  <a:txBody>
                    <a:bodyPr/>
                    <a:lstStyle/>
                    <a:p>
                      <a:pPr rtl="1"/>
                      <a:endParaRPr lang="ar-SA"/>
                    </a:p>
                  </a:txBody>
                  <a:tcPr/>
                </a:tc>
              </a:tr>
              <a:tr h="243697">
                <a:tc vMerge="1">
                  <a:txBody>
                    <a:bodyPr/>
                    <a:lstStyle/>
                    <a:p>
                      <a:pPr rtl="1"/>
                      <a:endParaRPr lang="ar-SA"/>
                    </a:p>
                  </a:txBody>
                  <a:tcPr/>
                </a:tc>
                <a:tc rowSpan="2">
                  <a:txBody>
                    <a:bodyPr/>
                    <a:lstStyle/>
                    <a:p>
                      <a:pPr marR="38100" algn="ctr" rtl="1">
                        <a:lnSpc>
                          <a:spcPct val="115000"/>
                        </a:lnSpc>
                        <a:spcAft>
                          <a:spcPts val="0"/>
                        </a:spcAft>
                      </a:pPr>
                      <a:r>
                        <a:rPr lang="ar-SA" sz="1200" b="1">
                          <a:effectLst/>
                        </a:rPr>
                        <a:t>أكثر من</a:t>
                      </a:r>
                      <a:r>
                        <a:rPr lang="en-US" sz="1200" b="1">
                          <a:effectLst/>
                        </a:rPr>
                        <a:t> 10 </a:t>
                      </a:r>
                      <a:r>
                        <a:rPr lang="ar-SA" sz="1200" b="1">
                          <a:effectLst/>
                        </a:rPr>
                        <a:t>سنوات</a:t>
                      </a:r>
                      <a:endParaRPr lang="en-US" sz="1200" b="1">
                        <a:effectLst/>
                        <a:latin typeface="Calibri"/>
                        <a:ea typeface="Calibri"/>
                        <a:cs typeface="Arial"/>
                      </a:endParaRPr>
                    </a:p>
                  </a:txBody>
                  <a:tcPr marL="37288" marR="37288" marT="0" marB="0" anchor="ctr"/>
                </a:tc>
                <a:tc>
                  <a:txBody>
                    <a:bodyPr/>
                    <a:lstStyle/>
                    <a:p>
                      <a:pPr marR="38100" algn="ctr" rtl="1">
                        <a:lnSpc>
                          <a:spcPct val="115000"/>
                        </a:lnSpc>
                        <a:spcAft>
                          <a:spcPts val="0"/>
                        </a:spcAft>
                      </a:pPr>
                      <a:r>
                        <a:rPr lang="ar-SA" sz="1400" b="1" dirty="0">
                          <a:effectLst/>
                        </a:rPr>
                        <a:t>التكرار</a:t>
                      </a:r>
                      <a:endParaRPr lang="en-US" sz="1200" b="1" dirty="0">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effectLst/>
                        </a:rPr>
                        <a:t>3</a:t>
                      </a:r>
                      <a:endParaRPr lang="en-US" sz="1200" b="1" dirty="0">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a:effectLst/>
                        </a:rPr>
                        <a:t>4</a:t>
                      </a:r>
                      <a:endParaRPr lang="en-US" sz="1200" b="1">
                        <a:effectLst/>
                        <a:latin typeface="Calibri"/>
                        <a:ea typeface="Calibri"/>
                        <a:cs typeface="Arial"/>
                      </a:endParaRPr>
                    </a:p>
                  </a:txBody>
                  <a:tcPr marL="37288" marR="37288" marT="0" marB="0" anchor="ctr"/>
                </a:tc>
                <a:tc>
                  <a:txBody>
                    <a:bodyPr/>
                    <a:lstStyle/>
                    <a:p>
                      <a:pPr marL="38100" marR="38100" algn="ctr" rtl="1">
                        <a:lnSpc>
                          <a:spcPts val="1600"/>
                        </a:lnSpc>
                        <a:spcAft>
                          <a:spcPts val="0"/>
                        </a:spcAft>
                      </a:pPr>
                      <a:r>
                        <a:rPr lang="en-US" sz="1200" b="1" dirty="0">
                          <a:effectLst/>
                        </a:rPr>
                        <a:t>7</a:t>
                      </a:r>
                      <a:endParaRPr lang="en-US" sz="1200" b="1" dirty="0">
                        <a:effectLst/>
                        <a:latin typeface="Calibri"/>
                        <a:ea typeface="Calibri"/>
                        <a:cs typeface="Arial"/>
                      </a:endParaRPr>
                    </a:p>
                  </a:txBody>
                  <a:tcPr marL="37288" marR="37288" marT="0" marB="0" anchor="ctr"/>
                </a:tc>
                <a:tc vMerge="1">
                  <a:txBody>
                    <a:bodyPr/>
                    <a:lstStyle/>
                    <a:p>
                      <a:pPr rtl="1"/>
                      <a:endParaRPr lang="ar-SA"/>
                    </a:p>
                  </a:txBody>
                  <a:tcPr/>
                </a:tc>
                <a:tc vMerge="1">
                  <a:txBody>
                    <a:bodyPr/>
                    <a:lstStyle/>
                    <a:p>
                      <a:pPr rtl="1"/>
                      <a:endParaRPr lang="ar-SA"/>
                    </a:p>
                  </a:txBody>
                  <a:tcPr/>
                </a:tc>
              </a:tr>
              <a:tr h="243697">
                <a:tc vMerge="1">
                  <a:txBody>
                    <a:bodyPr/>
                    <a:lstStyle/>
                    <a:p>
                      <a:pPr rtl="1"/>
                      <a:endParaRPr lang="ar-SA"/>
                    </a:p>
                  </a:txBody>
                  <a:tcPr/>
                </a:tc>
                <a:tc vMerge="1">
                  <a:txBody>
                    <a:bodyPr/>
                    <a:lstStyle/>
                    <a:p>
                      <a:pPr rtl="1"/>
                      <a:endParaRPr lang="ar-SA"/>
                    </a:p>
                  </a:txBody>
                  <a:tcPr/>
                </a:tc>
                <a:tc>
                  <a:txBody>
                    <a:bodyPr/>
                    <a:lstStyle/>
                    <a:p>
                      <a:pPr marL="38100" marR="38100" algn="ctr" defTabSz="914400" rtl="1" eaLnBrk="1" latinLnBrk="0" hangingPunct="1">
                        <a:lnSpc>
                          <a:spcPts val="1600"/>
                        </a:lnSpc>
                        <a:spcAft>
                          <a:spcPts val="0"/>
                        </a:spcAft>
                      </a:pPr>
                      <a:r>
                        <a:rPr lang="en-US" sz="1200" b="1" kern="1200" dirty="0">
                          <a:solidFill>
                            <a:schemeClr val="dk1"/>
                          </a:solidFill>
                          <a:effectLst/>
                          <a:latin typeface="+mn-lt"/>
                          <a:ea typeface="+mn-ea"/>
                          <a:cs typeface="+mn-cs"/>
                        </a:rPr>
                        <a:t>%</a:t>
                      </a:r>
                    </a:p>
                  </a:txBody>
                  <a:tcPr marL="37288" marR="37288" marT="0" marB="0" anchor="ctr"/>
                </a:tc>
                <a:tc>
                  <a:txBody>
                    <a:bodyPr/>
                    <a:lstStyle/>
                    <a:p>
                      <a:pPr marL="38100" marR="38100" algn="ctr" defTabSz="914400" rtl="1" eaLnBrk="1" latinLnBrk="0" hangingPunct="1">
                        <a:lnSpc>
                          <a:spcPts val="1600"/>
                        </a:lnSpc>
                        <a:spcAft>
                          <a:spcPts val="0"/>
                        </a:spcAft>
                      </a:pPr>
                      <a:r>
                        <a:rPr lang="en-US" sz="1200" b="1" kern="1200" dirty="0">
                          <a:solidFill>
                            <a:schemeClr val="dk1"/>
                          </a:solidFill>
                          <a:effectLst/>
                          <a:latin typeface="+mn-lt"/>
                          <a:ea typeface="+mn-ea"/>
                          <a:cs typeface="+mn-cs"/>
                        </a:rPr>
                        <a:t>12.0%</a:t>
                      </a:r>
                    </a:p>
                  </a:txBody>
                  <a:tcPr marL="37288" marR="37288" marT="0" marB="0" anchor="ctr"/>
                </a:tc>
                <a:tc>
                  <a:txBody>
                    <a:bodyPr/>
                    <a:lstStyle/>
                    <a:p>
                      <a:pPr marL="38100" marR="38100" algn="ctr" defTabSz="914400" rtl="1" eaLnBrk="1" latinLnBrk="0" hangingPunct="1">
                        <a:lnSpc>
                          <a:spcPts val="1600"/>
                        </a:lnSpc>
                        <a:spcAft>
                          <a:spcPts val="0"/>
                        </a:spcAft>
                      </a:pPr>
                      <a:r>
                        <a:rPr lang="en-US" sz="1200" b="1" kern="1200" dirty="0">
                          <a:solidFill>
                            <a:schemeClr val="dk1"/>
                          </a:solidFill>
                          <a:effectLst/>
                          <a:latin typeface="+mn-lt"/>
                          <a:ea typeface="+mn-ea"/>
                          <a:cs typeface="+mn-cs"/>
                        </a:rPr>
                        <a:t>16.0%</a:t>
                      </a:r>
                    </a:p>
                  </a:txBody>
                  <a:tcPr marL="37288" marR="37288" marT="0" marB="0" anchor="ctr"/>
                </a:tc>
                <a:tc>
                  <a:txBody>
                    <a:bodyPr/>
                    <a:lstStyle/>
                    <a:p>
                      <a:pPr marL="38100" marR="38100" algn="ctr" defTabSz="914400" rtl="1" eaLnBrk="1" latinLnBrk="0" hangingPunct="1">
                        <a:lnSpc>
                          <a:spcPts val="1600"/>
                        </a:lnSpc>
                        <a:spcAft>
                          <a:spcPts val="0"/>
                        </a:spcAft>
                      </a:pPr>
                      <a:r>
                        <a:rPr lang="en-US" sz="1200" b="1" kern="1200" dirty="0">
                          <a:solidFill>
                            <a:schemeClr val="dk1"/>
                          </a:solidFill>
                          <a:effectLst/>
                          <a:latin typeface="+mn-lt"/>
                          <a:ea typeface="+mn-ea"/>
                          <a:cs typeface="+mn-cs"/>
                        </a:rPr>
                        <a:t>14.0%</a:t>
                      </a:r>
                    </a:p>
                  </a:txBody>
                  <a:tcPr marL="37288" marR="37288" marT="0" marB="0" anchor="ctr"/>
                </a:tc>
                <a:tc vMerge="1">
                  <a:txBody>
                    <a:bodyPr/>
                    <a:lstStyle/>
                    <a:p>
                      <a:pPr rtl="1"/>
                      <a:endParaRPr lang="ar-SA"/>
                    </a:p>
                  </a:txBody>
                  <a:tcPr/>
                </a:tc>
                <a:tc vMerge="1">
                  <a:txBody>
                    <a:bodyPr/>
                    <a:lstStyle/>
                    <a:p>
                      <a:pPr rtl="1"/>
                      <a:endParaRPr lang="ar-SA"/>
                    </a:p>
                  </a:txBody>
                  <a:tcPr/>
                </a:tc>
              </a:tr>
            </a:tbl>
          </a:graphicData>
        </a:graphic>
      </p:graphicFrame>
    </p:spTree>
    <p:extLst>
      <p:ext uri="{BB962C8B-B14F-4D97-AF65-F5344CB8AC3E}">
        <p14:creationId xmlns:p14="http://schemas.microsoft.com/office/powerpoint/2010/main" val="470805201"/>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4251025178"/>
              </p:ext>
            </p:extLst>
          </p:nvPr>
        </p:nvGraphicFramePr>
        <p:xfrm>
          <a:off x="1" y="1772815"/>
          <a:ext cx="9036496" cy="5085184"/>
        </p:xfrm>
        <a:graphic>
          <a:graphicData uri="http://schemas.openxmlformats.org/drawingml/2006/table">
            <a:tbl>
              <a:tblPr firstRow="1" firstCol="1" bandRow="1">
                <a:tableStyleId>{5C22544A-7EE6-4342-B048-85BDC9FD1C3A}</a:tableStyleId>
              </a:tblPr>
              <a:tblGrid>
                <a:gridCol w="1288282"/>
                <a:gridCol w="1022949"/>
                <a:gridCol w="1396672"/>
                <a:gridCol w="1267894"/>
                <a:gridCol w="1811666"/>
                <a:gridCol w="437367"/>
                <a:gridCol w="1811666"/>
              </a:tblGrid>
              <a:tr h="801898">
                <a:tc rowSpan="2">
                  <a:txBody>
                    <a:bodyPr/>
                    <a:lstStyle/>
                    <a:p>
                      <a:pPr algn="ctr" rtl="1">
                        <a:lnSpc>
                          <a:spcPts val="2000"/>
                        </a:lnSpc>
                        <a:spcAft>
                          <a:spcPts val="0"/>
                        </a:spcAft>
                      </a:pPr>
                      <a:r>
                        <a:rPr lang="ar-SA" sz="1800" dirty="0">
                          <a:effectLst/>
                        </a:rPr>
                        <a:t> </a:t>
                      </a:r>
                      <a:endParaRPr lang="en-US" sz="1600" dirty="0">
                        <a:effectLst/>
                      </a:endParaRPr>
                    </a:p>
                    <a:p>
                      <a:pPr algn="ctr" rtl="1">
                        <a:lnSpc>
                          <a:spcPts val="2000"/>
                        </a:lnSpc>
                        <a:spcAft>
                          <a:spcPts val="0"/>
                        </a:spcAft>
                      </a:pPr>
                      <a:r>
                        <a:rPr lang="ar-SA" sz="1800" dirty="0">
                          <a:effectLst/>
                        </a:rPr>
                        <a:t> </a:t>
                      </a:r>
                      <a:endParaRPr lang="en-US" sz="1600" dirty="0">
                        <a:effectLst/>
                      </a:endParaRPr>
                    </a:p>
                    <a:p>
                      <a:pPr algn="ctr" rtl="1">
                        <a:lnSpc>
                          <a:spcPts val="2000"/>
                        </a:lnSpc>
                        <a:spcAft>
                          <a:spcPts val="0"/>
                        </a:spcAft>
                      </a:pPr>
                      <a:r>
                        <a:rPr lang="en-US" sz="2400" dirty="0">
                          <a:effectLst/>
                        </a:rPr>
                        <a:t>Sig</a:t>
                      </a:r>
                      <a:endParaRPr lang="en-US" sz="1600" dirty="0">
                        <a:effectLst/>
                        <a:latin typeface="Calibri"/>
                        <a:ea typeface="Calibri"/>
                        <a:cs typeface="Arial"/>
                      </a:endParaRPr>
                    </a:p>
                  </a:txBody>
                  <a:tcPr marL="68580" marR="68580" marT="0" marB="0"/>
                </a:tc>
                <a:tc rowSpan="2">
                  <a:txBody>
                    <a:bodyPr/>
                    <a:lstStyle/>
                    <a:p>
                      <a:pPr algn="ctr" rtl="1">
                        <a:lnSpc>
                          <a:spcPts val="2000"/>
                        </a:lnSpc>
                        <a:spcAft>
                          <a:spcPts val="0"/>
                        </a:spcAft>
                      </a:pPr>
                      <a:r>
                        <a:rPr lang="ar-SA" sz="1600" b="1">
                          <a:effectLst/>
                        </a:rPr>
                        <a:t>الفرق بين المتوسطين في المجموعتين التجريبية والضابطة</a:t>
                      </a:r>
                      <a:endParaRPr lang="en-US" sz="1600" b="1">
                        <a:effectLst/>
                        <a:latin typeface="Calibri"/>
                        <a:ea typeface="Calibri"/>
                        <a:cs typeface="Arial"/>
                      </a:endParaRPr>
                    </a:p>
                  </a:txBody>
                  <a:tcPr marL="68580" marR="68580" marT="0" marB="0" anchor="ctr"/>
                </a:tc>
                <a:tc gridSpan="2">
                  <a:txBody>
                    <a:bodyPr/>
                    <a:lstStyle/>
                    <a:p>
                      <a:pPr algn="ctr" rtl="1">
                        <a:lnSpc>
                          <a:spcPts val="2000"/>
                        </a:lnSpc>
                        <a:spcAft>
                          <a:spcPts val="0"/>
                        </a:spcAft>
                      </a:pPr>
                      <a:r>
                        <a:rPr lang="ar-SA" sz="2400" b="1">
                          <a:effectLst/>
                        </a:rPr>
                        <a:t>المجموعة الضابطة</a:t>
                      </a:r>
                      <a:endParaRPr lang="en-US" sz="1600" b="1">
                        <a:effectLst/>
                        <a:latin typeface="Calibri"/>
                        <a:ea typeface="Calibri"/>
                        <a:cs typeface="Arial"/>
                      </a:endParaRPr>
                    </a:p>
                  </a:txBody>
                  <a:tcPr marL="68580" marR="68580" marT="0" marB="0" anchor="ctr"/>
                </a:tc>
                <a:tc hMerge="1">
                  <a:txBody>
                    <a:bodyPr/>
                    <a:lstStyle/>
                    <a:p>
                      <a:pPr rtl="1"/>
                      <a:endParaRPr lang="ar-SA"/>
                    </a:p>
                  </a:txBody>
                  <a:tcPr/>
                </a:tc>
                <a:tc gridSpan="2">
                  <a:txBody>
                    <a:bodyPr/>
                    <a:lstStyle/>
                    <a:p>
                      <a:pPr algn="ctr" rtl="1">
                        <a:lnSpc>
                          <a:spcPts val="2000"/>
                        </a:lnSpc>
                        <a:spcAft>
                          <a:spcPts val="0"/>
                        </a:spcAft>
                      </a:pPr>
                      <a:r>
                        <a:rPr lang="ar-SA" sz="2400" b="1">
                          <a:effectLst/>
                        </a:rPr>
                        <a:t>المجموعة التجريبية</a:t>
                      </a:r>
                      <a:endParaRPr lang="en-US" sz="1600" b="1">
                        <a:effectLst/>
                        <a:latin typeface="Calibri"/>
                        <a:ea typeface="Calibri"/>
                        <a:cs typeface="Arial"/>
                      </a:endParaRPr>
                    </a:p>
                  </a:txBody>
                  <a:tcPr marL="68580" marR="68580" marT="0" marB="0" anchor="ctr"/>
                </a:tc>
                <a:tc hMerge="1">
                  <a:txBody>
                    <a:bodyPr/>
                    <a:lstStyle/>
                    <a:p>
                      <a:pPr rtl="1"/>
                      <a:endParaRPr lang="ar-SA"/>
                    </a:p>
                  </a:txBody>
                  <a:tcPr/>
                </a:tc>
                <a:tc rowSpan="2">
                  <a:txBody>
                    <a:bodyPr/>
                    <a:lstStyle/>
                    <a:p>
                      <a:pPr algn="r" rtl="1">
                        <a:lnSpc>
                          <a:spcPts val="2000"/>
                        </a:lnSpc>
                        <a:spcAft>
                          <a:spcPts val="0"/>
                        </a:spcAft>
                      </a:pPr>
                      <a:r>
                        <a:rPr lang="en-US" sz="1800" b="1" dirty="0">
                          <a:effectLst/>
                        </a:rPr>
                        <a:t> </a:t>
                      </a:r>
                      <a:endParaRPr lang="en-US" sz="1600" b="1" dirty="0">
                        <a:effectLst/>
                        <a:latin typeface="Calibri"/>
                        <a:ea typeface="Calibri"/>
                        <a:cs typeface="Arial"/>
                      </a:endParaRPr>
                    </a:p>
                  </a:txBody>
                  <a:tcPr marL="68580" marR="68580" marT="0" marB="0" anchor="ctr"/>
                </a:tc>
              </a:tr>
              <a:tr h="1247813">
                <a:tc vMerge="1">
                  <a:txBody>
                    <a:bodyPr/>
                    <a:lstStyle/>
                    <a:p>
                      <a:pPr rtl="1"/>
                      <a:endParaRPr lang="ar-SA"/>
                    </a:p>
                  </a:txBody>
                  <a:tcPr/>
                </a:tc>
                <a:tc vMerge="1">
                  <a:txBody>
                    <a:bodyPr/>
                    <a:lstStyle/>
                    <a:p>
                      <a:pPr rtl="1"/>
                      <a:endParaRPr lang="ar-SA"/>
                    </a:p>
                  </a:txBody>
                  <a:tcPr/>
                </a:tc>
                <a:tc>
                  <a:txBody>
                    <a:bodyPr/>
                    <a:lstStyle/>
                    <a:p>
                      <a:pPr algn="ctr" rtl="1">
                        <a:lnSpc>
                          <a:spcPts val="2000"/>
                        </a:lnSpc>
                        <a:spcAft>
                          <a:spcPts val="0"/>
                        </a:spcAft>
                      </a:pPr>
                      <a:r>
                        <a:rPr lang="en-US" sz="1800" b="1">
                          <a:effectLst/>
                        </a:rPr>
                        <a:t>Mean ±  Std</a:t>
                      </a:r>
                      <a:endParaRPr lang="en-US" sz="1600" b="1">
                        <a:effectLst/>
                        <a:latin typeface="Calibri"/>
                        <a:ea typeface="Calibri"/>
                        <a:cs typeface="Arial"/>
                      </a:endParaRPr>
                    </a:p>
                  </a:txBody>
                  <a:tcPr marL="68580" marR="68580" marT="0" marB="0" anchor="ctr"/>
                </a:tc>
                <a:tc>
                  <a:txBody>
                    <a:bodyPr/>
                    <a:lstStyle/>
                    <a:p>
                      <a:pPr algn="ctr" rtl="1">
                        <a:lnSpc>
                          <a:spcPts val="2000"/>
                        </a:lnSpc>
                        <a:spcAft>
                          <a:spcPts val="0"/>
                        </a:spcAft>
                      </a:pPr>
                      <a:r>
                        <a:rPr lang="en-US" sz="1800" b="1">
                          <a:effectLst/>
                        </a:rPr>
                        <a:t>N</a:t>
                      </a:r>
                      <a:endParaRPr lang="en-US" sz="1600" b="1">
                        <a:effectLst/>
                        <a:latin typeface="Calibri"/>
                        <a:ea typeface="Calibri"/>
                        <a:cs typeface="Arial"/>
                      </a:endParaRPr>
                    </a:p>
                  </a:txBody>
                  <a:tcPr marL="68580" marR="68580" marT="0" marB="0" anchor="ctr"/>
                </a:tc>
                <a:tc>
                  <a:txBody>
                    <a:bodyPr/>
                    <a:lstStyle/>
                    <a:p>
                      <a:pPr algn="ctr" rtl="1">
                        <a:lnSpc>
                          <a:spcPts val="2000"/>
                        </a:lnSpc>
                        <a:spcAft>
                          <a:spcPts val="0"/>
                        </a:spcAft>
                      </a:pPr>
                      <a:r>
                        <a:rPr lang="en-US" sz="1800" b="1">
                          <a:effectLst/>
                        </a:rPr>
                        <a:t>Mean  ± Std</a:t>
                      </a:r>
                      <a:endParaRPr lang="en-US" sz="1600" b="1">
                        <a:effectLst/>
                        <a:latin typeface="Calibri"/>
                        <a:ea typeface="Calibri"/>
                        <a:cs typeface="Arial"/>
                      </a:endParaRPr>
                    </a:p>
                  </a:txBody>
                  <a:tcPr marL="68580" marR="68580" marT="0" marB="0" anchor="ctr"/>
                </a:tc>
                <a:tc>
                  <a:txBody>
                    <a:bodyPr/>
                    <a:lstStyle/>
                    <a:p>
                      <a:pPr algn="ctr" rtl="1">
                        <a:lnSpc>
                          <a:spcPts val="2000"/>
                        </a:lnSpc>
                        <a:spcAft>
                          <a:spcPts val="0"/>
                        </a:spcAft>
                      </a:pPr>
                      <a:r>
                        <a:rPr lang="en-US" sz="1800" b="1" dirty="0">
                          <a:effectLst/>
                        </a:rPr>
                        <a:t>N</a:t>
                      </a:r>
                      <a:endParaRPr lang="en-US" sz="1600" b="1" dirty="0">
                        <a:effectLst/>
                        <a:latin typeface="Calibri"/>
                        <a:ea typeface="Calibri"/>
                        <a:cs typeface="Arial"/>
                      </a:endParaRPr>
                    </a:p>
                  </a:txBody>
                  <a:tcPr marL="68580" marR="68580" marT="0" marB="0" anchor="ctr"/>
                </a:tc>
                <a:tc vMerge="1">
                  <a:txBody>
                    <a:bodyPr/>
                    <a:lstStyle/>
                    <a:p>
                      <a:pPr rtl="1"/>
                      <a:endParaRPr lang="ar-SA"/>
                    </a:p>
                  </a:txBody>
                  <a:tcPr/>
                </a:tc>
              </a:tr>
              <a:tr h="658131">
                <a:tc>
                  <a:txBody>
                    <a:bodyPr/>
                    <a:lstStyle/>
                    <a:p>
                      <a:pPr marL="38100" marR="38100" algn="ctr" rtl="1">
                        <a:lnSpc>
                          <a:spcPts val="1600"/>
                        </a:lnSpc>
                        <a:spcAft>
                          <a:spcPts val="0"/>
                        </a:spcAft>
                      </a:pPr>
                      <a:r>
                        <a:rPr lang="en-US" sz="1800" dirty="0">
                          <a:effectLst/>
                        </a:rPr>
                        <a:t>0.658</a:t>
                      </a:r>
                      <a:endParaRPr lang="en-US" sz="1600" dirty="0">
                        <a:effectLst/>
                        <a:latin typeface="Calibri"/>
                        <a:ea typeface="Calibri"/>
                        <a:cs typeface="Arial"/>
                      </a:endParaRPr>
                    </a:p>
                  </a:txBody>
                  <a:tcPr marL="68580" marR="68580" marT="0" marB="0" anchor="ctr"/>
                </a:tc>
                <a:tc>
                  <a:txBody>
                    <a:bodyPr/>
                    <a:lstStyle/>
                    <a:p>
                      <a:pPr marL="38100" marR="38100" algn="ctr" rtl="1">
                        <a:lnSpc>
                          <a:spcPts val="1600"/>
                        </a:lnSpc>
                        <a:spcAft>
                          <a:spcPts val="0"/>
                        </a:spcAft>
                      </a:pPr>
                      <a:r>
                        <a:rPr lang="en-US" sz="1800" b="1">
                          <a:effectLst/>
                        </a:rPr>
                        <a:t>9.480</a:t>
                      </a:r>
                      <a:endParaRPr lang="en-US" sz="1600" b="1">
                        <a:effectLst/>
                        <a:latin typeface="Calibri"/>
                        <a:ea typeface="Calibri"/>
                        <a:cs typeface="Arial"/>
                      </a:endParaRPr>
                    </a:p>
                  </a:txBody>
                  <a:tcPr marL="68580" marR="68580" marT="0" marB="0" anchor="ctr"/>
                </a:tc>
                <a:tc>
                  <a:txBody>
                    <a:bodyPr/>
                    <a:lstStyle/>
                    <a:p>
                      <a:pPr algn="ctr" rtl="1">
                        <a:lnSpc>
                          <a:spcPts val="2000"/>
                        </a:lnSpc>
                        <a:spcAft>
                          <a:spcPts val="0"/>
                        </a:spcAft>
                      </a:pPr>
                      <a:r>
                        <a:rPr lang="en-US" sz="1800" b="1">
                          <a:effectLst/>
                        </a:rPr>
                        <a:t>20.76  ± 15.8</a:t>
                      </a:r>
                      <a:endParaRPr lang="en-US" sz="1600" b="1">
                        <a:effectLst/>
                        <a:latin typeface="Calibri"/>
                        <a:ea typeface="Calibri"/>
                        <a:cs typeface="Arial"/>
                      </a:endParaRPr>
                    </a:p>
                  </a:txBody>
                  <a:tcPr marL="68580" marR="68580" marT="0" marB="0" anchor="ctr"/>
                </a:tc>
                <a:tc>
                  <a:txBody>
                    <a:bodyPr/>
                    <a:lstStyle/>
                    <a:p>
                      <a:pPr algn="ctr" rtl="1">
                        <a:lnSpc>
                          <a:spcPts val="2000"/>
                        </a:lnSpc>
                        <a:spcAft>
                          <a:spcPts val="0"/>
                        </a:spcAft>
                      </a:pPr>
                      <a:r>
                        <a:rPr lang="en-US" sz="1800" b="1">
                          <a:effectLst/>
                        </a:rPr>
                        <a:t>25</a:t>
                      </a:r>
                      <a:endParaRPr lang="en-US" sz="1600" b="1">
                        <a:effectLst/>
                        <a:latin typeface="Calibri"/>
                        <a:ea typeface="Calibri"/>
                        <a:cs typeface="Arial"/>
                      </a:endParaRPr>
                    </a:p>
                  </a:txBody>
                  <a:tcPr marL="68580" marR="68580" marT="0" marB="0" anchor="ctr"/>
                </a:tc>
                <a:tc>
                  <a:txBody>
                    <a:bodyPr/>
                    <a:lstStyle/>
                    <a:p>
                      <a:pPr algn="ctr" rtl="1">
                        <a:lnSpc>
                          <a:spcPts val="2000"/>
                        </a:lnSpc>
                        <a:spcAft>
                          <a:spcPts val="0"/>
                        </a:spcAft>
                      </a:pPr>
                      <a:r>
                        <a:rPr lang="en-US" sz="1800" b="1" dirty="0">
                          <a:effectLst/>
                        </a:rPr>
                        <a:t>30.24 ± 12.71</a:t>
                      </a:r>
                      <a:endParaRPr lang="en-US" sz="1600" b="1" dirty="0">
                        <a:effectLst/>
                        <a:latin typeface="Calibri"/>
                        <a:ea typeface="Calibri"/>
                        <a:cs typeface="Arial"/>
                      </a:endParaRPr>
                    </a:p>
                  </a:txBody>
                  <a:tcPr marL="68580" marR="68580" marT="0" marB="0" anchor="ctr"/>
                </a:tc>
                <a:tc>
                  <a:txBody>
                    <a:bodyPr/>
                    <a:lstStyle/>
                    <a:p>
                      <a:pPr algn="ctr" rtl="1">
                        <a:lnSpc>
                          <a:spcPts val="2000"/>
                        </a:lnSpc>
                        <a:spcAft>
                          <a:spcPts val="0"/>
                        </a:spcAft>
                      </a:pPr>
                      <a:r>
                        <a:rPr lang="en-US" sz="1800" b="1">
                          <a:effectLst/>
                        </a:rPr>
                        <a:t>25</a:t>
                      </a:r>
                      <a:endParaRPr lang="en-US" sz="1600" b="1">
                        <a:effectLst/>
                        <a:latin typeface="Calibri"/>
                        <a:ea typeface="Calibri"/>
                        <a:cs typeface="Arial"/>
                      </a:endParaRPr>
                    </a:p>
                  </a:txBody>
                  <a:tcPr marL="68580" marR="68580" marT="0" marB="0" anchor="ctr"/>
                </a:tc>
                <a:tc>
                  <a:txBody>
                    <a:bodyPr/>
                    <a:lstStyle/>
                    <a:p>
                      <a:pPr algn="r" rtl="1">
                        <a:lnSpc>
                          <a:spcPts val="2000"/>
                        </a:lnSpc>
                        <a:spcAft>
                          <a:spcPts val="0"/>
                        </a:spcAft>
                      </a:pPr>
                      <a:r>
                        <a:rPr lang="ar-SA" sz="1600" b="1" dirty="0">
                          <a:effectLst/>
                        </a:rPr>
                        <a:t>محصلة مقياس استبيان الإبلاغ الذاتي قبل التدريب</a:t>
                      </a:r>
                      <a:endParaRPr lang="en-US" sz="1600" b="1" dirty="0">
                        <a:effectLst/>
                        <a:latin typeface="Calibri"/>
                        <a:ea typeface="Calibri"/>
                        <a:cs typeface="Arial"/>
                      </a:endParaRPr>
                    </a:p>
                  </a:txBody>
                  <a:tcPr marL="68580" marR="68580" marT="0" marB="0" anchor="ctr"/>
                </a:tc>
              </a:tr>
              <a:tr h="658131">
                <a:tc>
                  <a:txBody>
                    <a:bodyPr/>
                    <a:lstStyle/>
                    <a:p>
                      <a:pPr marL="38100" marR="38100" algn="ctr" rtl="1">
                        <a:lnSpc>
                          <a:spcPts val="1600"/>
                        </a:lnSpc>
                        <a:spcAft>
                          <a:spcPts val="0"/>
                        </a:spcAft>
                      </a:pPr>
                      <a:r>
                        <a:rPr lang="en-US" sz="1800" dirty="0">
                          <a:solidFill>
                            <a:srgbClr val="FF0000"/>
                          </a:solidFill>
                          <a:effectLst/>
                        </a:rPr>
                        <a:t>0.000</a:t>
                      </a:r>
                      <a:r>
                        <a:rPr lang="ar-SA" sz="1600" dirty="0">
                          <a:solidFill>
                            <a:srgbClr val="FF0000"/>
                          </a:solidFill>
                          <a:effectLst/>
                        </a:rPr>
                        <a:t>*</a:t>
                      </a:r>
                      <a:endParaRPr lang="en-US" sz="1600" dirty="0">
                        <a:solidFill>
                          <a:srgbClr val="FF0000"/>
                        </a:solidFill>
                        <a:effectLst/>
                        <a:latin typeface="Calibri"/>
                        <a:ea typeface="Calibri"/>
                        <a:cs typeface="Arial"/>
                      </a:endParaRPr>
                    </a:p>
                  </a:txBody>
                  <a:tcPr marL="68580" marR="68580" marT="0" marB="0" anchor="ctr"/>
                </a:tc>
                <a:tc>
                  <a:txBody>
                    <a:bodyPr/>
                    <a:lstStyle/>
                    <a:p>
                      <a:pPr marL="38100" marR="38100" algn="ctr" rtl="1">
                        <a:lnSpc>
                          <a:spcPts val="1600"/>
                        </a:lnSpc>
                        <a:spcAft>
                          <a:spcPts val="0"/>
                        </a:spcAft>
                      </a:pPr>
                      <a:r>
                        <a:rPr lang="en-US" sz="1800" b="1">
                          <a:effectLst/>
                        </a:rPr>
                        <a:t>27.440</a:t>
                      </a:r>
                      <a:endParaRPr lang="en-US" sz="1600" b="1">
                        <a:effectLst/>
                        <a:latin typeface="Calibri"/>
                        <a:ea typeface="Calibri"/>
                        <a:cs typeface="Arial"/>
                      </a:endParaRPr>
                    </a:p>
                  </a:txBody>
                  <a:tcPr marL="68580" marR="68580" marT="0" marB="0" anchor="ctr"/>
                </a:tc>
                <a:tc>
                  <a:txBody>
                    <a:bodyPr/>
                    <a:lstStyle/>
                    <a:p>
                      <a:pPr marR="38100" algn="ctr" rtl="1">
                        <a:lnSpc>
                          <a:spcPct val="115000"/>
                        </a:lnSpc>
                        <a:spcAft>
                          <a:spcPts val="0"/>
                        </a:spcAft>
                      </a:pPr>
                      <a:r>
                        <a:rPr lang="en-US" sz="1800" b="1">
                          <a:effectLst/>
                        </a:rPr>
                        <a:t>18.12 ± 4.69</a:t>
                      </a:r>
                      <a:endParaRPr lang="en-US" sz="1600" b="1">
                        <a:effectLst/>
                        <a:latin typeface="Calibri"/>
                        <a:ea typeface="Calibri"/>
                        <a:cs typeface="Arial"/>
                      </a:endParaRPr>
                    </a:p>
                  </a:txBody>
                  <a:tcPr marL="68580" marR="68580" marT="0" marB="0" anchor="ctr"/>
                </a:tc>
                <a:tc>
                  <a:txBody>
                    <a:bodyPr/>
                    <a:lstStyle/>
                    <a:p>
                      <a:pPr algn="ctr" rtl="1">
                        <a:lnSpc>
                          <a:spcPts val="2000"/>
                        </a:lnSpc>
                        <a:spcAft>
                          <a:spcPts val="0"/>
                        </a:spcAft>
                      </a:pPr>
                      <a:r>
                        <a:rPr lang="en-US" sz="1800" b="1">
                          <a:effectLst/>
                        </a:rPr>
                        <a:t>25</a:t>
                      </a:r>
                      <a:endParaRPr lang="en-US" sz="1600" b="1">
                        <a:effectLst/>
                        <a:latin typeface="Calibri"/>
                        <a:ea typeface="Calibri"/>
                        <a:cs typeface="Arial"/>
                      </a:endParaRPr>
                    </a:p>
                  </a:txBody>
                  <a:tcPr marL="68580" marR="68580" marT="0" marB="0" anchor="ctr"/>
                </a:tc>
                <a:tc>
                  <a:txBody>
                    <a:bodyPr/>
                    <a:lstStyle/>
                    <a:p>
                      <a:pPr marR="38100" algn="ctr" rtl="1">
                        <a:lnSpc>
                          <a:spcPct val="115000"/>
                        </a:lnSpc>
                        <a:spcAft>
                          <a:spcPts val="0"/>
                        </a:spcAft>
                      </a:pPr>
                      <a:r>
                        <a:rPr lang="en-US" sz="1800" b="1">
                          <a:effectLst/>
                        </a:rPr>
                        <a:t>45.56  ± 12.93</a:t>
                      </a:r>
                      <a:endParaRPr lang="en-US" sz="1600" b="1">
                        <a:effectLst/>
                        <a:latin typeface="Calibri"/>
                        <a:ea typeface="Calibri"/>
                        <a:cs typeface="Arial"/>
                      </a:endParaRPr>
                    </a:p>
                  </a:txBody>
                  <a:tcPr marL="68580" marR="68580" marT="0" marB="0" anchor="ctr"/>
                </a:tc>
                <a:tc>
                  <a:txBody>
                    <a:bodyPr/>
                    <a:lstStyle/>
                    <a:p>
                      <a:pPr algn="ctr" rtl="1">
                        <a:lnSpc>
                          <a:spcPts val="2000"/>
                        </a:lnSpc>
                        <a:spcAft>
                          <a:spcPts val="0"/>
                        </a:spcAft>
                      </a:pPr>
                      <a:r>
                        <a:rPr lang="en-US" sz="1800" b="1">
                          <a:effectLst/>
                        </a:rPr>
                        <a:t>25</a:t>
                      </a:r>
                      <a:endParaRPr lang="en-US" sz="1600" b="1">
                        <a:effectLst/>
                        <a:latin typeface="Calibri"/>
                        <a:ea typeface="Calibri"/>
                        <a:cs typeface="Arial"/>
                      </a:endParaRPr>
                    </a:p>
                  </a:txBody>
                  <a:tcPr marL="68580" marR="68580" marT="0" marB="0" anchor="ctr"/>
                </a:tc>
                <a:tc>
                  <a:txBody>
                    <a:bodyPr/>
                    <a:lstStyle/>
                    <a:p>
                      <a:pPr algn="r" rtl="1">
                        <a:lnSpc>
                          <a:spcPts val="2000"/>
                        </a:lnSpc>
                        <a:spcAft>
                          <a:spcPts val="0"/>
                        </a:spcAft>
                      </a:pPr>
                      <a:r>
                        <a:rPr lang="ar-SA" sz="1600" b="1" dirty="0">
                          <a:effectLst/>
                        </a:rPr>
                        <a:t>محصلة مقياس استبيان الإبلاغ الذاتي بعد التدريب</a:t>
                      </a:r>
                      <a:endParaRPr lang="en-US" sz="1600" b="1" dirty="0">
                        <a:effectLst/>
                        <a:latin typeface="Calibri"/>
                        <a:ea typeface="Calibri"/>
                        <a:cs typeface="Arial"/>
                      </a:endParaRPr>
                    </a:p>
                  </a:txBody>
                  <a:tcPr marL="68580" marR="68580" marT="0" marB="0" anchor="ctr"/>
                </a:tc>
              </a:tr>
              <a:tr h="1006026">
                <a:tc rowSpan="2" gridSpan="2">
                  <a:txBody>
                    <a:bodyPr/>
                    <a:lstStyle/>
                    <a:p>
                      <a:pPr algn="ctr" rtl="1">
                        <a:lnSpc>
                          <a:spcPts val="2000"/>
                        </a:lnSpc>
                        <a:spcAft>
                          <a:spcPts val="0"/>
                        </a:spcAft>
                      </a:pPr>
                      <a:r>
                        <a:rPr lang="en-US" sz="1800" b="1">
                          <a:effectLst/>
                        </a:rPr>
                        <a:t> </a:t>
                      </a:r>
                      <a:endParaRPr lang="en-US" sz="1600" b="1">
                        <a:effectLst/>
                        <a:latin typeface="Calibri"/>
                        <a:ea typeface="Calibri"/>
                        <a:cs typeface="Arial"/>
                      </a:endParaRPr>
                    </a:p>
                  </a:txBody>
                  <a:tcPr marL="68580" marR="68580" marT="0" marB="0" anchor="ctr"/>
                </a:tc>
                <a:tc rowSpan="2" hMerge="1">
                  <a:txBody>
                    <a:bodyPr/>
                    <a:lstStyle/>
                    <a:p>
                      <a:pPr rtl="1"/>
                      <a:endParaRPr lang="ar-SA"/>
                    </a:p>
                  </a:txBody>
                  <a:tcPr/>
                </a:tc>
                <a:tc gridSpan="2">
                  <a:txBody>
                    <a:bodyPr/>
                    <a:lstStyle/>
                    <a:p>
                      <a:pPr marL="38100" marR="38100" algn="ctr" rtl="1">
                        <a:lnSpc>
                          <a:spcPts val="1600"/>
                        </a:lnSpc>
                        <a:spcAft>
                          <a:spcPts val="0"/>
                        </a:spcAft>
                      </a:pPr>
                      <a:r>
                        <a:rPr lang="en-US" sz="1800" b="1">
                          <a:effectLst/>
                        </a:rPr>
                        <a:t>-2.640</a:t>
                      </a:r>
                      <a:endParaRPr lang="en-US" sz="1600" b="1">
                        <a:effectLst/>
                        <a:latin typeface="Calibri"/>
                        <a:ea typeface="Calibri"/>
                        <a:cs typeface="Arial"/>
                      </a:endParaRPr>
                    </a:p>
                  </a:txBody>
                  <a:tcPr marL="68580" marR="68580" marT="0" marB="0" anchor="ctr"/>
                </a:tc>
                <a:tc hMerge="1">
                  <a:txBody>
                    <a:bodyPr/>
                    <a:lstStyle/>
                    <a:p>
                      <a:pPr rtl="1"/>
                      <a:endParaRPr lang="ar-SA"/>
                    </a:p>
                  </a:txBody>
                  <a:tcPr/>
                </a:tc>
                <a:tc gridSpan="2">
                  <a:txBody>
                    <a:bodyPr/>
                    <a:lstStyle/>
                    <a:p>
                      <a:pPr marL="38100" marR="38100" algn="ctr" rtl="1">
                        <a:lnSpc>
                          <a:spcPts val="1600"/>
                        </a:lnSpc>
                        <a:spcAft>
                          <a:spcPts val="0"/>
                        </a:spcAft>
                      </a:pPr>
                      <a:r>
                        <a:rPr lang="en-US" sz="1800" b="1">
                          <a:effectLst/>
                        </a:rPr>
                        <a:t>15.320</a:t>
                      </a:r>
                      <a:endParaRPr lang="en-US" sz="1600" b="1">
                        <a:effectLst/>
                        <a:latin typeface="Calibri"/>
                        <a:ea typeface="Calibri"/>
                        <a:cs typeface="Arial"/>
                      </a:endParaRPr>
                    </a:p>
                  </a:txBody>
                  <a:tcPr marL="68580" marR="68580" marT="0" marB="0" anchor="ctr"/>
                </a:tc>
                <a:tc hMerge="1">
                  <a:txBody>
                    <a:bodyPr/>
                    <a:lstStyle/>
                    <a:p>
                      <a:pPr rtl="1"/>
                      <a:endParaRPr lang="ar-SA"/>
                    </a:p>
                  </a:txBody>
                  <a:tcPr/>
                </a:tc>
                <a:tc>
                  <a:txBody>
                    <a:bodyPr/>
                    <a:lstStyle/>
                    <a:p>
                      <a:pPr algn="ctr" rtl="1">
                        <a:lnSpc>
                          <a:spcPts val="2000"/>
                        </a:lnSpc>
                        <a:spcAft>
                          <a:spcPts val="0"/>
                        </a:spcAft>
                      </a:pPr>
                      <a:r>
                        <a:rPr lang="ar-SA" sz="1600" b="1" dirty="0">
                          <a:effectLst/>
                        </a:rPr>
                        <a:t>الفرق بين المتوسطين قبل وبعد تطبيق البرنامج التدريبي</a:t>
                      </a:r>
                      <a:endParaRPr lang="en-US" sz="1600" b="1" dirty="0">
                        <a:effectLst/>
                        <a:latin typeface="Calibri"/>
                        <a:ea typeface="Calibri"/>
                        <a:cs typeface="Arial"/>
                      </a:endParaRPr>
                    </a:p>
                  </a:txBody>
                  <a:tcPr marL="68580" marR="68580" marT="0" marB="0" anchor="ctr"/>
                </a:tc>
              </a:tr>
              <a:tr h="713185">
                <a:tc gridSpan="2" vMerge="1">
                  <a:txBody>
                    <a:bodyPr/>
                    <a:lstStyle/>
                    <a:p>
                      <a:pPr rtl="1"/>
                      <a:endParaRPr lang="ar-SA"/>
                    </a:p>
                  </a:txBody>
                  <a:tcPr/>
                </a:tc>
                <a:tc hMerge="1" vMerge="1">
                  <a:txBody>
                    <a:bodyPr/>
                    <a:lstStyle/>
                    <a:p>
                      <a:pPr rtl="1"/>
                      <a:endParaRPr lang="ar-SA"/>
                    </a:p>
                  </a:txBody>
                  <a:tcPr/>
                </a:tc>
                <a:tc gridSpan="2">
                  <a:txBody>
                    <a:bodyPr/>
                    <a:lstStyle/>
                    <a:p>
                      <a:pPr marL="38100" marR="38100" algn="ctr" rtl="1">
                        <a:lnSpc>
                          <a:spcPts val="1600"/>
                        </a:lnSpc>
                        <a:spcAft>
                          <a:spcPts val="0"/>
                        </a:spcAft>
                      </a:pPr>
                      <a:r>
                        <a:rPr lang="en-US" sz="1800" b="1">
                          <a:effectLst/>
                        </a:rPr>
                        <a:t>0.167</a:t>
                      </a:r>
                      <a:endParaRPr lang="en-US" sz="1600" b="1">
                        <a:effectLst/>
                        <a:latin typeface="Calibri"/>
                        <a:ea typeface="Calibri"/>
                        <a:cs typeface="Arial"/>
                      </a:endParaRPr>
                    </a:p>
                  </a:txBody>
                  <a:tcPr marL="68580" marR="68580" marT="0" marB="0" anchor="ctr"/>
                </a:tc>
                <a:tc hMerge="1">
                  <a:txBody>
                    <a:bodyPr/>
                    <a:lstStyle/>
                    <a:p>
                      <a:pPr rtl="1"/>
                      <a:endParaRPr lang="ar-SA"/>
                    </a:p>
                  </a:txBody>
                  <a:tcPr/>
                </a:tc>
                <a:tc gridSpan="2">
                  <a:txBody>
                    <a:bodyPr/>
                    <a:lstStyle/>
                    <a:p>
                      <a:pPr marL="38100" marR="38100" algn="ctr" rtl="1">
                        <a:lnSpc>
                          <a:spcPts val="1600"/>
                        </a:lnSpc>
                        <a:spcAft>
                          <a:spcPts val="0"/>
                        </a:spcAft>
                      </a:pPr>
                      <a:r>
                        <a:rPr lang="en-US" sz="1800" b="1" dirty="0">
                          <a:solidFill>
                            <a:srgbClr val="FF0000"/>
                          </a:solidFill>
                          <a:effectLst/>
                        </a:rPr>
                        <a:t>0.000</a:t>
                      </a:r>
                      <a:r>
                        <a:rPr lang="ar-SA" sz="1600" b="1" dirty="0">
                          <a:solidFill>
                            <a:srgbClr val="FF0000"/>
                          </a:solidFill>
                          <a:effectLst/>
                        </a:rPr>
                        <a:t>*</a:t>
                      </a:r>
                      <a:endParaRPr lang="en-US" sz="1600" b="1" dirty="0">
                        <a:solidFill>
                          <a:srgbClr val="FF0000"/>
                        </a:solidFill>
                        <a:effectLst/>
                        <a:latin typeface="Calibri"/>
                        <a:ea typeface="Calibri"/>
                        <a:cs typeface="Arial"/>
                      </a:endParaRPr>
                    </a:p>
                  </a:txBody>
                  <a:tcPr marL="68580" marR="68580" marT="0" marB="0" anchor="ctr"/>
                </a:tc>
                <a:tc hMerge="1">
                  <a:txBody>
                    <a:bodyPr/>
                    <a:lstStyle/>
                    <a:p>
                      <a:pPr rtl="1"/>
                      <a:endParaRPr lang="ar-SA"/>
                    </a:p>
                  </a:txBody>
                  <a:tcPr/>
                </a:tc>
                <a:tc>
                  <a:txBody>
                    <a:bodyPr/>
                    <a:lstStyle/>
                    <a:p>
                      <a:pPr algn="ctr" rtl="1">
                        <a:lnSpc>
                          <a:spcPts val="2000"/>
                        </a:lnSpc>
                        <a:spcAft>
                          <a:spcPts val="0"/>
                        </a:spcAft>
                      </a:pPr>
                      <a:r>
                        <a:rPr lang="en-US" sz="1600" b="1" dirty="0">
                          <a:effectLst/>
                        </a:rPr>
                        <a:t>Sig</a:t>
                      </a:r>
                      <a:endParaRPr lang="en-US" sz="1600" b="1" dirty="0">
                        <a:effectLst/>
                        <a:latin typeface="Calibri"/>
                        <a:ea typeface="Calibri"/>
                        <a:cs typeface="Arial"/>
                      </a:endParaRPr>
                    </a:p>
                  </a:txBody>
                  <a:tcPr marL="68580" marR="68580" marT="0" marB="0" anchor="ctr"/>
                </a:tc>
              </a:tr>
            </a:tbl>
          </a:graphicData>
        </a:graphic>
      </p:graphicFrame>
      <p:sp>
        <p:nvSpPr>
          <p:cNvPr id="3" name="عنوان 2"/>
          <p:cNvSpPr>
            <a:spLocks noGrp="1"/>
          </p:cNvSpPr>
          <p:nvPr>
            <p:ph type="title"/>
          </p:nvPr>
        </p:nvSpPr>
        <p:spPr/>
        <p:txBody>
          <a:bodyPr/>
          <a:lstStyle/>
          <a:p>
            <a:pPr lvl="0"/>
            <a:r>
              <a:rPr lang="ar-SA" sz="2400" b="1" dirty="0">
                <a:solidFill>
                  <a:schemeClr val="tx1"/>
                </a:solidFill>
                <a:latin typeface="Simplified Arabic" pitchFamily="18" charset="-78"/>
                <a:ea typeface="Calibri" pitchFamily="34" charset="0"/>
                <a:cs typeface="Simplified Arabic" pitchFamily="18" charset="-78"/>
              </a:rPr>
              <a:t>الجدول رقم (</a:t>
            </a:r>
            <a:r>
              <a:rPr lang="en-US" sz="2400" b="1" dirty="0">
                <a:solidFill>
                  <a:schemeClr val="tx1"/>
                </a:solidFill>
                <a:latin typeface="Simplified Arabic" pitchFamily="18" charset="-78"/>
                <a:ea typeface="Calibri" pitchFamily="34" charset="0"/>
                <a:cs typeface="Simplified Arabic" pitchFamily="18" charset="-78"/>
              </a:rPr>
              <a:t>2</a:t>
            </a:r>
            <a:r>
              <a:rPr lang="ar-SA" sz="2400" b="1" dirty="0">
                <a:solidFill>
                  <a:schemeClr val="tx1"/>
                </a:solidFill>
                <a:latin typeface="Simplified Arabic" pitchFamily="18" charset="-78"/>
                <a:ea typeface="Calibri" pitchFamily="34" charset="0"/>
                <a:cs typeface="Simplified Arabic" pitchFamily="18" charset="-78"/>
              </a:rPr>
              <a:t>) : مقارنة بين مستوى المعلومات قبل وبعد تطبيق البرنامج التدريبي بين المجموعتين التجريبية </a:t>
            </a:r>
            <a:r>
              <a:rPr lang="ar-SA" sz="2400" b="1" dirty="0" smtClean="0">
                <a:solidFill>
                  <a:schemeClr val="tx1"/>
                </a:solidFill>
                <a:latin typeface="Simplified Arabic" pitchFamily="18" charset="-78"/>
                <a:ea typeface="Calibri" pitchFamily="34" charset="0"/>
                <a:cs typeface="Simplified Arabic" pitchFamily="18" charset="-78"/>
              </a:rPr>
              <a:t>والضابطة</a:t>
            </a:r>
            <a:endParaRPr lang="ar-SA" sz="2400" dirty="0"/>
          </a:p>
        </p:txBody>
      </p:sp>
    </p:spTree>
    <p:extLst>
      <p:ext uri="{BB962C8B-B14F-4D97-AF65-F5344CB8AC3E}">
        <p14:creationId xmlns:p14="http://schemas.microsoft.com/office/powerpoint/2010/main" val="3165937394"/>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434530262"/>
              </p:ext>
            </p:extLst>
          </p:nvPr>
        </p:nvGraphicFramePr>
        <p:xfrm>
          <a:off x="18189" y="1700808"/>
          <a:ext cx="9125812" cy="5157191"/>
        </p:xfrm>
        <a:graphic>
          <a:graphicData uri="http://schemas.openxmlformats.org/drawingml/2006/table">
            <a:tbl>
              <a:tblPr firstRow="1" firstCol="1" bandRow="1">
                <a:tableStyleId>{5C22544A-7EE6-4342-B048-85BDC9FD1C3A}</a:tableStyleId>
              </a:tblPr>
              <a:tblGrid>
                <a:gridCol w="1056754"/>
                <a:gridCol w="1069098"/>
                <a:gridCol w="1398685"/>
                <a:gridCol w="1108872"/>
                <a:gridCol w="1925610"/>
                <a:gridCol w="641183"/>
                <a:gridCol w="1925610"/>
              </a:tblGrid>
              <a:tr h="737637">
                <a:tc rowSpan="2">
                  <a:txBody>
                    <a:bodyPr/>
                    <a:lstStyle/>
                    <a:p>
                      <a:pPr algn="ctr" rtl="1">
                        <a:lnSpc>
                          <a:spcPts val="2000"/>
                        </a:lnSpc>
                        <a:spcAft>
                          <a:spcPts val="0"/>
                        </a:spcAft>
                      </a:pPr>
                      <a:r>
                        <a:rPr lang="ar-SA" sz="1800" b="1" dirty="0">
                          <a:effectLst/>
                        </a:rPr>
                        <a:t> </a:t>
                      </a:r>
                      <a:endParaRPr lang="en-US" sz="1600" b="1" dirty="0">
                        <a:effectLst/>
                      </a:endParaRPr>
                    </a:p>
                    <a:p>
                      <a:pPr algn="ctr" rtl="1">
                        <a:lnSpc>
                          <a:spcPts val="2000"/>
                        </a:lnSpc>
                        <a:spcAft>
                          <a:spcPts val="0"/>
                        </a:spcAft>
                      </a:pPr>
                      <a:r>
                        <a:rPr lang="ar-SA" sz="1800" b="1" dirty="0">
                          <a:effectLst/>
                        </a:rPr>
                        <a:t> </a:t>
                      </a:r>
                      <a:endParaRPr lang="en-US" sz="1600" b="1" dirty="0">
                        <a:effectLst/>
                      </a:endParaRPr>
                    </a:p>
                    <a:p>
                      <a:pPr algn="ctr" rtl="1">
                        <a:lnSpc>
                          <a:spcPts val="2000"/>
                        </a:lnSpc>
                        <a:spcAft>
                          <a:spcPts val="0"/>
                        </a:spcAft>
                      </a:pPr>
                      <a:r>
                        <a:rPr lang="en-US" sz="2400" b="1" dirty="0">
                          <a:effectLst/>
                        </a:rPr>
                        <a:t>Sig</a:t>
                      </a:r>
                      <a:endParaRPr lang="en-US" sz="1600" b="1" dirty="0">
                        <a:effectLst/>
                        <a:latin typeface="Calibri"/>
                        <a:ea typeface="Calibri"/>
                        <a:cs typeface="Arial"/>
                      </a:endParaRPr>
                    </a:p>
                  </a:txBody>
                  <a:tcPr marL="68580" marR="68580" marT="0" marB="0"/>
                </a:tc>
                <a:tc rowSpan="2">
                  <a:txBody>
                    <a:bodyPr/>
                    <a:lstStyle/>
                    <a:p>
                      <a:pPr algn="ctr" rtl="1">
                        <a:lnSpc>
                          <a:spcPts val="2000"/>
                        </a:lnSpc>
                        <a:spcAft>
                          <a:spcPts val="0"/>
                        </a:spcAft>
                      </a:pPr>
                      <a:r>
                        <a:rPr lang="ar-SA" sz="1600" b="1">
                          <a:effectLst/>
                        </a:rPr>
                        <a:t>الفرق بين المتوسطين في المجموعتين التجريبية والضابطة</a:t>
                      </a:r>
                      <a:endParaRPr lang="en-US" sz="1600" b="1">
                        <a:effectLst/>
                        <a:latin typeface="Calibri"/>
                        <a:ea typeface="Calibri"/>
                        <a:cs typeface="Arial"/>
                      </a:endParaRPr>
                    </a:p>
                  </a:txBody>
                  <a:tcPr marL="68580" marR="68580" marT="0" marB="0" anchor="ctr"/>
                </a:tc>
                <a:tc gridSpan="2">
                  <a:txBody>
                    <a:bodyPr/>
                    <a:lstStyle/>
                    <a:p>
                      <a:pPr algn="ctr" rtl="1">
                        <a:lnSpc>
                          <a:spcPts val="2000"/>
                        </a:lnSpc>
                        <a:spcAft>
                          <a:spcPts val="0"/>
                        </a:spcAft>
                      </a:pPr>
                      <a:r>
                        <a:rPr lang="ar-SA" sz="2400" b="1">
                          <a:effectLst/>
                        </a:rPr>
                        <a:t>المجموعة الضابطة</a:t>
                      </a:r>
                      <a:endParaRPr lang="en-US" sz="1600" b="1">
                        <a:effectLst/>
                        <a:latin typeface="Calibri"/>
                        <a:ea typeface="Calibri"/>
                        <a:cs typeface="Arial"/>
                      </a:endParaRPr>
                    </a:p>
                  </a:txBody>
                  <a:tcPr marL="68580" marR="68580" marT="0" marB="0" anchor="ctr"/>
                </a:tc>
                <a:tc hMerge="1">
                  <a:txBody>
                    <a:bodyPr/>
                    <a:lstStyle/>
                    <a:p>
                      <a:pPr rtl="1"/>
                      <a:endParaRPr lang="ar-SA"/>
                    </a:p>
                  </a:txBody>
                  <a:tcPr/>
                </a:tc>
                <a:tc gridSpan="2">
                  <a:txBody>
                    <a:bodyPr/>
                    <a:lstStyle/>
                    <a:p>
                      <a:pPr algn="ctr" rtl="1">
                        <a:lnSpc>
                          <a:spcPts val="2000"/>
                        </a:lnSpc>
                        <a:spcAft>
                          <a:spcPts val="0"/>
                        </a:spcAft>
                      </a:pPr>
                      <a:r>
                        <a:rPr lang="ar-SA" sz="2400" b="1" dirty="0">
                          <a:effectLst/>
                        </a:rPr>
                        <a:t>المجموعة التجريبية</a:t>
                      </a:r>
                      <a:endParaRPr lang="en-US" sz="1600" b="1" dirty="0">
                        <a:effectLst/>
                        <a:latin typeface="Calibri"/>
                        <a:ea typeface="Calibri"/>
                        <a:cs typeface="Arial"/>
                      </a:endParaRPr>
                    </a:p>
                  </a:txBody>
                  <a:tcPr marL="68580" marR="68580" marT="0" marB="0" anchor="ctr"/>
                </a:tc>
                <a:tc hMerge="1">
                  <a:txBody>
                    <a:bodyPr/>
                    <a:lstStyle/>
                    <a:p>
                      <a:pPr rtl="1"/>
                      <a:endParaRPr lang="ar-SA"/>
                    </a:p>
                  </a:txBody>
                  <a:tcPr/>
                </a:tc>
                <a:tc rowSpan="2">
                  <a:txBody>
                    <a:bodyPr/>
                    <a:lstStyle/>
                    <a:p>
                      <a:pPr algn="r" rtl="1">
                        <a:lnSpc>
                          <a:spcPts val="2000"/>
                        </a:lnSpc>
                        <a:spcAft>
                          <a:spcPts val="0"/>
                        </a:spcAft>
                      </a:pPr>
                      <a:r>
                        <a:rPr lang="en-US" sz="1800" b="1" dirty="0">
                          <a:effectLst/>
                        </a:rPr>
                        <a:t> </a:t>
                      </a:r>
                      <a:endParaRPr lang="en-US" sz="1600" b="1" dirty="0">
                        <a:effectLst/>
                        <a:latin typeface="Calibri"/>
                        <a:ea typeface="Calibri"/>
                        <a:cs typeface="Arial"/>
                      </a:endParaRPr>
                    </a:p>
                  </a:txBody>
                  <a:tcPr marL="68580" marR="68580" marT="0" marB="0" anchor="ctr"/>
                </a:tc>
              </a:tr>
              <a:tr h="1110424">
                <a:tc vMerge="1">
                  <a:txBody>
                    <a:bodyPr/>
                    <a:lstStyle/>
                    <a:p>
                      <a:pPr rtl="1"/>
                      <a:endParaRPr lang="ar-SA"/>
                    </a:p>
                  </a:txBody>
                  <a:tcPr/>
                </a:tc>
                <a:tc vMerge="1">
                  <a:txBody>
                    <a:bodyPr/>
                    <a:lstStyle/>
                    <a:p>
                      <a:pPr rtl="1"/>
                      <a:endParaRPr lang="ar-SA"/>
                    </a:p>
                  </a:txBody>
                  <a:tcPr/>
                </a:tc>
                <a:tc>
                  <a:txBody>
                    <a:bodyPr/>
                    <a:lstStyle/>
                    <a:p>
                      <a:pPr algn="ctr" rtl="1">
                        <a:lnSpc>
                          <a:spcPts val="2000"/>
                        </a:lnSpc>
                        <a:spcAft>
                          <a:spcPts val="0"/>
                        </a:spcAft>
                      </a:pPr>
                      <a:r>
                        <a:rPr lang="en-US" sz="1800" b="1">
                          <a:effectLst/>
                        </a:rPr>
                        <a:t>Mean ±  Std</a:t>
                      </a:r>
                      <a:endParaRPr lang="en-US" sz="1600" b="1">
                        <a:effectLst/>
                        <a:latin typeface="Calibri"/>
                        <a:ea typeface="Calibri"/>
                        <a:cs typeface="Arial"/>
                      </a:endParaRPr>
                    </a:p>
                  </a:txBody>
                  <a:tcPr marL="68580" marR="68580" marT="0" marB="0" anchor="ctr"/>
                </a:tc>
                <a:tc>
                  <a:txBody>
                    <a:bodyPr/>
                    <a:lstStyle/>
                    <a:p>
                      <a:pPr algn="ctr" rtl="1">
                        <a:lnSpc>
                          <a:spcPts val="2000"/>
                        </a:lnSpc>
                        <a:spcAft>
                          <a:spcPts val="0"/>
                        </a:spcAft>
                      </a:pPr>
                      <a:r>
                        <a:rPr lang="en-US" sz="1800" b="1" dirty="0">
                          <a:effectLst/>
                        </a:rPr>
                        <a:t>N</a:t>
                      </a:r>
                      <a:endParaRPr lang="en-US" sz="1600" b="1" dirty="0">
                        <a:effectLst/>
                        <a:latin typeface="Calibri"/>
                        <a:ea typeface="Calibri"/>
                        <a:cs typeface="Arial"/>
                      </a:endParaRPr>
                    </a:p>
                  </a:txBody>
                  <a:tcPr marL="68580" marR="68580" marT="0" marB="0" anchor="ctr"/>
                </a:tc>
                <a:tc>
                  <a:txBody>
                    <a:bodyPr/>
                    <a:lstStyle/>
                    <a:p>
                      <a:pPr algn="ctr" rtl="1">
                        <a:lnSpc>
                          <a:spcPts val="2000"/>
                        </a:lnSpc>
                        <a:spcAft>
                          <a:spcPts val="0"/>
                        </a:spcAft>
                      </a:pPr>
                      <a:r>
                        <a:rPr lang="en-US" sz="1800" b="1">
                          <a:effectLst/>
                        </a:rPr>
                        <a:t>Mean  ±   Std</a:t>
                      </a:r>
                      <a:endParaRPr lang="en-US" sz="1600" b="1">
                        <a:effectLst/>
                        <a:latin typeface="Calibri"/>
                        <a:ea typeface="Calibri"/>
                        <a:cs typeface="Arial"/>
                      </a:endParaRPr>
                    </a:p>
                  </a:txBody>
                  <a:tcPr marL="68580" marR="68580" marT="0" marB="0" anchor="ctr"/>
                </a:tc>
                <a:tc>
                  <a:txBody>
                    <a:bodyPr/>
                    <a:lstStyle/>
                    <a:p>
                      <a:pPr algn="ctr" rtl="1">
                        <a:lnSpc>
                          <a:spcPts val="2000"/>
                        </a:lnSpc>
                        <a:spcAft>
                          <a:spcPts val="0"/>
                        </a:spcAft>
                      </a:pPr>
                      <a:r>
                        <a:rPr lang="en-US" sz="1800" b="1" dirty="0">
                          <a:effectLst/>
                        </a:rPr>
                        <a:t>N</a:t>
                      </a:r>
                      <a:endParaRPr lang="en-US" sz="1600" b="1" dirty="0">
                        <a:effectLst/>
                        <a:latin typeface="Calibri"/>
                        <a:ea typeface="Calibri"/>
                        <a:cs typeface="Arial"/>
                      </a:endParaRPr>
                    </a:p>
                  </a:txBody>
                  <a:tcPr marL="68580" marR="68580" marT="0" marB="0" anchor="ctr"/>
                </a:tc>
                <a:tc vMerge="1">
                  <a:txBody>
                    <a:bodyPr/>
                    <a:lstStyle/>
                    <a:p>
                      <a:pPr rtl="1"/>
                      <a:endParaRPr lang="ar-SA"/>
                    </a:p>
                  </a:txBody>
                  <a:tcPr/>
                </a:tc>
              </a:tr>
              <a:tr h="1092477">
                <a:tc>
                  <a:txBody>
                    <a:bodyPr/>
                    <a:lstStyle/>
                    <a:p>
                      <a:pPr marL="38100" marR="38100" algn="ctr" rtl="1">
                        <a:lnSpc>
                          <a:spcPts val="1600"/>
                        </a:lnSpc>
                        <a:spcAft>
                          <a:spcPts val="0"/>
                        </a:spcAft>
                      </a:pPr>
                      <a:r>
                        <a:rPr lang="en-US" sz="1800" b="1">
                          <a:effectLst/>
                        </a:rPr>
                        <a:t>0.605</a:t>
                      </a:r>
                      <a:endParaRPr lang="en-US" sz="1600" b="1">
                        <a:effectLst/>
                        <a:latin typeface="Calibri"/>
                        <a:ea typeface="Calibri"/>
                        <a:cs typeface="Arial"/>
                      </a:endParaRPr>
                    </a:p>
                  </a:txBody>
                  <a:tcPr marL="68580" marR="68580" marT="0" marB="0" anchor="ctr"/>
                </a:tc>
                <a:tc>
                  <a:txBody>
                    <a:bodyPr/>
                    <a:lstStyle/>
                    <a:p>
                      <a:pPr algn="ctr" rtl="1">
                        <a:lnSpc>
                          <a:spcPts val="2000"/>
                        </a:lnSpc>
                        <a:spcAft>
                          <a:spcPts val="0"/>
                        </a:spcAft>
                      </a:pPr>
                      <a:r>
                        <a:rPr lang="en-US" sz="1800" b="1">
                          <a:effectLst/>
                        </a:rPr>
                        <a:t>0.16</a:t>
                      </a:r>
                      <a:endParaRPr lang="en-US" sz="1600" b="1">
                        <a:effectLst/>
                        <a:latin typeface="Calibri"/>
                        <a:ea typeface="Calibri"/>
                        <a:cs typeface="Arial"/>
                      </a:endParaRPr>
                    </a:p>
                  </a:txBody>
                  <a:tcPr marL="68580" marR="68580" marT="0" marB="0" anchor="ctr"/>
                </a:tc>
                <a:tc>
                  <a:txBody>
                    <a:bodyPr/>
                    <a:lstStyle/>
                    <a:p>
                      <a:pPr algn="ctr" rtl="1">
                        <a:lnSpc>
                          <a:spcPts val="2000"/>
                        </a:lnSpc>
                        <a:spcAft>
                          <a:spcPts val="0"/>
                        </a:spcAft>
                      </a:pPr>
                      <a:r>
                        <a:rPr lang="en-US" sz="1800" b="1">
                          <a:effectLst/>
                        </a:rPr>
                        <a:t>3.24  ±1.12</a:t>
                      </a:r>
                      <a:endParaRPr lang="en-US" sz="1600" b="1">
                        <a:effectLst/>
                        <a:latin typeface="Calibri"/>
                        <a:ea typeface="Calibri"/>
                        <a:cs typeface="Arial"/>
                      </a:endParaRPr>
                    </a:p>
                  </a:txBody>
                  <a:tcPr marL="68580" marR="68580" marT="0" marB="0" anchor="ctr"/>
                </a:tc>
                <a:tc>
                  <a:txBody>
                    <a:bodyPr/>
                    <a:lstStyle/>
                    <a:p>
                      <a:pPr algn="ctr" rtl="1">
                        <a:lnSpc>
                          <a:spcPts val="2000"/>
                        </a:lnSpc>
                        <a:spcAft>
                          <a:spcPts val="0"/>
                        </a:spcAft>
                      </a:pPr>
                      <a:r>
                        <a:rPr lang="en-US" sz="1800" b="1">
                          <a:effectLst/>
                        </a:rPr>
                        <a:t>25</a:t>
                      </a:r>
                      <a:endParaRPr lang="en-US" sz="1600" b="1">
                        <a:effectLst/>
                        <a:latin typeface="Calibri"/>
                        <a:ea typeface="Calibri"/>
                        <a:cs typeface="Arial"/>
                      </a:endParaRPr>
                    </a:p>
                  </a:txBody>
                  <a:tcPr marL="68580" marR="68580" marT="0" marB="0" anchor="ctr"/>
                </a:tc>
                <a:tc>
                  <a:txBody>
                    <a:bodyPr/>
                    <a:lstStyle/>
                    <a:p>
                      <a:pPr marR="38100" algn="ctr" rtl="1">
                        <a:lnSpc>
                          <a:spcPct val="115000"/>
                        </a:lnSpc>
                        <a:spcAft>
                          <a:spcPts val="0"/>
                        </a:spcAft>
                      </a:pPr>
                      <a:r>
                        <a:rPr lang="en-US" sz="1800" b="1">
                          <a:effectLst/>
                        </a:rPr>
                        <a:t>3.40  ±1.04</a:t>
                      </a:r>
                      <a:endParaRPr lang="en-US" sz="1600" b="1">
                        <a:effectLst/>
                        <a:latin typeface="Calibri"/>
                        <a:ea typeface="Calibri"/>
                        <a:cs typeface="Arial"/>
                      </a:endParaRPr>
                    </a:p>
                  </a:txBody>
                  <a:tcPr marL="68580" marR="68580" marT="0" marB="0" anchor="ctr"/>
                </a:tc>
                <a:tc>
                  <a:txBody>
                    <a:bodyPr/>
                    <a:lstStyle/>
                    <a:p>
                      <a:pPr algn="ctr" rtl="1">
                        <a:lnSpc>
                          <a:spcPts val="2000"/>
                        </a:lnSpc>
                        <a:spcAft>
                          <a:spcPts val="0"/>
                        </a:spcAft>
                      </a:pPr>
                      <a:r>
                        <a:rPr lang="en-US" sz="1800" b="1">
                          <a:effectLst/>
                        </a:rPr>
                        <a:t>25</a:t>
                      </a:r>
                      <a:endParaRPr lang="en-US" sz="1600" b="1">
                        <a:effectLst/>
                        <a:latin typeface="Calibri"/>
                        <a:ea typeface="Calibri"/>
                        <a:cs typeface="Arial"/>
                      </a:endParaRPr>
                    </a:p>
                  </a:txBody>
                  <a:tcPr marL="68580" marR="68580" marT="0" marB="0" anchor="ctr"/>
                </a:tc>
                <a:tc>
                  <a:txBody>
                    <a:bodyPr/>
                    <a:lstStyle/>
                    <a:p>
                      <a:pPr algn="ctr" rtl="1">
                        <a:lnSpc>
                          <a:spcPts val="2000"/>
                        </a:lnSpc>
                        <a:spcAft>
                          <a:spcPts val="0"/>
                        </a:spcAft>
                      </a:pPr>
                      <a:r>
                        <a:rPr lang="ar-SA" sz="1600" b="1" dirty="0">
                          <a:effectLst/>
                        </a:rPr>
                        <a:t>محصلة مقياس استمارة الملاحظة الشخصية قبل التدريب</a:t>
                      </a:r>
                      <a:endParaRPr lang="en-US" sz="1600" b="1" dirty="0">
                        <a:effectLst/>
                        <a:latin typeface="Calibri"/>
                        <a:ea typeface="Calibri"/>
                        <a:cs typeface="Arial"/>
                      </a:endParaRPr>
                    </a:p>
                  </a:txBody>
                  <a:tcPr marL="68580" marR="68580" marT="0" marB="0" anchor="ctr"/>
                </a:tc>
              </a:tr>
              <a:tr h="1092477">
                <a:tc>
                  <a:txBody>
                    <a:bodyPr/>
                    <a:lstStyle/>
                    <a:p>
                      <a:pPr marL="38100" marR="38100" algn="ctr" rtl="1">
                        <a:lnSpc>
                          <a:spcPts val="1600"/>
                        </a:lnSpc>
                        <a:spcAft>
                          <a:spcPts val="0"/>
                        </a:spcAft>
                      </a:pPr>
                      <a:r>
                        <a:rPr lang="en-US" sz="1800" b="1" dirty="0">
                          <a:solidFill>
                            <a:srgbClr val="FF0000"/>
                          </a:solidFill>
                          <a:effectLst/>
                        </a:rPr>
                        <a:t>0.010*</a:t>
                      </a:r>
                      <a:endParaRPr lang="en-US" sz="1600" b="1" dirty="0">
                        <a:solidFill>
                          <a:srgbClr val="FF0000"/>
                        </a:solidFill>
                        <a:effectLst/>
                        <a:latin typeface="Calibri"/>
                        <a:ea typeface="Calibri"/>
                        <a:cs typeface="Arial"/>
                      </a:endParaRPr>
                    </a:p>
                  </a:txBody>
                  <a:tcPr marL="68580" marR="68580" marT="0" marB="0" anchor="ctr"/>
                </a:tc>
                <a:tc>
                  <a:txBody>
                    <a:bodyPr/>
                    <a:lstStyle/>
                    <a:p>
                      <a:pPr marL="38100" marR="38100" algn="ctr" rtl="1">
                        <a:lnSpc>
                          <a:spcPts val="1600"/>
                        </a:lnSpc>
                        <a:spcAft>
                          <a:spcPts val="0"/>
                        </a:spcAft>
                      </a:pPr>
                      <a:r>
                        <a:rPr lang="en-US" sz="1800" b="1">
                          <a:effectLst/>
                        </a:rPr>
                        <a:t>0.96</a:t>
                      </a:r>
                      <a:endParaRPr lang="en-US" sz="1600" b="1">
                        <a:effectLst/>
                        <a:latin typeface="Calibri"/>
                        <a:ea typeface="Calibri"/>
                        <a:cs typeface="Arial"/>
                      </a:endParaRPr>
                    </a:p>
                  </a:txBody>
                  <a:tcPr marL="68580" marR="68580" marT="0" marB="0" anchor="ctr"/>
                </a:tc>
                <a:tc>
                  <a:txBody>
                    <a:bodyPr/>
                    <a:lstStyle/>
                    <a:p>
                      <a:pPr algn="ctr" rtl="1">
                        <a:lnSpc>
                          <a:spcPts val="2000"/>
                        </a:lnSpc>
                        <a:spcAft>
                          <a:spcPts val="0"/>
                        </a:spcAft>
                      </a:pPr>
                      <a:r>
                        <a:rPr lang="en-US" sz="1800" b="1">
                          <a:effectLst/>
                        </a:rPr>
                        <a:t>3.44 ± 1.15</a:t>
                      </a:r>
                      <a:endParaRPr lang="en-US" sz="1600" b="1">
                        <a:effectLst/>
                        <a:latin typeface="Calibri"/>
                        <a:ea typeface="Calibri"/>
                        <a:cs typeface="Arial"/>
                      </a:endParaRPr>
                    </a:p>
                  </a:txBody>
                  <a:tcPr marL="68580" marR="68580" marT="0" marB="0" anchor="ctr"/>
                </a:tc>
                <a:tc>
                  <a:txBody>
                    <a:bodyPr/>
                    <a:lstStyle/>
                    <a:p>
                      <a:pPr algn="ctr" rtl="1">
                        <a:lnSpc>
                          <a:spcPts val="2000"/>
                        </a:lnSpc>
                        <a:spcAft>
                          <a:spcPts val="0"/>
                        </a:spcAft>
                      </a:pPr>
                      <a:r>
                        <a:rPr lang="en-US" sz="1800" b="1">
                          <a:effectLst/>
                        </a:rPr>
                        <a:t>25</a:t>
                      </a:r>
                      <a:endParaRPr lang="en-US" sz="1600" b="1">
                        <a:effectLst/>
                        <a:latin typeface="Calibri"/>
                        <a:ea typeface="Calibri"/>
                        <a:cs typeface="Arial"/>
                      </a:endParaRPr>
                    </a:p>
                  </a:txBody>
                  <a:tcPr marL="68580" marR="68580" marT="0" marB="0" anchor="ctr"/>
                </a:tc>
                <a:tc>
                  <a:txBody>
                    <a:bodyPr/>
                    <a:lstStyle/>
                    <a:p>
                      <a:pPr marR="38100" algn="ctr" rtl="1">
                        <a:lnSpc>
                          <a:spcPct val="115000"/>
                        </a:lnSpc>
                        <a:spcAft>
                          <a:spcPts val="0"/>
                        </a:spcAft>
                      </a:pPr>
                      <a:r>
                        <a:rPr lang="en-US" sz="1800" b="1">
                          <a:effectLst/>
                        </a:rPr>
                        <a:t>4.40  ±1.33</a:t>
                      </a:r>
                      <a:endParaRPr lang="en-US" sz="1600" b="1">
                        <a:effectLst/>
                        <a:latin typeface="Calibri"/>
                        <a:ea typeface="Calibri"/>
                        <a:cs typeface="Arial"/>
                      </a:endParaRPr>
                    </a:p>
                  </a:txBody>
                  <a:tcPr marL="68580" marR="68580" marT="0" marB="0" anchor="ctr"/>
                </a:tc>
                <a:tc>
                  <a:txBody>
                    <a:bodyPr/>
                    <a:lstStyle/>
                    <a:p>
                      <a:pPr algn="ctr" rtl="1">
                        <a:lnSpc>
                          <a:spcPts val="2000"/>
                        </a:lnSpc>
                        <a:spcAft>
                          <a:spcPts val="0"/>
                        </a:spcAft>
                      </a:pPr>
                      <a:r>
                        <a:rPr lang="en-US" sz="1800" b="1">
                          <a:effectLst/>
                        </a:rPr>
                        <a:t>25</a:t>
                      </a:r>
                      <a:endParaRPr lang="en-US" sz="1600" b="1">
                        <a:effectLst/>
                        <a:latin typeface="Calibri"/>
                        <a:ea typeface="Calibri"/>
                        <a:cs typeface="Arial"/>
                      </a:endParaRPr>
                    </a:p>
                  </a:txBody>
                  <a:tcPr marL="68580" marR="68580" marT="0" marB="0" anchor="ctr"/>
                </a:tc>
                <a:tc>
                  <a:txBody>
                    <a:bodyPr/>
                    <a:lstStyle/>
                    <a:p>
                      <a:pPr algn="ctr" rtl="1">
                        <a:lnSpc>
                          <a:spcPts val="2000"/>
                        </a:lnSpc>
                        <a:spcAft>
                          <a:spcPts val="0"/>
                        </a:spcAft>
                      </a:pPr>
                      <a:r>
                        <a:rPr lang="ar-SA" sz="1600" b="1" dirty="0">
                          <a:effectLst/>
                        </a:rPr>
                        <a:t>محصلة مقياس استمارة الملاحظة الشخصية بعد التدريب</a:t>
                      </a:r>
                      <a:endParaRPr lang="en-US" sz="1600" b="1" dirty="0">
                        <a:effectLst/>
                        <a:latin typeface="Calibri"/>
                        <a:ea typeface="Calibri"/>
                        <a:cs typeface="Arial"/>
                      </a:endParaRPr>
                    </a:p>
                  </a:txBody>
                  <a:tcPr marL="68580" marR="68580" marT="0" marB="0" anchor="ctr"/>
                </a:tc>
              </a:tr>
              <a:tr h="784542">
                <a:tc rowSpan="2" gridSpan="2">
                  <a:txBody>
                    <a:bodyPr/>
                    <a:lstStyle/>
                    <a:p>
                      <a:pPr algn="ctr" rtl="1">
                        <a:lnSpc>
                          <a:spcPts val="2000"/>
                        </a:lnSpc>
                        <a:spcAft>
                          <a:spcPts val="0"/>
                        </a:spcAft>
                      </a:pPr>
                      <a:r>
                        <a:rPr lang="en-US" sz="1800" b="1">
                          <a:effectLst/>
                        </a:rPr>
                        <a:t> </a:t>
                      </a:r>
                      <a:endParaRPr lang="en-US" sz="1600" b="1">
                        <a:effectLst/>
                        <a:latin typeface="Calibri"/>
                        <a:ea typeface="Calibri"/>
                        <a:cs typeface="Arial"/>
                      </a:endParaRPr>
                    </a:p>
                  </a:txBody>
                  <a:tcPr marL="68580" marR="68580" marT="0" marB="0" anchor="ctr"/>
                </a:tc>
                <a:tc rowSpan="2" hMerge="1">
                  <a:txBody>
                    <a:bodyPr/>
                    <a:lstStyle/>
                    <a:p>
                      <a:pPr rtl="1"/>
                      <a:endParaRPr lang="ar-SA"/>
                    </a:p>
                  </a:txBody>
                  <a:tcPr/>
                </a:tc>
                <a:tc gridSpan="2">
                  <a:txBody>
                    <a:bodyPr/>
                    <a:lstStyle/>
                    <a:p>
                      <a:pPr algn="ctr" rtl="1">
                        <a:lnSpc>
                          <a:spcPts val="2000"/>
                        </a:lnSpc>
                        <a:spcAft>
                          <a:spcPts val="0"/>
                        </a:spcAft>
                      </a:pPr>
                      <a:r>
                        <a:rPr lang="en-US" sz="1800" b="1">
                          <a:effectLst/>
                        </a:rPr>
                        <a:t>0.2</a:t>
                      </a:r>
                      <a:endParaRPr lang="en-US" sz="1600" b="1">
                        <a:effectLst/>
                        <a:latin typeface="Calibri"/>
                        <a:ea typeface="Calibri"/>
                        <a:cs typeface="Arial"/>
                      </a:endParaRPr>
                    </a:p>
                  </a:txBody>
                  <a:tcPr marL="68580" marR="68580" marT="0" marB="0" anchor="ctr"/>
                </a:tc>
                <a:tc hMerge="1">
                  <a:txBody>
                    <a:bodyPr/>
                    <a:lstStyle/>
                    <a:p>
                      <a:pPr rtl="1"/>
                      <a:endParaRPr lang="ar-SA"/>
                    </a:p>
                  </a:txBody>
                  <a:tcPr/>
                </a:tc>
                <a:tc gridSpan="2">
                  <a:txBody>
                    <a:bodyPr/>
                    <a:lstStyle/>
                    <a:p>
                      <a:pPr algn="ctr" rtl="1">
                        <a:lnSpc>
                          <a:spcPts val="2000"/>
                        </a:lnSpc>
                        <a:spcAft>
                          <a:spcPts val="0"/>
                        </a:spcAft>
                      </a:pPr>
                      <a:r>
                        <a:rPr lang="en-US" sz="1800" b="1">
                          <a:effectLst/>
                        </a:rPr>
                        <a:t>1.0</a:t>
                      </a:r>
                      <a:endParaRPr lang="en-US" sz="1600" b="1">
                        <a:effectLst/>
                        <a:latin typeface="Calibri"/>
                        <a:ea typeface="Calibri"/>
                        <a:cs typeface="Arial"/>
                      </a:endParaRPr>
                    </a:p>
                  </a:txBody>
                  <a:tcPr marL="68580" marR="68580" marT="0" marB="0" anchor="ctr"/>
                </a:tc>
                <a:tc hMerge="1">
                  <a:txBody>
                    <a:bodyPr/>
                    <a:lstStyle/>
                    <a:p>
                      <a:pPr rtl="1"/>
                      <a:endParaRPr lang="ar-SA"/>
                    </a:p>
                  </a:txBody>
                  <a:tcPr/>
                </a:tc>
                <a:tc>
                  <a:txBody>
                    <a:bodyPr/>
                    <a:lstStyle/>
                    <a:p>
                      <a:pPr algn="ctr" rtl="1">
                        <a:lnSpc>
                          <a:spcPts val="2000"/>
                        </a:lnSpc>
                        <a:spcAft>
                          <a:spcPts val="0"/>
                        </a:spcAft>
                      </a:pPr>
                      <a:r>
                        <a:rPr lang="ar-SA" sz="1600" b="1" dirty="0">
                          <a:effectLst/>
                        </a:rPr>
                        <a:t>الفرق بين المتوسطين قبل وبعد تطبيق البرنامج التدريبي</a:t>
                      </a:r>
                      <a:endParaRPr lang="en-US" sz="1600" b="1" dirty="0">
                        <a:effectLst/>
                        <a:latin typeface="Calibri"/>
                        <a:ea typeface="Calibri"/>
                        <a:cs typeface="Arial"/>
                      </a:endParaRPr>
                    </a:p>
                  </a:txBody>
                  <a:tcPr marL="68580" marR="68580" marT="0" marB="0" anchor="ctr"/>
                </a:tc>
              </a:tr>
              <a:tr h="339634">
                <a:tc gridSpan="2" vMerge="1">
                  <a:txBody>
                    <a:bodyPr/>
                    <a:lstStyle/>
                    <a:p>
                      <a:pPr rtl="1"/>
                      <a:endParaRPr lang="ar-SA"/>
                    </a:p>
                  </a:txBody>
                  <a:tcPr/>
                </a:tc>
                <a:tc hMerge="1" vMerge="1">
                  <a:txBody>
                    <a:bodyPr/>
                    <a:lstStyle/>
                    <a:p>
                      <a:pPr rtl="1"/>
                      <a:endParaRPr lang="ar-SA"/>
                    </a:p>
                  </a:txBody>
                  <a:tcPr/>
                </a:tc>
                <a:tc gridSpan="2">
                  <a:txBody>
                    <a:bodyPr/>
                    <a:lstStyle/>
                    <a:p>
                      <a:pPr marL="38100" marR="38100" algn="ctr" rtl="1">
                        <a:lnSpc>
                          <a:spcPts val="1600"/>
                        </a:lnSpc>
                        <a:spcAft>
                          <a:spcPts val="0"/>
                        </a:spcAft>
                      </a:pPr>
                      <a:r>
                        <a:rPr lang="en-US" sz="1800" b="1">
                          <a:effectLst/>
                        </a:rPr>
                        <a:t>0.539</a:t>
                      </a:r>
                      <a:endParaRPr lang="en-US" sz="1600" b="1">
                        <a:effectLst/>
                        <a:latin typeface="Calibri"/>
                        <a:ea typeface="Calibri"/>
                        <a:cs typeface="Arial"/>
                      </a:endParaRPr>
                    </a:p>
                  </a:txBody>
                  <a:tcPr marL="68580" marR="68580" marT="0" marB="0" anchor="ctr"/>
                </a:tc>
                <a:tc hMerge="1">
                  <a:txBody>
                    <a:bodyPr/>
                    <a:lstStyle/>
                    <a:p>
                      <a:pPr rtl="1"/>
                      <a:endParaRPr lang="ar-SA"/>
                    </a:p>
                  </a:txBody>
                  <a:tcPr/>
                </a:tc>
                <a:tc gridSpan="2">
                  <a:txBody>
                    <a:bodyPr/>
                    <a:lstStyle/>
                    <a:p>
                      <a:pPr marL="38100" marR="38100" algn="ctr" rtl="1">
                        <a:lnSpc>
                          <a:spcPts val="1600"/>
                        </a:lnSpc>
                        <a:spcAft>
                          <a:spcPts val="0"/>
                        </a:spcAft>
                      </a:pPr>
                      <a:r>
                        <a:rPr lang="en-US" sz="1800" b="1" dirty="0">
                          <a:solidFill>
                            <a:srgbClr val="FF0000"/>
                          </a:solidFill>
                          <a:effectLst/>
                        </a:rPr>
                        <a:t>0.005**</a:t>
                      </a:r>
                      <a:endParaRPr lang="en-US" sz="1600" b="1" dirty="0">
                        <a:solidFill>
                          <a:srgbClr val="FF0000"/>
                        </a:solidFill>
                        <a:effectLst/>
                        <a:latin typeface="Calibri"/>
                        <a:ea typeface="Calibri"/>
                        <a:cs typeface="Arial"/>
                      </a:endParaRPr>
                    </a:p>
                  </a:txBody>
                  <a:tcPr marL="68580" marR="68580" marT="0" marB="0" anchor="ctr"/>
                </a:tc>
                <a:tc hMerge="1">
                  <a:txBody>
                    <a:bodyPr/>
                    <a:lstStyle/>
                    <a:p>
                      <a:pPr rtl="1"/>
                      <a:endParaRPr lang="ar-SA"/>
                    </a:p>
                  </a:txBody>
                  <a:tcPr/>
                </a:tc>
                <a:tc>
                  <a:txBody>
                    <a:bodyPr/>
                    <a:lstStyle/>
                    <a:p>
                      <a:pPr algn="ctr" rtl="1">
                        <a:lnSpc>
                          <a:spcPts val="2000"/>
                        </a:lnSpc>
                        <a:spcAft>
                          <a:spcPts val="0"/>
                        </a:spcAft>
                      </a:pPr>
                      <a:r>
                        <a:rPr lang="en-US" sz="1600" b="1" dirty="0">
                          <a:effectLst/>
                        </a:rPr>
                        <a:t>Sig</a:t>
                      </a:r>
                      <a:endParaRPr lang="en-US" sz="1600" b="1" dirty="0">
                        <a:effectLst/>
                        <a:latin typeface="Calibri"/>
                        <a:ea typeface="Calibri"/>
                        <a:cs typeface="Arial"/>
                      </a:endParaRPr>
                    </a:p>
                  </a:txBody>
                  <a:tcPr marL="68580" marR="68580" marT="0" marB="0" anchor="ctr"/>
                </a:tc>
              </a:tr>
            </a:tbl>
          </a:graphicData>
        </a:graphic>
      </p:graphicFrame>
      <p:sp>
        <p:nvSpPr>
          <p:cNvPr id="3" name="عنوان 2"/>
          <p:cNvSpPr>
            <a:spLocks noGrp="1"/>
          </p:cNvSpPr>
          <p:nvPr>
            <p:ph type="title"/>
          </p:nvPr>
        </p:nvSpPr>
        <p:spPr>
          <a:xfrm>
            <a:off x="755576" y="548680"/>
            <a:ext cx="7756263" cy="1054250"/>
          </a:xfrm>
        </p:spPr>
        <p:txBody>
          <a:bodyPr/>
          <a:lstStyle/>
          <a:p>
            <a:pPr lvl="0"/>
            <a:r>
              <a:rPr lang="ar-SA" sz="2400" b="1" dirty="0">
                <a:solidFill>
                  <a:schemeClr val="tx1"/>
                </a:solidFill>
                <a:latin typeface="Calibri" pitchFamily="34" charset="0"/>
                <a:ea typeface="Calibri" pitchFamily="34" charset="0"/>
                <a:cs typeface="Arial" pitchFamily="34" charset="0"/>
              </a:rPr>
              <a:t>الجدول رقم (</a:t>
            </a:r>
            <a:r>
              <a:rPr lang="en-US" sz="2400" b="1" dirty="0">
                <a:solidFill>
                  <a:schemeClr val="tx1"/>
                </a:solidFill>
                <a:latin typeface="Calibri" pitchFamily="34" charset="0"/>
                <a:ea typeface="Calibri" pitchFamily="34" charset="0"/>
                <a:cs typeface="Arial" pitchFamily="34" charset="0"/>
              </a:rPr>
              <a:t>3</a:t>
            </a:r>
            <a:r>
              <a:rPr lang="ar-SA" sz="2400" b="1" dirty="0">
                <a:solidFill>
                  <a:schemeClr val="tx1"/>
                </a:solidFill>
                <a:latin typeface="Calibri" pitchFamily="34" charset="0"/>
                <a:ea typeface="Calibri" pitchFamily="34" charset="0"/>
                <a:cs typeface="Arial" pitchFamily="34" charset="0"/>
              </a:rPr>
              <a:t>) : مقارنة بين مستوى المهارة قبل وبعد تطبيق البرنامج التدريبي بين المجموعتين التجريبية </a:t>
            </a:r>
            <a:r>
              <a:rPr lang="ar-SA" sz="2400" b="1" dirty="0" smtClean="0">
                <a:solidFill>
                  <a:schemeClr val="tx1"/>
                </a:solidFill>
                <a:latin typeface="Calibri" pitchFamily="34" charset="0"/>
                <a:ea typeface="Calibri" pitchFamily="34" charset="0"/>
                <a:cs typeface="Arial" pitchFamily="34" charset="0"/>
              </a:rPr>
              <a:t>والضابطة</a:t>
            </a:r>
            <a:endParaRPr lang="ar-SA" sz="2400" dirty="0"/>
          </a:p>
        </p:txBody>
      </p:sp>
      <p:sp>
        <p:nvSpPr>
          <p:cNvPr id="5" name="Rectangle 1"/>
          <p:cNvSpPr>
            <a:spLocks noChangeArrowheads="1"/>
          </p:cNvSpPr>
          <p:nvPr/>
        </p:nvSpPr>
        <p:spPr bwMode="auto">
          <a:xfrm>
            <a:off x="10202006" y="2371338"/>
            <a:ext cx="21993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926955007"/>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132856"/>
            <a:ext cx="8049216" cy="4320480"/>
          </a:xfrm>
        </p:spPr>
        <p:txBody>
          <a:bodyPr>
            <a:noAutofit/>
          </a:bodyPr>
          <a:lstStyle/>
          <a:p>
            <a:pPr marL="457200" lvl="0" indent="-457200">
              <a:lnSpc>
                <a:spcPct val="150000"/>
              </a:lnSpc>
              <a:buFont typeface="+mj-lt"/>
              <a:buAutoNum type="arabicPeriod"/>
            </a:pPr>
            <a:r>
              <a:rPr lang="ar-SY" sz="2000" dirty="0"/>
              <a:t>تحسَن مستوى المعلومات لدى أفراد المجموعة التجريبية بفروق معنوية عند (</a:t>
            </a:r>
            <a:r>
              <a:rPr lang="en-US" sz="2000" dirty="0"/>
              <a:t>P&lt;0.05</a:t>
            </a:r>
            <a:r>
              <a:rPr lang="ar-SY" sz="2000" dirty="0"/>
              <a:t>) بعد تطبيق البرنامج التدريبي بالمقارنة مع المجموعة الضابطة التي لم يطبق عليها البرنامج التدريبي وتركت لروتين المشفى.</a:t>
            </a:r>
            <a:endParaRPr lang="en-US" sz="2000" dirty="0"/>
          </a:p>
          <a:p>
            <a:pPr marL="457200" lvl="0" indent="-457200">
              <a:lnSpc>
                <a:spcPct val="150000"/>
              </a:lnSpc>
              <a:buFont typeface="+mj-lt"/>
              <a:buAutoNum type="arabicPeriod"/>
            </a:pPr>
            <a:r>
              <a:rPr lang="ar-SY" sz="2000" dirty="0"/>
              <a:t>تحسَن مستوى المهارة لدى أفراد المجموعة التجريبية بفروق معنوية عند (</a:t>
            </a:r>
            <a:r>
              <a:rPr lang="en-US" sz="2000" dirty="0"/>
              <a:t>P&lt;0.05</a:t>
            </a:r>
            <a:r>
              <a:rPr lang="ar-SY" sz="2000" dirty="0"/>
              <a:t>) بعد تطبيق البرنامج التدريبي بالمقارنة مع المجموعة الضابطة التي لم يطبق عليها البرنامج التدريبي وتركت لروتين المشفى.</a:t>
            </a:r>
            <a:endParaRPr lang="en-US" sz="2000" dirty="0"/>
          </a:p>
          <a:p>
            <a:pPr marL="457200" lvl="0" indent="-457200">
              <a:lnSpc>
                <a:spcPct val="150000"/>
              </a:lnSpc>
              <a:buFont typeface="+mj-lt"/>
              <a:buAutoNum type="arabicPeriod"/>
            </a:pPr>
            <a:r>
              <a:rPr lang="ar-SA" sz="2000" dirty="0"/>
              <a:t>تراوحت أعمار أفراد العينة بين (</a:t>
            </a:r>
            <a:r>
              <a:rPr lang="en-US" sz="2000" dirty="0"/>
              <a:t>30-39</a:t>
            </a:r>
            <a:r>
              <a:rPr lang="ar-SA" sz="2000" dirty="0"/>
              <a:t> سنة) </a:t>
            </a:r>
            <a:r>
              <a:rPr lang="ar-SY" sz="2000" dirty="0"/>
              <a:t>وشكلوا نسبة </a:t>
            </a:r>
            <a:r>
              <a:rPr lang="ar-SA" sz="2000" dirty="0"/>
              <a:t> النصف تقريباً من جميع أفراد العينة</a:t>
            </a:r>
            <a:r>
              <a:rPr lang="ar-SA" sz="2000" dirty="0" smtClean="0"/>
              <a:t>.</a:t>
            </a:r>
            <a:endParaRPr lang="en-US" sz="2000" dirty="0"/>
          </a:p>
        </p:txBody>
      </p:sp>
      <p:sp>
        <p:nvSpPr>
          <p:cNvPr id="3" name="عنوان 2"/>
          <p:cNvSpPr>
            <a:spLocks noGrp="1"/>
          </p:cNvSpPr>
          <p:nvPr>
            <p:ph type="title"/>
          </p:nvPr>
        </p:nvSpPr>
        <p:spPr/>
        <p:txBody>
          <a:bodyPr/>
          <a:lstStyle/>
          <a:p>
            <a:r>
              <a:rPr lang="ar-SY" b="1" dirty="0">
                <a:solidFill>
                  <a:srgbClr val="FF0000"/>
                </a:solidFill>
              </a:rPr>
              <a:t>الاستنتاجات</a:t>
            </a:r>
            <a:endParaRPr lang="ar-SA" dirty="0">
              <a:solidFill>
                <a:srgbClr val="FF0000"/>
              </a:solidFill>
            </a:endParaRPr>
          </a:p>
        </p:txBody>
      </p:sp>
    </p:spTree>
    <p:extLst>
      <p:ext uri="{BB962C8B-B14F-4D97-AF65-F5344CB8AC3E}">
        <p14:creationId xmlns:p14="http://schemas.microsoft.com/office/powerpoint/2010/main" val="162490259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just">
              <a:lnSpc>
                <a:spcPct val="200000"/>
              </a:lnSpc>
            </a:pPr>
            <a:r>
              <a:rPr lang="ar-SY" dirty="0"/>
              <a:t>تعتبر الحفاظ على حياة المريض في الحالات الطارئة إحدى أهم الوظائف الرئيسية للممرضين في قسم الطوارئ وبالتالي من الضروري أن يكون ممرضو الطوارئ على علم في اجراءات عملية فرز المرضى (</a:t>
            </a:r>
            <a:r>
              <a:rPr lang="en-US" dirty="0"/>
              <a:t>Triage</a:t>
            </a:r>
            <a:r>
              <a:rPr lang="ar-SY" dirty="0"/>
              <a:t>) والتي تسرع البدء بالتداخلات التمريضية الصحيحة بالإضافة إلى تحديد وقت العناية في الحالات </a:t>
            </a:r>
            <a:r>
              <a:rPr lang="ar-SY" dirty="0" smtClean="0"/>
              <a:t>الحرجة</a:t>
            </a:r>
            <a:endParaRPr lang="en-US" dirty="0"/>
          </a:p>
          <a:p>
            <a:pPr algn="just">
              <a:lnSpc>
                <a:spcPct val="200000"/>
              </a:lnSpc>
            </a:pP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29482457"/>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a:bodyPr>
          <a:lstStyle/>
          <a:p>
            <a:pPr marL="0" lvl="0" indent="0">
              <a:lnSpc>
                <a:spcPct val="150000"/>
              </a:lnSpc>
              <a:buNone/>
            </a:pPr>
            <a:r>
              <a:rPr lang="ar-SA" dirty="0" smtClean="0"/>
              <a:t>3. توزعت </a:t>
            </a:r>
            <a:r>
              <a:rPr lang="ar-SA" dirty="0"/>
              <a:t>أفراد العينة بين الجنسين بالتساوي تقريباً.</a:t>
            </a:r>
            <a:endParaRPr lang="en-US" dirty="0"/>
          </a:p>
          <a:p>
            <a:pPr marL="0" lvl="0" indent="0">
              <a:lnSpc>
                <a:spcPct val="150000"/>
              </a:lnSpc>
              <a:buNone/>
            </a:pPr>
            <a:r>
              <a:rPr lang="ar-SA" dirty="0" smtClean="0"/>
              <a:t>4. </a:t>
            </a:r>
            <a:r>
              <a:rPr lang="ar-SY" dirty="0" smtClean="0"/>
              <a:t>لم </a:t>
            </a:r>
            <a:r>
              <a:rPr lang="ar-SY" dirty="0"/>
              <a:t>تتأثر مستوى المعلومات عند أفراد المجموعة التجريبية بمتغير الجنس بعد تطبيق البرنامج </a:t>
            </a:r>
            <a:r>
              <a:rPr lang="ar-SY" dirty="0" smtClean="0"/>
              <a:t>التدريبي.</a:t>
            </a:r>
            <a:endParaRPr lang="ar-SA" dirty="0" smtClean="0"/>
          </a:p>
          <a:p>
            <a:pPr marL="0" lvl="0" indent="0">
              <a:lnSpc>
                <a:spcPct val="150000"/>
              </a:lnSpc>
              <a:buNone/>
            </a:pPr>
            <a:r>
              <a:rPr lang="ar-SA" dirty="0" smtClean="0"/>
              <a:t>5. تأثر </a:t>
            </a:r>
            <a:r>
              <a:rPr lang="ar-SA" dirty="0"/>
              <a:t>مستوى المعلومات بمتغيرات العمر والتحصيل العلمي ومدة العمل في قسم الطوارئ عند افراد المجموعة التجريبية بعد تطبيق البرنامج </a:t>
            </a:r>
            <a:r>
              <a:rPr lang="ar-SA" dirty="0" smtClean="0"/>
              <a:t>التدريبي.</a:t>
            </a:r>
          </a:p>
          <a:p>
            <a:pPr marL="0" lvl="0" indent="0">
              <a:lnSpc>
                <a:spcPct val="150000"/>
              </a:lnSpc>
              <a:buNone/>
            </a:pPr>
            <a:r>
              <a:rPr lang="ar-SA" dirty="0" smtClean="0"/>
              <a:t>6. لم </a:t>
            </a:r>
            <a:r>
              <a:rPr lang="ar-SA" dirty="0"/>
              <a:t>تتأثر مستوى المهارة بمتغيرات الجنس والعمر والتحصيل العلمي ومدة العمل في قسم الطوارئ عند أفراد المجموعتين.</a:t>
            </a:r>
            <a:endParaRPr lang="en-US" dirty="0"/>
          </a:p>
          <a:p>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298911441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699247" y="2060849"/>
            <a:ext cx="7745505" cy="4320480"/>
          </a:xfrm>
        </p:spPr>
        <p:txBody>
          <a:bodyPr>
            <a:normAutofit fontScale="92500" lnSpcReduction="20000"/>
          </a:bodyPr>
          <a:lstStyle/>
          <a:p>
            <a:pPr algn="just">
              <a:lnSpc>
                <a:spcPct val="150000"/>
              </a:lnSpc>
            </a:pPr>
            <a:r>
              <a:rPr lang="ar-SA" dirty="0"/>
              <a:t>بالاعتماد على نتائج الدراسة الحالية يمكن أن نقترح ما يلي:</a:t>
            </a:r>
            <a:endParaRPr lang="en-US" dirty="0"/>
          </a:p>
          <a:p>
            <a:pPr marL="457200" lvl="0" indent="-457200" algn="just">
              <a:lnSpc>
                <a:spcPct val="150000"/>
              </a:lnSpc>
              <a:buFont typeface="+mj-lt"/>
              <a:buAutoNum type="arabicPeriod"/>
            </a:pPr>
            <a:r>
              <a:rPr lang="ar-SA" dirty="0" smtClean="0"/>
              <a:t> </a:t>
            </a:r>
            <a:r>
              <a:rPr lang="ar-SA" dirty="0"/>
              <a:t>التركيز على أهمية تطبيق عملية فرز المرضى في الحالات الحرجة المعقدة والمتعددة من خلال اجراء الأبحاث المتعلقة بأنظمة الفرز على نطاق أوسع ضمن المشافي.</a:t>
            </a:r>
            <a:endParaRPr lang="en-US" dirty="0"/>
          </a:p>
          <a:p>
            <a:pPr marL="457200" lvl="0" indent="-457200" algn="just">
              <a:lnSpc>
                <a:spcPct val="150000"/>
              </a:lnSpc>
              <a:buFont typeface="+mj-lt"/>
              <a:buAutoNum type="arabicPeriod"/>
            </a:pPr>
            <a:r>
              <a:rPr lang="ar-SA" dirty="0"/>
              <a:t>تدريب الكوادر التمريضية على مقياس فرز المرضى المطبق ضمن البرنامج التدريبي لهذه الدراسة لما له من دور كبير في تحسين مستوى معلومات ومهارات ممرضي الطوارئ.</a:t>
            </a:r>
            <a:endParaRPr lang="en-US" dirty="0"/>
          </a:p>
          <a:p>
            <a:pPr marL="457200" lvl="0" indent="-457200" algn="just">
              <a:lnSpc>
                <a:spcPct val="150000"/>
              </a:lnSpc>
              <a:buFont typeface="+mj-lt"/>
              <a:buAutoNum type="arabicPeriod"/>
            </a:pPr>
            <a:r>
              <a:rPr lang="ar-SA" dirty="0"/>
              <a:t>دعم أقسام الطوارئ بكتيبات ارشادية وصور توضيحية حول النقاط الرئيسية في عملية فرز المرضى.</a:t>
            </a:r>
            <a:endParaRPr lang="en-US" dirty="0"/>
          </a:p>
          <a:p>
            <a:pPr algn="just">
              <a:lnSpc>
                <a:spcPct val="150000"/>
              </a:lnSpc>
            </a:pPr>
            <a:endParaRPr lang="ar-SA" dirty="0"/>
          </a:p>
        </p:txBody>
      </p:sp>
      <p:sp>
        <p:nvSpPr>
          <p:cNvPr id="3" name="عنوان 2"/>
          <p:cNvSpPr>
            <a:spLocks noGrp="1"/>
          </p:cNvSpPr>
          <p:nvPr>
            <p:ph type="title"/>
          </p:nvPr>
        </p:nvSpPr>
        <p:spPr/>
        <p:txBody>
          <a:bodyPr/>
          <a:lstStyle/>
          <a:p>
            <a:r>
              <a:rPr lang="ar-SY" b="1" dirty="0">
                <a:solidFill>
                  <a:srgbClr val="FF0000"/>
                </a:solidFill>
              </a:rPr>
              <a:t>التوصيات</a:t>
            </a:r>
            <a:endParaRPr lang="ar-SA" dirty="0">
              <a:solidFill>
                <a:srgbClr val="FF0000"/>
              </a:solidFill>
            </a:endParaRPr>
          </a:p>
        </p:txBody>
      </p:sp>
    </p:spTree>
    <p:extLst>
      <p:ext uri="{BB962C8B-B14F-4D97-AF65-F5344CB8AC3E}">
        <p14:creationId xmlns:p14="http://schemas.microsoft.com/office/powerpoint/2010/main" val="424583465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marL="0" lvl="0" indent="0" algn="just">
              <a:lnSpc>
                <a:spcPct val="150000"/>
              </a:lnSpc>
              <a:buNone/>
            </a:pPr>
            <a:r>
              <a:rPr lang="ar-SA" dirty="0" smtClean="0"/>
              <a:t>4. يجب </a:t>
            </a:r>
            <a:r>
              <a:rPr lang="ar-SA" dirty="0"/>
              <a:t>القيام بمزيد من الأبحاث الإضافية حول مقاييس فرز المرضى الأخرى كمقياس فرز المرضى الكندي (</a:t>
            </a:r>
            <a:r>
              <a:rPr lang="en-US" dirty="0"/>
              <a:t>CTA</a:t>
            </a:r>
            <a:r>
              <a:rPr lang="ar-SA" dirty="0"/>
              <a:t>) أو مقياس فرز المرضى الأمريكي (</a:t>
            </a:r>
            <a:r>
              <a:rPr lang="en-US" dirty="0"/>
              <a:t>ESI</a:t>
            </a:r>
            <a:r>
              <a:rPr lang="ar-SA" dirty="0"/>
              <a:t>) أو أنظمة التتبع السريع (</a:t>
            </a:r>
            <a:r>
              <a:rPr lang="en-US" dirty="0"/>
              <a:t>SMART </a:t>
            </a:r>
            <a:r>
              <a:rPr lang="ar-SA" dirty="0" smtClean="0"/>
              <a:t>)</a:t>
            </a:r>
          </a:p>
          <a:p>
            <a:pPr marL="0" lvl="0" indent="0" algn="just">
              <a:lnSpc>
                <a:spcPct val="150000"/>
              </a:lnSpc>
              <a:buNone/>
            </a:pPr>
            <a:r>
              <a:rPr lang="ar-SA" dirty="0" smtClean="0"/>
              <a:t>5. يجب </a:t>
            </a:r>
            <a:r>
              <a:rPr lang="ar-SA" dirty="0"/>
              <a:t>القيام بمزيد من الأبحاث الإضافية وزيادة عدد أفراد العينة ومشافي في عدة محافظات من الجمهورية العربية </a:t>
            </a:r>
            <a:r>
              <a:rPr lang="ar-SA" dirty="0" smtClean="0"/>
              <a:t>السورية.</a:t>
            </a:r>
          </a:p>
          <a:p>
            <a:pPr marL="0" lvl="0" indent="0" algn="just">
              <a:lnSpc>
                <a:spcPct val="150000"/>
              </a:lnSpc>
              <a:buNone/>
            </a:pPr>
            <a:r>
              <a:rPr lang="ar-SA" dirty="0" smtClean="0"/>
              <a:t>6. اجراء </a:t>
            </a:r>
            <a:r>
              <a:rPr lang="ar-SA" dirty="0"/>
              <a:t>تقييم سنوي لممرضي الطوارئ على عملية الفرز.</a:t>
            </a: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5502975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699247" y="1916832"/>
            <a:ext cx="7745505" cy="4536503"/>
          </a:xfrm>
        </p:spPr>
        <p:txBody>
          <a:bodyPr>
            <a:normAutofit fontScale="85000" lnSpcReduction="10000"/>
          </a:bodyPr>
          <a:lstStyle/>
          <a:p>
            <a:pPr algn="just">
              <a:lnSpc>
                <a:spcPct val="210000"/>
              </a:lnSpc>
            </a:pPr>
            <a:r>
              <a:rPr lang="ar-SA" dirty="0"/>
              <a:t>ارتفعت وتيرة الكوارث الطبيعية والحربية بشكل كبير خلال العقدين الماضيين فمن الضروري أن يكون ممرضي الفرز على دراية كافية وخبرة مناسبة في عملية الفرز للمساعدة في انقاذ حياة المصابين </a:t>
            </a:r>
            <a:r>
              <a:rPr lang="ar-SA" dirty="0" smtClean="0"/>
              <a:t>لأن </a:t>
            </a:r>
            <a:r>
              <a:rPr lang="ar-SA" dirty="0"/>
              <a:t>العديد من الضحايا قد فارقوا الحياة بسبب تحديد أولويات الرعاية الغير مناسبة </a:t>
            </a:r>
            <a:endParaRPr lang="ar-SA" dirty="0" smtClean="0"/>
          </a:p>
          <a:p>
            <a:pPr algn="just">
              <a:lnSpc>
                <a:spcPct val="210000"/>
              </a:lnSpc>
            </a:pPr>
            <a:r>
              <a:rPr lang="ar-SA" dirty="0"/>
              <a:t>	أصبحت أعداد المرضى الذين يلجؤون لأقسام الطوارئ في ازدياد مطرد, تكافح المستشفيات للتعامل من خلال ايجاد إلى نظام موثوق وصالح من أجل فرز المرضى بشكل أسرع وأكثر دقة</a:t>
            </a:r>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1934567168"/>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1052736"/>
            <a:ext cx="6624736" cy="4746412"/>
          </a:xfrm>
        </p:spPr>
      </p:pic>
    </p:spTree>
    <p:extLst>
      <p:ext uri="{BB962C8B-B14F-4D97-AF65-F5344CB8AC3E}">
        <p14:creationId xmlns:p14="http://schemas.microsoft.com/office/powerpoint/2010/main" val="3472424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620688"/>
            <a:ext cx="6984776" cy="5112568"/>
          </a:xfrm>
        </p:spPr>
      </p:pic>
    </p:spTree>
    <p:extLst>
      <p:ext uri="{BB962C8B-B14F-4D97-AF65-F5344CB8AC3E}">
        <p14:creationId xmlns:p14="http://schemas.microsoft.com/office/powerpoint/2010/main" val="7776198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just">
              <a:lnSpc>
                <a:spcPct val="200000"/>
              </a:lnSpc>
            </a:pPr>
            <a:r>
              <a:rPr lang="ar-SA" dirty="0"/>
              <a:t>	يستطيع ممرضو الطوارئ  أثناء وقوع الكوارث تطبيق عملية الفرز قبل الوصول إلى المستشفى من خلال تحديد أولويات الحالات الطارئة والمساعدة على الإجلاء الجماعي والفوري للمصابين لذلك من الضروري أن يكون ممرضي الفرز متلقين لدورات تدريبية متقدمة في عملية اتخاذ </a:t>
            </a:r>
            <a:r>
              <a:rPr lang="ar-SA" dirty="0" smtClean="0"/>
              <a:t>قرار الفرز. </a:t>
            </a:r>
            <a:endParaRPr lang="en-US" dirty="0"/>
          </a:p>
          <a:p>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1111499825"/>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pPr algn="just">
              <a:lnSpc>
                <a:spcPct val="200000"/>
              </a:lnSpc>
            </a:pPr>
            <a:r>
              <a:rPr lang="ar-SY" dirty="0"/>
              <a:t>تهدف عملية فرز المرضى إلى تحسين نوعية الرعاية في حالات الطوارئ وتحديد </a:t>
            </a:r>
            <a:r>
              <a:rPr lang="ar-SY" dirty="0" smtClean="0"/>
              <a:t>الأولويات</a:t>
            </a:r>
            <a:r>
              <a:rPr lang="ar-SA" dirty="0" smtClean="0"/>
              <a:t> </a:t>
            </a:r>
            <a:r>
              <a:rPr lang="ar-SY" dirty="0" smtClean="0"/>
              <a:t>وتشير </a:t>
            </a:r>
            <a:r>
              <a:rPr lang="ar-SY" dirty="0"/>
              <a:t>عملية الفرز (</a:t>
            </a:r>
            <a:r>
              <a:rPr lang="en-US" dirty="0"/>
              <a:t>Triage</a:t>
            </a:r>
            <a:r>
              <a:rPr lang="ar-SY" dirty="0"/>
              <a:t>) في قسم الطوارئ  إلى تحديد وقت العناية لكل مريض أو تخصيص الموارد  الضرورية للمرضى، من خلال البحث عن سبل توفير فورية لرعاية المرضى في الحالة الحرجة وتأجيل الرعاية للمرضى في الحالة الأقل </a:t>
            </a:r>
            <a:r>
              <a:rPr lang="ar-SY" dirty="0" smtClean="0"/>
              <a:t>حرجا</a:t>
            </a:r>
            <a:r>
              <a:rPr lang="ar-SA" dirty="0" smtClean="0"/>
              <a:t>ً</a:t>
            </a: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865422794"/>
      </p:ext>
    </p:extLst>
  </p:cSld>
  <p:clrMapOvr>
    <a:masterClrMapping/>
  </p:clrMapOvr>
  <p:transition spd="slow">
    <p:cover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172</TotalTime>
  <Words>2503</Words>
  <Application>Microsoft Office PowerPoint</Application>
  <PresentationFormat>عرض على الشاشة (3:4)‏</PresentationFormat>
  <Paragraphs>328</Paragraphs>
  <Slides>42</Slides>
  <Notes>0</Notes>
  <HiddenSlides>0</HiddenSlides>
  <MMClips>0</MMClips>
  <ScaleCrop>false</ScaleCrop>
  <HeadingPairs>
    <vt:vector size="4" baseType="variant">
      <vt:variant>
        <vt:lpstr>نسق</vt:lpstr>
      </vt:variant>
      <vt:variant>
        <vt:i4>1</vt:i4>
      </vt:variant>
      <vt:variant>
        <vt:lpstr>عناوين الشرائح</vt:lpstr>
      </vt:variant>
      <vt:variant>
        <vt:i4>42</vt:i4>
      </vt:variant>
    </vt:vector>
  </HeadingPairs>
  <TitlesOfParts>
    <vt:vector size="43" baseType="lpstr">
      <vt:lpstr>غلاف فني</vt:lpstr>
      <vt:lpstr>الجمهورية العربية السورية وزارة التعليم العالي جامعة تشرين كلية التمريض درجة الماجستير في التمريض قسم تمريض الحالات الحرجة (عام)</vt:lpstr>
      <vt:lpstr>عرض تقديمي في PowerPoint</vt:lpstr>
      <vt:lpstr>المقدمة (Introduction)</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أهمية البحث</vt:lpstr>
      <vt:lpstr>عرض تقديمي في PowerPoint</vt:lpstr>
      <vt:lpstr>مراجعة الأدبيات السابقة (Review Of Literature)</vt:lpstr>
      <vt:lpstr>عرض تقديمي في PowerPoint</vt:lpstr>
      <vt:lpstr>عرض تقديمي في PowerPoint</vt:lpstr>
      <vt:lpstr>عرض تقديمي في PowerPoint</vt:lpstr>
      <vt:lpstr>عرض تقديمي في PowerPoint</vt:lpstr>
      <vt:lpstr>عرض تقديمي في PowerPoint</vt:lpstr>
      <vt:lpstr>الدراسات السابقة</vt:lpstr>
      <vt:lpstr>عرض تقديمي في PowerPoint</vt:lpstr>
      <vt:lpstr>عرض تقديمي في PowerPoint</vt:lpstr>
      <vt:lpstr>عرض تقديمي في PowerPoint</vt:lpstr>
      <vt:lpstr>عرض تقديمي في PowerPoint</vt:lpstr>
      <vt:lpstr>الهدف من الدراسة Aim of the study</vt:lpstr>
      <vt:lpstr>سؤال البحث Question of Research</vt:lpstr>
      <vt:lpstr>فرضية البحث (Research Hypotheses)</vt:lpstr>
      <vt:lpstr>أدوات وطرق البحث Materials and Methods</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اختبارات التحليل الإحصائي</vt:lpstr>
      <vt:lpstr>النتائج</vt:lpstr>
      <vt:lpstr>عرض تقديمي في PowerPoint</vt:lpstr>
      <vt:lpstr>الجدول رقم (2) : مقارنة بين مستوى المعلومات قبل وبعد تطبيق البرنامج التدريبي بين المجموعتين التجريبية والضابطة</vt:lpstr>
      <vt:lpstr>الجدول رقم (3) : مقارنة بين مستوى المهارة قبل وبعد تطبيق البرنامج التدريبي بين المجموعتين التجريبية والضابطة</vt:lpstr>
      <vt:lpstr>الاستنتاجات</vt:lpstr>
      <vt:lpstr>عرض تقديمي في PowerPoint</vt:lpstr>
      <vt:lpstr>التوصيات</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أحمد</dc:creator>
  <cp:lastModifiedBy>‏‏مستخدم Windows</cp:lastModifiedBy>
  <cp:revision>106</cp:revision>
  <dcterms:created xsi:type="dcterms:W3CDTF">2019-03-09T21:33:09Z</dcterms:created>
  <dcterms:modified xsi:type="dcterms:W3CDTF">2019-03-18T21:39:42Z</dcterms:modified>
</cp:coreProperties>
</file>