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5" r:id="rId2"/>
    <p:sldId id="587" r:id="rId3"/>
    <p:sldId id="589" r:id="rId4"/>
    <p:sldId id="509" r:id="rId5"/>
    <p:sldId id="592" r:id="rId6"/>
    <p:sldId id="593" r:id="rId7"/>
    <p:sldId id="611" r:id="rId8"/>
    <p:sldId id="532" r:id="rId9"/>
    <p:sldId id="523" r:id="rId10"/>
    <p:sldId id="426" r:id="rId11"/>
    <p:sldId id="620" r:id="rId12"/>
    <p:sldId id="477" r:id="rId13"/>
    <p:sldId id="602" r:id="rId14"/>
    <p:sldId id="488" r:id="rId15"/>
    <p:sldId id="493" r:id="rId16"/>
    <p:sldId id="628" r:id="rId17"/>
    <p:sldId id="574" r:id="rId18"/>
    <p:sldId id="617" r:id="rId19"/>
    <p:sldId id="625" r:id="rId20"/>
    <p:sldId id="259" r:id="rId21"/>
    <p:sldId id="599" r:id="rId22"/>
    <p:sldId id="467" r:id="rId23"/>
    <p:sldId id="471" r:id="rId24"/>
    <p:sldId id="621" r:id="rId25"/>
    <p:sldId id="622" r:id="rId26"/>
    <p:sldId id="627" r:id="rId27"/>
    <p:sldId id="603" r:id="rId28"/>
    <p:sldId id="451" r:id="rId29"/>
    <p:sldId id="464" r:id="rId30"/>
    <p:sldId id="575" r:id="rId31"/>
    <p:sldId id="577" r:id="rId32"/>
    <p:sldId id="571" r:id="rId33"/>
    <p:sldId id="595" r:id="rId34"/>
    <p:sldId id="444" r:id="rId35"/>
    <p:sldId id="527" r:id="rId36"/>
    <p:sldId id="520" r:id="rId37"/>
    <p:sldId id="421" r:id="rId38"/>
    <p:sldId id="624" r:id="rId3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AD0B7"/>
    <a:srgbClr val="FF3300"/>
    <a:srgbClr val="FF0000"/>
    <a:srgbClr val="000000"/>
    <a:srgbClr val="FF9966"/>
    <a:srgbClr val="CC3300"/>
    <a:srgbClr val="0F0C0B"/>
    <a:srgbClr val="FFCC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47" autoAdjust="0"/>
    <p:restoredTop sz="90962" autoAdjust="0"/>
  </p:normalViewPr>
  <p:slideViewPr>
    <p:cSldViewPr>
      <p:cViewPr varScale="1">
        <p:scale>
          <a:sx n="86" d="100"/>
          <a:sy n="86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1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ECS\ELISA\Results\2018\iPCR\bms%20-8-8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ECS\ELISA\Results\2018\iPCR\bms%20-8-8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332090067688908E-2"/>
          <c:y val="6.2827225130890049E-2"/>
          <c:w val="0.9556679099323111"/>
          <c:h val="0.78086833333333339"/>
        </c:manualLayout>
      </c:layout>
      <c:barChart>
        <c:barDir val="col"/>
        <c:grouping val="clustered"/>
        <c:varyColors val="0"/>
        <c:ser>
          <c:idx val="0"/>
          <c:order val="0"/>
          <c:tx>
            <c:v>rhGH</c:v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(Sheet1!$E$45,Sheet1!$E$6,Sheet1!$E$12,Sheet1!$E$33,Sheet1!$E$39,Sheet1!$E$51)</c:f>
                <c:numCache>
                  <c:formatCode>General</c:formatCode>
                  <c:ptCount val="6"/>
                  <c:pt idx="0">
                    <c:v>3.7500000000000089E-2</c:v>
                  </c:pt>
                  <c:pt idx="1">
                    <c:v>0.10549999999999991</c:v>
                  </c:pt>
                  <c:pt idx="2">
                    <c:v>4.9999999999999822E-2</c:v>
                  </c:pt>
                  <c:pt idx="3">
                    <c:v>0.38849999999999923</c:v>
                  </c:pt>
                  <c:pt idx="4">
                    <c:v>0.52207582463342139</c:v>
                  </c:pt>
                  <c:pt idx="5">
                    <c:v>3.0000000000000027E-3</c:v>
                  </c:pt>
                </c:numCache>
              </c:numRef>
            </c:plus>
            <c:spPr>
              <a:ln w="17048">
                <a:solidFill>
                  <a:srgbClr val="000000"/>
                </a:solidFill>
                <a:prstDash val="solid"/>
              </a:ln>
            </c:spPr>
          </c:errBars>
          <c:cat>
            <c:strRef>
              <c:f>(Sheet1!$C$14,Sheet1!$C$23,Sheet1!$C$41,Sheet1!$C$2,Sheet1!$C$29,Sheet1!$C$47)</c:f>
              <c:strCache>
                <c:ptCount val="6"/>
                <c:pt idx="0">
                  <c:v>NbGH01</c:v>
                </c:pt>
                <c:pt idx="1">
                  <c:v>NbGH02</c:v>
                </c:pt>
                <c:pt idx="2">
                  <c:v>NbGH03</c:v>
                </c:pt>
                <c:pt idx="3">
                  <c:v>NbGH04</c:v>
                </c:pt>
                <c:pt idx="4">
                  <c:v>NbGH06</c:v>
                </c:pt>
                <c:pt idx="5">
                  <c:v>No Nb</c:v>
                </c:pt>
              </c:strCache>
            </c:strRef>
          </c:cat>
          <c:val>
            <c:numRef>
              <c:f>(Sheet1!$E$44,Sheet1!$E$5,Sheet1!$E$11,Sheet1!$E$32,Sheet1!$E$38,Sheet1!$E$23)</c:f>
              <c:numCache>
                <c:formatCode>General</c:formatCode>
                <c:ptCount val="6"/>
                <c:pt idx="0">
                  <c:v>2.6875</c:v>
                </c:pt>
                <c:pt idx="1">
                  <c:v>2.7273333333333336</c:v>
                </c:pt>
                <c:pt idx="2">
                  <c:v>2.641</c:v>
                </c:pt>
                <c:pt idx="3">
                  <c:v>2.2355</c:v>
                </c:pt>
                <c:pt idx="4">
                  <c:v>2.4056666666666664</c:v>
                </c:pt>
                <c:pt idx="5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1-4306-AE6D-7815179779EB}"/>
            </c:ext>
          </c:extLst>
        </c:ser>
        <c:ser>
          <c:idx val="1"/>
          <c:order val="1"/>
          <c:tx>
            <c:v>His-GH</c:v>
          </c:tx>
          <c:spPr>
            <a:pattFill prst="ltUpDiag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(Sheet1!$F$45,Sheet1!$F$6,Sheet1!$F$12,Sheet1!$F$33,Sheet1!$F$39,Sheet1!$F$51)</c:f>
                <c:numCache>
                  <c:formatCode>General</c:formatCode>
                  <c:ptCount val="6"/>
                  <c:pt idx="0">
                    <c:v>0.13900000000000001</c:v>
                  </c:pt>
                  <c:pt idx="1">
                    <c:v>4.4999999999999929E-2</c:v>
                  </c:pt>
                  <c:pt idx="2">
                    <c:v>0.10899999999999999</c:v>
                  </c:pt>
                  <c:pt idx="3">
                    <c:v>0.26049999999999995</c:v>
                  </c:pt>
                  <c:pt idx="4">
                    <c:v>4.2166337284616044E-2</c:v>
                  </c:pt>
                  <c:pt idx="5">
                    <c:v>5.9999999999999942E-2</c:v>
                  </c:pt>
                </c:numCache>
              </c:numRef>
            </c:plus>
            <c:spPr>
              <a:ln w="17048">
                <a:solidFill>
                  <a:srgbClr val="000000"/>
                </a:solidFill>
                <a:prstDash val="solid"/>
              </a:ln>
            </c:spPr>
          </c:errBars>
          <c:cat>
            <c:strRef>
              <c:f>(Sheet1!$C$14,Sheet1!$C$23,Sheet1!$C$41,Sheet1!$C$2,Sheet1!$C$29,Sheet1!$C$47)</c:f>
              <c:strCache>
                <c:ptCount val="6"/>
                <c:pt idx="0">
                  <c:v>NbGH01</c:v>
                </c:pt>
                <c:pt idx="1">
                  <c:v>NbGH02</c:v>
                </c:pt>
                <c:pt idx="2">
                  <c:v>NbGH03</c:v>
                </c:pt>
                <c:pt idx="3">
                  <c:v>NbGH04</c:v>
                </c:pt>
                <c:pt idx="4">
                  <c:v>NbGH06</c:v>
                </c:pt>
                <c:pt idx="5">
                  <c:v>No Nb</c:v>
                </c:pt>
              </c:strCache>
            </c:strRef>
          </c:cat>
          <c:val>
            <c:numRef>
              <c:f>(Sheet1!$F$44,Sheet1!$F$5,Sheet1!$F$11,Sheet1!$F$32,Sheet1!$F$38,Sheet1!$F$23)</c:f>
              <c:numCache>
                <c:formatCode>General</c:formatCode>
                <c:ptCount val="6"/>
                <c:pt idx="0">
                  <c:v>2.8410000000000002</c:v>
                </c:pt>
                <c:pt idx="1">
                  <c:v>2.7516666666666665</c:v>
                </c:pt>
                <c:pt idx="2">
                  <c:v>2.7</c:v>
                </c:pt>
                <c:pt idx="3">
                  <c:v>2.7004999999999999</c:v>
                </c:pt>
                <c:pt idx="4">
                  <c:v>2.7730000000000001</c:v>
                </c:pt>
                <c:pt idx="5">
                  <c:v>1.2470000000000001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71-4306-AE6D-7815179779EB}"/>
            </c:ext>
          </c:extLst>
        </c:ser>
        <c:ser>
          <c:idx val="2"/>
          <c:order val="2"/>
          <c:tx>
            <c:v>GFP-GH</c:v>
          </c:tx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(Sheet1!$G$45,Sheet1!$G$6,Sheet1!$G$12,Sheet1!$G$33,Sheet1!$G$39,Sheet1!$G$51)</c:f>
                <c:numCache>
                  <c:formatCode>General</c:formatCode>
                  <c:ptCount val="6"/>
                  <c:pt idx="0">
                    <c:v>9.0500000000000025E-2</c:v>
                  </c:pt>
                  <c:pt idx="1">
                    <c:v>0.15050000000000008</c:v>
                  </c:pt>
                  <c:pt idx="2">
                    <c:v>0.24149999999999983</c:v>
                  </c:pt>
                  <c:pt idx="3">
                    <c:v>8.2500000000000018E-2</c:v>
                  </c:pt>
                  <c:pt idx="4">
                    <c:v>5.2461096697139963E-2</c:v>
                  </c:pt>
                  <c:pt idx="5">
                    <c:v>3.8999999999999924E-2</c:v>
                  </c:pt>
                </c:numCache>
              </c:numRef>
            </c:plus>
            <c:spPr>
              <a:ln w="17048">
                <a:solidFill>
                  <a:srgbClr val="000000"/>
                </a:solidFill>
                <a:prstDash val="solid"/>
              </a:ln>
            </c:spPr>
          </c:errBars>
          <c:cat>
            <c:strRef>
              <c:f>(Sheet1!$C$14,Sheet1!$C$23,Sheet1!$C$41,Sheet1!$C$2,Sheet1!$C$29,Sheet1!$C$47)</c:f>
              <c:strCache>
                <c:ptCount val="6"/>
                <c:pt idx="0">
                  <c:v>NbGH01</c:v>
                </c:pt>
                <c:pt idx="1">
                  <c:v>NbGH02</c:v>
                </c:pt>
                <c:pt idx="2">
                  <c:v>NbGH03</c:v>
                </c:pt>
                <c:pt idx="3">
                  <c:v>NbGH04</c:v>
                </c:pt>
                <c:pt idx="4">
                  <c:v>NbGH06</c:v>
                </c:pt>
                <c:pt idx="5">
                  <c:v>No Nb</c:v>
                </c:pt>
              </c:strCache>
            </c:strRef>
          </c:cat>
          <c:val>
            <c:numRef>
              <c:f>(Sheet1!$G$44,Sheet1!$G$5,Sheet1!$G$11,Sheet1!$G$32,Sheet1!$G$38,Sheet1!$G$23)</c:f>
              <c:numCache>
                <c:formatCode>General</c:formatCode>
                <c:ptCount val="6"/>
                <c:pt idx="0">
                  <c:v>2.8614999999999999</c:v>
                </c:pt>
                <c:pt idx="1">
                  <c:v>2.4766666666666666</c:v>
                </c:pt>
                <c:pt idx="2">
                  <c:v>2.4095</c:v>
                </c:pt>
                <c:pt idx="3">
                  <c:v>2.3045</c:v>
                </c:pt>
                <c:pt idx="4">
                  <c:v>2.6756666666666664</c:v>
                </c:pt>
                <c:pt idx="5">
                  <c:v>1.157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71-4306-AE6D-7815179779EB}"/>
            </c:ext>
          </c:extLst>
        </c:ser>
        <c:ser>
          <c:idx val="3"/>
          <c:order val="3"/>
          <c:tx>
            <c:v>GFP</c:v>
          </c:tx>
          <c:spPr>
            <a:pattFill prst="dkUpDiag">
              <a:fgClr>
                <a:srgbClr xmlns:mc="http://schemas.openxmlformats.org/markup-compatibility/2006" xmlns:a14="http://schemas.microsoft.com/office/drawing/2010/main" val="FFFFFF" mc:Ignorable="a14" a14:legacySpreadsheetColorIndex="9"/>
              </a:fgClr>
              <a:bgClr>
                <a:srgbClr xmlns:mc="http://schemas.openxmlformats.org/markup-compatibility/2006" xmlns:a14="http://schemas.microsoft.com/office/drawing/2010/main" val="000000" mc:Ignorable="a14" a14:legacySpreadsheetColorIndex="8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(Sheet1!$H$45,Sheet1!$H$6,Sheet1!$H$12,Sheet1!$H$33,Sheet1!$H$39,Sheet1!$H$51)</c:f>
                <c:numCache>
                  <c:formatCode>General</c:formatCode>
                  <c:ptCount val="6"/>
                  <c:pt idx="0">
                    <c:v>2.6999999999999965E-2</c:v>
                  </c:pt>
                  <c:pt idx="1">
                    <c:v>1.5500000000000012E-2</c:v>
                  </c:pt>
                  <c:pt idx="2">
                    <c:v>1.150000000000001E-2</c:v>
                  </c:pt>
                  <c:pt idx="3">
                    <c:v>7.7000000000000013E-2</c:v>
                  </c:pt>
                  <c:pt idx="4">
                    <c:v>2.6003204930674709E-2</c:v>
                  </c:pt>
                  <c:pt idx="5">
                    <c:v>4.1999999999999982E-2</c:v>
                  </c:pt>
                </c:numCache>
              </c:numRef>
            </c:plus>
            <c:spPr>
              <a:ln w="17048">
                <a:solidFill>
                  <a:srgbClr val="000000"/>
                </a:solidFill>
                <a:prstDash val="solid"/>
              </a:ln>
            </c:spPr>
          </c:errBars>
          <c:cat>
            <c:strRef>
              <c:f>(Sheet1!$C$14,Sheet1!$C$23,Sheet1!$C$41,Sheet1!$C$2,Sheet1!$C$29,Sheet1!$C$47)</c:f>
              <c:strCache>
                <c:ptCount val="6"/>
                <c:pt idx="0">
                  <c:v>NbGH01</c:v>
                </c:pt>
                <c:pt idx="1">
                  <c:v>NbGH02</c:v>
                </c:pt>
                <c:pt idx="2">
                  <c:v>NbGH03</c:v>
                </c:pt>
                <c:pt idx="3">
                  <c:v>NbGH04</c:v>
                </c:pt>
                <c:pt idx="4">
                  <c:v>NbGH06</c:v>
                </c:pt>
                <c:pt idx="5">
                  <c:v>No Nb</c:v>
                </c:pt>
              </c:strCache>
            </c:strRef>
          </c:cat>
          <c:val>
            <c:numRef>
              <c:f>(Sheet1!$H$44,Sheet1!$H$5,Sheet1!$H$11,Sheet1!$H$32,Sheet1!$H$38,Sheet1!$H$23)</c:f>
              <c:numCache>
                <c:formatCode>General</c:formatCode>
                <c:ptCount val="6"/>
                <c:pt idx="0">
                  <c:v>0.82699999999999996</c:v>
                </c:pt>
                <c:pt idx="1">
                  <c:v>0.85466666666666669</c:v>
                </c:pt>
                <c:pt idx="2">
                  <c:v>0.76150000000000007</c:v>
                </c:pt>
                <c:pt idx="3">
                  <c:v>0.81200000000000006</c:v>
                </c:pt>
                <c:pt idx="4">
                  <c:v>0.82533333333333336</c:v>
                </c:pt>
                <c:pt idx="5">
                  <c:v>0.75700000000000001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71-4306-AE6D-7815179779EB}"/>
            </c:ext>
          </c:extLst>
        </c:ser>
        <c:ser>
          <c:idx val="4"/>
          <c:order val="4"/>
          <c:tx>
            <c:v>No Ag</c:v>
          </c:tx>
          <c:spPr>
            <a:pattFill prst="pct20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1"/>
            <c:plus>
              <c:numRef>
                <c:f>(Sheet1!$J$45,Sheet1!$J$6,Sheet1!$J$12,Sheet1!$J$33,Sheet1!$J$39,Sheet1!$J$51)</c:f>
                <c:numCache>
                  <c:formatCode>General</c:formatCode>
                  <c:ptCount val="6"/>
                  <c:pt idx="0">
                    <c:v>1.5000000000000013E-3</c:v>
                  </c:pt>
                  <c:pt idx="1">
                    <c:v>1.3000000000000027E-2</c:v>
                  </c:pt>
                  <c:pt idx="2">
                    <c:v>9.4999999999999946E-3</c:v>
                  </c:pt>
                  <c:pt idx="3">
                    <c:v>5.0000000000000044E-3</c:v>
                  </c:pt>
                  <c:pt idx="4">
                    <c:v>1.6268579122549899E-2</c:v>
                  </c:pt>
                  <c:pt idx="5">
                    <c:v>1.0999999999999994E-2</c:v>
                  </c:pt>
                </c:numCache>
              </c:numRef>
            </c:plus>
            <c:spPr>
              <a:ln w="17048">
                <a:solidFill>
                  <a:srgbClr val="000000"/>
                </a:solidFill>
                <a:prstDash val="solid"/>
              </a:ln>
            </c:spPr>
          </c:errBars>
          <c:cat>
            <c:strRef>
              <c:f>(Sheet1!$C$14,Sheet1!$C$23,Sheet1!$C$41,Sheet1!$C$2,Sheet1!$C$29,Sheet1!$C$47)</c:f>
              <c:strCache>
                <c:ptCount val="6"/>
                <c:pt idx="0">
                  <c:v>NbGH01</c:v>
                </c:pt>
                <c:pt idx="1">
                  <c:v>NbGH02</c:v>
                </c:pt>
                <c:pt idx="2">
                  <c:v>NbGH03</c:v>
                </c:pt>
                <c:pt idx="3">
                  <c:v>NbGH04</c:v>
                </c:pt>
                <c:pt idx="4">
                  <c:v>NbGH06</c:v>
                </c:pt>
                <c:pt idx="5">
                  <c:v>No Nb</c:v>
                </c:pt>
              </c:strCache>
            </c:strRef>
          </c:cat>
          <c:val>
            <c:numRef>
              <c:f>(Sheet1!$J$44,Sheet1!$J$5,Sheet1!$J$11,Sheet1!$J$32,Sheet1!$J$38,Sheet1!$J$29)</c:f>
              <c:numCache>
                <c:formatCode>General</c:formatCode>
                <c:ptCount val="6"/>
                <c:pt idx="0">
                  <c:v>0.14349999999999999</c:v>
                </c:pt>
                <c:pt idx="1">
                  <c:v>0.10833333333333332</c:v>
                </c:pt>
                <c:pt idx="2">
                  <c:v>0.13150000000000001</c:v>
                </c:pt>
                <c:pt idx="3">
                  <c:v>0.112</c:v>
                </c:pt>
                <c:pt idx="4">
                  <c:v>0.11633333333333334</c:v>
                </c:pt>
                <c:pt idx="5">
                  <c:v>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71-4306-AE6D-781517977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55232"/>
        <c:axId val="160656768"/>
      </c:barChart>
      <c:catAx>
        <c:axId val="16065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656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0656768"/>
        <c:scaling>
          <c:orientation val="minMax"/>
          <c:max val="3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655232"/>
        <c:crosses val="autoZero"/>
        <c:crossBetween val="between"/>
      </c:valAx>
      <c:spPr>
        <a:noFill/>
        <a:ln w="34096">
          <a:noFill/>
        </a:ln>
      </c:spPr>
    </c:plotArea>
    <c:legend>
      <c:legendPos val="r"/>
      <c:layout>
        <c:manualLayout>
          <c:xMode val="edge"/>
          <c:yMode val="edge"/>
          <c:x val="0.79913027292340466"/>
          <c:y val="0"/>
          <c:w val="0.19526209866317876"/>
          <c:h val="0.47287444444444443"/>
        </c:manualLayout>
      </c:layout>
      <c:overlay val="0"/>
      <c:spPr>
        <a:noFill/>
        <a:ln w="34096">
          <a:noFill/>
        </a:ln>
      </c:spPr>
      <c:txPr>
        <a:bodyPr/>
        <a:lstStyle/>
        <a:p>
          <a:pPr>
            <a:defRPr sz="8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6908707805868"/>
          <c:y val="5.0925925925925923E-2"/>
          <c:w val="0.86673091292194127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v>Rabbit anti-M13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'Absorbance 1_01'!$D$10:$G$10</c:f>
              <c:strCache>
                <c:ptCount val="4"/>
                <c:pt idx="0">
                  <c:v>M13</c:v>
                </c:pt>
                <c:pt idx="1">
                  <c:v>NbGH01</c:v>
                </c:pt>
                <c:pt idx="2">
                  <c:v>NbGH04</c:v>
                </c:pt>
                <c:pt idx="3">
                  <c:v>NbGH07</c:v>
                </c:pt>
              </c:strCache>
            </c:strRef>
          </c:cat>
          <c:val>
            <c:numRef>
              <c:f>'Absorbance 1_01'!$D$11:$G$11</c:f>
              <c:numCache>
                <c:formatCode>0.000</c:formatCode>
                <c:ptCount val="4"/>
                <c:pt idx="0">
                  <c:v>0.17499999999999999</c:v>
                </c:pt>
                <c:pt idx="1">
                  <c:v>1.1279999999999999</c:v>
                </c:pt>
                <c:pt idx="2">
                  <c:v>0.44</c:v>
                </c:pt>
                <c:pt idx="3">
                  <c:v>1.7250000000000001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D5-42F9-8470-DC20FDBF4AD8}"/>
            </c:ext>
          </c:extLst>
        </c:ser>
        <c:ser>
          <c:idx val="1"/>
          <c:order val="1"/>
          <c:tx>
            <c:v>Mouse anti-M13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'Absorbance 1_01'!$D$10:$G$10</c:f>
              <c:strCache>
                <c:ptCount val="4"/>
                <c:pt idx="0">
                  <c:v>M13</c:v>
                </c:pt>
                <c:pt idx="1">
                  <c:v>NbGH01</c:v>
                </c:pt>
                <c:pt idx="2">
                  <c:v>NbGH04</c:v>
                </c:pt>
                <c:pt idx="3">
                  <c:v>NbGH07</c:v>
                </c:pt>
              </c:strCache>
            </c:strRef>
          </c:cat>
          <c:val>
            <c:numRef>
              <c:f>'Absorbance 1_01'!$D$15:$G$15</c:f>
              <c:numCache>
                <c:formatCode>0.000</c:formatCode>
                <c:ptCount val="4"/>
                <c:pt idx="0">
                  <c:v>0.115</c:v>
                </c:pt>
                <c:pt idx="1">
                  <c:v>0.79100000000000004</c:v>
                </c:pt>
                <c:pt idx="2">
                  <c:v>0.21299999999999999</c:v>
                </c:pt>
                <c:pt idx="3">
                  <c:v>1.198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D5-42F9-8470-DC20FDBF4AD8}"/>
            </c:ext>
          </c:extLst>
        </c:ser>
        <c:ser>
          <c:idx val="2"/>
          <c:order val="2"/>
          <c:tx>
            <c:v>Biotin/Streptavidin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'Absorbance 1_01'!$P$11:$S$11</c:f>
              <c:numCache>
                <c:formatCode>0.000</c:formatCode>
                <c:ptCount val="4"/>
                <c:pt idx="0">
                  <c:v>0.127</c:v>
                </c:pt>
                <c:pt idx="1">
                  <c:v>1.0029999999999999</c:v>
                </c:pt>
                <c:pt idx="2">
                  <c:v>0.55500000000000005</c:v>
                </c:pt>
                <c:pt idx="3">
                  <c:v>0.44600000000000001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D5-42F9-8470-DC20FDBF4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4198664"/>
        <c:axId val="654198992"/>
      </c:barChart>
      <c:catAx>
        <c:axId val="654198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4198992"/>
        <c:crosses val="autoZero"/>
        <c:auto val="1"/>
        <c:lblAlgn val="ctr"/>
        <c:lblOffset val="100"/>
        <c:noMultiLvlLbl val="0"/>
      </c:catAx>
      <c:valAx>
        <c:axId val="65419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1" i="0" baseline="0" dirty="0">
                    <a:effectLst/>
                  </a:rPr>
                  <a:t>Absorbance (450nm)</a:t>
                </a:r>
                <a:endParaRPr lang="en-US" sz="10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prstClr val="black"/>
                    </a:solidFill>
                  </a:defRPr>
                </a:pPr>
                <a:endParaRPr lang="en-US" sz="1000" dirty="0"/>
              </a:p>
            </c:rich>
          </c:tx>
          <c:layout>
            <c:manualLayout>
              <c:xMode val="edge"/>
              <c:yMode val="edge"/>
              <c:x val="0"/>
              <c:y val="0.130816740829722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419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083960515596662"/>
          <c:y val="4.2244740235556501E-2"/>
          <c:w val="0.53951700129703239"/>
          <c:h val="0.30777484171374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5155365375887"/>
          <c:y val="5.0925925925925923E-2"/>
          <c:w val="0.73732897267146036"/>
          <c:h val="0.754604796890171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'Absorbance 1_01'!$G$10</c:f>
              <c:strCache>
                <c:ptCount val="1"/>
                <c:pt idx="0">
                  <c:v>M13-NbGH07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1.408379175205839E-2"/>
                  <c:y val="-4.520834014005510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'Absorbance 1_01'!$C$15:$C$18</c:f>
              <c:numCache>
                <c:formatCode>General</c:formatCode>
                <c:ptCount val="4"/>
                <c:pt idx="0">
                  <c:v>1000</c:v>
                </c:pt>
                <c:pt idx="1">
                  <c:v>100</c:v>
                </c:pt>
                <c:pt idx="2">
                  <c:v>10</c:v>
                </c:pt>
                <c:pt idx="3">
                  <c:v>0</c:v>
                </c:pt>
              </c:numCache>
            </c:numRef>
          </c:xVal>
          <c:yVal>
            <c:numRef>
              <c:f>'Absorbance 1_01'!$G$15:$G$18</c:f>
              <c:numCache>
                <c:formatCode>0.000</c:formatCode>
                <c:ptCount val="4"/>
                <c:pt idx="0">
                  <c:v>1.198</c:v>
                </c:pt>
                <c:pt idx="1">
                  <c:v>0.23799999999999999</c:v>
                </c:pt>
                <c:pt idx="2">
                  <c:v>0.11600000000000001</c:v>
                </c:pt>
                <c:pt idx="3">
                  <c:v>0.10299999999999999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AB4-487A-AD22-09B1409EC4EF}"/>
            </c:ext>
          </c:extLst>
        </c:ser>
        <c:ser>
          <c:idx val="1"/>
          <c:order val="1"/>
          <c:tx>
            <c:v>Biotin-NbGH07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1.3753234610534978E-2"/>
                  <c:y val="-5.976138356149465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'Absorbance 1_01'!$C$15:$C$18</c:f>
              <c:numCache>
                <c:formatCode>General</c:formatCode>
                <c:ptCount val="4"/>
                <c:pt idx="0">
                  <c:v>1000</c:v>
                </c:pt>
                <c:pt idx="1">
                  <c:v>100</c:v>
                </c:pt>
                <c:pt idx="2">
                  <c:v>10</c:v>
                </c:pt>
                <c:pt idx="3">
                  <c:v>0</c:v>
                </c:pt>
              </c:numCache>
            </c:numRef>
          </c:xVal>
          <c:yVal>
            <c:numRef>
              <c:f>'Absorbance 1_01'!$S$11:$S$14</c:f>
              <c:numCache>
                <c:formatCode>0.000</c:formatCode>
                <c:ptCount val="4"/>
                <c:pt idx="0">
                  <c:v>0.44600000000000001</c:v>
                </c:pt>
                <c:pt idx="1">
                  <c:v>0.17899999999999999</c:v>
                </c:pt>
                <c:pt idx="2">
                  <c:v>0.16800000000000001</c:v>
                </c:pt>
                <c:pt idx="3">
                  <c:v>0.16600000000000001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AB4-487A-AD22-09B1409EC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024752"/>
        <c:axId val="583027048"/>
      </c:scatterChart>
      <c:valAx>
        <c:axId val="583024752"/>
        <c:scaling>
          <c:orientation val="minMax"/>
          <c:max val="1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GH [ng/mL]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3027048"/>
        <c:crosses val="autoZero"/>
        <c:crossBetween val="midCat"/>
      </c:valAx>
      <c:valAx>
        <c:axId val="583027048"/>
        <c:scaling>
          <c:orientation val="minMax"/>
          <c:max val="1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1" dirty="0">
                    <a:solidFill>
                      <a:schemeClr val="tx1"/>
                    </a:solidFill>
                  </a:rPr>
                  <a:t>Absorbance (450nm)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3024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7688953313406897"/>
          <c:y val="5.3504599012238606E-2"/>
          <c:w val="0.41554485981648531"/>
          <c:h val="0.20879164199262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FDDDA-0145-47FC-92E4-6E3D6CCBEF56}" type="datetimeFigureOut">
              <a:rPr lang="en-US" smtClean="0"/>
              <a:pPr/>
              <a:t>17-Mar-19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A7ABC-AE08-4003-9B6E-240275B01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0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8B11-1A06-4E9C-9FC8-74291B084DB9}" type="datetimeFigureOut">
              <a:rPr lang="en-US" smtClean="0"/>
              <a:pPr/>
              <a:t>17-Mar-19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72B1F-89E2-4569-A771-DF8E27701F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3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0413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90" tIns="46845" rIns="93690" bIns="46845" anchor="b"/>
          <a:lstStyle/>
          <a:p>
            <a:pPr algn="r" defTabSz="937009"/>
            <a:fld id="{EDB9EDA2-F026-4383-B7C4-D5EB52E12A3D}" type="slidenum">
              <a:rPr lang="ar-SY" sz="1200"/>
              <a:pPr algn="r" defTabSz="937009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548D2-2224-4CE3-BD16-1E380A05931D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gif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image" Target="../media/image1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9.gif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36.gif"/><Relationship Id="rId3" Type="http://schemas.openxmlformats.org/officeDocument/2006/relationships/image" Target="../media/image21.gif"/><Relationship Id="rId21" Type="http://schemas.openxmlformats.org/officeDocument/2006/relationships/image" Target="../media/image39.gif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17" Type="http://schemas.openxmlformats.org/officeDocument/2006/relationships/image" Target="../media/image35.gif"/><Relationship Id="rId2" Type="http://schemas.openxmlformats.org/officeDocument/2006/relationships/image" Target="../media/image20.gif"/><Relationship Id="rId16" Type="http://schemas.openxmlformats.org/officeDocument/2006/relationships/image" Target="../media/image34.gif"/><Relationship Id="rId20" Type="http://schemas.openxmlformats.org/officeDocument/2006/relationships/image" Target="../media/image38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24" Type="http://schemas.openxmlformats.org/officeDocument/2006/relationships/image" Target="../media/image42.jpeg"/><Relationship Id="rId5" Type="http://schemas.openxmlformats.org/officeDocument/2006/relationships/image" Target="../media/image23.gif"/><Relationship Id="rId15" Type="http://schemas.openxmlformats.org/officeDocument/2006/relationships/image" Target="../media/image33.gif"/><Relationship Id="rId23" Type="http://schemas.openxmlformats.org/officeDocument/2006/relationships/image" Target="../media/image41.png"/><Relationship Id="rId10" Type="http://schemas.openxmlformats.org/officeDocument/2006/relationships/image" Target="../media/image28.gif"/><Relationship Id="rId19" Type="http://schemas.openxmlformats.org/officeDocument/2006/relationships/image" Target="../media/image37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Relationship Id="rId22" Type="http://schemas.openxmlformats.org/officeDocument/2006/relationships/image" Target="../media/image40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6596" y="3643314"/>
            <a:ext cx="8763000" cy="762000"/>
          </a:xfrm>
        </p:spPr>
        <p:txBody>
          <a:bodyPr/>
          <a:lstStyle>
            <a:lvl1pPr algn="ctr">
              <a:defRPr kumimoji="0" lang="en-GB" sz="4000" b="1" i="0" u="none" strike="noStrike" kern="0" cap="none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00372"/>
            <a:ext cx="8686800" cy="62863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kumimoji="0" lang="en-GB" sz="2400" b="1" i="0" u="none" strike="noStrike" kern="0" cap="none" spc="0" normalizeH="0" baseline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ACB4E21-9704-4A04-A670-2FA1CD31C86C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2819400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logo1.gif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5000" contrast="1000"/>
          </a:blip>
          <a:stretch>
            <a:fillRect/>
          </a:stretch>
        </p:blipFill>
        <p:spPr>
          <a:xfrm>
            <a:off x="3802243" y="142852"/>
            <a:ext cx="1514631" cy="13802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27000" dist="38100" dir="3600000" sx="106000" sy="106000" algn="tl" rotWithShape="0">
              <a:schemeClr val="bg2">
                <a:lumMod val="10000"/>
                <a:alpha val="90000"/>
              </a:schemeClr>
            </a:outerShdw>
          </a:effectLst>
        </p:spPr>
      </p:pic>
      <p:pic>
        <p:nvPicPr>
          <p:cNvPr id="10" name="Picture 9" descr="Immuno8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V="1">
            <a:off x="0" y="2811371"/>
            <a:ext cx="9144000" cy="260439"/>
          </a:xfrm>
          <a:prstGeom prst="rect">
            <a:avLst/>
          </a:prstGeom>
          <a:effectLst>
            <a:outerShdw blurRad="127000" dist="63500" dir="5400000" sx="105000" sy="105000" algn="ctr" rotWithShape="0">
              <a:schemeClr val="accent1">
                <a:lumMod val="50000"/>
                <a:alpha val="80000"/>
              </a:schemeClr>
            </a:outerShdw>
          </a:effectLst>
        </p:spPr>
      </p:pic>
      <p:pic>
        <p:nvPicPr>
          <p:cNvPr id="11" name="Picture 2" descr="Immuno1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187" y="1682651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2" name="Picture 3" descr="Immuno3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1467" y="1682651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4" descr="Immuno4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3280" y="1682651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5" descr="Immuno5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2373" y="1682651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6" descr="Icon2"/>
          <p:cNvPicPr>
            <a:picLocks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9069" y="1682651"/>
            <a:ext cx="1098931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7" descr="Immuno7"/>
          <p:cNvPicPr>
            <a:picLocks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5094" y="1682651"/>
            <a:ext cx="1098931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8" descr="Immuno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000" y="1682651"/>
            <a:ext cx="1098932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4600" y="0"/>
            <a:ext cx="641908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93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nish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ACB4E21-9704-4A04-A670-2FA1CD31C86C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1829445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00372"/>
            <a:ext cx="8686800" cy="2143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kumimoji="0" lang="en-GB" sz="4800" b="1" i="0" u="none" strike="noStrike" kern="0" cap="none" spc="0" normalizeH="0" baseline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>
            <a:off x="0" y="2819028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Immuno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V="1">
            <a:off x="0" y="2448481"/>
            <a:ext cx="9144000" cy="260439"/>
          </a:xfrm>
          <a:prstGeom prst="rect">
            <a:avLst/>
          </a:prstGeom>
          <a:effectLst>
            <a:outerShdw blurRad="127000" dist="63500" dir="5400000" sx="105000" sy="105000" algn="ctr" rotWithShape="0">
              <a:schemeClr val="accent1">
                <a:lumMod val="50000"/>
                <a:alpha val="80000"/>
              </a:schemeClr>
            </a:outerShdw>
          </a:effectLst>
        </p:spPr>
      </p:pic>
      <p:pic>
        <p:nvPicPr>
          <p:cNvPr id="22" name="Picture 2" descr="Immuno1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187" y="692696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3" name="Picture 3" descr="Immuno3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467" y="692696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4" descr="Immuno4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3280" y="692696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5" name="Picture 5" descr="Immuno5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2373" y="692696"/>
            <a:ext cx="1097440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6" descr="Icon2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9069" y="692696"/>
            <a:ext cx="1098931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7" descr="Immuno7"/>
          <p:cNvPicPr>
            <a:picLocks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5094" y="692696"/>
            <a:ext cx="1098931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8" descr="Immuno6"/>
          <p:cNvPicPr>
            <a:picLocks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6000" y="692696"/>
            <a:ext cx="1098932" cy="1008000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27000" dist="63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 descr="logo1.gif"/>
          <p:cNvPicPr>
            <a:picLocks noChangeAspect="1"/>
          </p:cNvPicPr>
          <p:nvPr userDrawn="1"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5000"/>
          </a:blip>
          <a:stretch>
            <a:fillRect/>
          </a:stretch>
        </p:blipFill>
        <p:spPr>
          <a:xfrm>
            <a:off x="214282" y="5143512"/>
            <a:ext cx="1571636" cy="1432217"/>
          </a:xfrm>
          <a:prstGeom prst="rect">
            <a:avLst/>
          </a:prstGeom>
          <a:noFill/>
          <a:ln w="3175"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53450304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umimoji="0" lang="en-US" sz="4000" b="1" i="0" u="none" strike="noStrike" kern="0" cap="none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5324492"/>
          </a:xfrm>
          <a:prstGeom prst="rect">
            <a:avLst/>
          </a:prstGeom>
        </p:spPr>
        <p:txBody>
          <a:bodyPr/>
          <a:lstStyle>
            <a:lvl1pPr marL="360000" indent="-342900" algn="l" rtl="0" fontAlgn="base">
              <a:spcBef>
                <a:spcPts val="600"/>
              </a:spcBef>
              <a:spcAft>
                <a:spcPct val="0"/>
              </a:spcAft>
              <a:buSzPct val="125000"/>
              <a:buFontTx/>
              <a:buBlip>
                <a:blip r:embed="rId2"/>
              </a:buBlip>
              <a:defRPr lang="en-US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900000">
              <a:spcBef>
                <a:spcPts val="0"/>
              </a:spcBef>
              <a:buSzPct val="125000"/>
              <a:buFontTx/>
              <a:buBlip>
                <a:blip r:embed="rId3"/>
              </a:buBlip>
              <a:defRPr lang="en-US" sz="20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260000">
              <a:spcBef>
                <a:spcPts val="0"/>
              </a:spcBef>
              <a:buSzPct val="125000"/>
              <a:buFontTx/>
              <a:buBlip>
                <a:blip r:embed="rId4"/>
              </a:buBlip>
              <a:defRPr lang="en-US" sz="1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20000">
              <a:spcBef>
                <a:spcPts val="0"/>
              </a:spcBef>
              <a:buSzPct val="125000"/>
              <a:buFontTx/>
              <a:buBlip>
                <a:blip r:embed="rId5"/>
              </a:buBlip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marL="800100" lvl="1" indent="-342900" algn="l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/>
              <a:t>Second level</a:t>
            </a:r>
          </a:p>
          <a:p>
            <a:pPr marL="1257300" lvl="2" indent="-342900" algn="l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E9A91-B2B3-44A2-9BE0-19802106CE7E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12" name="Picture 11" descr="logo1.gif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5000"/>
          </a:blip>
          <a:stretch>
            <a:fillRect/>
          </a:stretch>
        </p:blipFill>
        <p:spPr>
          <a:xfrm>
            <a:off x="214282" y="5143512"/>
            <a:ext cx="1571636" cy="1432217"/>
          </a:xfrm>
          <a:prstGeom prst="rect">
            <a:avLst/>
          </a:prstGeom>
          <a:noFill/>
          <a:ln w="3175"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3" name="Group 25"/>
          <p:cNvGrpSpPr/>
          <p:nvPr userDrawn="1"/>
        </p:nvGrpSpPr>
        <p:grpSpPr>
          <a:xfrm>
            <a:off x="7715272" y="315545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4" name="Hexagon 13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" name="Picture 14" descr="Immuno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2495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152400" y="1115994"/>
            <a:ext cx="4343400" cy="5486400"/>
          </a:xfrm>
          <a:prstGeom prst="rect">
            <a:avLst/>
          </a:prstGeom>
        </p:spPr>
        <p:txBody>
          <a:bodyPr/>
          <a:lstStyle>
            <a:lvl1pPr>
              <a:def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4pPr>
          </a:lstStyle>
          <a:p>
            <a:pPr marL="360000" lvl="0" indent="-342900" algn="l" rtl="0" fontAlgn="base">
              <a:spcBef>
                <a:spcPts val="600"/>
              </a:spcBef>
              <a:spcAft>
                <a:spcPct val="0"/>
              </a:spcAft>
              <a:buSzPct val="125000"/>
              <a:buFontTx/>
              <a:buBlip>
                <a:blip r:embed="rId2"/>
              </a:buBlip>
            </a:pPr>
            <a:r>
              <a:rPr lang="en-US" dirty="0"/>
              <a:t>First level</a:t>
            </a:r>
          </a:p>
          <a:p>
            <a:pPr marL="800100" lvl="1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Tx/>
              <a:buBlip>
                <a:blip r:embed="rId3"/>
              </a:buBlip>
              <a:defRPr/>
            </a:pPr>
            <a:r>
              <a:rPr lang="en-US" dirty="0"/>
              <a:t>Second level</a:t>
            </a:r>
          </a:p>
          <a:p>
            <a:pPr marL="1257300" lvl="2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Tx/>
              <a:buBlip>
                <a:blip r:embed="rId4"/>
              </a:buBlip>
              <a:defRPr/>
            </a:pPr>
            <a:r>
              <a:rPr lang="en-US" dirty="0"/>
              <a:t>Third level</a:t>
            </a:r>
          </a:p>
          <a:p>
            <a:pPr marL="1620000" lvl="3" indent="-228600" algn="l" rtl="0" fontAlgn="base">
              <a:spcBef>
                <a:spcPts val="0"/>
              </a:spcBef>
              <a:spcAft>
                <a:spcPct val="0"/>
              </a:spcAft>
              <a:buSzPct val="125000"/>
              <a:buFontTx/>
              <a:buBlip>
                <a:blip r:embed="rId5"/>
              </a:buBlip>
            </a:pPr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15994"/>
            <a:ext cx="4343400" cy="54864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def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257300" indent="-342900" algn="l" rtl="0" fontAlgn="base">
              <a:spcBef>
                <a:spcPct val="20000"/>
              </a:spcBef>
              <a:spcAft>
                <a:spcPct val="0"/>
              </a:spcAft>
              <a:def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defRPr>
            </a:lvl4pPr>
          </a:lstStyle>
          <a:p>
            <a:pPr marL="3600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First level</a:t>
            </a:r>
          </a:p>
          <a:p>
            <a:pPr marL="800100" lvl="1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Tx/>
              <a:buBlip>
                <a:blip r:embed="rId3"/>
              </a:buBlip>
              <a:defRPr/>
            </a:pPr>
            <a:r>
              <a:rPr lang="en-US" dirty="0"/>
              <a:t>Second level</a:t>
            </a:r>
          </a:p>
          <a:p>
            <a:pPr marL="1257300" lvl="2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Tx/>
              <a:buBlip>
                <a:blip r:embed="rId4"/>
              </a:buBlip>
              <a:defRPr/>
            </a:pPr>
            <a:r>
              <a:rPr lang="en-US" dirty="0"/>
              <a:t>Third level</a:t>
            </a:r>
          </a:p>
          <a:p>
            <a:pPr marL="1620000" lvl="3" indent="-228600" algn="l" rtl="0" fontAlgn="base">
              <a:spcBef>
                <a:spcPts val="0"/>
              </a:spcBef>
              <a:spcAft>
                <a:spcPct val="0"/>
              </a:spcAft>
              <a:buSzPct val="125000"/>
              <a:buFontTx/>
              <a:buBlip>
                <a:blip r:embed="rId5"/>
              </a:buBlip>
            </a:pPr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4458CC23-8A52-40A6-9E41-9E2094D1AB4C}" type="slidenum">
              <a:rPr lang="en-GB"/>
              <a:pPr/>
              <a:t>‹#›</a:t>
            </a:fld>
            <a:endParaRPr lang="en-GB" dirty="0"/>
          </a:p>
        </p:txBody>
      </p:sp>
      <p:grpSp>
        <p:nvGrpSpPr>
          <p:cNvPr id="8" name="Group 25"/>
          <p:cNvGrpSpPr/>
          <p:nvPr userDrawn="1"/>
        </p:nvGrpSpPr>
        <p:grpSpPr>
          <a:xfrm>
            <a:off x="7715272" y="315545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" name="Hexagon 8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" name="Picture 9" descr="Immuno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D14A4-150C-408A-9B29-D907F54AE35E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24956" cy="685800"/>
          </a:xfrm>
        </p:spPr>
        <p:txBody>
          <a:bodyPr/>
          <a:lstStyle>
            <a:lvl1pPr>
              <a:defRPr kumimoji="0" lang="en-US" sz="4000" b="1" i="0" u="none" strike="noStrike" kern="0" cap="none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logo1.gif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5000"/>
          </a:blip>
          <a:stretch>
            <a:fillRect/>
          </a:stretch>
        </p:blipFill>
        <p:spPr>
          <a:xfrm>
            <a:off x="214282" y="5143512"/>
            <a:ext cx="1571636" cy="1432217"/>
          </a:xfrm>
          <a:prstGeom prst="rect">
            <a:avLst/>
          </a:prstGeom>
          <a:noFill/>
          <a:ln w="3175"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2" name="Group 25"/>
          <p:cNvGrpSpPr/>
          <p:nvPr userDrawn="1"/>
        </p:nvGrpSpPr>
        <p:grpSpPr>
          <a:xfrm>
            <a:off x="7715272" y="315545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3" name="Hexagon 12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13" descr="Immuno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D14A4-150C-408A-9B29-D907F54AE35E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24956" cy="685800"/>
          </a:xfrm>
        </p:spPr>
        <p:txBody>
          <a:bodyPr/>
          <a:lstStyle>
            <a:lvl1pPr>
              <a:defRPr kumimoji="0" lang="en-US" sz="4000" b="1" i="0" u="none" strike="noStrike" kern="0" cap="none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logo1.gif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5000"/>
          </a:blip>
          <a:stretch>
            <a:fillRect/>
          </a:stretch>
        </p:blipFill>
        <p:spPr>
          <a:xfrm>
            <a:off x="214282" y="5143512"/>
            <a:ext cx="1571636" cy="1432217"/>
          </a:xfrm>
          <a:prstGeom prst="rect">
            <a:avLst/>
          </a:prstGeom>
          <a:noFill/>
          <a:ln w="3175"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28EDC-9E98-4CF2-A1B3-CB1F4C0A65C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5" name="Picture 4" descr="logo1.gif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0" contrast="-5000"/>
          </a:blip>
          <a:stretch>
            <a:fillRect/>
          </a:stretch>
        </p:blipFill>
        <p:spPr>
          <a:xfrm>
            <a:off x="214282" y="5143512"/>
            <a:ext cx="1571636" cy="1432217"/>
          </a:xfrm>
          <a:prstGeom prst="rect">
            <a:avLst/>
          </a:prstGeom>
          <a:noFill/>
          <a:ln w="3175"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6" name="Group 25"/>
          <p:cNvGrpSpPr/>
          <p:nvPr userDrawn="1"/>
        </p:nvGrpSpPr>
        <p:grpSpPr>
          <a:xfrm>
            <a:off x="7715272" y="315545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7" name="Hexagon 6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" name="Picture 7" descr="Immuno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ish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ACB4E21-9704-4A04-A670-2FA1CD31C86C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2819400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logo1.gif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6182" y="191343"/>
            <a:ext cx="1571636" cy="14322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  <a:outerShdw blurRad="127000" dist="38100" dir="3600000" sx="106000" sy="106000" algn="tl" rotWithShape="0">
              <a:schemeClr val="bg2">
                <a:lumMod val="10000"/>
                <a:alpha val="90000"/>
              </a:schemeClr>
            </a:outerShdw>
          </a:effectLst>
        </p:spPr>
      </p:pic>
      <p:grpSp>
        <p:nvGrpSpPr>
          <p:cNvPr id="21" name="Group 20"/>
          <p:cNvGrpSpPr/>
          <p:nvPr userDrawn="1"/>
        </p:nvGrpSpPr>
        <p:grpSpPr>
          <a:xfrm>
            <a:off x="0" y="2857496"/>
            <a:ext cx="9143936" cy="714380"/>
            <a:chOff x="-2571800" y="2714620"/>
            <a:chExt cx="11715736" cy="1071570"/>
          </a:xfrm>
          <a:effectLst>
            <a:outerShdw blurRad="127000" dist="63500" dir="5400000" sx="105000" sy="105000" algn="ctr" rotWithShape="0">
              <a:schemeClr val="accent1">
                <a:lumMod val="50000"/>
                <a:alpha val="80000"/>
              </a:schemeClr>
            </a:outerShdw>
          </a:effectLst>
        </p:grpSpPr>
        <p:pic>
          <p:nvPicPr>
            <p:cNvPr id="10" name="Picture 9" descr="Immuno8.png"/>
            <p:cNvPicPr>
              <a:picLocks noChangeAspect="1"/>
            </p:cNvPicPr>
            <p:nvPr userDrawn="1"/>
          </p:nvPicPr>
          <p:blipFill>
            <a:blip r:embed="rId4" cstate="print"/>
            <a:srcRect l="70990"/>
            <a:stretch>
              <a:fillRect/>
            </a:stretch>
          </p:blipFill>
          <p:spPr>
            <a:xfrm flipV="1">
              <a:off x="3286116" y="2714620"/>
              <a:ext cx="5857820" cy="1071570"/>
            </a:xfrm>
            <a:prstGeom prst="rect">
              <a:avLst/>
            </a:prstGeom>
          </p:spPr>
        </p:pic>
        <p:pic>
          <p:nvPicPr>
            <p:cNvPr id="20" name="Picture 19" descr="Immuno8.png"/>
            <p:cNvPicPr>
              <a:picLocks noChangeAspect="1"/>
            </p:cNvPicPr>
            <p:nvPr userDrawn="1"/>
          </p:nvPicPr>
          <p:blipFill>
            <a:blip r:embed="rId4" cstate="print"/>
            <a:srcRect l="70990"/>
            <a:stretch>
              <a:fillRect/>
            </a:stretch>
          </p:blipFill>
          <p:spPr>
            <a:xfrm flipH="1" flipV="1">
              <a:off x="-2571800" y="2714620"/>
              <a:ext cx="5857820" cy="1071570"/>
            </a:xfrm>
            <a:prstGeom prst="rect">
              <a:avLst/>
            </a:prstGeom>
          </p:spPr>
        </p:pic>
      </p:grpSp>
      <p:pic>
        <p:nvPicPr>
          <p:cNvPr id="18" name="Picture 4" descr="arcell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94632"/>
            <a:ext cx="1266825" cy="108108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5" descr="keckleball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2318" y="2090737"/>
            <a:ext cx="1266825" cy="1266825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2245040" y="1699984"/>
            <a:ext cx="464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7200" b="1" i="0" u="none" strike="noStrike" kern="0" cap="none" spc="0" normalizeH="0" baseline="0" noProof="0" dirty="0">
                <a:ln w="2857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Thank You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241"/>
            <a:ext cx="9144000" cy="6858000"/>
          </a:xfrm>
          <a:prstGeom prst="rect">
            <a:avLst/>
          </a:prstGeom>
          <a:gradFill>
            <a:gsLst>
              <a:gs pos="91000">
                <a:srgbClr val="DDEBCF">
                  <a:alpha val="59000"/>
                </a:srgbClr>
              </a:gs>
              <a:gs pos="20000">
                <a:srgbClr val="DDEBCF">
                  <a:alpha val="94000"/>
                </a:srgbClr>
              </a:gs>
              <a:gs pos="9000">
                <a:srgbClr val="DDEBCF">
                  <a:alpha val="0"/>
                </a:srgbClr>
              </a:gs>
              <a:gs pos="3000">
                <a:srgbClr val="DDEBCF">
                  <a:alpha val="54000"/>
                </a:srgbClr>
              </a:gs>
              <a:gs pos="100000">
                <a:srgbClr val="064A1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25"/>
          <p:cNvGrpSpPr/>
          <p:nvPr userDrawn="1"/>
        </p:nvGrpSpPr>
        <p:grpSpPr>
          <a:xfrm>
            <a:off x="83396" y="836712"/>
            <a:ext cx="8945596" cy="360000"/>
            <a:chOff x="83396" y="4005104"/>
            <a:chExt cx="8945596" cy="360000"/>
          </a:xfrm>
        </p:grpSpPr>
        <p:pic>
          <p:nvPicPr>
            <p:cNvPr id="12" name="Picture 11" descr="bacteria_bl.gif"/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9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3" name="Picture 12" descr="carbohydrat_bl.gif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67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4" name="Picture 13" descr="cell_lv_antibody2_bl.gif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95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5" name="Picture 14" descr="cell_lv_antibodyfib_bl.gif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23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6" name="Picture 15" descr="cell_lv_dna2_bl.gif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51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7" name="Picture 16" descr="cell_lv_mouse_bl.gif"/>
            <p:cNvPicPr preferRelativeResize="0"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979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8" name="Picture 17" descr="cell_lv_mus1_bl.gif"/>
            <p:cNvPicPr preferRelativeResize="0"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907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19" name="Picture 18" descr="cell_lv_mus2_bl.gif"/>
            <p:cNvPicPr preferRelativeResize="0"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835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0" name="Picture 19" descr="cell_lv_mus4_bl.gif"/>
            <p:cNvPicPr preferRelativeResize="0"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763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1" name="Picture 20" descr="cell_lv_plazmid_bl.gif"/>
            <p:cNvPicPr preferRelativeResize="0"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4691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2" name="Picture 21" descr="cell_lv_protein_bl.gif"/>
            <p:cNvPicPr preferRelativeResize="0">
              <a:picLocks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619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3" name="Picture 22" descr="cell_lv_redcell_bl.gif"/>
            <p:cNvPicPr preferRelativeResize="0"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0547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4" name="Picture 23" descr="cell_lv_tissue_bl.gif"/>
            <p:cNvPicPr preferRelativeResize="0"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475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5" name="Picture 24" descr="cell_lv_vial_black_bl.gif"/>
            <p:cNvPicPr preferRelativeResize="0">
              <a:picLocks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403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6" name="Picture 25" descr="cell_lv_worm_bl.gif"/>
            <p:cNvPicPr preferRelativeResize="0">
              <a:picLocks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9331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7" name="Picture 26" descr="cellline_bl.gif"/>
            <p:cNvPicPr preferRelativeResize="0">
              <a:picLocks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2259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8" name="Picture 27" descr="fungi_bl.gif"/>
            <p:cNvPicPr preferRelativeResize="0">
              <a:picLocks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5187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29" name="Picture 28" descr="lipid_bl.gif"/>
            <p:cNvPicPr preferRelativeResize="0">
              <a:picLocks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8115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30" name="Picture 29" descr="mrna_bl.gif"/>
            <p:cNvPicPr preferRelativeResize="0">
              <a:picLocks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1043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31" name="Picture 30" descr="oth_organic_bl.gif"/>
            <p:cNvPicPr preferRelativeResize="0">
              <a:picLocks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39716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  <p:pic>
          <p:nvPicPr>
            <p:cNvPr id="32" name="Picture 31" descr="purifprotein_bl.gif"/>
            <p:cNvPicPr preferRelativeResize="0">
              <a:picLocks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68992" y="4005104"/>
              <a:ext cx="360000" cy="360000"/>
            </a:xfrm>
            <a:prstGeom prst="rect">
              <a:avLst/>
            </a:prstGeom>
            <a:ln w="3175">
              <a:solidFill>
                <a:srgbClr val="064A11"/>
              </a:solidFill>
            </a:ln>
          </p:spPr>
        </p:pic>
      </p:grpSp>
      <p:sp>
        <p:nvSpPr>
          <p:cNvPr id="33" name="Title 1"/>
          <p:cNvSpPr txBox="1">
            <a:spLocks/>
          </p:cNvSpPr>
          <p:nvPr userDrawn="1"/>
        </p:nvSpPr>
        <p:spPr>
          <a:xfrm>
            <a:off x="4247456" y="6453336"/>
            <a:ext cx="489654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Dept. of Molecular biology and</a:t>
            </a:r>
            <a:r>
              <a:rPr kumimoji="0" lang="en-US" sz="1600" b="1" i="0" u="none" strike="noStrike" kern="1200" cap="none" spc="0" normalizeH="0" noProof="0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Biotechnology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89502" y="5640872"/>
            <a:ext cx="1170130" cy="1172504"/>
            <a:chOff x="44751" y="5517232"/>
            <a:chExt cx="1170130" cy="1172504"/>
          </a:xfrm>
        </p:grpSpPr>
        <p:pic>
          <p:nvPicPr>
            <p:cNvPr id="35" name="Picture 34" descr="AEC copie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751" y="5517232"/>
              <a:ext cx="1170130" cy="936104"/>
            </a:xfrm>
            <a:prstGeom prst="rect">
              <a:avLst/>
            </a:prstGeom>
          </p:spPr>
        </p:pic>
        <p:sp>
          <p:nvSpPr>
            <p:cNvPr id="36" name="Title 1"/>
            <p:cNvSpPr txBox="1">
              <a:spLocks/>
            </p:cNvSpPr>
            <p:nvPr/>
          </p:nvSpPr>
          <p:spPr>
            <a:xfrm>
              <a:off x="141504" y="6381328"/>
              <a:ext cx="976624" cy="3084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AECS</a:t>
              </a:r>
            </a:p>
          </p:txBody>
        </p:sp>
      </p:grp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>
          <a:xfrm>
            <a:off x="131254" y="44624"/>
            <a:ext cx="8855968" cy="72008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4000" b="1" kern="1200" noProof="0" dirty="0" smtClean="0">
                <a:ln w="9525"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buNone/>
              <a:defRPr sz="4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1"/>
          </p:nvPr>
        </p:nvSpPr>
        <p:spPr>
          <a:xfrm>
            <a:off x="179388" y="1341438"/>
            <a:ext cx="8640762" cy="4175125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3"/>
              </a:buBlip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18"/>
              </a:buBlip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buFontTx/>
              <a:buBlip>
                <a:blip r:embed="rId4"/>
              </a:buBlip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6"/>
              </a:buBlip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7" name="Picture 36" descr="20081015_2.jp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8285068" y="750"/>
            <a:ext cx="823436" cy="823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01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BB958-2517-4E35-89D0-D5CFFDAD6E6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4393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2495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Eras Bold ITC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Eras Bold ITC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>
              <a:buFont typeface="+mj-lt"/>
              <a:buNone/>
              <a:defRPr sz="1400">
                <a:latin typeface="Eras Bold ITC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350" y="796925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42844" y="1071546"/>
            <a:ext cx="8858312" cy="535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5000"/>
              <a:buFontTx/>
              <a:buBlip>
                <a:blip r:embed="rId1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Tx/>
              <a:buBlip>
                <a:blip r:embed="rId15"/>
              </a:buBlip>
              <a:tabLst/>
              <a:defRPr/>
            </a:pPr>
            <a:r>
              <a:rPr lang="en-US" dirty="0"/>
              <a:t>Second level</a:t>
            </a: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Tx/>
              <a:buBlip>
                <a:blip r:embed="rId16"/>
              </a:buBlip>
              <a:tabLst/>
              <a:defRPr/>
            </a:pPr>
            <a:r>
              <a:rPr lang="en-US" dirty="0"/>
              <a:t>Third level</a:t>
            </a:r>
          </a:p>
          <a:p>
            <a:pPr marL="16200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5000"/>
              <a:buFontTx/>
              <a:buBlip>
                <a:blip r:embed="rId17"/>
              </a:buBlip>
              <a:tabLst/>
              <a:defRPr/>
            </a:pPr>
            <a:r>
              <a:rPr lang="en-US" dirty="0"/>
              <a:t>Fourth level</a:t>
            </a:r>
          </a:p>
        </p:txBody>
      </p:sp>
      <p:pic>
        <p:nvPicPr>
          <p:cNvPr id="16" name="Picture 15" descr="Immuno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V="1">
            <a:off x="0" y="814822"/>
            <a:ext cx="9144000" cy="260439"/>
          </a:xfrm>
          <a:prstGeom prst="rect">
            <a:avLst/>
          </a:prstGeom>
          <a:effectLst>
            <a:outerShdw blurRad="127000" dist="63500" dir="5400000" sx="105000" sy="105000" algn="ctr" rotWithShape="0">
              <a:schemeClr val="accent1">
                <a:lumMod val="50000"/>
                <a:alpha val="80000"/>
              </a:scheme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  <p:sldLayoutId id="2147483662" r:id="rId5"/>
    <p:sldLayoutId id="2147483655" r:id="rId6"/>
    <p:sldLayoutId id="2147483661" r:id="rId7"/>
    <p:sldLayoutId id="2147483666" r:id="rId8"/>
    <p:sldLayoutId id="2147483667" r:id="rId9"/>
    <p:sldLayoutId id="2147483668" r:id="rId10"/>
    <p:sldLayoutId id="2147483669" r:id="rId11"/>
  </p:sldLayoutIdLst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0" lang="en-GB" sz="4000" b="1" i="0" u="none" strike="noStrike" kern="0" cap="none" spc="0" normalizeH="0" baseline="0" noProof="0" dirty="0" smtClean="0">
          <a:ln w="19050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FFFFF"/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38100" dist="38100" dir="2700000" algn="tl">
              <a:srgbClr val="000000">
                <a:alpha val="43137"/>
              </a:srgbClr>
            </a:outerShdw>
            <a:reflection blurRad="6350" stA="50000" endA="300" endPos="50000" dist="29997" dir="5400000" sy="-100000" algn="bl" rotWithShape="0"/>
          </a:effectLst>
          <a:uLnTx/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0" lang="en-US" sz="2400" b="1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LnTx/>
          <a:uFillTx/>
          <a:latin typeface="Tahoma" pitchFamily="34" charset="0"/>
          <a:ea typeface="+mn-ea"/>
          <a:cs typeface="Tahom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0" lang="en-US" sz="2000" b="1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LnTx/>
          <a:uFillTx/>
          <a:latin typeface="Tahoma" pitchFamily="34" charset="0"/>
          <a:cs typeface="Tahom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0" lang="en-US" sz="1600" b="1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LnTx/>
          <a:uFillTx/>
          <a:latin typeface="Tahoma" pitchFamily="34" charset="0"/>
          <a:cs typeface="Tahom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0" lang="en-US" sz="1200" b="1" i="0" u="none" strike="noStrike" kern="0" cap="none" spc="0" normalizeH="0" baseline="0" noProof="0" dirty="0" smtClean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LnTx/>
          <a:uFillTx/>
          <a:latin typeface="Tahoma" pitchFamily="34" charset="0"/>
          <a:cs typeface="Tahom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5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chart" Target="../charts/chart1.xml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0.pn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3.png"/><Relationship Id="rId5" Type="http://schemas.openxmlformats.org/officeDocument/2006/relationships/image" Target="../media/image108.jpeg"/><Relationship Id="rId10" Type="http://schemas.openxmlformats.org/officeDocument/2006/relationships/image" Target="../media/image112.png"/><Relationship Id="rId4" Type="http://schemas.openxmlformats.org/officeDocument/2006/relationships/image" Target="../media/image107.gif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"/><Relationship Id="rId2" Type="http://schemas.openxmlformats.org/officeDocument/2006/relationships/image" Target="../media/image116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8.t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oop.frontiersin.org/publications/49387386" TargetMode="Externa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4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4315" y="3786190"/>
            <a:ext cx="8215370" cy="207170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dist="35921" dir="2700000" algn="ctr" rotWithShape="0">
              <a:srgbClr val="0033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 w="190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190500" y="3571876"/>
            <a:ext cx="8763000" cy="1500198"/>
          </a:xfrm>
        </p:spPr>
        <p:txBody>
          <a:bodyPr/>
          <a:lstStyle/>
          <a:p>
            <a:pPr lvl="0"/>
            <a:r>
              <a:rPr sz="6000" dirty="0"/>
              <a:t>Recombinant </a:t>
            </a:r>
            <a:r>
              <a:rPr lang="en-US" sz="6000" dirty="0"/>
              <a:t> Nanobodies</a:t>
            </a:r>
            <a:r>
              <a:rPr sz="6000" dirty="0"/>
              <a:t>  </a:t>
            </a:r>
            <a:br>
              <a:rPr lang="ar-SY" sz="4400" dirty="0"/>
            </a:br>
            <a:r>
              <a:rPr lang="en-US" sz="3600" dirty="0"/>
              <a:t>Next Generation Diagnostics</a:t>
            </a:r>
            <a:br>
              <a:rPr dirty="0"/>
            </a:br>
            <a:endParaRPr lang="en-US" dirty="0"/>
          </a:p>
        </p:txBody>
      </p:sp>
      <p:sp>
        <p:nvSpPr>
          <p:cNvPr id="19" name="Subtitle 13"/>
          <p:cNvSpPr txBox="1">
            <a:spLocks/>
          </p:cNvSpPr>
          <p:nvPr/>
        </p:nvSpPr>
        <p:spPr bwMode="auto">
          <a:xfrm>
            <a:off x="228600" y="5014946"/>
            <a:ext cx="8686800" cy="62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Abdul </a:t>
            </a:r>
            <a:r>
              <a:rPr kumimoji="0" lang="en-US" sz="3200" i="0" u="none" strike="noStrike" kern="0" cap="none" spc="0" normalizeH="0" baseline="0" noProof="0" dirty="0" err="1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Qader</a:t>
            </a:r>
            <a:r>
              <a:rPr kumimoji="0" lang="en-US" sz="3200" i="0" u="none" strike="noStrike" kern="0" cap="none" spc="0" normalizeH="0" baseline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Abbady</a:t>
            </a:r>
          </a:p>
        </p:txBody>
      </p:sp>
      <p:sp>
        <p:nvSpPr>
          <p:cNvPr id="20" name="Subtitle 13"/>
          <p:cNvSpPr txBox="1">
            <a:spLocks/>
          </p:cNvSpPr>
          <p:nvPr/>
        </p:nvSpPr>
        <p:spPr bwMode="auto">
          <a:xfrm>
            <a:off x="228600" y="5800764"/>
            <a:ext cx="8686800" cy="62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Department of Molecular Biology and</a:t>
            </a:r>
            <a:r>
              <a:rPr kumimoji="0" lang="en-US" sz="2400" i="0" u="none" strike="noStrike" kern="0" cap="none" spc="0" normalizeH="0" noProof="0" dirty="0">
                <a:ln w="19050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Biotechnology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baseline="0" dirty="0">
                <a:ln w="19050" cmpd="sng">
                  <a:noFill/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AECS</a:t>
            </a:r>
            <a:endParaRPr kumimoji="0" lang="en-US" sz="3200" i="0" u="none" strike="noStrike" kern="0" cap="none" spc="0" normalizeH="0" baseline="0" noProof="0" dirty="0">
              <a:ln w="19050" cmpd="sng">
                <a:noFill/>
                <a:prstDash val="solid"/>
              </a:ln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CB4E21-9704-4A04-A670-2FA1CD31C86C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of Specific Nanobodies</a:t>
            </a:r>
          </a:p>
        </p:txBody>
      </p:sp>
      <p:pic>
        <p:nvPicPr>
          <p:cNvPr id="164" name="Content Placeholder 163" descr="Nanobody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6676" y="5033753"/>
            <a:ext cx="826956" cy="796702"/>
          </a:xfrm>
          <a:effectLst>
            <a:outerShdw blurRad="127000" dist="63500" dir="2700000" sx="105000" sy="105000" algn="ctr" rotWithShape="0">
              <a:schemeClr val="accent1">
                <a:lumMod val="50000"/>
                <a:alpha val="80000"/>
              </a:schemeClr>
            </a:outerShdw>
          </a:effectLst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441950" y="3963988"/>
            <a:ext cx="1143000" cy="2049462"/>
            <a:chOff x="3428" y="2730"/>
            <a:chExt cx="720" cy="1291"/>
          </a:xfrm>
        </p:grpSpPr>
        <p:sp>
          <p:nvSpPr>
            <p:cNvPr id="3232" name="AutoShape 39"/>
            <p:cNvSpPr>
              <a:spLocks noChangeArrowheads="1"/>
            </p:cNvSpPr>
            <p:nvPr/>
          </p:nvSpPr>
          <p:spPr bwMode="auto">
            <a:xfrm rot="5400000">
              <a:off x="3592" y="2941"/>
              <a:ext cx="47" cy="293"/>
            </a:xfrm>
            <a:prstGeom prst="can">
              <a:avLst>
                <a:gd name="adj" fmla="val 83265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33" name="AutoShape 40"/>
            <p:cNvSpPr>
              <a:spLocks noChangeArrowheads="1"/>
            </p:cNvSpPr>
            <p:nvPr/>
          </p:nvSpPr>
          <p:spPr bwMode="auto">
            <a:xfrm rot="5400000">
              <a:off x="3749" y="3028"/>
              <a:ext cx="112" cy="117"/>
            </a:xfrm>
            <a:prstGeom prst="diamond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34" name="AutoShape 41"/>
            <p:cNvSpPr>
              <a:spLocks noChangeArrowheads="1"/>
            </p:cNvSpPr>
            <p:nvPr/>
          </p:nvSpPr>
          <p:spPr bwMode="auto">
            <a:xfrm rot="-5400000">
              <a:off x="3816" y="2630"/>
              <a:ext cx="47" cy="292"/>
            </a:xfrm>
            <a:prstGeom prst="can">
              <a:avLst>
                <a:gd name="adj" fmla="val 82981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nl-BE" sz="2400">
                <a:latin typeface="Times New Roman" pitchFamily="18" charset="0"/>
              </a:endParaRPr>
            </a:p>
          </p:txBody>
        </p:sp>
        <p:sp>
          <p:nvSpPr>
            <p:cNvPr id="3235" name="AutoShape 42"/>
            <p:cNvSpPr>
              <a:spLocks noChangeArrowheads="1"/>
            </p:cNvSpPr>
            <p:nvPr/>
          </p:nvSpPr>
          <p:spPr bwMode="auto">
            <a:xfrm rot="-5400000">
              <a:off x="3627" y="2728"/>
              <a:ext cx="86" cy="90"/>
            </a:xfrm>
            <a:prstGeom prst="plus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36" name="AutoShape 43"/>
            <p:cNvSpPr>
              <a:spLocks noChangeArrowheads="1"/>
            </p:cNvSpPr>
            <p:nvPr/>
          </p:nvSpPr>
          <p:spPr bwMode="auto">
            <a:xfrm rot="4407263">
              <a:off x="3887" y="2794"/>
              <a:ext cx="47" cy="292"/>
            </a:xfrm>
            <a:prstGeom prst="can">
              <a:avLst>
                <a:gd name="adj" fmla="val 82981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37" name="AutoShape 44"/>
            <p:cNvSpPr>
              <a:spLocks noChangeArrowheads="1"/>
            </p:cNvSpPr>
            <p:nvPr/>
          </p:nvSpPr>
          <p:spPr bwMode="auto">
            <a:xfrm rot="4407263">
              <a:off x="4029" y="2821"/>
              <a:ext cx="121" cy="117"/>
            </a:xfrm>
            <a:prstGeom prst="moon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38" name="AutoShape 45"/>
            <p:cNvSpPr>
              <a:spLocks noChangeArrowheads="1"/>
            </p:cNvSpPr>
            <p:nvPr/>
          </p:nvSpPr>
          <p:spPr bwMode="auto">
            <a:xfrm rot="5400000" flipH="1">
              <a:off x="3415" y="3449"/>
              <a:ext cx="585" cy="5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3 w 21600"/>
                <a:gd name="T13" fmla="*/ 2898 h 21600"/>
                <a:gd name="T14" fmla="*/ 18240 w 21600"/>
                <a:gd name="T15" fmla="*/ 92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1"/>
            </a:solidFill>
            <a:ln w="12699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</p:grp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6899275" y="2751138"/>
            <a:ext cx="1774825" cy="2185987"/>
            <a:chOff x="4466" y="1966"/>
            <a:chExt cx="1118" cy="1377"/>
          </a:xfrm>
        </p:grpSpPr>
        <p:sp>
          <p:nvSpPr>
            <p:cNvPr id="3216" name="Text Box 93"/>
            <p:cNvSpPr txBox="1">
              <a:spLocks noChangeArrowheads="1"/>
            </p:cNvSpPr>
            <p:nvPr/>
          </p:nvSpPr>
          <p:spPr bwMode="auto">
            <a:xfrm>
              <a:off x="4466" y="3055"/>
              <a:ext cx="11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chemeClr val="bg2"/>
                  </a:solidFill>
                  <a:latin typeface="Verdana" pitchFamily="34" charset="0"/>
                </a:rPr>
                <a:t>Produce soluble</a:t>
              </a:r>
            </a:p>
            <a:p>
              <a:pPr eaLnBrk="0" hangingPunct="0"/>
              <a:r>
                <a:rPr lang="en-US" sz="1200" dirty="0">
                  <a:solidFill>
                    <a:schemeClr val="bg2"/>
                  </a:solidFill>
                  <a:latin typeface="Verdana" pitchFamily="34" charset="0"/>
                </a:rPr>
                <a:t>antigen-specific VHH</a:t>
              </a:r>
            </a:p>
          </p:txBody>
        </p:sp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4910" y="2620"/>
              <a:ext cx="416" cy="340"/>
              <a:chOff x="5073" y="3764"/>
              <a:chExt cx="417" cy="340"/>
            </a:xfrm>
          </p:grpSpPr>
          <p:sp>
            <p:nvSpPr>
              <p:cNvPr id="3227" name="AutoShape 95"/>
              <p:cNvSpPr>
                <a:spLocks noChangeArrowheads="1"/>
              </p:cNvSpPr>
              <p:nvPr/>
            </p:nvSpPr>
            <p:spPr bwMode="auto">
              <a:xfrm rot="5400000">
                <a:off x="5208" y="3905"/>
                <a:ext cx="112" cy="117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228" name="AutoShape 96"/>
              <p:cNvSpPr>
                <a:spLocks noChangeArrowheads="1"/>
              </p:cNvSpPr>
              <p:nvPr/>
            </p:nvSpPr>
            <p:spPr bwMode="auto">
              <a:xfrm rot="5400000">
                <a:off x="5280" y="3761"/>
                <a:ext cx="112" cy="117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229" name="AutoShape 97"/>
              <p:cNvSpPr>
                <a:spLocks noChangeArrowheads="1"/>
              </p:cNvSpPr>
              <p:nvPr/>
            </p:nvSpPr>
            <p:spPr bwMode="auto">
              <a:xfrm rot="5400000">
                <a:off x="5376" y="3857"/>
                <a:ext cx="112" cy="117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230" name="AutoShape 98"/>
              <p:cNvSpPr>
                <a:spLocks noChangeArrowheads="1"/>
              </p:cNvSpPr>
              <p:nvPr/>
            </p:nvSpPr>
            <p:spPr bwMode="auto">
              <a:xfrm rot="5400000">
                <a:off x="5316" y="3989"/>
                <a:ext cx="112" cy="117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231" name="AutoShape 99"/>
              <p:cNvSpPr>
                <a:spLocks noChangeArrowheads="1"/>
              </p:cNvSpPr>
              <p:nvPr/>
            </p:nvSpPr>
            <p:spPr bwMode="auto">
              <a:xfrm rot="5400000">
                <a:off x="5076" y="3833"/>
                <a:ext cx="112" cy="117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</p:grpSp>
        <p:sp>
          <p:nvSpPr>
            <p:cNvPr id="3218" name="AutoShape 100"/>
            <p:cNvSpPr>
              <a:spLocks noChangeArrowheads="1"/>
            </p:cNvSpPr>
            <p:nvPr/>
          </p:nvSpPr>
          <p:spPr bwMode="auto">
            <a:xfrm>
              <a:off x="5075" y="1966"/>
              <a:ext cx="67" cy="132"/>
            </a:xfrm>
            <a:prstGeom prst="downArrow">
              <a:avLst>
                <a:gd name="adj1" fmla="val 50000"/>
                <a:gd name="adj2" fmla="val 49254"/>
              </a:avLst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3219" name="AutoShape 101"/>
            <p:cNvSpPr>
              <a:spLocks noChangeArrowheads="1"/>
            </p:cNvSpPr>
            <p:nvPr/>
          </p:nvSpPr>
          <p:spPr bwMode="auto">
            <a:xfrm>
              <a:off x="5075" y="2434"/>
              <a:ext cx="67" cy="132"/>
            </a:xfrm>
            <a:prstGeom prst="downArrow">
              <a:avLst>
                <a:gd name="adj1" fmla="val 50000"/>
                <a:gd name="adj2" fmla="val 49254"/>
              </a:avLst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grpSp>
          <p:nvGrpSpPr>
            <p:cNvPr id="5" name="Group 102"/>
            <p:cNvGrpSpPr>
              <a:grpSpLocks/>
            </p:cNvGrpSpPr>
            <p:nvPr/>
          </p:nvGrpSpPr>
          <p:grpSpPr bwMode="auto">
            <a:xfrm>
              <a:off x="4951" y="2170"/>
              <a:ext cx="356" cy="180"/>
              <a:chOff x="1572" y="2652"/>
              <a:chExt cx="355" cy="180"/>
            </a:xfrm>
          </p:grpSpPr>
          <p:sp>
            <p:nvSpPr>
              <p:cNvPr id="3221" name="Freeform 103"/>
              <p:cNvSpPr>
                <a:spLocks/>
              </p:cNvSpPr>
              <p:nvPr/>
            </p:nvSpPr>
            <p:spPr bwMode="auto">
              <a:xfrm>
                <a:off x="1572" y="2652"/>
                <a:ext cx="355" cy="180"/>
              </a:xfrm>
              <a:custGeom>
                <a:avLst/>
                <a:gdLst>
                  <a:gd name="T0" fmla="*/ 1 w 265"/>
                  <a:gd name="T1" fmla="*/ 330 h 134"/>
                  <a:gd name="T2" fmla="*/ 296 w 265"/>
                  <a:gd name="T3" fmla="*/ 78 h 134"/>
                  <a:gd name="T4" fmla="*/ 363 w 265"/>
                  <a:gd name="T5" fmla="*/ 51 h 134"/>
                  <a:gd name="T6" fmla="*/ 532 w 265"/>
                  <a:gd name="T7" fmla="*/ 27 h 134"/>
                  <a:gd name="T8" fmla="*/ 766 w 265"/>
                  <a:gd name="T9" fmla="*/ 1 h 134"/>
                  <a:gd name="T10" fmla="*/ 1007 w 265"/>
                  <a:gd name="T11" fmla="*/ 27 h 134"/>
                  <a:gd name="T12" fmla="*/ 1103 w 265"/>
                  <a:gd name="T13" fmla="*/ 136 h 134"/>
                  <a:gd name="T14" fmla="*/ 884 w 265"/>
                  <a:gd name="T15" fmla="*/ 330 h 134"/>
                  <a:gd name="T16" fmla="*/ 835 w 265"/>
                  <a:gd name="T17" fmla="*/ 372 h 134"/>
                  <a:gd name="T18" fmla="*/ 651 w 265"/>
                  <a:gd name="T19" fmla="*/ 543 h 134"/>
                  <a:gd name="T20" fmla="*/ 548 w 265"/>
                  <a:gd name="T21" fmla="*/ 570 h 134"/>
                  <a:gd name="T22" fmla="*/ 376 w 265"/>
                  <a:gd name="T23" fmla="*/ 557 h 134"/>
                  <a:gd name="T24" fmla="*/ 264 w 265"/>
                  <a:gd name="T25" fmla="*/ 473 h 134"/>
                  <a:gd name="T26" fmla="*/ 0 w 265"/>
                  <a:gd name="T27" fmla="*/ 410 h 134"/>
                  <a:gd name="T28" fmla="*/ 1 w 265"/>
                  <a:gd name="T29" fmla="*/ 330 h 1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65"/>
                  <a:gd name="T46" fmla="*/ 0 h 134"/>
                  <a:gd name="T47" fmla="*/ 265 w 265"/>
                  <a:gd name="T48" fmla="*/ 134 h 1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65" h="134">
                    <a:moveTo>
                      <a:pt x="1" y="75"/>
                    </a:moveTo>
                    <a:cubicBezTo>
                      <a:pt x="16" y="50"/>
                      <a:pt x="38" y="21"/>
                      <a:pt x="69" y="18"/>
                    </a:cubicBezTo>
                    <a:cubicBezTo>
                      <a:pt x="74" y="14"/>
                      <a:pt x="78" y="13"/>
                      <a:pt x="84" y="12"/>
                    </a:cubicBezTo>
                    <a:cubicBezTo>
                      <a:pt x="96" y="6"/>
                      <a:pt x="110" y="7"/>
                      <a:pt x="123" y="6"/>
                    </a:cubicBezTo>
                    <a:cubicBezTo>
                      <a:pt x="135" y="0"/>
                      <a:pt x="167" y="2"/>
                      <a:pt x="178" y="1"/>
                    </a:cubicBezTo>
                    <a:cubicBezTo>
                      <a:pt x="198" y="2"/>
                      <a:pt x="215" y="2"/>
                      <a:pt x="234" y="6"/>
                    </a:cubicBezTo>
                    <a:cubicBezTo>
                      <a:pt x="244" y="14"/>
                      <a:pt x="248" y="21"/>
                      <a:pt x="255" y="31"/>
                    </a:cubicBezTo>
                    <a:cubicBezTo>
                      <a:pt x="265" y="79"/>
                      <a:pt x="247" y="73"/>
                      <a:pt x="205" y="75"/>
                    </a:cubicBezTo>
                    <a:cubicBezTo>
                      <a:pt x="200" y="78"/>
                      <a:pt x="198" y="82"/>
                      <a:pt x="193" y="85"/>
                    </a:cubicBezTo>
                    <a:cubicBezTo>
                      <a:pt x="184" y="100"/>
                      <a:pt x="169" y="120"/>
                      <a:pt x="151" y="124"/>
                    </a:cubicBezTo>
                    <a:cubicBezTo>
                      <a:pt x="143" y="128"/>
                      <a:pt x="136" y="129"/>
                      <a:pt x="127" y="130"/>
                    </a:cubicBezTo>
                    <a:cubicBezTo>
                      <a:pt x="114" y="130"/>
                      <a:pt x="98" y="134"/>
                      <a:pt x="87" y="127"/>
                    </a:cubicBezTo>
                    <a:cubicBezTo>
                      <a:pt x="78" y="121"/>
                      <a:pt x="73" y="110"/>
                      <a:pt x="61" y="108"/>
                    </a:cubicBezTo>
                    <a:cubicBezTo>
                      <a:pt x="40" y="97"/>
                      <a:pt x="13" y="116"/>
                      <a:pt x="0" y="94"/>
                    </a:cubicBezTo>
                    <a:cubicBezTo>
                      <a:pt x="1" y="76"/>
                      <a:pt x="1" y="82"/>
                      <a:pt x="1" y="7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grpSp>
            <p:nvGrpSpPr>
              <p:cNvPr id="6" name="Group 104"/>
              <p:cNvGrpSpPr>
                <a:grpSpLocks/>
              </p:cNvGrpSpPr>
              <p:nvPr/>
            </p:nvGrpSpPr>
            <p:grpSpPr bwMode="auto">
              <a:xfrm>
                <a:off x="1692" y="2712"/>
                <a:ext cx="86" cy="86"/>
                <a:chOff x="384" y="3216"/>
                <a:chExt cx="672" cy="672"/>
              </a:xfrm>
            </p:grpSpPr>
            <p:sp>
              <p:nvSpPr>
                <p:cNvPr id="3223" name="Oval 105"/>
                <p:cNvSpPr>
                  <a:spLocks noChangeArrowheads="1"/>
                </p:cNvSpPr>
                <p:nvPr/>
              </p:nvSpPr>
              <p:spPr bwMode="auto">
                <a:xfrm>
                  <a:off x="384" y="3216"/>
                  <a:ext cx="672" cy="6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24" name="Line 106"/>
                <p:cNvSpPr>
                  <a:spLocks noChangeShapeType="1"/>
                </p:cNvSpPr>
                <p:nvPr/>
              </p:nvSpPr>
              <p:spPr bwMode="auto">
                <a:xfrm>
                  <a:off x="480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25" name="Line 107"/>
                <p:cNvSpPr>
                  <a:spLocks noChangeShapeType="1"/>
                </p:cNvSpPr>
                <p:nvPr/>
              </p:nvSpPr>
              <p:spPr bwMode="auto">
                <a:xfrm rot="-5400000">
                  <a:off x="528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26" name="Oval 108"/>
                <p:cNvSpPr>
                  <a:spLocks noChangeArrowheads="1"/>
                </p:cNvSpPr>
                <p:nvPr/>
              </p:nvSpPr>
              <p:spPr bwMode="auto">
                <a:xfrm>
                  <a:off x="432" y="3267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</p:grp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5359400" y="2320925"/>
            <a:ext cx="3079750" cy="1535113"/>
            <a:chOff x="3377" y="1695"/>
            <a:chExt cx="1939" cy="967"/>
          </a:xfrm>
        </p:grpSpPr>
        <p:sp>
          <p:nvSpPr>
            <p:cNvPr id="3212" name="Text Box 110"/>
            <p:cNvSpPr txBox="1">
              <a:spLocks noChangeArrowheads="1"/>
            </p:cNvSpPr>
            <p:nvPr/>
          </p:nvSpPr>
          <p:spPr bwMode="auto">
            <a:xfrm>
              <a:off x="3377" y="2374"/>
              <a:ext cx="9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200" dirty="0">
                  <a:solidFill>
                    <a:srgbClr val="5F604A"/>
                  </a:solidFill>
                  <a:latin typeface="Verdana" pitchFamily="34" charset="0"/>
                </a:rPr>
                <a:t>Select Ag-specific</a:t>
              </a:r>
            </a:p>
            <a:p>
              <a:pPr algn="r" eaLnBrk="0" hangingPunct="0"/>
              <a:r>
                <a:rPr lang="en-US" sz="1200" dirty="0">
                  <a:solidFill>
                    <a:srgbClr val="5F604A"/>
                  </a:solidFill>
                  <a:latin typeface="Verdana" pitchFamily="34" charset="0"/>
                </a:rPr>
                <a:t>VHHs by panning</a:t>
              </a:r>
            </a:p>
          </p:txBody>
        </p:sp>
        <p:sp>
          <p:nvSpPr>
            <p:cNvPr id="3213" name="AutoShape 111"/>
            <p:cNvSpPr>
              <a:spLocks noChangeArrowheads="1"/>
            </p:cNvSpPr>
            <p:nvPr/>
          </p:nvSpPr>
          <p:spPr bwMode="auto">
            <a:xfrm rot="5400000">
              <a:off x="5044" y="1639"/>
              <a:ext cx="47" cy="292"/>
            </a:xfrm>
            <a:prstGeom prst="can">
              <a:avLst>
                <a:gd name="adj" fmla="val 82981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14" name="AutoShape 112"/>
            <p:cNvSpPr>
              <a:spLocks noChangeArrowheads="1"/>
            </p:cNvSpPr>
            <p:nvPr/>
          </p:nvSpPr>
          <p:spPr bwMode="auto">
            <a:xfrm rot="5400000">
              <a:off x="5202" y="1725"/>
              <a:ext cx="112" cy="117"/>
            </a:xfrm>
            <a:prstGeom prst="diamond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215" name="AutoShape 113"/>
            <p:cNvSpPr>
              <a:spLocks noChangeArrowheads="1"/>
            </p:cNvSpPr>
            <p:nvPr/>
          </p:nvSpPr>
          <p:spPr bwMode="auto">
            <a:xfrm>
              <a:off x="3779" y="1695"/>
              <a:ext cx="540" cy="6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0 w 21600"/>
                <a:gd name="T13" fmla="*/ 2923 h 21600"/>
                <a:gd name="T14" fmla="*/ 18240 w 21600"/>
                <a:gd name="T15" fmla="*/ 92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1"/>
            </a:solidFill>
            <a:ln w="12699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</p:grpSp>
      <p:grpSp>
        <p:nvGrpSpPr>
          <p:cNvPr id="8" name="Group 164"/>
          <p:cNvGrpSpPr>
            <a:grpSpLocks/>
          </p:cNvGrpSpPr>
          <p:nvPr/>
        </p:nvGrpSpPr>
        <p:grpSpPr bwMode="auto">
          <a:xfrm>
            <a:off x="627063" y="1462088"/>
            <a:ext cx="4391025" cy="4745037"/>
            <a:chOff x="627063" y="1462088"/>
            <a:chExt cx="4391025" cy="4745037"/>
          </a:xfrm>
        </p:grpSpPr>
        <p:sp>
          <p:nvSpPr>
            <p:cNvPr id="3101" name="AutoShape 3"/>
            <p:cNvSpPr>
              <a:spLocks noChangeArrowheads="1"/>
            </p:cNvSpPr>
            <p:nvPr/>
          </p:nvSpPr>
          <p:spPr bwMode="auto">
            <a:xfrm rot="7529650">
              <a:off x="2682082" y="3936206"/>
              <a:ext cx="552450" cy="5635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nl-BE"/>
            </a:p>
          </p:txBody>
        </p:sp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3016250" y="1571625"/>
              <a:ext cx="1720850" cy="495300"/>
              <a:chOff x="1900" y="1223"/>
              <a:chExt cx="1083" cy="312"/>
            </a:xfrm>
          </p:grpSpPr>
          <p:sp>
            <p:nvSpPr>
              <p:cNvPr id="3206" name="Text Box 5"/>
              <p:cNvSpPr txBox="1">
                <a:spLocks noChangeArrowheads="1"/>
              </p:cNvSpPr>
              <p:nvPr/>
            </p:nvSpPr>
            <p:spPr bwMode="auto">
              <a:xfrm>
                <a:off x="1900" y="1223"/>
                <a:ext cx="10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Isolate lymphocytes</a:t>
                </a:r>
              </a:p>
            </p:txBody>
          </p: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2252" y="1404"/>
                <a:ext cx="144" cy="131"/>
                <a:chOff x="1785" y="1169"/>
                <a:chExt cx="143" cy="131"/>
              </a:xfrm>
            </p:grpSpPr>
            <p:sp>
              <p:nvSpPr>
                <p:cNvPr id="3209" name="Oval 7"/>
                <p:cNvSpPr>
                  <a:spLocks noChangeArrowheads="1"/>
                </p:cNvSpPr>
                <p:nvPr/>
              </p:nvSpPr>
              <p:spPr bwMode="auto">
                <a:xfrm>
                  <a:off x="1804" y="1169"/>
                  <a:ext cx="62" cy="55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10" name="Oval 8"/>
                <p:cNvSpPr>
                  <a:spLocks noChangeArrowheads="1"/>
                </p:cNvSpPr>
                <p:nvPr/>
              </p:nvSpPr>
              <p:spPr bwMode="auto">
                <a:xfrm>
                  <a:off x="1866" y="1224"/>
                  <a:ext cx="62" cy="55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11" name="Oval 9"/>
                <p:cNvSpPr>
                  <a:spLocks noChangeArrowheads="1"/>
                </p:cNvSpPr>
                <p:nvPr/>
              </p:nvSpPr>
              <p:spPr bwMode="auto">
                <a:xfrm>
                  <a:off x="1785" y="1245"/>
                  <a:ext cx="61" cy="55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sp>
            <p:nvSpPr>
              <p:cNvPr id="3208" name="AutoShape 10"/>
              <p:cNvSpPr>
                <a:spLocks noChangeArrowheads="1"/>
              </p:cNvSpPr>
              <p:nvPr/>
            </p:nvSpPr>
            <p:spPr bwMode="auto">
              <a:xfrm rot="-5400000">
                <a:off x="1978" y="1439"/>
                <a:ext cx="70" cy="122"/>
              </a:xfrm>
              <a:prstGeom prst="downArrow">
                <a:avLst>
                  <a:gd name="adj1" fmla="val 50000"/>
                  <a:gd name="adj2" fmla="val 43571"/>
                </a:avLst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nl-BE"/>
              </a:p>
            </p:txBody>
          </p: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627063" y="1462088"/>
              <a:ext cx="2274887" cy="1244600"/>
              <a:chOff x="395" y="1154"/>
              <a:chExt cx="1433" cy="784"/>
            </a:xfrm>
          </p:grpSpPr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 rot="-5400000">
                <a:off x="1340" y="1352"/>
                <a:ext cx="685" cy="290"/>
                <a:chOff x="1277" y="1259"/>
                <a:chExt cx="633" cy="315"/>
              </a:xfrm>
            </p:grpSpPr>
            <p:sp>
              <p:nvSpPr>
                <p:cNvPr id="3183" name="Oval 13"/>
                <p:cNvSpPr>
                  <a:spLocks noChangeArrowheads="1"/>
                </p:cNvSpPr>
                <p:nvPr/>
              </p:nvSpPr>
              <p:spPr bwMode="auto">
                <a:xfrm rot="3939200">
                  <a:off x="1457" y="1258"/>
                  <a:ext cx="58" cy="6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4" name="Oval 14"/>
                <p:cNvSpPr>
                  <a:spLocks noChangeArrowheads="1"/>
                </p:cNvSpPr>
                <p:nvPr/>
              </p:nvSpPr>
              <p:spPr bwMode="auto">
                <a:xfrm rot="3939200">
                  <a:off x="1430" y="1334"/>
                  <a:ext cx="58" cy="5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5" name="Oval 15"/>
                <p:cNvSpPr>
                  <a:spLocks noChangeArrowheads="1"/>
                </p:cNvSpPr>
                <p:nvPr/>
              </p:nvSpPr>
              <p:spPr bwMode="auto">
                <a:xfrm rot="3939200">
                  <a:off x="1400" y="1410"/>
                  <a:ext cx="59" cy="59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6" name="Oval 16"/>
                <p:cNvSpPr>
                  <a:spLocks noChangeArrowheads="1"/>
                </p:cNvSpPr>
                <p:nvPr/>
              </p:nvSpPr>
              <p:spPr bwMode="auto">
                <a:xfrm rot="3939200">
                  <a:off x="1372" y="1485"/>
                  <a:ext cx="58" cy="6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7" name="Oval 17"/>
                <p:cNvSpPr>
                  <a:spLocks noChangeArrowheads="1"/>
                </p:cNvSpPr>
                <p:nvPr/>
              </p:nvSpPr>
              <p:spPr bwMode="auto">
                <a:xfrm rot="3939200">
                  <a:off x="1337" y="1277"/>
                  <a:ext cx="58" cy="6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8" name="Oval 18"/>
                <p:cNvSpPr>
                  <a:spLocks noChangeArrowheads="1"/>
                </p:cNvSpPr>
                <p:nvPr/>
              </p:nvSpPr>
              <p:spPr bwMode="auto">
                <a:xfrm rot="3939200">
                  <a:off x="1349" y="1368"/>
                  <a:ext cx="57" cy="5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89" name="Oval 19"/>
                <p:cNvSpPr>
                  <a:spLocks noChangeArrowheads="1"/>
                </p:cNvSpPr>
                <p:nvPr/>
              </p:nvSpPr>
              <p:spPr bwMode="auto">
                <a:xfrm rot="3939200">
                  <a:off x="1320" y="1443"/>
                  <a:ext cx="58" cy="5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0" name="Oval 20"/>
                <p:cNvSpPr>
                  <a:spLocks noChangeArrowheads="1"/>
                </p:cNvSpPr>
                <p:nvPr/>
              </p:nvSpPr>
              <p:spPr bwMode="auto">
                <a:xfrm rot="3939200">
                  <a:off x="1508" y="1364"/>
                  <a:ext cx="59" cy="5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1" name="Oval 21"/>
                <p:cNvSpPr>
                  <a:spLocks noChangeArrowheads="1"/>
                </p:cNvSpPr>
                <p:nvPr/>
              </p:nvSpPr>
              <p:spPr bwMode="auto">
                <a:xfrm rot="3939200">
                  <a:off x="1481" y="1440"/>
                  <a:ext cx="58" cy="5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2" name="Oval 22"/>
                <p:cNvSpPr>
                  <a:spLocks noChangeArrowheads="1"/>
                </p:cNvSpPr>
                <p:nvPr/>
              </p:nvSpPr>
              <p:spPr bwMode="auto">
                <a:xfrm rot="3939200">
                  <a:off x="1452" y="1515"/>
                  <a:ext cx="58" cy="6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3" name="Oval 23"/>
                <p:cNvSpPr>
                  <a:spLocks noChangeArrowheads="1"/>
                </p:cNvSpPr>
                <p:nvPr/>
              </p:nvSpPr>
              <p:spPr bwMode="auto">
                <a:xfrm rot="3939200">
                  <a:off x="1277" y="1345"/>
                  <a:ext cx="59" cy="5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4" name="Oval 24"/>
                <p:cNvSpPr>
                  <a:spLocks noChangeArrowheads="1"/>
                </p:cNvSpPr>
                <p:nvPr/>
              </p:nvSpPr>
              <p:spPr bwMode="auto">
                <a:xfrm>
                  <a:off x="1598" y="1312"/>
                  <a:ext cx="63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5" name="Oval 25"/>
                <p:cNvSpPr>
                  <a:spLocks noChangeArrowheads="1"/>
                </p:cNvSpPr>
                <p:nvPr/>
              </p:nvSpPr>
              <p:spPr bwMode="auto">
                <a:xfrm>
                  <a:off x="1661" y="1367"/>
                  <a:ext cx="62" cy="55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6" name="Oval 26"/>
                <p:cNvSpPr>
                  <a:spLocks noChangeArrowheads="1"/>
                </p:cNvSpPr>
                <p:nvPr/>
              </p:nvSpPr>
              <p:spPr bwMode="auto">
                <a:xfrm>
                  <a:off x="1723" y="1422"/>
                  <a:ext cx="62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7" name="Oval 27"/>
                <p:cNvSpPr>
                  <a:spLocks noChangeArrowheads="1"/>
                </p:cNvSpPr>
                <p:nvPr/>
              </p:nvSpPr>
              <p:spPr bwMode="auto">
                <a:xfrm>
                  <a:off x="1785" y="1477"/>
                  <a:ext cx="62" cy="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8" name="Oval 28"/>
                <p:cNvSpPr>
                  <a:spLocks noChangeArrowheads="1"/>
                </p:cNvSpPr>
                <p:nvPr/>
              </p:nvSpPr>
              <p:spPr bwMode="auto">
                <a:xfrm>
                  <a:off x="1567" y="1422"/>
                  <a:ext cx="63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99" name="Oval 29"/>
                <p:cNvSpPr>
                  <a:spLocks noChangeArrowheads="1"/>
                </p:cNvSpPr>
                <p:nvPr/>
              </p:nvSpPr>
              <p:spPr bwMode="auto">
                <a:xfrm>
                  <a:off x="1661" y="1450"/>
                  <a:ext cx="62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0" name="Oval 30"/>
                <p:cNvSpPr>
                  <a:spLocks noChangeArrowheads="1"/>
                </p:cNvSpPr>
                <p:nvPr/>
              </p:nvSpPr>
              <p:spPr bwMode="auto">
                <a:xfrm>
                  <a:off x="1723" y="1505"/>
                  <a:ext cx="62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1" name="Oval 31"/>
                <p:cNvSpPr>
                  <a:spLocks noChangeArrowheads="1"/>
                </p:cNvSpPr>
                <p:nvPr/>
              </p:nvSpPr>
              <p:spPr bwMode="auto">
                <a:xfrm>
                  <a:off x="1723" y="1312"/>
                  <a:ext cx="62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2" name="Oval 32"/>
                <p:cNvSpPr>
                  <a:spLocks noChangeArrowheads="1"/>
                </p:cNvSpPr>
                <p:nvPr/>
              </p:nvSpPr>
              <p:spPr bwMode="auto">
                <a:xfrm>
                  <a:off x="1785" y="1367"/>
                  <a:ext cx="62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3" name="Oval 33"/>
                <p:cNvSpPr>
                  <a:spLocks noChangeArrowheads="1"/>
                </p:cNvSpPr>
                <p:nvPr/>
              </p:nvSpPr>
              <p:spPr bwMode="auto">
                <a:xfrm>
                  <a:off x="1847" y="1422"/>
                  <a:ext cx="63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4" name="Oval 34"/>
                <p:cNvSpPr>
                  <a:spLocks noChangeArrowheads="1"/>
                </p:cNvSpPr>
                <p:nvPr/>
              </p:nvSpPr>
              <p:spPr bwMode="auto">
                <a:xfrm>
                  <a:off x="1567" y="1505"/>
                  <a:ext cx="63" cy="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205" name="Oval 35"/>
                <p:cNvSpPr>
                  <a:spLocks noChangeArrowheads="1"/>
                </p:cNvSpPr>
                <p:nvPr/>
              </p:nvSpPr>
              <p:spPr bwMode="auto">
                <a:xfrm rot="3939200">
                  <a:off x="1526" y="1271"/>
                  <a:ext cx="58" cy="6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sp>
            <p:nvSpPr>
              <p:cNvPr id="3181" name="Text Box 36"/>
              <p:cNvSpPr txBox="1">
                <a:spLocks noChangeArrowheads="1"/>
              </p:cNvSpPr>
              <p:nvPr/>
            </p:nvSpPr>
            <p:spPr bwMode="auto">
              <a:xfrm>
                <a:off x="395" y="1243"/>
                <a:ext cx="43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Collect</a:t>
                </a:r>
              </a:p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blood</a:t>
                </a:r>
              </a:p>
            </p:txBody>
          </p:sp>
          <p:sp>
            <p:nvSpPr>
              <p:cNvPr id="3182" name="AutoShape 37"/>
              <p:cNvSpPr>
                <a:spLocks noChangeArrowheads="1"/>
              </p:cNvSpPr>
              <p:nvPr/>
            </p:nvSpPr>
            <p:spPr bwMode="auto">
              <a:xfrm>
                <a:off x="720" y="1332"/>
                <a:ext cx="540" cy="6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40 w 21600"/>
                  <a:gd name="T13" fmla="*/ 2923 h 21600"/>
                  <a:gd name="T14" fmla="*/ 18240 w 21600"/>
                  <a:gd name="T15" fmla="*/ 92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bg1"/>
              </a:solidFill>
              <a:ln w="12699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3095625" y="2184400"/>
              <a:ext cx="1922463" cy="742950"/>
              <a:chOff x="1950" y="1609"/>
              <a:chExt cx="1211" cy="468"/>
            </a:xfrm>
          </p:grpSpPr>
          <p:sp>
            <p:nvSpPr>
              <p:cNvPr id="3174" name="Text Box 47"/>
              <p:cNvSpPr txBox="1">
                <a:spLocks noChangeArrowheads="1"/>
              </p:cNvSpPr>
              <p:nvPr/>
            </p:nvSpPr>
            <p:spPr bwMode="auto">
              <a:xfrm>
                <a:off x="2370" y="1609"/>
                <a:ext cx="79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Extract mRNA</a:t>
                </a:r>
              </a:p>
            </p:txBody>
          </p:sp>
          <p:grpSp>
            <p:nvGrpSpPr>
              <p:cNvPr id="14" name="Group 48"/>
              <p:cNvGrpSpPr>
                <a:grpSpLocks/>
              </p:cNvGrpSpPr>
              <p:nvPr/>
            </p:nvGrpSpPr>
            <p:grpSpPr bwMode="auto">
              <a:xfrm>
                <a:off x="1950" y="1861"/>
                <a:ext cx="744" cy="216"/>
                <a:chOff x="1718" y="1261"/>
                <a:chExt cx="745" cy="216"/>
              </a:xfrm>
            </p:grpSpPr>
            <p:sp>
              <p:nvSpPr>
                <p:cNvPr id="3177" name="Freeform 49"/>
                <p:cNvSpPr>
                  <a:spLocks/>
                </p:cNvSpPr>
                <p:nvPr/>
              </p:nvSpPr>
              <p:spPr bwMode="auto">
                <a:xfrm>
                  <a:off x="1718" y="1261"/>
                  <a:ext cx="553" cy="72"/>
                </a:xfrm>
                <a:custGeom>
                  <a:avLst/>
                  <a:gdLst>
                    <a:gd name="T0" fmla="*/ 0 w 1920"/>
                    <a:gd name="T1" fmla="*/ 0 h 344"/>
                    <a:gd name="T2" fmla="*/ 0 w 1920"/>
                    <a:gd name="T3" fmla="*/ 0 h 344"/>
                    <a:gd name="T4" fmla="*/ 1 w 1920"/>
                    <a:gd name="T5" fmla="*/ 0 h 344"/>
                    <a:gd name="T6" fmla="*/ 1 w 1920"/>
                    <a:gd name="T7" fmla="*/ 0 h 344"/>
                    <a:gd name="T8" fmla="*/ 2 w 1920"/>
                    <a:gd name="T9" fmla="*/ 0 h 344"/>
                    <a:gd name="T10" fmla="*/ 2 w 1920"/>
                    <a:gd name="T11" fmla="*/ 0 h 344"/>
                    <a:gd name="T12" fmla="*/ 3 w 1920"/>
                    <a:gd name="T13" fmla="*/ 0 h 344"/>
                    <a:gd name="T14" fmla="*/ 3 w 1920"/>
                    <a:gd name="T15" fmla="*/ 0 h 344"/>
                    <a:gd name="T16" fmla="*/ 3 w 1920"/>
                    <a:gd name="T17" fmla="*/ 0 h 344"/>
                    <a:gd name="T18" fmla="*/ 4 w 1920"/>
                    <a:gd name="T19" fmla="*/ 0 h 3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0"/>
                    <a:gd name="T31" fmla="*/ 0 h 344"/>
                    <a:gd name="T32" fmla="*/ 1920 w 1920"/>
                    <a:gd name="T33" fmla="*/ 344 h 3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20" h="344">
                      <a:moveTo>
                        <a:pt x="0" y="96"/>
                      </a:moveTo>
                      <a:cubicBezTo>
                        <a:pt x="60" y="216"/>
                        <a:pt x="120" y="336"/>
                        <a:pt x="192" y="336"/>
                      </a:cubicBezTo>
                      <a:cubicBezTo>
                        <a:pt x="264" y="336"/>
                        <a:pt x="360" y="96"/>
                        <a:pt x="432" y="96"/>
                      </a:cubicBezTo>
                      <a:cubicBezTo>
                        <a:pt x="504" y="96"/>
                        <a:pt x="552" y="344"/>
                        <a:pt x="624" y="336"/>
                      </a:cubicBezTo>
                      <a:cubicBezTo>
                        <a:pt x="696" y="328"/>
                        <a:pt x="792" y="48"/>
                        <a:pt x="864" y="48"/>
                      </a:cubicBezTo>
                      <a:cubicBezTo>
                        <a:pt x="936" y="48"/>
                        <a:pt x="984" y="336"/>
                        <a:pt x="1056" y="336"/>
                      </a:cubicBezTo>
                      <a:cubicBezTo>
                        <a:pt x="1128" y="336"/>
                        <a:pt x="1224" y="56"/>
                        <a:pt x="1296" y="48"/>
                      </a:cubicBezTo>
                      <a:cubicBezTo>
                        <a:pt x="1368" y="40"/>
                        <a:pt x="1416" y="296"/>
                        <a:pt x="1488" y="288"/>
                      </a:cubicBezTo>
                      <a:cubicBezTo>
                        <a:pt x="1560" y="280"/>
                        <a:pt x="1656" y="0"/>
                        <a:pt x="1728" y="0"/>
                      </a:cubicBezTo>
                      <a:cubicBezTo>
                        <a:pt x="1800" y="0"/>
                        <a:pt x="1888" y="240"/>
                        <a:pt x="1920" y="28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78" name="Freeform 50"/>
                <p:cNvSpPr>
                  <a:spLocks/>
                </p:cNvSpPr>
                <p:nvPr/>
              </p:nvSpPr>
              <p:spPr bwMode="auto">
                <a:xfrm>
                  <a:off x="1814" y="1333"/>
                  <a:ext cx="553" cy="72"/>
                </a:xfrm>
                <a:custGeom>
                  <a:avLst/>
                  <a:gdLst>
                    <a:gd name="T0" fmla="*/ 0 w 1920"/>
                    <a:gd name="T1" fmla="*/ 0 h 344"/>
                    <a:gd name="T2" fmla="*/ 0 w 1920"/>
                    <a:gd name="T3" fmla="*/ 0 h 344"/>
                    <a:gd name="T4" fmla="*/ 1 w 1920"/>
                    <a:gd name="T5" fmla="*/ 0 h 344"/>
                    <a:gd name="T6" fmla="*/ 1 w 1920"/>
                    <a:gd name="T7" fmla="*/ 0 h 344"/>
                    <a:gd name="T8" fmla="*/ 2 w 1920"/>
                    <a:gd name="T9" fmla="*/ 0 h 344"/>
                    <a:gd name="T10" fmla="*/ 2 w 1920"/>
                    <a:gd name="T11" fmla="*/ 0 h 344"/>
                    <a:gd name="T12" fmla="*/ 3 w 1920"/>
                    <a:gd name="T13" fmla="*/ 0 h 344"/>
                    <a:gd name="T14" fmla="*/ 3 w 1920"/>
                    <a:gd name="T15" fmla="*/ 0 h 344"/>
                    <a:gd name="T16" fmla="*/ 3 w 1920"/>
                    <a:gd name="T17" fmla="*/ 0 h 344"/>
                    <a:gd name="T18" fmla="*/ 4 w 1920"/>
                    <a:gd name="T19" fmla="*/ 0 h 3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0"/>
                    <a:gd name="T31" fmla="*/ 0 h 344"/>
                    <a:gd name="T32" fmla="*/ 1920 w 1920"/>
                    <a:gd name="T33" fmla="*/ 344 h 3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20" h="344">
                      <a:moveTo>
                        <a:pt x="0" y="96"/>
                      </a:moveTo>
                      <a:cubicBezTo>
                        <a:pt x="60" y="216"/>
                        <a:pt x="120" y="336"/>
                        <a:pt x="192" y="336"/>
                      </a:cubicBezTo>
                      <a:cubicBezTo>
                        <a:pt x="264" y="336"/>
                        <a:pt x="360" y="96"/>
                        <a:pt x="432" y="96"/>
                      </a:cubicBezTo>
                      <a:cubicBezTo>
                        <a:pt x="504" y="96"/>
                        <a:pt x="552" y="344"/>
                        <a:pt x="624" y="336"/>
                      </a:cubicBezTo>
                      <a:cubicBezTo>
                        <a:pt x="696" y="328"/>
                        <a:pt x="792" y="48"/>
                        <a:pt x="864" y="48"/>
                      </a:cubicBezTo>
                      <a:cubicBezTo>
                        <a:pt x="936" y="48"/>
                        <a:pt x="984" y="336"/>
                        <a:pt x="1056" y="336"/>
                      </a:cubicBezTo>
                      <a:cubicBezTo>
                        <a:pt x="1128" y="336"/>
                        <a:pt x="1224" y="56"/>
                        <a:pt x="1296" y="48"/>
                      </a:cubicBezTo>
                      <a:cubicBezTo>
                        <a:pt x="1368" y="40"/>
                        <a:pt x="1416" y="296"/>
                        <a:pt x="1488" y="288"/>
                      </a:cubicBezTo>
                      <a:cubicBezTo>
                        <a:pt x="1560" y="280"/>
                        <a:pt x="1656" y="0"/>
                        <a:pt x="1728" y="0"/>
                      </a:cubicBezTo>
                      <a:cubicBezTo>
                        <a:pt x="1800" y="0"/>
                        <a:pt x="1888" y="240"/>
                        <a:pt x="1920" y="28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79" name="Freeform 51"/>
                <p:cNvSpPr>
                  <a:spLocks/>
                </p:cNvSpPr>
                <p:nvPr/>
              </p:nvSpPr>
              <p:spPr bwMode="auto">
                <a:xfrm>
                  <a:off x="1910" y="1405"/>
                  <a:ext cx="553" cy="72"/>
                </a:xfrm>
                <a:custGeom>
                  <a:avLst/>
                  <a:gdLst>
                    <a:gd name="T0" fmla="*/ 0 w 1920"/>
                    <a:gd name="T1" fmla="*/ 0 h 344"/>
                    <a:gd name="T2" fmla="*/ 0 w 1920"/>
                    <a:gd name="T3" fmla="*/ 0 h 344"/>
                    <a:gd name="T4" fmla="*/ 1 w 1920"/>
                    <a:gd name="T5" fmla="*/ 0 h 344"/>
                    <a:gd name="T6" fmla="*/ 1 w 1920"/>
                    <a:gd name="T7" fmla="*/ 0 h 344"/>
                    <a:gd name="T8" fmla="*/ 2 w 1920"/>
                    <a:gd name="T9" fmla="*/ 0 h 344"/>
                    <a:gd name="T10" fmla="*/ 2 w 1920"/>
                    <a:gd name="T11" fmla="*/ 0 h 344"/>
                    <a:gd name="T12" fmla="*/ 3 w 1920"/>
                    <a:gd name="T13" fmla="*/ 0 h 344"/>
                    <a:gd name="T14" fmla="*/ 3 w 1920"/>
                    <a:gd name="T15" fmla="*/ 0 h 344"/>
                    <a:gd name="T16" fmla="*/ 3 w 1920"/>
                    <a:gd name="T17" fmla="*/ 0 h 344"/>
                    <a:gd name="T18" fmla="*/ 4 w 1920"/>
                    <a:gd name="T19" fmla="*/ 0 h 3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0"/>
                    <a:gd name="T31" fmla="*/ 0 h 344"/>
                    <a:gd name="T32" fmla="*/ 1920 w 1920"/>
                    <a:gd name="T33" fmla="*/ 344 h 3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20" h="344">
                      <a:moveTo>
                        <a:pt x="0" y="96"/>
                      </a:moveTo>
                      <a:cubicBezTo>
                        <a:pt x="60" y="216"/>
                        <a:pt x="120" y="336"/>
                        <a:pt x="192" y="336"/>
                      </a:cubicBezTo>
                      <a:cubicBezTo>
                        <a:pt x="264" y="336"/>
                        <a:pt x="360" y="96"/>
                        <a:pt x="432" y="96"/>
                      </a:cubicBezTo>
                      <a:cubicBezTo>
                        <a:pt x="504" y="96"/>
                        <a:pt x="552" y="344"/>
                        <a:pt x="624" y="336"/>
                      </a:cubicBezTo>
                      <a:cubicBezTo>
                        <a:pt x="696" y="328"/>
                        <a:pt x="792" y="48"/>
                        <a:pt x="864" y="48"/>
                      </a:cubicBezTo>
                      <a:cubicBezTo>
                        <a:pt x="936" y="48"/>
                        <a:pt x="984" y="336"/>
                        <a:pt x="1056" y="336"/>
                      </a:cubicBezTo>
                      <a:cubicBezTo>
                        <a:pt x="1128" y="336"/>
                        <a:pt x="1224" y="56"/>
                        <a:pt x="1296" y="48"/>
                      </a:cubicBezTo>
                      <a:cubicBezTo>
                        <a:pt x="1368" y="40"/>
                        <a:pt x="1416" y="296"/>
                        <a:pt x="1488" y="288"/>
                      </a:cubicBezTo>
                      <a:cubicBezTo>
                        <a:pt x="1560" y="280"/>
                        <a:pt x="1656" y="0"/>
                        <a:pt x="1728" y="0"/>
                      </a:cubicBezTo>
                      <a:cubicBezTo>
                        <a:pt x="1800" y="0"/>
                        <a:pt x="1888" y="240"/>
                        <a:pt x="1920" y="28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sp>
            <p:nvSpPr>
              <p:cNvPr id="3176" name="AutoShape 52"/>
              <p:cNvSpPr>
                <a:spLocks noChangeArrowheads="1"/>
              </p:cNvSpPr>
              <p:nvPr/>
            </p:nvSpPr>
            <p:spPr bwMode="auto">
              <a:xfrm>
                <a:off x="2291" y="1633"/>
                <a:ext cx="65" cy="132"/>
              </a:xfrm>
              <a:prstGeom prst="downArrow">
                <a:avLst>
                  <a:gd name="adj1" fmla="val 50000"/>
                  <a:gd name="adj2" fmla="val 50769"/>
                </a:avLst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nl-BE"/>
              </a:p>
            </p:txBody>
          </p:sp>
        </p:grpSp>
        <p:grpSp>
          <p:nvGrpSpPr>
            <p:cNvPr id="15" name="Group 53"/>
            <p:cNvGrpSpPr>
              <a:grpSpLocks/>
            </p:cNvGrpSpPr>
            <p:nvPr/>
          </p:nvGrpSpPr>
          <p:grpSpPr bwMode="auto">
            <a:xfrm>
              <a:off x="2914650" y="2986088"/>
              <a:ext cx="1609725" cy="474662"/>
              <a:chOff x="1836" y="2102"/>
              <a:chExt cx="1014" cy="299"/>
            </a:xfrm>
          </p:grpSpPr>
          <p:grpSp>
            <p:nvGrpSpPr>
              <p:cNvPr id="16" name="Group 54"/>
              <p:cNvGrpSpPr>
                <a:grpSpLocks/>
              </p:cNvGrpSpPr>
              <p:nvPr/>
            </p:nvGrpSpPr>
            <p:grpSpPr bwMode="auto">
              <a:xfrm>
                <a:off x="1836" y="2102"/>
                <a:ext cx="1014" cy="299"/>
                <a:chOff x="1836" y="2102"/>
                <a:chExt cx="1014" cy="299"/>
              </a:xfrm>
            </p:grpSpPr>
            <p:sp>
              <p:nvSpPr>
                <p:cNvPr id="3163" name="Rectangle 55"/>
                <p:cNvSpPr>
                  <a:spLocks noChangeArrowheads="1"/>
                </p:cNvSpPr>
                <p:nvPr/>
              </p:nvSpPr>
              <p:spPr bwMode="auto">
                <a:xfrm>
                  <a:off x="2563" y="2353"/>
                  <a:ext cx="234" cy="47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64" name="Rectangle 56"/>
                <p:cNvSpPr>
                  <a:spLocks noChangeArrowheads="1"/>
                </p:cNvSpPr>
                <p:nvPr/>
              </p:nvSpPr>
              <p:spPr bwMode="auto">
                <a:xfrm>
                  <a:off x="2205" y="2351"/>
                  <a:ext cx="235" cy="47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nl-BE"/>
                </a:p>
              </p:txBody>
            </p:sp>
            <p:grpSp>
              <p:nvGrpSpPr>
                <p:cNvPr id="17" name="Group 57"/>
                <p:cNvGrpSpPr>
                  <a:grpSpLocks/>
                </p:cNvGrpSpPr>
                <p:nvPr/>
              </p:nvGrpSpPr>
              <p:grpSpPr bwMode="auto">
                <a:xfrm>
                  <a:off x="1836" y="2102"/>
                  <a:ext cx="1014" cy="299"/>
                  <a:chOff x="1836" y="2102"/>
                  <a:chExt cx="1014" cy="299"/>
                </a:xfrm>
              </p:grpSpPr>
              <p:sp>
                <p:nvSpPr>
                  <p:cNvPr id="3166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72" y="2102"/>
                    <a:ext cx="478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200" dirty="0">
                        <a:solidFill>
                          <a:srgbClr val="5F604A"/>
                        </a:solidFill>
                        <a:latin typeface="Verdana" pitchFamily="34" charset="0"/>
                      </a:rPr>
                      <a:t>RT-PCR</a:t>
                    </a:r>
                  </a:p>
                </p:txBody>
              </p:sp>
              <p:sp>
                <p:nvSpPr>
                  <p:cNvPr id="316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548" y="2401"/>
                    <a:ext cx="25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6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193" y="2399"/>
                    <a:ext cx="25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18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1836" y="2351"/>
                    <a:ext cx="260" cy="47"/>
                    <a:chOff x="1596" y="1712"/>
                    <a:chExt cx="261" cy="47"/>
                  </a:xfrm>
                </p:grpSpPr>
                <p:sp>
                  <p:nvSpPr>
                    <p:cNvPr id="3171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9" y="1712"/>
                      <a:ext cx="234" cy="47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nl-BE"/>
                    </a:p>
                  </p:txBody>
                </p:sp>
                <p:sp>
                  <p:nvSpPr>
                    <p:cNvPr id="317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6" y="1712"/>
                      <a:ext cx="25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73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9" y="1758"/>
                      <a:ext cx="25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3170" name="AutoShape 65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2144"/>
                    <a:ext cx="65" cy="132"/>
                  </a:xfrm>
                  <a:prstGeom prst="downArrow">
                    <a:avLst>
                      <a:gd name="adj1" fmla="val 50000"/>
                      <a:gd name="adj2" fmla="val 50769"/>
                    </a:avLst>
                  </a:prstGeom>
                  <a:noFill/>
                  <a:ln w="1270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nl-BE"/>
                  </a:p>
                </p:txBody>
              </p:sp>
            </p:grpSp>
          </p:grpSp>
          <p:sp>
            <p:nvSpPr>
              <p:cNvPr id="3161" name="Line 66"/>
              <p:cNvSpPr>
                <a:spLocks noChangeShapeType="1"/>
              </p:cNvSpPr>
              <p:nvPr/>
            </p:nvSpPr>
            <p:spPr bwMode="auto">
              <a:xfrm>
                <a:off x="2548" y="2351"/>
                <a:ext cx="2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62" name="Line 67"/>
              <p:cNvSpPr>
                <a:spLocks noChangeShapeType="1"/>
              </p:cNvSpPr>
              <p:nvPr/>
            </p:nvSpPr>
            <p:spPr bwMode="auto">
              <a:xfrm>
                <a:off x="2192" y="2351"/>
                <a:ext cx="2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oup 68"/>
            <p:cNvGrpSpPr>
              <a:grpSpLocks/>
            </p:cNvGrpSpPr>
            <p:nvPr/>
          </p:nvGrpSpPr>
          <p:grpSpPr bwMode="auto">
            <a:xfrm>
              <a:off x="2749550" y="3635375"/>
              <a:ext cx="1874838" cy="868363"/>
              <a:chOff x="1732" y="2523"/>
              <a:chExt cx="1181" cy="547"/>
            </a:xfrm>
          </p:grpSpPr>
          <p:grpSp>
            <p:nvGrpSpPr>
              <p:cNvPr id="20" name="Group 69"/>
              <p:cNvGrpSpPr>
                <a:grpSpLocks/>
              </p:cNvGrpSpPr>
              <p:nvPr/>
            </p:nvGrpSpPr>
            <p:grpSpPr bwMode="auto">
              <a:xfrm>
                <a:off x="2559" y="2708"/>
                <a:ext cx="354" cy="356"/>
                <a:chOff x="2664" y="2708"/>
                <a:chExt cx="384" cy="356"/>
              </a:xfrm>
            </p:grpSpPr>
            <p:sp>
              <p:nvSpPr>
                <p:cNvPr id="3154" name="AutoShape 70"/>
                <p:cNvSpPr>
                  <a:spLocks noChangeArrowheads="1"/>
                </p:cNvSpPr>
                <p:nvPr/>
              </p:nvSpPr>
              <p:spPr bwMode="auto">
                <a:xfrm rot="3534215">
                  <a:off x="2676" y="2704"/>
                  <a:ext cx="348" cy="3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 w 21600"/>
                    <a:gd name="T13" fmla="*/ 0 h 21600"/>
                    <a:gd name="T14" fmla="*/ 21228 w 21600"/>
                    <a:gd name="T15" fmla="*/ 127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163" y="10601"/>
                      </a:moveTo>
                      <a:cubicBezTo>
                        <a:pt x="3271" y="6461"/>
                        <a:pt x="6658" y="3160"/>
                        <a:pt x="10800" y="3161"/>
                      </a:cubicBezTo>
                      <a:cubicBezTo>
                        <a:pt x="14941" y="3161"/>
                        <a:pt x="18328" y="6461"/>
                        <a:pt x="18436" y="10601"/>
                      </a:cubicBezTo>
                      <a:lnTo>
                        <a:pt x="21596" y="10518"/>
                      </a:lnTo>
                      <a:cubicBezTo>
                        <a:pt x="21443" y="4665"/>
                        <a:pt x="16655" y="-1"/>
                        <a:pt x="10799" y="0"/>
                      </a:cubicBezTo>
                      <a:cubicBezTo>
                        <a:pt x="4944" y="0"/>
                        <a:pt x="156" y="4665"/>
                        <a:pt x="3" y="105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55" name="AutoShape 71"/>
                <p:cNvSpPr>
                  <a:spLocks noChangeArrowheads="1"/>
                </p:cNvSpPr>
                <p:nvPr/>
              </p:nvSpPr>
              <p:spPr bwMode="auto">
                <a:xfrm rot="7529650">
                  <a:off x="2682" y="2690"/>
                  <a:ext cx="348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56" name="Oval 72"/>
                <p:cNvSpPr>
                  <a:spLocks noChangeArrowheads="1"/>
                </p:cNvSpPr>
                <p:nvPr/>
              </p:nvSpPr>
              <p:spPr bwMode="auto">
                <a:xfrm rot="3421836">
                  <a:off x="2683" y="2709"/>
                  <a:ext cx="351" cy="35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57" name="Line 73"/>
                <p:cNvSpPr>
                  <a:spLocks noChangeShapeType="1"/>
                </p:cNvSpPr>
                <p:nvPr/>
              </p:nvSpPr>
              <p:spPr bwMode="auto">
                <a:xfrm rot="7459345">
                  <a:off x="2716" y="2863"/>
                  <a:ext cx="30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58" name="Line 74"/>
                <p:cNvSpPr>
                  <a:spLocks noChangeShapeType="1"/>
                </p:cNvSpPr>
                <p:nvPr/>
              </p:nvSpPr>
              <p:spPr bwMode="auto">
                <a:xfrm rot="3421836">
                  <a:off x="2699" y="2868"/>
                  <a:ext cx="3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59" name="Oval 75"/>
                <p:cNvSpPr>
                  <a:spLocks noChangeArrowheads="1"/>
                </p:cNvSpPr>
                <p:nvPr/>
              </p:nvSpPr>
              <p:spPr bwMode="auto">
                <a:xfrm>
                  <a:off x="2715" y="2748"/>
                  <a:ext cx="284" cy="2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sp>
            <p:nvSpPr>
              <p:cNvPr id="3138" name="AutoShape 76"/>
              <p:cNvSpPr>
                <a:spLocks noChangeArrowheads="1"/>
              </p:cNvSpPr>
              <p:nvPr/>
            </p:nvSpPr>
            <p:spPr bwMode="auto">
              <a:xfrm>
                <a:off x="2291" y="2523"/>
                <a:ext cx="65" cy="132"/>
              </a:xfrm>
              <a:prstGeom prst="downArrow">
                <a:avLst>
                  <a:gd name="adj1" fmla="val 50000"/>
                  <a:gd name="adj2" fmla="val 50769"/>
                </a:avLst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nl-BE"/>
              </a:p>
            </p:txBody>
          </p:sp>
          <p:grpSp>
            <p:nvGrpSpPr>
              <p:cNvPr id="21" name="Group 77"/>
              <p:cNvGrpSpPr>
                <a:grpSpLocks/>
              </p:cNvGrpSpPr>
              <p:nvPr/>
            </p:nvGrpSpPr>
            <p:grpSpPr bwMode="auto">
              <a:xfrm>
                <a:off x="1732" y="2708"/>
                <a:ext cx="354" cy="356"/>
                <a:chOff x="1812" y="2708"/>
                <a:chExt cx="384" cy="356"/>
              </a:xfrm>
            </p:grpSpPr>
            <p:sp>
              <p:nvSpPr>
                <p:cNvPr id="3148" name="AutoShape 78"/>
                <p:cNvSpPr>
                  <a:spLocks noChangeArrowheads="1"/>
                </p:cNvSpPr>
                <p:nvPr/>
              </p:nvSpPr>
              <p:spPr bwMode="auto">
                <a:xfrm rot="3534215">
                  <a:off x="1824" y="2704"/>
                  <a:ext cx="348" cy="3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 w 21600"/>
                    <a:gd name="T13" fmla="*/ 0 h 21600"/>
                    <a:gd name="T14" fmla="*/ 21228 w 21600"/>
                    <a:gd name="T15" fmla="*/ 127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163" y="10601"/>
                      </a:moveTo>
                      <a:cubicBezTo>
                        <a:pt x="3271" y="6461"/>
                        <a:pt x="6658" y="3160"/>
                        <a:pt x="10800" y="3161"/>
                      </a:cubicBezTo>
                      <a:cubicBezTo>
                        <a:pt x="14941" y="3161"/>
                        <a:pt x="18328" y="6461"/>
                        <a:pt x="18436" y="10601"/>
                      </a:cubicBezTo>
                      <a:lnTo>
                        <a:pt x="21596" y="10518"/>
                      </a:lnTo>
                      <a:cubicBezTo>
                        <a:pt x="21443" y="4665"/>
                        <a:pt x="16655" y="-1"/>
                        <a:pt x="10799" y="0"/>
                      </a:cubicBezTo>
                      <a:cubicBezTo>
                        <a:pt x="4944" y="0"/>
                        <a:pt x="156" y="4665"/>
                        <a:pt x="3" y="105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49" name="AutoShape 79"/>
                <p:cNvSpPr>
                  <a:spLocks noChangeArrowheads="1"/>
                </p:cNvSpPr>
                <p:nvPr/>
              </p:nvSpPr>
              <p:spPr bwMode="auto">
                <a:xfrm rot="7529650">
                  <a:off x="1830" y="2690"/>
                  <a:ext cx="348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50" name="Oval 80"/>
                <p:cNvSpPr>
                  <a:spLocks noChangeArrowheads="1"/>
                </p:cNvSpPr>
                <p:nvPr/>
              </p:nvSpPr>
              <p:spPr bwMode="auto">
                <a:xfrm rot="3421836">
                  <a:off x="1831" y="2709"/>
                  <a:ext cx="351" cy="35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51" name="Line 81"/>
                <p:cNvSpPr>
                  <a:spLocks noChangeShapeType="1"/>
                </p:cNvSpPr>
                <p:nvPr/>
              </p:nvSpPr>
              <p:spPr bwMode="auto">
                <a:xfrm rot="7459345">
                  <a:off x="1864" y="2863"/>
                  <a:ext cx="30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52" name="Line 82"/>
                <p:cNvSpPr>
                  <a:spLocks noChangeShapeType="1"/>
                </p:cNvSpPr>
                <p:nvPr/>
              </p:nvSpPr>
              <p:spPr bwMode="auto">
                <a:xfrm rot="3421836">
                  <a:off x="1847" y="2868"/>
                  <a:ext cx="3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53" name="Oval 83"/>
                <p:cNvSpPr>
                  <a:spLocks noChangeArrowheads="1"/>
                </p:cNvSpPr>
                <p:nvPr/>
              </p:nvSpPr>
              <p:spPr bwMode="auto">
                <a:xfrm>
                  <a:off x="1863" y="2748"/>
                  <a:ext cx="284" cy="2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grpSp>
            <p:nvGrpSpPr>
              <p:cNvPr id="22" name="Group 84"/>
              <p:cNvGrpSpPr>
                <a:grpSpLocks/>
              </p:cNvGrpSpPr>
              <p:nvPr/>
            </p:nvGrpSpPr>
            <p:grpSpPr bwMode="auto">
              <a:xfrm>
                <a:off x="2141" y="2708"/>
                <a:ext cx="362" cy="362"/>
                <a:chOff x="2220" y="2708"/>
                <a:chExt cx="392" cy="362"/>
              </a:xfrm>
            </p:grpSpPr>
            <p:sp>
              <p:nvSpPr>
                <p:cNvPr id="3141" name="AutoShape 85"/>
                <p:cNvSpPr>
                  <a:spLocks noChangeArrowheads="1"/>
                </p:cNvSpPr>
                <p:nvPr/>
              </p:nvSpPr>
              <p:spPr bwMode="auto">
                <a:xfrm rot="7529650">
                  <a:off x="2238" y="2690"/>
                  <a:ext cx="348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42" name="AutoShape 86"/>
                <p:cNvSpPr>
                  <a:spLocks noChangeArrowheads="1"/>
                </p:cNvSpPr>
                <p:nvPr/>
              </p:nvSpPr>
              <p:spPr bwMode="auto">
                <a:xfrm rot="3534215">
                  <a:off x="2240" y="2708"/>
                  <a:ext cx="348" cy="3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 w 21600"/>
                    <a:gd name="T13" fmla="*/ 0 h 21600"/>
                    <a:gd name="T14" fmla="*/ 21228 w 21600"/>
                    <a:gd name="T15" fmla="*/ 127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163" y="10601"/>
                      </a:moveTo>
                      <a:cubicBezTo>
                        <a:pt x="3271" y="6461"/>
                        <a:pt x="6658" y="3160"/>
                        <a:pt x="10800" y="3161"/>
                      </a:cubicBezTo>
                      <a:cubicBezTo>
                        <a:pt x="14941" y="3161"/>
                        <a:pt x="18328" y="6461"/>
                        <a:pt x="18436" y="10601"/>
                      </a:cubicBezTo>
                      <a:lnTo>
                        <a:pt x="21596" y="10518"/>
                      </a:lnTo>
                      <a:cubicBezTo>
                        <a:pt x="21443" y="4665"/>
                        <a:pt x="16655" y="-1"/>
                        <a:pt x="10799" y="0"/>
                      </a:cubicBezTo>
                      <a:cubicBezTo>
                        <a:pt x="4944" y="0"/>
                        <a:pt x="156" y="4665"/>
                        <a:pt x="3" y="1051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43" name="AutoShape 87"/>
                <p:cNvSpPr>
                  <a:spLocks noChangeArrowheads="1"/>
                </p:cNvSpPr>
                <p:nvPr/>
              </p:nvSpPr>
              <p:spPr bwMode="auto">
                <a:xfrm rot="7529650">
                  <a:off x="2246" y="2698"/>
                  <a:ext cx="348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nl-BE"/>
                </a:p>
              </p:txBody>
            </p:sp>
            <p:sp>
              <p:nvSpPr>
                <p:cNvPr id="3144" name="Oval 88"/>
                <p:cNvSpPr>
                  <a:spLocks noChangeArrowheads="1"/>
                </p:cNvSpPr>
                <p:nvPr/>
              </p:nvSpPr>
              <p:spPr bwMode="auto">
                <a:xfrm rot="3421836">
                  <a:off x="2247" y="2717"/>
                  <a:ext cx="351" cy="35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45" name="Line 89"/>
                <p:cNvSpPr>
                  <a:spLocks noChangeShapeType="1"/>
                </p:cNvSpPr>
                <p:nvPr/>
              </p:nvSpPr>
              <p:spPr bwMode="auto">
                <a:xfrm rot="7459345">
                  <a:off x="2280" y="2871"/>
                  <a:ext cx="30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46" name="Line 90"/>
                <p:cNvSpPr>
                  <a:spLocks noChangeShapeType="1"/>
                </p:cNvSpPr>
                <p:nvPr/>
              </p:nvSpPr>
              <p:spPr bwMode="auto">
                <a:xfrm rot="3421836">
                  <a:off x="2263" y="2876"/>
                  <a:ext cx="3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47" name="Oval 91"/>
                <p:cNvSpPr>
                  <a:spLocks noChangeArrowheads="1"/>
                </p:cNvSpPr>
                <p:nvPr/>
              </p:nvSpPr>
              <p:spPr bwMode="auto">
                <a:xfrm>
                  <a:off x="2279" y="2756"/>
                  <a:ext cx="284" cy="2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</p:grpSp>
        <p:grpSp>
          <p:nvGrpSpPr>
            <p:cNvPr id="23" name="Group 114"/>
            <p:cNvGrpSpPr>
              <a:grpSpLocks/>
            </p:cNvGrpSpPr>
            <p:nvPr/>
          </p:nvGrpSpPr>
          <p:grpSpPr bwMode="auto">
            <a:xfrm>
              <a:off x="1866900" y="4637088"/>
              <a:ext cx="2960688" cy="1570037"/>
              <a:chOff x="1176" y="3154"/>
              <a:chExt cx="1865" cy="989"/>
            </a:xfrm>
          </p:grpSpPr>
          <p:sp>
            <p:nvSpPr>
              <p:cNvPr id="3108" name="Freeform 115"/>
              <p:cNvSpPr>
                <a:spLocks/>
              </p:cNvSpPr>
              <p:nvPr/>
            </p:nvSpPr>
            <p:spPr bwMode="auto">
              <a:xfrm>
                <a:off x="2149" y="3384"/>
                <a:ext cx="354" cy="180"/>
              </a:xfrm>
              <a:custGeom>
                <a:avLst/>
                <a:gdLst>
                  <a:gd name="T0" fmla="*/ 1 w 265"/>
                  <a:gd name="T1" fmla="*/ 330 h 134"/>
                  <a:gd name="T2" fmla="*/ 293 w 265"/>
                  <a:gd name="T3" fmla="*/ 78 h 134"/>
                  <a:gd name="T4" fmla="*/ 357 w 265"/>
                  <a:gd name="T5" fmla="*/ 51 h 134"/>
                  <a:gd name="T6" fmla="*/ 522 w 265"/>
                  <a:gd name="T7" fmla="*/ 27 h 134"/>
                  <a:gd name="T8" fmla="*/ 759 w 265"/>
                  <a:gd name="T9" fmla="*/ 1 h 134"/>
                  <a:gd name="T10" fmla="*/ 995 w 265"/>
                  <a:gd name="T11" fmla="*/ 27 h 134"/>
                  <a:gd name="T12" fmla="*/ 1087 w 265"/>
                  <a:gd name="T13" fmla="*/ 136 h 134"/>
                  <a:gd name="T14" fmla="*/ 872 w 265"/>
                  <a:gd name="T15" fmla="*/ 330 h 134"/>
                  <a:gd name="T16" fmla="*/ 823 w 265"/>
                  <a:gd name="T17" fmla="*/ 372 h 134"/>
                  <a:gd name="T18" fmla="*/ 644 w 265"/>
                  <a:gd name="T19" fmla="*/ 543 h 134"/>
                  <a:gd name="T20" fmla="*/ 541 w 265"/>
                  <a:gd name="T21" fmla="*/ 570 h 134"/>
                  <a:gd name="T22" fmla="*/ 370 w 265"/>
                  <a:gd name="T23" fmla="*/ 557 h 134"/>
                  <a:gd name="T24" fmla="*/ 256 w 265"/>
                  <a:gd name="T25" fmla="*/ 473 h 134"/>
                  <a:gd name="T26" fmla="*/ 0 w 265"/>
                  <a:gd name="T27" fmla="*/ 410 h 134"/>
                  <a:gd name="T28" fmla="*/ 1 w 265"/>
                  <a:gd name="T29" fmla="*/ 330 h 1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65"/>
                  <a:gd name="T46" fmla="*/ 0 h 134"/>
                  <a:gd name="T47" fmla="*/ 265 w 265"/>
                  <a:gd name="T48" fmla="*/ 134 h 1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65" h="134">
                    <a:moveTo>
                      <a:pt x="1" y="75"/>
                    </a:moveTo>
                    <a:cubicBezTo>
                      <a:pt x="16" y="50"/>
                      <a:pt x="38" y="21"/>
                      <a:pt x="69" y="18"/>
                    </a:cubicBezTo>
                    <a:cubicBezTo>
                      <a:pt x="74" y="14"/>
                      <a:pt x="78" y="13"/>
                      <a:pt x="84" y="12"/>
                    </a:cubicBezTo>
                    <a:cubicBezTo>
                      <a:pt x="96" y="6"/>
                      <a:pt x="110" y="7"/>
                      <a:pt x="123" y="6"/>
                    </a:cubicBezTo>
                    <a:cubicBezTo>
                      <a:pt x="135" y="0"/>
                      <a:pt x="167" y="2"/>
                      <a:pt x="178" y="1"/>
                    </a:cubicBezTo>
                    <a:cubicBezTo>
                      <a:pt x="198" y="2"/>
                      <a:pt x="215" y="2"/>
                      <a:pt x="234" y="6"/>
                    </a:cubicBezTo>
                    <a:cubicBezTo>
                      <a:pt x="244" y="14"/>
                      <a:pt x="248" y="21"/>
                      <a:pt x="255" y="31"/>
                    </a:cubicBezTo>
                    <a:cubicBezTo>
                      <a:pt x="265" y="79"/>
                      <a:pt x="247" y="73"/>
                      <a:pt x="205" y="75"/>
                    </a:cubicBezTo>
                    <a:cubicBezTo>
                      <a:pt x="200" y="78"/>
                      <a:pt x="198" y="82"/>
                      <a:pt x="193" y="85"/>
                    </a:cubicBezTo>
                    <a:cubicBezTo>
                      <a:pt x="184" y="100"/>
                      <a:pt x="169" y="120"/>
                      <a:pt x="151" y="124"/>
                    </a:cubicBezTo>
                    <a:cubicBezTo>
                      <a:pt x="143" y="128"/>
                      <a:pt x="136" y="129"/>
                      <a:pt x="127" y="130"/>
                    </a:cubicBezTo>
                    <a:cubicBezTo>
                      <a:pt x="114" y="130"/>
                      <a:pt x="98" y="134"/>
                      <a:pt x="87" y="127"/>
                    </a:cubicBezTo>
                    <a:cubicBezTo>
                      <a:pt x="78" y="121"/>
                      <a:pt x="73" y="110"/>
                      <a:pt x="61" y="108"/>
                    </a:cubicBezTo>
                    <a:cubicBezTo>
                      <a:pt x="40" y="97"/>
                      <a:pt x="13" y="116"/>
                      <a:pt x="0" y="94"/>
                    </a:cubicBezTo>
                    <a:cubicBezTo>
                      <a:pt x="1" y="76"/>
                      <a:pt x="1" y="82"/>
                      <a:pt x="1" y="7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09" name="Text Box 116"/>
              <p:cNvSpPr txBox="1">
                <a:spLocks noChangeArrowheads="1"/>
              </p:cNvSpPr>
              <p:nvPr/>
            </p:nvSpPr>
            <p:spPr bwMode="auto">
              <a:xfrm>
                <a:off x="1176" y="3736"/>
                <a:ext cx="108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Make library</a:t>
                </a:r>
              </a:p>
              <a:p>
                <a:pPr eaLnBrk="0" hangingPunct="0"/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of ~ 10</a:t>
                </a:r>
                <a:r>
                  <a:rPr lang="en-US" sz="1200" baseline="30000" dirty="0">
                    <a:solidFill>
                      <a:srgbClr val="5F604A"/>
                    </a:solidFill>
                    <a:latin typeface="Verdana" pitchFamily="34" charset="0"/>
                  </a:rPr>
                  <a:t>7</a:t>
                </a:r>
                <a:r>
                  <a:rPr lang="en-US" sz="1200" dirty="0">
                    <a:solidFill>
                      <a:srgbClr val="5F604A"/>
                    </a:solidFill>
                    <a:latin typeface="Verdana" pitchFamily="34" charset="0"/>
                  </a:rPr>
                  <a:t> transformants</a:t>
                </a:r>
              </a:p>
            </p:txBody>
          </p:sp>
          <p:sp>
            <p:nvSpPr>
              <p:cNvPr id="3110" name="Oval 117"/>
              <p:cNvSpPr>
                <a:spLocks noChangeArrowheads="1"/>
              </p:cNvSpPr>
              <p:nvPr/>
            </p:nvSpPr>
            <p:spPr bwMode="auto">
              <a:xfrm>
                <a:off x="2108" y="3902"/>
                <a:ext cx="432" cy="14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11" name="Oval 118"/>
              <p:cNvSpPr>
                <a:spLocks noChangeArrowheads="1"/>
              </p:cNvSpPr>
              <p:nvPr/>
            </p:nvSpPr>
            <p:spPr bwMode="auto">
              <a:xfrm>
                <a:off x="2108" y="3854"/>
                <a:ext cx="432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12" name="Oval 119"/>
              <p:cNvSpPr>
                <a:spLocks noChangeArrowheads="1"/>
              </p:cNvSpPr>
              <p:nvPr/>
            </p:nvSpPr>
            <p:spPr bwMode="auto">
              <a:xfrm>
                <a:off x="2192" y="3930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13" name="Oval 120"/>
              <p:cNvSpPr>
                <a:spLocks noChangeArrowheads="1"/>
              </p:cNvSpPr>
              <p:nvPr/>
            </p:nvSpPr>
            <p:spPr bwMode="auto">
              <a:xfrm>
                <a:off x="2300" y="391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14" name="Oval 121"/>
              <p:cNvSpPr>
                <a:spLocks noChangeArrowheads="1"/>
              </p:cNvSpPr>
              <p:nvPr/>
            </p:nvSpPr>
            <p:spPr bwMode="auto">
              <a:xfrm>
                <a:off x="2405" y="3931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15" name="Line 122"/>
              <p:cNvSpPr>
                <a:spLocks noChangeShapeType="1"/>
              </p:cNvSpPr>
              <p:nvPr/>
            </p:nvSpPr>
            <p:spPr bwMode="auto">
              <a:xfrm>
                <a:off x="2108" y="3929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16" name="Line 123"/>
              <p:cNvSpPr>
                <a:spLocks noChangeShapeType="1"/>
              </p:cNvSpPr>
              <p:nvPr/>
            </p:nvSpPr>
            <p:spPr bwMode="auto">
              <a:xfrm>
                <a:off x="2540" y="3932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17" name="AutoShape 124"/>
              <p:cNvSpPr>
                <a:spLocks noChangeArrowheads="1"/>
              </p:cNvSpPr>
              <p:nvPr/>
            </p:nvSpPr>
            <p:spPr bwMode="auto">
              <a:xfrm>
                <a:off x="2291" y="3642"/>
                <a:ext cx="65" cy="132"/>
              </a:xfrm>
              <a:prstGeom prst="downArrow">
                <a:avLst>
                  <a:gd name="adj1" fmla="val 50000"/>
                  <a:gd name="adj2" fmla="val 50769"/>
                </a:avLst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nl-BE"/>
              </a:p>
            </p:txBody>
          </p:sp>
          <p:grpSp>
            <p:nvGrpSpPr>
              <p:cNvPr id="24" name="Group 125"/>
              <p:cNvGrpSpPr>
                <a:grpSpLocks/>
              </p:cNvGrpSpPr>
              <p:nvPr/>
            </p:nvGrpSpPr>
            <p:grpSpPr bwMode="auto">
              <a:xfrm>
                <a:off x="1612" y="3384"/>
                <a:ext cx="355" cy="180"/>
                <a:chOff x="1572" y="2652"/>
                <a:chExt cx="355" cy="180"/>
              </a:xfrm>
            </p:grpSpPr>
            <p:sp>
              <p:nvSpPr>
                <p:cNvPr id="3131" name="Freeform 126"/>
                <p:cNvSpPr>
                  <a:spLocks/>
                </p:cNvSpPr>
                <p:nvPr/>
              </p:nvSpPr>
              <p:spPr bwMode="auto">
                <a:xfrm>
                  <a:off x="1572" y="2652"/>
                  <a:ext cx="355" cy="180"/>
                </a:xfrm>
                <a:custGeom>
                  <a:avLst/>
                  <a:gdLst>
                    <a:gd name="T0" fmla="*/ 1 w 265"/>
                    <a:gd name="T1" fmla="*/ 330 h 134"/>
                    <a:gd name="T2" fmla="*/ 296 w 265"/>
                    <a:gd name="T3" fmla="*/ 78 h 134"/>
                    <a:gd name="T4" fmla="*/ 363 w 265"/>
                    <a:gd name="T5" fmla="*/ 51 h 134"/>
                    <a:gd name="T6" fmla="*/ 532 w 265"/>
                    <a:gd name="T7" fmla="*/ 27 h 134"/>
                    <a:gd name="T8" fmla="*/ 766 w 265"/>
                    <a:gd name="T9" fmla="*/ 1 h 134"/>
                    <a:gd name="T10" fmla="*/ 1007 w 265"/>
                    <a:gd name="T11" fmla="*/ 27 h 134"/>
                    <a:gd name="T12" fmla="*/ 1103 w 265"/>
                    <a:gd name="T13" fmla="*/ 136 h 134"/>
                    <a:gd name="T14" fmla="*/ 884 w 265"/>
                    <a:gd name="T15" fmla="*/ 330 h 134"/>
                    <a:gd name="T16" fmla="*/ 835 w 265"/>
                    <a:gd name="T17" fmla="*/ 372 h 134"/>
                    <a:gd name="T18" fmla="*/ 651 w 265"/>
                    <a:gd name="T19" fmla="*/ 543 h 134"/>
                    <a:gd name="T20" fmla="*/ 548 w 265"/>
                    <a:gd name="T21" fmla="*/ 570 h 134"/>
                    <a:gd name="T22" fmla="*/ 376 w 265"/>
                    <a:gd name="T23" fmla="*/ 557 h 134"/>
                    <a:gd name="T24" fmla="*/ 264 w 265"/>
                    <a:gd name="T25" fmla="*/ 473 h 134"/>
                    <a:gd name="T26" fmla="*/ 0 w 265"/>
                    <a:gd name="T27" fmla="*/ 410 h 134"/>
                    <a:gd name="T28" fmla="*/ 1 w 265"/>
                    <a:gd name="T29" fmla="*/ 330 h 13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65"/>
                    <a:gd name="T46" fmla="*/ 0 h 134"/>
                    <a:gd name="T47" fmla="*/ 265 w 265"/>
                    <a:gd name="T48" fmla="*/ 134 h 13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65" h="134">
                      <a:moveTo>
                        <a:pt x="1" y="75"/>
                      </a:moveTo>
                      <a:cubicBezTo>
                        <a:pt x="16" y="50"/>
                        <a:pt x="38" y="21"/>
                        <a:pt x="69" y="18"/>
                      </a:cubicBezTo>
                      <a:cubicBezTo>
                        <a:pt x="74" y="14"/>
                        <a:pt x="78" y="13"/>
                        <a:pt x="84" y="12"/>
                      </a:cubicBezTo>
                      <a:cubicBezTo>
                        <a:pt x="96" y="6"/>
                        <a:pt x="110" y="7"/>
                        <a:pt x="123" y="6"/>
                      </a:cubicBezTo>
                      <a:cubicBezTo>
                        <a:pt x="135" y="0"/>
                        <a:pt x="167" y="2"/>
                        <a:pt x="178" y="1"/>
                      </a:cubicBezTo>
                      <a:cubicBezTo>
                        <a:pt x="198" y="2"/>
                        <a:pt x="215" y="2"/>
                        <a:pt x="234" y="6"/>
                      </a:cubicBezTo>
                      <a:cubicBezTo>
                        <a:pt x="244" y="14"/>
                        <a:pt x="248" y="21"/>
                        <a:pt x="255" y="31"/>
                      </a:cubicBezTo>
                      <a:cubicBezTo>
                        <a:pt x="265" y="79"/>
                        <a:pt x="247" y="73"/>
                        <a:pt x="205" y="75"/>
                      </a:cubicBezTo>
                      <a:cubicBezTo>
                        <a:pt x="200" y="78"/>
                        <a:pt x="198" y="82"/>
                        <a:pt x="193" y="85"/>
                      </a:cubicBezTo>
                      <a:cubicBezTo>
                        <a:pt x="184" y="100"/>
                        <a:pt x="169" y="120"/>
                        <a:pt x="151" y="124"/>
                      </a:cubicBezTo>
                      <a:cubicBezTo>
                        <a:pt x="143" y="128"/>
                        <a:pt x="136" y="129"/>
                        <a:pt x="127" y="130"/>
                      </a:cubicBezTo>
                      <a:cubicBezTo>
                        <a:pt x="114" y="130"/>
                        <a:pt x="98" y="134"/>
                        <a:pt x="87" y="127"/>
                      </a:cubicBezTo>
                      <a:cubicBezTo>
                        <a:pt x="78" y="121"/>
                        <a:pt x="73" y="110"/>
                        <a:pt x="61" y="108"/>
                      </a:cubicBezTo>
                      <a:cubicBezTo>
                        <a:pt x="40" y="97"/>
                        <a:pt x="13" y="116"/>
                        <a:pt x="0" y="94"/>
                      </a:cubicBezTo>
                      <a:cubicBezTo>
                        <a:pt x="1" y="76"/>
                        <a:pt x="1" y="82"/>
                        <a:pt x="1" y="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grpSp>
              <p:nvGrpSpPr>
                <p:cNvPr id="25" name="Group 127"/>
                <p:cNvGrpSpPr>
                  <a:grpSpLocks/>
                </p:cNvGrpSpPr>
                <p:nvPr/>
              </p:nvGrpSpPr>
              <p:grpSpPr bwMode="auto">
                <a:xfrm>
                  <a:off x="1692" y="2712"/>
                  <a:ext cx="86" cy="86"/>
                  <a:chOff x="384" y="3216"/>
                  <a:chExt cx="672" cy="672"/>
                </a:xfrm>
              </p:grpSpPr>
              <p:sp>
                <p:nvSpPr>
                  <p:cNvPr id="3133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216"/>
                    <a:ext cx="672" cy="67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BE"/>
                  </a:p>
                </p:txBody>
              </p:sp>
              <p:sp>
                <p:nvSpPr>
                  <p:cNvPr id="3134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3312"/>
                    <a:ext cx="432" cy="4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35" name="Line 130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528" y="3312"/>
                    <a:ext cx="432" cy="4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36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67"/>
                    <a:ext cx="576" cy="5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BE"/>
                  </a:p>
                </p:txBody>
              </p:sp>
            </p:grpSp>
          </p:grpSp>
          <p:sp>
            <p:nvSpPr>
              <p:cNvPr id="3119" name="Freeform 132"/>
              <p:cNvSpPr>
                <a:spLocks/>
              </p:cNvSpPr>
              <p:nvPr/>
            </p:nvSpPr>
            <p:spPr bwMode="auto">
              <a:xfrm>
                <a:off x="2687" y="3384"/>
                <a:ext cx="354" cy="180"/>
              </a:xfrm>
              <a:custGeom>
                <a:avLst/>
                <a:gdLst>
                  <a:gd name="T0" fmla="*/ 1 w 265"/>
                  <a:gd name="T1" fmla="*/ 330 h 134"/>
                  <a:gd name="T2" fmla="*/ 293 w 265"/>
                  <a:gd name="T3" fmla="*/ 78 h 134"/>
                  <a:gd name="T4" fmla="*/ 357 w 265"/>
                  <a:gd name="T5" fmla="*/ 51 h 134"/>
                  <a:gd name="T6" fmla="*/ 522 w 265"/>
                  <a:gd name="T7" fmla="*/ 27 h 134"/>
                  <a:gd name="T8" fmla="*/ 759 w 265"/>
                  <a:gd name="T9" fmla="*/ 1 h 134"/>
                  <a:gd name="T10" fmla="*/ 995 w 265"/>
                  <a:gd name="T11" fmla="*/ 27 h 134"/>
                  <a:gd name="T12" fmla="*/ 1087 w 265"/>
                  <a:gd name="T13" fmla="*/ 136 h 134"/>
                  <a:gd name="T14" fmla="*/ 872 w 265"/>
                  <a:gd name="T15" fmla="*/ 330 h 134"/>
                  <a:gd name="T16" fmla="*/ 823 w 265"/>
                  <a:gd name="T17" fmla="*/ 372 h 134"/>
                  <a:gd name="T18" fmla="*/ 644 w 265"/>
                  <a:gd name="T19" fmla="*/ 543 h 134"/>
                  <a:gd name="T20" fmla="*/ 541 w 265"/>
                  <a:gd name="T21" fmla="*/ 570 h 134"/>
                  <a:gd name="T22" fmla="*/ 370 w 265"/>
                  <a:gd name="T23" fmla="*/ 557 h 134"/>
                  <a:gd name="T24" fmla="*/ 256 w 265"/>
                  <a:gd name="T25" fmla="*/ 473 h 134"/>
                  <a:gd name="T26" fmla="*/ 0 w 265"/>
                  <a:gd name="T27" fmla="*/ 410 h 134"/>
                  <a:gd name="T28" fmla="*/ 1 w 265"/>
                  <a:gd name="T29" fmla="*/ 330 h 1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65"/>
                  <a:gd name="T46" fmla="*/ 0 h 134"/>
                  <a:gd name="T47" fmla="*/ 265 w 265"/>
                  <a:gd name="T48" fmla="*/ 134 h 1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65" h="134">
                    <a:moveTo>
                      <a:pt x="1" y="75"/>
                    </a:moveTo>
                    <a:cubicBezTo>
                      <a:pt x="16" y="50"/>
                      <a:pt x="38" y="21"/>
                      <a:pt x="69" y="18"/>
                    </a:cubicBezTo>
                    <a:cubicBezTo>
                      <a:pt x="74" y="14"/>
                      <a:pt x="78" y="13"/>
                      <a:pt x="84" y="12"/>
                    </a:cubicBezTo>
                    <a:cubicBezTo>
                      <a:pt x="96" y="6"/>
                      <a:pt x="110" y="7"/>
                      <a:pt x="123" y="6"/>
                    </a:cubicBezTo>
                    <a:cubicBezTo>
                      <a:pt x="135" y="0"/>
                      <a:pt x="167" y="2"/>
                      <a:pt x="178" y="1"/>
                    </a:cubicBezTo>
                    <a:cubicBezTo>
                      <a:pt x="198" y="2"/>
                      <a:pt x="215" y="2"/>
                      <a:pt x="234" y="6"/>
                    </a:cubicBezTo>
                    <a:cubicBezTo>
                      <a:pt x="244" y="14"/>
                      <a:pt x="248" y="21"/>
                      <a:pt x="255" y="31"/>
                    </a:cubicBezTo>
                    <a:cubicBezTo>
                      <a:pt x="265" y="79"/>
                      <a:pt x="247" y="73"/>
                      <a:pt x="205" y="75"/>
                    </a:cubicBezTo>
                    <a:cubicBezTo>
                      <a:pt x="200" y="78"/>
                      <a:pt x="198" y="82"/>
                      <a:pt x="193" y="85"/>
                    </a:cubicBezTo>
                    <a:cubicBezTo>
                      <a:pt x="184" y="100"/>
                      <a:pt x="169" y="120"/>
                      <a:pt x="151" y="124"/>
                    </a:cubicBezTo>
                    <a:cubicBezTo>
                      <a:pt x="143" y="128"/>
                      <a:pt x="136" y="129"/>
                      <a:pt x="127" y="130"/>
                    </a:cubicBezTo>
                    <a:cubicBezTo>
                      <a:pt x="114" y="130"/>
                      <a:pt x="98" y="134"/>
                      <a:pt x="87" y="127"/>
                    </a:cubicBezTo>
                    <a:cubicBezTo>
                      <a:pt x="78" y="121"/>
                      <a:pt x="73" y="110"/>
                      <a:pt x="61" y="108"/>
                    </a:cubicBezTo>
                    <a:cubicBezTo>
                      <a:pt x="40" y="97"/>
                      <a:pt x="13" y="116"/>
                      <a:pt x="0" y="94"/>
                    </a:cubicBezTo>
                    <a:cubicBezTo>
                      <a:pt x="1" y="76"/>
                      <a:pt x="1" y="82"/>
                      <a:pt x="1" y="7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3120" name="AutoShape 133"/>
              <p:cNvSpPr>
                <a:spLocks noChangeArrowheads="1"/>
              </p:cNvSpPr>
              <p:nvPr/>
            </p:nvSpPr>
            <p:spPr bwMode="auto">
              <a:xfrm>
                <a:off x="2291" y="3154"/>
                <a:ext cx="65" cy="132"/>
              </a:xfrm>
              <a:prstGeom prst="downArrow">
                <a:avLst>
                  <a:gd name="adj1" fmla="val 50000"/>
                  <a:gd name="adj2" fmla="val 50769"/>
                </a:avLst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nl-BE"/>
              </a:p>
            </p:txBody>
          </p:sp>
          <p:grpSp>
            <p:nvGrpSpPr>
              <p:cNvPr id="26" name="Group 134"/>
              <p:cNvGrpSpPr>
                <a:grpSpLocks/>
              </p:cNvGrpSpPr>
              <p:nvPr/>
            </p:nvGrpSpPr>
            <p:grpSpPr bwMode="auto">
              <a:xfrm>
                <a:off x="2294" y="3425"/>
                <a:ext cx="86" cy="86"/>
                <a:chOff x="384" y="3216"/>
                <a:chExt cx="672" cy="672"/>
              </a:xfrm>
            </p:grpSpPr>
            <p:sp>
              <p:nvSpPr>
                <p:cNvPr id="3127" name="Oval 135"/>
                <p:cNvSpPr>
                  <a:spLocks noChangeArrowheads="1"/>
                </p:cNvSpPr>
                <p:nvPr/>
              </p:nvSpPr>
              <p:spPr bwMode="auto">
                <a:xfrm>
                  <a:off x="384" y="3216"/>
                  <a:ext cx="672" cy="6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28" name="Line 136"/>
                <p:cNvSpPr>
                  <a:spLocks noChangeShapeType="1"/>
                </p:cNvSpPr>
                <p:nvPr/>
              </p:nvSpPr>
              <p:spPr bwMode="auto">
                <a:xfrm>
                  <a:off x="480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29" name="Line 137"/>
                <p:cNvSpPr>
                  <a:spLocks noChangeShapeType="1"/>
                </p:cNvSpPr>
                <p:nvPr/>
              </p:nvSpPr>
              <p:spPr bwMode="auto">
                <a:xfrm rot="-5400000">
                  <a:off x="528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30" name="Oval 138"/>
                <p:cNvSpPr>
                  <a:spLocks noChangeArrowheads="1"/>
                </p:cNvSpPr>
                <p:nvPr/>
              </p:nvSpPr>
              <p:spPr bwMode="auto">
                <a:xfrm>
                  <a:off x="432" y="3267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  <p:grpSp>
            <p:nvGrpSpPr>
              <p:cNvPr id="27" name="Group 139"/>
              <p:cNvGrpSpPr>
                <a:grpSpLocks/>
              </p:cNvGrpSpPr>
              <p:nvPr/>
            </p:nvGrpSpPr>
            <p:grpSpPr bwMode="auto">
              <a:xfrm>
                <a:off x="2805" y="3424"/>
                <a:ext cx="86" cy="86"/>
                <a:chOff x="384" y="3216"/>
                <a:chExt cx="672" cy="672"/>
              </a:xfrm>
            </p:grpSpPr>
            <p:sp>
              <p:nvSpPr>
                <p:cNvPr id="3123" name="Oval 140"/>
                <p:cNvSpPr>
                  <a:spLocks noChangeArrowheads="1"/>
                </p:cNvSpPr>
                <p:nvPr/>
              </p:nvSpPr>
              <p:spPr bwMode="auto">
                <a:xfrm>
                  <a:off x="384" y="3216"/>
                  <a:ext cx="672" cy="6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24" name="Line 141"/>
                <p:cNvSpPr>
                  <a:spLocks noChangeShapeType="1"/>
                </p:cNvSpPr>
                <p:nvPr/>
              </p:nvSpPr>
              <p:spPr bwMode="auto">
                <a:xfrm>
                  <a:off x="480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25" name="Line 142"/>
                <p:cNvSpPr>
                  <a:spLocks noChangeShapeType="1"/>
                </p:cNvSpPr>
                <p:nvPr/>
              </p:nvSpPr>
              <p:spPr bwMode="auto">
                <a:xfrm rot="-5400000">
                  <a:off x="528" y="3312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26" name="Oval 143"/>
                <p:cNvSpPr>
                  <a:spLocks noChangeArrowheads="1"/>
                </p:cNvSpPr>
                <p:nvPr/>
              </p:nvSpPr>
              <p:spPr bwMode="auto">
                <a:xfrm>
                  <a:off x="432" y="3267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</p:grpSp>
      </p:grpSp>
      <p:grpSp>
        <p:nvGrpSpPr>
          <p:cNvPr id="28" name="Group 144"/>
          <p:cNvGrpSpPr>
            <a:grpSpLocks/>
          </p:cNvGrpSpPr>
          <p:nvPr/>
        </p:nvGrpSpPr>
        <p:grpSpPr bwMode="auto">
          <a:xfrm rot="-1067625">
            <a:off x="5148263" y="3860800"/>
            <a:ext cx="2133600" cy="304800"/>
            <a:chOff x="672" y="2208"/>
            <a:chExt cx="1344" cy="192"/>
          </a:xfrm>
        </p:grpSpPr>
        <p:sp>
          <p:nvSpPr>
            <p:cNvPr id="349329" name="AutoShape 145"/>
            <p:cNvSpPr>
              <a:spLocks noChangeArrowheads="1"/>
            </p:cNvSpPr>
            <p:nvPr/>
          </p:nvSpPr>
          <p:spPr bwMode="auto">
            <a:xfrm>
              <a:off x="864" y="2208"/>
              <a:ext cx="1152" cy="19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66">
                    <a:gamma/>
                    <a:shade val="46275"/>
                    <a:invGamma/>
                  </a:srgbClr>
                </a:gs>
                <a:gs pos="50000">
                  <a:srgbClr val="CCFF66">
                    <a:alpha val="50000"/>
                  </a:srgbClr>
                </a:gs>
                <a:gs pos="100000">
                  <a:srgbClr val="CC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BE"/>
            </a:p>
          </p:txBody>
        </p:sp>
        <p:sp>
          <p:nvSpPr>
            <p:cNvPr id="3092" name="AutoShape 146"/>
            <p:cNvSpPr>
              <a:spLocks noChangeArrowheads="1"/>
            </p:cNvSpPr>
            <p:nvPr/>
          </p:nvSpPr>
          <p:spPr bwMode="auto">
            <a:xfrm>
              <a:off x="672" y="2256"/>
              <a:ext cx="96" cy="96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grpSp>
          <p:nvGrpSpPr>
            <p:cNvPr id="29" name="Group 147"/>
            <p:cNvGrpSpPr>
              <a:grpSpLocks/>
            </p:cNvGrpSpPr>
            <p:nvPr/>
          </p:nvGrpSpPr>
          <p:grpSpPr bwMode="auto">
            <a:xfrm>
              <a:off x="960" y="2256"/>
              <a:ext cx="960" cy="112"/>
              <a:chOff x="768" y="1968"/>
              <a:chExt cx="960" cy="112"/>
            </a:xfrm>
          </p:grpSpPr>
          <p:sp>
            <p:nvSpPr>
              <p:cNvPr id="3097" name="Oval 148"/>
              <p:cNvSpPr>
                <a:spLocks noChangeArrowheads="1"/>
              </p:cNvSpPr>
              <p:nvPr/>
            </p:nvSpPr>
            <p:spPr bwMode="auto">
              <a:xfrm>
                <a:off x="768" y="1968"/>
                <a:ext cx="960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/>
              </a:p>
            </p:txBody>
          </p:sp>
          <p:grpSp>
            <p:nvGrpSpPr>
              <p:cNvPr id="30" name="Group 149"/>
              <p:cNvGrpSpPr>
                <a:grpSpLocks/>
              </p:cNvGrpSpPr>
              <p:nvPr/>
            </p:nvGrpSpPr>
            <p:grpSpPr bwMode="auto">
              <a:xfrm>
                <a:off x="980" y="2032"/>
                <a:ext cx="528" cy="48"/>
                <a:chOff x="1008" y="2032"/>
                <a:chExt cx="528" cy="48"/>
              </a:xfrm>
            </p:grpSpPr>
            <p:sp>
              <p:nvSpPr>
                <p:cNvPr id="3099" name="Rectangle 150"/>
                <p:cNvSpPr>
                  <a:spLocks noChangeArrowheads="1"/>
                </p:cNvSpPr>
                <p:nvPr/>
              </p:nvSpPr>
              <p:spPr bwMode="auto">
                <a:xfrm>
                  <a:off x="1008" y="2032"/>
                  <a:ext cx="192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  <p:sp>
              <p:nvSpPr>
                <p:cNvPr id="3100" name="Rectangle 151"/>
                <p:cNvSpPr>
                  <a:spLocks noChangeArrowheads="1"/>
                </p:cNvSpPr>
                <p:nvPr/>
              </p:nvSpPr>
              <p:spPr bwMode="auto">
                <a:xfrm>
                  <a:off x="1200" y="2032"/>
                  <a:ext cx="336" cy="48"/>
                </a:xfrm>
                <a:prstGeom prst="rect">
                  <a:avLst/>
                </a:prstGeom>
                <a:solidFill>
                  <a:srgbClr val="00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BE"/>
                </a:p>
              </p:txBody>
            </p:sp>
          </p:grpSp>
        </p:grpSp>
        <p:sp>
          <p:nvSpPr>
            <p:cNvPr id="3094" name="Oval 152"/>
            <p:cNvSpPr>
              <a:spLocks noChangeArrowheads="1"/>
            </p:cNvSpPr>
            <p:nvPr/>
          </p:nvSpPr>
          <p:spPr bwMode="auto">
            <a:xfrm>
              <a:off x="768" y="2208"/>
              <a:ext cx="96" cy="48"/>
            </a:xfrm>
            <a:prstGeom prst="ellipse">
              <a:avLst/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095" name="Oval 153"/>
            <p:cNvSpPr>
              <a:spLocks noChangeArrowheads="1"/>
            </p:cNvSpPr>
            <p:nvPr/>
          </p:nvSpPr>
          <p:spPr bwMode="auto">
            <a:xfrm>
              <a:off x="768" y="2280"/>
              <a:ext cx="96" cy="48"/>
            </a:xfrm>
            <a:prstGeom prst="ellipse">
              <a:avLst/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3096" name="Oval 154"/>
            <p:cNvSpPr>
              <a:spLocks noChangeArrowheads="1"/>
            </p:cNvSpPr>
            <p:nvPr/>
          </p:nvSpPr>
          <p:spPr bwMode="auto">
            <a:xfrm>
              <a:off x="768" y="2352"/>
              <a:ext cx="96" cy="48"/>
            </a:xfrm>
            <a:prstGeom prst="ellipse">
              <a:avLst/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</p:grpSp>
      <p:sp>
        <p:nvSpPr>
          <p:cNvPr id="3084" name="Text Box 158"/>
          <p:cNvSpPr txBox="1">
            <a:spLocks noChangeArrowheads="1"/>
          </p:cNvSpPr>
          <p:nvPr/>
        </p:nvSpPr>
        <p:spPr bwMode="auto">
          <a:xfrm>
            <a:off x="5868144" y="6093296"/>
            <a:ext cx="3323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BE" sz="1200" b="1">
                <a:latin typeface="Verdana" pitchFamily="34" charset="0"/>
              </a:rPr>
              <a:t>Ghahroudi </a:t>
            </a:r>
            <a:r>
              <a:rPr lang="nl-BE" sz="1200" b="1" i="1">
                <a:latin typeface="Verdana" pitchFamily="34" charset="0"/>
              </a:rPr>
              <a:t>et al</a:t>
            </a:r>
            <a:r>
              <a:rPr lang="nl-BE" sz="1200" b="1">
                <a:latin typeface="Verdana" pitchFamily="34" charset="0"/>
              </a:rPr>
              <a:t>., </a:t>
            </a:r>
            <a:r>
              <a:rPr lang="nl-BE" sz="1200" b="1" i="1">
                <a:latin typeface="Verdana" pitchFamily="34" charset="0"/>
              </a:rPr>
              <a:t>FEBS Letters</a:t>
            </a:r>
            <a:r>
              <a:rPr lang="nl-BE" sz="1200" b="1">
                <a:latin typeface="Verdana" pitchFamily="34" charset="0"/>
              </a:rPr>
              <a:t>, 1997</a:t>
            </a:r>
          </a:p>
        </p:txBody>
      </p:sp>
      <p:sp>
        <p:nvSpPr>
          <p:cNvPr id="3085" name="Text Box 159"/>
          <p:cNvSpPr txBox="1">
            <a:spLocks noChangeArrowheads="1"/>
          </p:cNvSpPr>
          <p:nvPr/>
        </p:nvSpPr>
        <p:spPr bwMode="auto">
          <a:xfrm>
            <a:off x="5868144" y="6321896"/>
            <a:ext cx="29562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latin typeface="Verdana" pitchFamily="34" charset="0"/>
              </a:rPr>
              <a:t>Lauwereys </a:t>
            </a:r>
            <a:r>
              <a:rPr lang="nl-BE" sz="1200" b="1" i="1" dirty="0">
                <a:latin typeface="Verdana" pitchFamily="34" charset="0"/>
              </a:rPr>
              <a:t>et al</a:t>
            </a:r>
            <a:r>
              <a:rPr lang="nl-BE" sz="1200" b="1" dirty="0">
                <a:latin typeface="Verdana" pitchFamily="34" charset="0"/>
              </a:rPr>
              <a:t>., </a:t>
            </a:r>
            <a:r>
              <a:rPr lang="nl-BE" sz="1200" b="1" i="1" dirty="0">
                <a:latin typeface="Verdana" pitchFamily="34" charset="0"/>
              </a:rPr>
              <a:t>EMBO J.</a:t>
            </a:r>
            <a:r>
              <a:rPr lang="nl-BE" sz="1200" b="1" dirty="0">
                <a:latin typeface="Verdana" pitchFamily="34" charset="0"/>
              </a:rPr>
              <a:t>, 1998</a:t>
            </a:r>
          </a:p>
        </p:txBody>
      </p:sp>
      <p:sp>
        <p:nvSpPr>
          <p:cNvPr id="349344" name="Text Box 160"/>
          <p:cNvSpPr txBox="1">
            <a:spLocks noChangeArrowheads="1"/>
          </p:cNvSpPr>
          <p:nvPr/>
        </p:nvSpPr>
        <p:spPr bwMode="auto">
          <a:xfrm>
            <a:off x="6906071" y="5774312"/>
            <a:ext cx="2130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Nanobody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0" name="Picture 3" descr="Moving came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427" y="2492896"/>
            <a:ext cx="20923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" name="Text Box 4"/>
          <p:cNvSpPr txBox="1">
            <a:spLocks noChangeArrowheads="1"/>
          </p:cNvSpPr>
          <p:nvPr/>
        </p:nvSpPr>
        <p:spPr bwMode="auto">
          <a:xfrm>
            <a:off x="251520" y="5199583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000000"/>
                </a:solidFill>
                <a:latin typeface="Arial Black" pitchFamily="34" charset="0"/>
              </a:rPr>
              <a:t>Immunisation </a:t>
            </a:r>
          </a:p>
          <a:p>
            <a:pPr algn="ctr" eaLnBrk="0" hangingPunct="0"/>
            <a:r>
              <a:rPr lang="en-US" sz="1200" dirty="0">
                <a:solidFill>
                  <a:srgbClr val="000000"/>
                </a:solidFill>
                <a:latin typeface="Arial Black" pitchFamily="34" charset="0"/>
              </a:rPr>
              <a:t>(6-8 weaks)</a:t>
            </a:r>
          </a:p>
        </p:txBody>
      </p:sp>
      <p:pic>
        <p:nvPicPr>
          <p:cNvPr id="163" name="Content Placeholder 4" descr="drome_victor.png"/>
          <p:cNvPicPr>
            <a:picLocks noChangeAspect="1"/>
          </p:cNvPicPr>
          <p:nvPr/>
        </p:nvPicPr>
        <p:blipFill>
          <a:blip r:embed="rId5"/>
          <a:srcRect l="78618" t="57627"/>
          <a:stretch>
            <a:fillRect/>
          </a:stretch>
        </p:blipFill>
        <p:spPr>
          <a:xfrm>
            <a:off x="5715008" y="1153462"/>
            <a:ext cx="1285884" cy="11789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8" name="Group 167"/>
          <p:cNvGrpSpPr/>
          <p:nvPr/>
        </p:nvGrpSpPr>
        <p:grpSpPr>
          <a:xfrm>
            <a:off x="2192166" y="1801166"/>
            <a:ext cx="4752528" cy="3286148"/>
            <a:chOff x="2071670" y="2214554"/>
            <a:chExt cx="4752528" cy="3286148"/>
          </a:xfrm>
          <a:effectLst>
            <a:outerShdw blurRad="127000" dist="63500" dir="2700000" sx="105000" sy="105000" algn="ctr" rotWithShape="0">
              <a:schemeClr val="accent1">
                <a:lumMod val="50000"/>
                <a:alpha val="80000"/>
              </a:schemeClr>
            </a:outerShdw>
          </a:effectLst>
        </p:grpSpPr>
        <p:sp>
          <p:nvSpPr>
            <p:cNvPr id="169" name="Rectangle 5"/>
            <p:cNvSpPr>
              <a:spLocks noChangeArrowheads="1"/>
            </p:cNvSpPr>
            <p:nvPr/>
          </p:nvSpPr>
          <p:spPr bwMode="auto">
            <a:xfrm>
              <a:off x="2071670" y="2214554"/>
              <a:ext cx="4752528" cy="3286148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7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8874" t="37903" r="8723" b="16199"/>
            <a:stretch>
              <a:fillRect/>
            </a:stretch>
          </p:blipFill>
          <p:spPr bwMode="auto">
            <a:xfrm>
              <a:off x="2143678" y="2928951"/>
              <a:ext cx="4608512" cy="242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" name="Text Box 160"/>
            <p:cNvSpPr txBox="1">
              <a:spLocks noChangeArrowheads="1"/>
            </p:cNvSpPr>
            <p:nvPr/>
          </p:nvSpPr>
          <p:spPr bwMode="auto">
            <a:xfrm>
              <a:off x="2769141" y="2285992"/>
              <a:ext cx="335758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BE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Phage Display</a:t>
              </a:r>
              <a:endPara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087 -0.140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344" grpId="0"/>
      <p:bldP spid="1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4123"/>
            <a:ext cx="5293334" cy="5741261"/>
          </a:xfrm>
        </p:spPr>
        <p:txBody>
          <a:bodyPr>
            <a:normAutofit fontScale="62500" lnSpcReduction="20000"/>
          </a:bodyPr>
          <a:lstStyle/>
          <a:p>
            <a:r>
              <a:rPr lang="nl-BE" dirty="0"/>
              <a:t>Bivalent: </a:t>
            </a:r>
          </a:p>
          <a:p>
            <a:pPr lvl="1"/>
            <a:r>
              <a:rPr lang="nl-BE" dirty="0"/>
              <a:t>Conrath et al., JBC 2001</a:t>
            </a:r>
          </a:p>
          <a:p>
            <a:pPr lvl="1"/>
            <a:endParaRPr lang="nl-BE" dirty="0"/>
          </a:p>
          <a:p>
            <a:r>
              <a:rPr lang="nl-BE" dirty="0"/>
              <a:t>Bispecific: </a:t>
            </a:r>
          </a:p>
          <a:p>
            <a:pPr lvl="1"/>
            <a:r>
              <a:rPr lang="nl-BE" dirty="0"/>
              <a:t>Conrath et al., JBC 2001</a:t>
            </a:r>
          </a:p>
          <a:p>
            <a:pPr lvl="1"/>
            <a:endParaRPr lang="nl-BE" dirty="0"/>
          </a:p>
          <a:p>
            <a:r>
              <a:rPr lang="nl-BE" dirty="0"/>
              <a:t>Pentavalent: </a:t>
            </a:r>
          </a:p>
          <a:p>
            <a:pPr lvl="1"/>
            <a:r>
              <a:rPr lang="nl-BE" dirty="0"/>
              <a:t>Zhang et al., JMB 2004</a:t>
            </a:r>
          </a:p>
          <a:p>
            <a:pPr lvl="1"/>
            <a:endParaRPr lang="nl-BE" dirty="0"/>
          </a:p>
          <a:p>
            <a:r>
              <a:rPr lang="nl-BE" dirty="0"/>
              <a:t>Decavalent/bispecific: </a:t>
            </a:r>
          </a:p>
          <a:p>
            <a:pPr lvl="1"/>
            <a:r>
              <a:rPr lang="nl-BE" dirty="0"/>
              <a:t>Stone et al., J Imm Meth 2007</a:t>
            </a:r>
          </a:p>
          <a:p>
            <a:pPr lvl="1"/>
            <a:endParaRPr lang="nl-BE" dirty="0"/>
          </a:p>
          <a:p>
            <a:r>
              <a:rPr lang="nl-BE" dirty="0"/>
              <a:t>Immuno-enzyme (ADEPT): </a:t>
            </a:r>
          </a:p>
          <a:p>
            <a:pPr lvl="1"/>
            <a:r>
              <a:rPr lang="nl-BE" dirty="0"/>
              <a:t>Cortez-Retamozo et al., Can Res 2004</a:t>
            </a:r>
          </a:p>
          <a:p>
            <a:pPr lvl="1"/>
            <a:endParaRPr lang="nl-BE" dirty="0"/>
          </a:p>
          <a:p>
            <a:r>
              <a:rPr lang="nl-BE" dirty="0"/>
              <a:t>Immuno-toxin: </a:t>
            </a:r>
          </a:p>
          <a:p>
            <a:pPr lvl="1"/>
            <a:r>
              <a:rPr lang="nl-BE" dirty="0"/>
              <a:t>Baral et al., Nat Med 2006</a:t>
            </a:r>
          </a:p>
          <a:p>
            <a:pPr lvl="1"/>
            <a:endParaRPr lang="nl-BE" dirty="0"/>
          </a:p>
          <a:p>
            <a:r>
              <a:rPr lang="nl-BE" dirty="0"/>
              <a:t>Chromobody: </a:t>
            </a:r>
          </a:p>
          <a:p>
            <a:pPr lvl="1"/>
            <a:r>
              <a:rPr lang="nl-BE" dirty="0"/>
              <a:t>Rothbauer et al., Nat Meth 2006</a:t>
            </a:r>
          </a:p>
          <a:p>
            <a:pPr marL="614250" lvl="1" indent="0">
              <a:buNone/>
            </a:pPr>
            <a:endParaRPr lang="nl-BE" dirty="0"/>
          </a:p>
          <a:p>
            <a:r>
              <a:rPr lang="nl-BE" dirty="0"/>
              <a:t>Scorpion (bispecific + Fc effector function)</a:t>
            </a:r>
          </a:p>
          <a:p>
            <a:pPr lvl="1"/>
            <a:r>
              <a:rPr lang="nl-BE" dirty="0"/>
              <a:t>Hmila et al., Mol Immunol 2008</a:t>
            </a:r>
          </a:p>
          <a:p>
            <a:pPr lvl="1"/>
            <a:endParaRPr lang="nl-BE" dirty="0"/>
          </a:p>
          <a:p>
            <a:r>
              <a:rPr lang="en-US" dirty="0"/>
              <a:t>Anti-HER2 </a:t>
            </a:r>
            <a:r>
              <a:rPr lang="en-US" dirty="0" err="1"/>
              <a:t>Nb</a:t>
            </a:r>
            <a:r>
              <a:rPr lang="en-US" dirty="0"/>
              <a:t> for PET imaging of breast cancer</a:t>
            </a:r>
          </a:p>
          <a:p>
            <a:pPr lvl="1"/>
            <a:r>
              <a:rPr lang="en-US" dirty="0" err="1"/>
              <a:t>Pruszynski</a:t>
            </a:r>
            <a:r>
              <a:rPr lang="en-US" dirty="0"/>
              <a:t>, 2013</a:t>
            </a:r>
          </a:p>
          <a:p>
            <a:pPr lvl="1"/>
            <a:endParaRPr lang="en-US" dirty="0"/>
          </a:p>
          <a:p>
            <a:r>
              <a:rPr lang="en-US" dirty="0" err="1"/>
              <a:t>Nanomaterials</a:t>
            </a:r>
            <a:r>
              <a:rPr lang="en-US" dirty="0"/>
              <a:t> targeting</a:t>
            </a:r>
          </a:p>
          <a:p>
            <a:pPr lvl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Van de Broek, 2011</a:t>
            </a:r>
            <a:endParaRPr lang="en-US" dirty="0"/>
          </a:p>
        </p:txBody>
      </p:sp>
      <p:sp>
        <p:nvSpPr>
          <p:cNvPr id="32782" name="Rectangle 34"/>
          <p:cNvSpPr>
            <a:spLocks noChangeArrowheads="1"/>
          </p:cNvSpPr>
          <p:nvPr/>
        </p:nvSpPr>
        <p:spPr bwMode="auto">
          <a:xfrm rot="19023367">
            <a:off x="5097466" y="3973369"/>
            <a:ext cx="562792" cy="212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endParaRPr lang="nl-BE" sz="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7" name="Text Box 27"/>
          <p:cNvSpPr txBox="1">
            <a:spLocks noChangeArrowheads="1"/>
          </p:cNvSpPr>
          <p:nvPr/>
        </p:nvSpPr>
        <p:spPr bwMode="auto">
          <a:xfrm>
            <a:off x="5202657" y="4150678"/>
            <a:ext cx="1277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VHH or </a:t>
            </a:r>
          </a:p>
          <a:p>
            <a:pPr algn="ctr" eaLnBrk="0" hangingPunct="0"/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Nanobody</a:t>
            </a:r>
          </a:p>
        </p:txBody>
      </p:sp>
      <p:sp>
        <p:nvSpPr>
          <p:cNvPr id="32788" name="Freeform 87"/>
          <p:cNvSpPr>
            <a:spLocks/>
          </p:cNvSpPr>
          <p:nvPr/>
        </p:nvSpPr>
        <p:spPr bwMode="auto">
          <a:xfrm rot="21420000">
            <a:off x="5555476" y="3734505"/>
            <a:ext cx="512701" cy="387872"/>
          </a:xfrm>
          <a:custGeom>
            <a:avLst/>
            <a:gdLst>
              <a:gd name="T0" fmla="*/ 2147483647 w 535"/>
              <a:gd name="T1" fmla="*/ 2147483647 h 371"/>
              <a:gd name="T2" fmla="*/ 2147483647 w 535"/>
              <a:gd name="T3" fmla="*/ 2147483647 h 371"/>
              <a:gd name="T4" fmla="*/ 2147483647 w 535"/>
              <a:gd name="T5" fmla="*/ 2147483647 h 371"/>
              <a:gd name="T6" fmla="*/ 2147483647 w 535"/>
              <a:gd name="T7" fmla="*/ 2147483647 h 371"/>
              <a:gd name="T8" fmla="*/ 2147483647 w 535"/>
              <a:gd name="T9" fmla="*/ 2147483647 h 371"/>
              <a:gd name="T10" fmla="*/ 2147483647 w 535"/>
              <a:gd name="T11" fmla="*/ 2147483647 h 371"/>
              <a:gd name="T12" fmla="*/ 2147483647 w 535"/>
              <a:gd name="T13" fmla="*/ 2147483647 h 371"/>
              <a:gd name="T14" fmla="*/ 2147483647 w 535"/>
              <a:gd name="T15" fmla="*/ 2147483647 h 371"/>
              <a:gd name="T16" fmla="*/ 2147483647 w 535"/>
              <a:gd name="T17" fmla="*/ 2147483647 h 371"/>
              <a:gd name="T18" fmla="*/ 2147483647 w 535"/>
              <a:gd name="T19" fmla="*/ 2147483647 h 371"/>
              <a:gd name="T20" fmla="*/ 2147483647 w 535"/>
              <a:gd name="T21" fmla="*/ 2147483647 h 371"/>
              <a:gd name="T22" fmla="*/ 2147483647 w 535"/>
              <a:gd name="T23" fmla="*/ 2147483647 h 371"/>
              <a:gd name="T24" fmla="*/ 2147483647 w 535"/>
              <a:gd name="T25" fmla="*/ 2147483647 h 371"/>
              <a:gd name="T26" fmla="*/ 2147483647 w 535"/>
              <a:gd name="T27" fmla="*/ 2147483647 h 371"/>
              <a:gd name="T28" fmla="*/ 2147483647 w 535"/>
              <a:gd name="T29" fmla="*/ 2147483647 h 371"/>
              <a:gd name="T30" fmla="*/ 2147483647 w 535"/>
              <a:gd name="T31" fmla="*/ 2147483647 h 371"/>
              <a:gd name="T32" fmla="*/ 2147483647 w 535"/>
              <a:gd name="T33" fmla="*/ 2147483647 h 371"/>
              <a:gd name="T34" fmla="*/ 2147483647 w 535"/>
              <a:gd name="T35" fmla="*/ 2147483647 h 371"/>
              <a:gd name="T36" fmla="*/ 2147483647 w 535"/>
              <a:gd name="T37" fmla="*/ 2147483647 h 371"/>
              <a:gd name="T38" fmla="*/ 2147483647 w 535"/>
              <a:gd name="T39" fmla="*/ 2147483647 h 371"/>
              <a:gd name="T40" fmla="*/ 2147483647 w 535"/>
              <a:gd name="T41" fmla="*/ 2147483647 h 371"/>
              <a:gd name="T42" fmla="*/ 2147483647 w 535"/>
              <a:gd name="T43" fmla="*/ 2147483647 h 371"/>
              <a:gd name="T44" fmla="*/ 2147483647 w 535"/>
              <a:gd name="T45" fmla="*/ 2147483647 h 371"/>
              <a:gd name="T46" fmla="*/ 2147483647 w 535"/>
              <a:gd name="T47" fmla="*/ 2147483647 h 371"/>
              <a:gd name="T48" fmla="*/ 2147483647 w 535"/>
              <a:gd name="T49" fmla="*/ 2147483647 h 371"/>
              <a:gd name="T50" fmla="*/ 2147483647 w 535"/>
              <a:gd name="T51" fmla="*/ 0 h 371"/>
              <a:gd name="T52" fmla="*/ 2147483647 w 535"/>
              <a:gd name="T53" fmla="*/ 2147483647 h 371"/>
              <a:gd name="T54" fmla="*/ 2147483647 w 535"/>
              <a:gd name="T55" fmla="*/ 2147483647 h 371"/>
              <a:gd name="T56" fmla="*/ 2147483647 w 535"/>
              <a:gd name="T57" fmla="*/ 2147483647 h 371"/>
              <a:gd name="T58" fmla="*/ 2147483647 w 535"/>
              <a:gd name="T59" fmla="*/ 2147483647 h 371"/>
              <a:gd name="T60" fmla="*/ 2147483647 w 535"/>
              <a:gd name="T61" fmla="*/ 2147483647 h 371"/>
              <a:gd name="T62" fmla="*/ 2147483647 w 535"/>
              <a:gd name="T63" fmla="*/ 2147483647 h 371"/>
              <a:gd name="T64" fmla="*/ 2147483647 w 535"/>
              <a:gd name="T65" fmla="*/ 2147483647 h 371"/>
              <a:gd name="T66" fmla="*/ 2147483647 w 535"/>
              <a:gd name="T67" fmla="*/ 2147483647 h 371"/>
              <a:gd name="T68" fmla="*/ 2147483647 w 535"/>
              <a:gd name="T69" fmla="*/ 2147483647 h 3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5"/>
              <a:gd name="T106" fmla="*/ 0 h 371"/>
              <a:gd name="T107" fmla="*/ 535 w 535"/>
              <a:gd name="T108" fmla="*/ 371 h 37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5" h="371">
                <a:moveTo>
                  <a:pt x="473" y="184"/>
                </a:moveTo>
                <a:lnTo>
                  <a:pt x="488" y="202"/>
                </a:lnTo>
                <a:lnTo>
                  <a:pt x="500" y="219"/>
                </a:lnTo>
                <a:lnTo>
                  <a:pt x="511" y="235"/>
                </a:lnTo>
                <a:lnTo>
                  <a:pt x="519" y="251"/>
                </a:lnTo>
                <a:lnTo>
                  <a:pt x="527" y="266"/>
                </a:lnTo>
                <a:lnTo>
                  <a:pt x="532" y="280"/>
                </a:lnTo>
                <a:lnTo>
                  <a:pt x="534" y="296"/>
                </a:lnTo>
                <a:lnTo>
                  <a:pt x="534" y="309"/>
                </a:lnTo>
                <a:lnTo>
                  <a:pt x="533" y="321"/>
                </a:lnTo>
                <a:lnTo>
                  <a:pt x="527" y="332"/>
                </a:lnTo>
                <a:lnTo>
                  <a:pt x="521" y="340"/>
                </a:lnTo>
                <a:lnTo>
                  <a:pt x="515" y="349"/>
                </a:lnTo>
                <a:lnTo>
                  <a:pt x="503" y="356"/>
                </a:lnTo>
                <a:lnTo>
                  <a:pt x="491" y="361"/>
                </a:lnTo>
                <a:lnTo>
                  <a:pt x="476" y="366"/>
                </a:lnTo>
                <a:lnTo>
                  <a:pt x="462" y="369"/>
                </a:lnTo>
                <a:lnTo>
                  <a:pt x="444" y="370"/>
                </a:lnTo>
                <a:lnTo>
                  <a:pt x="425" y="370"/>
                </a:lnTo>
                <a:lnTo>
                  <a:pt x="404" y="368"/>
                </a:lnTo>
                <a:lnTo>
                  <a:pt x="384" y="364"/>
                </a:lnTo>
                <a:lnTo>
                  <a:pt x="360" y="360"/>
                </a:lnTo>
                <a:lnTo>
                  <a:pt x="337" y="353"/>
                </a:lnTo>
                <a:lnTo>
                  <a:pt x="314" y="345"/>
                </a:lnTo>
                <a:lnTo>
                  <a:pt x="291" y="337"/>
                </a:lnTo>
                <a:lnTo>
                  <a:pt x="266" y="326"/>
                </a:lnTo>
                <a:lnTo>
                  <a:pt x="241" y="315"/>
                </a:lnTo>
                <a:lnTo>
                  <a:pt x="216" y="302"/>
                </a:lnTo>
                <a:lnTo>
                  <a:pt x="194" y="289"/>
                </a:lnTo>
                <a:lnTo>
                  <a:pt x="171" y="273"/>
                </a:lnTo>
                <a:lnTo>
                  <a:pt x="150" y="258"/>
                </a:lnTo>
                <a:lnTo>
                  <a:pt x="126" y="243"/>
                </a:lnTo>
                <a:lnTo>
                  <a:pt x="107" y="226"/>
                </a:lnTo>
                <a:lnTo>
                  <a:pt x="88" y="209"/>
                </a:lnTo>
                <a:lnTo>
                  <a:pt x="71" y="194"/>
                </a:lnTo>
                <a:lnTo>
                  <a:pt x="56" y="176"/>
                </a:lnTo>
                <a:lnTo>
                  <a:pt x="42" y="161"/>
                </a:lnTo>
                <a:lnTo>
                  <a:pt x="30" y="143"/>
                </a:lnTo>
                <a:lnTo>
                  <a:pt x="19" y="127"/>
                </a:lnTo>
                <a:lnTo>
                  <a:pt x="11" y="111"/>
                </a:lnTo>
                <a:lnTo>
                  <a:pt x="6" y="95"/>
                </a:lnTo>
                <a:lnTo>
                  <a:pt x="1" y="81"/>
                </a:lnTo>
                <a:lnTo>
                  <a:pt x="0" y="68"/>
                </a:lnTo>
                <a:lnTo>
                  <a:pt x="1" y="55"/>
                </a:lnTo>
                <a:lnTo>
                  <a:pt x="5" y="43"/>
                </a:lnTo>
                <a:lnTo>
                  <a:pt x="9" y="33"/>
                </a:lnTo>
                <a:lnTo>
                  <a:pt x="17" y="25"/>
                </a:lnTo>
                <a:lnTo>
                  <a:pt x="26" y="17"/>
                </a:lnTo>
                <a:lnTo>
                  <a:pt x="37" y="10"/>
                </a:lnTo>
                <a:lnTo>
                  <a:pt x="51" y="4"/>
                </a:lnTo>
                <a:lnTo>
                  <a:pt x="66" y="2"/>
                </a:lnTo>
                <a:lnTo>
                  <a:pt x="82" y="0"/>
                </a:lnTo>
                <a:lnTo>
                  <a:pt x="100" y="0"/>
                </a:lnTo>
                <a:lnTo>
                  <a:pt x="121" y="1"/>
                </a:lnTo>
                <a:lnTo>
                  <a:pt x="141" y="4"/>
                </a:lnTo>
                <a:lnTo>
                  <a:pt x="163" y="7"/>
                </a:lnTo>
                <a:lnTo>
                  <a:pt x="187" y="14"/>
                </a:lnTo>
                <a:lnTo>
                  <a:pt x="209" y="21"/>
                </a:lnTo>
                <a:lnTo>
                  <a:pt x="233" y="28"/>
                </a:lnTo>
                <a:lnTo>
                  <a:pt x="257" y="38"/>
                </a:lnTo>
                <a:lnTo>
                  <a:pt x="282" y="49"/>
                </a:lnTo>
                <a:lnTo>
                  <a:pt x="306" y="61"/>
                </a:lnTo>
                <a:lnTo>
                  <a:pt x="330" y="74"/>
                </a:lnTo>
                <a:lnTo>
                  <a:pt x="354" y="87"/>
                </a:lnTo>
                <a:lnTo>
                  <a:pt x="375" y="103"/>
                </a:lnTo>
                <a:lnTo>
                  <a:pt x="398" y="119"/>
                </a:lnTo>
                <a:lnTo>
                  <a:pt x="418" y="135"/>
                </a:lnTo>
                <a:lnTo>
                  <a:pt x="437" y="151"/>
                </a:lnTo>
                <a:lnTo>
                  <a:pt x="455" y="168"/>
                </a:lnTo>
                <a:lnTo>
                  <a:pt x="473" y="184"/>
                </a:lnTo>
              </a:path>
            </a:pathLst>
          </a:custGeom>
          <a:solidFill>
            <a:srgbClr val="FFFF0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 anchorCtr="1"/>
          <a:lstStyle/>
          <a:p>
            <a:endParaRPr lang="nl-BE" sz="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167"/>
          <p:cNvGrpSpPr>
            <a:grpSpLocks/>
          </p:cNvGrpSpPr>
          <p:nvPr/>
        </p:nvGrpSpPr>
        <p:grpSpPr bwMode="auto">
          <a:xfrm>
            <a:off x="5352955" y="5458808"/>
            <a:ext cx="1414029" cy="1137423"/>
            <a:chOff x="1074738" y="3426578"/>
            <a:chExt cx="1256418" cy="1094622"/>
          </a:xfrm>
        </p:grpSpPr>
        <p:sp>
          <p:nvSpPr>
            <p:cNvPr id="32817" name="Text Box 93"/>
            <p:cNvSpPr txBox="1">
              <a:spLocks noChangeArrowheads="1"/>
            </p:cNvSpPr>
            <p:nvPr/>
          </p:nvSpPr>
          <p:spPr bwMode="auto">
            <a:xfrm>
              <a:off x="1074738" y="4006850"/>
              <a:ext cx="278029" cy="20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</a:p>
          </p:txBody>
        </p:sp>
        <p:sp>
          <p:nvSpPr>
            <p:cNvPr id="160" name="Left Brace 159"/>
            <p:cNvSpPr/>
            <p:nvPr/>
          </p:nvSpPr>
          <p:spPr bwMode="auto">
            <a:xfrm>
              <a:off x="1321501" y="3748564"/>
              <a:ext cx="142528" cy="772636"/>
            </a:xfrm>
            <a:prstGeom prst="leftBr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19" name="Rectangle 91"/>
            <p:cNvSpPr>
              <a:spLocks noChangeArrowheads="1"/>
            </p:cNvSpPr>
            <p:nvPr/>
          </p:nvSpPr>
          <p:spPr bwMode="auto">
            <a:xfrm>
              <a:off x="1811462" y="3833814"/>
              <a:ext cx="519694" cy="2048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CH2</a:t>
              </a:r>
            </a:p>
          </p:txBody>
        </p:sp>
        <p:sp>
          <p:nvSpPr>
            <p:cNvPr id="32820" name="Rectangle 91"/>
            <p:cNvSpPr>
              <a:spLocks noChangeArrowheads="1"/>
            </p:cNvSpPr>
            <p:nvPr/>
          </p:nvSpPr>
          <p:spPr bwMode="auto">
            <a:xfrm>
              <a:off x="1778185" y="4273550"/>
              <a:ext cx="519186" cy="2048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CH3</a:t>
              </a:r>
            </a:p>
          </p:txBody>
        </p:sp>
        <p:sp>
          <p:nvSpPr>
            <p:cNvPr id="163" name="Arc 162"/>
            <p:cNvSpPr/>
            <p:nvPr/>
          </p:nvSpPr>
          <p:spPr bwMode="auto">
            <a:xfrm flipH="1">
              <a:off x="1654065" y="3632139"/>
              <a:ext cx="438138" cy="308702"/>
            </a:xfrm>
            <a:prstGeom prst="arc">
              <a:avLst>
                <a:gd name="adj1" fmla="val 16082470"/>
                <a:gd name="adj2" fmla="val 0"/>
              </a:avLst>
            </a:prstGeom>
            <a:ln w="28575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2" name="Freeform 87"/>
            <p:cNvSpPr>
              <a:spLocks/>
            </p:cNvSpPr>
            <p:nvPr/>
          </p:nvSpPr>
          <p:spPr bwMode="auto">
            <a:xfrm rot="648843" flipH="1">
              <a:off x="1855788" y="3438525"/>
              <a:ext cx="312737" cy="231775"/>
            </a:xfrm>
            <a:custGeom>
              <a:avLst/>
              <a:gdLst>
                <a:gd name="T0" fmla="*/ 2147483647 w 535"/>
                <a:gd name="T1" fmla="*/ 2147483647 h 371"/>
                <a:gd name="T2" fmla="*/ 2147483647 w 535"/>
                <a:gd name="T3" fmla="*/ 2147483647 h 371"/>
                <a:gd name="T4" fmla="*/ 2147483647 w 535"/>
                <a:gd name="T5" fmla="*/ 2147483647 h 371"/>
                <a:gd name="T6" fmla="*/ 2147483647 w 535"/>
                <a:gd name="T7" fmla="*/ 2147483647 h 371"/>
                <a:gd name="T8" fmla="*/ 2147483647 w 535"/>
                <a:gd name="T9" fmla="*/ 2147483647 h 371"/>
                <a:gd name="T10" fmla="*/ 2147483647 w 535"/>
                <a:gd name="T11" fmla="*/ 2147483647 h 371"/>
                <a:gd name="T12" fmla="*/ 2147483647 w 535"/>
                <a:gd name="T13" fmla="*/ 2147483647 h 371"/>
                <a:gd name="T14" fmla="*/ 2147483647 w 535"/>
                <a:gd name="T15" fmla="*/ 2147483647 h 371"/>
                <a:gd name="T16" fmla="*/ 2147483647 w 535"/>
                <a:gd name="T17" fmla="*/ 2147483647 h 371"/>
                <a:gd name="T18" fmla="*/ 2147483647 w 535"/>
                <a:gd name="T19" fmla="*/ 2147483647 h 371"/>
                <a:gd name="T20" fmla="*/ 2147483647 w 535"/>
                <a:gd name="T21" fmla="*/ 2147483647 h 371"/>
                <a:gd name="T22" fmla="*/ 2147483647 w 535"/>
                <a:gd name="T23" fmla="*/ 2147483647 h 371"/>
                <a:gd name="T24" fmla="*/ 2147483647 w 535"/>
                <a:gd name="T25" fmla="*/ 2147483647 h 371"/>
                <a:gd name="T26" fmla="*/ 2147483647 w 535"/>
                <a:gd name="T27" fmla="*/ 2147483647 h 371"/>
                <a:gd name="T28" fmla="*/ 2147483647 w 535"/>
                <a:gd name="T29" fmla="*/ 2147483647 h 371"/>
                <a:gd name="T30" fmla="*/ 2147483647 w 535"/>
                <a:gd name="T31" fmla="*/ 2147483647 h 371"/>
                <a:gd name="T32" fmla="*/ 2147483647 w 535"/>
                <a:gd name="T33" fmla="*/ 2147483647 h 371"/>
                <a:gd name="T34" fmla="*/ 2147483647 w 535"/>
                <a:gd name="T35" fmla="*/ 2147483647 h 371"/>
                <a:gd name="T36" fmla="*/ 2147483647 w 535"/>
                <a:gd name="T37" fmla="*/ 2147483647 h 371"/>
                <a:gd name="T38" fmla="*/ 2147483647 w 535"/>
                <a:gd name="T39" fmla="*/ 2147483647 h 371"/>
                <a:gd name="T40" fmla="*/ 2147483647 w 535"/>
                <a:gd name="T41" fmla="*/ 2147483647 h 371"/>
                <a:gd name="T42" fmla="*/ 2147483647 w 535"/>
                <a:gd name="T43" fmla="*/ 2147483647 h 371"/>
                <a:gd name="T44" fmla="*/ 2147483647 w 535"/>
                <a:gd name="T45" fmla="*/ 2147483647 h 371"/>
                <a:gd name="T46" fmla="*/ 2147483647 w 535"/>
                <a:gd name="T47" fmla="*/ 2147483647 h 371"/>
                <a:gd name="T48" fmla="*/ 2147483647 w 535"/>
                <a:gd name="T49" fmla="*/ 2147483647 h 371"/>
                <a:gd name="T50" fmla="*/ 2147483647 w 535"/>
                <a:gd name="T51" fmla="*/ 0 h 371"/>
                <a:gd name="T52" fmla="*/ 2147483647 w 535"/>
                <a:gd name="T53" fmla="*/ 2147483647 h 371"/>
                <a:gd name="T54" fmla="*/ 2147483647 w 535"/>
                <a:gd name="T55" fmla="*/ 2147483647 h 371"/>
                <a:gd name="T56" fmla="*/ 2147483647 w 535"/>
                <a:gd name="T57" fmla="*/ 2147483647 h 371"/>
                <a:gd name="T58" fmla="*/ 2147483647 w 535"/>
                <a:gd name="T59" fmla="*/ 2147483647 h 371"/>
                <a:gd name="T60" fmla="*/ 2147483647 w 535"/>
                <a:gd name="T61" fmla="*/ 2147483647 h 371"/>
                <a:gd name="T62" fmla="*/ 2147483647 w 535"/>
                <a:gd name="T63" fmla="*/ 2147483647 h 371"/>
                <a:gd name="T64" fmla="*/ 2147483647 w 535"/>
                <a:gd name="T65" fmla="*/ 2147483647 h 371"/>
                <a:gd name="T66" fmla="*/ 2147483647 w 535"/>
                <a:gd name="T67" fmla="*/ 2147483647 h 371"/>
                <a:gd name="T68" fmla="*/ 2147483647 w 535"/>
                <a:gd name="T69" fmla="*/ 2147483647 h 3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5"/>
                <a:gd name="T106" fmla="*/ 0 h 371"/>
                <a:gd name="T107" fmla="*/ 535 w 535"/>
                <a:gd name="T108" fmla="*/ 371 h 3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5" h="371">
                  <a:moveTo>
                    <a:pt x="473" y="184"/>
                  </a:moveTo>
                  <a:lnTo>
                    <a:pt x="488" y="202"/>
                  </a:lnTo>
                  <a:lnTo>
                    <a:pt x="500" y="219"/>
                  </a:lnTo>
                  <a:lnTo>
                    <a:pt x="511" y="235"/>
                  </a:lnTo>
                  <a:lnTo>
                    <a:pt x="519" y="251"/>
                  </a:lnTo>
                  <a:lnTo>
                    <a:pt x="527" y="266"/>
                  </a:lnTo>
                  <a:lnTo>
                    <a:pt x="532" y="280"/>
                  </a:lnTo>
                  <a:lnTo>
                    <a:pt x="534" y="296"/>
                  </a:lnTo>
                  <a:lnTo>
                    <a:pt x="534" y="309"/>
                  </a:lnTo>
                  <a:lnTo>
                    <a:pt x="533" y="321"/>
                  </a:lnTo>
                  <a:lnTo>
                    <a:pt x="527" y="332"/>
                  </a:lnTo>
                  <a:lnTo>
                    <a:pt x="521" y="340"/>
                  </a:lnTo>
                  <a:lnTo>
                    <a:pt x="515" y="349"/>
                  </a:lnTo>
                  <a:lnTo>
                    <a:pt x="503" y="356"/>
                  </a:lnTo>
                  <a:lnTo>
                    <a:pt x="491" y="361"/>
                  </a:lnTo>
                  <a:lnTo>
                    <a:pt x="476" y="366"/>
                  </a:lnTo>
                  <a:lnTo>
                    <a:pt x="462" y="369"/>
                  </a:lnTo>
                  <a:lnTo>
                    <a:pt x="444" y="370"/>
                  </a:lnTo>
                  <a:lnTo>
                    <a:pt x="425" y="370"/>
                  </a:lnTo>
                  <a:lnTo>
                    <a:pt x="404" y="368"/>
                  </a:lnTo>
                  <a:lnTo>
                    <a:pt x="384" y="364"/>
                  </a:lnTo>
                  <a:lnTo>
                    <a:pt x="360" y="360"/>
                  </a:lnTo>
                  <a:lnTo>
                    <a:pt x="337" y="353"/>
                  </a:lnTo>
                  <a:lnTo>
                    <a:pt x="314" y="345"/>
                  </a:lnTo>
                  <a:lnTo>
                    <a:pt x="291" y="337"/>
                  </a:lnTo>
                  <a:lnTo>
                    <a:pt x="266" y="326"/>
                  </a:lnTo>
                  <a:lnTo>
                    <a:pt x="241" y="315"/>
                  </a:lnTo>
                  <a:lnTo>
                    <a:pt x="216" y="302"/>
                  </a:lnTo>
                  <a:lnTo>
                    <a:pt x="194" y="289"/>
                  </a:lnTo>
                  <a:lnTo>
                    <a:pt x="171" y="273"/>
                  </a:lnTo>
                  <a:lnTo>
                    <a:pt x="150" y="258"/>
                  </a:lnTo>
                  <a:lnTo>
                    <a:pt x="126" y="243"/>
                  </a:lnTo>
                  <a:lnTo>
                    <a:pt x="107" y="226"/>
                  </a:lnTo>
                  <a:lnTo>
                    <a:pt x="88" y="209"/>
                  </a:lnTo>
                  <a:lnTo>
                    <a:pt x="71" y="194"/>
                  </a:lnTo>
                  <a:lnTo>
                    <a:pt x="56" y="176"/>
                  </a:lnTo>
                  <a:lnTo>
                    <a:pt x="42" y="161"/>
                  </a:lnTo>
                  <a:lnTo>
                    <a:pt x="30" y="143"/>
                  </a:lnTo>
                  <a:lnTo>
                    <a:pt x="19" y="127"/>
                  </a:lnTo>
                  <a:lnTo>
                    <a:pt x="11" y="111"/>
                  </a:lnTo>
                  <a:lnTo>
                    <a:pt x="6" y="95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5" y="43"/>
                  </a:lnTo>
                  <a:lnTo>
                    <a:pt x="9" y="33"/>
                  </a:lnTo>
                  <a:lnTo>
                    <a:pt x="17" y="25"/>
                  </a:lnTo>
                  <a:lnTo>
                    <a:pt x="26" y="17"/>
                  </a:lnTo>
                  <a:lnTo>
                    <a:pt x="37" y="10"/>
                  </a:lnTo>
                  <a:lnTo>
                    <a:pt x="51" y="4"/>
                  </a:lnTo>
                  <a:lnTo>
                    <a:pt x="66" y="2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1" y="1"/>
                  </a:lnTo>
                  <a:lnTo>
                    <a:pt x="141" y="4"/>
                  </a:lnTo>
                  <a:lnTo>
                    <a:pt x="163" y="7"/>
                  </a:lnTo>
                  <a:lnTo>
                    <a:pt x="187" y="14"/>
                  </a:lnTo>
                  <a:lnTo>
                    <a:pt x="209" y="21"/>
                  </a:lnTo>
                  <a:lnTo>
                    <a:pt x="233" y="28"/>
                  </a:lnTo>
                  <a:lnTo>
                    <a:pt x="257" y="38"/>
                  </a:lnTo>
                  <a:lnTo>
                    <a:pt x="282" y="49"/>
                  </a:lnTo>
                  <a:lnTo>
                    <a:pt x="306" y="61"/>
                  </a:lnTo>
                  <a:lnTo>
                    <a:pt x="330" y="74"/>
                  </a:lnTo>
                  <a:lnTo>
                    <a:pt x="354" y="87"/>
                  </a:lnTo>
                  <a:lnTo>
                    <a:pt x="375" y="103"/>
                  </a:lnTo>
                  <a:lnTo>
                    <a:pt x="398" y="119"/>
                  </a:lnTo>
                  <a:lnTo>
                    <a:pt x="418" y="135"/>
                  </a:lnTo>
                  <a:lnTo>
                    <a:pt x="437" y="151"/>
                  </a:lnTo>
                  <a:lnTo>
                    <a:pt x="455" y="168"/>
                  </a:lnTo>
                  <a:lnTo>
                    <a:pt x="473" y="184"/>
                  </a:lnTo>
                </a:path>
              </a:pathLst>
            </a:custGeom>
            <a:solidFill>
              <a:srgbClr val="FFFF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 anchor="ctr" anchorCtr="1"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Arc 164"/>
            <p:cNvSpPr/>
            <p:nvPr/>
          </p:nvSpPr>
          <p:spPr bwMode="auto">
            <a:xfrm>
              <a:off x="1332059" y="3632139"/>
              <a:ext cx="466293" cy="308702"/>
            </a:xfrm>
            <a:prstGeom prst="arc">
              <a:avLst>
                <a:gd name="adj1" fmla="val 16082470"/>
                <a:gd name="adj2" fmla="val 0"/>
              </a:avLst>
            </a:prstGeom>
            <a:ln w="28575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4" name="Freeform 87"/>
            <p:cNvSpPr>
              <a:spLocks/>
            </p:cNvSpPr>
            <p:nvPr/>
          </p:nvSpPr>
          <p:spPr bwMode="auto">
            <a:xfrm rot="-648843">
              <a:off x="1303338" y="3441700"/>
              <a:ext cx="312737" cy="233363"/>
            </a:xfrm>
            <a:custGeom>
              <a:avLst/>
              <a:gdLst>
                <a:gd name="T0" fmla="*/ 2147483647 w 535"/>
                <a:gd name="T1" fmla="*/ 2147483647 h 371"/>
                <a:gd name="T2" fmla="*/ 2147483647 w 535"/>
                <a:gd name="T3" fmla="*/ 2147483647 h 371"/>
                <a:gd name="T4" fmla="*/ 2147483647 w 535"/>
                <a:gd name="T5" fmla="*/ 2147483647 h 371"/>
                <a:gd name="T6" fmla="*/ 2147483647 w 535"/>
                <a:gd name="T7" fmla="*/ 2147483647 h 371"/>
                <a:gd name="T8" fmla="*/ 2147483647 w 535"/>
                <a:gd name="T9" fmla="*/ 2147483647 h 371"/>
                <a:gd name="T10" fmla="*/ 2147483647 w 535"/>
                <a:gd name="T11" fmla="*/ 2147483647 h 371"/>
                <a:gd name="T12" fmla="*/ 2147483647 w 535"/>
                <a:gd name="T13" fmla="*/ 2147483647 h 371"/>
                <a:gd name="T14" fmla="*/ 2147483647 w 535"/>
                <a:gd name="T15" fmla="*/ 2147483647 h 371"/>
                <a:gd name="T16" fmla="*/ 2147483647 w 535"/>
                <a:gd name="T17" fmla="*/ 2147483647 h 371"/>
                <a:gd name="T18" fmla="*/ 2147483647 w 535"/>
                <a:gd name="T19" fmla="*/ 2147483647 h 371"/>
                <a:gd name="T20" fmla="*/ 2147483647 w 535"/>
                <a:gd name="T21" fmla="*/ 2147483647 h 371"/>
                <a:gd name="T22" fmla="*/ 2147483647 w 535"/>
                <a:gd name="T23" fmla="*/ 2147483647 h 371"/>
                <a:gd name="T24" fmla="*/ 2147483647 w 535"/>
                <a:gd name="T25" fmla="*/ 2147483647 h 371"/>
                <a:gd name="T26" fmla="*/ 2147483647 w 535"/>
                <a:gd name="T27" fmla="*/ 2147483647 h 371"/>
                <a:gd name="T28" fmla="*/ 2147483647 w 535"/>
                <a:gd name="T29" fmla="*/ 2147483647 h 371"/>
                <a:gd name="T30" fmla="*/ 2147483647 w 535"/>
                <a:gd name="T31" fmla="*/ 2147483647 h 371"/>
                <a:gd name="T32" fmla="*/ 2147483647 w 535"/>
                <a:gd name="T33" fmla="*/ 2147483647 h 371"/>
                <a:gd name="T34" fmla="*/ 2147483647 w 535"/>
                <a:gd name="T35" fmla="*/ 2147483647 h 371"/>
                <a:gd name="T36" fmla="*/ 2147483647 w 535"/>
                <a:gd name="T37" fmla="*/ 2147483647 h 371"/>
                <a:gd name="T38" fmla="*/ 2147483647 w 535"/>
                <a:gd name="T39" fmla="*/ 2147483647 h 371"/>
                <a:gd name="T40" fmla="*/ 2147483647 w 535"/>
                <a:gd name="T41" fmla="*/ 2147483647 h 371"/>
                <a:gd name="T42" fmla="*/ 2147483647 w 535"/>
                <a:gd name="T43" fmla="*/ 2147483647 h 371"/>
                <a:gd name="T44" fmla="*/ 2147483647 w 535"/>
                <a:gd name="T45" fmla="*/ 2147483647 h 371"/>
                <a:gd name="T46" fmla="*/ 2147483647 w 535"/>
                <a:gd name="T47" fmla="*/ 2147483647 h 371"/>
                <a:gd name="T48" fmla="*/ 2147483647 w 535"/>
                <a:gd name="T49" fmla="*/ 2147483647 h 371"/>
                <a:gd name="T50" fmla="*/ 2147483647 w 535"/>
                <a:gd name="T51" fmla="*/ 0 h 371"/>
                <a:gd name="T52" fmla="*/ 2147483647 w 535"/>
                <a:gd name="T53" fmla="*/ 2147483647 h 371"/>
                <a:gd name="T54" fmla="*/ 2147483647 w 535"/>
                <a:gd name="T55" fmla="*/ 2147483647 h 371"/>
                <a:gd name="T56" fmla="*/ 2147483647 w 535"/>
                <a:gd name="T57" fmla="*/ 2147483647 h 371"/>
                <a:gd name="T58" fmla="*/ 2147483647 w 535"/>
                <a:gd name="T59" fmla="*/ 2147483647 h 371"/>
                <a:gd name="T60" fmla="*/ 2147483647 w 535"/>
                <a:gd name="T61" fmla="*/ 2147483647 h 371"/>
                <a:gd name="T62" fmla="*/ 2147483647 w 535"/>
                <a:gd name="T63" fmla="*/ 2147483647 h 371"/>
                <a:gd name="T64" fmla="*/ 2147483647 w 535"/>
                <a:gd name="T65" fmla="*/ 2147483647 h 371"/>
                <a:gd name="T66" fmla="*/ 2147483647 w 535"/>
                <a:gd name="T67" fmla="*/ 2147483647 h 371"/>
                <a:gd name="T68" fmla="*/ 2147483647 w 535"/>
                <a:gd name="T69" fmla="*/ 2147483647 h 3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5"/>
                <a:gd name="T106" fmla="*/ 0 h 371"/>
                <a:gd name="T107" fmla="*/ 535 w 535"/>
                <a:gd name="T108" fmla="*/ 371 h 3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5" h="371">
                  <a:moveTo>
                    <a:pt x="473" y="184"/>
                  </a:moveTo>
                  <a:lnTo>
                    <a:pt x="488" y="202"/>
                  </a:lnTo>
                  <a:lnTo>
                    <a:pt x="500" y="219"/>
                  </a:lnTo>
                  <a:lnTo>
                    <a:pt x="511" y="235"/>
                  </a:lnTo>
                  <a:lnTo>
                    <a:pt x="519" y="251"/>
                  </a:lnTo>
                  <a:lnTo>
                    <a:pt x="527" y="266"/>
                  </a:lnTo>
                  <a:lnTo>
                    <a:pt x="532" y="280"/>
                  </a:lnTo>
                  <a:lnTo>
                    <a:pt x="534" y="296"/>
                  </a:lnTo>
                  <a:lnTo>
                    <a:pt x="534" y="309"/>
                  </a:lnTo>
                  <a:lnTo>
                    <a:pt x="533" y="321"/>
                  </a:lnTo>
                  <a:lnTo>
                    <a:pt x="527" y="332"/>
                  </a:lnTo>
                  <a:lnTo>
                    <a:pt x="521" y="340"/>
                  </a:lnTo>
                  <a:lnTo>
                    <a:pt x="515" y="349"/>
                  </a:lnTo>
                  <a:lnTo>
                    <a:pt x="503" y="356"/>
                  </a:lnTo>
                  <a:lnTo>
                    <a:pt x="491" y="361"/>
                  </a:lnTo>
                  <a:lnTo>
                    <a:pt x="476" y="366"/>
                  </a:lnTo>
                  <a:lnTo>
                    <a:pt x="462" y="369"/>
                  </a:lnTo>
                  <a:lnTo>
                    <a:pt x="444" y="370"/>
                  </a:lnTo>
                  <a:lnTo>
                    <a:pt x="425" y="370"/>
                  </a:lnTo>
                  <a:lnTo>
                    <a:pt x="404" y="368"/>
                  </a:lnTo>
                  <a:lnTo>
                    <a:pt x="384" y="364"/>
                  </a:lnTo>
                  <a:lnTo>
                    <a:pt x="360" y="360"/>
                  </a:lnTo>
                  <a:lnTo>
                    <a:pt x="337" y="353"/>
                  </a:lnTo>
                  <a:lnTo>
                    <a:pt x="314" y="345"/>
                  </a:lnTo>
                  <a:lnTo>
                    <a:pt x="291" y="337"/>
                  </a:lnTo>
                  <a:lnTo>
                    <a:pt x="266" y="326"/>
                  </a:lnTo>
                  <a:lnTo>
                    <a:pt x="241" y="315"/>
                  </a:lnTo>
                  <a:lnTo>
                    <a:pt x="216" y="302"/>
                  </a:lnTo>
                  <a:lnTo>
                    <a:pt x="194" y="289"/>
                  </a:lnTo>
                  <a:lnTo>
                    <a:pt x="171" y="273"/>
                  </a:lnTo>
                  <a:lnTo>
                    <a:pt x="150" y="258"/>
                  </a:lnTo>
                  <a:lnTo>
                    <a:pt x="126" y="243"/>
                  </a:lnTo>
                  <a:lnTo>
                    <a:pt x="107" y="226"/>
                  </a:lnTo>
                  <a:lnTo>
                    <a:pt x="88" y="209"/>
                  </a:lnTo>
                  <a:lnTo>
                    <a:pt x="71" y="194"/>
                  </a:lnTo>
                  <a:lnTo>
                    <a:pt x="56" y="176"/>
                  </a:lnTo>
                  <a:lnTo>
                    <a:pt x="42" y="161"/>
                  </a:lnTo>
                  <a:lnTo>
                    <a:pt x="30" y="143"/>
                  </a:lnTo>
                  <a:lnTo>
                    <a:pt x="19" y="127"/>
                  </a:lnTo>
                  <a:lnTo>
                    <a:pt x="11" y="111"/>
                  </a:lnTo>
                  <a:lnTo>
                    <a:pt x="6" y="95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5" y="43"/>
                  </a:lnTo>
                  <a:lnTo>
                    <a:pt x="9" y="33"/>
                  </a:lnTo>
                  <a:lnTo>
                    <a:pt x="17" y="25"/>
                  </a:lnTo>
                  <a:lnTo>
                    <a:pt x="26" y="17"/>
                  </a:lnTo>
                  <a:lnTo>
                    <a:pt x="37" y="10"/>
                  </a:lnTo>
                  <a:lnTo>
                    <a:pt x="51" y="4"/>
                  </a:lnTo>
                  <a:lnTo>
                    <a:pt x="66" y="2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1" y="1"/>
                  </a:lnTo>
                  <a:lnTo>
                    <a:pt x="141" y="4"/>
                  </a:lnTo>
                  <a:lnTo>
                    <a:pt x="163" y="7"/>
                  </a:lnTo>
                  <a:lnTo>
                    <a:pt x="187" y="14"/>
                  </a:lnTo>
                  <a:lnTo>
                    <a:pt x="209" y="21"/>
                  </a:lnTo>
                  <a:lnTo>
                    <a:pt x="233" y="28"/>
                  </a:lnTo>
                  <a:lnTo>
                    <a:pt x="257" y="38"/>
                  </a:lnTo>
                  <a:lnTo>
                    <a:pt x="282" y="49"/>
                  </a:lnTo>
                  <a:lnTo>
                    <a:pt x="306" y="61"/>
                  </a:lnTo>
                  <a:lnTo>
                    <a:pt x="330" y="74"/>
                  </a:lnTo>
                  <a:lnTo>
                    <a:pt x="354" y="87"/>
                  </a:lnTo>
                  <a:lnTo>
                    <a:pt x="375" y="103"/>
                  </a:lnTo>
                  <a:lnTo>
                    <a:pt x="398" y="119"/>
                  </a:lnTo>
                  <a:lnTo>
                    <a:pt x="418" y="135"/>
                  </a:lnTo>
                  <a:lnTo>
                    <a:pt x="437" y="151"/>
                  </a:lnTo>
                  <a:lnTo>
                    <a:pt x="455" y="168"/>
                  </a:lnTo>
                  <a:lnTo>
                    <a:pt x="473" y="184"/>
                  </a:lnTo>
                </a:path>
              </a:pathLst>
            </a:custGeom>
            <a:solidFill>
              <a:srgbClr val="FFFF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 anchor="ctr" anchorCtr="1"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5" name="Line 81"/>
            <p:cNvSpPr>
              <a:spLocks noChangeShapeType="1"/>
            </p:cNvSpPr>
            <p:nvPr/>
          </p:nvSpPr>
          <p:spPr bwMode="auto">
            <a:xfrm>
              <a:off x="1550988" y="4071938"/>
              <a:ext cx="0" cy="1635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6" name="Freeform 84"/>
            <p:cNvSpPr>
              <a:spLocks/>
            </p:cNvSpPr>
            <p:nvPr/>
          </p:nvSpPr>
          <p:spPr bwMode="auto">
            <a:xfrm>
              <a:off x="1531938" y="4181475"/>
              <a:ext cx="217487" cy="336550"/>
            </a:xfrm>
            <a:custGeom>
              <a:avLst/>
              <a:gdLst>
                <a:gd name="T0" fmla="*/ 2147483647 w 373"/>
                <a:gd name="T1" fmla="*/ 2147483647 h 536"/>
                <a:gd name="T2" fmla="*/ 2147483647 w 373"/>
                <a:gd name="T3" fmla="*/ 2147483647 h 536"/>
                <a:gd name="T4" fmla="*/ 2147483647 w 373"/>
                <a:gd name="T5" fmla="*/ 2147483647 h 536"/>
                <a:gd name="T6" fmla="*/ 2147483647 w 373"/>
                <a:gd name="T7" fmla="*/ 2147483647 h 536"/>
                <a:gd name="T8" fmla="*/ 2147483647 w 373"/>
                <a:gd name="T9" fmla="*/ 2147483647 h 536"/>
                <a:gd name="T10" fmla="*/ 2147483647 w 373"/>
                <a:gd name="T11" fmla="*/ 2147483647 h 536"/>
                <a:gd name="T12" fmla="*/ 2147483647 w 373"/>
                <a:gd name="T13" fmla="*/ 2147483647 h 536"/>
                <a:gd name="T14" fmla="*/ 2147483647 w 373"/>
                <a:gd name="T15" fmla="*/ 2147483647 h 536"/>
                <a:gd name="T16" fmla="*/ 2147483647 w 373"/>
                <a:gd name="T17" fmla="*/ 2147483647 h 536"/>
                <a:gd name="T18" fmla="*/ 2147483647 w 373"/>
                <a:gd name="T19" fmla="*/ 2147483647 h 536"/>
                <a:gd name="T20" fmla="*/ 2147483647 w 373"/>
                <a:gd name="T21" fmla="*/ 2147483647 h 536"/>
                <a:gd name="T22" fmla="*/ 2147483647 w 373"/>
                <a:gd name="T23" fmla="*/ 2147483647 h 536"/>
                <a:gd name="T24" fmla="*/ 2147483647 w 373"/>
                <a:gd name="T25" fmla="*/ 2147483647 h 536"/>
                <a:gd name="T26" fmla="*/ 2147483647 w 373"/>
                <a:gd name="T27" fmla="*/ 2147483647 h 536"/>
                <a:gd name="T28" fmla="*/ 2147483647 w 373"/>
                <a:gd name="T29" fmla="*/ 2147483647 h 536"/>
                <a:gd name="T30" fmla="*/ 2147483647 w 373"/>
                <a:gd name="T31" fmla="*/ 2147483647 h 536"/>
                <a:gd name="T32" fmla="*/ 2147483647 w 373"/>
                <a:gd name="T33" fmla="*/ 2147483647 h 536"/>
                <a:gd name="T34" fmla="*/ 2147483647 w 373"/>
                <a:gd name="T35" fmla="*/ 2147483647 h 536"/>
                <a:gd name="T36" fmla="*/ 2147483647 w 373"/>
                <a:gd name="T37" fmla="*/ 2147483647 h 536"/>
                <a:gd name="T38" fmla="*/ 2147483647 w 373"/>
                <a:gd name="T39" fmla="*/ 2147483647 h 536"/>
                <a:gd name="T40" fmla="*/ 0 w 373"/>
                <a:gd name="T41" fmla="*/ 2147483647 h 536"/>
                <a:gd name="T42" fmla="*/ 0 w 373"/>
                <a:gd name="T43" fmla="*/ 2147483647 h 536"/>
                <a:gd name="T44" fmla="*/ 2147483647 w 373"/>
                <a:gd name="T45" fmla="*/ 2147483647 h 536"/>
                <a:gd name="T46" fmla="*/ 2147483647 w 373"/>
                <a:gd name="T47" fmla="*/ 2147483647 h 536"/>
                <a:gd name="T48" fmla="*/ 2147483647 w 373"/>
                <a:gd name="T49" fmla="*/ 2147483647 h 536"/>
                <a:gd name="T50" fmla="*/ 2147483647 w 373"/>
                <a:gd name="T51" fmla="*/ 2147483647 h 536"/>
                <a:gd name="T52" fmla="*/ 2147483647 w 373"/>
                <a:gd name="T53" fmla="*/ 2147483647 h 536"/>
                <a:gd name="T54" fmla="*/ 2147483647 w 373"/>
                <a:gd name="T55" fmla="*/ 2147483647 h 536"/>
                <a:gd name="T56" fmla="*/ 2147483647 w 373"/>
                <a:gd name="T57" fmla="*/ 2147483647 h 536"/>
                <a:gd name="T58" fmla="*/ 2147483647 w 373"/>
                <a:gd name="T59" fmla="*/ 2147483647 h 536"/>
                <a:gd name="T60" fmla="*/ 2147483647 w 373"/>
                <a:gd name="T61" fmla="*/ 2147483647 h 536"/>
                <a:gd name="T62" fmla="*/ 2147483647 w 373"/>
                <a:gd name="T63" fmla="*/ 2147483647 h 536"/>
                <a:gd name="T64" fmla="*/ 2147483647 w 373"/>
                <a:gd name="T65" fmla="*/ 2147483647 h 536"/>
                <a:gd name="T66" fmla="*/ 2147483647 w 373"/>
                <a:gd name="T67" fmla="*/ 2147483647 h 536"/>
                <a:gd name="T68" fmla="*/ 2147483647 w 373"/>
                <a:gd name="T69" fmla="*/ 2147483647 h 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73"/>
                <a:gd name="T106" fmla="*/ 0 h 536"/>
                <a:gd name="T107" fmla="*/ 373 w 373"/>
                <a:gd name="T108" fmla="*/ 536 h 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73" h="536">
                  <a:moveTo>
                    <a:pt x="329" y="268"/>
                  </a:moveTo>
                  <a:lnTo>
                    <a:pt x="339" y="291"/>
                  </a:lnTo>
                  <a:lnTo>
                    <a:pt x="348" y="317"/>
                  </a:lnTo>
                  <a:lnTo>
                    <a:pt x="356" y="341"/>
                  </a:lnTo>
                  <a:lnTo>
                    <a:pt x="363" y="363"/>
                  </a:lnTo>
                  <a:lnTo>
                    <a:pt x="367" y="386"/>
                  </a:lnTo>
                  <a:lnTo>
                    <a:pt x="370" y="407"/>
                  </a:lnTo>
                  <a:lnTo>
                    <a:pt x="372" y="428"/>
                  </a:lnTo>
                  <a:lnTo>
                    <a:pt x="372" y="446"/>
                  </a:lnTo>
                  <a:lnTo>
                    <a:pt x="371" y="464"/>
                  </a:lnTo>
                  <a:lnTo>
                    <a:pt x="368" y="478"/>
                  </a:lnTo>
                  <a:lnTo>
                    <a:pt x="365" y="493"/>
                  </a:lnTo>
                  <a:lnTo>
                    <a:pt x="358" y="504"/>
                  </a:lnTo>
                  <a:lnTo>
                    <a:pt x="352" y="517"/>
                  </a:lnTo>
                  <a:lnTo>
                    <a:pt x="343" y="524"/>
                  </a:lnTo>
                  <a:lnTo>
                    <a:pt x="332" y="530"/>
                  </a:lnTo>
                  <a:lnTo>
                    <a:pt x="321" y="534"/>
                  </a:lnTo>
                  <a:lnTo>
                    <a:pt x="311" y="535"/>
                  </a:lnTo>
                  <a:lnTo>
                    <a:pt x="297" y="535"/>
                  </a:lnTo>
                  <a:lnTo>
                    <a:pt x="283" y="533"/>
                  </a:lnTo>
                  <a:lnTo>
                    <a:pt x="268" y="528"/>
                  </a:lnTo>
                  <a:lnTo>
                    <a:pt x="252" y="520"/>
                  </a:lnTo>
                  <a:lnTo>
                    <a:pt x="235" y="510"/>
                  </a:lnTo>
                  <a:lnTo>
                    <a:pt x="220" y="499"/>
                  </a:lnTo>
                  <a:lnTo>
                    <a:pt x="203" y="486"/>
                  </a:lnTo>
                  <a:lnTo>
                    <a:pt x="185" y="471"/>
                  </a:lnTo>
                  <a:lnTo>
                    <a:pt x="167" y="455"/>
                  </a:lnTo>
                  <a:lnTo>
                    <a:pt x="152" y="437"/>
                  </a:lnTo>
                  <a:lnTo>
                    <a:pt x="134" y="418"/>
                  </a:lnTo>
                  <a:lnTo>
                    <a:pt x="118" y="396"/>
                  </a:lnTo>
                  <a:lnTo>
                    <a:pt x="103" y="374"/>
                  </a:lnTo>
                  <a:lnTo>
                    <a:pt x="88" y="352"/>
                  </a:lnTo>
                  <a:lnTo>
                    <a:pt x="74" y="328"/>
                  </a:lnTo>
                  <a:lnTo>
                    <a:pt x="61" y="305"/>
                  </a:lnTo>
                  <a:lnTo>
                    <a:pt x="48" y="280"/>
                  </a:lnTo>
                  <a:lnTo>
                    <a:pt x="38" y="256"/>
                  </a:lnTo>
                  <a:lnTo>
                    <a:pt x="29" y="232"/>
                  </a:lnTo>
                  <a:lnTo>
                    <a:pt x="20" y="209"/>
                  </a:lnTo>
                  <a:lnTo>
                    <a:pt x="12" y="184"/>
                  </a:lnTo>
                  <a:lnTo>
                    <a:pt x="7" y="161"/>
                  </a:lnTo>
                  <a:lnTo>
                    <a:pt x="5" y="140"/>
                  </a:lnTo>
                  <a:lnTo>
                    <a:pt x="0" y="119"/>
                  </a:lnTo>
                  <a:lnTo>
                    <a:pt x="0" y="100"/>
                  </a:lnTo>
                  <a:lnTo>
                    <a:pt x="0" y="81"/>
                  </a:lnTo>
                  <a:lnTo>
                    <a:pt x="2" y="65"/>
                  </a:lnTo>
                  <a:lnTo>
                    <a:pt x="6" y="50"/>
                  </a:lnTo>
                  <a:lnTo>
                    <a:pt x="10" y="37"/>
                  </a:lnTo>
                  <a:lnTo>
                    <a:pt x="18" y="25"/>
                  </a:lnTo>
                  <a:lnTo>
                    <a:pt x="25" y="17"/>
                  </a:lnTo>
                  <a:lnTo>
                    <a:pt x="33" y="10"/>
                  </a:lnTo>
                  <a:lnTo>
                    <a:pt x="45" y="4"/>
                  </a:lnTo>
                  <a:lnTo>
                    <a:pt x="56" y="2"/>
                  </a:lnTo>
                  <a:lnTo>
                    <a:pt x="69" y="0"/>
                  </a:lnTo>
                  <a:lnTo>
                    <a:pt x="82" y="4"/>
                  </a:lnTo>
                  <a:lnTo>
                    <a:pt x="97" y="6"/>
                  </a:lnTo>
                  <a:lnTo>
                    <a:pt x="113" y="12"/>
                  </a:lnTo>
                  <a:lnTo>
                    <a:pt x="127" y="21"/>
                  </a:lnTo>
                  <a:lnTo>
                    <a:pt x="144" y="31"/>
                  </a:lnTo>
                  <a:lnTo>
                    <a:pt x="161" y="43"/>
                  </a:lnTo>
                  <a:lnTo>
                    <a:pt x="178" y="57"/>
                  </a:lnTo>
                  <a:lnTo>
                    <a:pt x="196" y="73"/>
                  </a:lnTo>
                  <a:lnTo>
                    <a:pt x="212" y="90"/>
                  </a:lnTo>
                  <a:lnTo>
                    <a:pt x="230" y="108"/>
                  </a:lnTo>
                  <a:lnTo>
                    <a:pt x="246" y="129"/>
                  </a:lnTo>
                  <a:lnTo>
                    <a:pt x="261" y="151"/>
                  </a:lnTo>
                  <a:lnTo>
                    <a:pt x="276" y="175"/>
                  </a:lnTo>
                  <a:lnTo>
                    <a:pt x="292" y="196"/>
                  </a:lnTo>
                  <a:lnTo>
                    <a:pt x="304" y="220"/>
                  </a:lnTo>
                  <a:lnTo>
                    <a:pt x="318" y="244"/>
                  </a:lnTo>
                  <a:lnTo>
                    <a:pt x="329" y="268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7" name="Freeform 88"/>
            <p:cNvSpPr>
              <a:spLocks/>
            </p:cNvSpPr>
            <p:nvPr/>
          </p:nvSpPr>
          <p:spPr bwMode="auto">
            <a:xfrm rot="275005">
              <a:off x="1520825" y="3775075"/>
              <a:ext cx="166688" cy="366713"/>
            </a:xfrm>
            <a:custGeom>
              <a:avLst/>
              <a:gdLst>
                <a:gd name="T0" fmla="*/ 2147483647 w 287"/>
                <a:gd name="T1" fmla="*/ 2147483647 h 583"/>
                <a:gd name="T2" fmla="*/ 2147483647 w 287"/>
                <a:gd name="T3" fmla="*/ 2147483647 h 583"/>
                <a:gd name="T4" fmla="*/ 2147483647 w 287"/>
                <a:gd name="T5" fmla="*/ 2147483647 h 583"/>
                <a:gd name="T6" fmla="*/ 2147483647 w 287"/>
                <a:gd name="T7" fmla="*/ 2147483647 h 583"/>
                <a:gd name="T8" fmla="*/ 2147483647 w 287"/>
                <a:gd name="T9" fmla="*/ 2147483647 h 583"/>
                <a:gd name="T10" fmla="*/ 2147483647 w 287"/>
                <a:gd name="T11" fmla="*/ 2147483647 h 583"/>
                <a:gd name="T12" fmla="*/ 2147483647 w 287"/>
                <a:gd name="T13" fmla="*/ 2147483647 h 583"/>
                <a:gd name="T14" fmla="*/ 2147483647 w 287"/>
                <a:gd name="T15" fmla="*/ 2147483647 h 583"/>
                <a:gd name="T16" fmla="*/ 2147483647 w 287"/>
                <a:gd name="T17" fmla="*/ 2147483647 h 583"/>
                <a:gd name="T18" fmla="*/ 2147483647 w 287"/>
                <a:gd name="T19" fmla="*/ 2147483647 h 583"/>
                <a:gd name="T20" fmla="*/ 2147483647 w 287"/>
                <a:gd name="T21" fmla="*/ 2147483647 h 583"/>
                <a:gd name="T22" fmla="*/ 2147483647 w 287"/>
                <a:gd name="T23" fmla="*/ 2147483647 h 583"/>
                <a:gd name="T24" fmla="*/ 2147483647 w 287"/>
                <a:gd name="T25" fmla="*/ 2147483647 h 583"/>
                <a:gd name="T26" fmla="*/ 2147483647 w 287"/>
                <a:gd name="T27" fmla="*/ 2147483647 h 583"/>
                <a:gd name="T28" fmla="*/ 0 w 287"/>
                <a:gd name="T29" fmla="*/ 2147483647 h 583"/>
                <a:gd name="T30" fmla="*/ 2147483647 w 287"/>
                <a:gd name="T31" fmla="*/ 2147483647 h 583"/>
                <a:gd name="T32" fmla="*/ 2147483647 w 287"/>
                <a:gd name="T33" fmla="*/ 2147483647 h 583"/>
                <a:gd name="T34" fmla="*/ 2147483647 w 287"/>
                <a:gd name="T35" fmla="*/ 2147483647 h 583"/>
                <a:gd name="T36" fmla="*/ 2147483647 w 287"/>
                <a:gd name="T37" fmla="*/ 2147483647 h 583"/>
                <a:gd name="T38" fmla="*/ 2147483647 w 287"/>
                <a:gd name="T39" fmla="*/ 2147483647 h 583"/>
                <a:gd name="T40" fmla="*/ 2147483647 w 287"/>
                <a:gd name="T41" fmla="*/ 2147483647 h 583"/>
                <a:gd name="T42" fmla="*/ 2147483647 w 287"/>
                <a:gd name="T43" fmla="*/ 2147483647 h 583"/>
                <a:gd name="T44" fmla="*/ 2147483647 w 287"/>
                <a:gd name="T45" fmla="*/ 2147483647 h 583"/>
                <a:gd name="T46" fmla="*/ 2147483647 w 287"/>
                <a:gd name="T47" fmla="*/ 2147483647 h 583"/>
                <a:gd name="T48" fmla="*/ 2147483647 w 287"/>
                <a:gd name="T49" fmla="*/ 2147483647 h 583"/>
                <a:gd name="T50" fmla="*/ 2147483647 w 287"/>
                <a:gd name="T51" fmla="*/ 2147483647 h 583"/>
                <a:gd name="T52" fmla="*/ 2147483647 w 287"/>
                <a:gd name="T53" fmla="*/ 2147483647 h 583"/>
                <a:gd name="T54" fmla="*/ 2147483647 w 287"/>
                <a:gd name="T55" fmla="*/ 2147483647 h 583"/>
                <a:gd name="T56" fmla="*/ 2147483647 w 287"/>
                <a:gd name="T57" fmla="*/ 2147483647 h 583"/>
                <a:gd name="T58" fmla="*/ 2147483647 w 287"/>
                <a:gd name="T59" fmla="*/ 2147483647 h 583"/>
                <a:gd name="T60" fmla="*/ 2147483647 w 287"/>
                <a:gd name="T61" fmla="*/ 2147483647 h 583"/>
                <a:gd name="T62" fmla="*/ 2147483647 w 287"/>
                <a:gd name="T63" fmla="*/ 2147483647 h 583"/>
                <a:gd name="T64" fmla="*/ 2147483647 w 287"/>
                <a:gd name="T65" fmla="*/ 2147483647 h 583"/>
                <a:gd name="T66" fmla="*/ 2147483647 w 287"/>
                <a:gd name="T67" fmla="*/ 2147483647 h 583"/>
                <a:gd name="T68" fmla="*/ 2147483647 w 287"/>
                <a:gd name="T69" fmla="*/ 2147483647 h 5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7"/>
                <a:gd name="T106" fmla="*/ 0 h 583"/>
                <a:gd name="T107" fmla="*/ 287 w 287"/>
                <a:gd name="T108" fmla="*/ 583 h 5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7" h="583">
                  <a:moveTo>
                    <a:pt x="270" y="291"/>
                  </a:moveTo>
                  <a:lnTo>
                    <a:pt x="264" y="318"/>
                  </a:lnTo>
                  <a:lnTo>
                    <a:pt x="257" y="344"/>
                  </a:lnTo>
                  <a:lnTo>
                    <a:pt x="249" y="370"/>
                  </a:lnTo>
                  <a:lnTo>
                    <a:pt x="240" y="394"/>
                  </a:lnTo>
                  <a:lnTo>
                    <a:pt x="230" y="420"/>
                  </a:lnTo>
                  <a:lnTo>
                    <a:pt x="218" y="442"/>
                  </a:lnTo>
                  <a:lnTo>
                    <a:pt x="207" y="464"/>
                  </a:lnTo>
                  <a:lnTo>
                    <a:pt x="197" y="485"/>
                  </a:lnTo>
                  <a:lnTo>
                    <a:pt x="185" y="503"/>
                  </a:lnTo>
                  <a:lnTo>
                    <a:pt x="172" y="522"/>
                  </a:lnTo>
                  <a:lnTo>
                    <a:pt x="159" y="537"/>
                  </a:lnTo>
                  <a:lnTo>
                    <a:pt x="146" y="550"/>
                  </a:lnTo>
                  <a:lnTo>
                    <a:pt x="132" y="561"/>
                  </a:lnTo>
                  <a:lnTo>
                    <a:pt x="119" y="570"/>
                  </a:lnTo>
                  <a:lnTo>
                    <a:pt x="108" y="576"/>
                  </a:lnTo>
                  <a:lnTo>
                    <a:pt x="96" y="580"/>
                  </a:lnTo>
                  <a:lnTo>
                    <a:pt x="83" y="582"/>
                  </a:lnTo>
                  <a:lnTo>
                    <a:pt x="71" y="581"/>
                  </a:lnTo>
                  <a:lnTo>
                    <a:pt x="60" y="578"/>
                  </a:lnTo>
                  <a:lnTo>
                    <a:pt x="48" y="573"/>
                  </a:lnTo>
                  <a:lnTo>
                    <a:pt x="41" y="565"/>
                  </a:lnTo>
                  <a:lnTo>
                    <a:pt x="33" y="555"/>
                  </a:lnTo>
                  <a:lnTo>
                    <a:pt x="24" y="544"/>
                  </a:lnTo>
                  <a:lnTo>
                    <a:pt x="17" y="529"/>
                  </a:lnTo>
                  <a:lnTo>
                    <a:pt x="10" y="512"/>
                  </a:lnTo>
                  <a:lnTo>
                    <a:pt x="7" y="496"/>
                  </a:lnTo>
                  <a:lnTo>
                    <a:pt x="3" y="476"/>
                  </a:lnTo>
                  <a:lnTo>
                    <a:pt x="1" y="454"/>
                  </a:lnTo>
                  <a:lnTo>
                    <a:pt x="0" y="431"/>
                  </a:lnTo>
                  <a:lnTo>
                    <a:pt x="0" y="408"/>
                  </a:lnTo>
                  <a:lnTo>
                    <a:pt x="1" y="382"/>
                  </a:lnTo>
                  <a:lnTo>
                    <a:pt x="3" y="357"/>
                  </a:lnTo>
                  <a:lnTo>
                    <a:pt x="7" y="332"/>
                  </a:lnTo>
                  <a:lnTo>
                    <a:pt x="11" y="305"/>
                  </a:lnTo>
                  <a:lnTo>
                    <a:pt x="17" y="277"/>
                  </a:lnTo>
                  <a:lnTo>
                    <a:pt x="24" y="252"/>
                  </a:lnTo>
                  <a:lnTo>
                    <a:pt x="33" y="225"/>
                  </a:lnTo>
                  <a:lnTo>
                    <a:pt x="41" y="201"/>
                  </a:lnTo>
                  <a:lnTo>
                    <a:pt x="51" y="176"/>
                  </a:lnTo>
                  <a:lnTo>
                    <a:pt x="60" y="152"/>
                  </a:lnTo>
                  <a:lnTo>
                    <a:pt x="72" y="129"/>
                  </a:lnTo>
                  <a:lnTo>
                    <a:pt x="83" y="108"/>
                  </a:lnTo>
                  <a:lnTo>
                    <a:pt x="96" y="88"/>
                  </a:lnTo>
                  <a:lnTo>
                    <a:pt x="108" y="70"/>
                  </a:lnTo>
                  <a:lnTo>
                    <a:pt x="119" y="54"/>
                  </a:lnTo>
                  <a:lnTo>
                    <a:pt x="134" y="39"/>
                  </a:lnTo>
                  <a:lnTo>
                    <a:pt x="146" y="28"/>
                  </a:lnTo>
                  <a:lnTo>
                    <a:pt x="160" y="17"/>
                  </a:lnTo>
                  <a:lnTo>
                    <a:pt x="172" y="10"/>
                  </a:lnTo>
                  <a:lnTo>
                    <a:pt x="185" y="4"/>
                  </a:lnTo>
                  <a:lnTo>
                    <a:pt x="197" y="1"/>
                  </a:lnTo>
                  <a:lnTo>
                    <a:pt x="209" y="0"/>
                  </a:lnTo>
                  <a:lnTo>
                    <a:pt x="219" y="4"/>
                  </a:lnTo>
                  <a:lnTo>
                    <a:pt x="230" y="6"/>
                  </a:lnTo>
                  <a:lnTo>
                    <a:pt x="240" y="12"/>
                  </a:lnTo>
                  <a:lnTo>
                    <a:pt x="249" y="23"/>
                  </a:lnTo>
                  <a:lnTo>
                    <a:pt x="257" y="33"/>
                  </a:lnTo>
                  <a:lnTo>
                    <a:pt x="264" y="45"/>
                  </a:lnTo>
                  <a:lnTo>
                    <a:pt x="270" y="61"/>
                  </a:lnTo>
                  <a:lnTo>
                    <a:pt x="276" y="79"/>
                  </a:lnTo>
                  <a:lnTo>
                    <a:pt x="279" y="97"/>
                  </a:lnTo>
                  <a:lnTo>
                    <a:pt x="282" y="119"/>
                  </a:lnTo>
                  <a:lnTo>
                    <a:pt x="284" y="140"/>
                  </a:lnTo>
                  <a:lnTo>
                    <a:pt x="286" y="163"/>
                  </a:lnTo>
                  <a:lnTo>
                    <a:pt x="284" y="188"/>
                  </a:lnTo>
                  <a:lnTo>
                    <a:pt x="282" y="212"/>
                  </a:lnTo>
                  <a:lnTo>
                    <a:pt x="279" y="239"/>
                  </a:lnTo>
                  <a:lnTo>
                    <a:pt x="276" y="265"/>
                  </a:lnTo>
                  <a:lnTo>
                    <a:pt x="270" y="291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8" name="Line 80"/>
            <p:cNvSpPr>
              <a:spLocks noChangeShapeType="1"/>
            </p:cNvSpPr>
            <p:nvPr/>
          </p:nvSpPr>
          <p:spPr bwMode="auto">
            <a:xfrm>
              <a:off x="1895475" y="4071938"/>
              <a:ext cx="0" cy="1635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29" name="Freeform 85"/>
            <p:cNvSpPr>
              <a:spLocks/>
            </p:cNvSpPr>
            <p:nvPr/>
          </p:nvSpPr>
          <p:spPr bwMode="auto">
            <a:xfrm>
              <a:off x="1708150" y="4181475"/>
              <a:ext cx="215900" cy="336550"/>
            </a:xfrm>
            <a:custGeom>
              <a:avLst/>
              <a:gdLst>
                <a:gd name="T0" fmla="*/ 2147483647 w 371"/>
                <a:gd name="T1" fmla="*/ 2147483647 h 537"/>
                <a:gd name="T2" fmla="*/ 2147483647 w 371"/>
                <a:gd name="T3" fmla="*/ 2147483647 h 537"/>
                <a:gd name="T4" fmla="*/ 2147483647 w 371"/>
                <a:gd name="T5" fmla="*/ 2147483647 h 537"/>
                <a:gd name="T6" fmla="*/ 2147483647 w 371"/>
                <a:gd name="T7" fmla="*/ 2147483647 h 537"/>
                <a:gd name="T8" fmla="*/ 2147483647 w 371"/>
                <a:gd name="T9" fmla="*/ 2147483647 h 537"/>
                <a:gd name="T10" fmla="*/ 2147483647 w 371"/>
                <a:gd name="T11" fmla="*/ 2147483647 h 537"/>
                <a:gd name="T12" fmla="*/ 2147483647 w 371"/>
                <a:gd name="T13" fmla="*/ 2147483647 h 537"/>
                <a:gd name="T14" fmla="*/ 2147483647 w 371"/>
                <a:gd name="T15" fmla="*/ 2147483647 h 537"/>
                <a:gd name="T16" fmla="*/ 2147483647 w 371"/>
                <a:gd name="T17" fmla="*/ 2147483647 h 537"/>
                <a:gd name="T18" fmla="*/ 2147483647 w 371"/>
                <a:gd name="T19" fmla="*/ 2147483647 h 537"/>
                <a:gd name="T20" fmla="*/ 2147483647 w 371"/>
                <a:gd name="T21" fmla="*/ 2147483647 h 537"/>
                <a:gd name="T22" fmla="*/ 2147483647 w 371"/>
                <a:gd name="T23" fmla="*/ 2147483647 h 537"/>
                <a:gd name="T24" fmla="*/ 2147483647 w 371"/>
                <a:gd name="T25" fmla="*/ 2147483647 h 537"/>
                <a:gd name="T26" fmla="*/ 0 w 371"/>
                <a:gd name="T27" fmla="*/ 2147483647 h 537"/>
                <a:gd name="T28" fmla="*/ 2147483647 w 371"/>
                <a:gd name="T29" fmla="*/ 2147483647 h 537"/>
                <a:gd name="T30" fmla="*/ 2147483647 w 371"/>
                <a:gd name="T31" fmla="*/ 2147483647 h 537"/>
                <a:gd name="T32" fmla="*/ 2147483647 w 371"/>
                <a:gd name="T33" fmla="*/ 2147483647 h 537"/>
                <a:gd name="T34" fmla="*/ 2147483647 w 371"/>
                <a:gd name="T35" fmla="*/ 2147483647 h 537"/>
                <a:gd name="T36" fmla="*/ 2147483647 w 371"/>
                <a:gd name="T37" fmla="*/ 2147483647 h 537"/>
                <a:gd name="T38" fmla="*/ 2147483647 w 371"/>
                <a:gd name="T39" fmla="*/ 2147483647 h 537"/>
                <a:gd name="T40" fmla="*/ 2147483647 w 371"/>
                <a:gd name="T41" fmla="*/ 2147483647 h 537"/>
                <a:gd name="T42" fmla="*/ 2147483647 w 371"/>
                <a:gd name="T43" fmla="*/ 2147483647 h 537"/>
                <a:gd name="T44" fmla="*/ 2147483647 w 371"/>
                <a:gd name="T45" fmla="*/ 2147483647 h 537"/>
                <a:gd name="T46" fmla="*/ 2147483647 w 371"/>
                <a:gd name="T47" fmla="*/ 2147483647 h 537"/>
                <a:gd name="T48" fmla="*/ 2147483647 w 371"/>
                <a:gd name="T49" fmla="*/ 2147483647 h 537"/>
                <a:gd name="T50" fmla="*/ 2147483647 w 371"/>
                <a:gd name="T51" fmla="*/ 0 h 537"/>
                <a:gd name="T52" fmla="*/ 2147483647 w 371"/>
                <a:gd name="T53" fmla="*/ 2147483647 h 537"/>
                <a:gd name="T54" fmla="*/ 2147483647 w 371"/>
                <a:gd name="T55" fmla="*/ 2147483647 h 537"/>
                <a:gd name="T56" fmla="*/ 2147483647 w 371"/>
                <a:gd name="T57" fmla="*/ 2147483647 h 537"/>
                <a:gd name="T58" fmla="*/ 2147483647 w 371"/>
                <a:gd name="T59" fmla="*/ 2147483647 h 537"/>
                <a:gd name="T60" fmla="*/ 2147483647 w 371"/>
                <a:gd name="T61" fmla="*/ 2147483647 h 537"/>
                <a:gd name="T62" fmla="*/ 2147483647 w 371"/>
                <a:gd name="T63" fmla="*/ 2147483647 h 537"/>
                <a:gd name="T64" fmla="*/ 2147483647 w 371"/>
                <a:gd name="T65" fmla="*/ 2147483647 h 537"/>
                <a:gd name="T66" fmla="*/ 2147483647 w 371"/>
                <a:gd name="T67" fmla="*/ 2147483647 h 537"/>
                <a:gd name="T68" fmla="*/ 2147483647 w 371"/>
                <a:gd name="T69" fmla="*/ 2147483647 h 5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71"/>
                <a:gd name="T106" fmla="*/ 0 h 537"/>
                <a:gd name="T107" fmla="*/ 371 w 371"/>
                <a:gd name="T108" fmla="*/ 537 h 53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71" h="537">
                  <a:moveTo>
                    <a:pt x="326" y="268"/>
                  </a:moveTo>
                  <a:lnTo>
                    <a:pt x="316" y="293"/>
                  </a:lnTo>
                  <a:lnTo>
                    <a:pt x="304" y="317"/>
                  </a:lnTo>
                  <a:lnTo>
                    <a:pt x="290" y="341"/>
                  </a:lnTo>
                  <a:lnTo>
                    <a:pt x="274" y="364"/>
                  </a:lnTo>
                  <a:lnTo>
                    <a:pt x="260" y="387"/>
                  </a:lnTo>
                  <a:lnTo>
                    <a:pt x="244" y="408"/>
                  </a:lnTo>
                  <a:lnTo>
                    <a:pt x="228" y="428"/>
                  </a:lnTo>
                  <a:lnTo>
                    <a:pt x="211" y="446"/>
                  </a:lnTo>
                  <a:lnTo>
                    <a:pt x="194" y="463"/>
                  </a:lnTo>
                  <a:lnTo>
                    <a:pt x="178" y="479"/>
                  </a:lnTo>
                  <a:lnTo>
                    <a:pt x="161" y="493"/>
                  </a:lnTo>
                  <a:lnTo>
                    <a:pt x="144" y="505"/>
                  </a:lnTo>
                  <a:lnTo>
                    <a:pt x="127" y="516"/>
                  </a:lnTo>
                  <a:lnTo>
                    <a:pt x="112" y="525"/>
                  </a:lnTo>
                  <a:lnTo>
                    <a:pt x="97" y="531"/>
                  </a:lnTo>
                  <a:lnTo>
                    <a:pt x="82" y="535"/>
                  </a:lnTo>
                  <a:lnTo>
                    <a:pt x="69" y="536"/>
                  </a:lnTo>
                  <a:lnTo>
                    <a:pt x="56" y="536"/>
                  </a:lnTo>
                  <a:lnTo>
                    <a:pt x="45" y="534"/>
                  </a:lnTo>
                  <a:lnTo>
                    <a:pt x="34" y="529"/>
                  </a:lnTo>
                  <a:lnTo>
                    <a:pt x="25" y="521"/>
                  </a:lnTo>
                  <a:lnTo>
                    <a:pt x="18" y="511"/>
                  </a:lnTo>
                  <a:lnTo>
                    <a:pt x="11" y="502"/>
                  </a:lnTo>
                  <a:lnTo>
                    <a:pt x="7" y="488"/>
                  </a:lnTo>
                  <a:lnTo>
                    <a:pt x="2" y="472"/>
                  </a:lnTo>
                  <a:lnTo>
                    <a:pt x="0" y="457"/>
                  </a:lnTo>
                  <a:lnTo>
                    <a:pt x="0" y="438"/>
                  </a:lnTo>
                  <a:lnTo>
                    <a:pt x="1" y="418"/>
                  </a:lnTo>
                  <a:lnTo>
                    <a:pt x="4" y="396"/>
                  </a:lnTo>
                  <a:lnTo>
                    <a:pt x="7" y="375"/>
                  </a:lnTo>
                  <a:lnTo>
                    <a:pt x="13" y="352"/>
                  </a:lnTo>
                  <a:lnTo>
                    <a:pt x="20" y="329"/>
                  </a:lnTo>
                  <a:lnTo>
                    <a:pt x="28" y="305"/>
                  </a:lnTo>
                  <a:lnTo>
                    <a:pt x="38" y="280"/>
                  </a:lnTo>
                  <a:lnTo>
                    <a:pt x="49" y="256"/>
                  </a:lnTo>
                  <a:lnTo>
                    <a:pt x="62" y="232"/>
                  </a:lnTo>
                  <a:lnTo>
                    <a:pt x="74" y="208"/>
                  </a:lnTo>
                  <a:lnTo>
                    <a:pt x="88" y="183"/>
                  </a:lnTo>
                  <a:lnTo>
                    <a:pt x="102" y="161"/>
                  </a:lnTo>
                  <a:lnTo>
                    <a:pt x="119" y="139"/>
                  </a:lnTo>
                  <a:lnTo>
                    <a:pt x="135" y="119"/>
                  </a:lnTo>
                  <a:lnTo>
                    <a:pt x="152" y="100"/>
                  </a:lnTo>
                  <a:lnTo>
                    <a:pt x="168" y="80"/>
                  </a:lnTo>
                  <a:lnTo>
                    <a:pt x="184" y="64"/>
                  </a:lnTo>
                  <a:lnTo>
                    <a:pt x="202" y="49"/>
                  </a:lnTo>
                  <a:lnTo>
                    <a:pt x="218" y="36"/>
                  </a:lnTo>
                  <a:lnTo>
                    <a:pt x="235" y="25"/>
                  </a:lnTo>
                  <a:lnTo>
                    <a:pt x="252" y="16"/>
                  </a:lnTo>
                  <a:lnTo>
                    <a:pt x="266" y="9"/>
                  </a:lnTo>
                  <a:lnTo>
                    <a:pt x="281" y="4"/>
                  </a:lnTo>
                  <a:lnTo>
                    <a:pt x="297" y="0"/>
                  </a:lnTo>
                  <a:lnTo>
                    <a:pt x="309" y="0"/>
                  </a:lnTo>
                  <a:lnTo>
                    <a:pt x="322" y="2"/>
                  </a:lnTo>
                  <a:lnTo>
                    <a:pt x="332" y="5"/>
                  </a:lnTo>
                  <a:lnTo>
                    <a:pt x="342" y="11"/>
                  </a:lnTo>
                  <a:lnTo>
                    <a:pt x="350" y="18"/>
                  </a:lnTo>
                  <a:lnTo>
                    <a:pt x="356" y="31"/>
                  </a:lnTo>
                  <a:lnTo>
                    <a:pt x="363" y="42"/>
                  </a:lnTo>
                  <a:lnTo>
                    <a:pt x="367" y="57"/>
                  </a:lnTo>
                  <a:lnTo>
                    <a:pt x="370" y="73"/>
                  </a:lnTo>
                  <a:lnTo>
                    <a:pt x="370" y="89"/>
                  </a:lnTo>
                  <a:lnTo>
                    <a:pt x="370" y="108"/>
                  </a:lnTo>
                  <a:lnTo>
                    <a:pt x="369" y="129"/>
                  </a:lnTo>
                  <a:lnTo>
                    <a:pt x="365" y="150"/>
                  </a:lnTo>
                  <a:lnTo>
                    <a:pt x="361" y="172"/>
                  </a:lnTo>
                  <a:lnTo>
                    <a:pt x="354" y="195"/>
                  </a:lnTo>
                  <a:lnTo>
                    <a:pt x="347" y="220"/>
                  </a:lnTo>
                  <a:lnTo>
                    <a:pt x="337" y="243"/>
                  </a:lnTo>
                  <a:lnTo>
                    <a:pt x="326" y="268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30" name="Freeform 88"/>
            <p:cNvSpPr>
              <a:spLocks/>
            </p:cNvSpPr>
            <p:nvPr/>
          </p:nvSpPr>
          <p:spPr bwMode="auto">
            <a:xfrm rot="21324995" flipH="1">
              <a:off x="1770063" y="3771900"/>
              <a:ext cx="166687" cy="365125"/>
            </a:xfrm>
            <a:custGeom>
              <a:avLst/>
              <a:gdLst>
                <a:gd name="T0" fmla="*/ 2147483647 w 287"/>
                <a:gd name="T1" fmla="*/ 2147483647 h 583"/>
                <a:gd name="T2" fmla="*/ 2147483647 w 287"/>
                <a:gd name="T3" fmla="*/ 2147483647 h 583"/>
                <a:gd name="T4" fmla="*/ 2147483647 w 287"/>
                <a:gd name="T5" fmla="*/ 2147483647 h 583"/>
                <a:gd name="T6" fmla="*/ 2147483647 w 287"/>
                <a:gd name="T7" fmla="*/ 2147483647 h 583"/>
                <a:gd name="T8" fmla="*/ 2147483647 w 287"/>
                <a:gd name="T9" fmla="*/ 2147483647 h 583"/>
                <a:gd name="T10" fmla="*/ 2147483647 w 287"/>
                <a:gd name="T11" fmla="*/ 2147483647 h 583"/>
                <a:gd name="T12" fmla="*/ 2147483647 w 287"/>
                <a:gd name="T13" fmla="*/ 2147483647 h 583"/>
                <a:gd name="T14" fmla="*/ 2147483647 w 287"/>
                <a:gd name="T15" fmla="*/ 2147483647 h 583"/>
                <a:gd name="T16" fmla="*/ 2147483647 w 287"/>
                <a:gd name="T17" fmla="*/ 2147483647 h 583"/>
                <a:gd name="T18" fmla="*/ 2147483647 w 287"/>
                <a:gd name="T19" fmla="*/ 2147483647 h 583"/>
                <a:gd name="T20" fmla="*/ 2147483647 w 287"/>
                <a:gd name="T21" fmla="*/ 2147483647 h 583"/>
                <a:gd name="T22" fmla="*/ 2147483647 w 287"/>
                <a:gd name="T23" fmla="*/ 2147483647 h 583"/>
                <a:gd name="T24" fmla="*/ 2147483647 w 287"/>
                <a:gd name="T25" fmla="*/ 2147483647 h 583"/>
                <a:gd name="T26" fmla="*/ 2147483647 w 287"/>
                <a:gd name="T27" fmla="*/ 2147483647 h 583"/>
                <a:gd name="T28" fmla="*/ 0 w 287"/>
                <a:gd name="T29" fmla="*/ 2147483647 h 583"/>
                <a:gd name="T30" fmla="*/ 2147483647 w 287"/>
                <a:gd name="T31" fmla="*/ 2147483647 h 583"/>
                <a:gd name="T32" fmla="*/ 2147483647 w 287"/>
                <a:gd name="T33" fmla="*/ 2147483647 h 583"/>
                <a:gd name="T34" fmla="*/ 2147483647 w 287"/>
                <a:gd name="T35" fmla="*/ 2147483647 h 583"/>
                <a:gd name="T36" fmla="*/ 2147483647 w 287"/>
                <a:gd name="T37" fmla="*/ 2147483647 h 583"/>
                <a:gd name="T38" fmla="*/ 2147483647 w 287"/>
                <a:gd name="T39" fmla="*/ 2147483647 h 583"/>
                <a:gd name="T40" fmla="*/ 2147483647 w 287"/>
                <a:gd name="T41" fmla="*/ 2147483647 h 583"/>
                <a:gd name="T42" fmla="*/ 2147483647 w 287"/>
                <a:gd name="T43" fmla="*/ 2147483647 h 583"/>
                <a:gd name="T44" fmla="*/ 2147483647 w 287"/>
                <a:gd name="T45" fmla="*/ 2147483647 h 583"/>
                <a:gd name="T46" fmla="*/ 2147483647 w 287"/>
                <a:gd name="T47" fmla="*/ 2147483647 h 583"/>
                <a:gd name="T48" fmla="*/ 2147483647 w 287"/>
                <a:gd name="T49" fmla="*/ 2147483647 h 583"/>
                <a:gd name="T50" fmla="*/ 2147483647 w 287"/>
                <a:gd name="T51" fmla="*/ 2147483647 h 583"/>
                <a:gd name="T52" fmla="*/ 2147483647 w 287"/>
                <a:gd name="T53" fmla="*/ 2147483647 h 583"/>
                <a:gd name="T54" fmla="*/ 2147483647 w 287"/>
                <a:gd name="T55" fmla="*/ 2147483647 h 583"/>
                <a:gd name="T56" fmla="*/ 2147483647 w 287"/>
                <a:gd name="T57" fmla="*/ 2147483647 h 583"/>
                <a:gd name="T58" fmla="*/ 2147483647 w 287"/>
                <a:gd name="T59" fmla="*/ 2147483647 h 583"/>
                <a:gd name="T60" fmla="*/ 2147483647 w 287"/>
                <a:gd name="T61" fmla="*/ 2147483647 h 583"/>
                <a:gd name="T62" fmla="*/ 2147483647 w 287"/>
                <a:gd name="T63" fmla="*/ 2147483647 h 583"/>
                <a:gd name="T64" fmla="*/ 2147483647 w 287"/>
                <a:gd name="T65" fmla="*/ 2147483647 h 583"/>
                <a:gd name="T66" fmla="*/ 2147483647 w 287"/>
                <a:gd name="T67" fmla="*/ 2147483647 h 583"/>
                <a:gd name="T68" fmla="*/ 2147483647 w 287"/>
                <a:gd name="T69" fmla="*/ 2147483647 h 5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7"/>
                <a:gd name="T106" fmla="*/ 0 h 583"/>
                <a:gd name="T107" fmla="*/ 287 w 287"/>
                <a:gd name="T108" fmla="*/ 583 h 5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7" h="583">
                  <a:moveTo>
                    <a:pt x="270" y="291"/>
                  </a:moveTo>
                  <a:lnTo>
                    <a:pt x="264" y="318"/>
                  </a:lnTo>
                  <a:lnTo>
                    <a:pt x="257" y="344"/>
                  </a:lnTo>
                  <a:lnTo>
                    <a:pt x="249" y="370"/>
                  </a:lnTo>
                  <a:lnTo>
                    <a:pt x="240" y="394"/>
                  </a:lnTo>
                  <a:lnTo>
                    <a:pt x="230" y="420"/>
                  </a:lnTo>
                  <a:lnTo>
                    <a:pt x="218" y="442"/>
                  </a:lnTo>
                  <a:lnTo>
                    <a:pt x="207" y="464"/>
                  </a:lnTo>
                  <a:lnTo>
                    <a:pt x="197" y="485"/>
                  </a:lnTo>
                  <a:lnTo>
                    <a:pt x="185" y="503"/>
                  </a:lnTo>
                  <a:lnTo>
                    <a:pt x="172" y="522"/>
                  </a:lnTo>
                  <a:lnTo>
                    <a:pt x="159" y="537"/>
                  </a:lnTo>
                  <a:lnTo>
                    <a:pt x="146" y="550"/>
                  </a:lnTo>
                  <a:lnTo>
                    <a:pt x="132" y="561"/>
                  </a:lnTo>
                  <a:lnTo>
                    <a:pt x="119" y="570"/>
                  </a:lnTo>
                  <a:lnTo>
                    <a:pt x="108" y="576"/>
                  </a:lnTo>
                  <a:lnTo>
                    <a:pt x="96" y="580"/>
                  </a:lnTo>
                  <a:lnTo>
                    <a:pt x="83" y="582"/>
                  </a:lnTo>
                  <a:lnTo>
                    <a:pt x="71" y="581"/>
                  </a:lnTo>
                  <a:lnTo>
                    <a:pt x="60" y="578"/>
                  </a:lnTo>
                  <a:lnTo>
                    <a:pt x="48" y="573"/>
                  </a:lnTo>
                  <a:lnTo>
                    <a:pt x="41" y="565"/>
                  </a:lnTo>
                  <a:lnTo>
                    <a:pt x="33" y="555"/>
                  </a:lnTo>
                  <a:lnTo>
                    <a:pt x="24" y="544"/>
                  </a:lnTo>
                  <a:lnTo>
                    <a:pt x="17" y="529"/>
                  </a:lnTo>
                  <a:lnTo>
                    <a:pt x="10" y="512"/>
                  </a:lnTo>
                  <a:lnTo>
                    <a:pt x="7" y="496"/>
                  </a:lnTo>
                  <a:lnTo>
                    <a:pt x="3" y="476"/>
                  </a:lnTo>
                  <a:lnTo>
                    <a:pt x="1" y="454"/>
                  </a:lnTo>
                  <a:lnTo>
                    <a:pt x="0" y="431"/>
                  </a:lnTo>
                  <a:lnTo>
                    <a:pt x="0" y="408"/>
                  </a:lnTo>
                  <a:lnTo>
                    <a:pt x="1" y="382"/>
                  </a:lnTo>
                  <a:lnTo>
                    <a:pt x="3" y="357"/>
                  </a:lnTo>
                  <a:lnTo>
                    <a:pt x="7" y="332"/>
                  </a:lnTo>
                  <a:lnTo>
                    <a:pt x="11" y="305"/>
                  </a:lnTo>
                  <a:lnTo>
                    <a:pt x="17" y="277"/>
                  </a:lnTo>
                  <a:lnTo>
                    <a:pt x="24" y="252"/>
                  </a:lnTo>
                  <a:lnTo>
                    <a:pt x="33" y="225"/>
                  </a:lnTo>
                  <a:lnTo>
                    <a:pt x="41" y="201"/>
                  </a:lnTo>
                  <a:lnTo>
                    <a:pt x="51" y="176"/>
                  </a:lnTo>
                  <a:lnTo>
                    <a:pt x="60" y="152"/>
                  </a:lnTo>
                  <a:lnTo>
                    <a:pt x="72" y="129"/>
                  </a:lnTo>
                  <a:lnTo>
                    <a:pt x="83" y="108"/>
                  </a:lnTo>
                  <a:lnTo>
                    <a:pt x="96" y="88"/>
                  </a:lnTo>
                  <a:lnTo>
                    <a:pt x="108" y="70"/>
                  </a:lnTo>
                  <a:lnTo>
                    <a:pt x="119" y="54"/>
                  </a:lnTo>
                  <a:lnTo>
                    <a:pt x="134" y="39"/>
                  </a:lnTo>
                  <a:lnTo>
                    <a:pt x="146" y="28"/>
                  </a:lnTo>
                  <a:lnTo>
                    <a:pt x="160" y="17"/>
                  </a:lnTo>
                  <a:lnTo>
                    <a:pt x="172" y="10"/>
                  </a:lnTo>
                  <a:lnTo>
                    <a:pt x="185" y="4"/>
                  </a:lnTo>
                  <a:lnTo>
                    <a:pt x="197" y="1"/>
                  </a:lnTo>
                  <a:lnTo>
                    <a:pt x="209" y="0"/>
                  </a:lnTo>
                  <a:lnTo>
                    <a:pt x="219" y="4"/>
                  </a:lnTo>
                  <a:lnTo>
                    <a:pt x="230" y="6"/>
                  </a:lnTo>
                  <a:lnTo>
                    <a:pt x="240" y="12"/>
                  </a:lnTo>
                  <a:lnTo>
                    <a:pt x="249" y="23"/>
                  </a:lnTo>
                  <a:lnTo>
                    <a:pt x="257" y="33"/>
                  </a:lnTo>
                  <a:lnTo>
                    <a:pt x="264" y="45"/>
                  </a:lnTo>
                  <a:lnTo>
                    <a:pt x="270" y="61"/>
                  </a:lnTo>
                  <a:lnTo>
                    <a:pt x="276" y="79"/>
                  </a:lnTo>
                  <a:lnTo>
                    <a:pt x="279" y="97"/>
                  </a:lnTo>
                  <a:lnTo>
                    <a:pt x="282" y="119"/>
                  </a:lnTo>
                  <a:lnTo>
                    <a:pt x="284" y="140"/>
                  </a:lnTo>
                  <a:lnTo>
                    <a:pt x="286" y="163"/>
                  </a:lnTo>
                  <a:lnTo>
                    <a:pt x="284" y="188"/>
                  </a:lnTo>
                  <a:lnTo>
                    <a:pt x="282" y="212"/>
                  </a:lnTo>
                  <a:lnTo>
                    <a:pt x="279" y="239"/>
                  </a:lnTo>
                  <a:lnTo>
                    <a:pt x="276" y="265"/>
                  </a:lnTo>
                  <a:lnTo>
                    <a:pt x="270" y="291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31" name="Rectangle 34"/>
            <p:cNvSpPr>
              <a:spLocks noChangeArrowheads="1"/>
            </p:cNvSpPr>
            <p:nvPr/>
          </p:nvSpPr>
          <p:spPr bwMode="auto">
            <a:xfrm rot="19975729">
              <a:off x="1749425" y="3426578"/>
              <a:ext cx="500063" cy="2048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VHH</a:t>
              </a:r>
            </a:p>
          </p:txBody>
        </p:sp>
      </p:grpSp>
      <p:cxnSp>
        <p:nvCxnSpPr>
          <p:cNvPr id="176" name="Straight Arrow Connector 175"/>
          <p:cNvCxnSpPr/>
          <p:nvPr/>
        </p:nvCxnSpPr>
        <p:spPr bwMode="auto">
          <a:xfrm rot="5400000" flipH="1" flipV="1">
            <a:off x="5582238" y="4960668"/>
            <a:ext cx="667207" cy="16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 bwMode="auto">
          <a:xfrm rot="15900000" flipH="1">
            <a:off x="5886218" y="4939662"/>
            <a:ext cx="667207" cy="160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Oval 177"/>
          <p:cNvSpPr/>
          <p:nvPr/>
        </p:nvSpPr>
        <p:spPr bwMode="auto">
          <a:xfrm>
            <a:off x="5030636" y="3153888"/>
            <a:ext cx="1608024" cy="14847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 sz="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6" name="Text Box 27"/>
          <p:cNvSpPr txBox="1">
            <a:spLocks noChangeArrowheads="1"/>
          </p:cNvSpPr>
          <p:nvPr/>
        </p:nvSpPr>
        <p:spPr bwMode="auto">
          <a:xfrm>
            <a:off x="5039466" y="3303973"/>
            <a:ext cx="1603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 domain Antibodies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6593112" y="4453474"/>
            <a:ext cx="2183050" cy="1676924"/>
            <a:chOff x="6593112" y="4453474"/>
            <a:chExt cx="2183050" cy="1676924"/>
          </a:xfrm>
        </p:grpSpPr>
        <p:grpSp>
          <p:nvGrpSpPr>
            <p:cNvPr id="21" name="Group 169"/>
            <p:cNvGrpSpPr>
              <a:grpSpLocks/>
            </p:cNvGrpSpPr>
            <p:nvPr/>
          </p:nvGrpSpPr>
          <p:grpSpPr bwMode="auto">
            <a:xfrm>
              <a:off x="7041333" y="5152852"/>
              <a:ext cx="1734829" cy="977546"/>
              <a:chOff x="4767263" y="7197725"/>
              <a:chExt cx="1541462" cy="940762"/>
            </a:xfrm>
          </p:grpSpPr>
          <p:sp>
            <p:nvSpPr>
              <p:cNvPr id="128" name="Left Brace 127"/>
              <p:cNvSpPr/>
              <p:nvPr/>
            </p:nvSpPr>
            <p:spPr bwMode="auto">
              <a:xfrm rot="16200000">
                <a:off x="5392028" y="7521410"/>
                <a:ext cx="142885" cy="770703"/>
              </a:xfrm>
              <a:prstGeom prst="leftBrac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Arc 128"/>
              <p:cNvSpPr/>
              <p:nvPr/>
            </p:nvSpPr>
            <p:spPr bwMode="auto">
              <a:xfrm rot="10198582">
                <a:off x="5818908" y="7503685"/>
                <a:ext cx="466293" cy="308702"/>
              </a:xfrm>
              <a:prstGeom prst="arc">
                <a:avLst>
                  <a:gd name="adj1" fmla="val 16082470"/>
                  <a:gd name="adj2" fmla="val 0"/>
                </a:avLst>
              </a:prstGeom>
              <a:ln w="22225"/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Arc 129"/>
              <p:cNvSpPr/>
              <p:nvPr/>
            </p:nvSpPr>
            <p:spPr bwMode="auto">
              <a:xfrm rot="11401418" flipV="1">
                <a:off x="5822427" y="7486045"/>
                <a:ext cx="466293" cy="308702"/>
              </a:xfrm>
              <a:prstGeom prst="arc">
                <a:avLst>
                  <a:gd name="adj1" fmla="val 16082470"/>
                  <a:gd name="adj2" fmla="val 0"/>
                </a:avLst>
              </a:prstGeom>
              <a:ln w="22225"/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47" name="Text Box 93"/>
              <p:cNvSpPr txBox="1">
                <a:spLocks noChangeArrowheads="1"/>
              </p:cNvSpPr>
              <p:nvPr/>
            </p:nvSpPr>
            <p:spPr bwMode="auto">
              <a:xfrm>
                <a:off x="5314950" y="7931150"/>
                <a:ext cx="278029" cy="207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Fc</a:t>
                </a:r>
              </a:p>
            </p:txBody>
          </p:sp>
          <p:sp>
            <p:nvSpPr>
              <p:cNvPr id="132" name="Arc 131"/>
              <p:cNvSpPr/>
              <p:nvPr/>
            </p:nvSpPr>
            <p:spPr bwMode="auto">
              <a:xfrm rot="16200000" flipH="1">
                <a:off x="4896333" y="7338256"/>
                <a:ext cx="437474" cy="309689"/>
              </a:xfrm>
              <a:prstGeom prst="arc">
                <a:avLst>
                  <a:gd name="adj1" fmla="val 16082470"/>
                  <a:gd name="adj2" fmla="val 0"/>
                </a:avLst>
              </a:prstGeom>
              <a:ln w="22225"/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49" name="Freeform 87"/>
              <p:cNvSpPr>
                <a:spLocks/>
              </p:cNvSpPr>
              <p:nvPr/>
            </p:nvSpPr>
            <p:spPr bwMode="auto">
              <a:xfrm rot="16848843" flipH="1">
                <a:off x="4726782" y="7238206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Arc 133"/>
              <p:cNvSpPr/>
              <p:nvPr/>
            </p:nvSpPr>
            <p:spPr bwMode="auto">
              <a:xfrm rot="16200000">
                <a:off x="4882221" y="7646959"/>
                <a:ext cx="465699" cy="309689"/>
              </a:xfrm>
              <a:prstGeom prst="arc">
                <a:avLst>
                  <a:gd name="adj1" fmla="val 16082470"/>
                  <a:gd name="adj2" fmla="val 0"/>
                </a:avLst>
              </a:prstGeom>
              <a:ln w="22225"/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1" name="Freeform 87"/>
              <p:cNvSpPr>
                <a:spLocks/>
              </p:cNvSpPr>
              <p:nvPr/>
            </p:nvSpPr>
            <p:spPr bwMode="auto">
              <a:xfrm rot="-6048843">
                <a:off x="4731544" y="7790656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2" name="Line 81"/>
              <p:cNvSpPr>
                <a:spLocks noChangeShapeType="1"/>
              </p:cNvSpPr>
              <p:nvPr/>
            </p:nvSpPr>
            <p:spPr bwMode="auto">
              <a:xfrm rot="-5400000">
                <a:off x="5482432" y="7733506"/>
                <a:ext cx="0" cy="1635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3" name="Freeform 84"/>
              <p:cNvSpPr>
                <a:spLocks/>
              </p:cNvSpPr>
              <p:nvPr/>
            </p:nvSpPr>
            <p:spPr bwMode="auto">
              <a:xfrm rot="-5400000">
                <a:off x="5569744" y="7563644"/>
                <a:ext cx="217488" cy="336550"/>
              </a:xfrm>
              <a:custGeom>
                <a:avLst/>
                <a:gdLst>
                  <a:gd name="T0" fmla="*/ 2147483647 w 373"/>
                  <a:gd name="T1" fmla="*/ 2147483647 h 536"/>
                  <a:gd name="T2" fmla="*/ 2147483647 w 373"/>
                  <a:gd name="T3" fmla="*/ 2147483647 h 536"/>
                  <a:gd name="T4" fmla="*/ 2147483647 w 373"/>
                  <a:gd name="T5" fmla="*/ 2147483647 h 536"/>
                  <a:gd name="T6" fmla="*/ 2147483647 w 373"/>
                  <a:gd name="T7" fmla="*/ 2147483647 h 536"/>
                  <a:gd name="T8" fmla="*/ 2147483647 w 373"/>
                  <a:gd name="T9" fmla="*/ 2147483647 h 536"/>
                  <a:gd name="T10" fmla="*/ 2147483647 w 373"/>
                  <a:gd name="T11" fmla="*/ 2147483647 h 536"/>
                  <a:gd name="T12" fmla="*/ 2147483647 w 373"/>
                  <a:gd name="T13" fmla="*/ 2147483647 h 536"/>
                  <a:gd name="T14" fmla="*/ 2147483647 w 373"/>
                  <a:gd name="T15" fmla="*/ 2147483647 h 536"/>
                  <a:gd name="T16" fmla="*/ 2147483647 w 373"/>
                  <a:gd name="T17" fmla="*/ 2147483647 h 536"/>
                  <a:gd name="T18" fmla="*/ 2147483647 w 373"/>
                  <a:gd name="T19" fmla="*/ 2147483647 h 536"/>
                  <a:gd name="T20" fmla="*/ 2147483647 w 373"/>
                  <a:gd name="T21" fmla="*/ 2147483647 h 536"/>
                  <a:gd name="T22" fmla="*/ 2147483647 w 373"/>
                  <a:gd name="T23" fmla="*/ 2147483647 h 536"/>
                  <a:gd name="T24" fmla="*/ 2147483647 w 373"/>
                  <a:gd name="T25" fmla="*/ 2147483647 h 536"/>
                  <a:gd name="T26" fmla="*/ 2147483647 w 373"/>
                  <a:gd name="T27" fmla="*/ 2147483647 h 536"/>
                  <a:gd name="T28" fmla="*/ 2147483647 w 373"/>
                  <a:gd name="T29" fmla="*/ 2147483647 h 536"/>
                  <a:gd name="T30" fmla="*/ 2147483647 w 373"/>
                  <a:gd name="T31" fmla="*/ 2147483647 h 536"/>
                  <a:gd name="T32" fmla="*/ 2147483647 w 373"/>
                  <a:gd name="T33" fmla="*/ 2147483647 h 536"/>
                  <a:gd name="T34" fmla="*/ 2147483647 w 373"/>
                  <a:gd name="T35" fmla="*/ 2147483647 h 536"/>
                  <a:gd name="T36" fmla="*/ 2147483647 w 373"/>
                  <a:gd name="T37" fmla="*/ 2147483647 h 536"/>
                  <a:gd name="T38" fmla="*/ 2147483647 w 373"/>
                  <a:gd name="T39" fmla="*/ 2147483647 h 536"/>
                  <a:gd name="T40" fmla="*/ 0 w 373"/>
                  <a:gd name="T41" fmla="*/ 2147483647 h 536"/>
                  <a:gd name="T42" fmla="*/ 0 w 373"/>
                  <a:gd name="T43" fmla="*/ 2147483647 h 536"/>
                  <a:gd name="T44" fmla="*/ 2147483647 w 373"/>
                  <a:gd name="T45" fmla="*/ 2147483647 h 536"/>
                  <a:gd name="T46" fmla="*/ 2147483647 w 373"/>
                  <a:gd name="T47" fmla="*/ 2147483647 h 536"/>
                  <a:gd name="T48" fmla="*/ 2147483647 w 373"/>
                  <a:gd name="T49" fmla="*/ 2147483647 h 536"/>
                  <a:gd name="T50" fmla="*/ 2147483647 w 373"/>
                  <a:gd name="T51" fmla="*/ 2147483647 h 536"/>
                  <a:gd name="T52" fmla="*/ 2147483647 w 373"/>
                  <a:gd name="T53" fmla="*/ 2147483647 h 536"/>
                  <a:gd name="T54" fmla="*/ 2147483647 w 373"/>
                  <a:gd name="T55" fmla="*/ 2147483647 h 536"/>
                  <a:gd name="T56" fmla="*/ 2147483647 w 373"/>
                  <a:gd name="T57" fmla="*/ 2147483647 h 536"/>
                  <a:gd name="T58" fmla="*/ 2147483647 w 373"/>
                  <a:gd name="T59" fmla="*/ 2147483647 h 536"/>
                  <a:gd name="T60" fmla="*/ 2147483647 w 373"/>
                  <a:gd name="T61" fmla="*/ 2147483647 h 536"/>
                  <a:gd name="T62" fmla="*/ 2147483647 w 373"/>
                  <a:gd name="T63" fmla="*/ 2147483647 h 536"/>
                  <a:gd name="T64" fmla="*/ 2147483647 w 373"/>
                  <a:gd name="T65" fmla="*/ 2147483647 h 536"/>
                  <a:gd name="T66" fmla="*/ 2147483647 w 373"/>
                  <a:gd name="T67" fmla="*/ 2147483647 h 536"/>
                  <a:gd name="T68" fmla="*/ 2147483647 w 373"/>
                  <a:gd name="T69" fmla="*/ 2147483647 h 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3"/>
                  <a:gd name="T106" fmla="*/ 0 h 536"/>
                  <a:gd name="T107" fmla="*/ 373 w 373"/>
                  <a:gd name="T108" fmla="*/ 536 h 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3" h="536">
                    <a:moveTo>
                      <a:pt x="329" y="268"/>
                    </a:moveTo>
                    <a:lnTo>
                      <a:pt x="339" y="291"/>
                    </a:lnTo>
                    <a:lnTo>
                      <a:pt x="348" y="317"/>
                    </a:lnTo>
                    <a:lnTo>
                      <a:pt x="356" y="341"/>
                    </a:lnTo>
                    <a:lnTo>
                      <a:pt x="363" y="363"/>
                    </a:lnTo>
                    <a:lnTo>
                      <a:pt x="367" y="386"/>
                    </a:lnTo>
                    <a:lnTo>
                      <a:pt x="370" y="407"/>
                    </a:lnTo>
                    <a:lnTo>
                      <a:pt x="372" y="428"/>
                    </a:lnTo>
                    <a:lnTo>
                      <a:pt x="372" y="446"/>
                    </a:lnTo>
                    <a:lnTo>
                      <a:pt x="371" y="464"/>
                    </a:lnTo>
                    <a:lnTo>
                      <a:pt x="368" y="478"/>
                    </a:lnTo>
                    <a:lnTo>
                      <a:pt x="365" y="493"/>
                    </a:lnTo>
                    <a:lnTo>
                      <a:pt x="358" y="504"/>
                    </a:lnTo>
                    <a:lnTo>
                      <a:pt x="352" y="517"/>
                    </a:lnTo>
                    <a:lnTo>
                      <a:pt x="343" y="524"/>
                    </a:lnTo>
                    <a:lnTo>
                      <a:pt x="332" y="530"/>
                    </a:lnTo>
                    <a:lnTo>
                      <a:pt x="321" y="534"/>
                    </a:lnTo>
                    <a:lnTo>
                      <a:pt x="311" y="535"/>
                    </a:lnTo>
                    <a:lnTo>
                      <a:pt x="297" y="535"/>
                    </a:lnTo>
                    <a:lnTo>
                      <a:pt x="283" y="533"/>
                    </a:lnTo>
                    <a:lnTo>
                      <a:pt x="268" y="528"/>
                    </a:lnTo>
                    <a:lnTo>
                      <a:pt x="252" y="520"/>
                    </a:lnTo>
                    <a:lnTo>
                      <a:pt x="235" y="510"/>
                    </a:lnTo>
                    <a:lnTo>
                      <a:pt x="220" y="499"/>
                    </a:lnTo>
                    <a:lnTo>
                      <a:pt x="203" y="486"/>
                    </a:lnTo>
                    <a:lnTo>
                      <a:pt x="185" y="471"/>
                    </a:lnTo>
                    <a:lnTo>
                      <a:pt x="167" y="455"/>
                    </a:lnTo>
                    <a:lnTo>
                      <a:pt x="152" y="437"/>
                    </a:lnTo>
                    <a:lnTo>
                      <a:pt x="134" y="418"/>
                    </a:lnTo>
                    <a:lnTo>
                      <a:pt x="118" y="396"/>
                    </a:lnTo>
                    <a:lnTo>
                      <a:pt x="103" y="374"/>
                    </a:lnTo>
                    <a:lnTo>
                      <a:pt x="88" y="352"/>
                    </a:lnTo>
                    <a:lnTo>
                      <a:pt x="74" y="328"/>
                    </a:lnTo>
                    <a:lnTo>
                      <a:pt x="61" y="305"/>
                    </a:lnTo>
                    <a:lnTo>
                      <a:pt x="48" y="280"/>
                    </a:lnTo>
                    <a:lnTo>
                      <a:pt x="38" y="256"/>
                    </a:lnTo>
                    <a:lnTo>
                      <a:pt x="29" y="232"/>
                    </a:lnTo>
                    <a:lnTo>
                      <a:pt x="20" y="209"/>
                    </a:lnTo>
                    <a:lnTo>
                      <a:pt x="12" y="184"/>
                    </a:lnTo>
                    <a:lnTo>
                      <a:pt x="7" y="161"/>
                    </a:lnTo>
                    <a:lnTo>
                      <a:pt x="5" y="140"/>
                    </a:lnTo>
                    <a:lnTo>
                      <a:pt x="0" y="119"/>
                    </a:lnTo>
                    <a:lnTo>
                      <a:pt x="0" y="100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0" y="37"/>
                    </a:lnTo>
                    <a:lnTo>
                      <a:pt x="18" y="25"/>
                    </a:lnTo>
                    <a:lnTo>
                      <a:pt x="25" y="17"/>
                    </a:lnTo>
                    <a:lnTo>
                      <a:pt x="33" y="10"/>
                    </a:lnTo>
                    <a:lnTo>
                      <a:pt x="45" y="4"/>
                    </a:lnTo>
                    <a:lnTo>
                      <a:pt x="56" y="2"/>
                    </a:lnTo>
                    <a:lnTo>
                      <a:pt x="69" y="0"/>
                    </a:lnTo>
                    <a:lnTo>
                      <a:pt x="82" y="4"/>
                    </a:lnTo>
                    <a:lnTo>
                      <a:pt x="97" y="6"/>
                    </a:lnTo>
                    <a:lnTo>
                      <a:pt x="113" y="12"/>
                    </a:lnTo>
                    <a:lnTo>
                      <a:pt x="127" y="21"/>
                    </a:lnTo>
                    <a:lnTo>
                      <a:pt x="144" y="31"/>
                    </a:lnTo>
                    <a:lnTo>
                      <a:pt x="161" y="43"/>
                    </a:lnTo>
                    <a:lnTo>
                      <a:pt x="178" y="57"/>
                    </a:lnTo>
                    <a:lnTo>
                      <a:pt x="196" y="73"/>
                    </a:lnTo>
                    <a:lnTo>
                      <a:pt x="212" y="90"/>
                    </a:lnTo>
                    <a:lnTo>
                      <a:pt x="230" y="108"/>
                    </a:lnTo>
                    <a:lnTo>
                      <a:pt x="246" y="129"/>
                    </a:lnTo>
                    <a:lnTo>
                      <a:pt x="261" y="151"/>
                    </a:lnTo>
                    <a:lnTo>
                      <a:pt x="276" y="175"/>
                    </a:lnTo>
                    <a:lnTo>
                      <a:pt x="292" y="196"/>
                    </a:lnTo>
                    <a:lnTo>
                      <a:pt x="304" y="220"/>
                    </a:lnTo>
                    <a:lnTo>
                      <a:pt x="318" y="244"/>
                    </a:lnTo>
                    <a:lnTo>
                      <a:pt x="329" y="268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path path="rect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4" name="Freeform 88"/>
              <p:cNvSpPr>
                <a:spLocks/>
              </p:cNvSpPr>
              <p:nvPr/>
            </p:nvSpPr>
            <p:spPr bwMode="auto">
              <a:xfrm rot="-5124995">
                <a:off x="5203031" y="7577932"/>
                <a:ext cx="168275" cy="366712"/>
              </a:xfrm>
              <a:custGeom>
                <a:avLst/>
                <a:gdLst>
                  <a:gd name="T0" fmla="*/ 2147483647 w 287"/>
                  <a:gd name="T1" fmla="*/ 2147483647 h 583"/>
                  <a:gd name="T2" fmla="*/ 2147483647 w 287"/>
                  <a:gd name="T3" fmla="*/ 2147483647 h 583"/>
                  <a:gd name="T4" fmla="*/ 2147483647 w 287"/>
                  <a:gd name="T5" fmla="*/ 2147483647 h 583"/>
                  <a:gd name="T6" fmla="*/ 2147483647 w 287"/>
                  <a:gd name="T7" fmla="*/ 2147483647 h 583"/>
                  <a:gd name="T8" fmla="*/ 2147483647 w 287"/>
                  <a:gd name="T9" fmla="*/ 2147483647 h 583"/>
                  <a:gd name="T10" fmla="*/ 2147483647 w 287"/>
                  <a:gd name="T11" fmla="*/ 2147483647 h 583"/>
                  <a:gd name="T12" fmla="*/ 2147483647 w 287"/>
                  <a:gd name="T13" fmla="*/ 2147483647 h 583"/>
                  <a:gd name="T14" fmla="*/ 2147483647 w 287"/>
                  <a:gd name="T15" fmla="*/ 2147483647 h 583"/>
                  <a:gd name="T16" fmla="*/ 2147483647 w 287"/>
                  <a:gd name="T17" fmla="*/ 2147483647 h 583"/>
                  <a:gd name="T18" fmla="*/ 2147483647 w 287"/>
                  <a:gd name="T19" fmla="*/ 2147483647 h 583"/>
                  <a:gd name="T20" fmla="*/ 2147483647 w 287"/>
                  <a:gd name="T21" fmla="*/ 2147483647 h 583"/>
                  <a:gd name="T22" fmla="*/ 2147483647 w 287"/>
                  <a:gd name="T23" fmla="*/ 2147483647 h 583"/>
                  <a:gd name="T24" fmla="*/ 2147483647 w 287"/>
                  <a:gd name="T25" fmla="*/ 2147483647 h 583"/>
                  <a:gd name="T26" fmla="*/ 2147483647 w 287"/>
                  <a:gd name="T27" fmla="*/ 2147483647 h 583"/>
                  <a:gd name="T28" fmla="*/ 0 w 287"/>
                  <a:gd name="T29" fmla="*/ 2147483647 h 583"/>
                  <a:gd name="T30" fmla="*/ 2147483647 w 287"/>
                  <a:gd name="T31" fmla="*/ 2147483647 h 583"/>
                  <a:gd name="T32" fmla="*/ 2147483647 w 287"/>
                  <a:gd name="T33" fmla="*/ 2147483647 h 583"/>
                  <a:gd name="T34" fmla="*/ 2147483647 w 287"/>
                  <a:gd name="T35" fmla="*/ 2147483647 h 583"/>
                  <a:gd name="T36" fmla="*/ 2147483647 w 287"/>
                  <a:gd name="T37" fmla="*/ 2147483647 h 583"/>
                  <a:gd name="T38" fmla="*/ 2147483647 w 287"/>
                  <a:gd name="T39" fmla="*/ 2147483647 h 583"/>
                  <a:gd name="T40" fmla="*/ 2147483647 w 287"/>
                  <a:gd name="T41" fmla="*/ 2147483647 h 583"/>
                  <a:gd name="T42" fmla="*/ 2147483647 w 287"/>
                  <a:gd name="T43" fmla="*/ 2147483647 h 583"/>
                  <a:gd name="T44" fmla="*/ 2147483647 w 287"/>
                  <a:gd name="T45" fmla="*/ 2147483647 h 583"/>
                  <a:gd name="T46" fmla="*/ 2147483647 w 287"/>
                  <a:gd name="T47" fmla="*/ 2147483647 h 583"/>
                  <a:gd name="T48" fmla="*/ 2147483647 w 287"/>
                  <a:gd name="T49" fmla="*/ 2147483647 h 583"/>
                  <a:gd name="T50" fmla="*/ 2147483647 w 287"/>
                  <a:gd name="T51" fmla="*/ 2147483647 h 583"/>
                  <a:gd name="T52" fmla="*/ 2147483647 w 287"/>
                  <a:gd name="T53" fmla="*/ 2147483647 h 583"/>
                  <a:gd name="T54" fmla="*/ 2147483647 w 287"/>
                  <a:gd name="T55" fmla="*/ 2147483647 h 583"/>
                  <a:gd name="T56" fmla="*/ 2147483647 w 287"/>
                  <a:gd name="T57" fmla="*/ 2147483647 h 583"/>
                  <a:gd name="T58" fmla="*/ 2147483647 w 287"/>
                  <a:gd name="T59" fmla="*/ 2147483647 h 583"/>
                  <a:gd name="T60" fmla="*/ 2147483647 w 287"/>
                  <a:gd name="T61" fmla="*/ 2147483647 h 583"/>
                  <a:gd name="T62" fmla="*/ 2147483647 w 287"/>
                  <a:gd name="T63" fmla="*/ 2147483647 h 583"/>
                  <a:gd name="T64" fmla="*/ 2147483647 w 287"/>
                  <a:gd name="T65" fmla="*/ 2147483647 h 583"/>
                  <a:gd name="T66" fmla="*/ 2147483647 w 287"/>
                  <a:gd name="T67" fmla="*/ 2147483647 h 583"/>
                  <a:gd name="T68" fmla="*/ 2147483647 w 287"/>
                  <a:gd name="T69" fmla="*/ 2147483647 h 5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7"/>
                  <a:gd name="T106" fmla="*/ 0 h 583"/>
                  <a:gd name="T107" fmla="*/ 287 w 287"/>
                  <a:gd name="T108" fmla="*/ 583 h 5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7" h="583">
                    <a:moveTo>
                      <a:pt x="270" y="291"/>
                    </a:moveTo>
                    <a:lnTo>
                      <a:pt x="264" y="318"/>
                    </a:lnTo>
                    <a:lnTo>
                      <a:pt x="257" y="344"/>
                    </a:lnTo>
                    <a:lnTo>
                      <a:pt x="249" y="370"/>
                    </a:lnTo>
                    <a:lnTo>
                      <a:pt x="240" y="394"/>
                    </a:lnTo>
                    <a:lnTo>
                      <a:pt x="230" y="420"/>
                    </a:lnTo>
                    <a:lnTo>
                      <a:pt x="218" y="442"/>
                    </a:lnTo>
                    <a:lnTo>
                      <a:pt x="207" y="464"/>
                    </a:lnTo>
                    <a:lnTo>
                      <a:pt x="197" y="485"/>
                    </a:lnTo>
                    <a:lnTo>
                      <a:pt x="185" y="503"/>
                    </a:lnTo>
                    <a:lnTo>
                      <a:pt x="172" y="522"/>
                    </a:lnTo>
                    <a:lnTo>
                      <a:pt x="159" y="537"/>
                    </a:lnTo>
                    <a:lnTo>
                      <a:pt x="146" y="550"/>
                    </a:lnTo>
                    <a:lnTo>
                      <a:pt x="132" y="561"/>
                    </a:lnTo>
                    <a:lnTo>
                      <a:pt x="119" y="570"/>
                    </a:lnTo>
                    <a:lnTo>
                      <a:pt x="108" y="576"/>
                    </a:lnTo>
                    <a:lnTo>
                      <a:pt x="96" y="580"/>
                    </a:lnTo>
                    <a:lnTo>
                      <a:pt x="83" y="582"/>
                    </a:lnTo>
                    <a:lnTo>
                      <a:pt x="71" y="581"/>
                    </a:lnTo>
                    <a:lnTo>
                      <a:pt x="60" y="578"/>
                    </a:lnTo>
                    <a:lnTo>
                      <a:pt x="48" y="573"/>
                    </a:lnTo>
                    <a:lnTo>
                      <a:pt x="41" y="565"/>
                    </a:lnTo>
                    <a:lnTo>
                      <a:pt x="33" y="555"/>
                    </a:lnTo>
                    <a:lnTo>
                      <a:pt x="24" y="544"/>
                    </a:lnTo>
                    <a:lnTo>
                      <a:pt x="17" y="529"/>
                    </a:lnTo>
                    <a:lnTo>
                      <a:pt x="10" y="512"/>
                    </a:lnTo>
                    <a:lnTo>
                      <a:pt x="7" y="496"/>
                    </a:lnTo>
                    <a:lnTo>
                      <a:pt x="3" y="476"/>
                    </a:lnTo>
                    <a:lnTo>
                      <a:pt x="1" y="454"/>
                    </a:lnTo>
                    <a:lnTo>
                      <a:pt x="0" y="431"/>
                    </a:lnTo>
                    <a:lnTo>
                      <a:pt x="0" y="408"/>
                    </a:lnTo>
                    <a:lnTo>
                      <a:pt x="1" y="382"/>
                    </a:lnTo>
                    <a:lnTo>
                      <a:pt x="3" y="357"/>
                    </a:lnTo>
                    <a:lnTo>
                      <a:pt x="7" y="332"/>
                    </a:lnTo>
                    <a:lnTo>
                      <a:pt x="11" y="305"/>
                    </a:lnTo>
                    <a:lnTo>
                      <a:pt x="17" y="277"/>
                    </a:lnTo>
                    <a:lnTo>
                      <a:pt x="24" y="252"/>
                    </a:lnTo>
                    <a:lnTo>
                      <a:pt x="33" y="225"/>
                    </a:lnTo>
                    <a:lnTo>
                      <a:pt x="41" y="201"/>
                    </a:lnTo>
                    <a:lnTo>
                      <a:pt x="51" y="176"/>
                    </a:lnTo>
                    <a:lnTo>
                      <a:pt x="60" y="152"/>
                    </a:lnTo>
                    <a:lnTo>
                      <a:pt x="72" y="129"/>
                    </a:lnTo>
                    <a:lnTo>
                      <a:pt x="83" y="108"/>
                    </a:lnTo>
                    <a:lnTo>
                      <a:pt x="96" y="88"/>
                    </a:lnTo>
                    <a:lnTo>
                      <a:pt x="108" y="70"/>
                    </a:lnTo>
                    <a:lnTo>
                      <a:pt x="119" y="54"/>
                    </a:lnTo>
                    <a:lnTo>
                      <a:pt x="134" y="39"/>
                    </a:lnTo>
                    <a:lnTo>
                      <a:pt x="146" y="28"/>
                    </a:lnTo>
                    <a:lnTo>
                      <a:pt x="160" y="17"/>
                    </a:lnTo>
                    <a:lnTo>
                      <a:pt x="172" y="10"/>
                    </a:lnTo>
                    <a:lnTo>
                      <a:pt x="185" y="4"/>
                    </a:lnTo>
                    <a:lnTo>
                      <a:pt x="197" y="1"/>
                    </a:lnTo>
                    <a:lnTo>
                      <a:pt x="209" y="0"/>
                    </a:lnTo>
                    <a:lnTo>
                      <a:pt x="219" y="4"/>
                    </a:lnTo>
                    <a:lnTo>
                      <a:pt x="230" y="6"/>
                    </a:lnTo>
                    <a:lnTo>
                      <a:pt x="240" y="12"/>
                    </a:lnTo>
                    <a:lnTo>
                      <a:pt x="249" y="23"/>
                    </a:lnTo>
                    <a:lnTo>
                      <a:pt x="257" y="33"/>
                    </a:lnTo>
                    <a:lnTo>
                      <a:pt x="264" y="45"/>
                    </a:lnTo>
                    <a:lnTo>
                      <a:pt x="270" y="61"/>
                    </a:lnTo>
                    <a:lnTo>
                      <a:pt x="276" y="79"/>
                    </a:lnTo>
                    <a:lnTo>
                      <a:pt x="279" y="97"/>
                    </a:lnTo>
                    <a:lnTo>
                      <a:pt x="282" y="119"/>
                    </a:lnTo>
                    <a:lnTo>
                      <a:pt x="284" y="140"/>
                    </a:lnTo>
                    <a:lnTo>
                      <a:pt x="286" y="163"/>
                    </a:lnTo>
                    <a:lnTo>
                      <a:pt x="284" y="188"/>
                    </a:lnTo>
                    <a:lnTo>
                      <a:pt x="282" y="212"/>
                    </a:lnTo>
                    <a:lnTo>
                      <a:pt x="279" y="239"/>
                    </a:lnTo>
                    <a:lnTo>
                      <a:pt x="276" y="265"/>
                    </a:lnTo>
                    <a:lnTo>
                      <a:pt x="270" y="291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5" name="Line 80"/>
              <p:cNvSpPr>
                <a:spLocks noChangeShapeType="1"/>
              </p:cNvSpPr>
              <p:nvPr/>
            </p:nvSpPr>
            <p:spPr bwMode="auto">
              <a:xfrm rot="-5400000">
                <a:off x="5482432" y="7389018"/>
                <a:ext cx="0" cy="1635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6" name="Freeform 85"/>
              <p:cNvSpPr>
                <a:spLocks/>
              </p:cNvSpPr>
              <p:nvPr/>
            </p:nvSpPr>
            <p:spPr bwMode="auto">
              <a:xfrm rot="-5400000">
                <a:off x="5570538" y="7388225"/>
                <a:ext cx="215900" cy="336550"/>
              </a:xfrm>
              <a:custGeom>
                <a:avLst/>
                <a:gdLst>
                  <a:gd name="T0" fmla="*/ 2147483647 w 371"/>
                  <a:gd name="T1" fmla="*/ 2147483647 h 537"/>
                  <a:gd name="T2" fmla="*/ 2147483647 w 371"/>
                  <a:gd name="T3" fmla="*/ 2147483647 h 537"/>
                  <a:gd name="T4" fmla="*/ 2147483647 w 371"/>
                  <a:gd name="T5" fmla="*/ 2147483647 h 537"/>
                  <a:gd name="T6" fmla="*/ 2147483647 w 371"/>
                  <a:gd name="T7" fmla="*/ 2147483647 h 537"/>
                  <a:gd name="T8" fmla="*/ 2147483647 w 371"/>
                  <a:gd name="T9" fmla="*/ 2147483647 h 537"/>
                  <a:gd name="T10" fmla="*/ 2147483647 w 371"/>
                  <a:gd name="T11" fmla="*/ 2147483647 h 537"/>
                  <a:gd name="T12" fmla="*/ 2147483647 w 371"/>
                  <a:gd name="T13" fmla="*/ 2147483647 h 537"/>
                  <a:gd name="T14" fmla="*/ 2147483647 w 371"/>
                  <a:gd name="T15" fmla="*/ 2147483647 h 537"/>
                  <a:gd name="T16" fmla="*/ 2147483647 w 371"/>
                  <a:gd name="T17" fmla="*/ 2147483647 h 537"/>
                  <a:gd name="T18" fmla="*/ 2147483647 w 371"/>
                  <a:gd name="T19" fmla="*/ 2147483647 h 537"/>
                  <a:gd name="T20" fmla="*/ 2147483647 w 371"/>
                  <a:gd name="T21" fmla="*/ 2147483647 h 537"/>
                  <a:gd name="T22" fmla="*/ 2147483647 w 371"/>
                  <a:gd name="T23" fmla="*/ 2147483647 h 537"/>
                  <a:gd name="T24" fmla="*/ 2147483647 w 371"/>
                  <a:gd name="T25" fmla="*/ 2147483647 h 537"/>
                  <a:gd name="T26" fmla="*/ 0 w 371"/>
                  <a:gd name="T27" fmla="*/ 2147483647 h 537"/>
                  <a:gd name="T28" fmla="*/ 2147483647 w 371"/>
                  <a:gd name="T29" fmla="*/ 2147483647 h 537"/>
                  <a:gd name="T30" fmla="*/ 2147483647 w 371"/>
                  <a:gd name="T31" fmla="*/ 2147483647 h 537"/>
                  <a:gd name="T32" fmla="*/ 2147483647 w 371"/>
                  <a:gd name="T33" fmla="*/ 2147483647 h 537"/>
                  <a:gd name="T34" fmla="*/ 2147483647 w 371"/>
                  <a:gd name="T35" fmla="*/ 2147483647 h 537"/>
                  <a:gd name="T36" fmla="*/ 2147483647 w 371"/>
                  <a:gd name="T37" fmla="*/ 2147483647 h 537"/>
                  <a:gd name="T38" fmla="*/ 2147483647 w 371"/>
                  <a:gd name="T39" fmla="*/ 2147483647 h 537"/>
                  <a:gd name="T40" fmla="*/ 2147483647 w 371"/>
                  <a:gd name="T41" fmla="*/ 2147483647 h 537"/>
                  <a:gd name="T42" fmla="*/ 2147483647 w 371"/>
                  <a:gd name="T43" fmla="*/ 2147483647 h 537"/>
                  <a:gd name="T44" fmla="*/ 2147483647 w 371"/>
                  <a:gd name="T45" fmla="*/ 2147483647 h 537"/>
                  <a:gd name="T46" fmla="*/ 2147483647 w 371"/>
                  <a:gd name="T47" fmla="*/ 2147483647 h 537"/>
                  <a:gd name="T48" fmla="*/ 2147483647 w 371"/>
                  <a:gd name="T49" fmla="*/ 2147483647 h 537"/>
                  <a:gd name="T50" fmla="*/ 2147483647 w 371"/>
                  <a:gd name="T51" fmla="*/ 0 h 537"/>
                  <a:gd name="T52" fmla="*/ 2147483647 w 371"/>
                  <a:gd name="T53" fmla="*/ 2147483647 h 537"/>
                  <a:gd name="T54" fmla="*/ 2147483647 w 371"/>
                  <a:gd name="T55" fmla="*/ 2147483647 h 537"/>
                  <a:gd name="T56" fmla="*/ 2147483647 w 371"/>
                  <a:gd name="T57" fmla="*/ 2147483647 h 537"/>
                  <a:gd name="T58" fmla="*/ 2147483647 w 371"/>
                  <a:gd name="T59" fmla="*/ 2147483647 h 537"/>
                  <a:gd name="T60" fmla="*/ 2147483647 w 371"/>
                  <a:gd name="T61" fmla="*/ 2147483647 h 537"/>
                  <a:gd name="T62" fmla="*/ 2147483647 w 371"/>
                  <a:gd name="T63" fmla="*/ 2147483647 h 537"/>
                  <a:gd name="T64" fmla="*/ 2147483647 w 371"/>
                  <a:gd name="T65" fmla="*/ 2147483647 h 537"/>
                  <a:gd name="T66" fmla="*/ 2147483647 w 371"/>
                  <a:gd name="T67" fmla="*/ 2147483647 h 537"/>
                  <a:gd name="T68" fmla="*/ 2147483647 w 371"/>
                  <a:gd name="T69" fmla="*/ 2147483647 h 5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1"/>
                  <a:gd name="T106" fmla="*/ 0 h 537"/>
                  <a:gd name="T107" fmla="*/ 371 w 371"/>
                  <a:gd name="T108" fmla="*/ 537 h 5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1" h="537">
                    <a:moveTo>
                      <a:pt x="326" y="268"/>
                    </a:moveTo>
                    <a:lnTo>
                      <a:pt x="316" y="293"/>
                    </a:lnTo>
                    <a:lnTo>
                      <a:pt x="304" y="317"/>
                    </a:lnTo>
                    <a:lnTo>
                      <a:pt x="290" y="341"/>
                    </a:lnTo>
                    <a:lnTo>
                      <a:pt x="274" y="364"/>
                    </a:lnTo>
                    <a:lnTo>
                      <a:pt x="260" y="387"/>
                    </a:lnTo>
                    <a:lnTo>
                      <a:pt x="244" y="408"/>
                    </a:lnTo>
                    <a:lnTo>
                      <a:pt x="228" y="428"/>
                    </a:lnTo>
                    <a:lnTo>
                      <a:pt x="211" y="446"/>
                    </a:lnTo>
                    <a:lnTo>
                      <a:pt x="194" y="463"/>
                    </a:lnTo>
                    <a:lnTo>
                      <a:pt x="178" y="479"/>
                    </a:lnTo>
                    <a:lnTo>
                      <a:pt x="161" y="493"/>
                    </a:lnTo>
                    <a:lnTo>
                      <a:pt x="144" y="505"/>
                    </a:lnTo>
                    <a:lnTo>
                      <a:pt x="127" y="516"/>
                    </a:lnTo>
                    <a:lnTo>
                      <a:pt x="112" y="525"/>
                    </a:lnTo>
                    <a:lnTo>
                      <a:pt x="97" y="531"/>
                    </a:lnTo>
                    <a:lnTo>
                      <a:pt x="82" y="535"/>
                    </a:lnTo>
                    <a:lnTo>
                      <a:pt x="69" y="536"/>
                    </a:lnTo>
                    <a:lnTo>
                      <a:pt x="56" y="536"/>
                    </a:lnTo>
                    <a:lnTo>
                      <a:pt x="45" y="534"/>
                    </a:lnTo>
                    <a:lnTo>
                      <a:pt x="34" y="529"/>
                    </a:lnTo>
                    <a:lnTo>
                      <a:pt x="25" y="521"/>
                    </a:lnTo>
                    <a:lnTo>
                      <a:pt x="18" y="511"/>
                    </a:lnTo>
                    <a:lnTo>
                      <a:pt x="11" y="502"/>
                    </a:lnTo>
                    <a:lnTo>
                      <a:pt x="7" y="488"/>
                    </a:lnTo>
                    <a:lnTo>
                      <a:pt x="2" y="472"/>
                    </a:lnTo>
                    <a:lnTo>
                      <a:pt x="0" y="457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6"/>
                    </a:lnTo>
                    <a:lnTo>
                      <a:pt x="7" y="375"/>
                    </a:lnTo>
                    <a:lnTo>
                      <a:pt x="13" y="352"/>
                    </a:lnTo>
                    <a:lnTo>
                      <a:pt x="20" y="329"/>
                    </a:lnTo>
                    <a:lnTo>
                      <a:pt x="28" y="305"/>
                    </a:lnTo>
                    <a:lnTo>
                      <a:pt x="38" y="280"/>
                    </a:lnTo>
                    <a:lnTo>
                      <a:pt x="49" y="256"/>
                    </a:lnTo>
                    <a:lnTo>
                      <a:pt x="62" y="232"/>
                    </a:lnTo>
                    <a:lnTo>
                      <a:pt x="74" y="208"/>
                    </a:lnTo>
                    <a:lnTo>
                      <a:pt x="88" y="183"/>
                    </a:lnTo>
                    <a:lnTo>
                      <a:pt x="102" y="161"/>
                    </a:lnTo>
                    <a:lnTo>
                      <a:pt x="119" y="139"/>
                    </a:lnTo>
                    <a:lnTo>
                      <a:pt x="135" y="119"/>
                    </a:lnTo>
                    <a:lnTo>
                      <a:pt x="152" y="100"/>
                    </a:lnTo>
                    <a:lnTo>
                      <a:pt x="168" y="80"/>
                    </a:lnTo>
                    <a:lnTo>
                      <a:pt x="184" y="64"/>
                    </a:lnTo>
                    <a:lnTo>
                      <a:pt x="202" y="49"/>
                    </a:lnTo>
                    <a:lnTo>
                      <a:pt x="218" y="36"/>
                    </a:lnTo>
                    <a:lnTo>
                      <a:pt x="235" y="25"/>
                    </a:lnTo>
                    <a:lnTo>
                      <a:pt x="252" y="16"/>
                    </a:lnTo>
                    <a:lnTo>
                      <a:pt x="266" y="9"/>
                    </a:lnTo>
                    <a:lnTo>
                      <a:pt x="281" y="4"/>
                    </a:lnTo>
                    <a:lnTo>
                      <a:pt x="297" y="0"/>
                    </a:lnTo>
                    <a:lnTo>
                      <a:pt x="309" y="0"/>
                    </a:lnTo>
                    <a:lnTo>
                      <a:pt x="322" y="2"/>
                    </a:lnTo>
                    <a:lnTo>
                      <a:pt x="332" y="5"/>
                    </a:lnTo>
                    <a:lnTo>
                      <a:pt x="342" y="11"/>
                    </a:lnTo>
                    <a:lnTo>
                      <a:pt x="350" y="18"/>
                    </a:lnTo>
                    <a:lnTo>
                      <a:pt x="356" y="31"/>
                    </a:lnTo>
                    <a:lnTo>
                      <a:pt x="363" y="42"/>
                    </a:lnTo>
                    <a:lnTo>
                      <a:pt x="367" y="57"/>
                    </a:lnTo>
                    <a:lnTo>
                      <a:pt x="370" y="73"/>
                    </a:lnTo>
                    <a:lnTo>
                      <a:pt x="370" y="89"/>
                    </a:lnTo>
                    <a:lnTo>
                      <a:pt x="370" y="108"/>
                    </a:lnTo>
                    <a:lnTo>
                      <a:pt x="369" y="129"/>
                    </a:lnTo>
                    <a:lnTo>
                      <a:pt x="365" y="150"/>
                    </a:lnTo>
                    <a:lnTo>
                      <a:pt x="361" y="172"/>
                    </a:lnTo>
                    <a:lnTo>
                      <a:pt x="354" y="195"/>
                    </a:lnTo>
                    <a:lnTo>
                      <a:pt x="347" y="220"/>
                    </a:lnTo>
                    <a:lnTo>
                      <a:pt x="337" y="243"/>
                    </a:lnTo>
                    <a:lnTo>
                      <a:pt x="326" y="268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path path="rect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7" name="Freeform 88"/>
              <p:cNvSpPr>
                <a:spLocks/>
              </p:cNvSpPr>
              <p:nvPr/>
            </p:nvSpPr>
            <p:spPr bwMode="auto">
              <a:xfrm rot="15924995" flipH="1">
                <a:off x="5199857" y="7342981"/>
                <a:ext cx="166688" cy="365125"/>
              </a:xfrm>
              <a:custGeom>
                <a:avLst/>
                <a:gdLst>
                  <a:gd name="T0" fmla="*/ 2147483647 w 287"/>
                  <a:gd name="T1" fmla="*/ 2147483647 h 583"/>
                  <a:gd name="T2" fmla="*/ 2147483647 w 287"/>
                  <a:gd name="T3" fmla="*/ 2147483647 h 583"/>
                  <a:gd name="T4" fmla="*/ 2147483647 w 287"/>
                  <a:gd name="T5" fmla="*/ 2147483647 h 583"/>
                  <a:gd name="T6" fmla="*/ 2147483647 w 287"/>
                  <a:gd name="T7" fmla="*/ 2147483647 h 583"/>
                  <a:gd name="T8" fmla="*/ 2147483647 w 287"/>
                  <a:gd name="T9" fmla="*/ 2147483647 h 583"/>
                  <a:gd name="T10" fmla="*/ 2147483647 w 287"/>
                  <a:gd name="T11" fmla="*/ 2147483647 h 583"/>
                  <a:gd name="T12" fmla="*/ 2147483647 w 287"/>
                  <a:gd name="T13" fmla="*/ 2147483647 h 583"/>
                  <a:gd name="T14" fmla="*/ 2147483647 w 287"/>
                  <a:gd name="T15" fmla="*/ 2147483647 h 583"/>
                  <a:gd name="T16" fmla="*/ 2147483647 w 287"/>
                  <a:gd name="T17" fmla="*/ 2147483647 h 583"/>
                  <a:gd name="T18" fmla="*/ 2147483647 w 287"/>
                  <a:gd name="T19" fmla="*/ 2147483647 h 583"/>
                  <a:gd name="T20" fmla="*/ 2147483647 w 287"/>
                  <a:gd name="T21" fmla="*/ 2147483647 h 583"/>
                  <a:gd name="T22" fmla="*/ 2147483647 w 287"/>
                  <a:gd name="T23" fmla="*/ 2147483647 h 583"/>
                  <a:gd name="T24" fmla="*/ 2147483647 w 287"/>
                  <a:gd name="T25" fmla="*/ 2147483647 h 583"/>
                  <a:gd name="T26" fmla="*/ 2147483647 w 287"/>
                  <a:gd name="T27" fmla="*/ 2147483647 h 583"/>
                  <a:gd name="T28" fmla="*/ 0 w 287"/>
                  <a:gd name="T29" fmla="*/ 2147483647 h 583"/>
                  <a:gd name="T30" fmla="*/ 2147483647 w 287"/>
                  <a:gd name="T31" fmla="*/ 2147483647 h 583"/>
                  <a:gd name="T32" fmla="*/ 2147483647 w 287"/>
                  <a:gd name="T33" fmla="*/ 2147483647 h 583"/>
                  <a:gd name="T34" fmla="*/ 2147483647 w 287"/>
                  <a:gd name="T35" fmla="*/ 2147483647 h 583"/>
                  <a:gd name="T36" fmla="*/ 2147483647 w 287"/>
                  <a:gd name="T37" fmla="*/ 2147483647 h 583"/>
                  <a:gd name="T38" fmla="*/ 2147483647 w 287"/>
                  <a:gd name="T39" fmla="*/ 2147483647 h 583"/>
                  <a:gd name="T40" fmla="*/ 2147483647 w 287"/>
                  <a:gd name="T41" fmla="*/ 2147483647 h 583"/>
                  <a:gd name="T42" fmla="*/ 2147483647 w 287"/>
                  <a:gd name="T43" fmla="*/ 2147483647 h 583"/>
                  <a:gd name="T44" fmla="*/ 2147483647 w 287"/>
                  <a:gd name="T45" fmla="*/ 2147483647 h 583"/>
                  <a:gd name="T46" fmla="*/ 2147483647 w 287"/>
                  <a:gd name="T47" fmla="*/ 2147483647 h 583"/>
                  <a:gd name="T48" fmla="*/ 2147483647 w 287"/>
                  <a:gd name="T49" fmla="*/ 2147483647 h 583"/>
                  <a:gd name="T50" fmla="*/ 2147483647 w 287"/>
                  <a:gd name="T51" fmla="*/ 2147483647 h 583"/>
                  <a:gd name="T52" fmla="*/ 2147483647 w 287"/>
                  <a:gd name="T53" fmla="*/ 2147483647 h 583"/>
                  <a:gd name="T54" fmla="*/ 2147483647 w 287"/>
                  <a:gd name="T55" fmla="*/ 2147483647 h 583"/>
                  <a:gd name="T56" fmla="*/ 2147483647 w 287"/>
                  <a:gd name="T57" fmla="*/ 2147483647 h 583"/>
                  <a:gd name="T58" fmla="*/ 2147483647 w 287"/>
                  <a:gd name="T59" fmla="*/ 2147483647 h 583"/>
                  <a:gd name="T60" fmla="*/ 2147483647 w 287"/>
                  <a:gd name="T61" fmla="*/ 2147483647 h 583"/>
                  <a:gd name="T62" fmla="*/ 2147483647 w 287"/>
                  <a:gd name="T63" fmla="*/ 2147483647 h 583"/>
                  <a:gd name="T64" fmla="*/ 2147483647 w 287"/>
                  <a:gd name="T65" fmla="*/ 2147483647 h 583"/>
                  <a:gd name="T66" fmla="*/ 2147483647 w 287"/>
                  <a:gd name="T67" fmla="*/ 2147483647 h 583"/>
                  <a:gd name="T68" fmla="*/ 2147483647 w 287"/>
                  <a:gd name="T69" fmla="*/ 2147483647 h 5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7"/>
                  <a:gd name="T106" fmla="*/ 0 h 583"/>
                  <a:gd name="T107" fmla="*/ 287 w 287"/>
                  <a:gd name="T108" fmla="*/ 583 h 5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7" h="583">
                    <a:moveTo>
                      <a:pt x="270" y="291"/>
                    </a:moveTo>
                    <a:lnTo>
                      <a:pt x="264" y="318"/>
                    </a:lnTo>
                    <a:lnTo>
                      <a:pt x="257" y="344"/>
                    </a:lnTo>
                    <a:lnTo>
                      <a:pt x="249" y="370"/>
                    </a:lnTo>
                    <a:lnTo>
                      <a:pt x="240" y="394"/>
                    </a:lnTo>
                    <a:lnTo>
                      <a:pt x="230" y="420"/>
                    </a:lnTo>
                    <a:lnTo>
                      <a:pt x="218" y="442"/>
                    </a:lnTo>
                    <a:lnTo>
                      <a:pt x="207" y="464"/>
                    </a:lnTo>
                    <a:lnTo>
                      <a:pt x="197" y="485"/>
                    </a:lnTo>
                    <a:lnTo>
                      <a:pt x="185" y="503"/>
                    </a:lnTo>
                    <a:lnTo>
                      <a:pt x="172" y="522"/>
                    </a:lnTo>
                    <a:lnTo>
                      <a:pt x="159" y="537"/>
                    </a:lnTo>
                    <a:lnTo>
                      <a:pt x="146" y="550"/>
                    </a:lnTo>
                    <a:lnTo>
                      <a:pt x="132" y="561"/>
                    </a:lnTo>
                    <a:lnTo>
                      <a:pt x="119" y="570"/>
                    </a:lnTo>
                    <a:lnTo>
                      <a:pt x="108" y="576"/>
                    </a:lnTo>
                    <a:lnTo>
                      <a:pt x="96" y="580"/>
                    </a:lnTo>
                    <a:lnTo>
                      <a:pt x="83" y="582"/>
                    </a:lnTo>
                    <a:lnTo>
                      <a:pt x="71" y="581"/>
                    </a:lnTo>
                    <a:lnTo>
                      <a:pt x="60" y="578"/>
                    </a:lnTo>
                    <a:lnTo>
                      <a:pt x="48" y="573"/>
                    </a:lnTo>
                    <a:lnTo>
                      <a:pt x="41" y="565"/>
                    </a:lnTo>
                    <a:lnTo>
                      <a:pt x="33" y="555"/>
                    </a:lnTo>
                    <a:lnTo>
                      <a:pt x="24" y="544"/>
                    </a:lnTo>
                    <a:lnTo>
                      <a:pt x="17" y="529"/>
                    </a:lnTo>
                    <a:lnTo>
                      <a:pt x="10" y="512"/>
                    </a:lnTo>
                    <a:lnTo>
                      <a:pt x="7" y="496"/>
                    </a:lnTo>
                    <a:lnTo>
                      <a:pt x="3" y="476"/>
                    </a:lnTo>
                    <a:lnTo>
                      <a:pt x="1" y="454"/>
                    </a:lnTo>
                    <a:lnTo>
                      <a:pt x="0" y="431"/>
                    </a:lnTo>
                    <a:lnTo>
                      <a:pt x="0" y="408"/>
                    </a:lnTo>
                    <a:lnTo>
                      <a:pt x="1" y="382"/>
                    </a:lnTo>
                    <a:lnTo>
                      <a:pt x="3" y="357"/>
                    </a:lnTo>
                    <a:lnTo>
                      <a:pt x="7" y="332"/>
                    </a:lnTo>
                    <a:lnTo>
                      <a:pt x="11" y="305"/>
                    </a:lnTo>
                    <a:lnTo>
                      <a:pt x="17" y="277"/>
                    </a:lnTo>
                    <a:lnTo>
                      <a:pt x="24" y="252"/>
                    </a:lnTo>
                    <a:lnTo>
                      <a:pt x="33" y="225"/>
                    </a:lnTo>
                    <a:lnTo>
                      <a:pt x="41" y="201"/>
                    </a:lnTo>
                    <a:lnTo>
                      <a:pt x="51" y="176"/>
                    </a:lnTo>
                    <a:lnTo>
                      <a:pt x="60" y="152"/>
                    </a:lnTo>
                    <a:lnTo>
                      <a:pt x="72" y="129"/>
                    </a:lnTo>
                    <a:lnTo>
                      <a:pt x="83" y="108"/>
                    </a:lnTo>
                    <a:lnTo>
                      <a:pt x="96" y="88"/>
                    </a:lnTo>
                    <a:lnTo>
                      <a:pt x="108" y="70"/>
                    </a:lnTo>
                    <a:lnTo>
                      <a:pt x="119" y="54"/>
                    </a:lnTo>
                    <a:lnTo>
                      <a:pt x="134" y="39"/>
                    </a:lnTo>
                    <a:lnTo>
                      <a:pt x="146" y="28"/>
                    </a:lnTo>
                    <a:lnTo>
                      <a:pt x="160" y="17"/>
                    </a:lnTo>
                    <a:lnTo>
                      <a:pt x="172" y="10"/>
                    </a:lnTo>
                    <a:lnTo>
                      <a:pt x="185" y="4"/>
                    </a:lnTo>
                    <a:lnTo>
                      <a:pt x="197" y="1"/>
                    </a:lnTo>
                    <a:lnTo>
                      <a:pt x="209" y="0"/>
                    </a:lnTo>
                    <a:lnTo>
                      <a:pt x="219" y="4"/>
                    </a:lnTo>
                    <a:lnTo>
                      <a:pt x="230" y="6"/>
                    </a:lnTo>
                    <a:lnTo>
                      <a:pt x="240" y="12"/>
                    </a:lnTo>
                    <a:lnTo>
                      <a:pt x="249" y="23"/>
                    </a:lnTo>
                    <a:lnTo>
                      <a:pt x="257" y="33"/>
                    </a:lnTo>
                    <a:lnTo>
                      <a:pt x="264" y="45"/>
                    </a:lnTo>
                    <a:lnTo>
                      <a:pt x="270" y="61"/>
                    </a:lnTo>
                    <a:lnTo>
                      <a:pt x="276" y="79"/>
                    </a:lnTo>
                    <a:lnTo>
                      <a:pt x="279" y="97"/>
                    </a:lnTo>
                    <a:lnTo>
                      <a:pt x="282" y="119"/>
                    </a:lnTo>
                    <a:lnTo>
                      <a:pt x="284" y="140"/>
                    </a:lnTo>
                    <a:lnTo>
                      <a:pt x="286" y="163"/>
                    </a:lnTo>
                    <a:lnTo>
                      <a:pt x="284" y="188"/>
                    </a:lnTo>
                    <a:lnTo>
                      <a:pt x="282" y="212"/>
                    </a:lnTo>
                    <a:lnTo>
                      <a:pt x="279" y="239"/>
                    </a:lnTo>
                    <a:lnTo>
                      <a:pt x="276" y="265"/>
                    </a:lnTo>
                    <a:lnTo>
                      <a:pt x="270" y="291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8" name="Freeform 87"/>
              <p:cNvSpPr>
                <a:spLocks/>
              </p:cNvSpPr>
              <p:nvPr/>
            </p:nvSpPr>
            <p:spPr bwMode="auto">
              <a:xfrm rot="1947962" flipH="1">
                <a:off x="5997575" y="7366000"/>
                <a:ext cx="311150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CC66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59" name="Freeform 87"/>
              <p:cNvSpPr>
                <a:spLocks/>
              </p:cNvSpPr>
              <p:nvPr/>
            </p:nvSpPr>
            <p:spPr bwMode="auto">
              <a:xfrm rot="1947962" flipH="1">
                <a:off x="5997575" y="7700963"/>
                <a:ext cx="311150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CC66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2" name="Straight Arrow Connector 181"/>
            <p:cNvCxnSpPr/>
            <p:nvPr/>
          </p:nvCxnSpPr>
          <p:spPr bwMode="auto">
            <a:xfrm rot="14520000" flipH="1">
              <a:off x="6339712" y="4706874"/>
              <a:ext cx="667207" cy="1604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مجموعة 8"/>
          <p:cNvGrpSpPr/>
          <p:nvPr/>
        </p:nvGrpSpPr>
        <p:grpSpPr>
          <a:xfrm>
            <a:off x="6612915" y="4352659"/>
            <a:ext cx="2188260" cy="659983"/>
            <a:chOff x="6612915" y="4352659"/>
            <a:chExt cx="2188260" cy="659983"/>
          </a:xfrm>
        </p:grpSpPr>
        <p:grpSp>
          <p:nvGrpSpPr>
            <p:cNvPr id="23" name="Group 171"/>
            <p:cNvGrpSpPr>
              <a:grpSpLocks/>
            </p:cNvGrpSpPr>
            <p:nvPr/>
          </p:nvGrpSpPr>
          <p:grpSpPr bwMode="auto">
            <a:xfrm>
              <a:off x="7480847" y="4572207"/>
              <a:ext cx="1320328" cy="440435"/>
              <a:chOff x="4953000" y="5482729"/>
              <a:chExt cx="1172547" cy="424359"/>
            </a:xfrm>
          </p:grpSpPr>
          <p:sp>
            <p:nvSpPr>
              <p:cNvPr id="32832" name="Freeform 30"/>
              <p:cNvSpPr>
                <a:spLocks/>
              </p:cNvSpPr>
              <p:nvPr/>
            </p:nvSpPr>
            <p:spPr bwMode="auto">
              <a:xfrm>
                <a:off x="5143500" y="5751513"/>
                <a:ext cx="285750" cy="155575"/>
              </a:xfrm>
              <a:custGeom>
                <a:avLst/>
                <a:gdLst>
                  <a:gd name="T0" fmla="*/ 0 w 2112"/>
                  <a:gd name="T1" fmla="*/ 0 h 400"/>
                  <a:gd name="T2" fmla="*/ 0 w 2112"/>
                  <a:gd name="T3" fmla="*/ 0 h 400"/>
                  <a:gd name="T4" fmla="*/ 0 w 2112"/>
                  <a:gd name="T5" fmla="*/ 0 h 400"/>
                  <a:gd name="T6" fmla="*/ 0 w 2112"/>
                  <a:gd name="T7" fmla="*/ 0 h 400"/>
                  <a:gd name="T8" fmla="*/ 0 w 2112"/>
                  <a:gd name="T9" fmla="*/ 0 h 400"/>
                  <a:gd name="T10" fmla="*/ 0 w 2112"/>
                  <a:gd name="T11" fmla="*/ 0 h 400"/>
                  <a:gd name="T12" fmla="*/ 0 w 2112"/>
                  <a:gd name="T13" fmla="*/ 0 h 400"/>
                  <a:gd name="T14" fmla="*/ 0 w 2112"/>
                  <a:gd name="T15" fmla="*/ 0 h 400"/>
                  <a:gd name="T16" fmla="*/ 0 w 2112"/>
                  <a:gd name="T17" fmla="*/ 0 h 400"/>
                  <a:gd name="T18" fmla="*/ 0 w 2112"/>
                  <a:gd name="T19" fmla="*/ 0 h 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12"/>
                  <a:gd name="T31" fmla="*/ 0 h 400"/>
                  <a:gd name="T32" fmla="*/ 2112 w 2112"/>
                  <a:gd name="T33" fmla="*/ 400 h 4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12" h="400">
                    <a:moveTo>
                      <a:pt x="0" y="200"/>
                    </a:moveTo>
                    <a:cubicBezTo>
                      <a:pt x="40" y="112"/>
                      <a:pt x="80" y="24"/>
                      <a:pt x="144" y="56"/>
                    </a:cubicBezTo>
                    <a:cubicBezTo>
                      <a:pt x="208" y="88"/>
                      <a:pt x="296" y="400"/>
                      <a:pt x="384" y="392"/>
                    </a:cubicBezTo>
                    <a:cubicBezTo>
                      <a:pt x="472" y="384"/>
                      <a:pt x="584" y="16"/>
                      <a:pt x="672" y="8"/>
                    </a:cubicBezTo>
                    <a:cubicBezTo>
                      <a:pt x="760" y="0"/>
                      <a:pt x="832" y="336"/>
                      <a:pt x="912" y="344"/>
                    </a:cubicBezTo>
                    <a:cubicBezTo>
                      <a:pt x="992" y="352"/>
                      <a:pt x="1064" y="56"/>
                      <a:pt x="1152" y="56"/>
                    </a:cubicBezTo>
                    <a:cubicBezTo>
                      <a:pt x="1240" y="56"/>
                      <a:pt x="1352" y="344"/>
                      <a:pt x="1440" y="344"/>
                    </a:cubicBezTo>
                    <a:cubicBezTo>
                      <a:pt x="1528" y="344"/>
                      <a:pt x="1592" y="56"/>
                      <a:pt x="1680" y="56"/>
                    </a:cubicBezTo>
                    <a:cubicBezTo>
                      <a:pt x="1768" y="56"/>
                      <a:pt x="1896" y="320"/>
                      <a:pt x="1968" y="344"/>
                    </a:cubicBezTo>
                    <a:cubicBezTo>
                      <a:pt x="2040" y="368"/>
                      <a:pt x="2088" y="224"/>
                      <a:pt x="2112" y="20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33" name="Freeform 87"/>
              <p:cNvSpPr>
                <a:spLocks/>
              </p:cNvSpPr>
              <p:nvPr/>
            </p:nvSpPr>
            <p:spPr bwMode="auto">
              <a:xfrm rot="5022186" flipH="1">
                <a:off x="4912519" y="5585619"/>
                <a:ext cx="312737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Explosion 1 155"/>
              <p:cNvSpPr/>
              <p:nvPr/>
            </p:nvSpPr>
            <p:spPr>
              <a:xfrm flipV="1">
                <a:off x="5411167" y="5482729"/>
                <a:ext cx="714380" cy="406720"/>
              </a:xfrm>
              <a:prstGeom prst="irregularSeal1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37" name="TextBox 392"/>
              <p:cNvSpPr txBox="1">
                <a:spLocks noChangeArrowheads="1"/>
              </p:cNvSpPr>
              <p:nvPr/>
            </p:nvSpPr>
            <p:spPr bwMode="auto">
              <a:xfrm>
                <a:off x="5507908" y="5584825"/>
                <a:ext cx="514198" cy="207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nl-BE" sz="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reporter</a:t>
                </a:r>
              </a:p>
            </p:txBody>
          </p:sp>
        </p:grpSp>
        <p:cxnSp>
          <p:nvCxnSpPr>
            <p:cNvPr id="183" name="Straight Arrow Connector 182"/>
            <p:cNvCxnSpPr/>
            <p:nvPr/>
          </p:nvCxnSpPr>
          <p:spPr bwMode="auto">
            <a:xfrm rot="13200000" flipH="1">
              <a:off x="6612915" y="4352659"/>
              <a:ext cx="722820" cy="1484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مجموعة 7"/>
          <p:cNvGrpSpPr/>
          <p:nvPr/>
        </p:nvGrpSpPr>
        <p:grpSpPr>
          <a:xfrm>
            <a:off x="6749558" y="3846399"/>
            <a:ext cx="2035538" cy="409094"/>
            <a:chOff x="6749558" y="3846399"/>
            <a:chExt cx="2035538" cy="409094"/>
          </a:xfrm>
        </p:grpSpPr>
        <p:grpSp>
          <p:nvGrpSpPr>
            <p:cNvPr id="22" name="Group 225"/>
            <p:cNvGrpSpPr>
              <a:grpSpLocks/>
            </p:cNvGrpSpPr>
            <p:nvPr/>
          </p:nvGrpSpPr>
          <p:grpSpPr bwMode="auto">
            <a:xfrm>
              <a:off x="7680951" y="3846399"/>
              <a:ext cx="1104145" cy="409094"/>
              <a:chOff x="4960938" y="5011738"/>
              <a:chExt cx="909637" cy="393700"/>
            </a:xfrm>
          </p:grpSpPr>
          <p:sp>
            <p:nvSpPr>
              <p:cNvPr id="32838" name="Freeform 30"/>
              <p:cNvSpPr>
                <a:spLocks/>
              </p:cNvSpPr>
              <p:nvPr/>
            </p:nvSpPr>
            <p:spPr bwMode="auto">
              <a:xfrm>
                <a:off x="5151438" y="5235575"/>
                <a:ext cx="285750" cy="155575"/>
              </a:xfrm>
              <a:custGeom>
                <a:avLst/>
                <a:gdLst>
                  <a:gd name="T0" fmla="*/ 0 w 2112"/>
                  <a:gd name="T1" fmla="*/ 0 h 400"/>
                  <a:gd name="T2" fmla="*/ 0 w 2112"/>
                  <a:gd name="T3" fmla="*/ 0 h 400"/>
                  <a:gd name="T4" fmla="*/ 0 w 2112"/>
                  <a:gd name="T5" fmla="*/ 0 h 400"/>
                  <a:gd name="T6" fmla="*/ 0 w 2112"/>
                  <a:gd name="T7" fmla="*/ 0 h 400"/>
                  <a:gd name="T8" fmla="*/ 0 w 2112"/>
                  <a:gd name="T9" fmla="*/ 0 h 400"/>
                  <a:gd name="T10" fmla="*/ 0 w 2112"/>
                  <a:gd name="T11" fmla="*/ 0 h 400"/>
                  <a:gd name="T12" fmla="*/ 0 w 2112"/>
                  <a:gd name="T13" fmla="*/ 0 h 400"/>
                  <a:gd name="T14" fmla="*/ 0 w 2112"/>
                  <a:gd name="T15" fmla="*/ 0 h 400"/>
                  <a:gd name="T16" fmla="*/ 0 w 2112"/>
                  <a:gd name="T17" fmla="*/ 0 h 400"/>
                  <a:gd name="T18" fmla="*/ 0 w 2112"/>
                  <a:gd name="T19" fmla="*/ 0 h 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12"/>
                  <a:gd name="T31" fmla="*/ 0 h 400"/>
                  <a:gd name="T32" fmla="*/ 2112 w 2112"/>
                  <a:gd name="T33" fmla="*/ 400 h 4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12" h="400">
                    <a:moveTo>
                      <a:pt x="0" y="200"/>
                    </a:moveTo>
                    <a:cubicBezTo>
                      <a:pt x="40" y="112"/>
                      <a:pt x="80" y="24"/>
                      <a:pt x="144" y="56"/>
                    </a:cubicBezTo>
                    <a:cubicBezTo>
                      <a:pt x="208" y="88"/>
                      <a:pt x="296" y="400"/>
                      <a:pt x="384" y="392"/>
                    </a:cubicBezTo>
                    <a:cubicBezTo>
                      <a:pt x="472" y="384"/>
                      <a:pt x="584" y="16"/>
                      <a:pt x="672" y="8"/>
                    </a:cubicBezTo>
                    <a:cubicBezTo>
                      <a:pt x="760" y="0"/>
                      <a:pt x="832" y="336"/>
                      <a:pt x="912" y="344"/>
                    </a:cubicBezTo>
                    <a:cubicBezTo>
                      <a:pt x="992" y="352"/>
                      <a:pt x="1064" y="56"/>
                      <a:pt x="1152" y="56"/>
                    </a:cubicBezTo>
                    <a:cubicBezTo>
                      <a:pt x="1240" y="56"/>
                      <a:pt x="1352" y="344"/>
                      <a:pt x="1440" y="344"/>
                    </a:cubicBezTo>
                    <a:cubicBezTo>
                      <a:pt x="1528" y="344"/>
                      <a:pt x="1592" y="56"/>
                      <a:pt x="1680" y="56"/>
                    </a:cubicBezTo>
                    <a:cubicBezTo>
                      <a:pt x="1768" y="56"/>
                      <a:pt x="1896" y="320"/>
                      <a:pt x="1968" y="344"/>
                    </a:cubicBezTo>
                    <a:cubicBezTo>
                      <a:pt x="2040" y="368"/>
                      <a:pt x="2088" y="224"/>
                      <a:pt x="2112" y="20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39" name="Freeform 87"/>
              <p:cNvSpPr>
                <a:spLocks/>
              </p:cNvSpPr>
              <p:nvPr/>
            </p:nvSpPr>
            <p:spPr bwMode="auto">
              <a:xfrm rot="5022186" flipH="1">
                <a:off x="4920457" y="5069681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5402263" y="5045075"/>
                <a:ext cx="468312" cy="360363"/>
              </a:xfrm>
              <a:prstGeom prst="ellipse">
                <a:avLst/>
              </a:prstGeom>
              <a:solidFill>
                <a:srgbClr val="A6A6A6"/>
              </a:solidFill>
              <a:ln w="12700"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43" name="TextBox 372"/>
              <p:cNvSpPr txBox="1">
                <a:spLocks noChangeArrowheads="1"/>
              </p:cNvSpPr>
              <p:nvPr/>
            </p:nvSpPr>
            <p:spPr bwMode="auto">
              <a:xfrm>
                <a:off x="5457736" y="5011738"/>
                <a:ext cx="354189" cy="325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nl-BE" sz="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</a:t>
                </a:r>
              </a:p>
              <a:p>
                <a:pPr algn="ctr"/>
                <a:r>
                  <a:rPr lang="nl-BE" sz="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toxin</a:t>
                </a:r>
              </a:p>
            </p:txBody>
          </p:sp>
        </p:grpSp>
        <p:cxnSp>
          <p:nvCxnSpPr>
            <p:cNvPr id="184" name="Straight Arrow Connector 183"/>
            <p:cNvCxnSpPr/>
            <p:nvPr/>
          </p:nvCxnSpPr>
          <p:spPr bwMode="auto">
            <a:xfrm rot="11820000" flipH="1">
              <a:off x="6749558" y="3885249"/>
              <a:ext cx="724799" cy="146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مجموعة 6"/>
          <p:cNvGrpSpPr/>
          <p:nvPr/>
        </p:nvGrpSpPr>
        <p:grpSpPr>
          <a:xfrm>
            <a:off x="6678266" y="3181383"/>
            <a:ext cx="2059539" cy="478408"/>
            <a:chOff x="6678266" y="3181383"/>
            <a:chExt cx="2059539" cy="478408"/>
          </a:xfrm>
        </p:grpSpPr>
        <p:sp>
          <p:nvSpPr>
            <p:cNvPr id="149" name="Pie 148"/>
            <p:cNvSpPr/>
            <p:nvPr/>
          </p:nvSpPr>
          <p:spPr bwMode="auto">
            <a:xfrm>
              <a:off x="8096179" y="3181383"/>
              <a:ext cx="641626" cy="478408"/>
            </a:xfrm>
            <a:prstGeom prst="pie">
              <a:avLst>
                <a:gd name="adj1" fmla="val 21572735"/>
                <a:gd name="adj2" fmla="val 162000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96" name="TextBox 374"/>
            <p:cNvSpPr txBox="1">
              <a:spLocks noChangeArrowheads="1"/>
            </p:cNvSpPr>
            <p:nvPr/>
          </p:nvSpPr>
          <p:spPr bwMode="auto">
            <a:xfrm>
              <a:off x="8082945" y="3372967"/>
              <a:ext cx="56297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enzyme</a:t>
              </a:r>
            </a:p>
          </p:txBody>
        </p:sp>
        <p:sp>
          <p:nvSpPr>
            <p:cNvPr id="32797" name="Freeform 30"/>
            <p:cNvSpPr>
              <a:spLocks/>
            </p:cNvSpPr>
            <p:nvPr/>
          </p:nvSpPr>
          <p:spPr bwMode="auto">
            <a:xfrm>
              <a:off x="7784576" y="3402659"/>
              <a:ext cx="321596" cy="161658"/>
            </a:xfrm>
            <a:custGeom>
              <a:avLst/>
              <a:gdLst>
                <a:gd name="T0" fmla="*/ 0 w 2112"/>
                <a:gd name="T1" fmla="*/ 0 h 400"/>
                <a:gd name="T2" fmla="*/ 0 w 2112"/>
                <a:gd name="T3" fmla="*/ 0 h 400"/>
                <a:gd name="T4" fmla="*/ 0 w 2112"/>
                <a:gd name="T5" fmla="*/ 0 h 400"/>
                <a:gd name="T6" fmla="*/ 0 w 2112"/>
                <a:gd name="T7" fmla="*/ 0 h 400"/>
                <a:gd name="T8" fmla="*/ 0 w 2112"/>
                <a:gd name="T9" fmla="*/ 0 h 400"/>
                <a:gd name="T10" fmla="*/ 0 w 2112"/>
                <a:gd name="T11" fmla="*/ 0 h 400"/>
                <a:gd name="T12" fmla="*/ 0 w 2112"/>
                <a:gd name="T13" fmla="*/ 0 h 400"/>
                <a:gd name="T14" fmla="*/ 0 w 2112"/>
                <a:gd name="T15" fmla="*/ 0 h 400"/>
                <a:gd name="T16" fmla="*/ 0 w 2112"/>
                <a:gd name="T17" fmla="*/ 0 h 400"/>
                <a:gd name="T18" fmla="*/ 0 w 2112"/>
                <a:gd name="T19" fmla="*/ 0 h 4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12"/>
                <a:gd name="T31" fmla="*/ 0 h 400"/>
                <a:gd name="T32" fmla="*/ 2112 w 2112"/>
                <a:gd name="T33" fmla="*/ 400 h 4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12" h="400">
                  <a:moveTo>
                    <a:pt x="0" y="200"/>
                  </a:moveTo>
                  <a:cubicBezTo>
                    <a:pt x="40" y="112"/>
                    <a:pt x="80" y="24"/>
                    <a:pt x="144" y="56"/>
                  </a:cubicBezTo>
                  <a:cubicBezTo>
                    <a:pt x="208" y="88"/>
                    <a:pt x="296" y="400"/>
                    <a:pt x="384" y="392"/>
                  </a:cubicBezTo>
                  <a:cubicBezTo>
                    <a:pt x="472" y="384"/>
                    <a:pt x="584" y="16"/>
                    <a:pt x="672" y="8"/>
                  </a:cubicBezTo>
                  <a:cubicBezTo>
                    <a:pt x="760" y="0"/>
                    <a:pt x="832" y="336"/>
                    <a:pt x="912" y="344"/>
                  </a:cubicBezTo>
                  <a:cubicBezTo>
                    <a:pt x="992" y="352"/>
                    <a:pt x="1064" y="56"/>
                    <a:pt x="1152" y="56"/>
                  </a:cubicBezTo>
                  <a:cubicBezTo>
                    <a:pt x="1240" y="56"/>
                    <a:pt x="1352" y="344"/>
                    <a:pt x="1440" y="344"/>
                  </a:cubicBezTo>
                  <a:cubicBezTo>
                    <a:pt x="1528" y="344"/>
                    <a:pt x="1592" y="56"/>
                    <a:pt x="1680" y="56"/>
                  </a:cubicBezTo>
                  <a:cubicBezTo>
                    <a:pt x="1768" y="56"/>
                    <a:pt x="1896" y="320"/>
                    <a:pt x="1968" y="344"/>
                  </a:cubicBezTo>
                  <a:cubicBezTo>
                    <a:pt x="2040" y="368"/>
                    <a:pt x="2088" y="224"/>
                    <a:pt x="2112" y="20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98" name="Freeform 87"/>
            <p:cNvSpPr>
              <a:spLocks/>
            </p:cNvSpPr>
            <p:nvPr/>
          </p:nvSpPr>
          <p:spPr bwMode="auto">
            <a:xfrm rot="5022186" flipH="1">
              <a:off x="7539014" y="3219380"/>
              <a:ext cx="324966" cy="262636"/>
            </a:xfrm>
            <a:custGeom>
              <a:avLst/>
              <a:gdLst>
                <a:gd name="T0" fmla="*/ 2147483647 w 535"/>
                <a:gd name="T1" fmla="*/ 2147483647 h 371"/>
                <a:gd name="T2" fmla="*/ 2147483647 w 535"/>
                <a:gd name="T3" fmla="*/ 2147483647 h 371"/>
                <a:gd name="T4" fmla="*/ 2147483647 w 535"/>
                <a:gd name="T5" fmla="*/ 2147483647 h 371"/>
                <a:gd name="T6" fmla="*/ 2147483647 w 535"/>
                <a:gd name="T7" fmla="*/ 2147483647 h 371"/>
                <a:gd name="T8" fmla="*/ 2147483647 w 535"/>
                <a:gd name="T9" fmla="*/ 2147483647 h 371"/>
                <a:gd name="T10" fmla="*/ 2147483647 w 535"/>
                <a:gd name="T11" fmla="*/ 2147483647 h 371"/>
                <a:gd name="T12" fmla="*/ 2147483647 w 535"/>
                <a:gd name="T13" fmla="*/ 2147483647 h 371"/>
                <a:gd name="T14" fmla="*/ 2147483647 w 535"/>
                <a:gd name="T15" fmla="*/ 2147483647 h 371"/>
                <a:gd name="T16" fmla="*/ 2147483647 w 535"/>
                <a:gd name="T17" fmla="*/ 2147483647 h 371"/>
                <a:gd name="T18" fmla="*/ 2147483647 w 535"/>
                <a:gd name="T19" fmla="*/ 2147483647 h 371"/>
                <a:gd name="T20" fmla="*/ 2147483647 w 535"/>
                <a:gd name="T21" fmla="*/ 2147483647 h 371"/>
                <a:gd name="T22" fmla="*/ 2147483647 w 535"/>
                <a:gd name="T23" fmla="*/ 2147483647 h 371"/>
                <a:gd name="T24" fmla="*/ 2147483647 w 535"/>
                <a:gd name="T25" fmla="*/ 2147483647 h 371"/>
                <a:gd name="T26" fmla="*/ 2147483647 w 535"/>
                <a:gd name="T27" fmla="*/ 2147483647 h 371"/>
                <a:gd name="T28" fmla="*/ 2147483647 w 535"/>
                <a:gd name="T29" fmla="*/ 2147483647 h 371"/>
                <a:gd name="T30" fmla="*/ 2147483647 w 535"/>
                <a:gd name="T31" fmla="*/ 2147483647 h 371"/>
                <a:gd name="T32" fmla="*/ 2147483647 w 535"/>
                <a:gd name="T33" fmla="*/ 2147483647 h 371"/>
                <a:gd name="T34" fmla="*/ 2147483647 w 535"/>
                <a:gd name="T35" fmla="*/ 2147483647 h 371"/>
                <a:gd name="T36" fmla="*/ 2147483647 w 535"/>
                <a:gd name="T37" fmla="*/ 2147483647 h 371"/>
                <a:gd name="T38" fmla="*/ 2147483647 w 535"/>
                <a:gd name="T39" fmla="*/ 2147483647 h 371"/>
                <a:gd name="T40" fmla="*/ 2147483647 w 535"/>
                <a:gd name="T41" fmla="*/ 2147483647 h 371"/>
                <a:gd name="T42" fmla="*/ 2147483647 w 535"/>
                <a:gd name="T43" fmla="*/ 2147483647 h 371"/>
                <a:gd name="T44" fmla="*/ 2147483647 w 535"/>
                <a:gd name="T45" fmla="*/ 2147483647 h 371"/>
                <a:gd name="T46" fmla="*/ 2147483647 w 535"/>
                <a:gd name="T47" fmla="*/ 2147483647 h 371"/>
                <a:gd name="T48" fmla="*/ 2147483647 w 535"/>
                <a:gd name="T49" fmla="*/ 2147483647 h 371"/>
                <a:gd name="T50" fmla="*/ 2147483647 w 535"/>
                <a:gd name="T51" fmla="*/ 0 h 371"/>
                <a:gd name="T52" fmla="*/ 2147483647 w 535"/>
                <a:gd name="T53" fmla="*/ 2147483647 h 371"/>
                <a:gd name="T54" fmla="*/ 2147483647 w 535"/>
                <a:gd name="T55" fmla="*/ 2147483647 h 371"/>
                <a:gd name="T56" fmla="*/ 2147483647 w 535"/>
                <a:gd name="T57" fmla="*/ 2147483647 h 371"/>
                <a:gd name="T58" fmla="*/ 2147483647 w 535"/>
                <a:gd name="T59" fmla="*/ 2147483647 h 371"/>
                <a:gd name="T60" fmla="*/ 2147483647 w 535"/>
                <a:gd name="T61" fmla="*/ 2147483647 h 371"/>
                <a:gd name="T62" fmla="*/ 2147483647 w 535"/>
                <a:gd name="T63" fmla="*/ 2147483647 h 371"/>
                <a:gd name="T64" fmla="*/ 2147483647 w 535"/>
                <a:gd name="T65" fmla="*/ 2147483647 h 371"/>
                <a:gd name="T66" fmla="*/ 2147483647 w 535"/>
                <a:gd name="T67" fmla="*/ 2147483647 h 371"/>
                <a:gd name="T68" fmla="*/ 2147483647 w 535"/>
                <a:gd name="T69" fmla="*/ 2147483647 h 3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5"/>
                <a:gd name="T106" fmla="*/ 0 h 371"/>
                <a:gd name="T107" fmla="*/ 535 w 535"/>
                <a:gd name="T108" fmla="*/ 371 h 3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5" h="371">
                  <a:moveTo>
                    <a:pt x="473" y="184"/>
                  </a:moveTo>
                  <a:lnTo>
                    <a:pt x="488" y="202"/>
                  </a:lnTo>
                  <a:lnTo>
                    <a:pt x="500" y="219"/>
                  </a:lnTo>
                  <a:lnTo>
                    <a:pt x="511" y="235"/>
                  </a:lnTo>
                  <a:lnTo>
                    <a:pt x="519" y="251"/>
                  </a:lnTo>
                  <a:lnTo>
                    <a:pt x="527" y="266"/>
                  </a:lnTo>
                  <a:lnTo>
                    <a:pt x="532" y="280"/>
                  </a:lnTo>
                  <a:lnTo>
                    <a:pt x="534" y="296"/>
                  </a:lnTo>
                  <a:lnTo>
                    <a:pt x="534" y="309"/>
                  </a:lnTo>
                  <a:lnTo>
                    <a:pt x="533" y="321"/>
                  </a:lnTo>
                  <a:lnTo>
                    <a:pt x="527" y="332"/>
                  </a:lnTo>
                  <a:lnTo>
                    <a:pt x="521" y="340"/>
                  </a:lnTo>
                  <a:lnTo>
                    <a:pt x="515" y="349"/>
                  </a:lnTo>
                  <a:lnTo>
                    <a:pt x="503" y="356"/>
                  </a:lnTo>
                  <a:lnTo>
                    <a:pt x="491" y="361"/>
                  </a:lnTo>
                  <a:lnTo>
                    <a:pt x="476" y="366"/>
                  </a:lnTo>
                  <a:lnTo>
                    <a:pt x="462" y="369"/>
                  </a:lnTo>
                  <a:lnTo>
                    <a:pt x="444" y="370"/>
                  </a:lnTo>
                  <a:lnTo>
                    <a:pt x="425" y="370"/>
                  </a:lnTo>
                  <a:lnTo>
                    <a:pt x="404" y="368"/>
                  </a:lnTo>
                  <a:lnTo>
                    <a:pt x="384" y="364"/>
                  </a:lnTo>
                  <a:lnTo>
                    <a:pt x="360" y="360"/>
                  </a:lnTo>
                  <a:lnTo>
                    <a:pt x="337" y="353"/>
                  </a:lnTo>
                  <a:lnTo>
                    <a:pt x="314" y="345"/>
                  </a:lnTo>
                  <a:lnTo>
                    <a:pt x="291" y="337"/>
                  </a:lnTo>
                  <a:lnTo>
                    <a:pt x="266" y="326"/>
                  </a:lnTo>
                  <a:lnTo>
                    <a:pt x="241" y="315"/>
                  </a:lnTo>
                  <a:lnTo>
                    <a:pt x="216" y="302"/>
                  </a:lnTo>
                  <a:lnTo>
                    <a:pt x="194" y="289"/>
                  </a:lnTo>
                  <a:lnTo>
                    <a:pt x="171" y="273"/>
                  </a:lnTo>
                  <a:lnTo>
                    <a:pt x="150" y="258"/>
                  </a:lnTo>
                  <a:lnTo>
                    <a:pt x="126" y="243"/>
                  </a:lnTo>
                  <a:lnTo>
                    <a:pt x="107" y="226"/>
                  </a:lnTo>
                  <a:lnTo>
                    <a:pt x="88" y="209"/>
                  </a:lnTo>
                  <a:lnTo>
                    <a:pt x="71" y="194"/>
                  </a:lnTo>
                  <a:lnTo>
                    <a:pt x="56" y="176"/>
                  </a:lnTo>
                  <a:lnTo>
                    <a:pt x="42" y="161"/>
                  </a:lnTo>
                  <a:lnTo>
                    <a:pt x="30" y="143"/>
                  </a:lnTo>
                  <a:lnTo>
                    <a:pt x="19" y="127"/>
                  </a:lnTo>
                  <a:lnTo>
                    <a:pt x="11" y="111"/>
                  </a:lnTo>
                  <a:lnTo>
                    <a:pt x="6" y="95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5" y="43"/>
                  </a:lnTo>
                  <a:lnTo>
                    <a:pt x="9" y="33"/>
                  </a:lnTo>
                  <a:lnTo>
                    <a:pt x="17" y="25"/>
                  </a:lnTo>
                  <a:lnTo>
                    <a:pt x="26" y="17"/>
                  </a:lnTo>
                  <a:lnTo>
                    <a:pt x="37" y="10"/>
                  </a:lnTo>
                  <a:lnTo>
                    <a:pt x="51" y="4"/>
                  </a:lnTo>
                  <a:lnTo>
                    <a:pt x="66" y="2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1" y="1"/>
                  </a:lnTo>
                  <a:lnTo>
                    <a:pt x="141" y="4"/>
                  </a:lnTo>
                  <a:lnTo>
                    <a:pt x="163" y="7"/>
                  </a:lnTo>
                  <a:lnTo>
                    <a:pt x="187" y="14"/>
                  </a:lnTo>
                  <a:lnTo>
                    <a:pt x="209" y="21"/>
                  </a:lnTo>
                  <a:lnTo>
                    <a:pt x="233" y="28"/>
                  </a:lnTo>
                  <a:lnTo>
                    <a:pt x="257" y="38"/>
                  </a:lnTo>
                  <a:lnTo>
                    <a:pt x="282" y="49"/>
                  </a:lnTo>
                  <a:lnTo>
                    <a:pt x="306" y="61"/>
                  </a:lnTo>
                  <a:lnTo>
                    <a:pt x="330" y="74"/>
                  </a:lnTo>
                  <a:lnTo>
                    <a:pt x="354" y="87"/>
                  </a:lnTo>
                  <a:lnTo>
                    <a:pt x="375" y="103"/>
                  </a:lnTo>
                  <a:lnTo>
                    <a:pt x="398" y="119"/>
                  </a:lnTo>
                  <a:lnTo>
                    <a:pt x="418" y="135"/>
                  </a:lnTo>
                  <a:lnTo>
                    <a:pt x="437" y="151"/>
                  </a:lnTo>
                  <a:lnTo>
                    <a:pt x="455" y="168"/>
                  </a:lnTo>
                  <a:lnTo>
                    <a:pt x="473" y="184"/>
                  </a:lnTo>
                </a:path>
              </a:pathLst>
            </a:custGeom>
            <a:solidFill>
              <a:srgbClr val="FFFF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 anchor="ctr" anchorCtr="1"/>
            <a:lstStyle/>
            <a:p>
              <a:endParaRPr lang="nl-BE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 bwMode="auto">
            <a:xfrm rot="10500000" flipH="1">
              <a:off x="6678266" y="3441667"/>
              <a:ext cx="724799" cy="1484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مجموعة 4"/>
          <p:cNvGrpSpPr/>
          <p:nvPr/>
        </p:nvGrpSpPr>
        <p:grpSpPr>
          <a:xfrm>
            <a:off x="6440627" y="1863609"/>
            <a:ext cx="2074685" cy="1337937"/>
            <a:chOff x="6440627" y="1863609"/>
            <a:chExt cx="2074685" cy="1337937"/>
          </a:xfrm>
        </p:grpSpPr>
        <p:grpSp>
          <p:nvGrpSpPr>
            <p:cNvPr id="18" name="Group 184"/>
            <p:cNvGrpSpPr>
              <a:grpSpLocks/>
            </p:cNvGrpSpPr>
            <p:nvPr/>
          </p:nvGrpSpPr>
          <p:grpSpPr bwMode="auto">
            <a:xfrm rot="808276">
              <a:off x="7305756" y="1863609"/>
              <a:ext cx="1209556" cy="1146452"/>
              <a:chOff x="5000636" y="3316251"/>
              <a:chExt cx="1074738" cy="1104927"/>
            </a:xfrm>
          </p:grpSpPr>
          <p:grpSp>
            <p:nvGrpSpPr>
              <p:cNvPr id="19" name="Group 174"/>
              <p:cNvGrpSpPr>
                <a:grpSpLocks/>
              </p:cNvGrpSpPr>
              <p:nvPr/>
            </p:nvGrpSpPr>
            <p:grpSpPr bwMode="auto">
              <a:xfrm>
                <a:off x="5000636" y="3524240"/>
                <a:ext cx="1074738" cy="896938"/>
                <a:chOff x="4854575" y="3514725"/>
                <a:chExt cx="1074738" cy="896938"/>
              </a:xfrm>
            </p:grpSpPr>
            <p:sp>
              <p:nvSpPr>
                <p:cNvPr id="100" name="5-Point Star 99"/>
                <p:cNvSpPr/>
                <p:nvPr/>
              </p:nvSpPr>
              <p:spPr bwMode="auto">
                <a:xfrm>
                  <a:off x="5101269" y="3612451"/>
                  <a:ext cx="505005" cy="503479"/>
                </a:xfrm>
                <a:prstGeom prst="star5">
                  <a:avLst>
                    <a:gd name="adj" fmla="val 19036"/>
                    <a:gd name="hf" fmla="val 105146"/>
                    <a:gd name="vf" fmla="val 110557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path path="rect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 rot="10800000">
                  <a:off x="5345118" y="3894638"/>
                  <a:ext cx="107336" cy="282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 bwMode="auto">
                <a:xfrm rot="5100000" flipH="1" flipV="1">
                  <a:off x="5340446" y="3820336"/>
                  <a:ext cx="98929" cy="721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 bwMode="auto">
                <a:xfrm rot="5340000">
                  <a:off x="5297068" y="3946006"/>
                  <a:ext cx="113062" cy="176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 bwMode="auto">
                <a:xfrm rot="20640000">
                  <a:off x="5253447" y="3910013"/>
                  <a:ext cx="114373" cy="176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 bwMode="auto">
                <a:xfrm rot="15960000" flipV="1">
                  <a:off x="5278284" y="3831542"/>
                  <a:ext cx="113062" cy="580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79" name="Freeform 87"/>
                <p:cNvSpPr>
                  <a:spLocks/>
                </p:cNvSpPr>
                <p:nvPr/>
              </p:nvSpPr>
              <p:spPr bwMode="auto">
                <a:xfrm rot="20363760" flipH="1">
                  <a:off x="5386388" y="3552825"/>
                  <a:ext cx="312737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CC66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0" name="Freeform 87"/>
                <p:cNvSpPr>
                  <a:spLocks/>
                </p:cNvSpPr>
                <p:nvPr/>
              </p:nvSpPr>
              <p:spPr bwMode="auto">
                <a:xfrm rot="15910790" flipH="1">
                  <a:off x="5045869" y="3555206"/>
                  <a:ext cx="312738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CC66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1" name="Freeform 87"/>
                <p:cNvSpPr>
                  <a:spLocks/>
                </p:cNvSpPr>
                <p:nvPr/>
              </p:nvSpPr>
              <p:spPr bwMode="auto">
                <a:xfrm rot="3002558" flipH="1">
                  <a:off x="5487988" y="3873500"/>
                  <a:ext cx="312737" cy="233363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CC66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2" name="Freeform 87"/>
                <p:cNvSpPr>
                  <a:spLocks/>
                </p:cNvSpPr>
                <p:nvPr/>
              </p:nvSpPr>
              <p:spPr bwMode="auto">
                <a:xfrm rot="18146859" flipH="1">
                  <a:off x="5215732" y="4080669"/>
                  <a:ext cx="312737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CC66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3" name="Freeform 87"/>
                <p:cNvSpPr>
                  <a:spLocks/>
                </p:cNvSpPr>
                <p:nvPr/>
              </p:nvSpPr>
              <p:spPr bwMode="auto">
                <a:xfrm rot="1006258" flipH="1">
                  <a:off x="4935538" y="3867150"/>
                  <a:ext cx="312737" cy="233363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CC66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4" name="Freeform 87"/>
                <p:cNvSpPr>
                  <a:spLocks/>
                </p:cNvSpPr>
                <p:nvPr/>
              </p:nvSpPr>
              <p:spPr bwMode="auto">
                <a:xfrm rot="780000" flipH="1">
                  <a:off x="5616575" y="3638550"/>
                  <a:ext cx="312738" cy="233363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FF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5" name="Freeform 87"/>
                <p:cNvSpPr>
                  <a:spLocks/>
                </p:cNvSpPr>
                <p:nvPr/>
              </p:nvSpPr>
              <p:spPr bwMode="auto">
                <a:xfrm rot="14074421" flipH="1">
                  <a:off x="4814888" y="3641725"/>
                  <a:ext cx="311150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FF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6" name="Freeform 87"/>
                <p:cNvSpPr>
                  <a:spLocks/>
                </p:cNvSpPr>
                <p:nvPr/>
              </p:nvSpPr>
              <p:spPr bwMode="auto">
                <a:xfrm rot="16006855" flipH="1">
                  <a:off x="5463382" y="4139406"/>
                  <a:ext cx="312738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FF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87" name="Freeform 87"/>
                <p:cNvSpPr>
                  <a:spLocks/>
                </p:cNvSpPr>
                <p:nvPr/>
              </p:nvSpPr>
              <p:spPr bwMode="auto">
                <a:xfrm rot="20640000" flipH="1">
                  <a:off x="4951413" y="4124325"/>
                  <a:ext cx="312737" cy="231775"/>
                </a:xfrm>
                <a:custGeom>
                  <a:avLst/>
                  <a:gdLst>
                    <a:gd name="T0" fmla="*/ 2147483647 w 535"/>
                    <a:gd name="T1" fmla="*/ 2147483647 h 371"/>
                    <a:gd name="T2" fmla="*/ 2147483647 w 535"/>
                    <a:gd name="T3" fmla="*/ 2147483647 h 371"/>
                    <a:gd name="T4" fmla="*/ 2147483647 w 535"/>
                    <a:gd name="T5" fmla="*/ 2147483647 h 371"/>
                    <a:gd name="T6" fmla="*/ 2147483647 w 535"/>
                    <a:gd name="T7" fmla="*/ 2147483647 h 371"/>
                    <a:gd name="T8" fmla="*/ 2147483647 w 535"/>
                    <a:gd name="T9" fmla="*/ 2147483647 h 371"/>
                    <a:gd name="T10" fmla="*/ 2147483647 w 535"/>
                    <a:gd name="T11" fmla="*/ 2147483647 h 371"/>
                    <a:gd name="T12" fmla="*/ 2147483647 w 535"/>
                    <a:gd name="T13" fmla="*/ 2147483647 h 371"/>
                    <a:gd name="T14" fmla="*/ 2147483647 w 535"/>
                    <a:gd name="T15" fmla="*/ 2147483647 h 371"/>
                    <a:gd name="T16" fmla="*/ 2147483647 w 535"/>
                    <a:gd name="T17" fmla="*/ 2147483647 h 371"/>
                    <a:gd name="T18" fmla="*/ 2147483647 w 535"/>
                    <a:gd name="T19" fmla="*/ 2147483647 h 371"/>
                    <a:gd name="T20" fmla="*/ 2147483647 w 535"/>
                    <a:gd name="T21" fmla="*/ 2147483647 h 371"/>
                    <a:gd name="T22" fmla="*/ 2147483647 w 535"/>
                    <a:gd name="T23" fmla="*/ 2147483647 h 371"/>
                    <a:gd name="T24" fmla="*/ 2147483647 w 535"/>
                    <a:gd name="T25" fmla="*/ 2147483647 h 371"/>
                    <a:gd name="T26" fmla="*/ 2147483647 w 535"/>
                    <a:gd name="T27" fmla="*/ 2147483647 h 371"/>
                    <a:gd name="T28" fmla="*/ 2147483647 w 535"/>
                    <a:gd name="T29" fmla="*/ 2147483647 h 371"/>
                    <a:gd name="T30" fmla="*/ 2147483647 w 535"/>
                    <a:gd name="T31" fmla="*/ 2147483647 h 371"/>
                    <a:gd name="T32" fmla="*/ 2147483647 w 535"/>
                    <a:gd name="T33" fmla="*/ 2147483647 h 371"/>
                    <a:gd name="T34" fmla="*/ 2147483647 w 535"/>
                    <a:gd name="T35" fmla="*/ 2147483647 h 371"/>
                    <a:gd name="T36" fmla="*/ 2147483647 w 535"/>
                    <a:gd name="T37" fmla="*/ 2147483647 h 371"/>
                    <a:gd name="T38" fmla="*/ 2147483647 w 535"/>
                    <a:gd name="T39" fmla="*/ 2147483647 h 371"/>
                    <a:gd name="T40" fmla="*/ 2147483647 w 535"/>
                    <a:gd name="T41" fmla="*/ 2147483647 h 371"/>
                    <a:gd name="T42" fmla="*/ 2147483647 w 535"/>
                    <a:gd name="T43" fmla="*/ 2147483647 h 371"/>
                    <a:gd name="T44" fmla="*/ 2147483647 w 535"/>
                    <a:gd name="T45" fmla="*/ 2147483647 h 371"/>
                    <a:gd name="T46" fmla="*/ 2147483647 w 535"/>
                    <a:gd name="T47" fmla="*/ 2147483647 h 371"/>
                    <a:gd name="T48" fmla="*/ 2147483647 w 535"/>
                    <a:gd name="T49" fmla="*/ 2147483647 h 371"/>
                    <a:gd name="T50" fmla="*/ 2147483647 w 535"/>
                    <a:gd name="T51" fmla="*/ 0 h 371"/>
                    <a:gd name="T52" fmla="*/ 2147483647 w 535"/>
                    <a:gd name="T53" fmla="*/ 2147483647 h 371"/>
                    <a:gd name="T54" fmla="*/ 2147483647 w 535"/>
                    <a:gd name="T55" fmla="*/ 2147483647 h 371"/>
                    <a:gd name="T56" fmla="*/ 2147483647 w 535"/>
                    <a:gd name="T57" fmla="*/ 2147483647 h 371"/>
                    <a:gd name="T58" fmla="*/ 2147483647 w 535"/>
                    <a:gd name="T59" fmla="*/ 2147483647 h 371"/>
                    <a:gd name="T60" fmla="*/ 2147483647 w 535"/>
                    <a:gd name="T61" fmla="*/ 2147483647 h 371"/>
                    <a:gd name="T62" fmla="*/ 2147483647 w 535"/>
                    <a:gd name="T63" fmla="*/ 2147483647 h 371"/>
                    <a:gd name="T64" fmla="*/ 2147483647 w 535"/>
                    <a:gd name="T65" fmla="*/ 2147483647 h 371"/>
                    <a:gd name="T66" fmla="*/ 2147483647 w 535"/>
                    <a:gd name="T67" fmla="*/ 2147483647 h 371"/>
                    <a:gd name="T68" fmla="*/ 2147483647 w 535"/>
                    <a:gd name="T69" fmla="*/ 2147483647 h 37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35"/>
                    <a:gd name="T106" fmla="*/ 0 h 371"/>
                    <a:gd name="T107" fmla="*/ 535 w 535"/>
                    <a:gd name="T108" fmla="*/ 371 h 371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35" h="371">
                      <a:moveTo>
                        <a:pt x="473" y="184"/>
                      </a:moveTo>
                      <a:lnTo>
                        <a:pt x="488" y="202"/>
                      </a:lnTo>
                      <a:lnTo>
                        <a:pt x="500" y="219"/>
                      </a:lnTo>
                      <a:lnTo>
                        <a:pt x="511" y="235"/>
                      </a:lnTo>
                      <a:lnTo>
                        <a:pt x="519" y="251"/>
                      </a:lnTo>
                      <a:lnTo>
                        <a:pt x="527" y="266"/>
                      </a:lnTo>
                      <a:lnTo>
                        <a:pt x="532" y="280"/>
                      </a:lnTo>
                      <a:lnTo>
                        <a:pt x="534" y="296"/>
                      </a:lnTo>
                      <a:lnTo>
                        <a:pt x="534" y="309"/>
                      </a:lnTo>
                      <a:lnTo>
                        <a:pt x="533" y="321"/>
                      </a:lnTo>
                      <a:lnTo>
                        <a:pt x="527" y="332"/>
                      </a:lnTo>
                      <a:lnTo>
                        <a:pt x="521" y="340"/>
                      </a:lnTo>
                      <a:lnTo>
                        <a:pt x="515" y="349"/>
                      </a:lnTo>
                      <a:lnTo>
                        <a:pt x="503" y="356"/>
                      </a:lnTo>
                      <a:lnTo>
                        <a:pt x="491" y="361"/>
                      </a:lnTo>
                      <a:lnTo>
                        <a:pt x="476" y="366"/>
                      </a:lnTo>
                      <a:lnTo>
                        <a:pt x="462" y="369"/>
                      </a:lnTo>
                      <a:lnTo>
                        <a:pt x="444" y="370"/>
                      </a:lnTo>
                      <a:lnTo>
                        <a:pt x="425" y="370"/>
                      </a:lnTo>
                      <a:lnTo>
                        <a:pt x="404" y="368"/>
                      </a:lnTo>
                      <a:lnTo>
                        <a:pt x="384" y="364"/>
                      </a:lnTo>
                      <a:lnTo>
                        <a:pt x="360" y="360"/>
                      </a:lnTo>
                      <a:lnTo>
                        <a:pt x="337" y="353"/>
                      </a:lnTo>
                      <a:lnTo>
                        <a:pt x="314" y="345"/>
                      </a:lnTo>
                      <a:lnTo>
                        <a:pt x="291" y="337"/>
                      </a:lnTo>
                      <a:lnTo>
                        <a:pt x="266" y="326"/>
                      </a:lnTo>
                      <a:lnTo>
                        <a:pt x="241" y="315"/>
                      </a:lnTo>
                      <a:lnTo>
                        <a:pt x="216" y="302"/>
                      </a:lnTo>
                      <a:lnTo>
                        <a:pt x="194" y="289"/>
                      </a:lnTo>
                      <a:lnTo>
                        <a:pt x="171" y="273"/>
                      </a:lnTo>
                      <a:lnTo>
                        <a:pt x="150" y="258"/>
                      </a:lnTo>
                      <a:lnTo>
                        <a:pt x="126" y="243"/>
                      </a:lnTo>
                      <a:lnTo>
                        <a:pt x="107" y="226"/>
                      </a:lnTo>
                      <a:lnTo>
                        <a:pt x="88" y="209"/>
                      </a:lnTo>
                      <a:lnTo>
                        <a:pt x="71" y="194"/>
                      </a:lnTo>
                      <a:lnTo>
                        <a:pt x="56" y="176"/>
                      </a:lnTo>
                      <a:lnTo>
                        <a:pt x="42" y="161"/>
                      </a:lnTo>
                      <a:lnTo>
                        <a:pt x="30" y="143"/>
                      </a:lnTo>
                      <a:lnTo>
                        <a:pt x="19" y="127"/>
                      </a:lnTo>
                      <a:lnTo>
                        <a:pt x="11" y="111"/>
                      </a:lnTo>
                      <a:lnTo>
                        <a:pt x="6" y="95"/>
                      </a:lnTo>
                      <a:lnTo>
                        <a:pt x="1" y="81"/>
                      </a:lnTo>
                      <a:lnTo>
                        <a:pt x="0" y="68"/>
                      </a:lnTo>
                      <a:lnTo>
                        <a:pt x="1" y="55"/>
                      </a:lnTo>
                      <a:lnTo>
                        <a:pt x="5" y="43"/>
                      </a:lnTo>
                      <a:lnTo>
                        <a:pt x="9" y="33"/>
                      </a:lnTo>
                      <a:lnTo>
                        <a:pt x="17" y="25"/>
                      </a:lnTo>
                      <a:lnTo>
                        <a:pt x="26" y="17"/>
                      </a:lnTo>
                      <a:lnTo>
                        <a:pt x="37" y="10"/>
                      </a:lnTo>
                      <a:lnTo>
                        <a:pt x="51" y="4"/>
                      </a:lnTo>
                      <a:lnTo>
                        <a:pt x="66" y="2"/>
                      </a:lnTo>
                      <a:lnTo>
                        <a:pt x="82" y="0"/>
                      </a:lnTo>
                      <a:lnTo>
                        <a:pt x="100" y="0"/>
                      </a:lnTo>
                      <a:lnTo>
                        <a:pt x="121" y="1"/>
                      </a:lnTo>
                      <a:lnTo>
                        <a:pt x="141" y="4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09" y="21"/>
                      </a:lnTo>
                      <a:lnTo>
                        <a:pt x="233" y="28"/>
                      </a:lnTo>
                      <a:lnTo>
                        <a:pt x="257" y="38"/>
                      </a:lnTo>
                      <a:lnTo>
                        <a:pt x="282" y="49"/>
                      </a:lnTo>
                      <a:lnTo>
                        <a:pt x="306" y="61"/>
                      </a:lnTo>
                      <a:lnTo>
                        <a:pt x="330" y="74"/>
                      </a:lnTo>
                      <a:lnTo>
                        <a:pt x="354" y="87"/>
                      </a:lnTo>
                      <a:lnTo>
                        <a:pt x="375" y="103"/>
                      </a:lnTo>
                      <a:lnTo>
                        <a:pt x="398" y="119"/>
                      </a:lnTo>
                      <a:lnTo>
                        <a:pt x="418" y="135"/>
                      </a:lnTo>
                      <a:lnTo>
                        <a:pt x="437" y="151"/>
                      </a:lnTo>
                      <a:lnTo>
                        <a:pt x="455" y="168"/>
                      </a:lnTo>
                      <a:lnTo>
                        <a:pt x="473" y="184"/>
                      </a:lnTo>
                    </a:path>
                  </a:pathLst>
                </a:custGeom>
                <a:solidFill>
                  <a:srgbClr val="FFFF00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36000" tIns="36000" rIns="36000" bIns="36000" anchor="ctr" anchorCtr="1"/>
                <a:lstStyle/>
                <a:p>
                  <a:endParaRPr lang="nl-BE" sz="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2872" name="Freeform 87"/>
              <p:cNvSpPr>
                <a:spLocks/>
              </p:cNvSpPr>
              <p:nvPr/>
            </p:nvSpPr>
            <p:spPr bwMode="auto">
              <a:xfrm rot="18180000" flipH="1">
                <a:off x="5359635" y="3356732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 bwMode="auto">
            <a:xfrm rot="9180000" flipH="1">
              <a:off x="6440627" y="3053075"/>
              <a:ext cx="724799" cy="1484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مجموعة 3"/>
          <p:cNvGrpSpPr/>
          <p:nvPr/>
        </p:nvGrpSpPr>
        <p:grpSpPr>
          <a:xfrm>
            <a:off x="6319826" y="1238420"/>
            <a:ext cx="1228914" cy="1933798"/>
            <a:chOff x="6319826" y="1238420"/>
            <a:chExt cx="1228914" cy="1933798"/>
          </a:xfrm>
        </p:grpSpPr>
        <p:grpSp>
          <p:nvGrpSpPr>
            <p:cNvPr id="20" name="Group 175"/>
            <p:cNvGrpSpPr>
              <a:grpSpLocks/>
            </p:cNvGrpSpPr>
            <p:nvPr/>
          </p:nvGrpSpPr>
          <p:grpSpPr bwMode="auto">
            <a:xfrm flipV="1">
              <a:off x="6337396" y="1238420"/>
              <a:ext cx="1211344" cy="1146454"/>
              <a:chOff x="4859338" y="2054225"/>
              <a:chExt cx="1076325" cy="1103313"/>
            </a:xfrm>
          </p:grpSpPr>
          <p:sp>
            <p:nvSpPr>
              <p:cNvPr id="116" name="5-Point Star 115"/>
              <p:cNvSpPr/>
              <p:nvPr/>
            </p:nvSpPr>
            <p:spPr bwMode="auto">
              <a:xfrm>
                <a:off x="5121743" y="2367262"/>
                <a:ext cx="505004" cy="502743"/>
              </a:xfrm>
              <a:prstGeom prst="star5">
                <a:avLst>
                  <a:gd name="adj" fmla="val 19036"/>
                  <a:gd name="hf" fmla="val 105146"/>
                  <a:gd name="vf" fmla="val 110557"/>
                </a:avLst>
              </a:prstGeom>
              <a:gradFill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 bwMode="auto">
              <a:xfrm rot="10800000">
                <a:off x="5366327" y="2651268"/>
                <a:ext cx="105576" cy="282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auto">
              <a:xfrm rot="5100000" flipH="1" flipV="1">
                <a:off x="5354768" y="2572858"/>
                <a:ext cx="97020" cy="703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auto">
              <a:xfrm rot="5340000">
                <a:off x="5318680" y="2702427"/>
                <a:ext cx="111132" cy="175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 bwMode="auto">
              <a:xfrm rot="20640000">
                <a:off x="5274828" y="2661852"/>
                <a:ext cx="112614" cy="17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 bwMode="auto">
              <a:xfrm rot="15960000" flipV="1">
                <a:off x="5289644" y="2579894"/>
                <a:ext cx="112897" cy="545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66" name="Freeform 87"/>
              <p:cNvSpPr>
                <a:spLocks/>
              </p:cNvSpPr>
              <p:nvPr/>
            </p:nvSpPr>
            <p:spPr bwMode="auto">
              <a:xfrm rot="18180000" flipH="1">
                <a:off x="5217319" y="2094706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67" name="Freeform 87"/>
              <p:cNvSpPr>
                <a:spLocks/>
              </p:cNvSpPr>
              <p:nvPr/>
            </p:nvSpPr>
            <p:spPr bwMode="auto">
              <a:xfrm rot="780000" flipH="1">
                <a:off x="5622925" y="2384425"/>
                <a:ext cx="312738" cy="233363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68" name="Freeform 87"/>
              <p:cNvSpPr>
                <a:spLocks/>
              </p:cNvSpPr>
              <p:nvPr/>
            </p:nvSpPr>
            <p:spPr bwMode="auto">
              <a:xfrm rot="14074421" flipH="1">
                <a:off x="4820444" y="2386807"/>
                <a:ext cx="311150" cy="233362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69" name="Freeform 87"/>
              <p:cNvSpPr>
                <a:spLocks/>
              </p:cNvSpPr>
              <p:nvPr/>
            </p:nvSpPr>
            <p:spPr bwMode="auto">
              <a:xfrm rot="16006855" flipH="1">
                <a:off x="5468938" y="2884487"/>
                <a:ext cx="312738" cy="233363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70" name="Freeform 87"/>
              <p:cNvSpPr>
                <a:spLocks/>
              </p:cNvSpPr>
              <p:nvPr/>
            </p:nvSpPr>
            <p:spPr bwMode="auto">
              <a:xfrm rot="20640000" flipH="1">
                <a:off x="4956175" y="2870200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7" name="Straight Arrow Connector 186"/>
            <p:cNvCxnSpPr/>
            <p:nvPr/>
          </p:nvCxnSpPr>
          <p:spPr bwMode="auto">
            <a:xfrm rot="7800000" flipH="1">
              <a:off x="6065510" y="2757495"/>
              <a:ext cx="669039" cy="1604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مجموعة 2"/>
          <p:cNvGrpSpPr/>
          <p:nvPr/>
        </p:nvGrpSpPr>
        <p:grpSpPr>
          <a:xfrm>
            <a:off x="5712072" y="1264812"/>
            <a:ext cx="502046" cy="1784596"/>
            <a:chOff x="5712072" y="1264812"/>
            <a:chExt cx="502046" cy="1784596"/>
          </a:xfrm>
        </p:grpSpPr>
        <p:grpSp>
          <p:nvGrpSpPr>
            <p:cNvPr id="17" name="Group 176"/>
            <p:cNvGrpSpPr>
              <a:grpSpLocks/>
            </p:cNvGrpSpPr>
            <p:nvPr/>
          </p:nvGrpSpPr>
          <p:grpSpPr bwMode="auto">
            <a:xfrm rot="3755214">
              <a:off x="5539979" y="1436905"/>
              <a:ext cx="846231" cy="502046"/>
              <a:chOff x="4973638" y="1497013"/>
              <a:chExt cx="814387" cy="446087"/>
            </a:xfrm>
          </p:grpSpPr>
          <p:sp>
            <p:nvSpPr>
              <p:cNvPr id="32888" name="Freeform 30"/>
              <p:cNvSpPr>
                <a:spLocks/>
              </p:cNvSpPr>
              <p:nvPr/>
            </p:nvSpPr>
            <p:spPr bwMode="auto">
              <a:xfrm rot="2536534">
                <a:off x="5213350" y="1649413"/>
                <a:ext cx="285750" cy="155575"/>
              </a:xfrm>
              <a:custGeom>
                <a:avLst/>
                <a:gdLst>
                  <a:gd name="T0" fmla="*/ 0 w 2112"/>
                  <a:gd name="T1" fmla="*/ 0 h 400"/>
                  <a:gd name="T2" fmla="*/ 0 w 2112"/>
                  <a:gd name="T3" fmla="*/ 0 h 400"/>
                  <a:gd name="T4" fmla="*/ 0 w 2112"/>
                  <a:gd name="T5" fmla="*/ 0 h 400"/>
                  <a:gd name="T6" fmla="*/ 0 w 2112"/>
                  <a:gd name="T7" fmla="*/ 0 h 400"/>
                  <a:gd name="T8" fmla="*/ 0 w 2112"/>
                  <a:gd name="T9" fmla="*/ 0 h 400"/>
                  <a:gd name="T10" fmla="*/ 0 w 2112"/>
                  <a:gd name="T11" fmla="*/ 0 h 400"/>
                  <a:gd name="T12" fmla="*/ 0 w 2112"/>
                  <a:gd name="T13" fmla="*/ 0 h 400"/>
                  <a:gd name="T14" fmla="*/ 0 w 2112"/>
                  <a:gd name="T15" fmla="*/ 0 h 400"/>
                  <a:gd name="T16" fmla="*/ 0 w 2112"/>
                  <a:gd name="T17" fmla="*/ 0 h 400"/>
                  <a:gd name="T18" fmla="*/ 0 w 2112"/>
                  <a:gd name="T19" fmla="*/ 0 h 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12"/>
                  <a:gd name="T31" fmla="*/ 0 h 400"/>
                  <a:gd name="T32" fmla="*/ 2112 w 2112"/>
                  <a:gd name="T33" fmla="*/ 400 h 4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12" h="400">
                    <a:moveTo>
                      <a:pt x="0" y="200"/>
                    </a:moveTo>
                    <a:cubicBezTo>
                      <a:pt x="40" y="112"/>
                      <a:pt x="80" y="24"/>
                      <a:pt x="144" y="56"/>
                    </a:cubicBezTo>
                    <a:cubicBezTo>
                      <a:pt x="208" y="88"/>
                      <a:pt x="296" y="400"/>
                      <a:pt x="384" y="392"/>
                    </a:cubicBezTo>
                    <a:cubicBezTo>
                      <a:pt x="472" y="384"/>
                      <a:pt x="584" y="16"/>
                      <a:pt x="672" y="8"/>
                    </a:cubicBezTo>
                    <a:cubicBezTo>
                      <a:pt x="760" y="0"/>
                      <a:pt x="832" y="336"/>
                      <a:pt x="912" y="344"/>
                    </a:cubicBezTo>
                    <a:cubicBezTo>
                      <a:pt x="992" y="352"/>
                      <a:pt x="1064" y="56"/>
                      <a:pt x="1152" y="56"/>
                    </a:cubicBezTo>
                    <a:cubicBezTo>
                      <a:pt x="1240" y="56"/>
                      <a:pt x="1352" y="344"/>
                      <a:pt x="1440" y="344"/>
                    </a:cubicBezTo>
                    <a:cubicBezTo>
                      <a:pt x="1528" y="344"/>
                      <a:pt x="1592" y="56"/>
                      <a:pt x="1680" y="56"/>
                    </a:cubicBezTo>
                    <a:cubicBezTo>
                      <a:pt x="1768" y="56"/>
                      <a:pt x="1896" y="320"/>
                      <a:pt x="1968" y="344"/>
                    </a:cubicBezTo>
                    <a:cubicBezTo>
                      <a:pt x="2040" y="368"/>
                      <a:pt x="2088" y="224"/>
                      <a:pt x="2112" y="20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89" name="Freeform 87"/>
              <p:cNvSpPr>
                <a:spLocks/>
              </p:cNvSpPr>
              <p:nvPr/>
            </p:nvSpPr>
            <p:spPr bwMode="auto">
              <a:xfrm rot="1947962" flipH="1">
                <a:off x="4973638" y="1497013"/>
                <a:ext cx="311150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90" name="Freeform 87"/>
              <p:cNvSpPr>
                <a:spLocks/>
              </p:cNvSpPr>
              <p:nvPr/>
            </p:nvSpPr>
            <p:spPr bwMode="auto">
              <a:xfrm rot="1947962" flipH="1">
                <a:off x="5475288" y="1711325"/>
                <a:ext cx="312737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CC66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8" name="Straight Arrow Connector 187"/>
            <p:cNvCxnSpPr/>
            <p:nvPr/>
          </p:nvCxnSpPr>
          <p:spPr bwMode="auto">
            <a:xfrm rot="6480000" flipH="1">
              <a:off x="5620855" y="2635602"/>
              <a:ext cx="667207" cy="1604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مجموعة 1"/>
          <p:cNvGrpSpPr/>
          <p:nvPr/>
        </p:nvGrpSpPr>
        <p:grpSpPr>
          <a:xfrm>
            <a:off x="4581126" y="1614523"/>
            <a:ext cx="952512" cy="1477045"/>
            <a:chOff x="4581126" y="1614523"/>
            <a:chExt cx="952512" cy="1477045"/>
          </a:xfrm>
        </p:grpSpPr>
        <p:grpSp>
          <p:nvGrpSpPr>
            <p:cNvPr id="16" name="Group 177"/>
            <p:cNvGrpSpPr>
              <a:grpSpLocks/>
            </p:cNvGrpSpPr>
            <p:nvPr/>
          </p:nvGrpSpPr>
          <p:grpSpPr bwMode="auto">
            <a:xfrm rot="2136010">
              <a:off x="4581126" y="1614523"/>
              <a:ext cx="911188" cy="481675"/>
              <a:chOff x="4973638" y="982663"/>
              <a:chExt cx="809625" cy="463550"/>
            </a:xfrm>
          </p:grpSpPr>
          <p:sp>
            <p:nvSpPr>
              <p:cNvPr id="32891" name="Freeform 30"/>
              <p:cNvSpPr>
                <a:spLocks/>
              </p:cNvSpPr>
              <p:nvPr/>
            </p:nvSpPr>
            <p:spPr bwMode="auto">
              <a:xfrm rot="2522830">
                <a:off x="5205413" y="1152525"/>
                <a:ext cx="285750" cy="155575"/>
              </a:xfrm>
              <a:custGeom>
                <a:avLst/>
                <a:gdLst>
                  <a:gd name="T0" fmla="*/ 0 w 2112"/>
                  <a:gd name="T1" fmla="*/ 0 h 400"/>
                  <a:gd name="T2" fmla="*/ 0 w 2112"/>
                  <a:gd name="T3" fmla="*/ 0 h 400"/>
                  <a:gd name="T4" fmla="*/ 0 w 2112"/>
                  <a:gd name="T5" fmla="*/ 0 h 400"/>
                  <a:gd name="T6" fmla="*/ 0 w 2112"/>
                  <a:gd name="T7" fmla="*/ 0 h 400"/>
                  <a:gd name="T8" fmla="*/ 0 w 2112"/>
                  <a:gd name="T9" fmla="*/ 0 h 400"/>
                  <a:gd name="T10" fmla="*/ 0 w 2112"/>
                  <a:gd name="T11" fmla="*/ 0 h 400"/>
                  <a:gd name="T12" fmla="*/ 0 w 2112"/>
                  <a:gd name="T13" fmla="*/ 0 h 400"/>
                  <a:gd name="T14" fmla="*/ 0 w 2112"/>
                  <a:gd name="T15" fmla="*/ 0 h 400"/>
                  <a:gd name="T16" fmla="*/ 0 w 2112"/>
                  <a:gd name="T17" fmla="*/ 0 h 400"/>
                  <a:gd name="T18" fmla="*/ 0 w 2112"/>
                  <a:gd name="T19" fmla="*/ 0 h 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12"/>
                  <a:gd name="T31" fmla="*/ 0 h 400"/>
                  <a:gd name="T32" fmla="*/ 2112 w 2112"/>
                  <a:gd name="T33" fmla="*/ 400 h 4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12" h="400">
                    <a:moveTo>
                      <a:pt x="0" y="200"/>
                    </a:moveTo>
                    <a:cubicBezTo>
                      <a:pt x="40" y="112"/>
                      <a:pt x="80" y="24"/>
                      <a:pt x="144" y="56"/>
                    </a:cubicBezTo>
                    <a:cubicBezTo>
                      <a:pt x="208" y="88"/>
                      <a:pt x="296" y="400"/>
                      <a:pt x="384" y="392"/>
                    </a:cubicBezTo>
                    <a:cubicBezTo>
                      <a:pt x="472" y="384"/>
                      <a:pt x="584" y="16"/>
                      <a:pt x="672" y="8"/>
                    </a:cubicBezTo>
                    <a:cubicBezTo>
                      <a:pt x="760" y="0"/>
                      <a:pt x="832" y="336"/>
                      <a:pt x="912" y="344"/>
                    </a:cubicBezTo>
                    <a:cubicBezTo>
                      <a:pt x="992" y="352"/>
                      <a:pt x="1064" y="56"/>
                      <a:pt x="1152" y="56"/>
                    </a:cubicBezTo>
                    <a:cubicBezTo>
                      <a:pt x="1240" y="56"/>
                      <a:pt x="1352" y="344"/>
                      <a:pt x="1440" y="344"/>
                    </a:cubicBezTo>
                    <a:cubicBezTo>
                      <a:pt x="1528" y="344"/>
                      <a:pt x="1592" y="56"/>
                      <a:pt x="1680" y="56"/>
                    </a:cubicBezTo>
                    <a:cubicBezTo>
                      <a:pt x="1768" y="56"/>
                      <a:pt x="1896" y="320"/>
                      <a:pt x="1968" y="344"/>
                    </a:cubicBezTo>
                    <a:cubicBezTo>
                      <a:pt x="2040" y="368"/>
                      <a:pt x="2088" y="224"/>
                      <a:pt x="2112" y="20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92" name="Freeform 87"/>
              <p:cNvSpPr>
                <a:spLocks/>
              </p:cNvSpPr>
              <p:nvPr/>
            </p:nvSpPr>
            <p:spPr bwMode="auto">
              <a:xfrm rot="1947962" flipH="1">
                <a:off x="4973638" y="982663"/>
                <a:ext cx="311150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93" name="Freeform 87"/>
              <p:cNvSpPr>
                <a:spLocks/>
              </p:cNvSpPr>
              <p:nvPr/>
            </p:nvSpPr>
            <p:spPr bwMode="auto">
              <a:xfrm rot="1947962" flipH="1">
                <a:off x="5470525" y="1214438"/>
                <a:ext cx="312738" cy="231775"/>
              </a:xfrm>
              <a:custGeom>
                <a:avLst/>
                <a:gdLst>
                  <a:gd name="T0" fmla="*/ 2147483647 w 535"/>
                  <a:gd name="T1" fmla="*/ 2147483647 h 371"/>
                  <a:gd name="T2" fmla="*/ 2147483647 w 535"/>
                  <a:gd name="T3" fmla="*/ 2147483647 h 371"/>
                  <a:gd name="T4" fmla="*/ 2147483647 w 535"/>
                  <a:gd name="T5" fmla="*/ 2147483647 h 371"/>
                  <a:gd name="T6" fmla="*/ 2147483647 w 535"/>
                  <a:gd name="T7" fmla="*/ 2147483647 h 371"/>
                  <a:gd name="T8" fmla="*/ 2147483647 w 535"/>
                  <a:gd name="T9" fmla="*/ 2147483647 h 371"/>
                  <a:gd name="T10" fmla="*/ 2147483647 w 535"/>
                  <a:gd name="T11" fmla="*/ 2147483647 h 371"/>
                  <a:gd name="T12" fmla="*/ 2147483647 w 535"/>
                  <a:gd name="T13" fmla="*/ 2147483647 h 371"/>
                  <a:gd name="T14" fmla="*/ 2147483647 w 535"/>
                  <a:gd name="T15" fmla="*/ 2147483647 h 371"/>
                  <a:gd name="T16" fmla="*/ 2147483647 w 535"/>
                  <a:gd name="T17" fmla="*/ 2147483647 h 371"/>
                  <a:gd name="T18" fmla="*/ 2147483647 w 535"/>
                  <a:gd name="T19" fmla="*/ 2147483647 h 371"/>
                  <a:gd name="T20" fmla="*/ 2147483647 w 535"/>
                  <a:gd name="T21" fmla="*/ 2147483647 h 371"/>
                  <a:gd name="T22" fmla="*/ 2147483647 w 535"/>
                  <a:gd name="T23" fmla="*/ 2147483647 h 371"/>
                  <a:gd name="T24" fmla="*/ 2147483647 w 535"/>
                  <a:gd name="T25" fmla="*/ 2147483647 h 371"/>
                  <a:gd name="T26" fmla="*/ 2147483647 w 535"/>
                  <a:gd name="T27" fmla="*/ 2147483647 h 371"/>
                  <a:gd name="T28" fmla="*/ 2147483647 w 535"/>
                  <a:gd name="T29" fmla="*/ 2147483647 h 371"/>
                  <a:gd name="T30" fmla="*/ 2147483647 w 535"/>
                  <a:gd name="T31" fmla="*/ 2147483647 h 371"/>
                  <a:gd name="T32" fmla="*/ 2147483647 w 535"/>
                  <a:gd name="T33" fmla="*/ 2147483647 h 371"/>
                  <a:gd name="T34" fmla="*/ 2147483647 w 535"/>
                  <a:gd name="T35" fmla="*/ 2147483647 h 371"/>
                  <a:gd name="T36" fmla="*/ 2147483647 w 535"/>
                  <a:gd name="T37" fmla="*/ 2147483647 h 371"/>
                  <a:gd name="T38" fmla="*/ 2147483647 w 535"/>
                  <a:gd name="T39" fmla="*/ 2147483647 h 371"/>
                  <a:gd name="T40" fmla="*/ 2147483647 w 535"/>
                  <a:gd name="T41" fmla="*/ 2147483647 h 371"/>
                  <a:gd name="T42" fmla="*/ 2147483647 w 535"/>
                  <a:gd name="T43" fmla="*/ 2147483647 h 371"/>
                  <a:gd name="T44" fmla="*/ 2147483647 w 535"/>
                  <a:gd name="T45" fmla="*/ 2147483647 h 371"/>
                  <a:gd name="T46" fmla="*/ 2147483647 w 535"/>
                  <a:gd name="T47" fmla="*/ 2147483647 h 371"/>
                  <a:gd name="T48" fmla="*/ 2147483647 w 535"/>
                  <a:gd name="T49" fmla="*/ 2147483647 h 371"/>
                  <a:gd name="T50" fmla="*/ 2147483647 w 535"/>
                  <a:gd name="T51" fmla="*/ 0 h 371"/>
                  <a:gd name="T52" fmla="*/ 2147483647 w 535"/>
                  <a:gd name="T53" fmla="*/ 2147483647 h 371"/>
                  <a:gd name="T54" fmla="*/ 2147483647 w 535"/>
                  <a:gd name="T55" fmla="*/ 2147483647 h 371"/>
                  <a:gd name="T56" fmla="*/ 2147483647 w 535"/>
                  <a:gd name="T57" fmla="*/ 2147483647 h 371"/>
                  <a:gd name="T58" fmla="*/ 2147483647 w 535"/>
                  <a:gd name="T59" fmla="*/ 2147483647 h 371"/>
                  <a:gd name="T60" fmla="*/ 2147483647 w 535"/>
                  <a:gd name="T61" fmla="*/ 2147483647 h 371"/>
                  <a:gd name="T62" fmla="*/ 2147483647 w 535"/>
                  <a:gd name="T63" fmla="*/ 2147483647 h 371"/>
                  <a:gd name="T64" fmla="*/ 2147483647 w 535"/>
                  <a:gd name="T65" fmla="*/ 2147483647 h 371"/>
                  <a:gd name="T66" fmla="*/ 2147483647 w 535"/>
                  <a:gd name="T67" fmla="*/ 2147483647 h 371"/>
                  <a:gd name="T68" fmla="*/ 2147483647 w 535"/>
                  <a:gd name="T69" fmla="*/ 2147483647 h 3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5"/>
                  <a:gd name="T106" fmla="*/ 0 h 371"/>
                  <a:gd name="T107" fmla="*/ 535 w 535"/>
                  <a:gd name="T108" fmla="*/ 371 h 3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5" h="371">
                    <a:moveTo>
                      <a:pt x="473" y="184"/>
                    </a:moveTo>
                    <a:lnTo>
                      <a:pt x="488" y="202"/>
                    </a:lnTo>
                    <a:lnTo>
                      <a:pt x="500" y="219"/>
                    </a:lnTo>
                    <a:lnTo>
                      <a:pt x="511" y="235"/>
                    </a:lnTo>
                    <a:lnTo>
                      <a:pt x="519" y="251"/>
                    </a:lnTo>
                    <a:lnTo>
                      <a:pt x="527" y="266"/>
                    </a:lnTo>
                    <a:lnTo>
                      <a:pt x="532" y="280"/>
                    </a:lnTo>
                    <a:lnTo>
                      <a:pt x="534" y="296"/>
                    </a:lnTo>
                    <a:lnTo>
                      <a:pt x="534" y="309"/>
                    </a:lnTo>
                    <a:lnTo>
                      <a:pt x="533" y="321"/>
                    </a:lnTo>
                    <a:lnTo>
                      <a:pt x="527" y="332"/>
                    </a:lnTo>
                    <a:lnTo>
                      <a:pt x="521" y="340"/>
                    </a:lnTo>
                    <a:lnTo>
                      <a:pt x="515" y="349"/>
                    </a:lnTo>
                    <a:lnTo>
                      <a:pt x="503" y="356"/>
                    </a:lnTo>
                    <a:lnTo>
                      <a:pt x="491" y="361"/>
                    </a:lnTo>
                    <a:lnTo>
                      <a:pt x="476" y="366"/>
                    </a:lnTo>
                    <a:lnTo>
                      <a:pt x="462" y="369"/>
                    </a:lnTo>
                    <a:lnTo>
                      <a:pt x="444" y="370"/>
                    </a:lnTo>
                    <a:lnTo>
                      <a:pt x="425" y="370"/>
                    </a:lnTo>
                    <a:lnTo>
                      <a:pt x="404" y="368"/>
                    </a:lnTo>
                    <a:lnTo>
                      <a:pt x="384" y="364"/>
                    </a:lnTo>
                    <a:lnTo>
                      <a:pt x="360" y="360"/>
                    </a:lnTo>
                    <a:lnTo>
                      <a:pt x="337" y="353"/>
                    </a:lnTo>
                    <a:lnTo>
                      <a:pt x="314" y="345"/>
                    </a:lnTo>
                    <a:lnTo>
                      <a:pt x="291" y="337"/>
                    </a:lnTo>
                    <a:lnTo>
                      <a:pt x="266" y="326"/>
                    </a:lnTo>
                    <a:lnTo>
                      <a:pt x="241" y="315"/>
                    </a:lnTo>
                    <a:lnTo>
                      <a:pt x="216" y="302"/>
                    </a:lnTo>
                    <a:lnTo>
                      <a:pt x="194" y="289"/>
                    </a:lnTo>
                    <a:lnTo>
                      <a:pt x="171" y="273"/>
                    </a:lnTo>
                    <a:lnTo>
                      <a:pt x="150" y="258"/>
                    </a:lnTo>
                    <a:lnTo>
                      <a:pt x="126" y="243"/>
                    </a:lnTo>
                    <a:lnTo>
                      <a:pt x="107" y="226"/>
                    </a:lnTo>
                    <a:lnTo>
                      <a:pt x="88" y="209"/>
                    </a:lnTo>
                    <a:lnTo>
                      <a:pt x="71" y="194"/>
                    </a:lnTo>
                    <a:lnTo>
                      <a:pt x="56" y="176"/>
                    </a:lnTo>
                    <a:lnTo>
                      <a:pt x="42" y="161"/>
                    </a:lnTo>
                    <a:lnTo>
                      <a:pt x="30" y="143"/>
                    </a:lnTo>
                    <a:lnTo>
                      <a:pt x="19" y="127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1" y="81"/>
                    </a:lnTo>
                    <a:lnTo>
                      <a:pt x="0" y="68"/>
                    </a:lnTo>
                    <a:lnTo>
                      <a:pt x="1" y="55"/>
                    </a:lnTo>
                    <a:lnTo>
                      <a:pt x="5" y="43"/>
                    </a:lnTo>
                    <a:lnTo>
                      <a:pt x="9" y="33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7" y="10"/>
                    </a:lnTo>
                    <a:lnTo>
                      <a:pt x="51" y="4"/>
                    </a:lnTo>
                    <a:lnTo>
                      <a:pt x="66" y="2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41" y="4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09" y="21"/>
                    </a:lnTo>
                    <a:lnTo>
                      <a:pt x="233" y="28"/>
                    </a:lnTo>
                    <a:lnTo>
                      <a:pt x="257" y="38"/>
                    </a:lnTo>
                    <a:lnTo>
                      <a:pt x="282" y="49"/>
                    </a:lnTo>
                    <a:lnTo>
                      <a:pt x="306" y="61"/>
                    </a:lnTo>
                    <a:lnTo>
                      <a:pt x="330" y="74"/>
                    </a:lnTo>
                    <a:lnTo>
                      <a:pt x="354" y="87"/>
                    </a:lnTo>
                    <a:lnTo>
                      <a:pt x="375" y="103"/>
                    </a:lnTo>
                    <a:lnTo>
                      <a:pt x="398" y="119"/>
                    </a:lnTo>
                    <a:lnTo>
                      <a:pt x="418" y="135"/>
                    </a:lnTo>
                    <a:lnTo>
                      <a:pt x="437" y="151"/>
                    </a:lnTo>
                    <a:lnTo>
                      <a:pt x="455" y="168"/>
                    </a:lnTo>
                    <a:lnTo>
                      <a:pt x="473" y="184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 anchor="ctr" anchorCtr="1"/>
              <a:lstStyle/>
              <a:p>
                <a:endParaRPr lang="nl-BE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9" name="Straight Arrow Connector 188"/>
            <p:cNvCxnSpPr/>
            <p:nvPr/>
          </p:nvCxnSpPr>
          <p:spPr bwMode="auto">
            <a:xfrm rot="5100000" flipH="1">
              <a:off x="5118915" y="2676845"/>
              <a:ext cx="669039" cy="1604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Tailoring into pluripotent constructs</a:t>
            </a:r>
            <a:endParaRPr lang="en-GB" dirty="0"/>
          </a:p>
        </p:txBody>
      </p:sp>
      <p:pic>
        <p:nvPicPr>
          <p:cNvPr id="193" name="Picture 21" descr="Immuno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" name="Group 22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95" name="Hexagon 194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96" name="Picture 195" descr="Immuno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grpSp>
        <p:nvGrpSpPr>
          <p:cNvPr id="202" name="Group 201"/>
          <p:cNvGrpSpPr/>
          <p:nvPr/>
        </p:nvGrpSpPr>
        <p:grpSpPr>
          <a:xfrm>
            <a:off x="107504" y="1189184"/>
            <a:ext cx="4320000" cy="2700000"/>
            <a:chOff x="5220072" y="3140968"/>
            <a:chExt cx="3600400" cy="2448272"/>
          </a:xfrm>
        </p:grpSpPr>
        <p:sp>
          <p:nvSpPr>
            <p:cNvPr id="203" name="Rectangle 202"/>
            <p:cNvSpPr/>
            <p:nvPr/>
          </p:nvSpPr>
          <p:spPr>
            <a:xfrm>
              <a:off x="5220072" y="3140968"/>
              <a:ext cx="3600400" cy="2448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61" y="3594663"/>
              <a:ext cx="3468003" cy="190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" name="TextBox 204"/>
            <p:cNvSpPr txBox="1"/>
            <p:nvPr/>
          </p:nvSpPr>
          <p:spPr>
            <a:xfrm>
              <a:off x="5296272" y="3244914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NIR Laser</a:t>
              </a:r>
            </a:p>
          </p:txBody>
        </p:sp>
        <p:sp>
          <p:nvSpPr>
            <p:cNvPr id="206" name="Lightning Bolt 205"/>
            <p:cNvSpPr/>
            <p:nvPr/>
          </p:nvSpPr>
          <p:spPr>
            <a:xfrm>
              <a:off x="5795944" y="3645024"/>
              <a:ext cx="936296" cy="559190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6456" y="6553200"/>
            <a:ext cx="467544" cy="304800"/>
          </a:xfrm>
        </p:spPr>
        <p:txBody>
          <a:bodyPr/>
          <a:lstStyle/>
          <a:p>
            <a:pPr algn="ctr"/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11421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1000"/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000108"/>
            <a:ext cx="6705616" cy="5813268"/>
          </a:xfrm>
        </p:spPr>
        <p:txBody>
          <a:bodyPr>
            <a:normAutofit/>
          </a:bodyPr>
          <a:lstStyle/>
          <a:p>
            <a:r>
              <a:rPr lang="en-GB" dirty="0" err="1"/>
              <a:t>Ph.D</a:t>
            </a:r>
            <a:r>
              <a:rPr lang="en-GB" dirty="0"/>
              <a:t> in Cancer and Immunology</a:t>
            </a:r>
          </a:p>
          <a:p>
            <a:pPr lvl="1"/>
            <a:r>
              <a:rPr lang="en-GB" dirty="0"/>
              <a:t>2005</a:t>
            </a:r>
            <a:endParaRPr dirty="0"/>
          </a:p>
          <a:p>
            <a:r>
              <a:rPr dirty="0"/>
              <a:t>Article in 2006</a:t>
            </a:r>
          </a:p>
          <a:p>
            <a:r>
              <a:rPr dirty="0"/>
              <a:t>From dromedary to drug </a:t>
            </a:r>
          </a:p>
          <a:p>
            <a:pPr lvl="1"/>
            <a:r>
              <a:rPr dirty="0"/>
              <a:t>Antibodies</a:t>
            </a:r>
          </a:p>
          <a:p>
            <a:pPr lvl="1"/>
            <a:r>
              <a:rPr dirty="0"/>
              <a:t>Nanobodies</a:t>
            </a:r>
          </a:p>
          <a:p>
            <a:pPr lvl="2"/>
            <a:r>
              <a:rPr dirty="0"/>
              <a:t>Derived from camels</a:t>
            </a:r>
          </a:p>
          <a:p>
            <a:pPr lvl="2"/>
            <a:r>
              <a:rPr dirty="0"/>
              <a:t>Low cost</a:t>
            </a:r>
          </a:p>
          <a:p>
            <a:pPr lvl="2"/>
            <a:r>
              <a:rPr dirty="0"/>
              <a:t>Wider range of diseases</a:t>
            </a:r>
          </a:p>
          <a:p>
            <a:pPr lvl="0">
              <a:defRPr/>
            </a:pPr>
            <a:r>
              <a:rPr dirty="0"/>
              <a:t>Pioneers</a:t>
            </a:r>
          </a:p>
          <a:p>
            <a:pPr lvl="1">
              <a:defRPr/>
            </a:pPr>
            <a:r>
              <a:rPr dirty="0"/>
              <a:t>Prof. Raymond </a:t>
            </a:r>
            <a:r>
              <a:rPr dirty="0" err="1"/>
              <a:t>Hamers</a:t>
            </a:r>
            <a:endParaRPr dirty="0"/>
          </a:p>
          <a:p>
            <a:pPr lvl="1">
              <a:defRPr/>
            </a:pPr>
            <a:r>
              <a:rPr dirty="0"/>
              <a:t>Prof. Serge </a:t>
            </a:r>
            <a:r>
              <a:rPr dirty="0" err="1"/>
              <a:t>Muyldermans</a:t>
            </a:r>
            <a:endParaRPr dirty="0"/>
          </a:p>
          <a:p>
            <a:pPr lvl="2">
              <a:defRPr/>
            </a:pPr>
            <a:r>
              <a:rPr dirty="0"/>
              <a:t>VIB Group Leader</a:t>
            </a:r>
          </a:p>
          <a:p>
            <a:pPr>
              <a:defRPr/>
            </a:pPr>
            <a:r>
              <a:rPr dirty="0"/>
              <a:t> Visit exchange </a:t>
            </a:r>
          </a:p>
          <a:p>
            <a:pPr lvl="1">
              <a:defRPr/>
            </a:pPr>
            <a:r>
              <a:rPr dirty="0"/>
              <a:t>2006 &amp; 2007</a:t>
            </a:r>
          </a:p>
          <a:p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Nanobody Project</a:t>
            </a:r>
            <a:endParaRPr lang="en-US" dirty="0"/>
          </a:p>
        </p:txBody>
      </p:sp>
      <p:pic>
        <p:nvPicPr>
          <p:cNvPr id="258050" name="Picture 2" descr="D:\AECS\Projects and Papers\Projects\Proj 07-01, Nanobodies technology\Scientific American Nanobodies_files\sa_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3756" y="1224075"/>
            <a:ext cx="2057400" cy="67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pdb1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grayscl/>
          </a:blip>
          <a:srcRect/>
          <a:stretch>
            <a:fillRect/>
          </a:stretch>
        </p:blipFill>
        <p:spPr>
          <a:xfrm>
            <a:off x="5072066" y="3643314"/>
            <a:ext cx="3829053" cy="2954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Moving came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785794"/>
            <a:ext cx="2071702" cy="28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vibencl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358082" y="1952438"/>
            <a:ext cx="1547335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MG_2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5425" y="3679373"/>
            <a:ext cx="3182855" cy="2949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504" y="3000372"/>
            <a:ext cx="8928992" cy="214314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19050" cmpd="sng">
                  <a:solidFill>
                    <a:schemeClr val="bg1"/>
                  </a:solidFill>
                  <a:prstDash val="solid"/>
                </a:ln>
              </a:rPr>
              <a:t>Human Growth Hormone</a:t>
            </a:r>
          </a:p>
          <a:p>
            <a:pPr algn="ctr"/>
            <a:r>
              <a:rPr lang="en-US" sz="5400" dirty="0">
                <a:ln w="19050" cmpd="sng">
                  <a:solidFill>
                    <a:schemeClr val="bg1"/>
                  </a:solidFill>
                  <a:prstDash val="solid"/>
                </a:ln>
              </a:rPr>
              <a:t> and its Specific Nanobodies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32240" y="5130375"/>
            <a:ext cx="2255879" cy="1574719"/>
            <a:chOff x="8069610" y="3206338"/>
            <a:chExt cx="703901" cy="501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610" y="3206338"/>
              <a:ext cx="703901" cy="438810"/>
            </a:xfrm>
            <a:prstGeom prst="rect">
              <a:avLst/>
            </a:prstGeom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8228163" y="3605023"/>
              <a:ext cx="439551" cy="10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hGH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6453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Anti-Growth Hormone Nanobodies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Growth Hormone</a:t>
            </a:r>
          </a:p>
          <a:p>
            <a:pPr lvl="1"/>
            <a:r>
              <a:rPr lang="en-US" dirty="0"/>
              <a:t>Secreted protein (22 kDa)</a:t>
            </a:r>
          </a:p>
          <a:p>
            <a:pPr lvl="1"/>
            <a:r>
              <a:rPr lang="en-US" dirty="0"/>
              <a:t>Pituitary gland</a:t>
            </a:r>
          </a:p>
          <a:p>
            <a:pPr lvl="1"/>
            <a:r>
              <a:rPr lang="en-US" dirty="0"/>
              <a:t>Muscles and bones</a:t>
            </a:r>
          </a:p>
          <a:p>
            <a:r>
              <a:rPr lang="en-US" dirty="0"/>
              <a:t>GH over-production</a:t>
            </a:r>
          </a:p>
          <a:p>
            <a:pPr lvl="1"/>
            <a:r>
              <a:rPr lang="en-US" dirty="0" err="1"/>
              <a:t>Acromegaly</a:t>
            </a:r>
            <a:r>
              <a:rPr lang="en-US" dirty="0"/>
              <a:t> &amp; gigantism</a:t>
            </a:r>
          </a:p>
          <a:p>
            <a:r>
              <a:rPr lang="en-US" dirty="0"/>
              <a:t>GH deficiency</a:t>
            </a:r>
          </a:p>
          <a:p>
            <a:pPr lvl="1"/>
            <a:r>
              <a:rPr lang="en-US" dirty="0"/>
              <a:t>Dwarfism and Obesity</a:t>
            </a:r>
          </a:p>
          <a:p>
            <a:pPr lvl="1"/>
            <a:r>
              <a:rPr lang="en-US" dirty="0"/>
              <a:t>Treatment</a:t>
            </a:r>
          </a:p>
          <a:p>
            <a:pPr lvl="2"/>
            <a:r>
              <a:rPr lang="en-US" dirty="0" err="1"/>
              <a:t>rhGH</a:t>
            </a:r>
            <a:endParaRPr lang="en-US" dirty="0"/>
          </a:p>
          <a:p>
            <a:r>
              <a:rPr lang="en-US" dirty="0"/>
              <a:t>Body building</a:t>
            </a:r>
          </a:p>
          <a:p>
            <a:r>
              <a:rPr lang="en-US" dirty="0"/>
              <a:t>Animal </a:t>
            </a:r>
            <a:r>
              <a:rPr lang="en-US" dirty="0" err="1"/>
              <a:t>rGH</a:t>
            </a:r>
            <a:endParaRPr lang="en-US" dirty="0"/>
          </a:p>
          <a:p>
            <a:pPr lvl="1"/>
            <a:r>
              <a:rPr lang="en-US" dirty="0"/>
              <a:t>Fish, cows, etc.. </a:t>
            </a:r>
          </a:p>
          <a:p>
            <a:pPr lvl="1"/>
            <a:r>
              <a:rPr lang="en-US" dirty="0"/>
              <a:t>Feed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202" name="Picture 10" descr="15176"/>
          <p:cNvPicPr>
            <a:picLocks noChangeAspect="1" noChangeArrowheads="1"/>
          </p:cNvPicPr>
          <p:nvPr/>
        </p:nvPicPr>
        <p:blipFill>
          <a:blip r:embed="rId2"/>
          <a:srcRect r="8112" b="4961"/>
          <a:stretch>
            <a:fillRect/>
          </a:stretch>
        </p:blipFill>
        <p:spPr bwMode="auto">
          <a:xfrm>
            <a:off x="6143636" y="1142984"/>
            <a:ext cx="2825330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3" name="Picture 11" descr="gh"/>
          <p:cNvPicPr preferRelativeResize="0">
            <a:picLocks noChangeArrowheads="1"/>
          </p:cNvPicPr>
          <p:nvPr/>
        </p:nvPicPr>
        <p:blipFill>
          <a:blip r:embed="rId3"/>
          <a:srcRect l="48000" b="46016"/>
          <a:stretch>
            <a:fillRect/>
          </a:stretch>
        </p:blipFill>
        <p:spPr bwMode="auto">
          <a:xfrm>
            <a:off x="4500562" y="1142985"/>
            <a:ext cx="1514248" cy="1357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0" descr="body-supplements"/>
          <p:cNvPicPr>
            <a:picLocks noChangeAspect="1" noChangeArrowheads="1"/>
          </p:cNvPicPr>
          <p:nvPr/>
        </p:nvPicPr>
        <p:blipFill>
          <a:blip r:embed="rId4"/>
          <a:srcRect l="25084" r="7190" b="48325"/>
          <a:stretch>
            <a:fillRect/>
          </a:stretch>
        </p:blipFill>
        <p:spPr bwMode="auto">
          <a:xfrm>
            <a:off x="3527848" y="4346295"/>
            <a:ext cx="1928826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6" descr="whats-rbgh-L-wnKHC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342454"/>
            <a:ext cx="2000265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7605743" y="4367235"/>
            <a:ext cx="1323975" cy="2266391"/>
            <a:chOff x="4542" y="912"/>
            <a:chExt cx="834" cy="1618"/>
          </a:xfrm>
        </p:grpSpPr>
        <p:pic>
          <p:nvPicPr>
            <p:cNvPr id="18" name="Picture 6" descr="15182"/>
            <p:cNvPicPr>
              <a:picLocks noChangeAspect="1" noChangeArrowheads="1"/>
            </p:cNvPicPr>
            <p:nvPr/>
          </p:nvPicPr>
          <p:blipFill>
            <a:blip r:embed="rId6"/>
            <a:srcRect t="14999" r="67999" b="7500"/>
            <a:stretch>
              <a:fillRect/>
            </a:stretch>
          </p:blipFill>
          <p:spPr bwMode="auto">
            <a:xfrm>
              <a:off x="4542" y="912"/>
              <a:ext cx="834" cy="13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"/>
            <p:cNvSpPr txBox="1"/>
            <p:nvPr/>
          </p:nvSpPr>
          <p:spPr>
            <a:xfrm>
              <a:off x="4608" y="2336"/>
              <a:ext cx="768" cy="1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/>
              <a:r>
                <a:rPr 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Tahoma" pitchFamily="34" charset="0"/>
                </a:rPr>
                <a:t>Dwarfism</a:t>
              </a: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5795993" y="4367235"/>
            <a:ext cx="1620838" cy="2276475"/>
            <a:chOff x="3402" y="912"/>
            <a:chExt cx="1021" cy="1434"/>
          </a:xfrm>
        </p:grpSpPr>
        <p:pic>
          <p:nvPicPr>
            <p:cNvPr id="21" name="Picture 20" descr="Acromegaly-and-gigantis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2" y="912"/>
              <a:ext cx="1021" cy="107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1"/>
            <p:cNvSpPr txBox="1"/>
            <p:nvPr/>
          </p:nvSpPr>
          <p:spPr>
            <a:xfrm>
              <a:off x="3408" y="2016"/>
              <a:ext cx="1008" cy="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/>
              <a:r>
                <a:rPr lang="en-US" sz="14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Tahoma" pitchFamily="34" charset="0"/>
                </a:rPr>
                <a:t>Acromegay</a:t>
              </a: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endParaRPr>
            </a:p>
            <a:p>
              <a:pPr algn="ctr" rtl="0"/>
              <a:r>
                <a:rPr 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Tahoma" pitchFamily="34" charset="0"/>
                </a:rPr>
                <a:t>And gigantism</a:t>
              </a: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4357686" y="2643182"/>
            <a:ext cx="1714512" cy="1500198"/>
            <a:chOff x="3660" y="2738"/>
            <a:chExt cx="1392" cy="1526"/>
          </a:xfrm>
        </p:grpSpPr>
        <p:pic>
          <p:nvPicPr>
            <p:cNvPr id="24" name="Picture 11" descr="increase-growth-hormone-naturally"/>
            <p:cNvPicPr>
              <a:picLocks noChangeAspect="1" noChangeArrowheads="1"/>
            </p:cNvPicPr>
            <p:nvPr/>
          </p:nvPicPr>
          <p:blipFill>
            <a:blip r:embed="rId8"/>
            <a:srcRect l="23627" r="20741"/>
            <a:stretch>
              <a:fillRect/>
            </a:stretch>
          </p:blipFill>
          <p:spPr bwMode="auto">
            <a:xfrm>
              <a:off x="3780" y="2738"/>
              <a:ext cx="1214" cy="131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1"/>
            <p:cNvSpPr txBox="1"/>
            <p:nvPr/>
          </p:nvSpPr>
          <p:spPr>
            <a:xfrm>
              <a:off x="3660" y="4070"/>
              <a:ext cx="1392" cy="1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/>
              <a:r>
                <a:rPr lang="en-US" sz="14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Tahoma" pitchFamily="34" charset="0"/>
                </a:rPr>
                <a:t>Somatropine</a:t>
              </a: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عنوان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Anti-Growth Hormone Nanobodies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rhGH protein expression</a:t>
            </a:r>
          </a:p>
          <a:p>
            <a:pPr lvl="1"/>
            <a:r>
              <a:rPr lang="en-US" dirty="0"/>
              <a:t>Purification</a:t>
            </a:r>
          </a:p>
          <a:p>
            <a:pPr lvl="2"/>
            <a:r>
              <a:rPr lang="en-US" dirty="0"/>
              <a:t>His Tag</a:t>
            </a:r>
          </a:p>
          <a:p>
            <a:pPr lvl="1"/>
            <a:r>
              <a:rPr lang="en-US" dirty="0"/>
              <a:t>Rabbit Anti-</a:t>
            </a:r>
            <a:r>
              <a:rPr lang="en-US" dirty="0" err="1"/>
              <a:t>rGH</a:t>
            </a:r>
            <a:endParaRPr lang="en-US" dirty="0"/>
          </a:p>
          <a:p>
            <a:pPr lvl="2"/>
            <a:r>
              <a:rPr lang="en-US" dirty="0"/>
              <a:t>ELISA</a:t>
            </a:r>
          </a:p>
          <a:p>
            <a:pPr lvl="2"/>
            <a:r>
              <a:rPr lang="en-US" dirty="0"/>
              <a:t>WB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Anti-GH Nanobodies</a:t>
            </a:r>
          </a:p>
          <a:p>
            <a:pPr lvl="1"/>
            <a:r>
              <a:rPr lang="en-US" dirty="0"/>
              <a:t>Characterization</a:t>
            </a:r>
          </a:p>
          <a:p>
            <a:pPr lvl="1"/>
            <a:r>
              <a:rPr lang="en-US" dirty="0"/>
              <a:t>Applications</a:t>
            </a:r>
          </a:p>
          <a:p>
            <a:pPr lvl="2"/>
            <a:r>
              <a:rPr lang="en-US" dirty="0"/>
              <a:t>Diagnosis</a:t>
            </a:r>
          </a:p>
          <a:p>
            <a:pPr lvl="2"/>
            <a:r>
              <a:rPr lang="en-US" dirty="0"/>
              <a:t>Purification</a:t>
            </a:r>
          </a:p>
          <a:p>
            <a:pPr lvl="3"/>
            <a:r>
              <a:rPr lang="en-US" dirty="0"/>
              <a:t>Immunochromatography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 l="7384" t="57388" r="54662" b="5928"/>
          <a:stretch>
            <a:fillRect/>
          </a:stretch>
        </p:blipFill>
        <p:spPr bwMode="auto">
          <a:xfrm>
            <a:off x="4429124" y="1166134"/>
            <a:ext cx="2317736" cy="1974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9" name="Group 103"/>
          <p:cNvGrpSpPr>
            <a:grpSpLocks/>
          </p:cNvGrpSpPr>
          <p:nvPr/>
        </p:nvGrpSpPr>
        <p:grpSpPr bwMode="auto">
          <a:xfrm>
            <a:off x="6989317" y="1380448"/>
            <a:ext cx="1643063" cy="1652588"/>
            <a:chOff x="2708" y="2813"/>
            <a:chExt cx="1035" cy="1041"/>
          </a:xfrm>
        </p:grpSpPr>
        <p:sp>
          <p:nvSpPr>
            <p:cNvPr id="31" name="TextBox 155"/>
            <p:cNvSpPr txBox="1">
              <a:spLocks noChangeArrowheads="1"/>
            </p:cNvSpPr>
            <p:nvPr/>
          </p:nvSpPr>
          <p:spPr bwMode="auto">
            <a:xfrm>
              <a:off x="3014" y="2813"/>
              <a:ext cx="13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/>
              <a:r>
                <a:rPr lang="en-US" sz="800" b="1">
                  <a:cs typeface="Arial" pitchFamily="34" charset="0"/>
                </a:rPr>
                <a:t>M</a:t>
              </a:r>
              <a:endParaRPr lang="ar-SA" sz="800" b="1">
                <a:cs typeface="Arial" pitchFamily="34" charset="0"/>
              </a:endParaRPr>
            </a:p>
          </p:txBody>
        </p:sp>
        <p:sp>
          <p:nvSpPr>
            <p:cNvPr id="32" name="TextBox 155"/>
            <p:cNvSpPr txBox="1">
              <a:spLocks noChangeArrowheads="1"/>
            </p:cNvSpPr>
            <p:nvPr/>
          </p:nvSpPr>
          <p:spPr bwMode="auto">
            <a:xfrm>
              <a:off x="3198" y="2813"/>
              <a:ext cx="1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/>
              <a:r>
                <a:rPr lang="en-US" sz="800" b="1">
                  <a:cs typeface="Arial" pitchFamily="34" charset="0"/>
                </a:rPr>
                <a:t>1</a:t>
              </a:r>
              <a:endParaRPr lang="ar-SA" sz="800" b="1">
                <a:cs typeface="Arial" pitchFamily="34" charset="0"/>
              </a:endParaRPr>
            </a:p>
          </p:txBody>
        </p:sp>
        <p:sp>
          <p:nvSpPr>
            <p:cNvPr id="33" name="TextBox 155"/>
            <p:cNvSpPr txBox="1">
              <a:spLocks noChangeArrowheads="1"/>
            </p:cNvSpPr>
            <p:nvPr/>
          </p:nvSpPr>
          <p:spPr bwMode="auto">
            <a:xfrm>
              <a:off x="3392" y="2813"/>
              <a:ext cx="1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/>
              <a:r>
                <a:rPr lang="en-US" sz="800" b="1">
                  <a:cs typeface="Arial" pitchFamily="34" charset="0"/>
                </a:rPr>
                <a:t>2</a:t>
              </a:r>
              <a:endParaRPr lang="ar-SA" sz="800" b="1">
                <a:cs typeface="Arial" pitchFamily="34" charset="0"/>
              </a:endParaRPr>
            </a:p>
          </p:txBody>
        </p:sp>
        <p:sp>
          <p:nvSpPr>
            <p:cNvPr id="34" name="TextBox 155"/>
            <p:cNvSpPr txBox="1">
              <a:spLocks noChangeArrowheads="1"/>
            </p:cNvSpPr>
            <p:nvPr/>
          </p:nvSpPr>
          <p:spPr bwMode="auto">
            <a:xfrm>
              <a:off x="3594" y="2813"/>
              <a:ext cx="13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/>
              <a:r>
                <a:rPr lang="en-US" sz="800" b="1">
                  <a:cs typeface="Arial" pitchFamily="34" charset="0"/>
                </a:rPr>
                <a:t>3</a:t>
              </a:r>
              <a:endParaRPr lang="ar-SA" sz="800" b="1">
                <a:cs typeface="Arial" pitchFamily="34" charset="0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2708" y="2976"/>
              <a:ext cx="16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rtl="0">
                <a:defRPr/>
              </a:pPr>
              <a:r>
                <a:rPr lang="fr-FR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n-ea"/>
                  <a:cs typeface="Arial" pitchFamily="34" charset="0"/>
                </a:rPr>
                <a:t>40</a:t>
              </a:r>
              <a:endParaRPr lang="en-US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2897" y="3016"/>
              <a:ext cx="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2708" y="3327"/>
              <a:ext cx="16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rtl="0">
                <a:defRPr/>
              </a:pPr>
              <a:r>
                <a:rPr lang="fr-FR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n-ea"/>
                  <a:cs typeface="Arial" pitchFamily="34" charset="0"/>
                </a:rPr>
                <a:t>25</a:t>
              </a:r>
              <a:endParaRPr lang="en-US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38" name="Line 16"/>
            <p:cNvSpPr>
              <a:spLocks noChangeShapeType="1"/>
            </p:cNvSpPr>
            <p:nvPr/>
          </p:nvSpPr>
          <p:spPr bwMode="auto">
            <a:xfrm>
              <a:off x="2897" y="3374"/>
              <a:ext cx="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2708" y="3150"/>
              <a:ext cx="16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rtl="0">
                <a:defRPr/>
              </a:pPr>
              <a:r>
                <a:rPr lang="fr-FR" sz="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n-ea"/>
                  <a:cs typeface="Arial" pitchFamily="34" charset="0"/>
                </a:rPr>
                <a:t>35</a:t>
              </a:r>
              <a:endParaRPr lang="en-US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>
              <a:off x="2897" y="3191"/>
              <a:ext cx="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0"/>
            <p:cNvSpPr txBox="1">
              <a:spLocks noChangeArrowheads="1"/>
            </p:cNvSpPr>
            <p:nvPr/>
          </p:nvSpPr>
          <p:spPr bwMode="auto">
            <a:xfrm>
              <a:off x="2730" y="2845"/>
              <a:ext cx="28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rtl="0"/>
              <a:r>
                <a:rPr lang="fr-FR" sz="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kDa</a:t>
              </a:r>
              <a:endParaRPr lang="en-US" sz="800" dirty="0">
                <a:cs typeface="Arial" pitchFamily="34" charset="0"/>
              </a:endParaRPr>
            </a:p>
          </p:txBody>
        </p:sp>
        <p:cxnSp>
          <p:nvCxnSpPr>
            <p:cNvPr id="42" name="Straight Connector 32"/>
            <p:cNvCxnSpPr/>
            <p:nvPr/>
          </p:nvCxnSpPr>
          <p:spPr>
            <a:xfrm flipH="1">
              <a:off x="2765" y="2950"/>
              <a:ext cx="21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 Box 11"/>
            <p:cNvSpPr txBox="1">
              <a:spLocks noChangeArrowheads="1"/>
            </p:cNvSpPr>
            <p:nvPr/>
          </p:nvSpPr>
          <p:spPr bwMode="auto">
            <a:xfrm>
              <a:off x="2708" y="3630"/>
              <a:ext cx="16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rtl="0"/>
              <a:r>
                <a:rPr lang="fr-FR" sz="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10</a:t>
              </a:r>
              <a:endParaRPr lang="en-US" sz="8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>
              <a:off x="2897" y="3678"/>
              <a:ext cx="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6" name="Picture 2" descr="C:\Documents and Settings\Administrator\Desktop\Bsson\migration\migration 1\img001.jpg"/>
            <p:cNvPicPr preferRelativeResize="0">
              <a:picLocks noChangeArrowheads="1"/>
            </p:cNvPicPr>
            <p:nvPr/>
          </p:nvPicPr>
          <p:blipFill>
            <a:blip r:embed="rId3">
              <a:lum bright="12000" contrast="60000"/>
            </a:blip>
            <a:srcRect t="13425"/>
            <a:stretch>
              <a:fillRect/>
            </a:stretch>
          </p:blipFill>
          <p:spPr bwMode="auto">
            <a:xfrm>
              <a:off x="3000" y="2951"/>
              <a:ext cx="743" cy="90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52" name="Picture 9" descr="4-elisa-plat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302" y="4064522"/>
            <a:ext cx="1620000" cy="16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14282" y="2636912"/>
            <a:ext cx="8715436" cy="1427610"/>
            <a:chOff x="214282" y="2636912"/>
            <a:chExt cx="8715436" cy="1427610"/>
          </a:xfrm>
        </p:grpSpPr>
        <p:grpSp>
          <p:nvGrpSpPr>
            <p:cNvPr id="48" name="Group 27"/>
            <p:cNvGrpSpPr/>
            <p:nvPr/>
          </p:nvGrpSpPr>
          <p:grpSpPr>
            <a:xfrm>
              <a:off x="214282" y="2636912"/>
              <a:ext cx="8715436" cy="1427610"/>
              <a:chOff x="214282" y="2829952"/>
              <a:chExt cx="8715436" cy="1427610"/>
            </a:xfrm>
          </p:grpSpPr>
          <p:pic>
            <p:nvPicPr>
              <p:cNvPr id="51" name="Picture 50" descr="images14.jpg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282" y="3357562"/>
                <a:ext cx="8715436" cy="9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248870" y="3070029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Paper</a:t>
                </a:r>
              </a:p>
            </p:txBody>
          </p:sp>
          <p:pic>
            <p:nvPicPr>
              <p:cNvPr id="55" name="Picture 54" descr="Untitled-1.png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2303" y="2829952"/>
                <a:ext cx="1080000" cy="1080000"/>
              </a:xfrm>
              <a:prstGeom prst="rect">
                <a:avLst/>
              </a:prstGeom>
              <a:effectLst>
                <a:outerShdw blurRad="127000" dist="63500" dir="2700000" sx="105000" sy="105000" algn="ctr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321816" y="3544332"/>
                <a:ext cx="8465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H. Murad, B. Ali, R. 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Makeya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and A. Q. Abbady, (2013). Prokaryotic overexpression of recombinant human Growth hormone and characterization of its polyclonal antibody. Gene</a:t>
                </a:r>
                <a:r>
                  <a:rPr lang="ar-SA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.</a:t>
                </a:r>
                <a:endParaRPr lang="en-US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58" name="24-Point Star 237"/>
            <p:cNvSpPr/>
            <p:nvPr/>
          </p:nvSpPr>
          <p:spPr>
            <a:xfrm>
              <a:off x="7481775" y="2925024"/>
              <a:ext cx="720000" cy="720000"/>
            </a:xfrm>
            <a:prstGeom prst="star24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IF</a:t>
              </a: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2.5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4912" y="5313758"/>
            <a:ext cx="8715436" cy="1427610"/>
            <a:chOff x="204912" y="5313758"/>
            <a:chExt cx="8715436" cy="1427610"/>
          </a:xfrm>
        </p:grpSpPr>
        <p:grpSp>
          <p:nvGrpSpPr>
            <p:cNvPr id="59" name="Group 27"/>
            <p:cNvGrpSpPr/>
            <p:nvPr/>
          </p:nvGrpSpPr>
          <p:grpSpPr>
            <a:xfrm>
              <a:off x="204912" y="5313758"/>
              <a:ext cx="8715436" cy="1427610"/>
              <a:chOff x="214282" y="2829952"/>
              <a:chExt cx="8715436" cy="1427610"/>
            </a:xfrm>
          </p:grpSpPr>
          <p:pic>
            <p:nvPicPr>
              <p:cNvPr id="60" name="Picture 50" descr="images14.jpg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282" y="3357562"/>
                <a:ext cx="8715436" cy="9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1" name="TextBox 53"/>
              <p:cNvSpPr txBox="1"/>
              <p:nvPr/>
            </p:nvSpPr>
            <p:spPr>
              <a:xfrm>
                <a:off x="248870" y="3070029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Paper</a:t>
                </a:r>
              </a:p>
            </p:txBody>
          </p:sp>
          <p:pic>
            <p:nvPicPr>
              <p:cNvPr id="62" name="Picture 54" descr="Untitled-1.png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2303" y="2829952"/>
                <a:ext cx="1080000" cy="1080000"/>
              </a:xfrm>
              <a:prstGeom prst="rect">
                <a:avLst/>
              </a:prstGeom>
              <a:effectLst>
                <a:outerShdw blurRad="127000" dist="63500" dir="2700000" sx="105000" sy="105000" algn="ctr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  <p:sp>
            <p:nvSpPr>
              <p:cNvPr id="63" name="TextBox 55"/>
              <p:cNvSpPr txBox="1"/>
              <p:nvPr/>
            </p:nvSpPr>
            <p:spPr>
              <a:xfrm>
                <a:off x="321816" y="3440074"/>
                <a:ext cx="84650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A.Q. Abbady, R. Al‒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Shemali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J. Mir 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Assaad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and H. Murad, (2014). Generation and characterization of nanobodies against rhGH expressed as sfGFP fusion protein. General and Comparative Endocrinology.</a:t>
                </a:r>
                <a:endParaRPr lang="en-US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64" name="24-Point Star 237"/>
            <p:cNvSpPr/>
            <p:nvPr/>
          </p:nvSpPr>
          <p:spPr>
            <a:xfrm>
              <a:off x="7519013" y="5601870"/>
              <a:ext cx="720000" cy="720000"/>
            </a:xfrm>
            <a:prstGeom prst="star24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IF</a:t>
              </a: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8202" y="3863948"/>
            <a:ext cx="3421152" cy="2058035"/>
            <a:chOff x="3868202" y="3863948"/>
            <a:chExt cx="3421152" cy="2058035"/>
          </a:xfrm>
        </p:grpSpPr>
        <p:graphicFrame>
          <p:nvGraphicFramePr>
            <p:cNvPr id="47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0888310"/>
                </p:ext>
              </p:extLst>
            </p:nvPr>
          </p:nvGraphicFramePr>
          <p:xfrm>
            <a:off x="4067944" y="4072724"/>
            <a:ext cx="322141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 rot="16200000">
              <a:off x="2931517" y="4800633"/>
              <a:ext cx="205803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</a:pPr>
              <a:r>
                <a:rPr lang="en-US" sz="1200" b="1" dirty="0"/>
                <a:t>Absorbance (450nm)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GH-phage ELISA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072116"/>
            <a:ext cx="3518358" cy="4697364"/>
          </a:xfrm>
        </p:spPr>
        <p:txBody>
          <a:bodyPr>
            <a:normAutofit/>
          </a:bodyPr>
          <a:lstStyle/>
          <a:p>
            <a:r>
              <a:rPr lang="en-US" dirty="0"/>
              <a:t>M13 ELISA</a:t>
            </a:r>
          </a:p>
          <a:p>
            <a:pPr lvl="1"/>
            <a:r>
              <a:rPr lang="en-US" dirty="0"/>
              <a:t>Ease of production</a:t>
            </a:r>
          </a:p>
          <a:p>
            <a:pPr lvl="1"/>
            <a:r>
              <a:rPr lang="en-US" dirty="0"/>
              <a:t>Stable structure</a:t>
            </a:r>
          </a:p>
          <a:p>
            <a:pPr lvl="1"/>
            <a:r>
              <a:rPr lang="en-US" dirty="0"/>
              <a:t>Signal amplification</a:t>
            </a:r>
          </a:p>
          <a:p>
            <a:r>
              <a:rPr lang="en-US" dirty="0"/>
              <a:t>M13 Sandwich ELISA</a:t>
            </a:r>
          </a:p>
          <a:p>
            <a:pPr lvl="1"/>
            <a:r>
              <a:rPr lang="en-US" dirty="0"/>
              <a:t>NbGH04-captured GH</a:t>
            </a:r>
          </a:p>
          <a:p>
            <a:pPr lvl="1"/>
            <a:r>
              <a:rPr lang="en-US" dirty="0"/>
              <a:t>NbGH07</a:t>
            </a:r>
          </a:p>
          <a:p>
            <a:pPr lvl="1"/>
            <a:r>
              <a:rPr lang="en-US" dirty="0"/>
              <a:t>~0.5ng/ml</a:t>
            </a:r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48E74E-83BB-4B95-B819-4EA6540E74C7}"/>
              </a:ext>
            </a:extLst>
          </p:cNvPr>
          <p:cNvGrpSpPr/>
          <p:nvPr/>
        </p:nvGrpSpPr>
        <p:grpSpPr>
          <a:xfrm>
            <a:off x="3563888" y="1096037"/>
            <a:ext cx="5472608" cy="4559057"/>
            <a:chOff x="3563888" y="1096037"/>
            <a:chExt cx="5472608" cy="4559057"/>
          </a:xfrm>
        </p:grpSpPr>
        <p:sp>
          <p:nvSpPr>
            <p:cNvPr id="12" name="Rectangle 11"/>
            <p:cNvSpPr/>
            <p:nvPr/>
          </p:nvSpPr>
          <p:spPr>
            <a:xfrm>
              <a:off x="3563888" y="1096037"/>
              <a:ext cx="5472608" cy="455905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58" name="Chart 157">
              <a:extLst>
                <a:ext uri="{FF2B5EF4-FFF2-40B4-BE49-F238E27FC236}">
                  <a16:creationId xmlns:a16="http://schemas.microsoft.com/office/drawing/2014/main" id="{7B3C8A20-DFA3-48CC-BD37-F1F89C3EE1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6917471"/>
                </p:ext>
              </p:extLst>
            </p:nvPr>
          </p:nvGraphicFramePr>
          <p:xfrm>
            <a:off x="5550235" y="1477202"/>
            <a:ext cx="3342245" cy="17419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59" name="Chart 158">
              <a:extLst>
                <a:ext uri="{FF2B5EF4-FFF2-40B4-BE49-F238E27FC236}">
                  <a16:creationId xmlns:a16="http://schemas.microsoft.com/office/drawing/2014/main" id="{60CBC314-4AD7-4FF5-9037-FEC0F366A70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59638401"/>
                </p:ext>
              </p:extLst>
            </p:nvPr>
          </p:nvGraphicFramePr>
          <p:xfrm>
            <a:off x="6213376" y="3550886"/>
            <a:ext cx="2679104" cy="17503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16D73CCD-3D1A-4CD5-B913-EA4DF1D7594E}"/>
                </a:ext>
              </a:extLst>
            </p:cNvPr>
            <p:cNvGrpSpPr/>
            <p:nvPr/>
          </p:nvGrpSpPr>
          <p:grpSpPr>
            <a:xfrm>
              <a:off x="3751833" y="1880766"/>
              <a:ext cx="892175" cy="3564458"/>
              <a:chOff x="5849686" y="1141348"/>
              <a:chExt cx="892175" cy="3564458"/>
            </a:xfrm>
          </p:grpSpPr>
          <p:grpSp>
            <p:nvGrpSpPr>
              <p:cNvPr id="332" name="Group 63">
                <a:extLst>
                  <a:ext uri="{FF2B5EF4-FFF2-40B4-BE49-F238E27FC236}">
                    <a16:creationId xmlns:a16="http://schemas.microsoft.com/office/drawing/2014/main" id="{38AF0B3B-776D-4BBD-A4A5-5B11E2DA49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6848" y="3824223"/>
                <a:ext cx="282575" cy="231775"/>
                <a:chOff x="2483768" y="3269232"/>
                <a:chExt cx="282575" cy="231775"/>
              </a:xfrm>
            </p:grpSpPr>
            <p:sp>
              <p:nvSpPr>
                <p:cNvPr id="369" name="Oval 1045" descr="20%">
                  <a:extLst>
                    <a:ext uri="{FF2B5EF4-FFF2-40B4-BE49-F238E27FC236}">
                      <a16:creationId xmlns:a16="http://schemas.microsoft.com/office/drawing/2014/main" id="{B339AB52-30F0-4431-93DA-9FA53C7CA19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2483768" y="3269232"/>
                  <a:ext cx="282575" cy="231775"/>
                </a:xfrm>
                <a:custGeom>
                  <a:avLst/>
                  <a:gdLst>
                    <a:gd name="T0" fmla="*/ 0 w 695318"/>
                    <a:gd name="T1" fmla="*/ 0 h 603817"/>
                    <a:gd name="T2" fmla="*/ 0 w 695318"/>
                    <a:gd name="T3" fmla="*/ 0 h 603817"/>
                    <a:gd name="T4" fmla="*/ 0 w 695318"/>
                    <a:gd name="T5" fmla="*/ 0 h 603817"/>
                    <a:gd name="T6" fmla="*/ 0 w 695318"/>
                    <a:gd name="T7" fmla="*/ 0 h 603817"/>
                    <a:gd name="T8" fmla="*/ 0 w 695318"/>
                    <a:gd name="T9" fmla="*/ 0 h 603817"/>
                    <a:gd name="T10" fmla="*/ 0 w 695318"/>
                    <a:gd name="T11" fmla="*/ 0 h 603817"/>
                    <a:gd name="T12" fmla="*/ 0 w 695318"/>
                    <a:gd name="T13" fmla="*/ 0 h 603817"/>
                    <a:gd name="T14" fmla="*/ 0 w 695318"/>
                    <a:gd name="T15" fmla="*/ 0 h 603817"/>
                    <a:gd name="T16" fmla="*/ 0 w 695318"/>
                    <a:gd name="T17" fmla="*/ 0 h 6038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95318"/>
                    <a:gd name="T28" fmla="*/ 0 h 603817"/>
                    <a:gd name="T29" fmla="*/ 695318 w 695318"/>
                    <a:gd name="T30" fmla="*/ 603817 h 6038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47">
                  <a:extLst>
                    <a:ext uri="{FF2B5EF4-FFF2-40B4-BE49-F238E27FC236}">
                      <a16:creationId xmlns:a16="http://schemas.microsoft.com/office/drawing/2014/main" id="{6B4DCC1B-B336-435D-8971-FFA0A4DC89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5356" y="3325763"/>
                  <a:ext cx="271463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err="1">
                      <a:latin typeface="Arial" charset="0"/>
                    </a:rPr>
                    <a:t>Nb</a:t>
                  </a:r>
                  <a:endParaRPr lang="en-US" altLang="en-US" sz="1000" dirty="0">
                    <a:latin typeface="Arial" charset="0"/>
                  </a:endParaRPr>
                </a:p>
              </p:txBody>
            </p:sp>
          </p:grpSp>
          <p:grpSp>
            <p:nvGrpSpPr>
              <p:cNvPr id="333" name="Group 24">
                <a:extLst>
                  <a:ext uri="{FF2B5EF4-FFF2-40B4-BE49-F238E27FC236}">
                    <a16:creationId xmlns:a16="http://schemas.microsoft.com/office/drawing/2014/main" id="{FACCD537-0DC2-4924-8B12-0F5F97E63F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49686" y="4275570"/>
                <a:ext cx="534987" cy="192087"/>
                <a:chOff x="214282" y="4000504"/>
                <a:chExt cx="1500198" cy="285752"/>
              </a:xfrm>
            </p:grpSpPr>
            <p:cxnSp>
              <p:nvCxnSpPr>
                <p:cNvPr id="357" name="Straight Connector 67" descr="Outlined diamond">
                  <a:extLst>
                    <a:ext uri="{FF2B5EF4-FFF2-40B4-BE49-F238E27FC236}">
                      <a16:creationId xmlns:a16="http://schemas.microsoft.com/office/drawing/2014/main" id="{63F09B0D-3679-40BD-855A-B805625E5F5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214282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58" name="Rectangle 68" descr="Outlined diamond">
                  <a:extLst>
                    <a:ext uri="{FF2B5EF4-FFF2-40B4-BE49-F238E27FC236}">
                      <a16:creationId xmlns:a16="http://schemas.microsoft.com/office/drawing/2014/main" id="{E178C9A3-2470-4A21-A689-82C423853C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158" y="4000504"/>
                  <a:ext cx="1357322" cy="142876"/>
                </a:xfrm>
                <a:prstGeom prst="rect">
                  <a:avLst/>
                </a:prstGeom>
                <a:pattFill prst="openDmnd">
                  <a:fgClr>
                    <a:schemeClr val="tx1"/>
                  </a:fgClr>
                  <a:bgClr>
                    <a:schemeClr val="bg1"/>
                  </a:bgClr>
                </a:pattFill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Y" altLang="en-US" sz="1800">
                    <a:latin typeface="Arial" charset="0"/>
                  </a:endParaRPr>
                </a:p>
              </p:txBody>
            </p:sp>
            <p:cxnSp>
              <p:nvCxnSpPr>
                <p:cNvPr id="359" name="Straight Connector 69" descr="Outlined diamond">
                  <a:extLst>
                    <a:ext uri="{FF2B5EF4-FFF2-40B4-BE49-F238E27FC236}">
                      <a16:creationId xmlns:a16="http://schemas.microsoft.com/office/drawing/2014/main" id="{E2A2172D-1567-424E-AAF4-97682DDC415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49221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0" name="Straight Connector 70" descr="Outlined diamond">
                  <a:extLst>
                    <a:ext uri="{FF2B5EF4-FFF2-40B4-BE49-F238E27FC236}">
                      <a16:creationId xmlns:a16="http://schemas.microsoft.com/office/drawing/2014/main" id="{D1E41EB2-E3D8-4BDF-97AC-98925B8EECA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85747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1" name="Straight Connector 71" descr="Outlined diamond">
                  <a:extLst>
                    <a:ext uri="{FF2B5EF4-FFF2-40B4-BE49-F238E27FC236}">
                      <a16:creationId xmlns:a16="http://schemas.microsoft.com/office/drawing/2014/main" id="{F3AE4A48-7C3D-43DB-8B0B-A16DE207CA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757211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2" name="Straight Connector 72" descr="Outlined diamond">
                  <a:extLst>
                    <a:ext uri="{FF2B5EF4-FFF2-40B4-BE49-F238E27FC236}">
                      <a16:creationId xmlns:a16="http://schemas.microsoft.com/office/drawing/2014/main" id="{4B36D5BD-DCF7-4ACB-AE3E-CCB8E6A58D9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28675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3" name="Straight Connector 73" descr="Outlined diamond">
                  <a:extLst>
                    <a:ext uri="{FF2B5EF4-FFF2-40B4-BE49-F238E27FC236}">
                      <a16:creationId xmlns:a16="http://schemas.microsoft.com/office/drawing/2014/main" id="{F5464559-5F7A-4F83-BD08-83ACAFD1A1E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20685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4" name="Straight Connector 74" descr="Outlined diamond">
                  <a:extLst>
                    <a:ext uri="{FF2B5EF4-FFF2-40B4-BE49-F238E27FC236}">
                      <a16:creationId xmlns:a16="http://schemas.microsoft.com/office/drawing/2014/main" id="{30AF7820-8DD5-458E-8C9C-A3AEF53F5C2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892149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5" name="Straight Connector 75" descr="Outlined diamond">
                  <a:extLst>
                    <a:ext uri="{FF2B5EF4-FFF2-40B4-BE49-F238E27FC236}">
                      <a16:creationId xmlns:a16="http://schemas.microsoft.com/office/drawing/2014/main" id="{2B8B15E5-2D59-4526-8749-E802E6A2FC4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163613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6" name="Straight Connector 76" descr="Outlined diamond">
                  <a:extLst>
                    <a:ext uri="{FF2B5EF4-FFF2-40B4-BE49-F238E27FC236}">
                      <a16:creationId xmlns:a16="http://schemas.microsoft.com/office/drawing/2014/main" id="{E534B9BF-90CC-4319-B2C8-0DDD842751B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300139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7" name="Straight Connector 77" descr="Outlined diamond">
                  <a:extLst>
                    <a:ext uri="{FF2B5EF4-FFF2-40B4-BE49-F238E27FC236}">
                      <a16:creationId xmlns:a16="http://schemas.microsoft.com/office/drawing/2014/main" id="{B173C0C2-C5D9-498F-B63C-1EDD86DECDC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435078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8" name="Straight Connector 78" descr="Outlined diamond">
                  <a:extLst>
                    <a:ext uri="{FF2B5EF4-FFF2-40B4-BE49-F238E27FC236}">
                      <a16:creationId xmlns:a16="http://schemas.microsoft.com/office/drawing/2014/main" id="{D36E5E2C-A616-4A6F-A67A-AB5BB26D2DC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571604" y="4143380"/>
                  <a:ext cx="142876" cy="142876"/>
                </a:xfrm>
                <a:prstGeom prst="line">
                  <a:avLst/>
                </a:prstGeom>
                <a:noFill/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34" name="Freeform 4">
                <a:extLst>
                  <a:ext uri="{FF2B5EF4-FFF2-40B4-BE49-F238E27FC236}">
                    <a16:creationId xmlns:a16="http://schemas.microsoft.com/office/drawing/2014/main" id="{A32691AD-5187-4D14-82A1-4048CD1BD29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37023" y="3135248"/>
                <a:ext cx="171450" cy="231775"/>
              </a:xfrm>
              <a:custGeom>
                <a:avLst/>
                <a:gdLst>
                  <a:gd name="T0" fmla="*/ 2147483647 w 128"/>
                  <a:gd name="T1" fmla="*/ 0 h 170"/>
                  <a:gd name="T2" fmla="*/ 2147483647 w 128"/>
                  <a:gd name="T3" fmla="*/ 2147483647 h 170"/>
                  <a:gd name="T4" fmla="*/ 2147483647 w 128"/>
                  <a:gd name="T5" fmla="*/ 2147483647 h 170"/>
                  <a:gd name="T6" fmla="*/ 2147483647 w 128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8" h="170">
                    <a:moveTo>
                      <a:pt x="60" y="0"/>
                    </a:moveTo>
                    <a:cubicBezTo>
                      <a:pt x="54" y="12"/>
                      <a:pt x="0" y="28"/>
                      <a:pt x="22" y="72"/>
                    </a:cubicBezTo>
                    <a:cubicBezTo>
                      <a:pt x="42" y="124"/>
                      <a:pt x="78" y="86"/>
                      <a:pt x="112" y="124"/>
                    </a:cubicBezTo>
                    <a:cubicBezTo>
                      <a:pt x="128" y="144"/>
                      <a:pt x="116" y="154"/>
                      <a:pt x="116" y="17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Oval 12" descr="Dashed horizontal">
                <a:extLst>
                  <a:ext uri="{FF2B5EF4-FFF2-40B4-BE49-F238E27FC236}">
                    <a16:creationId xmlns:a16="http://schemas.microsoft.com/office/drawing/2014/main" id="{49284C6B-A34C-4326-8C0B-00E56A4E5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6561" y="2412936"/>
                <a:ext cx="125412" cy="481012"/>
              </a:xfrm>
              <a:prstGeom prst="ellipse">
                <a:avLst/>
              </a:prstGeom>
              <a:pattFill prst="dashHorz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36" name="Oval 13" descr="Dashed horizontal">
                <a:extLst>
                  <a:ext uri="{FF2B5EF4-FFF2-40B4-BE49-F238E27FC236}">
                    <a16:creationId xmlns:a16="http://schemas.microsoft.com/office/drawing/2014/main" id="{244FCB17-D168-40DB-844C-702401C66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1461" y="2412936"/>
                <a:ext cx="127000" cy="481012"/>
              </a:xfrm>
              <a:prstGeom prst="ellipse">
                <a:avLst/>
              </a:prstGeom>
              <a:pattFill prst="dashHorz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37" name="Oval 14" descr="Dashed horizontal">
                <a:extLst>
                  <a:ext uri="{FF2B5EF4-FFF2-40B4-BE49-F238E27FC236}">
                    <a16:creationId xmlns:a16="http://schemas.microsoft.com/office/drawing/2014/main" id="{1A569CF9-D39A-440D-B157-321997798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311" y="2412936"/>
                <a:ext cx="127000" cy="481012"/>
              </a:xfrm>
              <a:prstGeom prst="ellipse">
                <a:avLst/>
              </a:prstGeom>
              <a:pattFill prst="dashHorz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38" name="Oval 1045" descr="20%">
                <a:extLst>
                  <a:ext uri="{FF2B5EF4-FFF2-40B4-BE49-F238E27FC236}">
                    <a16:creationId xmlns:a16="http://schemas.microsoft.com/office/drawing/2014/main" id="{220C9CA6-067C-4AAF-AE74-286365638E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6051298" y="3354323"/>
                <a:ext cx="282575" cy="230188"/>
              </a:xfrm>
              <a:custGeom>
                <a:avLst/>
                <a:gdLst>
                  <a:gd name="T0" fmla="*/ 0 w 695318"/>
                  <a:gd name="T1" fmla="*/ 0 h 603817"/>
                  <a:gd name="T2" fmla="*/ 0 w 695318"/>
                  <a:gd name="T3" fmla="*/ 0 h 603817"/>
                  <a:gd name="T4" fmla="*/ 0 w 695318"/>
                  <a:gd name="T5" fmla="*/ 0 h 603817"/>
                  <a:gd name="T6" fmla="*/ 0 w 695318"/>
                  <a:gd name="T7" fmla="*/ 0 h 603817"/>
                  <a:gd name="T8" fmla="*/ 0 w 695318"/>
                  <a:gd name="T9" fmla="*/ 0 h 603817"/>
                  <a:gd name="T10" fmla="*/ 0 w 695318"/>
                  <a:gd name="T11" fmla="*/ 0 h 603817"/>
                  <a:gd name="T12" fmla="*/ 0 w 695318"/>
                  <a:gd name="T13" fmla="*/ 0 h 603817"/>
                  <a:gd name="T14" fmla="*/ 0 w 695318"/>
                  <a:gd name="T15" fmla="*/ 0 h 603817"/>
                  <a:gd name="T16" fmla="*/ 0 w 695318"/>
                  <a:gd name="T17" fmla="*/ 0 h 6038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5318"/>
                  <a:gd name="T28" fmla="*/ 0 h 603817"/>
                  <a:gd name="T29" fmla="*/ 695318 w 695318"/>
                  <a:gd name="T30" fmla="*/ 603817 h 6038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5318" h="603817">
                    <a:moveTo>
                      <a:pt x="0" y="256158"/>
                    </a:moveTo>
                    <a:cubicBezTo>
                      <a:pt x="0" y="163953"/>
                      <a:pt x="43884" y="20652"/>
                      <a:pt x="101827" y="10326"/>
                    </a:cubicBezTo>
                    <a:cubicBezTo>
                      <a:pt x="159770" y="0"/>
                      <a:pt x="255454" y="194203"/>
                      <a:pt x="347659" y="194203"/>
                    </a:cubicBezTo>
                    <a:cubicBezTo>
                      <a:pt x="439864" y="194203"/>
                      <a:pt x="535548" y="0"/>
                      <a:pt x="593491" y="10326"/>
                    </a:cubicBezTo>
                    <a:cubicBezTo>
                      <a:pt x="651434" y="20652"/>
                      <a:pt x="695318" y="163953"/>
                      <a:pt x="695318" y="256158"/>
                    </a:cubicBezTo>
                    <a:cubicBezTo>
                      <a:pt x="695318" y="348363"/>
                      <a:pt x="658690" y="436791"/>
                      <a:pt x="593491" y="501990"/>
                    </a:cubicBezTo>
                    <a:cubicBezTo>
                      <a:pt x="528292" y="567189"/>
                      <a:pt x="439864" y="603817"/>
                      <a:pt x="347659" y="603817"/>
                    </a:cubicBezTo>
                    <a:cubicBezTo>
                      <a:pt x="255454" y="603817"/>
                      <a:pt x="167026" y="567189"/>
                      <a:pt x="101827" y="501990"/>
                    </a:cubicBezTo>
                    <a:cubicBezTo>
                      <a:pt x="36628" y="436791"/>
                      <a:pt x="0" y="348363"/>
                      <a:pt x="0" y="256158"/>
                    </a:cubicBez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39" name="Rectangle 47">
                <a:extLst>
                  <a:ext uri="{FF2B5EF4-FFF2-40B4-BE49-F238E27FC236}">
                    <a16:creationId xmlns:a16="http://schemas.microsoft.com/office/drawing/2014/main" id="{2D0F1270-2BF2-47DE-AAB2-A8362EC1D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4473" y="3368611"/>
                <a:ext cx="26987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err="1">
                    <a:latin typeface="Arial" charset="0"/>
                  </a:rPr>
                  <a:t>Nb</a:t>
                </a:r>
                <a:endParaRPr lang="en-US" altLang="en-US" sz="1000" dirty="0">
                  <a:latin typeface="Arial" charset="0"/>
                </a:endParaRPr>
              </a:p>
            </p:txBody>
          </p:sp>
          <p:sp>
            <p:nvSpPr>
              <p:cNvPr id="340" name="Cloud 61" descr="75%">
                <a:extLst>
                  <a:ext uri="{FF2B5EF4-FFF2-40B4-BE49-F238E27FC236}">
                    <a16:creationId xmlns:a16="http://schemas.microsoft.com/office/drawing/2014/main" id="{66E5DAD7-FA8D-462F-8D72-8488C869F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64225">
                <a:off x="6032248" y="3586098"/>
                <a:ext cx="271463" cy="230188"/>
              </a:xfrm>
              <a:custGeom>
                <a:avLst/>
                <a:gdLst>
                  <a:gd name="T0" fmla="*/ 856542 w 43200"/>
                  <a:gd name="T1" fmla="*/ 409578 h 43200"/>
                  <a:gd name="T2" fmla="*/ 428628 w 43200"/>
                  <a:gd name="T3" fmla="*/ 818284 h 43200"/>
                  <a:gd name="T4" fmla="*/ 2659 w 43200"/>
                  <a:gd name="T5" fmla="*/ 409578 h 43200"/>
                  <a:gd name="T6" fmla="*/ 428628 w 43200"/>
                  <a:gd name="T7" fmla="*/ 46836 h 432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5954 w 43200"/>
                  <a:gd name="T13" fmla="*/ 6524 h 43200"/>
                  <a:gd name="T14" fmla="*/ 34174 w 43200"/>
                  <a:gd name="T15" fmla="*/ 34674 h 43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00" h="43200">
                    <a:moveTo>
                      <a:pt x="3900" y="14370"/>
                    </a:moveTo>
                    <a:lnTo>
                      <a:pt x="3899" y="14370"/>
                    </a:lnTo>
                    <a:cubicBezTo>
                      <a:pt x="3858" y="13959"/>
                      <a:pt x="3838" y="13545"/>
                      <a:pt x="3838" y="13131"/>
                    </a:cubicBezTo>
                    <a:cubicBezTo>
                      <a:pt x="3838" y="8055"/>
                      <a:pt x="6861" y="3941"/>
                      <a:pt x="10591" y="3941"/>
                    </a:cubicBezTo>
                    <a:cubicBezTo>
                      <a:pt x="11791" y="3940"/>
                      <a:pt x="12969" y="4376"/>
                      <a:pt x="14005" y="5201"/>
                    </a:cubicBezTo>
                    <a:lnTo>
                      <a:pt x="14005" y="5202"/>
                    </a:lnTo>
                    <a:cubicBezTo>
                      <a:pt x="14930" y="2828"/>
                      <a:pt x="16742" y="1343"/>
                      <a:pt x="18715" y="1344"/>
                    </a:cubicBezTo>
                    <a:cubicBezTo>
                      <a:pt x="20114" y="1344"/>
                      <a:pt x="21458" y="2093"/>
                      <a:pt x="22456" y="3431"/>
                    </a:cubicBezTo>
                    <a:lnTo>
                      <a:pt x="22456" y="3432"/>
                    </a:lnTo>
                    <a:cubicBezTo>
                      <a:pt x="23194" y="1415"/>
                      <a:pt x="24707" y="140"/>
                      <a:pt x="26362" y="141"/>
                    </a:cubicBezTo>
                    <a:cubicBezTo>
                      <a:pt x="27723" y="141"/>
                      <a:pt x="29007" y="1006"/>
                      <a:pt x="29832" y="2481"/>
                    </a:cubicBezTo>
                    <a:lnTo>
                      <a:pt x="29832" y="2480"/>
                    </a:lnTo>
                    <a:cubicBezTo>
                      <a:pt x="30755" y="1002"/>
                      <a:pt x="32110" y="149"/>
                      <a:pt x="33538" y="150"/>
                    </a:cubicBezTo>
                    <a:cubicBezTo>
                      <a:pt x="35888" y="150"/>
                      <a:pt x="37901" y="2435"/>
                      <a:pt x="38318" y="5575"/>
                    </a:cubicBezTo>
                    <a:lnTo>
                      <a:pt x="38317" y="5576"/>
                    </a:lnTo>
                    <a:cubicBezTo>
                      <a:pt x="40639" y="6438"/>
                      <a:pt x="42250" y="9313"/>
                      <a:pt x="42250" y="12594"/>
                    </a:cubicBezTo>
                    <a:cubicBezTo>
                      <a:pt x="42250" y="13579"/>
                      <a:pt x="42103" y="14554"/>
                      <a:pt x="41818" y="15460"/>
                    </a:cubicBezTo>
                    <a:lnTo>
                      <a:pt x="41818" y="15459"/>
                    </a:lnTo>
                    <a:cubicBezTo>
                      <a:pt x="42727" y="17070"/>
                      <a:pt x="43220" y="19044"/>
                      <a:pt x="43220" y="21076"/>
                    </a:cubicBezTo>
                    <a:cubicBezTo>
                      <a:pt x="43220" y="25663"/>
                      <a:pt x="40741" y="29553"/>
                      <a:pt x="37404" y="30203"/>
                    </a:cubicBezTo>
                    <a:lnTo>
                      <a:pt x="37403" y="30202"/>
                    </a:lnTo>
                    <a:cubicBezTo>
                      <a:pt x="37378" y="34523"/>
                      <a:pt x="34795" y="38006"/>
                      <a:pt x="31619" y="38007"/>
                    </a:cubicBezTo>
                    <a:cubicBezTo>
                      <a:pt x="30535" y="38007"/>
                      <a:pt x="29474" y="37593"/>
                      <a:pt x="28555" y="36813"/>
                    </a:cubicBezTo>
                    <a:lnTo>
                      <a:pt x="28556" y="36813"/>
                    </a:lnTo>
                    <a:cubicBezTo>
                      <a:pt x="27694" y="40699"/>
                      <a:pt x="25069" y="43357"/>
                      <a:pt x="22094" y="43358"/>
                    </a:cubicBezTo>
                    <a:cubicBezTo>
                      <a:pt x="19839" y="43358"/>
                      <a:pt x="17733" y="41821"/>
                      <a:pt x="16480" y="39263"/>
                    </a:cubicBezTo>
                    <a:lnTo>
                      <a:pt x="16480" y="39264"/>
                    </a:lnTo>
                    <a:cubicBezTo>
                      <a:pt x="15279" y="40250"/>
                      <a:pt x="13904" y="40770"/>
                      <a:pt x="12503" y="40771"/>
                    </a:cubicBezTo>
                    <a:cubicBezTo>
                      <a:pt x="9735" y="40771"/>
                      <a:pt x="7180" y="38748"/>
                      <a:pt x="5804" y="35469"/>
                    </a:cubicBezTo>
                    <a:lnTo>
                      <a:pt x="5803" y="35469"/>
                    </a:lnTo>
                    <a:cubicBezTo>
                      <a:pt x="5635" y="35496"/>
                      <a:pt x="5465" y="35509"/>
                      <a:pt x="5296" y="35510"/>
                    </a:cubicBezTo>
                    <a:cubicBezTo>
                      <a:pt x="2888" y="35510"/>
                      <a:pt x="936" y="32860"/>
                      <a:pt x="936" y="29592"/>
                    </a:cubicBezTo>
                    <a:cubicBezTo>
                      <a:pt x="935" y="28090"/>
                      <a:pt x="1356" y="26644"/>
                      <a:pt x="2112" y="25547"/>
                    </a:cubicBezTo>
                    <a:lnTo>
                      <a:pt x="2113" y="25547"/>
                    </a:lnTo>
                    <a:cubicBezTo>
                      <a:pt x="781" y="24481"/>
                      <a:pt x="-36" y="22528"/>
                      <a:pt x="-36" y="20418"/>
                    </a:cubicBezTo>
                    <a:cubicBezTo>
                      <a:pt x="-37" y="17370"/>
                      <a:pt x="1647" y="14817"/>
                      <a:pt x="3863" y="14504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lnTo>
                      <a:pt x="4693" y="26177"/>
                    </a:lnTo>
                    <a:cubicBezTo>
                      <a:pt x="4580" y="26189"/>
                      <a:pt x="4468" y="26194"/>
                      <a:pt x="4356" y="26195"/>
                    </a:cubicBezTo>
                    <a:cubicBezTo>
                      <a:pt x="3584" y="26195"/>
                      <a:pt x="2826" y="25913"/>
                      <a:pt x="2160" y="25379"/>
                    </a:cubicBezTo>
                    <a:moveTo>
                      <a:pt x="6928" y="34899"/>
                    </a:moveTo>
                    <a:lnTo>
                      <a:pt x="6927" y="34898"/>
                    </a:lnTo>
                    <a:cubicBezTo>
                      <a:pt x="6572" y="35091"/>
                      <a:pt x="6200" y="35219"/>
                      <a:pt x="5820" y="35280"/>
                    </a:cubicBezTo>
                    <a:moveTo>
                      <a:pt x="16478" y="39090"/>
                    </a:moveTo>
                    <a:lnTo>
                      <a:pt x="16477" y="39090"/>
                    </a:lnTo>
                    <a:cubicBezTo>
                      <a:pt x="16210" y="38544"/>
                      <a:pt x="15986" y="37960"/>
                      <a:pt x="15809" y="37350"/>
                    </a:cubicBezTo>
                    <a:moveTo>
                      <a:pt x="28827" y="34751"/>
                    </a:moveTo>
                    <a:lnTo>
                      <a:pt x="28826" y="34750"/>
                    </a:lnTo>
                    <a:cubicBezTo>
                      <a:pt x="28787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lnTo>
                      <a:pt x="34128" y="22954"/>
                    </a:lnTo>
                    <a:cubicBezTo>
                      <a:pt x="36118" y="24271"/>
                      <a:pt x="37381" y="27017"/>
                      <a:pt x="37381" y="30027"/>
                    </a:cubicBezTo>
                    <a:cubicBezTo>
                      <a:pt x="37381" y="30048"/>
                      <a:pt x="37380" y="30069"/>
                      <a:pt x="37380" y="30090"/>
                    </a:cubicBezTo>
                    <a:moveTo>
                      <a:pt x="41798" y="15354"/>
                    </a:moveTo>
                    <a:lnTo>
                      <a:pt x="41798" y="15354"/>
                    </a:ln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lnTo>
                      <a:pt x="38324" y="5425"/>
                    </a:lnTo>
                    <a:cubicBezTo>
                      <a:pt x="38375" y="5811"/>
                      <a:pt x="38401" y="6202"/>
                      <a:pt x="38401" y="6595"/>
                    </a:cubicBezTo>
                    <a:cubicBezTo>
                      <a:pt x="38401" y="6626"/>
                      <a:pt x="38400" y="6658"/>
                      <a:pt x="38400" y="6690"/>
                    </a:cubicBezTo>
                    <a:moveTo>
                      <a:pt x="29078" y="3952"/>
                    </a:moveTo>
                    <a:lnTo>
                      <a:pt x="29078" y="3952"/>
                    </a:lnTo>
                    <a:cubicBezTo>
                      <a:pt x="29266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lnTo>
                      <a:pt x="22140" y="4719"/>
                    </a:lnTo>
                    <a:cubicBezTo>
                      <a:pt x="22217" y="4238"/>
                      <a:pt x="22338" y="3771"/>
                      <a:pt x="22500" y="3330"/>
                    </a:cubicBezTo>
                    <a:moveTo>
                      <a:pt x="14000" y="5192"/>
                    </a:moveTo>
                    <a:lnTo>
                      <a:pt x="14000" y="5191"/>
                    </a:lnTo>
                    <a:cubicBezTo>
                      <a:pt x="14471" y="5568"/>
                      <a:pt x="14908" y="6020"/>
                      <a:pt x="15299" y="6540"/>
                    </a:cubicBezTo>
                    <a:moveTo>
                      <a:pt x="4127" y="15789"/>
                    </a:moveTo>
                    <a:lnTo>
                      <a:pt x="4127" y="15788"/>
                    </a:lnTo>
                    <a:cubicBezTo>
                      <a:pt x="4024" y="15324"/>
                      <a:pt x="3948" y="14850"/>
                      <a:pt x="3900" y="14369"/>
                    </a:cubicBezTo>
                  </a:path>
                </a:pathLst>
              </a:custGeom>
              <a:pattFill prst="pct75">
                <a:fgClr>
                  <a:schemeClr val="tx1"/>
                </a:fgClr>
                <a:bgClr>
                  <a:schemeClr val="bg1"/>
                </a:bgClr>
              </a:pattFill>
              <a:ln w="12700" algn="ctr">
                <a:solidFill>
                  <a:srgbClr val="0F0C0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41" name="Rectangle 62">
                <a:extLst>
                  <a:ext uri="{FF2B5EF4-FFF2-40B4-BE49-F238E27FC236}">
                    <a16:creationId xmlns:a16="http://schemas.microsoft.com/office/drawing/2014/main" id="{A86F379E-EE0B-4BF0-B3E6-1B12A98D6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3998" y="3619436"/>
                <a:ext cx="271463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>
                    <a:solidFill>
                      <a:schemeClr val="bg1"/>
                    </a:solidFill>
                    <a:latin typeface="Arial" charset="0"/>
                  </a:rPr>
                  <a:t>GH</a:t>
                </a: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26D163DD-7821-442D-91F0-C2ABC61F5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4648" y="3168586"/>
                <a:ext cx="165100" cy="157162"/>
              </a:xfrm>
              <a:prstGeom prst="ellipse">
                <a:avLst/>
              </a:prstGeom>
              <a:solidFill>
                <a:schemeClr val="tx1"/>
              </a:solidFill>
              <a:ln w="12700" algn="ctr">
                <a:solidFill>
                  <a:srgbClr val="0F0C0B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43" name="Freeform 33">
                <a:extLst>
                  <a:ext uri="{FF2B5EF4-FFF2-40B4-BE49-F238E27FC236}">
                    <a16:creationId xmlns:a16="http://schemas.microsoft.com/office/drawing/2014/main" id="{EADD4FC2-04F3-4ED0-B7B5-14707D3FD3A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33848" y="2893948"/>
                <a:ext cx="171450" cy="231775"/>
              </a:xfrm>
              <a:custGeom>
                <a:avLst/>
                <a:gdLst>
                  <a:gd name="T0" fmla="*/ 2147483647 w 128"/>
                  <a:gd name="T1" fmla="*/ 0 h 170"/>
                  <a:gd name="T2" fmla="*/ 2147483647 w 128"/>
                  <a:gd name="T3" fmla="*/ 2147483647 h 170"/>
                  <a:gd name="T4" fmla="*/ 2147483647 w 128"/>
                  <a:gd name="T5" fmla="*/ 2147483647 h 170"/>
                  <a:gd name="T6" fmla="*/ 2147483647 w 128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8" h="170">
                    <a:moveTo>
                      <a:pt x="60" y="0"/>
                    </a:moveTo>
                    <a:cubicBezTo>
                      <a:pt x="54" y="12"/>
                      <a:pt x="0" y="28"/>
                      <a:pt x="22" y="72"/>
                    </a:cubicBezTo>
                    <a:cubicBezTo>
                      <a:pt x="42" y="124"/>
                      <a:pt x="78" y="86"/>
                      <a:pt x="112" y="124"/>
                    </a:cubicBezTo>
                    <a:cubicBezTo>
                      <a:pt x="128" y="144"/>
                      <a:pt x="116" y="154"/>
                      <a:pt x="116" y="17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Oval 35">
                <a:extLst>
                  <a:ext uri="{FF2B5EF4-FFF2-40B4-BE49-F238E27FC236}">
                    <a16:creationId xmlns:a16="http://schemas.microsoft.com/office/drawing/2014/main" id="{547B7B8C-C1FA-4127-BEEC-94D1D830E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023" y="1192148"/>
                <a:ext cx="409575" cy="15462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45" name="Rectangle 62">
                <a:extLst>
                  <a:ext uri="{FF2B5EF4-FFF2-40B4-BE49-F238E27FC236}">
                    <a16:creationId xmlns:a16="http://schemas.microsoft.com/office/drawing/2014/main" id="{5DC7126D-2B51-4F07-B073-C9580536D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636" y="1690623"/>
                <a:ext cx="26828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>
                    <a:solidFill>
                      <a:schemeClr val="bg1"/>
                    </a:solidFill>
                    <a:latin typeface="Arial" charset="0"/>
                  </a:rPr>
                  <a:t>M13</a:t>
                </a:r>
              </a:p>
            </p:txBody>
          </p:sp>
          <p:sp>
            <p:nvSpPr>
              <p:cNvPr id="346" name="Oval 57" descr="Dashed horizontal">
                <a:extLst>
                  <a:ext uri="{FF2B5EF4-FFF2-40B4-BE49-F238E27FC236}">
                    <a16:creationId xmlns:a16="http://schemas.microsoft.com/office/drawing/2014/main" id="{A535BAD0-5D09-4E46-BCDE-B35FDFAB8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4798" y="2412936"/>
                <a:ext cx="125413" cy="481012"/>
              </a:xfrm>
              <a:prstGeom prst="ellipse">
                <a:avLst/>
              </a:prstGeom>
              <a:pattFill prst="dashHorz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47" name="Oval 58" descr="Dashed horizontal">
                <a:extLst>
                  <a:ext uri="{FF2B5EF4-FFF2-40B4-BE49-F238E27FC236}">
                    <a16:creationId xmlns:a16="http://schemas.microsoft.com/office/drawing/2014/main" id="{8469CD02-3E53-406B-98B2-8DC1547BD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6873" y="2412936"/>
                <a:ext cx="125413" cy="481012"/>
              </a:xfrm>
              <a:prstGeom prst="ellipse">
                <a:avLst/>
              </a:prstGeom>
              <a:pattFill prst="dashHorz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48" name="Oval 63">
                <a:extLst>
                  <a:ext uri="{FF2B5EF4-FFF2-40B4-BE49-F238E27FC236}">
                    <a16:creationId xmlns:a16="http://schemas.microsoft.com/office/drawing/2014/main" id="{C69055B8-B79D-4A86-BF7E-73957C860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5911" y="2990786"/>
                <a:ext cx="165100" cy="157162"/>
              </a:xfrm>
              <a:prstGeom prst="ellipse">
                <a:avLst/>
              </a:prstGeom>
              <a:solidFill>
                <a:schemeClr val="tx1"/>
              </a:solidFill>
              <a:ln w="12700" algn="ctr">
                <a:solidFill>
                  <a:srgbClr val="0F0C0B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49" name="Rectangle 47">
                <a:extLst>
                  <a:ext uri="{FF2B5EF4-FFF2-40B4-BE49-F238E27FC236}">
                    <a16:creationId xmlns:a16="http://schemas.microsoft.com/office/drawing/2014/main" id="{7D2B102B-5F17-4939-8394-DBB392F82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0648" y="3003486"/>
                <a:ext cx="563563" cy="1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>
                    <a:solidFill>
                      <a:schemeClr val="bg1"/>
                    </a:solidFill>
                    <a:latin typeface="Arial" charset="0"/>
                  </a:rPr>
                  <a:t>HA</a:t>
                </a:r>
              </a:p>
            </p:txBody>
          </p:sp>
          <p:sp>
            <p:nvSpPr>
              <p:cNvPr id="350" name="Rectangle 47">
                <a:extLst>
                  <a:ext uri="{FF2B5EF4-FFF2-40B4-BE49-F238E27FC236}">
                    <a16:creationId xmlns:a16="http://schemas.microsoft.com/office/drawing/2014/main" id="{5B858210-2086-4EE3-93CB-5D664BAFD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323" y="3178111"/>
                <a:ext cx="563563" cy="1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>
                    <a:solidFill>
                      <a:schemeClr val="bg1"/>
                    </a:solidFill>
                    <a:latin typeface="Arial" charset="0"/>
                  </a:rPr>
                  <a:t>His</a:t>
                </a:r>
              </a:p>
            </p:txBody>
          </p:sp>
          <p:grpSp>
            <p:nvGrpSpPr>
              <p:cNvPr id="351" name="Group 42">
                <a:extLst>
                  <a:ext uri="{FF2B5EF4-FFF2-40B4-BE49-F238E27FC236}">
                    <a16:creationId xmlns:a16="http://schemas.microsoft.com/office/drawing/2014/main" id="{CF09355B-A52A-448F-9444-84ED4FD46E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042025">
                <a:off x="6425948" y="1069911"/>
                <a:ext cx="244475" cy="387350"/>
                <a:chOff x="2732" y="1544"/>
                <a:chExt cx="204" cy="276"/>
              </a:xfrm>
            </p:grpSpPr>
            <p:sp>
              <p:nvSpPr>
                <p:cNvPr id="355" name="WordArt 1055">
                  <a:extLst>
                    <a:ext uri="{FF2B5EF4-FFF2-40B4-BE49-F238E27FC236}">
                      <a16:creationId xmlns:a16="http://schemas.microsoft.com/office/drawing/2014/main" id="{D0EDB7E1-EC19-47BE-8992-BE2E0180E796}"/>
                    </a:ext>
                  </a:extLst>
                </p:cNvPr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 flipH="1" flipV="1">
                  <a:off x="2732" y="1599"/>
                  <a:ext cx="204" cy="22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56"/>
                    </a:avLst>
                  </a:prstTxWarp>
                </a:bodyPr>
                <a:lstStyle/>
                <a:p>
                  <a:r>
                    <a:rPr lang="en-US" sz="5500" kern="10" dirty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 Black"/>
                    </a:rPr>
                    <a:t>Y</a:t>
                  </a:r>
                </a:p>
              </p:txBody>
            </p:sp>
            <p:sp>
              <p:nvSpPr>
                <p:cNvPr id="356" name="AutoShape 44">
                  <a:extLst>
                    <a:ext uri="{FF2B5EF4-FFF2-40B4-BE49-F238E27FC236}">
                      <a16:creationId xmlns:a16="http://schemas.microsoft.com/office/drawing/2014/main" id="{2A9BE5F6-0344-45C4-9910-75810E3C6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8" y="1544"/>
                  <a:ext cx="91" cy="91"/>
                </a:xfrm>
                <a:prstGeom prst="star16">
                  <a:avLst>
                    <a:gd name="adj" fmla="val 37500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Y" altLang="en-US" sz="1800" dirty="0">
                    <a:latin typeface="Arial" charset="0"/>
                  </a:endParaRPr>
                </a:p>
              </p:txBody>
            </p:sp>
          </p:grpSp>
          <p:sp>
            <p:nvSpPr>
              <p:cNvPr id="352" name="Freeform 5">
                <a:extLst>
                  <a:ext uri="{FF2B5EF4-FFF2-40B4-BE49-F238E27FC236}">
                    <a16:creationId xmlns:a16="http://schemas.microsoft.com/office/drawing/2014/main" id="{A3C637B0-58D1-43EF-8C17-84103AF34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2780" y="4035098"/>
                <a:ext cx="171450" cy="231775"/>
              </a:xfrm>
              <a:custGeom>
                <a:avLst/>
                <a:gdLst>
                  <a:gd name="T0" fmla="*/ 2147483647 w 128"/>
                  <a:gd name="T1" fmla="*/ 0 h 170"/>
                  <a:gd name="T2" fmla="*/ 2147483647 w 128"/>
                  <a:gd name="T3" fmla="*/ 2147483647 h 170"/>
                  <a:gd name="T4" fmla="*/ 2147483647 w 128"/>
                  <a:gd name="T5" fmla="*/ 2147483647 h 170"/>
                  <a:gd name="T6" fmla="*/ 2147483647 w 128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8" h="170">
                    <a:moveTo>
                      <a:pt x="60" y="0"/>
                    </a:moveTo>
                    <a:cubicBezTo>
                      <a:pt x="54" y="12"/>
                      <a:pt x="0" y="28"/>
                      <a:pt x="22" y="72"/>
                    </a:cubicBezTo>
                    <a:cubicBezTo>
                      <a:pt x="42" y="124"/>
                      <a:pt x="78" y="86"/>
                      <a:pt x="112" y="124"/>
                    </a:cubicBezTo>
                    <a:cubicBezTo>
                      <a:pt x="128" y="144"/>
                      <a:pt x="116" y="154"/>
                      <a:pt x="116" y="17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Oval 63">
                <a:extLst>
                  <a:ext uri="{FF2B5EF4-FFF2-40B4-BE49-F238E27FC236}">
                    <a16:creationId xmlns:a16="http://schemas.microsoft.com/office/drawing/2014/main" id="{1F09F065-8AC2-4E9E-8730-744A6A197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014592" y="4106282"/>
                <a:ext cx="166687" cy="157163"/>
              </a:xfrm>
              <a:prstGeom prst="ellipse">
                <a:avLst/>
              </a:prstGeom>
              <a:solidFill>
                <a:schemeClr val="tx1"/>
              </a:solidFill>
              <a:ln w="12700" algn="ctr">
                <a:solidFill>
                  <a:srgbClr val="0F0C0B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54" name="TextBox 324">
                <a:extLst>
                  <a:ext uri="{FF2B5EF4-FFF2-40B4-BE49-F238E27FC236}">
                    <a16:creationId xmlns:a16="http://schemas.microsoft.com/office/drawing/2014/main" id="{27A97DED-0191-4CFD-9C5D-ECF5496DA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4592" y="4489806"/>
                <a:ext cx="216000" cy="2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latin typeface="Arial" charset="0"/>
                  </a:rPr>
                  <a:t>III</a:t>
                </a:r>
                <a:endParaRPr lang="ar-SY" altLang="en-US" sz="1200" b="1" dirty="0">
                  <a:latin typeface="Arial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EF3D52-0A35-4AEF-995B-173EA3EE044C}"/>
                </a:ext>
              </a:extLst>
            </p:cNvPr>
            <p:cNvGrpSpPr/>
            <p:nvPr/>
          </p:nvGrpSpPr>
          <p:grpSpPr>
            <a:xfrm>
              <a:off x="3707904" y="1268760"/>
              <a:ext cx="2508906" cy="4209571"/>
              <a:chOff x="3707904" y="1268760"/>
              <a:chExt cx="2508906" cy="42095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FF55BBA-00A2-4511-9706-AECE83A8EBCF}"/>
                  </a:ext>
                </a:extLst>
              </p:cNvPr>
              <p:cNvGrpSpPr/>
              <p:nvPr/>
            </p:nvGrpSpPr>
            <p:grpSpPr>
              <a:xfrm>
                <a:off x="3707904" y="1268760"/>
                <a:ext cx="2508906" cy="4209571"/>
                <a:chOff x="3707904" y="1268760"/>
                <a:chExt cx="2508906" cy="4209571"/>
              </a:xfrm>
            </p:grpSpPr>
            <p:sp>
              <p:nvSpPr>
                <p:cNvPr id="160" name="Freeform 206">
                  <a:extLst>
                    <a:ext uri="{FF2B5EF4-FFF2-40B4-BE49-F238E27FC236}">
                      <a16:creationId xmlns:a16="http://schemas.microsoft.com/office/drawing/2014/main" id="{5F139184-5165-478B-9D06-8788B0AA2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796058" y="4260933"/>
                  <a:ext cx="197002" cy="249423"/>
                </a:xfrm>
                <a:custGeom>
                  <a:avLst/>
                  <a:gdLst>
                    <a:gd name="T0" fmla="*/ 2147483647 w 128"/>
                    <a:gd name="T1" fmla="*/ 0 h 170"/>
                    <a:gd name="T2" fmla="*/ 2147483647 w 128"/>
                    <a:gd name="T3" fmla="*/ 2147483647 h 170"/>
                    <a:gd name="T4" fmla="*/ 2147483647 w 128"/>
                    <a:gd name="T5" fmla="*/ 2147483647 h 170"/>
                    <a:gd name="T6" fmla="*/ 2147483647 w 128"/>
                    <a:gd name="T7" fmla="*/ 2147483647 h 17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8" h="170">
                      <a:moveTo>
                        <a:pt x="60" y="0"/>
                      </a:moveTo>
                      <a:cubicBezTo>
                        <a:pt x="54" y="12"/>
                        <a:pt x="0" y="28"/>
                        <a:pt x="22" y="72"/>
                      </a:cubicBezTo>
                      <a:cubicBezTo>
                        <a:pt x="42" y="124"/>
                        <a:pt x="78" y="86"/>
                        <a:pt x="112" y="124"/>
                      </a:cubicBezTo>
                      <a:cubicBezTo>
                        <a:pt x="128" y="144"/>
                        <a:pt x="116" y="154"/>
                        <a:pt x="116" y="17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61" name="Oval 12" descr="Dashed horizontal">
                  <a:extLst>
                    <a:ext uri="{FF2B5EF4-FFF2-40B4-BE49-F238E27FC236}">
                      <a16:creationId xmlns:a16="http://schemas.microsoft.com/office/drawing/2014/main" id="{7A2AEB85-1A30-448E-8E9D-50F30A07D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921" y="3483624"/>
                  <a:ext cx="144103" cy="517637"/>
                </a:xfrm>
                <a:prstGeom prst="ellipse">
                  <a:avLst/>
                </a:prstGeom>
                <a:pattFill prst="dashHorz">
                  <a:fgClr>
                    <a:schemeClr val="tx1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sp>
              <p:nvSpPr>
                <p:cNvPr id="162" name="Oval 13" descr="Dashed horizontal">
                  <a:extLst>
                    <a:ext uri="{FF2B5EF4-FFF2-40B4-BE49-F238E27FC236}">
                      <a16:creationId xmlns:a16="http://schemas.microsoft.com/office/drawing/2014/main" id="{47F6341B-C5A0-43B0-B4EA-7627B4D7E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2215" y="3483624"/>
                  <a:ext cx="145928" cy="517637"/>
                </a:xfrm>
                <a:prstGeom prst="ellipse">
                  <a:avLst/>
                </a:prstGeom>
                <a:pattFill prst="dashHorz">
                  <a:fgClr>
                    <a:schemeClr val="tx1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sp>
              <p:nvSpPr>
                <p:cNvPr id="163" name="Oval 14" descr="Dashed horizontal">
                  <a:extLst>
                    <a:ext uri="{FF2B5EF4-FFF2-40B4-BE49-F238E27FC236}">
                      <a16:creationId xmlns:a16="http://schemas.microsoft.com/office/drawing/2014/main" id="{9460E087-19E6-471A-8D0C-CD54A3F591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12475" y="3483624"/>
                  <a:ext cx="145928" cy="517637"/>
                </a:xfrm>
                <a:prstGeom prst="ellipse">
                  <a:avLst/>
                </a:prstGeom>
                <a:pattFill prst="dashHorz">
                  <a:fgClr>
                    <a:schemeClr val="tx1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grpSp>
              <p:nvGrpSpPr>
                <p:cNvPr id="164" name="Group 24">
                  <a:extLst>
                    <a:ext uri="{FF2B5EF4-FFF2-40B4-BE49-F238E27FC236}">
                      <a16:creationId xmlns:a16="http://schemas.microsoft.com/office/drawing/2014/main" id="{F158C7E1-D38B-4AE1-9ABE-A93AA1FA84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98732" y="5013626"/>
                  <a:ext cx="614717" cy="208422"/>
                  <a:chOff x="214282" y="4000504"/>
                  <a:chExt cx="1500198" cy="285752"/>
                </a:xfrm>
              </p:grpSpPr>
              <p:cxnSp>
                <p:nvCxnSpPr>
                  <p:cNvPr id="165" name="Straight Connector 49" descr="Outlined diamond">
                    <a:extLst>
                      <a:ext uri="{FF2B5EF4-FFF2-40B4-BE49-F238E27FC236}">
                        <a16:creationId xmlns:a16="http://schemas.microsoft.com/office/drawing/2014/main" id="{E60959B9-FF18-4E97-9FB5-6C90A8F51FC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214282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66" name="Rectangle 50" descr="Outlined diamond">
                    <a:extLst>
                      <a:ext uri="{FF2B5EF4-FFF2-40B4-BE49-F238E27FC236}">
                        <a16:creationId xmlns:a16="http://schemas.microsoft.com/office/drawing/2014/main" id="{579B281E-5851-472D-BDF2-4FDD169DA2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158" y="4000504"/>
                    <a:ext cx="1357322" cy="142876"/>
                  </a:xfrm>
                  <a:prstGeom prst="rect">
                    <a:avLst/>
                  </a:prstGeom>
                  <a:pattFill prst="openDmnd">
                    <a:fgClr>
                      <a:schemeClr val="tx1"/>
                    </a:fgClr>
                    <a:bgClr>
                      <a:schemeClr val="bg1"/>
                    </a:bgClr>
                  </a:pattFill>
                  <a:ln w="254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ar-SY" altLang="en-US" sz="1350">
                      <a:latin typeface="Arial" charset="0"/>
                    </a:endParaRPr>
                  </a:p>
                </p:txBody>
              </p:sp>
              <p:cxnSp>
                <p:nvCxnSpPr>
                  <p:cNvPr id="167" name="Straight Connector 51" descr="Outlined diamond">
                    <a:extLst>
                      <a:ext uri="{FF2B5EF4-FFF2-40B4-BE49-F238E27FC236}">
                        <a16:creationId xmlns:a16="http://schemas.microsoft.com/office/drawing/2014/main" id="{9F3E905F-B620-488C-AEDA-487D780FF6F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349221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68" name="Straight Connector 52" descr="Outlined diamond">
                    <a:extLst>
                      <a:ext uri="{FF2B5EF4-FFF2-40B4-BE49-F238E27FC236}">
                        <a16:creationId xmlns:a16="http://schemas.microsoft.com/office/drawing/2014/main" id="{B07E3BE6-A689-4D77-96D4-8D88F376BE9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5747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69" name="Straight Connector 53" descr="Outlined diamond">
                    <a:extLst>
                      <a:ext uri="{FF2B5EF4-FFF2-40B4-BE49-F238E27FC236}">
                        <a16:creationId xmlns:a16="http://schemas.microsoft.com/office/drawing/2014/main" id="{46E41486-5471-416C-83B8-F81E544D4A2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757211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0" name="Straight Connector 54" descr="Outlined diamond">
                    <a:extLst>
                      <a:ext uri="{FF2B5EF4-FFF2-40B4-BE49-F238E27FC236}">
                        <a16:creationId xmlns:a16="http://schemas.microsoft.com/office/drawing/2014/main" id="{60D3D3D8-349F-4B07-970D-408DA116695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028675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1" name="Straight Connector 55" descr="Outlined diamond">
                    <a:extLst>
                      <a:ext uri="{FF2B5EF4-FFF2-40B4-BE49-F238E27FC236}">
                        <a16:creationId xmlns:a16="http://schemas.microsoft.com/office/drawing/2014/main" id="{86C5CA79-CF47-4F00-BB84-8B4D93622FE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20685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2" name="Straight Connector 56" descr="Outlined diamond">
                    <a:extLst>
                      <a:ext uri="{FF2B5EF4-FFF2-40B4-BE49-F238E27FC236}">
                        <a16:creationId xmlns:a16="http://schemas.microsoft.com/office/drawing/2014/main" id="{E3E6F306-9FDB-4FD4-9FEB-494A017C04A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892149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3" name="Straight Connector 57" descr="Outlined diamond">
                    <a:extLst>
                      <a:ext uri="{FF2B5EF4-FFF2-40B4-BE49-F238E27FC236}">
                        <a16:creationId xmlns:a16="http://schemas.microsoft.com/office/drawing/2014/main" id="{FE595991-979F-4F82-87BB-FA4748444C8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163613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" name="Straight Connector 58" descr="Outlined diamond">
                    <a:extLst>
                      <a:ext uri="{FF2B5EF4-FFF2-40B4-BE49-F238E27FC236}">
                        <a16:creationId xmlns:a16="http://schemas.microsoft.com/office/drawing/2014/main" id="{8A17DD52-F6E8-49EE-9135-F54BA12CBAB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300139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5" name="Straight Connector 59" descr="Outlined diamond">
                    <a:extLst>
                      <a:ext uri="{FF2B5EF4-FFF2-40B4-BE49-F238E27FC236}">
                        <a16:creationId xmlns:a16="http://schemas.microsoft.com/office/drawing/2014/main" id="{631EF238-9688-4462-8DB5-5A4BE8832AB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435078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6" name="Straight Connector 60" descr="Outlined diamond">
                    <a:extLst>
                      <a:ext uri="{FF2B5EF4-FFF2-40B4-BE49-F238E27FC236}">
                        <a16:creationId xmlns:a16="http://schemas.microsoft.com/office/drawing/2014/main" id="{FEAD2AB5-1B25-4CCA-B4AC-698FED50F5F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571604" y="4143380"/>
                    <a:ext cx="142876" cy="142876"/>
                  </a:xfrm>
                  <a:prstGeom prst="line">
                    <a:avLst/>
                  </a:prstGeom>
                  <a:noFill/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77" name="Oval 1045" descr="20%">
                  <a:extLst>
                    <a:ext uri="{FF2B5EF4-FFF2-40B4-BE49-F238E27FC236}">
                      <a16:creationId xmlns:a16="http://schemas.microsoft.com/office/drawing/2014/main" id="{CB011E2F-93C0-42C4-B9C9-E9FCBB05D5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697557" y="4496689"/>
                  <a:ext cx="324688" cy="247715"/>
                </a:xfrm>
                <a:custGeom>
                  <a:avLst/>
                  <a:gdLst>
                    <a:gd name="T0" fmla="*/ 0 w 695318"/>
                    <a:gd name="T1" fmla="*/ 0 h 603817"/>
                    <a:gd name="T2" fmla="*/ 0 w 695318"/>
                    <a:gd name="T3" fmla="*/ 0 h 603817"/>
                    <a:gd name="T4" fmla="*/ 0 w 695318"/>
                    <a:gd name="T5" fmla="*/ 0 h 603817"/>
                    <a:gd name="T6" fmla="*/ 0 w 695318"/>
                    <a:gd name="T7" fmla="*/ 0 h 603817"/>
                    <a:gd name="T8" fmla="*/ 0 w 695318"/>
                    <a:gd name="T9" fmla="*/ 0 h 603817"/>
                    <a:gd name="T10" fmla="*/ 0 w 695318"/>
                    <a:gd name="T11" fmla="*/ 0 h 603817"/>
                    <a:gd name="T12" fmla="*/ 0 w 695318"/>
                    <a:gd name="T13" fmla="*/ 0 h 603817"/>
                    <a:gd name="T14" fmla="*/ 0 w 695318"/>
                    <a:gd name="T15" fmla="*/ 0 h 603817"/>
                    <a:gd name="T16" fmla="*/ 0 w 695318"/>
                    <a:gd name="T17" fmla="*/ 0 h 6038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95318"/>
                    <a:gd name="T28" fmla="*/ 0 h 603817"/>
                    <a:gd name="T29" fmla="*/ 695318 w 695318"/>
                    <a:gd name="T30" fmla="*/ 603817 h 6038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78" name="Rectangle 47">
                  <a:extLst>
                    <a:ext uri="{FF2B5EF4-FFF2-40B4-BE49-F238E27FC236}">
                      <a16:creationId xmlns:a16="http://schemas.microsoft.com/office/drawing/2014/main" id="{8A97FB58-406E-41F9-A5A6-8A3F081A19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1206" y="4536359"/>
                  <a:ext cx="310095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>
                      <a:latin typeface="Arial" charset="0"/>
                    </a:rPr>
                    <a:t>Nb</a:t>
                  </a:r>
                </a:p>
              </p:txBody>
            </p:sp>
            <p:sp>
              <p:nvSpPr>
                <p:cNvPr id="179" name="Cloud 61" descr="75%">
                  <a:extLst>
                    <a:ext uri="{FF2B5EF4-FFF2-40B4-BE49-F238E27FC236}">
                      <a16:creationId xmlns:a16="http://schemas.microsoft.com/office/drawing/2014/main" id="{1673C2DD-0346-4272-B00C-9D55547C66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964225">
                  <a:off x="4675668" y="4746112"/>
                  <a:ext cx="311920" cy="247715"/>
                </a:xfrm>
                <a:custGeom>
                  <a:avLst/>
                  <a:gdLst>
                    <a:gd name="T0" fmla="*/ 856542 w 43200"/>
                    <a:gd name="T1" fmla="*/ 409578 h 43200"/>
                    <a:gd name="T2" fmla="*/ 428628 w 43200"/>
                    <a:gd name="T3" fmla="*/ 818284 h 43200"/>
                    <a:gd name="T4" fmla="*/ 2659 w 43200"/>
                    <a:gd name="T5" fmla="*/ 409578 h 43200"/>
                    <a:gd name="T6" fmla="*/ 428628 w 43200"/>
                    <a:gd name="T7" fmla="*/ 46836 h 432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5954 w 43200"/>
                    <a:gd name="T13" fmla="*/ 6524 h 43200"/>
                    <a:gd name="T14" fmla="*/ 34174 w 43200"/>
                    <a:gd name="T15" fmla="*/ 34674 h 43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00" h="43200">
                      <a:moveTo>
                        <a:pt x="3900" y="14370"/>
                      </a:moveTo>
                      <a:lnTo>
                        <a:pt x="3899" y="14370"/>
                      </a:lnTo>
                      <a:cubicBezTo>
                        <a:pt x="3858" y="13959"/>
                        <a:pt x="3838" y="13545"/>
                        <a:pt x="3838" y="13131"/>
                      </a:cubicBezTo>
                      <a:cubicBezTo>
                        <a:pt x="3838" y="8055"/>
                        <a:pt x="6861" y="3941"/>
                        <a:pt x="10591" y="3941"/>
                      </a:cubicBezTo>
                      <a:cubicBezTo>
                        <a:pt x="11791" y="3940"/>
                        <a:pt x="12969" y="4376"/>
                        <a:pt x="14005" y="5201"/>
                      </a:cubicBezTo>
                      <a:lnTo>
                        <a:pt x="14005" y="5202"/>
                      </a:lnTo>
                      <a:cubicBezTo>
                        <a:pt x="14930" y="2828"/>
                        <a:pt x="16742" y="1343"/>
                        <a:pt x="18715" y="1344"/>
                      </a:cubicBezTo>
                      <a:cubicBezTo>
                        <a:pt x="20114" y="1344"/>
                        <a:pt x="21458" y="2093"/>
                        <a:pt x="22456" y="3431"/>
                      </a:cubicBezTo>
                      <a:lnTo>
                        <a:pt x="22456" y="3432"/>
                      </a:lnTo>
                      <a:cubicBezTo>
                        <a:pt x="23194" y="1415"/>
                        <a:pt x="24707" y="140"/>
                        <a:pt x="26362" y="141"/>
                      </a:cubicBezTo>
                      <a:cubicBezTo>
                        <a:pt x="27723" y="141"/>
                        <a:pt x="29007" y="1006"/>
                        <a:pt x="29832" y="2481"/>
                      </a:cubicBezTo>
                      <a:lnTo>
                        <a:pt x="29832" y="2480"/>
                      </a:lnTo>
                      <a:cubicBezTo>
                        <a:pt x="30755" y="1002"/>
                        <a:pt x="32110" y="149"/>
                        <a:pt x="33538" y="150"/>
                      </a:cubicBezTo>
                      <a:cubicBezTo>
                        <a:pt x="35888" y="150"/>
                        <a:pt x="37901" y="2435"/>
                        <a:pt x="38318" y="5575"/>
                      </a:cubicBezTo>
                      <a:lnTo>
                        <a:pt x="38317" y="5576"/>
                      </a:lnTo>
                      <a:cubicBezTo>
                        <a:pt x="40639" y="6438"/>
                        <a:pt x="42250" y="9313"/>
                        <a:pt x="42250" y="12594"/>
                      </a:cubicBezTo>
                      <a:cubicBezTo>
                        <a:pt x="42250" y="13579"/>
                        <a:pt x="42103" y="14554"/>
                        <a:pt x="41818" y="15460"/>
                      </a:cubicBezTo>
                      <a:lnTo>
                        <a:pt x="41818" y="15459"/>
                      </a:lnTo>
                      <a:cubicBezTo>
                        <a:pt x="42727" y="17070"/>
                        <a:pt x="43220" y="19044"/>
                        <a:pt x="43220" y="21076"/>
                      </a:cubicBezTo>
                      <a:cubicBezTo>
                        <a:pt x="43220" y="25663"/>
                        <a:pt x="40741" y="29553"/>
                        <a:pt x="37404" y="30203"/>
                      </a:cubicBezTo>
                      <a:lnTo>
                        <a:pt x="37403" y="30202"/>
                      </a:lnTo>
                      <a:cubicBezTo>
                        <a:pt x="37378" y="34523"/>
                        <a:pt x="34795" y="38006"/>
                        <a:pt x="31619" y="38007"/>
                      </a:cubicBezTo>
                      <a:cubicBezTo>
                        <a:pt x="30535" y="38007"/>
                        <a:pt x="29474" y="37593"/>
                        <a:pt x="28555" y="36813"/>
                      </a:cubicBezTo>
                      <a:lnTo>
                        <a:pt x="28556" y="36813"/>
                      </a:lnTo>
                      <a:cubicBezTo>
                        <a:pt x="27694" y="40699"/>
                        <a:pt x="25069" y="43357"/>
                        <a:pt x="22094" y="43358"/>
                      </a:cubicBezTo>
                      <a:cubicBezTo>
                        <a:pt x="19839" y="43358"/>
                        <a:pt x="17733" y="41821"/>
                        <a:pt x="16480" y="39263"/>
                      </a:cubicBezTo>
                      <a:lnTo>
                        <a:pt x="16480" y="39264"/>
                      </a:lnTo>
                      <a:cubicBezTo>
                        <a:pt x="15279" y="40250"/>
                        <a:pt x="13904" y="40770"/>
                        <a:pt x="12503" y="40771"/>
                      </a:cubicBezTo>
                      <a:cubicBezTo>
                        <a:pt x="9735" y="40771"/>
                        <a:pt x="7180" y="38748"/>
                        <a:pt x="5804" y="35469"/>
                      </a:cubicBezTo>
                      <a:lnTo>
                        <a:pt x="5803" y="35469"/>
                      </a:lnTo>
                      <a:cubicBezTo>
                        <a:pt x="5635" y="35496"/>
                        <a:pt x="5465" y="35509"/>
                        <a:pt x="5296" y="35510"/>
                      </a:cubicBezTo>
                      <a:cubicBezTo>
                        <a:pt x="2888" y="35510"/>
                        <a:pt x="936" y="32860"/>
                        <a:pt x="936" y="29592"/>
                      </a:cubicBezTo>
                      <a:cubicBezTo>
                        <a:pt x="935" y="28090"/>
                        <a:pt x="1356" y="26644"/>
                        <a:pt x="2112" y="25547"/>
                      </a:cubicBezTo>
                      <a:lnTo>
                        <a:pt x="2113" y="25547"/>
                      </a:lnTo>
                      <a:cubicBezTo>
                        <a:pt x="781" y="24481"/>
                        <a:pt x="-36" y="22528"/>
                        <a:pt x="-36" y="20418"/>
                      </a:cubicBezTo>
                      <a:cubicBezTo>
                        <a:pt x="-37" y="17370"/>
                        <a:pt x="1647" y="14817"/>
                        <a:pt x="3863" y="14504"/>
                      </a:cubicBezTo>
                      <a:close/>
                    </a:path>
                    <a:path w="43200" h="43200" fill="none">
                      <a:moveTo>
                        <a:pt x="4693" y="26177"/>
                      </a:moveTo>
                      <a:lnTo>
                        <a:pt x="4693" y="26177"/>
                      </a:lnTo>
                      <a:cubicBezTo>
                        <a:pt x="4580" y="26189"/>
                        <a:pt x="4468" y="26194"/>
                        <a:pt x="4356" y="26195"/>
                      </a:cubicBezTo>
                      <a:cubicBezTo>
                        <a:pt x="3584" y="26195"/>
                        <a:pt x="2826" y="25913"/>
                        <a:pt x="2160" y="25379"/>
                      </a:cubicBezTo>
                      <a:moveTo>
                        <a:pt x="6928" y="34899"/>
                      </a:moveTo>
                      <a:lnTo>
                        <a:pt x="6927" y="34898"/>
                      </a:lnTo>
                      <a:cubicBezTo>
                        <a:pt x="6572" y="35091"/>
                        <a:pt x="6200" y="35219"/>
                        <a:pt x="5820" y="35280"/>
                      </a:cubicBezTo>
                      <a:moveTo>
                        <a:pt x="16478" y="39090"/>
                      </a:moveTo>
                      <a:lnTo>
                        <a:pt x="16477" y="39090"/>
                      </a:lnTo>
                      <a:cubicBezTo>
                        <a:pt x="16210" y="38544"/>
                        <a:pt x="15986" y="37960"/>
                        <a:pt x="15809" y="37350"/>
                      </a:cubicBezTo>
                      <a:moveTo>
                        <a:pt x="28827" y="34751"/>
                      </a:moveTo>
                      <a:lnTo>
                        <a:pt x="28826" y="34750"/>
                      </a:lnTo>
                      <a:cubicBezTo>
                        <a:pt x="28787" y="35398"/>
                        <a:pt x="28698" y="36038"/>
                        <a:pt x="28560" y="36660"/>
                      </a:cubicBezTo>
                      <a:moveTo>
                        <a:pt x="34129" y="22954"/>
                      </a:moveTo>
                      <a:lnTo>
                        <a:pt x="34128" y="22954"/>
                      </a:lnTo>
                      <a:cubicBezTo>
                        <a:pt x="36118" y="24271"/>
                        <a:pt x="37381" y="27017"/>
                        <a:pt x="37381" y="30027"/>
                      </a:cubicBezTo>
                      <a:cubicBezTo>
                        <a:pt x="37381" y="30048"/>
                        <a:pt x="37380" y="30069"/>
                        <a:pt x="37380" y="30090"/>
                      </a:cubicBezTo>
                      <a:moveTo>
                        <a:pt x="41798" y="15354"/>
                      </a:moveTo>
                      <a:lnTo>
                        <a:pt x="41798" y="15354"/>
                      </a:lnTo>
                      <a:cubicBezTo>
                        <a:pt x="41473" y="16386"/>
                        <a:pt x="40978" y="17302"/>
                        <a:pt x="40350" y="18030"/>
                      </a:cubicBezTo>
                      <a:moveTo>
                        <a:pt x="38324" y="5426"/>
                      </a:moveTo>
                      <a:lnTo>
                        <a:pt x="38324" y="5425"/>
                      </a:lnTo>
                      <a:cubicBezTo>
                        <a:pt x="38375" y="5811"/>
                        <a:pt x="38401" y="6202"/>
                        <a:pt x="38401" y="6595"/>
                      </a:cubicBezTo>
                      <a:cubicBezTo>
                        <a:pt x="38401" y="6626"/>
                        <a:pt x="38400" y="6658"/>
                        <a:pt x="38400" y="6690"/>
                      </a:cubicBezTo>
                      <a:moveTo>
                        <a:pt x="29078" y="3952"/>
                      </a:moveTo>
                      <a:lnTo>
                        <a:pt x="29078" y="3952"/>
                      </a:lnTo>
                      <a:cubicBezTo>
                        <a:pt x="29266" y="3369"/>
                        <a:pt x="29516" y="2826"/>
                        <a:pt x="29820" y="2340"/>
                      </a:cubicBezTo>
                      <a:moveTo>
                        <a:pt x="22141" y="4720"/>
                      </a:moveTo>
                      <a:lnTo>
                        <a:pt x="22140" y="4719"/>
                      </a:lnTo>
                      <a:cubicBezTo>
                        <a:pt x="22217" y="4238"/>
                        <a:pt x="22338" y="3771"/>
                        <a:pt x="22500" y="3330"/>
                      </a:cubicBezTo>
                      <a:moveTo>
                        <a:pt x="14000" y="5192"/>
                      </a:moveTo>
                      <a:lnTo>
                        <a:pt x="14000" y="5191"/>
                      </a:lnTo>
                      <a:cubicBezTo>
                        <a:pt x="14471" y="5568"/>
                        <a:pt x="14908" y="6020"/>
                        <a:pt x="15299" y="6540"/>
                      </a:cubicBezTo>
                      <a:moveTo>
                        <a:pt x="4127" y="15789"/>
                      </a:moveTo>
                      <a:lnTo>
                        <a:pt x="4127" y="15788"/>
                      </a:lnTo>
                      <a:cubicBezTo>
                        <a:pt x="4024" y="15324"/>
                        <a:pt x="3948" y="14850"/>
                        <a:pt x="3900" y="14369"/>
                      </a:cubicBezTo>
                    </a:path>
                  </a:pathLst>
                </a:custGeom>
                <a:pattFill prst="pct75">
                  <a:fgClr>
                    <a:schemeClr val="tx1"/>
                  </a:fgClr>
                  <a:bgClr>
                    <a:schemeClr val="bg1"/>
                  </a:bgClr>
                </a:pattFill>
                <a:ln w="12700" algn="ctr">
                  <a:solidFill>
                    <a:srgbClr val="0F0C0B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180" name="Rectangle 62">
                  <a:extLst>
                    <a:ext uri="{FF2B5EF4-FFF2-40B4-BE49-F238E27FC236}">
                      <a16:creationId xmlns:a16="http://schemas.microsoft.com/office/drawing/2014/main" id="{399B99C8-67FD-42C3-B7CD-D5AA43310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2150" y="4806282"/>
                  <a:ext cx="311920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>
                      <a:solidFill>
                        <a:schemeClr val="bg1"/>
                      </a:solidFill>
                      <a:latin typeface="Arial" charset="0"/>
                    </a:rPr>
                    <a:t>GH</a:t>
                  </a: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B247E0BE-3FC8-4743-9B22-AE5543F0B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50780" y="4296810"/>
                  <a:ext cx="189705" cy="169129"/>
                </a:xfrm>
                <a:prstGeom prst="ellipse">
                  <a:avLst/>
                </a:prstGeom>
                <a:solidFill>
                  <a:schemeClr val="tx1"/>
                </a:solidFill>
                <a:ln w="12700" algn="ctr">
                  <a:solidFill>
                    <a:srgbClr val="0F0C0B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182" name="Freeform 33">
                  <a:extLst>
                    <a:ext uri="{FF2B5EF4-FFF2-40B4-BE49-F238E27FC236}">
                      <a16:creationId xmlns:a16="http://schemas.microsoft.com/office/drawing/2014/main" id="{06EF3BB1-B163-4072-B7B2-0754DEC40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792410" y="4001260"/>
                  <a:ext cx="197002" cy="249423"/>
                </a:xfrm>
                <a:custGeom>
                  <a:avLst/>
                  <a:gdLst>
                    <a:gd name="T0" fmla="*/ 2147483647 w 128"/>
                    <a:gd name="T1" fmla="*/ 0 h 170"/>
                    <a:gd name="T2" fmla="*/ 2147483647 w 128"/>
                    <a:gd name="T3" fmla="*/ 2147483647 h 170"/>
                    <a:gd name="T4" fmla="*/ 2147483647 w 128"/>
                    <a:gd name="T5" fmla="*/ 2147483647 h 170"/>
                    <a:gd name="T6" fmla="*/ 2147483647 w 128"/>
                    <a:gd name="T7" fmla="*/ 2147483647 h 17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8" h="170">
                      <a:moveTo>
                        <a:pt x="60" y="0"/>
                      </a:moveTo>
                      <a:cubicBezTo>
                        <a:pt x="54" y="12"/>
                        <a:pt x="0" y="28"/>
                        <a:pt x="22" y="72"/>
                      </a:cubicBezTo>
                      <a:cubicBezTo>
                        <a:pt x="42" y="124"/>
                        <a:pt x="78" y="86"/>
                        <a:pt x="112" y="124"/>
                      </a:cubicBezTo>
                      <a:cubicBezTo>
                        <a:pt x="128" y="144"/>
                        <a:pt x="116" y="154"/>
                        <a:pt x="116" y="17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83" name="Rectangle 47">
                  <a:extLst>
                    <a:ext uri="{FF2B5EF4-FFF2-40B4-BE49-F238E27FC236}">
                      <a16:creationId xmlns:a16="http://schemas.microsoft.com/office/drawing/2014/main" id="{A4B3A0CC-3AC9-48CD-A2D3-C8AA0620A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26418" y="4106760"/>
                  <a:ext cx="647552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600">
                      <a:solidFill>
                        <a:schemeClr val="bg1"/>
                      </a:solidFill>
                      <a:latin typeface="Arial" charset="0"/>
                    </a:rPr>
                    <a:t>His</a:t>
                  </a:r>
                </a:p>
              </p:txBody>
            </p:sp>
            <p:sp>
              <p:nvSpPr>
                <p:cNvPr id="184" name="Oval 35">
                  <a:extLst>
                    <a:ext uri="{FF2B5EF4-FFF2-40B4-BE49-F238E27FC236}">
                      <a16:creationId xmlns:a16="http://schemas.microsoft.com/office/drawing/2014/main" id="{9E915D27-BD0E-4693-A043-E7ACF99DF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131" y="2169882"/>
                  <a:ext cx="470615" cy="166395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sp>
              <p:nvSpPr>
                <p:cNvPr id="185" name="Rectangle 62">
                  <a:extLst>
                    <a:ext uri="{FF2B5EF4-FFF2-40B4-BE49-F238E27FC236}">
                      <a16:creationId xmlns:a16="http://schemas.microsoft.com/office/drawing/2014/main" id="{F9073EA2-5CF5-4D7C-BB92-A349F8E2A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5864" y="2730606"/>
                  <a:ext cx="308270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>
                      <a:solidFill>
                        <a:schemeClr val="bg1"/>
                      </a:solidFill>
                      <a:latin typeface="Arial" charset="0"/>
                    </a:rPr>
                    <a:t>M13</a:t>
                  </a:r>
                </a:p>
              </p:txBody>
            </p:sp>
            <p:sp>
              <p:nvSpPr>
                <p:cNvPr id="186" name="Oval 57" descr="Dashed horizontal">
                  <a:extLst>
                    <a:ext uri="{FF2B5EF4-FFF2-40B4-BE49-F238E27FC236}">
                      <a16:creationId xmlns:a16="http://schemas.microsoft.com/office/drawing/2014/main" id="{F79C70B8-09BD-4188-BDAA-F479A8D77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0520" y="3483624"/>
                  <a:ext cx="144104" cy="517637"/>
                </a:xfrm>
                <a:prstGeom prst="ellipse">
                  <a:avLst/>
                </a:prstGeom>
                <a:pattFill prst="dashHorz">
                  <a:fgClr>
                    <a:schemeClr val="tx1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sp>
              <p:nvSpPr>
                <p:cNvPr id="187" name="Oval 58" descr="Dashed horizontal">
                  <a:extLst>
                    <a:ext uri="{FF2B5EF4-FFF2-40B4-BE49-F238E27FC236}">
                      <a16:creationId xmlns:a16="http://schemas.microsoft.com/office/drawing/2014/main" id="{BA2785B1-4FAC-4A2A-815F-32C6CC9A3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6318" y="3483624"/>
                  <a:ext cx="144104" cy="517637"/>
                </a:xfrm>
                <a:prstGeom prst="ellipse">
                  <a:avLst/>
                </a:prstGeom>
                <a:pattFill prst="dashHorz">
                  <a:fgClr>
                    <a:schemeClr val="tx1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350">
                    <a:latin typeface="Arial" charset="0"/>
                  </a:endParaRPr>
                </a:p>
              </p:txBody>
            </p:sp>
            <p:sp>
              <p:nvSpPr>
                <p:cNvPr id="188" name="Rectangle 62">
                  <a:extLst>
                    <a:ext uri="{FF2B5EF4-FFF2-40B4-BE49-F238E27FC236}">
                      <a16:creationId xmlns:a16="http://schemas.microsoft.com/office/drawing/2014/main" id="{E4E74A3E-66E7-4263-9A25-3BBBA1DE4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0850" y="3706088"/>
                  <a:ext cx="310095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 dirty="0">
                      <a:latin typeface="Arial" charset="0"/>
                    </a:rPr>
                    <a:t>GIII</a:t>
                  </a:r>
                </a:p>
              </p:txBody>
            </p:sp>
            <p:sp>
              <p:nvSpPr>
                <p:cNvPr id="189" name="Line 60">
                  <a:extLst>
                    <a:ext uri="{FF2B5EF4-FFF2-40B4-BE49-F238E27FC236}">
                      <a16:creationId xmlns:a16="http://schemas.microsoft.com/office/drawing/2014/main" id="{4C10DF3E-7D9D-43F9-9025-981975F3B1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7297" y="3774047"/>
                  <a:ext cx="693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90" name="Oval 63">
                  <a:extLst>
                    <a:ext uri="{FF2B5EF4-FFF2-40B4-BE49-F238E27FC236}">
                      <a16:creationId xmlns:a16="http://schemas.microsoft.com/office/drawing/2014/main" id="{AEEB423A-72D0-49B3-987B-32FBA0F0A0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290" y="4105472"/>
                  <a:ext cx="189705" cy="169129"/>
                </a:xfrm>
                <a:prstGeom prst="ellipse">
                  <a:avLst/>
                </a:prstGeom>
                <a:solidFill>
                  <a:schemeClr val="tx1"/>
                </a:solidFill>
                <a:ln w="12700" algn="ctr">
                  <a:solidFill>
                    <a:srgbClr val="0F0C0B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194" name="Rectangle 47">
                  <a:extLst>
                    <a:ext uri="{FF2B5EF4-FFF2-40B4-BE49-F238E27FC236}">
                      <a16:creationId xmlns:a16="http://schemas.microsoft.com/office/drawing/2014/main" id="{48919BC3-6BED-4099-9B82-3DD4B0334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8927" y="4138745"/>
                  <a:ext cx="647552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600">
                      <a:solidFill>
                        <a:schemeClr val="bg1"/>
                      </a:solidFill>
                      <a:latin typeface="Arial" charset="0"/>
                    </a:rPr>
                    <a:t>HA</a:t>
                  </a:r>
                </a:p>
              </p:txBody>
            </p:sp>
            <p:sp>
              <p:nvSpPr>
                <p:cNvPr id="230" name="Rectangle 62">
                  <a:extLst>
                    <a:ext uri="{FF2B5EF4-FFF2-40B4-BE49-F238E27FC236}">
                      <a16:creationId xmlns:a16="http://schemas.microsoft.com/office/drawing/2014/main" id="{F3F7FF0F-B952-49C2-988B-F606E1B9C0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6923" y="4127202"/>
                  <a:ext cx="310095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 dirty="0">
                      <a:latin typeface="Arial" charset="0"/>
                    </a:rPr>
                    <a:t>HA</a:t>
                  </a:r>
                </a:p>
              </p:txBody>
            </p:sp>
            <p:sp>
              <p:nvSpPr>
                <p:cNvPr id="231" name="Line 60">
                  <a:extLst>
                    <a:ext uri="{FF2B5EF4-FFF2-40B4-BE49-F238E27FC236}">
                      <a16:creationId xmlns:a16="http://schemas.microsoft.com/office/drawing/2014/main" id="{A1DAF506-7C4C-44B8-A521-7601B606BA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8290" y="4189415"/>
                  <a:ext cx="693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232" name="Rectangle 62">
                  <a:extLst>
                    <a:ext uri="{FF2B5EF4-FFF2-40B4-BE49-F238E27FC236}">
                      <a16:creationId xmlns:a16="http://schemas.microsoft.com/office/drawing/2014/main" id="{BBF1FB75-9636-4E03-BB49-C9E4FA63E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53065" y="4326907"/>
                  <a:ext cx="371939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 dirty="0">
                      <a:latin typeface="Arial" charset="0"/>
                    </a:rPr>
                    <a:t>6xHis</a:t>
                  </a:r>
                </a:p>
              </p:txBody>
            </p:sp>
            <p:sp>
              <p:nvSpPr>
                <p:cNvPr id="233" name="Line 60">
                  <a:extLst>
                    <a:ext uri="{FF2B5EF4-FFF2-40B4-BE49-F238E27FC236}">
                      <a16:creationId xmlns:a16="http://schemas.microsoft.com/office/drawing/2014/main" id="{0C8DAA51-4D81-4F1B-8577-F982A52BE2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2280" y="4386220"/>
                  <a:ext cx="693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D4E8A260-F9AA-4BF5-B86E-4C5A72AE8750}"/>
                    </a:ext>
                  </a:extLst>
                </p:cNvPr>
                <p:cNvGrpSpPr/>
                <p:nvPr/>
              </p:nvGrpSpPr>
              <p:grpSpPr>
                <a:xfrm>
                  <a:off x="5160043" y="4257308"/>
                  <a:ext cx="734174" cy="964741"/>
                  <a:chOff x="1628348" y="3358515"/>
                  <a:chExt cx="638949" cy="896481"/>
                </a:xfrm>
              </p:grpSpPr>
              <p:sp>
                <p:nvSpPr>
                  <p:cNvPr id="235" name="Freeform 5">
                    <a:extLst>
                      <a:ext uri="{FF2B5EF4-FFF2-40B4-BE49-F238E27FC236}">
                        <a16:creationId xmlns:a16="http://schemas.microsoft.com/office/drawing/2014/main" id="{7C272B6C-0EC4-4146-8CFA-4070F15E3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91072" y="3358515"/>
                    <a:ext cx="171450" cy="231775"/>
                  </a:xfrm>
                  <a:custGeom>
                    <a:avLst/>
                    <a:gdLst>
                      <a:gd name="T0" fmla="*/ 2147483647 w 128"/>
                      <a:gd name="T1" fmla="*/ 0 h 170"/>
                      <a:gd name="T2" fmla="*/ 2147483647 w 128"/>
                      <a:gd name="T3" fmla="*/ 2147483647 h 170"/>
                      <a:gd name="T4" fmla="*/ 2147483647 w 128"/>
                      <a:gd name="T5" fmla="*/ 2147483647 h 170"/>
                      <a:gd name="T6" fmla="*/ 2147483647 w 128"/>
                      <a:gd name="T7" fmla="*/ 2147483647 h 1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28" h="170">
                        <a:moveTo>
                          <a:pt x="60" y="0"/>
                        </a:moveTo>
                        <a:cubicBezTo>
                          <a:pt x="54" y="12"/>
                          <a:pt x="0" y="28"/>
                          <a:pt x="22" y="72"/>
                        </a:cubicBezTo>
                        <a:cubicBezTo>
                          <a:pt x="42" y="124"/>
                          <a:pt x="78" y="86"/>
                          <a:pt x="112" y="124"/>
                        </a:cubicBezTo>
                        <a:cubicBezTo>
                          <a:pt x="128" y="144"/>
                          <a:pt x="116" y="154"/>
                          <a:pt x="116" y="17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800"/>
                  </a:p>
                </p:txBody>
              </p:sp>
              <p:sp>
                <p:nvSpPr>
                  <p:cNvPr id="236" name="Oval 1045" descr="20%">
                    <a:extLst>
                      <a:ext uri="{FF2B5EF4-FFF2-40B4-BE49-F238E27FC236}">
                        <a16:creationId xmlns:a16="http://schemas.microsoft.com/office/drawing/2014/main" id="{48AC47A0-114D-427B-9D08-F24F9A38A82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1911697" y="3577590"/>
                    <a:ext cx="282575" cy="231775"/>
                  </a:xfrm>
                  <a:custGeom>
                    <a:avLst/>
                    <a:gdLst>
                      <a:gd name="T0" fmla="*/ 0 w 695318"/>
                      <a:gd name="T1" fmla="*/ 0 h 603817"/>
                      <a:gd name="T2" fmla="*/ 0 w 695318"/>
                      <a:gd name="T3" fmla="*/ 0 h 603817"/>
                      <a:gd name="T4" fmla="*/ 0 w 695318"/>
                      <a:gd name="T5" fmla="*/ 0 h 603817"/>
                      <a:gd name="T6" fmla="*/ 0 w 695318"/>
                      <a:gd name="T7" fmla="*/ 0 h 603817"/>
                      <a:gd name="T8" fmla="*/ 0 w 695318"/>
                      <a:gd name="T9" fmla="*/ 0 h 603817"/>
                      <a:gd name="T10" fmla="*/ 0 w 695318"/>
                      <a:gd name="T11" fmla="*/ 0 h 603817"/>
                      <a:gd name="T12" fmla="*/ 0 w 695318"/>
                      <a:gd name="T13" fmla="*/ 0 h 603817"/>
                      <a:gd name="T14" fmla="*/ 0 w 695318"/>
                      <a:gd name="T15" fmla="*/ 0 h 603817"/>
                      <a:gd name="T16" fmla="*/ 0 w 695318"/>
                      <a:gd name="T17" fmla="*/ 0 h 60381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95318"/>
                      <a:gd name="T28" fmla="*/ 0 h 603817"/>
                      <a:gd name="T29" fmla="*/ 695318 w 695318"/>
                      <a:gd name="T30" fmla="*/ 603817 h 60381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95318" h="603817">
                        <a:moveTo>
                          <a:pt x="0" y="256158"/>
                        </a:moveTo>
                        <a:cubicBezTo>
                          <a:pt x="0" y="163953"/>
                          <a:pt x="43884" y="20652"/>
                          <a:pt x="101827" y="10326"/>
                        </a:cubicBezTo>
                        <a:cubicBezTo>
                          <a:pt x="159770" y="0"/>
                          <a:pt x="255454" y="194203"/>
                          <a:pt x="347659" y="194203"/>
                        </a:cubicBezTo>
                        <a:cubicBezTo>
                          <a:pt x="439864" y="194203"/>
                          <a:pt x="535548" y="0"/>
                          <a:pt x="593491" y="10326"/>
                        </a:cubicBezTo>
                        <a:cubicBezTo>
                          <a:pt x="651434" y="20652"/>
                          <a:pt x="695318" y="163953"/>
                          <a:pt x="695318" y="256158"/>
                        </a:cubicBezTo>
                        <a:cubicBezTo>
                          <a:pt x="695318" y="348363"/>
                          <a:pt x="658690" y="436791"/>
                          <a:pt x="593491" y="501990"/>
                        </a:cubicBezTo>
                        <a:cubicBezTo>
                          <a:pt x="528292" y="567189"/>
                          <a:pt x="439864" y="603817"/>
                          <a:pt x="347659" y="603817"/>
                        </a:cubicBezTo>
                        <a:cubicBezTo>
                          <a:pt x="255454" y="603817"/>
                          <a:pt x="167026" y="567189"/>
                          <a:pt x="101827" y="501990"/>
                        </a:cubicBezTo>
                        <a:cubicBezTo>
                          <a:pt x="36628" y="436791"/>
                          <a:pt x="0" y="348363"/>
                          <a:pt x="0" y="256158"/>
                        </a:cubicBezTo>
                        <a:close/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37" name="Rectangle 47">
                    <a:extLst>
                      <a:ext uri="{FF2B5EF4-FFF2-40B4-BE49-F238E27FC236}">
                        <a16:creationId xmlns:a16="http://schemas.microsoft.com/office/drawing/2014/main" id="{CFCB62F9-557B-4C03-A82F-A821B3B8D4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3285" y="3613659"/>
                    <a:ext cx="271462" cy="107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750" dirty="0" err="1">
                        <a:latin typeface="Arial" charset="0"/>
                      </a:rPr>
                      <a:t>Nb</a:t>
                    </a:r>
                    <a:endParaRPr lang="en-US" altLang="en-US" sz="750" dirty="0">
                      <a:latin typeface="Arial" charset="0"/>
                    </a:endParaRPr>
                  </a:p>
                </p:txBody>
              </p:sp>
              <p:sp>
                <p:nvSpPr>
                  <p:cNvPr id="238" name="Cloud 61" descr="75%">
                    <a:extLst>
                      <a:ext uri="{FF2B5EF4-FFF2-40B4-BE49-F238E27FC236}">
                        <a16:creationId xmlns:a16="http://schemas.microsoft.com/office/drawing/2014/main" id="{D4E9E310-6E16-469F-A20F-CB257ACD53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9964225">
                    <a:off x="1892647" y="3809365"/>
                    <a:ext cx="269875" cy="231775"/>
                  </a:xfrm>
                  <a:custGeom>
                    <a:avLst/>
                    <a:gdLst>
                      <a:gd name="T0" fmla="*/ 856542 w 43200"/>
                      <a:gd name="T1" fmla="*/ 409578 h 43200"/>
                      <a:gd name="T2" fmla="*/ 428628 w 43200"/>
                      <a:gd name="T3" fmla="*/ 818284 h 43200"/>
                      <a:gd name="T4" fmla="*/ 2659 w 43200"/>
                      <a:gd name="T5" fmla="*/ 409578 h 43200"/>
                      <a:gd name="T6" fmla="*/ 428628 w 43200"/>
                      <a:gd name="T7" fmla="*/ 46836 h 432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  <a:gd name="T12" fmla="*/ 5954 w 43200"/>
                      <a:gd name="T13" fmla="*/ 6524 h 43200"/>
                      <a:gd name="T14" fmla="*/ 34174 w 43200"/>
                      <a:gd name="T15" fmla="*/ 34674 h 432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00" h="43200">
                        <a:moveTo>
                          <a:pt x="3900" y="14370"/>
                        </a:moveTo>
                        <a:lnTo>
                          <a:pt x="3899" y="14370"/>
                        </a:lnTo>
                        <a:cubicBezTo>
                          <a:pt x="3858" y="13959"/>
                          <a:pt x="3838" y="13545"/>
                          <a:pt x="3838" y="13131"/>
                        </a:cubicBezTo>
                        <a:cubicBezTo>
                          <a:pt x="3838" y="8055"/>
                          <a:pt x="6861" y="3941"/>
                          <a:pt x="10591" y="3941"/>
                        </a:cubicBezTo>
                        <a:cubicBezTo>
                          <a:pt x="11791" y="3940"/>
                          <a:pt x="12969" y="4376"/>
                          <a:pt x="14005" y="5201"/>
                        </a:cubicBezTo>
                        <a:lnTo>
                          <a:pt x="14005" y="5202"/>
                        </a:lnTo>
                        <a:cubicBezTo>
                          <a:pt x="14930" y="2828"/>
                          <a:pt x="16742" y="1343"/>
                          <a:pt x="18715" y="1344"/>
                        </a:cubicBezTo>
                        <a:cubicBezTo>
                          <a:pt x="20114" y="1344"/>
                          <a:pt x="21458" y="2093"/>
                          <a:pt x="22456" y="3431"/>
                        </a:cubicBezTo>
                        <a:lnTo>
                          <a:pt x="22456" y="3432"/>
                        </a:lnTo>
                        <a:cubicBezTo>
                          <a:pt x="23194" y="1415"/>
                          <a:pt x="24707" y="140"/>
                          <a:pt x="26362" y="141"/>
                        </a:cubicBezTo>
                        <a:cubicBezTo>
                          <a:pt x="27723" y="141"/>
                          <a:pt x="29007" y="1006"/>
                          <a:pt x="29832" y="2481"/>
                        </a:cubicBezTo>
                        <a:lnTo>
                          <a:pt x="29832" y="2480"/>
                        </a:lnTo>
                        <a:cubicBezTo>
                          <a:pt x="30755" y="1002"/>
                          <a:pt x="32110" y="149"/>
                          <a:pt x="33538" y="150"/>
                        </a:cubicBezTo>
                        <a:cubicBezTo>
                          <a:pt x="35888" y="150"/>
                          <a:pt x="37901" y="2435"/>
                          <a:pt x="38318" y="5575"/>
                        </a:cubicBezTo>
                        <a:lnTo>
                          <a:pt x="38317" y="5576"/>
                        </a:lnTo>
                        <a:cubicBezTo>
                          <a:pt x="40639" y="6438"/>
                          <a:pt x="42250" y="9313"/>
                          <a:pt x="42250" y="12594"/>
                        </a:cubicBezTo>
                        <a:cubicBezTo>
                          <a:pt x="42250" y="13579"/>
                          <a:pt x="42103" y="14554"/>
                          <a:pt x="41818" y="15460"/>
                        </a:cubicBezTo>
                        <a:lnTo>
                          <a:pt x="41818" y="15459"/>
                        </a:lnTo>
                        <a:cubicBezTo>
                          <a:pt x="42727" y="17070"/>
                          <a:pt x="43220" y="19044"/>
                          <a:pt x="43220" y="21076"/>
                        </a:cubicBezTo>
                        <a:cubicBezTo>
                          <a:pt x="43220" y="25663"/>
                          <a:pt x="40741" y="29553"/>
                          <a:pt x="37404" y="30203"/>
                        </a:cubicBezTo>
                        <a:lnTo>
                          <a:pt x="37403" y="30202"/>
                        </a:lnTo>
                        <a:cubicBezTo>
                          <a:pt x="37378" y="34523"/>
                          <a:pt x="34795" y="38006"/>
                          <a:pt x="31619" y="38007"/>
                        </a:cubicBezTo>
                        <a:cubicBezTo>
                          <a:pt x="30535" y="38007"/>
                          <a:pt x="29474" y="37593"/>
                          <a:pt x="28555" y="36813"/>
                        </a:cubicBezTo>
                        <a:lnTo>
                          <a:pt x="28556" y="36813"/>
                        </a:lnTo>
                        <a:cubicBezTo>
                          <a:pt x="27694" y="40699"/>
                          <a:pt x="25069" y="43357"/>
                          <a:pt x="22094" y="43358"/>
                        </a:cubicBezTo>
                        <a:cubicBezTo>
                          <a:pt x="19839" y="43358"/>
                          <a:pt x="17733" y="41821"/>
                          <a:pt x="16480" y="39263"/>
                        </a:cubicBezTo>
                        <a:lnTo>
                          <a:pt x="16480" y="39264"/>
                        </a:lnTo>
                        <a:cubicBezTo>
                          <a:pt x="15279" y="40250"/>
                          <a:pt x="13904" y="40770"/>
                          <a:pt x="12503" y="40771"/>
                        </a:cubicBezTo>
                        <a:cubicBezTo>
                          <a:pt x="9735" y="40771"/>
                          <a:pt x="7180" y="38748"/>
                          <a:pt x="5804" y="35469"/>
                        </a:cubicBezTo>
                        <a:lnTo>
                          <a:pt x="5803" y="35469"/>
                        </a:lnTo>
                        <a:cubicBezTo>
                          <a:pt x="5635" y="35496"/>
                          <a:pt x="5465" y="35509"/>
                          <a:pt x="5296" y="35510"/>
                        </a:cubicBezTo>
                        <a:cubicBezTo>
                          <a:pt x="2888" y="35510"/>
                          <a:pt x="936" y="32860"/>
                          <a:pt x="936" y="29592"/>
                        </a:cubicBezTo>
                        <a:cubicBezTo>
                          <a:pt x="935" y="28090"/>
                          <a:pt x="1356" y="26644"/>
                          <a:pt x="2112" y="25547"/>
                        </a:cubicBezTo>
                        <a:lnTo>
                          <a:pt x="2113" y="25547"/>
                        </a:lnTo>
                        <a:cubicBezTo>
                          <a:pt x="781" y="24481"/>
                          <a:pt x="-36" y="22528"/>
                          <a:pt x="-36" y="20418"/>
                        </a:cubicBezTo>
                        <a:cubicBezTo>
                          <a:pt x="-37" y="17370"/>
                          <a:pt x="1647" y="14817"/>
                          <a:pt x="3863" y="14504"/>
                        </a:cubicBezTo>
                        <a:close/>
                      </a:path>
                      <a:path w="43200" h="43200" fill="none">
                        <a:moveTo>
                          <a:pt x="4693" y="26177"/>
                        </a:moveTo>
                        <a:lnTo>
                          <a:pt x="4693" y="26177"/>
                        </a:lnTo>
                        <a:cubicBezTo>
                          <a:pt x="4580" y="26189"/>
                          <a:pt x="4468" y="26194"/>
                          <a:pt x="4356" y="26195"/>
                        </a:cubicBezTo>
                        <a:cubicBezTo>
                          <a:pt x="3584" y="26195"/>
                          <a:pt x="2826" y="25913"/>
                          <a:pt x="2160" y="25379"/>
                        </a:cubicBezTo>
                        <a:moveTo>
                          <a:pt x="6928" y="34899"/>
                        </a:moveTo>
                        <a:lnTo>
                          <a:pt x="6927" y="34898"/>
                        </a:lnTo>
                        <a:cubicBezTo>
                          <a:pt x="6572" y="35091"/>
                          <a:pt x="6200" y="35219"/>
                          <a:pt x="5820" y="35280"/>
                        </a:cubicBezTo>
                        <a:moveTo>
                          <a:pt x="16478" y="39090"/>
                        </a:moveTo>
                        <a:lnTo>
                          <a:pt x="16477" y="39090"/>
                        </a:lnTo>
                        <a:cubicBezTo>
                          <a:pt x="16210" y="38544"/>
                          <a:pt x="15986" y="37960"/>
                          <a:pt x="15809" y="37350"/>
                        </a:cubicBezTo>
                        <a:moveTo>
                          <a:pt x="28827" y="34751"/>
                        </a:moveTo>
                        <a:lnTo>
                          <a:pt x="28826" y="34750"/>
                        </a:lnTo>
                        <a:cubicBezTo>
                          <a:pt x="28787" y="35398"/>
                          <a:pt x="28698" y="36038"/>
                          <a:pt x="28560" y="36660"/>
                        </a:cubicBezTo>
                        <a:moveTo>
                          <a:pt x="34129" y="22954"/>
                        </a:moveTo>
                        <a:lnTo>
                          <a:pt x="34128" y="22954"/>
                        </a:lnTo>
                        <a:cubicBezTo>
                          <a:pt x="36118" y="24271"/>
                          <a:pt x="37381" y="27017"/>
                          <a:pt x="37381" y="30027"/>
                        </a:cubicBezTo>
                        <a:cubicBezTo>
                          <a:pt x="37381" y="30048"/>
                          <a:pt x="37380" y="30069"/>
                          <a:pt x="37380" y="30090"/>
                        </a:cubicBezTo>
                        <a:moveTo>
                          <a:pt x="41798" y="15354"/>
                        </a:moveTo>
                        <a:lnTo>
                          <a:pt x="41798" y="15354"/>
                        </a:lnTo>
                        <a:cubicBezTo>
                          <a:pt x="41473" y="16386"/>
                          <a:pt x="40978" y="17302"/>
                          <a:pt x="40350" y="18030"/>
                        </a:cubicBezTo>
                        <a:moveTo>
                          <a:pt x="38324" y="5426"/>
                        </a:moveTo>
                        <a:lnTo>
                          <a:pt x="38324" y="5425"/>
                        </a:lnTo>
                        <a:cubicBezTo>
                          <a:pt x="38375" y="5811"/>
                          <a:pt x="38401" y="6202"/>
                          <a:pt x="38401" y="6595"/>
                        </a:cubicBezTo>
                        <a:cubicBezTo>
                          <a:pt x="38401" y="6626"/>
                          <a:pt x="38400" y="6658"/>
                          <a:pt x="38400" y="6690"/>
                        </a:cubicBezTo>
                        <a:moveTo>
                          <a:pt x="29078" y="3952"/>
                        </a:moveTo>
                        <a:lnTo>
                          <a:pt x="29078" y="3952"/>
                        </a:lnTo>
                        <a:cubicBezTo>
                          <a:pt x="29266" y="3369"/>
                          <a:pt x="29516" y="2826"/>
                          <a:pt x="29820" y="2340"/>
                        </a:cubicBezTo>
                        <a:moveTo>
                          <a:pt x="22141" y="4720"/>
                        </a:moveTo>
                        <a:lnTo>
                          <a:pt x="22140" y="4719"/>
                        </a:lnTo>
                        <a:cubicBezTo>
                          <a:pt x="22217" y="4238"/>
                          <a:pt x="22338" y="3771"/>
                          <a:pt x="22500" y="3330"/>
                        </a:cubicBezTo>
                        <a:moveTo>
                          <a:pt x="14000" y="5192"/>
                        </a:moveTo>
                        <a:lnTo>
                          <a:pt x="14000" y="5191"/>
                        </a:lnTo>
                        <a:cubicBezTo>
                          <a:pt x="14471" y="5568"/>
                          <a:pt x="14908" y="6020"/>
                          <a:pt x="15299" y="6540"/>
                        </a:cubicBezTo>
                        <a:moveTo>
                          <a:pt x="4127" y="15789"/>
                        </a:moveTo>
                        <a:lnTo>
                          <a:pt x="4127" y="15788"/>
                        </a:lnTo>
                        <a:cubicBezTo>
                          <a:pt x="4024" y="15324"/>
                          <a:pt x="3948" y="14850"/>
                          <a:pt x="3900" y="14369"/>
                        </a:cubicBezTo>
                      </a:path>
                    </a:pathLst>
                  </a:custGeom>
                  <a:pattFill prst="pct75">
                    <a:fgClr>
                      <a:schemeClr val="tx1"/>
                    </a:fgClr>
                    <a:bgClr>
                      <a:schemeClr val="bg1"/>
                    </a:bgClr>
                  </a:pattFill>
                  <a:ln w="12700" algn="ctr">
                    <a:solidFill>
                      <a:srgbClr val="0F0C0B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800">
                      <a:solidFill>
                        <a:schemeClr val="lt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39" name="Rectangle 62">
                    <a:extLst>
                      <a:ext uri="{FF2B5EF4-FFF2-40B4-BE49-F238E27FC236}">
                        <a16:creationId xmlns:a16="http://schemas.microsoft.com/office/drawing/2014/main" id="{69BE3032-131F-4670-A854-1B80DABF36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4397" y="3865278"/>
                    <a:ext cx="269875" cy="107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750" dirty="0">
                        <a:solidFill>
                          <a:schemeClr val="bg1"/>
                        </a:solidFill>
                        <a:latin typeface="Arial" charset="0"/>
                      </a:rPr>
                      <a:t>GH</a:t>
                    </a:r>
                  </a:p>
                </p:txBody>
              </p:sp>
              <p:sp>
                <p:nvSpPr>
                  <p:cNvPr id="240" name="Oval 63">
                    <a:extLst>
                      <a:ext uri="{FF2B5EF4-FFF2-40B4-BE49-F238E27FC236}">
                        <a16:creationId xmlns:a16="http://schemas.microsoft.com/office/drawing/2014/main" id="{101FB038-7C38-4F99-822A-10D42811C6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3460" y="3391852"/>
                    <a:ext cx="166687" cy="1571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algn="ctr">
                    <a:solidFill>
                      <a:srgbClr val="0F0C0B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1800">
                      <a:solidFill>
                        <a:schemeClr val="lt1"/>
                      </a:solidFill>
                      <a:latin typeface="+mn-lt"/>
                    </a:endParaRPr>
                  </a:p>
                </p:txBody>
              </p:sp>
              <p:grpSp>
                <p:nvGrpSpPr>
                  <p:cNvPr id="241" name="Group 24">
                    <a:extLst>
                      <a:ext uri="{FF2B5EF4-FFF2-40B4-BE49-F238E27FC236}">
                        <a16:creationId xmlns:a16="http://schemas.microsoft.com/office/drawing/2014/main" id="{36DD5EE4-088A-4053-B3D6-565025EC6A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32310" y="4062909"/>
                    <a:ext cx="534987" cy="192087"/>
                    <a:chOff x="214282" y="4000504"/>
                    <a:chExt cx="1500198" cy="285752"/>
                  </a:xfrm>
                </p:grpSpPr>
                <p:cxnSp>
                  <p:nvCxnSpPr>
                    <p:cNvPr id="244" name="Straight Connector 36" descr="Outlined diamond">
                      <a:extLst>
                        <a:ext uri="{FF2B5EF4-FFF2-40B4-BE49-F238E27FC236}">
                          <a16:creationId xmlns:a16="http://schemas.microsoft.com/office/drawing/2014/main" id="{2A4335E6-4A82-4EF8-9516-5E965EDE475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214282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45" name="Rectangle 37" descr="Outlined diamond">
                      <a:extLst>
                        <a:ext uri="{FF2B5EF4-FFF2-40B4-BE49-F238E27FC236}">
                          <a16:creationId xmlns:a16="http://schemas.microsoft.com/office/drawing/2014/main" id="{5015F71C-18EC-4142-910A-3223B45ED1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158" y="4000504"/>
                      <a:ext cx="1357322" cy="142876"/>
                    </a:xfrm>
                    <a:prstGeom prst="rect">
                      <a:avLst/>
                    </a:prstGeom>
                    <a:pattFill prst="open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25400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ar-SY" altLang="en-US" sz="1350">
                        <a:latin typeface="Arial" charset="0"/>
                      </a:endParaRPr>
                    </a:p>
                  </p:txBody>
                </p:sp>
                <p:cxnSp>
                  <p:nvCxnSpPr>
                    <p:cNvPr id="246" name="Straight Connector 38" descr="Outlined diamond">
                      <a:extLst>
                        <a:ext uri="{FF2B5EF4-FFF2-40B4-BE49-F238E27FC236}">
                          <a16:creationId xmlns:a16="http://schemas.microsoft.com/office/drawing/2014/main" id="{C376A3D5-1619-40C8-B6F6-AD7B1DA84023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49221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47" name="Straight Connector 39" descr="Outlined diamond">
                      <a:extLst>
                        <a:ext uri="{FF2B5EF4-FFF2-40B4-BE49-F238E27FC236}">
                          <a16:creationId xmlns:a16="http://schemas.microsoft.com/office/drawing/2014/main" id="{F4B40C53-12BB-43A0-8222-9D97B0353B1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85747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48" name="Straight Connector 40" descr="Outlined diamond">
                      <a:extLst>
                        <a:ext uri="{FF2B5EF4-FFF2-40B4-BE49-F238E27FC236}">
                          <a16:creationId xmlns:a16="http://schemas.microsoft.com/office/drawing/2014/main" id="{7FCFFC52-05D5-4681-AC76-C1C833A493C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57211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49" name="Straight Connector 41" descr="Outlined diamond">
                      <a:extLst>
                        <a:ext uri="{FF2B5EF4-FFF2-40B4-BE49-F238E27FC236}">
                          <a16:creationId xmlns:a16="http://schemas.microsoft.com/office/drawing/2014/main" id="{46578DC2-6795-419F-BC54-3F7B2118A35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1028675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0" name="Straight Connector 42" descr="Outlined diamond">
                      <a:extLst>
                        <a:ext uri="{FF2B5EF4-FFF2-40B4-BE49-F238E27FC236}">
                          <a16:creationId xmlns:a16="http://schemas.microsoft.com/office/drawing/2014/main" id="{BBEC6BB2-A819-4566-A492-7F40FBC64222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620685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1" name="Straight Connector 43" descr="Outlined diamond">
                      <a:extLst>
                        <a:ext uri="{FF2B5EF4-FFF2-40B4-BE49-F238E27FC236}">
                          <a16:creationId xmlns:a16="http://schemas.microsoft.com/office/drawing/2014/main" id="{0091E5E2-9450-4FAB-AB14-A3468ABF472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892149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2" name="Straight Connector 44" descr="Outlined diamond">
                      <a:extLst>
                        <a:ext uri="{FF2B5EF4-FFF2-40B4-BE49-F238E27FC236}">
                          <a16:creationId xmlns:a16="http://schemas.microsoft.com/office/drawing/2014/main" id="{3D1A4E17-869A-42A7-B8AD-FE1C9CA349F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1163613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3" name="Straight Connector 45" descr="Outlined diamond">
                      <a:extLst>
                        <a:ext uri="{FF2B5EF4-FFF2-40B4-BE49-F238E27FC236}">
                          <a16:creationId xmlns:a16="http://schemas.microsoft.com/office/drawing/2014/main" id="{B056988B-896A-41E6-BBD4-9690325AB97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1300139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4" name="Straight Connector 46" descr="Outlined diamond">
                      <a:extLst>
                        <a:ext uri="{FF2B5EF4-FFF2-40B4-BE49-F238E27FC236}">
                          <a16:creationId xmlns:a16="http://schemas.microsoft.com/office/drawing/2014/main" id="{6E6790F4-3484-4A11-9629-090689614091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1435078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55" name="Straight Connector 47" descr="Outlined diamond">
                      <a:extLst>
                        <a:ext uri="{FF2B5EF4-FFF2-40B4-BE49-F238E27FC236}">
                          <a16:creationId xmlns:a16="http://schemas.microsoft.com/office/drawing/2014/main" id="{6E110032-4381-4760-B270-403C2F6D8F0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1571604" y="4143380"/>
                      <a:ext cx="142876" cy="14287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242" name="Rectangle 62">
                    <a:extLst>
                      <a:ext uri="{FF2B5EF4-FFF2-40B4-BE49-F238E27FC236}">
                        <a16:creationId xmlns:a16="http://schemas.microsoft.com/office/drawing/2014/main" id="{693139C7-18D7-4DA8-9357-D15238B8B8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28348" y="3396221"/>
                    <a:ext cx="323697" cy="107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750" dirty="0">
                        <a:latin typeface="Arial" charset="0"/>
                      </a:rPr>
                      <a:t>Biotin</a:t>
                    </a:r>
                  </a:p>
                </p:txBody>
              </p:sp>
              <p:sp>
                <p:nvSpPr>
                  <p:cNvPr id="243" name="Line 60">
                    <a:extLst>
                      <a:ext uri="{FF2B5EF4-FFF2-40B4-BE49-F238E27FC236}">
                        <a16:creationId xmlns:a16="http://schemas.microsoft.com/office/drawing/2014/main" id="{55AA355A-622C-485D-A12A-922774647E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60915" y="3448576"/>
                    <a:ext cx="6032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56" name="Rectangle 62">
                  <a:extLst>
                    <a:ext uri="{FF2B5EF4-FFF2-40B4-BE49-F238E27FC236}">
                      <a16:creationId xmlns:a16="http://schemas.microsoft.com/office/drawing/2014/main" id="{D5231A26-34C0-44E6-8052-C816B7ADF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1590" y="1916832"/>
                  <a:ext cx="1040530" cy="115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50" dirty="0">
                      <a:latin typeface="Arial" charset="0"/>
                    </a:rPr>
                    <a:t>M-a-M13-HRP</a:t>
                  </a:r>
                </a:p>
              </p:txBody>
            </p:sp>
            <p:sp>
              <p:nvSpPr>
                <p:cNvPr id="257" name="TextBox 324">
                  <a:extLst>
                    <a:ext uri="{FF2B5EF4-FFF2-40B4-BE49-F238E27FC236}">
                      <a16:creationId xmlns:a16="http://schemas.microsoft.com/office/drawing/2014/main" id="{5FFCF558-9E0F-4C87-8407-C75C9FC2FB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83910" y="5245884"/>
                  <a:ext cx="248191" cy="232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>
                      <a:latin typeface="Arial" charset="0"/>
                    </a:rPr>
                    <a:t>II</a:t>
                  </a:r>
                  <a:endParaRPr lang="ar-SY" altLang="en-US" sz="900" b="1" dirty="0">
                    <a:latin typeface="Arial" charset="0"/>
                  </a:endParaRPr>
                </a:p>
              </p:txBody>
            </p:sp>
            <p:sp>
              <p:nvSpPr>
                <p:cNvPr id="258" name="TextBox 324">
                  <a:extLst>
                    <a:ext uri="{FF2B5EF4-FFF2-40B4-BE49-F238E27FC236}">
                      <a16:creationId xmlns:a16="http://schemas.microsoft.com/office/drawing/2014/main" id="{0173E00C-C4C9-4142-A158-E09CF70E3F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76174" y="5245884"/>
                  <a:ext cx="248191" cy="232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>
                      <a:latin typeface="Arial" charset="0"/>
                    </a:rPr>
                    <a:t>I</a:t>
                  </a:r>
                  <a:endParaRPr lang="ar-SY" altLang="en-US" sz="900" b="1" dirty="0">
                    <a:latin typeface="Arial" charset="0"/>
                  </a:endParaRPr>
                </a:p>
              </p:txBody>
            </p:sp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94ACD6F3-7FC1-4433-A919-57A3FECEC3A0}"/>
                    </a:ext>
                  </a:extLst>
                </p:cNvPr>
                <p:cNvSpPr txBox="1"/>
                <p:nvPr/>
              </p:nvSpPr>
              <p:spPr>
                <a:xfrm>
                  <a:off x="5416710" y="1268760"/>
                  <a:ext cx="274320" cy="271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CB2C4D4-6D04-4FC9-960F-8A0AF87ADA04}"/>
                    </a:ext>
                  </a:extLst>
                </p:cNvPr>
                <p:cNvSpPr txBox="1"/>
                <p:nvPr/>
              </p:nvSpPr>
              <p:spPr>
                <a:xfrm>
                  <a:off x="5942490" y="3538418"/>
                  <a:ext cx="274320" cy="271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52732D27-ACA4-4F6C-A785-9B907E347BCB}"/>
                    </a:ext>
                  </a:extLst>
                </p:cNvPr>
                <p:cNvSpPr txBox="1"/>
                <p:nvPr/>
              </p:nvSpPr>
              <p:spPr>
                <a:xfrm>
                  <a:off x="3707904" y="1268760"/>
                  <a:ext cx="274320" cy="271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71" name="WordArt 1055">
                  <a:extLst>
                    <a:ext uri="{FF2B5EF4-FFF2-40B4-BE49-F238E27FC236}">
                      <a16:creationId xmlns:a16="http://schemas.microsoft.com/office/drawing/2014/main" id="{730477F0-610B-447D-89CB-F1D67D63DE5E}"/>
                    </a:ext>
                  </a:extLst>
                </p:cNvPr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 rot="4042025" flipH="1" flipV="1">
                  <a:off x="5087184" y="2093304"/>
                  <a:ext cx="244475" cy="31016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56"/>
                    </a:avLst>
                  </a:prstTxWarp>
                </a:bodyPr>
                <a:lstStyle/>
                <a:p>
                  <a:r>
                    <a:rPr lang="en-US" sz="5500" kern="10" dirty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 Black"/>
                    </a:rPr>
                    <a:t>Y</a:t>
                  </a:r>
                </a:p>
              </p:txBody>
            </p:sp>
          </p:grpSp>
          <p:sp>
            <p:nvSpPr>
              <p:cNvPr id="372" name="AutoShape 44">
                <a:extLst>
                  <a:ext uri="{FF2B5EF4-FFF2-40B4-BE49-F238E27FC236}">
                    <a16:creationId xmlns:a16="http://schemas.microsoft.com/office/drawing/2014/main" id="{878D3CDA-3AF9-4850-8C95-EC22D30DA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42025">
                <a:off x="5301646" y="2085282"/>
                <a:ext cx="109055" cy="127713"/>
              </a:xfrm>
              <a:prstGeom prst="star16">
                <a:avLst>
                  <a:gd name="adj" fmla="val 375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Y" altLang="en-US" sz="1800" dirty="0">
                  <a:latin typeface="Arial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DB89DEA-1373-4F53-BC4D-7C83996FD5E8}"/>
              </a:ext>
            </a:extLst>
          </p:cNvPr>
          <p:cNvGrpSpPr/>
          <p:nvPr/>
        </p:nvGrpSpPr>
        <p:grpSpPr>
          <a:xfrm>
            <a:off x="204912" y="5313758"/>
            <a:ext cx="8715436" cy="1427610"/>
            <a:chOff x="204912" y="5313758"/>
            <a:chExt cx="8715436" cy="1427610"/>
          </a:xfrm>
        </p:grpSpPr>
        <p:grpSp>
          <p:nvGrpSpPr>
            <p:cNvPr id="152" name="Group 27">
              <a:extLst>
                <a:ext uri="{FF2B5EF4-FFF2-40B4-BE49-F238E27FC236}">
                  <a16:creationId xmlns:a16="http://schemas.microsoft.com/office/drawing/2014/main" id="{4B58DBE2-F1D3-431A-A613-353DA88BFF94}"/>
                </a:ext>
              </a:extLst>
            </p:cNvPr>
            <p:cNvGrpSpPr/>
            <p:nvPr/>
          </p:nvGrpSpPr>
          <p:grpSpPr>
            <a:xfrm>
              <a:off x="204912" y="5313758"/>
              <a:ext cx="8715436" cy="1427610"/>
              <a:chOff x="214282" y="2829952"/>
              <a:chExt cx="8715436" cy="1427610"/>
            </a:xfrm>
          </p:grpSpPr>
          <p:pic>
            <p:nvPicPr>
              <p:cNvPr id="154" name="Picture 50" descr="images14.jpg">
                <a:extLst>
                  <a:ext uri="{FF2B5EF4-FFF2-40B4-BE49-F238E27FC236}">
                    <a16:creationId xmlns:a16="http://schemas.microsoft.com/office/drawing/2014/main" id="{5D95D6D6-DBE2-4160-BC9A-4C9C2988DBE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282" y="3357562"/>
                <a:ext cx="8715436" cy="9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5" name="TextBox 53">
                <a:extLst>
                  <a:ext uri="{FF2B5EF4-FFF2-40B4-BE49-F238E27FC236}">
                    <a16:creationId xmlns:a16="http://schemas.microsoft.com/office/drawing/2014/main" id="{27E6ACA0-4619-4026-B5BC-B3E21F562638}"/>
                  </a:ext>
                </a:extLst>
              </p:cNvPr>
              <p:cNvSpPr txBox="1"/>
              <p:nvPr/>
            </p:nvSpPr>
            <p:spPr>
              <a:xfrm>
                <a:off x="248870" y="3070029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Paper</a:t>
                </a:r>
              </a:p>
            </p:txBody>
          </p:sp>
          <p:pic>
            <p:nvPicPr>
              <p:cNvPr id="156" name="Picture 54" descr="Untitled-1.png">
                <a:extLst>
                  <a:ext uri="{FF2B5EF4-FFF2-40B4-BE49-F238E27FC236}">
                    <a16:creationId xmlns:a16="http://schemas.microsoft.com/office/drawing/2014/main" id="{CE8D2B5E-24DF-405D-9CCE-EE88ACB9959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2303" y="2829952"/>
                <a:ext cx="1080000" cy="1080000"/>
              </a:xfrm>
              <a:prstGeom prst="rect">
                <a:avLst/>
              </a:prstGeom>
              <a:effectLst>
                <a:outerShdw blurRad="127000" dist="63500" dir="2700000" sx="105000" sy="105000" algn="ctr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  <p:sp>
            <p:nvSpPr>
              <p:cNvPr id="157" name="TextBox 55">
                <a:extLst>
                  <a:ext uri="{FF2B5EF4-FFF2-40B4-BE49-F238E27FC236}">
                    <a16:creationId xmlns:a16="http://schemas.microsoft.com/office/drawing/2014/main" id="{979F7781-D646-4B90-AD2F-474463C5A819}"/>
                  </a:ext>
                </a:extLst>
              </p:cNvPr>
              <p:cNvSpPr txBox="1"/>
              <p:nvPr/>
            </p:nvSpPr>
            <p:spPr>
              <a:xfrm>
                <a:off x="321816" y="3440074"/>
                <a:ext cx="84650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H. Murad, J. Mir 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Assaad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R. Al‒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Shemali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and A.Q. Abbady, (2017). Exploiting Nanobodies in the Detection and Quantification of Human Growth Hormone via Phage-Sandwich Enzyme-Linked Immunosorbent Assay. Front Endocrinol.</a:t>
                </a:r>
              </a:p>
            </p:txBody>
          </p:sp>
        </p:grpSp>
        <p:sp>
          <p:nvSpPr>
            <p:cNvPr id="153" name="24-Point Star 237">
              <a:extLst>
                <a:ext uri="{FF2B5EF4-FFF2-40B4-BE49-F238E27FC236}">
                  <a16:creationId xmlns:a16="http://schemas.microsoft.com/office/drawing/2014/main" id="{E05227E5-F6A0-456B-9C5D-959A21573D03}"/>
                </a:ext>
              </a:extLst>
            </p:cNvPr>
            <p:cNvSpPr/>
            <p:nvPr/>
          </p:nvSpPr>
          <p:spPr>
            <a:xfrm>
              <a:off x="7519013" y="5601870"/>
              <a:ext cx="720000" cy="720000"/>
            </a:xfrm>
            <a:prstGeom prst="star24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IF</a:t>
              </a: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1852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sfGFP</a:t>
            </a:r>
            <a:r>
              <a:rPr lang="en-US" dirty="0"/>
              <a:t> as Fusion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dk1"/>
                </a:solidFill>
                <a:latin typeface="Comic Sans MS" pitchFamily="66" charset="0"/>
              </a:rPr>
              <a:t>Aequorea</a:t>
            </a:r>
            <a:r>
              <a:rPr lang="en-US" i="1" dirty="0">
                <a:solidFill>
                  <a:schemeClr val="dk1"/>
                </a:solidFill>
                <a:latin typeface="Comic Sans MS" pitchFamily="66" charset="0"/>
              </a:rPr>
              <a:t> victoria</a:t>
            </a:r>
            <a:r>
              <a:rPr lang="en-US" dirty="0">
                <a:solidFill>
                  <a:schemeClr val="dk1"/>
                </a:solidFill>
                <a:latin typeface="Comic Sans MS" pitchFamily="66" charset="0"/>
              </a:rPr>
              <a:t> jellyfish</a:t>
            </a:r>
            <a:endParaRPr lang="en-US" dirty="0"/>
          </a:p>
          <a:p>
            <a:r>
              <a:rPr lang="en-US" dirty="0"/>
              <a:t>Visible green color</a:t>
            </a:r>
          </a:p>
          <a:p>
            <a:pPr lvl="1"/>
            <a:r>
              <a:rPr lang="en-US" dirty="0"/>
              <a:t>High level protein production (super-folder)</a:t>
            </a:r>
            <a:endParaRPr lang="ar-SY" dirty="0"/>
          </a:p>
          <a:p>
            <a:pPr lvl="1"/>
            <a:r>
              <a:rPr lang="en-US" dirty="0"/>
              <a:t>High solubility and stability</a:t>
            </a:r>
          </a:p>
          <a:p>
            <a:pPr lvl="1"/>
            <a:r>
              <a:rPr lang="en-US" dirty="0"/>
              <a:t>Easy purification by adding affinity tag (6xHis)</a:t>
            </a:r>
          </a:p>
          <a:p>
            <a:pPr lvl="1"/>
            <a:r>
              <a:rPr lang="en-US" dirty="0"/>
              <a:t>Removable by adding protease cleavage site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58449"/>
            <a:ext cx="4377224" cy="328291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0" name="Group 19"/>
          <p:cNvGrpSpPr/>
          <p:nvPr/>
        </p:nvGrpSpPr>
        <p:grpSpPr>
          <a:xfrm>
            <a:off x="4355977" y="3167054"/>
            <a:ext cx="3287347" cy="3574314"/>
            <a:chOff x="6872718" y="2132856"/>
            <a:chExt cx="1672402" cy="1711892"/>
          </a:xfrm>
        </p:grpSpPr>
        <p:grpSp>
          <p:nvGrpSpPr>
            <p:cNvPr id="21" name="Group 20"/>
            <p:cNvGrpSpPr/>
            <p:nvPr/>
          </p:nvGrpSpPr>
          <p:grpSpPr>
            <a:xfrm>
              <a:off x="6872718" y="2132856"/>
              <a:ext cx="1356156" cy="1565242"/>
              <a:chOff x="3262952" y="2143589"/>
              <a:chExt cx="1826478" cy="2096469"/>
            </a:xfrm>
          </p:grpSpPr>
          <p:pic>
            <p:nvPicPr>
              <p:cNvPr id="24" name="Picture 7" descr="IMAGE - Rendered GFP - 640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330" y="2324100"/>
                <a:ext cx="1720850" cy="172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4568730" y="3835400"/>
                <a:ext cx="336550" cy="128588"/>
              </a:xfrm>
              <a:custGeom>
                <a:avLst/>
                <a:gdLst>
                  <a:gd name="T0" fmla="*/ 0 w 212"/>
                  <a:gd name="T1" fmla="*/ 0 h 81"/>
                  <a:gd name="T2" fmla="*/ 38 w 212"/>
                  <a:gd name="T3" fmla="*/ 50 h 81"/>
                  <a:gd name="T4" fmla="*/ 104 w 212"/>
                  <a:gd name="T5" fmla="*/ 32 h 81"/>
                  <a:gd name="T6" fmla="*/ 158 w 212"/>
                  <a:gd name="T7" fmla="*/ 76 h 81"/>
                  <a:gd name="T8" fmla="*/ 212 w 212"/>
                  <a:gd name="T9" fmla="*/ 6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81">
                    <a:moveTo>
                      <a:pt x="0" y="0"/>
                    </a:moveTo>
                    <a:cubicBezTo>
                      <a:pt x="6" y="8"/>
                      <a:pt x="21" y="45"/>
                      <a:pt x="38" y="50"/>
                    </a:cubicBezTo>
                    <a:cubicBezTo>
                      <a:pt x="55" y="55"/>
                      <a:pt x="84" y="28"/>
                      <a:pt x="104" y="32"/>
                    </a:cubicBezTo>
                    <a:cubicBezTo>
                      <a:pt x="124" y="36"/>
                      <a:pt x="140" y="71"/>
                      <a:pt x="158" y="76"/>
                    </a:cubicBezTo>
                    <a:cubicBezTo>
                      <a:pt x="176" y="81"/>
                      <a:pt x="201" y="65"/>
                      <a:pt x="212" y="6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4673505" y="3841750"/>
                <a:ext cx="144463" cy="14446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4403630" y="3992718"/>
                <a:ext cx="685800" cy="247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TEV</a:t>
                </a:r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3595048" y="2489508"/>
                <a:ext cx="336550" cy="128588"/>
              </a:xfrm>
              <a:custGeom>
                <a:avLst/>
                <a:gdLst>
                  <a:gd name="T0" fmla="*/ 0 w 212"/>
                  <a:gd name="T1" fmla="*/ 0 h 81"/>
                  <a:gd name="T2" fmla="*/ 38 w 212"/>
                  <a:gd name="T3" fmla="*/ 50 h 81"/>
                  <a:gd name="T4" fmla="*/ 104 w 212"/>
                  <a:gd name="T5" fmla="*/ 32 h 81"/>
                  <a:gd name="T6" fmla="*/ 158 w 212"/>
                  <a:gd name="T7" fmla="*/ 76 h 81"/>
                  <a:gd name="T8" fmla="*/ 212 w 212"/>
                  <a:gd name="T9" fmla="*/ 6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81">
                    <a:moveTo>
                      <a:pt x="0" y="0"/>
                    </a:moveTo>
                    <a:cubicBezTo>
                      <a:pt x="6" y="8"/>
                      <a:pt x="21" y="45"/>
                      <a:pt x="38" y="50"/>
                    </a:cubicBezTo>
                    <a:cubicBezTo>
                      <a:pt x="55" y="55"/>
                      <a:pt x="84" y="28"/>
                      <a:pt x="104" y="32"/>
                    </a:cubicBezTo>
                    <a:cubicBezTo>
                      <a:pt x="124" y="36"/>
                      <a:pt x="140" y="71"/>
                      <a:pt x="158" y="76"/>
                    </a:cubicBezTo>
                    <a:cubicBezTo>
                      <a:pt x="176" y="81"/>
                      <a:pt x="201" y="65"/>
                      <a:pt x="212" y="6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"/>
              <p:cNvSpPr>
                <a:spLocks noChangeArrowheads="1"/>
              </p:cNvSpPr>
              <p:nvPr/>
            </p:nvSpPr>
            <p:spPr bwMode="auto">
              <a:xfrm>
                <a:off x="3492014" y="2389844"/>
                <a:ext cx="233363" cy="2389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3262952" y="2143589"/>
                <a:ext cx="685800" cy="247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His</a:t>
                </a: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7452320" y="3629304"/>
              <a:ext cx="109280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GFP-GH</a:t>
              </a:r>
            </a:p>
          </p:txBody>
        </p:sp>
      </p:grpSp>
      <p:pic>
        <p:nvPicPr>
          <p:cNvPr id="16" name="Picture 15" descr="pRSET-GF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1639" y="2241817"/>
            <a:ext cx="2849657" cy="292895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4912" y="5157192"/>
            <a:ext cx="8715436" cy="1607610"/>
            <a:chOff x="214282" y="2636912"/>
            <a:chExt cx="8715436" cy="1607610"/>
          </a:xfrm>
        </p:grpSpPr>
        <p:grpSp>
          <p:nvGrpSpPr>
            <p:cNvPr id="18" name="Group 27"/>
            <p:cNvGrpSpPr/>
            <p:nvPr/>
          </p:nvGrpSpPr>
          <p:grpSpPr>
            <a:xfrm>
              <a:off x="214282" y="2636912"/>
              <a:ext cx="8715436" cy="1607610"/>
              <a:chOff x="214282" y="2829952"/>
              <a:chExt cx="8715436" cy="1607610"/>
            </a:xfrm>
          </p:grpSpPr>
          <p:pic>
            <p:nvPicPr>
              <p:cNvPr id="31" name="Picture 30" descr="images14.jpg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282" y="3357562"/>
                <a:ext cx="8715436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48870" y="3070029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n>
                      <a:solidFill>
                        <a:schemeClr val="bg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Paper</a:t>
                </a:r>
              </a:p>
            </p:txBody>
          </p:sp>
          <p:pic>
            <p:nvPicPr>
              <p:cNvPr id="33" name="Picture 32" descr="Untitled-1.png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2303" y="2829952"/>
                <a:ext cx="1080000" cy="1080000"/>
              </a:xfrm>
              <a:prstGeom prst="rect">
                <a:avLst/>
              </a:prstGeom>
              <a:effectLst>
                <a:outerShdw blurRad="127000" dist="63500" dir="2700000" sx="105000" sy="105000" algn="ctr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21816" y="3609340"/>
                <a:ext cx="8465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Twair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A, Al-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Okla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S, 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Zarkawi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M, </a:t>
                </a: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Abbady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AQ: </a:t>
                </a: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Characterization of camel nanobodies specific for </a:t>
                </a:r>
                <a:r>
                  <a:rPr lang="en-US" sz="14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superfolder</a:t>
                </a: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GFP fusion proteins. Molecular Biology Reports 2014, 41(10), 6887-98.</a:t>
                </a:r>
              </a:p>
            </p:txBody>
          </p:sp>
        </p:grpSp>
        <p:sp>
          <p:nvSpPr>
            <p:cNvPr id="19" name="24-Point Star 237"/>
            <p:cNvSpPr/>
            <p:nvPr/>
          </p:nvSpPr>
          <p:spPr>
            <a:xfrm>
              <a:off x="7481775" y="2925024"/>
              <a:ext cx="720000" cy="720000"/>
            </a:xfrm>
            <a:prstGeom prst="star24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IF</a:t>
              </a: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21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Nanobody Fusion 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072116"/>
            <a:ext cx="8839200" cy="578588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Anti-GH GFP fusion Nanobodies</a:t>
            </a:r>
          </a:p>
          <a:p>
            <a:pPr lvl="1"/>
            <a:r>
              <a:rPr lang="en-US" dirty="0"/>
              <a:t>Expression in E. coli</a:t>
            </a:r>
          </a:p>
          <a:p>
            <a:pPr lvl="1"/>
            <a:r>
              <a:rPr lang="en-US" dirty="0"/>
              <a:t>NbGH01-04, 06</a:t>
            </a:r>
          </a:p>
          <a:p>
            <a:pPr lvl="1"/>
            <a:r>
              <a:rPr lang="en-US" dirty="0"/>
              <a:t>GH direct detection</a:t>
            </a:r>
          </a:p>
          <a:p>
            <a:pPr lvl="2"/>
            <a:r>
              <a:rPr lang="en-US" dirty="0"/>
              <a:t>Detection R-a-GFP</a:t>
            </a:r>
          </a:p>
          <a:p>
            <a:pPr lvl="2"/>
            <a:endParaRPr lang="en-US" dirty="0"/>
          </a:p>
          <a:p>
            <a:r>
              <a:rPr lang="en-US" dirty="0"/>
              <a:t>Sandwich ELISA</a:t>
            </a:r>
          </a:p>
          <a:p>
            <a:pPr lvl="1"/>
            <a:r>
              <a:rPr lang="en-US" dirty="0"/>
              <a:t>Captor </a:t>
            </a:r>
            <a:r>
              <a:rPr lang="en-US" dirty="0" err="1"/>
              <a:t>Nb</a:t>
            </a:r>
            <a:endParaRPr lang="en-US" dirty="0"/>
          </a:p>
          <a:p>
            <a:pPr lvl="1"/>
            <a:r>
              <a:rPr lang="en-US" dirty="0"/>
              <a:t>Detector GFP-</a:t>
            </a:r>
            <a:r>
              <a:rPr lang="en-US" dirty="0" err="1"/>
              <a:t>Nb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56" name="Picture 155" descr="4979454151_d8823d58ca_z.jpg">
            <a:extLst>
              <a:ext uri="{FF2B5EF4-FFF2-40B4-BE49-F238E27FC236}">
                <a16:creationId xmlns:a16="http://schemas.microsoft.com/office/drawing/2014/main" id="{89814C54-4D28-4404-B204-E7149E6F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9375" t="11250" r="19063" b="20000"/>
          <a:stretch>
            <a:fillRect/>
          </a:stretch>
        </p:blipFill>
        <p:spPr>
          <a:xfrm>
            <a:off x="179512" y="4088623"/>
            <a:ext cx="2652745" cy="265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0E5BFA-098F-4B3E-A811-4BD547765653}"/>
              </a:ext>
            </a:extLst>
          </p:cNvPr>
          <p:cNvGrpSpPr/>
          <p:nvPr/>
        </p:nvGrpSpPr>
        <p:grpSpPr>
          <a:xfrm>
            <a:off x="7020272" y="1653385"/>
            <a:ext cx="1798109" cy="4871959"/>
            <a:chOff x="7236296" y="2546757"/>
            <a:chExt cx="1366061" cy="3665970"/>
          </a:xfrm>
        </p:grpSpPr>
        <p:grpSp>
          <p:nvGrpSpPr>
            <p:cNvPr id="161" name="Group 24">
              <a:extLst>
                <a:ext uri="{FF2B5EF4-FFF2-40B4-BE49-F238E27FC236}">
                  <a16:creationId xmlns:a16="http://schemas.microsoft.com/office/drawing/2014/main" id="{4D269AB1-586A-48F9-8402-66728CCAFB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6296" y="5860822"/>
              <a:ext cx="1175549" cy="351905"/>
              <a:chOff x="214282" y="4000504"/>
              <a:chExt cx="1500198" cy="285752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8AF0D70-C902-4AFE-828F-5036A0D7BBAF}"/>
                  </a:ext>
                </a:extLst>
              </p:cNvPr>
              <p:cNvCxnSpPr/>
              <p:nvPr/>
            </p:nvCxnSpPr>
            <p:spPr>
              <a:xfrm rot="5400000" flipH="1" flipV="1">
                <a:off x="214282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076481B-80CE-4A64-83F9-FF561B0CEF4D}"/>
                  </a:ext>
                </a:extLst>
              </p:cNvPr>
              <p:cNvSpPr/>
              <p:nvPr/>
            </p:nvSpPr>
            <p:spPr>
              <a:xfrm>
                <a:off x="357158" y="4000504"/>
                <a:ext cx="1357322" cy="142876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273C392-9A45-4CE2-A412-AA9FD53E4538}"/>
                  </a:ext>
                </a:extLst>
              </p:cNvPr>
              <p:cNvCxnSpPr/>
              <p:nvPr/>
            </p:nvCxnSpPr>
            <p:spPr>
              <a:xfrm rot="5400000" flipH="1" flipV="1">
                <a:off x="349221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BC4110D-167C-40F6-BF1C-74198B1CABC0}"/>
                  </a:ext>
                </a:extLst>
              </p:cNvPr>
              <p:cNvCxnSpPr/>
              <p:nvPr/>
            </p:nvCxnSpPr>
            <p:spPr>
              <a:xfrm rot="5400000" flipH="1" flipV="1">
                <a:off x="485747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F86D50B5-7367-406E-A391-F9F1EEFDB916}"/>
                  </a:ext>
                </a:extLst>
              </p:cNvPr>
              <p:cNvCxnSpPr/>
              <p:nvPr/>
            </p:nvCxnSpPr>
            <p:spPr>
              <a:xfrm rot="5400000" flipH="1" flipV="1">
                <a:off x="757211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80B8028-C186-4E24-B778-05457499A350}"/>
                  </a:ext>
                </a:extLst>
              </p:cNvPr>
              <p:cNvCxnSpPr/>
              <p:nvPr/>
            </p:nvCxnSpPr>
            <p:spPr>
              <a:xfrm rot="5400000" flipH="1" flipV="1">
                <a:off x="1028675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357F0B41-ED5A-4AD6-9C4A-F1570A0FB3C4}"/>
                  </a:ext>
                </a:extLst>
              </p:cNvPr>
              <p:cNvCxnSpPr/>
              <p:nvPr/>
            </p:nvCxnSpPr>
            <p:spPr>
              <a:xfrm rot="5400000" flipH="1" flipV="1">
                <a:off x="620685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61886AC-70F3-46A3-ADEE-D54EBEB31B0B}"/>
                  </a:ext>
                </a:extLst>
              </p:cNvPr>
              <p:cNvCxnSpPr/>
              <p:nvPr/>
            </p:nvCxnSpPr>
            <p:spPr>
              <a:xfrm rot="5400000" flipH="1" flipV="1">
                <a:off x="892149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F5C0305F-0A32-498F-B0F5-4E5E36775F5A}"/>
                  </a:ext>
                </a:extLst>
              </p:cNvPr>
              <p:cNvCxnSpPr/>
              <p:nvPr/>
            </p:nvCxnSpPr>
            <p:spPr>
              <a:xfrm rot="5400000" flipH="1" flipV="1">
                <a:off x="1163613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AE6BB9E-4407-4FDE-9A5E-81E16BD2012C}"/>
                  </a:ext>
                </a:extLst>
              </p:cNvPr>
              <p:cNvCxnSpPr/>
              <p:nvPr/>
            </p:nvCxnSpPr>
            <p:spPr>
              <a:xfrm rot="5400000" flipH="1" flipV="1">
                <a:off x="1300139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4C2F25D-AE78-4FC6-8B78-57EAFC3C9DFC}"/>
                  </a:ext>
                </a:extLst>
              </p:cNvPr>
              <p:cNvCxnSpPr/>
              <p:nvPr/>
            </p:nvCxnSpPr>
            <p:spPr>
              <a:xfrm rot="5400000" flipH="1" flipV="1">
                <a:off x="1435078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5468A7E-BEE5-4EC2-A06C-EEC87B6DEF5E}"/>
                  </a:ext>
                </a:extLst>
              </p:cNvPr>
              <p:cNvCxnSpPr/>
              <p:nvPr/>
            </p:nvCxnSpPr>
            <p:spPr>
              <a:xfrm rot="5400000" flipH="1" flipV="1">
                <a:off x="1571604" y="4143380"/>
                <a:ext cx="142876" cy="142876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AA6F1CE8-57FF-41BF-981A-5243FF14E090}"/>
                </a:ext>
              </a:extLst>
            </p:cNvPr>
            <p:cNvGrpSpPr/>
            <p:nvPr/>
          </p:nvGrpSpPr>
          <p:grpSpPr>
            <a:xfrm>
              <a:off x="7691627" y="4303633"/>
              <a:ext cx="849964" cy="694998"/>
              <a:chOff x="1770539" y="4290907"/>
              <a:chExt cx="740909" cy="625194"/>
            </a:xfrm>
          </p:grpSpPr>
          <p:sp>
            <p:nvSpPr>
              <p:cNvPr id="253" name="Cloud 252">
                <a:extLst>
                  <a:ext uri="{FF2B5EF4-FFF2-40B4-BE49-F238E27FC236}">
                    <a16:creationId xmlns:a16="http://schemas.microsoft.com/office/drawing/2014/main" id="{D88D1FD0-B6F3-4D04-BCE0-949E6FB43E3D}"/>
                  </a:ext>
                </a:extLst>
              </p:cNvPr>
              <p:cNvSpPr/>
              <p:nvPr/>
            </p:nvSpPr>
            <p:spPr>
              <a:xfrm rot="19964225">
                <a:off x="1770539" y="4290907"/>
                <a:ext cx="740909" cy="625194"/>
              </a:xfrm>
              <a:prstGeom prst="cloud">
                <a:avLst/>
              </a:prstGeom>
              <a:solidFill>
                <a:srgbClr val="FF9966"/>
              </a:solidFill>
              <a:ln w="38100">
                <a:solidFill>
                  <a:srgbClr val="0F0C0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A866505-F56F-42C6-8D0E-FD8C025F6DC8}"/>
                  </a:ext>
                </a:extLst>
              </p:cNvPr>
              <p:cNvSpPr/>
              <p:nvPr/>
            </p:nvSpPr>
            <p:spPr>
              <a:xfrm>
                <a:off x="1798733" y="4401349"/>
                <a:ext cx="659008" cy="31249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GH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ACF1B93-E389-4E43-AA37-B522BFAE8A82}"/>
                </a:ext>
              </a:extLst>
            </p:cNvPr>
            <p:cNvGrpSpPr/>
            <p:nvPr/>
          </p:nvGrpSpPr>
          <p:grpSpPr>
            <a:xfrm>
              <a:off x="7652513" y="2546757"/>
              <a:ext cx="949844" cy="1746061"/>
              <a:chOff x="1691680" y="2746964"/>
              <a:chExt cx="827974" cy="1570691"/>
            </a:xfrm>
          </p:grpSpPr>
          <p:sp>
            <p:nvSpPr>
              <p:cNvPr id="248" name="Oval 1045">
                <a:extLst>
                  <a:ext uri="{FF2B5EF4-FFF2-40B4-BE49-F238E27FC236}">
                    <a16:creationId xmlns:a16="http://schemas.microsoft.com/office/drawing/2014/main" id="{3EE4744B-1752-4260-BB59-22D3D89A17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828451" y="3782380"/>
                <a:ext cx="687928" cy="535275"/>
              </a:xfrm>
              <a:custGeom>
                <a:avLst/>
                <a:gdLst>
                  <a:gd name="connsiteX0" fmla="*/ 0 w 695318"/>
                  <a:gd name="connsiteY0" fmla="*/ 347659 h 695318"/>
                  <a:gd name="connsiteX1" fmla="*/ 101827 w 695318"/>
                  <a:gd name="connsiteY1" fmla="*/ 101827 h 695318"/>
                  <a:gd name="connsiteX2" fmla="*/ 347659 w 695318"/>
                  <a:gd name="connsiteY2" fmla="*/ 0 h 695318"/>
                  <a:gd name="connsiteX3" fmla="*/ 593491 w 695318"/>
                  <a:gd name="connsiteY3" fmla="*/ 101827 h 695318"/>
                  <a:gd name="connsiteX4" fmla="*/ 695318 w 695318"/>
                  <a:gd name="connsiteY4" fmla="*/ 347659 h 695318"/>
                  <a:gd name="connsiteX5" fmla="*/ 593491 w 695318"/>
                  <a:gd name="connsiteY5" fmla="*/ 593491 h 695318"/>
                  <a:gd name="connsiteX6" fmla="*/ 347659 w 695318"/>
                  <a:gd name="connsiteY6" fmla="*/ 695318 h 695318"/>
                  <a:gd name="connsiteX7" fmla="*/ 101827 w 695318"/>
                  <a:gd name="connsiteY7" fmla="*/ 593491 h 695318"/>
                  <a:gd name="connsiteX8" fmla="*/ 0 w 695318"/>
                  <a:gd name="connsiteY8" fmla="*/ 347659 h 695318"/>
                  <a:gd name="connsiteX0" fmla="*/ 0 w 695318"/>
                  <a:gd name="connsiteY0" fmla="*/ 259323 h 606982"/>
                  <a:gd name="connsiteX1" fmla="*/ 101827 w 695318"/>
                  <a:gd name="connsiteY1" fmla="*/ 13491 h 606982"/>
                  <a:gd name="connsiteX2" fmla="*/ 347659 w 695318"/>
                  <a:gd name="connsiteY2" fmla="*/ 340268 h 606982"/>
                  <a:gd name="connsiteX3" fmla="*/ 593491 w 695318"/>
                  <a:gd name="connsiteY3" fmla="*/ 13491 h 606982"/>
                  <a:gd name="connsiteX4" fmla="*/ 695318 w 695318"/>
                  <a:gd name="connsiteY4" fmla="*/ 259323 h 606982"/>
                  <a:gd name="connsiteX5" fmla="*/ 593491 w 695318"/>
                  <a:gd name="connsiteY5" fmla="*/ 505155 h 606982"/>
                  <a:gd name="connsiteX6" fmla="*/ 347659 w 695318"/>
                  <a:gd name="connsiteY6" fmla="*/ 606982 h 606982"/>
                  <a:gd name="connsiteX7" fmla="*/ 101827 w 695318"/>
                  <a:gd name="connsiteY7" fmla="*/ 505155 h 606982"/>
                  <a:gd name="connsiteX8" fmla="*/ 0 w 695318"/>
                  <a:gd name="connsiteY8" fmla="*/ 259323 h 606982"/>
                  <a:gd name="connsiteX0" fmla="*/ 0 w 695318"/>
                  <a:gd name="connsiteY0" fmla="*/ 256158 h 603817"/>
                  <a:gd name="connsiteX1" fmla="*/ 101827 w 695318"/>
                  <a:gd name="connsiteY1" fmla="*/ 10326 h 603817"/>
                  <a:gd name="connsiteX2" fmla="*/ 347659 w 695318"/>
                  <a:gd name="connsiteY2" fmla="*/ 194203 h 603817"/>
                  <a:gd name="connsiteX3" fmla="*/ 593491 w 695318"/>
                  <a:gd name="connsiteY3" fmla="*/ 10326 h 603817"/>
                  <a:gd name="connsiteX4" fmla="*/ 695318 w 695318"/>
                  <a:gd name="connsiteY4" fmla="*/ 256158 h 603817"/>
                  <a:gd name="connsiteX5" fmla="*/ 593491 w 695318"/>
                  <a:gd name="connsiteY5" fmla="*/ 501990 h 603817"/>
                  <a:gd name="connsiteX6" fmla="*/ 347659 w 695318"/>
                  <a:gd name="connsiteY6" fmla="*/ 603817 h 603817"/>
                  <a:gd name="connsiteX7" fmla="*/ 101827 w 695318"/>
                  <a:gd name="connsiteY7" fmla="*/ 501990 h 603817"/>
                  <a:gd name="connsiteX8" fmla="*/ 0 w 695318"/>
                  <a:gd name="connsiteY8" fmla="*/ 256158 h 60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5318" h="603817">
                    <a:moveTo>
                      <a:pt x="0" y="256158"/>
                    </a:moveTo>
                    <a:cubicBezTo>
                      <a:pt x="0" y="163953"/>
                      <a:pt x="43884" y="20652"/>
                      <a:pt x="101827" y="10326"/>
                    </a:cubicBezTo>
                    <a:cubicBezTo>
                      <a:pt x="159770" y="0"/>
                      <a:pt x="255454" y="194203"/>
                      <a:pt x="347659" y="194203"/>
                    </a:cubicBezTo>
                    <a:cubicBezTo>
                      <a:pt x="439864" y="194203"/>
                      <a:pt x="535548" y="0"/>
                      <a:pt x="593491" y="10326"/>
                    </a:cubicBezTo>
                    <a:cubicBezTo>
                      <a:pt x="651434" y="20652"/>
                      <a:pt x="695318" y="163953"/>
                      <a:pt x="695318" y="256158"/>
                    </a:cubicBezTo>
                    <a:cubicBezTo>
                      <a:pt x="695318" y="348363"/>
                      <a:pt x="658690" y="436791"/>
                      <a:pt x="593491" y="501990"/>
                    </a:cubicBezTo>
                    <a:cubicBezTo>
                      <a:pt x="528292" y="567189"/>
                      <a:pt x="439864" y="603817"/>
                      <a:pt x="347659" y="603817"/>
                    </a:cubicBezTo>
                    <a:cubicBezTo>
                      <a:pt x="255454" y="603817"/>
                      <a:pt x="167026" y="567189"/>
                      <a:pt x="101827" y="501990"/>
                    </a:cubicBezTo>
                    <a:cubicBezTo>
                      <a:pt x="36628" y="436791"/>
                      <a:pt x="0" y="348363"/>
                      <a:pt x="0" y="256158"/>
                    </a:cubicBezTo>
                    <a:close/>
                  </a:path>
                </a:pathLst>
              </a:custGeom>
              <a:solidFill>
                <a:srgbClr val="FFC0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200EA420-5383-4121-BAAA-DA42CD347160}"/>
                  </a:ext>
                </a:extLst>
              </p:cNvPr>
              <p:cNvSpPr/>
              <p:nvPr/>
            </p:nvSpPr>
            <p:spPr>
              <a:xfrm>
                <a:off x="1860646" y="3823532"/>
                <a:ext cx="659008" cy="30455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sz="1600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Nb07</a:t>
                </a:r>
              </a:p>
            </p:txBody>
          </p:sp>
          <p:sp>
            <p:nvSpPr>
              <p:cNvPr id="250" name="Freeform 21">
                <a:extLst>
                  <a:ext uri="{FF2B5EF4-FFF2-40B4-BE49-F238E27FC236}">
                    <a16:creationId xmlns:a16="http://schemas.microsoft.com/office/drawing/2014/main" id="{CE568E7E-F41C-489D-90FA-6D6E2FA7AAE4}"/>
                  </a:ext>
                </a:extLst>
              </p:cNvPr>
              <p:cNvSpPr/>
              <p:nvPr/>
            </p:nvSpPr>
            <p:spPr>
              <a:xfrm>
                <a:off x="2065417" y="3522125"/>
                <a:ext cx="150780" cy="321385"/>
              </a:xfrm>
              <a:custGeom>
                <a:avLst/>
                <a:gdLst>
                  <a:gd name="connsiteX0" fmla="*/ 0 w 152400"/>
                  <a:gd name="connsiteY0" fmla="*/ 0 h 362539"/>
                  <a:gd name="connsiteX1" fmla="*/ 38100 w 152400"/>
                  <a:gd name="connsiteY1" fmla="*/ 114300 h 362539"/>
                  <a:gd name="connsiteX2" fmla="*/ 88900 w 152400"/>
                  <a:gd name="connsiteY2" fmla="*/ 127000 h 362539"/>
                  <a:gd name="connsiteX3" fmla="*/ 152400 w 152400"/>
                  <a:gd name="connsiteY3" fmla="*/ 139700 h 362539"/>
                  <a:gd name="connsiteX4" fmla="*/ 139700 w 152400"/>
                  <a:gd name="connsiteY4" fmla="*/ 241300 h 362539"/>
                  <a:gd name="connsiteX5" fmla="*/ 101600 w 152400"/>
                  <a:gd name="connsiteY5" fmla="*/ 304800 h 36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362539">
                    <a:moveTo>
                      <a:pt x="0" y="0"/>
                    </a:moveTo>
                    <a:cubicBezTo>
                      <a:pt x="5222" y="26110"/>
                      <a:pt x="12861" y="93268"/>
                      <a:pt x="38100" y="114300"/>
                    </a:cubicBezTo>
                    <a:cubicBezTo>
                      <a:pt x="51509" y="125474"/>
                      <a:pt x="71861" y="123214"/>
                      <a:pt x="88900" y="127000"/>
                    </a:cubicBezTo>
                    <a:cubicBezTo>
                      <a:pt x="109972" y="131683"/>
                      <a:pt x="131233" y="135467"/>
                      <a:pt x="152400" y="139700"/>
                    </a:cubicBezTo>
                    <a:cubicBezTo>
                      <a:pt x="148167" y="173567"/>
                      <a:pt x="151364" y="209225"/>
                      <a:pt x="139700" y="241300"/>
                    </a:cubicBezTo>
                    <a:cubicBezTo>
                      <a:pt x="95613" y="362539"/>
                      <a:pt x="101600" y="225070"/>
                      <a:pt x="101600" y="304800"/>
                    </a:cubicBezTo>
                  </a:path>
                </a:pathLst>
              </a:custGeom>
              <a:ln w="38100">
                <a:solidFill>
                  <a:srgbClr val="0F0C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044AC10A-7007-4C90-B460-A10E94E0C41D}"/>
                  </a:ext>
                </a:extLst>
              </p:cNvPr>
              <p:cNvSpPr/>
              <p:nvPr/>
            </p:nvSpPr>
            <p:spPr>
              <a:xfrm>
                <a:off x="1807697" y="2746964"/>
                <a:ext cx="543241" cy="796923"/>
              </a:xfrm>
              <a:prstGeom prst="ellipse">
                <a:avLst/>
              </a:prstGeom>
              <a:ln w="38100">
                <a:solidFill>
                  <a:srgbClr val="0F0C0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2" name="Rectangle 62">
                <a:extLst>
                  <a:ext uri="{FF2B5EF4-FFF2-40B4-BE49-F238E27FC236}">
                    <a16:creationId xmlns:a16="http://schemas.microsoft.com/office/drawing/2014/main" id="{6F5A16C5-AFAA-4AB6-A76E-B786990F5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680" y="2996952"/>
                <a:ext cx="76976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/>
                <a:r>
                  <a:rPr lang="en-US" altLang="en-US" sz="1800" b="1" dirty="0">
                    <a:latin typeface="Arial" pitchFamily="34" charset="0"/>
                    <a:cs typeface="Arial" pitchFamily="34" charset="0"/>
                  </a:rPr>
                  <a:t>GFP</a:t>
                </a: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B21EF7F-A045-44D0-9107-23DE3929C180}"/>
                </a:ext>
              </a:extLst>
            </p:cNvPr>
            <p:cNvGrpSpPr/>
            <p:nvPr/>
          </p:nvGrpSpPr>
          <p:grpSpPr>
            <a:xfrm rot="11683721">
              <a:off x="7434080" y="4964553"/>
              <a:ext cx="818348" cy="884352"/>
              <a:chOff x="1303251" y="5216580"/>
              <a:chExt cx="713348" cy="795530"/>
            </a:xfrm>
          </p:grpSpPr>
          <p:sp>
            <p:nvSpPr>
              <p:cNvPr id="242" name="Oval 1045">
                <a:extLst>
                  <a:ext uri="{FF2B5EF4-FFF2-40B4-BE49-F238E27FC236}">
                    <a16:creationId xmlns:a16="http://schemas.microsoft.com/office/drawing/2014/main" id="{1FD9BCD5-E75A-491D-97EA-82282B860B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328671" y="5476835"/>
                <a:ext cx="687928" cy="535275"/>
              </a:xfrm>
              <a:custGeom>
                <a:avLst/>
                <a:gdLst>
                  <a:gd name="connsiteX0" fmla="*/ 0 w 695318"/>
                  <a:gd name="connsiteY0" fmla="*/ 347659 h 695318"/>
                  <a:gd name="connsiteX1" fmla="*/ 101827 w 695318"/>
                  <a:gd name="connsiteY1" fmla="*/ 101827 h 695318"/>
                  <a:gd name="connsiteX2" fmla="*/ 347659 w 695318"/>
                  <a:gd name="connsiteY2" fmla="*/ 0 h 695318"/>
                  <a:gd name="connsiteX3" fmla="*/ 593491 w 695318"/>
                  <a:gd name="connsiteY3" fmla="*/ 101827 h 695318"/>
                  <a:gd name="connsiteX4" fmla="*/ 695318 w 695318"/>
                  <a:gd name="connsiteY4" fmla="*/ 347659 h 695318"/>
                  <a:gd name="connsiteX5" fmla="*/ 593491 w 695318"/>
                  <a:gd name="connsiteY5" fmla="*/ 593491 h 695318"/>
                  <a:gd name="connsiteX6" fmla="*/ 347659 w 695318"/>
                  <a:gd name="connsiteY6" fmla="*/ 695318 h 695318"/>
                  <a:gd name="connsiteX7" fmla="*/ 101827 w 695318"/>
                  <a:gd name="connsiteY7" fmla="*/ 593491 h 695318"/>
                  <a:gd name="connsiteX8" fmla="*/ 0 w 695318"/>
                  <a:gd name="connsiteY8" fmla="*/ 347659 h 695318"/>
                  <a:gd name="connsiteX0" fmla="*/ 0 w 695318"/>
                  <a:gd name="connsiteY0" fmla="*/ 259323 h 606982"/>
                  <a:gd name="connsiteX1" fmla="*/ 101827 w 695318"/>
                  <a:gd name="connsiteY1" fmla="*/ 13491 h 606982"/>
                  <a:gd name="connsiteX2" fmla="*/ 347659 w 695318"/>
                  <a:gd name="connsiteY2" fmla="*/ 340268 h 606982"/>
                  <a:gd name="connsiteX3" fmla="*/ 593491 w 695318"/>
                  <a:gd name="connsiteY3" fmla="*/ 13491 h 606982"/>
                  <a:gd name="connsiteX4" fmla="*/ 695318 w 695318"/>
                  <a:gd name="connsiteY4" fmla="*/ 259323 h 606982"/>
                  <a:gd name="connsiteX5" fmla="*/ 593491 w 695318"/>
                  <a:gd name="connsiteY5" fmla="*/ 505155 h 606982"/>
                  <a:gd name="connsiteX6" fmla="*/ 347659 w 695318"/>
                  <a:gd name="connsiteY6" fmla="*/ 606982 h 606982"/>
                  <a:gd name="connsiteX7" fmla="*/ 101827 w 695318"/>
                  <a:gd name="connsiteY7" fmla="*/ 505155 h 606982"/>
                  <a:gd name="connsiteX8" fmla="*/ 0 w 695318"/>
                  <a:gd name="connsiteY8" fmla="*/ 259323 h 606982"/>
                  <a:gd name="connsiteX0" fmla="*/ 0 w 695318"/>
                  <a:gd name="connsiteY0" fmla="*/ 256158 h 603817"/>
                  <a:gd name="connsiteX1" fmla="*/ 101827 w 695318"/>
                  <a:gd name="connsiteY1" fmla="*/ 10326 h 603817"/>
                  <a:gd name="connsiteX2" fmla="*/ 347659 w 695318"/>
                  <a:gd name="connsiteY2" fmla="*/ 194203 h 603817"/>
                  <a:gd name="connsiteX3" fmla="*/ 593491 w 695318"/>
                  <a:gd name="connsiteY3" fmla="*/ 10326 h 603817"/>
                  <a:gd name="connsiteX4" fmla="*/ 695318 w 695318"/>
                  <a:gd name="connsiteY4" fmla="*/ 256158 h 603817"/>
                  <a:gd name="connsiteX5" fmla="*/ 593491 w 695318"/>
                  <a:gd name="connsiteY5" fmla="*/ 501990 h 603817"/>
                  <a:gd name="connsiteX6" fmla="*/ 347659 w 695318"/>
                  <a:gd name="connsiteY6" fmla="*/ 603817 h 603817"/>
                  <a:gd name="connsiteX7" fmla="*/ 101827 w 695318"/>
                  <a:gd name="connsiteY7" fmla="*/ 501990 h 603817"/>
                  <a:gd name="connsiteX8" fmla="*/ 0 w 695318"/>
                  <a:gd name="connsiteY8" fmla="*/ 256158 h 60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5318" h="603817">
                    <a:moveTo>
                      <a:pt x="0" y="256158"/>
                    </a:moveTo>
                    <a:cubicBezTo>
                      <a:pt x="0" y="163953"/>
                      <a:pt x="43884" y="20652"/>
                      <a:pt x="101827" y="10326"/>
                    </a:cubicBezTo>
                    <a:cubicBezTo>
                      <a:pt x="159770" y="0"/>
                      <a:pt x="255454" y="194203"/>
                      <a:pt x="347659" y="194203"/>
                    </a:cubicBezTo>
                    <a:cubicBezTo>
                      <a:pt x="439864" y="194203"/>
                      <a:pt x="535548" y="0"/>
                      <a:pt x="593491" y="10326"/>
                    </a:cubicBezTo>
                    <a:cubicBezTo>
                      <a:pt x="651434" y="20652"/>
                      <a:pt x="695318" y="163953"/>
                      <a:pt x="695318" y="256158"/>
                    </a:cubicBezTo>
                    <a:cubicBezTo>
                      <a:pt x="695318" y="348363"/>
                      <a:pt x="658690" y="436791"/>
                      <a:pt x="593491" y="501990"/>
                    </a:cubicBezTo>
                    <a:cubicBezTo>
                      <a:pt x="528292" y="567189"/>
                      <a:pt x="439864" y="603817"/>
                      <a:pt x="347659" y="603817"/>
                    </a:cubicBezTo>
                    <a:cubicBezTo>
                      <a:pt x="255454" y="603817"/>
                      <a:pt x="167026" y="567189"/>
                      <a:pt x="101827" y="501990"/>
                    </a:cubicBezTo>
                    <a:cubicBezTo>
                      <a:pt x="36628" y="436791"/>
                      <a:pt x="0" y="348363"/>
                      <a:pt x="0" y="256158"/>
                    </a:cubicBezTo>
                    <a:close/>
                  </a:path>
                </a:pathLst>
              </a:custGeom>
              <a:solidFill>
                <a:srgbClr val="FF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D4F819BD-E3EA-47FE-8283-64C04F6182FE}"/>
                  </a:ext>
                </a:extLst>
              </p:cNvPr>
              <p:cNvSpPr/>
              <p:nvPr/>
            </p:nvSpPr>
            <p:spPr>
              <a:xfrm rot="9916279">
                <a:off x="1303251" y="5550625"/>
                <a:ext cx="659008" cy="30455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sz="1600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Nb04</a:t>
                </a:r>
              </a:p>
            </p:txBody>
          </p:sp>
          <p:sp>
            <p:nvSpPr>
              <p:cNvPr id="244" name="Freeform 21">
                <a:extLst>
                  <a:ext uri="{FF2B5EF4-FFF2-40B4-BE49-F238E27FC236}">
                    <a16:creationId xmlns:a16="http://schemas.microsoft.com/office/drawing/2014/main" id="{89AFF505-AA53-4EF4-92B1-05DE758D5FC2}"/>
                  </a:ext>
                </a:extLst>
              </p:cNvPr>
              <p:cNvSpPr/>
              <p:nvPr/>
            </p:nvSpPr>
            <p:spPr>
              <a:xfrm>
                <a:off x="1565637" y="5216580"/>
                <a:ext cx="150780" cy="321385"/>
              </a:xfrm>
              <a:custGeom>
                <a:avLst/>
                <a:gdLst>
                  <a:gd name="connsiteX0" fmla="*/ 0 w 152400"/>
                  <a:gd name="connsiteY0" fmla="*/ 0 h 362539"/>
                  <a:gd name="connsiteX1" fmla="*/ 38100 w 152400"/>
                  <a:gd name="connsiteY1" fmla="*/ 114300 h 362539"/>
                  <a:gd name="connsiteX2" fmla="*/ 88900 w 152400"/>
                  <a:gd name="connsiteY2" fmla="*/ 127000 h 362539"/>
                  <a:gd name="connsiteX3" fmla="*/ 152400 w 152400"/>
                  <a:gd name="connsiteY3" fmla="*/ 139700 h 362539"/>
                  <a:gd name="connsiteX4" fmla="*/ 139700 w 152400"/>
                  <a:gd name="connsiteY4" fmla="*/ 241300 h 362539"/>
                  <a:gd name="connsiteX5" fmla="*/ 101600 w 152400"/>
                  <a:gd name="connsiteY5" fmla="*/ 304800 h 36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362539">
                    <a:moveTo>
                      <a:pt x="0" y="0"/>
                    </a:moveTo>
                    <a:cubicBezTo>
                      <a:pt x="5222" y="26110"/>
                      <a:pt x="12861" y="93268"/>
                      <a:pt x="38100" y="114300"/>
                    </a:cubicBezTo>
                    <a:cubicBezTo>
                      <a:pt x="51509" y="125474"/>
                      <a:pt x="71861" y="123214"/>
                      <a:pt x="88900" y="127000"/>
                    </a:cubicBezTo>
                    <a:cubicBezTo>
                      <a:pt x="109972" y="131683"/>
                      <a:pt x="131233" y="135467"/>
                      <a:pt x="152400" y="139700"/>
                    </a:cubicBezTo>
                    <a:cubicBezTo>
                      <a:pt x="148167" y="173567"/>
                      <a:pt x="151364" y="209225"/>
                      <a:pt x="139700" y="241300"/>
                    </a:cubicBezTo>
                    <a:cubicBezTo>
                      <a:pt x="95613" y="362539"/>
                      <a:pt x="101600" y="225070"/>
                      <a:pt x="101600" y="304800"/>
                    </a:cubicBezTo>
                  </a:path>
                </a:pathLst>
              </a:custGeom>
              <a:ln w="38100">
                <a:solidFill>
                  <a:srgbClr val="0F0C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6C720D-9EA5-4783-81BB-BB2CF8D23B1D}"/>
              </a:ext>
            </a:extLst>
          </p:cNvPr>
          <p:cNvGrpSpPr/>
          <p:nvPr/>
        </p:nvGrpSpPr>
        <p:grpSpPr>
          <a:xfrm>
            <a:off x="3131840" y="1700808"/>
            <a:ext cx="4007972" cy="3938269"/>
            <a:chOff x="3635896" y="1119577"/>
            <a:chExt cx="3469808" cy="3388381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882C382-E344-4A25-9525-DB2CF159DC42}"/>
                </a:ext>
              </a:extLst>
            </p:cNvPr>
            <p:cNvGrpSpPr/>
            <p:nvPr/>
          </p:nvGrpSpPr>
          <p:grpSpPr>
            <a:xfrm>
              <a:off x="3635896" y="1119577"/>
              <a:ext cx="2865153" cy="3388381"/>
              <a:chOff x="3273330" y="2324100"/>
              <a:chExt cx="1862085" cy="2187774"/>
            </a:xfrm>
          </p:grpSpPr>
          <p:pic>
            <p:nvPicPr>
              <p:cNvPr id="154" name="Picture 7" descr="IMAGE - Rendered GFP - 640.jpg">
                <a:extLst>
                  <a:ext uri="{FF2B5EF4-FFF2-40B4-BE49-F238E27FC236}">
                    <a16:creationId xmlns:a16="http://schemas.microsoft.com/office/drawing/2014/main" id="{10F914FE-902C-422B-A349-039A5CB58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3330" y="2324100"/>
                <a:ext cx="1720850" cy="172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Text Box 18">
                <a:extLst>
                  <a:ext uri="{FF2B5EF4-FFF2-40B4-BE49-F238E27FC236}">
                    <a16:creationId xmlns:a16="http://schemas.microsoft.com/office/drawing/2014/main" id="{EE3D5759-20CF-48D2-B631-17512D3CA2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0972" y="4233664"/>
                <a:ext cx="1564443" cy="278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sf</a:t>
                </a:r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GFP-NbGH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9" name="Picture 4" descr="VHH structure.jpg">
              <a:extLst>
                <a:ext uri="{FF2B5EF4-FFF2-40B4-BE49-F238E27FC236}">
                  <a16:creationId xmlns:a16="http://schemas.microsoft.com/office/drawing/2014/main" id="{1DB83507-540C-4E5D-8564-FD9AE59C9A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89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94888">
              <a:off x="5614891" y="2678396"/>
              <a:ext cx="1403549" cy="1564680"/>
            </a:xfrm>
            <a:prstGeom prst="rect">
              <a:avLst/>
            </a:prstGeom>
            <a:noFill/>
            <a:ln w="25400" cap="sq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tl" rotWithShape="0">
                      <a:srgbClr val="000000">
                        <a:alpha val="42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7" name="Text Box 18">
              <a:extLst>
                <a:ext uri="{FF2B5EF4-FFF2-40B4-BE49-F238E27FC236}">
                  <a16:creationId xmlns:a16="http://schemas.microsoft.com/office/drawing/2014/main" id="{A09548D3-8678-454A-8323-A64A76881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920" y="3501008"/>
              <a:ext cx="11521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sf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GFP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Text Box 18">
              <a:extLst>
                <a:ext uri="{FF2B5EF4-FFF2-40B4-BE49-F238E27FC236}">
                  <a16:creationId xmlns:a16="http://schemas.microsoft.com/office/drawing/2014/main" id="{E1DC684F-B79B-4DD3-906C-81C246AE61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992" y="2583192"/>
              <a:ext cx="131871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Nanobody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8930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5432-A3DC-47CB-88C5-4B9103B86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Nanobody Beads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4D2ED-F106-412D-9FDC-8BE06CE9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5324492"/>
          </a:xfrm>
        </p:spPr>
        <p:txBody>
          <a:bodyPr/>
          <a:lstStyle/>
          <a:p>
            <a:r>
              <a:rPr lang="en-US" dirty="0"/>
              <a:t>GH quantification</a:t>
            </a:r>
          </a:p>
          <a:p>
            <a:pPr lvl="1"/>
            <a:r>
              <a:rPr lang="en-US" dirty="0"/>
              <a:t>Direct, Fast &amp; Scalable</a:t>
            </a:r>
          </a:p>
          <a:p>
            <a:pPr lvl="1"/>
            <a:r>
              <a:rPr lang="en-US" dirty="0"/>
              <a:t>Detection limit: </a:t>
            </a:r>
          </a:p>
          <a:p>
            <a:pPr lvl="2"/>
            <a:r>
              <a:rPr lang="en-US" dirty="0"/>
              <a:t>0.1ng/mL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89D5DD-E0A7-4D13-83AF-7DD55CB8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47" y="2385545"/>
            <a:ext cx="4443267" cy="4324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01C9E50-848E-4171-81EF-414E450119C8}"/>
              </a:ext>
            </a:extLst>
          </p:cNvPr>
          <p:cNvGrpSpPr/>
          <p:nvPr/>
        </p:nvGrpSpPr>
        <p:grpSpPr>
          <a:xfrm>
            <a:off x="5652120" y="1196752"/>
            <a:ext cx="3096344" cy="5513087"/>
            <a:chOff x="4716016" y="1196752"/>
            <a:chExt cx="2699067" cy="495936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81E41C3-9328-414B-B229-3767ECB78E55}"/>
                </a:ext>
              </a:extLst>
            </p:cNvPr>
            <p:cNvGrpSpPr/>
            <p:nvPr/>
          </p:nvGrpSpPr>
          <p:grpSpPr>
            <a:xfrm>
              <a:off x="6059029" y="2777172"/>
              <a:ext cx="740909" cy="625194"/>
              <a:chOff x="1770539" y="4290907"/>
              <a:chExt cx="740909" cy="625194"/>
            </a:xfrm>
          </p:grpSpPr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AF4A01B-2A11-4660-8712-FDFA094FDE18}"/>
                  </a:ext>
                </a:extLst>
              </p:cNvPr>
              <p:cNvSpPr/>
              <p:nvPr/>
            </p:nvSpPr>
            <p:spPr>
              <a:xfrm rot="19964225">
                <a:off x="1770539" y="4290907"/>
                <a:ext cx="740909" cy="625194"/>
              </a:xfrm>
              <a:prstGeom prst="cloud">
                <a:avLst/>
              </a:prstGeom>
              <a:solidFill>
                <a:srgbClr val="FF9966"/>
              </a:solidFill>
              <a:ln w="38100">
                <a:solidFill>
                  <a:srgbClr val="0F0C0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72EA16-3E68-4AD7-906B-5FB5E31B3653}"/>
                  </a:ext>
                </a:extLst>
              </p:cNvPr>
              <p:cNvSpPr/>
              <p:nvPr/>
            </p:nvSpPr>
            <p:spPr>
              <a:xfrm>
                <a:off x="1798733" y="4326764"/>
                <a:ext cx="659008" cy="4616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Ag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96F992B-5375-4E02-9C7B-A07F364F6750}"/>
                </a:ext>
              </a:extLst>
            </p:cNvPr>
            <p:cNvGrpSpPr/>
            <p:nvPr/>
          </p:nvGrpSpPr>
          <p:grpSpPr>
            <a:xfrm>
              <a:off x="6024934" y="1196752"/>
              <a:ext cx="827974" cy="1570691"/>
              <a:chOff x="1691680" y="2746964"/>
              <a:chExt cx="827974" cy="1570691"/>
            </a:xfrm>
          </p:grpSpPr>
          <p:sp>
            <p:nvSpPr>
              <p:cNvPr id="18" name="Oval 1045">
                <a:extLst>
                  <a:ext uri="{FF2B5EF4-FFF2-40B4-BE49-F238E27FC236}">
                    <a16:creationId xmlns:a16="http://schemas.microsoft.com/office/drawing/2014/main" id="{B9C51E55-ABB6-439A-9D3F-08E548F27C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828451" y="3782380"/>
                <a:ext cx="687928" cy="535275"/>
              </a:xfrm>
              <a:custGeom>
                <a:avLst/>
                <a:gdLst>
                  <a:gd name="connsiteX0" fmla="*/ 0 w 695318"/>
                  <a:gd name="connsiteY0" fmla="*/ 347659 h 695318"/>
                  <a:gd name="connsiteX1" fmla="*/ 101827 w 695318"/>
                  <a:gd name="connsiteY1" fmla="*/ 101827 h 695318"/>
                  <a:gd name="connsiteX2" fmla="*/ 347659 w 695318"/>
                  <a:gd name="connsiteY2" fmla="*/ 0 h 695318"/>
                  <a:gd name="connsiteX3" fmla="*/ 593491 w 695318"/>
                  <a:gd name="connsiteY3" fmla="*/ 101827 h 695318"/>
                  <a:gd name="connsiteX4" fmla="*/ 695318 w 695318"/>
                  <a:gd name="connsiteY4" fmla="*/ 347659 h 695318"/>
                  <a:gd name="connsiteX5" fmla="*/ 593491 w 695318"/>
                  <a:gd name="connsiteY5" fmla="*/ 593491 h 695318"/>
                  <a:gd name="connsiteX6" fmla="*/ 347659 w 695318"/>
                  <a:gd name="connsiteY6" fmla="*/ 695318 h 695318"/>
                  <a:gd name="connsiteX7" fmla="*/ 101827 w 695318"/>
                  <a:gd name="connsiteY7" fmla="*/ 593491 h 695318"/>
                  <a:gd name="connsiteX8" fmla="*/ 0 w 695318"/>
                  <a:gd name="connsiteY8" fmla="*/ 347659 h 695318"/>
                  <a:gd name="connsiteX0" fmla="*/ 0 w 695318"/>
                  <a:gd name="connsiteY0" fmla="*/ 259323 h 606982"/>
                  <a:gd name="connsiteX1" fmla="*/ 101827 w 695318"/>
                  <a:gd name="connsiteY1" fmla="*/ 13491 h 606982"/>
                  <a:gd name="connsiteX2" fmla="*/ 347659 w 695318"/>
                  <a:gd name="connsiteY2" fmla="*/ 340268 h 606982"/>
                  <a:gd name="connsiteX3" fmla="*/ 593491 w 695318"/>
                  <a:gd name="connsiteY3" fmla="*/ 13491 h 606982"/>
                  <a:gd name="connsiteX4" fmla="*/ 695318 w 695318"/>
                  <a:gd name="connsiteY4" fmla="*/ 259323 h 606982"/>
                  <a:gd name="connsiteX5" fmla="*/ 593491 w 695318"/>
                  <a:gd name="connsiteY5" fmla="*/ 505155 h 606982"/>
                  <a:gd name="connsiteX6" fmla="*/ 347659 w 695318"/>
                  <a:gd name="connsiteY6" fmla="*/ 606982 h 606982"/>
                  <a:gd name="connsiteX7" fmla="*/ 101827 w 695318"/>
                  <a:gd name="connsiteY7" fmla="*/ 505155 h 606982"/>
                  <a:gd name="connsiteX8" fmla="*/ 0 w 695318"/>
                  <a:gd name="connsiteY8" fmla="*/ 259323 h 606982"/>
                  <a:gd name="connsiteX0" fmla="*/ 0 w 695318"/>
                  <a:gd name="connsiteY0" fmla="*/ 256158 h 603817"/>
                  <a:gd name="connsiteX1" fmla="*/ 101827 w 695318"/>
                  <a:gd name="connsiteY1" fmla="*/ 10326 h 603817"/>
                  <a:gd name="connsiteX2" fmla="*/ 347659 w 695318"/>
                  <a:gd name="connsiteY2" fmla="*/ 194203 h 603817"/>
                  <a:gd name="connsiteX3" fmla="*/ 593491 w 695318"/>
                  <a:gd name="connsiteY3" fmla="*/ 10326 h 603817"/>
                  <a:gd name="connsiteX4" fmla="*/ 695318 w 695318"/>
                  <a:gd name="connsiteY4" fmla="*/ 256158 h 603817"/>
                  <a:gd name="connsiteX5" fmla="*/ 593491 w 695318"/>
                  <a:gd name="connsiteY5" fmla="*/ 501990 h 603817"/>
                  <a:gd name="connsiteX6" fmla="*/ 347659 w 695318"/>
                  <a:gd name="connsiteY6" fmla="*/ 603817 h 603817"/>
                  <a:gd name="connsiteX7" fmla="*/ 101827 w 695318"/>
                  <a:gd name="connsiteY7" fmla="*/ 501990 h 603817"/>
                  <a:gd name="connsiteX8" fmla="*/ 0 w 695318"/>
                  <a:gd name="connsiteY8" fmla="*/ 256158 h 60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5318" h="603817">
                    <a:moveTo>
                      <a:pt x="0" y="256158"/>
                    </a:moveTo>
                    <a:cubicBezTo>
                      <a:pt x="0" y="163953"/>
                      <a:pt x="43884" y="20652"/>
                      <a:pt x="101827" y="10326"/>
                    </a:cubicBezTo>
                    <a:cubicBezTo>
                      <a:pt x="159770" y="0"/>
                      <a:pt x="255454" y="194203"/>
                      <a:pt x="347659" y="194203"/>
                    </a:cubicBezTo>
                    <a:cubicBezTo>
                      <a:pt x="439864" y="194203"/>
                      <a:pt x="535548" y="0"/>
                      <a:pt x="593491" y="10326"/>
                    </a:cubicBezTo>
                    <a:cubicBezTo>
                      <a:pt x="651434" y="20652"/>
                      <a:pt x="695318" y="163953"/>
                      <a:pt x="695318" y="256158"/>
                    </a:cubicBezTo>
                    <a:cubicBezTo>
                      <a:pt x="695318" y="348363"/>
                      <a:pt x="658690" y="436791"/>
                      <a:pt x="593491" y="501990"/>
                    </a:cubicBezTo>
                    <a:cubicBezTo>
                      <a:pt x="528292" y="567189"/>
                      <a:pt x="439864" y="603817"/>
                      <a:pt x="347659" y="603817"/>
                    </a:cubicBezTo>
                    <a:cubicBezTo>
                      <a:pt x="255454" y="603817"/>
                      <a:pt x="167026" y="567189"/>
                      <a:pt x="101827" y="501990"/>
                    </a:cubicBezTo>
                    <a:cubicBezTo>
                      <a:pt x="36628" y="436791"/>
                      <a:pt x="0" y="348363"/>
                      <a:pt x="0" y="256158"/>
                    </a:cubicBezTo>
                    <a:close/>
                  </a:path>
                </a:pathLst>
              </a:custGeom>
              <a:solidFill>
                <a:srgbClr val="FFC0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580BBE-FE0F-4B12-88BC-F140FE65EADA}"/>
                  </a:ext>
                </a:extLst>
              </p:cNvPr>
              <p:cNvSpPr/>
              <p:nvPr/>
            </p:nvSpPr>
            <p:spPr>
              <a:xfrm>
                <a:off x="1860646" y="3806530"/>
                <a:ext cx="659008" cy="33855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sz="1600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Nb</a:t>
                </a: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181C74DD-F222-490F-A9D7-2382DD963C5F}"/>
                  </a:ext>
                </a:extLst>
              </p:cNvPr>
              <p:cNvSpPr/>
              <p:nvPr/>
            </p:nvSpPr>
            <p:spPr>
              <a:xfrm>
                <a:off x="2065417" y="3522125"/>
                <a:ext cx="150780" cy="321385"/>
              </a:xfrm>
              <a:custGeom>
                <a:avLst/>
                <a:gdLst>
                  <a:gd name="connsiteX0" fmla="*/ 0 w 152400"/>
                  <a:gd name="connsiteY0" fmla="*/ 0 h 362539"/>
                  <a:gd name="connsiteX1" fmla="*/ 38100 w 152400"/>
                  <a:gd name="connsiteY1" fmla="*/ 114300 h 362539"/>
                  <a:gd name="connsiteX2" fmla="*/ 88900 w 152400"/>
                  <a:gd name="connsiteY2" fmla="*/ 127000 h 362539"/>
                  <a:gd name="connsiteX3" fmla="*/ 152400 w 152400"/>
                  <a:gd name="connsiteY3" fmla="*/ 139700 h 362539"/>
                  <a:gd name="connsiteX4" fmla="*/ 139700 w 152400"/>
                  <a:gd name="connsiteY4" fmla="*/ 241300 h 362539"/>
                  <a:gd name="connsiteX5" fmla="*/ 101600 w 152400"/>
                  <a:gd name="connsiteY5" fmla="*/ 304800 h 36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362539">
                    <a:moveTo>
                      <a:pt x="0" y="0"/>
                    </a:moveTo>
                    <a:cubicBezTo>
                      <a:pt x="5222" y="26110"/>
                      <a:pt x="12861" y="93268"/>
                      <a:pt x="38100" y="114300"/>
                    </a:cubicBezTo>
                    <a:cubicBezTo>
                      <a:pt x="51509" y="125474"/>
                      <a:pt x="71861" y="123214"/>
                      <a:pt x="88900" y="127000"/>
                    </a:cubicBezTo>
                    <a:cubicBezTo>
                      <a:pt x="109972" y="131683"/>
                      <a:pt x="131233" y="135467"/>
                      <a:pt x="152400" y="139700"/>
                    </a:cubicBezTo>
                    <a:cubicBezTo>
                      <a:pt x="148167" y="173567"/>
                      <a:pt x="151364" y="209225"/>
                      <a:pt x="139700" y="241300"/>
                    </a:cubicBezTo>
                    <a:cubicBezTo>
                      <a:pt x="95613" y="362539"/>
                      <a:pt x="101600" y="225070"/>
                      <a:pt x="101600" y="304800"/>
                    </a:cubicBezTo>
                  </a:path>
                </a:pathLst>
              </a:custGeom>
              <a:ln w="38100">
                <a:solidFill>
                  <a:srgbClr val="0F0C0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094E3F7-AC29-4E52-A99D-8732270A92A5}"/>
                  </a:ext>
                </a:extLst>
              </p:cNvPr>
              <p:cNvSpPr/>
              <p:nvPr/>
            </p:nvSpPr>
            <p:spPr>
              <a:xfrm>
                <a:off x="1807697" y="2746964"/>
                <a:ext cx="543241" cy="796923"/>
              </a:xfrm>
              <a:prstGeom prst="ellipse">
                <a:avLst/>
              </a:prstGeom>
              <a:ln w="38100">
                <a:solidFill>
                  <a:srgbClr val="0F0C0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" name="Rectangle 62">
                <a:extLst>
                  <a:ext uri="{FF2B5EF4-FFF2-40B4-BE49-F238E27FC236}">
                    <a16:creationId xmlns:a16="http://schemas.microsoft.com/office/drawing/2014/main" id="{BE78B0B0-AA80-4653-B66F-10D65E0FE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680" y="2996952"/>
                <a:ext cx="76976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/>
                <a:r>
                  <a:rPr lang="en-US" altLang="en-US" sz="1800" b="1" dirty="0">
                    <a:latin typeface="Arial" pitchFamily="34" charset="0"/>
                    <a:cs typeface="Arial" pitchFamily="34" charset="0"/>
                  </a:rPr>
                  <a:t>GFP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635830F-30B9-4A45-918B-0B0BE8302A6E}"/>
                </a:ext>
              </a:extLst>
            </p:cNvPr>
            <p:cNvGrpSpPr/>
            <p:nvPr/>
          </p:nvGrpSpPr>
          <p:grpSpPr>
            <a:xfrm>
              <a:off x="4716016" y="3367948"/>
              <a:ext cx="2699067" cy="2788171"/>
              <a:chOff x="1462882" y="4520076"/>
              <a:chExt cx="2699067" cy="278817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D2E538C-33E5-473E-A170-F42F3B8EEBBA}"/>
                  </a:ext>
                </a:extLst>
              </p:cNvPr>
              <p:cNvSpPr/>
              <p:nvPr/>
            </p:nvSpPr>
            <p:spPr>
              <a:xfrm>
                <a:off x="2192438" y="5306508"/>
                <a:ext cx="1299442" cy="1171409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F136C58-9A93-4B81-B1F2-5415C66E98A9}"/>
                  </a:ext>
                </a:extLst>
              </p:cNvPr>
              <p:cNvGrpSpPr/>
              <p:nvPr/>
            </p:nvGrpSpPr>
            <p:grpSpPr>
              <a:xfrm rot="7215249">
                <a:off x="1515045" y="5152246"/>
                <a:ext cx="691203" cy="795530"/>
                <a:chOff x="1328671" y="5216580"/>
                <a:chExt cx="691203" cy="795530"/>
              </a:xfrm>
            </p:grpSpPr>
            <p:sp>
              <p:nvSpPr>
                <p:cNvPr id="38" name="Oval 1045">
                  <a:extLst>
                    <a:ext uri="{FF2B5EF4-FFF2-40B4-BE49-F238E27FC236}">
                      <a16:creationId xmlns:a16="http://schemas.microsoft.com/office/drawing/2014/main" id="{B82420BE-0930-4C4D-A0E4-21C0D753B87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D5704F-27C7-4831-B79F-F8CDD0550C4B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3D7AAAAD-431A-4A54-A118-26C0649659EE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BAC8AA-18D6-4EDD-B0E4-5A538F6E66FB}"/>
                  </a:ext>
                </a:extLst>
              </p:cNvPr>
              <p:cNvGrpSpPr/>
              <p:nvPr/>
            </p:nvGrpSpPr>
            <p:grpSpPr>
              <a:xfrm rot="11683721">
                <a:off x="2578592" y="4520076"/>
                <a:ext cx="691203" cy="795530"/>
                <a:chOff x="1328671" y="5216580"/>
                <a:chExt cx="691203" cy="795530"/>
              </a:xfrm>
            </p:grpSpPr>
            <p:sp>
              <p:nvSpPr>
                <p:cNvPr id="44" name="Oval 1045">
                  <a:extLst>
                    <a:ext uri="{FF2B5EF4-FFF2-40B4-BE49-F238E27FC236}">
                      <a16:creationId xmlns:a16="http://schemas.microsoft.com/office/drawing/2014/main" id="{8AE12329-21A8-4B1E-AFF8-DAF7BA560F2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CA4452E-CA0C-4C6D-BAB6-EDE40B363877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9B257C15-D531-4D8F-989D-40915C50C11A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E9A9CC5-4C35-451D-8397-8E09D09514CE}"/>
                  </a:ext>
                </a:extLst>
              </p:cNvPr>
              <p:cNvGrpSpPr/>
              <p:nvPr/>
            </p:nvGrpSpPr>
            <p:grpSpPr>
              <a:xfrm rot="17777775">
                <a:off x="3418582" y="5926835"/>
                <a:ext cx="691203" cy="795530"/>
                <a:chOff x="1328671" y="5216580"/>
                <a:chExt cx="691203" cy="795530"/>
              </a:xfrm>
            </p:grpSpPr>
            <p:sp>
              <p:nvSpPr>
                <p:cNvPr id="48" name="Oval 1045">
                  <a:extLst>
                    <a:ext uri="{FF2B5EF4-FFF2-40B4-BE49-F238E27FC236}">
                      <a16:creationId xmlns:a16="http://schemas.microsoft.com/office/drawing/2014/main" id="{73F212D3-447F-4A6F-8524-B5A679F5192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68F956B-B301-4394-9132-E58D643A3AD1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50" name="Freeform 21">
                  <a:extLst>
                    <a:ext uri="{FF2B5EF4-FFF2-40B4-BE49-F238E27FC236}">
                      <a16:creationId xmlns:a16="http://schemas.microsoft.com/office/drawing/2014/main" id="{9873779C-B09C-460D-83BA-A1F450E4FCBD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2C33E92-50E6-4740-AABC-FF8B9B63A1B3}"/>
                  </a:ext>
                </a:extLst>
              </p:cNvPr>
              <p:cNvGrpSpPr/>
              <p:nvPr/>
            </p:nvGrpSpPr>
            <p:grpSpPr>
              <a:xfrm rot="14400163">
                <a:off x="3349087" y="4897562"/>
                <a:ext cx="691203" cy="795530"/>
                <a:chOff x="1328671" y="5216580"/>
                <a:chExt cx="691203" cy="795530"/>
              </a:xfrm>
            </p:grpSpPr>
            <p:sp>
              <p:nvSpPr>
                <p:cNvPr id="52" name="Oval 1045">
                  <a:extLst>
                    <a:ext uri="{FF2B5EF4-FFF2-40B4-BE49-F238E27FC236}">
                      <a16:creationId xmlns:a16="http://schemas.microsoft.com/office/drawing/2014/main" id="{B551B96C-0CD8-4300-B541-E6C6BD7A0B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B2B0573-ED16-477E-AC63-8D0DA78F871A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54" name="Freeform 21">
                  <a:extLst>
                    <a:ext uri="{FF2B5EF4-FFF2-40B4-BE49-F238E27FC236}">
                      <a16:creationId xmlns:a16="http://schemas.microsoft.com/office/drawing/2014/main" id="{407D19D6-1EE2-40E7-8517-33AD9EAEE14E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B64A43C-CE5C-4D75-B9B5-F3DA128A5575}"/>
                  </a:ext>
                </a:extLst>
              </p:cNvPr>
              <p:cNvGrpSpPr/>
              <p:nvPr/>
            </p:nvGrpSpPr>
            <p:grpSpPr>
              <a:xfrm rot="3090833">
                <a:off x="1697058" y="6139568"/>
                <a:ext cx="691203" cy="795530"/>
                <a:chOff x="1328671" y="5216580"/>
                <a:chExt cx="691203" cy="795530"/>
              </a:xfrm>
            </p:grpSpPr>
            <p:sp>
              <p:nvSpPr>
                <p:cNvPr id="56" name="Oval 1045">
                  <a:extLst>
                    <a:ext uri="{FF2B5EF4-FFF2-40B4-BE49-F238E27FC236}">
                      <a16:creationId xmlns:a16="http://schemas.microsoft.com/office/drawing/2014/main" id="{C71BBB6B-30D4-4159-BF22-C96A579AF4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A21DCBD-A724-4F73-A07D-84DFC492A353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58" name="Freeform 21">
                  <a:extLst>
                    <a:ext uri="{FF2B5EF4-FFF2-40B4-BE49-F238E27FC236}">
                      <a16:creationId xmlns:a16="http://schemas.microsoft.com/office/drawing/2014/main" id="{784E8E74-410D-4E01-9019-4357926597FE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022362F-8EEB-4654-94F5-6CA73E735051}"/>
                  </a:ext>
                </a:extLst>
              </p:cNvPr>
              <p:cNvGrpSpPr/>
              <p:nvPr/>
            </p:nvGrpSpPr>
            <p:grpSpPr>
              <a:xfrm rot="1133976">
                <a:off x="2505537" y="6512717"/>
                <a:ext cx="691203" cy="795530"/>
                <a:chOff x="1328671" y="5216580"/>
                <a:chExt cx="691203" cy="795530"/>
              </a:xfrm>
            </p:grpSpPr>
            <p:sp>
              <p:nvSpPr>
                <p:cNvPr id="60" name="Oval 1045">
                  <a:extLst>
                    <a:ext uri="{FF2B5EF4-FFF2-40B4-BE49-F238E27FC236}">
                      <a16:creationId xmlns:a16="http://schemas.microsoft.com/office/drawing/2014/main" id="{5F2A9F41-1C4B-4607-B2D7-83FDA20852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1328671" y="5476835"/>
                  <a:ext cx="687928" cy="535275"/>
                </a:xfrm>
                <a:custGeom>
                  <a:avLst/>
                  <a:gdLst>
                    <a:gd name="connsiteX0" fmla="*/ 0 w 695318"/>
                    <a:gd name="connsiteY0" fmla="*/ 347659 h 695318"/>
                    <a:gd name="connsiteX1" fmla="*/ 101827 w 695318"/>
                    <a:gd name="connsiteY1" fmla="*/ 101827 h 695318"/>
                    <a:gd name="connsiteX2" fmla="*/ 347659 w 695318"/>
                    <a:gd name="connsiteY2" fmla="*/ 0 h 695318"/>
                    <a:gd name="connsiteX3" fmla="*/ 593491 w 695318"/>
                    <a:gd name="connsiteY3" fmla="*/ 101827 h 695318"/>
                    <a:gd name="connsiteX4" fmla="*/ 695318 w 695318"/>
                    <a:gd name="connsiteY4" fmla="*/ 347659 h 695318"/>
                    <a:gd name="connsiteX5" fmla="*/ 593491 w 695318"/>
                    <a:gd name="connsiteY5" fmla="*/ 593491 h 695318"/>
                    <a:gd name="connsiteX6" fmla="*/ 347659 w 695318"/>
                    <a:gd name="connsiteY6" fmla="*/ 695318 h 695318"/>
                    <a:gd name="connsiteX7" fmla="*/ 101827 w 695318"/>
                    <a:gd name="connsiteY7" fmla="*/ 593491 h 695318"/>
                    <a:gd name="connsiteX8" fmla="*/ 0 w 695318"/>
                    <a:gd name="connsiteY8" fmla="*/ 347659 h 695318"/>
                    <a:gd name="connsiteX0" fmla="*/ 0 w 695318"/>
                    <a:gd name="connsiteY0" fmla="*/ 259323 h 606982"/>
                    <a:gd name="connsiteX1" fmla="*/ 101827 w 695318"/>
                    <a:gd name="connsiteY1" fmla="*/ 13491 h 606982"/>
                    <a:gd name="connsiteX2" fmla="*/ 347659 w 695318"/>
                    <a:gd name="connsiteY2" fmla="*/ 340268 h 606982"/>
                    <a:gd name="connsiteX3" fmla="*/ 593491 w 695318"/>
                    <a:gd name="connsiteY3" fmla="*/ 13491 h 606982"/>
                    <a:gd name="connsiteX4" fmla="*/ 695318 w 695318"/>
                    <a:gd name="connsiteY4" fmla="*/ 259323 h 606982"/>
                    <a:gd name="connsiteX5" fmla="*/ 593491 w 695318"/>
                    <a:gd name="connsiteY5" fmla="*/ 505155 h 606982"/>
                    <a:gd name="connsiteX6" fmla="*/ 347659 w 695318"/>
                    <a:gd name="connsiteY6" fmla="*/ 606982 h 606982"/>
                    <a:gd name="connsiteX7" fmla="*/ 101827 w 695318"/>
                    <a:gd name="connsiteY7" fmla="*/ 505155 h 606982"/>
                    <a:gd name="connsiteX8" fmla="*/ 0 w 695318"/>
                    <a:gd name="connsiteY8" fmla="*/ 259323 h 606982"/>
                    <a:gd name="connsiteX0" fmla="*/ 0 w 695318"/>
                    <a:gd name="connsiteY0" fmla="*/ 256158 h 603817"/>
                    <a:gd name="connsiteX1" fmla="*/ 101827 w 695318"/>
                    <a:gd name="connsiteY1" fmla="*/ 10326 h 603817"/>
                    <a:gd name="connsiteX2" fmla="*/ 347659 w 695318"/>
                    <a:gd name="connsiteY2" fmla="*/ 194203 h 603817"/>
                    <a:gd name="connsiteX3" fmla="*/ 593491 w 695318"/>
                    <a:gd name="connsiteY3" fmla="*/ 10326 h 603817"/>
                    <a:gd name="connsiteX4" fmla="*/ 695318 w 695318"/>
                    <a:gd name="connsiteY4" fmla="*/ 256158 h 603817"/>
                    <a:gd name="connsiteX5" fmla="*/ 593491 w 695318"/>
                    <a:gd name="connsiteY5" fmla="*/ 501990 h 603817"/>
                    <a:gd name="connsiteX6" fmla="*/ 347659 w 695318"/>
                    <a:gd name="connsiteY6" fmla="*/ 603817 h 603817"/>
                    <a:gd name="connsiteX7" fmla="*/ 101827 w 695318"/>
                    <a:gd name="connsiteY7" fmla="*/ 501990 h 603817"/>
                    <a:gd name="connsiteX8" fmla="*/ 0 w 695318"/>
                    <a:gd name="connsiteY8" fmla="*/ 256158 h 60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18" h="603817">
                      <a:moveTo>
                        <a:pt x="0" y="256158"/>
                      </a:moveTo>
                      <a:cubicBezTo>
                        <a:pt x="0" y="163953"/>
                        <a:pt x="43884" y="20652"/>
                        <a:pt x="101827" y="10326"/>
                      </a:cubicBezTo>
                      <a:cubicBezTo>
                        <a:pt x="159770" y="0"/>
                        <a:pt x="255454" y="194203"/>
                        <a:pt x="347659" y="194203"/>
                      </a:cubicBezTo>
                      <a:cubicBezTo>
                        <a:pt x="439864" y="194203"/>
                        <a:pt x="535548" y="0"/>
                        <a:pt x="593491" y="10326"/>
                      </a:cubicBezTo>
                      <a:cubicBezTo>
                        <a:pt x="651434" y="20652"/>
                        <a:pt x="695318" y="163953"/>
                        <a:pt x="695318" y="256158"/>
                      </a:cubicBezTo>
                      <a:cubicBezTo>
                        <a:pt x="695318" y="348363"/>
                        <a:pt x="658690" y="436791"/>
                        <a:pt x="593491" y="501990"/>
                      </a:cubicBezTo>
                      <a:cubicBezTo>
                        <a:pt x="528292" y="567189"/>
                        <a:pt x="439864" y="603817"/>
                        <a:pt x="347659" y="603817"/>
                      </a:cubicBezTo>
                      <a:cubicBezTo>
                        <a:pt x="255454" y="603817"/>
                        <a:pt x="167026" y="567189"/>
                        <a:pt x="101827" y="501990"/>
                      </a:cubicBezTo>
                      <a:cubicBezTo>
                        <a:pt x="36628" y="436791"/>
                        <a:pt x="0" y="348363"/>
                        <a:pt x="0" y="256158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15630635-DBB2-46CB-BC76-45D1519C62DF}"/>
                    </a:ext>
                  </a:extLst>
                </p:cNvPr>
                <p:cNvSpPr/>
                <p:nvPr/>
              </p:nvSpPr>
              <p:spPr>
                <a:xfrm>
                  <a:off x="1360866" y="5500985"/>
                  <a:ext cx="659008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/>
                <a:p>
                  <a:pPr algn="ctr"/>
                  <a:r>
                    <a:rPr lang="en-US" sz="1600" b="1" cap="none" spc="0" dirty="0">
                      <a:ln w="10541" cmpd="sng">
                        <a:noFill/>
                        <a:prstDash val="solid"/>
                      </a:ln>
                      <a:latin typeface="Tahoma" pitchFamily="34" charset="0"/>
                      <a:cs typeface="Tahoma" pitchFamily="34" charset="0"/>
                    </a:rPr>
                    <a:t>Nb</a:t>
                  </a:r>
                </a:p>
              </p:txBody>
            </p:sp>
            <p:sp>
              <p:nvSpPr>
                <p:cNvPr id="62" name="Freeform 21">
                  <a:extLst>
                    <a:ext uri="{FF2B5EF4-FFF2-40B4-BE49-F238E27FC236}">
                      <a16:creationId xmlns:a16="http://schemas.microsoft.com/office/drawing/2014/main" id="{77706D07-126D-4EBA-967B-3994F89B0031}"/>
                    </a:ext>
                  </a:extLst>
                </p:cNvPr>
                <p:cNvSpPr/>
                <p:nvPr/>
              </p:nvSpPr>
              <p:spPr>
                <a:xfrm>
                  <a:off x="1565637" y="5216580"/>
                  <a:ext cx="150780" cy="321385"/>
                </a:xfrm>
                <a:custGeom>
                  <a:avLst/>
                  <a:gdLst>
                    <a:gd name="connsiteX0" fmla="*/ 0 w 152400"/>
                    <a:gd name="connsiteY0" fmla="*/ 0 h 362539"/>
                    <a:gd name="connsiteX1" fmla="*/ 38100 w 152400"/>
                    <a:gd name="connsiteY1" fmla="*/ 114300 h 362539"/>
                    <a:gd name="connsiteX2" fmla="*/ 88900 w 152400"/>
                    <a:gd name="connsiteY2" fmla="*/ 127000 h 362539"/>
                    <a:gd name="connsiteX3" fmla="*/ 152400 w 152400"/>
                    <a:gd name="connsiteY3" fmla="*/ 139700 h 362539"/>
                    <a:gd name="connsiteX4" fmla="*/ 139700 w 152400"/>
                    <a:gd name="connsiteY4" fmla="*/ 241300 h 362539"/>
                    <a:gd name="connsiteX5" fmla="*/ 101600 w 152400"/>
                    <a:gd name="connsiteY5" fmla="*/ 304800 h 36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362539">
                      <a:moveTo>
                        <a:pt x="0" y="0"/>
                      </a:moveTo>
                      <a:cubicBezTo>
                        <a:pt x="5222" y="26110"/>
                        <a:pt x="12861" y="93268"/>
                        <a:pt x="38100" y="114300"/>
                      </a:cubicBezTo>
                      <a:cubicBezTo>
                        <a:pt x="51509" y="125474"/>
                        <a:pt x="71861" y="123214"/>
                        <a:pt x="88900" y="127000"/>
                      </a:cubicBezTo>
                      <a:cubicBezTo>
                        <a:pt x="109972" y="131683"/>
                        <a:pt x="131233" y="135467"/>
                        <a:pt x="152400" y="139700"/>
                      </a:cubicBezTo>
                      <a:cubicBezTo>
                        <a:pt x="148167" y="173567"/>
                        <a:pt x="151364" y="209225"/>
                        <a:pt x="139700" y="241300"/>
                      </a:cubicBezTo>
                      <a:cubicBezTo>
                        <a:pt x="95613" y="362539"/>
                        <a:pt x="101600" y="225070"/>
                        <a:pt x="101600" y="304800"/>
                      </a:cubicBezTo>
                    </a:path>
                  </a:pathLst>
                </a:custGeom>
                <a:ln w="38100">
                  <a:solidFill>
                    <a:srgbClr val="0F0C0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5AB7EEA-3C54-4446-A25D-55F5C7A51A09}"/>
                  </a:ext>
                </a:extLst>
              </p:cNvPr>
              <p:cNvSpPr/>
              <p:nvPr/>
            </p:nvSpPr>
            <p:spPr>
              <a:xfrm>
                <a:off x="2105587" y="5544850"/>
                <a:ext cx="1476057" cy="70788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91440" tIns="45720" rIns="91440" bIns="45720" anchor="ctr" anchorCtr="0">
                <a:spAutoFit/>
              </a:bodyPr>
              <a:lstStyle/>
              <a:p>
                <a:pPr algn="ctr"/>
                <a:r>
                  <a:rPr lang="en-US" sz="2000" b="1" cap="none" spc="0" dirty="0">
                    <a:ln w="10541" cmpd="sng">
                      <a:noFill/>
                      <a:prstDash val="solid"/>
                    </a:ln>
                    <a:latin typeface="Tahoma" pitchFamily="34" charset="0"/>
                    <a:cs typeface="Tahoma" pitchFamily="34" charset="0"/>
                  </a:rPr>
                  <a:t>Agarose Bead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736027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651843"/>
            <a:ext cx="6781800" cy="50895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32998" y="6112203"/>
            <a:ext cx="6636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defRPr/>
            </a:pPr>
            <a:r>
              <a:rPr kumimoji="1" lang="en-US" altLang="ar-SA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Established in 2000</a:t>
            </a:r>
            <a:endParaRPr kumimoji="1" lang="en-US" altLang="ar-SA" sz="1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16" descr="Immuno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5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" name="Hexagon 9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 descr="Immuno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1262208-9DAC-4364-9F1C-23DE850A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dirty="0"/>
              <a:t>Atomic Energy Commission of Syria: AECS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26010B0-76B7-4C2B-9744-183B27E0B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ar-SA" dirty="0">
                <a:latin typeface="Arial" pitchFamily="34" charset="0"/>
                <a:cs typeface="Arial" pitchFamily="34" charset="0"/>
              </a:rPr>
              <a:t>Dept. of Molecular Biology and Biotechnology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97244"/>
      </p:ext>
    </p:extLst>
  </p:cSld>
  <p:clrMapOvr>
    <a:masterClrMapping/>
  </p:clrMapOvr>
  <p:transition advTm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8F1B-FB1C-4F9D-B3D1-FEDBAA02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Nanobody-Phage </a:t>
            </a:r>
            <a:r>
              <a:rPr lang="en-US" dirty="0" err="1"/>
              <a:t>iPCR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C83F2A-FC52-48ED-AC38-85F44AE7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00108"/>
            <a:ext cx="5427712" cy="2116817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Immuno-PCR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is an extremely powerful method of immunodetection which combines the specificity of an ELISA with the signal amplification of PCR.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</a:rPr>
              <a:t> 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4" name="Picture 82">
            <a:extLst>
              <a:ext uri="{FF2B5EF4-FFF2-40B4-BE49-F238E27FC236}">
                <a16:creationId xmlns:a16="http://schemas.microsoft.com/office/drawing/2014/main" id="{554FBEBF-2C25-4CFA-9DE5-A670695D7A5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/>
          <a:stretch/>
        </p:blipFill>
        <p:spPr>
          <a:xfrm>
            <a:off x="1084432" y="4885872"/>
            <a:ext cx="4639695" cy="1835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88">
            <a:extLst>
              <a:ext uri="{FF2B5EF4-FFF2-40B4-BE49-F238E27FC236}">
                <a16:creationId xmlns:a16="http://schemas.microsoft.com/office/drawing/2014/main" id="{8E7ADA7A-EFE9-484A-9484-73CC87B89D9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/>
          <a:stretch/>
        </p:blipFill>
        <p:spPr>
          <a:xfrm>
            <a:off x="5868144" y="1556792"/>
            <a:ext cx="3131840" cy="5164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BEA70B-7926-4BBB-B935-19EDC516701A}"/>
              </a:ext>
            </a:extLst>
          </p:cNvPr>
          <p:cNvGrpSpPr/>
          <p:nvPr/>
        </p:nvGrpSpPr>
        <p:grpSpPr>
          <a:xfrm>
            <a:off x="260396" y="3015820"/>
            <a:ext cx="2827714" cy="3759320"/>
            <a:chOff x="4010402" y="1545212"/>
            <a:chExt cx="2827714" cy="3759320"/>
          </a:xfrm>
        </p:grpSpPr>
        <p:grpSp>
          <p:nvGrpSpPr>
            <p:cNvPr id="18" name="Group 63">
              <a:extLst>
                <a:ext uri="{FF2B5EF4-FFF2-40B4-BE49-F238E27FC236}">
                  <a16:creationId xmlns:a16="http://schemas.microsoft.com/office/drawing/2014/main" id="{42A7082B-CAA8-4BA8-8AB7-7D05426268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7564" y="4422949"/>
              <a:ext cx="282575" cy="231775"/>
              <a:chOff x="2483768" y="3269232"/>
              <a:chExt cx="282575" cy="231775"/>
            </a:xfrm>
          </p:grpSpPr>
          <p:sp>
            <p:nvSpPr>
              <p:cNvPr id="58" name="Oval 1045" descr="20%">
                <a:extLst>
                  <a:ext uri="{FF2B5EF4-FFF2-40B4-BE49-F238E27FC236}">
                    <a16:creationId xmlns:a16="http://schemas.microsoft.com/office/drawing/2014/main" id="{569B8EDE-7DDE-49CF-930E-591A02BC41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2483768" y="3269232"/>
                <a:ext cx="282575" cy="231775"/>
              </a:xfrm>
              <a:custGeom>
                <a:avLst/>
                <a:gdLst>
                  <a:gd name="T0" fmla="*/ 0 w 695318"/>
                  <a:gd name="T1" fmla="*/ 0 h 603817"/>
                  <a:gd name="T2" fmla="*/ 0 w 695318"/>
                  <a:gd name="T3" fmla="*/ 0 h 603817"/>
                  <a:gd name="T4" fmla="*/ 0 w 695318"/>
                  <a:gd name="T5" fmla="*/ 0 h 603817"/>
                  <a:gd name="T6" fmla="*/ 0 w 695318"/>
                  <a:gd name="T7" fmla="*/ 0 h 603817"/>
                  <a:gd name="T8" fmla="*/ 0 w 695318"/>
                  <a:gd name="T9" fmla="*/ 0 h 603817"/>
                  <a:gd name="T10" fmla="*/ 0 w 695318"/>
                  <a:gd name="T11" fmla="*/ 0 h 603817"/>
                  <a:gd name="T12" fmla="*/ 0 w 695318"/>
                  <a:gd name="T13" fmla="*/ 0 h 603817"/>
                  <a:gd name="T14" fmla="*/ 0 w 695318"/>
                  <a:gd name="T15" fmla="*/ 0 h 603817"/>
                  <a:gd name="T16" fmla="*/ 0 w 695318"/>
                  <a:gd name="T17" fmla="*/ 0 h 6038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5318"/>
                  <a:gd name="T28" fmla="*/ 0 h 603817"/>
                  <a:gd name="T29" fmla="*/ 695318 w 695318"/>
                  <a:gd name="T30" fmla="*/ 603817 h 6038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5318" h="603817">
                    <a:moveTo>
                      <a:pt x="0" y="256158"/>
                    </a:moveTo>
                    <a:cubicBezTo>
                      <a:pt x="0" y="163953"/>
                      <a:pt x="43884" y="20652"/>
                      <a:pt x="101827" y="10326"/>
                    </a:cubicBezTo>
                    <a:cubicBezTo>
                      <a:pt x="159770" y="0"/>
                      <a:pt x="255454" y="194203"/>
                      <a:pt x="347659" y="194203"/>
                    </a:cubicBezTo>
                    <a:cubicBezTo>
                      <a:pt x="439864" y="194203"/>
                      <a:pt x="535548" y="0"/>
                      <a:pt x="593491" y="10326"/>
                    </a:cubicBezTo>
                    <a:cubicBezTo>
                      <a:pt x="651434" y="20652"/>
                      <a:pt x="695318" y="163953"/>
                      <a:pt x="695318" y="256158"/>
                    </a:cubicBezTo>
                    <a:cubicBezTo>
                      <a:pt x="695318" y="348363"/>
                      <a:pt x="658690" y="436791"/>
                      <a:pt x="593491" y="501990"/>
                    </a:cubicBezTo>
                    <a:cubicBezTo>
                      <a:pt x="528292" y="567189"/>
                      <a:pt x="439864" y="603817"/>
                      <a:pt x="347659" y="603817"/>
                    </a:cubicBezTo>
                    <a:cubicBezTo>
                      <a:pt x="255454" y="603817"/>
                      <a:pt x="167026" y="567189"/>
                      <a:pt x="101827" y="501990"/>
                    </a:cubicBezTo>
                    <a:cubicBezTo>
                      <a:pt x="36628" y="436791"/>
                      <a:pt x="0" y="348363"/>
                      <a:pt x="0" y="256158"/>
                    </a:cubicBez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59" name="Rectangle 47">
                <a:extLst>
                  <a:ext uri="{FF2B5EF4-FFF2-40B4-BE49-F238E27FC236}">
                    <a16:creationId xmlns:a16="http://schemas.microsoft.com/office/drawing/2014/main" id="{7F5083BA-30B4-43D7-A839-D8BF33878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356" y="3325763"/>
                <a:ext cx="27146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err="1">
                    <a:latin typeface="Arial" charset="0"/>
                  </a:rPr>
                  <a:t>Nb</a:t>
                </a:r>
                <a:endParaRPr lang="en-US" altLang="en-US" sz="1000" dirty="0">
                  <a:latin typeface="Arial" charset="0"/>
                </a:endParaRPr>
              </a:p>
            </p:txBody>
          </p:sp>
        </p:grpSp>
        <p:grpSp>
          <p:nvGrpSpPr>
            <p:cNvPr id="19" name="Group 24">
              <a:extLst>
                <a:ext uri="{FF2B5EF4-FFF2-40B4-BE49-F238E27FC236}">
                  <a16:creationId xmlns:a16="http://schemas.microsoft.com/office/drawing/2014/main" id="{35532873-008A-4561-89B2-9C8F3760B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0402" y="4874296"/>
              <a:ext cx="534987" cy="192087"/>
              <a:chOff x="214282" y="4000504"/>
              <a:chExt cx="1500198" cy="285752"/>
            </a:xfrm>
          </p:grpSpPr>
          <p:cxnSp>
            <p:nvCxnSpPr>
              <p:cNvPr id="46" name="Straight Connector 67" descr="Outlined diamond">
                <a:extLst>
                  <a:ext uri="{FF2B5EF4-FFF2-40B4-BE49-F238E27FC236}">
                    <a16:creationId xmlns:a16="http://schemas.microsoft.com/office/drawing/2014/main" id="{4C42473B-0DC2-4846-BDB2-87F1940CD5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14282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Rectangle 68" descr="Outlined diamond">
                <a:extLst>
                  <a:ext uri="{FF2B5EF4-FFF2-40B4-BE49-F238E27FC236}">
                    <a16:creationId xmlns:a16="http://schemas.microsoft.com/office/drawing/2014/main" id="{390F7A3D-051F-40DB-83BB-2B4106BE6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58" y="4000504"/>
                <a:ext cx="1357322" cy="142876"/>
              </a:xfrm>
              <a:prstGeom prst="rect">
                <a:avLst/>
              </a:prstGeom>
              <a:pattFill prst="openDmnd">
                <a:fgClr>
                  <a:schemeClr val="tx1"/>
                </a:fgClr>
                <a:bgClr>
                  <a:schemeClr val="bg1"/>
                </a:bgClr>
              </a:patt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Y" altLang="en-US" sz="1800">
                  <a:latin typeface="Arial" charset="0"/>
                </a:endParaRPr>
              </a:p>
            </p:txBody>
          </p:sp>
          <p:cxnSp>
            <p:nvCxnSpPr>
              <p:cNvPr id="48" name="Straight Connector 69" descr="Outlined diamond">
                <a:extLst>
                  <a:ext uri="{FF2B5EF4-FFF2-40B4-BE49-F238E27FC236}">
                    <a16:creationId xmlns:a16="http://schemas.microsoft.com/office/drawing/2014/main" id="{1607335F-FED1-4017-8079-81958B2219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9221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70" descr="Outlined diamond">
                <a:extLst>
                  <a:ext uri="{FF2B5EF4-FFF2-40B4-BE49-F238E27FC236}">
                    <a16:creationId xmlns:a16="http://schemas.microsoft.com/office/drawing/2014/main" id="{6FD7B327-5603-4B16-BD6D-4C4F8660F7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85747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Connector 71" descr="Outlined diamond">
                <a:extLst>
                  <a:ext uri="{FF2B5EF4-FFF2-40B4-BE49-F238E27FC236}">
                    <a16:creationId xmlns:a16="http://schemas.microsoft.com/office/drawing/2014/main" id="{A0F1F9B5-105B-4660-9A6A-298961D5C6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57211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Connector 72" descr="Outlined diamond">
                <a:extLst>
                  <a:ext uri="{FF2B5EF4-FFF2-40B4-BE49-F238E27FC236}">
                    <a16:creationId xmlns:a16="http://schemas.microsoft.com/office/drawing/2014/main" id="{13928C1A-A52C-4316-BA64-853AD5C25A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28675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Straight Connector 73" descr="Outlined diamond">
                <a:extLst>
                  <a:ext uri="{FF2B5EF4-FFF2-40B4-BE49-F238E27FC236}">
                    <a16:creationId xmlns:a16="http://schemas.microsoft.com/office/drawing/2014/main" id="{F9D11E84-7039-47E9-9FF8-B526E47612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0685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Straight Connector 74" descr="Outlined diamond">
                <a:extLst>
                  <a:ext uri="{FF2B5EF4-FFF2-40B4-BE49-F238E27FC236}">
                    <a16:creationId xmlns:a16="http://schemas.microsoft.com/office/drawing/2014/main" id="{1E9018E8-EBA7-4004-AC53-CBB961AE4E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92149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Straight Connector 75" descr="Outlined diamond">
                <a:extLst>
                  <a:ext uri="{FF2B5EF4-FFF2-40B4-BE49-F238E27FC236}">
                    <a16:creationId xmlns:a16="http://schemas.microsoft.com/office/drawing/2014/main" id="{30A5C2B0-E501-472B-A1B1-0251D74D96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163613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Connector 76" descr="Outlined diamond">
                <a:extLst>
                  <a:ext uri="{FF2B5EF4-FFF2-40B4-BE49-F238E27FC236}">
                    <a16:creationId xmlns:a16="http://schemas.microsoft.com/office/drawing/2014/main" id="{E5841CE0-36E3-44A9-8BD6-B1AFEAE343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300139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Connector 77" descr="Outlined diamond">
                <a:extLst>
                  <a:ext uri="{FF2B5EF4-FFF2-40B4-BE49-F238E27FC236}">
                    <a16:creationId xmlns:a16="http://schemas.microsoft.com/office/drawing/2014/main" id="{7FF8C007-65A0-4823-871C-3E3A5BB2A4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435078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Connector 78" descr="Outlined diamond">
                <a:extLst>
                  <a:ext uri="{FF2B5EF4-FFF2-40B4-BE49-F238E27FC236}">
                    <a16:creationId xmlns:a16="http://schemas.microsoft.com/office/drawing/2014/main" id="{5EECE35A-1A85-4261-994F-D8F4E7266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571604" y="4143380"/>
                <a:ext cx="142876" cy="142876"/>
              </a:xfrm>
              <a:prstGeom prst="lin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7D147716-193E-4375-AA11-6F5A0C5037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97739" y="3372402"/>
              <a:ext cx="171450" cy="231775"/>
            </a:xfrm>
            <a:custGeom>
              <a:avLst/>
              <a:gdLst>
                <a:gd name="T0" fmla="*/ 2147483647 w 128"/>
                <a:gd name="T1" fmla="*/ 0 h 170"/>
                <a:gd name="T2" fmla="*/ 2147483647 w 128"/>
                <a:gd name="T3" fmla="*/ 2147483647 h 170"/>
                <a:gd name="T4" fmla="*/ 2147483647 w 128"/>
                <a:gd name="T5" fmla="*/ 2147483647 h 170"/>
                <a:gd name="T6" fmla="*/ 2147483647 w 128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170">
                  <a:moveTo>
                    <a:pt x="60" y="0"/>
                  </a:moveTo>
                  <a:cubicBezTo>
                    <a:pt x="54" y="12"/>
                    <a:pt x="0" y="28"/>
                    <a:pt x="22" y="72"/>
                  </a:cubicBezTo>
                  <a:cubicBezTo>
                    <a:pt x="42" y="124"/>
                    <a:pt x="78" y="86"/>
                    <a:pt x="112" y="124"/>
                  </a:cubicBezTo>
                  <a:cubicBezTo>
                    <a:pt x="128" y="144"/>
                    <a:pt x="116" y="154"/>
                    <a:pt x="116" y="17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12" descr="Dashed horizontal">
              <a:extLst>
                <a:ext uri="{FF2B5EF4-FFF2-40B4-BE49-F238E27FC236}">
                  <a16:creationId xmlns:a16="http://schemas.microsoft.com/office/drawing/2014/main" id="{06EC71BF-788D-4D24-B156-92991FC0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277" y="2893498"/>
              <a:ext cx="125412" cy="481012"/>
            </a:xfrm>
            <a:prstGeom prst="ellipse">
              <a:avLst/>
            </a:prstGeom>
            <a:pattFill prst="dashHorz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22" name="Oval 13" descr="Dashed horizontal">
              <a:extLst>
                <a:ext uri="{FF2B5EF4-FFF2-40B4-BE49-F238E27FC236}">
                  <a16:creationId xmlns:a16="http://schemas.microsoft.com/office/drawing/2014/main" id="{A00B7B51-EF08-4BD5-93EF-86890C685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177" y="2893498"/>
              <a:ext cx="127000" cy="481012"/>
            </a:xfrm>
            <a:prstGeom prst="ellipse">
              <a:avLst/>
            </a:prstGeom>
            <a:pattFill prst="dashHorz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23" name="Oval 14" descr="Dashed horizontal">
              <a:extLst>
                <a:ext uri="{FF2B5EF4-FFF2-40B4-BE49-F238E27FC236}">
                  <a16:creationId xmlns:a16="http://schemas.microsoft.com/office/drawing/2014/main" id="{679E9C3C-B70A-4339-8A69-F535B0FFE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027" y="2893498"/>
              <a:ext cx="127000" cy="481012"/>
            </a:xfrm>
            <a:prstGeom prst="ellipse">
              <a:avLst/>
            </a:prstGeom>
            <a:pattFill prst="dashHorz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24" name="Oval 1045" descr="20%">
              <a:extLst>
                <a:ext uri="{FF2B5EF4-FFF2-40B4-BE49-F238E27FC236}">
                  <a16:creationId xmlns:a16="http://schemas.microsoft.com/office/drawing/2014/main" id="{42C68E1A-A882-43E5-BBA6-5DA48378F9A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212014" y="3591477"/>
              <a:ext cx="282575" cy="230188"/>
            </a:xfrm>
            <a:custGeom>
              <a:avLst/>
              <a:gdLst>
                <a:gd name="T0" fmla="*/ 0 w 695318"/>
                <a:gd name="T1" fmla="*/ 0 h 603817"/>
                <a:gd name="T2" fmla="*/ 0 w 695318"/>
                <a:gd name="T3" fmla="*/ 0 h 603817"/>
                <a:gd name="T4" fmla="*/ 0 w 695318"/>
                <a:gd name="T5" fmla="*/ 0 h 603817"/>
                <a:gd name="T6" fmla="*/ 0 w 695318"/>
                <a:gd name="T7" fmla="*/ 0 h 603817"/>
                <a:gd name="T8" fmla="*/ 0 w 695318"/>
                <a:gd name="T9" fmla="*/ 0 h 603817"/>
                <a:gd name="T10" fmla="*/ 0 w 695318"/>
                <a:gd name="T11" fmla="*/ 0 h 603817"/>
                <a:gd name="T12" fmla="*/ 0 w 695318"/>
                <a:gd name="T13" fmla="*/ 0 h 603817"/>
                <a:gd name="T14" fmla="*/ 0 w 695318"/>
                <a:gd name="T15" fmla="*/ 0 h 603817"/>
                <a:gd name="T16" fmla="*/ 0 w 695318"/>
                <a:gd name="T17" fmla="*/ 0 h 6038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5318"/>
                <a:gd name="T28" fmla="*/ 0 h 603817"/>
                <a:gd name="T29" fmla="*/ 695318 w 695318"/>
                <a:gd name="T30" fmla="*/ 603817 h 6038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5318" h="603817">
                  <a:moveTo>
                    <a:pt x="0" y="256158"/>
                  </a:moveTo>
                  <a:cubicBezTo>
                    <a:pt x="0" y="163953"/>
                    <a:pt x="43884" y="20652"/>
                    <a:pt x="101827" y="10326"/>
                  </a:cubicBezTo>
                  <a:cubicBezTo>
                    <a:pt x="159770" y="0"/>
                    <a:pt x="255454" y="194203"/>
                    <a:pt x="347659" y="194203"/>
                  </a:cubicBezTo>
                  <a:cubicBezTo>
                    <a:pt x="439864" y="194203"/>
                    <a:pt x="535548" y="0"/>
                    <a:pt x="593491" y="10326"/>
                  </a:cubicBezTo>
                  <a:cubicBezTo>
                    <a:pt x="651434" y="20652"/>
                    <a:pt x="695318" y="163953"/>
                    <a:pt x="695318" y="256158"/>
                  </a:cubicBezTo>
                  <a:cubicBezTo>
                    <a:pt x="695318" y="348363"/>
                    <a:pt x="658690" y="436791"/>
                    <a:pt x="593491" y="501990"/>
                  </a:cubicBezTo>
                  <a:cubicBezTo>
                    <a:pt x="528292" y="567189"/>
                    <a:pt x="439864" y="603817"/>
                    <a:pt x="347659" y="603817"/>
                  </a:cubicBezTo>
                  <a:cubicBezTo>
                    <a:pt x="255454" y="603817"/>
                    <a:pt x="167026" y="567189"/>
                    <a:pt x="101827" y="501990"/>
                  </a:cubicBezTo>
                  <a:cubicBezTo>
                    <a:pt x="36628" y="436791"/>
                    <a:pt x="0" y="348363"/>
                    <a:pt x="0" y="256158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25" name="Rectangle 47">
              <a:extLst>
                <a:ext uri="{FF2B5EF4-FFF2-40B4-BE49-F238E27FC236}">
                  <a16:creationId xmlns:a16="http://schemas.microsoft.com/office/drawing/2014/main" id="{F7D77F9A-0E87-4BA3-A43E-CFF60C434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189" y="3605765"/>
              <a:ext cx="2698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>
                  <a:latin typeface="Arial" charset="0"/>
                </a:rPr>
                <a:t>Nb</a:t>
              </a:r>
              <a:endParaRPr lang="en-US" altLang="en-US" sz="1000" dirty="0">
                <a:latin typeface="Arial" charset="0"/>
              </a:endParaRPr>
            </a:p>
          </p:txBody>
        </p:sp>
        <p:sp>
          <p:nvSpPr>
            <p:cNvPr id="26" name="Cloud 61" descr="75%">
              <a:extLst>
                <a:ext uri="{FF2B5EF4-FFF2-40B4-BE49-F238E27FC236}">
                  <a16:creationId xmlns:a16="http://schemas.microsoft.com/office/drawing/2014/main" id="{7016F366-189B-4E5A-A385-EF227C120C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64225">
              <a:off x="4085504" y="3872434"/>
              <a:ext cx="488233" cy="508381"/>
            </a:xfrm>
            <a:custGeom>
              <a:avLst/>
              <a:gdLst>
                <a:gd name="T0" fmla="*/ 856542 w 43200"/>
                <a:gd name="T1" fmla="*/ 409578 h 43200"/>
                <a:gd name="T2" fmla="*/ 428628 w 43200"/>
                <a:gd name="T3" fmla="*/ 818284 h 43200"/>
                <a:gd name="T4" fmla="*/ 2659 w 43200"/>
                <a:gd name="T5" fmla="*/ 409578 h 43200"/>
                <a:gd name="T6" fmla="*/ 428628 w 43200"/>
                <a:gd name="T7" fmla="*/ 46836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rgbClr val="FFC000"/>
            </a:solidFill>
            <a:ln w="12700" algn="ctr">
              <a:solidFill>
                <a:srgbClr val="0F0C0B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00C42F81-5942-4AA0-818E-D3A151490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527" y="4014589"/>
              <a:ext cx="2714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GH</a:t>
              </a:r>
            </a:p>
          </p:txBody>
        </p:sp>
        <p:sp>
          <p:nvSpPr>
            <p:cNvPr id="28" name="Oval 35">
              <a:extLst>
                <a:ext uri="{FF2B5EF4-FFF2-40B4-BE49-F238E27FC236}">
                  <a16:creationId xmlns:a16="http://schemas.microsoft.com/office/drawing/2014/main" id="{8CA25D96-8728-4288-8C14-42173583A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739" y="1672710"/>
              <a:ext cx="409575" cy="1546225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29" name="Rectangle 62">
              <a:extLst>
                <a:ext uri="{FF2B5EF4-FFF2-40B4-BE49-F238E27FC236}">
                  <a16:creationId xmlns:a16="http://schemas.microsoft.com/office/drawing/2014/main" id="{6DBB6E68-F6F9-47E6-9362-50A52569E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5352" y="2171185"/>
              <a:ext cx="2682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chemeClr val="bg1"/>
                  </a:solidFill>
                  <a:latin typeface="Arial" charset="0"/>
                </a:rPr>
                <a:t>M13</a:t>
              </a:r>
            </a:p>
          </p:txBody>
        </p:sp>
        <p:sp>
          <p:nvSpPr>
            <p:cNvPr id="30" name="Oval 57" descr="Dashed horizontal">
              <a:extLst>
                <a:ext uri="{FF2B5EF4-FFF2-40B4-BE49-F238E27FC236}">
                  <a16:creationId xmlns:a16="http://schemas.microsoft.com/office/drawing/2014/main" id="{4D6D3DD0-3C78-49F1-AF82-9C25A81B3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514" y="2893498"/>
              <a:ext cx="125413" cy="481012"/>
            </a:xfrm>
            <a:prstGeom prst="ellipse">
              <a:avLst/>
            </a:prstGeom>
            <a:pattFill prst="dashHorz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31" name="Oval 58" descr="Dashed horizontal">
              <a:extLst>
                <a:ext uri="{FF2B5EF4-FFF2-40B4-BE49-F238E27FC236}">
                  <a16:creationId xmlns:a16="http://schemas.microsoft.com/office/drawing/2014/main" id="{53E0EDCA-73A9-4C7F-AF97-D7F85B5E8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7589" y="2893498"/>
              <a:ext cx="125413" cy="481012"/>
            </a:xfrm>
            <a:prstGeom prst="ellipse">
              <a:avLst/>
            </a:prstGeom>
            <a:pattFill prst="dashHorz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charset="0"/>
              </a:endParaRPr>
            </a:p>
          </p:txBody>
        </p:sp>
        <p:sp>
          <p:nvSpPr>
            <p:cNvPr id="32" name="Rectangle 47">
              <a:extLst>
                <a:ext uri="{FF2B5EF4-FFF2-40B4-BE49-F238E27FC236}">
                  <a16:creationId xmlns:a16="http://schemas.microsoft.com/office/drawing/2014/main" id="{616D76C5-7EA9-4440-8C3F-45A652B84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364" y="3240640"/>
              <a:ext cx="563563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chemeClr val="bg1"/>
                  </a:solidFill>
                  <a:latin typeface="Arial" charset="0"/>
                </a:rPr>
                <a:t>HA</a:t>
              </a:r>
            </a:p>
          </p:txBody>
        </p:sp>
        <p:sp>
          <p:nvSpPr>
            <p:cNvPr id="33" name="Rectangle 47">
              <a:extLst>
                <a:ext uri="{FF2B5EF4-FFF2-40B4-BE49-F238E27FC236}">
                  <a16:creationId xmlns:a16="http://schemas.microsoft.com/office/drawing/2014/main" id="{5C22A3A6-C872-4D24-82BD-106BC08F0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039" y="3415265"/>
              <a:ext cx="563563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chemeClr val="bg1"/>
                  </a:solidFill>
                  <a:latin typeface="Arial" charset="0"/>
                </a:rPr>
                <a:t>His</a:t>
              </a:r>
            </a:p>
          </p:txBody>
        </p:sp>
        <p:grpSp>
          <p:nvGrpSpPr>
            <p:cNvPr id="34" name="Group 42">
              <a:extLst>
                <a:ext uri="{FF2B5EF4-FFF2-40B4-BE49-F238E27FC236}">
                  <a16:creationId xmlns:a16="http://schemas.microsoft.com/office/drawing/2014/main" id="{5EABAA92-D3A8-4B80-B774-FD344C3461F2}"/>
                </a:ext>
              </a:extLst>
            </p:cNvPr>
            <p:cNvGrpSpPr>
              <a:grpSpLocks/>
            </p:cNvGrpSpPr>
            <p:nvPr/>
          </p:nvGrpSpPr>
          <p:grpSpPr bwMode="auto">
            <a:xfrm rot="4042025">
              <a:off x="4590502" y="1483345"/>
              <a:ext cx="272035" cy="395770"/>
              <a:chOff x="2709" y="1538"/>
              <a:chExt cx="227" cy="282"/>
            </a:xfrm>
          </p:grpSpPr>
          <p:sp>
            <p:nvSpPr>
              <p:cNvPr id="44" name="WordArt 1055">
                <a:extLst>
                  <a:ext uri="{FF2B5EF4-FFF2-40B4-BE49-F238E27FC236}">
                    <a16:creationId xmlns:a16="http://schemas.microsoft.com/office/drawing/2014/main" id="{7E0915A8-1050-4211-AE47-73834572AC73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 flipH="1" flipV="1">
                <a:off x="2732" y="1599"/>
                <a:ext cx="204" cy="22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56"/>
                  </a:avLst>
                </a:prstTxWarp>
              </a:bodyPr>
              <a:lstStyle/>
              <a:p>
                <a:r>
                  <a:rPr lang="en-US" sz="55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 Black"/>
                  </a:rPr>
                  <a:t>Y</a:t>
                </a:r>
              </a:p>
            </p:txBody>
          </p:sp>
          <p:sp>
            <p:nvSpPr>
              <p:cNvPr id="45" name="AutoShape 44">
                <a:extLst>
                  <a:ext uri="{FF2B5EF4-FFF2-40B4-BE49-F238E27FC236}">
                    <a16:creationId xmlns:a16="http://schemas.microsoft.com/office/drawing/2014/main" id="{21C71F62-6F32-42E1-A1FB-0B2ACDC9D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1538"/>
                <a:ext cx="150" cy="128"/>
              </a:xfrm>
              <a:prstGeom prst="star16">
                <a:avLst>
                  <a:gd name="adj" fmla="val 3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Y" altLang="en-US" sz="1800">
                  <a:latin typeface="Arial" charset="0"/>
                </a:endParaRPr>
              </a:p>
            </p:txBody>
          </p:sp>
        </p:grp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212BBF1-D71D-4328-9AA6-E97D18B29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496" y="4633824"/>
              <a:ext cx="171450" cy="231775"/>
            </a:xfrm>
            <a:custGeom>
              <a:avLst/>
              <a:gdLst>
                <a:gd name="T0" fmla="*/ 2147483647 w 128"/>
                <a:gd name="T1" fmla="*/ 0 h 170"/>
                <a:gd name="T2" fmla="*/ 2147483647 w 128"/>
                <a:gd name="T3" fmla="*/ 2147483647 h 170"/>
                <a:gd name="T4" fmla="*/ 2147483647 w 128"/>
                <a:gd name="T5" fmla="*/ 2147483647 h 170"/>
                <a:gd name="T6" fmla="*/ 2147483647 w 128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170">
                  <a:moveTo>
                    <a:pt x="60" y="0"/>
                  </a:moveTo>
                  <a:cubicBezTo>
                    <a:pt x="54" y="12"/>
                    <a:pt x="0" y="28"/>
                    <a:pt x="22" y="72"/>
                  </a:cubicBezTo>
                  <a:cubicBezTo>
                    <a:pt x="42" y="124"/>
                    <a:pt x="78" y="86"/>
                    <a:pt x="112" y="124"/>
                  </a:cubicBezTo>
                  <a:cubicBezTo>
                    <a:pt x="128" y="144"/>
                    <a:pt x="116" y="154"/>
                    <a:pt x="116" y="17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24">
              <a:extLst>
                <a:ext uri="{FF2B5EF4-FFF2-40B4-BE49-F238E27FC236}">
                  <a16:creationId xmlns:a16="http://schemas.microsoft.com/office/drawing/2014/main" id="{67D26C9E-E940-4D1A-83C5-7225C6769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308" y="5088532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ELISA</a:t>
              </a:r>
              <a:endParaRPr lang="ar-SY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EF6DEA-574E-4C1A-9482-C2355099D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070" y="1865889"/>
              <a:ext cx="220547" cy="97264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82CAE4-F5A7-458A-A548-713A48B0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094" y="1865889"/>
              <a:ext cx="220547" cy="972641"/>
            </a:xfrm>
            <a:prstGeom prst="rect">
              <a:avLst/>
            </a:prstGeom>
          </p:spPr>
        </p:pic>
        <p:sp>
          <p:nvSpPr>
            <p:cNvPr id="39" name="Right Arrow 40">
              <a:extLst>
                <a:ext uri="{FF2B5EF4-FFF2-40B4-BE49-F238E27FC236}">
                  <a16:creationId xmlns:a16="http://schemas.microsoft.com/office/drawing/2014/main" id="{A25F1D4D-A359-499F-98E7-79940BE921B6}"/>
                </a:ext>
              </a:extLst>
            </p:cNvPr>
            <p:cNvSpPr/>
            <p:nvPr/>
          </p:nvSpPr>
          <p:spPr>
            <a:xfrm>
              <a:off x="4727387" y="2210128"/>
              <a:ext cx="292937" cy="28416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41">
              <a:extLst>
                <a:ext uri="{FF2B5EF4-FFF2-40B4-BE49-F238E27FC236}">
                  <a16:creationId xmlns:a16="http://schemas.microsoft.com/office/drawing/2014/main" id="{978495E6-D15F-4E62-85B5-98BBE5811DD3}"/>
                </a:ext>
              </a:extLst>
            </p:cNvPr>
            <p:cNvSpPr/>
            <p:nvPr/>
          </p:nvSpPr>
          <p:spPr>
            <a:xfrm>
              <a:off x="5726411" y="2242641"/>
              <a:ext cx="292937" cy="28416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324">
              <a:extLst>
                <a:ext uri="{FF2B5EF4-FFF2-40B4-BE49-F238E27FC236}">
                  <a16:creationId xmlns:a16="http://schemas.microsoft.com/office/drawing/2014/main" id="{92E16135-3061-413E-8DFE-08EDBF267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2116" y="2271273"/>
              <a:ext cx="57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RT-PCR</a:t>
              </a:r>
              <a:endParaRPr lang="ar-SY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2" name="TextBox 324">
              <a:extLst>
                <a:ext uri="{FF2B5EF4-FFF2-40B4-BE49-F238E27FC236}">
                  <a16:creationId xmlns:a16="http://schemas.microsoft.com/office/drawing/2014/main" id="{88DE5725-2208-41AC-84BE-5E368A3AD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2938" y="2843642"/>
              <a:ext cx="57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ssDNA</a:t>
              </a:r>
              <a:endParaRPr lang="ar-SY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6BC68F2-4EE4-4C6A-91E8-54D3403072F0}"/>
              </a:ext>
            </a:extLst>
          </p:cNvPr>
          <p:cNvGrpSpPr/>
          <p:nvPr/>
        </p:nvGrpSpPr>
        <p:grpSpPr>
          <a:xfrm>
            <a:off x="3924334" y="3711853"/>
            <a:ext cx="1799794" cy="923330"/>
            <a:chOff x="3924334" y="3711853"/>
            <a:chExt cx="1799794" cy="9233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9122F6D-6CE4-4E56-BD33-02700D404226}"/>
                </a:ext>
              </a:extLst>
            </p:cNvPr>
            <p:cNvSpPr txBox="1"/>
            <p:nvPr/>
          </p:nvSpPr>
          <p:spPr bwMode="auto">
            <a:xfrm>
              <a:off x="3924334" y="3711853"/>
              <a:ext cx="167873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44546A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A) RT-PCR</a:t>
              </a:r>
            </a:p>
            <a:p>
              <a:r>
                <a:rPr lang="en-US" sz="1800" b="1" dirty="0">
                  <a:solidFill>
                    <a:srgbClr val="44546A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B) ELISA</a:t>
              </a:r>
            </a:p>
            <a:p>
              <a:r>
                <a:rPr lang="en-US" sz="1800" b="1" dirty="0">
                  <a:solidFill>
                    <a:srgbClr val="44546A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C) DOT BLOT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2" name="Right Arrow 41">
              <a:extLst>
                <a:ext uri="{FF2B5EF4-FFF2-40B4-BE49-F238E27FC236}">
                  <a16:creationId xmlns:a16="http://schemas.microsoft.com/office/drawing/2014/main" id="{A3ED032B-CFA2-4248-A6E7-59BFFCE432D1}"/>
                </a:ext>
              </a:extLst>
            </p:cNvPr>
            <p:cNvSpPr/>
            <p:nvPr/>
          </p:nvSpPr>
          <p:spPr>
            <a:xfrm>
              <a:off x="5431191" y="4008933"/>
              <a:ext cx="292937" cy="28416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423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n w="19050" cmpd="sng">
                  <a:solidFill>
                    <a:schemeClr val="bg1"/>
                  </a:solidFill>
                  <a:prstDash val="solid"/>
                </a:ln>
              </a:rPr>
              <a:t>Nanobodies Against Leishmania</a:t>
            </a:r>
          </a:p>
        </p:txBody>
      </p:sp>
      <p:pic>
        <p:nvPicPr>
          <p:cNvPr id="6" name="Picture 16" descr="070617_leishmania_300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97152"/>
            <a:ext cx="2717144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5256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6" name="Picture 16" descr="070617_leishmania_300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866" y="1109646"/>
            <a:ext cx="2035175" cy="129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chemeClr val="bg1"/>
                </a:solidFill>
                <a:latin typeface="Impact" pitchFamily="34" charset="0"/>
                <a:cs typeface="Tahoma" pitchFamily="34" charset="0"/>
              </a:rPr>
              <a:t>Anti-Leishmania Nanobodies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" y="1000108"/>
            <a:ext cx="8848756" cy="4877164"/>
          </a:xfrm>
        </p:spPr>
        <p:txBody>
          <a:bodyPr>
            <a:normAutofit fontScale="92500" lnSpcReduction="10000"/>
          </a:bodyPr>
          <a:lstStyle/>
          <a:p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Leishmania</a:t>
            </a:r>
          </a:p>
          <a:p>
            <a:pPr lvl="1"/>
            <a:r>
              <a:rPr lang="en-GB" dirty="0"/>
              <a:t>Protozoan parasite</a:t>
            </a:r>
          </a:p>
          <a:p>
            <a:pPr lvl="1"/>
            <a:r>
              <a:rPr dirty="0"/>
              <a:t>23 different species</a:t>
            </a:r>
          </a:p>
          <a:p>
            <a:pPr lvl="1"/>
            <a:r>
              <a:rPr lang="en-GB" dirty="0"/>
              <a:t>Obligate intracellular </a:t>
            </a:r>
          </a:p>
          <a:p>
            <a:pPr lvl="2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Macrophages</a:t>
            </a:r>
          </a:p>
          <a:p>
            <a:pPr lvl="1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Life cycle</a:t>
            </a:r>
          </a:p>
          <a:p>
            <a:pPr lvl="2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Insect vector</a:t>
            </a:r>
          </a:p>
          <a:p>
            <a:pPr lvl="3"/>
            <a:r>
              <a:rPr lang="en-GB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Sandfly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Manifestations</a:t>
            </a:r>
          </a:p>
          <a:p>
            <a:pPr lvl="2"/>
            <a:r>
              <a:rPr lang="en-GB" dirty="0" err="1"/>
              <a:t>Cutaneous</a:t>
            </a:r>
            <a:r>
              <a:rPr lang="en-GB" dirty="0"/>
              <a:t> lesions</a:t>
            </a:r>
          </a:p>
          <a:p>
            <a:pPr lvl="2"/>
            <a:r>
              <a:rPr lang="en-GB" dirty="0" err="1"/>
              <a:t>Mucocutaneous</a:t>
            </a:r>
            <a:r>
              <a:rPr lang="en-GB" dirty="0"/>
              <a:t> ulcers</a:t>
            </a:r>
          </a:p>
          <a:p>
            <a:pPr lvl="2"/>
            <a:r>
              <a:rPr lang="en-GB" dirty="0"/>
              <a:t>Visceral</a:t>
            </a:r>
          </a:p>
          <a:p>
            <a:pPr lvl="1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Syria</a:t>
            </a:r>
          </a:p>
          <a:p>
            <a:pPr lvl="2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Among refugees</a:t>
            </a:r>
            <a:endParaRPr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Detection of Leishmania</a:t>
            </a:r>
          </a:p>
          <a:p>
            <a:pPr lvl="1"/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Collaboration</a:t>
            </a:r>
          </a:p>
          <a:p>
            <a:pPr lvl="2"/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Faculty of Science</a:t>
            </a:r>
          </a:p>
          <a:p>
            <a:pPr lvl="1"/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Species specific Nbs</a:t>
            </a:r>
          </a:p>
          <a:p>
            <a:pPr lvl="2"/>
            <a:r>
              <a:rPr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L. tropica &amp; L. major</a:t>
            </a:r>
          </a:p>
          <a:p>
            <a:pPr lvl="2"/>
            <a:endParaRPr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buNone/>
            </a:pPr>
            <a:endParaRPr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endParaRPr dirty="0"/>
          </a:p>
          <a:p>
            <a:pPr lvl="2"/>
            <a:endParaRPr dirty="0"/>
          </a:p>
          <a:p>
            <a:pPr lvl="2"/>
            <a:endParaRPr dirty="0"/>
          </a:p>
          <a:p>
            <a:pPr lvl="2"/>
            <a:endParaRPr dirty="0"/>
          </a:p>
          <a:p>
            <a:pPr lvl="2"/>
            <a:endParaRPr dirty="0"/>
          </a:p>
          <a:p>
            <a:pPr lvl="2"/>
            <a:endParaRPr lang="en-US" dirty="0"/>
          </a:p>
        </p:txBody>
      </p:sp>
      <p:pic>
        <p:nvPicPr>
          <p:cNvPr id="15" name="Picture 14" descr="379368_489234154452003_1413084877_n.jpg"/>
          <p:cNvPicPr>
            <a:picLocks noChangeAspect="1"/>
          </p:cNvPicPr>
          <p:nvPr/>
        </p:nvPicPr>
        <p:blipFill>
          <a:blip r:embed="rId3"/>
          <a:srcRect r="10836" b="4575"/>
          <a:stretch>
            <a:fillRect/>
          </a:stretch>
        </p:blipFill>
        <p:spPr>
          <a:xfrm>
            <a:off x="5463981" y="1110633"/>
            <a:ext cx="1254540" cy="12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4048784" y="5075436"/>
            <a:ext cx="4840866" cy="1529052"/>
            <a:chOff x="4048784" y="5075436"/>
            <a:chExt cx="4840866" cy="1529052"/>
          </a:xfrm>
        </p:grpSpPr>
        <p:pic>
          <p:nvPicPr>
            <p:cNvPr id="22" name="Picture 21" descr="1359256295.gif"/>
            <p:cNvPicPr>
              <a:picLocks noChangeAspect="1"/>
            </p:cNvPicPr>
            <p:nvPr/>
          </p:nvPicPr>
          <p:blipFill>
            <a:blip r:embed="rId4"/>
            <a:srcRect l="25137" t="4184" r="140" b="20505"/>
            <a:stretch>
              <a:fillRect/>
            </a:stretch>
          </p:blipFill>
          <p:spPr>
            <a:xfrm>
              <a:off x="7351098" y="5075436"/>
              <a:ext cx="1512000" cy="15290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 descr="nabhan.jpg"/>
            <p:cNvPicPr>
              <a:picLocks noChangeAspect="1"/>
            </p:cNvPicPr>
            <p:nvPr/>
          </p:nvPicPr>
          <p:blipFill>
            <a:blip r:embed="rId5"/>
            <a:srcRect l="11906" r="8718"/>
            <a:stretch>
              <a:fillRect/>
            </a:stretch>
          </p:blipFill>
          <p:spPr>
            <a:xfrm>
              <a:off x="5693546" y="5075436"/>
              <a:ext cx="1512000" cy="15290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 descr="133348747539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8784" y="5075436"/>
              <a:ext cx="1512000" cy="15171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8153198" y="5946624"/>
              <a:ext cx="736452" cy="1583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6100495" y="5629828"/>
              <a:ext cx="736452" cy="1583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4362312" y="5313033"/>
              <a:ext cx="1026103" cy="15839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leishmaniasis-lifecycl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314" y="2571744"/>
            <a:ext cx="4110066" cy="2382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5476882" y="5084085"/>
            <a:ext cx="3420000" cy="1512000"/>
            <a:chOff x="4643438" y="5072074"/>
            <a:chExt cx="3373955" cy="1512000"/>
          </a:xfrm>
        </p:grpSpPr>
        <p:pic>
          <p:nvPicPr>
            <p:cNvPr id="143371" name="Picture 11" descr="leishmania"/>
            <p:cNvPicPr>
              <a:picLocks noChangeAspect="1" noChangeArrowheads="1"/>
            </p:cNvPicPr>
            <p:nvPr/>
          </p:nvPicPr>
          <p:blipFill>
            <a:blip r:embed="rId8" cstate="print"/>
            <a:srcRect l="99"/>
            <a:stretch>
              <a:fillRect/>
            </a:stretch>
          </p:blipFill>
          <p:spPr bwMode="auto">
            <a:xfrm>
              <a:off x="4643438" y="5072074"/>
              <a:ext cx="3373955" cy="151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3372" name="Rectangle 12"/>
            <p:cNvSpPr>
              <a:spLocks noChangeArrowheads="1"/>
            </p:cNvSpPr>
            <p:nvPr/>
          </p:nvSpPr>
          <p:spPr bwMode="auto">
            <a:xfrm>
              <a:off x="5016997" y="5385992"/>
              <a:ext cx="214314" cy="714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3" name="Rectangle 13"/>
            <p:cNvSpPr>
              <a:spLocks noChangeArrowheads="1"/>
            </p:cNvSpPr>
            <p:nvPr/>
          </p:nvSpPr>
          <p:spPr bwMode="auto">
            <a:xfrm>
              <a:off x="5983791" y="5465050"/>
              <a:ext cx="642942" cy="1428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7044" y="5333442"/>
            <a:ext cx="8715436" cy="1479934"/>
            <a:chOff x="177044" y="5332370"/>
            <a:chExt cx="8715436" cy="1479934"/>
          </a:xfrm>
        </p:grpSpPr>
        <p:grpSp>
          <p:nvGrpSpPr>
            <p:cNvPr id="35" name="Group 3"/>
            <p:cNvGrpSpPr/>
            <p:nvPr/>
          </p:nvGrpSpPr>
          <p:grpSpPr>
            <a:xfrm>
              <a:off x="177044" y="5332370"/>
              <a:ext cx="8715436" cy="1479934"/>
              <a:chOff x="214282" y="571480"/>
              <a:chExt cx="8715436" cy="1479934"/>
            </a:xfrm>
          </p:grpSpPr>
          <p:pic>
            <p:nvPicPr>
              <p:cNvPr id="36" name="Picture 4" descr="images14.jpg"/>
              <p:cNvPicPr preferRelativeResize="0"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282" y="1151414"/>
                <a:ext cx="8715436" cy="9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7" name="TextBox 5"/>
              <p:cNvSpPr txBox="1"/>
              <p:nvPr/>
            </p:nvSpPr>
            <p:spPr>
              <a:xfrm>
                <a:off x="309784" y="1270980"/>
                <a:ext cx="8477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Inas</a:t>
                </a:r>
                <a:r>
                  <a:rPr lang="en-US" sz="1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Abo-</a:t>
                </a:r>
                <a:r>
                  <a:rPr lang="en-US" sz="18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Ashamat</a:t>
                </a:r>
                <a:endPara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endParaRPr>
              </a:p>
              <a:p>
                <a:r>
                  <a:rPr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Generation and characterization of specific Nanobodies against </a:t>
                </a:r>
                <a:r>
                  <a:rPr lang="en-US" sz="18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leishmania</a:t>
                </a:r>
                <a:r>
                  <a:rPr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18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tropica</a:t>
                </a:r>
                <a:endParaRPr lang="en-US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TextBox 6"/>
              <p:cNvSpPr txBox="1"/>
              <p:nvPr/>
            </p:nvSpPr>
            <p:spPr>
              <a:xfrm>
                <a:off x="236838" y="851942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Ph.D. Degree</a:t>
                </a:r>
              </a:p>
            </p:txBody>
          </p:sp>
          <p:pic>
            <p:nvPicPr>
              <p:cNvPr id="39" name="Picture 7" descr="Untitled-2.png"/>
              <p:cNvPicPr preferRelativeResize="0"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81704" y="571480"/>
                <a:ext cx="1080000" cy="1080000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0" dist="63500" dir="2700000" sx="105000" sy="105000" algn="tl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308384" y="5681648"/>
              <a:ext cx="720000" cy="720000"/>
              <a:chOff x="7308384" y="5681648"/>
              <a:chExt cx="720000" cy="720000"/>
            </a:xfrm>
          </p:grpSpPr>
          <p:sp>
            <p:nvSpPr>
              <p:cNvPr id="40" name="24-Point Star 39"/>
              <p:cNvSpPr/>
              <p:nvPr/>
            </p:nvSpPr>
            <p:spPr>
              <a:xfrm>
                <a:off x="7308384" y="5681648"/>
                <a:ext cx="720000" cy="720000"/>
              </a:xfrm>
              <a:prstGeom prst="star24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41" name="Picture 40" descr="continuous-integration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399307" y="5824524"/>
                <a:ext cx="538182" cy="44466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10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Production of anti-Leishmania  Nbs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Camel immunization</a:t>
            </a:r>
          </a:p>
          <a:p>
            <a:pPr lvl="1"/>
            <a:r>
              <a:rPr dirty="0"/>
              <a:t>AECS</a:t>
            </a:r>
          </a:p>
          <a:p>
            <a:pPr lvl="1"/>
            <a:r>
              <a:rPr dirty="0"/>
              <a:t>L. tropica</a:t>
            </a:r>
          </a:p>
          <a:p>
            <a:r>
              <a:rPr dirty="0" err="1"/>
              <a:t>Nb</a:t>
            </a:r>
            <a:r>
              <a:rPr dirty="0"/>
              <a:t> library</a:t>
            </a:r>
          </a:p>
          <a:p>
            <a:pPr lvl="1"/>
            <a:r>
              <a:rPr dirty="0"/>
              <a:t>L. tropica</a:t>
            </a:r>
          </a:p>
          <a:p>
            <a:pPr lvl="2"/>
            <a:r>
              <a:rPr dirty="0"/>
              <a:t>10</a:t>
            </a:r>
            <a:r>
              <a:rPr baseline="30000" dirty="0"/>
              <a:t>7 </a:t>
            </a:r>
            <a:r>
              <a:rPr dirty="0" err="1"/>
              <a:t>transformants</a:t>
            </a:r>
            <a:endParaRPr dirty="0"/>
          </a:p>
          <a:p>
            <a:r>
              <a:rPr dirty="0"/>
              <a:t>Phage Display</a:t>
            </a:r>
          </a:p>
          <a:p>
            <a:pPr lvl="1"/>
            <a:r>
              <a:rPr dirty="0"/>
              <a:t>L. major</a:t>
            </a:r>
          </a:p>
          <a:p>
            <a:pPr lvl="1"/>
            <a:r>
              <a:rPr lang="en-GB" dirty="0"/>
              <a:t>L. tropica</a:t>
            </a:r>
            <a:endParaRPr dirty="0"/>
          </a:p>
        </p:txBody>
      </p:sp>
      <p:pic>
        <p:nvPicPr>
          <p:cNvPr id="24" name="Picture 3" descr="Moving cam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35101"/>
            <a:ext cx="2808312" cy="364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55A222-F940-4C94-B3C0-D89685889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04" y="1165428"/>
            <a:ext cx="2984284" cy="560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1E38A-61C7-4C97-B745-2DE509F99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2"/>
          <a:stretch/>
        </p:blipFill>
        <p:spPr>
          <a:xfrm>
            <a:off x="239088" y="4799724"/>
            <a:ext cx="5565648" cy="1977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Leishmania by ELISA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072116"/>
            <a:ext cx="3744416" cy="4697364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Anti-L. tropica Nanobodies</a:t>
            </a:r>
          </a:p>
          <a:p>
            <a:pPr lvl="1"/>
            <a:r>
              <a:rPr lang="en-US" sz="1800" dirty="0"/>
              <a:t>NbLt05, 06, 14, 24 &amp; 36</a:t>
            </a:r>
          </a:p>
          <a:p>
            <a:pPr lvl="1"/>
            <a:r>
              <a:rPr lang="en-US" sz="1800" dirty="0"/>
              <a:t>Detected Species</a:t>
            </a:r>
          </a:p>
          <a:p>
            <a:pPr lvl="2"/>
            <a:r>
              <a:rPr lang="en-US" sz="1400" i="1" dirty="0"/>
              <a:t>L. tropica</a:t>
            </a:r>
          </a:p>
          <a:p>
            <a:pPr lvl="2"/>
            <a:r>
              <a:rPr lang="en-US" sz="1400" i="1" dirty="0"/>
              <a:t>L. major</a:t>
            </a:r>
          </a:p>
          <a:p>
            <a:pPr lvl="2"/>
            <a:r>
              <a:rPr lang="en-US" sz="1400" i="1" dirty="0"/>
              <a:t>L. </a:t>
            </a:r>
            <a:r>
              <a:rPr lang="en-US" sz="1400" i="1" dirty="0" err="1"/>
              <a:t>trantolae</a:t>
            </a:r>
            <a:endParaRPr lang="en-US" sz="1400" i="1" dirty="0"/>
          </a:p>
          <a:p>
            <a:pPr lvl="1"/>
            <a:r>
              <a:rPr lang="en-US" sz="1800" dirty="0"/>
              <a:t>Immobilized Antigens</a:t>
            </a:r>
          </a:p>
          <a:p>
            <a:pPr lvl="2"/>
            <a:r>
              <a:rPr lang="en-US" sz="1400" dirty="0"/>
              <a:t>Intact parasites</a:t>
            </a:r>
          </a:p>
          <a:p>
            <a:pPr lvl="2"/>
            <a:r>
              <a:rPr lang="en-US" sz="1400" dirty="0"/>
              <a:t>Lysate</a:t>
            </a:r>
          </a:p>
          <a:p>
            <a:pPr lvl="2"/>
            <a:r>
              <a:rPr lang="en-US" sz="1400" dirty="0"/>
              <a:t>No Ag</a:t>
            </a:r>
          </a:p>
          <a:p>
            <a:r>
              <a:rPr lang="en-US" sz="2200" dirty="0"/>
              <a:t>Detection of d</a:t>
            </a:r>
            <a:r>
              <a:rPr lang="en-US" sz="2000" dirty="0"/>
              <a:t>ifferent local isolates</a:t>
            </a:r>
          </a:p>
          <a:p>
            <a:pPr lvl="1"/>
            <a:r>
              <a:rPr lang="en-US" sz="1600" i="1" dirty="0"/>
              <a:t>L. tropica </a:t>
            </a:r>
          </a:p>
          <a:p>
            <a:pPr marL="17100" indent="0">
              <a:buNone/>
            </a:pPr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779912" y="1096037"/>
            <a:ext cx="5256584" cy="5670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AAC455-A973-4BFD-ABB4-B9A92378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0" b="51460"/>
          <a:stretch/>
        </p:blipFill>
        <p:spPr>
          <a:xfrm>
            <a:off x="3923105" y="1167304"/>
            <a:ext cx="4969375" cy="2837760"/>
          </a:xfrm>
          <a:prstGeom prst="rect">
            <a:avLst/>
          </a:prstGeom>
        </p:spPr>
      </p:pic>
      <p:pic>
        <p:nvPicPr>
          <p:cNvPr id="162" name="Content Placeholder 3">
            <a:extLst>
              <a:ext uri="{FF2B5EF4-FFF2-40B4-BE49-F238E27FC236}">
                <a16:creationId xmlns:a16="http://schemas.microsoft.com/office/drawing/2014/main" id="{B257CF23-D264-46A2-8719-97B495E414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0"/>
          <a:stretch/>
        </p:blipFill>
        <p:spPr>
          <a:xfrm>
            <a:off x="4067944" y="3645024"/>
            <a:ext cx="4781715" cy="3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08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Neutralizing Leishmania Infectivity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072116"/>
            <a:ext cx="3606366" cy="469736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Preincubation with anti-L. tropica Nanobodies</a:t>
            </a:r>
          </a:p>
          <a:p>
            <a:pPr lvl="0"/>
            <a:r>
              <a:rPr lang="en-US" dirty="0"/>
              <a:t>Infection of human macrophages</a:t>
            </a:r>
          </a:p>
          <a:p>
            <a:pPr lvl="0"/>
            <a:r>
              <a:rPr lang="en-US" dirty="0"/>
              <a:t>Cell fixing then coloring</a:t>
            </a:r>
          </a:p>
          <a:p>
            <a:pPr lvl="0"/>
            <a:r>
              <a:rPr lang="en-US" dirty="0"/>
              <a:t>Cell counting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79912" y="1096037"/>
            <a:ext cx="5256584" cy="5670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B4296-4D3E-4DAA-B24B-DB62A164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1"/>
          <a:stretch/>
        </p:blipFill>
        <p:spPr>
          <a:xfrm>
            <a:off x="3823607" y="1340768"/>
            <a:ext cx="5115481" cy="4923970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DB89DEA-1373-4F53-BC4D-7C83996FD5E8}"/>
              </a:ext>
            </a:extLst>
          </p:cNvPr>
          <p:cNvGrpSpPr/>
          <p:nvPr/>
        </p:nvGrpSpPr>
        <p:grpSpPr>
          <a:xfrm>
            <a:off x="204912" y="5313758"/>
            <a:ext cx="8715436" cy="1427610"/>
            <a:chOff x="204912" y="5313758"/>
            <a:chExt cx="8715436" cy="1427610"/>
          </a:xfrm>
        </p:grpSpPr>
        <p:grpSp>
          <p:nvGrpSpPr>
            <p:cNvPr id="152" name="Group 27">
              <a:extLst>
                <a:ext uri="{FF2B5EF4-FFF2-40B4-BE49-F238E27FC236}">
                  <a16:creationId xmlns:a16="http://schemas.microsoft.com/office/drawing/2014/main" id="{4B58DBE2-F1D3-431A-A613-353DA88BFF94}"/>
                </a:ext>
              </a:extLst>
            </p:cNvPr>
            <p:cNvGrpSpPr/>
            <p:nvPr/>
          </p:nvGrpSpPr>
          <p:grpSpPr>
            <a:xfrm>
              <a:off x="204912" y="5313758"/>
              <a:ext cx="8715436" cy="1427610"/>
              <a:chOff x="214282" y="2829952"/>
              <a:chExt cx="8715436" cy="1427610"/>
            </a:xfrm>
          </p:grpSpPr>
          <p:pic>
            <p:nvPicPr>
              <p:cNvPr id="154" name="Picture 50" descr="images14.jpg">
                <a:extLst>
                  <a:ext uri="{FF2B5EF4-FFF2-40B4-BE49-F238E27FC236}">
                    <a16:creationId xmlns:a16="http://schemas.microsoft.com/office/drawing/2014/main" id="{5D95D6D6-DBE2-4160-BC9A-4C9C2988DBE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282" y="3357562"/>
                <a:ext cx="8715436" cy="9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5" name="TextBox 53">
                <a:extLst>
                  <a:ext uri="{FF2B5EF4-FFF2-40B4-BE49-F238E27FC236}">
                    <a16:creationId xmlns:a16="http://schemas.microsoft.com/office/drawing/2014/main" id="{27E6ACA0-4619-4026-B5BC-B3E21F562638}"/>
                  </a:ext>
                </a:extLst>
              </p:cNvPr>
              <p:cNvSpPr txBox="1"/>
              <p:nvPr/>
            </p:nvSpPr>
            <p:spPr>
              <a:xfrm>
                <a:off x="248870" y="3070029"/>
                <a:ext cx="216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Paper</a:t>
                </a:r>
              </a:p>
            </p:txBody>
          </p:sp>
          <p:pic>
            <p:nvPicPr>
              <p:cNvPr id="156" name="Picture 54" descr="Untitled-1.png">
                <a:extLst>
                  <a:ext uri="{FF2B5EF4-FFF2-40B4-BE49-F238E27FC236}">
                    <a16:creationId xmlns:a16="http://schemas.microsoft.com/office/drawing/2014/main" id="{CE8D2B5E-24DF-405D-9CCE-EE88ACB9959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2303" y="2829952"/>
                <a:ext cx="1080000" cy="1080000"/>
              </a:xfrm>
              <a:prstGeom prst="rect">
                <a:avLst/>
              </a:prstGeom>
              <a:effectLst>
                <a:outerShdw blurRad="127000" dist="63500" dir="2700000" sx="105000" sy="105000" algn="ctr" rotWithShape="0">
                  <a:schemeClr val="accent1">
                    <a:lumMod val="50000"/>
                    <a:alpha val="80000"/>
                  </a:schemeClr>
                </a:outerShdw>
              </a:effectLst>
            </p:spPr>
          </p:pic>
          <p:sp>
            <p:nvSpPr>
              <p:cNvPr id="157" name="TextBox 55">
                <a:extLst>
                  <a:ext uri="{FF2B5EF4-FFF2-40B4-BE49-F238E27FC236}">
                    <a16:creationId xmlns:a16="http://schemas.microsoft.com/office/drawing/2014/main" id="{979F7781-D646-4B90-AD2F-474463C5A819}"/>
                  </a:ext>
                </a:extLst>
              </p:cNvPr>
              <p:cNvSpPr txBox="1"/>
              <p:nvPr/>
            </p:nvSpPr>
            <p:spPr>
              <a:xfrm>
                <a:off x="321816" y="3440074"/>
                <a:ext cx="84650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E. Abu </a:t>
                </a:r>
                <a:r>
                  <a:rPr lang="en-GB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Alshamat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M. </a:t>
                </a:r>
                <a:r>
                  <a:rPr lang="en-GB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Kweider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C. </a:t>
                </a:r>
                <a:r>
                  <a:rPr lang="en-GB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Soukkarieh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M. </a:t>
                </a:r>
                <a:r>
                  <a:rPr lang="en-GB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Zarkawi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, H.E. Khalaf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 and A.Q. Abbady, (2019). 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Potential of Camel </a:t>
                </a:r>
                <a:r>
                  <a:rPr lang="en-GB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Nanobodies as Molecular Tools to Understand, Diagnose and Treat Leishmaniasis</a:t>
                </a: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rPr>
                  <a:t>. Front Immunol</a:t>
                </a:r>
              </a:p>
            </p:txBody>
          </p:sp>
        </p:grpSp>
        <p:sp>
          <p:nvSpPr>
            <p:cNvPr id="153" name="24-Point Star 237">
              <a:extLst>
                <a:ext uri="{FF2B5EF4-FFF2-40B4-BE49-F238E27FC236}">
                  <a16:creationId xmlns:a16="http://schemas.microsoft.com/office/drawing/2014/main" id="{E05227E5-F6A0-456B-9C5D-959A21573D03}"/>
                </a:ext>
              </a:extLst>
            </p:cNvPr>
            <p:cNvSpPr/>
            <p:nvPr/>
          </p:nvSpPr>
          <p:spPr>
            <a:xfrm>
              <a:off x="8100472" y="5601870"/>
              <a:ext cx="720000" cy="720000"/>
            </a:xfrm>
            <a:prstGeom prst="star24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IF</a:t>
              </a:r>
            </a:p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5.5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584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2212868"/>
          </a:xfrm>
        </p:spPr>
        <p:txBody>
          <a:bodyPr/>
          <a:lstStyle/>
          <a:p>
            <a:r>
              <a:rPr lang="en-US" dirty="0"/>
              <a:t>Lateral Flow Immunoassay</a:t>
            </a:r>
          </a:p>
          <a:p>
            <a:pPr lvl="1"/>
            <a:r>
              <a:rPr lang="en-GB" dirty="0"/>
              <a:t>GH detection</a:t>
            </a:r>
          </a:p>
          <a:p>
            <a:pPr lvl="1"/>
            <a:r>
              <a:rPr lang="en-GB" dirty="0"/>
              <a:t>Leishmania Detection</a:t>
            </a:r>
          </a:p>
          <a:p>
            <a:pPr lvl="2"/>
            <a:r>
              <a:rPr lang="en-GB" dirty="0"/>
              <a:t>L. tropica</a:t>
            </a:r>
          </a:p>
          <a:p>
            <a:pPr lvl="2"/>
            <a:r>
              <a:rPr lang="en-GB" dirty="0"/>
              <a:t>L. major</a:t>
            </a:r>
            <a:endParaRPr lang="en-US" dirty="0"/>
          </a:p>
        </p:txBody>
      </p:sp>
      <p:pic>
        <p:nvPicPr>
          <p:cNvPr id="284674" name="Picture 2" descr="http://docsdrive.com/images/academicjournals/ajava/2014/fig4-2k14-405-413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" y="3357272"/>
            <a:ext cx="396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6" name="Picture 4" descr="Image result for Lateral flow immunoassay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68" y="3357272"/>
            <a:ext cx="396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16172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5400" dirty="0">
                <a:ln w="19050" cmpd="sng">
                  <a:solidFill>
                    <a:schemeClr val="bg1"/>
                  </a:solidFill>
                  <a:prstDash val="solid"/>
                </a:ln>
              </a:rPr>
              <a:t>Laboratories &amp; </a:t>
            </a:r>
            <a:r>
              <a:rPr lang="en-US" sz="5400" dirty="0" err="1">
                <a:ln w="19050" cmpd="sng">
                  <a:solidFill>
                    <a:schemeClr val="bg1"/>
                  </a:solidFill>
                  <a:prstDash val="solid"/>
                </a:ln>
              </a:rPr>
              <a:t>Equipments</a:t>
            </a:r>
            <a:endParaRPr lang="en-US" sz="5400" dirty="0">
              <a:ln w="19050" cmpd="sng">
                <a:solidFill>
                  <a:schemeClr val="bg1"/>
                </a:solidFill>
                <a:prstDash val="solid"/>
              </a:ln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33252"/>
            <a:ext cx="2592288" cy="2536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797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447800" y="1724625"/>
            <a:ext cx="6248400" cy="4267200"/>
            <a:chOff x="1447800" y="1724625"/>
            <a:chExt cx="6248400" cy="4267200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>
              <a:off x="1447800" y="1724625"/>
              <a:ext cx="6248400" cy="4267200"/>
            </a:xfrm>
            <a:prstGeom prst="upArrow">
              <a:avLst>
                <a:gd name="adj1" fmla="val 73769"/>
                <a:gd name="adj2" fmla="val 32588"/>
              </a:avLst>
            </a:prstGeom>
            <a:gradFill rotWithShape="1">
              <a:gsLst>
                <a:gs pos="0">
                  <a:srgbClr val="4090E8"/>
                </a:gs>
                <a:gs pos="100000">
                  <a:srgbClr val="4090E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3143241" y="2402625"/>
              <a:ext cx="2857520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Phage Display</a:t>
              </a:r>
            </a:p>
            <a:p>
              <a:pPr algn="ctr"/>
              <a:endPara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Techniques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77767" y="1081720"/>
            <a:ext cx="578647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Antibody Engineering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438400" y="3020025"/>
            <a:ext cx="4267200" cy="3200400"/>
            <a:chOff x="2438400" y="3020025"/>
            <a:chExt cx="4267200" cy="3200400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2438400" y="3020025"/>
              <a:ext cx="4267200" cy="3200400"/>
            </a:xfrm>
            <a:prstGeom prst="upArrow">
              <a:avLst>
                <a:gd name="adj1" fmla="val 72694"/>
                <a:gd name="adj2" fmla="val 33931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66CC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gray">
            <a:xfrm>
              <a:off x="3251391" y="3714752"/>
              <a:ext cx="2541080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Creation of 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Genetic Library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7295" y="3286124"/>
            <a:ext cx="3112655" cy="2981926"/>
            <a:chOff x="297295" y="3286124"/>
            <a:chExt cx="3112655" cy="2981926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gray">
            <a:xfrm>
              <a:off x="1123950" y="4667850"/>
              <a:ext cx="2286000" cy="16002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88CE58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gray">
            <a:xfrm>
              <a:off x="1504950" y="5317137"/>
              <a:ext cx="1352537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Immune Techniques</a:t>
              </a:r>
            </a:p>
          </p:txBody>
        </p:sp>
        <p:pic>
          <p:nvPicPr>
            <p:cNvPr id="18" name="Picture 9" descr="4-elisa-plate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295" y="3286124"/>
              <a:ext cx="1440000" cy="144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5638800" y="3286124"/>
            <a:ext cx="3159282" cy="3010501"/>
            <a:chOff x="5638800" y="3286124"/>
            <a:chExt cx="3159282" cy="3010501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638800" y="4620225"/>
              <a:ext cx="2438400" cy="16764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88CE58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gray">
            <a:xfrm>
              <a:off x="5795775" y="5331425"/>
              <a:ext cx="2182008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Protein Expression 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&amp; 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Purification</a:t>
              </a:r>
            </a:p>
          </p:txBody>
        </p:sp>
        <p:pic>
          <p:nvPicPr>
            <p:cNvPr id="17" name="Picture 3"/>
            <p:cNvPicPr preferRelativeResize="0">
              <a:picLocks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58082" y="3286124"/>
              <a:ext cx="1440000" cy="144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3371850" y="4658325"/>
            <a:ext cx="2286000" cy="2125313"/>
            <a:chOff x="3371850" y="4658325"/>
            <a:chExt cx="2286000" cy="2125313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3371850" y="4658325"/>
              <a:ext cx="2286000" cy="16002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88CE58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gray">
            <a:xfrm>
              <a:off x="3548717" y="5307613"/>
              <a:ext cx="192882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Gene Cloning</a:t>
              </a:r>
            </a:p>
          </p:txBody>
        </p:sp>
        <p:pic>
          <p:nvPicPr>
            <p:cNvPr id="19" name="Picture 18" descr="436953-0m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5254" y="5888372"/>
              <a:ext cx="1057267" cy="8952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Recombinant DNA Laboratory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4013068"/>
          </a:xfrm>
        </p:spPr>
        <p:txBody>
          <a:bodyPr>
            <a:normAutofit fontScale="92500" lnSpcReduction="10000"/>
          </a:bodyPr>
          <a:lstStyle/>
          <a:p>
            <a:r>
              <a:rPr dirty="0"/>
              <a:t>Target Gene</a:t>
            </a:r>
          </a:p>
          <a:p>
            <a:pPr lvl="1"/>
            <a:r>
              <a:rPr dirty="0"/>
              <a:t>Protein of interest (Ag)</a:t>
            </a:r>
          </a:p>
          <a:p>
            <a:r>
              <a:rPr dirty="0"/>
              <a:t>Vector (Plasmid)</a:t>
            </a:r>
          </a:p>
          <a:p>
            <a:pPr lvl="1"/>
            <a:r>
              <a:rPr dirty="0"/>
              <a:t>Bacteria</a:t>
            </a:r>
          </a:p>
          <a:p>
            <a:pPr lvl="1"/>
            <a:r>
              <a:rPr dirty="0"/>
              <a:t>Plant cells</a:t>
            </a:r>
          </a:p>
          <a:p>
            <a:pPr lvl="1"/>
            <a:r>
              <a:rPr dirty="0"/>
              <a:t>Mammalian cells</a:t>
            </a:r>
          </a:p>
          <a:p>
            <a:r>
              <a:rPr dirty="0"/>
              <a:t>Cloning</a:t>
            </a:r>
          </a:p>
          <a:p>
            <a:r>
              <a:rPr dirty="0"/>
              <a:t>Applications</a:t>
            </a:r>
          </a:p>
          <a:p>
            <a:pPr lvl="1"/>
            <a:r>
              <a:rPr dirty="0"/>
              <a:t>Genetic modification</a:t>
            </a:r>
          </a:p>
          <a:p>
            <a:pPr lvl="2"/>
            <a:r>
              <a:rPr lang="en-GB" dirty="0"/>
              <a:t>Transfected Cells</a:t>
            </a:r>
          </a:p>
          <a:p>
            <a:pPr lvl="2"/>
            <a:r>
              <a:rPr dirty="0"/>
              <a:t>Transgenic plants</a:t>
            </a:r>
          </a:p>
          <a:p>
            <a:pPr lvl="1"/>
            <a:r>
              <a:rPr dirty="0"/>
              <a:t>Protein Expression</a:t>
            </a:r>
          </a:p>
          <a:p>
            <a:pPr lvl="2"/>
            <a:r>
              <a:rPr dirty="0"/>
              <a:t>Nanobody</a:t>
            </a:r>
          </a:p>
          <a:p>
            <a:pPr lvl="2"/>
            <a:r>
              <a:rPr dirty="0"/>
              <a:t>Medical proteins</a:t>
            </a:r>
          </a:p>
        </p:txBody>
      </p:sp>
      <p:pic>
        <p:nvPicPr>
          <p:cNvPr id="11" name="Picture 10" descr="Gene_Cloning_with_Bacterial_Plasm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68" y="1123970"/>
            <a:ext cx="4714908" cy="5531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342578" y="5301628"/>
            <a:ext cx="2214578" cy="12858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572265" y="5643578"/>
            <a:ext cx="1428759" cy="683896"/>
            <a:chOff x="6000760" y="5462381"/>
            <a:chExt cx="2130425" cy="1244701"/>
          </a:xfrm>
        </p:grpSpPr>
        <p:pic>
          <p:nvPicPr>
            <p:cNvPr id="7" name="Content Placeholder 163" descr="Nanobody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1365" y="5462381"/>
              <a:ext cx="826956" cy="796702"/>
            </a:xfrm>
            <a:prstGeom prst="rect">
              <a:avLst/>
            </a:prstGeom>
            <a:effectLst>
              <a:outerShdw blurRad="127000" dist="63500" dir="2700000" sx="105000" sy="105000" algn="ctr" rotWithShape="0">
                <a:schemeClr val="accent1">
                  <a:lumMod val="50000"/>
                  <a:alpha val="80000"/>
                </a:schemeClr>
              </a:outerShdw>
            </a:effectLst>
          </p:spPr>
        </p:pic>
        <p:sp>
          <p:nvSpPr>
            <p:cNvPr id="8" name="Text Box 160"/>
            <p:cNvSpPr txBox="1">
              <a:spLocks noChangeArrowheads="1"/>
            </p:cNvSpPr>
            <p:nvPr/>
          </p:nvSpPr>
          <p:spPr bwMode="auto">
            <a:xfrm>
              <a:off x="6000760" y="6202940"/>
              <a:ext cx="2130425" cy="504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Nanobody</a:t>
              </a:r>
              <a:endPara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4" y="5013176"/>
            <a:ext cx="1728192" cy="1690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bsafadi\My Documents\My Pictures\Research\Depart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47800"/>
            <a:ext cx="7696200" cy="47593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 descr="Picture 24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00" y="2276872"/>
            <a:ext cx="2339975" cy="140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5" descr="Picture 24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5500" y="2276872"/>
            <a:ext cx="2339975" cy="140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Picture 24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800" y="2276872"/>
            <a:ext cx="2339975" cy="140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Up Arrow 15"/>
          <p:cNvSpPr/>
          <p:nvPr/>
        </p:nvSpPr>
        <p:spPr bwMode="auto">
          <a:xfrm rot="5400000">
            <a:off x="3378175" y="954359"/>
            <a:ext cx="2438400" cy="8991600"/>
          </a:xfrm>
          <a:prstGeom prst="upArrow">
            <a:avLst/>
          </a:prstGeom>
          <a:gradFill>
            <a:gsLst>
              <a:gs pos="0">
                <a:srgbClr val="FFF200">
                  <a:alpha val="36000"/>
                </a:srgbClr>
              </a:gs>
              <a:gs pos="0">
                <a:srgbClr val="FFF200"/>
              </a:gs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t="100000"/>
            </a:path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498600" y="4873897"/>
            <a:ext cx="1462088" cy="1193800"/>
            <a:chOff x="1498146" y="4844142"/>
            <a:chExt cx="1463233" cy="1194708"/>
          </a:xfrm>
        </p:grpSpPr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1537865" y="5787834"/>
              <a:ext cx="1369497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Tissue Culture</a:t>
              </a:r>
            </a:p>
          </p:txBody>
        </p:sp>
        <p:pic>
          <p:nvPicPr>
            <p:cNvPr id="26" name="Content Placeholder 3" descr="BioI-1.JPG"/>
            <p:cNvPicPr>
              <a:picLocks noChangeAspect="1"/>
            </p:cNvPicPr>
            <p:nvPr/>
          </p:nvPicPr>
          <p:blipFill>
            <a:blip r:embed="rId7" cstate="print">
              <a:lum bright="18000" contrast="4000"/>
            </a:blip>
            <a:srcRect t="1650" r="64"/>
            <a:stretch>
              <a:fillRect/>
            </a:stretch>
          </p:blipFill>
          <p:spPr bwMode="auto">
            <a:xfrm>
              <a:off x="1498146" y="4844142"/>
              <a:ext cx="1463233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12500"/>
            </a:effec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76200" y="4873897"/>
            <a:ext cx="1439863" cy="1193800"/>
            <a:chOff x="76200" y="4844142"/>
            <a:chExt cx="1440495" cy="1194708"/>
          </a:xfrm>
        </p:grpSpPr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>
              <a:off x="112729" y="5787834"/>
              <a:ext cx="1369026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Molecular Markers</a:t>
              </a:r>
            </a:p>
          </p:txBody>
        </p:sp>
        <p:pic>
          <p:nvPicPr>
            <p:cNvPr id="27" name="Picture 2" descr="\\D1-29\dr. bassam\Madlen\100MSDCF\DSC04014.JPG"/>
            <p:cNvPicPr>
              <a:picLocks noChangeAspect="1" noChangeArrowheads="1"/>
            </p:cNvPicPr>
            <p:nvPr/>
          </p:nvPicPr>
          <p:blipFill>
            <a:blip r:embed="rId8" cstate="print">
              <a:lum bright="18000" contrast="4000"/>
            </a:blip>
            <a:srcRect/>
            <a:stretch>
              <a:fillRect/>
            </a:stretch>
          </p:blipFill>
          <p:spPr bwMode="auto">
            <a:xfrm>
              <a:off x="76200" y="4844142"/>
              <a:ext cx="1440495" cy="10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786438" y="4873897"/>
            <a:ext cx="1439862" cy="1193800"/>
            <a:chOff x="5785975" y="4844142"/>
            <a:chExt cx="1439999" cy="1194708"/>
          </a:xfrm>
        </p:grpSpPr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5816140" y="5787834"/>
              <a:ext cx="1368555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Microbiology Lab</a:t>
              </a:r>
            </a:p>
          </p:txBody>
        </p:sp>
        <p:pic>
          <p:nvPicPr>
            <p:cNvPr id="28" name="Picture 11" descr="BioIII-1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85975" y="4844142"/>
              <a:ext cx="1439999" cy="10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7207250" y="4873897"/>
            <a:ext cx="1439863" cy="1193800"/>
            <a:chOff x="7207425" y="4844142"/>
            <a:chExt cx="1439085" cy="1194708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7242331" y="5787834"/>
              <a:ext cx="1367686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 err="1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Brucella</a:t>
              </a: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Lab</a:t>
              </a:r>
            </a:p>
          </p:txBody>
        </p:sp>
        <p:pic>
          <p:nvPicPr>
            <p:cNvPr id="29" name="Content Placeholder 10" descr="BioIII-2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7207425" y="4844142"/>
              <a:ext cx="1439085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12500"/>
            </a:effectLst>
          </p:spPr>
        </p:pic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43225" y="4873897"/>
            <a:ext cx="1439863" cy="1193800"/>
            <a:chOff x="2942830" y="4844142"/>
            <a:chExt cx="1440706" cy="1194708"/>
          </a:xfrm>
        </p:grpSpPr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2963480" y="5787834"/>
              <a:ext cx="1369226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Human Genetics</a:t>
              </a:r>
            </a:p>
          </p:txBody>
        </p:sp>
        <p:pic>
          <p:nvPicPr>
            <p:cNvPr id="30" name="Content Placeholder 5" descr="BioII-1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42830" y="4844142"/>
              <a:ext cx="1440706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12500"/>
            </a:effectLst>
          </p:spPr>
        </p:pic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4365625" y="4873897"/>
            <a:ext cx="1438275" cy="1193800"/>
            <a:chOff x="4364987" y="4844142"/>
            <a:chExt cx="1439537" cy="1194708"/>
          </a:xfrm>
        </p:grpSpPr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4390409" y="5787834"/>
              <a:ext cx="1369626" cy="25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ln w="127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Transformation</a:t>
              </a:r>
            </a:p>
          </p:txBody>
        </p:sp>
        <p:pic>
          <p:nvPicPr>
            <p:cNvPr id="31" name="Picture 7" descr="C:\Documents and Settings\bsafadi\My Documents\Biosafety SNBC\New Folder\BioII-3.JPG"/>
            <p:cNvPicPr>
              <a:picLocks noChangeAspect="1" noChangeArrowheads="1"/>
            </p:cNvPicPr>
            <p:nvPr/>
          </p:nvPicPr>
          <p:blipFill>
            <a:blip r:embed="rId12" cstate="print">
              <a:lum bright="16000" contrast="4000"/>
            </a:blip>
            <a:srcRect/>
            <a:stretch>
              <a:fillRect/>
            </a:stretch>
          </p:blipFill>
          <p:spPr bwMode="auto">
            <a:xfrm>
              <a:off x="4364987" y="4844142"/>
              <a:ext cx="1439537" cy="10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3" name="Picture 16" descr="Immuno8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25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35" name="Hexagon 34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6" name="Picture 35" descr="Immuno1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ar-SA" dirty="0"/>
              <a:t>Laboratories at the AECS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01352" y="1443294"/>
            <a:ext cx="7909248" cy="5324492"/>
          </a:xfrm>
        </p:spPr>
        <p:txBody>
          <a:bodyPr/>
          <a:lstStyle/>
          <a:p>
            <a:r>
              <a:rPr lang="en-US" altLang="ar-SA" dirty="0"/>
              <a:t>Number of Scientific staff: 175</a:t>
            </a:r>
          </a:p>
          <a:p>
            <a:pPr lvl="1"/>
            <a:r>
              <a:rPr lang="en-US" altLang="ar-SA" dirty="0"/>
              <a:t>Senior Researchers (</a:t>
            </a:r>
            <a:r>
              <a:rPr lang="en-US" altLang="ar-SA" dirty="0" err="1"/>
              <a:t>Ph.Ds</a:t>
            </a:r>
            <a:r>
              <a:rPr lang="en-US" altLang="ar-SA" dirty="0"/>
              <a:t>):	22</a:t>
            </a:r>
          </a:p>
          <a:p>
            <a:pPr lvl="1"/>
            <a:endParaRPr lang="en-US" altLang="ar-SA" dirty="0"/>
          </a:p>
          <a:p>
            <a:pPr lvl="1"/>
            <a:endParaRPr lang="en-US" altLang="ar-SA" dirty="0"/>
          </a:p>
          <a:p>
            <a:pPr lvl="1"/>
            <a:endParaRPr lang="en-US" altLang="ar-SA" dirty="0"/>
          </a:p>
          <a:p>
            <a:pPr lvl="1"/>
            <a:endParaRPr lang="en-US" altLang="ar-SA" dirty="0"/>
          </a:p>
          <a:p>
            <a:pPr lvl="1"/>
            <a:endParaRPr lang="en-US" altLang="ar-SA" dirty="0"/>
          </a:p>
          <a:p>
            <a:pPr lvl="1"/>
            <a:endParaRPr lang="en-US" altLang="ar-SA" dirty="0"/>
          </a:p>
          <a:p>
            <a:r>
              <a:rPr lang="en-US" altLang="ar-SA" dirty="0"/>
              <a:t>Facilities:</a:t>
            </a:r>
          </a:p>
          <a:p>
            <a:pPr lvl="1"/>
            <a:r>
              <a:rPr lang="en-US" altLang="ar-SA" dirty="0"/>
              <a:t>Laboratory space: 3000 m²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996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of Genetic Libraries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Genetic Variation</a:t>
            </a:r>
          </a:p>
          <a:p>
            <a:r>
              <a:rPr lang="en-GB" dirty="0"/>
              <a:t>Several Genes</a:t>
            </a:r>
          </a:p>
          <a:p>
            <a:pPr lvl="1"/>
            <a:r>
              <a:rPr lang="en-GB" dirty="0"/>
              <a:t>PCR</a:t>
            </a:r>
          </a:p>
          <a:p>
            <a:pPr lvl="1"/>
            <a:r>
              <a:rPr lang="en-GB" dirty="0"/>
              <a:t>Digestion</a:t>
            </a:r>
          </a:p>
          <a:p>
            <a:pPr lvl="1"/>
            <a:r>
              <a:rPr lang="en-GB" dirty="0"/>
              <a:t>Ligation</a:t>
            </a:r>
          </a:p>
          <a:p>
            <a:pPr lvl="1"/>
            <a:r>
              <a:rPr lang="en-GB" dirty="0"/>
              <a:t>Transformation</a:t>
            </a:r>
          </a:p>
          <a:p>
            <a:pPr lvl="2"/>
            <a:r>
              <a:rPr lang="en-GB" dirty="0"/>
              <a:t>In </a:t>
            </a:r>
            <a:r>
              <a:rPr lang="en-GB" i="1" dirty="0"/>
              <a:t>E. coli</a:t>
            </a:r>
          </a:p>
          <a:p>
            <a:r>
              <a:rPr lang="en-GB" dirty="0"/>
              <a:t>10 libraries</a:t>
            </a:r>
          </a:p>
          <a:p>
            <a:pPr lvl="1"/>
            <a:r>
              <a:rPr lang="en-GB" dirty="0"/>
              <a:t>5x10</a:t>
            </a:r>
            <a:r>
              <a:rPr lang="en-GB" baseline="30000" dirty="0"/>
              <a:t>6</a:t>
            </a:r>
            <a:r>
              <a:rPr lang="en-GB" dirty="0"/>
              <a:t> to 5x10</a:t>
            </a:r>
            <a:r>
              <a:rPr lang="en-GB" baseline="30000" dirty="0"/>
              <a:t>8</a:t>
            </a:r>
            <a:endParaRPr lang="en-US" baseline="30000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5"/>
          <a:stretch/>
        </p:blipFill>
        <p:spPr>
          <a:xfrm rot="5400000">
            <a:off x="3674940" y="1316952"/>
            <a:ext cx="5254475" cy="5332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84784"/>
            <a:ext cx="1913681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IMG_2705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t="38450" r="3538"/>
          <a:stretch>
            <a:fillRect/>
          </a:stretch>
        </p:blipFill>
        <p:spPr>
          <a:xfrm>
            <a:off x="145604" y="4390504"/>
            <a:ext cx="3312726" cy="221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58802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Phage Display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257290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Bacteriophages</a:t>
            </a:r>
            <a:endParaRPr lang="en-US" dirty="0"/>
          </a:p>
          <a:p>
            <a:r>
              <a:rPr lang="en-US" dirty="0"/>
              <a:t>Definition:</a:t>
            </a:r>
          </a:p>
          <a:p>
            <a:pPr lvl="1"/>
            <a:r>
              <a:rPr lang="en-US" sz="1800" dirty="0"/>
              <a:t>Random displaying peptides or proteins on the surface of bacteriophage</a:t>
            </a:r>
          </a:p>
          <a:p>
            <a:pPr lvl="1"/>
            <a:r>
              <a:rPr lang="en-US" sz="1800" dirty="0"/>
              <a:t>Direct physical link between the phenotype and the genotype</a:t>
            </a:r>
          </a:p>
          <a:p>
            <a:r>
              <a:rPr lang="fr-FR" dirty="0"/>
              <a:t>Applications:</a:t>
            </a:r>
            <a:endParaRPr lang="en-US" dirty="0"/>
          </a:p>
          <a:p>
            <a:pPr lvl="1"/>
            <a:r>
              <a:rPr lang="en-US" dirty="0"/>
              <a:t>Isolation of high-affinity antibodies</a:t>
            </a:r>
          </a:p>
          <a:p>
            <a:pPr lvl="1"/>
            <a:r>
              <a:rPr lang="en-US" dirty="0"/>
              <a:t>Studying protein-protein</a:t>
            </a:r>
          </a:p>
          <a:p>
            <a:r>
              <a:rPr lang="en-GB" dirty="0"/>
              <a:t>Laboratory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619021" y="3715304"/>
            <a:ext cx="5544616" cy="2989343"/>
            <a:chOff x="2619021" y="3715304"/>
            <a:chExt cx="5544616" cy="2989343"/>
          </a:xfrm>
        </p:grpSpPr>
        <p:sp>
          <p:nvSpPr>
            <p:cNvPr id="27651" name="Rectangle 5"/>
            <p:cNvSpPr>
              <a:spLocks noChangeArrowheads="1"/>
            </p:cNvSpPr>
            <p:nvPr/>
          </p:nvSpPr>
          <p:spPr bwMode="auto">
            <a:xfrm>
              <a:off x="2619021" y="3715304"/>
              <a:ext cx="5544616" cy="2989343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65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8874" t="37903" r="8723" b="16199"/>
            <a:stretch>
              <a:fillRect/>
            </a:stretch>
          </p:blipFill>
          <p:spPr bwMode="auto">
            <a:xfrm>
              <a:off x="2699792" y="3799523"/>
              <a:ext cx="5376597" cy="283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7" descr="Immuno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" name="Hexagon 8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" name="Picture 9" descr="Immuno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pic>
        <p:nvPicPr>
          <p:cNvPr id="183297" name="Picture 45" descr="JandaSK1-1.gif"/>
          <p:cNvPicPr>
            <a:picLocks noChangeAspect="1"/>
          </p:cNvPicPr>
          <p:nvPr/>
        </p:nvPicPr>
        <p:blipFill>
          <a:blip r:embed="rId5" cstate="print"/>
          <a:srcRect b="28662"/>
          <a:stretch>
            <a:fillRect/>
          </a:stretch>
        </p:blipFill>
        <p:spPr bwMode="auto">
          <a:xfrm rot="16200000">
            <a:off x="289683" y="4571524"/>
            <a:ext cx="2959057" cy="1307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99" y="2348880"/>
            <a:ext cx="1913681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913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Immune Proteomics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00108"/>
            <a:ext cx="6003776" cy="408507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SDS-PAGE </a:t>
            </a:r>
            <a:r>
              <a:rPr lang="en-GB" dirty="0" err="1"/>
              <a:t>Immunoblotting</a:t>
            </a:r>
            <a:endParaRPr lang="en-GB" dirty="0"/>
          </a:p>
          <a:p>
            <a:pPr lvl="1"/>
            <a:r>
              <a:rPr lang="en-GB" dirty="0"/>
              <a:t>Protein Electrophoresis</a:t>
            </a:r>
          </a:p>
          <a:p>
            <a:pPr lvl="1"/>
            <a:r>
              <a:rPr lang="en-GB" dirty="0" err="1"/>
              <a:t>Immunodetection</a:t>
            </a:r>
            <a:r>
              <a:rPr lang="en-GB" dirty="0"/>
              <a:t> by antibodies</a:t>
            </a:r>
          </a:p>
          <a:p>
            <a:r>
              <a:rPr lang="en-GB" dirty="0"/>
              <a:t>ELISA</a:t>
            </a:r>
          </a:p>
          <a:p>
            <a:pPr lvl="1"/>
            <a:r>
              <a:rPr lang="en-US" dirty="0"/>
              <a:t>Enzyme-linked immunosorbent assay</a:t>
            </a:r>
          </a:p>
          <a:p>
            <a:r>
              <a:rPr lang="en-GB" dirty="0"/>
              <a:t>FPLC</a:t>
            </a:r>
          </a:p>
          <a:p>
            <a:pPr lvl="1"/>
            <a:r>
              <a:rPr lang="en-GB" dirty="0"/>
              <a:t>Fast Protein Liquid Chromatography</a:t>
            </a:r>
          </a:p>
          <a:p>
            <a:pPr lvl="1"/>
            <a:r>
              <a:rPr lang="en-GB" dirty="0"/>
              <a:t>Purification of antibodies</a:t>
            </a:r>
          </a:p>
          <a:p>
            <a:pPr lvl="1"/>
            <a:r>
              <a:rPr lang="en-GB" dirty="0"/>
              <a:t>Purification of recombinant proteins</a:t>
            </a:r>
          </a:p>
          <a:p>
            <a:r>
              <a:rPr lang="en-GB" dirty="0"/>
              <a:t>SPR</a:t>
            </a:r>
          </a:p>
          <a:p>
            <a:pPr lvl="1"/>
            <a:r>
              <a:rPr lang="en-GB" dirty="0"/>
              <a:t>Surface Plasmon Resonance</a:t>
            </a:r>
          </a:p>
          <a:p>
            <a:pPr lvl="1"/>
            <a:r>
              <a:rPr lang="en-GB" dirty="0"/>
              <a:t>Protein/protein interaction</a:t>
            </a:r>
            <a:endParaRPr lang="en-US" dirty="0"/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2" cstate="print"/>
          <a:srcRect l="8911" t="4602" r="10891" b="5021"/>
          <a:stretch>
            <a:fillRect/>
          </a:stretch>
        </p:blipFill>
        <p:spPr bwMode="auto">
          <a:xfrm>
            <a:off x="6228185" y="4941368"/>
            <a:ext cx="27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1602" name="Picture 2" descr="Image result for ELISA multiskan GO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128936"/>
            <a:ext cx="27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4" name="Picture 4" descr="http://www.sci-support.com/images/300/1330.jpg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7"/>
          <a:stretch/>
        </p:blipFill>
        <p:spPr bwMode="auto">
          <a:xfrm>
            <a:off x="6228185" y="3031060"/>
            <a:ext cx="27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upload.wikimedia.org/wikipedia/commons/4/46/SDS-PAGE_Electrophoresi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899" r="448" b="1713"/>
          <a:stretch/>
        </p:blipFill>
        <p:spPr bwMode="auto">
          <a:xfrm>
            <a:off x="121920" y="4842336"/>
            <a:ext cx="5974080" cy="19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23009"/>
            <a:ext cx="1961762" cy="1919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17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8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Culture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Lines</a:t>
            </a:r>
          </a:p>
          <a:p>
            <a:pPr lvl="1"/>
            <a:r>
              <a:rPr lang="en-US" dirty="0"/>
              <a:t>Transfection</a:t>
            </a:r>
          </a:p>
          <a:p>
            <a:pPr lvl="1"/>
            <a:r>
              <a:rPr lang="en-US" dirty="0"/>
              <a:t>New set of plasmids</a:t>
            </a:r>
          </a:p>
          <a:p>
            <a:pPr lvl="2"/>
            <a:r>
              <a:rPr lang="en-US" dirty="0"/>
              <a:t>ICGEB course 2016</a:t>
            </a:r>
          </a:p>
          <a:p>
            <a:pPr lvl="2"/>
            <a:r>
              <a:rPr lang="en-US" dirty="0"/>
              <a:t>Local courses</a:t>
            </a:r>
          </a:p>
          <a:p>
            <a:r>
              <a:rPr lang="en-US" dirty="0"/>
              <a:t>Leishmania</a:t>
            </a:r>
          </a:p>
          <a:p>
            <a:pPr lvl="1"/>
            <a:r>
              <a:rPr lang="en-US" dirty="0"/>
              <a:t>Infection</a:t>
            </a:r>
          </a:p>
          <a:p>
            <a:pPr lvl="1"/>
            <a:r>
              <a:rPr lang="en-US" dirty="0"/>
              <a:t>Effect of nanobodies</a:t>
            </a:r>
          </a:p>
          <a:p>
            <a:pPr lvl="2"/>
            <a:r>
              <a:rPr lang="en-US" dirty="0"/>
              <a:t>Secreted</a:t>
            </a:r>
          </a:p>
          <a:p>
            <a:pPr lvl="2"/>
            <a:r>
              <a:rPr lang="en-US" dirty="0"/>
              <a:t>Labeled</a:t>
            </a:r>
          </a:p>
        </p:txBody>
      </p:sp>
      <p:sp>
        <p:nvSpPr>
          <p:cNvPr id="5" name="AutoShape 2" descr="Image result for cell culture labora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cell culture laborato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90" y="1223929"/>
            <a:ext cx="4481518" cy="3356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0" y="4503932"/>
            <a:ext cx="2213397" cy="2165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5" t="21035" r="106" b="17942"/>
          <a:stretch/>
        </p:blipFill>
        <p:spPr>
          <a:xfrm>
            <a:off x="3491880" y="4787671"/>
            <a:ext cx="5354603" cy="1881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0358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/>
              <a:t>Acknowledgments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"/>
          </p:nvPr>
        </p:nvSpPr>
        <p:spPr>
          <a:xfrm>
            <a:off x="152400" y="1115994"/>
            <a:ext cx="4343400" cy="5742006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GB" sz="7400" dirty="0"/>
              <a:t>AECS</a:t>
            </a:r>
          </a:p>
          <a:p>
            <a:pPr>
              <a:buNone/>
            </a:pPr>
            <a:r>
              <a:rPr lang="en-GB" sz="6000" dirty="0"/>
              <a:t>DMBB</a:t>
            </a:r>
          </a:p>
          <a:p>
            <a:pPr>
              <a:buNone/>
            </a:pPr>
            <a:r>
              <a:rPr lang="en-GB" sz="6000" dirty="0"/>
              <a:t>DMBM</a:t>
            </a:r>
          </a:p>
          <a:p>
            <a:pPr>
              <a:buNone/>
            </a:pPr>
            <a:r>
              <a:rPr lang="en-GB" sz="4200" dirty="0"/>
              <a:t> </a:t>
            </a:r>
          </a:p>
          <a:p>
            <a:pPr>
              <a:buNone/>
            </a:pPr>
            <a:r>
              <a:rPr lang="en-GB" sz="4900" u="sng" dirty="0"/>
              <a:t>Project staff</a:t>
            </a:r>
          </a:p>
          <a:p>
            <a:r>
              <a:rPr lang="en-GB" sz="5400" dirty="0"/>
              <a:t>Aya </a:t>
            </a:r>
            <a:r>
              <a:rPr lang="en-GB" sz="5400" dirty="0" err="1"/>
              <a:t>Twair</a:t>
            </a:r>
            <a:endParaRPr lang="en-GB" sz="5400" dirty="0"/>
          </a:p>
          <a:p>
            <a:r>
              <a:rPr lang="en-GB" sz="5400" dirty="0" err="1"/>
              <a:t>Lamis</a:t>
            </a:r>
            <a:r>
              <a:rPr lang="en-GB" sz="5400" dirty="0"/>
              <a:t> </a:t>
            </a:r>
            <a:r>
              <a:rPr lang="en-GB" sz="5400" dirty="0" err="1"/>
              <a:t>Alhomsi</a:t>
            </a:r>
            <a:endParaRPr lang="en-GB" sz="5400" dirty="0"/>
          </a:p>
          <a:p>
            <a:r>
              <a:rPr lang="en-GB" sz="5400" dirty="0" err="1"/>
              <a:t>Enas</a:t>
            </a:r>
            <a:r>
              <a:rPr lang="en-GB" sz="5400" dirty="0"/>
              <a:t> Abo </a:t>
            </a:r>
            <a:r>
              <a:rPr lang="en-GB" sz="5400" dirty="0" err="1"/>
              <a:t>Alshamat</a:t>
            </a:r>
            <a:endParaRPr lang="en-GB" sz="5400" dirty="0"/>
          </a:p>
          <a:p>
            <a:r>
              <a:rPr lang="en-GB" sz="5400" dirty="0"/>
              <a:t>Jana Mir Assad</a:t>
            </a:r>
          </a:p>
          <a:p>
            <a:r>
              <a:rPr lang="en-GB" sz="5400" dirty="0" err="1"/>
              <a:t>Houssam</a:t>
            </a:r>
            <a:r>
              <a:rPr lang="en-GB" sz="5400" dirty="0"/>
              <a:t> El-Din Khalaf</a:t>
            </a:r>
          </a:p>
          <a:p>
            <a:r>
              <a:rPr lang="en-GB" sz="5400" dirty="0" err="1"/>
              <a:t>Bothaina</a:t>
            </a:r>
            <a:r>
              <a:rPr lang="en-GB" sz="5400" dirty="0"/>
              <a:t> Al-Ali</a:t>
            </a:r>
          </a:p>
          <a:p>
            <a:r>
              <a:rPr lang="en-GB" sz="5400" dirty="0"/>
              <a:t>Amer Maya</a:t>
            </a:r>
          </a:p>
          <a:p>
            <a:r>
              <a:rPr lang="en-GB" sz="5400" dirty="0" err="1"/>
              <a:t>Danya</a:t>
            </a:r>
            <a:r>
              <a:rPr lang="en-GB" sz="5400" dirty="0"/>
              <a:t> </a:t>
            </a:r>
            <a:r>
              <a:rPr lang="en-GB" sz="5400" dirty="0" err="1"/>
              <a:t>Sakhal</a:t>
            </a:r>
            <a:endParaRPr lang="en-GB" sz="5400" dirty="0"/>
          </a:p>
          <a:p>
            <a:r>
              <a:rPr lang="en-GB" sz="5400" dirty="0" err="1"/>
              <a:t>Nebal</a:t>
            </a:r>
            <a:r>
              <a:rPr lang="en-GB" sz="5400" dirty="0"/>
              <a:t> Al-Saleh</a:t>
            </a:r>
          </a:p>
          <a:p>
            <a:r>
              <a:rPr lang="en-GB" sz="5400" dirty="0"/>
              <a:t>Manal </a:t>
            </a:r>
            <a:r>
              <a:rPr lang="en-GB" sz="5400" dirty="0" err="1"/>
              <a:t>Houigah</a:t>
            </a:r>
            <a:endParaRPr lang="en-GB" sz="5400" dirty="0"/>
          </a:p>
          <a:p>
            <a:r>
              <a:rPr lang="en-GB" sz="5400" dirty="0"/>
              <a:t>Rima </a:t>
            </a:r>
            <a:r>
              <a:rPr lang="en-GB" sz="5400" dirty="0" err="1"/>
              <a:t>Makeyah</a:t>
            </a:r>
            <a:endParaRPr lang="en-GB" sz="5400" dirty="0"/>
          </a:p>
          <a:p>
            <a:r>
              <a:rPr lang="en-GB" sz="5400" dirty="0" err="1"/>
              <a:t>Zouzefeen</a:t>
            </a:r>
            <a:r>
              <a:rPr lang="en-GB" sz="5400" dirty="0"/>
              <a:t> </a:t>
            </a:r>
            <a:r>
              <a:rPr lang="en-GB" sz="5400" dirty="0" err="1"/>
              <a:t>Alwaer</a:t>
            </a:r>
            <a:endParaRPr lang="en-GB" sz="5400" dirty="0"/>
          </a:p>
          <a:p>
            <a:r>
              <a:rPr lang="en-GB" sz="5400" dirty="0" err="1"/>
              <a:t>Thanaa</a:t>
            </a:r>
            <a:r>
              <a:rPr lang="en-GB" sz="5400" dirty="0"/>
              <a:t> Doumani</a:t>
            </a:r>
          </a:p>
          <a:p>
            <a:r>
              <a:rPr lang="en-GB" sz="5400" dirty="0"/>
              <a:t>Ola </a:t>
            </a:r>
            <a:r>
              <a:rPr lang="en-GB" sz="5400" dirty="0" err="1"/>
              <a:t>Sbienati</a:t>
            </a:r>
            <a:endParaRPr lang="en-GB" sz="5400" dirty="0"/>
          </a:p>
          <a:p>
            <a:r>
              <a:rPr lang="en-GB" sz="5400" dirty="0" err="1"/>
              <a:t>Rasha</a:t>
            </a:r>
            <a:r>
              <a:rPr lang="en-GB" sz="5400" dirty="0"/>
              <a:t> Al-</a:t>
            </a:r>
            <a:r>
              <a:rPr lang="en-GB" sz="5400" dirty="0" err="1"/>
              <a:t>Shemali</a:t>
            </a:r>
            <a:endParaRPr lang="en-GB" sz="5400" dirty="0"/>
          </a:p>
          <a:p>
            <a:endParaRPr lang="en-GB" sz="49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115994"/>
            <a:ext cx="4343400" cy="562537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sz="2800" dirty="0"/>
              <a:t>Collaborations</a:t>
            </a:r>
          </a:p>
          <a:p>
            <a:pPr>
              <a:buNone/>
            </a:pPr>
            <a:r>
              <a:rPr lang="en-GB" u="sng" dirty="0"/>
              <a:t>AECS</a:t>
            </a:r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Houssam</a:t>
            </a:r>
            <a:r>
              <a:rPr lang="en-GB" dirty="0"/>
              <a:t> </a:t>
            </a:r>
            <a:r>
              <a:rPr lang="en-GB" dirty="0" err="1"/>
              <a:t>Murad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Moutaz</a:t>
            </a:r>
            <a:r>
              <a:rPr lang="en-GB" dirty="0"/>
              <a:t> </a:t>
            </a:r>
            <a:r>
              <a:rPr lang="en-GB" dirty="0" err="1"/>
              <a:t>Zarkawi</a:t>
            </a:r>
            <a:endParaRPr lang="en-GB" dirty="0"/>
          </a:p>
          <a:p>
            <a:endParaRPr lang="en-GB" dirty="0"/>
          </a:p>
          <a:p>
            <a:pPr>
              <a:buNone/>
            </a:pPr>
            <a:r>
              <a:rPr lang="en-GB" u="sng" dirty="0"/>
              <a:t>National</a:t>
            </a:r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Mahmoud</a:t>
            </a:r>
            <a:r>
              <a:rPr lang="en-GB" dirty="0"/>
              <a:t> </a:t>
            </a:r>
            <a:r>
              <a:rPr lang="en-GB" dirty="0" err="1"/>
              <a:t>Kouaider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Shady </a:t>
            </a:r>
            <a:r>
              <a:rPr lang="en-GB" dirty="0" err="1"/>
              <a:t>Sukaria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Hassan </a:t>
            </a:r>
            <a:r>
              <a:rPr lang="en-GB" dirty="0" err="1"/>
              <a:t>Naser</a:t>
            </a:r>
            <a:r>
              <a:rPr lang="en-GB" dirty="0"/>
              <a:t> </a:t>
            </a:r>
            <a:r>
              <a:rPr lang="en-GB" dirty="0" err="1"/>
              <a:t>Eddin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Isam</a:t>
            </a:r>
            <a:r>
              <a:rPr lang="en-GB" dirty="0"/>
              <a:t> </a:t>
            </a:r>
            <a:r>
              <a:rPr lang="en-GB" dirty="0" err="1"/>
              <a:t>Qassem</a:t>
            </a:r>
            <a:endParaRPr lang="en-GB" dirty="0"/>
          </a:p>
          <a:p>
            <a:endParaRPr lang="en-GB" dirty="0"/>
          </a:p>
          <a:p>
            <a:pPr>
              <a:buNone/>
            </a:pPr>
            <a:r>
              <a:rPr lang="en-GB" u="sng" dirty="0"/>
              <a:t>PhD students</a:t>
            </a:r>
          </a:p>
          <a:p>
            <a:r>
              <a:rPr lang="en-GB" dirty="0" err="1"/>
              <a:t>Lamis</a:t>
            </a:r>
            <a:r>
              <a:rPr lang="en-GB" dirty="0"/>
              <a:t> </a:t>
            </a:r>
            <a:r>
              <a:rPr lang="en-GB" dirty="0" err="1"/>
              <a:t>Alhomsi</a:t>
            </a:r>
            <a:r>
              <a:rPr lang="en-GB" dirty="0"/>
              <a:t> </a:t>
            </a:r>
          </a:p>
          <a:p>
            <a:r>
              <a:rPr lang="en-GB" dirty="0"/>
              <a:t>Aya </a:t>
            </a:r>
            <a:r>
              <a:rPr lang="en-GB" dirty="0" err="1"/>
              <a:t>Twair</a:t>
            </a:r>
            <a:r>
              <a:rPr lang="en-GB" dirty="0"/>
              <a:t> </a:t>
            </a:r>
          </a:p>
          <a:p>
            <a:r>
              <a:rPr lang="en-GB" dirty="0" err="1"/>
              <a:t>Inas</a:t>
            </a:r>
            <a:r>
              <a:rPr lang="en-GB" dirty="0"/>
              <a:t> Abo Al-</a:t>
            </a:r>
            <a:r>
              <a:rPr lang="en-GB" dirty="0" err="1"/>
              <a:t>Shamat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6456" y="6553200"/>
            <a:ext cx="467544" cy="304800"/>
          </a:xfrm>
        </p:spPr>
        <p:txBody>
          <a:bodyPr/>
          <a:lstStyle/>
          <a:p>
            <a:r>
              <a:rPr lang="en-GB" dirty="0"/>
              <a:t>19</a:t>
            </a:r>
          </a:p>
        </p:txBody>
      </p:sp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Activities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1000108"/>
            <a:ext cx="8839200" cy="5857892"/>
          </a:xfrm>
        </p:spPr>
        <p:txBody>
          <a:bodyPr>
            <a:normAutofit/>
          </a:bodyPr>
          <a:lstStyle/>
          <a:p>
            <a:r>
              <a:rPr lang="en-US" dirty="0"/>
              <a:t>Commission for Distinction and Creativity</a:t>
            </a:r>
          </a:p>
          <a:p>
            <a:pPr lvl="1"/>
            <a:r>
              <a:rPr lang="en-US" dirty="0"/>
              <a:t>Academic Programs</a:t>
            </a:r>
          </a:p>
          <a:p>
            <a:pPr lvl="2"/>
            <a:r>
              <a:rPr lang="en-US" dirty="0"/>
              <a:t>Medical Science</a:t>
            </a:r>
          </a:p>
          <a:p>
            <a:pPr lvl="1"/>
            <a:r>
              <a:rPr lang="en-US" dirty="0"/>
              <a:t>Syrian Science Olympiad</a:t>
            </a:r>
          </a:p>
          <a:p>
            <a:pPr lvl="2"/>
            <a:r>
              <a:rPr lang="en-US" dirty="0"/>
              <a:t>Biology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Professor at the IUST</a:t>
            </a:r>
          </a:p>
          <a:p>
            <a:pPr lvl="1"/>
            <a:r>
              <a:rPr lang="en-US" dirty="0"/>
              <a:t>Biology</a:t>
            </a:r>
          </a:p>
          <a:p>
            <a:pPr marL="614250" lvl="1" indent="0">
              <a:buNone/>
            </a:pPr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2" y="1556792"/>
            <a:ext cx="2900935" cy="255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18" y="2708920"/>
            <a:ext cx="2904794" cy="2682900"/>
          </a:xfrm>
          <a:prstGeom prst="rect">
            <a:avLst/>
          </a:prstGeom>
        </p:spPr>
      </p:pic>
      <p:pic>
        <p:nvPicPr>
          <p:cNvPr id="2050" name="Picture 2" descr="ÙØªÙØ¬Ø© Ø¨Ø­Ø« Ø§ÙØµÙØ± Ø¹Ù âªIUSTâ¬â">
            <a:extLst>
              <a:ext uri="{FF2B5EF4-FFF2-40B4-BE49-F238E27FC236}">
                <a16:creationId xmlns:a16="http://schemas.microsoft.com/office/drawing/2014/main" id="{E10A8DE5-4358-4981-9493-21C4CF08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67" y="4252990"/>
            <a:ext cx="24479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296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8844"/>
            <a:ext cx="8839200" cy="5729156"/>
          </a:xfrm>
        </p:spPr>
        <p:txBody>
          <a:bodyPr>
            <a:normAutofit/>
          </a:bodyPr>
          <a:lstStyle/>
          <a:p>
            <a:r>
              <a:rPr lang="en-US" dirty="0"/>
              <a:t>Frontiers In Immunology (IF:5.5)</a:t>
            </a:r>
          </a:p>
          <a:p>
            <a:pPr lvl="1"/>
            <a:r>
              <a:rPr lang="en-US" dirty="0"/>
              <a:t>Associate Editor</a:t>
            </a:r>
          </a:p>
          <a:p>
            <a:pPr lvl="1"/>
            <a:r>
              <a:rPr lang="en-US" dirty="0"/>
              <a:t>www.frontiersin.org/journals/immunology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9A91-B2B3-44A2-9BE0-19802106CE7E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8784976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17191"/>
      </p:ext>
    </p:extLst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rc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1266825" cy="1081088"/>
          </a:xfrm>
          <a:prstGeom prst="rect">
            <a:avLst/>
          </a:prstGeom>
          <a:noFill/>
        </p:spPr>
      </p:pic>
      <p:pic>
        <p:nvPicPr>
          <p:cNvPr id="4101" name="Picture 5" descr="keckleb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2318" y="2182097"/>
            <a:ext cx="1266825" cy="1266825"/>
          </a:xfrm>
          <a:prstGeom prst="rect">
            <a:avLst/>
          </a:prstGeom>
          <a:noFill/>
        </p:spPr>
      </p:pic>
      <p:pic>
        <p:nvPicPr>
          <p:cNvPr id="9" name="Picture 8" descr="Photo 089.jpg"/>
          <p:cNvPicPr>
            <a:picLocks noChangeAspect="1"/>
          </p:cNvPicPr>
          <p:nvPr/>
        </p:nvPicPr>
        <p:blipFill>
          <a:blip r:embed="rId4" cstate="print"/>
          <a:srcRect l="5526" r="28472"/>
          <a:stretch>
            <a:fillRect/>
          </a:stretch>
        </p:blipFill>
        <p:spPr>
          <a:xfrm>
            <a:off x="3084159" y="3727109"/>
            <a:ext cx="2968249" cy="2847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76456" y="6553200"/>
            <a:ext cx="467544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400" b="1" dirty="0"/>
              <a:t>20</a:t>
            </a:r>
          </a:p>
        </p:txBody>
      </p:sp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AECS courses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727"/>
            <a:ext cx="6864235" cy="5146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727"/>
            <a:ext cx="6864235" cy="5146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727"/>
            <a:ext cx="6864235" cy="5146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727"/>
            <a:ext cx="6864235" cy="5146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Courses and Presentations-ABBADY\Bioinformatics III 2017\عناوين وصور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6" y="1315368"/>
            <a:ext cx="7885457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175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8844"/>
            <a:ext cx="6651848" cy="5729156"/>
          </a:xfrm>
        </p:spPr>
        <p:txBody>
          <a:bodyPr>
            <a:normAutofit/>
          </a:bodyPr>
          <a:lstStyle/>
          <a:p>
            <a:r>
              <a:rPr lang="en-US" dirty="0"/>
              <a:t>Dr. Abdul Qader Abbady</a:t>
            </a:r>
          </a:p>
          <a:p>
            <a:r>
              <a:rPr lang="en-US" dirty="0"/>
              <a:t>MSc. </a:t>
            </a:r>
          </a:p>
          <a:p>
            <a:pPr lvl="1"/>
            <a:r>
              <a:rPr lang="en-US" dirty="0"/>
              <a:t>France, ULP, 2001</a:t>
            </a:r>
          </a:p>
          <a:p>
            <a:pPr lvl="1"/>
            <a:r>
              <a:rPr lang="en-US" dirty="0"/>
              <a:t>Pharmacology &amp; </a:t>
            </a:r>
            <a:r>
              <a:rPr lang="en-US" dirty="0" err="1"/>
              <a:t>Pharmacochemistry</a:t>
            </a:r>
            <a:endParaRPr lang="en-US" dirty="0"/>
          </a:p>
          <a:p>
            <a:r>
              <a:rPr lang="en-US" dirty="0"/>
              <a:t>PhD.</a:t>
            </a:r>
          </a:p>
          <a:p>
            <a:pPr lvl="1"/>
            <a:r>
              <a:rPr lang="en-US" dirty="0"/>
              <a:t>France, ULP, 2005</a:t>
            </a:r>
          </a:p>
          <a:p>
            <a:pPr lvl="1"/>
            <a:r>
              <a:rPr lang="en-US" dirty="0"/>
              <a:t>Life Sciences, Molecular </a:t>
            </a:r>
            <a:r>
              <a:rPr lang="en-US" dirty="0" err="1"/>
              <a:t>Immunogenetics</a:t>
            </a:r>
            <a:endParaRPr lang="en-US" dirty="0"/>
          </a:p>
          <a:p>
            <a:r>
              <a:rPr lang="en-US" dirty="0"/>
              <a:t>Researcher, AECS</a:t>
            </a:r>
          </a:p>
          <a:p>
            <a:pPr lvl="1"/>
            <a:r>
              <a:rPr lang="en-US" dirty="0"/>
              <a:t>Head of Div. Molecular Biomedicine</a:t>
            </a:r>
          </a:p>
          <a:p>
            <a:pPr lvl="2"/>
            <a:r>
              <a:rPr lang="en-US" dirty="0"/>
              <a:t>Mol. Bio. Med.</a:t>
            </a:r>
          </a:p>
          <a:p>
            <a:pPr lvl="1"/>
            <a:r>
              <a:rPr lang="en-US" dirty="0"/>
              <a:t>Dept. Molecular Biology &amp; Biotechnology</a:t>
            </a:r>
          </a:p>
          <a:p>
            <a:r>
              <a:rPr lang="en-US" dirty="0"/>
              <a:t>Main project: Recombinant Antibodies </a:t>
            </a:r>
          </a:p>
          <a:p>
            <a:pPr lvl="1"/>
            <a:r>
              <a:rPr lang="en-US" dirty="0"/>
              <a:t>Camel Nanobody</a:t>
            </a:r>
          </a:p>
          <a:p>
            <a:pPr lvl="1"/>
            <a:r>
              <a:rPr lang="en-US" dirty="0"/>
              <a:t>Leishmaniasis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9" y="1412776"/>
            <a:ext cx="3022597" cy="1720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 descr="Moving cam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1022" y="2958800"/>
            <a:ext cx="2858281" cy="386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1662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9" descr="Antibody.jpg"/>
          <p:cNvPicPr>
            <a:picLocks noChangeAspect="1"/>
          </p:cNvPicPr>
          <p:nvPr/>
        </p:nvPicPr>
        <p:blipFill>
          <a:blip r:embed="rId2" cstate="print"/>
          <a:srcRect l="31244" t="21875" r="19522" b="23958"/>
          <a:stretch>
            <a:fillRect/>
          </a:stretch>
        </p:blipFill>
        <p:spPr bwMode="auto">
          <a:xfrm>
            <a:off x="4319972" y="1926997"/>
            <a:ext cx="2604703" cy="2500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863850" y="4560888"/>
            <a:ext cx="5851525" cy="2011362"/>
            <a:chOff x="214282" y="2500306"/>
            <a:chExt cx="8715436" cy="3643338"/>
          </a:xfrm>
        </p:grpSpPr>
        <p:sp>
          <p:nvSpPr>
            <p:cNvPr id="19468" name="Rectangle 5"/>
            <p:cNvSpPr>
              <a:spLocks noChangeArrowheads="1"/>
            </p:cNvSpPr>
            <p:nvPr/>
          </p:nvSpPr>
          <p:spPr bwMode="auto">
            <a:xfrm>
              <a:off x="214282" y="2500306"/>
              <a:ext cx="8715436" cy="3643338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69" name="Picture 33" descr="Western blot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761" y="2574278"/>
              <a:ext cx="8628479" cy="35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7069138" y="1447800"/>
            <a:ext cx="1646237" cy="2981325"/>
            <a:chOff x="1071538" y="1000108"/>
            <a:chExt cx="2786082" cy="5429288"/>
          </a:xfrm>
        </p:grpSpPr>
        <p:sp>
          <p:nvSpPr>
            <p:cNvPr id="19466" name="Rectangle 5"/>
            <p:cNvSpPr>
              <a:spLocks noChangeArrowheads="1"/>
            </p:cNvSpPr>
            <p:nvPr/>
          </p:nvSpPr>
          <p:spPr bwMode="auto">
            <a:xfrm>
              <a:off x="1071538" y="1000108"/>
              <a:ext cx="2786082" cy="5429288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67" name="Picture 38" descr="Antibodies chromatography.PNG"/>
            <p:cNvPicPr>
              <a:picLocks noChangeAspect="1"/>
            </p:cNvPicPr>
            <p:nvPr/>
          </p:nvPicPr>
          <p:blipFill>
            <a:blip r:embed="rId4" cstate="print"/>
            <a:srcRect r="59056" b="3392"/>
            <a:stretch>
              <a:fillRect/>
            </a:stretch>
          </p:blipFill>
          <p:spPr bwMode="auto">
            <a:xfrm>
              <a:off x="1131825" y="1049244"/>
              <a:ext cx="2643206" cy="528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57188" y="4565650"/>
            <a:ext cx="2193925" cy="2011363"/>
            <a:chOff x="464315" y="1071546"/>
            <a:chExt cx="8215370" cy="5572164"/>
          </a:xfrm>
        </p:grpSpPr>
        <p:sp>
          <p:nvSpPr>
            <p:cNvPr id="19464" name="Rectangle 5"/>
            <p:cNvSpPr>
              <a:spLocks noChangeArrowheads="1"/>
            </p:cNvSpPr>
            <p:nvPr/>
          </p:nvSpPr>
          <p:spPr bwMode="auto">
            <a:xfrm>
              <a:off x="464315" y="1071546"/>
              <a:ext cx="8215370" cy="5572164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65" name="Picture 42" descr="cancero_mAbs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E3E3E3"/>
                </a:clrFrom>
                <a:clrTo>
                  <a:srgbClr val="E3E3E3">
                    <a:alpha val="0"/>
                  </a:srgbClr>
                </a:clrTo>
              </a:clrChange>
            </a:blip>
            <a:srcRect l="893" r="914" b="16791"/>
            <a:stretch>
              <a:fillRect/>
            </a:stretch>
          </p:blipFill>
          <p:spPr bwMode="auto">
            <a:xfrm>
              <a:off x="623845" y="1193628"/>
              <a:ext cx="7896310" cy="53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32" descr="Immuno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Antibody Applications</a:t>
            </a:r>
            <a:endParaRPr lang="en-US" dirty="0"/>
          </a:p>
        </p:txBody>
      </p:sp>
      <p:sp>
        <p:nvSpPr>
          <p:cNvPr id="11" name="عنصر نائب للمحتوى 10"/>
          <p:cNvSpPr>
            <a:spLocks noGrp="1"/>
          </p:cNvSpPr>
          <p:nvPr>
            <p:ph idx="1"/>
          </p:nvPr>
        </p:nvSpPr>
        <p:spPr>
          <a:xfrm>
            <a:off x="152400" y="1144124"/>
            <a:ext cx="8839200" cy="4085076"/>
          </a:xfrm>
        </p:spPr>
        <p:txBody>
          <a:bodyPr/>
          <a:lstStyle/>
          <a:p>
            <a:r>
              <a:rPr lang="en-US" dirty="0"/>
              <a:t>Molecular biology applications</a:t>
            </a:r>
          </a:p>
          <a:p>
            <a:pPr lvl="1"/>
            <a:r>
              <a:rPr lang="en-US" dirty="0"/>
              <a:t>Active molecules purification</a:t>
            </a:r>
          </a:p>
          <a:p>
            <a:pPr lvl="2"/>
            <a:r>
              <a:rPr lang="en-US" dirty="0"/>
              <a:t>Immunochromatography</a:t>
            </a:r>
          </a:p>
          <a:p>
            <a:pPr lvl="1"/>
            <a:r>
              <a:rPr lang="en-US" dirty="0"/>
              <a:t>Antigen detection</a:t>
            </a:r>
          </a:p>
          <a:p>
            <a:pPr lvl="2"/>
            <a:r>
              <a:rPr lang="en-US" dirty="0"/>
              <a:t>WB, ELISA, tests</a:t>
            </a:r>
          </a:p>
          <a:p>
            <a:r>
              <a:rPr lang="en-US" dirty="0"/>
              <a:t>Medical applications</a:t>
            </a:r>
          </a:p>
          <a:p>
            <a:pPr lvl="2"/>
            <a:r>
              <a:rPr lang="en-US" dirty="0"/>
              <a:t>Transplant rejection</a:t>
            </a:r>
          </a:p>
          <a:p>
            <a:pPr lvl="2"/>
            <a:r>
              <a:rPr lang="en-US" dirty="0"/>
              <a:t>Inflammation</a:t>
            </a:r>
          </a:p>
          <a:p>
            <a:pPr lvl="2"/>
            <a:r>
              <a:rPr lang="en-US" dirty="0"/>
              <a:t>Infectious diseases</a:t>
            </a:r>
          </a:p>
          <a:p>
            <a:pPr lvl="2"/>
            <a:r>
              <a:rPr lang="en-US" dirty="0"/>
              <a:t>Autoimmune diseases</a:t>
            </a:r>
          </a:p>
          <a:p>
            <a:pPr lvl="2"/>
            <a:r>
              <a:rPr lang="en-US" dirty="0"/>
              <a:t>Oncology</a:t>
            </a:r>
          </a:p>
          <a:p>
            <a:pPr marL="17100" indent="0">
              <a:buNone/>
            </a:pPr>
            <a:endParaRPr lang="ar-SY" dirty="0"/>
          </a:p>
        </p:txBody>
      </p:sp>
      <p:grpSp>
        <p:nvGrpSpPr>
          <p:cNvPr id="17" name="Group 33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8" name="Hexagon 17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9" name="Picture 18" descr="Immuno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pic>
        <p:nvPicPr>
          <p:cNvPr id="19046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3100" y="4648001"/>
            <a:ext cx="2571185" cy="18448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4648001"/>
            <a:ext cx="2808312" cy="181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6107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9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of Antibodies</a:t>
            </a:r>
            <a:endParaRPr lang="en-US" dirty="0"/>
          </a:p>
        </p:txBody>
      </p:sp>
      <p:pic>
        <p:nvPicPr>
          <p:cNvPr id="9" name="Picture 32" descr="Immuno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8" name="Picture 2"/>
          <p:cNvPicPr>
            <a:picLocks noChangeAspect="1" noChangeArrowheads="1"/>
          </p:cNvPicPr>
          <p:nvPr/>
        </p:nvPicPr>
        <p:blipFill>
          <a:blip r:embed="rId3" cstate="print"/>
          <a:srcRect l="1258" t="1830" b="13970"/>
          <a:stretch>
            <a:fillRect/>
          </a:stretch>
        </p:blipFill>
        <p:spPr bwMode="auto">
          <a:xfrm>
            <a:off x="3635896" y="1268760"/>
            <a:ext cx="5400320" cy="33123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33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1" name="Hexagon 10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1" descr="Immuno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  <p:pic>
        <p:nvPicPr>
          <p:cNvPr id="18" name="Picture 17" descr="imagesCAWOQ0X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725144"/>
            <a:ext cx="2232248" cy="1800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499992" y="1772816"/>
            <a:ext cx="2520280" cy="1368152"/>
            <a:chOff x="4499992" y="1772816"/>
            <a:chExt cx="2520280" cy="1368152"/>
          </a:xfrm>
        </p:grpSpPr>
        <p:sp>
          <p:nvSpPr>
            <p:cNvPr id="13" name="Rectangle 12"/>
            <p:cNvSpPr/>
            <p:nvPr/>
          </p:nvSpPr>
          <p:spPr>
            <a:xfrm>
              <a:off x="4499992" y="2204864"/>
              <a:ext cx="648072" cy="50405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32040" y="1772816"/>
              <a:ext cx="2088232" cy="136815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76256" y="2132856"/>
            <a:ext cx="2088232" cy="24187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0886" name="Picture 3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5240" y="4725144"/>
            <a:ext cx="2231968" cy="1800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6804248" y="4725144"/>
            <a:ext cx="2231968" cy="1800000"/>
            <a:chOff x="6516216" y="4725144"/>
            <a:chExt cx="2520000" cy="1800000"/>
          </a:xfrm>
        </p:grpSpPr>
        <p:pic>
          <p:nvPicPr>
            <p:cNvPr id="17" name="Picture 16" descr="imagesCABYZMMA.jpg"/>
            <p:cNvPicPr preferRelativeResize="0"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6216" y="4725144"/>
              <a:ext cx="2520000" cy="1800000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7166620" y="4797152"/>
              <a:ext cx="1797869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itchFamily="34" charset="0"/>
                </a:rPr>
                <a:t>Antidotes</a:t>
              </a: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35496" y="1228236"/>
            <a:ext cx="8839200" cy="56297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Polyclonal </a:t>
            </a:r>
            <a:r>
              <a:rPr lang="en-US" dirty="0" err="1"/>
              <a:t>Ab</a:t>
            </a:r>
            <a:endParaRPr lang="en-US" dirty="0"/>
          </a:p>
          <a:p>
            <a:pPr lvl="1"/>
            <a:r>
              <a:rPr lang="en-US" dirty="0"/>
              <a:t>Serum &amp; </a:t>
            </a:r>
            <a:r>
              <a:rPr lang="en-US" dirty="0" err="1"/>
              <a:t>IgG</a:t>
            </a:r>
            <a:endParaRPr lang="en-US" dirty="0"/>
          </a:p>
          <a:p>
            <a:pPr lvl="2"/>
            <a:r>
              <a:rPr lang="en-US" dirty="0"/>
              <a:t>Rabbit, Goat, etc..</a:t>
            </a:r>
          </a:p>
          <a:p>
            <a:pPr lvl="2"/>
            <a:endParaRPr lang="en-US" dirty="0"/>
          </a:p>
          <a:p>
            <a:r>
              <a:rPr lang="en-US" dirty="0"/>
              <a:t>Monoclonal </a:t>
            </a:r>
            <a:r>
              <a:rPr lang="en-US" dirty="0" err="1"/>
              <a:t>Ab</a:t>
            </a:r>
            <a:endParaRPr lang="en-US" dirty="0"/>
          </a:p>
          <a:p>
            <a:pPr lvl="1"/>
            <a:r>
              <a:rPr lang="en-US" dirty="0" err="1"/>
              <a:t>IgG</a:t>
            </a:r>
            <a:endParaRPr lang="en-US" dirty="0"/>
          </a:p>
          <a:p>
            <a:pPr lvl="2"/>
            <a:r>
              <a:rPr lang="en-US" dirty="0"/>
              <a:t>Mouse</a:t>
            </a:r>
          </a:p>
          <a:p>
            <a:pPr lvl="2"/>
            <a:r>
              <a:rPr lang="en-US" dirty="0"/>
              <a:t>Single B cell</a:t>
            </a:r>
          </a:p>
          <a:p>
            <a:pPr lvl="2"/>
            <a:endParaRPr lang="en-US" dirty="0"/>
          </a:p>
          <a:p>
            <a:r>
              <a:rPr lang="en-US" dirty="0"/>
              <a:t>Biopharmaceuticals</a:t>
            </a:r>
          </a:p>
          <a:p>
            <a:pPr lvl="1"/>
            <a:r>
              <a:rPr lang="en-US" dirty="0"/>
              <a:t>Growing market </a:t>
            </a:r>
          </a:p>
          <a:p>
            <a:pPr lvl="2"/>
            <a:r>
              <a:rPr lang="en-US" dirty="0"/>
              <a:t>80 b$ (therapeutics)</a:t>
            </a:r>
          </a:p>
          <a:p>
            <a:pPr lvl="3"/>
            <a:r>
              <a:rPr lang="en-US" b="0" dirty="0">
                <a:effectLst/>
              </a:rPr>
              <a:t>cancer</a:t>
            </a:r>
          </a:p>
          <a:p>
            <a:pPr lvl="3"/>
            <a:r>
              <a:rPr lang="en-US" b="0" dirty="0">
                <a:effectLst/>
              </a:rPr>
              <a:t>autoimmune diseases</a:t>
            </a:r>
            <a:endParaRPr lang="en-US" dirty="0"/>
          </a:p>
          <a:p>
            <a:pPr lvl="2"/>
            <a:r>
              <a:rPr lang="en-US" dirty="0"/>
              <a:t>8 b$ (diagnostics)</a:t>
            </a:r>
          </a:p>
          <a:p>
            <a:pPr lvl="2"/>
            <a:r>
              <a:rPr lang="en-US" dirty="0"/>
              <a:t>2.5 b$ (research) </a:t>
            </a:r>
          </a:p>
          <a:p>
            <a:pPr marL="1031400" lvl="2" indent="0">
              <a:buNone/>
            </a:pPr>
            <a:r>
              <a:rPr lang="en-US" dirty="0"/>
              <a:t> 	</a:t>
            </a:r>
            <a:endParaRPr lang="en-GB" dirty="0"/>
          </a:p>
          <a:p>
            <a:r>
              <a:rPr lang="en-US" dirty="0"/>
              <a:t>Mechanisms of Action</a:t>
            </a:r>
          </a:p>
          <a:p>
            <a:pPr lvl="1"/>
            <a:r>
              <a:rPr lang="en-US" dirty="0"/>
              <a:t>Blocking action</a:t>
            </a:r>
          </a:p>
          <a:p>
            <a:pPr lvl="2"/>
            <a:r>
              <a:rPr lang="en-US" dirty="0"/>
              <a:t>Binding a receptor</a:t>
            </a:r>
          </a:p>
          <a:p>
            <a:pPr lvl="2"/>
            <a:r>
              <a:rPr lang="en-US" dirty="0"/>
              <a:t>Binding an active molecule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Effector groups</a:t>
            </a:r>
          </a:p>
          <a:p>
            <a:pPr lvl="2"/>
            <a:r>
              <a:rPr lang="en-US" dirty="0"/>
              <a:t>Toxins, </a:t>
            </a:r>
            <a:r>
              <a:rPr lang="en-US" dirty="0" err="1"/>
              <a:t>radionucleids</a:t>
            </a:r>
            <a:r>
              <a:rPr lang="en-US" dirty="0"/>
              <a:t>, enzymes</a:t>
            </a:r>
          </a:p>
          <a:p>
            <a:pPr lvl="2"/>
            <a:r>
              <a:rPr lang="en-US" dirty="0"/>
              <a:t>Apoptosis, cell division</a:t>
            </a:r>
          </a:p>
        </p:txBody>
      </p:sp>
    </p:spTree>
    <p:extLst>
      <p:ext uri="{BB962C8B-B14F-4D97-AF65-F5344CB8AC3E}">
        <p14:creationId xmlns:p14="http://schemas.microsoft.com/office/powerpoint/2010/main" val="19176716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0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496" y="1049803"/>
            <a:ext cx="8839200" cy="58081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Autoimmune disease</a:t>
            </a:r>
          </a:p>
          <a:p>
            <a:pPr lvl="1"/>
            <a:r>
              <a:rPr lang="en-US" dirty="0"/>
              <a:t>Rheumatoid Arthritis</a:t>
            </a:r>
          </a:p>
          <a:p>
            <a:pPr lvl="2"/>
            <a:r>
              <a:rPr lang="en-US" dirty="0"/>
              <a:t>Anti-TNF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Cancer</a:t>
            </a:r>
          </a:p>
          <a:p>
            <a:pPr lvl="1"/>
            <a:r>
              <a:rPr lang="en-US" dirty="0"/>
              <a:t>Diagnosis</a:t>
            </a:r>
          </a:p>
          <a:p>
            <a:pPr lvl="1"/>
            <a:r>
              <a:rPr lang="en-US" dirty="0"/>
              <a:t>Treatment</a:t>
            </a:r>
          </a:p>
          <a:p>
            <a:pPr lvl="2"/>
            <a:r>
              <a:rPr lang="en-US" dirty="0"/>
              <a:t>Un conjugated antibodies</a:t>
            </a:r>
          </a:p>
          <a:p>
            <a:pPr lvl="3"/>
            <a:r>
              <a:rPr lang="en-US" dirty="0"/>
              <a:t>Inhibiting angiogenesis</a:t>
            </a:r>
          </a:p>
          <a:p>
            <a:pPr lvl="3"/>
            <a:r>
              <a:rPr lang="en-US" dirty="0"/>
              <a:t>Blocking receptors</a:t>
            </a:r>
          </a:p>
          <a:p>
            <a:pPr lvl="2"/>
            <a:r>
              <a:rPr lang="en-US" dirty="0"/>
              <a:t>Targeting </a:t>
            </a:r>
            <a:r>
              <a:rPr lang="en-US" dirty="0" err="1"/>
              <a:t>tumour</a:t>
            </a:r>
            <a:r>
              <a:rPr lang="en-US" dirty="0"/>
              <a:t> cells</a:t>
            </a:r>
          </a:p>
          <a:p>
            <a:pPr lvl="2"/>
            <a:r>
              <a:rPr lang="en-US" dirty="0"/>
              <a:t>Cytotoxic drugs</a:t>
            </a:r>
          </a:p>
          <a:p>
            <a:pPr lvl="3"/>
            <a:r>
              <a:rPr lang="en-US" dirty="0"/>
              <a:t>cytokines, toxins or radionuclides</a:t>
            </a:r>
          </a:p>
          <a:p>
            <a:pPr lvl="1"/>
            <a:r>
              <a:rPr lang="en-US" dirty="0" err="1"/>
              <a:t>Nanomedicine</a:t>
            </a:r>
            <a:endParaRPr lang="en-US" dirty="0"/>
          </a:p>
          <a:p>
            <a:pPr lvl="2"/>
            <a:r>
              <a:rPr lang="en-US" dirty="0"/>
              <a:t>Increase specificity</a:t>
            </a:r>
          </a:p>
          <a:p>
            <a:pPr lvl="2"/>
            <a:r>
              <a:rPr lang="en-US" dirty="0"/>
              <a:t>Decrease side effects</a:t>
            </a:r>
          </a:p>
          <a:p>
            <a:pPr lvl="2"/>
            <a:r>
              <a:rPr lang="en-US" dirty="0"/>
              <a:t>Increase desired effects</a:t>
            </a:r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Pharmaceutical Antibodies</a:t>
            </a:r>
            <a:endParaRPr lang="ar-SY" dirty="0"/>
          </a:p>
        </p:txBody>
      </p:sp>
      <p:grpSp>
        <p:nvGrpSpPr>
          <p:cNvPr id="9" name="Group 27"/>
          <p:cNvGrpSpPr/>
          <p:nvPr/>
        </p:nvGrpSpPr>
        <p:grpSpPr>
          <a:xfrm>
            <a:off x="539552" y="1988840"/>
            <a:ext cx="3124200" cy="1081689"/>
            <a:chOff x="151656" y="5013003"/>
            <a:chExt cx="3124200" cy="1081689"/>
          </a:xfrm>
        </p:grpSpPr>
        <p:pic>
          <p:nvPicPr>
            <p:cNvPr id="10" name="Picture 6" descr="Injecting with the pre-filled HUMIRA® Syringe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11624"/>
            <a:stretch/>
          </p:blipFill>
          <p:spPr bwMode="auto">
            <a:xfrm>
              <a:off x="151656" y="5013004"/>
              <a:ext cx="3124200" cy="10816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67284" y="5013003"/>
              <a:ext cx="3085711" cy="35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Adalimumab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Or Infliximab</a:t>
              </a: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4472096" y="1196752"/>
            <a:ext cx="4464496" cy="3888432"/>
            <a:chOff x="3419872" y="1556792"/>
            <a:chExt cx="5544616" cy="4464496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419872" y="1556792"/>
              <a:ext cx="5544616" cy="446449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42" descr="cancero_mAb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E3E3E3"/>
                </a:clrFrom>
                <a:clrTo>
                  <a:srgbClr val="E3E3E3">
                    <a:alpha val="0"/>
                  </a:srgbClr>
                </a:clrTo>
              </a:clrChange>
            </a:blip>
            <a:srcRect l="893" r="914" b="16791"/>
            <a:stretch>
              <a:fillRect/>
            </a:stretch>
          </p:blipFill>
          <p:spPr bwMode="auto">
            <a:xfrm>
              <a:off x="3527540" y="1654606"/>
              <a:ext cx="5329280" cy="4268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4" descr="r7_rheumatoidarthriti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91" y="3356992"/>
            <a:ext cx="3048000" cy="226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9"/>
          <p:cNvGrpSpPr/>
          <p:nvPr/>
        </p:nvGrpSpPr>
        <p:grpSpPr>
          <a:xfrm>
            <a:off x="4499992" y="5224856"/>
            <a:ext cx="4464496" cy="1444504"/>
            <a:chOff x="4071934" y="4214818"/>
            <a:chExt cx="4917471" cy="1980000"/>
          </a:xfrm>
        </p:grpSpPr>
        <p:pic>
          <p:nvPicPr>
            <p:cNvPr id="17" name="Picture 7" descr="بدون عنوانالهع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19931" y="4214818"/>
              <a:ext cx="2169474" cy="19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8" descr="بدون عنوان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71934" y="4214818"/>
              <a:ext cx="2144883" cy="19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AutoShape 9"/>
            <p:cNvSpPr>
              <a:spLocks noChangeArrowheads="1"/>
            </p:cNvSpPr>
            <p:nvPr/>
          </p:nvSpPr>
          <p:spPr bwMode="auto">
            <a:xfrm>
              <a:off x="6372240" y="5076231"/>
              <a:ext cx="342900" cy="257175"/>
            </a:xfrm>
            <a:prstGeom prst="notchedRightArrow">
              <a:avLst>
                <a:gd name="adj1" fmla="val 28102"/>
                <a:gd name="adj2" fmla="val 65926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0359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69132" y="1829656"/>
            <a:ext cx="7605736" cy="495693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1">
                <a:lumMod val="50000"/>
                <a:alpha val="60000"/>
              </a:schemeClr>
            </a:glo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5791" dir="3378596" algn="ctr" rotWithShape="0">
              <a:srgbClr val="003300">
                <a:alpha val="50000"/>
              </a:srgb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Nanobody</a:t>
            </a:r>
          </a:p>
        </p:txBody>
      </p:sp>
      <p:pic>
        <p:nvPicPr>
          <p:cNvPr id="30726" name="Picture 23" descr="Nanobodies.jpg"/>
          <p:cNvPicPr>
            <a:picLocks noChangeAspect="1"/>
          </p:cNvPicPr>
          <p:nvPr/>
        </p:nvPicPr>
        <p:blipFill>
          <a:blip r:embed="rId2" cstate="print"/>
          <a:srcRect l="11707" t="21875" r="10925" b="6250"/>
          <a:stretch>
            <a:fillRect/>
          </a:stretch>
        </p:blipFill>
        <p:spPr bwMode="auto">
          <a:xfrm>
            <a:off x="1370013" y="1901825"/>
            <a:ext cx="64039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52400" y="938213"/>
            <a:ext cx="88487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Camel Heavy-chain antibody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Variable Domain = Nanobody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5286375" y="6402388"/>
            <a:ext cx="306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Verdana" pitchFamily="34" charset="0"/>
              </a:rPr>
              <a:t>Hamers </a:t>
            </a:r>
            <a:r>
              <a:rPr lang="en-US" sz="1600" i="1">
                <a:latin typeface="Verdana" pitchFamily="34" charset="0"/>
              </a:rPr>
              <a:t>et al</a:t>
            </a:r>
            <a:r>
              <a:rPr lang="en-US" sz="1600">
                <a:latin typeface="Verdana" pitchFamily="34" charset="0"/>
              </a:rPr>
              <a:t>., </a:t>
            </a:r>
            <a:r>
              <a:rPr lang="en-US" sz="1600" i="1">
                <a:latin typeface="Verdana" pitchFamily="34" charset="0"/>
              </a:rPr>
              <a:t>Nature</a:t>
            </a:r>
            <a:r>
              <a:rPr lang="en-US" sz="1600">
                <a:latin typeface="Verdana" pitchFamily="34" charset="0"/>
              </a:rPr>
              <a:t>, 1993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6867525" y="3330575"/>
            <a:ext cx="10969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scFv</a:t>
            </a:r>
          </a:p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(25 kDa)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901700" y="6321425"/>
            <a:ext cx="388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Camel Heavy-Chain Antibody</a:t>
            </a: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6867525" y="5551488"/>
            <a:ext cx="1096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(15 kDa)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72000" y="1973263"/>
            <a:ext cx="1857375" cy="1928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572000" y="4330700"/>
            <a:ext cx="1857375" cy="192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4143372" y="4901490"/>
            <a:ext cx="2500330" cy="642942"/>
          </a:xfrm>
          <a:prstGeom prst="rightArrow">
            <a:avLst/>
          </a:prstGeom>
          <a:solidFill>
            <a:srgbClr val="FFCC66">
              <a:alpha val="69804"/>
            </a:srgbClr>
          </a:solidFill>
          <a:effectLst>
            <a:glow rad="63500">
              <a:srgbClr val="FF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858000" y="4545013"/>
            <a:ext cx="1357313" cy="1928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" name="Picture 3" descr="Moving came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425" y="3830638"/>
            <a:ext cx="20923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857250" y="4116388"/>
            <a:ext cx="3857625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2179638" y="3830638"/>
            <a:ext cx="1338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Antibody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86500" y="2116138"/>
            <a:ext cx="1857375" cy="1928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4143372" y="2615474"/>
            <a:ext cx="2500330" cy="642942"/>
          </a:xfrm>
          <a:prstGeom prst="rightArrow">
            <a:avLst/>
          </a:prstGeom>
          <a:solidFill>
            <a:srgbClr val="FFCC66">
              <a:alpha val="69804"/>
            </a:srgbClr>
          </a:solidFill>
          <a:effectLst>
            <a:glow rad="63500">
              <a:srgbClr val="FF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flipH="1">
            <a:off x="4071934" y="4401424"/>
            <a:ext cx="1928826" cy="1571636"/>
          </a:xfrm>
          <a:prstGeom prst="rightArrow">
            <a:avLst/>
          </a:prstGeom>
          <a:solidFill>
            <a:srgbClr val="FFCC66">
              <a:alpha val="69804"/>
            </a:srgbClr>
          </a:solidFill>
          <a:effectLst>
            <a:glow rad="63500">
              <a:srgbClr val="FF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48" name="Picture 21" descr="Immuno8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27" name="Hexagon 26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" name="Picture 27" descr="Immuno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219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4" grpId="0"/>
      <p:bldP spid="35" grpId="0"/>
      <p:bldP spid="38" grpId="0" animBg="1"/>
      <p:bldP spid="39" grpId="0" animBg="1"/>
      <p:bldP spid="41" grpId="0" animBg="1"/>
      <p:bldP spid="2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23850" y="2500306"/>
            <a:ext cx="8496300" cy="411569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1">
                <a:lumMod val="50000"/>
                <a:alpha val="60000"/>
              </a:schemeClr>
            </a:glow>
            <a:softEdge rad="31750"/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Small Fragments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Stability in the immune system</a:t>
            </a:r>
          </a:p>
          <a:p>
            <a:r>
              <a:rPr lang="en-US" dirty="0"/>
              <a:t>Targeting cancer cells</a:t>
            </a:r>
          </a:p>
          <a:p>
            <a:r>
              <a:rPr lang="en-US" dirty="0"/>
              <a:t>Commercial production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2519363" y="5883275"/>
            <a:ext cx="13573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Immune control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798888" y="5902325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Tissue penetration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5494338" y="5902325"/>
            <a:ext cx="165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Mass production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652463" y="5880100"/>
            <a:ext cx="13573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Molecule stability</a:t>
            </a:r>
          </a:p>
        </p:txBody>
      </p:sp>
      <p:pic>
        <p:nvPicPr>
          <p:cNvPr id="23563" name="Picture 14" descr="Antibody-Nano.jpg"/>
          <p:cNvPicPr>
            <a:picLocks noChangeAspect="1"/>
          </p:cNvPicPr>
          <p:nvPr/>
        </p:nvPicPr>
        <p:blipFill>
          <a:blip r:embed="rId2" cstate="print"/>
          <a:srcRect l="3111" t="31250" b="17708"/>
          <a:stretch>
            <a:fillRect/>
          </a:stretch>
        </p:blipFill>
        <p:spPr bwMode="auto">
          <a:xfrm>
            <a:off x="446088" y="2590800"/>
            <a:ext cx="81978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2357438" y="2616200"/>
            <a:ext cx="1714500" cy="385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071938" y="2616200"/>
            <a:ext cx="1571625" cy="385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81252" y="2556795"/>
            <a:ext cx="1928812" cy="385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7119938" y="5908675"/>
            <a:ext cx="1643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Humanization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43563" y="2616200"/>
            <a:ext cx="1571625" cy="385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196138" y="2616200"/>
            <a:ext cx="1571625" cy="385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570" name="Picture 18" descr="Immuno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962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7715272" y="335062"/>
            <a:ext cx="1143008" cy="950798"/>
            <a:chOff x="7317983" y="376273"/>
            <a:chExt cx="1357322" cy="116511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127000" dist="1270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21" name="Hexagon 20"/>
            <p:cNvSpPr/>
            <p:nvPr/>
          </p:nvSpPr>
          <p:spPr>
            <a:xfrm rot="1262655">
              <a:off x="7317983" y="376273"/>
              <a:ext cx="1357322" cy="1165112"/>
            </a:xfrm>
            <a:prstGeom prst="hexago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2" name="Picture 21" descr="Immuno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958" y="571480"/>
              <a:ext cx="986272" cy="920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4295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croscopic_details">
  <a:themeElements>
    <a:clrScheme name="microscopic_detail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croscopic_details">
      <a:majorFont>
        <a:latin typeface="Impact"/>
        <a:ea typeface=""/>
        <a:cs typeface=""/>
      </a:majorFont>
      <a:minorFont>
        <a:latin typeface="Franklin Gothic Heav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Blip>
            <a:blip xmlns:r="http://schemas.openxmlformats.org/officeDocument/2006/relationships" r:embed="rId1"/>
          </a:buBlip>
          <a:tabLst/>
          <a:defRPr kumimoji="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Tahoma" pitchFamily="34" charset="0"/>
            <a:ea typeface="+mn-ea"/>
            <a:cs typeface="Tahoma" pitchFamily="34" charset="0"/>
          </a:defRPr>
        </a:defPPr>
      </a:lstStyle>
    </a:txDef>
  </a:objectDefaults>
  <a:extraClrSchemeLst>
    <a:extraClrScheme>
      <a:clrScheme name="microscopic_detai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copic_detai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copic_detai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copic_detai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copic_detai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copic_detai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copic_detai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29211</TotalTime>
  <Words>1459</Words>
  <Application>Microsoft Office PowerPoint</Application>
  <PresentationFormat>On-screen Show (4:3)</PresentationFormat>
  <Paragraphs>569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Calibri</vt:lpstr>
      <vt:lpstr>Comic Sans MS</vt:lpstr>
      <vt:lpstr>Eras Bold ITC</vt:lpstr>
      <vt:lpstr>Franklin Gothic Heavy</vt:lpstr>
      <vt:lpstr>Impact</vt:lpstr>
      <vt:lpstr>Tahoma</vt:lpstr>
      <vt:lpstr>Times New Roman</vt:lpstr>
      <vt:lpstr>Verdana</vt:lpstr>
      <vt:lpstr>microscopic_details</vt:lpstr>
      <vt:lpstr>Recombinant  Nanobodies   Next Generation Diagnostics </vt:lpstr>
      <vt:lpstr>Atomic Energy Commission of Syria: AECS</vt:lpstr>
      <vt:lpstr>Laboratories at the AECS</vt:lpstr>
      <vt:lpstr>Introduction</vt:lpstr>
      <vt:lpstr>Antibody Applications</vt:lpstr>
      <vt:lpstr>Production of Antibodies</vt:lpstr>
      <vt:lpstr>Pharmaceutical Antibodies</vt:lpstr>
      <vt:lpstr>Nanobody</vt:lpstr>
      <vt:lpstr>Advantages of Small Fragments</vt:lpstr>
      <vt:lpstr>Selection of Specific Nanobodies</vt:lpstr>
      <vt:lpstr>Tailoring into pluripotent constructs</vt:lpstr>
      <vt:lpstr>Nanobody Project</vt:lpstr>
      <vt:lpstr>PowerPoint Presentation</vt:lpstr>
      <vt:lpstr>Anti-Growth Hormone Nanobodies</vt:lpstr>
      <vt:lpstr>Anti-Growth Hormone Nanobodies</vt:lpstr>
      <vt:lpstr>GH-phage ELISA</vt:lpstr>
      <vt:lpstr>sfGFP as Fusion Protein</vt:lpstr>
      <vt:lpstr>Nanobody Fusion Proteins</vt:lpstr>
      <vt:lpstr>Nanobody Beads Array</vt:lpstr>
      <vt:lpstr>Nanobody-Phage iPCR</vt:lpstr>
      <vt:lpstr>PowerPoint Presentation</vt:lpstr>
      <vt:lpstr>Anti-Leishmania Nanobodies</vt:lpstr>
      <vt:lpstr>Production of anti-Leishmania  Nbs</vt:lpstr>
      <vt:lpstr>Detection of Leishmania by ELISA</vt:lpstr>
      <vt:lpstr>Neutralizing Leishmania Infectivity</vt:lpstr>
      <vt:lpstr>Future Applications</vt:lpstr>
      <vt:lpstr>PowerPoint Presentation</vt:lpstr>
      <vt:lpstr>Techniques</vt:lpstr>
      <vt:lpstr>Recombinant DNA Laboratory</vt:lpstr>
      <vt:lpstr>Laboratory of Genetic Libraries</vt:lpstr>
      <vt:lpstr>Phage Display Laboratory</vt:lpstr>
      <vt:lpstr>Immune Proteomics Laboratory</vt:lpstr>
      <vt:lpstr>Cell Culture Laboratory</vt:lpstr>
      <vt:lpstr>Acknowledgments</vt:lpstr>
      <vt:lpstr>Scientific Activities</vt:lpstr>
      <vt:lpstr>Scientific Activities</vt:lpstr>
      <vt:lpstr>PowerPoint Presentation</vt:lpstr>
      <vt:lpstr>AECS courses</vt:lpstr>
    </vt:vector>
  </TitlesOfParts>
  <Company>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Immunology</dc:title>
  <dc:creator>aabbady</dc:creator>
  <cp:lastModifiedBy>Abdul Qader Abbady</cp:lastModifiedBy>
  <cp:revision>981</cp:revision>
  <dcterms:created xsi:type="dcterms:W3CDTF">2007-03-24T11:49:49Z</dcterms:created>
  <dcterms:modified xsi:type="dcterms:W3CDTF">2019-03-18T09:33:52Z</dcterms:modified>
</cp:coreProperties>
</file>