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9" r:id="rId13"/>
    <p:sldId id="274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6" autoAdjust="0"/>
  </p:normalViewPr>
  <p:slideViewPr>
    <p:cSldViewPr snapToGrid="0">
      <p:cViewPr>
        <p:scale>
          <a:sx n="214" d="100"/>
          <a:sy n="214" d="100"/>
        </p:scale>
        <p:origin x="15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65F5-568D-4797-BC51-9CB3ACB8078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F5B44-06CC-4067-AADF-85BD6B25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visibleproofs/education/dna/str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4B54-84A0-4BA5-AE24-A81D80878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 smtClean="0"/>
          </a:p>
          <a:p>
            <a:pPr rtl="1"/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العينة هي أي نسيج</a:t>
            </a:r>
            <a:r>
              <a:rPr lang="ar-SY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حي من الشخص : دم، لعاب، خلايا جلد، بصلة الشعر،..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بعد أن يتم استخلاص الدنا النووي هنالك عدد من الطرق المخبرية التي تمكننا من إنشاء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البصمة الوراثية ومن أسهل الطرق تقنية الـ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تفاعل البلمرة التسلسلي وهو تفاعل أنزيمي يهدف إلى الحصول على بلايين النسخ من قطعة الدنا المستهدفة نقوم بعدها بترحيل النتائج على </a:t>
            </a:r>
            <a:r>
              <a:rPr lang="ar-SY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هلامة</a:t>
            </a:r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Y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الأغاروز</a:t>
            </a:r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ونحصل على عدد من الحزم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bands</a:t>
            </a:r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مجموع هذه الحزم لكل عينة تعبر عن البصمة الوراثية.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r-S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حصلنا الآن على البصمة الوراثية الآن كيف يمكننا الاستفادة منها لقطع الشك باليقين في اختبارات الأبوة؟</a:t>
            </a:r>
            <a:endParaRPr lang="ar-SY" dirty="0" smtClean="0"/>
          </a:p>
          <a:p>
            <a:endParaRPr lang="ar-SY" dirty="0" smtClean="0"/>
          </a:p>
          <a:p>
            <a:r>
              <a:rPr lang="en-US" dirty="0" smtClean="0"/>
              <a:t>For STR analysis, you design primers that flank the STR of interest </a:t>
            </a:r>
          </a:p>
          <a:p>
            <a:r>
              <a:rPr lang="en-US" dirty="0" smtClean="0"/>
              <a:t>The </a:t>
            </a:r>
            <a:r>
              <a:rPr lang="en-US" b="1" i="1" u="sng" dirty="0" smtClean="0"/>
              <a:t>size</a:t>
            </a:r>
            <a:r>
              <a:rPr lang="en-US" dirty="0" smtClean="0"/>
              <a:t> of the PCR products tells you what alleles are present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many people have heard of PCR before?</a:t>
            </a:r>
            <a:r>
              <a:rPr lang="en-US" baseline="0" dirty="0" smtClean="0"/>
              <a:t> What I want you to keep in mind while you watch this video is that the purpose of PCR is to copy a region of interest from a DNA sample many, many times over so that you can analyze that region further. </a:t>
            </a:r>
            <a:r>
              <a:rPr lang="en-US" baseline="0" dirty="0" smtClean="0">
                <a:solidFill>
                  <a:srgbClr val="000000"/>
                </a:solidFill>
              </a:rPr>
              <a:t>It</a:t>
            </a:r>
            <a:r>
              <a:rPr lang="en-US" baseline="0" dirty="0" smtClean="0">
                <a:solidFill>
                  <a:srgbClr val="000000"/>
                </a:solidFill>
                <a:hlinkClick r:id="rId3"/>
              </a:rPr>
              <a:t>’s like photocopying one page from War and Peace millions of times.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>
              <a:solidFill>
                <a:srgbClr val="000000"/>
              </a:solidFill>
              <a:hlinkClick r:id="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>
                <a:solidFill>
                  <a:srgbClr val="000000"/>
                </a:solidFill>
                <a:hlinkClick r:id=""/>
              </a:rPr>
              <a:t>[After video] Just to recap, what is the point of PCR?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BD4-A111-4A3A-9390-69D5582654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31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4B54-84A0-4BA5-AE24-A81D80878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إذا كانت فكرتي واضحة بالنسبة إليكم </a:t>
            </a:r>
            <a:r>
              <a:rPr lang="ar-SY" dirty="0" err="1" smtClean="0"/>
              <a:t>لنر</a:t>
            </a:r>
            <a:r>
              <a:rPr lang="ar-SY" dirty="0" smtClean="0"/>
              <a:t> من سيحل لنا هذه القضية؟</a:t>
            </a:r>
          </a:p>
          <a:p>
            <a:r>
              <a:rPr lang="ar-SY" dirty="0" smtClean="0"/>
              <a:t>فيما يلي البصمة الوراثية لأم، طفل، وثلاثة رجال كل منهم يدعي بأنه والد الطفل، جد الأب البيولوجي الحقيقي للطفل؟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3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4B54-84A0-4BA5-AE24-A81D80878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9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4B54-84A0-4BA5-AE24-A81D80878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9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F5B44-06CC-4067-AADF-85BD6B25A4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4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BD4-A111-4A3A-9390-69D5582654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BD4-A111-4A3A-9390-69D5582654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8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F4FAB-9962-4CA3-A6CA-F0443B121E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007A-1B28-412B-90B5-12EFA4BD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2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03" y="2265901"/>
            <a:ext cx="91440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SY" dirty="0" smtClean="0"/>
              <a:t>وأنا من أبي؟</a:t>
            </a:r>
            <a:br>
              <a:rPr lang="ar-SY" dirty="0" smtClean="0"/>
            </a:b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Y" sz="4400" dirty="0" smtClean="0"/>
              <a:t>د</a:t>
            </a:r>
            <a:r>
              <a:rPr lang="ar-SY" sz="4400" dirty="0" smtClean="0"/>
              <a:t>. طلة المللي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ar-SY" sz="4400" dirty="0" smtClean="0"/>
              <a:t/>
            </a:r>
            <a:br>
              <a:rPr lang="ar-SY" sz="4400" dirty="0" smtClean="0"/>
            </a:br>
            <a:r>
              <a:rPr lang="ar-SY" sz="4400" dirty="0" smtClean="0"/>
              <a:t>الجامعة العربية للعلوم والتكنولوجيا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450"/>
            <a:ext cx="32575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740" y="3643163"/>
            <a:ext cx="2686050" cy="3191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665" y="1"/>
            <a:ext cx="2143125" cy="21431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" y="10321"/>
            <a:ext cx="1564640" cy="2001360"/>
            <a:chOff x="60960" y="10321"/>
            <a:chExt cx="1564640" cy="2001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12381" r="14286" b="6615"/>
            <a:stretch/>
          </p:blipFill>
          <p:spPr>
            <a:xfrm>
              <a:off x="60960" y="10321"/>
              <a:ext cx="1564640" cy="200136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54294" y="1524224"/>
              <a:ext cx="261257" cy="4673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9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43012" y="1436914"/>
            <a:ext cx="9960582" cy="5049612"/>
            <a:chOff x="1243012" y="1436914"/>
            <a:chExt cx="9960582" cy="5049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5666" t="38896" r="39312" b="20508"/>
            <a:stretch/>
          </p:blipFill>
          <p:spPr>
            <a:xfrm>
              <a:off x="1243012" y="1436914"/>
              <a:ext cx="9960582" cy="50496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10087" y="1592317"/>
              <a:ext cx="252248" cy="252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10087" y="4122889"/>
              <a:ext cx="252248" cy="252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78173" y="0"/>
            <a:ext cx="6779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13 CODIS Core STR Loci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With chromosomal positions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Polymerase Chain Reaction (PCR)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 result for polymerase chain reaction step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r="45188"/>
          <a:stretch/>
        </p:blipFill>
        <p:spPr bwMode="auto">
          <a:xfrm>
            <a:off x="1" y="2207172"/>
            <a:ext cx="3846785" cy="465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5" y="3943779"/>
            <a:ext cx="4969861" cy="29142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80120" y="3397137"/>
            <a:ext cx="2874397" cy="3460863"/>
            <a:chOff x="8580120" y="3397137"/>
            <a:chExt cx="2874397" cy="3460863"/>
          </a:xfrm>
        </p:grpSpPr>
        <p:sp>
          <p:nvSpPr>
            <p:cNvPr id="10" name="Right Arrow 9"/>
            <p:cNvSpPr/>
            <p:nvPr/>
          </p:nvSpPr>
          <p:spPr>
            <a:xfrm>
              <a:off x="8580120" y="5603714"/>
              <a:ext cx="759525" cy="3264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508984" y="3397137"/>
              <a:ext cx="1945533" cy="3460863"/>
              <a:chOff x="9508984" y="3397137"/>
              <a:chExt cx="1945533" cy="346086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508984" y="3397137"/>
                <a:ext cx="1945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DNA fingerprinting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l="11136" t="58288" r="82491" b="21331"/>
              <a:stretch/>
            </p:blipFill>
            <p:spPr>
              <a:xfrm>
                <a:off x="9669899" y="3795717"/>
                <a:ext cx="1703216" cy="30622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49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2310" y="283780"/>
            <a:ext cx="29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Paternity test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3866" y="1237856"/>
            <a:ext cx="11072812" cy="5498224"/>
            <a:chOff x="1828799" y="1747157"/>
            <a:chExt cx="9244013" cy="45393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5227" t="40663" r="39422" b="19727"/>
            <a:stretch/>
          </p:blipFill>
          <p:spPr>
            <a:xfrm>
              <a:off x="1828799" y="1747157"/>
              <a:ext cx="9244013" cy="453934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07629" y="2285999"/>
              <a:ext cx="252248" cy="252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7629" y="3293739"/>
              <a:ext cx="252248" cy="2522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41" t="5681" r="5186" b="15720"/>
          <a:stretch/>
        </p:blipFill>
        <p:spPr>
          <a:xfrm>
            <a:off x="2840208" y="993914"/>
            <a:ext cx="6502577" cy="57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7491" y="157656"/>
            <a:ext cx="4875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Find the baby's father!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talal\Desktop\image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t="6014" r="63924" b="61917"/>
          <a:stretch/>
        </p:blipFill>
        <p:spPr bwMode="auto">
          <a:xfrm>
            <a:off x="7462764" y="1013888"/>
            <a:ext cx="1352494" cy="1040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talal\Desktop\image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6014" r="81418" b="61917"/>
          <a:stretch/>
        </p:blipFill>
        <p:spPr bwMode="auto">
          <a:xfrm>
            <a:off x="2959049" y="1013888"/>
            <a:ext cx="1407464" cy="1040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talal\Desktop\image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6" t="4798" r="21255" b="61105"/>
          <a:stretch/>
        </p:blipFill>
        <p:spPr bwMode="auto">
          <a:xfrm>
            <a:off x="4452730" y="1013888"/>
            <a:ext cx="2923817" cy="973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346787" y="1770130"/>
            <a:ext cx="693682" cy="567559"/>
          </a:xfrm>
          <a:prstGeom prst="star5">
            <a:avLst>
              <a:gd name="adj" fmla="val 25434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alal\Desktop\image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82"/>
          <a:stretch/>
        </p:blipFill>
        <p:spPr bwMode="auto">
          <a:xfrm>
            <a:off x="1555221" y="1560786"/>
            <a:ext cx="9317420" cy="4682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7491" y="157656"/>
            <a:ext cx="4875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Find the baby's father!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544165" y="1560786"/>
            <a:ext cx="693682" cy="5675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7766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Thanks for your attention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660654"/>
            <a:ext cx="10515600" cy="150018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</a:rPr>
              <a:t>Thanks for your attention </a:t>
            </a:r>
            <a:r>
              <a:rPr lang="en-US" sz="60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</a:p>
          <a:p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901" y="536890"/>
            <a:ext cx="4168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DNA Fingerprinting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743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Developed by Alec </a:t>
            </a:r>
            <a:r>
              <a:rPr lang="en-US" sz="2800" dirty="0" err="1" smtClean="0"/>
              <a:t>Jeffreys</a:t>
            </a:r>
            <a:r>
              <a:rPr lang="en-US" sz="2800" dirty="0" smtClean="0"/>
              <a:t> in 1984 (Leicester, England)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 method that identifies an individual based on the patterns from the variations in the genetic code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Also known as DNA profiling, genetic fingerprinting, DNA typing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169" y="-1"/>
            <a:ext cx="4654831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0" y="2380593"/>
            <a:ext cx="5862391" cy="4296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320" y="175392"/>
            <a:ext cx="259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Fingerprint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601"/>
          <a:stretch/>
        </p:blipFill>
        <p:spPr>
          <a:xfrm>
            <a:off x="7259093" y="2380592"/>
            <a:ext cx="4932907" cy="44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3142" y="166646"/>
            <a:ext cx="5966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Human genome project</a:t>
            </a:r>
          </a:p>
          <a:p>
            <a:pPr algn="ctr"/>
            <a:endParaRPr 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42" y="1145539"/>
            <a:ext cx="8575675" cy="57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3310" y="3593457"/>
            <a:ext cx="5275785" cy="3253926"/>
            <a:chOff x="1060965" y="3720600"/>
            <a:chExt cx="4854059" cy="2970313"/>
          </a:xfrm>
        </p:grpSpPr>
        <p:pic>
          <p:nvPicPr>
            <p:cNvPr id="3" name="Picture 4" descr="22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965" y="3720600"/>
              <a:ext cx="4854059" cy="297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28762" y="5300663"/>
              <a:ext cx="2501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of all human beings</a:t>
              </a:r>
              <a:endParaRPr lang="en-US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8719975" y="3623142"/>
            <a:ext cx="1365320" cy="639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890" y="1235798"/>
            <a:ext cx="12087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All human beings share the same arrangement of DNA base pairs (ATGC) in 99.9% of our genomes.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 0.1% of our DNA that differs between people helps, along with environmental factors, to make us the diverse set of people.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165" y="285751"/>
            <a:ext cx="399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DNA identification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85295" y="3832412"/>
            <a:ext cx="2133102" cy="950331"/>
            <a:chOff x="10179424" y="3832412"/>
            <a:chExt cx="2133102" cy="950331"/>
          </a:xfrm>
        </p:grpSpPr>
        <p:sp>
          <p:nvSpPr>
            <p:cNvPr id="8" name="TextBox 7"/>
            <p:cNvSpPr txBox="1"/>
            <p:nvPr/>
          </p:nvSpPr>
          <p:spPr>
            <a:xfrm>
              <a:off x="10366993" y="4413411"/>
              <a:ext cx="1945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fingerprinting</a:t>
              </a:r>
              <a:endParaRPr lang="en-US" dirty="0"/>
            </a:p>
          </p:txBody>
        </p:sp>
        <p:sp>
          <p:nvSpPr>
            <p:cNvPr id="10" name="Bent Arrow 9"/>
            <p:cNvSpPr/>
            <p:nvPr/>
          </p:nvSpPr>
          <p:spPr>
            <a:xfrm flipH="1">
              <a:off x="10179424" y="3832412"/>
              <a:ext cx="1223740" cy="602887"/>
            </a:xfrm>
            <a:prstGeom prst="ben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9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41463" y="3691960"/>
            <a:ext cx="8062741" cy="3213549"/>
            <a:chOff x="914393" y="2633967"/>
            <a:chExt cx="10112265" cy="42687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5021"/>
            <a:stretch/>
          </p:blipFill>
          <p:spPr>
            <a:xfrm>
              <a:off x="914393" y="2633967"/>
              <a:ext cx="10112265" cy="42687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96813" y="3846786"/>
              <a:ext cx="1813214" cy="49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</a:t>
              </a:r>
              <a:r>
                <a:rPr lang="en-US" dirty="0" smtClean="0">
                  <a:solidFill>
                    <a:schemeClr val="bg1"/>
                  </a:solidFill>
                </a:rPr>
                <a:t>hromosome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1076" y="1275460"/>
            <a:ext cx="7010317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 DNA sequence that does not make proteins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It represents &gt; 95% of total human‘s genome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Polymorphic regions → tandem repeats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3204" y="445955"/>
            <a:ext cx="5959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Non-coding </a:t>
            </a:r>
            <a:r>
              <a:rPr lang="en-US" sz="4000" dirty="0" smtClean="0">
                <a:solidFill>
                  <a:srgbClr val="FF0000"/>
                </a:solidFill>
              </a:rPr>
              <a:t>DNA sequences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6477000" y="5532120"/>
            <a:ext cx="2164080" cy="792480"/>
            <a:chOff x="6477000" y="5532120"/>
            <a:chExt cx="2164080" cy="792480"/>
          </a:xfrm>
        </p:grpSpPr>
        <p:cxnSp>
          <p:nvCxnSpPr>
            <p:cNvPr id="8" name="رابط مستقيم 7"/>
            <p:cNvCxnSpPr/>
            <p:nvPr/>
          </p:nvCxnSpPr>
          <p:spPr>
            <a:xfrm flipV="1">
              <a:off x="6477000" y="5532120"/>
              <a:ext cx="1295400" cy="7924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>
              <a:off x="7772400" y="5532120"/>
              <a:ext cx="868680" cy="655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ربع نص 11"/>
          <p:cNvSpPr txBox="1"/>
          <p:nvPr/>
        </p:nvSpPr>
        <p:spPr>
          <a:xfrm>
            <a:off x="6833681" y="51170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Coding sequences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832147" y="5414248"/>
            <a:ext cx="23407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Non-Coding sequences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5" y="2081212"/>
            <a:ext cx="8096250" cy="46101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0384" y="0"/>
            <a:ext cx="10983913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FF0000"/>
                </a:solidFill>
              </a:rPr>
              <a:t>Tandem Repeats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94540" y="1123950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CTTGG </a:t>
            </a:r>
            <a:r>
              <a:rPr lang="en-US" sz="3600" dirty="0" err="1" smtClean="0">
                <a:solidFill>
                  <a:srgbClr val="FF0000"/>
                </a:solidFill>
              </a:rPr>
              <a:t>CTTGG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CTTGG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CTTGG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CTTGG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CTTGG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73812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00"/>
                </a:solidFill>
                <a:effectLst/>
              </a:rPr>
              <a:t>Short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  <a:effectLst/>
              </a:rPr>
              <a:t>tandem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repeats (STR)</a:t>
            </a: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29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Short </a:t>
            </a:r>
            <a:r>
              <a:rPr lang="en-US" sz="4000" dirty="0">
                <a:solidFill>
                  <a:srgbClr val="FF0000"/>
                </a:solidFill>
              </a:rPr>
              <a:t>tandem </a:t>
            </a:r>
            <a:r>
              <a:rPr lang="en-US" sz="4000" dirty="0" smtClean="0">
                <a:solidFill>
                  <a:srgbClr val="FF0000"/>
                </a:solidFill>
              </a:rPr>
              <a:t>repeats (STR)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5" y="1417638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3.7037E-7 L -3.5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Short tandem repeats (STR)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543697"/>
            <a:ext cx="11353799" cy="5562600"/>
          </a:xfrm>
        </p:spPr>
        <p:txBody>
          <a:bodyPr>
            <a:normAutofit/>
          </a:bodyPr>
          <a:lstStyle/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Repeats are </a:t>
            </a:r>
            <a:r>
              <a:rPr lang="en-US" dirty="0" smtClean="0"/>
              <a:t>1-9 </a:t>
            </a:r>
            <a:r>
              <a:rPr lang="en-US" dirty="0" err="1"/>
              <a:t>bp</a:t>
            </a:r>
            <a:r>
              <a:rPr lang="en-US" dirty="0"/>
              <a:t> long (for example: </a:t>
            </a:r>
            <a:r>
              <a:rPr lang="en-US" dirty="0" smtClean="0"/>
              <a:t>AGAT </a:t>
            </a:r>
            <a:r>
              <a:rPr lang="en-US" dirty="0"/>
              <a:t>– 4 </a:t>
            </a:r>
            <a:r>
              <a:rPr lang="en-US" dirty="0" err="1"/>
              <a:t>bp</a:t>
            </a:r>
            <a:r>
              <a:rPr lang="en-US" dirty="0"/>
              <a:t>) </a:t>
            </a:r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3 to 100+ repeats arranged head-to-tail (AGAT </a:t>
            </a:r>
            <a:r>
              <a:rPr lang="en-US" dirty="0" err="1"/>
              <a:t>AGAT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 </a:t>
            </a:r>
            <a:r>
              <a:rPr lang="en-US" dirty="0" smtClean="0"/>
              <a:t>…)</a:t>
            </a: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The number of repeats in a row varies in the population</a:t>
            </a:r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425196" lvl="1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539496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3061463"/>
            <a:ext cx="2628902" cy="1391444"/>
            <a:chOff x="3352800" y="3602664"/>
            <a:chExt cx="3048002" cy="1426536"/>
          </a:xfrm>
        </p:grpSpPr>
        <p:grpSp>
          <p:nvGrpSpPr>
            <p:cNvPr id="12" name="Group 11"/>
            <p:cNvGrpSpPr/>
            <p:nvPr/>
          </p:nvGrpSpPr>
          <p:grpSpPr>
            <a:xfrm>
              <a:off x="3352800" y="3602664"/>
              <a:ext cx="3048002" cy="413358"/>
              <a:chOff x="3352800" y="3602664"/>
              <a:chExt cx="3048002" cy="41335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352800" y="3602664"/>
                <a:ext cx="1524000" cy="131136"/>
                <a:chOff x="3352800" y="3602664"/>
                <a:chExt cx="1524000" cy="131136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3352800" y="3602664"/>
                  <a:ext cx="381000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733800" y="3602664"/>
                  <a:ext cx="381000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114800" y="3602664"/>
                  <a:ext cx="381000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95800" y="3602664"/>
                  <a:ext cx="381000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352800" y="3884886"/>
                <a:ext cx="1524002" cy="131136"/>
                <a:chOff x="3352800" y="3601350"/>
                <a:chExt cx="1524002" cy="131136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352800" y="3601350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733801" y="3601350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114800" y="3601350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495801" y="3601350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876800" y="3884886"/>
                <a:ext cx="1524002" cy="131136"/>
                <a:chOff x="3352800" y="3602664"/>
                <a:chExt cx="1524002" cy="13113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352800" y="3602664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733801" y="3602664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114800" y="3602664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495801" y="3602664"/>
                  <a:ext cx="381001" cy="1311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3352800" y="45932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45932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4800" y="45932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48980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48980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4800" y="4898064"/>
              <a:ext cx="381000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5801" y="4898064"/>
              <a:ext cx="381001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4898064"/>
              <a:ext cx="381001" cy="131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76600" y="2971801"/>
            <a:ext cx="167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Mary</a:t>
            </a:r>
          </a:p>
          <a:p>
            <a:pPr marL="402336" lvl="1"/>
            <a:endParaRPr lang="en-US" sz="3200" dirty="0"/>
          </a:p>
          <a:p>
            <a:pPr lvl="1"/>
            <a:r>
              <a:rPr lang="en-US" sz="3200" dirty="0"/>
              <a:t>Jake</a:t>
            </a:r>
          </a:p>
          <a:p>
            <a:pPr marL="402336" lvl="1"/>
            <a:endParaRPr lang="en-US" sz="3200" dirty="0"/>
          </a:p>
          <a:p>
            <a:pPr lvl="1"/>
            <a:r>
              <a:rPr lang="en-US" sz="3200" dirty="0" smtClean="0"/>
              <a:t>Sue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7772400" y="2971801"/>
            <a:ext cx="167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4, 8</a:t>
            </a:r>
          </a:p>
          <a:p>
            <a:pPr marL="402336" lvl="1"/>
            <a:endParaRPr lang="en-US" sz="3200" dirty="0"/>
          </a:p>
          <a:p>
            <a:pPr lvl="1"/>
            <a:r>
              <a:rPr lang="en-US" sz="3200" dirty="0"/>
              <a:t>3, 5</a:t>
            </a:r>
          </a:p>
          <a:p>
            <a:pPr marL="402336" lvl="1"/>
            <a:endParaRPr lang="en-US" sz="3200" dirty="0"/>
          </a:p>
          <a:p>
            <a:pPr lvl="1"/>
            <a:r>
              <a:rPr lang="en-US" sz="3200" dirty="0"/>
              <a:t>3, 7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105400" y="4995440"/>
            <a:ext cx="985838" cy="127910"/>
            <a:chOff x="4777937" y="4931485"/>
            <a:chExt cx="985838" cy="127910"/>
          </a:xfrm>
        </p:grpSpPr>
        <p:sp>
          <p:nvSpPr>
            <p:cNvPr id="40" name="Rectangle 39"/>
            <p:cNvSpPr/>
            <p:nvPr/>
          </p:nvSpPr>
          <p:spPr>
            <a:xfrm>
              <a:off x="4777937" y="4931485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06550" y="4931485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35162" y="4931485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5400" y="5291229"/>
            <a:ext cx="2300288" cy="127910"/>
            <a:chOff x="3733800" y="3489143"/>
            <a:chExt cx="2300288" cy="127910"/>
          </a:xfrm>
        </p:grpSpPr>
        <p:sp>
          <p:nvSpPr>
            <p:cNvPr id="44" name="Rectangle 43"/>
            <p:cNvSpPr/>
            <p:nvPr/>
          </p:nvSpPr>
          <p:spPr>
            <a:xfrm>
              <a:off x="3733800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62413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91025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19639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48250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76863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05475" y="3489143"/>
              <a:ext cx="328613" cy="127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650" y="2869260"/>
            <a:ext cx="7095468" cy="3940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6142" y="28874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81432" y="534123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Louis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87335" y="406440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509</Words>
  <Application>Microsoft Office PowerPoint</Application>
  <PresentationFormat>Widescreen</PresentationFormat>
  <Paragraphs>93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1_Office Theme</vt:lpstr>
      <vt:lpstr>وأنا من أبي؟   د. طلة المللي  الجامعة العربية للعلوم والتكنولوجيا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tandem repeats (STR)</vt:lpstr>
      <vt:lpstr>Short tandem repeats (STR)</vt:lpstr>
      <vt:lpstr>PowerPoint Presentation</vt:lpstr>
      <vt:lpstr>Polymerase Chain Reaction (PCR)</vt:lpstr>
      <vt:lpstr>PowerPoint Presentation</vt:lpstr>
      <vt:lpstr>PowerPoint Presentation</vt:lpstr>
      <vt:lpstr>PowerPoint Presentation</vt:lpstr>
      <vt:lpstr>Thanks for your attention 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Talla.milli</dc:creator>
  <cp:lastModifiedBy>Talla.milli</cp:lastModifiedBy>
  <cp:revision>44</cp:revision>
  <dcterms:created xsi:type="dcterms:W3CDTF">2019-01-30T04:50:29Z</dcterms:created>
  <dcterms:modified xsi:type="dcterms:W3CDTF">2019-03-20T05:04:12Z</dcterms:modified>
</cp:coreProperties>
</file>