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84" r:id="rId1"/>
  </p:sldMasterIdLst>
  <p:notesMasterIdLst>
    <p:notesMasterId r:id="rId35"/>
  </p:notesMasterIdLst>
  <p:sldIdLst>
    <p:sldId id="256" r:id="rId2"/>
    <p:sldId id="283" r:id="rId3"/>
    <p:sldId id="258" r:id="rId4"/>
    <p:sldId id="260" r:id="rId5"/>
    <p:sldId id="261" r:id="rId6"/>
    <p:sldId id="276" r:id="rId7"/>
    <p:sldId id="289" r:id="rId8"/>
    <p:sldId id="270" r:id="rId9"/>
    <p:sldId id="290" r:id="rId10"/>
    <p:sldId id="278" r:id="rId11"/>
    <p:sldId id="272" r:id="rId12"/>
    <p:sldId id="285" r:id="rId13"/>
    <p:sldId id="274" r:id="rId14"/>
    <p:sldId id="279" r:id="rId15"/>
    <p:sldId id="291" r:id="rId16"/>
    <p:sldId id="275" r:id="rId17"/>
    <p:sldId id="280" r:id="rId18"/>
    <p:sldId id="281" r:id="rId19"/>
    <p:sldId id="262" r:id="rId20"/>
    <p:sldId id="292" r:id="rId21"/>
    <p:sldId id="263" r:id="rId22"/>
    <p:sldId id="264" r:id="rId23"/>
    <p:sldId id="286" r:id="rId24"/>
    <p:sldId id="265" r:id="rId25"/>
    <p:sldId id="266" r:id="rId26"/>
    <p:sldId id="287" r:id="rId27"/>
    <p:sldId id="267" r:id="rId28"/>
    <p:sldId id="288" r:id="rId29"/>
    <p:sldId id="269" r:id="rId30"/>
    <p:sldId id="268" r:id="rId31"/>
    <p:sldId id="273" r:id="rId32"/>
    <p:sldId id="277" r:id="rId33"/>
    <p:sldId id="284" r:id="rId34"/>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initials="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8043" autoAdjust="0"/>
  </p:normalViewPr>
  <p:slideViewPr>
    <p:cSldViewPr>
      <p:cViewPr varScale="1">
        <p:scale>
          <a:sx n="72" d="100"/>
          <a:sy n="72" d="100"/>
        </p:scale>
        <p:origin x="-1314" y="-9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9E7E326-FDC4-41F1-8EFF-0CECA988762D}" type="datetimeFigureOut">
              <a:rPr lang="ar-SY" smtClean="0"/>
              <a:t>13/07/1440</a:t>
            </a:fld>
            <a:endParaRPr lang="ar-SY"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BDD0903-51E5-4710-956B-41B640AF5265}" type="slidenum">
              <a:rPr lang="ar-SY" smtClean="0"/>
              <a:t>‹#›</a:t>
            </a:fld>
            <a:endParaRPr lang="ar-SY" dirty="0"/>
          </a:p>
        </p:txBody>
      </p:sp>
    </p:spTree>
    <p:extLst>
      <p:ext uri="{BB962C8B-B14F-4D97-AF65-F5344CB8AC3E}">
        <p14:creationId xmlns:p14="http://schemas.microsoft.com/office/powerpoint/2010/main" val="3512225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7BDD0903-51E5-4710-956B-41B640AF5265}" type="slidenum">
              <a:rPr lang="ar-SY" smtClean="0"/>
              <a:t>1</a:t>
            </a:fld>
            <a:endParaRPr lang="ar-SY" dirty="0"/>
          </a:p>
        </p:txBody>
      </p:sp>
    </p:spTree>
    <p:extLst>
      <p:ext uri="{BB962C8B-B14F-4D97-AF65-F5344CB8AC3E}">
        <p14:creationId xmlns:p14="http://schemas.microsoft.com/office/powerpoint/2010/main" val="4265510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indent="0">
              <a:buNone/>
            </a:pPr>
            <a:r>
              <a:rPr lang="ar-SY" dirty="0" smtClean="0">
                <a:solidFill>
                  <a:srgbClr val="FF0000"/>
                </a:solidFill>
              </a:rPr>
              <a:t>نعم، مع بعضِ الأدوية. فبعض الأدوية قد تعمل بشكلٍ أسرع، أو أبطأ، أو أفضل،</a:t>
            </a:r>
          </a:p>
          <a:p>
            <a:pPr marL="0" indent="0">
              <a:buNone/>
            </a:pPr>
            <a:r>
              <a:rPr lang="ar-SY" dirty="0" smtClean="0">
                <a:solidFill>
                  <a:srgbClr val="FF0000"/>
                </a:solidFill>
              </a:rPr>
              <a:t>أو حتى أسوأ عندما تأخذها على مَعِدة فارغة أو مليئة. ومن ناحيةٍ أخرى قد تسبب</a:t>
            </a:r>
          </a:p>
          <a:p>
            <a:pPr marL="0" indent="0">
              <a:buNone/>
            </a:pPr>
            <a:r>
              <a:rPr lang="ar-SY" dirty="0" smtClean="0">
                <a:solidFill>
                  <a:srgbClr val="FF0000"/>
                </a:solidFill>
              </a:rPr>
              <a:t>بعضُ الأدويةِ إزعاجاً للمَعِدة، وقد يساعد وجود الطعام في المعدة على تخفيف</a:t>
            </a:r>
          </a:p>
          <a:p>
            <a:pPr marL="0" indent="0">
              <a:buNone/>
            </a:pPr>
            <a:r>
              <a:rPr lang="ar-SY" dirty="0" smtClean="0">
                <a:solidFill>
                  <a:srgbClr val="FF0000"/>
                </a:solidFill>
              </a:rPr>
              <a:t>الانزعاج.</a:t>
            </a:r>
          </a:p>
          <a:p>
            <a:pPr marL="0" indent="0">
              <a:buNone/>
            </a:pPr>
            <a:r>
              <a:rPr lang="ar-SY" dirty="0" smtClean="0">
                <a:solidFill>
                  <a:srgbClr val="FF0000"/>
                </a:solidFill>
              </a:rPr>
              <a:t>مع الملاحظة أنَّ أخذ الدَّواء على مَعِدةٍ فارغةٍ يعني تناوله قبل الطَّعام بساعةٍ أو</a:t>
            </a:r>
          </a:p>
          <a:p>
            <a:pPr marL="0" indent="0">
              <a:buNone/>
            </a:pPr>
            <a:r>
              <a:rPr lang="ar-SY" dirty="0" smtClean="0">
                <a:solidFill>
                  <a:srgbClr val="FF0000"/>
                </a:solidFill>
              </a:rPr>
              <a:t>بعده بساعتين.</a:t>
            </a:r>
          </a:p>
          <a:p>
            <a:endParaRPr lang="ar-SY" dirty="0"/>
          </a:p>
        </p:txBody>
      </p:sp>
      <p:sp>
        <p:nvSpPr>
          <p:cNvPr id="4" name="عنصر نائب لرقم الشريحة 3"/>
          <p:cNvSpPr>
            <a:spLocks noGrp="1"/>
          </p:cNvSpPr>
          <p:nvPr>
            <p:ph type="sldNum" sz="quarter" idx="10"/>
          </p:nvPr>
        </p:nvSpPr>
        <p:spPr/>
        <p:txBody>
          <a:bodyPr/>
          <a:lstStyle/>
          <a:p>
            <a:fld id="{7BDD0903-51E5-4710-956B-41B640AF5265}" type="slidenum">
              <a:rPr lang="ar-SY" smtClean="0"/>
              <a:t>5</a:t>
            </a:fld>
            <a:endParaRPr lang="ar-SY" dirty="0"/>
          </a:p>
        </p:txBody>
      </p:sp>
    </p:spTree>
    <p:extLst>
      <p:ext uri="{BB962C8B-B14F-4D97-AF65-F5344CB8AC3E}">
        <p14:creationId xmlns:p14="http://schemas.microsoft.com/office/powerpoint/2010/main" val="2583858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0168DA36-E9A2-483A-8974-1C35D5A141FF}" type="datetimeFigureOut">
              <a:rPr lang="ar-SY" smtClean="0"/>
              <a:t>13/07/1440</a:t>
            </a:fld>
            <a:endParaRPr lang="ar-SY" dirty="0"/>
          </a:p>
        </p:txBody>
      </p:sp>
      <p:sp>
        <p:nvSpPr>
          <p:cNvPr id="20" name="عنصر نائب للتذييل 19"/>
          <p:cNvSpPr>
            <a:spLocks noGrp="1"/>
          </p:cNvSpPr>
          <p:nvPr>
            <p:ph type="ftr" sz="quarter" idx="11"/>
          </p:nvPr>
        </p:nvSpPr>
        <p:spPr/>
        <p:txBody>
          <a:bodyPr/>
          <a:lstStyle>
            <a:extLst/>
          </a:lstStyle>
          <a:p>
            <a:endParaRPr lang="ar-SY" dirty="0"/>
          </a:p>
        </p:txBody>
      </p:sp>
      <p:sp>
        <p:nvSpPr>
          <p:cNvPr id="10" name="عنصر نائب لرقم الشريحة 9"/>
          <p:cNvSpPr>
            <a:spLocks noGrp="1"/>
          </p:cNvSpPr>
          <p:nvPr>
            <p:ph type="sldNum" sz="quarter" idx="12"/>
          </p:nvPr>
        </p:nvSpPr>
        <p:spPr/>
        <p:txBody>
          <a:bodyPr/>
          <a:lstStyle>
            <a:extLst/>
          </a:lstStyle>
          <a:p>
            <a:fld id="{37F62EBB-9158-4973-95BB-D92412FC9FFA}" type="slidenum">
              <a:rPr lang="ar-SY" smtClean="0"/>
              <a:t>‹#›</a:t>
            </a:fld>
            <a:endParaRPr lang="ar-SY" dirty="0"/>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0168DA36-E9A2-483A-8974-1C35D5A141FF}" type="datetimeFigureOut">
              <a:rPr lang="ar-SY" smtClean="0"/>
              <a:t>13/07/1440</a:t>
            </a:fld>
            <a:endParaRPr lang="ar-SY" dirty="0"/>
          </a:p>
        </p:txBody>
      </p:sp>
      <p:sp>
        <p:nvSpPr>
          <p:cNvPr id="5" name="عنصر نائب للتذييل 4"/>
          <p:cNvSpPr>
            <a:spLocks noGrp="1"/>
          </p:cNvSpPr>
          <p:nvPr>
            <p:ph type="ftr" sz="quarter" idx="11"/>
          </p:nvPr>
        </p:nvSpPr>
        <p:spPr/>
        <p:txBody>
          <a:bodyPr/>
          <a:lstStyle>
            <a:extLst/>
          </a:lstStyle>
          <a:p>
            <a:endParaRPr lang="ar-SY" dirty="0"/>
          </a:p>
        </p:txBody>
      </p:sp>
      <p:sp>
        <p:nvSpPr>
          <p:cNvPr id="6" name="عنصر نائب لرقم الشريحة 5"/>
          <p:cNvSpPr>
            <a:spLocks noGrp="1"/>
          </p:cNvSpPr>
          <p:nvPr>
            <p:ph type="sldNum" sz="quarter" idx="12"/>
          </p:nvPr>
        </p:nvSpPr>
        <p:spPr/>
        <p:txBody>
          <a:bodyPr/>
          <a:lstStyle>
            <a:extLst/>
          </a:lstStyle>
          <a:p>
            <a:fld id="{37F62EBB-9158-4973-95BB-D92412FC9FFA}" type="slidenum">
              <a:rPr lang="ar-SY" smtClean="0"/>
              <a:t>‹#›</a:t>
            </a:fld>
            <a:endParaRPr lang="ar-SY"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0168DA36-E9A2-483A-8974-1C35D5A141FF}" type="datetimeFigureOut">
              <a:rPr lang="ar-SY" smtClean="0"/>
              <a:t>13/07/1440</a:t>
            </a:fld>
            <a:endParaRPr lang="ar-SY" dirty="0"/>
          </a:p>
        </p:txBody>
      </p:sp>
      <p:sp>
        <p:nvSpPr>
          <p:cNvPr id="5" name="عنصر نائب للتذييل 4"/>
          <p:cNvSpPr>
            <a:spLocks noGrp="1"/>
          </p:cNvSpPr>
          <p:nvPr>
            <p:ph type="ftr" sz="quarter" idx="11"/>
          </p:nvPr>
        </p:nvSpPr>
        <p:spPr/>
        <p:txBody>
          <a:bodyPr/>
          <a:lstStyle>
            <a:extLst/>
          </a:lstStyle>
          <a:p>
            <a:endParaRPr lang="ar-SY" dirty="0"/>
          </a:p>
        </p:txBody>
      </p:sp>
      <p:sp>
        <p:nvSpPr>
          <p:cNvPr id="6" name="عنصر نائب لرقم الشريحة 5"/>
          <p:cNvSpPr>
            <a:spLocks noGrp="1"/>
          </p:cNvSpPr>
          <p:nvPr>
            <p:ph type="sldNum" sz="quarter" idx="12"/>
          </p:nvPr>
        </p:nvSpPr>
        <p:spPr/>
        <p:txBody>
          <a:bodyPr/>
          <a:lstStyle>
            <a:extLst/>
          </a:lstStyle>
          <a:p>
            <a:fld id="{37F62EBB-9158-4973-95BB-D92412FC9FFA}" type="slidenum">
              <a:rPr lang="ar-SY" smtClean="0"/>
              <a:t>‹#›</a:t>
            </a:fld>
            <a:endParaRPr lang="ar-SY"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0168DA36-E9A2-483A-8974-1C35D5A141FF}" type="datetimeFigureOut">
              <a:rPr lang="ar-SY" smtClean="0"/>
              <a:t>13/07/1440</a:t>
            </a:fld>
            <a:endParaRPr lang="ar-SY" dirty="0"/>
          </a:p>
        </p:txBody>
      </p:sp>
      <p:sp>
        <p:nvSpPr>
          <p:cNvPr id="5" name="عنصر نائب للتذييل 4"/>
          <p:cNvSpPr>
            <a:spLocks noGrp="1"/>
          </p:cNvSpPr>
          <p:nvPr>
            <p:ph type="ftr" sz="quarter" idx="11"/>
          </p:nvPr>
        </p:nvSpPr>
        <p:spPr/>
        <p:txBody>
          <a:bodyPr/>
          <a:lstStyle>
            <a:extLst/>
          </a:lstStyle>
          <a:p>
            <a:endParaRPr lang="ar-SY" dirty="0"/>
          </a:p>
        </p:txBody>
      </p:sp>
      <p:sp>
        <p:nvSpPr>
          <p:cNvPr id="6" name="عنصر نائب لرقم الشريحة 5"/>
          <p:cNvSpPr>
            <a:spLocks noGrp="1"/>
          </p:cNvSpPr>
          <p:nvPr>
            <p:ph type="sldNum" sz="quarter" idx="12"/>
          </p:nvPr>
        </p:nvSpPr>
        <p:spPr/>
        <p:txBody>
          <a:bodyPr/>
          <a:lstStyle>
            <a:extLst/>
          </a:lstStyle>
          <a:p>
            <a:fld id="{37F62EBB-9158-4973-95BB-D92412FC9FFA}" type="slidenum">
              <a:rPr lang="ar-SY" smtClean="0"/>
              <a:t>‹#›</a:t>
            </a:fld>
            <a:endParaRPr lang="ar-SY"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0168DA36-E9A2-483A-8974-1C35D5A141FF}" type="datetimeFigureOut">
              <a:rPr lang="ar-SY" smtClean="0"/>
              <a:t>13/07/1440</a:t>
            </a:fld>
            <a:endParaRPr lang="ar-SY" dirty="0"/>
          </a:p>
        </p:txBody>
      </p:sp>
      <p:sp>
        <p:nvSpPr>
          <p:cNvPr id="5" name="عنصر نائب للتذييل 4"/>
          <p:cNvSpPr>
            <a:spLocks noGrp="1"/>
          </p:cNvSpPr>
          <p:nvPr>
            <p:ph type="ftr" sz="quarter" idx="11"/>
          </p:nvPr>
        </p:nvSpPr>
        <p:spPr/>
        <p:txBody>
          <a:bodyPr/>
          <a:lstStyle>
            <a:extLst/>
          </a:lstStyle>
          <a:p>
            <a:endParaRPr lang="ar-SY" dirty="0"/>
          </a:p>
        </p:txBody>
      </p:sp>
      <p:sp>
        <p:nvSpPr>
          <p:cNvPr id="6" name="عنصر نائب لرقم الشريحة 5"/>
          <p:cNvSpPr>
            <a:spLocks noGrp="1"/>
          </p:cNvSpPr>
          <p:nvPr>
            <p:ph type="sldNum" sz="quarter" idx="12"/>
          </p:nvPr>
        </p:nvSpPr>
        <p:spPr/>
        <p:txBody>
          <a:bodyPr/>
          <a:lstStyle>
            <a:extLst/>
          </a:lstStyle>
          <a:p>
            <a:fld id="{37F62EBB-9158-4973-95BB-D92412FC9FFA}" type="slidenum">
              <a:rPr lang="ar-SY" smtClean="0"/>
              <a:t>‹#›</a:t>
            </a:fld>
            <a:endParaRPr lang="ar-SY" dirty="0"/>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0168DA36-E9A2-483A-8974-1C35D5A141FF}" type="datetimeFigureOut">
              <a:rPr lang="ar-SY" smtClean="0"/>
              <a:t>13/07/1440</a:t>
            </a:fld>
            <a:endParaRPr lang="ar-SY" dirty="0"/>
          </a:p>
        </p:txBody>
      </p:sp>
      <p:sp>
        <p:nvSpPr>
          <p:cNvPr id="6" name="عنصر نائب للتذييل 5"/>
          <p:cNvSpPr>
            <a:spLocks noGrp="1"/>
          </p:cNvSpPr>
          <p:nvPr>
            <p:ph type="ftr" sz="quarter" idx="11"/>
          </p:nvPr>
        </p:nvSpPr>
        <p:spPr/>
        <p:txBody>
          <a:bodyPr/>
          <a:lstStyle>
            <a:extLst/>
          </a:lstStyle>
          <a:p>
            <a:endParaRPr lang="ar-SY" dirty="0"/>
          </a:p>
        </p:txBody>
      </p:sp>
      <p:sp>
        <p:nvSpPr>
          <p:cNvPr id="7" name="عنصر نائب لرقم الشريحة 6"/>
          <p:cNvSpPr>
            <a:spLocks noGrp="1"/>
          </p:cNvSpPr>
          <p:nvPr>
            <p:ph type="sldNum" sz="quarter" idx="12"/>
          </p:nvPr>
        </p:nvSpPr>
        <p:spPr/>
        <p:txBody>
          <a:bodyPr/>
          <a:lstStyle>
            <a:extLst/>
          </a:lstStyle>
          <a:p>
            <a:fld id="{37F62EBB-9158-4973-95BB-D92412FC9FFA}" type="slidenum">
              <a:rPr lang="ar-SY" smtClean="0"/>
              <a:t>‹#›</a:t>
            </a:fld>
            <a:endParaRPr lang="ar-SY"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0168DA36-E9A2-483A-8974-1C35D5A141FF}" type="datetimeFigureOut">
              <a:rPr lang="ar-SY" smtClean="0"/>
              <a:t>13/07/1440</a:t>
            </a:fld>
            <a:endParaRPr lang="ar-SY" dirty="0"/>
          </a:p>
        </p:txBody>
      </p:sp>
      <p:sp>
        <p:nvSpPr>
          <p:cNvPr id="8" name="عنصر نائب للتذييل 7"/>
          <p:cNvSpPr>
            <a:spLocks noGrp="1"/>
          </p:cNvSpPr>
          <p:nvPr>
            <p:ph type="ftr" sz="quarter" idx="11"/>
          </p:nvPr>
        </p:nvSpPr>
        <p:spPr/>
        <p:txBody>
          <a:bodyPr/>
          <a:lstStyle>
            <a:extLst/>
          </a:lstStyle>
          <a:p>
            <a:endParaRPr lang="ar-SY" dirty="0"/>
          </a:p>
        </p:txBody>
      </p:sp>
      <p:sp>
        <p:nvSpPr>
          <p:cNvPr id="9" name="عنصر نائب لرقم الشريحة 8"/>
          <p:cNvSpPr>
            <a:spLocks noGrp="1"/>
          </p:cNvSpPr>
          <p:nvPr>
            <p:ph type="sldNum" sz="quarter" idx="12"/>
          </p:nvPr>
        </p:nvSpPr>
        <p:spPr/>
        <p:txBody>
          <a:bodyPr/>
          <a:lstStyle>
            <a:extLst/>
          </a:lstStyle>
          <a:p>
            <a:fld id="{37F62EBB-9158-4973-95BB-D92412FC9FFA}" type="slidenum">
              <a:rPr lang="ar-SY" smtClean="0"/>
              <a:t>‹#›</a:t>
            </a:fld>
            <a:endParaRPr lang="ar-SY"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0168DA36-E9A2-483A-8974-1C35D5A141FF}" type="datetimeFigureOut">
              <a:rPr lang="ar-SY" smtClean="0"/>
              <a:t>13/07/1440</a:t>
            </a:fld>
            <a:endParaRPr lang="ar-SY" dirty="0"/>
          </a:p>
        </p:txBody>
      </p:sp>
      <p:sp>
        <p:nvSpPr>
          <p:cNvPr id="4" name="عنصر نائب للتذييل 3"/>
          <p:cNvSpPr>
            <a:spLocks noGrp="1"/>
          </p:cNvSpPr>
          <p:nvPr>
            <p:ph type="ftr" sz="quarter" idx="11"/>
          </p:nvPr>
        </p:nvSpPr>
        <p:spPr/>
        <p:txBody>
          <a:bodyPr/>
          <a:lstStyle>
            <a:extLst/>
          </a:lstStyle>
          <a:p>
            <a:endParaRPr lang="ar-SY" dirty="0"/>
          </a:p>
        </p:txBody>
      </p:sp>
      <p:sp>
        <p:nvSpPr>
          <p:cNvPr id="5" name="عنصر نائب لرقم الشريحة 4"/>
          <p:cNvSpPr>
            <a:spLocks noGrp="1"/>
          </p:cNvSpPr>
          <p:nvPr>
            <p:ph type="sldNum" sz="quarter" idx="12"/>
          </p:nvPr>
        </p:nvSpPr>
        <p:spPr/>
        <p:txBody>
          <a:bodyPr/>
          <a:lstStyle>
            <a:extLst/>
          </a:lstStyle>
          <a:p>
            <a:fld id="{37F62EBB-9158-4973-95BB-D92412FC9FFA}" type="slidenum">
              <a:rPr lang="ar-SY" smtClean="0"/>
              <a:t>‹#›</a:t>
            </a:fld>
            <a:endParaRPr lang="ar-SY"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صر نائب للتاريخ 1"/>
          <p:cNvSpPr>
            <a:spLocks noGrp="1"/>
          </p:cNvSpPr>
          <p:nvPr>
            <p:ph type="dt" sz="half" idx="10"/>
          </p:nvPr>
        </p:nvSpPr>
        <p:spPr/>
        <p:txBody>
          <a:bodyPr/>
          <a:lstStyle>
            <a:extLst/>
          </a:lstStyle>
          <a:p>
            <a:fld id="{0168DA36-E9A2-483A-8974-1C35D5A141FF}" type="datetimeFigureOut">
              <a:rPr lang="ar-SY" smtClean="0"/>
              <a:t>13/07/1440</a:t>
            </a:fld>
            <a:endParaRPr lang="ar-SY" dirty="0"/>
          </a:p>
        </p:txBody>
      </p:sp>
      <p:sp>
        <p:nvSpPr>
          <p:cNvPr id="3" name="عنصر نائب للتذييل 2"/>
          <p:cNvSpPr>
            <a:spLocks noGrp="1"/>
          </p:cNvSpPr>
          <p:nvPr>
            <p:ph type="ftr" sz="quarter" idx="11"/>
          </p:nvPr>
        </p:nvSpPr>
        <p:spPr/>
        <p:txBody>
          <a:bodyPr/>
          <a:lstStyle>
            <a:extLst/>
          </a:lstStyle>
          <a:p>
            <a:endParaRPr lang="ar-SY" dirty="0"/>
          </a:p>
        </p:txBody>
      </p:sp>
      <p:sp>
        <p:nvSpPr>
          <p:cNvPr id="4" name="عنصر نائب لرقم الشريحة 3"/>
          <p:cNvSpPr>
            <a:spLocks noGrp="1"/>
          </p:cNvSpPr>
          <p:nvPr>
            <p:ph type="sldNum" sz="quarter" idx="12"/>
          </p:nvPr>
        </p:nvSpPr>
        <p:spPr/>
        <p:txBody>
          <a:bodyPr/>
          <a:lstStyle>
            <a:extLst/>
          </a:lstStyle>
          <a:p>
            <a:fld id="{37F62EBB-9158-4973-95BB-D92412FC9FFA}" type="slidenum">
              <a:rPr lang="ar-SY" smtClean="0"/>
              <a:t>‹#›</a:t>
            </a:fld>
            <a:endParaRPr lang="ar-SY" dirty="0"/>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0168DA36-E9A2-483A-8974-1C35D5A141FF}" type="datetimeFigureOut">
              <a:rPr lang="ar-SY" smtClean="0"/>
              <a:t>13/07/1440</a:t>
            </a:fld>
            <a:endParaRPr lang="ar-SY" dirty="0"/>
          </a:p>
        </p:txBody>
      </p:sp>
      <p:sp>
        <p:nvSpPr>
          <p:cNvPr id="6" name="عنصر نائب للتذييل 5"/>
          <p:cNvSpPr>
            <a:spLocks noGrp="1"/>
          </p:cNvSpPr>
          <p:nvPr>
            <p:ph type="ftr" sz="quarter" idx="11"/>
          </p:nvPr>
        </p:nvSpPr>
        <p:spPr/>
        <p:txBody>
          <a:bodyPr/>
          <a:lstStyle>
            <a:extLst/>
          </a:lstStyle>
          <a:p>
            <a:endParaRPr lang="ar-SY" dirty="0"/>
          </a:p>
        </p:txBody>
      </p:sp>
      <p:sp>
        <p:nvSpPr>
          <p:cNvPr id="7" name="عنصر نائب لرقم الشريحة 6"/>
          <p:cNvSpPr>
            <a:spLocks noGrp="1"/>
          </p:cNvSpPr>
          <p:nvPr>
            <p:ph type="sldNum" sz="quarter" idx="12"/>
          </p:nvPr>
        </p:nvSpPr>
        <p:spPr/>
        <p:txBody>
          <a:bodyPr/>
          <a:lstStyle>
            <a:extLst/>
          </a:lstStyle>
          <a:p>
            <a:fld id="{37F62EBB-9158-4973-95BB-D92412FC9FFA}" type="slidenum">
              <a:rPr lang="ar-SY" smtClean="0"/>
              <a:t>‹#›</a:t>
            </a:fld>
            <a:endParaRPr lang="ar-SY"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0168DA36-E9A2-483A-8974-1C35D5A141FF}" type="datetimeFigureOut">
              <a:rPr lang="ar-SY" smtClean="0"/>
              <a:t>13/07/1440</a:t>
            </a:fld>
            <a:endParaRPr lang="ar-SY" dirty="0"/>
          </a:p>
        </p:txBody>
      </p:sp>
      <p:sp>
        <p:nvSpPr>
          <p:cNvPr id="6" name="عنصر نائب للتذييل 5"/>
          <p:cNvSpPr>
            <a:spLocks noGrp="1"/>
          </p:cNvSpPr>
          <p:nvPr>
            <p:ph type="ftr" sz="quarter" idx="11"/>
          </p:nvPr>
        </p:nvSpPr>
        <p:spPr/>
        <p:txBody>
          <a:bodyPr/>
          <a:lstStyle>
            <a:extLst/>
          </a:lstStyle>
          <a:p>
            <a:endParaRPr lang="ar-SY" dirty="0"/>
          </a:p>
        </p:txBody>
      </p:sp>
      <p:sp>
        <p:nvSpPr>
          <p:cNvPr id="7" name="عنصر نائب لرقم الشريحة 6"/>
          <p:cNvSpPr>
            <a:spLocks noGrp="1"/>
          </p:cNvSpPr>
          <p:nvPr>
            <p:ph type="sldNum" sz="quarter" idx="12"/>
          </p:nvPr>
        </p:nvSpPr>
        <p:spPr/>
        <p:txBody>
          <a:bodyPr/>
          <a:lstStyle>
            <a:extLst/>
          </a:lstStyle>
          <a:p>
            <a:fld id="{37F62EBB-9158-4973-95BB-D92412FC9FFA}" type="slidenum">
              <a:rPr lang="ar-SY" smtClean="0"/>
              <a:t>‹#›</a:t>
            </a:fld>
            <a:endParaRPr lang="ar-SY" dirty="0"/>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dirty="0"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168DA36-E9A2-483A-8974-1C35D5A141FF}" type="datetimeFigureOut">
              <a:rPr lang="ar-SY" smtClean="0"/>
              <a:t>13/07/1440</a:t>
            </a:fld>
            <a:endParaRPr lang="ar-SY" dirty="0"/>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Y" dirty="0"/>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7F62EBB-9158-4973-95BB-D92412FC9FFA}" type="slidenum">
              <a:rPr lang="ar-SY" smtClean="0"/>
              <a:t>‹#›</a:t>
            </a:fld>
            <a:endParaRPr lang="ar-SY" dirty="0"/>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03648" y="404664"/>
            <a:ext cx="7406640" cy="1472184"/>
          </a:xfrm>
        </p:spPr>
        <p:txBody>
          <a:bodyPr>
            <a:noAutofit/>
          </a:bodyPr>
          <a:lstStyle/>
          <a:p>
            <a:pPr algn="ctr"/>
            <a:r>
              <a:rPr lang="ar-SA" sz="5400" dirty="0" smtClean="0"/>
              <a:t>تداخل </a:t>
            </a:r>
            <a:r>
              <a:rPr lang="ar-SA" sz="5400" dirty="0"/>
              <a:t>الدواء مع </a:t>
            </a:r>
            <a:r>
              <a:rPr lang="ar-SA" sz="5400" dirty="0" smtClean="0"/>
              <a:t>الغذاء</a:t>
            </a:r>
            <a:endParaRPr lang="ar-SY" sz="3600" dirty="0">
              <a:solidFill>
                <a:srgbClr val="C00000"/>
              </a:solidFill>
            </a:endParaRPr>
          </a:p>
        </p:txBody>
      </p:sp>
      <p:sp>
        <p:nvSpPr>
          <p:cNvPr id="3" name="عنوان فرعي 2"/>
          <p:cNvSpPr>
            <a:spLocks noGrp="1"/>
          </p:cNvSpPr>
          <p:nvPr>
            <p:ph type="subTitle" idx="1"/>
          </p:nvPr>
        </p:nvSpPr>
        <p:spPr/>
        <p:txBody>
          <a:bodyPr/>
          <a:lstStyle/>
          <a:p>
            <a:pPr algn="ctr"/>
            <a:r>
              <a:rPr lang="ar-SA" sz="3200" dirty="0">
                <a:solidFill>
                  <a:srgbClr val="C00000"/>
                </a:solidFill>
                <a:effectLst>
                  <a:outerShdw blurRad="50000" dist="30000" dir="5400000" algn="tl" rotWithShape="0">
                    <a:srgbClr val="000000">
                      <a:alpha val="30000"/>
                    </a:srgbClr>
                  </a:outerShdw>
                </a:effectLst>
                <a:ea typeface="+mj-ea"/>
              </a:rPr>
              <a:t>الصيدلانية طلة الملقي</a:t>
            </a:r>
            <a:endParaRPr lang="ar-SY" dirty="0"/>
          </a:p>
        </p:txBody>
      </p:sp>
      <p:pic>
        <p:nvPicPr>
          <p:cNvPr id="1027" name="Picture 3" descr="C:\Users\LENOVO\Downloads\SHAREit\SM-G960F\photo\f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338" y="2737098"/>
            <a:ext cx="5500283" cy="412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670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797152"/>
            <a:ext cx="1656184" cy="175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وان 4"/>
          <p:cNvSpPr>
            <a:spLocks noGrp="1"/>
          </p:cNvSpPr>
          <p:nvPr>
            <p:ph type="title"/>
          </p:nvPr>
        </p:nvSpPr>
        <p:spPr/>
        <p:txBody>
          <a:bodyPr>
            <a:normAutofit/>
          </a:bodyPr>
          <a:lstStyle/>
          <a:p>
            <a:pPr algn="r"/>
            <a:r>
              <a:rPr lang="ar-SA" sz="3600" b="1" dirty="0">
                <a:solidFill>
                  <a:srgbClr val="FF0000"/>
                </a:solidFill>
              </a:rPr>
              <a:t>أدوية قصور الغدة الدرقية</a:t>
            </a:r>
            <a:r>
              <a:rPr lang="ar-SA" sz="3600" b="1" dirty="0" smtClean="0">
                <a:solidFill>
                  <a:srgbClr val="FF0000"/>
                </a:solidFill>
              </a:rPr>
              <a:t>:</a:t>
            </a:r>
            <a:endParaRPr lang="ar-SY" sz="3600" dirty="0"/>
          </a:p>
        </p:txBody>
      </p:sp>
      <p:sp>
        <p:nvSpPr>
          <p:cNvPr id="3" name="عنصر نائب للمحتوى 2"/>
          <p:cNvSpPr>
            <a:spLocks noGrp="1"/>
          </p:cNvSpPr>
          <p:nvPr>
            <p:ph idx="1"/>
          </p:nvPr>
        </p:nvSpPr>
        <p:spPr>
          <a:xfrm>
            <a:off x="3766258" y="1398038"/>
            <a:ext cx="5225784" cy="5149552"/>
          </a:xfrm>
        </p:spPr>
        <p:txBody>
          <a:bodyPr>
            <a:noAutofit/>
          </a:bodyPr>
          <a:lstStyle/>
          <a:p>
            <a:r>
              <a:rPr lang="ar-SA" sz="3000" dirty="0" smtClean="0"/>
              <a:t>يحدث </a:t>
            </a:r>
            <a:r>
              <a:rPr lang="ar-SA" sz="3000" dirty="0"/>
              <a:t>قصور الدرق عندما لا تنتج الغدة الدرقية كمية كافية من هرمونات الدرق</a:t>
            </a:r>
            <a:r>
              <a:rPr lang="ar-SA" sz="3000" dirty="0" smtClean="0"/>
              <a:t>.</a:t>
            </a:r>
            <a:endParaRPr lang="ar-SA" sz="3000" dirty="0"/>
          </a:p>
          <a:p>
            <a:r>
              <a:rPr lang="ar-SA" sz="3000" dirty="0"/>
              <a:t>من هذه الادوية </a:t>
            </a:r>
            <a:r>
              <a:rPr lang="en-US" sz="3000" dirty="0" smtClean="0"/>
              <a:t>Levothyroxine</a:t>
            </a:r>
            <a:endParaRPr lang="ar-SA" sz="3000" dirty="0"/>
          </a:p>
          <a:p>
            <a:r>
              <a:rPr lang="ar-SY" sz="3000" dirty="0"/>
              <a:t>يجب أخذ الليفوتيروكسين مرة واحدة في الصباح عندما تكون </a:t>
            </a:r>
            <a:r>
              <a:rPr lang="ar-SY" sz="3000" dirty="0" smtClean="0"/>
              <a:t>المعدة فارغة</a:t>
            </a:r>
            <a:r>
              <a:rPr lang="ar-SY" sz="3000" dirty="0"/>
              <a:t>، قبل تناول الوجبة بنصف ساعة إلى ساعة على الأقل</a:t>
            </a:r>
            <a:r>
              <a:rPr lang="ar-SY" sz="3000" dirty="0" smtClean="0"/>
              <a:t>.</a:t>
            </a:r>
            <a:endParaRPr lang="ar-SY" sz="3000" dirty="0"/>
          </a:p>
          <a:p>
            <a:r>
              <a:rPr lang="ar-SY" sz="3000" dirty="0"/>
              <a:t>يتداخل مع شوارد الكالسيوم الموجود بالطعام والحديد والالمنيوم</a:t>
            </a:r>
          </a:p>
        </p:txBody>
      </p:sp>
      <p:pic>
        <p:nvPicPr>
          <p:cNvPr id="6146" name="Picture 2" descr="C:\Users\LENOVO\Downloads\SHAREit\SM-G960F\photo\thyroid-gland-in-neck-highlighted-in-3d-image-to-represent-medullary-thyroid-canc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906" r="17437"/>
          <a:stretch/>
        </p:blipFill>
        <p:spPr bwMode="auto">
          <a:xfrm>
            <a:off x="1121944" y="1499102"/>
            <a:ext cx="2644314" cy="293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444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noAutofit/>
          </a:bodyPr>
          <a:lstStyle/>
          <a:p>
            <a:pPr algn="r"/>
            <a:r>
              <a:rPr lang="ar-SY" sz="3600" b="1" dirty="0">
                <a:solidFill>
                  <a:srgbClr val="FF0000"/>
                </a:solidFill>
              </a:rPr>
              <a:t>تداخل الطعام مع الادوية </a:t>
            </a:r>
            <a:r>
              <a:rPr lang="ar-SY" sz="3600" b="1" dirty="0" smtClean="0">
                <a:solidFill>
                  <a:srgbClr val="FF0000"/>
                </a:solidFill>
              </a:rPr>
              <a:t>القلبية:</a:t>
            </a:r>
            <a:endParaRPr lang="ar-SY" sz="3600" dirty="0"/>
          </a:p>
        </p:txBody>
      </p:sp>
      <p:sp>
        <p:nvSpPr>
          <p:cNvPr id="3" name="عنصر نائب للمحتوى 2"/>
          <p:cNvSpPr>
            <a:spLocks noGrp="1"/>
          </p:cNvSpPr>
          <p:nvPr>
            <p:ph idx="1"/>
          </p:nvPr>
        </p:nvSpPr>
        <p:spPr/>
        <p:txBody>
          <a:bodyPr>
            <a:noAutofit/>
          </a:bodyPr>
          <a:lstStyle/>
          <a:p>
            <a:r>
              <a:rPr lang="ar-SY" sz="3000" dirty="0" smtClean="0">
                <a:solidFill>
                  <a:schemeClr val="tx2"/>
                </a:solidFill>
              </a:rPr>
              <a:t>حاصرات </a:t>
            </a:r>
            <a:r>
              <a:rPr lang="ar-SY" sz="3000" dirty="0">
                <a:solidFill>
                  <a:schemeClr val="tx2"/>
                </a:solidFill>
              </a:rPr>
              <a:t>الأنزيم المحوِّل للأنجيوتنسين </a:t>
            </a:r>
            <a:r>
              <a:rPr lang="ar-SY" sz="3000" dirty="0" smtClean="0">
                <a:solidFill>
                  <a:schemeClr val="tx2"/>
                </a:solidFill>
              </a:rPr>
              <a:t>مثال الكابتوبريل</a:t>
            </a:r>
          </a:p>
          <a:p>
            <a:r>
              <a:rPr lang="ar-SA" sz="3000" dirty="0" smtClean="0"/>
              <a:t>يفضل </a:t>
            </a:r>
            <a:r>
              <a:rPr lang="ar-SY" sz="3000" dirty="0" smtClean="0"/>
              <a:t>تناول </a:t>
            </a:r>
            <a:r>
              <a:rPr lang="ar-SY" sz="3000" dirty="0"/>
              <a:t>الكابتوبريل </a:t>
            </a:r>
            <a:r>
              <a:rPr lang="en-US" sz="3000" dirty="0"/>
              <a:t>Captopril </a:t>
            </a:r>
            <a:r>
              <a:rPr lang="ar-SY" sz="3000" dirty="0" smtClean="0"/>
              <a:t/>
            </a:r>
            <a:br>
              <a:rPr lang="ar-SY" sz="3000" dirty="0" smtClean="0"/>
            </a:br>
            <a:r>
              <a:rPr lang="ar-SY" sz="3000" dirty="0" smtClean="0"/>
              <a:t>قبل الطعام بساعة</a:t>
            </a:r>
            <a:endParaRPr lang="ar-SY" sz="3000" dirty="0"/>
          </a:p>
          <a:p>
            <a:r>
              <a:rPr lang="ar-SY" sz="3000" dirty="0" smtClean="0"/>
              <a:t>يمكن لهذة الادوية أن تزيد مستويات</a:t>
            </a:r>
            <a:br>
              <a:rPr lang="ar-SY" sz="3000" dirty="0" smtClean="0"/>
            </a:br>
            <a:r>
              <a:rPr lang="ar-SY" sz="3000" dirty="0" smtClean="0"/>
              <a:t> البوتاسيوم في الدم </a:t>
            </a:r>
          </a:p>
          <a:p>
            <a:r>
              <a:rPr lang="ar-SY" sz="3000" dirty="0" smtClean="0"/>
              <a:t>لذلك يجب تجنب الطعام الغني بالبوتاسيوم مع هذة الادوية</a:t>
            </a:r>
          </a:p>
          <a:p>
            <a:r>
              <a:rPr lang="ar-SY" sz="3000" dirty="0">
                <a:solidFill>
                  <a:schemeClr val="tx2"/>
                </a:solidFill>
              </a:rPr>
              <a:t>حاصرات </a:t>
            </a:r>
            <a:r>
              <a:rPr lang="ar-SY" sz="3000" dirty="0" smtClean="0">
                <a:solidFill>
                  <a:schemeClr val="tx2"/>
                </a:solidFill>
              </a:rPr>
              <a:t>بيتا:</a:t>
            </a:r>
          </a:p>
          <a:p>
            <a:r>
              <a:rPr lang="ar-SY" sz="3000" dirty="0" smtClean="0"/>
              <a:t>مثال كارفيديلول</a:t>
            </a:r>
          </a:p>
          <a:p>
            <a:r>
              <a:rPr lang="ar-SY" sz="3000" dirty="0"/>
              <a:t>يجب أخذ حاصرات بيتا مع </a:t>
            </a:r>
            <a:r>
              <a:rPr lang="ar-SY" sz="3000" dirty="0" smtClean="0"/>
              <a:t>الطعام لتقليل</a:t>
            </a:r>
            <a:br>
              <a:rPr lang="ar-SY" sz="3000" dirty="0" smtClean="0"/>
            </a:br>
            <a:r>
              <a:rPr lang="ar-SY" sz="3000" dirty="0" smtClean="0"/>
              <a:t>حدوث </a:t>
            </a:r>
            <a:r>
              <a:rPr lang="ar-SY" sz="3000" dirty="0"/>
              <a:t>انخفاض كبير </a:t>
            </a:r>
            <a:r>
              <a:rPr lang="ar-SY" sz="3000" dirty="0" smtClean="0"/>
              <a:t>في الضغط. </a:t>
            </a:r>
            <a:endParaRPr lang="ar-SY" sz="3000" dirty="0" smtClean="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046" y="2079208"/>
            <a:ext cx="2491664" cy="165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الرمز &quot;ممنوع&quot; 1"/>
          <p:cNvSpPr/>
          <p:nvPr/>
        </p:nvSpPr>
        <p:spPr>
          <a:xfrm>
            <a:off x="1547664" y="2908252"/>
            <a:ext cx="936104" cy="57606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solidFill>
                <a:schemeClr val="tx1"/>
              </a:solidFill>
            </a:endParaRPr>
          </a:p>
        </p:txBody>
      </p:sp>
      <p:pic>
        <p:nvPicPr>
          <p:cNvPr id="4" name="صورة 3"/>
          <p:cNvPicPr>
            <a:picLocks noChangeAspect="1"/>
          </p:cNvPicPr>
          <p:nvPr/>
        </p:nvPicPr>
        <p:blipFill rotWithShape="1">
          <a:blip r:embed="rId3"/>
          <a:srcRect l="12434" t="29998" r="8572" b="37998"/>
          <a:stretch/>
        </p:blipFill>
        <p:spPr>
          <a:xfrm>
            <a:off x="1058046" y="5661248"/>
            <a:ext cx="2491664" cy="1091490"/>
          </a:xfrm>
          <a:prstGeom prst="rect">
            <a:avLst/>
          </a:prstGeom>
        </p:spPr>
      </p:pic>
    </p:spTree>
    <p:extLst>
      <p:ext uri="{BB962C8B-B14F-4D97-AF65-F5344CB8AC3E}">
        <p14:creationId xmlns:p14="http://schemas.microsoft.com/office/powerpoint/2010/main" val="1224029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75656" y="692696"/>
            <a:ext cx="7498080" cy="4800600"/>
          </a:xfrm>
        </p:spPr>
        <p:txBody>
          <a:bodyPr/>
          <a:lstStyle/>
          <a:p>
            <a:r>
              <a:rPr lang="ar-SY" dirty="0" smtClean="0">
                <a:solidFill>
                  <a:schemeClr val="tx2"/>
                </a:solidFill>
              </a:rPr>
              <a:t>المُدِرات</a:t>
            </a:r>
            <a:r>
              <a:rPr lang="ar-SY" dirty="0">
                <a:solidFill>
                  <a:schemeClr val="tx2"/>
                </a:solidFill>
              </a:rPr>
              <a:t>:</a:t>
            </a:r>
          </a:p>
          <a:p>
            <a:r>
              <a:rPr lang="ar-SY" dirty="0"/>
              <a:t>تسبب المدرات نقص في بعض المعادن متل البوتاسيوم والمغنيزيوم وبعضها تحبس البوتاسيوم مثال </a:t>
            </a:r>
            <a:r>
              <a:rPr lang="ar-SA" dirty="0"/>
              <a:t>سبيرانولاكتون  -  تيريامترين</a:t>
            </a:r>
            <a:endParaRPr lang="ar-SY" dirty="0"/>
          </a:p>
          <a:p>
            <a:r>
              <a:rPr lang="ar-SY" dirty="0"/>
              <a:t>يجب تجنب تناول كميات كبيرة من الأطعمة الغنية بالبوتاسيوم عند أخذ المدرات التي تسبب احتباس البوتاسيوم في الجسم</a:t>
            </a:r>
            <a:endParaRPr lang="ar-SY" dirty="0">
              <a:solidFill>
                <a:schemeClr val="accent1"/>
              </a:solidFill>
            </a:endParaRPr>
          </a:p>
          <a:p>
            <a:endParaRPr lang="ar-SY" dirty="0"/>
          </a:p>
        </p:txBody>
      </p:sp>
      <p:pic>
        <p:nvPicPr>
          <p:cNvPr id="7170" name="Picture 2" descr="C:\Users\LENOVO\Downloads\SHAREit\SM-G960F\photo\CL6mPumUMAA1RsX.jpg"/>
          <p:cNvPicPr>
            <a:picLocks noChangeAspect="1" noChangeArrowheads="1"/>
          </p:cNvPicPr>
          <p:nvPr/>
        </p:nvPicPr>
        <p:blipFill rotWithShape="1">
          <a:blip r:embed="rId2">
            <a:extLst>
              <a:ext uri="{28A0092B-C50C-407E-A947-70E740481C1C}">
                <a14:useLocalDpi xmlns:a14="http://schemas.microsoft.com/office/drawing/2010/main" val="0"/>
              </a:ext>
            </a:extLst>
          </a:blip>
          <a:srcRect t="19391" b="15189"/>
          <a:stretch/>
        </p:blipFill>
        <p:spPr bwMode="auto">
          <a:xfrm>
            <a:off x="1147763" y="4546242"/>
            <a:ext cx="3533726" cy="231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76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4400" b="1" dirty="0">
                <a:solidFill>
                  <a:srgbClr val="FF0000"/>
                </a:solidFill>
              </a:rPr>
              <a:t>الغليكوزيدات</a:t>
            </a:r>
            <a:r>
              <a:rPr lang="ar-SY" sz="4400" b="1" dirty="0" smtClean="0">
                <a:solidFill>
                  <a:srgbClr val="FF0000"/>
                </a:solidFill>
              </a:rPr>
              <a:t>:</a:t>
            </a:r>
            <a:endParaRPr lang="ar-SY" dirty="0"/>
          </a:p>
        </p:txBody>
      </p:sp>
      <p:sp>
        <p:nvSpPr>
          <p:cNvPr id="3" name="عنصر نائب للمحتوى 2"/>
          <p:cNvSpPr>
            <a:spLocks noGrp="1"/>
          </p:cNvSpPr>
          <p:nvPr>
            <p:ph idx="1"/>
          </p:nvPr>
        </p:nvSpPr>
        <p:spPr/>
        <p:txBody>
          <a:bodyPr>
            <a:normAutofit/>
          </a:bodyPr>
          <a:lstStyle/>
          <a:p>
            <a:pPr>
              <a:buFont typeface="Wingdings" pitchFamily="2" charset="2"/>
              <a:buChar char="v"/>
            </a:pPr>
            <a:endParaRPr lang="ar-SY" sz="3000" b="1" dirty="0" smtClean="0">
              <a:solidFill>
                <a:srgbClr val="FF0000"/>
              </a:solidFill>
            </a:endParaRPr>
          </a:p>
          <a:p>
            <a:r>
              <a:rPr lang="ar-SY" sz="3000" dirty="0"/>
              <a:t>ديجوكسين </a:t>
            </a:r>
            <a:r>
              <a:rPr lang="en-US" sz="3000" dirty="0" smtClean="0"/>
              <a:t>Digoxin</a:t>
            </a:r>
            <a:endParaRPr lang="ar-SY" sz="3000" dirty="0" smtClean="0"/>
          </a:p>
          <a:p>
            <a:endParaRPr lang="ar-SY" sz="3000" dirty="0" smtClean="0"/>
          </a:p>
          <a:p>
            <a:r>
              <a:rPr lang="ar-SY" sz="3000" dirty="0" smtClean="0"/>
              <a:t>يؤخذ </a:t>
            </a:r>
            <a:r>
              <a:rPr lang="ar-SY" sz="3000" dirty="0"/>
              <a:t>الديجوكسين قبل الطعام بساعة أو بعده بساعتين</a:t>
            </a:r>
            <a:r>
              <a:rPr lang="ar-SY" sz="3000" dirty="0" smtClean="0"/>
              <a:t>.</a:t>
            </a:r>
          </a:p>
          <a:p>
            <a:endParaRPr lang="ar-SY" sz="3000" dirty="0" smtClean="0"/>
          </a:p>
          <a:p>
            <a:r>
              <a:rPr lang="ar-SY" sz="3000" dirty="0"/>
              <a:t>يمكن للأطعمة الغنية بالألياف أن تنقص من امتصاص الديجوكسين لذلك يجب </a:t>
            </a:r>
            <a:r>
              <a:rPr lang="ar-SY" sz="3000" dirty="0" smtClean="0"/>
              <a:t>أخذ الديجوكسين على معدة فارغة</a:t>
            </a:r>
          </a:p>
          <a:p>
            <a:endParaRPr lang="ar-SY" sz="3000" dirty="0"/>
          </a:p>
        </p:txBody>
      </p:sp>
      <p:pic>
        <p:nvPicPr>
          <p:cNvPr id="8194" name="Picture 2" descr="C:\Users\LENOVO\Downloads\SHAREit\SM-G960F\photo\76a9c570815d194f9faa79fc9f82cc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557" y="476672"/>
            <a:ext cx="4045755" cy="230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500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4400" b="1" dirty="0">
                <a:solidFill>
                  <a:srgbClr val="FF0000"/>
                </a:solidFill>
              </a:rPr>
              <a:t>خافضات الشحوم من زمرة الستاتينات</a:t>
            </a:r>
            <a:r>
              <a:rPr lang="ar-SY" sz="4400" b="1" dirty="0" smtClean="0">
                <a:solidFill>
                  <a:srgbClr val="FF0000"/>
                </a:solidFill>
              </a:rPr>
              <a:t>:</a:t>
            </a:r>
            <a:endParaRPr lang="ar-SY" dirty="0"/>
          </a:p>
        </p:txBody>
      </p:sp>
      <p:sp>
        <p:nvSpPr>
          <p:cNvPr id="3" name="عنصر نائب للمحتوى 2"/>
          <p:cNvSpPr>
            <a:spLocks noGrp="1"/>
          </p:cNvSpPr>
          <p:nvPr>
            <p:ph idx="1"/>
          </p:nvPr>
        </p:nvSpPr>
        <p:spPr>
          <a:xfrm>
            <a:off x="1475656" y="1447800"/>
            <a:ext cx="7458032" cy="4800600"/>
          </a:xfrm>
        </p:spPr>
        <p:txBody>
          <a:bodyPr>
            <a:noAutofit/>
          </a:bodyPr>
          <a:lstStyle/>
          <a:p>
            <a:r>
              <a:rPr lang="ar-SY" sz="3000" dirty="0" smtClean="0"/>
              <a:t>يمكن </a:t>
            </a:r>
            <a:r>
              <a:rPr lang="ar-SY" sz="3000" dirty="0"/>
              <a:t>أخذ معظم الستاتينات على </a:t>
            </a:r>
            <a:r>
              <a:rPr lang="ar-SY" sz="3000" dirty="0" smtClean="0"/>
              <a:t>معدة</a:t>
            </a:r>
            <a:br>
              <a:rPr lang="ar-SY" sz="3000" dirty="0" smtClean="0"/>
            </a:br>
            <a:r>
              <a:rPr lang="ar-SY" sz="3000" dirty="0" smtClean="0"/>
              <a:t> </a:t>
            </a:r>
            <a:r>
              <a:rPr lang="ar-SY" sz="3000" dirty="0"/>
              <a:t>مليئة أو فارغة. </a:t>
            </a:r>
          </a:p>
          <a:p>
            <a:r>
              <a:rPr lang="ar-SY" sz="3000" dirty="0" smtClean="0"/>
              <a:t>بعض </a:t>
            </a:r>
            <a:r>
              <a:rPr lang="ar-SY" sz="3000" dirty="0"/>
              <a:t>الستاتينات تعمل بشكل أفضل إذا أخذتها مع الوجبة </a:t>
            </a:r>
            <a:r>
              <a:rPr lang="ar-SY" sz="3000" dirty="0" smtClean="0"/>
              <a:t>المسائية:</a:t>
            </a:r>
          </a:p>
        </p:txBody>
      </p:sp>
      <p:pic>
        <p:nvPicPr>
          <p:cNvPr id="9218" name="Picture 2" descr="C:\Users\LENOVO\Downloads\SHAREit\SM-G960F\photo\1140-who-should-take-statins.imgcache.revc390878f0d4d5aa925dd16a2faf503c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3933056"/>
            <a:ext cx="4474444" cy="257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697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1"/>
            <a:r>
              <a:rPr lang="ar-SY" sz="3000" dirty="0"/>
              <a:t>وسبب ذلك أن اصطناع الكولسترول في الكبد يبلغ ذروته بعد منتصف الليل، وينخفض خلال فترة الصباح وفي الساعات الأولى من بعد الظهر، لهذا تعطي خافضات الكولسترول أفضل تأثير لها إن تم أخذها قبل الخلود إلى النوم. </a:t>
            </a:r>
          </a:p>
          <a:p>
            <a:r>
              <a:rPr lang="ar-SY" sz="3000" dirty="0"/>
              <a:t>عصير الكريفون يمكن أن ترفع مستويات هذه الستاتينات</a:t>
            </a:r>
          </a:p>
          <a:p>
            <a:endParaRPr lang="ar-SY" dirty="0"/>
          </a:p>
        </p:txBody>
      </p:sp>
    </p:spTree>
    <p:extLst>
      <p:ext uri="{BB962C8B-B14F-4D97-AF65-F5344CB8AC3E}">
        <p14:creationId xmlns:p14="http://schemas.microsoft.com/office/powerpoint/2010/main" val="2573849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4400" b="1" dirty="0">
                <a:solidFill>
                  <a:srgbClr val="FF0000"/>
                </a:solidFill>
              </a:rPr>
              <a:t>الحساسيَّةُ ومضاداتُ الهيستامين</a:t>
            </a:r>
            <a:r>
              <a:rPr lang="ar-SY" sz="4400" b="1" dirty="0" smtClean="0">
                <a:solidFill>
                  <a:srgbClr val="FF0000"/>
                </a:solidFill>
              </a:rPr>
              <a:t>:</a:t>
            </a:r>
            <a:endParaRPr lang="ar-SY" dirty="0"/>
          </a:p>
        </p:txBody>
      </p:sp>
      <p:sp>
        <p:nvSpPr>
          <p:cNvPr id="3" name="عنصر نائب للمحتوى 2"/>
          <p:cNvSpPr>
            <a:spLocks noGrp="1"/>
          </p:cNvSpPr>
          <p:nvPr>
            <p:ph idx="1"/>
          </p:nvPr>
        </p:nvSpPr>
        <p:spPr/>
        <p:txBody>
          <a:bodyPr>
            <a:normAutofit/>
          </a:bodyPr>
          <a:lstStyle/>
          <a:p>
            <a:r>
              <a:rPr lang="ar-SY" sz="3000" dirty="0" smtClean="0"/>
              <a:t>تجنَّب الكحول عند أخذ هذه الأدوية، لأنَّه سوف يزيد من الدوار الذي تسببه.</a:t>
            </a:r>
            <a:endParaRPr lang="ar-SY" sz="3000" dirty="0" smtClean="0">
              <a:solidFill>
                <a:srgbClr val="FF0000"/>
              </a:solidFill>
            </a:endParaRPr>
          </a:p>
        </p:txBody>
      </p:sp>
      <p:pic>
        <p:nvPicPr>
          <p:cNvPr id="10242" name="Picture 2" descr="C:\Users\LENOVO\Downloads\SHAREit\SM-G960F\photo\0f392032-298c-49b8-9934-51c2a8a3d557_1.9db3eaa1209aa88f0ca4dcb8338099dd.jpe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33" t="11981" r="10059" b="2946"/>
          <a:stretch/>
        </p:blipFill>
        <p:spPr bwMode="auto">
          <a:xfrm>
            <a:off x="1259632" y="2996952"/>
            <a:ext cx="3140189"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LENOVO\Downloads\SHAREit\SM-G960F\photo\Numark_Antihistamine_Tablets_30_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159" y="2492896"/>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665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764704"/>
            <a:ext cx="8229600" cy="4525963"/>
          </a:xfrm>
        </p:spPr>
        <p:txBody>
          <a:bodyPr>
            <a:normAutofit/>
          </a:bodyPr>
          <a:lstStyle/>
          <a:p>
            <a:pPr>
              <a:buFont typeface="Wingdings" pitchFamily="2" charset="2"/>
              <a:buChar char="v"/>
            </a:pPr>
            <a:r>
              <a:rPr lang="ar-SY" sz="3000" b="1" dirty="0">
                <a:solidFill>
                  <a:srgbClr val="FF0000"/>
                </a:solidFill>
              </a:rPr>
              <a:t>مضاداتُ الالتهابِ اللاستيروئيدية :</a:t>
            </a:r>
            <a:r>
              <a:rPr lang="en-US" sz="3000" b="1" dirty="0">
                <a:solidFill>
                  <a:srgbClr val="FF0000"/>
                </a:solidFill>
              </a:rPr>
              <a:t>NSAIDs </a:t>
            </a:r>
            <a:endParaRPr lang="ar-SY" sz="3000" b="1" dirty="0" smtClean="0">
              <a:solidFill>
                <a:srgbClr val="FF0000"/>
              </a:solidFill>
            </a:endParaRPr>
          </a:p>
          <a:p>
            <a:pPr>
              <a:buFont typeface="Wingdings" pitchFamily="2" charset="2"/>
              <a:buChar char="v"/>
            </a:pPr>
            <a:endParaRPr lang="ar-SY" sz="3000" b="1" dirty="0">
              <a:solidFill>
                <a:srgbClr val="FF0000"/>
              </a:solidFill>
            </a:endParaRPr>
          </a:p>
          <a:p>
            <a:r>
              <a:rPr lang="ar-SY" sz="3000" dirty="0"/>
              <a:t>تأخذ هذه الأدوية مع الطَّعام لأنَّها يمكن أن تسبب انزعاجاً وتخريشا للمعدة.</a:t>
            </a:r>
          </a:p>
          <a:p>
            <a:endParaRPr lang="ar-SY" sz="3000" dirty="0"/>
          </a:p>
        </p:txBody>
      </p:sp>
      <p:pic>
        <p:nvPicPr>
          <p:cNvPr id="10242" name="Picture 2" descr="C:\Users\LENOVO\Desktop\images (1).jfif"/>
          <p:cNvPicPr>
            <a:picLocks noChangeAspect="1" noChangeArrowheads="1"/>
          </p:cNvPicPr>
          <p:nvPr/>
        </p:nvPicPr>
        <p:blipFill rotWithShape="1">
          <a:blip r:embed="rId2">
            <a:extLst>
              <a:ext uri="{28A0092B-C50C-407E-A947-70E740481C1C}">
                <a14:useLocalDpi xmlns:a14="http://schemas.microsoft.com/office/drawing/2010/main" val="0"/>
              </a:ext>
            </a:extLst>
          </a:blip>
          <a:srcRect l="17088" t="-1902" r="-17088" b="1902"/>
          <a:stretch/>
        </p:blipFill>
        <p:spPr bwMode="auto">
          <a:xfrm>
            <a:off x="1080972" y="4442445"/>
            <a:ext cx="26098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LENOVO\Desktop\تنزيل (1).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534648"/>
            <a:ext cx="27146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LENOVO\Downloads\SHAREit\SM-G960F\photo\no-nsaids-200x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797200"/>
            <a:ext cx="3043089" cy="304308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LENOVO\Downloads\SHAREit\SM-G960F\photo\June-July-Perspectives_NSAID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895" b="44700"/>
          <a:stretch/>
        </p:blipFill>
        <p:spPr bwMode="auto">
          <a:xfrm>
            <a:off x="1259632" y="762522"/>
            <a:ext cx="3038527" cy="73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415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b="1" dirty="0">
                <a:solidFill>
                  <a:srgbClr val="FF0000"/>
                </a:solidFill>
              </a:rPr>
              <a:t>المضادات الحيوية </a:t>
            </a:r>
            <a:r>
              <a:rPr lang="ar-SY" b="1" dirty="0" smtClean="0">
                <a:solidFill>
                  <a:srgbClr val="FF0000"/>
                </a:solidFill>
              </a:rPr>
              <a:t>:</a:t>
            </a:r>
            <a:endParaRPr lang="ar-SY" dirty="0"/>
          </a:p>
        </p:txBody>
      </p:sp>
      <p:sp>
        <p:nvSpPr>
          <p:cNvPr id="3" name="عنصر نائب للمحتوى 2"/>
          <p:cNvSpPr>
            <a:spLocks noGrp="1"/>
          </p:cNvSpPr>
          <p:nvPr>
            <p:ph idx="1"/>
          </p:nvPr>
        </p:nvSpPr>
        <p:spPr/>
        <p:txBody>
          <a:bodyPr>
            <a:normAutofit/>
          </a:bodyPr>
          <a:lstStyle/>
          <a:p>
            <a:r>
              <a:rPr lang="ar-SY" sz="3000" dirty="0" smtClean="0"/>
              <a:t>تؤخذ المضادات الحيوية بشكل عام قبل الطعام</a:t>
            </a:r>
            <a:endParaRPr lang="ar-SY" sz="3000" dirty="0"/>
          </a:p>
          <a:p>
            <a:r>
              <a:rPr lang="ar-SY" sz="3000" dirty="0"/>
              <a:t>الامبيسيلين </a:t>
            </a:r>
            <a:r>
              <a:rPr lang="ar-SY" sz="3000" dirty="0">
                <a:solidFill>
                  <a:srgbClr val="FF0000"/>
                </a:solidFill>
              </a:rPr>
              <a:t>ق</a:t>
            </a:r>
            <a:r>
              <a:rPr lang="ar-SY" sz="3000" dirty="0" smtClean="0">
                <a:solidFill>
                  <a:srgbClr val="FF0000"/>
                </a:solidFill>
              </a:rPr>
              <a:t>بل</a:t>
            </a:r>
            <a:r>
              <a:rPr lang="ar-SY" sz="3000" dirty="0" smtClean="0"/>
              <a:t> </a:t>
            </a:r>
            <a:r>
              <a:rPr lang="ar-SY" sz="3000" dirty="0"/>
              <a:t>الاكل بنصف ساعة أو بعد </a:t>
            </a:r>
            <a:r>
              <a:rPr lang="ar-SY" sz="3000" dirty="0" smtClean="0"/>
              <a:t>الطعام</a:t>
            </a:r>
            <a:endParaRPr lang="ar-SY" sz="3000" dirty="0"/>
          </a:p>
          <a:p>
            <a:r>
              <a:rPr lang="ar-SY" sz="3000" dirty="0"/>
              <a:t>التتراسكلينات والفلوروكينولونات (سيبرو فلوكساسين ليفوفلوكساسين )</a:t>
            </a:r>
            <a:r>
              <a:rPr lang="ar-SY" sz="3000" dirty="0">
                <a:solidFill>
                  <a:srgbClr val="FF0000"/>
                </a:solidFill>
              </a:rPr>
              <a:t> قبل </a:t>
            </a:r>
            <a:r>
              <a:rPr lang="ar-SY" sz="3000" dirty="0"/>
              <a:t>الطعام </a:t>
            </a:r>
          </a:p>
          <a:p>
            <a:r>
              <a:rPr lang="ar-SY" sz="3000" dirty="0"/>
              <a:t>أزيترو</a:t>
            </a:r>
            <a:r>
              <a:rPr lang="ar-SY" sz="3000" dirty="0">
                <a:solidFill>
                  <a:srgbClr val="FF0000"/>
                </a:solidFill>
              </a:rPr>
              <a:t> </a:t>
            </a:r>
            <a:r>
              <a:rPr lang="ar-SY" sz="3000" dirty="0" smtClean="0">
                <a:solidFill>
                  <a:srgbClr val="FF0000"/>
                </a:solidFill>
              </a:rPr>
              <a:t>قبل </a:t>
            </a:r>
            <a:r>
              <a:rPr lang="ar-SY" sz="3000" dirty="0"/>
              <a:t>الطعام بساعة</a:t>
            </a:r>
          </a:p>
          <a:p>
            <a:r>
              <a:rPr lang="ar-SY" sz="3000" dirty="0"/>
              <a:t>سيفالوسبورينات (سيفروكسيم )</a:t>
            </a:r>
            <a:r>
              <a:rPr lang="ar-SY" sz="3000" dirty="0">
                <a:solidFill>
                  <a:srgbClr val="FF0000"/>
                </a:solidFill>
              </a:rPr>
              <a:t>مع</a:t>
            </a:r>
            <a:r>
              <a:rPr lang="ar-SY" sz="3000" dirty="0"/>
              <a:t> الطعام</a:t>
            </a:r>
            <a:endParaRPr lang="ar-SA" sz="3000" dirty="0"/>
          </a:p>
          <a:p>
            <a:endParaRPr lang="ar-SY" sz="3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725144"/>
            <a:ext cx="28670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570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3600" dirty="0" smtClean="0">
                <a:solidFill>
                  <a:srgbClr val="00B050"/>
                </a:solidFill>
              </a:rPr>
              <a:t>ثانيا: </a:t>
            </a:r>
            <a:r>
              <a:rPr lang="ar-SA" sz="3600" dirty="0" smtClean="0">
                <a:solidFill>
                  <a:srgbClr val="00B050"/>
                </a:solidFill>
              </a:rPr>
              <a:t>تأثير أنواع الغذاء على الدواء</a:t>
            </a:r>
            <a:endParaRPr lang="ar-SY" sz="3600" dirty="0">
              <a:solidFill>
                <a:srgbClr val="00B050"/>
              </a:solidFill>
            </a:endParaRPr>
          </a:p>
        </p:txBody>
      </p:sp>
      <p:sp>
        <p:nvSpPr>
          <p:cNvPr id="3" name="عنصر نائب للمحتوى 2"/>
          <p:cNvSpPr>
            <a:spLocks noGrp="1"/>
          </p:cNvSpPr>
          <p:nvPr>
            <p:ph idx="1"/>
          </p:nvPr>
        </p:nvSpPr>
        <p:spPr>
          <a:xfrm>
            <a:off x="1403648" y="1700808"/>
            <a:ext cx="7498080" cy="4800600"/>
          </a:xfrm>
        </p:spPr>
        <p:txBody>
          <a:bodyPr>
            <a:noAutofit/>
          </a:bodyPr>
          <a:lstStyle/>
          <a:p>
            <a:pPr algn="just">
              <a:buFont typeface="Wingdings" pitchFamily="2" charset="2"/>
              <a:buChar char="§"/>
            </a:pPr>
            <a:r>
              <a:rPr lang="ar-SY" sz="3000" dirty="0"/>
              <a:t>قد يسبّبُ تناولُ الحليب ومشتقّاته </a:t>
            </a:r>
            <a:r>
              <a:rPr lang="ar-SY" sz="3000" dirty="0" smtClean="0"/>
              <a:t>مع </a:t>
            </a:r>
            <a:r>
              <a:rPr lang="ar-SY" sz="3000" dirty="0"/>
              <a:t>المضادّات الحيويّة تناقصاً بالتّوافر الحيويّ </a:t>
            </a:r>
            <a:r>
              <a:rPr lang="ar-SY" sz="3000" dirty="0" smtClean="0"/>
              <a:t>للدواء، لكن </a:t>
            </a:r>
            <a:r>
              <a:rPr lang="ar-SY" sz="3000" dirty="0"/>
              <a:t>ليس جميعها</a:t>
            </a:r>
            <a:r>
              <a:rPr lang="ar-SY" sz="3000" dirty="0" smtClean="0"/>
              <a:t>:</a:t>
            </a:r>
            <a:endParaRPr lang="ar-SY" sz="3000" dirty="0"/>
          </a:p>
          <a:p>
            <a:pPr algn="just"/>
            <a:r>
              <a:rPr lang="ar-SY" sz="3000" dirty="0" smtClean="0"/>
              <a:t>فالبنسيلين </a:t>
            </a:r>
            <a:r>
              <a:rPr lang="ar-SY" sz="3000" dirty="0"/>
              <a:t>مثلاً لا يتأثر </a:t>
            </a:r>
            <a:r>
              <a:rPr lang="ar-SY" sz="3000" dirty="0" smtClean="0"/>
              <a:t>نهائياً بوجود </a:t>
            </a:r>
            <a:r>
              <a:rPr lang="ar-SY" sz="3000" dirty="0"/>
              <a:t>الكالسيوم، ومن الطبيعي جداً أن تُتْبَعَ حبة البنسلين بكأسٍ من </a:t>
            </a:r>
            <a:r>
              <a:rPr lang="ar-SY" sz="3000" dirty="0" smtClean="0"/>
              <a:t>الحليب</a:t>
            </a:r>
            <a:endParaRPr lang="en-US" sz="3000" dirty="0" smtClean="0"/>
          </a:p>
        </p:txBody>
      </p:sp>
      <p:pic>
        <p:nvPicPr>
          <p:cNvPr id="12290" name="Picture 2" descr="C:\Users\LENOVO\Downloads\SHAREit\SM-G960F\photo\FILE_5c24878ace83bMil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933056"/>
            <a:ext cx="4052937" cy="270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810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r"/>
            <a:r>
              <a:rPr lang="ar-SY" sz="3600" b="1" dirty="0">
                <a:solidFill>
                  <a:srgbClr val="FF0000"/>
                </a:solidFill>
              </a:rPr>
              <a:t>كيف يحصل التداخل الدوائي الغذائي على مستوى الحركية الدوائية </a:t>
            </a:r>
            <a:r>
              <a:rPr lang="ar-SY" sz="3600" b="1" dirty="0" smtClean="0">
                <a:solidFill>
                  <a:srgbClr val="FF0000"/>
                </a:solidFill>
              </a:rPr>
              <a:t>؟</a:t>
            </a:r>
            <a:endParaRPr lang="ar-SY" sz="3600" dirty="0"/>
          </a:p>
        </p:txBody>
      </p:sp>
      <p:sp>
        <p:nvSpPr>
          <p:cNvPr id="3" name="عنصر نائب للمحتوى 2"/>
          <p:cNvSpPr>
            <a:spLocks noGrp="1"/>
          </p:cNvSpPr>
          <p:nvPr>
            <p:ph idx="1"/>
          </p:nvPr>
        </p:nvSpPr>
        <p:spPr/>
        <p:txBody>
          <a:bodyPr>
            <a:normAutofit/>
          </a:bodyPr>
          <a:lstStyle/>
          <a:p>
            <a:pPr marL="0" indent="0">
              <a:buNone/>
            </a:pPr>
            <a:r>
              <a:rPr lang="ar-SY" sz="3000" dirty="0" smtClean="0"/>
              <a:t>1- الامتصاص </a:t>
            </a:r>
            <a:br>
              <a:rPr lang="ar-SY" sz="3000" dirty="0" smtClean="0"/>
            </a:br>
            <a:r>
              <a:rPr lang="ar-SY" sz="3000" dirty="0" smtClean="0"/>
              <a:t>(تشكيل معقدات –تعديل درجة </a:t>
            </a:r>
            <a:r>
              <a:rPr lang="en-US" sz="3000" dirty="0" smtClean="0"/>
              <a:t>PH</a:t>
            </a:r>
            <a:r>
              <a:rPr lang="ar-SA" sz="3000" dirty="0" smtClean="0"/>
              <a:t> –تحريض الافرازات الهضمية )</a:t>
            </a:r>
            <a:endParaRPr lang="ar-SY" sz="3000" dirty="0" smtClean="0"/>
          </a:p>
          <a:p>
            <a:pPr marL="0" indent="0">
              <a:buNone/>
            </a:pPr>
            <a:endParaRPr lang="ar-SA" sz="3000" dirty="0" smtClean="0"/>
          </a:p>
          <a:p>
            <a:pPr marL="0" indent="0">
              <a:buNone/>
            </a:pPr>
            <a:r>
              <a:rPr lang="ar-SA" sz="3000" dirty="0" smtClean="0"/>
              <a:t>2- الاستقلاب </a:t>
            </a:r>
            <a:endParaRPr lang="ar-SY" sz="3000" dirty="0" smtClean="0"/>
          </a:p>
          <a:p>
            <a:pPr marL="0" indent="0">
              <a:buNone/>
            </a:pPr>
            <a:endParaRPr lang="ar-SA" sz="3000" dirty="0" smtClean="0"/>
          </a:p>
          <a:p>
            <a:pPr marL="0" indent="0">
              <a:buNone/>
            </a:pPr>
            <a:r>
              <a:rPr lang="ar-SA" sz="3000" dirty="0" smtClean="0"/>
              <a:t>3- الاطراح </a:t>
            </a:r>
            <a:endParaRPr lang="ar-SY" sz="3000" dirty="0" smtClean="0"/>
          </a:p>
          <a:p>
            <a:pPr marL="0" indent="0">
              <a:buNone/>
            </a:pPr>
            <a:endParaRPr lang="ar-SY" sz="3000" dirty="0"/>
          </a:p>
        </p:txBody>
      </p:sp>
    </p:spTree>
    <p:extLst>
      <p:ext uri="{BB962C8B-B14F-4D97-AF65-F5344CB8AC3E}">
        <p14:creationId xmlns:p14="http://schemas.microsoft.com/office/powerpoint/2010/main" val="4078103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31640" y="908720"/>
            <a:ext cx="7498080" cy="4547592"/>
          </a:xfrm>
        </p:spPr>
        <p:txBody>
          <a:bodyPr/>
          <a:lstStyle/>
          <a:p>
            <a:pPr algn="just"/>
            <a:endParaRPr lang="ar-SY" sz="3000" dirty="0"/>
          </a:p>
          <a:p>
            <a:pPr marL="342900" lvl="1" indent="-342900">
              <a:buFont typeface="Wingdings" panose="05000000000000000000" pitchFamily="2" charset="2"/>
              <a:buChar char="v"/>
            </a:pPr>
            <a:r>
              <a:rPr lang="ar-SY" sz="3000" dirty="0"/>
              <a:t>بينما التتراسكلينات </a:t>
            </a:r>
            <a:r>
              <a:rPr lang="en-US" sz="3000" dirty="0"/>
              <a:t>Tetracyclines</a:t>
            </a:r>
            <a:r>
              <a:rPr lang="ar-SY" sz="3000" dirty="0"/>
              <a:t> و الفلوروكينولونات </a:t>
            </a:r>
            <a:r>
              <a:rPr lang="en-US" sz="3000" dirty="0"/>
              <a:t>Fluoroquinolone</a:t>
            </a:r>
            <a:r>
              <a:rPr lang="ar-SY" sz="3000" dirty="0"/>
              <a:t>: </a:t>
            </a:r>
            <a:endParaRPr lang="en-US" sz="3000" dirty="0"/>
          </a:p>
          <a:p>
            <a:pPr>
              <a:buFont typeface="Wingdings" panose="05000000000000000000" pitchFamily="2" charset="2"/>
              <a:buChar char="v"/>
            </a:pPr>
            <a:r>
              <a:rPr lang="ar-SY" sz="3000" dirty="0"/>
              <a:t>فإنها تميل لأن ترتبط بالكالسيوم والمعادن الاخرى كالحديد والزنك والمغنزيوم مما يمنع امتصاصه</a:t>
            </a:r>
            <a:r>
              <a:rPr lang="ar-SA" sz="3000" dirty="0"/>
              <a:t>ا</a:t>
            </a:r>
            <a:endParaRPr lang="ar-SY" sz="3000" dirty="0"/>
          </a:p>
          <a:p>
            <a:pPr marL="0" indent="0" algn="just">
              <a:buNone/>
            </a:pPr>
            <a:r>
              <a:rPr lang="ar-SY" sz="3000" dirty="0"/>
              <a:t>بينما يكون التناقص في الامتصاص بسيطاً إذا تناول المريض الحليب أو مشتقاته قبل أو بعد ساعتين من تناول المضاد الحيوي.</a:t>
            </a:r>
          </a:p>
          <a:p>
            <a:endParaRPr lang="ar-SY" dirty="0"/>
          </a:p>
        </p:txBody>
      </p:sp>
    </p:spTree>
    <p:extLst>
      <p:ext uri="{BB962C8B-B14F-4D97-AF65-F5344CB8AC3E}">
        <p14:creationId xmlns:p14="http://schemas.microsoft.com/office/powerpoint/2010/main" val="2944716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9632" y="476672"/>
            <a:ext cx="7640266" cy="4525963"/>
          </a:xfrm>
        </p:spPr>
        <p:txBody>
          <a:bodyPr>
            <a:normAutofit/>
          </a:bodyPr>
          <a:lstStyle/>
          <a:p>
            <a:r>
              <a:rPr lang="ar-SY" sz="3000" dirty="0" smtClean="0"/>
              <a:t> يجب تجنب عصير البرتقال المُدَعَّم بالكالسيوم، ومضادات الحموضة،والمُليّنات، </a:t>
            </a:r>
            <a:r>
              <a:rPr lang="ar-SY" sz="3000" dirty="0"/>
              <a:t>وكذلك الفيتامينات المتنوعة </a:t>
            </a:r>
            <a:r>
              <a:rPr lang="ar-SY" sz="3000" dirty="0" smtClean="0"/>
              <a:t>والتي من </a:t>
            </a:r>
            <a:r>
              <a:rPr lang="ar-SY" sz="3000" dirty="0"/>
              <a:t>الممكن أن تؤثر أيضاً بشكلٍ سلبيٍّ على المضاد الحيوي</a:t>
            </a:r>
            <a:r>
              <a:rPr lang="ar-SY" sz="3000" dirty="0" smtClean="0"/>
              <a:t>.</a:t>
            </a:r>
          </a:p>
          <a:p>
            <a:endParaRPr lang="ar-SY" sz="3000" dirty="0" smtClean="0"/>
          </a:p>
          <a:p>
            <a:r>
              <a:rPr lang="ar-SY" sz="3000" dirty="0" smtClean="0"/>
              <a:t> </a:t>
            </a:r>
            <a:r>
              <a:rPr lang="ar-SY" sz="3000" dirty="0"/>
              <a:t>ففي بعض الأحيان </a:t>
            </a:r>
            <a:r>
              <a:rPr lang="ar-SY" sz="3000" dirty="0" smtClean="0"/>
              <a:t>يجب الابتعاد </a:t>
            </a:r>
            <a:r>
              <a:rPr lang="ar-SY" sz="3000" dirty="0"/>
              <a:t>عنها نهائياً إلى حين إتمام العلاج، وفي أحيانٍ أخرى من الممكن </a:t>
            </a:r>
            <a:r>
              <a:rPr lang="ar-SY" sz="3000" dirty="0" smtClean="0"/>
              <a:t>أن تؤخذ </a:t>
            </a:r>
            <a:r>
              <a:rPr lang="ar-SY" sz="3000" dirty="0"/>
              <a:t>شرط ترك فترةٍ زمنيةٍ قبل أو بعد تناول الدواء.</a:t>
            </a:r>
          </a:p>
        </p:txBody>
      </p:sp>
      <p:pic>
        <p:nvPicPr>
          <p:cNvPr id="13314" name="Picture 2" descr="C:\Users\LENOVO\Downloads\SHAREit\SM-G960F\photo\18117264_3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41" y="4005064"/>
            <a:ext cx="4824536" cy="271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69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pPr algn="r"/>
            <a:r>
              <a:rPr lang="ar-SY" sz="4400" b="1" dirty="0">
                <a:solidFill>
                  <a:srgbClr val="FF0000"/>
                </a:solidFill>
              </a:rPr>
              <a:t>مادة العفص (التانينات) </a:t>
            </a:r>
            <a:endParaRPr lang="ar-SY" dirty="0"/>
          </a:p>
        </p:txBody>
      </p:sp>
      <p:sp>
        <p:nvSpPr>
          <p:cNvPr id="3" name="عنصر نائب للمحتوى 2"/>
          <p:cNvSpPr>
            <a:spLocks noGrp="1"/>
          </p:cNvSpPr>
          <p:nvPr>
            <p:ph idx="1"/>
          </p:nvPr>
        </p:nvSpPr>
        <p:spPr/>
        <p:txBody>
          <a:bodyPr>
            <a:noAutofit/>
          </a:bodyPr>
          <a:lstStyle/>
          <a:p>
            <a:pPr marL="0" indent="0">
              <a:buNone/>
            </a:pPr>
            <a:r>
              <a:rPr lang="ar-SY" sz="3000" dirty="0"/>
              <a:t>• يحتوي كل من </a:t>
            </a:r>
            <a:r>
              <a:rPr lang="ar-SY" sz="3000" b="1" dirty="0">
                <a:solidFill>
                  <a:srgbClr val="FF0000"/>
                </a:solidFill>
              </a:rPr>
              <a:t>الشاي والقهوة </a:t>
            </a:r>
            <a:r>
              <a:rPr lang="ar-SY" sz="3000" dirty="0"/>
              <a:t>على المادة المنشطة </a:t>
            </a:r>
            <a:r>
              <a:rPr lang="ar-SY" sz="3000" dirty="0" smtClean="0"/>
              <a:t>الكافيين </a:t>
            </a:r>
            <a:r>
              <a:rPr lang="ar-SY" sz="3000" dirty="0"/>
              <a:t>ومن المعروف أن المقادير الكبيرة منها تؤدي إلى </a:t>
            </a:r>
            <a:r>
              <a:rPr lang="ar-SY" sz="3000" dirty="0" smtClean="0"/>
              <a:t>الارق والعصبية </a:t>
            </a:r>
            <a:r>
              <a:rPr lang="ar-SY" sz="3000" dirty="0"/>
              <a:t>الشديدة و اضطرابات في القلب ولقد أتضح أن تناول أي </a:t>
            </a:r>
            <a:r>
              <a:rPr lang="ar-SY" sz="3000" dirty="0" smtClean="0"/>
              <a:t>مستحضرللكافئين مع أحد الادوية المهدئة مثل الفاليوم يؤدي الى تقليل فاعليته </a:t>
            </a:r>
          </a:p>
          <a:p>
            <a:r>
              <a:rPr lang="ar-SY" sz="3000" dirty="0" smtClean="0"/>
              <a:t>دواء التيوفيلين مع الشاي</a:t>
            </a:r>
            <a:br>
              <a:rPr lang="ar-SY" sz="3000" dirty="0" smtClean="0"/>
            </a:br>
            <a:r>
              <a:rPr lang="ar-SY" sz="3000" dirty="0" smtClean="0"/>
              <a:t> أو القهوة يزيد من أثارة </a:t>
            </a:r>
            <a:br>
              <a:rPr lang="ar-SY" sz="3000" dirty="0" smtClean="0"/>
            </a:br>
            <a:r>
              <a:rPr lang="ar-SY" sz="3000" dirty="0" smtClean="0"/>
              <a:t>الجانبية كالأرق والعصبية</a:t>
            </a:r>
            <a:endParaRPr lang="ar-SY" sz="3000" dirty="0"/>
          </a:p>
        </p:txBody>
      </p:sp>
      <p:pic>
        <p:nvPicPr>
          <p:cNvPr id="14338" name="Picture 2" descr="C:\Users\LENOVO\Downloads\SHAREit\SM-G960F\photo\Coffe-and-Tea-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573016"/>
            <a:ext cx="4685556" cy="3123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22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Autofit/>
          </a:bodyPr>
          <a:lstStyle/>
          <a:p>
            <a:pPr lvl="0"/>
            <a:r>
              <a:rPr lang="ar-SY" sz="3000" dirty="0" smtClean="0">
                <a:solidFill>
                  <a:prstClr val="black"/>
                </a:solidFill>
              </a:rPr>
              <a:t>الشاي </a:t>
            </a:r>
            <a:r>
              <a:rPr lang="ar-SY" sz="3000" dirty="0">
                <a:solidFill>
                  <a:prstClr val="black"/>
                </a:solidFill>
              </a:rPr>
              <a:t>مع دواء يحتوي على الحديد لعلاج فقر الدم يؤدي الى تقليل امتصاص عنصر الحديد من الجهاز الهضمي الى الدم وبذلك يقل تأثير الدواء بسبب تشكل معقدات مع مادة العفص (التانينات) الموجودة في الشاي والقهوه</a:t>
            </a:r>
          </a:p>
          <a:p>
            <a:pPr lvl="0"/>
            <a:endParaRPr lang="ar-SY" sz="3000" dirty="0">
              <a:solidFill>
                <a:prstClr val="black"/>
              </a:solidFill>
            </a:endParaRPr>
          </a:p>
          <a:p>
            <a:pPr lvl="0"/>
            <a:r>
              <a:rPr lang="ar-SY" sz="3000" dirty="0">
                <a:solidFill>
                  <a:prstClr val="black"/>
                </a:solidFill>
              </a:rPr>
              <a:t>لذا ينصح تناول الشاي والقهوة بعد تناول الدواء والوجبة على الاقل بساعتين أو ثلاث ساعات</a:t>
            </a:r>
          </a:p>
          <a:p>
            <a:pPr lvl="0"/>
            <a:endParaRPr lang="ar-SY" sz="3000" dirty="0">
              <a:solidFill>
                <a:prstClr val="black"/>
              </a:solidFill>
            </a:endParaRPr>
          </a:p>
          <a:p>
            <a:pPr lvl="0"/>
            <a:r>
              <a:rPr lang="ar-SY" sz="3000" dirty="0">
                <a:solidFill>
                  <a:prstClr val="black"/>
                </a:solidFill>
              </a:rPr>
              <a:t>بينما يزداد امتصاص الحديد اذا أخذ مع عصير البرتقال</a:t>
            </a:r>
          </a:p>
          <a:p>
            <a:endParaRPr lang="ar-SY" sz="3000" dirty="0"/>
          </a:p>
        </p:txBody>
      </p:sp>
    </p:spTree>
    <p:extLst>
      <p:ext uri="{BB962C8B-B14F-4D97-AF65-F5344CB8AC3E}">
        <p14:creationId xmlns:p14="http://schemas.microsoft.com/office/powerpoint/2010/main" val="2448773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0"/>
            <a:ext cx="8186137" cy="6597352"/>
          </a:xfrm>
        </p:spPr>
        <p:txBody>
          <a:bodyPr>
            <a:noAutofit/>
          </a:bodyPr>
          <a:lstStyle/>
          <a:p>
            <a:pPr marL="82296" indent="0">
              <a:spcBef>
                <a:spcPct val="0"/>
              </a:spcBef>
              <a:buNone/>
            </a:pPr>
            <a:r>
              <a:rPr lang="ar-SY" sz="4400" b="1" dirty="0">
                <a:solidFill>
                  <a:srgbClr val="FF0000"/>
                </a:solidFill>
                <a:effectLst>
                  <a:outerShdw blurRad="50000" dist="30000" dir="5400000" algn="tl" rotWithShape="0">
                    <a:srgbClr val="000000">
                      <a:alpha val="30000"/>
                    </a:srgbClr>
                  </a:outerShdw>
                </a:effectLst>
                <a:latin typeface="+mj-lt"/>
                <a:ea typeface="+mj-ea"/>
                <a:cs typeface="+mj-cs"/>
              </a:rPr>
              <a:t>الغريفون :</a:t>
            </a:r>
            <a:endParaRPr lang="ar-SY" sz="2800" b="1" dirty="0">
              <a:solidFill>
                <a:srgbClr val="FF0000"/>
              </a:solidFill>
              <a:effectLst>
                <a:outerShdw blurRad="50000" dist="30000" dir="5400000" algn="tl" rotWithShape="0">
                  <a:srgbClr val="000000">
                    <a:alpha val="30000"/>
                  </a:srgbClr>
                </a:outerShdw>
              </a:effectLst>
              <a:latin typeface="+mj-lt"/>
              <a:ea typeface="+mj-ea"/>
              <a:cs typeface="+mj-cs"/>
            </a:endParaRPr>
          </a:p>
          <a:p>
            <a:pPr marL="0" indent="0">
              <a:buNone/>
            </a:pPr>
            <a:r>
              <a:rPr lang="ar-SY" sz="2800" dirty="0" smtClean="0"/>
              <a:t>فاكهة غنيّة بفيتامين</a:t>
            </a:r>
            <a:r>
              <a:rPr lang="en-US" sz="2800" dirty="0" smtClean="0"/>
              <a:t> C </a:t>
            </a:r>
            <a:r>
              <a:rPr lang="ar-SY" sz="2800" dirty="0"/>
              <a:t>ومضادات </a:t>
            </a:r>
            <a:r>
              <a:rPr lang="ar-SY" sz="2800" dirty="0" smtClean="0"/>
              <a:t>الأكسدة</a:t>
            </a:r>
          </a:p>
          <a:p>
            <a:r>
              <a:rPr lang="ar-SY" sz="2800" dirty="0" smtClean="0"/>
              <a:t>ولكن </a:t>
            </a:r>
            <a:r>
              <a:rPr lang="ar-SY" sz="2800" dirty="0"/>
              <a:t>يشير الباحثون إلى احتمال </a:t>
            </a:r>
            <a:r>
              <a:rPr lang="ar-SY" sz="2800" dirty="0" smtClean="0"/>
              <a:t>تداخلها</a:t>
            </a:r>
            <a:br>
              <a:rPr lang="ar-SY" sz="2800" dirty="0" smtClean="0"/>
            </a:br>
            <a:r>
              <a:rPr lang="ar-SY" sz="2800" dirty="0" smtClean="0"/>
              <a:t>مع </a:t>
            </a:r>
            <a:r>
              <a:rPr lang="ar-SY" sz="2800" dirty="0"/>
              <a:t>85 دواء </a:t>
            </a:r>
            <a:r>
              <a:rPr lang="ar-SY" sz="2800" dirty="0" smtClean="0"/>
              <a:t>مثل </a:t>
            </a:r>
            <a:r>
              <a:rPr lang="ar-SY" sz="2800" dirty="0"/>
              <a:t>خافضات </a:t>
            </a:r>
            <a:r>
              <a:rPr lang="ar-SY" sz="2800" dirty="0" smtClean="0"/>
              <a:t>الكوليسترول</a:t>
            </a:r>
            <a:br>
              <a:rPr lang="ar-SY" sz="2800" dirty="0" smtClean="0"/>
            </a:br>
            <a:r>
              <a:rPr lang="ar-SY" sz="2800" dirty="0" smtClean="0"/>
              <a:t> </a:t>
            </a:r>
            <a:r>
              <a:rPr lang="ar-SY" sz="2800" dirty="0"/>
              <a:t>وخافضات ضغط الدّم أو حتّى أدوية </a:t>
            </a:r>
            <a:r>
              <a:rPr lang="ar-SY" sz="2800" dirty="0" smtClean="0"/>
              <a:t>السرطان</a:t>
            </a:r>
          </a:p>
          <a:p>
            <a:r>
              <a:rPr lang="ar-SY" sz="2800" dirty="0" smtClean="0"/>
              <a:t>الغريفون </a:t>
            </a:r>
            <a:r>
              <a:rPr lang="ar-SY" sz="2800" dirty="0"/>
              <a:t>يحتوي على مواد </a:t>
            </a:r>
            <a:r>
              <a:rPr lang="ar-SY" sz="2800" dirty="0" smtClean="0"/>
              <a:t>تعرف بالكومارينات </a:t>
            </a:r>
            <a:r>
              <a:rPr lang="ar-SY" sz="2800" dirty="0"/>
              <a:t>الفورانية </a:t>
            </a:r>
            <a:r>
              <a:rPr lang="en-US" sz="2800" dirty="0"/>
              <a:t>furanocoumarins </a:t>
            </a:r>
            <a:r>
              <a:rPr lang="ar-SY" sz="2800" dirty="0" smtClean="0"/>
              <a:t> والتي </a:t>
            </a:r>
            <a:r>
              <a:rPr lang="ar-SY" sz="2800" dirty="0"/>
              <a:t>تقوم بتثبيط </a:t>
            </a:r>
            <a:r>
              <a:rPr lang="ar-SY" sz="2800" dirty="0" smtClean="0"/>
              <a:t>أنزيمات </a:t>
            </a:r>
            <a:r>
              <a:rPr lang="ar-SY" sz="2800" dirty="0"/>
              <a:t>ا</a:t>
            </a:r>
            <a:r>
              <a:rPr lang="ar-SY" sz="2800" dirty="0" smtClean="0"/>
              <a:t>لسيتوكروم  </a:t>
            </a:r>
            <a:r>
              <a:rPr lang="en-US" sz="2800" dirty="0" smtClean="0"/>
              <a:t>  P-450 3A4</a:t>
            </a:r>
            <a:r>
              <a:rPr lang="ar-SA" sz="2800" dirty="0" smtClean="0"/>
              <a:t>وكذلك تثبيط بروتينات</a:t>
            </a:r>
            <a:r>
              <a:rPr lang="ar-SA" sz="2800" dirty="0"/>
              <a:t> </a:t>
            </a:r>
            <a:r>
              <a:rPr lang="en-US" sz="2800" dirty="0" smtClean="0"/>
              <a:t>PGP</a:t>
            </a:r>
            <a:r>
              <a:rPr lang="ar-SY" sz="2800" dirty="0" smtClean="0"/>
              <a:t>وبالتالي </a:t>
            </a:r>
            <a:r>
              <a:rPr lang="ar-SY" sz="2800" dirty="0"/>
              <a:t>فإنّ تثبيطها </a:t>
            </a:r>
            <a:r>
              <a:rPr lang="ar-SY" sz="2800" dirty="0" smtClean="0"/>
              <a:t>يؤدّي إلى </a:t>
            </a:r>
            <a:r>
              <a:rPr lang="ar-SY" sz="2800" dirty="0"/>
              <a:t>ارتفاع تراكيز الدواء إلى حدود </a:t>
            </a:r>
            <a:r>
              <a:rPr lang="ar-SY" sz="2800" dirty="0" smtClean="0"/>
              <a:t>السميّة</a:t>
            </a:r>
            <a:endParaRPr lang="ar-SY" sz="2800" dirty="0"/>
          </a:p>
        </p:txBody>
      </p:sp>
      <p:pic>
        <p:nvPicPr>
          <p:cNvPr id="15362" name="Picture 2" descr="C:\Users\LENOVO\Downloads\SHAREit\SM-G960F\photo\4855776-194087300.jpg"/>
          <p:cNvPicPr>
            <a:picLocks noChangeAspect="1" noChangeArrowheads="1"/>
          </p:cNvPicPr>
          <p:nvPr/>
        </p:nvPicPr>
        <p:blipFill rotWithShape="1">
          <a:blip r:embed="rId2">
            <a:extLst>
              <a:ext uri="{28A0092B-C50C-407E-A947-70E740481C1C}">
                <a14:useLocalDpi xmlns:a14="http://schemas.microsoft.com/office/drawing/2010/main" val="0"/>
              </a:ext>
            </a:extLst>
          </a:blip>
          <a:srcRect t="6890"/>
          <a:stretch/>
        </p:blipFill>
        <p:spPr bwMode="auto">
          <a:xfrm>
            <a:off x="2506344" y="4636393"/>
            <a:ext cx="4248472" cy="22333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LENOVO\Downloads\SHAREit\SM-G960F\photo\health2.6703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347" y="0"/>
            <a:ext cx="2837994"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38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116632"/>
            <a:ext cx="8147976" cy="6120680"/>
          </a:xfrm>
        </p:spPr>
        <p:txBody>
          <a:bodyPr>
            <a:noAutofit/>
          </a:bodyPr>
          <a:lstStyle/>
          <a:p>
            <a:r>
              <a:rPr lang="ar-SY" sz="3000" dirty="0"/>
              <a:t>وبشكلٍ عام فإنّ تأثير الغريفون لا ينطبق على كلّ عائلة الحمضيات، </a:t>
            </a:r>
            <a:r>
              <a:rPr lang="ar-SY" sz="3000" dirty="0" smtClean="0"/>
              <a:t>فمعظمها آمنة </a:t>
            </a:r>
            <a:r>
              <a:rPr lang="ar-SY" sz="3000" dirty="0"/>
              <a:t>وليس لها تداخلات مع بعض الاستثناءات مثل </a:t>
            </a:r>
            <a:r>
              <a:rPr lang="ar-SY" sz="3000" dirty="0" smtClean="0"/>
              <a:t>البوملي</a:t>
            </a:r>
            <a:r>
              <a:rPr lang="en-US" sz="3000" dirty="0" smtClean="0"/>
              <a:t>pomelo </a:t>
            </a:r>
            <a:r>
              <a:rPr lang="ar-SY" sz="3000" dirty="0" smtClean="0"/>
              <a:t>والنارنج، </a:t>
            </a:r>
            <a:r>
              <a:rPr lang="ar-SY" sz="3000" dirty="0"/>
              <a:t>والليمون الحامض </a:t>
            </a:r>
            <a:r>
              <a:rPr lang="en-US" sz="3000" dirty="0"/>
              <a:t>lime </a:t>
            </a:r>
            <a:r>
              <a:rPr lang="ar-SY" sz="3000" dirty="0" smtClean="0"/>
              <a:t>بالغريفون. </a:t>
            </a:r>
            <a:br>
              <a:rPr lang="ar-SY" sz="3000" dirty="0" smtClean="0"/>
            </a:br>
            <a:r>
              <a:rPr lang="ar-SY" sz="3000" dirty="0" smtClean="0"/>
              <a:t/>
            </a:r>
            <a:br>
              <a:rPr lang="ar-SY" sz="3000" dirty="0" smtClean="0"/>
            </a:br>
            <a:r>
              <a:rPr lang="ar-SY" sz="3000" dirty="0" smtClean="0"/>
              <a:t/>
            </a:r>
            <a:br>
              <a:rPr lang="ar-SY" sz="3000" dirty="0" smtClean="0"/>
            </a:br>
            <a:endParaRPr lang="ar-SY" sz="3000" dirty="0" smtClean="0"/>
          </a:p>
          <a:p>
            <a:r>
              <a:rPr lang="ar-SY" sz="3000" dirty="0" smtClean="0"/>
              <a:t>يتداخل عصير البرتقال أو التفاح أو الغريفون مع المضادات الهيستامينية مثال </a:t>
            </a:r>
            <a:r>
              <a:rPr lang="en-US" sz="3000" dirty="0" smtClean="0"/>
              <a:t>fexofinadine</a:t>
            </a:r>
            <a:r>
              <a:rPr lang="ar-SA" sz="3000" dirty="0" smtClean="0"/>
              <a:t>فيخفف مستوياته في الدم ويخف تاثيره</a:t>
            </a:r>
            <a:endParaRPr lang="ar-SY" sz="3000" dirty="0"/>
          </a:p>
        </p:txBody>
      </p:sp>
      <p:pic>
        <p:nvPicPr>
          <p:cNvPr id="4" name="صورة 3"/>
          <p:cNvPicPr>
            <a:picLocks noChangeAspect="1"/>
          </p:cNvPicPr>
          <p:nvPr/>
        </p:nvPicPr>
        <p:blipFill>
          <a:blip r:embed="rId2"/>
          <a:stretch>
            <a:fillRect/>
          </a:stretch>
        </p:blipFill>
        <p:spPr>
          <a:xfrm>
            <a:off x="4644008" y="4365104"/>
            <a:ext cx="2304256" cy="2359558"/>
          </a:xfrm>
          <a:prstGeom prst="rect">
            <a:avLst/>
          </a:prstGeom>
        </p:spPr>
      </p:pic>
      <p:pic>
        <p:nvPicPr>
          <p:cNvPr id="17410" name="Picture 2" descr="C:\Users\LENOVO\Downloads\SHAREit\SM-G960F\photo\product-packshot-Pomel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023" t="15845" r="13601" b="11589"/>
          <a:stretch/>
        </p:blipFill>
        <p:spPr bwMode="auto">
          <a:xfrm>
            <a:off x="1547665" y="1556792"/>
            <a:ext cx="1728192" cy="1765558"/>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LENOVO\Downloads\SHAREit\SM-G960F\photo\persian-lime-oil-genesis-kitchen.jpg"/>
          <p:cNvPicPr>
            <a:picLocks noChangeAspect="1" noChangeArrowheads="1"/>
          </p:cNvPicPr>
          <p:nvPr/>
        </p:nvPicPr>
        <p:blipFill rotWithShape="1">
          <a:blip r:embed="rId4">
            <a:extLst>
              <a:ext uri="{28A0092B-C50C-407E-A947-70E740481C1C}">
                <a14:useLocalDpi xmlns:a14="http://schemas.microsoft.com/office/drawing/2010/main" val="0"/>
              </a:ext>
            </a:extLst>
          </a:blip>
          <a:srcRect l="17383" t="20341" r="17885" b="21948"/>
          <a:stretch/>
        </p:blipFill>
        <p:spPr bwMode="auto">
          <a:xfrm>
            <a:off x="4067944" y="1556792"/>
            <a:ext cx="2157060" cy="192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343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03648" y="836712"/>
            <a:ext cx="7498080" cy="4800600"/>
          </a:xfrm>
        </p:spPr>
        <p:txBody>
          <a:bodyPr>
            <a:normAutofit/>
          </a:bodyPr>
          <a:lstStyle/>
          <a:p>
            <a:r>
              <a:rPr lang="ar-SY" sz="3000" dirty="0" smtClean="0"/>
              <a:t>بعض </a:t>
            </a:r>
            <a:r>
              <a:rPr lang="ar-SY" sz="3000" dirty="0"/>
              <a:t>أدوية السرطان، الصّادات الحيوية، الأدوية القلبية مثل حاصرات قنوات الكالسيوم المستخدمة لخفض ضغط الدم (الفيراباميل والنيفيديبين والفيلوديبين) والأدوية المضادة </a:t>
            </a:r>
            <a:r>
              <a:rPr lang="ar-SY" sz="3000" dirty="0" smtClean="0"/>
              <a:t>للانظميات </a:t>
            </a:r>
            <a:r>
              <a:rPr lang="ar-SY" sz="3000" dirty="0"/>
              <a:t>القلبية (الأميودارون)، مشاركتها مع الغريفون قد تسبّب لا نظميات قلبية خطيرة.</a:t>
            </a:r>
          </a:p>
          <a:p>
            <a:r>
              <a:rPr lang="ar-SY" sz="3000" dirty="0"/>
              <a:t>    الستاتينات وهي من أهمّ الأدوية الخافضة للكوليسترول (اللوفاستاتين، الأتورفاستاتين، السيمفاستاتين) تسبّب أذيّة عضلية وكلوية عند تناولها مع الغريفون.</a:t>
            </a:r>
          </a:p>
          <a:p>
            <a:endParaRPr lang="ar-SY" sz="3000" dirty="0"/>
          </a:p>
        </p:txBody>
      </p:sp>
    </p:spTree>
    <p:extLst>
      <p:ext uri="{BB962C8B-B14F-4D97-AF65-F5344CB8AC3E}">
        <p14:creationId xmlns:p14="http://schemas.microsoft.com/office/powerpoint/2010/main" val="2072874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3600" b="1" dirty="0">
                <a:solidFill>
                  <a:srgbClr val="FF0000"/>
                </a:solidFill>
              </a:rPr>
              <a:t>الخضروات الورقية الخضراء</a:t>
            </a:r>
            <a:r>
              <a:rPr lang="ar-SY" sz="3600" b="1" dirty="0" smtClean="0">
                <a:solidFill>
                  <a:srgbClr val="FF0000"/>
                </a:solidFill>
              </a:rPr>
              <a:t>:</a:t>
            </a:r>
            <a:endParaRPr lang="ar-SY" sz="3600" dirty="0"/>
          </a:p>
        </p:txBody>
      </p:sp>
      <p:sp>
        <p:nvSpPr>
          <p:cNvPr id="3" name="عنصر نائب للمحتوى 2"/>
          <p:cNvSpPr>
            <a:spLocks noGrp="1"/>
          </p:cNvSpPr>
          <p:nvPr>
            <p:ph idx="1"/>
          </p:nvPr>
        </p:nvSpPr>
        <p:spPr>
          <a:xfrm>
            <a:off x="1435608" y="1124744"/>
            <a:ext cx="7498080" cy="4248472"/>
          </a:xfrm>
        </p:spPr>
        <p:txBody>
          <a:bodyPr>
            <a:noAutofit/>
          </a:bodyPr>
          <a:lstStyle/>
          <a:p>
            <a:pPr>
              <a:buFont typeface="Wingdings" pitchFamily="2" charset="2"/>
              <a:buChar char="v"/>
            </a:pPr>
            <a:r>
              <a:rPr lang="ar-SY" sz="3000" dirty="0" smtClean="0"/>
              <a:t>من </a:t>
            </a:r>
            <a:r>
              <a:rPr lang="ar-SY" sz="3000" dirty="0"/>
              <a:t>أهمّ مصادر فيتامين </a:t>
            </a:r>
            <a:r>
              <a:rPr lang="en-US" sz="3000" dirty="0" smtClean="0"/>
              <a:t>K</a:t>
            </a:r>
            <a:endParaRPr lang="ar-SY" sz="3000" dirty="0" smtClean="0"/>
          </a:p>
          <a:p>
            <a:pPr>
              <a:buClr>
                <a:schemeClr val="tx1"/>
              </a:buClr>
            </a:pPr>
            <a:r>
              <a:rPr lang="ar-SY" sz="3000" dirty="0" smtClean="0"/>
              <a:t>وتتمثّل </a:t>
            </a:r>
            <a:r>
              <a:rPr lang="ar-SY" sz="3000" dirty="0"/>
              <a:t>آلية عمل الوارفارين بإنقاص فعاليّة فيتامين </a:t>
            </a:r>
            <a:r>
              <a:rPr lang="en-US" sz="3000" dirty="0"/>
              <a:t>K </a:t>
            </a:r>
            <a:r>
              <a:rPr lang="ar-SY" sz="3000" dirty="0"/>
              <a:t>في إنتاج العديد </a:t>
            </a:r>
            <a:r>
              <a:rPr lang="ar-SY" sz="3000" dirty="0" smtClean="0"/>
              <a:t>من العوامل الأساسية </a:t>
            </a:r>
            <a:r>
              <a:rPr lang="ar-SY" sz="3000" dirty="0"/>
              <a:t>لعملية التَّخثُّر، مطيلاً بذلك من الزَّمن اللازم لتشكّل الخثرات</a:t>
            </a:r>
            <a:r>
              <a:rPr lang="ar-SY" sz="3000" dirty="0" smtClean="0"/>
              <a:t>.</a:t>
            </a:r>
          </a:p>
          <a:p>
            <a:r>
              <a:rPr lang="ar-SY" sz="3000" dirty="0" smtClean="0"/>
              <a:t>الأغذية </a:t>
            </a:r>
            <a:r>
              <a:rPr lang="ar-SY" sz="3000" dirty="0"/>
              <a:t>الحاوية </a:t>
            </a:r>
            <a:r>
              <a:rPr lang="ar-SY" sz="3000" dirty="0" smtClean="0"/>
              <a:t>على فيتامين</a:t>
            </a:r>
            <a:r>
              <a:rPr lang="en-US" sz="3000" dirty="0" smtClean="0"/>
              <a:t>k </a:t>
            </a:r>
            <a:r>
              <a:rPr lang="ar-SA" sz="3000" dirty="0" smtClean="0"/>
              <a:t> من شأنها ان تقلل من فعالية الوارفارين</a:t>
            </a:r>
            <a:endParaRPr lang="ar-SY" sz="3000" dirty="0"/>
          </a:p>
          <a:p>
            <a:r>
              <a:rPr lang="ar-SY" sz="3000" dirty="0" smtClean="0"/>
              <a:t>لا </a:t>
            </a:r>
            <a:r>
              <a:rPr lang="ar-SY" sz="3000" dirty="0"/>
              <a:t>داعي </a:t>
            </a:r>
            <a:r>
              <a:rPr lang="ar-SY" sz="3000" dirty="0" smtClean="0"/>
              <a:t>أن يتوقّف </a:t>
            </a:r>
            <a:r>
              <a:rPr lang="ar-SY" sz="3000" dirty="0"/>
              <a:t>المريض عن تناولها بشكل كامل، بل من المهم أن يحافظ المريض على </a:t>
            </a:r>
            <a:r>
              <a:rPr lang="ar-SY" sz="3000" dirty="0" smtClean="0"/>
              <a:t>مدخولٍ ثابت من فيتامين </a:t>
            </a:r>
            <a:r>
              <a:rPr lang="en-US" sz="3000" dirty="0" smtClean="0"/>
              <a:t>k</a:t>
            </a:r>
            <a:r>
              <a:rPr lang="ar-SY" sz="3000" dirty="0" smtClean="0"/>
              <a:t>في غذائه يوميا</a:t>
            </a:r>
            <a:endParaRPr lang="ar-SY" sz="3000" dirty="0"/>
          </a:p>
        </p:txBody>
      </p:sp>
      <p:pic>
        <p:nvPicPr>
          <p:cNvPr id="18434" name="Picture 2" descr="C:\Users\LENOVO\Downloads\SHAREit\SM-G960F\photo\spinach-03_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476"/>
          <a:stretch/>
        </p:blipFill>
        <p:spPr bwMode="auto">
          <a:xfrm>
            <a:off x="1115616" y="0"/>
            <a:ext cx="1972694" cy="168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721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Y" dirty="0" smtClean="0">
                <a:solidFill>
                  <a:schemeClr val="tx2"/>
                </a:solidFill>
              </a:rPr>
              <a:t>أغذية </a:t>
            </a:r>
            <a:r>
              <a:rPr lang="ar-SY" dirty="0">
                <a:solidFill>
                  <a:schemeClr val="tx2"/>
                </a:solidFill>
              </a:rPr>
              <a:t>غنيّة بفيتامين </a:t>
            </a:r>
            <a:r>
              <a:rPr lang="en-US" dirty="0">
                <a:solidFill>
                  <a:schemeClr val="tx2"/>
                </a:solidFill>
              </a:rPr>
              <a:t>K:</a:t>
            </a:r>
          </a:p>
          <a:p>
            <a:r>
              <a:rPr lang="ar-SY" dirty="0"/>
              <a:t>السبانخ، البروكولي، الملفوف، أوراق الخردل الأخضر، البقدونس، السلق،</a:t>
            </a:r>
          </a:p>
          <a:p>
            <a:r>
              <a:rPr lang="ar-SY" dirty="0"/>
              <a:t>الهليون، البقلة، الكرنب.</a:t>
            </a:r>
          </a:p>
          <a:p>
            <a:r>
              <a:rPr lang="ar-SY" dirty="0"/>
              <a:t>ينصح المرضى بشكل عام بتناول حصّة واحدة من الأغذية الغنيّة بفيتامين </a:t>
            </a:r>
            <a:r>
              <a:rPr lang="en-US" dirty="0"/>
              <a:t>K </a:t>
            </a:r>
            <a:r>
              <a:rPr lang="ar-SY" dirty="0" smtClean="0"/>
              <a:t> في اليوم </a:t>
            </a:r>
            <a:r>
              <a:rPr lang="ar-SY" dirty="0"/>
              <a:t>وليس أكثر</a:t>
            </a:r>
          </a:p>
          <a:p>
            <a:endParaRPr lang="ar-SY" dirty="0"/>
          </a:p>
        </p:txBody>
      </p:sp>
      <p:pic>
        <p:nvPicPr>
          <p:cNvPr id="4" name="Picture 3" descr="C:\Users\LENOVO\Downloads\SHAREit\SM-G960F\photo\health-benefits-of-mustard-gre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43" y="4816849"/>
            <a:ext cx="3108729" cy="1782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LENOVO\Downloads\SHAREit\SM-G960F\photo\441.jpe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01"/>
          <a:stretch/>
        </p:blipFill>
        <p:spPr bwMode="auto">
          <a:xfrm>
            <a:off x="5220072" y="4869160"/>
            <a:ext cx="2625820" cy="167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031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3600" b="1" dirty="0">
                <a:solidFill>
                  <a:srgbClr val="FF0000"/>
                </a:solidFill>
              </a:rPr>
              <a:t>الثوم والزنجبيل </a:t>
            </a:r>
            <a:endParaRPr lang="ar-SY" sz="3600" dirty="0"/>
          </a:p>
        </p:txBody>
      </p:sp>
      <p:sp>
        <p:nvSpPr>
          <p:cNvPr id="3" name="عنصر نائب للمحتوى 2"/>
          <p:cNvSpPr>
            <a:spLocks noGrp="1"/>
          </p:cNvSpPr>
          <p:nvPr>
            <p:ph idx="1"/>
          </p:nvPr>
        </p:nvSpPr>
        <p:spPr/>
        <p:txBody>
          <a:bodyPr>
            <a:normAutofit/>
          </a:bodyPr>
          <a:lstStyle/>
          <a:p>
            <a:r>
              <a:rPr lang="ar-SY" sz="3000" dirty="0" smtClean="0"/>
              <a:t>تناول الاسبرين او الوارفارين مع الثوم أو الزنجبيل بشكل مفرط يؤدي لزيادة فرصة حدوث نزيف لأنهما يؤديان الى زيادة سيولة الدم</a:t>
            </a:r>
            <a:endParaRPr lang="ar-SY" sz="3000" dirty="0"/>
          </a:p>
        </p:txBody>
      </p:sp>
      <p:pic>
        <p:nvPicPr>
          <p:cNvPr id="19458" name="Picture 2" descr="C:\Users\LENOVO\Downloads\SHAREit\SM-G960F\photo\04f0b8c64588e660f75f7963ccac81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789040"/>
            <a:ext cx="4343957" cy="290711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LENOVO\Downloads\SHAREit\SM-G960F\photo\69-garlin_and_ginger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949330"/>
            <a:ext cx="5644926" cy="374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00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23528" y="10883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eaLnBrk="1" hangingPunct="1">
              <a:buFont typeface="Wingdings" pitchFamily="2" charset="2"/>
              <a:buNone/>
            </a:pPr>
            <a:endParaRPr lang="ar-SY" sz="2800" dirty="0" smtClean="0"/>
          </a:p>
          <a:p>
            <a:pPr eaLnBrk="1" hangingPunct="1"/>
            <a:endParaRPr lang="en-US" sz="2800" b="1" i="1" dirty="0" smtClean="0">
              <a:solidFill>
                <a:srgbClr val="660066"/>
              </a:solidFill>
            </a:endParaRPr>
          </a:p>
        </p:txBody>
      </p:sp>
      <p:sp>
        <p:nvSpPr>
          <p:cNvPr id="5" name="Text Box 4"/>
          <p:cNvSpPr txBox="1">
            <a:spLocks noChangeArrowheads="1"/>
          </p:cNvSpPr>
          <p:nvPr/>
        </p:nvSpPr>
        <p:spPr bwMode="auto">
          <a:xfrm>
            <a:off x="1745432" y="766141"/>
            <a:ext cx="68076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marL="457200" indent="-457200">
              <a:spcBef>
                <a:spcPct val="50000"/>
              </a:spcBef>
              <a:buFont typeface="Arial" pitchFamily="34" charset="0"/>
              <a:buChar char="•"/>
            </a:pPr>
            <a:r>
              <a:rPr lang="ar-SY" sz="3000" b="1" dirty="0">
                <a:solidFill>
                  <a:srgbClr val="FF0000"/>
                </a:solidFill>
              </a:rPr>
              <a:t>التداخلات </a:t>
            </a:r>
            <a:r>
              <a:rPr lang="ar-SY" sz="3000" b="1" dirty="0" smtClean="0">
                <a:solidFill>
                  <a:srgbClr val="FF0000"/>
                </a:solidFill>
              </a:rPr>
              <a:t>العامة </a:t>
            </a:r>
            <a:r>
              <a:rPr lang="en-US" sz="3000" b="1" i="1" dirty="0" smtClean="0">
                <a:solidFill>
                  <a:srgbClr val="FF0000"/>
                </a:solidFill>
              </a:rPr>
              <a:t>General </a:t>
            </a:r>
            <a:r>
              <a:rPr lang="en-US" sz="3000" b="1" i="1" dirty="0">
                <a:solidFill>
                  <a:srgbClr val="FF0000"/>
                </a:solidFill>
              </a:rPr>
              <a:t>interactions</a:t>
            </a:r>
          </a:p>
          <a:p>
            <a:pPr eaLnBrk="1" hangingPunct="1">
              <a:spcBef>
                <a:spcPct val="50000"/>
              </a:spcBef>
            </a:pPr>
            <a:endParaRPr lang="en-US" sz="3000" dirty="0" smtClean="0"/>
          </a:p>
          <a:p>
            <a:pPr eaLnBrk="1" hangingPunct="1">
              <a:spcBef>
                <a:spcPct val="50000"/>
              </a:spcBef>
            </a:pPr>
            <a:r>
              <a:rPr lang="ar-SY" sz="3000" dirty="0" smtClean="0"/>
              <a:t>هل </a:t>
            </a:r>
            <a:r>
              <a:rPr lang="ar-SY" sz="3000" dirty="0"/>
              <a:t>الدواء يجب أن يؤخذ مع أو بدون </a:t>
            </a:r>
            <a:r>
              <a:rPr lang="ar-SY" sz="3000" dirty="0" smtClean="0"/>
              <a:t>طعام؟</a:t>
            </a:r>
            <a:endParaRPr lang="en-US" sz="3000" dirty="0"/>
          </a:p>
        </p:txBody>
      </p:sp>
      <p:sp>
        <p:nvSpPr>
          <p:cNvPr id="7" name="Text Box 5"/>
          <p:cNvSpPr txBox="1">
            <a:spLocks noChangeArrowheads="1"/>
          </p:cNvSpPr>
          <p:nvPr/>
        </p:nvSpPr>
        <p:spPr bwMode="auto">
          <a:xfrm>
            <a:off x="1619672" y="3196413"/>
            <a:ext cx="67682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marL="457200" indent="-457200" eaLnBrk="1" hangingPunct="1">
              <a:spcBef>
                <a:spcPct val="50000"/>
              </a:spcBef>
              <a:buFont typeface="Arial" pitchFamily="34" charset="0"/>
              <a:buChar char="•"/>
            </a:pPr>
            <a:r>
              <a:rPr lang="ar-SY" sz="3000" b="1" dirty="0" smtClean="0">
                <a:solidFill>
                  <a:srgbClr val="FF0000"/>
                </a:solidFill>
              </a:rPr>
              <a:t>التداخلات الخاصة </a:t>
            </a:r>
            <a:r>
              <a:rPr lang="en-US" sz="3000" b="1" i="1" dirty="0" smtClean="0">
                <a:solidFill>
                  <a:srgbClr val="FF0000"/>
                </a:solidFill>
              </a:rPr>
              <a:t>Specific interactions</a:t>
            </a:r>
          </a:p>
          <a:p>
            <a:pPr>
              <a:spcBef>
                <a:spcPct val="50000"/>
              </a:spcBef>
            </a:pPr>
            <a:endParaRPr lang="en-US" sz="3000" dirty="0" smtClean="0"/>
          </a:p>
          <a:p>
            <a:pPr>
              <a:spcBef>
                <a:spcPct val="50000"/>
              </a:spcBef>
            </a:pPr>
            <a:r>
              <a:rPr lang="ar-SY" sz="3000" dirty="0" smtClean="0"/>
              <a:t>الدواء </a:t>
            </a:r>
            <a:r>
              <a:rPr lang="ar-SY" sz="3000" dirty="0"/>
              <a:t>يتأثر بنوع معين من الطعام</a:t>
            </a:r>
            <a:endParaRPr lang="en-US" sz="3000" dirty="0"/>
          </a:p>
          <a:p>
            <a:pPr marL="457200" indent="-457200" eaLnBrk="1" hangingPunct="1">
              <a:spcBef>
                <a:spcPct val="50000"/>
              </a:spcBef>
              <a:buFont typeface="Arial" pitchFamily="34" charset="0"/>
              <a:buChar char="•"/>
            </a:pPr>
            <a:endParaRPr lang="en-US" sz="3000" b="1" i="1" dirty="0">
              <a:solidFill>
                <a:srgbClr val="660066"/>
              </a:solidFill>
            </a:endParaRPr>
          </a:p>
        </p:txBody>
      </p:sp>
    </p:spTree>
    <p:extLst>
      <p:ext uri="{BB962C8B-B14F-4D97-AF65-F5344CB8AC3E}">
        <p14:creationId xmlns:p14="http://schemas.microsoft.com/office/powerpoint/2010/main" val="2826482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3600" b="1" dirty="0">
                <a:solidFill>
                  <a:srgbClr val="FF0000"/>
                </a:solidFill>
              </a:rPr>
              <a:t>العرقسوس</a:t>
            </a:r>
            <a:r>
              <a:rPr lang="ar-SY" sz="3600" dirty="0"/>
              <a:t> </a:t>
            </a:r>
          </a:p>
        </p:txBody>
      </p:sp>
      <p:sp>
        <p:nvSpPr>
          <p:cNvPr id="3" name="عنصر نائب للمحتوى 2"/>
          <p:cNvSpPr>
            <a:spLocks noGrp="1"/>
          </p:cNvSpPr>
          <p:nvPr>
            <p:ph idx="1"/>
          </p:nvPr>
        </p:nvSpPr>
        <p:spPr/>
        <p:txBody>
          <a:bodyPr>
            <a:normAutofit/>
          </a:bodyPr>
          <a:lstStyle/>
          <a:p>
            <a:r>
              <a:rPr lang="ar-SY" sz="3000" dirty="0" smtClean="0"/>
              <a:t>الافراط في تناوله يؤدي الى حدوث مشاكل بسبب احتباسه للصوديوم والماء ونقص البوتاسيوم </a:t>
            </a:r>
          </a:p>
          <a:p>
            <a:r>
              <a:rPr lang="ar-SY" sz="3000" dirty="0" smtClean="0"/>
              <a:t>لذلك لايعطى مع  بعض الادوية المدره للبول ولا ادوية الكورتيزون ولا الديجوكسين </a:t>
            </a:r>
          </a:p>
          <a:p>
            <a:r>
              <a:rPr lang="ar-SY" sz="3000" dirty="0" smtClean="0"/>
              <a:t>ولا يعطى لمرضى ارتفاع الضغط</a:t>
            </a:r>
            <a:endParaRPr lang="ar-SY" sz="3000" dirty="0"/>
          </a:p>
        </p:txBody>
      </p:sp>
      <p:pic>
        <p:nvPicPr>
          <p:cNvPr id="20482" name="Picture 2" descr="C:\Users\LENOVO\Downloads\SHAREit\SM-G960F\photo\2017_5_28_13_3_41_7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005064"/>
            <a:ext cx="3522555" cy="2641916"/>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LENOVO\Downloads\SHAREit\SM-G960F\photo\82623-العرقسوس.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537818"/>
            <a:ext cx="3101926" cy="310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033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txBody>
          <a:bodyPr>
            <a:normAutofit/>
          </a:bodyPr>
          <a:lstStyle/>
          <a:p>
            <a:pPr algn="r"/>
            <a:r>
              <a:rPr lang="ar-SY" sz="3600" b="1" dirty="0">
                <a:solidFill>
                  <a:srgbClr val="FF0000"/>
                </a:solidFill>
              </a:rPr>
              <a:t>مضادات الاكتئاب من فئة </a:t>
            </a:r>
            <a:r>
              <a:rPr lang="en-US" sz="3600" b="1" dirty="0">
                <a:solidFill>
                  <a:srgbClr val="FF0000"/>
                </a:solidFill>
              </a:rPr>
              <a:t>MAOI</a:t>
            </a:r>
            <a:endParaRPr lang="ar-SY" sz="3600" b="1" dirty="0">
              <a:solidFill>
                <a:srgbClr val="FF0000"/>
              </a:solidFill>
            </a:endParaRPr>
          </a:p>
        </p:txBody>
      </p:sp>
      <p:sp>
        <p:nvSpPr>
          <p:cNvPr id="3" name="عنصر نائب للمحتوى 2"/>
          <p:cNvSpPr>
            <a:spLocks noGrp="1"/>
          </p:cNvSpPr>
          <p:nvPr>
            <p:ph idx="1"/>
          </p:nvPr>
        </p:nvSpPr>
        <p:spPr/>
        <p:txBody>
          <a:bodyPr>
            <a:normAutofit/>
          </a:bodyPr>
          <a:lstStyle/>
          <a:p>
            <a:r>
              <a:rPr lang="ar-SY" sz="3000" dirty="0" smtClean="0"/>
              <a:t>الجبنة، الأفوكادو والشوكولا تحتوي </a:t>
            </a:r>
            <a:r>
              <a:rPr lang="ar-SY" sz="3000" dirty="0"/>
              <a:t>على </a:t>
            </a:r>
            <a:r>
              <a:rPr lang="ar-SY" sz="3000" b="1" dirty="0">
                <a:solidFill>
                  <a:srgbClr val="FF0000"/>
                </a:solidFill>
              </a:rPr>
              <a:t>التيرامين</a:t>
            </a:r>
            <a:r>
              <a:rPr lang="ar-SY" sz="3000" dirty="0"/>
              <a:t> والذي يتخرب ب </a:t>
            </a:r>
            <a:r>
              <a:rPr lang="en-US" sz="3000" dirty="0"/>
              <a:t>MAO</a:t>
            </a:r>
            <a:r>
              <a:rPr lang="ar-SY" sz="3000" dirty="0"/>
              <a:t> والمشاركة بينه وبين الفئة الدوائية السابقة يؤدي إلى ارتفاع الضغط بشكل كبير وحدوث جلطات دماغية </a:t>
            </a:r>
            <a:r>
              <a:rPr lang="ar-SY" sz="3000" dirty="0" smtClean="0"/>
              <a:t>!</a:t>
            </a:r>
          </a:p>
          <a:p>
            <a:endParaRPr lang="ar-SY" sz="3000" dirty="0" smtClean="0"/>
          </a:p>
          <a:p>
            <a:endParaRPr lang="en-US" sz="3000" dirty="0"/>
          </a:p>
          <a:p>
            <a:endParaRPr lang="ar-SY" sz="3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4934685"/>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327" y="354640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descr="C:\Users\LENOVO\Downloads\SHAREit\SM-G960F\photo\Kaas.jpe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22" r="4181"/>
          <a:stretch/>
        </p:blipFill>
        <p:spPr bwMode="auto">
          <a:xfrm>
            <a:off x="1115616" y="4391239"/>
            <a:ext cx="2382711" cy="222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9130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475656" y="0"/>
            <a:ext cx="7498080" cy="1143000"/>
          </a:xfrm>
        </p:spPr>
        <p:txBody>
          <a:bodyPr>
            <a:normAutofit/>
          </a:bodyPr>
          <a:lstStyle/>
          <a:p>
            <a:pPr algn="r"/>
            <a:r>
              <a:rPr lang="ar-SY" sz="3600" b="1" dirty="0" smtClean="0">
                <a:solidFill>
                  <a:srgbClr val="FF0000"/>
                </a:solidFill>
              </a:rPr>
              <a:t>الخلاصة</a:t>
            </a:r>
            <a:endParaRPr lang="ar-SY" sz="3600" dirty="0"/>
          </a:p>
        </p:txBody>
      </p:sp>
      <p:sp>
        <p:nvSpPr>
          <p:cNvPr id="3" name="عنصر نائب للمحتوى 2"/>
          <p:cNvSpPr>
            <a:spLocks noGrp="1"/>
          </p:cNvSpPr>
          <p:nvPr>
            <p:ph idx="1"/>
          </p:nvPr>
        </p:nvSpPr>
        <p:spPr>
          <a:xfrm>
            <a:off x="1435608" y="836712"/>
            <a:ext cx="7498080" cy="5411688"/>
          </a:xfrm>
        </p:spPr>
        <p:txBody>
          <a:bodyPr>
            <a:normAutofit lnSpcReduction="10000"/>
          </a:bodyPr>
          <a:lstStyle/>
          <a:p>
            <a:r>
              <a:rPr lang="ar-SY" sz="3000" dirty="0" smtClean="0"/>
              <a:t>متى يصبح تناول الدواء ضروري مع الطعام؟</a:t>
            </a:r>
          </a:p>
          <a:p>
            <a:r>
              <a:rPr lang="ar-SY" sz="3000" dirty="0" smtClean="0"/>
              <a:t>لزيادة فعالية بعض الادوية مثال الفيتامينات المنحلة بالدسم والكيتونازول و مضادات الديدان تمتص بشكل أفضل مع الوجبة الدسمه </a:t>
            </a:r>
          </a:p>
          <a:p>
            <a:r>
              <a:rPr lang="ar-SY" sz="3000" dirty="0" smtClean="0"/>
              <a:t>الستاتين مع الوجبة المسائية</a:t>
            </a:r>
          </a:p>
          <a:p>
            <a:r>
              <a:rPr lang="ar-SY" sz="3000" dirty="0" smtClean="0"/>
              <a:t>للحصول على الفعالية المثلى مثال الاورليستات بفضل قبل الطعام بنصف ساعة أو مع الطعام كحد أقصى بعد ساعة لتثبيط الليباز</a:t>
            </a:r>
          </a:p>
          <a:p>
            <a:r>
              <a:rPr lang="ar-SY" sz="3000" dirty="0" smtClean="0"/>
              <a:t>حماية المعدة من التاثير المخرش مثال مضادات الالتهاب غير الستيروئيدية</a:t>
            </a:r>
          </a:p>
          <a:p>
            <a:r>
              <a:rPr lang="ar-SY" sz="3000" dirty="0" smtClean="0"/>
              <a:t>زيادة بقاء الشكل الصيدلاني في المعدة </a:t>
            </a:r>
            <a:br>
              <a:rPr lang="ar-SY" sz="3000" dirty="0" smtClean="0"/>
            </a:br>
            <a:r>
              <a:rPr lang="ar-SY" sz="3000" dirty="0" smtClean="0"/>
              <a:t>مثال سيفروكسيم</a:t>
            </a:r>
          </a:p>
          <a:p>
            <a:endParaRPr lang="ar-SY" sz="3000" dirty="0"/>
          </a:p>
        </p:txBody>
      </p:sp>
      <p:pic>
        <p:nvPicPr>
          <p:cNvPr id="1028" name="Picture 4" descr="C:\Users\LENOVO\Downloads\SHAREit\SM-G960F\photo\orlistat-cap-120-mg-procaps_1.jpg"/>
          <p:cNvPicPr>
            <a:picLocks noChangeAspect="1" noChangeArrowheads="1"/>
          </p:cNvPicPr>
          <p:nvPr/>
        </p:nvPicPr>
        <p:blipFill rotWithShape="1">
          <a:blip r:embed="rId2">
            <a:extLst>
              <a:ext uri="{28A0092B-C50C-407E-A947-70E740481C1C}">
                <a14:useLocalDpi xmlns:a14="http://schemas.microsoft.com/office/drawing/2010/main" val="0"/>
              </a:ext>
            </a:extLst>
          </a:blip>
          <a:srcRect l="10082" t="20175" r="9608" b="22697"/>
          <a:stretch/>
        </p:blipFill>
        <p:spPr bwMode="auto">
          <a:xfrm>
            <a:off x="1115616" y="4869160"/>
            <a:ext cx="2808312" cy="199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90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LENOVO\Downloads\SHAREit\SM-G960F\photo\160217_Syrian_Heritage_Archive_Bil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473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محتوى 2"/>
          <p:cNvSpPr>
            <a:spLocks noGrp="1"/>
          </p:cNvSpPr>
          <p:nvPr>
            <p:ph idx="1"/>
          </p:nvPr>
        </p:nvSpPr>
        <p:spPr>
          <a:xfrm>
            <a:off x="2051720" y="404664"/>
            <a:ext cx="4824536" cy="2520281"/>
          </a:xfrm>
        </p:spPr>
        <p:txBody>
          <a:bodyPr>
            <a:normAutofit/>
          </a:bodyPr>
          <a:lstStyle/>
          <a:p>
            <a:pPr marL="0" indent="0">
              <a:buNone/>
            </a:pPr>
            <a:r>
              <a:rPr lang="ar-SY" sz="7200" dirty="0" smtClean="0">
                <a:solidFill>
                  <a:srgbClr val="FF0000"/>
                </a:solidFill>
              </a:rPr>
              <a:t>شكرا لإصغائكم</a:t>
            </a:r>
            <a:endParaRPr lang="ar-SY" sz="7200" dirty="0">
              <a:solidFill>
                <a:srgbClr val="FF0000"/>
              </a:solidFill>
            </a:endParaRPr>
          </a:p>
        </p:txBody>
      </p:sp>
    </p:spTree>
    <p:extLst>
      <p:ext uri="{BB962C8B-B14F-4D97-AF65-F5344CB8AC3E}">
        <p14:creationId xmlns:p14="http://schemas.microsoft.com/office/powerpoint/2010/main" val="3909674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r"/>
            <a:r>
              <a:rPr lang="ar-SY" sz="3600" dirty="0" smtClean="0">
                <a:solidFill>
                  <a:srgbClr val="FF0000"/>
                </a:solidFill>
              </a:rPr>
              <a:t>بعض المصطلحات الهامة التي يجب على الصيدلي  التنبه عليها</a:t>
            </a:r>
            <a:endParaRPr lang="ar-SY" sz="3600" dirty="0">
              <a:solidFill>
                <a:srgbClr val="FF0000"/>
              </a:solidFill>
            </a:endParaRPr>
          </a:p>
        </p:txBody>
      </p:sp>
      <p:sp>
        <p:nvSpPr>
          <p:cNvPr id="3" name="عنصر نائب للمحتوى 2"/>
          <p:cNvSpPr>
            <a:spLocks noGrp="1"/>
          </p:cNvSpPr>
          <p:nvPr>
            <p:ph idx="1"/>
          </p:nvPr>
        </p:nvSpPr>
        <p:spPr/>
        <p:txBody>
          <a:bodyPr>
            <a:normAutofit lnSpcReduction="10000"/>
          </a:bodyPr>
          <a:lstStyle/>
          <a:p>
            <a:r>
              <a:rPr lang="ar-SY" dirty="0" smtClean="0"/>
              <a:t>أثناء الطعام أو كحد أقصى 5 دقائق بعد الوجبة</a:t>
            </a:r>
          </a:p>
          <a:p>
            <a:endParaRPr lang="ar-SY" dirty="0" smtClean="0"/>
          </a:p>
          <a:p>
            <a:r>
              <a:rPr lang="ar-SY" dirty="0"/>
              <a:t>يمكن ان يؤخذ مع الطعام في حال الشعور بأعراض مزعجة</a:t>
            </a:r>
          </a:p>
          <a:p>
            <a:r>
              <a:rPr lang="ar-SY" dirty="0" smtClean="0"/>
              <a:t>على معدة فارغة</a:t>
            </a:r>
          </a:p>
          <a:p>
            <a:endParaRPr lang="ar-SY" dirty="0" smtClean="0"/>
          </a:p>
          <a:p>
            <a:r>
              <a:rPr lang="ar-SY" dirty="0" smtClean="0"/>
              <a:t>مع الطعام </a:t>
            </a:r>
          </a:p>
          <a:p>
            <a:endParaRPr lang="ar-SY" dirty="0" smtClean="0"/>
          </a:p>
          <a:p>
            <a:r>
              <a:rPr lang="ar-SY" dirty="0" smtClean="0"/>
              <a:t>بعد الطعام</a:t>
            </a:r>
          </a:p>
          <a:p>
            <a:endParaRPr lang="ar-SY" dirty="0" smtClean="0"/>
          </a:p>
        </p:txBody>
      </p:sp>
      <p:pic>
        <p:nvPicPr>
          <p:cNvPr id="4" name="Picture 2" descr="C:\Users\LENOVO\Downloads\SHAREit\SM-G960F\photo\أدوية-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301701"/>
            <a:ext cx="5337784" cy="355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436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476672"/>
            <a:ext cx="7632848" cy="5678091"/>
          </a:xfrm>
        </p:spPr>
        <p:txBody>
          <a:bodyPr>
            <a:normAutofit/>
          </a:bodyPr>
          <a:lstStyle/>
          <a:p>
            <a:pPr marL="0" indent="0">
              <a:buNone/>
            </a:pPr>
            <a:r>
              <a:rPr lang="ar-SY" sz="3000" dirty="0" smtClean="0"/>
              <a:t>ما تأكله او تشربه ممكن أن يؤثر على عمل أدويتك </a:t>
            </a:r>
            <a:r>
              <a:rPr lang="ar-SY" sz="3000" dirty="0" smtClean="0">
                <a:solidFill>
                  <a:srgbClr val="FF0000"/>
                </a:solidFill>
              </a:rPr>
              <a:t>فالتداخلات</a:t>
            </a:r>
            <a:r>
              <a:rPr lang="ar-SY" sz="3000" dirty="0" smtClean="0"/>
              <a:t> ممكن أن يسبب العديد من المشاكل منها:</a:t>
            </a:r>
          </a:p>
          <a:p>
            <a:pPr marL="0" indent="0">
              <a:buNone/>
            </a:pPr>
            <a:endParaRPr lang="ar-SY" sz="3000" dirty="0" smtClean="0"/>
          </a:p>
          <a:p>
            <a:pPr marL="0" indent="0">
              <a:buNone/>
            </a:pPr>
            <a:r>
              <a:rPr lang="ar-SY" sz="3000" dirty="0" smtClean="0"/>
              <a:t>1 – منع الدواء من التأثير بالشكل المطلوب</a:t>
            </a:r>
          </a:p>
          <a:p>
            <a:pPr marL="0" indent="0">
              <a:buNone/>
            </a:pPr>
            <a:r>
              <a:rPr lang="ar-SY" sz="3000" dirty="0" smtClean="0"/>
              <a:t>2 – زيادة التأثيرات الجانبية الناتجه عن الدواء</a:t>
            </a:r>
          </a:p>
          <a:p>
            <a:pPr marL="0" indent="0">
              <a:buNone/>
            </a:pPr>
            <a:r>
              <a:rPr lang="ar-SY" sz="3000" dirty="0" smtClean="0"/>
              <a:t>3 – إحداث تأثيرات جانية أخرى</a:t>
            </a:r>
          </a:p>
          <a:p>
            <a:pPr marL="0" indent="0">
              <a:buNone/>
            </a:pPr>
            <a:endParaRPr lang="ar-SY" sz="3000" dirty="0"/>
          </a:p>
          <a:p>
            <a:pPr marL="0" indent="0">
              <a:buNone/>
            </a:pPr>
            <a:r>
              <a:rPr lang="ar-SY" sz="3000" dirty="0"/>
              <a:t>لكن يبقى </a:t>
            </a:r>
            <a:r>
              <a:rPr lang="ar-SY" sz="3000" u="sng" dirty="0"/>
              <a:t>السؤال الأهم</a:t>
            </a:r>
            <a:r>
              <a:rPr lang="ar-SY" sz="3000" dirty="0"/>
              <a:t>، </a:t>
            </a:r>
            <a:r>
              <a:rPr lang="ar-SY" sz="3000" dirty="0">
                <a:solidFill>
                  <a:srgbClr val="FF0000"/>
                </a:solidFill>
              </a:rPr>
              <a:t>هل يختلفُ </a:t>
            </a:r>
            <a:r>
              <a:rPr lang="ar-SY" sz="3000" dirty="0" smtClean="0">
                <a:solidFill>
                  <a:srgbClr val="FF0000"/>
                </a:solidFill>
              </a:rPr>
              <a:t>تأثير تناول الدَّواء </a:t>
            </a:r>
            <a:r>
              <a:rPr lang="ar-SY" sz="3000" dirty="0">
                <a:solidFill>
                  <a:srgbClr val="FF0000"/>
                </a:solidFill>
              </a:rPr>
              <a:t>على مَعِدة فارغة أو مليئة</a:t>
            </a:r>
            <a:r>
              <a:rPr lang="ar-SY" sz="3000" dirty="0" smtClean="0">
                <a:solidFill>
                  <a:srgbClr val="FF0000"/>
                </a:solidFill>
              </a:rPr>
              <a:t>؟</a:t>
            </a:r>
            <a:endParaRPr lang="ar-SY" sz="3000" dirty="0">
              <a:solidFill>
                <a:srgbClr val="FF0000"/>
              </a:solidFill>
            </a:endParaRPr>
          </a:p>
        </p:txBody>
      </p:sp>
    </p:spTree>
    <p:extLst>
      <p:ext uri="{BB962C8B-B14F-4D97-AF65-F5344CB8AC3E}">
        <p14:creationId xmlns:p14="http://schemas.microsoft.com/office/powerpoint/2010/main" val="3246944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pPr algn="r"/>
            <a:r>
              <a:rPr lang="ar-SY" sz="3600" b="1" dirty="0">
                <a:solidFill>
                  <a:srgbClr val="FF0000"/>
                </a:solidFill>
              </a:rPr>
              <a:t>كيف يتداخل الغذاء مع الدواء</a:t>
            </a:r>
            <a:r>
              <a:rPr lang="ar-SY" sz="3600" b="1" dirty="0" smtClean="0">
                <a:solidFill>
                  <a:srgbClr val="FF0000"/>
                </a:solidFill>
              </a:rPr>
              <a:t>؟</a:t>
            </a:r>
            <a:endParaRPr lang="ar-SY" sz="3600" dirty="0"/>
          </a:p>
        </p:txBody>
      </p:sp>
      <p:sp>
        <p:nvSpPr>
          <p:cNvPr id="3" name="عنصر نائب للمحتوى 2"/>
          <p:cNvSpPr>
            <a:spLocks noGrp="1"/>
          </p:cNvSpPr>
          <p:nvPr>
            <p:ph sz="half" idx="1"/>
          </p:nvPr>
        </p:nvSpPr>
        <p:spPr>
          <a:xfrm>
            <a:off x="1435608" y="1196752"/>
            <a:ext cx="3657600" cy="4990688"/>
          </a:xfrm>
        </p:spPr>
        <p:txBody>
          <a:bodyPr>
            <a:noAutofit/>
          </a:bodyPr>
          <a:lstStyle/>
          <a:p>
            <a:r>
              <a:rPr lang="ar-SY" dirty="0"/>
              <a:t>في بعض الأحيان يلعب الغذاء دورًا في الإسراع بعمل هذه الإنزيمات أو تثبيطها، مما يؤثر على فاعلية الدواء تبعًا لنوع التأثير على هذه الإنزيمات. </a:t>
            </a:r>
          </a:p>
          <a:p>
            <a:pPr lvl="0"/>
            <a:endParaRPr lang="ar-SY" dirty="0"/>
          </a:p>
        </p:txBody>
      </p:sp>
      <p:sp>
        <p:nvSpPr>
          <p:cNvPr id="11" name="عنصر نائب للمحتوى 10"/>
          <p:cNvSpPr>
            <a:spLocks noGrp="1"/>
          </p:cNvSpPr>
          <p:nvPr>
            <p:ph sz="half" idx="2"/>
          </p:nvPr>
        </p:nvSpPr>
        <p:spPr>
          <a:xfrm>
            <a:off x="5276088" y="1268760"/>
            <a:ext cx="3657600" cy="4918680"/>
          </a:xfrm>
        </p:spPr>
        <p:txBody>
          <a:bodyPr>
            <a:noAutofit/>
          </a:bodyPr>
          <a:lstStyle/>
          <a:p>
            <a:r>
              <a:rPr lang="ar-SY" dirty="0" smtClean="0"/>
              <a:t>لكي </a:t>
            </a:r>
            <a:r>
              <a:rPr lang="ar-SY" dirty="0"/>
              <a:t>يعمل الدواء؛ لابد من استقلابه بإنزيمات معروفة في الكبد، تحوله إلى مادة فعالة لمدة معينة، يتم بعدها إخراج ما لم يمتصه الجسم من الدواء عن طريق الإخراج أو العرق</a:t>
            </a:r>
            <a:r>
              <a:rPr lang="ar-SY" dirty="0" smtClean="0"/>
              <a:t>.</a:t>
            </a:r>
          </a:p>
          <a:p>
            <a:endParaRPr lang="ar-SY" dirty="0"/>
          </a:p>
        </p:txBody>
      </p:sp>
      <p:pic>
        <p:nvPicPr>
          <p:cNvPr id="3074" name="Picture 2" descr="C:\Users\LENOVO\Downloads\SHAREit\SM-G960F\photo\ما_علاج_الدهون_على_الكبد.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509120"/>
            <a:ext cx="4486198" cy="2136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2547443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p:txBody>
          <a:bodyPr/>
          <a:lstStyle/>
          <a:p>
            <a:pPr lvl="0"/>
            <a:r>
              <a:rPr lang="ar-SY" dirty="0">
                <a:solidFill>
                  <a:prstClr val="black"/>
                </a:solidFill>
              </a:rPr>
              <a:t>إذا ما قام الغذاء بإسراع عمل الإنزيمات؛ يتكسر الدواء بسرعة فتقل فاعليته، وإذا ما قام الغذاء بتثبيط عمل الإنزيمات؛ يطول مفعول الدواء بالجسم، مما قد يؤدى إلى ظهور أعراض جانبية، أو التداخل مع الأدوية الأخرى.</a:t>
            </a:r>
            <a:endParaRPr lang="ar-SY" dirty="0"/>
          </a:p>
          <a:p>
            <a:endParaRPr lang="ar-SY" dirty="0"/>
          </a:p>
        </p:txBody>
      </p:sp>
      <p:pic>
        <p:nvPicPr>
          <p:cNvPr id="4098" name="Picture 2" descr="C:\Users\LENOVO\Downloads\SHAREit\SM-G960F\photo\Liver-function-analysis.jpg"/>
          <p:cNvPicPr>
            <a:picLocks noChangeAspect="1" noChangeArrowheads="1"/>
          </p:cNvPicPr>
          <p:nvPr/>
        </p:nvPicPr>
        <p:blipFill rotWithShape="1">
          <a:blip r:embed="rId2">
            <a:extLst>
              <a:ext uri="{28A0092B-C50C-407E-A947-70E740481C1C}">
                <a14:useLocalDpi xmlns:a14="http://schemas.microsoft.com/office/drawing/2010/main" val="0"/>
              </a:ext>
            </a:extLst>
          </a:blip>
          <a:srcRect r="40697" b="-4978"/>
          <a:stretch/>
        </p:blipFill>
        <p:spPr bwMode="auto">
          <a:xfrm>
            <a:off x="1043609" y="1412776"/>
            <a:ext cx="4046384" cy="453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378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188640"/>
            <a:ext cx="7498080" cy="1303228"/>
          </a:xfrm>
        </p:spPr>
        <p:txBody>
          <a:bodyPr>
            <a:normAutofit/>
          </a:bodyPr>
          <a:lstStyle/>
          <a:p>
            <a:pPr algn="r"/>
            <a:r>
              <a:rPr lang="ar-SA" sz="3600" dirty="0">
                <a:solidFill>
                  <a:srgbClr val="00B050"/>
                </a:solidFill>
              </a:rPr>
              <a:t>اولا </a:t>
            </a:r>
            <a:r>
              <a:rPr lang="ar-SY" sz="3600" dirty="0">
                <a:solidFill>
                  <a:srgbClr val="00B050"/>
                </a:solidFill>
              </a:rPr>
              <a:t>: </a:t>
            </a:r>
            <a:r>
              <a:rPr lang="ar-SA" sz="3600" dirty="0">
                <a:solidFill>
                  <a:srgbClr val="00B050"/>
                </a:solidFill>
              </a:rPr>
              <a:t>تداخل الدواء مع الوجبة قبل أم بعد الوجبة وسنذكر أمثله على ذلك منها </a:t>
            </a:r>
            <a:r>
              <a:rPr lang="ar-SA" sz="3600" dirty="0" smtClean="0">
                <a:solidFill>
                  <a:srgbClr val="00B050"/>
                </a:solidFill>
              </a:rPr>
              <a:t>:</a:t>
            </a:r>
            <a:endParaRPr lang="ar-SY" sz="3600" dirty="0"/>
          </a:p>
        </p:txBody>
      </p:sp>
      <p:sp>
        <p:nvSpPr>
          <p:cNvPr id="3" name="عنصر نائب للمحتوى 2"/>
          <p:cNvSpPr>
            <a:spLocks noGrp="1"/>
          </p:cNvSpPr>
          <p:nvPr>
            <p:ph idx="1"/>
          </p:nvPr>
        </p:nvSpPr>
        <p:spPr>
          <a:xfrm>
            <a:off x="1115616" y="1447800"/>
            <a:ext cx="7818072" cy="4800600"/>
          </a:xfrm>
        </p:spPr>
        <p:txBody>
          <a:bodyPr>
            <a:noAutofit/>
          </a:bodyPr>
          <a:lstStyle/>
          <a:p>
            <a:pPr>
              <a:buFont typeface="Wingdings" pitchFamily="2" charset="2"/>
              <a:buChar char="v"/>
            </a:pPr>
            <a:r>
              <a:rPr lang="ar-SA" sz="3000" b="1" dirty="0" smtClean="0">
                <a:solidFill>
                  <a:srgbClr val="FF0000"/>
                </a:solidFill>
              </a:rPr>
              <a:t>مثبطات مضخة البروتون</a:t>
            </a:r>
            <a:r>
              <a:rPr lang="en-US" sz="3000" b="1" dirty="0" smtClean="0">
                <a:solidFill>
                  <a:srgbClr val="FF0000"/>
                </a:solidFill>
              </a:rPr>
              <a:t>PPI</a:t>
            </a:r>
            <a:endParaRPr lang="ar-SA" sz="3000" b="1" dirty="0" smtClean="0">
              <a:solidFill>
                <a:srgbClr val="FF0000"/>
              </a:solidFill>
            </a:endParaRPr>
          </a:p>
          <a:p>
            <a:r>
              <a:rPr lang="ar-SA" sz="3000" dirty="0"/>
              <a:t>تعمل مثبطات مضخة البروتون الـ </a:t>
            </a:r>
            <a:r>
              <a:rPr lang="en-US" sz="3000" dirty="0"/>
              <a:t>PPI </a:t>
            </a:r>
            <a:r>
              <a:rPr lang="ar-SA" sz="3000" dirty="0"/>
              <a:t>بتخفيض كمية الحمض المفرز </a:t>
            </a:r>
            <a:r>
              <a:rPr lang="ar-SA" sz="3000" dirty="0" smtClean="0"/>
              <a:t>في </a:t>
            </a:r>
            <a:r>
              <a:rPr lang="ar-SA" sz="3000" dirty="0"/>
              <a:t>المعدة</a:t>
            </a:r>
            <a:r>
              <a:rPr lang="ar-SA" sz="3000" dirty="0" smtClean="0"/>
              <a:t>.</a:t>
            </a:r>
            <a:endParaRPr lang="ar-SA" sz="3000" dirty="0"/>
          </a:p>
          <a:p>
            <a:r>
              <a:rPr lang="ar-SA" sz="3000" dirty="0"/>
              <a:t>وتستخدم في علاج الحالات التي يرتفع فيها إنتاج الحمض المعدي</a:t>
            </a:r>
            <a:r>
              <a:rPr lang="ar-SA" sz="3000" dirty="0" smtClean="0"/>
              <a:t>.</a:t>
            </a:r>
            <a:endParaRPr lang="ar-SA" sz="3000" dirty="0"/>
          </a:p>
          <a:p>
            <a:endParaRPr lang="ar-SY" sz="3000" dirty="0"/>
          </a:p>
        </p:txBody>
      </p:sp>
      <p:pic>
        <p:nvPicPr>
          <p:cNvPr id="5122" name="Picture 2" descr="C:\Users\LENOVO\Downloads\SHAREit\SM-G960F\photo\shutterstock_207824182_Antaci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312" y="3645951"/>
            <a:ext cx="4820976" cy="320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372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4587" y="260648"/>
            <a:ext cx="7498080" cy="4800600"/>
          </a:xfrm>
        </p:spPr>
        <p:txBody>
          <a:bodyPr/>
          <a:lstStyle/>
          <a:p>
            <a:endParaRPr lang="ar-SA" sz="3000" dirty="0"/>
          </a:p>
          <a:p>
            <a:pPr lvl="1">
              <a:buFont typeface="Wingdings" pitchFamily="2" charset="2"/>
              <a:buChar char="§"/>
            </a:pPr>
            <a:r>
              <a:rPr lang="ar-SA" sz="3000" dirty="0"/>
              <a:t>يمكن استخدام الـ </a:t>
            </a:r>
            <a:r>
              <a:rPr lang="en-US" sz="3000" dirty="0"/>
              <a:t>Dexlansoprazole </a:t>
            </a:r>
            <a:r>
              <a:rPr lang="ar-SA" sz="3000" dirty="0"/>
              <a:t>والـ </a:t>
            </a:r>
            <a:r>
              <a:rPr lang="en-US" sz="3000" dirty="0"/>
              <a:t>Rabeprazole </a:t>
            </a:r>
            <a:r>
              <a:rPr lang="ar-SA" sz="3000" dirty="0"/>
              <a:t>في حال المعدة الفارغة أو الممتلئة بالطعام. </a:t>
            </a:r>
          </a:p>
          <a:p>
            <a:pPr lvl="1">
              <a:buFont typeface="Wingdings" pitchFamily="2" charset="2"/>
              <a:buChar char="§"/>
            </a:pPr>
            <a:r>
              <a:rPr lang="ar-SA" sz="3000" dirty="0"/>
              <a:t>بينما يجب استخدام الـ </a:t>
            </a:r>
            <a:r>
              <a:rPr lang="en-US" sz="3000" dirty="0"/>
              <a:t>Esomeprazole, Lansoprazole , Omeprazole</a:t>
            </a:r>
            <a:r>
              <a:rPr lang="ar-SA" sz="3000" dirty="0"/>
              <a:t> </a:t>
            </a:r>
            <a:r>
              <a:rPr lang="ar-SY" sz="3000" dirty="0"/>
              <a:t> </a:t>
            </a:r>
            <a:r>
              <a:rPr lang="en-US" sz="3000" dirty="0"/>
              <a:t>Pantoprazol,</a:t>
            </a:r>
            <a:r>
              <a:rPr lang="ar-SY" sz="3000" dirty="0"/>
              <a:t>: </a:t>
            </a:r>
            <a:r>
              <a:rPr lang="en-US" sz="3000" dirty="0"/>
              <a:t>  </a:t>
            </a:r>
            <a:r>
              <a:rPr lang="ar-SA" sz="3000" dirty="0"/>
              <a:t>قبل الطعام بساعة على الأقل لانها تحتاج الى وسط حمضي لتكون فعالة لذلك يجب أن تؤخذ على الريق أي قبل الطعام </a:t>
            </a:r>
          </a:p>
          <a:p>
            <a:endParaRPr lang="ar-SY"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941168"/>
            <a:ext cx="1944216" cy="102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1909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16690</TotalTime>
  <Words>1273</Words>
  <Application>Microsoft Office PowerPoint</Application>
  <PresentationFormat>On-screen Show (4:3)</PresentationFormat>
  <Paragraphs>140</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انقلاب</vt:lpstr>
      <vt:lpstr>تداخل الدواء مع الغذاء</vt:lpstr>
      <vt:lpstr>كيف يحصل التداخل الدوائي الغذائي على مستوى الحركية الدوائية ؟</vt:lpstr>
      <vt:lpstr>PowerPoint Presentation</vt:lpstr>
      <vt:lpstr>بعض المصطلحات الهامة التي يجب على الصيدلي  التنبه عليها</vt:lpstr>
      <vt:lpstr>PowerPoint Presentation</vt:lpstr>
      <vt:lpstr>كيف يتداخل الغذاء مع الدواء؟</vt:lpstr>
      <vt:lpstr>PowerPoint Presentation</vt:lpstr>
      <vt:lpstr>اولا : تداخل الدواء مع الوجبة قبل أم بعد الوجبة وسنذكر أمثله على ذلك منها :</vt:lpstr>
      <vt:lpstr>PowerPoint Presentation</vt:lpstr>
      <vt:lpstr>أدوية قصور الغدة الدرقية:</vt:lpstr>
      <vt:lpstr>تداخل الطعام مع الادوية القلبية:</vt:lpstr>
      <vt:lpstr>PowerPoint Presentation</vt:lpstr>
      <vt:lpstr>الغليكوزيدات:</vt:lpstr>
      <vt:lpstr>خافضات الشحوم من زمرة الستاتينات:</vt:lpstr>
      <vt:lpstr>PowerPoint Presentation</vt:lpstr>
      <vt:lpstr>الحساسيَّةُ ومضاداتُ الهيستامين:</vt:lpstr>
      <vt:lpstr>PowerPoint Presentation</vt:lpstr>
      <vt:lpstr>المضادات الحيوية :</vt:lpstr>
      <vt:lpstr>ثانيا: تأثير أنواع الغذاء على الدواء</vt:lpstr>
      <vt:lpstr>PowerPoint Presentation</vt:lpstr>
      <vt:lpstr>PowerPoint Presentation</vt:lpstr>
      <vt:lpstr>مادة العفص (التانينات) </vt:lpstr>
      <vt:lpstr>PowerPoint Presentation</vt:lpstr>
      <vt:lpstr>PowerPoint Presentation</vt:lpstr>
      <vt:lpstr>PowerPoint Presentation</vt:lpstr>
      <vt:lpstr>PowerPoint Presentation</vt:lpstr>
      <vt:lpstr>الخضروات الورقية الخضراء:</vt:lpstr>
      <vt:lpstr>PowerPoint Presentation</vt:lpstr>
      <vt:lpstr>الثوم والزنجبيل </vt:lpstr>
      <vt:lpstr>العرقسوس </vt:lpstr>
      <vt:lpstr>مضادات الاكتئاب من فئة MAOI</vt:lpstr>
      <vt:lpstr>الخلاصة</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تداخل الدواء مع الغذاء</dc:title>
  <dc:creator>LENOVO</dc:creator>
  <cp:lastModifiedBy>Windows User</cp:lastModifiedBy>
  <cp:revision>158</cp:revision>
  <dcterms:created xsi:type="dcterms:W3CDTF">2019-01-23T20:30:07Z</dcterms:created>
  <dcterms:modified xsi:type="dcterms:W3CDTF">2019-03-19T07:02:38Z</dcterms:modified>
</cp:coreProperties>
</file>