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notesSlides/notesSlide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96" r:id="rId1"/>
  </p:sldMasterIdLst>
  <p:notesMasterIdLst>
    <p:notesMasterId r:id="rId52"/>
  </p:notesMasterIdLst>
  <p:sldIdLst>
    <p:sldId id="256" r:id="rId2"/>
    <p:sldId id="298" r:id="rId3"/>
    <p:sldId id="258" r:id="rId4"/>
    <p:sldId id="278" r:id="rId5"/>
    <p:sldId id="311" r:id="rId6"/>
    <p:sldId id="259" r:id="rId7"/>
    <p:sldId id="299" r:id="rId8"/>
    <p:sldId id="262" r:id="rId9"/>
    <p:sldId id="303" r:id="rId10"/>
    <p:sldId id="260" r:id="rId11"/>
    <p:sldId id="261" r:id="rId12"/>
    <p:sldId id="263" r:id="rId13"/>
    <p:sldId id="264" r:id="rId14"/>
    <p:sldId id="265" r:id="rId15"/>
    <p:sldId id="266" r:id="rId16"/>
    <p:sldId id="267" r:id="rId17"/>
    <p:sldId id="297" r:id="rId18"/>
    <p:sldId id="296" r:id="rId19"/>
    <p:sldId id="273" r:id="rId20"/>
    <p:sldId id="274" r:id="rId21"/>
    <p:sldId id="276" r:id="rId22"/>
    <p:sldId id="279" r:id="rId23"/>
    <p:sldId id="281" r:id="rId24"/>
    <p:sldId id="307" r:id="rId25"/>
    <p:sldId id="308" r:id="rId26"/>
    <p:sldId id="282" r:id="rId27"/>
    <p:sldId id="304" r:id="rId28"/>
    <p:sldId id="283" r:id="rId29"/>
    <p:sldId id="305" r:id="rId30"/>
    <p:sldId id="284" r:id="rId31"/>
    <p:sldId id="315" r:id="rId32"/>
    <p:sldId id="285" r:id="rId33"/>
    <p:sldId id="286" r:id="rId34"/>
    <p:sldId id="309" r:id="rId35"/>
    <p:sldId id="313" r:id="rId36"/>
    <p:sldId id="287" r:id="rId37"/>
    <p:sldId id="314" r:id="rId38"/>
    <p:sldId id="316" r:id="rId39"/>
    <p:sldId id="288" r:id="rId40"/>
    <p:sldId id="289" r:id="rId41"/>
    <p:sldId id="290" r:id="rId42"/>
    <p:sldId id="291" r:id="rId43"/>
    <p:sldId id="292" r:id="rId44"/>
    <p:sldId id="293" r:id="rId45"/>
    <p:sldId id="310" r:id="rId46"/>
    <p:sldId id="317" r:id="rId47"/>
    <p:sldId id="302" r:id="rId48"/>
    <p:sldId id="312" r:id="rId49"/>
    <p:sldId id="306" r:id="rId50"/>
    <p:sldId id="295" r:id="rId5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674" autoAdjust="0"/>
    <p:restoredTop sz="91755" autoAdjust="0"/>
  </p:normalViewPr>
  <p:slideViewPr>
    <p:cSldViewPr>
      <p:cViewPr varScale="1">
        <p:scale>
          <a:sx n="46" d="100"/>
          <a:sy n="46" d="100"/>
        </p:scale>
        <p:origin x="79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oleObject" Target="file:///C:\Users\rim\Desktop\&#1575;&#1587;&#1578;&#1576;&#1610;&#1575;&#1606;%20&#1605;&#1588;&#1585;&#1608;&#1593;%20&#1578;&#1582;&#1585;&#1580;%20(Responses).xlsx" TargetMode="External"/><Relationship Id="rId2" Type="http://schemas.microsoft.com/office/2011/relationships/chartColorStyle" Target="colors2.xml"/><Relationship Id="rId1" Type="http://schemas.microsoft.com/office/2011/relationships/chartStyle" Target="style2.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oleObject" Target="file:///C:\Users\rim\Desktop\&#1575;&#1587;&#1578;&#1576;&#1610;&#1575;&#1606;%20&#1605;&#1588;&#1585;&#1608;&#1593;%20&#1578;&#1582;&#1585;&#1580;%20(Responses).xlsx" TargetMode="External"/><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1"/>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3.3308333333333358E-3"/>
          <c:y val="0"/>
          <c:w val="0.54295749999999998"/>
          <c:h val="0.9043810949753136"/>
        </c:manualLayout>
      </c:layout>
      <c:pieChart>
        <c:varyColors val="1"/>
        <c:ser>
          <c:idx val="0"/>
          <c:order val="0"/>
          <c:tx>
            <c:strRef>
              <c:f>ورقة1!$B$1</c:f>
              <c:strCache>
                <c:ptCount val="1"/>
                <c:pt idx="0">
                  <c:v>عمود1</c:v>
                </c:pt>
              </c:strCache>
            </c:strRef>
          </c:tx>
          <c:dPt>
            <c:idx val="1"/>
            <c:bubble3D val="0"/>
            <c:explosion val="1"/>
            <c:extLst>
              <c:ext xmlns:c16="http://schemas.microsoft.com/office/drawing/2014/chart" uri="{C3380CC4-5D6E-409C-BE32-E72D297353CC}">
                <c16:uniqueId val="{00000000-EB82-4CE2-97A6-39E68C353E4A}"/>
              </c:ext>
            </c:extLst>
          </c:dPt>
          <c:dLbls>
            <c:spPr>
              <a:noFill/>
              <a:ln>
                <a:noFill/>
              </a:ln>
              <a:effectLst/>
            </c:spPr>
            <c:txPr>
              <a:bodyPr wrap="square" lIns="38100" tIns="19050" rIns="38100" bIns="19050" anchor="ctr">
                <a:spAutoFit/>
              </a:bodyPr>
              <a:lstStyle/>
              <a:p>
                <a:pPr>
                  <a:defRPr b="1"/>
                </a:pPr>
                <a:endParaRPr lang="ar-SA"/>
              </a:p>
            </c:txPr>
            <c:showLegendKey val="0"/>
            <c:showVal val="0"/>
            <c:showCatName val="0"/>
            <c:showSerName val="0"/>
            <c:showPercent val="1"/>
            <c:showBubbleSize val="0"/>
            <c:showLeaderLines val="0"/>
            <c:extLst>
              <c:ext xmlns:c15="http://schemas.microsoft.com/office/drawing/2012/chart" uri="{CE6537A1-D6FC-4f65-9D91-7224C49458BB}"/>
            </c:extLst>
          </c:dLbls>
          <c:cat>
            <c:strRef>
              <c:f>ورقة1!$A$2:$A$3</c:f>
              <c:strCache>
                <c:ptCount val="2"/>
                <c:pt idx="0">
                  <c:v>الذكور</c:v>
                </c:pt>
                <c:pt idx="1">
                  <c:v>الاناث</c:v>
                </c:pt>
              </c:strCache>
            </c:strRef>
          </c:cat>
          <c:val>
            <c:numRef>
              <c:f>ورقة1!$B$2:$B$3</c:f>
              <c:numCache>
                <c:formatCode>0%</c:formatCode>
                <c:ptCount val="2"/>
                <c:pt idx="0">
                  <c:v>0.38000000000000161</c:v>
                </c:pt>
                <c:pt idx="1">
                  <c:v>0.62000000000000288</c:v>
                </c:pt>
              </c:numCache>
            </c:numRef>
          </c:val>
          <c:extLst>
            <c:ext xmlns:c16="http://schemas.microsoft.com/office/drawing/2014/chart" uri="{C3380CC4-5D6E-409C-BE32-E72D297353CC}">
              <c16:uniqueId val="{00000000-65A9-4EC3-80F5-A5F010343287}"/>
            </c:ext>
          </c:extLst>
        </c:ser>
        <c:dLbls>
          <c:showLegendKey val="0"/>
          <c:showVal val="0"/>
          <c:showCatName val="0"/>
          <c:showSerName val="0"/>
          <c:showPercent val="1"/>
          <c:showBubbleSize val="0"/>
          <c:showLeaderLines val="0"/>
        </c:dLbls>
        <c:firstSliceAng val="0"/>
      </c:pieChart>
    </c:plotArea>
    <c:legend>
      <c:legendPos val="r"/>
      <c:overlay val="0"/>
      <c:txPr>
        <a:bodyPr/>
        <a:lstStyle/>
        <a:p>
          <a:pPr>
            <a:defRPr b="1"/>
          </a:pPr>
          <a:endParaRPr lang="ar-SA"/>
        </a:p>
      </c:txPr>
    </c:legend>
    <c:plotVisOnly val="1"/>
    <c:dispBlanksAs val="zero"/>
    <c:showDLblsOverMax val="0"/>
  </c:chart>
  <c:txPr>
    <a:bodyPr/>
    <a:lstStyle/>
    <a:p>
      <a:pPr>
        <a:defRPr sz="2800"/>
      </a:pPr>
      <a:endParaRPr lang="ar-SA"/>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1"/>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barChart>
        <c:barDir val="col"/>
        <c:grouping val="clustered"/>
        <c:varyColors val="1"/>
        <c:ser>
          <c:idx val="0"/>
          <c:order val="0"/>
          <c:tx>
            <c:strRef>
              <c:f>ورقة1!$B$1</c:f>
              <c:strCache>
                <c:ptCount val="1"/>
                <c:pt idx="0">
                  <c:v>سلسلة 1</c:v>
                </c:pt>
              </c:strCache>
            </c:strRef>
          </c:tx>
          <c:invertIfNegative val="1"/>
          <c:cat>
            <c:strRef>
              <c:f>ورقة1!$A$2:$A$6</c:f>
              <c:strCache>
                <c:ptCount val="5"/>
                <c:pt idx="0">
                  <c:v>سيرترالين</c:v>
                </c:pt>
                <c:pt idx="1">
                  <c:v>دولوكسيتين</c:v>
                </c:pt>
                <c:pt idx="2">
                  <c:v>سيتالوبرام</c:v>
                </c:pt>
                <c:pt idx="3">
                  <c:v>اميتربتللين</c:v>
                </c:pt>
                <c:pt idx="4">
                  <c:v>غير ذلك</c:v>
                </c:pt>
              </c:strCache>
            </c:strRef>
          </c:cat>
          <c:val>
            <c:numRef>
              <c:f>ورقة1!$B$2:$B$6</c:f>
              <c:numCache>
                <c:formatCode>0%</c:formatCode>
                <c:ptCount val="5"/>
                <c:pt idx="0">
                  <c:v>0.30000000000000032</c:v>
                </c:pt>
                <c:pt idx="1">
                  <c:v>0.21000000000000021</c:v>
                </c:pt>
                <c:pt idx="2">
                  <c:v>0.14000000000000001</c:v>
                </c:pt>
                <c:pt idx="3">
                  <c:v>0.27</c:v>
                </c:pt>
                <c:pt idx="4">
                  <c:v>8.0000000000000043E-2</c:v>
                </c:pt>
              </c:numCache>
            </c:numRef>
          </c:val>
          <c:extLst>
            <c:ext xmlns:c16="http://schemas.microsoft.com/office/drawing/2014/chart" uri="{C3380CC4-5D6E-409C-BE32-E72D297353CC}">
              <c16:uniqueId val="{00000000-7EE2-43CB-A3CD-32042326D43B}"/>
            </c:ext>
          </c:extLst>
        </c:ser>
        <c:dLbls>
          <c:showLegendKey val="0"/>
          <c:showVal val="0"/>
          <c:showCatName val="0"/>
          <c:showSerName val="0"/>
          <c:showPercent val="0"/>
          <c:showBubbleSize val="0"/>
        </c:dLbls>
        <c:gapWidth val="150"/>
        <c:axId val="66712320"/>
        <c:axId val="66728320"/>
      </c:barChart>
      <c:catAx>
        <c:axId val="66712320"/>
        <c:scaling>
          <c:orientation val="minMax"/>
        </c:scaling>
        <c:delete val="1"/>
        <c:axPos val="b"/>
        <c:numFmt formatCode="General" sourceLinked="0"/>
        <c:majorTickMark val="none"/>
        <c:minorTickMark val="cross"/>
        <c:tickLblPos val="none"/>
        <c:crossAx val="66728320"/>
        <c:crosses val="autoZero"/>
        <c:auto val="1"/>
        <c:lblAlgn val="ctr"/>
        <c:lblOffset val="100"/>
        <c:noMultiLvlLbl val="1"/>
      </c:catAx>
      <c:valAx>
        <c:axId val="66728320"/>
        <c:scaling>
          <c:orientation val="minMax"/>
        </c:scaling>
        <c:delete val="1"/>
        <c:axPos val="l"/>
        <c:majorGridlines/>
        <c:numFmt formatCode="0%" sourceLinked="1"/>
        <c:majorTickMark val="none"/>
        <c:minorTickMark val="cross"/>
        <c:tickLblPos val="none"/>
        <c:crossAx val="66712320"/>
        <c:crosses val="autoZero"/>
        <c:crossBetween val="between"/>
      </c:valAx>
      <c:dTable>
        <c:showHorzBorder val="1"/>
        <c:showVertBorder val="1"/>
        <c:showOutline val="1"/>
        <c:showKeys val="1"/>
      </c:dTable>
    </c:plotArea>
    <c:plotVisOnly val="1"/>
    <c:dispBlanksAs val="gap"/>
    <c:showDLblsOverMax val="1"/>
  </c:chart>
  <c:txPr>
    <a:bodyPr/>
    <a:lstStyle/>
    <a:p>
      <a:pPr>
        <a:defRPr sz="2000" b="1"/>
      </a:pPr>
      <a:endParaRPr lang="ar-SA"/>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ورقة1!$P$4</c:f>
              <c:strCache>
                <c:ptCount val="1"/>
                <c:pt idx="0">
                  <c:v>العدد</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8A6-485E-92DF-44D1ED931E8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8A6-485E-92DF-44D1ED931E8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8A6-485E-92DF-44D1ED931E8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8A6-485E-92DF-44D1ED931E8E}"/>
              </c:ext>
            </c:extLst>
          </c:dPt>
          <c:dLbls>
            <c:dLbl>
              <c:idx val="1"/>
              <c:layout>
                <c:manualLayout>
                  <c:x val="4.3221550022762713E-2"/>
                  <c:y val="0.1400659574478221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8A6-485E-92DF-44D1ED931E8E}"/>
                </c:ext>
              </c:extLst>
            </c:dLbl>
            <c:dLbl>
              <c:idx val="2"/>
              <c:layout>
                <c:manualLayout>
                  <c:x val="-2.6685712088302022E-2"/>
                  <c:y val="1.356263122764037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8A6-485E-92DF-44D1ED931E8E}"/>
                </c:ext>
              </c:extLst>
            </c:dLbl>
            <c:dLbl>
              <c:idx val="3"/>
              <c:layout>
                <c:manualLayout>
                  <c:x val="5.9176535676672748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8A6-485E-92DF-44D1ED931E8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800" b="1" i="0" u="none" strike="noStrike" kern="1200" baseline="0">
                    <a:solidFill>
                      <a:schemeClr val="lt1"/>
                    </a:solidFill>
                    <a:latin typeface="+mn-lt"/>
                    <a:ea typeface="+mn-ea"/>
                    <a:cs typeface="+mn-cs"/>
                  </a:defRPr>
                </a:pPr>
                <a:endParaRPr lang="ar-SA"/>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ورقة1!$O$5:$O$8</c:f>
              <c:strCache>
                <c:ptCount val="4"/>
                <c:pt idx="0">
                  <c:v>أقل من 10</c:v>
                </c:pt>
                <c:pt idx="1">
                  <c:v>من 10 إلى 20</c:v>
                </c:pt>
                <c:pt idx="2">
                  <c:v>من 20 إلى 30</c:v>
                </c:pt>
                <c:pt idx="3">
                  <c:v>أكثر من 30</c:v>
                </c:pt>
              </c:strCache>
            </c:strRef>
          </c:cat>
          <c:val>
            <c:numRef>
              <c:f>ورقة1!$P$5:$P$8</c:f>
              <c:numCache>
                <c:formatCode>General</c:formatCode>
                <c:ptCount val="4"/>
                <c:pt idx="0">
                  <c:v>80</c:v>
                </c:pt>
                <c:pt idx="1">
                  <c:v>15</c:v>
                </c:pt>
                <c:pt idx="2">
                  <c:v>3</c:v>
                </c:pt>
                <c:pt idx="3">
                  <c:v>3</c:v>
                </c:pt>
              </c:numCache>
            </c:numRef>
          </c:val>
          <c:extLst>
            <c:ext xmlns:c16="http://schemas.microsoft.com/office/drawing/2014/chart" uri="{C3380CC4-5D6E-409C-BE32-E72D297353CC}">
              <c16:uniqueId val="{00000008-08A6-485E-92DF-44D1ED931E8E}"/>
            </c:ext>
          </c:extLst>
        </c:ser>
        <c:dLbls>
          <c:dLblPos val="ctr"/>
          <c:showLegendKey val="0"/>
          <c:showVal val="0"/>
          <c:showCatName val="0"/>
          <c:showSerName val="0"/>
          <c:showPercent val="1"/>
          <c:showBubbleSize val="0"/>
          <c:showLeaderLines val="1"/>
        </c:dLbls>
        <c:firstSliceAng val="360"/>
      </c:pieChart>
      <c:spPr>
        <a:noFill/>
        <a:ln>
          <a:noFill/>
        </a:ln>
        <a:effectLst/>
      </c:spPr>
    </c:plotArea>
    <c:legend>
      <c:legendPos val="l"/>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ar-S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sz="1800"/>
      </a:pPr>
      <a:endParaRPr lang="ar-SA"/>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1"/>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921163399855866E-2"/>
          <c:y val="0"/>
          <c:w val="0.6491025762617072"/>
          <c:h val="0.92181169612892189"/>
        </c:manualLayout>
      </c:layout>
      <c:pieChart>
        <c:varyColors val="1"/>
        <c:ser>
          <c:idx val="0"/>
          <c:order val="0"/>
          <c:tx>
            <c:strRef>
              <c:f>ورقة1!$B$1</c:f>
              <c:strCache>
                <c:ptCount val="1"/>
                <c:pt idx="0">
                  <c:v>المبيعات</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ورقة1!$A$2:$A$3</c:f>
              <c:strCache>
                <c:ptCount val="2"/>
                <c:pt idx="0">
                  <c:v>RX</c:v>
                </c:pt>
                <c:pt idx="1">
                  <c:v>OTC</c:v>
                </c:pt>
              </c:strCache>
            </c:strRef>
          </c:cat>
          <c:val>
            <c:numRef>
              <c:f>ورقة1!$B$2:$B$3</c:f>
              <c:numCache>
                <c:formatCode>0%</c:formatCode>
                <c:ptCount val="2"/>
                <c:pt idx="0">
                  <c:v>0.79</c:v>
                </c:pt>
                <c:pt idx="1">
                  <c:v>0.21000000000000021</c:v>
                </c:pt>
              </c:numCache>
            </c:numRef>
          </c:val>
          <c:extLst>
            <c:ext xmlns:c16="http://schemas.microsoft.com/office/drawing/2014/chart" uri="{C3380CC4-5D6E-409C-BE32-E72D297353CC}">
              <c16:uniqueId val="{00000000-0530-48E8-B53F-32BDD73659F3}"/>
            </c:ext>
          </c:extLst>
        </c:ser>
        <c:dLbls>
          <c:showLegendKey val="0"/>
          <c:showVal val="0"/>
          <c:showCatName val="0"/>
          <c:showSerName val="0"/>
          <c:showPercent val="1"/>
          <c:showBubbleSize val="0"/>
          <c:showLeaderLines val="0"/>
        </c:dLbls>
        <c:firstSliceAng val="0"/>
      </c:pieChart>
    </c:plotArea>
    <c:legend>
      <c:legendPos val="r"/>
      <c:overlay val="0"/>
    </c:legend>
    <c:plotVisOnly val="1"/>
    <c:dispBlanksAs val="zero"/>
    <c:showDLblsOverMax val="0"/>
  </c:chart>
  <c:txPr>
    <a:bodyPr/>
    <a:lstStyle/>
    <a:p>
      <a:pPr>
        <a:defRPr sz="2800" b="1"/>
      </a:pPr>
      <a:endParaRPr lang="ar-SA"/>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barChart>
        <c:barDir val="col"/>
        <c:grouping val="clustered"/>
        <c:varyColors val="0"/>
        <c:ser>
          <c:idx val="0"/>
          <c:order val="0"/>
          <c:tx>
            <c:strRef>
              <c:f>ورقة1!$B$1</c:f>
              <c:strCache>
                <c:ptCount val="1"/>
                <c:pt idx="0">
                  <c:v>الفئات العمرية الاكثر استهلاكاً للمهدئات</c:v>
                </c:pt>
              </c:strCache>
            </c:strRef>
          </c:tx>
          <c:invertIfNegative val="0"/>
          <c:dLbls>
            <c:dLbl>
              <c:idx val="2"/>
              <c:layout>
                <c:manualLayout>
                  <c:x val="-2.2108843537415029E-2"/>
                  <c:y val="-2.29372434610795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F7-4B1B-BEB5-3B3F7D6B77F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ورقة1!$A$2:$A$5</c:f>
              <c:strCache>
                <c:ptCount val="4"/>
                <c:pt idx="0">
                  <c:v>من 18 الى 25</c:v>
                </c:pt>
                <c:pt idx="1">
                  <c:v>من 25 الى 35</c:v>
                </c:pt>
                <c:pt idx="2">
                  <c:v>من 35 الى 55</c:v>
                </c:pt>
                <c:pt idx="3">
                  <c:v>أكبر من 55</c:v>
                </c:pt>
              </c:strCache>
            </c:strRef>
          </c:cat>
          <c:val>
            <c:numRef>
              <c:f>ورقة1!$B$2:$B$5</c:f>
              <c:numCache>
                <c:formatCode>0%</c:formatCode>
                <c:ptCount val="4"/>
                <c:pt idx="0">
                  <c:v>3.0000000000000002E-2</c:v>
                </c:pt>
                <c:pt idx="1">
                  <c:v>0.21000000000000021</c:v>
                </c:pt>
                <c:pt idx="2">
                  <c:v>0.59</c:v>
                </c:pt>
                <c:pt idx="3">
                  <c:v>0.17</c:v>
                </c:pt>
              </c:numCache>
            </c:numRef>
          </c:val>
          <c:extLst>
            <c:ext xmlns:c16="http://schemas.microsoft.com/office/drawing/2014/chart" uri="{C3380CC4-5D6E-409C-BE32-E72D297353CC}">
              <c16:uniqueId val="{00000000-70C7-40A6-8D5D-85CBDC169371}"/>
            </c:ext>
          </c:extLst>
        </c:ser>
        <c:ser>
          <c:idx val="1"/>
          <c:order val="1"/>
          <c:tx>
            <c:strRef>
              <c:f>ورقة1!$C$1</c:f>
              <c:strCache>
                <c:ptCount val="1"/>
                <c:pt idx="0">
                  <c:v>الفئات العمرية الاكثر استهلاكا لمضادات الاكتئاب</c:v>
                </c:pt>
              </c:strCache>
            </c:strRef>
          </c:tx>
          <c:invertIfNegative val="0"/>
          <c:dLbls>
            <c:dLbl>
              <c:idx val="2"/>
              <c:layout>
                <c:manualLayout>
                  <c:x val="2.2108843537414966E-2"/>
                  <c:y val="-1.7840078247506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F7-4B1B-BEB5-3B3F7D6B77F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ورقة1!$A$2:$A$5</c:f>
              <c:strCache>
                <c:ptCount val="4"/>
                <c:pt idx="0">
                  <c:v>من 18 الى 25</c:v>
                </c:pt>
                <c:pt idx="1">
                  <c:v>من 25 الى 35</c:v>
                </c:pt>
                <c:pt idx="2">
                  <c:v>من 35 الى 55</c:v>
                </c:pt>
                <c:pt idx="3">
                  <c:v>أكبر من 55</c:v>
                </c:pt>
              </c:strCache>
            </c:strRef>
          </c:cat>
          <c:val>
            <c:numRef>
              <c:f>ورقة1!$C$2:$C$5</c:f>
              <c:numCache>
                <c:formatCode>0%</c:formatCode>
                <c:ptCount val="4"/>
                <c:pt idx="0">
                  <c:v>1.0000000000000005E-2</c:v>
                </c:pt>
                <c:pt idx="1">
                  <c:v>0.26</c:v>
                </c:pt>
                <c:pt idx="2">
                  <c:v>0.59</c:v>
                </c:pt>
                <c:pt idx="3">
                  <c:v>0.13</c:v>
                </c:pt>
              </c:numCache>
            </c:numRef>
          </c:val>
          <c:extLst>
            <c:ext xmlns:c16="http://schemas.microsoft.com/office/drawing/2014/chart" uri="{C3380CC4-5D6E-409C-BE32-E72D297353CC}">
              <c16:uniqueId val="{00000001-70C7-40A6-8D5D-85CBDC169371}"/>
            </c:ext>
          </c:extLst>
        </c:ser>
        <c:dLbls>
          <c:showLegendKey val="0"/>
          <c:showVal val="0"/>
          <c:showCatName val="0"/>
          <c:showSerName val="0"/>
          <c:showPercent val="0"/>
          <c:showBubbleSize val="0"/>
        </c:dLbls>
        <c:gapWidth val="75"/>
        <c:axId val="67569920"/>
        <c:axId val="67688320"/>
      </c:barChart>
      <c:catAx>
        <c:axId val="67569920"/>
        <c:scaling>
          <c:orientation val="minMax"/>
        </c:scaling>
        <c:delete val="0"/>
        <c:axPos val="b"/>
        <c:numFmt formatCode="General" sourceLinked="0"/>
        <c:majorTickMark val="none"/>
        <c:minorTickMark val="none"/>
        <c:tickLblPos val="nextTo"/>
        <c:crossAx val="67688320"/>
        <c:crosses val="autoZero"/>
        <c:auto val="1"/>
        <c:lblAlgn val="ctr"/>
        <c:lblOffset val="100"/>
        <c:noMultiLvlLbl val="0"/>
      </c:catAx>
      <c:valAx>
        <c:axId val="67688320"/>
        <c:scaling>
          <c:orientation val="minMax"/>
        </c:scaling>
        <c:delete val="0"/>
        <c:axPos val="l"/>
        <c:majorGridlines/>
        <c:numFmt formatCode="0%" sourceLinked="1"/>
        <c:majorTickMark val="none"/>
        <c:minorTickMark val="none"/>
        <c:tickLblPos val="nextTo"/>
        <c:crossAx val="67569920"/>
        <c:crosses val="autoZero"/>
        <c:crossBetween val="between"/>
      </c:valAx>
    </c:plotArea>
    <c:legend>
      <c:legendPos val="r"/>
      <c:overlay val="0"/>
    </c:legend>
    <c:plotVisOnly val="1"/>
    <c:dispBlanksAs val="gap"/>
    <c:showDLblsOverMax val="0"/>
  </c:chart>
  <c:txPr>
    <a:bodyPr/>
    <a:lstStyle/>
    <a:p>
      <a:pPr>
        <a:defRPr sz="2400" b="1"/>
      </a:pPr>
      <a:endParaRPr lang="ar-SA"/>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1"/>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barChart>
        <c:barDir val="col"/>
        <c:grouping val="clustered"/>
        <c:varyColors val="1"/>
        <c:ser>
          <c:idx val="0"/>
          <c:order val="0"/>
          <c:tx>
            <c:strRef>
              <c:f>ورقة1!$B$1</c:f>
              <c:strCache>
                <c:ptCount val="1"/>
                <c:pt idx="0">
                  <c:v>الجنس الأكثر استهلاكا للادوية المهدئة</c:v>
                </c:pt>
              </c:strCache>
            </c:strRef>
          </c:tx>
          <c:invertIfNegative val="1"/>
          <c:cat>
            <c:strRef>
              <c:f>ورقة1!$A$2:$A$4</c:f>
              <c:strCache>
                <c:ptCount val="3"/>
                <c:pt idx="0">
                  <c:v>الذكور</c:v>
                </c:pt>
                <c:pt idx="1">
                  <c:v>الاناث</c:v>
                </c:pt>
                <c:pt idx="2">
                  <c:v>لايوجد فرق</c:v>
                </c:pt>
              </c:strCache>
            </c:strRef>
          </c:cat>
          <c:val>
            <c:numRef>
              <c:f>ورقة1!$B$2:$B$4</c:f>
              <c:numCache>
                <c:formatCode>0%</c:formatCode>
                <c:ptCount val="3"/>
                <c:pt idx="0">
                  <c:v>0.54</c:v>
                </c:pt>
                <c:pt idx="1">
                  <c:v>0.14000000000000001</c:v>
                </c:pt>
                <c:pt idx="2">
                  <c:v>0.3200000000000035</c:v>
                </c:pt>
              </c:numCache>
            </c:numRef>
          </c:val>
          <c:extLst>
            <c:ext xmlns:c16="http://schemas.microsoft.com/office/drawing/2014/chart" uri="{C3380CC4-5D6E-409C-BE32-E72D297353CC}">
              <c16:uniqueId val="{00000000-B600-4E9C-8F2F-ADB3DE4C68F5}"/>
            </c:ext>
          </c:extLst>
        </c:ser>
        <c:ser>
          <c:idx val="1"/>
          <c:order val="1"/>
          <c:tx>
            <c:strRef>
              <c:f>ورقة1!$C$1</c:f>
              <c:strCache>
                <c:ptCount val="1"/>
                <c:pt idx="0">
                  <c:v>الجنس الأكثر استهلاكا للادوية المضادة للاكتئاب</c:v>
                </c:pt>
              </c:strCache>
            </c:strRef>
          </c:tx>
          <c:invertIfNegative val="1"/>
          <c:cat>
            <c:strRef>
              <c:f>ورقة1!$A$2:$A$4</c:f>
              <c:strCache>
                <c:ptCount val="3"/>
                <c:pt idx="0">
                  <c:v>الذكور</c:v>
                </c:pt>
                <c:pt idx="1">
                  <c:v>الاناث</c:v>
                </c:pt>
                <c:pt idx="2">
                  <c:v>لايوجد فرق</c:v>
                </c:pt>
              </c:strCache>
            </c:strRef>
          </c:cat>
          <c:val>
            <c:numRef>
              <c:f>ورقة1!$C$2:$C$4</c:f>
              <c:numCache>
                <c:formatCode>0%</c:formatCode>
                <c:ptCount val="3"/>
                <c:pt idx="0">
                  <c:v>0.21000000000000021</c:v>
                </c:pt>
                <c:pt idx="1">
                  <c:v>0.18000000000000024</c:v>
                </c:pt>
                <c:pt idx="2">
                  <c:v>0.61000000000000065</c:v>
                </c:pt>
              </c:numCache>
            </c:numRef>
          </c:val>
          <c:extLst>
            <c:ext xmlns:c16="http://schemas.microsoft.com/office/drawing/2014/chart" uri="{C3380CC4-5D6E-409C-BE32-E72D297353CC}">
              <c16:uniqueId val="{00000001-B600-4E9C-8F2F-ADB3DE4C68F5}"/>
            </c:ext>
          </c:extLst>
        </c:ser>
        <c:dLbls>
          <c:showLegendKey val="0"/>
          <c:showVal val="0"/>
          <c:showCatName val="0"/>
          <c:showSerName val="0"/>
          <c:showPercent val="0"/>
          <c:showBubbleSize val="0"/>
        </c:dLbls>
        <c:gapWidth val="150"/>
        <c:axId val="67740032"/>
        <c:axId val="67742336"/>
      </c:barChart>
      <c:catAx>
        <c:axId val="67740032"/>
        <c:scaling>
          <c:orientation val="minMax"/>
        </c:scaling>
        <c:delete val="1"/>
        <c:axPos val="b"/>
        <c:numFmt formatCode="General" sourceLinked="0"/>
        <c:majorTickMark val="none"/>
        <c:minorTickMark val="cross"/>
        <c:tickLblPos val="none"/>
        <c:crossAx val="67742336"/>
        <c:crosses val="autoZero"/>
        <c:auto val="1"/>
        <c:lblAlgn val="ctr"/>
        <c:lblOffset val="100"/>
        <c:noMultiLvlLbl val="1"/>
      </c:catAx>
      <c:valAx>
        <c:axId val="67742336"/>
        <c:scaling>
          <c:orientation val="minMax"/>
        </c:scaling>
        <c:delete val="1"/>
        <c:axPos val="l"/>
        <c:majorGridlines/>
        <c:numFmt formatCode="0%" sourceLinked="1"/>
        <c:majorTickMark val="none"/>
        <c:minorTickMark val="cross"/>
        <c:tickLblPos val="none"/>
        <c:crossAx val="67740032"/>
        <c:crosses val="autoZero"/>
        <c:crossBetween val="between"/>
      </c:valAx>
      <c:dTable>
        <c:showHorzBorder val="1"/>
        <c:showVertBorder val="1"/>
        <c:showOutline val="1"/>
        <c:showKeys val="1"/>
      </c:dTable>
    </c:plotArea>
    <c:plotVisOnly val="1"/>
    <c:dispBlanksAs val="gap"/>
    <c:showDLblsOverMax val="1"/>
  </c:chart>
  <c:txPr>
    <a:bodyPr/>
    <a:lstStyle/>
    <a:p>
      <a:pPr>
        <a:defRPr sz="1800"/>
      </a:pPr>
      <a:endParaRPr lang="ar-SA"/>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1"/>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barChart>
        <c:barDir val="col"/>
        <c:grouping val="clustered"/>
        <c:varyColors val="1"/>
        <c:ser>
          <c:idx val="0"/>
          <c:order val="0"/>
          <c:tx>
            <c:strRef>
              <c:f>ورقة1!$B$1</c:f>
              <c:strCache>
                <c:ptCount val="1"/>
                <c:pt idx="0">
                  <c:v>هل لاحظت زيادة في صرف الأدوية المهدئة خلال الأزمة </c:v>
                </c:pt>
              </c:strCache>
            </c:strRef>
          </c:tx>
          <c:invertIfNegative val="1"/>
          <c:cat>
            <c:strRef>
              <c:f>ورقة1!$A$2:$A$5</c:f>
              <c:strCache>
                <c:ptCount val="4"/>
                <c:pt idx="0">
                  <c:v>نعم</c:v>
                </c:pt>
                <c:pt idx="1">
                  <c:v>لا</c:v>
                </c:pt>
                <c:pt idx="2">
                  <c:v>لا اعلم</c:v>
                </c:pt>
                <c:pt idx="3">
                  <c:v>لايوجد فرق</c:v>
                </c:pt>
              </c:strCache>
            </c:strRef>
          </c:cat>
          <c:val>
            <c:numRef>
              <c:f>ورقة1!$B$2:$B$5</c:f>
              <c:numCache>
                <c:formatCode>0%</c:formatCode>
                <c:ptCount val="4"/>
                <c:pt idx="0">
                  <c:v>0.81</c:v>
                </c:pt>
                <c:pt idx="1">
                  <c:v>2.0000000000000011E-2</c:v>
                </c:pt>
                <c:pt idx="2">
                  <c:v>0.11</c:v>
                </c:pt>
                <c:pt idx="3">
                  <c:v>0.05</c:v>
                </c:pt>
              </c:numCache>
            </c:numRef>
          </c:val>
          <c:extLst>
            <c:ext xmlns:c16="http://schemas.microsoft.com/office/drawing/2014/chart" uri="{C3380CC4-5D6E-409C-BE32-E72D297353CC}">
              <c16:uniqueId val="{00000000-2C97-4BF5-B92F-B0C95DC3C208}"/>
            </c:ext>
          </c:extLst>
        </c:ser>
        <c:ser>
          <c:idx val="1"/>
          <c:order val="1"/>
          <c:tx>
            <c:strRef>
              <c:f>ورقة1!$C$1</c:f>
              <c:strCache>
                <c:ptCount val="1"/>
                <c:pt idx="0">
                  <c:v>هل لاحظت زيادة في صرف الأدوية المضادة للاكتئاب خلال الازمة</c:v>
                </c:pt>
              </c:strCache>
            </c:strRef>
          </c:tx>
          <c:invertIfNegative val="1"/>
          <c:cat>
            <c:strRef>
              <c:f>ورقة1!$A$2:$A$5</c:f>
              <c:strCache>
                <c:ptCount val="4"/>
                <c:pt idx="0">
                  <c:v>نعم</c:v>
                </c:pt>
                <c:pt idx="1">
                  <c:v>لا</c:v>
                </c:pt>
                <c:pt idx="2">
                  <c:v>لا اعلم</c:v>
                </c:pt>
                <c:pt idx="3">
                  <c:v>لايوجد فرق</c:v>
                </c:pt>
              </c:strCache>
            </c:strRef>
          </c:cat>
          <c:val>
            <c:numRef>
              <c:f>ورقة1!$C$2:$C$5</c:f>
              <c:numCache>
                <c:formatCode>0%</c:formatCode>
                <c:ptCount val="4"/>
                <c:pt idx="0">
                  <c:v>0.78</c:v>
                </c:pt>
                <c:pt idx="1">
                  <c:v>0.05</c:v>
                </c:pt>
                <c:pt idx="2">
                  <c:v>0.12000000000000002</c:v>
                </c:pt>
                <c:pt idx="3">
                  <c:v>0.05</c:v>
                </c:pt>
              </c:numCache>
            </c:numRef>
          </c:val>
          <c:extLst>
            <c:ext xmlns:c16="http://schemas.microsoft.com/office/drawing/2014/chart" uri="{C3380CC4-5D6E-409C-BE32-E72D297353CC}">
              <c16:uniqueId val="{00000001-2C97-4BF5-B92F-B0C95DC3C208}"/>
            </c:ext>
          </c:extLst>
        </c:ser>
        <c:dLbls>
          <c:showLegendKey val="0"/>
          <c:showVal val="0"/>
          <c:showCatName val="0"/>
          <c:showSerName val="0"/>
          <c:showPercent val="0"/>
          <c:showBubbleSize val="0"/>
        </c:dLbls>
        <c:gapWidth val="150"/>
        <c:axId val="67887488"/>
        <c:axId val="67889792"/>
      </c:barChart>
      <c:catAx>
        <c:axId val="67887488"/>
        <c:scaling>
          <c:orientation val="minMax"/>
        </c:scaling>
        <c:delete val="1"/>
        <c:axPos val="b"/>
        <c:numFmt formatCode="General" sourceLinked="0"/>
        <c:majorTickMark val="none"/>
        <c:minorTickMark val="cross"/>
        <c:tickLblPos val="none"/>
        <c:crossAx val="67889792"/>
        <c:crosses val="autoZero"/>
        <c:auto val="1"/>
        <c:lblAlgn val="ctr"/>
        <c:lblOffset val="100"/>
        <c:noMultiLvlLbl val="1"/>
      </c:catAx>
      <c:valAx>
        <c:axId val="67889792"/>
        <c:scaling>
          <c:orientation val="minMax"/>
        </c:scaling>
        <c:delete val="1"/>
        <c:axPos val="l"/>
        <c:majorGridlines/>
        <c:numFmt formatCode="0%" sourceLinked="1"/>
        <c:majorTickMark val="none"/>
        <c:minorTickMark val="cross"/>
        <c:tickLblPos val="none"/>
        <c:crossAx val="67887488"/>
        <c:crosses val="autoZero"/>
        <c:crossBetween val="between"/>
      </c:valAx>
      <c:dTable>
        <c:showHorzBorder val="1"/>
        <c:showVertBorder val="1"/>
        <c:showOutline val="1"/>
        <c:showKeys val="1"/>
        <c:txPr>
          <a:bodyPr/>
          <a:lstStyle/>
          <a:p>
            <a:pPr rtl="0">
              <a:defRPr b="1"/>
            </a:pPr>
            <a:endParaRPr lang="ar-SA"/>
          </a:p>
        </c:txPr>
      </c:dTable>
    </c:plotArea>
    <c:plotVisOnly val="1"/>
    <c:dispBlanksAs val="gap"/>
    <c:showDLblsOverMax val="1"/>
  </c:chart>
  <c:txPr>
    <a:bodyPr/>
    <a:lstStyle/>
    <a:p>
      <a:pPr>
        <a:defRPr sz="1800"/>
      </a:pPr>
      <a:endParaRPr lang="ar-SA"/>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1"/>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
          <c:y val="0"/>
          <c:w val="0.62762416666666665"/>
          <c:h val="1"/>
        </c:manualLayout>
      </c:layout>
      <c:pieChart>
        <c:varyColors val="1"/>
        <c:ser>
          <c:idx val="0"/>
          <c:order val="0"/>
          <c:tx>
            <c:strRef>
              <c:f>ورقة1!$B$1</c:f>
              <c:strCache>
                <c:ptCount val="1"/>
                <c:pt idx="0">
                  <c:v>المبيعات</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ورقة1!$A$2:$A$4</c:f>
              <c:strCache>
                <c:ptCount val="3"/>
                <c:pt idx="0">
                  <c:v>أقل من 5 سنوات</c:v>
                </c:pt>
                <c:pt idx="1">
                  <c:v>من 5 الى 10 سنوات</c:v>
                </c:pt>
                <c:pt idx="2">
                  <c:v>أاكثر من 10 سنوات</c:v>
                </c:pt>
              </c:strCache>
            </c:strRef>
          </c:cat>
          <c:val>
            <c:numRef>
              <c:f>ورقة1!$B$2:$B$4</c:f>
              <c:numCache>
                <c:formatCode>0%</c:formatCode>
                <c:ptCount val="3"/>
                <c:pt idx="0">
                  <c:v>0.43000000000000038</c:v>
                </c:pt>
                <c:pt idx="1">
                  <c:v>0.18000000000000024</c:v>
                </c:pt>
                <c:pt idx="2">
                  <c:v>0.39000000000000162</c:v>
                </c:pt>
              </c:numCache>
            </c:numRef>
          </c:val>
          <c:extLst>
            <c:ext xmlns:c16="http://schemas.microsoft.com/office/drawing/2014/chart" uri="{C3380CC4-5D6E-409C-BE32-E72D297353CC}">
              <c16:uniqueId val="{00000000-2C1E-4383-ACB4-3A2A6DF2A07F}"/>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zero"/>
    <c:showDLblsOverMax val="0"/>
  </c:chart>
  <c:txPr>
    <a:bodyPr/>
    <a:lstStyle/>
    <a:p>
      <a:pPr>
        <a:defRPr sz="2800" b="1"/>
      </a:pPr>
      <a:endParaRPr lang="ar-SA"/>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1"/>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1.6375000000000014E-3"/>
          <c:y val="0"/>
          <c:w val="0.56412416666666665"/>
          <c:h val="0.93963750671468083"/>
        </c:manualLayout>
      </c:layout>
      <c:pieChart>
        <c:varyColors val="1"/>
        <c:ser>
          <c:idx val="0"/>
          <c:order val="0"/>
          <c:tx>
            <c:strRef>
              <c:f>'ورقة1'!$B$1</c:f>
              <c:strCache>
                <c:ptCount val="1"/>
                <c:pt idx="0">
                  <c:v>المبيعات</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'ورقة1'!$A$2:$A$3</c:f>
              <c:strCache>
                <c:ptCount val="2"/>
                <c:pt idx="0">
                  <c:v>الريف</c:v>
                </c:pt>
                <c:pt idx="1">
                  <c:v>المدينة</c:v>
                </c:pt>
              </c:strCache>
            </c:strRef>
          </c:cat>
          <c:val>
            <c:numRef>
              <c:f>'ورقة1'!$B$2:$B$3</c:f>
              <c:numCache>
                <c:formatCode>0%</c:formatCode>
                <c:ptCount val="2"/>
                <c:pt idx="0">
                  <c:v>0.32000000000000373</c:v>
                </c:pt>
                <c:pt idx="1">
                  <c:v>0.68</c:v>
                </c:pt>
              </c:numCache>
            </c:numRef>
          </c:val>
          <c:extLst>
            <c:ext xmlns:c16="http://schemas.microsoft.com/office/drawing/2014/chart" uri="{C3380CC4-5D6E-409C-BE32-E72D297353CC}">
              <c16:uniqueId val="{00000000-1B8C-4DB2-99CE-DCD75DC3FA3B}"/>
            </c:ext>
          </c:extLst>
        </c:ser>
        <c:dLbls>
          <c:showLegendKey val="0"/>
          <c:showVal val="0"/>
          <c:showCatName val="0"/>
          <c:showSerName val="0"/>
          <c:showPercent val="1"/>
          <c:showBubbleSize val="0"/>
          <c:showLeaderLines val="0"/>
        </c:dLbls>
        <c:firstSliceAng val="0"/>
      </c:pieChart>
    </c:plotArea>
    <c:legend>
      <c:legendPos val="r"/>
      <c:overlay val="0"/>
    </c:legend>
    <c:plotVisOnly val="1"/>
    <c:dispBlanksAs val="zero"/>
    <c:showDLblsOverMax val="0"/>
  </c:chart>
  <c:txPr>
    <a:bodyPr/>
    <a:lstStyle/>
    <a:p>
      <a:pPr>
        <a:defRPr sz="2800" b="1"/>
      </a:pPr>
      <a:endParaRPr lang="ar-SA"/>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1"/>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
          <c:y val="0"/>
          <c:w val="0.60292972222222219"/>
          <c:h val="1"/>
        </c:manualLayout>
      </c:layout>
      <c:pieChart>
        <c:varyColors val="1"/>
        <c:ser>
          <c:idx val="0"/>
          <c:order val="0"/>
          <c:tx>
            <c:strRef>
              <c:f>ورقة1!$B$1</c:f>
              <c:strCache>
                <c:ptCount val="1"/>
                <c:pt idx="0">
                  <c:v>المبيعات</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ورقة1!$A$2:$A$3</c:f>
              <c:strCache>
                <c:ptCount val="2"/>
                <c:pt idx="0">
                  <c:v>اللاذقية</c:v>
                </c:pt>
                <c:pt idx="1">
                  <c:v>طرطوس</c:v>
                </c:pt>
              </c:strCache>
            </c:strRef>
          </c:cat>
          <c:val>
            <c:numRef>
              <c:f>ورقة1!$B$2:$B$3</c:f>
              <c:numCache>
                <c:formatCode>0%</c:formatCode>
                <c:ptCount val="2"/>
                <c:pt idx="0">
                  <c:v>0.60000000000000064</c:v>
                </c:pt>
                <c:pt idx="1">
                  <c:v>0.4</c:v>
                </c:pt>
              </c:numCache>
            </c:numRef>
          </c:val>
          <c:extLst>
            <c:ext xmlns:c16="http://schemas.microsoft.com/office/drawing/2014/chart" uri="{C3380CC4-5D6E-409C-BE32-E72D297353CC}">
              <c16:uniqueId val="{00000000-5745-46BE-892C-B99E1C4F050E}"/>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zero"/>
    <c:showDLblsOverMax val="0"/>
  </c:chart>
  <c:txPr>
    <a:bodyPr/>
    <a:lstStyle/>
    <a:p>
      <a:pPr>
        <a:defRPr sz="2800" b="1"/>
      </a:pPr>
      <a:endParaRPr lang="ar-SA"/>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1"/>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2093194444444447"/>
          <c:y val="0"/>
          <c:w val="0.61485666666666672"/>
          <c:h val="1"/>
        </c:manualLayout>
      </c:layout>
      <c:pieChart>
        <c:varyColors val="1"/>
        <c:ser>
          <c:idx val="0"/>
          <c:order val="0"/>
          <c:tx>
            <c:strRef>
              <c:f>'ورقة1'!$B$1</c:f>
              <c:strCache>
                <c:ptCount val="1"/>
                <c:pt idx="0">
                  <c:v>المبيعات</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'ورقة1'!$A$2:$A$3</c:f>
              <c:strCache>
                <c:ptCount val="2"/>
                <c:pt idx="0">
                  <c:v>نعم</c:v>
                </c:pt>
                <c:pt idx="1">
                  <c:v>لا</c:v>
                </c:pt>
              </c:strCache>
            </c:strRef>
          </c:cat>
          <c:val>
            <c:numRef>
              <c:f>'ورقة1'!$B$2:$B$3</c:f>
              <c:numCache>
                <c:formatCode>0%</c:formatCode>
                <c:ptCount val="2"/>
                <c:pt idx="0">
                  <c:v>0.85000000000000064</c:v>
                </c:pt>
                <c:pt idx="1">
                  <c:v>0.15000000000000024</c:v>
                </c:pt>
              </c:numCache>
            </c:numRef>
          </c:val>
          <c:extLst>
            <c:ext xmlns:c16="http://schemas.microsoft.com/office/drawing/2014/chart" uri="{C3380CC4-5D6E-409C-BE32-E72D297353CC}">
              <c16:uniqueId val="{00000000-6041-463B-ADB6-3A8E6482DAB9}"/>
            </c:ext>
          </c:extLst>
        </c:ser>
        <c:dLbls>
          <c:showLegendKey val="0"/>
          <c:showVal val="0"/>
          <c:showCatName val="0"/>
          <c:showSerName val="0"/>
          <c:showPercent val="1"/>
          <c:showBubbleSize val="0"/>
          <c:showLeaderLines val="0"/>
        </c:dLbls>
        <c:firstSliceAng val="0"/>
      </c:pieChart>
    </c:plotArea>
    <c:legend>
      <c:legendPos val="r"/>
      <c:overlay val="0"/>
    </c:legend>
    <c:plotVisOnly val="1"/>
    <c:dispBlanksAs val="zero"/>
    <c:showDLblsOverMax val="0"/>
  </c:chart>
  <c:txPr>
    <a:bodyPr/>
    <a:lstStyle/>
    <a:p>
      <a:pPr>
        <a:defRPr sz="2800" b="1"/>
      </a:pPr>
      <a:endParaRPr lang="ar-SA"/>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1"/>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447424433588787"/>
          <c:y val="0"/>
          <c:w val="0.82731786677167884"/>
          <c:h val="0.7992099202381393"/>
        </c:manualLayout>
      </c:layout>
      <c:barChart>
        <c:barDir val="col"/>
        <c:grouping val="clustered"/>
        <c:varyColors val="1"/>
        <c:ser>
          <c:idx val="0"/>
          <c:order val="0"/>
          <c:tx>
            <c:strRef>
              <c:f>ورقة1!$B$1</c:f>
              <c:strCache>
                <c:ptCount val="1"/>
                <c:pt idx="0">
                  <c:v>النسبة </c:v>
                </c:pt>
              </c:strCache>
            </c:strRef>
          </c:tx>
          <c:invertIfNegative val="1"/>
          <c:cat>
            <c:strRef>
              <c:f>ورقة1!$A$2:$A$7</c:f>
              <c:strCache>
                <c:ptCount val="6"/>
                <c:pt idx="0">
                  <c:v>كلونازيبام</c:v>
                </c:pt>
                <c:pt idx="1">
                  <c:v>ميدزولام</c:v>
                </c:pt>
                <c:pt idx="2">
                  <c:v>برومازيبام</c:v>
                </c:pt>
                <c:pt idx="3">
                  <c:v>ديازيبام</c:v>
                </c:pt>
                <c:pt idx="4">
                  <c:v>لورازيبام</c:v>
                </c:pt>
                <c:pt idx="5">
                  <c:v>غير ذلك</c:v>
                </c:pt>
              </c:strCache>
            </c:strRef>
          </c:cat>
          <c:val>
            <c:numRef>
              <c:f>ورقة1!$B$2:$B$7</c:f>
              <c:numCache>
                <c:formatCode>0%</c:formatCode>
                <c:ptCount val="6"/>
                <c:pt idx="0">
                  <c:v>0.56999999999999995</c:v>
                </c:pt>
                <c:pt idx="1">
                  <c:v>7.0000000000000021E-2</c:v>
                </c:pt>
                <c:pt idx="2">
                  <c:v>7.0000000000000021E-2</c:v>
                </c:pt>
                <c:pt idx="3">
                  <c:v>0.11</c:v>
                </c:pt>
                <c:pt idx="4">
                  <c:v>3.0000000000000002E-2</c:v>
                </c:pt>
                <c:pt idx="5">
                  <c:v>0.15000000000000024</c:v>
                </c:pt>
              </c:numCache>
            </c:numRef>
          </c:val>
          <c:extLst>
            <c:ext xmlns:c16="http://schemas.microsoft.com/office/drawing/2014/chart" uri="{C3380CC4-5D6E-409C-BE32-E72D297353CC}">
              <c16:uniqueId val="{00000000-92DD-464A-B063-BD2BB03F2CE1}"/>
            </c:ext>
          </c:extLst>
        </c:ser>
        <c:dLbls>
          <c:showLegendKey val="0"/>
          <c:showVal val="0"/>
          <c:showCatName val="0"/>
          <c:showSerName val="0"/>
          <c:showPercent val="0"/>
          <c:showBubbleSize val="0"/>
        </c:dLbls>
        <c:gapWidth val="150"/>
        <c:axId val="65757952"/>
        <c:axId val="65759488"/>
      </c:barChart>
      <c:catAx>
        <c:axId val="65757952"/>
        <c:scaling>
          <c:orientation val="minMax"/>
        </c:scaling>
        <c:delete val="1"/>
        <c:axPos val="b"/>
        <c:numFmt formatCode="General" sourceLinked="0"/>
        <c:majorTickMark val="none"/>
        <c:minorTickMark val="cross"/>
        <c:tickLblPos val="none"/>
        <c:crossAx val="65759488"/>
        <c:crosses val="autoZero"/>
        <c:auto val="1"/>
        <c:lblAlgn val="ctr"/>
        <c:lblOffset val="100"/>
        <c:noMultiLvlLbl val="1"/>
      </c:catAx>
      <c:valAx>
        <c:axId val="65759488"/>
        <c:scaling>
          <c:orientation val="minMax"/>
        </c:scaling>
        <c:delete val="1"/>
        <c:axPos val="l"/>
        <c:majorGridlines/>
        <c:numFmt formatCode="0%" sourceLinked="1"/>
        <c:majorTickMark val="none"/>
        <c:minorTickMark val="cross"/>
        <c:tickLblPos val="none"/>
        <c:crossAx val="65757952"/>
        <c:crosses val="autoZero"/>
        <c:crossBetween val="between"/>
      </c:valAx>
      <c:dTable>
        <c:showHorzBorder val="1"/>
        <c:showVertBorder val="1"/>
        <c:showOutline val="1"/>
        <c:showKeys val="1"/>
      </c:dTable>
    </c:plotArea>
    <c:plotVisOnly val="1"/>
    <c:dispBlanksAs val="gap"/>
    <c:showDLblsOverMax val="1"/>
  </c:chart>
  <c:txPr>
    <a:bodyPr/>
    <a:lstStyle/>
    <a:p>
      <a:pPr>
        <a:defRPr sz="2000" b="1"/>
      </a:pPr>
      <a:endParaRPr lang="ar-SA"/>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60" b="1" i="0" u="none" strike="noStrike" kern="1200" baseline="0">
              <a:solidFill>
                <a:schemeClr val="dk1">
                  <a:lumMod val="75000"/>
                  <a:lumOff val="25000"/>
                </a:schemeClr>
              </a:solidFill>
              <a:latin typeface="+mn-lt"/>
              <a:ea typeface="+mn-ea"/>
              <a:cs typeface="+mn-cs"/>
            </a:defRPr>
          </a:pPr>
          <a:endParaRPr lang="ar-SA"/>
        </a:p>
      </c:txPr>
    </c:title>
    <c:autoTitleDeleted val="0"/>
    <c:plotArea>
      <c:layout/>
      <c:pieChart>
        <c:varyColors val="1"/>
        <c:ser>
          <c:idx val="0"/>
          <c:order val="0"/>
          <c:tx>
            <c:strRef>
              <c:f>ورقة1!$H$4</c:f>
              <c:strCache>
                <c:ptCount val="1"/>
                <c:pt idx="0">
                  <c:v>العدد</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88F-4F35-A999-954BB26C4C9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88F-4F35-A999-954BB26C4C9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88F-4F35-A999-954BB26C4C9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88F-4F35-A999-954BB26C4C93}"/>
              </c:ext>
            </c:extLst>
          </c:dPt>
          <c:dLbls>
            <c:dLbl>
              <c:idx val="1"/>
              <c:layout>
                <c:manualLayout>
                  <c:x val="0.11801642193374469"/>
                  <c:y val="9.60613722522295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88F-4F35-A999-954BB26C4C93}"/>
                </c:ext>
              </c:extLst>
            </c:dLbl>
            <c:dLbl>
              <c:idx val="3"/>
              <c:layout>
                <c:manualLayout>
                  <c:x val="5.6782471447825777E-2"/>
                  <c:y val="0.1157776180137584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88F-4F35-A999-954BB26C4C93}"/>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800" b="1" i="0" u="none" strike="noStrike" kern="1200" baseline="0">
                    <a:solidFill>
                      <a:schemeClr val="lt1"/>
                    </a:solidFill>
                    <a:latin typeface="+mn-lt"/>
                    <a:ea typeface="+mn-ea"/>
                    <a:cs typeface="+mn-cs"/>
                  </a:defRPr>
                </a:pPr>
                <a:endParaRPr lang="ar-SA"/>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ورقة1!$G$5:$G$8</c:f>
              <c:strCache>
                <c:ptCount val="4"/>
                <c:pt idx="0">
                  <c:v>أقل من 10</c:v>
                </c:pt>
                <c:pt idx="1">
                  <c:v>من 10 إلى 20</c:v>
                </c:pt>
                <c:pt idx="2">
                  <c:v>من 20 إلى 30</c:v>
                </c:pt>
                <c:pt idx="3">
                  <c:v>أكثر من 30</c:v>
                </c:pt>
              </c:strCache>
            </c:strRef>
          </c:cat>
          <c:val>
            <c:numRef>
              <c:f>ورقة1!$H$5:$H$8</c:f>
              <c:numCache>
                <c:formatCode>General</c:formatCode>
                <c:ptCount val="4"/>
                <c:pt idx="0">
                  <c:v>82</c:v>
                </c:pt>
                <c:pt idx="1">
                  <c:v>10</c:v>
                </c:pt>
                <c:pt idx="2">
                  <c:v>2</c:v>
                </c:pt>
                <c:pt idx="3">
                  <c:v>7</c:v>
                </c:pt>
              </c:numCache>
            </c:numRef>
          </c:val>
          <c:extLst>
            <c:ext xmlns:c16="http://schemas.microsoft.com/office/drawing/2014/chart" uri="{C3380CC4-5D6E-409C-BE32-E72D297353CC}">
              <c16:uniqueId val="{00000008-888F-4F35-A999-954BB26C4C93}"/>
            </c:ext>
          </c:extLst>
        </c:ser>
        <c:dLbls>
          <c:dLblPos val="ctr"/>
          <c:showLegendKey val="0"/>
          <c:showVal val="0"/>
          <c:showCatName val="0"/>
          <c:showSerName val="0"/>
          <c:showPercent val="1"/>
          <c:showBubbleSize val="0"/>
          <c:showLeaderLines val="1"/>
        </c:dLbls>
        <c:firstSliceAng val="360"/>
      </c:pieChart>
      <c:spPr>
        <a:noFill/>
        <a:ln>
          <a:noFill/>
        </a:ln>
        <a:effectLst/>
      </c:spPr>
    </c:plotArea>
    <c:legend>
      <c:legendPos val="l"/>
      <c:layout>
        <c:manualLayout>
          <c:xMode val="edge"/>
          <c:yMode val="edge"/>
          <c:x val="2.0270270270270271E-2"/>
          <c:y val="0.25920338420213357"/>
          <c:w val="0.25503937007874017"/>
          <c:h val="0.3358770115616107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ar-S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sz="1800"/>
      </a:pPr>
      <a:endParaRPr lang="ar-SA"/>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1"/>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3.1793081289815013E-2"/>
          <c:y val="2.0959214450101731E-2"/>
          <c:w val="0.63121541075031162"/>
          <c:h val="0.823467827641435"/>
        </c:manualLayout>
      </c:layout>
      <c:pieChart>
        <c:varyColors val="1"/>
        <c:ser>
          <c:idx val="0"/>
          <c:order val="0"/>
          <c:tx>
            <c:strRef>
              <c:f>ورقة1!$B$1</c:f>
              <c:strCache>
                <c:ptCount val="1"/>
                <c:pt idx="0">
                  <c:v>المبيعات</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ورقة1!$A$2:$A$3</c:f>
              <c:strCache>
                <c:ptCount val="2"/>
                <c:pt idx="0">
                  <c:v>RX</c:v>
                </c:pt>
                <c:pt idx="1">
                  <c:v>OTC</c:v>
                </c:pt>
              </c:strCache>
            </c:strRef>
          </c:cat>
          <c:val>
            <c:numRef>
              <c:f>ورقة1!$B$2:$B$3</c:f>
              <c:numCache>
                <c:formatCode>0%</c:formatCode>
                <c:ptCount val="2"/>
                <c:pt idx="0">
                  <c:v>0.8</c:v>
                </c:pt>
                <c:pt idx="1">
                  <c:v>0.2</c:v>
                </c:pt>
              </c:numCache>
            </c:numRef>
          </c:val>
          <c:extLst>
            <c:ext xmlns:c16="http://schemas.microsoft.com/office/drawing/2014/chart" uri="{C3380CC4-5D6E-409C-BE32-E72D297353CC}">
              <c16:uniqueId val="{00000000-3CC2-4D02-8411-12DEFA94196F}"/>
            </c:ext>
          </c:extLst>
        </c:ser>
        <c:dLbls>
          <c:showLegendKey val="0"/>
          <c:showVal val="0"/>
          <c:showCatName val="0"/>
          <c:showSerName val="0"/>
          <c:showPercent val="1"/>
          <c:showBubbleSize val="0"/>
          <c:showLeaderLines val="0"/>
        </c:dLbls>
        <c:firstSliceAng val="0"/>
      </c:pieChart>
    </c:plotArea>
    <c:legend>
      <c:legendPos val="r"/>
      <c:overlay val="0"/>
    </c:legend>
    <c:plotVisOnly val="1"/>
    <c:dispBlanksAs val="zero"/>
    <c:showDLblsOverMax val="0"/>
  </c:chart>
  <c:txPr>
    <a:bodyPr/>
    <a:lstStyle/>
    <a:p>
      <a:pPr>
        <a:defRPr sz="2800" b="1"/>
      </a:pPr>
      <a:endParaRPr lang="ar-SA"/>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barChart>
        <c:barDir val="col"/>
        <c:grouping val="clustered"/>
        <c:varyColors val="0"/>
        <c:ser>
          <c:idx val="0"/>
          <c:order val="0"/>
          <c:tx>
            <c:strRef>
              <c:f>ورقة1!$B$1</c:f>
              <c:strCache>
                <c:ptCount val="1"/>
                <c:pt idx="0">
                  <c:v>الفئات العمرية الاكثر استهلاكاً للمهدئات</c:v>
                </c:pt>
              </c:strCache>
            </c:strRef>
          </c:tx>
          <c:invertIfNegative val="0"/>
          <c:dLbls>
            <c:dLbl>
              <c:idx val="2"/>
              <c:layout>
                <c:manualLayout>
                  <c:x val="-2.2108843537415029E-2"/>
                  <c:y val="-2.29372434610795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F7-4B1B-BEB5-3B3F7D6B77F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ورقة1!$A$2:$A$5</c:f>
              <c:strCache>
                <c:ptCount val="4"/>
                <c:pt idx="0">
                  <c:v>من 18 الى 25</c:v>
                </c:pt>
                <c:pt idx="1">
                  <c:v>من 25 الى 35</c:v>
                </c:pt>
                <c:pt idx="2">
                  <c:v>من 35 الى 55</c:v>
                </c:pt>
                <c:pt idx="3">
                  <c:v>أكبر من 55</c:v>
                </c:pt>
              </c:strCache>
            </c:strRef>
          </c:cat>
          <c:val>
            <c:numRef>
              <c:f>ورقة1!$B$2:$B$5</c:f>
              <c:numCache>
                <c:formatCode>0%</c:formatCode>
                <c:ptCount val="4"/>
                <c:pt idx="0">
                  <c:v>3.0000000000000002E-2</c:v>
                </c:pt>
                <c:pt idx="1">
                  <c:v>0.21000000000000021</c:v>
                </c:pt>
                <c:pt idx="2">
                  <c:v>0.59</c:v>
                </c:pt>
                <c:pt idx="3">
                  <c:v>0.17</c:v>
                </c:pt>
              </c:numCache>
            </c:numRef>
          </c:val>
          <c:extLst>
            <c:ext xmlns:c16="http://schemas.microsoft.com/office/drawing/2014/chart" uri="{C3380CC4-5D6E-409C-BE32-E72D297353CC}">
              <c16:uniqueId val="{00000000-70C7-40A6-8D5D-85CBDC169371}"/>
            </c:ext>
          </c:extLst>
        </c:ser>
        <c:ser>
          <c:idx val="1"/>
          <c:order val="1"/>
          <c:tx>
            <c:strRef>
              <c:f>ورقة1!$C$1</c:f>
              <c:strCache>
                <c:ptCount val="1"/>
                <c:pt idx="0">
                  <c:v>الفئات العمرية الاكثر استهلاكا لمضادات الاكتئاب</c:v>
                </c:pt>
              </c:strCache>
            </c:strRef>
          </c:tx>
          <c:invertIfNegative val="0"/>
          <c:dLbls>
            <c:dLbl>
              <c:idx val="2"/>
              <c:layout>
                <c:manualLayout>
                  <c:x val="2.2108843537414966E-2"/>
                  <c:y val="-1.7840078247506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F7-4B1B-BEB5-3B3F7D6B77F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ورقة1!$A$2:$A$5</c:f>
              <c:strCache>
                <c:ptCount val="4"/>
                <c:pt idx="0">
                  <c:v>من 18 الى 25</c:v>
                </c:pt>
                <c:pt idx="1">
                  <c:v>من 25 الى 35</c:v>
                </c:pt>
                <c:pt idx="2">
                  <c:v>من 35 الى 55</c:v>
                </c:pt>
                <c:pt idx="3">
                  <c:v>أكبر من 55</c:v>
                </c:pt>
              </c:strCache>
            </c:strRef>
          </c:cat>
          <c:val>
            <c:numRef>
              <c:f>ورقة1!$C$2:$C$5</c:f>
              <c:numCache>
                <c:formatCode>0%</c:formatCode>
                <c:ptCount val="4"/>
                <c:pt idx="0">
                  <c:v>1.0000000000000005E-2</c:v>
                </c:pt>
                <c:pt idx="1">
                  <c:v>0.26</c:v>
                </c:pt>
                <c:pt idx="2">
                  <c:v>0.59</c:v>
                </c:pt>
                <c:pt idx="3">
                  <c:v>0.13</c:v>
                </c:pt>
              </c:numCache>
            </c:numRef>
          </c:val>
          <c:extLst>
            <c:ext xmlns:c16="http://schemas.microsoft.com/office/drawing/2014/chart" uri="{C3380CC4-5D6E-409C-BE32-E72D297353CC}">
              <c16:uniqueId val="{00000001-70C7-40A6-8D5D-85CBDC169371}"/>
            </c:ext>
          </c:extLst>
        </c:ser>
        <c:dLbls>
          <c:showLegendKey val="0"/>
          <c:showVal val="0"/>
          <c:showCatName val="0"/>
          <c:showSerName val="0"/>
          <c:showPercent val="0"/>
          <c:showBubbleSize val="0"/>
        </c:dLbls>
        <c:gapWidth val="75"/>
        <c:axId val="67569920"/>
        <c:axId val="67688320"/>
      </c:barChart>
      <c:catAx>
        <c:axId val="67569920"/>
        <c:scaling>
          <c:orientation val="minMax"/>
        </c:scaling>
        <c:delete val="0"/>
        <c:axPos val="b"/>
        <c:numFmt formatCode="General" sourceLinked="0"/>
        <c:majorTickMark val="none"/>
        <c:minorTickMark val="none"/>
        <c:tickLblPos val="nextTo"/>
        <c:crossAx val="67688320"/>
        <c:crosses val="autoZero"/>
        <c:auto val="1"/>
        <c:lblAlgn val="ctr"/>
        <c:lblOffset val="100"/>
        <c:noMultiLvlLbl val="0"/>
      </c:catAx>
      <c:valAx>
        <c:axId val="67688320"/>
        <c:scaling>
          <c:orientation val="minMax"/>
        </c:scaling>
        <c:delete val="0"/>
        <c:axPos val="l"/>
        <c:majorGridlines/>
        <c:numFmt formatCode="0%" sourceLinked="1"/>
        <c:majorTickMark val="none"/>
        <c:minorTickMark val="none"/>
        <c:tickLblPos val="nextTo"/>
        <c:crossAx val="67569920"/>
        <c:crosses val="autoZero"/>
        <c:crossBetween val="between"/>
      </c:valAx>
    </c:plotArea>
    <c:legend>
      <c:legendPos val="r"/>
      <c:overlay val="0"/>
    </c:legend>
    <c:plotVisOnly val="1"/>
    <c:dispBlanksAs val="gap"/>
    <c:showDLblsOverMax val="0"/>
  </c:chart>
  <c:txPr>
    <a:bodyPr/>
    <a:lstStyle/>
    <a:p>
      <a:pPr>
        <a:defRPr sz="2400" b="1"/>
      </a:pPr>
      <a:endParaRPr lang="ar-SA"/>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D5151DC-878A-4896-8D28-77A4F7C4C93B}" type="datetimeFigureOut">
              <a:rPr lang="ar-SA" smtClean="0"/>
              <a:t>7/14/1440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E856986-94C6-4F6E-9559-116BE7D32C24}" type="slidenum">
              <a:rPr lang="ar-SA" smtClean="0"/>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9E856986-94C6-4F6E-9559-116BE7D32C24}" type="slidenum">
              <a:rPr lang="ar-SA" smtClean="0"/>
              <a:t>28</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9E856986-94C6-4F6E-9559-116BE7D32C24}" type="slidenum">
              <a:rPr lang="ar-SA" smtClean="0"/>
              <a:t>29</a:t>
            </a:fld>
            <a:endParaRPr lang="ar-SA"/>
          </a:p>
        </p:txBody>
      </p:sp>
    </p:spTree>
    <p:extLst>
      <p:ext uri="{BB962C8B-B14F-4D97-AF65-F5344CB8AC3E}">
        <p14:creationId xmlns:p14="http://schemas.microsoft.com/office/powerpoint/2010/main" val="886958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8E4F8C49-CC68-4B0A-8D2D-1A7D5144EEC8}" type="datetime3">
              <a:rPr lang="en-US" smtClean="0"/>
              <a:t>20 March 2019</a:t>
            </a:fld>
            <a:endParaRPr lang="ar-SA"/>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SA"/>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B40BCB30-15EC-4C18-9F4F-BC0291586FCC}" type="datetime3">
              <a:rPr lang="en-US" smtClean="0"/>
              <a:t>20 March 2019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804653CF-BFB1-4A4F-9DC6-6F45CBFC1973}" type="datetime3">
              <a:rPr lang="en-US" smtClean="0"/>
              <a:t>20 March 2019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4"/>
          </p:nvPr>
        </p:nvSpPr>
        <p:spPr/>
        <p:txBody>
          <a:bodyPr rtlCol="0"/>
          <a:lstStyle/>
          <a:p>
            <a:fld id="{4AC3D254-9F04-48C1-A4BF-B5ACEB10120B}" type="datetime3">
              <a:rPr lang="en-US" smtClean="0"/>
              <a:t>20 March 2019</a:t>
            </a:fld>
            <a:endParaRPr lang="ar-SA"/>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pPr/>
              <a:t>‹#›</a:t>
            </a:fld>
            <a:endParaRPr lang="ar-SA"/>
          </a:p>
        </p:txBody>
      </p:sp>
      <p:sp>
        <p:nvSpPr>
          <p:cNvPr id="10" name="عنصر نائب للتذييل 9"/>
          <p:cNvSpPr>
            <a:spLocks noGrp="1"/>
          </p:cNvSpPr>
          <p:nvPr>
            <p:ph type="ftr" sz="quarter" idx="16"/>
          </p:nvPr>
        </p:nvSpPr>
        <p:spPr/>
        <p:txBody>
          <a:bodyPr rtlCol="0"/>
          <a:lstStyle/>
          <a:p>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686E0EC4-FA4D-4811-A531-6BC6F2BE3D0D}" type="datetime3">
              <a:rPr lang="en-US" smtClean="0"/>
              <a:t>20 March 2019</a:t>
            </a:fld>
            <a:endParaRPr lang="ar-SA"/>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SA"/>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BEEEAB71-EE86-4811-94B8-B55D41BF88DE}" type="datetime3">
              <a:rPr lang="en-US" smtClean="0"/>
              <a:t>20 March 2019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99439AD6-1446-4260-9CFE-E5CFCD7C62DD}" type="datetime3">
              <a:rPr lang="en-US" smtClean="0"/>
              <a:t>20 March 2019</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54194107-64C5-43F1-AF82-D683D42A3549}" type="datetime3">
              <a:rPr lang="en-US" smtClean="0"/>
              <a:t>20 March 2019</a:t>
            </a:fld>
            <a:endParaRPr lang="ar-SA"/>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pPr/>
              <a:t>‹#›</a:t>
            </a:fld>
            <a:endParaRPr lang="ar-SA"/>
          </a:p>
        </p:txBody>
      </p:sp>
      <p:sp>
        <p:nvSpPr>
          <p:cNvPr id="8" name="عنصر نائب للتذييل 7"/>
          <p:cNvSpPr>
            <a:spLocks noGrp="1"/>
          </p:cNvSpPr>
          <p:nvPr>
            <p:ph type="ftr" sz="quarter" idx="12"/>
          </p:nvPr>
        </p:nvSpPr>
        <p:spPr/>
        <p:txBody>
          <a:bodyPr rtlCol="0"/>
          <a:lstStyle/>
          <a:p>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248CE1A-91F7-427B-87DE-4A3562C68476}" type="datetime3">
              <a:rPr lang="en-US" smtClean="0"/>
              <a:t>20 March 2019</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1" name="عنصر نائب للتاريخ 20"/>
          <p:cNvSpPr>
            <a:spLocks noGrp="1"/>
          </p:cNvSpPr>
          <p:nvPr>
            <p:ph type="dt" sz="half" idx="14"/>
          </p:nvPr>
        </p:nvSpPr>
        <p:spPr/>
        <p:txBody>
          <a:bodyPr rtlCol="0"/>
          <a:lstStyle/>
          <a:p>
            <a:fld id="{D0F1C0FE-44DB-446C-AD03-4967E5B0BE26}" type="datetime3">
              <a:rPr lang="en-US" smtClean="0"/>
              <a:t>20 March 2019</a:t>
            </a:fld>
            <a:endParaRPr lang="ar-SA"/>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pPr/>
              <a:t>‹#›</a:t>
            </a:fld>
            <a:endParaRPr lang="ar-SA"/>
          </a:p>
        </p:txBody>
      </p:sp>
      <p:sp>
        <p:nvSpPr>
          <p:cNvPr id="23" name="عنصر نائب للتذييل 22"/>
          <p:cNvSpPr>
            <a:spLocks noGrp="1"/>
          </p:cNvSpPr>
          <p:nvPr>
            <p:ph type="ftr" sz="quarter" idx="16"/>
          </p:nvPr>
        </p:nvSpPr>
        <p:spPr/>
        <p:txBody>
          <a:bodyPr rtlCol="0"/>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a:t>انقر فوق الرمز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E45DBCB7-FFB4-4DB9-868C-3E8D9122CB24}" type="datetime3">
              <a:rPr lang="en-US" smtClean="0"/>
              <a:t>20 March 2019</a:t>
            </a:fld>
            <a:endParaRPr lang="ar-SA"/>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pPr/>
              <a:t>‹#›</a:t>
            </a:fld>
            <a:endParaRPr lang="ar-SA"/>
          </a:p>
        </p:txBody>
      </p:sp>
      <p:sp>
        <p:nvSpPr>
          <p:cNvPr id="21" name="عنصر نائب للتذييل 20"/>
          <p:cNvSpPr>
            <a:spLocks noGrp="1"/>
          </p:cNvSpPr>
          <p:nvPr>
            <p:ph type="ftr" sz="quarter" idx="12"/>
          </p:nvPr>
        </p:nvSpPr>
        <p:spPr/>
        <p:txBody>
          <a:bodyPr rtlCol="0"/>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AA27463-2F60-4FDE-B9B1-11EB8E7CE223}" type="datetime3">
              <a:rPr lang="en-US" smtClean="0"/>
              <a:t>20 March 2019</a:t>
            </a:fld>
            <a:endParaRPr lang="ar-SA"/>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download.jpg"/>
          <p:cNvPicPr>
            <a:picLocks noChangeAspect="1"/>
          </p:cNvPicPr>
          <p:nvPr/>
        </p:nvPicPr>
        <p:blipFill>
          <a:blip r:embed="rId2" cstate="print"/>
          <a:stretch>
            <a:fillRect/>
          </a:stretch>
        </p:blipFill>
        <p:spPr>
          <a:xfrm>
            <a:off x="43369" y="0"/>
            <a:ext cx="1907512" cy="1844824"/>
          </a:xfrm>
          <a:prstGeom prst="rect">
            <a:avLst/>
          </a:prstGeom>
        </p:spPr>
      </p:pic>
      <p:sp>
        <p:nvSpPr>
          <p:cNvPr id="3" name="عنوان فرعي 2">
            <a:extLst>
              <a:ext uri="{FF2B5EF4-FFF2-40B4-BE49-F238E27FC236}">
                <a16:creationId xmlns:a16="http://schemas.microsoft.com/office/drawing/2014/main" id="{CF9AB97A-C041-4A5A-9802-EE452A53711A}"/>
              </a:ext>
            </a:extLst>
          </p:cNvPr>
          <p:cNvSpPr>
            <a:spLocks noGrp="1"/>
          </p:cNvSpPr>
          <p:nvPr>
            <p:ph type="subTitle" idx="1"/>
          </p:nvPr>
        </p:nvSpPr>
        <p:spPr>
          <a:xfrm>
            <a:off x="2268148" y="4337519"/>
            <a:ext cx="6604263" cy="1790257"/>
          </a:xfrm>
        </p:spPr>
        <p:txBody>
          <a:bodyPr>
            <a:normAutofit fontScale="85000" lnSpcReduction="10000"/>
          </a:bodyPr>
          <a:lstStyle/>
          <a:p>
            <a:pPr algn="ctr"/>
            <a:r>
              <a:rPr lang="ar-SY" sz="3400" dirty="0">
                <a:latin typeface="Times New Roman"/>
              </a:rPr>
              <a:t>د. ريم حرفوش</a:t>
            </a:r>
            <a:r>
              <a:rPr lang="ar-SA" sz="3400" dirty="0">
                <a:latin typeface="Times New Roman"/>
              </a:rPr>
              <a:t> – أ.د. محمد هارون</a:t>
            </a:r>
          </a:p>
          <a:p>
            <a:pPr algn="ctr"/>
            <a:r>
              <a:rPr lang="ar-SA" sz="3300" dirty="0">
                <a:latin typeface="Times New Roman"/>
              </a:rPr>
              <a:t>الطلاب: يارا مسعود- راما </a:t>
            </a:r>
            <a:r>
              <a:rPr lang="ar-SA" sz="3300" dirty="0" err="1">
                <a:latin typeface="Times New Roman"/>
              </a:rPr>
              <a:t>بياسي</a:t>
            </a:r>
            <a:r>
              <a:rPr lang="ar-SA" sz="3300" dirty="0">
                <a:latin typeface="Times New Roman"/>
              </a:rPr>
              <a:t>- وديع </a:t>
            </a:r>
            <a:r>
              <a:rPr lang="ar-SA" sz="3300" dirty="0" err="1">
                <a:latin typeface="Times New Roman"/>
              </a:rPr>
              <a:t>عرقاوي</a:t>
            </a:r>
            <a:endParaRPr lang="ar-SA" sz="3300" dirty="0">
              <a:latin typeface="Times New Roman"/>
            </a:endParaRPr>
          </a:p>
          <a:p>
            <a:pPr algn="ctr"/>
            <a:r>
              <a:rPr lang="ar-SA" sz="2800" dirty="0">
                <a:latin typeface="Times New Roman"/>
                <a:ea typeface="Calibri"/>
              </a:rPr>
              <a:t>كليــة الصيــدلة- جامعة الأندلس الخاصة للعلوم الطبية</a:t>
            </a:r>
            <a:br>
              <a:rPr lang="ar-SA" sz="2800" dirty="0">
                <a:latin typeface="Times New Roman"/>
                <a:ea typeface="Calibri"/>
              </a:rPr>
            </a:br>
            <a:r>
              <a:rPr lang="ar-SA" sz="2800" dirty="0">
                <a:latin typeface="Times New Roman"/>
                <a:ea typeface="Calibri"/>
              </a:rPr>
              <a:t>    المؤتمر الدولي الطبي الثاني- جامعة حماة </a:t>
            </a:r>
            <a:r>
              <a:rPr lang="en-US" sz="2800" dirty="0">
                <a:latin typeface="Times New Roman"/>
                <a:ea typeface="Calibri"/>
              </a:rPr>
              <a:t> 20 </a:t>
            </a:r>
            <a:r>
              <a:rPr lang="ar-SA" sz="2800" dirty="0">
                <a:latin typeface="Times New Roman"/>
                <a:ea typeface="Calibri"/>
              </a:rPr>
              <a:t>آذار </a:t>
            </a:r>
            <a:r>
              <a:rPr lang="en-US" sz="2800" dirty="0">
                <a:latin typeface="Times New Roman"/>
                <a:ea typeface="Calibri"/>
              </a:rPr>
              <a:t>2019</a:t>
            </a:r>
            <a:endParaRPr lang="ar-SA" sz="2800" dirty="0"/>
          </a:p>
        </p:txBody>
      </p:sp>
      <p:sp>
        <p:nvSpPr>
          <p:cNvPr id="8" name="عنوان 1">
            <a:extLst>
              <a:ext uri="{FF2B5EF4-FFF2-40B4-BE49-F238E27FC236}">
                <a16:creationId xmlns:a16="http://schemas.microsoft.com/office/drawing/2014/main" id="{9A03711B-31EF-4783-9C49-A3E98DB47D6D}"/>
              </a:ext>
            </a:extLst>
          </p:cNvPr>
          <p:cNvSpPr txBox="1">
            <a:spLocks/>
          </p:cNvSpPr>
          <p:nvPr/>
        </p:nvSpPr>
        <p:spPr>
          <a:xfrm>
            <a:off x="1950881" y="730223"/>
            <a:ext cx="6921530" cy="3562874"/>
          </a:xfrm>
          <a:prstGeom prst="rect">
            <a:avLst/>
          </a:prstGeom>
          <a:solidFill>
            <a:schemeClr val="accent1">
              <a:lumMod val="20000"/>
              <a:lumOff val="80000"/>
            </a:schemeClr>
          </a:solidFill>
        </p:spPr>
        <p:txBody>
          <a:bodyPr vert="horz" anchor="b">
            <a:normAutofit fontScale="92500" lnSpcReduction="20000"/>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ctr"/>
            <a:r>
              <a:rPr lang="ar-SY" sz="4800" b="1" dirty="0">
                <a:solidFill>
                  <a:schemeClr val="accent1">
                    <a:lumMod val="50000"/>
                  </a:schemeClr>
                </a:solidFill>
                <a:latin typeface="Times New Roman"/>
                <a:ea typeface="Calibri"/>
              </a:rPr>
              <a:t>استبيان حول صرف صيادلة المجتمع لأدوية المهدئات ومضادات الاكتئاب في الساحل السوري</a:t>
            </a:r>
            <a:br>
              <a:rPr lang="en-US" sz="4800" b="1" dirty="0">
                <a:solidFill>
                  <a:schemeClr val="accent1">
                    <a:lumMod val="50000"/>
                  </a:schemeClr>
                </a:solidFill>
                <a:latin typeface="Times New Roman"/>
                <a:ea typeface="Calibri"/>
              </a:rPr>
            </a:br>
            <a:r>
              <a:rPr lang="en-US" b="1" kern="100" dirty="0">
                <a:solidFill>
                  <a:schemeClr val="accent1">
                    <a:lumMod val="50000"/>
                  </a:schemeClr>
                </a:solidFill>
                <a:latin typeface="Times New Roman" panose="02020603050405020304" pitchFamily="18" charset="0"/>
                <a:ea typeface="Calibri" panose="020F0502020204030204" pitchFamily="34" charset="0"/>
              </a:rPr>
              <a:t>Questionnaire on the prescription of sedatives and antidepressants </a:t>
            </a:r>
            <a:br>
              <a:rPr lang="ar-SA" b="1" kern="100" dirty="0">
                <a:solidFill>
                  <a:schemeClr val="accent1">
                    <a:lumMod val="50000"/>
                  </a:schemeClr>
                </a:solidFill>
                <a:latin typeface="Times New Roman" panose="02020603050405020304" pitchFamily="18" charset="0"/>
                <a:ea typeface="Calibri" panose="020F0502020204030204" pitchFamily="34" charset="0"/>
              </a:rPr>
            </a:br>
            <a:r>
              <a:rPr lang="en-US" b="1" kern="100" dirty="0">
                <a:solidFill>
                  <a:schemeClr val="accent1">
                    <a:lumMod val="50000"/>
                  </a:schemeClr>
                </a:solidFill>
                <a:latin typeface="Times New Roman" panose="02020603050405020304" pitchFamily="18" charset="0"/>
                <a:ea typeface="Calibri" panose="020F0502020204030204" pitchFamily="34" charset="0"/>
              </a:rPr>
              <a:t>between community pharmacists in the Syrian coast</a:t>
            </a:r>
            <a:r>
              <a:rPr lang="ar-SY" sz="4800" b="1" dirty="0">
                <a:solidFill>
                  <a:schemeClr val="accent1">
                    <a:lumMod val="50000"/>
                  </a:schemeClr>
                </a:solidFill>
                <a:latin typeface="Times New Roman"/>
                <a:ea typeface="Calibri"/>
              </a:rPr>
              <a:t> </a:t>
            </a:r>
            <a:endParaRPr lang="ar-SA" sz="4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a:buFont typeface="Wingdings" panose="05000000000000000000" pitchFamily="2" charset="2"/>
              <a:buChar char="Ø"/>
            </a:pPr>
            <a:r>
              <a:rPr lang="ar-SA" sz="3600" b="1" dirty="0"/>
              <a:t>تقييم رأي صيادلة المجتمع حول صرف المهدئات ومضادات الاكتئاب </a:t>
            </a:r>
          </a:p>
          <a:p>
            <a:pPr>
              <a:buFont typeface="Wingdings" panose="05000000000000000000" pitchFamily="2" charset="2"/>
              <a:buChar char="Ø"/>
            </a:pPr>
            <a:r>
              <a:rPr lang="ar-SA" sz="3600" b="1" dirty="0"/>
              <a:t>دراسة المتغيرات (العمر والجنس) المرتبطة بصرف هذه الأدوية</a:t>
            </a:r>
          </a:p>
          <a:p>
            <a:pPr>
              <a:buFont typeface="Wingdings" panose="05000000000000000000" pitchFamily="2" charset="2"/>
              <a:buChar char="Ø"/>
            </a:pPr>
            <a:r>
              <a:rPr lang="ar-SA" sz="3600" b="1" dirty="0"/>
              <a:t>تبيان رأي الصيادلة حول علاقة الأزمة مع صرف هذه الأدوية</a:t>
            </a:r>
            <a:endParaRPr lang="en-US" sz="3600" b="1" dirty="0"/>
          </a:p>
        </p:txBody>
      </p:sp>
      <p:sp>
        <p:nvSpPr>
          <p:cNvPr id="4" name="عنصر نائب للتاريخ 3">
            <a:extLst>
              <a:ext uri="{FF2B5EF4-FFF2-40B4-BE49-F238E27FC236}">
                <a16:creationId xmlns:a16="http://schemas.microsoft.com/office/drawing/2014/main" id="{09C32BD1-D631-44B5-9D95-E11C7BE7FBC6}"/>
              </a:ext>
            </a:extLst>
          </p:cNvPr>
          <p:cNvSpPr>
            <a:spLocks noGrp="1"/>
          </p:cNvSpPr>
          <p:nvPr>
            <p:ph type="dt" sz="half" idx="14"/>
          </p:nvPr>
        </p:nvSpPr>
        <p:spPr/>
        <p:txBody>
          <a:bodyPr/>
          <a:lstStyle/>
          <a:p>
            <a:fld id="{8CABA037-FB55-4E55-97BB-347F1EE86C3F}" type="datetime3">
              <a:rPr lang="en-US" smtClean="0"/>
              <a:t>20 March 2019</a:t>
            </a:fld>
            <a:endParaRPr lang="ar-SA"/>
          </a:p>
        </p:txBody>
      </p:sp>
      <p:sp>
        <p:nvSpPr>
          <p:cNvPr id="5" name="عنصر نائب لرقم الشريحة 4">
            <a:extLst>
              <a:ext uri="{FF2B5EF4-FFF2-40B4-BE49-F238E27FC236}">
                <a16:creationId xmlns:a16="http://schemas.microsoft.com/office/drawing/2014/main" id="{A92D5150-71A1-47E1-B3B7-E57051C4E5DC}"/>
              </a:ext>
            </a:extLst>
          </p:cNvPr>
          <p:cNvSpPr>
            <a:spLocks noGrp="1"/>
          </p:cNvSpPr>
          <p:nvPr>
            <p:ph type="sldNum" sz="quarter" idx="15"/>
          </p:nvPr>
        </p:nvSpPr>
        <p:spPr/>
        <p:txBody>
          <a:bodyPr/>
          <a:lstStyle/>
          <a:p>
            <a:fld id="{0B34F065-1154-456A-91E3-76DE8E75E17B}" type="slidenum">
              <a:rPr lang="ar-SA" smtClean="0"/>
              <a:pPr/>
              <a:t>10</a:t>
            </a:fld>
            <a:endParaRPr lang="ar-SA"/>
          </a:p>
        </p:txBody>
      </p:sp>
      <p:sp>
        <p:nvSpPr>
          <p:cNvPr id="6" name="عنوان 1">
            <a:extLst>
              <a:ext uri="{FF2B5EF4-FFF2-40B4-BE49-F238E27FC236}">
                <a16:creationId xmlns:a16="http://schemas.microsoft.com/office/drawing/2014/main" id="{DC45E927-F3B3-4AE1-8AB6-F43FBEE59BC5}"/>
              </a:ext>
            </a:extLst>
          </p:cNvPr>
          <p:cNvSpPr txBox="1">
            <a:spLocks/>
          </p:cNvSpPr>
          <p:nvPr/>
        </p:nvSpPr>
        <p:spPr>
          <a:xfrm>
            <a:off x="190500" y="130875"/>
            <a:ext cx="8281416" cy="1143000"/>
          </a:xfrm>
          <a:prstGeom prst="rect">
            <a:avLst/>
          </a:prstGeom>
          <a:solidFill>
            <a:schemeClr val="accent1">
              <a:lumMod val="20000"/>
              <a:lumOff val="80000"/>
            </a:schemeClr>
          </a:solidFill>
        </p:spPr>
        <p:txBody>
          <a:bodyPr vert="horz" anchor="b">
            <a:norm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800" b="1" dirty="0"/>
              <a:t>هدف البحث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1484784"/>
            <a:ext cx="8051292" cy="4641379"/>
          </a:xfrm>
        </p:spPr>
        <p:txBody>
          <a:bodyPr>
            <a:normAutofit/>
          </a:bodyPr>
          <a:lstStyle/>
          <a:p>
            <a:pPr>
              <a:buFont typeface="Wingdings" panose="05000000000000000000" pitchFamily="2" charset="2"/>
              <a:buChar char="Ø"/>
            </a:pPr>
            <a:r>
              <a:rPr lang="ar-SY" sz="3200" b="1" dirty="0"/>
              <a:t>التوعية حول صرف الأدوية النفسية وأثرها </a:t>
            </a:r>
            <a:r>
              <a:rPr lang="ar-SA" sz="3200" b="1" dirty="0"/>
              <a:t>على المجتمع</a:t>
            </a:r>
          </a:p>
          <a:p>
            <a:pPr>
              <a:buFont typeface="Wingdings" panose="05000000000000000000" pitchFamily="2" charset="2"/>
              <a:buChar char="Ø"/>
            </a:pPr>
            <a:r>
              <a:rPr lang="ar-SA" sz="3200" b="1" dirty="0"/>
              <a:t>الإضاءة على دور الصيدلاني في هذا المجال فهو يعتبر المسؤول الأول عن صرف هذه الأدوية ويعتبر الخط الأول لنجاح أو فشل أي علاج مطبق</a:t>
            </a:r>
          </a:p>
          <a:p>
            <a:pPr>
              <a:buFont typeface="Wingdings" panose="05000000000000000000" pitchFamily="2" charset="2"/>
              <a:buChar char="Ø"/>
            </a:pPr>
            <a:r>
              <a:rPr lang="ar-SA" sz="3200" b="1" dirty="0"/>
              <a:t>إجراء دراسة ميدانية حول واقع صرف الأدوية النفسية لتكوين رأي واقعي صيدلاني بعيداً عن رأي الإعلام والصحافة</a:t>
            </a:r>
          </a:p>
        </p:txBody>
      </p:sp>
      <p:sp>
        <p:nvSpPr>
          <p:cNvPr id="4" name="عنصر نائب للتاريخ 3">
            <a:extLst>
              <a:ext uri="{FF2B5EF4-FFF2-40B4-BE49-F238E27FC236}">
                <a16:creationId xmlns:a16="http://schemas.microsoft.com/office/drawing/2014/main" id="{2F28DE6F-194F-472E-8F61-F9D31030F7DA}"/>
              </a:ext>
            </a:extLst>
          </p:cNvPr>
          <p:cNvSpPr>
            <a:spLocks noGrp="1"/>
          </p:cNvSpPr>
          <p:nvPr>
            <p:ph type="dt" sz="half" idx="14"/>
          </p:nvPr>
        </p:nvSpPr>
        <p:spPr/>
        <p:txBody>
          <a:bodyPr/>
          <a:lstStyle/>
          <a:p>
            <a:fld id="{06109A87-A592-4CBE-AE4D-0FE498971C78}" type="datetime3">
              <a:rPr lang="en-US" smtClean="0"/>
              <a:t>20 March 2019</a:t>
            </a:fld>
            <a:endParaRPr lang="ar-SA"/>
          </a:p>
        </p:txBody>
      </p:sp>
      <p:sp>
        <p:nvSpPr>
          <p:cNvPr id="5" name="عنصر نائب لرقم الشريحة 4">
            <a:extLst>
              <a:ext uri="{FF2B5EF4-FFF2-40B4-BE49-F238E27FC236}">
                <a16:creationId xmlns:a16="http://schemas.microsoft.com/office/drawing/2014/main" id="{E5E47CF2-2523-45B2-A7D6-3A2250AC5CAE}"/>
              </a:ext>
            </a:extLst>
          </p:cNvPr>
          <p:cNvSpPr>
            <a:spLocks noGrp="1"/>
          </p:cNvSpPr>
          <p:nvPr>
            <p:ph type="sldNum" sz="quarter" idx="15"/>
          </p:nvPr>
        </p:nvSpPr>
        <p:spPr/>
        <p:txBody>
          <a:bodyPr/>
          <a:lstStyle/>
          <a:p>
            <a:fld id="{0B34F065-1154-456A-91E3-76DE8E75E17B}" type="slidenum">
              <a:rPr lang="ar-SA" smtClean="0"/>
              <a:pPr/>
              <a:t>11</a:t>
            </a:fld>
            <a:endParaRPr lang="ar-SA"/>
          </a:p>
        </p:txBody>
      </p:sp>
      <p:sp>
        <p:nvSpPr>
          <p:cNvPr id="6" name="عنوان 1">
            <a:extLst>
              <a:ext uri="{FF2B5EF4-FFF2-40B4-BE49-F238E27FC236}">
                <a16:creationId xmlns:a16="http://schemas.microsoft.com/office/drawing/2014/main" id="{AB5C31C6-A25B-4C1F-9387-6C445B2A9F14}"/>
              </a:ext>
            </a:extLst>
          </p:cNvPr>
          <p:cNvSpPr txBox="1">
            <a:spLocks/>
          </p:cNvSpPr>
          <p:nvPr/>
        </p:nvSpPr>
        <p:spPr>
          <a:xfrm>
            <a:off x="836676" y="212689"/>
            <a:ext cx="7671816" cy="1143000"/>
          </a:xfrm>
          <a:prstGeom prst="rect">
            <a:avLst/>
          </a:prstGeom>
          <a:solidFill>
            <a:schemeClr val="accent1">
              <a:lumMod val="20000"/>
              <a:lumOff val="80000"/>
            </a:schemeClr>
          </a:solidFill>
        </p:spPr>
        <p:txBody>
          <a:bodyPr vert="horz" anchor="b">
            <a:norm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800" b="1" dirty="0"/>
              <a:t>أهمية البحث</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images (3).jpg"/>
          <p:cNvPicPr>
            <a:picLocks noChangeAspect="1"/>
          </p:cNvPicPr>
          <p:nvPr/>
        </p:nvPicPr>
        <p:blipFill>
          <a:blip r:embed="rId2" cstate="print"/>
          <a:stretch>
            <a:fillRect/>
          </a:stretch>
        </p:blipFill>
        <p:spPr>
          <a:xfrm>
            <a:off x="0" y="-27384"/>
            <a:ext cx="9144000" cy="6858000"/>
          </a:xfrm>
          <a:prstGeom prst="rect">
            <a:avLst/>
          </a:prstGeom>
        </p:spPr>
      </p:pic>
      <p:pic>
        <p:nvPicPr>
          <p:cNvPr id="4" name="صورة 3" descr="imgid368432.jpg"/>
          <p:cNvPicPr>
            <a:picLocks noChangeAspect="1"/>
          </p:cNvPicPr>
          <p:nvPr/>
        </p:nvPicPr>
        <p:blipFill>
          <a:blip r:embed="rId3" cstate="print"/>
          <a:stretch>
            <a:fillRect/>
          </a:stretch>
        </p:blipFill>
        <p:spPr>
          <a:xfrm>
            <a:off x="0" y="2871105"/>
            <a:ext cx="3635896" cy="3986895"/>
          </a:xfrm>
          <a:prstGeom prst="ellipse">
            <a:avLst/>
          </a:prstGeom>
          <a:ln>
            <a:noFill/>
          </a:ln>
          <a:effectLst>
            <a:softEdge rad="112500"/>
          </a:effectLst>
        </p:spPr>
      </p:pic>
      <p:sp>
        <p:nvSpPr>
          <p:cNvPr id="2" name="عنوان 1"/>
          <p:cNvSpPr>
            <a:spLocks noGrp="1"/>
          </p:cNvSpPr>
          <p:nvPr>
            <p:ph type="title"/>
          </p:nvPr>
        </p:nvSpPr>
        <p:spPr>
          <a:xfrm>
            <a:off x="457200" y="0"/>
            <a:ext cx="8229600" cy="2348880"/>
          </a:xfrm>
        </p:spPr>
        <p:txBody>
          <a:bodyPr>
            <a:normAutofit/>
          </a:bodyPr>
          <a:lstStyle/>
          <a:p>
            <a:pPr algn="r"/>
            <a:br>
              <a:rPr lang="ar-SA" sz="3600" b="1" dirty="0"/>
            </a:br>
            <a:r>
              <a:rPr lang="ar-SA" sz="4400" b="1" dirty="0"/>
              <a:t>التعريف بالأدوية النفسية:</a:t>
            </a:r>
            <a:br>
              <a:rPr lang="en-US" b="1" u="sng" dirty="0"/>
            </a:br>
            <a:endParaRPr lang="ar-SA" dirty="0"/>
          </a:p>
        </p:txBody>
      </p:sp>
      <p:sp>
        <p:nvSpPr>
          <p:cNvPr id="3" name="عنصر نائب للمحتوى 2"/>
          <p:cNvSpPr>
            <a:spLocks noGrp="1"/>
          </p:cNvSpPr>
          <p:nvPr>
            <p:ph sz="quarter" idx="1"/>
          </p:nvPr>
        </p:nvSpPr>
        <p:spPr>
          <a:xfrm>
            <a:off x="457200" y="2060847"/>
            <a:ext cx="8330184" cy="4529117"/>
          </a:xfrm>
        </p:spPr>
        <p:txBody>
          <a:bodyPr>
            <a:normAutofit/>
          </a:bodyPr>
          <a:lstStyle/>
          <a:p>
            <a:pPr>
              <a:buNone/>
            </a:pPr>
            <a:r>
              <a:rPr lang="ar-SA" sz="3600" b="1" dirty="0"/>
              <a:t>تقسم الأدوية النفسية إلى الفئات التالية :</a:t>
            </a:r>
            <a:endParaRPr lang="en-US" sz="3600" b="1" dirty="0"/>
          </a:p>
          <a:p>
            <a:pPr>
              <a:buFont typeface="Wingdings" panose="05000000000000000000" pitchFamily="2" charset="2"/>
              <a:buChar char="Ø"/>
            </a:pPr>
            <a:r>
              <a:rPr lang="ar-SA" sz="3600" b="1" dirty="0"/>
              <a:t>المهدئات </a:t>
            </a:r>
            <a:r>
              <a:rPr lang="en-US" sz="3600" b="1" dirty="0"/>
              <a:t>Anxiolytics</a:t>
            </a:r>
            <a:endParaRPr lang="ar-SA" sz="3600" b="1" dirty="0"/>
          </a:p>
          <a:p>
            <a:pPr>
              <a:buFont typeface="Wingdings" panose="05000000000000000000" pitchFamily="2" charset="2"/>
              <a:buChar char="Ø"/>
            </a:pPr>
            <a:r>
              <a:rPr lang="ar-SA" sz="3600" b="1" dirty="0"/>
              <a:t>مضادات الاكتئاب </a:t>
            </a:r>
            <a:r>
              <a:rPr lang="en-US" sz="3600" b="1" dirty="0"/>
              <a:t>Antidepressants</a:t>
            </a:r>
            <a:endParaRPr lang="ar-SA" sz="3600" dirty="0"/>
          </a:p>
          <a:p>
            <a:pPr>
              <a:buFont typeface="Wingdings" panose="05000000000000000000" pitchFamily="2" charset="2"/>
              <a:buChar char="Ø"/>
            </a:pPr>
            <a:r>
              <a:rPr lang="ar-SA" sz="3600" b="1" dirty="0"/>
              <a:t>مضادات الذهان </a:t>
            </a:r>
            <a:r>
              <a:rPr lang="en-US" sz="3600" b="1" dirty="0"/>
              <a:t>Antipsychotics</a:t>
            </a:r>
            <a:endParaRPr lang="ar-SA" sz="3600" b="1" dirty="0"/>
          </a:p>
          <a:p>
            <a:pPr>
              <a:buFont typeface="Wingdings" panose="05000000000000000000" pitchFamily="2" charset="2"/>
              <a:buChar char="Ø"/>
            </a:pPr>
            <a:r>
              <a:rPr lang="ar-SA" sz="3600" b="1" dirty="0"/>
              <a:t>المحرضات </a:t>
            </a:r>
            <a:r>
              <a:rPr lang="en-US" sz="3600" b="1" dirty="0"/>
              <a:t>Stimulants</a:t>
            </a:r>
            <a:endParaRPr lang="ar-SA" sz="3600" b="1" dirty="0"/>
          </a:p>
          <a:p>
            <a:pPr>
              <a:buFont typeface="Wingdings" panose="05000000000000000000" pitchFamily="2" charset="2"/>
              <a:buChar char="Ø"/>
            </a:pPr>
            <a:r>
              <a:rPr lang="ar-SA" sz="3600" b="1" dirty="0"/>
              <a:t>معدلات المزاج </a:t>
            </a:r>
            <a:r>
              <a:rPr lang="en-US" sz="3600" b="1" dirty="0"/>
              <a:t>Mood stabilizers</a:t>
            </a:r>
            <a:endParaRPr lang="ar-SA" sz="3600" b="1" dirty="0"/>
          </a:p>
          <a:p>
            <a:endParaRPr lang="ar-SA" sz="3600" dirty="0"/>
          </a:p>
        </p:txBody>
      </p:sp>
      <p:sp>
        <p:nvSpPr>
          <p:cNvPr id="6" name="عنصر نائب للتاريخ 5">
            <a:extLst>
              <a:ext uri="{FF2B5EF4-FFF2-40B4-BE49-F238E27FC236}">
                <a16:creationId xmlns:a16="http://schemas.microsoft.com/office/drawing/2014/main" id="{229ACC90-DA9F-4CEB-BF50-F3AB69AB894F}"/>
              </a:ext>
            </a:extLst>
          </p:cNvPr>
          <p:cNvSpPr>
            <a:spLocks noGrp="1"/>
          </p:cNvSpPr>
          <p:nvPr>
            <p:ph type="dt" sz="half" idx="14"/>
          </p:nvPr>
        </p:nvSpPr>
        <p:spPr/>
        <p:txBody>
          <a:bodyPr/>
          <a:lstStyle/>
          <a:p>
            <a:fld id="{EB0FB679-EEF8-460D-91FC-3A2F94CD9842}" type="datetime3">
              <a:rPr lang="en-US" smtClean="0"/>
              <a:t>20 March 2019</a:t>
            </a:fld>
            <a:endParaRPr lang="ar-SA"/>
          </a:p>
        </p:txBody>
      </p:sp>
      <p:sp>
        <p:nvSpPr>
          <p:cNvPr id="7" name="عنصر نائب لرقم الشريحة 6">
            <a:extLst>
              <a:ext uri="{FF2B5EF4-FFF2-40B4-BE49-F238E27FC236}">
                <a16:creationId xmlns:a16="http://schemas.microsoft.com/office/drawing/2014/main" id="{8950F2E4-E55D-40FC-B998-A0118AC81CED}"/>
              </a:ext>
            </a:extLst>
          </p:cNvPr>
          <p:cNvSpPr>
            <a:spLocks noGrp="1"/>
          </p:cNvSpPr>
          <p:nvPr>
            <p:ph type="sldNum" sz="quarter" idx="15"/>
          </p:nvPr>
        </p:nvSpPr>
        <p:spPr/>
        <p:txBody>
          <a:bodyPr/>
          <a:lstStyle/>
          <a:p>
            <a:fld id="{0B34F065-1154-456A-91E3-76DE8E75E17B}" type="slidenum">
              <a:rPr lang="ar-SA" smtClean="0"/>
              <a:pPr/>
              <a:t>12</a:t>
            </a:fld>
            <a:endParaRPr lang="ar-S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a:buNone/>
            </a:pPr>
            <a:r>
              <a:rPr lang="ar-SA" b="1" dirty="0"/>
              <a:t>تشمل:</a:t>
            </a:r>
            <a:endParaRPr lang="en-US" b="1" dirty="0"/>
          </a:p>
          <a:p>
            <a:pPr lvl="0">
              <a:buFont typeface="Wingdings" panose="05000000000000000000" pitchFamily="2" charset="2"/>
              <a:buChar char="Ø"/>
            </a:pPr>
            <a:r>
              <a:rPr lang="ar-SA" sz="2800" dirty="0" err="1"/>
              <a:t>البنزوديازيبينات</a:t>
            </a:r>
            <a:r>
              <a:rPr lang="en-GB" sz="2800" dirty="0"/>
              <a:t>Benzodiazepines (BDZ</a:t>
            </a:r>
            <a:r>
              <a:rPr lang="en-US" sz="2800" dirty="0"/>
              <a:t>s</a:t>
            </a:r>
            <a:r>
              <a:rPr lang="en-GB" sz="2800" dirty="0"/>
              <a:t>) </a:t>
            </a:r>
            <a:r>
              <a:rPr lang="ar-SA" sz="2800" dirty="0"/>
              <a:t>.</a:t>
            </a:r>
            <a:endParaRPr lang="en-US" sz="2800" dirty="0"/>
          </a:p>
          <a:p>
            <a:pPr lvl="0">
              <a:buFont typeface="Wingdings" panose="05000000000000000000" pitchFamily="2" charset="2"/>
              <a:buChar char="Ø"/>
            </a:pPr>
            <a:r>
              <a:rPr lang="ar-SA" sz="2800" dirty="0" err="1"/>
              <a:t>الباربيتورات</a:t>
            </a:r>
            <a:r>
              <a:rPr lang="ar-SA" sz="2800" dirty="0"/>
              <a:t> </a:t>
            </a:r>
            <a:r>
              <a:rPr lang="en-GB" sz="2800" dirty="0"/>
              <a:t>Barbiturates</a:t>
            </a:r>
            <a:r>
              <a:rPr lang="ar-SA" sz="2800" dirty="0"/>
              <a:t>.</a:t>
            </a:r>
            <a:endParaRPr lang="en-US" sz="2800" dirty="0"/>
          </a:p>
          <a:p>
            <a:pPr lvl="0">
              <a:buFont typeface="Wingdings" panose="05000000000000000000" pitchFamily="2" charset="2"/>
              <a:buChar char="Ø"/>
            </a:pPr>
            <a:r>
              <a:rPr lang="ar-SA" sz="2800" dirty="0"/>
              <a:t>أدوية أخرى</a:t>
            </a:r>
            <a:r>
              <a:rPr lang="en-GB" sz="2800" dirty="0"/>
              <a:t> (</a:t>
            </a:r>
            <a:r>
              <a:rPr lang="en-GB" sz="2800" dirty="0" err="1"/>
              <a:t>serotonergic</a:t>
            </a:r>
            <a:r>
              <a:rPr lang="en-GB" sz="2800" dirty="0"/>
              <a:t> system) </a:t>
            </a:r>
            <a:r>
              <a:rPr lang="ar-SA" sz="2800" dirty="0"/>
              <a:t>وهي أدوية حديثة عبارة عن </a:t>
            </a:r>
            <a:r>
              <a:rPr lang="ar-SA" sz="2800" dirty="0" err="1"/>
              <a:t>شادات</a:t>
            </a:r>
            <a:r>
              <a:rPr lang="ar-SA" sz="2800" dirty="0"/>
              <a:t> لمستقبلات </a:t>
            </a:r>
            <a:r>
              <a:rPr lang="ar-SA" sz="2800" dirty="0" err="1"/>
              <a:t>السيروتونين</a:t>
            </a:r>
            <a:r>
              <a:rPr lang="ar-SA" sz="2800" dirty="0"/>
              <a:t>).</a:t>
            </a:r>
            <a:endParaRPr lang="en-US" sz="2800" dirty="0"/>
          </a:p>
          <a:p>
            <a:endParaRPr lang="ar-SA" dirty="0"/>
          </a:p>
        </p:txBody>
      </p:sp>
      <p:sp>
        <p:nvSpPr>
          <p:cNvPr id="5" name="عنصر نائب للتاريخ 4">
            <a:extLst>
              <a:ext uri="{FF2B5EF4-FFF2-40B4-BE49-F238E27FC236}">
                <a16:creationId xmlns:a16="http://schemas.microsoft.com/office/drawing/2014/main" id="{F5330CC5-6571-4983-B9CC-9CFE6464793B}"/>
              </a:ext>
            </a:extLst>
          </p:cNvPr>
          <p:cNvSpPr>
            <a:spLocks noGrp="1"/>
          </p:cNvSpPr>
          <p:nvPr>
            <p:ph type="dt" sz="half" idx="14"/>
          </p:nvPr>
        </p:nvSpPr>
        <p:spPr/>
        <p:txBody>
          <a:bodyPr/>
          <a:lstStyle/>
          <a:p>
            <a:fld id="{19D165DD-E758-4C18-A603-58935E5A4F3E}" type="datetime3">
              <a:rPr lang="en-US" smtClean="0"/>
              <a:t>20 March 2019</a:t>
            </a:fld>
            <a:endParaRPr lang="ar-SA"/>
          </a:p>
        </p:txBody>
      </p:sp>
      <p:sp>
        <p:nvSpPr>
          <p:cNvPr id="6" name="عنصر نائب لرقم الشريحة 5">
            <a:extLst>
              <a:ext uri="{FF2B5EF4-FFF2-40B4-BE49-F238E27FC236}">
                <a16:creationId xmlns:a16="http://schemas.microsoft.com/office/drawing/2014/main" id="{C195A113-2D83-4EEE-A443-BAFD306EE214}"/>
              </a:ext>
            </a:extLst>
          </p:cNvPr>
          <p:cNvSpPr>
            <a:spLocks noGrp="1"/>
          </p:cNvSpPr>
          <p:nvPr>
            <p:ph type="sldNum" sz="quarter" idx="15"/>
          </p:nvPr>
        </p:nvSpPr>
        <p:spPr/>
        <p:txBody>
          <a:bodyPr/>
          <a:lstStyle/>
          <a:p>
            <a:fld id="{0B34F065-1154-456A-91E3-76DE8E75E17B}" type="slidenum">
              <a:rPr lang="ar-SA" smtClean="0"/>
              <a:pPr/>
              <a:t>13</a:t>
            </a:fld>
            <a:endParaRPr lang="ar-SA"/>
          </a:p>
        </p:txBody>
      </p:sp>
      <p:pic>
        <p:nvPicPr>
          <p:cNvPr id="4" name="صورة 3" descr="images (1).jpg"/>
          <p:cNvPicPr>
            <a:picLocks noChangeAspect="1"/>
          </p:cNvPicPr>
          <p:nvPr/>
        </p:nvPicPr>
        <p:blipFill>
          <a:blip r:embed="rId2" cstate="print"/>
          <a:stretch>
            <a:fillRect/>
          </a:stretch>
        </p:blipFill>
        <p:spPr>
          <a:xfrm>
            <a:off x="467544" y="4005064"/>
            <a:ext cx="3960440" cy="2635493"/>
          </a:xfrm>
          <a:prstGeom prst="ellipse">
            <a:avLst/>
          </a:prstGeom>
          <a:ln>
            <a:noFill/>
          </a:ln>
          <a:effectLst>
            <a:softEdge rad="112500"/>
          </a:effectLst>
        </p:spPr>
      </p:pic>
      <p:sp>
        <p:nvSpPr>
          <p:cNvPr id="7" name="عنوان 1">
            <a:extLst>
              <a:ext uri="{FF2B5EF4-FFF2-40B4-BE49-F238E27FC236}">
                <a16:creationId xmlns:a16="http://schemas.microsoft.com/office/drawing/2014/main" id="{FFE01E20-5ACF-43EA-B9D6-4718D83151FA}"/>
              </a:ext>
            </a:extLst>
          </p:cNvPr>
          <p:cNvSpPr txBox="1">
            <a:spLocks/>
          </p:cNvSpPr>
          <p:nvPr/>
        </p:nvSpPr>
        <p:spPr>
          <a:xfrm>
            <a:off x="566546" y="352460"/>
            <a:ext cx="8010908" cy="1143000"/>
          </a:xfrm>
          <a:prstGeom prst="rect">
            <a:avLst/>
          </a:prstGeom>
          <a:solidFill>
            <a:schemeClr val="accent1">
              <a:lumMod val="20000"/>
              <a:lumOff val="80000"/>
            </a:schemeClr>
          </a:solidFill>
        </p:spPr>
        <p:txBody>
          <a:bodyPr vert="horz" anchor="b">
            <a:no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br>
              <a:rPr lang="en-US" sz="3600" b="1" dirty="0"/>
            </a:br>
            <a:br>
              <a:rPr lang="ar-SA" sz="3600" b="1" dirty="0"/>
            </a:br>
            <a:br>
              <a:rPr lang="ar-SA" sz="3600" b="1" dirty="0"/>
            </a:br>
            <a:br>
              <a:rPr lang="en-US" sz="3600" b="1" dirty="0"/>
            </a:br>
            <a:br>
              <a:rPr lang="en-US" sz="3600" b="1" dirty="0"/>
            </a:br>
            <a:br>
              <a:rPr lang="en-US" sz="3600" b="1" dirty="0"/>
            </a:br>
            <a:r>
              <a:rPr lang="ar-SA" sz="3600" b="1" dirty="0"/>
              <a:t>ا</a:t>
            </a:r>
            <a:r>
              <a:rPr lang="ar-SY" sz="3600" b="1" dirty="0"/>
              <a:t>لمهدئات </a:t>
            </a:r>
            <a:r>
              <a:rPr lang="ar-SA" sz="3600" b="1" dirty="0"/>
              <a:t>&amp;  حالات القلق</a:t>
            </a:r>
            <a:r>
              <a:rPr lang="en-GB" sz="3600" b="1" dirty="0"/>
              <a:t>Anxiolytics </a:t>
            </a:r>
            <a:r>
              <a:rPr lang="ar-SA" sz="3600" b="1" dirty="0"/>
              <a:t>&amp;</a:t>
            </a:r>
            <a:r>
              <a:rPr lang="en-GB" sz="3600" b="1" dirty="0"/>
              <a:t>Sedatives</a:t>
            </a:r>
            <a:endParaRPr lang="ar-SA" sz="36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855812" y="1600200"/>
            <a:ext cx="4068987" cy="4873752"/>
          </a:xfrm>
        </p:spPr>
        <p:txBody>
          <a:bodyPr>
            <a:normAutofit/>
          </a:bodyPr>
          <a:lstStyle/>
          <a:p>
            <a:pPr>
              <a:buNone/>
            </a:pPr>
            <a:endParaRPr lang="ar-SA" sz="2800" dirty="0">
              <a:latin typeface="Times New Roman"/>
              <a:ea typeface="Calibri"/>
              <a:cs typeface="Times New Roman"/>
            </a:endParaRPr>
          </a:p>
          <a:p>
            <a:r>
              <a:rPr lang="ar-SA" sz="2800" b="1" dirty="0">
                <a:latin typeface="Times New Roman"/>
                <a:ea typeface="Calibri"/>
                <a:cs typeface="Times New Roman"/>
              </a:rPr>
              <a:t>آلية عمل </a:t>
            </a:r>
            <a:r>
              <a:rPr lang="ar-SA" sz="2800" b="1" dirty="0" err="1">
                <a:latin typeface="Times New Roman"/>
                <a:ea typeface="Calibri"/>
                <a:cs typeface="Times New Roman"/>
              </a:rPr>
              <a:t>البنزوديازبينات</a:t>
            </a:r>
            <a:r>
              <a:rPr lang="ar-SA" sz="2800" b="1" dirty="0">
                <a:latin typeface="Times New Roman"/>
                <a:ea typeface="Calibri"/>
                <a:cs typeface="Times New Roman"/>
              </a:rPr>
              <a:t> </a:t>
            </a:r>
            <a:r>
              <a:rPr lang="ar-SA" sz="2800" dirty="0">
                <a:latin typeface="Times New Roman"/>
                <a:ea typeface="Calibri"/>
                <a:cs typeface="Times New Roman"/>
              </a:rPr>
              <a:t>:</a:t>
            </a:r>
            <a:r>
              <a:rPr lang="ar-SY" sz="2800" dirty="0"/>
              <a:t> تعمل على مستقبلات </a:t>
            </a:r>
            <a:r>
              <a:rPr lang="en-US" sz="2800" dirty="0"/>
              <a:t> GABA</a:t>
            </a:r>
            <a:r>
              <a:rPr lang="ar-SA" sz="2800" dirty="0"/>
              <a:t>في مكان تداخل تحت الوحدة ألفا وغاما </a:t>
            </a:r>
          </a:p>
          <a:p>
            <a:r>
              <a:rPr lang="ar-SY" sz="2800" dirty="0"/>
              <a:t> </a:t>
            </a:r>
            <a:r>
              <a:rPr lang="ar-SA" sz="2800" dirty="0"/>
              <a:t>وبالتالي تعزز ارتباط </a:t>
            </a:r>
            <a:r>
              <a:rPr lang="ar-SA" sz="2800" dirty="0" err="1"/>
              <a:t>الغابا</a:t>
            </a:r>
            <a:r>
              <a:rPr lang="ar-SA" sz="2800" dirty="0"/>
              <a:t> بمستقبلته يؤدي لفتح قنوات </a:t>
            </a:r>
            <a:r>
              <a:rPr lang="ar-SY" sz="2800" dirty="0"/>
              <a:t>الكلور</a:t>
            </a:r>
            <a:r>
              <a:rPr lang="ar-SA" sz="2800" dirty="0"/>
              <a:t> وتثبيط </a:t>
            </a:r>
            <a:r>
              <a:rPr lang="en-US" sz="2800" dirty="0"/>
              <a:t>CNS</a:t>
            </a:r>
            <a:endParaRPr lang="ar-SA" sz="2800" dirty="0">
              <a:latin typeface="Times New Roman"/>
              <a:ea typeface="Calibri"/>
              <a:cs typeface="Times New Roman"/>
            </a:endParaRPr>
          </a:p>
        </p:txBody>
      </p:sp>
      <p:sp>
        <p:nvSpPr>
          <p:cNvPr id="4" name="عنصر نائب للتاريخ 3">
            <a:extLst>
              <a:ext uri="{FF2B5EF4-FFF2-40B4-BE49-F238E27FC236}">
                <a16:creationId xmlns:a16="http://schemas.microsoft.com/office/drawing/2014/main" id="{95E77922-8403-4C1D-8D10-E303B79110C7}"/>
              </a:ext>
            </a:extLst>
          </p:cNvPr>
          <p:cNvSpPr>
            <a:spLocks noGrp="1"/>
          </p:cNvSpPr>
          <p:nvPr>
            <p:ph type="dt" sz="half" idx="14"/>
          </p:nvPr>
        </p:nvSpPr>
        <p:spPr/>
        <p:txBody>
          <a:bodyPr/>
          <a:lstStyle/>
          <a:p>
            <a:fld id="{72F081DF-96DB-4AF3-9E8B-629CBB6C5B96}" type="datetime3">
              <a:rPr lang="en-US" smtClean="0"/>
              <a:t>20 March 2019</a:t>
            </a:fld>
            <a:endParaRPr lang="ar-SA"/>
          </a:p>
        </p:txBody>
      </p:sp>
      <p:sp>
        <p:nvSpPr>
          <p:cNvPr id="5" name="عنصر نائب لرقم الشريحة 4">
            <a:extLst>
              <a:ext uri="{FF2B5EF4-FFF2-40B4-BE49-F238E27FC236}">
                <a16:creationId xmlns:a16="http://schemas.microsoft.com/office/drawing/2014/main" id="{82BB325B-0B1C-4741-B3F0-DC981504B145}"/>
              </a:ext>
            </a:extLst>
          </p:cNvPr>
          <p:cNvSpPr>
            <a:spLocks noGrp="1"/>
          </p:cNvSpPr>
          <p:nvPr>
            <p:ph type="sldNum" sz="quarter" idx="15"/>
          </p:nvPr>
        </p:nvSpPr>
        <p:spPr/>
        <p:txBody>
          <a:bodyPr/>
          <a:lstStyle/>
          <a:p>
            <a:fld id="{0B34F065-1154-456A-91E3-76DE8E75E17B}" type="slidenum">
              <a:rPr lang="ar-SA" smtClean="0"/>
              <a:pPr/>
              <a:t>14</a:t>
            </a:fld>
            <a:endParaRPr lang="ar-SA"/>
          </a:p>
        </p:txBody>
      </p:sp>
      <p:sp>
        <p:nvSpPr>
          <p:cNvPr id="6" name="عنوان 1">
            <a:extLst>
              <a:ext uri="{FF2B5EF4-FFF2-40B4-BE49-F238E27FC236}">
                <a16:creationId xmlns:a16="http://schemas.microsoft.com/office/drawing/2014/main" id="{95D05A1F-97E4-4706-BD22-8B575CDE870C}"/>
              </a:ext>
            </a:extLst>
          </p:cNvPr>
          <p:cNvSpPr txBox="1">
            <a:spLocks/>
          </p:cNvSpPr>
          <p:nvPr/>
        </p:nvSpPr>
        <p:spPr>
          <a:xfrm>
            <a:off x="505968" y="384048"/>
            <a:ext cx="7658100" cy="1097280"/>
          </a:xfrm>
          <a:prstGeom prst="rect">
            <a:avLst/>
          </a:prstGeom>
          <a:solidFill>
            <a:schemeClr val="accent1">
              <a:lumMod val="20000"/>
              <a:lumOff val="80000"/>
            </a:schemeClr>
          </a:solidFill>
        </p:spPr>
        <p:txBody>
          <a:bodyPr vert="horz" anchor="b">
            <a:normAutofit fontScale="77500" lnSpcReduction="20000"/>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800" b="1" dirty="0" err="1"/>
              <a:t>البنزوديازيبينات</a:t>
            </a:r>
            <a:r>
              <a:rPr lang="ar-SA" sz="4800" b="1" dirty="0"/>
              <a:t> </a:t>
            </a:r>
            <a:r>
              <a:rPr lang="en-US" sz="4800" b="1" dirty="0"/>
              <a:t> BENZODIAZEPINES (BZDs)</a:t>
            </a:r>
            <a:endParaRPr lang="ar-SA" sz="4800" b="1" dirty="0"/>
          </a:p>
        </p:txBody>
      </p:sp>
      <p:pic>
        <p:nvPicPr>
          <p:cNvPr id="7" name="عنصر نائب للمحتوى 3" descr="GABA-May-Improve-Insulin-Resistance-and-Glucose-Tolerance-831x1024.jpg">
            <a:extLst>
              <a:ext uri="{FF2B5EF4-FFF2-40B4-BE49-F238E27FC236}">
                <a16:creationId xmlns:a16="http://schemas.microsoft.com/office/drawing/2014/main" id="{FC6E7D54-5E69-48C7-8E2D-4C48CE0E4BD3}"/>
              </a:ext>
            </a:extLst>
          </p:cNvPr>
          <p:cNvPicPr>
            <a:picLocks noChangeAspect="1"/>
          </p:cNvPicPr>
          <p:nvPr/>
        </p:nvPicPr>
        <p:blipFill>
          <a:blip r:embed="rId2" cstate="print"/>
          <a:stretch>
            <a:fillRect/>
          </a:stretch>
        </p:blipFill>
        <p:spPr>
          <a:xfrm>
            <a:off x="249903" y="1962802"/>
            <a:ext cx="3366642" cy="4148547"/>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1645920"/>
            <a:ext cx="7467600" cy="4873752"/>
          </a:xfrm>
        </p:spPr>
        <p:txBody>
          <a:bodyPr>
            <a:normAutofit fontScale="92500" lnSpcReduction="20000"/>
          </a:bodyPr>
          <a:lstStyle/>
          <a:p>
            <a:pPr marL="514350" indent="-514350">
              <a:buNone/>
            </a:pPr>
            <a:r>
              <a:rPr lang="ar-SY" b="1" dirty="0"/>
              <a:t>ال</a:t>
            </a:r>
            <a:r>
              <a:rPr lang="ar-SA" b="1" dirty="0"/>
              <a:t>ا</a:t>
            </a:r>
            <a:r>
              <a:rPr lang="ar-SY" b="1" dirty="0" err="1"/>
              <a:t>ستخدامات</a:t>
            </a:r>
            <a:r>
              <a:rPr lang="ar-SY" b="1" dirty="0"/>
              <a:t> السريرية  </a:t>
            </a:r>
            <a:r>
              <a:rPr lang="en-US" b="1" dirty="0"/>
              <a:t>Clinical uses </a:t>
            </a:r>
            <a:r>
              <a:rPr lang="ar-SA" dirty="0"/>
              <a:t>: </a:t>
            </a:r>
          </a:p>
          <a:p>
            <a:pPr marL="82550" indent="-82550">
              <a:buNone/>
            </a:pPr>
            <a:r>
              <a:rPr lang="ar-SA" dirty="0"/>
              <a:t> بجرعات منخفضة لمعالجة القلق </a:t>
            </a:r>
            <a:r>
              <a:rPr lang="en-US" dirty="0"/>
              <a:t>anxiety</a:t>
            </a:r>
            <a:r>
              <a:rPr lang="ar-SA" dirty="0"/>
              <a:t>  وبجرعات أعلى تسبب تركين </a:t>
            </a:r>
            <a:r>
              <a:rPr lang="en-US" dirty="0"/>
              <a:t>sedation</a:t>
            </a:r>
            <a:r>
              <a:rPr lang="ar-SA" dirty="0"/>
              <a:t> وبالجرعات الأعلى تسبب نوماً. تستخدم أحياناُ كمساعدات للمخدرات من أجل تقليل الجرعة اللازمة للتخدير.</a:t>
            </a:r>
          </a:p>
          <a:p>
            <a:pPr marL="82550" indent="-82550">
              <a:buNone/>
            </a:pPr>
            <a:endParaRPr lang="ar-SA" dirty="0"/>
          </a:p>
          <a:p>
            <a:pPr marL="514350" indent="-514350">
              <a:buNone/>
            </a:pPr>
            <a:r>
              <a:rPr lang="ar-SA" b="1" dirty="0"/>
              <a:t>مدة التأثير والعمر النصفي </a:t>
            </a:r>
            <a:r>
              <a:rPr lang="en-US" b="1" dirty="0"/>
              <a:t>: Duration of Action &amp; half-life</a:t>
            </a:r>
            <a:endParaRPr lang="ar-SA" b="1" dirty="0"/>
          </a:p>
          <a:p>
            <a:r>
              <a:rPr lang="ar-SA" dirty="0"/>
              <a:t>قصيرة الأمد </a:t>
            </a:r>
            <a:r>
              <a:rPr lang="en-US" dirty="0" err="1"/>
              <a:t>Medazolam</a:t>
            </a:r>
            <a:endParaRPr lang="ar-SA" dirty="0"/>
          </a:p>
          <a:p>
            <a:r>
              <a:rPr lang="ar-SA" dirty="0"/>
              <a:t>متوسطة  </a:t>
            </a:r>
            <a:r>
              <a:rPr lang="en-US" dirty="0"/>
              <a:t>clonazepam</a:t>
            </a:r>
            <a:r>
              <a:rPr lang="ar-SA" dirty="0"/>
              <a:t> </a:t>
            </a:r>
            <a:r>
              <a:rPr lang="en-US" dirty="0"/>
              <a:t>Alprazolam</a:t>
            </a:r>
            <a:endParaRPr lang="ar-SA" dirty="0"/>
          </a:p>
          <a:p>
            <a:r>
              <a:rPr lang="ar-SA" dirty="0"/>
              <a:t>طويلة الأمد </a:t>
            </a:r>
            <a:r>
              <a:rPr lang="en-US" dirty="0"/>
              <a:t>Diazepam</a:t>
            </a:r>
            <a:endParaRPr lang="ar-SA" b="1" dirty="0"/>
          </a:p>
          <a:p>
            <a:endParaRPr lang="en-US" dirty="0"/>
          </a:p>
          <a:p>
            <a:pPr marL="514350" indent="-514350">
              <a:buNone/>
            </a:pPr>
            <a:r>
              <a:rPr lang="ar-SY" b="1" dirty="0"/>
              <a:t>الآثار الجانبية </a:t>
            </a:r>
            <a:r>
              <a:rPr lang="en-US" b="1" dirty="0"/>
              <a:t>Side effects </a:t>
            </a:r>
            <a:r>
              <a:rPr lang="ar-SY" b="1" dirty="0"/>
              <a:t> :</a:t>
            </a:r>
            <a:endParaRPr lang="ar-SA" b="1" dirty="0"/>
          </a:p>
          <a:p>
            <a:r>
              <a:rPr lang="en-US" dirty="0"/>
              <a:t>Dependence</a:t>
            </a:r>
            <a:r>
              <a:rPr lang="ar-SY" dirty="0"/>
              <a:t> الاعتماد</a:t>
            </a:r>
            <a:endParaRPr lang="en-US" dirty="0"/>
          </a:p>
          <a:p>
            <a:r>
              <a:rPr lang="en-US" dirty="0"/>
              <a:t>Confusion</a:t>
            </a:r>
            <a:r>
              <a:rPr lang="ar-SY" dirty="0"/>
              <a:t> تشويش (اضطراب دماغي)</a:t>
            </a:r>
            <a:endParaRPr lang="en-US" dirty="0"/>
          </a:p>
          <a:p>
            <a:r>
              <a:rPr lang="en-US" dirty="0"/>
              <a:t>Drowsiness</a:t>
            </a:r>
            <a:r>
              <a:rPr lang="ar-SY" dirty="0"/>
              <a:t> نعاس</a:t>
            </a:r>
            <a:endParaRPr lang="en-US" dirty="0"/>
          </a:p>
          <a:p>
            <a:endParaRPr lang="ar-SA" dirty="0"/>
          </a:p>
        </p:txBody>
      </p:sp>
      <p:sp>
        <p:nvSpPr>
          <p:cNvPr id="4" name="عنصر نائب للتاريخ 3">
            <a:extLst>
              <a:ext uri="{FF2B5EF4-FFF2-40B4-BE49-F238E27FC236}">
                <a16:creationId xmlns:a16="http://schemas.microsoft.com/office/drawing/2014/main" id="{ABB84155-43A9-4749-A376-273B8065A66E}"/>
              </a:ext>
            </a:extLst>
          </p:cNvPr>
          <p:cNvSpPr>
            <a:spLocks noGrp="1"/>
          </p:cNvSpPr>
          <p:nvPr>
            <p:ph type="dt" sz="half" idx="14"/>
          </p:nvPr>
        </p:nvSpPr>
        <p:spPr/>
        <p:txBody>
          <a:bodyPr/>
          <a:lstStyle/>
          <a:p>
            <a:fld id="{8E1A981F-6321-476B-80E1-2FD584FE6045}" type="datetime3">
              <a:rPr lang="en-US" smtClean="0"/>
              <a:t>20 March 2019</a:t>
            </a:fld>
            <a:endParaRPr lang="ar-SA"/>
          </a:p>
        </p:txBody>
      </p:sp>
      <p:sp>
        <p:nvSpPr>
          <p:cNvPr id="5" name="عنصر نائب لرقم الشريحة 4">
            <a:extLst>
              <a:ext uri="{FF2B5EF4-FFF2-40B4-BE49-F238E27FC236}">
                <a16:creationId xmlns:a16="http://schemas.microsoft.com/office/drawing/2014/main" id="{B120E145-7AF9-44F0-A0EC-359EFF96BEEC}"/>
              </a:ext>
            </a:extLst>
          </p:cNvPr>
          <p:cNvSpPr>
            <a:spLocks noGrp="1"/>
          </p:cNvSpPr>
          <p:nvPr>
            <p:ph type="sldNum" sz="quarter" idx="15"/>
          </p:nvPr>
        </p:nvSpPr>
        <p:spPr/>
        <p:txBody>
          <a:bodyPr/>
          <a:lstStyle/>
          <a:p>
            <a:fld id="{0B34F065-1154-456A-91E3-76DE8E75E17B}" type="slidenum">
              <a:rPr lang="ar-SA" smtClean="0"/>
              <a:pPr/>
              <a:t>15</a:t>
            </a:fld>
            <a:endParaRPr lang="ar-SA"/>
          </a:p>
        </p:txBody>
      </p:sp>
      <p:sp>
        <p:nvSpPr>
          <p:cNvPr id="6" name="عنوان 1">
            <a:extLst>
              <a:ext uri="{FF2B5EF4-FFF2-40B4-BE49-F238E27FC236}">
                <a16:creationId xmlns:a16="http://schemas.microsoft.com/office/drawing/2014/main" id="{065367CF-3380-4794-9D28-3AD941FE2C49}"/>
              </a:ext>
            </a:extLst>
          </p:cNvPr>
          <p:cNvSpPr txBox="1">
            <a:spLocks/>
          </p:cNvSpPr>
          <p:nvPr/>
        </p:nvSpPr>
        <p:spPr>
          <a:xfrm>
            <a:off x="492252" y="176754"/>
            <a:ext cx="7671816" cy="1143000"/>
          </a:xfrm>
          <a:prstGeom prst="rect">
            <a:avLst/>
          </a:prstGeom>
          <a:solidFill>
            <a:schemeClr val="accent1">
              <a:lumMod val="20000"/>
              <a:lumOff val="80000"/>
            </a:schemeClr>
          </a:solidFill>
        </p:spPr>
        <p:txBody>
          <a:bodyPr vert="horz" anchor="b">
            <a:normAutofit fontScale="92500"/>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000" b="1" dirty="0" err="1"/>
              <a:t>البنزوديازيبينات</a:t>
            </a:r>
            <a:r>
              <a:rPr lang="ar-SA" sz="4000" b="1" dirty="0"/>
              <a:t> </a:t>
            </a:r>
            <a:r>
              <a:rPr lang="en-US" sz="4000" b="1" dirty="0"/>
              <a:t> BENZODIAZEPINES (BZDs)</a:t>
            </a:r>
            <a:endParaRPr lang="ar-SA" sz="40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br>
              <a:rPr lang="ar-SA" i="1" dirty="0"/>
            </a:br>
            <a:endParaRPr lang="ar-SA" dirty="0"/>
          </a:p>
        </p:txBody>
      </p:sp>
      <p:sp>
        <p:nvSpPr>
          <p:cNvPr id="3" name="عنصر نائب للمحتوى 2"/>
          <p:cNvSpPr>
            <a:spLocks noGrp="1"/>
          </p:cNvSpPr>
          <p:nvPr>
            <p:ph sz="quarter" idx="1"/>
          </p:nvPr>
        </p:nvSpPr>
        <p:spPr>
          <a:xfrm>
            <a:off x="457200" y="1600200"/>
            <a:ext cx="7706868" cy="4873752"/>
          </a:xfrm>
        </p:spPr>
        <p:txBody>
          <a:bodyPr>
            <a:normAutofit/>
          </a:bodyPr>
          <a:lstStyle/>
          <a:p>
            <a:r>
              <a:rPr lang="ar-SY" b="1" dirty="0"/>
              <a:t>آلية تأثير </a:t>
            </a:r>
            <a:r>
              <a:rPr lang="ar-SY" b="1" dirty="0" err="1"/>
              <a:t>الباربيتورات</a:t>
            </a:r>
            <a:r>
              <a:rPr lang="ar-SY" b="1" dirty="0"/>
              <a:t> </a:t>
            </a:r>
            <a:r>
              <a:rPr lang="en-US" b="1" dirty="0"/>
              <a:t>Mechanisms of Actions</a:t>
            </a:r>
            <a:r>
              <a:rPr lang="ar-SY" b="1" dirty="0"/>
              <a:t> :</a:t>
            </a:r>
            <a:r>
              <a:rPr lang="ar-SY" dirty="0"/>
              <a:t> تعمل على مستقبلات </a:t>
            </a:r>
            <a:r>
              <a:rPr lang="en-US" dirty="0"/>
              <a:t>GABAA</a:t>
            </a:r>
            <a:r>
              <a:rPr lang="ar-SY" dirty="0"/>
              <a:t> على الوحدة </a:t>
            </a:r>
            <a:r>
              <a:rPr lang="en-US" dirty="0"/>
              <a:t>β</a:t>
            </a:r>
            <a:r>
              <a:rPr lang="ar-SA" dirty="0"/>
              <a:t> وهي تعمل دون وجود الناقل </a:t>
            </a:r>
            <a:r>
              <a:rPr lang="en-US" dirty="0"/>
              <a:t>GABA</a:t>
            </a:r>
            <a:r>
              <a:rPr lang="ar-SY" dirty="0"/>
              <a:t> فتزيد من فتح قنوات الكلور (المثبطة) ، وتثبط قنوات الصوديوم </a:t>
            </a:r>
            <a:r>
              <a:rPr lang="ar-SA" dirty="0"/>
              <a:t>(ا</a:t>
            </a:r>
            <a:r>
              <a:rPr lang="ar-SY" dirty="0"/>
              <a:t>لمنشطة)</a:t>
            </a:r>
            <a:endParaRPr lang="en-US" dirty="0"/>
          </a:p>
          <a:p>
            <a:r>
              <a:rPr lang="ar-SY" b="1" dirty="0"/>
              <a:t>التأثير الدوائي </a:t>
            </a:r>
            <a:r>
              <a:rPr lang="ar-SY" b="1" dirty="0" err="1"/>
              <a:t>للباربيتورات</a:t>
            </a:r>
            <a:r>
              <a:rPr lang="ar-SY" b="1" dirty="0"/>
              <a:t> </a:t>
            </a:r>
            <a:r>
              <a:rPr lang="en-US" b="1" dirty="0"/>
              <a:t>:</a:t>
            </a:r>
            <a:r>
              <a:rPr lang="ar-SA" b="1" dirty="0"/>
              <a:t>  </a:t>
            </a:r>
            <a:endParaRPr lang="en-US" dirty="0"/>
          </a:p>
          <a:p>
            <a:pPr lvl="0"/>
            <a:r>
              <a:rPr lang="ar-SA" dirty="0"/>
              <a:t> </a:t>
            </a:r>
            <a:r>
              <a:rPr lang="ar-SY" dirty="0"/>
              <a:t>تثبيط </a:t>
            </a:r>
            <a:r>
              <a:rPr lang="ar-SY" dirty="0" err="1"/>
              <a:t>ال</a:t>
            </a:r>
            <a:r>
              <a:rPr lang="ar-SY" dirty="0"/>
              <a:t> </a:t>
            </a:r>
            <a:r>
              <a:rPr lang="en-US" i="1" dirty="0"/>
              <a:t>CNS</a:t>
            </a:r>
            <a:r>
              <a:rPr lang="en-US" dirty="0"/>
              <a:t> </a:t>
            </a:r>
          </a:p>
          <a:p>
            <a:r>
              <a:rPr lang="ar-SY" dirty="0"/>
              <a:t> التثبيط التنفسي </a:t>
            </a:r>
            <a:r>
              <a:rPr lang="en-US" i="1" dirty="0"/>
              <a:t>Respiratory Depression</a:t>
            </a:r>
            <a:endParaRPr lang="en-US" dirty="0"/>
          </a:p>
          <a:p>
            <a:pPr>
              <a:buNone/>
            </a:pPr>
            <a:endParaRPr lang="en-US" i="1" dirty="0"/>
          </a:p>
        </p:txBody>
      </p:sp>
      <p:sp>
        <p:nvSpPr>
          <p:cNvPr id="4" name="عنصر نائب للتاريخ 3">
            <a:extLst>
              <a:ext uri="{FF2B5EF4-FFF2-40B4-BE49-F238E27FC236}">
                <a16:creationId xmlns:a16="http://schemas.microsoft.com/office/drawing/2014/main" id="{E7E9A8FD-504C-48CA-8531-EC081F921FBD}"/>
              </a:ext>
            </a:extLst>
          </p:cNvPr>
          <p:cNvSpPr>
            <a:spLocks noGrp="1"/>
          </p:cNvSpPr>
          <p:nvPr>
            <p:ph type="dt" sz="half" idx="14"/>
          </p:nvPr>
        </p:nvSpPr>
        <p:spPr/>
        <p:txBody>
          <a:bodyPr/>
          <a:lstStyle/>
          <a:p>
            <a:fld id="{3D1DB3B6-5C9E-4AFF-8B81-B674DFAB1586}" type="datetime3">
              <a:rPr lang="en-US" smtClean="0"/>
              <a:t>20 March 2019</a:t>
            </a:fld>
            <a:endParaRPr lang="ar-SA"/>
          </a:p>
        </p:txBody>
      </p:sp>
      <p:sp>
        <p:nvSpPr>
          <p:cNvPr id="5" name="عنصر نائب لرقم الشريحة 4">
            <a:extLst>
              <a:ext uri="{FF2B5EF4-FFF2-40B4-BE49-F238E27FC236}">
                <a16:creationId xmlns:a16="http://schemas.microsoft.com/office/drawing/2014/main" id="{FF43201F-3D24-488A-BBEA-EC0AC37C0C21}"/>
              </a:ext>
            </a:extLst>
          </p:cNvPr>
          <p:cNvSpPr>
            <a:spLocks noGrp="1"/>
          </p:cNvSpPr>
          <p:nvPr>
            <p:ph type="sldNum" sz="quarter" idx="15"/>
          </p:nvPr>
        </p:nvSpPr>
        <p:spPr/>
        <p:txBody>
          <a:bodyPr/>
          <a:lstStyle/>
          <a:p>
            <a:fld id="{0B34F065-1154-456A-91E3-76DE8E75E17B}" type="slidenum">
              <a:rPr lang="ar-SA" smtClean="0"/>
              <a:pPr/>
              <a:t>16</a:t>
            </a:fld>
            <a:endParaRPr lang="ar-SA"/>
          </a:p>
        </p:txBody>
      </p:sp>
      <p:sp>
        <p:nvSpPr>
          <p:cNvPr id="6" name="عنوان 1">
            <a:extLst>
              <a:ext uri="{FF2B5EF4-FFF2-40B4-BE49-F238E27FC236}">
                <a16:creationId xmlns:a16="http://schemas.microsoft.com/office/drawing/2014/main" id="{1F954D77-55D7-4218-BD09-77C8A00F01DB}"/>
              </a:ext>
            </a:extLst>
          </p:cNvPr>
          <p:cNvSpPr txBox="1">
            <a:spLocks/>
          </p:cNvSpPr>
          <p:nvPr/>
        </p:nvSpPr>
        <p:spPr>
          <a:xfrm>
            <a:off x="492252" y="405513"/>
            <a:ext cx="7671816" cy="1143000"/>
          </a:xfrm>
          <a:prstGeom prst="rect">
            <a:avLst/>
          </a:prstGeom>
          <a:solidFill>
            <a:schemeClr val="accent1">
              <a:lumMod val="20000"/>
              <a:lumOff val="80000"/>
            </a:schemeClr>
          </a:solidFill>
        </p:spPr>
        <p:txBody>
          <a:bodyPr vert="horz" anchor="b">
            <a:normAutofit fontScale="85000" lnSpcReduction="20000"/>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800" b="1" dirty="0" err="1"/>
              <a:t>الباربيتورات</a:t>
            </a:r>
            <a:r>
              <a:rPr lang="ar-SA" sz="4800" b="1" dirty="0"/>
              <a:t> </a:t>
            </a:r>
            <a:r>
              <a:rPr lang="en-US" sz="4800" b="1" dirty="0"/>
              <a:t>Barbiturates</a:t>
            </a:r>
            <a:r>
              <a:rPr lang="ar-SY" sz="4800" b="1" dirty="0"/>
              <a:t> </a:t>
            </a:r>
            <a:r>
              <a:rPr lang="ar-SY" sz="4800" i="1" dirty="0"/>
              <a:t>:</a:t>
            </a:r>
            <a:br>
              <a:rPr lang="en-US" sz="4800" i="1" dirty="0"/>
            </a:br>
            <a:endParaRPr lang="ar-SA" sz="48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33120878410_713ac7612c_o.png"/>
          <p:cNvPicPr>
            <a:picLocks noGrp="1" noChangeAspect="1"/>
          </p:cNvPicPr>
          <p:nvPr>
            <p:ph sz="quarter" idx="1"/>
          </p:nvPr>
        </p:nvPicPr>
        <p:blipFill>
          <a:blip r:embed="rId2" cstate="print"/>
          <a:stretch>
            <a:fillRect/>
          </a:stretch>
        </p:blipFill>
        <p:spPr>
          <a:xfrm>
            <a:off x="467544" y="260649"/>
            <a:ext cx="3708076" cy="5994610"/>
          </a:xfrm>
          <a:prstGeom prst="rect">
            <a:avLst/>
          </a:prstGeom>
          <a:ln>
            <a:noFill/>
          </a:ln>
          <a:effectLst>
            <a:softEdge rad="112500"/>
          </a:effectLst>
        </p:spPr>
      </p:pic>
      <p:sp>
        <p:nvSpPr>
          <p:cNvPr id="2" name="عنصر نائب للتاريخ 1">
            <a:extLst>
              <a:ext uri="{FF2B5EF4-FFF2-40B4-BE49-F238E27FC236}">
                <a16:creationId xmlns:a16="http://schemas.microsoft.com/office/drawing/2014/main" id="{247ACCBC-FDB2-4282-B950-E69D5132396A}"/>
              </a:ext>
            </a:extLst>
          </p:cNvPr>
          <p:cNvSpPr>
            <a:spLocks noGrp="1"/>
          </p:cNvSpPr>
          <p:nvPr>
            <p:ph type="dt" sz="half" idx="14"/>
          </p:nvPr>
        </p:nvSpPr>
        <p:spPr/>
        <p:txBody>
          <a:bodyPr/>
          <a:lstStyle/>
          <a:p>
            <a:fld id="{2B7A2C65-4AF3-46DE-83A7-47A7F7A84E50}" type="datetime3">
              <a:rPr lang="en-US" smtClean="0"/>
              <a:t>20 March 2019</a:t>
            </a:fld>
            <a:endParaRPr lang="ar-SA"/>
          </a:p>
        </p:txBody>
      </p:sp>
      <p:sp>
        <p:nvSpPr>
          <p:cNvPr id="3" name="عنصر نائب لرقم الشريحة 2">
            <a:extLst>
              <a:ext uri="{FF2B5EF4-FFF2-40B4-BE49-F238E27FC236}">
                <a16:creationId xmlns:a16="http://schemas.microsoft.com/office/drawing/2014/main" id="{BE0C90EB-CC9F-4191-A956-521D4704D9AD}"/>
              </a:ext>
            </a:extLst>
          </p:cNvPr>
          <p:cNvSpPr>
            <a:spLocks noGrp="1"/>
          </p:cNvSpPr>
          <p:nvPr>
            <p:ph type="sldNum" sz="quarter" idx="15"/>
          </p:nvPr>
        </p:nvSpPr>
        <p:spPr/>
        <p:txBody>
          <a:bodyPr/>
          <a:lstStyle/>
          <a:p>
            <a:fld id="{0B34F065-1154-456A-91E3-76DE8E75E17B}" type="slidenum">
              <a:rPr lang="ar-SA" smtClean="0"/>
              <a:pPr/>
              <a:t>17</a:t>
            </a:fld>
            <a:endParaRPr lang="ar-SA"/>
          </a:p>
        </p:txBody>
      </p:sp>
      <p:pic>
        <p:nvPicPr>
          <p:cNvPr id="5" name="صورة 4" descr="3772-2-310x165.png"/>
          <p:cNvPicPr>
            <a:picLocks noChangeAspect="1"/>
          </p:cNvPicPr>
          <p:nvPr/>
        </p:nvPicPr>
        <p:blipFill>
          <a:blip r:embed="rId3" cstate="print"/>
          <a:stretch>
            <a:fillRect/>
          </a:stretch>
        </p:blipFill>
        <p:spPr>
          <a:xfrm>
            <a:off x="4283968" y="219085"/>
            <a:ext cx="3596766" cy="5994610"/>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a:buFont typeface="Wingdings" panose="05000000000000000000" pitchFamily="2" charset="2"/>
              <a:buChar char="Ø"/>
            </a:pPr>
            <a:r>
              <a:rPr lang="ar-SA" sz="3200" dirty="0"/>
              <a:t>مثبطات أنزيم </a:t>
            </a:r>
            <a:r>
              <a:rPr lang="en-US" sz="3200" dirty="0"/>
              <a:t>Monoamine </a:t>
            </a:r>
            <a:r>
              <a:rPr lang="en-US" sz="3200" dirty="0" err="1"/>
              <a:t>Oxidase</a:t>
            </a:r>
            <a:r>
              <a:rPr lang="en-US" sz="3200" dirty="0"/>
              <a:t> Inhibitors (MAOI) MAO</a:t>
            </a:r>
            <a:r>
              <a:rPr lang="ar-SA" sz="3200" dirty="0"/>
              <a:t>..</a:t>
            </a:r>
          </a:p>
          <a:p>
            <a:pPr>
              <a:buFont typeface="Wingdings" panose="05000000000000000000" pitchFamily="2" charset="2"/>
              <a:buChar char="Ø"/>
            </a:pPr>
            <a:r>
              <a:rPr lang="ar-SA" sz="3200" dirty="0"/>
              <a:t>مثبطات إعادة قبط </a:t>
            </a:r>
            <a:r>
              <a:rPr lang="ar-SA" sz="3200" dirty="0" err="1"/>
              <a:t>السيروتونين</a:t>
            </a:r>
            <a:r>
              <a:rPr lang="ar-SA" sz="3200" dirty="0"/>
              <a:t> الانتقائية </a:t>
            </a:r>
            <a:r>
              <a:rPr lang="en-US" sz="3200" dirty="0"/>
              <a:t>Selective Serotonin Reuptake Inhibitors (SSRI)</a:t>
            </a:r>
          </a:p>
          <a:p>
            <a:pPr>
              <a:buFont typeface="Wingdings" panose="05000000000000000000" pitchFamily="2" charset="2"/>
              <a:buChar char="Ø"/>
            </a:pPr>
            <a:r>
              <a:rPr lang="ar-SA" sz="3200" dirty="0"/>
              <a:t>مضادات الاكتئاب ثلاثية الحلقة</a:t>
            </a:r>
            <a:r>
              <a:rPr lang="en-US" sz="3200" dirty="0"/>
              <a:t>Tricyclic antidepressants TCAs</a:t>
            </a:r>
          </a:p>
          <a:p>
            <a:endParaRPr lang="ar-SA" dirty="0"/>
          </a:p>
          <a:p>
            <a:endParaRPr lang="ar-SA" dirty="0"/>
          </a:p>
        </p:txBody>
      </p:sp>
      <p:sp>
        <p:nvSpPr>
          <p:cNvPr id="5" name="عنصر نائب للتاريخ 4">
            <a:extLst>
              <a:ext uri="{FF2B5EF4-FFF2-40B4-BE49-F238E27FC236}">
                <a16:creationId xmlns:a16="http://schemas.microsoft.com/office/drawing/2014/main" id="{6F050047-715F-4A2F-B820-3EDCAB05EA8D}"/>
              </a:ext>
            </a:extLst>
          </p:cNvPr>
          <p:cNvSpPr>
            <a:spLocks noGrp="1"/>
          </p:cNvSpPr>
          <p:nvPr>
            <p:ph type="dt" sz="half" idx="14"/>
          </p:nvPr>
        </p:nvSpPr>
        <p:spPr/>
        <p:txBody>
          <a:bodyPr/>
          <a:lstStyle/>
          <a:p>
            <a:fld id="{5E7C3362-D8F1-4160-A083-CB93964CC550}" type="datetime3">
              <a:rPr lang="en-US" smtClean="0"/>
              <a:t>20 March 2019</a:t>
            </a:fld>
            <a:endParaRPr lang="ar-SA"/>
          </a:p>
        </p:txBody>
      </p:sp>
      <p:sp>
        <p:nvSpPr>
          <p:cNvPr id="6" name="عنصر نائب لرقم الشريحة 5">
            <a:extLst>
              <a:ext uri="{FF2B5EF4-FFF2-40B4-BE49-F238E27FC236}">
                <a16:creationId xmlns:a16="http://schemas.microsoft.com/office/drawing/2014/main" id="{D19B7172-509F-407E-A377-EACBF68A04E6}"/>
              </a:ext>
            </a:extLst>
          </p:cNvPr>
          <p:cNvSpPr>
            <a:spLocks noGrp="1"/>
          </p:cNvSpPr>
          <p:nvPr>
            <p:ph type="sldNum" sz="quarter" idx="15"/>
          </p:nvPr>
        </p:nvSpPr>
        <p:spPr/>
        <p:txBody>
          <a:bodyPr/>
          <a:lstStyle/>
          <a:p>
            <a:fld id="{0B34F065-1154-456A-91E3-76DE8E75E17B}" type="slidenum">
              <a:rPr lang="ar-SA" smtClean="0"/>
              <a:pPr/>
              <a:t>18</a:t>
            </a:fld>
            <a:endParaRPr lang="ar-SA"/>
          </a:p>
        </p:txBody>
      </p:sp>
      <p:pic>
        <p:nvPicPr>
          <p:cNvPr id="4" name="صورة 3" descr="images (2).jpg"/>
          <p:cNvPicPr>
            <a:picLocks noChangeAspect="1"/>
          </p:cNvPicPr>
          <p:nvPr/>
        </p:nvPicPr>
        <p:blipFill>
          <a:blip r:embed="rId2" cstate="print"/>
          <a:stretch>
            <a:fillRect/>
          </a:stretch>
        </p:blipFill>
        <p:spPr>
          <a:xfrm>
            <a:off x="755576" y="4149080"/>
            <a:ext cx="3600400" cy="2376264"/>
          </a:xfrm>
          <a:prstGeom prst="ellipse">
            <a:avLst/>
          </a:prstGeom>
          <a:ln>
            <a:noFill/>
          </a:ln>
          <a:effectLst>
            <a:softEdge rad="112500"/>
          </a:effectLst>
        </p:spPr>
      </p:pic>
      <p:sp>
        <p:nvSpPr>
          <p:cNvPr id="7" name="عنوان 1">
            <a:extLst>
              <a:ext uri="{FF2B5EF4-FFF2-40B4-BE49-F238E27FC236}">
                <a16:creationId xmlns:a16="http://schemas.microsoft.com/office/drawing/2014/main" id="{063110B6-BE8C-4DB8-8745-1DD7E5576973}"/>
              </a:ext>
            </a:extLst>
          </p:cNvPr>
          <p:cNvSpPr txBox="1">
            <a:spLocks/>
          </p:cNvSpPr>
          <p:nvPr/>
        </p:nvSpPr>
        <p:spPr>
          <a:xfrm>
            <a:off x="520068" y="176913"/>
            <a:ext cx="7671816" cy="1143000"/>
          </a:xfrm>
          <a:prstGeom prst="rect">
            <a:avLst/>
          </a:prstGeom>
          <a:solidFill>
            <a:schemeClr val="accent1">
              <a:lumMod val="20000"/>
              <a:lumOff val="80000"/>
            </a:schemeClr>
          </a:solidFill>
        </p:spPr>
        <p:txBody>
          <a:bodyPr vert="horz" anchor="b">
            <a:norm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800" b="1" dirty="0">
                <a:solidFill>
                  <a:srgbClr val="575F6D"/>
                </a:solidFill>
              </a:rPr>
              <a:t>مضادات الاكتئاب </a:t>
            </a:r>
            <a:r>
              <a:rPr lang="en-US" sz="4800" b="1" dirty="0">
                <a:solidFill>
                  <a:srgbClr val="575F6D"/>
                </a:solidFill>
              </a:rPr>
              <a:t>Antidepressant</a:t>
            </a:r>
            <a:endParaRPr lang="ar-SA" sz="48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7467600" cy="1628800"/>
          </a:xfrm>
        </p:spPr>
        <p:txBody>
          <a:bodyPr>
            <a:normAutofit/>
          </a:bodyPr>
          <a:lstStyle/>
          <a:p>
            <a:pPr algn="ctr"/>
            <a:br>
              <a:rPr lang="ar-SA" sz="3600" b="1" i="1" dirty="0"/>
            </a:br>
            <a:br>
              <a:rPr lang="en-US" i="1" dirty="0"/>
            </a:br>
            <a:endParaRPr lang="ar-SA" dirty="0"/>
          </a:p>
        </p:txBody>
      </p:sp>
      <p:sp>
        <p:nvSpPr>
          <p:cNvPr id="3" name="عنصر نائب للمحتوى 2"/>
          <p:cNvSpPr>
            <a:spLocks noGrp="1"/>
          </p:cNvSpPr>
          <p:nvPr>
            <p:ph sz="quarter" idx="1"/>
          </p:nvPr>
        </p:nvSpPr>
        <p:spPr>
          <a:xfrm>
            <a:off x="540743" y="1911096"/>
            <a:ext cx="7467600" cy="4873752"/>
          </a:xfrm>
        </p:spPr>
        <p:txBody>
          <a:bodyPr>
            <a:normAutofit/>
          </a:bodyPr>
          <a:lstStyle/>
          <a:p>
            <a:pPr>
              <a:buNone/>
            </a:pPr>
            <a:r>
              <a:rPr lang="ar-SA" b="1" dirty="0"/>
              <a:t>آلية عملها</a:t>
            </a:r>
            <a:r>
              <a:rPr lang="ar-SA" dirty="0"/>
              <a:t>:</a:t>
            </a:r>
            <a:endParaRPr lang="en-US" dirty="0"/>
          </a:p>
          <a:p>
            <a:r>
              <a:rPr lang="ar-SA" dirty="0"/>
              <a:t> تثبط إعادة قبط السيروتونين </a:t>
            </a:r>
            <a:r>
              <a:rPr lang="ar-SA" dirty="0" err="1"/>
              <a:t>والنورأدرينالين</a:t>
            </a:r>
            <a:r>
              <a:rPr lang="ar-SA" dirty="0"/>
              <a:t> مما يؤدي لزيادة كمية الناقل المتوافر في المشبك</a:t>
            </a:r>
            <a:endParaRPr lang="en-US" dirty="0"/>
          </a:p>
          <a:p>
            <a:r>
              <a:rPr lang="ar-SA" dirty="0"/>
              <a:t>غير انتقائية </a:t>
            </a:r>
            <a:r>
              <a:rPr lang="en-US" dirty="0"/>
              <a:t>nonselective</a:t>
            </a:r>
            <a:r>
              <a:rPr lang="ar-SA" dirty="0"/>
              <a:t> (على عكس </a:t>
            </a:r>
            <a:r>
              <a:rPr lang="en-US" dirty="0"/>
              <a:t>SSRI</a:t>
            </a:r>
            <a:r>
              <a:rPr lang="ar-SA" dirty="0"/>
              <a:t> التي تعمل على </a:t>
            </a:r>
            <a:r>
              <a:rPr lang="ar-SA" dirty="0" err="1"/>
              <a:t>السيروتونين</a:t>
            </a:r>
            <a:r>
              <a:rPr lang="ar-SA" dirty="0"/>
              <a:t> فقط).</a:t>
            </a:r>
            <a:endParaRPr lang="en-US" dirty="0"/>
          </a:p>
          <a:p>
            <a:pPr>
              <a:buNone/>
            </a:pPr>
            <a:r>
              <a:rPr lang="ar-SA" b="1" dirty="0"/>
              <a:t>أمثلة:</a:t>
            </a:r>
          </a:p>
          <a:p>
            <a:r>
              <a:rPr lang="en-US" dirty="0"/>
              <a:t>Amitriptyline</a:t>
            </a:r>
            <a:r>
              <a:rPr lang="ar-SA" dirty="0"/>
              <a:t> </a:t>
            </a:r>
            <a:endParaRPr lang="en-US" dirty="0"/>
          </a:p>
          <a:p>
            <a:r>
              <a:rPr lang="en-US" dirty="0"/>
              <a:t>Doxepin</a:t>
            </a:r>
          </a:p>
          <a:p>
            <a:endParaRPr lang="ar-SA" dirty="0"/>
          </a:p>
        </p:txBody>
      </p:sp>
      <p:sp>
        <p:nvSpPr>
          <p:cNvPr id="4" name="عنصر نائب للتاريخ 3">
            <a:extLst>
              <a:ext uri="{FF2B5EF4-FFF2-40B4-BE49-F238E27FC236}">
                <a16:creationId xmlns:a16="http://schemas.microsoft.com/office/drawing/2014/main" id="{8CAC849D-6837-4265-AB16-1AFCD9979A67}"/>
              </a:ext>
            </a:extLst>
          </p:cNvPr>
          <p:cNvSpPr>
            <a:spLocks noGrp="1"/>
          </p:cNvSpPr>
          <p:nvPr>
            <p:ph type="dt" sz="half" idx="14"/>
          </p:nvPr>
        </p:nvSpPr>
        <p:spPr/>
        <p:txBody>
          <a:bodyPr/>
          <a:lstStyle/>
          <a:p>
            <a:fld id="{AE5F348C-6A44-476C-850C-2D12BBFA9CD8}" type="datetime3">
              <a:rPr lang="en-US" smtClean="0"/>
              <a:t>20 March 2019</a:t>
            </a:fld>
            <a:endParaRPr lang="ar-SA"/>
          </a:p>
        </p:txBody>
      </p:sp>
      <p:sp>
        <p:nvSpPr>
          <p:cNvPr id="5" name="عنصر نائب لرقم الشريحة 4">
            <a:extLst>
              <a:ext uri="{FF2B5EF4-FFF2-40B4-BE49-F238E27FC236}">
                <a16:creationId xmlns:a16="http://schemas.microsoft.com/office/drawing/2014/main" id="{3D5E2B0E-F471-46A9-AD8C-E9AB5EF21087}"/>
              </a:ext>
            </a:extLst>
          </p:cNvPr>
          <p:cNvSpPr>
            <a:spLocks noGrp="1"/>
          </p:cNvSpPr>
          <p:nvPr>
            <p:ph type="sldNum" sz="quarter" idx="15"/>
          </p:nvPr>
        </p:nvSpPr>
        <p:spPr/>
        <p:txBody>
          <a:bodyPr/>
          <a:lstStyle/>
          <a:p>
            <a:fld id="{0B34F065-1154-456A-91E3-76DE8E75E17B}" type="slidenum">
              <a:rPr lang="ar-SA" smtClean="0"/>
              <a:pPr/>
              <a:t>19</a:t>
            </a:fld>
            <a:endParaRPr lang="ar-SA"/>
          </a:p>
        </p:txBody>
      </p:sp>
      <p:sp>
        <p:nvSpPr>
          <p:cNvPr id="6" name="عنوان 1">
            <a:extLst>
              <a:ext uri="{FF2B5EF4-FFF2-40B4-BE49-F238E27FC236}">
                <a16:creationId xmlns:a16="http://schemas.microsoft.com/office/drawing/2014/main" id="{94EC20D4-F4A9-4B36-A0EE-9F71BBBA3457}"/>
              </a:ext>
            </a:extLst>
          </p:cNvPr>
          <p:cNvSpPr txBox="1">
            <a:spLocks/>
          </p:cNvSpPr>
          <p:nvPr/>
        </p:nvSpPr>
        <p:spPr>
          <a:xfrm>
            <a:off x="492252" y="384048"/>
            <a:ext cx="7671816" cy="1143000"/>
          </a:xfrm>
          <a:prstGeom prst="rect">
            <a:avLst/>
          </a:prstGeom>
          <a:solidFill>
            <a:schemeClr val="accent1">
              <a:lumMod val="20000"/>
              <a:lumOff val="80000"/>
            </a:schemeClr>
          </a:solidFill>
        </p:spPr>
        <p:txBody>
          <a:bodyPr vert="horz" anchor="b">
            <a:normAutofit fontScale="85000" lnSpcReduction="20000"/>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800" b="1" dirty="0"/>
              <a:t>مضادات  الاكتئاب ثلاثية الحلقة </a:t>
            </a:r>
            <a:r>
              <a:rPr lang="en-US" sz="4800" b="1" dirty="0"/>
              <a:t>(TCAs)</a:t>
            </a:r>
            <a:r>
              <a:rPr lang="en-GB" sz="4800" b="1" dirty="0"/>
              <a:t> Tricyclic antidepressants</a:t>
            </a:r>
            <a:endParaRPr lang="ar-SA" sz="48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6E767BAA-8077-4102-A90B-DF1997D16A14}"/>
              </a:ext>
            </a:extLst>
          </p:cNvPr>
          <p:cNvSpPr>
            <a:spLocks noGrp="1"/>
          </p:cNvSpPr>
          <p:nvPr>
            <p:ph sz="quarter" idx="1"/>
          </p:nvPr>
        </p:nvSpPr>
        <p:spPr>
          <a:xfrm>
            <a:off x="457200" y="1600200"/>
            <a:ext cx="7671816" cy="4873752"/>
          </a:xfrm>
        </p:spPr>
        <p:txBody>
          <a:bodyPr>
            <a:normAutofit/>
          </a:bodyPr>
          <a:lstStyle/>
          <a:p>
            <a:pPr>
              <a:buFont typeface="Wingdings" panose="05000000000000000000" pitchFamily="2" charset="2"/>
              <a:buChar char="Ø"/>
            </a:pPr>
            <a:r>
              <a:rPr lang="ar-SA" sz="3200" b="1" dirty="0"/>
              <a:t>مقدمة</a:t>
            </a:r>
          </a:p>
          <a:p>
            <a:pPr>
              <a:buFont typeface="Wingdings" panose="05000000000000000000" pitchFamily="2" charset="2"/>
              <a:buChar char="Ø"/>
            </a:pPr>
            <a:r>
              <a:rPr lang="ar-SA" sz="3200" b="1" dirty="0"/>
              <a:t>التشريعات الناظمة لصرف الأدوية النفسية في سورية</a:t>
            </a:r>
          </a:p>
          <a:p>
            <a:pPr>
              <a:buFont typeface="Wingdings" panose="05000000000000000000" pitchFamily="2" charset="2"/>
              <a:buChar char="Ø"/>
            </a:pPr>
            <a:r>
              <a:rPr lang="ar-SA" sz="3200" b="1" dirty="0"/>
              <a:t>لمحة عن المهدئات ومضادات الاكتئاب</a:t>
            </a:r>
          </a:p>
          <a:p>
            <a:pPr>
              <a:buFont typeface="Wingdings" panose="05000000000000000000" pitchFamily="2" charset="2"/>
              <a:buChar char="Ø"/>
            </a:pPr>
            <a:r>
              <a:rPr lang="ar-SA" sz="3200" b="1" dirty="0"/>
              <a:t>هدف البحث</a:t>
            </a:r>
          </a:p>
          <a:p>
            <a:pPr>
              <a:buFont typeface="Wingdings" panose="05000000000000000000" pitchFamily="2" charset="2"/>
              <a:buChar char="Ø"/>
            </a:pPr>
            <a:r>
              <a:rPr lang="ar-SA" sz="3200" b="1" dirty="0"/>
              <a:t>الاستبيان وجمع البيانات</a:t>
            </a:r>
          </a:p>
          <a:p>
            <a:pPr>
              <a:buFont typeface="Wingdings" panose="05000000000000000000" pitchFamily="2" charset="2"/>
              <a:buChar char="Ø"/>
            </a:pPr>
            <a:r>
              <a:rPr lang="ar-SA" sz="3200" b="1" dirty="0"/>
              <a:t>النتائج</a:t>
            </a:r>
          </a:p>
          <a:p>
            <a:pPr>
              <a:buFont typeface="Wingdings" panose="05000000000000000000" pitchFamily="2" charset="2"/>
              <a:buChar char="Ø"/>
            </a:pPr>
            <a:r>
              <a:rPr lang="ar-SA" sz="3200" b="1" dirty="0"/>
              <a:t>الاستنتاجات</a:t>
            </a:r>
          </a:p>
          <a:p>
            <a:pPr>
              <a:buFont typeface="Wingdings" panose="05000000000000000000" pitchFamily="2" charset="2"/>
              <a:buChar char="Ø"/>
            </a:pPr>
            <a:endParaRPr lang="ar-SA" sz="3200" b="1" dirty="0"/>
          </a:p>
        </p:txBody>
      </p:sp>
      <p:sp>
        <p:nvSpPr>
          <p:cNvPr id="4" name="عنصر نائب للتاريخ 3">
            <a:extLst>
              <a:ext uri="{FF2B5EF4-FFF2-40B4-BE49-F238E27FC236}">
                <a16:creationId xmlns:a16="http://schemas.microsoft.com/office/drawing/2014/main" id="{58D92CD0-1CAC-46FD-AF6C-CA89086DFD92}"/>
              </a:ext>
            </a:extLst>
          </p:cNvPr>
          <p:cNvSpPr>
            <a:spLocks noGrp="1"/>
          </p:cNvSpPr>
          <p:nvPr>
            <p:ph type="dt" sz="half" idx="14"/>
          </p:nvPr>
        </p:nvSpPr>
        <p:spPr/>
        <p:txBody>
          <a:bodyPr/>
          <a:lstStyle/>
          <a:p>
            <a:fld id="{4E046D41-D479-4A5F-AC55-ABF42359C2BB}" type="datetime3">
              <a:rPr lang="en-US" smtClean="0"/>
              <a:t>20 March 2019</a:t>
            </a:fld>
            <a:endParaRPr lang="ar-SA"/>
          </a:p>
        </p:txBody>
      </p:sp>
      <p:sp>
        <p:nvSpPr>
          <p:cNvPr id="5" name="عنصر نائب لرقم الشريحة 4">
            <a:extLst>
              <a:ext uri="{FF2B5EF4-FFF2-40B4-BE49-F238E27FC236}">
                <a16:creationId xmlns:a16="http://schemas.microsoft.com/office/drawing/2014/main" id="{0F1A9ED7-3DD0-41FF-81D0-D4630315624C}"/>
              </a:ext>
            </a:extLst>
          </p:cNvPr>
          <p:cNvSpPr>
            <a:spLocks noGrp="1"/>
          </p:cNvSpPr>
          <p:nvPr>
            <p:ph type="sldNum" sz="quarter" idx="15"/>
          </p:nvPr>
        </p:nvSpPr>
        <p:spPr/>
        <p:txBody>
          <a:bodyPr/>
          <a:lstStyle/>
          <a:p>
            <a:fld id="{0B34F065-1154-456A-91E3-76DE8E75E17B}" type="slidenum">
              <a:rPr lang="ar-SA" smtClean="0"/>
              <a:pPr/>
              <a:t>2</a:t>
            </a:fld>
            <a:endParaRPr lang="ar-SA" dirty="0"/>
          </a:p>
        </p:txBody>
      </p:sp>
      <p:sp>
        <p:nvSpPr>
          <p:cNvPr id="6" name="عنوان 1">
            <a:extLst>
              <a:ext uri="{FF2B5EF4-FFF2-40B4-BE49-F238E27FC236}">
                <a16:creationId xmlns:a16="http://schemas.microsoft.com/office/drawing/2014/main" id="{5D33F1BC-0FD7-4820-BE04-4B16D37B53B0}"/>
              </a:ext>
            </a:extLst>
          </p:cNvPr>
          <p:cNvSpPr txBox="1">
            <a:spLocks/>
          </p:cNvSpPr>
          <p:nvPr/>
        </p:nvSpPr>
        <p:spPr>
          <a:xfrm>
            <a:off x="457200" y="295499"/>
            <a:ext cx="7671816" cy="1143000"/>
          </a:xfrm>
          <a:prstGeom prst="rect">
            <a:avLst/>
          </a:prstGeom>
          <a:solidFill>
            <a:schemeClr val="accent1">
              <a:lumMod val="20000"/>
              <a:lumOff val="80000"/>
            </a:schemeClr>
          </a:solidFill>
        </p:spPr>
        <p:txBody>
          <a:bodyPr vert="horz" anchor="b">
            <a:norm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800" b="1" dirty="0">
                <a:solidFill>
                  <a:schemeClr val="accent1">
                    <a:lumMod val="50000"/>
                  </a:schemeClr>
                </a:solidFill>
                <a:latin typeface="Times New Roman"/>
              </a:rPr>
              <a:t>محتويات العرض</a:t>
            </a:r>
            <a:endParaRPr lang="ar-SA" sz="4800" b="1" dirty="0"/>
          </a:p>
        </p:txBody>
      </p:sp>
    </p:spTree>
    <p:extLst>
      <p:ext uri="{BB962C8B-B14F-4D97-AF65-F5344CB8AC3E}">
        <p14:creationId xmlns:p14="http://schemas.microsoft.com/office/powerpoint/2010/main" val="3340270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rtl="0">
              <a:buNone/>
            </a:pPr>
            <a:r>
              <a:rPr lang="en-US" b="1" dirty="0"/>
              <a:t>: Tricyclic Overdose</a:t>
            </a:r>
            <a:r>
              <a:rPr lang="ar-SA" b="1" dirty="0"/>
              <a:t>زيادة الجرعة </a:t>
            </a:r>
            <a:endParaRPr lang="en-US" dirty="0"/>
          </a:p>
          <a:p>
            <a:pPr>
              <a:buNone/>
            </a:pPr>
            <a:r>
              <a:rPr lang="ar-SA" b="1" dirty="0"/>
              <a:t>التأثيرات الجانبية:</a:t>
            </a:r>
            <a:endParaRPr lang="en-US" dirty="0"/>
          </a:p>
          <a:p>
            <a:r>
              <a:rPr lang="ar-JO" dirty="0"/>
              <a:t>قلبية وعائية </a:t>
            </a:r>
            <a:endParaRPr lang="en-US" dirty="0"/>
          </a:p>
          <a:p>
            <a:r>
              <a:rPr lang="ar-JO" dirty="0"/>
              <a:t>هبوط الضغط الانتصابي وتسرع قلب انعكاسي.</a:t>
            </a:r>
            <a:endParaRPr lang="en-US" dirty="0"/>
          </a:p>
          <a:p>
            <a:r>
              <a:rPr lang="ar-JO" dirty="0"/>
              <a:t>تأثير مهدئ </a:t>
            </a:r>
            <a:endParaRPr lang="en-US" dirty="0"/>
          </a:p>
          <a:p>
            <a:pPr marL="0" indent="0">
              <a:buNone/>
            </a:pPr>
            <a:endParaRPr lang="en-US" dirty="0"/>
          </a:p>
          <a:p>
            <a:pPr>
              <a:buNone/>
            </a:pPr>
            <a:r>
              <a:rPr lang="ar-SA" dirty="0"/>
              <a:t>ا</a:t>
            </a:r>
            <a:r>
              <a:rPr lang="ar-SA" b="1" dirty="0"/>
              <a:t>لتداخلات الدوائية </a:t>
            </a:r>
            <a:r>
              <a:rPr lang="en-US" b="1" dirty="0"/>
              <a:t>Drug Interactions</a:t>
            </a:r>
            <a:r>
              <a:rPr lang="ar-SA" b="1" dirty="0"/>
              <a:t>:</a:t>
            </a:r>
            <a:r>
              <a:rPr lang="ar-SA" dirty="0"/>
              <a:t> </a:t>
            </a:r>
            <a:endParaRPr lang="en-US" dirty="0"/>
          </a:p>
          <a:p>
            <a:r>
              <a:rPr lang="ar-SA" dirty="0"/>
              <a:t> مع </a:t>
            </a:r>
            <a:r>
              <a:rPr lang="en-US" dirty="0"/>
              <a:t>MAOI</a:t>
            </a:r>
          </a:p>
          <a:p>
            <a:r>
              <a:rPr lang="ar-SA" dirty="0"/>
              <a:t>مع منبهات الودي</a:t>
            </a:r>
          </a:p>
        </p:txBody>
      </p:sp>
      <p:sp>
        <p:nvSpPr>
          <p:cNvPr id="4" name="عنصر نائب للتاريخ 3">
            <a:extLst>
              <a:ext uri="{FF2B5EF4-FFF2-40B4-BE49-F238E27FC236}">
                <a16:creationId xmlns:a16="http://schemas.microsoft.com/office/drawing/2014/main" id="{989D4B39-2308-4E72-AA32-96A055ADBDC2}"/>
              </a:ext>
            </a:extLst>
          </p:cNvPr>
          <p:cNvSpPr>
            <a:spLocks noGrp="1"/>
          </p:cNvSpPr>
          <p:nvPr>
            <p:ph type="dt" sz="half" idx="14"/>
          </p:nvPr>
        </p:nvSpPr>
        <p:spPr/>
        <p:txBody>
          <a:bodyPr/>
          <a:lstStyle/>
          <a:p>
            <a:fld id="{AC1A6A63-7641-417C-9AFB-50CA35F483F6}" type="datetime3">
              <a:rPr lang="en-US" smtClean="0"/>
              <a:t>20 March 2019</a:t>
            </a:fld>
            <a:endParaRPr lang="ar-SA"/>
          </a:p>
        </p:txBody>
      </p:sp>
      <p:sp>
        <p:nvSpPr>
          <p:cNvPr id="5" name="عنصر نائب لرقم الشريحة 4">
            <a:extLst>
              <a:ext uri="{FF2B5EF4-FFF2-40B4-BE49-F238E27FC236}">
                <a16:creationId xmlns:a16="http://schemas.microsoft.com/office/drawing/2014/main" id="{ECB03EDA-A43E-4497-AFC8-D83AFE751213}"/>
              </a:ext>
            </a:extLst>
          </p:cNvPr>
          <p:cNvSpPr>
            <a:spLocks noGrp="1"/>
          </p:cNvSpPr>
          <p:nvPr>
            <p:ph type="sldNum" sz="quarter" idx="15"/>
          </p:nvPr>
        </p:nvSpPr>
        <p:spPr/>
        <p:txBody>
          <a:bodyPr/>
          <a:lstStyle/>
          <a:p>
            <a:fld id="{0B34F065-1154-456A-91E3-76DE8E75E17B}" type="slidenum">
              <a:rPr lang="ar-SA" smtClean="0"/>
              <a:pPr/>
              <a:t>20</a:t>
            </a:fld>
            <a:endParaRPr lang="ar-SA"/>
          </a:p>
        </p:txBody>
      </p:sp>
      <p:sp>
        <p:nvSpPr>
          <p:cNvPr id="6" name="عنوان 1">
            <a:extLst>
              <a:ext uri="{FF2B5EF4-FFF2-40B4-BE49-F238E27FC236}">
                <a16:creationId xmlns:a16="http://schemas.microsoft.com/office/drawing/2014/main" id="{2F4AB594-6FCB-4B5B-ABD3-CB90A6281A83}"/>
              </a:ext>
            </a:extLst>
          </p:cNvPr>
          <p:cNvSpPr txBox="1">
            <a:spLocks/>
          </p:cNvSpPr>
          <p:nvPr/>
        </p:nvSpPr>
        <p:spPr>
          <a:xfrm>
            <a:off x="492252" y="268035"/>
            <a:ext cx="7671816" cy="1143000"/>
          </a:xfrm>
          <a:prstGeom prst="rect">
            <a:avLst/>
          </a:prstGeom>
          <a:solidFill>
            <a:schemeClr val="accent1">
              <a:lumMod val="20000"/>
              <a:lumOff val="80000"/>
            </a:schemeClr>
          </a:solidFill>
        </p:spPr>
        <p:txBody>
          <a:bodyPr vert="horz" anchor="b">
            <a:normAutofit fontScale="85000" lnSpcReduction="20000"/>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800" b="1" dirty="0"/>
              <a:t>مضادات الاكتئاب ثلاثية الحلقة </a:t>
            </a:r>
            <a:r>
              <a:rPr lang="en-US" sz="4800" b="1" dirty="0"/>
              <a:t>(TCAs)</a:t>
            </a:r>
            <a:r>
              <a:rPr lang="en-GB" sz="4800" b="1" dirty="0"/>
              <a:t> Tricyclic antidepressants</a:t>
            </a:r>
            <a:endParaRPr lang="ar-SA" sz="48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endParaRPr lang="ar-SA" sz="2800" b="1" dirty="0"/>
          </a:p>
        </p:txBody>
      </p:sp>
      <p:sp>
        <p:nvSpPr>
          <p:cNvPr id="3" name="عنصر نائب للمحتوى 2"/>
          <p:cNvSpPr>
            <a:spLocks noGrp="1"/>
          </p:cNvSpPr>
          <p:nvPr>
            <p:ph sz="quarter" idx="1"/>
          </p:nvPr>
        </p:nvSpPr>
        <p:spPr>
          <a:xfrm>
            <a:off x="457200" y="1988840"/>
            <a:ext cx="7636764" cy="4485112"/>
          </a:xfrm>
        </p:spPr>
        <p:txBody>
          <a:bodyPr>
            <a:normAutofit/>
          </a:bodyPr>
          <a:lstStyle/>
          <a:p>
            <a:pPr>
              <a:buFont typeface="Wingdings" panose="05000000000000000000" pitchFamily="2" charset="2"/>
              <a:buChar char="Ø"/>
            </a:pPr>
            <a:r>
              <a:rPr lang="ar-SA" sz="2800" dirty="0"/>
              <a:t>مفضلة على جميع الأدوية السابقة لأنها انتقائية</a:t>
            </a:r>
          </a:p>
          <a:p>
            <a:pPr>
              <a:buFont typeface="Wingdings" panose="05000000000000000000" pitchFamily="2" charset="2"/>
              <a:buChar char="Ø"/>
            </a:pPr>
            <a:r>
              <a:rPr lang="ar-SA" sz="2800" dirty="0"/>
              <a:t>مما يعطي تأثيرات جانبية أقل</a:t>
            </a:r>
          </a:p>
          <a:p>
            <a:pPr>
              <a:buFont typeface="Wingdings" panose="05000000000000000000" pitchFamily="2" charset="2"/>
              <a:buChar char="Ø"/>
            </a:pPr>
            <a:r>
              <a:rPr lang="ar-SA" sz="2800" dirty="0"/>
              <a:t>من هذه الأدوية :</a:t>
            </a:r>
            <a:endParaRPr lang="en-US" sz="2800" dirty="0"/>
          </a:p>
          <a:p>
            <a:pPr>
              <a:buFont typeface="Wingdings" panose="05000000000000000000" pitchFamily="2" charset="2"/>
              <a:buChar char="Ø"/>
            </a:pPr>
            <a:r>
              <a:rPr lang="en-US" sz="2800" dirty="0" err="1"/>
              <a:t>Citalopram</a:t>
            </a:r>
            <a:r>
              <a:rPr lang="en-US" sz="2800" dirty="0"/>
              <a:t>, </a:t>
            </a:r>
            <a:r>
              <a:rPr lang="en-US" sz="2800" dirty="0" err="1"/>
              <a:t>fluoxetine</a:t>
            </a:r>
            <a:r>
              <a:rPr lang="en-US" sz="2800" dirty="0"/>
              <a:t> ,</a:t>
            </a:r>
            <a:r>
              <a:rPr lang="en-US" sz="2800" dirty="0" err="1"/>
              <a:t>sertraline</a:t>
            </a:r>
            <a:r>
              <a:rPr lang="en-US" sz="2800" dirty="0"/>
              <a:t>, </a:t>
            </a:r>
            <a:r>
              <a:rPr lang="en-US" sz="2800" dirty="0" err="1"/>
              <a:t>paroxetine</a:t>
            </a:r>
            <a:endParaRPr lang="en-US" sz="2800" dirty="0"/>
          </a:p>
          <a:p>
            <a:pPr>
              <a:buFont typeface="Wingdings" panose="05000000000000000000" pitchFamily="2" charset="2"/>
              <a:buChar char="Ø"/>
            </a:pPr>
            <a:r>
              <a:rPr lang="ar-SA" sz="2800" b="1" dirty="0"/>
              <a:t>التأثيرات الجانبية </a:t>
            </a:r>
            <a:r>
              <a:rPr lang="ar-SA" b="1" dirty="0"/>
              <a:t>:</a:t>
            </a:r>
            <a:endParaRPr lang="en-US" dirty="0"/>
          </a:p>
          <a:p>
            <a:pPr lvl="0"/>
            <a:r>
              <a:rPr lang="en-GB" dirty="0"/>
              <a:t>de</a:t>
            </a:r>
            <a:r>
              <a:rPr lang="en-US" dirty="0"/>
              <a:t>creased appetite</a:t>
            </a:r>
            <a:r>
              <a:rPr lang="ar-SA" dirty="0"/>
              <a:t>(فقدان شهية) .</a:t>
            </a:r>
            <a:endParaRPr lang="en-US" dirty="0"/>
          </a:p>
          <a:p>
            <a:pPr lvl="0"/>
            <a:r>
              <a:rPr lang="en-US" dirty="0"/>
              <a:t> insomnia</a:t>
            </a:r>
            <a:r>
              <a:rPr lang="ar-SA" dirty="0"/>
              <a:t>(أرق) .</a:t>
            </a:r>
            <a:endParaRPr lang="en-US" dirty="0"/>
          </a:p>
          <a:p>
            <a:pPr lvl="0"/>
            <a:r>
              <a:rPr lang="en-US" dirty="0"/>
              <a:t>Anxiety</a:t>
            </a:r>
            <a:r>
              <a:rPr lang="ar-SA" dirty="0"/>
              <a:t> (قلق) </a:t>
            </a:r>
            <a:endParaRPr lang="en-US" dirty="0"/>
          </a:p>
        </p:txBody>
      </p:sp>
      <p:sp>
        <p:nvSpPr>
          <p:cNvPr id="4" name="عنصر نائب للتاريخ 3">
            <a:extLst>
              <a:ext uri="{FF2B5EF4-FFF2-40B4-BE49-F238E27FC236}">
                <a16:creationId xmlns:a16="http://schemas.microsoft.com/office/drawing/2014/main" id="{0FD2C781-D3BA-4682-A9BE-4ED025A4BE48}"/>
              </a:ext>
            </a:extLst>
          </p:cNvPr>
          <p:cNvSpPr>
            <a:spLocks noGrp="1"/>
          </p:cNvSpPr>
          <p:nvPr>
            <p:ph type="dt" sz="half" idx="14"/>
          </p:nvPr>
        </p:nvSpPr>
        <p:spPr/>
        <p:txBody>
          <a:bodyPr/>
          <a:lstStyle/>
          <a:p>
            <a:fld id="{0D5B0829-4BEA-479C-867C-B3FB1995BCAD}" type="datetime3">
              <a:rPr lang="en-US" smtClean="0"/>
              <a:t>20 March 2019</a:t>
            </a:fld>
            <a:endParaRPr lang="ar-SA"/>
          </a:p>
        </p:txBody>
      </p:sp>
      <p:sp>
        <p:nvSpPr>
          <p:cNvPr id="5" name="عنصر نائب لرقم الشريحة 4">
            <a:extLst>
              <a:ext uri="{FF2B5EF4-FFF2-40B4-BE49-F238E27FC236}">
                <a16:creationId xmlns:a16="http://schemas.microsoft.com/office/drawing/2014/main" id="{CC8874C4-304B-479B-9661-9D5CAC4A3378}"/>
              </a:ext>
            </a:extLst>
          </p:cNvPr>
          <p:cNvSpPr>
            <a:spLocks noGrp="1"/>
          </p:cNvSpPr>
          <p:nvPr>
            <p:ph type="sldNum" sz="quarter" idx="15"/>
          </p:nvPr>
        </p:nvSpPr>
        <p:spPr/>
        <p:txBody>
          <a:bodyPr/>
          <a:lstStyle/>
          <a:p>
            <a:fld id="{0B34F065-1154-456A-91E3-76DE8E75E17B}" type="slidenum">
              <a:rPr lang="ar-SA" smtClean="0"/>
              <a:pPr/>
              <a:t>21</a:t>
            </a:fld>
            <a:endParaRPr lang="ar-SA"/>
          </a:p>
        </p:txBody>
      </p:sp>
      <p:sp>
        <p:nvSpPr>
          <p:cNvPr id="6" name="عنوان 1">
            <a:extLst>
              <a:ext uri="{FF2B5EF4-FFF2-40B4-BE49-F238E27FC236}">
                <a16:creationId xmlns:a16="http://schemas.microsoft.com/office/drawing/2014/main" id="{E98E0EB2-E0E3-45FC-AFD4-578856D96869}"/>
              </a:ext>
            </a:extLst>
          </p:cNvPr>
          <p:cNvSpPr txBox="1">
            <a:spLocks/>
          </p:cNvSpPr>
          <p:nvPr/>
        </p:nvSpPr>
        <p:spPr>
          <a:xfrm>
            <a:off x="527304" y="283020"/>
            <a:ext cx="7636764" cy="1342266"/>
          </a:xfrm>
          <a:prstGeom prst="rect">
            <a:avLst/>
          </a:prstGeom>
          <a:solidFill>
            <a:schemeClr val="accent1">
              <a:lumMod val="20000"/>
              <a:lumOff val="80000"/>
            </a:schemeClr>
          </a:solidFill>
        </p:spPr>
        <p:txBody>
          <a:bodyPr vert="horz" anchor="b">
            <a:no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br>
              <a:rPr lang="ar-SA" sz="3200" b="1" dirty="0"/>
            </a:br>
            <a:r>
              <a:rPr lang="ar-SA" sz="3200" b="1" dirty="0"/>
              <a:t>مثبطات إعادة قبط السيروتونين الانتقائية</a:t>
            </a:r>
            <a:br>
              <a:rPr lang="en-US" sz="3200" b="1" dirty="0"/>
            </a:br>
            <a:r>
              <a:rPr lang="en-US" sz="3200" b="1" dirty="0"/>
              <a:t>Selective Serotonin Reuptake Inhibitors (SSRI)</a:t>
            </a:r>
            <a:endParaRPr lang="ar-SA" sz="32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1844824"/>
            <a:ext cx="7573484" cy="4032449"/>
          </a:xfrm>
        </p:spPr>
        <p:txBody>
          <a:bodyPr>
            <a:noAutofit/>
          </a:bodyPr>
          <a:lstStyle/>
          <a:p>
            <a:pPr>
              <a:buFont typeface="Wingdings" panose="05000000000000000000" pitchFamily="2" charset="2"/>
              <a:buChar char="q"/>
            </a:pPr>
            <a:r>
              <a:rPr lang="ar-SA" sz="3200" dirty="0"/>
              <a:t>تصميم استبيان الكتروني يتضمن فقرات وأسئلة على موقع </a:t>
            </a:r>
            <a:r>
              <a:rPr lang="en-US" sz="3200" dirty="0"/>
              <a:t>google forms</a:t>
            </a:r>
          </a:p>
          <a:p>
            <a:pPr>
              <a:buFont typeface="Wingdings" panose="05000000000000000000" pitchFamily="2" charset="2"/>
              <a:buChar char="q"/>
            </a:pPr>
            <a:r>
              <a:rPr lang="ar-SA" sz="3200" dirty="0"/>
              <a:t>توزيع رابط الاستبيان الكترونياً بشكل موجه لعينة من صيادلة في محافظتي (طرطوس – اللاذقية) </a:t>
            </a:r>
          </a:p>
          <a:p>
            <a:pPr>
              <a:buFont typeface="Wingdings" panose="05000000000000000000" pitchFamily="2" charset="2"/>
              <a:buChar char="q"/>
            </a:pPr>
            <a:r>
              <a:rPr lang="ar-SA" sz="3200" dirty="0"/>
              <a:t>جمع النتائج بحسب الإجابات وتنظيم مخططات بيانية </a:t>
            </a:r>
          </a:p>
          <a:p>
            <a:pPr>
              <a:buFont typeface="Wingdings" panose="05000000000000000000" pitchFamily="2" charset="2"/>
              <a:buChar char="q"/>
            </a:pPr>
            <a:r>
              <a:rPr lang="ar-SA" sz="3200" dirty="0"/>
              <a:t>الإحصاء الوصفي و</a:t>
            </a:r>
            <a:r>
              <a:rPr lang="en-US" sz="3200" dirty="0"/>
              <a:t>chi square</a:t>
            </a:r>
            <a:endParaRPr lang="ar-SA" sz="3200" dirty="0"/>
          </a:p>
        </p:txBody>
      </p:sp>
      <p:sp>
        <p:nvSpPr>
          <p:cNvPr id="4" name="عنصر نائب للتاريخ 3">
            <a:extLst>
              <a:ext uri="{FF2B5EF4-FFF2-40B4-BE49-F238E27FC236}">
                <a16:creationId xmlns:a16="http://schemas.microsoft.com/office/drawing/2014/main" id="{E640AD51-CCD7-4580-952D-19ED4BCDB8ED}"/>
              </a:ext>
            </a:extLst>
          </p:cNvPr>
          <p:cNvSpPr>
            <a:spLocks noGrp="1"/>
          </p:cNvSpPr>
          <p:nvPr>
            <p:ph type="dt" sz="half" idx="14"/>
          </p:nvPr>
        </p:nvSpPr>
        <p:spPr/>
        <p:txBody>
          <a:bodyPr/>
          <a:lstStyle/>
          <a:p>
            <a:fld id="{140B7261-07A6-4626-A11E-1FE8C80BA7BD}" type="datetime3">
              <a:rPr lang="en-US" smtClean="0"/>
              <a:t>20 March 2019</a:t>
            </a:fld>
            <a:endParaRPr lang="ar-SA"/>
          </a:p>
        </p:txBody>
      </p:sp>
      <p:sp>
        <p:nvSpPr>
          <p:cNvPr id="5" name="عنصر نائب لرقم الشريحة 4">
            <a:extLst>
              <a:ext uri="{FF2B5EF4-FFF2-40B4-BE49-F238E27FC236}">
                <a16:creationId xmlns:a16="http://schemas.microsoft.com/office/drawing/2014/main" id="{1ADD0152-11B5-4260-907D-A33D39FD20FB}"/>
              </a:ext>
            </a:extLst>
          </p:cNvPr>
          <p:cNvSpPr>
            <a:spLocks noGrp="1"/>
          </p:cNvSpPr>
          <p:nvPr>
            <p:ph type="sldNum" sz="quarter" idx="15"/>
          </p:nvPr>
        </p:nvSpPr>
        <p:spPr/>
        <p:txBody>
          <a:bodyPr/>
          <a:lstStyle/>
          <a:p>
            <a:fld id="{0B34F065-1154-456A-91E3-76DE8E75E17B}" type="slidenum">
              <a:rPr lang="ar-SA" smtClean="0"/>
              <a:pPr/>
              <a:t>22</a:t>
            </a:fld>
            <a:endParaRPr lang="ar-SA"/>
          </a:p>
        </p:txBody>
      </p:sp>
      <p:sp>
        <p:nvSpPr>
          <p:cNvPr id="6" name="عنوان 1">
            <a:extLst>
              <a:ext uri="{FF2B5EF4-FFF2-40B4-BE49-F238E27FC236}">
                <a16:creationId xmlns:a16="http://schemas.microsoft.com/office/drawing/2014/main" id="{D370828E-31D6-4298-89B8-8FF2634B0E99}"/>
              </a:ext>
            </a:extLst>
          </p:cNvPr>
          <p:cNvSpPr txBox="1">
            <a:spLocks/>
          </p:cNvSpPr>
          <p:nvPr/>
        </p:nvSpPr>
        <p:spPr>
          <a:xfrm>
            <a:off x="358868" y="384048"/>
            <a:ext cx="7671816" cy="1143000"/>
          </a:xfrm>
          <a:prstGeom prst="rect">
            <a:avLst/>
          </a:prstGeom>
          <a:solidFill>
            <a:schemeClr val="accent1">
              <a:lumMod val="20000"/>
              <a:lumOff val="80000"/>
            </a:schemeClr>
          </a:solidFill>
        </p:spPr>
        <p:txBody>
          <a:bodyPr vert="horz" anchor="b">
            <a:norm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800" b="1" dirty="0"/>
              <a:t>خطة العمل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56616" y="1600199"/>
            <a:ext cx="7671816" cy="4133851"/>
          </a:xfrm>
        </p:spPr>
        <p:txBody>
          <a:bodyPr>
            <a:normAutofit/>
          </a:bodyPr>
          <a:lstStyle/>
          <a:p>
            <a:pPr>
              <a:buNone/>
            </a:pPr>
            <a:r>
              <a:rPr lang="ar-SA" sz="3200" b="1" dirty="0"/>
              <a:t>أقسام الاستبيان: </a:t>
            </a:r>
            <a:r>
              <a:rPr lang="en-US" sz="3200" dirty="0"/>
              <a:t>17</a:t>
            </a:r>
            <a:r>
              <a:rPr lang="ar-SA" sz="3200" dirty="0"/>
              <a:t> سؤال موزعة على </a:t>
            </a:r>
            <a:r>
              <a:rPr lang="en-US" sz="3200" dirty="0"/>
              <a:t>3</a:t>
            </a:r>
            <a:r>
              <a:rPr lang="ar-SA" sz="3200" dirty="0"/>
              <a:t> أقسام.</a:t>
            </a:r>
          </a:p>
          <a:p>
            <a:r>
              <a:rPr lang="ar-SA" sz="3200" b="1" u="sng" dirty="0"/>
              <a:t>بداية </a:t>
            </a:r>
            <a:r>
              <a:rPr lang="ar-SA" sz="3200" dirty="0"/>
              <a:t>التعريف بالاستبيان وتوضيح محتواه</a:t>
            </a:r>
            <a:endParaRPr lang="en-US" sz="3200" dirty="0"/>
          </a:p>
          <a:p>
            <a:r>
              <a:rPr lang="ar-SA" sz="3200" dirty="0"/>
              <a:t> </a:t>
            </a:r>
            <a:r>
              <a:rPr lang="ar-SA" sz="3200" b="1" u="sng" dirty="0"/>
              <a:t>القسم الأول</a:t>
            </a:r>
            <a:r>
              <a:rPr lang="ar-SA" sz="3200" dirty="0"/>
              <a:t> المعلومات العامة ويتضمن 5 أسئلة</a:t>
            </a:r>
            <a:endParaRPr lang="en-US" sz="3200" dirty="0"/>
          </a:p>
          <a:p>
            <a:r>
              <a:rPr lang="ar-SA" sz="3200" b="1" u="sng" dirty="0"/>
              <a:t>القسم الثاني</a:t>
            </a:r>
            <a:r>
              <a:rPr lang="ar-SA" sz="3200" u="sng" dirty="0"/>
              <a:t> </a:t>
            </a:r>
            <a:r>
              <a:rPr lang="ar-SA" sz="3200" dirty="0"/>
              <a:t>متعلق بالأدوية المهدئة ويتضمن 6 أسئلة </a:t>
            </a:r>
          </a:p>
          <a:p>
            <a:r>
              <a:rPr lang="ar-SA" sz="3200" b="1" u="sng" dirty="0"/>
              <a:t>القسم الثالث</a:t>
            </a:r>
            <a:r>
              <a:rPr lang="ar-SA" sz="3200" u="sng" dirty="0"/>
              <a:t> </a:t>
            </a:r>
            <a:r>
              <a:rPr lang="ar-SA" sz="3200" dirty="0"/>
              <a:t>متعلق بالأدوية المضادة للاكتئاب ويتضمن 6 أسئلة</a:t>
            </a:r>
          </a:p>
        </p:txBody>
      </p:sp>
      <p:sp>
        <p:nvSpPr>
          <p:cNvPr id="4" name="عنصر نائب للتاريخ 3">
            <a:extLst>
              <a:ext uri="{FF2B5EF4-FFF2-40B4-BE49-F238E27FC236}">
                <a16:creationId xmlns:a16="http://schemas.microsoft.com/office/drawing/2014/main" id="{3617DA45-EDC2-493B-8EC1-563214EE9BF4}"/>
              </a:ext>
            </a:extLst>
          </p:cNvPr>
          <p:cNvSpPr>
            <a:spLocks noGrp="1"/>
          </p:cNvSpPr>
          <p:nvPr>
            <p:ph type="dt" sz="half" idx="14"/>
          </p:nvPr>
        </p:nvSpPr>
        <p:spPr/>
        <p:txBody>
          <a:bodyPr/>
          <a:lstStyle/>
          <a:p>
            <a:fld id="{525D5C18-FC27-46C4-A4ED-E97BA1BA7A57}" type="datetime3">
              <a:rPr lang="en-US" smtClean="0"/>
              <a:t>20 March 2019</a:t>
            </a:fld>
            <a:endParaRPr lang="ar-SA"/>
          </a:p>
        </p:txBody>
      </p:sp>
      <p:sp>
        <p:nvSpPr>
          <p:cNvPr id="5" name="عنصر نائب لرقم الشريحة 4">
            <a:extLst>
              <a:ext uri="{FF2B5EF4-FFF2-40B4-BE49-F238E27FC236}">
                <a16:creationId xmlns:a16="http://schemas.microsoft.com/office/drawing/2014/main" id="{FBE88674-4285-4E4F-81C6-E74869F52E24}"/>
              </a:ext>
            </a:extLst>
          </p:cNvPr>
          <p:cNvSpPr>
            <a:spLocks noGrp="1"/>
          </p:cNvSpPr>
          <p:nvPr>
            <p:ph type="sldNum" sz="quarter" idx="15"/>
          </p:nvPr>
        </p:nvSpPr>
        <p:spPr/>
        <p:txBody>
          <a:bodyPr/>
          <a:lstStyle/>
          <a:p>
            <a:fld id="{0B34F065-1154-456A-91E3-76DE8E75E17B}" type="slidenum">
              <a:rPr lang="ar-SA" smtClean="0"/>
              <a:pPr/>
              <a:t>23</a:t>
            </a:fld>
            <a:endParaRPr lang="ar-SA"/>
          </a:p>
        </p:txBody>
      </p:sp>
      <p:sp>
        <p:nvSpPr>
          <p:cNvPr id="6" name="عنوان 1">
            <a:extLst>
              <a:ext uri="{FF2B5EF4-FFF2-40B4-BE49-F238E27FC236}">
                <a16:creationId xmlns:a16="http://schemas.microsoft.com/office/drawing/2014/main" id="{2126C3A4-AB9D-4CF1-A6ED-BBAD6CC13174}"/>
              </a:ext>
            </a:extLst>
          </p:cNvPr>
          <p:cNvSpPr txBox="1">
            <a:spLocks/>
          </p:cNvSpPr>
          <p:nvPr/>
        </p:nvSpPr>
        <p:spPr>
          <a:xfrm>
            <a:off x="492252" y="241767"/>
            <a:ext cx="7671816" cy="1143000"/>
          </a:xfrm>
          <a:prstGeom prst="rect">
            <a:avLst/>
          </a:prstGeom>
          <a:solidFill>
            <a:schemeClr val="accent1">
              <a:lumMod val="20000"/>
              <a:lumOff val="80000"/>
            </a:schemeClr>
          </a:solidFill>
        </p:spPr>
        <p:txBody>
          <a:bodyPr vert="horz" anchor="b">
            <a:norm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800" b="1" dirty="0"/>
              <a:t>استبيان الأدوية النفسية</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597A0B6-B90E-4BD3-99F6-34BB1714A16A}"/>
              </a:ext>
            </a:extLst>
          </p:cNvPr>
          <p:cNvSpPr>
            <a:spLocks noGrp="1"/>
          </p:cNvSpPr>
          <p:nvPr>
            <p:ph type="title"/>
          </p:nvPr>
        </p:nvSpPr>
        <p:spPr/>
        <p:txBody>
          <a:bodyPr/>
          <a:lstStyle/>
          <a:p>
            <a:endParaRPr lang="ar-SA"/>
          </a:p>
        </p:txBody>
      </p:sp>
      <p:pic>
        <p:nvPicPr>
          <p:cNvPr id="7" name="عنصر نائب للمحتوى 6">
            <a:extLst>
              <a:ext uri="{FF2B5EF4-FFF2-40B4-BE49-F238E27FC236}">
                <a16:creationId xmlns:a16="http://schemas.microsoft.com/office/drawing/2014/main" id="{56A6FAF1-1641-47D4-8743-9C83AC8E056C}"/>
              </a:ext>
            </a:extLst>
          </p:cNvPr>
          <p:cNvPicPr>
            <a:picLocks noGrp="1" noChangeAspect="1"/>
          </p:cNvPicPr>
          <p:nvPr>
            <p:ph sz="quarter"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15357" b="30775"/>
          <a:stretch/>
        </p:blipFill>
        <p:spPr>
          <a:xfrm>
            <a:off x="1427606" y="-103928"/>
            <a:ext cx="6462142" cy="6961928"/>
          </a:xfrm>
        </p:spPr>
      </p:pic>
      <p:sp>
        <p:nvSpPr>
          <p:cNvPr id="4" name="عنصر نائب للتاريخ 3">
            <a:extLst>
              <a:ext uri="{FF2B5EF4-FFF2-40B4-BE49-F238E27FC236}">
                <a16:creationId xmlns:a16="http://schemas.microsoft.com/office/drawing/2014/main" id="{615EE90D-5F66-4284-9230-4A70422F84E9}"/>
              </a:ext>
            </a:extLst>
          </p:cNvPr>
          <p:cNvSpPr>
            <a:spLocks noGrp="1"/>
          </p:cNvSpPr>
          <p:nvPr>
            <p:ph type="dt" sz="half" idx="14"/>
          </p:nvPr>
        </p:nvSpPr>
        <p:spPr/>
        <p:txBody>
          <a:bodyPr/>
          <a:lstStyle/>
          <a:p>
            <a:fld id="{4AC3D254-9F04-48C1-A4BF-B5ACEB10120B}" type="datetime3">
              <a:rPr lang="en-US" smtClean="0"/>
              <a:t>20 March 2019</a:t>
            </a:fld>
            <a:endParaRPr lang="ar-SA" dirty="0"/>
          </a:p>
        </p:txBody>
      </p:sp>
      <p:sp>
        <p:nvSpPr>
          <p:cNvPr id="5" name="عنصر نائب لرقم الشريحة 4">
            <a:extLst>
              <a:ext uri="{FF2B5EF4-FFF2-40B4-BE49-F238E27FC236}">
                <a16:creationId xmlns:a16="http://schemas.microsoft.com/office/drawing/2014/main" id="{54C643E4-6A69-4762-A646-9216422BAED7}"/>
              </a:ext>
            </a:extLst>
          </p:cNvPr>
          <p:cNvSpPr>
            <a:spLocks noGrp="1"/>
          </p:cNvSpPr>
          <p:nvPr>
            <p:ph type="sldNum" sz="quarter" idx="15"/>
          </p:nvPr>
        </p:nvSpPr>
        <p:spPr/>
        <p:txBody>
          <a:bodyPr/>
          <a:lstStyle/>
          <a:p>
            <a:fld id="{0B34F065-1154-456A-91E3-76DE8E75E17B}" type="slidenum">
              <a:rPr lang="ar-SA" smtClean="0"/>
              <a:pPr/>
              <a:t>24</a:t>
            </a:fld>
            <a:endParaRPr lang="ar-SA"/>
          </a:p>
        </p:txBody>
      </p:sp>
    </p:spTree>
    <p:extLst>
      <p:ext uri="{BB962C8B-B14F-4D97-AF65-F5344CB8AC3E}">
        <p14:creationId xmlns:p14="http://schemas.microsoft.com/office/powerpoint/2010/main" val="970107314"/>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6C69B56-84F3-442A-B1FC-44C2DAFFF37D}"/>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3656AF13-797A-49E8-8E74-E28EB11707B1}"/>
              </a:ext>
            </a:extLst>
          </p:cNvPr>
          <p:cNvSpPr>
            <a:spLocks noGrp="1"/>
          </p:cNvSpPr>
          <p:nvPr>
            <p:ph sz="quarter" idx="1"/>
          </p:nvPr>
        </p:nvSpPr>
        <p:spPr/>
        <p:txBody>
          <a:bodyPr>
            <a:normAutofit/>
          </a:bodyPr>
          <a:lstStyle/>
          <a:p>
            <a:r>
              <a:rPr lang="ar-SA" sz="2800" b="1" dirty="0"/>
              <a:t>توزيع الاستبيان </a:t>
            </a:r>
            <a:r>
              <a:rPr lang="en-US" sz="2800" b="1" dirty="0"/>
              <a:t>18 </a:t>
            </a:r>
            <a:r>
              <a:rPr lang="ar-SA" sz="2800" b="1" dirty="0"/>
              <a:t> كانون الثاني </a:t>
            </a:r>
            <a:r>
              <a:rPr lang="en-US" sz="2800" b="1" dirty="0"/>
              <a:t>2018</a:t>
            </a:r>
            <a:r>
              <a:rPr lang="ar-SA" sz="2800" b="1" dirty="0"/>
              <a:t> - </a:t>
            </a:r>
            <a:r>
              <a:rPr lang="en-US" sz="2800" b="1" dirty="0"/>
              <a:t>1</a:t>
            </a:r>
            <a:r>
              <a:rPr lang="ar-SA" sz="2800" b="1" dirty="0"/>
              <a:t> آذار </a:t>
            </a:r>
            <a:r>
              <a:rPr lang="en-US" sz="2800" b="1" dirty="0"/>
              <a:t>2018</a:t>
            </a:r>
          </a:p>
          <a:p>
            <a:r>
              <a:rPr lang="ar-SA" sz="2800" b="1" dirty="0"/>
              <a:t>حصلنا على </a:t>
            </a:r>
            <a:r>
              <a:rPr lang="en-US" sz="2800" b="1" dirty="0"/>
              <a:t>102</a:t>
            </a:r>
            <a:r>
              <a:rPr lang="ar-SA" sz="2800" b="1" dirty="0"/>
              <a:t> استجابة واستبعدنا </a:t>
            </a:r>
            <a:r>
              <a:rPr lang="en-US" sz="2800" b="1" dirty="0"/>
              <a:t>2</a:t>
            </a:r>
            <a:r>
              <a:rPr lang="ar-SA" sz="2800" b="1" dirty="0"/>
              <a:t> (استجابة فارغة)</a:t>
            </a:r>
          </a:p>
        </p:txBody>
      </p:sp>
      <p:sp>
        <p:nvSpPr>
          <p:cNvPr id="4" name="عنصر نائب للتاريخ 3">
            <a:extLst>
              <a:ext uri="{FF2B5EF4-FFF2-40B4-BE49-F238E27FC236}">
                <a16:creationId xmlns:a16="http://schemas.microsoft.com/office/drawing/2014/main" id="{8CE66CD3-DB3D-4775-BC33-F85F6F6A6315}"/>
              </a:ext>
            </a:extLst>
          </p:cNvPr>
          <p:cNvSpPr>
            <a:spLocks noGrp="1"/>
          </p:cNvSpPr>
          <p:nvPr>
            <p:ph type="dt" sz="half" idx="14"/>
          </p:nvPr>
        </p:nvSpPr>
        <p:spPr/>
        <p:txBody>
          <a:bodyPr/>
          <a:lstStyle/>
          <a:p>
            <a:fld id="{4AC3D254-9F04-48C1-A4BF-B5ACEB10120B}" type="datetime3">
              <a:rPr lang="en-US" smtClean="0"/>
              <a:t>20 March 2019</a:t>
            </a:fld>
            <a:endParaRPr lang="ar-SA"/>
          </a:p>
        </p:txBody>
      </p:sp>
      <p:sp>
        <p:nvSpPr>
          <p:cNvPr id="5" name="عنصر نائب لرقم الشريحة 4">
            <a:extLst>
              <a:ext uri="{FF2B5EF4-FFF2-40B4-BE49-F238E27FC236}">
                <a16:creationId xmlns:a16="http://schemas.microsoft.com/office/drawing/2014/main" id="{E2F140F2-1965-406B-8E54-CCD9B3F9BA10}"/>
              </a:ext>
            </a:extLst>
          </p:cNvPr>
          <p:cNvSpPr>
            <a:spLocks noGrp="1"/>
          </p:cNvSpPr>
          <p:nvPr>
            <p:ph type="sldNum" sz="quarter" idx="15"/>
          </p:nvPr>
        </p:nvSpPr>
        <p:spPr/>
        <p:txBody>
          <a:bodyPr/>
          <a:lstStyle/>
          <a:p>
            <a:fld id="{0B34F065-1154-456A-91E3-76DE8E75E17B}" type="slidenum">
              <a:rPr lang="ar-SA" smtClean="0"/>
              <a:pPr/>
              <a:t>25</a:t>
            </a:fld>
            <a:endParaRPr lang="ar-SA"/>
          </a:p>
        </p:txBody>
      </p:sp>
      <p:sp>
        <p:nvSpPr>
          <p:cNvPr id="6" name="عنوان 1">
            <a:extLst>
              <a:ext uri="{FF2B5EF4-FFF2-40B4-BE49-F238E27FC236}">
                <a16:creationId xmlns:a16="http://schemas.microsoft.com/office/drawing/2014/main" id="{4E4FC65B-BA5D-4A87-840F-ADC359613179}"/>
              </a:ext>
            </a:extLst>
          </p:cNvPr>
          <p:cNvSpPr txBox="1">
            <a:spLocks/>
          </p:cNvSpPr>
          <p:nvPr/>
        </p:nvSpPr>
        <p:spPr>
          <a:xfrm>
            <a:off x="355092" y="274638"/>
            <a:ext cx="7671816" cy="1143000"/>
          </a:xfrm>
          <a:prstGeom prst="rect">
            <a:avLst/>
          </a:prstGeom>
          <a:solidFill>
            <a:schemeClr val="accent1">
              <a:lumMod val="20000"/>
              <a:lumOff val="80000"/>
            </a:schemeClr>
          </a:solidFill>
        </p:spPr>
        <p:txBody>
          <a:bodyPr vert="horz" anchor="b">
            <a:norm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800" b="1" dirty="0"/>
              <a:t>عينة الدراسة</a:t>
            </a:r>
          </a:p>
        </p:txBody>
      </p:sp>
      <p:pic>
        <p:nvPicPr>
          <p:cNvPr id="8" name="صورة 7">
            <a:extLst>
              <a:ext uri="{FF2B5EF4-FFF2-40B4-BE49-F238E27FC236}">
                <a16:creationId xmlns:a16="http://schemas.microsoft.com/office/drawing/2014/main" id="{ADD418CC-FB7A-46F4-B092-F3BD0C70B5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2767327"/>
            <a:ext cx="6192688" cy="3816035"/>
          </a:xfrm>
          <a:prstGeom prst="rect">
            <a:avLst/>
          </a:prstGeom>
        </p:spPr>
      </p:pic>
    </p:spTree>
    <p:extLst>
      <p:ext uri="{BB962C8B-B14F-4D97-AF65-F5344CB8AC3E}">
        <p14:creationId xmlns:p14="http://schemas.microsoft.com/office/powerpoint/2010/main" val="827477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a:buFont typeface="Wingdings" pitchFamily="2" charset="2"/>
              <a:buChar char="ü"/>
            </a:pPr>
            <a:endParaRPr lang="ar-SA" b="1" dirty="0"/>
          </a:p>
          <a:p>
            <a:r>
              <a:rPr lang="ar-SA" b="1" dirty="0"/>
              <a:t>توزع الصيادلة حسب الجنس :</a:t>
            </a:r>
          </a:p>
          <a:p>
            <a:pPr>
              <a:buFont typeface="Wingdings" pitchFamily="2" charset="2"/>
              <a:buChar char="ü"/>
            </a:pPr>
            <a:endParaRPr lang="ar-SA" b="1" dirty="0"/>
          </a:p>
          <a:p>
            <a:pPr>
              <a:buNone/>
            </a:pPr>
            <a:endParaRPr lang="ar-SA" b="1" dirty="0"/>
          </a:p>
        </p:txBody>
      </p:sp>
      <p:sp>
        <p:nvSpPr>
          <p:cNvPr id="6" name="عنصر نائب للتاريخ 5">
            <a:extLst>
              <a:ext uri="{FF2B5EF4-FFF2-40B4-BE49-F238E27FC236}">
                <a16:creationId xmlns:a16="http://schemas.microsoft.com/office/drawing/2014/main" id="{74F21E98-E40E-4DB8-AE38-20FB9866DD47}"/>
              </a:ext>
            </a:extLst>
          </p:cNvPr>
          <p:cNvSpPr>
            <a:spLocks noGrp="1"/>
          </p:cNvSpPr>
          <p:nvPr>
            <p:ph type="dt" sz="half" idx="14"/>
          </p:nvPr>
        </p:nvSpPr>
        <p:spPr/>
        <p:txBody>
          <a:bodyPr/>
          <a:lstStyle/>
          <a:p>
            <a:fld id="{FF36F048-9E82-4C8A-8BCD-919881D107F6}" type="datetime3">
              <a:rPr lang="en-US" smtClean="0"/>
              <a:t>20 March 2019</a:t>
            </a:fld>
            <a:endParaRPr lang="ar-SA"/>
          </a:p>
        </p:txBody>
      </p:sp>
      <p:sp>
        <p:nvSpPr>
          <p:cNvPr id="7" name="عنصر نائب لرقم الشريحة 6">
            <a:extLst>
              <a:ext uri="{FF2B5EF4-FFF2-40B4-BE49-F238E27FC236}">
                <a16:creationId xmlns:a16="http://schemas.microsoft.com/office/drawing/2014/main" id="{1262BA29-6621-4493-B635-73BAEB5C0697}"/>
              </a:ext>
            </a:extLst>
          </p:cNvPr>
          <p:cNvSpPr>
            <a:spLocks noGrp="1"/>
          </p:cNvSpPr>
          <p:nvPr>
            <p:ph type="sldNum" sz="quarter" idx="15"/>
          </p:nvPr>
        </p:nvSpPr>
        <p:spPr/>
        <p:txBody>
          <a:bodyPr/>
          <a:lstStyle/>
          <a:p>
            <a:fld id="{0B34F065-1154-456A-91E3-76DE8E75E17B}" type="slidenum">
              <a:rPr lang="ar-SA" smtClean="0"/>
              <a:pPr/>
              <a:t>26</a:t>
            </a:fld>
            <a:endParaRPr lang="ar-SA"/>
          </a:p>
        </p:txBody>
      </p:sp>
      <p:graphicFrame>
        <p:nvGraphicFramePr>
          <p:cNvPr id="4" name="مخطط 3"/>
          <p:cNvGraphicFramePr/>
          <p:nvPr>
            <p:extLst>
              <p:ext uri="{D42A27DB-BD31-4B8C-83A1-F6EECF244321}">
                <p14:modId xmlns:p14="http://schemas.microsoft.com/office/powerpoint/2010/main" val="2744803309"/>
              </p:ext>
            </p:extLst>
          </p:nvPr>
        </p:nvGraphicFramePr>
        <p:xfrm>
          <a:off x="1475656" y="2956421"/>
          <a:ext cx="6120680" cy="3298837"/>
        </p:xfrm>
        <a:graphic>
          <a:graphicData uri="http://schemas.openxmlformats.org/drawingml/2006/chart">
            <c:chart xmlns:c="http://schemas.openxmlformats.org/drawingml/2006/chart" xmlns:r="http://schemas.openxmlformats.org/officeDocument/2006/relationships" r:id="rId2"/>
          </a:graphicData>
        </a:graphic>
      </p:graphicFrame>
      <p:sp>
        <p:nvSpPr>
          <p:cNvPr id="8" name="عنوان 1">
            <a:extLst>
              <a:ext uri="{FF2B5EF4-FFF2-40B4-BE49-F238E27FC236}">
                <a16:creationId xmlns:a16="http://schemas.microsoft.com/office/drawing/2014/main" id="{F9177463-50FF-4294-94C0-0A65CB4D96FF}"/>
              </a:ext>
            </a:extLst>
          </p:cNvPr>
          <p:cNvSpPr txBox="1">
            <a:spLocks/>
          </p:cNvSpPr>
          <p:nvPr/>
        </p:nvSpPr>
        <p:spPr>
          <a:xfrm>
            <a:off x="731520" y="203887"/>
            <a:ext cx="7671816" cy="1143000"/>
          </a:xfrm>
          <a:prstGeom prst="rect">
            <a:avLst/>
          </a:prstGeom>
          <a:solidFill>
            <a:schemeClr val="accent1">
              <a:lumMod val="20000"/>
              <a:lumOff val="80000"/>
            </a:schemeClr>
          </a:solidFill>
        </p:spPr>
        <p:txBody>
          <a:bodyPr vert="horz" anchor="b">
            <a:norm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800" b="1" dirty="0"/>
              <a:t>توزع عينة الدراسة حسب الجنس</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r>
              <a:rPr lang="ar-SA" b="1" dirty="0"/>
              <a:t>مدة مزاولة مهنة الصيدلة منذ تأسيس صيدليتك :</a:t>
            </a:r>
          </a:p>
          <a:p>
            <a:pPr>
              <a:buNone/>
            </a:pPr>
            <a:endParaRPr lang="ar-SA" dirty="0"/>
          </a:p>
        </p:txBody>
      </p:sp>
      <p:sp>
        <p:nvSpPr>
          <p:cNvPr id="6" name="عنصر نائب للتاريخ 5">
            <a:extLst>
              <a:ext uri="{FF2B5EF4-FFF2-40B4-BE49-F238E27FC236}">
                <a16:creationId xmlns:a16="http://schemas.microsoft.com/office/drawing/2014/main" id="{74F21E98-E40E-4DB8-AE38-20FB9866DD47}"/>
              </a:ext>
            </a:extLst>
          </p:cNvPr>
          <p:cNvSpPr>
            <a:spLocks noGrp="1"/>
          </p:cNvSpPr>
          <p:nvPr>
            <p:ph type="dt" sz="half" idx="14"/>
          </p:nvPr>
        </p:nvSpPr>
        <p:spPr/>
        <p:txBody>
          <a:bodyPr/>
          <a:lstStyle/>
          <a:p>
            <a:fld id="{FF36F048-9E82-4C8A-8BCD-919881D107F6}" type="datetime3">
              <a:rPr lang="en-US" smtClean="0"/>
              <a:t>20 March 2019</a:t>
            </a:fld>
            <a:endParaRPr lang="ar-SA"/>
          </a:p>
        </p:txBody>
      </p:sp>
      <p:sp>
        <p:nvSpPr>
          <p:cNvPr id="7" name="عنصر نائب لرقم الشريحة 6">
            <a:extLst>
              <a:ext uri="{FF2B5EF4-FFF2-40B4-BE49-F238E27FC236}">
                <a16:creationId xmlns:a16="http://schemas.microsoft.com/office/drawing/2014/main" id="{1262BA29-6621-4493-B635-73BAEB5C0697}"/>
              </a:ext>
            </a:extLst>
          </p:cNvPr>
          <p:cNvSpPr>
            <a:spLocks noGrp="1"/>
          </p:cNvSpPr>
          <p:nvPr>
            <p:ph type="sldNum" sz="quarter" idx="15"/>
          </p:nvPr>
        </p:nvSpPr>
        <p:spPr/>
        <p:txBody>
          <a:bodyPr/>
          <a:lstStyle/>
          <a:p>
            <a:fld id="{0B34F065-1154-456A-91E3-76DE8E75E17B}" type="slidenum">
              <a:rPr lang="ar-SA" smtClean="0"/>
              <a:pPr/>
              <a:t>27</a:t>
            </a:fld>
            <a:endParaRPr lang="ar-SA"/>
          </a:p>
        </p:txBody>
      </p:sp>
      <p:graphicFrame>
        <p:nvGraphicFramePr>
          <p:cNvPr id="5" name="مخطط 4"/>
          <p:cNvGraphicFramePr/>
          <p:nvPr>
            <p:extLst>
              <p:ext uri="{D42A27DB-BD31-4B8C-83A1-F6EECF244321}">
                <p14:modId xmlns:p14="http://schemas.microsoft.com/office/powerpoint/2010/main" val="810623107"/>
              </p:ext>
            </p:extLst>
          </p:nvPr>
        </p:nvGraphicFramePr>
        <p:xfrm>
          <a:off x="899592" y="2279716"/>
          <a:ext cx="5760640" cy="3975542"/>
        </p:xfrm>
        <a:graphic>
          <a:graphicData uri="http://schemas.openxmlformats.org/drawingml/2006/chart">
            <c:chart xmlns:c="http://schemas.openxmlformats.org/drawingml/2006/chart" xmlns:r="http://schemas.openxmlformats.org/officeDocument/2006/relationships" r:id="rId2"/>
          </a:graphicData>
        </a:graphic>
      </p:graphicFrame>
      <p:sp>
        <p:nvSpPr>
          <p:cNvPr id="8" name="عنوان 1">
            <a:extLst>
              <a:ext uri="{FF2B5EF4-FFF2-40B4-BE49-F238E27FC236}">
                <a16:creationId xmlns:a16="http://schemas.microsoft.com/office/drawing/2014/main" id="{F9177463-50FF-4294-94C0-0A65CB4D96FF}"/>
              </a:ext>
            </a:extLst>
          </p:cNvPr>
          <p:cNvSpPr txBox="1">
            <a:spLocks/>
          </p:cNvSpPr>
          <p:nvPr/>
        </p:nvSpPr>
        <p:spPr>
          <a:xfrm>
            <a:off x="731520" y="203887"/>
            <a:ext cx="7671816" cy="1143000"/>
          </a:xfrm>
          <a:prstGeom prst="rect">
            <a:avLst/>
          </a:prstGeom>
          <a:solidFill>
            <a:schemeClr val="accent1">
              <a:lumMod val="20000"/>
              <a:lumOff val="80000"/>
            </a:schemeClr>
          </a:solidFill>
        </p:spPr>
        <p:txBody>
          <a:bodyPr vert="horz" anchor="b">
            <a:normAutofit fontScale="85000" lnSpcReduction="10000"/>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800" b="1" dirty="0"/>
              <a:t>توزع عينة الدراسة حسب مدة مزاولة المهنة</a:t>
            </a:r>
          </a:p>
        </p:txBody>
      </p:sp>
    </p:spTree>
    <p:extLst>
      <p:ext uri="{BB962C8B-B14F-4D97-AF65-F5344CB8AC3E}">
        <p14:creationId xmlns:p14="http://schemas.microsoft.com/office/powerpoint/2010/main" val="3142315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r>
              <a:rPr lang="ar-SA" b="1" dirty="0"/>
              <a:t>موقع الصيدلية ريف- مدينة:</a:t>
            </a:r>
          </a:p>
          <a:p>
            <a:pPr lvl="0">
              <a:buFont typeface="Wingdings" pitchFamily="2" charset="2"/>
              <a:buChar char="ü"/>
            </a:pPr>
            <a:endParaRPr lang="ar-SA" dirty="0"/>
          </a:p>
          <a:p>
            <a:pPr lvl="0">
              <a:buFont typeface="Wingdings" pitchFamily="2" charset="2"/>
              <a:buChar char="ü"/>
            </a:pPr>
            <a:endParaRPr lang="ar-SA" dirty="0"/>
          </a:p>
          <a:p>
            <a:pPr lvl="0">
              <a:buFont typeface="Wingdings" pitchFamily="2" charset="2"/>
              <a:buChar char="ü"/>
            </a:pPr>
            <a:endParaRPr lang="ar-SA" dirty="0"/>
          </a:p>
          <a:p>
            <a:pPr marL="0" lvl="0" indent="0">
              <a:buNone/>
            </a:pPr>
            <a:endParaRPr lang="en-US" dirty="0"/>
          </a:p>
          <a:p>
            <a:endParaRPr lang="ar-SA" dirty="0"/>
          </a:p>
        </p:txBody>
      </p:sp>
      <p:sp>
        <p:nvSpPr>
          <p:cNvPr id="6" name="عنصر نائب للتاريخ 5">
            <a:extLst>
              <a:ext uri="{FF2B5EF4-FFF2-40B4-BE49-F238E27FC236}">
                <a16:creationId xmlns:a16="http://schemas.microsoft.com/office/drawing/2014/main" id="{1573E59C-89FE-4A72-9964-7DCF08A2E0CA}"/>
              </a:ext>
            </a:extLst>
          </p:cNvPr>
          <p:cNvSpPr>
            <a:spLocks noGrp="1"/>
          </p:cNvSpPr>
          <p:nvPr>
            <p:ph type="dt" sz="half" idx="14"/>
          </p:nvPr>
        </p:nvSpPr>
        <p:spPr/>
        <p:txBody>
          <a:bodyPr/>
          <a:lstStyle/>
          <a:p>
            <a:fld id="{CEDAA0E1-354A-47B2-8605-F3A83AA6273F}" type="datetime3">
              <a:rPr lang="en-US" smtClean="0"/>
              <a:t>20 March 2019</a:t>
            </a:fld>
            <a:endParaRPr lang="ar-SA"/>
          </a:p>
        </p:txBody>
      </p:sp>
      <p:sp>
        <p:nvSpPr>
          <p:cNvPr id="7" name="عنصر نائب لرقم الشريحة 6">
            <a:extLst>
              <a:ext uri="{FF2B5EF4-FFF2-40B4-BE49-F238E27FC236}">
                <a16:creationId xmlns:a16="http://schemas.microsoft.com/office/drawing/2014/main" id="{D30C88B8-1E5E-4056-B846-594C0E1BD9F7}"/>
              </a:ext>
            </a:extLst>
          </p:cNvPr>
          <p:cNvSpPr>
            <a:spLocks noGrp="1"/>
          </p:cNvSpPr>
          <p:nvPr>
            <p:ph type="sldNum" sz="quarter" idx="15"/>
          </p:nvPr>
        </p:nvSpPr>
        <p:spPr/>
        <p:txBody>
          <a:bodyPr/>
          <a:lstStyle/>
          <a:p>
            <a:fld id="{0B34F065-1154-456A-91E3-76DE8E75E17B}" type="slidenum">
              <a:rPr lang="ar-SA" smtClean="0"/>
              <a:pPr/>
              <a:t>28</a:t>
            </a:fld>
            <a:endParaRPr lang="ar-SA"/>
          </a:p>
        </p:txBody>
      </p:sp>
      <p:graphicFrame>
        <p:nvGraphicFramePr>
          <p:cNvPr id="4" name="مخطط 3"/>
          <p:cNvGraphicFramePr/>
          <p:nvPr>
            <p:extLst>
              <p:ext uri="{D42A27DB-BD31-4B8C-83A1-F6EECF244321}">
                <p14:modId xmlns:p14="http://schemas.microsoft.com/office/powerpoint/2010/main" val="104548415"/>
              </p:ext>
            </p:extLst>
          </p:nvPr>
        </p:nvGraphicFramePr>
        <p:xfrm>
          <a:off x="1029372" y="1961034"/>
          <a:ext cx="4824536" cy="3773016"/>
        </p:xfrm>
        <a:graphic>
          <a:graphicData uri="http://schemas.openxmlformats.org/drawingml/2006/chart">
            <c:chart xmlns:c="http://schemas.openxmlformats.org/drawingml/2006/chart" xmlns:r="http://schemas.openxmlformats.org/officeDocument/2006/relationships" r:id="rId3"/>
          </a:graphicData>
        </a:graphic>
      </p:graphicFrame>
      <p:sp>
        <p:nvSpPr>
          <p:cNvPr id="8" name="عنوان 1">
            <a:extLst>
              <a:ext uri="{FF2B5EF4-FFF2-40B4-BE49-F238E27FC236}">
                <a16:creationId xmlns:a16="http://schemas.microsoft.com/office/drawing/2014/main" id="{B1BD9FBC-02D8-4A97-A802-0A2C7F5C51AE}"/>
              </a:ext>
            </a:extLst>
          </p:cNvPr>
          <p:cNvSpPr txBox="1">
            <a:spLocks/>
          </p:cNvSpPr>
          <p:nvPr/>
        </p:nvSpPr>
        <p:spPr>
          <a:xfrm>
            <a:off x="492252" y="268035"/>
            <a:ext cx="7671816" cy="1143000"/>
          </a:xfrm>
          <a:prstGeom prst="rect">
            <a:avLst/>
          </a:prstGeom>
          <a:solidFill>
            <a:schemeClr val="accent1">
              <a:lumMod val="20000"/>
              <a:lumOff val="80000"/>
            </a:schemeClr>
          </a:solidFill>
        </p:spPr>
        <p:txBody>
          <a:bodyPr vert="horz" anchor="b">
            <a:norm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000" b="1" dirty="0"/>
              <a:t> توزع عينة الدراسة حسب موقع الصيدلية</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r>
              <a:rPr lang="ar-SA" b="1" dirty="0"/>
              <a:t>التوزع بالساحل السوري حسب المحافظة:</a:t>
            </a:r>
            <a:endParaRPr lang="en-US" b="1" dirty="0"/>
          </a:p>
          <a:p>
            <a:pPr lvl="0">
              <a:buFont typeface="Wingdings" pitchFamily="2" charset="2"/>
              <a:buChar char="ü"/>
            </a:pPr>
            <a:endParaRPr lang="en-US" b="1" dirty="0"/>
          </a:p>
          <a:p>
            <a:endParaRPr lang="ar-SA" dirty="0"/>
          </a:p>
        </p:txBody>
      </p:sp>
      <p:sp>
        <p:nvSpPr>
          <p:cNvPr id="6" name="عنصر نائب للتاريخ 5">
            <a:extLst>
              <a:ext uri="{FF2B5EF4-FFF2-40B4-BE49-F238E27FC236}">
                <a16:creationId xmlns:a16="http://schemas.microsoft.com/office/drawing/2014/main" id="{1573E59C-89FE-4A72-9964-7DCF08A2E0CA}"/>
              </a:ext>
            </a:extLst>
          </p:cNvPr>
          <p:cNvSpPr>
            <a:spLocks noGrp="1"/>
          </p:cNvSpPr>
          <p:nvPr>
            <p:ph type="dt" sz="half" idx="14"/>
          </p:nvPr>
        </p:nvSpPr>
        <p:spPr/>
        <p:txBody>
          <a:bodyPr/>
          <a:lstStyle/>
          <a:p>
            <a:fld id="{CEDAA0E1-354A-47B2-8605-F3A83AA6273F}" type="datetime3">
              <a:rPr lang="en-US" smtClean="0"/>
              <a:t>20 March 2019</a:t>
            </a:fld>
            <a:endParaRPr lang="ar-SA"/>
          </a:p>
        </p:txBody>
      </p:sp>
      <p:sp>
        <p:nvSpPr>
          <p:cNvPr id="7" name="عنصر نائب لرقم الشريحة 6">
            <a:extLst>
              <a:ext uri="{FF2B5EF4-FFF2-40B4-BE49-F238E27FC236}">
                <a16:creationId xmlns:a16="http://schemas.microsoft.com/office/drawing/2014/main" id="{D30C88B8-1E5E-4056-B846-594C0E1BD9F7}"/>
              </a:ext>
            </a:extLst>
          </p:cNvPr>
          <p:cNvSpPr>
            <a:spLocks noGrp="1"/>
          </p:cNvSpPr>
          <p:nvPr>
            <p:ph type="sldNum" sz="quarter" idx="15"/>
          </p:nvPr>
        </p:nvSpPr>
        <p:spPr/>
        <p:txBody>
          <a:bodyPr/>
          <a:lstStyle/>
          <a:p>
            <a:fld id="{0B34F065-1154-456A-91E3-76DE8E75E17B}" type="slidenum">
              <a:rPr lang="ar-SA" smtClean="0"/>
              <a:pPr/>
              <a:t>29</a:t>
            </a:fld>
            <a:endParaRPr lang="ar-SA"/>
          </a:p>
        </p:txBody>
      </p:sp>
      <p:graphicFrame>
        <p:nvGraphicFramePr>
          <p:cNvPr id="5" name="مخطط 4"/>
          <p:cNvGraphicFramePr/>
          <p:nvPr>
            <p:extLst>
              <p:ext uri="{D42A27DB-BD31-4B8C-83A1-F6EECF244321}">
                <p14:modId xmlns:p14="http://schemas.microsoft.com/office/powerpoint/2010/main" val="1877010069"/>
              </p:ext>
            </p:extLst>
          </p:nvPr>
        </p:nvGraphicFramePr>
        <p:xfrm>
          <a:off x="899592" y="2996952"/>
          <a:ext cx="5472608" cy="3241429"/>
        </p:xfrm>
        <a:graphic>
          <a:graphicData uri="http://schemas.openxmlformats.org/drawingml/2006/chart">
            <c:chart xmlns:c="http://schemas.openxmlformats.org/drawingml/2006/chart" xmlns:r="http://schemas.openxmlformats.org/officeDocument/2006/relationships" r:id="rId3"/>
          </a:graphicData>
        </a:graphic>
      </p:graphicFrame>
      <p:sp>
        <p:nvSpPr>
          <p:cNvPr id="11" name="عنوان 1">
            <a:extLst>
              <a:ext uri="{FF2B5EF4-FFF2-40B4-BE49-F238E27FC236}">
                <a16:creationId xmlns:a16="http://schemas.microsoft.com/office/drawing/2014/main" id="{CB17397E-6CB8-49B2-822A-4F380AEAADAF}"/>
              </a:ext>
            </a:extLst>
          </p:cNvPr>
          <p:cNvSpPr txBox="1">
            <a:spLocks/>
          </p:cNvSpPr>
          <p:nvPr/>
        </p:nvSpPr>
        <p:spPr>
          <a:xfrm>
            <a:off x="436672" y="130875"/>
            <a:ext cx="7671816" cy="1143000"/>
          </a:xfrm>
          <a:prstGeom prst="rect">
            <a:avLst/>
          </a:prstGeom>
          <a:solidFill>
            <a:schemeClr val="accent1">
              <a:lumMod val="20000"/>
              <a:lumOff val="80000"/>
            </a:schemeClr>
          </a:solidFill>
        </p:spPr>
        <p:txBody>
          <a:bodyPr vert="horz" anchor="b">
            <a:norm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000" b="1" dirty="0"/>
              <a:t> توزع عينة الدراسة حسب المحافظة</a:t>
            </a:r>
          </a:p>
        </p:txBody>
      </p:sp>
    </p:spTree>
    <p:extLst>
      <p:ext uri="{BB962C8B-B14F-4D97-AF65-F5344CB8AC3E}">
        <p14:creationId xmlns:p14="http://schemas.microsoft.com/office/powerpoint/2010/main" val="2511643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images (5).jpg"/>
          <p:cNvPicPr>
            <a:picLocks noChangeAspect="1"/>
          </p:cNvPicPr>
          <p:nvPr/>
        </p:nvPicPr>
        <p:blipFill>
          <a:blip r:embed="rId2" cstate="print"/>
          <a:stretch>
            <a:fillRect/>
          </a:stretch>
        </p:blipFill>
        <p:spPr>
          <a:xfrm>
            <a:off x="20782" y="3861048"/>
            <a:ext cx="3744416" cy="3212976"/>
          </a:xfrm>
          <a:prstGeom prst="ellipse">
            <a:avLst/>
          </a:prstGeom>
          <a:ln>
            <a:noFill/>
          </a:ln>
          <a:effectLst>
            <a:softEdge rad="112500"/>
          </a:effectLst>
        </p:spPr>
      </p:pic>
      <p:sp>
        <p:nvSpPr>
          <p:cNvPr id="2" name="عنوان 1"/>
          <p:cNvSpPr>
            <a:spLocks noGrp="1"/>
          </p:cNvSpPr>
          <p:nvPr>
            <p:ph type="title"/>
          </p:nvPr>
        </p:nvSpPr>
        <p:spPr>
          <a:xfrm>
            <a:off x="457200" y="274638"/>
            <a:ext cx="7671816" cy="1143000"/>
          </a:xfrm>
          <a:solidFill>
            <a:schemeClr val="accent1">
              <a:lumMod val="20000"/>
              <a:lumOff val="80000"/>
            </a:schemeClr>
          </a:solidFill>
        </p:spPr>
        <p:txBody>
          <a:bodyPr>
            <a:normAutofit/>
          </a:bodyPr>
          <a:lstStyle/>
          <a:p>
            <a:pPr algn="r"/>
            <a:r>
              <a:rPr lang="ar-SA" sz="4800" b="1" dirty="0"/>
              <a:t>مقدمة</a:t>
            </a:r>
          </a:p>
        </p:txBody>
      </p:sp>
      <p:sp>
        <p:nvSpPr>
          <p:cNvPr id="3" name="عنصر نائب للمحتوى 2"/>
          <p:cNvSpPr>
            <a:spLocks noGrp="1"/>
          </p:cNvSpPr>
          <p:nvPr>
            <p:ph sz="quarter" idx="1"/>
          </p:nvPr>
        </p:nvSpPr>
        <p:spPr>
          <a:xfrm>
            <a:off x="827584" y="1600200"/>
            <a:ext cx="7575752" cy="4983162"/>
          </a:xfrm>
        </p:spPr>
        <p:txBody>
          <a:bodyPr>
            <a:normAutofit/>
          </a:bodyPr>
          <a:lstStyle/>
          <a:p>
            <a:pPr>
              <a:buNone/>
            </a:pPr>
            <a:r>
              <a:rPr lang="ar-SA" b="1" dirty="0"/>
              <a:t>دور صيدلي المجتمع </a:t>
            </a:r>
          </a:p>
          <a:p>
            <a:r>
              <a:rPr lang="ar-SY" b="1" dirty="0"/>
              <a:t>تحضير الدواء</a:t>
            </a:r>
            <a:endParaRPr lang="ar-SA" b="1" dirty="0"/>
          </a:p>
          <a:p>
            <a:r>
              <a:rPr lang="ar-SY" b="1" dirty="0"/>
              <a:t>التأكد من الجرعات المصروفة والكمية المناسبة </a:t>
            </a:r>
            <a:r>
              <a:rPr lang="ar-SA" b="1" dirty="0"/>
              <a:t>وتداخلات</a:t>
            </a:r>
            <a:r>
              <a:rPr lang="ar-SY" b="1" dirty="0"/>
              <a:t> الأدوية مع أدوية أخرى أو مع الأغذية </a:t>
            </a:r>
            <a:endParaRPr lang="ar-SA" b="1" dirty="0"/>
          </a:p>
          <a:p>
            <a:r>
              <a:rPr lang="ar-SA" b="1" dirty="0"/>
              <a:t>الالتزام بصرف الأدوية بموجب القوانين والتشريعات</a:t>
            </a:r>
          </a:p>
          <a:p>
            <a:r>
              <a:rPr lang="ar-SY" b="1" dirty="0"/>
              <a:t>مشاركة </a:t>
            </a:r>
            <a:r>
              <a:rPr lang="ar-SA" b="1" dirty="0"/>
              <a:t>الطبيب </a:t>
            </a:r>
            <a:r>
              <a:rPr lang="ar-SY" b="1" dirty="0"/>
              <a:t>في تحديد العلاج والجرعات المناسبة للمريض ومتابعة تحسن حالة المريض </a:t>
            </a:r>
            <a:endParaRPr lang="ar-SA" b="1" dirty="0"/>
          </a:p>
          <a:p>
            <a:r>
              <a:rPr lang="ar-SY" b="1" dirty="0"/>
              <a:t>تثقيف المرضى والعامة عن </a:t>
            </a:r>
            <a:r>
              <a:rPr lang="ar-SA" b="1" dirty="0"/>
              <a:t>طريقة </a:t>
            </a:r>
            <a:r>
              <a:rPr lang="ar-SY" b="1" dirty="0"/>
              <a:t>استخدام </a:t>
            </a:r>
            <a:r>
              <a:rPr lang="ar-SA" b="1" dirty="0"/>
              <a:t>الدواء </a:t>
            </a:r>
          </a:p>
        </p:txBody>
      </p:sp>
      <p:sp>
        <p:nvSpPr>
          <p:cNvPr id="4" name="عنصر نائب للتاريخ 3">
            <a:extLst>
              <a:ext uri="{FF2B5EF4-FFF2-40B4-BE49-F238E27FC236}">
                <a16:creationId xmlns:a16="http://schemas.microsoft.com/office/drawing/2014/main" id="{5488C209-CF92-4321-B69B-15B492E33316}"/>
              </a:ext>
            </a:extLst>
          </p:cNvPr>
          <p:cNvSpPr>
            <a:spLocks noGrp="1"/>
          </p:cNvSpPr>
          <p:nvPr>
            <p:ph type="dt" sz="half" idx="14"/>
          </p:nvPr>
        </p:nvSpPr>
        <p:spPr/>
        <p:txBody>
          <a:bodyPr/>
          <a:lstStyle/>
          <a:p>
            <a:fld id="{AA5146DC-0028-49F3-87AA-B05E2059AED2}" type="datetime3">
              <a:rPr lang="en-US" smtClean="0"/>
              <a:t>20 March 2019</a:t>
            </a:fld>
            <a:endParaRPr lang="ar-SA"/>
          </a:p>
        </p:txBody>
      </p:sp>
      <p:sp>
        <p:nvSpPr>
          <p:cNvPr id="6" name="عنصر نائب لرقم الشريحة 5">
            <a:extLst>
              <a:ext uri="{FF2B5EF4-FFF2-40B4-BE49-F238E27FC236}">
                <a16:creationId xmlns:a16="http://schemas.microsoft.com/office/drawing/2014/main" id="{9AF08BC0-270A-4BA1-ABE3-F33AB10828F1}"/>
              </a:ext>
            </a:extLst>
          </p:cNvPr>
          <p:cNvSpPr>
            <a:spLocks noGrp="1"/>
          </p:cNvSpPr>
          <p:nvPr>
            <p:ph type="sldNum" sz="quarter" idx="15"/>
          </p:nvPr>
        </p:nvSpPr>
        <p:spPr/>
        <p:txBody>
          <a:bodyPr/>
          <a:lstStyle/>
          <a:p>
            <a:fld id="{0B34F065-1154-456A-91E3-76DE8E75E17B}" type="slidenum">
              <a:rPr lang="ar-SA" smtClean="0"/>
              <a:pPr/>
              <a:t>3</a:t>
            </a:fld>
            <a:endParaRPr lang="ar-SA"/>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r>
              <a:rPr lang="ar-SA" b="1" dirty="0"/>
              <a:t>هل تملك سجل أدوية نفسية في صيدليتك الخاصة ؟</a:t>
            </a:r>
          </a:p>
          <a:p>
            <a:pPr>
              <a:buFont typeface="Wingdings" pitchFamily="2" charset="2"/>
              <a:buChar char="ü"/>
            </a:pPr>
            <a:endParaRPr lang="ar-SA" sz="2000" dirty="0"/>
          </a:p>
          <a:p>
            <a:pPr>
              <a:buFont typeface="Wingdings" pitchFamily="2" charset="2"/>
              <a:buChar char="ü"/>
            </a:pPr>
            <a:endParaRPr lang="ar-SA" dirty="0"/>
          </a:p>
          <a:p>
            <a:pPr>
              <a:buFont typeface="Wingdings" pitchFamily="2" charset="2"/>
              <a:buChar char="ü"/>
            </a:pPr>
            <a:endParaRPr lang="ar-SA" dirty="0"/>
          </a:p>
          <a:p>
            <a:pPr>
              <a:buFont typeface="Wingdings" pitchFamily="2" charset="2"/>
              <a:buChar char="ü"/>
            </a:pPr>
            <a:endParaRPr lang="ar-SA" dirty="0"/>
          </a:p>
          <a:p>
            <a:pPr>
              <a:buFont typeface="Wingdings" pitchFamily="2" charset="2"/>
              <a:buChar char="ü"/>
            </a:pPr>
            <a:endParaRPr lang="ar-SA" dirty="0"/>
          </a:p>
        </p:txBody>
      </p:sp>
      <p:sp>
        <p:nvSpPr>
          <p:cNvPr id="5" name="عنصر نائب للتاريخ 4">
            <a:extLst>
              <a:ext uri="{FF2B5EF4-FFF2-40B4-BE49-F238E27FC236}">
                <a16:creationId xmlns:a16="http://schemas.microsoft.com/office/drawing/2014/main" id="{A5AA97E9-2A5A-4E1B-8F9D-A1B9DE11A7B0}"/>
              </a:ext>
            </a:extLst>
          </p:cNvPr>
          <p:cNvSpPr>
            <a:spLocks noGrp="1"/>
          </p:cNvSpPr>
          <p:nvPr>
            <p:ph type="dt" sz="half" idx="14"/>
          </p:nvPr>
        </p:nvSpPr>
        <p:spPr/>
        <p:txBody>
          <a:bodyPr/>
          <a:lstStyle/>
          <a:p>
            <a:fld id="{CAFC7553-3431-495E-B014-0A0953381F2A}" type="datetime3">
              <a:rPr lang="en-US" smtClean="0"/>
              <a:t>20 March 2019</a:t>
            </a:fld>
            <a:endParaRPr lang="ar-SA"/>
          </a:p>
        </p:txBody>
      </p:sp>
      <p:sp>
        <p:nvSpPr>
          <p:cNvPr id="6" name="عنصر نائب لرقم الشريحة 5">
            <a:extLst>
              <a:ext uri="{FF2B5EF4-FFF2-40B4-BE49-F238E27FC236}">
                <a16:creationId xmlns:a16="http://schemas.microsoft.com/office/drawing/2014/main" id="{414DC099-C517-4E64-8DBC-B51933150B37}"/>
              </a:ext>
            </a:extLst>
          </p:cNvPr>
          <p:cNvSpPr>
            <a:spLocks noGrp="1"/>
          </p:cNvSpPr>
          <p:nvPr>
            <p:ph type="sldNum" sz="quarter" idx="15"/>
          </p:nvPr>
        </p:nvSpPr>
        <p:spPr/>
        <p:txBody>
          <a:bodyPr/>
          <a:lstStyle/>
          <a:p>
            <a:fld id="{0B34F065-1154-456A-91E3-76DE8E75E17B}" type="slidenum">
              <a:rPr lang="ar-SA" smtClean="0"/>
              <a:pPr/>
              <a:t>30</a:t>
            </a:fld>
            <a:endParaRPr lang="ar-SA"/>
          </a:p>
        </p:txBody>
      </p:sp>
      <p:graphicFrame>
        <p:nvGraphicFramePr>
          <p:cNvPr id="4" name="مخطط 3"/>
          <p:cNvGraphicFramePr/>
          <p:nvPr>
            <p:extLst>
              <p:ext uri="{D42A27DB-BD31-4B8C-83A1-F6EECF244321}">
                <p14:modId xmlns:p14="http://schemas.microsoft.com/office/powerpoint/2010/main" val="1431067853"/>
              </p:ext>
            </p:extLst>
          </p:nvPr>
        </p:nvGraphicFramePr>
        <p:xfrm>
          <a:off x="1219200" y="2366592"/>
          <a:ext cx="5256584" cy="3340968"/>
        </p:xfrm>
        <a:graphic>
          <a:graphicData uri="http://schemas.openxmlformats.org/drawingml/2006/chart">
            <c:chart xmlns:c="http://schemas.openxmlformats.org/drawingml/2006/chart" xmlns:r="http://schemas.openxmlformats.org/officeDocument/2006/relationships" r:id="rId2"/>
          </a:graphicData>
        </a:graphic>
      </p:graphicFrame>
      <p:sp>
        <p:nvSpPr>
          <p:cNvPr id="7" name="عنوان 1">
            <a:extLst>
              <a:ext uri="{FF2B5EF4-FFF2-40B4-BE49-F238E27FC236}">
                <a16:creationId xmlns:a16="http://schemas.microsoft.com/office/drawing/2014/main" id="{95CCDD3A-28B2-4741-8C20-291A8D5E7E92}"/>
              </a:ext>
            </a:extLst>
          </p:cNvPr>
          <p:cNvSpPr txBox="1">
            <a:spLocks/>
          </p:cNvSpPr>
          <p:nvPr/>
        </p:nvSpPr>
        <p:spPr>
          <a:xfrm>
            <a:off x="356616" y="384048"/>
            <a:ext cx="8046720" cy="1216152"/>
          </a:xfrm>
          <a:prstGeom prst="rect">
            <a:avLst/>
          </a:prstGeom>
          <a:solidFill>
            <a:schemeClr val="accent1">
              <a:lumMod val="20000"/>
              <a:lumOff val="80000"/>
            </a:schemeClr>
          </a:solidFill>
        </p:spPr>
        <p:txBody>
          <a:bodyPr vert="horz" anchor="b">
            <a:norm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000" b="1" dirty="0"/>
              <a:t>توزع عينة الدراسة- وجود سجل للأدوية النفسية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اريخ 4">
            <a:extLst>
              <a:ext uri="{FF2B5EF4-FFF2-40B4-BE49-F238E27FC236}">
                <a16:creationId xmlns:a16="http://schemas.microsoft.com/office/drawing/2014/main" id="{A5AA97E9-2A5A-4E1B-8F9D-A1B9DE11A7B0}"/>
              </a:ext>
            </a:extLst>
          </p:cNvPr>
          <p:cNvSpPr>
            <a:spLocks noGrp="1"/>
          </p:cNvSpPr>
          <p:nvPr>
            <p:ph type="dt" sz="half" idx="14"/>
          </p:nvPr>
        </p:nvSpPr>
        <p:spPr/>
        <p:txBody>
          <a:bodyPr/>
          <a:lstStyle/>
          <a:p>
            <a:fld id="{CAFC7553-3431-495E-B014-0A0953381F2A}" type="datetime3">
              <a:rPr lang="en-US" smtClean="0"/>
              <a:t>20 March 2019</a:t>
            </a:fld>
            <a:endParaRPr lang="ar-SA"/>
          </a:p>
        </p:txBody>
      </p:sp>
      <p:sp>
        <p:nvSpPr>
          <p:cNvPr id="6" name="عنصر نائب لرقم الشريحة 5">
            <a:extLst>
              <a:ext uri="{FF2B5EF4-FFF2-40B4-BE49-F238E27FC236}">
                <a16:creationId xmlns:a16="http://schemas.microsoft.com/office/drawing/2014/main" id="{414DC099-C517-4E64-8DBC-B51933150B37}"/>
              </a:ext>
            </a:extLst>
          </p:cNvPr>
          <p:cNvSpPr>
            <a:spLocks noGrp="1"/>
          </p:cNvSpPr>
          <p:nvPr>
            <p:ph type="sldNum" sz="quarter" idx="15"/>
          </p:nvPr>
        </p:nvSpPr>
        <p:spPr/>
        <p:txBody>
          <a:bodyPr/>
          <a:lstStyle/>
          <a:p>
            <a:fld id="{0B34F065-1154-456A-91E3-76DE8E75E17B}" type="slidenum">
              <a:rPr lang="ar-SA" smtClean="0"/>
              <a:pPr/>
              <a:t>31</a:t>
            </a:fld>
            <a:endParaRPr lang="ar-SA"/>
          </a:p>
        </p:txBody>
      </p:sp>
      <p:sp>
        <p:nvSpPr>
          <p:cNvPr id="7" name="عنوان 1">
            <a:extLst>
              <a:ext uri="{FF2B5EF4-FFF2-40B4-BE49-F238E27FC236}">
                <a16:creationId xmlns:a16="http://schemas.microsoft.com/office/drawing/2014/main" id="{95CCDD3A-28B2-4741-8C20-291A8D5E7E92}"/>
              </a:ext>
            </a:extLst>
          </p:cNvPr>
          <p:cNvSpPr txBox="1">
            <a:spLocks/>
          </p:cNvSpPr>
          <p:nvPr/>
        </p:nvSpPr>
        <p:spPr>
          <a:xfrm>
            <a:off x="356616" y="384048"/>
            <a:ext cx="7772400" cy="6285312"/>
          </a:xfrm>
          <a:prstGeom prst="rect">
            <a:avLst/>
          </a:prstGeom>
          <a:solidFill>
            <a:schemeClr val="accent1">
              <a:lumMod val="20000"/>
              <a:lumOff val="80000"/>
            </a:schemeClr>
          </a:solidFill>
        </p:spPr>
        <p:txBody>
          <a:bodyPr vert="horz" anchor="b">
            <a:norm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ctr"/>
            <a:r>
              <a:rPr lang="ar-SA" sz="4000" b="1" dirty="0"/>
              <a:t>نتائج استبيان المهدئات</a:t>
            </a:r>
          </a:p>
          <a:p>
            <a:pPr algn="r"/>
            <a:endParaRPr lang="ar-SA" sz="4000" b="1" dirty="0"/>
          </a:p>
          <a:p>
            <a:pPr algn="r"/>
            <a:endParaRPr lang="ar-SA" sz="4000" b="1" dirty="0"/>
          </a:p>
          <a:p>
            <a:pPr algn="r"/>
            <a:endParaRPr lang="ar-SA" sz="4000" b="1" dirty="0"/>
          </a:p>
          <a:p>
            <a:pPr algn="r"/>
            <a:endParaRPr lang="ar-SA" sz="4000" b="1" dirty="0"/>
          </a:p>
          <a:p>
            <a:pPr algn="ctr"/>
            <a:endParaRPr lang="ar-SA" sz="4000" b="1" dirty="0"/>
          </a:p>
        </p:txBody>
      </p:sp>
    </p:spTree>
    <p:extLst>
      <p:ext uri="{BB962C8B-B14F-4D97-AF65-F5344CB8AC3E}">
        <p14:creationId xmlns:p14="http://schemas.microsoft.com/office/powerpoint/2010/main" val="7856720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sz="quarter" idx="1"/>
            <p:extLst>
              <p:ext uri="{D42A27DB-BD31-4B8C-83A1-F6EECF244321}">
                <p14:modId xmlns:p14="http://schemas.microsoft.com/office/powerpoint/2010/main" val="3723876805"/>
              </p:ext>
            </p:extLst>
          </p:nvPr>
        </p:nvGraphicFramePr>
        <p:xfrm>
          <a:off x="683568" y="1412776"/>
          <a:ext cx="7272808"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3" name="عنصر نائب للتاريخ 2">
            <a:extLst>
              <a:ext uri="{FF2B5EF4-FFF2-40B4-BE49-F238E27FC236}">
                <a16:creationId xmlns:a16="http://schemas.microsoft.com/office/drawing/2014/main" id="{B154347D-D923-4BB9-908B-A97BFE610617}"/>
              </a:ext>
            </a:extLst>
          </p:cNvPr>
          <p:cNvSpPr>
            <a:spLocks noGrp="1"/>
          </p:cNvSpPr>
          <p:nvPr>
            <p:ph type="dt" sz="half" idx="14"/>
          </p:nvPr>
        </p:nvSpPr>
        <p:spPr/>
        <p:txBody>
          <a:bodyPr/>
          <a:lstStyle/>
          <a:p>
            <a:fld id="{31B7FE4A-E059-467A-BDC6-27387483B342}" type="datetime3">
              <a:rPr lang="en-US" smtClean="0"/>
              <a:t>20 March 2019</a:t>
            </a:fld>
            <a:endParaRPr lang="ar-SA"/>
          </a:p>
        </p:txBody>
      </p:sp>
      <p:sp>
        <p:nvSpPr>
          <p:cNvPr id="5" name="عنصر نائب لرقم الشريحة 4">
            <a:extLst>
              <a:ext uri="{FF2B5EF4-FFF2-40B4-BE49-F238E27FC236}">
                <a16:creationId xmlns:a16="http://schemas.microsoft.com/office/drawing/2014/main" id="{E0622BA6-039E-48C9-AA1B-F4EDEB60D7C1}"/>
              </a:ext>
            </a:extLst>
          </p:cNvPr>
          <p:cNvSpPr>
            <a:spLocks noGrp="1"/>
          </p:cNvSpPr>
          <p:nvPr>
            <p:ph type="sldNum" sz="quarter" idx="15"/>
          </p:nvPr>
        </p:nvSpPr>
        <p:spPr/>
        <p:txBody>
          <a:bodyPr/>
          <a:lstStyle/>
          <a:p>
            <a:fld id="{0B34F065-1154-456A-91E3-76DE8E75E17B}" type="slidenum">
              <a:rPr lang="ar-SA" smtClean="0"/>
              <a:pPr/>
              <a:t>32</a:t>
            </a:fld>
            <a:endParaRPr lang="ar-SA"/>
          </a:p>
        </p:txBody>
      </p:sp>
      <p:sp>
        <p:nvSpPr>
          <p:cNvPr id="6" name="عنوان 1">
            <a:extLst>
              <a:ext uri="{FF2B5EF4-FFF2-40B4-BE49-F238E27FC236}">
                <a16:creationId xmlns:a16="http://schemas.microsoft.com/office/drawing/2014/main" id="{F647B671-27F1-4B8E-885E-AC1921F6EE61}"/>
              </a:ext>
            </a:extLst>
          </p:cNvPr>
          <p:cNvSpPr txBox="1">
            <a:spLocks/>
          </p:cNvSpPr>
          <p:nvPr/>
        </p:nvSpPr>
        <p:spPr>
          <a:xfrm>
            <a:off x="670952" y="150932"/>
            <a:ext cx="7671816" cy="1143000"/>
          </a:xfrm>
          <a:prstGeom prst="rect">
            <a:avLst/>
          </a:prstGeom>
          <a:solidFill>
            <a:schemeClr val="accent1">
              <a:lumMod val="20000"/>
              <a:lumOff val="80000"/>
            </a:schemeClr>
          </a:solidFill>
        </p:spPr>
        <p:txBody>
          <a:bodyPr vert="horz" anchor="b">
            <a:normAutofit fontScale="92500" lnSpcReduction="20000"/>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400" b="1" dirty="0"/>
              <a:t>نتائج استبيان الأدوية المهدئة- المهدئ الأكثر صرفاً</a:t>
            </a:r>
            <a:endParaRPr lang="ar-SA" sz="4800" b="1" dirty="0"/>
          </a:p>
        </p:txBody>
      </p:sp>
      <p:sp>
        <p:nvSpPr>
          <p:cNvPr id="7" name="شكل بيضاوي 6">
            <a:extLst>
              <a:ext uri="{FF2B5EF4-FFF2-40B4-BE49-F238E27FC236}">
                <a16:creationId xmlns:a16="http://schemas.microsoft.com/office/drawing/2014/main" id="{FE45DDDF-E051-4DC6-AD37-A3793C81D4AE}"/>
              </a:ext>
            </a:extLst>
          </p:cNvPr>
          <p:cNvSpPr/>
          <p:nvPr/>
        </p:nvSpPr>
        <p:spPr>
          <a:xfrm>
            <a:off x="1619672" y="5135828"/>
            <a:ext cx="1224136" cy="81345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lvl="0"/>
            <a:r>
              <a:rPr lang="ar-SA" b="1" dirty="0"/>
              <a:t>متوسط عدد الوصفات الحاوية على أدوية مهدئة والمصروفة في الأسبوع:</a:t>
            </a:r>
            <a:endParaRPr lang="en-US" b="1" dirty="0"/>
          </a:p>
          <a:p>
            <a:endParaRPr lang="ar-SA" dirty="0"/>
          </a:p>
        </p:txBody>
      </p:sp>
      <p:sp>
        <p:nvSpPr>
          <p:cNvPr id="4" name="عنصر نائب للتاريخ 3">
            <a:extLst>
              <a:ext uri="{FF2B5EF4-FFF2-40B4-BE49-F238E27FC236}">
                <a16:creationId xmlns:a16="http://schemas.microsoft.com/office/drawing/2014/main" id="{3F3758AF-E380-4892-895E-CFB289D2B590}"/>
              </a:ext>
            </a:extLst>
          </p:cNvPr>
          <p:cNvSpPr>
            <a:spLocks noGrp="1"/>
          </p:cNvSpPr>
          <p:nvPr>
            <p:ph type="dt" sz="half" idx="14"/>
          </p:nvPr>
        </p:nvSpPr>
        <p:spPr/>
        <p:txBody>
          <a:bodyPr/>
          <a:lstStyle/>
          <a:p>
            <a:fld id="{CCDD29D9-4182-4311-A335-6DE4EC3EDB48}" type="datetime3">
              <a:rPr lang="en-US" smtClean="0"/>
              <a:t>20 March 2019</a:t>
            </a:fld>
            <a:endParaRPr lang="ar-SA"/>
          </a:p>
        </p:txBody>
      </p:sp>
      <p:sp>
        <p:nvSpPr>
          <p:cNvPr id="6" name="عنصر نائب لرقم الشريحة 5">
            <a:extLst>
              <a:ext uri="{FF2B5EF4-FFF2-40B4-BE49-F238E27FC236}">
                <a16:creationId xmlns:a16="http://schemas.microsoft.com/office/drawing/2014/main" id="{88A72B00-8145-4CF3-80FD-ADD658F1A472}"/>
              </a:ext>
            </a:extLst>
          </p:cNvPr>
          <p:cNvSpPr>
            <a:spLocks noGrp="1"/>
          </p:cNvSpPr>
          <p:nvPr>
            <p:ph type="sldNum" sz="quarter" idx="15"/>
          </p:nvPr>
        </p:nvSpPr>
        <p:spPr/>
        <p:txBody>
          <a:bodyPr/>
          <a:lstStyle/>
          <a:p>
            <a:fld id="{0B34F065-1154-456A-91E3-76DE8E75E17B}" type="slidenum">
              <a:rPr lang="ar-SA" smtClean="0"/>
              <a:pPr/>
              <a:t>33</a:t>
            </a:fld>
            <a:endParaRPr lang="ar-SA"/>
          </a:p>
        </p:txBody>
      </p:sp>
      <p:sp>
        <p:nvSpPr>
          <p:cNvPr id="7" name="عنوان 1">
            <a:extLst>
              <a:ext uri="{FF2B5EF4-FFF2-40B4-BE49-F238E27FC236}">
                <a16:creationId xmlns:a16="http://schemas.microsoft.com/office/drawing/2014/main" id="{BAB26692-FAE9-4990-ABBF-986005977049}"/>
              </a:ext>
            </a:extLst>
          </p:cNvPr>
          <p:cNvSpPr txBox="1">
            <a:spLocks/>
          </p:cNvSpPr>
          <p:nvPr/>
        </p:nvSpPr>
        <p:spPr>
          <a:xfrm>
            <a:off x="492252" y="362364"/>
            <a:ext cx="7671816" cy="1143000"/>
          </a:xfrm>
          <a:prstGeom prst="rect">
            <a:avLst/>
          </a:prstGeom>
          <a:solidFill>
            <a:schemeClr val="accent1">
              <a:lumMod val="20000"/>
              <a:lumOff val="80000"/>
            </a:schemeClr>
          </a:solidFill>
        </p:spPr>
        <p:txBody>
          <a:bodyPr vert="horz" anchor="b">
            <a:normAutofit fontScale="92500" lnSpcReduction="20000"/>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400" b="1" dirty="0">
                <a:solidFill>
                  <a:srgbClr val="575F6D"/>
                </a:solidFill>
              </a:rPr>
              <a:t>نتائج استبيان الأدوية المهدئة- متوسط عدد الوصفات</a:t>
            </a:r>
            <a:endParaRPr lang="ar-SA" sz="4800" b="1" dirty="0"/>
          </a:p>
        </p:txBody>
      </p:sp>
      <p:graphicFrame>
        <p:nvGraphicFramePr>
          <p:cNvPr id="8" name="مخطط 7">
            <a:extLst>
              <a:ext uri="{FF2B5EF4-FFF2-40B4-BE49-F238E27FC236}">
                <a16:creationId xmlns:a16="http://schemas.microsoft.com/office/drawing/2014/main" id="{2B3E68B8-F495-43AD-935D-71C78B2E83C2}"/>
              </a:ext>
            </a:extLst>
          </p:cNvPr>
          <p:cNvGraphicFramePr>
            <a:graphicFrameLocks/>
          </p:cNvGraphicFramePr>
          <p:nvPr>
            <p:extLst>
              <p:ext uri="{D42A27DB-BD31-4B8C-83A1-F6EECF244321}">
                <p14:modId xmlns:p14="http://schemas.microsoft.com/office/powerpoint/2010/main" val="3962267835"/>
              </p:ext>
            </p:extLst>
          </p:nvPr>
        </p:nvGraphicFramePr>
        <p:xfrm>
          <a:off x="1508760" y="2266019"/>
          <a:ext cx="5638800" cy="41978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r>
              <a:rPr lang="ar-SA" sz="2800" b="1" dirty="0"/>
              <a:t>ارتباط أو استقلال المحافظة مع متوسط عدد الوصفات المهدئة والمصروفة في الأسبوع :</a:t>
            </a:r>
          </a:p>
          <a:p>
            <a:pPr lvl="0"/>
            <a:r>
              <a:rPr lang="ar-SA" b="1" dirty="0"/>
              <a:t>قيمة كاي مربع </a:t>
            </a:r>
            <a:r>
              <a:rPr lang="en-US" b="1" dirty="0"/>
              <a:t>9.536</a:t>
            </a:r>
            <a:r>
              <a:rPr lang="ar-SA" b="1" dirty="0"/>
              <a:t> عند مستوى دلالة </a:t>
            </a:r>
            <a:r>
              <a:rPr lang="en-US" b="1" dirty="0"/>
              <a:t>0.023</a:t>
            </a:r>
            <a:endParaRPr lang="ar-SA" b="1" dirty="0"/>
          </a:p>
          <a:p>
            <a:pPr lvl="0"/>
            <a:r>
              <a:rPr lang="ar-SA" b="1" dirty="0"/>
              <a:t>يوجد فرق هام إحصائياً بين المحافظتين</a:t>
            </a:r>
            <a:endParaRPr lang="ar-SA" dirty="0"/>
          </a:p>
        </p:txBody>
      </p:sp>
      <p:sp>
        <p:nvSpPr>
          <p:cNvPr id="4" name="عنصر نائب للتاريخ 3">
            <a:extLst>
              <a:ext uri="{FF2B5EF4-FFF2-40B4-BE49-F238E27FC236}">
                <a16:creationId xmlns:a16="http://schemas.microsoft.com/office/drawing/2014/main" id="{3F3758AF-E380-4892-895E-CFB289D2B590}"/>
              </a:ext>
            </a:extLst>
          </p:cNvPr>
          <p:cNvSpPr>
            <a:spLocks noGrp="1"/>
          </p:cNvSpPr>
          <p:nvPr>
            <p:ph type="dt" sz="half" idx="14"/>
          </p:nvPr>
        </p:nvSpPr>
        <p:spPr/>
        <p:txBody>
          <a:bodyPr/>
          <a:lstStyle/>
          <a:p>
            <a:fld id="{CCDD29D9-4182-4311-A335-6DE4EC3EDB48}" type="datetime3">
              <a:rPr lang="en-US" smtClean="0"/>
              <a:t>20 March 2019</a:t>
            </a:fld>
            <a:endParaRPr lang="ar-SA"/>
          </a:p>
        </p:txBody>
      </p:sp>
      <p:sp>
        <p:nvSpPr>
          <p:cNvPr id="6" name="عنصر نائب لرقم الشريحة 5">
            <a:extLst>
              <a:ext uri="{FF2B5EF4-FFF2-40B4-BE49-F238E27FC236}">
                <a16:creationId xmlns:a16="http://schemas.microsoft.com/office/drawing/2014/main" id="{88A72B00-8145-4CF3-80FD-ADD658F1A472}"/>
              </a:ext>
            </a:extLst>
          </p:cNvPr>
          <p:cNvSpPr>
            <a:spLocks noGrp="1"/>
          </p:cNvSpPr>
          <p:nvPr>
            <p:ph type="sldNum" sz="quarter" idx="15"/>
          </p:nvPr>
        </p:nvSpPr>
        <p:spPr/>
        <p:txBody>
          <a:bodyPr/>
          <a:lstStyle/>
          <a:p>
            <a:fld id="{0B34F065-1154-456A-91E3-76DE8E75E17B}" type="slidenum">
              <a:rPr lang="ar-SA" smtClean="0"/>
              <a:pPr/>
              <a:t>34</a:t>
            </a:fld>
            <a:endParaRPr lang="ar-SA"/>
          </a:p>
        </p:txBody>
      </p:sp>
      <p:sp>
        <p:nvSpPr>
          <p:cNvPr id="7" name="عنوان 1">
            <a:extLst>
              <a:ext uri="{FF2B5EF4-FFF2-40B4-BE49-F238E27FC236}">
                <a16:creationId xmlns:a16="http://schemas.microsoft.com/office/drawing/2014/main" id="{BAB26692-FAE9-4990-ABBF-986005977049}"/>
              </a:ext>
            </a:extLst>
          </p:cNvPr>
          <p:cNvSpPr txBox="1">
            <a:spLocks/>
          </p:cNvSpPr>
          <p:nvPr/>
        </p:nvSpPr>
        <p:spPr>
          <a:xfrm>
            <a:off x="492252" y="362364"/>
            <a:ext cx="7671816" cy="1143000"/>
          </a:xfrm>
          <a:prstGeom prst="rect">
            <a:avLst/>
          </a:prstGeom>
          <a:solidFill>
            <a:schemeClr val="accent1">
              <a:lumMod val="20000"/>
              <a:lumOff val="80000"/>
            </a:schemeClr>
          </a:solidFill>
        </p:spPr>
        <p:txBody>
          <a:bodyPr vert="horz" anchor="b">
            <a:norm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400" b="1" dirty="0">
                <a:solidFill>
                  <a:srgbClr val="575F6D"/>
                </a:solidFill>
              </a:rPr>
              <a:t>نتائج استبيان الأدوية المهدئة</a:t>
            </a:r>
            <a:endParaRPr lang="ar-SA" sz="4800" b="1" dirty="0"/>
          </a:p>
        </p:txBody>
      </p:sp>
      <p:graphicFrame>
        <p:nvGraphicFramePr>
          <p:cNvPr id="2" name="جدول 1">
            <a:extLst>
              <a:ext uri="{FF2B5EF4-FFF2-40B4-BE49-F238E27FC236}">
                <a16:creationId xmlns:a16="http://schemas.microsoft.com/office/drawing/2014/main" id="{7E33484E-CAB1-43E1-9A82-C36AD083E5D1}"/>
              </a:ext>
            </a:extLst>
          </p:cNvPr>
          <p:cNvGraphicFramePr>
            <a:graphicFrameLocks noGrp="1"/>
          </p:cNvGraphicFramePr>
          <p:nvPr>
            <p:extLst>
              <p:ext uri="{D42A27DB-BD31-4B8C-83A1-F6EECF244321}">
                <p14:modId xmlns:p14="http://schemas.microsoft.com/office/powerpoint/2010/main" val="3514852058"/>
              </p:ext>
            </p:extLst>
          </p:nvPr>
        </p:nvGraphicFramePr>
        <p:xfrm>
          <a:off x="331116" y="3839020"/>
          <a:ext cx="7719768" cy="2339325"/>
        </p:xfrm>
        <a:graphic>
          <a:graphicData uri="http://schemas.openxmlformats.org/drawingml/2006/table">
            <a:tbl>
              <a:tblPr>
                <a:tableStyleId>{5C22544A-7EE6-4342-B048-85BDC9FD1C3A}</a:tableStyleId>
              </a:tblPr>
              <a:tblGrid>
                <a:gridCol w="3166935">
                  <a:extLst>
                    <a:ext uri="{9D8B030D-6E8A-4147-A177-3AD203B41FA5}">
                      <a16:colId xmlns:a16="http://schemas.microsoft.com/office/drawing/2014/main" val="2429318264"/>
                    </a:ext>
                  </a:extLst>
                </a:gridCol>
                <a:gridCol w="1326102">
                  <a:extLst>
                    <a:ext uri="{9D8B030D-6E8A-4147-A177-3AD203B41FA5}">
                      <a16:colId xmlns:a16="http://schemas.microsoft.com/office/drawing/2014/main" val="1474118727"/>
                    </a:ext>
                  </a:extLst>
                </a:gridCol>
                <a:gridCol w="691539">
                  <a:extLst>
                    <a:ext uri="{9D8B030D-6E8A-4147-A177-3AD203B41FA5}">
                      <a16:colId xmlns:a16="http://schemas.microsoft.com/office/drawing/2014/main" val="180904391"/>
                    </a:ext>
                  </a:extLst>
                </a:gridCol>
                <a:gridCol w="2535192">
                  <a:extLst>
                    <a:ext uri="{9D8B030D-6E8A-4147-A177-3AD203B41FA5}">
                      <a16:colId xmlns:a16="http://schemas.microsoft.com/office/drawing/2014/main" val="3729794792"/>
                    </a:ext>
                  </a:extLst>
                </a:gridCol>
              </a:tblGrid>
              <a:tr h="292393">
                <a:tc gridSpan="4">
                  <a:txBody>
                    <a:bodyPr/>
                    <a:lstStyle/>
                    <a:p>
                      <a:pPr marL="38100" marR="38100" algn="ctr" rtl="0">
                        <a:lnSpc>
                          <a:spcPts val="1600"/>
                        </a:lnSpc>
                        <a:spcAft>
                          <a:spcPts val="0"/>
                        </a:spcAft>
                      </a:pPr>
                      <a:r>
                        <a:rPr lang="en-US" sz="2000" b="1">
                          <a:effectLst/>
                        </a:rPr>
                        <a:t>Chi-Square Tests</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929809314"/>
                  </a:ext>
                </a:extLst>
              </a:tr>
              <a:tr h="853716">
                <a:tc>
                  <a:txBody>
                    <a:bodyPr/>
                    <a:lstStyle/>
                    <a:p>
                      <a:pPr algn="ctr" rtl="0">
                        <a:lnSpc>
                          <a:spcPct val="107000"/>
                        </a:lnSpc>
                        <a:spcAft>
                          <a:spcPts val="0"/>
                        </a:spcAft>
                      </a:pPr>
                      <a:r>
                        <a:rPr lang="en-US" sz="2000" b="1">
                          <a:effectLst/>
                        </a:rPr>
                        <a:t> </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nchor="b"/>
                </a:tc>
                <a:tc>
                  <a:txBody>
                    <a:bodyPr/>
                    <a:lstStyle/>
                    <a:p>
                      <a:pPr marL="38100" marR="38100" algn="ctr" rtl="0">
                        <a:lnSpc>
                          <a:spcPts val="1600"/>
                        </a:lnSpc>
                        <a:spcAft>
                          <a:spcPts val="0"/>
                        </a:spcAft>
                      </a:pPr>
                      <a:r>
                        <a:rPr lang="en-US" sz="2000" b="1">
                          <a:effectLst/>
                        </a:rPr>
                        <a:t>Value</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nchor="b"/>
                </a:tc>
                <a:tc>
                  <a:txBody>
                    <a:bodyPr/>
                    <a:lstStyle/>
                    <a:p>
                      <a:pPr marL="38100" marR="38100" algn="ctr" rtl="0">
                        <a:lnSpc>
                          <a:spcPts val="1600"/>
                        </a:lnSpc>
                        <a:spcAft>
                          <a:spcPts val="0"/>
                        </a:spcAft>
                      </a:pPr>
                      <a:r>
                        <a:rPr lang="en-US" sz="2000" b="1">
                          <a:effectLst/>
                        </a:rPr>
                        <a:t>df</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nchor="b"/>
                </a:tc>
                <a:tc>
                  <a:txBody>
                    <a:bodyPr/>
                    <a:lstStyle/>
                    <a:p>
                      <a:pPr marL="38100" marR="38100" algn="ctr" rtl="0">
                        <a:lnSpc>
                          <a:spcPts val="1600"/>
                        </a:lnSpc>
                        <a:spcAft>
                          <a:spcPts val="0"/>
                        </a:spcAft>
                      </a:pPr>
                      <a:r>
                        <a:rPr lang="en-US" sz="2000" b="1">
                          <a:effectLst/>
                        </a:rPr>
                        <a:t>Asymptotic Significance (2-sided)</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nchor="b"/>
                </a:tc>
                <a:extLst>
                  <a:ext uri="{0D108BD9-81ED-4DB2-BD59-A6C34878D82A}">
                    <a16:rowId xmlns:a16="http://schemas.microsoft.com/office/drawing/2014/main" val="2837282839"/>
                  </a:ext>
                </a:extLst>
              </a:tr>
              <a:tr h="276149">
                <a:tc>
                  <a:txBody>
                    <a:bodyPr/>
                    <a:lstStyle/>
                    <a:p>
                      <a:pPr marL="38100" marR="38100" algn="ctr" rtl="0">
                        <a:lnSpc>
                          <a:spcPts val="1600"/>
                        </a:lnSpc>
                        <a:spcAft>
                          <a:spcPts val="0"/>
                        </a:spcAft>
                      </a:pPr>
                      <a:r>
                        <a:rPr lang="en-US" sz="2000" b="1">
                          <a:effectLst/>
                        </a:rPr>
                        <a:t>Pearson Chi-Square</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2000" b="1">
                          <a:effectLst/>
                        </a:rPr>
                        <a:t>9.536</a:t>
                      </a:r>
                      <a:r>
                        <a:rPr lang="en-US" sz="2000" b="1" baseline="30000">
                          <a:effectLst/>
                        </a:rPr>
                        <a:t>a</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2000" b="1">
                          <a:effectLst/>
                        </a:rPr>
                        <a:t>3</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2000" b="1">
                          <a:effectLst/>
                        </a:rPr>
                        <a:t>.023</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tc>
                <a:extLst>
                  <a:ext uri="{0D108BD9-81ED-4DB2-BD59-A6C34878D82A}">
                    <a16:rowId xmlns:a16="http://schemas.microsoft.com/office/drawing/2014/main" val="2388060419"/>
                  </a:ext>
                </a:extLst>
              </a:tr>
              <a:tr h="276149">
                <a:tc>
                  <a:txBody>
                    <a:bodyPr/>
                    <a:lstStyle/>
                    <a:p>
                      <a:pPr marL="38100" marR="38100" algn="ctr" rtl="0">
                        <a:lnSpc>
                          <a:spcPts val="1600"/>
                        </a:lnSpc>
                        <a:spcAft>
                          <a:spcPts val="0"/>
                        </a:spcAft>
                      </a:pPr>
                      <a:r>
                        <a:rPr lang="en-US" sz="2000" b="1">
                          <a:effectLst/>
                        </a:rPr>
                        <a:t>Likelihood Ratio</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2000" b="1">
                          <a:effectLst/>
                        </a:rPr>
                        <a:t>10.498</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2000" b="1">
                          <a:effectLst/>
                        </a:rPr>
                        <a:t>3</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2000" b="1">
                          <a:effectLst/>
                        </a:rPr>
                        <a:t>.015</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tc>
                <a:extLst>
                  <a:ext uri="{0D108BD9-81ED-4DB2-BD59-A6C34878D82A}">
                    <a16:rowId xmlns:a16="http://schemas.microsoft.com/office/drawing/2014/main" val="655657304"/>
                  </a:ext>
                </a:extLst>
              </a:tr>
              <a:tr h="276149">
                <a:tc>
                  <a:txBody>
                    <a:bodyPr/>
                    <a:lstStyle/>
                    <a:p>
                      <a:pPr marL="38100" marR="38100" algn="ctr" rtl="0">
                        <a:lnSpc>
                          <a:spcPts val="1600"/>
                        </a:lnSpc>
                        <a:spcAft>
                          <a:spcPts val="0"/>
                        </a:spcAft>
                      </a:pPr>
                      <a:r>
                        <a:rPr lang="en-US" sz="2000" b="1">
                          <a:effectLst/>
                        </a:rPr>
                        <a:t>Linear-by-Linear Association</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2000" b="1">
                          <a:effectLst/>
                        </a:rPr>
                        <a:t>4.112</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2000" b="1">
                          <a:effectLst/>
                        </a:rPr>
                        <a:t>1</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2000" b="1">
                          <a:effectLst/>
                        </a:rPr>
                        <a:t>.043</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tc>
                <a:extLst>
                  <a:ext uri="{0D108BD9-81ED-4DB2-BD59-A6C34878D82A}">
                    <a16:rowId xmlns:a16="http://schemas.microsoft.com/office/drawing/2014/main" val="1253336747"/>
                  </a:ext>
                </a:extLst>
              </a:tr>
              <a:tr h="364769">
                <a:tc>
                  <a:txBody>
                    <a:bodyPr/>
                    <a:lstStyle/>
                    <a:p>
                      <a:pPr marL="38100" marR="38100" algn="ctr" rtl="0">
                        <a:lnSpc>
                          <a:spcPts val="1600"/>
                        </a:lnSpc>
                        <a:spcAft>
                          <a:spcPts val="0"/>
                        </a:spcAft>
                      </a:pPr>
                      <a:r>
                        <a:rPr lang="en-US" sz="2000" b="1">
                          <a:effectLst/>
                        </a:rPr>
                        <a:t>N of Valid Cases</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2000" b="1">
                          <a:effectLst/>
                        </a:rPr>
                        <a:t>101</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algn="ctr" rtl="0">
                        <a:lnSpc>
                          <a:spcPct val="107000"/>
                        </a:lnSpc>
                        <a:spcAft>
                          <a:spcPts val="0"/>
                        </a:spcAft>
                      </a:pPr>
                      <a:r>
                        <a:rPr lang="en-US" sz="2000" b="1">
                          <a:effectLst/>
                        </a:rPr>
                        <a:t> </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nchor="ctr"/>
                </a:tc>
                <a:tc>
                  <a:txBody>
                    <a:bodyPr/>
                    <a:lstStyle/>
                    <a:p>
                      <a:pPr algn="ctr" rtl="0">
                        <a:lnSpc>
                          <a:spcPct val="107000"/>
                        </a:lnSpc>
                        <a:spcAft>
                          <a:spcPts val="0"/>
                        </a:spcAft>
                      </a:pPr>
                      <a:r>
                        <a:rPr lang="en-US" sz="2000" b="1" dirty="0">
                          <a:effectLst/>
                        </a:rPr>
                        <a:t> </a:t>
                      </a:r>
                      <a:endParaRPr lang="en-US" sz="2000" b="1" dirty="0">
                        <a:solidFill>
                          <a:srgbClr val="000000"/>
                        </a:solidFill>
                        <a:effectLst/>
                        <a:latin typeface="Courier New" panose="02070309020205020404" pitchFamily="49" charset="0"/>
                        <a:ea typeface="Times New Roman" panose="02020603050405020304" pitchFamily="18" charset="0"/>
                      </a:endParaRPr>
                    </a:p>
                  </a:txBody>
                  <a:tcPr marL="0" marR="0" marT="0" marB="0" anchor="ctr"/>
                </a:tc>
                <a:extLst>
                  <a:ext uri="{0D108BD9-81ED-4DB2-BD59-A6C34878D82A}">
                    <a16:rowId xmlns:a16="http://schemas.microsoft.com/office/drawing/2014/main" val="3198614909"/>
                  </a:ext>
                </a:extLst>
              </a:tr>
            </a:tbl>
          </a:graphicData>
        </a:graphic>
      </p:graphicFrame>
      <p:sp>
        <p:nvSpPr>
          <p:cNvPr id="5" name="شكل بيضاوي 4">
            <a:extLst>
              <a:ext uri="{FF2B5EF4-FFF2-40B4-BE49-F238E27FC236}">
                <a16:creationId xmlns:a16="http://schemas.microsoft.com/office/drawing/2014/main" id="{43C3096B-BA5D-4397-B685-1E3D99D6FC9F}"/>
              </a:ext>
            </a:extLst>
          </p:cNvPr>
          <p:cNvSpPr/>
          <p:nvPr/>
        </p:nvSpPr>
        <p:spPr>
          <a:xfrm>
            <a:off x="6372200" y="4825752"/>
            <a:ext cx="864096" cy="43204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59486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r>
              <a:rPr lang="ar-SA" b="1" dirty="0"/>
              <a:t>ارتباط أو استقلال موقع الصيدلية (ريف- مدينة) مع متوسط عدد الوصفات المهدئة والمصروفة في الأسبوع:</a:t>
            </a:r>
          </a:p>
          <a:p>
            <a:pPr lvl="0"/>
            <a:r>
              <a:rPr lang="ar-SA" b="1" dirty="0"/>
              <a:t>لا يوجد فرق هام إحصائياً بين الريف والمدينة</a:t>
            </a:r>
            <a:endParaRPr lang="ar-SA" dirty="0"/>
          </a:p>
        </p:txBody>
      </p:sp>
      <p:sp>
        <p:nvSpPr>
          <p:cNvPr id="4" name="عنصر نائب للتاريخ 3">
            <a:extLst>
              <a:ext uri="{FF2B5EF4-FFF2-40B4-BE49-F238E27FC236}">
                <a16:creationId xmlns:a16="http://schemas.microsoft.com/office/drawing/2014/main" id="{3F3758AF-E380-4892-895E-CFB289D2B590}"/>
              </a:ext>
            </a:extLst>
          </p:cNvPr>
          <p:cNvSpPr>
            <a:spLocks noGrp="1"/>
          </p:cNvSpPr>
          <p:nvPr>
            <p:ph type="dt" sz="half" idx="14"/>
          </p:nvPr>
        </p:nvSpPr>
        <p:spPr/>
        <p:txBody>
          <a:bodyPr/>
          <a:lstStyle/>
          <a:p>
            <a:fld id="{CCDD29D9-4182-4311-A335-6DE4EC3EDB48}" type="datetime3">
              <a:rPr lang="en-US" smtClean="0"/>
              <a:t>20 March 2019</a:t>
            </a:fld>
            <a:endParaRPr lang="ar-SA"/>
          </a:p>
        </p:txBody>
      </p:sp>
      <p:sp>
        <p:nvSpPr>
          <p:cNvPr id="6" name="عنصر نائب لرقم الشريحة 5">
            <a:extLst>
              <a:ext uri="{FF2B5EF4-FFF2-40B4-BE49-F238E27FC236}">
                <a16:creationId xmlns:a16="http://schemas.microsoft.com/office/drawing/2014/main" id="{88A72B00-8145-4CF3-80FD-ADD658F1A472}"/>
              </a:ext>
            </a:extLst>
          </p:cNvPr>
          <p:cNvSpPr>
            <a:spLocks noGrp="1"/>
          </p:cNvSpPr>
          <p:nvPr>
            <p:ph type="sldNum" sz="quarter" idx="15"/>
          </p:nvPr>
        </p:nvSpPr>
        <p:spPr/>
        <p:txBody>
          <a:bodyPr/>
          <a:lstStyle/>
          <a:p>
            <a:fld id="{0B34F065-1154-456A-91E3-76DE8E75E17B}" type="slidenum">
              <a:rPr lang="ar-SA" smtClean="0"/>
              <a:pPr/>
              <a:t>35</a:t>
            </a:fld>
            <a:endParaRPr lang="ar-SA"/>
          </a:p>
        </p:txBody>
      </p:sp>
      <p:sp>
        <p:nvSpPr>
          <p:cNvPr id="7" name="عنوان 1">
            <a:extLst>
              <a:ext uri="{FF2B5EF4-FFF2-40B4-BE49-F238E27FC236}">
                <a16:creationId xmlns:a16="http://schemas.microsoft.com/office/drawing/2014/main" id="{BAB26692-FAE9-4990-ABBF-986005977049}"/>
              </a:ext>
            </a:extLst>
          </p:cNvPr>
          <p:cNvSpPr txBox="1">
            <a:spLocks/>
          </p:cNvSpPr>
          <p:nvPr/>
        </p:nvSpPr>
        <p:spPr>
          <a:xfrm>
            <a:off x="492252" y="362364"/>
            <a:ext cx="7671816" cy="1143000"/>
          </a:xfrm>
          <a:prstGeom prst="rect">
            <a:avLst/>
          </a:prstGeom>
          <a:solidFill>
            <a:schemeClr val="accent1">
              <a:lumMod val="20000"/>
              <a:lumOff val="80000"/>
            </a:schemeClr>
          </a:solidFill>
        </p:spPr>
        <p:txBody>
          <a:bodyPr vert="horz" anchor="b">
            <a:normAutofit fontScale="92500" lnSpcReduction="20000"/>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400" b="1" dirty="0">
                <a:solidFill>
                  <a:srgbClr val="575F6D"/>
                </a:solidFill>
              </a:rPr>
              <a:t>نتائج استبيان الأدوية المهدئة- ارتباط أو استقلال الموقع (ريف ومدينة)</a:t>
            </a:r>
            <a:endParaRPr lang="ar-SA" sz="4800" b="1" dirty="0"/>
          </a:p>
        </p:txBody>
      </p:sp>
      <p:graphicFrame>
        <p:nvGraphicFramePr>
          <p:cNvPr id="8" name="جدول 7">
            <a:extLst>
              <a:ext uri="{FF2B5EF4-FFF2-40B4-BE49-F238E27FC236}">
                <a16:creationId xmlns:a16="http://schemas.microsoft.com/office/drawing/2014/main" id="{774DC922-680E-466E-945D-8AA50EBA7BC7}"/>
              </a:ext>
            </a:extLst>
          </p:cNvPr>
          <p:cNvGraphicFramePr>
            <a:graphicFrameLocks noGrp="1"/>
          </p:cNvGraphicFramePr>
          <p:nvPr>
            <p:extLst>
              <p:ext uri="{D42A27DB-BD31-4B8C-83A1-F6EECF244321}">
                <p14:modId xmlns:p14="http://schemas.microsoft.com/office/powerpoint/2010/main" val="3857491908"/>
              </p:ext>
            </p:extLst>
          </p:nvPr>
        </p:nvGraphicFramePr>
        <p:xfrm>
          <a:off x="661416" y="3429001"/>
          <a:ext cx="7467599" cy="2826258"/>
        </p:xfrm>
        <a:graphic>
          <a:graphicData uri="http://schemas.openxmlformats.org/drawingml/2006/table">
            <a:tbl>
              <a:tblPr>
                <a:tableStyleId>{5C22544A-7EE6-4342-B048-85BDC9FD1C3A}</a:tableStyleId>
              </a:tblPr>
              <a:tblGrid>
                <a:gridCol w="3064822">
                  <a:extLst>
                    <a:ext uri="{9D8B030D-6E8A-4147-A177-3AD203B41FA5}">
                      <a16:colId xmlns:a16="http://schemas.microsoft.com/office/drawing/2014/main" val="4239483047"/>
                    </a:ext>
                  </a:extLst>
                </a:gridCol>
                <a:gridCol w="1282395">
                  <a:extLst>
                    <a:ext uri="{9D8B030D-6E8A-4147-A177-3AD203B41FA5}">
                      <a16:colId xmlns:a16="http://schemas.microsoft.com/office/drawing/2014/main" val="2194357385"/>
                    </a:ext>
                  </a:extLst>
                </a:gridCol>
                <a:gridCol w="908303">
                  <a:extLst>
                    <a:ext uri="{9D8B030D-6E8A-4147-A177-3AD203B41FA5}">
                      <a16:colId xmlns:a16="http://schemas.microsoft.com/office/drawing/2014/main" val="2362910383"/>
                    </a:ext>
                  </a:extLst>
                </a:gridCol>
                <a:gridCol w="2212079">
                  <a:extLst>
                    <a:ext uri="{9D8B030D-6E8A-4147-A177-3AD203B41FA5}">
                      <a16:colId xmlns:a16="http://schemas.microsoft.com/office/drawing/2014/main" val="2943766994"/>
                    </a:ext>
                  </a:extLst>
                </a:gridCol>
              </a:tblGrid>
              <a:tr h="471614">
                <a:tc gridSpan="4">
                  <a:txBody>
                    <a:bodyPr/>
                    <a:lstStyle/>
                    <a:p>
                      <a:pPr marL="38100" marR="38100" algn="ctr" rtl="0">
                        <a:lnSpc>
                          <a:spcPts val="1600"/>
                        </a:lnSpc>
                        <a:spcAft>
                          <a:spcPts val="0"/>
                        </a:spcAft>
                      </a:pPr>
                      <a:r>
                        <a:rPr lang="en-US" sz="2000" b="1">
                          <a:effectLst/>
                        </a:rPr>
                        <a:t>Chi-Square Tests</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2132805386"/>
                  </a:ext>
                </a:extLst>
              </a:tr>
              <a:tr h="786678">
                <a:tc>
                  <a:txBody>
                    <a:bodyPr/>
                    <a:lstStyle/>
                    <a:p>
                      <a:pPr algn="ctr" rtl="0">
                        <a:lnSpc>
                          <a:spcPct val="107000"/>
                        </a:lnSpc>
                        <a:spcAft>
                          <a:spcPts val="0"/>
                        </a:spcAft>
                      </a:pPr>
                      <a:r>
                        <a:rPr lang="en-US" sz="1600" b="1">
                          <a:effectLst/>
                        </a:rPr>
                        <a:t> </a:t>
                      </a:r>
                      <a:endParaRPr lang="en-US" sz="1600" b="1">
                        <a:solidFill>
                          <a:srgbClr val="000000"/>
                        </a:solidFill>
                        <a:effectLst/>
                        <a:latin typeface="Courier New" panose="02070309020205020404" pitchFamily="49" charset="0"/>
                        <a:ea typeface="Times New Roman" panose="02020603050405020304" pitchFamily="18" charset="0"/>
                      </a:endParaRPr>
                    </a:p>
                  </a:txBody>
                  <a:tcPr marL="0" marR="0" marT="0" marB="0" anchor="b"/>
                </a:tc>
                <a:tc>
                  <a:txBody>
                    <a:bodyPr/>
                    <a:lstStyle/>
                    <a:p>
                      <a:pPr marL="38100" marR="38100" algn="ctr" rtl="0">
                        <a:lnSpc>
                          <a:spcPts val="1600"/>
                        </a:lnSpc>
                        <a:spcAft>
                          <a:spcPts val="0"/>
                        </a:spcAft>
                      </a:pPr>
                      <a:r>
                        <a:rPr lang="en-US" sz="1600" b="1" dirty="0">
                          <a:effectLst/>
                        </a:rPr>
                        <a:t>Value</a:t>
                      </a:r>
                      <a:endParaRPr lang="en-US" sz="1600" b="1" dirty="0">
                        <a:solidFill>
                          <a:srgbClr val="000000"/>
                        </a:solidFill>
                        <a:effectLst/>
                        <a:latin typeface="Courier New" panose="02070309020205020404" pitchFamily="49" charset="0"/>
                        <a:ea typeface="Times New Roman" panose="02020603050405020304" pitchFamily="18" charset="0"/>
                      </a:endParaRPr>
                    </a:p>
                  </a:txBody>
                  <a:tcPr marL="0" marR="0" marT="0" marB="0" anchor="b"/>
                </a:tc>
                <a:tc>
                  <a:txBody>
                    <a:bodyPr/>
                    <a:lstStyle/>
                    <a:p>
                      <a:pPr marL="38100" marR="38100" algn="ctr" rtl="0">
                        <a:lnSpc>
                          <a:spcPts val="1600"/>
                        </a:lnSpc>
                        <a:spcAft>
                          <a:spcPts val="0"/>
                        </a:spcAft>
                      </a:pPr>
                      <a:r>
                        <a:rPr lang="en-US" sz="1600" b="1">
                          <a:effectLst/>
                        </a:rPr>
                        <a:t>df</a:t>
                      </a:r>
                      <a:endParaRPr lang="en-US" sz="1600" b="1">
                        <a:solidFill>
                          <a:srgbClr val="000000"/>
                        </a:solidFill>
                        <a:effectLst/>
                        <a:latin typeface="Courier New" panose="02070309020205020404" pitchFamily="49" charset="0"/>
                        <a:ea typeface="Times New Roman" panose="02020603050405020304" pitchFamily="18" charset="0"/>
                      </a:endParaRPr>
                    </a:p>
                  </a:txBody>
                  <a:tcPr marL="0" marR="0" marT="0" marB="0" anchor="b"/>
                </a:tc>
                <a:tc>
                  <a:txBody>
                    <a:bodyPr/>
                    <a:lstStyle/>
                    <a:p>
                      <a:pPr marL="38100" marR="38100" algn="ctr" rtl="0">
                        <a:lnSpc>
                          <a:spcPts val="1600"/>
                        </a:lnSpc>
                        <a:spcAft>
                          <a:spcPts val="0"/>
                        </a:spcAft>
                      </a:pPr>
                      <a:r>
                        <a:rPr lang="en-US" sz="1600" b="1" dirty="0">
                          <a:effectLst/>
                        </a:rPr>
                        <a:t>Asymptotic Significance (2-sided)</a:t>
                      </a:r>
                      <a:endParaRPr lang="en-US" sz="1600" b="1" dirty="0">
                        <a:solidFill>
                          <a:srgbClr val="000000"/>
                        </a:solidFill>
                        <a:effectLst/>
                        <a:latin typeface="Courier New" panose="02070309020205020404" pitchFamily="49" charset="0"/>
                        <a:ea typeface="Times New Roman" panose="02020603050405020304" pitchFamily="18" charset="0"/>
                      </a:endParaRPr>
                    </a:p>
                  </a:txBody>
                  <a:tcPr marL="0" marR="0" marT="0" marB="0" anchor="b"/>
                </a:tc>
                <a:extLst>
                  <a:ext uri="{0D108BD9-81ED-4DB2-BD59-A6C34878D82A}">
                    <a16:rowId xmlns:a16="http://schemas.microsoft.com/office/drawing/2014/main" val="2127496118"/>
                  </a:ext>
                </a:extLst>
              </a:tr>
              <a:tr h="289707">
                <a:tc>
                  <a:txBody>
                    <a:bodyPr/>
                    <a:lstStyle/>
                    <a:p>
                      <a:pPr marL="38100" marR="38100" algn="ctr" rtl="0">
                        <a:lnSpc>
                          <a:spcPts val="1600"/>
                        </a:lnSpc>
                        <a:spcAft>
                          <a:spcPts val="0"/>
                        </a:spcAft>
                      </a:pPr>
                      <a:r>
                        <a:rPr lang="en-US" sz="2000" b="1">
                          <a:effectLst/>
                        </a:rPr>
                        <a:t>Pearson Chi-Square</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2000" b="1">
                          <a:effectLst/>
                        </a:rPr>
                        <a:t>4.411</a:t>
                      </a:r>
                      <a:r>
                        <a:rPr lang="en-US" sz="2000" b="1" baseline="30000">
                          <a:effectLst/>
                        </a:rPr>
                        <a:t>a</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2000" b="1">
                          <a:effectLst/>
                        </a:rPr>
                        <a:t>3</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2000" b="1" dirty="0">
                          <a:effectLst/>
                        </a:rPr>
                        <a:t>.220</a:t>
                      </a:r>
                      <a:endParaRPr lang="en-US" sz="2000" b="1" dirty="0">
                        <a:solidFill>
                          <a:srgbClr val="000000"/>
                        </a:solidFill>
                        <a:effectLst/>
                        <a:latin typeface="Courier New" panose="02070309020205020404" pitchFamily="49" charset="0"/>
                        <a:ea typeface="Times New Roman" panose="02020603050405020304" pitchFamily="18" charset="0"/>
                      </a:endParaRPr>
                    </a:p>
                  </a:txBody>
                  <a:tcPr marL="0" marR="0" marT="0" marB="0"/>
                </a:tc>
                <a:extLst>
                  <a:ext uri="{0D108BD9-81ED-4DB2-BD59-A6C34878D82A}">
                    <a16:rowId xmlns:a16="http://schemas.microsoft.com/office/drawing/2014/main" val="1143782524"/>
                  </a:ext>
                </a:extLst>
              </a:tr>
              <a:tr h="289707">
                <a:tc>
                  <a:txBody>
                    <a:bodyPr/>
                    <a:lstStyle/>
                    <a:p>
                      <a:pPr marL="38100" marR="38100" algn="ctr" rtl="0">
                        <a:lnSpc>
                          <a:spcPts val="1600"/>
                        </a:lnSpc>
                        <a:spcAft>
                          <a:spcPts val="0"/>
                        </a:spcAft>
                      </a:pPr>
                      <a:r>
                        <a:rPr lang="en-US" sz="2000" b="1">
                          <a:effectLst/>
                        </a:rPr>
                        <a:t>Likelihood Ratio</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2000" b="1">
                          <a:effectLst/>
                        </a:rPr>
                        <a:t>4.697</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2000" b="1">
                          <a:effectLst/>
                        </a:rPr>
                        <a:t>3</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2000" b="1">
                          <a:effectLst/>
                        </a:rPr>
                        <a:t>.195</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tc>
                <a:extLst>
                  <a:ext uri="{0D108BD9-81ED-4DB2-BD59-A6C34878D82A}">
                    <a16:rowId xmlns:a16="http://schemas.microsoft.com/office/drawing/2014/main" val="3325431875"/>
                  </a:ext>
                </a:extLst>
              </a:tr>
              <a:tr h="531130">
                <a:tc>
                  <a:txBody>
                    <a:bodyPr/>
                    <a:lstStyle/>
                    <a:p>
                      <a:pPr marL="38100" marR="38100" algn="ctr" rtl="0">
                        <a:lnSpc>
                          <a:spcPts val="1600"/>
                        </a:lnSpc>
                        <a:spcAft>
                          <a:spcPts val="0"/>
                        </a:spcAft>
                      </a:pPr>
                      <a:r>
                        <a:rPr lang="en-US" sz="2000" b="1">
                          <a:effectLst/>
                        </a:rPr>
                        <a:t>Linear-by-Linear Association</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2000" b="1">
                          <a:effectLst/>
                        </a:rPr>
                        <a:t>.243</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2000" b="1">
                          <a:effectLst/>
                        </a:rPr>
                        <a:t>1</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2000" b="1">
                          <a:effectLst/>
                        </a:rPr>
                        <a:t>.622</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tc>
                <a:extLst>
                  <a:ext uri="{0D108BD9-81ED-4DB2-BD59-A6C34878D82A}">
                    <a16:rowId xmlns:a16="http://schemas.microsoft.com/office/drawing/2014/main" val="381579099"/>
                  </a:ext>
                </a:extLst>
              </a:tr>
              <a:tr h="457422">
                <a:tc>
                  <a:txBody>
                    <a:bodyPr/>
                    <a:lstStyle/>
                    <a:p>
                      <a:pPr marL="38100" marR="38100" algn="ctr" rtl="0">
                        <a:lnSpc>
                          <a:spcPts val="1600"/>
                        </a:lnSpc>
                        <a:spcAft>
                          <a:spcPts val="0"/>
                        </a:spcAft>
                      </a:pPr>
                      <a:r>
                        <a:rPr lang="en-US" sz="2000" b="1" dirty="0">
                          <a:effectLst/>
                        </a:rPr>
                        <a:t>N of Valid Cases</a:t>
                      </a:r>
                      <a:endParaRPr lang="en-US" sz="2000" b="1" dirty="0">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2000" b="1">
                          <a:effectLst/>
                        </a:rPr>
                        <a:t>101</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algn="ctr" rtl="0">
                        <a:lnSpc>
                          <a:spcPct val="107000"/>
                        </a:lnSpc>
                        <a:spcAft>
                          <a:spcPts val="0"/>
                        </a:spcAft>
                      </a:pPr>
                      <a:r>
                        <a:rPr lang="en-US" sz="2000" b="1">
                          <a:effectLst/>
                        </a:rPr>
                        <a:t> </a:t>
                      </a:r>
                      <a:endParaRPr lang="en-US" sz="2000" b="1">
                        <a:solidFill>
                          <a:srgbClr val="000000"/>
                        </a:solidFill>
                        <a:effectLst/>
                        <a:latin typeface="Courier New" panose="02070309020205020404" pitchFamily="49" charset="0"/>
                        <a:ea typeface="Times New Roman" panose="02020603050405020304" pitchFamily="18" charset="0"/>
                      </a:endParaRPr>
                    </a:p>
                  </a:txBody>
                  <a:tcPr marL="0" marR="0" marT="0" marB="0" anchor="ctr"/>
                </a:tc>
                <a:tc>
                  <a:txBody>
                    <a:bodyPr/>
                    <a:lstStyle/>
                    <a:p>
                      <a:pPr algn="ctr" rtl="0">
                        <a:lnSpc>
                          <a:spcPct val="107000"/>
                        </a:lnSpc>
                        <a:spcAft>
                          <a:spcPts val="0"/>
                        </a:spcAft>
                      </a:pPr>
                      <a:r>
                        <a:rPr lang="en-US" sz="2000" b="1" dirty="0">
                          <a:effectLst/>
                        </a:rPr>
                        <a:t> </a:t>
                      </a:r>
                      <a:endParaRPr lang="en-US" sz="2000" b="1" dirty="0">
                        <a:solidFill>
                          <a:srgbClr val="000000"/>
                        </a:solidFill>
                        <a:effectLst/>
                        <a:latin typeface="Courier New" panose="02070309020205020404" pitchFamily="49" charset="0"/>
                        <a:ea typeface="Times New Roman" panose="02020603050405020304" pitchFamily="18" charset="0"/>
                      </a:endParaRPr>
                    </a:p>
                  </a:txBody>
                  <a:tcPr marL="0" marR="0" marT="0" marB="0" anchor="ctr"/>
                </a:tc>
                <a:extLst>
                  <a:ext uri="{0D108BD9-81ED-4DB2-BD59-A6C34878D82A}">
                    <a16:rowId xmlns:a16="http://schemas.microsoft.com/office/drawing/2014/main" val="3385323117"/>
                  </a:ext>
                </a:extLst>
              </a:tr>
            </a:tbl>
          </a:graphicData>
        </a:graphic>
      </p:graphicFrame>
      <p:sp>
        <p:nvSpPr>
          <p:cNvPr id="9" name="شكل بيضاوي 8">
            <a:extLst>
              <a:ext uri="{FF2B5EF4-FFF2-40B4-BE49-F238E27FC236}">
                <a16:creationId xmlns:a16="http://schemas.microsoft.com/office/drawing/2014/main" id="{E78C5FDD-0693-4B34-891E-FBED287C5695}"/>
              </a:ext>
            </a:extLst>
          </p:cNvPr>
          <p:cNvSpPr/>
          <p:nvPr/>
        </p:nvSpPr>
        <p:spPr>
          <a:xfrm>
            <a:off x="6624674" y="4626106"/>
            <a:ext cx="827646" cy="31506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94319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1600200"/>
            <a:ext cx="7939240" cy="4873752"/>
          </a:xfrm>
        </p:spPr>
        <p:txBody>
          <a:bodyPr/>
          <a:lstStyle/>
          <a:p>
            <a:r>
              <a:rPr lang="ar-SA" b="1" dirty="0"/>
              <a:t>أغلب صرف الأدوية المهدئة :</a:t>
            </a:r>
          </a:p>
          <a:p>
            <a:endParaRPr lang="ar-SA" dirty="0"/>
          </a:p>
        </p:txBody>
      </p:sp>
      <p:sp>
        <p:nvSpPr>
          <p:cNvPr id="5" name="عنصر نائب للتاريخ 4">
            <a:extLst>
              <a:ext uri="{FF2B5EF4-FFF2-40B4-BE49-F238E27FC236}">
                <a16:creationId xmlns:a16="http://schemas.microsoft.com/office/drawing/2014/main" id="{D7403953-B718-4F6F-BDDA-72F29988361C}"/>
              </a:ext>
            </a:extLst>
          </p:cNvPr>
          <p:cNvSpPr>
            <a:spLocks noGrp="1"/>
          </p:cNvSpPr>
          <p:nvPr>
            <p:ph type="dt" sz="half" idx="14"/>
          </p:nvPr>
        </p:nvSpPr>
        <p:spPr/>
        <p:txBody>
          <a:bodyPr/>
          <a:lstStyle/>
          <a:p>
            <a:fld id="{3DC1AB37-2939-436E-B22B-A047A10F307A}" type="datetime3">
              <a:rPr lang="en-US" smtClean="0"/>
              <a:t>20 March 2019</a:t>
            </a:fld>
            <a:endParaRPr lang="ar-SA"/>
          </a:p>
        </p:txBody>
      </p:sp>
      <p:sp>
        <p:nvSpPr>
          <p:cNvPr id="6" name="عنصر نائب لرقم الشريحة 5">
            <a:extLst>
              <a:ext uri="{FF2B5EF4-FFF2-40B4-BE49-F238E27FC236}">
                <a16:creationId xmlns:a16="http://schemas.microsoft.com/office/drawing/2014/main" id="{2F9BDA2B-947A-4E64-A07A-A587014C5384}"/>
              </a:ext>
            </a:extLst>
          </p:cNvPr>
          <p:cNvSpPr>
            <a:spLocks noGrp="1"/>
          </p:cNvSpPr>
          <p:nvPr>
            <p:ph type="sldNum" sz="quarter" idx="15"/>
          </p:nvPr>
        </p:nvSpPr>
        <p:spPr/>
        <p:txBody>
          <a:bodyPr/>
          <a:lstStyle/>
          <a:p>
            <a:fld id="{0B34F065-1154-456A-91E3-76DE8E75E17B}" type="slidenum">
              <a:rPr lang="ar-SA" smtClean="0"/>
              <a:pPr/>
              <a:t>36</a:t>
            </a:fld>
            <a:endParaRPr lang="ar-SA"/>
          </a:p>
        </p:txBody>
      </p:sp>
      <p:graphicFrame>
        <p:nvGraphicFramePr>
          <p:cNvPr id="4" name="مخطط 3"/>
          <p:cNvGraphicFramePr/>
          <p:nvPr>
            <p:extLst>
              <p:ext uri="{D42A27DB-BD31-4B8C-83A1-F6EECF244321}">
                <p14:modId xmlns:p14="http://schemas.microsoft.com/office/powerpoint/2010/main" val="920511635"/>
              </p:ext>
            </p:extLst>
          </p:nvPr>
        </p:nvGraphicFramePr>
        <p:xfrm>
          <a:off x="1043608" y="2348345"/>
          <a:ext cx="5328392" cy="3672943"/>
        </p:xfrm>
        <a:graphic>
          <a:graphicData uri="http://schemas.openxmlformats.org/drawingml/2006/chart">
            <c:chart xmlns:c="http://schemas.openxmlformats.org/drawingml/2006/chart" xmlns:r="http://schemas.openxmlformats.org/officeDocument/2006/relationships" r:id="rId2"/>
          </a:graphicData>
        </a:graphic>
      </p:graphicFrame>
      <p:sp>
        <p:nvSpPr>
          <p:cNvPr id="7" name="عنوان 1">
            <a:extLst>
              <a:ext uri="{FF2B5EF4-FFF2-40B4-BE49-F238E27FC236}">
                <a16:creationId xmlns:a16="http://schemas.microsoft.com/office/drawing/2014/main" id="{9EDD8222-F71F-414C-984F-95B9DB540402}"/>
              </a:ext>
            </a:extLst>
          </p:cNvPr>
          <p:cNvSpPr txBox="1">
            <a:spLocks/>
          </p:cNvSpPr>
          <p:nvPr/>
        </p:nvSpPr>
        <p:spPr>
          <a:xfrm>
            <a:off x="724624" y="176595"/>
            <a:ext cx="7671816" cy="1143000"/>
          </a:xfrm>
          <a:prstGeom prst="rect">
            <a:avLst/>
          </a:prstGeom>
          <a:solidFill>
            <a:schemeClr val="accent1">
              <a:lumMod val="20000"/>
              <a:lumOff val="80000"/>
            </a:schemeClr>
          </a:solidFill>
        </p:spPr>
        <p:txBody>
          <a:bodyPr vert="horz" anchor="b">
            <a:normAutofit fontScale="92500"/>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800" b="1" dirty="0">
                <a:solidFill>
                  <a:srgbClr val="575F6D"/>
                </a:solidFill>
              </a:rPr>
              <a:t>نتائج استبيان الأدوية المهدئة- الصرف</a:t>
            </a:r>
            <a:endParaRPr lang="ar-SA" sz="4800" b="1" dirty="0"/>
          </a:p>
        </p:txBody>
      </p:sp>
      <p:sp>
        <p:nvSpPr>
          <p:cNvPr id="2" name="مربع نص 1">
            <a:extLst>
              <a:ext uri="{FF2B5EF4-FFF2-40B4-BE49-F238E27FC236}">
                <a16:creationId xmlns:a16="http://schemas.microsoft.com/office/drawing/2014/main" id="{0D65E612-4CB8-4495-A1E1-69C2CA340E3F}"/>
              </a:ext>
            </a:extLst>
          </p:cNvPr>
          <p:cNvSpPr txBox="1"/>
          <p:nvPr/>
        </p:nvSpPr>
        <p:spPr>
          <a:xfrm>
            <a:off x="1464188" y="5702034"/>
            <a:ext cx="6192688" cy="707886"/>
          </a:xfrm>
          <a:prstGeom prst="rect">
            <a:avLst/>
          </a:prstGeom>
          <a:noFill/>
        </p:spPr>
        <p:txBody>
          <a:bodyPr wrap="square" rtlCol="1">
            <a:spAutoFit/>
          </a:bodyPr>
          <a:lstStyle/>
          <a:p>
            <a:r>
              <a:rPr lang="ar-SA" sz="2000" b="1" dirty="0"/>
              <a:t>80% من الصيادلة أجابوا أن أغلب صرف المهدئات بوصفة طبية </a:t>
            </a:r>
          </a:p>
          <a:p>
            <a:r>
              <a:rPr lang="ar-SA" sz="2000" b="1" dirty="0"/>
              <a:t> نسبة 20% أغلب صرف المهدئات بدون وصفة طبية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endParaRPr lang="ar-SA" sz="4400" dirty="0"/>
          </a:p>
        </p:txBody>
      </p:sp>
      <p:graphicFrame>
        <p:nvGraphicFramePr>
          <p:cNvPr id="6" name="عنصر نائب للمحتوى 5"/>
          <p:cNvGraphicFramePr>
            <a:graphicFrameLocks noGrp="1"/>
          </p:cNvGraphicFramePr>
          <p:nvPr>
            <p:ph sz="quarter" idx="1"/>
            <p:extLst/>
          </p:nvPr>
        </p:nvGraphicFramePr>
        <p:xfrm>
          <a:off x="457200" y="1600200"/>
          <a:ext cx="7467600" cy="4983162"/>
        </p:xfrm>
        <a:graphic>
          <a:graphicData uri="http://schemas.openxmlformats.org/drawingml/2006/chart">
            <c:chart xmlns:c="http://schemas.openxmlformats.org/drawingml/2006/chart" xmlns:r="http://schemas.openxmlformats.org/officeDocument/2006/relationships" r:id="rId2"/>
          </a:graphicData>
        </a:graphic>
      </p:graphicFrame>
      <p:sp>
        <p:nvSpPr>
          <p:cNvPr id="3" name="عنصر نائب للتاريخ 2">
            <a:extLst>
              <a:ext uri="{FF2B5EF4-FFF2-40B4-BE49-F238E27FC236}">
                <a16:creationId xmlns:a16="http://schemas.microsoft.com/office/drawing/2014/main" id="{9845CADE-D559-47A0-A1AE-D16BB044C921}"/>
              </a:ext>
            </a:extLst>
          </p:cNvPr>
          <p:cNvSpPr>
            <a:spLocks noGrp="1"/>
          </p:cNvSpPr>
          <p:nvPr>
            <p:ph type="dt" sz="half" idx="14"/>
          </p:nvPr>
        </p:nvSpPr>
        <p:spPr/>
        <p:txBody>
          <a:bodyPr/>
          <a:lstStyle/>
          <a:p>
            <a:fld id="{17EB7027-A2F8-488F-9459-1FB5422DC550}" type="datetime3">
              <a:rPr lang="en-US" smtClean="0"/>
              <a:t>20 March 2019</a:t>
            </a:fld>
            <a:endParaRPr lang="ar-SA"/>
          </a:p>
        </p:txBody>
      </p:sp>
      <p:sp>
        <p:nvSpPr>
          <p:cNvPr id="4" name="عنصر نائب لرقم الشريحة 3">
            <a:extLst>
              <a:ext uri="{FF2B5EF4-FFF2-40B4-BE49-F238E27FC236}">
                <a16:creationId xmlns:a16="http://schemas.microsoft.com/office/drawing/2014/main" id="{20F3A598-6A92-43AA-837E-7F7A866CC793}"/>
              </a:ext>
            </a:extLst>
          </p:cNvPr>
          <p:cNvSpPr>
            <a:spLocks noGrp="1"/>
          </p:cNvSpPr>
          <p:nvPr>
            <p:ph type="sldNum" sz="quarter" idx="15"/>
          </p:nvPr>
        </p:nvSpPr>
        <p:spPr/>
        <p:txBody>
          <a:bodyPr/>
          <a:lstStyle/>
          <a:p>
            <a:fld id="{0B34F065-1154-456A-91E3-76DE8E75E17B}" type="slidenum">
              <a:rPr lang="ar-SA" smtClean="0"/>
              <a:pPr/>
              <a:t>37</a:t>
            </a:fld>
            <a:endParaRPr lang="ar-SA"/>
          </a:p>
        </p:txBody>
      </p:sp>
      <p:sp>
        <p:nvSpPr>
          <p:cNvPr id="7" name="عنوان 1">
            <a:extLst>
              <a:ext uri="{FF2B5EF4-FFF2-40B4-BE49-F238E27FC236}">
                <a16:creationId xmlns:a16="http://schemas.microsoft.com/office/drawing/2014/main" id="{5C5CB46C-675B-4FCE-8822-148EA455BE7B}"/>
              </a:ext>
            </a:extLst>
          </p:cNvPr>
          <p:cNvSpPr txBox="1">
            <a:spLocks/>
          </p:cNvSpPr>
          <p:nvPr/>
        </p:nvSpPr>
        <p:spPr>
          <a:xfrm>
            <a:off x="457200" y="274638"/>
            <a:ext cx="7671816" cy="1143000"/>
          </a:xfrm>
          <a:prstGeom prst="rect">
            <a:avLst/>
          </a:prstGeom>
          <a:solidFill>
            <a:schemeClr val="accent1">
              <a:lumMod val="20000"/>
              <a:lumOff val="80000"/>
            </a:schemeClr>
          </a:solidFill>
        </p:spPr>
        <p:txBody>
          <a:bodyPr vert="horz" anchor="b">
            <a:normAutofit fontScale="85000" lnSpcReduction="20000"/>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800" b="1" dirty="0"/>
              <a:t>استبيان الأدوية المهدئة-  الفئات العمرية المستهلكة لهذه الأدوية </a:t>
            </a:r>
          </a:p>
        </p:txBody>
      </p:sp>
      <p:sp>
        <p:nvSpPr>
          <p:cNvPr id="8" name="شكل بيضاوي 7">
            <a:extLst>
              <a:ext uri="{FF2B5EF4-FFF2-40B4-BE49-F238E27FC236}">
                <a16:creationId xmlns:a16="http://schemas.microsoft.com/office/drawing/2014/main" id="{020BC7CB-E1AD-48B8-B2E6-A5F29CBD60A5}"/>
              </a:ext>
            </a:extLst>
          </p:cNvPr>
          <p:cNvSpPr/>
          <p:nvPr/>
        </p:nvSpPr>
        <p:spPr>
          <a:xfrm>
            <a:off x="3068972" y="1677043"/>
            <a:ext cx="838010" cy="67951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بيضاوي 8">
            <a:extLst>
              <a:ext uri="{FF2B5EF4-FFF2-40B4-BE49-F238E27FC236}">
                <a16:creationId xmlns:a16="http://schemas.microsoft.com/office/drawing/2014/main" id="{809ECA6A-9B91-470A-BA87-213FA33D29B5}"/>
              </a:ext>
            </a:extLst>
          </p:cNvPr>
          <p:cNvSpPr/>
          <p:nvPr/>
        </p:nvSpPr>
        <p:spPr>
          <a:xfrm>
            <a:off x="5364088" y="2585565"/>
            <a:ext cx="2764928" cy="1143001"/>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31509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اريخ 4">
            <a:extLst>
              <a:ext uri="{FF2B5EF4-FFF2-40B4-BE49-F238E27FC236}">
                <a16:creationId xmlns:a16="http://schemas.microsoft.com/office/drawing/2014/main" id="{A5AA97E9-2A5A-4E1B-8F9D-A1B9DE11A7B0}"/>
              </a:ext>
            </a:extLst>
          </p:cNvPr>
          <p:cNvSpPr>
            <a:spLocks noGrp="1"/>
          </p:cNvSpPr>
          <p:nvPr>
            <p:ph type="dt" sz="half" idx="14"/>
          </p:nvPr>
        </p:nvSpPr>
        <p:spPr/>
        <p:txBody>
          <a:bodyPr/>
          <a:lstStyle/>
          <a:p>
            <a:fld id="{CAFC7553-3431-495E-B014-0A0953381F2A}" type="datetime3">
              <a:rPr lang="en-US" smtClean="0"/>
              <a:t>20 March 2019</a:t>
            </a:fld>
            <a:endParaRPr lang="ar-SA"/>
          </a:p>
        </p:txBody>
      </p:sp>
      <p:sp>
        <p:nvSpPr>
          <p:cNvPr id="6" name="عنصر نائب لرقم الشريحة 5">
            <a:extLst>
              <a:ext uri="{FF2B5EF4-FFF2-40B4-BE49-F238E27FC236}">
                <a16:creationId xmlns:a16="http://schemas.microsoft.com/office/drawing/2014/main" id="{414DC099-C517-4E64-8DBC-B51933150B37}"/>
              </a:ext>
            </a:extLst>
          </p:cNvPr>
          <p:cNvSpPr>
            <a:spLocks noGrp="1"/>
          </p:cNvSpPr>
          <p:nvPr>
            <p:ph type="sldNum" sz="quarter" idx="15"/>
          </p:nvPr>
        </p:nvSpPr>
        <p:spPr/>
        <p:txBody>
          <a:bodyPr/>
          <a:lstStyle/>
          <a:p>
            <a:fld id="{0B34F065-1154-456A-91E3-76DE8E75E17B}" type="slidenum">
              <a:rPr lang="ar-SA" smtClean="0"/>
              <a:pPr/>
              <a:t>38</a:t>
            </a:fld>
            <a:endParaRPr lang="ar-SA"/>
          </a:p>
        </p:txBody>
      </p:sp>
      <p:sp>
        <p:nvSpPr>
          <p:cNvPr id="7" name="عنوان 1">
            <a:extLst>
              <a:ext uri="{FF2B5EF4-FFF2-40B4-BE49-F238E27FC236}">
                <a16:creationId xmlns:a16="http://schemas.microsoft.com/office/drawing/2014/main" id="{95CCDD3A-28B2-4741-8C20-291A8D5E7E92}"/>
              </a:ext>
            </a:extLst>
          </p:cNvPr>
          <p:cNvSpPr txBox="1">
            <a:spLocks/>
          </p:cNvSpPr>
          <p:nvPr/>
        </p:nvSpPr>
        <p:spPr>
          <a:xfrm>
            <a:off x="356616" y="384048"/>
            <a:ext cx="7772400" cy="6285312"/>
          </a:xfrm>
          <a:prstGeom prst="rect">
            <a:avLst/>
          </a:prstGeom>
          <a:solidFill>
            <a:schemeClr val="accent1">
              <a:lumMod val="20000"/>
              <a:lumOff val="80000"/>
            </a:schemeClr>
          </a:solidFill>
        </p:spPr>
        <p:txBody>
          <a:bodyPr vert="horz" anchor="b">
            <a:norm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ctr"/>
            <a:r>
              <a:rPr lang="ar-SA" sz="4000" b="1" dirty="0"/>
              <a:t>نتائج استبيان مضادات الاكتئاب</a:t>
            </a:r>
          </a:p>
          <a:p>
            <a:pPr algn="r"/>
            <a:endParaRPr lang="ar-SA" sz="4000" b="1" dirty="0"/>
          </a:p>
          <a:p>
            <a:pPr algn="r"/>
            <a:endParaRPr lang="ar-SA" sz="4000" b="1" dirty="0"/>
          </a:p>
          <a:p>
            <a:pPr algn="r"/>
            <a:endParaRPr lang="ar-SA" sz="4000" b="1" dirty="0"/>
          </a:p>
          <a:p>
            <a:pPr algn="r"/>
            <a:endParaRPr lang="ar-SA" sz="4000" b="1" dirty="0"/>
          </a:p>
          <a:p>
            <a:pPr algn="ctr"/>
            <a:endParaRPr lang="ar-SA" sz="4000" b="1" dirty="0"/>
          </a:p>
        </p:txBody>
      </p:sp>
    </p:spTree>
    <p:extLst>
      <p:ext uri="{BB962C8B-B14F-4D97-AF65-F5344CB8AC3E}">
        <p14:creationId xmlns:p14="http://schemas.microsoft.com/office/powerpoint/2010/main" val="40728117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عنصر نائب للمحتوى 5"/>
          <p:cNvGraphicFramePr>
            <a:graphicFrameLocks noGrp="1"/>
          </p:cNvGraphicFramePr>
          <p:nvPr>
            <p:ph sz="quarter" idx="1"/>
            <p:extLst>
              <p:ext uri="{D42A27DB-BD31-4B8C-83A1-F6EECF244321}">
                <p14:modId xmlns:p14="http://schemas.microsoft.com/office/powerpoint/2010/main" val="2912087120"/>
              </p:ext>
            </p:extLst>
          </p:nvPr>
        </p:nvGraphicFramePr>
        <p:xfrm>
          <a:off x="405384"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
        <p:nvSpPr>
          <p:cNvPr id="3" name="عنصر نائب للتاريخ 2">
            <a:extLst>
              <a:ext uri="{FF2B5EF4-FFF2-40B4-BE49-F238E27FC236}">
                <a16:creationId xmlns:a16="http://schemas.microsoft.com/office/drawing/2014/main" id="{CF156DA5-57BE-4482-9E2E-47BFAABC12A3}"/>
              </a:ext>
            </a:extLst>
          </p:cNvPr>
          <p:cNvSpPr>
            <a:spLocks noGrp="1"/>
          </p:cNvSpPr>
          <p:nvPr>
            <p:ph type="dt" sz="half" idx="14"/>
          </p:nvPr>
        </p:nvSpPr>
        <p:spPr/>
        <p:txBody>
          <a:bodyPr/>
          <a:lstStyle/>
          <a:p>
            <a:fld id="{8C5411FD-71C4-451C-8A87-F536ABC2BD00}" type="datetime3">
              <a:rPr lang="en-US" smtClean="0"/>
              <a:t>20 March 2019</a:t>
            </a:fld>
            <a:endParaRPr lang="ar-SA"/>
          </a:p>
        </p:txBody>
      </p:sp>
      <p:sp>
        <p:nvSpPr>
          <p:cNvPr id="4" name="عنصر نائب لرقم الشريحة 3">
            <a:extLst>
              <a:ext uri="{FF2B5EF4-FFF2-40B4-BE49-F238E27FC236}">
                <a16:creationId xmlns:a16="http://schemas.microsoft.com/office/drawing/2014/main" id="{9A1B7D43-EB3B-4E0B-853B-C3012BF64396}"/>
              </a:ext>
            </a:extLst>
          </p:cNvPr>
          <p:cNvSpPr>
            <a:spLocks noGrp="1"/>
          </p:cNvSpPr>
          <p:nvPr>
            <p:ph type="sldNum" sz="quarter" idx="15"/>
          </p:nvPr>
        </p:nvSpPr>
        <p:spPr/>
        <p:txBody>
          <a:bodyPr/>
          <a:lstStyle/>
          <a:p>
            <a:fld id="{0B34F065-1154-456A-91E3-76DE8E75E17B}" type="slidenum">
              <a:rPr lang="ar-SA" smtClean="0"/>
              <a:pPr/>
              <a:t>39</a:t>
            </a:fld>
            <a:endParaRPr lang="ar-SA"/>
          </a:p>
        </p:txBody>
      </p:sp>
      <p:sp>
        <p:nvSpPr>
          <p:cNvPr id="7" name="عنوان 1">
            <a:extLst>
              <a:ext uri="{FF2B5EF4-FFF2-40B4-BE49-F238E27FC236}">
                <a16:creationId xmlns:a16="http://schemas.microsoft.com/office/drawing/2014/main" id="{A9A20734-A7FA-43F8-88DF-4B940B6C3DD5}"/>
              </a:ext>
            </a:extLst>
          </p:cNvPr>
          <p:cNvSpPr txBox="1">
            <a:spLocks/>
          </p:cNvSpPr>
          <p:nvPr/>
        </p:nvSpPr>
        <p:spPr>
          <a:xfrm>
            <a:off x="731520" y="457200"/>
            <a:ext cx="7671816" cy="1143000"/>
          </a:xfrm>
          <a:prstGeom prst="rect">
            <a:avLst/>
          </a:prstGeom>
          <a:solidFill>
            <a:schemeClr val="accent1">
              <a:lumMod val="20000"/>
              <a:lumOff val="80000"/>
            </a:schemeClr>
          </a:solidFill>
        </p:spPr>
        <p:txBody>
          <a:bodyPr vert="horz" anchor="b">
            <a:normAutofit fontScale="85000" lnSpcReduction="10000"/>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800" b="1" dirty="0"/>
              <a:t>نتائج استبيان مضادات الاكتئاب- الأكثر صرفاً</a:t>
            </a:r>
          </a:p>
        </p:txBody>
      </p:sp>
      <p:sp>
        <p:nvSpPr>
          <p:cNvPr id="8" name="شكل بيضاوي 7">
            <a:extLst>
              <a:ext uri="{FF2B5EF4-FFF2-40B4-BE49-F238E27FC236}">
                <a16:creationId xmlns:a16="http://schemas.microsoft.com/office/drawing/2014/main" id="{E1917754-155B-414A-B9EA-13F6613F879B}"/>
              </a:ext>
            </a:extLst>
          </p:cNvPr>
          <p:cNvSpPr/>
          <p:nvPr/>
        </p:nvSpPr>
        <p:spPr>
          <a:xfrm>
            <a:off x="1403648" y="1615728"/>
            <a:ext cx="1572792" cy="510797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بيضاوي 8">
            <a:extLst>
              <a:ext uri="{FF2B5EF4-FFF2-40B4-BE49-F238E27FC236}">
                <a16:creationId xmlns:a16="http://schemas.microsoft.com/office/drawing/2014/main" id="{D68A6B6A-67B4-4A9B-84FB-52680E506D03}"/>
              </a:ext>
            </a:extLst>
          </p:cNvPr>
          <p:cNvSpPr/>
          <p:nvPr/>
        </p:nvSpPr>
        <p:spPr>
          <a:xfrm>
            <a:off x="5292080" y="2240372"/>
            <a:ext cx="1296144" cy="46176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a:buFont typeface="Wingdings" panose="05000000000000000000" pitchFamily="2" charset="2"/>
              <a:buChar char="Ø"/>
            </a:pPr>
            <a:r>
              <a:rPr lang="ar-SA" sz="2800" b="1" dirty="0"/>
              <a:t>عام </a:t>
            </a:r>
            <a:r>
              <a:rPr lang="en-US" sz="2800" b="1" dirty="0"/>
              <a:t>2014</a:t>
            </a:r>
            <a:r>
              <a:rPr lang="ar-SA" sz="2800" b="1" dirty="0"/>
              <a:t> ارتفاع ملحوظ في مبيعات الحبوب المنومة والأدوية المضادة للكآبة والقلق وبلغت الزيادة </a:t>
            </a:r>
            <a:r>
              <a:rPr lang="en-US" sz="2800" b="1" dirty="0"/>
              <a:t>30</a:t>
            </a:r>
            <a:r>
              <a:rPr lang="ar-SA" sz="2800" b="1" dirty="0"/>
              <a:t> % عما كانت عليه عام </a:t>
            </a:r>
            <a:r>
              <a:rPr lang="en-US" sz="2800" b="1" dirty="0"/>
              <a:t>2011</a:t>
            </a:r>
            <a:endParaRPr lang="ar-SA" sz="2800" b="1" dirty="0"/>
          </a:p>
          <a:p>
            <a:pPr>
              <a:buFont typeface="Wingdings" panose="05000000000000000000" pitchFamily="2" charset="2"/>
              <a:buChar char="Ø"/>
            </a:pPr>
            <a:r>
              <a:rPr lang="ar-SA" sz="2800" b="1" dirty="0"/>
              <a:t>وزارة الصحة في سوريا أن الاضطرابات النفسية قد ازدادت بنسبة </a:t>
            </a:r>
            <a:r>
              <a:rPr lang="en-US" sz="2800" b="1" dirty="0"/>
              <a:t>25%</a:t>
            </a:r>
            <a:r>
              <a:rPr lang="ar-SA" sz="2800" b="1" dirty="0"/>
              <a:t> عما كانت عليه قبل اندلاع الحرب على سوريا تقرير عام </a:t>
            </a:r>
            <a:r>
              <a:rPr lang="en-US" sz="2800" b="1" dirty="0"/>
              <a:t>2015</a:t>
            </a:r>
            <a:r>
              <a:rPr lang="ar-SA" sz="2800" b="1" dirty="0"/>
              <a:t> </a:t>
            </a:r>
          </a:p>
          <a:p>
            <a:pPr>
              <a:buFont typeface="Wingdings" panose="05000000000000000000" pitchFamily="2" charset="2"/>
              <a:buChar char="Ø"/>
            </a:pPr>
            <a:r>
              <a:rPr lang="ar-SA" sz="2800" b="1" dirty="0"/>
              <a:t> محاولات الانتحار ارتفعت بشكل لافت للانتباه</a:t>
            </a:r>
          </a:p>
          <a:p>
            <a:pPr>
              <a:buFont typeface="Wingdings" panose="05000000000000000000" pitchFamily="2" charset="2"/>
              <a:buChar char="Ø"/>
            </a:pPr>
            <a:r>
              <a:rPr lang="ar-SA" sz="2800" b="1" dirty="0"/>
              <a:t> </a:t>
            </a:r>
            <a:r>
              <a:rPr lang="en-US" sz="2800" b="1" dirty="0"/>
              <a:t>40%</a:t>
            </a:r>
            <a:r>
              <a:rPr lang="ar-SA" sz="2800" b="1" dirty="0"/>
              <a:t> من عامة السوريين يحتاجون إلى دعم نفسي واجتماعي. </a:t>
            </a:r>
            <a:endParaRPr lang="en-US" sz="2800" b="1" dirty="0"/>
          </a:p>
          <a:p>
            <a:pPr>
              <a:buFont typeface="Wingdings" panose="05000000000000000000" pitchFamily="2" charset="2"/>
              <a:buChar char="Ø"/>
            </a:pPr>
            <a:endParaRPr lang="en-US" sz="2800" b="1" dirty="0"/>
          </a:p>
          <a:p>
            <a:pPr>
              <a:buFont typeface="Wingdings" panose="05000000000000000000" pitchFamily="2" charset="2"/>
              <a:buChar char="Ø"/>
            </a:pPr>
            <a:endParaRPr lang="ar-SA" sz="2800" b="1" dirty="0"/>
          </a:p>
        </p:txBody>
      </p:sp>
      <p:sp>
        <p:nvSpPr>
          <p:cNvPr id="4" name="عنصر نائب للتاريخ 3">
            <a:extLst>
              <a:ext uri="{FF2B5EF4-FFF2-40B4-BE49-F238E27FC236}">
                <a16:creationId xmlns:a16="http://schemas.microsoft.com/office/drawing/2014/main" id="{3441F4E0-CB26-4547-978A-B8E966AF979E}"/>
              </a:ext>
            </a:extLst>
          </p:cNvPr>
          <p:cNvSpPr>
            <a:spLocks noGrp="1"/>
          </p:cNvSpPr>
          <p:nvPr>
            <p:ph type="dt" sz="half" idx="14"/>
          </p:nvPr>
        </p:nvSpPr>
        <p:spPr/>
        <p:txBody>
          <a:bodyPr/>
          <a:lstStyle/>
          <a:p>
            <a:fld id="{486988AE-1268-4BD4-951F-07826A1AAC20}" type="datetime3">
              <a:rPr lang="en-US" smtClean="0"/>
              <a:t>20 March 2019</a:t>
            </a:fld>
            <a:endParaRPr lang="ar-SA"/>
          </a:p>
        </p:txBody>
      </p:sp>
      <p:sp>
        <p:nvSpPr>
          <p:cNvPr id="5" name="عنصر نائب لرقم الشريحة 4">
            <a:extLst>
              <a:ext uri="{FF2B5EF4-FFF2-40B4-BE49-F238E27FC236}">
                <a16:creationId xmlns:a16="http://schemas.microsoft.com/office/drawing/2014/main" id="{220461A1-0404-4083-BF23-5F3F87AF3B73}"/>
              </a:ext>
            </a:extLst>
          </p:cNvPr>
          <p:cNvSpPr>
            <a:spLocks noGrp="1"/>
          </p:cNvSpPr>
          <p:nvPr>
            <p:ph type="sldNum" sz="quarter" idx="15"/>
          </p:nvPr>
        </p:nvSpPr>
        <p:spPr/>
        <p:txBody>
          <a:bodyPr/>
          <a:lstStyle/>
          <a:p>
            <a:fld id="{0B34F065-1154-456A-91E3-76DE8E75E17B}" type="slidenum">
              <a:rPr lang="ar-SA" smtClean="0"/>
              <a:pPr/>
              <a:t>4</a:t>
            </a:fld>
            <a:endParaRPr lang="ar-SA"/>
          </a:p>
        </p:txBody>
      </p:sp>
      <p:sp>
        <p:nvSpPr>
          <p:cNvPr id="6" name="عنوان 1">
            <a:extLst>
              <a:ext uri="{FF2B5EF4-FFF2-40B4-BE49-F238E27FC236}">
                <a16:creationId xmlns:a16="http://schemas.microsoft.com/office/drawing/2014/main" id="{D7D3B34B-5972-4CF8-8B42-2B785358A2E6}"/>
              </a:ext>
            </a:extLst>
          </p:cNvPr>
          <p:cNvSpPr txBox="1">
            <a:spLocks/>
          </p:cNvSpPr>
          <p:nvPr/>
        </p:nvSpPr>
        <p:spPr>
          <a:xfrm>
            <a:off x="581890" y="315468"/>
            <a:ext cx="7582177" cy="1143000"/>
          </a:xfrm>
          <a:prstGeom prst="rect">
            <a:avLst/>
          </a:prstGeom>
          <a:solidFill>
            <a:schemeClr val="accent1">
              <a:lumMod val="20000"/>
              <a:lumOff val="80000"/>
            </a:schemeClr>
          </a:solidFill>
        </p:spPr>
        <p:txBody>
          <a:bodyPr vert="horz" anchor="b">
            <a:norm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800" b="1" dirty="0"/>
              <a:t>مقدمة</a:t>
            </a:r>
          </a:p>
        </p:txBody>
      </p:sp>
    </p:spTree>
    <p:extLst>
      <p:ext uri="{BB962C8B-B14F-4D97-AF65-F5344CB8AC3E}">
        <p14:creationId xmlns:p14="http://schemas.microsoft.com/office/powerpoint/2010/main" val="36671841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r>
              <a:rPr lang="ar-SA" b="1" dirty="0"/>
              <a:t>متوسط عدد الوصفات الحاوية على مضادات اكتئاب والتي تصرف في الصيدليات الخاصة:</a:t>
            </a:r>
          </a:p>
          <a:p>
            <a:endParaRPr lang="ar-SA" dirty="0"/>
          </a:p>
        </p:txBody>
      </p:sp>
      <p:sp>
        <p:nvSpPr>
          <p:cNvPr id="5" name="عنصر نائب للتاريخ 4">
            <a:extLst>
              <a:ext uri="{FF2B5EF4-FFF2-40B4-BE49-F238E27FC236}">
                <a16:creationId xmlns:a16="http://schemas.microsoft.com/office/drawing/2014/main" id="{F73589D5-D663-4929-B9E5-0702DE21BF13}"/>
              </a:ext>
            </a:extLst>
          </p:cNvPr>
          <p:cNvSpPr>
            <a:spLocks noGrp="1"/>
          </p:cNvSpPr>
          <p:nvPr>
            <p:ph type="dt" sz="half" idx="14"/>
          </p:nvPr>
        </p:nvSpPr>
        <p:spPr/>
        <p:txBody>
          <a:bodyPr/>
          <a:lstStyle/>
          <a:p>
            <a:fld id="{DB608086-37C7-46BA-B4CD-E5FF8D932D80}" type="datetime3">
              <a:rPr lang="en-US" smtClean="0"/>
              <a:t>20 March 2019</a:t>
            </a:fld>
            <a:endParaRPr lang="ar-SA"/>
          </a:p>
        </p:txBody>
      </p:sp>
      <p:sp>
        <p:nvSpPr>
          <p:cNvPr id="6" name="عنصر نائب لرقم الشريحة 5">
            <a:extLst>
              <a:ext uri="{FF2B5EF4-FFF2-40B4-BE49-F238E27FC236}">
                <a16:creationId xmlns:a16="http://schemas.microsoft.com/office/drawing/2014/main" id="{B2FD682A-76CD-4DEC-8690-0FEE80D25310}"/>
              </a:ext>
            </a:extLst>
          </p:cNvPr>
          <p:cNvSpPr>
            <a:spLocks noGrp="1"/>
          </p:cNvSpPr>
          <p:nvPr>
            <p:ph type="sldNum" sz="quarter" idx="15"/>
          </p:nvPr>
        </p:nvSpPr>
        <p:spPr/>
        <p:txBody>
          <a:bodyPr/>
          <a:lstStyle/>
          <a:p>
            <a:fld id="{0B34F065-1154-456A-91E3-76DE8E75E17B}" type="slidenum">
              <a:rPr lang="ar-SA" smtClean="0"/>
              <a:pPr/>
              <a:t>40</a:t>
            </a:fld>
            <a:endParaRPr lang="ar-SA"/>
          </a:p>
        </p:txBody>
      </p:sp>
      <p:sp>
        <p:nvSpPr>
          <p:cNvPr id="7" name="عنوان 1">
            <a:extLst>
              <a:ext uri="{FF2B5EF4-FFF2-40B4-BE49-F238E27FC236}">
                <a16:creationId xmlns:a16="http://schemas.microsoft.com/office/drawing/2014/main" id="{FEFC701B-0561-4B9B-A7C6-E09D4CDAC479}"/>
              </a:ext>
            </a:extLst>
          </p:cNvPr>
          <p:cNvSpPr txBox="1">
            <a:spLocks/>
          </p:cNvSpPr>
          <p:nvPr/>
        </p:nvSpPr>
        <p:spPr>
          <a:xfrm>
            <a:off x="356616" y="384048"/>
            <a:ext cx="7671816" cy="1143000"/>
          </a:xfrm>
          <a:prstGeom prst="rect">
            <a:avLst/>
          </a:prstGeom>
          <a:solidFill>
            <a:schemeClr val="accent1">
              <a:lumMod val="20000"/>
              <a:lumOff val="80000"/>
            </a:schemeClr>
          </a:solidFill>
        </p:spPr>
        <p:txBody>
          <a:bodyPr vert="horz" anchor="b">
            <a:normAutofit fontScale="85000" lnSpcReduction="20000"/>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800" b="1" dirty="0">
                <a:solidFill>
                  <a:srgbClr val="575F6D"/>
                </a:solidFill>
              </a:rPr>
              <a:t>نتائج استبيان مضادات الاكتئاب- متوسط عدد الوصفات </a:t>
            </a:r>
            <a:endParaRPr lang="ar-SA" sz="4800" b="1" dirty="0"/>
          </a:p>
        </p:txBody>
      </p:sp>
      <p:graphicFrame>
        <p:nvGraphicFramePr>
          <p:cNvPr id="9" name="مخطط 8">
            <a:extLst>
              <a:ext uri="{FF2B5EF4-FFF2-40B4-BE49-F238E27FC236}">
                <a16:creationId xmlns:a16="http://schemas.microsoft.com/office/drawing/2014/main" id="{1F7445F2-BFB4-4F35-B28C-0F7E393ED2E9}"/>
              </a:ext>
            </a:extLst>
          </p:cNvPr>
          <p:cNvGraphicFramePr>
            <a:graphicFrameLocks/>
          </p:cNvGraphicFramePr>
          <p:nvPr>
            <p:extLst>
              <p:ext uri="{D42A27DB-BD31-4B8C-83A1-F6EECF244321}">
                <p14:modId xmlns:p14="http://schemas.microsoft.com/office/powerpoint/2010/main" val="945000275"/>
              </p:ext>
            </p:extLst>
          </p:nvPr>
        </p:nvGraphicFramePr>
        <p:xfrm>
          <a:off x="1219200" y="2349246"/>
          <a:ext cx="6449144" cy="41978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r>
              <a:rPr lang="ar-SA" b="1" dirty="0"/>
              <a:t>أغلب صرف أدوية الاكتئاب في صيدليتك الخاصة :</a:t>
            </a:r>
          </a:p>
          <a:p>
            <a:endParaRPr lang="ar-SA" dirty="0"/>
          </a:p>
        </p:txBody>
      </p:sp>
      <p:sp>
        <p:nvSpPr>
          <p:cNvPr id="5" name="عنصر نائب للتاريخ 4">
            <a:extLst>
              <a:ext uri="{FF2B5EF4-FFF2-40B4-BE49-F238E27FC236}">
                <a16:creationId xmlns:a16="http://schemas.microsoft.com/office/drawing/2014/main" id="{409A9EB4-4526-4875-AA04-91CDBA87322D}"/>
              </a:ext>
            </a:extLst>
          </p:cNvPr>
          <p:cNvSpPr>
            <a:spLocks noGrp="1"/>
          </p:cNvSpPr>
          <p:nvPr>
            <p:ph type="dt" sz="half" idx="14"/>
          </p:nvPr>
        </p:nvSpPr>
        <p:spPr/>
        <p:txBody>
          <a:bodyPr/>
          <a:lstStyle/>
          <a:p>
            <a:fld id="{463F9E6C-6C80-4B3E-B49B-95C9B3366CEF}" type="datetime3">
              <a:rPr lang="en-US" smtClean="0"/>
              <a:t>20 March 2019</a:t>
            </a:fld>
            <a:endParaRPr lang="ar-SA"/>
          </a:p>
        </p:txBody>
      </p:sp>
      <p:sp>
        <p:nvSpPr>
          <p:cNvPr id="6" name="عنصر نائب لرقم الشريحة 5">
            <a:extLst>
              <a:ext uri="{FF2B5EF4-FFF2-40B4-BE49-F238E27FC236}">
                <a16:creationId xmlns:a16="http://schemas.microsoft.com/office/drawing/2014/main" id="{1162819F-8A70-4808-BB97-8D84382C8682}"/>
              </a:ext>
            </a:extLst>
          </p:cNvPr>
          <p:cNvSpPr>
            <a:spLocks noGrp="1"/>
          </p:cNvSpPr>
          <p:nvPr>
            <p:ph type="sldNum" sz="quarter" idx="15"/>
          </p:nvPr>
        </p:nvSpPr>
        <p:spPr/>
        <p:txBody>
          <a:bodyPr/>
          <a:lstStyle/>
          <a:p>
            <a:fld id="{0B34F065-1154-456A-91E3-76DE8E75E17B}" type="slidenum">
              <a:rPr lang="ar-SA" smtClean="0"/>
              <a:pPr/>
              <a:t>41</a:t>
            </a:fld>
            <a:endParaRPr lang="ar-SA"/>
          </a:p>
        </p:txBody>
      </p:sp>
      <p:graphicFrame>
        <p:nvGraphicFramePr>
          <p:cNvPr id="4" name="مخطط 3"/>
          <p:cNvGraphicFramePr/>
          <p:nvPr>
            <p:extLst>
              <p:ext uri="{D42A27DB-BD31-4B8C-83A1-F6EECF244321}">
                <p14:modId xmlns:p14="http://schemas.microsoft.com/office/powerpoint/2010/main" val="2466222412"/>
              </p:ext>
            </p:extLst>
          </p:nvPr>
        </p:nvGraphicFramePr>
        <p:xfrm>
          <a:off x="1259632" y="2348345"/>
          <a:ext cx="5113805" cy="3600935"/>
        </p:xfrm>
        <a:graphic>
          <a:graphicData uri="http://schemas.openxmlformats.org/drawingml/2006/chart">
            <c:chart xmlns:c="http://schemas.openxmlformats.org/drawingml/2006/chart" xmlns:r="http://schemas.openxmlformats.org/officeDocument/2006/relationships" r:id="rId2"/>
          </a:graphicData>
        </a:graphic>
      </p:graphicFrame>
      <p:sp>
        <p:nvSpPr>
          <p:cNvPr id="7" name="عنوان 1">
            <a:extLst>
              <a:ext uri="{FF2B5EF4-FFF2-40B4-BE49-F238E27FC236}">
                <a16:creationId xmlns:a16="http://schemas.microsoft.com/office/drawing/2014/main" id="{D5FC220B-317F-4147-B8A1-CDD84F120BEF}"/>
              </a:ext>
            </a:extLst>
          </p:cNvPr>
          <p:cNvSpPr txBox="1">
            <a:spLocks/>
          </p:cNvSpPr>
          <p:nvPr/>
        </p:nvSpPr>
        <p:spPr>
          <a:xfrm>
            <a:off x="712048" y="268035"/>
            <a:ext cx="7671816" cy="1143000"/>
          </a:xfrm>
          <a:prstGeom prst="rect">
            <a:avLst/>
          </a:prstGeom>
          <a:solidFill>
            <a:schemeClr val="accent1">
              <a:lumMod val="20000"/>
              <a:lumOff val="80000"/>
            </a:schemeClr>
          </a:solidFill>
        </p:spPr>
        <p:txBody>
          <a:bodyPr vert="horz" anchor="b">
            <a:norm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400" b="1" dirty="0">
                <a:solidFill>
                  <a:srgbClr val="575F6D"/>
                </a:solidFill>
              </a:rPr>
              <a:t>نتائج استبيان مضادات الاكتئاب - الصرف </a:t>
            </a:r>
            <a:endParaRPr lang="ar-SA" sz="44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endParaRPr lang="ar-SA" sz="4400" dirty="0"/>
          </a:p>
        </p:txBody>
      </p:sp>
      <p:graphicFrame>
        <p:nvGraphicFramePr>
          <p:cNvPr id="6" name="عنصر نائب للمحتوى 5"/>
          <p:cNvGraphicFramePr>
            <a:graphicFrameLocks noGrp="1"/>
          </p:cNvGraphicFramePr>
          <p:nvPr>
            <p:ph sz="quarter" idx="1"/>
            <p:extLst>
              <p:ext uri="{D42A27DB-BD31-4B8C-83A1-F6EECF244321}">
                <p14:modId xmlns:p14="http://schemas.microsoft.com/office/powerpoint/2010/main" val="1943631143"/>
              </p:ext>
            </p:extLst>
          </p:nvPr>
        </p:nvGraphicFramePr>
        <p:xfrm>
          <a:off x="457200" y="1600200"/>
          <a:ext cx="7467600" cy="4983162"/>
        </p:xfrm>
        <a:graphic>
          <a:graphicData uri="http://schemas.openxmlformats.org/drawingml/2006/chart">
            <c:chart xmlns:c="http://schemas.openxmlformats.org/drawingml/2006/chart" xmlns:r="http://schemas.openxmlformats.org/officeDocument/2006/relationships" r:id="rId2"/>
          </a:graphicData>
        </a:graphic>
      </p:graphicFrame>
      <p:sp>
        <p:nvSpPr>
          <p:cNvPr id="3" name="عنصر نائب للتاريخ 2">
            <a:extLst>
              <a:ext uri="{FF2B5EF4-FFF2-40B4-BE49-F238E27FC236}">
                <a16:creationId xmlns:a16="http://schemas.microsoft.com/office/drawing/2014/main" id="{9845CADE-D559-47A0-A1AE-D16BB044C921}"/>
              </a:ext>
            </a:extLst>
          </p:cNvPr>
          <p:cNvSpPr>
            <a:spLocks noGrp="1"/>
          </p:cNvSpPr>
          <p:nvPr>
            <p:ph type="dt" sz="half" idx="14"/>
          </p:nvPr>
        </p:nvSpPr>
        <p:spPr/>
        <p:txBody>
          <a:bodyPr/>
          <a:lstStyle/>
          <a:p>
            <a:fld id="{17EB7027-A2F8-488F-9459-1FB5422DC550}" type="datetime3">
              <a:rPr lang="en-US" smtClean="0"/>
              <a:t>20 March 2019</a:t>
            </a:fld>
            <a:endParaRPr lang="ar-SA"/>
          </a:p>
        </p:txBody>
      </p:sp>
      <p:sp>
        <p:nvSpPr>
          <p:cNvPr id="4" name="عنصر نائب لرقم الشريحة 3">
            <a:extLst>
              <a:ext uri="{FF2B5EF4-FFF2-40B4-BE49-F238E27FC236}">
                <a16:creationId xmlns:a16="http://schemas.microsoft.com/office/drawing/2014/main" id="{20F3A598-6A92-43AA-837E-7F7A866CC793}"/>
              </a:ext>
            </a:extLst>
          </p:cNvPr>
          <p:cNvSpPr>
            <a:spLocks noGrp="1"/>
          </p:cNvSpPr>
          <p:nvPr>
            <p:ph type="sldNum" sz="quarter" idx="15"/>
          </p:nvPr>
        </p:nvSpPr>
        <p:spPr/>
        <p:txBody>
          <a:bodyPr/>
          <a:lstStyle/>
          <a:p>
            <a:fld id="{0B34F065-1154-456A-91E3-76DE8E75E17B}" type="slidenum">
              <a:rPr lang="ar-SA" smtClean="0"/>
              <a:pPr/>
              <a:t>42</a:t>
            </a:fld>
            <a:endParaRPr lang="ar-SA"/>
          </a:p>
        </p:txBody>
      </p:sp>
      <p:sp>
        <p:nvSpPr>
          <p:cNvPr id="7" name="عنوان 1">
            <a:extLst>
              <a:ext uri="{FF2B5EF4-FFF2-40B4-BE49-F238E27FC236}">
                <a16:creationId xmlns:a16="http://schemas.microsoft.com/office/drawing/2014/main" id="{5C5CB46C-675B-4FCE-8822-148EA455BE7B}"/>
              </a:ext>
            </a:extLst>
          </p:cNvPr>
          <p:cNvSpPr txBox="1">
            <a:spLocks/>
          </p:cNvSpPr>
          <p:nvPr/>
        </p:nvSpPr>
        <p:spPr>
          <a:xfrm>
            <a:off x="457200" y="274638"/>
            <a:ext cx="7671816" cy="1143000"/>
          </a:xfrm>
          <a:prstGeom prst="rect">
            <a:avLst/>
          </a:prstGeom>
          <a:solidFill>
            <a:schemeClr val="accent1">
              <a:lumMod val="20000"/>
              <a:lumOff val="80000"/>
            </a:schemeClr>
          </a:solidFill>
        </p:spPr>
        <p:txBody>
          <a:bodyPr vert="horz" anchor="b">
            <a:normAutofit fontScale="85000" lnSpcReduction="20000"/>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800" b="1" dirty="0"/>
              <a:t>نتائج </a:t>
            </a:r>
            <a:r>
              <a:rPr lang="ar-SA" sz="4800" b="1" dirty="0" err="1">
                <a:solidFill>
                  <a:srgbClr val="575F6D"/>
                </a:solidFill>
              </a:rPr>
              <a:t>نتائج</a:t>
            </a:r>
            <a:r>
              <a:rPr lang="ar-SA" sz="4800" b="1" dirty="0">
                <a:solidFill>
                  <a:srgbClr val="575F6D"/>
                </a:solidFill>
              </a:rPr>
              <a:t> استبيان مضادات الاكتئاب - </a:t>
            </a:r>
            <a:r>
              <a:rPr lang="ar-SA" sz="4800" b="1" dirty="0"/>
              <a:t>الفئات العمرية المستهلكة</a:t>
            </a:r>
          </a:p>
        </p:txBody>
      </p:sp>
      <p:sp>
        <p:nvSpPr>
          <p:cNvPr id="8" name="شكل بيضاوي 7">
            <a:extLst>
              <a:ext uri="{FF2B5EF4-FFF2-40B4-BE49-F238E27FC236}">
                <a16:creationId xmlns:a16="http://schemas.microsoft.com/office/drawing/2014/main" id="{020BC7CB-E1AD-48B8-B2E6-A5F29CBD60A5}"/>
              </a:ext>
            </a:extLst>
          </p:cNvPr>
          <p:cNvSpPr/>
          <p:nvPr/>
        </p:nvSpPr>
        <p:spPr>
          <a:xfrm>
            <a:off x="3681040" y="1600200"/>
            <a:ext cx="1224136" cy="67951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بيضاوي 8">
            <a:extLst>
              <a:ext uri="{FF2B5EF4-FFF2-40B4-BE49-F238E27FC236}">
                <a16:creationId xmlns:a16="http://schemas.microsoft.com/office/drawing/2014/main" id="{6619E949-AB27-488A-A636-420A251FBA22}"/>
              </a:ext>
            </a:extLst>
          </p:cNvPr>
          <p:cNvSpPr/>
          <p:nvPr/>
        </p:nvSpPr>
        <p:spPr>
          <a:xfrm>
            <a:off x="5364088" y="3752023"/>
            <a:ext cx="2764928" cy="176520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
        <p:nvSpPr>
          <p:cNvPr id="3" name="عنصر نائب للتاريخ 2">
            <a:extLst>
              <a:ext uri="{FF2B5EF4-FFF2-40B4-BE49-F238E27FC236}">
                <a16:creationId xmlns:a16="http://schemas.microsoft.com/office/drawing/2014/main" id="{B69098A6-2AD4-4C7F-8C35-BE744D781B53}"/>
              </a:ext>
            </a:extLst>
          </p:cNvPr>
          <p:cNvSpPr>
            <a:spLocks noGrp="1"/>
          </p:cNvSpPr>
          <p:nvPr>
            <p:ph type="dt" sz="half" idx="14"/>
          </p:nvPr>
        </p:nvSpPr>
        <p:spPr/>
        <p:txBody>
          <a:bodyPr/>
          <a:lstStyle/>
          <a:p>
            <a:fld id="{3732E005-9C2E-4A9A-91A9-93921745CFD6}" type="datetime3">
              <a:rPr lang="en-US" smtClean="0"/>
              <a:t>20 March 2019</a:t>
            </a:fld>
            <a:endParaRPr lang="ar-SA"/>
          </a:p>
        </p:txBody>
      </p:sp>
      <p:sp>
        <p:nvSpPr>
          <p:cNvPr id="5" name="عنصر نائب لرقم الشريحة 4">
            <a:extLst>
              <a:ext uri="{FF2B5EF4-FFF2-40B4-BE49-F238E27FC236}">
                <a16:creationId xmlns:a16="http://schemas.microsoft.com/office/drawing/2014/main" id="{9B8AE666-C705-477F-833D-58494FC02276}"/>
              </a:ext>
            </a:extLst>
          </p:cNvPr>
          <p:cNvSpPr>
            <a:spLocks noGrp="1"/>
          </p:cNvSpPr>
          <p:nvPr>
            <p:ph type="sldNum" sz="quarter" idx="15"/>
          </p:nvPr>
        </p:nvSpPr>
        <p:spPr/>
        <p:txBody>
          <a:bodyPr/>
          <a:lstStyle/>
          <a:p>
            <a:fld id="{0B34F065-1154-456A-91E3-76DE8E75E17B}" type="slidenum">
              <a:rPr lang="ar-SA" smtClean="0"/>
              <a:pPr/>
              <a:t>43</a:t>
            </a:fld>
            <a:endParaRPr lang="ar-SA"/>
          </a:p>
        </p:txBody>
      </p:sp>
      <p:sp>
        <p:nvSpPr>
          <p:cNvPr id="6" name="عنوان 1">
            <a:extLst>
              <a:ext uri="{FF2B5EF4-FFF2-40B4-BE49-F238E27FC236}">
                <a16:creationId xmlns:a16="http://schemas.microsoft.com/office/drawing/2014/main" id="{DFEAEBC9-2706-4394-8E3D-98EE2815C1E2}"/>
              </a:ext>
            </a:extLst>
          </p:cNvPr>
          <p:cNvSpPr txBox="1">
            <a:spLocks/>
          </p:cNvSpPr>
          <p:nvPr/>
        </p:nvSpPr>
        <p:spPr>
          <a:xfrm>
            <a:off x="457200" y="274638"/>
            <a:ext cx="7671816" cy="1143000"/>
          </a:xfrm>
          <a:prstGeom prst="rect">
            <a:avLst/>
          </a:prstGeom>
          <a:solidFill>
            <a:schemeClr val="accent1">
              <a:lumMod val="20000"/>
              <a:lumOff val="80000"/>
            </a:schemeClr>
          </a:solidFill>
        </p:spPr>
        <p:txBody>
          <a:bodyPr vert="horz" anchor="b">
            <a:no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br>
              <a:rPr lang="en-US" sz="3600" b="1" dirty="0"/>
            </a:br>
            <a:br>
              <a:rPr lang="en-US" sz="3600" b="1" dirty="0"/>
            </a:br>
            <a:br>
              <a:rPr lang="en-US" sz="3600" b="1" dirty="0"/>
            </a:br>
            <a:br>
              <a:rPr lang="en-US" sz="3600" b="1" dirty="0"/>
            </a:br>
            <a:br>
              <a:rPr lang="en-US" sz="3600" b="1" dirty="0"/>
            </a:br>
            <a:r>
              <a:rPr lang="ar-SA" sz="3600" b="1" dirty="0"/>
              <a:t>نتائج استبيان المهدئات -  جنس المريض</a:t>
            </a:r>
          </a:p>
        </p:txBody>
      </p:sp>
      <p:sp>
        <p:nvSpPr>
          <p:cNvPr id="7" name="شكل بيضاوي 6">
            <a:extLst>
              <a:ext uri="{FF2B5EF4-FFF2-40B4-BE49-F238E27FC236}">
                <a16:creationId xmlns:a16="http://schemas.microsoft.com/office/drawing/2014/main" id="{7AF4043C-2B4E-481C-B081-2FD1D4E0915C}"/>
              </a:ext>
            </a:extLst>
          </p:cNvPr>
          <p:cNvSpPr/>
          <p:nvPr/>
        </p:nvSpPr>
        <p:spPr>
          <a:xfrm>
            <a:off x="3356278" y="5222450"/>
            <a:ext cx="927689" cy="51159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بيضاوي 8">
            <a:extLst>
              <a:ext uri="{FF2B5EF4-FFF2-40B4-BE49-F238E27FC236}">
                <a16:creationId xmlns:a16="http://schemas.microsoft.com/office/drawing/2014/main" id="{CC0F5DE1-D4B0-4DB5-BC2C-FC3DD437B9A3}"/>
              </a:ext>
            </a:extLst>
          </p:cNvPr>
          <p:cNvSpPr/>
          <p:nvPr/>
        </p:nvSpPr>
        <p:spPr>
          <a:xfrm>
            <a:off x="6320614" y="5257800"/>
            <a:ext cx="927689" cy="51159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FB_IMG_1531176727506.jpg"/>
          <p:cNvPicPr>
            <a:picLocks noGrp="1" noChangeAspect="1"/>
          </p:cNvPicPr>
          <p:nvPr>
            <p:ph sz="quarter" idx="1"/>
          </p:nvPr>
        </p:nvPicPr>
        <p:blipFill>
          <a:blip r:embed="rId2" cstate="print"/>
          <a:stretch>
            <a:fillRect/>
          </a:stretch>
        </p:blipFill>
        <p:spPr>
          <a:xfrm>
            <a:off x="2274504" y="1098136"/>
            <a:ext cx="3816424" cy="5615264"/>
          </a:xfrm>
          <a:prstGeom prst="rect">
            <a:avLst/>
          </a:prstGeom>
          <a:ln>
            <a:noFill/>
          </a:ln>
          <a:effectLst>
            <a:softEdge rad="112500"/>
          </a:effectLst>
        </p:spPr>
      </p:pic>
      <p:sp>
        <p:nvSpPr>
          <p:cNvPr id="3" name="عنصر نائب للتاريخ 2">
            <a:extLst>
              <a:ext uri="{FF2B5EF4-FFF2-40B4-BE49-F238E27FC236}">
                <a16:creationId xmlns:a16="http://schemas.microsoft.com/office/drawing/2014/main" id="{8050BF84-E49D-403E-B7F0-367B9937F192}"/>
              </a:ext>
            </a:extLst>
          </p:cNvPr>
          <p:cNvSpPr>
            <a:spLocks noGrp="1"/>
          </p:cNvSpPr>
          <p:nvPr>
            <p:ph type="dt" sz="half" idx="14"/>
          </p:nvPr>
        </p:nvSpPr>
        <p:spPr/>
        <p:txBody>
          <a:bodyPr/>
          <a:lstStyle/>
          <a:p>
            <a:fld id="{C2757399-56D0-410E-A33A-D1935ECBC417}" type="datetime3">
              <a:rPr lang="en-US" smtClean="0"/>
              <a:t>20 March 2019</a:t>
            </a:fld>
            <a:endParaRPr lang="ar-SA"/>
          </a:p>
        </p:txBody>
      </p:sp>
      <p:sp>
        <p:nvSpPr>
          <p:cNvPr id="5" name="عنصر نائب لرقم الشريحة 4">
            <a:extLst>
              <a:ext uri="{FF2B5EF4-FFF2-40B4-BE49-F238E27FC236}">
                <a16:creationId xmlns:a16="http://schemas.microsoft.com/office/drawing/2014/main" id="{911C9E13-8669-4C71-B127-AFB039D0FDD4}"/>
              </a:ext>
            </a:extLst>
          </p:cNvPr>
          <p:cNvSpPr>
            <a:spLocks noGrp="1"/>
          </p:cNvSpPr>
          <p:nvPr>
            <p:ph type="sldNum" sz="quarter" idx="15"/>
          </p:nvPr>
        </p:nvSpPr>
        <p:spPr/>
        <p:txBody>
          <a:bodyPr/>
          <a:lstStyle/>
          <a:p>
            <a:fld id="{0B34F065-1154-456A-91E3-76DE8E75E17B}" type="slidenum">
              <a:rPr lang="ar-SA" smtClean="0"/>
              <a:pPr/>
              <a:t>44</a:t>
            </a:fld>
            <a:endParaRPr lang="ar-SA"/>
          </a:p>
        </p:txBody>
      </p:sp>
      <p:sp>
        <p:nvSpPr>
          <p:cNvPr id="8" name="عنوان 1">
            <a:extLst>
              <a:ext uri="{FF2B5EF4-FFF2-40B4-BE49-F238E27FC236}">
                <a16:creationId xmlns:a16="http://schemas.microsoft.com/office/drawing/2014/main" id="{333A5E95-FC74-4DD1-A2D6-71B3F23DF08F}"/>
              </a:ext>
            </a:extLst>
          </p:cNvPr>
          <p:cNvSpPr txBox="1">
            <a:spLocks/>
          </p:cNvSpPr>
          <p:nvPr/>
        </p:nvSpPr>
        <p:spPr>
          <a:xfrm>
            <a:off x="457200" y="-16799"/>
            <a:ext cx="7671816" cy="1143000"/>
          </a:xfrm>
          <a:prstGeom prst="rect">
            <a:avLst/>
          </a:prstGeom>
          <a:solidFill>
            <a:schemeClr val="accent1">
              <a:lumMod val="20000"/>
              <a:lumOff val="80000"/>
            </a:schemeClr>
          </a:solidFill>
        </p:spPr>
        <p:txBody>
          <a:bodyPr vert="horz" anchor="b">
            <a:norm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2800" b="1" dirty="0"/>
              <a:t>علاقة جنس المريض باستهلاك الأدوية النفسية وأدوية الاكتئاب</a:t>
            </a:r>
            <a:br>
              <a:rPr lang="ar-SA" sz="2800" b="1" dirty="0"/>
            </a:br>
            <a:endParaRPr lang="ar-SA" sz="2800"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sz="quarter" idx="1"/>
            <p:extLst>
              <p:ext uri="{D42A27DB-BD31-4B8C-83A1-F6EECF244321}">
                <p14:modId xmlns:p14="http://schemas.microsoft.com/office/powerpoint/2010/main" val="1890001427"/>
              </p:ext>
            </p:extLst>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
        <p:nvSpPr>
          <p:cNvPr id="3" name="عنصر نائب للتاريخ 2">
            <a:extLst>
              <a:ext uri="{FF2B5EF4-FFF2-40B4-BE49-F238E27FC236}">
                <a16:creationId xmlns:a16="http://schemas.microsoft.com/office/drawing/2014/main" id="{6FF5F5B4-C786-49FB-A1C5-7C8127A58D60}"/>
              </a:ext>
            </a:extLst>
          </p:cNvPr>
          <p:cNvSpPr>
            <a:spLocks noGrp="1"/>
          </p:cNvSpPr>
          <p:nvPr>
            <p:ph type="dt" sz="half" idx="14"/>
          </p:nvPr>
        </p:nvSpPr>
        <p:spPr/>
        <p:txBody>
          <a:bodyPr/>
          <a:lstStyle/>
          <a:p>
            <a:fld id="{AE53DC6A-9101-4B7D-BBE9-6E78EF10D831}" type="datetime3">
              <a:rPr lang="en-US" smtClean="0"/>
              <a:t>20 March 2019</a:t>
            </a:fld>
            <a:endParaRPr lang="ar-SA"/>
          </a:p>
        </p:txBody>
      </p:sp>
      <p:sp>
        <p:nvSpPr>
          <p:cNvPr id="5" name="عنصر نائب لرقم الشريحة 4">
            <a:extLst>
              <a:ext uri="{FF2B5EF4-FFF2-40B4-BE49-F238E27FC236}">
                <a16:creationId xmlns:a16="http://schemas.microsoft.com/office/drawing/2014/main" id="{83B623D9-6899-4D0E-B510-4D6A4F71CA28}"/>
              </a:ext>
            </a:extLst>
          </p:cNvPr>
          <p:cNvSpPr>
            <a:spLocks noGrp="1"/>
          </p:cNvSpPr>
          <p:nvPr>
            <p:ph type="sldNum" sz="quarter" idx="15"/>
          </p:nvPr>
        </p:nvSpPr>
        <p:spPr/>
        <p:txBody>
          <a:bodyPr/>
          <a:lstStyle/>
          <a:p>
            <a:fld id="{0B34F065-1154-456A-91E3-76DE8E75E17B}" type="slidenum">
              <a:rPr lang="ar-SA" smtClean="0"/>
              <a:pPr/>
              <a:t>45</a:t>
            </a:fld>
            <a:endParaRPr lang="ar-SA"/>
          </a:p>
        </p:txBody>
      </p:sp>
      <p:sp>
        <p:nvSpPr>
          <p:cNvPr id="6" name="عنوان 1">
            <a:extLst>
              <a:ext uri="{FF2B5EF4-FFF2-40B4-BE49-F238E27FC236}">
                <a16:creationId xmlns:a16="http://schemas.microsoft.com/office/drawing/2014/main" id="{29AF2AA0-C027-4F6E-BD37-3D049A3847F1}"/>
              </a:ext>
            </a:extLst>
          </p:cNvPr>
          <p:cNvSpPr txBox="1">
            <a:spLocks/>
          </p:cNvSpPr>
          <p:nvPr/>
        </p:nvSpPr>
        <p:spPr>
          <a:xfrm>
            <a:off x="371444" y="284610"/>
            <a:ext cx="7671816" cy="1143000"/>
          </a:xfrm>
          <a:prstGeom prst="rect">
            <a:avLst/>
          </a:prstGeom>
          <a:solidFill>
            <a:schemeClr val="accent1">
              <a:lumMod val="20000"/>
              <a:lumOff val="80000"/>
            </a:schemeClr>
          </a:solidFill>
        </p:spPr>
        <p:txBody>
          <a:bodyPr vert="horz" anchor="b">
            <a:normAutofit fontScale="92500"/>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800" b="1" dirty="0"/>
              <a:t>تأثير الأزمة على صرف الأدوية النفسية</a:t>
            </a:r>
          </a:p>
        </p:txBody>
      </p:sp>
      <p:sp>
        <p:nvSpPr>
          <p:cNvPr id="7" name="شكل بيضاوي 6">
            <a:extLst>
              <a:ext uri="{FF2B5EF4-FFF2-40B4-BE49-F238E27FC236}">
                <a16:creationId xmlns:a16="http://schemas.microsoft.com/office/drawing/2014/main" id="{14781676-A335-4FE6-9381-37988C385441}"/>
              </a:ext>
            </a:extLst>
          </p:cNvPr>
          <p:cNvSpPr/>
          <p:nvPr/>
        </p:nvSpPr>
        <p:spPr>
          <a:xfrm>
            <a:off x="3343256" y="5041776"/>
            <a:ext cx="868704" cy="47545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بيضاوي 7">
            <a:extLst>
              <a:ext uri="{FF2B5EF4-FFF2-40B4-BE49-F238E27FC236}">
                <a16:creationId xmlns:a16="http://schemas.microsoft.com/office/drawing/2014/main" id="{37C3949C-AD6D-45A7-B983-67EACBFB603F}"/>
              </a:ext>
            </a:extLst>
          </p:cNvPr>
          <p:cNvSpPr/>
          <p:nvPr/>
        </p:nvSpPr>
        <p:spPr>
          <a:xfrm>
            <a:off x="3203768" y="5686018"/>
            <a:ext cx="1008192" cy="56924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4341180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اريخ 2">
            <a:extLst>
              <a:ext uri="{FF2B5EF4-FFF2-40B4-BE49-F238E27FC236}">
                <a16:creationId xmlns:a16="http://schemas.microsoft.com/office/drawing/2014/main" id="{6FF5F5B4-C786-49FB-A1C5-7C8127A58D60}"/>
              </a:ext>
            </a:extLst>
          </p:cNvPr>
          <p:cNvSpPr>
            <a:spLocks noGrp="1"/>
          </p:cNvSpPr>
          <p:nvPr>
            <p:ph type="dt" sz="half" idx="14"/>
          </p:nvPr>
        </p:nvSpPr>
        <p:spPr/>
        <p:txBody>
          <a:bodyPr/>
          <a:lstStyle/>
          <a:p>
            <a:fld id="{AE53DC6A-9101-4B7D-BBE9-6E78EF10D831}" type="datetime3">
              <a:rPr lang="en-US" smtClean="0"/>
              <a:t>20 March 2019</a:t>
            </a:fld>
            <a:endParaRPr lang="ar-SA"/>
          </a:p>
        </p:txBody>
      </p:sp>
      <p:sp>
        <p:nvSpPr>
          <p:cNvPr id="5" name="عنصر نائب لرقم الشريحة 4">
            <a:extLst>
              <a:ext uri="{FF2B5EF4-FFF2-40B4-BE49-F238E27FC236}">
                <a16:creationId xmlns:a16="http://schemas.microsoft.com/office/drawing/2014/main" id="{83B623D9-6899-4D0E-B510-4D6A4F71CA28}"/>
              </a:ext>
            </a:extLst>
          </p:cNvPr>
          <p:cNvSpPr>
            <a:spLocks noGrp="1"/>
          </p:cNvSpPr>
          <p:nvPr>
            <p:ph type="sldNum" sz="quarter" idx="15"/>
          </p:nvPr>
        </p:nvSpPr>
        <p:spPr/>
        <p:txBody>
          <a:bodyPr/>
          <a:lstStyle/>
          <a:p>
            <a:fld id="{0B34F065-1154-456A-91E3-76DE8E75E17B}" type="slidenum">
              <a:rPr lang="ar-SA" smtClean="0"/>
              <a:pPr/>
              <a:t>46</a:t>
            </a:fld>
            <a:endParaRPr lang="ar-SA"/>
          </a:p>
        </p:txBody>
      </p:sp>
      <p:sp>
        <p:nvSpPr>
          <p:cNvPr id="6" name="عنوان 1">
            <a:extLst>
              <a:ext uri="{FF2B5EF4-FFF2-40B4-BE49-F238E27FC236}">
                <a16:creationId xmlns:a16="http://schemas.microsoft.com/office/drawing/2014/main" id="{29AF2AA0-C027-4F6E-BD37-3D049A3847F1}"/>
              </a:ext>
            </a:extLst>
          </p:cNvPr>
          <p:cNvSpPr txBox="1">
            <a:spLocks/>
          </p:cNvSpPr>
          <p:nvPr/>
        </p:nvSpPr>
        <p:spPr>
          <a:xfrm>
            <a:off x="371444" y="284610"/>
            <a:ext cx="7671816" cy="1143000"/>
          </a:xfrm>
          <a:prstGeom prst="rect">
            <a:avLst/>
          </a:prstGeom>
          <a:solidFill>
            <a:schemeClr val="accent1">
              <a:lumMod val="20000"/>
              <a:lumOff val="80000"/>
            </a:schemeClr>
          </a:solidFill>
        </p:spPr>
        <p:txBody>
          <a:bodyPr vert="horz" anchor="b">
            <a:normAutofit fontScale="85000" lnSpcReduction="20000"/>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800" b="1" dirty="0"/>
              <a:t>ارتباط أو استقلال زيادة صرف الأدوية النفسية مع المحافظة </a:t>
            </a:r>
          </a:p>
        </p:txBody>
      </p:sp>
      <p:graphicFrame>
        <p:nvGraphicFramePr>
          <p:cNvPr id="7" name="عنصر نائب للمحتوى 6">
            <a:extLst>
              <a:ext uri="{FF2B5EF4-FFF2-40B4-BE49-F238E27FC236}">
                <a16:creationId xmlns:a16="http://schemas.microsoft.com/office/drawing/2014/main" id="{DE3B3AC8-F773-4741-BDDD-DB4A6B332793}"/>
              </a:ext>
            </a:extLst>
          </p:cNvPr>
          <p:cNvGraphicFramePr>
            <a:graphicFrameLocks noGrp="1"/>
          </p:cNvGraphicFramePr>
          <p:nvPr>
            <p:ph sz="quarter" idx="1"/>
            <p:extLst>
              <p:ext uri="{D42A27DB-BD31-4B8C-83A1-F6EECF244321}">
                <p14:modId xmlns:p14="http://schemas.microsoft.com/office/powerpoint/2010/main" val="3278827137"/>
              </p:ext>
            </p:extLst>
          </p:nvPr>
        </p:nvGraphicFramePr>
        <p:xfrm>
          <a:off x="611561" y="3068959"/>
          <a:ext cx="7017767" cy="3253009"/>
        </p:xfrm>
        <a:graphic>
          <a:graphicData uri="http://schemas.openxmlformats.org/drawingml/2006/table">
            <a:tbl>
              <a:tblPr>
                <a:tableStyleId>{5C22544A-7EE6-4342-B048-85BDC9FD1C3A}</a:tableStyleId>
              </a:tblPr>
              <a:tblGrid>
                <a:gridCol w="2878948">
                  <a:extLst>
                    <a:ext uri="{9D8B030D-6E8A-4147-A177-3AD203B41FA5}">
                      <a16:colId xmlns:a16="http://schemas.microsoft.com/office/drawing/2014/main" val="3115774063"/>
                    </a:ext>
                  </a:extLst>
                </a:gridCol>
                <a:gridCol w="1205513">
                  <a:extLst>
                    <a:ext uri="{9D8B030D-6E8A-4147-A177-3AD203B41FA5}">
                      <a16:colId xmlns:a16="http://schemas.microsoft.com/office/drawing/2014/main" val="1079180062"/>
                    </a:ext>
                  </a:extLst>
                </a:gridCol>
                <a:gridCol w="1205513">
                  <a:extLst>
                    <a:ext uri="{9D8B030D-6E8A-4147-A177-3AD203B41FA5}">
                      <a16:colId xmlns:a16="http://schemas.microsoft.com/office/drawing/2014/main" val="774147885"/>
                    </a:ext>
                  </a:extLst>
                </a:gridCol>
                <a:gridCol w="1727793">
                  <a:extLst>
                    <a:ext uri="{9D8B030D-6E8A-4147-A177-3AD203B41FA5}">
                      <a16:colId xmlns:a16="http://schemas.microsoft.com/office/drawing/2014/main" val="2070094142"/>
                    </a:ext>
                  </a:extLst>
                </a:gridCol>
              </a:tblGrid>
              <a:tr h="683831">
                <a:tc gridSpan="4">
                  <a:txBody>
                    <a:bodyPr/>
                    <a:lstStyle/>
                    <a:p>
                      <a:pPr marL="38100" marR="38100" algn="ctr" rtl="0">
                        <a:lnSpc>
                          <a:spcPts val="1600"/>
                        </a:lnSpc>
                        <a:spcAft>
                          <a:spcPts val="0"/>
                        </a:spcAft>
                      </a:pPr>
                      <a:r>
                        <a:rPr lang="en-US" sz="3200" b="1" dirty="0">
                          <a:effectLst/>
                        </a:rPr>
                        <a:t>Chi-Square Tests</a:t>
                      </a:r>
                      <a:endParaRPr lang="en-US" sz="1800" b="1" dirty="0">
                        <a:solidFill>
                          <a:srgbClr val="000000"/>
                        </a:solidFill>
                        <a:effectLst/>
                        <a:latin typeface="Courier New" panose="02070309020205020404" pitchFamily="49" charset="0"/>
                        <a:ea typeface="Times New Roman" panose="02020603050405020304" pitchFamily="18" charset="0"/>
                      </a:endParaRPr>
                    </a:p>
                  </a:txBody>
                  <a:tcPr marL="0" marR="0"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3888491864"/>
                  </a:ext>
                </a:extLst>
              </a:tr>
              <a:tr h="937905">
                <a:tc>
                  <a:txBody>
                    <a:bodyPr/>
                    <a:lstStyle/>
                    <a:p>
                      <a:pPr algn="ctr" rtl="0">
                        <a:lnSpc>
                          <a:spcPct val="107000"/>
                        </a:lnSpc>
                        <a:spcAft>
                          <a:spcPts val="0"/>
                        </a:spcAft>
                      </a:pPr>
                      <a:r>
                        <a:rPr lang="en-US" sz="3600" b="1">
                          <a:effectLst/>
                        </a:rPr>
                        <a:t> </a:t>
                      </a:r>
                      <a:endParaRPr lang="en-US" sz="1800" b="1">
                        <a:solidFill>
                          <a:srgbClr val="000000"/>
                        </a:solidFill>
                        <a:effectLst/>
                        <a:latin typeface="Courier New" panose="02070309020205020404" pitchFamily="49" charset="0"/>
                        <a:ea typeface="Times New Roman" panose="02020603050405020304" pitchFamily="18" charset="0"/>
                      </a:endParaRPr>
                    </a:p>
                  </a:txBody>
                  <a:tcPr marL="0" marR="0" marT="0" marB="0" anchor="b"/>
                </a:tc>
                <a:tc>
                  <a:txBody>
                    <a:bodyPr/>
                    <a:lstStyle/>
                    <a:p>
                      <a:pPr marL="38100" marR="38100" algn="ctr" rtl="0">
                        <a:lnSpc>
                          <a:spcPts val="1600"/>
                        </a:lnSpc>
                        <a:spcAft>
                          <a:spcPts val="0"/>
                        </a:spcAft>
                      </a:pPr>
                      <a:r>
                        <a:rPr lang="en-US" sz="2400" b="1">
                          <a:effectLst/>
                        </a:rPr>
                        <a:t>Value</a:t>
                      </a:r>
                      <a:endParaRPr lang="en-US" sz="1800" b="1">
                        <a:solidFill>
                          <a:srgbClr val="000000"/>
                        </a:solidFill>
                        <a:effectLst/>
                        <a:latin typeface="Courier New" panose="02070309020205020404" pitchFamily="49" charset="0"/>
                        <a:ea typeface="Times New Roman" panose="02020603050405020304" pitchFamily="18" charset="0"/>
                      </a:endParaRPr>
                    </a:p>
                  </a:txBody>
                  <a:tcPr marL="0" marR="0" marT="0" marB="0" anchor="b"/>
                </a:tc>
                <a:tc>
                  <a:txBody>
                    <a:bodyPr/>
                    <a:lstStyle/>
                    <a:p>
                      <a:pPr marL="38100" marR="38100" algn="ctr" rtl="0">
                        <a:lnSpc>
                          <a:spcPts val="1600"/>
                        </a:lnSpc>
                        <a:spcAft>
                          <a:spcPts val="0"/>
                        </a:spcAft>
                      </a:pPr>
                      <a:r>
                        <a:rPr lang="en-US" sz="2400" b="1">
                          <a:effectLst/>
                        </a:rPr>
                        <a:t>df</a:t>
                      </a:r>
                      <a:endParaRPr lang="en-US" sz="1800" b="1">
                        <a:solidFill>
                          <a:srgbClr val="000000"/>
                        </a:solidFill>
                        <a:effectLst/>
                        <a:latin typeface="Courier New" panose="02070309020205020404" pitchFamily="49" charset="0"/>
                        <a:ea typeface="Times New Roman" panose="02020603050405020304" pitchFamily="18" charset="0"/>
                      </a:endParaRPr>
                    </a:p>
                  </a:txBody>
                  <a:tcPr marL="0" marR="0" marT="0" marB="0" anchor="b"/>
                </a:tc>
                <a:tc>
                  <a:txBody>
                    <a:bodyPr/>
                    <a:lstStyle/>
                    <a:p>
                      <a:pPr marL="38100" marR="38100" algn="ctr" rtl="0">
                        <a:lnSpc>
                          <a:spcPts val="1600"/>
                        </a:lnSpc>
                        <a:spcAft>
                          <a:spcPts val="0"/>
                        </a:spcAft>
                      </a:pPr>
                      <a:r>
                        <a:rPr lang="en-US" sz="2400" b="1" dirty="0">
                          <a:effectLst/>
                        </a:rPr>
                        <a:t>Asymptotic Significance (2-sided)</a:t>
                      </a:r>
                      <a:endParaRPr lang="en-US" sz="1800" b="1" dirty="0">
                        <a:solidFill>
                          <a:srgbClr val="000000"/>
                        </a:solidFill>
                        <a:effectLst/>
                        <a:latin typeface="Courier New" panose="02070309020205020404" pitchFamily="49" charset="0"/>
                        <a:ea typeface="Times New Roman" panose="02020603050405020304" pitchFamily="18" charset="0"/>
                      </a:endParaRPr>
                    </a:p>
                  </a:txBody>
                  <a:tcPr marL="0" marR="0" marT="0" marB="0" anchor="b"/>
                </a:tc>
                <a:extLst>
                  <a:ext uri="{0D108BD9-81ED-4DB2-BD59-A6C34878D82A}">
                    <a16:rowId xmlns:a16="http://schemas.microsoft.com/office/drawing/2014/main" val="4074265079"/>
                  </a:ext>
                </a:extLst>
              </a:tr>
              <a:tr h="303382">
                <a:tc>
                  <a:txBody>
                    <a:bodyPr/>
                    <a:lstStyle/>
                    <a:p>
                      <a:pPr marL="38100" marR="38100" algn="ctr" rtl="0">
                        <a:lnSpc>
                          <a:spcPts val="1600"/>
                        </a:lnSpc>
                        <a:spcAft>
                          <a:spcPts val="0"/>
                        </a:spcAft>
                      </a:pPr>
                      <a:r>
                        <a:rPr lang="en-US" sz="2400" b="1">
                          <a:effectLst/>
                        </a:rPr>
                        <a:t>Pearson Chi-Square</a:t>
                      </a:r>
                      <a:endParaRPr lang="en-US" sz="1800" b="1">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2400" b="1">
                          <a:effectLst/>
                        </a:rPr>
                        <a:t>5.277</a:t>
                      </a:r>
                      <a:r>
                        <a:rPr lang="en-US" sz="2400" b="1" baseline="30000">
                          <a:effectLst/>
                        </a:rPr>
                        <a:t>a</a:t>
                      </a:r>
                      <a:endParaRPr lang="en-US" sz="1800" b="1">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2400" b="1">
                          <a:effectLst/>
                        </a:rPr>
                        <a:t>3</a:t>
                      </a:r>
                      <a:endParaRPr lang="en-US" sz="1800" b="1">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2400" b="1">
                          <a:effectLst/>
                        </a:rPr>
                        <a:t>.042</a:t>
                      </a:r>
                      <a:endParaRPr lang="en-US" sz="1800" b="1">
                        <a:solidFill>
                          <a:srgbClr val="000000"/>
                        </a:solidFill>
                        <a:effectLst/>
                        <a:latin typeface="Courier New" panose="02070309020205020404" pitchFamily="49" charset="0"/>
                        <a:ea typeface="Times New Roman" panose="02020603050405020304" pitchFamily="18" charset="0"/>
                      </a:endParaRPr>
                    </a:p>
                  </a:txBody>
                  <a:tcPr marL="0" marR="0" marT="0" marB="0"/>
                </a:tc>
                <a:extLst>
                  <a:ext uri="{0D108BD9-81ED-4DB2-BD59-A6C34878D82A}">
                    <a16:rowId xmlns:a16="http://schemas.microsoft.com/office/drawing/2014/main" val="2263107984"/>
                  </a:ext>
                </a:extLst>
              </a:tr>
              <a:tr h="303382">
                <a:tc>
                  <a:txBody>
                    <a:bodyPr/>
                    <a:lstStyle/>
                    <a:p>
                      <a:pPr marL="38100" marR="38100" algn="ctr" rtl="0">
                        <a:lnSpc>
                          <a:spcPts val="1600"/>
                        </a:lnSpc>
                        <a:spcAft>
                          <a:spcPts val="0"/>
                        </a:spcAft>
                      </a:pPr>
                      <a:r>
                        <a:rPr lang="en-US" sz="2400" b="1">
                          <a:effectLst/>
                        </a:rPr>
                        <a:t>Likelihood Ratio</a:t>
                      </a:r>
                      <a:endParaRPr lang="en-US" sz="1800" b="1">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2400" b="1">
                          <a:effectLst/>
                        </a:rPr>
                        <a:t>6.393</a:t>
                      </a:r>
                      <a:endParaRPr lang="en-US" sz="1800" b="1">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2400" b="1">
                          <a:effectLst/>
                        </a:rPr>
                        <a:t>3</a:t>
                      </a:r>
                      <a:endParaRPr lang="en-US" sz="1800" b="1">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2400" b="1">
                          <a:effectLst/>
                        </a:rPr>
                        <a:t>.094</a:t>
                      </a:r>
                      <a:endParaRPr lang="en-US" sz="1800" b="1">
                        <a:solidFill>
                          <a:srgbClr val="000000"/>
                        </a:solidFill>
                        <a:effectLst/>
                        <a:latin typeface="Courier New" panose="02070309020205020404" pitchFamily="49" charset="0"/>
                        <a:ea typeface="Times New Roman" panose="02020603050405020304" pitchFamily="18" charset="0"/>
                      </a:endParaRPr>
                    </a:p>
                  </a:txBody>
                  <a:tcPr marL="0" marR="0" marT="0" marB="0"/>
                </a:tc>
                <a:extLst>
                  <a:ext uri="{0D108BD9-81ED-4DB2-BD59-A6C34878D82A}">
                    <a16:rowId xmlns:a16="http://schemas.microsoft.com/office/drawing/2014/main" val="2127538796"/>
                  </a:ext>
                </a:extLst>
              </a:tr>
              <a:tr h="354948">
                <a:tc>
                  <a:txBody>
                    <a:bodyPr/>
                    <a:lstStyle/>
                    <a:p>
                      <a:pPr marL="38100" marR="38100" algn="ctr" rtl="0">
                        <a:lnSpc>
                          <a:spcPts val="1600"/>
                        </a:lnSpc>
                        <a:spcAft>
                          <a:spcPts val="0"/>
                        </a:spcAft>
                      </a:pPr>
                      <a:r>
                        <a:rPr lang="en-US" sz="2400" b="1">
                          <a:effectLst/>
                        </a:rPr>
                        <a:t>Linear-by-Linear Association</a:t>
                      </a:r>
                      <a:endParaRPr lang="en-US" sz="1800" b="1">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2400" b="1">
                          <a:effectLst/>
                        </a:rPr>
                        <a:t>2.009</a:t>
                      </a:r>
                      <a:endParaRPr lang="en-US" sz="1800" b="1">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2400" b="1">
                          <a:effectLst/>
                        </a:rPr>
                        <a:t>1</a:t>
                      </a:r>
                      <a:endParaRPr lang="en-US" sz="1800" b="1">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2400" b="1">
                          <a:effectLst/>
                        </a:rPr>
                        <a:t>.156</a:t>
                      </a:r>
                      <a:endParaRPr lang="en-US" sz="1800" b="1">
                        <a:solidFill>
                          <a:srgbClr val="000000"/>
                        </a:solidFill>
                        <a:effectLst/>
                        <a:latin typeface="Courier New" panose="02070309020205020404" pitchFamily="49" charset="0"/>
                        <a:ea typeface="Times New Roman" panose="02020603050405020304" pitchFamily="18" charset="0"/>
                      </a:endParaRPr>
                    </a:p>
                  </a:txBody>
                  <a:tcPr marL="0" marR="0" marT="0" marB="0"/>
                </a:tc>
                <a:extLst>
                  <a:ext uri="{0D108BD9-81ED-4DB2-BD59-A6C34878D82A}">
                    <a16:rowId xmlns:a16="http://schemas.microsoft.com/office/drawing/2014/main" val="436029968"/>
                  </a:ext>
                </a:extLst>
              </a:tr>
              <a:tr h="458508">
                <a:tc>
                  <a:txBody>
                    <a:bodyPr/>
                    <a:lstStyle/>
                    <a:p>
                      <a:pPr marL="38100" marR="38100" algn="ctr" rtl="0">
                        <a:lnSpc>
                          <a:spcPts val="1600"/>
                        </a:lnSpc>
                        <a:spcAft>
                          <a:spcPts val="0"/>
                        </a:spcAft>
                      </a:pPr>
                      <a:r>
                        <a:rPr lang="en-US" sz="2400" b="1">
                          <a:effectLst/>
                        </a:rPr>
                        <a:t>N of Valid Cases</a:t>
                      </a:r>
                      <a:endParaRPr lang="en-US" sz="1800" b="1">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marL="38100" marR="38100" algn="ctr" rtl="0">
                        <a:lnSpc>
                          <a:spcPts val="1600"/>
                        </a:lnSpc>
                        <a:spcAft>
                          <a:spcPts val="0"/>
                        </a:spcAft>
                      </a:pPr>
                      <a:r>
                        <a:rPr lang="en-US" sz="2400" b="1">
                          <a:effectLst/>
                        </a:rPr>
                        <a:t>101</a:t>
                      </a:r>
                      <a:endParaRPr lang="en-US" sz="1800" b="1">
                        <a:solidFill>
                          <a:srgbClr val="000000"/>
                        </a:solidFill>
                        <a:effectLst/>
                        <a:latin typeface="Courier New" panose="02070309020205020404" pitchFamily="49" charset="0"/>
                        <a:ea typeface="Times New Roman" panose="02020603050405020304" pitchFamily="18" charset="0"/>
                      </a:endParaRPr>
                    </a:p>
                  </a:txBody>
                  <a:tcPr marL="0" marR="0" marT="0" marB="0"/>
                </a:tc>
                <a:tc>
                  <a:txBody>
                    <a:bodyPr/>
                    <a:lstStyle/>
                    <a:p>
                      <a:pPr algn="ctr" rtl="0">
                        <a:lnSpc>
                          <a:spcPct val="107000"/>
                        </a:lnSpc>
                        <a:spcAft>
                          <a:spcPts val="0"/>
                        </a:spcAft>
                      </a:pPr>
                      <a:r>
                        <a:rPr lang="en-US" sz="3600" b="1">
                          <a:effectLst/>
                        </a:rPr>
                        <a:t> </a:t>
                      </a:r>
                      <a:endParaRPr lang="en-US" sz="1800" b="1">
                        <a:solidFill>
                          <a:srgbClr val="000000"/>
                        </a:solidFill>
                        <a:effectLst/>
                        <a:latin typeface="Courier New" panose="02070309020205020404" pitchFamily="49" charset="0"/>
                        <a:ea typeface="Times New Roman" panose="02020603050405020304" pitchFamily="18" charset="0"/>
                      </a:endParaRPr>
                    </a:p>
                  </a:txBody>
                  <a:tcPr marL="0" marR="0" marT="0" marB="0" anchor="ctr"/>
                </a:tc>
                <a:tc>
                  <a:txBody>
                    <a:bodyPr/>
                    <a:lstStyle/>
                    <a:p>
                      <a:pPr algn="ctr" rtl="0">
                        <a:lnSpc>
                          <a:spcPct val="107000"/>
                        </a:lnSpc>
                        <a:spcAft>
                          <a:spcPts val="0"/>
                        </a:spcAft>
                      </a:pPr>
                      <a:r>
                        <a:rPr lang="en-US" sz="3600" b="1" dirty="0">
                          <a:effectLst/>
                        </a:rPr>
                        <a:t> </a:t>
                      </a:r>
                      <a:endParaRPr lang="en-US" sz="1800" b="1" dirty="0">
                        <a:solidFill>
                          <a:srgbClr val="000000"/>
                        </a:solidFill>
                        <a:effectLst/>
                        <a:latin typeface="Courier New" panose="02070309020205020404" pitchFamily="49" charset="0"/>
                        <a:ea typeface="Times New Roman" panose="02020603050405020304" pitchFamily="18" charset="0"/>
                      </a:endParaRPr>
                    </a:p>
                  </a:txBody>
                  <a:tcPr marL="0" marR="0" marT="0" marB="0" anchor="ctr"/>
                </a:tc>
                <a:extLst>
                  <a:ext uri="{0D108BD9-81ED-4DB2-BD59-A6C34878D82A}">
                    <a16:rowId xmlns:a16="http://schemas.microsoft.com/office/drawing/2014/main" val="1550258791"/>
                  </a:ext>
                </a:extLst>
              </a:tr>
            </a:tbl>
          </a:graphicData>
        </a:graphic>
      </p:graphicFrame>
      <p:sp>
        <p:nvSpPr>
          <p:cNvPr id="8" name="شكل بيضاوي 7">
            <a:extLst>
              <a:ext uri="{FF2B5EF4-FFF2-40B4-BE49-F238E27FC236}">
                <a16:creationId xmlns:a16="http://schemas.microsoft.com/office/drawing/2014/main" id="{3FB4F9C4-D029-47B9-AF88-2C200294CEC6}"/>
              </a:ext>
            </a:extLst>
          </p:cNvPr>
          <p:cNvSpPr/>
          <p:nvPr/>
        </p:nvSpPr>
        <p:spPr>
          <a:xfrm>
            <a:off x="6300192" y="4479439"/>
            <a:ext cx="864096" cy="43204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a:extLst>
              <a:ext uri="{FF2B5EF4-FFF2-40B4-BE49-F238E27FC236}">
                <a16:creationId xmlns:a16="http://schemas.microsoft.com/office/drawing/2014/main" id="{F5ECB7A0-CC1A-4290-84D5-F8666B8BB5AF}"/>
              </a:ext>
            </a:extLst>
          </p:cNvPr>
          <p:cNvSpPr/>
          <p:nvPr/>
        </p:nvSpPr>
        <p:spPr>
          <a:xfrm>
            <a:off x="2286000" y="1636787"/>
            <a:ext cx="5598368" cy="830997"/>
          </a:xfrm>
          <a:prstGeom prst="rect">
            <a:avLst/>
          </a:prstGeom>
        </p:spPr>
        <p:txBody>
          <a:bodyPr wrap="square">
            <a:spAutoFit/>
          </a:bodyPr>
          <a:lstStyle/>
          <a:p>
            <a:pPr lvl="0"/>
            <a:r>
              <a:rPr lang="ar-SA" sz="2400" b="1" dirty="0"/>
              <a:t>قيمة كاي مربع </a:t>
            </a:r>
            <a:r>
              <a:rPr lang="en-US" sz="2400" b="1" dirty="0"/>
              <a:t>0.042 </a:t>
            </a:r>
            <a:r>
              <a:rPr lang="ar-SA" sz="2400" b="1" dirty="0"/>
              <a:t> أي أقل من </a:t>
            </a:r>
            <a:r>
              <a:rPr lang="en-US" sz="2400" b="1" dirty="0"/>
              <a:t>0.05</a:t>
            </a:r>
            <a:endParaRPr lang="ar-SA" sz="2400" b="1" dirty="0"/>
          </a:p>
          <a:p>
            <a:pPr lvl="0"/>
            <a:r>
              <a:rPr lang="ar-SA" sz="2400" b="1" dirty="0"/>
              <a:t>يوجد فرق هام إحصائياً بين المحافظتين</a:t>
            </a:r>
            <a:endParaRPr lang="ar-SA" sz="2400" dirty="0"/>
          </a:p>
        </p:txBody>
      </p:sp>
    </p:spTree>
    <p:extLst>
      <p:ext uri="{BB962C8B-B14F-4D97-AF65-F5344CB8AC3E}">
        <p14:creationId xmlns:p14="http://schemas.microsoft.com/office/powerpoint/2010/main" val="172264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4DFF0C98-E347-4953-A9FB-BC81DC39626F}"/>
              </a:ext>
            </a:extLst>
          </p:cNvPr>
          <p:cNvSpPr>
            <a:spLocks noGrp="1"/>
          </p:cNvSpPr>
          <p:nvPr>
            <p:ph sz="quarter" idx="1"/>
          </p:nvPr>
        </p:nvSpPr>
        <p:spPr/>
        <p:txBody>
          <a:bodyPr>
            <a:normAutofit/>
          </a:bodyPr>
          <a:lstStyle/>
          <a:p>
            <a:pPr>
              <a:buFont typeface="Wingdings" panose="05000000000000000000" pitchFamily="2" charset="2"/>
              <a:buChar char="Ø"/>
            </a:pPr>
            <a:r>
              <a:rPr lang="ar-SA" sz="3600" dirty="0"/>
              <a:t>المهدئ الأكثر صرفاً بحسب رأي عينة الدراسة من الصيادلة هو </a:t>
            </a:r>
            <a:r>
              <a:rPr lang="ar-SA" sz="3600" dirty="0" err="1"/>
              <a:t>الكلونازيبام</a:t>
            </a:r>
            <a:r>
              <a:rPr lang="ar-SA" sz="3600" dirty="0"/>
              <a:t> </a:t>
            </a:r>
            <a:r>
              <a:rPr lang="en-US" sz="3600" dirty="0"/>
              <a:t>clonazepam</a:t>
            </a:r>
            <a:endParaRPr lang="ar-SA" sz="3600" dirty="0"/>
          </a:p>
          <a:p>
            <a:pPr>
              <a:buFont typeface="Wingdings" panose="05000000000000000000" pitchFamily="2" charset="2"/>
              <a:buChar char="Ø"/>
            </a:pPr>
            <a:r>
              <a:rPr lang="ar-SA" sz="3600" dirty="0"/>
              <a:t>برأي الصيادلة الذكور هم الأكثر استهلاكاً للمهدئات (</a:t>
            </a:r>
            <a:r>
              <a:rPr lang="en-US" sz="3600" dirty="0"/>
              <a:t>54%</a:t>
            </a:r>
            <a:r>
              <a:rPr lang="ar-SA" sz="3600" dirty="0"/>
              <a:t> من الإجابات)</a:t>
            </a:r>
          </a:p>
          <a:p>
            <a:pPr>
              <a:buFont typeface="Wingdings" panose="05000000000000000000" pitchFamily="2" charset="2"/>
              <a:buChar char="Ø"/>
            </a:pPr>
            <a:r>
              <a:rPr lang="ar-SA" sz="3600" dirty="0"/>
              <a:t>الفئة العمرية الأكثر استهلاكاً للمهدئات بحسب رأي الصيادلة هي</a:t>
            </a:r>
            <a:r>
              <a:rPr lang="en-US" sz="3600" dirty="0"/>
              <a:t>55</a:t>
            </a:r>
            <a:r>
              <a:rPr lang="ar-SA" sz="3600" dirty="0"/>
              <a:t> </a:t>
            </a:r>
            <a:r>
              <a:rPr lang="en-US" sz="3600" dirty="0"/>
              <a:t>35-</a:t>
            </a:r>
            <a:endParaRPr lang="ar-SA" sz="3600" dirty="0"/>
          </a:p>
          <a:p>
            <a:pPr>
              <a:buFont typeface="Wingdings" panose="05000000000000000000" pitchFamily="2" charset="2"/>
              <a:buChar char="Ø"/>
            </a:pPr>
            <a:r>
              <a:rPr lang="ar-SA" sz="3600" dirty="0"/>
              <a:t>يوجد علاقة هامة إحصائياً بين زيادة صرف المهدئات والمحافظة  </a:t>
            </a:r>
          </a:p>
          <a:p>
            <a:pPr>
              <a:buFont typeface="Wingdings" panose="05000000000000000000" pitchFamily="2" charset="2"/>
              <a:buChar char="Ø"/>
            </a:pPr>
            <a:endParaRPr lang="ar-SA" sz="3600" dirty="0"/>
          </a:p>
          <a:p>
            <a:pPr>
              <a:buFont typeface="Wingdings" panose="05000000000000000000" pitchFamily="2" charset="2"/>
              <a:buChar char="Ø"/>
            </a:pPr>
            <a:endParaRPr lang="ar-SA" sz="3600" dirty="0"/>
          </a:p>
          <a:p>
            <a:pPr>
              <a:buFont typeface="Wingdings" panose="05000000000000000000" pitchFamily="2" charset="2"/>
              <a:buChar char="Ø"/>
            </a:pPr>
            <a:endParaRPr lang="ar-SA" sz="3600" dirty="0"/>
          </a:p>
        </p:txBody>
      </p:sp>
      <p:sp>
        <p:nvSpPr>
          <p:cNvPr id="4" name="عنصر نائب للتاريخ 3">
            <a:extLst>
              <a:ext uri="{FF2B5EF4-FFF2-40B4-BE49-F238E27FC236}">
                <a16:creationId xmlns:a16="http://schemas.microsoft.com/office/drawing/2014/main" id="{456AEE33-275C-4D07-871F-E0B41D09ED25}"/>
              </a:ext>
            </a:extLst>
          </p:cNvPr>
          <p:cNvSpPr>
            <a:spLocks noGrp="1"/>
          </p:cNvSpPr>
          <p:nvPr>
            <p:ph type="dt" sz="half" idx="14"/>
          </p:nvPr>
        </p:nvSpPr>
        <p:spPr/>
        <p:txBody>
          <a:bodyPr/>
          <a:lstStyle/>
          <a:p>
            <a:fld id="{4AC3D254-9F04-48C1-A4BF-B5ACEB10120B}" type="datetime3">
              <a:rPr lang="en-US" smtClean="0"/>
              <a:t>20 March 2019</a:t>
            </a:fld>
            <a:endParaRPr lang="ar-SA"/>
          </a:p>
        </p:txBody>
      </p:sp>
      <p:sp>
        <p:nvSpPr>
          <p:cNvPr id="5" name="عنصر نائب لرقم الشريحة 4">
            <a:extLst>
              <a:ext uri="{FF2B5EF4-FFF2-40B4-BE49-F238E27FC236}">
                <a16:creationId xmlns:a16="http://schemas.microsoft.com/office/drawing/2014/main" id="{F0B9C91A-478C-4B88-A32C-B49EBD34327C}"/>
              </a:ext>
            </a:extLst>
          </p:cNvPr>
          <p:cNvSpPr>
            <a:spLocks noGrp="1"/>
          </p:cNvSpPr>
          <p:nvPr>
            <p:ph type="sldNum" sz="quarter" idx="15"/>
          </p:nvPr>
        </p:nvSpPr>
        <p:spPr/>
        <p:txBody>
          <a:bodyPr/>
          <a:lstStyle/>
          <a:p>
            <a:fld id="{0B34F065-1154-456A-91E3-76DE8E75E17B}" type="slidenum">
              <a:rPr lang="ar-SA" smtClean="0"/>
              <a:pPr/>
              <a:t>47</a:t>
            </a:fld>
            <a:endParaRPr lang="ar-SA"/>
          </a:p>
        </p:txBody>
      </p:sp>
      <p:sp>
        <p:nvSpPr>
          <p:cNvPr id="8" name="عنوان 1">
            <a:extLst>
              <a:ext uri="{FF2B5EF4-FFF2-40B4-BE49-F238E27FC236}">
                <a16:creationId xmlns:a16="http://schemas.microsoft.com/office/drawing/2014/main" id="{C96E74FF-A68A-4076-87A9-3244DB98037E}"/>
              </a:ext>
            </a:extLst>
          </p:cNvPr>
          <p:cNvSpPr txBox="1">
            <a:spLocks/>
          </p:cNvSpPr>
          <p:nvPr/>
        </p:nvSpPr>
        <p:spPr>
          <a:xfrm>
            <a:off x="457200" y="274638"/>
            <a:ext cx="7671816" cy="1143000"/>
          </a:xfrm>
          <a:prstGeom prst="rect">
            <a:avLst/>
          </a:prstGeom>
          <a:solidFill>
            <a:schemeClr val="accent1">
              <a:lumMod val="20000"/>
              <a:lumOff val="80000"/>
            </a:schemeClr>
          </a:solidFill>
        </p:spPr>
        <p:txBody>
          <a:bodyPr vert="horz" anchor="b">
            <a:norm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800" b="1" dirty="0"/>
              <a:t>الاستنتاجات</a:t>
            </a:r>
          </a:p>
        </p:txBody>
      </p:sp>
    </p:spTree>
    <p:extLst>
      <p:ext uri="{BB962C8B-B14F-4D97-AF65-F5344CB8AC3E}">
        <p14:creationId xmlns:p14="http://schemas.microsoft.com/office/powerpoint/2010/main" val="2124175678"/>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4DFF0C98-E347-4953-A9FB-BC81DC39626F}"/>
              </a:ext>
            </a:extLst>
          </p:cNvPr>
          <p:cNvSpPr>
            <a:spLocks noGrp="1"/>
          </p:cNvSpPr>
          <p:nvPr>
            <p:ph sz="quarter" idx="1"/>
          </p:nvPr>
        </p:nvSpPr>
        <p:spPr/>
        <p:txBody>
          <a:bodyPr>
            <a:normAutofit lnSpcReduction="10000"/>
          </a:bodyPr>
          <a:lstStyle/>
          <a:p>
            <a:pPr>
              <a:buFont typeface="Wingdings" panose="05000000000000000000" pitchFamily="2" charset="2"/>
              <a:buChar char="Ø"/>
            </a:pPr>
            <a:r>
              <a:rPr lang="ar-SA" sz="3600" dirty="0"/>
              <a:t>مضاد الاكتئاب الأكثر صرفاً بحسب رأي عينة الدراسة من الصيادلة هو </a:t>
            </a:r>
            <a:r>
              <a:rPr lang="ar-SA" sz="3600" dirty="0" err="1"/>
              <a:t>السيرترالين</a:t>
            </a:r>
            <a:r>
              <a:rPr lang="ar-SA" sz="3600" dirty="0"/>
              <a:t> ثم </a:t>
            </a:r>
            <a:r>
              <a:rPr lang="ar-SA" sz="3600" dirty="0" err="1"/>
              <a:t>الأميتريبتيلين</a:t>
            </a:r>
            <a:r>
              <a:rPr lang="ar-SA" sz="3600" dirty="0"/>
              <a:t> </a:t>
            </a:r>
            <a:endParaRPr lang="en-US" sz="3600" dirty="0"/>
          </a:p>
          <a:p>
            <a:pPr>
              <a:buFont typeface="Wingdings" panose="05000000000000000000" pitchFamily="2" charset="2"/>
              <a:buChar char="Ø"/>
            </a:pPr>
            <a:r>
              <a:rPr lang="ar-SA" sz="3600" dirty="0"/>
              <a:t>برأي النسبة الأعلى من الصيادلة لا فرق بين الذكور والإناث في استخدام مضادات الاكتئاب</a:t>
            </a:r>
          </a:p>
          <a:p>
            <a:pPr>
              <a:buFont typeface="Wingdings" panose="05000000000000000000" pitchFamily="2" charset="2"/>
              <a:buChar char="Ø"/>
            </a:pPr>
            <a:r>
              <a:rPr lang="ar-SA" sz="3600" dirty="0"/>
              <a:t>الفئة العمرية الأكثر استهلاكاً لمضادات الاكتئاب بحسب رأي الصيادلة هي</a:t>
            </a:r>
            <a:r>
              <a:rPr lang="en-US" sz="3600" dirty="0"/>
              <a:t>55</a:t>
            </a:r>
            <a:r>
              <a:rPr lang="ar-SA" sz="3600" dirty="0"/>
              <a:t>-</a:t>
            </a:r>
            <a:r>
              <a:rPr lang="en-US" sz="3600" dirty="0"/>
              <a:t>35-</a:t>
            </a:r>
            <a:endParaRPr lang="ar-SA" sz="3600" dirty="0"/>
          </a:p>
          <a:p>
            <a:pPr>
              <a:buFont typeface="Wingdings" panose="05000000000000000000" pitchFamily="2" charset="2"/>
              <a:buChar char="Ø"/>
            </a:pPr>
            <a:r>
              <a:rPr lang="ar-SA" sz="3600" dirty="0"/>
              <a:t>يوجد علاقة هامة إحصائياً بين زيادة صرف مضادات الاكتئاب والمحافظة  </a:t>
            </a:r>
          </a:p>
          <a:p>
            <a:pPr>
              <a:buFont typeface="Wingdings" panose="05000000000000000000" pitchFamily="2" charset="2"/>
              <a:buChar char="Ø"/>
            </a:pPr>
            <a:endParaRPr lang="ar-SA" sz="3600" dirty="0"/>
          </a:p>
          <a:p>
            <a:pPr>
              <a:buFont typeface="Wingdings" panose="05000000000000000000" pitchFamily="2" charset="2"/>
              <a:buChar char="Ø"/>
            </a:pPr>
            <a:endParaRPr lang="ar-SA" sz="3600" dirty="0"/>
          </a:p>
        </p:txBody>
      </p:sp>
      <p:sp>
        <p:nvSpPr>
          <p:cNvPr id="4" name="عنصر نائب للتاريخ 3">
            <a:extLst>
              <a:ext uri="{FF2B5EF4-FFF2-40B4-BE49-F238E27FC236}">
                <a16:creationId xmlns:a16="http://schemas.microsoft.com/office/drawing/2014/main" id="{456AEE33-275C-4D07-871F-E0B41D09ED25}"/>
              </a:ext>
            </a:extLst>
          </p:cNvPr>
          <p:cNvSpPr>
            <a:spLocks noGrp="1"/>
          </p:cNvSpPr>
          <p:nvPr>
            <p:ph type="dt" sz="half" idx="14"/>
          </p:nvPr>
        </p:nvSpPr>
        <p:spPr/>
        <p:txBody>
          <a:bodyPr/>
          <a:lstStyle/>
          <a:p>
            <a:fld id="{4AC3D254-9F04-48C1-A4BF-B5ACEB10120B}" type="datetime3">
              <a:rPr lang="en-US" smtClean="0"/>
              <a:t>20 March 2019</a:t>
            </a:fld>
            <a:endParaRPr lang="ar-SA"/>
          </a:p>
        </p:txBody>
      </p:sp>
      <p:sp>
        <p:nvSpPr>
          <p:cNvPr id="5" name="عنصر نائب لرقم الشريحة 4">
            <a:extLst>
              <a:ext uri="{FF2B5EF4-FFF2-40B4-BE49-F238E27FC236}">
                <a16:creationId xmlns:a16="http://schemas.microsoft.com/office/drawing/2014/main" id="{F0B9C91A-478C-4B88-A32C-B49EBD34327C}"/>
              </a:ext>
            </a:extLst>
          </p:cNvPr>
          <p:cNvSpPr>
            <a:spLocks noGrp="1"/>
          </p:cNvSpPr>
          <p:nvPr>
            <p:ph type="sldNum" sz="quarter" idx="15"/>
          </p:nvPr>
        </p:nvSpPr>
        <p:spPr/>
        <p:txBody>
          <a:bodyPr/>
          <a:lstStyle/>
          <a:p>
            <a:fld id="{0B34F065-1154-456A-91E3-76DE8E75E17B}" type="slidenum">
              <a:rPr lang="ar-SA" smtClean="0"/>
              <a:pPr/>
              <a:t>48</a:t>
            </a:fld>
            <a:endParaRPr lang="ar-SA"/>
          </a:p>
        </p:txBody>
      </p:sp>
      <p:sp>
        <p:nvSpPr>
          <p:cNvPr id="8" name="عنوان 1">
            <a:extLst>
              <a:ext uri="{FF2B5EF4-FFF2-40B4-BE49-F238E27FC236}">
                <a16:creationId xmlns:a16="http://schemas.microsoft.com/office/drawing/2014/main" id="{C96E74FF-A68A-4076-87A9-3244DB98037E}"/>
              </a:ext>
            </a:extLst>
          </p:cNvPr>
          <p:cNvSpPr txBox="1">
            <a:spLocks/>
          </p:cNvSpPr>
          <p:nvPr/>
        </p:nvSpPr>
        <p:spPr>
          <a:xfrm>
            <a:off x="457200" y="274638"/>
            <a:ext cx="7671816" cy="1143000"/>
          </a:xfrm>
          <a:prstGeom prst="rect">
            <a:avLst/>
          </a:prstGeom>
          <a:solidFill>
            <a:schemeClr val="accent1">
              <a:lumMod val="20000"/>
              <a:lumOff val="80000"/>
            </a:schemeClr>
          </a:solidFill>
        </p:spPr>
        <p:txBody>
          <a:bodyPr vert="horz" anchor="b">
            <a:norm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800" b="1" dirty="0"/>
              <a:t>الاستنتاجات</a:t>
            </a:r>
          </a:p>
        </p:txBody>
      </p:sp>
    </p:spTree>
    <p:extLst>
      <p:ext uri="{BB962C8B-B14F-4D97-AF65-F5344CB8AC3E}">
        <p14:creationId xmlns:p14="http://schemas.microsoft.com/office/powerpoint/2010/main" val="38627066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4DFF0C98-E347-4953-A9FB-BC81DC39626F}"/>
              </a:ext>
            </a:extLst>
          </p:cNvPr>
          <p:cNvSpPr>
            <a:spLocks noGrp="1"/>
          </p:cNvSpPr>
          <p:nvPr>
            <p:ph sz="quarter" idx="1"/>
          </p:nvPr>
        </p:nvSpPr>
        <p:spPr>
          <a:xfrm>
            <a:off x="457200" y="1600200"/>
            <a:ext cx="7671816" cy="4873752"/>
          </a:xfrm>
        </p:spPr>
        <p:txBody>
          <a:bodyPr>
            <a:normAutofit/>
          </a:bodyPr>
          <a:lstStyle/>
          <a:p>
            <a:pPr>
              <a:buFont typeface="Wingdings" panose="05000000000000000000" pitchFamily="2" charset="2"/>
              <a:buChar char="Ø"/>
            </a:pPr>
            <a:r>
              <a:rPr lang="ar-SA" sz="3200" dirty="0"/>
              <a:t>لا بد  من التركيز على التزام الصيادلة بصرف المهدئات ومضادات الاكتئاب وفق وصفة طبية وعدم تجديدها إلا بناء على وصفة طبيب بالإضافة لاقتناء دفتر سجل للوصفات النفسية</a:t>
            </a:r>
          </a:p>
          <a:p>
            <a:pPr>
              <a:buFont typeface="Wingdings" panose="05000000000000000000" pitchFamily="2" charset="2"/>
              <a:buChar char="Ø"/>
            </a:pPr>
            <a:r>
              <a:rPr lang="ar-SA" sz="3200" dirty="0"/>
              <a:t>إجراء دراسات أشمل وأعمق حول تأثير الظروف التي مرت بها سورية على صرف الأدوية النفسية</a:t>
            </a:r>
          </a:p>
          <a:p>
            <a:pPr>
              <a:buFont typeface="Wingdings" panose="05000000000000000000" pitchFamily="2" charset="2"/>
              <a:buChar char="Ø"/>
            </a:pPr>
            <a:endParaRPr lang="ar-SA" sz="3200" dirty="0"/>
          </a:p>
          <a:p>
            <a:pPr marL="0" indent="0">
              <a:buNone/>
            </a:pPr>
            <a:r>
              <a:rPr lang="ar-SA" sz="2000" b="1" dirty="0"/>
              <a:t>شكر للدكتور منذر بوبو – كلية التربية جامعة تشرين على المساعدة في الاختبارات الاحصائية</a:t>
            </a:r>
          </a:p>
        </p:txBody>
      </p:sp>
      <p:sp>
        <p:nvSpPr>
          <p:cNvPr id="4" name="عنصر نائب للتاريخ 3">
            <a:extLst>
              <a:ext uri="{FF2B5EF4-FFF2-40B4-BE49-F238E27FC236}">
                <a16:creationId xmlns:a16="http://schemas.microsoft.com/office/drawing/2014/main" id="{456AEE33-275C-4D07-871F-E0B41D09ED25}"/>
              </a:ext>
            </a:extLst>
          </p:cNvPr>
          <p:cNvSpPr>
            <a:spLocks noGrp="1"/>
          </p:cNvSpPr>
          <p:nvPr>
            <p:ph type="dt" sz="half" idx="14"/>
          </p:nvPr>
        </p:nvSpPr>
        <p:spPr/>
        <p:txBody>
          <a:bodyPr/>
          <a:lstStyle/>
          <a:p>
            <a:fld id="{4AC3D254-9F04-48C1-A4BF-B5ACEB10120B}" type="datetime3">
              <a:rPr lang="en-US" smtClean="0"/>
              <a:t>20 March 2019</a:t>
            </a:fld>
            <a:endParaRPr lang="ar-SA"/>
          </a:p>
        </p:txBody>
      </p:sp>
      <p:sp>
        <p:nvSpPr>
          <p:cNvPr id="5" name="عنصر نائب لرقم الشريحة 4">
            <a:extLst>
              <a:ext uri="{FF2B5EF4-FFF2-40B4-BE49-F238E27FC236}">
                <a16:creationId xmlns:a16="http://schemas.microsoft.com/office/drawing/2014/main" id="{F0B9C91A-478C-4B88-A32C-B49EBD34327C}"/>
              </a:ext>
            </a:extLst>
          </p:cNvPr>
          <p:cNvSpPr>
            <a:spLocks noGrp="1"/>
          </p:cNvSpPr>
          <p:nvPr>
            <p:ph type="sldNum" sz="quarter" idx="15"/>
          </p:nvPr>
        </p:nvSpPr>
        <p:spPr/>
        <p:txBody>
          <a:bodyPr/>
          <a:lstStyle/>
          <a:p>
            <a:fld id="{0B34F065-1154-456A-91E3-76DE8E75E17B}" type="slidenum">
              <a:rPr lang="ar-SA" smtClean="0"/>
              <a:pPr/>
              <a:t>49</a:t>
            </a:fld>
            <a:endParaRPr lang="ar-SA"/>
          </a:p>
        </p:txBody>
      </p:sp>
      <p:sp>
        <p:nvSpPr>
          <p:cNvPr id="8" name="عنوان 1">
            <a:extLst>
              <a:ext uri="{FF2B5EF4-FFF2-40B4-BE49-F238E27FC236}">
                <a16:creationId xmlns:a16="http://schemas.microsoft.com/office/drawing/2014/main" id="{C96E74FF-A68A-4076-87A9-3244DB98037E}"/>
              </a:ext>
            </a:extLst>
          </p:cNvPr>
          <p:cNvSpPr txBox="1">
            <a:spLocks/>
          </p:cNvSpPr>
          <p:nvPr/>
        </p:nvSpPr>
        <p:spPr>
          <a:xfrm>
            <a:off x="457200" y="274638"/>
            <a:ext cx="7671816" cy="1143000"/>
          </a:xfrm>
          <a:prstGeom prst="rect">
            <a:avLst/>
          </a:prstGeom>
          <a:solidFill>
            <a:schemeClr val="accent1">
              <a:lumMod val="20000"/>
              <a:lumOff val="80000"/>
            </a:schemeClr>
          </a:solidFill>
        </p:spPr>
        <p:txBody>
          <a:bodyPr vert="horz" anchor="b">
            <a:norm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800" b="1" dirty="0"/>
              <a:t>الخاتمة</a:t>
            </a:r>
          </a:p>
        </p:txBody>
      </p:sp>
    </p:spTree>
    <p:extLst>
      <p:ext uri="{BB962C8B-B14F-4D97-AF65-F5344CB8AC3E}">
        <p14:creationId xmlns:p14="http://schemas.microsoft.com/office/powerpoint/2010/main" val="3198323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7D054B52-85A8-4C5D-8C2B-EDD60C702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95219"/>
            <a:ext cx="4286156" cy="28543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عنوان 1">
            <a:extLst>
              <a:ext uri="{FF2B5EF4-FFF2-40B4-BE49-F238E27FC236}">
                <a16:creationId xmlns:a16="http://schemas.microsoft.com/office/drawing/2014/main" id="{08D1ADAA-D736-4E9D-9E46-CFC5897DFE72}"/>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0683D244-4088-4BF5-8E32-90A02A8D8645}"/>
              </a:ext>
            </a:extLst>
          </p:cNvPr>
          <p:cNvSpPr>
            <a:spLocks noGrp="1"/>
          </p:cNvSpPr>
          <p:nvPr>
            <p:ph sz="quarter" idx="1"/>
          </p:nvPr>
        </p:nvSpPr>
        <p:spPr>
          <a:xfrm>
            <a:off x="457588" y="1675865"/>
            <a:ext cx="7671428" cy="4873752"/>
          </a:xfrm>
        </p:spPr>
        <p:txBody>
          <a:bodyPr>
            <a:normAutofit/>
          </a:bodyPr>
          <a:lstStyle/>
          <a:p>
            <a:pPr>
              <a:buFont typeface="Wingdings" panose="05000000000000000000" pitchFamily="2" charset="2"/>
              <a:buChar char="Ø"/>
            </a:pPr>
            <a:r>
              <a:rPr lang="ar-SA" sz="2800" b="1" dirty="0"/>
              <a:t>قدرت "رابطة الأطباء النفسيين" في سوريا  في الـ2017 عدد المصابين بأمراض نفسية حادة بـ 4% من سكان سوريا (400 ألف من أصل 20 مليون سوري)</a:t>
            </a:r>
          </a:p>
          <a:p>
            <a:pPr>
              <a:buFont typeface="Wingdings" panose="05000000000000000000" pitchFamily="2" charset="2"/>
              <a:buChar char="Ø"/>
            </a:pPr>
            <a:r>
              <a:rPr lang="ar-SA" sz="2800" b="1" dirty="0"/>
              <a:t>عدد الأشخاص الذين يحتاجون إلى العلاج قد تضاعف ثلاث مرات تقريباً.</a:t>
            </a:r>
          </a:p>
          <a:p>
            <a:pPr>
              <a:buFont typeface="Wingdings" panose="05000000000000000000" pitchFamily="2" charset="2"/>
              <a:buChar char="Ø"/>
            </a:pPr>
            <a:r>
              <a:rPr lang="ar-SA" sz="2800" b="1" dirty="0"/>
              <a:t> الحالات الأكثر شيوعاً.</a:t>
            </a:r>
            <a:endParaRPr lang="en-US" sz="2800" b="1" dirty="0"/>
          </a:p>
          <a:p>
            <a:pPr marL="457200" indent="-457200">
              <a:buFont typeface="+mj-lt"/>
              <a:buAutoNum type="arabicPeriod"/>
            </a:pPr>
            <a:r>
              <a:rPr lang="ar-SA" sz="2800" b="1" dirty="0"/>
              <a:t> الاكتئاب (23 %) </a:t>
            </a:r>
          </a:p>
          <a:p>
            <a:pPr marL="457200" indent="-457200">
              <a:buFont typeface="+mj-lt"/>
              <a:buAutoNum type="arabicPeriod"/>
            </a:pPr>
            <a:r>
              <a:rPr lang="ar-SA" sz="2800" b="1" dirty="0"/>
              <a:t>القلق (18%) </a:t>
            </a:r>
          </a:p>
          <a:p>
            <a:pPr marL="457200" indent="-457200">
              <a:buFont typeface="+mj-lt"/>
              <a:buAutoNum type="arabicPeriod"/>
            </a:pPr>
            <a:r>
              <a:rPr lang="ar-SA" sz="2800" b="1" dirty="0"/>
              <a:t>اضطراب ما بعد الصدمة (13 %)</a:t>
            </a:r>
          </a:p>
        </p:txBody>
      </p:sp>
      <p:sp>
        <p:nvSpPr>
          <p:cNvPr id="4" name="عنصر نائب للتاريخ 3">
            <a:extLst>
              <a:ext uri="{FF2B5EF4-FFF2-40B4-BE49-F238E27FC236}">
                <a16:creationId xmlns:a16="http://schemas.microsoft.com/office/drawing/2014/main" id="{77602B8D-474B-4E7C-8737-E3359CEBB36C}"/>
              </a:ext>
            </a:extLst>
          </p:cNvPr>
          <p:cNvSpPr>
            <a:spLocks noGrp="1"/>
          </p:cNvSpPr>
          <p:nvPr>
            <p:ph type="dt" sz="half" idx="14"/>
          </p:nvPr>
        </p:nvSpPr>
        <p:spPr/>
        <p:txBody>
          <a:bodyPr/>
          <a:lstStyle/>
          <a:p>
            <a:fld id="{4AC3D254-9F04-48C1-A4BF-B5ACEB10120B}" type="datetime3">
              <a:rPr lang="en-US" smtClean="0"/>
              <a:t>20 March 2019</a:t>
            </a:fld>
            <a:endParaRPr lang="ar-SA"/>
          </a:p>
        </p:txBody>
      </p:sp>
      <p:sp>
        <p:nvSpPr>
          <p:cNvPr id="5" name="عنصر نائب لرقم الشريحة 4">
            <a:extLst>
              <a:ext uri="{FF2B5EF4-FFF2-40B4-BE49-F238E27FC236}">
                <a16:creationId xmlns:a16="http://schemas.microsoft.com/office/drawing/2014/main" id="{9F214023-FE36-4774-AACB-0BD599916A05}"/>
              </a:ext>
            </a:extLst>
          </p:cNvPr>
          <p:cNvSpPr>
            <a:spLocks noGrp="1"/>
          </p:cNvSpPr>
          <p:nvPr>
            <p:ph type="sldNum" sz="quarter" idx="15"/>
          </p:nvPr>
        </p:nvSpPr>
        <p:spPr/>
        <p:txBody>
          <a:bodyPr/>
          <a:lstStyle/>
          <a:p>
            <a:fld id="{0B34F065-1154-456A-91E3-76DE8E75E17B}" type="slidenum">
              <a:rPr lang="ar-SA" smtClean="0"/>
              <a:pPr/>
              <a:t>5</a:t>
            </a:fld>
            <a:endParaRPr lang="ar-SA"/>
          </a:p>
        </p:txBody>
      </p:sp>
      <p:sp>
        <p:nvSpPr>
          <p:cNvPr id="8" name="عنوان 1">
            <a:extLst>
              <a:ext uri="{FF2B5EF4-FFF2-40B4-BE49-F238E27FC236}">
                <a16:creationId xmlns:a16="http://schemas.microsoft.com/office/drawing/2014/main" id="{0A96F7DE-217F-4D44-B6AD-655F2B81F974}"/>
              </a:ext>
            </a:extLst>
          </p:cNvPr>
          <p:cNvSpPr txBox="1">
            <a:spLocks/>
          </p:cNvSpPr>
          <p:nvPr/>
        </p:nvSpPr>
        <p:spPr>
          <a:xfrm>
            <a:off x="581890" y="315468"/>
            <a:ext cx="7582177" cy="1143000"/>
          </a:xfrm>
          <a:prstGeom prst="rect">
            <a:avLst/>
          </a:prstGeom>
          <a:solidFill>
            <a:schemeClr val="accent1">
              <a:lumMod val="20000"/>
              <a:lumOff val="80000"/>
            </a:schemeClr>
          </a:solidFill>
        </p:spPr>
        <p:txBody>
          <a:bodyPr vert="horz" anchor="b">
            <a:norm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800" b="1" dirty="0"/>
              <a:t>مقدمة</a:t>
            </a:r>
          </a:p>
        </p:txBody>
      </p:sp>
    </p:spTree>
    <p:extLst>
      <p:ext uri="{BB962C8B-B14F-4D97-AF65-F5344CB8AC3E}">
        <p14:creationId xmlns:p14="http://schemas.microsoft.com/office/powerpoint/2010/main" val="28753111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1A83D575-C005-4D55-A292-4B3EEC588021}"/>
              </a:ext>
            </a:extLst>
          </p:cNvPr>
          <p:cNvSpPr>
            <a:spLocks noGrp="1"/>
          </p:cNvSpPr>
          <p:nvPr>
            <p:ph type="dt" sz="half" idx="14"/>
          </p:nvPr>
        </p:nvSpPr>
        <p:spPr/>
        <p:txBody>
          <a:bodyPr/>
          <a:lstStyle/>
          <a:p>
            <a:fld id="{CAFD5060-ABA7-46B9-A9A5-9EECD37813E4}" type="datetime3">
              <a:rPr lang="en-US" smtClean="0"/>
              <a:t>20 March 2019</a:t>
            </a:fld>
            <a:endParaRPr lang="ar-SA"/>
          </a:p>
        </p:txBody>
      </p:sp>
      <p:sp>
        <p:nvSpPr>
          <p:cNvPr id="4" name="عنصر نائب لرقم الشريحة 3">
            <a:extLst>
              <a:ext uri="{FF2B5EF4-FFF2-40B4-BE49-F238E27FC236}">
                <a16:creationId xmlns:a16="http://schemas.microsoft.com/office/drawing/2014/main" id="{77F9861B-DD09-41FA-A6F7-F3FC69A93221}"/>
              </a:ext>
            </a:extLst>
          </p:cNvPr>
          <p:cNvSpPr>
            <a:spLocks noGrp="1"/>
          </p:cNvSpPr>
          <p:nvPr>
            <p:ph type="sldNum" sz="quarter" idx="15"/>
          </p:nvPr>
        </p:nvSpPr>
        <p:spPr/>
        <p:txBody>
          <a:bodyPr/>
          <a:lstStyle/>
          <a:p>
            <a:fld id="{0B34F065-1154-456A-91E3-76DE8E75E17B}" type="slidenum">
              <a:rPr lang="ar-SA" smtClean="0"/>
              <a:pPr/>
              <a:t>50</a:t>
            </a:fld>
            <a:endParaRPr lang="ar-SA"/>
          </a:p>
        </p:txBody>
      </p:sp>
      <p:sp>
        <p:nvSpPr>
          <p:cNvPr id="5" name="عنوان 1">
            <a:extLst>
              <a:ext uri="{FF2B5EF4-FFF2-40B4-BE49-F238E27FC236}">
                <a16:creationId xmlns:a16="http://schemas.microsoft.com/office/drawing/2014/main" id="{A921791D-8E3D-4F48-AA51-0D9CC76B1109}"/>
              </a:ext>
            </a:extLst>
          </p:cNvPr>
          <p:cNvSpPr>
            <a:spLocks noGrp="1"/>
          </p:cNvSpPr>
          <p:nvPr>
            <p:ph type="title"/>
          </p:nvPr>
        </p:nvSpPr>
        <p:spPr>
          <a:xfrm>
            <a:off x="457200" y="0"/>
            <a:ext cx="7671816" cy="6858000"/>
          </a:xfr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ar-SA" sz="9600" dirty="0"/>
              <a:t>شكراً لإصغائكم</a:t>
            </a:r>
            <a:br>
              <a:rPr lang="ar-SA" sz="9600" dirty="0"/>
            </a:br>
            <a:br>
              <a:rPr lang="ar-SA" sz="9600" dirty="0"/>
            </a:br>
            <a:r>
              <a:rPr lang="ar-SA" sz="9600" dirty="0"/>
              <a:t> </a:t>
            </a:r>
            <a:endParaRPr lang="ar-SA" sz="9600" b="1"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1618172"/>
            <a:ext cx="7946136" cy="4855780"/>
          </a:xfrm>
        </p:spPr>
        <p:txBody>
          <a:bodyPr>
            <a:normAutofit/>
          </a:bodyPr>
          <a:lstStyle/>
          <a:p>
            <a:pPr>
              <a:buNone/>
            </a:pPr>
            <a:r>
              <a:rPr lang="ar-SA" b="1" dirty="0"/>
              <a:t>المرسوم التشريعي 12 لعام 1970</a:t>
            </a:r>
          </a:p>
          <a:p>
            <a:pPr>
              <a:buNone/>
            </a:pPr>
            <a:r>
              <a:rPr lang="ar-SA" b="1" dirty="0"/>
              <a:t> (قانون مزاولة المهن الطبية في الجهورية العربية السورية )</a:t>
            </a:r>
          </a:p>
          <a:p>
            <a:pPr>
              <a:buNone/>
            </a:pPr>
            <a:endParaRPr lang="ar-SA" dirty="0"/>
          </a:p>
          <a:p>
            <a:r>
              <a:rPr lang="ar-SA" sz="3000" dirty="0"/>
              <a:t>المادة 31</a:t>
            </a:r>
            <a:endParaRPr lang="en-US" sz="3000" dirty="0"/>
          </a:p>
          <a:p>
            <a:r>
              <a:rPr lang="ar-SA" sz="3000" dirty="0"/>
              <a:t>المادة 33</a:t>
            </a:r>
          </a:p>
          <a:p>
            <a:r>
              <a:rPr lang="ar-SA" sz="3000" dirty="0"/>
              <a:t>المادة 34</a:t>
            </a:r>
            <a:endParaRPr lang="en-US" sz="3000" dirty="0"/>
          </a:p>
          <a:p>
            <a:r>
              <a:rPr lang="ar-SA" sz="3000" dirty="0"/>
              <a:t>المادة 35</a:t>
            </a:r>
            <a:endParaRPr lang="en-US" sz="3000" dirty="0"/>
          </a:p>
          <a:p>
            <a:r>
              <a:rPr lang="ar-SA" sz="3000" dirty="0"/>
              <a:t>المادة 38</a:t>
            </a:r>
            <a:endParaRPr lang="en-US" sz="3000" dirty="0"/>
          </a:p>
        </p:txBody>
      </p:sp>
      <p:sp>
        <p:nvSpPr>
          <p:cNvPr id="5" name="عنصر نائب للتاريخ 4">
            <a:extLst>
              <a:ext uri="{FF2B5EF4-FFF2-40B4-BE49-F238E27FC236}">
                <a16:creationId xmlns:a16="http://schemas.microsoft.com/office/drawing/2014/main" id="{081136D1-12F1-44F8-BA17-FE430DF3956D}"/>
              </a:ext>
            </a:extLst>
          </p:cNvPr>
          <p:cNvSpPr>
            <a:spLocks noGrp="1"/>
          </p:cNvSpPr>
          <p:nvPr>
            <p:ph type="dt" sz="half" idx="14"/>
          </p:nvPr>
        </p:nvSpPr>
        <p:spPr/>
        <p:txBody>
          <a:bodyPr/>
          <a:lstStyle/>
          <a:p>
            <a:fld id="{9C94A2FB-98E1-4EBF-AFEB-78B17982EACF}" type="datetime3">
              <a:rPr lang="en-US" smtClean="0"/>
              <a:t>20 March 2019</a:t>
            </a:fld>
            <a:endParaRPr lang="ar-SA"/>
          </a:p>
        </p:txBody>
      </p:sp>
      <p:sp>
        <p:nvSpPr>
          <p:cNvPr id="6" name="عنصر نائب لرقم الشريحة 5">
            <a:extLst>
              <a:ext uri="{FF2B5EF4-FFF2-40B4-BE49-F238E27FC236}">
                <a16:creationId xmlns:a16="http://schemas.microsoft.com/office/drawing/2014/main" id="{A2F49107-1B21-4630-AE24-029060F4F95F}"/>
              </a:ext>
            </a:extLst>
          </p:cNvPr>
          <p:cNvSpPr>
            <a:spLocks noGrp="1"/>
          </p:cNvSpPr>
          <p:nvPr>
            <p:ph type="sldNum" sz="quarter" idx="15"/>
          </p:nvPr>
        </p:nvSpPr>
        <p:spPr/>
        <p:txBody>
          <a:bodyPr/>
          <a:lstStyle/>
          <a:p>
            <a:fld id="{0B34F065-1154-456A-91E3-76DE8E75E17B}" type="slidenum">
              <a:rPr lang="ar-SA" smtClean="0"/>
              <a:pPr/>
              <a:t>6</a:t>
            </a:fld>
            <a:endParaRPr lang="ar-SA"/>
          </a:p>
        </p:txBody>
      </p:sp>
      <p:pic>
        <p:nvPicPr>
          <p:cNvPr id="4" name="صورة 3" descr="IMG-20180704-WA0016.jpg"/>
          <p:cNvPicPr>
            <a:picLocks noChangeAspect="1"/>
          </p:cNvPicPr>
          <p:nvPr/>
        </p:nvPicPr>
        <p:blipFill>
          <a:blip r:embed="rId2" cstate="print"/>
          <a:stretch>
            <a:fillRect/>
          </a:stretch>
        </p:blipFill>
        <p:spPr>
          <a:xfrm>
            <a:off x="0" y="2435924"/>
            <a:ext cx="3639030" cy="4422075"/>
          </a:xfrm>
          <a:prstGeom prst="rect">
            <a:avLst/>
          </a:prstGeom>
          <a:ln>
            <a:noFill/>
          </a:ln>
          <a:effectLst>
            <a:softEdge rad="112500"/>
          </a:effectLst>
        </p:spPr>
      </p:pic>
      <p:sp>
        <p:nvSpPr>
          <p:cNvPr id="8" name="عنوان 1">
            <a:extLst>
              <a:ext uri="{FF2B5EF4-FFF2-40B4-BE49-F238E27FC236}">
                <a16:creationId xmlns:a16="http://schemas.microsoft.com/office/drawing/2014/main" id="{493C66F1-A332-452F-9A25-BC4760A8A16E}"/>
              </a:ext>
            </a:extLst>
          </p:cNvPr>
          <p:cNvSpPr txBox="1">
            <a:spLocks/>
          </p:cNvSpPr>
          <p:nvPr/>
        </p:nvSpPr>
        <p:spPr>
          <a:xfrm>
            <a:off x="151015" y="256190"/>
            <a:ext cx="8382000" cy="1143000"/>
          </a:xfrm>
          <a:prstGeom prst="rect">
            <a:avLst/>
          </a:prstGeom>
          <a:solidFill>
            <a:schemeClr val="accent1">
              <a:lumMod val="20000"/>
              <a:lumOff val="80000"/>
            </a:schemeClr>
          </a:solidFill>
        </p:spPr>
        <p:txBody>
          <a:bodyPr vert="horz" anchor="b">
            <a:normAutofit fontScale="92500"/>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000" b="1" dirty="0"/>
              <a:t>التشريعات الناظمة لصرف الأدوية النفسية في سورية</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A78E84A-FC3A-42C1-B265-8E8F5F5F7DF3}"/>
              </a:ext>
            </a:extLst>
          </p:cNvPr>
          <p:cNvSpPr>
            <a:spLocks noGrp="1"/>
          </p:cNvSpPr>
          <p:nvPr>
            <p:ph type="title"/>
          </p:nvPr>
        </p:nvSpPr>
        <p:spPr/>
        <p:txBody>
          <a:bodyPr/>
          <a:lstStyle/>
          <a:p>
            <a:endParaRPr lang="ar-SA" dirty="0"/>
          </a:p>
        </p:txBody>
      </p:sp>
      <p:sp>
        <p:nvSpPr>
          <p:cNvPr id="3" name="عنصر نائب للمحتوى 2">
            <a:extLst>
              <a:ext uri="{FF2B5EF4-FFF2-40B4-BE49-F238E27FC236}">
                <a16:creationId xmlns:a16="http://schemas.microsoft.com/office/drawing/2014/main" id="{E0AF8014-6CCC-44CD-842C-2B7A56F2B40A}"/>
              </a:ext>
            </a:extLst>
          </p:cNvPr>
          <p:cNvSpPr>
            <a:spLocks noGrp="1"/>
          </p:cNvSpPr>
          <p:nvPr>
            <p:ph sz="quarter" idx="1"/>
          </p:nvPr>
        </p:nvSpPr>
        <p:spPr>
          <a:xfrm>
            <a:off x="457200" y="1600200"/>
            <a:ext cx="7467600" cy="4349080"/>
          </a:xfrm>
        </p:spPr>
        <p:txBody>
          <a:bodyPr>
            <a:normAutofit fontScale="92500" lnSpcReduction="10000"/>
          </a:bodyPr>
          <a:lstStyle/>
          <a:p>
            <a:r>
              <a:rPr lang="ar-SA" sz="3000" b="1" dirty="0"/>
              <a:t>المادة </a:t>
            </a:r>
            <a:r>
              <a:rPr lang="en-US" sz="3000" b="1" dirty="0"/>
              <a:t>31</a:t>
            </a:r>
            <a:endParaRPr lang="ar-SA" sz="3000" b="1" dirty="0"/>
          </a:p>
          <a:p>
            <a:pPr marL="0" indent="0">
              <a:buNone/>
            </a:pPr>
            <a:r>
              <a:rPr lang="ar-SA" sz="2800" dirty="0"/>
              <a:t>تقسم المواد الشديدة التأثير التي تستعمل في الصيدليات لتحضير الأدوية المختلفة إلى الأقسام الآتية :</a:t>
            </a:r>
          </a:p>
          <a:p>
            <a:pPr marL="0" indent="0">
              <a:buNone/>
            </a:pPr>
            <a:r>
              <a:rPr lang="ar-SA" sz="2800" b="1" dirty="0"/>
              <a:t>1-</a:t>
            </a:r>
            <a:r>
              <a:rPr lang="ar-SA" sz="2800" dirty="0"/>
              <a:t>المواد السامة المذكورة في الجدول ( أ ) من دستور الأدوية .</a:t>
            </a:r>
          </a:p>
          <a:p>
            <a:pPr marL="0" indent="0">
              <a:buNone/>
            </a:pPr>
            <a:r>
              <a:rPr lang="ar-SA" sz="2800" b="1" dirty="0"/>
              <a:t>2-المواد المخدرة المذكورة في الجدول ( ب ) من دستور الأدوية .</a:t>
            </a:r>
          </a:p>
          <a:p>
            <a:pPr marL="0" indent="0">
              <a:buNone/>
            </a:pPr>
            <a:r>
              <a:rPr lang="ar-SA" sz="2800" b="1" dirty="0"/>
              <a:t>3-</a:t>
            </a:r>
            <a:r>
              <a:rPr lang="ar-SA" sz="2800" dirty="0"/>
              <a:t>المواد المعزولة المذكورة في الجدول ( ج ) من دستور الأدوية .</a:t>
            </a:r>
          </a:p>
          <a:p>
            <a:pPr marL="0" indent="0">
              <a:buNone/>
            </a:pPr>
            <a:r>
              <a:rPr lang="ar-SA" sz="2800" dirty="0"/>
              <a:t>ويجب أن يكون ملصقا" على أوعية كل منها </a:t>
            </a:r>
            <a:r>
              <a:rPr lang="ar-SA" sz="2800" dirty="0" err="1"/>
              <a:t>اللصاقة</a:t>
            </a:r>
            <a:r>
              <a:rPr lang="ar-SA" sz="2800" dirty="0"/>
              <a:t> الخاصة الموصوفة في دستور الأدوية المعمول به </a:t>
            </a:r>
            <a:r>
              <a:rPr lang="ar-SA" sz="2800" b="1" dirty="0"/>
              <a:t>وان تحفظ كل المواد الداخلة في احد الأقسام الثلاثة المذكورة في خزانة مقفلة خاصة بها وان تكون مفاتيحها بعهدة صاحب الصيدلية او مديرها الفني</a:t>
            </a:r>
            <a:r>
              <a:rPr lang="ar-SA" sz="2800" dirty="0"/>
              <a:t> .</a:t>
            </a:r>
          </a:p>
          <a:p>
            <a:endParaRPr lang="ar-SA" sz="2800" dirty="0"/>
          </a:p>
        </p:txBody>
      </p:sp>
      <p:sp>
        <p:nvSpPr>
          <p:cNvPr id="4" name="عنصر نائب للتاريخ 3">
            <a:extLst>
              <a:ext uri="{FF2B5EF4-FFF2-40B4-BE49-F238E27FC236}">
                <a16:creationId xmlns:a16="http://schemas.microsoft.com/office/drawing/2014/main" id="{D33A7846-99BF-4021-8B40-7CC356BFB161}"/>
              </a:ext>
            </a:extLst>
          </p:cNvPr>
          <p:cNvSpPr>
            <a:spLocks noGrp="1"/>
          </p:cNvSpPr>
          <p:nvPr>
            <p:ph type="dt" sz="half" idx="14"/>
          </p:nvPr>
        </p:nvSpPr>
        <p:spPr/>
        <p:txBody>
          <a:bodyPr/>
          <a:lstStyle/>
          <a:p>
            <a:fld id="{4AC3D254-9F04-48C1-A4BF-B5ACEB10120B}" type="datetime3">
              <a:rPr lang="en-US" smtClean="0"/>
              <a:t>20 March 2019</a:t>
            </a:fld>
            <a:endParaRPr lang="ar-SA"/>
          </a:p>
        </p:txBody>
      </p:sp>
      <p:sp>
        <p:nvSpPr>
          <p:cNvPr id="5" name="عنصر نائب لرقم الشريحة 4">
            <a:extLst>
              <a:ext uri="{FF2B5EF4-FFF2-40B4-BE49-F238E27FC236}">
                <a16:creationId xmlns:a16="http://schemas.microsoft.com/office/drawing/2014/main" id="{46BBCE63-7E11-420B-B528-7F1AB0847851}"/>
              </a:ext>
            </a:extLst>
          </p:cNvPr>
          <p:cNvSpPr>
            <a:spLocks noGrp="1"/>
          </p:cNvSpPr>
          <p:nvPr>
            <p:ph type="sldNum" sz="quarter" idx="15"/>
          </p:nvPr>
        </p:nvSpPr>
        <p:spPr/>
        <p:txBody>
          <a:bodyPr/>
          <a:lstStyle/>
          <a:p>
            <a:fld id="{0B34F065-1154-456A-91E3-76DE8E75E17B}" type="slidenum">
              <a:rPr lang="ar-SA" smtClean="0"/>
              <a:pPr/>
              <a:t>7</a:t>
            </a:fld>
            <a:endParaRPr lang="ar-SA"/>
          </a:p>
        </p:txBody>
      </p:sp>
      <p:sp>
        <p:nvSpPr>
          <p:cNvPr id="7" name="عنوان 1">
            <a:extLst>
              <a:ext uri="{FF2B5EF4-FFF2-40B4-BE49-F238E27FC236}">
                <a16:creationId xmlns:a16="http://schemas.microsoft.com/office/drawing/2014/main" id="{DB29C8E0-2A0F-4073-9F47-2C7AE95070EB}"/>
              </a:ext>
            </a:extLst>
          </p:cNvPr>
          <p:cNvSpPr txBox="1">
            <a:spLocks/>
          </p:cNvSpPr>
          <p:nvPr/>
        </p:nvSpPr>
        <p:spPr>
          <a:xfrm>
            <a:off x="151015" y="256190"/>
            <a:ext cx="8382000" cy="1143000"/>
          </a:xfrm>
          <a:prstGeom prst="rect">
            <a:avLst/>
          </a:prstGeom>
          <a:solidFill>
            <a:schemeClr val="accent1">
              <a:lumMod val="20000"/>
              <a:lumOff val="80000"/>
            </a:schemeClr>
          </a:solidFill>
        </p:spPr>
        <p:txBody>
          <a:bodyPr vert="horz" anchor="b">
            <a:normAutofit fontScale="92500"/>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000" b="1" dirty="0"/>
              <a:t>التشريعات الناظمة لصرف الأدوية النفسية في سورية</a:t>
            </a:r>
          </a:p>
        </p:txBody>
      </p:sp>
    </p:spTree>
    <p:extLst>
      <p:ext uri="{BB962C8B-B14F-4D97-AF65-F5344CB8AC3E}">
        <p14:creationId xmlns:p14="http://schemas.microsoft.com/office/powerpoint/2010/main" val="19802135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1417638"/>
            <a:ext cx="7946136" cy="5056314"/>
          </a:xfrm>
        </p:spPr>
        <p:txBody>
          <a:bodyPr/>
          <a:lstStyle/>
          <a:p>
            <a:pPr>
              <a:buNone/>
            </a:pPr>
            <a:r>
              <a:rPr lang="ar-SA" dirty="0"/>
              <a:t> </a:t>
            </a:r>
            <a:r>
              <a:rPr lang="ar-SA" b="1" dirty="0"/>
              <a:t>القانون </a:t>
            </a:r>
            <a:r>
              <a:rPr lang="en-US" b="1" dirty="0"/>
              <a:t>2</a:t>
            </a:r>
            <a:r>
              <a:rPr lang="ar-SA" b="1" dirty="0"/>
              <a:t> لعام </a:t>
            </a:r>
            <a:r>
              <a:rPr lang="en-US" b="1" dirty="0"/>
              <a:t>1993</a:t>
            </a:r>
            <a:r>
              <a:rPr lang="ar-SA" b="1" dirty="0"/>
              <a:t> (قانون المخدرات ) </a:t>
            </a:r>
          </a:p>
          <a:p>
            <a:pPr>
              <a:buNone/>
            </a:pPr>
            <a:r>
              <a:rPr lang="ar-SA" b="1" dirty="0"/>
              <a:t>الفصل الرابع :الوصفات الطبية والصيدليات</a:t>
            </a:r>
            <a:endParaRPr lang="ar-SA" dirty="0"/>
          </a:p>
          <a:p>
            <a:r>
              <a:rPr lang="ar-SA" sz="2000" b="1" dirty="0"/>
              <a:t>المادة </a:t>
            </a:r>
            <a:r>
              <a:rPr lang="en-US" sz="2000" b="1" dirty="0"/>
              <a:t>15</a:t>
            </a:r>
          </a:p>
          <a:p>
            <a:r>
              <a:rPr lang="ar-SA" sz="2000" b="1" dirty="0"/>
              <a:t>المادة </a:t>
            </a:r>
            <a:r>
              <a:rPr lang="en-US" sz="2000" b="1" dirty="0"/>
              <a:t>16</a:t>
            </a:r>
          </a:p>
          <a:p>
            <a:r>
              <a:rPr lang="ar-SA" sz="2000" b="1" dirty="0"/>
              <a:t>المادة </a:t>
            </a:r>
            <a:r>
              <a:rPr lang="en-US" sz="2000" b="1" dirty="0"/>
              <a:t>18</a:t>
            </a:r>
          </a:p>
          <a:p>
            <a:r>
              <a:rPr lang="ar-SA" sz="2000" b="1" dirty="0"/>
              <a:t>المادة </a:t>
            </a:r>
            <a:r>
              <a:rPr lang="en-US" sz="2000" b="1" dirty="0"/>
              <a:t>19</a:t>
            </a:r>
          </a:p>
          <a:p>
            <a:r>
              <a:rPr lang="ar-SA" sz="2000" b="1" dirty="0"/>
              <a:t>المادة </a:t>
            </a:r>
            <a:r>
              <a:rPr lang="en-US" sz="2000" b="1" dirty="0"/>
              <a:t>20</a:t>
            </a:r>
          </a:p>
          <a:p>
            <a:r>
              <a:rPr lang="ar-SA" sz="2000" b="1" dirty="0"/>
              <a:t>المادة </a:t>
            </a:r>
            <a:r>
              <a:rPr lang="en-US" sz="2000" b="1" dirty="0"/>
              <a:t>21</a:t>
            </a:r>
          </a:p>
          <a:p>
            <a:r>
              <a:rPr lang="ar-SA" sz="2000" b="1" dirty="0"/>
              <a:t>المادة </a:t>
            </a:r>
            <a:r>
              <a:rPr lang="en-US" sz="2000" b="1" dirty="0"/>
              <a:t>22</a:t>
            </a:r>
          </a:p>
          <a:p>
            <a:r>
              <a:rPr lang="ar-SA" sz="2000" b="1" dirty="0"/>
              <a:t>المادة </a:t>
            </a:r>
            <a:r>
              <a:rPr lang="en-US" sz="2000" b="1" dirty="0"/>
              <a:t>23</a:t>
            </a:r>
            <a:endParaRPr lang="ar-SA" sz="2000" b="1" dirty="0"/>
          </a:p>
          <a:p>
            <a:r>
              <a:rPr lang="ar-SA" sz="2000" b="1" dirty="0"/>
              <a:t>المادة </a:t>
            </a:r>
            <a:r>
              <a:rPr lang="en-US" sz="2000" b="1" dirty="0"/>
              <a:t>24</a:t>
            </a:r>
          </a:p>
          <a:p>
            <a:r>
              <a:rPr lang="ar-SA" sz="2000" b="1" dirty="0"/>
              <a:t>المادة </a:t>
            </a:r>
            <a:r>
              <a:rPr lang="en-US" sz="2000" b="1" dirty="0"/>
              <a:t>25</a:t>
            </a:r>
          </a:p>
          <a:p>
            <a:endParaRPr lang="en-US" sz="2800" b="1" dirty="0"/>
          </a:p>
          <a:p>
            <a:endParaRPr lang="ar-SA" dirty="0"/>
          </a:p>
        </p:txBody>
      </p:sp>
      <p:sp>
        <p:nvSpPr>
          <p:cNvPr id="5" name="عنصر نائب للتاريخ 4">
            <a:extLst>
              <a:ext uri="{FF2B5EF4-FFF2-40B4-BE49-F238E27FC236}">
                <a16:creationId xmlns:a16="http://schemas.microsoft.com/office/drawing/2014/main" id="{40F84864-0934-46BE-9D3F-77EFEACE8182}"/>
              </a:ext>
            </a:extLst>
          </p:cNvPr>
          <p:cNvSpPr>
            <a:spLocks noGrp="1"/>
          </p:cNvSpPr>
          <p:nvPr>
            <p:ph type="dt" sz="half" idx="14"/>
          </p:nvPr>
        </p:nvSpPr>
        <p:spPr/>
        <p:txBody>
          <a:bodyPr/>
          <a:lstStyle/>
          <a:p>
            <a:fld id="{AAE8DC13-ABA8-4049-BD48-2DF746E5C27C}" type="datetime3">
              <a:rPr lang="en-US" smtClean="0"/>
              <a:t>20 March 2019</a:t>
            </a:fld>
            <a:endParaRPr lang="ar-SA"/>
          </a:p>
        </p:txBody>
      </p:sp>
      <p:sp>
        <p:nvSpPr>
          <p:cNvPr id="6" name="عنصر نائب لرقم الشريحة 5">
            <a:extLst>
              <a:ext uri="{FF2B5EF4-FFF2-40B4-BE49-F238E27FC236}">
                <a16:creationId xmlns:a16="http://schemas.microsoft.com/office/drawing/2014/main" id="{DE580B07-3ACA-4A87-B0C0-6926297D22B9}"/>
              </a:ext>
            </a:extLst>
          </p:cNvPr>
          <p:cNvSpPr>
            <a:spLocks noGrp="1"/>
          </p:cNvSpPr>
          <p:nvPr>
            <p:ph type="sldNum" sz="quarter" idx="15"/>
          </p:nvPr>
        </p:nvSpPr>
        <p:spPr/>
        <p:txBody>
          <a:bodyPr/>
          <a:lstStyle/>
          <a:p>
            <a:fld id="{0B34F065-1154-456A-91E3-76DE8E75E17B}" type="slidenum">
              <a:rPr lang="ar-SA" smtClean="0"/>
              <a:pPr/>
              <a:t>8</a:t>
            </a:fld>
            <a:endParaRPr lang="ar-SA"/>
          </a:p>
        </p:txBody>
      </p:sp>
      <p:pic>
        <p:nvPicPr>
          <p:cNvPr id="4" name="صورة 3" descr="IMG-20180704-WA0012.jpg"/>
          <p:cNvPicPr>
            <a:picLocks noChangeAspect="1"/>
          </p:cNvPicPr>
          <p:nvPr/>
        </p:nvPicPr>
        <p:blipFill>
          <a:blip r:embed="rId2" cstate="print"/>
          <a:stretch>
            <a:fillRect/>
          </a:stretch>
        </p:blipFill>
        <p:spPr>
          <a:xfrm>
            <a:off x="-1" y="1417639"/>
            <a:ext cx="4091713" cy="5455618"/>
          </a:xfrm>
          <a:prstGeom prst="rect">
            <a:avLst/>
          </a:prstGeom>
          <a:ln>
            <a:noFill/>
          </a:ln>
          <a:effectLst>
            <a:softEdge rad="112500"/>
          </a:effectLst>
        </p:spPr>
      </p:pic>
      <p:sp>
        <p:nvSpPr>
          <p:cNvPr id="7" name="عنوان 1">
            <a:extLst>
              <a:ext uri="{FF2B5EF4-FFF2-40B4-BE49-F238E27FC236}">
                <a16:creationId xmlns:a16="http://schemas.microsoft.com/office/drawing/2014/main" id="{64AB3EC9-F5CC-4BA7-9C74-F4C9A542C994}"/>
              </a:ext>
            </a:extLst>
          </p:cNvPr>
          <p:cNvSpPr txBox="1">
            <a:spLocks/>
          </p:cNvSpPr>
          <p:nvPr/>
        </p:nvSpPr>
        <p:spPr>
          <a:xfrm>
            <a:off x="356616" y="131193"/>
            <a:ext cx="8382000" cy="1143000"/>
          </a:xfrm>
          <a:prstGeom prst="rect">
            <a:avLst/>
          </a:prstGeom>
          <a:solidFill>
            <a:schemeClr val="accent1">
              <a:lumMod val="20000"/>
              <a:lumOff val="80000"/>
            </a:schemeClr>
          </a:solidFill>
        </p:spPr>
        <p:txBody>
          <a:bodyPr vert="horz" anchor="b">
            <a:normAutofit fontScale="92500"/>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000" b="1" dirty="0"/>
              <a:t>التشريعات الناظمة لصرف الأدوية النفسية في سورية</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1844824"/>
            <a:ext cx="7671816" cy="4629128"/>
          </a:xfrm>
        </p:spPr>
        <p:txBody>
          <a:bodyPr>
            <a:normAutofit/>
          </a:bodyPr>
          <a:lstStyle/>
          <a:p>
            <a:r>
              <a:rPr lang="ar-SA" sz="2800" b="1" dirty="0"/>
              <a:t>المادة </a:t>
            </a:r>
            <a:r>
              <a:rPr lang="en-US" sz="2800" b="1" dirty="0"/>
              <a:t> 15</a:t>
            </a:r>
            <a:r>
              <a:rPr lang="ar-SA" sz="2800" dirty="0"/>
              <a:t>لا يجوز للأطباء المرخص لهم بمزاولة مهنة الطب أن يَصفوا المواد المخدرة لأي مريض </a:t>
            </a:r>
            <a:r>
              <a:rPr lang="ar-SA" sz="2800" b="1" dirty="0"/>
              <a:t>إلا بقصد العلاج الطبي .</a:t>
            </a:r>
            <a:r>
              <a:rPr lang="ar-SA" sz="2800" dirty="0"/>
              <a:t> ويحظر على الطبيب أن يحرر لنفسه وصفة بأي كمية من المواد المخدرة لاستعماله الخاص</a:t>
            </a:r>
            <a:endParaRPr lang="en-US" sz="2800" b="1" dirty="0"/>
          </a:p>
          <a:p>
            <a:r>
              <a:rPr lang="ar-SA" sz="2800" b="1" dirty="0"/>
              <a:t>المادة </a:t>
            </a:r>
            <a:r>
              <a:rPr lang="en-US" sz="2800" b="1" dirty="0"/>
              <a:t>16</a:t>
            </a:r>
            <a:r>
              <a:rPr lang="ar-SA" sz="2800" b="1" dirty="0"/>
              <a:t> </a:t>
            </a:r>
            <a:r>
              <a:rPr lang="ar-SA" sz="2800" dirty="0"/>
              <a:t>لا يجوز للصيادلة أن يصرفوا أدوية مخدرة إلا بوصفة طبية من طبيب بشري أو طبيب أسنان أو طبيب بيطري مرخص له بمزاولة مهنة الطب ، أو بموجب بطاقة رخصة......</a:t>
            </a:r>
            <a:endParaRPr lang="en-US" sz="2800" b="1" dirty="0"/>
          </a:p>
          <a:p>
            <a:endParaRPr lang="ar-SA" sz="2800" dirty="0"/>
          </a:p>
        </p:txBody>
      </p:sp>
      <p:sp>
        <p:nvSpPr>
          <p:cNvPr id="5" name="عنصر نائب للتاريخ 4">
            <a:extLst>
              <a:ext uri="{FF2B5EF4-FFF2-40B4-BE49-F238E27FC236}">
                <a16:creationId xmlns:a16="http://schemas.microsoft.com/office/drawing/2014/main" id="{40F84864-0934-46BE-9D3F-77EFEACE8182}"/>
              </a:ext>
            </a:extLst>
          </p:cNvPr>
          <p:cNvSpPr>
            <a:spLocks noGrp="1"/>
          </p:cNvSpPr>
          <p:nvPr>
            <p:ph type="dt" sz="half" idx="14"/>
          </p:nvPr>
        </p:nvSpPr>
        <p:spPr/>
        <p:txBody>
          <a:bodyPr/>
          <a:lstStyle/>
          <a:p>
            <a:fld id="{AAE8DC13-ABA8-4049-BD48-2DF746E5C27C}" type="datetime3">
              <a:rPr lang="en-US" smtClean="0"/>
              <a:t>20 March 2019</a:t>
            </a:fld>
            <a:endParaRPr lang="ar-SA"/>
          </a:p>
        </p:txBody>
      </p:sp>
      <p:sp>
        <p:nvSpPr>
          <p:cNvPr id="6" name="عنصر نائب لرقم الشريحة 5">
            <a:extLst>
              <a:ext uri="{FF2B5EF4-FFF2-40B4-BE49-F238E27FC236}">
                <a16:creationId xmlns:a16="http://schemas.microsoft.com/office/drawing/2014/main" id="{DE580B07-3ACA-4A87-B0C0-6926297D22B9}"/>
              </a:ext>
            </a:extLst>
          </p:cNvPr>
          <p:cNvSpPr>
            <a:spLocks noGrp="1"/>
          </p:cNvSpPr>
          <p:nvPr>
            <p:ph type="sldNum" sz="quarter" idx="15"/>
          </p:nvPr>
        </p:nvSpPr>
        <p:spPr/>
        <p:txBody>
          <a:bodyPr/>
          <a:lstStyle/>
          <a:p>
            <a:fld id="{0B34F065-1154-456A-91E3-76DE8E75E17B}" type="slidenum">
              <a:rPr lang="ar-SA" smtClean="0"/>
              <a:pPr/>
              <a:t>9</a:t>
            </a:fld>
            <a:endParaRPr lang="ar-SA"/>
          </a:p>
        </p:txBody>
      </p:sp>
      <p:sp>
        <p:nvSpPr>
          <p:cNvPr id="7" name="عنوان 1">
            <a:extLst>
              <a:ext uri="{FF2B5EF4-FFF2-40B4-BE49-F238E27FC236}">
                <a16:creationId xmlns:a16="http://schemas.microsoft.com/office/drawing/2014/main" id="{64AB3EC9-F5CC-4BA7-9C74-F4C9A542C994}"/>
              </a:ext>
            </a:extLst>
          </p:cNvPr>
          <p:cNvSpPr txBox="1">
            <a:spLocks/>
          </p:cNvSpPr>
          <p:nvPr/>
        </p:nvSpPr>
        <p:spPr>
          <a:xfrm>
            <a:off x="356616" y="131193"/>
            <a:ext cx="8382000" cy="1143000"/>
          </a:xfrm>
          <a:prstGeom prst="rect">
            <a:avLst/>
          </a:prstGeom>
          <a:solidFill>
            <a:schemeClr val="accent1">
              <a:lumMod val="20000"/>
              <a:lumOff val="80000"/>
            </a:schemeClr>
          </a:solidFill>
        </p:spPr>
        <p:txBody>
          <a:bodyPr vert="horz" anchor="b">
            <a:normAutofit fontScale="92500"/>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r"/>
            <a:r>
              <a:rPr lang="ar-SA" sz="4000" b="1" dirty="0"/>
              <a:t>التشريعات الناظمة لصرف الأدوية النفسية في سورية</a:t>
            </a:r>
          </a:p>
        </p:txBody>
      </p:sp>
    </p:spTree>
    <p:extLst>
      <p:ext uri="{BB962C8B-B14F-4D97-AF65-F5344CB8AC3E}">
        <p14:creationId xmlns:p14="http://schemas.microsoft.com/office/powerpoint/2010/main" val="42068063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حافة متوهج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1827</TotalTime>
  <Words>1621</Words>
  <Application>Microsoft Office PowerPoint</Application>
  <PresentationFormat>عرض على الشاشة (4:3)</PresentationFormat>
  <Paragraphs>393</Paragraphs>
  <Slides>50</Slides>
  <Notes>2</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50</vt:i4>
      </vt:variant>
    </vt:vector>
  </HeadingPairs>
  <TitlesOfParts>
    <vt:vector size="57" baseType="lpstr">
      <vt:lpstr>Calibri</vt:lpstr>
      <vt:lpstr>Calibri Light</vt:lpstr>
      <vt:lpstr>Courier New</vt:lpstr>
      <vt:lpstr>Times New Roman</vt:lpstr>
      <vt:lpstr>Wingdings</vt:lpstr>
      <vt:lpstr>Wingdings 2</vt:lpstr>
      <vt:lpstr>مشربية</vt:lpstr>
      <vt:lpstr>عرض تقديمي في PowerPoint</vt:lpstr>
      <vt:lpstr>عرض تقديمي في PowerPoint</vt:lpstr>
      <vt:lpstr>مقدمة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التعريف بالأدوية النفسية: </vt:lpstr>
      <vt:lpstr>عرض تقديمي في PowerPoint</vt:lpstr>
      <vt:lpstr>عرض تقديمي في PowerPoint</vt:lpstr>
      <vt:lpstr>عرض تقديمي في PowerPoint</vt:lpstr>
      <vt:lpstr> </vt:lpstr>
      <vt:lpstr>عرض تقديمي في PowerPoint</vt:lpstr>
      <vt:lpstr>عرض تقديمي في PowerPoint</vt:lpstr>
      <vt:lpstr>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شكراً لإصغائكم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الأندلس الخاصة للعلوم الطبية     كليــة الصيـــدلة      استبيان حول صرف صيادلة المجتمع لأدوية المهدئات ومضادات الاكتئاب في الساحل السوري  Questionnaire on the prescription of sedatives and antidepressants between community pharmacists in the Syrian coast   بحث أعد لنيل شهادة البكالوريوس في الصيدلة والكيمياء الصيدلية       إعداد الطلاب: راما بياسي –  يارا مسعود – وديع عرقاوي     إشراف : أ.د. محمد هارون                        د. ريم حرفوش       العام الدراسي 2018- 2019</dc:title>
  <dc:creator>high tech</dc:creator>
  <cp:lastModifiedBy>rimharf rimharf</cp:lastModifiedBy>
  <cp:revision>88</cp:revision>
  <dcterms:created xsi:type="dcterms:W3CDTF">2018-07-10T08:30:03Z</dcterms:created>
  <dcterms:modified xsi:type="dcterms:W3CDTF">2019-03-20T09:56:31Z</dcterms:modified>
</cp:coreProperties>
</file>