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04/07/1440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04/07/1440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04/07/1440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04/07/1440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04/07/1440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04/07/1440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04/07/1440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04/07/1440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620688"/>
            <a:ext cx="748883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7503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ar-SY" dirty="0" smtClean="0"/>
              <a:t>    </a:t>
            </a:r>
            <a:r>
              <a:rPr lang="ar-SY" sz="3600" dirty="0" smtClean="0"/>
              <a:t>عليك </a:t>
            </a:r>
            <a:r>
              <a:rPr lang="ar-SY" sz="3600" dirty="0"/>
              <a:t>ان تقوم بالتحليل بعد استشارة الطبيب </a:t>
            </a:r>
            <a:r>
              <a:rPr lang="ar-SY" sz="3600" dirty="0" smtClean="0"/>
              <a:t>و وجود احدى </a:t>
            </a:r>
            <a:r>
              <a:rPr lang="ar-SY" sz="3600" dirty="0"/>
              <a:t>الحالات التي ذكرناها انفا وتستدعي اجراء تحليل لتحري مستوى سكر الدم </a:t>
            </a:r>
            <a:endParaRPr lang="en-US" sz="3600" dirty="0"/>
          </a:p>
          <a:p>
            <a:endParaRPr lang="ar-SY" sz="360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ar-SY" dirty="0">
                <a:solidFill>
                  <a:schemeClr val="accent5">
                    <a:lumMod val="75000"/>
                  </a:schemeClr>
                </a:solidFill>
              </a:rPr>
              <a:t>اذا كان ابي مصابا بالسكري ، هل يجب ان اقوم بالتحليل ؟</a:t>
            </a:r>
          </a:p>
        </p:txBody>
      </p:sp>
    </p:spTree>
    <p:extLst>
      <p:ext uri="{BB962C8B-B14F-4D97-AF65-F5344CB8AC3E}">
        <p14:creationId xmlns:p14="http://schemas.microsoft.com/office/powerpoint/2010/main" val="36370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0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06896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Y" sz="4000" dirty="0">
                <a:solidFill>
                  <a:srgbClr val="FFC000"/>
                </a:solidFill>
                <a:ea typeface="Calibri"/>
                <a:cs typeface="Arial"/>
              </a:rPr>
              <a:t>الجديد في التشخيص المخبري لمرض السكري</a:t>
            </a:r>
            <a:r>
              <a:rPr lang="en-US" sz="4000" dirty="0">
                <a:solidFill>
                  <a:srgbClr val="FFC000"/>
                </a:solidFill>
                <a:ea typeface="Calibri"/>
                <a:cs typeface="Arial"/>
              </a:rPr>
              <a:t/>
            </a:r>
            <a:br>
              <a:rPr lang="en-US" sz="4000" dirty="0">
                <a:solidFill>
                  <a:srgbClr val="FFC000"/>
                </a:solidFill>
                <a:ea typeface="Calibri"/>
                <a:cs typeface="Arial"/>
              </a:rPr>
            </a:br>
            <a:r>
              <a:rPr lang="en-US" sz="4000" dirty="0">
                <a:solidFill>
                  <a:srgbClr val="FFC000"/>
                </a:solidFill>
                <a:ea typeface="Calibri"/>
                <a:cs typeface="Arial"/>
              </a:rPr>
              <a:t>New in laboratory diagnosis of Diabetes</a:t>
            </a:r>
            <a:r>
              <a:rPr lang="en-US" sz="4400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sz="2000" dirty="0">
                <a:ea typeface="Calibri"/>
                <a:cs typeface="Arial"/>
              </a:rPr>
              <a:t/>
            </a:r>
            <a:br>
              <a:rPr lang="en-US" sz="2000" dirty="0">
                <a:ea typeface="Calibri"/>
                <a:cs typeface="Arial"/>
              </a:rPr>
            </a:br>
            <a:endParaRPr lang="ar-SY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Y" sz="4000" dirty="0" smtClean="0">
                <a:solidFill>
                  <a:srgbClr val="002060"/>
                </a:solidFill>
              </a:rPr>
              <a:t>تقديم : </a:t>
            </a:r>
          </a:p>
          <a:p>
            <a:r>
              <a:rPr lang="ar-SY" sz="4000" dirty="0" smtClean="0">
                <a:solidFill>
                  <a:srgbClr val="002060"/>
                </a:solidFill>
              </a:rPr>
              <a:t>الدكتورة رملة سعيد الحامد</a:t>
            </a:r>
            <a:endParaRPr lang="ar-SY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sz="3600" dirty="0"/>
              <a:t>السكري مرض مزمن يحدث عندما </a:t>
            </a:r>
            <a:r>
              <a:rPr lang="ar-SY" sz="3600" dirty="0" err="1"/>
              <a:t>لاينتج</a:t>
            </a:r>
            <a:r>
              <a:rPr lang="ar-SY" sz="3600" dirty="0"/>
              <a:t> البنكرياس كمية كافية من الانسولين او عندما </a:t>
            </a:r>
            <a:r>
              <a:rPr lang="ar-SY" sz="3600" dirty="0" err="1"/>
              <a:t>لايتمكن</a:t>
            </a:r>
            <a:r>
              <a:rPr lang="ar-SY" sz="3600" dirty="0"/>
              <a:t> الجسم من استخدام الانسولين بكفاءة </a:t>
            </a:r>
          </a:p>
          <a:p>
            <a:r>
              <a:rPr lang="ar-SY" sz="3600" dirty="0"/>
              <a:t>والانسولين كما نعلم هو الهرمون الذي ينظم سكر الدم</a:t>
            </a:r>
          </a:p>
          <a:p>
            <a:endParaRPr lang="ar-SY" sz="360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>
                <a:solidFill>
                  <a:schemeClr val="accent5">
                    <a:lumMod val="75000"/>
                  </a:schemeClr>
                </a:solidFill>
              </a:rPr>
              <a:t>ماهومرض</a:t>
            </a:r>
            <a:r>
              <a:rPr lang="ar-SY" dirty="0">
                <a:solidFill>
                  <a:schemeClr val="accent5">
                    <a:lumMod val="75000"/>
                  </a:schemeClr>
                </a:solidFill>
              </a:rPr>
              <a:t> السكري ؟</a:t>
            </a:r>
          </a:p>
        </p:txBody>
      </p:sp>
    </p:spTree>
    <p:extLst>
      <p:ext uri="{BB962C8B-B14F-4D97-AF65-F5344CB8AC3E}">
        <p14:creationId xmlns:p14="http://schemas.microsoft.com/office/powerpoint/2010/main" val="35022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3" y="2132857"/>
            <a:ext cx="7905200" cy="4608512"/>
          </a:xfrm>
        </p:spPr>
        <p:txBody>
          <a:bodyPr>
            <a:normAutofit/>
          </a:bodyPr>
          <a:lstStyle/>
          <a:p>
            <a:pPr lvl="0"/>
            <a:r>
              <a:rPr lang="ar-SY" sz="2800" dirty="0"/>
              <a:t>اختبار السكر </a:t>
            </a:r>
            <a:r>
              <a:rPr lang="ar-SY" sz="2800" dirty="0" err="1"/>
              <a:t>الصيامي</a:t>
            </a:r>
            <a:r>
              <a:rPr lang="ar-SY" sz="2800" dirty="0"/>
              <a:t> ( دون تناول الغذاء مدة ثماني ساعات على الاقل ) : كمية  الغلوكوز في الدم اكبر او تساوي 126 ملغ/دل</a:t>
            </a:r>
            <a:endParaRPr lang="en-US" sz="2800" dirty="0"/>
          </a:p>
          <a:p>
            <a:pPr lvl="0"/>
            <a:r>
              <a:rPr lang="ar-SY" sz="2800" dirty="0"/>
              <a:t>اختبار السكر في اي وقت في اليوم : كمية الغلوكوز في الدم اكبر او تساوي 200 ملغ/دل</a:t>
            </a:r>
            <a:endParaRPr lang="en-US" sz="2800" dirty="0"/>
          </a:p>
          <a:p>
            <a:pPr lvl="0"/>
            <a:r>
              <a:rPr lang="ar-SY" sz="2800" dirty="0"/>
              <a:t>اختبار تحمل السكر الفموي </a:t>
            </a:r>
            <a:endParaRPr lang="en-US" sz="2800" dirty="0"/>
          </a:p>
          <a:p>
            <a:pPr lvl="0"/>
            <a:r>
              <a:rPr lang="ar-SY" sz="2800" dirty="0"/>
              <a:t>الهيموغلوبين المرتبط بالسكر </a:t>
            </a:r>
            <a:r>
              <a:rPr lang="en-US" sz="2800" dirty="0"/>
              <a:t>HBA1c </a:t>
            </a:r>
            <a:r>
              <a:rPr lang="ar-SY" sz="2800" dirty="0"/>
              <a:t>: اكبر او يساوي </a:t>
            </a:r>
            <a:r>
              <a:rPr lang="en-US" sz="2800" dirty="0"/>
              <a:t>6.5</a:t>
            </a:r>
            <a:r>
              <a:rPr lang="ar-SY" sz="2800" dirty="0"/>
              <a:t>% الذي يعطي الطبيب المعالج صورة شاملة عن مستوى السكر في الدم في الاشهر الثلاثة السابقة ، وكلما ارتفعت قيمة  الخضاب السكري يزداد خطر حدوث المضاعفات المرتبطة بالسكري</a:t>
            </a:r>
            <a:endParaRPr lang="en-US" sz="2800" dirty="0"/>
          </a:p>
          <a:p>
            <a:endParaRPr lang="ar-SY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507774"/>
          </a:xfrm>
        </p:spPr>
        <p:txBody>
          <a:bodyPr/>
          <a:lstStyle/>
          <a:p>
            <a:r>
              <a:rPr lang="ar-SY" sz="4400" dirty="0">
                <a:solidFill>
                  <a:schemeClr val="accent5">
                    <a:lumMod val="75000"/>
                  </a:schemeClr>
                </a:solidFill>
              </a:rPr>
              <a:t>كيف يكشف عن الاصابة بالمرض ؟</a:t>
            </a:r>
          </a:p>
        </p:txBody>
      </p:sp>
    </p:spTree>
    <p:extLst>
      <p:ext uri="{BB962C8B-B14F-4D97-AF65-F5344CB8AC3E}">
        <p14:creationId xmlns:p14="http://schemas.microsoft.com/office/powerpoint/2010/main" val="15199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ar-SY" sz="3600" dirty="0"/>
              <a:t>التوقف عن تناول اي ادوية قد تؤثر على مستوى الغلوكوز في الدم ، بعد استشارة الطبيب عن ذلك</a:t>
            </a:r>
            <a:endParaRPr lang="en-US" sz="3600" dirty="0"/>
          </a:p>
          <a:p>
            <a:pPr lvl="0"/>
            <a:r>
              <a:rPr lang="ar-SY" sz="3600" dirty="0"/>
              <a:t>توقف عن الطعام والشراب من منتصف الليل ، ويسمح فقط بشرب الماء </a:t>
            </a:r>
            <a:endParaRPr lang="en-US" sz="3600" dirty="0"/>
          </a:p>
          <a:p>
            <a:pPr lvl="0"/>
            <a:r>
              <a:rPr lang="ar-SY" sz="3600" dirty="0"/>
              <a:t>يفضل عمل الاختبار بين الساعة السابعة والتاسعة صباحا</a:t>
            </a:r>
            <a:endParaRPr lang="en-US" sz="3600" dirty="0"/>
          </a:p>
          <a:p>
            <a:endParaRPr lang="ar-SY" sz="360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z="4800" dirty="0">
                <a:solidFill>
                  <a:schemeClr val="accent5">
                    <a:lumMod val="75000"/>
                  </a:schemeClr>
                </a:solidFill>
              </a:rPr>
              <a:t>كيف استعد لاختبارات السكري ؟</a:t>
            </a:r>
          </a:p>
        </p:txBody>
      </p:sp>
    </p:spTree>
    <p:extLst>
      <p:ext uri="{BB962C8B-B14F-4D97-AF65-F5344CB8AC3E}">
        <p14:creationId xmlns:p14="http://schemas.microsoft.com/office/powerpoint/2010/main" val="12193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9" y="2248347"/>
            <a:ext cx="8121224" cy="4493021"/>
          </a:xfrm>
        </p:spPr>
        <p:txBody>
          <a:bodyPr/>
          <a:lstStyle/>
          <a:p>
            <a:pPr lvl="0"/>
            <a:r>
              <a:rPr lang="ar-SY" sz="3200" dirty="0"/>
              <a:t>الاشخاص الذين تجاوزوا ال45 عاما من العمر</a:t>
            </a:r>
            <a:endParaRPr lang="en-US" sz="3200" dirty="0"/>
          </a:p>
          <a:p>
            <a:pPr lvl="0"/>
            <a:r>
              <a:rPr lang="ar-SY" sz="3200" dirty="0"/>
              <a:t>الاشخاص الذين لم يبلغوا ال45 عاما من العمر ويمتلكون </a:t>
            </a:r>
            <a:r>
              <a:rPr lang="en-US" sz="3200" dirty="0"/>
              <a:t>BMI </a:t>
            </a:r>
            <a:r>
              <a:rPr lang="ar-SY" sz="3200" dirty="0"/>
              <a:t> مشعر كتلة الجسم اكبر او يساوي 25كغ /م2</a:t>
            </a:r>
            <a:endParaRPr lang="en-US" sz="3200" dirty="0"/>
          </a:p>
          <a:p>
            <a:pPr lvl="0"/>
            <a:r>
              <a:rPr lang="ar-SY" sz="3200" dirty="0"/>
              <a:t>وجود اقارب من الدرجة الاولى مصابين بالسكري ( اب ، ام ، اخوة )</a:t>
            </a:r>
            <a:endParaRPr lang="en-US" sz="3200" dirty="0"/>
          </a:p>
          <a:p>
            <a:pPr lvl="0"/>
            <a:r>
              <a:rPr lang="ar-SY" sz="3200" dirty="0"/>
              <a:t>وجود اصابة </a:t>
            </a:r>
            <a:r>
              <a:rPr lang="ar-SY" sz="3200" dirty="0" err="1"/>
              <a:t>بامراض</a:t>
            </a:r>
            <a:r>
              <a:rPr lang="ar-SY" sz="3200" dirty="0"/>
              <a:t> قلبية وعائية</a:t>
            </a:r>
            <a:endParaRPr lang="en-US" sz="3200" dirty="0"/>
          </a:p>
          <a:p>
            <a:pPr lvl="0"/>
            <a:r>
              <a:rPr lang="ar-SY" sz="3200" dirty="0"/>
              <a:t>بلوغ قيمة ضغط الدم </a:t>
            </a:r>
            <a:r>
              <a:rPr lang="ar-SY" sz="3200" dirty="0" err="1"/>
              <a:t>مايساوي</a:t>
            </a:r>
            <a:r>
              <a:rPr lang="ar-SY" sz="3200" dirty="0"/>
              <a:t> او اعلى من 140/90 ملم زئبقي او تناول ادوية معالجة ارتفاع ضغط الدم</a:t>
            </a:r>
            <a:endParaRPr lang="en-US" sz="3200" dirty="0"/>
          </a:p>
          <a:p>
            <a:endParaRPr lang="ar-SY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91750"/>
          </a:xfrm>
        </p:spPr>
        <p:txBody>
          <a:bodyPr>
            <a:noAutofit/>
          </a:bodyPr>
          <a:lstStyle/>
          <a:p>
            <a:r>
              <a:rPr lang="ar-SY" sz="4000" dirty="0">
                <a:solidFill>
                  <a:schemeClr val="accent5">
                    <a:lumMod val="75000"/>
                  </a:schemeClr>
                </a:solidFill>
              </a:rPr>
              <a:t>من الاشخاص الذين يجب ان يخضعوا لاختبارات الكشف عن السكري ؟</a:t>
            </a:r>
          </a:p>
        </p:txBody>
      </p:sp>
    </p:spTree>
    <p:extLst>
      <p:ext uri="{BB962C8B-B14F-4D97-AF65-F5344CB8AC3E}">
        <p14:creationId xmlns:p14="http://schemas.microsoft.com/office/powerpoint/2010/main" val="4752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916832"/>
            <a:ext cx="8892480" cy="4941168"/>
          </a:xfrm>
        </p:spPr>
        <p:txBody>
          <a:bodyPr>
            <a:noAutofit/>
          </a:bodyPr>
          <a:lstStyle/>
          <a:p>
            <a:pPr lvl="0"/>
            <a:r>
              <a:rPr lang="ar-SY" sz="2800" dirty="0"/>
              <a:t>ارتفاع نسبة شحوم الدم</a:t>
            </a:r>
            <a:endParaRPr lang="en-US" sz="2800" dirty="0"/>
          </a:p>
          <a:p>
            <a:pPr lvl="0"/>
            <a:r>
              <a:rPr lang="ar-SY" sz="2800" dirty="0"/>
              <a:t>نمط الحياة الخامل وقلة النشاطات الحركية</a:t>
            </a:r>
            <a:endParaRPr lang="en-US" sz="2800" dirty="0"/>
          </a:p>
          <a:p>
            <a:pPr lvl="0"/>
            <a:r>
              <a:rPr lang="ar-SY" sz="2800" dirty="0"/>
              <a:t>الاصابة بالمبيض متعدد الكيسات</a:t>
            </a:r>
            <a:endParaRPr lang="en-US" sz="2800" dirty="0"/>
          </a:p>
          <a:p>
            <a:pPr lvl="0"/>
            <a:r>
              <a:rPr lang="en-US" sz="2800" dirty="0"/>
              <a:t> </a:t>
            </a:r>
            <a:r>
              <a:rPr lang="ar-SY" sz="2800" dirty="0"/>
              <a:t>وجود الوزن الزائد</a:t>
            </a:r>
            <a:endParaRPr lang="en-US" sz="2800" dirty="0"/>
          </a:p>
          <a:p>
            <a:pPr lvl="0"/>
            <a:r>
              <a:rPr lang="ar-SY" sz="2800" dirty="0"/>
              <a:t>السيدات اللاتي اصبن بالسكري الحملي او وضعن مواليد اوزانهم اكثر من 4 كيلوغرام</a:t>
            </a:r>
            <a:endParaRPr lang="en-US" sz="2800" dirty="0"/>
          </a:p>
          <a:p>
            <a:pPr lvl="0"/>
            <a:r>
              <a:rPr lang="ar-SY" sz="2800" dirty="0"/>
              <a:t>اذا قمت بالتحليل سابقا وتبين بان نتيجتك ضمن مجال </a:t>
            </a:r>
            <a:r>
              <a:rPr lang="ar-SY" sz="2800" dirty="0" err="1"/>
              <a:t>ماقبل</a:t>
            </a:r>
            <a:r>
              <a:rPr lang="ar-SY" sz="2800" dirty="0"/>
              <a:t> السكري</a:t>
            </a:r>
            <a:endParaRPr lang="en-US" sz="2800" dirty="0"/>
          </a:p>
          <a:p>
            <a:pPr lvl="0"/>
            <a:r>
              <a:rPr lang="ar-SY" sz="2800" dirty="0"/>
              <a:t>وجود </a:t>
            </a:r>
            <a:r>
              <a:rPr lang="ar-SY" sz="2800" dirty="0" err="1"/>
              <a:t>بعذ</a:t>
            </a:r>
            <a:r>
              <a:rPr lang="ar-SY" sz="2800" dirty="0"/>
              <a:t> الاعراض مثل : احساس مستمر بالعطش ، وخاصة مع الاحتياج المتكرر للتبول ، والتئام بطيء للجروح ، والاصابة المتكررة بالعدوى ، التعب المستمر ، اضطراب الرؤية</a:t>
            </a:r>
            <a:endParaRPr lang="en-US" sz="2800" dirty="0"/>
          </a:p>
          <a:p>
            <a:endParaRPr lang="ar-SY" sz="280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91750"/>
          </a:xfrm>
        </p:spPr>
        <p:txBody>
          <a:bodyPr>
            <a:noAutofit/>
          </a:bodyPr>
          <a:lstStyle/>
          <a:p>
            <a:r>
              <a:rPr lang="ar-SY" sz="4000" dirty="0">
                <a:solidFill>
                  <a:schemeClr val="accent5">
                    <a:lumMod val="75000"/>
                  </a:schemeClr>
                </a:solidFill>
              </a:rPr>
              <a:t>من الاشخاص الذين يجب ان يخضعوا لاختبارات الكشف عن السكري ؟</a:t>
            </a:r>
          </a:p>
        </p:txBody>
      </p:sp>
    </p:spTree>
    <p:extLst>
      <p:ext uri="{BB962C8B-B14F-4D97-AF65-F5344CB8AC3E}">
        <p14:creationId xmlns:p14="http://schemas.microsoft.com/office/powerpoint/2010/main" val="34141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Y" dirty="0" smtClean="0"/>
              <a:t>   </a:t>
            </a:r>
            <a:r>
              <a:rPr lang="ar-SY" sz="3200" dirty="0" smtClean="0"/>
              <a:t>تم </a:t>
            </a:r>
            <a:r>
              <a:rPr lang="ar-SY" sz="3200" dirty="0"/>
              <a:t>اطلاق اختبار </a:t>
            </a:r>
            <a:r>
              <a:rPr lang="en-US" sz="3200" dirty="0" err="1"/>
              <a:t>Afinion</a:t>
            </a:r>
            <a:r>
              <a:rPr lang="en-US" sz="3200" dirty="0"/>
              <a:t> HBA1c </a:t>
            </a:r>
            <a:r>
              <a:rPr lang="en-US" sz="3200" dirty="0" err="1"/>
              <a:t>Dx</a:t>
            </a:r>
            <a:r>
              <a:rPr lang="ar-SY" sz="3200" dirty="0"/>
              <a:t> وهو اول اختبار سريري سريع لتشخيص السكري وتقييم احتمالية اصابة المريض به مستقبلا</a:t>
            </a:r>
            <a:br>
              <a:rPr lang="ar-SY" sz="3200" dirty="0"/>
            </a:br>
            <a:r>
              <a:rPr lang="ar-SY" sz="3200" dirty="0"/>
              <a:t>وتظهر هذه الطريقة نسبة الخضاب السكري باستخدام كاشف </a:t>
            </a:r>
            <a:r>
              <a:rPr lang="en-US" sz="3200" dirty="0" err="1"/>
              <a:t>Afinion</a:t>
            </a:r>
            <a:r>
              <a:rPr lang="en-US" sz="3200" dirty="0"/>
              <a:t> AS100 </a:t>
            </a:r>
            <a:r>
              <a:rPr lang="en-US" sz="3200" dirty="0" err="1"/>
              <a:t>Anahyzer</a:t>
            </a:r>
            <a:r>
              <a:rPr lang="ar-SY" sz="3200" dirty="0"/>
              <a:t>  ونتائجه دقيقة ومطابقة للطرائق التقليدية</a:t>
            </a:r>
            <a:br>
              <a:rPr lang="ar-SY" sz="3200" dirty="0"/>
            </a:br>
            <a:r>
              <a:rPr lang="ar-SY" sz="3200" dirty="0"/>
              <a:t>ميزة هذه الطريقة انها تظهر النتائج في دقائق ، مما يسمح للمريض بان يناقش خطته العلاجية مع الطبيب في الزيارة نفسها ، وهذا اسهل للطبيب والمريض</a:t>
            </a:r>
            <a:endParaRPr lang="en-US" sz="3200" dirty="0"/>
          </a:p>
          <a:p>
            <a:endParaRPr lang="ar-SY" sz="280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z="4400" dirty="0">
                <a:solidFill>
                  <a:schemeClr val="accent5">
                    <a:lumMod val="75000"/>
                  </a:schemeClr>
                </a:solidFill>
              </a:rPr>
              <a:t>طريقة حديثة وسريعة للكشف عن السكري </a:t>
            </a:r>
          </a:p>
        </p:txBody>
      </p:sp>
    </p:spTree>
    <p:extLst>
      <p:ext uri="{BB962C8B-B14F-4D97-AF65-F5344CB8AC3E}">
        <p14:creationId xmlns:p14="http://schemas.microsoft.com/office/powerpoint/2010/main" val="11590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/>
          <a:lstStyle/>
          <a:p>
            <a:r>
              <a:rPr lang="ar-SY" sz="3600" dirty="0"/>
              <a:t>يتم ذلك عن طريق :</a:t>
            </a:r>
            <a:br>
              <a:rPr lang="ar-SY" sz="3600" dirty="0"/>
            </a:br>
            <a:r>
              <a:rPr lang="ar-SY" sz="3600" dirty="0"/>
              <a:t>* المتابعة الدورية لتحليل الغلوكوز في الدم</a:t>
            </a:r>
            <a:br>
              <a:rPr lang="ar-SY" sz="3600" dirty="0"/>
            </a:br>
            <a:r>
              <a:rPr lang="ar-SY" sz="3600" dirty="0"/>
              <a:t>* قياس نسبة الخضاب السكري </a:t>
            </a:r>
            <a:r>
              <a:rPr lang="en-US" sz="3600" dirty="0"/>
              <a:t>HBA1c</a:t>
            </a:r>
            <a:r>
              <a:rPr lang="ar-SY" sz="3600" dirty="0"/>
              <a:t/>
            </a:r>
            <a:br>
              <a:rPr lang="ar-SY" sz="3600" dirty="0"/>
            </a:br>
            <a:r>
              <a:rPr lang="ar-SY" sz="3600" dirty="0"/>
              <a:t>* الالتزام بحمية صحية مدروسة تشمل جميع العناصر الغذائية</a:t>
            </a:r>
            <a:endParaRPr lang="en-US" sz="3600" dirty="0"/>
          </a:p>
          <a:p>
            <a:endParaRPr lang="ar-SY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84176"/>
          </a:xfrm>
        </p:spPr>
        <p:txBody>
          <a:bodyPr>
            <a:normAutofit/>
          </a:bodyPr>
          <a:lstStyle/>
          <a:p>
            <a:r>
              <a:rPr lang="ar-SY" sz="3600" dirty="0">
                <a:solidFill>
                  <a:schemeClr val="accent5">
                    <a:lumMod val="75000"/>
                  </a:schemeClr>
                </a:solidFill>
              </a:rPr>
              <a:t>اذا تم تشخيص اصابتي بالسكري ، كيف اعرف انني احافظ على مستواه الطبيعي </a:t>
            </a:r>
            <a:r>
              <a:rPr lang="ar-SY" sz="3600" dirty="0" err="1">
                <a:solidFill>
                  <a:schemeClr val="accent5">
                    <a:lumMod val="75000"/>
                  </a:schemeClr>
                </a:solidFill>
              </a:rPr>
              <a:t>لاتجنب</a:t>
            </a:r>
            <a:r>
              <a:rPr lang="ar-SY" sz="3600" dirty="0">
                <a:solidFill>
                  <a:schemeClr val="accent5">
                    <a:lumMod val="75000"/>
                  </a:schemeClr>
                </a:solidFill>
              </a:rPr>
              <a:t> المضاعفات ؟</a:t>
            </a:r>
          </a:p>
        </p:txBody>
      </p:sp>
    </p:spTree>
    <p:extLst>
      <p:ext uri="{BB962C8B-B14F-4D97-AF65-F5344CB8AC3E}">
        <p14:creationId xmlns:p14="http://schemas.microsoft.com/office/powerpoint/2010/main" val="42927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</TotalTime>
  <Words>409</Words>
  <Application>Microsoft Office PowerPoint</Application>
  <PresentationFormat>عرض على الشاشة (3:4)‏</PresentationFormat>
  <Paragraphs>35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غلاف فني</vt:lpstr>
      <vt:lpstr>عرض تقديمي في PowerPoint</vt:lpstr>
      <vt:lpstr>الجديد في التشخيص المخبري لمرض السكري New in laboratory diagnosis of Diabetes  </vt:lpstr>
      <vt:lpstr>ماهومرض السكري ؟</vt:lpstr>
      <vt:lpstr>كيف يكشف عن الاصابة بالمرض ؟</vt:lpstr>
      <vt:lpstr>كيف استعد لاختبارات السكري ؟</vt:lpstr>
      <vt:lpstr>من الاشخاص الذين يجب ان يخضعوا لاختبارات الكشف عن السكري ؟</vt:lpstr>
      <vt:lpstr>من الاشخاص الذين يجب ان يخضعوا لاختبارات الكشف عن السكري ؟</vt:lpstr>
      <vt:lpstr>طريقة حديثة وسريعة للكشف عن السكري </vt:lpstr>
      <vt:lpstr>اذا تم تشخيص اصابتي بالسكري ، كيف اعرف انني احافظ على مستواه الطبيعي لاتجنب المضاعفات ؟</vt:lpstr>
      <vt:lpstr>اذا كان ابي مصابا بالسكري ، هل يجب ان اقوم بالتحليل ؟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الجديد في التشخيص المخبري لمرض السكري New in laboratory diagnosis of Diabetes  </dc:title>
  <dc:creator>User</dc:creator>
  <cp:lastModifiedBy>User</cp:lastModifiedBy>
  <cp:revision>18</cp:revision>
  <dcterms:created xsi:type="dcterms:W3CDTF">2019-03-10T07:55:14Z</dcterms:created>
  <dcterms:modified xsi:type="dcterms:W3CDTF">2019-03-10T08:22:02Z</dcterms:modified>
</cp:coreProperties>
</file>