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370" r:id="rId4"/>
    <p:sldId id="256" r:id="rId5"/>
    <p:sldId id="426" r:id="rId6"/>
    <p:sldId id="427" r:id="rId7"/>
    <p:sldId id="428" r:id="rId8"/>
    <p:sldId id="418" r:id="rId9"/>
    <p:sldId id="419" r:id="rId10"/>
    <p:sldId id="420" r:id="rId11"/>
    <p:sldId id="421" r:id="rId12"/>
    <p:sldId id="429" r:id="rId13"/>
    <p:sldId id="397" r:id="rId14"/>
    <p:sldId id="340" r:id="rId15"/>
    <p:sldId id="357" r:id="rId16"/>
    <p:sldId id="285" r:id="rId17"/>
    <p:sldId id="287" r:id="rId18"/>
    <p:sldId id="288" r:id="rId19"/>
    <p:sldId id="289" r:id="rId20"/>
    <p:sldId id="347" r:id="rId21"/>
    <p:sldId id="292" r:id="rId22"/>
    <p:sldId id="293" r:id="rId23"/>
    <p:sldId id="294" r:id="rId24"/>
    <p:sldId id="360" r:id="rId25"/>
    <p:sldId id="359" r:id="rId26"/>
    <p:sldId id="378" r:id="rId27"/>
    <p:sldId id="425" r:id="rId28"/>
    <p:sldId id="430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B230"/>
    <a:srgbClr val="A7D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66" autoAdjust="0"/>
    <p:restoredTop sz="94660"/>
  </p:normalViewPr>
  <p:slideViewPr>
    <p:cSldViewPr>
      <p:cViewPr varScale="1">
        <p:scale>
          <a:sx n="69" d="100"/>
          <a:sy n="69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microsoft.com/office/2007/relationships/hdphoto" Target="../media/hdphoto4.wdp"/><Relationship Id="rId1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image" Target="../media/image5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microsoft.com/office/2007/relationships/hdphoto" Target="../media/hdphoto4.wdp"/><Relationship Id="rId1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image" Target="../media/image5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ADC7F-F50B-4337-8C19-A56485A0A4B1}" type="doc">
      <dgm:prSet loTypeId="urn:microsoft.com/office/officeart/2005/8/layout/hList7" loCatId="list" qsTypeId="urn:microsoft.com/office/officeart/2005/8/quickstyle/simple1" qsCatId="simple" csTypeId="urn:microsoft.com/office/officeart/2005/8/colors/accent3_1" csCatId="accent3" phldr="1"/>
      <dgm:spPr/>
    </dgm:pt>
    <dgm:pt modelId="{3E941E6A-816D-452D-B7A8-8855CBEDB48E}">
      <dgm:prSet phldrT="[Text]" custT="1"/>
      <dgm:spPr/>
      <dgm:t>
        <a:bodyPr/>
        <a:lstStyle/>
        <a:p>
          <a:r>
            <a:rPr lang="en-US" sz="2200" b="1" smtClean="0">
              <a:latin typeface="Times New Roman" pitchFamily="18" charset="0"/>
              <a:cs typeface="Times New Roman" pitchFamily="18" charset="0"/>
            </a:rPr>
            <a:t>Tree</a:t>
          </a:r>
          <a:endParaRPr lang="en-US" sz="2200" b="1" dirty="0">
            <a:latin typeface="Times New Roman" pitchFamily="18" charset="0"/>
            <a:cs typeface="Times New Roman" pitchFamily="18" charset="0"/>
          </a:endParaRPr>
        </a:p>
      </dgm:t>
    </dgm:pt>
    <dgm:pt modelId="{E63DD823-F70F-4447-9AC8-D2453B2F8504}" type="parTrans" cxnId="{93F0E29B-C3FE-4F3D-A752-471F6F0D072A}">
      <dgm:prSet/>
      <dgm:spPr/>
      <dgm:t>
        <a:bodyPr/>
        <a:lstStyle/>
        <a:p>
          <a:endParaRPr lang="en-US"/>
        </a:p>
      </dgm:t>
    </dgm:pt>
    <dgm:pt modelId="{8207BB43-1EB4-4621-A97E-D35F489A425B}" type="sibTrans" cxnId="{93F0E29B-C3FE-4F3D-A752-471F6F0D072A}">
      <dgm:prSet/>
      <dgm:spPr/>
      <dgm:t>
        <a:bodyPr/>
        <a:lstStyle/>
        <a:p>
          <a:endParaRPr lang="en-US"/>
        </a:p>
      </dgm:t>
    </dgm:pt>
    <dgm:pt modelId="{840634AC-677D-406D-9F5C-D81F96AC948D}">
      <dgm:prSet phldrT="[Text]" custT="1"/>
      <dgm:spPr/>
      <dgm:t>
        <a:bodyPr/>
        <a:lstStyle/>
        <a:p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Powder</a:t>
          </a:r>
          <a:endParaRPr lang="en-US" sz="2200" b="1" dirty="0">
            <a:latin typeface="Times New Roman" pitchFamily="18" charset="0"/>
            <a:cs typeface="Times New Roman" pitchFamily="18" charset="0"/>
          </a:endParaRPr>
        </a:p>
      </dgm:t>
    </dgm:pt>
    <dgm:pt modelId="{7AA9132D-62BD-48DA-B976-F302E6F8877B}" type="parTrans" cxnId="{8F35FF25-ECDA-41CD-AA74-099BC82DC39F}">
      <dgm:prSet/>
      <dgm:spPr/>
      <dgm:t>
        <a:bodyPr/>
        <a:lstStyle/>
        <a:p>
          <a:endParaRPr lang="en-US"/>
        </a:p>
      </dgm:t>
    </dgm:pt>
    <dgm:pt modelId="{315A36F1-53C2-4872-B66A-E1D9AE2D670E}" type="sibTrans" cxnId="{8F35FF25-ECDA-41CD-AA74-099BC82DC39F}">
      <dgm:prSet/>
      <dgm:spPr/>
      <dgm:t>
        <a:bodyPr/>
        <a:lstStyle/>
        <a:p>
          <a:endParaRPr lang="en-US"/>
        </a:p>
      </dgm:t>
    </dgm:pt>
    <dgm:pt modelId="{573E0C62-C12B-4FBD-95E7-EACF33DAD20C}">
      <dgm:prSet phldrT="[Text]" custT="1"/>
      <dgm:spPr/>
      <dgm:t>
        <a:bodyPr/>
        <a:lstStyle/>
        <a:p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Resin</a:t>
          </a:r>
          <a:endParaRPr lang="en-US" sz="2200" b="1" dirty="0">
            <a:latin typeface="Times New Roman" pitchFamily="18" charset="0"/>
            <a:cs typeface="Times New Roman" pitchFamily="18" charset="0"/>
          </a:endParaRPr>
        </a:p>
      </dgm:t>
    </dgm:pt>
    <dgm:pt modelId="{53E189BF-3244-4568-9970-924C7E2E47C5}" type="sibTrans" cxnId="{3C349713-E308-473D-B490-08308695050B}">
      <dgm:prSet/>
      <dgm:spPr/>
      <dgm:t>
        <a:bodyPr/>
        <a:lstStyle/>
        <a:p>
          <a:endParaRPr lang="en-US"/>
        </a:p>
      </dgm:t>
    </dgm:pt>
    <dgm:pt modelId="{9A0F8C05-F849-4E76-91D8-BD7B86A83F68}" type="parTrans" cxnId="{3C349713-E308-473D-B490-08308695050B}">
      <dgm:prSet/>
      <dgm:spPr/>
      <dgm:t>
        <a:bodyPr/>
        <a:lstStyle/>
        <a:p>
          <a:endParaRPr lang="en-US"/>
        </a:p>
      </dgm:t>
    </dgm:pt>
    <dgm:pt modelId="{3CE44892-59D6-43DD-A440-2A138409F578}">
      <dgm:prSet phldrT="[Text]" custT="1"/>
      <dgm:spPr/>
      <dgm:t>
        <a:bodyPr/>
        <a:lstStyle/>
        <a:p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Trunk</a:t>
          </a:r>
          <a:endParaRPr lang="en-US" sz="2200" b="1" dirty="0">
            <a:latin typeface="Times New Roman" pitchFamily="18" charset="0"/>
            <a:cs typeface="Times New Roman" pitchFamily="18" charset="0"/>
          </a:endParaRPr>
        </a:p>
      </dgm:t>
    </dgm:pt>
    <dgm:pt modelId="{E8CB8FAA-C1A8-46E9-8633-DD378DD6A6A9}" type="sibTrans" cxnId="{7688C6AA-B4E5-4AA6-85C4-D937421B14F7}">
      <dgm:prSet/>
      <dgm:spPr/>
      <dgm:t>
        <a:bodyPr/>
        <a:lstStyle/>
        <a:p>
          <a:endParaRPr lang="en-US"/>
        </a:p>
      </dgm:t>
    </dgm:pt>
    <dgm:pt modelId="{AD9FF078-395F-4560-B4D0-B5BA08B3DCA9}" type="parTrans" cxnId="{7688C6AA-B4E5-4AA6-85C4-D937421B14F7}">
      <dgm:prSet/>
      <dgm:spPr/>
      <dgm:t>
        <a:bodyPr/>
        <a:lstStyle/>
        <a:p>
          <a:endParaRPr lang="en-US"/>
        </a:p>
      </dgm:t>
    </dgm:pt>
    <dgm:pt modelId="{BEF3DBA3-8782-4974-898D-2DF6410469B8}" type="pres">
      <dgm:prSet presAssocID="{FDFADC7F-F50B-4337-8C19-A56485A0A4B1}" presName="Name0" presStyleCnt="0">
        <dgm:presLayoutVars>
          <dgm:dir/>
          <dgm:resizeHandles val="exact"/>
        </dgm:presLayoutVars>
      </dgm:prSet>
      <dgm:spPr/>
    </dgm:pt>
    <dgm:pt modelId="{0DF9DCC2-1565-48DB-90A4-E549617414D7}" type="pres">
      <dgm:prSet presAssocID="{FDFADC7F-F50B-4337-8C19-A56485A0A4B1}" presName="fgShape" presStyleLbl="fgShp" presStyleIdx="0" presStyleCnt="1"/>
      <dgm:spPr/>
    </dgm:pt>
    <dgm:pt modelId="{71656AD8-6581-4618-8D4D-485F75283EBE}" type="pres">
      <dgm:prSet presAssocID="{FDFADC7F-F50B-4337-8C19-A56485A0A4B1}" presName="linComp" presStyleCnt="0"/>
      <dgm:spPr/>
    </dgm:pt>
    <dgm:pt modelId="{121F7B36-5CD8-49A5-9C13-C1D768818579}" type="pres">
      <dgm:prSet presAssocID="{3E941E6A-816D-452D-B7A8-8855CBEDB48E}" presName="compNode" presStyleCnt="0"/>
      <dgm:spPr/>
    </dgm:pt>
    <dgm:pt modelId="{BFF9E94F-0F66-4EFC-9BD9-5AAA83CEC862}" type="pres">
      <dgm:prSet presAssocID="{3E941E6A-816D-452D-B7A8-8855CBEDB48E}" presName="bkgdShape" presStyleLbl="node1" presStyleIdx="0" presStyleCnt="4" custLinFactNeighborY="1792"/>
      <dgm:spPr/>
      <dgm:t>
        <a:bodyPr/>
        <a:lstStyle/>
        <a:p>
          <a:endParaRPr lang="en-US"/>
        </a:p>
      </dgm:t>
    </dgm:pt>
    <dgm:pt modelId="{72471EE7-00F9-4E56-866B-30A765E0A9BD}" type="pres">
      <dgm:prSet presAssocID="{3E941E6A-816D-452D-B7A8-8855CBEDB48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889EF-E7B6-48E2-8523-DA53EDC89DCF}" type="pres">
      <dgm:prSet presAssocID="{3E941E6A-816D-452D-B7A8-8855CBEDB48E}" presName="invisiNode" presStyleLbl="node1" presStyleIdx="0" presStyleCnt="4"/>
      <dgm:spPr/>
    </dgm:pt>
    <dgm:pt modelId="{6DD399A8-03A2-4534-9E14-D26466619CE3}" type="pres">
      <dgm:prSet presAssocID="{3E941E6A-816D-452D-B7A8-8855CBEDB48E}" presName="imagNode" presStyleLbl="fgImgPlace1" presStyleIdx="0" presStyleCnt="4" custScaleX="148938" custScaleY="140074" custLinFactNeighborY="13788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86" b="89734" l="2508" r="97806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FCD85C2D-B32D-4943-B5EC-440300C1921E}" type="pres">
      <dgm:prSet presAssocID="{8207BB43-1EB4-4621-A97E-D35F489A425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6CF176F-61B3-45EE-8324-4DCADFF12A4E}" type="pres">
      <dgm:prSet presAssocID="{3CE44892-59D6-43DD-A440-2A138409F578}" presName="compNode" presStyleCnt="0"/>
      <dgm:spPr/>
    </dgm:pt>
    <dgm:pt modelId="{118B3610-4276-4B72-B527-2153A6388448}" type="pres">
      <dgm:prSet presAssocID="{3CE44892-59D6-43DD-A440-2A138409F578}" presName="bkgdShape" presStyleLbl="node1" presStyleIdx="1" presStyleCnt="4"/>
      <dgm:spPr/>
      <dgm:t>
        <a:bodyPr/>
        <a:lstStyle/>
        <a:p>
          <a:endParaRPr lang="en-US"/>
        </a:p>
      </dgm:t>
    </dgm:pt>
    <dgm:pt modelId="{7DFDE6E9-CF43-4B93-AA79-F9CF3CDDC547}" type="pres">
      <dgm:prSet presAssocID="{3CE44892-59D6-43DD-A440-2A138409F578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28E6B-DBFE-453F-AF81-8F4A40F94C3B}" type="pres">
      <dgm:prSet presAssocID="{3CE44892-59D6-43DD-A440-2A138409F578}" presName="invisiNode" presStyleLbl="node1" presStyleIdx="1" presStyleCnt="4"/>
      <dgm:spPr/>
    </dgm:pt>
    <dgm:pt modelId="{137EF544-8220-4DB8-A2E8-7C6E30519C0F}" type="pres">
      <dgm:prSet presAssocID="{3CE44892-59D6-43DD-A440-2A138409F578}" presName="imagNode" presStyleLbl="fgImgPlace1" presStyleIdx="1" presStyleCnt="4" custScaleX="144923" custScaleY="135319" custLinFactNeighborY="1127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B3156AE-7503-486F-A946-170BB86283A5}" type="pres">
      <dgm:prSet presAssocID="{E8CB8FAA-C1A8-46E9-8633-DD378DD6A6A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C7350B5-F833-470A-80D2-39456A5AE958}" type="pres">
      <dgm:prSet presAssocID="{573E0C62-C12B-4FBD-95E7-EACF33DAD20C}" presName="compNode" presStyleCnt="0"/>
      <dgm:spPr/>
    </dgm:pt>
    <dgm:pt modelId="{4BDE7D47-3636-4492-8FD7-7F12CF386992}" type="pres">
      <dgm:prSet presAssocID="{573E0C62-C12B-4FBD-95E7-EACF33DAD20C}" presName="bkgdShape" presStyleLbl="node1" presStyleIdx="2" presStyleCnt="4"/>
      <dgm:spPr/>
      <dgm:t>
        <a:bodyPr/>
        <a:lstStyle/>
        <a:p>
          <a:endParaRPr lang="en-US"/>
        </a:p>
      </dgm:t>
    </dgm:pt>
    <dgm:pt modelId="{0A95AC3D-6791-4BF0-8FCA-59617DCCD668}" type="pres">
      <dgm:prSet presAssocID="{573E0C62-C12B-4FBD-95E7-EACF33DAD20C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93A17-112F-4D51-8A42-A3CF0A7A9E68}" type="pres">
      <dgm:prSet presAssocID="{573E0C62-C12B-4FBD-95E7-EACF33DAD20C}" presName="invisiNode" presStyleLbl="node1" presStyleIdx="2" presStyleCnt="4"/>
      <dgm:spPr/>
    </dgm:pt>
    <dgm:pt modelId="{CC3E4B72-9463-477A-AE27-B299FB99A771}" type="pres">
      <dgm:prSet presAssocID="{573E0C62-C12B-4FBD-95E7-EACF33DAD20C}" presName="imagNode" presStyleLbl="fgImgPlace1" presStyleIdx="2" presStyleCnt="4" custScaleX="151352" custScaleY="134498" custLinFactNeighborX="-1182" custLinFactNeighborY="1168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FC4ECB1-FEDA-46E0-A393-4171DD1CFE3E}" type="pres">
      <dgm:prSet presAssocID="{53E189BF-3244-4568-9970-924C7E2E47C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B285538-E24E-4B56-AE87-222EB858553E}" type="pres">
      <dgm:prSet presAssocID="{840634AC-677D-406D-9F5C-D81F96AC948D}" presName="compNode" presStyleCnt="0"/>
      <dgm:spPr/>
    </dgm:pt>
    <dgm:pt modelId="{C0A8B76F-7A89-4C7A-AC56-68D21ACCC8AA}" type="pres">
      <dgm:prSet presAssocID="{840634AC-677D-406D-9F5C-D81F96AC948D}" presName="bkgdShape" presStyleLbl="node1" presStyleIdx="3" presStyleCnt="4"/>
      <dgm:spPr/>
      <dgm:t>
        <a:bodyPr/>
        <a:lstStyle/>
        <a:p>
          <a:endParaRPr lang="en-US"/>
        </a:p>
      </dgm:t>
    </dgm:pt>
    <dgm:pt modelId="{304FD651-A442-49A1-B0CC-7E2FDF1AB3CC}" type="pres">
      <dgm:prSet presAssocID="{840634AC-677D-406D-9F5C-D81F96AC948D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A04A1-63CB-464F-8B0E-44551A97192A}" type="pres">
      <dgm:prSet presAssocID="{840634AC-677D-406D-9F5C-D81F96AC948D}" presName="invisiNode" presStyleLbl="node1" presStyleIdx="3" presStyleCnt="4"/>
      <dgm:spPr/>
    </dgm:pt>
    <dgm:pt modelId="{825D6594-8AF7-45B3-A4B0-5AFF5E7E4933}" type="pres">
      <dgm:prSet presAssocID="{840634AC-677D-406D-9F5C-D81F96AC948D}" presName="imagNode" presStyleLbl="fgImgPlace1" presStyleIdx="3" presStyleCnt="4" custScaleX="140275" custScaleY="128946" custLinFactNeighborX="-6390" custLinFactNeighborY="1162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FFE03382-3BBD-4502-8175-0B0609C66A4F}" type="presOf" srcId="{8207BB43-1EB4-4621-A97E-D35F489A425B}" destId="{FCD85C2D-B32D-4943-B5EC-440300C1921E}" srcOrd="0" destOrd="0" presId="urn:microsoft.com/office/officeart/2005/8/layout/hList7"/>
    <dgm:cxn modelId="{93F0E29B-C3FE-4F3D-A752-471F6F0D072A}" srcId="{FDFADC7F-F50B-4337-8C19-A56485A0A4B1}" destId="{3E941E6A-816D-452D-B7A8-8855CBEDB48E}" srcOrd="0" destOrd="0" parTransId="{E63DD823-F70F-4447-9AC8-D2453B2F8504}" sibTransId="{8207BB43-1EB4-4621-A97E-D35F489A425B}"/>
    <dgm:cxn modelId="{3C349713-E308-473D-B490-08308695050B}" srcId="{FDFADC7F-F50B-4337-8C19-A56485A0A4B1}" destId="{573E0C62-C12B-4FBD-95E7-EACF33DAD20C}" srcOrd="2" destOrd="0" parTransId="{9A0F8C05-F849-4E76-91D8-BD7B86A83F68}" sibTransId="{53E189BF-3244-4568-9970-924C7E2E47C5}"/>
    <dgm:cxn modelId="{6DF3898A-6039-4831-8C6E-4E9E728C16DA}" type="presOf" srcId="{E8CB8FAA-C1A8-46E9-8633-DD378DD6A6A9}" destId="{6B3156AE-7503-486F-A946-170BB86283A5}" srcOrd="0" destOrd="0" presId="urn:microsoft.com/office/officeart/2005/8/layout/hList7"/>
    <dgm:cxn modelId="{A0ECF265-1031-4758-AB5E-667A7F7791CD}" type="presOf" srcId="{840634AC-677D-406D-9F5C-D81F96AC948D}" destId="{C0A8B76F-7A89-4C7A-AC56-68D21ACCC8AA}" srcOrd="0" destOrd="0" presId="urn:microsoft.com/office/officeart/2005/8/layout/hList7"/>
    <dgm:cxn modelId="{8F35FF25-ECDA-41CD-AA74-099BC82DC39F}" srcId="{FDFADC7F-F50B-4337-8C19-A56485A0A4B1}" destId="{840634AC-677D-406D-9F5C-D81F96AC948D}" srcOrd="3" destOrd="0" parTransId="{7AA9132D-62BD-48DA-B976-F302E6F8877B}" sibTransId="{315A36F1-53C2-4872-B66A-E1D9AE2D670E}"/>
    <dgm:cxn modelId="{866F4488-8E01-4013-A7BA-3A7D8C27BF5E}" type="presOf" srcId="{573E0C62-C12B-4FBD-95E7-EACF33DAD20C}" destId="{4BDE7D47-3636-4492-8FD7-7F12CF386992}" srcOrd="0" destOrd="0" presId="urn:microsoft.com/office/officeart/2005/8/layout/hList7"/>
    <dgm:cxn modelId="{0497FD7C-7385-4135-A456-C282DD034BD0}" type="presOf" srcId="{573E0C62-C12B-4FBD-95E7-EACF33DAD20C}" destId="{0A95AC3D-6791-4BF0-8FCA-59617DCCD668}" srcOrd="1" destOrd="0" presId="urn:microsoft.com/office/officeart/2005/8/layout/hList7"/>
    <dgm:cxn modelId="{7688C6AA-B4E5-4AA6-85C4-D937421B14F7}" srcId="{FDFADC7F-F50B-4337-8C19-A56485A0A4B1}" destId="{3CE44892-59D6-43DD-A440-2A138409F578}" srcOrd="1" destOrd="0" parTransId="{AD9FF078-395F-4560-B4D0-B5BA08B3DCA9}" sibTransId="{E8CB8FAA-C1A8-46E9-8633-DD378DD6A6A9}"/>
    <dgm:cxn modelId="{C5866ECC-CDD6-43F1-8CED-728557812C2A}" type="presOf" srcId="{3E941E6A-816D-452D-B7A8-8855CBEDB48E}" destId="{BFF9E94F-0F66-4EFC-9BD9-5AAA83CEC862}" srcOrd="0" destOrd="0" presId="urn:microsoft.com/office/officeart/2005/8/layout/hList7"/>
    <dgm:cxn modelId="{52409321-7D97-48F2-A096-64382FC9476E}" type="presOf" srcId="{53E189BF-3244-4568-9970-924C7E2E47C5}" destId="{0FC4ECB1-FEDA-46E0-A393-4171DD1CFE3E}" srcOrd="0" destOrd="0" presId="urn:microsoft.com/office/officeart/2005/8/layout/hList7"/>
    <dgm:cxn modelId="{CA5E76AF-1C7A-4743-AC3A-52B02A9A0F88}" type="presOf" srcId="{840634AC-677D-406D-9F5C-D81F96AC948D}" destId="{304FD651-A442-49A1-B0CC-7E2FDF1AB3CC}" srcOrd="1" destOrd="0" presId="urn:microsoft.com/office/officeart/2005/8/layout/hList7"/>
    <dgm:cxn modelId="{BE421B36-0CD5-4806-9535-CF1030D623E4}" type="presOf" srcId="{3E941E6A-816D-452D-B7A8-8855CBEDB48E}" destId="{72471EE7-00F9-4E56-866B-30A765E0A9BD}" srcOrd="1" destOrd="0" presId="urn:microsoft.com/office/officeart/2005/8/layout/hList7"/>
    <dgm:cxn modelId="{6FE8E770-4BA8-4A30-A566-FBBBA736539A}" type="presOf" srcId="{FDFADC7F-F50B-4337-8C19-A56485A0A4B1}" destId="{BEF3DBA3-8782-4974-898D-2DF6410469B8}" srcOrd="0" destOrd="0" presId="urn:microsoft.com/office/officeart/2005/8/layout/hList7"/>
    <dgm:cxn modelId="{79FE82CE-24D3-4F82-9676-647935A34906}" type="presOf" srcId="{3CE44892-59D6-43DD-A440-2A138409F578}" destId="{118B3610-4276-4B72-B527-2153A6388448}" srcOrd="0" destOrd="0" presId="urn:microsoft.com/office/officeart/2005/8/layout/hList7"/>
    <dgm:cxn modelId="{C65FD751-F8DB-41A1-8688-AF7722E3615B}" type="presOf" srcId="{3CE44892-59D6-43DD-A440-2A138409F578}" destId="{7DFDE6E9-CF43-4B93-AA79-F9CF3CDDC547}" srcOrd="1" destOrd="0" presId="urn:microsoft.com/office/officeart/2005/8/layout/hList7"/>
    <dgm:cxn modelId="{FBD0B4FC-3274-4D78-82F3-9234B7DD04D1}" type="presParOf" srcId="{BEF3DBA3-8782-4974-898D-2DF6410469B8}" destId="{0DF9DCC2-1565-48DB-90A4-E549617414D7}" srcOrd="0" destOrd="0" presId="urn:microsoft.com/office/officeart/2005/8/layout/hList7"/>
    <dgm:cxn modelId="{CFA03A7F-ADEF-4D3F-9D14-81B7EE8A2D19}" type="presParOf" srcId="{BEF3DBA3-8782-4974-898D-2DF6410469B8}" destId="{71656AD8-6581-4618-8D4D-485F75283EBE}" srcOrd="1" destOrd="0" presId="urn:microsoft.com/office/officeart/2005/8/layout/hList7"/>
    <dgm:cxn modelId="{A9358128-067E-41C9-A5FA-F12BB5381551}" type="presParOf" srcId="{71656AD8-6581-4618-8D4D-485F75283EBE}" destId="{121F7B36-5CD8-49A5-9C13-C1D768818579}" srcOrd="0" destOrd="0" presId="urn:microsoft.com/office/officeart/2005/8/layout/hList7"/>
    <dgm:cxn modelId="{96CBFFB1-4869-415B-ADEC-CFA2F2BD275A}" type="presParOf" srcId="{121F7B36-5CD8-49A5-9C13-C1D768818579}" destId="{BFF9E94F-0F66-4EFC-9BD9-5AAA83CEC862}" srcOrd="0" destOrd="0" presId="urn:microsoft.com/office/officeart/2005/8/layout/hList7"/>
    <dgm:cxn modelId="{48F2F344-6158-4D96-B501-C3B9DA708E38}" type="presParOf" srcId="{121F7B36-5CD8-49A5-9C13-C1D768818579}" destId="{72471EE7-00F9-4E56-866B-30A765E0A9BD}" srcOrd="1" destOrd="0" presId="urn:microsoft.com/office/officeart/2005/8/layout/hList7"/>
    <dgm:cxn modelId="{933FB801-FBB8-4D5D-8144-356E33825970}" type="presParOf" srcId="{121F7B36-5CD8-49A5-9C13-C1D768818579}" destId="{E35889EF-E7B6-48E2-8523-DA53EDC89DCF}" srcOrd="2" destOrd="0" presId="urn:microsoft.com/office/officeart/2005/8/layout/hList7"/>
    <dgm:cxn modelId="{BBD03D37-D472-4549-B6BD-A0F0935FB160}" type="presParOf" srcId="{121F7B36-5CD8-49A5-9C13-C1D768818579}" destId="{6DD399A8-03A2-4534-9E14-D26466619CE3}" srcOrd="3" destOrd="0" presId="urn:microsoft.com/office/officeart/2005/8/layout/hList7"/>
    <dgm:cxn modelId="{284CEDAF-B1C6-4B34-830A-FCA91319A5D3}" type="presParOf" srcId="{71656AD8-6581-4618-8D4D-485F75283EBE}" destId="{FCD85C2D-B32D-4943-B5EC-440300C1921E}" srcOrd="1" destOrd="0" presId="urn:microsoft.com/office/officeart/2005/8/layout/hList7"/>
    <dgm:cxn modelId="{49E56E60-912B-4C1B-9CA4-9C9B1C62B10A}" type="presParOf" srcId="{71656AD8-6581-4618-8D4D-485F75283EBE}" destId="{A6CF176F-61B3-45EE-8324-4DCADFF12A4E}" srcOrd="2" destOrd="0" presId="urn:microsoft.com/office/officeart/2005/8/layout/hList7"/>
    <dgm:cxn modelId="{F56A5808-430C-4929-8602-82416403F1DC}" type="presParOf" srcId="{A6CF176F-61B3-45EE-8324-4DCADFF12A4E}" destId="{118B3610-4276-4B72-B527-2153A6388448}" srcOrd="0" destOrd="0" presId="urn:microsoft.com/office/officeart/2005/8/layout/hList7"/>
    <dgm:cxn modelId="{4AF4A0EB-112C-410A-B60B-39565D2BD36A}" type="presParOf" srcId="{A6CF176F-61B3-45EE-8324-4DCADFF12A4E}" destId="{7DFDE6E9-CF43-4B93-AA79-F9CF3CDDC547}" srcOrd="1" destOrd="0" presId="urn:microsoft.com/office/officeart/2005/8/layout/hList7"/>
    <dgm:cxn modelId="{3E09B596-92FF-4C39-8BAD-F6DDBFA9CF0E}" type="presParOf" srcId="{A6CF176F-61B3-45EE-8324-4DCADFF12A4E}" destId="{07A28E6B-DBFE-453F-AF81-8F4A40F94C3B}" srcOrd="2" destOrd="0" presId="urn:microsoft.com/office/officeart/2005/8/layout/hList7"/>
    <dgm:cxn modelId="{A2B37B16-9ECF-41EF-804B-62BFE1481F47}" type="presParOf" srcId="{A6CF176F-61B3-45EE-8324-4DCADFF12A4E}" destId="{137EF544-8220-4DB8-A2E8-7C6E30519C0F}" srcOrd="3" destOrd="0" presId="urn:microsoft.com/office/officeart/2005/8/layout/hList7"/>
    <dgm:cxn modelId="{6B678791-DDF1-46EF-B224-5CD8FEC60979}" type="presParOf" srcId="{71656AD8-6581-4618-8D4D-485F75283EBE}" destId="{6B3156AE-7503-486F-A946-170BB86283A5}" srcOrd="3" destOrd="0" presId="urn:microsoft.com/office/officeart/2005/8/layout/hList7"/>
    <dgm:cxn modelId="{E139CFFC-2E91-40DD-AA55-6AA8BD1DDF4B}" type="presParOf" srcId="{71656AD8-6581-4618-8D4D-485F75283EBE}" destId="{9C7350B5-F833-470A-80D2-39456A5AE958}" srcOrd="4" destOrd="0" presId="urn:microsoft.com/office/officeart/2005/8/layout/hList7"/>
    <dgm:cxn modelId="{1094C32D-F411-424D-860C-E4C3A780CD3B}" type="presParOf" srcId="{9C7350B5-F833-470A-80D2-39456A5AE958}" destId="{4BDE7D47-3636-4492-8FD7-7F12CF386992}" srcOrd="0" destOrd="0" presId="urn:microsoft.com/office/officeart/2005/8/layout/hList7"/>
    <dgm:cxn modelId="{FB7C0CD0-0FFA-49E1-870A-DF36ED383243}" type="presParOf" srcId="{9C7350B5-F833-470A-80D2-39456A5AE958}" destId="{0A95AC3D-6791-4BF0-8FCA-59617DCCD668}" srcOrd="1" destOrd="0" presId="urn:microsoft.com/office/officeart/2005/8/layout/hList7"/>
    <dgm:cxn modelId="{9B8E33EE-9266-4AF3-9697-8D2281E7566D}" type="presParOf" srcId="{9C7350B5-F833-470A-80D2-39456A5AE958}" destId="{AFC93A17-112F-4D51-8A42-A3CF0A7A9E68}" srcOrd="2" destOrd="0" presId="urn:microsoft.com/office/officeart/2005/8/layout/hList7"/>
    <dgm:cxn modelId="{FB25C775-4756-4843-9B7C-4AAD576CC6FF}" type="presParOf" srcId="{9C7350B5-F833-470A-80D2-39456A5AE958}" destId="{CC3E4B72-9463-477A-AE27-B299FB99A771}" srcOrd="3" destOrd="0" presId="urn:microsoft.com/office/officeart/2005/8/layout/hList7"/>
    <dgm:cxn modelId="{B9EDFBE2-BC1D-4125-998A-0BAA896D2690}" type="presParOf" srcId="{71656AD8-6581-4618-8D4D-485F75283EBE}" destId="{0FC4ECB1-FEDA-46E0-A393-4171DD1CFE3E}" srcOrd="5" destOrd="0" presId="urn:microsoft.com/office/officeart/2005/8/layout/hList7"/>
    <dgm:cxn modelId="{48543C2E-5003-4CC6-B1A5-ADF6E7226DD3}" type="presParOf" srcId="{71656AD8-6581-4618-8D4D-485F75283EBE}" destId="{2B285538-E24E-4B56-AE87-222EB858553E}" srcOrd="6" destOrd="0" presId="urn:microsoft.com/office/officeart/2005/8/layout/hList7"/>
    <dgm:cxn modelId="{3182B7AE-C9FF-4F74-9223-0B5309D47826}" type="presParOf" srcId="{2B285538-E24E-4B56-AE87-222EB858553E}" destId="{C0A8B76F-7A89-4C7A-AC56-68D21ACCC8AA}" srcOrd="0" destOrd="0" presId="urn:microsoft.com/office/officeart/2005/8/layout/hList7"/>
    <dgm:cxn modelId="{DF86D871-BBA1-4841-BFFF-5F2514E39F58}" type="presParOf" srcId="{2B285538-E24E-4B56-AE87-222EB858553E}" destId="{304FD651-A442-49A1-B0CC-7E2FDF1AB3CC}" srcOrd="1" destOrd="0" presId="urn:microsoft.com/office/officeart/2005/8/layout/hList7"/>
    <dgm:cxn modelId="{447A2CD3-0A37-4B5C-A7D8-EDD264926CCC}" type="presParOf" srcId="{2B285538-E24E-4B56-AE87-222EB858553E}" destId="{04FA04A1-63CB-464F-8B0E-44551A97192A}" srcOrd="2" destOrd="0" presId="urn:microsoft.com/office/officeart/2005/8/layout/hList7"/>
    <dgm:cxn modelId="{BDC55100-EFCD-48D3-AFB0-BA3808E9F1BE}" type="presParOf" srcId="{2B285538-E24E-4B56-AE87-222EB858553E}" destId="{825D6594-8AF7-45B3-A4B0-5AFF5E7E493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59F41E-BF0B-4236-8D77-462B9FD278A1}" type="doc">
      <dgm:prSet loTypeId="urn:microsoft.com/office/officeart/2005/8/layout/hProcess10" loCatId="process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C44A270-0EDF-41D7-8432-AAB0E849A3F4}">
      <dgm:prSet phldrT="[Text]" custT="1"/>
      <dgm:spPr/>
      <dgm:t>
        <a:bodyPr/>
        <a:lstStyle/>
        <a:p>
          <a:r>
            <a:rPr lang="en-US" sz="1400" b="1" u="none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Mechanisms of Antidiabetic of DCBR:</a:t>
          </a:r>
          <a:endParaRPr lang="en-US" sz="1400" b="1" u="none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CDBB20-AFFB-4992-8AB7-656B91B37021}" type="parTrans" cxnId="{67078A16-4F36-42F9-853E-185D4F8AEE62}">
      <dgm:prSet/>
      <dgm:spPr/>
      <dgm:t>
        <a:bodyPr/>
        <a:lstStyle/>
        <a:p>
          <a:endParaRPr lang="en-US"/>
        </a:p>
      </dgm:t>
    </dgm:pt>
    <dgm:pt modelId="{B3CACE1E-791E-4A3D-8095-C90F5A864BFF}" type="sibTrans" cxnId="{67078A16-4F36-42F9-853E-185D4F8AEE62}">
      <dgm:prSet/>
      <dgm:spPr/>
      <dgm:t>
        <a:bodyPr/>
        <a:lstStyle/>
        <a:p>
          <a:endParaRPr lang="en-US"/>
        </a:p>
      </dgm:t>
    </dgm:pt>
    <dgm:pt modelId="{D28CA80B-B013-4C5B-A86B-BF31E8441155}">
      <dgm:prSet phldrT="[Text]" custT="1"/>
      <dgm:spPr/>
      <dgm:t>
        <a:bodyPr/>
        <a:lstStyle/>
        <a:p>
          <a:r>
            <a:rPr lang="en-US" sz="1400" b="0" u="none" smtClean="0">
              <a:latin typeface="Times New Roman" panose="02020603050405020304" pitchFamily="18" charset="0"/>
              <a:cs typeface="Times New Roman" panose="02020603050405020304" pitchFamily="18" charset="0"/>
            </a:rPr>
            <a:t>Antioxidants</a:t>
          </a:r>
          <a:endParaRPr lang="en-US" sz="14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36A757-E331-4C10-916B-389D93B7C81F}" type="parTrans" cxnId="{C47F4A00-957C-4743-9701-67886CEA37F8}">
      <dgm:prSet/>
      <dgm:spPr/>
      <dgm:t>
        <a:bodyPr/>
        <a:lstStyle/>
        <a:p>
          <a:endParaRPr lang="en-US"/>
        </a:p>
      </dgm:t>
    </dgm:pt>
    <dgm:pt modelId="{405AA4B7-87A4-4637-B0EF-E95556936196}" type="sibTrans" cxnId="{C47F4A00-957C-4743-9701-67886CEA37F8}">
      <dgm:prSet/>
      <dgm:spPr/>
      <dgm:t>
        <a:bodyPr/>
        <a:lstStyle/>
        <a:p>
          <a:endParaRPr lang="en-US"/>
        </a:p>
      </dgm:t>
    </dgm:pt>
    <dgm:pt modelId="{876510A6-C0FC-4A1E-AD08-289C8A89006E}">
      <dgm:prSet phldrT="[Text]" custT="1"/>
      <dgm:spPr/>
      <dgm:t>
        <a:bodyPr/>
        <a:lstStyle/>
        <a:p>
          <a:r>
            <a:rPr lang="en-US" sz="1400" b="0" u="none" smtClean="0">
              <a:latin typeface="Times New Roman" panose="02020603050405020304" pitchFamily="18" charset="0"/>
              <a:cs typeface="Times New Roman" panose="02020603050405020304" pitchFamily="18" charset="0"/>
            </a:rPr>
            <a:t>insulin  secretagogues</a:t>
          </a:r>
          <a:endParaRPr lang="en-US" sz="14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217B77-C552-4DD0-A777-C374CCA1D89D}" type="parTrans" cxnId="{93CB0413-C5C4-4329-8209-A808971FBEDB}">
      <dgm:prSet/>
      <dgm:spPr/>
      <dgm:t>
        <a:bodyPr/>
        <a:lstStyle/>
        <a:p>
          <a:endParaRPr lang="en-US"/>
        </a:p>
      </dgm:t>
    </dgm:pt>
    <dgm:pt modelId="{185D8652-16CC-4BE9-997C-271AB76AEA8E}" type="sibTrans" cxnId="{93CB0413-C5C4-4329-8209-A808971FBEDB}">
      <dgm:prSet/>
      <dgm:spPr/>
      <dgm:t>
        <a:bodyPr/>
        <a:lstStyle/>
        <a:p>
          <a:endParaRPr lang="en-US"/>
        </a:p>
      </dgm:t>
    </dgm:pt>
    <dgm:pt modelId="{AB1A6BA5-668A-4771-ADF4-E57945699129}">
      <dgm:prSet phldrT="[Text]" custT="1"/>
      <dgm:spPr/>
      <dgm:t>
        <a:bodyPr/>
        <a:lstStyle/>
        <a:p>
          <a:r>
            <a:rPr lang="en-US" sz="1400" b="1" u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Mechanisms of </a:t>
          </a:r>
          <a:r>
            <a:rPr lang="en-US" sz="1400" b="1" u="none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Antihyperlipidemic</a:t>
          </a:r>
          <a:r>
            <a:rPr lang="en-US" sz="1400" b="1" u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of DCBR:</a:t>
          </a:r>
          <a:endParaRPr lang="en-US" sz="1400" b="1" u="none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FA22A0-38FE-4DED-AE87-5B86775F920C}" type="parTrans" cxnId="{FBE06E69-346E-4993-BA54-469F47FB83D5}">
      <dgm:prSet/>
      <dgm:spPr/>
      <dgm:t>
        <a:bodyPr/>
        <a:lstStyle/>
        <a:p>
          <a:endParaRPr lang="en-US"/>
        </a:p>
      </dgm:t>
    </dgm:pt>
    <dgm:pt modelId="{29D20881-457C-4D3A-BC62-CACB7080726E}" type="sibTrans" cxnId="{FBE06E69-346E-4993-BA54-469F47FB83D5}">
      <dgm:prSet/>
      <dgm:spPr/>
      <dgm:t>
        <a:bodyPr/>
        <a:lstStyle/>
        <a:p>
          <a:endParaRPr lang="en-US"/>
        </a:p>
      </dgm:t>
    </dgm:pt>
    <dgm:pt modelId="{CF809886-10E7-4A0F-BE14-3FBC72856DA4}">
      <dgm:prSet phldrT="[Text]" custT="1"/>
      <dgm:spPr/>
      <dgm:t>
        <a:bodyPr/>
        <a:lstStyle/>
        <a:p>
          <a:r>
            <a:rPr lang="en-US" sz="1400" b="0" u="none" smtClean="0">
              <a:latin typeface="Times New Roman" panose="02020603050405020304" pitchFamily="18" charset="0"/>
              <a:cs typeface="Times New Roman" panose="02020603050405020304" pitchFamily="18" charset="0"/>
            </a:rPr>
            <a:t>Antioxidants</a:t>
          </a:r>
          <a:endParaRPr lang="en-US" sz="14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3E510-2085-439F-BC97-B873D5C9E5CB}" type="parTrans" cxnId="{989CB31F-3701-40AB-96E0-D2B22C43CF7B}">
      <dgm:prSet/>
      <dgm:spPr/>
      <dgm:t>
        <a:bodyPr/>
        <a:lstStyle/>
        <a:p>
          <a:endParaRPr lang="en-US"/>
        </a:p>
      </dgm:t>
    </dgm:pt>
    <dgm:pt modelId="{A3B8341A-3FEE-4040-8E2D-EE54B18AE533}" type="sibTrans" cxnId="{989CB31F-3701-40AB-96E0-D2B22C43CF7B}">
      <dgm:prSet/>
      <dgm:spPr/>
      <dgm:t>
        <a:bodyPr/>
        <a:lstStyle/>
        <a:p>
          <a:endParaRPr lang="en-US"/>
        </a:p>
      </dgm:t>
    </dgm:pt>
    <dgm:pt modelId="{09E5D1AB-9A8A-40ED-B596-6C8E9F9C3EC3}">
      <dgm:prSet phldrT="[Text]" custT="1"/>
      <dgm:spPr/>
      <dgm:t>
        <a:bodyPr/>
        <a:lstStyle/>
        <a:p>
          <a:r>
            <a:rPr lang="en-US" sz="1400" b="0" u="none" smtClean="0">
              <a:latin typeface="Times New Roman" panose="02020603050405020304" pitchFamily="18" charset="0"/>
              <a:cs typeface="Times New Roman" panose="02020603050405020304" pitchFamily="18" charset="0"/>
            </a:rPr>
            <a:t>bind with bile acids</a:t>
          </a:r>
          <a:endParaRPr lang="en-US" sz="14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2D570B-0BE3-412F-8779-16FB036D0FAB}" type="parTrans" cxnId="{CAC7615E-6634-4DDC-B237-7FD592747C64}">
      <dgm:prSet/>
      <dgm:spPr/>
      <dgm:t>
        <a:bodyPr/>
        <a:lstStyle/>
        <a:p>
          <a:endParaRPr lang="en-US"/>
        </a:p>
      </dgm:t>
    </dgm:pt>
    <dgm:pt modelId="{BE7B09EB-083E-4863-8B18-89FA3809C808}" type="sibTrans" cxnId="{CAC7615E-6634-4DDC-B237-7FD592747C64}">
      <dgm:prSet/>
      <dgm:spPr/>
      <dgm:t>
        <a:bodyPr/>
        <a:lstStyle/>
        <a:p>
          <a:endParaRPr lang="en-US"/>
        </a:p>
      </dgm:t>
    </dgm:pt>
    <dgm:pt modelId="{D8F07DA1-D9F8-4D08-AF96-108D665A257B}">
      <dgm:prSet phldrT="[Text]" custT="1"/>
      <dgm:spPr/>
      <dgm:t>
        <a:bodyPr/>
        <a:lstStyle/>
        <a:p>
          <a:endParaRPr lang="en-US" sz="12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BA593-D215-4DFC-B89D-E24419940D30}" type="parTrans" cxnId="{8C8540AE-45F3-4E14-A4EA-A815305D3B69}">
      <dgm:prSet/>
      <dgm:spPr/>
      <dgm:t>
        <a:bodyPr/>
        <a:lstStyle/>
        <a:p>
          <a:endParaRPr lang="en-US"/>
        </a:p>
      </dgm:t>
    </dgm:pt>
    <dgm:pt modelId="{C3E7BEFA-15A9-406E-92A7-2D0B572EC1A1}" type="sibTrans" cxnId="{8C8540AE-45F3-4E14-A4EA-A815305D3B69}">
      <dgm:prSet/>
      <dgm:spPr/>
      <dgm:t>
        <a:bodyPr/>
        <a:lstStyle/>
        <a:p>
          <a:endParaRPr lang="en-US"/>
        </a:p>
      </dgm:t>
    </dgm:pt>
    <dgm:pt modelId="{3026DBA8-7976-41FB-801F-DECA7ED40611}">
      <dgm:prSet phldrT="[Text]" custT="1"/>
      <dgm:spPr/>
      <dgm:t>
        <a:bodyPr/>
        <a:lstStyle/>
        <a:p>
          <a:r>
            <a:rPr lang="en-US" sz="14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Inhibit Pancreatic cholesterol esterase enzyme </a:t>
          </a:r>
          <a:endParaRPr lang="en-US" sz="14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8405F6-6D3C-4B50-81A5-6BE073C8797E}" type="parTrans" cxnId="{AD17D1A7-8879-4436-99E9-C6EB7AA0FA91}">
      <dgm:prSet/>
      <dgm:spPr/>
      <dgm:t>
        <a:bodyPr/>
        <a:lstStyle/>
        <a:p>
          <a:endParaRPr lang="en-US"/>
        </a:p>
      </dgm:t>
    </dgm:pt>
    <dgm:pt modelId="{6AD16A5E-BB17-4BDD-909C-ED66249DD762}" type="sibTrans" cxnId="{AD17D1A7-8879-4436-99E9-C6EB7AA0FA91}">
      <dgm:prSet/>
      <dgm:spPr/>
      <dgm:t>
        <a:bodyPr/>
        <a:lstStyle/>
        <a:p>
          <a:endParaRPr lang="en-US"/>
        </a:p>
      </dgm:t>
    </dgm:pt>
    <dgm:pt modelId="{1059D932-E0EC-47ED-BE1D-6572474F25F1}">
      <dgm:prSet phldrT="[Text]" custT="1"/>
      <dgm:spPr/>
      <dgm:t>
        <a:bodyPr/>
        <a:lstStyle/>
        <a:p>
          <a:r>
            <a:rPr lang="en-US" sz="14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inhibit α-</a:t>
          </a:r>
          <a:r>
            <a:rPr lang="en-US" sz="1400" b="0" u="none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glucosidase</a:t>
          </a:r>
          <a:r>
            <a:rPr lang="en-US" sz="14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activity</a:t>
          </a:r>
          <a:endParaRPr lang="en-US" sz="14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965B3-44CD-44CB-9556-8D5A41C066D7}" type="parTrans" cxnId="{245104FF-74A0-4EC0-909C-B04F250F6F9E}">
      <dgm:prSet/>
      <dgm:spPr/>
      <dgm:t>
        <a:bodyPr/>
        <a:lstStyle/>
        <a:p>
          <a:endParaRPr lang="en-US"/>
        </a:p>
      </dgm:t>
    </dgm:pt>
    <dgm:pt modelId="{D584EDF4-9E85-4C1E-A20A-3429B143D740}" type="sibTrans" cxnId="{245104FF-74A0-4EC0-909C-B04F250F6F9E}">
      <dgm:prSet/>
      <dgm:spPr/>
      <dgm:t>
        <a:bodyPr/>
        <a:lstStyle/>
        <a:p>
          <a:endParaRPr lang="en-US"/>
        </a:p>
      </dgm:t>
    </dgm:pt>
    <dgm:pt modelId="{225EAA07-4D1C-418A-9DBA-3F3BF049A65D}">
      <dgm:prSet phldrT="[Text]" custT="1"/>
      <dgm:spPr/>
      <dgm:t>
        <a:bodyPr/>
        <a:lstStyle/>
        <a:p>
          <a:endParaRPr lang="en-US" sz="14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80CF9-3B25-4D94-AA26-6E1C718EAE7F}" type="parTrans" cxnId="{D817B8E4-F569-4297-9209-89181DF2630D}">
      <dgm:prSet/>
      <dgm:spPr/>
      <dgm:t>
        <a:bodyPr/>
        <a:lstStyle/>
        <a:p>
          <a:endParaRPr lang="en-US"/>
        </a:p>
      </dgm:t>
    </dgm:pt>
    <dgm:pt modelId="{CD321022-30A4-4617-BF41-ADA5C6AFF842}" type="sibTrans" cxnId="{D817B8E4-F569-4297-9209-89181DF2630D}">
      <dgm:prSet/>
      <dgm:spPr/>
      <dgm:t>
        <a:bodyPr/>
        <a:lstStyle/>
        <a:p>
          <a:endParaRPr lang="en-US"/>
        </a:p>
      </dgm:t>
    </dgm:pt>
    <dgm:pt modelId="{E9C61452-5811-426E-BE85-0D0CCEDCBF3D}">
      <dgm:prSet phldrT="[Text]" custT="1"/>
      <dgm:spPr/>
      <dgm:t>
        <a:bodyPr/>
        <a:lstStyle/>
        <a:p>
          <a:endParaRPr lang="en-US" sz="14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B12936-1871-40C1-B542-CA7DA4F84007}" type="parTrans" cxnId="{20D98E74-0836-4F68-BFA3-34C01817664D}">
      <dgm:prSet/>
      <dgm:spPr/>
      <dgm:t>
        <a:bodyPr/>
        <a:lstStyle/>
        <a:p>
          <a:endParaRPr lang="en-US"/>
        </a:p>
      </dgm:t>
    </dgm:pt>
    <dgm:pt modelId="{B4E7D30F-C678-49C8-8721-9FB9DDA3F274}" type="sibTrans" cxnId="{20D98E74-0836-4F68-BFA3-34C01817664D}">
      <dgm:prSet/>
      <dgm:spPr/>
      <dgm:t>
        <a:bodyPr/>
        <a:lstStyle/>
        <a:p>
          <a:endParaRPr lang="en-US"/>
        </a:p>
      </dgm:t>
    </dgm:pt>
    <dgm:pt modelId="{10F4403D-92BC-4D11-B85C-A11350623F14}">
      <dgm:prSet phldrT="[Text]" custT="1"/>
      <dgm:spPr/>
      <dgm:t>
        <a:bodyPr/>
        <a:lstStyle/>
        <a:p>
          <a:endParaRPr lang="en-US" sz="14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48351-2B4A-4745-A306-9382672AFD88}" type="parTrans" cxnId="{DFBD6886-FB4F-48A7-A097-FBEDBBF4129F}">
      <dgm:prSet/>
      <dgm:spPr/>
      <dgm:t>
        <a:bodyPr/>
        <a:lstStyle/>
        <a:p>
          <a:endParaRPr lang="en-US"/>
        </a:p>
      </dgm:t>
    </dgm:pt>
    <dgm:pt modelId="{08526DE3-F520-4FBD-87E5-EE29C9A3849C}" type="sibTrans" cxnId="{DFBD6886-FB4F-48A7-A097-FBEDBBF4129F}">
      <dgm:prSet/>
      <dgm:spPr/>
      <dgm:t>
        <a:bodyPr/>
        <a:lstStyle/>
        <a:p>
          <a:endParaRPr lang="en-US"/>
        </a:p>
      </dgm:t>
    </dgm:pt>
    <dgm:pt modelId="{8C7920C1-3F68-4107-9C30-8DE248038BBD}">
      <dgm:prSet phldrT="[Text]" custT="1"/>
      <dgm:spPr/>
      <dgm:t>
        <a:bodyPr/>
        <a:lstStyle/>
        <a:p>
          <a:endParaRPr lang="en-US" sz="14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58E61-3A63-433A-9FF7-8279DFCAAC89}" type="parTrans" cxnId="{D95A28F4-5EDB-47EC-B064-ADEE41D69DA3}">
      <dgm:prSet/>
      <dgm:spPr/>
      <dgm:t>
        <a:bodyPr/>
        <a:lstStyle/>
        <a:p>
          <a:endParaRPr lang="en-US"/>
        </a:p>
      </dgm:t>
    </dgm:pt>
    <dgm:pt modelId="{009C522F-755F-4164-8887-56E3CF9614A1}" type="sibTrans" cxnId="{D95A28F4-5EDB-47EC-B064-ADEE41D69DA3}">
      <dgm:prSet/>
      <dgm:spPr/>
      <dgm:t>
        <a:bodyPr/>
        <a:lstStyle/>
        <a:p>
          <a:endParaRPr lang="en-US"/>
        </a:p>
      </dgm:t>
    </dgm:pt>
    <dgm:pt modelId="{1E0B6F13-1DF6-4E7C-AAA7-4CA99EC05510}">
      <dgm:prSet phldrT="[Text]" custT="1"/>
      <dgm:spPr/>
      <dgm:t>
        <a:bodyPr/>
        <a:lstStyle/>
        <a:p>
          <a:endParaRPr lang="en-US" sz="14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8FE303-2836-47F6-9A99-97CE2F4B762F}" type="parTrans" cxnId="{DF5B69E5-C1C0-4386-9228-D63098C40DF8}">
      <dgm:prSet/>
      <dgm:spPr/>
      <dgm:t>
        <a:bodyPr/>
        <a:lstStyle/>
        <a:p>
          <a:endParaRPr lang="en-US"/>
        </a:p>
      </dgm:t>
    </dgm:pt>
    <dgm:pt modelId="{CC87C196-DAE8-4E62-B6D3-134B98C82BF0}" type="sibTrans" cxnId="{DF5B69E5-C1C0-4386-9228-D63098C40DF8}">
      <dgm:prSet/>
      <dgm:spPr/>
      <dgm:t>
        <a:bodyPr/>
        <a:lstStyle/>
        <a:p>
          <a:endParaRPr lang="en-US"/>
        </a:p>
      </dgm:t>
    </dgm:pt>
    <dgm:pt modelId="{7C71FF46-A423-49EB-AD89-5B05D7E47D2A}">
      <dgm:prSet phldrT="[Text]" custT="1"/>
      <dgm:spPr/>
      <dgm:t>
        <a:bodyPr/>
        <a:lstStyle/>
        <a:p>
          <a:endParaRPr lang="en-US" sz="14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1A3EC6-7377-44FE-BA70-96C0C52EB170}" type="parTrans" cxnId="{F0583A43-9AFE-4712-80B0-488C17596DC1}">
      <dgm:prSet/>
      <dgm:spPr/>
      <dgm:t>
        <a:bodyPr/>
        <a:lstStyle/>
        <a:p>
          <a:endParaRPr lang="en-US"/>
        </a:p>
      </dgm:t>
    </dgm:pt>
    <dgm:pt modelId="{3E3C2A4F-BECC-425A-AA03-5F9DF707838A}" type="sibTrans" cxnId="{F0583A43-9AFE-4712-80B0-488C17596DC1}">
      <dgm:prSet/>
      <dgm:spPr/>
      <dgm:t>
        <a:bodyPr/>
        <a:lstStyle/>
        <a:p>
          <a:endParaRPr lang="en-US"/>
        </a:p>
      </dgm:t>
    </dgm:pt>
    <dgm:pt modelId="{EA65BDAE-E3F1-4DAA-86B6-4E844FAF35D9}" type="pres">
      <dgm:prSet presAssocID="{4959F41E-BF0B-4236-8D77-462B9FD278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1583F6-8EE7-4D49-B785-3C22EA4F9DC1}" type="pres">
      <dgm:prSet presAssocID="{EC44A270-0EDF-41D7-8432-AAB0E849A3F4}" presName="composite" presStyleCnt="0"/>
      <dgm:spPr/>
    </dgm:pt>
    <dgm:pt modelId="{E1ADFEF8-43E3-41F0-A9D0-8E5BEF90C8AF}" type="pres">
      <dgm:prSet presAssocID="{EC44A270-0EDF-41D7-8432-AAB0E849A3F4}" presName="imagSh" presStyleLbl="b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6A0DC18-7BF6-4DE6-8B60-745875AE8E9B}" type="pres">
      <dgm:prSet presAssocID="{EC44A270-0EDF-41D7-8432-AAB0E849A3F4}" presName="tx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98E2C-6191-4A01-91AE-9CB77C6DD659}" type="pres">
      <dgm:prSet presAssocID="{B3CACE1E-791E-4A3D-8095-C90F5A864BFF}" presName="sibTrans" presStyleLbl="sibTrans2D1" presStyleIdx="0" presStyleCnt="1" custAng="5400000"/>
      <dgm:spPr/>
      <dgm:t>
        <a:bodyPr/>
        <a:lstStyle/>
        <a:p>
          <a:endParaRPr lang="en-US"/>
        </a:p>
      </dgm:t>
    </dgm:pt>
    <dgm:pt modelId="{EAA8A223-429E-450C-B5B0-47CFF52199A4}" type="pres">
      <dgm:prSet presAssocID="{B3CACE1E-791E-4A3D-8095-C90F5A864BFF}" presName="connTx" presStyleLbl="sibTrans2D1" presStyleIdx="0" presStyleCnt="1"/>
      <dgm:spPr/>
      <dgm:t>
        <a:bodyPr/>
        <a:lstStyle/>
        <a:p>
          <a:endParaRPr lang="en-US"/>
        </a:p>
      </dgm:t>
    </dgm:pt>
    <dgm:pt modelId="{B789D27D-65DB-4D91-AF06-875D4B335432}" type="pres">
      <dgm:prSet presAssocID="{AB1A6BA5-668A-4771-ADF4-E57945699129}" presName="composite" presStyleCnt="0"/>
      <dgm:spPr/>
    </dgm:pt>
    <dgm:pt modelId="{3C1937BC-627F-4A29-B306-812D4D98065A}" type="pres">
      <dgm:prSet presAssocID="{AB1A6BA5-668A-4771-ADF4-E57945699129}" presName="imagSh" presStyleLbl="b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DAF923E-93FF-4C9D-9D49-15F4C1DEEB67}" type="pres">
      <dgm:prSet presAssocID="{AB1A6BA5-668A-4771-ADF4-E57945699129}" presName="tx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461B82-878E-4D1A-8CCF-908CC4510669}" type="presOf" srcId="{1059D932-E0EC-47ED-BE1D-6572474F25F1}" destId="{D6A0DC18-7BF6-4DE6-8B60-745875AE8E9B}" srcOrd="0" destOrd="5" presId="urn:microsoft.com/office/officeart/2005/8/layout/hProcess10"/>
    <dgm:cxn modelId="{549A3728-544D-4029-BF77-59F6BF59B5A5}" type="presOf" srcId="{8C7920C1-3F68-4107-9C30-8DE248038BBD}" destId="{D6A0DC18-7BF6-4DE6-8B60-745875AE8E9B}" srcOrd="0" destOrd="2" presId="urn:microsoft.com/office/officeart/2005/8/layout/hProcess10"/>
    <dgm:cxn modelId="{A836FFB3-FE80-4B29-88AE-D0871C8D4EE4}" type="presOf" srcId="{7C71FF46-A423-49EB-AD89-5B05D7E47D2A}" destId="{D6A0DC18-7BF6-4DE6-8B60-745875AE8E9B}" srcOrd="0" destOrd="6" presId="urn:microsoft.com/office/officeart/2005/8/layout/hProcess10"/>
    <dgm:cxn modelId="{784AA992-0391-4F3B-8D97-7131309809C7}" type="presOf" srcId="{B3CACE1E-791E-4A3D-8095-C90F5A864BFF}" destId="{EAA8A223-429E-450C-B5B0-47CFF52199A4}" srcOrd="1" destOrd="0" presId="urn:microsoft.com/office/officeart/2005/8/layout/hProcess10"/>
    <dgm:cxn modelId="{AD17D1A7-8879-4436-99E9-C6EB7AA0FA91}" srcId="{AB1A6BA5-668A-4771-ADF4-E57945699129}" destId="{3026DBA8-7976-41FB-801F-DECA7ED40611}" srcOrd="4" destOrd="0" parTransId="{6E8405F6-6D3C-4B50-81A5-6BE073C8797E}" sibTransId="{6AD16A5E-BB17-4BDD-909C-ED66249DD762}"/>
    <dgm:cxn modelId="{DE4C5336-63F3-4DED-9B77-89EBDC29FB50}" type="presOf" srcId="{EC44A270-0EDF-41D7-8432-AAB0E849A3F4}" destId="{D6A0DC18-7BF6-4DE6-8B60-745875AE8E9B}" srcOrd="0" destOrd="0" presId="urn:microsoft.com/office/officeart/2005/8/layout/hProcess10"/>
    <dgm:cxn modelId="{9A6875F3-CAF5-4810-A7C9-264DE3C22653}" type="presOf" srcId="{1E0B6F13-1DF6-4E7C-AAA7-4CA99EC05510}" destId="{D6A0DC18-7BF6-4DE6-8B60-745875AE8E9B}" srcOrd="0" destOrd="4" presId="urn:microsoft.com/office/officeart/2005/8/layout/hProcess10"/>
    <dgm:cxn modelId="{20D98E74-0836-4F68-BFA3-34C01817664D}" srcId="{AB1A6BA5-668A-4771-ADF4-E57945699129}" destId="{E9C61452-5811-426E-BE85-0D0CCEDCBF3D}" srcOrd="1" destOrd="0" parTransId="{2BB12936-1871-40C1-B542-CA7DA4F84007}" sibTransId="{B4E7D30F-C678-49C8-8721-9FB9DDA3F274}"/>
    <dgm:cxn modelId="{9033F145-43F4-4544-A33D-BDB6F0D4FA5E}" type="presOf" srcId="{CF809886-10E7-4A0F-BE14-3FBC72856DA4}" destId="{6DAF923E-93FF-4C9D-9D49-15F4C1DEEB67}" srcOrd="0" destOrd="1" presId="urn:microsoft.com/office/officeart/2005/8/layout/hProcess10"/>
    <dgm:cxn modelId="{DFBD6886-FB4F-48A7-A097-FBEDBBF4129F}" srcId="{AB1A6BA5-668A-4771-ADF4-E57945699129}" destId="{10F4403D-92BC-4D11-B85C-A11350623F14}" srcOrd="3" destOrd="0" parTransId="{9D848351-2B4A-4745-A306-9382672AFD88}" sibTransId="{08526DE3-F520-4FBD-87E5-EE29C9A3849C}"/>
    <dgm:cxn modelId="{11ABC5A3-7D27-434F-8C6C-38EC822C09E4}" type="presOf" srcId="{225EAA07-4D1C-418A-9DBA-3F3BF049A65D}" destId="{D6A0DC18-7BF6-4DE6-8B60-745875AE8E9B}" srcOrd="0" destOrd="7" presId="urn:microsoft.com/office/officeart/2005/8/layout/hProcess10"/>
    <dgm:cxn modelId="{8C8540AE-45F3-4E14-A4EA-A815305D3B69}" srcId="{AB1A6BA5-668A-4771-ADF4-E57945699129}" destId="{D8F07DA1-D9F8-4D08-AF96-108D665A257B}" srcOrd="5" destOrd="0" parTransId="{17ABA593-D215-4DFC-B89D-E24419940D30}" sibTransId="{C3E7BEFA-15A9-406E-92A7-2D0B572EC1A1}"/>
    <dgm:cxn modelId="{F0583A43-9AFE-4712-80B0-488C17596DC1}" srcId="{EC44A270-0EDF-41D7-8432-AAB0E849A3F4}" destId="{7C71FF46-A423-49EB-AD89-5B05D7E47D2A}" srcOrd="5" destOrd="0" parTransId="{DE1A3EC6-7377-44FE-BA70-96C0C52EB170}" sibTransId="{3E3C2A4F-BECC-425A-AA03-5F9DF707838A}"/>
    <dgm:cxn modelId="{E225CD42-D3EC-4926-8706-7A6EB2D4EFDC}" type="presOf" srcId="{AB1A6BA5-668A-4771-ADF4-E57945699129}" destId="{6DAF923E-93FF-4C9D-9D49-15F4C1DEEB67}" srcOrd="0" destOrd="0" presId="urn:microsoft.com/office/officeart/2005/8/layout/hProcess10"/>
    <dgm:cxn modelId="{DF5B69E5-C1C0-4386-9228-D63098C40DF8}" srcId="{EC44A270-0EDF-41D7-8432-AAB0E849A3F4}" destId="{1E0B6F13-1DF6-4E7C-AAA7-4CA99EC05510}" srcOrd="3" destOrd="0" parTransId="{4B8FE303-2836-47F6-9A99-97CE2F4B762F}" sibTransId="{CC87C196-DAE8-4E62-B6D3-134B98C82BF0}"/>
    <dgm:cxn modelId="{FBE06E69-346E-4993-BA54-469F47FB83D5}" srcId="{4959F41E-BF0B-4236-8D77-462B9FD278A1}" destId="{AB1A6BA5-668A-4771-ADF4-E57945699129}" srcOrd="1" destOrd="0" parTransId="{73FA22A0-38FE-4DED-AE87-5B86775F920C}" sibTransId="{29D20881-457C-4D3A-BC62-CACB7080726E}"/>
    <dgm:cxn modelId="{3B162E99-9439-4F0F-A4F5-FC635ED9D81C}" type="presOf" srcId="{B3CACE1E-791E-4A3D-8095-C90F5A864BFF}" destId="{96898E2C-6191-4A01-91AE-9CB77C6DD659}" srcOrd="0" destOrd="0" presId="urn:microsoft.com/office/officeart/2005/8/layout/hProcess10"/>
    <dgm:cxn modelId="{099DA792-2978-4E68-8B16-6702385F70EF}" type="presOf" srcId="{E9C61452-5811-426E-BE85-0D0CCEDCBF3D}" destId="{6DAF923E-93FF-4C9D-9D49-15F4C1DEEB67}" srcOrd="0" destOrd="2" presId="urn:microsoft.com/office/officeart/2005/8/layout/hProcess10"/>
    <dgm:cxn modelId="{67078A16-4F36-42F9-853E-185D4F8AEE62}" srcId="{4959F41E-BF0B-4236-8D77-462B9FD278A1}" destId="{EC44A270-0EDF-41D7-8432-AAB0E849A3F4}" srcOrd="0" destOrd="0" parTransId="{BACDBB20-AFFB-4992-8AB7-656B91B37021}" sibTransId="{B3CACE1E-791E-4A3D-8095-C90F5A864BFF}"/>
    <dgm:cxn modelId="{245104FF-74A0-4EC0-909C-B04F250F6F9E}" srcId="{EC44A270-0EDF-41D7-8432-AAB0E849A3F4}" destId="{1059D932-E0EC-47ED-BE1D-6572474F25F1}" srcOrd="4" destOrd="0" parTransId="{6DA965B3-44CD-44CB-9556-8D5A41C066D7}" sibTransId="{D584EDF4-9E85-4C1E-A20A-3429B143D740}"/>
    <dgm:cxn modelId="{12B33C03-A647-4F0D-95F7-85BF2FA9D178}" type="presOf" srcId="{3026DBA8-7976-41FB-801F-DECA7ED40611}" destId="{6DAF923E-93FF-4C9D-9D49-15F4C1DEEB67}" srcOrd="0" destOrd="5" presId="urn:microsoft.com/office/officeart/2005/8/layout/hProcess10"/>
    <dgm:cxn modelId="{CAC7615E-6634-4DDC-B237-7FD592747C64}" srcId="{AB1A6BA5-668A-4771-ADF4-E57945699129}" destId="{09E5D1AB-9A8A-40ED-B596-6C8E9F9C3EC3}" srcOrd="2" destOrd="0" parTransId="{992D570B-0BE3-412F-8779-16FB036D0FAB}" sibTransId="{BE7B09EB-083E-4863-8B18-89FA3809C808}"/>
    <dgm:cxn modelId="{989CB31F-3701-40AB-96E0-D2B22C43CF7B}" srcId="{AB1A6BA5-668A-4771-ADF4-E57945699129}" destId="{CF809886-10E7-4A0F-BE14-3FBC72856DA4}" srcOrd="0" destOrd="0" parTransId="{4ED3E510-2085-439F-BC97-B873D5C9E5CB}" sibTransId="{A3B8341A-3FEE-4040-8E2D-EE54B18AE533}"/>
    <dgm:cxn modelId="{5A09F757-7B8E-4F83-B038-C77498A6AB73}" type="presOf" srcId="{876510A6-C0FC-4A1E-AD08-289C8A89006E}" destId="{D6A0DC18-7BF6-4DE6-8B60-745875AE8E9B}" srcOrd="0" destOrd="3" presId="urn:microsoft.com/office/officeart/2005/8/layout/hProcess10"/>
    <dgm:cxn modelId="{3236EA79-B4CC-42A5-824C-BFE6F7F92C4A}" type="presOf" srcId="{10F4403D-92BC-4D11-B85C-A11350623F14}" destId="{6DAF923E-93FF-4C9D-9D49-15F4C1DEEB67}" srcOrd="0" destOrd="4" presId="urn:microsoft.com/office/officeart/2005/8/layout/hProcess10"/>
    <dgm:cxn modelId="{D817B8E4-F569-4297-9209-89181DF2630D}" srcId="{EC44A270-0EDF-41D7-8432-AAB0E849A3F4}" destId="{225EAA07-4D1C-418A-9DBA-3F3BF049A65D}" srcOrd="6" destOrd="0" parTransId="{E8480CF9-3B25-4D94-AA26-6E1C718EAE7F}" sibTransId="{CD321022-30A4-4617-BF41-ADA5C6AFF842}"/>
    <dgm:cxn modelId="{0E9468E7-8445-4C70-A255-F320702D48C3}" type="presOf" srcId="{D8F07DA1-D9F8-4D08-AF96-108D665A257B}" destId="{6DAF923E-93FF-4C9D-9D49-15F4C1DEEB67}" srcOrd="0" destOrd="6" presId="urn:microsoft.com/office/officeart/2005/8/layout/hProcess10"/>
    <dgm:cxn modelId="{93CB0413-C5C4-4329-8209-A808971FBEDB}" srcId="{EC44A270-0EDF-41D7-8432-AAB0E849A3F4}" destId="{876510A6-C0FC-4A1E-AD08-289C8A89006E}" srcOrd="2" destOrd="0" parTransId="{06217B77-C552-4DD0-A777-C374CCA1D89D}" sibTransId="{185D8652-16CC-4BE9-997C-271AB76AEA8E}"/>
    <dgm:cxn modelId="{1150E762-6148-4172-9EB5-631DEC685FA1}" type="presOf" srcId="{09E5D1AB-9A8A-40ED-B596-6C8E9F9C3EC3}" destId="{6DAF923E-93FF-4C9D-9D49-15F4C1DEEB67}" srcOrd="0" destOrd="3" presId="urn:microsoft.com/office/officeart/2005/8/layout/hProcess10"/>
    <dgm:cxn modelId="{D95A28F4-5EDB-47EC-B064-ADEE41D69DA3}" srcId="{EC44A270-0EDF-41D7-8432-AAB0E849A3F4}" destId="{8C7920C1-3F68-4107-9C30-8DE248038BBD}" srcOrd="1" destOrd="0" parTransId="{61458E61-3A63-433A-9FF7-8279DFCAAC89}" sibTransId="{009C522F-755F-4164-8887-56E3CF9614A1}"/>
    <dgm:cxn modelId="{F338DF5F-5BCF-4EED-8211-1BF7C7475ED3}" type="presOf" srcId="{D28CA80B-B013-4C5B-A86B-BF31E8441155}" destId="{D6A0DC18-7BF6-4DE6-8B60-745875AE8E9B}" srcOrd="0" destOrd="1" presId="urn:microsoft.com/office/officeart/2005/8/layout/hProcess10"/>
    <dgm:cxn modelId="{C47F4A00-957C-4743-9701-67886CEA37F8}" srcId="{EC44A270-0EDF-41D7-8432-AAB0E849A3F4}" destId="{D28CA80B-B013-4C5B-A86B-BF31E8441155}" srcOrd="0" destOrd="0" parTransId="{EB36A757-E331-4C10-916B-389D93B7C81F}" sibTransId="{405AA4B7-87A4-4637-B0EF-E95556936196}"/>
    <dgm:cxn modelId="{70CCA9F2-DAD8-4843-BBE8-D27EF2C91AB5}" type="presOf" srcId="{4959F41E-BF0B-4236-8D77-462B9FD278A1}" destId="{EA65BDAE-E3F1-4DAA-86B6-4E844FAF35D9}" srcOrd="0" destOrd="0" presId="urn:microsoft.com/office/officeart/2005/8/layout/hProcess10"/>
    <dgm:cxn modelId="{2F920684-295F-46D3-9A1D-4D365D602E72}" type="presParOf" srcId="{EA65BDAE-E3F1-4DAA-86B6-4E844FAF35D9}" destId="{EF1583F6-8EE7-4D49-B785-3C22EA4F9DC1}" srcOrd="0" destOrd="0" presId="urn:microsoft.com/office/officeart/2005/8/layout/hProcess10"/>
    <dgm:cxn modelId="{D0D7FE3B-A129-472D-910A-B12DD72D45BA}" type="presParOf" srcId="{EF1583F6-8EE7-4D49-B785-3C22EA4F9DC1}" destId="{E1ADFEF8-43E3-41F0-A9D0-8E5BEF90C8AF}" srcOrd="0" destOrd="0" presId="urn:microsoft.com/office/officeart/2005/8/layout/hProcess10"/>
    <dgm:cxn modelId="{404BE47E-19EC-455B-B753-6CE2BD48360A}" type="presParOf" srcId="{EF1583F6-8EE7-4D49-B785-3C22EA4F9DC1}" destId="{D6A0DC18-7BF6-4DE6-8B60-745875AE8E9B}" srcOrd="1" destOrd="0" presId="urn:microsoft.com/office/officeart/2005/8/layout/hProcess10"/>
    <dgm:cxn modelId="{9251B2E6-8319-4F01-B593-B5F7D1DFB308}" type="presParOf" srcId="{EA65BDAE-E3F1-4DAA-86B6-4E844FAF35D9}" destId="{96898E2C-6191-4A01-91AE-9CB77C6DD659}" srcOrd="1" destOrd="0" presId="urn:microsoft.com/office/officeart/2005/8/layout/hProcess10"/>
    <dgm:cxn modelId="{FE20EF72-59E2-46C9-9A18-BBBDCA5DA6DC}" type="presParOf" srcId="{96898E2C-6191-4A01-91AE-9CB77C6DD659}" destId="{EAA8A223-429E-450C-B5B0-47CFF52199A4}" srcOrd="0" destOrd="0" presId="urn:microsoft.com/office/officeart/2005/8/layout/hProcess10"/>
    <dgm:cxn modelId="{888FC531-E32A-4AE3-8DBC-7A4B3C8B05B6}" type="presParOf" srcId="{EA65BDAE-E3F1-4DAA-86B6-4E844FAF35D9}" destId="{B789D27D-65DB-4D91-AF06-875D4B335432}" srcOrd="2" destOrd="0" presId="urn:microsoft.com/office/officeart/2005/8/layout/hProcess10"/>
    <dgm:cxn modelId="{C1C5DAFE-EED5-4C78-8B7D-D086CDCFBA08}" type="presParOf" srcId="{B789D27D-65DB-4D91-AF06-875D4B335432}" destId="{3C1937BC-627F-4A29-B306-812D4D98065A}" srcOrd="0" destOrd="0" presId="urn:microsoft.com/office/officeart/2005/8/layout/hProcess10"/>
    <dgm:cxn modelId="{67BA352C-F4DB-428E-8AB4-74C1EDDAC8ED}" type="presParOf" srcId="{B789D27D-65DB-4D91-AF06-875D4B335432}" destId="{6DAF923E-93FF-4C9D-9D49-15F4C1DEEB67}" srcOrd="1" destOrd="0" presId="urn:microsoft.com/office/officeart/2005/8/layout/hProcess10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9E94F-0F66-4EFC-9BD9-5AAA83CEC862}">
      <dsp:nvSpPr>
        <dsp:cNvPr id="0" name=""/>
        <dsp:cNvSpPr/>
      </dsp:nvSpPr>
      <dsp:spPr>
        <a:xfrm>
          <a:off x="1782" y="11191"/>
          <a:ext cx="1868000" cy="33291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latin typeface="Times New Roman" pitchFamily="18" charset="0"/>
              <a:cs typeface="Times New Roman" pitchFamily="18" charset="0"/>
            </a:rPr>
            <a:t>Tree</a:t>
          </a:r>
          <a:endParaRPr lang="en-US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2" y="1342841"/>
        <a:ext cx="1868000" cy="1331650"/>
      </dsp:txXfrm>
    </dsp:sp>
    <dsp:sp modelId="{6DD399A8-03A2-4534-9E14-D26466619CE3}">
      <dsp:nvSpPr>
        <dsp:cNvPr id="0" name=""/>
        <dsp:cNvSpPr/>
      </dsp:nvSpPr>
      <dsp:spPr>
        <a:xfrm>
          <a:off x="110220" y="141662"/>
          <a:ext cx="1651125" cy="1552858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86" b="89734" l="2508" r="97806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B3610-4276-4B72-B527-2153A6388448}">
      <dsp:nvSpPr>
        <dsp:cNvPr id="0" name=""/>
        <dsp:cNvSpPr/>
      </dsp:nvSpPr>
      <dsp:spPr>
        <a:xfrm>
          <a:off x="1925823" y="0"/>
          <a:ext cx="1868000" cy="33291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Trunk</a:t>
          </a:r>
          <a:endParaRPr lang="en-US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25823" y="1331650"/>
        <a:ext cx="1868000" cy="1331650"/>
      </dsp:txXfrm>
    </dsp:sp>
    <dsp:sp modelId="{137EF544-8220-4DB8-A2E8-7C6E30519C0F}">
      <dsp:nvSpPr>
        <dsp:cNvPr id="0" name=""/>
        <dsp:cNvSpPr/>
      </dsp:nvSpPr>
      <dsp:spPr>
        <a:xfrm>
          <a:off x="2056516" y="129002"/>
          <a:ext cx="1606614" cy="150014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E7D47-3636-4492-8FD7-7F12CF386992}">
      <dsp:nvSpPr>
        <dsp:cNvPr id="0" name=""/>
        <dsp:cNvSpPr/>
      </dsp:nvSpPr>
      <dsp:spPr>
        <a:xfrm>
          <a:off x="3849864" y="0"/>
          <a:ext cx="1868000" cy="33291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Resin</a:t>
          </a:r>
          <a:endParaRPr lang="en-US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9864" y="1331650"/>
        <a:ext cx="1868000" cy="1331650"/>
      </dsp:txXfrm>
    </dsp:sp>
    <dsp:sp modelId="{CC3E4B72-9463-477A-AE27-B299FB99A771}">
      <dsp:nvSpPr>
        <dsp:cNvPr id="0" name=""/>
        <dsp:cNvSpPr/>
      </dsp:nvSpPr>
      <dsp:spPr>
        <a:xfrm>
          <a:off x="3931817" y="138109"/>
          <a:ext cx="1677886" cy="149104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8B76F-7A89-4C7A-AC56-68D21ACCC8AA}">
      <dsp:nvSpPr>
        <dsp:cNvPr id="0" name=""/>
        <dsp:cNvSpPr/>
      </dsp:nvSpPr>
      <dsp:spPr>
        <a:xfrm>
          <a:off x="5773904" y="0"/>
          <a:ext cx="1868000" cy="33291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Powder</a:t>
          </a:r>
          <a:endParaRPr lang="en-US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73904" y="1331650"/>
        <a:ext cx="1868000" cy="1331650"/>
      </dsp:txXfrm>
    </dsp:sp>
    <dsp:sp modelId="{825D6594-8AF7-45B3-A4B0-5AFF5E7E4933}">
      <dsp:nvSpPr>
        <dsp:cNvPr id="0" name=""/>
        <dsp:cNvSpPr/>
      </dsp:nvSpPr>
      <dsp:spPr>
        <a:xfrm>
          <a:off x="5859522" y="168119"/>
          <a:ext cx="1555087" cy="1429494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9DCC2-1565-48DB-90A4-E549617414D7}">
      <dsp:nvSpPr>
        <dsp:cNvPr id="0" name=""/>
        <dsp:cNvSpPr/>
      </dsp:nvSpPr>
      <dsp:spPr>
        <a:xfrm>
          <a:off x="305747" y="2663300"/>
          <a:ext cx="7032192" cy="499368"/>
        </a:xfrm>
        <a:prstGeom prst="left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DFEF8-43E3-41F0-A9D0-8E5BEF90C8AF}">
      <dsp:nvSpPr>
        <dsp:cNvPr id="0" name=""/>
        <dsp:cNvSpPr/>
      </dsp:nvSpPr>
      <dsp:spPr>
        <a:xfrm>
          <a:off x="3339" y="196309"/>
          <a:ext cx="2970509" cy="29705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0DC18-7BF6-4DE6-8B60-745875AE8E9B}">
      <dsp:nvSpPr>
        <dsp:cNvPr id="0" name=""/>
        <dsp:cNvSpPr/>
      </dsp:nvSpPr>
      <dsp:spPr>
        <a:xfrm>
          <a:off x="486911" y="1978615"/>
          <a:ext cx="2970509" cy="2970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Mechanisms of Antidiabetic of DCBR:</a:t>
          </a:r>
          <a:endParaRPr lang="en-US" sz="1400" b="1" u="none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u="none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Antioxidants</a:t>
          </a:r>
          <a:endParaRPr lang="en-US" sz="1400" b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u="none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insulin  secretagogues</a:t>
          </a:r>
          <a:endParaRPr lang="en-US" sz="1400" b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inhibit α-</a:t>
          </a:r>
          <a:r>
            <a:rPr lang="en-US" sz="1400" b="0" u="none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glucosidase</a:t>
          </a:r>
          <a:r>
            <a:rPr lang="en-US" sz="14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activity</a:t>
          </a:r>
          <a:endParaRPr lang="en-US" sz="1400" b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914" y="2065618"/>
        <a:ext cx="2796503" cy="2796503"/>
      </dsp:txXfrm>
    </dsp:sp>
    <dsp:sp modelId="{96898E2C-6191-4A01-91AE-9CB77C6DD659}">
      <dsp:nvSpPr>
        <dsp:cNvPr id="0" name=""/>
        <dsp:cNvSpPr/>
      </dsp:nvSpPr>
      <dsp:spPr>
        <a:xfrm rot="5400000">
          <a:off x="3546035" y="1324678"/>
          <a:ext cx="572185" cy="71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3631863" y="1381605"/>
        <a:ext cx="400530" cy="428264"/>
      </dsp:txXfrm>
    </dsp:sp>
    <dsp:sp modelId="{3C1937BC-627F-4A29-B306-812D4D98065A}">
      <dsp:nvSpPr>
        <dsp:cNvPr id="0" name=""/>
        <dsp:cNvSpPr/>
      </dsp:nvSpPr>
      <dsp:spPr>
        <a:xfrm>
          <a:off x="4608666" y="196309"/>
          <a:ext cx="2970509" cy="29705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F923E-93FF-4C9D-9D49-15F4C1DEEB67}">
      <dsp:nvSpPr>
        <dsp:cNvPr id="0" name=""/>
        <dsp:cNvSpPr/>
      </dsp:nvSpPr>
      <dsp:spPr>
        <a:xfrm>
          <a:off x="5092237" y="1978615"/>
          <a:ext cx="2970509" cy="2970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Mechanisms of </a:t>
          </a:r>
          <a:r>
            <a:rPr lang="en-US" sz="1400" b="1" u="none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Antihyperlipidemic</a:t>
          </a:r>
          <a:r>
            <a:rPr lang="en-US" sz="1400" b="1" u="none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of DCBR:</a:t>
          </a:r>
          <a:endParaRPr lang="en-US" sz="1400" b="1" u="none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u="none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Antioxidants</a:t>
          </a:r>
          <a:endParaRPr lang="en-US" sz="1400" b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u="none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bind with bile acids</a:t>
          </a:r>
          <a:endParaRPr lang="en-US" sz="1400" b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Inhibit Pancreatic cholesterol esterase enzyme </a:t>
          </a:r>
          <a:endParaRPr lang="en-US" sz="1400" b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79240" y="2065618"/>
        <a:ext cx="2796503" cy="2796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4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2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6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glucosidase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breaks down starch and disaccharides to glucose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4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dirty="0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Rectangle 6"/>
          <p:cNvSpPr/>
          <p:nvPr userDrawn="1"/>
        </p:nvSpPr>
        <p:spPr>
          <a:xfrm>
            <a:off x="-874319" y="14292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16632"/>
            <a:ext cx="45719" cy="6741368"/>
          </a:xfrm>
          <a:prstGeom prst="rect">
            <a:avLst/>
          </a:prstGeom>
          <a:solidFill>
            <a:srgbClr val="74B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1225-3492-4109-B0E1-6A1407832E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F06-EF0E-4387-914E-2C5BA083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02280"/>
      </p:ext>
    </p:extLst>
  </p:cSld>
  <p:clrMapOvr>
    <a:masterClrMapping/>
  </p:clrMapOvr>
  <p:transition spd="slow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1225-3492-4109-B0E1-6A1407832E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F06-EF0E-4387-914E-2C5BA083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00760"/>
      </p:ext>
    </p:extLst>
  </p:cSld>
  <p:clrMapOvr>
    <a:masterClrMapping/>
  </p:clrMapOvr>
  <p:transition spd="slow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1225-3492-4109-B0E1-6A1407832E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F06-EF0E-4387-914E-2C5BA083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24196"/>
      </p:ext>
    </p:extLst>
  </p:cSld>
  <p:clrMapOvr>
    <a:masterClrMapping/>
  </p:clrMapOvr>
  <p:transition spd="slow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1225-3492-4109-B0E1-6A1407832E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F06-EF0E-4387-914E-2C5BA083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36925"/>
      </p:ext>
    </p:extLst>
  </p:cSld>
  <p:clrMapOvr>
    <a:masterClrMapping/>
  </p:clrMapOvr>
  <p:transition spd="slow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1225-3492-4109-B0E1-6A1407832E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F06-EF0E-4387-914E-2C5BA083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04969"/>
      </p:ext>
    </p:extLst>
  </p:cSld>
  <p:clrMapOvr>
    <a:masterClrMapping/>
  </p:clrMapOvr>
  <p:transition spd="slow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1225-3492-4109-B0E1-6A1407832E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F06-EF0E-4387-914E-2C5BA083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98060"/>
      </p:ext>
    </p:extLst>
  </p:cSld>
  <p:clrMapOvr>
    <a:masterClrMapping/>
  </p:clrMapOvr>
  <p:transition spd="slow"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1225-3492-4109-B0E1-6A1407832E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F06-EF0E-4387-914E-2C5BA083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42350"/>
      </p:ext>
    </p:extLst>
  </p:cSld>
  <p:clrMapOvr>
    <a:masterClrMapping/>
  </p:clrMapOvr>
  <p:transition spd="slow"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1225-3492-4109-B0E1-6A1407832E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F06-EF0E-4387-914E-2C5BA083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49352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check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1225-3492-4109-B0E1-6A1407832E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F06-EF0E-4387-914E-2C5BA083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84957"/>
      </p:ext>
    </p:extLst>
  </p:cSld>
  <p:clrMapOvr>
    <a:masterClrMapping/>
  </p:clrMapOvr>
  <p:transition spd="slow"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1225-3492-4109-B0E1-6A1407832E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F06-EF0E-4387-914E-2C5BA083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64012"/>
      </p:ext>
    </p:extLst>
  </p:cSld>
  <p:clrMapOvr>
    <a:masterClrMapping/>
  </p:clrMapOvr>
  <p:transition spd="slow"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1225-3492-4109-B0E1-6A1407832E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F06-EF0E-4387-914E-2C5BA083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8304"/>
      </p:ext>
    </p:extLst>
  </p:cSld>
  <p:clrMapOvr>
    <a:masterClrMapping/>
  </p:clrMapOvr>
  <p:transition spd="slow"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87F6-7C69-4F5B-A514-F0B4272A7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5CF2-0113-4B70-B40A-7BFDADF52B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72996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1105272" y="274638"/>
            <a:ext cx="764319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43608" y="1600200"/>
            <a:ext cx="8064896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rgbClr val="74B2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-24480" y="404664"/>
            <a:ext cx="1043608" cy="108012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-12032" y="4293096"/>
            <a:ext cx="1043608" cy="108012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0" y="2276872"/>
            <a:ext cx="1043608" cy="108012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478" b="97015" l="2789" r="94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50" y="545812"/>
            <a:ext cx="1224137" cy="957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769" b="94951" l="938" r="97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" y="2492896"/>
            <a:ext cx="998204" cy="910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" y="4545124"/>
            <a:ext cx="854080" cy="5760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/>
  </p:transition>
  <p:txStyles>
    <p:titleStyle>
      <a:lvl1pPr algn="ctr" defTabSz="914400" rtl="1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21225-3492-4109-B0E1-6A1407832E69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B7F06-EF0E-4387-914E-2C5BA083D0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3528" y="260648"/>
            <a:ext cx="8424936" cy="288032"/>
          </a:xfrm>
          <a:prstGeom prst="roundRect">
            <a:avLst/>
          </a:prstGeom>
          <a:solidFill>
            <a:srgbClr val="74B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1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heck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E5B87F6-7C69-4F5B-A514-F0B4272A7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3/17/2019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23E5CF2-0113-4B70-B40A-7BFDADF52B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9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slow">
    <p:checker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43.jpe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12" Type="http://schemas.openxmlformats.org/officeDocument/2006/relationships/image" Target="../media/image4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1.jpeg"/><Relationship Id="rId5" Type="http://schemas.microsoft.com/office/2007/relationships/hdphoto" Target="../media/hdphoto5.wdp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image" Target="../media/image36.pn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53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2.jpeg"/><Relationship Id="rId5" Type="http://schemas.microsoft.com/office/2007/relationships/hdphoto" Target="../media/hdphoto8.wdp"/><Relationship Id="rId10" Type="http://schemas.openxmlformats.org/officeDocument/2006/relationships/image" Target="../media/image51.jpeg"/><Relationship Id="rId4" Type="http://schemas.openxmlformats.org/officeDocument/2006/relationships/image" Target="../media/image47.png"/><Relationship Id="rId9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almrsal.com/post/10581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almrsal.com/post/36883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mrsal.com/post/449777" TargetMode="External"/><Relationship Id="rId2" Type="http://schemas.openxmlformats.org/officeDocument/2006/relationships/hyperlink" Target="https://www.almrsal.com/post/36431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37744"/>
            <a:ext cx="5588644" cy="2207280"/>
          </a:xfrm>
          <a:prstGeom prst="rect">
            <a:avLst/>
          </a:prstGeom>
        </p:spPr>
      </p:pic>
      <p:pic>
        <p:nvPicPr>
          <p:cNvPr id="1026" name="Picture 2" descr="E:\جامعة القلمون\books\OTC\صور\ا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54006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6804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5172" y="1484784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a lot of researches that have been worked on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Dracena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cinnabari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balf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resin and approved its effectiveness  as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 rtl="0">
              <a:buFont typeface="Arial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antiviral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 algn="just" rtl="0">
              <a:buFont typeface="Arial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antitumor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cytotoxic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rtl="0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found that, it is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 rtl="0">
              <a:buFont typeface="Arial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  analgesic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 algn="just" rtl="0">
              <a:buFont typeface="Arial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antioxidant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742950" lvl="1" indent="-285750" algn="just" rtl="0">
              <a:buFont typeface="Arial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anti-inflammatory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8190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272" y="-27384"/>
            <a:ext cx="7643192" cy="11430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74B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 of study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764704"/>
            <a:ext cx="7632848" cy="3096344"/>
          </a:xfrm>
        </p:spPr>
        <p:txBody>
          <a:bodyPr>
            <a:noAutofit/>
          </a:bodyPr>
          <a:lstStyle/>
          <a:p>
            <a:pPr marL="0" lvl="0" indent="0" algn="just" rtl="0">
              <a:buNone/>
            </a:pPr>
            <a:endParaRPr lang="en-US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Evaluating the potential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antidiabetic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Dracaena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cinnabari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resin extract in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alloxan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-induced diabetes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 profile in high-cholesterol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diet-induced rats through two separate experiments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 rtl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algn="l" rtl="0">
              <a:buNone/>
            </a:pP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2638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User\Desktop\pancreas schem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30" y="188640"/>
            <a:ext cx="5958939" cy="6465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8584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User\Desktop\liver scheme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97" y="44624"/>
            <a:ext cx="5733415" cy="6802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3517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Statistical analysis:</a:t>
            </a:r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result  were expressed as mean ± SD and differences among the groups of animals were compared using one-way ANOVA with post-hoc LSD's test. Statistical significance was set at P ≤ 0.05. Statistical analysis was performed using Microsoft excel, and  SPSS software version 20.</a:t>
            </a:r>
          </a:p>
          <a:p>
            <a:pPr algn="just" rt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17032"/>
            <a:ext cx="4248472" cy="22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6670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1">
              <a:spcBef>
                <a:spcPct val="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Results of  evaluation of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antidiabetic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potential of DCBR extract:</a:t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35285"/>
            <a:ext cx="8064896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Relative change in body weight: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641401"/>
              </p:ext>
            </p:extLst>
          </p:nvPr>
        </p:nvGraphicFramePr>
        <p:xfrm>
          <a:off x="1403649" y="1916832"/>
          <a:ext cx="7249398" cy="350939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28413"/>
                <a:gridCol w="1877971"/>
                <a:gridCol w="2113131"/>
                <a:gridCol w="2229883"/>
              </a:tblGrid>
              <a:tr h="390460">
                <a:tc gridSpan="4"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6121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Groups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</a:t>
                      </a:r>
                      <a:r>
                        <a:rPr lang="en-US" sz="1600" baseline="30000" dirty="0" smtClean="0">
                          <a:effectLst/>
                        </a:rPr>
                        <a:t>st</a:t>
                      </a:r>
                      <a:r>
                        <a:rPr lang="en-US" sz="1600" dirty="0" smtClean="0">
                          <a:effectLst/>
                        </a:rPr>
                        <a:t>  </a:t>
                      </a:r>
                      <a:r>
                        <a:rPr lang="en-US" sz="1600" dirty="0">
                          <a:effectLst/>
                        </a:rPr>
                        <a:t>Body weight(g)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</a:t>
                      </a:r>
                      <a:r>
                        <a:rPr lang="en-US" sz="1600" baseline="30000" dirty="0" smtClean="0">
                          <a:effectLst/>
                        </a:rPr>
                        <a:t>th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day Body weight(g)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14</a:t>
                      </a:r>
                      <a:r>
                        <a:rPr lang="en-US" sz="1600" baseline="30000" dirty="0" smtClean="0">
                          <a:effectLst/>
                        </a:rPr>
                        <a:t>th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day Body weight(g)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331179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Group 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165.41±43.8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196.46±32.7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219.5±35.7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</a:tr>
              <a:tr h="331179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Group 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178.33±17.4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158.66±32.3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146.73±36.3*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</a:tr>
              <a:tr h="331179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Group 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175.93±25.7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184.48±26.5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196.05±27.5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</a:tr>
              <a:tr h="331179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Group 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153.16±43.1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172.28±40.5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187.73±39.0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</a:tr>
              <a:tr h="331179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Group 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153±14.0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150.56±19.9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150.03±18.5*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</a:tr>
              <a:tr h="972242">
                <a:tc gridSpan="4"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Values are expressed as Mean ±SD; n=6</a:t>
                      </a:r>
                      <a:r>
                        <a:rPr lang="ar-SA" sz="1600" dirty="0">
                          <a:effectLst/>
                        </a:rPr>
                        <a:t>;</a:t>
                      </a:r>
                      <a:r>
                        <a:rPr lang="en-US" sz="1600" dirty="0">
                          <a:effectLst/>
                        </a:rPr>
                        <a:t> *P ≤ 0.05 vs. group 1. DCBR: </a:t>
                      </a:r>
                      <a:r>
                        <a:rPr lang="en-US" sz="1600" dirty="0" err="1">
                          <a:effectLst/>
                        </a:rPr>
                        <a:t>Dracanea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cinnabari</a:t>
                      </a:r>
                      <a:r>
                        <a:rPr lang="en-US" sz="1600" dirty="0">
                          <a:effectLst/>
                        </a:rPr>
                        <a:t>  </a:t>
                      </a:r>
                      <a:r>
                        <a:rPr lang="en-US" sz="1600" dirty="0" err="1">
                          <a:effectLst/>
                        </a:rPr>
                        <a:t>balf</a:t>
                      </a:r>
                      <a:r>
                        <a:rPr lang="en-US" sz="1600" dirty="0">
                          <a:effectLst/>
                        </a:rPr>
                        <a:t>  Resin. 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97113" y="2466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03648" y="2834525"/>
            <a:ext cx="1080120" cy="158417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73860" y="2836775"/>
            <a:ext cx="1738100" cy="158417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11961" y="2844439"/>
            <a:ext cx="2190924" cy="158417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02885" y="2834525"/>
            <a:ext cx="2232248" cy="158417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8141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Results of  evaluation of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antidiabetic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potential of DCBR extract:</a:t>
            </a:r>
            <a:br>
              <a:rPr lang="en-US" sz="1800" i="1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8064896" cy="4525963"/>
          </a:xfrm>
        </p:spPr>
        <p:txBody>
          <a:bodyPr/>
          <a:lstStyle/>
          <a:p>
            <a:pPr algn="l" rtl="0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Relative change in  weight of pancreas: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84981"/>
              </p:ext>
            </p:extLst>
          </p:nvPr>
        </p:nvGraphicFramePr>
        <p:xfrm>
          <a:off x="1475656" y="2060848"/>
          <a:ext cx="7056785" cy="381642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643804"/>
                <a:gridCol w="2931492"/>
                <a:gridCol w="2481489"/>
              </a:tblGrid>
              <a:tr h="618168">
                <a:tc gridSpan="3"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cs typeface="+mj-cs"/>
                        </a:rPr>
                        <a:t>The </a:t>
                      </a:r>
                      <a:r>
                        <a:rPr lang="en-US" sz="1400" b="0" dirty="0">
                          <a:effectLst/>
                          <a:cs typeface="+mj-cs"/>
                        </a:rPr>
                        <a:t>effect of DCBR extract on change in the pancreas weight (g) of </a:t>
                      </a:r>
                      <a:r>
                        <a:rPr lang="en-US" sz="1400" b="0" dirty="0" err="1">
                          <a:effectLst/>
                          <a:cs typeface="+mj-cs"/>
                        </a:rPr>
                        <a:t>Alloxan</a:t>
                      </a:r>
                      <a:r>
                        <a:rPr lang="en-US" sz="1400" b="0" dirty="0">
                          <a:effectLst/>
                          <a:cs typeface="+mj-cs"/>
                        </a:rPr>
                        <a:t> -induced diabetic rats.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5568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cs typeface="+mj-cs"/>
                      </a:endParaRP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cs typeface="+mj-cs"/>
                        </a:rPr>
                        <a:t>Groups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cs typeface="+mj-cs"/>
                      </a:endParaRP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cs typeface="+mj-cs"/>
                        </a:rPr>
                        <a:t>pancreas </a:t>
                      </a:r>
                      <a:r>
                        <a:rPr lang="en-US" sz="1400" b="1" dirty="0">
                          <a:effectLst/>
                          <a:cs typeface="+mj-cs"/>
                        </a:rPr>
                        <a:t>weight (g)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+mj-cs"/>
                        </a:rPr>
                        <a:t> </a:t>
                      </a:r>
                      <a:endParaRPr lang="en-US" sz="1400" b="1" dirty="0">
                        <a:effectLst/>
                        <a:cs typeface="+mj-cs"/>
                      </a:endParaRP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cs typeface="+mj-cs"/>
                      </a:endParaRP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cs typeface="+mj-cs"/>
                        </a:rPr>
                        <a:t>% </a:t>
                      </a:r>
                      <a:r>
                        <a:rPr lang="en-US" sz="1400" b="1" dirty="0">
                          <a:effectLst/>
                          <a:cs typeface="+mj-cs"/>
                        </a:rPr>
                        <a:t>of change  vs. group 1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cs typeface="+mj-cs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304017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j-cs"/>
                        </a:rPr>
                        <a:t>Group 1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cs typeface="+mj-cs"/>
                        </a:rPr>
                        <a:t>1.57±0.43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cs typeface="+mj-cs"/>
                        </a:rPr>
                        <a:t> 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304017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j-cs"/>
                        </a:rPr>
                        <a:t>Group 2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cs typeface="+mj-cs"/>
                        </a:rPr>
                        <a:t>0.48±0.08*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cs typeface="+mj-cs"/>
                        </a:rPr>
                        <a:t>69.4 %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304017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j-cs"/>
                        </a:rPr>
                        <a:t>Group 3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cs typeface="+mj-cs"/>
                        </a:rPr>
                        <a:t>1.03±0.42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cs typeface="+mj-cs"/>
                        </a:rPr>
                        <a:t>34.3%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304017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j-cs"/>
                        </a:rPr>
                        <a:t>Group 4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cs typeface="+mj-cs"/>
                        </a:rPr>
                        <a:t>1.33±0.43**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cs typeface="+mj-cs"/>
                        </a:rPr>
                        <a:t>15.3%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304017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cs typeface="+mj-cs"/>
                        </a:rPr>
                        <a:t>Group 5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cs typeface="+mj-cs"/>
                        </a:rPr>
                        <a:t>0.92±0.21*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cs typeface="+mj-cs"/>
                        </a:rPr>
                        <a:t>41.4%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802605">
                <a:tc gridSpan="3"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cs typeface="+mj-cs"/>
                        </a:rPr>
                        <a:t> 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cs typeface="+mj-cs"/>
                        </a:rPr>
                        <a:t>Values are expressed as Mean ±SD; n=6</a:t>
                      </a:r>
                      <a:r>
                        <a:rPr lang="ar-SA" sz="1400" b="0" dirty="0">
                          <a:effectLst/>
                          <a:cs typeface="+mj-cs"/>
                        </a:rPr>
                        <a:t>;</a:t>
                      </a:r>
                      <a:r>
                        <a:rPr lang="en-US" sz="1400" b="0" dirty="0">
                          <a:effectLst/>
                          <a:cs typeface="+mj-cs"/>
                        </a:rPr>
                        <a:t> *P ≤ 0.05 vs. group 1, **P ≤ 0.05vs. Group 2. DCBR: </a:t>
                      </a:r>
                      <a:r>
                        <a:rPr lang="en-US" sz="1400" b="0" dirty="0" err="1">
                          <a:effectLst/>
                          <a:cs typeface="+mj-cs"/>
                        </a:rPr>
                        <a:t>Dracanea</a:t>
                      </a:r>
                      <a:r>
                        <a:rPr lang="en-US" sz="1400" b="0" dirty="0">
                          <a:effectLst/>
                          <a:cs typeface="+mj-cs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cs typeface="+mj-cs"/>
                        </a:rPr>
                        <a:t>cinnabari</a:t>
                      </a:r>
                      <a:r>
                        <a:rPr lang="en-US" sz="1400" b="0" dirty="0">
                          <a:effectLst/>
                          <a:cs typeface="+mj-cs"/>
                        </a:rPr>
                        <a:t>  </a:t>
                      </a:r>
                      <a:r>
                        <a:rPr lang="en-US" sz="1400" b="0" dirty="0" err="1">
                          <a:effectLst/>
                          <a:cs typeface="+mj-cs"/>
                        </a:rPr>
                        <a:t>balf</a:t>
                      </a:r>
                      <a:r>
                        <a:rPr lang="en-US" sz="1400" b="0" dirty="0">
                          <a:effectLst/>
                          <a:cs typeface="+mj-cs"/>
                        </a:rPr>
                        <a:t>  Resin. 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87931" y="3638887"/>
            <a:ext cx="1627134" cy="13681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44114" y="3573834"/>
            <a:ext cx="2880320" cy="147616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059620" y="3591018"/>
            <a:ext cx="2468319" cy="147616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20701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800" b="0" i="1" dirty="0">
                <a:latin typeface="Times New Roman" pitchFamily="18" charset="0"/>
                <a:cs typeface="Times New Roman" pitchFamily="18" charset="0"/>
              </a:rPr>
              <a:t>Results of  evaluation of </a:t>
            </a:r>
            <a:r>
              <a:rPr lang="en-US" sz="1800" b="0" i="1" dirty="0" err="1">
                <a:latin typeface="Times New Roman" pitchFamily="18" charset="0"/>
                <a:cs typeface="Times New Roman" pitchFamily="18" charset="0"/>
              </a:rPr>
              <a:t>antidiabetic</a:t>
            </a:r>
            <a:r>
              <a:rPr lang="en-US" sz="1800" b="0" i="1" dirty="0">
                <a:latin typeface="Times New Roman" pitchFamily="18" charset="0"/>
                <a:cs typeface="Times New Roman" pitchFamily="18" charset="0"/>
              </a:rPr>
              <a:t> potential of DCBR extract:</a:t>
            </a:r>
            <a:br>
              <a:rPr lang="en-US" sz="1800" b="0" i="1" dirty="0">
                <a:latin typeface="Times New Roman" pitchFamily="18" charset="0"/>
                <a:cs typeface="Times New Roman" pitchFamily="18" charset="0"/>
              </a:rPr>
            </a:br>
            <a:endParaRPr lang="en-US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Biochemical investigation (FBG):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987624"/>
              </p:ext>
            </p:extLst>
          </p:nvPr>
        </p:nvGraphicFramePr>
        <p:xfrm>
          <a:off x="1259631" y="1988840"/>
          <a:ext cx="7560841" cy="391756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64541"/>
                <a:gridCol w="1340890"/>
                <a:gridCol w="1470534"/>
                <a:gridCol w="1154943"/>
                <a:gridCol w="1574990"/>
                <a:gridCol w="1154943"/>
              </a:tblGrid>
              <a:tr h="754759">
                <a:tc gridSpan="6"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Effects </a:t>
                      </a:r>
                      <a:r>
                        <a:rPr lang="en-US" sz="1400" b="0" dirty="0">
                          <a:effectLst/>
                        </a:rPr>
                        <a:t>of DCBR extract on the FBG values (mg/dl) of </a:t>
                      </a:r>
                      <a:r>
                        <a:rPr lang="en-US" sz="1400" b="0" dirty="0" err="1">
                          <a:effectLst/>
                        </a:rPr>
                        <a:t>Alloxan</a:t>
                      </a:r>
                      <a:r>
                        <a:rPr lang="en-US" sz="1400" b="0" dirty="0">
                          <a:effectLst/>
                        </a:rPr>
                        <a:t>-induced diabetic rats.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8424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Groups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Basal Value(mg/dl)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7</a:t>
                      </a:r>
                      <a:r>
                        <a:rPr lang="en-US" sz="1400" b="0" baseline="30000" dirty="0">
                          <a:effectLst/>
                        </a:rPr>
                        <a:t>th</a:t>
                      </a:r>
                      <a:r>
                        <a:rPr lang="en-US" sz="1400" b="0" dirty="0">
                          <a:effectLst/>
                        </a:rPr>
                        <a:t> day(mg/dl)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%of  FBG change vs. Basal Value after 7 days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14</a:t>
                      </a:r>
                      <a:r>
                        <a:rPr lang="en-US" sz="1400" b="0" baseline="30000" dirty="0">
                          <a:effectLst/>
                        </a:rPr>
                        <a:t>th</a:t>
                      </a:r>
                      <a:r>
                        <a:rPr lang="en-US" sz="1400" b="0" dirty="0">
                          <a:effectLst/>
                        </a:rPr>
                        <a:t> day(mg/dl)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%of  FBG change vs. Basal Value after 14 day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1587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Group 1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80.16 ±9.7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88.16±4.2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90.3±6.7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508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Group 2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495.0±32.7*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522.16±31.1 *</a:t>
                      </a:r>
                      <a:r>
                        <a:rPr lang="en-US" sz="1400" b="0" baseline="30000" dirty="0">
                          <a:effectLst/>
                        </a:rPr>
                        <a:t>, ∆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508.4±34.9*</a:t>
                      </a:r>
                      <a:r>
                        <a:rPr lang="en-US" sz="1400" b="0" baseline="30000">
                          <a:effectLst/>
                        </a:rPr>
                        <a:t>, ∆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508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Group 3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381.6±22.2*</a:t>
                      </a:r>
                      <a:r>
                        <a:rPr lang="en-US" sz="1400" b="0" baseline="30000">
                          <a:effectLst/>
                        </a:rPr>
                        <a:t>,</a:t>
                      </a:r>
                      <a:r>
                        <a:rPr lang="en-US" sz="1400" b="0">
                          <a:effectLst/>
                        </a:rPr>
                        <a:t>**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291.8±18.1 *</a:t>
                      </a:r>
                      <a:r>
                        <a:rPr lang="en-US" sz="1400" b="0" baseline="30000" dirty="0">
                          <a:effectLst/>
                        </a:rPr>
                        <a:t>,</a:t>
                      </a:r>
                      <a:r>
                        <a:rPr lang="en-US" sz="1400" b="0" dirty="0">
                          <a:effectLst/>
                        </a:rPr>
                        <a:t>**</a:t>
                      </a:r>
                      <a:r>
                        <a:rPr lang="en-US" sz="1400" b="0" baseline="30000" dirty="0">
                          <a:effectLst/>
                        </a:rPr>
                        <a:t>, ∆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24%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180.8±14.9*</a:t>
                      </a:r>
                      <a:r>
                        <a:rPr lang="en-US" sz="1400" b="0" baseline="30000">
                          <a:effectLst/>
                        </a:rPr>
                        <a:t>,</a:t>
                      </a:r>
                      <a:r>
                        <a:rPr lang="en-US" sz="1400" b="0">
                          <a:effectLst/>
                        </a:rPr>
                        <a:t>**</a:t>
                      </a:r>
                      <a:r>
                        <a:rPr lang="en-US" sz="1400" b="0" baseline="30000">
                          <a:effectLst/>
                        </a:rPr>
                        <a:t>, ∆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53%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508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Group 4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473.6±14.7*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186.6±4.4*</a:t>
                      </a:r>
                      <a:r>
                        <a:rPr lang="en-US" sz="1400" b="0" baseline="30000">
                          <a:effectLst/>
                        </a:rPr>
                        <a:t>,</a:t>
                      </a:r>
                      <a:r>
                        <a:rPr lang="en-US" sz="1400" b="0">
                          <a:effectLst/>
                        </a:rPr>
                        <a:t>**</a:t>
                      </a:r>
                      <a:r>
                        <a:rPr lang="en-US" sz="1400" b="0" baseline="30000">
                          <a:effectLst/>
                        </a:rPr>
                        <a:t>, ∆</a:t>
                      </a:r>
                      <a:r>
                        <a:rPr lang="en-US" sz="1400" b="0">
                          <a:effectLst/>
                        </a:rPr>
                        <a:t> 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60.5%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101.6±3.1**</a:t>
                      </a:r>
                      <a:r>
                        <a:rPr lang="en-US" sz="1400" b="0" baseline="30000">
                          <a:effectLst/>
                        </a:rPr>
                        <a:t> , ∆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79%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508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Group 5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481.5±11.4*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415.0±13.7*</a:t>
                      </a:r>
                      <a:r>
                        <a:rPr lang="en-US" sz="1400" b="0" baseline="30000">
                          <a:effectLst/>
                        </a:rPr>
                        <a:t>,</a:t>
                      </a:r>
                      <a:r>
                        <a:rPr lang="en-US" sz="1400" b="0">
                          <a:effectLst/>
                        </a:rPr>
                        <a:t>**</a:t>
                      </a:r>
                      <a:r>
                        <a:rPr lang="en-US" sz="1400" b="0" baseline="30000">
                          <a:effectLst/>
                        </a:rPr>
                        <a:t>, ∆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14%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217.0±10.7*</a:t>
                      </a:r>
                      <a:r>
                        <a:rPr lang="en-US" sz="1400" b="0" baseline="30000">
                          <a:effectLst/>
                        </a:rPr>
                        <a:t>,</a:t>
                      </a:r>
                      <a:r>
                        <a:rPr lang="en-US" sz="1400" b="0">
                          <a:effectLst/>
                        </a:rPr>
                        <a:t>**</a:t>
                      </a:r>
                      <a:r>
                        <a:rPr lang="en-US" sz="1400" b="0" baseline="30000">
                          <a:effectLst/>
                        </a:rPr>
                        <a:t>, ∆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55%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4759">
                <a:tc gridSpan="6"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Values are expressed as  Mean ±SD; n=6 ; *P ≤ 0.05 vs. group 1for each column, **P ≤ 0.05  vs. group 2 for each column.</a:t>
                      </a:r>
                      <a:r>
                        <a:rPr lang="en-US" sz="1400" b="0" baseline="30000" dirty="0">
                          <a:effectLst/>
                        </a:rPr>
                        <a:t> ∆</a:t>
                      </a:r>
                      <a:r>
                        <a:rPr lang="en-US" sz="1400" b="0" dirty="0">
                          <a:effectLst/>
                        </a:rPr>
                        <a:t>P ≤ 0.05 vs. basal value for each row.  DCBR: </a:t>
                      </a:r>
                      <a:r>
                        <a:rPr lang="en-US" sz="1400" b="0" dirty="0" err="1">
                          <a:effectLst/>
                        </a:rPr>
                        <a:t>Dracanea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cinnabari</a:t>
                      </a:r>
                      <a:r>
                        <a:rPr lang="en-US" sz="1400" b="0" dirty="0">
                          <a:effectLst/>
                        </a:rPr>
                        <a:t>  </a:t>
                      </a:r>
                      <a:r>
                        <a:rPr lang="en-US" sz="1400" b="0" dirty="0" err="1">
                          <a:effectLst/>
                        </a:rPr>
                        <a:t>balf</a:t>
                      </a:r>
                      <a:r>
                        <a:rPr lang="en-US" sz="1400" b="0" dirty="0">
                          <a:effectLst/>
                        </a:rPr>
                        <a:t>  Resin, FBG: Fasting Blood Glucose. 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35150" y="2306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43947" y="3717032"/>
            <a:ext cx="1224136" cy="13681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88645" y="3760924"/>
            <a:ext cx="1399379" cy="13681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85184" y="3722984"/>
            <a:ext cx="1071736" cy="13681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73138" y="3760924"/>
            <a:ext cx="1370797" cy="13681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47240" y="3760924"/>
            <a:ext cx="1320692" cy="13681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2493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4" name="Picture 16" descr="Description: C:\Users\User\Desktop\IMG_0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54" y="1916832"/>
            <a:ext cx="1440160" cy="86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5" name="Picture 6" descr="Description: E:\nahed8-8-2015\New folder\النتائج\histo\pencrease\1\IMG_0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71" y="1916832"/>
            <a:ext cx="1371600" cy="87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90" y="1916832"/>
            <a:ext cx="1202431" cy="86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7" descr="Description: E:\nahed8-8-2015\New folder\النتائج\histo\pencrease\2\IMG_00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12773"/>
          <a:stretch>
            <a:fillRect/>
          </a:stretch>
        </p:blipFill>
        <p:spPr bwMode="auto">
          <a:xfrm>
            <a:off x="7155554" y="2921496"/>
            <a:ext cx="1440160" cy="8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8" descr="Description: E:\nahed8-8-2015\New folder\النتائج\histo\pencrease\2\IMG_00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937" y="2924944"/>
            <a:ext cx="1371600" cy="8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90" y="2924945"/>
            <a:ext cx="120243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10" descr="Description: E:\nahed8-8-2015\New folder\النتائج\histo\pencrease\3\IMG_005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937" y="4869160"/>
            <a:ext cx="1371600" cy="7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11" descr="Description: E:\nahed8-8-2015\New folder\النتائج\histo\pencrease\3\IMG_006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54" y="4869160"/>
            <a:ext cx="14401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90" y="3861048"/>
            <a:ext cx="120243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12" descr="Description: E:\nahed8-8-2015\New folder\النتائج\histo\pencrease\4\IMG_008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936" y="3861048"/>
            <a:ext cx="137160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3" descr="Description: E:\nahed8-8-2015\New folder\النتائج\histo\pencrease\4\IMG_008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8" b="4561"/>
          <a:stretch>
            <a:fillRect/>
          </a:stretch>
        </p:blipFill>
        <p:spPr bwMode="auto">
          <a:xfrm>
            <a:off x="7155554" y="3861047"/>
            <a:ext cx="1440160" cy="85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90" y="4869160"/>
            <a:ext cx="1202432" cy="7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4" descr="Description: E:\nahed8-8-2015\New folder\النتائج\histo\pencrease\5\IMG_011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937" y="5795358"/>
            <a:ext cx="1371600" cy="87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5" descr="Description: E:\nahed8-8-2015\New folder\النتائج\histo\pencrease\5\IMG_011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54" y="5814061"/>
            <a:ext cx="1440160" cy="8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90" y="5795358"/>
            <a:ext cx="1202432" cy="87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9632" y="334397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i="1" dirty="0">
                <a:latin typeface="Times New Roman" pitchFamily="18" charset="0"/>
                <a:cs typeface="Times New Roman" pitchFamily="18" charset="0"/>
              </a:rPr>
              <a:t>Results of  evaluation of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antidiabetic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potential of DCBR extract:</a:t>
            </a:r>
            <a:br>
              <a:rPr lang="en-US" i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187624" y="919261"/>
            <a:ext cx="6480720" cy="106957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Histopathological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examination of pancreas: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79712" y="19795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Group1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79712" y="29876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Group2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9712" y="39237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Group3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9712" y="49318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Group4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79712" y="57959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Group5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3848" y="155679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Macroscopic observations 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6096" y="155679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</a:t>
            </a:r>
            <a:r>
              <a:rPr lang="en-US" sz="1400" b="1" i="1" dirty="0"/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r>
              <a:rPr lang="en-US" sz="1400" b="1" i="1" dirty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7729078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rtl="0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Results of evaluation of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antihyperlipidemic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effect of DCBR  extract: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Relative  change in body weight: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064063"/>
              </p:ext>
            </p:extLst>
          </p:nvPr>
        </p:nvGraphicFramePr>
        <p:xfrm>
          <a:off x="1619672" y="2460149"/>
          <a:ext cx="7128793" cy="372442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883535"/>
                <a:gridCol w="2033340"/>
                <a:gridCol w="2013975"/>
                <a:gridCol w="2197943"/>
              </a:tblGrid>
              <a:tr h="392787">
                <a:tc gridSpan="4"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Table (7): The effect of DCBR extract on change in the body weight (g) of </a:t>
                      </a:r>
                      <a:r>
                        <a:rPr lang="en-US" sz="1400" dirty="0" err="1" smtClean="0">
                          <a:effectLst/>
                        </a:rPr>
                        <a:t>hyperlipidemic</a:t>
                      </a:r>
                      <a:r>
                        <a:rPr lang="en-US" sz="1400" dirty="0" smtClean="0">
                          <a:effectLst/>
                        </a:rPr>
                        <a:t> rats.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610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Groups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Initial Body weight (g)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</a:t>
                      </a:r>
                      <a:r>
                        <a:rPr lang="en-US" sz="1400" baseline="30000" dirty="0" smtClean="0">
                          <a:effectLst/>
                        </a:rPr>
                        <a:t>th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day body weight (g)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14</a:t>
                      </a:r>
                      <a:r>
                        <a:rPr lang="en-US" sz="1400" baseline="30000" dirty="0" smtClean="0">
                          <a:effectLst/>
                        </a:rPr>
                        <a:t>th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day Body weight (g)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3136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Group 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251.33±22.5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271.48±19.7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295.01±15.5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3136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Group 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277.9±6.6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279.25±2.1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287.3±0.6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3136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Group 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295.4±32.1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293.4±34.2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305.46±32.6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3136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Group 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321.3±43.3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279.41±37.5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280.98±42.4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3136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Group 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306.53±35.9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300.26±30.4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316.38±34.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8589">
                <a:tc gridSpan="4"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Values are expressed as Mean ±SD; n=6 ; *P ≤ 0.05 vs. group 1. DCBR: </a:t>
                      </a:r>
                      <a:r>
                        <a:rPr lang="en-US" sz="1400" dirty="0" err="1">
                          <a:effectLst/>
                        </a:rPr>
                        <a:t>Dracanea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cinnabari</a:t>
                      </a: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err="1">
                          <a:effectLst/>
                        </a:rPr>
                        <a:t>balf</a:t>
                      </a:r>
                      <a:r>
                        <a:rPr lang="en-US" sz="1400" dirty="0">
                          <a:effectLst/>
                        </a:rPr>
                        <a:t>  Resin.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571016" y="4107180"/>
            <a:ext cx="1963864" cy="131175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38092" y="4107180"/>
            <a:ext cx="1957732" cy="127741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01720" y="4107180"/>
            <a:ext cx="2216264" cy="127741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397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1673373"/>
            <a:ext cx="8136904" cy="3051771"/>
          </a:xfrm>
        </p:spPr>
        <p:txBody>
          <a:bodyPr>
            <a:normAutofit fontScale="90000"/>
          </a:bodyPr>
          <a:lstStyle/>
          <a:p>
            <a:r>
              <a:rPr lang="ar-YE" sz="2600" b="0" dirty="0" smtClean="0">
                <a:latin typeface="Modern No. 20" pitchFamily="18" charset="0"/>
                <a:cs typeface="Times New Roman" pitchFamily="18" charset="0"/>
              </a:rPr>
              <a:t>تقييم التاثير الخافض للسكر والدهون للمستخلص الايثانولي لرزين نبات شجرة </a:t>
            </a:r>
            <a:r>
              <a:rPr lang="ar-YE" sz="2600" b="0" dirty="0" smtClean="0">
                <a:latin typeface="Modern No. 20" pitchFamily="18" charset="0"/>
                <a:cs typeface="Times New Roman" pitchFamily="18" charset="0"/>
              </a:rPr>
              <a:t>دم الاخوين </a:t>
            </a:r>
            <a:r>
              <a:rPr lang="ar-YE" sz="2600" b="0" dirty="0" smtClean="0">
                <a:latin typeface="Modern No. 20" pitchFamily="18" charset="0"/>
                <a:cs typeface="Times New Roman" pitchFamily="18" charset="0"/>
              </a:rPr>
              <a:t>في جزير ة سقطرة  على حيوانات التجارب </a:t>
            </a:r>
            <a:r>
              <a:rPr lang="en-US" sz="2600" b="0" dirty="0" smtClean="0">
                <a:latin typeface="Modern No. 20" pitchFamily="18" charset="0"/>
                <a:cs typeface="Times New Roman" pitchFamily="18" charset="0"/>
              </a:rPr>
              <a:t/>
            </a:r>
            <a:br>
              <a:rPr lang="en-US" sz="2600" b="0" dirty="0" smtClean="0">
                <a:latin typeface="Modern No. 20" pitchFamily="18" charset="0"/>
                <a:cs typeface="Times New Roman" pitchFamily="18" charset="0"/>
              </a:rPr>
            </a:br>
            <a:r>
              <a:rPr lang="en-US" sz="2600" b="0" dirty="0" smtClean="0">
                <a:latin typeface="Modern No. 20" pitchFamily="18" charset="0"/>
                <a:cs typeface="Times New Roman" pitchFamily="18" charset="0"/>
              </a:rPr>
              <a:t>The Potential  </a:t>
            </a:r>
            <a:r>
              <a:rPr lang="en-US" sz="2600" b="0" dirty="0" err="1" smtClean="0">
                <a:latin typeface="Modern No. 20" pitchFamily="18" charset="0"/>
                <a:cs typeface="Times New Roman" pitchFamily="18" charset="0"/>
              </a:rPr>
              <a:t>Antidiabetic</a:t>
            </a:r>
            <a:r>
              <a:rPr lang="en-US" sz="2600" b="0" dirty="0" smtClean="0">
                <a:latin typeface="Modern No. 20" pitchFamily="18" charset="0"/>
                <a:cs typeface="Times New Roman" pitchFamily="18" charset="0"/>
              </a:rPr>
              <a:t> </a:t>
            </a:r>
            <a:r>
              <a:rPr lang="en-US" sz="2600" b="0" dirty="0">
                <a:latin typeface="Modern No. 20" pitchFamily="18" charset="0"/>
                <a:cs typeface="Times New Roman" pitchFamily="18" charset="0"/>
              </a:rPr>
              <a:t>and </a:t>
            </a:r>
            <a:r>
              <a:rPr lang="en-US" sz="2600" b="0" dirty="0" err="1">
                <a:latin typeface="Modern No. 20" pitchFamily="18" charset="0"/>
                <a:cs typeface="Times New Roman" pitchFamily="18" charset="0"/>
              </a:rPr>
              <a:t>Antihyperlipidemic</a:t>
            </a:r>
            <a:r>
              <a:rPr lang="en-US" sz="2600" b="0" dirty="0">
                <a:latin typeface="Modern No. 20" pitchFamily="18" charset="0"/>
                <a:cs typeface="Times New Roman" pitchFamily="18" charset="0"/>
              </a:rPr>
              <a:t> </a:t>
            </a:r>
            <a:r>
              <a:rPr lang="en-US" sz="2600" b="0" dirty="0" smtClean="0">
                <a:latin typeface="Modern No. 20" pitchFamily="18" charset="0"/>
                <a:cs typeface="Times New Roman" pitchFamily="18" charset="0"/>
              </a:rPr>
              <a:t>Activity</a:t>
            </a:r>
            <a:r>
              <a:rPr lang="en-US" sz="2800" b="0" dirty="0">
                <a:latin typeface="Modern No. 20" pitchFamily="18" charset="0"/>
                <a:cs typeface="Times New Roman" pitchFamily="18" charset="0"/>
              </a:rPr>
              <a:t/>
            </a:r>
            <a:br>
              <a:rPr lang="en-US" sz="2800" b="0" dirty="0">
                <a:latin typeface="Modern No. 20" pitchFamily="18" charset="0"/>
                <a:cs typeface="Times New Roman" pitchFamily="18" charset="0"/>
              </a:rPr>
            </a:br>
            <a:r>
              <a:rPr lang="en-US" sz="3000" b="0" i="1" dirty="0">
                <a:latin typeface="Modern No. 20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latin typeface="Modern No. 20" pitchFamily="18" charset="0"/>
                <a:cs typeface="Times New Roman" pitchFamily="18" charset="0"/>
              </a:rPr>
              <a:t>of </a:t>
            </a:r>
            <a:r>
              <a:rPr lang="en-US" sz="3000" b="0" i="1" dirty="0" smtClean="0">
                <a:latin typeface="Modern No. 20" pitchFamily="18" charset="0"/>
                <a:cs typeface="Times New Roman" pitchFamily="18" charset="0"/>
              </a:rPr>
              <a:t>Dracaena </a:t>
            </a:r>
            <a:r>
              <a:rPr lang="en-US" sz="3000" b="0" i="1" dirty="0" err="1">
                <a:latin typeface="Modern No. 20" pitchFamily="18" charset="0"/>
                <a:cs typeface="Times New Roman" pitchFamily="18" charset="0"/>
              </a:rPr>
              <a:t>Cinnabari</a:t>
            </a:r>
            <a:r>
              <a:rPr lang="en-US" sz="3000" b="0" dirty="0">
                <a:latin typeface="Modern No. 20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latin typeface="Modern No. 20" pitchFamily="18" charset="0"/>
                <a:cs typeface="Times New Roman" pitchFamily="18" charset="0"/>
              </a:rPr>
              <a:t>Balf</a:t>
            </a:r>
            <a:r>
              <a:rPr lang="en-US" sz="3000" b="0" dirty="0">
                <a:latin typeface="Modern No. 20" pitchFamily="18" charset="0"/>
                <a:cs typeface="Times New Roman" pitchFamily="18" charset="0"/>
              </a:rPr>
              <a:t>. Resin </a:t>
            </a:r>
            <a:r>
              <a:rPr lang="en-US" b="0" dirty="0">
                <a:latin typeface="Modern No. 20" pitchFamily="18" charset="0"/>
                <a:cs typeface="Times New Roman" pitchFamily="18" charset="0"/>
              </a:rPr>
              <a:t/>
            </a:r>
            <a:br>
              <a:rPr lang="en-US" b="0" dirty="0">
                <a:latin typeface="Modern No. 20" pitchFamily="18" charset="0"/>
                <a:cs typeface="Times New Roman" pitchFamily="18" charset="0"/>
              </a:rPr>
            </a:br>
            <a:r>
              <a:rPr lang="en-US" sz="2600" b="0" dirty="0">
                <a:latin typeface="Modern No. 20" pitchFamily="18" charset="0"/>
                <a:cs typeface="Times New Roman" pitchFamily="18" charset="0"/>
              </a:rPr>
              <a:t>in experimental animals </a:t>
            </a:r>
            <a:r>
              <a:rPr lang="en-US" b="0" dirty="0">
                <a:latin typeface="Modern No. 20" pitchFamily="18" charset="0"/>
                <a:cs typeface="Times New Roman" pitchFamily="18" charset="0"/>
              </a:rPr>
              <a:t/>
            </a:r>
            <a:br>
              <a:rPr lang="en-US" b="0" dirty="0">
                <a:latin typeface="Modern No. 20" pitchFamily="18" charset="0"/>
                <a:cs typeface="Times New Roman" pitchFamily="18" charset="0"/>
              </a:rPr>
            </a:br>
            <a:r>
              <a:rPr lang="en-US" b="0" dirty="0" smtClean="0">
                <a:latin typeface="Modern No. 20" pitchFamily="18" charset="0"/>
                <a:cs typeface="Times New Roman" pitchFamily="18" charset="0"/>
              </a:rPr>
              <a:t/>
            </a:r>
            <a:br>
              <a:rPr lang="en-US" b="0" dirty="0" smtClean="0">
                <a:latin typeface="Modern No. 20" pitchFamily="18" charset="0"/>
                <a:cs typeface="Times New Roman" pitchFamily="18" charset="0"/>
              </a:rPr>
            </a:br>
            <a:endParaRPr lang="en-US" dirty="0">
              <a:latin typeface="Modern No. 20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Results of evaluation of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antihyperlipidemic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effect of DCBR  extract: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Relative change in weight of liver: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240509"/>
              </p:ext>
            </p:extLst>
          </p:nvPr>
        </p:nvGraphicFramePr>
        <p:xfrm>
          <a:off x="1619672" y="2364001"/>
          <a:ext cx="6912768" cy="355730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999371"/>
                <a:gridCol w="2833154"/>
                <a:gridCol w="3080243"/>
              </a:tblGrid>
              <a:tr h="416927">
                <a:tc gridSpan="3"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Table (8): The effect of DCBR extract on change in the liver weight (g) of </a:t>
                      </a:r>
                      <a:r>
                        <a:rPr lang="en-US" sz="1200" dirty="0" err="1">
                          <a:effectLst/>
                        </a:rPr>
                        <a:t>hyperlipidemic</a:t>
                      </a:r>
                      <a:r>
                        <a:rPr lang="en-US" sz="1200" dirty="0">
                          <a:effectLst/>
                        </a:rPr>
                        <a:t> rats.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7257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Groups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liver weight (g)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% of change vs. group 1</a:t>
                      </a: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81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Group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9.65±0.25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81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Group 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16.9±0.91*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81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Group 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10.4±1.08**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81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Group 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11.13±1.09**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81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Group 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13.21±2.36*</a:t>
                      </a:r>
                      <a:r>
                        <a:rPr lang="en-US" sz="1200" baseline="30000">
                          <a:effectLst/>
                        </a:rPr>
                        <a:t>&amp;</a:t>
                      </a:r>
                      <a:r>
                        <a:rPr lang="en-US" sz="1200">
                          <a:effectLst/>
                        </a:rPr>
                        <a:t>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09049">
                <a:tc gridSpan="3"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Values are Mean ±SD; n=6 ; *P ≤ 0.05 vs. group 1, **P ≤ 0.05  vs. group 2.   DCBR: </a:t>
                      </a:r>
                      <a:r>
                        <a:rPr lang="en-US" sz="1200" dirty="0" err="1">
                          <a:effectLst/>
                        </a:rPr>
                        <a:t>Dracanea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cinnabari</a:t>
                      </a:r>
                      <a:r>
                        <a:rPr lang="en-US" sz="1200" dirty="0">
                          <a:effectLst/>
                        </a:rPr>
                        <a:t>  </a:t>
                      </a:r>
                      <a:r>
                        <a:rPr lang="en-US" sz="1200" dirty="0" err="1">
                          <a:effectLst/>
                        </a:rPr>
                        <a:t>balf</a:t>
                      </a:r>
                      <a:r>
                        <a:rPr lang="en-US" sz="1200" dirty="0">
                          <a:effectLst/>
                        </a:rPr>
                        <a:t>  Resin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48156" y="3413760"/>
            <a:ext cx="2808312" cy="138339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56468" y="3395092"/>
            <a:ext cx="3168352" cy="14020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696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272" y="44624"/>
            <a:ext cx="7643192" cy="1143000"/>
          </a:xfrm>
        </p:spPr>
        <p:txBody>
          <a:bodyPr>
            <a:normAutofit/>
          </a:bodyPr>
          <a:lstStyle/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Results of evaluation of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antihyperlipidemic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effect of DCBR  extract: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96752"/>
            <a:ext cx="8064896" cy="4525963"/>
          </a:xfrm>
        </p:spPr>
        <p:txBody>
          <a:bodyPr>
            <a:normAutofit/>
          </a:bodyPr>
          <a:lstStyle/>
          <a:p>
            <a:pPr marL="342900" lvl="1" indent="-342900" algn="l" rtl="0">
              <a:buFont typeface="Arial" pitchFamily="34" charset="0"/>
              <a:buChar char="•"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Biochemical parameters: TC, TG ,HDL,LDL, VLDL, and  AI: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909532"/>
              </p:ext>
            </p:extLst>
          </p:nvPr>
        </p:nvGraphicFramePr>
        <p:xfrm>
          <a:off x="1259632" y="1599348"/>
          <a:ext cx="7560839" cy="498049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864096"/>
                <a:gridCol w="1080120"/>
                <a:gridCol w="1224136"/>
                <a:gridCol w="1080120"/>
                <a:gridCol w="1224136"/>
                <a:gridCol w="1080120"/>
                <a:gridCol w="1008111"/>
              </a:tblGrid>
              <a:tr h="343927">
                <a:tc gridSpan="7"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Table(9):  Effects of DCBR extract on the lipid profile mg/dl of high fat diet </a:t>
                      </a:r>
                      <a:r>
                        <a:rPr lang="en-US" sz="1300" dirty="0" err="1">
                          <a:effectLst/>
                        </a:rPr>
                        <a:t>hyperlipidemic</a:t>
                      </a:r>
                      <a:r>
                        <a:rPr lang="en-US" sz="1300" dirty="0">
                          <a:effectLst/>
                        </a:rPr>
                        <a:t> rats after 14 days.</a:t>
                      </a:r>
                    </a:p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284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Groups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TC</a:t>
                      </a:r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TG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HDL</a:t>
                      </a:r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LDL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VLDL</a:t>
                      </a:r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</a:tr>
              <a:tr h="602010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Group 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59.2±13.51</a:t>
                      </a:r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103.98±20.5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52.48±5.83</a:t>
                      </a:r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73.5±14.54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20.79±4.1</a:t>
                      </a:r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YE" sz="1300" dirty="0" smtClean="0">
                          <a:effectLst/>
                        </a:rPr>
                        <a:t> 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</a:tr>
              <a:tr h="668900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Group 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111.5±9.31*</a:t>
                      </a:r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136±2.19*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28±1.09*</a:t>
                      </a:r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130.5±7.12*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27.2±0.43*</a:t>
                      </a:r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</a:tr>
              <a:tr h="735790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Group 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93.46±9.98**</a:t>
                      </a:r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107±8.19**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36±3.89**</a:t>
                      </a:r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119.66±12.2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21.4±1.63**</a:t>
                      </a:r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YE" sz="1300" dirty="0" smtClean="0">
                          <a:effectLst/>
                        </a:rPr>
                        <a:t> 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</a:tr>
              <a:tr h="735790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Group 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77.01±8.84**</a:t>
                      </a:r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96.08±23.61**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28±0.63</a:t>
                      </a:r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102.16±4.75**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19.21±4.72**</a:t>
                      </a:r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YE" sz="1300" dirty="0" smtClean="0">
                          <a:effectLst/>
                        </a:rPr>
                        <a:t> 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</a:tr>
              <a:tr h="569878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Group 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113.05±11.83</a:t>
                      </a:r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134±3.63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37.5±3.27**</a:t>
                      </a:r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121±10.31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26.8±0.72</a:t>
                      </a:r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YE" sz="1300" dirty="0" smtClean="0">
                          <a:effectLst/>
                        </a:rPr>
                        <a:t> 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</a:tr>
              <a:tr h="859818">
                <a:tc gridSpan="7"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Values are expressed as Mean ±SD; n=6 ; *P ≤ 0.05 vs. group 1, **P ≤ 0.05  vs. group 2. DCBR: </a:t>
                      </a:r>
                      <a:r>
                        <a:rPr lang="en-US" sz="1300" dirty="0" err="1">
                          <a:effectLst/>
                        </a:rPr>
                        <a:t>Dracanea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cinnabari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balf</a:t>
                      </a:r>
                      <a:r>
                        <a:rPr lang="en-US" sz="1300" dirty="0">
                          <a:effectLst/>
                        </a:rPr>
                        <a:t> Resin, TC: Total Cholesterol, TG: Triglyceride, HDL: High Density Lipoprotein,  LDL: Low Density Lipoprotein, VLDL: Very Low Density </a:t>
                      </a:r>
                      <a:r>
                        <a:rPr lang="en-US" sz="1300" dirty="0" smtClean="0">
                          <a:effectLst/>
                        </a:rPr>
                        <a:t>Lipoprotein</a:t>
                      </a:r>
                      <a:r>
                        <a:rPr lang="ar-YE" sz="1300" dirty="0" smtClean="0">
                          <a:effectLst/>
                        </a:rPr>
                        <a:t> 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68" marR="284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27920" y="2294776"/>
            <a:ext cx="1152128" cy="32403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80048" y="2293640"/>
            <a:ext cx="1152128" cy="32403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4056" y="2302768"/>
            <a:ext cx="1152128" cy="32403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67496" y="2279164"/>
            <a:ext cx="1152128" cy="32403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19624" y="2300496"/>
            <a:ext cx="1152128" cy="32403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112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E:\nahed8-8-2015\New folder\النتائج\organs\الكبد\2\20150803_1403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40" y="4728686"/>
            <a:ext cx="1833450" cy="1004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escription: E:\nahed8-8-2015\New folder\النتائج\organs\الكبد\2\20150803_14055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77" y="5759658"/>
            <a:ext cx="1833450" cy="965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" b="99486" l="14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61" y="3662298"/>
            <a:ext cx="1801874" cy="1081450"/>
          </a:xfrm>
          <a:prstGeom prst="rect">
            <a:avLst/>
          </a:prstGeom>
        </p:spPr>
      </p:pic>
      <p:pic>
        <p:nvPicPr>
          <p:cNvPr id="8" name="Picture 37" descr="Description: Description: C:\Users\User\Pictures\20150803_134127.mp4_snapshot_00.36_[2015.12.31_23.37.33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221" y="1713371"/>
            <a:ext cx="18334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491" l="7634" r="96947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81" y="1718094"/>
            <a:ext cx="1941195" cy="1184910"/>
          </a:xfrm>
          <a:prstGeom prst="rect">
            <a:avLst/>
          </a:prstGeom>
        </p:spPr>
      </p:pic>
      <p:pic>
        <p:nvPicPr>
          <p:cNvPr id="12" name="Picture 11" descr="Description: E:\nahed8-8-2015\New folder\النتائج\histo\liver\1\كبد\normal 5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0" r="3020"/>
          <a:stretch>
            <a:fillRect/>
          </a:stretch>
        </p:blipFill>
        <p:spPr bwMode="auto">
          <a:xfrm>
            <a:off x="7342653" y="1701348"/>
            <a:ext cx="1556961" cy="118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Description: E:\nahed8-8-2015\New folder\النتائج\histo\liver\2\كبد\fatty changes 6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6" y="3704760"/>
            <a:ext cx="1614170" cy="97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Description: E:\nahed8-8-2015\New folder\النتائج\histo\liver\2\كبد\hemorrhage 6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9" r="6038"/>
          <a:stretch>
            <a:fillRect/>
          </a:stretch>
        </p:blipFill>
        <p:spPr bwMode="auto">
          <a:xfrm>
            <a:off x="5494336" y="5759658"/>
            <a:ext cx="1614170" cy="981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Description: E:\nahed8-8-2015\New folder\النتائج\histo\liver\2\كبد\hydropic  changes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452" y="3693651"/>
            <a:ext cx="1591310" cy="959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Description: E:\nahed8-8-2015\New folder\النتائج\histo\liver\2\كبد\inflammation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58" y="4728686"/>
            <a:ext cx="1614170" cy="1004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E:\nahed8-8-2015\New folder\النتائج\histo\liver\2\كبد\vasodilutation   4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74" y="4690968"/>
            <a:ext cx="1602740" cy="97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escription: E:\nahed8-8-2015\New folder\النتائج\histo\liver\2\كبد\infltration 10.JPG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736798"/>
            <a:ext cx="1591310" cy="100457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961256" y="-243408"/>
            <a:ext cx="7643192" cy="1143000"/>
          </a:xfrm>
        </p:spPr>
        <p:txBody>
          <a:bodyPr>
            <a:normAutofit/>
          </a:bodyPr>
          <a:lstStyle/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Results of evaluation of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antihyperlipidemic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effect of DCBR  extract:</a:t>
            </a:r>
            <a:endParaRPr lang="en-US" sz="2000" dirty="0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1043608" y="620688"/>
            <a:ext cx="4104456" cy="748680"/>
          </a:xfrm>
        </p:spPr>
        <p:txBody>
          <a:bodyPr>
            <a:normAutofit/>
          </a:bodyPr>
          <a:lstStyle/>
          <a:p>
            <a:pPr marL="342900" lvl="1" indent="-342900" algn="l" rtl="0">
              <a:buFont typeface="Arial" pitchFamily="34" charset="0"/>
              <a:buChar char="•"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Histopathological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examination of liver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59632" y="17636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Group 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9632" y="37890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Group 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1480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8820" y="16364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Group 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9795" y="343363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Group 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52106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Group 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6" b="97581" l="3101" r="1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96" y="1491163"/>
            <a:ext cx="1501140" cy="1306701"/>
          </a:xfrm>
          <a:prstGeom prst="rect">
            <a:avLst/>
          </a:prstGeom>
        </p:spPr>
      </p:pic>
      <p:pic>
        <p:nvPicPr>
          <p:cNvPr id="8" name="Picture 7" descr="E:\nahed8-8-2015\New folder\النتائج\organs\الكبد\4\20150803_170554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77" y="3206695"/>
            <a:ext cx="1512570" cy="117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Description: E:\nahed8-8-2015\New folder\النتائج\organs\الكبد\5\20150803_155018.jp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10"/>
          <a:stretch>
            <a:fillRect/>
          </a:stretch>
        </p:blipFill>
        <p:spPr bwMode="auto">
          <a:xfrm>
            <a:off x="2699792" y="4859868"/>
            <a:ext cx="1524000" cy="1137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escription: C:\Users\User\Pictures\20150803_162422.mp4_snapshot_00.56_[2015.12.31_23.06.36]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80" y="1501720"/>
            <a:ext cx="1794510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Description: C:\Users\User\Pictures\20150803_165051.mp4_snapshot_00.12_[2016.01.01_17.37.27]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79" y="3212908"/>
            <a:ext cx="1805940" cy="123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Description: C:\Users\User\Pictures\20150803_165051.mp4_snapshot_00.46_[2015.12.31_23.20.42]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58" y="4859868"/>
            <a:ext cx="182880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Description: E:\nahed8-8-2015\New folder\النتائج\histo\liver\3\كبد\normal2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2"/>
          <a:stretch>
            <a:fillRect/>
          </a:stretch>
        </p:blipFill>
        <p:spPr bwMode="auto">
          <a:xfrm>
            <a:off x="6837411" y="1467273"/>
            <a:ext cx="1737995" cy="1330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Description: E:\nahed8-8-2015\New folder\النتائج\histo\liver\4\كبد\normal2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403" y="3212976"/>
            <a:ext cx="1737995" cy="123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Description: E:\nahed8-8-2015\New folder\النتائج\histo\liver\5\كبد\normal 2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4898712"/>
            <a:ext cx="1737995" cy="1113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36837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6120680" cy="4525963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ethanolic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DCBR extract has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demonstrated</a:t>
            </a:r>
            <a:endParaRPr lang="ar-Y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antidiabetic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antihyperlipidemic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activity. </a:t>
            </a:r>
            <a:endParaRPr lang="ar-Y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ar-Y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is may be due to the presence of  flavonoids in the whole extract which are working by different mechanisms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Y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ar-Y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further studies are recommended to isolate and elucidate the bioactive compound(s) responsible for its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antidiabetic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antihyperlipidemic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activity and its molecular mechanism of action.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919064" y="274638"/>
            <a:ext cx="764319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026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289410"/>
              </p:ext>
            </p:extLst>
          </p:nvPr>
        </p:nvGraphicFramePr>
        <p:xfrm>
          <a:off x="1042988" y="980728"/>
          <a:ext cx="8066087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556878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جامعة القلمون\books\OTC\صور\شكرا+على+حسن+استماعكم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0438" y="1673225"/>
            <a:ext cx="4681728" cy="351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3265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836712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YE" dirty="0"/>
              <a:t>تعرف </a:t>
            </a:r>
            <a:r>
              <a:rPr lang="ar-YE" b="1" dirty="0">
                <a:hlinkClick r:id="rId2"/>
              </a:rPr>
              <a:t>شجرة أم التنين</a:t>
            </a:r>
            <a:r>
              <a:rPr lang="ar-YE" dirty="0"/>
              <a:t> أو كما يطلق عليها “</a:t>
            </a:r>
            <a:r>
              <a:rPr lang="ar-YE" u="sng" dirty="0">
                <a:solidFill>
                  <a:srgbClr val="FF0000"/>
                </a:solidFill>
              </a:rPr>
              <a:t>دم الأخوين” </a:t>
            </a:r>
            <a:r>
              <a:rPr lang="ar-YE" dirty="0"/>
              <a:t>بأنها من أغرب الأشجار الموجودة في العالم ، ويقصد بالأخوين هنا أول أخوين عرفتهما البشرية ، ويعود تاريخ شجرة دم الأخوين إلى حوالي 50 مليون سنة او أكثر ،</a:t>
            </a:r>
            <a:endParaRPr lang="en-US" dirty="0"/>
          </a:p>
        </p:txBody>
      </p:sp>
      <p:pic>
        <p:nvPicPr>
          <p:cNvPr id="3074" name="Picture 2" descr="E:\جامعة القلمون\books\OTC\صور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39604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جامعة القلمون\books\OTC\صور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324036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87537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1201708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YE" dirty="0"/>
              <a:t>ترجع تسمية هذه الشجرة “دم الأخوين ” إلى أسطورة الأخوين </a:t>
            </a:r>
            <a:r>
              <a:rPr lang="ar-YE" b="1" dirty="0">
                <a:hlinkClick r:id="rId2"/>
              </a:rPr>
              <a:t>قابيل وهابيل</a:t>
            </a:r>
            <a:r>
              <a:rPr lang="ar-YE" dirty="0"/>
              <a:t> التي تحكى عبر الأجيال ، ويقال أن أو قطرة دم نزفت بينهما أنبتت هذه الشجرة ، كما يزعم أن هذين الأخوين كانا أول من سكن جزيرة سوقطرة ، وعندما سالت دماء أو جريمة قتل بينهما ظهرت هذه الشجرة على الجزيرة .</a:t>
            </a:r>
            <a:endParaRPr lang="en-US" dirty="0"/>
          </a:p>
        </p:txBody>
      </p:sp>
      <p:pic>
        <p:nvPicPr>
          <p:cNvPr id="4098" name="Picture 2" descr="E:\جامعة القلمون\books\OTC\صور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جامعة القلمون\books\OTC\صور\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62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908720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YE" dirty="0"/>
              <a:t>شجرة دم الأخوين من أكثر الأشجار ندرة وجمالا ، بالإضافة إلى ذلك كانت نبتة مقدسة لدى بعض الديانات القديمة مثل </a:t>
            </a:r>
            <a:r>
              <a:rPr lang="ar-YE" b="1" dirty="0">
                <a:hlinkClick r:id="rId2"/>
              </a:rPr>
              <a:t>الآشوريين</a:t>
            </a:r>
            <a:r>
              <a:rPr lang="ar-YE" dirty="0"/>
              <a:t> ، الحميريين و</a:t>
            </a:r>
            <a:r>
              <a:rPr lang="ar-YE" b="1" dirty="0">
                <a:hlinkClick r:id="rId3"/>
              </a:rPr>
              <a:t>الفراعنة</a:t>
            </a:r>
            <a:r>
              <a:rPr lang="ar-YE" dirty="0"/>
              <a:t> أيضا ، وهذه معلومات موثقة على جدران ونقوش المعابد .</a:t>
            </a:r>
            <a:endParaRPr lang="en-US" dirty="0"/>
          </a:p>
        </p:txBody>
      </p:sp>
      <p:pic>
        <p:nvPicPr>
          <p:cNvPr id="5122" name="Picture 2" descr="E:\جامعة القلمون\books\OTC\صور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57463"/>
            <a:ext cx="5616624" cy="310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39691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07904" y="764704"/>
            <a:ext cx="25891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>
                <a:solidFill>
                  <a:srgbClr val="74B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Dracaena </a:t>
            </a:r>
            <a:r>
              <a:rPr lang="en-US" sz="2200" b="1" i="1" dirty="0" err="1" smtClean="0">
                <a:solidFill>
                  <a:srgbClr val="74B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Cinnabari</a:t>
            </a:r>
            <a:endParaRPr lang="en-US" sz="2200" dirty="0">
              <a:solidFill>
                <a:srgbClr val="74B23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60848"/>
            <a:ext cx="3168352" cy="30963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7624" y="2073622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species plant in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agavaceae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ar-Y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Island of Socotra, Yemen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Bellakhdar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1997).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87624" y="33807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unique and bizarre appearance, its upturned, densely-packed crown having the shape of an upside-down umbrella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(Milburn;1984).</a:t>
            </a:r>
          </a:p>
        </p:txBody>
      </p:sp>
    </p:spTree>
    <p:extLst>
      <p:ext uri="{BB962C8B-B14F-4D97-AF65-F5344CB8AC3E}">
        <p14:creationId xmlns:p14="http://schemas.microsoft.com/office/powerpoint/2010/main" val="287073223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1004535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Mabberley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(1998)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resinous sap produced via incisions in the bark or stem of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Dracaena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cinnabari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,which was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by the Ancients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different purposes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Mabberley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1998)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49373852"/>
              </p:ext>
            </p:extLst>
          </p:nvPr>
        </p:nvGraphicFramePr>
        <p:xfrm>
          <a:off x="1320800" y="2636912"/>
          <a:ext cx="7643688" cy="3329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134406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1281534"/>
            <a:ext cx="7632848" cy="459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been used in 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Yemeni folk medicine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treatment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ar-YE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Gastric</a:t>
            </a:r>
            <a:r>
              <a:rPr lang="ar-Y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sore </a:t>
            </a:r>
            <a:r>
              <a:rPr lang="ar-Y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YE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Diarrhea</a:t>
            </a:r>
            <a:r>
              <a:rPr lang="ar-Y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dysentery, </a:t>
            </a:r>
            <a:endParaRPr lang="ar-YE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Antispasmodic</a:t>
            </a:r>
            <a:r>
              <a:rPr lang="ar-Y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analgesic </a:t>
            </a:r>
            <a:r>
              <a:rPr lang="ar-Y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40459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548680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Phytochemical screening </a:t>
            </a:r>
            <a:r>
              <a:rPr lang="ar-Y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aqueous and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ethanolic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extract of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resin contains </a:t>
            </a:r>
            <a:endParaRPr lang="ar-Y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 rtl="0">
              <a:buFont typeface="Arial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Tannin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ar-Y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 rtl="0">
              <a:buFont typeface="Arial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ar-Y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 rtl="0">
              <a:buFont typeface="Arial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Alkaloids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ar-Y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 rtl="0">
              <a:buFont typeface="Arial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Steroids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Diterpenes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Y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the present of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 rtl="0">
              <a:buFont typeface="Arial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flavonoids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consider the main component of the plant </a:t>
            </a:r>
            <a:r>
              <a:rPr lang="ar-Y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742950" lvl="1" indent="-285750" algn="just" rtl="0">
              <a:buFont typeface="Arial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sterols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triterpenoids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Y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7635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13815</TotalTime>
  <Words>1031</Words>
  <Application>Microsoft Office PowerPoint</Application>
  <PresentationFormat>On-screen Show (4:3)</PresentationFormat>
  <Paragraphs>289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سمة Office</vt:lpstr>
      <vt:lpstr>Custom Design</vt:lpstr>
      <vt:lpstr>Office Theme</vt:lpstr>
      <vt:lpstr>PowerPoint Presentation</vt:lpstr>
      <vt:lpstr>تقييم التاثير الخافض للسكر والدهون للمستخلص الايثانولي لرزين نبات شجرة دم الاخوين في جزير ة سقطرة  على حيوانات التجارب  The Potential  Antidiabetic and Antihyperlipidemic Activity  of Dracaena Cinnabari Balf. Resin  in experimental animals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Aim of study </vt:lpstr>
      <vt:lpstr>PowerPoint Presentation</vt:lpstr>
      <vt:lpstr>PowerPoint Presentation</vt:lpstr>
      <vt:lpstr>Statistical analysis:</vt:lpstr>
      <vt:lpstr>Results of  evaluation of antidiabetic potential of DCBR extract: </vt:lpstr>
      <vt:lpstr>Results of  evaluation of antidiabetic potential of DCBR extract: </vt:lpstr>
      <vt:lpstr>Results of  evaluation of antidiabetic potential of DCBR extract: </vt:lpstr>
      <vt:lpstr>PowerPoint Presentation</vt:lpstr>
      <vt:lpstr>Results of evaluation of antihyperlipidemic effect of DCBR  extract:</vt:lpstr>
      <vt:lpstr>Results of evaluation of antihyperlipidemic effect of DCBR  extract:</vt:lpstr>
      <vt:lpstr>Results of evaluation of antihyperlipidemic effect of DCBR  extract:</vt:lpstr>
      <vt:lpstr>Results of evaluation of antihyperlipidemic effect of DCBR  extract: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Hassan</cp:lastModifiedBy>
  <cp:revision>638</cp:revision>
  <dcterms:created xsi:type="dcterms:W3CDTF">2016-03-14T19:30:00Z</dcterms:created>
  <dcterms:modified xsi:type="dcterms:W3CDTF">2019-03-17T09:05:48Z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1033-10.1.0.5507</vt:lpwstr>
  </property>
</Properties>
</file>