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116F-96EF-4C0C-8425-5C5D6D0E84E2}" type="datetimeFigureOut">
              <a:rPr lang="ar-SY" smtClean="0"/>
              <a:t>03/07/1440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90D5-A462-4BBA-B26A-20921B5FEB8D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116F-96EF-4C0C-8425-5C5D6D0E84E2}" type="datetimeFigureOut">
              <a:rPr lang="ar-SY" smtClean="0"/>
              <a:t>03/07/1440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90D5-A462-4BBA-B26A-20921B5FEB8D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116F-96EF-4C0C-8425-5C5D6D0E84E2}" type="datetimeFigureOut">
              <a:rPr lang="ar-SY" smtClean="0"/>
              <a:t>03/07/1440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90D5-A462-4BBA-B26A-20921B5FEB8D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116F-96EF-4C0C-8425-5C5D6D0E84E2}" type="datetimeFigureOut">
              <a:rPr lang="ar-SY" smtClean="0"/>
              <a:t>03/07/1440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90D5-A462-4BBA-B26A-20921B5FEB8D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116F-96EF-4C0C-8425-5C5D6D0E84E2}" type="datetimeFigureOut">
              <a:rPr lang="ar-SY" smtClean="0"/>
              <a:t>03/07/1440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90D5-A462-4BBA-B26A-20921B5FEB8D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116F-96EF-4C0C-8425-5C5D6D0E84E2}" type="datetimeFigureOut">
              <a:rPr lang="ar-SY" smtClean="0"/>
              <a:t>03/07/1440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90D5-A462-4BBA-B26A-20921B5FEB8D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116F-96EF-4C0C-8425-5C5D6D0E84E2}" type="datetimeFigureOut">
              <a:rPr lang="ar-SY" smtClean="0"/>
              <a:t>03/07/1440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90D5-A462-4BBA-B26A-20921B5FEB8D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116F-96EF-4C0C-8425-5C5D6D0E84E2}" type="datetimeFigureOut">
              <a:rPr lang="ar-SY" smtClean="0"/>
              <a:t>03/07/1440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90D5-A462-4BBA-B26A-20921B5FEB8D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116F-96EF-4C0C-8425-5C5D6D0E84E2}" type="datetimeFigureOut">
              <a:rPr lang="ar-SY" smtClean="0"/>
              <a:t>03/07/1440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90D5-A462-4BBA-B26A-20921B5FEB8D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116F-96EF-4C0C-8425-5C5D6D0E84E2}" type="datetimeFigureOut">
              <a:rPr lang="ar-SY" smtClean="0"/>
              <a:t>03/07/1440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90D5-A462-4BBA-B26A-20921B5FEB8D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116F-96EF-4C0C-8425-5C5D6D0E84E2}" type="datetimeFigureOut">
              <a:rPr lang="ar-SY" smtClean="0"/>
              <a:t>03/07/1440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90D5-A462-4BBA-B26A-20921B5FEB8D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9116F-96EF-4C0C-8425-5C5D6D0E84E2}" type="datetimeFigureOut">
              <a:rPr lang="ar-SY" smtClean="0"/>
              <a:t>03/07/1440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090D5-A462-4BBA-B26A-20921B5FEB8D}" type="slidenum">
              <a:rPr lang="ar-SY" smtClean="0"/>
              <a:t>‹#›</a:t>
            </a:fld>
            <a:endParaRPr lang="ar-S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229600" cy="4011618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ar-SY" b="1" dirty="0">
                <a:solidFill>
                  <a:srgbClr val="FFC000"/>
                </a:solidFill>
              </a:rPr>
              <a:t>أدوية جديدة بشكل رذاذ للأغشية </a:t>
            </a:r>
            <a:r>
              <a:rPr lang="ar-SY" b="1" dirty="0" smtClean="0">
                <a:solidFill>
                  <a:srgbClr val="FFC000"/>
                </a:solidFill>
              </a:rPr>
              <a:t>المخاطية</a:t>
            </a:r>
            <a:br>
              <a:rPr lang="ar-SY" b="1" dirty="0" smtClean="0">
                <a:solidFill>
                  <a:srgbClr val="FFC000"/>
                </a:solidFill>
              </a:rPr>
            </a:br>
            <a:r>
              <a:rPr lang="ar-SY" b="1" dirty="0" smtClean="0">
                <a:solidFill>
                  <a:srgbClr val="FFC000"/>
                </a:solidFill>
              </a:rPr>
              <a:t> </a:t>
            </a:r>
            <a:r>
              <a:rPr lang="ar-SY" b="1" dirty="0">
                <a:solidFill>
                  <a:srgbClr val="FFC000"/>
                </a:solidFill>
              </a:rPr>
              <a:t>و نقط فموية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r>
              <a:rPr lang="ar-SY" b="1" dirty="0">
                <a:solidFill>
                  <a:srgbClr val="FFC000"/>
                </a:solidFill>
              </a:rPr>
              <a:t>من عقار الحشيش الممنوع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b="1" dirty="0" err="1">
                <a:solidFill>
                  <a:srgbClr val="FFC000"/>
                </a:solidFill>
              </a:rPr>
              <a:t>Oromucosal</a:t>
            </a:r>
            <a:r>
              <a:rPr lang="en-US" b="1" dirty="0">
                <a:solidFill>
                  <a:srgbClr val="FFC000"/>
                </a:solidFill>
              </a:rPr>
              <a:t> spray and oral drops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From prohibited hemp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صورة 4"/>
          <p:cNvPicPr>
            <a:picLocks noGrp="1"/>
          </p:cNvPicPr>
          <p:nvPr>
            <p:ph type="pic" idx="1"/>
          </p:nvPr>
        </p:nvPicPr>
        <p:blipFill>
          <a:blip r:embed="rId2"/>
          <a:srcRect t="420" b="420"/>
          <a:stretch>
            <a:fillRect/>
          </a:stretch>
        </p:blipFill>
        <p:spPr bwMode="auto">
          <a:xfrm>
            <a:off x="285720" y="0"/>
            <a:ext cx="7929618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صورة 4"/>
          <p:cNvPicPr>
            <a:picLocks noGrp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1357290" y="500042"/>
            <a:ext cx="71438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ÙØªÙØ¬Ø© Ø¨Ø­Ø« Ø§ÙØµÙØ± Ø¹Ù âªimages of sativexâ¬â"/>
          <p:cNvPicPr/>
          <p:nvPr/>
        </p:nvPicPr>
        <p:blipFill>
          <a:blip r:embed="rId2"/>
          <a:srcRect t="5523" b="3945"/>
          <a:stretch>
            <a:fillRect/>
          </a:stretch>
        </p:blipFill>
        <p:spPr bwMode="auto">
          <a:xfrm>
            <a:off x="1142977" y="357166"/>
            <a:ext cx="742955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ar-SY" b="1" dirty="0">
                <a:solidFill>
                  <a:srgbClr val="C00000"/>
                </a:solidFill>
              </a:rPr>
              <a:t>انبعاث جديد لعقار محظور </a:t>
            </a:r>
            <a:endParaRPr lang="ar-SY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ar-SY" dirty="0"/>
              <a:t>في العقود </a:t>
            </a:r>
            <a:r>
              <a:rPr lang="ar-SY" dirty="0" err="1"/>
              <a:t>الاخيرة</a:t>
            </a:r>
            <a:r>
              <a:rPr lang="ar-SY" dirty="0"/>
              <a:t> حدثت ثورة </a:t>
            </a:r>
            <a:r>
              <a:rPr lang="ar-SY" dirty="0" err="1"/>
              <a:t>اخرى</a:t>
            </a:r>
            <a:r>
              <a:rPr lang="ar-SY" dirty="0"/>
              <a:t> في مكانة نبات القنب الهندي فبعد </a:t>
            </a:r>
            <a:r>
              <a:rPr lang="ar-SY" dirty="0" err="1"/>
              <a:t>ان</a:t>
            </a:r>
            <a:r>
              <a:rPr lang="ar-SY" dirty="0"/>
              <a:t> اعتاد الجميع على </a:t>
            </a:r>
            <a:r>
              <a:rPr lang="ar-SY" dirty="0" err="1"/>
              <a:t>ان</a:t>
            </a:r>
            <a:r>
              <a:rPr lang="ar-SY" dirty="0"/>
              <a:t> القنب الهندي مادة يحظر استعمالها قانونيا , </a:t>
            </a:r>
            <a:r>
              <a:rPr lang="ar-SY" dirty="0" err="1"/>
              <a:t>بدات</a:t>
            </a:r>
            <a:r>
              <a:rPr lang="ar-SY" dirty="0"/>
              <a:t> تستعيد هذه المادة مكانتها كمادة معدة </a:t>
            </a:r>
            <a:r>
              <a:rPr lang="ar-SY" dirty="0" err="1" smtClean="0"/>
              <a:t>للاستخام</a:t>
            </a:r>
            <a:r>
              <a:rPr lang="ar-SY" dirty="0" smtClean="0"/>
              <a:t> </a:t>
            </a:r>
            <a:r>
              <a:rPr lang="ar-SY" dirty="0"/>
              <a:t>الطبي قانونيا .</a:t>
            </a:r>
            <a:endParaRPr lang="en-US" dirty="0"/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ar-SY" dirty="0">
                <a:solidFill>
                  <a:srgbClr val="002060"/>
                </a:solidFill>
              </a:rPr>
              <a:t>مع اكتشاف مستقبلات </a:t>
            </a:r>
            <a:r>
              <a:rPr lang="en-US" dirty="0">
                <a:solidFill>
                  <a:srgbClr val="002060"/>
                </a:solidFill>
              </a:rPr>
              <a:t>CB1</a:t>
            </a:r>
            <a:r>
              <a:rPr lang="ar-SY" dirty="0">
                <a:solidFill>
                  <a:srgbClr val="002060"/>
                </a:solidFill>
              </a:rPr>
              <a:t> و </a:t>
            </a:r>
            <a:r>
              <a:rPr lang="ar-SY" dirty="0" err="1">
                <a:solidFill>
                  <a:srgbClr val="002060"/>
                </a:solidFill>
              </a:rPr>
              <a:t>انانداميد</a:t>
            </a:r>
            <a:r>
              <a:rPr lang="ar-SY" dirty="0">
                <a:solidFill>
                  <a:srgbClr val="002060"/>
                </a:solidFill>
              </a:rPr>
              <a:t> و بعد ذلك اكتشاف مستقبلات </a:t>
            </a:r>
            <a:r>
              <a:rPr lang="en-US" dirty="0">
                <a:solidFill>
                  <a:srgbClr val="002060"/>
                </a:solidFill>
              </a:rPr>
              <a:t>CB2</a:t>
            </a:r>
            <a:r>
              <a:rPr lang="ar-SY" dirty="0">
                <a:solidFill>
                  <a:srgbClr val="002060"/>
                </a:solidFill>
              </a:rPr>
              <a:t> </a:t>
            </a:r>
            <a:r>
              <a:rPr lang="ar-SY" dirty="0" err="1">
                <a:solidFill>
                  <a:srgbClr val="002060"/>
                </a:solidFill>
              </a:rPr>
              <a:t>اصبح</a:t>
            </a:r>
            <a:r>
              <a:rPr lang="ar-SY" dirty="0">
                <a:solidFill>
                  <a:srgbClr val="002060"/>
                </a:solidFill>
              </a:rPr>
              <a:t> واضحا </a:t>
            </a:r>
            <a:r>
              <a:rPr lang="ar-SY" dirty="0" err="1">
                <a:solidFill>
                  <a:srgbClr val="002060"/>
                </a:solidFill>
              </a:rPr>
              <a:t>ان</a:t>
            </a:r>
            <a:r>
              <a:rPr lang="ar-SY" dirty="0">
                <a:solidFill>
                  <a:srgbClr val="002060"/>
                </a:solidFill>
              </a:rPr>
              <a:t> الجسم البشري يحتوي على نظام من المستقبلات لمركبات مشابهة لتلك الموجودة في الحشيش </a:t>
            </a:r>
            <a:r>
              <a:rPr lang="ar-SY" dirty="0" err="1">
                <a:solidFill>
                  <a:srgbClr val="002060"/>
                </a:solidFill>
              </a:rPr>
              <a:t>و</a:t>
            </a:r>
            <a:r>
              <a:rPr lang="ar-SY" dirty="0">
                <a:solidFill>
                  <a:srgbClr val="002060"/>
                </a:solidFill>
              </a:rPr>
              <a:t> أطلقوا على هذا النظام اسم </a:t>
            </a:r>
            <a:r>
              <a:rPr lang="en-US" dirty="0" err="1">
                <a:solidFill>
                  <a:srgbClr val="002060"/>
                </a:solidFill>
              </a:rPr>
              <a:t>Endocannabinoid</a:t>
            </a:r>
            <a:r>
              <a:rPr lang="en-US" dirty="0">
                <a:solidFill>
                  <a:srgbClr val="002060"/>
                </a:solidFill>
              </a:rPr>
              <a:t> )</a:t>
            </a:r>
            <a:r>
              <a:rPr lang="ar-SY" dirty="0">
                <a:solidFill>
                  <a:srgbClr val="002060"/>
                </a:solidFill>
              </a:rPr>
              <a:t> )</a:t>
            </a:r>
            <a:endParaRPr lang="en-US" dirty="0">
              <a:solidFill>
                <a:srgbClr val="002060"/>
              </a:solidFill>
            </a:endParaRPr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ar-SY" dirty="0">
                <a:solidFill>
                  <a:srgbClr val="002060"/>
                </a:solidFill>
              </a:rPr>
              <a:t>بعد هذا الاكتشاف انشغل فكر العلماء </a:t>
            </a:r>
            <a:r>
              <a:rPr lang="ar-SY" dirty="0" err="1">
                <a:solidFill>
                  <a:srgbClr val="002060"/>
                </a:solidFill>
              </a:rPr>
              <a:t>بامرين</a:t>
            </a:r>
            <a:r>
              <a:rPr lang="ar-SY" dirty="0">
                <a:solidFill>
                  <a:srgbClr val="002060"/>
                </a:solidFill>
              </a:rPr>
              <a:t> :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ar-SY" dirty="0" err="1">
                <a:solidFill>
                  <a:srgbClr val="002060"/>
                </a:solidFill>
              </a:rPr>
              <a:t>الاول</a:t>
            </a:r>
            <a:r>
              <a:rPr lang="ar-SY" dirty="0">
                <a:solidFill>
                  <a:srgbClr val="002060"/>
                </a:solidFill>
              </a:rPr>
              <a:t> هو الوظيفة التي يؤديها هذا النظام ضمن التوازن الذي يحافظ على صحة </a:t>
            </a:r>
            <a:r>
              <a:rPr lang="ar-SY" dirty="0" err="1">
                <a:solidFill>
                  <a:srgbClr val="002060"/>
                </a:solidFill>
              </a:rPr>
              <a:t>الانسان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ar-SY" dirty="0">
                <a:solidFill>
                  <a:srgbClr val="002060"/>
                </a:solidFill>
              </a:rPr>
              <a:t>الثاني هو كيف يمكن استخدام الحشيش لعلاج </a:t>
            </a:r>
            <a:r>
              <a:rPr lang="ar-SY" dirty="0" err="1">
                <a:solidFill>
                  <a:srgbClr val="002060"/>
                </a:solidFill>
              </a:rPr>
              <a:t>الامراض</a:t>
            </a:r>
            <a:r>
              <a:rPr lang="ar-SY" dirty="0">
                <a:solidFill>
                  <a:srgbClr val="002060"/>
                </a:solidFill>
              </a:rPr>
              <a:t> المتصلة بهذا النظام ؟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ar-SY" dirty="0">
                <a:solidFill>
                  <a:srgbClr val="002060"/>
                </a:solidFill>
              </a:rPr>
              <a:t>و طالما </a:t>
            </a:r>
            <a:r>
              <a:rPr lang="ar-SY" dirty="0" err="1">
                <a:solidFill>
                  <a:srgbClr val="002060"/>
                </a:solidFill>
              </a:rPr>
              <a:t>ان</a:t>
            </a:r>
            <a:r>
              <a:rPr lang="ar-SY" dirty="0">
                <a:solidFill>
                  <a:srgbClr val="002060"/>
                </a:solidFill>
              </a:rPr>
              <a:t> مستويات </a:t>
            </a:r>
            <a:r>
              <a:rPr lang="ar-SY" dirty="0" err="1">
                <a:solidFill>
                  <a:srgbClr val="002060"/>
                </a:solidFill>
              </a:rPr>
              <a:t>انانداميد</a:t>
            </a:r>
            <a:r>
              <a:rPr lang="ar-SY" dirty="0">
                <a:solidFill>
                  <a:srgbClr val="002060"/>
                </a:solidFill>
              </a:rPr>
              <a:t> و </a:t>
            </a:r>
            <a:r>
              <a:rPr lang="ar-SY" dirty="0" err="1">
                <a:solidFill>
                  <a:srgbClr val="002060"/>
                </a:solidFill>
              </a:rPr>
              <a:t>اندوكانابينوئيد</a:t>
            </a:r>
            <a:r>
              <a:rPr lang="ar-SY" dirty="0">
                <a:solidFill>
                  <a:srgbClr val="002060"/>
                </a:solidFill>
              </a:rPr>
              <a:t> مستقرة سيؤدي الجسم البشري كثيرا من وظائفه بشكل صحيح , </a:t>
            </a:r>
            <a:r>
              <a:rPr lang="ar-SY" dirty="0" err="1">
                <a:solidFill>
                  <a:srgbClr val="002060"/>
                </a:solidFill>
              </a:rPr>
              <a:t>و</a:t>
            </a:r>
            <a:r>
              <a:rPr lang="ar-SY" dirty="0">
                <a:solidFill>
                  <a:srgbClr val="002060"/>
                </a:solidFill>
              </a:rPr>
              <a:t> </a:t>
            </a:r>
            <a:r>
              <a:rPr lang="ar-SY" dirty="0" err="1">
                <a:solidFill>
                  <a:srgbClr val="002060"/>
                </a:solidFill>
              </a:rPr>
              <a:t>اذا</a:t>
            </a:r>
            <a:r>
              <a:rPr lang="ar-SY" dirty="0">
                <a:solidFill>
                  <a:srgbClr val="002060"/>
                </a:solidFill>
              </a:rPr>
              <a:t> </a:t>
            </a:r>
            <a:r>
              <a:rPr lang="ar-SY" dirty="0" err="1">
                <a:solidFill>
                  <a:srgbClr val="002060"/>
                </a:solidFill>
              </a:rPr>
              <a:t>اصبحت</a:t>
            </a:r>
            <a:r>
              <a:rPr lang="ar-SY" dirty="0">
                <a:solidFill>
                  <a:srgbClr val="002060"/>
                </a:solidFill>
              </a:rPr>
              <a:t> هذه المركبات غير متوازنة يمكن </a:t>
            </a:r>
            <a:r>
              <a:rPr lang="ar-SY" dirty="0" err="1">
                <a:solidFill>
                  <a:srgbClr val="002060"/>
                </a:solidFill>
              </a:rPr>
              <a:t>ان</a:t>
            </a:r>
            <a:r>
              <a:rPr lang="ar-SY" dirty="0">
                <a:solidFill>
                  <a:srgbClr val="002060"/>
                </a:solidFill>
              </a:rPr>
              <a:t> نستخدم مركبات مثل </a:t>
            </a:r>
            <a:r>
              <a:rPr lang="en-US" dirty="0">
                <a:solidFill>
                  <a:srgbClr val="002060"/>
                </a:solidFill>
              </a:rPr>
              <a:t>THC </a:t>
            </a:r>
          </a:p>
          <a:p>
            <a:r>
              <a:rPr lang="ar-SY" dirty="0">
                <a:solidFill>
                  <a:srgbClr val="002060"/>
                </a:solidFill>
              </a:rPr>
              <a:t>الموجودة بشكل طبيعي في الحشيش لعلاج عديد من </a:t>
            </a:r>
            <a:r>
              <a:rPr lang="ar-SY" dirty="0" err="1">
                <a:solidFill>
                  <a:srgbClr val="002060"/>
                </a:solidFill>
              </a:rPr>
              <a:t>الامراض</a:t>
            </a:r>
            <a:r>
              <a:rPr lang="ar-SY" dirty="0">
                <a:solidFill>
                  <a:srgbClr val="002060"/>
                </a:solidFill>
              </a:rPr>
              <a:t> </a:t>
            </a:r>
            <a:r>
              <a:rPr lang="ar-SY" dirty="0"/>
              <a:t>.</a:t>
            </a:r>
            <a:endParaRPr lang="en-US" dirty="0"/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ar-SY" b="1" dirty="0">
                <a:solidFill>
                  <a:srgbClr val="C00000"/>
                </a:solidFill>
              </a:rPr>
              <a:t>مكونات الحشيش الهامة طبيا </a:t>
            </a:r>
            <a:endParaRPr lang="ar-SY" dirty="0">
              <a:solidFill>
                <a:srgbClr val="C0000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ar-SY" dirty="0" smtClean="0"/>
              <a:t> </a:t>
            </a:r>
            <a:r>
              <a:rPr lang="ar-SY" dirty="0">
                <a:solidFill>
                  <a:srgbClr val="002060"/>
                </a:solidFill>
              </a:rPr>
              <a:t>دلتا -9 – رباعي </a:t>
            </a:r>
            <a:r>
              <a:rPr lang="ar-SY" dirty="0" err="1">
                <a:solidFill>
                  <a:srgbClr val="002060"/>
                </a:solidFill>
              </a:rPr>
              <a:t>هيدروكانابينول</a:t>
            </a:r>
            <a:r>
              <a:rPr lang="ar-SY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∆-9-Tetrahydrocannabinol</a:t>
            </a:r>
            <a:r>
              <a:rPr lang="ar-SY" dirty="0">
                <a:solidFill>
                  <a:srgbClr val="002060"/>
                </a:solidFill>
              </a:rPr>
              <a:t> </a:t>
            </a:r>
            <a:endParaRPr lang="ar-SY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Y" dirty="0">
                <a:solidFill>
                  <a:srgbClr val="002060"/>
                </a:solidFill>
              </a:rPr>
              <a:t> </a:t>
            </a:r>
            <a:r>
              <a:rPr lang="ar-SY" dirty="0" smtClean="0">
                <a:solidFill>
                  <a:srgbClr val="002060"/>
                </a:solidFill>
              </a:rPr>
              <a:t>    و </a:t>
            </a:r>
            <a:r>
              <a:rPr lang="ar-SY" dirty="0">
                <a:solidFill>
                  <a:srgbClr val="002060"/>
                </a:solidFill>
              </a:rPr>
              <a:t>يرمز له </a:t>
            </a:r>
            <a:r>
              <a:rPr lang="en-US" dirty="0">
                <a:solidFill>
                  <a:srgbClr val="002060"/>
                </a:solidFill>
              </a:rPr>
              <a:t>THC</a:t>
            </a:r>
          </a:p>
          <a:p>
            <a:endParaRPr lang="ar-SY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ar-SY" b="1" dirty="0" err="1">
                <a:solidFill>
                  <a:srgbClr val="002060"/>
                </a:solidFill>
              </a:rPr>
              <a:t>كانابيديول</a:t>
            </a:r>
            <a:r>
              <a:rPr lang="ar-SY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Cannabidiol</a:t>
            </a:r>
            <a:r>
              <a:rPr lang="ar-SY" b="1" dirty="0">
                <a:solidFill>
                  <a:srgbClr val="002060"/>
                </a:solidFill>
              </a:rPr>
              <a:t> </a:t>
            </a:r>
            <a:endParaRPr lang="ar-SY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Y" b="1" dirty="0">
                <a:solidFill>
                  <a:srgbClr val="002060"/>
                </a:solidFill>
              </a:rPr>
              <a:t> </a:t>
            </a:r>
            <a:r>
              <a:rPr lang="ar-SY" b="1" dirty="0" smtClean="0">
                <a:solidFill>
                  <a:srgbClr val="002060"/>
                </a:solidFill>
              </a:rPr>
              <a:t>    و </a:t>
            </a:r>
            <a:r>
              <a:rPr lang="ar-SY" b="1" dirty="0">
                <a:solidFill>
                  <a:srgbClr val="002060"/>
                </a:solidFill>
              </a:rPr>
              <a:t>يرمز له </a:t>
            </a:r>
            <a:r>
              <a:rPr lang="en-US" b="1" dirty="0">
                <a:solidFill>
                  <a:srgbClr val="002060"/>
                </a:solidFill>
              </a:rPr>
              <a:t>CBD</a:t>
            </a:r>
            <a:endParaRPr lang="ar-SY" b="1" dirty="0">
              <a:solidFill>
                <a:srgbClr val="002060"/>
              </a:solidFill>
            </a:endParaRPr>
          </a:p>
        </p:txBody>
      </p:sp>
      <p:pic>
        <p:nvPicPr>
          <p:cNvPr id="7" name="صورة 6" descr="https://upload.wikimedia.org/wikipedia/commons/thumb/9/9a/Cannabidiol.svg/220px-Cannabidiol.svg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643314"/>
            <a:ext cx="280035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7" descr="File:Tetrahydrocannabinol.sv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00438"/>
            <a:ext cx="301722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ar-SY" b="1" dirty="0">
                <a:solidFill>
                  <a:srgbClr val="C00000"/>
                </a:solidFill>
              </a:rPr>
              <a:t>الحشيش </a:t>
            </a:r>
            <a:r>
              <a:rPr lang="ar-SY" b="1" dirty="0" err="1">
                <a:solidFill>
                  <a:srgbClr val="C00000"/>
                </a:solidFill>
              </a:rPr>
              <a:t>و</a:t>
            </a:r>
            <a:r>
              <a:rPr lang="ar-SY" b="1" dirty="0">
                <a:solidFill>
                  <a:srgbClr val="C00000"/>
                </a:solidFill>
              </a:rPr>
              <a:t> علاج مرض التصلب المتعدد ( </a:t>
            </a:r>
            <a:r>
              <a:rPr lang="en-US" b="1" dirty="0">
                <a:solidFill>
                  <a:srgbClr val="C00000"/>
                </a:solidFill>
              </a:rPr>
              <a:t>MS</a:t>
            </a:r>
            <a:r>
              <a:rPr lang="ar-SY" b="1" dirty="0">
                <a:solidFill>
                  <a:srgbClr val="C00000"/>
                </a:solidFill>
              </a:rPr>
              <a:t> ) </a:t>
            </a:r>
            <a:r>
              <a:rPr lang="en-US" b="1" dirty="0">
                <a:solidFill>
                  <a:srgbClr val="C00000"/>
                </a:solidFill>
              </a:rPr>
              <a:t>Multiple Sclerosis </a:t>
            </a:r>
            <a:endParaRPr lang="ar-SY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ar-SY" dirty="0"/>
              <a:t> </a:t>
            </a:r>
            <a:r>
              <a:rPr lang="ar-SY" dirty="0">
                <a:solidFill>
                  <a:srgbClr val="002060"/>
                </a:solidFill>
              </a:rPr>
              <a:t>مادتان فعالتان تستخلصان بشكل نقي من القنب الهندي </a:t>
            </a:r>
            <a:endParaRPr lang="ar-SY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Y" dirty="0">
                <a:solidFill>
                  <a:srgbClr val="002060"/>
                </a:solidFill>
              </a:rPr>
              <a:t> </a:t>
            </a:r>
            <a:r>
              <a:rPr lang="ar-SY" dirty="0" smtClean="0">
                <a:solidFill>
                  <a:srgbClr val="002060"/>
                </a:solidFill>
              </a:rPr>
              <a:t>  ( </a:t>
            </a:r>
            <a:r>
              <a:rPr lang="ar-SY" dirty="0">
                <a:solidFill>
                  <a:srgbClr val="002060"/>
                </a:solidFill>
              </a:rPr>
              <a:t>الحشيش </a:t>
            </a:r>
            <a:r>
              <a:rPr lang="ar-SY" dirty="0" err="1">
                <a:solidFill>
                  <a:srgbClr val="002060"/>
                </a:solidFill>
              </a:rPr>
              <a:t>او</a:t>
            </a:r>
            <a:r>
              <a:rPr lang="ar-SY" dirty="0">
                <a:solidFill>
                  <a:srgbClr val="002060"/>
                </a:solidFill>
              </a:rPr>
              <a:t> الماريجوانا ) تم دمجهما في دواء واحد  اسمه العلمي </a:t>
            </a:r>
            <a:r>
              <a:rPr lang="en-US" b="1" dirty="0" err="1">
                <a:solidFill>
                  <a:srgbClr val="002060"/>
                </a:solidFill>
              </a:rPr>
              <a:t>Nabiximols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ar-SY" dirty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ar-SY" dirty="0" smtClean="0">
                <a:solidFill>
                  <a:srgbClr val="002060"/>
                </a:solidFill>
              </a:rPr>
              <a:t>    ( </a:t>
            </a:r>
            <a:r>
              <a:rPr lang="en-US" dirty="0">
                <a:solidFill>
                  <a:srgbClr val="002060"/>
                </a:solidFill>
              </a:rPr>
              <a:t>THC +CBD</a:t>
            </a:r>
            <a:r>
              <a:rPr lang="ar-SY" dirty="0">
                <a:solidFill>
                  <a:srgbClr val="002060"/>
                </a:solidFill>
              </a:rPr>
              <a:t> ) بنسبة 1:1 تقريبا </a:t>
            </a:r>
            <a:r>
              <a:rPr lang="ar-SY" dirty="0" err="1">
                <a:solidFill>
                  <a:srgbClr val="002060"/>
                </a:solidFill>
              </a:rPr>
              <a:t>و</a:t>
            </a:r>
            <a:r>
              <a:rPr lang="ar-SY" dirty="0">
                <a:solidFill>
                  <a:srgbClr val="002060"/>
                </a:solidFill>
              </a:rPr>
              <a:t> يتم تناوله بوصفة طبية 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4340237"/>
          </a:xfrm>
          <a:solidFill>
            <a:srgbClr val="92D050"/>
          </a:solidFill>
        </p:spPr>
        <p:txBody>
          <a:bodyPr/>
          <a:lstStyle/>
          <a:p>
            <a:r>
              <a:rPr lang="ar-SY" b="1" dirty="0" err="1">
                <a:solidFill>
                  <a:srgbClr val="002060"/>
                </a:solidFill>
              </a:rPr>
              <a:t>كانابيديول</a:t>
            </a:r>
            <a:r>
              <a:rPr lang="ar-SY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Cannabidiol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ar-SY" b="1" dirty="0">
                <a:solidFill>
                  <a:srgbClr val="002060"/>
                </a:solidFill>
              </a:rPr>
              <a:t> </a:t>
            </a:r>
            <a:endParaRPr lang="ar-SY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Y" b="1" dirty="0">
                <a:solidFill>
                  <a:srgbClr val="002060"/>
                </a:solidFill>
              </a:rPr>
              <a:t> </a:t>
            </a:r>
            <a:r>
              <a:rPr lang="ar-SY" b="1" dirty="0" smtClean="0">
                <a:solidFill>
                  <a:srgbClr val="002060"/>
                </a:solidFill>
              </a:rPr>
              <a:t>      ( </a:t>
            </a:r>
            <a:r>
              <a:rPr lang="en-US" b="1" dirty="0">
                <a:solidFill>
                  <a:srgbClr val="002060"/>
                </a:solidFill>
              </a:rPr>
              <a:t>CBD</a:t>
            </a:r>
            <a:r>
              <a:rPr lang="ar-SY" b="1" dirty="0">
                <a:solidFill>
                  <a:srgbClr val="002060"/>
                </a:solidFill>
              </a:rPr>
              <a:t> )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ar-SY" b="1" dirty="0">
                <a:solidFill>
                  <a:srgbClr val="002060"/>
                </a:solidFill>
              </a:rPr>
              <a:t> و رباعي </a:t>
            </a:r>
            <a:r>
              <a:rPr lang="ar-SY" b="1" dirty="0" err="1">
                <a:solidFill>
                  <a:srgbClr val="002060"/>
                </a:solidFill>
              </a:rPr>
              <a:t>هيدرو</a:t>
            </a:r>
            <a:r>
              <a:rPr lang="ar-SY" b="1" dirty="0">
                <a:solidFill>
                  <a:srgbClr val="002060"/>
                </a:solidFill>
              </a:rPr>
              <a:t> </a:t>
            </a:r>
            <a:r>
              <a:rPr lang="ar-SY" b="1" dirty="0" err="1">
                <a:solidFill>
                  <a:srgbClr val="002060"/>
                </a:solidFill>
              </a:rPr>
              <a:t>كانابينول</a:t>
            </a:r>
            <a:r>
              <a:rPr lang="ar-SY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Tetrahydrocannabinol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ar-SY" b="1" dirty="0">
                <a:solidFill>
                  <a:srgbClr val="002060"/>
                </a:solidFill>
              </a:rPr>
              <a:t>  ( </a:t>
            </a:r>
            <a:r>
              <a:rPr lang="en-US" b="1" dirty="0">
                <a:solidFill>
                  <a:srgbClr val="002060"/>
                </a:solidFill>
              </a:rPr>
              <a:t>THC</a:t>
            </a:r>
            <a:r>
              <a:rPr lang="ar-SY" b="1" dirty="0">
                <a:solidFill>
                  <a:srgbClr val="002060"/>
                </a:solidFill>
              </a:rPr>
              <a:t> )</a:t>
            </a:r>
            <a:endParaRPr lang="en-US" dirty="0">
              <a:solidFill>
                <a:srgbClr val="002060"/>
              </a:solidFill>
            </a:endParaRPr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7544" cy="4525963"/>
          </a:xfrm>
          <a:solidFill>
            <a:schemeClr val="tx1"/>
          </a:solidFill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Sativex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ar-SY" dirty="0">
                <a:solidFill>
                  <a:srgbClr val="FFFF00"/>
                </a:solidFill>
              </a:rPr>
              <a:t> الذي طورته </a:t>
            </a:r>
            <a:r>
              <a:rPr lang="ar-SY" dirty="0" err="1">
                <a:solidFill>
                  <a:srgbClr val="FFFF00"/>
                </a:solidFill>
              </a:rPr>
              <a:t>و</a:t>
            </a:r>
            <a:r>
              <a:rPr lang="ar-SY" dirty="0">
                <a:solidFill>
                  <a:srgbClr val="FFFF00"/>
                </a:solidFill>
              </a:rPr>
              <a:t> </a:t>
            </a:r>
            <a:r>
              <a:rPr lang="ar-SY" dirty="0" err="1">
                <a:solidFill>
                  <a:srgbClr val="FFFF00"/>
                </a:solidFill>
              </a:rPr>
              <a:t>انتجته</a:t>
            </a:r>
            <a:r>
              <a:rPr lang="ar-SY" dirty="0">
                <a:solidFill>
                  <a:srgbClr val="FFFF00"/>
                </a:solidFill>
              </a:rPr>
              <a:t> شركة </a:t>
            </a:r>
            <a:r>
              <a:rPr lang="en-US" dirty="0">
                <a:solidFill>
                  <a:srgbClr val="FFFF00"/>
                </a:solidFill>
              </a:rPr>
              <a:t>GW</a:t>
            </a:r>
            <a:r>
              <a:rPr lang="ar-SY" dirty="0">
                <a:solidFill>
                  <a:srgbClr val="FFFF00"/>
                </a:solidFill>
              </a:rPr>
              <a:t> البريطانية بشكل </a:t>
            </a:r>
            <a:r>
              <a:rPr lang="ar-SY" dirty="0" err="1">
                <a:solidFill>
                  <a:srgbClr val="FFFF00"/>
                </a:solidFill>
              </a:rPr>
              <a:t>بخاخ</a:t>
            </a:r>
            <a:r>
              <a:rPr lang="ar-SY" dirty="0">
                <a:solidFill>
                  <a:srgbClr val="FFFF00"/>
                </a:solidFill>
              </a:rPr>
              <a:t> فموي معاير الجرعات بدقة </a:t>
            </a:r>
            <a:r>
              <a:rPr lang="ar-SY" dirty="0" err="1">
                <a:solidFill>
                  <a:srgbClr val="FFFF00"/>
                </a:solidFill>
              </a:rPr>
              <a:t>و</a:t>
            </a:r>
            <a:r>
              <a:rPr lang="ar-SY" dirty="0">
                <a:solidFill>
                  <a:srgbClr val="FFFF00"/>
                </a:solidFill>
              </a:rPr>
              <a:t> تمت الموافقة على استعماله في عام 2010 في المملكة المتحدة </a:t>
            </a:r>
          </a:p>
        </p:txBody>
      </p:sp>
      <p:pic>
        <p:nvPicPr>
          <p:cNvPr id="5" name="عنصر نائب للمحتوى 4" descr="ØµÙØ±Ø© Ø°Ø§Øª ØµÙØ©"/>
          <p:cNvPicPr>
            <a:picLocks noGrp="1"/>
          </p:cNvPicPr>
          <p:nvPr>
            <p:ph sz="half" idx="2"/>
          </p:nvPr>
        </p:nvPicPr>
        <p:blipFill>
          <a:blip r:embed="rId2"/>
          <a:srcRect l="12325" r="7043"/>
          <a:stretch>
            <a:fillRect/>
          </a:stretch>
        </p:blipFill>
        <p:spPr bwMode="auto">
          <a:xfrm>
            <a:off x="3857620" y="571480"/>
            <a:ext cx="5000661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 descr="Sativex Moved to Schedule 4 in England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711519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357686" y="1214422"/>
            <a:ext cx="4329114" cy="4911741"/>
          </a:xfrm>
          <a:solidFill>
            <a:srgbClr val="FFC000"/>
          </a:solidFill>
        </p:spPr>
        <p:txBody>
          <a:bodyPr/>
          <a:lstStyle/>
          <a:p>
            <a:r>
              <a:rPr lang="ar-SY" dirty="0">
                <a:solidFill>
                  <a:srgbClr val="002060"/>
                </a:solidFill>
              </a:rPr>
              <a:t>يطلق اسم القنب الهندي على مجموعة القمم المزهرة المؤنثة </a:t>
            </a:r>
            <a:r>
              <a:rPr lang="ar-SY" dirty="0" err="1">
                <a:solidFill>
                  <a:srgbClr val="002060"/>
                </a:solidFill>
              </a:rPr>
              <a:t>و</a:t>
            </a:r>
            <a:r>
              <a:rPr lang="ar-SY" dirty="0">
                <a:solidFill>
                  <a:srgbClr val="002060"/>
                </a:solidFill>
              </a:rPr>
              <a:t> المجففة من نبات القنب الهندي المؤنث نوع </a:t>
            </a:r>
            <a:r>
              <a:rPr lang="en-US" dirty="0" err="1">
                <a:solidFill>
                  <a:srgbClr val="002060"/>
                </a:solidFill>
              </a:rPr>
              <a:t>Indica</a:t>
            </a:r>
            <a:r>
              <a:rPr lang="ar-SY" dirty="0">
                <a:solidFill>
                  <a:srgbClr val="002060"/>
                </a:solidFill>
              </a:rPr>
              <a:t>  </a:t>
            </a:r>
            <a:endParaRPr lang="ar-SY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Y" dirty="0" smtClean="0">
                <a:solidFill>
                  <a:srgbClr val="002060"/>
                </a:solidFill>
              </a:rPr>
              <a:t> </a:t>
            </a:r>
            <a:r>
              <a:rPr lang="ar-SY" dirty="0">
                <a:solidFill>
                  <a:srgbClr val="002060"/>
                </a:solidFill>
              </a:rPr>
              <a:t>( </a:t>
            </a:r>
            <a:r>
              <a:rPr lang="en-US" i="1" dirty="0">
                <a:solidFill>
                  <a:srgbClr val="002060"/>
                </a:solidFill>
              </a:rPr>
              <a:t>Cannabis sativa</a:t>
            </a:r>
            <a:r>
              <a:rPr lang="ar-SY" dirty="0">
                <a:solidFill>
                  <a:srgbClr val="002060"/>
                </a:solidFill>
              </a:rPr>
              <a:t> )</a:t>
            </a:r>
            <a:endParaRPr lang="en-US" dirty="0">
              <a:solidFill>
                <a:srgbClr val="002060"/>
              </a:solidFill>
            </a:endParaRPr>
          </a:p>
          <a:p>
            <a:endParaRPr lang="ar-SY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5" name="صورة 4" descr="Ø§ÙÙÙØ¨ Ø§ÙÙÙØ¯Ù: ÙØ®Ø¯Ø± Ø£Ù Ø¯ÙØ§Ø¡Ø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38576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00034" y="1428736"/>
            <a:ext cx="8143932" cy="206210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ar-SY" sz="3200" dirty="0">
                <a:solidFill>
                  <a:srgbClr val="FFFF00"/>
                </a:solidFill>
              </a:rPr>
              <a:t>تكمن أفضلية هذا الدواء مقارنة مع الأدوية الموازية له من مجموعته في دمج كلتا المادتين الفعالتين ( </a:t>
            </a:r>
            <a:r>
              <a:rPr lang="en-US" sz="3200" dirty="0">
                <a:solidFill>
                  <a:srgbClr val="FFFF00"/>
                </a:solidFill>
              </a:rPr>
              <a:t>THC +CBD</a:t>
            </a:r>
            <a:r>
              <a:rPr lang="ar-SY" sz="3200" dirty="0">
                <a:solidFill>
                  <a:srgbClr val="FFFF00"/>
                </a:solidFill>
              </a:rPr>
              <a:t> ) الأمر الذي يقلل بشكل كبير من الأعراض الجانبية المعروفة للأدوية التي تحتوي على </a:t>
            </a:r>
            <a:r>
              <a:rPr lang="en-US" sz="3200" dirty="0">
                <a:solidFill>
                  <a:srgbClr val="FFFF00"/>
                </a:solidFill>
              </a:rPr>
              <a:t>THC</a:t>
            </a:r>
            <a:r>
              <a:rPr lang="ar-SY" sz="3200" dirty="0">
                <a:solidFill>
                  <a:srgbClr val="FFFF00"/>
                </a:solidFill>
              </a:rPr>
              <a:t> المخدر </a:t>
            </a:r>
            <a:r>
              <a:rPr lang="ar-SY" sz="3200" dirty="0" err="1">
                <a:solidFill>
                  <a:srgbClr val="FFFF00"/>
                </a:solidFill>
              </a:rPr>
              <a:t>المهلوس</a:t>
            </a:r>
            <a:r>
              <a:rPr lang="ar-SY" sz="3200" dirty="0">
                <a:solidFill>
                  <a:srgbClr val="FFFF00"/>
                </a:solidFill>
              </a:rPr>
              <a:t> لوحده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ØµÙØ±Ø© Ø°Ø§Øª ØµÙØ©"/>
          <p:cNvPicPr/>
          <p:nvPr/>
        </p:nvPicPr>
        <p:blipFill>
          <a:blip r:embed="rId2"/>
          <a:srcRect t="3244"/>
          <a:stretch>
            <a:fillRect/>
          </a:stretch>
        </p:blipFill>
        <p:spPr bwMode="auto">
          <a:xfrm>
            <a:off x="1000100" y="1357298"/>
            <a:ext cx="700092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ar-SY" b="1" dirty="0" err="1">
                <a:solidFill>
                  <a:srgbClr val="C00000"/>
                </a:solidFill>
              </a:rPr>
              <a:t>الكانابيديول</a:t>
            </a:r>
            <a:r>
              <a:rPr lang="ar-SY" b="1" dirty="0">
                <a:solidFill>
                  <a:srgbClr val="C00000"/>
                </a:solidFill>
              </a:rPr>
              <a:t> من القنب الهندي لعلاج الصرع </a:t>
            </a:r>
            <a:endParaRPr lang="ar-SY" dirty="0">
              <a:solidFill>
                <a:srgbClr val="C00000"/>
              </a:solidFill>
            </a:endParaRPr>
          </a:p>
        </p:txBody>
      </p:sp>
      <p:pic>
        <p:nvPicPr>
          <p:cNvPr id="4" name="عنصر نائب للمحتوى 3" descr="ÙØªÙØ¬Ø© Ø¨Ø­Ø« Ø§ÙØµÙØ± Ø¹Ù Ø§ÙØ§Ø¯ÙÙØ© Ø§ÙÙØµÙØ¹Ø© ÙÙ Ø§ÙÙÙØ¨ Ø§ÙÙÙØ¯Ù ÙØ¯ÙÙØ§ Ù Ø­Ø¯ÙØ«Ø§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7358114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 descr="ÙØªÙØ¬Ø© Ø¨Ø­Ø« Ø§ÙØµÙØ± Ø¹Ù âªimages of epidiolexâ¬â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2968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42910" y="1714488"/>
            <a:ext cx="7858180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r-SY" sz="2800" dirty="0">
                <a:solidFill>
                  <a:srgbClr val="002060"/>
                </a:solidFill>
              </a:rPr>
              <a:t>الموافقة </a:t>
            </a:r>
            <a:r>
              <a:rPr lang="ar-SY" sz="2800" dirty="0" err="1">
                <a:solidFill>
                  <a:srgbClr val="002060"/>
                </a:solidFill>
              </a:rPr>
              <a:t>اتت</a:t>
            </a:r>
            <a:r>
              <a:rPr lang="ar-SY" sz="2800" dirty="0">
                <a:solidFill>
                  <a:srgbClr val="002060"/>
                </a:solidFill>
              </a:rPr>
              <a:t> بعد دراسات </a:t>
            </a:r>
            <a:r>
              <a:rPr lang="ar-SY" sz="2800" dirty="0" err="1">
                <a:solidFill>
                  <a:srgbClr val="002060"/>
                </a:solidFill>
              </a:rPr>
              <a:t>لاكثر</a:t>
            </a:r>
            <a:r>
              <a:rPr lang="ar-SY" sz="2800" dirty="0">
                <a:solidFill>
                  <a:srgbClr val="002060"/>
                </a:solidFill>
              </a:rPr>
              <a:t> من عقدين من الزمان على مادة </a:t>
            </a:r>
            <a:r>
              <a:rPr lang="ar-SY" sz="2800" dirty="0" err="1">
                <a:solidFill>
                  <a:srgbClr val="002060"/>
                </a:solidFill>
              </a:rPr>
              <a:t>كانابيديول</a:t>
            </a:r>
            <a:r>
              <a:rPr lang="ar-SY" sz="2800" dirty="0">
                <a:solidFill>
                  <a:srgbClr val="002060"/>
                </a:solidFill>
              </a:rPr>
              <a:t> و نتيجة لدراسة دقيقة تثبت </a:t>
            </a:r>
            <a:r>
              <a:rPr lang="ar-SY" sz="2800" dirty="0" err="1">
                <a:solidFill>
                  <a:srgbClr val="002060"/>
                </a:solidFill>
              </a:rPr>
              <a:t>امكانية</a:t>
            </a:r>
            <a:r>
              <a:rPr lang="ar-SY" sz="2800" dirty="0">
                <a:solidFill>
                  <a:srgbClr val="002060"/>
                </a:solidFill>
              </a:rPr>
              <a:t> استخدام دواء مستخلص من القنب الهندي لعلاج نوع نادر من الصرع عند </a:t>
            </a:r>
            <a:r>
              <a:rPr lang="ar-SY" sz="2800" dirty="0" err="1">
                <a:solidFill>
                  <a:srgbClr val="002060"/>
                </a:solidFill>
              </a:rPr>
              <a:t>الأطال</a:t>
            </a:r>
            <a:r>
              <a:rPr lang="ar-SY" sz="2800" dirty="0">
                <a:solidFill>
                  <a:srgbClr val="002060"/>
                </a:solidFill>
              </a:rPr>
              <a:t> و مقاوم للأدوية الأخرى المضادة للصرع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785794"/>
            <a:ext cx="8286808" cy="138499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120 مريض بمتلازمة </a:t>
            </a:r>
            <a:r>
              <a:rPr kumimoji="0" lang="ar-SY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درافت</a:t>
            </a:r>
            <a:r>
              <a:rPr kumimoji="0" lang="ar-SY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تلقوا علاج </a:t>
            </a:r>
            <a:r>
              <a:rPr kumimoji="0" lang="ar-SY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كانابيديول</a:t>
            </a:r>
            <a:r>
              <a:rPr kumimoji="0" lang="ar-SY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( 20ملغ/</a:t>
            </a:r>
            <a:r>
              <a:rPr kumimoji="0" lang="ar-SY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كغ</a:t>
            </a:r>
            <a:r>
              <a:rPr kumimoji="0" lang="ar-SY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في اليوم من محلول </a:t>
            </a:r>
            <a:r>
              <a:rPr kumimoji="0" lang="ar-SY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ايبيديولكس</a:t>
            </a:r>
            <a:r>
              <a:rPr kumimoji="0" lang="ar-SY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) أو العلاج الوهمي </a:t>
            </a:r>
            <a:r>
              <a:rPr kumimoji="0" lang="ar-SY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بالاضافة</a:t>
            </a:r>
            <a:r>
              <a:rPr kumimoji="0" lang="ar-SY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Y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أدوية الصرع </a:t>
            </a:r>
            <a:r>
              <a:rPr kumimoji="0" lang="ar-SY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الاخرى</a:t>
            </a:r>
            <a:r>
              <a:rPr kumimoji="0" lang="ar-SY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ar-SY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ØµÙØ±Ø© Ø°Ø§Øª ØµÙØ©"/>
          <p:cNvPicPr/>
          <p:nvPr/>
        </p:nvPicPr>
        <p:blipFill>
          <a:blip r:embed="rId2"/>
          <a:srcRect b="4733"/>
          <a:stretch>
            <a:fillRect/>
          </a:stretch>
        </p:blipFill>
        <p:spPr bwMode="auto">
          <a:xfrm>
            <a:off x="428596" y="928670"/>
            <a:ext cx="828680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ÙØªÙØ¬Ø© Ø¨Ø­Ø« Ø§ÙØµÙØ± Ø¹Ù âªimages of epidiolexâ¬â"/>
          <p:cNvPicPr/>
          <p:nvPr/>
        </p:nvPicPr>
        <p:blipFill>
          <a:blip r:embed="rId2"/>
          <a:srcRect b="3937"/>
          <a:stretch>
            <a:fillRect/>
          </a:stretch>
        </p:blipFill>
        <p:spPr bwMode="auto">
          <a:xfrm>
            <a:off x="642910" y="500042"/>
            <a:ext cx="8001056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ØµÙØ±Ø© Ø°Ø§Øª ØµÙØ©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786742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Y" b="1" dirty="0">
                <a:solidFill>
                  <a:srgbClr val="0070C0"/>
                </a:solidFill>
              </a:rPr>
              <a:t>التوصيات</a:t>
            </a:r>
            <a:endParaRPr lang="ar-SY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  <a:solidFill>
            <a:schemeClr val="accent3"/>
          </a:solidFill>
        </p:spPr>
        <p:txBody>
          <a:bodyPr>
            <a:normAutofit lnSpcReduction="10000"/>
          </a:bodyPr>
          <a:lstStyle/>
          <a:p>
            <a:pPr lvl="0"/>
            <a:r>
              <a:rPr lang="ar-SY" dirty="0"/>
              <a:t>زراعة القنب الهندي بشكل مقنن من أجل الأبحاث العلمية</a:t>
            </a:r>
            <a:endParaRPr lang="en-US" dirty="0"/>
          </a:p>
          <a:p>
            <a:pPr lvl="0"/>
            <a:r>
              <a:rPr lang="ar-SY" dirty="0"/>
              <a:t>استخلاص المركبات الفعالة </a:t>
            </a:r>
            <a:r>
              <a:rPr lang="ar-SY" dirty="0" err="1"/>
              <a:t>و</a:t>
            </a:r>
            <a:r>
              <a:rPr lang="ar-SY" dirty="0"/>
              <a:t> خاصة </a:t>
            </a:r>
            <a:r>
              <a:rPr lang="en-US" dirty="0"/>
              <a:t>CBD</a:t>
            </a:r>
            <a:r>
              <a:rPr lang="ar-SY" dirty="0"/>
              <a:t> و </a:t>
            </a:r>
            <a:r>
              <a:rPr lang="en-US" dirty="0"/>
              <a:t>THA</a:t>
            </a:r>
            <a:r>
              <a:rPr lang="ar-SY" dirty="0"/>
              <a:t> بشكل نقي </a:t>
            </a:r>
            <a:r>
              <a:rPr lang="ar-SY" dirty="0" err="1"/>
              <a:t>و</a:t>
            </a:r>
            <a:r>
              <a:rPr lang="ar-SY" dirty="0"/>
              <a:t> دراسة تأثيراتها </a:t>
            </a:r>
            <a:r>
              <a:rPr lang="ar-SY" dirty="0" err="1"/>
              <a:t>الفيزيولوجية</a:t>
            </a:r>
            <a:endParaRPr lang="en-US" dirty="0"/>
          </a:p>
          <a:p>
            <a:pPr lvl="0"/>
            <a:r>
              <a:rPr lang="ar-SY" dirty="0"/>
              <a:t>التعاون بين الجامعة </a:t>
            </a:r>
            <a:r>
              <a:rPr lang="ar-SY" dirty="0" err="1"/>
              <a:t>و</a:t>
            </a:r>
            <a:r>
              <a:rPr lang="ar-SY" dirty="0"/>
              <a:t> خاصة كليات ( الطب </a:t>
            </a:r>
            <a:r>
              <a:rPr lang="ar-SY" dirty="0" err="1"/>
              <a:t>و</a:t>
            </a:r>
            <a:r>
              <a:rPr lang="ar-SY" dirty="0"/>
              <a:t> الصيدلة </a:t>
            </a:r>
            <a:r>
              <a:rPr lang="ar-SY" dirty="0" err="1"/>
              <a:t>و</a:t>
            </a:r>
            <a:r>
              <a:rPr lang="ar-SY" dirty="0"/>
              <a:t> التمريض ) </a:t>
            </a:r>
            <a:r>
              <a:rPr lang="ar-SY" dirty="0" err="1"/>
              <a:t>و</a:t>
            </a:r>
            <a:r>
              <a:rPr lang="ar-SY" dirty="0"/>
              <a:t> مديريات الصحة </a:t>
            </a:r>
            <a:r>
              <a:rPr lang="ar-SY" dirty="0" err="1"/>
              <a:t>و</a:t>
            </a:r>
            <a:r>
              <a:rPr lang="ar-SY" dirty="0"/>
              <a:t> </a:t>
            </a:r>
            <a:r>
              <a:rPr lang="ar-SY" dirty="0" err="1"/>
              <a:t>المشافي</a:t>
            </a:r>
            <a:r>
              <a:rPr lang="ar-SY" dirty="0"/>
              <a:t> العامة </a:t>
            </a:r>
            <a:r>
              <a:rPr lang="ar-SY" dirty="0" err="1"/>
              <a:t>و</a:t>
            </a:r>
            <a:r>
              <a:rPr lang="ar-SY" dirty="0"/>
              <a:t> الخاصة </a:t>
            </a:r>
            <a:r>
              <a:rPr lang="ar-SY" dirty="0" err="1"/>
              <a:t>و</a:t>
            </a:r>
            <a:r>
              <a:rPr lang="ar-SY" dirty="0"/>
              <a:t> العيادات الطبية </a:t>
            </a:r>
            <a:r>
              <a:rPr lang="ar-SY" dirty="0" err="1"/>
              <a:t>و</a:t>
            </a:r>
            <a:r>
              <a:rPr lang="ar-SY" dirty="0"/>
              <a:t> الصيدليات </a:t>
            </a:r>
            <a:r>
              <a:rPr lang="ar-SY" dirty="0" err="1"/>
              <a:t>لاحصاء</a:t>
            </a:r>
            <a:r>
              <a:rPr lang="ar-SY" dirty="0"/>
              <a:t> مرضى </a:t>
            </a:r>
            <a:r>
              <a:rPr lang="ar-SY" dirty="0" err="1"/>
              <a:t>متلازمتي</a:t>
            </a:r>
            <a:r>
              <a:rPr lang="ar-SY" dirty="0"/>
              <a:t> </a:t>
            </a:r>
            <a:r>
              <a:rPr lang="ar-SY" dirty="0" err="1"/>
              <a:t>درافت</a:t>
            </a:r>
            <a:r>
              <a:rPr lang="ar-SY" dirty="0"/>
              <a:t> و </a:t>
            </a:r>
            <a:r>
              <a:rPr lang="en-US" dirty="0"/>
              <a:t>LGS </a:t>
            </a:r>
          </a:p>
          <a:p>
            <a:pPr lvl="0"/>
            <a:r>
              <a:rPr lang="ar-SY" dirty="0"/>
              <a:t>تسهيل الحصول على دواء </a:t>
            </a:r>
            <a:r>
              <a:rPr lang="ar-SY" dirty="0" err="1"/>
              <a:t>ايبيديوليكس</a:t>
            </a:r>
            <a:r>
              <a:rPr lang="ar-SY" dirty="0"/>
              <a:t> للمرضى </a:t>
            </a:r>
            <a:r>
              <a:rPr lang="ar-SY" dirty="0" err="1"/>
              <a:t>و</a:t>
            </a:r>
            <a:r>
              <a:rPr lang="ar-SY" dirty="0"/>
              <a:t> تخفيف معاناتهم </a:t>
            </a:r>
            <a:endParaRPr lang="en-US" dirty="0"/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0034" y="428604"/>
            <a:ext cx="785818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ar-SY" sz="2400" dirty="0">
                <a:solidFill>
                  <a:srgbClr val="002060"/>
                </a:solidFill>
              </a:rPr>
              <a:t>في الهند يعرف باسم </a:t>
            </a:r>
            <a:r>
              <a:rPr lang="ar-SY" sz="2400" dirty="0" err="1">
                <a:solidFill>
                  <a:srgbClr val="002060"/>
                </a:solidFill>
              </a:rPr>
              <a:t>بهانك</a:t>
            </a:r>
            <a:r>
              <a:rPr lang="ar-SY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Bahank</a:t>
            </a:r>
            <a:r>
              <a:rPr lang="ar-SY" sz="2400" dirty="0">
                <a:solidFill>
                  <a:srgbClr val="002060"/>
                </a:solidFill>
              </a:rPr>
              <a:t> و هو عبارة عن مزيج من القمم المزهرة المؤنثة </a:t>
            </a:r>
            <a:r>
              <a:rPr lang="ar-SY" sz="2400" dirty="0" err="1">
                <a:solidFill>
                  <a:srgbClr val="002060"/>
                </a:solidFill>
              </a:rPr>
              <a:t>و</a:t>
            </a:r>
            <a:r>
              <a:rPr lang="ar-SY" sz="2400" dirty="0">
                <a:solidFill>
                  <a:srgbClr val="002060"/>
                </a:solidFill>
              </a:rPr>
              <a:t> </a:t>
            </a:r>
            <a:r>
              <a:rPr lang="ar-SY" sz="2400" dirty="0" smtClean="0">
                <a:solidFill>
                  <a:srgbClr val="002060"/>
                </a:solidFill>
              </a:rPr>
              <a:t>المذكرة</a:t>
            </a:r>
          </a:p>
          <a:p>
            <a:pPr>
              <a:buFont typeface="Wingdings" pitchFamily="2" charset="2"/>
              <a:buChar char="q"/>
            </a:pPr>
            <a:r>
              <a:rPr lang="ar-SY" sz="2400" dirty="0" smtClean="0">
                <a:solidFill>
                  <a:srgbClr val="002060"/>
                </a:solidFill>
              </a:rPr>
              <a:t> </a:t>
            </a:r>
            <a:r>
              <a:rPr lang="ar-SY" sz="2400" dirty="0">
                <a:solidFill>
                  <a:srgbClr val="002060"/>
                </a:solidFill>
              </a:rPr>
              <a:t>النوع المعروف باسم </a:t>
            </a:r>
            <a:r>
              <a:rPr lang="ar-SY" sz="2400" dirty="0" err="1">
                <a:solidFill>
                  <a:srgbClr val="002060"/>
                </a:solidFill>
              </a:rPr>
              <a:t>غانغا</a:t>
            </a:r>
            <a:r>
              <a:rPr lang="ar-SY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Gangah</a:t>
            </a:r>
            <a:r>
              <a:rPr lang="ar-SY" sz="2400" dirty="0">
                <a:solidFill>
                  <a:srgbClr val="002060"/>
                </a:solidFill>
              </a:rPr>
              <a:t> يتكون من القمم المزهرة المؤنثة  المجففة </a:t>
            </a:r>
            <a:r>
              <a:rPr lang="ar-SY" sz="2400" dirty="0" err="1">
                <a:solidFill>
                  <a:srgbClr val="002060"/>
                </a:solidFill>
              </a:rPr>
              <a:t>و</a:t>
            </a:r>
            <a:r>
              <a:rPr lang="ar-SY" sz="2400" dirty="0">
                <a:solidFill>
                  <a:srgbClr val="002060"/>
                </a:solidFill>
              </a:rPr>
              <a:t> الممزوجة </a:t>
            </a:r>
            <a:endParaRPr lang="ar-SY" sz="2400" dirty="0" smtClean="0">
              <a:solidFill>
                <a:srgbClr val="002060"/>
              </a:solidFill>
            </a:endParaRPr>
          </a:p>
          <a:p>
            <a:r>
              <a:rPr lang="ar-SY" sz="2400" dirty="0">
                <a:solidFill>
                  <a:srgbClr val="002060"/>
                </a:solidFill>
              </a:rPr>
              <a:t> </a:t>
            </a:r>
            <a:r>
              <a:rPr lang="ar-SY" sz="2400" dirty="0" smtClean="0">
                <a:solidFill>
                  <a:srgbClr val="002060"/>
                </a:solidFill>
              </a:rPr>
              <a:t>   مع </a:t>
            </a:r>
            <a:r>
              <a:rPr lang="ar-SY" sz="2400" dirty="0" err="1">
                <a:solidFill>
                  <a:srgbClr val="002060"/>
                </a:solidFill>
              </a:rPr>
              <a:t>الراتنج</a:t>
            </a:r>
            <a:r>
              <a:rPr lang="ar-SY" sz="2400" dirty="0">
                <a:solidFill>
                  <a:srgbClr val="002060"/>
                </a:solidFill>
              </a:rPr>
              <a:t>  </a:t>
            </a:r>
            <a:r>
              <a:rPr lang="ar-SY" sz="2400" dirty="0" smtClean="0">
                <a:solidFill>
                  <a:srgbClr val="002060"/>
                </a:solidFill>
              </a:rPr>
              <a:t>  و </a:t>
            </a:r>
            <a:r>
              <a:rPr lang="ar-SY" sz="2400" dirty="0">
                <a:solidFill>
                  <a:srgbClr val="002060"/>
                </a:solidFill>
              </a:rPr>
              <a:t>يوجد في التجارة على شكل كتل مسطحة </a:t>
            </a:r>
            <a:r>
              <a:rPr lang="ar-SY" sz="2400" dirty="0" err="1">
                <a:solidFill>
                  <a:srgbClr val="002060"/>
                </a:solidFill>
              </a:rPr>
              <a:t>او</a:t>
            </a:r>
            <a:r>
              <a:rPr lang="ar-SY" sz="2400" dirty="0">
                <a:solidFill>
                  <a:srgbClr val="002060"/>
                </a:solidFill>
              </a:rPr>
              <a:t> على شكل </a:t>
            </a:r>
            <a:r>
              <a:rPr lang="ar-SY" sz="2400" dirty="0" smtClean="0">
                <a:solidFill>
                  <a:srgbClr val="002060"/>
                </a:solidFill>
              </a:rPr>
              <a:t>اسطواني </a:t>
            </a:r>
            <a:r>
              <a:rPr lang="ar-SY" sz="2400" dirty="0" err="1" smtClean="0">
                <a:solidFill>
                  <a:srgbClr val="002060"/>
                </a:solidFill>
              </a:rPr>
              <a:t>و</a:t>
            </a:r>
            <a:r>
              <a:rPr lang="ar-SY" sz="2400" dirty="0" smtClean="0">
                <a:solidFill>
                  <a:srgbClr val="002060"/>
                </a:solidFill>
              </a:rPr>
              <a:t> هذا النوع فعال جدا</a:t>
            </a:r>
            <a:r>
              <a:rPr lang="ar-SY" sz="2000" dirty="0" smtClean="0">
                <a:solidFill>
                  <a:srgbClr val="002060"/>
                </a:solidFill>
              </a:rPr>
              <a:t> </a:t>
            </a:r>
          </a:p>
          <a:p>
            <a:endParaRPr lang="ar-SY" dirty="0" smtClean="0"/>
          </a:p>
          <a:p>
            <a:endParaRPr lang="ar-SY" dirty="0"/>
          </a:p>
        </p:txBody>
      </p:sp>
      <p:sp>
        <p:nvSpPr>
          <p:cNvPr id="8" name="مستطيل 7"/>
          <p:cNvSpPr/>
          <p:nvPr/>
        </p:nvSpPr>
        <p:spPr>
          <a:xfrm>
            <a:off x="428596" y="3000372"/>
            <a:ext cx="8001056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ar-SY" sz="2400" dirty="0">
                <a:solidFill>
                  <a:srgbClr val="002060"/>
                </a:solidFill>
              </a:rPr>
              <a:t>النوع الثالث يسمى </a:t>
            </a:r>
            <a:r>
              <a:rPr lang="ar-SY" sz="2400" dirty="0" err="1">
                <a:solidFill>
                  <a:srgbClr val="002060"/>
                </a:solidFill>
              </a:rPr>
              <a:t>شاراس</a:t>
            </a:r>
            <a:r>
              <a:rPr lang="ar-SY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Charas</a:t>
            </a:r>
            <a:r>
              <a:rPr lang="ar-SY" sz="2400" dirty="0">
                <a:solidFill>
                  <a:srgbClr val="002060"/>
                </a:solidFill>
              </a:rPr>
              <a:t> يتكون من </a:t>
            </a:r>
            <a:r>
              <a:rPr lang="ar-SY" sz="2400" dirty="0" err="1">
                <a:solidFill>
                  <a:srgbClr val="002060"/>
                </a:solidFill>
              </a:rPr>
              <a:t>الراتنج</a:t>
            </a:r>
            <a:r>
              <a:rPr lang="ar-SY" sz="2400" dirty="0">
                <a:solidFill>
                  <a:srgbClr val="002060"/>
                </a:solidFill>
              </a:rPr>
              <a:t> فقط  ( يجنى النبات </a:t>
            </a:r>
            <a:r>
              <a:rPr lang="ar-SY" sz="2400" dirty="0" err="1">
                <a:solidFill>
                  <a:srgbClr val="002060"/>
                </a:solidFill>
              </a:rPr>
              <a:t>و</a:t>
            </a:r>
            <a:r>
              <a:rPr lang="ar-SY" sz="2400" dirty="0">
                <a:solidFill>
                  <a:srgbClr val="002060"/>
                </a:solidFill>
              </a:rPr>
              <a:t> تفرك القمم المزهرة بين اليدين حيث يسقط </a:t>
            </a:r>
            <a:r>
              <a:rPr lang="ar-SY" sz="2400" dirty="0" err="1">
                <a:solidFill>
                  <a:srgbClr val="002060"/>
                </a:solidFill>
              </a:rPr>
              <a:t>الراتنج</a:t>
            </a:r>
            <a:r>
              <a:rPr lang="ar-SY" sz="2400" dirty="0">
                <a:solidFill>
                  <a:srgbClr val="002060"/>
                </a:solidFill>
              </a:rPr>
              <a:t> و يجمع </a:t>
            </a:r>
            <a:r>
              <a:rPr lang="ar-SY" sz="2400" dirty="0" err="1">
                <a:solidFill>
                  <a:srgbClr val="002060"/>
                </a:solidFill>
              </a:rPr>
              <a:t>و</a:t>
            </a:r>
            <a:r>
              <a:rPr lang="ar-SY" sz="2400" dirty="0">
                <a:solidFill>
                  <a:srgbClr val="002060"/>
                </a:solidFill>
              </a:rPr>
              <a:t> يباع باسم </a:t>
            </a:r>
            <a:r>
              <a:rPr lang="ar-SY" sz="2400" dirty="0" err="1">
                <a:solidFill>
                  <a:srgbClr val="002060"/>
                </a:solidFill>
              </a:rPr>
              <a:t>شاراس</a:t>
            </a:r>
            <a:r>
              <a:rPr lang="ar-SY" sz="2400" dirty="0">
                <a:solidFill>
                  <a:srgbClr val="002060"/>
                </a:solidFill>
              </a:rPr>
              <a:t> ) </a:t>
            </a:r>
            <a:r>
              <a:rPr lang="ar-SY" sz="2400" dirty="0" err="1">
                <a:solidFill>
                  <a:srgbClr val="002060"/>
                </a:solidFill>
              </a:rPr>
              <a:t>و</a:t>
            </a:r>
            <a:r>
              <a:rPr lang="ar-SY" sz="2400" dirty="0">
                <a:solidFill>
                  <a:srgbClr val="002060"/>
                </a:solidFill>
              </a:rPr>
              <a:t> هو فعال جدا </a:t>
            </a:r>
            <a:r>
              <a:rPr lang="ar-SY" sz="2400" dirty="0" err="1">
                <a:solidFill>
                  <a:srgbClr val="002060"/>
                </a:solidFill>
              </a:rPr>
              <a:t>ايضا</a:t>
            </a:r>
            <a:r>
              <a:rPr lang="ar-SY" sz="2400" dirty="0">
                <a:solidFill>
                  <a:srgbClr val="002060"/>
                </a:solidFill>
              </a:rPr>
              <a:t> </a:t>
            </a:r>
            <a:r>
              <a:rPr lang="ar-SY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ar-SY" sz="2400" dirty="0">
                <a:solidFill>
                  <a:srgbClr val="002060"/>
                </a:solidFill>
              </a:rPr>
              <a:t>في مصر </a:t>
            </a:r>
            <a:r>
              <a:rPr lang="ar-SY" sz="2400" dirty="0" err="1">
                <a:solidFill>
                  <a:srgbClr val="002060"/>
                </a:solidFill>
              </a:rPr>
              <a:t>و</a:t>
            </a:r>
            <a:r>
              <a:rPr lang="ar-SY" sz="2400" dirty="0">
                <a:solidFill>
                  <a:srgbClr val="002060"/>
                </a:solidFill>
              </a:rPr>
              <a:t> السعودية يعرق باسم </a:t>
            </a:r>
            <a:r>
              <a:rPr lang="ar-SY" sz="2400" dirty="0" err="1">
                <a:solidFill>
                  <a:srgbClr val="002060"/>
                </a:solidFill>
              </a:rPr>
              <a:t>تاكروري</a:t>
            </a:r>
            <a:r>
              <a:rPr lang="ar-SY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Takrouri</a:t>
            </a:r>
            <a:r>
              <a:rPr lang="ar-SY" sz="2400" dirty="0">
                <a:solidFill>
                  <a:srgbClr val="002060"/>
                </a:solidFill>
              </a:rPr>
              <a:t> و هو عبارة عن مسحوق القمم المزهرة على </a:t>
            </a:r>
            <a:r>
              <a:rPr lang="ar-SY" sz="2400" dirty="0" smtClean="0">
                <a:solidFill>
                  <a:srgbClr val="002060"/>
                </a:solidFill>
              </a:rPr>
              <a:t> شكل </a:t>
            </a:r>
            <a:r>
              <a:rPr lang="ar-SY" sz="2400" dirty="0">
                <a:solidFill>
                  <a:srgbClr val="002060"/>
                </a:solidFill>
              </a:rPr>
              <a:t>قطع 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Y" sz="2400" dirty="0">
                <a:solidFill>
                  <a:srgbClr val="002060"/>
                </a:solidFill>
              </a:rPr>
              <a:t>في الجزائر يعرف باسم الكيف  </a:t>
            </a:r>
            <a:r>
              <a:rPr lang="en-US" sz="2400" dirty="0" err="1">
                <a:solidFill>
                  <a:srgbClr val="002060"/>
                </a:solidFill>
              </a:rPr>
              <a:t>Kif</a:t>
            </a:r>
            <a:r>
              <a:rPr lang="ar-SY" sz="2400" dirty="0">
                <a:solidFill>
                  <a:srgbClr val="002060"/>
                </a:solidFill>
              </a:rPr>
              <a:t> </a:t>
            </a:r>
            <a:endParaRPr lang="ar-SY" sz="2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ar-SY" sz="2400" dirty="0">
                <a:solidFill>
                  <a:srgbClr val="002060"/>
                </a:solidFill>
              </a:rPr>
              <a:t>في دول </a:t>
            </a:r>
            <a:r>
              <a:rPr lang="ar-SY" sz="2400" dirty="0" err="1">
                <a:solidFill>
                  <a:srgbClr val="002060"/>
                </a:solidFill>
              </a:rPr>
              <a:t>امريكا</a:t>
            </a:r>
            <a:r>
              <a:rPr lang="ar-SY" sz="2400" dirty="0">
                <a:solidFill>
                  <a:srgbClr val="002060"/>
                </a:solidFill>
              </a:rPr>
              <a:t> يستعمل بشكل تدخين حيث يمزج مع التبغ </a:t>
            </a:r>
            <a:r>
              <a:rPr lang="ar-SY" sz="2400" dirty="0" err="1">
                <a:solidFill>
                  <a:srgbClr val="002060"/>
                </a:solidFill>
              </a:rPr>
              <a:t>و</a:t>
            </a:r>
            <a:r>
              <a:rPr lang="ar-SY" sz="2400" dirty="0">
                <a:solidFill>
                  <a:srgbClr val="002060"/>
                </a:solidFill>
              </a:rPr>
              <a:t> بعرف باسم </a:t>
            </a:r>
            <a:r>
              <a:rPr lang="ar-SY" sz="2400" dirty="0" err="1">
                <a:solidFill>
                  <a:srgbClr val="002060"/>
                </a:solidFill>
              </a:rPr>
              <a:t>ماريوانا</a:t>
            </a:r>
            <a:r>
              <a:rPr lang="ar-SY" sz="2400" dirty="0">
                <a:solidFill>
                  <a:srgbClr val="002060"/>
                </a:solidFill>
              </a:rPr>
              <a:t>   و يطلق </a:t>
            </a:r>
            <a:r>
              <a:rPr lang="ar-SY" sz="2400" dirty="0" smtClean="0">
                <a:solidFill>
                  <a:srgbClr val="002060"/>
                </a:solidFill>
              </a:rPr>
              <a:t>عليه في </a:t>
            </a:r>
            <a:r>
              <a:rPr lang="ar-SY" sz="2400" dirty="0">
                <a:solidFill>
                  <a:srgbClr val="002060"/>
                </a:solidFill>
              </a:rPr>
              <a:t>دول </a:t>
            </a:r>
            <a:r>
              <a:rPr lang="ar-SY" sz="2400" dirty="0" err="1">
                <a:solidFill>
                  <a:srgbClr val="002060"/>
                </a:solidFill>
              </a:rPr>
              <a:t>اخرى</a:t>
            </a:r>
            <a:r>
              <a:rPr lang="ar-SY" sz="2400" dirty="0">
                <a:solidFill>
                  <a:srgbClr val="002060"/>
                </a:solidFill>
              </a:rPr>
              <a:t> الحشيش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Users\hp\Documents\cannabis-infogr2-jpg-data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844" y="214290"/>
            <a:ext cx="5566113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2285992"/>
            <a:ext cx="8229600" cy="2786082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ar-SY" sz="6000" b="1" dirty="0" smtClean="0">
                <a:solidFill>
                  <a:srgbClr val="0070C0"/>
                </a:solidFill>
              </a:rPr>
              <a:t>شكرا </a:t>
            </a:r>
            <a:r>
              <a:rPr lang="ar-SY" sz="6000" b="1" dirty="0" err="1" smtClean="0">
                <a:solidFill>
                  <a:srgbClr val="0070C0"/>
                </a:solidFill>
              </a:rPr>
              <a:t>لاصغائكم</a:t>
            </a:r>
            <a:endParaRPr lang="ar-SY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ar-SY" b="1" dirty="0">
                <a:solidFill>
                  <a:srgbClr val="C00000"/>
                </a:solidFill>
              </a:rPr>
              <a:t>القنب الهندي الطبي عبر التاريخ </a:t>
            </a:r>
            <a:endParaRPr lang="ar-SY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ar-SA" dirty="0">
                <a:solidFill>
                  <a:srgbClr val="002060"/>
                </a:solidFill>
              </a:rPr>
              <a:t>وفي القرن السابع قبل الميلاد استعمله الآشوريون في حفلاتهم الدينية وسموه نبتة "</a:t>
            </a:r>
            <a:r>
              <a:rPr lang="ar-SA" dirty="0" err="1">
                <a:solidFill>
                  <a:srgbClr val="002060"/>
                </a:solidFill>
              </a:rPr>
              <a:t>كونوبو</a:t>
            </a:r>
            <a:r>
              <a:rPr lang="ar-SA" dirty="0">
                <a:solidFill>
                  <a:srgbClr val="002060"/>
                </a:solidFill>
              </a:rPr>
              <a:t>"، واشتق العالم النباتي </a:t>
            </a:r>
            <a:r>
              <a:rPr lang="ar-SA" dirty="0" err="1">
                <a:solidFill>
                  <a:srgbClr val="002060"/>
                </a:solidFill>
              </a:rPr>
              <a:t>ليناوس</a:t>
            </a:r>
            <a:r>
              <a:rPr lang="ar-SA" dirty="0">
                <a:solidFill>
                  <a:srgbClr val="002060"/>
                </a:solidFill>
              </a:rPr>
              <a:t> سنة 1753م من هذه التسمية كلمة "</a:t>
            </a:r>
            <a:r>
              <a:rPr lang="ar-SA" dirty="0" err="1">
                <a:solidFill>
                  <a:srgbClr val="002060"/>
                </a:solidFill>
              </a:rPr>
              <a:t>كنابيس</a:t>
            </a:r>
            <a:r>
              <a:rPr lang="en-US" dirty="0">
                <a:solidFill>
                  <a:srgbClr val="002060"/>
                </a:solidFill>
              </a:rPr>
              <a:t>" </a:t>
            </a:r>
            <a:r>
              <a:rPr lang="en-US" dirty="0" smtClean="0">
                <a:solidFill>
                  <a:srgbClr val="002060"/>
                </a:solidFill>
              </a:rPr>
              <a:t>Cannabis  </a:t>
            </a:r>
            <a:r>
              <a:rPr lang="ar-SY" dirty="0" smtClean="0">
                <a:solidFill>
                  <a:srgbClr val="002060"/>
                </a:solidFill>
              </a:rPr>
              <a:t> </a:t>
            </a:r>
            <a:endParaRPr lang="ar-SY" dirty="0">
              <a:solidFill>
                <a:srgbClr val="002060"/>
              </a:solidFill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SA" dirty="0">
                <a:solidFill>
                  <a:srgbClr val="002060"/>
                </a:solidFill>
              </a:rPr>
              <a:t>ومن أوائل الشعوب التي عرفته واستخدمته الشعب الصيني، فقد عرفه الإمبراطور شن ننج عام 2737 </a:t>
            </a:r>
            <a:r>
              <a:rPr lang="ar-SA" dirty="0" err="1">
                <a:solidFill>
                  <a:srgbClr val="002060"/>
                </a:solidFill>
              </a:rPr>
              <a:t>ق</a:t>
            </a:r>
            <a:r>
              <a:rPr lang="ar-SA" dirty="0">
                <a:solidFill>
                  <a:srgbClr val="002060"/>
                </a:solidFill>
              </a:rPr>
              <a:t>.م وأطلق عليه حينها واهب السعادة، أما الهندوس فقد سموه مخفف الأحزان</a:t>
            </a:r>
            <a:endParaRPr lang="ar-SY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85720" y="500042"/>
            <a:ext cx="8501122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r-SY" sz="3200" dirty="0"/>
              <a:t>عرف الحشيش كدواء منذ عام 2700 قبل الميلاد في الصين كعلاج لآلام المفاصل </a:t>
            </a:r>
            <a:r>
              <a:rPr lang="ar-SY" sz="3200" dirty="0" err="1"/>
              <a:t>و</a:t>
            </a:r>
            <a:r>
              <a:rPr lang="ar-SY" sz="3200" dirty="0"/>
              <a:t> ألم الولادة </a:t>
            </a:r>
            <a:r>
              <a:rPr lang="ar-SY" sz="3200" dirty="0" err="1"/>
              <a:t>و</a:t>
            </a:r>
            <a:r>
              <a:rPr lang="ar-SY" sz="3200" dirty="0"/>
              <a:t> كمسكن </a:t>
            </a:r>
            <a:r>
              <a:rPr lang="ar-SY" sz="3200" dirty="0" smtClean="0"/>
              <a:t>جراحي</a:t>
            </a:r>
          </a:p>
          <a:p>
            <a:r>
              <a:rPr lang="ar-SY" sz="3200" dirty="0" smtClean="0"/>
              <a:t> </a:t>
            </a:r>
            <a:r>
              <a:rPr lang="ar-SY" sz="3200" dirty="0"/>
              <a:t>( بعد خلطه مع النبيذ </a:t>
            </a:r>
            <a:r>
              <a:rPr lang="ar-SY" sz="3200" dirty="0" smtClean="0"/>
              <a:t>)</a:t>
            </a:r>
          </a:p>
          <a:p>
            <a:endParaRPr lang="ar-SY" sz="32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2643182"/>
            <a:ext cx="7358114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في العصر الحديث </a:t>
            </a:r>
            <a:r>
              <a:rPr kumimoji="0" lang="ar-SY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تحديدا في القرن التاسع عشر نقله طبيب ايرلندي من الهند </a:t>
            </a:r>
            <a:r>
              <a:rPr kumimoji="0" lang="ar-SY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Y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بريطانيا </a:t>
            </a:r>
            <a:r>
              <a:rPr kumimoji="0" lang="ar-SY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استعمل كمضاد للقيء </a:t>
            </a:r>
            <a:r>
              <a:rPr kumimoji="0" lang="ar-SY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مرخي للعضلات </a:t>
            </a:r>
            <a:r>
              <a:rPr kumimoji="0" lang="ar-SY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Y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مهديءو</a:t>
            </a:r>
            <a:r>
              <a:rPr kumimoji="0" lang="ar-SY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منذ ذلك الوقت انتشر الاستعمال الطبي للحشيش من بريطانيا </a:t>
            </a:r>
            <a:r>
              <a:rPr kumimoji="0" lang="ar-SY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Y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دول </a:t>
            </a:r>
            <a:r>
              <a:rPr kumimoji="0" lang="ar-SY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اوروبا</a:t>
            </a:r>
            <a:r>
              <a:rPr kumimoji="0" lang="ar-SY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</a:t>
            </a:r>
            <a:r>
              <a:rPr kumimoji="0" lang="ar-SY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امريكا</a:t>
            </a:r>
            <a:r>
              <a:rPr kumimoji="0" lang="ar-SY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ar-SY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4"/>
            <a:ext cx="6786609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34" y="1643050"/>
            <a:ext cx="821537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Y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بين عامي 1850 </a:t>
            </a:r>
            <a:r>
              <a:rPr kumimoji="0" lang="ar-SY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1950 كان يوجد في سويسرا </a:t>
            </a:r>
            <a:r>
              <a:rPr kumimoji="0" lang="ar-SY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في غيرها من الدول </a:t>
            </a:r>
            <a:r>
              <a:rPr kumimoji="0" lang="ar-SY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الاوربية</a:t>
            </a:r>
            <a:r>
              <a:rPr kumimoji="0" lang="ar-SY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الصناعية </a:t>
            </a:r>
            <a:r>
              <a:rPr kumimoji="0" lang="ar-SY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اكثر</a:t>
            </a:r>
            <a:r>
              <a:rPr kumimoji="0" lang="ar-SY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 100 صنف من </a:t>
            </a:r>
            <a:r>
              <a:rPr kumimoji="0" lang="ar-SY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الادوية</a:t>
            </a:r>
            <a:r>
              <a:rPr kumimoji="0" lang="ar-SY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المستخرجة من القنب الهندي منها ما يستخدم كعلاج للسعال </a:t>
            </a:r>
            <a:r>
              <a:rPr kumimoji="0" lang="ar-SY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السعال </a:t>
            </a:r>
            <a:r>
              <a:rPr kumimoji="0" lang="ar-SY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الديكي</a:t>
            </a:r>
            <a:r>
              <a:rPr kumimoji="0" lang="ar-SY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 الرشح </a:t>
            </a:r>
            <a:r>
              <a:rPr kumimoji="0" lang="ar-SY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الصداع النصفي </a:t>
            </a:r>
            <a:r>
              <a:rPr kumimoji="0" lang="ar-SY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Y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كمسكن للآلام الشديدة </a:t>
            </a:r>
            <a:r>
              <a:rPr kumimoji="0" lang="ar-SY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او</a:t>
            </a:r>
            <a:r>
              <a:rPr kumimoji="0" lang="ar-SY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كمنوم .</a:t>
            </a:r>
            <a:endParaRPr kumimoji="0" lang="ar-SY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000100" y="5500702"/>
            <a:ext cx="6700846" cy="9906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SY" sz="2800" dirty="0"/>
              <a:t>شراب للسعال مصنع في </a:t>
            </a:r>
            <a:r>
              <a:rPr lang="ar-SY" sz="2800" dirty="0" err="1"/>
              <a:t>بالتيمور</a:t>
            </a:r>
            <a:r>
              <a:rPr lang="ar-SY" sz="2800" dirty="0"/>
              <a:t> </a:t>
            </a:r>
            <a:r>
              <a:rPr lang="ar-SY" sz="2800" dirty="0" err="1"/>
              <a:t>الامريكية</a:t>
            </a:r>
            <a:r>
              <a:rPr lang="ar-SY" sz="2800" dirty="0"/>
              <a:t> عام 1880</a:t>
            </a:r>
            <a:endParaRPr lang="en-US" sz="2800" dirty="0"/>
          </a:p>
          <a:p>
            <a:endParaRPr lang="ar-SY" sz="2800" dirty="0"/>
          </a:p>
        </p:txBody>
      </p:sp>
      <p:pic>
        <p:nvPicPr>
          <p:cNvPr id="5" name="عنصر نائب للصورة 4" descr="ÙØªÙØ¬Ø© Ø¨Ø­Ø« Ø§ÙØµÙØ± Ø¹Ù ØµÙØ± ÙØ§Ø¯ÙÙØ© Ø§ÙØ³Ø¹Ø§Ù ÙÙ Ø§ÙÙÙØ¨ Ø§ÙÙÙØ¯Ù"/>
          <p:cNvPicPr>
            <a:picLocks noGrp="1"/>
          </p:cNvPicPr>
          <p:nvPr>
            <p:ph type="pic" idx="1"/>
          </p:nvPr>
        </p:nvPicPr>
        <p:blipFill>
          <a:blip r:embed="rId2"/>
          <a:srcRect t="6463" b="6463"/>
          <a:stretch>
            <a:fillRect/>
          </a:stretch>
        </p:blipFill>
        <p:spPr bwMode="auto">
          <a:xfrm>
            <a:off x="2428860" y="285728"/>
            <a:ext cx="484982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صورة 4" descr="ØµÙØ±Ø© Ø°Ø§Øª ØµÙØ©"/>
          <p:cNvPicPr>
            <a:picLocks noGrp="1"/>
          </p:cNvPicPr>
          <p:nvPr>
            <p:ph type="pic" idx="1"/>
          </p:nvPr>
        </p:nvPicPr>
        <p:blipFill>
          <a:blip r:embed="rId2"/>
          <a:srcRect t="29922" b="29922"/>
          <a:stretch>
            <a:fillRect/>
          </a:stretch>
        </p:blipFill>
        <p:spPr bwMode="auto">
          <a:xfrm>
            <a:off x="1792288" y="285728"/>
            <a:ext cx="54864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754</Words>
  <Application>Microsoft Office PowerPoint</Application>
  <PresentationFormat>عرض على الشاشة (3:4)‏</PresentationFormat>
  <Paragraphs>49</Paragraphs>
  <Slides>31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سمة Office</vt:lpstr>
      <vt:lpstr>أدوية جديدة بشكل رذاذ للأغشية المخاطية  و نقط فموية من عقار الحشيش الممنوع Oromucosal spray and oral drops From prohibited hemp</vt:lpstr>
      <vt:lpstr>الشريحة 2</vt:lpstr>
      <vt:lpstr>الشريحة 3</vt:lpstr>
      <vt:lpstr>القنب الهندي الطبي عبر التاريخ 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انبعاث جديد لعقار محظور </vt:lpstr>
      <vt:lpstr>الشريحة 14</vt:lpstr>
      <vt:lpstr>الشريحة 15</vt:lpstr>
      <vt:lpstr>مكونات الحشيش الهامة طبيا </vt:lpstr>
      <vt:lpstr>الحشيش و علاج مرض التصلب المتعدد ( MS ) Multiple Sclerosis </vt:lpstr>
      <vt:lpstr>الشريحة 18</vt:lpstr>
      <vt:lpstr>الشريحة 19</vt:lpstr>
      <vt:lpstr>الشريحة 20</vt:lpstr>
      <vt:lpstr>الشريحة 21</vt:lpstr>
      <vt:lpstr>الكانابيديول من القنب الهندي لعلاج الصرع 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التوصيات</vt:lpstr>
      <vt:lpstr>الشريحة 30</vt:lpstr>
      <vt:lpstr>شكرا لاصغائكم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أدوية جديدة بشكل رذاذ للأغشية المخاطية  و نقط فموية من عقار الحشيش الممنوع Oromucosal spray and oral drops From prohibited hemp</dc:title>
  <dc:creator>hp</dc:creator>
  <cp:lastModifiedBy>hp</cp:lastModifiedBy>
  <cp:revision>38</cp:revision>
  <dcterms:created xsi:type="dcterms:W3CDTF">2019-03-09T12:06:25Z</dcterms:created>
  <dcterms:modified xsi:type="dcterms:W3CDTF">2019-03-09T13:20:52Z</dcterms:modified>
</cp:coreProperties>
</file>