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0"/>
  </p:notesMasterIdLst>
  <p:sldIdLst>
    <p:sldId id="256" r:id="rId2"/>
    <p:sldId id="257" r:id="rId3"/>
    <p:sldId id="259" r:id="rId4"/>
    <p:sldId id="260" r:id="rId5"/>
    <p:sldId id="262" r:id="rId6"/>
    <p:sldId id="265" r:id="rId7"/>
    <p:sldId id="267" r:id="rId8"/>
    <p:sldId id="268" r:id="rId9"/>
    <p:sldId id="291" r:id="rId10"/>
    <p:sldId id="269" r:id="rId11"/>
    <p:sldId id="270" r:id="rId12"/>
    <p:sldId id="272" r:id="rId13"/>
    <p:sldId id="273" r:id="rId14"/>
    <p:sldId id="274" r:id="rId15"/>
    <p:sldId id="282" r:id="rId16"/>
    <p:sldId id="276" r:id="rId17"/>
    <p:sldId id="277" r:id="rId18"/>
    <p:sldId id="278" r:id="rId19"/>
    <p:sldId id="279" r:id="rId20"/>
    <p:sldId id="280" r:id="rId21"/>
    <p:sldId id="281" r:id="rId22"/>
    <p:sldId id="284" r:id="rId23"/>
    <p:sldId id="286" r:id="rId24"/>
    <p:sldId id="287" r:id="rId25"/>
    <p:sldId id="292" r:id="rId26"/>
    <p:sldId id="293" r:id="rId27"/>
    <p:sldId id="289"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napToGrid="0">
      <p:cViewPr varScale="1">
        <p:scale>
          <a:sx n="61" d="100"/>
          <a:sy n="61" d="100"/>
        </p:scale>
        <p:origin x="78" y="2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762378B-C8A3-440C-8895-8924E0DAC2DD}" type="datetimeFigureOut">
              <a:rPr lang="ar-SY" smtClean="0"/>
              <a:pPr/>
              <a:t>06/07/1440</a:t>
            </a:fld>
            <a:endParaRPr lang="ar-SY"/>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4F71122-242A-402C-8A54-E6FBED1DDA3A}" type="slidenum">
              <a:rPr lang="ar-SY" smtClean="0"/>
              <a:pPr/>
              <a:t>‹#›</a:t>
            </a:fld>
            <a:endParaRPr lang="ar-SY"/>
          </a:p>
        </p:txBody>
      </p:sp>
    </p:spTree>
    <p:extLst>
      <p:ext uri="{BB962C8B-B14F-4D97-AF65-F5344CB8AC3E}">
        <p14:creationId xmlns:p14="http://schemas.microsoft.com/office/powerpoint/2010/main" val="244092768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C4F71122-242A-402C-8A54-E6FBED1DDA3A}" type="slidenum">
              <a:rPr lang="ar-SY" smtClean="0"/>
              <a:pPr/>
              <a:t>25</a:t>
            </a:fld>
            <a:endParaRPr lang="ar-SY"/>
          </a:p>
        </p:txBody>
      </p:sp>
    </p:spTree>
    <p:extLst>
      <p:ext uri="{BB962C8B-B14F-4D97-AF65-F5344CB8AC3E}">
        <p14:creationId xmlns:p14="http://schemas.microsoft.com/office/powerpoint/2010/main" val="421463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C4F71122-242A-402C-8A54-E6FBED1DDA3A}" type="slidenum">
              <a:rPr lang="ar-SY" smtClean="0"/>
              <a:pPr/>
              <a:t>26</a:t>
            </a:fld>
            <a:endParaRPr lang="ar-SY"/>
          </a:p>
        </p:txBody>
      </p:sp>
    </p:spTree>
    <p:extLst>
      <p:ext uri="{BB962C8B-B14F-4D97-AF65-F5344CB8AC3E}">
        <p14:creationId xmlns:p14="http://schemas.microsoft.com/office/powerpoint/2010/main" val="1811628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FE690B-3C25-4058-9EF8-0F6AA7344E40}" type="datetimeFigureOut">
              <a:rPr lang="en-US" smtClean="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F7B839-B1E3-469B-AD43-9343BD4002AC}" type="slidenum">
              <a:rPr lang="en-US" smtClean="0"/>
              <a:pPr/>
              <a:t>‹#›</a:t>
            </a:fld>
            <a:endParaRPr lang="en-US" dirty="0"/>
          </a:p>
        </p:txBody>
      </p:sp>
    </p:spTree>
    <p:extLst>
      <p:ext uri="{BB962C8B-B14F-4D97-AF65-F5344CB8AC3E}">
        <p14:creationId xmlns:p14="http://schemas.microsoft.com/office/powerpoint/2010/main" val="604012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FE690B-3C25-4058-9EF8-0F6AA7344E40}" type="datetimeFigureOut">
              <a:rPr lang="en-US" smtClean="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F7B839-B1E3-469B-AD43-9343BD4002AC}" type="slidenum">
              <a:rPr lang="en-US" smtClean="0"/>
              <a:pPr/>
              <a:t>‹#›</a:t>
            </a:fld>
            <a:endParaRPr lang="en-US" dirty="0"/>
          </a:p>
        </p:txBody>
      </p:sp>
    </p:spTree>
    <p:extLst>
      <p:ext uri="{BB962C8B-B14F-4D97-AF65-F5344CB8AC3E}">
        <p14:creationId xmlns:p14="http://schemas.microsoft.com/office/powerpoint/2010/main" val="323729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6FE690B-3C25-4058-9EF8-0F6AA7344E40}" type="datetimeFigureOut">
              <a:rPr lang="en-US" smtClean="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F7B839-B1E3-469B-AD43-9343BD4002AC}" type="slidenum">
              <a:rPr lang="en-US" smtClean="0"/>
              <a:pPr/>
              <a:t>‹#›</a:t>
            </a:fld>
            <a:endParaRPr lang="en-US" dirty="0"/>
          </a:p>
        </p:txBody>
      </p:sp>
    </p:spTree>
    <p:extLst>
      <p:ext uri="{BB962C8B-B14F-4D97-AF65-F5344CB8AC3E}">
        <p14:creationId xmlns:p14="http://schemas.microsoft.com/office/powerpoint/2010/main" val="54848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6FE690B-3C25-4058-9EF8-0F6AA7344E40}" type="datetimeFigureOut">
              <a:rPr lang="en-US" smtClean="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F7B839-B1E3-469B-AD43-9343BD4002AC}"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88708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FE690B-3C25-4058-9EF8-0F6AA7344E40}" type="datetimeFigureOut">
              <a:rPr lang="en-US" smtClean="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F7B839-B1E3-469B-AD43-9343BD4002AC}" type="slidenum">
              <a:rPr lang="en-US" smtClean="0"/>
              <a:pPr/>
              <a:t>‹#›</a:t>
            </a:fld>
            <a:endParaRPr lang="en-US" dirty="0"/>
          </a:p>
        </p:txBody>
      </p:sp>
    </p:spTree>
    <p:extLst>
      <p:ext uri="{BB962C8B-B14F-4D97-AF65-F5344CB8AC3E}">
        <p14:creationId xmlns:p14="http://schemas.microsoft.com/office/powerpoint/2010/main" val="547427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6FE690B-3C25-4058-9EF8-0F6AA7344E40}" type="datetimeFigureOut">
              <a:rPr lang="en-US" smtClean="0"/>
              <a:pPr/>
              <a:t>3/12/2019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F7B839-B1E3-469B-AD43-9343BD4002AC}" type="slidenum">
              <a:rPr lang="en-US" smtClean="0"/>
              <a:pPr/>
              <a:t>‹#›</a:t>
            </a:fld>
            <a:endParaRPr lang="en-US" dirty="0"/>
          </a:p>
        </p:txBody>
      </p:sp>
    </p:spTree>
    <p:extLst>
      <p:ext uri="{BB962C8B-B14F-4D97-AF65-F5344CB8AC3E}">
        <p14:creationId xmlns:p14="http://schemas.microsoft.com/office/powerpoint/2010/main" val="4158555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6FE690B-3C25-4058-9EF8-0F6AA7344E40}" type="datetimeFigureOut">
              <a:rPr lang="en-US" smtClean="0"/>
              <a:pPr/>
              <a:t>3/12/2019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F7B839-B1E3-469B-AD43-9343BD4002AC}" type="slidenum">
              <a:rPr lang="en-US" smtClean="0"/>
              <a:pPr/>
              <a:t>‹#›</a:t>
            </a:fld>
            <a:endParaRPr lang="en-US" dirty="0"/>
          </a:p>
        </p:txBody>
      </p:sp>
    </p:spTree>
    <p:extLst>
      <p:ext uri="{BB962C8B-B14F-4D97-AF65-F5344CB8AC3E}">
        <p14:creationId xmlns:p14="http://schemas.microsoft.com/office/powerpoint/2010/main" val="979143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FE690B-3C25-4058-9EF8-0F6AA7344E40}" type="datetimeFigureOut">
              <a:rPr lang="en-US" smtClean="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F7B839-B1E3-469B-AD43-9343BD4002AC}" type="slidenum">
              <a:rPr lang="en-US" smtClean="0"/>
              <a:pPr/>
              <a:t>‹#›</a:t>
            </a:fld>
            <a:endParaRPr lang="en-US" dirty="0"/>
          </a:p>
        </p:txBody>
      </p:sp>
    </p:spTree>
    <p:extLst>
      <p:ext uri="{BB962C8B-B14F-4D97-AF65-F5344CB8AC3E}">
        <p14:creationId xmlns:p14="http://schemas.microsoft.com/office/powerpoint/2010/main" val="2382416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FE690B-3C25-4058-9EF8-0F6AA7344E40}" type="datetimeFigureOut">
              <a:rPr lang="en-US" smtClean="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F7B839-B1E3-469B-AD43-9343BD4002AC}" type="slidenum">
              <a:rPr lang="en-US" smtClean="0"/>
              <a:pPr/>
              <a:t>‹#›</a:t>
            </a:fld>
            <a:endParaRPr lang="en-US" dirty="0"/>
          </a:p>
        </p:txBody>
      </p:sp>
    </p:spTree>
    <p:extLst>
      <p:ext uri="{BB962C8B-B14F-4D97-AF65-F5344CB8AC3E}">
        <p14:creationId xmlns:p14="http://schemas.microsoft.com/office/powerpoint/2010/main" val="217235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FE690B-3C25-4058-9EF8-0F6AA7344E40}" type="datetimeFigureOut">
              <a:rPr lang="en-US" smtClean="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F7B839-B1E3-469B-AD43-9343BD4002AC}" type="slidenum">
              <a:rPr lang="en-US" smtClean="0"/>
              <a:pPr/>
              <a:t>‹#›</a:t>
            </a:fld>
            <a:endParaRPr lang="en-US" dirty="0"/>
          </a:p>
        </p:txBody>
      </p:sp>
    </p:spTree>
    <p:extLst>
      <p:ext uri="{BB962C8B-B14F-4D97-AF65-F5344CB8AC3E}">
        <p14:creationId xmlns:p14="http://schemas.microsoft.com/office/powerpoint/2010/main" val="19657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FE690B-3C25-4058-9EF8-0F6AA7344E40}" type="datetimeFigureOut">
              <a:rPr lang="en-US" smtClean="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F7B839-B1E3-469B-AD43-9343BD4002AC}" type="slidenum">
              <a:rPr lang="en-US" smtClean="0"/>
              <a:pPr/>
              <a:t>‹#›</a:t>
            </a:fld>
            <a:endParaRPr lang="en-US" dirty="0"/>
          </a:p>
        </p:txBody>
      </p:sp>
    </p:spTree>
    <p:extLst>
      <p:ext uri="{BB962C8B-B14F-4D97-AF65-F5344CB8AC3E}">
        <p14:creationId xmlns:p14="http://schemas.microsoft.com/office/powerpoint/2010/main" val="357448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FE690B-3C25-4058-9EF8-0F6AA7344E40}" type="datetimeFigureOut">
              <a:rPr lang="en-US" smtClean="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F7B839-B1E3-469B-AD43-9343BD4002AC}" type="slidenum">
              <a:rPr lang="en-US" smtClean="0"/>
              <a:pPr/>
              <a:t>‹#›</a:t>
            </a:fld>
            <a:endParaRPr lang="en-US" dirty="0"/>
          </a:p>
        </p:txBody>
      </p:sp>
    </p:spTree>
    <p:extLst>
      <p:ext uri="{BB962C8B-B14F-4D97-AF65-F5344CB8AC3E}">
        <p14:creationId xmlns:p14="http://schemas.microsoft.com/office/powerpoint/2010/main" val="4083638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FE690B-3C25-4058-9EF8-0F6AA7344E40}" type="datetimeFigureOut">
              <a:rPr lang="en-US" smtClean="0"/>
              <a:pPr/>
              <a:t>3/12/2019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F7B839-B1E3-469B-AD43-9343BD4002AC}" type="slidenum">
              <a:rPr lang="en-US" smtClean="0"/>
              <a:pPr/>
              <a:t>‹#›</a:t>
            </a:fld>
            <a:endParaRPr lang="en-US" dirty="0"/>
          </a:p>
        </p:txBody>
      </p:sp>
    </p:spTree>
    <p:extLst>
      <p:ext uri="{BB962C8B-B14F-4D97-AF65-F5344CB8AC3E}">
        <p14:creationId xmlns:p14="http://schemas.microsoft.com/office/powerpoint/2010/main" val="2460222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6FE690B-3C25-4058-9EF8-0F6AA7344E40}" type="datetimeFigureOut">
              <a:rPr lang="en-US" smtClean="0"/>
              <a:pPr/>
              <a:t>3/12/2019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15F7B839-B1E3-469B-AD43-9343BD4002AC}" type="slidenum">
              <a:rPr lang="en-US" smtClean="0"/>
              <a:pPr/>
              <a:t>‹#›</a:t>
            </a:fld>
            <a:endParaRPr lang="en-US" dirty="0"/>
          </a:p>
        </p:txBody>
      </p:sp>
    </p:spTree>
    <p:extLst>
      <p:ext uri="{BB962C8B-B14F-4D97-AF65-F5344CB8AC3E}">
        <p14:creationId xmlns:p14="http://schemas.microsoft.com/office/powerpoint/2010/main" val="428477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6FE690B-3C25-4058-9EF8-0F6AA7344E40}" type="datetimeFigureOut">
              <a:rPr lang="en-US" smtClean="0"/>
              <a:pPr/>
              <a:t>3/12/2019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15F7B839-B1E3-469B-AD43-9343BD4002AC}" type="slidenum">
              <a:rPr lang="en-US" smtClean="0"/>
              <a:pPr/>
              <a:t>‹#›</a:t>
            </a:fld>
            <a:endParaRPr lang="en-US" dirty="0"/>
          </a:p>
        </p:txBody>
      </p:sp>
    </p:spTree>
    <p:extLst>
      <p:ext uri="{BB962C8B-B14F-4D97-AF65-F5344CB8AC3E}">
        <p14:creationId xmlns:p14="http://schemas.microsoft.com/office/powerpoint/2010/main" val="383088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56FE690B-3C25-4058-9EF8-0F6AA7344E40}" type="datetimeFigureOut">
              <a:rPr lang="en-US" smtClean="0"/>
              <a:pPr/>
              <a:t>3/12/2019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15F7B839-B1E3-469B-AD43-9343BD4002AC}" type="slidenum">
              <a:rPr lang="en-US" smtClean="0"/>
              <a:pPr/>
              <a:t>‹#›</a:t>
            </a:fld>
            <a:endParaRPr lang="en-US" dirty="0"/>
          </a:p>
        </p:txBody>
      </p:sp>
    </p:spTree>
    <p:extLst>
      <p:ext uri="{BB962C8B-B14F-4D97-AF65-F5344CB8AC3E}">
        <p14:creationId xmlns:p14="http://schemas.microsoft.com/office/powerpoint/2010/main" val="3899029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FE690B-3C25-4058-9EF8-0F6AA7344E40}" type="datetimeFigureOut">
              <a:rPr lang="en-US" smtClean="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F7B839-B1E3-469B-AD43-9343BD4002AC}" type="slidenum">
              <a:rPr lang="en-US" smtClean="0"/>
              <a:pPr/>
              <a:t>‹#›</a:t>
            </a:fld>
            <a:endParaRPr lang="en-US" dirty="0"/>
          </a:p>
        </p:txBody>
      </p:sp>
    </p:spTree>
    <p:extLst>
      <p:ext uri="{BB962C8B-B14F-4D97-AF65-F5344CB8AC3E}">
        <p14:creationId xmlns:p14="http://schemas.microsoft.com/office/powerpoint/2010/main" val="1585470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6FE690B-3C25-4058-9EF8-0F6AA7344E40}" type="datetimeFigureOut">
              <a:rPr lang="en-US" smtClean="0"/>
              <a:pPr/>
              <a:t>3/12/2019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5F7B839-B1E3-469B-AD43-9343BD4002AC}" type="slidenum">
              <a:rPr lang="en-US" smtClean="0"/>
              <a:pPr/>
              <a:t>‹#›</a:t>
            </a:fld>
            <a:endParaRPr lang="en-US" dirty="0"/>
          </a:p>
        </p:txBody>
      </p:sp>
    </p:spTree>
    <p:extLst>
      <p:ext uri="{BB962C8B-B14F-4D97-AF65-F5344CB8AC3E}">
        <p14:creationId xmlns:p14="http://schemas.microsoft.com/office/powerpoint/2010/main" val="172409275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6971" y="1219201"/>
            <a:ext cx="10276115" cy="3106056"/>
          </a:xfrm>
        </p:spPr>
        <p:style>
          <a:lnRef idx="2">
            <a:schemeClr val="accent3"/>
          </a:lnRef>
          <a:fillRef idx="1">
            <a:schemeClr val="lt1"/>
          </a:fillRef>
          <a:effectRef idx="0">
            <a:schemeClr val="accent3"/>
          </a:effectRef>
          <a:fontRef idx="minor">
            <a:schemeClr val="dk1"/>
          </a:fontRef>
        </p:style>
        <p:txBody>
          <a:bodyPr/>
          <a:lstStyle/>
          <a:p>
            <a:pPr algn="ctr" rtl="1"/>
            <a:r>
              <a:rPr lang="ar-SY" sz="6000" b="1" dirty="0" smtClean="0">
                <a:solidFill>
                  <a:schemeClr val="bg1"/>
                </a:solidFill>
              </a:rPr>
              <a:t>ا</a:t>
            </a:r>
            <a:r>
              <a:rPr lang="ar-SA" sz="6000" b="1" dirty="0" err="1" smtClean="0">
                <a:solidFill>
                  <a:schemeClr val="bg1"/>
                </a:solidFill>
              </a:rPr>
              <a:t>ستئصال</a:t>
            </a:r>
            <a:r>
              <a:rPr lang="ar-SA" sz="6000" b="1" dirty="0" smtClean="0">
                <a:solidFill>
                  <a:schemeClr val="bg1"/>
                </a:solidFill>
              </a:rPr>
              <a:t> </a:t>
            </a:r>
            <a:r>
              <a:rPr lang="ar-SA" sz="6000" b="1" smtClean="0">
                <a:solidFill>
                  <a:schemeClr val="bg1"/>
                </a:solidFill>
              </a:rPr>
              <a:t>الكلية الجزئي </a:t>
            </a:r>
            <a:r>
              <a:rPr lang="ar-SY" sz="6000" b="1" smtClean="0">
                <a:solidFill>
                  <a:schemeClr val="bg1"/>
                </a:solidFill>
              </a:rPr>
              <a:t>في </a:t>
            </a:r>
            <a:r>
              <a:rPr lang="ar-SY" sz="6000" b="1" dirty="0">
                <a:solidFill>
                  <a:schemeClr val="bg1"/>
                </a:solidFill>
              </a:rPr>
              <a:t>أ</a:t>
            </a:r>
            <a:r>
              <a:rPr lang="ar-SY" sz="6000" b="1" dirty="0" smtClean="0">
                <a:solidFill>
                  <a:schemeClr val="bg1"/>
                </a:solidFill>
              </a:rPr>
              <a:t>ورام الكلية</a:t>
            </a:r>
            <a:r>
              <a:rPr lang="ar-SY" sz="6000" b="1" dirty="0" smtClean="0">
                <a:solidFill>
                  <a:srgbClr val="FFC000"/>
                </a:solidFill>
              </a:rPr>
              <a:t/>
            </a:r>
            <a:br>
              <a:rPr lang="ar-SY" sz="6000" b="1" dirty="0" smtClean="0">
                <a:solidFill>
                  <a:srgbClr val="FFC000"/>
                </a:solidFill>
              </a:rPr>
            </a:br>
            <a:r>
              <a:rPr lang="ar-SY" sz="4000" b="1" dirty="0" smtClean="0">
                <a:solidFill>
                  <a:srgbClr val="002060"/>
                </a:solidFill>
              </a:rPr>
              <a:t>د. محسن علي دندل</a:t>
            </a:r>
            <a:r>
              <a:rPr lang="ar-SY" sz="4000" b="1" dirty="0" smtClean="0">
                <a:solidFill>
                  <a:srgbClr val="FF0000"/>
                </a:solidFill>
              </a:rPr>
              <a:t/>
            </a:r>
            <a:br>
              <a:rPr lang="ar-SY" sz="4000" b="1" dirty="0" smtClean="0">
                <a:solidFill>
                  <a:srgbClr val="FF0000"/>
                </a:solidFill>
              </a:rPr>
            </a:br>
            <a:r>
              <a:rPr lang="ar-SY" sz="4000" b="1" dirty="0" smtClean="0">
                <a:solidFill>
                  <a:srgbClr val="FF0000"/>
                </a:solidFill>
              </a:rPr>
              <a:t>أستاذ الجراحة البولية - كلية الطب - جامعة حلب</a:t>
            </a:r>
            <a:endParaRPr lang="en-US" sz="4000" b="1" dirty="0">
              <a:solidFill>
                <a:srgbClr val="FF0000"/>
              </a:solidFill>
            </a:endParaRPr>
          </a:p>
        </p:txBody>
      </p:sp>
    </p:spTree>
    <p:extLst>
      <p:ext uri="{BB962C8B-B14F-4D97-AF65-F5344CB8AC3E}">
        <p14:creationId xmlns:p14="http://schemas.microsoft.com/office/powerpoint/2010/main" val="3926041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3" y="272609"/>
            <a:ext cx="9744798" cy="835755"/>
          </a:xfrm>
        </p:spPr>
        <p:txBody>
          <a:bodyPr/>
          <a:lstStyle/>
          <a:p>
            <a:pPr algn="ctr"/>
            <a:r>
              <a:rPr lang="en-US" sz="4400" b="1" dirty="0">
                <a:solidFill>
                  <a:srgbClr val="FFC000"/>
                </a:solidFill>
              </a:rPr>
              <a:t>Enucleation</a:t>
            </a:r>
          </a:p>
        </p:txBody>
      </p:sp>
      <p:pic>
        <p:nvPicPr>
          <p:cNvPr id="4" name="Content Placeholder 3"/>
          <p:cNvPicPr>
            <a:picLocks noGrp="1" noChangeAspect="1"/>
          </p:cNvPicPr>
          <p:nvPr>
            <p:ph idx="1"/>
          </p:nvPr>
        </p:nvPicPr>
        <p:blipFill>
          <a:blip r:embed="rId2"/>
          <a:stretch>
            <a:fillRect/>
          </a:stretch>
        </p:blipFill>
        <p:spPr>
          <a:xfrm>
            <a:off x="1743274" y="1274618"/>
            <a:ext cx="4283453" cy="5291935"/>
          </a:xfrm>
          <a:prstGeom prst="rect">
            <a:avLst/>
          </a:prstGeom>
        </p:spPr>
      </p:pic>
      <p:pic>
        <p:nvPicPr>
          <p:cNvPr id="5" name="Picture 4"/>
          <p:cNvPicPr>
            <a:picLocks noChangeAspect="1"/>
          </p:cNvPicPr>
          <p:nvPr/>
        </p:nvPicPr>
        <p:blipFill>
          <a:blip r:embed="rId3"/>
          <a:stretch>
            <a:fillRect/>
          </a:stretch>
        </p:blipFill>
        <p:spPr>
          <a:xfrm>
            <a:off x="6303818" y="1274618"/>
            <a:ext cx="4145163" cy="5291935"/>
          </a:xfrm>
          <a:prstGeom prst="rect">
            <a:avLst/>
          </a:prstGeom>
        </p:spPr>
      </p:pic>
    </p:spTree>
    <p:extLst>
      <p:ext uri="{BB962C8B-B14F-4D97-AF65-F5344CB8AC3E}">
        <p14:creationId xmlns:p14="http://schemas.microsoft.com/office/powerpoint/2010/main" val="2399186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3" y="272609"/>
            <a:ext cx="9744798" cy="835755"/>
          </a:xfrm>
        </p:spPr>
        <p:txBody>
          <a:bodyPr/>
          <a:lstStyle/>
          <a:p>
            <a:pPr algn="ctr"/>
            <a:r>
              <a:rPr lang="en-US" sz="4400" b="1" dirty="0">
                <a:solidFill>
                  <a:srgbClr val="FFC000"/>
                </a:solidFill>
              </a:rPr>
              <a:t>Wedge resection</a:t>
            </a:r>
            <a:br>
              <a:rPr lang="en-US" sz="4400" b="1" dirty="0">
                <a:solidFill>
                  <a:srgbClr val="FFC000"/>
                </a:solidFill>
              </a:rPr>
            </a:br>
            <a:endParaRPr lang="en-US" sz="4400" b="1" dirty="0">
              <a:solidFill>
                <a:srgbClr val="FFC000"/>
              </a:solidFill>
            </a:endParaRPr>
          </a:p>
        </p:txBody>
      </p:sp>
      <p:pic>
        <p:nvPicPr>
          <p:cNvPr id="4" name="Content Placeholder 3"/>
          <p:cNvPicPr>
            <a:picLocks noGrp="1" noChangeAspect="1"/>
          </p:cNvPicPr>
          <p:nvPr>
            <p:ph idx="1"/>
          </p:nvPr>
        </p:nvPicPr>
        <p:blipFill>
          <a:blip r:embed="rId2"/>
          <a:stretch>
            <a:fillRect/>
          </a:stretch>
        </p:blipFill>
        <p:spPr>
          <a:xfrm>
            <a:off x="704183" y="1233054"/>
            <a:ext cx="3299778" cy="5292437"/>
          </a:xfrm>
          <a:prstGeom prst="rect">
            <a:avLst/>
          </a:prstGeom>
        </p:spPr>
      </p:pic>
      <p:pic>
        <p:nvPicPr>
          <p:cNvPr id="6" name="Picture 5"/>
          <p:cNvPicPr>
            <a:picLocks noChangeAspect="1"/>
          </p:cNvPicPr>
          <p:nvPr/>
        </p:nvPicPr>
        <p:blipFill>
          <a:blip r:embed="rId3"/>
          <a:stretch>
            <a:fillRect/>
          </a:stretch>
        </p:blipFill>
        <p:spPr>
          <a:xfrm>
            <a:off x="4170217" y="1233053"/>
            <a:ext cx="3477491" cy="5292437"/>
          </a:xfrm>
          <a:prstGeom prst="rect">
            <a:avLst/>
          </a:prstGeom>
        </p:spPr>
      </p:pic>
      <p:pic>
        <p:nvPicPr>
          <p:cNvPr id="7" name="Picture 6"/>
          <p:cNvPicPr>
            <a:picLocks noChangeAspect="1"/>
          </p:cNvPicPr>
          <p:nvPr/>
        </p:nvPicPr>
        <p:blipFill>
          <a:blip r:embed="rId4"/>
          <a:stretch>
            <a:fillRect/>
          </a:stretch>
        </p:blipFill>
        <p:spPr>
          <a:xfrm>
            <a:off x="7813965" y="1233054"/>
            <a:ext cx="3352800" cy="5292436"/>
          </a:xfrm>
          <a:prstGeom prst="rect">
            <a:avLst/>
          </a:prstGeom>
        </p:spPr>
      </p:pic>
    </p:spTree>
    <p:extLst>
      <p:ext uri="{BB962C8B-B14F-4D97-AF65-F5344CB8AC3E}">
        <p14:creationId xmlns:p14="http://schemas.microsoft.com/office/powerpoint/2010/main" val="353766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3" y="272609"/>
            <a:ext cx="9744798" cy="835755"/>
          </a:xfrm>
        </p:spPr>
        <p:txBody>
          <a:bodyPr/>
          <a:lstStyle/>
          <a:p>
            <a:pPr algn="ctr"/>
            <a:r>
              <a:rPr lang="en-US" sz="4400" b="1" dirty="0">
                <a:solidFill>
                  <a:srgbClr val="FFC000"/>
                </a:solidFill>
              </a:rPr>
              <a:t>Polar segmental nephrectomy</a:t>
            </a:r>
            <a:br>
              <a:rPr lang="en-US" sz="4400" b="1" dirty="0">
                <a:solidFill>
                  <a:srgbClr val="FFC000"/>
                </a:solidFill>
              </a:rPr>
            </a:br>
            <a:endParaRPr lang="en-US" sz="4400" b="1" dirty="0">
              <a:solidFill>
                <a:srgbClr val="FFC000"/>
              </a:solidFill>
            </a:endParaRPr>
          </a:p>
        </p:txBody>
      </p:sp>
      <p:pic>
        <p:nvPicPr>
          <p:cNvPr id="4" name="Content Placeholder 3"/>
          <p:cNvPicPr>
            <a:picLocks noGrp="1" noChangeAspect="1"/>
          </p:cNvPicPr>
          <p:nvPr>
            <p:ph idx="1"/>
          </p:nvPr>
        </p:nvPicPr>
        <p:blipFill>
          <a:blip r:embed="rId2"/>
          <a:stretch>
            <a:fillRect/>
          </a:stretch>
        </p:blipFill>
        <p:spPr>
          <a:xfrm>
            <a:off x="704183" y="1330037"/>
            <a:ext cx="10447338" cy="4655126"/>
          </a:xfrm>
          <a:prstGeom prst="rect">
            <a:avLst/>
          </a:prstGeom>
        </p:spPr>
      </p:pic>
    </p:spTree>
    <p:extLst>
      <p:ext uri="{BB962C8B-B14F-4D97-AF65-F5344CB8AC3E}">
        <p14:creationId xmlns:p14="http://schemas.microsoft.com/office/powerpoint/2010/main" val="328464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3" y="272609"/>
            <a:ext cx="9744798" cy="835755"/>
          </a:xfrm>
        </p:spPr>
        <p:txBody>
          <a:bodyPr/>
          <a:lstStyle/>
          <a:p>
            <a:pPr algn="ctr"/>
            <a:r>
              <a:rPr lang="en-US" sz="4400" b="1" dirty="0" smtClean="0">
                <a:solidFill>
                  <a:srgbClr val="FFC000"/>
                </a:solidFill>
              </a:rPr>
              <a:t>Transverse resection</a:t>
            </a:r>
            <a:endParaRPr lang="en-US" sz="4400" b="1" dirty="0">
              <a:solidFill>
                <a:srgbClr val="FFC000"/>
              </a:solidFill>
            </a:endParaRPr>
          </a:p>
        </p:txBody>
      </p:sp>
      <p:pic>
        <p:nvPicPr>
          <p:cNvPr id="4" name="Content Placeholder 3"/>
          <p:cNvPicPr>
            <a:picLocks noGrp="1" noChangeAspect="1"/>
          </p:cNvPicPr>
          <p:nvPr>
            <p:ph idx="1"/>
          </p:nvPr>
        </p:nvPicPr>
        <p:blipFill>
          <a:blip r:embed="rId2"/>
          <a:stretch>
            <a:fillRect/>
          </a:stretch>
        </p:blipFill>
        <p:spPr>
          <a:xfrm>
            <a:off x="1593272" y="1233055"/>
            <a:ext cx="8855709" cy="5029200"/>
          </a:xfrm>
          <a:prstGeom prst="rect">
            <a:avLst/>
          </a:prstGeom>
        </p:spPr>
      </p:pic>
    </p:spTree>
    <p:extLst>
      <p:ext uri="{BB962C8B-B14F-4D97-AF65-F5344CB8AC3E}">
        <p14:creationId xmlns:p14="http://schemas.microsoft.com/office/powerpoint/2010/main" val="1010759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3" y="272609"/>
            <a:ext cx="9744798" cy="835755"/>
          </a:xfrm>
        </p:spPr>
        <p:txBody>
          <a:bodyPr/>
          <a:lstStyle/>
          <a:p>
            <a:pPr algn="ctr" rtl="1"/>
            <a:r>
              <a:rPr lang="ar-SY" sz="4400" b="1" dirty="0" smtClean="0">
                <a:solidFill>
                  <a:srgbClr val="FFC000"/>
                </a:solidFill>
              </a:rPr>
              <a:t>الإقفار الكلوي</a:t>
            </a:r>
            <a:endParaRPr lang="en-US" sz="4400" b="1" dirty="0">
              <a:solidFill>
                <a:srgbClr val="FFC000"/>
              </a:solidFill>
            </a:endParaRPr>
          </a:p>
        </p:txBody>
      </p:sp>
      <p:sp>
        <p:nvSpPr>
          <p:cNvPr id="3" name="Content Placeholder 2"/>
          <p:cNvSpPr>
            <a:spLocks noGrp="1"/>
          </p:cNvSpPr>
          <p:nvPr>
            <p:ph idx="1"/>
          </p:nvPr>
        </p:nvSpPr>
        <p:spPr>
          <a:xfrm>
            <a:off x="704184" y="1219200"/>
            <a:ext cx="10448726" cy="5029199"/>
          </a:xfrm>
          <a:solidFill>
            <a:schemeClr val="tx1"/>
          </a:solidFill>
        </p:spPr>
        <p:txBody>
          <a:bodyPr>
            <a:normAutofit fontScale="92500" lnSpcReduction="10000"/>
          </a:bodyPr>
          <a:lstStyle/>
          <a:p>
            <a:pPr algn="just" rtl="1"/>
            <a:r>
              <a:rPr lang="ar-SY" sz="3000" b="1" dirty="0" smtClean="0">
                <a:solidFill>
                  <a:srgbClr val="C00000"/>
                </a:solidFill>
              </a:rPr>
              <a:t>الإغلاق الوعائي أثناء الجراحة عادةً مطلوب بهدف:</a:t>
            </a:r>
          </a:p>
          <a:p>
            <a:pPr marL="514350" indent="-514350" algn="just" rtl="1">
              <a:buFont typeface="+mj-lt"/>
              <a:buAutoNum type="arabicPeriod"/>
            </a:pPr>
            <a:r>
              <a:rPr lang="ar-SY" sz="3000" b="1" dirty="0" smtClean="0">
                <a:solidFill>
                  <a:schemeClr val="bg1"/>
                </a:solidFill>
              </a:rPr>
              <a:t>تقليل النزف</a:t>
            </a:r>
          </a:p>
          <a:p>
            <a:pPr marL="514350" indent="-514350" algn="just" rtl="1">
              <a:buFont typeface="+mj-lt"/>
              <a:buAutoNum type="arabicPeriod"/>
            </a:pPr>
            <a:r>
              <a:rPr lang="ar-SY" sz="3000" b="1" dirty="0" smtClean="0">
                <a:solidFill>
                  <a:schemeClr val="bg1"/>
                </a:solidFill>
              </a:rPr>
              <a:t>السماح بالحصول على ساحة رؤية جراحية مناسبة</a:t>
            </a:r>
          </a:p>
          <a:p>
            <a:pPr algn="just" rtl="1"/>
            <a:r>
              <a:rPr lang="ar-SY" sz="3000" b="1" dirty="0" smtClean="0">
                <a:solidFill>
                  <a:srgbClr val="C00000"/>
                </a:solidFill>
              </a:rPr>
              <a:t>تتضمن الخيارات:</a:t>
            </a:r>
          </a:p>
          <a:p>
            <a:pPr marL="514350" indent="-514350" algn="just" rtl="1">
              <a:buFont typeface="+mj-lt"/>
              <a:buAutoNum type="arabicPeriod"/>
            </a:pPr>
            <a:r>
              <a:rPr lang="ar-SY" sz="3000" b="1" dirty="0" smtClean="0">
                <a:solidFill>
                  <a:schemeClr val="bg1"/>
                </a:solidFill>
              </a:rPr>
              <a:t>الإقفار الناحي ( الضغط اليدوي على </a:t>
            </a:r>
            <a:r>
              <a:rPr lang="ar-SY" sz="3000" b="1" dirty="0" err="1" smtClean="0">
                <a:solidFill>
                  <a:schemeClr val="bg1"/>
                </a:solidFill>
              </a:rPr>
              <a:t>البرانشيم</a:t>
            </a:r>
            <a:r>
              <a:rPr lang="ar-SY" sz="3000" b="1" dirty="0" smtClean="0">
                <a:solidFill>
                  <a:schemeClr val="bg1"/>
                </a:solidFill>
              </a:rPr>
              <a:t> , ملقط </a:t>
            </a:r>
            <a:r>
              <a:rPr lang="en-US" sz="3000" b="1" dirty="0" smtClean="0">
                <a:solidFill>
                  <a:schemeClr val="bg1"/>
                </a:solidFill>
              </a:rPr>
              <a:t>Kaufmann</a:t>
            </a:r>
            <a:r>
              <a:rPr lang="ar-SY" sz="3000" b="1" dirty="0" smtClean="0">
                <a:solidFill>
                  <a:schemeClr val="bg1"/>
                </a:solidFill>
              </a:rPr>
              <a:t> )</a:t>
            </a:r>
          </a:p>
          <a:p>
            <a:pPr marL="514350" indent="-514350" algn="just" rtl="1">
              <a:buFont typeface="+mj-lt"/>
              <a:buAutoNum type="arabicPeriod"/>
            </a:pPr>
            <a:r>
              <a:rPr lang="ar-SY" sz="3000" b="1" dirty="0" smtClean="0">
                <a:solidFill>
                  <a:schemeClr val="bg1"/>
                </a:solidFill>
              </a:rPr>
              <a:t>الإقفار الكامل ( إغلاق الشريان الكلوي فقط , إغلاق السرة الوعائية</a:t>
            </a:r>
          </a:p>
          <a:p>
            <a:pPr lvl="0" algn="just" rtl="1">
              <a:buClr>
                <a:srgbClr val="ACD433"/>
              </a:buClr>
            </a:pPr>
            <a:r>
              <a:rPr lang="ar-SY" sz="3200" b="1" dirty="0" smtClean="0">
                <a:solidFill>
                  <a:srgbClr val="C00000"/>
                </a:solidFill>
              </a:rPr>
              <a:t>الإقفار الكلوي ونقص الحرارة</a:t>
            </a:r>
            <a:r>
              <a:rPr lang="ar-SY" sz="3000" b="1" dirty="0" smtClean="0">
                <a:solidFill>
                  <a:srgbClr val="C00000"/>
                </a:solidFill>
              </a:rPr>
              <a:t>:</a:t>
            </a:r>
          </a:p>
          <a:p>
            <a:pPr algn="just" rtl="1"/>
            <a:r>
              <a:rPr lang="ar-SY" sz="3000" b="1" dirty="0">
                <a:solidFill>
                  <a:schemeClr val="bg1"/>
                </a:solidFill>
              </a:rPr>
              <a:t>زمن الإقفار </a:t>
            </a:r>
            <a:r>
              <a:rPr lang="ar-SY" sz="3000" b="1" dirty="0" smtClean="0">
                <a:solidFill>
                  <a:schemeClr val="bg1"/>
                </a:solidFill>
              </a:rPr>
              <a:t>المثالي </a:t>
            </a:r>
            <a:r>
              <a:rPr lang="ar-SY" sz="3000" b="1" dirty="0">
                <a:solidFill>
                  <a:schemeClr val="bg1"/>
                </a:solidFill>
              </a:rPr>
              <a:t>أقل من 20 دقيقة للإقفار الدافئ و أقل من 35 دقيقة للإقفار البارد</a:t>
            </a:r>
          </a:p>
          <a:p>
            <a:pPr algn="just" rtl="1"/>
            <a:r>
              <a:rPr lang="ar-SY" sz="3000" b="1" dirty="0">
                <a:solidFill>
                  <a:schemeClr val="bg1"/>
                </a:solidFill>
              </a:rPr>
              <a:t>إعطاء </a:t>
            </a:r>
            <a:r>
              <a:rPr lang="en-US" sz="3000" b="1" dirty="0">
                <a:solidFill>
                  <a:schemeClr val="bg1"/>
                </a:solidFill>
              </a:rPr>
              <a:t>mannitol and furosemide </a:t>
            </a:r>
            <a:r>
              <a:rPr lang="ar-SY" sz="3000" b="1" dirty="0">
                <a:solidFill>
                  <a:schemeClr val="bg1"/>
                </a:solidFill>
              </a:rPr>
              <a:t> وريدياً قبل 5-10 دقائق من الإغلاق الوعائي يمكن أن يقلل من الأذية الكلوية </a:t>
            </a:r>
            <a:r>
              <a:rPr lang="ar-SY" sz="3000" b="1" dirty="0" err="1" smtClean="0">
                <a:solidFill>
                  <a:schemeClr val="bg1"/>
                </a:solidFill>
              </a:rPr>
              <a:t>الإقفارية</a:t>
            </a:r>
            <a:endParaRPr lang="en-US" sz="3000" b="1" dirty="0">
              <a:solidFill>
                <a:schemeClr val="bg1"/>
              </a:solidFill>
            </a:endParaRPr>
          </a:p>
        </p:txBody>
      </p:sp>
    </p:spTree>
    <p:extLst>
      <p:ext uri="{BB962C8B-B14F-4D97-AF65-F5344CB8AC3E}">
        <p14:creationId xmlns:p14="http://schemas.microsoft.com/office/powerpoint/2010/main" val="3686254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3" y="272609"/>
            <a:ext cx="9744798" cy="835755"/>
          </a:xfrm>
        </p:spPr>
        <p:txBody>
          <a:bodyPr/>
          <a:lstStyle/>
          <a:p>
            <a:pPr algn="ctr" rtl="1"/>
            <a:r>
              <a:rPr lang="ar-SY" b="1" dirty="0" smtClean="0">
                <a:solidFill>
                  <a:srgbClr val="FFC000"/>
                </a:solidFill>
              </a:rPr>
              <a:t>الحواف الجراحية</a:t>
            </a:r>
            <a:endParaRPr lang="en-US" b="1" dirty="0">
              <a:solidFill>
                <a:srgbClr val="FFC000"/>
              </a:solidFill>
            </a:endParaRPr>
          </a:p>
        </p:txBody>
      </p:sp>
      <p:sp>
        <p:nvSpPr>
          <p:cNvPr id="3" name="Content Placeholder 2"/>
          <p:cNvSpPr>
            <a:spLocks noGrp="1"/>
          </p:cNvSpPr>
          <p:nvPr>
            <p:ph idx="1"/>
          </p:nvPr>
        </p:nvSpPr>
        <p:spPr>
          <a:xfrm>
            <a:off x="704184" y="1219200"/>
            <a:ext cx="10448726" cy="5029199"/>
          </a:xfrm>
        </p:spPr>
        <p:style>
          <a:lnRef idx="2">
            <a:schemeClr val="accent3"/>
          </a:lnRef>
          <a:fillRef idx="1">
            <a:schemeClr val="lt1"/>
          </a:fillRef>
          <a:effectRef idx="0">
            <a:schemeClr val="accent3"/>
          </a:effectRef>
          <a:fontRef idx="minor">
            <a:schemeClr val="dk1"/>
          </a:fontRef>
        </p:style>
        <p:txBody>
          <a:bodyPr>
            <a:normAutofit/>
          </a:bodyPr>
          <a:lstStyle/>
          <a:p>
            <a:pPr algn="just" rtl="1"/>
            <a:r>
              <a:rPr lang="ar-SY" sz="3000" b="1" dirty="0">
                <a:solidFill>
                  <a:schemeClr val="bg1"/>
                </a:solidFill>
              </a:rPr>
              <a:t>يجب </a:t>
            </a:r>
            <a:r>
              <a:rPr lang="ar-SY" sz="3000" b="1" dirty="0" smtClean="0">
                <a:solidFill>
                  <a:schemeClr val="bg1"/>
                </a:solidFill>
              </a:rPr>
              <a:t>إزالة </a:t>
            </a:r>
            <a:r>
              <a:rPr lang="ar-SY" sz="3000" b="1" dirty="0">
                <a:solidFill>
                  <a:schemeClr val="bg1"/>
                </a:solidFill>
              </a:rPr>
              <a:t>جزء </a:t>
            </a:r>
            <a:r>
              <a:rPr lang="ar-SY" sz="3000" b="1" dirty="0" smtClean="0">
                <a:solidFill>
                  <a:schemeClr val="bg1"/>
                </a:solidFill>
              </a:rPr>
              <a:t>من النسيج الكلوي المجاور للورم خلال الاستئصال الجزئي لضمان الاستئصال الكامل للورم</a:t>
            </a:r>
          </a:p>
          <a:p>
            <a:pPr lvl="1" algn="just" rtl="1"/>
            <a:r>
              <a:rPr lang="ar-SY" sz="2800" b="1" dirty="0" smtClean="0">
                <a:solidFill>
                  <a:srgbClr val="C00000"/>
                </a:solidFill>
              </a:rPr>
              <a:t>في الماضي</a:t>
            </a:r>
            <a:r>
              <a:rPr lang="ar-SA" sz="2800" b="1" dirty="0" smtClean="0">
                <a:solidFill>
                  <a:srgbClr val="C00000"/>
                </a:solidFill>
              </a:rPr>
              <a:t>:</a:t>
            </a:r>
          </a:p>
          <a:p>
            <a:pPr lvl="1" algn="just" rtl="1">
              <a:buNone/>
            </a:pPr>
            <a:r>
              <a:rPr lang="ar-SY" sz="2800" b="1" dirty="0" smtClean="0">
                <a:solidFill>
                  <a:srgbClr val="0070C0"/>
                </a:solidFill>
              </a:rPr>
              <a:t>1 سم من البرانشيم الكلوي السليم المجاور كحواف أمان خلال الاستئصال الجزئي</a:t>
            </a:r>
          </a:p>
          <a:p>
            <a:pPr lvl="1" algn="just" rtl="1"/>
            <a:r>
              <a:rPr lang="ar-SY" sz="2800" b="1" dirty="0" smtClean="0">
                <a:solidFill>
                  <a:srgbClr val="C00000"/>
                </a:solidFill>
              </a:rPr>
              <a:t>حالياً</a:t>
            </a:r>
            <a:r>
              <a:rPr lang="ar-SA" sz="2800" b="1" dirty="0" smtClean="0">
                <a:solidFill>
                  <a:srgbClr val="C00000"/>
                </a:solidFill>
              </a:rPr>
              <a:t>:</a:t>
            </a:r>
          </a:p>
          <a:p>
            <a:pPr lvl="1" algn="just" rtl="1">
              <a:buNone/>
            </a:pPr>
            <a:r>
              <a:rPr lang="ar-SY" sz="2800" b="1" dirty="0" smtClean="0">
                <a:solidFill>
                  <a:srgbClr val="0070C0"/>
                </a:solidFill>
              </a:rPr>
              <a:t> يبدو أن استئصال 1 ملم ( كحد أدنى ) من النسيج السليم المجاور كافي كحافة أمان</a:t>
            </a:r>
          </a:p>
          <a:p>
            <a:pPr algn="just" rtl="1"/>
            <a:r>
              <a:rPr lang="ar-SY" sz="4000" b="1" dirty="0" smtClean="0">
                <a:solidFill>
                  <a:schemeClr val="bg1"/>
                </a:solidFill>
              </a:rPr>
              <a:t>معدل النكس الموضعي في الكلية يتراوح بين 1,5-4 %</a:t>
            </a:r>
            <a:endParaRPr lang="en-US" sz="4000" b="1" dirty="0">
              <a:solidFill>
                <a:schemeClr val="bg1"/>
              </a:solidFill>
            </a:endParaRPr>
          </a:p>
        </p:txBody>
      </p:sp>
    </p:spTree>
    <p:extLst>
      <p:ext uri="{BB962C8B-B14F-4D97-AF65-F5344CB8AC3E}">
        <p14:creationId xmlns:p14="http://schemas.microsoft.com/office/powerpoint/2010/main" val="3481188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2" y="272609"/>
            <a:ext cx="10559563" cy="835755"/>
          </a:xfrm>
        </p:spPr>
        <p:txBody>
          <a:bodyPr/>
          <a:lstStyle/>
          <a:p>
            <a:pPr algn="ctr" rtl="1"/>
            <a:r>
              <a:rPr lang="ar-SY" sz="4400" b="1" dirty="0" smtClean="0">
                <a:solidFill>
                  <a:srgbClr val="FFC000"/>
                </a:solidFill>
              </a:rPr>
              <a:t>اختلاطات الاستئصال الجزئي للكلية</a:t>
            </a:r>
            <a:endParaRPr lang="en-US" sz="4400" b="1" dirty="0">
              <a:solidFill>
                <a:srgbClr val="FFC000"/>
              </a:solidFill>
            </a:endParaRPr>
          </a:p>
        </p:txBody>
      </p:sp>
      <p:sp>
        <p:nvSpPr>
          <p:cNvPr id="3" name="Content Placeholder 2"/>
          <p:cNvSpPr>
            <a:spLocks noGrp="1"/>
          </p:cNvSpPr>
          <p:nvPr>
            <p:ph idx="1"/>
          </p:nvPr>
        </p:nvSpPr>
        <p:spPr>
          <a:xfrm>
            <a:off x="854655" y="1219200"/>
            <a:ext cx="10448726" cy="5029199"/>
          </a:xfrm>
        </p:spPr>
        <p:style>
          <a:lnRef idx="2">
            <a:schemeClr val="accent3"/>
          </a:lnRef>
          <a:fillRef idx="1">
            <a:schemeClr val="lt1"/>
          </a:fillRef>
          <a:effectRef idx="0">
            <a:schemeClr val="accent3"/>
          </a:effectRef>
          <a:fontRef idx="minor">
            <a:schemeClr val="dk1"/>
          </a:fontRef>
        </p:style>
        <p:txBody>
          <a:bodyPr>
            <a:normAutofit/>
          </a:bodyPr>
          <a:lstStyle/>
          <a:p>
            <a:pPr marL="457200" indent="-457200" algn="just" rtl="1">
              <a:buFont typeface="+mj-lt"/>
              <a:buAutoNum type="arabicPeriod"/>
            </a:pPr>
            <a:r>
              <a:rPr lang="ar-SY" sz="3000" b="1" dirty="0" smtClean="0">
                <a:solidFill>
                  <a:schemeClr val="bg1"/>
                </a:solidFill>
              </a:rPr>
              <a:t>التسريب البولي </a:t>
            </a:r>
            <a:r>
              <a:rPr lang="ar-SY" sz="3000" b="1" dirty="0" err="1" smtClean="0">
                <a:solidFill>
                  <a:schemeClr val="bg1"/>
                </a:solidFill>
              </a:rPr>
              <a:t>والنواسير</a:t>
            </a:r>
            <a:endParaRPr lang="ar-SY" sz="3000" b="1" dirty="0" smtClean="0">
              <a:solidFill>
                <a:schemeClr val="bg1"/>
              </a:solidFill>
            </a:endParaRPr>
          </a:p>
          <a:p>
            <a:pPr marL="457200" indent="-457200" algn="just" rtl="1">
              <a:buFont typeface="+mj-lt"/>
              <a:buAutoNum type="arabicPeriod"/>
            </a:pPr>
            <a:r>
              <a:rPr lang="ar-SY" sz="3000" b="1" dirty="0" smtClean="0">
                <a:solidFill>
                  <a:schemeClr val="bg1"/>
                </a:solidFill>
              </a:rPr>
              <a:t>النزف التالي للجراحة</a:t>
            </a:r>
          </a:p>
          <a:p>
            <a:pPr marL="457200" indent="-457200" algn="just" rtl="1">
              <a:buFont typeface="+mj-lt"/>
              <a:buAutoNum type="arabicPeriod"/>
            </a:pPr>
            <a:r>
              <a:rPr lang="ar-SY" sz="3000" b="1" dirty="0" smtClean="0">
                <a:solidFill>
                  <a:schemeClr val="bg1"/>
                </a:solidFill>
              </a:rPr>
              <a:t>القصور الكلوي:</a:t>
            </a:r>
          </a:p>
          <a:p>
            <a:pPr lvl="1" algn="just" rtl="1"/>
            <a:r>
              <a:rPr lang="ar-SY" sz="3000" b="1" dirty="0" smtClean="0">
                <a:solidFill>
                  <a:srgbClr val="C00000"/>
                </a:solidFill>
              </a:rPr>
              <a:t>انسداد الجهاز المفرغ للكلية</a:t>
            </a:r>
          </a:p>
          <a:p>
            <a:pPr lvl="1" algn="just" rtl="1"/>
            <a:r>
              <a:rPr lang="ar-SY" sz="3000" b="1" dirty="0" smtClean="0">
                <a:solidFill>
                  <a:srgbClr val="C00000"/>
                </a:solidFill>
              </a:rPr>
              <a:t>خثار وعائي</a:t>
            </a:r>
          </a:p>
          <a:p>
            <a:pPr lvl="1" algn="just" rtl="1"/>
            <a:r>
              <a:rPr lang="ar-SY" sz="3000" b="1" dirty="0" smtClean="0">
                <a:solidFill>
                  <a:srgbClr val="C00000"/>
                </a:solidFill>
              </a:rPr>
              <a:t>الأذية بفرط التصفية </a:t>
            </a:r>
            <a:r>
              <a:rPr lang="en-US" sz="3000" b="1" dirty="0" smtClean="0">
                <a:solidFill>
                  <a:srgbClr val="C00000"/>
                </a:solidFill>
              </a:rPr>
              <a:t>Hyper filtration</a:t>
            </a:r>
            <a:endParaRPr lang="ar-SY" sz="3000" b="1" dirty="0" smtClean="0">
              <a:solidFill>
                <a:srgbClr val="C00000"/>
              </a:solidFill>
            </a:endParaRPr>
          </a:p>
          <a:p>
            <a:pPr algn="just" rtl="1">
              <a:buNone/>
            </a:pPr>
            <a:r>
              <a:rPr lang="ar-SY" sz="3000" b="1" dirty="0" smtClean="0">
                <a:solidFill>
                  <a:srgbClr val="0070C0"/>
                </a:solidFill>
              </a:rPr>
              <a:t>معظم حالات القصور الكلوي التالي للجراحة عابرة لكن قد تتطلب </a:t>
            </a:r>
            <a:r>
              <a:rPr lang="ar-SY" sz="3000" b="1" dirty="0" err="1" smtClean="0">
                <a:solidFill>
                  <a:srgbClr val="0070C0"/>
                </a:solidFill>
              </a:rPr>
              <a:t>ديال</a:t>
            </a:r>
            <a:r>
              <a:rPr lang="ar-SY" sz="3000" b="1" dirty="0" smtClean="0">
                <a:solidFill>
                  <a:srgbClr val="0070C0"/>
                </a:solidFill>
              </a:rPr>
              <a:t> دموي مؤقت</a:t>
            </a:r>
            <a:endParaRPr lang="en-US" sz="3000" b="1" dirty="0">
              <a:solidFill>
                <a:srgbClr val="0070C0"/>
              </a:solidFill>
            </a:endParaRPr>
          </a:p>
        </p:txBody>
      </p:sp>
    </p:spTree>
    <p:extLst>
      <p:ext uri="{BB962C8B-B14F-4D97-AF65-F5344CB8AC3E}">
        <p14:creationId xmlns:p14="http://schemas.microsoft.com/office/powerpoint/2010/main" val="4242026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2" y="272609"/>
            <a:ext cx="10448727" cy="835755"/>
          </a:xfrm>
        </p:spPr>
        <p:txBody>
          <a:bodyPr/>
          <a:lstStyle/>
          <a:p>
            <a:pPr algn="ctr" rtl="1"/>
            <a:r>
              <a:rPr lang="ar-SY" b="1" dirty="0" smtClean="0">
                <a:solidFill>
                  <a:srgbClr val="FFC000"/>
                </a:solidFill>
              </a:rPr>
              <a:t>الاستئصال الجزئي للكلية للآفات السليمة</a:t>
            </a:r>
            <a:endParaRPr lang="en-US" dirty="0">
              <a:solidFill>
                <a:srgbClr val="FFC000"/>
              </a:solidFill>
            </a:endParaRPr>
          </a:p>
        </p:txBody>
      </p:sp>
      <p:sp>
        <p:nvSpPr>
          <p:cNvPr id="3" name="Content Placeholder 2"/>
          <p:cNvSpPr>
            <a:spLocks noGrp="1"/>
          </p:cNvSpPr>
          <p:nvPr>
            <p:ph idx="1"/>
          </p:nvPr>
        </p:nvSpPr>
        <p:spPr>
          <a:xfrm>
            <a:off x="304800" y="1219200"/>
            <a:ext cx="10848110" cy="5029199"/>
          </a:xfrm>
        </p:spPr>
        <p:style>
          <a:lnRef idx="2">
            <a:schemeClr val="accent3"/>
          </a:lnRef>
          <a:fillRef idx="1">
            <a:schemeClr val="lt1"/>
          </a:fillRef>
          <a:effectRef idx="0">
            <a:schemeClr val="accent3"/>
          </a:effectRef>
          <a:fontRef idx="minor">
            <a:schemeClr val="dk1"/>
          </a:fontRef>
        </p:style>
        <p:txBody>
          <a:bodyPr>
            <a:normAutofit/>
          </a:bodyPr>
          <a:lstStyle/>
          <a:p>
            <a:pPr algn="just" rtl="1"/>
            <a:r>
              <a:rPr lang="ar-SY" sz="3000" b="1" dirty="0" smtClean="0">
                <a:solidFill>
                  <a:srgbClr val="C00000"/>
                </a:solidFill>
              </a:rPr>
              <a:t>بعض الحالات:</a:t>
            </a:r>
          </a:p>
          <a:p>
            <a:pPr marL="514350" indent="-514350" algn="just" rtl="1">
              <a:buFont typeface="+mj-lt"/>
              <a:buAutoNum type="arabicPeriod"/>
            </a:pPr>
            <a:r>
              <a:rPr lang="ar-SY" sz="3000" dirty="0" smtClean="0"/>
              <a:t>التهاب </a:t>
            </a:r>
            <a:r>
              <a:rPr lang="ar-SY" sz="3000" dirty="0" err="1" smtClean="0"/>
              <a:t>حويضة</a:t>
            </a:r>
            <a:r>
              <a:rPr lang="ar-SY" sz="3000" dirty="0" smtClean="0"/>
              <a:t> و كلية ضموري قسمي في كلية ذات جهاز مفرغ مضاعف</a:t>
            </a:r>
          </a:p>
          <a:p>
            <a:pPr marL="514350" indent="-514350" algn="just" rtl="1">
              <a:buFont typeface="+mj-lt"/>
              <a:buAutoNum type="arabicPeriod"/>
            </a:pPr>
            <a:r>
              <a:rPr lang="ar-SY" sz="3000" dirty="0" smtClean="0"/>
              <a:t>رتج كؤيسي منتن</a:t>
            </a:r>
          </a:p>
          <a:p>
            <a:pPr marL="514350" indent="-514350" algn="just" rtl="1">
              <a:buFont typeface="+mj-lt"/>
              <a:buAutoNum type="arabicPeriod"/>
            </a:pPr>
            <a:r>
              <a:rPr lang="ar-SY" sz="3000" dirty="0" smtClean="0"/>
              <a:t>إصابة رضية لشريان كلوي قسمي مع ضرر كلوي غير عكوس</a:t>
            </a:r>
          </a:p>
          <a:p>
            <a:pPr marL="514350" indent="-514350" algn="r" rtl="1">
              <a:buFont typeface="+mj-lt"/>
              <a:buAutoNum type="arabicPeriod"/>
            </a:pPr>
            <a:r>
              <a:rPr lang="ar-SY" sz="3000" dirty="0" smtClean="0"/>
              <a:t>استئصال أورام كلوية سليمة (</a:t>
            </a:r>
            <a:r>
              <a:rPr lang="en-US" sz="3000" dirty="0" err="1" smtClean="0"/>
              <a:t>Angiomyolipoma</a:t>
            </a:r>
            <a:r>
              <a:rPr lang="en-US" sz="3000" dirty="0" smtClean="0"/>
              <a:t> </a:t>
            </a:r>
            <a:r>
              <a:rPr lang="ar-SY" sz="3000" dirty="0" smtClean="0"/>
              <a:t>, </a:t>
            </a:r>
            <a:r>
              <a:rPr lang="en-US" sz="3000" dirty="0" smtClean="0"/>
              <a:t> </a:t>
            </a:r>
            <a:r>
              <a:rPr lang="en-US" sz="3000" dirty="0" err="1" smtClean="0"/>
              <a:t>Oncocytoma</a:t>
            </a:r>
            <a:r>
              <a:rPr lang="ar-SY" sz="3000" dirty="0"/>
              <a:t>)</a:t>
            </a:r>
            <a:endParaRPr lang="en-US" sz="3000" dirty="0"/>
          </a:p>
        </p:txBody>
      </p:sp>
    </p:spTree>
    <p:extLst>
      <p:ext uri="{BB962C8B-B14F-4D97-AF65-F5344CB8AC3E}">
        <p14:creationId xmlns:p14="http://schemas.microsoft.com/office/powerpoint/2010/main" val="3358593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3" y="272609"/>
            <a:ext cx="10559562" cy="835755"/>
          </a:xfrm>
        </p:spPr>
        <p:txBody>
          <a:bodyPr/>
          <a:lstStyle/>
          <a:p>
            <a:pPr algn="ctr" rtl="1"/>
            <a:r>
              <a:rPr lang="ar-SY" b="1" dirty="0" smtClean="0">
                <a:solidFill>
                  <a:srgbClr val="FFC000"/>
                </a:solidFill>
              </a:rPr>
              <a:t>استئصال الكلية الجزئي في سرطان الكلية</a:t>
            </a:r>
            <a:endParaRPr lang="en-US" dirty="0"/>
          </a:p>
        </p:txBody>
      </p:sp>
      <p:sp>
        <p:nvSpPr>
          <p:cNvPr id="3" name="Content Placeholder 2"/>
          <p:cNvSpPr>
            <a:spLocks noGrp="1"/>
          </p:cNvSpPr>
          <p:nvPr>
            <p:ph idx="1"/>
          </p:nvPr>
        </p:nvSpPr>
        <p:spPr>
          <a:xfrm>
            <a:off x="704184" y="1219200"/>
            <a:ext cx="10448726" cy="5029199"/>
          </a:xfrm>
        </p:spPr>
        <p:style>
          <a:lnRef idx="2">
            <a:schemeClr val="accent3"/>
          </a:lnRef>
          <a:fillRef idx="1">
            <a:schemeClr val="lt1"/>
          </a:fillRef>
          <a:effectRef idx="0">
            <a:schemeClr val="accent3"/>
          </a:effectRef>
          <a:fontRef idx="minor">
            <a:schemeClr val="dk1"/>
          </a:fontRef>
        </p:style>
        <p:txBody>
          <a:bodyPr>
            <a:normAutofit/>
          </a:bodyPr>
          <a:lstStyle/>
          <a:p>
            <a:pPr algn="just" rtl="1"/>
            <a:r>
              <a:rPr lang="ar-SY" sz="4000" b="1" dirty="0" smtClean="0"/>
              <a:t>خلال العقود الثلاثة الماضية, لوحظ ازدياد في تشخيص سرطان الخلية الكلوية </a:t>
            </a:r>
            <a:r>
              <a:rPr lang="en-US" sz="4000" b="1" dirty="0" smtClean="0">
                <a:solidFill>
                  <a:srgbClr val="C00000"/>
                </a:solidFill>
              </a:rPr>
              <a:t>RCC</a:t>
            </a:r>
            <a:r>
              <a:rPr lang="ar-SY" sz="4000" b="1" dirty="0" smtClean="0"/>
              <a:t> وبمراحل سريرية مبكرة مقارنة مع الماضي</a:t>
            </a:r>
          </a:p>
          <a:p>
            <a:pPr algn="just" rtl="1"/>
            <a:r>
              <a:rPr lang="ar-SY" sz="4000" b="1" dirty="0" smtClean="0"/>
              <a:t>يعود ذلك إلى الانتشار الواسع للتصوير الطبقي المحوري المحوسب (</a:t>
            </a:r>
            <a:r>
              <a:rPr lang="en-US" sz="4000" b="1" dirty="0" smtClean="0"/>
              <a:t>CT</a:t>
            </a:r>
            <a:r>
              <a:rPr lang="ar-SY" sz="4000" b="1" dirty="0" smtClean="0"/>
              <a:t>) والتصوير بالأمواج فوق الصوتية</a:t>
            </a:r>
          </a:p>
          <a:p>
            <a:pPr algn="just" rtl="1"/>
            <a:r>
              <a:rPr lang="ar-SY" sz="4000" b="1" dirty="0" smtClean="0"/>
              <a:t>استخدام الجراحة الجزئية ازداد بنحو ثابت حول العالم</a:t>
            </a:r>
            <a:endParaRPr lang="en-US" sz="4000" b="1" dirty="0"/>
          </a:p>
        </p:txBody>
      </p:sp>
    </p:spTree>
    <p:extLst>
      <p:ext uri="{BB962C8B-B14F-4D97-AF65-F5344CB8AC3E}">
        <p14:creationId xmlns:p14="http://schemas.microsoft.com/office/powerpoint/2010/main" val="1918129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3" y="272609"/>
            <a:ext cx="9963818" cy="835755"/>
          </a:xfrm>
        </p:spPr>
        <p:txBody>
          <a:bodyPr/>
          <a:lstStyle/>
          <a:p>
            <a:pPr algn="ctr" rtl="1"/>
            <a:r>
              <a:rPr lang="ar-SY" b="1" dirty="0" smtClean="0">
                <a:solidFill>
                  <a:srgbClr val="FFC000"/>
                </a:solidFill>
              </a:rPr>
              <a:t>استئصال الكلية الجزئي </a:t>
            </a:r>
            <a:r>
              <a:rPr lang="ar-SY" b="1" dirty="0" smtClean="0">
                <a:solidFill>
                  <a:srgbClr val="FF0000"/>
                </a:solidFill>
              </a:rPr>
              <a:t>مقابل</a:t>
            </a:r>
            <a:r>
              <a:rPr lang="ar-SY" b="1" dirty="0" smtClean="0">
                <a:solidFill>
                  <a:srgbClr val="FFC000"/>
                </a:solidFill>
              </a:rPr>
              <a:t> الاستئصال الجذري في تدبير سرطان الكلية الموضع</a:t>
            </a:r>
            <a:endParaRPr lang="en-US" b="1" dirty="0">
              <a:solidFill>
                <a:srgbClr val="FFC000"/>
              </a:solidFill>
            </a:endParaRPr>
          </a:p>
        </p:txBody>
      </p:sp>
      <p:sp>
        <p:nvSpPr>
          <p:cNvPr id="3" name="Content Placeholder 2"/>
          <p:cNvSpPr>
            <a:spLocks noGrp="1"/>
          </p:cNvSpPr>
          <p:nvPr>
            <p:ph idx="1"/>
          </p:nvPr>
        </p:nvSpPr>
        <p:spPr>
          <a:xfrm>
            <a:off x="704184" y="1704109"/>
            <a:ext cx="10448726" cy="4544290"/>
          </a:xfrm>
        </p:spPr>
        <p:style>
          <a:lnRef idx="2">
            <a:schemeClr val="accent3"/>
          </a:lnRef>
          <a:fillRef idx="1">
            <a:schemeClr val="lt1"/>
          </a:fillRef>
          <a:effectRef idx="0">
            <a:schemeClr val="accent3"/>
          </a:effectRef>
          <a:fontRef idx="minor">
            <a:schemeClr val="dk1"/>
          </a:fontRef>
        </p:style>
        <p:txBody>
          <a:bodyPr>
            <a:normAutofit/>
          </a:bodyPr>
          <a:lstStyle/>
          <a:p>
            <a:pPr algn="just" rtl="1"/>
            <a:r>
              <a:rPr lang="ar-SY" sz="4000" b="1" dirty="0" smtClean="0">
                <a:solidFill>
                  <a:srgbClr val="C00000"/>
                </a:solidFill>
              </a:rPr>
              <a:t>الاعتبارات</a:t>
            </a:r>
            <a:r>
              <a:rPr lang="ar-SA" sz="4000" b="1" dirty="0" smtClean="0">
                <a:solidFill>
                  <a:srgbClr val="C00000"/>
                </a:solidFill>
              </a:rPr>
              <a:t> والمعايير</a:t>
            </a:r>
            <a:r>
              <a:rPr lang="ar-SY" sz="4000" b="1" dirty="0" smtClean="0">
                <a:solidFill>
                  <a:srgbClr val="C00000"/>
                </a:solidFill>
              </a:rPr>
              <a:t>:</a:t>
            </a:r>
          </a:p>
          <a:p>
            <a:pPr marL="514350" indent="-514350" algn="just" rtl="1">
              <a:buFont typeface="+mj-lt"/>
              <a:buAutoNum type="arabicPeriod"/>
            </a:pPr>
            <a:r>
              <a:rPr lang="ar-SY" sz="4000" b="1" dirty="0" smtClean="0"/>
              <a:t>النتائج الورمية </a:t>
            </a:r>
            <a:r>
              <a:rPr lang="ar-SY" sz="4000" b="1" dirty="0" smtClean="0">
                <a:solidFill>
                  <a:srgbClr val="0070C0"/>
                </a:solidFill>
              </a:rPr>
              <a:t>( النكس الموضعي, البقيا المتعلقة بالورم )</a:t>
            </a:r>
          </a:p>
          <a:p>
            <a:pPr marL="514350" indent="-514350" algn="just" rtl="1">
              <a:buFont typeface="+mj-lt"/>
              <a:buAutoNum type="arabicPeriod"/>
            </a:pPr>
            <a:r>
              <a:rPr lang="ar-SY" sz="4000" b="1" dirty="0" smtClean="0"/>
              <a:t>خطر تطور داء كلوي مزمن </a:t>
            </a:r>
            <a:r>
              <a:rPr lang="en-US" sz="4000" b="1" dirty="0" smtClean="0"/>
              <a:t>CKD</a:t>
            </a:r>
            <a:endParaRPr lang="ar-SY" sz="4000" b="1" dirty="0" smtClean="0"/>
          </a:p>
          <a:p>
            <a:pPr marL="514350" indent="-514350" algn="just" rtl="1">
              <a:buFont typeface="+mj-lt"/>
              <a:buAutoNum type="arabicPeriod"/>
            </a:pPr>
            <a:r>
              <a:rPr lang="ar-SY" sz="4000" b="1" dirty="0" smtClean="0"/>
              <a:t>البقيا بشكل عام</a:t>
            </a:r>
          </a:p>
        </p:txBody>
      </p:sp>
    </p:spTree>
    <p:extLst>
      <p:ext uri="{BB962C8B-B14F-4D97-AF65-F5344CB8AC3E}">
        <p14:creationId xmlns:p14="http://schemas.microsoft.com/office/powerpoint/2010/main" val="11065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3" y="272609"/>
            <a:ext cx="9744798" cy="835755"/>
          </a:xfrm>
        </p:spPr>
        <p:txBody>
          <a:bodyPr/>
          <a:lstStyle/>
          <a:p>
            <a:pPr algn="ctr"/>
            <a:r>
              <a:rPr lang="ar-SY" sz="4400" b="1" dirty="0" smtClean="0">
                <a:solidFill>
                  <a:srgbClr val="FFC000"/>
                </a:solidFill>
              </a:rPr>
              <a:t>مقدمة</a:t>
            </a:r>
            <a:endParaRPr lang="en-US" sz="5000" b="1" dirty="0">
              <a:solidFill>
                <a:srgbClr val="FFC000"/>
              </a:solidFill>
            </a:endParaRPr>
          </a:p>
        </p:txBody>
      </p:sp>
      <p:sp>
        <p:nvSpPr>
          <p:cNvPr id="3" name="Content Placeholder 2"/>
          <p:cNvSpPr>
            <a:spLocks noGrp="1"/>
          </p:cNvSpPr>
          <p:nvPr>
            <p:ph idx="1"/>
          </p:nvPr>
        </p:nvSpPr>
        <p:spPr>
          <a:xfrm>
            <a:off x="704184" y="1219200"/>
            <a:ext cx="10448726" cy="5029199"/>
          </a:xfrm>
        </p:spPr>
        <p:style>
          <a:lnRef idx="2">
            <a:schemeClr val="accent3"/>
          </a:lnRef>
          <a:fillRef idx="1">
            <a:schemeClr val="lt1"/>
          </a:fillRef>
          <a:effectRef idx="0">
            <a:schemeClr val="accent3"/>
          </a:effectRef>
          <a:fontRef idx="minor">
            <a:schemeClr val="dk1"/>
          </a:fontRef>
        </p:style>
        <p:txBody>
          <a:bodyPr>
            <a:normAutofit/>
          </a:bodyPr>
          <a:lstStyle/>
          <a:p>
            <a:pPr algn="just" rtl="1"/>
            <a:r>
              <a:rPr lang="ar-SY" sz="3000" b="1" dirty="0">
                <a:solidFill>
                  <a:schemeClr val="bg1"/>
                </a:solidFill>
              </a:rPr>
              <a:t>1884 </a:t>
            </a:r>
            <a:r>
              <a:rPr lang="ar-SY" sz="3000" b="1" dirty="0" smtClean="0">
                <a:solidFill>
                  <a:schemeClr val="bg1"/>
                </a:solidFill>
              </a:rPr>
              <a:t>أجرى </a:t>
            </a:r>
            <a:r>
              <a:rPr lang="en-US" sz="3000" b="1" dirty="0" smtClean="0">
                <a:solidFill>
                  <a:schemeClr val="bg1"/>
                </a:solidFill>
              </a:rPr>
              <a:t> Wells</a:t>
            </a:r>
            <a:r>
              <a:rPr lang="ar-SY" sz="3000" b="1" dirty="0" smtClean="0">
                <a:solidFill>
                  <a:schemeClr val="bg1"/>
                </a:solidFill>
              </a:rPr>
              <a:t> </a:t>
            </a:r>
            <a:r>
              <a:rPr lang="ar-SY" sz="3000" b="1" dirty="0">
                <a:solidFill>
                  <a:schemeClr val="bg1"/>
                </a:solidFill>
              </a:rPr>
              <a:t>أول </a:t>
            </a:r>
            <a:r>
              <a:rPr lang="ar-SY" sz="3000" b="1" dirty="0" smtClean="0">
                <a:solidFill>
                  <a:schemeClr val="bg1"/>
                </a:solidFill>
              </a:rPr>
              <a:t>استئصال جزئي للكلية لإزالة ورم شحمي ليفي محيط بالكلية</a:t>
            </a:r>
          </a:p>
          <a:p>
            <a:pPr algn="just" rtl="1"/>
            <a:r>
              <a:rPr lang="ar-SY" sz="3000" b="1" dirty="0">
                <a:solidFill>
                  <a:schemeClr val="bg1"/>
                </a:solidFill>
              </a:rPr>
              <a:t>1890 ذكر</a:t>
            </a:r>
            <a:r>
              <a:rPr lang="en-US" sz="3000" b="1" dirty="0">
                <a:solidFill>
                  <a:schemeClr val="bg1"/>
                </a:solidFill>
              </a:rPr>
              <a:t> Czerny</a:t>
            </a:r>
            <a:r>
              <a:rPr lang="ar-SY" sz="3000" b="1" dirty="0">
                <a:solidFill>
                  <a:schemeClr val="bg1"/>
                </a:solidFill>
              </a:rPr>
              <a:t> أول </a:t>
            </a:r>
            <a:r>
              <a:rPr lang="ar-SY" sz="3000" b="1" dirty="0" smtClean="0">
                <a:solidFill>
                  <a:schemeClr val="bg1"/>
                </a:solidFill>
              </a:rPr>
              <a:t>مرة الاستئصال الجزئي للكلية لتدبير أورام الكلية الخبيثة </a:t>
            </a:r>
          </a:p>
          <a:p>
            <a:pPr algn="just" rtl="1"/>
            <a:r>
              <a:rPr lang="ar-SY" sz="3000" b="1" dirty="0" smtClean="0">
                <a:solidFill>
                  <a:schemeClr val="bg1"/>
                </a:solidFill>
              </a:rPr>
              <a:t>1950</a:t>
            </a:r>
            <a:r>
              <a:rPr lang="ar-SY" sz="3000" b="1" dirty="0">
                <a:solidFill>
                  <a:schemeClr val="bg1"/>
                </a:solidFill>
              </a:rPr>
              <a:t> ذكر </a:t>
            </a:r>
            <a:r>
              <a:rPr lang="en-US" sz="3000" b="1" dirty="0" err="1" smtClean="0">
                <a:solidFill>
                  <a:schemeClr val="bg1"/>
                </a:solidFill>
              </a:rPr>
              <a:t>Vermooten</a:t>
            </a:r>
            <a:r>
              <a:rPr lang="ar-SY" sz="3000" b="1" dirty="0" smtClean="0">
                <a:solidFill>
                  <a:schemeClr val="bg1"/>
                </a:solidFill>
              </a:rPr>
              <a:t> مبادئ الاستئصال الجزئي حيث أشار إلى أنّ الأورام الكلوية محيطية </a:t>
            </a:r>
            <a:r>
              <a:rPr lang="ar-SY" sz="3000" b="1" dirty="0" err="1" smtClean="0">
                <a:solidFill>
                  <a:schemeClr val="bg1"/>
                </a:solidFill>
              </a:rPr>
              <a:t>التوضع</a:t>
            </a:r>
            <a:r>
              <a:rPr lang="ar-SY" sz="3000" b="1" dirty="0" smtClean="0">
                <a:solidFill>
                  <a:schemeClr val="bg1"/>
                </a:solidFill>
              </a:rPr>
              <a:t> </a:t>
            </a:r>
            <a:r>
              <a:rPr lang="ar-SY" sz="3000" b="1" dirty="0" err="1" smtClean="0">
                <a:solidFill>
                  <a:schemeClr val="bg1"/>
                </a:solidFill>
              </a:rPr>
              <a:t>الممحفظة</a:t>
            </a:r>
            <a:r>
              <a:rPr lang="ar-SY" sz="3000" b="1" dirty="0" smtClean="0">
                <a:solidFill>
                  <a:schemeClr val="bg1"/>
                </a:solidFill>
              </a:rPr>
              <a:t> يمكن إزالتها عبر الاستئصال الجزئي للنسيج الكلوي </a:t>
            </a:r>
            <a:endParaRPr lang="en-US" sz="3000" b="1" dirty="0" smtClean="0">
              <a:solidFill>
                <a:schemeClr val="bg1"/>
              </a:solidFill>
            </a:endParaRPr>
          </a:p>
        </p:txBody>
      </p:sp>
    </p:spTree>
    <p:extLst>
      <p:ext uri="{BB962C8B-B14F-4D97-AF65-F5344CB8AC3E}">
        <p14:creationId xmlns:p14="http://schemas.microsoft.com/office/powerpoint/2010/main" val="1283601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3" y="272609"/>
            <a:ext cx="9744798" cy="835755"/>
          </a:xfrm>
        </p:spPr>
        <p:txBody>
          <a:bodyPr/>
          <a:lstStyle/>
          <a:p>
            <a:pPr algn="ctr" rtl="1"/>
            <a:r>
              <a:rPr lang="ar-SY" b="1" dirty="0">
                <a:solidFill>
                  <a:srgbClr val="FFC000"/>
                </a:solidFill>
              </a:rPr>
              <a:t>استئصال الكلية الجزئي </a:t>
            </a:r>
            <a:r>
              <a:rPr lang="ar-SY" b="1" dirty="0">
                <a:solidFill>
                  <a:srgbClr val="FF0000"/>
                </a:solidFill>
              </a:rPr>
              <a:t>مقابل</a:t>
            </a:r>
            <a:r>
              <a:rPr lang="ar-SY" b="1" dirty="0">
                <a:solidFill>
                  <a:srgbClr val="FFC000"/>
                </a:solidFill>
              </a:rPr>
              <a:t> الاستئصال الجذري في تدبير سرطان الكلية الموضع</a:t>
            </a:r>
            <a:endParaRPr lang="en-US" dirty="0"/>
          </a:p>
        </p:txBody>
      </p:sp>
      <p:pic>
        <p:nvPicPr>
          <p:cNvPr id="4" name="Content Placeholder 3"/>
          <p:cNvPicPr>
            <a:picLocks noGrp="1" noChangeAspect="1"/>
          </p:cNvPicPr>
          <p:nvPr>
            <p:ph idx="1"/>
          </p:nvPr>
        </p:nvPicPr>
        <p:blipFill>
          <a:blip r:embed="rId2"/>
          <a:stretch>
            <a:fillRect/>
          </a:stretch>
        </p:blipFill>
        <p:spPr>
          <a:xfrm>
            <a:off x="704183" y="1620982"/>
            <a:ext cx="10393308" cy="5029200"/>
          </a:xfrm>
          <a:prstGeom prst="rect">
            <a:avLst/>
          </a:prstGeom>
        </p:spPr>
      </p:pic>
    </p:spTree>
    <p:extLst>
      <p:ext uri="{BB962C8B-B14F-4D97-AF65-F5344CB8AC3E}">
        <p14:creationId xmlns:p14="http://schemas.microsoft.com/office/powerpoint/2010/main" val="3195925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3" y="272609"/>
            <a:ext cx="9744798" cy="835755"/>
          </a:xfrm>
        </p:spPr>
        <p:txBody>
          <a:bodyPr/>
          <a:lstStyle/>
          <a:p>
            <a:pPr algn="ctr" rtl="1"/>
            <a:r>
              <a:rPr lang="ar-SY" b="1" dirty="0">
                <a:solidFill>
                  <a:srgbClr val="FFC000"/>
                </a:solidFill>
              </a:rPr>
              <a:t>استئصال الكلية الجزئي </a:t>
            </a:r>
            <a:r>
              <a:rPr lang="ar-SY" b="1" dirty="0">
                <a:solidFill>
                  <a:srgbClr val="FF0000"/>
                </a:solidFill>
              </a:rPr>
              <a:t>مقابل</a:t>
            </a:r>
            <a:r>
              <a:rPr lang="ar-SY" b="1" dirty="0">
                <a:solidFill>
                  <a:srgbClr val="FFC000"/>
                </a:solidFill>
              </a:rPr>
              <a:t> الاستئصال الجذري في تدبير سرطان الكلية الموضع</a:t>
            </a:r>
            <a:endParaRPr lang="en-US" dirty="0"/>
          </a:p>
        </p:txBody>
      </p:sp>
      <p:sp>
        <p:nvSpPr>
          <p:cNvPr id="3" name="Content Placeholder 2"/>
          <p:cNvSpPr>
            <a:spLocks noGrp="1"/>
          </p:cNvSpPr>
          <p:nvPr>
            <p:ph idx="1"/>
          </p:nvPr>
        </p:nvSpPr>
        <p:spPr>
          <a:xfrm>
            <a:off x="704183" y="1620982"/>
            <a:ext cx="10820159" cy="5026561"/>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algn="just" rtl="1"/>
            <a:r>
              <a:rPr lang="ar-SY" sz="3000" b="1" dirty="0" smtClean="0">
                <a:solidFill>
                  <a:srgbClr val="C00000"/>
                </a:solidFill>
              </a:rPr>
              <a:t>الاستنتاجات </a:t>
            </a:r>
            <a:r>
              <a:rPr lang="en-US" sz="3000" b="1" dirty="0">
                <a:solidFill>
                  <a:srgbClr val="C00000"/>
                </a:solidFill>
              </a:rPr>
              <a:t>(2006</a:t>
            </a:r>
            <a:r>
              <a:rPr lang="en-US" sz="3000" b="1" dirty="0" smtClean="0">
                <a:solidFill>
                  <a:srgbClr val="C00000"/>
                </a:solidFill>
              </a:rPr>
              <a:t>)</a:t>
            </a:r>
            <a:r>
              <a:rPr lang="ar-SY" sz="3000" b="1" dirty="0" smtClean="0">
                <a:solidFill>
                  <a:srgbClr val="C00000"/>
                </a:solidFill>
              </a:rPr>
              <a:t>:</a:t>
            </a:r>
          </a:p>
          <a:p>
            <a:pPr marL="0" indent="0" algn="just" rtl="1">
              <a:buNone/>
            </a:pPr>
            <a:r>
              <a:rPr lang="ar-SY" sz="3000" dirty="0" smtClean="0"/>
              <a:t>الجراحة المحافظة على الكلية للأورام الكلوية الخبيثة صغيرة الحجم, سهلة الاستئصال, المكتشفة صدفةً وبوجود كلية مقابلة طبيعية يمكن إجراؤها بأمان مع معدل اختلاطات أعلى بقليل من تلك المشاهدة بعد الجراحة الجذرية</a:t>
            </a:r>
          </a:p>
          <a:p>
            <a:pPr marL="0" indent="0" algn="just" rtl="1">
              <a:buNone/>
            </a:pPr>
            <a:r>
              <a:rPr lang="ar-SY" sz="3000" dirty="0" smtClean="0"/>
              <a:t>النتائج </a:t>
            </a:r>
            <a:r>
              <a:rPr lang="ar-SY" sz="3000" dirty="0" err="1" smtClean="0"/>
              <a:t>الورمية</a:t>
            </a:r>
            <a:r>
              <a:rPr lang="ar-SY" sz="3000" dirty="0" smtClean="0"/>
              <a:t> مرتقبة باهتمام كبير كي نؤكد أنّ الجراحة المحافظة على الكلية هي مقاربة مقبولة لتدبير أورام الكلية الخبيثة الصغيرة غير العرضية</a:t>
            </a:r>
          </a:p>
          <a:p>
            <a:pPr algn="just" rtl="1"/>
            <a:r>
              <a:rPr lang="ar-SY" sz="3000" b="1" dirty="0">
                <a:solidFill>
                  <a:srgbClr val="C00000"/>
                </a:solidFill>
              </a:rPr>
              <a:t>الاستنتاجات (2009):</a:t>
            </a:r>
          </a:p>
          <a:p>
            <a:pPr marL="0" indent="0" algn="just" rtl="1">
              <a:buNone/>
            </a:pPr>
            <a:r>
              <a:rPr lang="ar-SY" sz="3000" dirty="0"/>
              <a:t>المعلومات </a:t>
            </a:r>
            <a:r>
              <a:rPr lang="ar-SY" sz="3000" dirty="0" smtClean="0"/>
              <a:t>والدلائل </a:t>
            </a:r>
            <a:r>
              <a:rPr lang="ar-SY" sz="3000" dirty="0"/>
              <a:t>المتوفرة حالياً تدعم الاستئصال الجزئي للكلية كعلاج جراحي نموذجي لأورام الكلية القشرية ≤ 4 سم قطراً</a:t>
            </a:r>
          </a:p>
          <a:p>
            <a:pPr marL="0" indent="0" algn="just" rtl="1">
              <a:buNone/>
            </a:pPr>
            <a:r>
              <a:rPr lang="ar-SY" sz="3000" dirty="0"/>
              <a:t>بالنسبة لأورام الكلية الأكبر فإنّ الاستئصال الجزئي يظهر بوضوح إمكانية تطبيقه جراحياً مع أمان من حيث النتائج </a:t>
            </a:r>
            <a:r>
              <a:rPr lang="ar-SY" sz="3000" dirty="0" err="1"/>
              <a:t>الورمية</a:t>
            </a:r>
            <a:r>
              <a:rPr lang="ar-SY" sz="3000" dirty="0"/>
              <a:t> عند مجموعة منتقاة بعناية من المرضى</a:t>
            </a:r>
            <a:endParaRPr lang="en-US" sz="3000" dirty="0"/>
          </a:p>
        </p:txBody>
      </p:sp>
    </p:spTree>
    <p:extLst>
      <p:ext uri="{BB962C8B-B14F-4D97-AF65-F5344CB8AC3E}">
        <p14:creationId xmlns:p14="http://schemas.microsoft.com/office/powerpoint/2010/main" val="3692178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3" y="272609"/>
            <a:ext cx="9744798" cy="835755"/>
          </a:xfrm>
        </p:spPr>
        <p:txBody>
          <a:bodyPr/>
          <a:lstStyle/>
          <a:p>
            <a:pPr algn="ctr" rtl="1"/>
            <a:r>
              <a:rPr lang="ar-SY" b="1" dirty="0">
                <a:solidFill>
                  <a:srgbClr val="FFC000"/>
                </a:solidFill>
              </a:rPr>
              <a:t>استئصال الكلية الجزئي </a:t>
            </a:r>
            <a:r>
              <a:rPr lang="ar-SY" b="1" dirty="0">
                <a:solidFill>
                  <a:srgbClr val="FF0000"/>
                </a:solidFill>
              </a:rPr>
              <a:t>مقابل</a:t>
            </a:r>
            <a:r>
              <a:rPr lang="ar-SY" b="1" dirty="0">
                <a:solidFill>
                  <a:srgbClr val="FFC000"/>
                </a:solidFill>
              </a:rPr>
              <a:t> الاستئصال الجذري في تدبير سرطان الكلية الموضع</a:t>
            </a:r>
            <a:endParaRPr lang="en-US" dirty="0"/>
          </a:p>
        </p:txBody>
      </p:sp>
      <p:pic>
        <p:nvPicPr>
          <p:cNvPr id="4" name="Content Placeholder 3"/>
          <p:cNvPicPr>
            <a:picLocks noGrp="1" noChangeAspect="1"/>
          </p:cNvPicPr>
          <p:nvPr>
            <p:ph idx="1"/>
          </p:nvPr>
        </p:nvPicPr>
        <p:blipFill>
          <a:blip r:embed="rId2"/>
          <a:stretch>
            <a:fillRect/>
          </a:stretch>
        </p:blipFill>
        <p:spPr>
          <a:xfrm>
            <a:off x="704183" y="1662113"/>
            <a:ext cx="10393307" cy="4974214"/>
          </a:xfrm>
          <a:prstGeom prst="rect">
            <a:avLst/>
          </a:prstGeom>
        </p:spPr>
      </p:pic>
    </p:spTree>
    <p:extLst>
      <p:ext uri="{BB962C8B-B14F-4D97-AF65-F5344CB8AC3E}">
        <p14:creationId xmlns:p14="http://schemas.microsoft.com/office/powerpoint/2010/main" val="1938951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3" y="272609"/>
            <a:ext cx="9744798" cy="835755"/>
          </a:xfrm>
        </p:spPr>
        <p:txBody>
          <a:bodyPr/>
          <a:lstStyle/>
          <a:p>
            <a:pPr algn="ctr" rtl="1"/>
            <a:r>
              <a:rPr lang="ar-SY" b="1" dirty="0">
                <a:solidFill>
                  <a:srgbClr val="FFC000"/>
                </a:solidFill>
              </a:rPr>
              <a:t>استئصال الكلية الجزئي </a:t>
            </a:r>
            <a:r>
              <a:rPr lang="ar-SY" b="1" dirty="0">
                <a:solidFill>
                  <a:srgbClr val="FF0000"/>
                </a:solidFill>
              </a:rPr>
              <a:t>مقابل</a:t>
            </a:r>
            <a:r>
              <a:rPr lang="ar-SY" b="1" dirty="0">
                <a:solidFill>
                  <a:srgbClr val="FFC000"/>
                </a:solidFill>
              </a:rPr>
              <a:t> الاستئصال الجذري في تدبير سرطان الكلية الموضع</a:t>
            </a:r>
            <a:endParaRPr lang="en-US" dirty="0"/>
          </a:p>
        </p:txBody>
      </p:sp>
      <p:pic>
        <p:nvPicPr>
          <p:cNvPr id="4" name="Content Placeholder 3"/>
          <p:cNvPicPr>
            <a:picLocks noGrp="1" noChangeAspect="1"/>
          </p:cNvPicPr>
          <p:nvPr>
            <p:ph idx="1"/>
          </p:nvPr>
        </p:nvPicPr>
        <p:blipFill>
          <a:blip r:embed="rId2"/>
          <a:stretch>
            <a:fillRect/>
          </a:stretch>
        </p:blipFill>
        <p:spPr>
          <a:xfrm>
            <a:off x="704183" y="1649413"/>
            <a:ext cx="10407162" cy="5000769"/>
          </a:xfrm>
          <a:prstGeom prst="rect">
            <a:avLst/>
          </a:prstGeom>
        </p:spPr>
      </p:pic>
    </p:spTree>
    <p:extLst>
      <p:ext uri="{BB962C8B-B14F-4D97-AF65-F5344CB8AC3E}">
        <p14:creationId xmlns:p14="http://schemas.microsoft.com/office/powerpoint/2010/main" val="3984468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3" y="272609"/>
            <a:ext cx="9744798" cy="835755"/>
          </a:xfrm>
        </p:spPr>
        <p:txBody>
          <a:bodyPr/>
          <a:lstStyle/>
          <a:p>
            <a:pPr algn="ctr" rtl="1"/>
            <a:r>
              <a:rPr lang="ar-SY" b="1" dirty="0">
                <a:solidFill>
                  <a:srgbClr val="FFC000"/>
                </a:solidFill>
              </a:rPr>
              <a:t>استئصال الكلية الجزئي </a:t>
            </a:r>
            <a:r>
              <a:rPr lang="ar-SY" b="1" dirty="0">
                <a:solidFill>
                  <a:srgbClr val="FF0000"/>
                </a:solidFill>
              </a:rPr>
              <a:t>مقابل</a:t>
            </a:r>
            <a:r>
              <a:rPr lang="ar-SY" b="1" dirty="0">
                <a:solidFill>
                  <a:srgbClr val="FFC000"/>
                </a:solidFill>
              </a:rPr>
              <a:t> الاستئصال الجذري في تدبير سرطان الكلية الموضع</a:t>
            </a:r>
            <a:endParaRPr lang="en-US" dirty="0"/>
          </a:p>
        </p:txBody>
      </p:sp>
      <p:sp>
        <p:nvSpPr>
          <p:cNvPr id="3" name="Content Placeholder 2"/>
          <p:cNvSpPr>
            <a:spLocks noGrp="1"/>
          </p:cNvSpPr>
          <p:nvPr>
            <p:ph idx="1"/>
          </p:nvPr>
        </p:nvSpPr>
        <p:spPr>
          <a:xfrm>
            <a:off x="704184" y="1676400"/>
            <a:ext cx="10448726" cy="4571999"/>
          </a:xfrm>
        </p:spPr>
        <p:style>
          <a:lnRef idx="2">
            <a:schemeClr val="accent3"/>
          </a:lnRef>
          <a:fillRef idx="1">
            <a:schemeClr val="lt1"/>
          </a:fillRef>
          <a:effectRef idx="0">
            <a:schemeClr val="accent3"/>
          </a:effectRef>
          <a:fontRef idx="minor">
            <a:schemeClr val="dk1"/>
          </a:fontRef>
        </p:style>
        <p:txBody>
          <a:bodyPr>
            <a:normAutofit/>
          </a:bodyPr>
          <a:lstStyle/>
          <a:p>
            <a:pPr algn="just" rtl="1"/>
            <a:r>
              <a:rPr lang="ar-SY" sz="3000" b="1" dirty="0" smtClean="0">
                <a:solidFill>
                  <a:srgbClr val="C00000"/>
                </a:solidFill>
              </a:rPr>
              <a:t>الاستنتاجات (2016):</a:t>
            </a:r>
          </a:p>
          <a:p>
            <a:pPr marL="0" indent="0" algn="just" rtl="1">
              <a:buNone/>
            </a:pPr>
            <a:r>
              <a:rPr lang="ar-SY" sz="3000" b="1" dirty="0" smtClean="0"/>
              <a:t>استئصال الكلية الجزئي هو خيار جراحي </a:t>
            </a:r>
            <a:r>
              <a:rPr lang="ar-SY" sz="3000" b="1" dirty="0" smtClean="0">
                <a:solidFill>
                  <a:srgbClr val="0070C0"/>
                </a:solidFill>
              </a:rPr>
              <a:t>قابل للتطبيق على الأورام الكلوية الكبيرة</a:t>
            </a:r>
            <a:r>
              <a:rPr lang="ar-SY" sz="3000" b="1" dirty="0" smtClean="0"/>
              <a:t>, يحمل </a:t>
            </a:r>
            <a:r>
              <a:rPr lang="ar-SY" sz="3000" b="1" dirty="0" err="1" smtClean="0"/>
              <a:t>إمراضية</a:t>
            </a:r>
            <a:r>
              <a:rPr lang="ar-SY" sz="3000" b="1" dirty="0" smtClean="0"/>
              <a:t> جراحية مقبولة, سيطرة ورمية مكافئة للجراحة الجذرية, محافظة أفضل على الوظيفة الكلوية, مع احتمالية أفضل  للبقيا طويلة الأمد</a:t>
            </a:r>
          </a:p>
          <a:p>
            <a:pPr marL="0" indent="0" algn="just" rtl="1">
              <a:buNone/>
            </a:pPr>
            <a:r>
              <a:rPr lang="ar-SY" sz="3000" b="1" dirty="0" smtClean="0"/>
              <a:t>بالنسبة للأورام الكلوية </a:t>
            </a:r>
            <a:r>
              <a:rPr lang="en-US" sz="3000" b="1" dirty="0" smtClean="0"/>
              <a:t>T2</a:t>
            </a:r>
            <a:r>
              <a:rPr lang="ar-SY" sz="3000" b="1" dirty="0" smtClean="0"/>
              <a:t> , تطبيق الجراحة الجزئية يجب أن يكون أكثر انتقائية مع الأخذ بعين الاعتبار عوامل خاصة متعلقة بالورم وبحالة المريض </a:t>
            </a:r>
          </a:p>
          <a:p>
            <a:pPr marL="0" indent="0" algn="just" rtl="1">
              <a:buNone/>
            </a:pPr>
            <a:r>
              <a:rPr lang="ar-SA" sz="3000" b="1" dirty="0" smtClean="0">
                <a:solidFill>
                  <a:srgbClr val="0070C0"/>
                </a:solidFill>
              </a:rPr>
              <a:t>ي</a:t>
            </a:r>
            <a:r>
              <a:rPr lang="ar-SY" sz="3000" b="1" dirty="0" smtClean="0">
                <a:solidFill>
                  <a:srgbClr val="0070C0"/>
                </a:solidFill>
              </a:rPr>
              <a:t>نصح </a:t>
            </a:r>
            <a:r>
              <a:rPr lang="ar-SY" sz="3000" b="1" dirty="0">
                <a:solidFill>
                  <a:srgbClr val="0070C0"/>
                </a:solidFill>
              </a:rPr>
              <a:t>بإجراء دراسات مستقبلية لتحديد </a:t>
            </a:r>
            <a:r>
              <a:rPr lang="ar-SY" sz="3000" b="1" dirty="0" smtClean="0">
                <a:solidFill>
                  <a:srgbClr val="0070C0"/>
                </a:solidFill>
              </a:rPr>
              <a:t>الدور الأفضل للجراحة </a:t>
            </a:r>
            <a:r>
              <a:rPr lang="ar-SY" sz="3000" b="1" dirty="0">
                <a:solidFill>
                  <a:srgbClr val="0070C0"/>
                </a:solidFill>
              </a:rPr>
              <a:t>الجزئية في بعض </a:t>
            </a:r>
            <a:r>
              <a:rPr lang="ar-SY" sz="3000" b="1" dirty="0" smtClean="0">
                <a:solidFill>
                  <a:srgbClr val="0070C0"/>
                </a:solidFill>
              </a:rPr>
              <a:t>الحالات التي تشكل تحدياً جراحياً </a:t>
            </a:r>
            <a:endParaRPr lang="en-US" sz="3000" b="1" dirty="0">
              <a:solidFill>
                <a:srgbClr val="0070C0"/>
              </a:solidFill>
            </a:endParaRPr>
          </a:p>
        </p:txBody>
      </p:sp>
    </p:spTree>
    <p:extLst>
      <p:ext uri="{BB962C8B-B14F-4D97-AF65-F5344CB8AC3E}">
        <p14:creationId xmlns:p14="http://schemas.microsoft.com/office/powerpoint/2010/main" val="3397668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3" y="272609"/>
            <a:ext cx="9744798" cy="835755"/>
          </a:xfrm>
        </p:spPr>
        <p:txBody>
          <a:bodyPr/>
          <a:lstStyle/>
          <a:p>
            <a:pPr algn="ctr" rtl="1"/>
            <a:r>
              <a:rPr lang="ar-SY" b="1" dirty="0">
                <a:solidFill>
                  <a:srgbClr val="FFC000"/>
                </a:solidFill>
              </a:rPr>
              <a:t>استئصال الكلية الجزئي </a:t>
            </a:r>
            <a:r>
              <a:rPr lang="ar-SY" b="1" dirty="0">
                <a:solidFill>
                  <a:srgbClr val="FF0000"/>
                </a:solidFill>
              </a:rPr>
              <a:t>مقابل</a:t>
            </a:r>
            <a:r>
              <a:rPr lang="ar-SY" b="1" dirty="0">
                <a:solidFill>
                  <a:srgbClr val="FFC000"/>
                </a:solidFill>
              </a:rPr>
              <a:t> الاستئصال الجذري في تدبير سرطان الكلية الموضع</a:t>
            </a:r>
            <a:endParaRPr lang="en-US" dirty="0"/>
          </a:p>
        </p:txBody>
      </p:sp>
      <p:sp>
        <p:nvSpPr>
          <p:cNvPr id="3" name="Content Placeholder 2"/>
          <p:cNvSpPr>
            <a:spLocks noGrp="1"/>
          </p:cNvSpPr>
          <p:nvPr>
            <p:ph idx="1"/>
          </p:nvPr>
        </p:nvSpPr>
        <p:spPr>
          <a:xfrm>
            <a:off x="704184" y="1676400"/>
            <a:ext cx="10448726" cy="4571999"/>
          </a:xfrm>
        </p:spPr>
        <p:style>
          <a:lnRef idx="2">
            <a:schemeClr val="accent3"/>
          </a:lnRef>
          <a:fillRef idx="1">
            <a:schemeClr val="lt1"/>
          </a:fillRef>
          <a:effectRef idx="0">
            <a:schemeClr val="accent3"/>
          </a:effectRef>
          <a:fontRef idx="minor">
            <a:schemeClr val="dk1"/>
          </a:fontRef>
        </p:style>
        <p:txBody>
          <a:bodyPr>
            <a:normAutofit/>
          </a:bodyPr>
          <a:lstStyle/>
          <a:p>
            <a:pPr marL="0" indent="0" algn="just" rtl="1">
              <a:buNone/>
            </a:pPr>
            <a:r>
              <a:rPr lang="ar-SY" sz="3000" b="1" dirty="0" smtClean="0">
                <a:solidFill>
                  <a:srgbClr val="C00000"/>
                </a:solidFill>
              </a:rPr>
              <a:t>الاستنتاجات (2018):</a:t>
            </a:r>
          </a:p>
          <a:p>
            <a:pPr algn="just" rtl="1">
              <a:buFont typeface="Wingdings" panose="05000000000000000000" pitchFamily="2" charset="2"/>
              <a:buChar char="Ø"/>
            </a:pPr>
            <a:r>
              <a:rPr lang="ar-SY" sz="3000" b="1" dirty="0" smtClean="0"/>
              <a:t>الباثولوجي الحميد بعد استئصال الكلية الجزئي أشيع مما كان يعتقد..</a:t>
            </a:r>
          </a:p>
          <a:p>
            <a:pPr algn="just" rtl="1">
              <a:buFont typeface="Wingdings" panose="05000000000000000000" pitchFamily="2" charset="2"/>
              <a:buChar char="Ø"/>
            </a:pPr>
            <a:r>
              <a:rPr lang="ar-SY" sz="3000" b="1" dirty="0" smtClean="0"/>
              <a:t>استئصال العقد اللمفية لا يزيد البقيا في سرطان الكلية الموضّع</a:t>
            </a:r>
          </a:p>
          <a:p>
            <a:pPr algn="just" rtl="1">
              <a:buFont typeface="Wingdings" panose="05000000000000000000" pitchFamily="2" charset="2"/>
              <a:buChar char="Ø"/>
            </a:pPr>
            <a:r>
              <a:rPr lang="ar-SY" sz="3000" b="1" dirty="0" smtClean="0"/>
              <a:t>لا فرق في البقيا, وحدوث النقائل البعيدة بين الاستئصال الجزئي والجذري في سرطان الكلية الموضّع</a:t>
            </a:r>
          </a:p>
          <a:p>
            <a:pPr algn="just" rtl="1">
              <a:buFont typeface="Wingdings" panose="05000000000000000000" pitchFamily="2" charset="2"/>
              <a:buChar char="Ø"/>
            </a:pPr>
            <a:r>
              <a:rPr lang="ar-SY" sz="3000" b="1" dirty="0" smtClean="0"/>
              <a:t>الاستئصال الجذري, الاستئصال الجزئي, أم الإزالة عبر الجلد </a:t>
            </a:r>
            <a:r>
              <a:rPr lang="en-US" sz="3000" b="1" dirty="0" smtClean="0"/>
              <a:t>PC-Ablation</a:t>
            </a:r>
            <a:r>
              <a:rPr lang="ar-SY" sz="3000" b="1" dirty="0" smtClean="0"/>
              <a:t> أيها أفضل؟</a:t>
            </a:r>
          </a:p>
        </p:txBody>
      </p:sp>
    </p:spTree>
    <p:extLst>
      <p:ext uri="{BB962C8B-B14F-4D97-AF65-F5344CB8AC3E}">
        <p14:creationId xmlns:p14="http://schemas.microsoft.com/office/powerpoint/2010/main" val="3582365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3" y="272609"/>
            <a:ext cx="9744798" cy="835755"/>
          </a:xfrm>
        </p:spPr>
        <p:txBody>
          <a:bodyPr/>
          <a:lstStyle/>
          <a:p>
            <a:pPr algn="ctr" rtl="1"/>
            <a:r>
              <a:rPr lang="ar-SY" b="1" dirty="0">
                <a:solidFill>
                  <a:srgbClr val="FFC000"/>
                </a:solidFill>
              </a:rPr>
              <a:t>استئصال الكلية الجزئي </a:t>
            </a:r>
            <a:r>
              <a:rPr lang="ar-SY" b="1" dirty="0">
                <a:solidFill>
                  <a:srgbClr val="FF0000"/>
                </a:solidFill>
              </a:rPr>
              <a:t>مقابل</a:t>
            </a:r>
            <a:r>
              <a:rPr lang="ar-SY" b="1" dirty="0">
                <a:solidFill>
                  <a:srgbClr val="FFC000"/>
                </a:solidFill>
              </a:rPr>
              <a:t> الاستئصال الجذري في تدبير سرطان الكلية الموضع</a:t>
            </a:r>
            <a:endParaRPr lang="en-US" dirty="0"/>
          </a:p>
        </p:txBody>
      </p:sp>
      <p:sp>
        <p:nvSpPr>
          <p:cNvPr id="3" name="Content Placeholder 2"/>
          <p:cNvSpPr>
            <a:spLocks noGrp="1"/>
          </p:cNvSpPr>
          <p:nvPr>
            <p:ph idx="1"/>
          </p:nvPr>
        </p:nvSpPr>
        <p:spPr>
          <a:xfrm>
            <a:off x="704184" y="1676400"/>
            <a:ext cx="10448726" cy="4976648"/>
          </a:xfrm>
        </p:spPr>
        <p:style>
          <a:lnRef idx="2">
            <a:schemeClr val="accent3"/>
          </a:lnRef>
          <a:fillRef idx="1">
            <a:schemeClr val="lt1"/>
          </a:fillRef>
          <a:effectRef idx="0">
            <a:schemeClr val="accent3"/>
          </a:effectRef>
          <a:fontRef idx="minor">
            <a:schemeClr val="dk1"/>
          </a:fontRef>
        </p:style>
        <p:txBody>
          <a:bodyPr>
            <a:normAutofit/>
          </a:bodyPr>
          <a:lstStyle/>
          <a:p>
            <a:pPr marL="0" indent="0" algn="just" rtl="1">
              <a:buNone/>
            </a:pPr>
            <a:r>
              <a:rPr lang="ar-SY" sz="3000" b="1" dirty="0" smtClean="0">
                <a:solidFill>
                  <a:srgbClr val="C00000"/>
                </a:solidFill>
              </a:rPr>
              <a:t> (آذار 2019):</a:t>
            </a:r>
          </a:p>
          <a:p>
            <a:pPr marL="0" indent="0" algn="just" rtl="1">
              <a:buNone/>
            </a:pPr>
            <a:endParaRPr lang="ar-SY" sz="3000" b="1" dirty="0" smtClean="0">
              <a:solidFill>
                <a:srgbClr val="C00000"/>
              </a:solidFill>
            </a:endParaRP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759" y="1676400"/>
            <a:ext cx="4540469" cy="4976648"/>
          </a:xfrm>
          <a:prstGeom prst="rect">
            <a:avLst/>
          </a:prstGeom>
        </p:spPr>
      </p:pic>
    </p:spTree>
    <p:extLst>
      <p:ext uri="{BB962C8B-B14F-4D97-AF65-F5344CB8AC3E}">
        <p14:creationId xmlns:p14="http://schemas.microsoft.com/office/powerpoint/2010/main" val="3684879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3" y="272609"/>
            <a:ext cx="9744798" cy="835755"/>
          </a:xfrm>
        </p:spPr>
        <p:txBody>
          <a:bodyPr/>
          <a:lstStyle/>
          <a:p>
            <a:pPr algn="ctr" rtl="1"/>
            <a:r>
              <a:rPr lang="ar-SY" sz="5400" b="1" dirty="0" smtClean="0">
                <a:solidFill>
                  <a:srgbClr val="FFC000"/>
                </a:solidFill>
              </a:rPr>
              <a:t>الخلاصة</a:t>
            </a:r>
            <a:endParaRPr lang="en-US" sz="4800" b="1" dirty="0">
              <a:solidFill>
                <a:srgbClr val="FFC000"/>
              </a:solidFill>
            </a:endParaRPr>
          </a:p>
        </p:txBody>
      </p:sp>
      <p:sp>
        <p:nvSpPr>
          <p:cNvPr id="3" name="Content Placeholder 2"/>
          <p:cNvSpPr>
            <a:spLocks noGrp="1"/>
          </p:cNvSpPr>
          <p:nvPr>
            <p:ph idx="1"/>
          </p:nvPr>
        </p:nvSpPr>
        <p:spPr>
          <a:xfrm>
            <a:off x="704184" y="1219200"/>
            <a:ext cx="10448726" cy="5029199"/>
          </a:xfrm>
        </p:spPr>
        <p:style>
          <a:lnRef idx="2">
            <a:schemeClr val="accent3"/>
          </a:lnRef>
          <a:fillRef idx="1">
            <a:schemeClr val="lt1"/>
          </a:fillRef>
          <a:effectRef idx="0">
            <a:schemeClr val="accent3"/>
          </a:effectRef>
          <a:fontRef idx="minor">
            <a:schemeClr val="dk1"/>
          </a:fontRef>
        </p:style>
        <p:txBody>
          <a:bodyPr>
            <a:normAutofit/>
          </a:bodyPr>
          <a:lstStyle/>
          <a:p>
            <a:pPr marL="0" indent="0" algn="just">
              <a:buNone/>
            </a:pPr>
            <a:r>
              <a:rPr lang="en-US" sz="4000" b="1" i="1" dirty="0"/>
              <a:t>		</a:t>
            </a:r>
            <a:endParaRPr lang="en-US" sz="4000" b="1" i="1" dirty="0" smtClean="0"/>
          </a:p>
          <a:p>
            <a:pPr marL="0" indent="0" algn="just">
              <a:buNone/>
            </a:pPr>
            <a:endParaRPr lang="en-US" sz="4000" b="1" i="1" dirty="0"/>
          </a:p>
          <a:p>
            <a:pPr marL="0" indent="0" algn="just" rtl="1">
              <a:buNone/>
            </a:pPr>
            <a:r>
              <a:rPr lang="ar-SY" sz="4000" b="1" dirty="0" smtClean="0"/>
              <a:t>استئصال الكلية الجزئي </a:t>
            </a:r>
            <a:r>
              <a:rPr lang="ar-SA" sz="4000" b="1" dirty="0" smtClean="0"/>
              <a:t>لحفظ الوظيفة الكلوية </a:t>
            </a:r>
            <a:r>
              <a:rPr lang="ar-SY" sz="4000" b="1" dirty="0" smtClean="0"/>
              <a:t>خيار جراحي ناجع في تدبير أورام الكلية الخبيثة المنتقاة بعناية</a:t>
            </a:r>
            <a:endParaRPr lang="en-US" sz="4000" b="1" dirty="0"/>
          </a:p>
          <a:p>
            <a:pPr marL="0" indent="0" algn="just">
              <a:buNone/>
            </a:pPr>
            <a:endParaRPr lang="en-US" sz="4000" b="1" i="1" dirty="0"/>
          </a:p>
          <a:p>
            <a:pPr marL="0" indent="0" algn="just">
              <a:buNone/>
            </a:pPr>
            <a:endParaRPr lang="en-US" sz="4000" b="1" i="1" dirty="0"/>
          </a:p>
        </p:txBody>
      </p:sp>
    </p:spTree>
    <p:extLst>
      <p:ext uri="{BB962C8B-B14F-4D97-AF65-F5344CB8AC3E}">
        <p14:creationId xmlns:p14="http://schemas.microsoft.com/office/powerpoint/2010/main" val="1230288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59636" y="2496417"/>
            <a:ext cx="2299854" cy="1754326"/>
          </a:xfrm>
          <a:prstGeom prst="rect">
            <a:avLst/>
          </a:prstGeom>
          <a:noFill/>
        </p:spPr>
        <p:txBody>
          <a:bodyPr wrap="square" rtlCol="0">
            <a:spAutoFit/>
          </a:bodyPr>
          <a:lstStyle/>
          <a:p>
            <a:pPr algn="ctr"/>
            <a:r>
              <a:rPr lang="ar-SY" sz="5400" b="1" dirty="0" smtClean="0">
                <a:solidFill>
                  <a:srgbClr val="FFC000"/>
                </a:solidFill>
              </a:rPr>
              <a:t>شكراً</a:t>
            </a:r>
            <a:r>
              <a:rPr lang="en-US" sz="5400" b="1" dirty="0" smtClean="0">
                <a:solidFill>
                  <a:srgbClr val="FFC000"/>
                </a:solidFill>
              </a:rPr>
              <a:t> </a:t>
            </a:r>
            <a:endParaRPr lang="ar-SY" sz="5400" b="1" dirty="0" smtClean="0">
              <a:solidFill>
                <a:srgbClr val="FFC000"/>
              </a:solidFill>
            </a:endParaRPr>
          </a:p>
          <a:p>
            <a:pPr algn="ctr"/>
            <a:r>
              <a:rPr lang="ar-SY" sz="5400" b="1" dirty="0" smtClean="0">
                <a:solidFill>
                  <a:srgbClr val="FFC000"/>
                </a:solidFill>
              </a:rPr>
              <a:t>لإصغائكم</a:t>
            </a:r>
          </a:p>
        </p:txBody>
      </p:sp>
      <p:pic>
        <p:nvPicPr>
          <p:cNvPr id="1026" name="Picture 2" descr="C:\Users\pc2\Desktop\صورة 2 عارف.png"/>
          <p:cNvPicPr>
            <a:picLocks noGrp="1" noChangeAspect="1" noChangeArrowheads="1"/>
          </p:cNvPicPr>
          <p:nvPr>
            <p:ph idx="1"/>
          </p:nvPr>
        </p:nvPicPr>
        <p:blipFill>
          <a:blip r:embed="rId2"/>
          <a:srcRect/>
          <a:stretch>
            <a:fillRect/>
          </a:stretch>
        </p:blipFill>
        <p:spPr bwMode="auto">
          <a:xfrm>
            <a:off x="0" y="487972"/>
            <a:ext cx="4563628" cy="3262226"/>
          </a:xfrm>
          <a:prstGeom prst="rect">
            <a:avLst/>
          </a:prstGeom>
          <a:ln w="88900" cap="sq" cmpd="thickThin">
            <a:solidFill>
              <a:srgbClr val="000000"/>
            </a:solidFill>
            <a:prstDash val="solid"/>
            <a:miter lim="800000"/>
          </a:ln>
          <a:effectLst>
            <a:innerShdw blurRad="76200">
              <a:srgbClr val="000000"/>
            </a:innerShdw>
          </a:effectLst>
        </p:spPr>
      </p:pic>
      <p:pic>
        <p:nvPicPr>
          <p:cNvPr id="2" name="Picture 2"/>
          <p:cNvPicPr>
            <a:picLocks noChangeAspect="1" noChangeArrowheads="1"/>
          </p:cNvPicPr>
          <p:nvPr/>
        </p:nvPicPr>
        <p:blipFill>
          <a:blip r:embed="rId3" cstate="print"/>
          <a:srcRect/>
          <a:stretch>
            <a:fillRect/>
          </a:stretch>
        </p:blipFill>
        <p:spPr bwMode="auto">
          <a:xfrm>
            <a:off x="4722471" y="486137"/>
            <a:ext cx="4016416" cy="327563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58485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3" y="272609"/>
            <a:ext cx="9744798" cy="835755"/>
          </a:xfrm>
        </p:spPr>
        <p:txBody>
          <a:bodyPr/>
          <a:lstStyle/>
          <a:p>
            <a:pPr algn="ctr" rtl="1"/>
            <a:r>
              <a:rPr lang="ar-SY" sz="4400" b="1" dirty="0" err="1" smtClean="0">
                <a:solidFill>
                  <a:srgbClr val="FFC000"/>
                </a:solidFill>
              </a:rPr>
              <a:t>الاستطبابات</a:t>
            </a:r>
            <a:endParaRPr lang="en-US" sz="5000" b="1" dirty="0">
              <a:solidFill>
                <a:srgbClr val="FFC000"/>
              </a:solidFill>
            </a:endParaRPr>
          </a:p>
        </p:txBody>
      </p:sp>
      <p:sp>
        <p:nvSpPr>
          <p:cNvPr id="3" name="Content Placeholder 2"/>
          <p:cNvSpPr>
            <a:spLocks noGrp="1"/>
          </p:cNvSpPr>
          <p:nvPr>
            <p:ph idx="1"/>
          </p:nvPr>
        </p:nvSpPr>
        <p:spPr>
          <a:xfrm>
            <a:off x="704184" y="1219200"/>
            <a:ext cx="10448726" cy="5029199"/>
          </a:xfrm>
        </p:spPr>
        <p:style>
          <a:lnRef idx="2">
            <a:schemeClr val="accent3"/>
          </a:lnRef>
          <a:fillRef idx="1">
            <a:schemeClr val="lt1"/>
          </a:fillRef>
          <a:effectRef idx="0">
            <a:schemeClr val="accent3"/>
          </a:effectRef>
          <a:fontRef idx="minor">
            <a:schemeClr val="dk1"/>
          </a:fontRef>
        </p:style>
        <p:txBody>
          <a:bodyPr>
            <a:normAutofit/>
          </a:bodyPr>
          <a:lstStyle/>
          <a:p>
            <a:pPr algn="just" rtl="1"/>
            <a:r>
              <a:rPr lang="ar-SY" sz="4000" dirty="0" smtClean="0"/>
              <a:t>يستطب الاستئصال الجزئي عندما تكون </a:t>
            </a:r>
            <a:r>
              <a:rPr lang="ar-SY" sz="4000" b="1" dirty="0" smtClean="0">
                <a:solidFill>
                  <a:srgbClr val="C00000"/>
                </a:solidFill>
              </a:rPr>
              <a:t>المحافظة على </a:t>
            </a:r>
            <a:r>
              <a:rPr lang="ar-SY" sz="4000" b="1" dirty="0" err="1" smtClean="0">
                <a:solidFill>
                  <a:srgbClr val="C00000"/>
                </a:solidFill>
              </a:rPr>
              <a:t>البرانشيم</a:t>
            </a:r>
            <a:r>
              <a:rPr lang="ar-SY" sz="4000" b="1" dirty="0" smtClean="0">
                <a:solidFill>
                  <a:srgbClr val="C00000"/>
                </a:solidFill>
              </a:rPr>
              <a:t> الكلوي الوظيفي أمراً هاماً</a:t>
            </a:r>
          </a:p>
          <a:p>
            <a:pPr algn="just" rtl="1"/>
            <a:r>
              <a:rPr lang="ar-SY" sz="4000" dirty="0"/>
              <a:t>استئصال </a:t>
            </a:r>
            <a:r>
              <a:rPr lang="ar-SY" sz="4000" dirty="0" smtClean="0"/>
              <a:t>الكلية الجزئي يعتبر الاختيار الأفضل لتدبير معظم الكتل الكلوية مع المحافظة على وظيفة كلوية </a:t>
            </a:r>
            <a:r>
              <a:rPr lang="ar-SY" sz="4000" dirty="0"/>
              <a:t>عظمى </a:t>
            </a:r>
            <a:r>
              <a:rPr lang="ar-SY" sz="4000" b="1" dirty="0">
                <a:solidFill>
                  <a:srgbClr val="C00000"/>
                </a:solidFill>
              </a:rPr>
              <a:t>عندما يكون من الممكن جراحياً </a:t>
            </a:r>
            <a:endParaRPr lang="ar-SY" sz="4000" b="1" dirty="0" smtClean="0">
              <a:solidFill>
                <a:srgbClr val="C00000"/>
              </a:solidFill>
            </a:endParaRPr>
          </a:p>
        </p:txBody>
      </p:sp>
    </p:spTree>
    <p:extLst>
      <p:ext uri="{BB962C8B-B14F-4D97-AF65-F5344CB8AC3E}">
        <p14:creationId xmlns:p14="http://schemas.microsoft.com/office/powerpoint/2010/main" val="226325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184" y="609600"/>
            <a:ext cx="10448726" cy="5638799"/>
          </a:xfrm>
          <a:solidFill>
            <a:schemeClr val="tx1"/>
          </a:solidFill>
        </p:spPr>
        <p:txBody>
          <a:bodyPr>
            <a:normAutofit fontScale="92500"/>
          </a:bodyPr>
          <a:lstStyle/>
          <a:p>
            <a:pPr algn="just" rtl="1"/>
            <a:r>
              <a:rPr lang="ar-SY" sz="4000" b="1" dirty="0" err="1" smtClean="0">
                <a:solidFill>
                  <a:srgbClr val="FF0000"/>
                </a:solidFill>
              </a:rPr>
              <a:t>الاستطبابات</a:t>
            </a:r>
            <a:r>
              <a:rPr lang="ar-SY" sz="4000" b="1" dirty="0" smtClean="0">
                <a:solidFill>
                  <a:srgbClr val="FF0000"/>
                </a:solidFill>
              </a:rPr>
              <a:t> في الماضي:</a:t>
            </a:r>
          </a:p>
          <a:p>
            <a:pPr marL="514350" indent="-514350" algn="just" rtl="1">
              <a:buFont typeface="+mj-lt"/>
              <a:buAutoNum type="arabicPeriod"/>
            </a:pPr>
            <a:r>
              <a:rPr lang="ar-SY" sz="4000" dirty="0" smtClean="0">
                <a:solidFill>
                  <a:schemeClr val="bg1"/>
                </a:solidFill>
              </a:rPr>
              <a:t>الأورام الكلوية ثنائية الجانب</a:t>
            </a:r>
          </a:p>
          <a:p>
            <a:pPr marL="514350" indent="-514350" algn="just" rtl="1">
              <a:buFont typeface="+mj-lt"/>
              <a:buAutoNum type="arabicPeriod"/>
            </a:pPr>
            <a:r>
              <a:rPr lang="ar-SY" sz="4000" dirty="0" smtClean="0">
                <a:solidFill>
                  <a:schemeClr val="bg1"/>
                </a:solidFill>
              </a:rPr>
              <a:t>الأورام الكلوية في كلية وحيدة </a:t>
            </a:r>
          </a:p>
          <a:p>
            <a:pPr marL="514350" indent="-514350" algn="just" rtl="1">
              <a:buFont typeface="+mj-lt"/>
              <a:buAutoNum type="arabicPeriod"/>
            </a:pPr>
            <a:r>
              <a:rPr lang="ar-SY" sz="4000" dirty="0" smtClean="0">
                <a:solidFill>
                  <a:schemeClr val="bg1"/>
                </a:solidFill>
              </a:rPr>
              <a:t>المرضى </a:t>
            </a:r>
            <a:r>
              <a:rPr lang="ar-SY" sz="4000" dirty="0" err="1" smtClean="0">
                <a:solidFill>
                  <a:schemeClr val="bg1"/>
                </a:solidFill>
              </a:rPr>
              <a:t>ال</a:t>
            </a:r>
            <a:r>
              <a:rPr lang="ar-SA" sz="4000" dirty="0" smtClean="0">
                <a:solidFill>
                  <a:schemeClr val="bg1"/>
                </a:solidFill>
              </a:rPr>
              <a:t>معرّض</a:t>
            </a:r>
            <a:r>
              <a:rPr lang="ar-SY" sz="4000" dirty="0" smtClean="0">
                <a:solidFill>
                  <a:schemeClr val="bg1"/>
                </a:solidFill>
              </a:rPr>
              <a:t>ون </a:t>
            </a:r>
            <a:r>
              <a:rPr lang="ar-SA" sz="4000" dirty="0" smtClean="0">
                <a:solidFill>
                  <a:schemeClr val="bg1"/>
                </a:solidFill>
              </a:rPr>
              <a:t>ل</a:t>
            </a:r>
            <a:r>
              <a:rPr lang="ar-SY" sz="4000" dirty="0" smtClean="0">
                <a:solidFill>
                  <a:schemeClr val="bg1"/>
                </a:solidFill>
              </a:rPr>
              <a:t>خطر مستقبلي عالي لتطور قصور كلوي</a:t>
            </a:r>
          </a:p>
          <a:p>
            <a:pPr marL="514350" indent="-514350" algn="just" rtl="1">
              <a:buFont typeface="+mj-lt"/>
              <a:buAutoNum type="arabicPeriod"/>
            </a:pPr>
            <a:r>
              <a:rPr lang="ar-SY" sz="4000" dirty="0" smtClean="0">
                <a:solidFill>
                  <a:schemeClr val="bg1"/>
                </a:solidFill>
              </a:rPr>
              <a:t>الأورام الكلوية الصغيرة الأقل من 4 سم قطراً (</a:t>
            </a:r>
            <a:r>
              <a:rPr lang="en-US" sz="4000" dirty="0" smtClean="0">
                <a:solidFill>
                  <a:schemeClr val="bg1"/>
                </a:solidFill>
              </a:rPr>
              <a:t>T1a</a:t>
            </a:r>
            <a:r>
              <a:rPr lang="ar-SY" sz="4000" dirty="0" smtClean="0">
                <a:solidFill>
                  <a:schemeClr val="bg1"/>
                </a:solidFill>
              </a:rPr>
              <a:t>)</a:t>
            </a:r>
          </a:p>
          <a:p>
            <a:pPr algn="just" rtl="1"/>
            <a:r>
              <a:rPr lang="ar-SY" sz="4000" b="1" dirty="0" smtClean="0">
                <a:solidFill>
                  <a:srgbClr val="FF0000"/>
                </a:solidFill>
              </a:rPr>
              <a:t>حالياً:</a:t>
            </a:r>
            <a:endParaRPr lang="ar-SA" sz="4000" b="1" dirty="0" smtClean="0">
              <a:solidFill>
                <a:srgbClr val="FF0000"/>
              </a:solidFill>
            </a:endParaRPr>
          </a:p>
          <a:p>
            <a:pPr algn="just" rtl="1">
              <a:buNone/>
            </a:pPr>
            <a:r>
              <a:rPr lang="ar-SY" sz="4000" b="1" dirty="0" smtClean="0">
                <a:solidFill>
                  <a:srgbClr val="FF0000"/>
                </a:solidFill>
              </a:rPr>
              <a:t> </a:t>
            </a:r>
            <a:r>
              <a:rPr lang="ar-SY" sz="4000" b="1" dirty="0" smtClean="0">
                <a:solidFill>
                  <a:schemeClr val="bg1"/>
                </a:solidFill>
              </a:rPr>
              <a:t>أصبحت الاستطبابات واسعة </a:t>
            </a:r>
            <a:r>
              <a:rPr lang="ar-SY" sz="4000" b="1" dirty="0">
                <a:solidFill>
                  <a:schemeClr val="bg1"/>
                </a:solidFill>
              </a:rPr>
              <a:t>جداً لتشمل معظم الكتل الكلوية التي يمكن إزالتها جراحياً بشكل كامل </a:t>
            </a:r>
            <a:r>
              <a:rPr lang="ar-SY" sz="4000" b="1" dirty="0" smtClean="0">
                <a:solidFill>
                  <a:schemeClr val="bg1"/>
                </a:solidFill>
              </a:rPr>
              <a:t>وآمن </a:t>
            </a:r>
            <a:r>
              <a:rPr lang="ar-SY" sz="4000" b="1" dirty="0">
                <a:solidFill>
                  <a:schemeClr val="bg1"/>
                </a:solidFill>
              </a:rPr>
              <a:t>بغض النظر عن </a:t>
            </a:r>
            <a:r>
              <a:rPr lang="ar-SY" sz="4000" b="1" dirty="0" smtClean="0">
                <a:solidFill>
                  <a:schemeClr val="bg1"/>
                </a:solidFill>
              </a:rPr>
              <a:t>حجمها</a:t>
            </a:r>
            <a:endParaRPr lang="en-US" sz="4000" b="1" dirty="0">
              <a:solidFill>
                <a:schemeClr val="bg1"/>
              </a:solidFill>
            </a:endParaRPr>
          </a:p>
        </p:txBody>
      </p:sp>
    </p:spTree>
    <p:extLst>
      <p:ext uri="{BB962C8B-B14F-4D97-AF65-F5344CB8AC3E}">
        <p14:creationId xmlns:p14="http://schemas.microsoft.com/office/powerpoint/2010/main" val="471386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3" y="272609"/>
            <a:ext cx="9744798" cy="835755"/>
          </a:xfrm>
        </p:spPr>
        <p:txBody>
          <a:bodyPr/>
          <a:lstStyle/>
          <a:p>
            <a:pPr algn="ctr" rtl="1"/>
            <a:r>
              <a:rPr lang="ar-SY" sz="4400" b="1" dirty="0" smtClean="0">
                <a:solidFill>
                  <a:srgbClr val="FFC000"/>
                </a:solidFill>
              </a:rPr>
              <a:t>مضادات الاستطباب الحاليّة</a:t>
            </a:r>
            <a:endParaRPr lang="en-US" sz="4400" b="1" dirty="0">
              <a:solidFill>
                <a:srgbClr val="FFC000"/>
              </a:solidFill>
            </a:endParaRPr>
          </a:p>
        </p:txBody>
      </p:sp>
      <p:sp>
        <p:nvSpPr>
          <p:cNvPr id="3" name="Content Placeholder 2"/>
          <p:cNvSpPr>
            <a:spLocks noGrp="1"/>
          </p:cNvSpPr>
          <p:nvPr>
            <p:ph idx="1"/>
          </p:nvPr>
        </p:nvSpPr>
        <p:spPr>
          <a:xfrm>
            <a:off x="776755" y="1277258"/>
            <a:ext cx="10448726" cy="5029199"/>
          </a:xfrm>
          <a:solidFill>
            <a:schemeClr val="tx1"/>
          </a:solidFill>
        </p:spPr>
        <p:txBody>
          <a:bodyPr>
            <a:normAutofit fontScale="85000" lnSpcReduction="20000"/>
          </a:bodyPr>
          <a:lstStyle/>
          <a:p>
            <a:pPr algn="r" rtl="1"/>
            <a:r>
              <a:rPr lang="ar-SY" sz="4000" b="1" dirty="0" smtClean="0">
                <a:solidFill>
                  <a:srgbClr val="FF0000"/>
                </a:solidFill>
              </a:rPr>
              <a:t>أسباب تقنية جراحية:</a:t>
            </a:r>
          </a:p>
          <a:p>
            <a:pPr marL="514350" indent="-514350" algn="r" rtl="1">
              <a:buFont typeface="+mj-lt"/>
              <a:buAutoNum type="arabicPeriod"/>
            </a:pPr>
            <a:r>
              <a:rPr lang="ar-SY" sz="4000" dirty="0" smtClean="0">
                <a:solidFill>
                  <a:schemeClr val="bg1"/>
                </a:solidFill>
              </a:rPr>
              <a:t>زمن الإقفار البارد للكلية أكثر من 45 دقيقة ◄الاستئصال خارج الجسم</a:t>
            </a:r>
          </a:p>
          <a:p>
            <a:pPr marL="514350" indent="-514350" algn="r" rtl="1">
              <a:buFont typeface="+mj-lt"/>
              <a:buAutoNum type="arabicPeriod"/>
            </a:pPr>
            <a:r>
              <a:rPr lang="ar-SY" sz="4000" dirty="0" smtClean="0">
                <a:solidFill>
                  <a:schemeClr val="bg1"/>
                </a:solidFill>
              </a:rPr>
              <a:t>كتلة </a:t>
            </a:r>
            <a:r>
              <a:rPr lang="ar-SY" sz="4000" dirty="0" err="1" smtClean="0">
                <a:solidFill>
                  <a:schemeClr val="bg1"/>
                </a:solidFill>
              </a:rPr>
              <a:t>النفرونات</a:t>
            </a:r>
            <a:r>
              <a:rPr lang="ar-SY" sz="4000" dirty="0" smtClean="0">
                <a:solidFill>
                  <a:schemeClr val="bg1"/>
                </a:solidFill>
              </a:rPr>
              <a:t> الإجمالية المتبقية أقل من 20 %</a:t>
            </a:r>
          </a:p>
          <a:p>
            <a:pPr algn="r" rtl="1"/>
            <a:r>
              <a:rPr lang="ar-SY" sz="4000" b="1" dirty="0">
                <a:solidFill>
                  <a:srgbClr val="FF0000"/>
                </a:solidFill>
              </a:rPr>
              <a:t>أسباب متعلقة بالورم:</a:t>
            </a:r>
          </a:p>
          <a:p>
            <a:pPr marL="514350" indent="-514350" algn="r" rtl="1">
              <a:buFont typeface="+mj-lt"/>
              <a:buAutoNum type="arabicPeriod"/>
            </a:pPr>
            <a:r>
              <a:rPr lang="ar-SY" sz="4000" dirty="0">
                <a:solidFill>
                  <a:schemeClr val="bg1"/>
                </a:solidFill>
              </a:rPr>
              <a:t>الورم يغطي </a:t>
            </a:r>
            <a:r>
              <a:rPr lang="ar-SY" sz="4000" dirty="0" smtClean="0">
                <a:solidFill>
                  <a:schemeClr val="bg1"/>
                </a:solidFill>
              </a:rPr>
              <a:t>وبشكل </a:t>
            </a:r>
            <a:r>
              <a:rPr lang="ar-SY" sz="4000" dirty="0">
                <a:solidFill>
                  <a:schemeClr val="bg1"/>
                </a:solidFill>
              </a:rPr>
              <a:t>واسع السرة الوعائية للكلية</a:t>
            </a:r>
          </a:p>
          <a:p>
            <a:pPr marL="514350" indent="-514350" algn="r" rtl="1">
              <a:buFont typeface="+mj-lt"/>
              <a:buAutoNum type="arabicPeriod"/>
            </a:pPr>
            <a:r>
              <a:rPr lang="ar-SY" sz="4000" dirty="0">
                <a:solidFill>
                  <a:schemeClr val="bg1"/>
                </a:solidFill>
              </a:rPr>
              <a:t>الورم يغزو </a:t>
            </a:r>
            <a:r>
              <a:rPr lang="ar-SY" sz="4000" dirty="0" smtClean="0">
                <a:solidFill>
                  <a:schemeClr val="bg1"/>
                </a:solidFill>
              </a:rPr>
              <a:t>وبشكل </a:t>
            </a:r>
            <a:r>
              <a:rPr lang="ar-SY" sz="4000" dirty="0">
                <a:solidFill>
                  <a:schemeClr val="bg1"/>
                </a:solidFill>
              </a:rPr>
              <a:t>كبير الجهاز المفرغ المركزي للكلية </a:t>
            </a:r>
          </a:p>
          <a:p>
            <a:pPr marL="514350" indent="-514350" algn="r" rtl="1">
              <a:buFont typeface="+mj-lt"/>
              <a:buAutoNum type="arabicPeriod"/>
            </a:pPr>
            <a:r>
              <a:rPr lang="ar-SY" sz="4000" dirty="0">
                <a:solidFill>
                  <a:schemeClr val="bg1"/>
                </a:solidFill>
              </a:rPr>
              <a:t>خثرة ورمية في الأوردة الكلوية الكبيرة</a:t>
            </a:r>
          </a:p>
          <a:p>
            <a:pPr marL="514350" indent="-514350" algn="r" rtl="1">
              <a:buFont typeface="+mj-lt"/>
              <a:buAutoNum type="arabicPeriod"/>
            </a:pPr>
            <a:r>
              <a:rPr lang="ar-SY" sz="4000" dirty="0">
                <a:solidFill>
                  <a:schemeClr val="bg1"/>
                </a:solidFill>
              </a:rPr>
              <a:t>غزو للأعضاء المجاورة للكلية (</a:t>
            </a:r>
            <a:r>
              <a:rPr lang="en-US" sz="4000" dirty="0">
                <a:solidFill>
                  <a:schemeClr val="bg1"/>
                </a:solidFill>
              </a:rPr>
              <a:t>T4</a:t>
            </a:r>
            <a:r>
              <a:rPr lang="ar-SY" sz="4000" dirty="0">
                <a:solidFill>
                  <a:schemeClr val="bg1"/>
                </a:solidFill>
              </a:rPr>
              <a:t>)  </a:t>
            </a:r>
          </a:p>
          <a:p>
            <a:pPr marL="514350" indent="-514350" algn="r" rtl="1">
              <a:buFont typeface="+mj-lt"/>
              <a:buAutoNum type="arabicPeriod"/>
            </a:pPr>
            <a:r>
              <a:rPr lang="ar-SY" sz="4000" dirty="0">
                <a:solidFill>
                  <a:schemeClr val="bg1"/>
                </a:solidFill>
              </a:rPr>
              <a:t>ضخامة عقد بلغمية ناحية</a:t>
            </a:r>
          </a:p>
          <a:p>
            <a:pPr marL="514350" indent="-514350" algn="r" rtl="1">
              <a:buFont typeface="+mj-lt"/>
              <a:buAutoNum type="arabicPeriod"/>
            </a:pPr>
            <a:endParaRPr lang="ar-SY" sz="4000" dirty="0" smtClean="0">
              <a:solidFill>
                <a:schemeClr val="bg1"/>
              </a:solidFill>
            </a:endParaRPr>
          </a:p>
        </p:txBody>
      </p:sp>
    </p:spTree>
    <p:extLst>
      <p:ext uri="{BB962C8B-B14F-4D97-AF65-F5344CB8AC3E}">
        <p14:creationId xmlns:p14="http://schemas.microsoft.com/office/powerpoint/2010/main" val="354935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3" y="272609"/>
            <a:ext cx="9744798" cy="835755"/>
          </a:xfrm>
        </p:spPr>
        <p:txBody>
          <a:bodyPr/>
          <a:lstStyle/>
          <a:p>
            <a:pPr algn="ctr" rtl="1"/>
            <a:r>
              <a:rPr lang="ar-SY" sz="4400" b="1" dirty="0" smtClean="0">
                <a:solidFill>
                  <a:srgbClr val="FFC000"/>
                </a:solidFill>
              </a:rPr>
              <a:t>تحضيرات ما قبل الجراحة</a:t>
            </a:r>
            <a:endParaRPr lang="en-US" sz="4400" b="1" dirty="0">
              <a:solidFill>
                <a:srgbClr val="FFC000"/>
              </a:solidFill>
            </a:endParaRPr>
          </a:p>
        </p:txBody>
      </p:sp>
      <p:sp>
        <p:nvSpPr>
          <p:cNvPr id="3" name="Content Placeholder 2"/>
          <p:cNvSpPr>
            <a:spLocks noGrp="1"/>
          </p:cNvSpPr>
          <p:nvPr>
            <p:ph idx="1"/>
          </p:nvPr>
        </p:nvSpPr>
        <p:spPr>
          <a:xfrm>
            <a:off x="704184" y="1219200"/>
            <a:ext cx="10448726" cy="5029199"/>
          </a:xfrm>
          <a:solidFill>
            <a:schemeClr val="tx1"/>
          </a:solidFill>
        </p:spPr>
        <p:txBody>
          <a:bodyPr>
            <a:normAutofit/>
          </a:bodyPr>
          <a:lstStyle/>
          <a:p>
            <a:pPr algn="just" rtl="1"/>
            <a:r>
              <a:rPr lang="ar-SY" sz="3200" b="1" dirty="0" smtClean="0">
                <a:solidFill>
                  <a:schemeClr val="bg1"/>
                </a:solidFill>
              </a:rPr>
              <a:t>يجب تحديد موقع و امتداد الورم بشكل دقيق:</a:t>
            </a:r>
            <a:r>
              <a:rPr lang="en-US" sz="3200" dirty="0" smtClean="0">
                <a:solidFill>
                  <a:schemeClr val="bg1"/>
                </a:solidFill>
              </a:rPr>
              <a:t>CT </a:t>
            </a:r>
            <a:r>
              <a:rPr lang="ar-SY" sz="3200" dirty="0" smtClean="0">
                <a:solidFill>
                  <a:schemeClr val="bg1"/>
                </a:solidFill>
              </a:rPr>
              <a:t>, </a:t>
            </a:r>
            <a:r>
              <a:rPr lang="en-US" sz="3200" dirty="0" smtClean="0">
                <a:solidFill>
                  <a:schemeClr val="bg1"/>
                </a:solidFill>
              </a:rPr>
              <a:t>MRI </a:t>
            </a:r>
            <a:r>
              <a:rPr lang="ar-SY" sz="3200" dirty="0" smtClean="0">
                <a:solidFill>
                  <a:schemeClr val="bg1"/>
                </a:solidFill>
              </a:rPr>
              <a:t> والإيكو. وذلك </a:t>
            </a:r>
            <a:r>
              <a:rPr lang="ar-SY" sz="3200" dirty="0" smtClean="0">
                <a:solidFill>
                  <a:srgbClr val="C00000"/>
                </a:solidFill>
              </a:rPr>
              <a:t>لنفي امتداد موضعي و/أو داء نقائلي</a:t>
            </a:r>
            <a:r>
              <a:rPr lang="ar-SY" sz="3200" dirty="0" smtClean="0">
                <a:solidFill>
                  <a:schemeClr val="bg1"/>
                </a:solidFill>
              </a:rPr>
              <a:t>, وفي بعض الحالات يجرى تصوير وعائي لأوعية الكلية لدراسة الشريان الكلوي الرئيسي و تحديد تفرعاته</a:t>
            </a:r>
          </a:p>
          <a:p>
            <a:pPr algn="just" rtl="1"/>
            <a:r>
              <a:rPr lang="ar-SY" sz="3200" b="1" dirty="0">
                <a:solidFill>
                  <a:schemeClr val="bg1"/>
                </a:solidFill>
              </a:rPr>
              <a:t>التصوير </a:t>
            </a:r>
            <a:r>
              <a:rPr lang="ar-SY" sz="3200" b="1" dirty="0" err="1">
                <a:solidFill>
                  <a:schemeClr val="bg1"/>
                </a:solidFill>
              </a:rPr>
              <a:t>الومضاني</a:t>
            </a:r>
            <a:r>
              <a:rPr lang="ar-SY" sz="3200" b="1" dirty="0">
                <a:solidFill>
                  <a:schemeClr val="bg1"/>
                </a:solidFill>
              </a:rPr>
              <a:t> للكلية </a:t>
            </a:r>
            <a:r>
              <a:rPr lang="ar-SY" sz="3200" dirty="0" smtClean="0">
                <a:solidFill>
                  <a:schemeClr val="bg1"/>
                </a:solidFill>
              </a:rPr>
              <a:t>مفيد </a:t>
            </a:r>
            <a:r>
              <a:rPr lang="ar-SY" sz="3200" dirty="0">
                <a:solidFill>
                  <a:schemeClr val="bg1"/>
                </a:solidFill>
              </a:rPr>
              <a:t>في </a:t>
            </a:r>
            <a:r>
              <a:rPr lang="ar-SY" sz="3200" dirty="0">
                <a:solidFill>
                  <a:srgbClr val="C00000"/>
                </a:solidFill>
              </a:rPr>
              <a:t>تحديد النسبة الوظيفية للكلية المصابة بالورم قبل </a:t>
            </a:r>
            <a:r>
              <a:rPr lang="ar-SY" sz="3200" dirty="0" smtClean="0">
                <a:solidFill>
                  <a:srgbClr val="C00000"/>
                </a:solidFill>
              </a:rPr>
              <a:t>الجراحة,</a:t>
            </a:r>
            <a:r>
              <a:rPr lang="ar-SY" sz="3200" dirty="0" smtClean="0">
                <a:solidFill>
                  <a:schemeClr val="bg1"/>
                </a:solidFill>
              </a:rPr>
              <a:t> والكلية </a:t>
            </a:r>
            <a:r>
              <a:rPr lang="ar-SY" sz="3200" dirty="0">
                <a:solidFill>
                  <a:schemeClr val="bg1"/>
                </a:solidFill>
              </a:rPr>
              <a:t>المصابة بالورم </a:t>
            </a:r>
            <a:r>
              <a:rPr lang="ar-SY" sz="3200" dirty="0" smtClean="0">
                <a:solidFill>
                  <a:schemeClr val="bg1"/>
                </a:solidFill>
              </a:rPr>
              <a:t>ذات الوظيفة المتدنية </a:t>
            </a:r>
            <a:r>
              <a:rPr lang="ar-SY" sz="3200" dirty="0">
                <a:solidFill>
                  <a:schemeClr val="bg1"/>
                </a:solidFill>
              </a:rPr>
              <a:t>ليست </a:t>
            </a:r>
            <a:r>
              <a:rPr lang="ar-SY" sz="3200" dirty="0" smtClean="0">
                <a:solidFill>
                  <a:schemeClr val="bg1"/>
                </a:solidFill>
              </a:rPr>
              <a:t>مثالية </a:t>
            </a:r>
            <a:r>
              <a:rPr lang="ar-SY" sz="3200" dirty="0">
                <a:solidFill>
                  <a:schemeClr val="bg1"/>
                </a:solidFill>
              </a:rPr>
              <a:t>للجراحة الجزئية في حال كانت الكلية المقابلة تبدي وظيفة </a:t>
            </a:r>
            <a:r>
              <a:rPr lang="ar-SY" sz="3200" dirty="0" smtClean="0">
                <a:solidFill>
                  <a:schemeClr val="bg1"/>
                </a:solidFill>
              </a:rPr>
              <a:t>طبيعية</a:t>
            </a:r>
          </a:p>
          <a:p>
            <a:pPr algn="just" rtl="1"/>
            <a:r>
              <a:rPr lang="ar-SY" sz="3200" b="1" dirty="0">
                <a:solidFill>
                  <a:schemeClr val="bg1"/>
                </a:solidFill>
              </a:rPr>
              <a:t>استخدام التصوير بالأمواج فوق الصوتية أثناء الجراحة </a:t>
            </a:r>
            <a:r>
              <a:rPr lang="ar-SY" sz="3200" dirty="0">
                <a:solidFill>
                  <a:schemeClr val="bg1"/>
                </a:solidFill>
              </a:rPr>
              <a:t>ازداد بشكل متسارع </a:t>
            </a:r>
            <a:r>
              <a:rPr lang="ar-SY" sz="3200" dirty="0" smtClean="0">
                <a:solidFill>
                  <a:schemeClr val="bg1"/>
                </a:solidFill>
              </a:rPr>
              <a:t>وأصبح </a:t>
            </a:r>
            <a:r>
              <a:rPr lang="ar-SY" sz="3200" dirty="0">
                <a:solidFill>
                  <a:schemeClr val="bg1"/>
                </a:solidFill>
              </a:rPr>
              <a:t>يلعب دوراً هاماً في تحديد ملائمة المريض لإجراء استئصال جزئي أم جذري </a:t>
            </a:r>
            <a:endParaRPr lang="en-US" sz="3200" dirty="0">
              <a:solidFill>
                <a:schemeClr val="bg1"/>
              </a:solidFill>
            </a:endParaRPr>
          </a:p>
          <a:p>
            <a:pPr algn="just" rtl="1"/>
            <a:endParaRPr lang="en-US" sz="3000" dirty="0">
              <a:solidFill>
                <a:schemeClr val="bg1"/>
              </a:solidFill>
            </a:endParaRPr>
          </a:p>
        </p:txBody>
      </p:sp>
    </p:spTree>
    <p:extLst>
      <p:ext uri="{BB962C8B-B14F-4D97-AF65-F5344CB8AC3E}">
        <p14:creationId xmlns:p14="http://schemas.microsoft.com/office/powerpoint/2010/main" val="2649251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3" y="272609"/>
            <a:ext cx="9744798" cy="835755"/>
          </a:xfrm>
        </p:spPr>
        <p:txBody>
          <a:bodyPr/>
          <a:lstStyle/>
          <a:p>
            <a:pPr algn="ctr" rtl="1"/>
            <a:r>
              <a:rPr lang="ar-SY" sz="4400" b="1" dirty="0" smtClean="0">
                <a:solidFill>
                  <a:srgbClr val="FFC000"/>
                </a:solidFill>
              </a:rPr>
              <a:t>التقنيات الجراحية</a:t>
            </a:r>
            <a:endParaRPr lang="en-US" sz="4400" b="1" dirty="0">
              <a:solidFill>
                <a:srgbClr val="FFC000"/>
              </a:solidFill>
            </a:endParaRPr>
          </a:p>
        </p:txBody>
      </p:sp>
      <p:sp>
        <p:nvSpPr>
          <p:cNvPr id="3" name="Content Placeholder 2"/>
          <p:cNvSpPr>
            <a:spLocks noGrp="1"/>
          </p:cNvSpPr>
          <p:nvPr>
            <p:ph idx="1"/>
          </p:nvPr>
        </p:nvSpPr>
        <p:spPr>
          <a:xfrm>
            <a:off x="420914" y="1219200"/>
            <a:ext cx="10731996" cy="5029199"/>
          </a:xfrm>
        </p:spPr>
        <p:style>
          <a:lnRef idx="2">
            <a:schemeClr val="accent3"/>
          </a:lnRef>
          <a:fillRef idx="1">
            <a:schemeClr val="lt1"/>
          </a:fillRef>
          <a:effectRef idx="0">
            <a:schemeClr val="accent3"/>
          </a:effectRef>
          <a:fontRef idx="minor">
            <a:schemeClr val="dk1"/>
          </a:fontRef>
        </p:style>
        <p:txBody>
          <a:bodyPr>
            <a:normAutofit/>
          </a:bodyPr>
          <a:lstStyle/>
          <a:p>
            <a:pPr marL="457200" indent="-457200" algn="just" rtl="1">
              <a:buFont typeface="+mj-lt"/>
              <a:buAutoNum type="arabicPeriod"/>
            </a:pPr>
            <a:r>
              <a:rPr lang="ar-SY" sz="3000" b="1" dirty="0" smtClean="0">
                <a:solidFill>
                  <a:schemeClr val="bg1"/>
                </a:solidFill>
              </a:rPr>
              <a:t>فلع النسيج الورمي </a:t>
            </a:r>
            <a:r>
              <a:rPr lang="en-US" sz="3000" b="1" dirty="0" smtClean="0">
                <a:solidFill>
                  <a:schemeClr val="bg1"/>
                </a:solidFill>
              </a:rPr>
              <a:t>Enucleation</a:t>
            </a:r>
            <a:endParaRPr lang="ar-SY" sz="3000" b="1" dirty="0" smtClean="0">
              <a:solidFill>
                <a:schemeClr val="bg1"/>
              </a:solidFill>
            </a:endParaRPr>
          </a:p>
          <a:p>
            <a:pPr marL="457200" indent="-457200" algn="just" rtl="1">
              <a:buFont typeface="+mj-lt"/>
              <a:buAutoNum type="arabicPeriod"/>
            </a:pPr>
            <a:r>
              <a:rPr lang="ar-SY" sz="3000" b="1" dirty="0" smtClean="0">
                <a:solidFill>
                  <a:schemeClr val="bg1"/>
                </a:solidFill>
              </a:rPr>
              <a:t>استئصال الكلية القطبي </a:t>
            </a:r>
            <a:r>
              <a:rPr lang="en-US" sz="3000" b="1" dirty="0">
                <a:solidFill>
                  <a:schemeClr val="bg1"/>
                </a:solidFill>
              </a:rPr>
              <a:t>Polar segmental </a:t>
            </a:r>
            <a:endParaRPr lang="ar-SY" sz="3000" b="1" dirty="0" smtClean="0">
              <a:solidFill>
                <a:schemeClr val="bg1"/>
              </a:solidFill>
            </a:endParaRPr>
          </a:p>
          <a:p>
            <a:pPr marL="457200" indent="-457200" algn="just" rtl="1">
              <a:buFont typeface="+mj-lt"/>
              <a:buAutoNum type="arabicPeriod"/>
            </a:pPr>
            <a:r>
              <a:rPr lang="ar-SY" sz="3000" b="1" dirty="0" smtClean="0">
                <a:solidFill>
                  <a:schemeClr val="bg1"/>
                </a:solidFill>
              </a:rPr>
              <a:t>الاستئصال الاسفيني </a:t>
            </a:r>
            <a:r>
              <a:rPr lang="en-US" sz="3000" b="1" dirty="0">
                <a:solidFill>
                  <a:schemeClr val="bg1"/>
                </a:solidFill>
              </a:rPr>
              <a:t>Wedge resection</a:t>
            </a:r>
          </a:p>
          <a:p>
            <a:pPr marL="457200" indent="-457200" algn="just" rtl="1">
              <a:buFont typeface="+mj-lt"/>
              <a:buAutoNum type="arabicPeriod"/>
            </a:pPr>
            <a:r>
              <a:rPr lang="ar-SY" sz="3000" b="1" dirty="0" smtClean="0">
                <a:solidFill>
                  <a:schemeClr val="bg1"/>
                </a:solidFill>
              </a:rPr>
              <a:t>الاستئصال العرضي الواسع </a:t>
            </a:r>
            <a:r>
              <a:rPr lang="en-US" sz="3000" b="1" dirty="0" smtClean="0">
                <a:solidFill>
                  <a:schemeClr val="bg1"/>
                </a:solidFill>
              </a:rPr>
              <a:t>Major transverse</a:t>
            </a:r>
            <a:endParaRPr lang="ar-SY" sz="3000" b="1" dirty="0" smtClean="0">
              <a:solidFill>
                <a:schemeClr val="bg1"/>
              </a:solidFill>
            </a:endParaRPr>
          </a:p>
          <a:p>
            <a:pPr marL="0" indent="0" algn="just" rtl="1">
              <a:buNone/>
            </a:pPr>
            <a:r>
              <a:rPr lang="en-US" sz="3000" b="1" dirty="0" smtClean="0">
                <a:solidFill>
                  <a:schemeClr val="bg1"/>
                </a:solidFill>
              </a:rPr>
              <a:t> </a:t>
            </a:r>
            <a:r>
              <a:rPr lang="en-US" sz="3000" b="1" dirty="0">
                <a:solidFill>
                  <a:schemeClr val="bg1"/>
                </a:solidFill>
              </a:rPr>
              <a:t>resection</a:t>
            </a:r>
          </a:p>
          <a:p>
            <a:pPr marL="514350" indent="-514350" algn="just" rtl="1">
              <a:buFont typeface="+mj-lt"/>
              <a:buAutoNum type="arabicPeriod" startAt="5"/>
            </a:pPr>
            <a:r>
              <a:rPr lang="ar-SY" sz="3000" b="1" dirty="0" smtClean="0">
                <a:solidFill>
                  <a:schemeClr val="bg1"/>
                </a:solidFill>
              </a:rPr>
              <a:t>الاستئصال الجزئي خارج الجسم المتبوع بإعادة زرع</a:t>
            </a:r>
          </a:p>
          <a:p>
            <a:pPr marL="0" indent="0" algn="just" rtl="1">
              <a:buNone/>
            </a:pPr>
            <a:r>
              <a:rPr lang="ar-SY" sz="3000" b="1" dirty="0" smtClean="0">
                <a:solidFill>
                  <a:schemeClr val="bg1"/>
                </a:solidFill>
              </a:rPr>
              <a:t>الكلية الذاتي</a:t>
            </a:r>
            <a:endParaRPr lang="en-US" sz="3000" b="1" dirty="0">
              <a:solidFill>
                <a:schemeClr val="bg1"/>
              </a:solidFill>
            </a:endParaRPr>
          </a:p>
        </p:txBody>
      </p:sp>
      <p:pic>
        <p:nvPicPr>
          <p:cNvPr id="4" name="Picture 3"/>
          <p:cNvPicPr>
            <a:picLocks noChangeAspect="1"/>
          </p:cNvPicPr>
          <p:nvPr/>
        </p:nvPicPr>
        <p:blipFill>
          <a:blip r:embed="rId2"/>
          <a:stretch>
            <a:fillRect/>
          </a:stretch>
        </p:blipFill>
        <p:spPr>
          <a:xfrm>
            <a:off x="399383" y="1349828"/>
            <a:ext cx="3424472" cy="4358245"/>
          </a:xfrm>
          <a:prstGeom prst="rect">
            <a:avLst/>
          </a:prstGeom>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644289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2" y="272609"/>
            <a:ext cx="10448727" cy="835755"/>
          </a:xfrm>
        </p:spPr>
        <p:txBody>
          <a:bodyPr/>
          <a:lstStyle/>
          <a:p>
            <a:pPr algn="ctr" rtl="1"/>
            <a:r>
              <a:rPr lang="ar-SY" sz="4400" b="1" dirty="0" smtClean="0">
                <a:solidFill>
                  <a:srgbClr val="FFC000"/>
                </a:solidFill>
              </a:rPr>
              <a:t>مبادئ استئصال الكلية الجزئي</a:t>
            </a:r>
            <a:endParaRPr lang="en-US" sz="4400" b="1" dirty="0">
              <a:solidFill>
                <a:srgbClr val="FFC000"/>
              </a:solidFill>
            </a:endParaRPr>
          </a:p>
        </p:txBody>
      </p:sp>
      <p:sp>
        <p:nvSpPr>
          <p:cNvPr id="3" name="Content Placeholder 2"/>
          <p:cNvSpPr>
            <a:spLocks noGrp="1"/>
          </p:cNvSpPr>
          <p:nvPr>
            <p:ph idx="1"/>
          </p:nvPr>
        </p:nvSpPr>
        <p:spPr>
          <a:xfrm>
            <a:off x="704184" y="1219200"/>
            <a:ext cx="10448726" cy="5029199"/>
          </a:xfrm>
          <a:solidFill>
            <a:schemeClr val="tx1"/>
          </a:solidFill>
        </p:spPr>
        <p:txBody>
          <a:bodyPr>
            <a:normAutofit/>
          </a:bodyPr>
          <a:lstStyle/>
          <a:p>
            <a:pPr marL="457200" indent="-457200" algn="just" rtl="1">
              <a:buFont typeface="+mj-lt"/>
              <a:buAutoNum type="arabicPeriod"/>
            </a:pPr>
            <a:r>
              <a:rPr lang="ar-SY" sz="3000" b="1" dirty="0" smtClean="0">
                <a:solidFill>
                  <a:schemeClr val="bg1"/>
                </a:solidFill>
              </a:rPr>
              <a:t>السيطرة الوعائية الجيدة خلال الجراحة مع الإرقاء الجيد للنزف</a:t>
            </a:r>
          </a:p>
          <a:p>
            <a:pPr marL="457200" indent="-457200" algn="just" rtl="1">
              <a:buFont typeface="+mj-lt"/>
              <a:buAutoNum type="arabicPeriod"/>
            </a:pPr>
            <a:r>
              <a:rPr lang="ar-SY" sz="3000" b="1" dirty="0" smtClean="0">
                <a:solidFill>
                  <a:schemeClr val="bg1"/>
                </a:solidFill>
              </a:rPr>
              <a:t> تجنب الإقفار الكلوي المفرط</a:t>
            </a:r>
          </a:p>
          <a:p>
            <a:pPr marL="457200" indent="-457200" algn="just" rtl="1">
              <a:buFont typeface="+mj-lt"/>
              <a:buAutoNum type="arabicPeriod"/>
            </a:pPr>
            <a:r>
              <a:rPr lang="ar-SY" sz="3000" b="1" dirty="0" smtClean="0">
                <a:solidFill>
                  <a:schemeClr val="bg1"/>
                </a:solidFill>
              </a:rPr>
              <a:t>الاستئصال الكامل للورم مع حواف أمان حرة</a:t>
            </a:r>
          </a:p>
          <a:p>
            <a:pPr marL="457200" indent="-457200" algn="just" rtl="1">
              <a:buFont typeface="+mj-lt"/>
              <a:buAutoNum type="arabicPeriod"/>
            </a:pPr>
            <a:r>
              <a:rPr lang="ar-SY" sz="3000" b="1" dirty="0" smtClean="0">
                <a:solidFill>
                  <a:schemeClr val="bg1"/>
                </a:solidFill>
              </a:rPr>
              <a:t>الإغلاق الجيد للجهاز المفرغ داخل الكلية</a:t>
            </a:r>
            <a:endParaRPr lang="en-US" sz="3000" b="1" dirty="0">
              <a:solidFill>
                <a:schemeClr val="bg1"/>
              </a:solidFill>
            </a:endParaRPr>
          </a:p>
        </p:txBody>
      </p:sp>
    </p:spTree>
    <p:extLst>
      <p:ext uri="{BB962C8B-B14F-4D97-AF65-F5344CB8AC3E}">
        <p14:creationId xmlns:p14="http://schemas.microsoft.com/office/powerpoint/2010/main" val="2374063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83" y="272609"/>
            <a:ext cx="9744798" cy="835755"/>
          </a:xfrm>
        </p:spPr>
        <p:txBody>
          <a:bodyPr/>
          <a:lstStyle/>
          <a:p>
            <a:pPr algn="ctr" rtl="1"/>
            <a:r>
              <a:rPr lang="ar-SY" sz="4400" b="1" dirty="0" smtClean="0">
                <a:solidFill>
                  <a:srgbClr val="FFC000"/>
                </a:solidFill>
              </a:rPr>
              <a:t>المقاربات الجراحية</a:t>
            </a:r>
            <a:endParaRPr lang="en-US" sz="4400" b="1" dirty="0">
              <a:solidFill>
                <a:srgbClr val="FFC000"/>
              </a:solidFill>
            </a:endParaRPr>
          </a:p>
        </p:txBody>
      </p:sp>
      <p:sp>
        <p:nvSpPr>
          <p:cNvPr id="3" name="Content Placeholder 2"/>
          <p:cNvSpPr>
            <a:spLocks noGrp="1"/>
          </p:cNvSpPr>
          <p:nvPr>
            <p:ph idx="1"/>
          </p:nvPr>
        </p:nvSpPr>
        <p:spPr>
          <a:xfrm>
            <a:off x="704184" y="1219200"/>
            <a:ext cx="10448726" cy="5029199"/>
          </a:xfrm>
          <a:solidFill>
            <a:schemeClr val="tx1"/>
          </a:solidFill>
        </p:spPr>
        <p:txBody>
          <a:bodyPr>
            <a:normAutofit/>
          </a:bodyPr>
          <a:lstStyle/>
          <a:p>
            <a:pPr marL="457200" indent="-457200" algn="just" rtl="1">
              <a:buFont typeface="+mj-lt"/>
              <a:buAutoNum type="arabicPeriod"/>
            </a:pPr>
            <a:r>
              <a:rPr lang="ar-SY" sz="3000" b="1" dirty="0" smtClean="0">
                <a:solidFill>
                  <a:schemeClr val="bg1"/>
                </a:solidFill>
              </a:rPr>
              <a:t>استئصال الكلية الجزئي المفتوح </a:t>
            </a:r>
            <a:r>
              <a:rPr lang="en-US" sz="3000" b="1" dirty="0" smtClean="0">
                <a:solidFill>
                  <a:schemeClr val="bg1"/>
                </a:solidFill>
              </a:rPr>
              <a:t>OPN</a:t>
            </a:r>
            <a:endParaRPr lang="ar-SY" sz="3000" b="1" dirty="0" smtClean="0">
              <a:solidFill>
                <a:schemeClr val="bg1"/>
              </a:solidFill>
            </a:endParaRPr>
          </a:p>
          <a:p>
            <a:pPr marL="457200" indent="-457200" algn="just" rtl="1">
              <a:buFont typeface="+mj-lt"/>
              <a:buAutoNum type="arabicPeriod"/>
            </a:pPr>
            <a:r>
              <a:rPr lang="ar-SY" sz="3000" b="1" dirty="0">
                <a:solidFill>
                  <a:schemeClr val="bg1"/>
                </a:solidFill>
              </a:rPr>
              <a:t>استئصال الكلية </a:t>
            </a:r>
            <a:r>
              <a:rPr lang="ar-SY" sz="3000" b="1" dirty="0" smtClean="0">
                <a:solidFill>
                  <a:schemeClr val="bg1"/>
                </a:solidFill>
              </a:rPr>
              <a:t>الجزئي عبر التنظير </a:t>
            </a:r>
            <a:r>
              <a:rPr lang="en-US" sz="3000" b="1" dirty="0" smtClean="0">
                <a:solidFill>
                  <a:schemeClr val="bg1"/>
                </a:solidFill>
              </a:rPr>
              <a:t>LPN</a:t>
            </a:r>
            <a:endParaRPr lang="ar-SY" sz="3000" b="1" dirty="0" smtClean="0">
              <a:solidFill>
                <a:schemeClr val="bg1"/>
              </a:solidFill>
            </a:endParaRPr>
          </a:p>
          <a:p>
            <a:pPr marL="457200" indent="-457200" algn="just" rtl="1">
              <a:buFont typeface="+mj-lt"/>
              <a:buAutoNum type="arabicPeriod"/>
            </a:pPr>
            <a:r>
              <a:rPr lang="ar-SY" sz="3000" b="1" dirty="0">
                <a:solidFill>
                  <a:schemeClr val="bg1"/>
                </a:solidFill>
              </a:rPr>
              <a:t>استئصال الكلية الجزئي عبر التنظير </a:t>
            </a:r>
            <a:r>
              <a:rPr lang="ar-SY" sz="3000" b="1" dirty="0" smtClean="0">
                <a:solidFill>
                  <a:schemeClr val="bg1"/>
                </a:solidFill>
              </a:rPr>
              <a:t> وبمساعدة الروبوت</a:t>
            </a:r>
            <a:r>
              <a:rPr lang="en-US" sz="3000" b="1" dirty="0" smtClean="0">
                <a:solidFill>
                  <a:schemeClr val="bg1"/>
                </a:solidFill>
              </a:rPr>
              <a:t> RALP</a:t>
            </a:r>
            <a:r>
              <a:rPr lang="en-US" sz="3000" dirty="0" smtClean="0"/>
              <a:t>N</a:t>
            </a:r>
            <a:endParaRPr lang="ar-SY" sz="3000" dirty="0"/>
          </a:p>
        </p:txBody>
      </p:sp>
    </p:spTree>
    <p:extLst>
      <p:ext uri="{BB962C8B-B14F-4D97-AF65-F5344CB8AC3E}">
        <p14:creationId xmlns:p14="http://schemas.microsoft.com/office/powerpoint/2010/main" val="6867885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6626</TotalTime>
  <Words>1027</Words>
  <Application>Microsoft Office PowerPoint</Application>
  <PresentationFormat>شاشة عريضة</PresentationFormat>
  <Paragraphs>121</Paragraphs>
  <Slides>28</Slides>
  <Notes>2</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28</vt:i4>
      </vt:variant>
    </vt:vector>
  </HeadingPairs>
  <TitlesOfParts>
    <vt:vector size="35" baseType="lpstr">
      <vt:lpstr>Arial</vt:lpstr>
      <vt:lpstr>Calibri</vt:lpstr>
      <vt:lpstr>Century Gothic</vt:lpstr>
      <vt:lpstr>Times New Roman</vt:lpstr>
      <vt:lpstr>Wingdings</vt:lpstr>
      <vt:lpstr>Wingdings 3</vt:lpstr>
      <vt:lpstr>Ion</vt:lpstr>
      <vt:lpstr>استئصال الكلية الجزئي في أورام الكلية د. محسن علي دندل أستاذ الجراحة البولية - كلية الطب - جامعة حلب</vt:lpstr>
      <vt:lpstr>مقدمة</vt:lpstr>
      <vt:lpstr>الاستطبابات</vt:lpstr>
      <vt:lpstr>عرض تقديمي في PowerPoint</vt:lpstr>
      <vt:lpstr>مضادات الاستطباب الحاليّة</vt:lpstr>
      <vt:lpstr>تحضيرات ما قبل الجراحة</vt:lpstr>
      <vt:lpstr>التقنيات الجراحية</vt:lpstr>
      <vt:lpstr>مبادئ استئصال الكلية الجزئي</vt:lpstr>
      <vt:lpstr>المقاربات الجراحية</vt:lpstr>
      <vt:lpstr>Enucleation</vt:lpstr>
      <vt:lpstr>Wedge resection </vt:lpstr>
      <vt:lpstr>Polar segmental nephrectomy </vt:lpstr>
      <vt:lpstr>Transverse resection</vt:lpstr>
      <vt:lpstr>الإقفار الكلوي</vt:lpstr>
      <vt:lpstr>الحواف الجراحية</vt:lpstr>
      <vt:lpstr>اختلاطات الاستئصال الجزئي للكلية</vt:lpstr>
      <vt:lpstr>الاستئصال الجزئي للكلية للآفات السليمة</vt:lpstr>
      <vt:lpstr>استئصال الكلية الجزئي في سرطان الكلية</vt:lpstr>
      <vt:lpstr>استئصال الكلية الجزئي مقابل الاستئصال الجذري في تدبير سرطان الكلية الموضع</vt:lpstr>
      <vt:lpstr>استئصال الكلية الجزئي مقابل الاستئصال الجذري في تدبير سرطان الكلية الموضع</vt:lpstr>
      <vt:lpstr>استئصال الكلية الجزئي مقابل الاستئصال الجذري في تدبير سرطان الكلية الموضع</vt:lpstr>
      <vt:lpstr>استئصال الكلية الجزئي مقابل الاستئصال الجذري في تدبير سرطان الكلية الموضع</vt:lpstr>
      <vt:lpstr>استئصال الكلية الجزئي مقابل الاستئصال الجذري في تدبير سرطان الكلية الموضع</vt:lpstr>
      <vt:lpstr>استئصال الكلية الجزئي مقابل الاستئصال الجذري في تدبير سرطان الكلية الموضع</vt:lpstr>
      <vt:lpstr>استئصال الكلية الجزئي مقابل الاستئصال الجذري في تدبير سرطان الكلية الموضع</vt:lpstr>
      <vt:lpstr>استئصال الكلية الجزئي مقابل الاستئصال الجذري في تدبير سرطان الكلية الموضع</vt:lpstr>
      <vt:lpstr>الخلاصة</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hp</cp:lastModifiedBy>
  <cp:revision>160</cp:revision>
  <dcterms:created xsi:type="dcterms:W3CDTF">2019-01-12T17:13:11Z</dcterms:created>
  <dcterms:modified xsi:type="dcterms:W3CDTF">2019-03-12T20:14:42Z</dcterms:modified>
</cp:coreProperties>
</file>