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495" r:id="rId2"/>
    <p:sldId id="257" r:id="rId3"/>
    <p:sldId id="475" r:id="rId4"/>
    <p:sldId id="476" r:id="rId5"/>
    <p:sldId id="474" r:id="rId6"/>
    <p:sldId id="480" r:id="rId7"/>
    <p:sldId id="436" r:id="rId8"/>
    <p:sldId id="484" r:id="rId9"/>
    <p:sldId id="496" r:id="rId10"/>
    <p:sldId id="461" r:id="rId11"/>
    <p:sldId id="462" r:id="rId12"/>
    <p:sldId id="493" r:id="rId13"/>
    <p:sldId id="478" r:id="rId14"/>
    <p:sldId id="463" r:id="rId15"/>
    <p:sldId id="464" r:id="rId16"/>
    <p:sldId id="457" r:id="rId17"/>
    <p:sldId id="459" r:id="rId18"/>
    <p:sldId id="460" r:id="rId19"/>
    <p:sldId id="395" r:id="rId20"/>
    <p:sldId id="438" r:id="rId21"/>
    <p:sldId id="479" r:id="rId22"/>
    <p:sldId id="406" r:id="rId23"/>
    <p:sldId id="442" r:id="rId24"/>
    <p:sldId id="472" r:id="rId25"/>
    <p:sldId id="465" r:id="rId26"/>
    <p:sldId id="486" r:id="rId27"/>
    <p:sldId id="482" r:id="rId28"/>
    <p:sldId id="481" r:id="rId29"/>
    <p:sldId id="485" r:id="rId30"/>
    <p:sldId id="386" r:id="rId31"/>
    <p:sldId id="387" r:id="rId32"/>
    <p:sldId id="265" r:id="rId33"/>
    <p:sldId id="399" r:id="rId34"/>
    <p:sldId id="366" r:id="rId35"/>
    <p:sldId id="497" r:id="rId36"/>
    <p:sldId id="498" r:id="rId37"/>
    <p:sldId id="501" r:id="rId38"/>
    <p:sldId id="502" r:id="rId39"/>
    <p:sldId id="376" r:id="rId40"/>
    <p:sldId id="448" r:id="rId41"/>
    <p:sldId id="421" r:id="rId42"/>
    <p:sldId id="503" r:id="rId43"/>
    <p:sldId id="494" r:id="rId44"/>
    <p:sldId id="294" r:id="rId45"/>
    <p:sldId id="363" r:id="rId46"/>
    <p:sldId id="449" r:id="rId47"/>
    <p:sldId id="447" r:id="rId48"/>
    <p:sldId id="504" r:id="rId49"/>
    <p:sldId id="292" r:id="rId50"/>
    <p:sldId id="338" r:id="rId51"/>
    <p:sldId id="332" r:id="rId52"/>
    <p:sldId id="339" r:id="rId53"/>
    <p:sldId id="333" r:id="rId54"/>
    <p:sldId id="340" r:id="rId55"/>
    <p:sldId id="450" r:id="rId56"/>
    <p:sldId id="499" r:id="rId57"/>
    <p:sldId id="505" r:id="rId58"/>
    <p:sldId id="411" r:id="rId59"/>
    <p:sldId id="451" r:id="rId60"/>
    <p:sldId id="500" r:id="rId61"/>
    <p:sldId id="375" r:id="rId62"/>
    <p:sldId id="466" r:id="rId63"/>
    <p:sldId id="43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E7F4FD"/>
    <a:srgbClr val="0032A8"/>
    <a:srgbClr val="FFFBD3"/>
    <a:srgbClr val="660033"/>
    <a:srgbClr val="8A1700"/>
    <a:srgbClr val="FF7355"/>
    <a:srgbClr val="A41B00"/>
    <a:srgbClr val="E9593F"/>
    <a:srgbClr val="8B8B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6" autoAdjust="0"/>
    <p:restoredTop sz="93614" autoAdjust="0"/>
  </p:normalViewPr>
  <p:slideViewPr>
    <p:cSldViewPr snapToGrid="0">
      <p:cViewPr varScale="1">
        <p:scale>
          <a:sx n="62" d="100"/>
          <a:sy n="62" d="100"/>
        </p:scale>
        <p:origin x="52" y="60"/>
      </p:cViewPr>
      <p:guideLst/>
    </p:cSldViewPr>
  </p:slideViewPr>
  <p:outlineViewPr>
    <p:cViewPr>
      <p:scale>
        <a:sx n="33" d="100"/>
        <a:sy n="33" d="100"/>
      </p:scale>
      <p:origin x="0" y="-11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Series 1</c:v>
                </c:pt>
              </c:strCache>
            </c:strRef>
          </c:tx>
          <c:spPr>
            <a:solidFill>
              <a:schemeClr val="bg1">
                <a:lumMod val="50000"/>
              </a:schemeClr>
            </a:solidFill>
            <a:ln>
              <a:noFill/>
            </a:ln>
            <a:effectLst/>
          </c:spPr>
          <c:invertIfNegative val="0"/>
          <c:cat>
            <c:strRef>
              <c:f>Sheet1!$A$2</c:f>
              <c:strCache>
                <c:ptCount val="1"/>
                <c:pt idx="0">
                  <c:v>Category 1</c:v>
                </c:pt>
              </c:strCache>
            </c:strRef>
          </c:cat>
          <c:val>
            <c:numRef>
              <c:f>Sheet1!$B$2</c:f>
              <c:numCache>
                <c:formatCode>0%</c:formatCode>
                <c:ptCount val="1"/>
                <c:pt idx="0">
                  <c:v>0.77</c:v>
                </c:pt>
              </c:numCache>
            </c:numRef>
          </c:val>
        </c:ser>
        <c:ser>
          <c:idx val="1"/>
          <c:order val="1"/>
          <c:tx>
            <c:strRef>
              <c:f>Sheet1!$C$1</c:f>
              <c:strCache>
                <c:ptCount val="1"/>
                <c:pt idx="0">
                  <c:v>Series 2</c:v>
                </c:pt>
              </c:strCache>
            </c:strRef>
          </c:tx>
          <c:spPr>
            <a:solidFill>
              <a:srgbClr val="FF0000"/>
            </a:solidFill>
            <a:ln>
              <a:noFill/>
            </a:ln>
            <a:effectLst/>
          </c:spPr>
          <c:invertIfNegative val="0"/>
          <c:cat>
            <c:strRef>
              <c:f>Sheet1!$A$2</c:f>
              <c:strCache>
                <c:ptCount val="1"/>
                <c:pt idx="0">
                  <c:v>Category 1</c:v>
                </c:pt>
              </c:strCache>
            </c:strRef>
          </c:cat>
          <c:val>
            <c:numRef>
              <c:f>Sheet1!$C$2</c:f>
              <c:numCache>
                <c:formatCode>0%</c:formatCode>
                <c:ptCount val="1"/>
                <c:pt idx="0">
                  <c:v>0.23</c:v>
                </c:pt>
              </c:numCache>
            </c:numRef>
          </c:val>
        </c:ser>
        <c:dLbls>
          <c:showLegendKey val="0"/>
          <c:showVal val="0"/>
          <c:showCatName val="0"/>
          <c:showSerName val="0"/>
          <c:showPercent val="0"/>
          <c:showBubbleSize val="0"/>
        </c:dLbls>
        <c:gapWidth val="219"/>
        <c:overlap val="100"/>
        <c:axId val="239417744"/>
        <c:axId val="239419704"/>
      </c:barChart>
      <c:catAx>
        <c:axId val="239417744"/>
        <c:scaling>
          <c:orientation val="minMax"/>
        </c:scaling>
        <c:delete val="1"/>
        <c:axPos val="b"/>
        <c:numFmt formatCode="General" sourceLinked="1"/>
        <c:majorTickMark val="none"/>
        <c:minorTickMark val="none"/>
        <c:tickLblPos val="nextTo"/>
        <c:crossAx val="239419704"/>
        <c:crosses val="autoZero"/>
        <c:auto val="1"/>
        <c:lblAlgn val="ctr"/>
        <c:lblOffset val="100"/>
        <c:noMultiLvlLbl val="0"/>
      </c:catAx>
      <c:valAx>
        <c:axId val="239419704"/>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239417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bg1">
                  <a:lumMod val="50000"/>
                </a:schemeClr>
              </a:solidFill>
              <a:ln>
                <a:noFill/>
              </a:ln>
              <a:effectLst/>
            </c:spPr>
          </c:dPt>
          <c:cat>
            <c:strRef>
              <c:f>Sheet1!$A$2</c:f>
              <c:strCache>
                <c:ptCount val="1"/>
                <c:pt idx="0">
                  <c:v>Category 1</c:v>
                </c:pt>
              </c:strCache>
            </c:strRef>
          </c:cat>
          <c:val>
            <c:numRef>
              <c:f>Sheet1!$B$2</c:f>
              <c:numCache>
                <c:formatCode>0%</c:formatCode>
                <c:ptCount val="1"/>
                <c:pt idx="0">
                  <c:v>0.97</c:v>
                </c:pt>
              </c:numCache>
            </c:numRef>
          </c:val>
        </c:ser>
        <c:ser>
          <c:idx val="1"/>
          <c:order val="1"/>
          <c:tx>
            <c:strRef>
              <c:f>Sheet1!$C$1</c:f>
              <c:strCache>
                <c:ptCount val="1"/>
                <c:pt idx="0">
                  <c:v>Series 2</c:v>
                </c:pt>
              </c:strCache>
            </c:strRef>
          </c:tx>
          <c:spPr>
            <a:solidFill>
              <a:srgbClr val="FF0000"/>
            </a:solidFill>
            <a:ln>
              <a:noFill/>
            </a:ln>
            <a:effectLst/>
          </c:spPr>
          <c:invertIfNegative val="0"/>
          <c:cat>
            <c:strRef>
              <c:f>Sheet1!$A$2</c:f>
              <c:strCache>
                <c:ptCount val="1"/>
                <c:pt idx="0">
                  <c:v>Category 1</c:v>
                </c:pt>
              </c:strCache>
            </c:strRef>
          </c:cat>
          <c:val>
            <c:numRef>
              <c:f>Sheet1!$C$2</c:f>
              <c:numCache>
                <c:formatCode>0%</c:formatCode>
                <c:ptCount val="1"/>
                <c:pt idx="0">
                  <c:v>0.03</c:v>
                </c:pt>
              </c:numCache>
            </c:numRef>
          </c:val>
        </c:ser>
        <c:dLbls>
          <c:showLegendKey val="0"/>
          <c:showVal val="0"/>
          <c:showCatName val="0"/>
          <c:showSerName val="0"/>
          <c:showPercent val="0"/>
          <c:showBubbleSize val="0"/>
        </c:dLbls>
        <c:gapWidth val="219"/>
        <c:overlap val="100"/>
        <c:axId val="239421272"/>
        <c:axId val="239420096"/>
      </c:barChart>
      <c:catAx>
        <c:axId val="239421272"/>
        <c:scaling>
          <c:orientation val="minMax"/>
        </c:scaling>
        <c:delete val="1"/>
        <c:axPos val="b"/>
        <c:numFmt formatCode="General" sourceLinked="1"/>
        <c:majorTickMark val="none"/>
        <c:minorTickMark val="none"/>
        <c:tickLblPos val="nextTo"/>
        <c:crossAx val="239420096"/>
        <c:crosses val="autoZero"/>
        <c:auto val="1"/>
        <c:lblAlgn val="ctr"/>
        <c:lblOffset val="100"/>
        <c:noMultiLvlLbl val="0"/>
      </c:catAx>
      <c:valAx>
        <c:axId val="239420096"/>
        <c:scaling>
          <c:orientation val="minMax"/>
          <c:min val="0"/>
        </c:scaling>
        <c:delete val="1"/>
        <c:axPos val="l"/>
        <c:majorGridlines>
          <c:spPr>
            <a:ln w="9525" cap="flat" cmpd="sng" algn="ctr">
              <a:noFill/>
              <a:round/>
            </a:ln>
            <a:effectLst/>
          </c:spPr>
        </c:majorGridlines>
        <c:numFmt formatCode="0%" sourceLinked="1"/>
        <c:majorTickMark val="none"/>
        <c:minorTickMark val="none"/>
        <c:tickLblPos val="nextTo"/>
        <c:crossAx val="2394212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Series 1</c:v>
                </c:pt>
              </c:strCache>
            </c:strRef>
          </c:tx>
          <c:spPr>
            <a:solidFill>
              <a:schemeClr val="bg1">
                <a:lumMod val="50000"/>
              </a:schemeClr>
            </a:solidFill>
            <a:ln>
              <a:noFill/>
            </a:ln>
            <a:effectLst/>
          </c:spPr>
          <c:invertIfNegative val="0"/>
          <c:dPt>
            <c:idx val="0"/>
            <c:invertIfNegative val="0"/>
            <c:bubble3D val="0"/>
            <c:spPr>
              <a:solidFill>
                <a:schemeClr val="bg1">
                  <a:lumMod val="50000"/>
                </a:schemeClr>
              </a:solidFill>
              <a:ln>
                <a:noFill/>
              </a:ln>
              <a:effectLst/>
            </c:spPr>
          </c:dPt>
          <c:cat>
            <c:strRef>
              <c:f>Sheet1!$A$2</c:f>
              <c:strCache>
                <c:ptCount val="1"/>
                <c:pt idx="0">
                  <c:v>Category 1</c:v>
                </c:pt>
              </c:strCache>
            </c:strRef>
          </c:cat>
          <c:val>
            <c:numRef>
              <c:f>Sheet1!$B$2</c:f>
              <c:numCache>
                <c:formatCode>0%</c:formatCode>
                <c:ptCount val="1"/>
                <c:pt idx="0">
                  <c:v>0.99</c:v>
                </c:pt>
              </c:numCache>
            </c:numRef>
          </c:val>
        </c:ser>
        <c:ser>
          <c:idx val="1"/>
          <c:order val="1"/>
          <c:tx>
            <c:strRef>
              <c:f>Sheet1!$C$1</c:f>
              <c:strCache>
                <c:ptCount val="1"/>
                <c:pt idx="0">
                  <c:v>Series 2</c:v>
                </c:pt>
              </c:strCache>
            </c:strRef>
          </c:tx>
          <c:spPr>
            <a:solidFill>
              <a:srgbClr val="FF0000"/>
            </a:solidFill>
            <a:ln>
              <a:noFill/>
            </a:ln>
            <a:effectLst/>
          </c:spPr>
          <c:invertIfNegative val="0"/>
          <c:cat>
            <c:strRef>
              <c:f>Sheet1!$A$2</c:f>
              <c:strCache>
                <c:ptCount val="1"/>
                <c:pt idx="0">
                  <c:v>Category 1</c:v>
                </c:pt>
              </c:strCache>
            </c:strRef>
          </c:cat>
          <c:val>
            <c:numRef>
              <c:f>Sheet1!$C$2</c:f>
              <c:numCache>
                <c:formatCode>0%</c:formatCode>
                <c:ptCount val="1"/>
                <c:pt idx="0">
                  <c:v>0.01</c:v>
                </c:pt>
              </c:numCache>
            </c:numRef>
          </c:val>
        </c:ser>
        <c:dLbls>
          <c:showLegendKey val="0"/>
          <c:showVal val="0"/>
          <c:showCatName val="0"/>
          <c:showSerName val="0"/>
          <c:showPercent val="0"/>
          <c:showBubbleSize val="0"/>
        </c:dLbls>
        <c:gapWidth val="219"/>
        <c:overlap val="100"/>
        <c:axId val="237326944"/>
        <c:axId val="237323808"/>
      </c:barChart>
      <c:catAx>
        <c:axId val="237326944"/>
        <c:scaling>
          <c:orientation val="minMax"/>
        </c:scaling>
        <c:delete val="1"/>
        <c:axPos val="b"/>
        <c:numFmt formatCode="General" sourceLinked="1"/>
        <c:majorTickMark val="none"/>
        <c:minorTickMark val="none"/>
        <c:tickLblPos val="nextTo"/>
        <c:crossAx val="237323808"/>
        <c:crosses val="autoZero"/>
        <c:auto val="1"/>
        <c:lblAlgn val="ctr"/>
        <c:lblOffset val="100"/>
        <c:noMultiLvlLbl val="0"/>
      </c:catAx>
      <c:valAx>
        <c:axId val="237323808"/>
        <c:scaling>
          <c:orientation val="minMax"/>
          <c:min val="0"/>
        </c:scaling>
        <c:delete val="1"/>
        <c:axPos val="l"/>
        <c:majorGridlines>
          <c:spPr>
            <a:ln w="9525" cap="flat" cmpd="sng" algn="ctr">
              <a:noFill/>
              <a:round/>
            </a:ln>
            <a:effectLst/>
          </c:spPr>
        </c:majorGridlines>
        <c:numFmt formatCode="0%" sourceLinked="1"/>
        <c:majorTickMark val="none"/>
        <c:minorTickMark val="none"/>
        <c:tickLblPos val="nextTo"/>
        <c:crossAx val="237326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ذكور</c:v>
                </c:pt>
              </c:strCache>
            </c:strRef>
          </c:tx>
          <c:spPr>
            <a:solidFill>
              <a:schemeClr val="accent1"/>
            </a:solidFill>
            <a:ln>
              <a:noFill/>
            </a:ln>
            <a:effectLst>
              <a:outerShdw blurRad="63500" sx="102000" sy="102000" algn="ctr" rotWithShape="0">
                <a:prstClr val="black">
                  <a:alpha val="20000"/>
                </a:prstClr>
              </a:outerShdw>
            </a:effectLst>
          </c:spPr>
          <c:invertIfNegative val="0"/>
          <c:dPt>
            <c:idx val="0"/>
            <c:invertIfNegative val="0"/>
            <c:bubble3D val="0"/>
            <c:spPr>
              <a:solidFill>
                <a:schemeClr val="accent1"/>
              </a:solidFill>
              <a:ln>
                <a:noFill/>
              </a:ln>
              <a:effectLst>
                <a:outerShdw blurRad="63500" sx="102000" sy="102000" algn="ctr" rotWithShape="0">
                  <a:prstClr val="black">
                    <a:alpha val="20000"/>
                  </a:prstClr>
                </a:outerShdw>
              </a:effectLst>
            </c:spPr>
          </c:dPt>
          <c:dPt>
            <c:idx val="1"/>
            <c:invertIfNegative val="0"/>
            <c:bubble3D val="0"/>
            <c:spPr>
              <a:solidFill>
                <a:schemeClr val="accent1"/>
              </a:solidFill>
              <a:ln>
                <a:noFill/>
              </a:ln>
              <a:effectLst>
                <a:outerShdw blurRad="63500" sx="102000" sy="102000" algn="ctr" rotWithShape="0">
                  <a:prstClr val="black">
                    <a:alpha val="20000"/>
                  </a:prstClr>
                </a:outerShdw>
              </a:effectLst>
            </c:spPr>
          </c:dPt>
          <c:dPt>
            <c:idx val="2"/>
            <c:invertIfNegative val="0"/>
            <c:bubble3D val="0"/>
            <c:spPr>
              <a:solidFill>
                <a:schemeClr val="accent1"/>
              </a:solidFill>
              <a:ln>
                <a:noFill/>
              </a:ln>
              <a:effectLst>
                <a:outerShdw blurRad="63500" sx="102000" sy="102000" algn="ctr" rotWithShape="0">
                  <a:prstClr val="black">
                    <a:alpha val="20000"/>
                  </a:prstClr>
                </a:outerShdw>
              </a:effectLst>
            </c:spPr>
          </c:dPt>
          <c:cat>
            <c:numRef>
              <c:f>Sheet1!$A$2:$A$5</c:f>
              <c:numCache>
                <c:formatCode>General</c:formatCode>
                <c:ptCount val="4"/>
                <c:pt idx="0">
                  <c:v>2015</c:v>
                </c:pt>
                <c:pt idx="1">
                  <c:v>2016</c:v>
                </c:pt>
                <c:pt idx="2">
                  <c:v>2017</c:v>
                </c:pt>
                <c:pt idx="3">
                  <c:v>2018</c:v>
                </c:pt>
              </c:numCache>
            </c:numRef>
          </c:cat>
          <c:val>
            <c:numRef>
              <c:f>Sheet1!$B$2:$B$5</c:f>
              <c:numCache>
                <c:formatCode>0</c:formatCode>
                <c:ptCount val="4"/>
                <c:pt idx="0">
                  <c:v>42</c:v>
                </c:pt>
                <c:pt idx="1">
                  <c:v>93</c:v>
                </c:pt>
                <c:pt idx="2">
                  <c:v>173</c:v>
                </c:pt>
                <c:pt idx="3">
                  <c:v>143</c:v>
                </c:pt>
              </c:numCache>
            </c:numRef>
          </c:val>
        </c:ser>
        <c:ser>
          <c:idx val="1"/>
          <c:order val="1"/>
          <c:tx>
            <c:strRef>
              <c:f>Sheet1!$C$1</c:f>
              <c:strCache>
                <c:ptCount val="1"/>
                <c:pt idx="0">
                  <c:v>إناث</c:v>
                </c:pt>
              </c:strCache>
            </c:strRef>
          </c:tx>
          <c:spPr>
            <a:solidFill>
              <a:schemeClr val="accent2"/>
            </a:solidFill>
            <a:ln>
              <a:noFill/>
            </a:ln>
            <a:effectLst>
              <a:outerShdw blurRad="63500" sx="102000" sy="102000" algn="ctr" rotWithShape="0">
                <a:prstClr val="black">
                  <a:alpha val="20000"/>
                </a:prstClr>
              </a:outerShdw>
            </a:effectLst>
          </c:spPr>
          <c:invertIfNegative val="0"/>
          <c:cat>
            <c:numRef>
              <c:f>Sheet1!$A$2:$A$5</c:f>
              <c:numCache>
                <c:formatCode>General</c:formatCode>
                <c:ptCount val="4"/>
                <c:pt idx="0">
                  <c:v>2015</c:v>
                </c:pt>
                <c:pt idx="1">
                  <c:v>2016</c:v>
                </c:pt>
                <c:pt idx="2">
                  <c:v>2017</c:v>
                </c:pt>
                <c:pt idx="3">
                  <c:v>2018</c:v>
                </c:pt>
              </c:numCache>
            </c:numRef>
          </c:cat>
          <c:val>
            <c:numRef>
              <c:f>Sheet1!$C$2:$C$5</c:f>
              <c:numCache>
                <c:formatCode>0</c:formatCode>
                <c:ptCount val="4"/>
                <c:pt idx="0">
                  <c:v>130</c:v>
                </c:pt>
                <c:pt idx="1">
                  <c:v>402</c:v>
                </c:pt>
                <c:pt idx="2">
                  <c:v>521</c:v>
                </c:pt>
                <c:pt idx="3">
                  <c:v>568</c:v>
                </c:pt>
              </c:numCache>
            </c:numRef>
          </c:val>
        </c:ser>
        <c:ser>
          <c:idx val="2"/>
          <c:order val="2"/>
          <c:tx>
            <c:strRef>
              <c:f>Sheet1!$D$1</c:f>
              <c:strCache>
                <c:ptCount val="1"/>
                <c:pt idx="0">
                  <c:v>مجموع</c:v>
                </c:pt>
              </c:strCache>
            </c:strRef>
          </c:tx>
          <c:spPr>
            <a:solidFill>
              <a:schemeClr val="accent3"/>
            </a:solidFill>
            <a:ln>
              <a:noFill/>
            </a:ln>
            <a:effectLst>
              <a:outerShdw blurRad="63500" sx="102000" sy="102000" algn="ctr"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2015</c:v>
                </c:pt>
                <c:pt idx="1">
                  <c:v>2016</c:v>
                </c:pt>
                <c:pt idx="2">
                  <c:v>2017</c:v>
                </c:pt>
                <c:pt idx="3">
                  <c:v>2018</c:v>
                </c:pt>
              </c:numCache>
            </c:numRef>
          </c:cat>
          <c:val>
            <c:numRef>
              <c:f>Sheet1!$D$2:$D$5</c:f>
              <c:numCache>
                <c:formatCode>0</c:formatCode>
                <c:ptCount val="4"/>
                <c:pt idx="0">
                  <c:v>172</c:v>
                </c:pt>
                <c:pt idx="1">
                  <c:v>495</c:v>
                </c:pt>
                <c:pt idx="2">
                  <c:v>694</c:v>
                </c:pt>
                <c:pt idx="3">
                  <c:v>711</c:v>
                </c:pt>
              </c:numCache>
            </c:numRef>
          </c:val>
        </c:ser>
        <c:dLbls>
          <c:showLegendKey val="0"/>
          <c:showVal val="0"/>
          <c:showCatName val="0"/>
          <c:showSerName val="0"/>
          <c:showPercent val="0"/>
          <c:showBubbleSize val="0"/>
        </c:dLbls>
        <c:gapWidth val="150"/>
        <c:axId val="239420488"/>
        <c:axId val="377675208"/>
      </c:barChart>
      <c:catAx>
        <c:axId val="2394204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377675208"/>
        <c:crosses val="autoZero"/>
        <c:auto val="1"/>
        <c:lblAlgn val="ctr"/>
        <c:lblOffset val="100"/>
        <c:noMultiLvlLbl val="0"/>
      </c:catAx>
      <c:valAx>
        <c:axId val="377675208"/>
        <c:scaling>
          <c:orientation val="minMax"/>
        </c:scaling>
        <c:delete val="0"/>
        <c:axPos val="l"/>
        <c:majorGridlines>
          <c:spPr>
            <a:ln w="9525" cap="flat" cmpd="sng" algn="ctr">
              <a:no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9420488"/>
        <c:crosses val="autoZero"/>
        <c:crossBetween val="between"/>
      </c:valAx>
      <c:spPr>
        <a:noFill/>
        <a:ln>
          <a:noFill/>
        </a:ln>
        <a:effectLst/>
      </c:spPr>
    </c:plotArea>
    <c:legend>
      <c:legendPos val="r"/>
      <c:layout>
        <c:manualLayout>
          <c:xMode val="edge"/>
          <c:yMode val="edge"/>
          <c:x val="0.85912638876106784"/>
          <c:y val="0.29605473911432728"/>
          <c:w val="0.12456483167926923"/>
          <c:h val="0.33328686106174521"/>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574342-6B37-4403-897F-27A8191EEB1D}" type="doc">
      <dgm:prSet loTypeId="urn:microsoft.com/office/officeart/2005/8/layout/pyramid1" loCatId="pyramid" qsTypeId="urn:microsoft.com/office/officeart/2005/8/quickstyle/simple1" qsCatId="simple" csTypeId="urn:microsoft.com/office/officeart/2005/8/colors/colorful5" csCatId="colorful" phldr="1"/>
      <dgm:spPr/>
    </dgm:pt>
    <dgm:pt modelId="{AE8AEF03-6924-4F95-91B1-4C39A8E2DCB6}">
      <dgm:prSet phldrT="[Text]" custT="1">
        <dgm:style>
          <a:lnRef idx="0">
            <a:schemeClr val="accent2"/>
          </a:lnRef>
          <a:fillRef idx="3">
            <a:schemeClr val="accent2"/>
          </a:fillRef>
          <a:effectRef idx="3">
            <a:schemeClr val="accent2"/>
          </a:effectRef>
          <a:fontRef idx="minor">
            <a:schemeClr val="lt1"/>
          </a:fontRef>
        </dgm:style>
      </dgm:prSet>
      <dgm:spPr>
        <a:solidFill>
          <a:srgbClr val="FF0000"/>
        </a:solidFill>
      </dgm:spPr>
      <dgm:t>
        <a:bodyPr/>
        <a:lstStyle/>
        <a:p>
          <a:r>
            <a:rPr lang="ar-SY" sz="2400" b="1" dirty="0" smtClean="0">
              <a:solidFill>
                <a:schemeClr val="bg1"/>
              </a:solidFill>
              <a:effectLst>
                <a:outerShdw blurRad="38100" dist="38100" dir="2700000" algn="tl">
                  <a:srgbClr val="000000">
                    <a:alpha val="43137"/>
                  </a:srgbClr>
                </a:outerShdw>
              </a:effectLst>
            </a:rPr>
            <a:t>خدمات</a:t>
          </a:r>
        </a:p>
        <a:p>
          <a:r>
            <a:rPr lang="ar-SY" sz="2400" b="1" dirty="0" smtClean="0">
              <a:solidFill>
                <a:schemeClr val="bg1"/>
              </a:solidFill>
              <a:effectLst>
                <a:outerShdw blurRad="38100" dist="38100" dir="2700000" algn="tl">
                  <a:srgbClr val="000000">
                    <a:alpha val="43137"/>
                  </a:srgbClr>
                </a:outerShdw>
              </a:effectLst>
            </a:rPr>
            <a:t>متخصصة</a:t>
          </a:r>
          <a:endParaRPr lang="en-US" sz="2400" b="1" dirty="0">
            <a:solidFill>
              <a:schemeClr val="bg1"/>
            </a:solidFill>
            <a:effectLst>
              <a:outerShdw blurRad="38100" dist="38100" dir="2700000" algn="tl">
                <a:srgbClr val="000000">
                  <a:alpha val="43137"/>
                </a:srgbClr>
              </a:outerShdw>
            </a:effectLst>
          </a:endParaRPr>
        </a:p>
      </dgm:t>
    </dgm:pt>
    <dgm:pt modelId="{500C3D8F-CC25-4F2C-9DF7-CE3E7E63ACE4}" type="parTrans" cxnId="{CC7346B9-DE87-4589-932D-792BE5B5FBD8}">
      <dgm:prSet/>
      <dgm:spPr/>
      <dgm:t>
        <a:bodyPr/>
        <a:lstStyle/>
        <a:p>
          <a:endParaRPr lang="en-US" sz="1000"/>
        </a:p>
      </dgm:t>
    </dgm:pt>
    <dgm:pt modelId="{653BA6D3-6FD9-4AFF-9B3A-4CCD33B49DFB}" type="sibTrans" cxnId="{CC7346B9-DE87-4589-932D-792BE5B5FBD8}">
      <dgm:prSet/>
      <dgm:spPr/>
      <dgm:t>
        <a:bodyPr/>
        <a:lstStyle/>
        <a:p>
          <a:endParaRPr lang="en-US" sz="1000"/>
        </a:p>
      </dgm:t>
    </dgm:pt>
    <dgm:pt modelId="{E8DD421A-8330-45D3-8FD5-04E81C51A071}">
      <dgm:prSet phldrT="[Text]" custT="1">
        <dgm:style>
          <a:lnRef idx="0">
            <a:schemeClr val="accent3"/>
          </a:lnRef>
          <a:fillRef idx="3">
            <a:schemeClr val="accent3"/>
          </a:fillRef>
          <a:effectRef idx="3">
            <a:schemeClr val="accent3"/>
          </a:effectRef>
          <a:fontRef idx="minor">
            <a:schemeClr val="lt1"/>
          </a:fontRef>
        </dgm:style>
      </dgm:prSet>
      <dgm:spPr>
        <a:solidFill>
          <a:srgbClr val="FFC000"/>
        </a:solidFill>
      </dgm:spPr>
      <dgm:t>
        <a:bodyPr/>
        <a:lstStyle/>
        <a:p>
          <a:r>
            <a:rPr lang="ar-SY" sz="3200" b="1" dirty="0" smtClean="0">
              <a:solidFill>
                <a:schemeClr val="bg1"/>
              </a:solidFill>
              <a:effectLst>
                <a:outerShdw blurRad="38100" dist="38100" dir="2700000" algn="tl">
                  <a:srgbClr val="000000">
                    <a:alpha val="43137"/>
                  </a:srgbClr>
                </a:outerShdw>
              </a:effectLst>
            </a:rPr>
            <a:t>تعزيز الدعم العائلي والمجتمعي</a:t>
          </a:r>
          <a:endParaRPr lang="en-US" sz="3200" b="1" dirty="0">
            <a:solidFill>
              <a:schemeClr val="bg1"/>
            </a:solidFill>
            <a:effectLst>
              <a:outerShdw blurRad="38100" dist="38100" dir="2700000" algn="tl">
                <a:srgbClr val="000000">
                  <a:alpha val="43137"/>
                </a:srgbClr>
              </a:outerShdw>
            </a:effectLst>
          </a:endParaRPr>
        </a:p>
      </dgm:t>
    </dgm:pt>
    <dgm:pt modelId="{8D1C8CE3-7BB7-4647-81C1-DAE3352F53F1}" type="parTrans" cxnId="{E79667EE-C6DF-49CB-B8B6-BBD437C190BF}">
      <dgm:prSet/>
      <dgm:spPr/>
      <dgm:t>
        <a:bodyPr/>
        <a:lstStyle/>
        <a:p>
          <a:endParaRPr lang="en-US" sz="1000"/>
        </a:p>
      </dgm:t>
    </dgm:pt>
    <dgm:pt modelId="{4C73BF10-6CF6-4DD7-9D28-8723F42F72B3}" type="sibTrans" cxnId="{E79667EE-C6DF-49CB-B8B6-BBD437C190BF}">
      <dgm:prSet/>
      <dgm:spPr/>
      <dgm:t>
        <a:bodyPr/>
        <a:lstStyle/>
        <a:p>
          <a:endParaRPr lang="en-US" sz="1000"/>
        </a:p>
      </dgm:t>
    </dgm:pt>
    <dgm:pt modelId="{D731672D-FB7F-42F0-9922-2D23734D3E4C}">
      <dgm:prSet phldrT="[Text]" custT="1">
        <dgm:style>
          <a:lnRef idx="0">
            <a:schemeClr val="accent6"/>
          </a:lnRef>
          <a:fillRef idx="3">
            <a:schemeClr val="accent6"/>
          </a:fillRef>
          <a:effectRef idx="3">
            <a:schemeClr val="accent6"/>
          </a:effectRef>
          <a:fontRef idx="minor">
            <a:schemeClr val="lt1"/>
          </a:fontRef>
        </dgm:style>
      </dgm:prSet>
      <dgm:spPr>
        <a:solidFill>
          <a:srgbClr val="00B0F0"/>
        </a:solidFill>
      </dgm:spPr>
      <dgm:t>
        <a:bodyPr/>
        <a:lstStyle/>
        <a:p>
          <a:r>
            <a:rPr lang="ar-SY" sz="3200" b="1" dirty="0" smtClean="0">
              <a:solidFill>
                <a:schemeClr val="bg1"/>
              </a:solidFill>
              <a:effectLst>
                <a:outerShdw blurRad="38100" dist="38100" dir="2700000" algn="tl">
                  <a:srgbClr val="000000">
                    <a:alpha val="43137"/>
                  </a:srgbClr>
                </a:outerShdw>
              </a:effectLst>
            </a:rPr>
            <a:t>اعتبارات اجتماعية تراعي الكرامة أثناء تقديم الخدمات الأساسية</a:t>
          </a:r>
          <a:endParaRPr lang="en-US" sz="3200" b="1" dirty="0">
            <a:solidFill>
              <a:schemeClr val="bg1"/>
            </a:solidFill>
            <a:effectLst>
              <a:outerShdw blurRad="38100" dist="38100" dir="2700000" algn="tl">
                <a:srgbClr val="000000">
                  <a:alpha val="43137"/>
                </a:srgbClr>
              </a:outerShdw>
            </a:effectLst>
          </a:endParaRPr>
        </a:p>
      </dgm:t>
    </dgm:pt>
    <dgm:pt modelId="{E1174513-A700-4FEB-B0CE-3A8D217D5837}" type="parTrans" cxnId="{32C62D8B-7753-4C54-BECB-09706917F083}">
      <dgm:prSet/>
      <dgm:spPr/>
      <dgm:t>
        <a:bodyPr/>
        <a:lstStyle/>
        <a:p>
          <a:endParaRPr lang="en-US" sz="1000"/>
        </a:p>
      </dgm:t>
    </dgm:pt>
    <dgm:pt modelId="{A24396F6-4A45-4B64-AC58-1542C5142C89}" type="sibTrans" cxnId="{32C62D8B-7753-4C54-BECB-09706917F083}">
      <dgm:prSet/>
      <dgm:spPr/>
      <dgm:t>
        <a:bodyPr/>
        <a:lstStyle/>
        <a:p>
          <a:endParaRPr lang="en-US" sz="1000"/>
        </a:p>
      </dgm:t>
    </dgm:pt>
    <dgm:pt modelId="{98704E1E-7E4D-4E25-89A0-8308426066D9}">
      <dgm:prSet custT="1">
        <dgm:style>
          <a:lnRef idx="0">
            <a:schemeClr val="accent5"/>
          </a:lnRef>
          <a:fillRef idx="3">
            <a:schemeClr val="accent5"/>
          </a:fillRef>
          <a:effectRef idx="3">
            <a:schemeClr val="accent5"/>
          </a:effectRef>
          <a:fontRef idx="minor">
            <a:schemeClr val="lt1"/>
          </a:fontRef>
        </dgm:style>
      </dgm:prSet>
      <dgm:spPr>
        <a:solidFill>
          <a:srgbClr val="00B050"/>
        </a:solidFill>
      </dgm:spPr>
      <dgm:t>
        <a:bodyPr/>
        <a:lstStyle/>
        <a:p>
          <a:r>
            <a:rPr lang="ar-SY" sz="3200" b="1" dirty="0" smtClean="0">
              <a:solidFill>
                <a:schemeClr val="bg1"/>
              </a:solidFill>
              <a:effectLst>
                <a:outerShdw blurRad="38100" dist="38100" dir="2700000" algn="tl">
                  <a:srgbClr val="000000">
                    <a:alpha val="43137"/>
                  </a:srgbClr>
                </a:outerShdw>
              </a:effectLst>
            </a:rPr>
            <a:t>خدمات رعاية أولية نفسية</a:t>
          </a:r>
          <a:endParaRPr lang="en-US" sz="3200" b="1" dirty="0">
            <a:solidFill>
              <a:schemeClr val="bg1"/>
            </a:solidFill>
            <a:effectLst>
              <a:outerShdw blurRad="38100" dist="38100" dir="2700000" algn="tl">
                <a:srgbClr val="000000">
                  <a:alpha val="43137"/>
                </a:srgbClr>
              </a:outerShdw>
            </a:effectLst>
          </a:endParaRPr>
        </a:p>
      </dgm:t>
    </dgm:pt>
    <dgm:pt modelId="{0BCD831C-B3A7-4F11-B1ED-C9351770E005}" type="parTrans" cxnId="{5856DB60-CF4E-415D-8200-201EA41834B7}">
      <dgm:prSet/>
      <dgm:spPr/>
      <dgm:t>
        <a:bodyPr/>
        <a:lstStyle/>
        <a:p>
          <a:endParaRPr lang="en-US" sz="1000"/>
        </a:p>
      </dgm:t>
    </dgm:pt>
    <dgm:pt modelId="{D7EB1D8D-4DF2-4AD9-B94F-E4E585349965}" type="sibTrans" cxnId="{5856DB60-CF4E-415D-8200-201EA41834B7}">
      <dgm:prSet/>
      <dgm:spPr/>
      <dgm:t>
        <a:bodyPr/>
        <a:lstStyle/>
        <a:p>
          <a:endParaRPr lang="en-US" sz="1000"/>
        </a:p>
      </dgm:t>
    </dgm:pt>
    <dgm:pt modelId="{BFF7E404-7019-4F2E-A5F0-3F0D65E92F43}" type="pres">
      <dgm:prSet presAssocID="{B8574342-6B37-4403-897F-27A8191EEB1D}" presName="Name0" presStyleCnt="0">
        <dgm:presLayoutVars>
          <dgm:dir/>
          <dgm:animLvl val="lvl"/>
          <dgm:resizeHandles val="exact"/>
        </dgm:presLayoutVars>
      </dgm:prSet>
      <dgm:spPr/>
    </dgm:pt>
    <dgm:pt modelId="{9911BEE1-71EA-4885-99E6-AF9A375A8BE7}" type="pres">
      <dgm:prSet presAssocID="{AE8AEF03-6924-4F95-91B1-4C39A8E2DCB6}" presName="Name8" presStyleCnt="0"/>
      <dgm:spPr/>
    </dgm:pt>
    <dgm:pt modelId="{E3BEE08C-FA14-4A4D-B675-E3DF1A4102C4}" type="pres">
      <dgm:prSet presAssocID="{AE8AEF03-6924-4F95-91B1-4C39A8E2DCB6}" presName="level" presStyleLbl="node1" presStyleIdx="0" presStyleCnt="4">
        <dgm:presLayoutVars>
          <dgm:chMax val="1"/>
          <dgm:bulletEnabled val="1"/>
        </dgm:presLayoutVars>
      </dgm:prSet>
      <dgm:spPr/>
      <dgm:t>
        <a:bodyPr/>
        <a:lstStyle/>
        <a:p>
          <a:endParaRPr lang="en-US"/>
        </a:p>
      </dgm:t>
    </dgm:pt>
    <dgm:pt modelId="{299F0F17-E935-4404-8457-CF5007B3578E}" type="pres">
      <dgm:prSet presAssocID="{AE8AEF03-6924-4F95-91B1-4C39A8E2DCB6}" presName="levelTx" presStyleLbl="revTx" presStyleIdx="0" presStyleCnt="0">
        <dgm:presLayoutVars>
          <dgm:chMax val="1"/>
          <dgm:bulletEnabled val="1"/>
        </dgm:presLayoutVars>
      </dgm:prSet>
      <dgm:spPr/>
      <dgm:t>
        <a:bodyPr/>
        <a:lstStyle/>
        <a:p>
          <a:endParaRPr lang="en-US"/>
        </a:p>
      </dgm:t>
    </dgm:pt>
    <dgm:pt modelId="{30157C42-C443-4755-82EA-C50C87429907}" type="pres">
      <dgm:prSet presAssocID="{98704E1E-7E4D-4E25-89A0-8308426066D9}" presName="Name8" presStyleCnt="0"/>
      <dgm:spPr/>
    </dgm:pt>
    <dgm:pt modelId="{A80300B5-4087-4561-91F5-E2B944E85D12}" type="pres">
      <dgm:prSet presAssocID="{98704E1E-7E4D-4E25-89A0-8308426066D9}" presName="level" presStyleLbl="node1" presStyleIdx="1" presStyleCnt="4">
        <dgm:presLayoutVars>
          <dgm:chMax val="1"/>
          <dgm:bulletEnabled val="1"/>
        </dgm:presLayoutVars>
      </dgm:prSet>
      <dgm:spPr/>
      <dgm:t>
        <a:bodyPr/>
        <a:lstStyle/>
        <a:p>
          <a:endParaRPr lang="en-US"/>
        </a:p>
      </dgm:t>
    </dgm:pt>
    <dgm:pt modelId="{017E2177-CEDA-4C39-B0C9-3BAFDCEB6DD8}" type="pres">
      <dgm:prSet presAssocID="{98704E1E-7E4D-4E25-89A0-8308426066D9}" presName="levelTx" presStyleLbl="revTx" presStyleIdx="0" presStyleCnt="0">
        <dgm:presLayoutVars>
          <dgm:chMax val="1"/>
          <dgm:bulletEnabled val="1"/>
        </dgm:presLayoutVars>
      </dgm:prSet>
      <dgm:spPr/>
      <dgm:t>
        <a:bodyPr/>
        <a:lstStyle/>
        <a:p>
          <a:endParaRPr lang="en-US"/>
        </a:p>
      </dgm:t>
    </dgm:pt>
    <dgm:pt modelId="{16C870CD-7403-442B-AC95-6BC1B0889F76}" type="pres">
      <dgm:prSet presAssocID="{E8DD421A-8330-45D3-8FD5-04E81C51A071}" presName="Name8" presStyleCnt="0"/>
      <dgm:spPr/>
    </dgm:pt>
    <dgm:pt modelId="{AE6BFEE7-2C72-4127-8ABE-3DABD28D8351}" type="pres">
      <dgm:prSet presAssocID="{E8DD421A-8330-45D3-8FD5-04E81C51A071}" presName="level" presStyleLbl="node1" presStyleIdx="2" presStyleCnt="4">
        <dgm:presLayoutVars>
          <dgm:chMax val="1"/>
          <dgm:bulletEnabled val="1"/>
        </dgm:presLayoutVars>
      </dgm:prSet>
      <dgm:spPr/>
      <dgm:t>
        <a:bodyPr/>
        <a:lstStyle/>
        <a:p>
          <a:endParaRPr lang="en-US"/>
        </a:p>
      </dgm:t>
    </dgm:pt>
    <dgm:pt modelId="{FDD5F97B-F429-46CA-B96B-4022B18CE7BD}" type="pres">
      <dgm:prSet presAssocID="{E8DD421A-8330-45D3-8FD5-04E81C51A071}" presName="levelTx" presStyleLbl="revTx" presStyleIdx="0" presStyleCnt="0">
        <dgm:presLayoutVars>
          <dgm:chMax val="1"/>
          <dgm:bulletEnabled val="1"/>
        </dgm:presLayoutVars>
      </dgm:prSet>
      <dgm:spPr/>
      <dgm:t>
        <a:bodyPr/>
        <a:lstStyle/>
        <a:p>
          <a:endParaRPr lang="en-US"/>
        </a:p>
      </dgm:t>
    </dgm:pt>
    <dgm:pt modelId="{590D7F3E-56CF-4EBA-B8E1-425DF7B0B092}" type="pres">
      <dgm:prSet presAssocID="{D731672D-FB7F-42F0-9922-2D23734D3E4C}" presName="Name8" presStyleCnt="0"/>
      <dgm:spPr/>
    </dgm:pt>
    <dgm:pt modelId="{76864DAC-F23A-41E9-B5CE-9B50250D4561}" type="pres">
      <dgm:prSet presAssocID="{D731672D-FB7F-42F0-9922-2D23734D3E4C}" presName="level" presStyleLbl="node1" presStyleIdx="3" presStyleCnt="4">
        <dgm:presLayoutVars>
          <dgm:chMax val="1"/>
          <dgm:bulletEnabled val="1"/>
        </dgm:presLayoutVars>
      </dgm:prSet>
      <dgm:spPr/>
      <dgm:t>
        <a:bodyPr/>
        <a:lstStyle/>
        <a:p>
          <a:endParaRPr lang="en-US"/>
        </a:p>
      </dgm:t>
    </dgm:pt>
    <dgm:pt modelId="{ABE02090-F1CA-4B89-BEF0-A9AF9CFCEA9B}" type="pres">
      <dgm:prSet presAssocID="{D731672D-FB7F-42F0-9922-2D23734D3E4C}" presName="levelTx" presStyleLbl="revTx" presStyleIdx="0" presStyleCnt="0">
        <dgm:presLayoutVars>
          <dgm:chMax val="1"/>
          <dgm:bulletEnabled val="1"/>
        </dgm:presLayoutVars>
      </dgm:prSet>
      <dgm:spPr/>
      <dgm:t>
        <a:bodyPr/>
        <a:lstStyle/>
        <a:p>
          <a:endParaRPr lang="en-US"/>
        </a:p>
      </dgm:t>
    </dgm:pt>
  </dgm:ptLst>
  <dgm:cxnLst>
    <dgm:cxn modelId="{86C34685-783A-4C72-A612-3E0570CE6E96}" type="presOf" srcId="{B8574342-6B37-4403-897F-27A8191EEB1D}" destId="{BFF7E404-7019-4F2E-A5F0-3F0D65E92F43}" srcOrd="0" destOrd="0" presId="urn:microsoft.com/office/officeart/2005/8/layout/pyramid1"/>
    <dgm:cxn modelId="{A0BD4B1F-CAFC-4EEC-A4A0-9FB6DEDC3BDD}" type="presOf" srcId="{98704E1E-7E4D-4E25-89A0-8308426066D9}" destId="{A80300B5-4087-4561-91F5-E2B944E85D12}" srcOrd="0" destOrd="0" presId="urn:microsoft.com/office/officeart/2005/8/layout/pyramid1"/>
    <dgm:cxn modelId="{63553F41-992C-4557-ABB3-686DBE025081}" type="presOf" srcId="{E8DD421A-8330-45D3-8FD5-04E81C51A071}" destId="{FDD5F97B-F429-46CA-B96B-4022B18CE7BD}" srcOrd="1" destOrd="0" presId="urn:microsoft.com/office/officeart/2005/8/layout/pyramid1"/>
    <dgm:cxn modelId="{32C62D8B-7753-4C54-BECB-09706917F083}" srcId="{B8574342-6B37-4403-897F-27A8191EEB1D}" destId="{D731672D-FB7F-42F0-9922-2D23734D3E4C}" srcOrd="3" destOrd="0" parTransId="{E1174513-A700-4FEB-B0CE-3A8D217D5837}" sibTransId="{A24396F6-4A45-4B64-AC58-1542C5142C89}"/>
    <dgm:cxn modelId="{DF5A61A8-D097-44A4-A5D8-73779B0C46AB}" type="presOf" srcId="{D731672D-FB7F-42F0-9922-2D23734D3E4C}" destId="{ABE02090-F1CA-4B89-BEF0-A9AF9CFCEA9B}" srcOrd="1" destOrd="0" presId="urn:microsoft.com/office/officeart/2005/8/layout/pyramid1"/>
    <dgm:cxn modelId="{CBA3786C-3B02-4C79-9D64-1244C6295962}" type="presOf" srcId="{D731672D-FB7F-42F0-9922-2D23734D3E4C}" destId="{76864DAC-F23A-41E9-B5CE-9B50250D4561}" srcOrd="0" destOrd="0" presId="urn:microsoft.com/office/officeart/2005/8/layout/pyramid1"/>
    <dgm:cxn modelId="{263F467D-D670-449E-B5F9-9EDE915AF5E9}" type="presOf" srcId="{98704E1E-7E4D-4E25-89A0-8308426066D9}" destId="{017E2177-CEDA-4C39-B0C9-3BAFDCEB6DD8}" srcOrd="1" destOrd="0" presId="urn:microsoft.com/office/officeart/2005/8/layout/pyramid1"/>
    <dgm:cxn modelId="{5856DB60-CF4E-415D-8200-201EA41834B7}" srcId="{B8574342-6B37-4403-897F-27A8191EEB1D}" destId="{98704E1E-7E4D-4E25-89A0-8308426066D9}" srcOrd="1" destOrd="0" parTransId="{0BCD831C-B3A7-4F11-B1ED-C9351770E005}" sibTransId="{D7EB1D8D-4DF2-4AD9-B94F-E4E585349965}"/>
    <dgm:cxn modelId="{685B816F-B401-42D8-9C5C-BCDFDB1CC5FD}" type="presOf" srcId="{AE8AEF03-6924-4F95-91B1-4C39A8E2DCB6}" destId="{E3BEE08C-FA14-4A4D-B675-E3DF1A4102C4}" srcOrd="0" destOrd="0" presId="urn:microsoft.com/office/officeart/2005/8/layout/pyramid1"/>
    <dgm:cxn modelId="{E79667EE-C6DF-49CB-B8B6-BBD437C190BF}" srcId="{B8574342-6B37-4403-897F-27A8191EEB1D}" destId="{E8DD421A-8330-45D3-8FD5-04E81C51A071}" srcOrd="2" destOrd="0" parTransId="{8D1C8CE3-7BB7-4647-81C1-DAE3352F53F1}" sibTransId="{4C73BF10-6CF6-4DD7-9D28-8723F42F72B3}"/>
    <dgm:cxn modelId="{CC7346B9-DE87-4589-932D-792BE5B5FBD8}" srcId="{B8574342-6B37-4403-897F-27A8191EEB1D}" destId="{AE8AEF03-6924-4F95-91B1-4C39A8E2DCB6}" srcOrd="0" destOrd="0" parTransId="{500C3D8F-CC25-4F2C-9DF7-CE3E7E63ACE4}" sibTransId="{653BA6D3-6FD9-4AFF-9B3A-4CCD33B49DFB}"/>
    <dgm:cxn modelId="{825D5261-9300-44BE-AB2D-9AE29CDA9AAE}" type="presOf" srcId="{AE8AEF03-6924-4F95-91B1-4C39A8E2DCB6}" destId="{299F0F17-E935-4404-8457-CF5007B3578E}" srcOrd="1" destOrd="0" presId="urn:microsoft.com/office/officeart/2005/8/layout/pyramid1"/>
    <dgm:cxn modelId="{BF3CDDDE-632F-4BFF-878F-81216702F01C}" type="presOf" srcId="{E8DD421A-8330-45D3-8FD5-04E81C51A071}" destId="{AE6BFEE7-2C72-4127-8ABE-3DABD28D8351}" srcOrd="0" destOrd="0" presId="urn:microsoft.com/office/officeart/2005/8/layout/pyramid1"/>
    <dgm:cxn modelId="{A6BF3267-C456-4DA8-AF68-486F34C00710}" type="presParOf" srcId="{BFF7E404-7019-4F2E-A5F0-3F0D65E92F43}" destId="{9911BEE1-71EA-4885-99E6-AF9A375A8BE7}" srcOrd="0" destOrd="0" presId="urn:microsoft.com/office/officeart/2005/8/layout/pyramid1"/>
    <dgm:cxn modelId="{73F2482E-78E4-48A3-8A4E-276B605973B0}" type="presParOf" srcId="{9911BEE1-71EA-4885-99E6-AF9A375A8BE7}" destId="{E3BEE08C-FA14-4A4D-B675-E3DF1A4102C4}" srcOrd="0" destOrd="0" presId="urn:microsoft.com/office/officeart/2005/8/layout/pyramid1"/>
    <dgm:cxn modelId="{81C462EF-F7A8-4798-8DFC-715713013397}" type="presParOf" srcId="{9911BEE1-71EA-4885-99E6-AF9A375A8BE7}" destId="{299F0F17-E935-4404-8457-CF5007B3578E}" srcOrd="1" destOrd="0" presId="urn:microsoft.com/office/officeart/2005/8/layout/pyramid1"/>
    <dgm:cxn modelId="{23731B67-511B-4241-B15B-67AE25147D09}" type="presParOf" srcId="{BFF7E404-7019-4F2E-A5F0-3F0D65E92F43}" destId="{30157C42-C443-4755-82EA-C50C87429907}" srcOrd="1" destOrd="0" presId="urn:microsoft.com/office/officeart/2005/8/layout/pyramid1"/>
    <dgm:cxn modelId="{9E781B6C-2173-4314-A61A-EFF97593A9C6}" type="presParOf" srcId="{30157C42-C443-4755-82EA-C50C87429907}" destId="{A80300B5-4087-4561-91F5-E2B944E85D12}" srcOrd="0" destOrd="0" presId="urn:microsoft.com/office/officeart/2005/8/layout/pyramid1"/>
    <dgm:cxn modelId="{615A57A3-BFF4-477F-8C01-BF1D7C3A190F}" type="presParOf" srcId="{30157C42-C443-4755-82EA-C50C87429907}" destId="{017E2177-CEDA-4C39-B0C9-3BAFDCEB6DD8}" srcOrd="1" destOrd="0" presId="urn:microsoft.com/office/officeart/2005/8/layout/pyramid1"/>
    <dgm:cxn modelId="{30A7E7F1-6249-49A0-9D61-06E4C63DC578}" type="presParOf" srcId="{BFF7E404-7019-4F2E-A5F0-3F0D65E92F43}" destId="{16C870CD-7403-442B-AC95-6BC1B0889F76}" srcOrd="2" destOrd="0" presId="urn:microsoft.com/office/officeart/2005/8/layout/pyramid1"/>
    <dgm:cxn modelId="{3586D822-884C-4E64-B576-52A2C3B96680}" type="presParOf" srcId="{16C870CD-7403-442B-AC95-6BC1B0889F76}" destId="{AE6BFEE7-2C72-4127-8ABE-3DABD28D8351}" srcOrd="0" destOrd="0" presId="urn:microsoft.com/office/officeart/2005/8/layout/pyramid1"/>
    <dgm:cxn modelId="{7068C008-FC2E-442A-A638-F97E07E0E318}" type="presParOf" srcId="{16C870CD-7403-442B-AC95-6BC1B0889F76}" destId="{FDD5F97B-F429-46CA-B96B-4022B18CE7BD}" srcOrd="1" destOrd="0" presId="urn:microsoft.com/office/officeart/2005/8/layout/pyramid1"/>
    <dgm:cxn modelId="{45A8106A-3891-4535-8F1E-347352A816F8}" type="presParOf" srcId="{BFF7E404-7019-4F2E-A5F0-3F0D65E92F43}" destId="{590D7F3E-56CF-4EBA-B8E1-425DF7B0B092}" srcOrd="3" destOrd="0" presId="urn:microsoft.com/office/officeart/2005/8/layout/pyramid1"/>
    <dgm:cxn modelId="{237BE40F-BEF1-4116-9882-1114DB746D96}" type="presParOf" srcId="{590D7F3E-56CF-4EBA-B8E1-425DF7B0B092}" destId="{76864DAC-F23A-41E9-B5CE-9B50250D4561}" srcOrd="0" destOrd="0" presId="urn:microsoft.com/office/officeart/2005/8/layout/pyramid1"/>
    <dgm:cxn modelId="{167C9E26-6527-4E9E-88C6-DB582AD1DAA9}" type="presParOf" srcId="{590D7F3E-56CF-4EBA-B8E1-425DF7B0B092}" destId="{ABE02090-F1CA-4B89-BEF0-A9AF9CFCEA9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574342-6B37-4403-897F-27A8191EEB1D}" type="doc">
      <dgm:prSet loTypeId="urn:microsoft.com/office/officeart/2005/8/layout/pyramid1" loCatId="pyramid" qsTypeId="urn:microsoft.com/office/officeart/2005/8/quickstyle/simple1" qsCatId="simple" csTypeId="urn:microsoft.com/office/officeart/2005/8/colors/colorful5" csCatId="colorful" phldr="1"/>
      <dgm:spPr/>
    </dgm:pt>
    <dgm:pt modelId="{AE8AEF03-6924-4F95-91B1-4C39A8E2DCB6}">
      <dgm:prSet phldrT="[Text]" custT="1">
        <dgm:style>
          <a:lnRef idx="0">
            <a:schemeClr val="accent2"/>
          </a:lnRef>
          <a:fillRef idx="3">
            <a:schemeClr val="accent2"/>
          </a:fillRef>
          <a:effectRef idx="3">
            <a:schemeClr val="accent2"/>
          </a:effectRef>
          <a:fontRef idx="minor">
            <a:schemeClr val="lt1"/>
          </a:fontRef>
        </dgm:style>
      </dgm:prSet>
      <dgm:spPr>
        <a:solidFill>
          <a:srgbClr val="FF0000"/>
        </a:solidFill>
      </dgm:spPr>
      <dgm:t>
        <a:bodyPr/>
        <a:lstStyle/>
        <a:p>
          <a:r>
            <a:rPr lang="ar-SY" sz="2400" b="1" dirty="0" smtClean="0">
              <a:solidFill>
                <a:schemeClr val="bg1"/>
              </a:solidFill>
              <a:effectLst>
                <a:outerShdw blurRad="38100" dist="38100" dir="2700000" algn="tl">
                  <a:srgbClr val="000000">
                    <a:alpha val="43137"/>
                  </a:srgbClr>
                </a:outerShdw>
              </a:effectLst>
            </a:rPr>
            <a:t>خدمات</a:t>
          </a:r>
        </a:p>
        <a:p>
          <a:r>
            <a:rPr lang="ar-SY" sz="2400" b="1" dirty="0" smtClean="0">
              <a:solidFill>
                <a:schemeClr val="bg1"/>
              </a:solidFill>
              <a:effectLst>
                <a:outerShdw blurRad="38100" dist="38100" dir="2700000" algn="tl">
                  <a:srgbClr val="000000">
                    <a:alpha val="43137"/>
                  </a:srgbClr>
                </a:outerShdw>
              </a:effectLst>
            </a:rPr>
            <a:t>متخصصة</a:t>
          </a:r>
          <a:endParaRPr lang="en-US" sz="2400" b="1" dirty="0">
            <a:solidFill>
              <a:schemeClr val="bg1"/>
            </a:solidFill>
            <a:effectLst>
              <a:outerShdw blurRad="38100" dist="38100" dir="2700000" algn="tl">
                <a:srgbClr val="000000">
                  <a:alpha val="43137"/>
                </a:srgbClr>
              </a:outerShdw>
            </a:effectLst>
          </a:endParaRPr>
        </a:p>
      </dgm:t>
    </dgm:pt>
    <dgm:pt modelId="{500C3D8F-CC25-4F2C-9DF7-CE3E7E63ACE4}" type="parTrans" cxnId="{CC7346B9-DE87-4589-932D-792BE5B5FBD8}">
      <dgm:prSet/>
      <dgm:spPr/>
      <dgm:t>
        <a:bodyPr/>
        <a:lstStyle/>
        <a:p>
          <a:endParaRPr lang="en-US" sz="1000"/>
        </a:p>
      </dgm:t>
    </dgm:pt>
    <dgm:pt modelId="{653BA6D3-6FD9-4AFF-9B3A-4CCD33B49DFB}" type="sibTrans" cxnId="{CC7346B9-DE87-4589-932D-792BE5B5FBD8}">
      <dgm:prSet/>
      <dgm:spPr/>
      <dgm:t>
        <a:bodyPr/>
        <a:lstStyle/>
        <a:p>
          <a:endParaRPr lang="en-US" sz="1000"/>
        </a:p>
      </dgm:t>
    </dgm:pt>
    <dgm:pt modelId="{E8DD421A-8330-45D3-8FD5-04E81C51A071}">
      <dgm:prSet phldrT="[Text]" custT="1">
        <dgm:style>
          <a:lnRef idx="0">
            <a:schemeClr val="accent3"/>
          </a:lnRef>
          <a:fillRef idx="3">
            <a:schemeClr val="accent3"/>
          </a:fillRef>
          <a:effectRef idx="3">
            <a:schemeClr val="accent3"/>
          </a:effectRef>
          <a:fontRef idx="minor">
            <a:schemeClr val="lt1"/>
          </a:fontRef>
        </dgm:style>
      </dgm:prSet>
      <dgm:spPr>
        <a:solidFill>
          <a:srgbClr val="FFC000"/>
        </a:solidFill>
      </dgm:spPr>
      <dgm:t>
        <a:bodyPr/>
        <a:lstStyle/>
        <a:p>
          <a:r>
            <a:rPr lang="ar-SY" sz="3200" b="1" dirty="0" smtClean="0">
              <a:solidFill>
                <a:schemeClr val="bg1"/>
              </a:solidFill>
              <a:effectLst>
                <a:outerShdw blurRad="38100" dist="38100" dir="2700000" algn="tl">
                  <a:srgbClr val="000000">
                    <a:alpha val="43137"/>
                  </a:srgbClr>
                </a:outerShdw>
              </a:effectLst>
            </a:rPr>
            <a:t>تعزيز الدعم العائلي والمجتمعي</a:t>
          </a:r>
          <a:endParaRPr lang="en-US" sz="3200" b="1" dirty="0">
            <a:solidFill>
              <a:schemeClr val="bg1"/>
            </a:solidFill>
            <a:effectLst>
              <a:outerShdw blurRad="38100" dist="38100" dir="2700000" algn="tl">
                <a:srgbClr val="000000">
                  <a:alpha val="43137"/>
                </a:srgbClr>
              </a:outerShdw>
            </a:effectLst>
          </a:endParaRPr>
        </a:p>
      </dgm:t>
    </dgm:pt>
    <dgm:pt modelId="{8D1C8CE3-7BB7-4647-81C1-DAE3352F53F1}" type="parTrans" cxnId="{E79667EE-C6DF-49CB-B8B6-BBD437C190BF}">
      <dgm:prSet/>
      <dgm:spPr/>
      <dgm:t>
        <a:bodyPr/>
        <a:lstStyle/>
        <a:p>
          <a:endParaRPr lang="en-US" sz="1000"/>
        </a:p>
      </dgm:t>
    </dgm:pt>
    <dgm:pt modelId="{4C73BF10-6CF6-4DD7-9D28-8723F42F72B3}" type="sibTrans" cxnId="{E79667EE-C6DF-49CB-B8B6-BBD437C190BF}">
      <dgm:prSet/>
      <dgm:spPr/>
      <dgm:t>
        <a:bodyPr/>
        <a:lstStyle/>
        <a:p>
          <a:endParaRPr lang="en-US" sz="1000"/>
        </a:p>
      </dgm:t>
    </dgm:pt>
    <dgm:pt modelId="{D731672D-FB7F-42F0-9922-2D23734D3E4C}">
      <dgm:prSet phldrT="[Text]" custT="1">
        <dgm:style>
          <a:lnRef idx="0">
            <a:schemeClr val="accent6"/>
          </a:lnRef>
          <a:fillRef idx="3">
            <a:schemeClr val="accent6"/>
          </a:fillRef>
          <a:effectRef idx="3">
            <a:schemeClr val="accent6"/>
          </a:effectRef>
          <a:fontRef idx="minor">
            <a:schemeClr val="lt1"/>
          </a:fontRef>
        </dgm:style>
      </dgm:prSet>
      <dgm:spPr>
        <a:solidFill>
          <a:srgbClr val="00B0F0"/>
        </a:solidFill>
      </dgm:spPr>
      <dgm:t>
        <a:bodyPr/>
        <a:lstStyle/>
        <a:p>
          <a:r>
            <a:rPr lang="ar-SY" sz="3200" b="1" dirty="0" smtClean="0">
              <a:solidFill>
                <a:schemeClr val="bg1"/>
              </a:solidFill>
              <a:effectLst>
                <a:outerShdw blurRad="38100" dist="38100" dir="2700000" algn="tl">
                  <a:srgbClr val="000000">
                    <a:alpha val="43137"/>
                  </a:srgbClr>
                </a:outerShdw>
              </a:effectLst>
            </a:rPr>
            <a:t>اعتبارات اجتماعية تراعي الكرامة أثناء تقديم الخدمات الأساسية</a:t>
          </a:r>
          <a:endParaRPr lang="en-US" sz="3200" b="1" dirty="0">
            <a:solidFill>
              <a:schemeClr val="bg1"/>
            </a:solidFill>
            <a:effectLst>
              <a:outerShdw blurRad="38100" dist="38100" dir="2700000" algn="tl">
                <a:srgbClr val="000000">
                  <a:alpha val="43137"/>
                </a:srgbClr>
              </a:outerShdw>
            </a:effectLst>
          </a:endParaRPr>
        </a:p>
      </dgm:t>
    </dgm:pt>
    <dgm:pt modelId="{E1174513-A700-4FEB-B0CE-3A8D217D5837}" type="parTrans" cxnId="{32C62D8B-7753-4C54-BECB-09706917F083}">
      <dgm:prSet/>
      <dgm:spPr/>
      <dgm:t>
        <a:bodyPr/>
        <a:lstStyle/>
        <a:p>
          <a:endParaRPr lang="en-US" sz="1000"/>
        </a:p>
      </dgm:t>
    </dgm:pt>
    <dgm:pt modelId="{A24396F6-4A45-4B64-AC58-1542C5142C89}" type="sibTrans" cxnId="{32C62D8B-7753-4C54-BECB-09706917F083}">
      <dgm:prSet/>
      <dgm:spPr/>
      <dgm:t>
        <a:bodyPr/>
        <a:lstStyle/>
        <a:p>
          <a:endParaRPr lang="en-US" sz="1000"/>
        </a:p>
      </dgm:t>
    </dgm:pt>
    <dgm:pt modelId="{98704E1E-7E4D-4E25-89A0-8308426066D9}">
      <dgm:prSet custT="1">
        <dgm:style>
          <a:lnRef idx="0">
            <a:schemeClr val="accent5"/>
          </a:lnRef>
          <a:fillRef idx="3">
            <a:schemeClr val="accent5"/>
          </a:fillRef>
          <a:effectRef idx="3">
            <a:schemeClr val="accent5"/>
          </a:effectRef>
          <a:fontRef idx="minor">
            <a:schemeClr val="lt1"/>
          </a:fontRef>
        </dgm:style>
      </dgm:prSet>
      <dgm:spPr>
        <a:solidFill>
          <a:srgbClr val="00B050"/>
        </a:solidFill>
      </dgm:spPr>
      <dgm:t>
        <a:bodyPr/>
        <a:lstStyle/>
        <a:p>
          <a:r>
            <a:rPr lang="ar-SY" sz="3200" b="1" dirty="0" smtClean="0">
              <a:solidFill>
                <a:schemeClr val="bg1"/>
              </a:solidFill>
              <a:effectLst>
                <a:outerShdw blurRad="38100" dist="38100" dir="2700000" algn="tl">
                  <a:srgbClr val="000000">
                    <a:alpha val="43137"/>
                  </a:srgbClr>
                </a:outerShdw>
              </a:effectLst>
            </a:rPr>
            <a:t>خدمات رعاية أولية نفسية</a:t>
          </a:r>
          <a:endParaRPr lang="en-US" sz="3200" b="1" dirty="0">
            <a:solidFill>
              <a:schemeClr val="bg1"/>
            </a:solidFill>
            <a:effectLst>
              <a:outerShdw blurRad="38100" dist="38100" dir="2700000" algn="tl">
                <a:srgbClr val="000000">
                  <a:alpha val="43137"/>
                </a:srgbClr>
              </a:outerShdw>
            </a:effectLst>
          </a:endParaRPr>
        </a:p>
      </dgm:t>
    </dgm:pt>
    <dgm:pt modelId="{0BCD831C-B3A7-4F11-B1ED-C9351770E005}" type="parTrans" cxnId="{5856DB60-CF4E-415D-8200-201EA41834B7}">
      <dgm:prSet/>
      <dgm:spPr/>
      <dgm:t>
        <a:bodyPr/>
        <a:lstStyle/>
        <a:p>
          <a:endParaRPr lang="en-US" sz="1000"/>
        </a:p>
      </dgm:t>
    </dgm:pt>
    <dgm:pt modelId="{D7EB1D8D-4DF2-4AD9-B94F-E4E585349965}" type="sibTrans" cxnId="{5856DB60-CF4E-415D-8200-201EA41834B7}">
      <dgm:prSet/>
      <dgm:spPr/>
      <dgm:t>
        <a:bodyPr/>
        <a:lstStyle/>
        <a:p>
          <a:endParaRPr lang="en-US" sz="1000"/>
        </a:p>
      </dgm:t>
    </dgm:pt>
    <dgm:pt modelId="{BFF7E404-7019-4F2E-A5F0-3F0D65E92F43}" type="pres">
      <dgm:prSet presAssocID="{B8574342-6B37-4403-897F-27A8191EEB1D}" presName="Name0" presStyleCnt="0">
        <dgm:presLayoutVars>
          <dgm:dir/>
          <dgm:animLvl val="lvl"/>
          <dgm:resizeHandles val="exact"/>
        </dgm:presLayoutVars>
      </dgm:prSet>
      <dgm:spPr/>
    </dgm:pt>
    <dgm:pt modelId="{9911BEE1-71EA-4885-99E6-AF9A375A8BE7}" type="pres">
      <dgm:prSet presAssocID="{AE8AEF03-6924-4F95-91B1-4C39A8E2DCB6}" presName="Name8" presStyleCnt="0"/>
      <dgm:spPr/>
    </dgm:pt>
    <dgm:pt modelId="{E3BEE08C-FA14-4A4D-B675-E3DF1A4102C4}" type="pres">
      <dgm:prSet presAssocID="{AE8AEF03-6924-4F95-91B1-4C39A8E2DCB6}" presName="level" presStyleLbl="node1" presStyleIdx="0" presStyleCnt="4">
        <dgm:presLayoutVars>
          <dgm:chMax val="1"/>
          <dgm:bulletEnabled val="1"/>
        </dgm:presLayoutVars>
      </dgm:prSet>
      <dgm:spPr/>
      <dgm:t>
        <a:bodyPr/>
        <a:lstStyle/>
        <a:p>
          <a:endParaRPr lang="en-US"/>
        </a:p>
      </dgm:t>
    </dgm:pt>
    <dgm:pt modelId="{299F0F17-E935-4404-8457-CF5007B3578E}" type="pres">
      <dgm:prSet presAssocID="{AE8AEF03-6924-4F95-91B1-4C39A8E2DCB6}" presName="levelTx" presStyleLbl="revTx" presStyleIdx="0" presStyleCnt="0">
        <dgm:presLayoutVars>
          <dgm:chMax val="1"/>
          <dgm:bulletEnabled val="1"/>
        </dgm:presLayoutVars>
      </dgm:prSet>
      <dgm:spPr/>
      <dgm:t>
        <a:bodyPr/>
        <a:lstStyle/>
        <a:p>
          <a:endParaRPr lang="en-US"/>
        </a:p>
      </dgm:t>
    </dgm:pt>
    <dgm:pt modelId="{30157C42-C443-4755-82EA-C50C87429907}" type="pres">
      <dgm:prSet presAssocID="{98704E1E-7E4D-4E25-89A0-8308426066D9}" presName="Name8" presStyleCnt="0"/>
      <dgm:spPr/>
    </dgm:pt>
    <dgm:pt modelId="{A80300B5-4087-4561-91F5-E2B944E85D12}" type="pres">
      <dgm:prSet presAssocID="{98704E1E-7E4D-4E25-89A0-8308426066D9}" presName="level" presStyleLbl="node1" presStyleIdx="1" presStyleCnt="4">
        <dgm:presLayoutVars>
          <dgm:chMax val="1"/>
          <dgm:bulletEnabled val="1"/>
        </dgm:presLayoutVars>
      </dgm:prSet>
      <dgm:spPr/>
      <dgm:t>
        <a:bodyPr/>
        <a:lstStyle/>
        <a:p>
          <a:endParaRPr lang="en-US"/>
        </a:p>
      </dgm:t>
    </dgm:pt>
    <dgm:pt modelId="{017E2177-CEDA-4C39-B0C9-3BAFDCEB6DD8}" type="pres">
      <dgm:prSet presAssocID="{98704E1E-7E4D-4E25-89A0-8308426066D9}" presName="levelTx" presStyleLbl="revTx" presStyleIdx="0" presStyleCnt="0">
        <dgm:presLayoutVars>
          <dgm:chMax val="1"/>
          <dgm:bulletEnabled val="1"/>
        </dgm:presLayoutVars>
      </dgm:prSet>
      <dgm:spPr/>
      <dgm:t>
        <a:bodyPr/>
        <a:lstStyle/>
        <a:p>
          <a:endParaRPr lang="en-US"/>
        </a:p>
      </dgm:t>
    </dgm:pt>
    <dgm:pt modelId="{16C870CD-7403-442B-AC95-6BC1B0889F76}" type="pres">
      <dgm:prSet presAssocID="{E8DD421A-8330-45D3-8FD5-04E81C51A071}" presName="Name8" presStyleCnt="0"/>
      <dgm:spPr/>
    </dgm:pt>
    <dgm:pt modelId="{AE6BFEE7-2C72-4127-8ABE-3DABD28D8351}" type="pres">
      <dgm:prSet presAssocID="{E8DD421A-8330-45D3-8FD5-04E81C51A071}" presName="level" presStyleLbl="node1" presStyleIdx="2" presStyleCnt="4">
        <dgm:presLayoutVars>
          <dgm:chMax val="1"/>
          <dgm:bulletEnabled val="1"/>
        </dgm:presLayoutVars>
      </dgm:prSet>
      <dgm:spPr/>
      <dgm:t>
        <a:bodyPr/>
        <a:lstStyle/>
        <a:p>
          <a:endParaRPr lang="en-US"/>
        </a:p>
      </dgm:t>
    </dgm:pt>
    <dgm:pt modelId="{FDD5F97B-F429-46CA-B96B-4022B18CE7BD}" type="pres">
      <dgm:prSet presAssocID="{E8DD421A-8330-45D3-8FD5-04E81C51A071}" presName="levelTx" presStyleLbl="revTx" presStyleIdx="0" presStyleCnt="0">
        <dgm:presLayoutVars>
          <dgm:chMax val="1"/>
          <dgm:bulletEnabled val="1"/>
        </dgm:presLayoutVars>
      </dgm:prSet>
      <dgm:spPr/>
      <dgm:t>
        <a:bodyPr/>
        <a:lstStyle/>
        <a:p>
          <a:endParaRPr lang="en-US"/>
        </a:p>
      </dgm:t>
    </dgm:pt>
    <dgm:pt modelId="{590D7F3E-56CF-4EBA-B8E1-425DF7B0B092}" type="pres">
      <dgm:prSet presAssocID="{D731672D-FB7F-42F0-9922-2D23734D3E4C}" presName="Name8" presStyleCnt="0"/>
      <dgm:spPr/>
    </dgm:pt>
    <dgm:pt modelId="{76864DAC-F23A-41E9-B5CE-9B50250D4561}" type="pres">
      <dgm:prSet presAssocID="{D731672D-FB7F-42F0-9922-2D23734D3E4C}" presName="level" presStyleLbl="node1" presStyleIdx="3" presStyleCnt="4">
        <dgm:presLayoutVars>
          <dgm:chMax val="1"/>
          <dgm:bulletEnabled val="1"/>
        </dgm:presLayoutVars>
      </dgm:prSet>
      <dgm:spPr/>
      <dgm:t>
        <a:bodyPr/>
        <a:lstStyle/>
        <a:p>
          <a:endParaRPr lang="en-US"/>
        </a:p>
      </dgm:t>
    </dgm:pt>
    <dgm:pt modelId="{ABE02090-F1CA-4B89-BEF0-A9AF9CFCEA9B}" type="pres">
      <dgm:prSet presAssocID="{D731672D-FB7F-42F0-9922-2D23734D3E4C}" presName="levelTx" presStyleLbl="revTx" presStyleIdx="0" presStyleCnt="0">
        <dgm:presLayoutVars>
          <dgm:chMax val="1"/>
          <dgm:bulletEnabled val="1"/>
        </dgm:presLayoutVars>
      </dgm:prSet>
      <dgm:spPr/>
      <dgm:t>
        <a:bodyPr/>
        <a:lstStyle/>
        <a:p>
          <a:endParaRPr lang="en-US"/>
        </a:p>
      </dgm:t>
    </dgm:pt>
  </dgm:ptLst>
  <dgm:cxnLst>
    <dgm:cxn modelId="{2FAE1259-436C-4DE3-A665-74CB538513E7}" type="presOf" srcId="{AE8AEF03-6924-4F95-91B1-4C39A8E2DCB6}" destId="{E3BEE08C-FA14-4A4D-B675-E3DF1A4102C4}" srcOrd="0" destOrd="0" presId="urn:microsoft.com/office/officeart/2005/8/layout/pyramid1"/>
    <dgm:cxn modelId="{E3DCF7DC-79CA-4814-AAE9-5A37C1A5A03B}" type="presOf" srcId="{98704E1E-7E4D-4E25-89A0-8308426066D9}" destId="{A80300B5-4087-4561-91F5-E2B944E85D12}" srcOrd="0" destOrd="0" presId="urn:microsoft.com/office/officeart/2005/8/layout/pyramid1"/>
    <dgm:cxn modelId="{E420378E-3827-4BFF-9EFD-34FCED3C416D}" type="presOf" srcId="{AE8AEF03-6924-4F95-91B1-4C39A8E2DCB6}" destId="{299F0F17-E935-4404-8457-CF5007B3578E}" srcOrd="1" destOrd="0" presId="urn:microsoft.com/office/officeart/2005/8/layout/pyramid1"/>
    <dgm:cxn modelId="{8524185F-782B-41E4-ABAB-CB8F69FBC098}" type="presOf" srcId="{D731672D-FB7F-42F0-9922-2D23734D3E4C}" destId="{ABE02090-F1CA-4B89-BEF0-A9AF9CFCEA9B}" srcOrd="1" destOrd="0" presId="urn:microsoft.com/office/officeart/2005/8/layout/pyramid1"/>
    <dgm:cxn modelId="{CC7346B9-DE87-4589-932D-792BE5B5FBD8}" srcId="{B8574342-6B37-4403-897F-27A8191EEB1D}" destId="{AE8AEF03-6924-4F95-91B1-4C39A8E2DCB6}" srcOrd="0" destOrd="0" parTransId="{500C3D8F-CC25-4F2C-9DF7-CE3E7E63ACE4}" sibTransId="{653BA6D3-6FD9-4AFF-9B3A-4CCD33B49DFB}"/>
    <dgm:cxn modelId="{65D3E679-D313-4C0F-9CCC-13BDBA842A0A}" type="presOf" srcId="{B8574342-6B37-4403-897F-27A8191EEB1D}" destId="{BFF7E404-7019-4F2E-A5F0-3F0D65E92F43}" srcOrd="0" destOrd="0" presId="urn:microsoft.com/office/officeart/2005/8/layout/pyramid1"/>
    <dgm:cxn modelId="{59775C50-9002-40AA-8574-03E096C15768}" type="presOf" srcId="{E8DD421A-8330-45D3-8FD5-04E81C51A071}" destId="{FDD5F97B-F429-46CA-B96B-4022B18CE7BD}" srcOrd="1" destOrd="0" presId="urn:microsoft.com/office/officeart/2005/8/layout/pyramid1"/>
    <dgm:cxn modelId="{13AF57AC-15CC-4253-B1C7-3F20908B3962}" type="presOf" srcId="{98704E1E-7E4D-4E25-89A0-8308426066D9}" destId="{017E2177-CEDA-4C39-B0C9-3BAFDCEB6DD8}" srcOrd="1" destOrd="0" presId="urn:microsoft.com/office/officeart/2005/8/layout/pyramid1"/>
    <dgm:cxn modelId="{5856DB60-CF4E-415D-8200-201EA41834B7}" srcId="{B8574342-6B37-4403-897F-27A8191EEB1D}" destId="{98704E1E-7E4D-4E25-89A0-8308426066D9}" srcOrd="1" destOrd="0" parTransId="{0BCD831C-B3A7-4F11-B1ED-C9351770E005}" sibTransId="{D7EB1D8D-4DF2-4AD9-B94F-E4E585349965}"/>
    <dgm:cxn modelId="{F04E1E8E-04A7-4699-A98A-582F5723BD14}" type="presOf" srcId="{D731672D-FB7F-42F0-9922-2D23734D3E4C}" destId="{76864DAC-F23A-41E9-B5CE-9B50250D4561}" srcOrd="0" destOrd="0" presId="urn:microsoft.com/office/officeart/2005/8/layout/pyramid1"/>
    <dgm:cxn modelId="{32C62D8B-7753-4C54-BECB-09706917F083}" srcId="{B8574342-6B37-4403-897F-27A8191EEB1D}" destId="{D731672D-FB7F-42F0-9922-2D23734D3E4C}" srcOrd="3" destOrd="0" parTransId="{E1174513-A700-4FEB-B0CE-3A8D217D5837}" sibTransId="{A24396F6-4A45-4B64-AC58-1542C5142C89}"/>
    <dgm:cxn modelId="{E79667EE-C6DF-49CB-B8B6-BBD437C190BF}" srcId="{B8574342-6B37-4403-897F-27A8191EEB1D}" destId="{E8DD421A-8330-45D3-8FD5-04E81C51A071}" srcOrd="2" destOrd="0" parTransId="{8D1C8CE3-7BB7-4647-81C1-DAE3352F53F1}" sibTransId="{4C73BF10-6CF6-4DD7-9D28-8723F42F72B3}"/>
    <dgm:cxn modelId="{B218A166-631C-4432-A9EC-4DEAAE6D0B88}" type="presOf" srcId="{E8DD421A-8330-45D3-8FD5-04E81C51A071}" destId="{AE6BFEE7-2C72-4127-8ABE-3DABD28D8351}" srcOrd="0" destOrd="0" presId="urn:microsoft.com/office/officeart/2005/8/layout/pyramid1"/>
    <dgm:cxn modelId="{C687FC89-9CE7-4243-B34B-26784CD6D935}" type="presParOf" srcId="{BFF7E404-7019-4F2E-A5F0-3F0D65E92F43}" destId="{9911BEE1-71EA-4885-99E6-AF9A375A8BE7}" srcOrd="0" destOrd="0" presId="urn:microsoft.com/office/officeart/2005/8/layout/pyramid1"/>
    <dgm:cxn modelId="{806DEDFF-080E-433D-946E-F3F774791371}" type="presParOf" srcId="{9911BEE1-71EA-4885-99E6-AF9A375A8BE7}" destId="{E3BEE08C-FA14-4A4D-B675-E3DF1A4102C4}" srcOrd="0" destOrd="0" presId="urn:microsoft.com/office/officeart/2005/8/layout/pyramid1"/>
    <dgm:cxn modelId="{374033AA-CD52-4AB0-A993-2BF7708F2674}" type="presParOf" srcId="{9911BEE1-71EA-4885-99E6-AF9A375A8BE7}" destId="{299F0F17-E935-4404-8457-CF5007B3578E}" srcOrd="1" destOrd="0" presId="urn:microsoft.com/office/officeart/2005/8/layout/pyramid1"/>
    <dgm:cxn modelId="{21E56277-061F-49B5-80B1-3DB52159AB9A}" type="presParOf" srcId="{BFF7E404-7019-4F2E-A5F0-3F0D65E92F43}" destId="{30157C42-C443-4755-82EA-C50C87429907}" srcOrd="1" destOrd="0" presId="urn:microsoft.com/office/officeart/2005/8/layout/pyramid1"/>
    <dgm:cxn modelId="{704E45A3-4618-4DDA-8000-516AE6AC3A26}" type="presParOf" srcId="{30157C42-C443-4755-82EA-C50C87429907}" destId="{A80300B5-4087-4561-91F5-E2B944E85D12}" srcOrd="0" destOrd="0" presId="urn:microsoft.com/office/officeart/2005/8/layout/pyramid1"/>
    <dgm:cxn modelId="{45CF5051-FE49-4E1F-BD35-585AC730C259}" type="presParOf" srcId="{30157C42-C443-4755-82EA-C50C87429907}" destId="{017E2177-CEDA-4C39-B0C9-3BAFDCEB6DD8}" srcOrd="1" destOrd="0" presId="urn:microsoft.com/office/officeart/2005/8/layout/pyramid1"/>
    <dgm:cxn modelId="{5A75F3A5-4F76-4CB9-9B76-C4CA5FC9926D}" type="presParOf" srcId="{BFF7E404-7019-4F2E-A5F0-3F0D65E92F43}" destId="{16C870CD-7403-442B-AC95-6BC1B0889F76}" srcOrd="2" destOrd="0" presId="urn:microsoft.com/office/officeart/2005/8/layout/pyramid1"/>
    <dgm:cxn modelId="{1D5A0450-0E05-44D0-9F5E-6AB8FFE556E3}" type="presParOf" srcId="{16C870CD-7403-442B-AC95-6BC1B0889F76}" destId="{AE6BFEE7-2C72-4127-8ABE-3DABD28D8351}" srcOrd="0" destOrd="0" presId="urn:microsoft.com/office/officeart/2005/8/layout/pyramid1"/>
    <dgm:cxn modelId="{D0634135-5F4B-4C89-9BB7-9898B6B617E6}" type="presParOf" srcId="{16C870CD-7403-442B-AC95-6BC1B0889F76}" destId="{FDD5F97B-F429-46CA-B96B-4022B18CE7BD}" srcOrd="1" destOrd="0" presId="urn:microsoft.com/office/officeart/2005/8/layout/pyramid1"/>
    <dgm:cxn modelId="{C349A7A4-4300-4498-8B02-269EC4ACC858}" type="presParOf" srcId="{BFF7E404-7019-4F2E-A5F0-3F0D65E92F43}" destId="{590D7F3E-56CF-4EBA-B8E1-425DF7B0B092}" srcOrd="3" destOrd="0" presId="urn:microsoft.com/office/officeart/2005/8/layout/pyramid1"/>
    <dgm:cxn modelId="{83B3F7EA-39FA-4D4B-900C-51EC520776AE}" type="presParOf" srcId="{590D7F3E-56CF-4EBA-B8E1-425DF7B0B092}" destId="{76864DAC-F23A-41E9-B5CE-9B50250D4561}" srcOrd="0" destOrd="0" presId="urn:microsoft.com/office/officeart/2005/8/layout/pyramid1"/>
    <dgm:cxn modelId="{0CD09FC2-2EAC-4A09-BA88-16064D7D9F69}" type="presParOf" srcId="{590D7F3E-56CF-4EBA-B8E1-425DF7B0B092}" destId="{ABE02090-F1CA-4B89-BEF0-A9AF9CFCEA9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574342-6B37-4403-897F-27A8191EEB1D}" type="doc">
      <dgm:prSet loTypeId="urn:microsoft.com/office/officeart/2005/8/layout/pyramid1" loCatId="pyramid" qsTypeId="urn:microsoft.com/office/officeart/2005/8/quickstyle/simple1" qsCatId="simple" csTypeId="urn:microsoft.com/office/officeart/2005/8/colors/colorful5" csCatId="colorful" phldr="1"/>
      <dgm:spPr/>
    </dgm:pt>
    <dgm:pt modelId="{AE8AEF03-6924-4F95-91B1-4C39A8E2DCB6}">
      <dgm:prSet phldrT="[Text]" custT="1">
        <dgm:style>
          <a:lnRef idx="0">
            <a:schemeClr val="accent2"/>
          </a:lnRef>
          <a:fillRef idx="3">
            <a:schemeClr val="accent2"/>
          </a:fillRef>
          <a:effectRef idx="3">
            <a:schemeClr val="accent2"/>
          </a:effectRef>
          <a:fontRef idx="minor">
            <a:schemeClr val="lt1"/>
          </a:fontRef>
        </dgm:style>
      </dgm:prSet>
      <dgm:spPr>
        <a:solidFill>
          <a:srgbClr val="FF0000"/>
        </a:solidFill>
      </dgm:spPr>
      <dgm:t>
        <a:bodyPr/>
        <a:lstStyle/>
        <a:p>
          <a:r>
            <a:rPr lang="ar-SY" sz="2400" b="1" dirty="0" smtClean="0">
              <a:solidFill>
                <a:schemeClr val="bg1"/>
              </a:solidFill>
              <a:effectLst>
                <a:outerShdw blurRad="38100" dist="38100" dir="2700000" algn="tl">
                  <a:srgbClr val="000000">
                    <a:alpha val="43137"/>
                  </a:srgbClr>
                </a:outerShdw>
              </a:effectLst>
            </a:rPr>
            <a:t>خدمات</a:t>
          </a:r>
        </a:p>
        <a:p>
          <a:r>
            <a:rPr lang="ar-SY" sz="2400" b="1" dirty="0" smtClean="0">
              <a:solidFill>
                <a:schemeClr val="bg1"/>
              </a:solidFill>
              <a:effectLst>
                <a:outerShdw blurRad="38100" dist="38100" dir="2700000" algn="tl">
                  <a:srgbClr val="000000">
                    <a:alpha val="43137"/>
                  </a:srgbClr>
                </a:outerShdw>
              </a:effectLst>
            </a:rPr>
            <a:t>متخصصة</a:t>
          </a:r>
          <a:endParaRPr lang="en-US" sz="2400" b="1" dirty="0">
            <a:solidFill>
              <a:schemeClr val="bg1"/>
            </a:solidFill>
            <a:effectLst>
              <a:outerShdw blurRad="38100" dist="38100" dir="2700000" algn="tl">
                <a:srgbClr val="000000">
                  <a:alpha val="43137"/>
                </a:srgbClr>
              </a:outerShdw>
            </a:effectLst>
          </a:endParaRPr>
        </a:p>
      </dgm:t>
    </dgm:pt>
    <dgm:pt modelId="{500C3D8F-CC25-4F2C-9DF7-CE3E7E63ACE4}" type="parTrans" cxnId="{CC7346B9-DE87-4589-932D-792BE5B5FBD8}">
      <dgm:prSet/>
      <dgm:spPr/>
      <dgm:t>
        <a:bodyPr/>
        <a:lstStyle/>
        <a:p>
          <a:endParaRPr lang="en-US" sz="1000"/>
        </a:p>
      </dgm:t>
    </dgm:pt>
    <dgm:pt modelId="{653BA6D3-6FD9-4AFF-9B3A-4CCD33B49DFB}" type="sibTrans" cxnId="{CC7346B9-DE87-4589-932D-792BE5B5FBD8}">
      <dgm:prSet/>
      <dgm:spPr/>
      <dgm:t>
        <a:bodyPr/>
        <a:lstStyle/>
        <a:p>
          <a:endParaRPr lang="en-US" sz="1000"/>
        </a:p>
      </dgm:t>
    </dgm:pt>
    <dgm:pt modelId="{E8DD421A-8330-45D3-8FD5-04E81C51A071}">
      <dgm:prSet phldrT="[Text]" custT="1">
        <dgm:style>
          <a:lnRef idx="0">
            <a:schemeClr val="accent3"/>
          </a:lnRef>
          <a:fillRef idx="3">
            <a:schemeClr val="accent3"/>
          </a:fillRef>
          <a:effectRef idx="3">
            <a:schemeClr val="accent3"/>
          </a:effectRef>
          <a:fontRef idx="minor">
            <a:schemeClr val="lt1"/>
          </a:fontRef>
        </dgm:style>
      </dgm:prSet>
      <dgm:spPr>
        <a:solidFill>
          <a:srgbClr val="FFC000"/>
        </a:solidFill>
      </dgm:spPr>
      <dgm:t>
        <a:bodyPr/>
        <a:lstStyle/>
        <a:p>
          <a:r>
            <a:rPr lang="ar-SY" sz="3200" b="1" dirty="0" smtClean="0">
              <a:solidFill>
                <a:schemeClr val="bg1"/>
              </a:solidFill>
              <a:effectLst>
                <a:outerShdw blurRad="38100" dist="38100" dir="2700000" algn="tl">
                  <a:srgbClr val="000000">
                    <a:alpha val="43137"/>
                  </a:srgbClr>
                </a:outerShdw>
              </a:effectLst>
            </a:rPr>
            <a:t>تعزيز الدعم العائلي والمجتمعي</a:t>
          </a:r>
          <a:endParaRPr lang="en-US" sz="3200" b="1" dirty="0">
            <a:solidFill>
              <a:schemeClr val="bg1"/>
            </a:solidFill>
            <a:effectLst>
              <a:outerShdw blurRad="38100" dist="38100" dir="2700000" algn="tl">
                <a:srgbClr val="000000">
                  <a:alpha val="43137"/>
                </a:srgbClr>
              </a:outerShdw>
            </a:effectLst>
          </a:endParaRPr>
        </a:p>
      </dgm:t>
    </dgm:pt>
    <dgm:pt modelId="{8D1C8CE3-7BB7-4647-81C1-DAE3352F53F1}" type="parTrans" cxnId="{E79667EE-C6DF-49CB-B8B6-BBD437C190BF}">
      <dgm:prSet/>
      <dgm:spPr/>
      <dgm:t>
        <a:bodyPr/>
        <a:lstStyle/>
        <a:p>
          <a:endParaRPr lang="en-US" sz="1000"/>
        </a:p>
      </dgm:t>
    </dgm:pt>
    <dgm:pt modelId="{4C73BF10-6CF6-4DD7-9D28-8723F42F72B3}" type="sibTrans" cxnId="{E79667EE-C6DF-49CB-B8B6-BBD437C190BF}">
      <dgm:prSet/>
      <dgm:spPr/>
      <dgm:t>
        <a:bodyPr/>
        <a:lstStyle/>
        <a:p>
          <a:endParaRPr lang="en-US" sz="1000"/>
        </a:p>
      </dgm:t>
    </dgm:pt>
    <dgm:pt modelId="{D731672D-FB7F-42F0-9922-2D23734D3E4C}">
      <dgm:prSet phldrT="[Text]" custT="1">
        <dgm:style>
          <a:lnRef idx="0">
            <a:schemeClr val="accent6"/>
          </a:lnRef>
          <a:fillRef idx="3">
            <a:schemeClr val="accent6"/>
          </a:fillRef>
          <a:effectRef idx="3">
            <a:schemeClr val="accent6"/>
          </a:effectRef>
          <a:fontRef idx="minor">
            <a:schemeClr val="lt1"/>
          </a:fontRef>
        </dgm:style>
      </dgm:prSet>
      <dgm:spPr>
        <a:solidFill>
          <a:srgbClr val="00B0F0"/>
        </a:solidFill>
      </dgm:spPr>
      <dgm:t>
        <a:bodyPr/>
        <a:lstStyle/>
        <a:p>
          <a:r>
            <a:rPr lang="ar-SY" sz="3200" b="1" dirty="0" smtClean="0">
              <a:solidFill>
                <a:schemeClr val="bg1"/>
              </a:solidFill>
              <a:effectLst>
                <a:outerShdw blurRad="38100" dist="38100" dir="2700000" algn="tl">
                  <a:srgbClr val="000000">
                    <a:alpha val="43137"/>
                  </a:srgbClr>
                </a:outerShdw>
              </a:effectLst>
            </a:rPr>
            <a:t>اعتبارات اجتماعية تراعي الكرامة أثناء تقديم الخدمات الأساسية</a:t>
          </a:r>
          <a:endParaRPr lang="en-US" sz="3200" b="1" dirty="0">
            <a:solidFill>
              <a:schemeClr val="bg1"/>
            </a:solidFill>
            <a:effectLst>
              <a:outerShdw blurRad="38100" dist="38100" dir="2700000" algn="tl">
                <a:srgbClr val="000000">
                  <a:alpha val="43137"/>
                </a:srgbClr>
              </a:outerShdw>
            </a:effectLst>
          </a:endParaRPr>
        </a:p>
      </dgm:t>
    </dgm:pt>
    <dgm:pt modelId="{E1174513-A700-4FEB-B0CE-3A8D217D5837}" type="parTrans" cxnId="{32C62D8B-7753-4C54-BECB-09706917F083}">
      <dgm:prSet/>
      <dgm:spPr/>
      <dgm:t>
        <a:bodyPr/>
        <a:lstStyle/>
        <a:p>
          <a:endParaRPr lang="en-US" sz="1000"/>
        </a:p>
      </dgm:t>
    </dgm:pt>
    <dgm:pt modelId="{A24396F6-4A45-4B64-AC58-1542C5142C89}" type="sibTrans" cxnId="{32C62D8B-7753-4C54-BECB-09706917F083}">
      <dgm:prSet/>
      <dgm:spPr/>
      <dgm:t>
        <a:bodyPr/>
        <a:lstStyle/>
        <a:p>
          <a:endParaRPr lang="en-US" sz="1000"/>
        </a:p>
      </dgm:t>
    </dgm:pt>
    <dgm:pt modelId="{98704E1E-7E4D-4E25-89A0-8308426066D9}">
      <dgm:prSet custT="1">
        <dgm:style>
          <a:lnRef idx="0">
            <a:schemeClr val="accent5"/>
          </a:lnRef>
          <a:fillRef idx="3">
            <a:schemeClr val="accent5"/>
          </a:fillRef>
          <a:effectRef idx="3">
            <a:schemeClr val="accent5"/>
          </a:effectRef>
          <a:fontRef idx="minor">
            <a:schemeClr val="lt1"/>
          </a:fontRef>
        </dgm:style>
      </dgm:prSet>
      <dgm:spPr>
        <a:solidFill>
          <a:srgbClr val="00B050"/>
        </a:solidFill>
      </dgm:spPr>
      <dgm:t>
        <a:bodyPr/>
        <a:lstStyle/>
        <a:p>
          <a:r>
            <a:rPr lang="ar-SY" sz="3200" b="1" dirty="0" smtClean="0">
              <a:solidFill>
                <a:schemeClr val="bg1"/>
              </a:solidFill>
              <a:effectLst>
                <a:outerShdw blurRad="38100" dist="38100" dir="2700000" algn="tl">
                  <a:srgbClr val="000000">
                    <a:alpha val="43137"/>
                  </a:srgbClr>
                </a:outerShdw>
              </a:effectLst>
            </a:rPr>
            <a:t>خدمات رعاية أولية نفسية</a:t>
          </a:r>
          <a:endParaRPr lang="en-US" sz="3200" b="1" dirty="0">
            <a:solidFill>
              <a:schemeClr val="bg1"/>
            </a:solidFill>
            <a:effectLst>
              <a:outerShdw blurRad="38100" dist="38100" dir="2700000" algn="tl">
                <a:srgbClr val="000000">
                  <a:alpha val="43137"/>
                </a:srgbClr>
              </a:outerShdw>
            </a:effectLst>
          </a:endParaRPr>
        </a:p>
      </dgm:t>
    </dgm:pt>
    <dgm:pt modelId="{0BCD831C-B3A7-4F11-B1ED-C9351770E005}" type="parTrans" cxnId="{5856DB60-CF4E-415D-8200-201EA41834B7}">
      <dgm:prSet/>
      <dgm:spPr/>
      <dgm:t>
        <a:bodyPr/>
        <a:lstStyle/>
        <a:p>
          <a:endParaRPr lang="en-US" sz="1000"/>
        </a:p>
      </dgm:t>
    </dgm:pt>
    <dgm:pt modelId="{D7EB1D8D-4DF2-4AD9-B94F-E4E585349965}" type="sibTrans" cxnId="{5856DB60-CF4E-415D-8200-201EA41834B7}">
      <dgm:prSet/>
      <dgm:spPr/>
      <dgm:t>
        <a:bodyPr/>
        <a:lstStyle/>
        <a:p>
          <a:endParaRPr lang="en-US" sz="1000"/>
        </a:p>
      </dgm:t>
    </dgm:pt>
    <dgm:pt modelId="{BFF7E404-7019-4F2E-A5F0-3F0D65E92F43}" type="pres">
      <dgm:prSet presAssocID="{B8574342-6B37-4403-897F-27A8191EEB1D}" presName="Name0" presStyleCnt="0">
        <dgm:presLayoutVars>
          <dgm:dir/>
          <dgm:animLvl val="lvl"/>
          <dgm:resizeHandles val="exact"/>
        </dgm:presLayoutVars>
      </dgm:prSet>
      <dgm:spPr/>
    </dgm:pt>
    <dgm:pt modelId="{9911BEE1-71EA-4885-99E6-AF9A375A8BE7}" type="pres">
      <dgm:prSet presAssocID="{AE8AEF03-6924-4F95-91B1-4C39A8E2DCB6}" presName="Name8" presStyleCnt="0"/>
      <dgm:spPr/>
    </dgm:pt>
    <dgm:pt modelId="{E3BEE08C-FA14-4A4D-B675-E3DF1A4102C4}" type="pres">
      <dgm:prSet presAssocID="{AE8AEF03-6924-4F95-91B1-4C39A8E2DCB6}" presName="level" presStyleLbl="node1" presStyleIdx="0" presStyleCnt="4">
        <dgm:presLayoutVars>
          <dgm:chMax val="1"/>
          <dgm:bulletEnabled val="1"/>
        </dgm:presLayoutVars>
      </dgm:prSet>
      <dgm:spPr/>
      <dgm:t>
        <a:bodyPr/>
        <a:lstStyle/>
        <a:p>
          <a:endParaRPr lang="en-US"/>
        </a:p>
      </dgm:t>
    </dgm:pt>
    <dgm:pt modelId="{299F0F17-E935-4404-8457-CF5007B3578E}" type="pres">
      <dgm:prSet presAssocID="{AE8AEF03-6924-4F95-91B1-4C39A8E2DCB6}" presName="levelTx" presStyleLbl="revTx" presStyleIdx="0" presStyleCnt="0">
        <dgm:presLayoutVars>
          <dgm:chMax val="1"/>
          <dgm:bulletEnabled val="1"/>
        </dgm:presLayoutVars>
      </dgm:prSet>
      <dgm:spPr/>
      <dgm:t>
        <a:bodyPr/>
        <a:lstStyle/>
        <a:p>
          <a:endParaRPr lang="en-US"/>
        </a:p>
      </dgm:t>
    </dgm:pt>
    <dgm:pt modelId="{30157C42-C443-4755-82EA-C50C87429907}" type="pres">
      <dgm:prSet presAssocID="{98704E1E-7E4D-4E25-89A0-8308426066D9}" presName="Name8" presStyleCnt="0"/>
      <dgm:spPr/>
    </dgm:pt>
    <dgm:pt modelId="{A80300B5-4087-4561-91F5-E2B944E85D12}" type="pres">
      <dgm:prSet presAssocID="{98704E1E-7E4D-4E25-89A0-8308426066D9}" presName="level" presStyleLbl="node1" presStyleIdx="1" presStyleCnt="4">
        <dgm:presLayoutVars>
          <dgm:chMax val="1"/>
          <dgm:bulletEnabled val="1"/>
        </dgm:presLayoutVars>
      </dgm:prSet>
      <dgm:spPr/>
      <dgm:t>
        <a:bodyPr/>
        <a:lstStyle/>
        <a:p>
          <a:endParaRPr lang="en-US"/>
        </a:p>
      </dgm:t>
    </dgm:pt>
    <dgm:pt modelId="{017E2177-CEDA-4C39-B0C9-3BAFDCEB6DD8}" type="pres">
      <dgm:prSet presAssocID="{98704E1E-7E4D-4E25-89A0-8308426066D9}" presName="levelTx" presStyleLbl="revTx" presStyleIdx="0" presStyleCnt="0">
        <dgm:presLayoutVars>
          <dgm:chMax val="1"/>
          <dgm:bulletEnabled val="1"/>
        </dgm:presLayoutVars>
      </dgm:prSet>
      <dgm:spPr/>
      <dgm:t>
        <a:bodyPr/>
        <a:lstStyle/>
        <a:p>
          <a:endParaRPr lang="en-US"/>
        </a:p>
      </dgm:t>
    </dgm:pt>
    <dgm:pt modelId="{16C870CD-7403-442B-AC95-6BC1B0889F76}" type="pres">
      <dgm:prSet presAssocID="{E8DD421A-8330-45D3-8FD5-04E81C51A071}" presName="Name8" presStyleCnt="0"/>
      <dgm:spPr/>
    </dgm:pt>
    <dgm:pt modelId="{AE6BFEE7-2C72-4127-8ABE-3DABD28D8351}" type="pres">
      <dgm:prSet presAssocID="{E8DD421A-8330-45D3-8FD5-04E81C51A071}" presName="level" presStyleLbl="node1" presStyleIdx="2" presStyleCnt="4">
        <dgm:presLayoutVars>
          <dgm:chMax val="1"/>
          <dgm:bulletEnabled val="1"/>
        </dgm:presLayoutVars>
      </dgm:prSet>
      <dgm:spPr/>
      <dgm:t>
        <a:bodyPr/>
        <a:lstStyle/>
        <a:p>
          <a:endParaRPr lang="en-US"/>
        </a:p>
      </dgm:t>
    </dgm:pt>
    <dgm:pt modelId="{FDD5F97B-F429-46CA-B96B-4022B18CE7BD}" type="pres">
      <dgm:prSet presAssocID="{E8DD421A-8330-45D3-8FD5-04E81C51A071}" presName="levelTx" presStyleLbl="revTx" presStyleIdx="0" presStyleCnt="0">
        <dgm:presLayoutVars>
          <dgm:chMax val="1"/>
          <dgm:bulletEnabled val="1"/>
        </dgm:presLayoutVars>
      </dgm:prSet>
      <dgm:spPr/>
      <dgm:t>
        <a:bodyPr/>
        <a:lstStyle/>
        <a:p>
          <a:endParaRPr lang="en-US"/>
        </a:p>
      </dgm:t>
    </dgm:pt>
    <dgm:pt modelId="{590D7F3E-56CF-4EBA-B8E1-425DF7B0B092}" type="pres">
      <dgm:prSet presAssocID="{D731672D-FB7F-42F0-9922-2D23734D3E4C}" presName="Name8" presStyleCnt="0"/>
      <dgm:spPr/>
    </dgm:pt>
    <dgm:pt modelId="{76864DAC-F23A-41E9-B5CE-9B50250D4561}" type="pres">
      <dgm:prSet presAssocID="{D731672D-FB7F-42F0-9922-2D23734D3E4C}" presName="level" presStyleLbl="node1" presStyleIdx="3" presStyleCnt="4">
        <dgm:presLayoutVars>
          <dgm:chMax val="1"/>
          <dgm:bulletEnabled val="1"/>
        </dgm:presLayoutVars>
      </dgm:prSet>
      <dgm:spPr/>
      <dgm:t>
        <a:bodyPr/>
        <a:lstStyle/>
        <a:p>
          <a:endParaRPr lang="en-US"/>
        </a:p>
      </dgm:t>
    </dgm:pt>
    <dgm:pt modelId="{ABE02090-F1CA-4B89-BEF0-A9AF9CFCEA9B}" type="pres">
      <dgm:prSet presAssocID="{D731672D-FB7F-42F0-9922-2D23734D3E4C}" presName="levelTx" presStyleLbl="revTx" presStyleIdx="0" presStyleCnt="0">
        <dgm:presLayoutVars>
          <dgm:chMax val="1"/>
          <dgm:bulletEnabled val="1"/>
        </dgm:presLayoutVars>
      </dgm:prSet>
      <dgm:spPr/>
      <dgm:t>
        <a:bodyPr/>
        <a:lstStyle/>
        <a:p>
          <a:endParaRPr lang="en-US"/>
        </a:p>
      </dgm:t>
    </dgm:pt>
  </dgm:ptLst>
  <dgm:cxnLst>
    <dgm:cxn modelId="{C27ADAD4-799C-4793-8F1B-F94D364CE7CC}" type="presOf" srcId="{E8DD421A-8330-45D3-8FD5-04E81C51A071}" destId="{FDD5F97B-F429-46CA-B96B-4022B18CE7BD}" srcOrd="1" destOrd="0" presId="urn:microsoft.com/office/officeart/2005/8/layout/pyramid1"/>
    <dgm:cxn modelId="{1B453D12-7AFF-4222-9F9E-75D6AC2EA2E9}" type="presOf" srcId="{D731672D-FB7F-42F0-9922-2D23734D3E4C}" destId="{76864DAC-F23A-41E9-B5CE-9B50250D4561}" srcOrd="0" destOrd="0" presId="urn:microsoft.com/office/officeart/2005/8/layout/pyramid1"/>
    <dgm:cxn modelId="{D038F8BE-F257-4C3F-AE4C-B1CCDE166635}" type="presOf" srcId="{98704E1E-7E4D-4E25-89A0-8308426066D9}" destId="{A80300B5-4087-4561-91F5-E2B944E85D12}" srcOrd="0" destOrd="0" presId="urn:microsoft.com/office/officeart/2005/8/layout/pyramid1"/>
    <dgm:cxn modelId="{B68030A0-77FE-4DB1-BD7D-81A5BC24DFE3}" type="presOf" srcId="{B8574342-6B37-4403-897F-27A8191EEB1D}" destId="{BFF7E404-7019-4F2E-A5F0-3F0D65E92F43}" srcOrd="0" destOrd="0" presId="urn:microsoft.com/office/officeart/2005/8/layout/pyramid1"/>
    <dgm:cxn modelId="{31F6A333-5137-4FEC-82A0-5F3F84C32B19}" type="presOf" srcId="{AE8AEF03-6924-4F95-91B1-4C39A8E2DCB6}" destId="{299F0F17-E935-4404-8457-CF5007B3578E}" srcOrd="1" destOrd="0" presId="urn:microsoft.com/office/officeart/2005/8/layout/pyramid1"/>
    <dgm:cxn modelId="{CC7346B9-DE87-4589-932D-792BE5B5FBD8}" srcId="{B8574342-6B37-4403-897F-27A8191EEB1D}" destId="{AE8AEF03-6924-4F95-91B1-4C39A8E2DCB6}" srcOrd="0" destOrd="0" parTransId="{500C3D8F-CC25-4F2C-9DF7-CE3E7E63ACE4}" sibTransId="{653BA6D3-6FD9-4AFF-9B3A-4CCD33B49DFB}"/>
    <dgm:cxn modelId="{9B4320F3-9999-4812-B527-BA3C00586D84}" type="presOf" srcId="{98704E1E-7E4D-4E25-89A0-8308426066D9}" destId="{017E2177-CEDA-4C39-B0C9-3BAFDCEB6DD8}" srcOrd="1" destOrd="0" presId="urn:microsoft.com/office/officeart/2005/8/layout/pyramid1"/>
    <dgm:cxn modelId="{5856DB60-CF4E-415D-8200-201EA41834B7}" srcId="{B8574342-6B37-4403-897F-27A8191EEB1D}" destId="{98704E1E-7E4D-4E25-89A0-8308426066D9}" srcOrd="1" destOrd="0" parTransId="{0BCD831C-B3A7-4F11-B1ED-C9351770E005}" sibTransId="{D7EB1D8D-4DF2-4AD9-B94F-E4E585349965}"/>
    <dgm:cxn modelId="{785ECB6B-45A5-41B0-9D3F-09E66FE36964}" type="presOf" srcId="{AE8AEF03-6924-4F95-91B1-4C39A8E2DCB6}" destId="{E3BEE08C-FA14-4A4D-B675-E3DF1A4102C4}" srcOrd="0" destOrd="0" presId="urn:microsoft.com/office/officeart/2005/8/layout/pyramid1"/>
    <dgm:cxn modelId="{0387CC80-D07F-496F-A295-EB0116DEC282}" type="presOf" srcId="{E8DD421A-8330-45D3-8FD5-04E81C51A071}" destId="{AE6BFEE7-2C72-4127-8ABE-3DABD28D8351}" srcOrd="0" destOrd="0" presId="urn:microsoft.com/office/officeart/2005/8/layout/pyramid1"/>
    <dgm:cxn modelId="{32C62D8B-7753-4C54-BECB-09706917F083}" srcId="{B8574342-6B37-4403-897F-27A8191EEB1D}" destId="{D731672D-FB7F-42F0-9922-2D23734D3E4C}" srcOrd="3" destOrd="0" parTransId="{E1174513-A700-4FEB-B0CE-3A8D217D5837}" sibTransId="{A24396F6-4A45-4B64-AC58-1542C5142C89}"/>
    <dgm:cxn modelId="{E79667EE-C6DF-49CB-B8B6-BBD437C190BF}" srcId="{B8574342-6B37-4403-897F-27A8191EEB1D}" destId="{E8DD421A-8330-45D3-8FD5-04E81C51A071}" srcOrd="2" destOrd="0" parTransId="{8D1C8CE3-7BB7-4647-81C1-DAE3352F53F1}" sibTransId="{4C73BF10-6CF6-4DD7-9D28-8723F42F72B3}"/>
    <dgm:cxn modelId="{60D45248-193E-4A9D-A367-E2D89B0A78E6}" type="presOf" srcId="{D731672D-FB7F-42F0-9922-2D23734D3E4C}" destId="{ABE02090-F1CA-4B89-BEF0-A9AF9CFCEA9B}" srcOrd="1" destOrd="0" presId="urn:microsoft.com/office/officeart/2005/8/layout/pyramid1"/>
    <dgm:cxn modelId="{DCE43292-3202-4F60-9F3C-8B69161764D5}" type="presParOf" srcId="{BFF7E404-7019-4F2E-A5F0-3F0D65E92F43}" destId="{9911BEE1-71EA-4885-99E6-AF9A375A8BE7}" srcOrd="0" destOrd="0" presId="urn:microsoft.com/office/officeart/2005/8/layout/pyramid1"/>
    <dgm:cxn modelId="{6354DD82-F715-412D-ADD2-F18786F1ED49}" type="presParOf" srcId="{9911BEE1-71EA-4885-99E6-AF9A375A8BE7}" destId="{E3BEE08C-FA14-4A4D-B675-E3DF1A4102C4}" srcOrd="0" destOrd="0" presId="urn:microsoft.com/office/officeart/2005/8/layout/pyramid1"/>
    <dgm:cxn modelId="{ABB2A45D-B98F-4E55-AEA2-95A766091EF2}" type="presParOf" srcId="{9911BEE1-71EA-4885-99E6-AF9A375A8BE7}" destId="{299F0F17-E935-4404-8457-CF5007B3578E}" srcOrd="1" destOrd="0" presId="urn:microsoft.com/office/officeart/2005/8/layout/pyramid1"/>
    <dgm:cxn modelId="{A1960FFE-E257-4D45-8CAF-999FE4AE5E66}" type="presParOf" srcId="{BFF7E404-7019-4F2E-A5F0-3F0D65E92F43}" destId="{30157C42-C443-4755-82EA-C50C87429907}" srcOrd="1" destOrd="0" presId="urn:microsoft.com/office/officeart/2005/8/layout/pyramid1"/>
    <dgm:cxn modelId="{8B9D10AC-E216-4C70-BF66-E5AC5CC95976}" type="presParOf" srcId="{30157C42-C443-4755-82EA-C50C87429907}" destId="{A80300B5-4087-4561-91F5-E2B944E85D12}" srcOrd="0" destOrd="0" presId="urn:microsoft.com/office/officeart/2005/8/layout/pyramid1"/>
    <dgm:cxn modelId="{C5A7CCA5-C504-4DD0-8F92-C789147073E6}" type="presParOf" srcId="{30157C42-C443-4755-82EA-C50C87429907}" destId="{017E2177-CEDA-4C39-B0C9-3BAFDCEB6DD8}" srcOrd="1" destOrd="0" presId="urn:microsoft.com/office/officeart/2005/8/layout/pyramid1"/>
    <dgm:cxn modelId="{658623FA-BF6C-457A-9275-EABD5A1E4726}" type="presParOf" srcId="{BFF7E404-7019-4F2E-A5F0-3F0D65E92F43}" destId="{16C870CD-7403-442B-AC95-6BC1B0889F76}" srcOrd="2" destOrd="0" presId="urn:microsoft.com/office/officeart/2005/8/layout/pyramid1"/>
    <dgm:cxn modelId="{7E71600E-65A9-4AC2-A0FE-18B5CB0F1223}" type="presParOf" srcId="{16C870CD-7403-442B-AC95-6BC1B0889F76}" destId="{AE6BFEE7-2C72-4127-8ABE-3DABD28D8351}" srcOrd="0" destOrd="0" presId="urn:microsoft.com/office/officeart/2005/8/layout/pyramid1"/>
    <dgm:cxn modelId="{1F0A0F1C-CD68-4A4A-BA0F-C2718E9840AD}" type="presParOf" srcId="{16C870CD-7403-442B-AC95-6BC1B0889F76}" destId="{FDD5F97B-F429-46CA-B96B-4022B18CE7BD}" srcOrd="1" destOrd="0" presId="urn:microsoft.com/office/officeart/2005/8/layout/pyramid1"/>
    <dgm:cxn modelId="{10FD4BE9-E258-4075-A26A-18638EAABA1A}" type="presParOf" srcId="{BFF7E404-7019-4F2E-A5F0-3F0D65E92F43}" destId="{590D7F3E-56CF-4EBA-B8E1-425DF7B0B092}" srcOrd="3" destOrd="0" presId="urn:microsoft.com/office/officeart/2005/8/layout/pyramid1"/>
    <dgm:cxn modelId="{9269A11A-9267-42DE-9E38-693485F4C1C8}" type="presParOf" srcId="{590D7F3E-56CF-4EBA-B8E1-425DF7B0B092}" destId="{76864DAC-F23A-41E9-B5CE-9B50250D4561}" srcOrd="0" destOrd="0" presId="urn:microsoft.com/office/officeart/2005/8/layout/pyramid1"/>
    <dgm:cxn modelId="{D65F2CAC-934C-4495-A05A-269BD0128561}" type="presParOf" srcId="{590D7F3E-56CF-4EBA-B8E1-425DF7B0B092}" destId="{ABE02090-F1CA-4B89-BEF0-A9AF9CFCEA9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574342-6B37-4403-897F-27A8191EEB1D}" type="doc">
      <dgm:prSet loTypeId="urn:microsoft.com/office/officeart/2005/8/layout/pyramid1" loCatId="pyramid" qsTypeId="urn:microsoft.com/office/officeart/2005/8/quickstyle/simple1" qsCatId="simple" csTypeId="urn:microsoft.com/office/officeart/2005/8/colors/colorful5" csCatId="colorful" phldr="1"/>
      <dgm:spPr/>
    </dgm:pt>
    <dgm:pt modelId="{AE8AEF03-6924-4F95-91B1-4C39A8E2DCB6}">
      <dgm:prSet phldrT="[Text]" custT="1">
        <dgm:style>
          <a:lnRef idx="0">
            <a:schemeClr val="accent2"/>
          </a:lnRef>
          <a:fillRef idx="3">
            <a:schemeClr val="accent2"/>
          </a:fillRef>
          <a:effectRef idx="3">
            <a:schemeClr val="accent2"/>
          </a:effectRef>
          <a:fontRef idx="minor">
            <a:schemeClr val="lt1"/>
          </a:fontRef>
        </dgm:style>
      </dgm:prSet>
      <dgm:spPr>
        <a:solidFill>
          <a:schemeClr val="bg1">
            <a:lumMod val="85000"/>
          </a:schemeClr>
        </a:solidFill>
      </dgm:spPr>
      <dgm:t>
        <a:bodyPr/>
        <a:lstStyle/>
        <a:p>
          <a:r>
            <a:rPr lang="ar-SY" sz="2400" b="1" dirty="0" smtClean="0">
              <a:solidFill>
                <a:schemeClr val="bg1"/>
              </a:solidFill>
              <a:effectLst>
                <a:outerShdw blurRad="38100" dist="38100" dir="2700000" algn="tl">
                  <a:srgbClr val="000000">
                    <a:alpha val="43137"/>
                  </a:srgbClr>
                </a:outerShdw>
              </a:effectLst>
            </a:rPr>
            <a:t>خدمات</a:t>
          </a:r>
        </a:p>
        <a:p>
          <a:r>
            <a:rPr lang="ar-SY" sz="2400" b="1" dirty="0" smtClean="0">
              <a:solidFill>
                <a:schemeClr val="bg1"/>
              </a:solidFill>
              <a:effectLst>
                <a:outerShdw blurRad="38100" dist="38100" dir="2700000" algn="tl">
                  <a:srgbClr val="000000">
                    <a:alpha val="43137"/>
                  </a:srgbClr>
                </a:outerShdw>
              </a:effectLst>
            </a:rPr>
            <a:t>متخصصة</a:t>
          </a:r>
          <a:endParaRPr lang="en-US" sz="2400" b="1" dirty="0">
            <a:solidFill>
              <a:schemeClr val="bg1"/>
            </a:solidFill>
            <a:effectLst>
              <a:outerShdw blurRad="38100" dist="38100" dir="2700000" algn="tl">
                <a:srgbClr val="000000">
                  <a:alpha val="43137"/>
                </a:srgbClr>
              </a:outerShdw>
            </a:effectLst>
          </a:endParaRPr>
        </a:p>
      </dgm:t>
    </dgm:pt>
    <dgm:pt modelId="{500C3D8F-CC25-4F2C-9DF7-CE3E7E63ACE4}" type="parTrans" cxnId="{CC7346B9-DE87-4589-932D-792BE5B5FBD8}">
      <dgm:prSet/>
      <dgm:spPr/>
      <dgm:t>
        <a:bodyPr/>
        <a:lstStyle/>
        <a:p>
          <a:endParaRPr lang="en-US" sz="1000"/>
        </a:p>
      </dgm:t>
    </dgm:pt>
    <dgm:pt modelId="{653BA6D3-6FD9-4AFF-9B3A-4CCD33B49DFB}" type="sibTrans" cxnId="{CC7346B9-DE87-4589-932D-792BE5B5FBD8}">
      <dgm:prSet/>
      <dgm:spPr/>
      <dgm:t>
        <a:bodyPr/>
        <a:lstStyle/>
        <a:p>
          <a:endParaRPr lang="en-US" sz="1000"/>
        </a:p>
      </dgm:t>
    </dgm:pt>
    <dgm:pt modelId="{E8DD421A-8330-45D3-8FD5-04E81C51A071}">
      <dgm:prSet phldrT="[Text]" custT="1">
        <dgm:style>
          <a:lnRef idx="0">
            <a:schemeClr val="accent3"/>
          </a:lnRef>
          <a:fillRef idx="3">
            <a:schemeClr val="accent3"/>
          </a:fillRef>
          <a:effectRef idx="3">
            <a:schemeClr val="accent3"/>
          </a:effectRef>
          <a:fontRef idx="minor">
            <a:schemeClr val="lt1"/>
          </a:fontRef>
        </dgm:style>
      </dgm:prSet>
      <dgm:spPr>
        <a:solidFill>
          <a:schemeClr val="bg1">
            <a:lumMod val="85000"/>
          </a:schemeClr>
        </a:solidFill>
      </dgm:spPr>
      <dgm:t>
        <a:bodyPr/>
        <a:lstStyle/>
        <a:p>
          <a:r>
            <a:rPr lang="ar-SY" sz="3200" b="1" dirty="0" smtClean="0">
              <a:solidFill>
                <a:schemeClr val="bg1"/>
              </a:solidFill>
              <a:effectLst>
                <a:outerShdw blurRad="38100" dist="38100" dir="2700000" algn="tl">
                  <a:srgbClr val="000000">
                    <a:alpha val="43137"/>
                  </a:srgbClr>
                </a:outerShdw>
              </a:effectLst>
            </a:rPr>
            <a:t>تعزيز الدعم العائلي والمجتمعي</a:t>
          </a:r>
          <a:endParaRPr lang="en-US" sz="3200" b="1" dirty="0">
            <a:solidFill>
              <a:schemeClr val="bg1"/>
            </a:solidFill>
            <a:effectLst>
              <a:outerShdw blurRad="38100" dist="38100" dir="2700000" algn="tl">
                <a:srgbClr val="000000">
                  <a:alpha val="43137"/>
                </a:srgbClr>
              </a:outerShdw>
            </a:effectLst>
          </a:endParaRPr>
        </a:p>
      </dgm:t>
    </dgm:pt>
    <dgm:pt modelId="{8D1C8CE3-7BB7-4647-81C1-DAE3352F53F1}" type="parTrans" cxnId="{E79667EE-C6DF-49CB-B8B6-BBD437C190BF}">
      <dgm:prSet/>
      <dgm:spPr/>
      <dgm:t>
        <a:bodyPr/>
        <a:lstStyle/>
        <a:p>
          <a:endParaRPr lang="en-US" sz="1000"/>
        </a:p>
      </dgm:t>
    </dgm:pt>
    <dgm:pt modelId="{4C73BF10-6CF6-4DD7-9D28-8723F42F72B3}" type="sibTrans" cxnId="{E79667EE-C6DF-49CB-B8B6-BBD437C190BF}">
      <dgm:prSet/>
      <dgm:spPr/>
      <dgm:t>
        <a:bodyPr/>
        <a:lstStyle/>
        <a:p>
          <a:endParaRPr lang="en-US" sz="1000"/>
        </a:p>
      </dgm:t>
    </dgm:pt>
    <dgm:pt modelId="{D731672D-FB7F-42F0-9922-2D23734D3E4C}">
      <dgm:prSet phldrT="[Text]" custT="1">
        <dgm:style>
          <a:lnRef idx="0">
            <a:schemeClr val="accent6"/>
          </a:lnRef>
          <a:fillRef idx="3">
            <a:schemeClr val="accent6"/>
          </a:fillRef>
          <a:effectRef idx="3">
            <a:schemeClr val="accent6"/>
          </a:effectRef>
          <a:fontRef idx="minor">
            <a:schemeClr val="lt1"/>
          </a:fontRef>
        </dgm:style>
      </dgm:prSet>
      <dgm:spPr>
        <a:solidFill>
          <a:schemeClr val="bg1">
            <a:lumMod val="85000"/>
          </a:schemeClr>
        </a:solidFill>
      </dgm:spPr>
      <dgm:t>
        <a:bodyPr/>
        <a:lstStyle/>
        <a:p>
          <a:r>
            <a:rPr lang="ar-SY" sz="3200" b="1" dirty="0" smtClean="0">
              <a:solidFill>
                <a:schemeClr val="bg1"/>
              </a:solidFill>
              <a:effectLst>
                <a:outerShdw blurRad="38100" dist="38100" dir="2700000" algn="tl">
                  <a:srgbClr val="000000">
                    <a:alpha val="43137"/>
                  </a:srgbClr>
                </a:outerShdw>
              </a:effectLst>
            </a:rPr>
            <a:t>اعتبارات اجتماعية تراعي الكرامة أثناء تقديم الخدمات الأساسية</a:t>
          </a:r>
          <a:endParaRPr lang="en-US" sz="3200" b="1" dirty="0">
            <a:solidFill>
              <a:schemeClr val="bg1"/>
            </a:solidFill>
            <a:effectLst>
              <a:outerShdw blurRad="38100" dist="38100" dir="2700000" algn="tl">
                <a:srgbClr val="000000">
                  <a:alpha val="43137"/>
                </a:srgbClr>
              </a:outerShdw>
            </a:effectLst>
          </a:endParaRPr>
        </a:p>
      </dgm:t>
    </dgm:pt>
    <dgm:pt modelId="{E1174513-A700-4FEB-B0CE-3A8D217D5837}" type="parTrans" cxnId="{32C62D8B-7753-4C54-BECB-09706917F083}">
      <dgm:prSet/>
      <dgm:spPr/>
      <dgm:t>
        <a:bodyPr/>
        <a:lstStyle/>
        <a:p>
          <a:endParaRPr lang="en-US" sz="1000"/>
        </a:p>
      </dgm:t>
    </dgm:pt>
    <dgm:pt modelId="{A24396F6-4A45-4B64-AC58-1542C5142C89}" type="sibTrans" cxnId="{32C62D8B-7753-4C54-BECB-09706917F083}">
      <dgm:prSet/>
      <dgm:spPr/>
      <dgm:t>
        <a:bodyPr/>
        <a:lstStyle/>
        <a:p>
          <a:endParaRPr lang="en-US" sz="1000"/>
        </a:p>
      </dgm:t>
    </dgm:pt>
    <dgm:pt modelId="{98704E1E-7E4D-4E25-89A0-8308426066D9}">
      <dgm:prSet custT="1">
        <dgm:style>
          <a:lnRef idx="0">
            <a:schemeClr val="accent5"/>
          </a:lnRef>
          <a:fillRef idx="3">
            <a:schemeClr val="accent5"/>
          </a:fillRef>
          <a:effectRef idx="3">
            <a:schemeClr val="accent5"/>
          </a:effectRef>
          <a:fontRef idx="minor">
            <a:schemeClr val="lt1"/>
          </a:fontRef>
        </dgm:style>
      </dgm:prSet>
      <dgm:spPr>
        <a:solidFill>
          <a:schemeClr val="bg1">
            <a:lumMod val="85000"/>
          </a:schemeClr>
        </a:solidFill>
      </dgm:spPr>
      <dgm:t>
        <a:bodyPr/>
        <a:lstStyle/>
        <a:p>
          <a:r>
            <a:rPr lang="ar-SY" sz="3200" b="1" dirty="0" smtClean="0">
              <a:solidFill>
                <a:schemeClr val="bg1"/>
              </a:solidFill>
              <a:effectLst>
                <a:outerShdw blurRad="38100" dist="38100" dir="2700000" algn="tl">
                  <a:srgbClr val="000000">
                    <a:alpha val="43137"/>
                  </a:srgbClr>
                </a:outerShdw>
              </a:effectLst>
            </a:rPr>
            <a:t>خدمات رعاية أولية نفسية</a:t>
          </a:r>
          <a:endParaRPr lang="en-US" sz="3200" b="1" dirty="0">
            <a:solidFill>
              <a:schemeClr val="bg1"/>
            </a:solidFill>
            <a:effectLst>
              <a:outerShdw blurRad="38100" dist="38100" dir="2700000" algn="tl">
                <a:srgbClr val="000000">
                  <a:alpha val="43137"/>
                </a:srgbClr>
              </a:outerShdw>
            </a:effectLst>
          </a:endParaRPr>
        </a:p>
      </dgm:t>
    </dgm:pt>
    <dgm:pt modelId="{0BCD831C-B3A7-4F11-B1ED-C9351770E005}" type="parTrans" cxnId="{5856DB60-CF4E-415D-8200-201EA41834B7}">
      <dgm:prSet/>
      <dgm:spPr/>
      <dgm:t>
        <a:bodyPr/>
        <a:lstStyle/>
        <a:p>
          <a:endParaRPr lang="en-US" sz="1000"/>
        </a:p>
      </dgm:t>
    </dgm:pt>
    <dgm:pt modelId="{D7EB1D8D-4DF2-4AD9-B94F-E4E585349965}" type="sibTrans" cxnId="{5856DB60-CF4E-415D-8200-201EA41834B7}">
      <dgm:prSet/>
      <dgm:spPr/>
      <dgm:t>
        <a:bodyPr/>
        <a:lstStyle/>
        <a:p>
          <a:endParaRPr lang="en-US" sz="1000"/>
        </a:p>
      </dgm:t>
    </dgm:pt>
    <dgm:pt modelId="{BFF7E404-7019-4F2E-A5F0-3F0D65E92F43}" type="pres">
      <dgm:prSet presAssocID="{B8574342-6B37-4403-897F-27A8191EEB1D}" presName="Name0" presStyleCnt="0">
        <dgm:presLayoutVars>
          <dgm:dir/>
          <dgm:animLvl val="lvl"/>
          <dgm:resizeHandles val="exact"/>
        </dgm:presLayoutVars>
      </dgm:prSet>
      <dgm:spPr/>
    </dgm:pt>
    <dgm:pt modelId="{9911BEE1-71EA-4885-99E6-AF9A375A8BE7}" type="pres">
      <dgm:prSet presAssocID="{AE8AEF03-6924-4F95-91B1-4C39A8E2DCB6}" presName="Name8" presStyleCnt="0"/>
      <dgm:spPr/>
    </dgm:pt>
    <dgm:pt modelId="{E3BEE08C-FA14-4A4D-B675-E3DF1A4102C4}" type="pres">
      <dgm:prSet presAssocID="{AE8AEF03-6924-4F95-91B1-4C39A8E2DCB6}" presName="level" presStyleLbl="node1" presStyleIdx="0" presStyleCnt="4">
        <dgm:presLayoutVars>
          <dgm:chMax val="1"/>
          <dgm:bulletEnabled val="1"/>
        </dgm:presLayoutVars>
      </dgm:prSet>
      <dgm:spPr/>
      <dgm:t>
        <a:bodyPr/>
        <a:lstStyle/>
        <a:p>
          <a:endParaRPr lang="en-US"/>
        </a:p>
      </dgm:t>
    </dgm:pt>
    <dgm:pt modelId="{299F0F17-E935-4404-8457-CF5007B3578E}" type="pres">
      <dgm:prSet presAssocID="{AE8AEF03-6924-4F95-91B1-4C39A8E2DCB6}" presName="levelTx" presStyleLbl="revTx" presStyleIdx="0" presStyleCnt="0">
        <dgm:presLayoutVars>
          <dgm:chMax val="1"/>
          <dgm:bulletEnabled val="1"/>
        </dgm:presLayoutVars>
      </dgm:prSet>
      <dgm:spPr/>
      <dgm:t>
        <a:bodyPr/>
        <a:lstStyle/>
        <a:p>
          <a:endParaRPr lang="en-US"/>
        </a:p>
      </dgm:t>
    </dgm:pt>
    <dgm:pt modelId="{30157C42-C443-4755-82EA-C50C87429907}" type="pres">
      <dgm:prSet presAssocID="{98704E1E-7E4D-4E25-89A0-8308426066D9}" presName="Name8" presStyleCnt="0"/>
      <dgm:spPr/>
    </dgm:pt>
    <dgm:pt modelId="{A80300B5-4087-4561-91F5-E2B944E85D12}" type="pres">
      <dgm:prSet presAssocID="{98704E1E-7E4D-4E25-89A0-8308426066D9}" presName="level" presStyleLbl="node1" presStyleIdx="1" presStyleCnt="4">
        <dgm:presLayoutVars>
          <dgm:chMax val="1"/>
          <dgm:bulletEnabled val="1"/>
        </dgm:presLayoutVars>
      </dgm:prSet>
      <dgm:spPr/>
      <dgm:t>
        <a:bodyPr/>
        <a:lstStyle/>
        <a:p>
          <a:endParaRPr lang="en-US"/>
        </a:p>
      </dgm:t>
    </dgm:pt>
    <dgm:pt modelId="{017E2177-CEDA-4C39-B0C9-3BAFDCEB6DD8}" type="pres">
      <dgm:prSet presAssocID="{98704E1E-7E4D-4E25-89A0-8308426066D9}" presName="levelTx" presStyleLbl="revTx" presStyleIdx="0" presStyleCnt="0">
        <dgm:presLayoutVars>
          <dgm:chMax val="1"/>
          <dgm:bulletEnabled val="1"/>
        </dgm:presLayoutVars>
      </dgm:prSet>
      <dgm:spPr/>
      <dgm:t>
        <a:bodyPr/>
        <a:lstStyle/>
        <a:p>
          <a:endParaRPr lang="en-US"/>
        </a:p>
      </dgm:t>
    </dgm:pt>
    <dgm:pt modelId="{16C870CD-7403-442B-AC95-6BC1B0889F76}" type="pres">
      <dgm:prSet presAssocID="{E8DD421A-8330-45D3-8FD5-04E81C51A071}" presName="Name8" presStyleCnt="0"/>
      <dgm:spPr/>
    </dgm:pt>
    <dgm:pt modelId="{AE6BFEE7-2C72-4127-8ABE-3DABD28D8351}" type="pres">
      <dgm:prSet presAssocID="{E8DD421A-8330-45D3-8FD5-04E81C51A071}" presName="level" presStyleLbl="node1" presStyleIdx="2" presStyleCnt="4">
        <dgm:presLayoutVars>
          <dgm:chMax val="1"/>
          <dgm:bulletEnabled val="1"/>
        </dgm:presLayoutVars>
      </dgm:prSet>
      <dgm:spPr/>
      <dgm:t>
        <a:bodyPr/>
        <a:lstStyle/>
        <a:p>
          <a:endParaRPr lang="en-US"/>
        </a:p>
      </dgm:t>
    </dgm:pt>
    <dgm:pt modelId="{FDD5F97B-F429-46CA-B96B-4022B18CE7BD}" type="pres">
      <dgm:prSet presAssocID="{E8DD421A-8330-45D3-8FD5-04E81C51A071}" presName="levelTx" presStyleLbl="revTx" presStyleIdx="0" presStyleCnt="0">
        <dgm:presLayoutVars>
          <dgm:chMax val="1"/>
          <dgm:bulletEnabled val="1"/>
        </dgm:presLayoutVars>
      </dgm:prSet>
      <dgm:spPr/>
      <dgm:t>
        <a:bodyPr/>
        <a:lstStyle/>
        <a:p>
          <a:endParaRPr lang="en-US"/>
        </a:p>
      </dgm:t>
    </dgm:pt>
    <dgm:pt modelId="{590D7F3E-56CF-4EBA-B8E1-425DF7B0B092}" type="pres">
      <dgm:prSet presAssocID="{D731672D-FB7F-42F0-9922-2D23734D3E4C}" presName="Name8" presStyleCnt="0"/>
      <dgm:spPr/>
    </dgm:pt>
    <dgm:pt modelId="{76864DAC-F23A-41E9-B5CE-9B50250D4561}" type="pres">
      <dgm:prSet presAssocID="{D731672D-FB7F-42F0-9922-2D23734D3E4C}" presName="level" presStyleLbl="node1" presStyleIdx="3" presStyleCnt="4">
        <dgm:presLayoutVars>
          <dgm:chMax val="1"/>
          <dgm:bulletEnabled val="1"/>
        </dgm:presLayoutVars>
      </dgm:prSet>
      <dgm:spPr/>
      <dgm:t>
        <a:bodyPr/>
        <a:lstStyle/>
        <a:p>
          <a:endParaRPr lang="en-US"/>
        </a:p>
      </dgm:t>
    </dgm:pt>
    <dgm:pt modelId="{ABE02090-F1CA-4B89-BEF0-A9AF9CFCEA9B}" type="pres">
      <dgm:prSet presAssocID="{D731672D-FB7F-42F0-9922-2D23734D3E4C}" presName="levelTx" presStyleLbl="revTx" presStyleIdx="0" presStyleCnt="0">
        <dgm:presLayoutVars>
          <dgm:chMax val="1"/>
          <dgm:bulletEnabled val="1"/>
        </dgm:presLayoutVars>
      </dgm:prSet>
      <dgm:spPr/>
      <dgm:t>
        <a:bodyPr/>
        <a:lstStyle/>
        <a:p>
          <a:endParaRPr lang="en-US"/>
        </a:p>
      </dgm:t>
    </dgm:pt>
  </dgm:ptLst>
  <dgm:cxnLst>
    <dgm:cxn modelId="{5234BC88-F78F-410B-9F0D-4245802B5A36}" type="presOf" srcId="{E8DD421A-8330-45D3-8FD5-04E81C51A071}" destId="{AE6BFEE7-2C72-4127-8ABE-3DABD28D8351}" srcOrd="0" destOrd="0" presId="urn:microsoft.com/office/officeart/2005/8/layout/pyramid1"/>
    <dgm:cxn modelId="{BADB5030-78B2-4662-B469-CEBD019F9DA1}" type="presOf" srcId="{B8574342-6B37-4403-897F-27A8191EEB1D}" destId="{BFF7E404-7019-4F2E-A5F0-3F0D65E92F43}" srcOrd="0" destOrd="0" presId="urn:microsoft.com/office/officeart/2005/8/layout/pyramid1"/>
    <dgm:cxn modelId="{3024A99D-1AD3-47E0-B92D-4FDCFC61B9A6}" type="presOf" srcId="{98704E1E-7E4D-4E25-89A0-8308426066D9}" destId="{A80300B5-4087-4561-91F5-E2B944E85D12}" srcOrd="0" destOrd="0" presId="urn:microsoft.com/office/officeart/2005/8/layout/pyramid1"/>
    <dgm:cxn modelId="{32C62D8B-7753-4C54-BECB-09706917F083}" srcId="{B8574342-6B37-4403-897F-27A8191EEB1D}" destId="{D731672D-FB7F-42F0-9922-2D23734D3E4C}" srcOrd="3" destOrd="0" parTransId="{E1174513-A700-4FEB-B0CE-3A8D217D5837}" sibTransId="{A24396F6-4A45-4B64-AC58-1542C5142C89}"/>
    <dgm:cxn modelId="{476AE004-0857-43EC-AD4C-5EB30430B157}" type="presOf" srcId="{AE8AEF03-6924-4F95-91B1-4C39A8E2DCB6}" destId="{E3BEE08C-FA14-4A4D-B675-E3DF1A4102C4}" srcOrd="0" destOrd="0" presId="urn:microsoft.com/office/officeart/2005/8/layout/pyramid1"/>
    <dgm:cxn modelId="{9E7AD338-5109-44E2-B275-E228B9E64999}" type="presOf" srcId="{E8DD421A-8330-45D3-8FD5-04E81C51A071}" destId="{FDD5F97B-F429-46CA-B96B-4022B18CE7BD}" srcOrd="1" destOrd="0" presId="urn:microsoft.com/office/officeart/2005/8/layout/pyramid1"/>
    <dgm:cxn modelId="{463A02BB-2CE6-4FA4-985D-1DA883EF006B}" type="presOf" srcId="{D731672D-FB7F-42F0-9922-2D23734D3E4C}" destId="{76864DAC-F23A-41E9-B5CE-9B50250D4561}" srcOrd="0" destOrd="0" presId="urn:microsoft.com/office/officeart/2005/8/layout/pyramid1"/>
    <dgm:cxn modelId="{5856DB60-CF4E-415D-8200-201EA41834B7}" srcId="{B8574342-6B37-4403-897F-27A8191EEB1D}" destId="{98704E1E-7E4D-4E25-89A0-8308426066D9}" srcOrd="1" destOrd="0" parTransId="{0BCD831C-B3A7-4F11-B1ED-C9351770E005}" sibTransId="{D7EB1D8D-4DF2-4AD9-B94F-E4E585349965}"/>
    <dgm:cxn modelId="{E79667EE-C6DF-49CB-B8B6-BBD437C190BF}" srcId="{B8574342-6B37-4403-897F-27A8191EEB1D}" destId="{E8DD421A-8330-45D3-8FD5-04E81C51A071}" srcOrd="2" destOrd="0" parTransId="{8D1C8CE3-7BB7-4647-81C1-DAE3352F53F1}" sibTransId="{4C73BF10-6CF6-4DD7-9D28-8723F42F72B3}"/>
    <dgm:cxn modelId="{54C182EB-6B84-47F3-B663-B04CBC5A4EE9}" type="presOf" srcId="{98704E1E-7E4D-4E25-89A0-8308426066D9}" destId="{017E2177-CEDA-4C39-B0C9-3BAFDCEB6DD8}" srcOrd="1" destOrd="0" presId="urn:microsoft.com/office/officeart/2005/8/layout/pyramid1"/>
    <dgm:cxn modelId="{CC7346B9-DE87-4589-932D-792BE5B5FBD8}" srcId="{B8574342-6B37-4403-897F-27A8191EEB1D}" destId="{AE8AEF03-6924-4F95-91B1-4C39A8E2DCB6}" srcOrd="0" destOrd="0" parTransId="{500C3D8F-CC25-4F2C-9DF7-CE3E7E63ACE4}" sibTransId="{653BA6D3-6FD9-4AFF-9B3A-4CCD33B49DFB}"/>
    <dgm:cxn modelId="{215255E4-A892-43E1-8A48-169E2EABDE65}" type="presOf" srcId="{AE8AEF03-6924-4F95-91B1-4C39A8E2DCB6}" destId="{299F0F17-E935-4404-8457-CF5007B3578E}" srcOrd="1" destOrd="0" presId="urn:microsoft.com/office/officeart/2005/8/layout/pyramid1"/>
    <dgm:cxn modelId="{5EEFA2A2-BE72-40A0-B48B-7379A4A7072A}" type="presOf" srcId="{D731672D-FB7F-42F0-9922-2D23734D3E4C}" destId="{ABE02090-F1CA-4B89-BEF0-A9AF9CFCEA9B}" srcOrd="1" destOrd="0" presId="urn:microsoft.com/office/officeart/2005/8/layout/pyramid1"/>
    <dgm:cxn modelId="{3DB8E549-49E5-449A-974F-86761DB0F258}" type="presParOf" srcId="{BFF7E404-7019-4F2E-A5F0-3F0D65E92F43}" destId="{9911BEE1-71EA-4885-99E6-AF9A375A8BE7}" srcOrd="0" destOrd="0" presId="urn:microsoft.com/office/officeart/2005/8/layout/pyramid1"/>
    <dgm:cxn modelId="{862C718E-D37B-48AE-BC9F-A38CF477E05C}" type="presParOf" srcId="{9911BEE1-71EA-4885-99E6-AF9A375A8BE7}" destId="{E3BEE08C-FA14-4A4D-B675-E3DF1A4102C4}" srcOrd="0" destOrd="0" presId="urn:microsoft.com/office/officeart/2005/8/layout/pyramid1"/>
    <dgm:cxn modelId="{4912E49A-C3E9-4940-ABBC-0BD1AA2C00B6}" type="presParOf" srcId="{9911BEE1-71EA-4885-99E6-AF9A375A8BE7}" destId="{299F0F17-E935-4404-8457-CF5007B3578E}" srcOrd="1" destOrd="0" presId="urn:microsoft.com/office/officeart/2005/8/layout/pyramid1"/>
    <dgm:cxn modelId="{FB2B3FE9-11F3-4E4B-8311-6AB4E74B90F0}" type="presParOf" srcId="{BFF7E404-7019-4F2E-A5F0-3F0D65E92F43}" destId="{30157C42-C443-4755-82EA-C50C87429907}" srcOrd="1" destOrd="0" presId="urn:microsoft.com/office/officeart/2005/8/layout/pyramid1"/>
    <dgm:cxn modelId="{49B97EB6-263F-4DDA-985B-CA8C41DF0B77}" type="presParOf" srcId="{30157C42-C443-4755-82EA-C50C87429907}" destId="{A80300B5-4087-4561-91F5-E2B944E85D12}" srcOrd="0" destOrd="0" presId="urn:microsoft.com/office/officeart/2005/8/layout/pyramid1"/>
    <dgm:cxn modelId="{A769FB67-3CA1-4E34-BC22-20260CB41113}" type="presParOf" srcId="{30157C42-C443-4755-82EA-C50C87429907}" destId="{017E2177-CEDA-4C39-B0C9-3BAFDCEB6DD8}" srcOrd="1" destOrd="0" presId="urn:microsoft.com/office/officeart/2005/8/layout/pyramid1"/>
    <dgm:cxn modelId="{F1EB65D9-7AA8-4A3F-9DBC-38E7365E960F}" type="presParOf" srcId="{BFF7E404-7019-4F2E-A5F0-3F0D65E92F43}" destId="{16C870CD-7403-442B-AC95-6BC1B0889F76}" srcOrd="2" destOrd="0" presId="urn:microsoft.com/office/officeart/2005/8/layout/pyramid1"/>
    <dgm:cxn modelId="{E6BE86EC-5297-4809-BE4F-93C2A3FC9BDD}" type="presParOf" srcId="{16C870CD-7403-442B-AC95-6BC1B0889F76}" destId="{AE6BFEE7-2C72-4127-8ABE-3DABD28D8351}" srcOrd="0" destOrd="0" presId="urn:microsoft.com/office/officeart/2005/8/layout/pyramid1"/>
    <dgm:cxn modelId="{948E9440-7729-48CA-9B99-F64E9A279213}" type="presParOf" srcId="{16C870CD-7403-442B-AC95-6BC1B0889F76}" destId="{FDD5F97B-F429-46CA-B96B-4022B18CE7BD}" srcOrd="1" destOrd="0" presId="urn:microsoft.com/office/officeart/2005/8/layout/pyramid1"/>
    <dgm:cxn modelId="{58B5BAD2-228C-444C-A0CD-0F6EAB2BB246}" type="presParOf" srcId="{BFF7E404-7019-4F2E-A5F0-3F0D65E92F43}" destId="{590D7F3E-56CF-4EBA-B8E1-425DF7B0B092}" srcOrd="3" destOrd="0" presId="urn:microsoft.com/office/officeart/2005/8/layout/pyramid1"/>
    <dgm:cxn modelId="{0C77956F-D9A4-4DC5-957B-4B3DF4997CA6}" type="presParOf" srcId="{590D7F3E-56CF-4EBA-B8E1-425DF7B0B092}" destId="{76864DAC-F23A-41E9-B5CE-9B50250D4561}" srcOrd="0" destOrd="0" presId="urn:microsoft.com/office/officeart/2005/8/layout/pyramid1"/>
    <dgm:cxn modelId="{3B8FD768-BA6B-436B-A218-3B321C3F4084}" type="presParOf" srcId="{590D7F3E-56CF-4EBA-B8E1-425DF7B0B092}" destId="{ABE02090-F1CA-4B89-BEF0-A9AF9CFCEA9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574342-6B37-4403-897F-27A8191EEB1D}" type="doc">
      <dgm:prSet loTypeId="urn:microsoft.com/office/officeart/2005/8/layout/pyramid1" loCatId="pyramid" qsTypeId="urn:microsoft.com/office/officeart/2005/8/quickstyle/simple1" qsCatId="simple" csTypeId="urn:microsoft.com/office/officeart/2005/8/colors/colorful5" csCatId="colorful" phldr="1"/>
      <dgm:spPr/>
    </dgm:pt>
    <dgm:pt modelId="{AE8AEF03-6924-4F95-91B1-4C39A8E2DCB6}">
      <dgm:prSet phldrT="[Text]" custT="1">
        <dgm:style>
          <a:lnRef idx="0">
            <a:schemeClr val="accent2"/>
          </a:lnRef>
          <a:fillRef idx="3">
            <a:schemeClr val="accent2"/>
          </a:fillRef>
          <a:effectRef idx="3">
            <a:schemeClr val="accent2"/>
          </a:effectRef>
          <a:fontRef idx="minor">
            <a:schemeClr val="lt1"/>
          </a:fontRef>
        </dgm:style>
      </dgm:prSet>
      <dgm:spPr>
        <a:solidFill>
          <a:schemeClr val="bg1">
            <a:lumMod val="85000"/>
          </a:schemeClr>
        </a:solidFill>
      </dgm:spPr>
      <dgm:t>
        <a:bodyPr/>
        <a:lstStyle/>
        <a:p>
          <a:r>
            <a:rPr lang="ar-SY" sz="2400" b="1" dirty="0" smtClean="0">
              <a:solidFill>
                <a:schemeClr val="bg1"/>
              </a:solidFill>
              <a:effectLst>
                <a:outerShdw blurRad="38100" dist="38100" dir="2700000" algn="tl">
                  <a:srgbClr val="000000">
                    <a:alpha val="43137"/>
                  </a:srgbClr>
                </a:outerShdw>
              </a:effectLst>
            </a:rPr>
            <a:t>خدمات</a:t>
          </a:r>
        </a:p>
        <a:p>
          <a:r>
            <a:rPr lang="ar-SY" sz="2400" b="1" dirty="0" smtClean="0">
              <a:solidFill>
                <a:schemeClr val="bg1"/>
              </a:solidFill>
              <a:effectLst>
                <a:outerShdw blurRad="38100" dist="38100" dir="2700000" algn="tl">
                  <a:srgbClr val="000000">
                    <a:alpha val="43137"/>
                  </a:srgbClr>
                </a:outerShdw>
              </a:effectLst>
            </a:rPr>
            <a:t>متخصصة</a:t>
          </a:r>
          <a:endParaRPr lang="en-US" sz="2400" b="1" dirty="0">
            <a:solidFill>
              <a:schemeClr val="bg1"/>
            </a:solidFill>
            <a:effectLst>
              <a:outerShdw blurRad="38100" dist="38100" dir="2700000" algn="tl">
                <a:srgbClr val="000000">
                  <a:alpha val="43137"/>
                </a:srgbClr>
              </a:outerShdw>
            </a:effectLst>
          </a:endParaRPr>
        </a:p>
      </dgm:t>
    </dgm:pt>
    <dgm:pt modelId="{500C3D8F-CC25-4F2C-9DF7-CE3E7E63ACE4}" type="parTrans" cxnId="{CC7346B9-DE87-4589-932D-792BE5B5FBD8}">
      <dgm:prSet/>
      <dgm:spPr/>
      <dgm:t>
        <a:bodyPr/>
        <a:lstStyle/>
        <a:p>
          <a:endParaRPr lang="en-US" sz="1000"/>
        </a:p>
      </dgm:t>
    </dgm:pt>
    <dgm:pt modelId="{653BA6D3-6FD9-4AFF-9B3A-4CCD33B49DFB}" type="sibTrans" cxnId="{CC7346B9-DE87-4589-932D-792BE5B5FBD8}">
      <dgm:prSet/>
      <dgm:spPr/>
      <dgm:t>
        <a:bodyPr/>
        <a:lstStyle/>
        <a:p>
          <a:endParaRPr lang="en-US" sz="1000"/>
        </a:p>
      </dgm:t>
    </dgm:pt>
    <dgm:pt modelId="{E8DD421A-8330-45D3-8FD5-04E81C51A071}">
      <dgm:prSet phldrT="[Text]" custT="1">
        <dgm:style>
          <a:lnRef idx="0">
            <a:schemeClr val="accent3"/>
          </a:lnRef>
          <a:fillRef idx="3">
            <a:schemeClr val="accent3"/>
          </a:fillRef>
          <a:effectRef idx="3">
            <a:schemeClr val="accent3"/>
          </a:effectRef>
          <a:fontRef idx="minor">
            <a:schemeClr val="lt1"/>
          </a:fontRef>
        </dgm:style>
      </dgm:prSet>
      <dgm:spPr>
        <a:solidFill>
          <a:schemeClr val="bg1">
            <a:lumMod val="85000"/>
          </a:schemeClr>
        </a:solidFill>
      </dgm:spPr>
      <dgm:t>
        <a:bodyPr/>
        <a:lstStyle/>
        <a:p>
          <a:r>
            <a:rPr lang="ar-SY" sz="3200" b="1" dirty="0" smtClean="0">
              <a:solidFill>
                <a:schemeClr val="bg1"/>
              </a:solidFill>
              <a:effectLst>
                <a:outerShdw blurRad="38100" dist="38100" dir="2700000" algn="tl">
                  <a:srgbClr val="000000">
                    <a:alpha val="43137"/>
                  </a:srgbClr>
                </a:outerShdw>
              </a:effectLst>
            </a:rPr>
            <a:t>تعزيز الدعم العائلي والمجتمعي</a:t>
          </a:r>
          <a:endParaRPr lang="en-US" sz="3200" b="1" dirty="0">
            <a:solidFill>
              <a:schemeClr val="bg1"/>
            </a:solidFill>
            <a:effectLst>
              <a:outerShdw blurRad="38100" dist="38100" dir="2700000" algn="tl">
                <a:srgbClr val="000000">
                  <a:alpha val="43137"/>
                </a:srgbClr>
              </a:outerShdw>
            </a:effectLst>
          </a:endParaRPr>
        </a:p>
      </dgm:t>
    </dgm:pt>
    <dgm:pt modelId="{8D1C8CE3-7BB7-4647-81C1-DAE3352F53F1}" type="parTrans" cxnId="{E79667EE-C6DF-49CB-B8B6-BBD437C190BF}">
      <dgm:prSet/>
      <dgm:spPr/>
      <dgm:t>
        <a:bodyPr/>
        <a:lstStyle/>
        <a:p>
          <a:endParaRPr lang="en-US" sz="1000"/>
        </a:p>
      </dgm:t>
    </dgm:pt>
    <dgm:pt modelId="{4C73BF10-6CF6-4DD7-9D28-8723F42F72B3}" type="sibTrans" cxnId="{E79667EE-C6DF-49CB-B8B6-BBD437C190BF}">
      <dgm:prSet/>
      <dgm:spPr/>
      <dgm:t>
        <a:bodyPr/>
        <a:lstStyle/>
        <a:p>
          <a:endParaRPr lang="en-US" sz="1000"/>
        </a:p>
      </dgm:t>
    </dgm:pt>
    <dgm:pt modelId="{D731672D-FB7F-42F0-9922-2D23734D3E4C}">
      <dgm:prSet phldrT="[Text]" custT="1">
        <dgm:style>
          <a:lnRef idx="0">
            <a:schemeClr val="accent6"/>
          </a:lnRef>
          <a:fillRef idx="3">
            <a:schemeClr val="accent6"/>
          </a:fillRef>
          <a:effectRef idx="3">
            <a:schemeClr val="accent6"/>
          </a:effectRef>
          <a:fontRef idx="minor">
            <a:schemeClr val="lt1"/>
          </a:fontRef>
        </dgm:style>
      </dgm:prSet>
      <dgm:spPr>
        <a:solidFill>
          <a:srgbClr val="00B0F0"/>
        </a:solidFill>
      </dgm:spPr>
      <dgm:t>
        <a:bodyPr/>
        <a:lstStyle/>
        <a:p>
          <a:r>
            <a:rPr lang="ar-SY" sz="3200" b="1" dirty="0" smtClean="0">
              <a:solidFill>
                <a:schemeClr val="bg1"/>
              </a:solidFill>
              <a:effectLst>
                <a:outerShdw blurRad="38100" dist="38100" dir="2700000" algn="tl">
                  <a:srgbClr val="000000">
                    <a:alpha val="43137"/>
                  </a:srgbClr>
                </a:outerShdw>
              </a:effectLst>
            </a:rPr>
            <a:t>اعتبارات اجتماعية تراعي الكرامة أثناء تقديم الخدمات الأساسية</a:t>
          </a:r>
          <a:endParaRPr lang="en-US" sz="3200" b="1" dirty="0">
            <a:solidFill>
              <a:schemeClr val="bg1"/>
            </a:solidFill>
            <a:effectLst>
              <a:outerShdw blurRad="38100" dist="38100" dir="2700000" algn="tl">
                <a:srgbClr val="000000">
                  <a:alpha val="43137"/>
                </a:srgbClr>
              </a:outerShdw>
            </a:effectLst>
          </a:endParaRPr>
        </a:p>
      </dgm:t>
    </dgm:pt>
    <dgm:pt modelId="{E1174513-A700-4FEB-B0CE-3A8D217D5837}" type="parTrans" cxnId="{32C62D8B-7753-4C54-BECB-09706917F083}">
      <dgm:prSet/>
      <dgm:spPr/>
      <dgm:t>
        <a:bodyPr/>
        <a:lstStyle/>
        <a:p>
          <a:endParaRPr lang="en-US" sz="1000"/>
        </a:p>
      </dgm:t>
    </dgm:pt>
    <dgm:pt modelId="{A24396F6-4A45-4B64-AC58-1542C5142C89}" type="sibTrans" cxnId="{32C62D8B-7753-4C54-BECB-09706917F083}">
      <dgm:prSet/>
      <dgm:spPr/>
      <dgm:t>
        <a:bodyPr/>
        <a:lstStyle/>
        <a:p>
          <a:endParaRPr lang="en-US" sz="1000"/>
        </a:p>
      </dgm:t>
    </dgm:pt>
    <dgm:pt modelId="{98704E1E-7E4D-4E25-89A0-8308426066D9}">
      <dgm:prSet custT="1">
        <dgm:style>
          <a:lnRef idx="0">
            <a:schemeClr val="accent5"/>
          </a:lnRef>
          <a:fillRef idx="3">
            <a:schemeClr val="accent5"/>
          </a:fillRef>
          <a:effectRef idx="3">
            <a:schemeClr val="accent5"/>
          </a:effectRef>
          <a:fontRef idx="minor">
            <a:schemeClr val="lt1"/>
          </a:fontRef>
        </dgm:style>
      </dgm:prSet>
      <dgm:spPr>
        <a:solidFill>
          <a:schemeClr val="bg1">
            <a:lumMod val="85000"/>
          </a:schemeClr>
        </a:solidFill>
      </dgm:spPr>
      <dgm:t>
        <a:bodyPr/>
        <a:lstStyle/>
        <a:p>
          <a:r>
            <a:rPr lang="ar-SY" sz="3200" b="1" dirty="0" smtClean="0">
              <a:solidFill>
                <a:schemeClr val="bg1"/>
              </a:solidFill>
              <a:effectLst>
                <a:outerShdw blurRad="38100" dist="38100" dir="2700000" algn="tl">
                  <a:srgbClr val="000000">
                    <a:alpha val="43137"/>
                  </a:srgbClr>
                </a:outerShdw>
              </a:effectLst>
            </a:rPr>
            <a:t>خدمات رعاية أولية نفسية</a:t>
          </a:r>
          <a:endParaRPr lang="en-US" sz="3200" b="1" dirty="0">
            <a:solidFill>
              <a:schemeClr val="bg1"/>
            </a:solidFill>
            <a:effectLst>
              <a:outerShdw blurRad="38100" dist="38100" dir="2700000" algn="tl">
                <a:srgbClr val="000000">
                  <a:alpha val="43137"/>
                </a:srgbClr>
              </a:outerShdw>
            </a:effectLst>
          </a:endParaRPr>
        </a:p>
      </dgm:t>
    </dgm:pt>
    <dgm:pt modelId="{0BCD831C-B3A7-4F11-B1ED-C9351770E005}" type="parTrans" cxnId="{5856DB60-CF4E-415D-8200-201EA41834B7}">
      <dgm:prSet/>
      <dgm:spPr/>
      <dgm:t>
        <a:bodyPr/>
        <a:lstStyle/>
        <a:p>
          <a:endParaRPr lang="en-US" sz="1000"/>
        </a:p>
      </dgm:t>
    </dgm:pt>
    <dgm:pt modelId="{D7EB1D8D-4DF2-4AD9-B94F-E4E585349965}" type="sibTrans" cxnId="{5856DB60-CF4E-415D-8200-201EA41834B7}">
      <dgm:prSet/>
      <dgm:spPr/>
      <dgm:t>
        <a:bodyPr/>
        <a:lstStyle/>
        <a:p>
          <a:endParaRPr lang="en-US" sz="1000"/>
        </a:p>
      </dgm:t>
    </dgm:pt>
    <dgm:pt modelId="{BFF7E404-7019-4F2E-A5F0-3F0D65E92F43}" type="pres">
      <dgm:prSet presAssocID="{B8574342-6B37-4403-897F-27A8191EEB1D}" presName="Name0" presStyleCnt="0">
        <dgm:presLayoutVars>
          <dgm:dir/>
          <dgm:animLvl val="lvl"/>
          <dgm:resizeHandles val="exact"/>
        </dgm:presLayoutVars>
      </dgm:prSet>
      <dgm:spPr/>
    </dgm:pt>
    <dgm:pt modelId="{9911BEE1-71EA-4885-99E6-AF9A375A8BE7}" type="pres">
      <dgm:prSet presAssocID="{AE8AEF03-6924-4F95-91B1-4C39A8E2DCB6}" presName="Name8" presStyleCnt="0"/>
      <dgm:spPr/>
    </dgm:pt>
    <dgm:pt modelId="{E3BEE08C-FA14-4A4D-B675-E3DF1A4102C4}" type="pres">
      <dgm:prSet presAssocID="{AE8AEF03-6924-4F95-91B1-4C39A8E2DCB6}" presName="level" presStyleLbl="node1" presStyleIdx="0" presStyleCnt="4">
        <dgm:presLayoutVars>
          <dgm:chMax val="1"/>
          <dgm:bulletEnabled val="1"/>
        </dgm:presLayoutVars>
      </dgm:prSet>
      <dgm:spPr/>
      <dgm:t>
        <a:bodyPr/>
        <a:lstStyle/>
        <a:p>
          <a:endParaRPr lang="en-US"/>
        </a:p>
      </dgm:t>
    </dgm:pt>
    <dgm:pt modelId="{299F0F17-E935-4404-8457-CF5007B3578E}" type="pres">
      <dgm:prSet presAssocID="{AE8AEF03-6924-4F95-91B1-4C39A8E2DCB6}" presName="levelTx" presStyleLbl="revTx" presStyleIdx="0" presStyleCnt="0">
        <dgm:presLayoutVars>
          <dgm:chMax val="1"/>
          <dgm:bulletEnabled val="1"/>
        </dgm:presLayoutVars>
      </dgm:prSet>
      <dgm:spPr/>
      <dgm:t>
        <a:bodyPr/>
        <a:lstStyle/>
        <a:p>
          <a:endParaRPr lang="en-US"/>
        </a:p>
      </dgm:t>
    </dgm:pt>
    <dgm:pt modelId="{30157C42-C443-4755-82EA-C50C87429907}" type="pres">
      <dgm:prSet presAssocID="{98704E1E-7E4D-4E25-89A0-8308426066D9}" presName="Name8" presStyleCnt="0"/>
      <dgm:spPr/>
    </dgm:pt>
    <dgm:pt modelId="{A80300B5-4087-4561-91F5-E2B944E85D12}" type="pres">
      <dgm:prSet presAssocID="{98704E1E-7E4D-4E25-89A0-8308426066D9}" presName="level" presStyleLbl="node1" presStyleIdx="1" presStyleCnt="4">
        <dgm:presLayoutVars>
          <dgm:chMax val="1"/>
          <dgm:bulletEnabled val="1"/>
        </dgm:presLayoutVars>
      </dgm:prSet>
      <dgm:spPr/>
      <dgm:t>
        <a:bodyPr/>
        <a:lstStyle/>
        <a:p>
          <a:endParaRPr lang="en-US"/>
        </a:p>
      </dgm:t>
    </dgm:pt>
    <dgm:pt modelId="{017E2177-CEDA-4C39-B0C9-3BAFDCEB6DD8}" type="pres">
      <dgm:prSet presAssocID="{98704E1E-7E4D-4E25-89A0-8308426066D9}" presName="levelTx" presStyleLbl="revTx" presStyleIdx="0" presStyleCnt="0">
        <dgm:presLayoutVars>
          <dgm:chMax val="1"/>
          <dgm:bulletEnabled val="1"/>
        </dgm:presLayoutVars>
      </dgm:prSet>
      <dgm:spPr/>
      <dgm:t>
        <a:bodyPr/>
        <a:lstStyle/>
        <a:p>
          <a:endParaRPr lang="en-US"/>
        </a:p>
      </dgm:t>
    </dgm:pt>
    <dgm:pt modelId="{16C870CD-7403-442B-AC95-6BC1B0889F76}" type="pres">
      <dgm:prSet presAssocID="{E8DD421A-8330-45D3-8FD5-04E81C51A071}" presName="Name8" presStyleCnt="0"/>
      <dgm:spPr/>
    </dgm:pt>
    <dgm:pt modelId="{AE6BFEE7-2C72-4127-8ABE-3DABD28D8351}" type="pres">
      <dgm:prSet presAssocID="{E8DD421A-8330-45D3-8FD5-04E81C51A071}" presName="level" presStyleLbl="node1" presStyleIdx="2" presStyleCnt="4">
        <dgm:presLayoutVars>
          <dgm:chMax val="1"/>
          <dgm:bulletEnabled val="1"/>
        </dgm:presLayoutVars>
      </dgm:prSet>
      <dgm:spPr/>
      <dgm:t>
        <a:bodyPr/>
        <a:lstStyle/>
        <a:p>
          <a:endParaRPr lang="en-US"/>
        </a:p>
      </dgm:t>
    </dgm:pt>
    <dgm:pt modelId="{FDD5F97B-F429-46CA-B96B-4022B18CE7BD}" type="pres">
      <dgm:prSet presAssocID="{E8DD421A-8330-45D3-8FD5-04E81C51A071}" presName="levelTx" presStyleLbl="revTx" presStyleIdx="0" presStyleCnt="0">
        <dgm:presLayoutVars>
          <dgm:chMax val="1"/>
          <dgm:bulletEnabled val="1"/>
        </dgm:presLayoutVars>
      </dgm:prSet>
      <dgm:spPr/>
      <dgm:t>
        <a:bodyPr/>
        <a:lstStyle/>
        <a:p>
          <a:endParaRPr lang="en-US"/>
        </a:p>
      </dgm:t>
    </dgm:pt>
    <dgm:pt modelId="{590D7F3E-56CF-4EBA-B8E1-425DF7B0B092}" type="pres">
      <dgm:prSet presAssocID="{D731672D-FB7F-42F0-9922-2D23734D3E4C}" presName="Name8" presStyleCnt="0"/>
      <dgm:spPr/>
    </dgm:pt>
    <dgm:pt modelId="{76864DAC-F23A-41E9-B5CE-9B50250D4561}" type="pres">
      <dgm:prSet presAssocID="{D731672D-FB7F-42F0-9922-2D23734D3E4C}" presName="level" presStyleLbl="node1" presStyleIdx="3" presStyleCnt="4">
        <dgm:presLayoutVars>
          <dgm:chMax val="1"/>
          <dgm:bulletEnabled val="1"/>
        </dgm:presLayoutVars>
      </dgm:prSet>
      <dgm:spPr/>
      <dgm:t>
        <a:bodyPr/>
        <a:lstStyle/>
        <a:p>
          <a:endParaRPr lang="en-US"/>
        </a:p>
      </dgm:t>
    </dgm:pt>
    <dgm:pt modelId="{ABE02090-F1CA-4B89-BEF0-A9AF9CFCEA9B}" type="pres">
      <dgm:prSet presAssocID="{D731672D-FB7F-42F0-9922-2D23734D3E4C}" presName="levelTx" presStyleLbl="revTx" presStyleIdx="0" presStyleCnt="0">
        <dgm:presLayoutVars>
          <dgm:chMax val="1"/>
          <dgm:bulletEnabled val="1"/>
        </dgm:presLayoutVars>
      </dgm:prSet>
      <dgm:spPr/>
      <dgm:t>
        <a:bodyPr/>
        <a:lstStyle/>
        <a:p>
          <a:endParaRPr lang="en-US"/>
        </a:p>
      </dgm:t>
    </dgm:pt>
  </dgm:ptLst>
  <dgm:cxnLst>
    <dgm:cxn modelId="{8AA330F7-FA50-4273-86C8-10109E800A0E}" type="presOf" srcId="{AE8AEF03-6924-4F95-91B1-4C39A8E2DCB6}" destId="{299F0F17-E935-4404-8457-CF5007B3578E}" srcOrd="1" destOrd="0" presId="urn:microsoft.com/office/officeart/2005/8/layout/pyramid1"/>
    <dgm:cxn modelId="{BB2296FC-52B7-407D-80B7-6F862C59C2E7}" type="presOf" srcId="{AE8AEF03-6924-4F95-91B1-4C39A8E2DCB6}" destId="{E3BEE08C-FA14-4A4D-B675-E3DF1A4102C4}" srcOrd="0" destOrd="0" presId="urn:microsoft.com/office/officeart/2005/8/layout/pyramid1"/>
    <dgm:cxn modelId="{F919329A-2CE6-4598-92E4-3B0DDD643BD8}" type="presOf" srcId="{E8DD421A-8330-45D3-8FD5-04E81C51A071}" destId="{AE6BFEE7-2C72-4127-8ABE-3DABD28D8351}" srcOrd="0" destOrd="0" presId="urn:microsoft.com/office/officeart/2005/8/layout/pyramid1"/>
    <dgm:cxn modelId="{32C62D8B-7753-4C54-BECB-09706917F083}" srcId="{B8574342-6B37-4403-897F-27A8191EEB1D}" destId="{D731672D-FB7F-42F0-9922-2D23734D3E4C}" srcOrd="3" destOrd="0" parTransId="{E1174513-A700-4FEB-B0CE-3A8D217D5837}" sibTransId="{A24396F6-4A45-4B64-AC58-1542C5142C89}"/>
    <dgm:cxn modelId="{FE4A3FC8-EFA3-4599-ADEA-59A7817FAD25}" type="presOf" srcId="{98704E1E-7E4D-4E25-89A0-8308426066D9}" destId="{017E2177-CEDA-4C39-B0C9-3BAFDCEB6DD8}" srcOrd="1" destOrd="0" presId="urn:microsoft.com/office/officeart/2005/8/layout/pyramid1"/>
    <dgm:cxn modelId="{BC3ADBB1-456D-46D1-8987-8B9B5C3C4C61}" type="presOf" srcId="{D731672D-FB7F-42F0-9922-2D23734D3E4C}" destId="{ABE02090-F1CA-4B89-BEF0-A9AF9CFCEA9B}" srcOrd="1" destOrd="0" presId="urn:microsoft.com/office/officeart/2005/8/layout/pyramid1"/>
    <dgm:cxn modelId="{29D0A15D-0796-4396-8F45-9370B8E7E517}" type="presOf" srcId="{98704E1E-7E4D-4E25-89A0-8308426066D9}" destId="{A80300B5-4087-4561-91F5-E2B944E85D12}" srcOrd="0" destOrd="0" presId="urn:microsoft.com/office/officeart/2005/8/layout/pyramid1"/>
    <dgm:cxn modelId="{95E1CA9F-0FD0-46C3-B6D8-C6E29327F692}" type="presOf" srcId="{D731672D-FB7F-42F0-9922-2D23734D3E4C}" destId="{76864DAC-F23A-41E9-B5CE-9B50250D4561}" srcOrd="0" destOrd="0" presId="urn:microsoft.com/office/officeart/2005/8/layout/pyramid1"/>
    <dgm:cxn modelId="{9A6B7117-F97F-433C-8EE9-8EE206EB63DF}" type="presOf" srcId="{E8DD421A-8330-45D3-8FD5-04E81C51A071}" destId="{FDD5F97B-F429-46CA-B96B-4022B18CE7BD}" srcOrd="1" destOrd="0" presId="urn:microsoft.com/office/officeart/2005/8/layout/pyramid1"/>
    <dgm:cxn modelId="{5856DB60-CF4E-415D-8200-201EA41834B7}" srcId="{B8574342-6B37-4403-897F-27A8191EEB1D}" destId="{98704E1E-7E4D-4E25-89A0-8308426066D9}" srcOrd="1" destOrd="0" parTransId="{0BCD831C-B3A7-4F11-B1ED-C9351770E005}" sibTransId="{D7EB1D8D-4DF2-4AD9-B94F-E4E585349965}"/>
    <dgm:cxn modelId="{E79667EE-C6DF-49CB-B8B6-BBD437C190BF}" srcId="{B8574342-6B37-4403-897F-27A8191EEB1D}" destId="{E8DD421A-8330-45D3-8FD5-04E81C51A071}" srcOrd="2" destOrd="0" parTransId="{8D1C8CE3-7BB7-4647-81C1-DAE3352F53F1}" sibTransId="{4C73BF10-6CF6-4DD7-9D28-8723F42F72B3}"/>
    <dgm:cxn modelId="{CC7346B9-DE87-4589-932D-792BE5B5FBD8}" srcId="{B8574342-6B37-4403-897F-27A8191EEB1D}" destId="{AE8AEF03-6924-4F95-91B1-4C39A8E2DCB6}" srcOrd="0" destOrd="0" parTransId="{500C3D8F-CC25-4F2C-9DF7-CE3E7E63ACE4}" sibTransId="{653BA6D3-6FD9-4AFF-9B3A-4CCD33B49DFB}"/>
    <dgm:cxn modelId="{0B48265A-68C6-49BD-A59F-D1BF7BA972DB}" type="presOf" srcId="{B8574342-6B37-4403-897F-27A8191EEB1D}" destId="{BFF7E404-7019-4F2E-A5F0-3F0D65E92F43}" srcOrd="0" destOrd="0" presId="urn:microsoft.com/office/officeart/2005/8/layout/pyramid1"/>
    <dgm:cxn modelId="{04CBC385-6CCE-46FB-B027-2AA89783ABA2}" type="presParOf" srcId="{BFF7E404-7019-4F2E-A5F0-3F0D65E92F43}" destId="{9911BEE1-71EA-4885-99E6-AF9A375A8BE7}" srcOrd="0" destOrd="0" presId="urn:microsoft.com/office/officeart/2005/8/layout/pyramid1"/>
    <dgm:cxn modelId="{0BD55E5B-154A-41F1-8BFB-4547EC24105F}" type="presParOf" srcId="{9911BEE1-71EA-4885-99E6-AF9A375A8BE7}" destId="{E3BEE08C-FA14-4A4D-B675-E3DF1A4102C4}" srcOrd="0" destOrd="0" presId="urn:microsoft.com/office/officeart/2005/8/layout/pyramid1"/>
    <dgm:cxn modelId="{D51CDB73-C90D-4C02-AAED-F7C1C2A437FF}" type="presParOf" srcId="{9911BEE1-71EA-4885-99E6-AF9A375A8BE7}" destId="{299F0F17-E935-4404-8457-CF5007B3578E}" srcOrd="1" destOrd="0" presId="urn:microsoft.com/office/officeart/2005/8/layout/pyramid1"/>
    <dgm:cxn modelId="{C76A49B3-F389-45D6-967E-7C07370BE8DA}" type="presParOf" srcId="{BFF7E404-7019-4F2E-A5F0-3F0D65E92F43}" destId="{30157C42-C443-4755-82EA-C50C87429907}" srcOrd="1" destOrd="0" presId="urn:microsoft.com/office/officeart/2005/8/layout/pyramid1"/>
    <dgm:cxn modelId="{9B3E79A1-4EDF-49D5-985C-B9AA7EAAA327}" type="presParOf" srcId="{30157C42-C443-4755-82EA-C50C87429907}" destId="{A80300B5-4087-4561-91F5-E2B944E85D12}" srcOrd="0" destOrd="0" presId="urn:microsoft.com/office/officeart/2005/8/layout/pyramid1"/>
    <dgm:cxn modelId="{40EC84D9-4D29-4C23-BD96-EE9FE568F844}" type="presParOf" srcId="{30157C42-C443-4755-82EA-C50C87429907}" destId="{017E2177-CEDA-4C39-B0C9-3BAFDCEB6DD8}" srcOrd="1" destOrd="0" presId="urn:microsoft.com/office/officeart/2005/8/layout/pyramid1"/>
    <dgm:cxn modelId="{E750BC24-CC12-42A8-BA79-6C65BC63B390}" type="presParOf" srcId="{BFF7E404-7019-4F2E-A5F0-3F0D65E92F43}" destId="{16C870CD-7403-442B-AC95-6BC1B0889F76}" srcOrd="2" destOrd="0" presId="urn:microsoft.com/office/officeart/2005/8/layout/pyramid1"/>
    <dgm:cxn modelId="{DDD1B207-6B04-4168-935B-C003DB1125C7}" type="presParOf" srcId="{16C870CD-7403-442B-AC95-6BC1B0889F76}" destId="{AE6BFEE7-2C72-4127-8ABE-3DABD28D8351}" srcOrd="0" destOrd="0" presId="urn:microsoft.com/office/officeart/2005/8/layout/pyramid1"/>
    <dgm:cxn modelId="{0A83E263-9AE1-4D65-AAA1-27A4CCFEE4D6}" type="presParOf" srcId="{16C870CD-7403-442B-AC95-6BC1B0889F76}" destId="{FDD5F97B-F429-46CA-B96B-4022B18CE7BD}" srcOrd="1" destOrd="0" presId="urn:microsoft.com/office/officeart/2005/8/layout/pyramid1"/>
    <dgm:cxn modelId="{A8983E15-233A-475C-959E-D1AF7E2F6473}" type="presParOf" srcId="{BFF7E404-7019-4F2E-A5F0-3F0D65E92F43}" destId="{590D7F3E-56CF-4EBA-B8E1-425DF7B0B092}" srcOrd="3" destOrd="0" presId="urn:microsoft.com/office/officeart/2005/8/layout/pyramid1"/>
    <dgm:cxn modelId="{31294E9B-A98D-4C8E-B05E-6E1449EBE6C3}" type="presParOf" srcId="{590D7F3E-56CF-4EBA-B8E1-425DF7B0B092}" destId="{76864DAC-F23A-41E9-B5CE-9B50250D4561}" srcOrd="0" destOrd="0" presId="urn:microsoft.com/office/officeart/2005/8/layout/pyramid1"/>
    <dgm:cxn modelId="{8B6FAEE1-2B6A-40DD-9F74-58DE0097AB56}" type="presParOf" srcId="{590D7F3E-56CF-4EBA-B8E1-425DF7B0B092}" destId="{ABE02090-F1CA-4B89-BEF0-A9AF9CFCEA9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574342-6B37-4403-897F-27A8191EEB1D}" type="doc">
      <dgm:prSet loTypeId="urn:microsoft.com/office/officeart/2005/8/layout/pyramid1" loCatId="pyramid" qsTypeId="urn:microsoft.com/office/officeart/2005/8/quickstyle/simple1" qsCatId="simple" csTypeId="urn:microsoft.com/office/officeart/2005/8/colors/colorful5" csCatId="colorful" phldr="1"/>
      <dgm:spPr/>
    </dgm:pt>
    <dgm:pt modelId="{AE8AEF03-6924-4F95-91B1-4C39A8E2DCB6}">
      <dgm:prSet phldrT="[Text]" custT="1">
        <dgm:style>
          <a:lnRef idx="0">
            <a:schemeClr val="accent2"/>
          </a:lnRef>
          <a:fillRef idx="3">
            <a:schemeClr val="accent2"/>
          </a:fillRef>
          <a:effectRef idx="3">
            <a:schemeClr val="accent2"/>
          </a:effectRef>
          <a:fontRef idx="minor">
            <a:schemeClr val="lt1"/>
          </a:fontRef>
        </dgm:style>
      </dgm:prSet>
      <dgm:spPr>
        <a:solidFill>
          <a:schemeClr val="bg1">
            <a:lumMod val="85000"/>
          </a:schemeClr>
        </a:solidFill>
      </dgm:spPr>
      <dgm:t>
        <a:bodyPr/>
        <a:lstStyle/>
        <a:p>
          <a:r>
            <a:rPr lang="ar-SY" sz="2400" b="1" dirty="0" smtClean="0">
              <a:solidFill>
                <a:schemeClr val="bg1"/>
              </a:solidFill>
              <a:effectLst>
                <a:outerShdw blurRad="38100" dist="38100" dir="2700000" algn="tl">
                  <a:srgbClr val="000000">
                    <a:alpha val="43137"/>
                  </a:srgbClr>
                </a:outerShdw>
              </a:effectLst>
            </a:rPr>
            <a:t>خدمات</a:t>
          </a:r>
        </a:p>
        <a:p>
          <a:r>
            <a:rPr lang="ar-SY" sz="2400" b="1" dirty="0" smtClean="0">
              <a:solidFill>
                <a:schemeClr val="bg1"/>
              </a:solidFill>
              <a:effectLst>
                <a:outerShdw blurRad="38100" dist="38100" dir="2700000" algn="tl">
                  <a:srgbClr val="000000">
                    <a:alpha val="43137"/>
                  </a:srgbClr>
                </a:outerShdw>
              </a:effectLst>
            </a:rPr>
            <a:t>متخصصة</a:t>
          </a:r>
          <a:endParaRPr lang="en-US" sz="2400" b="1" dirty="0">
            <a:solidFill>
              <a:schemeClr val="bg1"/>
            </a:solidFill>
            <a:effectLst>
              <a:outerShdw blurRad="38100" dist="38100" dir="2700000" algn="tl">
                <a:srgbClr val="000000">
                  <a:alpha val="43137"/>
                </a:srgbClr>
              </a:outerShdw>
            </a:effectLst>
          </a:endParaRPr>
        </a:p>
      </dgm:t>
    </dgm:pt>
    <dgm:pt modelId="{500C3D8F-CC25-4F2C-9DF7-CE3E7E63ACE4}" type="parTrans" cxnId="{CC7346B9-DE87-4589-932D-792BE5B5FBD8}">
      <dgm:prSet/>
      <dgm:spPr/>
      <dgm:t>
        <a:bodyPr/>
        <a:lstStyle/>
        <a:p>
          <a:endParaRPr lang="en-US" sz="1000"/>
        </a:p>
      </dgm:t>
    </dgm:pt>
    <dgm:pt modelId="{653BA6D3-6FD9-4AFF-9B3A-4CCD33B49DFB}" type="sibTrans" cxnId="{CC7346B9-DE87-4589-932D-792BE5B5FBD8}">
      <dgm:prSet/>
      <dgm:spPr/>
      <dgm:t>
        <a:bodyPr/>
        <a:lstStyle/>
        <a:p>
          <a:endParaRPr lang="en-US" sz="1000"/>
        </a:p>
      </dgm:t>
    </dgm:pt>
    <dgm:pt modelId="{E8DD421A-8330-45D3-8FD5-04E81C51A071}">
      <dgm:prSet phldrT="[Text]" custT="1">
        <dgm:style>
          <a:lnRef idx="0">
            <a:schemeClr val="accent3"/>
          </a:lnRef>
          <a:fillRef idx="3">
            <a:schemeClr val="accent3"/>
          </a:fillRef>
          <a:effectRef idx="3">
            <a:schemeClr val="accent3"/>
          </a:effectRef>
          <a:fontRef idx="minor">
            <a:schemeClr val="lt1"/>
          </a:fontRef>
        </dgm:style>
      </dgm:prSet>
      <dgm:spPr>
        <a:solidFill>
          <a:srgbClr val="FFC000"/>
        </a:solidFill>
      </dgm:spPr>
      <dgm:t>
        <a:bodyPr/>
        <a:lstStyle/>
        <a:p>
          <a:r>
            <a:rPr lang="ar-SY" sz="3200" b="1" dirty="0" smtClean="0">
              <a:solidFill>
                <a:schemeClr val="bg1"/>
              </a:solidFill>
              <a:effectLst>
                <a:outerShdw blurRad="38100" dist="38100" dir="2700000" algn="tl">
                  <a:srgbClr val="000000">
                    <a:alpha val="43137"/>
                  </a:srgbClr>
                </a:outerShdw>
              </a:effectLst>
            </a:rPr>
            <a:t>تعزيز الدعم العائلي والمجتمعي</a:t>
          </a:r>
          <a:endParaRPr lang="en-US" sz="3200" b="1" dirty="0">
            <a:solidFill>
              <a:schemeClr val="bg1"/>
            </a:solidFill>
            <a:effectLst>
              <a:outerShdw blurRad="38100" dist="38100" dir="2700000" algn="tl">
                <a:srgbClr val="000000">
                  <a:alpha val="43137"/>
                </a:srgbClr>
              </a:outerShdw>
            </a:effectLst>
          </a:endParaRPr>
        </a:p>
      </dgm:t>
    </dgm:pt>
    <dgm:pt modelId="{8D1C8CE3-7BB7-4647-81C1-DAE3352F53F1}" type="parTrans" cxnId="{E79667EE-C6DF-49CB-B8B6-BBD437C190BF}">
      <dgm:prSet/>
      <dgm:spPr/>
      <dgm:t>
        <a:bodyPr/>
        <a:lstStyle/>
        <a:p>
          <a:endParaRPr lang="en-US" sz="1000"/>
        </a:p>
      </dgm:t>
    </dgm:pt>
    <dgm:pt modelId="{4C73BF10-6CF6-4DD7-9D28-8723F42F72B3}" type="sibTrans" cxnId="{E79667EE-C6DF-49CB-B8B6-BBD437C190BF}">
      <dgm:prSet/>
      <dgm:spPr/>
      <dgm:t>
        <a:bodyPr/>
        <a:lstStyle/>
        <a:p>
          <a:endParaRPr lang="en-US" sz="1000"/>
        </a:p>
      </dgm:t>
    </dgm:pt>
    <dgm:pt modelId="{D731672D-FB7F-42F0-9922-2D23734D3E4C}">
      <dgm:prSet phldrT="[Text]" custT="1">
        <dgm:style>
          <a:lnRef idx="0">
            <a:schemeClr val="accent6"/>
          </a:lnRef>
          <a:fillRef idx="3">
            <a:schemeClr val="accent6"/>
          </a:fillRef>
          <a:effectRef idx="3">
            <a:schemeClr val="accent6"/>
          </a:effectRef>
          <a:fontRef idx="minor">
            <a:schemeClr val="lt1"/>
          </a:fontRef>
        </dgm:style>
      </dgm:prSet>
      <dgm:spPr>
        <a:solidFill>
          <a:schemeClr val="bg1">
            <a:lumMod val="85000"/>
          </a:schemeClr>
        </a:solidFill>
      </dgm:spPr>
      <dgm:t>
        <a:bodyPr/>
        <a:lstStyle/>
        <a:p>
          <a:r>
            <a:rPr lang="ar-SY" sz="3200" b="1" dirty="0" smtClean="0">
              <a:solidFill>
                <a:schemeClr val="bg1"/>
              </a:solidFill>
              <a:effectLst>
                <a:outerShdw blurRad="38100" dist="38100" dir="2700000" algn="tl">
                  <a:srgbClr val="000000">
                    <a:alpha val="43137"/>
                  </a:srgbClr>
                </a:outerShdw>
              </a:effectLst>
            </a:rPr>
            <a:t>اعتبارات اجتماعية تراعي الكرامة أثناء تقديم الخدمات الأساسية</a:t>
          </a:r>
          <a:endParaRPr lang="en-US" sz="3200" b="1" dirty="0">
            <a:solidFill>
              <a:schemeClr val="bg1"/>
            </a:solidFill>
            <a:effectLst>
              <a:outerShdw blurRad="38100" dist="38100" dir="2700000" algn="tl">
                <a:srgbClr val="000000">
                  <a:alpha val="43137"/>
                </a:srgbClr>
              </a:outerShdw>
            </a:effectLst>
          </a:endParaRPr>
        </a:p>
      </dgm:t>
    </dgm:pt>
    <dgm:pt modelId="{E1174513-A700-4FEB-B0CE-3A8D217D5837}" type="parTrans" cxnId="{32C62D8B-7753-4C54-BECB-09706917F083}">
      <dgm:prSet/>
      <dgm:spPr/>
      <dgm:t>
        <a:bodyPr/>
        <a:lstStyle/>
        <a:p>
          <a:endParaRPr lang="en-US" sz="1000"/>
        </a:p>
      </dgm:t>
    </dgm:pt>
    <dgm:pt modelId="{A24396F6-4A45-4B64-AC58-1542C5142C89}" type="sibTrans" cxnId="{32C62D8B-7753-4C54-BECB-09706917F083}">
      <dgm:prSet/>
      <dgm:spPr/>
      <dgm:t>
        <a:bodyPr/>
        <a:lstStyle/>
        <a:p>
          <a:endParaRPr lang="en-US" sz="1000"/>
        </a:p>
      </dgm:t>
    </dgm:pt>
    <dgm:pt modelId="{98704E1E-7E4D-4E25-89A0-8308426066D9}">
      <dgm:prSet custT="1">
        <dgm:style>
          <a:lnRef idx="0">
            <a:schemeClr val="accent5"/>
          </a:lnRef>
          <a:fillRef idx="3">
            <a:schemeClr val="accent5"/>
          </a:fillRef>
          <a:effectRef idx="3">
            <a:schemeClr val="accent5"/>
          </a:effectRef>
          <a:fontRef idx="minor">
            <a:schemeClr val="lt1"/>
          </a:fontRef>
        </dgm:style>
      </dgm:prSet>
      <dgm:spPr>
        <a:solidFill>
          <a:schemeClr val="bg1">
            <a:lumMod val="85000"/>
          </a:schemeClr>
        </a:solidFill>
      </dgm:spPr>
      <dgm:t>
        <a:bodyPr/>
        <a:lstStyle/>
        <a:p>
          <a:r>
            <a:rPr lang="ar-SY" sz="3200" b="1" dirty="0" smtClean="0">
              <a:solidFill>
                <a:schemeClr val="bg1"/>
              </a:solidFill>
              <a:effectLst>
                <a:outerShdw blurRad="38100" dist="38100" dir="2700000" algn="tl">
                  <a:srgbClr val="000000">
                    <a:alpha val="43137"/>
                  </a:srgbClr>
                </a:outerShdw>
              </a:effectLst>
            </a:rPr>
            <a:t>خدمات رعاية أولية نفسية</a:t>
          </a:r>
          <a:endParaRPr lang="en-US" sz="3200" b="1" dirty="0">
            <a:solidFill>
              <a:schemeClr val="bg1"/>
            </a:solidFill>
            <a:effectLst>
              <a:outerShdw blurRad="38100" dist="38100" dir="2700000" algn="tl">
                <a:srgbClr val="000000">
                  <a:alpha val="43137"/>
                </a:srgbClr>
              </a:outerShdw>
            </a:effectLst>
          </a:endParaRPr>
        </a:p>
      </dgm:t>
    </dgm:pt>
    <dgm:pt modelId="{0BCD831C-B3A7-4F11-B1ED-C9351770E005}" type="parTrans" cxnId="{5856DB60-CF4E-415D-8200-201EA41834B7}">
      <dgm:prSet/>
      <dgm:spPr/>
      <dgm:t>
        <a:bodyPr/>
        <a:lstStyle/>
        <a:p>
          <a:endParaRPr lang="en-US" sz="1000"/>
        </a:p>
      </dgm:t>
    </dgm:pt>
    <dgm:pt modelId="{D7EB1D8D-4DF2-4AD9-B94F-E4E585349965}" type="sibTrans" cxnId="{5856DB60-CF4E-415D-8200-201EA41834B7}">
      <dgm:prSet/>
      <dgm:spPr/>
      <dgm:t>
        <a:bodyPr/>
        <a:lstStyle/>
        <a:p>
          <a:endParaRPr lang="en-US" sz="1000"/>
        </a:p>
      </dgm:t>
    </dgm:pt>
    <dgm:pt modelId="{BFF7E404-7019-4F2E-A5F0-3F0D65E92F43}" type="pres">
      <dgm:prSet presAssocID="{B8574342-6B37-4403-897F-27A8191EEB1D}" presName="Name0" presStyleCnt="0">
        <dgm:presLayoutVars>
          <dgm:dir/>
          <dgm:animLvl val="lvl"/>
          <dgm:resizeHandles val="exact"/>
        </dgm:presLayoutVars>
      </dgm:prSet>
      <dgm:spPr/>
    </dgm:pt>
    <dgm:pt modelId="{9911BEE1-71EA-4885-99E6-AF9A375A8BE7}" type="pres">
      <dgm:prSet presAssocID="{AE8AEF03-6924-4F95-91B1-4C39A8E2DCB6}" presName="Name8" presStyleCnt="0"/>
      <dgm:spPr/>
    </dgm:pt>
    <dgm:pt modelId="{E3BEE08C-FA14-4A4D-B675-E3DF1A4102C4}" type="pres">
      <dgm:prSet presAssocID="{AE8AEF03-6924-4F95-91B1-4C39A8E2DCB6}" presName="level" presStyleLbl="node1" presStyleIdx="0" presStyleCnt="4">
        <dgm:presLayoutVars>
          <dgm:chMax val="1"/>
          <dgm:bulletEnabled val="1"/>
        </dgm:presLayoutVars>
      </dgm:prSet>
      <dgm:spPr/>
      <dgm:t>
        <a:bodyPr/>
        <a:lstStyle/>
        <a:p>
          <a:endParaRPr lang="en-US"/>
        </a:p>
      </dgm:t>
    </dgm:pt>
    <dgm:pt modelId="{299F0F17-E935-4404-8457-CF5007B3578E}" type="pres">
      <dgm:prSet presAssocID="{AE8AEF03-6924-4F95-91B1-4C39A8E2DCB6}" presName="levelTx" presStyleLbl="revTx" presStyleIdx="0" presStyleCnt="0">
        <dgm:presLayoutVars>
          <dgm:chMax val="1"/>
          <dgm:bulletEnabled val="1"/>
        </dgm:presLayoutVars>
      </dgm:prSet>
      <dgm:spPr/>
      <dgm:t>
        <a:bodyPr/>
        <a:lstStyle/>
        <a:p>
          <a:endParaRPr lang="en-US"/>
        </a:p>
      </dgm:t>
    </dgm:pt>
    <dgm:pt modelId="{30157C42-C443-4755-82EA-C50C87429907}" type="pres">
      <dgm:prSet presAssocID="{98704E1E-7E4D-4E25-89A0-8308426066D9}" presName="Name8" presStyleCnt="0"/>
      <dgm:spPr/>
    </dgm:pt>
    <dgm:pt modelId="{A80300B5-4087-4561-91F5-E2B944E85D12}" type="pres">
      <dgm:prSet presAssocID="{98704E1E-7E4D-4E25-89A0-8308426066D9}" presName="level" presStyleLbl="node1" presStyleIdx="1" presStyleCnt="4">
        <dgm:presLayoutVars>
          <dgm:chMax val="1"/>
          <dgm:bulletEnabled val="1"/>
        </dgm:presLayoutVars>
      </dgm:prSet>
      <dgm:spPr/>
      <dgm:t>
        <a:bodyPr/>
        <a:lstStyle/>
        <a:p>
          <a:endParaRPr lang="en-US"/>
        </a:p>
      </dgm:t>
    </dgm:pt>
    <dgm:pt modelId="{017E2177-CEDA-4C39-B0C9-3BAFDCEB6DD8}" type="pres">
      <dgm:prSet presAssocID="{98704E1E-7E4D-4E25-89A0-8308426066D9}" presName="levelTx" presStyleLbl="revTx" presStyleIdx="0" presStyleCnt="0">
        <dgm:presLayoutVars>
          <dgm:chMax val="1"/>
          <dgm:bulletEnabled val="1"/>
        </dgm:presLayoutVars>
      </dgm:prSet>
      <dgm:spPr/>
      <dgm:t>
        <a:bodyPr/>
        <a:lstStyle/>
        <a:p>
          <a:endParaRPr lang="en-US"/>
        </a:p>
      </dgm:t>
    </dgm:pt>
    <dgm:pt modelId="{16C870CD-7403-442B-AC95-6BC1B0889F76}" type="pres">
      <dgm:prSet presAssocID="{E8DD421A-8330-45D3-8FD5-04E81C51A071}" presName="Name8" presStyleCnt="0"/>
      <dgm:spPr/>
    </dgm:pt>
    <dgm:pt modelId="{AE6BFEE7-2C72-4127-8ABE-3DABD28D8351}" type="pres">
      <dgm:prSet presAssocID="{E8DD421A-8330-45D3-8FD5-04E81C51A071}" presName="level" presStyleLbl="node1" presStyleIdx="2" presStyleCnt="4">
        <dgm:presLayoutVars>
          <dgm:chMax val="1"/>
          <dgm:bulletEnabled val="1"/>
        </dgm:presLayoutVars>
      </dgm:prSet>
      <dgm:spPr/>
      <dgm:t>
        <a:bodyPr/>
        <a:lstStyle/>
        <a:p>
          <a:endParaRPr lang="en-US"/>
        </a:p>
      </dgm:t>
    </dgm:pt>
    <dgm:pt modelId="{FDD5F97B-F429-46CA-B96B-4022B18CE7BD}" type="pres">
      <dgm:prSet presAssocID="{E8DD421A-8330-45D3-8FD5-04E81C51A071}" presName="levelTx" presStyleLbl="revTx" presStyleIdx="0" presStyleCnt="0">
        <dgm:presLayoutVars>
          <dgm:chMax val="1"/>
          <dgm:bulletEnabled val="1"/>
        </dgm:presLayoutVars>
      </dgm:prSet>
      <dgm:spPr/>
      <dgm:t>
        <a:bodyPr/>
        <a:lstStyle/>
        <a:p>
          <a:endParaRPr lang="en-US"/>
        </a:p>
      </dgm:t>
    </dgm:pt>
    <dgm:pt modelId="{590D7F3E-56CF-4EBA-B8E1-425DF7B0B092}" type="pres">
      <dgm:prSet presAssocID="{D731672D-FB7F-42F0-9922-2D23734D3E4C}" presName="Name8" presStyleCnt="0"/>
      <dgm:spPr/>
    </dgm:pt>
    <dgm:pt modelId="{76864DAC-F23A-41E9-B5CE-9B50250D4561}" type="pres">
      <dgm:prSet presAssocID="{D731672D-FB7F-42F0-9922-2D23734D3E4C}" presName="level" presStyleLbl="node1" presStyleIdx="3" presStyleCnt="4">
        <dgm:presLayoutVars>
          <dgm:chMax val="1"/>
          <dgm:bulletEnabled val="1"/>
        </dgm:presLayoutVars>
      </dgm:prSet>
      <dgm:spPr/>
      <dgm:t>
        <a:bodyPr/>
        <a:lstStyle/>
        <a:p>
          <a:endParaRPr lang="en-US"/>
        </a:p>
      </dgm:t>
    </dgm:pt>
    <dgm:pt modelId="{ABE02090-F1CA-4B89-BEF0-A9AF9CFCEA9B}" type="pres">
      <dgm:prSet presAssocID="{D731672D-FB7F-42F0-9922-2D23734D3E4C}" presName="levelTx" presStyleLbl="revTx" presStyleIdx="0" presStyleCnt="0">
        <dgm:presLayoutVars>
          <dgm:chMax val="1"/>
          <dgm:bulletEnabled val="1"/>
        </dgm:presLayoutVars>
      </dgm:prSet>
      <dgm:spPr/>
      <dgm:t>
        <a:bodyPr/>
        <a:lstStyle/>
        <a:p>
          <a:endParaRPr lang="en-US"/>
        </a:p>
      </dgm:t>
    </dgm:pt>
  </dgm:ptLst>
  <dgm:cxnLst>
    <dgm:cxn modelId="{9F61BE97-C938-439E-8BD4-C9BD6C08DBCD}" type="presOf" srcId="{AE8AEF03-6924-4F95-91B1-4C39A8E2DCB6}" destId="{E3BEE08C-FA14-4A4D-B675-E3DF1A4102C4}" srcOrd="0" destOrd="0" presId="urn:microsoft.com/office/officeart/2005/8/layout/pyramid1"/>
    <dgm:cxn modelId="{34714062-D47C-4319-A346-DB3C0183B5AE}" type="presOf" srcId="{D731672D-FB7F-42F0-9922-2D23734D3E4C}" destId="{76864DAC-F23A-41E9-B5CE-9B50250D4561}" srcOrd="0" destOrd="0" presId="urn:microsoft.com/office/officeart/2005/8/layout/pyramid1"/>
    <dgm:cxn modelId="{32C62D8B-7753-4C54-BECB-09706917F083}" srcId="{B8574342-6B37-4403-897F-27A8191EEB1D}" destId="{D731672D-FB7F-42F0-9922-2D23734D3E4C}" srcOrd="3" destOrd="0" parTransId="{E1174513-A700-4FEB-B0CE-3A8D217D5837}" sibTransId="{A24396F6-4A45-4B64-AC58-1542C5142C89}"/>
    <dgm:cxn modelId="{59BD54B3-3F51-493D-8FFA-8A5CB83DB84B}" type="presOf" srcId="{E8DD421A-8330-45D3-8FD5-04E81C51A071}" destId="{FDD5F97B-F429-46CA-B96B-4022B18CE7BD}" srcOrd="1" destOrd="0" presId="urn:microsoft.com/office/officeart/2005/8/layout/pyramid1"/>
    <dgm:cxn modelId="{34212B56-61B8-4753-A4AA-02F65CE72EDD}" type="presOf" srcId="{B8574342-6B37-4403-897F-27A8191EEB1D}" destId="{BFF7E404-7019-4F2E-A5F0-3F0D65E92F43}" srcOrd="0" destOrd="0" presId="urn:microsoft.com/office/officeart/2005/8/layout/pyramid1"/>
    <dgm:cxn modelId="{CBE13C60-3F98-40DB-9D12-FB0B6716B50E}" type="presOf" srcId="{98704E1E-7E4D-4E25-89A0-8308426066D9}" destId="{A80300B5-4087-4561-91F5-E2B944E85D12}" srcOrd="0" destOrd="0" presId="urn:microsoft.com/office/officeart/2005/8/layout/pyramid1"/>
    <dgm:cxn modelId="{74D2B229-C1DB-4ACA-99E8-9DFCA49AAC51}" type="presOf" srcId="{98704E1E-7E4D-4E25-89A0-8308426066D9}" destId="{017E2177-CEDA-4C39-B0C9-3BAFDCEB6DD8}" srcOrd="1" destOrd="0" presId="urn:microsoft.com/office/officeart/2005/8/layout/pyramid1"/>
    <dgm:cxn modelId="{5856DB60-CF4E-415D-8200-201EA41834B7}" srcId="{B8574342-6B37-4403-897F-27A8191EEB1D}" destId="{98704E1E-7E4D-4E25-89A0-8308426066D9}" srcOrd="1" destOrd="0" parTransId="{0BCD831C-B3A7-4F11-B1ED-C9351770E005}" sibTransId="{D7EB1D8D-4DF2-4AD9-B94F-E4E585349965}"/>
    <dgm:cxn modelId="{E79667EE-C6DF-49CB-B8B6-BBD437C190BF}" srcId="{B8574342-6B37-4403-897F-27A8191EEB1D}" destId="{E8DD421A-8330-45D3-8FD5-04E81C51A071}" srcOrd="2" destOrd="0" parTransId="{8D1C8CE3-7BB7-4647-81C1-DAE3352F53F1}" sibTransId="{4C73BF10-6CF6-4DD7-9D28-8723F42F72B3}"/>
    <dgm:cxn modelId="{CC7346B9-DE87-4589-932D-792BE5B5FBD8}" srcId="{B8574342-6B37-4403-897F-27A8191EEB1D}" destId="{AE8AEF03-6924-4F95-91B1-4C39A8E2DCB6}" srcOrd="0" destOrd="0" parTransId="{500C3D8F-CC25-4F2C-9DF7-CE3E7E63ACE4}" sibTransId="{653BA6D3-6FD9-4AFF-9B3A-4CCD33B49DFB}"/>
    <dgm:cxn modelId="{8D7E0396-4C5E-4CB8-9205-C4BDA10E4596}" type="presOf" srcId="{E8DD421A-8330-45D3-8FD5-04E81C51A071}" destId="{AE6BFEE7-2C72-4127-8ABE-3DABD28D8351}" srcOrd="0" destOrd="0" presId="urn:microsoft.com/office/officeart/2005/8/layout/pyramid1"/>
    <dgm:cxn modelId="{8B115A38-E199-43BC-8E40-87E9AA50C972}" type="presOf" srcId="{AE8AEF03-6924-4F95-91B1-4C39A8E2DCB6}" destId="{299F0F17-E935-4404-8457-CF5007B3578E}" srcOrd="1" destOrd="0" presId="urn:microsoft.com/office/officeart/2005/8/layout/pyramid1"/>
    <dgm:cxn modelId="{CFE45CEE-91B8-4330-A4B7-3D36423C6760}" type="presOf" srcId="{D731672D-FB7F-42F0-9922-2D23734D3E4C}" destId="{ABE02090-F1CA-4B89-BEF0-A9AF9CFCEA9B}" srcOrd="1" destOrd="0" presId="urn:microsoft.com/office/officeart/2005/8/layout/pyramid1"/>
    <dgm:cxn modelId="{4CE110AE-72F2-42CA-A6F8-315B1CA9B3F6}" type="presParOf" srcId="{BFF7E404-7019-4F2E-A5F0-3F0D65E92F43}" destId="{9911BEE1-71EA-4885-99E6-AF9A375A8BE7}" srcOrd="0" destOrd="0" presId="urn:microsoft.com/office/officeart/2005/8/layout/pyramid1"/>
    <dgm:cxn modelId="{95DA0C9D-5FC2-4E9A-A752-765E553018A4}" type="presParOf" srcId="{9911BEE1-71EA-4885-99E6-AF9A375A8BE7}" destId="{E3BEE08C-FA14-4A4D-B675-E3DF1A4102C4}" srcOrd="0" destOrd="0" presId="urn:microsoft.com/office/officeart/2005/8/layout/pyramid1"/>
    <dgm:cxn modelId="{7E17B597-32FF-446F-8323-FB95527A05DB}" type="presParOf" srcId="{9911BEE1-71EA-4885-99E6-AF9A375A8BE7}" destId="{299F0F17-E935-4404-8457-CF5007B3578E}" srcOrd="1" destOrd="0" presId="urn:microsoft.com/office/officeart/2005/8/layout/pyramid1"/>
    <dgm:cxn modelId="{3DB15CDA-E8E0-4D7C-AA53-150D2650E96E}" type="presParOf" srcId="{BFF7E404-7019-4F2E-A5F0-3F0D65E92F43}" destId="{30157C42-C443-4755-82EA-C50C87429907}" srcOrd="1" destOrd="0" presId="urn:microsoft.com/office/officeart/2005/8/layout/pyramid1"/>
    <dgm:cxn modelId="{08E3DB1D-4225-4842-AC5E-132AA30E38AD}" type="presParOf" srcId="{30157C42-C443-4755-82EA-C50C87429907}" destId="{A80300B5-4087-4561-91F5-E2B944E85D12}" srcOrd="0" destOrd="0" presId="urn:microsoft.com/office/officeart/2005/8/layout/pyramid1"/>
    <dgm:cxn modelId="{3715C3B4-BBB4-43C5-B562-0B68F64E494D}" type="presParOf" srcId="{30157C42-C443-4755-82EA-C50C87429907}" destId="{017E2177-CEDA-4C39-B0C9-3BAFDCEB6DD8}" srcOrd="1" destOrd="0" presId="urn:microsoft.com/office/officeart/2005/8/layout/pyramid1"/>
    <dgm:cxn modelId="{60FE570E-C1C4-4805-91F2-2FBF2FEEE896}" type="presParOf" srcId="{BFF7E404-7019-4F2E-A5F0-3F0D65E92F43}" destId="{16C870CD-7403-442B-AC95-6BC1B0889F76}" srcOrd="2" destOrd="0" presId="urn:microsoft.com/office/officeart/2005/8/layout/pyramid1"/>
    <dgm:cxn modelId="{B8FA221D-2927-4B24-ABB8-9979DB94EE68}" type="presParOf" srcId="{16C870CD-7403-442B-AC95-6BC1B0889F76}" destId="{AE6BFEE7-2C72-4127-8ABE-3DABD28D8351}" srcOrd="0" destOrd="0" presId="urn:microsoft.com/office/officeart/2005/8/layout/pyramid1"/>
    <dgm:cxn modelId="{59C11105-48B4-4BA8-88FA-63BEC727D902}" type="presParOf" srcId="{16C870CD-7403-442B-AC95-6BC1B0889F76}" destId="{FDD5F97B-F429-46CA-B96B-4022B18CE7BD}" srcOrd="1" destOrd="0" presId="urn:microsoft.com/office/officeart/2005/8/layout/pyramid1"/>
    <dgm:cxn modelId="{CD00057C-9E67-4945-A1FA-E276E1E176D7}" type="presParOf" srcId="{BFF7E404-7019-4F2E-A5F0-3F0D65E92F43}" destId="{590D7F3E-56CF-4EBA-B8E1-425DF7B0B092}" srcOrd="3" destOrd="0" presId="urn:microsoft.com/office/officeart/2005/8/layout/pyramid1"/>
    <dgm:cxn modelId="{A9FBE161-6094-4CF9-8C76-D24FFA91C09E}" type="presParOf" srcId="{590D7F3E-56CF-4EBA-B8E1-425DF7B0B092}" destId="{76864DAC-F23A-41E9-B5CE-9B50250D4561}" srcOrd="0" destOrd="0" presId="urn:microsoft.com/office/officeart/2005/8/layout/pyramid1"/>
    <dgm:cxn modelId="{C2C97CD3-C2E6-43B5-948C-D45F602C0B6F}" type="presParOf" srcId="{590D7F3E-56CF-4EBA-B8E1-425DF7B0B092}" destId="{ABE02090-F1CA-4B89-BEF0-A9AF9CFCEA9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574342-6B37-4403-897F-27A8191EEB1D}" type="doc">
      <dgm:prSet loTypeId="urn:microsoft.com/office/officeart/2005/8/layout/pyramid1" loCatId="pyramid" qsTypeId="urn:microsoft.com/office/officeart/2005/8/quickstyle/simple1" qsCatId="simple" csTypeId="urn:microsoft.com/office/officeart/2005/8/colors/colorful5" csCatId="colorful" phldr="1"/>
      <dgm:spPr/>
    </dgm:pt>
    <dgm:pt modelId="{AE8AEF03-6924-4F95-91B1-4C39A8E2DCB6}">
      <dgm:prSet phldrT="[Text]" custT="1">
        <dgm:style>
          <a:lnRef idx="0">
            <a:schemeClr val="accent2"/>
          </a:lnRef>
          <a:fillRef idx="3">
            <a:schemeClr val="accent2"/>
          </a:fillRef>
          <a:effectRef idx="3">
            <a:schemeClr val="accent2"/>
          </a:effectRef>
          <a:fontRef idx="minor">
            <a:schemeClr val="lt1"/>
          </a:fontRef>
        </dgm:style>
      </dgm:prSet>
      <dgm:spPr>
        <a:solidFill>
          <a:schemeClr val="bg1">
            <a:lumMod val="85000"/>
          </a:schemeClr>
        </a:solidFill>
      </dgm:spPr>
      <dgm:t>
        <a:bodyPr/>
        <a:lstStyle/>
        <a:p>
          <a:r>
            <a:rPr lang="ar-SY" sz="2400" b="1" dirty="0" smtClean="0">
              <a:solidFill>
                <a:schemeClr val="bg1"/>
              </a:solidFill>
              <a:effectLst>
                <a:outerShdw blurRad="38100" dist="38100" dir="2700000" algn="tl">
                  <a:srgbClr val="000000">
                    <a:alpha val="43137"/>
                  </a:srgbClr>
                </a:outerShdw>
              </a:effectLst>
            </a:rPr>
            <a:t>خدمات</a:t>
          </a:r>
        </a:p>
        <a:p>
          <a:r>
            <a:rPr lang="ar-SY" sz="2400" b="1" dirty="0" smtClean="0">
              <a:solidFill>
                <a:schemeClr val="bg1"/>
              </a:solidFill>
              <a:effectLst>
                <a:outerShdw blurRad="38100" dist="38100" dir="2700000" algn="tl">
                  <a:srgbClr val="000000">
                    <a:alpha val="43137"/>
                  </a:srgbClr>
                </a:outerShdw>
              </a:effectLst>
            </a:rPr>
            <a:t>متخصصة</a:t>
          </a:r>
          <a:endParaRPr lang="en-US" sz="2400" b="1" dirty="0">
            <a:solidFill>
              <a:schemeClr val="bg1"/>
            </a:solidFill>
            <a:effectLst>
              <a:outerShdw blurRad="38100" dist="38100" dir="2700000" algn="tl">
                <a:srgbClr val="000000">
                  <a:alpha val="43137"/>
                </a:srgbClr>
              </a:outerShdw>
            </a:effectLst>
          </a:endParaRPr>
        </a:p>
      </dgm:t>
    </dgm:pt>
    <dgm:pt modelId="{500C3D8F-CC25-4F2C-9DF7-CE3E7E63ACE4}" type="parTrans" cxnId="{CC7346B9-DE87-4589-932D-792BE5B5FBD8}">
      <dgm:prSet/>
      <dgm:spPr/>
      <dgm:t>
        <a:bodyPr/>
        <a:lstStyle/>
        <a:p>
          <a:endParaRPr lang="en-US" sz="1000"/>
        </a:p>
      </dgm:t>
    </dgm:pt>
    <dgm:pt modelId="{653BA6D3-6FD9-4AFF-9B3A-4CCD33B49DFB}" type="sibTrans" cxnId="{CC7346B9-DE87-4589-932D-792BE5B5FBD8}">
      <dgm:prSet/>
      <dgm:spPr/>
      <dgm:t>
        <a:bodyPr/>
        <a:lstStyle/>
        <a:p>
          <a:endParaRPr lang="en-US" sz="1000"/>
        </a:p>
      </dgm:t>
    </dgm:pt>
    <dgm:pt modelId="{E8DD421A-8330-45D3-8FD5-04E81C51A071}">
      <dgm:prSet phldrT="[Text]" custT="1">
        <dgm:style>
          <a:lnRef idx="0">
            <a:schemeClr val="accent3"/>
          </a:lnRef>
          <a:fillRef idx="3">
            <a:schemeClr val="accent3"/>
          </a:fillRef>
          <a:effectRef idx="3">
            <a:schemeClr val="accent3"/>
          </a:effectRef>
          <a:fontRef idx="minor">
            <a:schemeClr val="lt1"/>
          </a:fontRef>
        </dgm:style>
      </dgm:prSet>
      <dgm:spPr>
        <a:solidFill>
          <a:schemeClr val="bg1">
            <a:lumMod val="85000"/>
          </a:schemeClr>
        </a:solidFill>
      </dgm:spPr>
      <dgm:t>
        <a:bodyPr/>
        <a:lstStyle/>
        <a:p>
          <a:r>
            <a:rPr lang="ar-SY" sz="3200" b="1" dirty="0" smtClean="0">
              <a:solidFill>
                <a:schemeClr val="bg1"/>
              </a:solidFill>
              <a:effectLst>
                <a:outerShdw blurRad="38100" dist="38100" dir="2700000" algn="tl">
                  <a:srgbClr val="000000">
                    <a:alpha val="43137"/>
                  </a:srgbClr>
                </a:outerShdw>
              </a:effectLst>
            </a:rPr>
            <a:t>تعزيز الدعم العائلي والمجتمعي</a:t>
          </a:r>
          <a:endParaRPr lang="en-US" sz="3200" b="1" dirty="0">
            <a:solidFill>
              <a:schemeClr val="bg1"/>
            </a:solidFill>
            <a:effectLst>
              <a:outerShdw blurRad="38100" dist="38100" dir="2700000" algn="tl">
                <a:srgbClr val="000000">
                  <a:alpha val="43137"/>
                </a:srgbClr>
              </a:outerShdw>
            </a:effectLst>
          </a:endParaRPr>
        </a:p>
      </dgm:t>
    </dgm:pt>
    <dgm:pt modelId="{8D1C8CE3-7BB7-4647-81C1-DAE3352F53F1}" type="parTrans" cxnId="{E79667EE-C6DF-49CB-B8B6-BBD437C190BF}">
      <dgm:prSet/>
      <dgm:spPr/>
      <dgm:t>
        <a:bodyPr/>
        <a:lstStyle/>
        <a:p>
          <a:endParaRPr lang="en-US" sz="1000"/>
        </a:p>
      </dgm:t>
    </dgm:pt>
    <dgm:pt modelId="{4C73BF10-6CF6-4DD7-9D28-8723F42F72B3}" type="sibTrans" cxnId="{E79667EE-C6DF-49CB-B8B6-BBD437C190BF}">
      <dgm:prSet/>
      <dgm:spPr/>
      <dgm:t>
        <a:bodyPr/>
        <a:lstStyle/>
        <a:p>
          <a:endParaRPr lang="en-US" sz="1000"/>
        </a:p>
      </dgm:t>
    </dgm:pt>
    <dgm:pt modelId="{D731672D-FB7F-42F0-9922-2D23734D3E4C}">
      <dgm:prSet phldrT="[Text]" custT="1">
        <dgm:style>
          <a:lnRef idx="0">
            <a:schemeClr val="accent6"/>
          </a:lnRef>
          <a:fillRef idx="3">
            <a:schemeClr val="accent6"/>
          </a:fillRef>
          <a:effectRef idx="3">
            <a:schemeClr val="accent6"/>
          </a:effectRef>
          <a:fontRef idx="minor">
            <a:schemeClr val="lt1"/>
          </a:fontRef>
        </dgm:style>
      </dgm:prSet>
      <dgm:spPr>
        <a:solidFill>
          <a:schemeClr val="bg1">
            <a:lumMod val="85000"/>
          </a:schemeClr>
        </a:solidFill>
      </dgm:spPr>
      <dgm:t>
        <a:bodyPr/>
        <a:lstStyle/>
        <a:p>
          <a:r>
            <a:rPr lang="ar-SY" sz="3200" b="1" dirty="0" smtClean="0">
              <a:solidFill>
                <a:schemeClr val="bg1"/>
              </a:solidFill>
              <a:effectLst>
                <a:outerShdw blurRad="38100" dist="38100" dir="2700000" algn="tl">
                  <a:srgbClr val="000000">
                    <a:alpha val="43137"/>
                  </a:srgbClr>
                </a:outerShdw>
              </a:effectLst>
            </a:rPr>
            <a:t>اعتبارات اجتماعية تراعي الكرامة أثناء تقديم الخدمات الأساسية</a:t>
          </a:r>
          <a:endParaRPr lang="en-US" sz="3200" b="1" dirty="0">
            <a:solidFill>
              <a:schemeClr val="bg1"/>
            </a:solidFill>
            <a:effectLst>
              <a:outerShdw blurRad="38100" dist="38100" dir="2700000" algn="tl">
                <a:srgbClr val="000000">
                  <a:alpha val="43137"/>
                </a:srgbClr>
              </a:outerShdw>
            </a:effectLst>
          </a:endParaRPr>
        </a:p>
      </dgm:t>
    </dgm:pt>
    <dgm:pt modelId="{E1174513-A700-4FEB-B0CE-3A8D217D5837}" type="parTrans" cxnId="{32C62D8B-7753-4C54-BECB-09706917F083}">
      <dgm:prSet/>
      <dgm:spPr/>
      <dgm:t>
        <a:bodyPr/>
        <a:lstStyle/>
        <a:p>
          <a:endParaRPr lang="en-US" sz="1000"/>
        </a:p>
      </dgm:t>
    </dgm:pt>
    <dgm:pt modelId="{A24396F6-4A45-4B64-AC58-1542C5142C89}" type="sibTrans" cxnId="{32C62D8B-7753-4C54-BECB-09706917F083}">
      <dgm:prSet/>
      <dgm:spPr/>
      <dgm:t>
        <a:bodyPr/>
        <a:lstStyle/>
        <a:p>
          <a:endParaRPr lang="en-US" sz="1000"/>
        </a:p>
      </dgm:t>
    </dgm:pt>
    <dgm:pt modelId="{98704E1E-7E4D-4E25-89A0-8308426066D9}">
      <dgm:prSet custT="1">
        <dgm:style>
          <a:lnRef idx="0">
            <a:schemeClr val="accent5"/>
          </a:lnRef>
          <a:fillRef idx="3">
            <a:schemeClr val="accent5"/>
          </a:fillRef>
          <a:effectRef idx="3">
            <a:schemeClr val="accent5"/>
          </a:effectRef>
          <a:fontRef idx="minor">
            <a:schemeClr val="lt1"/>
          </a:fontRef>
        </dgm:style>
      </dgm:prSet>
      <dgm:spPr>
        <a:solidFill>
          <a:srgbClr val="00B050"/>
        </a:solidFill>
      </dgm:spPr>
      <dgm:t>
        <a:bodyPr/>
        <a:lstStyle/>
        <a:p>
          <a:r>
            <a:rPr lang="ar-SY" sz="3200" b="1" dirty="0" smtClean="0">
              <a:solidFill>
                <a:schemeClr val="bg1"/>
              </a:solidFill>
              <a:effectLst>
                <a:outerShdw blurRad="38100" dist="38100" dir="2700000" algn="tl">
                  <a:srgbClr val="000000">
                    <a:alpha val="43137"/>
                  </a:srgbClr>
                </a:outerShdw>
              </a:effectLst>
            </a:rPr>
            <a:t>خدمات رعاية أولية نفسية</a:t>
          </a:r>
          <a:endParaRPr lang="en-US" sz="3200" b="1" dirty="0">
            <a:solidFill>
              <a:schemeClr val="bg1"/>
            </a:solidFill>
            <a:effectLst>
              <a:outerShdw blurRad="38100" dist="38100" dir="2700000" algn="tl">
                <a:srgbClr val="000000">
                  <a:alpha val="43137"/>
                </a:srgbClr>
              </a:outerShdw>
            </a:effectLst>
          </a:endParaRPr>
        </a:p>
      </dgm:t>
    </dgm:pt>
    <dgm:pt modelId="{0BCD831C-B3A7-4F11-B1ED-C9351770E005}" type="parTrans" cxnId="{5856DB60-CF4E-415D-8200-201EA41834B7}">
      <dgm:prSet/>
      <dgm:spPr/>
      <dgm:t>
        <a:bodyPr/>
        <a:lstStyle/>
        <a:p>
          <a:endParaRPr lang="en-US" sz="1000"/>
        </a:p>
      </dgm:t>
    </dgm:pt>
    <dgm:pt modelId="{D7EB1D8D-4DF2-4AD9-B94F-E4E585349965}" type="sibTrans" cxnId="{5856DB60-CF4E-415D-8200-201EA41834B7}">
      <dgm:prSet/>
      <dgm:spPr/>
      <dgm:t>
        <a:bodyPr/>
        <a:lstStyle/>
        <a:p>
          <a:endParaRPr lang="en-US" sz="1000"/>
        </a:p>
      </dgm:t>
    </dgm:pt>
    <dgm:pt modelId="{BFF7E404-7019-4F2E-A5F0-3F0D65E92F43}" type="pres">
      <dgm:prSet presAssocID="{B8574342-6B37-4403-897F-27A8191EEB1D}" presName="Name0" presStyleCnt="0">
        <dgm:presLayoutVars>
          <dgm:dir/>
          <dgm:animLvl val="lvl"/>
          <dgm:resizeHandles val="exact"/>
        </dgm:presLayoutVars>
      </dgm:prSet>
      <dgm:spPr/>
    </dgm:pt>
    <dgm:pt modelId="{9911BEE1-71EA-4885-99E6-AF9A375A8BE7}" type="pres">
      <dgm:prSet presAssocID="{AE8AEF03-6924-4F95-91B1-4C39A8E2DCB6}" presName="Name8" presStyleCnt="0"/>
      <dgm:spPr/>
    </dgm:pt>
    <dgm:pt modelId="{E3BEE08C-FA14-4A4D-B675-E3DF1A4102C4}" type="pres">
      <dgm:prSet presAssocID="{AE8AEF03-6924-4F95-91B1-4C39A8E2DCB6}" presName="level" presStyleLbl="node1" presStyleIdx="0" presStyleCnt="4">
        <dgm:presLayoutVars>
          <dgm:chMax val="1"/>
          <dgm:bulletEnabled val="1"/>
        </dgm:presLayoutVars>
      </dgm:prSet>
      <dgm:spPr/>
      <dgm:t>
        <a:bodyPr/>
        <a:lstStyle/>
        <a:p>
          <a:endParaRPr lang="en-US"/>
        </a:p>
      </dgm:t>
    </dgm:pt>
    <dgm:pt modelId="{299F0F17-E935-4404-8457-CF5007B3578E}" type="pres">
      <dgm:prSet presAssocID="{AE8AEF03-6924-4F95-91B1-4C39A8E2DCB6}" presName="levelTx" presStyleLbl="revTx" presStyleIdx="0" presStyleCnt="0">
        <dgm:presLayoutVars>
          <dgm:chMax val="1"/>
          <dgm:bulletEnabled val="1"/>
        </dgm:presLayoutVars>
      </dgm:prSet>
      <dgm:spPr/>
      <dgm:t>
        <a:bodyPr/>
        <a:lstStyle/>
        <a:p>
          <a:endParaRPr lang="en-US"/>
        </a:p>
      </dgm:t>
    </dgm:pt>
    <dgm:pt modelId="{30157C42-C443-4755-82EA-C50C87429907}" type="pres">
      <dgm:prSet presAssocID="{98704E1E-7E4D-4E25-89A0-8308426066D9}" presName="Name8" presStyleCnt="0"/>
      <dgm:spPr/>
    </dgm:pt>
    <dgm:pt modelId="{A80300B5-4087-4561-91F5-E2B944E85D12}" type="pres">
      <dgm:prSet presAssocID="{98704E1E-7E4D-4E25-89A0-8308426066D9}" presName="level" presStyleLbl="node1" presStyleIdx="1" presStyleCnt="4">
        <dgm:presLayoutVars>
          <dgm:chMax val="1"/>
          <dgm:bulletEnabled val="1"/>
        </dgm:presLayoutVars>
      </dgm:prSet>
      <dgm:spPr/>
      <dgm:t>
        <a:bodyPr/>
        <a:lstStyle/>
        <a:p>
          <a:endParaRPr lang="en-US"/>
        </a:p>
      </dgm:t>
    </dgm:pt>
    <dgm:pt modelId="{017E2177-CEDA-4C39-B0C9-3BAFDCEB6DD8}" type="pres">
      <dgm:prSet presAssocID="{98704E1E-7E4D-4E25-89A0-8308426066D9}" presName="levelTx" presStyleLbl="revTx" presStyleIdx="0" presStyleCnt="0">
        <dgm:presLayoutVars>
          <dgm:chMax val="1"/>
          <dgm:bulletEnabled val="1"/>
        </dgm:presLayoutVars>
      </dgm:prSet>
      <dgm:spPr/>
      <dgm:t>
        <a:bodyPr/>
        <a:lstStyle/>
        <a:p>
          <a:endParaRPr lang="en-US"/>
        </a:p>
      </dgm:t>
    </dgm:pt>
    <dgm:pt modelId="{16C870CD-7403-442B-AC95-6BC1B0889F76}" type="pres">
      <dgm:prSet presAssocID="{E8DD421A-8330-45D3-8FD5-04E81C51A071}" presName="Name8" presStyleCnt="0"/>
      <dgm:spPr/>
    </dgm:pt>
    <dgm:pt modelId="{AE6BFEE7-2C72-4127-8ABE-3DABD28D8351}" type="pres">
      <dgm:prSet presAssocID="{E8DD421A-8330-45D3-8FD5-04E81C51A071}" presName="level" presStyleLbl="node1" presStyleIdx="2" presStyleCnt="4">
        <dgm:presLayoutVars>
          <dgm:chMax val="1"/>
          <dgm:bulletEnabled val="1"/>
        </dgm:presLayoutVars>
      </dgm:prSet>
      <dgm:spPr/>
      <dgm:t>
        <a:bodyPr/>
        <a:lstStyle/>
        <a:p>
          <a:endParaRPr lang="en-US"/>
        </a:p>
      </dgm:t>
    </dgm:pt>
    <dgm:pt modelId="{FDD5F97B-F429-46CA-B96B-4022B18CE7BD}" type="pres">
      <dgm:prSet presAssocID="{E8DD421A-8330-45D3-8FD5-04E81C51A071}" presName="levelTx" presStyleLbl="revTx" presStyleIdx="0" presStyleCnt="0">
        <dgm:presLayoutVars>
          <dgm:chMax val="1"/>
          <dgm:bulletEnabled val="1"/>
        </dgm:presLayoutVars>
      </dgm:prSet>
      <dgm:spPr/>
      <dgm:t>
        <a:bodyPr/>
        <a:lstStyle/>
        <a:p>
          <a:endParaRPr lang="en-US"/>
        </a:p>
      </dgm:t>
    </dgm:pt>
    <dgm:pt modelId="{590D7F3E-56CF-4EBA-B8E1-425DF7B0B092}" type="pres">
      <dgm:prSet presAssocID="{D731672D-FB7F-42F0-9922-2D23734D3E4C}" presName="Name8" presStyleCnt="0"/>
      <dgm:spPr/>
    </dgm:pt>
    <dgm:pt modelId="{76864DAC-F23A-41E9-B5CE-9B50250D4561}" type="pres">
      <dgm:prSet presAssocID="{D731672D-FB7F-42F0-9922-2D23734D3E4C}" presName="level" presStyleLbl="node1" presStyleIdx="3" presStyleCnt="4">
        <dgm:presLayoutVars>
          <dgm:chMax val="1"/>
          <dgm:bulletEnabled val="1"/>
        </dgm:presLayoutVars>
      </dgm:prSet>
      <dgm:spPr/>
      <dgm:t>
        <a:bodyPr/>
        <a:lstStyle/>
        <a:p>
          <a:endParaRPr lang="en-US"/>
        </a:p>
      </dgm:t>
    </dgm:pt>
    <dgm:pt modelId="{ABE02090-F1CA-4B89-BEF0-A9AF9CFCEA9B}" type="pres">
      <dgm:prSet presAssocID="{D731672D-FB7F-42F0-9922-2D23734D3E4C}" presName="levelTx" presStyleLbl="revTx" presStyleIdx="0" presStyleCnt="0">
        <dgm:presLayoutVars>
          <dgm:chMax val="1"/>
          <dgm:bulletEnabled val="1"/>
        </dgm:presLayoutVars>
      </dgm:prSet>
      <dgm:spPr/>
      <dgm:t>
        <a:bodyPr/>
        <a:lstStyle/>
        <a:p>
          <a:endParaRPr lang="en-US"/>
        </a:p>
      </dgm:t>
    </dgm:pt>
  </dgm:ptLst>
  <dgm:cxnLst>
    <dgm:cxn modelId="{DAD0B977-4AAB-4410-BB75-AE0B88543BDB}" type="presOf" srcId="{AE8AEF03-6924-4F95-91B1-4C39A8E2DCB6}" destId="{E3BEE08C-FA14-4A4D-B675-E3DF1A4102C4}" srcOrd="0" destOrd="0" presId="urn:microsoft.com/office/officeart/2005/8/layout/pyramid1"/>
    <dgm:cxn modelId="{DFD6A4B0-0E9B-4159-ACAA-AE773C2DF448}" type="presOf" srcId="{AE8AEF03-6924-4F95-91B1-4C39A8E2DCB6}" destId="{299F0F17-E935-4404-8457-CF5007B3578E}" srcOrd="1" destOrd="0" presId="urn:microsoft.com/office/officeart/2005/8/layout/pyramid1"/>
    <dgm:cxn modelId="{530258FE-B83E-468C-8EF8-63DB81B5CCE8}" type="presOf" srcId="{B8574342-6B37-4403-897F-27A8191EEB1D}" destId="{BFF7E404-7019-4F2E-A5F0-3F0D65E92F43}" srcOrd="0" destOrd="0" presId="urn:microsoft.com/office/officeart/2005/8/layout/pyramid1"/>
    <dgm:cxn modelId="{CC7346B9-DE87-4589-932D-792BE5B5FBD8}" srcId="{B8574342-6B37-4403-897F-27A8191EEB1D}" destId="{AE8AEF03-6924-4F95-91B1-4C39A8E2DCB6}" srcOrd="0" destOrd="0" parTransId="{500C3D8F-CC25-4F2C-9DF7-CE3E7E63ACE4}" sibTransId="{653BA6D3-6FD9-4AFF-9B3A-4CCD33B49DFB}"/>
    <dgm:cxn modelId="{5198A901-6590-4EB9-8522-FA09F1EE7E30}" type="presOf" srcId="{98704E1E-7E4D-4E25-89A0-8308426066D9}" destId="{017E2177-CEDA-4C39-B0C9-3BAFDCEB6DD8}" srcOrd="1" destOrd="0" presId="urn:microsoft.com/office/officeart/2005/8/layout/pyramid1"/>
    <dgm:cxn modelId="{BE5D40F9-AE06-439A-9B60-F0B533BAFCF8}" type="presOf" srcId="{D731672D-FB7F-42F0-9922-2D23734D3E4C}" destId="{ABE02090-F1CA-4B89-BEF0-A9AF9CFCEA9B}" srcOrd="1" destOrd="0" presId="urn:microsoft.com/office/officeart/2005/8/layout/pyramid1"/>
    <dgm:cxn modelId="{5856DB60-CF4E-415D-8200-201EA41834B7}" srcId="{B8574342-6B37-4403-897F-27A8191EEB1D}" destId="{98704E1E-7E4D-4E25-89A0-8308426066D9}" srcOrd="1" destOrd="0" parTransId="{0BCD831C-B3A7-4F11-B1ED-C9351770E005}" sibTransId="{D7EB1D8D-4DF2-4AD9-B94F-E4E585349965}"/>
    <dgm:cxn modelId="{9E6F2448-0445-41A3-9933-2247F738884D}" type="presOf" srcId="{E8DD421A-8330-45D3-8FD5-04E81C51A071}" destId="{FDD5F97B-F429-46CA-B96B-4022B18CE7BD}" srcOrd="1" destOrd="0" presId="urn:microsoft.com/office/officeart/2005/8/layout/pyramid1"/>
    <dgm:cxn modelId="{C97466BA-2D39-4528-9751-D9C91FDAD04C}" type="presOf" srcId="{E8DD421A-8330-45D3-8FD5-04E81C51A071}" destId="{AE6BFEE7-2C72-4127-8ABE-3DABD28D8351}" srcOrd="0" destOrd="0" presId="urn:microsoft.com/office/officeart/2005/8/layout/pyramid1"/>
    <dgm:cxn modelId="{B6FC5E00-641E-41D8-A151-84C572A96FF8}" type="presOf" srcId="{98704E1E-7E4D-4E25-89A0-8308426066D9}" destId="{A80300B5-4087-4561-91F5-E2B944E85D12}" srcOrd="0" destOrd="0" presId="urn:microsoft.com/office/officeart/2005/8/layout/pyramid1"/>
    <dgm:cxn modelId="{32C62D8B-7753-4C54-BECB-09706917F083}" srcId="{B8574342-6B37-4403-897F-27A8191EEB1D}" destId="{D731672D-FB7F-42F0-9922-2D23734D3E4C}" srcOrd="3" destOrd="0" parTransId="{E1174513-A700-4FEB-B0CE-3A8D217D5837}" sibTransId="{A24396F6-4A45-4B64-AC58-1542C5142C89}"/>
    <dgm:cxn modelId="{E79667EE-C6DF-49CB-B8B6-BBD437C190BF}" srcId="{B8574342-6B37-4403-897F-27A8191EEB1D}" destId="{E8DD421A-8330-45D3-8FD5-04E81C51A071}" srcOrd="2" destOrd="0" parTransId="{8D1C8CE3-7BB7-4647-81C1-DAE3352F53F1}" sibTransId="{4C73BF10-6CF6-4DD7-9D28-8723F42F72B3}"/>
    <dgm:cxn modelId="{4207BD74-F67F-4D42-9B67-E09E48981A28}" type="presOf" srcId="{D731672D-FB7F-42F0-9922-2D23734D3E4C}" destId="{76864DAC-F23A-41E9-B5CE-9B50250D4561}" srcOrd="0" destOrd="0" presId="urn:microsoft.com/office/officeart/2005/8/layout/pyramid1"/>
    <dgm:cxn modelId="{C078A91F-21FA-4965-BF0E-CBCFD7E58702}" type="presParOf" srcId="{BFF7E404-7019-4F2E-A5F0-3F0D65E92F43}" destId="{9911BEE1-71EA-4885-99E6-AF9A375A8BE7}" srcOrd="0" destOrd="0" presId="urn:microsoft.com/office/officeart/2005/8/layout/pyramid1"/>
    <dgm:cxn modelId="{510556C3-0217-4C7E-8798-57B91DBC3723}" type="presParOf" srcId="{9911BEE1-71EA-4885-99E6-AF9A375A8BE7}" destId="{E3BEE08C-FA14-4A4D-B675-E3DF1A4102C4}" srcOrd="0" destOrd="0" presId="urn:microsoft.com/office/officeart/2005/8/layout/pyramid1"/>
    <dgm:cxn modelId="{D385CF75-9055-4C63-B829-8F5015D8CB70}" type="presParOf" srcId="{9911BEE1-71EA-4885-99E6-AF9A375A8BE7}" destId="{299F0F17-E935-4404-8457-CF5007B3578E}" srcOrd="1" destOrd="0" presId="urn:microsoft.com/office/officeart/2005/8/layout/pyramid1"/>
    <dgm:cxn modelId="{B50F3EAE-E202-4291-A82D-96B1B6D30509}" type="presParOf" srcId="{BFF7E404-7019-4F2E-A5F0-3F0D65E92F43}" destId="{30157C42-C443-4755-82EA-C50C87429907}" srcOrd="1" destOrd="0" presId="urn:microsoft.com/office/officeart/2005/8/layout/pyramid1"/>
    <dgm:cxn modelId="{8A708CF7-4B8C-43C3-B10E-6646EC50FFEF}" type="presParOf" srcId="{30157C42-C443-4755-82EA-C50C87429907}" destId="{A80300B5-4087-4561-91F5-E2B944E85D12}" srcOrd="0" destOrd="0" presId="urn:microsoft.com/office/officeart/2005/8/layout/pyramid1"/>
    <dgm:cxn modelId="{960DAD70-8463-41B2-8B86-C83A86F3E13F}" type="presParOf" srcId="{30157C42-C443-4755-82EA-C50C87429907}" destId="{017E2177-CEDA-4C39-B0C9-3BAFDCEB6DD8}" srcOrd="1" destOrd="0" presId="urn:microsoft.com/office/officeart/2005/8/layout/pyramid1"/>
    <dgm:cxn modelId="{9C0349E7-B3F6-42FC-A485-360DF69799F6}" type="presParOf" srcId="{BFF7E404-7019-4F2E-A5F0-3F0D65E92F43}" destId="{16C870CD-7403-442B-AC95-6BC1B0889F76}" srcOrd="2" destOrd="0" presId="urn:microsoft.com/office/officeart/2005/8/layout/pyramid1"/>
    <dgm:cxn modelId="{A00AC87E-4185-488C-AC4B-3BB53B47749B}" type="presParOf" srcId="{16C870CD-7403-442B-AC95-6BC1B0889F76}" destId="{AE6BFEE7-2C72-4127-8ABE-3DABD28D8351}" srcOrd="0" destOrd="0" presId="urn:microsoft.com/office/officeart/2005/8/layout/pyramid1"/>
    <dgm:cxn modelId="{80DE375A-F50F-4107-BDCC-EDE4CCFCEF29}" type="presParOf" srcId="{16C870CD-7403-442B-AC95-6BC1B0889F76}" destId="{FDD5F97B-F429-46CA-B96B-4022B18CE7BD}" srcOrd="1" destOrd="0" presId="urn:microsoft.com/office/officeart/2005/8/layout/pyramid1"/>
    <dgm:cxn modelId="{288C7FBB-BB15-4574-BA49-1523AFA036B2}" type="presParOf" srcId="{BFF7E404-7019-4F2E-A5F0-3F0D65E92F43}" destId="{590D7F3E-56CF-4EBA-B8E1-425DF7B0B092}" srcOrd="3" destOrd="0" presId="urn:microsoft.com/office/officeart/2005/8/layout/pyramid1"/>
    <dgm:cxn modelId="{CEF14156-39E7-405D-B9C7-7A00CC0F18F8}" type="presParOf" srcId="{590D7F3E-56CF-4EBA-B8E1-425DF7B0B092}" destId="{76864DAC-F23A-41E9-B5CE-9B50250D4561}" srcOrd="0" destOrd="0" presId="urn:microsoft.com/office/officeart/2005/8/layout/pyramid1"/>
    <dgm:cxn modelId="{5616AE55-A85B-4836-B1F7-33D7269D17D3}" type="presParOf" srcId="{590D7F3E-56CF-4EBA-B8E1-425DF7B0B092}" destId="{ABE02090-F1CA-4B89-BEF0-A9AF9CFCEA9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8574342-6B37-4403-897F-27A8191EEB1D}" type="doc">
      <dgm:prSet loTypeId="urn:microsoft.com/office/officeart/2005/8/layout/pyramid1" loCatId="pyramid" qsTypeId="urn:microsoft.com/office/officeart/2005/8/quickstyle/simple1" qsCatId="simple" csTypeId="urn:microsoft.com/office/officeart/2005/8/colors/colorful5" csCatId="colorful" phldr="1"/>
      <dgm:spPr/>
    </dgm:pt>
    <dgm:pt modelId="{AE8AEF03-6924-4F95-91B1-4C39A8E2DCB6}">
      <dgm:prSet phldrT="[Text]" custT="1">
        <dgm:style>
          <a:lnRef idx="0">
            <a:schemeClr val="accent2"/>
          </a:lnRef>
          <a:fillRef idx="3">
            <a:schemeClr val="accent2"/>
          </a:fillRef>
          <a:effectRef idx="3">
            <a:schemeClr val="accent2"/>
          </a:effectRef>
          <a:fontRef idx="minor">
            <a:schemeClr val="lt1"/>
          </a:fontRef>
        </dgm:style>
      </dgm:prSet>
      <dgm:spPr>
        <a:solidFill>
          <a:srgbClr val="FF0000"/>
        </a:solidFill>
      </dgm:spPr>
      <dgm:t>
        <a:bodyPr/>
        <a:lstStyle/>
        <a:p>
          <a:r>
            <a:rPr lang="ar-SY" sz="2400" b="1" dirty="0" smtClean="0">
              <a:solidFill>
                <a:schemeClr val="bg1"/>
              </a:solidFill>
              <a:effectLst>
                <a:outerShdw blurRad="38100" dist="38100" dir="2700000" algn="tl">
                  <a:srgbClr val="000000">
                    <a:alpha val="43137"/>
                  </a:srgbClr>
                </a:outerShdw>
              </a:effectLst>
            </a:rPr>
            <a:t>خدمات</a:t>
          </a:r>
        </a:p>
        <a:p>
          <a:r>
            <a:rPr lang="ar-SY" sz="2400" b="1" dirty="0" smtClean="0">
              <a:solidFill>
                <a:schemeClr val="bg1"/>
              </a:solidFill>
              <a:effectLst>
                <a:outerShdw blurRad="38100" dist="38100" dir="2700000" algn="tl">
                  <a:srgbClr val="000000">
                    <a:alpha val="43137"/>
                  </a:srgbClr>
                </a:outerShdw>
              </a:effectLst>
            </a:rPr>
            <a:t>متخصصة</a:t>
          </a:r>
          <a:endParaRPr lang="en-US" sz="2400" b="1" dirty="0">
            <a:solidFill>
              <a:schemeClr val="bg1"/>
            </a:solidFill>
            <a:effectLst>
              <a:outerShdw blurRad="38100" dist="38100" dir="2700000" algn="tl">
                <a:srgbClr val="000000">
                  <a:alpha val="43137"/>
                </a:srgbClr>
              </a:outerShdw>
            </a:effectLst>
          </a:endParaRPr>
        </a:p>
      </dgm:t>
    </dgm:pt>
    <dgm:pt modelId="{500C3D8F-CC25-4F2C-9DF7-CE3E7E63ACE4}" type="parTrans" cxnId="{CC7346B9-DE87-4589-932D-792BE5B5FBD8}">
      <dgm:prSet/>
      <dgm:spPr/>
      <dgm:t>
        <a:bodyPr/>
        <a:lstStyle/>
        <a:p>
          <a:endParaRPr lang="en-US" sz="1000"/>
        </a:p>
      </dgm:t>
    </dgm:pt>
    <dgm:pt modelId="{653BA6D3-6FD9-4AFF-9B3A-4CCD33B49DFB}" type="sibTrans" cxnId="{CC7346B9-DE87-4589-932D-792BE5B5FBD8}">
      <dgm:prSet/>
      <dgm:spPr/>
      <dgm:t>
        <a:bodyPr/>
        <a:lstStyle/>
        <a:p>
          <a:endParaRPr lang="en-US" sz="1000"/>
        </a:p>
      </dgm:t>
    </dgm:pt>
    <dgm:pt modelId="{E8DD421A-8330-45D3-8FD5-04E81C51A071}">
      <dgm:prSet phldrT="[Text]" custT="1">
        <dgm:style>
          <a:lnRef idx="0">
            <a:schemeClr val="accent3"/>
          </a:lnRef>
          <a:fillRef idx="3">
            <a:schemeClr val="accent3"/>
          </a:fillRef>
          <a:effectRef idx="3">
            <a:schemeClr val="accent3"/>
          </a:effectRef>
          <a:fontRef idx="minor">
            <a:schemeClr val="lt1"/>
          </a:fontRef>
        </dgm:style>
      </dgm:prSet>
      <dgm:spPr>
        <a:solidFill>
          <a:schemeClr val="bg1">
            <a:lumMod val="85000"/>
          </a:schemeClr>
        </a:solidFill>
      </dgm:spPr>
      <dgm:t>
        <a:bodyPr/>
        <a:lstStyle/>
        <a:p>
          <a:r>
            <a:rPr lang="ar-SY" sz="3200" b="1" dirty="0" smtClean="0">
              <a:solidFill>
                <a:schemeClr val="bg1"/>
              </a:solidFill>
              <a:effectLst>
                <a:outerShdw blurRad="38100" dist="38100" dir="2700000" algn="tl">
                  <a:srgbClr val="000000">
                    <a:alpha val="43137"/>
                  </a:srgbClr>
                </a:outerShdw>
              </a:effectLst>
            </a:rPr>
            <a:t>تعزيز الدعم العائلي والمجتمعي</a:t>
          </a:r>
          <a:endParaRPr lang="en-US" sz="3200" b="1" dirty="0">
            <a:solidFill>
              <a:schemeClr val="bg1"/>
            </a:solidFill>
            <a:effectLst>
              <a:outerShdw blurRad="38100" dist="38100" dir="2700000" algn="tl">
                <a:srgbClr val="000000">
                  <a:alpha val="43137"/>
                </a:srgbClr>
              </a:outerShdw>
            </a:effectLst>
          </a:endParaRPr>
        </a:p>
      </dgm:t>
    </dgm:pt>
    <dgm:pt modelId="{8D1C8CE3-7BB7-4647-81C1-DAE3352F53F1}" type="parTrans" cxnId="{E79667EE-C6DF-49CB-B8B6-BBD437C190BF}">
      <dgm:prSet/>
      <dgm:spPr/>
      <dgm:t>
        <a:bodyPr/>
        <a:lstStyle/>
        <a:p>
          <a:endParaRPr lang="en-US" sz="1000"/>
        </a:p>
      </dgm:t>
    </dgm:pt>
    <dgm:pt modelId="{4C73BF10-6CF6-4DD7-9D28-8723F42F72B3}" type="sibTrans" cxnId="{E79667EE-C6DF-49CB-B8B6-BBD437C190BF}">
      <dgm:prSet/>
      <dgm:spPr/>
      <dgm:t>
        <a:bodyPr/>
        <a:lstStyle/>
        <a:p>
          <a:endParaRPr lang="en-US" sz="1000"/>
        </a:p>
      </dgm:t>
    </dgm:pt>
    <dgm:pt modelId="{D731672D-FB7F-42F0-9922-2D23734D3E4C}">
      <dgm:prSet phldrT="[Text]" custT="1">
        <dgm:style>
          <a:lnRef idx="0">
            <a:schemeClr val="accent6"/>
          </a:lnRef>
          <a:fillRef idx="3">
            <a:schemeClr val="accent6"/>
          </a:fillRef>
          <a:effectRef idx="3">
            <a:schemeClr val="accent6"/>
          </a:effectRef>
          <a:fontRef idx="minor">
            <a:schemeClr val="lt1"/>
          </a:fontRef>
        </dgm:style>
      </dgm:prSet>
      <dgm:spPr>
        <a:solidFill>
          <a:schemeClr val="bg1">
            <a:lumMod val="85000"/>
          </a:schemeClr>
        </a:solidFill>
      </dgm:spPr>
      <dgm:t>
        <a:bodyPr/>
        <a:lstStyle/>
        <a:p>
          <a:r>
            <a:rPr lang="ar-SY" sz="3200" b="1" dirty="0" smtClean="0">
              <a:solidFill>
                <a:schemeClr val="bg1"/>
              </a:solidFill>
              <a:effectLst>
                <a:outerShdw blurRad="38100" dist="38100" dir="2700000" algn="tl">
                  <a:srgbClr val="000000">
                    <a:alpha val="43137"/>
                  </a:srgbClr>
                </a:outerShdw>
              </a:effectLst>
            </a:rPr>
            <a:t>اعتبارات اجتماعية تراعي الكرامة أثناء تقديم الخدمات الأساسية</a:t>
          </a:r>
          <a:endParaRPr lang="en-US" sz="3200" b="1" dirty="0">
            <a:solidFill>
              <a:schemeClr val="bg1"/>
            </a:solidFill>
            <a:effectLst>
              <a:outerShdw blurRad="38100" dist="38100" dir="2700000" algn="tl">
                <a:srgbClr val="000000">
                  <a:alpha val="43137"/>
                </a:srgbClr>
              </a:outerShdw>
            </a:effectLst>
          </a:endParaRPr>
        </a:p>
      </dgm:t>
    </dgm:pt>
    <dgm:pt modelId="{E1174513-A700-4FEB-B0CE-3A8D217D5837}" type="parTrans" cxnId="{32C62D8B-7753-4C54-BECB-09706917F083}">
      <dgm:prSet/>
      <dgm:spPr/>
      <dgm:t>
        <a:bodyPr/>
        <a:lstStyle/>
        <a:p>
          <a:endParaRPr lang="en-US" sz="1000"/>
        </a:p>
      </dgm:t>
    </dgm:pt>
    <dgm:pt modelId="{A24396F6-4A45-4B64-AC58-1542C5142C89}" type="sibTrans" cxnId="{32C62D8B-7753-4C54-BECB-09706917F083}">
      <dgm:prSet/>
      <dgm:spPr/>
      <dgm:t>
        <a:bodyPr/>
        <a:lstStyle/>
        <a:p>
          <a:endParaRPr lang="en-US" sz="1000"/>
        </a:p>
      </dgm:t>
    </dgm:pt>
    <dgm:pt modelId="{98704E1E-7E4D-4E25-89A0-8308426066D9}">
      <dgm:prSet custT="1">
        <dgm:style>
          <a:lnRef idx="0">
            <a:schemeClr val="accent5"/>
          </a:lnRef>
          <a:fillRef idx="3">
            <a:schemeClr val="accent5"/>
          </a:fillRef>
          <a:effectRef idx="3">
            <a:schemeClr val="accent5"/>
          </a:effectRef>
          <a:fontRef idx="minor">
            <a:schemeClr val="lt1"/>
          </a:fontRef>
        </dgm:style>
      </dgm:prSet>
      <dgm:spPr>
        <a:solidFill>
          <a:schemeClr val="bg1">
            <a:lumMod val="85000"/>
          </a:schemeClr>
        </a:solidFill>
      </dgm:spPr>
      <dgm:t>
        <a:bodyPr/>
        <a:lstStyle/>
        <a:p>
          <a:r>
            <a:rPr lang="ar-SY" sz="3200" b="1" dirty="0" smtClean="0">
              <a:solidFill>
                <a:schemeClr val="bg1"/>
              </a:solidFill>
              <a:effectLst>
                <a:outerShdw blurRad="38100" dist="38100" dir="2700000" algn="tl">
                  <a:srgbClr val="000000">
                    <a:alpha val="43137"/>
                  </a:srgbClr>
                </a:outerShdw>
              </a:effectLst>
            </a:rPr>
            <a:t>خدمات رعاية أولية نفسية</a:t>
          </a:r>
          <a:endParaRPr lang="en-US" sz="3200" b="1" dirty="0">
            <a:solidFill>
              <a:schemeClr val="bg1"/>
            </a:solidFill>
            <a:effectLst>
              <a:outerShdw blurRad="38100" dist="38100" dir="2700000" algn="tl">
                <a:srgbClr val="000000">
                  <a:alpha val="43137"/>
                </a:srgbClr>
              </a:outerShdw>
            </a:effectLst>
          </a:endParaRPr>
        </a:p>
      </dgm:t>
    </dgm:pt>
    <dgm:pt modelId="{0BCD831C-B3A7-4F11-B1ED-C9351770E005}" type="parTrans" cxnId="{5856DB60-CF4E-415D-8200-201EA41834B7}">
      <dgm:prSet/>
      <dgm:spPr/>
      <dgm:t>
        <a:bodyPr/>
        <a:lstStyle/>
        <a:p>
          <a:endParaRPr lang="en-US" sz="1000"/>
        </a:p>
      </dgm:t>
    </dgm:pt>
    <dgm:pt modelId="{D7EB1D8D-4DF2-4AD9-B94F-E4E585349965}" type="sibTrans" cxnId="{5856DB60-CF4E-415D-8200-201EA41834B7}">
      <dgm:prSet/>
      <dgm:spPr/>
      <dgm:t>
        <a:bodyPr/>
        <a:lstStyle/>
        <a:p>
          <a:endParaRPr lang="en-US" sz="1000"/>
        </a:p>
      </dgm:t>
    </dgm:pt>
    <dgm:pt modelId="{BFF7E404-7019-4F2E-A5F0-3F0D65E92F43}" type="pres">
      <dgm:prSet presAssocID="{B8574342-6B37-4403-897F-27A8191EEB1D}" presName="Name0" presStyleCnt="0">
        <dgm:presLayoutVars>
          <dgm:dir/>
          <dgm:animLvl val="lvl"/>
          <dgm:resizeHandles val="exact"/>
        </dgm:presLayoutVars>
      </dgm:prSet>
      <dgm:spPr/>
    </dgm:pt>
    <dgm:pt modelId="{9911BEE1-71EA-4885-99E6-AF9A375A8BE7}" type="pres">
      <dgm:prSet presAssocID="{AE8AEF03-6924-4F95-91B1-4C39A8E2DCB6}" presName="Name8" presStyleCnt="0"/>
      <dgm:spPr/>
    </dgm:pt>
    <dgm:pt modelId="{E3BEE08C-FA14-4A4D-B675-E3DF1A4102C4}" type="pres">
      <dgm:prSet presAssocID="{AE8AEF03-6924-4F95-91B1-4C39A8E2DCB6}" presName="level" presStyleLbl="node1" presStyleIdx="0" presStyleCnt="4">
        <dgm:presLayoutVars>
          <dgm:chMax val="1"/>
          <dgm:bulletEnabled val="1"/>
        </dgm:presLayoutVars>
      </dgm:prSet>
      <dgm:spPr/>
      <dgm:t>
        <a:bodyPr/>
        <a:lstStyle/>
        <a:p>
          <a:endParaRPr lang="en-US"/>
        </a:p>
      </dgm:t>
    </dgm:pt>
    <dgm:pt modelId="{299F0F17-E935-4404-8457-CF5007B3578E}" type="pres">
      <dgm:prSet presAssocID="{AE8AEF03-6924-4F95-91B1-4C39A8E2DCB6}" presName="levelTx" presStyleLbl="revTx" presStyleIdx="0" presStyleCnt="0">
        <dgm:presLayoutVars>
          <dgm:chMax val="1"/>
          <dgm:bulletEnabled val="1"/>
        </dgm:presLayoutVars>
      </dgm:prSet>
      <dgm:spPr/>
      <dgm:t>
        <a:bodyPr/>
        <a:lstStyle/>
        <a:p>
          <a:endParaRPr lang="en-US"/>
        </a:p>
      </dgm:t>
    </dgm:pt>
    <dgm:pt modelId="{30157C42-C443-4755-82EA-C50C87429907}" type="pres">
      <dgm:prSet presAssocID="{98704E1E-7E4D-4E25-89A0-8308426066D9}" presName="Name8" presStyleCnt="0"/>
      <dgm:spPr/>
    </dgm:pt>
    <dgm:pt modelId="{A80300B5-4087-4561-91F5-E2B944E85D12}" type="pres">
      <dgm:prSet presAssocID="{98704E1E-7E4D-4E25-89A0-8308426066D9}" presName="level" presStyleLbl="node1" presStyleIdx="1" presStyleCnt="4">
        <dgm:presLayoutVars>
          <dgm:chMax val="1"/>
          <dgm:bulletEnabled val="1"/>
        </dgm:presLayoutVars>
      </dgm:prSet>
      <dgm:spPr/>
      <dgm:t>
        <a:bodyPr/>
        <a:lstStyle/>
        <a:p>
          <a:endParaRPr lang="en-US"/>
        </a:p>
      </dgm:t>
    </dgm:pt>
    <dgm:pt modelId="{017E2177-CEDA-4C39-B0C9-3BAFDCEB6DD8}" type="pres">
      <dgm:prSet presAssocID="{98704E1E-7E4D-4E25-89A0-8308426066D9}" presName="levelTx" presStyleLbl="revTx" presStyleIdx="0" presStyleCnt="0">
        <dgm:presLayoutVars>
          <dgm:chMax val="1"/>
          <dgm:bulletEnabled val="1"/>
        </dgm:presLayoutVars>
      </dgm:prSet>
      <dgm:spPr/>
      <dgm:t>
        <a:bodyPr/>
        <a:lstStyle/>
        <a:p>
          <a:endParaRPr lang="en-US"/>
        </a:p>
      </dgm:t>
    </dgm:pt>
    <dgm:pt modelId="{16C870CD-7403-442B-AC95-6BC1B0889F76}" type="pres">
      <dgm:prSet presAssocID="{E8DD421A-8330-45D3-8FD5-04E81C51A071}" presName="Name8" presStyleCnt="0"/>
      <dgm:spPr/>
    </dgm:pt>
    <dgm:pt modelId="{AE6BFEE7-2C72-4127-8ABE-3DABD28D8351}" type="pres">
      <dgm:prSet presAssocID="{E8DD421A-8330-45D3-8FD5-04E81C51A071}" presName="level" presStyleLbl="node1" presStyleIdx="2" presStyleCnt="4">
        <dgm:presLayoutVars>
          <dgm:chMax val="1"/>
          <dgm:bulletEnabled val="1"/>
        </dgm:presLayoutVars>
      </dgm:prSet>
      <dgm:spPr/>
      <dgm:t>
        <a:bodyPr/>
        <a:lstStyle/>
        <a:p>
          <a:endParaRPr lang="en-US"/>
        </a:p>
      </dgm:t>
    </dgm:pt>
    <dgm:pt modelId="{FDD5F97B-F429-46CA-B96B-4022B18CE7BD}" type="pres">
      <dgm:prSet presAssocID="{E8DD421A-8330-45D3-8FD5-04E81C51A071}" presName="levelTx" presStyleLbl="revTx" presStyleIdx="0" presStyleCnt="0">
        <dgm:presLayoutVars>
          <dgm:chMax val="1"/>
          <dgm:bulletEnabled val="1"/>
        </dgm:presLayoutVars>
      </dgm:prSet>
      <dgm:spPr/>
      <dgm:t>
        <a:bodyPr/>
        <a:lstStyle/>
        <a:p>
          <a:endParaRPr lang="en-US"/>
        </a:p>
      </dgm:t>
    </dgm:pt>
    <dgm:pt modelId="{590D7F3E-56CF-4EBA-B8E1-425DF7B0B092}" type="pres">
      <dgm:prSet presAssocID="{D731672D-FB7F-42F0-9922-2D23734D3E4C}" presName="Name8" presStyleCnt="0"/>
      <dgm:spPr/>
    </dgm:pt>
    <dgm:pt modelId="{76864DAC-F23A-41E9-B5CE-9B50250D4561}" type="pres">
      <dgm:prSet presAssocID="{D731672D-FB7F-42F0-9922-2D23734D3E4C}" presName="level" presStyleLbl="node1" presStyleIdx="3" presStyleCnt="4">
        <dgm:presLayoutVars>
          <dgm:chMax val="1"/>
          <dgm:bulletEnabled val="1"/>
        </dgm:presLayoutVars>
      </dgm:prSet>
      <dgm:spPr/>
      <dgm:t>
        <a:bodyPr/>
        <a:lstStyle/>
        <a:p>
          <a:endParaRPr lang="en-US"/>
        </a:p>
      </dgm:t>
    </dgm:pt>
    <dgm:pt modelId="{ABE02090-F1CA-4B89-BEF0-A9AF9CFCEA9B}" type="pres">
      <dgm:prSet presAssocID="{D731672D-FB7F-42F0-9922-2D23734D3E4C}" presName="levelTx" presStyleLbl="revTx" presStyleIdx="0" presStyleCnt="0">
        <dgm:presLayoutVars>
          <dgm:chMax val="1"/>
          <dgm:bulletEnabled val="1"/>
        </dgm:presLayoutVars>
      </dgm:prSet>
      <dgm:spPr/>
      <dgm:t>
        <a:bodyPr/>
        <a:lstStyle/>
        <a:p>
          <a:endParaRPr lang="en-US"/>
        </a:p>
      </dgm:t>
    </dgm:pt>
  </dgm:ptLst>
  <dgm:cxnLst>
    <dgm:cxn modelId="{FF32393F-250F-4508-80E8-28409B9497F8}" type="presOf" srcId="{98704E1E-7E4D-4E25-89A0-8308426066D9}" destId="{017E2177-CEDA-4C39-B0C9-3BAFDCEB6DD8}" srcOrd="1" destOrd="0" presId="urn:microsoft.com/office/officeart/2005/8/layout/pyramid1"/>
    <dgm:cxn modelId="{506E2CA0-1E85-47BF-BE21-CE690FEAD718}" type="presOf" srcId="{D731672D-FB7F-42F0-9922-2D23734D3E4C}" destId="{ABE02090-F1CA-4B89-BEF0-A9AF9CFCEA9B}" srcOrd="1" destOrd="0" presId="urn:microsoft.com/office/officeart/2005/8/layout/pyramid1"/>
    <dgm:cxn modelId="{32C62D8B-7753-4C54-BECB-09706917F083}" srcId="{B8574342-6B37-4403-897F-27A8191EEB1D}" destId="{D731672D-FB7F-42F0-9922-2D23734D3E4C}" srcOrd="3" destOrd="0" parTransId="{E1174513-A700-4FEB-B0CE-3A8D217D5837}" sibTransId="{A24396F6-4A45-4B64-AC58-1542C5142C89}"/>
    <dgm:cxn modelId="{F92707E4-71ED-4EB5-A545-0ED6FF2EEC21}" type="presOf" srcId="{D731672D-FB7F-42F0-9922-2D23734D3E4C}" destId="{76864DAC-F23A-41E9-B5CE-9B50250D4561}" srcOrd="0" destOrd="0" presId="urn:microsoft.com/office/officeart/2005/8/layout/pyramid1"/>
    <dgm:cxn modelId="{7879EE6C-12FE-44EE-AD6E-61332F6D4C55}" type="presOf" srcId="{E8DD421A-8330-45D3-8FD5-04E81C51A071}" destId="{FDD5F97B-F429-46CA-B96B-4022B18CE7BD}" srcOrd="1" destOrd="0" presId="urn:microsoft.com/office/officeart/2005/8/layout/pyramid1"/>
    <dgm:cxn modelId="{1A7CB40B-109E-4C69-9C12-E6CF70765172}" type="presOf" srcId="{B8574342-6B37-4403-897F-27A8191EEB1D}" destId="{BFF7E404-7019-4F2E-A5F0-3F0D65E92F43}" srcOrd="0" destOrd="0" presId="urn:microsoft.com/office/officeart/2005/8/layout/pyramid1"/>
    <dgm:cxn modelId="{DDB66CA6-5B40-4DC0-B464-4D751CB4C024}" type="presOf" srcId="{AE8AEF03-6924-4F95-91B1-4C39A8E2DCB6}" destId="{E3BEE08C-FA14-4A4D-B675-E3DF1A4102C4}" srcOrd="0" destOrd="0" presId="urn:microsoft.com/office/officeart/2005/8/layout/pyramid1"/>
    <dgm:cxn modelId="{5856DB60-CF4E-415D-8200-201EA41834B7}" srcId="{B8574342-6B37-4403-897F-27A8191EEB1D}" destId="{98704E1E-7E4D-4E25-89A0-8308426066D9}" srcOrd="1" destOrd="0" parTransId="{0BCD831C-B3A7-4F11-B1ED-C9351770E005}" sibTransId="{D7EB1D8D-4DF2-4AD9-B94F-E4E585349965}"/>
    <dgm:cxn modelId="{F2371A23-3BBC-4F9E-8F5B-7E75C1AF6347}" type="presOf" srcId="{98704E1E-7E4D-4E25-89A0-8308426066D9}" destId="{A80300B5-4087-4561-91F5-E2B944E85D12}" srcOrd="0" destOrd="0" presId="urn:microsoft.com/office/officeart/2005/8/layout/pyramid1"/>
    <dgm:cxn modelId="{C88420B1-0563-470E-98E9-5A0ACB7218A2}" type="presOf" srcId="{AE8AEF03-6924-4F95-91B1-4C39A8E2DCB6}" destId="{299F0F17-E935-4404-8457-CF5007B3578E}" srcOrd="1" destOrd="0" presId="urn:microsoft.com/office/officeart/2005/8/layout/pyramid1"/>
    <dgm:cxn modelId="{E79667EE-C6DF-49CB-B8B6-BBD437C190BF}" srcId="{B8574342-6B37-4403-897F-27A8191EEB1D}" destId="{E8DD421A-8330-45D3-8FD5-04E81C51A071}" srcOrd="2" destOrd="0" parTransId="{8D1C8CE3-7BB7-4647-81C1-DAE3352F53F1}" sibTransId="{4C73BF10-6CF6-4DD7-9D28-8723F42F72B3}"/>
    <dgm:cxn modelId="{CC7346B9-DE87-4589-932D-792BE5B5FBD8}" srcId="{B8574342-6B37-4403-897F-27A8191EEB1D}" destId="{AE8AEF03-6924-4F95-91B1-4C39A8E2DCB6}" srcOrd="0" destOrd="0" parTransId="{500C3D8F-CC25-4F2C-9DF7-CE3E7E63ACE4}" sibTransId="{653BA6D3-6FD9-4AFF-9B3A-4CCD33B49DFB}"/>
    <dgm:cxn modelId="{092243BF-4323-4662-BFED-117B087C04F0}" type="presOf" srcId="{E8DD421A-8330-45D3-8FD5-04E81C51A071}" destId="{AE6BFEE7-2C72-4127-8ABE-3DABD28D8351}" srcOrd="0" destOrd="0" presId="urn:microsoft.com/office/officeart/2005/8/layout/pyramid1"/>
    <dgm:cxn modelId="{C1AE6E2A-89E7-44C7-88B6-B7EAD8AFA7AC}" type="presParOf" srcId="{BFF7E404-7019-4F2E-A5F0-3F0D65E92F43}" destId="{9911BEE1-71EA-4885-99E6-AF9A375A8BE7}" srcOrd="0" destOrd="0" presId="urn:microsoft.com/office/officeart/2005/8/layout/pyramid1"/>
    <dgm:cxn modelId="{4E87B7FB-8D66-4285-80A7-427C13BDFE71}" type="presParOf" srcId="{9911BEE1-71EA-4885-99E6-AF9A375A8BE7}" destId="{E3BEE08C-FA14-4A4D-B675-E3DF1A4102C4}" srcOrd="0" destOrd="0" presId="urn:microsoft.com/office/officeart/2005/8/layout/pyramid1"/>
    <dgm:cxn modelId="{0A66DA73-281E-474A-A74B-942934A15E07}" type="presParOf" srcId="{9911BEE1-71EA-4885-99E6-AF9A375A8BE7}" destId="{299F0F17-E935-4404-8457-CF5007B3578E}" srcOrd="1" destOrd="0" presId="urn:microsoft.com/office/officeart/2005/8/layout/pyramid1"/>
    <dgm:cxn modelId="{332E8280-DE56-4735-A4F8-29356B7E6B2B}" type="presParOf" srcId="{BFF7E404-7019-4F2E-A5F0-3F0D65E92F43}" destId="{30157C42-C443-4755-82EA-C50C87429907}" srcOrd="1" destOrd="0" presId="urn:microsoft.com/office/officeart/2005/8/layout/pyramid1"/>
    <dgm:cxn modelId="{285F3DEF-2B20-4F53-A9CD-2FCCEAFC71AF}" type="presParOf" srcId="{30157C42-C443-4755-82EA-C50C87429907}" destId="{A80300B5-4087-4561-91F5-E2B944E85D12}" srcOrd="0" destOrd="0" presId="urn:microsoft.com/office/officeart/2005/8/layout/pyramid1"/>
    <dgm:cxn modelId="{746019D3-0DAC-4B44-BD3A-9E48CDF678A8}" type="presParOf" srcId="{30157C42-C443-4755-82EA-C50C87429907}" destId="{017E2177-CEDA-4C39-B0C9-3BAFDCEB6DD8}" srcOrd="1" destOrd="0" presId="urn:microsoft.com/office/officeart/2005/8/layout/pyramid1"/>
    <dgm:cxn modelId="{42F272F2-A356-4132-928E-40B5291FA475}" type="presParOf" srcId="{BFF7E404-7019-4F2E-A5F0-3F0D65E92F43}" destId="{16C870CD-7403-442B-AC95-6BC1B0889F76}" srcOrd="2" destOrd="0" presId="urn:microsoft.com/office/officeart/2005/8/layout/pyramid1"/>
    <dgm:cxn modelId="{B4B0B2B7-2AF1-4C7D-B758-1EE0580722E0}" type="presParOf" srcId="{16C870CD-7403-442B-AC95-6BC1B0889F76}" destId="{AE6BFEE7-2C72-4127-8ABE-3DABD28D8351}" srcOrd="0" destOrd="0" presId="urn:microsoft.com/office/officeart/2005/8/layout/pyramid1"/>
    <dgm:cxn modelId="{6F9ED0D3-6107-4995-B579-061BC40BE382}" type="presParOf" srcId="{16C870CD-7403-442B-AC95-6BC1B0889F76}" destId="{FDD5F97B-F429-46CA-B96B-4022B18CE7BD}" srcOrd="1" destOrd="0" presId="urn:microsoft.com/office/officeart/2005/8/layout/pyramid1"/>
    <dgm:cxn modelId="{BE43B5A5-1192-4727-926F-70047F390F44}" type="presParOf" srcId="{BFF7E404-7019-4F2E-A5F0-3F0D65E92F43}" destId="{590D7F3E-56CF-4EBA-B8E1-425DF7B0B092}" srcOrd="3" destOrd="0" presId="urn:microsoft.com/office/officeart/2005/8/layout/pyramid1"/>
    <dgm:cxn modelId="{A54E1630-B965-41E2-9931-77C1F3DED856}" type="presParOf" srcId="{590D7F3E-56CF-4EBA-B8E1-425DF7B0B092}" destId="{76864DAC-F23A-41E9-B5CE-9B50250D4561}" srcOrd="0" destOrd="0" presId="urn:microsoft.com/office/officeart/2005/8/layout/pyramid1"/>
    <dgm:cxn modelId="{90978AD9-C38D-45CB-8225-CD354F2BD655}" type="presParOf" srcId="{590D7F3E-56CF-4EBA-B8E1-425DF7B0B092}" destId="{ABE02090-F1CA-4B89-BEF0-A9AF9CFCEA9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EE08C-FA14-4A4D-B675-E3DF1A4102C4}">
      <dsp:nvSpPr>
        <dsp:cNvPr id="0" name=""/>
        <dsp:cNvSpPr/>
      </dsp:nvSpPr>
      <dsp:spPr>
        <a:xfrm>
          <a:off x="3371850" y="0"/>
          <a:ext cx="2247900" cy="1524000"/>
        </a:xfrm>
        <a:prstGeom prst="trapezoid">
          <a:avLst>
            <a:gd name="adj" fmla="val 73750"/>
          </a:avLst>
        </a:prstGeom>
        <a:solidFill>
          <a:srgbClr val="FF0000"/>
        </a:soli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ar-SY" sz="2400" b="1" kern="1200" dirty="0" smtClean="0">
              <a:solidFill>
                <a:schemeClr val="bg1"/>
              </a:solidFill>
              <a:effectLst>
                <a:outerShdw blurRad="38100" dist="38100" dir="2700000" algn="tl">
                  <a:srgbClr val="000000">
                    <a:alpha val="43137"/>
                  </a:srgbClr>
                </a:outerShdw>
              </a:effectLst>
            </a:rPr>
            <a:t>خدمات</a:t>
          </a:r>
        </a:p>
        <a:p>
          <a:pPr lvl="0" algn="ctr" defTabSz="1066800">
            <a:lnSpc>
              <a:spcPct val="90000"/>
            </a:lnSpc>
            <a:spcBef>
              <a:spcPct val="0"/>
            </a:spcBef>
            <a:spcAft>
              <a:spcPct val="35000"/>
            </a:spcAft>
          </a:pPr>
          <a:r>
            <a:rPr lang="ar-SY" sz="2400" b="1" kern="1200" dirty="0" smtClean="0">
              <a:solidFill>
                <a:schemeClr val="bg1"/>
              </a:solidFill>
              <a:effectLst>
                <a:outerShdw blurRad="38100" dist="38100" dir="2700000" algn="tl">
                  <a:srgbClr val="000000">
                    <a:alpha val="43137"/>
                  </a:srgbClr>
                </a:outerShdw>
              </a:effectLst>
            </a:rPr>
            <a:t>متخصصة</a:t>
          </a:r>
          <a:endParaRPr lang="en-US" sz="2400" b="1" kern="1200" dirty="0">
            <a:solidFill>
              <a:schemeClr val="bg1"/>
            </a:solidFill>
            <a:effectLst>
              <a:outerShdw blurRad="38100" dist="38100" dir="2700000" algn="tl">
                <a:srgbClr val="000000">
                  <a:alpha val="43137"/>
                </a:srgbClr>
              </a:outerShdw>
            </a:effectLst>
          </a:endParaRPr>
        </a:p>
      </dsp:txBody>
      <dsp:txXfrm>
        <a:off x="3371850" y="0"/>
        <a:ext cx="2247900" cy="1524000"/>
      </dsp:txXfrm>
    </dsp:sp>
    <dsp:sp modelId="{A80300B5-4087-4561-91F5-E2B944E85D12}">
      <dsp:nvSpPr>
        <dsp:cNvPr id="0" name=""/>
        <dsp:cNvSpPr/>
      </dsp:nvSpPr>
      <dsp:spPr>
        <a:xfrm>
          <a:off x="2247900" y="1523999"/>
          <a:ext cx="4495800" cy="1524000"/>
        </a:xfrm>
        <a:prstGeom prst="trapezoid">
          <a:avLst>
            <a:gd name="adj" fmla="val 73750"/>
          </a:avLst>
        </a:prstGeom>
        <a:solidFill>
          <a:srgbClr val="00B050"/>
        </a:soli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خدمات رعاية أولية نفسية</a:t>
          </a:r>
          <a:endParaRPr lang="en-US" sz="3200" b="1" kern="1200" dirty="0">
            <a:solidFill>
              <a:schemeClr val="bg1"/>
            </a:solidFill>
            <a:effectLst>
              <a:outerShdw blurRad="38100" dist="38100" dir="2700000" algn="tl">
                <a:srgbClr val="000000">
                  <a:alpha val="43137"/>
                </a:srgbClr>
              </a:outerShdw>
            </a:effectLst>
          </a:endParaRPr>
        </a:p>
      </dsp:txBody>
      <dsp:txXfrm>
        <a:off x="3034664" y="1523999"/>
        <a:ext cx="2922270" cy="1524000"/>
      </dsp:txXfrm>
    </dsp:sp>
    <dsp:sp modelId="{AE6BFEE7-2C72-4127-8ABE-3DABD28D8351}">
      <dsp:nvSpPr>
        <dsp:cNvPr id="0" name=""/>
        <dsp:cNvSpPr/>
      </dsp:nvSpPr>
      <dsp:spPr>
        <a:xfrm>
          <a:off x="1123950" y="3047999"/>
          <a:ext cx="6743700" cy="1524000"/>
        </a:xfrm>
        <a:prstGeom prst="trapezoid">
          <a:avLst>
            <a:gd name="adj" fmla="val 73750"/>
          </a:avLst>
        </a:prstGeom>
        <a:solidFill>
          <a:srgbClr val="FFC000"/>
        </a:soli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تعزيز الدعم العائلي والمجتمعي</a:t>
          </a:r>
          <a:endParaRPr lang="en-US" sz="3200" b="1" kern="1200" dirty="0">
            <a:solidFill>
              <a:schemeClr val="bg1"/>
            </a:solidFill>
            <a:effectLst>
              <a:outerShdw blurRad="38100" dist="38100" dir="2700000" algn="tl">
                <a:srgbClr val="000000">
                  <a:alpha val="43137"/>
                </a:srgbClr>
              </a:outerShdw>
            </a:effectLst>
          </a:endParaRPr>
        </a:p>
      </dsp:txBody>
      <dsp:txXfrm>
        <a:off x="2304097" y="3047999"/>
        <a:ext cx="4383405" cy="1524000"/>
      </dsp:txXfrm>
    </dsp:sp>
    <dsp:sp modelId="{76864DAC-F23A-41E9-B5CE-9B50250D4561}">
      <dsp:nvSpPr>
        <dsp:cNvPr id="0" name=""/>
        <dsp:cNvSpPr/>
      </dsp:nvSpPr>
      <dsp:spPr>
        <a:xfrm>
          <a:off x="0" y="4572000"/>
          <a:ext cx="8991600" cy="1524000"/>
        </a:xfrm>
        <a:prstGeom prst="trapezoid">
          <a:avLst>
            <a:gd name="adj" fmla="val 73750"/>
          </a:avLst>
        </a:prstGeom>
        <a:solidFill>
          <a:srgbClr val="00B0F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اعتبارات اجتماعية تراعي الكرامة أثناء تقديم الخدمات الأساسية</a:t>
          </a:r>
          <a:endParaRPr lang="en-US" sz="3200" b="1" kern="1200" dirty="0">
            <a:solidFill>
              <a:schemeClr val="bg1"/>
            </a:solidFill>
            <a:effectLst>
              <a:outerShdw blurRad="38100" dist="38100" dir="2700000" algn="tl">
                <a:srgbClr val="000000">
                  <a:alpha val="43137"/>
                </a:srgbClr>
              </a:outerShdw>
            </a:effectLst>
          </a:endParaRPr>
        </a:p>
      </dsp:txBody>
      <dsp:txXfrm>
        <a:off x="1573529" y="4572000"/>
        <a:ext cx="5844540" cy="1524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EE08C-FA14-4A4D-B675-E3DF1A4102C4}">
      <dsp:nvSpPr>
        <dsp:cNvPr id="0" name=""/>
        <dsp:cNvSpPr/>
      </dsp:nvSpPr>
      <dsp:spPr>
        <a:xfrm>
          <a:off x="3371850" y="0"/>
          <a:ext cx="2247900" cy="1524000"/>
        </a:xfrm>
        <a:prstGeom prst="trapezoid">
          <a:avLst>
            <a:gd name="adj" fmla="val 73750"/>
          </a:avLst>
        </a:prstGeom>
        <a:solidFill>
          <a:srgbClr val="FF0000"/>
        </a:soli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ar-SY" sz="2400" b="1" kern="1200" dirty="0" smtClean="0">
              <a:solidFill>
                <a:schemeClr val="bg1"/>
              </a:solidFill>
              <a:effectLst>
                <a:outerShdw blurRad="38100" dist="38100" dir="2700000" algn="tl">
                  <a:srgbClr val="000000">
                    <a:alpha val="43137"/>
                  </a:srgbClr>
                </a:outerShdw>
              </a:effectLst>
            </a:rPr>
            <a:t>خدمات</a:t>
          </a:r>
        </a:p>
        <a:p>
          <a:pPr lvl="0" algn="ctr" defTabSz="1066800">
            <a:lnSpc>
              <a:spcPct val="90000"/>
            </a:lnSpc>
            <a:spcBef>
              <a:spcPct val="0"/>
            </a:spcBef>
            <a:spcAft>
              <a:spcPct val="35000"/>
            </a:spcAft>
          </a:pPr>
          <a:r>
            <a:rPr lang="ar-SY" sz="2400" b="1" kern="1200" dirty="0" smtClean="0">
              <a:solidFill>
                <a:schemeClr val="bg1"/>
              </a:solidFill>
              <a:effectLst>
                <a:outerShdw blurRad="38100" dist="38100" dir="2700000" algn="tl">
                  <a:srgbClr val="000000">
                    <a:alpha val="43137"/>
                  </a:srgbClr>
                </a:outerShdw>
              </a:effectLst>
            </a:rPr>
            <a:t>متخصصة</a:t>
          </a:r>
          <a:endParaRPr lang="en-US" sz="2400" b="1" kern="1200" dirty="0">
            <a:solidFill>
              <a:schemeClr val="bg1"/>
            </a:solidFill>
            <a:effectLst>
              <a:outerShdw blurRad="38100" dist="38100" dir="2700000" algn="tl">
                <a:srgbClr val="000000">
                  <a:alpha val="43137"/>
                </a:srgbClr>
              </a:outerShdw>
            </a:effectLst>
          </a:endParaRPr>
        </a:p>
      </dsp:txBody>
      <dsp:txXfrm>
        <a:off x="3371850" y="0"/>
        <a:ext cx="2247900" cy="1524000"/>
      </dsp:txXfrm>
    </dsp:sp>
    <dsp:sp modelId="{A80300B5-4087-4561-91F5-E2B944E85D12}">
      <dsp:nvSpPr>
        <dsp:cNvPr id="0" name=""/>
        <dsp:cNvSpPr/>
      </dsp:nvSpPr>
      <dsp:spPr>
        <a:xfrm>
          <a:off x="2247900" y="1523999"/>
          <a:ext cx="4495800" cy="1524000"/>
        </a:xfrm>
        <a:prstGeom prst="trapezoid">
          <a:avLst>
            <a:gd name="adj" fmla="val 73750"/>
          </a:avLst>
        </a:prstGeom>
        <a:solidFill>
          <a:srgbClr val="00B050"/>
        </a:soli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خدمات رعاية أولية نفسية</a:t>
          </a:r>
          <a:endParaRPr lang="en-US" sz="3200" b="1" kern="1200" dirty="0">
            <a:solidFill>
              <a:schemeClr val="bg1"/>
            </a:solidFill>
            <a:effectLst>
              <a:outerShdw blurRad="38100" dist="38100" dir="2700000" algn="tl">
                <a:srgbClr val="000000">
                  <a:alpha val="43137"/>
                </a:srgbClr>
              </a:outerShdw>
            </a:effectLst>
          </a:endParaRPr>
        </a:p>
      </dsp:txBody>
      <dsp:txXfrm>
        <a:off x="3034664" y="1523999"/>
        <a:ext cx="2922270" cy="1524000"/>
      </dsp:txXfrm>
    </dsp:sp>
    <dsp:sp modelId="{AE6BFEE7-2C72-4127-8ABE-3DABD28D8351}">
      <dsp:nvSpPr>
        <dsp:cNvPr id="0" name=""/>
        <dsp:cNvSpPr/>
      </dsp:nvSpPr>
      <dsp:spPr>
        <a:xfrm>
          <a:off x="1123950" y="3047999"/>
          <a:ext cx="6743700" cy="1524000"/>
        </a:xfrm>
        <a:prstGeom prst="trapezoid">
          <a:avLst>
            <a:gd name="adj" fmla="val 73750"/>
          </a:avLst>
        </a:prstGeom>
        <a:solidFill>
          <a:srgbClr val="FFC000"/>
        </a:soli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تعزيز الدعم العائلي والمجتمعي</a:t>
          </a:r>
          <a:endParaRPr lang="en-US" sz="3200" b="1" kern="1200" dirty="0">
            <a:solidFill>
              <a:schemeClr val="bg1"/>
            </a:solidFill>
            <a:effectLst>
              <a:outerShdw blurRad="38100" dist="38100" dir="2700000" algn="tl">
                <a:srgbClr val="000000">
                  <a:alpha val="43137"/>
                </a:srgbClr>
              </a:outerShdw>
            </a:effectLst>
          </a:endParaRPr>
        </a:p>
      </dsp:txBody>
      <dsp:txXfrm>
        <a:off x="2304097" y="3047999"/>
        <a:ext cx="4383405" cy="1524000"/>
      </dsp:txXfrm>
    </dsp:sp>
    <dsp:sp modelId="{76864DAC-F23A-41E9-B5CE-9B50250D4561}">
      <dsp:nvSpPr>
        <dsp:cNvPr id="0" name=""/>
        <dsp:cNvSpPr/>
      </dsp:nvSpPr>
      <dsp:spPr>
        <a:xfrm>
          <a:off x="0" y="4572000"/>
          <a:ext cx="8991600" cy="1524000"/>
        </a:xfrm>
        <a:prstGeom prst="trapezoid">
          <a:avLst>
            <a:gd name="adj" fmla="val 73750"/>
          </a:avLst>
        </a:prstGeom>
        <a:solidFill>
          <a:srgbClr val="00B0F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اعتبارات اجتماعية تراعي الكرامة أثناء تقديم الخدمات الأساسية</a:t>
          </a:r>
          <a:endParaRPr lang="en-US" sz="3200" b="1" kern="1200" dirty="0">
            <a:solidFill>
              <a:schemeClr val="bg1"/>
            </a:solidFill>
            <a:effectLst>
              <a:outerShdw blurRad="38100" dist="38100" dir="2700000" algn="tl">
                <a:srgbClr val="000000">
                  <a:alpha val="43137"/>
                </a:srgbClr>
              </a:outerShdw>
            </a:effectLst>
          </a:endParaRPr>
        </a:p>
      </dsp:txBody>
      <dsp:txXfrm>
        <a:off x="1573529" y="4572000"/>
        <a:ext cx="5844540" cy="1524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EE08C-FA14-4A4D-B675-E3DF1A4102C4}">
      <dsp:nvSpPr>
        <dsp:cNvPr id="0" name=""/>
        <dsp:cNvSpPr/>
      </dsp:nvSpPr>
      <dsp:spPr>
        <a:xfrm>
          <a:off x="3371850" y="0"/>
          <a:ext cx="2247900" cy="1524000"/>
        </a:xfrm>
        <a:prstGeom prst="trapezoid">
          <a:avLst>
            <a:gd name="adj" fmla="val 73750"/>
          </a:avLst>
        </a:prstGeom>
        <a:solidFill>
          <a:schemeClr val="bg1">
            <a:lumMod val="85000"/>
          </a:schemeClr>
        </a:soli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ar-SY" sz="2400" b="1" kern="1200" dirty="0" smtClean="0">
              <a:solidFill>
                <a:schemeClr val="bg1"/>
              </a:solidFill>
              <a:effectLst>
                <a:outerShdw blurRad="38100" dist="38100" dir="2700000" algn="tl">
                  <a:srgbClr val="000000">
                    <a:alpha val="43137"/>
                  </a:srgbClr>
                </a:outerShdw>
              </a:effectLst>
            </a:rPr>
            <a:t>خدمات</a:t>
          </a:r>
        </a:p>
        <a:p>
          <a:pPr lvl="0" algn="ctr" defTabSz="1066800">
            <a:lnSpc>
              <a:spcPct val="90000"/>
            </a:lnSpc>
            <a:spcBef>
              <a:spcPct val="0"/>
            </a:spcBef>
            <a:spcAft>
              <a:spcPct val="35000"/>
            </a:spcAft>
          </a:pPr>
          <a:r>
            <a:rPr lang="ar-SY" sz="2400" b="1" kern="1200" dirty="0" smtClean="0">
              <a:solidFill>
                <a:schemeClr val="bg1"/>
              </a:solidFill>
              <a:effectLst>
                <a:outerShdw blurRad="38100" dist="38100" dir="2700000" algn="tl">
                  <a:srgbClr val="000000">
                    <a:alpha val="43137"/>
                  </a:srgbClr>
                </a:outerShdw>
              </a:effectLst>
            </a:rPr>
            <a:t>متخصصة</a:t>
          </a:r>
          <a:endParaRPr lang="en-US" sz="2400" b="1" kern="1200" dirty="0">
            <a:solidFill>
              <a:schemeClr val="bg1"/>
            </a:solidFill>
            <a:effectLst>
              <a:outerShdw blurRad="38100" dist="38100" dir="2700000" algn="tl">
                <a:srgbClr val="000000">
                  <a:alpha val="43137"/>
                </a:srgbClr>
              </a:outerShdw>
            </a:effectLst>
          </a:endParaRPr>
        </a:p>
      </dsp:txBody>
      <dsp:txXfrm>
        <a:off x="3371850" y="0"/>
        <a:ext cx="2247900" cy="1524000"/>
      </dsp:txXfrm>
    </dsp:sp>
    <dsp:sp modelId="{A80300B5-4087-4561-91F5-E2B944E85D12}">
      <dsp:nvSpPr>
        <dsp:cNvPr id="0" name=""/>
        <dsp:cNvSpPr/>
      </dsp:nvSpPr>
      <dsp:spPr>
        <a:xfrm>
          <a:off x="2247900" y="1523999"/>
          <a:ext cx="4495800" cy="1524000"/>
        </a:xfrm>
        <a:prstGeom prst="trapezoid">
          <a:avLst>
            <a:gd name="adj" fmla="val 73750"/>
          </a:avLst>
        </a:prstGeom>
        <a:solidFill>
          <a:schemeClr val="bg1">
            <a:lumMod val="85000"/>
          </a:schemeClr>
        </a:soli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خدمات رعاية أولية نفسية</a:t>
          </a:r>
          <a:endParaRPr lang="en-US" sz="3200" b="1" kern="1200" dirty="0">
            <a:solidFill>
              <a:schemeClr val="bg1"/>
            </a:solidFill>
            <a:effectLst>
              <a:outerShdw blurRad="38100" dist="38100" dir="2700000" algn="tl">
                <a:srgbClr val="000000">
                  <a:alpha val="43137"/>
                </a:srgbClr>
              </a:outerShdw>
            </a:effectLst>
          </a:endParaRPr>
        </a:p>
      </dsp:txBody>
      <dsp:txXfrm>
        <a:off x="3034664" y="1523999"/>
        <a:ext cx="2922270" cy="1524000"/>
      </dsp:txXfrm>
    </dsp:sp>
    <dsp:sp modelId="{AE6BFEE7-2C72-4127-8ABE-3DABD28D8351}">
      <dsp:nvSpPr>
        <dsp:cNvPr id="0" name=""/>
        <dsp:cNvSpPr/>
      </dsp:nvSpPr>
      <dsp:spPr>
        <a:xfrm>
          <a:off x="1123950" y="3047999"/>
          <a:ext cx="6743700" cy="1524000"/>
        </a:xfrm>
        <a:prstGeom prst="trapezoid">
          <a:avLst>
            <a:gd name="adj" fmla="val 73750"/>
          </a:avLst>
        </a:prstGeom>
        <a:solidFill>
          <a:schemeClr val="bg1">
            <a:lumMod val="85000"/>
          </a:schemeClr>
        </a:soli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تعزيز الدعم العائلي والمجتمعي</a:t>
          </a:r>
          <a:endParaRPr lang="en-US" sz="3200" b="1" kern="1200" dirty="0">
            <a:solidFill>
              <a:schemeClr val="bg1"/>
            </a:solidFill>
            <a:effectLst>
              <a:outerShdw blurRad="38100" dist="38100" dir="2700000" algn="tl">
                <a:srgbClr val="000000">
                  <a:alpha val="43137"/>
                </a:srgbClr>
              </a:outerShdw>
            </a:effectLst>
          </a:endParaRPr>
        </a:p>
      </dsp:txBody>
      <dsp:txXfrm>
        <a:off x="2304097" y="3047999"/>
        <a:ext cx="4383405" cy="1524000"/>
      </dsp:txXfrm>
    </dsp:sp>
    <dsp:sp modelId="{76864DAC-F23A-41E9-B5CE-9B50250D4561}">
      <dsp:nvSpPr>
        <dsp:cNvPr id="0" name=""/>
        <dsp:cNvSpPr/>
      </dsp:nvSpPr>
      <dsp:spPr>
        <a:xfrm>
          <a:off x="0" y="4572000"/>
          <a:ext cx="8991600" cy="1524000"/>
        </a:xfrm>
        <a:prstGeom prst="trapezoid">
          <a:avLst>
            <a:gd name="adj" fmla="val 73750"/>
          </a:avLst>
        </a:prstGeom>
        <a:solidFill>
          <a:schemeClr val="bg1">
            <a:lumMod val="85000"/>
          </a:schemeClr>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اعتبارات اجتماعية تراعي الكرامة أثناء تقديم الخدمات الأساسية</a:t>
          </a:r>
          <a:endParaRPr lang="en-US" sz="3200" b="1" kern="1200" dirty="0">
            <a:solidFill>
              <a:schemeClr val="bg1"/>
            </a:solidFill>
            <a:effectLst>
              <a:outerShdw blurRad="38100" dist="38100" dir="2700000" algn="tl">
                <a:srgbClr val="000000">
                  <a:alpha val="43137"/>
                </a:srgbClr>
              </a:outerShdw>
            </a:effectLst>
          </a:endParaRPr>
        </a:p>
      </dsp:txBody>
      <dsp:txXfrm>
        <a:off x="1573529" y="4572000"/>
        <a:ext cx="5844540" cy="1524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EE08C-FA14-4A4D-B675-E3DF1A4102C4}">
      <dsp:nvSpPr>
        <dsp:cNvPr id="0" name=""/>
        <dsp:cNvSpPr/>
      </dsp:nvSpPr>
      <dsp:spPr>
        <a:xfrm>
          <a:off x="3371850" y="0"/>
          <a:ext cx="2247900" cy="1524000"/>
        </a:xfrm>
        <a:prstGeom prst="trapezoid">
          <a:avLst>
            <a:gd name="adj" fmla="val 73750"/>
          </a:avLst>
        </a:prstGeom>
        <a:solidFill>
          <a:schemeClr val="bg1">
            <a:lumMod val="85000"/>
          </a:schemeClr>
        </a:soli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ar-SY" sz="2400" b="1" kern="1200" dirty="0" smtClean="0">
              <a:solidFill>
                <a:schemeClr val="bg1"/>
              </a:solidFill>
              <a:effectLst>
                <a:outerShdw blurRad="38100" dist="38100" dir="2700000" algn="tl">
                  <a:srgbClr val="000000">
                    <a:alpha val="43137"/>
                  </a:srgbClr>
                </a:outerShdw>
              </a:effectLst>
            </a:rPr>
            <a:t>خدمات</a:t>
          </a:r>
        </a:p>
        <a:p>
          <a:pPr lvl="0" algn="ctr" defTabSz="1066800">
            <a:lnSpc>
              <a:spcPct val="90000"/>
            </a:lnSpc>
            <a:spcBef>
              <a:spcPct val="0"/>
            </a:spcBef>
            <a:spcAft>
              <a:spcPct val="35000"/>
            </a:spcAft>
          </a:pPr>
          <a:r>
            <a:rPr lang="ar-SY" sz="2400" b="1" kern="1200" dirty="0" smtClean="0">
              <a:solidFill>
                <a:schemeClr val="bg1"/>
              </a:solidFill>
              <a:effectLst>
                <a:outerShdw blurRad="38100" dist="38100" dir="2700000" algn="tl">
                  <a:srgbClr val="000000">
                    <a:alpha val="43137"/>
                  </a:srgbClr>
                </a:outerShdw>
              </a:effectLst>
            </a:rPr>
            <a:t>متخصصة</a:t>
          </a:r>
          <a:endParaRPr lang="en-US" sz="2400" b="1" kern="1200" dirty="0">
            <a:solidFill>
              <a:schemeClr val="bg1"/>
            </a:solidFill>
            <a:effectLst>
              <a:outerShdw blurRad="38100" dist="38100" dir="2700000" algn="tl">
                <a:srgbClr val="000000">
                  <a:alpha val="43137"/>
                </a:srgbClr>
              </a:outerShdw>
            </a:effectLst>
          </a:endParaRPr>
        </a:p>
      </dsp:txBody>
      <dsp:txXfrm>
        <a:off x="3371850" y="0"/>
        <a:ext cx="2247900" cy="1524000"/>
      </dsp:txXfrm>
    </dsp:sp>
    <dsp:sp modelId="{A80300B5-4087-4561-91F5-E2B944E85D12}">
      <dsp:nvSpPr>
        <dsp:cNvPr id="0" name=""/>
        <dsp:cNvSpPr/>
      </dsp:nvSpPr>
      <dsp:spPr>
        <a:xfrm>
          <a:off x="2247900" y="1523999"/>
          <a:ext cx="4495800" cy="1524000"/>
        </a:xfrm>
        <a:prstGeom prst="trapezoid">
          <a:avLst>
            <a:gd name="adj" fmla="val 73750"/>
          </a:avLst>
        </a:prstGeom>
        <a:solidFill>
          <a:schemeClr val="bg1">
            <a:lumMod val="85000"/>
          </a:schemeClr>
        </a:soli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خدمات رعاية أولية نفسية</a:t>
          </a:r>
          <a:endParaRPr lang="en-US" sz="3200" b="1" kern="1200" dirty="0">
            <a:solidFill>
              <a:schemeClr val="bg1"/>
            </a:solidFill>
            <a:effectLst>
              <a:outerShdw blurRad="38100" dist="38100" dir="2700000" algn="tl">
                <a:srgbClr val="000000">
                  <a:alpha val="43137"/>
                </a:srgbClr>
              </a:outerShdw>
            </a:effectLst>
          </a:endParaRPr>
        </a:p>
      </dsp:txBody>
      <dsp:txXfrm>
        <a:off x="3034664" y="1523999"/>
        <a:ext cx="2922270" cy="1524000"/>
      </dsp:txXfrm>
    </dsp:sp>
    <dsp:sp modelId="{AE6BFEE7-2C72-4127-8ABE-3DABD28D8351}">
      <dsp:nvSpPr>
        <dsp:cNvPr id="0" name=""/>
        <dsp:cNvSpPr/>
      </dsp:nvSpPr>
      <dsp:spPr>
        <a:xfrm>
          <a:off x="1123950" y="3047999"/>
          <a:ext cx="6743700" cy="1524000"/>
        </a:xfrm>
        <a:prstGeom prst="trapezoid">
          <a:avLst>
            <a:gd name="adj" fmla="val 73750"/>
          </a:avLst>
        </a:prstGeom>
        <a:solidFill>
          <a:schemeClr val="bg1">
            <a:lumMod val="85000"/>
          </a:schemeClr>
        </a:soli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تعزيز الدعم العائلي والمجتمعي</a:t>
          </a:r>
          <a:endParaRPr lang="en-US" sz="3200" b="1" kern="1200" dirty="0">
            <a:solidFill>
              <a:schemeClr val="bg1"/>
            </a:solidFill>
            <a:effectLst>
              <a:outerShdw blurRad="38100" dist="38100" dir="2700000" algn="tl">
                <a:srgbClr val="000000">
                  <a:alpha val="43137"/>
                </a:srgbClr>
              </a:outerShdw>
            </a:effectLst>
          </a:endParaRPr>
        </a:p>
      </dsp:txBody>
      <dsp:txXfrm>
        <a:off x="2304097" y="3047999"/>
        <a:ext cx="4383405" cy="1524000"/>
      </dsp:txXfrm>
    </dsp:sp>
    <dsp:sp modelId="{76864DAC-F23A-41E9-B5CE-9B50250D4561}">
      <dsp:nvSpPr>
        <dsp:cNvPr id="0" name=""/>
        <dsp:cNvSpPr/>
      </dsp:nvSpPr>
      <dsp:spPr>
        <a:xfrm>
          <a:off x="0" y="4572000"/>
          <a:ext cx="8991600" cy="1524000"/>
        </a:xfrm>
        <a:prstGeom prst="trapezoid">
          <a:avLst>
            <a:gd name="adj" fmla="val 73750"/>
          </a:avLst>
        </a:prstGeom>
        <a:solidFill>
          <a:srgbClr val="00B0F0"/>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اعتبارات اجتماعية تراعي الكرامة أثناء تقديم الخدمات الأساسية</a:t>
          </a:r>
          <a:endParaRPr lang="en-US" sz="3200" b="1" kern="1200" dirty="0">
            <a:solidFill>
              <a:schemeClr val="bg1"/>
            </a:solidFill>
            <a:effectLst>
              <a:outerShdw blurRad="38100" dist="38100" dir="2700000" algn="tl">
                <a:srgbClr val="000000">
                  <a:alpha val="43137"/>
                </a:srgbClr>
              </a:outerShdw>
            </a:effectLst>
          </a:endParaRPr>
        </a:p>
      </dsp:txBody>
      <dsp:txXfrm>
        <a:off x="1573529" y="4572000"/>
        <a:ext cx="5844540" cy="1524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EE08C-FA14-4A4D-B675-E3DF1A4102C4}">
      <dsp:nvSpPr>
        <dsp:cNvPr id="0" name=""/>
        <dsp:cNvSpPr/>
      </dsp:nvSpPr>
      <dsp:spPr>
        <a:xfrm>
          <a:off x="3371850" y="0"/>
          <a:ext cx="2247900" cy="1524000"/>
        </a:xfrm>
        <a:prstGeom prst="trapezoid">
          <a:avLst>
            <a:gd name="adj" fmla="val 73750"/>
          </a:avLst>
        </a:prstGeom>
        <a:solidFill>
          <a:schemeClr val="bg1">
            <a:lumMod val="85000"/>
          </a:schemeClr>
        </a:soli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ar-SY" sz="2400" b="1" kern="1200" dirty="0" smtClean="0">
              <a:solidFill>
                <a:schemeClr val="bg1"/>
              </a:solidFill>
              <a:effectLst>
                <a:outerShdw blurRad="38100" dist="38100" dir="2700000" algn="tl">
                  <a:srgbClr val="000000">
                    <a:alpha val="43137"/>
                  </a:srgbClr>
                </a:outerShdw>
              </a:effectLst>
            </a:rPr>
            <a:t>خدمات</a:t>
          </a:r>
        </a:p>
        <a:p>
          <a:pPr lvl="0" algn="ctr" defTabSz="1066800">
            <a:lnSpc>
              <a:spcPct val="90000"/>
            </a:lnSpc>
            <a:spcBef>
              <a:spcPct val="0"/>
            </a:spcBef>
            <a:spcAft>
              <a:spcPct val="35000"/>
            </a:spcAft>
          </a:pPr>
          <a:r>
            <a:rPr lang="ar-SY" sz="2400" b="1" kern="1200" dirty="0" smtClean="0">
              <a:solidFill>
                <a:schemeClr val="bg1"/>
              </a:solidFill>
              <a:effectLst>
                <a:outerShdw blurRad="38100" dist="38100" dir="2700000" algn="tl">
                  <a:srgbClr val="000000">
                    <a:alpha val="43137"/>
                  </a:srgbClr>
                </a:outerShdw>
              </a:effectLst>
            </a:rPr>
            <a:t>متخصصة</a:t>
          </a:r>
          <a:endParaRPr lang="en-US" sz="2400" b="1" kern="1200" dirty="0">
            <a:solidFill>
              <a:schemeClr val="bg1"/>
            </a:solidFill>
            <a:effectLst>
              <a:outerShdw blurRad="38100" dist="38100" dir="2700000" algn="tl">
                <a:srgbClr val="000000">
                  <a:alpha val="43137"/>
                </a:srgbClr>
              </a:outerShdw>
            </a:effectLst>
          </a:endParaRPr>
        </a:p>
      </dsp:txBody>
      <dsp:txXfrm>
        <a:off x="3371850" y="0"/>
        <a:ext cx="2247900" cy="1524000"/>
      </dsp:txXfrm>
    </dsp:sp>
    <dsp:sp modelId="{A80300B5-4087-4561-91F5-E2B944E85D12}">
      <dsp:nvSpPr>
        <dsp:cNvPr id="0" name=""/>
        <dsp:cNvSpPr/>
      </dsp:nvSpPr>
      <dsp:spPr>
        <a:xfrm>
          <a:off x="2247900" y="1523999"/>
          <a:ext cx="4495800" cy="1524000"/>
        </a:xfrm>
        <a:prstGeom prst="trapezoid">
          <a:avLst>
            <a:gd name="adj" fmla="val 73750"/>
          </a:avLst>
        </a:prstGeom>
        <a:solidFill>
          <a:schemeClr val="bg1">
            <a:lumMod val="85000"/>
          </a:schemeClr>
        </a:soli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خدمات رعاية أولية نفسية</a:t>
          </a:r>
          <a:endParaRPr lang="en-US" sz="3200" b="1" kern="1200" dirty="0">
            <a:solidFill>
              <a:schemeClr val="bg1"/>
            </a:solidFill>
            <a:effectLst>
              <a:outerShdw blurRad="38100" dist="38100" dir="2700000" algn="tl">
                <a:srgbClr val="000000">
                  <a:alpha val="43137"/>
                </a:srgbClr>
              </a:outerShdw>
            </a:effectLst>
          </a:endParaRPr>
        </a:p>
      </dsp:txBody>
      <dsp:txXfrm>
        <a:off x="3034664" y="1523999"/>
        <a:ext cx="2922270" cy="1524000"/>
      </dsp:txXfrm>
    </dsp:sp>
    <dsp:sp modelId="{AE6BFEE7-2C72-4127-8ABE-3DABD28D8351}">
      <dsp:nvSpPr>
        <dsp:cNvPr id="0" name=""/>
        <dsp:cNvSpPr/>
      </dsp:nvSpPr>
      <dsp:spPr>
        <a:xfrm>
          <a:off x="1123950" y="3047999"/>
          <a:ext cx="6743700" cy="1524000"/>
        </a:xfrm>
        <a:prstGeom prst="trapezoid">
          <a:avLst>
            <a:gd name="adj" fmla="val 73750"/>
          </a:avLst>
        </a:prstGeom>
        <a:solidFill>
          <a:srgbClr val="FFC000"/>
        </a:soli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تعزيز الدعم العائلي والمجتمعي</a:t>
          </a:r>
          <a:endParaRPr lang="en-US" sz="3200" b="1" kern="1200" dirty="0">
            <a:solidFill>
              <a:schemeClr val="bg1"/>
            </a:solidFill>
            <a:effectLst>
              <a:outerShdw blurRad="38100" dist="38100" dir="2700000" algn="tl">
                <a:srgbClr val="000000">
                  <a:alpha val="43137"/>
                </a:srgbClr>
              </a:outerShdw>
            </a:effectLst>
          </a:endParaRPr>
        </a:p>
      </dsp:txBody>
      <dsp:txXfrm>
        <a:off x="2304097" y="3047999"/>
        <a:ext cx="4383405" cy="1524000"/>
      </dsp:txXfrm>
    </dsp:sp>
    <dsp:sp modelId="{76864DAC-F23A-41E9-B5CE-9B50250D4561}">
      <dsp:nvSpPr>
        <dsp:cNvPr id="0" name=""/>
        <dsp:cNvSpPr/>
      </dsp:nvSpPr>
      <dsp:spPr>
        <a:xfrm>
          <a:off x="0" y="4572000"/>
          <a:ext cx="8991600" cy="1524000"/>
        </a:xfrm>
        <a:prstGeom prst="trapezoid">
          <a:avLst>
            <a:gd name="adj" fmla="val 73750"/>
          </a:avLst>
        </a:prstGeom>
        <a:solidFill>
          <a:schemeClr val="bg1">
            <a:lumMod val="85000"/>
          </a:schemeClr>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اعتبارات اجتماعية تراعي الكرامة أثناء تقديم الخدمات الأساسية</a:t>
          </a:r>
          <a:endParaRPr lang="en-US" sz="3200" b="1" kern="1200" dirty="0">
            <a:solidFill>
              <a:schemeClr val="bg1"/>
            </a:solidFill>
            <a:effectLst>
              <a:outerShdw blurRad="38100" dist="38100" dir="2700000" algn="tl">
                <a:srgbClr val="000000">
                  <a:alpha val="43137"/>
                </a:srgbClr>
              </a:outerShdw>
            </a:effectLst>
          </a:endParaRPr>
        </a:p>
      </dsp:txBody>
      <dsp:txXfrm>
        <a:off x="1573529" y="4572000"/>
        <a:ext cx="5844540" cy="1524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EE08C-FA14-4A4D-B675-E3DF1A4102C4}">
      <dsp:nvSpPr>
        <dsp:cNvPr id="0" name=""/>
        <dsp:cNvSpPr/>
      </dsp:nvSpPr>
      <dsp:spPr>
        <a:xfrm>
          <a:off x="3371850" y="0"/>
          <a:ext cx="2247900" cy="1524000"/>
        </a:xfrm>
        <a:prstGeom prst="trapezoid">
          <a:avLst>
            <a:gd name="adj" fmla="val 73750"/>
          </a:avLst>
        </a:prstGeom>
        <a:solidFill>
          <a:schemeClr val="bg1">
            <a:lumMod val="85000"/>
          </a:schemeClr>
        </a:soli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ar-SY" sz="2400" b="1" kern="1200" dirty="0" smtClean="0">
              <a:solidFill>
                <a:schemeClr val="bg1"/>
              </a:solidFill>
              <a:effectLst>
                <a:outerShdw blurRad="38100" dist="38100" dir="2700000" algn="tl">
                  <a:srgbClr val="000000">
                    <a:alpha val="43137"/>
                  </a:srgbClr>
                </a:outerShdw>
              </a:effectLst>
            </a:rPr>
            <a:t>خدمات</a:t>
          </a:r>
        </a:p>
        <a:p>
          <a:pPr lvl="0" algn="ctr" defTabSz="1066800">
            <a:lnSpc>
              <a:spcPct val="90000"/>
            </a:lnSpc>
            <a:spcBef>
              <a:spcPct val="0"/>
            </a:spcBef>
            <a:spcAft>
              <a:spcPct val="35000"/>
            </a:spcAft>
          </a:pPr>
          <a:r>
            <a:rPr lang="ar-SY" sz="2400" b="1" kern="1200" dirty="0" smtClean="0">
              <a:solidFill>
                <a:schemeClr val="bg1"/>
              </a:solidFill>
              <a:effectLst>
                <a:outerShdw blurRad="38100" dist="38100" dir="2700000" algn="tl">
                  <a:srgbClr val="000000">
                    <a:alpha val="43137"/>
                  </a:srgbClr>
                </a:outerShdw>
              </a:effectLst>
            </a:rPr>
            <a:t>متخصصة</a:t>
          </a:r>
          <a:endParaRPr lang="en-US" sz="2400" b="1" kern="1200" dirty="0">
            <a:solidFill>
              <a:schemeClr val="bg1"/>
            </a:solidFill>
            <a:effectLst>
              <a:outerShdw blurRad="38100" dist="38100" dir="2700000" algn="tl">
                <a:srgbClr val="000000">
                  <a:alpha val="43137"/>
                </a:srgbClr>
              </a:outerShdw>
            </a:effectLst>
          </a:endParaRPr>
        </a:p>
      </dsp:txBody>
      <dsp:txXfrm>
        <a:off x="3371850" y="0"/>
        <a:ext cx="2247900" cy="1524000"/>
      </dsp:txXfrm>
    </dsp:sp>
    <dsp:sp modelId="{A80300B5-4087-4561-91F5-E2B944E85D12}">
      <dsp:nvSpPr>
        <dsp:cNvPr id="0" name=""/>
        <dsp:cNvSpPr/>
      </dsp:nvSpPr>
      <dsp:spPr>
        <a:xfrm>
          <a:off x="2247900" y="1523999"/>
          <a:ext cx="4495800" cy="1524000"/>
        </a:xfrm>
        <a:prstGeom prst="trapezoid">
          <a:avLst>
            <a:gd name="adj" fmla="val 73750"/>
          </a:avLst>
        </a:prstGeom>
        <a:solidFill>
          <a:srgbClr val="00B050"/>
        </a:soli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خدمات رعاية أولية نفسية</a:t>
          </a:r>
          <a:endParaRPr lang="en-US" sz="3200" b="1" kern="1200" dirty="0">
            <a:solidFill>
              <a:schemeClr val="bg1"/>
            </a:solidFill>
            <a:effectLst>
              <a:outerShdw blurRad="38100" dist="38100" dir="2700000" algn="tl">
                <a:srgbClr val="000000">
                  <a:alpha val="43137"/>
                </a:srgbClr>
              </a:outerShdw>
            </a:effectLst>
          </a:endParaRPr>
        </a:p>
      </dsp:txBody>
      <dsp:txXfrm>
        <a:off x="3034664" y="1523999"/>
        <a:ext cx="2922270" cy="1524000"/>
      </dsp:txXfrm>
    </dsp:sp>
    <dsp:sp modelId="{AE6BFEE7-2C72-4127-8ABE-3DABD28D8351}">
      <dsp:nvSpPr>
        <dsp:cNvPr id="0" name=""/>
        <dsp:cNvSpPr/>
      </dsp:nvSpPr>
      <dsp:spPr>
        <a:xfrm>
          <a:off x="1123950" y="3047999"/>
          <a:ext cx="6743700" cy="1524000"/>
        </a:xfrm>
        <a:prstGeom prst="trapezoid">
          <a:avLst>
            <a:gd name="adj" fmla="val 73750"/>
          </a:avLst>
        </a:prstGeom>
        <a:solidFill>
          <a:schemeClr val="bg1">
            <a:lumMod val="85000"/>
          </a:schemeClr>
        </a:soli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تعزيز الدعم العائلي والمجتمعي</a:t>
          </a:r>
          <a:endParaRPr lang="en-US" sz="3200" b="1" kern="1200" dirty="0">
            <a:solidFill>
              <a:schemeClr val="bg1"/>
            </a:solidFill>
            <a:effectLst>
              <a:outerShdw blurRad="38100" dist="38100" dir="2700000" algn="tl">
                <a:srgbClr val="000000">
                  <a:alpha val="43137"/>
                </a:srgbClr>
              </a:outerShdw>
            </a:effectLst>
          </a:endParaRPr>
        </a:p>
      </dsp:txBody>
      <dsp:txXfrm>
        <a:off x="2304097" y="3047999"/>
        <a:ext cx="4383405" cy="1524000"/>
      </dsp:txXfrm>
    </dsp:sp>
    <dsp:sp modelId="{76864DAC-F23A-41E9-B5CE-9B50250D4561}">
      <dsp:nvSpPr>
        <dsp:cNvPr id="0" name=""/>
        <dsp:cNvSpPr/>
      </dsp:nvSpPr>
      <dsp:spPr>
        <a:xfrm>
          <a:off x="0" y="4572000"/>
          <a:ext cx="8991600" cy="1524000"/>
        </a:xfrm>
        <a:prstGeom prst="trapezoid">
          <a:avLst>
            <a:gd name="adj" fmla="val 73750"/>
          </a:avLst>
        </a:prstGeom>
        <a:solidFill>
          <a:schemeClr val="bg1">
            <a:lumMod val="85000"/>
          </a:schemeClr>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اعتبارات اجتماعية تراعي الكرامة أثناء تقديم الخدمات الأساسية</a:t>
          </a:r>
          <a:endParaRPr lang="en-US" sz="3200" b="1" kern="1200" dirty="0">
            <a:solidFill>
              <a:schemeClr val="bg1"/>
            </a:solidFill>
            <a:effectLst>
              <a:outerShdw blurRad="38100" dist="38100" dir="2700000" algn="tl">
                <a:srgbClr val="000000">
                  <a:alpha val="43137"/>
                </a:srgbClr>
              </a:outerShdw>
            </a:effectLst>
          </a:endParaRPr>
        </a:p>
      </dsp:txBody>
      <dsp:txXfrm>
        <a:off x="1573529" y="4572000"/>
        <a:ext cx="5844540" cy="1524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EE08C-FA14-4A4D-B675-E3DF1A4102C4}">
      <dsp:nvSpPr>
        <dsp:cNvPr id="0" name=""/>
        <dsp:cNvSpPr/>
      </dsp:nvSpPr>
      <dsp:spPr>
        <a:xfrm>
          <a:off x="3371850" y="0"/>
          <a:ext cx="2247900" cy="1524000"/>
        </a:xfrm>
        <a:prstGeom prst="trapezoid">
          <a:avLst>
            <a:gd name="adj" fmla="val 73750"/>
          </a:avLst>
        </a:prstGeom>
        <a:solidFill>
          <a:srgbClr val="FF0000"/>
        </a:soli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ar-SY" sz="2400" b="1" kern="1200" dirty="0" smtClean="0">
              <a:solidFill>
                <a:schemeClr val="bg1"/>
              </a:solidFill>
              <a:effectLst>
                <a:outerShdw blurRad="38100" dist="38100" dir="2700000" algn="tl">
                  <a:srgbClr val="000000">
                    <a:alpha val="43137"/>
                  </a:srgbClr>
                </a:outerShdw>
              </a:effectLst>
            </a:rPr>
            <a:t>خدمات</a:t>
          </a:r>
        </a:p>
        <a:p>
          <a:pPr lvl="0" algn="ctr" defTabSz="1066800">
            <a:lnSpc>
              <a:spcPct val="90000"/>
            </a:lnSpc>
            <a:spcBef>
              <a:spcPct val="0"/>
            </a:spcBef>
            <a:spcAft>
              <a:spcPct val="35000"/>
            </a:spcAft>
          </a:pPr>
          <a:r>
            <a:rPr lang="ar-SY" sz="2400" b="1" kern="1200" dirty="0" smtClean="0">
              <a:solidFill>
                <a:schemeClr val="bg1"/>
              </a:solidFill>
              <a:effectLst>
                <a:outerShdw blurRad="38100" dist="38100" dir="2700000" algn="tl">
                  <a:srgbClr val="000000">
                    <a:alpha val="43137"/>
                  </a:srgbClr>
                </a:outerShdw>
              </a:effectLst>
            </a:rPr>
            <a:t>متخصصة</a:t>
          </a:r>
          <a:endParaRPr lang="en-US" sz="2400" b="1" kern="1200" dirty="0">
            <a:solidFill>
              <a:schemeClr val="bg1"/>
            </a:solidFill>
            <a:effectLst>
              <a:outerShdw blurRad="38100" dist="38100" dir="2700000" algn="tl">
                <a:srgbClr val="000000">
                  <a:alpha val="43137"/>
                </a:srgbClr>
              </a:outerShdw>
            </a:effectLst>
          </a:endParaRPr>
        </a:p>
      </dsp:txBody>
      <dsp:txXfrm>
        <a:off x="3371850" y="0"/>
        <a:ext cx="2247900" cy="1524000"/>
      </dsp:txXfrm>
    </dsp:sp>
    <dsp:sp modelId="{A80300B5-4087-4561-91F5-E2B944E85D12}">
      <dsp:nvSpPr>
        <dsp:cNvPr id="0" name=""/>
        <dsp:cNvSpPr/>
      </dsp:nvSpPr>
      <dsp:spPr>
        <a:xfrm>
          <a:off x="2247900" y="1523999"/>
          <a:ext cx="4495800" cy="1524000"/>
        </a:xfrm>
        <a:prstGeom prst="trapezoid">
          <a:avLst>
            <a:gd name="adj" fmla="val 73750"/>
          </a:avLst>
        </a:prstGeom>
        <a:solidFill>
          <a:schemeClr val="bg1">
            <a:lumMod val="85000"/>
          </a:schemeClr>
        </a:soli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خدمات رعاية أولية نفسية</a:t>
          </a:r>
          <a:endParaRPr lang="en-US" sz="3200" b="1" kern="1200" dirty="0">
            <a:solidFill>
              <a:schemeClr val="bg1"/>
            </a:solidFill>
            <a:effectLst>
              <a:outerShdw blurRad="38100" dist="38100" dir="2700000" algn="tl">
                <a:srgbClr val="000000">
                  <a:alpha val="43137"/>
                </a:srgbClr>
              </a:outerShdw>
            </a:effectLst>
          </a:endParaRPr>
        </a:p>
      </dsp:txBody>
      <dsp:txXfrm>
        <a:off x="3034664" y="1523999"/>
        <a:ext cx="2922270" cy="1524000"/>
      </dsp:txXfrm>
    </dsp:sp>
    <dsp:sp modelId="{AE6BFEE7-2C72-4127-8ABE-3DABD28D8351}">
      <dsp:nvSpPr>
        <dsp:cNvPr id="0" name=""/>
        <dsp:cNvSpPr/>
      </dsp:nvSpPr>
      <dsp:spPr>
        <a:xfrm>
          <a:off x="1123950" y="3047999"/>
          <a:ext cx="6743700" cy="1524000"/>
        </a:xfrm>
        <a:prstGeom prst="trapezoid">
          <a:avLst>
            <a:gd name="adj" fmla="val 73750"/>
          </a:avLst>
        </a:prstGeom>
        <a:solidFill>
          <a:schemeClr val="bg1">
            <a:lumMod val="85000"/>
          </a:schemeClr>
        </a:soli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تعزيز الدعم العائلي والمجتمعي</a:t>
          </a:r>
          <a:endParaRPr lang="en-US" sz="3200" b="1" kern="1200" dirty="0">
            <a:solidFill>
              <a:schemeClr val="bg1"/>
            </a:solidFill>
            <a:effectLst>
              <a:outerShdw blurRad="38100" dist="38100" dir="2700000" algn="tl">
                <a:srgbClr val="000000">
                  <a:alpha val="43137"/>
                </a:srgbClr>
              </a:outerShdw>
            </a:effectLst>
          </a:endParaRPr>
        </a:p>
      </dsp:txBody>
      <dsp:txXfrm>
        <a:off x="2304097" y="3047999"/>
        <a:ext cx="4383405" cy="1524000"/>
      </dsp:txXfrm>
    </dsp:sp>
    <dsp:sp modelId="{76864DAC-F23A-41E9-B5CE-9B50250D4561}">
      <dsp:nvSpPr>
        <dsp:cNvPr id="0" name=""/>
        <dsp:cNvSpPr/>
      </dsp:nvSpPr>
      <dsp:spPr>
        <a:xfrm>
          <a:off x="0" y="4572000"/>
          <a:ext cx="8991600" cy="1524000"/>
        </a:xfrm>
        <a:prstGeom prst="trapezoid">
          <a:avLst>
            <a:gd name="adj" fmla="val 73750"/>
          </a:avLst>
        </a:prstGeom>
        <a:solidFill>
          <a:schemeClr val="bg1">
            <a:lumMod val="85000"/>
          </a:schemeClr>
        </a:soli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ar-SY" sz="3200" b="1" kern="1200" dirty="0" smtClean="0">
              <a:solidFill>
                <a:schemeClr val="bg1"/>
              </a:solidFill>
              <a:effectLst>
                <a:outerShdw blurRad="38100" dist="38100" dir="2700000" algn="tl">
                  <a:srgbClr val="000000">
                    <a:alpha val="43137"/>
                  </a:srgbClr>
                </a:outerShdw>
              </a:effectLst>
            </a:rPr>
            <a:t>اعتبارات اجتماعية تراعي الكرامة أثناء تقديم الخدمات الأساسية</a:t>
          </a:r>
          <a:endParaRPr lang="en-US" sz="3200" b="1" kern="1200" dirty="0">
            <a:solidFill>
              <a:schemeClr val="bg1"/>
            </a:solidFill>
            <a:effectLst>
              <a:outerShdw blurRad="38100" dist="38100" dir="2700000" algn="tl">
                <a:srgbClr val="000000">
                  <a:alpha val="43137"/>
                </a:srgbClr>
              </a:outerShdw>
            </a:effectLst>
          </a:endParaRPr>
        </a:p>
      </dsp:txBody>
      <dsp:txXfrm>
        <a:off x="1573529" y="4572000"/>
        <a:ext cx="5844540" cy="15240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F543E9-787C-4E39-A790-A6CA254D5094}" type="datetimeFigureOut">
              <a:rPr lang="en-US" smtClean="0"/>
              <a:t>3/19/2019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A3EC00-25ED-4FE0-949D-F648096B4544}" type="slidenum">
              <a:rPr lang="en-US" smtClean="0"/>
              <a:t>‹#›</a:t>
            </a:fld>
            <a:endParaRPr lang="en-US"/>
          </a:p>
        </p:txBody>
      </p:sp>
    </p:spTree>
    <p:extLst>
      <p:ext uri="{BB962C8B-B14F-4D97-AF65-F5344CB8AC3E}">
        <p14:creationId xmlns:p14="http://schemas.microsoft.com/office/powerpoint/2010/main" val="3228181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A3EC00-25ED-4FE0-949D-F648096B4544}" type="slidenum">
              <a:rPr lang="en-US" smtClean="0"/>
              <a:t>39</a:t>
            </a:fld>
            <a:endParaRPr lang="en-US"/>
          </a:p>
        </p:txBody>
      </p:sp>
    </p:spTree>
    <p:extLst>
      <p:ext uri="{BB962C8B-B14F-4D97-AF65-F5344CB8AC3E}">
        <p14:creationId xmlns:p14="http://schemas.microsoft.com/office/powerpoint/2010/main" val="1327446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Y" dirty="0" smtClean="0"/>
              <a:t>خريطة</a:t>
            </a:r>
            <a:endParaRPr lang="en-US" dirty="0"/>
          </a:p>
        </p:txBody>
      </p:sp>
      <p:sp>
        <p:nvSpPr>
          <p:cNvPr id="4" name="Slide Number Placeholder 3"/>
          <p:cNvSpPr>
            <a:spLocks noGrp="1"/>
          </p:cNvSpPr>
          <p:nvPr>
            <p:ph type="sldNum" sz="quarter" idx="10"/>
          </p:nvPr>
        </p:nvSpPr>
        <p:spPr/>
        <p:txBody>
          <a:bodyPr/>
          <a:lstStyle/>
          <a:p>
            <a:fld id="{BFA3EC00-25ED-4FE0-949D-F648096B4544}" type="slidenum">
              <a:rPr lang="en-US" smtClean="0"/>
              <a:t>43</a:t>
            </a:fld>
            <a:endParaRPr lang="en-US"/>
          </a:p>
        </p:txBody>
      </p:sp>
    </p:spTree>
    <p:extLst>
      <p:ext uri="{BB962C8B-B14F-4D97-AF65-F5344CB8AC3E}">
        <p14:creationId xmlns:p14="http://schemas.microsoft.com/office/powerpoint/2010/main" val="2958637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Y" dirty="0" smtClean="0"/>
              <a:t>خريطة</a:t>
            </a:r>
            <a:endParaRPr lang="en-US" dirty="0"/>
          </a:p>
        </p:txBody>
      </p:sp>
      <p:sp>
        <p:nvSpPr>
          <p:cNvPr id="4" name="Slide Number Placeholder 3"/>
          <p:cNvSpPr>
            <a:spLocks noGrp="1"/>
          </p:cNvSpPr>
          <p:nvPr>
            <p:ph type="sldNum" sz="quarter" idx="10"/>
          </p:nvPr>
        </p:nvSpPr>
        <p:spPr/>
        <p:txBody>
          <a:bodyPr/>
          <a:lstStyle/>
          <a:p>
            <a:fld id="{BFA3EC00-25ED-4FE0-949D-F648096B4544}" type="slidenum">
              <a:rPr lang="en-US" smtClean="0"/>
              <a:t>44</a:t>
            </a:fld>
            <a:endParaRPr lang="en-US"/>
          </a:p>
        </p:txBody>
      </p:sp>
    </p:spTree>
    <p:extLst>
      <p:ext uri="{BB962C8B-B14F-4D97-AF65-F5344CB8AC3E}">
        <p14:creationId xmlns:p14="http://schemas.microsoft.com/office/powerpoint/2010/main" val="3680365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Y"/>
          </a:p>
        </p:txBody>
      </p:sp>
      <p:sp>
        <p:nvSpPr>
          <p:cNvPr id="4" name="Slide Number Placeholder 3"/>
          <p:cNvSpPr>
            <a:spLocks noGrp="1"/>
          </p:cNvSpPr>
          <p:nvPr>
            <p:ph type="sldNum" sz="quarter" idx="10"/>
          </p:nvPr>
        </p:nvSpPr>
        <p:spPr/>
        <p:txBody>
          <a:bodyPr/>
          <a:lstStyle/>
          <a:p>
            <a:fld id="{80A82B89-0B73-4349-BE6A-E0DA8DCBB6D8}" type="slidenum">
              <a:rPr lang="ar-SY" smtClean="0"/>
              <a:t>63</a:t>
            </a:fld>
            <a:endParaRPr lang="ar-SY"/>
          </a:p>
        </p:txBody>
      </p:sp>
    </p:spTree>
    <p:extLst>
      <p:ext uri="{BB962C8B-B14F-4D97-AF65-F5344CB8AC3E}">
        <p14:creationId xmlns:p14="http://schemas.microsoft.com/office/powerpoint/2010/main" val="394429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62F780-5D71-4148-AF2D-62139A8F462D}" type="datetime1">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A9985A-BED4-403F-8F8A-932D2D8E8E14}" type="slidenum">
              <a:rPr lang="en-US" smtClean="0"/>
              <a:t>‹#›</a:t>
            </a:fld>
            <a:endParaRPr lang="en-US"/>
          </a:p>
        </p:txBody>
      </p:sp>
    </p:spTree>
    <p:extLst>
      <p:ext uri="{BB962C8B-B14F-4D97-AF65-F5344CB8AC3E}">
        <p14:creationId xmlns:p14="http://schemas.microsoft.com/office/powerpoint/2010/main" val="3751852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1B0BC0-82A0-4A79-9ECA-7C78376667BF}" type="datetime1">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A9985A-BED4-403F-8F8A-932D2D8E8E14}" type="slidenum">
              <a:rPr lang="en-US" smtClean="0"/>
              <a:t>‹#›</a:t>
            </a:fld>
            <a:endParaRPr lang="en-US"/>
          </a:p>
        </p:txBody>
      </p:sp>
    </p:spTree>
    <p:extLst>
      <p:ext uri="{BB962C8B-B14F-4D97-AF65-F5344CB8AC3E}">
        <p14:creationId xmlns:p14="http://schemas.microsoft.com/office/powerpoint/2010/main" val="3705359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4E59E6-4566-4F5C-A124-65EAC71E3893}" type="datetime1">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A9985A-BED4-403F-8F8A-932D2D8E8E14}" type="slidenum">
              <a:rPr lang="en-US" smtClean="0"/>
              <a:t>‹#›</a:t>
            </a:fld>
            <a:endParaRPr lang="en-US"/>
          </a:p>
        </p:txBody>
      </p:sp>
    </p:spTree>
    <p:extLst>
      <p:ext uri="{BB962C8B-B14F-4D97-AF65-F5344CB8AC3E}">
        <p14:creationId xmlns:p14="http://schemas.microsoft.com/office/powerpoint/2010/main" val="3277744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4312B-C8D0-442D-8DD9-906272B1A0E6}" type="datetime1">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A9985A-BED4-403F-8F8A-932D2D8E8E14}" type="slidenum">
              <a:rPr lang="en-US" smtClean="0"/>
              <a:t>‹#›</a:t>
            </a:fld>
            <a:endParaRPr lang="en-US"/>
          </a:p>
        </p:txBody>
      </p:sp>
    </p:spTree>
    <p:extLst>
      <p:ext uri="{BB962C8B-B14F-4D97-AF65-F5344CB8AC3E}">
        <p14:creationId xmlns:p14="http://schemas.microsoft.com/office/powerpoint/2010/main" val="219932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31CD8C-07C2-460C-B088-8800757ADD5D}" type="datetime1">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A9985A-BED4-403F-8F8A-932D2D8E8E14}" type="slidenum">
              <a:rPr lang="en-US" smtClean="0"/>
              <a:t>‹#›</a:t>
            </a:fld>
            <a:endParaRPr lang="en-US"/>
          </a:p>
        </p:txBody>
      </p:sp>
    </p:spTree>
    <p:extLst>
      <p:ext uri="{BB962C8B-B14F-4D97-AF65-F5344CB8AC3E}">
        <p14:creationId xmlns:p14="http://schemas.microsoft.com/office/powerpoint/2010/main" val="876492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2C2E7D-07E2-4715-87AA-D1C1B1B2F1A5}" type="datetime1">
              <a:rPr lang="en-US" smtClean="0"/>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A9985A-BED4-403F-8F8A-932D2D8E8E14}" type="slidenum">
              <a:rPr lang="en-US" smtClean="0"/>
              <a:t>‹#›</a:t>
            </a:fld>
            <a:endParaRPr lang="en-US"/>
          </a:p>
        </p:txBody>
      </p:sp>
    </p:spTree>
    <p:extLst>
      <p:ext uri="{BB962C8B-B14F-4D97-AF65-F5344CB8AC3E}">
        <p14:creationId xmlns:p14="http://schemas.microsoft.com/office/powerpoint/2010/main" val="360017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6F2FF6-63CB-4B0C-A8DB-5F44D6004CE1}" type="datetime1">
              <a:rPr lang="en-US" smtClean="0"/>
              <a:t>3/19/2019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A9985A-BED4-403F-8F8A-932D2D8E8E14}" type="slidenum">
              <a:rPr lang="en-US" smtClean="0"/>
              <a:t>‹#›</a:t>
            </a:fld>
            <a:endParaRPr lang="en-US"/>
          </a:p>
        </p:txBody>
      </p:sp>
    </p:spTree>
    <p:extLst>
      <p:ext uri="{BB962C8B-B14F-4D97-AF65-F5344CB8AC3E}">
        <p14:creationId xmlns:p14="http://schemas.microsoft.com/office/powerpoint/2010/main" val="937575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DC2A36-9455-4CE3-A614-DDD84BB80FDA}" type="datetime1">
              <a:rPr lang="en-US" smtClean="0"/>
              <a:t>3/19/2019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A9985A-BED4-403F-8F8A-932D2D8E8E14}" type="slidenum">
              <a:rPr lang="en-US" smtClean="0"/>
              <a:t>‹#›</a:t>
            </a:fld>
            <a:endParaRPr lang="en-US"/>
          </a:p>
        </p:txBody>
      </p:sp>
    </p:spTree>
    <p:extLst>
      <p:ext uri="{BB962C8B-B14F-4D97-AF65-F5344CB8AC3E}">
        <p14:creationId xmlns:p14="http://schemas.microsoft.com/office/powerpoint/2010/main" val="1886843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DF2E41-4BDC-427B-9A11-23562CB85232}" type="datetime1">
              <a:rPr lang="en-US" smtClean="0"/>
              <a:t>3/19/2019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A9985A-BED4-403F-8F8A-932D2D8E8E14}" type="slidenum">
              <a:rPr lang="en-US" smtClean="0"/>
              <a:t>‹#›</a:t>
            </a:fld>
            <a:endParaRPr lang="en-US"/>
          </a:p>
        </p:txBody>
      </p:sp>
    </p:spTree>
    <p:extLst>
      <p:ext uri="{BB962C8B-B14F-4D97-AF65-F5344CB8AC3E}">
        <p14:creationId xmlns:p14="http://schemas.microsoft.com/office/powerpoint/2010/main" val="101112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3F83F4-9F6D-42A9-BB0D-5304E9E3C15D}" type="datetime1">
              <a:rPr lang="en-US" smtClean="0"/>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A9985A-BED4-403F-8F8A-932D2D8E8E14}" type="slidenum">
              <a:rPr lang="en-US" smtClean="0"/>
              <a:t>‹#›</a:t>
            </a:fld>
            <a:endParaRPr lang="en-US"/>
          </a:p>
        </p:txBody>
      </p:sp>
    </p:spTree>
    <p:extLst>
      <p:ext uri="{BB962C8B-B14F-4D97-AF65-F5344CB8AC3E}">
        <p14:creationId xmlns:p14="http://schemas.microsoft.com/office/powerpoint/2010/main" val="4002480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ACFE9A-9E3C-4DC2-AB2A-6834D18F56C3}" type="datetime1">
              <a:rPr lang="en-US" smtClean="0"/>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A9985A-BED4-403F-8F8A-932D2D8E8E14}" type="slidenum">
              <a:rPr lang="en-US" smtClean="0"/>
              <a:t>‹#›</a:t>
            </a:fld>
            <a:endParaRPr lang="en-US"/>
          </a:p>
        </p:txBody>
      </p:sp>
    </p:spTree>
    <p:extLst>
      <p:ext uri="{BB962C8B-B14F-4D97-AF65-F5344CB8AC3E}">
        <p14:creationId xmlns:p14="http://schemas.microsoft.com/office/powerpoint/2010/main" val="2582125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F707B9-9148-47A6-9D37-2C2D306051CC}" type="datetime1">
              <a:rPr lang="en-US" smtClean="0"/>
              <a:t>3/19/2019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A9985A-BED4-403F-8F8A-932D2D8E8E14}" type="slidenum">
              <a:rPr lang="en-US" smtClean="0"/>
              <a:t>‹#›</a:t>
            </a:fld>
            <a:endParaRPr lang="en-US"/>
          </a:p>
        </p:txBody>
      </p:sp>
    </p:spTree>
    <p:extLst>
      <p:ext uri="{BB962C8B-B14F-4D97-AF65-F5344CB8AC3E}">
        <p14:creationId xmlns:p14="http://schemas.microsoft.com/office/powerpoint/2010/main" val="2247961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vizhub.healthdata.org/gbd-compare/"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vizhub.healthdata.org/gbd-compare/"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vizhub.healthdata.org/gbd-compare/"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vizhub.healthdata.org/gbd-compare/"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who.int/news-room/detail/13-04-2016-investing-in-treatment-for-depression-and-anxiety-leads-to-fourfold-return" TargetMode="External"/><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hyperlink" Target="http://www.who.int/news-room/fact-sheets/detail/suicide" TargetMode="External"/><Relationship Id="rId4" Type="http://schemas.openxmlformats.org/officeDocument/2006/relationships/hyperlink" Target="https://www.thelancet.com/journals/lanpsy/article/PIIS2215-0366(16)30024-4/fulltex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hyperlink" Target="https://www.thelancet.com/journals/lanpsy/article/PIIS2215-0366(16)30024-4/fulltext" TargetMode="External"/><Relationship Id="rId5" Type="http://schemas.openxmlformats.org/officeDocument/2006/relationships/hyperlink" Target="http://www.who.int/news-room/detail/13-04-2016-investing-in-treatment-for-depression-and-anxiety-leads-to-fourfold-return" TargetMode="Externa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hyperlink" Target="http://www.who.int/news-room/detail/13-04-2016-investing-in-treatment-for-depression-and-anxiety-leads-to-fourfold-return"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www.thelancet.com/journals/lanpsy/article/PIIS2215-0366(16)30024-4/fulltext"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who.int/features/factfiles/mental_health/mental_health_facts/ar/index8.html" TargetMode="External"/><Relationship Id="rId2" Type="http://schemas.openxmlformats.org/officeDocument/2006/relationships/hyperlink" Target="https://www.who.int/ar/news-room/fact-sheets/detail/mental-health-strengthening-our-respons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www.who.int/ar/news-room/fact-sheets/detail/mental-health-strengthening-our-response"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spherestandards.org/" TargetMode="External"/><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hyperlink" Target="https://www.who.int/hac/techguidance/en/" TargetMode="Externa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interagencystandingcommittee.org/system/files/iasc_guidelines_mhpss_arabic.pdf" TargetMode="External"/><Relationship Id="rId3" Type="http://schemas.openxmlformats.org/officeDocument/2006/relationships/hyperlink" Target="https://www.who.int/mental_health/publications/guide_field_workers/en/" TargetMode="External"/><Relationship Id="rId7" Type="http://schemas.openxmlformats.org/officeDocument/2006/relationships/hyperlink" Target="https://www.who.int/mental_health/mhgap/en/"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hyperlink" Target="https://www.preparecenter.org/sites/default/files/community-based_psychosocial_support_-_trainers_book_-_arabic.pdf"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7.jpeg"/><Relationship Id="rId7" Type="http://schemas.openxmlformats.org/officeDocument/2006/relationships/image" Target="../media/image39.jpeg"/><Relationship Id="rId2" Type="http://schemas.openxmlformats.org/officeDocument/2006/relationships/image" Target="../media/image36.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8.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who.int/ar/about/who-we-are/constitution" TargetMode="External"/><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s://www.who.int/features/factfiles/mental_health/e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646066"/>
            <a:ext cx="12192000" cy="2260953"/>
          </a:xfrm>
          <a:solidFill>
            <a:schemeClr val="bg1">
              <a:lumMod val="50000"/>
            </a:schemeClr>
          </a:solidFill>
        </p:spPr>
        <p:txBody>
          <a:bodyPr anchor="ctr">
            <a:noAutofit/>
          </a:bodyPr>
          <a:lstStyle/>
          <a:p>
            <a:pPr rtl="1">
              <a:lnSpc>
                <a:spcPct val="100000"/>
              </a:lnSpc>
            </a:pPr>
            <a:r>
              <a:rPr lang="ar-SA" sz="8000" b="1" dirty="0" smtClean="0">
                <a:solidFill>
                  <a:schemeClr val="bg1"/>
                </a:solidFill>
                <a:effectLst>
                  <a:outerShdw blurRad="38100" dist="38100" dir="2700000" algn="tl">
                    <a:srgbClr val="000000">
                      <a:alpha val="43137"/>
                    </a:srgbClr>
                  </a:outerShdw>
                </a:effectLst>
              </a:rPr>
              <a:t>الصحة النفسية</a:t>
            </a:r>
            <a:r>
              <a:rPr lang="ar-SY" sz="7200" b="1" dirty="0">
                <a:solidFill>
                  <a:schemeClr val="bg1"/>
                </a:solidFill>
                <a:effectLst>
                  <a:outerShdw blurRad="38100" dist="38100" dir="2700000" algn="tl">
                    <a:srgbClr val="000000">
                      <a:alpha val="43137"/>
                    </a:srgbClr>
                  </a:outerShdw>
                </a:effectLst>
              </a:rPr>
              <a:t/>
            </a:r>
            <a:br>
              <a:rPr lang="ar-SY" sz="7200" b="1" dirty="0">
                <a:solidFill>
                  <a:schemeClr val="bg1"/>
                </a:solidFill>
                <a:effectLst>
                  <a:outerShdw blurRad="38100" dist="38100" dir="2700000" algn="tl">
                    <a:srgbClr val="000000">
                      <a:alpha val="43137"/>
                    </a:srgbClr>
                  </a:outerShdw>
                </a:effectLst>
              </a:rPr>
            </a:br>
            <a:r>
              <a:rPr lang="ar-SA" sz="3500" b="1" dirty="0" smtClean="0">
                <a:solidFill>
                  <a:schemeClr val="bg1"/>
                </a:solidFill>
                <a:effectLst>
                  <a:outerShdw blurRad="38100" dist="38100" dir="2700000" algn="tl">
                    <a:srgbClr val="000000">
                      <a:alpha val="43137"/>
                    </a:srgbClr>
                  </a:outerShdw>
                </a:effectLst>
              </a:rPr>
              <a:t>الجانب </a:t>
            </a:r>
            <a:r>
              <a:rPr lang="ar-SA" sz="3500" b="1" dirty="0">
                <a:solidFill>
                  <a:schemeClr val="bg1"/>
                </a:solidFill>
                <a:effectLst>
                  <a:outerShdw blurRad="38100" dist="38100" dir="2700000" algn="tl">
                    <a:srgbClr val="000000">
                      <a:alpha val="43137"/>
                    </a:srgbClr>
                  </a:outerShdw>
                </a:effectLst>
              </a:rPr>
              <a:t>المهمل من صحتنا </a:t>
            </a:r>
            <a:r>
              <a:rPr lang="ar-SA" sz="3500" b="1" dirty="0" smtClean="0">
                <a:solidFill>
                  <a:schemeClr val="bg1"/>
                </a:solidFill>
                <a:effectLst>
                  <a:outerShdw blurRad="38100" dist="38100" dir="2700000" algn="tl">
                    <a:srgbClr val="000000">
                      <a:alpha val="43137"/>
                    </a:srgbClr>
                  </a:outerShdw>
                </a:effectLst>
              </a:rPr>
              <a:t>ورفاهنا</a:t>
            </a:r>
            <a:endParaRPr lang="en-US" sz="3500"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460750" y="5130800"/>
            <a:ext cx="5270500" cy="1727200"/>
          </a:xfrm>
        </p:spPr>
        <p:txBody>
          <a:bodyPr>
            <a:normAutofit/>
          </a:bodyPr>
          <a:lstStyle/>
          <a:p>
            <a:pPr rtl="1"/>
            <a:r>
              <a:rPr lang="ar-SY" sz="2800" b="1" dirty="0" smtClean="0"/>
              <a:t>د.حسن خنسة</a:t>
            </a:r>
          </a:p>
          <a:p>
            <a:pPr rtl="1"/>
            <a:r>
              <a:rPr lang="ar-SY" b="1" dirty="0" smtClean="0"/>
              <a:t>مؤسسة الآغا خان للخدمات الصحية</a:t>
            </a:r>
          </a:p>
          <a:p>
            <a:pPr rtl="1"/>
            <a:r>
              <a:rPr lang="ar-SY" sz="2000" dirty="0" smtClean="0"/>
              <a:t>إحدى وكالات شبكة الآغا خان للتنمية في سورية</a:t>
            </a:r>
          </a:p>
          <a:p>
            <a:pPr rtl="1"/>
            <a:r>
              <a:rPr lang="ar-SY" sz="1600" dirty="0"/>
              <a:t>المؤتمر الدولي الطبي </a:t>
            </a:r>
            <a:r>
              <a:rPr lang="ar-SY" sz="1600" dirty="0" smtClean="0"/>
              <a:t>الثاني - جامعة حماة - آذار - 2019</a:t>
            </a:r>
            <a:endParaRPr lang="en-US" sz="1600" dirty="0"/>
          </a:p>
        </p:txBody>
      </p:sp>
      <p:sp>
        <p:nvSpPr>
          <p:cNvPr id="4" name="Slide Number Placeholder 3"/>
          <p:cNvSpPr>
            <a:spLocks noGrp="1"/>
          </p:cNvSpPr>
          <p:nvPr>
            <p:ph type="sldNum" sz="quarter" idx="12"/>
          </p:nvPr>
        </p:nvSpPr>
        <p:spPr/>
        <p:txBody>
          <a:bodyPr/>
          <a:lstStyle/>
          <a:p>
            <a:fld id="{ADA9985A-BED4-403F-8F8A-932D2D8E8E14}" type="slidenum">
              <a:rPr lang="en-US" smtClean="0"/>
              <a:t>1</a:t>
            </a:fld>
            <a:endParaRPr lang="en-US"/>
          </a:p>
        </p:txBody>
      </p:sp>
      <p:pic>
        <p:nvPicPr>
          <p:cNvPr id="5" name="Picture 4"/>
          <p:cNvPicPr>
            <a:picLocks noChangeAspect="1"/>
          </p:cNvPicPr>
          <p:nvPr/>
        </p:nvPicPr>
        <p:blipFill>
          <a:blip r:embed="rId2"/>
          <a:stretch>
            <a:fillRect/>
          </a:stretch>
        </p:blipFill>
        <p:spPr>
          <a:xfrm>
            <a:off x="3340100" y="-190500"/>
            <a:ext cx="5042784" cy="2836566"/>
          </a:xfrm>
          <a:prstGeom prst="rect">
            <a:avLst/>
          </a:prstGeom>
        </p:spPr>
      </p:pic>
    </p:spTree>
    <p:extLst>
      <p:ext uri="{BB962C8B-B14F-4D97-AF65-F5344CB8AC3E}">
        <p14:creationId xmlns:p14="http://schemas.microsoft.com/office/powerpoint/2010/main" val="3286025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1056" t="7784" r="24808" b="21403"/>
          <a:stretch/>
        </p:blipFill>
        <p:spPr>
          <a:xfrm>
            <a:off x="4702781" y="784929"/>
            <a:ext cx="7297948" cy="5977699"/>
          </a:xfrm>
          <a:prstGeom prst="rect">
            <a:avLst/>
          </a:prstGeom>
        </p:spPr>
      </p:pic>
      <p:sp>
        <p:nvSpPr>
          <p:cNvPr id="10" name="Rounded Rectangle 9"/>
          <p:cNvSpPr/>
          <p:nvPr/>
        </p:nvSpPr>
        <p:spPr>
          <a:xfrm>
            <a:off x="2154622" y="1422400"/>
            <a:ext cx="1606536" cy="507728"/>
          </a:xfrm>
          <a:prstGeom prst="roundRect">
            <a:avLst/>
          </a:prstGeom>
          <a:solidFill>
            <a:srgbClr val="FFFF66">
              <a:alpha val="45098"/>
            </a:srgbClr>
          </a:solid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0" y="6335520"/>
            <a:ext cx="2038663" cy="474485"/>
            <a:chOff x="6036" y="6356698"/>
            <a:chExt cx="2038663" cy="474485"/>
          </a:xfrm>
        </p:grpSpPr>
        <p:sp>
          <p:nvSpPr>
            <p:cNvPr id="14" name="Rectangle 13"/>
            <p:cNvSpPr/>
            <p:nvPr/>
          </p:nvSpPr>
          <p:spPr>
            <a:xfrm>
              <a:off x="6036" y="6631128"/>
              <a:ext cx="1845377" cy="200055"/>
            </a:xfrm>
            <a:prstGeom prst="rect">
              <a:avLst/>
            </a:prstGeom>
          </p:spPr>
          <p:txBody>
            <a:bodyPr wrap="none">
              <a:spAutoFit/>
            </a:bodyPr>
            <a:lstStyle/>
            <a:p>
              <a:r>
                <a:rPr lang="en-US" sz="700" dirty="0" smtClean="0">
                  <a:hlinkClick r:id="rId3"/>
                </a:rPr>
                <a:t>https://vizhub.healthdata.org/gbd-compare/</a:t>
              </a:r>
              <a:r>
                <a:rPr lang="en-US" sz="700" dirty="0" smtClean="0"/>
                <a:t> </a:t>
              </a:r>
              <a:endParaRPr lang="en-US" sz="700" dirty="0"/>
            </a:p>
          </p:txBody>
        </p:sp>
        <p:sp>
          <p:nvSpPr>
            <p:cNvPr id="15" name="Rectangle 14"/>
            <p:cNvSpPr/>
            <p:nvPr/>
          </p:nvSpPr>
          <p:spPr>
            <a:xfrm>
              <a:off x="6036" y="6356698"/>
              <a:ext cx="2038663" cy="338554"/>
            </a:xfrm>
            <a:prstGeom prst="rect">
              <a:avLst/>
            </a:prstGeom>
          </p:spPr>
          <p:txBody>
            <a:bodyPr wrap="square">
              <a:spAutoFit/>
            </a:bodyPr>
            <a:lstStyle/>
            <a:p>
              <a:r>
                <a:rPr lang="en-US" sz="800" b="1" dirty="0">
                  <a:solidFill>
                    <a:schemeClr val="accent1">
                      <a:lumMod val="50000"/>
                    </a:schemeClr>
                  </a:solidFill>
                </a:rPr>
                <a:t>Institute for Health Metrics and </a:t>
              </a:r>
              <a:r>
                <a:rPr lang="en-US" sz="800" b="1" dirty="0" smtClean="0">
                  <a:solidFill>
                    <a:schemeClr val="accent1">
                      <a:lumMod val="50000"/>
                    </a:schemeClr>
                  </a:solidFill>
                </a:rPr>
                <a:t>Evaluation, </a:t>
              </a:r>
            </a:p>
            <a:p>
              <a:r>
                <a:rPr lang="en-US" sz="800" b="1" dirty="0" smtClean="0">
                  <a:solidFill>
                    <a:schemeClr val="accent1">
                      <a:lumMod val="50000"/>
                    </a:schemeClr>
                  </a:solidFill>
                </a:rPr>
                <a:t>GBD, 2018 </a:t>
              </a:r>
              <a:r>
                <a:rPr lang="en-US" sz="800" b="1" dirty="0">
                  <a:solidFill>
                    <a:schemeClr val="accent1">
                      <a:lumMod val="50000"/>
                    </a:schemeClr>
                  </a:solidFill>
                </a:rPr>
                <a:t>University of Washington </a:t>
              </a:r>
            </a:p>
          </p:txBody>
        </p:sp>
      </p:grpSp>
      <p:sp>
        <p:nvSpPr>
          <p:cNvPr id="16" name="Rounded Rectangle 15"/>
          <p:cNvSpPr/>
          <p:nvPr/>
        </p:nvSpPr>
        <p:spPr>
          <a:xfrm>
            <a:off x="4652698" y="6336074"/>
            <a:ext cx="3222632" cy="483327"/>
          </a:xfrm>
          <a:prstGeom prst="roundRect">
            <a:avLst>
              <a:gd name="adj" fmla="val 29433"/>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7964280" y="6584371"/>
            <a:ext cx="679949" cy="2220"/>
          </a:xfrm>
          <a:prstGeom prst="straightConnector1">
            <a:avLst/>
          </a:prstGeom>
          <a:ln w="1016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10835" y="197426"/>
            <a:ext cx="3509487" cy="3893374"/>
          </a:xfrm>
          <a:prstGeom prst="rect">
            <a:avLst/>
          </a:prstGeom>
        </p:spPr>
        <p:txBody>
          <a:bodyPr wrap="none">
            <a:spAutoFit/>
          </a:bodyPr>
          <a:lstStyle/>
          <a:p>
            <a:r>
              <a:rPr lang="en-US" sz="3600" b="1" dirty="0" smtClean="0">
                <a:solidFill>
                  <a:srgbClr val="FF0000"/>
                </a:solidFill>
              </a:rPr>
              <a:t>Mental Disorders</a:t>
            </a:r>
          </a:p>
          <a:p>
            <a:r>
              <a:rPr lang="en-US" sz="4100" b="1" dirty="0" smtClean="0"/>
              <a:t>Global Ranking</a:t>
            </a:r>
          </a:p>
          <a:p>
            <a:r>
              <a:rPr lang="en-US" sz="3200" b="1" dirty="0" smtClean="0"/>
              <a:t>Both sexes, All ages</a:t>
            </a:r>
          </a:p>
          <a:p>
            <a:r>
              <a:rPr lang="en-US" sz="8900" b="1" dirty="0" smtClean="0">
                <a:solidFill>
                  <a:srgbClr val="FF0000"/>
                </a:solidFill>
              </a:rPr>
              <a:t>Deaths</a:t>
            </a:r>
          </a:p>
          <a:p>
            <a:r>
              <a:rPr lang="en-US" sz="5000" b="1" dirty="0" smtClean="0"/>
              <a:t>per  100,000</a:t>
            </a:r>
            <a:endParaRPr lang="en-US" sz="5000" dirty="0"/>
          </a:p>
        </p:txBody>
      </p:sp>
      <p:sp>
        <p:nvSpPr>
          <p:cNvPr id="22" name="Rectangle 21"/>
          <p:cNvSpPr/>
          <p:nvPr/>
        </p:nvSpPr>
        <p:spPr>
          <a:xfrm>
            <a:off x="4667920" y="-46068"/>
            <a:ext cx="1435008" cy="830997"/>
          </a:xfrm>
          <a:prstGeom prst="rect">
            <a:avLst/>
          </a:prstGeom>
        </p:spPr>
        <p:txBody>
          <a:bodyPr wrap="none">
            <a:spAutoFit/>
          </a:bodyPr>
          <a:lstStyle/>
          <a:p>
            <a:r>
              <a:rPr lang="en-US" sz="4800" b="1" dirty="0" smtClean="0"/>
              <a:t>1990</a:t>
            </a:r>
            <a:endParaRPr lang="en-US" sz="4800" dirty="0"/>
          </a:p>
        </p:txBody>
      </p:sp>
      <p:sp>
        <p:nvSpPr>
          <p:cNvPr id="26" name="Rectangle 25"/>
          <p:cNvSpPr/>
          <p:nvPr/>
        </p:nvSpPr>
        <p:spPr>
          <a:xfrm>
            <a:off x="8825639" y="-46067"/>
            <a:ext cx="1435008" cy="830997"/>
          </a:xfrm>
          <a:prstGeom prst="rect">
            <a:avLst/>
          </a:prstGeom>
        </p:spPr>
        <p:txBody>
          <a:bodyPr wrap="none">
            <a:spAutoFit/>
          </a:bodyPr>
          <a:lstStyle/>
          <a:p>
            <a:r>
              <a:rPr lang="en-US" sz="4800" b="1" dirty="0" smtClean="0"/>
              <a:t>2017</a:t>
            </a:r>
            <a:endParaRPr lang="en-US" sz="4800" dirty="0"/>
          </a:p>
        </p:txBody>
      </p:sp>
      <p:sp>
        <p:nvSpPr>
          <p:cNvPr id="27" name="Rounded Rectangle 26"/>
          <p:cNvSpPr/>
          <p:nvPr/>
        </p:nvSpPr>
        <p:spPr>
          <a:xfrm>
            <a:off x="8836149" y="6342708"/>
            <a:ext cx="3222632" cy="483327"/>
          </a:xfrm>
          <a:prstGeom prst="roundRect">
            <a:avLst>
              <a:gd name="adj" fmla="val 29433"/>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131817" y="5477989"/>
            <a:ext cx="963725" cy="1015663"/>
          </a:xfrm>
          <a:prstGeom prst="rect">
            <a:avLst/>
          </a:prstGeom>
        </p:spPr>
        <p:txBody>
          <a:bodyPr wrap="none">
            <a:spAutoFit/>
          </a:bodyPr>
          <a:lstStyle/>
          <a:p>
            <a:r>
              <a:rPr lang="en-US" sz="6000" b="1" dirty="0" smtClean="0">
                <a:solidFill>
                  <a:srgbClr val="FF0000"/>
                </a:solidFill>
                <a:cs typeface="Arial" panose="020B0604020202020204" pitchFamily="34" charset="0"/>
              </a:rPr>
              <a:t>21</a:t>
            </a:r>
            <a:endParaRPr lang="en-US" sz="6000" b="1" dirty="0">
              <a:cs typeface="Arial" panose="020B0604020202020204" pitchFamily="34" charset="0"/>
            </a:endParaRPr>
          </a:p>
        </p:txBody>
      </p:sp>
      <p:sp>
        <p:nvSpPr>
          <p:cNvPr id="29" name="Rectangle 28"/>
          <p:cNvSpPr/>
          <p:nvPr/>
        </p:nvSpPr>
        <p:spPr>
          <a:xfrm>
            <a:off x="3933882" y="5482794"/>
            <a:ext cx="963725" cy="1015663"/>
          </a:xfrm>
          <a:prstGeom prst="rect">
            <a:avLst/>
          </a:prstGeom>
        </p:spPr>
        <p:txBody>
          <a:bodyPr wrap="none">
            <a:spAutoFit/>
          </a:bodyPr>
          <a:lstStyle/>
          <a:p>
            <a:r>
              <a:rPr lang="en-US" sz="6000" b="1" dirty="0" smtClean="0">
                <a:solidFill>
                  <a:srgbClr val="FF0000"/>
                </a:solidFill>
                <a:cs typeface="Arial" panose="020B0604020202020204" pitchFamily="34" charset="0"/>
              </a:rPr>
              <a:t>21</a:t>
            </a:r>
            <a:endParaRPr lang="en-US" sz="6000" b="1" dirty="0">
              <a:cs typeface="Arial" panose="020B0604020202020204" pitchFamily="34" charset="0"/>
            </a:endParaRP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l="75189" t="7183" r="1227" b="78452"/>
          <a:stretch/>
        </p:blipFill>
        <p:spPr>
          <a:xfrm>
            <a:off x="-2171" y="5346461"/>
            <a:ext cx="1799765" cy="989059"/>
          </a:xfrm>
          <a:prstGeom prst="rect">
            <a:avLst/>
          </a:prstGeom>
        </p:spPr>
      </p:pic>
      <p:sp>
        <p:nvSpPr>
          <p:cNvPr id="19" name="Rounded Rectangle 18"/>
          <p:cNvSpPr/>
          <p:nvPr/>
        </p:nvSpPr>
        <p:spPr>
          <a:xfrm>
            <a:off x="4642188" y="4106782"/>
            <a:ext cx="3222632" cy="483327"/>
          </a:xfrm>
          <a:prstGeom prst="roundRect">
            <a:avLst>
              <a:gd name="adj" fmla="val 29433"/>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V="1">
            <a:off x="7953770" y="4011947"/>
            <a:ext cx="852673" cy="345352"/>
          </a:xfrm>
          <a:prstGeom prst="straightConnector1">
            <a:avLst/>
          </a:prstGeom>
          <a:ln w="1016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8825639" y="3528620"/>
            <a:ext cx="3222632" cy="483327"/>
          </a:xfrm>
          <a:prstGeom prst="roundRect">
            <a:avLst>
              <a:gd name="adj" fmla="val 29433"/>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933881" y="3262451"/>
            <a:ext cx="1040670" cy="1015663"/>
          </a:xfrm>
          <a:prstGeom prst="rect">
            <a:avLst/>
          </a:prstGeom>
        </p:spPr>
        <p:txBody>
          <a:bodyPr wrap="none">
            <a:spAutoFit/>
          </a:bodyPr>
          <a:lstStyle/>
          <a:p>
            <a:r>
              <a:rPr lang="ar-SY" sz="6000" b="1" dirty="0" smtClean="0">
                <a:solidFill>
                  <a:srgbClr val="FF0000"/>
                </a:solidFill>
                <a:cs typeface="Arial" panose="020B0604020202020204" pitchFamily="34" charset="0"/>
              </a:rPr>
              <a:t>13</a:t>
            </a:r>
            <a:endParaRPr lang="en-US" sz="6000" b="1" dirty="0">
              <a:cs typeface="Arial" panose="020B0604020202020204" pitchFamily="34" charset="0"/>
            </a:endParaRPr>
          </a:p>
        </p:txBody>
      </p:sp>
      <p:sp>
        <p:nvSpPr>
          <p:cNvPr id="30" name="Rectangle 29"/>
          <p:cNvSpPr/>
          <p:nvPr/>
        </p:nvSpPr>
        <p:spPr>
          <a:xfrm>
            <a:off x="7875380" y="3019408"/>
            <a:ext cx="997389" cy="1015663"/>
          </a:xfrm>
          <a:prstGeom prst="rect">
            <a:avLst/>
          </a:prstGeom>
        </p:spPr>
        <p:txBody>
          <a:bodyPr wrap="none">
            <a:spAutoFit/>
          </a:bodyPr>
          <a:lstStyle/>
          <a:p>
            <a:r>
              <a:rPr lang="ar-SY" sz="6000" b="1" dirty="0" smtClean="0">
                <a:solidFill>
                  <a:srgbClr val="FF0000"/>
                </a:solidFill>
                <a:cs typeface="Arial" panose="020B0604020202020204" pitchFamily="34" charset="0"/>
              </a:rPr>
              <a:t>11</a:t>
            </a:r>
            <a:endParaRPr lang="en-US" sz="6000" b="1" dirty="0">
              <a:cs typeface="Arial" panose="020B0604020202020204" pitchFamily="34" charset="0"/>
            </a:endParaRPr>
          </a:p>
        </p:txBody>
      </p:sp>
    </p:spTree>
    <p:extLst>
      <p:ext uri="{BB962C8B-B14F-4D97-AF65-F5344CB8AC3E}">
        <p14:creationId xmlns:p14="http://schemas.microsoft.com/office/powerpoint/2010/main" val="420122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50"/>
                                        <p:tgtEl>
                                          <p:spTgt spid="16"/>
                                        </p:tgtEl>
                                      </p:cBhvr>
                                    </p:animEffect>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50"/>
                                        <p:tgtEl>
                                          <p:spTgt spid="2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50"/>
                                        <p:tgtEl>
                                          <p:spTgt spid="17"/>
                                        </p:tgtEl>
                                      </p:cBhvr>
                                    </p:animEffect>
                                  </p:childTnLst>
                                </p:cTn>
                              </p:par>
                            </p:childTnLst>
                          </p:cTn>
                        </p:par>
                        <p:par>
                          <p:cTn id="21" fill="hold">
                            <p:stCondLst>
                              <p:cond delay="750"/>
                            </p:stCondLst>
                            <p:childTnLst>
                              <p:par>
                                <p:cTn id="22" presetID="10"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250"/>
                                        <p:tgtEl>
                                          <p:spTgt spid="27"/>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childTnLst>
                          </p:cTn>
                        </p:par>
                        <p:par>
                          <p:cTn id="34" fill="hold">
                            <p:stCondLst>
                              <p:cond delay="250"/>
                            </p:stCondLst>
                            <p:childTnLst>
                              <p:par>
                                <p:cTn id="35" presetID="10"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250"/>
                                        <p:tgtEl>
                                          <p:spTgt spid="20"/>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par>
                          <p:cTn id="42" fill="hold">
                            <p:stCondLst>
                              <p:cond delay="750"/>
                            </p:stCondLst>
                            <p:childTnLst>
                              <p:par>
                                <p:cTn id="43" presetID="10" presetClass="entr" presetSubtype="0"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250"/>
                                        <p:tgtEl>
                                          <p:spTgt spid="24"/>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27" grpId="0" animBg="1"/>
      <p:bldP spid="28" grpId="0"/>
      <p:bldP spid="29" grpId="0"/>
      <p:bldP spid="19" grpId="0" animBg="1"/>
      <p:bldP spid="23" grpId="0" animBg="1"/>
      <p:bldP spid="24"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A9985A-BED4-403F-8F8A-932D2D8E8E14}" type="slidenum">
              <a:rPr lang="en-US" smtClean="0"/>
              <a:t>11</a:t>
            </a:fld>
            <a:endParaRPr lang="en-US"/>
          </a:p>
        </p:txBody>
      </p:sp>
      <p:sp>
        <p:nvSpPr>
          <p:cNvPr id="3" name="Rectangle 2"/>
          <p:cNvSpPr/>
          <p:nvPr/>
        </p:nvSpPr>
        <p:spPr>
          <a:xfrm>
            <a:off x="1482142" y="601715"/>
            <a:ext cx="9227716" cy="6771084"/>
          </a:xfrm>
          <a:prstGeom prst="rect">
            <a:avLst/>
          </a:prstGeom>
        </p:spPr>
        <p:txBody>
          <a:bodyPr wrap="square">
            <a:spAutoFit/>
          </a:bodyPr>
          <a:lstStyle/>
          <a:p>
            <a:pPr algn="ctr" rtl="1"/>
            <a:r>
              <a:rPr lang="ar-SY" sz="4400" b="1" dirty="0"/>
              <a:t>لـم يحصـل تغيـر واضح على المسـتوى العـالمي</a:t>
            </a:r>
          </a:p>
          <a:p>
            <a:pPr algn="ctr" rtl="1"/>
            <a:endParaRPr lang="ar-SY" sz="1200" b="1" dirty="0"/>
          </a:p>
          <a:p>
            <a:pPr algn="ctr" rtl="1"/>
            <a:r>
              <a:rPr lang="ar-SY" sz="4400" b="1" dirty="0"/>
              <a:t>بمعدل الوفيات الناجمة عن الإضطرابات </a:t>
            </a:r>
            <a:r>
              <a:rPr lang="ar-SY" sz="4400" b="1" dirty="0" smtClean="0"/>
              <a:t>النفسية</a:t>
            </a:r>
          </a:p>
          <a:p>
            <a:pPr algn="ctr" rtl="1"/>
            <a:endParaRPr lang="ar-SY" sz="4800" b="1" dirty="0"/>
          </a:p>
          <a:p>
            <a:pPr algn="ctr" rtl="1"/>
            <a:r>
              <a:rPr lang="ar-SY" sz="6000" b="1" dirty="0" smtClean="0">
                <a:solidFill>
                  <a:srgbClr val="FF0000"/>
                </a:solidFill>
              </a:rPr>
              <a:t>فلماذا إذاً تسليط </a:t>
            </a:r>
            <a:r>
              <a:rPr lang="ar-SY" sz="6000" b="1" dirty="0">
                <a:solidFill>
                  <a:srgbClr val="FF0000"/>
                </a:solidFill>
              </a:rPr>
              <a:t>المزيد من الضوء </a:t>
            </a:r>
            <a:r>
              <a:rPr lang="ar-SY" sz="6000" b="1" dirty="0" smtClean="0">
                <a:solidFill>
                  <a:srgbClr val="FF0000"/>
                </a:solidFill>
              </a:rPr>
              <a:t>والـجـهـود عـلى الصـحـة النفسـية</a:t>
            </a:r>
            <a:endParaRPr lang="en-US" sz="6000" b="1" dirty="0" smtClean="0">
              <a:solidFill>
                <a:srgbClr val="FF0000"/>
              </a:solidFill>
            </a:endParaRPr>
          </a:p>
          <a:p>
            <a:pPr algn="ctr" rtl="1"/>
            <a:r>
              <a:rPr lang="ar-SY" sz="16600" b="1" dirty="0" smtClean="0">
                <a:solidFill>
                  <a:srgbClr val="FF0000"/>
                </a:solidFill>
              </a:rPr>
              <a:t>؟</a:t>
            </a:r>
            <a:endParaRPr lang="ar-SY" sz="16600" b="1" dirty="0">
              <a:solidFill>
                <a:srgbClr val="FF0000"/>
              </a:solidFill>
            </a:endParaRPr>
          </a:p>
        </p:txBody>
      </p:sp>
    </p:spTree>
    <p:extLst>
      <p:ext uri="{BB962C8B-B14F-4D97-AF65-F5344CB8AC3E}">
        <p14:creationId xmlns:p14="http://schemas.microsoft.com/office/powerpoint/2010/main" val="1106707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4843716" y="699306"/>
            <a:ext cx="1351652" cy="1015663"/>
          </a:xfrm>
          <a:prstGeom prst="rect">
            <a:avLst/>
          </a:prstGeom>
        </p:spPr>
        <p:txBody>
          <a:bodyPr wrap="none">
            <a:spAutoFit/>
          </a:bodyPr>
          <a:lstStyle/>
          <a:p>
            <a:pPr algn="r" rtl="1"/>
            <a:r>
              <a:rPr lang="ar-SY" sz="6000" b="1" dirty="0" smtClean="0">
                <a:effectLst>
                  <a:outerShdw blurRad="38100" dist="38100" dir="2700000" algn="tl">
                    <a:srgbClr val="000000">
                      <a:alpha val="43137"/>
                    </a:srgbClr>
                  </a:outerShdw>
                </a:effectLst>
              </a:rPr>
              <a:t>موت</a:t>
            </a:r>
            <a:endParaRPr lang="en-US" sz="6000" dirty="0">
              <a:effectLst>
                <a:outerShdw blurRad="38100" dist="38100" dir="2700000" algn="tl">
                  <a:srgbClr val="000000">
                    <a:alpha val="43137"/>
                  </a:srgbClr>
                </a:outerShdw>
              </a:effectLst>
            </a:endParaRPr>
          </a:p>
        </p:txBody>
      </p:sp>
      <p:sp>
        <p:nvSpPr>
          <p:cNvPr id="10" name="Rectangle 9"/>
          <p:cNvSpPr/>
          <p:nvPr/>
        </p:nvSpPr>
        <p:spPr>
          <a:xfrm>
            <a:off x="8667781" y="471907"/>
            <a:ext cx="3387585" cy="646331"/>
          </a:xfrm>
          <a:prstGeom prst="rect">
            <a:avLst/>
          </a:prstGeom>
        </p:spPr>
        <p:txBody>
          <a:bodyPr wrap="square">
            <a:spAutoFit/>
          </a:bodyPr>
          <a:lstStyle/>
          <a:p>
            <a:pPr algn="r" rtl="1"/>
            <a:r>
              <a:rPr lang="ar-SY" sz="3600" b="1" dirty="0" smtClean="0">
                <a:solidFill>
                  <a:schemeClr val="bg1"/>
                </a:solidFill>
                <a:effectLst>
                  <a:outerShdw blurRad="38100" dist="38100" dir="2700000" algn="tl">
                    <a:srgbClr val="000000">
                      <a:alpha val="43137"/>
                    </a:srgbClr>
                  </a:outerShdw>
                </a:effectLst>
              </a:rPr>
              <a:t>عبء المرض</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6963" r="30788"/>
          <a:stretch/>
        </p:blipFill>
        <p:spPr>
          <a:xfrm>
            <a:off x="0" y="1666240"/>
            <a:ext cx="12174279" cy="5247640"/>
          </a:xfrm>
          <a:prstGeom prst="rect">
            <a:avLst/>
          </a:prstGeom>
          <a:ln>
            <a:noFill/>
          </a:ln>
          <a:effectLst>
            <a:softEdge rad="112500"/>
          </a:effectLst>
        </p:spPr>
      </p:pic>
    </p:spTree>
    <p:extLst>
      <p:ext uri="{BB962C8B-B14F-4D97-AF65-F5344CB8AC3E}">
        <p14:creationId xmlns:p14="http://schemas.microsoft.com/office/powerpoint/2010/main" val="2404682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p:nvSpPr>
        <p:spPr>
          <a:xfrm>
            <a:off x="8667781" y="471907"/>
            <a:ext cx="3387585" cy="646331"/>
          </a:xfrm>
          <a:prstGeom prst="rect">
            <a:avLst/>
          </a:prstGeom>
        </p:spPr>
        <p:txBody>
          <a:bodyPr wrap="square">
            <a:spAutoFit/>
          </a:bodyPr>
          <a:lstStyle/>
          <a:p>
            <a:pPr algn="r" rtl="1"/>
            <a:r>
              <a:rPr lang="ar-SY" sz="3600" b="1" dirty="0" smtClean="0">
                <a:solidFill>
                  <a:schemeClr val="bg1"/>
                </a:solidFill>
                <a:effectLst>
                  <a:outerShdw blurRad="38100" dist="38100" dir="2700000" algn="tl">
                    <a:srgbClr val="000000">
                      <a:alpha val="43137"/>
                    </a:srgbClr>
                  </a:outerShdw>
                </a:effectLst>
              </a:rPr>
              <a:t>عبء المرض الظاهر</a:t>
            </a:r>
          </a:p>
        </p:txBody>
      </p:sp>
      <p:sp>
        <p:nvSpPr>
          <p:cNvPr id="5" name="Rectangle 4"/>
          <p:cNvSpPr/>
          <p:nvPr/>
        </p:nvSpPr>
        <p:spPr>
          <a:xfrm>
            <a:off x="4843716" y="699306"/>
            <a:ext cx="1351652" cy="1015663"/>
          </a:xfrm>
          <a:prstGeom prst="rect">
            <a:avLst/>
          </a:prstGeom>
        </p:spPr>
        <p:txBody>
          <a:bodyPr wrap="none">
            <a:spAutoFit/>
          </a:bodyPr>
          <a:lstStyle/>
          <a:p>
            <a:pPr algn="r" rtl="1"/>
            <a:r>
              <a:rPr lang="ar-SY" sz="6000" b="1" dirty="0" smtClean="0">
                <a:effectLst>
                  <a:outerShdw blurRad="38100" dist="38100" dir="2700000" algn="tl">
                    <a:srgbClr val="000000">
                      <a:alpha val="43137"/>
                    </a:srgbClr>
                  </a:outerShdw>
                </a:effectLst>
              </a:rPr>
              <a:t>موت</a:t>
            </a:r>
            <a:endParaRPr lang="en-US" sz="6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10137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l" rtl="1"/>
            <a:fld id="{ADA9985A-BED4-403F-8F8A-932D2D8E8E14}" type="slidenum">
              <a:rPr lang="en-US" smtClean="0">
                <a:effectLst>
                  <a:outerShdw blurRad="38100" dist="38100" dir="2700000" algn="tl">
                    <a:srgbClr val="000000">
                      <a:alpha val="43137"/>
                    </a:srgbClr>
                  </a:outerShdw>
                </a:effectLst>
              </a:rPr>
              <a:pPr algn="l" rtl="1"/>
              <a:t>14</a:t>
            </a:fld>
            <a:endParaRPr lang="en-US">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6096000" y="1763402"/>
            <a:ext cx="1568058" cy="1200329"/>
          </a:xfrm>
          <a:prstGeom prst="rect">
            <a:avLst/>
          </a:prstGeom>
        </p:spPr>
        <p:txBody>
          <a:bodyPr wrap="none">
            <a:spAutoFit/>
          </a:bodyPr>
          <a:lstStyle/>
          <a:p>
            <a:pPr algn="r" rtl="1"/>
            <a:r>
              <a:rPr lang="ar-SY" sz="7200" b="1" dirty="0" smtClean="0">
                <a:solidFill>
                  <a:schemeClr val="bg1"/>
                </a:solidFill>
                <a:effectLst>
                  <a:outerShdw blurRad="38100" dist="38100" dir="2700000" algn="tl">
                    <a:srgbClr val="000000">
                      <a:alpha val="43137"/>
                    </a:srgbClr>
                  </a:outerShdw>
                </a:effectLst>
              </a:rPr>
              <a:t>عجز</a:t>
            </a:r>
            <a:endParaRPr lang="en-US" sz="7200"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3707726" y="1906949"/>
            <a:ext cx="1877438" cy="1200329"/>
          </a:xfrm>
          <a:prstGeom prst="rect">
            <a:avLst/>
          </a:prstGeom>
        </p:spPr>
        <p:txBody>
          <a:bodyPr wrap="none">
            <a:spAutoFit/>
          </a:bodyPr>
          <a:lstStyle/>
          <a:p>
            <a:pPr algn="r" rtl="1"/>
            <a:r>
              <a:rPr lang="ar-SY" sz="3600" b="1" dirty="0" smtClean="0">
                <a:solidFill>
                  <a:schemeClr val="bg1"/>
                </a:solidFill>
                <a:effectLst>
                  <a:outerShdw blurRad="38100" dist="38100" dir="2700000" algn="tl">
                    <a:srgbClr val="000000">
                      <a:alpha val="43137"/>
                    </a:srgbClr>
                  </a:outerShdw>
                </a:effectLst>
              </a:rPr>
              <a:t>عدم القدرة</a:t>
            </a:r>
          </a:p>
          <a:p>
            <a:pPr algn="r" rtl="1"/>
            <a:r>
              <a:rPr lang="ar-SY" sz="3600" b="1" dirty="0" smtClean="0">
                <a:solidFill>
                  <a:schemeClr val="bg1"/>
                </a:solidFill>
                <a:effectLst>
                  <a:outerShdw blurRad="38100" dist="38100" dir="2700000" algn="tl">
                    <a:srgbClr val="000000">
                      <a:alpha val="43137"/>
                    </a:srgbClr>
                  </a:outerShdw>
                </a:effectLst>
              </a:rPr>
              <a:t>على الانتاج</a:t>
            </a:r>
            <a:endParaRPr lang="en-US" sz="3600"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6036762" y="4651672"/>
            <a:ext cx="1141659" cy="1200329"/>
          </a:xfrm>
          <a:prstGeom prst="rect">
            <a:avLst/>
          </a:prstGeom>
        </p:spPr>
        <p:txBody>
          <a:bodyPr wrap="none">
            <a:spAutoFit/>
          </a:bodyPr>
          <a:lstStyle/>
          <a:p>
            <a:pPr algn="ctr" rtl="1"/>
            <a:r>
              <a:rPr lang="ar-SY" sz="3600" b="1" dirty="0" smtClean="0">
                <a:solidFill>
                  <a:schemeClr val="bg1"/>
                </a:solidFill>
                <a:effectLst>
                  <a:outerShdw blurRad="38100" dist="38100" dir="2700000" algn="tl">
                    <a:srgbClr val="000000">
                      <a:alpha val="43137"/>
                    </a:srgbClr>
                  </a:outerShdw>
                </a:effectLst>
              </a:rPr>
              <a:t>مشاكل</a:t>
            </a:r>
          </a:p>
          <a:p>
            <a:pPr algn="ctr" rtl="1"/>
            <a:r>
              <a:rPr lang="ar-SY" sz="3600" b="1" dirty="0" smtClean="0">
                <a:solidFill>
                  <a:schemeClr val="bg1"/>
                </a:solidFill>
                <a:effectLst>
                  <a:outerShdw blurRad="38100" dist="38100" dir="2700000" algn="tl">
                    <a:srgbClr val="000000">
                      <a:alpha val="43137"/>
                    </a:srgbClr>
                  </a:outerShdw>
                </a:effectLst>
              </a:rPr>
              <a:t>أسرية</a:t>
            </a:r>
            <a:endParaRPr lang="en-US" sz="3600"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5106074" y="3207537"/>
            <a:ext cx="1519968" cy="1200329"/>
          </a:xfrm>
          <a:prstGeom prst="rect">
            <a:avLst/>
          </a:prstGeom>
        </p:spPr>
        <p:txBody>
          <a:bodyPr wrap="none">
            <a:spAutoFit/>
          </a:bodyPr>
          <a:lstStyle/>
          <a:p>
            <a:pPr algn="ctr" rtl="1"/>
            <a:r>
              <a:rPr lang="ar-SY" sz="3600" b="1" dirty="0" smtClean="0">
                <a:solidFill>
                  <a:schemeClr val="bg1"/>
                </a:solidFill>
                <a:effectLst>
                  <a:outerShdw blurRad="38100" dist="38100" dir="2700000" algn="tl">
                    <a:srgbClr val="000000">
                      <a:alpha val="43137"/>
                    </a:srgbClr>
                  </a:outerShdw>
                </a:effectLst>
              </a:rPr>
              <a:t>مشاكل</a:t>
            </a:r>
          </a:p>
          <a:p>
            <a:pPr algn="ctr" rtl="1"/>
            <a:r>
              <a:rPr lang="ar-SY" sz="3600" b="1" dirty="0" smtClean="0">
                <a:solidFill>
                  <a:schemeClr val="bg1"/>
                </a:solidFill>
                <a:effectLst>
                  <a:outerShdw blurRad="38100" dist="38100" dir="2700000" algn="tl">
                    <a:srgbClr val="000000">
                      <a:alpha val="43137"/>
                    </a:srgbClr>
                  </a:outerShdw>
                </a:effectLst>
              </a:rPr>
              <a:t>اجتماعية</a:t>
            </a:r>
            <a:endParaRPr lang="en-US" sz="3600"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4542457" y="4444030"/>
            <a:ext cx="1127233" cy="1077218"/>
          </a:xfrm>
          <a:prstGeom prst="rect">
            <a:avLst/>
          </a:prstGeom>
        </p:spPr>
        <p:txBody>
          <a:bodyPr wrap="none">
            <a:spAutoFit/>
          </a:bodyPr>
          <a:lstStyle/>
          <a:p>
            <a:pPr algn="ctr" rtl="1"/>
            <a:r>
              <a:rPr lang="ar-SY" sz="3200" b="1" dirty="0" smtClean="0">
                <a:solidFill>
                  <a:schemeClr val="bg1"/>
                </a:solidFill>
                <a:effectLst>
                  <a:outerShdw blurRad="38100" dist="38100" dir="2700000" algn="tl">
                    <a:srgbClr val="000000">
                      <a:alpha val="43137"/>
                    </a:srgbClr>
                  </a:outerShdw>
                </a:effectLst>
              </a:rPr>
              <a:t>تكاليف</a:t>
            </a:r>
          </a:p>
          <a:p>
            <a:pPr algn="ctr" rtl="1"/>
            <a:r>
              <a:rPr lang="ar-SY" sz="3200" b="1" dirty="0" smtClean="0">
                <a:solidFill>
                  <a:schemeClr val="bg1"/>
                </a:solidFill>
                <a:effectLst>
                  <a:outerShdw blurRad="38100" dist="38100" dir="2700000" algn="tl">
                    <a:srgbClr val="000000">
                      <a:alpha val="43137"/>
                    </a:srgbClr>
                  </a:outerShdw>
                </a:effectLst>
              </a:rPr>
              <a:t>علاجية</a:t>
            </a:r>
            <a:endParaRPr lang="en-US" sz="3200" dirty="0">
              <a:solidFill>
                <a:schemeClr val="bg1"/>
              </a:solidFill>
              <a:effectLst>
                <a:outerShdw blurRad="38100" dist="38100" dir="2700000" algn="tl">
                  <a:srgbClr val="000000">
                    <a:alpha val="43137"/>
                  </a:srgbClr>
                </a:outerShdw>
              </a:effectLst>
            </a:endParaRPr>
          </a:p>
        </p:txBody>
      </p:sp>
      <p:sp>
        <p:nvSpPr>
          <p:cNvPr id="10" name="Rectangle 9"/>
          <p:cNvSpPr/>
          <p:nvPr/>
        </p:nvSpPr>
        <p:spPr>
          <a:xfrm>
            <a:off x="8667781" y="471907"/>
            <a:ext cx="3387585" cy="646331"/>
          </a:xfrm>
          <a:prstGeom prst="rect">
            <a:avLst/>
          </a:prstGeom>
        </p:spPr>
        <p:txBody>
          <a:bodyPr wrap="square">
            <a:spAutoFit/>
          </a:bodyPr>
          <a:lstStyle/>
          <a:p>
            <a:pPr algn="r" rtl="1"/>
            <a:r>
              <a:rPr lang="ar-SY" sz="3600" b="1" dirty="0" smtClean="0">
                <a:solidFill>
                  <a:schemeClr val="bg1"/>
                </a:solidFill>
                <a:effectLst>
                  <a:outerShdw blurRad="38100" dist="38100" dir="2700000" algn="tl">
                    <a:srgbClr val="000000">
                      <a:alpha val="43137"/>
                    </a:srgbClr>
                  </a:outerShdw>
                </a:effectLst>
              </a:rPr>
              <a:t>عبء المرض الظاهر</a:t>
            </a:r>
          </a:p>
        </p:txBody>
      </p:sp>
      <p:sp>
        <p:nvSpPr>
          <p:cNvPr id="12" name="Rectangle 11"/>
          <p:cNvSpPr/>
          <p:nvPr/>
        </p:nvSpPr>
        <p:spPr>
          <a:xfrm>
            <a:off x="8667780" y="3429000"/>
            <a:ext cx="3387585" cy="646331"/>
          </a:xfrm>
          <a:prstGeom prst="rect">
            <a:avLst/>
          </a:prstGeom>
        </p:spPr>
        <p:txBody>
          <a:bodyPr wrap="square">
            <a:spAutoFit/>
          </a:bodyPr>
          <a:lstStyle/>
          <a:p>
            <a:pPr algn="r" rtl="1"/>
            <a:r>
              <a:rPr lang="ar-SY" sz="3600" b="1" dirty="0" smtClean="0">
                <a:solidFill>
                  <a:schemeClr val="bg1"/>
                </a:solidFill>
                <a:effectLst>
                  <a:outerShdw blurRad="38100" dist="38100" dir="2700000" algn="tl">
                    <a:srgbClr val="000000">
                      <a:alpha val="43137"/>
                    </a:srgbClr>
                  </a:outerShdw>
                </a:effectLst>
              </a:rPr>
              <a:t>عبء المرض المهمل</a:t>
            </a:r>
          </a:p>
        </p:txBody>
      </p:sp>
      <p:sp>
        <p:nvSpPr>
          <p:cNvPr id="13" name="Rectangle 12"/>
          <p:cNvSpPr/>
          <p:nvPr/>
        </p:nvSpPr>
        <p:spPr>
          <a:xfrm>
            <a:off x="7075570" y="3137841"/>
            <a:ext cx="1002197" cy="1015663"/>
          </a:xfrm>
          <a:prstGeom prst="rect">
            <a:avLst/>
          </a:prstGeom>
        </p:spPr>
        <p:txBody>
          <a:bodyPr wrap="none">
            <a:spAutoFit/>
          </a:bodyPr>
          <a:lstStyle/>
          <a:p>
            <a:pPr algn="ctr" rtl="1"/>
            <a:r>
              <a:rPr lang="ar-SY" sz="6000" b="1" dirty="0" smtClean="0">
                <a:solidFill>
                  <a:schemeClr val="bg1"/>
                </a:solidFill>
                <a:effectLst>
                  <a:outerShdw blurRad="38100" dist="38100" dir="2700000" algn="tl">
                    <a:srgbClr val="000000">
                      <a:alpha val="43137"/>
                    </a:srgbClr>
                  </a:outerShdw>
                </a:effectLst>
              </a:rPr>
              <a:t>فقر</a:t>
            </a:r>
            <a:endParaRPr lang="en-US" sz="6000" dirty="0">
              <a:solidFill>
                <a:schemeClr val="bg1"/>
              </a:solidFill>
              <a:effectLst>
                <a:outerShdw blurRad="38100" dist="38100" dir="2700000" algn="tl">
                  <a:srgbClr val="000000">
                    <a:alpha val="43137"/>
                  </a:srgbClr>
                </a:outerShdw>
              </a:effectLst>
            </a:endParaRPr>
          </a:p>
        </p:txBody>
      </p:sp>
      <p:sp>
        <p:nvSpPr>
          <p:cNvPr id="14" name="Rectangle 13"/>
          <p:cNvSpPr/>
          <p:nvPr/>
        </p:nvSpPr>
        <p:spPr>
          <a:xfrm>
            <a:off x="4843716" y="699306"/>
            <a:ext cx="1351652" cy="1015663"/>
          </a:xfrm>
          <a:prstGeom prst="rect">
            <a:avLst/>
          </a:prstGeom>
        </p:spPr>
        <p:txBody>
          <a:bodyPr wrap="none">
            <a:spAutoFit/>
          </a:bodyPr>
          <a:lstStyle/>
          <a:p>
            <a:pPr algn="r" rtl="1"/>
            <a:r>
              <a:rPr lang="ar-SY" sz="6000" b="1" dirty="0" smtClean="0">
                <a:effectLst>
                  <a:outerShdw blurRad="38100" dist="38100" dir="2700000" algn="tl">
                    <a:srgbClr val="000000">
                      <a:alpha val="43137"/>
                    </a:srgbClr>
                  </a:outerShdw>
                </a:effectLst>
              </a:rPr>
              <a:t>موت</a:t>
            </a:r>
            <a:endParaRPr lang="en-US" sz="6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4697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
                                        <p:tgtEl>
                                          <p:spTgt spid="12"/>
                                        </p:tgtEl>
                                      </p:cBhvr>
                                    </p:animEffect>
                                  </p:childTnLst>
                                </p:cTn>
                              </p:par>
                            </p:childTnLst>
                          </p:cTn>
                        </p:par>
                        <p:par>
                          <p:cTn id="8" fill="hold">
                            <p:stCondLst>
                              <p:cond delay="1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51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01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151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01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251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682" y="-14950"/>
            <a:ext cx="12135758" cy="1708160"/>
          </a:xfrm>
          <a:prstGeom prst="rect">
            <a:avLst/>
          </a:prstGeom>
        </p:spPr>
        <p:txBody>
          <a:bodyPr wrap="none">
            <a:spAutoFit/>
          </a:bodyPr>
          <a:lstStyle/>
          <a:p>
            <a:r>
              <a:rPr lang="en-US" sz="10500" b="1" dirty="0" smtClean="0">
                <a:solidFill>
                  <a:srgbClr val="FF7355"/>
                </a:solidFill>
                <a:latin typeface="Times New Roman" panose="02020603050405020304" pitchFamily="18" charset="0"/>
                <a:cs typeface="Times New Roman" panose="02020603050405020304" pitchFamily="18" charset="0"/>
              </a:rPr>
              <a:t>DALY</a:t>
            </a:r>
            <a:r>
              <a:rPr lang="en-US" sz="10500" b="1" dirty="0" smtClean="0">
                <a:latin typeface="Times New Roman" panose="02020603050405020304" pitchFamily="18" charset="0"/>
                <a:cs typeface="Times New Roman" panose="02020603050405020304" pitchFamily="18" charset="0"/>
              </a:rPr>
              <a:t> </a:t>
            </a:r>
            <a:r>
              <a:rPr lang="en-US" sz="10500" dirty="0" smtClean="0">
                <a:latin typeface="Times New Roman" panose="02020603050405020304" pitchFamily="18" charset="0"/>
                <a:cs typeface="Times New Roman" panose="02020603050405020304" pitchFamily="18" charset="0"/>
              </a:rPr>
              <a:t>= YLD + YLL</a:t>
            </a:r>
            <a:endParaRPr lang="en-US" sz="10500" dirty="0">
              <a:latin typeface="Times New Roman" panose="02020603050405020304" pitchFamily="18" charset="0"/>
              <a:cs typeface="Times New Roman" panose="02020603050405020304" pitchFamily="18" charset="0"/>
            </a:endParaRPr>
          </a:p>
        </p:txBody>
      </p:sp>
      <p:sp>
        <p:nvSpPr>
          <p:cNvPr id="5" name="Rectangle 4"/>
          <p:cNvSpPr/>
          <p:nvPr/>
        </p:nvSpPr>
        <p:spPr>
          <a:xfrm>
            <a:off x="4783688" y="1753130"/>
            <a:ext cx="3626314" cy="461665"/>
          </a:xfrm>
          <a:prstGeom prst="rect">
            <a:avLst/>
          </a:prstGeom>
        </p:spPr>
        <p:txBody>
          <a:bodyPr wrap="none">
            <a:spAutoFit/>
          </a:bodyPr>
          <a:lstStyle/>
          <a:p>
            <a:r>
              <a:rPr lang="en-US" sz="2400" b="1" dirty="0" smtClean="0">
                <a:latin typeface="Times New Roman" panose="02020603050405020304" pitchFamily="18" charset="0"/>
                <a:cs typeface="Times New Roman" panose="02020603050405020304" pitchFamily="18" charset="0"/>
              </a:rPr>
              <a:t>Y</a:t>
            </a:r>
            <a:r>
              <a:rPr lang="en-US" sz="2400" dirty="0" smtClean="0">
                <a:latin typeface="Times New Roman" panose="02020603050405020304" pitchFamily="18" charset="0"/>
                <a:cs typeface="Times New Roman" panose="02020603050405020304" pitchFamily="18" charset="0"/>
              </a:rPr>
              <a:t>ears </a:t>
            </a:r>
            <a:r>
              <a:rPr lang="en-US" sz="2400" b="1" dirty="0" smtClean="0">
                <a:latin typeface="Times New Roman" panose="02020603050405020304" pitchFamily="18" charset="0"/>
                <a:cs typeface="Times New Roman" panose="02020603050405020304" pitchFamily="18" charset="0"/>
              </a:rPr>
              <a:t>L</a:t>
            </a:r>
            <a:r>
              <a:rPr lang="en-US" sz="2400" dirty="0" smtClean="0">
                <a:latin typeface="Times New Roman" panose="02020603050405020304" pitchFamily="18" charset="0"/>
                <a:cs typeface="Times New Roman" panose="02020603050405020304" pitchFamily="18" charset="0"/>
              </a:rPr>
              <a:t>ived with </a:t>
            </a:r>
            <a:r>
              <a:rPr lang="en-US" sz="2400" b="1" dirty="0" smtClean="0">
                <a:latin typeface="Times New Roman" panose="02020603050405020304" pitchFamily="18" charset="0"/>
                <a:cs typeface="Times New Roman" panose="02020603050405020304" pitchFamily="18" charset="0"/>
              </a:rPr>
              <a:t>D</a:t>
            </a:r>
            <a:r>
              <a:rPr lang="en-US" sz="2400" dirty="0" smtClean="0">
                <a:latin typeface="Times New Roman" panose="02020603050405020304" pitchFamily="18" charset="0"/>
                <a:cs typeface="Times New Roman" panose="02020603050405020304" pitchFamily="18" charset="0"/>
              </a:rPr>
              <a:t>isability</a:t>
            </a:r>
            <a:endParaRPr lang="en-US" sz="2400" dirty="0"/>
          </a:p>
        </p:txBody>
      </p:sp>
      <p:sp>
        <p:nvSpPr>
          <p:cNvPr id="6" name="Rectangle 5"/>
          <p:cNvSpPr/>
          <p:nvPr/>
        </p:nvSpPr>
        <p:spPr>
          <a:xfrm>
            <a:off x="9398079" y="1753130"/>
            <a:ext cx="2483372" cy="461665"/>
          </a:xfrm>
          <a:prstGeom prst="rect">
            <a:avLst/>
          </a:prstGeom>
        </p:spPr>
        <p:txBody>
          <a:bodyPr wrap="none">
            <a:spAutoFit/>
          </a:bodyPr>
          <a:lstStyle/>
          <a:p>
            <a:r>
              <a:rPr lang="en-US" sz="2400" b="1" dirty="0" smtClean="0">
                <a:latin typeface="Times New Roman" panose="02020603050405020304" pitchFamily="18" charset="0"/>
                <a:cs typeface="Times New Roman" panose="02020603050405020304" pitchFamily="18" charset="0"/>
              </a:rPr>
              <a:t>Y</a:t>
            </a:r>
            <a:r>
              <a:rPr lang="en-US" sz="2400" dirty="0" smtClean="0">
                <a:latin typeface="Times New Roman" panose="02020603050405020304" pitchFamily="18" charset="0"/>
                <a:cs typeface="Times New Roman" panose="02020603050405020304" pitchFamily="18" charset="0"/>
              </a:rPr>
              <a:t>ears of </a:t>
            </a:r>
            <a:r>
              <a:rPr lang="en-US" sz="2400" b="1" dirty="0" smtClean="0">
                <a:latin typeface="Times New Roman" panose="02020603050405020304" pitchFamily="18" charset="0"/>
                <a:cs typeface="Times New Roman" panose="02020603050405020304" pitchFamily="18" charset="0"/>
              </a:rPr>
              <a:t>L</a:t>
            </a:r>
            <a:r>
              <a:rPr lang="en-US" sz="2400" dirty="0" smtClean="0">
                <a:latin typeface="Times New Roman" panose="02020603050405020304" pitchFamily="18" charset="0"/>
                <a:cs typeface="Times New Roman" panose="02020603050405020304" pitchFamily="18" charset="0"/>
              </a:rPr>
              <a:t>ife </a:t>
            </a:r>
            <a:r>
              <a:rPr lang="en-US" sz="2400" b="1" dirty="0" smtClean="0">
                <a:latin typeface="Times New Roman" panose="02020603050405020304" pitchFamily="18" charset="0"/>
                <a:cs typeface="Times New Roman" panose="02020603050405020304" pitchFamily="18" charset="0"/>
              </a:rPr>
              <a:t>L</a:t>
            </a:r>
            <a:r>
              <a:rPr lang="en-US" sz="2400" dirty="0" smtClean="0">
                <a:latin typeface="Times New Roman" panose="02020603050405020304" pitchFamily="18" charset="0"/>
                <a:cs typeface="Times New Roman" panose="02020603050405020304" pitchFamily="18" charset="0"/>
              </a:rPr>
              <a:t>ost</a:t>
            </a:r>
            <a:endParaRPr lang="en-US" sz="2400" dirty="0"/>
          </a:p>
        </p:txBody>
      </p:sp>
      <p:sp>
        <p:nvSpPr>
          <p:cNvPr id="7" name="Rectangle 6"/>
          <p:cNvSpPr/>
          <p:nvPr/>
        </p:nvSpPr>
        <p:spPr>
          <a:xfrm>
            <a:off x="134273" y="1753130"/>
            <a:ext cx="3865161" cy="461665"/>
          </a:xfrm>
          <a:prstGeom prst="rect">
            <a:avLst/>
          </a:prstGeom>
        </p:spPr>
        <p:txBody>
          <a:bodyPr wrap="none">
            <a:spAutoFit/>
          </a:bodyPr>
          <a:lstStyle/>
          <a:p>
            <a:r>
              <a:rPr lang="en-US" sz="2400" b="1" dirty="0" smtClean="0">
                <a:solidFill>
                  <a:srgbClr val="FF7355"/>
                </a:solidFill>
                <a:latin typeface="Times New Roman" panose="02020603050405020304" pitchFamily="18" charset="0"/>
                <a:cs typeface="Times New Roman" panose="02020603050405020304" pitchFamily="18" charset="0"/>
              </a:rPr>
              <a:t>D</a:t>
            </a:r>
            <a:r>
              <a:rPr lang="en-US" sz="2400" dirty="0" smtClean="0">
                <a:latin typeface="Times New Roman" panose="02020603050405020304" pitchFamily="18" charset="0"/>
                <a:cs typeface="Times New Roman" panose="02020603050405020304" pitchFamily="18" charset="0"/>
              </a:rPr>
              <a:t>isability </a:t>
            </a:r>
            <a:r>
              <a:rPr lang="en-US" sz="2400" b="1" dirty="0" smtClean="0">
                <a:solidFill>
                  <a:srgbClr val="FF7355"/>
                </a:solidFill>
                <a:latin typeface="Times New Roman" panose="02020603050405020304" pitchFamily="18" charset="0"/>
                <a:cs typeface="Times New Roman" panose="02020603050405020304" pitchFamily="18" charset="0"/>
              </a:rPr>
              <a:t>A</a:t>
            </a:r>
            <a:r>
              <a:rPr lang="en-US" sz="2400" dirty="0" smtClean="0">
                <a:latin typeface="Times New Roman" panose="02020603050405020304" pitchFamily="18" charset="0"/>
                <a:cs typeface="Times New Roman" panose="02020603050405020304" pitchFamily="18" charset="0"/>
              </a:rPr>
              <a:t>djusted </a:t>
            </a:r>
            <a:r>
              <a:rPr lang="en-US" sz="2400" b="1" dirty="0" smtClean="0">
                <a:solidFill>
                  <a:srgbClr val="FF7355"/>
                </a:solidFill>
                <a:latin typeface="Times New Roman" panose="02020603050405020304" pitchFamily="18" charset="0"/>
                <a:cs typeface="Times New Roman" panose="02020603050405020304" pitchFamily="18" charset="0"/>
              </a:rPr>
              <a:t>L</a:t>
            </a:r>
            <a:r>
              <a:rPr lang="en-US" sz="2400" dirty="0" smtClean="0">
                <a:latin typeface="Times New Roman" panose="02020603050405020304" pitchFamily="18" charset="0"/>
                <a:cs typeface="Times New Roman" panose="02020603050405020304" pitchFamily="18" charset="0"/>
              </a:rPr>
              <a:t>ife </a:t>
            </a:r>
            <a:r>
              <a:rPr lang="en-US" sz="2400" b="1" dirty="0" smtClean="0">
                <a:solidFill>
                  <a:srgbClr val="FF7355"/>
                </a:solidFill>
                <a:latin typeface="Times New Roman" panose="02020603050405020304" pitchFamily="18" charset="0"/>
                <a:cs typeface="Times New Roman" panose="02020603050405020304" pitchFamily="18" charset="0"/>
              </a:rPr>
              <a:t>Y</a:t>
            </a:r>
            <a:r>
              <a:rPr lang="en-US" sz="2400" dirty="0" smtClean="0">
                <a:latin typeface="Times New Roman" panose="02020603050405020304" pitchFamily="18" charset="0"/>
                <a:cs typeface="Times New Roman" panose="02020603050405020304" pitchFamily="18" charset="0"/>
              </a:rPr>
              <a:t>ear</a:t>
            </a:r>
            <a:endParaRPr lang="en-US" sz="2400" dirty="0"/>
          </a:p>
        </p:txBody>
      </p:sp>
      <p:sp>
        <p:nvSpPr>
          <p:cNvPr id="8" name="Rectangle 7"/>
          <p:cNvSpPr/>
          <p:nvPr/>
        </p:nvSpPr>
        <p:spPr>
          <a:xfrm>
            <a:off x="134273" y="2274715"/>
            <a:ext cx="3775575" cy="1261884"/>
          </a:xfrm>
          <a:prstGeom prst="rect">
            <a:avLst/>
          </a:prstGeom>
        </p:spPr>
        <p:txBody>
          <a:bodyPr wrap="square">
            <a:spAutoFit/>
          </a:bodyPr>
          <a:lstStyle/>
          <a:p>
            <a:pPr algn="just"/>
            <a:r>
              <a:rPr lang="en-US" sz="1900" dirty="0" smtClean="0">
                <a:latin typeface="Times New Roman" panose="02020603050405020304" pitchFamily="18" charset="0"/>
                <a:cs typeface="Times New Roman" panose="02020603050405020304" pitchFamily="18" charset="0"/>
              </a:rPr>
              <a:t>is a measure of overall disease burden, expressed as the cumulative number of years lost due to ill-health, disability, or early death.</a:t>
            </a:r>
            <a:endParaRPr lang="en-US" sz="1900" dirty="0"/>
          </a:p>
        </p:txBody>
      </p:sp>
      <p:grpSp>
        <p:nvGrpSpPr>
          <p:cNvPr id="3" name="Group 2"/>
          <p:cNvGrpSpPr/>
          <p:nvPr/>
        </p:nvGrpSpPr>
        <p:grpSpPr>
          <a:xfrm>
            <a:off x="56243" y="3997857"/>
            <a:ext cx="12135757" cy="2732689"/>
            <a:chOff x="25400" y="2715157"/>
            <a:chExt cx="12135757" cy="2732689"/>
          </a:xfrm>
        </p:grpSpPr>
        <p:pic>
          <p:nvPicPr>
            <p:cNvPr id="2" name="Picture 1"/>
            <p:cNvPicPr>
              <a:picLocks noChangeAspect="1"/>
            </p:cNvPicPr>
            <p:nvPr/>
          </p:nvPicPr>
          <p:blipFill rotWithShape="1">
            <a:blip r:embed="rId2"/>
            <a:srcRect t="43847"/>
            <a:stretch/>
          </p:blipFill>
          <p:spPr>
            <a:xfrm>
              <a:off x="25400" y="2715157"/>
              <a:ext cx="12135757" cy="2732689"/>
            </a:xfrm>
            <a:prstGeom prst="rect">
              <a:avLst/>
            </a:prstGeom>
            <a:noFill/>
          </p:spPr>
        </p:pic>
        <p:sp>
          <p:nvSpPr>
            <p:cNvPr id="15" name="Rectangle 14"/>
            <p:cNvSpPr/>
            <p:nvPr/>
          </p:nvSpPr>
          <p:spPr>
            <a:xfrm>
              <a:off x="8410003" y="4514850"/>
              <a:ext cx="754636" cy="507648"/>
            </a:xfrm>
            <a:prstGeom prst="rect">
              <a:avLst/>
            </a:prstGeom>
            <a:solidFill>
              <a:srgbClr val="FF7355"/>
            </a:solidFill>
            <a:ln>
              <a:solidFill>
                <a:srgbClr val="E959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333803" y="4525960"/>
              <a:ext cx="543498" cy="482604"/>
            </a:xfrm>
            <a:prstGeom prst="rect">
              <a:avLst/>
            </a:prstGeom>
            <a:solidFill>
              <a:srgbClr val="FF7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Down Arrow 8"/>
          <p:cNvSpPr/>
          <p:nvPr/>
        </p:nvSpPr>
        <p:spPr>
          <a:xfrm>
            <a:off x="10233365" y="2399949"/>
            <a:ext cx="812800" cy="1412754"/>
          </a:xfrm>
          <a:prstGeom prst="downArrow">
            <a:avLst>
              <a:gd name="adj1" fmla="val 1875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6258806" y="2399949"/>
            <a:ext cx="812800" cy="1412754"/>
          </a:xfrm>
          <a:prstGeom prst="downArrow">
            <a:avLst>
              <a:gd name="adj1" fmla="val 1875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2090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154622" y="1422400"/>
            <a:ext cx="1606536" cy="507728"/>
          </a:xfrm>
          <a:prstGeom prst="roundRect">
            <a:avLst/>
          </a:prstGeom>
          <a:solidFill>
            <a:srgbClr val="FFFF66">
              <a:alpha val="45098"/>
            </a:srgbClr>
          </a:solid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1129" t="7849" r="24664" b="17756"/>
          <a:stretch/>
        </p:blipFill>
        <p:spPr>
          <a:xfrm>
            <a:off x="4705632" y="692610"/>
            <a:ext cx="7304927" cy="6078485"/>
          </a:xfrm>
          <a:prstGeom prst="rect">
            <a:avLst/>
          </a:prstGeom>
        </p:spPr>
      </p:pic>
      <p:grpSp>
        <p:nvGrpSpPr>
          <p:cNvPr id="7" name="Group 6"/>
          <p:cNvGrpSpPr/>
          <p:nvPr/>
        </p:nvGrpSpPr>
        <p:grpSpPr>
          <a:xfrm>
            <a:off x="0" y="6335520"/>
            <a:ext cx="2038663" cy="474485"/>
            <a:chOff x="6036" y="6356698"/>
            <a:chExt cx="2038663" cy="474485"/>
          </a:xfrm>
        </p:grpSpPr>
        <p:sp>
          <p:nvSpPr>
            <p:cNvPr id="14" name="Rectangle 13"/>
            <p:cNvSpPr/>
            <p:nvPr/>
          </p:nvSpPr>
          <p:spPr>
            <a:xfrm>
              <a:off x="6036" y="6631128"/>
              <a:ext cx="1845377" cy="200055"/>
            </a:xfrm>
            <a:prstGeom prst="rect">
              <a:avLst/>
            </a:prstGeom>
          </p:spPr>
          <p:txBody>
            <a:bodyPr wrap="none">
              <a:spAutoFit/>
            </a:bodyPr>
            <a:lstStyle/>
            <a:p>
              <a:r>
                <a:rPr lang="en-US" sz="700" dirty="0">
                  <a:hlinkClick r:id="rId3"/>
                </a:rPr>
                <a:t>https://vizhub.healthdata.org/gbd-compare</a:t>
              </a:r>
              <a:r>
                <a:rPr lang="en-US" sz="700" dirty="0" smtClean="0">
                  <a:hlinkClick r:id="rId3"/>
                </a:rPr>
                <a:t>/</a:t>
              </a:r>
              <a:r>
                <a:rPr lang="en-US" sz="700" dirty="0" smtClean="0"/>
                <a:t> </a:t>
              </a:r>
              <a:endParaRPr lang="en-US" sz="700" dirty="0"/>
            </a:p>
          </p:txBody>
        </p:sp>
        <p:sp>
          <p:nvSpPr>
            <p:cNvPr id="15" name="Rectangle 14"/>
            <p:cNvSpPr/>
            <p:nvPr/>
          </p:nvSpPr>
          <p:spPr>
            <a:xfrm>
              <a:off x="6036" y="6356698"/>
              <a:ext cx="2038663" cy="338554"/>
            </a:xfrm>
            <a:prstGeom prst="rect">
              <a:avLst/>
            </a:prstGeom>
          </p:spPr>
          <p:txBody>
            <a:bodyPr wrap="square">
              <a:spAutoFit/>
            </a:bodyPr>
            <a:lstStyle/>
            <a:p>
              <a:r>
                <a:rPr lang="en-US" sz="800" b="1" dirty="0">
                  <a:solidFill>
                    <a:schemeClr val="accent1">
                      <a:lumMod val="50000"/>
                    </a:schemeClr>
                  </a:solidFill>
                </a:rPr>
                <a:t>Institute for Health Metrics and </a:t>
              </a:r>
              <a:r>
                <a:rPr lang="en-US" sz="800" b="1" dirty="0" smtClean="0">
                  <a:solidFill>
                    <a:schemeClr val="accent1">
                      <a:lumMod val="50000"/>
                    </a:schemeClr>
                  </a:solidFill>
                </a:rPr>
                <a:t>Evaluation, </a:t>
              </a:r>
            </a:p>
            <a:p>
              <a:r>
                <a:rPr lang="en-US" sz="800" b="1" dirty="0" smtClean="0">
                  <a:solidFill>
                    <a:schemeClr val="accent1">
                      <a:lumMod val="50000"/>
                    </a:schemeClr>
                  </a:solidFill>
                </a:rPr>
                <a:t>GBD, 2018 </a:t>
              </a:r>
              <a:r>
                <a:rPr lang="en-US" sz="800" b="1" dirty="0">
                  <a:solidFill>
                    <a:schemeClr val="accent1">
                      <a:lumMod val="50000"/>
                    </a:schemeClr>
                  </a:solidFill>
                </a:rPr>
                <a:t>University of Washington </a:t>
              </a:r>
            </a:p>
          </p:txBody>
        </p:sp>
      </p:grpSp>
      <p:sp>
        <p:nvSpPr>
          <p:cNvPr id="16" name="Rounded Rectangle 15"/>
          <p:cNvSpPr/>
          <p:nvPr/>
        </p:nvSpPr>
        <p:spPr>
          <a:xfrm>
            <a:off x="4652698" y="3887171"/>
            <a:ext cx="3222632" cy="483327"/>
          </a:xfrm>
          <a:prstGeom prst="roundRect">
            <a:avLst>
              <a:gd name="adj" fmla="val 29433"/>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7969279" y="2464255"/>
            <a:ext cx="777921" cy="1422916"/>
          </a:xfrm>
          <a:prstGeom prst="straightConnector1">
            <a:avLst/>
          </a:prstGeom>
          <a:ln w="1016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10835" y="197426"/>
            <a:ext cx="3575722" cy="4201150"/>
          </a:xfrm>
          <a:prstGeom prst="rect">
            <a:avLst/>
          </a:prstGeom>
        </p:spPr>
        <p:txBody>
          <a:bodyPr wrap="none">
            <a:spAutoFit/>
          </a:bodyPr>
          <a:lstStyle/>
          <a:p>
            <a:r>
              <a:rPr lang="en-US" sz="3600" b="1" dirty="0" smtClean="0">
                <a:solidFill>
                  <a:srgbClr val="FF0000"/>
                </a:solidFill>
              </a:rPr>
              <a:t>Mental Disorders</a:t>
            </a:r>
          </a:p>
          <a:p>
            <a:r>
              <a:rPr lang="en-US" sz="4100" b="1" dirty="0" smtClean="0"/>
              <a:t>Global Ranking</a:t>
            </a:r>
          </a:p>
          <a:p>
            <a:r>
              <a:rPr lang="en-US" sz="3200" b="1" dirty="0" smtClean="0"/>
              <a:t>Both sexes, All ages</a:t>
            </a:r>
          </a:p>
          <a:p>
            <a:r>
              <a:rPr lang="en-US" sz="11000" b="1" dirty="0" smtClean="0">
                <a:solidFill>
                  <a:srgbClr val="FF0000"/>
                </a:solidFill>
              </a:rPr>
              <a:t>DALYs</a:t>
            </a:r>
          </a:p>
          <a:p>
            <a:r>
              <a:rPr lang="en-US" sz="5000" b="1" dirty="0" smtClean="0"/>
              <a:t>per  100,000</a:t>
            </a:r>
            <a:endParaRPr lang="en-US" sz="5000" dirty="0"/>
          </a:p>
        </p:txBody>
      </p:sp>
      <p:sp>
        <p:nvSpPr>
          <p:cNvPr id="22" name="Rectangle 21"/>
          <p:cNvSpPr/>
          <p:nvPr/>
        </p:nvSpPr>
        <p:spPr>
          <a:xfrm>
            <a:off x="4667920" y="-46068"/>
            <a:ext cx="1435008" cy="830997"/>
          </a:xfrm>
          <a:prstGeom prst="rect">
            <a:avLst/>
          </a:prstGeom>
        </p:spPr>
        <p:txBody>
          <a:bodyPr wrap="none">
            <a:spAutoFit/>
          </a:bodyPr>
          <a:lstStyle/>
          <a:p>
            <a:r>
              <a:rPr lang="en-US" sz="4800" b="1" dirty="0" smtClean="0"/>
              <a:t>1990</a:t>
            </a:r>
            <a:endParaRPr lang="en-US" sz="4800" dirty="0"/>
          </a:p>
        </p:txBody>
      </p:sp>
      <p:sp>
        <p:nvSpPr>
          <p:cNvPr id="26" name="Rectangle 25"/>
          <p:cNvSpPr/>
          <p:nvPr/>
        </p:nvSpPr>
        <p:spPr>
          <a:xfrm>
            <a:off x="8825639" y="-46067"/>
            <a:ext cx="1435008" cy="830997"/>
          </a:xfrm>
          <a:prstGeom prst="rect">
            <a:avLst/>
          </a:prstGeom>
        </p:spPr>
        <p:txBody>
          <a:bodyPr wrap="none">
            <a:spAutoFit/>
          </a:bodyPr>
          <a:lstStyle/>
          <a:p>
            <a:r>
              <a:rPr lang="en-US" sz="4800" b="1" dirty="0" smtClean="0"/>
              <a:t>2017</a:t>
            </a:r>
            <a:endParaRPr lang="en-US" sz="4800" dirty="0"/>
          </a:p>
        </p:txBody>
      </p:sp>
      <p:sp>
        <p:nvSpPr>
          <p:cNvPr id="27" name="Rounded Rectangle 26"/>
          <p:cNvSpPr/>
          <p:nvPr/>
        </p:nvSpPr>
        <p:spPr>
          <a:xfrm>
            <a:off x="8825639" y="1980928"/>
            <a:ext cx="3222632" cy="483327"/>
          </a:xfrm>
          <a:prstGeom prst="roundRect">
            <a:avLst>
              <a:gd name="adj" fmla="val 29433"/>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170621" y="1622698"/>
            <a:ext cx="574196" cy="1015663"/>
          </a:xfrm>
          <a:prstGeom prst="rect">
            <a:avLst/>
          </a:prstGeom>
        </p:spPr>
        <p:txBody>
          <a:bodyPr wrap="none">
            <a:spAutoFit/>
          </a:bodyPr>
          <a:lstStyle/>
          <a:p>
            <a:r>
              <a:rPr lang="en-US" sz="6000" b="1" dirty="0" smtClean="0">
                <a:solidFill>
                  <a:srgbClr val="FF0000"/>
                </a:solidFill>
                <a:cs typeface="Arial" panose="020B0604020202020204" pitchFamily="34" charset="0"/>
              </a:rPr>
              <a:t>6</a:t>
            </a:r>
            <a:endParaRPr lang="en-US" sz="6000" b="1" dirty="0">
              <a:cs typeface="Arial" panose="020B0604020202020204" pitchFamily="34" charset="0"/>
            </a:endParaRPr>
          </a:p>
        </p:txBody>
      </p:sp>
      <p:sp>
        <p:nvSpPr>
          <p:cNvPr id="29" name="Rectangle 28"/>
          <p:cNvSpPr/>
          <p:nvPr/>
        </p:nvSpPr>
        <p:spPr>
          <a:xfrm>
            <a:off x="3650106" y="3748592"/>
            <a:ext cx="963725" cy="1015663"/>
          </a:xfrm>
          <a:prstGeom prst="rect">
            <a:avLst/>
          </a:prstGeom>
        </p:spPr>
        <p:txBody>
          <a:bodyPr wrap="none">
            <a:spAutoFit/>
          </a:bodyPr>
          <a:lstStyle/>
          <a:p>
            <a:r>
              <a:rPr lang="en-US" sz="6000" b="1" dirty="0" smtClean="0">
                <a:solidFill>
                  <a:srgbClr val="FF0000"/>
                </a:solidFill>
                <a:cs typeface="Arial" panose="020B0604020202020204" pitchFamily="34" charset="0"/>
              </a:rPr>
              <a:t>13</a:t>
            </a:r>
            <a:endParaRPr lang="en-US" sz="6000" b="1" dirty="0">
              <a:cs typeface="Arial" panose="020B0604020202020204" pitchFamily="34" charset="0"/>
            </a:endParaRPr>
          </a:p>
        </p:txBody>
      </p:sp>
    </p:spTree>
    <p:extLst>
      <p:ext uri="{BB962C8B-B14F-4D97-AF65-F5344CB8AC3E}">
        <p14:creationId xmlns:p14="http://schemas.microsoft.com/office/powerpoint/2010/main" val="167930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50"/>
                                        <p:tgtEl>
                                          <p:spTgt spid="16"/>
                                        </p:tgtEl>
                                      </p:cBhvr>
                                    </p:animEffect>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50"/>
                                        <p:tgtEl>
                                          <p:spTgt spid="2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50"/>
                                        <p:tgtEl>
                                          <p:spTgt spid="17"/>
                                        </p:tgtEl>
                                      </p:cBhvr>
                                    </p:animEffect>
                                  </p:childTnLst>
                                </p:cTn>
                              </p:par>
                            </p:childTnLst>
                          </p:cTn>
                        </p:par>
                        <p:par>
                          <p:cTn id="21" fill="hold">
                            <p:stCondLst>
                              <p:cond delay="750"/>
                            </p:stCondLst>
                            <p:childTnLst>
                              <p:par>
                                <p:cTn id="22" presetID="10"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250"/>
                                        <p:tgtEl>
                                          <p:spTgt spid="27"/>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27" grpId="0" animBg="1"/>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1702676" y="1422400"/>
            <a:ext cx="1975945" cy="507728"/>
          </a:xfrm>
          <a:prstGeom prst="roundRect">
            <a:avLst/>
          </a:prstGeom>
          <a:solidFill>
            <a:srgbClr val="FFFF66">
              <a:alpha val="45098"/>
            </a:srgbClr>
          </a:solid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t="7709" r="24179" b="17614"/>
          <a:stretch/>
        </p:blipFill>
        <p:spPr>
          <a:xfrm>
            <a:off x="4594627" y="619155"/>
            <a:ext cx="7451023" cy="6216250"/>
          </a:xfrm>
          <a:prstGeom prst="rect">
            <a:avLst/>
          </a:prstGeom>
        </p:spPr>
      </p:pic>
      <p:grpSp>
        <p:nvGrpSpPr>
          <p:cNvPr id="7" name="Group 6"/>
          <p:cNvGrpSpPr/>
          <p:nvPr/>
        </p:nvGrpSpPr>
        <p:grpSpPr>
          <a:xfrm>
            <a:off x="0" y="6335520"/>
            <a:ext cx="2038663" cy="474485"/>
            <a:chOff x="6036" y="6356698"/>
            <a:chExt cx="2038663" cy="474485"/>
          </a:xfrm>
        </p:grpSpPr>
        <p:sp>
          <p:nvSpPr>
            <p:cNvPr id="14" name="Rectangle 13"/>
            <p:cNvSpPr/>
            <p:nvPr/>
          </p:nvSpPr>
          <p:spPr>
            <a:xfrm>
              <a:off x="6036" y="6631128"/>
              <a:ext cx="1845377" cy="200055"/>
            </a:xfrm>
            <a:prstGeom prst="rect">
              <a:avLst/>
            </a:prstGeom>
          </p:spPr>
          <p:txBody>
            <a:bodyPr wrap="none">
              <a:spAutoFit/>
            </a:bodyPr>
            <a:lstStyle/>
            <a:p>
              <a:r>
                <a:rPr lang="en-US" sz="700" dirty="0">
                  <a:hlinkClick r:id="rId3"/>
                </a:rPr>
                <a:t>https://vizhub.healthdata.org/gbd-compare</a:t>
              </a:r>
              <a:r>
                <a:rPr lang="en-US" sz="700" dirty="0" smtClean="0">
                  <a:hlinkClick r:id="rId3"/>
                </a:rPr>
                <a:t>/</a:t>
              </a:r>
              <a:r>
                <a:rPr lang="en-US" sz="700" dirty="0" smtClean="0"/>
                <a:t> </a:t>
              </a:r>
              <a:endParaRPr lang="en-US" sz="700" dirty="0"/>
            </a:p>
          </p:txBody>
        </p:sp>
        <p:sp>
          <p:nvSpPr>
            <p:cNvPr id="15" name="Rectangle 14"/>
            <p:cNvSpPr/>
            <p:nvPr/>
          </p:nvSpPr>
          <p:spPr>
            <a:xfrm>
              <a:off x="6036" y="6356698"/>
              <a:ext cx="2038663" cy="338554"/>
            </a:xfrm>
            <a:prstGeom prst="rect">
              <a:avLst/>
            </a:prstGeom>
          </p:spPr>
          <p:txBody>
            <a:bodyPr wrap="square">
              <a:spAutoFit/>
            </a:bodyPr>
            <a:lstStyle/>
            <a:p>
              <a:r>
                <a:rPr lang="en-US" sz="800" b="1" dirty="0">
                  <a:solidFill>
                    <a:schemeClr val="accent1">
                      <a:lumMod val="50000"/>
                    </a:schemeClr>
                  </a:solidFill>
                </a:rPr>
                <a:t>Institute for Health Metrics and </a:t>
              </a:r>
              <a:r>
                <a:rPr lang="en-US" sz="800" b="1" dirty="0" smtClean="0">
                  <a:solidFill>
                    <a:schemeClr val="accent1">
                      <a:lumMod val="50000"/>
                    </a:schemeClr>
                  </a:solidFill>
                </a:rPr>
                <a:t>Evaluation, </a:t>
              </a:r>
            </a:p>
            <a:p>
              <a:r>
                <a:rPr lang="en-US" sz="800" b="1" dirty="0" smtClean="0">
                  <a:solidFill>
                    <a:schemeClr val="accent1">
                      <a:lumMod val="50000"/>
                    </a:schemeClr>
                  </a:solidFill>
                </a:rPr>
                <a:t>GBD, 2018 </a:t>
              </a:r>
              <a:r>
                <a:rPr lang="en-US" sz="800" b="1" dirty="0">
                  <a:solidFill>
                    <a:schemeClr val="accent1">
                      <a:lumMod val="50000"/>
                    </a:schemeClr>
                  </a:solidFill>
                </a:rPr>
                <a:t>University of Washington </a:t>
              </a:r>
            </a:p>
          </p:txBody>
        </p:sp>
      </p:grpSp>
      <p:sp>
        <p:nvSpPr>
          <p:cNvPr id="16" name="Rounded Rectangle 15"/>
          <p:cNvSpPr/>
          <p:nvPr/>
        </p:nvSpPr>
        <p:spPr>
          <a:xfrm>
            <a:off x="4652698" y="2248871"/>
            <a:ext cx="3222632" cy="483327"/>
          </a:xfrm>
          <a:prstGeom prst="roundRect">
            <a:avLst>
              <a:gd name="adj" fmla="val 29433"/>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7969279" y="1346655"/>
            <a:ext cx="775538" cy="902216"/>
          </a:xfrm>
          <a:prstGeom prst="straightConnector1">
            <a:avLst/>
          </a:prstGeom>
          <a:ln w="1016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10835" y="197426"/>
            <a:ext cx="3687997" cy="4231928"/>
          </a:xfrm>
          <a:prstGeom prst="rect">
            <a:avLst/>
          </a:prstGeom>
        </p:spPr>
        <p:txBody>
          <a:bodyPr wrap="none">
            <a:spAutoFit/>
          </a:bodyPr>
          <a:lstStyle/>
          <a:p>
            <a:r>
              <a:rPr lang="en-US" sz="3600" b="1" dirty="0" smtClean="0">
                <a:solidFill>
                  <a:srgbClr val="FF0000"/>
                </a:solidFill>
              </a:rPr>
              <a:t>Mental Disorders</a:t>
            </a:r>
          </a:p>
          <a:p>
            <a:r>
              <a:rPr lang="en-US" sz="4100" b="1" dirty="0" smtClean="0"/>
              <a:t>Global Ranking</a:t>
            </a:r>
          </a:p>
          <a:p>
            <a:r>
              <a:rPr lang="en-US" sz="2400" b="1" dirty="0" smtClean="0"/>
              <a:t>Both sexes, </a:t>
            </a:r>
            <a:r>
              <a:rPr lang="en-US" sz="3200" b="1" dirty="0" smtClean="0"/>
              <a:t>5 - 14 </a:t>
            </a:r>
            <a:r>
              <a:rPr lang="en-US" sz="2700" b="1" dirty="0" smtClean="0"/>
              <a:t>Years</a:t>
            </a:r>
          </a:p>
          <a:p>
            <a:r>
              <a:rPr lang="en-US" sz="11000" b="1" dirty="0" smtClean="0">
                <a:solidFill>
                  <a:srgbClr val="FF0000"/>
                </a:solidFill>
              </a:rPr>
              <a:t>DALYs</a:t>
            </a:r>
          </a:p>
          <a:p>
            <a:r>
              <a:rPr lang="en-US" sz="5000" b="1" dirty="0" smtClean="0"/>
              <a:t>per  100,000</a:t>
            </a:r>
            <a:endParaRPr lang="en-US" sz="5000" dirty="0"/>
          </a:p>
        </p:txBody>
      </p:sp>
      <p:sp>
        <p:nvSpPr>
          <p:cNvPr id="22" name="Rectangle 21"/>
          <p:cNvSpPr/>
          <p:nvPr/>
        </p:nvSpPr>
        <p:spPr>
          <a:xfrm>
            <a:off x="4667920" y="-46068"/>
            <a:ext cx="1435008" cy="830997"/>
          </a:xfrm>
          <a:prstGeom prst="rect">
            <a:avLst/>
          </a:prstGeom>
        </p:spPr>
        <p:txBody>
          <a:bodyPr wrap="none">
            <a:spAutoFit/>
          </a:bodyPr>
          <a:lstStyle/>
          <a:p>
            <a:r>
              <a:rPr lang="en-US" sz="4800" b="1" dirty="0" smtClean="0"/>
              <a:t>1990</a:t>
            </a:r>
            <a:endParaRPr lang="en-US" sz="4800" dirty="0"/>
          </a:p>
        </p:txBody>
      </p:sp>
      <p:sp>
        <p:nvSpPr>
          <p:cNvPr id="26" name="Rectangle 25"/>
          <p:cNvSpPr/>
          <p:nvPr/>
        </p:nvSpPr>
        <p:spPr>
          <a:xfrm>
            <a:off x="8825639" y="-46067"/>
            <a:ext cx="1435008" cy="830997"/>
          </a:xfrm>
          <a:prstGeom prst="rect">
            <a:avLst/>
          </a:prstGeom>
        </p:spPr>
        <p:txBody>
          <a:bodyPr wrap="none">
            <a:spAutoFit/>
          </a:bodyPr>
          <a:lstStyle/>
          <a:p>
            <a:r>
              <a:rPr lang="en-US" sz="4800" b="1" dirty="0" smtClean="0"/>
              <a:t>2017</a:t>
            </a:r>
            <a:endParaRPr lang="en-US" sz="4800" dirty="0"/>
          </a:p>
        </p:txBody>
      </p:sp>
      <p:sp>
        <p:nvSpPr>
          <p:cNvPr id="27" name="Rounded Rectangle 26"/>
          <p:cNvSpPr/>
          <p:nvPr/>
        </p:nvSpPr>
        <p:spPr>
          <a:xfrm>
            <a:off x="8825639" y="863328"/>
            <a:ext cx="3222632" cy="483327"/>
          </a:xfrm>
          <a:prstGeom prst="roundRect">
            <a:avLst>
              <a:gd name="adj" fmla="val 29433"/>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170621" y="506212"/>
            <a:ext cx="574196" cy="1015663"/>
          </a:xfrm>
          <a:prstGeom prst="rect">
            <a:avLst/>
          </a:prstGeom>
        </p:spPr>
        <p:txBody>
          <a:bodyPr wrap="none">
            <a:spAutoFit/>
          </a:bodyPr>
          <a:lstStyle/>
          <a:p>
            <a:r>
              <a:rPr lang="en-US" sz="6000" b="1" dirty="0" smtClean="0">
                <a:solidFill>
                  <a:srgbClr val="FF0000"/>
                </a:solidFill>
                <a:cs typeface="Arial" panose="020B0604020202020204" pitchFamily="34" charset="0"/>
              </a:rPr>
              <a:t>2</a:t>
            </a:r>
            <a:endParaRPr lang="en-US" sz="6000" b="1" dirty="0">
              <a:cs typeface="Arial" panose="020B0604020202020204" pitchFamily="34" charset="0"/>
            </a:endParaRPr>
          </a:p>
        </p:txBody>
      </p:sp>
      <p:sp>
        <p:nvSpPr>
          <p:cNvPr id="29" name="Rectangle 28"/>
          <p:cNvSpPr/>
          <p:nvPr/>
        </p:nvSpPr>
        <p:spPr>
          <a:xfrm>
            <a:off x="4069206" y="1945192"/>
            <a:ext cx="574196" cy="1015663"/>
          </a:xfrm>
          <a:prstGeom prst="rect">
            <a:avLst/>
          </a:prstGeom>
        </p:spPr>
        <p:txBody>
          <a:bodyPr wrap="none">
            <a:spAutoFit/>
          </a:bodyPr>
          <a:lstStyle/>
          <a:p>
            <a:r>
              <a:rPr lang="en-US" sz="6000" b="1" dirty="0" smtClean="0">
                <a:solidFill>
                  <a:srgbClr val="FF0000"/>
                </a:solidFill>
                <a:cs typeface="Arial" panose="020B0604020202020204" pitchFamily="34" charset="0"/>
              </a:rPr>
              <a:t>7</a:t>
            </a:r>
            <a:endParaRPr lang="en-US" sz="6000" b="1" dirty="0">
              <a:cs typeface="Arial" panose="020B0604020202020204" pitchFamily="34" charset="0"/>
            </a:endParaRPr>
          </a:p>
        </p:txBody>
      </p:sp>
    </p:spTree>
    <p:extLst>
      <p:ext uri="{BB962C8B-B14F-4D97-AF65-F5344CB8AC3E}">
        <p14:creationId xmlns:p14="http://schemas.microsoft.com/office/powerpoint/2010/main" val="58826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50"/>
                                        <p:tgtEl>
                                          <p:spTgt spid="16"/>
                                        </p:tgtEl>
                                      </p:cBhvr>
                                    </p:animEffect>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50"/>
                                        <p:tgtEl>
                                          <p:spTgt spid="2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50"/>
                                        <p:tgtEl>
                                          <p:spTgt spid="17"/>
                                        </p:tgtEl>
                                      </p:cBhvr>
                                    </p:animEffect>
                                  </p:childTnLst>
                                </p:cTn>
                              </p:par>
                            </p:childTnLst>
                          </p:cTn>
                        </p:par>
                        <p:par>
                          <p:cTn id="21" fill="hold">
                            <p:stCondLst>
                              <p:cond delay="750"/>
                            </p:stCondLst>
                            <p:childTnLst>
                              <p:par>
                                <p:cTn id="22" presetID="10"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250"/>
                                        <p:tgtEl>
                                          <p:spTgt spid="27"/>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animBg="1"/>
      <p:bldP spid="27" grpId="0" animBg="1"/>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702676" y="1422400"/>
            <a:ext cx="1975945" cy="507728"/>
          </a:xfrm>
          <a:prstGeom prst="roundRect">
            <a:avLst/>
          </a:prstGeom>
          <a:solidFill>
            <a:srgbClr val="FFFF66">
              <a:alpha val="45098"/>
            </a:srgbClr>
          </a:solid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t="7463" r="24297" b="17755"/>
          <a:stretch/>
        </p:blipFill>
        <p:spPr>
          <a:xfrm>
            <a:off x="4583414" y="673099"/>
            <a:ext cx="7452157" cy="6136905"/>
          </a:xfrm>
          <a:prstGeom prst="rect">
            <a:avLst/>
          </a:prstGeom>
        </p:spPr>
      </p:pic>
      <p:grpSp>
        <p:nvGrpSpPr>
          <p:cNvPr id="7" name="Group 6"/>
          <p:cNvGrpSpPr/>
          <p:nvPr/>
        </p:nvGrpSpPr>
        <p:grpSpPr>
          <a:xfrm>
            <a:off x="0" y="6335520"/>
            <a:ext cx="2038663" cy="474485"/>
            <a:chOff x="6036" y="6356698"/>
            <a:chExt cx="2038663" cy="474485"/>
          </a:xfrm>
        </p:grpSpPr>
        <p:sp>
          <p:nvSpPr>
            <p:cNvPr id="14" name="Rectangle 13"/>
            <p:cNvSpPr/>
            <p:nvPr/>
          </p:nvSpPr>
          <p:spPr>
            <a:xfrm>
              <a:off x="6036" y="6631128"/>
              <a:ext cx="1845377" cy="200055"/>
            </a:xfrm>
            <a:prstGeom prst="rect">
              <a:avLst/>
            </a:prstGeom>
          </p:spPr>
          <p:txBody>
            <a:bodyPr wrap="none">
              <a:spAutoFit/>
            </a:bodyPr>
            <a:lstStyle/>
            <a:p>
              <a:r>
                <a:rPr lang="en-US" sz="700" dirty="0">
                  <a:hlinkClick r:id="rId3"/>
                </a:rPr>
                <a:t>https://vizhub.healthdata.org/gbd-compare</a:t>
              </a:r>
              <a:r>
                <a:rPr lang="en-US" sz="700" dirty="0" smtClean="0">
                  <a:hlinkClick r:id="rId3"/>
                </a:rPr>
                <a:t>/</a:t>
              </a:r>
              <a:r>
                <a:rPr lang="en-US" sz="700" dirty="0" smtClean="0"/>
                <a:t> </a:t>
              </a:r>
              <a:endParaRPr lang="en-US" sz="700" dirty="0"/>
            </a:p>
          </p:txBody>
        </p:sp>
        <p:sp>
          <p:nvSpPr>
            <p:cNvPr id="15" name="Rectangle 14"/>
            <p:cNvSpPr/>
            <p:nvPr/>
          </p:nvSpPr>
          <p:spPr>
            <a:xfrm>
              <a:off x="6036" y="6356698"/>
              <a:ext cx="2038663" cy="338554"/>
            </a:xfrm>
            <a:prstGeom prst="rect">
              <a:avLst/>
            </a:prstGeom>
          </p:spPr>
          <p:txBody>
            <a:bodyPr wrap="square">
              <a:spAutoFit/>
            </a:bodyPr>
            <a:lstStyle/>
            <a:p>
              <a:r>
                <a:rPr lang="en-US" sz="800" b="1" dirty="0">
                  <a:solidFill>
                    <a:schemeClr val="accent1">
                      <a:lumMod val="50000"/>
                    </a:schemeClr>
                  </a:solidFill>
                </a:rPr>
                <a:t>Institute for Health Metrics and </a:t>
              </a:r>
              <a:r>
                <a:rPr lang="en-US" sz="800" b="1" dirty="0" smtClean="0">
                  <a:solidFill>
                    <a:schemeClr val="accent1">
                      <a:lumMod val="50000"/>
                    </a:schemeClr>
                  </a:solidFill>
                </a:rPr>
                <a:t>Evaluation, </a:t>
              </a:r>
            </a:p>
            <a:p>
              <a:r>
                <a:rPr lang="en-US" sz="800" b="1" dirty="0" smtClean="0">
                  <a:solidFill>
                    <a:schemeClr val="accent1">
                      <a:lumMod val="50000"/>
                    </a:schemeClr>
                  </a:solidFill>
                </a:rPr>
                <a:t>GBD, 2018 </a:t>
              </a:r>
              <a:r>
                <a:rPr lang="en-US" sz="800" b="1" dirty="0">
                  <a:solidFill>
                    <a:schemeClr val="accent1">
                      <a:lumMod val="50000"/>
                    </a:schemeClr>
                  </a:solidFill>
                </a:rPr>
                <a:t>University of Washington </a:t>
              </a:r>
            </a:p>
          </p:txBody>
        </p:sp>
      </p:grpSp>
      <p:sp>
        <p:nvSpPr>
          <p:cNvPr id="16" name="Rounded Rectangle 15"/>
          <p:cNvSpPr/>
          <p:nvPr/>
        </p:nvSpPr>
        <p:spPr>
          <a:xfrm>
            <a:off x="4652698" y="915371"/>
            <a:ext cx="3222632" cy="483327"/>
          </a:xfrm>
          <a:prstGeom prst="roundRect">
            <a:avLst>
              <a:gd name="adj" fmla="val 29433"/>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8026400" y="1130756"/>
            <a:ext cx="660400" cy="188190"/>
          </a:xfrm>
          <a:prstGeom prst="straightConnector1">
            <a:avLst/>
          </a:prstGeom>
          <a:ln w="1016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10835" y="197426"/>
            <a:ext cx="3687997" cy="4231928"/>
          </a:xfrm>
          <a:prstGeom prst="rect">
            <a:avLst/>
          </a:prstGeom>
        </p:spPr>
        <p:txBody>
          <a:bodyPr wrap="none">
            <a:spAutoFit/>
          </a:bodyPr>
          <a:lstStyle/>
          <a:p>
            <a:r>
              <a:rPr lang="en-US" sz="3600" b="1" dirty="0" smtClean="0">
                <a:solidFill>
                  <a:srgbClr val="FF0000"/>
                </a:solidFill>
              </a:rPr>
              <a:t>Mental Disorders</a:t>
            </a:r>
          </a:p>
          <a:p>
            <a:r>
              <a:rPr lang="en-US" sz="4100" b="1" dirty="0" smtClean="0"/>
              <a:t>Global Ranking</a:t>
            </a:r>
          </a:p>
          <a:p>
            <a:r>
              <a:rPr lang="en-US" sz="2400" b="1" dirty="0" smtClean="0"/>
              <a:t>Both sexes, </a:t>
            </a:r>
            <a:r>
              <a:rPr lang="en-US" sz="3200" b="1" dirty="0" smtClean="0"/>
              <a:t>15 - 49 </a:t>
            </a:r>
            <a:r>
              <a:rPr lang="en-US" sz="2000" b="1" dirty="0" smtClean="0"/>
              <a:t>Years</a:t>
            </a:r>
            <a:endParaRPr lang="en-US" sz="2600" b="1" dirty="0" smtClean="0"/>
          </a:p>
          <a:p>
            <a:r>
              <a:rPr lang="en-US" sz="11000" b="1" dirty="0" smtClean="0">
                <a:solidFill>
                  <a:srgbClr val="FF0000"/>
                </a:solidFill>
              </a:rPr>
              <a:t>DALYs</a:t>
            </a:r>
          </a:p>
          <a:p>
            <a:r>
              <a:rPr lang="en-US" sz="5000" b="1" dirty="0" smtClean="0"/>
              <a:t>per  100,000</a:t>
            </a:r>
            <a:endParaRPr lang="en-US" sz="5000" dirty="0"/>
          </a:p>
        </p:txBody>
      </p:sp>
      <p:sp>
        <p:nvSpPr>
          <p:cNvPr id="22" name="Rectangle 21"/>
          <p:cNvSpPr/>
          <p:nvPr/>
        </p:nvSpPr>
        <p:spPr>
          <a:xfrm>
            <a:off x="4667920" y="-46068"/>
            <a:ext cx="1435008" cy="830997"/>
          </a:xfrm>
          <a:prstGeom prst="rect">
            <a:avLst/>
          </a:prstGeom>
        </p:spPr>
        <p:txBody>
          <a:bodyPr wrap="none">
            <a:spAutoFit/>
          </a:bodyPr>
          <a:lstStyle/>
          <a:p>
            <a:r>
              <a:rPr lang="en-US" sz="4800" b="1" dirty="0" smtClean="0"/>
              <a:t>1990</a:t>
            </a:r>
            <a:endParaRPr lang="en-US" sz="4800" dirty="0"/>
          </a:p>
        </p:txBody>
      </p:sp>
      <p:sp>
        <p:nvSpPr>
          <p:cNvPr id="26" name="Rectangle 25"/>
          <p:cNvSpPr/>
          <p:nvPr/>
        </p:nvSpPr>
        <p:spPr>
          <a:xfrm>
            <a:off x="8825639" y="-46067"/>
            <a:ext cx="1435008" cy="830997"/>
          </a:xfrm>
          <a:prstGeom prst="rect">
            <a:avLst/>
          </a:prstGeom>
        </p:spPr>
        <p:txBody>
          <a:bodyPr wrap="none">
            <a:spAutoFit/>
          </a:bodyPr>
          <a:lstStyle/>
          <a:p>
            <a:r>
              <a:rPr lang="en-US" sz="4800" b="1" dirty="0" smtClean="0"/>
              <a:t>2017</a:t>
            </a:r>
            <a:endParaRPr lang="en-US" sz="4800" dirty="0"/>
          </a:p>
        </p:txBody>
      </p:sp>
      <p:sp>
        <p:nvSpPr>
          <p:cNvPr id="27" name="Rounded Rectangle 26"/>
          <p:cNvSpPr/>
          <p:nvPr/>
        </p:nvSpPr>
        <p:spPr>
          <a:xfrm>
            <a:off x="8825639" y="647428"/>
            <a:ext cx="3222632" cy="483327"/>
          </a:xfrm>
          <a:prstGeom prst="roundRect">
            <a:avLst>
              <a:gd name="adj" fmla="val 29433"/>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208721" y="277612"/>
            <a:ext cx="574196" cy="1015663"/>
          </a:xfrm>
          <a:prstGeom prst="rect">
            <a:avLst/>
          </a:prstGeom>
        </p:spPr>
        <p:txBody>
          <a:bodyPr wrap="none">
            <a:spAutoFit/>
          </a:bodyPr>
          <a:lstStyle/>
          <a:p>
            <a:r>
              <a:rPr lang="en-US" sz="6000" b="1" dirty="0" smtClean="0">
                <a:solidFill>
                  <a:srgbClr val="FF0000"/>
                </a:solidFill>
                <a:cs typeface="Arial" panose="020B0604020202020204" pitchFamily="34" charset="0"/>
              </a:rPr>
              <a:t>1</a:t>
            </a:r>
            <a:endParaRPr lang="en-US" sz="6000" b="1" dirty="0">
              <a:cs typeface="Arial" panose="020B0604020202020204" pitchFamily="34" charset="0"/>
            </a:endParaRPr>
          </a:p>
        </p:txBody>
      </p:sp>
      <p:sp>
        <p:nvSpPr>
          <p:cNvPr id="29" name="Rectangle 28"/>
          <p:cNvSpPr/>
          <p:nvPr/>
        </p:nvSpPr>
        <p:spPr>
          <a:xfrm>
            <a:off x="3967606" y="649792"/>
            <a:ext cx="574196" cy="1015663"/>
          </a:xfrm>
          <a:prstGeom prst="rect">
            <a:avLst/>
          </a:prstGeom>
        </p:spPr>
        <p:txBody>
          <a:bodyPr wrap="none">
            <a:spAutoFit/>
          </a:bodyPr>
          <a:lstStyle/>
          <a:p>
            <a:r>
              <a:rPr lang="en-US" sz="6000" b="1" dirty="0" smtClean="0">
                <a:solidFill>
                  <a:srgbClr val="FF0000"/>
                </a:solidFill>
                <a:cs typeface="Arial" panose="020B0604020202020204" pitchFamily="34" charset="0"/>
              </a:rPr>
              <a:t>2</a:t>
            </a:r>
            <a:endParaRPr lang="en-US" sz="6000" b="1" dirty="0">
              <a:cs typeface="Arial" panose="020B0604020202020204" pitchFamily="34" charset="0"/>
            </a:endParaRPr>
          </a:p>
        </p:txBody>
      </p:sp>
    </p:spTree>
    <p:extLst>
      <p:ext uri="{BB962C8B-B14F-4D97-AF65-F5344CB8AC3E}">
        <p14:creationId xmlns:p14="http://schemas.microsoft.com/office/powerpoint/2010/main" val="204318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50"/>
                                        <p:tgtEl>
                                          <p:spTgt spid="16"/>
                                        </p:tgtEl>
                                      </p:cBhvr>
                                    </p:animEffect>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50"/>
                                        <p:tgtEl>
                                          <p:spTgt spid="2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50"/>
                                        <p:tgtEl>
                                          <p:spTgt spid="17"/>
                                        </p:tgtEl>
                                      </p:cBhvr>
                                    </p:animEffect>
                                  </p:childTnLst>
                                </p:cTn>
                              </p:par>
                            </p:childTnLst>
                          </p:cTn>
                        </p:par>
                        <p:par>
                          <p:cTn id="21" fill="hold">
                            <p:stCondLst>
                              <p:cond delay="750"/>
                            </p:stCondLst>
                            <p:childTnLst>
                              <p:par>
                                <p:cTn id="22" presetID="10"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250"/>
                                        <p:tgtEl>
                                          <p:spTgt spid="27"/>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P spid="27" grpId="0" animBg="1"/>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475" y="0"/>
            <a:ext cx="6858000" cy="6858000"/>
          </a:xfrm>
          <a:prstGeom prst="rect">
            <a:avLst/>
          </a:prstGeom>
        </p:spPr>
      </p:pic>
      <p:sp>
        <p:nvSpPr>
          <p:cNvPr id="2" name="Slide Number Placeholder 1"/>
          <p:cNvSpPr>
            <a:spLocks noGrp="1"/>
          </p:cNvSpPr>
          <p:nvPr>
            <p:ph type="sldNum" sz="quarter" idx="12"/>
          </p:nvPr>
        </p:nvSpPr>
        <p:spPr/>
        <p:txBody>
          <a:bodyPr/>
          <a:lstStyle/>
          <a:p>
            <a:fld id="{ADA9985A-BED4-403F-8F8A-932D2D8E8E14}" type="slidenum">
              <a:rPr lang="en-US" smtClean="0">
                <a:solidFill>
                  <a:schemeClr val="tx1"/>
                </a:solidFill>
              </a:rPr>
              <a:t>19</a:t>
            </a:fld>
            <a:endParaRPr lang="en-US" dirty="0">
              <a:solidFill>
                <a:schemeClr val="tx1"/>
              </a:solidFill>
            </a:endParaRPr>
          </a:p>
        </p:txBody>
      </p:sp>
      <p:sp>
        <p:nvSpPr>
          <p:cNvPr id="5" name="Left Brace 4"/>
          <p:cNvSpPr/>
          <p:nvPr/>
        </p:nvSpPr>
        <p:spPr>
          <a:xfrm flipH="1">
            <a:off x="9224010" y="2399079"/>
            <a:ext cx="1270702" cy="3343862"/>
          </a:xfrm>
          <a:prstGeom prst="leftBrace">
            <a:avLst>
              <a:gd name="adj1" fmla="val 30952"/>
              <a:gd name="adj2" fmla="val 50000"/>
            </a:avLst>
          </a:prstGeom>
          <a:ln w="76200">
            <a:solidFill>
              <a:srgbClr val="F7C63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Connector 5"/>
          <p:cNvCxnSpPr/>
          <p:nvPr/>
        </p:nvCxnSpPr>
        <p:spPr>
          <a:xfrm>
            <a:off x="4652010" y="5742941"/>
            <a:ext cx="4572000" cy="0"/>
          </a:xfrm>
          <a:prstGeom prst="line">
            <a:avLst/>
          </a:prstGeom>
          <a:ln w="76200">
            <a:solidFill>
              <a:srgbClr val="F7C636"/>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0200805" y="1487883"/>
            <a:ext cx="1661032" cy="1107996"/>
          </a:xfrm>
          <a:prstGeom prst="rect">
            <a:avLst/>
          </a:prstGeom>
        </p:spPr>
        <p:txBody>
          <a:bodyPr wrap="none">
            <a:spAutoFit/>
          </a:bodyPr>
          <a:lstStyle/>
          <a:p>
            <a:r>
              <a:rPr lang="en-US" sz="6600" b="1" dirty="0" smtClean="0">
                <a:solidFill>
                  <a:srgbClr val="F7C636"/>
                </a:solidFill>
              </a:rPr>
              <a:t>50%</a:t>
            </a:r>
            <a:endParaRPr lang="en-US" sz="6600" b="1" dirty="0">
              <a:solidFill>
                <a:srgbClr val="F7C636"/>
              </a:solidFill>
            </a:endParaRPr>
          </a:p>
        </p:txBody>
      </p:sp>
      <p:sp>
        <p:nvSpPr>
          <p:cNvPr id="8" name="Up Arrow 7"/>
          <p:cNvSpPr/>
          <p:nvPr/>
        </p:nvSpPr>
        <p:spPr>
          <a:xfrm>
            <a:off x="10589345" y="2689484"/>
            <a:ext cx="883952" cy="985618"/>
          </a:xfrm>
          <a:prstGeom prst="upArrow">
            <a:avLst>
              <a:gd name="adj1" fmla="val 30976"/>
              <a:gd name="adj2" fmla="val 50000"/>
            </a:avLst>
          </a:prstGeom>
          <a:solidFill>
            <a:srgbClr val="F7C636"/>
          </a:solidFill>
          <a:ln>
            <a:solidFill>
              <a:srgbClr val="F7C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72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030A0"/>
          </a:solidFill>
        </p:spPr>
        <p:txBody>
          <a:bodyPr>
            <a:noAutofit/>
          </a:bodyPr>
          <a:lstStyle/>
          <a:p>
            <a:pPr algn="ctr" rtl="1"/>
            <a:r>
              <a:rPr lang="ar-SY" sz="6600" b="1" dirty="0" smtClean="0">
                <a:solidFill>
                  <a:schemeClr val="bg1"/>
                </a:solidFill>
                <a:effectLst>
                  <a:outerShdw blurRad="38100" dist="38100" dir="2700000" algn="tl">
                    <a:srgbClr val="000000">
                      <a:alpha val="43137"/>
                    </a:srgbClr>
                  </a:outerShdw>
                </a:effectLst>
              </a:rPr>
              <a:t>محاور العرض</a:t>
            </a:r>
            <a:endParaRPr lang="en-US" sz="66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ln>
            <a:noFill/>
          </a:ln>
        </p:spPr>
        <p:txBody>
          <a:bodyPr>
            <a:noAutofit/>
          </a:bodyPr>
          <a:lstStyle/>
          <a:p>
            <a:pPr algn="r" rtl="1">
              <a:lnSpc>
                <a:spcPct val="200000"/>
              </a:lnSpc>
            </a:pPr>
            <a:r>
              <a:rPr lang="ar-SY" sz="3600" dirty="0" smtClean="0"/>
              <a:t>حجم المشكلة والعبء العالمي للاضطرابات النفسية</a:t>
            </a:r>
          </a:p>
          <a:p>
            <a:pPr algn="r" rtl="1">
              <a:lnSpc>
                <a:spcPct val="200000"/>
              </a:lnSpc>
            </a:pPr>
            <a:r>
              <a:rPr lang="ar-SY" sz="3600" dirty="0" smtClean="0"/>
              <a:t>مستويات المقاربة واستراتيجيات التدخل لتعزيز الصحة النفسية</a:t>
            </a:r>
          </a:p>
          <a:p>
            <a:pPr algn="r" rtl="1">
              <a:lnSpc>
                <a:spcPct val="200000"/>
              </a:lnSpc>
            </a:pPr>
            <a:r>
              <a:rPr lang="ar-SY" sz="3600" dirty="0" smtClean="0"/>
              <a:t>تجربة شبكة الآغا خان للتنمية في سورية بهذا المجال</a:t>
            </a:r>
          </a:p>
        </p:txBody>
      </p:sp>
      <p:sp>
        <p:nvSpPr>
          <p:cNvPr id="4" name="Slide Number Placeholder 3"/>
          <p:cNvSpPr>
            <a:spLocks noGrp="1"/>
          </p:cNvSpPr>
          <p:nvPr>
            <p:ph type="sldNum" sz="quarter" idx="12"/>
          </p:nvPr>
        </p:nvSpPr>
        <p:spPr/>
        <p:txBody>
          <a:bodyPr/>
          <a:lstStyle/>
          <a:p>
            <a:fld id="{ADA9985A-BED4-403F-8F8A-932D2D8E8E14}" type="slidenum">
              <a:rPr lang="en-US" smtClean="0"/>
              <a:t>2</a:t>
            </a:fld>
            <a:endParaRPr lang="en-US"/>
          </a:p>
        </p:txBody>
      </p:sp>
    </p:spTree>
    <p:extLst>
      <p:ext uri="{BB962C8B-B14F-4D97-AF65-F5344CB8AC3E}">
        <p14:creationId xmlns:p14="http://schemas.microsoft.com/office/powerpoint/2010/main" val="28839111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r="11927"/>
          <a:stretch/>
        </p:blipFill>
        <p:spPr>
          <a:xfrm flipH="1">
            <a:off x="0" y="26407"/>
            <a:ext cx="11427502" cy="6858002"/>
          </a:xfrm>
          <a:prstGeom prst="rect">
            <a:avLst/>
          </a:prstGeom>
        </p:spPr>
      </p:pic>
      <p:sp>
        <p:nvSpPr>
          <p:cNvPr id="2" name="Title 1"/>
          <p:cNvSpPr>
            <a:spLocks noGrp="1"/>
          </p:cNvSpPr>
          <p:nvPr>
            <p:ph type="title"/>
          </p:nvPr>
        </p:nvSpPr>
        <p:spPr>
          <a:xfrm>
            <a:off x="0" y="-1"/>
            <a:ext cx="12192000" cy="1231901"/>
          </a:xfrm>
          <a:solidFill>
            <a:schemeClr val="bg1"/>
          </a:solidFill>
        </p:spPr>
        <p:txBody>
          <a:bodyPr>
            <a:noAutofit/>
          </a:bodyPr>
          <a:lstStyle/>
          <a:p>
            <a:pPr algn="r" rtl="1">
              <a:lnSpc>
                <a:spcPct val="100000"/>
              </a:lnSpc>
            </a:pPr>
            <a:r>
              <a:rPr lang="en-US" sz="4800" b="1" dirty="0" smtClean="0"/>
              <a:t> </a:t>
            </a:r>
            <a:r>
              <a:rPr lang="ar-SY" sz="4800" b="1" dirty="0" smtClean="0"/>
              <a:t>الاضطرابات النفسية . . حجم المشكلة على المستوى العالمي</a:t>
            </a:r>
            <a:endParaRPr lang="en-US" sz="4800" b="1" dirty="0"/>
          </a:p>
        </p:txBody>
      </p:sp>
      <p:sp>
        <p:nvSpPr>
          <p:cNvPr id="4" name="Slide Number Placeholder 3"/>
          <p:cNvSpPr>
            <a:spLocks noGrp="1"/>
          </p:cNvSpPr>
          <p:nvPr>
            <p:ph type="sldNum" sz="quarter" idx="12"/>
          </p:nvPr>
        </p:nvSpPr>
        <p:spPr/>
        <p:txBody>
          <a:bodyPr/>
          <a:lstStyle/>
          <a:p>
            <a:fld id="{ADA9985A-BED4-403F-8F8A-932D2D8E8E14}" type="slidenum">
              <a:rPr lang="en-US" sz="900" smtClean="0"/>
              <a:t>20</a:t>
            </a:fld>
            <a:endParaRPr lang="en-US" sz="900"/>
          </a:p>
        </p:txBody>
      </p:sp>
      <p:sp>
        <p:nvSpPr>
          <p:cNvPr id="3" name="Rectangle 2"/>
          <p:cNvSpPr/>
          <p:nvPr/>
        </p:nvSpPr>
        <p:spPr>
          <a:xfrm>
            <a:off x="1184222" y="1231899"/>
            <a:ext cx="11007777" cy="5678917"/>
          </a:xfrm>
          <a:prstGeom prst="rect">
            <a:avLst/>
          </a:prstGeom>
          <a:gradFill flip="none" rotWithShape="1">
            <a:gsLst>
              <a:gs pos="33000">
                <a:srgbClr val="969696"/>
              </a:gs>
              <a:gs pos="48000">
                <a:srgbClr val="4F4F4F"/>
              </a:gs>
              <a:gs pos="0">
                <a:schemeClr val="accent3">
                  <a:lumMod val="5000"/>
                  <a:lumOff val="9500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p:cNvSpPr>
            <a:spLocks noGrp="1"/>
          </p:cNvSpPr>
          <p:nvPr>
            <p:ph idx="1"/>
          </p:nvPr>
        </p:nvSpPr>
        <p:spPr>
          <a:xfrm>
            <a:off x="139700" y="1231900"/>
            <a:ext cx="11836400" cy="5651500"/>
          </a:xfrm>
        </p:spPr>
        <p:txBody>
          <a:bodyPr>
            <a:normAutofit/>
          </a:bodyPr>
          <a:lstStyle/>
          <a:p>
            <a:pPr marL="0" indent="0" algn="r" rtl="1">
              <a:lnSpc>
                <a:spcPct val="150000"/>
              </a:lnSpc>
              <a:buNone/>
            </a:pPr>
            <a:r>
              <a:rPr lang="ar-SY" sz="4000" b="1" dirty="0" smtClean="0">
                <a:solidFill>
                  <a:srgbClr val="FF0000"/>
                </a:solidFill>
              </a:rPr>
              <a:t>800,000</a:t>
            </a:r>
            <a:r>
              <a:rPr lang="ar-SY" sz="3200" dirty="0" smtClean="0"/>
              <a:t> </a:t>
            </a:r>
            <a:r>
              <a:rPr lang="ar-SY" sz="3200" dirty="0">
                <a:solidFill>
                  <a:schemeClr val="bg1"/>
                </a:solidFill>
              </a:rPr>
              <a:t>شخص </a:t>
            </a:r>
            <a:r>
              <a:rPr lang="ar-SY" sz="3200" dirty="0" smtClean="0">
                <a:solidFill>
                  <a:schemeClr val="bg1"/>
                </a:solidFill>
              </a:rPr>
              <a:t>يلقى حتفه </a:t>
            </a:r>
            <a:r>
              <a:rPr lang="ar-SY" sz="3200" dirty="0">
                <a:solidFill>
                  <a:schemeClr val="bg1"/>
                </a:solidFill>
              </a:rPr>
              <a:t>كل عام بسبب </a:t>
            </a:r>
            <a:r>
              <a:rPr lang="ar-SY" sz="3200" dirty="0" smtClean="0">
                <a:solidFill>
                  <a:schemeClr val="bg1"/>
                </a:solidFill>
              </a:rPr>
              <a:t>الانتحار</a:t>
            </a:r>
          </a:p>
          <a:p>
            <a:pPr marL="0" indent="0" algn="r" rtl="1">
              <a:lnSpc>
                <a:spcPct val="150000"/>
              </a:lnSpc>
              <a:buNone/>
            </a:pPr>
            <a:r>
              <a:rPr lang="ar-SY" sz="4000" b="1" dirty="0" smtClean="0">
                <a:solidFill>
                  <a:srgbClr val="FF0000"/>
                </a:solidFill>
              </a:rPr>
              <a:t>الإنتحار</a:t>
            </a:r>
            <a:r>
              <a:rPr lang="ar-SY" sz="3200" dirty="0" smtClean="0"/>
              <a:t> </a:t>
            </a:r>
            <a:r>
              <a:rPr lang="ar-SY" sz="3200" dirty="0" smtClean="0">
                <a:solidFill>
                  <a:schemeClr val="bg1"/>
                </a:solidFill>
              </a:rPr>
              <a:t>هو ثاني </a:t>
            </a:r>
            <a:r>
              <a:rPr lang="ar-SY" sz="3200" dirty="0">
                <a:solidFill>
                  <a:schemeClr val="bg1"/>
                </a:solidFill>
              </a:rPr>
              <a:t>أهم سبب للوفاة لدى </a:t>
            </a:r>
            <a:r>
              <a:rPr lang="ar-SY" sz="3200" dirty="0" smtClean="0">
                <a:solidFill>
                  <a:schemeClr val="bg1"/>
                </a:solidFill>
              </a:rPr>
              <a:t>الفئة العمرية </a:t>
            </a:r>
            <a:r>
              <a:rPr lang="ar-SY" sz="2400" dirty="0" smtClean="0">
                <a:solidFill>
                  <a:schemeClr val="bg1"/>
                </a:solidFill>
              </a:rPr>
              <a:t>15 - 29 عام</a:t>
            </a:r>
            <a:endParaRPr lang="ar-SY" sz="3200" dirty="0" smtClean="0">
              <a:solidFill>
                <a:schemeClr val="bg1"/>
              </a:solidFill>
            </a:endParaRPr>
          </a:p>
          <a:p>
            <a:pPr marL="0" indent="0" algn="r" rtl="1">
              <a:lnSpc>
                <a:spcPct val="150000"/>
              </a:lnSpc>
              <a:buNone/>
            </a:pPr>
            <a:r>
              <a:rPr lang="ar-SY" sz="4000" b="1" dirty="0" smtClean="0">
                <a:solidFill>
                  <a:srgbClr val="FF0000"/>
                </a:solidFill>
              </a:rPr>
              <a:t>23%</a:t>
            </a:r>
            <a:r>
              <a:rPr lang="ar-SY" sz="4000" dirty="0" smtClean="0"/>
              <a:t> </a:t>
            </a:r>
            <a:r>
              <a:rPr lang="ar-SY" sz="3200" dirty="0" smtClean="0">
                <a:solidFill>
                  <a:schemeClr val="bg1"/>
                </a:solidFill>
              </a:rPr>
              <a:t>من العبء العالمي للأمراض ناجم</a:t>
            </a:r>
            <a:r>
              <a:rPr lang="en-US" sz="3200" dirty="0" smtClean="0">
                <a:solidFill>
                  <a:schemeClr val="bg1"/>
                </a:solidFill>
              </a:rPr>
              <a:t> </a:t>
            </a:r>
            <a:r>
              <a:rPr lang="ar-SY" sz="3200" dirty="0" smtClean="0">
                <a:solidFill>
                  <a:schemeClr val="bg1"/>
                </a:solidFill>
              </a:rPr>
              <a:t>عنها</a:t>
            </a:r>
          </a:p>
          <a:p>
            <a:pPr marL="0" indent="0" algn="r" rtl="1">
              <a:lnSpc>
                <a:spcPct val="150000"/>
              </a:lnSpc>
              <a:buNone/>
            </a:pPr>
            <a:r>
              <a:rPr lang="ar-SY" sz="4000" b="1" dirty="0" smtClean="0">
                <a:solidFill>
                  <a:srgbClr val="FF0000"/>
                </a:solidFill>
              </a:rPr>
              <a:t>1 ترليون دولار </a:t>
            </a:r>
            <a:r>
              <a:rPr lang="ar-SY" sz="3200" dirty="0" smtClean="0">
                <a:solidFill>
                  <a:schemeClr val="bg1"/>
                </a:solidFill>
              </a:rPr>
              <a:t>هي </a:t>
            </a:r>
            <a:r>
              <a:rPr lang="ar-SY" sz="3200" dirty="0">
                <a:solidFill>
                  <a:schemeClr val="bg1"/>
                </a:solidFill>
              </a:rPr>
              <a:t>الخسائر السنوية الناجمة عن الاكتئاب والقلق</a:t>
            </a:r>
          </a:p>
          <a:p>
            <a:pPr marL="0" indent="0" algn="r" rtl="1">
              <a:lnSpc>
                <a:spcPct val="150000"/>
              </a:lnSpc>
              <a:buNone/>
            </a:pPr>
            <a:r>
              <a:rPr lang="ar-SY" sz="4000" b="1" dirty="0">
                <a:solidFill>
                  <a:srgbClr val="FF0000"/>
                </a:solidFill>
              </a:rPr>
              <a:t>80% </a:t>
            </a:r>
            <a:r>
              <a:rPr lang="ar-SY" sz="3200" dirty="0">
                <a:solidFill>
                  <a:schemeClr val="bg1"/>
                </a:solidFill>
              </a:rPr>
              <a:t>من الذين يعانون منها في </a:t>
            </a:r>
            <a:r>
              <a:rPr lang="ar-SY" sz="3200" dirty="0" smtClean="0">
                <a:solidFill>
                  <a:schemeClr val="bg1"/>
                </a:solidFill>
              </a:rPr>
              <a:t>البلدان النامية لا </a:t>
            </a:r>
            <a:r>
              <a:rPr lang="ar-SY" sz="3200" dirty="0">
                <a:solidFill>
                  <a:schemeClr val="bg1"/>
                </a:solidFill>
              </a:rPr>
              <a:t>يحصلون على </a:t>
            </a:r>
            <a:r>
              <a:rPr lang="ar-SY" sz="3200" dirty="0" smtClean="0">
                <a:solidFill>
                  <a:schemeClr val="bg1"/>
                </a:solidFill>
              </a:rPr>
              <a:t>علاج</a:t>
            </a:r>
            <a:endParaRPr lang="ar-SY" sz="3200" dirty="0">
              <a:solidFill>
                <a:schemeClr val="bg1"/>
              </a:solidFill>
            </a:endParaRPr>
          </a:p>
        </p:txBody>
      </p:sp>
      <p:sp>
        <p:nvSpPr>
          <p:cNvPr id="12" name="Slide Number Placeholder 3"/>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A9985A-BED4-403F-8F8A-932D2D8E8E14}" type="slidenum">
              <a:rPr lang="en-US" sz="900" smtClean="0"/>
              <a:pPr/>
              <a:t>20</a:t>
            </a:fld>
            <a:endParaRPr lang="en-US" sz="900"/>
          </a:p>
        </p:txBody>
      </p:sp>
      <p:sp>
        <p:nvSpPr>
          <p:cNvPr id="13" name="Rectangle 12"/>
          <p:cNvSpPr/>
          <p:nvPr/>
        </p:nvSpPr>
        <p:spPr>
          <a:xfrm>
            <a:off x="-50800" y="6669973"/>
            <a:ext cx="8496300" cy="215444"/>
          </a:xfrm>
          <a:prstGeom prst="rect">
            <a:avLst/>
          </a:prstGeom>
        </p:spPr>
        <p:txBody>
          <a:bodyPr wrap="square">
            <a:spAutoFit/>
          </a:bodyPr>
          <a:lstStyle/>
          <a:p>
            <a:r>
              <a:rPr lang="en-US" sz="400" b="1" dirty="0"/>
              <a:t>Investing in treatment for depression and anxiety leads to fourfold </a:t>
            </a:r>
            <a:r>
              <a:rPr lang="en-US" sz="400" b="1" dirty="0" smtClean="0"/>
              <a:t>return, WHO, 2016</a:t>
            </a:r>
          </a:p>
          <a:p>
            <a:r>
              <a:rPr lang="en-US" sz="400" dirty="0">
                <a:hlinkClick r:id="rId3"/>
              </a:rPr>
              <a:t>http://</a:t>
            </a:r>
            <a:r>
              <a:rPr lang="en-US" sz="400" dirty="0" smtClean="0">
                <a:hlinkClick r:id="rId3"/>
              </a:rPr>
              <a:t>www.who.int/news-room/detail/13-04-2016-investing-in-treatment-for-depression-and-anxiety-leads-to-fourfold-return</a:t>
            </a:r>
            <a:r>
              <a:rPr lang="en-US" sz="400" dirty="0" smtClean="0"/>
              <a:t> </a:t>
            </a:r>
            <a:endParaRPr lang="en-US" sz="400" dirty="0"/>
          </a:p>
        </p:txBody>
      </p:sp>
      <p:sp>
        <p:nvSpPr>
          <p:cNvPr id="14" name="Rectangle 13"/>
          <p:cNvSpPr/>
          <p:nvPr/>
        </p:nvSpPr>
        <p:spPr>
          <a:xfrm>
            <a:off x="-41175" y="6506165"/>
            <a:ext cx="6096000" cy="215444"/>
          </a:xfrm>
          <a:prstGeom prst="rect">
            <a:avLst/>
          </a:prstGeom>
        </p:spPr>
        <p:txBody>
          <a:bodyPr>
            <a:spAutoFit/>
          </a:bodyPr>
          <a:lstStyle/>
          <a:p>
            <a:r>
              <a:rPr lang="en-US" sz="400" b="1" dirty="0"/>
              <a:t>Scaling-up treatment of depression and anxiety: a global return on investment </a:t>
            </a:r>
            <a:r>
              <a:rPr lang="en-US" sz="400" b="1" dirty="0" smtClean="0"/>
              <a:t>analysis, The Lancet, 2016</a:t>
            </a:r>
          </a:p>
          <a:p>
            <a:r>
              <a:rPr lang="en-US" sz="400" dirty="0">
                <a:hlinkClick r:id="rId4"/>
              </a:rPr>
              <a:t>https://</a:t>
            </a:r>
            <a:r>
              <a:rPr lang="en-US" sz="400" dirty="0" smtClean="0">
                <a:hlinkClick r:id="rId4"/>
              </a:rPr>
              <a:t>www.thelancet.com/journals/lanpsy/article/PIIS2215-0366(16)30024-4/fulltext</a:t>
            </a:r>
            <a:r>
              <a:rPr lang="en-US" sz="400" dirty="0" smtClean="0"/>
              <a:t> </a:t>
            </a:r>
            <a:endParaRPr lang="en-US" sz="400" dirty="0"/>
          </a:p>
        </p:txBody>
      </p:sp>
      <p:sp>
        <p:nvSpPr>
          <p:cNvPr id="15" name="Rectangle 14"/>
          <p:cNvSpPr/>
          <p:nvPr/>
        </p:nvSpPr>
        <p:spPr>
          <a:xfrm>
            <a:off x="-25400" y="6369609"/>
            <a:ext cx="2375971" cy="200055"/>
          </a:xfrm>
          <a:prstGeom prst="rect">
            <a:avLst/>
          </a:prstGeom>
        </p:spPr>
        <p:txBody>
          <a:bodyPr wrap="none">
            <a:spAutoFit/>
          </a:bodyPr>
          <a:lstStyle/>
          <a:p>
            <a:r>
              <a:rPr lang="en-US" sz="700" dirty="0">
                <a:hlinkClick r:id="rId5"/>
              </a:rPr>
              <a:t>http://</a:t>
            </a:r>
            <a:r>
              <a:rPr lang="en-US" sz="700" dirty="0" smtClean="0">
                <a:hlinkClick r:id="rId5"/>
              </a:rPr>
              <a:t>www.who.int/news-room/fact-sheets/detail/suicide</a:t>
            </a:r>
            <a:r>
              <a:rPr lang="ar-SY" sz="700" dirty="0" smtClean="0"/>
              <a:t> </a:t>
            </a:r>
            <a:endParaRPr lang="en-US" sz="700" dirty="0"/>
          </a:p>
        </p:txBody>
      </p:sp>
    </p:spTree>
    <p:extLst>
      <p:ext uri="{BB962C8B-B14F-4D97-AF65-F5344CB8AC3E}">
        <p14:creationId xmlns:p14="http://schemas.microsoft.com/office/powerpoint/2010/main" val="378069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1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1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A9985A-BED4-403F-8F8A-932D2D8E8E14}" type="slidenum">
              <a:rPr lang="en-US" smtClean="0"/>
              <a:t>21</a:t>
            </a:fld>
            <a:endParaRPr lang="en-US"/>
          </a:p>
        </p:txBody>
      </p:sp>
      <p:sp>
        <p:nvSpPr>
          <p:cNvPr id="3" name="Rectangle 2"/>
          <p:cNvSpPr/>
          <p:nvPr/>
        </p:nvSpPr>
        <p:spPr>
          <a:xfrm>
            <a:off x="1638235" y="1432624"/>
            <a:ext cx="8799787" cy="3893374"/>
          </a:xfrm>
          <a:prstGeom prst="rect">
            <a:avLst/>
          </a:prstGeom>
        </p:spPr>
        <p:txBody>
          <a:bodyPr wrap="square">
            <a:spAutoFit/>
          </a:bodyPr>
          <a:lstStyle/>
          <a:p>
            <a:pPr algn="ctr" rtl="1"/>
            <a:r>
              <a:rPr lang="ar-SY" sz="11500" b="1" dirty="0" smtClean="0"/>
              <a:t>رغم حجم المشكلة</a:t>
            </a:r>
          </a:p>
          <a:p>
            <a:pPr algn="ctr" rtl="1"/>
            <a:endParaRPr lang="ar-SY" sz="6600" b="1" dirty="0" smtClean="0"/>
          </a:p>
          <a:p>
            <a:pPr algn="ctr" rtl="1"/>
            <a:r>
              <a:rPr lang="ar-SY" sz="6600" b="1" dirty="0" smtClean="0"/>
              <a:t>ما هي الاستجابة العالمية؟</a:t>
            </a:r>
            <a:endParaRPr lang="ar-SY" sz="34400" b="1" dirty="0"/>
          </a:p>
        </p:txBody>
      </p:sp>
    </p:spTree>
    <p:extLst>
      <p:ext uri="{BB962C8B-B14F-4D97-AF65-F5344CB8AC3E}">
        <p14:creationId xmlns:p14="http://schemas.microsoft.com/office/powerpoint/2010/main" val="11915759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1131325116"/>
              </p:ext>
            </p:extLst>
          </p:nvPr>
        </p:nvGraphicFramePr>
        <p:xfrm>
          <a:off x="-343387" y="396876"/>
          <a:ext cx="6559551" cy="66008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p:cNvGraphicFramePr/>
          <p:nvPr>
            <p:extLst>
              <p:ext uri="{D42A27DB-BD31-4B8C-83A1-F6EECF244321}">
                <p14:modId xmlns:p14="http://schemas.microsoft.com/office/powerpoint/2010/main" val="2074013436"/>
              </p:ext>
            </p:extLst>
          </p:nvPr>
        </p:nvGraphicFramePr>
        <p:xfrm>
          <a:off x="3185875" y="396877"/>
          <a:ext cx="6559551" cy="6600824"/>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210214" y="-65407"/>
            <a:ext cx="3350597" cy="646331"/>
          </a:xfrm>
          <a:prstGeom prst="rect">
            <a:avLst/>
          </a:prstGeom>
        </p:spPr>
        <p:txBody>
          <a:bodyPr wrap="none">
            <a:spAutoFit/>
          </a:bodyPr>
          <a:lstStyle/>
          <a:p>
            <a:r>
              <a:rPr lang="ar-SY" sz="3600" b="1" dirty="0" smtClean="0">
                <a:solidFill>
                  <a:srgbClr val="FF0000"/>
                </a:solidFill>
              </a:rPr>
              <a:t>عبء المرض العالمي</a:t>
            </a:r>
            <a:endParaRPr lang="en-US" sz="3600" b="1" dirty="0">
              <a:solidFill>
                <a:srgbClr val="FF0000"/>
              </a:solidFill>
            </a:endParaRPr>
          </a:p>
        </p:txBody>
      </p:sp>
      <p:sp>
        <p:nvSpPr>
          <p:cNvPr id="7" name="Rectangle 6"/>
          <p:cNvSpPr/>
          <p:nvPr/>
        </p:nvSpPr>
        <p:spPr>
          <a:xfrm>
            <a:off x="5156160" y="61555"/>
            <a:ext cx="2476960" cy="523220"/>
          </a:xfrm>
          <a:prstGeom prst="rect">
            <a:avLst/>
          </a:prstGeom>
        </p:spPr>
        <p:txBody>
          <a:bodyPr wrap="none">
            <a:spAutoFit/>
          </a:bodyPr>
          <a:lstStyle/>
          <a:p>
            <a:r>
              <a:rPr lang="ar-SY" sz="2800" b="1" dirty="0" smtClean="0">
                <a:solidFill>
                  <a:srgbClr val="FF0000"/>
                </a:solidFill>
              </a:rPr>
              <a:t>الميزانية المخصصة</a:t>
            </a:r>
            <a:endParaRPr lang="en-US" sz="2800" b="1" dirty="0">
              <a:solidFill>
                <a:srgbClr val="FF0000"/>
              </a:solidFill>
            </a:endParaRPr>
          </a:p>
        </p:txBody>
      </p:sp>
      <p:sp>
        <p:nvSpPr>
          <p:cNvPr id="3" name="Slide Number Placeholder 2"/>
          <p:cNvSpPr>
            <a:spLocks noGrp="1"/>
          </p:cNvSpPr>
          <p:nvPr>
            <p:ph type="sldNum" sz="quarter" idx="12"/>
          </p:nvPr>
        </p:nvSpPr>
        <p:spPr>
          <a:xfrm>
            <a:off x="8242700" y="6423729"/>
            <a:ext cx="2743200" cy="365125"/>
          </a:xfrm>
        </p:spPr>
        <p:txBody>
          <a:bodyPr/>
          <a:lstStyle/>
          <a:p>
            <a:fld id="{ADA9985A-BED4-403F-8F8A-932D2D8E8E14}" type="slidenum">
              <a:rPr lang="en-US" smtClean="0"/>
              <a:t>22</a:t>
            </a:fld>
            <a:endParaRPr lang="en-US"/>
          </a:p>
        </p:txBody>
      </p:sp>
      <p:graphicFrame>
        <p:nvGraphicFramePr>
          <p:cNvPr id="8" name="Chart 7"/>
          <p:cNvGraphicFramePr/>
          <p:nvPr>
            <p:extLst>
              <p:ext uri="{D42A27DB-BD31-4B8C-83A1-F6EECF244321}">
                <p14:modId xmlns:p14="http://schemas.microsoft.com/office/powerpoint/2010/main" val="772054114"/>
              </p:ext>
            </p:extLst>
          </p:nvPr>
        </p:nvGraphicFramePr>
        <p:xfrm>
          <a:off x="6802687" y="396876"/>
          <a:ext cx="6559551" cy="6600824"/>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1964669" y="451413"/>
            <a:ext cx="1725152" cy="1015663"/>
          </a:xfrm>
          <a:prstGeom prst="rect">
            <a:avLst/>
          </a:prstGeom>
        </p:spPr>
        <p:txBody>
          <a:bodyPr wrap="none">
            <a:spAutoFit/>
          </a:bodyPr>
          <a:lstStyle/>
          <a:p>
            <a:r>
              <a:rPr lang="ar-SY" sz="6000" b="1" dirty="0" smtClean="0">
                <a:solidFill>
                  <a:srgbClr val="FF0000"/>
                </a:solidFill>
              </a:rPr>
              <a:t>23%</a:t>
            </a:r>
            <a:endParaRPr lang="en-US" sz="6000" dirty="0">
              <a:solidFill>
                <a:srgbClr val="FF0000"/>
              </a:solidFill>
            </a:endParaRPr>
          </a:p>
        </p:txBody>
      </p:sp>
      <p:sp>
        <p:nvSpPr>
          <p:cNvPr id="11" name="Rectangle 10"/>
          <p:cNvSpPr/>
          <p:nvPr/>
        </p:nvSpPr>
        <p:spPr>
          <a:xfrm>
            <a:off x="6032870" y="629502"/>
            <a:ext cx="777777" cy="584775"/>
          </a:xfrm>
          <a:prstGeom prst="rect">
            <a:avLst/>
          </a:prstGeom>
        </p:spPr>
        <p:txBody>
          <a:bodyPr wrap="none">
            <a:spAutoFit/>
          </a:bodyPr>
          <a:lstStyle/>
          <a:p>
            <a:r>
              <a:rPr lang="ar-SY" sz="3200" b="1" dirty="0" smtClean="0">
                <a:solidFill>
                  <a:srgbClr val="FF0000"/>
                </a:solidFill>
              </a:rPr>
              <a:t>3%</a:t>
            </a:r>
            <a:endParaRPr lang="en-US" sz="3200" dirty="0">
              <a:solidFill>
                <a:srgbClr val="FF0000"/>
              </a:solidFill>
            </a:endParaRPr>
          </a:p>
        </p:txBody>
      </p:sp>
      <p:sp>
        <p:nvSpPr>
          <p:cNvPr id="12" name="Rectangle 11"/>
          <p:cNvSpPr/>
          <p:nvPr/>
        </p:nvSpPr>
        <p:spPr>
          <a:xfrm>
            <a:off x="9785316" y="933845"/>
            <a:ext cx="518091" cy="369332"/>
          </a:xfrm>
          <a:prstGeom prst="rect">
            <a:avLst/>
          </a:prstGeom>
        </p:spPr>
        <p:txBody>
          <a:bodyPr wrap="none">
            <a:spAutoFit/>
          </a:bodyPr>
          <a:lstStyle/>
          <a:p>
            <a:r>
              <a:rPr lang="ar-SY" b="1" dirty="0" smtClean="0">
                <a:solidFill>
                  <a:srgbClr val="FF0000"/>
                </a:solidFill>
              </a:rPr>
              <a:t>1%</a:t>
            </a:r>
            <a:endParaRPr lang="en-US" dirty="0">
              <a:solidFill>
                <a:srgbClr val="FF0000"/>
              </a:solidFill>
            </a:endParaRPr>
          </a:p>
        </p:txBody>
      </p:sp>
      <p:sp>
        <p:nvSpPr>
          <p:cNvPr id="14" name="Rectangle 13"/>
          <p:cNvSpPr/>
          <p:nvPr/>
        </p:nvSpPr>
        <p:spPr>
          <a:xfrm>
            <a:off x="8912900" y="102969"/>
            <a:ext cx="2308645" cy="830997"/>
          </a:xfrm>
          <a:prstGeom prst="rect">
            <a:avLst/>
          </a:prstGeom>
        </p:spPr>
        <p:txBody>
          <a:bodyPr wrap="none">
            <a:spAutoFit/>
          </a:bodyPr>
          <a:lstStyle/>
          <a:p>
            <a:pPr algn="r" rtl="1"/>
            <a:r>
              <a:rPr lang="ar-SY" sz="2000" b="1" dirty="0" smtClean="0">
                <a:solidFill>
                  <a:srgbClr val="FF0000"/>
                </a:solidFill>
              </a:rPr>
              <a:t>نسبة القوى البشرية التي</a:t>
            </a:r>
          </a:p>
          <a:p>
            <a:pPr algn="r" rtl="1"/>
            <a:r>
              <a:rPr lang="ar-SY" sz="2700" b="1" dirty="0" smtClean="0">
                <a:solidFill>
                  <a:srgbClr val="FF0000"/>
                </a:solidFill>
              </a:rPr>
              <a:t>تقدم خدمات نفسية</a:t>
            </a:r>
            <a:endParaRPr lang="en-US" sz="2700" b="1" dirty="0">
              <a:solidFill>
                <a:srgbClr val="FF0000"/>
              </a:solidFill>
            </a:endParaRPr>
          </a:p>
        </p:txBody>
      </p:sp>
      <p:sp>
        <p:nvSpPr>
          <p:cNvPr id="15" name="Rectangle 14"/>
          <p:cNvSpPr/>
          <p:nvPr/>
        </p:nvSpPr>
        <p:spPr>
          <a:xfrm>
            <a:off x="0" y="6638361"/>
            <a:ext cx="8496300" cy="184666"/>
          </a:xfrm>
          <a:prstGeom prst="rect">
            <a:avLst/>
          </a:prstGeom>
        </p:spPr>
        <p:txBody>
          <a:bodyPr wrap="square">
            <a:spAutoFit/>
          </a:bodyPr>
          <a:lstStyle/>
          <a:p>
            <a:r>
              <a:rPr lang="en-US" sz="300" b="1" dirty="0"/>
              <a:t>Investing in treatment for depression and anxiety leads to fourfold </a:t>
            </a:r>
            <a:r>
              <a:rPr lang="en-US" sz="300" b="1" dirty="0" smtClean="0"/>
              <a:t>return, WHO, 2016</a:t>
            </a:r>
          </a:p>
          <a:p>
            <a:r>
              <a:rPr lang="en-US" sz="300" dirty="0">
                <a:hlinkClick r:id="rId5"/>
              </a:rPr>
              <a:t>http://</a:t>
            </a:r>
            <a:r>
              <a:rPr lang="en-US" sz="300" dirty="0" smtClean="0">
                <a:hlinkClick r:id="rId5"/>
              </a:rPr>
              <a:t>www.who.int/news-room/detail/13-04-2016-investing-in-treatment-for-depression-and-anxiety-leads-to-fourfold-return</a:t>
            </a:r>
            <a:r>
              <a:rPr lang="en-US" sz="300" dirty="0" smtClean="0"/>
              <a:t> </a:t>
            </a:r>
            <a:endParaRPr lang="en-US" sz="300" dirty="0"/>
          </a:p>
        </p:txBody>
      </p:sp>
      <p:sp>
        <p:nvSpPr>
          <p:cNvPr id="16" name="Rectangle 15"/>
          <p:cNvSpPr/>
          <p:nvPr/>
        </p:nvSpPr>
        <p:spPr>
          <a:xfrm>
            <a:off x="0" y="6499672"/>
            <a:ext cx="6096000" cy="184666"/>
          </a:xfrm>
          <a:prstGeom prst="rect">
            <a:avLst/>
          </a:prstGeom>
        </p:spPr>
        <p:txBody>
          <a:bodyPr>
            <a:spAutoFit/>
          </a:bodyPr>
          <a:lstStyle/>
          <a:p>
            <a:r>
              <a:rPr lang="en-US" sz="300" b="1" dirty="0"/>
              <a:t>Scaling-up treatment of depression and anxiety: a global return on investment </a:t>
            </a:r>
            <a:r>
              <a:rPr lang="en-US" sz="300" b="1" dirty="0" smtClean="0"/>
              <a:t>analysis, The Lancet, 2016</a:t>
            </a:r>
          </a:p>
          <a:p>
            <a:r>
              <a:rPr lang="en-US" sz="300" dirty="0">
                <a:hlinkClick r:id="rId6"/>
              </a:rPr>
              <a:t>https://</a:t>
            </a:r>
            <a:r>
              <a:rPr lang="en-US" sz="300" dirty="0" smtClean="0">
                <a:hlinkClick r:id="rId6"/>
              </a:rPr>
              <a:t>www.thelancet.com/journals/lanpsy/article/PIIS2215-0366(16)30024-4/fulltext</a:t>
            </a:r>
            <a:r>
              <a:rPr lang="en-US" sz="300" dirty="0" smtClean="0"/>
              <a:t> </a:t>
            </a:r>
            <a:endParaRPr lang="en-US" sz="300" dirty="0"/>
          </a:p>
        </p:txBody>
      </p:sp>
      <p:sp>
        <p:nvSpPr>
          <p:cNvPr id="4" name="Rectangle 3"/>
          <p:cNvSpPr/>
          <p:nvPr/>
        </p:nvSpPr>
        <p:spPr>
          <a:xfrm>
            <a:off x="2966517" y="5411450"/>
            <a:ext cx="6777817" cy="1323439"/>
          </a:xfrm>
          <a:prstGeom prst="rect">
            <a:avLst/>
          </a:prstGeom>
        </p:spPr>
        <p:txBody>
          <a:bodyPr wrap="none">
            <a:spAutoFit/>
          </a:bodyPr>
          <a:lstStyle/>
          <a:p>
            <a:r>
              <a:rPr lang="ar-SY" sz="8000" b="1" dirty="0" smtClean="0">
                <a:solidFill>
                  <a:schemeClr val="bg1">
                    <a:lumMod val="75000"/>
                  </a:schemeClr>
                </a:solidFill>
                <a:effectLst>
                  <a:outerShdw blurRad="38100" dist="38100" dir="2700000" algn="tl">
                    <a:srgbClr val="000000">
                      <a:alpha val="43137"/>
                    </a:srgbClr>
                  </a:outerShdw>
                </a:effectLst>
              </a:rPr>
              <a:t>الإضطرابات النفسية</a:t>
            </a:r>
            <a:endParaRPr lang="en-US" sz="8000" b="1" dirty="0">
              <a:solidFill>
                <a:schemeClr val="bg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3850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3" grpId="0">
        <p:bldAsOne/>
      </p:bldGraphic>
      <p:bldP spid="2" grpId="0"/>
      <p:bldP spid="7" grpId="0"/>
      <p:bldGraphic spid="8" grpId="0">
        <p:bldAsOne/>
      </p:bldGraphic>
      <p:bldP spid="5" grpId="0"/>
      <p:bldP spid="11" grpId="0"/>
      <p:bldP spid="12" grpId="0"/>
      <p:bldP spid="14" grpId="0"/>
      <p:bldP spid="15" grpId="0"/>
      <p:bldP spid="16"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A9985A-BED4-403F-8F8A-932D2D8E8E14}" type="slidenum">
              <a:rPr lang="en-US" smtClean="0"/>
              <a:t>23</a:t>
            </a:fld>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6" name="Rectangle 5"/>
          <p:cNvSpPr/>
          <p:nvPr/>
        </p:nvSpPr>
        <p:spPr>
          <a:xfrm>
            <a:off x="9601200" y="106113"/>
            <a:ext cx="2438400" cy="5955476"/>
          </a:xfrm>
          <a:prstGeom prst="rect">
            <a:avLst/>
          </a:prstGeom>
        </p:spPr>
        <p:txBody>
          <a:bodyPr wrap="square">
            <a:spAutoFit/>
          </a:bodyPr>
          <a:lstStyle/>
          <a:p>
            <a:pPr algn="r" rtl="1">
              <a:lnSpc>
                <a:spcPct val="150000"/>
              </a:lnSpc>
            </a:pPr>
            <a:r>
              <a:rPr lang="ar-SY" sz="3000" dirty="0">
                <a:solidFill>
                  <a:schemeClr val="bg1"/>
                </a:solidFill>
              </a:rPr>
              <a:t>كل </a:t>
            </a:r>
            <a:r>
              <a:rPr lang="ar-SY" sz="4400" b="1" dirty="0">
                <a:solidFill>
                  <a:srgbClr val="FFFF00"/>
                </a:solidFill>
              </a:rPr>
              <a:t>1 دولار</a:t>
            </a:r>
            <a:r>
              <a:rPr lang="ar-SY" sz="3000" dirty="0">
                <a:solidFill>
                  <a:schemeClr val="bg1"/>
                </a:solidFill>
              </a:rPr>
              <a:t> يستثمر في التصدي </a:t>
            </a:r>
            <a:r>
              <a:rPr lang="ar-SY" sz="3000" dirty="0" smtClean="0">
                <a:solidFill>
                  <a:schemeClr val="bg1"/>
                </a:solidFill>
              </a:rPr>
              <a:t>للاكتئاب والقلق </a:t>
            </a:r>
            <a:r>
              <a:rPr lang="ar-SY" sz="3000" dirty="0">
                <a:solidFill>
                  <a:schemeClr val="bg1"/>
                </a:solidFill>
              </a:rPr>
              <a:t>يعود بالفائدة بمقدار </a:t>
            </a:r>
            <a:r>
              <a:rPr lang="ar-SY" sz="3200" b="1" dirty="0">
                <a:solidFill>
                  <a:srgbClr val="FFFF00"/>
                </a:solidFill>
              </a:rPr>
              <a:t>4 دولارات </a:t>
            </a:r>
            <a:r>
              <a:rPr lang="ar-SY" sz="3000" dirty="0">
                <a:solidFill>
                  <a:schemeClr val="bg1"/>
                </a:solidFill>
              </a:rPr>
              <a:t>من حيث </a:t>
            </a:r>
            <a:r>
              <a:rPr lang="ar-SY" sz="3000" dirty="0" smtClean="0">
                <a:solidFill>
                  <a:schemeClr val="bg1"/>
                </a:solidFill>
              </a:rPr>
              <a:t>تحسن الحالة </a:t>
            </a:r>
            <a:r>
              <a:rPr lang="ar-SY" sz="3000" dirty="0">
                <a:solidFill>
                  <a:schemeClr val="bg1"/>
                </a:solidFill>
              </a:rPr>
              <a:t>الصحية والقدرة على العمل </a:t>
            </a:r>
            <a:endParaRPr lang="en-US" sz="3000" dirty="0">
              <a:solidFill>
                <a:schemeClr val="bg1"/>
              </a:solidFill>
            </a:endParaRPr>
          </a:p>
        </p:txBody>
      </p:sp>
      <p:sp>
        <p:nvSpPr>
          <p:cNvPr id="7" name="Rectangle 6"/>
          <p:cNvSpPr/>
          <p:nvPr/>
        </p:nvSpPr>
        <p:spPr>
          <a:xfrm>
            <a:off x="15240" y="6586501"/>
            <a:ext cx="8496300" cy="276999"/>
          </a:xfrm>
          <a:prstGeom prst="rect">
            <a:avLst/>
          </a:prstGeom>
        </p:spPr>
        <p:txBody>
          <a:bodyPr wrap="square">
            <a:spAutoFit/>
          </a:bodyPr>
          <a:lstStyle/>
          <a:p>
            <a:r>
              <a:rPr lang="en-US" sz="600" b="1" dirty="0">
                <a:solidFill>
                  <a:srgbClr val="00B0F0"/>
                </a:solidFill>
              </a:rPr>
              <a:t>Investing in treatment for depression and anxiety leads to fourfold </a:t>
            </a:r>
            <a:r>
              <a:rPr lang="en-US" sz="600" b="1" dirty="0" smtClean="0">
                <a:solidFill>
                  <a:srgbClr val="00B0F0"/>
                </a:solidFill>
              </a:rPr>
              <a:t>return, WHO, 2016</a:t>
            </a:r>
          </a:p>
          <a:p>
            <a:r>
              <a:rPr lang="en-US" sz="600" dirty="0">
                <a:hlinkClick r:id="rId3"/>
              </a:rPr>
              <a:t>http://</a:t>
            </a:r>
            <a:r>
              <a:rPr lang="en-US" sz="600" dirty="0" smtClean="0">
                <a:hlinkClick r:id="rId3"/>
              </a:rPr>
              <a:t>www.who.int/news-room/detail/13-04-2016-investing-in-treatment-for-depression-and-anxiety-leads-to-fourfold-return</a:t>
            </a:r>
            <a:r>
              <a:rPr lang="en-US" sz="600" dirty="0" smtClean="0"/>
              <a:t> </a:t>
            </a:r>
            <a:endParaRPr lang="en-US" sz="600" dirty="0"/>
          </a:p>
        </p:txBody>
      </p:sp>
      <p:sp>
        <p:nvSpPr>
          <p:cNvPr id="8" name="Rectangle 7"/>
          <p:cNvSpPr/>
          <p:nvPr/>
        </p:nvSpPr>
        <p:spPr>
          <a:xfrm>
            <a:off x="15240" y="6262443"/>
            <a:ext cx="6096000" cy="276999"/>
          </a:xfrm>
          <a:prstGeom prst="rect">
            <a:avLst/>
          </a:prstGeom>
        </p:spPr>
        <p:txBody>
          <a:bodyPr>
            <a:spAutoFit/>
          </a:bodyPr>
          <a:lstStyle/>
          <a:p>
            <a:r>
              <a:rPr lang="en-US" sz="600" b="1" dirty="0">
                <a:solidFill>
                  <a:srgbClr val="00B0F0"/>
                </a:solidFill>
              </a:rPr>
              <a:t>Scaling-up treatment of depression and anxiety: a global return on investment </a:t>
            </a:r>
            <a:r>
              <a:rPr lang="en-US" sz="600" b="1" dirty="0" smtClean="0">
                <a:solidFill>
                  <a:srgbClr val="00B0F0"/>
                </a:solidFill>
              </a:rPr>
              <a:t>analysis, The Lancet, 2016</a:t>
            </a:r>
          </a:p>
          <a:p>
            <a:r>
              <a:rPr lang="en-US" sz="600" dirty="0">
                <a:hlinkClick r:id="rId4"/>
              </a:rPr>
              <a:t>https://</a:t>
            </a:r>
            <a:r>
              <a:rPr lang="en-US" sz="600" dirty="0" smtClean="0">
                <a:hlinkClick r:id="rId4"/>
              </a:rPr>
              <a:t>www.thelancet.com/journals/lanpsy/article/PIIS2215-0366(16)30024-4/fulltext</a:t>
            </a:r>
            <a:r>
              <a:rPr lang="en-US" sz="600" dirty="0" smtClean="0"/>
              <a:t> </a:t>
            </a:r>
            <a:endParaRPr lang="en-US" sz="600" dirty="0"/>
          </a:p>
        </p:txBody>
      </p:sp>
    </p:spTree>
    <p:extLst>
      <p:ext uri="{BB962C8B-B14F-4D97-AF65-F5344CB8AC3E}">
        <p14:creationId xmlns:p14="http://schemas.microsoft.com/office/powerpoint/2010/main" val="21596049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582" t="66512"/>
          <a:stretch/>
        </p:blipFill>
        <p:spPr>
          <a:xfrm rot="16200000">
            <a:off x="8424224" y="3030577"/>
            <a:ext cx="6381658" cy="1273188"/>
          </a:xfrm>
          <a:prstGeom prst="rect">
            <a:avLst/>
          </a:prstGeom>
        </p:spPr>
      </p:pic>
      <p:pic>
        <p:nvPicPr>
          <p:cNvPr id="4" name="Picture 3"/>
          <p:cNvPicPr>
            <a:picLocks noChangeAspect="1"/>
          </p:cNvPicPr>
          <p:nvPr/>
        </p:nvPicPr>
        <p:blipFill rotWithShape="1">
          <a:blip r:embed="rId2"/>
          <a:srcRect l="5582" t="465" b="52713"/>
          <a:stretch/>
        </p:blipFill>
        <p:spPr>
          <a:xfrm rot="16200000">
            <a:off x="1734419" y="2777118"/>
            <a:ext cx="6381659" cy="1780105"/>
          </a:xfrm>
          <a:prstGeom prst="rect">
            <a:avLst/>
          </a:prstGeom>
        </p:spPr>
      </p:pic>
      <p:sp>
        <p:nvSpPr>
          <p:cNvPr id="5" name="Rectangle 4"/>
          <p:cNvSpPr/>
          <p:nvPr/>
        </p:nvSpPr>
        <p:spPr>
          <a:xfrm>
            <a:off x="5097294" y="859564"/>
            <a:ext cx="5537073" cy="1938992"/>
          </a:xfrm>
          <a:prstGeom prst="rect">
            <a:avLst/>
          </a:prstGeom>
        </p:spPr>
        <p:txBody>
          <a:bodyPr wrap="square">
            <a:spAutoFit/>
          </a:bodyPr>
          <a:lstStyle/>
          <a:p>
            <a:pPr algn="r" rtl="1"/>
            <a:r>
              <a:rPr lang="ar-SY" sz="4000" b="1" dirty="0" smtClean="0"/>
              <a:t>خلال الأزمات يزداد </a:t>
            </a:r>
            <a:r>
              <a:rPr lang="ar-SY" sz="4000" b="1" dirty="0"/>
              <a:t>هذا العبء و</a:t>
            </a:r>
            <a:r>
              <a:rPr lang="ar-SY" sz="4000" b="1" dirty="0" smtClean="0"/>
              <a:t>يتضاعف معدل انتشـار اضـطرابات الاكتـئاب والقـلق</a:t>
            </a:r>
            <a:endParaRPr lang="en-US" sz="4000" dirty="0"/>
          </a:p>
        </p:txBody>
      </p:sp>
    </p:spTree>
    <p:extLst>
      <p:ext uri="{BB962C8B-B14F-4D97-AF65-F5344CB8AC3E}">
        <p14:creationId xmlns:p14="http://schemas.microsoft.com/office/powerpoint/2010/main" val="226164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5E-6 -2.22222E-6 L -0.33308 -0.00278 " pathEditMode="relative" rAng="0" ptsTypes="AA">
                                      <p:cBhvr>
                                        <p:cTn id="6" dur="2000" fill="hold"/>
                                        <p:tgtEl>
                                          <p:spTgt spid="4"/>
                                        </p:tgtEl>
                                        <p:attrNameLst>
                                          <p:attrName>ppt_x</p:attrName>
                                          <p:attrName>ppt_y</p:attrName>
                                        </p:attrNameLst>
                                      </p:cBhvr>
                                      <p:rCtr x="-16654" y="-139"/>
                                    </p:animMotion>
                                  </p:childTnLst>
                                </p:cTn>
                              </p:par>
                              <p:par>
                                <p:cTn id="7" presetID="28" presetClass="emph" presetSubtype="0" fill="hold" grpId="0" nodeType="withEffect">
                                  <p:stCondLst>
                                    <p:cond delay="0"/>
                                  </p:stCondLst>
                                  <p:iterate type="wd">
                                    <p:tmPct val="10000"/>
                                  </p:iterate>
                                  <p:childTnLst>
                                    <p:animClr clrSpc="rgb" dir="cw">
                                      <p:cBhvr override="childStyle">
                                        <p:cTn id="8" dur="500" fill="hold"/>
                                        <p:tgtEl>
                                          <p:spTgt spid="5">
                                            <p:txEl>
                                              <p:pRg st="0" end="0"/>
                                            </p:txEl>
                                          </p:spTgt>
                                        </p:tgtEl>
                                        <p:attrNameLst>
                                          <p:attrName>style.color</p:attrName>
                                        </p:attrNameLst>
                                      </p:cBhvr>
                                      <p:to>
                                        <a:srgbClr val="000000"/>
                                      </p:to>
                                    </p:animClr>
                                    <p:animClr clrSpc="rgb" dir="cw">
                                      <p:cBhvr>
                                        <p:cTn id="9" dur="500" fill="hold"/>
                                        <p:tgtEl>
                                          <p:spTgt spid="5">
                                            <p:txEl>
                                              <p:pRg st="0" end="0"/>
                                            </p:txEl>
                                          </p:spTgt>
                                        </p:tgtEl>
                                        <p:attrNameLst>
                                          <p:attrName>fillcolor</p:attrName>
                                        </p:attrNameLst>
                                      </p:cBhvr>
                                      <p:to>
                                        <a:srgbClr val="000000"/>
                                      </p:to>
                                    </p:animClr>
                                    <p:set>
                                      <p:cBhvr>
                                        <p:cTn id="10" dur="500" fill="hold"/>
                                        <p:tgtEl>
                                          <p:spTgt spid="5">
                                            <p:txEl>
                                              <p:pRg st="0" end="0"/>
                                            </p:txEl>
                                          </p:spTgt>
                                        </p:tgtEl>
                                        <p:attrNameLst>
                                          <p:attrName>fill.type</p:attrName>
                                        </p:attrNameLst>
                                      </p:cBhvr>
                                      <p:to>
                                        <p:strVal val="solid"/>
                                      </p:to>
                                    </p:set>
                                    <p:anim to="1.5" calcmode="lin" valueType="num">
                                      <p:cBhvr override="childStyle">
                                        <p:cTn id="11" dur="500" fill="hold"/>
                                        <p:tgtEl>
                                          <p:spTgt spid="5">
                                            <p:txEl>
                                              <p:pRg st="0" end="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rev="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58000"/>
          </a:xfrm>
          <a:prstGeom prst="rect">
            <a:avLst/>
          </a:prstGeom>
        </p:spPr>
      </p:pic>
      <p:sp>
        <p:nvSpPr>
          <p:cNvPr id="2" name="Slide Number Placeholder 1"/>
          <p:cNvSpPr>
            <a:spLocks noGrp="1"/>
          </p:cNvSpPr>
          <p:nvPr>
            <p:ph type="sldNum" sz="quarter" idx="12"/>
          </p:nvPr>
        </p:nvSpPr>
        <p:spPr/>
        <p:txBody>
          <a:bodyPr/>
          <a:lstStyle/>
          <a:p>
            <a:fld id="{ADA9985A-BED4-403F-8F8A-932D2D8E8E14}" type="slidenum">
              <a:rPr lang="en-US" smtClean="0"/>
              <a:t>25</a:t>
            </a:fld>
            <a:endParaRPr lang="en-US"/>
          </a:p>
        </p:txBody>
      </p:sp>
      <p:sp>
        <p:nvSpPr>
          <p:cNvPr id="5" name="Rectangle 4"/>
          <p:cNvSpPr/>
          <p:nvPr/>
        </p:nvSpPr>
        <p:spPr>
          <a:xfrm>
            <a:off x="5265576" y="1806159"/>
            <a:ext cx="2375971" cy="1015663"/>
          </a:xfrm>
          <a:prstGeom prst="rect">
            <a:avLst/>
          </a:prstGeom>
        </p:spPr>
        <p:txBody>
          <a:bodyPr wrap="none">
            <a:spAutoFit/>
          </a:bodyPr>
          <a:lstStyle/>
          <a:p>
            <a:r>
              <a:rPr lang="ar-SY" sz="6000" b="1" dirty="0">
                <a:solidFill>
                  <a:srgbClr val="FF0000"/>
                </a:solidFill>
              </a:rPr>
              <a:t>يتضاعف</a:t>
            </a:r>
            <a:endParaRPr lang="en-US" sz="6000" dirty="0"/>
          </a:p>
        </p:txBody>
      </p:sp>
      <p:sp>
        <p:nvSpPr>
          <p:cNvPr id="6" name="Rounded Rectangle 5"/>
          <p:cNvSpPr/>
          <p:nvPr/>
        </p:nvSpPr>
        <p:spPr>
          <a:xfrm>
            <a:off x="5178175" y="1732547"/>
            <a:ext cx="2794571" cy="1126156"/>
          </a:xfrm>
          <a:prstGeom prst="roundRect">
            <a:avLst/>
          </a:pr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87400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C00000"/>
          </a:solidFill>
        </p:spPr>
        <p:style>
          <a:lnRef idx="1">
            <a:schemeClr val="accent6"/>
          </a:lnRef>
          <a:fillRef idx="3">
            <a:schemeClr val="accent6"/>
          </a:fillRef>
          <a:effectRef idx="2">
            <a:schemeClr val="accent6"/>
          </a:effectRef>
          <a:fontRef idx="minor">
            <a:schemeClr val="lt1"/>
          </a:fontRef>
        </p:style>
        <p:txBody>
          <a:bodyPr>
            <a:noAutofit/>
          </a:bodyPr>
          <a:lstStyle/>
          <a:p>
            <a:pPr algn="r" rtl="1"/>
            <a:r>
              <a:rPr lang="ar-SY" sz="4000" b="1" dirty="0" smtClean="0">
                <a:effectLst>
                  <a:outerShdw blurRad="38100" dist="38100" dir="2700000" algn="tl">
                    <a:srgbClr val="000000">
                      <a:alpha val="43137"/>
                    </a:srgbClr>
                  </a:outerShdw>
                </a:effectLst>
              </a:rPr>
              <a:t> 5 عقبات رئيسية تقف في طريق زيادة خدمات الصحة النفسية</a:t>
            </a:r>
            <a:endParaRPr lang="en-US" sz="4000" b="1" dirty="0">
              <a:effectLst>
                <a:outerShdw blurRad="38100" dist="38100" dir="2700000" algn="tl">
                  <a:srgbClr val="000000">
                    <a:alpha val="43137"/>
                  </a:srgbClr>
                </a:outerShdw>
              </a:effectLst>
            </a:endParaRPr>
          </a:p>
        </p:txBody>
      </p:sp>
      <p:sp>
        <p:nvSpPr>
          <p:cNvPr id="4" name="Content Placeholder 3"/>
          <p:cNvSpPr>
            <a:spLocks noGrp="1"/>
          </p:cNvSpPr>
          <p:nvPr>
            <p:ph idx="1"/>
          </p:nvPr>
        </p:nvSpPr>
        <p:spPr/>
        <p:txBody>
          <a:bodyPr>
            <a:normAutofit/>
          </a:bodyPr>
          <a:lstStyle/>
          <a:p>
            <a:pPr marL="514350" indent="-514350" algn="r" rtl="1">
              <a:lnSpc>
                <a:spcPct val="150000"/>
              </a:lnSpc>
              <a:buClr>
                <a:srgbClr val="FF0000"/>
              </a:buClr>
              <a:buSzPct val="150000"/>
              <a:buFont typeface="+mj-lt"/>
              <a:buAutoNum type="arabicPeriod"/>
            </a:pPr>
            <a:r>
              <a:rPr lang="ar-SY" sz="3200" dirty="0"/>
              <a:t>غياب الصحة النفسية </a:t>
            </a:r>
            <a:r>
              <a:rPr lang="ar-SY" sz="3200" dirty="0" smtClean="0"/>
              <a:t>من أولويات برامج </a:t>
            </a:r>
            <a:r>
              <a:rPr lang="ar-SY" sz="3200" dirty="0"/>
              <a:t>الصحة </a:t>
            </a:r>
            <a:r>
              <a:rPr lang="ar-SY" sz="3200" dirty="0" smtClean="0"/>
              <a:t>العامة.</a:t>
            </a:r>
          </a:p>
          <a:p>
            <a:pPr marL="514350" indent="-514350" algn="r" rtl="1">
              <a:lnSpc>
                <a:spcPct val="150000"/>
              </a:lnSpc>
              <a:buClr>
                <a:srgbClr val="FF0000"/>
              </a:buClr>
              <a:buSzPct val="150000"/>
              <a:buFont typeface="+mj-lt"/>
              <a:buAutoNum type="arabicPeriod"/>
            </a:pPr>
            <a:r>
              <a:rPr lang="ar-SY" sz="3200" dirty="0" smtClean="0"/>
              <a:t>الضعف الشديد في التمويل؛</a:t>
            </a:r>
          </a:p>
          <a:p>
            <a:pPr marL="514350" indent="-514350" algn="r" rtl="1">
              <a:lnSpc>
                <a:spcPct val="150000"/>
              </a:lnSpc>
              <a:buClr>
                <a:srgbClr val="FF0000"/>
              </a:buClr>
              <a:buSzPct val="150000"/>
              <a:buFont typeface="+mj-lt"/>
              <a:buAutoNum type="arabicPeriod"/>
            </a:pPr>
            <a:r>
              <a:rPr lang="ar-SY" sz="3200" dirty="0"/>
              <a:t>نقص القيادات في مجال الصحة النفسية العمومية.</a:t>
            </a:r>
          </a:p>
          <a:p>
            <a:pPr marL="514350" indent="-514350" algn="r" rtl="1">
              <a:lnSpc>
                <a:spcPct val="150000"/>
              </a:lnSpc>
              <a:buClr>
                <a:srgbClr val="FF0000"/>
              </a:buClr>
              <a:buSzPct val="150000"/>
              <a:buFont typeface="+mj-lt"/>
              <a:buAutoNum type="arabicPeriod"/>
            </a:pPr>
            <a:r>
              <a:rPr lang="ar-SY" sz="3200" dirty="0" smtClean="0"/>
              <a:t>عدم </a:t>
            </a:r>
            <a:r>
              <a:rPr lang="ar-SY" sz="3200" dirty="0"/>
              <a:t>كفاية الموارد البشرية اللازمة لتوفير خدمات الصحة النفسية؛</a:t>
            </a:r>
          </a:p>
          <a:p>
            <a:pPr marL="514350" indent="-514350" algn="r" rtl="1">
              <a:lnSpc>
                <a:spcPct val="150000"/>
              </a:lnSpc>
              <a:buClr>
                <a:srgbClr val="FF0000"/>
              </a:buClr>
              <a:buSzPct val="150000"/>
              <a:buFont typeface="+mj-lt"/>
              <a:buAutoNum type="arabicPeriod"/>
            </a:pPr>
            <a:r>
              <a:rPr lang="ar-SY" sz="3200" dirty="0" smtClean="0"/>
              <a:t>تنظيم خدمات </a:t>
            </a:r>
            <a:r>
              <a:rPr lang="ar-SY" sz="3200" dirty="0"/>
              <a:t>الرعاية الصحية </a:t>
            </a:r>
            <a:r>
              <a:rPr lang="ar-SY" sz="3200" dirty="0" smtClean="0"/>
              <a:t>الأولية </a:t>
            </a:r>
            <a:r>
              <a:rPr lang="ar-SY" sz="3200" dirty="0"/>
              <a:t>بشكل لا يراعي الصحة </a:t>
            </a:r>
            <a:r>
              <a:rPr lang="ar-SY" sz="3200" dirty="0" smtClean="0"/>
              <a:t>النفسية.</a:t>
            </a:r>
          </a:p>
        </p:txBody>
      </p:sp>
      <p:sp>
        <p:nvSpPr>
          <p:cNvPr id="2" name="Slide Number Placeholder 1"/>
          <p:cNvSpPr>
            <a:spLocks noGrp="1"/>
          </p:cNvSpPr>
          <p:nvPr>
            <p:ph type="sldNum" sz="quarter" idx="12"/>
          </p:nvPr>
        </p:nvSpPr>
        <p:spPr/>
        <p:txBody>
          <a:bodyPr/>
          <a:lstStyle/>
          <a:p>
            <a:pPr algn="r"/>
            <a:fld id="{ADA9985A-BED4-403F-8F8A-932D2D8E8E14}" type="slidenum">
              <a:rPr lang="en-US" smtClean="0"/>
              <a:pPr algn="r"/>
              <a:t>26</a:t>
            </a:fld>
            <a:endParaRPr lang="en-US"/>
          </a:p>
        </p:txBody>
      </p:sp>
      <p:sp>
        <p:nvSpPr>
          <p:cNvPr id="5" name="Rectangle 4"/>
          <p:cNvSpPr/>
          <p:nvPr/>
        </p:nvSpPr>
        <p:spPr>
          <a:xfrm>
            <a:off x="0" y="6615112"/>
            <a:ext cx="6096000" cy="184666"/>
          </a:xfrm>
          <a:prstGeom prst="rect">
            <a:avLst/>
          </a:prstGeom>
        </p:spPr>
        <p:txBody>
          <a:bodyPr>
            <a:spAutoFit/>
          </a:bodyPr>
          <a:lstStyle/>
          <a:p>
            <a:r>
              <a:rPr lang="en-US" sz="600" dirty="0">
                <a:hlinkClick r:id="rId2"/>
              </a:rPr>
              <a:t>https://</a:t>
            </a:r>
            <a:r>
              <a:rPr lang="en-US" sz="600" dirty="0" smtClean="0">
                <a:hlinkClick r:id="rId2"/>
              </a:rPr>
              <a:t>www.who.int/ar/news-room/fact-sheets/detail/mental-health-strengthening-our-response</a:t>
            </a:r>
            <a:r>
              <a:rPr lang="ar-SY" sz="600" dirty="0" smtClean="0"/>
              <a:t> </a:t>
            </a:r>
            <a:endParaRPr lang="en-US" sz="600" dirty="0"/>
          </a:p>
        </p:txBody>
      </p:sp>
      <p:sp>
        <p:nvSpPr>
          <p:cNvPr id="6" name="Rectangle 5"/>
          <p:cNvSpPr/>
          <p:nvPr/>
        </p:nvSpPr>
        <p:spPr>
          <a:xfrm>
            <a:off x="0" y="6353502"/>
            <a:ext cx="6096000" cy="230832"/>
          </a:xfrm>
          <a:prstGeom prst="rect">
            <a:avLst/>
          </a:prstGeom>
        </p:spPr>
        <p:txBody>
          <a:bodyPr>
            <a:spAutoFit/>
          </a:bodyPr>
          <a:lstStyle/>
          <a:p>
            <a:r>
              <a:rPr lang="en-US" sz="900" dirty="0">
                <a:hlinkClick r:id="rId3"/>
              </a:rPr>
              <a:t>https://</a:t>
            </a:r>
            <a:r>
              <a:rPr lang="en-US" sz="900" dirty="0" smtClean="0">
                <a:hlinkClick r:id="rId3"/>
              </a:rPr>
              <a:t>www.who.int/features/factfiles/mental_health/mental_health_facts/ar/index8.html</a:t>
            </a:r>
            <a:r>
              <a:rPr lang="ar-SY" sz="900" dirty="0" smtClean="0"/>
              <a:t> </a:t>
            </a:r>
            <a:endParaRPr lang="en-US" sz="900" dirty="0"/>
          </a:p>
        </p:txBody>
      </p:sp>
    </p:spTree>
    <p:extLst>
      <p:ext uri="{BB962C8B-B14F-4D97-AF65-F5344CB8AC3E}">
        <p14:creationId xmlns:p14="http://schemas.microsoft.com/office/powerpoint/2010/main" val="8484792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A9985A-BED4-403F-8F8A-932D2D8E8E14}" type="slidenum">
              <a:rPr lang="en-US" smtClean="0"/>
              <a:t>27</a:t>
            </a:fld>
            <a:endParaRPr lang="en-US"/>
          </a:p>
        </p:txBody>
      </p:sp>
      <p:sp>
        <p:nvSpPr>
          <p:cNvPr id="3" name="Rectangle 2"/>
          <p:cNvSpPr/>
          <p:nvPr/>
        </p:nvSpPr>
        <p:spPr>
          <a:xfrm>
            <a:off x="1638235" y="1432624"/>
            <a:ext cx="8799787" cy="3770263"/>
          </a:xfrm>
          <a:prstGeom prst="rect">
            <a:avLst/>
          </a:prstGeom>
        </p:spPr>
        <p:txBody>
          <a:bodyPr wrap="square">
            <a:spAutoFit/>
          </a:bodyPr>
          <a:lstStyle/>
          <a:p>
            <a:pPr algn="ctr" rtl="1"/>
            <a:r>
              <a:rPr lang="ar-SY" sz="23900" b="1" dirty="0" smtClean="0"/>
              <a:t>ما الحل؟</a:t>
            </a:r>
          </a:p>
        </p:txBody>
      </p:sp>
    </p:spTree>
    <p:extLst>
      <p:ext uri="{BB962C8B-B14F-4D97-AF65-F5344CB8AC3E}">
        <p14:creationId xmlns:p14="http://schemas.microsoft.com/office/powerpoint/2010/main" val="3550947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a:normAutofit/>
          </a:bodyPr>
          <a:lstStyle/>
          <a:p>
            <a:pPr algn="r" rtl="1"/>
            <a:r>
              <a:rPr lang="ar-SY" sz="6000" b="1" dirty="0" smtClean="0">
                <a:effectLst>
                  <a:outerShdw blurRad="38100" dist="38100" dir="2700000" algn="tl">
                    <a:srgbClr val="000000">
                      <a:alpha val="43137"/>
                    </a:srgbClr>
                  </a:outerShdw>
                </a:effectLst>
              </a:rPr>
              <a:t>4 </a:t>
            </a:r>
            <a:r>
              <a:rPr lang="ar-SY" sz="6000" b="1" dirty="0">
                <a:effectLst>
                  <a:outerShdw blurRad="38100" dist="38100" dir="2700000" algn="tl">
                    <a:srgbClr val="000000">
                      <a:alpha val="43137"/>
                    </a:srgbClr>
                  </a:outerShdw>
                </a:effectLst>
              </a:rPr>
              <a:t>أهداف رئيسية </a:t>
            </a:r>
            <a:r>
              <a:rPr lang="ar-SY" sz="6000" b="1" dirty="0" smtClean="0">
                <a:effectLst>
                  <a:outerShdw blurRad="38100" dist="38100" dir="2700000" algn="tl">
                    <a:srgbClr val="000000">
                      <a:alpha val="43137"/>
                    </a:srgbClr>
                  </a:outerShdw>
                </a:effectLst>
              </a:rPr>
              <a:t>- </a:t>
            </a:r>
            <a:r>
              <a:rPr lang="ar-SY" sz="6000" b="1" dirty="0">
                <a:effectLst>
                  <a:outerShdw blurRad="38100" dist="38100" dir="2700000" algn="tl">
                    <a:srgbClr val="000000">
                      <a:alpha val="43137"/>
                    </a:srgbClr>
                  </a:outerShdw>
                </a:effectLst>
              </a:rPr>
              <a:t>منظمة الصحة العالمية</a:t>
            </a:r>
            <a:endParaRPr lang="en-US" sz="6000" b="1" dirty="0">
              <a:effectLst>
                <a:outerShdw blurRad="38100" dist="38100" dir="2700000" algn="tl">
                  <a:srgbClr val="000000">
                    <a:alpha val="43137"/>
                  </a:srgbClr>
                </a:outerShdw>
              </a:effectLst>
            </a:endParaRPr>
          </a:p>
        </p:txBody>
      </p:sp>
      <p:sp>
        <p:nvSpPr>
          <p:cNvPr id="4" name="Content Placeholder 3"/>
          <p:cNvSpPr>
            <a:spLocks noGrp="1"/>
          </p:cNvSpPr>
          <p:nvPr>
            <p:ph idx="1"/>
          </p:nvPr>
        </p:nvSpPr>
        <p:spPr/>
        <p:txBody>
          <a:bodyPr>
            <a:normAutofit/>
          </a:bodyPr>
          <a:lstStyle/>
          <a:p>
            <a:pPr marL="514350" indent="-514350" algn="r" rtl="1">
              <a:lnSpc>
                <a:spcPct val="150000"/>
              </a:lnSpc>
              <a:buClr>
                <a:srgbClr val="FF0000"/>
              </a:buClr>
              <a:buSzPct val="150000"/>
              <a:buFont typeface="+mj-lt"/>
              <a:buAutoNum type="arabicPeriod"/>
            </a:pPr>
            <a:r>
              <a:rPr lang="ar-SY" sz="3200" dirty="0"/>
              <a:t>تعزيز </a:t>
            </a:r>
            <a:r>
              <a:rPr lang="ar-SY" sz="3200" b="1" dirty="0">
                <a:solidFill>
                  <a:srgbClr val="FF0000"/>
                </a:solidFill>
              </a:rPr>
              <a:t>القيادة الفعالة </a:t>
            </a:r>
            <a:r>
              <a:rPr lang="ar-SY" sz="3200" dirty="0"/>
              <a:t>وتصريف شؤون الصحة النفسية؛</a:t>
            </a:r>
          </a:p>
          <a:p>
            <a:pPr marL="514350" indent="-514350" algn="r" rtl="1">
              <a:lnSpc>
                <a:spcPct val="150000"/>
              </a:lnSpc>
              <a:buClr>
                <a:srgbClr val="FF0000"/>
              </a:buClr>
              <a:buSzPct val="150000"/>
              <a:buFont typeface="+mj-lt"/>
              <a:buAutoNum type="arabicPeriod"/>
            </a:pPr>
            <a:r>
              <a:rPr lang="ar-SY" sz="3200" dirty="0"/>
              <a:t>توفير </a:t>
            </a:r>
            <a:r>
              <a:rPr lang="ar-SY" sz="3200" b="1" dirty="0">
                <a:solidFill>
                  <a:srgbClr val="FF0000"/>
                </a:solidFill>
              </a:rPr>
              <a:t>خدمات الرعاية الصحية الشاملة والمتكاملة </a:t>
            </a:r>
            <a:r>
              <a:rPr lang="ar-SY" sz="3200" dirty="0" smtClean="0"/>
              <a:t>والتي </a:t>
            </a:r>
            <a:r>
              <a:rPr lang="ar-SY" sz="3200" dirty="0"/>
              <a:t>تستجيب لاحتياجات السكان وخدمات الرعاية الاجتماعية في المرافق الصحية المجتمعية.</a:t>
            </a:r>
          </a:p>
          <a:p>
            <a:pPr marL="514350" indent="-514350" algn="r" rtl="1">
              <a:lnSpc>
                <a:spcPct val="150000"/>
              </a:lnSpc>
              <a:buClr>
                <a:srgbClr val="FF0000"/>
              </a:buClr>
              <a:buSzPct val="150000"/>
              <a:buFont typeface="+mj-lt"/>
              <a:buAutoNum type="arabicPeriod"/>
            </a:pPr>
            <a:r>
              <a:rPr lang="ar-SY" sz="3200" dirty="0"/>
              <a:t>تنفيذ استراتيجيات </a:t>
            </a:r>
            <a:r>
              <a:rPr lang="ar-SY" sz="3200" b="1" dirty="0">
                <a:solidFill>
                  <a:srgbClr val="FF0000"/>
                </a:solidFill>
              </a:rPr>
              <a:t>لتعزيز الصحة النفسية والوقاية</a:t>
            </a:r>
            <a:r>
              <a:rPr lang="ar-SY" sz="3200" dirty="0"/>
              <a:t>؛</a:t>
            </a:r>
          </a:p>
          <a:p>
            <a:pPr marL="514350" indent="-514350" algn="r" rtl="1">
              <a:lnSpc>
                <a:spcPct val="150000"/>
              </a:lnSpc>
              <a:buClr>
                <a:srgbClr val="FF0000"/>
              </a:buClr>
              <a:buSzPct val="150000"/>
              <a:buFont typeface="+mj-lt"/>
              <a:buAutoNum type="arabicPeriod"/>
            </a:pPr>
            <a:r>
              <a:rPr lang="ar-SY" sz="3200" dirty="0"/>
              <a:t>تقوية </a:t>
            </a:r>
            <a:r>
              <a:rPr lang="ar-SY" sz="3200" b="1" dirty="0">
                <a:solidFill>
                  <a:srgbClr val="FF0000"/>
                </a:solidFill>
              </a:rPr>
              <a:t>نظم المعلومات والبينات والبحوث </a:t>
            </a:r>
            <a:r>
              <a:rPr lang="ar-SY" sz="3200" dirty="0"/>
              <a:t>اللازمة للصحة النفسية</a:t>
            </a:r>
            <a:r>
              <a:rPr lang="ar-SY" sz="3200" dirty="0" smtClean="0"/>
              <a:t>.</a:t>
            </a:r>
            <a:endParaRPr lang="ar-SY" sz="3200" dirty="0"/>
          </a:p>
        </p:txBody>
      </p:sp>
      <p:sp>
        <p:nvSpPr>
          <p:cNvPr id="2" name="Slide Number Placeholder 1"/>
          <p:cNvSpPr>
            <a:spLocks noGrp="1"/>
          </p:cNvSpPr>
          <p:nvPr>
            <p:ph type="sldNum" sz="quarter" idx="12"/>
          </p:nvPr>
        </p:nvSpPr>
        <p:spPr/>
        <p:txBody>
          <a:bodyPr/>
          <a:lstStyle/>
          <a:p>
            <a:pPr algn="r"/>
            <a:fld id="{ADA9985A-BED4-403F-8F8A-932D2D8E8E14}" type="slidenum">
              <a:rPr lang="en-US" smtClean="0"/>
              <a:pPr algn="r"/>
              <a:t>28</a:t>
            </a:fld>
            <a:endParaRPr lang="en-US"/>
          </a:p>
        </p:txBody>
      </p:sp>
      <p:sp>
        <p:nvSpPr>
          <p:cNvPr id="5" name="Rectangle 4"/>
          <p:cNvSpPr/>
          <p:nvPr/>
        </p:nvSpPr>
        <p:spPr>
          <a:xfrm>
            <a:off x="0" y="6538912"/>
            <a:ext cx="6096000" cy="230832"/>
          </a:xfrm>
          <a:prstGeom prst="rect">
            <a:avLst/>
          </a:prstGeom>
        </p:spPr>
        <p:txBody>
          <a:bodyPr>
            <a:spAutoFit/>
          </a:bodyPr>
          <a:lstStyle/>
          <a:p>
            <a:r>
              <a:rPr lang="en-US" sz="900" dirty="0">
                <a:hlinkClick r:id="rId2"/>
              </a:rPr>
              <a:t>https://</a:t>
            </a:r>
            <a:r>
              <a:rPr lang="en-US" sz="900" dirty="0" smtClean="0">
                <a:hlinkClick r:id="rId2"/>
              </a:rPr>
              <a:t>www.who.int/ar/news-room/fact-sheets/detail/mental-health-strengthening-our-response</a:t>
            </a:r>
            <a:r>
              <a:rPr lang="ar-SY" sz="900" dirty="0" smtClean="0"/>
              <a:t> </a:t>
            </a:r>
            <a:endParaRPr lang="en-US" sz="900" dirty="0"/>
          </a:p>
        </p:txBody>
      </p:sp>
    </p:spTree>
    <p:extLst>
      <p:ext uri="{BB962C8B-B14F-4D97-AF65-F5344CB8AC3E}">
        <p14:creationId xmlns:p14="http://schemas.microsoft.com/office/powerpoint/2010/main" val="8666950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A9985A-BED4-403F-8F8A-932D2D8E8E14}" type="slidenum">
              <a:rPr lang="en-US" smtClean="0"/>
              <a:t>29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10414000" cy="6873240"/>
          </a:xfrm>
          <a:prstGeom prst="rect">
            <a:avLst/>
          </a:prstGeom>
        </p:spPr>
      </p:pic>
      <p:sp>
        <p:nvSpPr>
          <p:cNvPr id="2" name="Freeform 1"/>
          <p:cNvSpPr/>
          <p:nvPr/>
        </p:nvSpPr>
        <p:spPr>
          <a:xfrm>
            <a:off x="5102860" y="1503680"/>
            <a:ext cx="2072640" cy="1193800"/>
          </a:xfrm>
          <a:custGeom>
            <a:avLst/>
            <a:gdLst>
              <a:gd name="connsiteX0" fmla="*/ 2072640 w 2072640"/>
              <a:gd name="connsiteY0" fmla="*/ 5080 h 1193800"/>
              <a:gd name="connsiteX1" fmla="*/ 0 w 2072640"/>
              <a:gd name="connsiteY1" fmla="*/ 0 h 1193800"/>
              <a:gd name="connsiteX2" fmla="*/ 15240 w 2072640"/>
              <a:gd name="connsiteY2" fmla="*/ 1112520 h 1193800"/>
              <a:gd name="connsiteX3" fmla="*/ 30480 w 2072640"/>
              <a:gd name="connsiteY3" fmla="*/ 1173480 h 1193800"/>
              <a:gd name="connsiteX4" fmla="*/ 2072640 w 2072640"/>
              <a:gd name="connsiteY4" fmla="*/ 1193800 h 1193800"/>
              <a:gd name="connsiteX5" fmla="*/ 2072640 w 2072640"/>
              <a:gd name="connsiteY5" fmla="*/ 508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640" h="1193800">
                <a:moveTo>
                  <a:pt x="2072640" y="5080"/>
                </a:moveTo>
                <a:lnTo>
                  <a:pt x="0" y="0"/>
                </a:lnTo>
                <a:lnTo>
                  <a:pt x="15240" y="1112520"/>
                </a:lnTo>
                <a:lnTo>
                  <a:pt x="30480" y="1173480"/>
                </a:lnTo>
                <a:lnTo>
                  <a:pt x="2072640" y="1193800"/>
                </a:lnTo>
                <a:cubicBezTo>
                  <a:pt x="2070947" y="797560"/>
                  <a:pt x="2069253" y="401320"/>
                  <a:pt x="2072640" y="508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6581140" y="883920"/>
            <a:ext cx="1412240" cy="817880"/>
          </a:xfrm>
          <a:custGeom>
            <a:avLst/>
            <a:gdLst>
              <a:gd name="connsiteX0" fmla="*/ 10160 w 1412240"/>
              <a:gd name="connsiteY0" fmla="*/ 0 h 817880"/>
              <a:gd name="connsiteX1" fmla="*/ 1412240 w 1412240"/>
              <a:gd name="connsiteY1" fmla="*/ 10160 h 817880"/>
              <a:gd name="connsiteX2" fmla="*/ 1397000 w 1412240"/>
              <a:gd name="connsiteY2" fmla="*/ 812800 h 817880"/>
              <a:gd name="connsiteX3" fmla="*/ 635000 w 1412240"/>
              <a:gd name="connsiteY3" fmla="*/ 817880 h 817880"/>
              <a:gd name="connsiteX4" fmla="*/ 645160 w 1412240"/>
              <a:gd name="connsiteY4" fmla="*/ 624840 h 817880"/>
              <a:gd name="connsiteX5" fmla="*/ 828040 w 1412240"/>
              <a:gd name="connsiteY5" fmla="*/ 629920 h 817880"/>
              <a:gd name="connsiteX6" fmla="*/ 828040 w 1412240"/>
              <a:gd name="connsiteY6" fmla="*/ 457200 h 817880"/>
              <a:gd name="connsiteX7" fmla="*/ 0 w 1412240"/>
              <a:gd name="connsiteY7" fmla="*/ 462280 h 817880"/>
              <a:gd name="connsiteX8" fmla="*/ 10160 w 1412240"/>
              <a:gd name="connsiteY8" fmla="*/ 0 h 81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2240" h="817880">
                <a:moveTo>
                  <a:pt x="10160" y="0"/>
                </a:moveTo>
                <a:lnTo>
                  <a:pt x="1412240" y="10160"/>
                </a:lnTo>
                <a:lnTo>
                  <a:pt x="1397000" y="812800"/>
                </a:lnTo>
                <a:lnTo>
                  <a:pt x="635000" y="817880"/>
                </a:lnTo>
                <a:lnTo>
                  <a:pt x="645160" y="624840"/>
                </a:lnTo>
                <a:lnTo>
                  <a:pt x="828040" y="629920"/>
                </a:lnTo>
                <a:lnTo>
                  <a:pt x="828040" y="457200"/>
                </a:lnTo>
                <a:lnTo>
                  <a:pt x="0" y="462280"/>
                </a:lnTo>
                <a:lnTo>
                  <a:pt x="1016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168400" y="3175000"/>
            <a:ext cx="3886200" cy="2209800"/>
          </a:xfrm>
          <a:custGeom>
            <a:avLst/>
            <a:gdLst>
              <a:gd name="connsiteX0" fmla="*/ 0 w 3886200"/>
              <a:gd name="connsiteY0" fmla="*/ 0 h 2209800"/>
              <a:gd name="connsiteX1" fmla="*/ 38100 w 3886200"/>
              <a:gd name="connsiteY1" fmla="*/ 2076450 h 2209800"/>
              <a:gd name="connsiteX2" fmla="*/ 57150 w 3886200"/>
              <a:gd name="connsiteY2" fmla="*/ 2146300 h 2209800"/>
              <a:gd name="connsiteX3" fmla="*/ 146050 w 3886200"/>
              <a:gd name="connsiteY3" fmla="*/ 2146300 h 2209800"/>
              <a:gd name="connsiteX4" fmla="*/ 3879850 w 3886200"/>
              <a:gd name="connsiteY4" fmla="*/ 2209800 h 2209800"/>
              <a:gd name="connsiteX5" fmla="*/ 3886200 w 3886200"/>
              <a:gd name="connsiteY5" fmla="*/ 19050 h 2209800"/>
              <a:gd name="connsiteX6" fmla="*/ 0 w 3886200"/>
              <a:gd name="connsiteY6" fmla="*/ 0 h 2209800"/>
              <a:gd name="connsiteX0" fmla="*/ 0 w 3886200"/>
              <a:gd name="connsiteY0" fmla="*/ 0 h 2209800"/>
              <a:gd name="connsiteX1" fmla="*/ 38100 w 3886200"/>
              <a:gd name="connsiteY1" fmla="*/ 2076450 h 2209800"/>
              <a:gd name="connsiteX2" fmla="*/ 57150 w 3886200"/>
              <a:gd name="connsiteY2" fmla="*/ 2146300 h 2209800"/>
              <a:gd name="connsiteX3" fmla="*/ 146050 w 3886200"/>
              <a:gd name="connsiteY3" fmla="*/ 2173288 h 2209800"/>
              <a:gd name="connsiteX4" fmla="*/ 3879850 w 3886200"/>
              <a:gd name="connsiteY4" fmla="*/ 2209800 h 2209800"/>
              <a:gd name="connsiteX5" fmla="*/ 3886200 w 3886200"/>
              <a:gd name="connsiteY5" fmla="*/ 19050 h 2209800"/>
              <a:gd name="connsiteX6" fmla="*/ 0 w 3886200"/>
              <a:gd name="connsiteY6"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6200" h="2209800">
                <a:moveTo>
                  <a:pt x="0" y="0"/>
                </a:moveTo>
                <a:lnTo>
                  <a:pt x="38100" y="2076450"/>
                </a:lnTo>
                <a:lnTo>
                  <a:pt x="57150" y="2146300"/>
                </a:lnTo>
                <a:lnTo>
                  <a:pt x="146050" y="2173288"/>
                </a:lnTo>
                <a:lnTo>
                  <a:pt x="3879850" y="2209800"/>
                </a:lnTo>
                <a:cubicBezTo>
                  <a:pt x="3881967" y="1479550"/>
                  <a:pt x="3884083" y="749300"/>
                  <a:pt x="3886200" y="19050"/>
                </a:cubicBezTo>
                <a:lnTo>
                  <a:pt x="0" y="0"/>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40585" y="3566914"/>
            <a:ext cx="3270447" cy="1569660"/>
          </a:xfrm>
          <a:prstGeom prst="rect">
            <a:avLst/>
          </a:prstGeom>
        </p:spPr>
        <p:txBody>
          <a:bodyPr wrap="none">
            <a:spAutoFit/>
          </a:bodyPr>
          <a:lstStyle/>
          <a:p>
            <a:r>
              <a:rPr lang="ar-SY" sz="9600" b="1" dirty="0" smtClean="0">
                <a:solidFill>
                  <a:schemeClr val="bg1"/>
                </a:solidFill>
                <a:effectLst>
                  <a:outerShdw blurRad="38100" dist="38100" dir="2700000" algn="tl">
                    <a:srgbClr val="000000">
                      <a:alpha val="43137"/>
                    </a:srgbClr>
                  </a:outerShdw>
                </a:effectLst>
              </a:rPr>
              <a:t>الوصمة</a:t>
            </a:r>
            <a:endParaRPr lang="en-US" sz="9600" b="1" dirty="0">
              <a:solidFill>
                <a:schemeClr val="bg1"/>
              </a:solidFill>
              <a:effectLst>
                <a:outerShdw blurRad="38100" dist="38100" dir="2700000" algn="tl">
                  <a:srgbClr val="000000">
                    <a:alpha val="43137"/>
                  </a:srgbClr>
                </a:outerShdw>
              </a:effectLst>
            </a:endParaRPr>
          </a:p>
        </p:txBody>
      </p:sp>
      <p:sp>
        <p:nvSpPr>
          <p:cNvPr id="11" name="Rectangle 10"/>
          <p:cNvSpPr/>
          <p:nvPr/>
        </p:nvSpPr>
        <p:spPr>
          <a:xfrm>
            <a:off x="5161193" y="1500415"/>
            <a:ext cx="1955984" cy="1200329"/>
          </a:xfrm>
          <a:prstGeom prst="rect">
            <a:avLst/>
          </a:prstGeom>
        </p:spPr>
        <p:txBody>
          <a:bodyPr wrap="none">
            <a:spAutoFit/>
          </a:bodyPr>
          <a:lstStyle/>
          <a:p>
            <a:pPr algn="ctr" rtl="1"/>
            <a:r>
              <a:rPr lang="ar-SY" sz="3200" b="1" dirty="0" smtClean="0">
                <a:solidFill>
                  <a:schemeClr val="bg1"/>
                </a:solidFill>
                <a:effectLst>
                  <a:outerShdw blurRad="38100" dist="38100" dir="2700000" algn="tl">
                    <a:srgbClr val="000000">
                      <a:alpha val="43137"/>
                    </a:srgbClr>
                  </a:outerShdw>
                </a:effectLst>
              </a:rPr>
              <a:t>نقص المعرفة</a:t>
            </a:r>
          </a:p>
          <a:p>
            <a:pPr algn="ctr" rtl="1"/>
            <a:r>
              <a:rPr lang="ar-SY" sz="2000" dirty="0" smtClean="0">
                <a:solidFill>
                  <a:schemeClr val="bg1"/>
                </a:solidFill>
                <a:effectLst>
                  <a:outerShdw blurRad="38100" dist="38100" dir="2700000" algn="tl">
                    <a:srgbClr val="000000">
                      <a:alpha val="43137"/>
                    </a:srgbClr>
                  </a:outerShdw>
                </a:effectLst>
              </a:rPr>
              <a:t>بالأعراض وبأماكن</a:t>
            </a:r>
          </a:p>
          <a:p>
            <a:pPr algn="ctr" rtl="1"/>
            <a:r>
              <a:rPr lang="ar-SY" sz="2000" dirty="0" smtClean="0">
                <a:solidFill>
                  <a:schemeClr val="bg1"/>
                </a:solidFill>
                <a:effectLst>
                  <a:outerShdw blurRad="38100" dist="38100" dir="2700000" algn="tl">
                    <a:srgbClr val="000000">
                      <a:alpha val="43137"/>
                    </a:srgbClr>
                  </a:outerShdw>
                </a:effectLst>
              </a:rPr>
              <a:t>توفرالخدمة</a:t>
            </a:r>
            <a:endParaRPr lang="en-US" sz="20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6800861" y="804455"/>
            <a:ext cx="1051891" cy="646331"/>
          </a:xfrm>
          <a:prstGeom prst="rect">
            <a:avLst/>
          </a:prstGeom>
        </p:spPr>
        <p:txBody>
          <a:bodyPr wrap="none">
            <a:spAutoFit/>
          </a:bodyPr>
          <a:lstStyle/>
          <a:p>
            <a:pPr algn="ctr" rtl="1"/>
            <a:r>
              <a:rPr lang="ar-SY" b="1" dirty="0" smtClean="0">
                <a:solidFill>
                  <a:schemeClr val="bg1"/>
                </a:solidFill>
                <a:effectLst>
                  <a:outerShdw blurRad="38100" dist="38100" dir="2700000" algn="tl">
                    <a:srgbClr val="000000">
                      <a:alpha val="43137"/>
                    </a:srgbClr>
                  </a:outerShdw>
                </a:effectLst>
              </a:rPr>
              <a:t>ظروف</a:t>
            </a:r>
          </a:p>
          <a:p>
            <a:pPr algn="ctr" rtl="1"/>
            <a:r>
              <a:rPr lang="ar-SY" b="1" dirty="0" smtClean="0">
                <a:solidFill>
                  <a:schemeClr val="bg1"/>
                </a:solidFill>
                <a:effectLst>
                  <a:outerShdw blurRad="38100" dist="38100" dir="2700000" algn="tl">
                    <a:srgbClr val="000000">
                      <a:alpha val="43137"/>
                    </a:srgbClr>
                  </a:outerShdw>
                </a:effectLst>
              </a:rPr>
              <a:t>ونمط الحياة</a:t>
            </a:r>
            <a:endParaRPr lang="en-US" b="1" dirty="0">
              <a:solidFill>
                <a:schemeClr val="bg1"/>
              </a:solidFill>
              <a:effectLst>
                <a:outerShdw blurRad="38100" dist="38100" dir="2700000" algn="tl">
                  <a:srgbClr val="000000">
                    <a:alpha val="43137"/>
                  </a:srgbClr>
                </a:outerShdw>
              </a:effectLst>
            </a:endParaRPr>
          </a:p>
        </p:txBody>
      </p:sp>
      <p:sp>
        <p:nvSpPr>
          <p:cNvPr id="14" name="Rectangle 13"/>
          <p:cNvSpPr/>
          <p:nvPr/>
        </p:nvSpPr>
        <p:spPr>
          <a:xfrm>
            <a:off x="9471660" y="0"/>
            <a:ext cx="2606040" cy="68732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50000"/>
              </a:lnSpc>
            </a:pPr>
            <a:r>
              <a:rPr lang="ar-SY" sz="6000" b="1" dirty="0">
                <a:solidFill>
                  <a:schemeClr val="bg1"/>
                </a:solidFill>
              </a:rPr>
              <a:t>التحديات على المستوى </a:t>
            </a:r>
            <a:r>
              <a:rPr lang="ar-SY" sz="6000" b="1" dirty="0" smtClean="0">
                <a:solidFill>
                  <a:schemeClr val="bg1"/>
                </a:solidFill>
              </a:rPr>
              <a:t>المجتمعي</a:t>
            </a:r>
            <a:endParaRPr lang="en-US" sz="6000" b="1" dirty="0">
              <a:solidFill>
                <a:schemeClr val="bg1"/>
              </a:solidFill>
            </a:endParaRPr>
          </a:p>
        </p:txBody>
      </p:sp>
    </p:spTree>
    <p:extLst>
      <p:ext uri="{BB962C8B-B14F-4D97-AF65-F5344CB8AC3E}">
        <p14:creationId xmlns:p14="http://schemas.microsoft.com/office/powerpoint/2010/main" val="22383379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DA9985A-BED4-403F-8F8A-932D2D8E8E14}" type="slidenum">
              <a:rPr lang="en-US" smtClean="0"/>
              <a:t>3</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
            <a:ext cx="12187403" cy="6261725"/>
          </a:xfrm>
          <a:prstGeom prst="rect">
            <a:avLst/>
          </a:prstGeom>
        </p:spPr>
      </p:pic>
    </p:spTree>
    <p:extLst>
      <p:ext uri="{BB962C8B-B14F-4D97-AF65-F5344CB8AC3E}">
        <p14:creationId xmlns:p14="http://schemas.microsoft.com/office/powerpoint/2010/main" val="21303336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38" y="152401"/>
            <a:ext cx="11680596" cy="1247774"/>
          </a:xfrm>
          <a:solidFill>
            <a:srgbClr val="00B0F0"/>
          </a:solidFill>
        </p:spPr>
        <p:txBody>
          <a:bodyPr>
            <a:normAutofit/>
          </a:bodyPr>
          <a:lstStyle/>
          <a:p>
            <a:pPr algn="ctr" rtl="1"/>
            <a:r>
              <a:rPr lang="ar-SY" sz="5400" b="1" dirty="0" smtClean="0">
                <a:solidFill>
                  <a:schemeClr val="bg1"/>
                </a:solidFill>
                <a:effectLst>
                  <a:outerShdw blurRad="38100" dist="38100" dir="2700000" algn="tl">
                    <a:srgbClr val="000000">
                      <a:alpha val="43137"/>
                    </a:srgbClr>
                  </a:outerShdw>
                </a:effectLst>
              </a:rPr>
              <a:t>مشروع تعزيز الصحة النفسية؟</a:t>
            </a:r>
            <a:endParaRPr lang="en-US" sz="54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3738" y="1568140"/>
            <a:ext cx="11680596" cy="5106980"/>
          </a:xfrm>
        </p:spPr>
        <p:txBody>
          <a:bodyPr>
            <a:noAutofit/>
          </a:bodyPr>
          <a:lstStyle/>
          <a:p>
            <a:pPr algn="r" rtl="1">
              <a:lnSpc>
                <a:spcPct val="150000"/>
              </a:lnSpc>
            </a:pPr>
            <a:r>
              <a:rPr lang="ar-SY" sz="3600" b="1" dirty="0" smtClean="0"/>
              <a:t>كان التساؤل: ما الذي يمكن فعله لتعزيز الجهود الرامية إلى تخفيف الآثار النفسية للأزمة بالتعاون مع جميع الشركاء المعنيين:</a:t>
            </a:r>
          </a:p>
          <a:p>
            <a:pPr lvl="1" algn="r" rtl="1">
              <a:lnSpc>
                <a:spcPct val="150000"/>
              </a:lnSpc>
            </a:pPr>
            <a:r>
              <a:rPr lang="ar-SY" sz="3200" dirty="0" smtClean="0"/>
              <a:t>على مستوى المجتمع؟</a:t>
            </a:r>
          </a:p>
          <a:p>
            <a:pPr lvl="1" algn="r" rtl="1">
              <a:lnSpc>
                <a:spcPct val="150000"/>
              </a:lnSpc>
            </a:pPr>
            <a:r>
              <a:rPr lang="ar-SY" sz="3200" dirty="0"/>
              <a:t>على مستوى القطاع الصحي؟</a:t>
            </a:r>
          </a:p>
          <a:p>
            <a:pPr lvl="1" algn="r" rtl="1">
              <a:lnSpc>
                <a:spcPct val="150000"/>
              </a:lnSpc>
            </a:pPr>
            <a:r>
              <a:rPr lang="ar-SY" sz="3200" dirty="0" smtClean="0"/>
              <a:t>على مستوى الجهات المساعدة في الأعمال الإغاثية؟</a:t>
            </a:r>
          </a:p>
        </p:txBody>
      </p:sp>
      <p:sp>
        <p:nvSpPr>
          <p:cNvPr id="4" name="Slide Number Placeholder 3"/>
          <p:cNvSpPr>
            <a:spLocks noGrp="1"/>
          </p:cNvSpPr>
          <p:nvPr>
            <p:ph type="sldNum" sz="quarter" idx="12"/>
          </p:nvPr>
        </p:nvSpPr>
        <p:spPr/>
        <p:txBody>
          <a:bodyPr/>
          <a:lstStyle/>
          <a:p>
            <a:fld id="{ADA9985A-BED4-403F-8F8A-932D2D8E8E14}" type="slidenum">
              <a:rPr lang="en-US" smtClean="0"/>
              <a:t>30</a:t>
            </a:fld>
            <a:endParaRPr lang="en-US"/>
          </a:p>
        </p:txBody>
      </p:sp>
    </p:spTree>
    <p:extLst>
      <p:ext uri="{BB962C8B-B14F-4D97-AF65-F5344CB8AC3E}">
        <p14:creationId xmlns:p14="http://schemas.microsoft.com/office/powerpoint/2010/main" val="26128766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95250"/>
            <a:ext cx="11982449" cy="981075"/>
          </a:xfrm>
          <a:noFill/>
          <a:ln>
            <a:noFill/>
          </a:ln>
        </p:spPr>
        <p:style>
          <a:lnRef idx="2">
            <a:schemeClr val="accent4"/>
          </a:lnRef>
          <a:fillRef idx="1">
            <a:schemeClr val="lt1"/>
          </a:fillRef>
          <a:effectRef idx="0">
            <a:schemeClr val="accent4"/>
          </a:effectRef>
          <a:fontRef idx="minor">
            <a:schemeClr val="dk1"/>
          </a:fontRef>
        </p:style>
        <p:txBody>
          <a:bodyPr anchor="ctr">
            <a:normAutofit/>
          </a:bodyPr>
          <a:lstStyle/>
          <a:p>
            <a:pPr algn="ctr" rtl="1"/>
            <a:r>
              <a:rPr lang="ar-SY" b="1" dirty="0">
                <a:solidFill>
                  <a:schemeClr val="tx1"/>
                </a:solidFill>
              </a:rPr>
              <a:t>واقع الصحة النفسية في سلمية</a:t>
            </a:r>
            <a:endParaRPr lang="en-US" b="1" dirty="0">
              <a:solidFill>
                <a:schemeClr val="tx1"/>
              </a:solidFill>
            </a:endParaRPr>
          </a:p>
        </p:txBody>
      </p:sp>
      <p:sp>
        <p:nvSpPr>
          <p:cNvPr id="7" name="Text Placeholder 6"/>
          <p:cNvSpPr>
            <a:spLocks noGrp="1"/>
          </p:cNvSpPr>
          <p:nvPr>
            <p:ph type="body" idx="1"/>
          </p:nvPr>
        </p:nvSpPr>
        <p:spPr>
          <a:xfrm>
            <a:off x="104776" y="1185863"/>
            <a:ext cx="5892800" cy="823912"/>
          </a:xfrm>
          <a:solidFill>
            <a:srgbClr val="00B0F0"/>
          </a:solidFill>
        </p:spPr>
        <p:txBody>
          <a:bodyPr anchor="ctr">
            <a:noAutofit/>
          </a:bodyPr>
          <a:lstStyle/>
          <a:p>
            <a:pPr algn="ctr" rtl="1">
              <a:lnSpc>
                <a:spcPct val="100000"/>
              </a:lnSpc>
            </a:pPr>
            <a:r>
              <a:rPr lang="ar-SY" sz="4400" dirty="0" smtClean="0">
                <a:solidFill>
                  <a:schemeClr val="bg1"/>
                </a:solidFill>
              </a:rPr>
              <a:t>أثناء الأزمة</a:t>
            </a:r>
            <a:endParaRPr lang="en-US" sz="4400" dirty="0">
              <a:solidFill>
                <a:schemeClr val="bg1"/>
              </a:solidFill>
            </a:endParaRPr>
          </a:p>
        </p:txBody>
      </p:sp>
      <p:sp>
        <p:nvSpPr>
          <p:cNvPr id="3" name="Content Placeholder 2"/>
          <p:cNvSpPr>
            <a:spLocks noGrp="1"/>
          </p:cNvSpPr>
          <p:nvPr>
            <p:ph sz="half" idx="2"/>
          </p:nvPr>
        </p:nvSpPr>
        <p:spPr>
          <a:xfrm>
            <a:off x="104776" y="2009774"/>
            <a:ext cx="5892800" cy="4714875"/>
          </a:xfrm>
          <a:solidFill>
            <a:schemeClr val="accent1">
              <a:lumMod val="20000"/>
              <a:lumOff val="80000"/>
            </a:schemeClr>
          </a:solidFill>
        </p:spPr>
        <p:txBody>
          <a:bodyPr anchor="t">
            <a:noAutofit/>
          </a:bodyPr>
          <a:lstStyle/>
          <a:p>
            <a:pPr algn="just" rtl="1">
              <a:lnSpc>
                <a:spcPct val="150000"/>
              </a:lnSpc>
            </a:pPr>
            <a:r>
              <a:rPr lang="ar-SY" sz="2600" dirty="0"/>
              <a:t>قامت وزارة الصحة بالتعاون مع منظمة الصحة العالمية باعتماد والبدء بتنفيذ برنامج ردم الفجوة في الصحة النفسية </a:t>
            </a:r>
            <a:r>
              <a:rPr lang="en-US" sz="2600" dirty="0" err="1" smtClean="0"/>
              <a:t>mhGAP</a:t>
            </a:r>
            <a:r>
              <a:rPr lang="ar-SY" sz="2600" dirty="0"/>
              <a:t> </a:t>
            </a:r>
            <a:r>
              <a:rPr lang="ar-SY" sz="2600" dirty="0" smtClean="0"/>
              <a:t>لتوفير </a:t>
            </a:r>
            <a:r>
              <a:rPr lang="ar-SY" sz="2600" dirty="0"/>
              <a:t>خدمات الرعاية الأولية للصحة النفسية على مستوى مراكز الرعاية الصحية الأولية بهدف توفير الخدمات التشخيصية والعلاجية (الدوائية وغير الدوائية) لأشيع الحالات النفسية والتي تشكل 70% من مجمل </a:t>
            </a:r>
            <a:r>
              <a:rPr lang="ar-SY" sz="2600" dirty="0" smtClean="0"/>
              <a:t>الإضطرابات </a:t>
            </a:r>
            <a:r>
              <a:rPr lang="ar-SY" sz="2600" dirty="0"/>
              <a:t>النفسية.</a:t>
            </a:r>
          </a:p>
        </p:txBody>
      </p:sp>
      <p:sp>
        <p:nvSpPr>
          <p:cNvPr id="8" name="Text Placeholder 7"/>
          <p:cNvSpPr>
            <a:spLocks noGrp="1"/>
          </p:cNvSpPr>
          <p:nvPr>
            <p:ph type="body" sz="quarter" idx="3"/>
          </p:nvPr>
        </p:nvSpPr>
        <p:spPr>
          <a:xfrm>
            <a:off x="6172200" y="1185863"/>
            <a:ext cx="5915024" cy="823912"/>
          </a:xfrm>
          <a:solidFill>
            <a:srgbClr val="FF0000"/>
          </a:solidFill>
        </p:spPr>
        <p:txBody>
          <a:bodyPr anchor="ctr">
            <a:normAutofit/>
          </a:bodyPr>
          <a:lstStyle/>
          <a:p>
            <a:pPr algn="ctr" rtl="1">
              <a:lnSpc>
                <a:spcPct val="100000"/>
              </a:lnSpc>
            </a:pPr>
            <a:r>
              <a:rPr lang="ar-SY" sz="4400" dirty="0" smtClean="0">
                <a:solidFill>
                  <a:schemeClr val="bg1"/>
                </a:solidFill>
              </a:rPr>
              <a:t>قبل الأزمة</a:t>
            </a:r>
            <a:endParaRPr lang="en-US" sz="4400" dirty="0">
              <a:solidFill>
                <a:schemeClr val="bg1"/>
              </a:solidFill>
            </a:endParaRPr>
          </a:p>
        </p:txBody>
      </p:sp>
      <p:sp>
        <p:nvSpPr>
          <p:cNvPr id="9" name="Content Placeholder 8"/>
          <p:cNvSpPr>
            <a:spLocks noGrp="1"/>
          </p:cNvSpPr>
          <p:nvPr>
            <p:ph sz="quarter" idx="4"/>
          </p:nvPr>
        </p:nvSpPr>
        <p:spPr>
          <a:xfrm>
            <a:off x="6172199" y="2009774"/>
            <a:ext cx="5915025" cy="4714876"/>
          </a:xfrm>
          <a:solidFill>
            <a:srgbClr val="FFE5E5"/>
          </a:solidFill>
        </p:spPr>
        <p:txBody>
          <a:bodyPr anchor="t">
            <a:noAutofit/>
          </a:bodyPr>
          <a:lstStyle/>
          <a:p>
            <a:pPr algn="just" rtl="1">
              <a:lnSpc>
                <a:spcPct val="150000"/>
              </a:lnSpc>
            </a:pPr>
            <a:r>
              <a:rPr lang="ar-SY" dirty="0" smtClean="0"/>
              <a:t>كالعديد من مناطق القطر </a:t>
            </a:r>
            <a:r>
              <a:rPr lang="ar-SY" b="1" dirty="0" smtClean="0"/>
              <a:t>لا </a:t>
            </a:r>
            <a:r>
              <a:rPr lang="ar-SY" b="1" dirty="0"/>
              <a:t>يوجد خدمة صحة نفسية </a:t>
            </a:r>
            <a:r>
              <a:rPr lang="ar-SY" dirty="0"/>
              <a:t>مستمرة على أي مستوى (هناك فقط </a:t>
            </a:r>
            <a:r>
              <a:rPr lang="ar-SY" dirty="0" smtClean="0"/>
              <a:t>طبيب خاص </a:t>
            </a:r>
            <a:r>
              <a:rPr lang="ar-SY" dirty="0"/>
              <a:t>يتواجد ليوم واحد كل ثلاثة أسابيع</a:t>
            </a:r>
            <a:r>
              <a:rPr lang="ar-SY" dirty="0" smtClean="0"/>
              <a:t>).</a:t>
            </a:r>
            <a:endParaRPr lang="en-US" dirty="0" smtClean="0"/>
          </a:p>
          <a:p>
            <a:pPr algn="just" rtl="1">
              <a:lnSpc>
                <a:spcPct val="150000"/>
              </a:lnSpc>
            </a:pPr>
            <a:endParaRPr lang="ar-SY" dirty="0"/>
          </a:p>
          <a:p>
            <a:pPr algn="just" rtl="1">
              <a:lnSpc>
                <a:spcPct val="150000"/>
              </a:lnSpc>
            </a:pPr>
            <a:r>
              <a:rPr lang="ar-SY" b="1" dirty="0" smtClean="0"/>
              <a:t>لا </a:t>
            </a:r>
            <a:r>
              <a:rPr lang="ar-SY" b="1" dirty="0"/>
              <a:t>يوجد إحصائيات </a:t>
            </a:r>
            <a:r>
              <a:rPr lang="ar-SY" dirty="0"/>
              <a:t>عن عدد الحالات المشخصة والمعالجة.</a:t>
            </a:r>
          </a:p>
        </p:txBody>
      </p:sp>
      <p:sp>
        <p:nvSpPr>
          <p:cNvPr id="4" name="Slide Number Placeholder 3"/>
          <p:cNvSpPr>
            <a:spLocks noGrp="1"/>
          </p:cNvSpPr>
          <p:nvPr>
            <p:ph type="sldNum" sz="quarter" idx="12"/>
          </p:nvPr>
        </p:nvSpPr>
        <p:spPr/>
        <p:txBody>
          <a:bodyPr/>
          <a:lstStyle/>
          <a:p>
            <a:fld id="{ADA9985A-BED4-403F-8F8A-932D2D8E8E14}" type="slidenum">
              <a:rPr lang="en-US" smtClean="0"/>
              <a:t>31</a:t>
            </a:fld>
            <a:endParaRPr lang="en-US"/>
          </a:p>
        </p:txBody>
      </p:sp>
    </p:spTree>
    <p:extLst>
      <p:ext uri="{BB962C8B-B14F-4D97-AF65-F5344CB8AC3E}">
        <p14:creationId xmlns:p14="http://schemas.microsoft.com/office/powerpoint/2010/main" val="35313657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38" y="152401"/>
            <a:ext cx="11680596" cy="1247774"/>
          </a:xfrm>
          <a:solidFill>
            <a:srgbClr val="00B0F0"/>
          </a:solidFill>
        </p:spPr>
        <p:txBody>
          <a:bodyPr>
            <a:normAutofit/>
          </a:bodyPr>
          <a:lstStyle/>
          <a:p>
            <a:pPr algn="ctr" rtl="1"/>
            <a:r>
              <a:rPr lang="ar-SY" sz="5400" b="1" dirty="0" smtClean="0">
                <a:solidFill>
                  <a:schemeClr val="bg1"/>
                </a:solidFill>
                <a:effectLst>
                  <a:outerShdw blurRad="38100" dist="38100" dir="2700000" algn="tl">
                    <a:srgbClr val="000000">
                      <a:alpha val="43137"/>
                    </a:srgbClr>
                  </a:outerShdw>
                </a:effectLst>
              </a:rPr>
              <a:t>أهداف مشروع الصحة النفسية</a:t>
            </a:r>
            <a:endParaRPr lang="en-US" sz="54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3738" y="1568140"/>
            <a:ext cx="11680596" cy="5106980"/>
          </a:xfrm>
        </p:spPr>
        <p:txBody>
          <a:bodyPr>
            <a:noAutofit/>
          </a:bodyPr>
          <a:lstStyle/>
          <a:p>
            <a:pPr algn="r" rtl="1">
              <a:lnSpc>
                <a:spcPct val="150000"/>
              </a:lnSpc>
            </a:pPr>
            <a:r>
              <a:rPr lang="ar-SA" sz="3600" dirty="0" smtClean="0"/>
              <a:t>ضمان </a:t>
            </a:r>
            <a:r>
              <a:rPr lang="ar-SY" sz="3600" dirty="0" smtClean="0"/>
              <a:t>حصول </a:t>
            </a:r>
            <a:r>
              <a:rPr lang="ar-SA" sz="3600" dirty="0" smtClean="0"/>
              <a:t>الناس </a:t>
            </a:r>
            <a:r>
              <a:rPr lang="ar-SA" sz="3600" dirty="0"/>
              <a:t>على خدمات </a:t>
            </a:r>
            <a:r>
              <a:rPr lang="ar-SA" sz="3600" dirty="0" smtClean="0"/>
              <a:t>الصحة </a:t>
            </a:r>
            <a:r>
              <a:rPr lang="ar-SA" sz="3600" dirty="0"/>
              <a:t>النفسية </a:t>
            </a:r>
            <a:r>
              <a:rPr lang="ar-SY" sz="3600" dirty="0" smtClean="0"/>
              <a:t>و</a:t>
            </a:r>
            <a:r>
              <a:rPr lang="ar-SA" sz="3600" dirty="0" smtClean="0"/>
              <a:t>الدعم </a:t>
            </a:r>
            <a:r>
              <a:rPr lang="ar-SA" sz="3600" dirty="0"/>
              <a:t>النفسي الاجتماعي </a:t>
            </a:r>
            <a:r>
              <a:rPr lang="ar-SA" sz="3600" dirty="0" smtClean="0"/>
              <a:t>التي </a:t>
            </a:r>
            <a:r>
              <a:rPr lang="ar-SA" sz="3600" dirty="0"/>
              <a:t>تحمي أو تخفف من مشكلات الصحة </a:t>
            </a:r>
            <a:r>
              <a:rPr lang="ar-SA" sz="3600" dirty="0" smtClean="0"/>
              <a:t>العقلية</a:t>
            </a:r>
            <a:r>
              <a:rPr lang="ar-SY" sz="3600" dirty="0"/>
              <a:t> </a:t>
            </a:r>
            <a:r>
              <a:rPr lang="ar-SY" sz="3600" dirty="0" smtClean="0"/>
              <a:t>(مع الجودة المناسبة وبما يراعي اعتبارات الكرامة الإنسانية).</a:t>
            </a:r>
          </a:p>
        </p:txBody>
      </p:sp>
      <p:sp>
        <p:nvSpPr>
          <p:cNvPr id="4" name="Slide Number Placeholder 3"/>
          <p:cNvSpPr>
            <a:spLocks noGrp="1"/>
          </p:cNvSpPr>
          <p:nvPr>
            <p:ph type="sldNum" sz="quarter" idx="12"/>
          </p:nvPr>
        </p:nvSpPr>
        <p:spPr/>
        <p:txBody>
          <a:bodyPr/>
          <a:lstStyle/>
          <a:p>
            <a:fld id="{ADA9985A-BED4-403F-8F8A-932D2D8E8E14}" type="slidenum">
              <a:rPr lang="en-US" smtClean="0"/>
              <a:t>32</a:t>
            </a:fld>
            <a:endParaRPr lang="en-US"/>
          </a:p>
        </p:txBody>
      </p:sp>
    </p:spTree>
    <p:extLst>
      <p:ext uri="{BB962C8B-B14F-4D97-AF65-F5344CB8AC3E}">
        <p14:creationId xmlns:p14="http://schemas.microsoft.com/office/powerpoint/2010/main" val="37607007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417" r="30500"/>
          <a:stretch/>
        </p:blipFill>
        <p:spPr>
          <a:xfrm>
            <a:off x="7645400" y="203200"/>
            <a:ext cx="4297360" cy="6184900"/>
          </a:xfrm>
          <a:prstGeom prst="rect">
            <a:avLst/>
          </a:prstGeom>
        </p:spPr>
      </p:pic>
      <p:sp>
        <p:nvSpPr>
          <p:cNvPr id="5" name="Rectangle 4"/>
          <p:cNvSpPr/>
          <p:nvPr/>
        </p:nvSpPr>
        <p:spPr>
          <a:xfrm>
            <a:off x="120552" y="6427400"/>
            <a:ext cx="2403415" cy="276999"/>
          </a:xfrm>
          <a:prstGeom prst="rect">
            <a:avLst/>
          </a:prstGeom>
        </p:spPr>
        <p:txBody>
          <a:bodyPr wrap="none">
            <a:spAutoFit/>
          </a:bodyPr>
          <a:lstStyle/>
          <a:p>
            <a:r>
              <a:rPr lang="en-US" sz="1200" dirty="0">
                <a:hlinkClick r:id="rId3"/>
              </a:rPr>
              <a:t>https://www.spherestandards.org</a:t>
            </a:r>
            <a:r>
              <a:rPr lang="en-US" sz="1200" dirty="0" smtClean="0">
                <a:hlinkClick r:id="rId3"/>
              </a:rPr>
              <a:t>/</a:t>
            </a:r>
            <a:r>
              <a:rPr lang="en-US" sz="1200" dirty="0" smtClean="0"/>
              <a:t> </a:t>
            </a:r>
            <a:endParaRPr lang="en-US" sz="1200" dirty="0"/>
          </a:p>
        </p:txBody>
      </p:sp>
      <p:sp>
        <p:nvSpPr>
          <p:cNvPr id="6" name="Rectangle 5"/>
          <p:cNvSpPr/>
          <p:nvPr/>
        </p:nvSpPr>
        <p:spPr>
          <a:xfrm>
            <a:off x="120552" y="5965735"/>
            <a:ext cx="4742132" cy="461665"/>
          </a:xfrm>
          <a:prstGeom prst="rect">
            <a:avLst/>
          </a:prstGeom>
        </p:spPr>
        <p:txBody>
          <a:bodyPr wrap="none">
            <a:spAutoFit/>
          </a:bodyPr>
          <a:lstStyle/>
          <a:p>
            <a:r>
              <a:rPr lang="en-US" sz="1200" b="1" dirty="0"/>
              <a:t>Humanitarian Health Action, Technical guidelines in </a:t>
            </a:r>
            <a:r>
              <a:rPr lang="en-US" sz="1200" b="1" dirty="0" smtClean="0"/>
              <a:t>emergencies, WHO</a:t>
            </a:r>
            <a:endParaRPr lang="en-US" sz="1200" dirty="0" smtClean="0">
              <a:hlinkClick r:id="rId4"/>
            </a:endParaRPr>
          </a:p>
          <a:p>
            <a:r>
              <a:rPr lang="en-US" sz="1200" dirty="0" smtClean="0">
                <a:hlinkClick r:id="rId4"/>
              </a:rPr>
              <a:t>https</a:t>
            </a:r>
            <a:r>
              <a:rPr lang="en-US" sz="1200" dirty="0">
                <a:hlinkClick r:id="rId4"/>
              </a:rPr>
              <a:t>://www.who.int/hac/techguidance/en</a:t>
            </a:r>
            <a:r>
              <a:rPr lang="en-US" sz="1200" dirty="0" smtClean="0">
                <a:hlinkClick r:id="rId4"/>
              </a:rPr>
              <a:t>/</a:t>
            </a:r>
            <a:r>
              <a:rPr lang="en-US" sz="1200" dirty="0" smtClean="0"/>
              <a:t> </a:t>
            </a:r>
            <a:endParaRPr lang="en-US" sz="1200" dirty="0"/>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0551" y="203200"/>
            <a:ext cx="6857027" cy="5485536"/>
          </a:xfrm>
          <a:prstGeom prst="rect">
            <a:avLst/>
          </a:prstGeom>
        </p:spPr>
      </p:pic>
      <p:sp>
        <p:nvSpPr>
          <p:cNvPr id="2" name="Slide Number Placeholder 1"/>
          <p:cNvSpPr>
            <a:spLocks noGrp="1"/>
          </p:cNvSpPr>
          <p:nvPr>
            <p:ph type="sldNum" sz="quarter" idx="12"/>
          </p:nvPr>
        </p:nvSpPr>
        <p:spPr/>
        <p:txBody>
          <a:bodyPr/>
          <a:lstStyle/>
          <a:p>
            <a:fld id="{ADA9985A-BED4-403F-8F8A-932D2D8E8E14}" type="slidenum">
              <a:rPr lang="en-US" smtClean="0"/>
              <a:t>33</a:t>
            </a:fld>
            <a:endParaRPr lang="en-US"/>
          </a:p>
        </p:txBody>
      </p:sp>
    </p:spTree>
    <p:extLst>
      <p:ext uri="{BB962C8B-B14F-4D97-AF65-F5344CB8AC3E}">
        <p14:creationId xmlns:p14="http://schemas.microsoft.com/office/powerpoint/2010/main" val="13317459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62050" y="50800"/>
            <a:ext cx="9867900" cy="609600"/>
          </a:xfrm>
        </p:spPr>
        <p:txBody>
          <a:bodyPr>
            <a:noAutofit/>
          </a:bodyPr>
          <a:lstStyle/>
          <a:p>
            <a:pPr rtl="1"/>
            <a:r>
              <a:rPr lang="ar-SY" sz="3200" dirty="0"/>
              <a:t>مستويات خدمات الدعم النفسي الاجتماعي (هرم التدخلات</a:t>
            </a:r>
            <a:r>
              <a:rPr lang="ar-SY" sz="3200" dirty="0" smtClean="0"/>
              <a:t>) خلال الأزمات</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95915844"/>
              </p:ext>
            </p:extLst>
          </p:nvPr>
        </p:nvGraphicFramePr>
        <p:xfrm>
          <a:off x="1524000" y="762000"/>
          <a:ext cx="89916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Heptagon 7"/>
          <p:cNvSpPr/>
          <p:nvPr/>
        </p:nvSpPr>
        <p:spPr>
          <a:xfrm>
            <a:off x="1524000" y="5991225"/>
            <a:ext cx="636814" cy="685800"/>
          </a:xfrm>
          <a:prstGeom prst="heptagon">
            <a:avLst/>
          </a:prstGeom>
          <a:solidFill>
            <a:srgbClr val="00B0F0"/>
          </a:solidFill>
          <a:ln>
            <a:solidFill>
              <a:schemeClr val="bg1">
                <a:lumMod val="8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ar-SY" sz="3600" b="1" dirty="0">
                <a:solidFill>
                  <a:schemeClr val="bg1"/>
                </a:solidFill>
              </a:rPr>
              <a:t>1</a:t>
            </a:r>
            <a:endParaRPr lang="en-US" sz="3600" b="1" dirty="0">
              <a:solidFill>
                <a:schemeClr val="bg1"/>
              </a:solidFill>
            </a:endParaRPr>
          </a:p>
        </p:txBody>
      </p:sp>
      <p:sp>
        <p:nvSpPr>
          <p:cNvPr id="9" name="Heptagon 8"/>
          <p:cNvSpPr/>
          <p:nvPr/>
        </p:nvSpPr>
        <p:spPr>
          <a:xfrm>
            <a:off x="2543175" y="4566964"/>
            <a:ext cx="636814" cy="685800"/>
          </a:xfrm>
          <a:prstGeom prst="heptagon">
            <a:avLst/>
          </a:prstGeom>
          <a:solidFill>
            <a:srgbClr val="FFC000"/>
          </a:solidFill>
          <a:ln>
            <a:solidFill>
              <a:schemeClr val="bg1">
                <a:lumMod val="8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ar-SY" sz="3600" b="1" dirty="0">
                <a:solidFill>
                  <a:schemeClr val="bg1"/>
                </a:solidFill>
              </a:rPr>
              <a:t>2</a:t>
            </a:r>
            <a:endParaRPr lang="en-US" sz="3600" b="1" dirty="0">
              <a:solidFill>
                <a:schemeClr val="bg1"/>
              </a:solidFill>
            </a:endParaRPr>
          </a:p>
        </p:txBody>
      </p:sp>
      <p:sp>
        <p:nvSpPr>
          <p:cNvPr id="14" name="Heptagon 13"/>
          <p:cNvSpPr/>
          <p:nvPr/>
        </p:nvSpPr>
        <p:spPr>
          <a:xfrm>
            <a:off x="3687536" y="3029385"/>
            <a:ext cx="636814" cy="685800"/>
          </a:xfrm>
          <a:prstGeom prst="heptagon">
            <a:avLst/>
          </a:prstGeom>
          <a:solidFill>
            <a:srgbClr val="00B050"/>
          </a:solidFill>
          <a:ln>
            <a:solidFill>
              <a:schemeClr val="bg1">
                <a:lumMod val="8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ar-SY" sz="3600" b="1" dirty="0">
                <a:solidFill>
                  <a:schemeClr val="bg1"/>
                </a:solidFill>
              </a:rPr>
              <a:t>3</a:t>
            </a:r>
            <a:endParaRPr lang="en-US" sz="3600" b="1" dirty="0">
              <a:solidFill>
                <a:schemeClr val="bg1"/>
              </a:solidFill>
            </a:endParaRPr>
          </a:p>
        </p:txBody>
      </p:sp>
      <p:sp>
        <p:nvSpPr>
          <p:cNvPr id="15" name="Heptagon 14"/>
          <p:cNvSpPr/>
          <p:nvPr/>
        </p:nvSpPr>
        <p:spPr>
          <a:xfrm>
            <a:off x="4810125" y="1514967"/>
            <a:ext cx="636814" cy="685800"/>
          </a:xfrm>
          <a:prstGeom prst="heptago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ar-SY" sz="3600" b="1" dirty="0"/>
              <a:t>4</a:t>
            </a:r>
            <a:endParaRPr lang="en-US" sz="3600" b="1" dirty="0"/>
          </a:p>
        </p:txBody>
      </p:sp>
      <p:sp>
        <p:nvSpPr>
          <p:cNvPr id="2" name="Slide Number Placeholder 1"/>
          <p:cNvSpPr>
            <a:spLocks noGrp="1"/>
          </p:cNvSpPr>
          <p:nvPr>
            <p:ph type="sldNum" sz="quarter" idx="12"/>
          </p:nvPr>
        </p:nvSpPr>
        <p:spPr/>
        <p:txBody>
          <a:bodyPr/>
          <a:lstStyle/>
          <a:p>
            <a:fld id="{ADA9985A-BED4-403F-8F8A-932D2D8E8E14}" type="slidenum">
              <a:rPr lang="en-US" smtClean="0"/>
              <a:t>34</a:t>
            </a:fld>
            <a:endParaRPr lang="en-US"/>
          </a:p>
        </p:txBody>
      </p:sp>
    </p:spTree>
    <p:extLst>
      <p:ext uri="{BB962C8B-B14F-4D97-AF65-F5344CB8AC3E}">
        <p14:creationId xmlns:p14="http://schemas.microsoft.com/office/powerpoint/2010/main" val="647519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2"/>
          <p:cNvSpPr txBox="1">
            <a:spLocks noChangeArrowheads="1"/>
          </p:cNvSpPr>
          <p:nvPr/>
        </p:nvSpPr>
        <p:spPr bwMode="auto">
          <a:xfrm>
            <a:off x="6029324" y="762000"/>
            <a:ext cx="6078591" cy="1513928"/>
          </a:xfrm>
          <a:prstGeom prst="rect">
            <a:avLst/>
          </a:prstGeom>
          <a:solidFill>
            <a:srgbClr val="FFCCCC"/>
          </a:solidFill>
          <a:ln w="9525">
            <a:solidFill>
              <a:schemeClr val="bg1">
                <a:lumMod val="85000"/>
              </a:schemeClr>
            </a:solidFill>
            <a:miter lim="800000"/>
            <a:headEnd/>
            <a:tailEnd/>
          </a:ln>
        </p:spPr>
        <p:txBody>
          <a:bodyPr vert="horz" wrap="square" lIns="91440" tIns="45720" rIns="91440" bIns="45720" numCol="1" anchor="ctr" anchorCtr="0" compatLnSpc="1">
            <a:prstTxWarp prst="textNoShape">
              <a:avLst/>
            </a:prstTxWarp>
          </a:bodyPr>
          <a:lstStyle/>
          <a:p>
            <a:pPr algn="r" rtl="1" eaLnBrk="0" fontAlgn="base" hangingPunct="0">
              <a:spcBef>
                <a:spcPct val="0"/>
              </a:spcBef>
              <a:spcAft>
                <a:spcPct val="0"/>
              </a:spcAft>
            </a:pPr>
            <a:r>
              <a:rPr lang="ar-LB" sz="2800" dirty="0">
                <a:latin typeface="Arial" charset="0"/>
                <a:ea typeface="Times New Roman" pitchFamily="18" charset="0"/>
                <a:cs typeface="Arial" charset="0"/>
              </a:rPr>
              <a:t>رعاية الصحة النفسية من قبل مهنيين في الصحة النفسية (ممرضون نفسانيون، علماء </a:t>
            </a:r>
            <a:r>
              <a:rPr lang="ar-LB" sz="2800" dirty="0" smtClean="0">
                <a:latin typeface="Arial" charset="0"/>
                <a:ea typeface="Times New Roman" pitchFamily="18" charset="0"/>
                <a:cs typeface="Arial" charset="0"/>
              </a:rPr>
              <a:t>نفس،</a:t>
            </a:r>
            <a:endParaRPr lang="ar-SY" sz="2800" dirty="0" smtClean="0">
              <a:latin typeface="Arial" charset="0"/>
              <a:ea typeface="Times New Roman" pitchFamily="18" charset="0"/>
              <a:cs typeface="Arial" charset="0"/>
            </a:endParaRPr>
          </a:p>
          <a:p>
            <a:pPr algn="r" rtl="1" eaLnBrk="0" fontAlgn="base" hangingPunct="0">
              <a:spcBef>
                <a:spcPct val="0"/>
              </a:spcBef>
              <a:spcAft>
                <a:spcPct val="0"/>
              </a:spcAft>
            </a:pPr>
            <a:r>
              <a:rPr lang="ar-LB" sz="2800" dirty="0" smtClean="0">
                <a:latin typeface="Arial" charset="0"/>
                <a:ea typeface="Times New Roman" pitchFamily="18" charset="0"/>
                <a:cs typeface="Arial" charset="0"/>
              </a:rPr>
              <a:t>أطباء </a:t>
            </a:r>
            <a:r>
              <a:rPr lang="ar-LB" sz="2800" dirty="0">
                <a:latin typeface="Arial" charset="0"/>
                <a:ea typeface="Times New Roman" pitchFamily="18" charset="0"/>
                <a:cs typeface="Arial" charset="0"/>
              </a:rPr>
              <a:t>نفسانيون)</a:t>
            </a:r>
          </a:p>
        </p:txBody>
      </p:sp>
      <p:sp>
        <p:nvSpPr>
          <p:cNvPr id="17" name="Text Box 11"/>
          <p:cNvSpPr txBox="1">
            <a:spLocks noChangeArrowheads="1"/>
          </p:cNvSpPr>
          <p:nvPr/>
        </p:nvSpPr>
        <p:spPr bwMode="auto">
          <a:xfrm>
            <a:off x="6848475" y="2267934"/>
            <a:ext cx="5259441" cy="1557253"/>
          </a:xfrm>
          <a:prstGeom prst="rect">
            <a:avLst/>
          </a:prstGeom>
          <a:solidFill>
            <a:schemeClr val="accent6">
              <a:lumMod val="40000"/>
              <a:lumOff val="60000"/>
            </a:schemeClr>
          </a:solidFill>
          <a:ln w="9525">
            <a:solidFill>
              <a:schemeClr val="bg1">
                <a:lumMod val="85000"/>
              </a:schemeClr>
            </a:solidFill>
            <a:miter lim="800000"/>
            <a:headEnd/>
            <a:tailEnd/>
          </a:ln>
        </p:spPr>
        <p:txBody>
          <a:bodyPr vert="horz" wrap="square" lIns="91440" tIns="45720" rIns="91440" bIns="45720" numCol="1" anchor="ctr" anchorCtr="0" compatLnSpc="1">
            <a:prstTxWarp prst="textNoShape">
              <a:avLst/>
            </a:prstTxWarp>
          </a:bodyPr>
          <a:lstStyle/>
          <a:p>
            <a:pPr algn="r" rtl="1" eaLnBrk="0" fontAlgn="base" hangingPunct="0">
              <a:spcBef>
                <a:spcPct val="0"/>
              </a:spcBef>
              <a:spcAft>
                <a:spcPct val="0"/>
              </a:spcAft>
            </a:pPr>
            <a:r>
              <a:rPr lang="ar-LB" sz="2400" dirty="0">
                <a:latin typeface="Arial" charset="0"/>
                <a:ea typeface="Times New Roman" pitchFamily="18" charset="0"/>
                <a:cs typeface="Arial" charset="0"/>
              </a:rPr>
              <a:t>الرعاية الأساسية للصحة النفسية من </a:t>
            </a:r>
            <a:r>
              <a:rPr lang="ar-LB" sz="2400" dirty="0" smtClean="0">
                <a:latin typeface="Arial" charset="0"/>
                <a:ea typeface="Times New Roman" pitchFamily="18" charset="0"/>
                <a:cs typeface="Arial" charset="0"/>
              </a:rPr>
              <a:t>قِبَل</a:t>
            </a:r>
            <a:endParaRPr lang="ar-SY" sz="2400" dirty="0" smtClean="0">
              <a:latin typeface="Arial" charset="0"/>
              <a:ea typeface="Times New Roman" pitchFamily="18" charset="0"/>
              <a:cs typeface="Arial" charset="0"/>
            </a:endParaRPr>
          </a:p>
          <a:p>
            <a:pPr algn="r" rtl="1" eaLnBrk="0" fontAlgn="base" hangingPunct="0">
              <a:spcBef>
                <a:spcPct val="0"/>
              </a:spcBef>
              <a:spcAft>
                <a:spcPct val="0"/>
              </a:spcAft>
            </a:pPr>
            <a:r>
              <a:rPr lang="ar-LB" sz="2400" dirty="0" smtClean="0">
                <a:latin typeface="Arial" charset="0"/>
                <a:ea typeface="Times New Roman" pitchFamily="18" charset="0"/>
                <a:cs typeface="Arial" charset="0"/>
              </a:rPr>
              <a:t>العاملين </a:t>
            </a:r>
            <a:r>
              <a:rPr lang="ar-LB" sz="2400" dirty="0">
                <a:latin typeface="Arial" charset="0"/>
                <a:ea typeface="Times New Roman" pitchFamily="18" charset="0"/>
                <a:cs typeface="Arial" charset="0"/>
              </a:rPr>
              <a:t>في مجال الرعاية الصحية </a:t>
            </a:r>
            <a:r>
              <a:rPr lang="ar-LB" sz="2400" dirty="0" smtClean="0">
                <a:latin typeface="Arial" charset="0"/>
                <a:ea typeface="Times New Roman" pitchFamily="18" charset="0"/>
                <a:cs typeface="Arial" charset="0"/>
              </a:rPr>
              <a:t>الأولية</a:t>
            </a:r>
            <a:endParaRPr lang="ar-SY" sz="2400" dirty="0" smtClean="0">
              <a:latin typeface="Arial" charset="0"/>
              <a:ea typeface="Times New Roman" pitchFamily="18" charset="0"/>
              <a:cs typeface="Arial" charset="0"/>
            </a:endParaRPr>
          </a:p>
          <a:p>
            <a:pPr algn="r" rtl="1" eaLnBrk="0" fontAlgn="base" hangingPunct="0">
              <a:spcBef>
                <a:spcPct val="0"/>
              </a:spcBef>
              <a:spcAft>
                <a:spcPct val="0"/>
              </a:spcAft>
            </a:pPr>
            <a:r>
              <a:rPr lang="ar-LB" sz="2400" dirty="0" smtClean="0">
                <a:latin typeface="Arial" charset="0"/>
                <a:ea typeface="Times New Roman" pitchFamily="18" charset="0"/>
                <a:cs typeface="Arial" charset="0"/>
              </a:rPr>
              <a:t>الدعم </a:t>
            </a:r>
            <a:r>
              <a:rPr lang="ar-LB" sz="2400" dirty="0">
                <a:latin typeface="Arial" charset="0"/>
                <a:ea typeface="Times New Roman" pitchFamily="18" charset="0"/>
                <a:cs typeface="Arial" charset="0"/>
              </a:rPr>
              <a:t>العاطفي والعملي الأساسي من </a:t>
            </a:r>
            <a:r>
              <a:rPr lang="ar-LB" sz="2400" dirty="0" smtClean="0">
                <a:latin typeface="Arial" charset="0"/>
                <a:ea typeface="Times New Roman" pitchFamily="18" charset="0"/>
                <a:cs typeface="Arial" charset="0"/>
              </a:rPr>
              <a:t>قِبَل</a:t>
            </a:r>
            <a:endParaRPr lang="ar-SY" sz="2400" dirty="0" smtClean="0">
              <a:latin typeface="Arial" charset="0"/>
              <a:ea typeface="Times New Roman" pitchFamily="18" charset="0"/>
              <a:cs typeface="Arial" charset="0"/>
            </a:endParaRPr>
          </a:p>
          <a:p>
            <a:pPr algn="r" rtl="1" eaLnBrk="0" fontAlgn="base" hangingPunct="0">
              <a:spcBef>
                <a:spcPct val="0"/>
              </a:spcBef>
              <a:spcAft>
                <a:spcPct val="0"/>
              </a:spcAft>
            </a:pPr>
            <a:r>
              <a:rPr lang="ar-LB" sz="2400" dirty="0" smtClean="0">
                <a:latin typeface="Arial" charset="0"/>
                <a:ea typeface="Times New Roman" pitchFamily="18" charset="0"/>
                <a:cs typeface="Arial" charset="0"/>
              </a:rPr>
              <a:t>العاملين </a:t>
            </a:r>
            <a:r>
              <a:rPr lang="ar-LB" sz="2400" dirty="0">
                <a:latin typeface="Arial" charset="0"/>
                <a:ea typeface="Times New Roman" pitchFamily="18" charset="0"/>
                <a:cs typeface="Arial" charset="0"/>
              </a:rPr>
              <a:t>المجتمعيين</a:t>
            </a:r>
            <a:r>
              <a:rPr lang="ar-SY" sz="2400" dirty="0">
                <a:latin typeface="Arial" charset="0"/>
                <a:ea typeface="Times New Roman" pitchFamily="18" charset="0"/>
                <a:cs typeface="Arial" charset="0"/>
              </a:rPr>
              <a:t> </a:t>
            </a:r>
            <a:endParaRPr lang="ar-LB" sz="2400" dirty="0">
              <a:latin typeface="Arial" charset="0"/>
              <a:ea typeface="Times New Roman" pitchFamily="18" charset="0"/>
              <a:cs typeface="Arial" charset="0"/>
            </a:endParaRPr>
          </a:p>
        </p:txBody>
      </p:sp>
      <p:sp>
        <p:nvSpPr>
          <p:cNvPr id="16" name="Text Box 10"/>
          <p:cNvSpPr txBox="1">
            <a:spLocks noChangeArrowheads="1"/>
          </p:cNvSpPr>
          <p:nvPr/>
        </p:nvSpPr>
        <p:spPr bwMode="auto">
          <a:xfrm>
            <a:off x="8115300" y="3825187"/>
            <a:ext cx="3992617" cy="1505720"/>
          </a:xfrm>
          <a:prstGeom prst="rect">
            <a:avLst/>
          </a:prstGeom>
          <a:solidFill>
            <a:schemeClr val="accent4">
              <a:lumMod val="40000"/>
              <a:lumOff val="60000"/>
            </a:schemeClr>
          </a:solidFill>
          <a:ln w="9525">
            <a:solidFill>
              <a:schemeClr val="bg1">
                <a:lumMod val="85000"/>
              </a:schemeClr>
            </a:solidFill>
            <a:miter lim="800000"/>
            <a:headEnd/>
            <a:tailEnd/>
          </a:ln>
        </p:spPr>
        <p:txBody>
          <a:bodyPr vert="horz" wrap="square" lIns="91440" tIns="45720" rIns="91440" bIns="45720" numCol="1" anchor="ctr" anchorCtr="0" compatLnSpc="1">
            <a:prstTxWarp prst="textNoShape">
              <a:avLst/>
            </a:prstTxWarp>
          </a:bodyPr>
          <a:lstStyle/>
          <a:p>
            <a:pPr algn="r" rtl="1" eaLnBrk="0" fontAlgn="base" hangingPunct="0">
              <a:spcBef>
                <a:spcPct val="0"/>
              </a:spcBef>
              <a:spcAft>
                <a:spcPct val="0"/>
              </a:spcAft>
            </a:pPr>
            <a:r>
              <a:rPr lang="ar-LB" sz="2400" dirty="0">
                <a:latin typeface="Arial" charset="0"/>
                <a:ea typeface="Times New Roman" pitchFamily="18" charset="0"/>
                <a:cs typeface="Arial" charset="0"/>
              </a:rPr>
              <a:t>تفعيل الشبكات </a:t>
            </a:r>
            <a:r>
              <a:rPr lang="ar-LB" sz="2400" dirty="0" smtClean="0">
                <a:latin typeface="Arial" charset="0"/>
                <a:ea typeface="Times New Roman" pitchFamily="18" charset="0"/>
                <a:cs typeface="Arial" charset="0"/>
              </a:rPr>
              <a:t>الاجتماعية</a:t>
            </a:r>
            <a:r>
              <a:rPr lang="ar-SY" sz="2400" dirty="0" smtClean="0">
                <a:latin typeface="Arial" charset="0"/>
                <a:ea typeface="Times New Roman" pitchFamily="18" charset="0"/>
                <a:cs typeface="Arial" charset="0"/>
              </a:rPr>
              <a:t>، </a:t>
            </a:r>
            <a:r>
              <a:rPr lang="ar-LB" sz="2400" dirty="0" smtClean="0">
                <a:latin typeface="Arial" charset="0"/>
                <a:ea typeface="Times New Roman" pitchFamily="18" charset="0"/>
                <a:cs typeface="Arial" charset="0"/>
              </a:rPr>
              <a:t>الدعم </a:t>
            </a:r>
            <a:r>
              <a:rPr lang="ar-LB" sz="2400" dirty="0">
                <a:latin typeface="Arial" charset="0"/>
                <a:ea typeface="Times New Roman" pitchFamily="18" charset="0"/>
                <a:cs typeface="Arial" charset="0"/>
              </a:rPr>
              <a:t>المجتمعي </a:t>
            </a:r>
            <a:r>
              <a:rPr lang="ar-LB" sz="2400" dirty="0" smtClean="0">
                <a:latin typeface="Arial" charset="0"/>
                <a:ea typeface="Times New Roman" pitchFamily="18" charset="0"/>
                <a:cs typeface="Arial" charset="0"/>
              </a:rPr>
              <a:t>التقليدي</a:t>
            </a:r>
            <a:r>
              <a:rPr lang="ar-SY" sz="2400" dirty="0" smtClean="0">
                <a:latin typeface="Arial" charset="0"/>
                <a:ea typeface="Times New Roman" pitchFamily="18" charset="0"/>
                <a:cs typeface="Arial" charset="0"/>
              </a:rPr>
              <a:t>، </a:t>
            </a:r>
            <a:r>
              <a:rPr lang="ar-LB" sz="2400" dirty="0" smtClean="0">
                <a:latin typeface="Arial" charset="0"/>
                <a:ea typeface="ヒラギノ角ゴ Pro W3" pitchFamily="84" charset="-128"/>
                <a:cs typeface="Arial" charset="0"/>
              </a:rPr>
              <a:t>أماكن</a:t>
            </a:r>
            <a:endParaRPr lang="ar-SY" sz="2400" dirty="0" smtClean="0">
              <a:latin typeface="Arial" charset="0"/>
              <a:ea typeface="ヒラギノ角ゴ Pro W3" pitchFamily="84" charset="-128"/>
              <a:cs typeface="Arial" charset="0"/>
            </a:endParaRPr>
          </a:p>
          <a:p>
            <a:pPr algn="r" rtl="1" eaLnBrk="0" fontAlgn="base" hangingPunct="0">
              <a:spcBef>
                <a:spcPct val="0"/>
              </a:spcBef>
              <a:spcAft>
                <a:spcPct val="0"/>
              </a:spcAft>
            </a:pPr>
            <a:r>
              <a:rPr lang="ar-LB" sz="2400" dirty="0" smtClean="0">
                <a:latin typeface="Arial" charset="0"/>
                <a:ea typeface="ヒラギノ角ゴ Pro W3" pitchFamily="84" charset="-128"/>
                <a:cs typeface="Arial" charset="0"/>
              </a:rPr>
              <a:t>صديقة </a:t>
            </a:r>
            <a:r>
              <a:rPr lang="ar-LB" sz="2400" dirty="0">
                <a:latin typeface="Arial" charset="0"/>
                <a:ea typeface="ヒラギノ角ゴ Pro W3" pitchFamily="84" charset="-128"/>
                <a:cs typeface="Arial" charset="0"/>
              </a:rPr>
              <a:t>وداعمة للأطفال </a:t>
            </a:r>
          </a:p>
        </p:txBody>
      </p:sp>
      <p:sp>
        <p:nvSpPr>
          <p:cNvPr id="13" name="Text Box 9"/>
          <p:cNvSpPr txBox="1">
            <a:spLocks noChangeArrowheads="1"/>
          </p:cNvSpPr>
          <p:nvPr/>
        </p:nvSpPr>
        <p:spPr bwMode="auto">
          <a:xfrm>
            <a:off x="8643649" y="5305861"/>
            <a:ext cx="3464268" cy="1552139"/>
          </a:xfrm>
          <a:prstGeom prst="rect">
            <a:avLst/>
          </a:prstGeom>
          <a:solidFill>
            <a:schemeClr val="accent1">
              <a:lumMod val="40000"/>
              <a:lumOff val="60000"/>
            </a:schemeClr>
          </a:solidFill>
          <a:ln w="9525">
            <a:solidFill>
              <a:schemeClr val="bg1">
                <a:lumMod val="85000"/>
              </a:schemeClr>
            </a:solidFill>
            <a:miter lim="800000"/>
            <a:headEnd/>
            <a:tailEnd/>
          </a:ln>
        </p:spPr>
        <p:txBody>
          <a:bodyPr vert="horz" wrap="square" lIns="91440" tIns="45720" rIns="91440" bIns="45720" numCol="1" anchor="ctr" anchorCtr="0" compatLnSpc="1">
            <a:prstTxWarp prst="textNoShape">
              <a:avLst/>
            </a:prstTxWarp>
          </a:bodyPr>
          <a:lstStyle/>
          <a:p>
            <a:pPr algn="r" rtl="1" eaLnBrk="0" fontAlgn="base" hangingPunct="0">
              <a:lnSpc>
                <a:spcPct val="150000"/>
              </a:lnSpc>
              <a:spcBef>
                <a:spcPct val="0"/>
              </a:spcBef>
              <a:spcAft>
                <a:spcPct val="0"/>
              </a:spcAft>
            </a:pPr>
            <a:r>
              <a:rPr lang="ar-LB" sz="2000" dirty="0">
                <a:latin typeface="Arial" charset="0"/>
                <a:ea typeface="Times New Roman" pitchFamily="18" charset="0"/>
                <a:cs typeface="Arial" charset="0"/>
              </a:rPr>
              <a:t>المناداة بالخدمات </a:t>
            </a:r>
            <a:r>
              <a:rPr lang="ar-LB" sz="2000" dirty="0" smtClean="0">
                <a:latin typeface="Arial" charset="0"/>
                <a:ea typeface="Times New Roman" pitchFamily="18" charset="0"/>
                <a:cs typeface="Arial" charset="0"/>
              </a:rPr>
              <a:t>الأساسية</a:t>
            </a:r>
            <a:endParaRPr lang="ar-SY" sz="2000" dirty="0" smtClean="0">
              <a:latin typeface="Arial" charset="0"/>
              <a:ea typeface="Times New Roman" pitchFamily="18" charset="0"/>
              <a:cs typeface="Arial" charset="0"/>
            </a:endParaRPr>
          </a:p>
          <a:p>
            <a:pPr algn="r" rtl="1" eaLnBrk="0" fontAlgn="base" hangingPunct="0">
              <a:lnSpc>
                <a:spcPct val="150000"/>
              </a:lnSpc>
              <a:spcBef>
                <a:spcPct val="0"/>
              </a:spcBef>
              <a:spcAft>
                <a:spcPct val="0"/>
              </a:spcAft>
            </a:pPr>
            <a:r>
              <a:rPr lang="ar-LB" sz="2000" dirty="0" smtClean="0">
                <a:latin typeface="Arial" charset="0"/>
                <a:ea typeface="Times New Roman" pitchFamily="18" charset="0"/>
                <a:cs typeface="Arial" charset="0"/>
              </a:rPr>
              <a:t>الآمنة </a:t>
            </a:r>
            <a:r>
              <a:rPr lang="ar-LB" sz="2000" dirty="0">
                <a:latin typeface="Arial" charset="0"/>
                <a:ea typeface="Times New Roman" pitchFamily="18" charset="0"/>
                <a:cs typeface="Arial" charset="0"/>
              </a:rPr>
              <a:t>والملائمة اجتماعيا</a:t>
            </a:r>
            <a:r>
              <a:rPr lang="ar-SY" sz="2000" dirty="0" smtClean="0">
                <a:latin typeface="Arial" charset="0"/>
                <a:ea typeface="Times New Roman" pitchFamily="18" charset="0"/>
                <a:cs typeface="Arial" charset="0"/>
              </a:rPr>
              <a:t>ً</a:t>
            </a:r>
          </a:p>
          <a:p>
            <a:pPr algn="r" rtl="1" eaLnBrk="0" fontAlgn="base" hangingPunct="0">
              <a:lnSpc>
                <a:spcPct val="150000"/>
              </a:lnSpc>
              <a:spcBef>
                <a:spcPct val="0"/>
              </a:spcBef>
              <a:spcAft>
                <a:spcPct val="0"/>
              </a:spcAft>
            </a:pPr>
            <a:r>
              <a:rPr lang="ar-LB" sz="2000" dirty="0" smtClean="0">
                <a:latin typeface="Arial" charset="0"/>
                <a:ea typeface="Times New Roman" pitchFamily="18" charset="0"/>
                <a:cs typeface="Arial" charset="0"/>
              </a:rPr>
              <a:t>والحافظة </a:t>
            </a:r>
            <a:r>
              <a:rPr lang="ar-LB" sz="2000" dirty="0">
                <a:latin typeface="Arial" charset="0"/>
                <a:ea typeface="Times New Roman" pitchFamily="18" charset="0"/>
                <a:cs typeface="Arial" charset="0"/>
              </a:rPr>
              <a:t>للكرامة</a:t>
            </a:r>
          </a:p>
        </p:txBody>
      </p:sp>
      <p:sp>
        <p:nvSpPr>
          <p:cNvPr id="3" name="Title 2"/>
          <p:cNvSpPr>
            <a:spLocks noGrp="1"/>
          </p:cNvSpPr>
          <p:nvPr>
            <p:ph type="title"/>
          </p:nvPr>
        </p:nvSpPr>
        <p:spPr>
          <a:xfrm>
            <a:off x="1162050" y="50800"/>
            <a:ext cx="9867900" cy="609600"/>
          </a:xfrm>
        </p:spPr>
        <p:txBody>
          <a:bodyPr>
            <a:noAutofit/>
          </a:bodyPr>
          <a:lstStyle/>
          <a:p>
            <a:pPr rtl="1"/>
            <a:r>
              <a:rPr lang="ar-SY" sz="3200" dirty="0"/>
              <a:t>مستويات خدمات الدعم النفسي الاجتماعي (هرم التدخلات</a:t>
            </a:r>
            <a:r>
              <a:rPr lang="ar-SY" sz="3200" dirty="0" smtClean="0"/>
              <a:t>) خلال الأزمات</a:t>
            </a:r>
            <a:endParaRPr lang="en-US" sz="3200" dirty="0"/>
          </a:p>
        </p:txBody>
      </p:sp>
      <p:graphicFrame>
        <p:nvGraphicFramePr>
          <p:cNvPr id="5" name="Content Placeholder 4"/>
          <p:cNvGraphicFramePr>
            <a:graphicFrameLocks noGrp="1"/>
          </p:cNvGraphicFramePr>
          <p:nvPr>
            <p:ph idx="1"/>
            <p:extLst/>
          </p:nvPr>
        </p:nvGraphicFramePr>
        <p:xfrm>
          <a:off x="1524000" y="762000"/>
          <a:ext cx="89916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Heptagon 7"/>
          <p:cNvSpPr/>
          <p:nvPr/>
        </p:nvSpPr>
        <p:spPr>
          <a:xfrm>
            <a:off x="1524000" y="5991225"/>
            <a:ext cx="636814" cy="685800"/>
          </a:xfrm>
          <a:prstGeom prst="heptagon">
            <a:avLst/>
          </a:prstGeom>
          <a:solidFill>
            <a:srgbClr val="00B0F0"/>
          </a:solidFill>
          <a:ln>
            <a:solidFill>
              <a:schemeClr val="bg1">
                <a:lumMod val="8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ar-SY" sz="3600" b="1" dirty="0">
                <a:solidFill>
                  <a:schemeClr val="bg1"/>
                </a:solidFill>
              </a:rPr>
              <a:t>1</a:t>
            </a:r>
            <a:endParaRPr lang="en-US" sz="3600" b="1" dirty="0">
              <a:solidFill>
                <a:schemeClr val="bg1"/>
              </a:solidFill>
            </a:endParaRPr>
          </a:p>
        </p:txBody>
      </p:sp>
      <p:sp>
        <p:nvSpPr>
          <p:cNvPr id="9" name="Heptagon 8"/>
          <p:cNvSpPr/>
          <p:nvPr/>
        </p:nvSpPr>
        <p:spPr>
          <a:xfrm>
            <a:off x="2543175" y="4566964"/>
            <a:ext cx="636814" cy="685800"/>
          </a:xfrm>
          <a:prstGeom prst="heptagon">
            <a:avLst/>
          </a:prstGeom>
          <a:solidFill>
            <a:srgbClr val="FFC000"/>
          </a:solidFill>
          <a:ln>
            <a:solidFill>
              <a:schemeClr val="bg1">
                <a:lumMod val="8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ar-SY" sz="3600" b="1" dirty="0">
                <a:solidFill>
                  <a:schemeClr val="bg1"/>
                </a:solidFill>
              </a:rPr>
              <a:t>2</a:t>
            </a:r>
            <a:endParaRPr lang="en-US" sz="3600" b="1" dirty="0">
              <a:solidFill>
                <a:schemeClr val="bg1"/>
              </a:solidFill>
            </a:endParaRPr>
          </a:p>
        </p:txBody>
      </p:sp>
      <p:sp>
        <p:nvSpPr>
          <p:cNvPr id="14" name="Heptagon 13"/>
          <p:cNvSpPr/>
          <p:nvPr/>
        </p:nvSpPr>
        <p:spPr>
          <a:xfrm>
            <a:off x="3687536" y="3029385"/>
            <a:ext cx="636814" cy="685800"/>
          </a:xfrm>
          <a:prstGeom prst="heptagon">
            <a:avLst/>
          </a:prstGeom>
          <a:solidFill>
            <a:srgbClr val="00B050"/>
          </a:solidFill>
          <a:ln>
            <a:solidFill>
              <a:schemeClr val="bg1">
                <a:lumMod val="8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ar-SY" sz="3600" b="1" dirty="0">
                <a:solidFill>
                  <a:schemeClr val="bg1"/>
                </a:solidFill>
              </a:rPr>
              <a:t>3</a:t>
            </a:r>
            <a:endParaRPr lang="en-US" sz="3600" b="1" dirty="0">
              <a:solidFill>
                <a:schemeClr val="bg1"/>
              </a:solidFill>
            </a:endParaRPr>
          </a:p>
        </p:txBody>
      </p:sp>
      <p:sp>
        <p:nvSpPr>
          <p:cNvPr id="15" name="Heptagon 14"/>
          <p:cNvSpPr/>
          <p:nvPr/>
        </p:nvSpPr>
        <p:spPr>
          <a:xfrm>
            <a:off x="4810125" y="1514967"/>
            <a:ext cx="636814" cy="685800"/>
          </a:xfrm>
          <a:prstGeom prst="heptago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ar-SY" sz="3600" b="1" dirty="0"/>
              <a:t>4</a:t>
            </a:r>
            <a:endParaRPr lang="en-US" sz="3600" b="1" dirty="0"/>
          </a:p>
        </p:txBody>
      </p:sp>
      <p:sp>
        <p:nvSpPr>
          <p:cNvPr id="2" name="Slide Number Placeholder 1"/>
          <p:cNvSpPr>
            <a:spLocks noGrp="1"/>
          </p:cNvSpPr>
          <p:nvPr>
            <p:ph type="sldNum" sz="quarter" idx="12"/>
          </p:nvPr>
        </p:nvSpPr>
        <p:spPr/>
        <p:txBody>
          <a:bodyPr/>
          <a:lstStyle/>
          <a:p>
            <a:fld id="{ADA9985A-BED4-403F-8F8A-932D2D8E8E14}" type="slidenum">
              <a:rPr lang="en-US" smtClean="0"/>
              <a:t>35</a:t>
            </a:fld>
            <a:endParaRPr lang="en-US"/>
          </a:p>
        </p:txBody>
      </p:sp>
    </p:spTree>
    <p:extLst>
      <p:ext uri="{BB962C8B-B14F-4D97-AF65-F5344CB8AC3E}">
        <p14:creationId xmlns:p14="http://schemas.microsoft.com/office/powerpoint/2010/main" val="1243646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5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6"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9"/>
          <p:cNvSpPr txBox="1">
            <a:spLocks noChangeArrowheads="1"/>
          </p:cNvSpPr>
          <p:nvPr/>
        </p:nvSpPr>
        <p:spPr bwMode="auto">
          <a:xfrm>
            <a:off x="7848600" y="5305861"/>
            <a:ext cx="4259317" cy="1552139"/>
          </a:xfrm>
          <a:prstGeom prst="rect">
            <a:avLst/>
          </a:prstGeom>
          <a:solidFill>
            <a:schemeClr val="accent1">
              <a:lumMod val="40000"/>
              <a:lumOff val="60000"/>
            </a:schemeClr>
          </a:solidFill>
          <a:ln w="9525">
            <a:solidFill>
              <a:schemeClr val="bg1">
                <a:lumMod val="85000"/>
              </a:schemeClr>
            </a:solidFill>
            <a:miter lim="800000"/>
            <a:headEnd/>
            <a:tailEnd/>
          </a:ln>
        </p:spPr>
        <p:txBody>
          <a:bodyPr vert="horz" wrap="square" lIns="91440" tIns="45720" rIns="91440" bIns="45720" numCol="1" anchor="ctr" anchorCtr="0" compatLnSpc="1">
            <a:prstTxWarp prst="textNoShape">
              <a:avLst/>
            </a:prstTxWarp>
          </a:bodyPr>
          <a:lstStyle/>
          <a:p>
            <a:pPr lvl="0" algn="just" rtl="1" eaLnBrk="0" fontAlgn="base" hangingPunct="0">
              <a:spcBef>
                <a:spcPct val="0"/>
              </a:spcBef>
              <a:spcAft>
                <a:spcPct val="0"/>
              </a:spcAft>
            </a:pPr>
            <a:r>
              <a:rPr lang="ar-SY" sz="2200" dirty="0" smtClean="0">
                <a:latin typeface="Arial" charset="0"/>
                <a:ea typeface="Times New Roman" pitchFamily="18" charset="0"/>
                <a:cs typeface="Arial" charset="0"/>
              </a:rPr>
              <a:t>تدريب </a:t>
            </a:r>
            <a:r>
              <a:rPr lang="ar-SY" sz="2200" dirty="0">
                <a:latin typeface="Arial" charset="0"/>
                <a:ea typeface="Times New Roman" pitchFamily="18" charset="0"/>
                <a:cs typeface="Arial" charset="0"/>
              </a:rPr>
              <a:t>العاملين </a:t>
            </a:r>
            <a:r>
              <a:rPr lang="ar-SY" sz="2200" dirty="0" smtClean="0">
                <a:latin typeface="Arial" charset="0"/>
                <a:ea typeface="Times New Roman" pitchFamily="18" charset="0"/>
                <a:cs typeface="Arial" charset="0"/>
              </a:rPr>
              <a:t>لدى </a:t>
            </a:r>
            <a:r>
              <a:rPr lang="ar-SY" sz="2200" dirty="0">
                <a:latin typeface="Arial" charset="0"/>
                <a:ea typeface="Times New Roman" pitchFamily="18" charset="0"/>
                <a:cs typeface="Arial" charset="0"/>
              </a:rPr>
              <a:t>التنسيق مع </a:t>
            </a:r>
            <a:r>
              <a:rPr lang="ar-SY" sz="2200" dirty="0" smtClean="0">
                <a:latin typeface="Arial" charset="0"/>
                <a:ea typeface="Times New Roman" pitchFamily="18" charset="0"/>
                <a:cs typeface="Arial" charset="0"/>
              </a:rPr>
              <a:t>الجهات</a:t>
            </a:r>
          </a:p>
          <a:p>
            <a:pPr lvl="0" algn="just" rtl="1" eaLnBrk="0" fontAlgn="base" hangingPunct="0">
              <a:spcBef>
                <a:spcPct val="0"/>
              </a:spcBef>
              <a:spcAft>
                <a:spcPct val="0"/>
              </a:spcAft>
            </a:pPr>
            <a:r>
              <a:rPr lang="ar-SY" sz="2200" dirty="0" smtClean="0">
                <a:latin typeface="Arial" charset="0"/>
                <a:ea typeface="Times New Roman" pitchFamily="18" charset="0"/>
                <a:cs typeface="Arial" charset="0"/>
              </a:rPr>
              <a:t>المقدمة للخدمات الأساسية على</a:t>
            </a:r>
            <a:r>
              <a:rPr lang="ar-SY" sz="2200" dirty="0">
                <a:latin typeface="Arial" charset="0"/>
                <a:ea typeface="Times New Roman" pitchFamily="18" charset="0"/>
                <a:cs typeface="Arial" charset="0"/>
              </a:rPr>
              <a:t> </a:t>
            </a:r>
            <a:r>
              <a:rPr lang="ar-SY" sz="2200" dirty="0" smtClean="0">
                <a:latin typeface="Arial" charset="0"/>
                <a:ea typeface="Times New Roman" pitchFamily="18" charset="0"/>
                <a:cs typeface="Arial" charset="0"/>
              </a:rPr>
              <a:t>مراعاة</a:t>
            </a:r>
          </a:p>
          <a:p>
            <a:pPr lvl="0" algn="just" rtl="1" eaLnBrk="0" fontAlgn="base" hangingPunct="0">
              <a:spcBef>
                <a:spcPct val="0"/>
              </a:spcBef>
              <a:spcAft>
                <a:spcPct val="0"/>
              </a:spcAft>
            </a:pPr>
            <a:r>
              <a:rPr lang="ar-SY" sz="2200" dirty="0" smtClean="0">
                <a:latin typeface="Arial" charset="0"/>
                <a:ea typeface="Times New Roman" pitchFamily="18" charset="0"/>
                <a:cs typeface="Arial" charset="0"/>
              </a:rPr>
              <a:t>أساسيات لدعم النفسي واعتبارات</a:t>
            </a:r>
          </a:p>
          <a:p>
            <a:pPr lvl="0" algn="just" rtl="1" eaLnBrk="0" fontAlgn="base" hangingPunct="0">
              <a:spcBef>
                <a:spcPct val="0"/>
              </a:spcBef>
              <a:spcAft>
                <a:spcPct val="0"/>
              </a:spcAft>
            </a:pPr>
            <a:r>
              <a:rPr lang="ar-SY" sz="2200" dirty="0" smtClean="0">
                <a:latin typeface="Arial" charset="0"/>
                <a:ea typeface="Times New Roman" pitchFamily="18" charset="0"/>
                <a:cs typeface="Arial" charset="0"/>
              </a:rPr>
              <a:t>مراعاة</a:t>
            </a:r>
            <a:r>
              <a:rPr lang="ar-SY" sz="2200" dirty="0">
                <a:latin typeface="Arial" charset="0"/>
                <a:ea typeface="Times New Roman" pitchFamily="18" charset="0"/>
                <a:cs typeface="Arial" charset="0"/>
              </a:rPr>
              <a:t> </a:t>
            </a:r>
            <a:r>
              <a:rPr lang="ar-SY" sz="2200" dirty="0" smtClean="0">
                <a:latin typeface="Arial" charset="0"/>
                <a:ea typeface="Times New Roman" pitchFamily="18" charset="0"/>
                <a:cs typeface="Arial" charset="0"/>
              </a:rPr>
              <a:t>الكرامة </a:t>
            </a:r>
            <a:r>
              <a:rPr lang="ar-SY" sz="2200" dirty="0">
                <a:latin typeface="Arial" charset="0"/>
                <a:ea typeface="Times New Roman" pitchFamily="18" charset="0"/>
                <a:cs typeface="Arial" charset="0"/>
              </a:rPr>
              <a:t>أثناء تقديم الخدمات</a:t>
            </a:r>
            <a:endParaRPr lang="ar-LB" sz="2200" dirty="0">
              <a:latin typeface="Arial" charset="0"/>
              <a:ea typeface="Times New Roman" pitchFamily="18" charset="0"/>
              <a:cs typeface="Arial" charset="0"/>
            </a:endParaRPr>
          </a:p>
        </p:txBody>
      </p:sp>
      <p:sp>
        <p:nvSpPr>
          <p:cNvPr id="18" name="Text Box 12"/>
          <p:cNvSpPr txBox="1">
            <a:spLocks noChangeArrowheads="1"/>
          </p:cNvSpPr>
          <p:nvPr/>
        </p:nvSpPr>
        <p:spPr bwMode="auto">
          <a:xfrm>
            <a:off x="4483100" y="762000"/>
            <a:ext cx="7624815" cy="1513928"/>
          </a:xfrm>
          <a:prstGeom prst="rect">
            <a:avLst/>
          </a:prstGeom>
          <a:solidFill>
            <a:srgbClr val="FFCCCC"/>
          </a:solidFill>
          <a:ln w="9525">
            <a:solidFill>
              <a:schemeClr val="bg1">
                <a:lumMod val="85000"/>
              </a:schemeClr>
            </a:solidFill>
            <a:miter lim="800000"/>
            <a:headEnd/>
            <a:tailEnd/>
          </a:ln>
        </p:spPr>
        <p:txBody>
          <a:bodyPr vert="horz" wrap="square" lIns="91440" tIns="45720" rIns="91440" bIns="45720" numCol="1" anchor="ctr" anchorCtr="0" compatLnSpc="1">
            <a:prstTxWarp prst="textNoShape">
              <a:avLst/>
            </a:prstTxWarp>
          </a:bodyPr>
          <a:lstStyle/>
          <a:p>
            <a:pPr lvl="0" algn="r" rtl="1" eaLnBrk="0" fontAlgn="base" hangingPunct="0">
              <a:spcBef>
                <a:spcPct val="0"/>
              </a:spcBef>
              <a:spcAft>
                <a:spcPct val="0"/>
              </a:spcAft>
            </a:pPr>
            <a:r>
              <a:rPr lang="ar-SY" sz="2800" dirty="0">
                <a:latin typeface="Arial" charset="0"/>
                <a:ea typeface="Times New Roman" pitchFamily="18" charset="0"/>
                <a:cs typeface="Arial" charset="0"/>
              </a:rPr>
              <a:t>إنشاء عيادة صحة نفسية</a:t>
            </a:r>
          </a:p>
          <a:p>
            <a:pPr lvl="0" algn="r" rtl="1" eaLnBrk="0" fontAlgn="base" hangingPunct="0">
              <a:spcBef>
                <a:spcPct val="0"/>
              </a:spcBef>
              <a:spcAft>
                <a:spcPct val="0"/>
              </a:spcAft>
            </a:pPr>
            <a:r>
              <a:rPr lang="ar-SY" sz="2800" dirty="0">
                <a:latin typeface="Arial" charset="0"/>
                <a:ea typeface="Times New Roman" pitchFamily="18" charset="0"/>
                <a:cs typeface="Arial" charset="0"/>
              </a:rPr>
              <a:t>تخصصية مجانية</a:t>
            </a:r>
            <a:endParaRPr lang="ar-LB" sz="2800" dirty="0">
              <a:latin typeface="Arial" charset="0"/>
              <a:ea typeface="Times New Roman" pitchFamily="18" charset="0"/>
              <a:cs typeface="Arial" charset="0"/>
            </a:endParaRPr>
          </a:p>
        </p:txBody>
      </p:sp>
      <p:sp>
        <p:nvSpPr>
          <p:cNvPr id="17" name="Text Box 11"/>
          <p:cNvSpPr txBox="1">
            <a:spLocks noChangeArrowheads="1"/>
          </p:cNvSpPr>
          <p:nvPr/>
        </p:nvSpPr>
        <p:spPr bwMode="auto">
          <a:xfrm>
            <a:off x="5105401" y="2267934"/>
            <a:ext cx="7002516" cy="1557253"/>
          </a:xfrm>
          <a:prstGeom prst="rect">
            <a:avLst/>
          </a:prstGeom>
          <a:solidFill>
            <a:schemeClr val="accent6">
              <a:lumMod val="40000"/>
              <a:lumOff val="60000"/>
            </a:schemeClr>
          </a:solidFill>
          <a:ln w="9525">
            <a:solidFill>
              <a:schemeClr val="bg1">
                <a:lumMod val="85000"/>
              </a:schemeClr>
            </a:solidFill>
            <a:miter lim="800000"/>
            <a:headEnd/>
            <a:tailEnd/>
          </a:ln>
        </p:spPr>
        <p:txBody>
          <a:bodyPr vert="horz" wrap="square" lIns="91440" tIns="45720" rIns="91440" bIns="45720" numCol="1" anchor="ctr" anchorCtr="0" compatLnSpc="1">
            <a:prstTxWarp prst="textNoShape">
              <a:avLst/>
            </a:prstTxWarp>
          </a:bodyPr>
          <a:lstStyle/>
          <a:p>
            <a:pPr lvl="0" algn="r" rtl="1" eaLnBrk="0" fontAlgn="base" hangingPunct="0">
              <a:spcBef>
                <a:spcPct val="0"/>
              </a:spcBef>
              <a:spcAft>
                <a:spcPct val="0"/>
              </a:spcAft>
            </a:pPr>
            <a:r>
              <a:rPr lang="ar-SY" sz="2400" dirty="0">
                <a:latin typeface="Arial" charset="0"/>
                <a:ea typeface="Times New Roman" pitchFamily="18" charset="0"/>
                <a:cs typeface="Arial" charset="0"/>
              </a:rPr>
              <a:t>زيادة عدد المتدربين على </a:t>
            </a:r>
            <a:r>
              <a:rPr lang="ar-SY" sz="2400" dirty="0" smtClean="0">
                <a:latin typeface="Arial" charset="0"/>
                <a:ea typeface="Times New Roman" pitchFamily="18" charset="0"/>
                <a:cs typeface="Arial" charset="0"/>
              </a:rPr>
              <a:t>برنامج ردم </a:t>
            </a:r>
            <a:r>
              <a:rPr lang="ar-SY" sz="2400" dirty="0">
                <a:latin typeface="Arial" charset="0"/>
                <a:ea typeface="Times New Roman" pitchFamily="18" charset="0"/>
                <a:cs typeface="Arial" charset="0"/>
              </a:rPr>
              <a:t>الفجوة في الصحة </a:t>
            </a:r>
            <a:r>
              <a:rPr lang="ar-SY" sz="2400" dirty="0" smtClean="0">
                <a:latin typeface="Arial" charset="0"/>
                <a:ea typeface="Times New Roman" pitchFamily="18" charset="0"/>
                <a:cs typeface="Arial" charset="0"/>
              </a:rPr>
              <a:t>النفسيةلدعم للمساهمة في تحسين قدرات </a:t>
            </a:r>
            <a:r>
              <a:rPr lang="ar-SY" sz="2400" dirty="0">
                <a:latin typeface="Arial" charset="0"/>
                <a:ea typeface="Times New Roman" pitchFamily="18" charset="0"/>
                <a:cs typeface="Arial" charset="0"/>
              </a:rPr>
              <a:t>المراكز الصحية على </a:t>
            </a:r>
            <a:r>
              <a:rPr lang="ar-SY" sz="2400" dirty="0" smtClean="0">
                <a:latin typeface="Arial" charset="0"/>
                <a:ea typeface="Times New Roman" pitchFamily="18" charset="0"/>
                <a:cs typeface="Arial" charset="0"/>
              </a:rPr>
              <a:t>توفير</a:t>
            </a:r>
          </a:p>
          <a:p>
            <a:pPr lvl="0" algn="r" rtl="1" eaLnBrk="0" fontAlgn="base" hangingPunct="0">
              <a:spcBef>
                <a:spcPct val="0"/>
              </a:spcBef>
              <a:spcAft>
                <a:spcPct val="0"/>
              </a:spcAft>
            </a:pPr>
            <a:r>
              <a:rPr lang="ar-SY" sz="2400" dirty="0" smtClean="0">
                <a:latin typeface="Arial" charset="0"/>
                <a:ea typeface="Times New Roman" pitchFamily="18" charset="0"/>
                <a:cs typeface="Arial" charset="0"/>
              </a:rPr>
              <a:t>خدمات </a:t>
            </a:r>
            <a:r>
              <a:rPr lang="ar-SY" sz="2400" dirty="0">
                <a:latin typeface="Arial" charset="0"/>
                <a:ea typeface="Times New Roman" pitchFamily="18" charset="0"/>
                <a:cs typeface="Arial" charset="0"/>
              </a:rPr>
              <a:t>الصحة النفسية </a:t>
            </a:r>
            <a:r>
              <a:rPr lang="ar-SY" sz="2400" dirty="0" smtClean="0">
                <a:latin typeface="Arial" charset="0"/>
                <a:ea typeface="Times New Roman" pitchFamily="18" charset="0"/>
                <a:cs typeface="Arial" charset="0"/>
              </a:rPr>
              <a:t>الأساسية</a:t>
            </a:r>
            <a:endParaRPr lang="ar-LB" sz="2400" dirty="0">
              <a:latin typeface="Arial" charset="0"/>
              <a:ea typeface="Times New Roman" pitchFamily="18" charset="0"/>
              <a:cs typeface="Arial" charset="0"/>
            </a:endParaRPr>
          </a:p>
        </p:txBody>
      </p:sp>
      <p:sp>
        <p:nvSpPr>
          <p:cNvPr id="16" name="Text Box 10"/>
          <p:cNvSpPr txBox="1">
            <a:spLocks noChangeArrowheads="1"/>
          </p:cNvSpPr>
          <p:nvPr/>
        </p:nvSpPr>
        <p:spPr bwMode="auto">
          <a:xfrm>
            <a:off x="6261100" y="3825187"/>
            <a:ext cx="5846817" cy="1505720"/>
          </a:xfrm>
          <a:prstGeom prst="rect">
            <a:avLst/>
          </a:prstGeom>
          <a:solidFill>
            <a:schemeClr val="accent4">
              <a:lumMod val="40000"/>
              <a:lumOff val="60000"/>
            </a:schemeClr>
          </a:solidFill>
          <a:ln w="9525">
            <a:solidFill>
              <a:schemeClr val="bg1">
                <a:lumMod val="85000"/>
              </a:schemeClr>
            </a:solidFill>
            <a:miter lim="800000"/>
            <a:headEnd/>
            <a:tailEnd/>
          </a:ln>
        </p:spPr>
        <p:txBody>
          <a:bodyPr vert="horz" wrap="square" lIns="91440" tIns="45720" rIns="91440" bIns="45720" numCol="1" anchor="ctr" anchorCtr="0" compatLnSpc="1">
            <a:prstTxWarp prst="textNoShape">
              <a:avLst/>
            </a:prstTxWarp>
          </a:bodyPr>
          <a:lstStyle/>
          <a:p>
            <a:pPr lvl="0" algn="r" rtl="1" eaLnBrk="0" fontAlgn="base" hangingPunct="0">
              <a:spcBef>
                <a:spcPct val="0"/>
              </a:spcBef>
              <a:spcAft>
                <a:spcPct val="0"/>
              </a:spcAft>
            </a:pPr>
            <a:r>
              <a:rPr lang="ar-SY" sz="2400" dirty="0" smtClean="0">
                <a:latin typeface="Arial" charset="0"/>
                <a:ea typeface="Times New Roman" pitchFamily="18" charset="0"/>
                <a:cs typeface="Arial" charset="0"/>
              </a:rPr>
              <a:t>تشكيل فرق دعم نفسي مجتمعية وتنقيذ أنشطة</a:t>
            </a:r>
          </a:p>
          <a:p>
            <a:pPr lvl="0" algn="r" rtl="1" eaLnBrk="0" fontAlgn="base" hangingPunct="0">
              <a:spcBef>
                <a:spcPct val="0"/>
              </a:spcBef>
              <a:spcAft>
                <a:spcPct val="0"/>
              </a:spcAft>
            </a:pPr>
            <a:r>
              <a:rPr lang="ar-SY" sz="2400" dirty="0" smtClean="0">
                <a:latin typeface="Arial" charset="0"/>
                <a:ea typeface="Times New Roman" pitchFamily="18" charset="0"/>
                <a:cs typeface="Arial" charset="0"/>
              </a:rPr>
              <a:t>مجتمعية متنوعة ودعم </a:t>
            </a:r>
            <a:r>
              <a:rPr lang="ar-SY" sz="2400" dirty="0">
                <a:latin typeface="Arial" charset="0"/>
                <a:ea typeface="Times New Roman" pitchFamily="18" charset="0"/>
                <a:cs typeface="Arial" charset="0"/>
              </a:rPr>
              <a:t>الأماكن العامة </a:t>
            </a:r>
            <a:r>
              <a:rPr lang="ar-SY" sz="2400" dirty="0" smtClean="0">
                <a:latin typeface="Arial" charset="0"/>
                <a:ea typeface="Times New Roman" pitchFamily="18" charset="0"/>
                <a:cs typeface="Arial" charset="0"/>
              </a:rPr>
              <a:t>ومراكز</a:t>
            </a:r>
          </a:p>
          <a:p>
            <a:pPr lvl="0" algn="r" rtl="1" eaLnBrk="0" fontAlgn="base" hangingPunct="0">
              <a:spcBef>
                <a:spcPct val="0"/>
              </a:spcBef>
              <a:spcAft>
                <a:spcPct val="0"/>
              </a:spcAft>
            </a:pPr>
            <a:r>
              <a:rPr lang="ar-SY" sz="2400" dirty="0" smtClean="0">
                <a:latin typeface="Arial" charset="0"/>
                <a:ea typeface="Times New Roman" pitchFamily="18" charset="0"/>
                <a:cs typeface="Arial" charset="0"/>
              </a:rPr>
              <a:t>التعلم </a:t>
            </a:r>
            <a:r>
              <a:rPr lang="ar-SY" sz="2400" dirty="0">
                <a:latin typeface="Arial" charset="0"/>
                <a:ea typeface="Times New Roman" pitchFamily="18" charset="0"/>
                <a:cs typeface="Arial" charset="0"/>
              </a:rPr>
              <a:t>المبكر </a:t>
            </a:r>
            <a:r>
              <a:rPr lang="ar-SY" sz="2400" dirty="0" smtClean="0">
                <a:latin typeface="Arial" charset="0"/>
                <a:ea typeface="Times New Roman" pitchFamily="18" charset="0"/>
                <a:cs typeface="Arial" charset="0"/>
              </a:rPr>
              <a:t>والحدائق</a:t>
            </a:r>
            <a:endParaRPr lang="ar-LB" sz="2400" dirty="0">
              <a:latin typeface="Arial" charset="0"/>
              <a:ea typeface="ヒラギノ角ゴ Pro W3" pitchFamily="84" charset="-128"/>
              <a:cs typeface="Arial" charset="0"/>
            </a:endParaRPr>
          </a:p>
        </p:txBody>
      </p:sp>
      <p:sp>
        <p:nvSpPr>
          <p:cNvPr id="3" name="Title 2"/>
          <p:cNvSpPr>
            <a:spLocks noGrp="1"/>
          </p:cNvSpPr>
          <p:nvPr>
            <p:ph type="title"/>
          </p:nvPr>
        </p:nvSpPr>
        <p:spPr>
          <a:xfrm>
            <a:off x="1162050" y="50800"/>
            <a:ext cx="9867900" cy="609600"/>
          </a:xfrm>
        </p:spPr>
        <p:txBody>
          <a:bodyPr>
            <a:noAutofit/>
          </a:bodyPr>
          <a:lstStyle/>
          <a:p>
            <a:pPr rtl="1"/>
            <a:r>
              <a:rPr lang="ar-SY" sz="3200" dirty="0"/>
              <a:t>مستويات خدمات الدعم النفسي الاجتماعي (هرم التدخلات</a:t>
            </a:r>
            <a:r>
              <a:rPr lang="ar-SY" sz="3200" dirty="0" smtClean="0"/>
              <a:t>) خلال الأزمات</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77704807"/>
              </p:ext>
            </p:extLst>
          </p:nvPr>
        </p:nvGraphicFramePr>
        <p:xfrm>
          <a:off x="0" y="762000"/>
          <a:ext cx="89916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Heptagon 7"/>
          <p:cNvSpPr/>
          <p:nvPr/>
        </p:nvSpPr>
        <p:spPr>
          <a:xfrm>
            <a:off x="141091" y="5381707"/>
            <a:ext cx="636814" cy="685800"/>
          </a:xfrm>
          <a:prstGeom prst="heptagon">
            <a:avLst/>
          </a:prstGeom>
          <a:solidFill>
            <a:srgbClr val="00B0F0"/>
          </a:solidFill>
          <a:ln>
            <a:solidFill>
              <a:schemeClr val="bg1">
                <a:lumMod val="8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ar-SY" sz="3600" b="1" dirty="0">
                <a:solidFill>
                  <a:schemeClr val="bg1"/>
                </a:solidFill>
              </a:rPr>
              <a:t>1</a:t>
            </a:r>
            <a:endParaRPr lang="en-US" sz="3600" b="1" dirty="0">
              <a:solidFill>
                <a:schemeClr val="bg1"/>
              </a:solidFill>
            </a:endParaRPr>
          </a:p>
        </p:txBody>
      </p:sp>
      <p:sp>
        <p:nvSpPr>
          <p:cNvPr id="9" name="Heptagon 8"/>
          <p:cNvSpPr/>
          <p:nvPr/>
        </p:nvSpPr>
        <p:spPr>
          <a:xfrm>
            <a:off x="1160266" y="3957446"/>
            <a:ext cx="636814" cy="685800"/>
          </a:xfrm>
          <a:prstGeom prst="heptagon">
            <a:avLst/>
          </a:prstGeom>
          <a:solidFill>
            <a:srgbClr val="FFC000"/>
          </a:solidFill>
          <a:ln>
            <a:solidFill>
              <a:schemeClr val="bg1">
                <a:lumMod val="8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ar-SY" sz="3600" b="1" dirty="0">
                <a:solidFill>
                  <a:schemeClr val="bg1"/>
                </a:solidFill>
              </a:rPr>
              <a:t>2</a:t>
            </a:r>
            <a:endParaRPr lang="en-US" sz="3600" b="1" dirty="0">
              <a:solidFill>
                <a:schemeClr val="bg1"/>
              </a:solidFill>
            </a:endParaRPr>
          </a:p>
        </p:txBody>
      </p:sp>
      <p:sp>
        <p:nvSpPr>
          <p:cNvPr id="14" name="Heptagon 13"/>
          <p:cNvSpPr/>
          <p:nvPr/>
        </p:nvSpPr>
        <p:spPr>
          <a:xfrm>
            <a:off x="2304627" y="2419867"/>
            <a:ext cx="636814" cy="685800"/>
          </a:xfrm>
          <a:prstGeom prst="heptagon">
            <a:avLst/>
          </a:prstGeom>
          <a:solidFill>
            <a:srgbClr val="00B050"/>
          </a:solidFill>
          <a:ln>
            <a:solidFill>
              <a:schemeClr val="bg1">
                <a:lumMod val="8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ar-SY" sz="3600" b="1" dirty="0">
                <a:solidFill>
                  <a:schemeClr val="bg1"/>
                </a:solidFill>
              </a:rPr>
              <a:t>3</a:t>
            </a:r>
            <a:endParaRPr lang="en-US" sz="3600" b="1" dirty="0">
              <a:solidFill>
                <a:schemeClr val="bg1"/>
              </a:solidFill>
            </a:endParaRPr>
          </a:p>
        </p:txBody>
      </p:sp>
      <p:sp>
        <p:nvSpPr>
          <p:cNvPr id="15" name="Heptagon 14"/>
          <p:cNvSpPr/>
          <p:nvPr/>
        </p:nvSpPr>
        <p:spPr>
          <a:xfrm>
            <a:off x="3427216" y="905449"/>
            <a:ext cx="636814" cy="685800"/>
          </a:xfrm>
          <a:prstGeom prst="heptago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ar-SY" sz="3600" b="1" dirty="0"/>
              <a:t>4</a:t>
            </a:r>
            <a:endParaRPr lang="en-US" sz="3600" b="1" dirty="0"/>
          </a:p>
        </p:txBody>
      </p:sp>
      <p:sp>
        <p:nvSpPr>
          <p:cNvPr id="2" name="Slide Number Placeholder 1"/>
          <p:cNvSpPr>
            <a:spLocks noGrp="1"/>
          </p:cNvSpPr>
          <p:nvPr>
            <p:ph type="sldNum" sz="quarter" idx="12"/>
          </p:nvPr>
        </p:nvSpPr>
        <p:spPr/>
        <p:txBody>
          <a:bodyPr/>
          <a:lstStyle/>
          <a:p>
            <a:fld id="{ADA9985A-BED4-403F-8F8A-932D2D8E8E14}" type="slidenum">
              <a:rPr lang="en-US" smtClean="0"/>
              <a:t>36</a:t>
            </a:fld>
            <a:endParaRPr lang="en-US" dirty="0"/>
          </a:p>
        </p:txBody>
      </p:sp>
    </p:spTree>
    <p:extLst>
      <p:ext uri="{BB962C8B-B14F-4D97-AF65-F5344CB8AC3E}">
        <p14:creationId xmlns:p14="http://schemas.microsoft.com/office/powerpoint/2010/main" val="1471429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62050" y="50800"/>
            <a:ext cx="9867900" cy="609600"/>
          </a:xfrm>
          <a:noFill/>
        </p:spPr>
        <p:txBody>
          <a:bodyPr>
            <a:noAutofit/>
          </a:bodyPr>
          <a:lstStyle/>
          <a:p>
            <a:pPr rtl="1"/>
            <a:r>
              <a:rPr lang="ar-SY" sz="3200" dirty="0"/>
              <a:t>مستويات خدمات الدعم النفسي الاجتماعي (هرم التدخلات</a:t>
            </a:r>
            <a:r>
              <a:rPr lang="ar-SY" sz="3200" dirty="0" smtClean="0"/>
              <a:t>) خلال الأزمات</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4593303"/>
              </p:ext>
            </p:extLst>
          </p:nvPr>
        </p:nvGraphicFramePr>
        <p:xfrm>
          <a:off x="1524000" y="762000"/>
          <a:ext cx="89916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Heptagon 7"/>
          <p:cNvSpPr/>
          <p:nvPr/>
        </p:nvSpPr>
        <p:spPr>
          <a:xfrm>
            <a:off x="1524000" y="5991225"/>
            <a:ext cx="636814" cy="685800"/>
          </a:xfrm>
          <a:prstGeom prst="heptagon">
            <a:avLst/>
          </a:prstGeom>
          <a:solidFill>
            <a:schemeClr val="bg1">
              <a:lumMod val="85000"/>
            </a:schemeClr>
          </a:solidFill>
          <a:ln>
            <a:solidFill>
              <a:schemeClr val="bg1">
                <a:lumMod val="8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ar-SY" sz="3600" b="1" dirty="0">
                <a:solidFill>
                  <a:schemeClr val="bg1"/>
                </a:solidFill>
              </a:rPr>
              <a:t>1</a:t>
            </a:r>
            <a:endParaRPr lang="en-US" sz="3600" b="1" dirty="0">
              <a:solidFill>
                <a:schemeClr val="bg1"/>
              </a:solidFill>
            </a:endParaRPr>
          </a:p>
        </p:txBody>
      </p:sp>
      <p:sp>
        <p:nvSpPr>
          <p:cNvPr id="9" name="Heptagon 8"/>
          <p:cNvSpPr/>
          <p:nvPr/>
        </p:nvSpPr>
        <p:spPr>
          <a:xfrm>
            <a:off x="2543175" y="4566964"/>
            <a:ext cx="636814" cy="685800"/>
          </a:xfrm>
          <a:prstGeom prst="heptagon">
            <a:avLst/>
          </a:prstGeom>
          <a:solidFill>
            <a:schemeClr val="bg1">
              <a:lumMod val="85000"/>
            </a:schemeClr>
          </a:solidFill>
          <a:ln>
            <a:solidFill>
              <a:schemeClr val="bg1">
                <a:lumMod val="8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ar-SY" sz="3600" b="1" dirty="0">
                <a:solidFill>
                  <a:schemeClr val="bg1"/>
                </a:solidFill>
              </a:rPr>
              <a:t>2</a:t>
            </a:r>
            <a:endParaRPr lang="en-US" sz="3600" b="1" dirty="0">
              <a:solidFill>
                <a:schemeClr val="bg1"/>
              </a:solidFill>
            </a:endParaRPr>
          </a:p>
        </p:txBody>
      </p:sp>
      <p:sp>
        <p:nvSpPr>
          <p:cNvPr id="14" name="Heptagon 13"/>
          <p:cNvSpPr/>
          <p:nvPr/>
        </p:nvSpPr>
        <p:spPr>
          <a:xfrm>
            <a:off x="3687536" y="3029385"/>
            <a:ext cx="636814" cy="685800"/>
          </a:xfrm>
          <a:prstGeom prst="heptagon">
            <a:avLst/>
          </a:prstGeom>
          <a:solidFill>
            <a:schemeClr val="bg1">
              <a:lumMod val="85000"/>
            </a:schemeClr>
          </a:solidFill>
          <a:ln>
            <a:solidFill>
              <a:schemeClr val="bg1">
                <a:lumMod val="8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ar-SY" sz="3600" b="1" dirty="0">
                <a:solidFill>
                  <a:schemeClr val="bg1"/>
                </a:solidFill>
              </a:rPr>
              <a:t>3</a:t>
            </a:r>
            <a:endParaRPr lang="en-US" sz="3600" b="1" dirty="0">
              <a:solidFill>
                <a:schemeClr val="bg1"/>
              </a:solidFill>
            </a:endParaRPr>
          </a:p>
        </p:txBody>
      </p:sp>
      <p:sp>
        <p:nvSpPr>
          <p:cNvPr id="15" name="Heptagon 14"/>
          <p:cNvSpPr/>
          <p:nvPr/>
        </p:nvSpPr>
        <p:spPr>
          <a:xfrm>
            <a:off x="4810125" y="1514967"/>
            <a:ext cx="636814" cy="685800"/>
          </a:xfrm>
          <a:prstGeom prst="heptagon">
            <a:avLst/>
          </a:prstGeom>
          <a:solidFill>
            <a:schemeClr val="bg1">
              <a:lumMod val="8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ar-SY" sz="3600" b="1" dirty="0"/>
              <a:t>4</a:t>
            </a:r>
            <a:endParaRPr lang="en-US" sz="3600" b="1" dirty="0"/>
          </a:p>
        </p:txBody>
      </p:sp>
      <p:sp>
        <p:nvSpPr>
          <p:cNvPr id="2" name="Slide Number Placeholder 1"/>
          <p:cNvSpPr>
            <a:spLocks noGrp="1"/>
          </p:cNvSpPr>
          <p:nvPr>
            <p:ph type="sldNum" sz="quarter" idx="12"/>
          </p:nvPr>
        </p:nvSpPr>
        <p:spPr>
          <a:noFill/>
        </p:spPr>
        <p:txBody>
          <a:bodyPr/>
          <a:lstStyle/>
          <a:p>
            <a:fld id="{ADA9985A-BED4-403F-8F8A-932D2D8E8E14}" type="slidenum">
              <a:rPr lang="en-US" smtClean="0"/>
              <a:t>37</a:t>
            </a:fld>
            <a:endParaRPr lang="en-US"/>
          </a:p>
        </p:txBody>
      </p:sp>
    </p:spTree>
    <p:extLst>
      <p:ext uri="{BB962C8B-B14F-4D97-AF65-F5344CB8AC3E}">
        <p14:creationId xmlns:p14="http://schemas.microsoft.com/office/powerpoint/2010/main" val="2758760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62050" y="50800"/>
            <a:ext cx="9867900" cy="609600"/>
          </a:xfrm>
          <a:noFill/>
        </p:spPr>
        <p:txBody>
          <a:bodyPr>
            <a:noAutofit/>
          </a:bodyPr>
          <a:lstStyle/>
          <a:p>
            <a:pPr rtl="1"/>
            <a:r>
              <a:rPr lang="ar-SY" sz="3200" dirty="0"/>
              <a:t>مستويات خدمات الدعم النفسي الاجتماعي (هرم التدخلات</a:t>
            </a:r>
            <a:r>
              <a:rPr lang="ar-SY" sz="3200" dirty="0" smtClean="0"/>
              <a:t>) خلال الأزمات</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34448677"/>
              </p:ext>
            </p:extLst>
          </p:nvPr>
        </p:nvGraphicFramePr>
        <p:xfrm>
          <a:off x="1524000" y="762000"/>
          <a:ext cx="89916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Heptagon 7"/>
          <p:cNvSpPr/>
          <p:nvPr/>
        </p:nvSpPr>
        <p:spPr>
          <a:xfrm>
            <a:off x="1524000" y="5991225"/>
            <a:ext cx="636814" cy="685800"/>
          </a:xfrm>
          <a:prstGeom prst="heptagon">
            <a:avLst/>
          </a:prstGeom>
          <a:solidFill>
            <a:srgbClr val="00B0F0"/>
          </a:solidFill>
          <a:ln>
            <a:solidFill>
              <a:schemeClr val="bg1">
                <a:lumMod val="8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ar-SY" sz="3600" b="1" dirty="0">
                <a:solidFill>
                  <a:schemeClr val="bg1"/>
                </a:solidFill>
              </a:rPr>
              <a:t>1</a:t>
            </a:r>
            <a:endParaRPr lang="en-US" sz="3600" b="1" dirty="0">
              <a:solidFill>
                <a:schemeClr val="bg1"/>
              </a:solidFill>
            </a:endParaRPr>
          </a:p>
        </p:txBody>
      </p:sp>
      <p:sp>
        <p:nvSpPr>
          <p:cNvPr id="9" name="Heptagon 8"/>
          <p:cNvSpPr/>
          <p:nvPr/>
        </p:nvSpPr>
        <p:spPr>
          <a:xfrm>
            <a:off x="2543175" y="4566964"/>
            <a:ext cx="636814" cy="685800"/>
          </a:xfrm>
          <a:prstGeom prst="heptagon">
            <a:avLst/>
          </a:prstGeom>
          <a:solidFill>
            <a:schemeClr val="bg1">
              <a:lumMod val="85000"/>
            </a:schemeClr>
          </a:solidFill>
          <a:ln>
            <a:solidFill>
              <a:schemeClr val="bg1">
                <a:lumMod val="8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ar-SY" sz="3600" b="1" dirty="0">
                <a:solidFill>
                  <a:schemeClr val="bg1"/>
                </a:solidFill>
              </a:rPr>
              <a:t>2</a:t>
            </a:r>
            <a:endParaRPr lang="en-US" sz="3600" b="1" dirty="0">
              <a:solidFill>
                <a:schemeClr val="bg1"/>
              </a:solidFill>
            </a:endParaRPr>
          </a:p>
        </p:txBody>
      </p:sp>
      <p:sp>
        <p:nvSpPr>
          <p:cNvPr id="14" name="Heptagon 13"/>
          <p:cNvSpPr/>
          <p:nvPr/>
        </p:nvSpPr>
        <p:spPr>
          <a:xfrm>
            <a:off x="3687536" y="3029385"/>
            <a:ext cx="636814" cy="685800"/>
          </a:xfrm>
          <a:prstGeom prst="heptagon">
            <a:avLst/>
          </a:prstGeom>
          <a:solidFill>
            <a:schemeClr val="bg1">
              <a:lumMod val="85000"/>
            </a:schemeClr>
          </a:solidFill>
          <a:ln>
            <a:solidFill>
              <a:schemeClr val="bg1">
                <a:lumMod val="8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ar-SY" sz="3600" b="1" dirty="0">
                <a:solidFill>
                  <a:schemeClr val="bg1"/>
                </a:solidFill>
              </a:rPr>
              <a:t>3</a:t>
            </a:r>
            <a:endParaRPr lang="en-US" sz="3600" b="1" dirty="0">
              <a:solidFill>
                <a:schemeClr val="bg1"/>
              </a:solidFill>
            </a:endParaRPr>
          </a:p>
        </p:txBody>
      </p:sp>
      <p:sp>
        <p:nvSpPr>
          <p:cNvPr id="15" name="Heptagon 14"/>
          <p:cNvSpPr/>
          <p:nvPr/>
        </p:nvSpPr>
        <p:spPr>
          <a:xfrm>
            <a:off x="4810125" y="1514967"/>
            <a:ext cx="636814" cy="685800"/>
          </a:xfrm>
          <a:prstGeom prst="heptagon">
            <a:avLst/>
          </a:prstGeom>
          <a:solidFill>
            <a:schemeClr val="bg1">
              <a:lumMod val="8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ar-SY" sz="3600" b="1" dirty="0"/>
              <a:t>4</a:t>
            </a:r>
            <a:endParaRPr lang="en-US" sz="3600" b="1" dirty="0"/>
          </a:p>
        </p:txBody>
      </p:sp>
      <p:sp>
        <p:nvSpPr>
          <p:cNvPr id="2" name="Slide Number Placeholder 1"/>
          <p:cNvSpPr>
            <a:spLocks noGrp="1"/>
          </p:cNvSpPr>
          <p:nvPr>
            <p:ph type="sldNum" sz="quarter" idx="12"/>
          </p:nvPr>
        </p:nvSpPr>
        <p:spPr>
          <a:noFill/>
        </p:spPr>
        <p:txBody>
          <a:bodyPr/>
          <a:lstStyle/>
          <a:p>
            <a:fld id="{ADA9985A-BED4-403F-8F8A-932D2D8E8E14}" type="slidenum">
              <a:rPr lang="en-US" smtClean="0"/>
              <a:t>38</a:t>
            </a:fld>
            <a:endParaRPr lang="en-US"/>
          </a:p>
        </p:txBody>
      </p:sp>
    </p:spTree>
    <p:extLst>
      <p:ext uri="{BB962C8B-B14F-4D97-AF65-F5344CB8AC3E}">
        <p14:creationId xmlns:p14="http://schemas.microsoft.com/office/powerpoint/2010/main" val="1571629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95250"/>
            <a:ext cx="11982449" cy="981075"/>
          </a:xfrm>
          <a:solidFill>
            <a:srgbClr val="00B0F0"/>
          </a:solidFill>
          <a:ln>
            <a:noFill/>
          </a:ln>
        </p:spPr>
        <p:style>
          <a:lnRef idx="2">
            <a:schemeClr val="accent4"/>
          </a:lnRef>
          <a:fillRef idx="1">
            <a:schemeClr val="lt1"/>
          </a:fillRef>
          <a:effectRef idx="0">
            <a:schemeClr val="accent4"/>
          </a:effectRef>
          <a:fontRef idx="minor">
            <a:schemeClr val="dk1"/>
          </a:fontRef>
        </p:style>
        <p:txBody>
          <a:bodyPr anchor="ctr">
            <a:normAutofit/>
          </a:bodyPr>
          <a:lstStyle/>
          <a:p>
            <a:pPr algn="ctr" rtl="1"/>
            <a:r>
              <a:rPr lang="ar-SY" sz="4800" b="1" dirty="0">
                <a:solidFill>
                  <a:schemeClr val="bg1"/>
                </a:solidFill>
                <a:effectLst>
                  <a:outerShdw blurRad="38100" dist="38100" dir="2700000" algn="tl">
                    <a:srgbClr val="000000">
                      <a:alpha val="43137"/>
                    </a:srgbClr>
                  </a:outerShdw>
                </a:effectLst>
              </a:rPr>
              <a:t>المستوى </a:t>
            </a:r>
            <a:r>
              <a:rPr lang="ar-SY" sz="4800" b="1" dirty="0" smtClean="0">
                <a:solidFill>
                  <a:schemeClr val="bg1"/>
                </a:solidFill>
                <a:effectLst>
                  <a:outerShdw blurRad="38100" dist="38100" dir="2700000" algn="tl">
                    <a:srgbClr val="000000">
                      <a:alpha val="43137"/>
                    </a:srgbClr>
                  </a:outerShdw>
                </a:effectLst>
              </a:rPr>
              <a:t>1 </a:t>
            </a:r>
            <a:r>
              <a:rPr lang="ar-SY" sz="4800" b="1" dirty="0">
                <a:solidFill>
                  <a:schemeClr val="bg1"/>
                </a:solidFill>
                <a:effectLst>
                  <a:outerShdw blurRad="38100" dist="38100" dir="2700000" algn="tl">
                    <a:srgbClr val="000000">
                      <a:alpha val="43137"/>
                    </a:srgbClr>
                  </a:outerShdw>
                </a:effectLst>
              </a:rPr>
              <a:t>– تعزيز الدعم العائلي والمجتمعي </a:t>
            </a:r>
            <a:endParaRPr lang="en-US" sz="4800" b="1" dirty="0">
              <a:solidFill>
                <a:schemeClr val="tx1"/>
              </a:solidFill>
            </a:endParaRPr>
          </a:p>
        </p:txBody>
      </p:sp>
      <p:sp>
        <p:nvSpPr>
          <p:cNvPr id="7" name="Text Placeholder 6"/>
          <p:cNvSpPr>
            <a:spLocks noGrp="1"/>
          </p:cNvSpPr>
          <p:nvPr>
            <p:ph type="body" idx="1"/>
          </p:nvPr>
        </p:nvSpPr>
        <p:spPr>
          <a:xfrm>
            <a:off x="104776" y="1185863"/>
            <a:ext cx="5892800" cy="823912"/>
          </a:xfrm>
          <a:solidFill>
            <a:srgbClr val="00B0F0"/>
          </a:solidFill>
        </p:spPr>
        <p:txBody>
          <a:bodyPr anchor="ctr">
            <a:noAutofit/>
          </a:bodyPr>
          <a:lstStyle/>
          <a:p>
            <a:pPr algn="ctr" rtl="1">
              <a:lnSpc>
                <a:spcPct val="100000"/>
              </a:lnSpc>
            </a:pPr>
            <a:r>
              <a:rPr lang="ar-SY" sz="4800" dirty="0" smtClean="0">
                <a:solidFill>
                  <a:schemeClr val="bg1"/>
                </a:solidFill>
              </a:rPr>
              <a:t>بعـد</a:t>
            </a:r>
            <a:endParaRPr lang="en-US" sz="4800" dirty="0">
              <a:solidFill>
                <a:schemeClr val="bg1"/>
              </a:solidFill>
            </a:endParaRPr>
          </a:p>
        </p:txBody>
      </p:sp>
      <p:sp>
        <p:nvSpPr>
          <p:cNvPr id="3" name="Content Placeholder 2"/>
          <p:cNvSpPr>
            <a:spLocks noGrp="1"/>
          </p:cNvSpPr>
          <p:nvPr>
            <p:ph sz="half" idx="2"/>
          </p:nvPr>
        </p:nvSpPr>
        <p:spPr>
          <a:xfrm>
            <a:off x="104776" y="2009774"/>
            <a:ext cx="5892800" cy="4714875"/>
          </a:xfrm>
          <a:solidFill>
            <a:schemeClr val="accent1">
              <a:lumMod val="20000"/>
              <a:lumOff val="80000"/>
            </a:schemeClr>
          </a:solidFill>
        </p:spPr>
        <p:txBody>
          <a:bodyPr anchor="t">
            <a:noAutofit/>
          </a:bodyPr>
          <a:lstStyle/>
          <a:p>
            <a:pPr algn="r" rtl="1">
              <a:lnSpc>
                <a:spcPct val="150000"/>
              </a:lnSpc>
            </a:pPr>
            <a:r>
              <a:rPr lang="ar-SY" sz="2400" b="1" dirty="0" smtClean="0"/>
              <a:t>تم تدريب </a:t>
            </a:r>
            <a:r>
              <a:rPr lang="ar-SY" sz="2400" b="1" dirty="0" smtClean="0">
                <a:solidFill>
                  <a:srgbClr val="FF0000"/>
                </a:solidFill>
              </a:rPr>
              <a:t>1598</a:t>
            </a:r>
            <a:r>
              <a:rPr lang="ar-SY" sz="2400" b="1" dirty="0" smtClean="0"/>
              <a:t> شخص يقدم الخدمات الأساسية:</a:t>
            </a:r>
            <a:endParaRPr lang="en-US" sz="2400" b="1" dirty="0" smtClean="0"/>
          </a:p>
          <a:p>
            <a:pPr lvl="1" algn="r" rtl="1">
              <a:lnSpc>
                <a:spcPct val="150000"/>
              </a:lnSpc>
            </a:pPr>
            <a:r>
              <a:rPr lang="ar-SY" sz="2000" dirty="0" smtClean="0"/>
              <a:t>800 متطوع لدى </a:t>
            </a:r>
            <a:r>
              <a:rPr lang="ar-SY" sz="2000" b="1" dirty="0" smtClean="0">
                <a:solidFill>
                  <a:srgbClr val="FF0000"/>
                </a:solidFill>
              </a:rPr>
              <a:t>جميع الجهات المقدمة للخدمات الإغاثية </a:t>
            </a:r>
            <a:r>
              <a:rPr lang="ar-SY" sz="2000" dirty="0" smtClean="0"/>
              <a:t>في منطقة سلمية (وهو ما يشكل حوالي 100%).</a:t>
            </a:r>
          </a:p>
          <a:p>
            <a:pPr lvl="1" algn="r" rtl="1">
              <a:lnSpc>
                <a:spcPct val="150000"/>
              </a:lnSpc>
            </a:pPr>
            <a:r>
              <a:rPr lang="ar-SY" sz="2000" dirty="0" smtClean="0"/>
              <a:t>من أصل 591 عامل صحي تم تدريب 498 من الذين يقدمون الخدمات بشكل مباشر </a:t>
            </a:r>
            <a:r>
              <a:rPr lang="ar-SY" sz="2000" b="1" dirty="0" smtClean="0">
                <a:solidFill>
                  <a:srgbClr val="FF0000"/>
                </a:solidFill>
              </a:rPr>
              <a:t>بنسبة تغطية 100%</a:t>
            </a:r>
          </a:p>
          <a:p>
            <a:pPr lvl="1" algn="r" rtl="1">
              <a:lnSpc>
                <a:spcPct val="150000"/>
              </a:lnSpc>
            </a:pPr>
            <a:r>
              <a:rPr lang="ar-SY" sz="2000" dirty="0" smtClean="0"/>
              <a:t>من أصل 747 موظف في المشفى الوطني تم تدريب 300 عامل صحي يقدم خدمات مباشرة للمرض، </a:t>
            </a:r>
            <a:r>
              <a:rPr lang="ar-SY" sz="2000" b="1" dirty="0" smtClean="0">
                <a:solidFill>
                  <a:srgbClr val="FF0000"/>
                </a:solidFill>
              </a:rPr>
              <a:t>بنسبة تغطية 100%</a:t>
            </a:r>
          </a:p>
          <a:p>
            <a:pPr lvl="1" algn="r" rtl="1">
              <a:lnSpc>
                <a:spcPct val="150000"/>
              </a:lnSpc>
            </a:pPr>
            <a:r>
              <a:rPr lang="ar-SY" sz="2000" dirty="0"/>
              <a:t>تدريب 23 مرشد </a:t>
            </a:r>
            <a:r>
              <a:rPr lang="ar-SY" sz="2000" dirty="0" smtClean="0"/>
              <a:t>نفسي في المدارس</a:t>
            </a:r>
          </a:p>
          <a:p>
            <a:pPr lvl="1" algn="r" rtl="1">
              <a:lnSpc>
                <a:spcPct val="150000"/>
              </a:lnSpc>
            </a:pPr>
            <a:endParaRPr lang="ar-SY" sz="2000" dirty="0" smtClean="0"/>
          </a:p>
        </p:txBody>
      </p:sp>
      <p:sp>
        <p:nvSpPr>
          <p:cNvPr id="8" name="Text Placeholder 7"/>
          <p:cNvSpPr>
            <a:spLocks noGrp="1"/>
          </p:cNvSpPr>
          <p:nvPr>
            <p:ph type="body" sz="quarter" idx="3"/>
          </p:nvPr>
        </p:nvSpPr>
        <p:spPr>
          <a:xfrm>
            <a:off x="6172200" y="1185863"/>
            <a:ext cx="5915024" cy="823912"/>
          </a:xfrm>
          <a:solidFill>
            <a:srgbClr val="FF0000"/>
          </a:solidFill>
        </p:spPr>
        <p:txBody>
          <a:bodyPr anchor="ctr">
            <a:normAutofit/>
          </a:bodyPr>
          <a:lstStyle/>
          <a:p>
            <a:pPr algn="ctr" rtl="1">
              <a:lnSpc>
                <a:spcPct val="100000"/>
              </a:lnSpc>
            </a:pPr>
            <a:r>
              <a:rPr lang="ar-SY" sz="4800" dirty="0" smtClean="0">
                <a:solidFill>
                  <a:schemeClr val="bg1"/>
                </a:solidFill>
              </a:rPr>
              <a:t>قبل</a:t>
            </a:r>
            <a:endParaRPr lang="en-US" sz="4800" dirty="0">
              <a:solidFill>
                <a:schemeClr val="bg1"/>
              </a:solidFill>
            </a:endParaRPr>
          </a:p>
        </p:txBody>
      </p:sp>
      <p:sp>
        <p:nvSpPr>
          <p:cNvPr id="9" name="Content Placeholder 8"/>
          <p:cNvSpPr>
            <a:spLocks noGrp="1"/>
          </p:cNvSpPr>
          <p:nvPr>
            <p:ph sz="quarter" idx="4"/>
          </p:nvPr>
        </p:nvSpPr>
        <p:spPr>
          <a:xfrm>
            <a:off x="6172199" y="2009774"/>
            <a:ext cx="5915025" cy="4714876"/>
          </a:xfrm>
          <a:solidFill>
            <a:srgbClr val="FFE5E5"/>
          </a:solidFill>
        </p:spPr>
        <p:txBody>
          <a:bodyPr anchor="t">
            <a:noAutofit/>
          </a:bodyPr>
          <a:lstStyle/>
          <a:p>
            <a:pPr algn="r" rtl="1">
              <a:lnSpc>
                <a:spcPct val="150000"/>
              </a:lnSpc>
            </a:pPr>
            <a:r>
              <a:rPr lang="ar-SY" dirty="0" smtClean="0"/>
              <a:t>ساهمت جميع الجهات في التخفيف من آثار الأزمة عبر تقديم الخدمات الأساسية والإغاثية وعموماً لم يكن لدى معظم الجهات الإلمام المسبق والممنهج بقواعد العمل أثناء الأزمات.</a:t>
            </a:r>
          </a:p>
          <a:p>
            <a:pPr algn="r" rtl="1">
              <a:lnSpc>
                <a:spcPct val="150000"/>
              </a:lnSpc>
            </a:pPr>
            <a:r>
              <a:rPr lang="ar-SY" dirty="0" smtClean="0"/>
              <a:t>كان هناك بعض المبادرات الفردية والتي لم تكن منتشرة على نطاق واسع لتدريب المتطوعين والعاملين بمجال الخدمات الأساسية.</a:t>
            </a:r>
            <a:endParaRPr lang="ar-SY" dirty="0"/>
          </a:p>
        </p:txBody>
      </p:sp>
      <p:sp>
        <p:nvSpPr>
          <p:cNvPr id="4" name="Slide Number Placeholder 3"/>
          <p:cNvSpPr>
            <a:spLocks noGrp="1"/>
          </p:cNvSpPr>
          <p:nvPr>
            <p:ph type="sldNum" sz="quarter" idx="12"/>
          </p:nvPr>
        </p:nvSpPr>
        <p:spPr/>
        <p:txBody>
          <a:bodyPr/>
          <a:lstStyle/>
          <a:p>
            <a:fld id="{ADA9985A-BED4-403F-8F8A-932D2D8E8E14}" type="slidenum">
              <a:rPr lang="en-US" smtClean="0"/>
              <a:t>39</a:t>
            </a:fld>
            <a:endParaRPr lang="en-US"/>
          </a:p>
        </p:txBody>
      </p:sp>
    </p:spTree>
    <p:extLst>
      <p:ext uri="{BB962C8B-B14F-4D97-AF65-F5344CB8AC3E}">
        <p14:creationId xmlns:p14="http://schemas.microsoft.com/office/powerpoint/2010/main" val="2846535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A9985A-BED4-403F-8F8A-932D2D8E8E14}" type="slidenum">
              <a:rPr lang="en-US" smtClean="0"/>
              <a:t>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01664" cy="6858000"/>
          </a:xfrm>
          <a:prstGeom prst="rect">
            <a:avLst/>
          </a:prstGeom>
        </p:spPr>
      </p:pic>
      <p:sp>
        <p:nvSpPr>
          <p:cNvPr id="6" name="Rectangle 5"/>
          <p:cNvSpPr/>
          <p:nvPr/>
        </p:nvSpPr>
        <p:spPr>
          <a:xfrm>
            <a:off x="5732834" y="242289"/>
            <a:ext cx="6096000" cy="5868273"/>
          </a:xfrm>
          <a:prstGeom prst="rect">
            <a:avLst/>
          </a:prstGeom>
        </p:spPr>
        <p:txBody>
          <a:bodyPr>
            <a:spAutoFit/>
          </a:bodyPr>
          <a:lstStyle/>
          <a:p>
            <a:pPr algn="just" rtl="1">
              <a:spcAft>
                <a:spcPts val="1000"/>
              </a:spcAft>
            </a:pPr>
            <a:r>
              <a:rPr lang="ar-SA" sz="3800" dirty="0">
                <a:solidFill>
                  <a:schemeClr val="bg1"/>
                </a:solidFill>
              </a:rPr>
              <a:t>أيها الوجه المكرر، يا وجه </a:t>
            </a:r>
            <a:r>
              <a:rPr lang="ar-SY" sz="3800" dirty="0" smtClean="0">
                <a:solidFill>
                  <a:schemeClr val="bg1"/>
                </a:solidFill>
              </a:rPr>
              <a:t>فنسنت </a:t>
            </a:r>
            <a:r>
              <a:rPr lang="ar-SA" sz="3800" dirty="0" smtClean="0">
                <a:solidFill>
                  <a:schemeClr val="bg1"/>
                </a:solidFill>
              </a:rPr>
              <a:t>القبيح</a:t>
            </a:r>
            <a:r>
              <a:rPr lang="ar-SA" sz="3800" dirty="0">
                <a:solidFill>
                  <a:schemeClr val="bg1"/>
                </a:solidFill>
              </a:rPr>
              <a:t>، لماذا لا تتجدد</a:t>
            </a:r>
            <a:r>
              <a:rPr lang="ar-SA" sz="3800" dirty="0" smtClean="0">
                <a:solidFill>
                  <a:schemeClr val="bg1"/>
                </a:solidFill>
              </a:rPr>
              <a:t>؟</a:t>
            </a:r>
            <a:endParaRPr lang="en-US" sz="3800" dirty="0" smtClean="0">
              <a:solidFill>
                <a:schemeClr val="bg1"/>
              </a:solidFill>
            </a:endParaRPr>
          </a:p>
          <a:p>
            <a:pPr algn="just" rtl="1">
              <a:spcAft>
                <a:spcPts val="1000"/>
              </a:spcAft>
            </a:pPr>
            <a:r>
              <a:rPr lang="ar-SA" sz="3800" dirty="0" smtClean="0">
                <a:solidFill>
                  <a:schemeClr val="bg1"/>
                </a:solidFill>
                <a:latin typeface="Arial" panose="020B0604020202020204" pitchFamily="34" charset="0"/>
              </a:rPr>
              <a:t>الأس</a:t>
            </a:r>
            <a:r>
              <a:rPr lang="ar-SY" sz="3800" dirty="0" smtClean="0">
                <a:solidFill>
                  <a:schemeClr val="bg1"/>
                </a:solidFill>
                <a:latin typeface="Arial" panose="020B0604020202020204" pitchFamily="34" charset="0"/>
              </a:rPr>
              <a:t>ــ</a:t>
            </a:r>
            <a:r>
              <a:rPr lang="ar-SA" sz="3800" dirty="0" smtClean="0">
                <a:solidFill>
                  <a:schemeClr val="bg1"/>
                </a:solidFill>
                <a:latin typeface="Arial" panose="020B0604020202020204" pitchFamily="34" charset="0"/>
              </a:rPr>
              <a:t>ود والأب</a:t>
            </a:r>
            <a:r>
              <a:rPr lang="ar-SY" sz="3800" dirty="0" smtClean="0">
                <a:solidFill>
                  <a:schemeClr val="bg1"/>
                </a:solidFill>
                <a:latin typeface="Arial" panose="020B0604020202020204" pitchFamily="34" charset="0"/>
              </a:rPr>
              <a:t>ـ</a:t>
            </a:r>
            <a:r>
              <a:rPr lang="ar-SA" sz="3800" dirty="0" smtClean="0">
                <a:solidFill>
                  <a:schemeClr val="bg1"/>
                </a:solidFill>
                <a:latin typeface="Arial" panose="020B0604020202020204" pitchFamily="34" charset="0"/>
              </a:rPr>
              <a:t>ي</a:t>
            </a:r>
            <a:r>
              <a:rPr lang="ar-SY" sz="3800" dirty="0" smtClean="0">
                <a:solidFill>
                  <a:schemeClr val="bg1"/>
                </a:solidFill>
                <a:latin typeface="Arial" panose="020B0604020202020204" pitchFamily="34" charset="0"/>
              </a:rPr>
              <a:t>ـ</a:t>
            </a:r>
            <a:r>
              <a:rPr lang="ar-SA" sz="3800" dirty="0" smtClean="0">
                <a:solidFill>
                  <a:schemeClr val="bg1"/>
                </a:solidFill>
                <a:latin typeface="Arial" panose="020B0604020202020204" pitchFamily="34" charset="0"/>
              </a:rPr>
              <a:t>ض يل</a:t>
            </a:r>
            <a:r>
              <a:rPr lang="ar-SY" sz="3800" dirty="0" smtClean="0">
                <a:solidFill>
                  <a:schemeClr val="bg1"/>
                </a:solidFill>
                <a:latin typeface="Arial" panose="020B0604020202020204" pitchFamily="34" charset="0"/>
              </a:rPr>
              <a:t>ـ</a:t>
            </a:r>
            <a:r>
              <a:rPr lang="ar-SA" sz="3800" dirty="0" smtClean="0">
                <a:solidFill>
                  <a:schemeClr val="bg1"/>
                </a:solidFill>
                <a:latin typeface="Arial" panose="020B0604020202020204" pitchFamily="34" charset="0"/>
              </a:rPr>
              <a:t>ونان الح</a:t>
            </a:r>
            <a:r>
              <a:rPr lang="ar-SY" sz="3800" dirty="0" smtClean="0">
                <a:solidFill>
                  <a:schemeClr val="bg1"/>
                </a:solidFill>
                <a:latin typeface="Arial" panose="020B0604020202020204" pitchFamily="34" charset="0"/>
              </a:rPr>
              <a:t>ـ</a:t>
            </a:r>
            <a:r>
              <a:rPr lang="ar-SA" sz="3800" dirty="0" smtClean="0">
                <a:solidFill>
                  <a:schemeClr val="bg1"/>
                </a:solidFill>
                <a:latin typeface="Arial" panose="020B0604020202020204" pitchFamily="34" charset="0"/>
              </a:rPr>
              <a:t>ي</a:t>
            </a:r>
            <a:r>
              <a:rPr lang="ar-SY" sz="3800" dirty="0" smtClean="0">
                <a:solidFill>
                  <a:schemeClr val="bg1"/>
                </a:solidFill>
                <a:latin typeface="Arial" panose="020B0604020202020204" pitchFamily="34" charset="0"/>
              </a:rPr>
              <a:t>ـ</a:t>
            </a:r>
            <a:r>
              <a:rPr lang="ar-SA" sz="3800" dirty="0" smtClean="0">
                <a:solidFill>
                  <a:schemeClr val="bg1"/>
                </a:solidFill>
                <a:latin typeface="Arial" panose="020B0604020202020204" pitchFamily="34" charset="0"/>
              </a:rPr>
              <a:t>اة بالرمادي</a:t>
            </a:r>
            <a:r>
              <a:rPr lang="ar-SY" sz="3800" dirty="0">
                <a:solidFill>
                  <a:schemeClr val="bg1"/>
                </a:solidFill>
                <a:latin typeface="Arial" panose="020B0604020202020204" pitchFamily="34" charset="0"/>
              </a:rPr>
              <a:t> </a:t>
            </a:r>
            <a:r>
              <a:rPr lang="ar-SY" sz="3800" dirty="0" smtClean="0">
                <a:solidFill>
                  <a:schemeClr val="bg1"/>
                </a:solidFill>
                <a:latin typeface="Arial" panose="020B0604020202020204" pitchFamily="34" charset="0"/>
              </a:rPr>
              <a:t>. . .</a:t>
            </a:r>
          </a:p>
          <a:p>
            <a:pPr algn="just" rtl="1">
              <a:spcAft>
                <a:spcPts val="1000"/>
              </a:spcAft>
            </a:pPr>
            <a:r>
              <a:rPr lang="ar-SA" sz="3800" dirty="0" smtClean="0">
                <a:solidFill>
                  <a:schemeClr val="bg1"/>
                </a:solidFill>
                <a:latin typeface="Arial" panose="020B0604020202020204" pitchFamily="34" charset="0"/>
              </a:rPr>
              <a:t>للرمادي </a:t>
            </a:r>
            <a:r>
              <a:rPr lang="ar-SA" sz="3800" dirty="0">
                <a:solidFill>
                  <a:schemeClr val="bg1"/>
                </a:solidFill>
                <a:latin typeface="Arial" panose="020B0604020202020204" pitchFamily="34" charset="0"/>
              </a:rPr>
              <a:t>احتمالات لا تنتهي: رمادي أحمر، رمادي أزرق، رمادي أخضر</a:t>
            </a:r>
            <a:r>
              <a:rPr lang="ar-SA" sz="3800" dirty="0" smtClean="0">
                <a:solidFill>
                  <a:schemeClr val="bg1"/>
                </a:solidFill>
                <a:latin typeface="Arial" panose="020B0604020202020204" pitchFamily="34" charset="0"/>
              </a:rPr>
              <a:t>.</a:t>
            </a:r>
            <a:endParaRPr lang="ar-SY" sz="3800" dirty="0" smtClean="0">
              <a:solidFill>
                <a:schemeClr val="bg1"/>
              </a:solidFill>
              <a:latin typeface="Arial" panose="020B0604020202020204" pitchFamily="34" charset="0"/>
            </a:endParaRPr>
          </a:p>
          <a:p>
            <a:pPr algn="just" rtl="1">
              <a:spcAft>
                <a:spcPts val="1000"/>
              </a:spcAft>
            </a:pPr>
            <a:r>
              <a:rPr lang="ar-SA" sz="3800" dirty="0" smtClean="0">
                <a:solidFill>
                  <a:schemeClr val="bg1"/>
                </a:solidFill>
              </a:rPr>
              <a:t>شيئان </a:t>
            </a:r>
            <a:r>
              <a:rPr lang="ar-SA" sz="3800" dirty="0">
                <a:solidFill>
                  <a:schemeClr val="bg1"/>
                </a:solidFill>
              </a:rPr>
              <a:t>يحركان روحي: التحديق بالشمس، وفي الموت</a:t>
            </a:r>
            <a:r>
              <a:rPr lang="ar-SY" sz="3800" dirty="0" smtClean="0">
                <a:solidFill>
                  <a:schemeClr val="bg1"/>
                </a:solidFill>
              </a:rPr>
              <a:t>.</a:t>
            </a:r>
            <a:endParaRPr lang="ar-SA" sz="3800" dirty="0">
              <a:solidFill>
                <a:schemeClr val="bg1"/>
              </a:solidFill>
            </a:endParaRPr>
          </a:p>
          <a:p>
            <a:pPr algn="just" rtl="1">
              <a:spcAft>
                <a:spcPts val="1000"/>
              </a:spcAft>
            </a:pPr>
            <a:r>
              <a:rPr lang="ar-SA" sz="3800" dirty="0" smtClean="0">
                <a:solidFill>
                  <a:schemeClr val="bg1"/>
                </a:solidFill>
                <a:latin typeface="Arial" panose="020B0604020202020204" pitchFamily="34" charset="0"/>
              </a:rPr>
              <a:t>وداعاً </a:t>
            </a:r>
            <a:r>
              <a:rPr lang="ar-SA" sz="3800" dirty="0">
                <a:solidFill>
                  <a:schemeClr val="bg1"/>
                </a:solidFill>
                <a:latin typeface="Arial" panose="020B0604020202020204" pitchFamily="34" charset="0"/>
              </a:rPr>
              <a:t>يا </a:t>
            </a:r>
            <a:r>
              <a:rPr lang="ar-SA" sz="3800" dirty="0" smtClean="0">
                <a:solidFill>
                  <a:schemeClr val="bg1"/>
                </a:solidFill>
                <a:latin typeface="Arial" panose="020B0604020202020204" pitchFamily="34" charset="0"/>
              </a:rPr>
              <a:t>ثيو</a:t>
            </a:r>
            <a:r>
              <a:rPr lang="ar-SY" sz="3800" dirty="0" smtClean="0">
                <a:solidFill>
                  <a:schemeClr val="bg1"/>
                </a:solidFill>
                <a:latin typeface="Arial" panose="020B0604020202020204" pitchFamily="34" charset="0"/>
              </a:rPr>
              <a:t> . . </a:t>
            </a:r>
            <a:r>
              <a:rPr lang="ar-SA" sz="3800" dirty="0" smtClean="0">
                <a:solidFill>
                  <a:schemeClr val="bg1"/>
                </a:solidFill>
                <a:latin typeface="Arial" panose="020B0604020202020204" pitchFamily="34" charset="0"/>
              </a:rPr>
              <a:t>سأغادر </a:t>
            </a:r>
            <a:r>
              <a:rPr lang="ar-SA" sz="3800" dirty="0">
                <a:solidFill>
                  <a:schemeClr val="bg1"/>
                </a:solidFill>
                <a:latin typeface="Arial" panose="020B0604020202020204" pitchFamily="34" charset="0"/>
              </a:rPr>
              <a:t>نحو </a:t>
            </a:r>
            <a:r>
              <a:rPr lang="ar-SA" sz="3800" dirty="0" smtClean="0">
                <a:solidFill>
                  <a:schemeClr val="bg1"/>
                </a:solidFill>
                <a:latin typeface="Arial" panose="020B0604020202020204" pitchFamily="34" charset="0"/>
              </a:rPr>
              <a:t>الربيع</a:t>
            </a:r>
            <a:endParaRPr lang="ar-SY" sz="3800" dirty="0">
              <a:solidFill>
                <a:schemeClr val="bg1"/>
              </a:solidFill>
              <a:latin typeface="Arial" panose="020B0604020202020204" pitchFamily="34" charset="0"/>
            </a:endParaRPr>
          </a:p>
        </p:txBody>
      </p:sp>
      <p:sp>
        <p:nvSpPr>
          <p:cNvPr id="7" name="Rectangle 6"/>
          <p:cNvSpPr/>
          <p:nvPr/>
        </p:nvSpPr>
        <p:spPr>
          <a:xfrm>
            <a:off x="5208699" y="6161362"/>
            <a:ext cx="3494867" cy="707886"/>
          </a:xfrm>
          <a:prstGeom prst="rect">
            <a:avLst/>
          </a:prstGeom>
        </p:spPr>
        <p:txBody>
          <a:bodyPr wrap="none">
            <a:spAutoFit/>
          </a:bodyPr>
          <a:lstStyle/>
          <a:p>
            <a:r>
              <a:rPr lang="en-US" sz="4000" b="1" dirty="0">
                <a:solidFill>
                  <a:schemeClr val="bg1"/>
                </a:solidFill>
              </a:rPr>
              <a:t> “</a:t>
            </a:r>
            <a:r>
              <a:rPr lang="ar-SY" sz="4000" b="1" i="1" dirty="0">
                <a:solidFill>
                  <a:schemeClr val="bg1"/>
                </a:solidFill>
              </a:rPr>
              <a:t>فنسنت فان كوخ</a:t>
            </a:r>
            <a:r>
              <a:rPr lang="en-US" sz="4000" b="1" dirty="0">
                <a:solidFill>
                  <a:schemeClr val="bg1"/>
                </a:solidFill>
              </a:rPr>
              <a:t> “</a:t>
            </a:r>
          </a:p>
        </p:txBody>
      </p:sp>
    </p:spTree>
    <p:extLst>
      <p:ext uri="{BB962C8B-B14F-4D97-AF65-F5344CB8AC3E}">
        <p14:creationId xmlns:p14="http://schemas.microsoft.com/office/powerpoint/2010/main" val="87302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DA9985A-BED4-403F-8F8A-932D2D8E8E14}" type="slidenum">
              <a:rPr lang="en-US" smtClean="0"/>
              <a:t>40</a:t>
            </a:fld>
            <a:endParaRPr lang="en-US"/>
          </a:p>
        </p:txBody>
      </p:sp>
      <p:pic>
        <p:nvPicPr>
          <p:cNvPr id="8" name="Picture 7" descr="D:\images\4-4-2015 Psychosocial support (PFA) with HA distrepution\4-4-2015 Psychosocial support (PFA) with HA distrepution\4-4-2015 (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480" y="1426238"/>
            <a:ext cx="4092498" cy="3735659"/>
          </a:xfrm>
          <a:prstGeom prst="rect">
            <a:avLst/>
          </a:prstGeom>
          <a:ln>
            <a:noFill/>
          </a:ln>
          <a:effectLst>
            <a:softEdge rad="112500"/>
          </a:effectLst>
        </p:spPr>
      </p:pic>
      <p:pic>
        <p:nvPicPr>
          <p:cNvPr id="9" name="Picture 8" descr="E:\ملفات المبادرة\Programme Reports\جلسات الدعم مع  الطفولة في قرية الكافات\تقارير ورشات واجتماعات\Psychological suppoert image\27-8-2014 basic principles workers\27-8-2014 (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8380" y="0"/>
            <a:ext cx="3683620" cy="3294068"/>
          </a:xfrm>
          <a:prstGeom prst="rect">
            <a:avLst/>
          </a:prstGeom>
          <a:ln>
            <a:noFill/>
          </a:ln>
          <a:effectLst>
            <a:softEdge rad="112500"/>
          </a:effectLst>
        </p:spPr>
      </p:pic>
      <p:pic>
        <p:nvPicPr>
          <p:cNvPr id="10" name="Picture 9" descr="E:\ملفات المبادرة\Programme Reports\Working image (2)\13-10-2016 Training health workers\13-10-2016 (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04" y="3764915"/>
            <a:ext cx="4123055" cy="3093085"/>
          </a:xfrm>
          <a:prstGeom prst="rect">
            <a:avLst/>
          </a:prstGeom>
          <a:ln>
            <a:noFill/>
          </a:ln>
          <a:effectLst>
            <a:softEdge rad="112500"/>
          </a:effectLst>
        </p:spPr>
      </p:pic>
    </p:spTree>
    <p:extLst>
      <p:ext uri="{BB962C8B-B14F-4D97-AF65-F5344CB8AC3E}">
        <p14:creationId xmlns:p14="http://schemas.microsoft.com/office/powerpoint/2010/main" val="3971241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38" y="152401"/>
            <a:ext cx="11680596" cy="1247774"/>
          </a:xfrm>
          <a:solidFill>
            <a:srgbClr val="00B0F0"/>
          </a:solidFill>
        </p:spPr>
        <p:txBody>
          <a:bodyPr>
            <a:normAutofit/>
          </a:bodyPr>
          <a:lstStyle/>
          <a:p>
            <a:pPr algn="ctr" rtl="1"/>
            <a:r>
              <a:rPr lang="ar-SY" sz="6600" b="1" dirty="0" smtClean="0">
                <a:solidFill>
                  <a:schemeClr val="bg1"/>
                </a:solidFill>
                <a:effectLst>
                  <a:outerShdw blurRad="38100" dist="38100" dir="2700000" algn="tl">
                    <a:srgbClr val="000000">
                      <a:alpha val="43137"/>
                    </a:srgbClr>
                  </a:outerShdw>
                </a:effectLst>
              </a:rPr>
              <a:t>المستوى 1 - الدروس المستفادة</a:t>
            </a:r>
            <a:endParaRPr lang="en-US" sz="66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3738" y="1568140"/>
            <a:ext cx="11680596" cy="5106980"/>
          </a:xfrm>
        </p:spPr>
        <p:txBody>
          <a:bodyPr>
            <a:noAutofit/>
          </a:bodyPr>
          <a:lstStyle/>
          <a:p>
            <a:pPr algn="r" rtl="1">
              <a:lnSpc>
                <a:spcPct val="150000"/>
              </a:lnSpc>
            </a:pPr>
            <a:r>
              <a:rPr lang="ar-SY" sz="4000" dirty="0" smtClean="0"/>
              <a:t>ضرورة </a:t>
            </a:r>
            <a:r>
              <a:rPr lang="ar-SA" sz="4000" dirty="0" smtClean="0"/>
              <a:t>دمج </a:t>
            </a:r>
            <a:r>
              <a:rPr lang="ar-SA" sz="4000" dirty="0"/>
              <a:t>الدعم النفسي الاجتماعي في مختلف القطاعات </a:t>
            </a:r>
            <a:r>
              <a:rPr lang="ar-SY" sz="4000" dirty="0" smtClean="0"/>
              <a:t>الخدمية بشكل أفقي.</a:t>
            </a:r>
          </a:p>
          <a:p>
            <a:pPr algn="r" rtl="1">
              <a:lnSpc>
                <a:spcPct val="150000"/>
              </a:lnSpc>
            </a:pPr>
            <a:r>
              <a:rPr lang="ar-SY" sz="4000" dirty="0" smtClean="0"/>
              <a:t>أهمية </a:t>
            </a:r>
            <a:r>
              <a:rPr lang="ar-SA" sz="4000" dirty="0" smtClean="0"/>
              <a:t>وضع </a:t>
            </a:r>
            <a:r>
              <a:rPr lang="ar-SA" sz="4000" dirty="0"/>
              <a:t>خطة </a:t>
            </a:r>
            <a:r>
              <a:rPr lang="ar-SY" sz="4000" dirty="0" smtClean="0"/>
              <a:t>تدريب ومتابعة لمقدمي الخدمات العامة.</a:t>
            </a:r>
          </a:p>
        </p:txBody>
      </p:sp>
      <p:sp>
        <p:nvSpPr>
          <p:cNvPr id="4" name="Slide Number Placeholder 3"/>
          <p:cNvSpPr>
            <a:spLocks noGrp="1"/>
          </p:cNvSpPr>
          <p:nvPr>
            <p:ph type="sldNum" sz="quarter" idx="12"/>
          </p:nvPr>
        </p:nvSpPr>
        <p:spPr/>
        <p:txBody>
          <a:bodyPr/>
          <a:lstStyle/>
          <a:p>
            <a:fld id="{ADA9985A-BED4-403F-8F8A-932D2D8E8E14}" type="slidenum">
              <a:rPr lang="en-US" smtClean="0"/>
              <a:t>41</a:t>
            </a:fld>
            <a:endParaRPr lang="en-US"/>
          </a:p>
        </p:txBody>
      </p:sp>
    </p:spTree>
    <p:extLst>
      <p:ext uri="{BB962C8B-B14F-4D97-AF65-F5344CB8AC3E}">
        <p14:creationId xmlns:p14="http://schemas.microsoft.com/office/powerpoint/2010/main" val="34966695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62050" y="50800"/>
            <a:ext cx="9867900" cy="609600"/>
          </a:xfrm>
          <a:noFill/>
        </p:spPr>
        <p:txBody>
          <a:bodyPr>
            <a:noAutofit/>
          </a:bodyPr>
          <a:lstStyle/>
          <a:p>
            <a:pPr rtl="1"/>
            <a:r>
              <a:rPr lang="ar-SY" sz="3200" dirty="0"/>
              <a:t>مستويات خدمات الدعم النفسي الاجتماعي (هرم التدخلات</a:t>
            </a:r>
            <a:r>
              <a:rPr lang="ar-SY" sz="3200" dirty="0" smtClean="0"/>
              <a:t>) خلال الأزمات</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63990512"/>
              </p:ext>
            </p:extLst>
          </p:nvPr>
        </p:nvGraphicFramePr>
        <p:xfrm>
          <a:off x="1524000" y="762000"/>
          <a:ext cx="89916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Heptagon 7"/>
          <p:cNvSpPr/>
          <p:nvPr/>
        </p:nvSpPr>
        <p:spPr>
          <a:xfrm>
            <a:off x="1524000" y="5991225"/>
            <a:ext cx="636814" cy="685800"/>
          </a:xfrm>
          <a:prstGeom prst="heptagon">
            <a:avLst/>
          </a:prstGeom>
          <a:solidFill>
            <a:schemeClr val="bg1">
              <a:lumMod val="85000"/>
            </a:schemeClr>
          </a:solidFill>
          <a:ln>
            <a:solidFill>
              <a:schemeClr val="bg1">
                <a:lumMod val="8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ar-SY" sz="3600" b="1" dirty="0">
                <a:solidFill>
                  <a:schemeClr val="bg1"/>
                </a:solidFill>
              </a:rPr>
              <a:t>1</a:t>
            </a:r>
            <a:endParaRPr lang="en-US" sz="3600" b="1" dirty="0">
              <a:solidFill>
                <a:schemeClr val="bg1"/>
              </a:solidFill>
            </a:endParaRPr>
          </a:p>
        </p:txBody>
      </p:sp>
      <p:sp>
        <p:nvSpPr>
          <p:cNvPr id="9" name="Heptagon 8"/>
          <p:cNvSpPr/>
          <p:nvPr/>
        </p:nvSpPr>
        <p:spPr>
          <a:xfrm>
            <a:off x="2543175" y="4566964"/>
            <a:ext cx="636814" cy="685800"/>
          </a:xfrm>
          <a:prstGeom prst="heptagon">
            <a:avLst/>
          </a:prstGeom>
          <a:solidFill>
            <a:srgbClr val="FFC000"/>
          </a:solidFill>
          <a:ln>
            <a:solidFill>
              <a:schemeClr val="bg1">
                <a:lumMod val="8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ar-SY" sz="3600" b="1" dirty="0">
                <a:solidFill>
                  <a:schemeClr val="bg1"/>
                </a:solidFill>
              </a:rPr>
              <a:t>2</a:t>
            </a:r>
            <a:endParaRPr lang="en-US" sz="3600" b="1" dirty="0">
              <a:solidFill>
                <a:schemeClr val="bg1"/>
              </a:solidFill>
            </a:endParaRPr>
          </a:p>
        </p:txBody>
      </p:sp>
      <p:sp>
        <p:nvSpPr>
          <p:cNvPr id="14" name="Heptagon 13"/>
          <p:cNvSpPr/>
          <p:nvPr/>
        </p:nvSpPr>
        <p:spPr>
          <a:xfrm>
            <a:off x="3687536" y="3029385"/>
            <a:ext cx="636814" cy="685800"/>
          </a:xfrm>
          <a:prstGeom prst="heptagon">
            <a:avLst/>
          </a:prstGeom>
          <a:solidFill>
            <a:schemeClr val="bg1">
              <a:lumMod val="85000"/>
            </a:schemeClr>
          </a:solidFill>
          <a:ln>
            <a:solidFill>
              <a:schemeClr val="bg1">
                <a:lumMod val="8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ar-SY" sz="3600" b="1" dirty="0">
                <a:solidFill>
                  <a:schemeClr val="bg1"/>
                </a:solidFill>
              </a:rPr>
              <a:t>3</a:t>
            </a:r>
            <a:endParaRPr lang="en-US" sz="3600" b="1" dirty="0">
              <a:solidFill>
                <a:schemeClr val="bg1"/>
              </a:solidFill>
            </a:endParaRPr>
          </a:p>
        </p:txBody>
      </p:sp>
      <p:sp>
        <p:nvSpPr>
          <p:cNvPr id="15" name="Heptagon 14"/>
          <p:cNvSpPr/>
          <p:nvPr/>
        </p:nvSpPr>
        <p:spPr>
          <a:xfrm>
            <a:off x="4810125" y="1514967"/>
            <a:ext cx="636814" cy="685800"/>
          </a:xfrm>
          <a:prstGeom prst="heptagon">
            <a:avLst/>
          </a:prstGeom>
          <a:solidFill>
            <a:schemeClr val="bg1">
              <a:lumMod val="8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ar-SY" sz="3600" b="1" dirty="0"/>
              <a:t>4</a:t>
            </a:r>
            <a:endParaRPr lang="en-US" sz="3600" b="1" dirty="0"/>
          </a:p>
        </p:txBody>
      </p:sp>
      <p:sp>
        <p:nvSpPr>
          <p:cNvPr id="2" name="Slide Number Placeholder 1"/>
          <p:cNvSpPr>
            <a:spLocks noGrp="1"/>
          </p:cNvSpPr>
          <p:nvPr>
            <p:ph type="sldNum" sz="quarter" idx="12"/>
          </p:nvPr>
        </p:nvSpPr>
        <p:spPr>
          <a:noFill/>
        </p:spPr>
        <p:txBody>
          <a:bodyPr/>
          <a:lstStyle/>
          <a:p>
            <a:fld id="{ADA9985A-BED4-403F-8F8A-932D2D8E8E14}" type="slidenum">
              <a:rPr lang="en-US" smtClean="0"/>
              <a:t>42</a:t>
            </a:fld>
            <a:endParaRPr lang="en-US"/>
          </a:p>
        </p:txBody>
      </p:sp>
    </p:spTree>
    <p:extLst>
      <p:ext uri="{BB962C8B-B14F-4D97-AF65-F5344CB8AC3E}">
        <p14:creationId xmlns:p14="http://schemas.microsoft.com/office/powerpoint/2010/main" val="1327123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38" y="152401"/>
            <a:ext cx="11680596" cy="1247774"/>
          </a:xfrm>
        </p:spPr>
        <p:style>
          <a:lnRef idx="0">
            <a:schemeClr val="accent4"/>
          </a:lnRef>
          <a:fillRef idx="3">
            <a:schemeClr val="accent4"/>
          </a:fillRef>
          <a:effectRef idx="3">
            <a:schemeClr val="accent4"/>
          </a:effectRef>
          <a:fontRef idx="minor">
            <a:schemeClr val="lt1"/>
          </a:fontRef>
        </p:style>
        <p:txBody>
          <a:bodyPr>
            <a:normAutofit/>
          </a:bodyPr>
          <a:lstStyle/>
          <a:p>
            <a:pPr algn="ctr" rtl="1"/>
            <a:r>
              <a:rPr lang="ar-SY" sz="4800" b="1" dirty="0" smtClean="0">
                <a:solidFill>
                  <a:schemeClr val="bg1"/>
                </a:solidFill>
                <a:effectLst>
                  <a:outerShdw blurRad="38100" dist="38100" dir="2700000" algn="tl">
                    <a:srgbClr val="000000">
                      <a:alpha val="43137"/>
                    </a:srgbClr>
                  </a:outerShdw>
                </a:effectLst>
                <a:cs typeface="+mn-cs"/>
              </a:rPr>
              <a:t>المستوى 2 – تعزيز الدعم العائلي والمجتمعي </a:t>
            </a:r>
            <a:endParaRPr lang="en-US" sz="4800" b="1" dirty="0">
              <a:solidFill>
                <a:schemeClr val="bg1"/>
              </a:solidFill>
              <a:effectLst>
                <a:outerShdw blurRad="38100" dist="38100" dir="2700000" algn="tl">
                  <a:srgbClr val="000000">
                    <a:alpha val="43137"/>
                  </a:srgbClr>
                </a:outerShdw>
              </a:effectLst>
              <a:cs typeface="+mn-cs"/>
            </a:endParaRPr>
          </a:p>
        </p:txBody>
      </p:sp>
      <p:sp>
        <p:nvSpPr>
          <p:cNvPr id="3" name="Content Placeholder 2"/>
          <p:cNvSpPr>
            <a:spLocks noGrp="1"/>
          </p:cNvSpPr>
          <p:nvPr>
            <p:ph idx="1"/>
          </p:nvPr>
        </p:nvSpPr>
        <p:spPr>
          <a:xfrm>
            <a:off x="253738" y="1568140"/>
            <a:ext cx="11680596" cy="5106980"/>
          </a:xfrm>
        </p:spPr>
        <p:txBody>
          <a:bodyPr>
            <a:noAutofit/>
          </a:bodyPr>
          <a:lstStyle/>
          <a:p>
            <a:pPr algn="just" rtl="1">
              <a:lnSpc>
                <a:spcPct val="150000"/>
              </a:lnSpc>
            </a:pPr>
            <a:r>
              <a:rPr lang="ar-SY" sz="4000" b="1" dirty="0" smtClean="0"/>
              <a:t>تم </a:t>
            </a:r>
            <a:r>
              <a:rPr lang="ar-SY" sz="4000" b="1" dirty="0"/>
              <a:t>تشكيل 17 فريق دعم محلي مؤلفة من 170 </a:t>
            </a:r>
            <a:r>
              <a:rPr lang="ar-SY" sz="4000" b="1" dirty="0" smtClean="0"/>
              <a:t>متطوع </a:t>
            </a:r>
            <a:r>
              <a:rPr lang="ar-SY" sz="4000" dirty="0" smtClean="0"/>
              <a:t>(80% إناث </a:t>
            </a:r>
            <a:r>
              <a:rPr lang="ar-SY" sz="4000" dirty="0"/>
              <a:t>– </a:t>
            </a:r>
            <a:r>
              <a:rPr lang="ar-SY" sz="4000" dirty="0" smtClean="0"/>
              <a:t>20% ذكور</a:t>
            </a:r>
            <a:r>
              <a:rPr lang="ar-SY" sz="4000" dirty="0"/>
              <a:t>) </a:t>
            </a:r>
            <a:r>
              <a:rPr lang="ar-SY" sz="4000" dirty="0" smtClean="0"/>
              <a:t>15 </a:t>
            </a:r>
            <a:r>
              <a:rPr lang="ar-SY" sz="4000" dirty="0"/>
              <a:t>في الريف و2 في </a:t>
            </a:r>
            <a:r>
              <a:rPr lang="ar-SY" sz="4000" dirty="0" smtClean="0"/>
              <a:t>المدينة بهدف المساهمة تعزيز </a:t>
            </a:r>
            <a:r>
              <a:rPr lang="ar-SY" sz="4000" dirty="0"/>
              <a:t>الدعم الأسري الاجتماعي للفئات الأكثر تضرراً</a:t>
            </a:r>
            <a:r>
              <a:rPr lang="ar-SY" sz="4000" dirty="0" smtClean="0"/>
              <a:t>.</a:t>
            </a:r>
          </a:p>
          <a:p>
            <a:pPr algn="just" rtl="1">
              <a:lnSpc>
                <a:spcPct val="150000"/>
              </a:lnSpc>
            </a:pPr>
            <a:r>
              <a:rPr lang="ar-SY" sz="4000" dirty="0"/>
              <a:t>ساعدت </a:t>
            </a:r>
            <a:r>
              <a:rPr lang="ar-SY" sz="4000" dirty="0" smtClean="0"/>
              <a:t>الفرق بالوصول </a:t>
            </a:r>
            <a:r>
              <a:rPr lang="ar-SY" sz="4000" dirty="0"/>
              <a:t>وتقديم الدعم لـ </a:t>
            </a:r>
            <a:r>
              <a:rPr lang="ar-SY" sz="5400" b="1" dirty="0"/>
              <a:t>10,405</a:t>
            </a:r>
            <a:r>
              <a:rPr lang="ar-SY" sz="4000" dirty="0"/>
              <a:t> شخص من الفئات الأكثر تضرراً </a:t>
            </a:r>
            <a:r>
              <a:rPr lang="ar-SY" sz="4000" dirty="0" smtClean="0"/>
              <a:t>منذ عام 2015</a:t>
            </a:r>
            <a:endParaRPr lang="ar-SY" sz="4000" b="1" dirty="0" smtClean="0"/>
          </a:p>
        </p:txBody>
      </p:sp>
      <p:sp>
        <p:nvSpPr>
          <p:cNvPr id="4" name="Slide Number Placeholder 3"/>
          <p:cNvSpPr>
            <a:spLocks noGrp="1"/>
          </p:cNvSpPr>
          <p:nvPr>
            <p:ph type="sldNum" sz="quarter" idx="12"/>
          </p:nvPr>
        </p:nvSpPr>
        <p:spPr/>
        <p:txBody>
          <a:bodyPr/>
          <a:lstStyle/>
          <a:p>
            <a:fld id="{ADA9985A-BED4-403F-8F8A-932D2D8E8E14}" type="slidenum">
              <a:rPr lang="en-US" smtClean="0"/>
              <a:t>43</a:t>
            </a:fld>
            <a:endParaRPr lang="en-US"/>
          </a:p>
        </p:txBody>
      </p:sp>
    </p:spTree>
    <p:extLst>
      <p:ext uri="{BB962C8B-B14F-4D97-AF65-F5344CB8AC3E}">
        <p14:creationId xmlns:p14="http://schemas.microsoft.com/office/powerpoint/2010/main" val="37844560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38" y="152401"/>
            <a:ext cx="11680596" cy="1247774"/>
          </a:xfrm>
        </p:spPr>
        <p:style>
          <a:lnRef idx="0">
            <a:schemeClr val="accent4"/>
          </a:lnRef>
          <a:fillRef idx="3">
            <a:schemeClr val="accent4"/>
          </a:fillRef>
          <a:effectRef idx="3">
            <a:schemeClr val="accent4"/>
          </a:effectRef>
          <a:fontRef idx="minor">
            <a:schemeClr val="lt1"/>
          </a:fontRef>
        </p:style>
        <p:txBody>
          <a:bodyPr>
            <a:normAutofit/>
          </a:bodyPr>
          <a:lstStyle/>
          <a:p>
            <a:pPr algn="ctr" rtl="1"/>
            <a:r>
              <a:rPr lang="ar-SY" sz="4800" b="1" dirty="0" smtClean="0">
                <a:solidFill>
                  <a:schemeClr val="bg1"/>
                </a:solidFill>
                <a:effectLst>
                  <a:outerShdw blurRad="38100" dist="38100" dir="2700000" algn="tl">
                    <a:srgbClr val="000000">
                      <a:alpha val="43137"/>
                    </a:srgbClr>
                  </a:outerShdw>
                </a:effectLst>
                <a:cs typeface="+mn-cs"/>
              </a:rPr>
              <a:t>المستوى 2 – تعزيز الدعم العائلي والمجتمعي </a:t>
            </a:r>
            <a:endParaRPr lang="en-US" sz="4800" b="1" dirty="0">
              <a:solidFill>
                <a:schemeClr val="bg1"/>
              </a:solidFill>
              <a:effectLst>
                <a:outerShdw blurRad="38100" dist="38100" dir="2700000" algn="tl">
                  <a:srgbClr val="000000">
                    <a:alpha val="43137"/>
                  </a:srgbClr>
                </a:outerShdw>
              </a:effectLst>
              <a:cs typeface="+mn-cs"/>
            </a:endParaRPr>
          </a:p>
        </p:txBody>
      </p:sp>
      <p:sp>
        <p:nvSpPr>
          <p:cNvPr id="3" name="Content Placeholder 2"/>
          <p:cNvSpPr>
            <a:spLocks noGrp="1"/>
          </p:cNvSpPr>
          <p:nvPr>
            <p:ph idx="1"/>
          </p:nvPr>
        </p:nvSpPr>
        <p:spPr>
          <a:xfrm>
            <a:off x="253738" y="1568140"/>
            <a:ext cx="11680596" cy="5106980"/>
          </a:xfrm>
        </p:spPr>
        <p:txBody>
          <a:bodyPr>
            <a:noAutofit/>
          </a:bodyPr>
          <a:lstStyle/>
          <a:p>
            <a:pPr marL="0" indent="0" algn="r" rtl="1">
              <a:lnSpc>
                <a:spcPct val="150000"/>
              </a:lnSpc>
              <a:buNone/>
            </a:pPr>
            <a:r>
              <a:rPr lang="ar-SY" sz="3600" b="1" dirty="0" smtClean="0"/>
              <a:t>ما هو الدور الذي تقوم به فرق الدعم النفسي المجتمعية؟</a:t>
            </a:r>
          </a:p>
          <a:p>
            <a:pPr lvl="1" algn="r" rtl="1"/>
            <a:r>
              <a:rPr lang="ar-SY" sz="3600" dirty="0"/>
              <a:t>المشاركة في التعرف والوصول للفئات المتضررة أو التي تعرضت لضرر جديد، لتقديم الدعم المناسب لها.</a:t>
            </a:r>
          </a:p>
          <a:p>
            <a:pPr lvl="1" algn="r" rtl="1"/>
            <a:r>
              <a:rPr lang="ar-SY" sz="3600" dirty="0" smtClean="0"/>
              <a:t>تقديم </a:t>
            </a:r>
            <a:r>
              <a:rPr lang="ar-SY" sz="3600" dirty="0"/>
              <a:t>خدمات الإسعاف النفسي الأولي </a:t>
            </a:r>
            <a:r>
              <a:rPr lang="ar-SY" sz="3600" dirty="0" smtClean="0"/>
              <a:t>والتشجيع على طلب خدمة الصحة النفسية عند </a:t>
            </a:r>
            <a:r>
              <a:rPr lang="ar-SY" sz="3600" dirty="0"/>
              <a:t>الحاجة</a:t>
            </a:r>
            <a:r>
              <a:rPr lang="en-US" sz="3600" dirty="0"/>
              <a:t>.</a:t>
            </a:r>
            <a:endParaRPr lang="en-US" sz="3200" dirty="0"/>
          </a:p>
          <a:p>
            <a:pPr lvl="1" algn="r" rtl="1"/>
            <a:r>
              <a:rPr lang="ar-SY" sz="3600" dirty="0"/>
              <a:t>المشاركة في نشر أهم الرسائل لزيادة الوعي حول أهمية الاهتمام بالصحة النفسية والتخفيف من الوصمة.</a:t>
            </a:r>
            <a:endParaRPr lang="en-US" sz="3200" dirty="0"/>
          </a:p>
          <a:p>
            <a:pPr lvl="1" algn="r" rtl="1"/>
            <a:r>
              <a:rPr lang="ar-SY" sz="3600" dirty="0" smtClean="0"/>
              <a:t>دعم </a:t>
            </a:r>
            <a:r>
              <a:rPr lang="ar-SY" sz="3600" dirty="0"/>
              <a:t>المبادرات المجتمعية </a:t>
            </a:r>
            <a:r>
              <a:rPr lang="ar-SY" sz="3600" dirty="0" smtClean="0"/>
              <a:t>وتعزيز أنشطة </a:t>
            </a:r>
            <a:r>
              <a:rPr lang="ar-SY" sz="3600" dirty="0"/>
              <a:t>الدعم النفسي </a:t>
            </a:r>
            <a:r>
              <a:rPr lang="ar-SY" sz="3600" dirty="0" smtClean="0"/>
              <a:t>الاجتماعي.</a:t>
            </a:r>
          </a:p>
        </p:txBody>
      </p:sp>
      <p:sp>
        <p:nvSpPr>
          <p:cNvPr id="4" name="Slide Number Placeholder 3"/>
          <p:cNvSpPr>
            <a:spLocks noGrp="1"/>
          </p:cNvSpPr>
          <p:nvPr>
            <p:ph type="sldNum" sz="quarter" idx="12"/>
          </p:nvPr>
        </p:nvSpPr>
        <p:spPr/>
        <p:txBody>
          <a:bodyPr/>
          <a:lstStyle/>
          <a:p>
            <a:fld id="{ADA9985A-BED4-403F-8F8A-932D2D8E8E14}" type="slidenum">
              <a:rPr lang="en-US" smtClean="0"/>
              <a:t>44</a:t>
            </a:fld>
            <a:endParaRPr lang="en-US"/>
          </a:p>
        </p:txBody>
      </p:sp>
    </p:spTree>
    <p:extLst>
      <p:ext uri="{BB962C8B-B14F-4D97-AF65-F5344CB8AC3E}">
        <p14:creationId xmlns:p14="http://schemas.microsoft.com/office/powerpoint/2010/main" val="11813709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95250"/>
            <a:ext cx="11982449" cy="981075"/>
          </a:xfrm>
          <a:ln/>
        </p:spPr>
        <p:style>
          <a:lnRef idx="0">
            <a:schemeClr val="accent4"/>
          </a:lnRef>
          <a:fillRef idx="3">
            <a:schemeClr val="accent4"/>
          </a:fillRef>
          <a:effectRef idx="3">
            <a:schemeClr val="accent4"/>
          </a:effectRef>
          <a:fontRef idx="minor">
            <a:schemeClr val="lt1"/>
          </a:fontRef>
        </p:style>
        <p:txBody>
          <a:bodyPr anchor="ctr">
            <a:normAutofit/>
          </a:bodyPr>
          <a:lstStyle/>
          <a:p>
            <a:pPr algn="ctr" rtl="1"/>
            <a:r>
              <a:rPr lang="ar-SY" sz="4800" b="1" dirty="0" smtClean="0">
                <a:solidFill>
                  <a:schemeClr val="bg1"/>
                </a:solidFill>
                <a:effectLst>
                  <a:outerShdw blurRad="38100" dist="38100" dir="2700000" algn="tl">
                    <a:srgbClr val="000000">
                      <a:alpha val="43137"/>
                    </a:srgbClr>
                  </a:outerShdw>
                </a:effectLst>
              </a:rPr>
              <a:t>المستوى 2 - تعزيز </a:t>
            </a:r>
            <a:r>
              <a:rPr lang="ar-SY" sz="4800" b="1" dirty="0">
                <a:solidFill>
                  <a:schemeClr val="bg1"/>
                </a:solidFill>
                <a:effectLst>
                  <a:outerShdw blurRad="38100" dist="38100" dir="2700000" algn="tl">
                    <a:srgbClr val="000000">
                      <a:alpha val="43137"/>
                    </a:srgbClr>
                  </a:outerShdw>
                </a:effectLst>
              </a:rPr>
              <a:t>الدعم العائلي والمجتمعي </a:t>
            </a:r>
            <a:endParaRPr lang="en-US" sz="4800" b="1" dirty="0">
              <a:solidFill>
                <a:schemeClr val="tx1"/>
              </a:solidFill>
            </a:endParaRPr>
          </a:p>
        </p:txBody>
      </p:sp>
      <p:sp>
        <p:nvSpPr>
          <p:cNvPr id="7" name="Text Placeholder 6"/>
          <p:cNvSpPr>
            <a:spLocks noGrp="1"/>
          </p:cNvSpPr>
          <p:nvPr>
            <p:ph type="body" idx="1"/>
          </p:nvPr>
        </p:nvSpPr>
        <p:spPr>
          <a:xfrm>
            <a:off x="104776" y="1185863"/>
            <a:ext cx="5892800" cy="823912"/>
          </a:xfrm>
          <a:solidFill>
            <a:srgbClr val="00B0F0"/>
          </a:solidFill>
        </p:spPr>
        <p:txBody>
          <a:bodyPr anchor="ctr">
            <a:noAutofit/>
          </a:bodyPr>
          <a:lstStyle/>
          <a:p>
            <a:pPr algn="ctr" rtl="1">
              <a:lnSpc>
                <a:spcPct val="100000"/>
              </a:lnSpc>
            </a:pPr>
            <a:r>
              <a:rPr lang="ar-SY" sz="4800" dirty="0" smtClean="0">
                <a:solidFill>
                  <a:schemeClr val="bg1"/>
                </a:solidFill>
              </a:rPr>
              <a:t>بعـد</a:t>
            </a:r>
            <a:endParaRPr lang="en-US" sz="4800" dirty="0">
              <a:solidFill>
                <a:schemeClr val="bg1"/>
              </a:solidFill>
            </a:endParaRPr>
          </a:p>
        </p:txBody>
      </p:sp>
      <p:sp>
        <p:nvSpPr>
          <p:cNvPr id="3" name="Content Placeholder 2"/>
          <p:cNvSpPr>
            <a:spLocks noGrp="1"/>
          </p:cNvSpPr>
          <p:nvPr>
            <p:ph sz="half" idx="2"/>
          </p:nvPr>
        </p:nvSpPr>
        <p:spPr>
          <a:xfrm>
            <a:off x="104776" y="2009774"/>
            <a:ext cx="5892800" cy="4714875"/>
          </a:xfrm>
          <a:solidFill>
            <a:schemeClr val="accent1">
              <a:lumMod val="20000"/>
              <a:lumOff val="80000"/>
            </a:schemeClr>
          </a:solidFill>
        </p:spPr>
        <p:txBody>
          <a:bodyPr anchor="t">
            <a:noAutofit/>
          </a:bodyPr>
          <a:lstStyle/>
          <a:p>
            <a:pPr algn="r" rtl="1">
              <a:lnSpc>
                <a:spcPct val="150000"/>
              </a:lnSpc>
            </a:pPr>
            <a:r>
              <a:rPr lang="ar-SY" sz="3200" dirty="0" smtClean="0"/>
              <a:t>ساعدت فرق الدعم المجتمعية بالوصول وتقديم الدعم لـ </a:t>
            </a:r>
            <a:r>
              <a:rPr lang="ar-SY" sz="4400" b="1" dirty="0" smtClean="0"/>
              <a:t>10,405</a:t>
            </a:r>
            <a:r>
              <a:rPr lang="ar-SY" sz="3200" dirty="0"/>
              <a:t> شخص من الفئات الأكثر تضرراً منذ </a:t>
            </a:r>
            <a:r>
              <a:rPr lang="ar-SY" sz="3200" dirty="0" smtClean="0"/>
              <a:t>2015</a:t>
            </a:r>
            <a:r>
              <a:rPr lang="ar-SY" sz="3200" dirty="0"/>
              <a:t> </a:t>
            </a:r>
            <a:r>
              <a:rPr lang="ar-SY" sz="3200" dirty="0" smtClean="0"/>
              <a:t>عبر أنواع مختلفة من المبادرات والأنشطة </a:t>
            </a:r>
          </a:p>
        </p:txBody>
      </p:sp>
      <p:sp>
        <p:nvSpPr>
          <p:cNvPr id="8" name="Text Placeholder 7"/>
          <p:cNvSpPr>
            <a:spLocks noGrp="1"/>
          </p:cNvSpPr>
          <p:nvPr>
            <p:ph type="body" sz="quarter" idx="3"/>
          </p:nvPr>
        </p:nvSpPr>
        <p:spPr>
          <a:xfrm>
            <a:off x="6172200" y="1185863"/>
            <a:ext cx="5915024" cy="823912"/>
          </a:xfrm>
          <a:solidFill>
            <a:srgbClr val="FF0000"/>
          </a:solidFill>
        </p:spPr>
        <p:txBody>
          <a:bodyPr anchor="ctr">
            <a:normAutofit/>
          </a:bodyPr>
          <a:lstStyle/>
          <a:p>
            <a:pPr algn="ctr" rtl="1">
              <a:lnSpc>
                <a:spcPct val="100000"/>
              </a:lnSpc>
            </a:pPr>
            <a:r>
              <a:rPr lang="ar-SY" sz="4800" dirty="0" smtClean="0">
                <a:solidFill>
                  <a:schemeClr val="bg1"/>
                </a:solidFill>
              </a:rPr>
              <a:t>قبل</a:t>
            </a:r>
            <a:endParaRPr lang="en-US" sz="4800" dirty="0">
              <a:solidFill>
                <a:schemeClr val="bg1"/>
              </a:solidFill>
            </a:endParaRPr>
          </a:p>
        </p:txBody>
      </p:sp>
      <p:sp>
        <p:nvSpPr>
          <p:cNvPr id="9" name="Content Placeholder 8"/>
          <p:cNvSpPr>
            <a:spLocks noGrp="1"/>
          </p:cNvSpPr>
          <p:nvPr>
            <p:ph sz="quarter" idx="4"/>
          </p:nvPr>
        </p:nvSpPr>
        <p:spPr>
          <a:xfrm>
            <a:off x="6172199" y="2009774"/>
            <a:ext cx="5915025" cy="4714876"/>
          </a:xfrm>
          <a:solidFill>
            <a:srgbClr val="FFE5E5"/>
          </a:solidFill>
        </p:spPr>
        <p:txBody>
          <a:bodyPr anchor="t">
            <a:noAutofit/>
          </a:bodyPr>
          <a:lstStyle/>
          <a:p>
            <a:pPr algn="r" rtl="1">
              <a:lnSpc>
                <a:spcPct val="150000"/>
              </a:lnSpc>
            </a:pPr>
            <a:r>
              <a:rPr lang="ar-SY" dirty="0" smtClean="0"/>
              <a:t>يساهم الناس بدعم بعضهم البعض ولكن بشكل عفوي ولازال هناك العديد من المعتقدات والممارسات التي يقدمها الناس بنية المساعدة والدعم ولكنها تفاقم الضرر النفسي بدلاً من تخفيف آثره وتؤخر التعافي النفسي.</a:t>
            </a:r>
            <a:endParaRPr lang="ar-SY" dirty="0"/>
          </a:p>
        </p:txBody>
      </p:sp>
      <p:sp>
        <p:nvSpPr>
          <p:cNvPr id="4" name="Slide Number Placeholder 3"/>
          <p:cNvSpPr>
            <a:spLocks noGrp="1"/>
          </p:cNvSpPr>
          <p:nvPr>
            <p:ph type="sldNum" sz="quarter" idx="12"/>
          </p:nvPr>
        </p:nvSpPr>
        <p:spPr/>
        <p:txBody>
          <a:bodyPr/>
          <a:lstStyle/>
          <a:p>
            <a:fld id="{ADA9985A-BED4-403F-8F8A-932D2D8E8E14}" type="slidenum">
              <a:rPr lang="en-US" smtClean="0"/>
              <a:t>45</a:t>
            </a:fld>
            <a:endParaRPr lang="en-US"/>
          </a:p>
        </p:txBody>
      </p:sp>
    </p:spTree>
    <p:extLst>
      <p:ext uri="{BB962C8B-B14F-4D97-AF65-F5344CB8AC3E}">
        <p14:creationId xmlns:p14="http://schemas.microsoft.com/office/powerpoint/2010/main" val="7517568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588297"/>
            <a:ext cx="1029714" cy="133178"/>
          </a:xfrm>
        </p:spPr>
        <p:txBody>
          <a:bodyPr/>
          <a:lstStyle/>
          <a:p>
            <a:fld id="{ADA9985A-BED4-403F-8F8A-932D2D8E8E14}" type="slidenum">
              <a:rPr lang="en-US" smtClean="0"/>
              <a:t>46</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0250" y="2203915"/>
            <a:ext cx="3775617" cy="251707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40922"/>
            <a:ext cx="3775617" cy="251707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775617" cy="251707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6383" y="0"/>
            <a:ext cx="3775617" cy="251707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2347" y="4244898"/>
            <a:ext cx="3919653" cy="2613102"/>
          </a:xfrm>
          <a:prstGeom prst="rect">
            <a:avLst/>
          </a:prstGeom>
        </p:spPr>
      </p:pic>
    </p:spTree>
    <p:extLst>
      <p:ext uri="{BB962C8B-B14F-4D97-AF65-F5344CB8AC3E}">
        <p14:creationId xmlns:p14="http://schemas.microsoft.com/office/powerpoint/2010/main" val="15789793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pPr algn="ctr" rtl="1"/>
            <a:r>
              <a:rPr lang="ar-SY" sz="5400" b="1" dirty="0" smtClean="0">
                <a:solidFill>
                  <a:schemeClr val="bg1"/>
                </a:solidFill>
                <a:effectLst>
                  <a:outerShdw blurRad="38100" dist="38100" dir="2700000" algn="tl">
                    <a:srgbClr val="000000">
                      <a:alpha val="43137"/>
                    </a:srgbClr>
                  </a:outerShdw>
                </a:effectLst>
              </a:rPr>
              <a:t>المستوى 2 – الدروس المستفادة</a:t>
            </a:r>
            <a:endParaRPr lang="en-US" sz="54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Autofit/>
          </a:bodyPr>
          <a:lstStyle/>
          <a:p>
            <a:pPr algn="just" rtl="1"/>
            <a:r>
              <a:rPr lang="ar-SA" sz="3600" dirty="0" smtClean="0"/>
              <a:t>ضرورة </a:t>
            </a:r>
            <a:r>
              <a:rPr lang="ar-SA" sz="3600" dirty="0"/>
              <a:t>مشاركة المجتمع المحلي وتعزيز الاعتماد على الذات، وذلك عن طريق تحمّل الأفراد والعائلات والمجتمعات المحلية مسؤولية الاهتمام بمسائل الصحة النفسية المتعلقة </a:t>
            </a:r>
            <a:r>
              <a:rPr lang="ar-SA" sz="3600" dirty="0" smtClean="0"/>
              <a:t>بهم</a:t>
            </a:r>
            <a:r>
              <a:rPr lang="ar-SY" sz="3600" dirty="0" smtClean="0"/>
              <a:t>.</a:t>
            </a:r>
          </a:p>
          <a:p>
            <a:pPr algn="just" rtl="1"/>
            <a:endParaRPr lang="ar-SY" sz="3600" dirty="0" smtClean="0"/>
          </a:p>
          <a:p>
            <a:pPr algn="just" rtl="1"/>
            <a:r>
              <a:rPr lang="ar-SA" sz="3600" dirty="0" smtClean="0"/>
              <a:t>مسؤولية </a:t>
            </a:r>
            <a:r>
              <a:rPr lang="ar-SA" sz="3600" dirty="0"/>
              <a:t>تعزيز الصحة النفسية الايجابية ليست محصورة فقط بالقطاع الصحي، بل هي تتعداه لتشمل قطاعات أوسع تشمل المدرسة ومكان العمل </a:t>
            </a:r>
            <a:r>
              <a:rPr lang="ar-SA" sz="3600" dirty="0" smtClean="0"/>
              <a:t>والمجتمع </a:t>
            </a:r>
            <a:r>
              <a:rPr lang="ar-SA" sz="3600" dirty="0"/>
              <a:t>المحلي بشكل </a:t>
            </a:r>
            <a:r>
              <a:rPr lang="ar-SA" sz="3600" dirty="0" smtClean="0"/>
              <a:t>عام</a:t>
            </a:r>
            <a:r>
              <a:rPr lang="ar-SY" sz="3600" dirty="0" smtClean="0"/>
              <a:t>.</a:t>
            </a:r>
            <a:endParaRPr lang="en-US" sz="3600" dirty="0"/>
          </a:p>
        </p:txBody>
      </p:sp>
      <p:sp>
        <p:nvSpPr>
          <p:cNvPr id="4" name="Slide Number Placeholder 3"/>
          <p:cNvSpPr>
            <a:spLocks noGrp="1"/>
          </p:cNvSpPr>
          <p:nvPr>
            <p:ph type="sldNum" sz="quarter" idx="12"/>
          </p:nvPr>
        </p:nvSpPr>
        <p:spPr/>
        <p:txBody>
          <a:bodyPr/>
          <a:lstStyle/>
          <a:p>
            <a:fld id="{ADA9985A-BED4-403F-8F8A-932D2D8E8E14}" type="slidenum">
              <a:rPr lang="en-US" smtClean="0"/>
              <a:t>47</a:t>
            </a:fld>
            <a:endParaRPr lang="en-US"/>
          </a:p>
        </p:txBody>
      </p:sp>
    </p:spTree>
    <p:extLst>
      <p:ext uri="{BB962C8B-B14F-4D97-AF65-F5344CB8AC3E}">
        <p14:creationId xmlns:p14="http://schemas.microsoft.com/office/powerpoint/2010/main" val="38317613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62050" y="50800"/>
            <a:ext cx="9867900" cy="609600"/>
          </a:xfrm>
          <a:noFill/>
        </p:spPr>
        <p:txBody>
          <a:bodyPr>
            <a:noAutofit/>
          </a:bodyPr>
          <a:lstStyle/>
          <a:p>
            <a:pPr rtl="1"/>
            <a:r>
              <a:rPr lang="ar-SY" sz="3200" dirty="0"/>
              <a:t>مستويات خدمات الدعم النفسي الاجتماعي (هرم التدخلات</a:t>
            </a:r>
            <a:r>
              <a:rPr lang="ar-SY" sz="3200" dirty="0" smtClean="0"/>
              <a:t>) خلال الأزمات</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47602185"/>
              </p:ext>
            </p:extLst>
          </p:nvPr>
        </p:nvGraphicFramePr>
        <p:xfrm>
          <a:off x="1524000" y="762000"/>
          <a:ext cx="89916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Heptagon 7"/>
          <p:cNvSpPr/>
          <p:nvPr/>
        </p:nvSpPr>
        <p:spPr>
          <a:xfrm>
            <a:off x="1524000" y="5991225"/>
            <a:ext cx="636814" cy="685800"/>
          </a:xfrm>
          <a:prstGeom prst="heptagon">
            <a:avLst/>
          </a:prstGeom>
          <a:solidFill>
            <a:schemeClr val="bg1">
              <a:lumMod val="85000"/>
            </a:schemeClr>
          </a:solidFill>
          <a:ln>
            <a:solidFill>
              <a:schemeClr val="bg1">
                <a:lumMod val="8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ar-SY" sz="3600" b="1" dirty="0">
                <a:solidFill>
                  <a:schemeClr val="bg1"/>
                </a:solidFill>
              </a:rPr>
              <a:t>1</a:t>
            </a:r>
            <a:endParaRPr lang="en-US" sz="3600" b="1" dirty="0">
              <a:solidFill>
                <a:schemeClr val="bg1"/>
              </a:solidFill>
            </a:endParaRPr>
          </a:p>
        </p:txBody>
      </p:sp>
      <p:sp>
        <p:nvSpPr>
          <p:cNvPr id="9" name="Heptagon 8"/>
          <p:cNvSpPr/>
          <p:nvPr/>
        </p:nvSpPr>
        <p:spPr>
          <a:xfrm>
            <a:off x="2543175" y="4566964"/>
            <a:ext cx="636814" cy="685800"/>
          </a:xfrm>
          <a:prstGeom prst="heptagon">
            <a:avLst/>
          </a:prstGeom>
          <a:solidFill>
            <a:schemeClr val="bg1">
              <a:lumMod val="85000"/>
            </a:schemeClr>
          </a:solidFill>
          <a:ln>
            <a:solidFill>
              <a:schemeClr val="bg1">
                <a:lumMod val="8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ar-SY" sz="3600" b="1" dirty="0">
                <a:solidFill>
                  <a:schemeClr val="bg1"/>
                </a:solidFill>
              </a:rPr>
              <a:t>2</a:t>
            </a:r>
            <a:endParaRPr lang="en-US" sz="3600" b="1" dirty="0">
              <a:solidFill>
                <a:schemeClr val="bg1"/>
              </a:solidFill>
            </a:endParaRPr>
          </a:p>
        </p:txBody>
      </p:sp>
      <p:sp>
        <p:nvSpPr>
          <p:cNvPr id="14" name="Heptagon 13"/>
          <p:cNvSpPr/>
          <p:nvPr/>
        </p:nvSpPr>
        <p:spPr>
          <a:xfrm>
            <a:off x="3687536" y="3029385"/>
            <a:ext cx="636814" cy="685800"/>
          </a:xfrm>
          <a:prstGeom prst="heptagon">
            <a:avLst/>
          </a:prstGeom>
          <a:solidFill>
            <a:srgbClr val="00B050"/>
          </a:solidFill>
          <a:ln>
            <a:solidFill>
              <a:schemeClr val="bg1">
                <a:lumMod val="8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ar-SY" sz="3600" b="1" dirty="0">
                <a:solidFill>
                  <a:schemeClr val="bg1"/>
                </a:solidFill>
              </a:rPr>
              <a:t>3</a:t>
            </a:r>
            <a:endParaRPr lang="en-US" sz="3600" b="1" dirty="0">
              <a:solidFill>
                <a:schemeClr val="bg1"/>
              </a:solidFill>
            </a:endParaRPr>
          </a:p>
        </p:txBody>
      </p:sp>
      <p:sp>
        <p:nvSpPr>
          <p:cNvPr id="15" name="Heptagon 14"/>
          <p:cNvSpPr/>
          <p:nvPr/>
        </p:nvSpPr>
        <p:spPr>
          <a:xfrm>
            <a:off x="4810125" y="1514967"/>
            <a:ext cx="636814" cy="685800"/>
          </a:xfrm>
          <a:prstGeom prst="heptagon">
            <a:avLst/>
          </a:prstGeom>
          <a:solidFill>
            <a:schemeClr val="bg1">
              <a:lumMod val="8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ar-SY" sz="3600" b="1" dirty="0"/>
              <a:t>4</a:t>
            </a:r>
            <a:endParaRPr lang="en-US" sz="3600" b="1" dirty="0"/>
          </a:p>
        </p:txBody>
      </p:sp>
      <p:sp>
        <p:nvSpPr>
          <p:cNvPr id="2" name="Slide Number Placeholder 1"/>
          <p:cNvSpPr>
            <a:spLocks noGrp="1"/>
          </p:cNvSpPr>
          <p:nvPr>
            <p:ph type="sldNum" sz="quarter" idx="12"/>
          </p:nvPr>
        </p:nvSpPr>
        <p:spPr>
          <a:noFill/>
        </p:spPr>
        <p:txBody>
          <a:bodyPr/>
          <a:lstStyle/>
          <a:p>
            <a:fld id="{ADA9985A-BED4-403F-8F8A-932D2D8E8E14}" type="slidenum">
              <a:rPr lang="en-US" smtClean="0"/>
              <a:t>48</a:t>
            </a:fld>
            <a:endParaRPr lang="en-US"/>
          </a:p>
        </p:txBody>
      </p:sp>
    </p:spTree>
    <p:extLst>
      <p:ext uri="{BB962C8B-B14F-4D97-AF65-F5344CB8AC3E}">
        <p14:creationId xmlns:p14="http://schemas.microsoft.com/office/powerpoint/2010/main" val="2691916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38" y="152401"/>
            <a:ext cx="11680596" cy="1247774"/>
          </a:xfrm>
          <a:solidFill>
            <a:srgbClr val="00B050"/>
          </a:solidFill>
        </p:spPr>
        <p:txBody>
          <a:bodyPr>
            <a:normAutofit/>
          </a:bodyPr>
          <a:lstStyle/>
          <a:p>
            <a:pPr algn="ctr" rtl="1"/>
            <a:r>
              <a:rPr lang="ar-SY" sz="5400" b="1" dirty="0" smtClean="0">
                <a:solidFill>
                  <a:schemeClr val="bg1"/>
                </a:solidFill>
                <a:effectLst>
                  <a:outerShdw blurRad="38100" dist="38100" dir="2700000" algn="tl">
                    <a:srgbClr val="000000">
                      <a:alpha val="43137"/>
                    </a:srgbClr>
                  </a:outerShdw>
                </a:effectLst>
              </a:rPr>
              <a:t>المستوى 3 – خدمات الرعاية النفسية الأولية</a:t>
            </a:r>
            <a:endParaRPr lang="en-US" sz="5400" b="1" dirty="0">
              <a:solidFill>
                <a:schemeClr val="bg1"/>
              </a:solidFill>
              <a:effectLst>
                <a:outerShdw blurRad="38100" dist="38100" dir="2700000" algn="tl">
                  <a:srgbClr val="000000">
                    <a:alpha val="43137"/>
                  </a:srgbClr>
                </a:outerShdw>
              </a:effectLst>
            </a:endParaRPr>
          </a:p>
        </p:txBody>
      </p:sp>
      <p:pic>
        <p:nvPicPr>
          <p:cNvPr id="1028" name="Picture 4" descr="mhGA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00524"/>
            <a:ext cx="4682773" cy="265747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53738" y="1568140"/>
            <a:ext cx="11680596" cy="5106980"/>
          </a:xfrm>
        </p:spPr>
        <p:txBody>
          <a:bodyPr>
            <a:noAutofit/>
          </a:bodyPr>
          <a:lstStyle/>
          <a:p>
            <a:pPr algn="r" rtl="1">
              <a:lnSpc>
                <a:spcPct val="150000"/>
              </a:lnSpc>
            </a:pPr>
            <a:r>
              <a:rPr lang="ar-SY" sz="3000" dirty="0" smtClean="0"/>
              <a:t>عام 2008 أطلقت منظمة الصحة العالمية برنامج ردم الفجوة في الصحة النفسية </a:t>
            </a:r>
            <a:r>
              <a:rPr lang="en-US" sz="3000" b="1" dirty="0" err="1" smtClean="0"/>
              <a:t>mhGAP</a:t>
            </a:r>
            <a:r>
              <a:rPr lang="ar-SY" sz="3000" dirty="0" smtClean="0"/>
              <a:t> كأحد الاستراتيجيات العالمية للتصدي للنقص الشديد في خدمات رعاية الصحة النفسية في البلدان منخفضة ومتوسطة الدخل.</a:t>
            </a:r>
            <a:endParaRPr lang="ar-SY" sz="3000" dirty="0"/>
          </a:p>
          <a:p>
            <a:pPr algn="r" rtl="1">
              <a:lnSpc>
                <a:spcPct val="150000"/>
              </a:lnSpc>
            </a:pPr>
            <a:r>
              <a:rPr lang="ar-SY" sz="3000" dirty="0" smtClean="0"/>
              <a:t>يهدف هذا البرنامج إلى تمكين مقدمي الرعاية الصحية غير المتخصصين                             من تشخيص وتدبير </a:t>
            </a:r>
            <a:r>
              <a:rPr lang="ar-SY" sz="4400" b="1" dirty="0" smtClean="0"/>
              <a:t>70</a:t>
            </a:r>
            <a:r>
              <a:rPr lang="ar-SY" sz="4400" b="1" dirty="0"/>
              <a:t>%</a:t>
            </a:r>
            <a:r>
              <a:rPr lang="ar-SY" sz="3000" dirty="0"/>
              <a:t> من </a:t>
            </a:r>
            <a:r>
              <a:rPr lang="ar-SY" sz="3000" dirty="0" smtClean="0"/>
              <a:t>الاضطرابات                                             النفسية النفسية الشائعة.</a:t>
            </a:r>
            <a:endParaRPr lang="ar-SY" sz="3000" dirty="0"/>
          </a:p>
        </p:txBody>
      </p:sp>
      <p:sp>
        <p:nvSpPr>
          <p:cNvPr id="4" name="Rectangle 3"/>
          <p:cNvSpPr/>
          <p:nvPr/>
        </p:nvSpPr>
        <p:spPr>
          <a:xfrm>
            <a:off x="1764675" y="6490454"/>
            <a:ext cx="3766800" cy="369332"/>
          </a:xfrm>
          <a:prstGeom prst="rect">
            <a:avLst/>
          </a:prstGeom>
        </p:spPr>
        <p:txBody>
          <a:bodyPr wrap="none">
            <a:spAutoFit/>
          </a:bodyPr>
          <a:lstStyle/>
          <a:p>
            <a:r>
              <a:rPr lang="en-US" dirty="0">
                <a:solidFill>
                  <a:srgbClr val="002060"/>
                </a:solidFill>
              </a:rPr>
              <a:t>Mental Health Gap Action Programme</a:t>
            </a:r>
          </a:p>
        </p:txBody>
      </p:sp>
      <p:sp>
        <p:nvSpPr>
          <p:cNvPr id="5" name="Slide Number Placeholder 4"/>
          <p:cNvSpPr>
            <a:spLocks noGrp="1"/>
          </p:cNvSpPr>
          <p:nvPr>
            <p:ph type="sldNum" sz="quarter" idx="12"/>
          </p:nvPr>
        </p:nvSpPr>
        <p:spPr/>
        <p:txBody>
          <a:bodyPr/>
          <a:lstStyle/>
          <a:p>
            <a:fld id="{ADA9985A-BED4-403F-8F8A-932D2D8E8E14}" type="slidenum">
              <a:rPr lang="en-US" smtClean="0"/>
              <a:t>49</a:t>
            </a:fld>
            <a:endParaRPr lang="en-US"/>
          </a:p>
        </p:txBody>
      </p:sp>
    </p:spTree>
    <p:extLst>
      <p:ext uri="{BB962C8B-B14F-4D97-AF65-F5344CB8AC3E}">
        <p14:creationId xmlns:p14="http://schemas.microsoft.com/office/powerpoint/2010/main" val="24118564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A9985A-BED4-403F-8F8A-932D2D8E8E14}" type="slidenum">
              <a:rPr lang="en-US" smtClean="0"/>
              <a:t>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53796" y="1656016"/>
            <a:ext cx="5536692" cy="4229100"/>
          </a:xfrm>
          <a:prstGeom prst="rect">
            <a:avLst/>
          </a:prstGeom>
        </p:spPr>
      </p:pic>
      <p:sp>
        <p:nvSpPr>
          <p:cNvPr id="5" name="Title 4"/>
          <p:cNvSpPr>
            <a:spLocks noGrp="1"/>
          </p:cNvSpPr>
          <p:nvPr>
            <p:ph type="title"/>
          </p:nvPr>
        </p:nvSpPr>
        <p:spPr>
          <a:xfrm>
            <a:off x="3764013" y="3988435"/>
            <a:ext cx="8255267" cy="2733040"/>
          </a:xfrm>
        </p:spPr>
        <p:txBody>
          <a:bodyPr>
            <a:noAutofit/>
          </a:bodyPr>
          <a:lstStyle/>
          <a:p>
            <a:pPr algn="ctr" rtl="1">
              <a:lnSpc>
                <a:spcPct val="100000"/>
              </a:lnSpc>
            </a:pPr>
            <a:r>
              <a:rPr lang="ar-SY" sz="13800" b="1" dirty="0" smtClean="0"/>
              <a:t>كيف الصحة؟</a:t>
            </a:r>
            <a:endParaRPr lang="en-US" sz="13800" b="1" dirty="0"/>
          </a:p>
        </p:txBody>
      </p:sp>
      <p:sp>
        <p:nvSpPr>
          <p:cNvPr id="7" name="Rectangle 6"/>
          <p:cNvSpPr/>
          <p:nvPr/>
        </p:nvSpPr>
        <p:spPr>
          <a:xfrm>
            <a:off x="4229100" y="1373317"/>
            <a:ext cx="7370929" cy="954107"/>
          </a:xfrm>
          <a:prstGeom prst="rect">
            <a:avLst/>
          </a:prstGeom>
        </p:spPr>
        <p:txBody>
          <a:bodyPr wrap="none">
            <a:spAutoFit/>
          </a:bodyPr>
          <a:lstStyle/>
          <a:p>
            <a:r>
              <a:rPr lang="ar-SY" sz="5600" b="1" dirty="0"/>
              <a:t>من أكثر العبارات اليومية تداولاً</a:t>
            </a:r>
            <a:endParaRPr lang="en-US" sz="5600" dirty="0"/>
          </a:p>
        </p:txBody>
      </p:sp>
    </p:spTree>
    <p:extLst>
      <p:ext uri="{BB962C8B-B14F-4D97-AF65-F5344CB8AC3E}">
        <p14:creationId xmlns:p14="http://schemas.microsoft.com/office/powerpoint/2010/main" val="371198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38" y="152401"/>
            <a:ext cx="11680596" cy="1247774"/>
          </a:xfrm>
          <a:solidFill>
            <a:srgbClr val="00B050"/>
          </a:solidFill>
        </p:spPr>
        <p:txBody>
          <a:bodyPr>
            <a:normAutofit/>
          </a:bodyPr>
          <a:lstStyle/>
          <a:p>
            <a:pPr algn="ctr" rtl="1"/>
            <a:r>
              <a:rPr lang="ar-SY" sz="5400" b="1" dirty="0" smtClean="0">
                <a:solidFill>
                  <a:schemeClr val="bg1"/>
                </a:solidFill>
                <a:effectLst>
                  <a:outerShdw blurRad="38100" dist="38100" dir="2700000" algn="tl">
                    <a:srgbClr val="000000">
                      <a:alpha val="43137"/>
                    </a:srgbClr>
                  </a:outerShdw>
                </a:effectLst>
              </a:rPr>
              <a:t>المستوى 3 – خدمات الرعاية النفسية الأولية</a:t>
            </a:r>
            <a:endParaRPr lang="en-US" sz="54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3738" y="1568140"/>
            <a:ext cx="11680596" cy="5106980"/>
          </a:xfrm>
        </p:spPr>
        <p:txBody>
          <a:bodyPr>
            <a:noAutofit/>
          </a:bodyPr>
          <a:lstStyle/>
          <a:p>
            <a:pPr algn="r" rtl="1">
              <a:lnSpc>
                <a:spcPct val="150000"/>
              </a:lnSpc>
            </a:pPr>
            <a:r>
              <a:rPr lang="ar-SY" sz="3200" dirty="0" smtClean="0"/>
              <a:t>بدأت وزارة الصحة وبالتعاون مع منظمة الصحة العالمية تطبيق برنامج ردم الفجوة في الصحة النفسية </a:t>
            </a:r>
            <a:r>
              <a:rPr lang="en-US" sz="3200" dirty="0" err="1" smtClean="0"/>
              <a:t>mhGAP</a:t>
            </a:r>
            <a:r>
              <a:rPr lang="ar-SY" sz="3200" dirty="0" smtClean="0"/>
              <a:t> عبر تدريب أطباء مراكز الرعاية الصحية على مستوى القطر.</a:t>
            </a:r>
          </a:p>
          <a:p>
            <a:pPr algn="r" rtl="1">
              <a:lnSpc>
                <a:spcPct val="150000"/>
              </a:lnSpc>
            </a:pPr>
            <a:endParaRPr lang="ar-SY" sz="3200" b="1" dirty="0" smtClean="0"/>
          </a:p>
          <a:p>
            <a:pPr algn="r" rtl="1">
              <a:lnSpc>
                <a:spcPct val="150000"/>
              </a:lnSpc>
            </a:pPr>
            <a:r>
              <a:rPr lang="ar-SY" sz="3200" b="1" dirty="0" smtClean="0"/>
              <a:t>في </a:t>
            </a:r>
            <a:r>
              <a:rPr lang="ar-SY" sz="3200" b="1" dirty="0"/>
              <a:t>منطقة </a:t>
            </a:r>
            <a:r>
              <a:rPr lang="ar-SY" sz="3200" b="1" dirty="0" smtClean="0"/>
              <a:t>سلمية:</a:t>
            </a:r>
          </a:p>
          <a:p>
            <a:pPr lvl="1" algn="r" rtl="1">
              <a:lnSpc>
                <a:spcPct val="150000"/>
              </a:lnSpc>
            </a:pPr>
            <a:r>
              <a:rPr lang="ar-SY" sz="2800" dirty="0" smtClean="0"/>
              <a:t>تم تدريب 4 من أصل 30 طبيب بشري (على مستوى الرعاية الصحية </a:t>
            </a:r>
            <a:r>
              <a:rPr lang="ar-SY" sz="2800" dirty="0"/>
              <a:t>الأولية عبر البرنامج الوطني ) </a:t>
            </a:r>
            <a:r>
              <a:rPr lang="ar-SY" sz="2800" dirty="0" smtClean="0"/>
              <a:t>على </a:t>
            </a:r>
            <a:r>
              <a:rPr lang="en-US" sz="2800" dirty="0" err="1" smtClean="0"/>
              <a:t>mhGAP</a:t>
            </a:r>
            <a:endParaRPr lang="en-US" sz="2800" dirty="0" smtClean="0"/>
          </a:p>
        </p:txBody>
      </p:sp>
      <p:sp>
        <p:nvSpPr>
          <p:cNvPr id="4" name="Slide Number Placeholder 3"/>
          <p:cNvSpPr>
            <a:spLocks noGrp="1"/>
          </p:cNvSpPr>
          <p:nvPr>
            <p:ph type="sldNum" sz="quarter" idx="12"/>
          </p:nvPr>
        </p:nvSpPr>
        <p:spPr/>
        <p:txBody>
          <a:bodyPr/>
          <a:lstStyle/>
          <a:p>
            <a:fld id="{ADA9985A-BED4-403F-8F8A-932D2D8E8E14}" type="slidenum">
              <a:rPr lang="en-US" smtClean="0"/>
              <a:t>50</a:t>
            </a:fld>
            <a:endParaRPr lang="en-US"/>
          </a:p>
        </p:txBody>
      </p:sp>
    </p:spTree>
    <p:extLst>
      <p:ext uri="{BB962C8B-B14F-4D97-AF65-F5344CB8AC3E}">
        <p14:creationId xmlns:p14="http://schemas.microsoft.com/office/powerpoint/2010/main" val="18547165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38" y="152401"/>
            <a:ext cx="11680596" cy="1247774"/>
          </a:xfrm>
          <a:solidFill>
            <a:srgbClr val="00B050"/>
          </a:solidFill>
        </p:spPr>
        <p:txBody>
          <a:bodyPr>
            <a:normAutofit/>
          </a:bodyPr>
          <a:lstStyle/>
          <a:p>
            <a:pPr algn="ctr" rtl="1"/>
            <a:r>
              <a:rPr lang="ar-SY" sz="5400" b="1" dirty="0" smtClean="0">
                <a:solidFill>
                  <a:schemeClr val="bg1"/>
                </a:solidFill>
                <a:effectLst>
                  <a:outerShdw blurRad="38100" dist="38100" dir="2700000" algn="tl">
                    <a:srgbClr val="000000">
                      <a:alpha val="43137"/>
                    </a:srgbClr>
                  </a:outerShdw>
                </a:effectLst>
              </a:rPr>
              <a:t>المستوى 3 – خدمات الرعاية النفسية الأولية</a:t>
            </a:r>
            <a:endParaRPr lang="en-US" sz="54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3738" y="1568140"/>
            <a:ext cx="11680596" cy="5106980"/>
          </a:xfrm>
        </p:spPr>
        <p:txBody>
          <a:bodyPr>
            <a:noAutofit/>
          </a:bodyPr>
          <a:lstStyle/>
          <a:p>
            <a:pPr algn="r" rtl="1">
              <a:lnSpc>
                <a:spcPct val="150000"/>
              </a:lnSpc>
            </a:pPr>
            <a:r>
              <a:rPr lang="ar-SY" sz="3200" dirty="0" smtClean="0"/>
              <a:t>لضمان المزيد من الفائدة تم تدريب 11 طبيب إضافي لضمان التغطية الجغرافي (على مستوى الرعاية الصحية الأولية) على </a:t>
            </a:r>
            <a:r>
              <a:rPr lang="en-US" sz="3200" dirty="0" err="1" smtClean="0"/>
              <a:t>mhGAP</a:t>
            </a:r>
            <a:endParaRPr lang="en-US" sz="3200" dirty="0" smtClean="0"/>
          </a:p>
          <a:p>
            <a:pPr lvl="0" algn="r" rtl="1">
              <a:lnSpc>
                <a:spcPct val="150000"/>
              </a:lnSpc>
            </a:pPr>
            <a:r>
              <a:rPr lang="ar-SY" sz="3200" dirty="0" smtClean="0"/>
              <a:t>تدريب 40 ممرضة (ممن يعملن مع الأطباء السابقين) </a:t>
            </a:r>
            <a:r>
              <a:rPr lang="ar-SY" sz="2400" dirty="0"/>
              <a:t>على أساسيات </a:t>
            </a:r>
            <a:r>
              <a:rPr lang="ar-SY" sz="2400" dirty="0" smtClean="0"/>
              <a:t>الدعم النفسي الاجتماعي، والإسعاف </a:t>
            </a:r>
            <a:r>
              <a:rPr lang="ar-SY" sz="2400" dirty="0"/>
              <a:t>النفسي </a:t>
            </a:r>
            <a:r>
              <a:rPr lang="ar-SY" sz="2400" dirty="0" smtClean="0"/>
              <a:t>الأولي والتثقيف </a:t>
            </a:r>
            <a:r>
              <a:rPr lang="ar-SY" sz="2400" dirty="0"/>
              <a:t>حول </a:t>
            </a:r>
            <a:r>
              <a:rPr lang="ar-SY" sz="2400" dirty="0" smtClean="0"/>
              <a:t>مواضيع </a:t>
            </a:r>
            <a:r>
              <a:rPr lang="en-US" sz="2400" dirty="0" err="1" smtClean="0"/>
              <a:t>mhGAP</a:t>
            </a:r>
            <a:r>
              <a:rPr lang="ar-SY" sz="2400" dirty="0" smtClean="0"/>
              <a:t> ومعايير الإحالة ونبذة عن تقنية </a:t>
            </a:r>
            <a:r>
              <a:rPr lang="ar-SY" sz="2400" dirty="0"/>
              <a:t>حل </a:t>
            </a:r>
            <a:r>
              <a:rPr lang="ar-SY" sz="2400" dirty="0" smtClean="0"/>
              <a:t>المشكلات والأطفال والمراهقة </a:t>
            </a:r>
            <a:r>
              <a:rPr lang="ar-SY" sz="2400" dirty="0"/>
              <a:t>ودور الأهل في </a:t>
            </a:r>
            <a:r>
              <a:rPr lang="ar-SY" sz="2400" dirty="0" smtClean="0"/>
              <a:t>الأزمات.</a:t>
            </a:r>
          </a:p>
          <a:p>
            <a:pPr lvl="0" algn="r" rtl="1">
              <a:lnSpc>
                <a:spcPct val="150000"/>
              </a:lnSpc>
            </a:pPr>
            <a:r>
              <a:rPr lang="ar-SY" sz="3200" dirty="0" smtClean="0"/>
              <a:t>المزيد من المتابعة ومراجعة وتطوير التوثيق والسجلات.</a:t>
            </a:r>
          </a:p>
          <a:p>
            <a:pPr lvl="0" algn="r" rtl="1">
              <a:lnSpc>
                <a:spcPct val="150000"/>
              </a:lnSpc>
            </a:pPr>
            <a:r>
              <a:rPr lang="ar-SY" sz="3200" dirty="0" smtClean="0"/>
              <a:t>الربط مع المركز الاستشاري وتوفير الأدوية مجاناً.</a:t>
            </a:r>
            <a:endParaRPr lang="en-US" sz="3200" dirty="0"/>
          </a:p>
        </p:txBody>
      </p:sp>
      <p:sp>
        <p:nvSpPr>
          <p:cNvPr id="4" name="Slide Number Placeholder 3"/>
          <p:cNvSpPr>
            <a:spLocks noGrp="1"/>
          </p:cNvSpPr>
          <p:nvPr>
            <p:ph type="sldNum" sz="quarter" idx="12"/>
          </p:nvPr>
        </p:nvSpPr>
        <p:spPr/>
        <p:txBody>
          <a:bodyPr/>
          <a:lstStyle/>
          <a:p>
            <a:fld id="{ADA9985A-BED4-403F-8F8A-932D2D8E8E14}" type="slidenum">
              <a:rPr lang="en-US" smtClean="0"/>
              <a:t>51</a:t>
            </a:fld>
            <a:endParaRPr lang="en-US"/>
          </a:p>
        </p:txBody>
      </p:sp>
    </p:spTree>
    <p:extLst>
      <p:ext uri="{BB962C8B-B14F-4D97-AF65-F5344CB8AC3E}">
        <p14:creationId xmlns:p14="http://schemas.microsoft.com/office/powerpoint/2010/main" val="40930423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29479" t="186" r="29479" b="555"/>
          <a:stretch/>
        </p:blipFill>
        <p:spPr>
          <a:xfrm>
            <a:off x="9009380" y="2660940"/>
            <a:ext cx="2702400" cy="3797300"/>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p:cNvSpPr/>
          <p:nvPr/>
        </p:nvSpPr>
        <p:spPr>
          <a:xfrm>
            <a:off x="0" y="6105095"/>
            <a:ext cx="11067393" cy="461665"/>
          </a:xfrm>
          <a:prstGeom prst="rect">
            <a:avLst/>
          </a:prstGeom>
        </p:spPr>
        <p:txBody>
          <a:bodyPr wrap="square">
            <a:spAutoFit/>
          </a:bodyPr>
          <a:lstStyle/>
          <a:p>
            <a:r>
              <a:rPr lang="en-US" sz="1200" b="1" dirty="0"/>
              <a:t>Psychological first aid: Guide for field </a:t>
            </a:r>
            <a:r>
              <a:rPr lang="en-US" sz="1200" b="1" dirty="0" smtClean="0"/>
              <a:t>workers, WHO</a:t>
            </a:r>
            <a:r>
              <a:rPr lang="en-US" sz="1200" b="1" dirty="0"/>
              <a:t>, War Trauma Foundation and World Vision </a:t>
            </a:r>
            <a:r>
              <a:rPr lang="en-US" sz="1200" b="1" dirty="0" smtClean="0"/>
              <a:t>International, 2011 </a:t>
            </a:r>
            <a:endParaRPr lang="en-US" sz="1200" b="1" dirty="0" smtClean="0">
              <a:hlinkClick r:id="rId3"/>
            </a:endParaRPr>
          </a:p>
          <a:p>
            <a:r>
              <a:rPr lang="en-US" sz="1200" dirty="0" smtClean="0">
                <a:hlinkClick r:id="rId3"/>
              </a:rPr>
              <a:t>https</a:t>
            </a:r>
            <a:r>
              <a:rPr lang="en-US" sz="1200" dirty="0">
                <a:hlinkClick r:id="rId3"/>
              </a:rPr>
              <a:t>://www.who.int/mental_health/publications/guide_field_workers/en</a:t>
            </a:r>
            <a:r>
              <a:rPr lang="en-US" sz="1200" dirty="0" smtClean="0">
                <a:hlinkClick r:id="rId3"/>
              </a:rPr>
              <a:t>/</a:t>
            </a:r>
            <a:r>
              <a:rPr lang="en-US" sz="1200" dirty="0" smtClean="0"/>
              <a:t> </a:t>
            </a:r>
            <a:endParaRPr lang="en-US" sz="1200" dirty="0"/>
          </a:p>
        </p:txBody>
      </p:sp>
      <p:pic>
        <p:nvPicPr>
          <p:cNvPr id="7" name="Picture 6"/>
          <p:cNvPicPr>
            <a:picLocks noChangeAspect="1"/>
          </p:cNvPicPr>
          <p:nvPr/>
        </p:nvPicPr>
        <p:blipFill rotWithShape="1">
          <a:blip r:embed="rId4"/>
          <a:srcRect l="32083" t="741" r="32188" b="926"/>
          <a:stretch/>
        </p:blipFill>
        <p:spPr>
          <a:xfrm>
            <a:off x="6190495" y="1801794"/>
            <a:ext cx="2867498" cy="4098129"/>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rotWithShape="1">
          <a:blip r:embed="rId5"/>
          <a:srcRect l="30521" t="555" r="30833" b="186"/>
          <a:stretch/>
        </p:blipFill>
        <p:spPr>
          <a:xfrm>
            <a:off x="3860800" y="1310297"/>
            <a:ext cx="2591668" cy="3744296"/>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p:cNvPicPr>
            <a:picLocks noChangeAspect="1"/>
          </p:cNvPicPr>
          <p:nvPr/>
        </p:nvPicPr>
        <p:blipFill rotWithShape="1">
          <a:blip r:embed="rId6"/>
          <a:srcRect l="12500" r="12500"/>
          <a:stretch/>
        </p:blipFill>
        <p:spPr>
          <a:xfrm>
            <a:off x="396240" y="256540"/>
            <a:ext cx="3464560" cy="2598420"/>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Rectangle 2"/>
          <p:cNvSpPr/>
          <p:nvPr/>
        </p:nvSpPr>
        <p:spPr>
          <a:xfrm>
            <a:off x="0" y="5416717"/>
            <a:ext cx="3614964" cy="461665"/>
          </a:xfrm>
          <a:prstGeom prst="rect">
            <a:avLst/>
          </a:prstGeom>
        </p:spPr>
        <p:txBody>
          <a:bodyPr wrap="none">
            <a:spAutoFit/>
          </a:bodyPr>
          <a:lstStyle/>
          <a:p>
            <a:r>
              <a:rPr lang="en-US" sz="1200" b="1" dirty="0"/>
              <a:t>WHO Mental Health Gap Action Programme (</a:t>
            </a:r>
            <a:r>
              <a:rPr lang="en-US" sz="1200" b="1" dirty="0" err="1"/>
              <a:t>mhGAP</a:t>
            </a:r>
            <a:r>
              <a:rPr lang="en-US" sz="1200" b="1" dirty="0" smtClean="0"/>
              <a:t>)</a:t>
            </a:r>
            <a:endParaRPr lang="en-US" sz="1200" dirty="0" smtClean="0">
              <a:hlinkClick r:id="rId7"/>
            </a:endParaRPr>
          </a:p>
          <a:p>
            <a:r>
              <a:rPr lang="en-US" sz="1200" dirty="0" smtClean="0">
                <a:hlinkClick r:id="rId7"/>
              </a:rPr>
              <a:t>https</a:t>
            </a:r>
            <a:r>
              <a:rPr lang="en-US" sz="1200" dirty="0">
                <a:hlinkClick r:id="rId7"/>
              </a:rPr>
              <a:t>://www.who.int/mental_health/mhgap/en</a:t>
            </a:r>
            <a:r>
              <a:rPr lang="en-US" sz="1200" dirty="0" smtClean="0">
                <a:hlinkClick r:id="rId7"/>
              </a:rPr>
              <a:t>/</a:t>
            </a:r>
            <a:r>
              <a:rPr lang="en-US" sz="1200" dirty="0" smtClean="0"/>
              <a:t> </a:t>
            </a:r>
            <a:endParaRPr lang="en-US" sz="1200" dirty="0"/>
          </a:p>
        </p:txBody>
      </p:sp>
      <p:sp>
        <p:nvSpPr>
          <p:cNvPr id="6" name="Rectangle 5"/>
          <p:cNvSpPr/>
          <p:nvPr/>
        </p:nvSpPr>
        <p:spPr>
          <a:xfrm>
            <a:off x="0" y="5856013"/>
            <a:ext cx="6096000" cy="276999"/>
          </a:xfrm>
          <a:prstGeom prst="rect">
            <a:avLst/>
          </a:prstGeom>
        </p:spPr>
        <p:txBody>
          <a:bodyPr>
            <a:spAutoFit/>
          </a:bodyPr>
          <a:lstStyle/>
          <a:p>
            <a:r>
              <a:rPr lang="en-US" sz="1200" dirty="0">
                <a:hlinkClick r:id="rId8"/>
              </a:rPr>
              <a:t>https://</a:t>
            </a:r>
            <a:r>
              <a:rPr lang="en-US" sz="1200" dirty="0" smtClean="0">
                <a:hlinkClick r:id="rId8"/>
              </a:rPr>
              <a:t>interagencystandingcommittee.org/system/files/iasc_guidelines_mhpss_arabic.pdf</a:t>
            </a:r>
            <a:r>
              <a:rPr lang="en-US" sz="1200" dirty="0" smtClean="0"/>
              <a:t> </a:t>
            </a:r>
            <a:endParaRPr lang="en-US" sz="1200" dirty="0"/>
          </a:p>
        </p:txBody>
      </p:sp>
      <p:sp>
        <p:nvSpPr>
          <p:cNvPr id="12" name="Rectangle 11"/>
          <p:cNvSpPr/>
          <p:nvPr/>
        </p:nvSpPr>
        <p:spPr>
          <a:xfrm>
            <a:off x="0" y="6508519"/>
            <a:ext cx="10309345" cy="276999"/>
          </a:xfrm>
          <a:prstGeom prst="rect">
            <a:avLst/>
          </a:prstGeom>
        </p:spPr>
        <p:txBody>
          <a:bodyPr wrap="square">
            <a:spAutoFit/>
          </a:bodyPr>
          <a:lstStyle/>
          <a:p>
            <a:r>
              <a:rPr lang="en-US" sz="1200" dirty="0">
                <a:hlinkClick r:id="rId9"/>
              </a:rPr>
              <a:t>https://www.preparecenter.org/sites/default/files/community-based_psychosocial_support_-_trainers_book_-_</a:t>
            </a:r>
            <a:r>
              <a:rPr lang="en-US" sz="1200" dirty="0" smtClean="0">
                <a:hlinkClick r:id="rId9"/>
              </a:rPr>
              <a:t>arabic.pdf</a:t>
            </a:r>
            <a:r>
              <a:rPr lang="ar-SY" sz="1200" dirty="0" smtClean="0"/>
              <a:t> </a:t>
            </a:r>
            <a:endParaRPr lang="en-US" sz="1200" dirty="0"/>
          </a:p>
        </p:txBody>
      </p:sp>
      <p:sp>
        <p:nvSpPr>
          <p:cNvPr id="5" name="Slide Number Placeholder 4"/>
          <p:cNvSpPr>
            <a:spLocks noGrp="1"/>
          </p:cNvSpPr>
          <p:nvPr>
            <p:ph type="sldNum" sz="quarter" idx="12"/>
          </p:nvPr>
        </p:nvSpPr>
        <p:spPr/>
        <p:txBody>
          <a:bodyPr/>
          <a:lstStyle/>
          <a:p>
            <a:fld id="{ADA9985A-BED4-403F-8F8A-932D2D8E8E14}" type="slidenum">
              <a:rPr lang="en-US" smtClean="0"/>
              <a:t>52</a:t>
            </a:fld>
            <a:endParaRPr lang="en-US"/>
          </a:p>
        </p:txBody>
      </p:sp>
    </p:spTree>
    <p:extLst>
      <p:ext uri="{BB962C8B-B14F-4D97-AF65-F5344CB8AC3E}">
        <p14:creationId xmlns:p14="http://schemas.microsoft.com/office/powerpoint/2010/main" val="9970082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95250"/>
            <a:ext cx="11982449" cy="981075"/>
          </a:xfrm>
          <a:solidFill>
            <a:srgbClr val="00B050"/>
          </a:solidFill>
          <a:ln>
            <a:noFill/>
          </a:ln>
        </p:spPr>
        <p:style>
          <a:lnRef idx="2">
            <a:schemeClr val="accent4"/>
          </a:lnRef>
          <a:fillRef idx="1">
            <a:schemeClr val="lt1"/>
          </a:fillRef>
          <a:effectRef idx="0">
            <a:schemeClr val="accent4"/>
          </a:effectRef>
          <a:fontRef idx="minor">
            <a:schemeClr val="dk1"/>
          </a:fontRef>
        </p:style>
        <p:txBody>
          <a:bodyPr anchor="ctr">
            <a:normAutofit fontScale="90000"/>
          </a:bodyPr>
          <a:lstStyle/>
          <a:p>
            <a:pPr algn="ctr" rtl="1"/>
            <a:r>
              <a:rPr lang="en-US" sz="7200" b="1" dirty="0" err="1" smtClean="0">
                <a:solidFill>
                  <a:schemeClr val="bg1"/>
                </a:solidFill>
              </a:rPr>
              <a:t>mhGAP</a:t>
            </a:r>
            <a:endParaRPr lang="en-US" sz="7200" b="1" dirty="0">
              <a:solidFill>
                <a:schemeClr val="bg1"/>
              </a:solidFill>
            </a:endParaRPr>
          </a:p>
        </p:txBody>
      </p:sp>
      <p:sp>
        <p:nvSpPr>
          <p:cNvPr id="7" name="Text Placeholder 6"/>
          <p:cNvSpPr>
            <a:spLocks noGrp="1"/>
          </p:cNvSpPr>
          <p:nvPr>
            <p:ph type="body" idx="1"/>
          </p:nvPr>
        </p:nvSpPr>
        <p:spPr>
          <a:xfrm>
            <a:off x="104776" y="1185863"/>
            <a:ext cx="5892800" cy="823912"/>
          </a:xfrm>
          <a:solidFill>
            <a:srgbClr val="00B0F0"/>
          </a:solidFill>
        </p:spPr>
        <p:txBody>
          <a:bodyPr anchor="ctr">
            <a:noAutofit/>
          </a:bodyPr>
          <a:lstStyle/>
          <a:p>
            <a:pPr algn="ctr" rtl="1">
              <a:lnSpc>
                <a:spcPct val="100000"/>
              </a:lnSpc>
            </a:pPr>
            <a:r>
              <a:rPr lang="ar-SY" sz="4800" dirty="0" smtClean="0">
                <a:solidFill>
                  <a:schemeClr val="bg1"/>
                </a:solidFill>
              </a:rPr>
              <a:t>بعـد</a:t>
            </a:r>
            <a:endParaRPr lang="en-US" sz="4800" dirty="0">
              <a:solidFill>
                <a:schemeClr val="bg1"/>
              </a:solidFill>
            </a:endParaRPr>
          </a:p>
        </p:txBody>
      </p:sp>
      <p:sp>
        <p:nvSpPr>
          <p:cNvPr id="3" name="Content Placeholder 2"/>
          <p:cNvSpPr>
            <a:spLocks noGrp="1"/>
          </p:cNvSpPr>
          <p:nvPr>
            <p:ph sz="half" idx="2"/>
          </p:nvPr>
        </p:nvSpPr>
        <p:spPr>
          <a:xfrm>
            <a:off x="104776" y="2009774"/>
            <a:ext cx="5892800" cy="4714875"/>
          </a:xfrm>
          <a:solidFill>
            <a:schemeClr val="accent1">
              <a:lumMod val="20000"/>
              <a:lumOff val="80000"/>
            </a:schemeClr>
          </a:solidFill>
        </p:spPr>
        <p:txBody>
          <a:bodyPr anchor="t">
            <a:noAutofit/>
          </a:bodyPr>
          <a:lstStyle/>
          <a:p>
            <a:pPr algn="r" rtl="1">
              <a:lnSpc>
                <a:spcPct val="150000"/>
              </a:lnSpc>
            </a:pPr>
            <a:r>
              <a:rPr lang="ar-SY" sz="4400" b="1" dirty="0" smtClean="0"/>
              <a:t>90%</a:t>
            </a:r>
            <a:r>
              <a:rPr lang="ar-SY" sz="3200" dirty="0" smtClean="0"/>
              <a:t> </a:t>
            </a:r>
            <a:r>
              <a:rPr lang="ar-SY" sz="3200" dirty="0"/>
              <a:t>أصبحوا قادرين على كشف وتشخيص وتدبير وإحالة الإضطرابات النفسية وفقاً لبروتوكول </a:t>
            </a:r>
            <a:r>
              <a:rPr lang="en-US" sz="3200" dirty="0" err="1"/>
              <a:t>mhGAP</a:t>
            </a:r>
            <a:endParaRPr lang="en-US" sz="3200" dirty="0"/>
          </a:p>
          <a:p>
            <a:pPr algn="r" rtl="1">
              <a:lnSpc>
                <a:spcPct val="150000"/>
              </a:lnSpc>
            </a:pPr>
            <a:r>
              <a:rPr lang="ar-SY" sz="3200" dirty="0" smtClean="0"/>
              <a:t>تم تشخيص وتدبير وتوثيق </a:t>
            </a:r>
            <a:r>
              <a:rPr lang="ar-SY" sz="4000" b="1" dirty="0" smtClean="0"/>
              <a:t>2072</a:t>
            </a:r>
            <a:r>
              <a:rPr lang="ar-SY" sz="2000" dirty="0" smtClean="0"/>
              <a:t> </a:t>
            </a:r>
            <a:r>
              <a:rPr lang="ar-SY" sz="3200" dirty="0"/>
              <a:t>حالة </a:t>
            </a:r>
            <a:r>
              <a:rPr lang="ar-SY" sz="3200" dirty="0" smtClean="0"/>
              <a:t>منذ عام 2015</a:t>
            </a:r>
            <a:endParaRPr lang="ar-SY" sz="3200" dirty="0"/>
          </a:p>
        </p:txBody>
      </p:sp>
      <p:sp>
        <p:nvSpPr>
          <p:cNvPr id="8" name="Text Placeholder 7"/>
          <p:cNvSpPr>
            <a:spLocks noGrp="1"/>
          </p:cNvSpPr>
          <p:nvPr>
            <p:ph type="body" sz="quarter" idx="3"/>
          </p:nvPr>
        </p:nvSpPr>
        <p:spPr>
          <a:xfrm>
            <a:off x="6172200" y="1185863"/>
            <a:ext cx="5915024" cy="823912"/>
          </a:xfrm>
          <a:solidFill>
            <a:srgbClr val="FF0000"/>
          </a:solidFill>
        </p:spPr>
        <p:txBody>
          <a:bodyPr anchor="ctr">
            <a:normAutofit/>
          </a:bodyPr>
          <a:lstStyle/>
          <a:p>
            <a:pPr algn="ctr" rtl="1">
              <a:lnSpc>
                <a:spcPct val="100000"/>
              </a:lnSpc>
            </a:pPr>
            <a:r>
              <a:rPr lang="ar-SY" sz="4800" dirty="0" smtClean="0">
                <a:solidFill>
                  <a:schemeClr val="bg1"/>
                </a:solidFill>
              </a:rPr>
              <a:t>قبل</a:t>
            </a:r>
            <a:endParaRPr lang="en-US" sz="4800" dirty="0">
              <a:solidFill>
                <a:schemeClr val="bg1"/>
              </a:solidFill>
            </a:endParaRPr>
          </a:p>
        </p:txBody>
      </p:sp>
      <p:sp>
        <p:nvSpPr>
          <p:cNvPr id="9" name="Content Placeholder 8"/>
          <p:cNvSpPr>
            <a:spLocks noGrp="1"/>
          </p:cNvSpPr>
          <p:nvPr>
            <p:ph sz="quarter" idx="4"/>
          </p:nvPr>
        </p:nvSpPr>
        <p:spPr>
          <a:xfrm>
            <a:off x="6172199" y="2009774"/>
            <a:ext cx="5915025" cy="4714876"/>
          </a:xfrm>
          <a:solidFill>
            <a:srgbClr val="FFE5E5"/>
          </a:solidFill>
        </p:spPr>
        <p:txBody>
          <a:bodyPr anchor="t">
            <a:noAutofit/>
          </a:bodyPr>
          <a:lstStyle/>
          <a:p>
            <a:pPr algn="r" rtl="1">
              <a:lnSpc>
                <a:spcPct val="150000"/>
              </a:lnSpc>
            </a:pPr>
            <a:r>
              <a:rPr lang="ar-SY" dirty="0"/>
              <a:t>حوالي </a:t>
            </a:r>
            <a:r>
              <a:rPr lang="ar-SY" sz="4000" b="1" dirty="0"/>
              <a:t>50% </a:t>
            </a:r>
            <a:r>
              <a:rPr lang="ar-SY" dirty="0"/>
              <a:t>من الأطباء لم يقدموا للحالات النفسية التي </a:t>
            </a:r>
            <a:r>
              <a:rPr lang="ar-SY" dirty="0" smtClean="0"/>
              <a:t>كانوا يشاهدوها أي علاج، ومن قاموا بالعلاج لم يكن وفق بروتوكول، والعديد من الحالات لم تكن تثير الاشتباه بها.</a:t>
            </a:r>
            <a:endParaRPr lang="ar-SY" dirty="0"/>
          </a:p>
          <a:p>
            <a:pPr algn="r" rtl="1">
              <a:lnSpc>
                <a:spcPct val="150000"/>
              </a:lnSpc>
            </a:pPr>
            <a:r>
              <a:rPr lang="ar-SY" b="1" dirty="0"/>
              <a:t>لا يوجد إحصائيات </a:t>
            </a:r>
            <a:r>
              <a:rPr lang="ar-SY" dirty="0"/>
              <a:t>عن عدد الحالات المشخصة والمعالجة.</a:t>
            </a:r>
          </a:p>
        </p:txBody>
      </p:sp>
      <p:sp>
        <p:nvSpPr>
          <p:cNvPr id="4" name="Slide Number Placeholder 3"/>
          <p:cNvSpPr>
            <a:spLocks noGrp="1"/>
          </p:cNvSpPr>
          <p:nvPr>
            <p:ph type="sldNum" sz="quarter" idx="12"/>
          </p:nvPr>
        </p:nvSpPr>
        <p:spPr/>
        <p:txBody>
          <a:bodyPr/>
          <a:lstStyle/>
          <a:p>
            <a:fld id="{ADA9985A-BED4-403F-8F8A-932D2D8E8E14}" type="slidenum">
              <a:rPr lang="en-US" smtClean="0"/>
              <a:t>53</a:t>
            </a:fld>
            <a:endParaRPr lang="en-US"/>
          </a:p>
        </p:txBody>
      </p:sp>
    </p:spTree>
    <p:extLst>
      <p:ext uri="{BB962C8B-B14F-4D97-AF65-F5344CB8AC3E}">
        <p14:creationId xmlns:p14="http://schemas.microsoft.com/office/powerpoint/2010/main" val="21427992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38" y="152401"/>
            <a:ext cx="11680596" cy="745794"/>
          </a:xfrm>
          <a:noFill/>
          <a:ln>
            <a:noFill/>
          </a:ln>
        </p:spPr>
        <p:txBody>
          <a:bodyPr>
            <a:noAutofit/>
          </a:bodyPr>
          <a:lstStyle/>
          <a:p>
            <a:pPr algn="ctr" rtl="1"/>
            <a:r>
              <a:rPr lang="ar-SY" sz="2800" b="1" dirty="0">
                <a:solidFill>
                  <a:srgbClr val="FF0000"/>
                </a:solidFill>
              </a:rPr>
              <a:t>المستوى 3 </a:t>
            </a:r>
            <a:r>
              <a:rPr lang="ar-SY" sz="2800" b="1" dirty="0" smtClean="0">
                <a:solidFill>
                  <a:srgbClr val="FF0000"/>
                </a:solidFill>
              </a:rPr>
              <a:t>- خدمات </a:t>
            </a:r>
            <a:r>
              <a:rPr lang="ar-SY" sz="2800" b="1" dirty="0">
                <a:solidFill>
                  <a:srgbClr val="FF0000"/>
                </a:solidFill>
              </a:rPr>
              <a:t>الرعاية النفسية </a:t>
            </a:r>
            <a:r>
              <a:rPr lang="ar-SY" sz="2800" b="1" dirty="0" smtClean="0">
                <a:solidFill>
                  <a:srgbClr val="FF0000"/>
                </a:solidFill>
              </a:rPr>
              <a:t>الأولية – مراكز الرعاية الصحية الأولية في منطقة سلمية</a:t>
            </a:r>
            <a:endParaRPr lang="en-US" sz="2800" b="1" dirty="0">
              <a:solidFill>
                <a:srgbClr val="FF000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65362462"/>
              </p:ext>
            </p:extLst>
          </p:nvPr>
        </p:nvGraphicFramePr>
        <p:xfrm>
          <a:off x="111760" y="1568450"/>
          <a:ext cx="12080240" cy="5106988"/>
        </p:xfrm>
        <a:graphic>
          <a:graphicData uri="http://schemas.openxmlformats.org/drawingml/2006/chart">
            <c:chart xmlns:c="http://schemas.openxmlformats.org/drawingml/2006/chart" xmlns:r="http://schemas.openxmlformats.org/officeDocument/2006/relationships" r:id="rId2"/>
          </a:graphicData>
        </a:graphic>
      </p:graphicFrame>
      <p:sp>
        <p:nvSpPr>
          <p:cNvPr id="3" name="Left Brace 2"/>
          <p:cNvSpPr/>
          <p:nvPr/>
        </p:nvSpPr>
        <p:spPr>
          <a:xfrm>
            <a:off x="1545022" y="2249214"/>
            <a:ext cx="882868" cy="2970486"/>
          </a:xfrm>
          <a:prstGeom prst="leftBrace">
            <a:avLst>
              <a:gd name="adj1" fmla="val 30952"/>
              <a:gd name="adj2" fmla="val 50000"/>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 name="Straight Connector 4"/>
          <p:cNvCxnSpPr/>
          <p:nvPr/>
        </p:nvCxnSpPr>
        <p:spPr>
          <a:xfrm flipV="1">
            <a:off x="2427890" y="2238704"/>
            <a:ext cx="6947338" cy="1051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071983" y="906730"/>
            <a:ext cx="2808782" cy="1323439"/>
          </a:xfrm>
          <a:prstGeom prst="rect">
            <a:avLst/>
          </a:prstGeom>
        </p:spPr>
        <p:txBody>
          <a:bodyPr wrap="none">
            <a:spAutoFit/>
          </a:bodyPr>
          <a:lstStyle/>
          <a:p>
            <a:r>
              <a:rPr lang="ar-SY" sz="8000" b="1" dirty="0" smtClean="0">
                <a:solidFill>
                  <a:srgbClr val="00B050"/>
                </a:solidFill>
              </a:rPr>
              <a:t>400%</a:t>
            </a:r>
            <a:endParaRPr lang="en-US" sz="8000" b="1" dirty="0">
              <a:solidFill>
                <a:srgbClr val="00B050"/>
              </a:solidFill>
            </a:endParaRPr>
          </a:p>
        </p:txBody>
      </p:sp>
      <p:sp>
        <p:nvSpPr>
          <p:cNvPr id="10" name="Up Arrow 9"/>
          <p:cNvSpPr/>
          <p:nvPr/>
        </p:nvSpPr>
        <p:spPr>
          <a:xfrm>
            <a:off x="9880765" y="1075640"/>
            <a:ext cx="883952" cy="985618"/>
          </a:xfrm>
          <a:prstGeom prst="upArrow">
            <a:avLst>
              <a:gd name="adj1" fmla="val 30976"/>
              <a:gd name="adj2" fmla="val 50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DA9985A-BED4-403F-8F8A-932D2D8E8E14}" type="slidenum">
              <a:rPr lang="en-US" smtClean="0"/>
              <a:t>54</a:t>
            </a:fld>
            <a:endParaRPr lang="en-US"/>
          </a:p>
        </p:txBody>
      </p:sp>
    </p:spTree>
    <p:extLst>
      <p:ext uri="{BB962C8B-B14F-4D97-AF65-F5344CB8AC3E}">
        <p14:creationId xmlns:p14="http://schemas.microsoft.com/office/powerpoint/2010/main" val="40963699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A9985A-BED4-403F-8F8A-932D2D8E8E14}" type="slidenum">
              <a:rPr lang="en-US" smtClean="0"/>
              <a:t>55</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2118" y="0"/>
            <a:ext cx="5921298" cy="394753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843561"/>
            <a:ext cx="6021659" cy="4014439"/>
          </a:xfrm>
          <a:prstGeom prst="rect">
            <a:avLst/>
          </a:prstGeom>
        </p:spPr>
      </p:pic>
    </p:spTree>
    <p:extLst>
      <p:ext uri="{BB962C8B-B14F-4D97-AF65-F5344CB8AC3E}">
        <p14:creationId xmlns:p14="http://schemas.microsoft.com/office/powerpoint/2010/main" val="37779329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38" y="152401"/>
            <a:ext cx="11680596" cy="1247774"/>
          </a:xfrm>
          <a:solidFill>
            <a:srgbClr val="00B050"/>
          </a:solidFill>
        </p:spPr>
        <p:txBody>
          <a:bodyPr>
            <a:normAutofit/>
          </a:bodyPr>
          <a:lstStyle/>
          <a:p>
            <a:pPr algn="ctr" rtl="1"/>
            <a:r>
              <a:rPr lang="ar-SY" sz="6600" b="1" dirty="0" smtClean="0">
                <a:solidFill>
                  <a:schemeClr val="bg1"/>
                </a:solidFill>
                <a:effectLst>
                  <a:outerShdw blurRad="38100" dist="38100" dir="2700000" algn="tl">
                    <a:srgbClr val="000000">
                      <a:alpha val="43137"/>
                    </a:srgbClr>
                  </a:outerShdw>
                </a:effectLst>
              </a:rPr>
              <a:t>المستوى 3 - الدروس المستفادة</a:t>
            </a:r>
            <a:endParaRPr lang="en-US" sz="66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3738" y="1568140"/>
            <a:ext cx="11680596" cy="5106980"/>
          </a:xfrm>
        </p:spPr>
        <p:txBody>
          <a:bodyPr>
            <a:noAutofit/>
          </a:bodyPr>
          <a:lstStyle/>
          <a:p>
            <a:pPr algn="r" rtl="1">
              <a:lnSpc>
                <a:spcPct val="150000"/>
              </a:lnSpc>
            </a:pPr>
            <a:r>
              <a:rPr lang="ar-SY" sz="4000" dirty="0" smtClean="0"/>
              <a:t>أهمية دمج خدمات الصحة النفسية بخدمات الرعاية الصحية الأولية (لتكون ضمن الحزمة الأساسية من الخدمات).</a:t>
            </a:r>
          </a:p>
          <a:p>
            <a:pPr algn="r" rtl="1">
              <a:lnSpc>
                <a:spcPct val="150000"/>
              </a:lnSpc>
            </a:pPr>
            <a:r>
              <a:rPr lang="ar-SY" sz="4000" dirty="0" smtClean="0"/>
              <a:t>مراجعة ظروف وبيئة تقديم الخدمات بما يراعي شروط خدمات الصحة النفسية.</a:t>
            </a:r>
          </a:p>
          <a:p>
            <a:pPr algn="r" rtl="1">
              <a:lnSpc>
                <a:spcPct val="150000"/>
              </a:lnSpc>
            </a:pPr>
            <a:r>
              <a:rPr lang="ar-SY" sz="4000" dirty="0" smtClean="0"/>
              <a:t>التسويق للخدمات وتوفرها.</a:t>
            </a:r>
          </a:p>
        </p:txBody>
      </p:sp>
      <p:sp>
        <p:nvSpPr>
          <p:cNvPr id="4" name="Slide Number Placeholder 3"/>
          <p:cNvSpPr>
            <a:spLocks noGrp="1"/>
          </p:cNvSpPr>
          <p:nvPr>
            <p:ph type="sldNum" sz="quarter" idx="12"/>
          </p:nvPr>
        </p:nvSpPr>
        <p:spPr/>
        <p:txBody>
          <a:bodyPr/>
          <a:lstStyle/>
          <a:p>
            <a:fld id="{ADA9985A-BED4-403F-8F8A-932D2D8E8E14}" type="slidenum">
              <a:rPr lang="en-US" smtClean="0"/>
              <a:t>56</a:t>
            </a:fld>
            <a:endParaRPr lang="en-US"/>
          </a:p>
        </p:txBody>
      </p:sp>
    </p:spTree>
    <p:extLst>
      <p:ext uri="{BB962C8B-B14F-4D97-AF65-F5344CB8AC3E}">
        <p14:creationId xmlns:p14="http://schemas.microsoft.com/office/powerpoint/2010/main" val="23022643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62050" y="50800"/>
            <a:ext cx="9867900" cy="609600"/>
          </a:xfrm>
          <a:noFill/>
        </p:spPr>
        <p:txBody>
          <a:bodyPr>
            <a:noAutofit/>
          </a:bodyPr>
          <a:lstStyle/>
          <a:p>
            <a:pPr rtl="1"/>
            <a:r>
              <a:rPr lang="ar-SY" sz="3200" dirty="0"/>
              <a:t>مستويات خدمات الدعم النفسي الاجتماعي (هرم التدخلات</a:t>
            </a:r>
            <a:r>
              <a:rPr lang="ar-SY" sz="3200" dirty="0" smtClean="0"/>
              <a:t>) خلال الأزمات</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13793812"/>
              </p:ext>
            </p:extLst>
          </p:nvPr>
        </p:nvGraphicFramePr>
        <p:xfrm>
          <a:off x="1524000" y="762000"/>
          <a:ext cx="89916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Heptagon 7"/>
          <p:cNvSpPr/>
          <p:nvPr/>
        </p:nvSpPr>
        <p:spPr>
          <a:xfrm>
            <a:off x="1524000" y="5991225"/>
            <a:ext cx="636814" cy="685800"/>
          </a:xfrm>
          <a:prstGeom prst="heptagon">
            <a:avLst/>
          </a:prstGeom>
          <a:solidFill>
            <a:schemeClr val="bg1">
              <a:lumMod val="85000"/>
            </a:schemeClr>
          </a:solidFill>
          <a:ln>
            <a:solidFill>
              <a:schemeClr val="bg1">
                <a:lumMod val="8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ar-SY" sz="3600" b="1" dirty="0">
                <a:solidFill>
                  <a:schemeClr val="bg1"/>
                </a:solidFill>
              </a:rPr>
              <a:t>1</a:t>
            </a:r>
            <a:endParaRPr lang="en-US" sz="3600" b="1" dirty="0">
              <a:solidFill>
                <a:schemeClr val="bg1"/>
              </a:solidFill>
            </a:endParaRPr>
          </a:p>
        </p:txBody>
      </p:sp>
      <p:sp>
        <p:nvSpPr>
          <p:cNvPr id="9" name="Heptagon 8"/>
          <p:cNvSpPr/>
          <p:nvPr/>
        </p:nvSpPr>
        <p:spPr>
          <a:xfrm>
            <a:off x="2543175" y="4566964"/>
            <a:ext cx="636814" cy="685800"/>
          </a:xfrm>
          <a:prstGeom prst="heptagon">
            <a:avLst/>
          </a:prstGeom>
          <a:solidFill>
            <a:schemeClr val="bg1">
              <a:lumMod val="85000"/>
            </a:schemeClr>
          </a:solidFill>
          <a:ln>
            <a:solidFill>
              <a:schemeClr val="bg1">
                <a:lumMod val="8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ar-SY" sz="3600" b="1" dirty="0">
                <a:solidFill>
                  <a:schemeClr val="bg1"/>
                </a:solidFill>
              </a:rPr>
              <a:t>2</a:t>
            </a:r>
            <a:endParaRPr lang="en-US" sz="3600" b="1" dirty="0">
              <a:solidFill>
                <a:schemeClr val="bg1"/>
              </a:solidFill>
            </a:endParaRPr>
          </a:p>
        </p:txBody>
      </p:sp>
      <p:sp>
        <p:nvSpPr>
          <p:cNvPr id="14" name="Heptagon 13"/>
          <p:cNvSpPr/>
          <p:nvPr/>
        </p:nvSpPr>
        <p:spPr>
          <a:xfrm>
            <a:off x="3687536" y="3029385"/>
            <a:ext cx="636814" cy="685800"/>
          </a:xfrm>
          <a:prstGeom prst="heptagon">
            <a:avLst/>
          </a:prstGeom>
          <a:solidFill>
            <a:schemeClr val="bg1">
              <a:lumMod val="85000"/>
            </a:schemeClr>
          </a:solidFill>
          <a:ln>
            <a:solidFill>
              <a:schemeClr val="bg1">
                <a:lumMod val="8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ar-SY" sz="3600" b="1" dirty="0">
                <a:solidFill>
                  <a:schemeClr val="bg1"/>
                </a:solidFill>
              </a:rPr>
              <a:t>3</a:t>
            </a:r>
            <a:endParaRPr lang="en-US" sz="3600" b="1" dirty="0">
              <a:solidFill>
                <a:schemeClr val="bg1"/>
              </a:solidFill>
            </a:endParaRPr>
          </a:p>
        </p:txBody>
      </p:sp>
      <p:sp>
        <p:nvSpPr>
          <p:cNvPr id="15" name="Heptagon 14"/>
          <p:cNvSpPr/>
          <p:nvPr/>
        </p:nvSpPr>
        <p:spPr>
          <a:xfrm>
            <a:off x="4810125" y="1514967"/>
            <a:ext cx="636814" cy="685800"/>
          </a:xfrm>
          <a:prstGeom prst="heptago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ar-SY" sz="3600" b="1" dirty="0"/>
              <a:t>4</a:t>
            </a:r>
            <a:endParaRPr lang="en-US" sz="3600" b="1" dirty="0"/>
          </a:p>
        </p:txBody>
      </p:sp>
      <p:sp>
        <p:nvSpPr>
          <p:cNvPr id="2" name="Slide Number Placeholder 1"/>
          <p:cNvSpPr>
            <a:spLocks noGrp="1"/>
          </p:cNvSpPr>
          <p:nvPr>
            <p:ph type="sldNum" sz="quarter" idx="12"/>
          </p:nvPr>
        </p:nvSpPr>
        <p:spPr>
          <a:noFill/>
        </p:spPr>
        <p:txBody>
          <a:bodyPr/>
          <a:lstStyle/>
          <a:p>
            <a:fld id="{ADA9985A-BED4-403F-8F8A-932D2D8E8E14}" type="slidenum">
              <a:rPr lang="en-US" smtClean="0"/>
              <a:t>57</a:t>
            </a:fld>
            <a:endParaRPr lang="en-US"/>
          </a:p>
        </p:txBody>
      </p:sp>
    </p:spTree>
    <p:extLst>
      <p:ext uri="{BB962C8B-B14F-4D97-AF65-F5344CB8AC3E}">
        <p14:creationId xmlns:p14="http://schemas.microsoft.com/office/powerpoint/2010/main" val="3389223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95250"/>
            <a:ext cx="11982449" cy="981075"/>
          </a:xfrm>
          <a:noFill/>
          <a:ln>
            <a:noFill/>
          </a:ln>
        </p:spPr>
        <p:style>
          <a:lnRef idx="2">
            <a:schemeClr val="accent4"/>
          </a:lnRef>
          <a:fillRef idx="1">
            <a:schemeClr val="lt1"/>
          </a:fillRef>
          <a:effectRef idx="0">
            <a:schemeClr val="accent4"/>
          </a:effectRef>
          <a:fontRef idx="minor">
            <a:schemeClr val="dk1"/>
          </a:fontRef>
        </p:style>
        <p:txBody>
          <a:bodyPr anchor="ctr">
            <a:normAutofit fontScale="90000"/>
          </a:bodyPr>
          <a:lstStyle/>
          <a:p>
            <a:pPr algn="ctr" rtl="1"/>
            <a:r>
              <a:rPr lang="ar-SY" b="1" dirty="0" smtClean="0">
                <a:solidFill>
                  <a:schemeClr val="tx1"/>
                </a:solidFill>
              </a:rPr>
              <a:t>واقع الصحة </a:t>
            </a:r>
            <a:r>
              <a:rPr lang="ar-SY" b="1" dirty="0">
                <a:solidFill>
                  <a:schemeClr val="tx1"/>
                </a:solidFill>
              </a:rPr>
              <a:t>النفسية في سلمية </a:t>
            </a:r>
            <a:r>
              <a:rPr lang="ar-SY" b="1" dirty="0" smtClean="0">
                <a:solidFill>
                  <a:schemeClr val="tx1"/>
                </a:solidFill>
              </a:rPr>
              <a:t>- المستوى </a:t>
            </a:r>
            <a:r>
              <a:rPr lang="ar-SY" b="1" dirty="0">
                <a:solidFill>
                  <a:schemeClr val="tx1"/>
                </a:solidFill>
              </a:rPr>
              <a:t>4 </a:t>
            </a:r>
            <a:r>
              <a:rPr lang="ar-SY" b="1" dirty="0" smtClean="0">
                <a:solidFill>
                  <a:schemeClr val="tx1"/>
                </a:solidFill>
              </a:rPr>
              <a:t>- الخدمات المتخصصة</a:t>
            </a:r>
            <a:endParaRPr lang="en-US" b="1" dirty="0">
              <a:solidFill>
                <a:schemeClr val="tx1"/>
              </a:solidFill>
            </a:endParaRPr>
          </a:p>
        </p:txBody>
      </p:sp>
      <p:sp>
        <p:nvSpPr>
          <p:cNvPr id="7" name="Text Placeholder 6"/>
          <p:cNvSpPr>
            <a:spLocks noGrp="1"/>
          </p:cNvSpPr>
          <p:nvPr>
            <p:ph type="body" idx="1"/>
          </p:nvPr>
        </p:nvSpPr>
        <p:spPr>
          <a:xfrm>
            <a:off x="104776" y="1185863"/>
            <a:ext cx="5892800" cy="823912"/>
          </a:xfrm>
          <a:solidFill>
            <a:srgbClr val="00B0F0"/>
          </a:solidFill>
        </p:spPr>
        <p:txBody>
          <a:bodyPr anchor="ctr">
            <a:noAutofit/>
          </a:bodyPr>
          <a:lstStyle/>
          <a:p>
            <a:pPr algn="ctr" rtl="1">
              <a:lnSpc>
                <a:spcPct val="100000"/>
              </a:lnSpc>
            </a:pPr>
            <a:r>
              <a:rPr lang="ar-SY" sz="4400" dirty="0" smtClean="0">
                <a:solidFill>
                  <a:schemeClr val="bg1"/>
                </a:solidFill>
              </a:rPr>
              <a:t>أثناء الأزمة</a:t>
            </a:r>
            <a:endParaRPr lang="en-US" sz="4400" dirty="0">
              <a:solidFill>
                <a:schemeClr val="bg1"/>
              </a:solidFill>
            </a:endParaRPr>
          </a:p>
        </p:txBody>
      </p:sp>
      <p:sp>
        <p:nvSpPr>
          <p:cNvPr id="3" name="Content Placeholder 2"/>
          <p:cNvSpPr>
            <a:spLocks noGrp="1"/>
          </p:cNvSpPr>
          <p:nvPr>
            <p:ph sz="half" idx="2"/>
          </p:nvPr>
        </p:nvSpPr>
        <p:spPr>
          <a:xfrm>
            <a:off x="104776" y="2009774"/>
            <a:ext cx="5892800" cy="4714875"/>
          </a:xfrm>
          <a:solidFill>
            <a:schemeClr val="accent1">
              <a:lumMod val="20000"/>
              <a:lumOff val="80000"/>
            </a:schemeClr>
          </a:solidFill>
        </p:spPr>
        <p:txBody>
          <a:bodyPr anchor="t">
            <a:noAutofit/>
          </a:bodyPr>
          <a:lstStyle/>
          <a:p>
            <a:pPr algn="just" rtl="1">
              <a:lnSpc>
                <a:spcPct val="150000"/>
              </a:lnSpc>
            </a:pPr>
            <a:r>
              <a:rPr lang="ar-SY" sz="2400" dirty="0"/>
              <a:t>تم تأسيس مركز اسشاري صحي بهدف توفير خدمات </a:t>
            </a:r>
            <a:r>
              <a:rPr lang="ar-SY" sz="2400" b="1" dirty="0">
                <a:solidFill>
                  <a:srgbClr val="FF0000"/>
                </a:solidFill>
              </a:rPr>
              <a:t>مجانية</a:t>
            </a:r>
            <a:r>
              <a:rPr lang="ar-SY" sz="2400" dirty="0">
                <a:solidFill>
                  <a:srgbClr val="FF0000"/>
                </a:solidFill>
              </a:rPr>
              <a:t> </a:t>
            </a:r>
            <a:r>
              <a:rPr lang="ar-SY" sz="2400" dirty="0"/>
              <a:t>بمجال الأمراض غير المعدية والصحة النفسية </a:t>
            </a:r>
            <a:r>
              <a:rPr lang="ar-SY" sz="2400" dirty="0" smtClean="0"/>
              <a:t>(طبيب نفسي وأخصائية علاج سلوكي) بالتعاون </a:t>
            </a:r>
            <a:r>
              <a:rPr lang="ar-SY" sz="2400" dirty="0"/>
              <a:t>مع منظمة الصحة العالمية وصندوق الأمم المتحدة </a:t>
            </a:r>
            <a:r>
              <a:rPr lang="ar-SY" sz="2400" dirty="0" smtClean="0"/>
              <a:t>للسكان.</a:t>
            </a:r>
          </a:p>
          <a:p>
            <a:pPr algn="just" rtl="1">
              <a:lnSpc>
                <a:spcPct val="150000"/>
              </a:lnSpc>
            </a:pPr>
            <a:r>
              <a:rPr lang="ar-SY" sz="2400" dirty="0"/>
              <a:t>المجموع الكلي للمرضى الذين استفادوا من خدمات المركز الاستشاري بمجال الصحة النفسية هو </a:t>
            </a:r>
            <a:r>
              <a:rPr lang="ar-SY" sz="2400" b="1" dirty="0" smtClean="0">
                <a:solidFill>
                  <a:srgbClr val="FF0000"/>
                </a:solidFill>
              </a:rPr>
              <a:t>1712</a:t>
            </a:r>
            <a:r>
              <a:rPr lang="ar-SY" sz="2600" dirty="0"/>
              <a:t> </a:t>
            </a:r>
            <a:r>
              <a:rPr lang="ar-SY" sz="2600" dirty="0" smtClean="0"/>
              <a:t>منذ بداية عام 2015</a:t>
            </a:r>
            <a:endParaRPr lang="ar-SY" sz="2400" dirty="0" smtClean="0"/>
          </a:p>
        </p:txBody>
      </p:sp>
      <p:sp>
        <p:nvSpPr>
          <p:cNvPr id="8" name="Text Placeholder 7"/>
          <p:cNvSpPr>
            <a:spLocks noGrp="1"/>
          </p:cNvSpPr>
          <p:nvPr>
            <p:ph type="body" sz="quarter" idx="3"/>
          </p:nvPr>
        </p:nvSpPr>
        <p:spPr>
          <a:xfrm>
            <a:off x="6172200" y="1185863"/>
            <a:ext cx="5915024" cy="823912"/>
          </a:xfrm>
          <a:solidFill>
            <a:srgbClr val="FF0000"/>
          </a:solidFill>
        </p:spPr>
        <p:txBody>
          <a:bodyPr anchor="ctr">
            <a:normAutofit/>
          </a:bodyPr>
          <a:lstStyle/>
          <a:p>
            <a:pPr algn="ctr" rtl="1">
              <a:lnSpc>
                <a:spcPct val="100000"/>
              </a:lnSpc>
            </a:pPr>
            <a:r>
              <a:rPr lang="ar-SY" sz="4400" dirty="0" smtClean="0">
                <a:solidFill>
                  <a:schemeClr val="bg1"/>
                </a:solidFill>
              </a:rPr>
              <a:t>قبل الأزمة</a:t>
            </a:r>
            <a:endParaRPr lang="en-US" sz="4400" dirty="0">
              <a:solidFill>
                <a:schemeClr val="bg1"/>
              </a:solidFill>
            </a:endParaRPr>
          </a:p>
        </p:txBody>
      </p:sp>
      <p:sp>
        <p:nvSpPr>
          <p:cNvPr id="9" name="Content Placeholder 8"/>
          <p:cNvSpPr>
            <a:spLocks noGrp="1"/>
          </p:cNvSpPr>
          <p:nvPr>
            <p:ph sz="quarter" idx="4"/>
          </p:nvPr>
        </p:nvSpPr>
        <p:spPr>
          <a:xfrm>
            <a:off x="6172199" y="2009774"/>
            <a:ext cx="5915025" cy="4714876"/>
          </a:xfrm>
          <a:solidFill>
            <a:srgbClr val="FFE5E5"/>
          </a:solidFill>
        </p:spPr>
        <p:txBody>
          <a:bodyPr anchor="t">
            <a:noAutofit/>
          </a:bodyPr>
          <a:lstStyle/>
          <a:p>
            <a:pPr algn="just" rtl="1">
              <a:lnSpc>
                <a:spcPct val="150000"/>
              </a:lnSpc>
            </a:pPr>
            <a:r>
              <a:rPr lang="ar-SY" dirty="0" smtClean="0"/>
              <a:t>كالعديد من مناطق القطر </a:t>
            </a:r>
            <a:r>
              <a:rPr lang="ar-SY" b="1" dirty="0" smtClean="0"/>
              <a:t>لا </a:t>
            </a:r>
            <a:r>
              <a:rPr lang="ar-SY" b="1" dirty="0"/>
              <a:t>يوجد خدمة صحة نفسية </a:t>
            </a:r>
            <a:r>
              <a:rPr lang="ar-SY" dirty="0"/>
              <a:t>مستمرة على أي مستوى (هناك فقط طبيب </a:t>
            </a:r>
            <a:r>
              <a:rPr lang="ar-SY" dirty="0" smtClean="0"/>
              <a:t>خاص يتواجد </a:t>
            </a:r>
            <a:r>
              <a:rPr lang="ar-SY" dirty="0"/>
              <a:t>ليوم واحد كل ثلاثة أسابيع</a:t>
            </a:r>
            <a:r>
              <a:rPr lang="ar-SY" dirty="0" smtClean="0"/>
              <a:t>).</a:t>
            </a:r>
            <a:endParaRPr lang="en-US" dirty="0" smtClean="0"/>
          </a:p>
          <a:p>
            <a:pPr algn="just" rtl="1">
              <a:lnSpc>
                <a:spcPct val="150000"/>
              </a:lnSpc>
            </a:pPr>
            <a:endParaRPr lang="ar-SY" dirty="0"/>
          </a:p>
          <a:p>
            <a:pPr algn="just" rtl="1">
              <a:lnSpc>
                <a:spcPct val="150000"/>
              </a:lnSpc>
            </a:pPr>
            <a:r>
              <a:rPr lang="ar-SY" b="1" dirty="0" smtClean="0"/>
              <a:t>لا </a:t>
            </a:r>
            <a:r>
              <a:rPr lang="ar-SY" b="1" dirty="0"/>
              <a:t>يوجد إحصائيات </a:t>
            </a:r>
            <a:r>
              <a:rPr lang="ar-SY" dirty="0"/>
              <a:t>عن عدد الحالات المشخصة </a:t>
            </a:r>
            <a:r>
              <a:rPr lang="ar-SY" dirty="0" smtClean="0"/>
              <a:t>والمعالجة، وكيف وأين كان المرضى يحصلون على العلاج.</a:t>
            </a:r>
            <a:endParaRPr lang="ar-SY" dirty="0"/>
          </a:p>
        </p:txBody>
      </p:sp>
      <p:sp>
        <p:nvSpPr>
          <p:cNvPr id="4" name="Slide Number Placeholder 3"/>
          <p:cNvSpPr>
            <a:spLocks noGrp="1"/>
          </p:cNvSpPr>
          <p:nvPr>
            <p:ph type="sldNum" sz="quarter" idx="12"/>
          </p:nvPr>
        </p:nvSpPr>
        <p:spPr/>
        <p:txBody>
          <a:bodyPr/>
          <a:lstStyle/>
          <a:p>
            <a:fld id="{ADA9985A-BED4-403F-8F8A-932D2D8E8E14}" type="slidenum">
              <a:rPr lang="en-US" smtClean="0"/>
              <a:t>58</a:t>
            </a:fld>
            <a:endParaRPr lang="en-US"/>
          </a:p>
        </p:txBody>
      </p:sp>
    </p:spTree>
    <p:extLst>
      <p:ext uri="{BB962C8B-B14F-4D97-AF65-F5344CB8AC3E}">
        <p14:creationId xmlns:p14="http://schemas.microsoft.com/office/powerpoint/2010/main" val="465552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DA9985A-BED4-403F-8F8A-932D2D8E8E14}" type="slidenum">
              <a:rPr lang="en-US" smtClean="0"/>
              <a:t>59</a:t>
            </a:fld>
            <a:endParaRPr lang="en-US"/>
          </a:p>
        </p:txBody>
      </p:sp>
      <p:pic>
        <p:nvPicPr>
          <p:cNvPr id="8"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5110" y="1758563"/>
            <a:ext cx="4329793" cy="2819400"/>
          </a:xfrm>
          <a:prstGeom prst="rect">
            <a:avLst/>
          </a:prstGeom>
          <a:ln w="152400">
            <a:solidFill>
              <a:schemeClr val="bg1"/>
            </a:solidFill>
          </a:ln>
        </p:spPr>
      </p:pic>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34825" y="-89700"/>
            <a:ext cx="4574400" cy="2998800"/>
          </a:xfrm>
          <a:prstGeom prst="rect">
            <a:avLst/>
          </a:prstGeom>
          <a:ln w="152400">
            <a:solidFill>
              <a:schemeClr val="bg1"/>
            </a:solidFill>
          </a:ln>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p:blipFill>
        <p:spPr>
          <a:xfrm>
            <a:off x="3602652" y="3646475"/>
            <a:ext cx="4574400" cy="3075000"/>
          </a:xfrm>
          <a:prstGeom prst="rect">
            <a:avLst/>
          </a:prstGeom>
          <a:ln w="152400">
            <a:solidFill>
              <a:schemeClr val="bg1"/>
            </a:solidFill>
          </a:ln>
        </p:spPr>
      </p:pic>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210715" y="1905000"/>
            <a:ext cx="3751685" cy="2998800"/>
          </a:xfrm>
          <a:prstGeom prst="rect">
            <a:avLst/>
          </a:prstGeom>
          <a:ln w="152400">
            <a:solidFill>
              <a:schemeClr val="bg1"/>
            </a:solidFill>
          </a:ln>
        </p:spPr>
      </p:pic>
    </p:spTree>
    <p:extLst>
      <p:ext uri="{BB962C8B-B14F-4D97-AF65-F5344CB8AC3E}">
        <p14:creationId xmlns:p14="http://schemas.microsoft.com/office/powerpoint/2010/main" val="12757108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324" y="365125"/>
            <a:ext cx="11077353" cy="5844289"/>
          </a:xfrm>
        </p:spPr>
        <p:txBody>
          <a:bodyPr>
            <a:noAutofit/>
          </a:bodyPr>
          <a:lstStyle/>
          <a:p>
            <a:pPr algn="ctr" rtl="1">
              <a:lnSpc>
                <a:spcPct val="150000"/>
              </a:lnSpc>
            </a:pPr>
            <a:r>
              <a:rPr lang="ar-SY" sz="8800" b="1" dirty="0" smtClean="0"/>
              <a:t>هل</a:t>
            </a:r>
            <a:br>
              <a:rPr lang="ar-SY" sz="8800" b="1" dirty="0" smtClean="0"/>
            </a:br>
            <a:r>
              <a:rPr lang="ar-SY" sz="8800" b="1" dirty="0" smtClean="0"/>
              <a:t>العقل السليم في الجسم السليم؟</a:t>
            </a:r>
            <a:endParaRPr lang="en-US" sz="8800" b="1" dirty="0"/>
          </a:p>
        </p:txBody>
      </p:sp>
      <p:sp>
        <p:nvSpPr>
          <p:cNvPr id="3" name="Slide Number Placeholder 2"/>
          <p:cNvSpPr>
            <a:spLocks noGrp="1"/>
          </p:cNvSpPr>
          <p:nvPr>
            <p:ph type="sldNum" sz="quarter" idx="12"/>
          </p:nvPr>
        </p:nvSpPr>
        <p:spPr/>
        <p:txBody>
          <a:bodyPr/>
          <a:lstStyle/>
          <a:p>
            <a:fld id="{ADA9985A-BED4-403F-8F8A-932D2D8E8E14}" type="slidenum">
              <a:rPr lang="en-US" smtClean="0"/>
              <a:t>6</a:t>
            </a:fld>
            <a:endParaRPr lang="en-US"/>
          </a:p>
        </p:txBody>
      </p:sp>
    </p:spTree>
    <p:extLst>
      <p:ext uri="{BB962C8B-B14F-4D97-AF65-F5344CB8AC3E}">
        <p14:creationId xmlns:p14="http://schemas.microsoft.com/office/powerpoint/2010/main" val="29090897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38" y="152401"/>
            <a:ext cx="11680596" cy="1247774"/>
          </a:xfrm>
          <a:solidFill>
            <a:srgbClr val="FF0000"/>
          </a:solidFill>
        </p:spPr>
        <p:txBody>
          <a:bodyPr>
            <a:normAutofit/>
          </a:bodyPr>
          <a:lstStyle/>
          <a:p>
            <a:pPr algn="ctr" rtl="1"/>
            <a:r>
              <a:rPr lang="ar-SY" sz="6600" b="1" dirty="0" smtClean="0">
                <a:solidFill>
                  <a:schemeClr val="bg1"/>
                </a:solidFill>
                <a:effectLst>
                  <a:outerShdw blurRad="38100" dist="38100" dir="2700000" algn="tl">
                    <a:srgbClr val="000000">
                      <a:alpha val="43137"/>
                    </a:srgbClr>
                  </a:outerShdw>
                </a:effectLst>
              </a:rPr>
              <a:t>المستوى 4 - الدروس المستفادة</a:t>
            </a:r>
            <a:endParaRPr lang="en-US" sz="66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3738" y="1568140"/>
            <a:ext cx="11680596" cy="5106980"/>
          </a:xfrm>
        </p:spPr>
        <p:txBody>
          <a:bodyPr>
            <a:noAutofit/>
          </a:bodyPr>
          <a:lstStyle/>
          <a:p>
            <a:pPr algn="r" rtl="1">
              <a:lnSpc>
                <a:spcPct val="150000"/>
              </a:lnSpc>
            </a:pPr>
            <a:r>
              <a:rPr lang="ar-SY" sz="4000" dirty="0" smtClean="0"/>
              <a:t>أهمية الربط مع مستويات الخدمات الثانوية في حال صعوبة القدرة على توفيرها على مستوى المناطق.</a:t>
            </a:r>
          </a:p>
        </p:txBody>
      </p:sp>
      <p:sp>
        <p:nvSpPr>
          <p:cNvPr id="4" name="Slide Number Placeholder 3"/>
          <p:cNvSpPr>
            <a:spLocks noGrp="1"/>
          </p:cNvSpPr>
          <p:nvPr>
            <p:ph type="sldNum" sz="quarter" idx="12"/>
          </p:nvPr>
        </p:nvSpPr>
        <p:spPr/>
        <p:txBody>
          <a:bodyPr/>
          <a:lstStyle/>
          <a:p>
            <a:fld id="{ADA9985A-BED4-403F-8F8A-932D2D8E8E14}" type="slidenum">
              <a:rPr lang="en-US" smtClean="0"/>
              <a:t>60</a:t>
            </a:fld>
            <a:endParaRPr lang="en-US"/>
          </a:p>
        </p:txBody>
      </p:sp>
    </p:spTree>
    <p:extLst>
      <p:ext uri="{BB962C8B-B14F-4D97-AF65-F5344CB8AC3E}">
        <p14:creationId xmlns:p14="http://schemas.microsoft.com/office/powerpoint/2010/main" val="35281719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38" y="152401"/>
            <a:ext cx="11680596" cy="1247774"/>
          </a:xfrm>
          <a:solidFill>
            <a:srgbClr val="00B0F0"/>
          </a:solidFill>
        </p:spPr>
        <p:txBody>
          <a:bodyPr>
            <a:normAutofit/>
          </a:bodyPr>
          <a:lstStyle/>
          <a:p>
            <a:pPr algn="ctr" rtl="1"/>
            <a:r>
              <a:rPr lang="ar-SY" sz="6000" b="1" dirty="0" smtClean="0">
                <a:solidFill>
                  <a:schemeClr val="bg1"/>
                </a:solidFill>
                <a:effectLst>
                  <a:outerShdw blurRad="38100" dist="38100" dir="2700000" algn="tl">
                    <a:srgbClr val="000000">
                      <a:alpha val="43137"/>
                    </a:srgbClr>
                  </a:outerShdw>
                </a:effectLst>
              </a:rPr>
              <a:t>أسئلة تطرح نفسها</a:t>
            </a:r>
            <a:endParaRPr lang="en-US" sz="60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3738" y="1568140"/>
            <a:ext cx="11680596" cy="5106980"/>
          </a:xfrm>
        </p:spPr>
        <p:txBody>
          <a:bodyPr>
            <a:noAutofit/>
          </a:bodyPr>
          <a:lstStyle/>
          <a:p>
            <a:pPr algn="r" rtl="1">
              <a:lnSpc>
                <a:spcPct val="150000"/>
              </a:lnSpc>
            </a:pPr>
            <a:r>
              <a:rPr lang="ar-SY" sz="3600" dirty="0" smtClean="0"/>
              <a:t>من هي الجهات المعنية التي يمكنها لعب دور كبير في ضمان التكامل في تعزيز الصحة النفسية؟</a:t>
            </a:r>
          </a:p>
          <a:p>
            <a:pPr algn="r" rtl="1">
              <a:lnSpc>
                <a:spcPct val="150000"/>
              </a:lnSpc>
            </a:pPr>
            <a:r>
              <a:rPr lang="ar-SY" sz="3600" dirty="0"/>
              <a:t>كيف يمكن تغيير وجهة نظر المجتمع والناس عن مفهوم العناية بالصحة النفسية؟</a:t>
            </a:r>
          </a:p>
          <a:p>
            <a:pPr algn="r" rtl="1">
              <a:lnSpc>
                <a:spcPct val="150000"/>
              </a:lnSpc>
            </a:pPr>
            <a:r>
              <a:rPr lang="ar-SY" sz="3600" dirty="0" smtClean="0"/>
              <a:t>ما هي أهم الدروس المستفادة والتي يمكن تعميمها على المستوى الوطني؟</a:t>
            </a:r>
          </a:p>
        </p:txBody>
      </p:sp>
      <p:sp>
        <p:nvSpPr>
          <p:cNvPr id="4" name="Slide Number Placeholder 3"/>
          <p:cNvSpPr>
            <a:spLocks noGrp="1"/>
          </p:cNvSpPr>
          <p:nvPr>
            <p:ph type="sldNum" sz="quarter" idx="12"/>
          </p:nvPr>
        </p:nvSpPr>
        <p:spPr/>
        <p:txBody>
          <a:bodyPr/>
          <a:lstStyle/>
          <a:p>
            <a:fld id="{ADA9985A-BED4-403F-8F8A-932D2D8E8E14}" type="slidenum">
              <a:rPr lang="en-US" smtClean="0"/>
              <a:t>61</a:t>
            </a:fld>
            <a:endParaRPr lang="en-US"/>
          </a:p>
        </p:txBody>
      </p:sp>
    </p:spTree>
    <p:extLst>
      <p:ext uri="{BB962C8B-B14F-4D97-AF65-F5344CB8AC3E}">
        <p14:creationId xmlns:p14="http://schemas.microsoft.com/office/powerpoint/2010/main" val="40239367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12219959" cy="6858000"/>
            <a:chOff x="0" y="0"/>
            <a:chExt cx="12219959"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19959" cy="6858000"/>
            </a:xfrm>
            <a:prstGeom prst="rect">
              <a:avLst/>
            </a:prstGeom>
          </p:spPr>
        </p:pic>
        <p:sp>
          <p:nvSpPr>
            <p:cNvPr id="3" name="Rounded Rectangle 2"/>
            <p:cNvSpPr/>
            <p:nvPr/>
          </p:nvSpPr>
          <p:spPr>
            <a:xfrm rot="20737625">
              <a:off x="3947008" y="1492691"/>
              <a:ext cx="1117600" cy="1993900"/>
            </a:xfrm>
            <a:prstGeom prst="roundRect">
              <a:avLst/>
            </a:prstGeom>
            <a:solidFill>
              <a:srgbClr val="E7F4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143000" y="1555750"/>
              <a:ext cx="2495550" cy="3702050"/>
            </a:xfrm>
            <a:custGeom>
              <a:avLst/>
              <a:gdLst>
                <a:gd name="connsiteX0" fmla="*/ 2000250 w 2495550"/>
                <a:gd name="connsiteY0" fmla="*/ 0 h 3702050"/>
                <a:gd name="connsiteX1" fmla="*/ 0 w 2495550"/>
                <a:gd name="connsiteY1" fmla="*/ 482600 h 3702050"/>
                <a:gd name="connsiteX2" fmla="*/ 577850 w 2495550"/>
                <a:gd name="connsiteY2" fmla="*/ 3702050 h 3702050"/>
                <a:gd name="connsiteX3" fmla="*/ 723900 w 2495550"/>
                <a:gd name="connsiteY3" fmla="*/ 3486150 h 3702050"/>
                <a:gd name="connsiteX4" fmla="*/ 812800 w 2495550"/>
                <a:gd name="connsiteY4" fmla="*/ 3403600 h 3702050"/>
                <a:gd name="connsiteX5" fmla="*/ 965200 w 2495550"/>
                <a:gd name="connsiteY5" fmla="*/ 3289300 h 3702050"/>
                <a:gd name="connsiteX6" fmla="*/ 1263650 w 2495550"/>
                <a:gd name="connsiteY6" fmla="*/ 3143250 h 3702050"/>
                <a:gd name="connsiteX7" fmla="*/ 1682750 w 2495550"/>
                <a:gd name="connsiteY7" fmla="*/ 2882900 h 3702050"/>
                <a:gd name="connsiteX8" fmla="*/ 1987550 w 2495550"/>
                <a:gd name="connsiteY8" fmla="*/ 2679700 h 3702050"/>
                <a:gd name="connsiteX9" fmla="*/ 2235200 w 2495550"/>
                <a:gd name="connsiteY9" fmla="*/ 2578100 h 3702050"/>
                <a:gd name="connsiteX10" fmla="*/ 2419350 w 2495550"/>
                <a:gd name="connsiteY10" fmla="*/ 2495550 h 3702050"/>
                <a:gd name="connsiteX11" fmla="*/ 2495550 w 2495550"/>
                <a:gd name="connsiteY11" fmla="*/ 2489200 h 3702050"/>
                <a:gd name="connsiteX12" fmla="*/ 2000250 w 2495550"/>
                <a:gd name="connsiteY12" fmla="*/ 0 h 370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5550" h="3702050">
                  <a:moveTo>
                    <a:pt x="2000250" y="0"/>
                  </a:moveTo>
                  <a:lnTo>
                    <a:pt x="0" y="482600"/>
                  </a:lnTo>
                  <a:lnTo>
                    <a:pt x="577850" y="3702050"/>
                  </a:lnTo>
                  <a:lnTo>
                    <a:pt x="723900" y="3486150"/>
                  </a:lnTo>
                  <a:lnTo>
                    <a:pt x="812800" y="3403600"/>
                  </a:lnTo>
                  <a:lnTo>
                    <a:pt x="965200" y="3289300"/>
                  </a:lnTo>
                  <a:lnTo>
                    <a:pt x="1263650" y="3143250"/>
                  </a:lnTo>
                  <a:lnTo>
                    <a:pt x="1682750" y="2882900"/>
                  </a:lnTo>
                  <a:lnTo>
                    <a:pt x="1987550" y="2679700"/>
                  </a:lnTo>
                  <a:lnTo>
                    <a:pt x="2235200" y="2578100"/>
                  </a:lnTo>
                  <a:lnTo>
                    <a:pt x="2419350" y="2495550"/>
                  </a:lnTo>
                  <a:lnTo>
                    <a:pt x="2495550" y="2489200"/>
                  </a:lnTo>
                  <a:lnTo>
                    <a:pt x="2000250" y="0"/>
                  </a:lnTo>
                  <a:close/>
                </a:path>
              </a:pathLst>
            </a:custGeom>
            <a:solidFill>
              <a:srgbClr val="E7F4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rot="20884353">
              <a:off x="2243595" y="2032786"/>
              <a:ext cx="2238113" cy="1862048"/>
            </a:xfrm>
            <a:prstGeom prst="rect">
              <a:avLst/>
            </a:prstGeom>
          </p:spPr>
          <p:txBody>
            <a:bodyPr wrap="none">
              <a:spAutoFit/>
            </a:bodyPr>
            <a:lstStyle/>
            <a:p>
              <a:r>
                <a:rPr lang="en-US" sz="11500" b="1" dirty="0" smtClean="0">
                  <a:latin typeface="MV Boli" panose="02000500030200090000" pitchFamily="2" charset="0"/>
                  <a:cs typeface="MV Boli" panose="02000500030200090000" pitchFamily="2" charset="0"/>
                </a:rPr>
                <a:t>We</a:t>
              </a:r>
              <a:endParaRPr lang="en-US" sz="11500" b="1" dirty="0">
                <a:latin typeface="MV Boli" panose="02000500030200090000" pitchFamily="2" charset="0"/>
                <a:cs typeface="MV Boli" panose="02000500030200090000" pitchFamily="2" charset="0"/>
              </a:endParaRPr>
            </a:p>
          </p:txBody>
        </p:sp>
      </p:grpSp>
    </p:spTree>
    <p:extLst>
      <p:ext uri="{BB962C8B-B14F-4D97-AF65-F5344CB8AC3E}">
        <p14:creationId xmlns:p14="http://schemas.microsoft.com/office/powerpoint/2010/main" val="37159847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a:bodyPr>
          <a:lstStyle/>
          <a:p>
            <a:fld id="{16029F83-8799-4B8A-8EDD-10E537001C20}" type="slidenum">
              <a:rPr lang="ar-SY" smtClean="0"/>
              <a:t>63</a:t>
            </a:fld>
            <a:endParaRPr lang="ar-SY"/>
          </a:p>
        </p:txBody>
      </p:sp>
      <p:pic>
        <p:nvPicPr>
          <p:cNvPr id="2050" name="Picture 2" descr="D:\1Work Final\Mass Casualty\Salamieh CERT Training\Photos\Teamwork.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524000" y="710"/>
            <a:ext cx="9144136" cy="68572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381165" y="2991564"/>
            <a:ext cx="2571538" cy="1107996"/>
          </a:xfrm>
          <a:prstGeom prst="rect">
            <a:avLst/>
          </a:prstGeom>
        </p:spPr>
        <p:txBody>
          <a:bodyPr wrap="none">
            <a:spAutoFit/>
          </a:bodyPr>
          <a:lstStyle/>
          <a:p>
            <a:r>
              <a:rPr lang="ar-SY" sz="6600" b="1" dirty="0">
                <a:latin typeface="Times New Roman" pitchFamily="18" charset="0"/>
                <a:cs typeface="Times New Roman" pitchFamily="18" charset="0"/>
              </a:rPr>
              <a:t>شكراً لكم</a:t>
            </a:r>
            <a:endParaRPr lang="ar-SY" sz="6600" b="1" dirty="0"/>
          </a:p>
        </p:txBody>
      </p:sp>
    </p:spTree>
    <p:extLst>
      <p:ext uri="{BB962C8B-B14F-4D97-AF65-F5344CB8AC3E}">
        <p14:creationId xmlns:p14="http://schemas.microsoft.com/office/powerpoint/2010/main" val="3638977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52650" y="4809537"/>
            <a:ext cx="7886700" cy="1325563"/>
          </a:xfrm>
        </p:spPr>
        <p:txBody>
          <a:bodyPr>
            <a:normAutofit fontScale="90000"/>
          </a:bodyPr>
          <a:lstStyle/>
          <a:p>
            <a:pPr algn="ctr"/>
            <a:r>
              <a:rPr lang="ar-SY" b="1" dirty="0"/>
              <a:t>الصحة هي حالة من اكتمال السلامة </a:t>
            </a:r>
            <a:r>
              <a:rPr lang="ar-SY" b="1" dirty="0">
                <a:solidFill>
                  <a:srgbClr val="00B050"/>
                </a:solidFill>
              </a:rPr>
              <a:t>بدنياً </a:t>
            </a:r>
            <a:r>
              <a:rPr lang="ar-SY" b="1" dirty="0"/>
              <a:t>و</a:t>
            </a:r>
            <a:r>
              <a:rPr lang="ar-SY" b="1" dirty="0">
                <a:solidFill>
                  <a:srgbClr val="0066FF"/>
                </a:solidFill>
              </a:rPr>
              <a:t>عقلياً </a:t>
            </a:r>
            <a:r>
              <a:rPr lang="ar-SY" b="1" dirty="0"/>
              <a:t>و</a:t>
            </a:r>
            <a:r>
              <a:rPr lang="ar-SY" b="1" dirty="0">
                <a:solidFill>
                  <a:srgbClr val="FF0000"/>
                </a:solidFill>
              </a:rPr>
              <a:t>اجتماعياً</a:t>
            </a:r>
            <a:r>
              <a:rPr lang="ar-SY" b="1" dirty="0"/>
              <a:t>، لا مجرّد انعدام المرض أو </a:t>
            </a:r>
            <a:r>
              <a:rPr lang="ar-SY" b="1" dirty="0" smtClean="0"/>
              <a:t>العجز</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4363" y="685336"/>
            <a:ext cx="7923100" cy="3992991"/>
          </a:xfrm>
          <a:prstGeom prst="rect">
            <a:avLst/>
          </a:prstGeom>
        </p:spPr>
      </p:pic>
      <p:sp>
        <p:nvSpPr>
          <p:cNvPr id="2" name="Rectangle 1"/>
          <p:cNvSpPr/>
          <p:nvPr/>
        </p:nvSpPr>
        <p:spPr>
          <a:xfrm>
            <a:off x="54982" y="6542338"/>
            <a:ext cx="3332964" cy="253916"/>
          </a:xfrm>
          <a:prstGeom prst="rect">
            <a:avLst/>
          </a:prstGeom>
        </p:spPr>
        <p:txBody>
          <a:bodyPr wrap="none">
            <a:spAutoFit/>
          </a:bodyPr>
          <a:lstStyle/>
          <a:p>
            <a:r>
              <a:rPr lang="en-US" sz="1050">
                <a:hlinkClick r:id="rId3"/>
              </a:rPr>
              <a:t>https://</a:t>
            </a:r>
            <a:r>
              <a:rPr lang="en-US" sz="1050" smtClean="0">
                <a:hlinkClick r:id="rId3"/>
              </a:rPr>
              <a:t>www.who.int/ar/about/who-we-are/constitution</a:t>
            </a:r>
            <a:r>
              <a:rPr lang="en-US" sz="1050" smtClean="0"/>
              <a:t> </a:t>
            </a:r>
            <a:endParaRPr lang="en-US" sz="1050"/>
          </a:p>
        </p:txBody>
      </p:sp>
    </p:spTree>
    <p:extLst>
      <p:ext uri="{BB962C8B-B14F-4D97-AF65-F5344CB8AC3E}">
        <p14:creationId xmlns:p14="http://schemas.microsoft.com/office/powerpoint/2010/main" val="811197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rtl="1"/>
            <a:r>
              <a:rPr lang="ar-SY" sz="9600" b="1" dirty="0"/>
              <a:t>الصحة </a:t>
            </a:r>
            <a:r>
              <a:rPr lang="ar-SY" sz="9600" b="1" dirty="0" smtClean="0"/>
              <a:t>النفسية</a:t>
            </a:r>
            <a:endParaRPr lang="en-US" sz="9600" b="1" dirty="0"/>
          </a:p>
        </p:txBody>
      </p:sp>
      <p:sp>
        <p:nvSpPr>
          <p:cNvPr id="4" name="Content Placeholder 3"/>
          <p:cNvSpPr>
            <a:spLocks noGrp="1"/>
          </p:cNvSpPr>
          <p:nvPr>
            <p:ph idx="1"/>
          </p:nvPr>
        </p:nvSpPr>
        <p:spPr>
          <a:xfrm>
            <a:off x="736600" y="1825625"/>
            <a:ext cx="10515600" cy="4351338"/>
          </a:xfrm>
        </p:spPr>
        <p:txBody>
          <a:bodyPr>
            <a:normAutofit/>
          </a:bodyPr>
          <a:lstStyle/>
          <a:p>
            <a:pPr algn="just" rtl="1"/>
            <a:r>
              <a:rPr lang="ar-SY" sz="4000" dirty="0" smtClean="0"/>
              <a:t>حالة </a:t>
            </a:r>
            <a:r>
              <a:rPr lang="ar-SY" sz="4000" dirty="0"/>
              <a:t>من الرفاهية يدرك فيها كل فرد إمكاناته </a:t>
            </a:r>
            <a:r>
              <a:rPr lang="ar-SY" sz="4000" dirty="0" smtClean="0"/>
              <a:t>الخاصة، </a:t>
            </a:r>
            <a:r>
              <a:rPr lang="ar-SY" sz="4000" dirty="0"/>
              <a:t>ويمكنه التغلب على ضغوط الحياة </a:t>
            </a:r>
            <a:r>
              <a:rPr lang="ar-SY" sz="4000" dirty="0" smtClean="0"/>
              <a:t>الطبيعية، </a:t>
            </a:r>
            <a:r>
              <a:rPr lang="ar-SY" sz="4000" dirty="0"/>
              <a:t>والعمل بشكل منتج </a:t>
            </a:r>
            <a:r>
              <a:rPr lang="ar-SY" sz="4000" dirty="0" smtClean="0"/>
              <a:t>ومثمر، </a:t>
            </a:r>
            <a:r>
              <a:rPr lang="ar-SY" sz="4000" dirty="0"/>
              <a:t>ويكون قادرًا على المساهمة في مجتمعه.</a:t>
            </a:r>
            <a:endParaRPr lang="en-US" sz="4000" dirty="0"/>
          </a:p>
        </p:txBody>
      </p:sp>
      <p:sp>
        <p:nvSpPr>
          <p:cNvPr id="3" name="Slide Number Placeholder 2"/>
          <p:cNvSpPr>
            <a:spLocks noGrp="1"/>
          </p:cNvSpPr>
          <p:nvPr>
            <p:ph type="sldNum" sz="quarter" idx="12"/>
          </p:nvPr>
        </p:nvSpPr>
        <p:spPr/>
        <p:txBody>
          <a:bodyPr/>
          <a:lstStyle/>
          <a:p>
            <a:pPr algn="r"/>
            <a:fld id="{ADA9985A-BED4-403F-8F8A-932D2D8E8E14}" type="slidenum">
              <a:rPr lang="en-US" smtClean="0"/>
              <a:pPr algn="r"/>
              <a:t>8</a:t>
            </a:fld>
            <a:endParaRPr lang="en-US"/>
          </a:p>
        </p:txBody>
      </p:sp>
      <p:sp>
        <p:nvSpPr>
          <p:cNvPr id="5" name="Rectangle 4"/>
          <p:cNvSpPr/>
          <p:nvPr/>
        </p:nvSpPr>
        <p:spPr>
          <a:xfrm>
            <a:off x="90137" y="6444476"/>
            <a:ext cx="3896516" cy="276999"/>
          </a:xfrm>
          <a:prstGeom prst="rect">
            <a:avLst/>
          </a:prstGeom>
        </p:spPr>
        <p:txBody>
          <a:bodyPr wrap="none">
            <a:spAutoFit/>
          </a:bodyPr>
          <a:lstStyle/>
          <a:p>
            <a:r>
              <a:rPr lang="en-US" sz="1200" dirty="0">
                <a:hlinkClick r:id="rId2"/>
              </a:rPr>
              <a:t>https://www.who.int/features/factfiles/mental_health/en</a:t>
            </a:r>
            <a:r>
              <a:rPr lang="en-US" sz="1200" dirty="0" smtClean="0">
                <a:hlinkClick r:id="rId2"/>
              </a:rPr>
              <a:t>/</a:t>
            </a:r>
            <a:r>
              <a:rPr lang="en-US" sz="1200" dirty="0" smtClean="0"/>
              <a:t> </a:t>
            </a:r>
            <a:endParaRPr lang="en-US" sz="1200" dirty="0"/>
          </a:p>
        </p:txBody>
      </p:sp>
    </p:spTree>
    <p:extLst>
      <p:ext uri="{BB962C8B-B14F-4D97-AF65-F5344CB8AC3E}">
        <p14:creationId xmlns:p14="http://schemas.microsoft.com/office/powerpoint/2010/main" val="2197040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324" y="365125"/>
            <a:ext cx="11077353" cy="5844289"/>
          </a:xfrm>
        </p:spPr>
        <p:txBody>
          <a:bodyPr>
            <a:noAutofit/>
          </a:bodyPr>
          <a:lstStyle/>
          <a:p>
            <a:pPr algn="ctr" rtl="1">
              <a:lnSpc>
                <a:spcPct val="150000"/>
              </a:lnSpc>
            </a:pPr>
            <a:r>
              <a:rPr lang="ar-SY" sz="8800" b="1" dirty="0" smtClean="0"/>
              <a:t>ليس دائماً</a:t>
            </a:r>
            <a:br>
              <a:rPr lang="ar-SY" sz="8800" b="1" dirty="0" smtClean="0"/>
            </a:br>
            <a:r>
              <a:rPr lang="ar-SY" sz="8800" b="1" dirty="0" smtClean="0"/>
              <a:t>العقل السليم في الجسم السليم</a:t>
            </a:r>
            <a:endParaRPr lang="en-US" sz="8800" b="1" dirty="0"/>
          </a:p>
        </p:txBody>
      </p:sp>
      <p:sp>
        <p:nvSpPr>
          <p:cNvPr id="3" name="Slide Number Placeholder 2"/>
          <p:cNvSpPr>
            <a:spLocks noGrp="1"/>
          </p:cNvSpPr>
          <p:nvPr>
            <p:ph type="sldNum" sz="quarter" idx="12"/>
          </p:nvPr>
        </p:nvSpPr>
        <p:spPr/>
        <p:txBody>
          <a:bodyPr/>
          <a:lstStyle/>
          <a:p>
            <a:fld id="{ADA9985A-BED4-403F-8F8A-932D2D8E8E14}" type="slidenum">
              <a:rPr lang="en-US" smtClean="0"/>
              <a:t>9</a:t>
            </a:fld>
            <a:endParaRPr lang="en-US"/>
          </a:p>
        </p:txBody>
      </p:sp>
    </p:spTree>
    <p:extLst>
      <p:ext uri="{BB962C8B-B14F-4D97-AF65-F5344CB8AC3E}">
        <p14:creationId xmlns:p14="http://schemas.microsoft.com/office/powerpoint/2010/main" val="36214811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3485</TotalTime>
  <Words>2377</Words>
  <Application>Microsoft Office PowerPoint</Application>
  <PresentationFormat>Widescreen</PresentationFormat>
  <Paragraphs>417</Paragraphs>
  <Slides>63</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Arial</vt:lpstr>
      <vt:lpstr>Calibri</vt:lpstr>
      <vt:lpstr>Calibri Light</vt:lpstr>
      <vt:lpstr>MV Boli</vt:lpstr>
      <vt:lpstr>Times New Roman</vt:lpstr>
      <vt:lpstr>ヒラギノ角ゴ Pro W3</vt:lpstr>
      <vt:lpstr>Office Theme</vt:lpstr>
      <vt:lpstr>الصحة النفسية الجانب المهمل من صحتنا ورفاهنا</vt:lpstr>
      <vt:lpstr>محاور العرض</vt:lpstr>
      <vt:lpstr>PowerPoint Presentation</vt:lpstr>
      <vt:lpstr>PowerPoint Presentation</vt:lpstr>
      <vt:lpstr>كيف الصحة؟</vt:lpstr>
      <vt:lpstr>هل العقل السليم في الجسم السليم؟</vt:lpstr>
      <vt:lpstr>الصحة هي حالة من اكتمال السلامة بدنياً وعقلياً واجتماعياً، لا مجرّد انعدام المرض أو العجز</vt:lpstr>
      <vt:lpstr>الصحة النفسية</vt:lpstr>
      <vt:lpstr>ليس دائماً العقل السليم في الجسم السليم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الاضطرابات النفسية . . حجم المشكلة على المستوى العالمي</vt:lpstr>
      <vt:lpstr>PowerPoint Presentation</vt:lpstr>
      <vt:lpstr>PowerPoint Presentation</vt:lpstr>
      <vt:lpstr>PowerPoint Presentation</vt:lpstr>
      <vt:lpstr>PowerPoint Presentation</vt:lpstr>
      <vt:lpstr>PowerPoint Presentation</vt:lpstr>
      <vt:lpstr> 5 عقبات رئيسية تقف في طريق زيادة خدمات الصحة النفسية</vt:lpstr>
      <vt:lpstr>PowerPoint Presentation</vt:lpstr>
      <vt:lpstr>4 أهداف رئيسية - منظمة الصحة العالمية</vt:lpstr>
      <vt:lpstr>PowerPoint Presentation</vt:lpstr>
      <vt:lpstr>مشروع تعزيز الصحة النفسية؟</vt:lpstr>
      <vt:lpstr>واقع الصحة النفسية في سلمية</vt:lpstr>
      <vt:lpstr>أهداف مشروع الصحة النفسية</vt:lpstr>
      <vt:lpstr>PowerPoint Presentation</vt:lpstr>
      <vt:lpstr>مستويات خدمات الدعم النفسي الاجتماعي (هرم التدخلات) خلال الأزمات</vt:lpstr>
      <vt:lpstr>مستويات خدمات الدعم النفسي الاجتماعي (هرم التدخلات) خلال الأزمات</vt:lpstr>
      <vt:lpstr>مستويات خدمات الدعم النفسي الاجتماعي (هرم التدخلات) خلال الأزمات</vt:lpstr>
      <vt:lpstr>مستويات خدمات الدعم النفسي الاجتماعي (هرم التدخلات) خلال الأزمات</vt:lpstr>
      <vt:lpstr>مستويات خدمات الدعم النفسي الاجتماعي (هرم التدخلات) خلال الأزمات</vt:lpstr>
      <vt:lpstr>المستوى 1 – تعزيز الدعم العائلي والمجتمعي </vt:lpstr>
      <vt:lpstr>PowerPoint Presentation</vt:lpstr>
      <vt:lpstr>المستوى 1 - الدروس المستفادة</vt:lpstr>
      <vt:lpstr>مستويات خدمات الدعم النفسي الاجتماعي (هرم التدخلات) خلال الأزمات</vt:lpstr>
      <vt:lpstr>المستوى 2 – تعزيز الدعم العائلي والمجتمعي </vt:lpstr>
      <vt:lpstr>المستوى 2 – تعزيز الدعم العائلي والمجتمعي </vt:lpstr>
      <vt:lpstr>المستوى 2 - تعزيز الدعم العائلي والمجتمعي </vt:lpstr>
      <vt:lpstr>PowerPoint Presentation</vt:lpstr>
      <vt:lpstr>المستوى 2 – الدروس المستفادة</vt:lpstr>
      <vt:lpstr>مستويات خدمات الدعم النفسي الاجتماعي (هرم التدخلات) خلال الأزمات</vt:lpstr>
      <vt:lpstr>المستوى 3 – خدمات الرعاية النفسية الأولية</vt:lpstr>
      <vt:lpstr>المستوى 3 – خدمات الرعاية النفسية الأولية</vt:lpstr>
      <vt:lpstr>المستوى 3 – خدمات الرعاية النفسية الأولية</vt:lpstr>
      <vt:lpstr>PowerPoint Presentation</vt:lpstr>
      <vt:lpstr>mhGAP</vt:lpstr>
      <vt:lpstr>المستوى 3 - خدمات الرعاية النفسية الأولية – مراكز الرعاية الصحية الأولية في منطقة سلمية</vt:lpstr>
      <vt:lpstr>PowerPoint Presentation</vt:lpstr>
      <vt:lpstr>المستوى 3 - الدروس المستفادة</vt:lpstr>
      <vt:lpstr>مستويات خدمات الدعم النفسي الاجتماعي (هرم التدخلات) خلال الأزمات</vt:lpstr>
      <vt:lpstr>واقع الصحة النفسية في سلمية - المستوى 4 - الخدمات المتخصصة</vt:lpstr>
      <vt:lpstr>PowerPoint Presentation</vt:lpstr>
      <vt:lpstr>المستوى 4 - الدروس المستفادة</vt:lpstr>
      <vt:lpstr>أسئلة تطرح نفسها</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Hasan Khansa</dc:creator>
  <cp:lastModifiedBy>Hasan Khansa</cp:lastModifiedBy>
  <cp:revision>1298</cp:revision>
  <dcterms:created xsi:type="dcterms:W3CDTF">2018-11-26T12:56:02Z</dcterms:created>
  <dcterms:modified xsi:type="dcterms:W3CDTF">2019-03-19T06:17:27Z</dcterms:modified>
</cp:coreProperties>
</file>