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708" r:id="rId2"/>
    <p:sldMasterId id="2147483720" r:id="rId3"/>
    <p:sldMasterId id="2147483744" r:id="rId4"/>
  </p:sldMasterIdLst>
  <p:notesMasterIdLst>
    <p:notesMasterId r:id="rId28"/>
  </p:notesMasterIdLst>
  <p:sldIdLst>
    <p:sldId id="256" r:id="rId5"/>
    <p:sldId id="257" r:id="rId6"/>
    <p:sldId id="258" r:id="rId7"/>
    <p:sldId id="268" r:id="rId8"/>
    <p:sldId id="259" r:id="rId9"/>
    <p:sldId id="269" r:id="rId10"/>
    <p:sldId id="260" r:id="rId11"/>
    <p:sldId id="274" r:id="rId12"/>
    <p:sldId id="270" r:id="rId13"/>
    <p:sldId id="272" r:id="rId14"/>
    <p:sldId id="261" r:id="rId15"/>
    <p:sldId id="262" r:id="rId16"/>
    <p:sldId id="263" r:id="rId17"/>
    <p:sldId id="275" r:id="rId18"/>
    <p:sldId id="264" r:id="rId19"/>
    <p:sldId id="265" r:id="rId20"/>
    <p:sldId id="266" r:id="rId21"/>
    <p:sldId id="273" r:id="rId22"/>
    <p:sldId id="276" r:id="rId23"/>
    <p:sldId id="279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BA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47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A28313-6D05-4384-B40D-76DA4C8530DB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74EC44-F653-41F2-BC51-7914F1E7263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0311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0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7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4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0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22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42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5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84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77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9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6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90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8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06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5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2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89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23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9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1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2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61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8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6CAB-1F70-40EF-BDDF-A6821B59EB4E}" type="datetimeFigureOut">
              <a:rPr lang="ar-SY" smtClean="0"/>
              <a:t>12/07/1440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2901-BF82-491B-BC53-A9C7BDB064F3}" type="slidenum">
              <a:rPr lang="ar-SY" smtClean="0"/>
              <a:t>‹#›</a:t>
            </a:fld>
            <a:endParaRPr lang="ar-S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2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0040-2EFB-4C0B-BBA9-D9A0310EA16D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12/07/1440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759D-6610-4590-95DA-13DB98D8A158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6120680" cy="1584176"/>
          </a:xfrm>
        </p:spPr>
        <p:txBody>
          <a:bodyPr/>
          <a:lstStyle/>
          <a:p>
            <a:r>
              <a:rPr lang="ar-SY" sz="5400" dirty="0" smtClean="0">
                <a:solidFill>
                  <a:schemeClr val="accent4">
                    <a:lumMod val="75000"/>
                  </a:schemeClr>
                </a:solidFill>
              </a:rPr>
              <a:t>تغذية مريض  السكري</a:t>
            </a:r>
            <a:endParaRPr lang="ar-SY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4138622" cy="667844"/>
          </a:xfrm>
        </p:spPr>
        <p:txBody>
          <a:bodyPr>
            <a:noAutofit/>
          </a:bodyPr>
          <a:lstStyle/>
          <a:p>
            <a:r>
              <a:rPr lang="ar-SY" sz="2800" dirty="0" smtClean="0"/>
              <a:t>اختصاصية التغذية : </a:t>
            </a:r>
          </a:p>
          <a:p>
            <a:r>
              <a:rPr lang="ar-SY" sz="2800" dirty="0" smtClean="0"/>
              <a:t>نهلة العبسي 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8570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" y="3772"/>
            <a:ext cx="9140032" cy="685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5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525344"/>
          </a:xfrm>
        </p:spPr>
        <p:txBody>
          <a:bodyPr/>
          <a:lstStyle/>
          <a:p>
            <a:pPr algn="ctr"/>
            <a:r>
              <a:rPr lang="ar-SY" sz="6000" dirty="0" smtClean="0">
                <a:solidFill>
                  <a:srgbClr val="7030A0"/>
                </a:solidFill>
              </a:rPr>
              <a:t>أهداف العلاج :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chemeClr val="bg1"/>
                </a:solidFill>
              </a:rPr>
              <a:t>- منع زيادة مستوى السكر بالدم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- منع انخفاض مستوى السكر بالدم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- المحافظة على الوزن المثالي للبالغ و النمو الطبيعي للطفل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- منع أو تأخير حدوث اختلاطات السكري الوعائية </a:t>
            </a:r>
            <a:br>
              <a:rPr lang="ar-SY" dirty="0" smtClean="0">
                <a:solidFill>
                  <a:schemeClr val="bg1"/>
                </a:solidFill>
              </a:rPr>
            </a:b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67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25113" cy="1440160"/>
          </a:xfrm>
        </p:spPr>
        <p:txBody>
          <a:bodyPr/>
          <a:lstStyle/>
          <a:p>
            <a:pPr algn="ctr"/>
            <a:r>
              <a:rPr lang="ar-SY" sz="6000" dirty="0" smtClean="0">
                <a:solidFill>
                  <a:srgbClr val="7030A0"/>
                </a:solidFill>
              </a:rPr>
              <a:t>التدابير العلاجية  : </a:t>
            </a:r>
            <a:r>
              <a:rPr lang="ar-SY" dirty="0" smtClean="0"/>
              <a:t/>
            </a:r>
            <a:br>
              <a:rPr lang="ar-SY" dirty="0" smtClean="0"/>
            </a:br>
            <a:endParaRPr lang="ar-SY" dirty="0"/>
          </a:p>
        </p:txBody>
      </p:sp>
      <p:sp>
        <p:nvSpPr>
          <p:cNvPr id="4" name="شكل بيضاوي 3"/>
          <p:cNvSpPr/>
          <p:nvPr/>
        </p:nvSpPr>
        <p:spPr>
          <a:xfrm>
            <a:off x="5868144" y="1916832"/>
            <a:ext cx="2952328" cy="208823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accent5">
                    <a:lumMod val="50000"/>
                  </a:schemeClr>
                </a:solidFill>
              </a:rPr>
              <a:t>حمية غذائية </a:t>
            </a:r>
            <a:endParaRPr lang="ar-SY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27584" y="1916832"/>
            <a:ext cx="3146648" cy="199452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accent5">
                    <a:lumMod val="50000"/>
                  </a:schemeClr>
                </a:solidFill>
              </a:rPr>
              <a:t>رياضة مناسبة </a:t>
            </a:r>
            <a:endParaRPr lang="ar-SY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5940152" y="4509120"/>
            <a:ext cx="2808312" cy="194421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accent5">
                    <a:lumMod val="50000"/>
                  </a:schemeClr>
                </a:solidFill>
              </a:rPr>
              <a:t>معالجة دوائية </a:t>
            </a:r>
            <a:endParaRPr lang="ar-SY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83568" y="4725144"/>
            <a:ext cx="2736304" cy="167048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accent5">
                    <a:lumMod val="50000"/>
                  </a:schemeClr>
                </a:solidFill>
              </a:rPr>
              <a:t>تثقيف و توعية </a:t>
            </a:r>
            <a:endParaRPr lang="ar-SY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28800" y="404665"/>
            <a:ext cx="6299940" cy="720080"/>
          </a:xfrm>
        </p:spPr>
        <p:txBody>
          <a:bodyPr/>
          <a:lstStyle/>
          <a:p>
            <a:pPr algn="ctr"/>
            <a:r>
              <a:rPr lang="ar-SY" dirty="0" smtClean="0">
                <a:solidFill>
                  <a:srgbClr val="7030A0"/>
                </a:solidFill>
              </a:rPr>
              <a:t>العلاج الغذائي : </a:t>
            </a:r>
            <a:endParaRPr lang="ar-SY" dirty="0">
              <a:solidFill>
                <a:srgbClr val="7030A0"/>
              </a:solidFill>
            </a:endParaRPr>
          </a:p>
        </p:txBody>
      </p:sp>
      <p:sp>
        <p:nvSpPr>
          <p:cNvPr id="4" name="وجه ضاحك 3"/>
          <p:cNvSpPr/>
          <p:nvPr/>
        </p:nvSpPr>
        <p:spPr>
          <a:xfrm>
            <a:off x="2339752" y="1844824"/>
            <a:ext cx="4104456" cy="2808312"/>
          </a:xfrm>
          <a:prstGeom prst="smileyFac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rgbClr val="7030A0"/>
                </a:solidFill>
              </a:rPr>
              <a:t>الحمية الغذائية </a:t>
            </a:r>
            <a:endParaRPr lang="ar-SY" dirty="0">
              <a:solidFill>
                <a:srgbClr val="7030A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7020272" y="1916832"/>
            <a:ext cx="1202432" cy="141845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bg1"/>
                </a:solidFill>
              </a:rPr>
              <a:t>الطاقة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6" name="شكل بيضاوي 5"/>
          <p:cNvSpPr/>
          <p:nvPr/>
        </p:nvSpPr>
        <p:spPr>
          <a:xfrm>
            <a:off x="395536" y="2063008"/>
            <a:ext cx="1656184" cy="158417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bg1"/>
                </a:solidFill>
              </a:rPr>
              <a:t>السكريات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020272" y="5085184"/>
            <a:ext cx="1515616" cy="13464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bg1"/>
                </a:solidFill>
              </a:rPr>
              <a:t>البروتينات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8" name="شكل بيضاوي 7"/>
          <p:cNvSpPr/>
          <p:nvPr/>
        </p:nvSpPr>
        <p:spPr>
          <a:xfrm>
            <a:off x="755576" y="5085184"/>
            <a:ext cx="1346448" cy="13464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bg1"/>
                </a:solidFill>
              </a:rPr>
              <a:t>الدهون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9" name="سحابة 8"/>
          <p:cNvSpPr/>
          <p:nvPr/>
        </p:nvSpPr>
        <p:spPr>
          <a:xfrm>
            <a:off x="3491880" y="5301208"/>
            <a:ext cx="2066528" cy="137160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bg1"/>
                </a:solidFill>
              </a:rPr>
              <a:t>الألياف</a:t>
            </a:r>
            <a:r>
              <a:rPr lang="ar-SY" dirty="0" smtClean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25920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ar-SY" b="1" dirty="0" smtClean="0">
                <a:solidFill>
                  <a:schemeClr val="accent3">
                    <a:lumMod val="50000"/>
                  </a:schemeClr>
                </a:solidFill>
              </a:rPr>
              <a:t>الصحن السكري</a:t>
            </a:r>
            <a:endParaRPr lang="ar-SY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Dev\Desktop\portions_540x540_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124745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283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13145" cy="5184576"/>
          </a:xfrm>
        </p:spPr>
        <p:txBody>
          <a:bodyPr/>
          <a:lstStyle/>
          <a:p>
            <a:pPr algn="ctr"/>
            <a:r>
              <a:rPr lang="ar-SY" dirty="0" smtClean="0">
                <a:solidFill>
                  <a:srgbClr val="002060"/>
                </a:solidFill>
              </a:rPr>
              <a:t>الرياضة المناسبة لمريض السكري :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chemeClr val="bg1"/>
                </a:solidFill>
              </a:rPr>
              <a:t>المشي السريع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الجري البطيء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السباحة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ركوب الدراجة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تمارين الأيروبيك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>
                <a:solidFill>
                  <a:schemeClr val="bg1"/>
                </a:solidFill>
              </a:rPr>
              <a:t/>
            </a:r>
            <a:br>
              <a:rPr lang="ar-SY" dirty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/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لتعديل جرعة الأنسولين لمنع نقص سكر الدم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/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11" name="وسيلة شرح على شكل سحابة 10"/>
          <p:cNvSpPr/>
          <p:nvPr/>
        </p:nvSpPr>
        <p:spPr>
          <a:xfrm>
            <a:off x="7020272" y="3501008"/>
            <a:ext cx="1994520" cy="1116704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>
                <a:solidFill>
                  <a:schemeClr val="bg1"/>
                </a:solidFill>
              </a:rPr>
              <a:t>مع الانتباه </a:t>
            </a: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663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قلب 3"/>
          <p:cNvSpPr/>
          <p:nvPr/>
        </p:nvSpPr>
        <p:spPr>
          <a:xfrm>
            <a:off x="1619672" y="836712"/>
            <a:ext cx="5616624" cy="547260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solidFill>
                  <a:schemeClr val="tx1"/>
                </a:solidFill>
              </a:rPr>
              <a:t>السكري صلة رحم الأطباء </a:t>
            </a:r>
            <a:endParaRPr lang="ar-S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95003" cy="6048672"/>
          </a:xfrm>
        </p:spPr>
        <p:txBody>
          <a:bodyPr/>
          <a:lstStyle/>
          <a:p>
            <a:pPr algn="ctr"/>
            <a:r>
              <a:rPr lang="ar-SY" sz="4400" dirty="0" smtClean="0">
                <a:solidFill>
                  <a:srgbClr val="92D050"/>
                </a:solidFill>
              </a:rPr>
              <a:t>الأعشاب و السكري النمط الثاني :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chemeClr val="bg1"/>
                </a:solidFill>
              </a:rPr>
              <a:t> أشارت أحدث الدراسات العلمية بأن مريض السكري النمط الثاني لديه العديد من الخيارات العلاجية ومنها العشبية نستعرض أهمها :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القرفة 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أوراق الزيتون 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الزنجبيل 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الصبار 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الحلبة 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مدمرة السكر (نبات العارياء )</a:t>
            </a: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4048" y="3861048"/>
            <a:ext cx="3744417" cy="2664296"/>
          </a:xfrm>
        </p:spPr>
        <p:txBody>
          <a:bodyPr>
            <a:normAutofit fontScale="90000"/>
          </a:bodyPr>
          <a:lstStyle/>
          <a:p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50000"/>
                  </a:schemeClr>
                </a:solidFill>
              </a:rPr>
              <a:t>نشرت الدراسات أهمية الزنجبيل في علاج أعراض مرض السكري </a:t>
            </a:r>
            <a:r>
              <a:rPr lang="ar-SY" dirty="0"/>
              <a:t/>
            </a:r>
            <a:br>
              <a:rPr lang="ar-SY" dirty="0"/>
            </a:br>
            <a:r>
              <a:rPr lang="ar-SY" dirty="0" smtClean="0"/>
              <a:t/>
            </a:r>
            <a:br>
              <a:rPr lang="ar-SY" dirty="0" smtClean="0"/>
            </a:br>
            <a:endParaRPr lang="ar-SY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4824535" cy="2304255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ar-SY" sz="3200" dirty="0" smtClean="0">
                <a:solidFill>
                  <a:schemeClr val="accent6">
                    <a:lumMod val="50000"/>
                  </a:schemeClr>
                </a:solidFill>
              </a:rPr>
              <a:t>تحسين السكر و الدهون في الدم </a:t>
            </a:r>
          </a:p>
          <a:p>
            <a:pPr marL="342900" indent="-342900">
              <a:buFontTx/>
              <a:buChar char="-"/>
            </a:pPr>
            <a:r>
              <a:rPr lang="ar-SY" sz="3200" dirty="0" smtClean="0">
                <a:solidFill>
                  <a:schemeClr val="accent6">
                    <a:lumMod val="50000"/>
                  </a:schemeClr>
                </a:solidFill>
              </a:rPr>
              <a:t>-تحسين الأنسولين وخفض مقاومته </a:t>
            </a:r>
          </a:p>
          <a:p>
            <a:pPr marL="342900" indent="-342900">
              <a:buFontTx/>
              <a:buChar char="-"/>
            </a:pPr>
            <a:r>
              <a:rPr lang="ar-SY" sz="3200" dirty="0" smtClean="0">
                <a:solidFill>
                  <a:schemeClr val="accent6">
                    <a:lumMod val="50000"/>
                  </a:schemeClr>
                </a:solidFill>
              </a:rPr>
              <a:t>زيادة مستويات مضادات الأكسدة </a:t>
            </a:r>
            <a:endParaRPr lang="ar-SY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5721" y="116632"/>
            <a:ext cx="3960438" cy="317115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93504"/>
            <a:ext cx="3664496" cy="36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" y="3573624"/>
            <a:ext cx="3898805" cy="323975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4608512" cy="3024336"/>
          </a:xfrm>
          <a:prstGeom prst="rect">
            <a:avLst/>
          </a:prstGeom>
        </p:spPr>
      </p:pic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2734072" cy="3339802"/>
          </a:xfrm>
        </p:spPr>
        <p:txBody>
          <a:bodyPr>
            <a:normAutofit fontScale="90000"/>
          </a:bodyPr>
          <a:lstStyle/>
          <a:p>
            <a:r>
              <a:rPr lang="ar-SY" sz="3200" dirty="0" smtClean="0"/>
              <a:t>تمتلك بذور الحلبة القدرة على خفض مستويات السكر في الدم ,بالإضافة لغناها بالألياف التي تساعد في إبطاء عملية هضم الكربوهيدرات </a:t>
            </a:r>
            <a:endParaRPr lang="ar-SY" sz="3200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4932040" y="3789040"/>
            <a:ext cx="3672408" cy="2880320"/>
          </a:xfrm>
        </p:spPr>
        <p:txBody>
          <a:bodyPr/>
          <a:lstStyle/>
          <a:p>
            <a:r>
              <a:rPr lang="ar-SY" dirty="0" smtClean="0">
                <a:solidFill>
                  <a:schemeClr val="tx1"/>
                </a:solidFill>
              </a:rPr>
              <a:t>الشجرة المباركة </a:t>
            </a:r>
          </a:p>
          <a:p>
            <a:r>
              <a:rPr lang="ar-SY" dirty="0" smtClean="0">
                <a:solidFill>
                  <a:schemeClr val="tx1"/>
                </a:solidFill>
              </a:rPr>
              <a:t>دائمة الوجود , في جميع الفصول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11027" cy="6984776"/>
          </a:xfrm>
        </p:spPr>
        <p:txBody>
          <a:bodyPr/>
          <a:lstStyle/>
          <a:p>
            <a:pPr algn="r"/>
            <a:r>
              <a:rPr lang="ar-SY" sz="4000" dirty="0" smtClean="0">
                <a:solidFill>
                  <a:srgbClr val="FFC000"/>
                </a:solidFill>
              </a:rPr>
              <a:t>سنتطرق في بحثنا عن مريض السكري إلى ما يلي :</a:t>
            </a:r>
            <a:r>
              <a:rPr lang="ar-SY" sz="4000" dirty="0" smtClean="0"/>
              <a:t/>
            </a:r>
            <a:br>
              <a:rPr lang="ar-SY" sz="4000" dirty="0" smtClean="0"/>
            </a:br>
            <a:r>
              <a:rPr lang="ar-SY" sz="4000" dirty="0" smtClean="0">
                <a:solidFill>
                  <a:schemeClr val="bg1"/>
                </a:solidFill>
              </a:rPr>
              <a:t>1- تعريف السكري</a:t>
            </a:r>
            <a:br>
              <a:rPr lang="ar-SY" sz="4000" dirty="0" smtClean="0">
                <a:solidFill>
                  <a:schemeClr val="bg1"/>
                </a:solidFill>
              </a:rPr>
            </a:br>
            <a:r>
              <a:rPr lang="ar-SY" sz="4000" dirty="0" smtClean="0">
                <a:solidFill>
                  <a:schemeClr val="bg1"/>
                </a:solidFill>
              </a:rPr>
              <a:t>2- أنواعه</a:t>
            </a:r>
            <a:br>
              <a:rPr lang="ar-SY" sz="4000" dirty="0" smtClean="0">
                <a:solidFill>
                  <a:schemeClr val="bg1"/>
                </a:solidFill>
              </a:rPr>
            </a:br>
            <a:r>
              <a:rPr lang="ar-SY" sz="4000" dirty="0" smtClean="0">
                <a:solidFill>
                  <a:schemeClr val="bg1"/>
                </a:solidFill>
              </a:rPr>
              <a:t>3- الفئات عالية الخطورة</a:t>
            </a:r>
            <a:br>
              <a:rPr lang="ar-SY" sz="4000" dirty="0" smtClean="0">
                <a:solidFill>
                  <a:schemeClr val="bg1"/>
                </a:solidFill>
              </a:rPr>
            </a:br>
            <a:r>
              <a:rPr lang="ar-SY" sz="4000" dirty="0" smtClean="0">
                <a:solidFill>
                  <a:schemeClr val="bg1"/>
                </a:solidFill>
              </a:rPr>
              <a:t>4- أهداف العلاج </a:t>
            </a:r>
            <a:br>
              <a:rPr lang="ar-SY" sz="4000" dirty="0" smtClean="0">
                <a:solidFill>
                  <a:schemeClr val="bg1"/>
                </a:solidFill>
              </a:rPr>
            </a:br>
            <a:r>
              <a:rPr lang="ar-SY" sz="4000" dirty="0" smtClean="0">
                <a:solidFill>
                  <a:schemeClr val="bg1"/>
                </a:solidFill>
              </a:rPr>
              <a:t>5- التدابير العلاجية </a:t>
            </a:r>
            <a:br>
              <a:rPr lang="ar-SY" sz="4000" dirty="0" smtClean="0">
                <a:solidFill>
                  <a:schemeClr val="bg1"/>
                </a:solidFill>
              </a:rPr>
            </a:br>
            <a:r>
              <a:rPr lang="ar-SY" sz="4000" dirty="0" smtClean="0">
                <a:solidFill>
                  <a:schemeClr val="bg1"/>
                </a:solidFill>
              </a:rPr>
              <a:t>6- العلاج الغذائي</a:t>
            </a:r>
            <a:endParaRPr 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8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324528" cy="6597352"/>
          </a:xfrm>
        </p:spPr>
        <p:txBody>
          <a:bodyPr>
            <a:normAutofit fontScale="90000"/>
          </a:bodyPr>
          <a:lstStyle/>
          <a:p>
            <a:pPr algn="r"/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نصائح الشخص السكري بأنواعه :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1-</a:t>
            </a:r>
            <a:r>
              <a:rPr lang="ar-SY" dirty="0" smtClean="0"/>
              <a:t> الإكثار من شرب الماء (2.5-3 لتر )/يوميا </a:t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2-</a:t>
            </a:r>
            <a:r>
              <a:rPr lang="ar-SY" dirty="0" smtClean="0"/>
              <a:t> الالتزام بمواعيد الأنسولين و الوجبات الغذائية </a:t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3-</a:t>
            </a:r>
            <a:r>
              <a:rPr lang="ar-SY" dirty="0" smtClean="0"/>
              <a:t> تناول الخضار بشكل يومي وببداية كل وجبة </a:t>
            </a:r>
            <a:br>
              <a:rPr lang="ar-SY" dirty="0" smtClean="0"/>
            </a:br>
            <a:r>
              <a:rPr lang="ar-SY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ar-SY" dirty="0" smtClean="0"/>
              <a:t> تجنب الرز و الخبز في وجبة واحدة</a:t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5-</a:t>
            </a:r>
            <a:r>
              <a:rPr lang="ar-SY" dirty="0" smtClean="0"/>
              <a:t> اختيار منتجات الألبان منخفضة الدهن</a:t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6-</a:t>
            </a:r>
            <a:r>
              <a:rPr lang="ar-SY" dirty="0" smtClean="0"/>
              <a:t> اختيار اللحوم قليلة الدهن ( السمك , صدر الدجاج )</a:t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7-</a:t>
            </a:r>
            <a:r>
              <a:rPr lang="ar-SY" dirty="0" smtClean="0"/>
              <a:t>الابتعاد عن المقالي واستبداله بالشوي أو السلق</a:t>
            </a:r>
            <a:br>
              <a:rPr lang="ar-SY" dirty="0" smtClean="0"/>
            </a:br>
            <a:r>
              <a:rPr lang="ar-SY" dirty="0" smtClean="0">
                <a:solidFill>
                  <a:schemeClr val="accent6">
                    <a:lumMod val="75000"/>
                  </a:schemeClr>
                </a:solidFill>
              </a:rPr>
              <a:t>8- </a:t>
            </a:r>
            <a:r>
              <a:rPr lang="ar-SY" dirty="0" smtClean="0"/>
              <a:t>ممارسة الرياضة المناسبة بشكل يومي </a:t>
            </a:r>
            <a:br>
              <a:rPr lang="ar-SY" dirty="0" smtClean="0"/>
            </a:b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57520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معلومات البطاقة الصحية لمرضى السكري :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sz="3600" dirty="0" smtClean="0"/>
              <a:t>أنا مصاب بمرض السكري إذا شاهدتني أتصرف بشكل غير طبيعي وليس بحالة غيبوبة كاملة أعطني القليل من السكريات ..</a:t>
            </a:r>
            <a:br>
              <a:rPr lang="ar-SY" sz="3600" dirty="0" smtClean="0"/>
            </a:br>
            <a:r>
              <a:rPr lang="ar-SY" sz="3600" dirty="0" smtClean="0"/>
              <a:t>و إذا كنت بحالة غيبوبة أطلب الإسعاف </a:t>
            </a:r>
            <a:r>
              <a:rPr lang="ar-SY" dirty="0" smtClean="0"/>
              <a:t>.</a:t>
            </a:r>
            <a:br>
              <a:rPr lang="ar-SY" dirty="0" smtClean="0"/>
            </a:b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10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البطاقة الصحية لمرضى السكري : </a:t>
            </a:r>
            <a:endParaRPr lang="ar-SY" dirty="0">
              <a:solidFill>
                <a:srgbClr val="FF0000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68715"/>
              </p:ext>
            </p:extLst>
          </p:nvPr>
        </p:nvGraphicFramePr>
        <p:xfrm>
          <a:off x="1259632" y="1397000"/>
          <a:ext cx="6360368" cy="47683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60368"/>
              </a:tblGrid>
              <a:tr h="953661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اسمي  :</a:t>
                      </a:r>
                      <a:endParaRPr lang="ar-SY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عنوان</a:t>
                      </a:r>
                      <a:r>
                        <a:rPr lang="ar-SY" baseline="0" dirty="0" smtClean="0"/>
                        <a:t> المنزل : </a:t>
                      </a:r>
                      <a:endParaRPr lang="ar-SY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الهاتف</a:t>
                      </a:r>
                      <a:r>
                        <a:rPr lang="ar-SY" baseline="0" dirty="0" smtClean="0"/>
                        <a:t> و الموبايل :</a:t>
                      </a:r>
                      <a:endParaRPr lang="ar-SY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اسم طبيبي و عنوانه  وهاتفه: </a:t>
                      </a:r>
                      <a:endParaRPr lang="ar-SY" dirty="0"/>
                    </a:p>
                  </a:txBody>
                  <a:tcPr/>
                </a:tc>
              </a:tr>
              <a:tr h="953661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اسم المشفى و هاتفه :</a:t>
                      </a:r>
                    </a:p>
                    <a:p>
                      <a:pPr algn="l" rtl="1"/>
                      <a:r>
                        <a:rPr lang="ar-SY" dirty="0" smtClean="0"/>
                        <a:t>أشكرك لتعاونك </a:t>
                      </a: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4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3" name="صورة 2" descr="شرا لإصغائك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179512" y="2739678"/>
            <a:ext cx="469872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Y" sz="7200" dirty="0" smtClean="0"/>
              <a:t>شكراً لإصغائكم</a:t>
            </a:r>
            <a:endParaRPr lang="ar-SY" sz="7200" dirty="0"/>
          </a:p>
        </p:txBody>
      </p:sp>
    </p:spTree>
    <p:extLst>
      <p:ext uri="{BB962C8B-B14F-4D97-AF65-F5344CB8AC3E}">
        <p14:creationId xmlns:p14="http://schemas.microsoft.com/office/powerpoint/2010/main" val="17655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6525344"/>
          </a:xfrm>
        </p:spPr>
        <p:txBody>
          <a:bodyPr/>
          <a:lstStyle/>
          <a:p>
            <a:pPr algn="r"/>
            <a:r>
              <a:rPr lang="ar-SY" dirty="0" smtClean="0">
                <a:solidFill>
                  <a:srgbClr val="FFC000"/>
                </a:solidFill>
              </a:rPr>
              <a:t>الداء السكري : </a:t>
            </a:r>
            <a:r>
              <a:rPr lang="ar-SY" dirty="0" smtClean="0">
                <a:solidFill>
                  <a:schemeClr val="bg1"/>
                </a:solidFill>
              </a:rPr>
              <a:t>اضطراب استقلابي مزمن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قد يكون وراثيا ويكون نتيجة ارتفاع السكر في الدم و إطراحه في البول  بسبب قلة أو عدم إفراز الأنسولين من البنكرياس.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rgbClr val="FF0000"/>
                </a:solidFill>
              </a:rPr>
              <a:t>أنواع الداء السكري :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*</a:t>
            </a:r>
            <a:r>
              <a:rPr lang="ar-SY" dirty="0" smtClean="0">
                <a:solidFill>
                  <a:srgbClr val="FFFF00"/>
                </a:solidFill>
              </a:rPr>
              <a:t>النوع الأول : </a:t>
            </a:r>
            <a:r>
              <a:rPr lang="ar-SY" dirty="0" smtClean="0">
                <a:solidFill>
                  <a:schemeClr val="bg1"/>
                </a:solidFill>
              </a:rPr>
              <a:t>المعتمد على الأنسولين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/>
              <a:t>*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rgbClr val="FFFF00"/>
                </a:solidFill>
              </a:rPr>
              <a:t>النوع الثاني : </a:t>
            </a:r>
            <a:r>
              <a:rPr lang="ar-SY" dirty="0" smtClean="0">
                <a:solidFill>
                  <a:schemeClr val="bg1"/>
                </a:solidFill>
              </a:rPr>
              <a:t>الغير معتمد على الأنسولين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* </a:t>
            </a:r>
            <a:r>
              <a:rPr lang="ar-SY" dirty="0" smtClean="0">
                <a:solidFill>
                  <a:srgbClr val="FFFF00"/>
                </a:solidFill>
              </a:rPr>
              <a:t>النوع الثالث : </a:t>
            </a:r>
            <a:r>
              <a:rPr lang="ar-SY" dirty="0" smtClean="0">
                <a:solidFill>
                  <a:schemeClr val="bg1"/>
                </a:solidFill>
              </a:rPr>
              <a:t>السكري الحملي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   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55011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5454"/>
            <a:ext cx="9137788" cy="685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466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90000"/>
                <a:hueMod val="100000"/>
                <a:satMod val="130000"/>
                <a:lumMod val="90000"/>
                <a:alpha val="98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92888" cy="4896544"/>
          </a:xfrm>
        </p:spPr>
        <p:txBody>
          <a:bodyPr/>
          <a:lstStyle/>
          <a:p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27748"/>
              </p:ext>
            </p:extLst>
          </p:nvPr>
        </p:nvGraphicFramePr>
        <p:xfrm>
          <a:off x="107504" y="134938"/>
          <a:ext cx="9036496" cy="66064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1550822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7030A0"/>
                          </a:solidFill>
                        </a:rPr>
                        <a:t>قيم السكر الطبيعية </a:t>
                      </a:r>
                      <a:endParaRPr lang="ar-S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>
                          <a:solidFill>
                            <a:srgbClr val="7030A0"/>
                          </a:solidFill>
                        </a:rPr>
                        <a:t>معايير التشخيص</a:t>
                      </a:r>
                      <a:endParaRPr lang="ar-SY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412432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على الريق  (70-109ملغ)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سكر الدم على الريق (أقل من 126 ملغ )</a:t>
                      </a:r>
                      <a:endParaRPr lang="ar-SY" dirty="0"/>
                    </a:p>
                  </a:txBody>
                  <a:tcPr/>
                </a:tc>
              </a:tr>
              <a:tr h="1412432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بعد</a:t>
                      </a:r>
                      <a:r>
                        <a:rPr lang="ar-SY" baseline="0" dirty="0" smtClean="0"/>
                        <a:t> الطعام بساعتين (أقل من 140ملغ )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سكر الدم العشوائي (أقل من 200 ملغ )</a:t>
                      </a:r>
                      <a:endParaRPr lang="ar-SY" dirty="0"/>
                    </a:p>
                  </a:txBody>
                  <a:tcPr/>
                </a:tc>
              </a:tr>
              <a:tr h="1412432">
                <a:tc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اختبار تحمل السكر (أقل من 200 ملغ )</a:t>
                      </a:r>
                      <a:endParaRPr lang="ar-SY" dirty="0"/>
                    </a:p>
                  </a:txBody>
                  <a:tcPr/>
                </a:tc>
              </a:tr>
              <a:tr h="818313"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4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44000" cy="68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-1251520"/>
            <a:ext cx="8640960" cy="8109520"/>
          </a:xfrm>
        </p:spPr>
        <p:txBody>
          <a:bodyPr/>
          <a:lstStyle/>
          <a:p>
            <a:pPr algn="r"/>
            <a:r>
              <a:rPr lang="ar-SY" dirty="0" smtClean="0">
                <a:solidFill>
                  <a:srgbClr val="FFC000"/>
                </a:solidFill>
              </a:rPr>
              <a:t>الفئات عالية الخطورة  للإصابة بداء السكري :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>
                <a:solidFill>
                  <a:schemeClr val="bg1"/>
                </a:solidFill>
              </a:rPr>
              <a:t>1- الأفراد بعمر 45 سنة وما فوق..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2- قلة النشاط البدني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3- البدانة ..</a:t>
            </a:r>
            <a:r>
              <a:rPr lang="ar-SY" dirty="0">
                <a:solidFill>
                  <a:schemeClr val="bg1"/>
                </a:solidFill>
              </a:rPr>
              <a:t/>
            </a:r>
            <a:br>
              <a:rPr lang="ar-SY" dirty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4- السكري الحملي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5- ولادة أجنة عرطلة ..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6- متلازمة المبيض متعدد الكيسات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7- ارتفاع ضغط الدم 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8-ارتفاع الشحوم الثلاثية عن 250 ملغ</a:t>
            </a:r>
            <a:br>
              <a:rPr lang="ar-SY" dirty="0" smtClean="0">
                <a:solidFill>
                  <a:schemeClr val="bg1"/>
                </a:solidFill>
              </a:rPr>
            </a:br>
            <a:r>
              <a:rPr lang="ar-SY" dirty="0" smtClean="0">
                <a:solidFill>
                  <a:schemeClr val="bg1"/>
                </a:solidFill>
              </a:rPr>
              <a:t>9- قصة أمراض قلبية وعائية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93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" y="1339729"/>
            <a:ext cx="35861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498787"/>
            <a:ext cx="410445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38141"/>
            <a:ext cx="2562225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835696" y="188640"/>
            <a:ext cx="55446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solidFill>
                  <a:srgbClr val="FF0000"/>
                </a:solidFill>
              </a:rPr>
              <a:t>العوامل المؤهبة لحدوث السكري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27584" y="3573016"/>
            <a:ext cx="25922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solidFill>
                  <a:srgbClr val="FF0000"/>
                </a:solidFill>
              </a:rPr>
              <a:t>التدخين</a:t>
            </a:r>
            <a:endParaRPr lang="ar-SY" sz="28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84168" y="5992823"/>
            <a:ext cx="25922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solidFill>
                  <a:srgbClr val="FF0000"/>
                </a:solidFill>
              </a:rPr>
              <a:t>الكحول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285160" y="3573016"/>
            <a:ext cx="259228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solidFill>
                  <a:srgbClr val="FF0000"/>
                </a:solidFill>
              </a:rPr>
              <a:t>البدانة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"/>
            <a:ext cx="9144000" cy="685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567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TM02455519[[fn=الشتاء]]</Template>
  <TotalTime>3336</TotalTime>
  <Words>212</Words>
  <Application>Microsoft Office PowerPoint</Application>
  <PresentationFormat>عرض على الشاشة (3:4)‏</PresentationFormat>
  <Paragraphs>52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Winter</vt:lpstr>
      <vt:lpstr>1_نسق Office</vt:lpstr>
      <vt:lpstr>2_نسق Office</vt:lpstr>
      <vt:lpstr>4_نسق Office</vt:lpstr>
      <vt:lpstr>تغذية مريض  السكري</vt:lpstr>
      <vt:lpstr>سنتطرق في بحثنا عن مريض السكري إلى ما يلي : 1- تعريف السكري 2- أنواعه 3- الفئات عالية الخطورة 4- أهداف العلاج  5- التدابير العلاجية  6- العلاج الغذائي</vt:lpstr>
      <vt:lpstr>الداء السكري : اضطراب استقلابي مزمن قد يكون وراثيا ويكون نتيجة ارتفاع السكر في الدم و إطراحه في البول  بسبب قلة أو عدم إفراز الأنسولين من البنكرياس. أنواع الداء السكري : *النوع الأول : المعتمد على الأنسولين  * النوع الثاني : الغير معتمد على الأنسولين  * النوع الثالث : السكري الحملي       </vt:lpstr>
      <vt:lpstr>عرض تقديمي في PowerPoint</vt:lpstr>
      <vt:lpstr>عرض تقديمي في PowerPoint</vt:lpstr>
      <vt:lpstr>عرض تقديمي في PowerPoint</vt:lpstr>
      <vt:lpstr>الفئات عالية الخطورة  للإصابة بداء السكري : 1- الأفراد بعمر 45 سنة وما فوق.. 2- قلة النشاط البدني  3- البدانة .. 4- السكري الحملي  5- ولادة أجنة عرطلة .. 6- متلازمة المبيض متعدد الكيسات  7- ارتفاع ضغط الدم  8-ارتفاع الشحوم الثلاثية عن 250 ملغ 9- قصة أمراض قلبية وعائية   </vt:lpstr>
      <vt:lpstr>عرض تقديمي في PowerPoint</vt:lpstr>
      <vt:lpstr>عرض تقديمي في PowerPoint</vt:lpstr>
      <vt:lpstr>عرض تقديمي في PowerPoint</vt:lpstr>
      <vt:lpstr>أهداف العلاج : - منع زيادة مستوى السكر بالدم  - منع انخفاض مستوى السكر بالدم  - المحافظة على الوزن المثالي للبالغ و النمو الطبيعي للطفل  - منع أو تأخير حدوث اختلاطات السكري الوعائية  </vt:lpstr>
      <vt:lpstr>التدابير العلاجية  :  </vt:lpstr>
      <vt:lpstr>العلاج الغذائي : </vt:lpstr>
      <vt:lpstr>الصحن السكري</vt:lpstr>
      <vt:lpstr>الرياضة المناسبة لمريض السكري : المشي السريع  الجري البطيء  السباحة  ركوب الدراجة  تمارين الأيروبيك    لتعديل جرعة الأنسولين لمنع نقص سكر الدم    </vt:lpstr>
      <vt:lpstr>عرض تقديمي في PowerPoint</vt:lpstr>
      <vt:lpstr>الأعشاب و السكري النمط الثاني :   أشارت أحدث الدراسات العلمية بأن مريض السكري النمط الثاني لديه العديد من الخيارات العلاجية ومنها العشبية نستعرض أهمها :  القرفة .. أوراق الزيتون .. الزنجبيل .. الصبار .. الحلبة .. مدمرة السكر (نبات العارياء )</vt:lpstr>
      <vt:lpstr> نشرت الدراسات أهمية الزنجبيل في علاج أعراض مرض السكري   </vt:lpstr>
      <vt:lpstr>تمتلك بذور الحلبة القدرة على خفض مستويات السكر في الدم ,بالإضافة لغناها بالألياف التي تساعد في إبطاء عملية هضم الكربوهيدرات </vt:lpstr>
      <vt:lpstr>نصائح الشخص السكري بأنواعه : 1- الإكثار من شرب الماء (2.5-3 لتر )/يوميا  2- الالتزام بمواعيد الأنسولين و الوجبات الغذائية  3- تناول الخضار بشكل يومي وببداية كل وجبة  4- تجنب الرز و الخبز في وجبة واحدة 5- اختيار منتجات الألبان منخفضة الدهن 6- اختيار اللحوم قليلة الدهن ( السمك , صدر الدجاج ) 7-الابتعاد عن المقالي واستبداله بالشوي أو السلق 8- ممارسة الرياضة المناسبة بشكل يومي  </vt:lpstr>
      <vt:lpstr>معلومات البطاقة الصحية لمرضى السكري : أنا مصاب بمرض السكري إذا شاهدتني أتصرف بشكل غير طبيعي وليس بحالة غيبوبة كاملة أعطني القليل من السكريات .. و إذا كنت بحالة غيبوبة أطلب الإسعاف . </vt:lpstr>
      <vt:lpstr>البطاقة الصحية لمرضى السكري :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تغذية مريض  السكري</dc:title>
  <dc:creator>راgjg</dc:creator>
  <cp:lastModifiedBy>راgjg</cp:lastModifiedBy>
  <cp:revision>49</cp:revision>
  <dcterms:created xsi:type="dcterms:W3CDTF">2019-02-20T07:22:29Z</dcterms:created>
  <dcterms:modified xsi:type="dcterms:W3CDTF">2019-03-18T20:00:30Z</dcterms:modified>
</cp:coreProperties>
</file>