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76" r:id="rId1"/>
  </p:sldMasterIdLst>
  <p:sldIdLst>
    <p:sldId id="288" r:id="rId2"/>
    <p:sldId id="257" r:id="rId3"/>
    <p:sldId id="258" r:id="rId4"/>
    <p:sldId id="259" r:id="rId5"/>
    <p:sldId id="315" r:id="rId6"/>
    <p:sldId id="260" r:id="rId7"/>
    <p:sldId id="317" r:id="rId8"/>
    <p:sldId id="319" r:id="rId9"/>
    <p:sldId id="321" r:id="rId10"/>
    <p:sldId id="263" r:id="rId11"/>
    <p:sldId id="264" r:id="rId12"/>
    <p:sldId id="265" r:id="rId13"/>
    <p:sldId id="268" r:id="rId14"/>
    <p:sldId id="269" r:id="rId15"/>
    <p:sldId id="271" r:id="rId16"/>
    <p:sldId id="270" r:id="rId17"/>
    <p:sldId id="273" r:id="rId18"/>
    <p:sldId id="275" r:id="rId19"/>
    <p:sldId id="274" r:id="rId20"/>
    <p:sldId id="277" r:id="rId21"/>
    <p:sldId id="322" r:id="rId22"/>
    <p:sldId id="279" r:id="rId23"/>
    <p:sldId id="280" r:id="rId24"/>
    <p:sldId id="281" r:id="rId25"/>
    <p:sldId id="287" r:id="rId26"/>
    <p:sldId id="320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47" autoAdjust="0"/>
    <p:restoredTop sz="94624" autoAdjust="0"/>
  </p:normalViewPr>
  <p:slideViewPr>
    <p:cSldViewPr>
      <p:cViewPr>
        <p:scale>
          <a:sx n="79" d="100"/>
          <a:sy n="79" d="100"/>
        </p:scale>
        <p:origin x="-109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___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ar-SA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ar-SA" sz="1800" b="1" dirty="0"/>
              <a:t>قصة عائلية للبدانة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سلسلة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ورقة1!$A$2:$A$5</c:f>
              <c:strCache>
                <c:ptCount val="2"/>
                <c:pt idx="0">
                  <c:v>قصة عائلية للبدانة</c:v>
                </c:pt>
                <c:pt idx="1">
                  <c:v>لا قصة عائلية للبدانة</c:v>
                </c:pt>
              </c:strCache>
            </c:strRef>
          </c:cat>
          <c:val>
            <c:numRef>
              <c:f>ورقة1!$B$2:$B$5</c:f>
              <c:numCache>
                <c:formatCode>0%</c:formatCode>
                <c:ptCount val="4"/>
                <c:pt idx="0">
                  <c:v>0.87</c:v>
                </c:pt>
                <c:pt idx="1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عمود2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ورقة1!$A$2:$A$5</c:f>
              <c:strCache>
                <c:ptCount val="2"/>
                <c:pt idx="0">
                  <c:v>قصة عائلية للبدانة</c:v>
                </c:pt>
                <c:pt idx="1">
                  <c:v>لا قصة عائلية للبدانة</c:v>
                </c:pt>
              </c:strCache>
            </c:strRef>
          </c:cat>
          <c:val>
            <c:numRef>
              <c:f>ورقة1!$C$2:$C$5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عمود1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ورقة1!$A$2:$A$5</c:f>
              <c:strCache>
                <c:ptCount val="2"/>
                <c:pt idx="0">
                  <c:v>قصة عائلية للبدانة</c:v>
                </c:pt>
                <c:pt idx="1">
                  <c:v>لا قصة عائلية للبدانة</c:v>
                </c:pt>
              </c:strCache>
            </c:strRef>
          </c:cat>
          <c:val>
            <c:numRef>
              <c:f>ورقة1!$D$2:$D$5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2842368"/>
        <c:axId val="82843904"/>
      </c:barChart>
      <c:catAx>
        <c:axId val="82842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82843904"/>
        <c:crosses val="autoZero"/>
        <c:auto val="1"/>
        <c:lblAlgn val="ctr"/>
        <c:lblOffset val="100"/>
        <c:noMultiLvlLbl val="0"/>
      </c:catAx>
      <c:valAx>
        <c:axId val="8284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50000"/>
                  <a:satMod val="103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8284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ar-S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50000"/>
              <a:satMod val="103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50000"/>
              <a:satMod val="103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83%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79%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65%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ar-SA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ar-S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ورقة1!$A$2:$A$5</c:f>
              <c:strCache>
                <c:ptCount val="3"/>
                <c:pt idx="0">
                  <c:v>ارتفاع ضغط الدم</c:v>
                </c:pt>
                <c:pt idx="1">
                  <c:v>داء سكري نمط2</c:v>
                </c:pt>
                <c:pt idx="2">
                  <c:v>مرض قلبي إقفاري</c:v>
                </c:pt>
              </c:strCache>
            </c:strRef>
          </c:cat>
          <c:val>
            <c:numRef>
              <c:f>ورقة1!$B$2:$B$5</c:f>
              <c:numCache>
                <c:formatCode>0.00%</c:formatCode>
                <c:ptCount val="4"/>
                <c:pt idx="0">
                  <c:v>0.82700000000000062</c:v>
                </c:pt>
                <c:pt idx="1">
                  <c:v>0.78800000000000003</c:v>
                </c:pt>
                <c:pt idx="2">
                  <c:v>0.65300000000000324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عمود2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ar-SA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ar-S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ورقة1!$A$2:$A$5</c:f>
              <c:strCache>
                <c:ptCount val="3"/>
                <c:pt idx="0">
                  <c:v>ارتفاع ضغط الدم</c:v>
                </c:pt>
                <c:pt idx="1">
                  <c:v>داء سكري نمط2</c:v>
                </c:pt>
                <c:pt idx="2">
                  <c:v>مرض قلبي إقفاري</c:v>
                </c:pt>
              </c:strCache>
            </c:strRef>
          </c:cat>
          <c:val>
            <c:numRef>
              <c:f>ورقة1!$C$2:$C$5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عمود1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ar-SA"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ar-S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ورقة1!$A$2:$A$5</c:f>
              <c:strCache>
                <c:ptCount val="3"/>
                <c:pt idx="0">
                  <c:v>ارتفاع ضغط الدم</c:v>
                </c:pt>
                <c:pt idx="1">
                  <c:v>داء سكري نمط2</c:v>
                </c:pt>
                <c:pt idx="2">
                  <c:v>مرض قلبي إقفاري</c:v>
                </c:pt>
              </c:strCache>
            </c:strRef>
          </c:cat>
          <c:val>
            <c:numRef>
              <c:f>ورقة1!$D$2:$D$5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96573696"/>
        <c:axId val="96591872"/>
        <c:axId val="0"/>
      </c:bar3DChart>
      <c:catAx>
        <c:axId val="96573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96591872"/>
        <c:crosses val="autoZero"/>
        <c:auto val="1"/>
        <c:lblAlgn val="ctr"/>
        <c:lblOffset val="100"/>
        <c:noMultiLvlLbl val="0"/>
      </c:catAx>
      <c:valAx>
        <c:axId val="96591872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9657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/>
      </a:pPr>
      <a:endParaRPr lang="ar-S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513513513513518E-2"/>
          <c:y val="3.9215686274509803E-2"/>
          <c:w val="0.95045045045045051"/>
          <c:h val="0.846606453605064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ar-SA"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ar-S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ورقة1!$A$2:$A$5</c:f>
              <c:strCache>
                <c:ptCount val="3"/>
                <c:pt idx="0">
                  <c:v>الغلوكوز الصيامي المتلف</c:v>
                </c:pt>
                <c:pt idx="1">
                  <c:v>تحمل الغلوكوز المتلف</c:v>
                </c:pt>
                <c:pt idx="2">
                  <c:v>الداء السكري نمط2</c:v>
                </c:pt>
              </c:strCache>
            </c:strRef>
          </c:cat>
          <c:val>
            <c:numRef>
              <c:f>ورقة1!$B$2:$B$5</c:f>
              <c:numCache>
                <c:formatCode>0.00%</c:formatCode>
                <c:ptCount val="4"/>
                <c:pt idx="0">
                  <c:v>0.192</c:v>
                </c:pt>
                <c:pt idx="1">
                  <c:v>3.7999999999999999E-2</c:v>
                </c:pt>
                <c:pt idx="2" formatCode="0%">
                  <c:v>0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عمود2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ar-SA"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ar-S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ورقة1!$A$2:$A$5</c:f>
              <c:strCache>
                <c:ptCount val="3"/>
                <c:pt idx="0">
                  <c:v>الغلوكوز الصيامي المتلف</c:v>
                </c:pt>
                <c:pt idx="1">
                  <c:v>تحمل الغلوكوز المتلف</c:v>
                </c:pt>
                <c:pt idx="2">
                  <c:v>الداء السكري نمط2</c:v>
                </c:pt>
              </c:strCache>
            </c:strRef>
          </c:cat>
          <c:val>
            <c:numRef>
              <c:f>ورقة1!$C$2:$C$5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عمود1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ar-SA"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ar-S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ورقة1!$A$2:$A$5</c:f>
              <c:strCache>
                <c:ptCount val="3"/>
                <c:pt idx="0">
                  <c:v>الغلوكوز الصيامي المتلف</c:v>
                </c:pt>
                <c:pt idx="1">
                  <c:v>تحمل الغلوكوز المتلف</c:v>
                </c:pt>
                <c:pt idx="2">
                  <c:v>الداء السكري نمط2</c:v>
                </c:pt>
              </c:strCache>
            </c:strRef>
          </c:cat>
          <c:val>
            <c:numRef>
              <c:f>ورقة1!$D$2:$D$5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9380352"/>
        <c:axId val="109381888"/>
      </c:barChart>
      <c:catAx>
        <c:axId val="10938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109381888"/>
        <c:crosses val="autoZero"/>
        <c:auto val="1"/>
        <c:lblAlgn val="ctr"/>
        <c:lblOffset val="100"/>
        <c:noMultiLvlLbl val="0"/>
      </c:catAx>
      <c:valAx>
        <c:axId val="109381888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10938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200"/>
      </a:pPr>
      <a:endParaRPr lang="ar-SY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001393344350498E-2"/>
          <c:y val="0.10953833895763029"/>
          <c:w val="0.80031552841884979"/>
          <c:h val="0.76767346806107728"/>
        </c:manualLayout>
      </c:layout>
      <c:pie3D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ورقة1!$A$2:$A$5</c:f>
              <c:strCache>
                <c:ptCount val="2"/>
                <c:pt idx="0">
                  <c:v>ارتفاع TG</c:v>
                </c:pt>
                <c:pt idx="1">
                  <c:v>عدم ارتفاع TG</c:v>
                </c:pt>
              </c:strCache>
            </c:strRef>
          </c:cat>
          <c:val>
            <c:numRef>
              <c:f>ورقة1!$B$2:$B$5</c:f>
              <c:numCache>
                <c:formatCode>0.00%</c:formatCode>
                <c:ptCount val="4"/>
                <c:pt idx="0">
                  <c:v>0.36500000000000032</c:v>
                </c:pt>
                <c:pt idx="1">
                  <c:v>0.63500000000001322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عمود12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ورقة1!$A$2:$A$5</c:f>
              <c:strCache>
                <c:ptCount val="2"/>
                <c:pt idx="0">
                  <c:v>ارتفاع TG</c:v>
                </c:pt>
                <c:pt idx="1">
                  <c:v>عدم ارتفاع TG</c:v>
                </c:pt>
              </c:strCache>
            </c:strRef>
          </c:cat>
          <c:val>
            <c:numRef>
              <c:f>ورقة1!$C$2:$C$5</c:f>
              <c:numCache>
                <c:formatCode>General</c:formatCode>
                <c:ptCount val="4"/>
                <c:pt idx="0" formatCode="0.00%">
                  <c:v>0.21100000000000024</c:v>
                </c:pt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عمود13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ورقة1!$A$2:$A$5</c:f>
              <c:strCache>
                <c:ptCount val="2"/>
                <c:pt idx="0">
                  <c:v>ارتفاع TG</c:v>
                </c:pt>
                <c:pt idx="1">
                  <c:v>عدم ارتفاع TG</c:v>
                </c:pt>
              </c:strCache>
            </c:strRef>
          </c:cat>
          <c:val>
            <c:numRef>
              <c:f>ورقة1!$D$2:$D$5</c:f>
              <c:numCache>
                <c:formatCode>General</c:formatCode>
                <c:ptCount val="4"/>
                <c:pt idx="0" formatCode="0.00%">
                  <c:v>0.15400000000000041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ar-SY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عمود1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ar-SA" dirty="0" smtClean="0"/>
                      <a:t>ارتفاع الكوليسترول, 10%</a:t>
                    </a:r>
                    <a:endParaRPr lang="ar-S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ar-SA" dirty="0" err="1"/>
                      <a:t>كولسيتيرول</a:t>
                    </a:r>
                    <a:r>
                      <a:rPr lang="ar-SA" dirty="0"/>
                      <a:t> </a:t>
                    </a:r>
                    <a:r>
                      <a:rPr lang="ar-SA" dirty="0" smtClean="0"/>
                      <a:t>طبيعي</a:t>
                    </a:r>
                  </a:p>
                  <a:p>
                    <a:r>
                      <a:rPr lang="ar-SA" dirty="0" smtClean="0"/>
                      <a:t>90%</a:t>
                    </a:r>
                    <a:endParaRPr lang="ar-SA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/>
                </a:pPr>
                <a:endParaRPr lang="ar-SY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ورقة1!$A$2:$A$5</c:f>
              <c:strCache>
                <c:ptCount val="2"/>
                <c:pt idx="0">
                  <c:v>ارتفاع الكوليترول</c:v>
                </c:pt>
                <c:pt idx="1">
                  <c:v>كولسيتيرول طبيعي</c:v>
                </c:pt>
              </c:strCache>
            </c:strRef>
          </c:cat>
          <c:val>
            <c:numRef>
              <c:f>ورقة1!$B$2:$B$5</c:f>
              <c:numCache>
                <c:formatCode>0.00%</c:formatCode>
                <c:ptCount val="4"/>
                <c:pt idx="0">
                  <c:v>9.6000000000000002E-2</c:v>
                </c:pt>
                <c:pt idx="1">
                  <c:v>0.90400000000000003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2000"/>
      </a:pPr>
      <a:endParaRPr lang="ar-SY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عمود1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ar-SA" dirty="0"/>
                      <a:t>ارتفاع ضغط الدم
</a:t>
                    </a:r>
                    <a:r>
                      <a:rPr lang="ar-SA" dirty="0" smtClean="0"/>
                      <a:t>32%</a:t>
                    </a:r>
                    <a:endParaRPr lang="ar-S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ar-SA" dirty="0"/>
                      <a:t>ضغط طبيعي
</a:t>
                    </a:r>
                    <a:r>
                      <a:rPr lang="ar-SA" dirty="0" smtClean="0"/>
                      <a:t>68%</a:t>
                    </a:r>
                    <a:endParaRPr lang="ar-SA" dirty="0"/>
                  </a:p>
                  <a:p>
                    <a:endParaRPr lang="ar-SA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ar-SA"/>
                </a:pPr>
                <a:endParaRPr lang="ar-SY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ورقة1!$A$2:$A$5</c:f>
              <c:strCache>
                <c:ptCount val="2"/>
                <c:pt idx="0">
                  <c:v>ارتفاع ضغط الدم</c:v>
                </c:pt>
                <c:pt idx="1">
                  <c:v>ضغط طبيعي</c:v>
                </c:pt>
              </c:strCache>
            </c:strRef>
          </c:cat>
          <c:val>
            <c:numRef>
              <c:f>ورقة1!$B$2:$B$5</c:f>
              <c:numCache>
                <c:formatCode>0%</c:formatCode>
                <c:ptCount val="4"/>
                <c:pt idx="0">
                  <c:v>0.32600000000000667</c:v>
                </c:pt>
                <c:pt idx="1">
                  <c:v>0.67400000000001525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ar-SY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892162673214229E-2"/>
          <c:y val="4.0341732283464569E-2"/>
          <c:w val="0.89339457567804026"/>
          <c:h val="0.876152755905511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سلسلة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ورقة1!$A$2:$A$5</c:f>
              <c:strCache>
                <c:ptCount val="3"/>
                <c:pt idx="0">
                  <c:v>انخفاض HDL</c:v>
                </c:pt>
                <c:pt idx="1">
                  <c:v>ذكور</c:v>
                </c:pt>
                <c:pt idx="2">
                  <c:v>إناث</c:v>
                </c:pt>
              </c:strCache>
            </c:strRef>
          </c:cat>
          <c:val>
            <c:numRef>
              <c:f>ورقة1!$B$2:$B$5</c:f>
              <c:numCache>
                <c:formatCode>0.00%</c:formatCode>
                <c:ptCount val="4"/>
                <c:pt idx="0">
                  <c:v>0.38460000000000188</c:v>
                </c:pt>
                <c:pt idx="1">
                  <c:v>0.21150000000000024</c:v>
                </c:pt>
                <c:pt idx="2">
                  <c:v>0.17300000000000001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عمود1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ورقة1!$A$2:$A$5</c:f>
              <c:strCache>
                <c:ptCount val="3"/>
                <c:pt idx="0">
                  <c:v>انخفاض HDL</c:v>
                </c:pt>
                <c:pt idx="1">
                  <c:v>ذكور</c:v>
                </c:pt>
                <c:pt idx="2">
                  <c:v>إناث</c:v>
                </c:pt>
              </c:strCache>
            </c:strRef>
          </c:cat>
          <c:val>
            <c:numRef>
              <c:f>ورقة1!$C$2:$C$5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عمود2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ورقة1!$A$2:$A$5</c:f>
              <c:strCache>
                <c:ptCount val="3"/>
                <c:pt idx="0">
                  <c:v>انخفاض HDL</c:v>
                </c:pt>
                <c:pt idx="1">
                  <c:v>ذكور</c:v>
                </c:pt>
                <c:pt idx="2">
                  <c:v>إناث</c:v>
                </c:pt>
              </c:strCache>
            </c:strRef>
          </c:cat>
          <c:val>
            <c:numRef>
              <c:f>ورقة1!$D$2:$D$5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187264"/>
        <c:axId val="112188800"/>
      </c:barChart>
      <c:catAx>
        <c:axId val="112187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112188800"/>
        <c:crosses val="autoZero"/>
        <c:auto val="1"/>
        <c:lblAlgn val="ctr"/>
        <c:lblOffset val="100"/>
        <c:noMultiLvlLbl val="0"/>
      </c:catAx>
      <c:valAx>
        <c:axId val="11218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50000"/>
                  <a:satMod val="103000"/>
                </a:schemeClr>
              </a:solidFill>
              <a:prstDash val="solid"/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11218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ar-SY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ar-S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50000"/>
              <a:satMod val="103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50000"/>
              <a:satMod val="103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ورقة1!$B$1</c:f>
              <c:strCache>
                <c:ptCount val="1"/>
                <c:pt idx="0">
                  <c:v>عمود3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ورقة1!$A$2:$A$5</c:f>
              <c:strCache>
                <c:ptCount val="3"/>
                <c:pt idx="0">
                  <c:v>متلازمة استقلابية</c:v>
                </c:pt>
                <c:pt idx="1">
                  <c:v>ذكور</c:v>
                </c:pt>
                <c:pt idx="2">
                  <c:v>إناث</c:v>
                </c:pt>
              </c:strCache>
            </c:strRef>
          </c:cat>
          <c:val>
            <c:numRef>
              <c:f>ورقة1!$B$2:$B$5</c:f>
              <c:numCache>
                <c:formatCode>0.00%</c:formatCode>
                <c:ptCount val="4"/>
                <c:pt idx="0" formatCode="0%">
                  <c:v>0.23</c:v>
                </c:pt>
                <c:pt idx="1">
                  <c:v>0.13400000000000001</c:v>
                </c:pt>
                <c:pt idx="2">
                  <c:v>9.6000000000000002E-2</c:v>
                </c:pt>
              </c:numCache>
            </c:numRef>
          </c:val>
        </c:ser>
        <c:ser>
          <c:idx val="1"/>
          <c:order val="1"/>
          <c:tx>
            <c:strRef>
              <c:f>ورقة1!$C$1</c:f>
              <c:strCache>
                <c:ptCount val="1"/>
                <c:pt idx="0">
                  <c:v>عمود2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ورقة1!$A$2:$A$5</c:f>
              <c:strCache>
                <c:ptCount val="3"/>
                <c:pt idx="0">
                  <c:v>متلازمة استقلابية</c:v>
                </c:pt>
                <c:pt idx="1">
                  <c:v>ذكور</c:v>
                </c:pt>
                <c:pt idx="2">
                  <c:v>إناث</c:v>
                </c:pt>
              </c:strCache>
            </c:strRef>
          </c:cat>
          <c:val>
            <c:numRef>
              <c:f>ورقة1!$C$2:$C$5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ورقة1!$D$1</c:f>
              <c:strCache>
                <c:ptCount val="1"/>
                <c:pt idx="0">
                  <c:v>عمود1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ورقة1!$A$2:$A$5</c:f>
              <c:strCache>
                <c:ptCount val="3"/>
                <c:pt idx="0">
                  <c:v>متلازمة استقلابية</c:v>
                </c:pt>
                <c:pt idx="1">
                  <c:v>ذكور</c:v>
                </c:pt>
                <c:pt idx="2">
                  <c:v>إناث</c:v>
                </c:pt>
              </c:strCache>
            </c:strRef>
          </c:cat>
          <c:val>
            <c:numRef>
              <c:f>ورقة1!$D$2:$D$5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980544"/>
        <c:axId val="111982080"/>
        <c:axId val="0"/>
      </c:bar3DChart>
      <c:catAx>
        <c:axId val="111980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111982080"/>
        <c:crosses val="autoZero"/>
        <c:auto val="1"/>
        <c:lblAlgn val="ctr"/>
        <c:lblOffset val="100"/>
        <c:noMultiLvlLbl val="0"/>
      </c:catAx>
      <c:valAx>
        <c:axId val="11198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50000"/>
                  <a:satMod val="103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50000"/>
                <a:satMod val="103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ar-SY"/>
          </a:p>
        </c:txPr>
        <c:crossAx val="11198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ar-SY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0EAE81-DD14-4FE5-A7C6-13405CC18C54}" type="datetimeFigureOut">
              <a:rPr lang="ar-SA" smtClean="0"/>
              <a:pPr/>
              <a:t>11/07/1440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3BD3A1-0665-4267-A270-CB97B7028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228600" y="286353"/>
            <a:ext cx="8534400" cy="735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lang="ar-SA" sz="2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r>
              <a:rPr kumimoji="0" lang="ar-S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البدانة والاضطرابات الاستقلابية عند اليافعين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Obesity and metabolic disorders in adolescents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SY" altLang="en-US" sz="3000" b="1" dirty="0" smtClean="0">
              <a:ea typeface="Majalla UI"/>
            </a:endParaRPr>
          </a:p>
          <a:p>
            <a:pPr algn="ctr">
              <a:defRPr/>
            </a:pPr>
            <a:r>
              <a:rPr lang="ar-SA" altLang="en-US" sz="3000" b="1" dirty="0" smtClean="0">
                <a:ea typeface="Majalla UI"/>
              </a:rPr>
              <a:t>الأستاذ الدكتور أحمد لؤي شريتح</a:t>
            </a:r>
          </a:p>
          <a:p>
            <a:pPr algn="ctr">
              <a:defRPr/>
            </a:pPr>
            <a:r>
              <a:rPr lang="ar-SA" altLang="en-US" sz="3000" b="1" dirty="0" smtClean="0">
                <a:ea typeface="Majalla UI"/>
              </a:rPr>
              <a:t>استشاري أمراض الغدد الصم واضطرابات النمو عند الأطفال</a:t>
            </a:r>
          </a:p>
          <a:p>
            <a:pPr algn="ctr">
              <a:defRPr/>
            </a:pPr>
            <a:r>
              <a:rPr lang="ar-SA" altLang="en-US" sz="3000" b="1" dirty="0" smtClean="0">
                <a:ea typeface="Majalla UI"/>
              </a:rPr>
              <a:t>قسم الأطفال – جامعة تشرين </a:t>
            </a:r>
          </a:p>
          <a:p>
            <a:pPr algn="ctr">
              <a:defRPr/>
            </a:pPr>
            <a:r>
              <a:rPr lang="ar-SA" altLang="en-US" sz="3000" b="1" dirty="0" smtClean="0">
                <a:ea typeface="Majalla UI"/>
              </a:rPr>
              <a:t> </a:t>
            </a:r>
            <a:r>
              <a:rPr lang="en-GB" altLang="en-US" sz="3000" b="1" dirty="0" smtClean="0">
                <a:ea typeface="Arial" charset="0"/>
                <a:cs typeface="Arial" charset="0"/>
              </a:rPr>
              <a:t>MD </a:t>
            </a:r>
            <a:r>
              <a:rPr lang="en-GB" altLang="en-US" sz="3000" b="1" dirty="0" smtClean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GB" altLang="en-US" sz="3000" b="1" dirty="0" smtClean="0">
                <a:ea typeface="Arial" charset="0"/>
                <a:cs typeface="Arial" charset="0"/>
              </a:rPr>
              <a:t> DIS paediatrics</a:t>
            </a:r>
          </a:p>
          <a:p>
            <a:pPr algn="ctr">
              <a:defRPr/>
            </a:pPr>
            <a:r>
              <a:rPr lang="en-GB" altLang="en-US" sz="3000" b="1" dirty="0" smtClean="0">
                <a:ea typeface="Arial" charset="0"/>
                <a:cs typeface="Arial" charset="0"/>
              </a:rPr>
              <a:t>DIU paediatric Endocrinology</a:t>
            </a:r>
          </a:p>
          <a:p>
            <a:pPr algn="ctr">
              <a:defRPr/>
            </a:pPr>
            <a:r>
              <a:rPr lang="en-GB" altLang="en-US" sz="3000" b="1" dirty="0" smtClean="0">
                <a:ea typeface="Arial" charset="0"/>
                <a:cs typeface="Arial" charset="0"/>
              </a:rPr>
              <a:t>DU Methodology of Medical research</a:t>
            </a:r>
          </a:p>
          <a:p>
            <a:pPr algn="ctr">
              <a:defRPr/>
            </a:pPr>
            <a:r>
              <a:rPr lang="en-GB" altLang="en-US" sz="3000" b="1" dirty="0" smtClean="0">
                <a:ea typeface="Arial" charset="0"/>
                <a:cs typeface="Arial" charset="0"/>
              </a:rPr>
              <a:t>DU Clinical epidemiology &amp; Biostatistics</a:t>
            </a:r>
          </a:p>
          <a:p>
            <a:pPr algn="ctr">
              <a:defRPr/>
            </a:pPr>
            <a:r>
              <a:rPr lang="en-US" altLang="en-US" sz="3000" b="1" dirty="0" smtClean="0"/>
              <a:t>CU Bioethics</a:t>
            </a:r>
            <a:endParaRPr lang="ar-SY" altLang="en-US" sz="3000" b="1" dirty="0" smtClean="0"/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16175" algn="l"/>
                <a:tab pos="2644775" algn="l"/>
              </a:tabLst>
            </a:pP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087397"/>
            <a:ext cx="8915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 قصة عائلية للبدانة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SY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كانت هناك قصة عائلية للبدانة عند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45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مريضاً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87%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3381101055"/>
              </p:ext>
            </p:extLst>
          </p:nvPr>
        </p:nvGraphicFramePr>
        <p:xfrm>
          <a:off x="1934845" y="2590800"/>
          <a:ext cx="5151756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06255" y="6200745"/>
            <a:ext cx="39517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الشكل رقم (2) يبين وجود قصة عائلية للبدانة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81000"/>
            <a:ext cx="89154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 أمراض عائلية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كانت هناك قصة عائلية لارتفاع  في الضغط الدموي لدى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43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مريضاً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83%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قصة عائلية لداء سكري من النمط 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الثاني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لدى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41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مريضاً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79%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وقصة عائلية لمرض قلبي إقفاري لدى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34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مريضاً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65%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5" name="مخطط 4"/>
          <p:cNvGraphicFramePr/>
          <p:nvPr>
            <p:extLst>
              <p:ext uri="{D42A27DB-BD31-4B8C-83A1-F6EECF244321}">
                <p14:modId xmlns:p14="http://schemas.microsoft.com/office/powerpoint/2010/main" val="1206702363"/>
              </p:ext>
            </p:extLst>
          </p:nvPr>
        </p:nvGraphicFramePr>
        <p:xfrm>
          <a:off x="990600" y="2438400"/>
          <a:ext cx="6781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3543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11742" y="6139934"/>
            <a:ext cx="35573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(3)يبين وجود قصة لأمراض عائلية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184666"/>
            <a:ext cx="8839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</a:t>
            </a:r>
            <a:r>
              <a:rPr kumimoji="0" lang="ar-SA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اضطراب في سكر الدم </a:t>
            </a:r>
            <a:endParaRPr kumimoji="0" lang="ar-SY" sz="32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Y" sz="28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 عدد المرضى الذين لديهم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اضطراب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غلوكوز صيامي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مرضى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19%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أما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اضطراب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تحمل الغلوكوز فقد وجد لدى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المرضى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الإناث فقط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وفي جميع هذه الحالات كانت هناك قصة عائلية إيجابية للداء السكري نمط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ولم نجد أية حالة لداء سكري من النمط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لدى مرضى الدراسة.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2050742728"/>
              </p:ext>
            </p:extLst>
          </p:nvPr>
        </p:nvGraphicFramePr>
        <p:xfrm>
          <a:off x="1676400" y="2667000"/>
          <a:ext cx="5638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0" y="6488668"/>
            <a:ext cx="64764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(4) يبين توزع مرضى الدراسة حسب وجود اضطراب في سكر الدم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ولدراسة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علاقة بين قيم الـ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وقيم غلوكوز الصيامي</a:t>
            </a:r>
            <a:endParaRPr lang="ar-SY" sz="28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تم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حساب معامل الارتباط: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0.19</a:t>
            </a:r>
            <a:r>
              <a:rPr lang="ar-SY" sz="32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lang="en-U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x,y =</a:t>
            </a:r>
            <a:r>
              <a:rPr lang="ar-SY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SY" sz="2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ar-SY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علاقة</a:t>
            </a:r>
            <a:r>
              <a:rPr lang="ar-SY" sz="2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SY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ارتباط</a:t>
            </a:r>
            <a:r>
              <a:rPr lang="ar-SY" sz="2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ar-SY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ضعيفة).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لدراسة العلاقة بين 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غلوكوز بعد ساعتين</a:t>
            </a:r>
            <a:endParaRPr lang="ar-SY" sz="28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حساب معامل الارتباط </a:t>
            </a:r>
            <a:r>
              <a:rPr lang="en-US" sz="40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lang="en-U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x,y =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0.54: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علاقة ارتباط طردية مقبولة</a:t>
            </a:r>
            <a:r>
              <a:rPr kumimoji="0" lang="ar-SY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SY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العلاقة بين 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وغلوكوز المصورة بعد ساعتين من تناول الغلوكوز أقوى من العلاقة بين 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وغلوكوز المصورة على الريق.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-372307"/>
            <a:ext cx="9144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ar-SY" sz="3200" b="1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 ارتفاع في الشحوم الثلاثية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Y" sz="2400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بلغ عدد المرضى الذين لديهم ارتفاع في الشحوم الثلاثية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19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مريضاً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36%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الدراسة.		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مخطط 3"/>
          <p:cNvGraphicFramePr/>
          <p:nvPr/>
        </p:nvGraphicFramePr>
        <p:xfrm>
          <a:off x="1295400" y="2057400"/>
          <a:ext cx="61722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546973" y="5682734"/>
            <a:ext cx="61494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(5) يبين توزع مرضى الدراسة حسب وجود ارتفاع في الشحوم الثلاثية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134779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 ارتفاع في الكوليسترول الكلي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بلغ عدد المرضى الذين لديهم ارتفاع في الكوليسترول الكلي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مرضى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مخطط 3"/>
          <p:cNvGraphicFramePr/>
          <p:nvPr/>
        </p:nvGraphicFramePr>
        <p:xfrm>
          <a:off x="1371601" y="2276474"/>
          <a:ext cx="6629400" cy="320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415527" y="5911334"/>
            <a:ext cx="63786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(6) يبين توزع مرضى الدراسة حسب وجود ارتفاع في الكوليسترول الكلي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33400" y="1524000"/>
            <a:ext cx="838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وبحساب معامل الارتباط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بين الـ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ومستوى الشحوم الثلاثية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lang="en-U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x,y =0.71</a:t>
            </a:r>
            <a:r>
              <a:rPr lang="ar-SY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علاقة ارتباط طردية جيدة جداً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3400" y="3733800"/>
            <a:ext cx="83058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وبحساب معامل الارتباط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للعلاقة بين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الـ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 مستوى الكولسترول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  r</a:t>
            </a:r>
            <a:r>
              <a:rPr lang="en-US" sz="28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x,y =0.63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علاقة ارتباط طردية جيدة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28600" y="772805"/>
            <a:ext cx="86106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 ارتفاع في الضغط الدموي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بلغ عدد المرضى الذين لديهم ارتفاع في الضغط الدموي الانقباضي و/أو الانبساطي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17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مريضاً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32%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, كما بلغ عدد المرضى في مرحلة ما قبل ارتفاع الضغط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مرضى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مخطط 3"/>
          <p:cNvGraphicFramePr/>
          <p:nvPr/>
        </p:nvGraphicFramePr>
        <p:xfrm>
          <a:off x="1371600" y="3048000"/>
          <a:ext cx="6858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24000" y="6019800"/>
            <a:ext cx="6074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(7) يبين توزع مرضى الدراسة حسب وجود ارتفاع في الضغط الدموي</a:t>
            </a:r>
            <a:endParaRPr kumimoji="0" lang="ar-S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81000" y="596444"/>
            <a:ext cx="838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انخفاض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HDL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بلغ عدد المرضى الذين لديهم انخفاض في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HDL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20 مريضاً بنسبة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38%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graphicFrame>
        <p:nvGraphicFramePr>
          <p:cNvPr id="5" name="مخطط 4"/>
          <p:cNvGraphicFramePr/>
          <p:nvPr>
            <p:extLst>
              <p:ext uri="{D42A27DB-BD31-4B8C-83A1-F6EECF244321}">
                <p14:modId xmlns:p14="http://schemas.microsoft.com/office/powerpoint/2010/main" val="3826212709"/>
              </p:ext>
            </p:extLst>
          </p:nvPr>
        </p:nvGraphicFramePr>
        <p:xfrm>
          <a:off x="990600" y="2133600"/>
          <a:ext cx="7086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898833" y="6124545"/>
            <a:ext cx="53463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(8) يبين توزع مرضى الدراسة حسب انخفاض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HDL</a:t>
            </a:r>
            <a:r>
              <a:rPr kumimoji="0" lang="ar-S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1066800"/>
            <a:ext cx="883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لدراسة العلاقة بين قيم الـ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وقيم الضغط الدموي الانقباضي والانبساطي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معامل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الارتباط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0.93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, 0.45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على الترتيب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مما يعني وجود علاقة ارتباط طردية ضعيفة نسبياً بين 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والضغط الانقباضي ووجود علاقة ارتباط متينة 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جداً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بين 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والضغط الانبساطي.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3733800"/>
            <a:ext cx="853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وبحساب معامل الارتباط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بين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ومستوى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HDL 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0.77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r</a:t>
            </a:r>
            <a:r>
              <a:rPr lang="en-US" sz="32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x,y </a:t>
            </a:r>
            <a:r>
              <a:rPr lang="en-US" sz="36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مما يعني وجود علاقة ارتباط عكسية جيدة جداً بين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ومستوى الـ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HDL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المصل.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302359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30475" algn="l"/>
              </a:tabLst>
            </a:pPr>
            <a:r>
              <a:rPr lang="ar-SA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أهمية البحث  </a:t>
            </a:r>
            <a:r>
              <a:rPr lang="en-US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Background</a:t>
            </a:r>
            <a:endParaRPr lang="ar-SY" sz="3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30475" algn="l"/>
              </a:tabLst>
            </a:pPr>
            <a:endParaRPr kumimoji="0" lang="ar-SY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30475" algn="l"/>
              </a:tabLst>
            </a:pPr>
            <a:endParaRPr lang="ar-SY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30475" algn="l"/>
              </a:tabLst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</a:tabLs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يزداد</a:t>
            </a:r>
            <a:r>
              <a:rPr kumimoji="0" lang="ar-SY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انتشار البدانة 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لتشمل</a:t>
            </a:r>
            <a:r>
              <a:rPr kumimoji="0" lang="ar-SY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أيضاً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الدول النامية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بما</a:t>
            </a:r>
            <a:r>
              <a:rPr kumimoji="0" lang="ar-SY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يعرف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الوباء العالمي)</a:t>
            </a: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</a:tabLs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حيث يعاني قرابة الـ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300 مليون شخص في العالم من البدانة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وقد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يتضاعف هذا العدد حتى عام 2025 إ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ن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لم تتخذ الإجراءات المناسبة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530475" algn="l"/>
              </a:tabLs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تعتبر البدانة عامل </a:t>
            </a:r>
            <a:r>
              <a:rPr kumimoji="0" lang="ar-SY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خطورة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لحدوث</a:t>
            </a:r>
            <a:r>
              <a:rPr kumimoji="0" lang="ar-SY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العديد من الأمراض المزمنة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مثل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المتلازمة الاستقلابية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الداء السكري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نمط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الثاني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,اضطراب الشحوم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المرض القلبي الوعائي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500271"/>
            <a:ext cx="883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توزع مرضى الدراسة حسب وجود متلازمة استقلابية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بلغ عدد المرضى الذين لديهم متلازمة استقلابية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12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مريض بنسبة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23%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  وكان عدد الذكور منهم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7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ذكور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13%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 وعدد الإناث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5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إناث بنسبة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10%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مرضى الدراسة.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مخطط 3"/>
          <p:cNvGraphicFramePr/>
          <p:nvPr>
            <p:extLst>
              <p:ext uri="{D42A27DB-BD31-4B8C-83A1-F6EECF244321}">
                <p14:modId xmlns:p14="http://schemas.microsoft.com/office/powerpoint/2010/main" val="1666439077"/>
              </p:ext>
            </p:extLst>
          </p:nvPr>
        </p:nvGraphicFramePr>
        <p:xfrm>
          <a:off x="1219200" y="2590800"/>
          <a:ext cx="6705599" cy="3524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841925" y="6063734"/>
            <a:ext cx="61141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شكل رقم (9) يبين توزع مرضى الدراسة حسب وجود متلازمة استقلابية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1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365717"/>
              </p:ext>
            </p:extLst>
          </p:nvPr>
        </p:nvGraphicFramePr>
        <p:xfrm>
          <a:off x="762000" y="4724400"/>
          <a:ext cx="7239000" cy="1828801"/>
        </p:xfrm>
        <a:graphic>
          <a:graphicData uri="http://schemas.openxmlformats.org/drawingml/2006/table">
            <a:tbl>
              <a:tblPr rtl="1"/>
              <a:tblGrid>
                <a:gridCol w="1971511"/>
                <a:gridCol w="1402920"/>
                <a:gridCol w="1402920"/>
                <a:gridCol w="1190332"/>
                <a:gridCol w="1271317"/>
              </a:tblGrid>
              <a:tr h="357571">
                <a:tc row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latin typeface="Calibri"/>
                          <a:ea typeface="Calibri"/>
                          <a:cs typeface="Arial"/>
                        </a:rPr>
                        <a:t>الدراسة الأمركية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Arial"/>
                        </a:rPr>
                        <a:t>الدراسة المكسيكية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2000" dirty="0" smtClean="0">
                          <a:latin typeface="Calibri"/>
                          <a:ea typeface="Calibri"/>
                          <a:cs typeface="Arial"/>
                        </a:rPr>
                        <a:t>مشفى</a:t>
                      </a:r>
                      <a:r>
                        <a:rPr lang="ar-SY" sz="2000" baseline="0" dirty="0" smtClean="0">
                          <a:latin typeface="Calibri"/>
                          <a:ea typeface="Calibri"/>
                          <a:cs typeface="Arial"/>
                        </a:rPr>
                        <a:t> تشرين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199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rial"/>
                        </a:rPr>
                        <a:t>المراهقين الأمريكان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rial"/>
                        </a:rPr>
                        <a:t>المراهقين الكوريين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816031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 smtClean="0">
                          <a:latin typeface="Calibri"/>
                          <a:ea typeface="Calibri"/>
                          <a:cs typeface="Arial"/>
                        </a:rPr>
                        <a:t>انتشار </a:t>
                      </a:r>
                      <a:r>
                        <a:rPr lang="ar-SA" sz="2000" dirty="0">
                          <a:latin typeface="Calibri"/>
                          <a:ea typeface="Calibri"/>
                          <a:cs typeface="Arial"/>
                        </a:rPr>
                        <a:t>المتلازمة الاستقلابية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20.8%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24.3%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26.5%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23%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369333"/>
            <a:ext cx="89154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مقارنة نتائج دراستنا مع الدراسات العالمية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(1)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دراسة لـ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Jinkyung Park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David Hilmers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عام 2009  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حول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انتشار المتلازمة الاستقلابية عند المراهقين في الولايات المتحدة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734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مراهق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ا)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كوريا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664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مراهقا)</a:t>
            </a:r>
            <a:r>
              <a:rPr lang="ar-SA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</a:t>
            </a:r>
            <a:r>
              <a:rPr kumimoji="0" lang="ar-SY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انتشار المتلازمة الاستقلابية عند البدينين  </a:t>
            </a:r>
            <a:r>
              <a:rPr lang="en-US" sz="2400" dirty="0">
                <a:latin typeface="Calibri" pitchFamily="34" charset="0"/>
                <a:ea typeface="Calibri" pitchFamily="34" charset="0"/>
                <a:cs typeface="Arial" pitchFamily="34" charset="0"/>
              </a:rPr>
              <a:t>24.3% , 20.8</a:t>
            </a:r>
            <a:r>
              <a:rPr lang="ar-SA" sz="2400" dirty="0">
                <a:latin typeface="Calibri" pitchFamily="34" charset="0"/>
                <a:ea typeface="Calibri" pitchFamily="34" charset="0"/>
                <a:cs typeface="Arial" pitchFamily="34" charset="0"/>
              </a:rPr>
              <a:t>عل</a:t>
            </a:r>
            <a:r>
              <a:rPr lang="ar-SY" sz="2400" dirty="0">
                <a:latin typeface="Calibri" pitchFamily="34" charset="0"/>
                <a:ea typeface="Calibri" pitchFamily="34" charset="0"/>
                <a:cs typeface="Arial" pitchFamily="34" charset="0"/>
              </a:rPr>
              <a:t>ى </a:t>
            </a:r>
            <a:r>
              <a:rPr lang="ar-SA" sz="2400" dirty="0">
                <a:latin typeface="Calibri" pitchFamily="34" charset="0"/>
                <a:ea typeface="Calibri" pitchFamily="34" charset="0"/>
                <a:cs typeface="Arial" pitchFamily="34" charset="0"/>
              </a:rPr>
              <a:t>الترتيب </a:t>
            </a:r>
            <a:r>
              <a:rPr lang="ar-SA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دراسة لـ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Martha Morano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المكسيك عام 2004 عن انتشار المتلازمة الاستقلابية عند المراهقين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965)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مراهقاً بديناً وغير بدين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كانت نسبة انتشار المتلازمة الاسستقلابية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26.5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% عند البدينين منهم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143000" y="4038600"/>
          <a:ext cx="7772400" cy="1592228"/>
        </p:xfrm>
        <a:graphic>
          <a:graphicData uri="http://schemas.openxmlformats.org/drawingml/2006/table">
            <a:tbl>
              <a:tblPr rtl="1"/>
              <a:tblGrid>
                <a:gridCol w="2590192"/>
                <a:gridCol w="2591104"/>
                <a:gridCol w="2591104"/>
              </a:tblGrid>
              <a:tr h="838200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latin typeface="Calibri"/>
                          <a:ea typeface="Calibri"/>
                          <a:cs typeface="Arial"/>
                        </a:rPr>
                        <a:t>الدراسة الكويتية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latin typeface="Calibri"/>
                          <a:ea typeface="Calibri"/>
                          <a:cs typeface="Arial"/>
                        </a:rPr>
                        <a:t>دراستنا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02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latin typeface="Calibri"/>
                          <a:ea typeface="Calibri"/>
                          <a:cs typeface="Arial"/>
                        </a:rPr>
                        <a:t>نسبة انتشار المتلازمة الاستقلابية عند البدينين الذكور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9.1%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Calibri"/>
                          <a:cs typeface="Arial"/>
                        </a:rPr>
                        <a:t>13%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762000"/>
            <a:ext cx="8839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مقارنة نتائج دراستنا مع الدراسات العالمية</a:t>
            </a:r>
            <a:endParaRPr lang="ar-SY" sz="32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Y" sz="32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(2)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Y" sz="2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 دراسة كويتية لـ عبد الوهاب العيسى  والتي أجريت عام  2008 لتقدير نسبة انتشار المتلازمة الاستقلابية  عند الذكور المراهقين شملت الدراسة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431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ذكر وبلغت نسبة الانتشار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9.1%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بينما كانت نسبة انتشار المتلازمة الاستقلابية عند الذكور  المراهقين في دراستنا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13%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وهما نسبتان متقاربتان 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143574"/>
              </p:ext>
            </p:extLst>
          </p:nvPr>
        </p:nvGraphicFramePr>
        <p:xfrm>
          <a:off x="838200" y="4343400"/>
          <a:ext cx="7772400" cy="2046282"/>
        </p:xfrm>
        <a:graphic>
          <a:graphicData uri="http://schemas.openxmlformats.org/drawingml/2006/table">
            <a:tbl>
              <a:tblPr rtl="1"/>
              <a:tblGrid>
                <a:gridCol w="1554122"/>
                <a:gridCol w="1554122"/>
                <a:gridCol w="1554122"/>
                <a:gridCol w="1555017"/>
                <a:gridCol w="1555017"/>
              </a:tblGrid>
              <a:tr h="881322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rial"/>
                        </a:rPr>
                        <a:t>قصة عائلية للبدانة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rial"/>
                        </a:rPr>
                        <a:t>قصة عائلية </a:t>
                      </a:r>
                      <a:r>
                        <a:rPr lang="ar-SA" sz="1800" b="1" dirty="0" smtClean="0">
                          <a:latin typeface="Calibri"/>
                          <a:ea typeface="Calibri"/>
                          <a:cs typeface="Arial"/>
                        </a:rPr>
                        <a:t>للداء السكري نمط2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latin typeface="Calibri"/>
                          <a:ea typeface="Calibri"/>
                          <a:cs typeface="Arial"/>
                        </a:rPr>
                        <a:t>الداء </a:t>
                      </a:r>
                      <a:r>
                        <a:rPr lang="ar-SA" sz="1800" b="1" dirty="0" smtClean="0">
                          <a:latin typeface="Calibri"/>
                          <a:ea typeface="Calibri"/>
                          <a:cs typeface="Arial"/>
                        </a:rPr>
                        <a:t>السكري نمط 2 </a:t>
                      </a:r>
                      <a:r>
                        <a:rPr lang="ar-SA" sz="1800" b="1" dirty="0">
                          <a:latin typeface="Calibri"/>
                          <a:ea typeface="Calibri"/>
                          <a:cs typeface="Arial"/>
                        </a:rPr>
                        <a:t>لدى مرضى الدراسة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Y" sz="1800" b="1" dirty="0" smtClean="0">
                          <a:latin typeface="Calibri"/>
                          <a:ea typeface="Calibri"/>
                          <a:cs typeface="Arial"/>
                        </a:rPr>
                        <a:t>اضطراب </a:t>
                      </a:r>
                      <a:r>
                        <a:rPr lang="ar-SA" sz="1800" b="1" dirty="0" smtClean="0">
                          <a:latin typeface="Calibri"/>
                          <a:ea typeface="Calibri"/>
                          <a:cs typeface="Arial"/>
                        </a:rPr>
                        <a:t>تحمل الغلوكوز </a:t>
                      </a:r>
                      <a:r>
                        <a:rPr lang="ar-SA" sz="1800" b="1" baseline="0" dirty="0" smtClean="0">
                          <a:latin typeface="Calibri"/>
                          <a:ea typeface="Calibri"/>
                          <a:cs typeface="Arial"/>
                        </a:rPr>
                        <a:t>لدى مرضى الدراسة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93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rial"/>
                        </a:rPr>
                        <a:t>الدراسة الأوروبية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61%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54%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0.2%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4.5%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939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latin typeface="Calibri"/>
                          <a:ea typeface="Calibri"/>
                          <a:cs typeface="Arial"/>
                        </a:rPr>
                        <a:t>دراستنا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87%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78%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0%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4%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978932"/>
            <a:ext cx="8839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مقارنة نتائج دراستنا مع الدراسات العالمية</a:t>
            </a:r>
            <a:endParaRPr lang="ar-SY" sz="32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Y" sz="32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(3)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دراسة لـ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Cecilia Invilli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عام 2002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حول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انتشار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اضطراب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تحمل </a:t>
            </a:r>
            <a:r>
              <a:rPr kumimoji="0" lang="ar-S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الغلوكوزعند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المراهقين البدينين 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710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).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Y" sz="2400" dirty="0" smtClean="0">
                <a:latin typeface="Calibri" pitchFamily="34" charset="0"/>
                <a:cs typeface="Arial" pitchFamily="34" charset="0"/>
              </a:rPr>
              <a:t>كانت نتائج المقارنة كالتالي: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152400" y="-583524"/>
            <a:ext cx="868680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Y" sz="3200" b="1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التوصيات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Y" sz="2400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Y" sz="2400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إجراء دراسة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انتشار</a:t>
            </a:r>
            <a:r>
              <a:rPr kumimoji="0" lang="ar-SY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للمتلازمة الاستقلابية عند البدينين مستفيدين من نتائج هذه الدراسة </a:t>
            </a:r>
            <a:r>
              <a:rPr lang="ar-SY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الاستطلاعية على فرض ان نسبة الانتشار المتوقعة هي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25%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-التأكيد على الوقاية من حدوث البدانة لاسيما عند الأطفال والمراهقين</a:t>
            </a:r>
            <a:r>
              <a:rPr kumimoji="0" lang="ar-SA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للتقليل من الاختلاطات التي يمكن أن تترافق خاصة مع البدانة الباكرة</a:t>
            </a:r>
            <a:r>
              <a:rPr kumimoji="0" lang="ar-SY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.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730" name="Picture 2" descr="illusions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0"/>
            <a:ext cx="4419600" cy="6858000"/>
          </a:xfrm>
          <a:prstGeom prst="rect">
            <a:avLst/>
          </a:prstGeom>
          <a:noFill/>
        </p:spPr>
      </p:pic>
      <p:pic>
        <p:nvPicPr>
          <p:cNvPr id="329731" name="Picture 3" descr="illusions_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595813" cy="6858000"/>
          </a:xfrm>
          <a:prstGeom prst="rect">
            <a:avLst/>
          </a:prstGeom>
          <a:noFill/>
        </p:spPr>
      </p:pic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4737647" y="5928360"/>
            <a:ext cx="928459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schemeClr val="accent2"/>
                </a:solidFill>
                <a:cs typeface="Times New Roman" pitchFamily="18" charset="0"/>
              </a:rPr>
              <a:t>وشكرا</a:t>
            </a:r>
            <a:endParaRPr lang="en-US" sz="28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  <p:sp>
        <p:nvSpPr>
          <p:cNvPr id="329735" name="Rectangle 7"/>
          <p:cNvSpPr>
            <a:spLocks noChangeArrowheads="1"/>
          </p:cNvSpPr>
          <p:nvPr/>
        </p:nvSpPr>
        <p:spPr bwMode="auto">
          <a:xfrm>
            <a:off x="3204585" y="5897880"/>
            <a:ext cx="1208985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schemeClr val="accent2"/>
                </a:solidFill>
                <a:cs typeface="Times New Roman" pitchFamily="18" charset="0"/>
              </a:rPr>
              <a:t>لإصغائكم</a:t>
            </a:r>
            <a:endParaRPr lang="en-US" sz="28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29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457200"/>
            <a:ext cx="8763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هدف البحث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Objective 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endParaRPr lang="ar-SY" sz="36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endParaRPr lang="en-US" sz="36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دراسة نسبة حدوث الاضطرابات الاستقلابية عند المراهقين البدينين بعمر 12-15 سنة  وبالتالي دراسة  البدانة كعامل خطورة مبكر للاضطرابات الاستقلابية,إضافة لدراسة عوامل الخطورة العائلية للبدانة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</a:t>
            </a: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                                                   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مكان البحث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Location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abic Transparent" pitchFamily="2" charset="-78"/>
              </a:rPr>
              <a:t>مشفى تشرين الجامعي في اللاذقية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244475" algn="l"/>
              </a:tabLs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abic Transparent" pitchFamily="2" charset="-78"/>
              </a:rPr>
              <a:t>عيادة</a:t>
            </a:r>
            <a:r>
              <a:rPr kumimoji="0" lang="ar-SY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abic Transparent" pitchFamily="2" charset="-78"/>
              </a:rPr>
              <a:t> أمراض الغدد الصم عند الأطفال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04800" y="838200"/>
            <a:ext cx="86106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473075" algn="l"/>
              </a:tabLst>
            </a:pP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المرضى وطرائق البحث (1)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Patients &amp; Methods</a:t>
            </a:r>
            <a:endParaRPr kumimoji="0" lang="ar-SY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473075" algn="l"/>
              </a:tabLst>
            </a:pPr>
            <a:r>
              <a:rPr kumimoji="0" lang="ar-SY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l"/>
                <a:tab pos="473075" algn="l"/>
              </a:tabLst>
            </a:pP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دراسة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Cross-Sectional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&amp; Pilot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شملت 52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مراهقاً بديناً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تراوحت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أعمارهم بين 12-15 سنة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مراجعي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العيادة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الغدية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لقسم الأطفال </a:t>
            </a:r>
            <a:r>
              <a:rPr lang="ar-SY" sz="2800" b="1" dirty="0" smtClean="0"/>
              <a:t>و </a:t>
            </a:r>
            <a:r>
              <a:rPr lang="ar-SA" sz="2800" dirty="0" smtClean="0"/>
              <a:t>تم </a:t>
            </a:r>
            <a:r>
              <a:rPr lang="ar-SA" sz="2800" dirty="0"/>
              <a:t>استبعاد المرضى</a:t>
            </a:r>
            <a:r>
              <a:rPr lang="en-US" sz="2800" dirty="0"/>
              <a:t> </a:t>
            </a:r>
            <a:r>
              <a:rPr lang="ar-SY" sz="2800" dirty="0"/>
              <a:t> السكريين و</a:t>
            </a:r>
            <a:r>
              <a:rPr lang="ar-SA" sz="2800" dirty="0"/>
              <a:t>المرضى الذين يتناولون أدوية </a:t>
            </a:r>
            <a:r>
              <a:rPr lang="ar-SY" sz="2800" dirty="0"/>
              <a:t>خافضة ل</a:t>
            </a:r>
            <a:r>
              <a:rPr lang="ar-SA" sz="2800" dirty="0"/>
              <a:t>ضغط الدم أو </a:t>
            </a:r>
            <a:r>
              <a:rPr lang="ar-SY" sz="2800" dirty="0"/>
              <a:t>خافضات الشحوم الفموية</a:t>
            </a: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473075" algn="l"/>
              </a:tabLst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 إجراء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تقييم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سريري كامل مع قياس </a:t>
            </a:r>
            <a:r>
              <a:rPr lang="ar-SY" sz="28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وزن و الطول  </a:t>
            </a:r>
            <a:r>
              <a:rPr kumimoji="0" lang="ar-SA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حساب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  <a:tab pos="473075" algn="l"/>
              </a:tabLst>
            </a:pP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الـ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 أخذ الضغط بوضعية الجلوس ثلاث مرات وأخذ وسطي القراءتين الأخيرتين.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81000" y="838200"/>
            <a:ext cx="8610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Y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المرضى وطرائق البحث (2)  </a:t>
            </a:r>
            <a:r>
              <a:rPr lang="en-US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Patients &amp; Methods</a:t>
            </a:r>
            <a:endParaRPr lang="ar-SY" sz="3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 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سحب عين</a:t>
            </a: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ات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الدم بعد صيام مدة 12 ساعة لقياس الغلوكوز, الشحوم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الثلاثية,الكوليسترول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الكلي ,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HDL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TSH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FT4</a:t>
            </a:r>
            <a:endParaRPr kumimoji="0" lang="ar-S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خضع كل المرضى لاختبار تحمل الغلوكوز وذلك بتناول 75 </a:t>
            </a:r>
            <a:r>
              <a:rPr kumimoji="0" lang="ar-S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</a:t>
            </a:r>
            <a:r>
              <a:rPr kumimoji="0" lang="ar-S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من الغلوكوز بعد حله في 250 مل من الماء</a:t>
            </a:r>
            <a:r>
              <a:rPr lang="ar-SY" sz="32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215443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SY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المرضى وطرائق البحث (3)  </a:t>
            </a:r>
            <a:r>
              <a:rPr lang="en-US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Patients &amp; Methods</a:t>
            </a:r>
            <a:endParaRPr lang="ar-SY" sz="3200" b="1" dirty="0" smtClean="0"/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endParaRPr lang="ar-SY" sz="2800" b="1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 u="sng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تم الاعتماد في الدراسة على التعاريف التالية :</a:t>
            </a:r>
            <a:endParaRPr lang="ar-SY" sz="2800" b="1" u="sng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ar-SY" sz="28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البدانة 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:قيمة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BMI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أعلى من الخط </a:t>
            </a:r>
            <a:r>
              <a:rPr lang="ar-SY" sz="28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المئيني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95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بالنسبة للعمر والجنس     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Y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اضطراب 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الغلوكوز </a:t>
            </a:r>
            <a:r>
              <a:rPr lang="ar-SA" sz="28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الصيامي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lang="en-US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IFG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): 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غلوكوز المصورة بين 100-125 </a:t>
            </a:r>
            <a:r>
              <a:rPr lang="ar-SA" sz="28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مغ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/دل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Y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اضطراب 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تحمل الغلوكوز </a:t>
            </a:r>
            <a:r>
              <a:rPr lang="ar-SY" sz="28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الصيامي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IGT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):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غلوكوز المصورة بين 140-199 مغ /دل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الداء السكري: 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غلوكوز المصورة الصيامي يساوي أو أكثر من 126مغ/دل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أو:اختبار تحمل الغلوكوز الفموي غير طبيعي وهذا يعرف بقيمة لغلوكوز المصورة تساوي أو أكثر من 200 مغ /دل بعد ساعتين من إعطاء 75غ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غلوكوز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685800"/>
            <a:ext cx="81534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Y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المرضى وطرائق البحث (4)  </a:t>
            </a:r>
            <a:r>
              <a:rPr lang="en-US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Patients &amp; Methods</a:t>
            </a:r>
            <a:endParaRPr lang="ar-SY" sz="3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Y" sz="28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Y" sz="28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مرحلة ما قبل ارتفاع الضغط الدموي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: الضغط الانقباضي و/أو الانبساطي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بين الخط المئيني90 و 95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ارتفاع الضغط الدموي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:  أحد الضغطين الانقباضي أو الانبساطي يساوي أو أكثر من 95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ثلاثة قياسات متتالية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-</a:t>
            </a:r>
            <a:r>
              <a:rPr lang="ar-SA" sz="28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اضطراب الشحوم 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هي القيم التي تزيد عن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الخط </a:t>
            </a:r>
            <a:r>
              <a:rPr lang="ar-SY" sz="28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المئيني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95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فيما يتعلق بالشحوم الثلاثية والكوليستيرول الكلي و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LDL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والتي تنقص عن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الخط </a:t>
            </a:r>
            <a:r>
              <a:rPr lang="ar-SY" sz="2800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الميئني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5 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lang="ar-SA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فيما يتعلق بالـ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HDL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304800" y="254913"/>
            <a:ext cx="8839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Y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المرضى وطرائق البحث (5)  </a:t>
            </a:r>
            <a:r>
              <a:rPr lang="en-US" sz="32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Patients &amp; Methods</a:t>
            </a:r>
            <a:endParaRPr lang="ar-SY" sz="32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تعرف المتلازمة الاستقلابية </a:t>
            </a:r>
            <a:r>
              <a:rPr kumimoji="0" lang="ar-SY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بوجود </a:t>
            </a: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ثلاثة أو أكثر مما يلي : </a:t>
            </a:r>
            <a:endParaRPr kumimoji="0" lang="ar-SY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BMI 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ي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ساوي أو أكبر من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الخط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المئيني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97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بالنسبة للعمر والجنس.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ارتفاع الشحوم الثلاثية أكثر من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الخط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المئيني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95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انخفاض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HDL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أقل من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الخط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المئينئ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5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Low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ارتفاع الضغط الدموي الانقباضي و/أو الانبساطي أكثر من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الخط </a:t>
            </a:r>
            <a:r>
              <a:rPr kumimoji="0" lang="ar-SY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المئينئ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95</a:t>
            </a:r>
            <a:r>
              <a:rPr lang="ar-SY" sz="28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r>
              <a:rPr lang="en-US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percentile</a:t>
            </a:r>
            <a:r>
              <a:rPr lang="ar-SY" sz="2800" dirty="0">
                <a:latin typeface="Calibri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S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ar-S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غلوكوز المصورة بعد ساعتين من تناول الغلوكوز بين 140-199 مغ /دل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600" dirty="0" smtClean="0"/>
              <a:t>Health/Wellness ~ Disease Continuum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BC4B6-6F7C-48FB-AE33-D30C1B9B623B}" type="slidenum">
              <a:rPr lang="en-US">
                <a:solidFill>
                  <a:schemeClr val="accent4">
                    <a:lumMod val="50000"/>
                  </a:schemeClr>
                </a:solidFill>
              </a:rPr>
              <a:pPr>
                <a:defRPr/>
              </a:pPr>
              <a:t>9</a:t>
            </a:fld>
            <a:endParaRPr lang="en-US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609600" y="2590800"/>
            <a:ext cx="8153400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ar-SA">
              <a:solidFill>
                <a:schemeClr val="accent4">
                  <a:lumMod val="50000"/>
                </a:schemeClr>
              </a:solidFill>
              <a:latin typeface="Arial" pitchFamily="34" charset="0"/>
            </a:endParaRPr>
          </a:p>
        </p:txBody>
      </p:sp>
      <p:sp>
        <p:nvSpPr>
          <p:cNvPr id="261126" name="Text Box 6"/>
          <p:cNvSpPr txBox="1">
            <a:spLocks noChangeArrowheads="1"/>
          </p:cNvSpPr>
          <p:nvPr/>
        </p:nvSpPr>
        <p:spPr bwMode="auto">
          <a:xfrm>
            <a:off x="609600" y="2743200"/>
            <a:ext cx="12906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" pitchFamily="2" charset="2"/>
              </a:rPr>
              <a:t>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Health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Wellness</a:t>
            </a:r>
          </a:p>
        </p:txBody>
      </p:sp>
      <p:sp>
        <p:nvSpPr>
          <p:cNvPr id="261127" name="Text Box 7"/>
          <p:cNvSpPr txBox="1">
            <a:spLocks noChangeArrowheads="1"/>
          </p:cNvSpPr>
          <p:nvPr/>
        </p:nvSpPr>
        <p:spPr bwMode="auto">
          <a:xfrm>
            <a:off x="6946900" y="2743200"/>
            <a:ext cx="17589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" pitchFamily="2" charset="2"/>
              </a:rPr>
              <a:t>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Disease</a:t>
            </a: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" pitchFamily="2" charset="2"/>
              </a:rPr>
              <a:t></a:t>
            </a:r>
          </a:p>
          <a:p>
            <a:pPr algn="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Diabetes</a:t>
            </a:r>
          </a:p>
          <a:p>
            <a:pPr algn="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Heart  Disease</a:t>
            </a:r>
          </a:p>
          <a:p>
            <a:pPr algn="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Hypertension</a:t>
            </a:r>
          </a:p>
          <a:p>
            <a:pPr algn="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Heart Attack</a:t>
            </a:r>
          </a:p>
          <a:p>
            <a:pPr algn="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Stroke</a:t>
            </a:r>
          </a:p>
          <a:p>
            <a:pPr algn="r">
              <a:defRPr/>
            </a:pP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261128" name="Text Box 8"/>
          <p:cNvSpPr txBox="1">
            <a:spLocks noChangeArrowheads="1"/>
          </p:cNvSpPr>
          <p:nvPr/>
        </p:nvSpPr>
        <p:spPr bwMode="auto">
          <a:xfrm>
            <a:off x="5029200" y="2743200"/>
            <a:ext cx="241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sym typeface="Wingdings" pitchFamily="2" charset="2"/>
              </a:rPr>
              <a:t></a:t>
            </a:r>
          </a:p>
          <a:p>
            <a:pPr algn="ctr">
              <a:defRPr/>
            </a:pPr>
            <a:r>
              <a:rPr lang="en-US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Metabolic Syndrome</a:t>
            </a:r>
          </a:p>
        </p:txBody>
      </p:sp>
      <p:sp>
        <p:nvSpPr>
          <p:cNvPr id="261129" name="Text Box 9"/>
          <p:cNvSpPr txBox="1">
            <a:spLocks noChangeArrowheads="1"/>
          </p:cNvSpPr>
          <p:nvPr/>
        </p:nvSpPr>
        <p:spPr bwMode="auto">
          <a:xfrm>
            <a:off x="457200" y="5410200"/>
            <a:ext cx="7543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Once a person has a disease, he/she will forever manage that condition and the related costs.  With Metabolic Syndrome, a person does not have a disease </a:t>
            </a:r>
            <a:r>
              <a:rPr lang="en-US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yet 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and can reduce his/her risk factors and move to the left of the continuum, towards health and wellness.</a:t>
            </a:r>
          </a:p>
        </p:txBody>
      </p:sp>
    </p:spTree>
    <p:extLst>
      <p:ext uri="{BB962C8B-B14F-4D97-AF65-F5344CB8AC3E}">
        <p14:creationId xmlns:p14="http://schemas.microsoft.com/office/powerpoint/2010/main" val="43443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769</TotalTime>
  <Words>1519</Words>
  <Application>Microsoft Office PowerPoint</Application>
  <PresentationFormat>عرض على الشاشة (3:4)‏</PresentationFormat>
  <Paragraphs>213</Paragraphs>
  <Slides>26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Health/Wellness ~ Disease Continuum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Yamen</dc:creator>
  <cp:lastModifiedBy>dr.ahmad</cp:lastModifiedBy>
  <cp:revision>237</cp:revision>
  <dcterms:created xsi:type="dcterms:W3CDTF">2011-05-23T18:32:23Z</dcterms:created>
  <dcterms:modified xsi:type="dcterms:W3CDTF">2019-03-17T08:51:55Z</dcterms:modified>
</cp:coreProperties>
</file>