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6" r:id="rId3"/>
    <p:sldId id="258" r:id="rId4"/>
    <p:sldId id="267" r:id="rId5"/>
    <p:sldId id="260" r:id="rId6"/>
    <p:sldId id="261" r:id="rId7"/>
    <p:sldId id="262" r:id="rId8"/>
    <p:sldId id="263" r:id="rId9"/>
    <p:sldId id="264" r:id="rId10"/>
    <p:sldId id="269" r:id="rId11"/>
    <p:sldId id="268" r:id="rId12"/>
    <p:sldId id="265" r:id="rId1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7/12/1440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7/12/1440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7/12/1440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7/12/1440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7/12/1440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7/12/1440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7/12/1440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7/12/1440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7/12/1440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7/12/1440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7/12/1440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7/12/1440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>
                <a:latin typeface="Bell MT" pitchFamily="18" charset="0"/>
              </a:rPr>
              <a:t>Fat  trans fer</a:t>
            </a:r>
            <a:endParaRPr lang="ar-SA" sz="7200" b="1" dirty="0">
              <a:latin typeface="Bell MT" pitchFamily="18" charset="0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sz="6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نقل الدهون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490674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0" name="Picture 2" descr="C:\Users\Dr.ayahm\Desktop\6853-62543b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348880"/>
            <a:ext cx="2301096" cy="2578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Dr.ayahm\Desktop\6853-62543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276872"/>
            <a:ext cx="3024336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1161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 descr="C:\Users\Dr.ayahm\Desktop\6853-66306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153907"/>
            <a:ext cx="2232248" cy="1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r.ayahm\Desktop\6853-66306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916832"/>
            <a:ext cx="273630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Dr.ayahm\Desktop\6853-66306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925341"/>
            <a:ext cx="3058760" cy="2371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817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9552" y="476672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ar-SA" b="1" dirty="0" smtClean="0">
                <a:solidFill>
                  <a:srgbClr val="FF0000"/>
                </a:solidFill>
              </a:rPr>
              <a:t>التأثيرات الجانبية  :</a:t>
            </a:r>
          </a:p>
          <a:p>
            <a:pPr marL="0" indent="0">
              <a:buNone/>
            </a:pPr>
            <a:r>
              <a:rPr lang="ar-SA" dirty="0" smtClean="0"/>
              <a:t>1- توضع الدهن ككتل حول الحجاج . </a:t>
            </a:r>
            <a:endParaRPr lang="ar-SA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ar-SA" dirty="0" smtClean="0"/>
              <a:t>2- التورم – الاحمرار.</a:t>
            </a:r>
          </a:p>
          <a:p>
            <a:pPr marL="0" indent="0">
              <a:buNone/>
            </a:pPr>
            <a:r>
              <a:rPr lang="ar-SA" dirty="0" smtClean="0"/>
              <a:t>3- فرط التصحيح.</a:t>
            </a:r>
          </a:p>
          <a:p>
            <a:pPr marL="0" indent="0">
              <a:buNone/>
            </a:pPr>
            <a:r>
              <a:rPr lang="ar-SA" dirty="0" smtClean="0"/>
              <a:t>4- عدم الانتظام .</a:t>
            </a:r>
          </a:p>
        </p:txBody>
      </p:sp>
    </p:spTree>
    <p:extLst>
      <p:ext uri="{BB962C8B-B14F-4D97-AF65-F5344CB8AC3E}">
        <p14:creationId xmlns:p14="http://schemas.microsoft.com/office/powerpoint/2010/main" val="1368261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ar-SA" dirty="0" smtClean="0"/>
              <a:t>تسمى أيضاً </a:t>
            </a:r>
            <a:r>
              <a:rPr lang="en-US" sz="3300" b="1" dirty="0" smtClean="0">
                <a:solidFill>
                  <a:srgbClr val="FF0000"/>
                </a:solidFill>
                <a:latin typeface="Bell MT" pitchFamily="18" charset="0"/>
                <a:cs typeface="+mj-cs"/>
              </a:rPr>
              <a:t>fat grafting</a:t>
            </a:r>
            <a:r>
              <a:rPr lang="ar-SA" sz="3300" b="1" dirty="0" smtClean="0">
                <a:solidFill>
                  <a:srgbClr val="FF0000"/>
                </a:solidFill>
                <a:latin typeface="Bell MT" pitchFamily="18" charset="0"/>
                <a:cs typeface="+mj-cs"/>
              </a:rPr>
              <a:t>:</a:t>
            </a:r>
            <a:endParaRPr lang="en-US" sz="3300" b="1" dirty="0" smtClean="0">
              <a:solidFill>
                <a:srgbClr val="FF0000"/>
              </a:solidFill>
              <a:latin typeface="Bell MT" pitchFamily="18" charset="0"/>
              <a:cs typeface="+mj-cs"/>
            </a:endParaRPr>
          </a:p>
          <a:p>
            <a:pPr marL="0" indent="0">
              <a:buNone/>
            </a:pPr>
            <a:r>
              <a:rPr lang="ar-SA" dirty="0" smtClean="0">
                <a:latin typeface="Bell MT" pitchFamily="18" charset="0"/>
                <a:cs typeface="+mj-cs"/>
              </a:rPr>
              <a:t>أنجزت أول تسعينات القرن الماضي تعتمد هذه الطريقة على حقن جزيئات صغيرة من الدهون بأماكن مختلفة من الجسم بعد قطفها من أماكن معطيه .</a:t>
            </a:r>
          </a:p>
          <a:p>
            <a:pPr marL="0" indent="0">
              <a:buNone/>
            </a:pPr>
            <a:endParaRPr lang="ar-SA" dirty="0" smtClean="0">
              <a:latin typeface="Bell MT" pitchFamily="18" charset="0"/>
              <a:cs typeface="+mj-cs"/>
            </a:endParaRPr>
          </a:p>
          <a:p>
            <a:pPr marL="0" indent="0">
              <a:buNone/>
            </a:pPr>
            <a:r>
              <a:rPr lang="ar-SA" sz="3500" b="1" dirty="0">
                <a:solidFill>
                  <a:srgbClr val="FF0000"/>
                </a:solidFill>
              </a:rPr>
              <a:t>بعض النقاط الهامة للنجاح في عملية زرع الدهون :</a:t>
            </a:r>
          </a:p>
          <a:p>
            <a:pPr marL="0" indent="0">
              <a:buNone/>
            </a:pPr>
            <a:r>
              <a:rPr lang="ar-SA" dirty="0">
                <a:solidFill>
                  <a:srgbClr val="00B050"/>
                </a:solidFill>
              </a:rPr>
              <a:t>1-</a:t>
            </a:r>
            <a:r>
              <a:rPr lang="ar-SA" dirty="0"/>
              <a:t> </a:t>
            </a:r>
            <a:r>
              <a:rPr lang="en-US" dirty="0"/>
              <a:t>30</a:t>
            </a:r>
            <a:r>
              <a:rPr lang="ar-SA" dirty="0"/>
              <a:t> % من الطعوم الدهنية تبقى حية </a:t>
            </a:r>
            <a:r>
              <a:rPr lang="ar-SA" dirty="0" smtClean="0"/>
              <a:t>- لذلك </a:t>
            </a:r>
            <a:r>
              <a:rPr lang="ar-SA" dirty="0"/>
              <a:t>نحتاج </a:t>
            </a:r>
            <a:r>
              <a:rPr lang="ar-SA" dirty="0" smtClean="0"/>
              <a:t>إلى ثلاث مراحل </a:t>
            </a:r>
            <a:r>
              <a:rPr lang="ar-SA" dirty="0"/>
              <a:t>لنقل الدهون للحصول على التكبير المناسب .</a:t>
            </a:r>
          </a:p>
          <a:p>
            <a:pPr marL="0" indent="0">
              <a:buNone/>
            </a:pPr>
            <a:r>
              <a:rPr lang="ar-SA" dirty="0">
                <a:solidFill>
                  <a:srgbClr val="00B050"/>
                </a:solidFill>
              </a:rPr>
              <a:t>2- </a:t>
            </a:r>
            <a:r>
              <a:rPr lang="ar-SA" dirty="0" smtClean="0"/>
              <a:t>تعتمد التقنية على حقن  </a:t>
            </a:r>
            <a:r>
              <a:rPr lang="ar-SA" dirty="0"/>
              <a:t>جزيئات صغيره من الدهون في عده انفاق .</a:t>
            </a:r>
          </a:p>
          <a:p>
            <a:pPr marL="0" indent="0">
              <a:buNone/>
            </a:pPr>
            <a:r>
              <a:rPr lang="ar-SA" dirty="0">
                <a:solidFill>
                  <a:srgbClr val="00B050"/>
                </a:solidFill>
              </a:rPr>
              <a:t>3-</a:t>
            </a:r>
            <a:r>
              <a:rPr lang="ar-SA" dirty="0"/>
              <a:t> الحاجة </a:t>
            </a:r>
            <a:r>
              <a:rPr lang="ar-SA" dirty="0" smtClean="0"/>
              <a:t>الى عده جلسات </a:t>
            </a:r>
            <a:r>
              <a:rPr lang="ar-SA" dirty="0"/>
              <a:t>للحصول على نتيجة جيدة .</a:t>
            </a:r>
          </a:p>
          <a:p>
            <a:pPr marL="0" indent="0">
              <a:buNone/>
            </a:pPr>
            <a:r>
              <a:rPr lang="ar-SA" dirty="0" smtClean="0">
                <a:solidFill>
                  <a:srgbClr val="00B050"/>
                </a:solidFill>
              </a:rPr>
              <a:t>4-</a:t>
            </a:r>
            <a:r>
              <a:rPr lang="ar-SA" dirty="0" smtClean="0"/>
              <a:t> تتجمد الدهون  </a:t>
            </a:r>
            <a:r>
              <a:rPr lang="ar-SA" dirty="0"/>
              <a:t>بدرجة </a:t>
            </a:r>
            <a:r>
              <a:rPr lang="ar-SA" dirty="0" smtClean="0"/>
              <a:t>حراره 20مئوية </a:t>
            </a:r>
            <a:r>
              <a:rPr lang="ar-SA" dirty="0"/>
              <a:t>حيث تصبح </a:t>
            </a:r>
            <a:r>
              <a:rPr lang="ar-SA" dirty="0" smtClean="0"/>
              <a:t> </a:t>
            </a:r>
            <a:r>
              <a:rPr lang="ar-SA" dirty="0"/>
              <a:t>غير حية .</a:t>
            </a:r>
          </a:p>
          <a:p>
            <a:pPr marL="0" indent="0">
              <a:buNone/>
            </a:pPr>
            <a:r>
              <a:rPr lang="ar-SA" dirty="0">
                <a:solidFill>
                  <a:srgbClr val="00B050"/>
                </a:solidFill>
              </a:rPr>
              <a:t>5- </a:t>
            </a:r>
            <a:r>
              <a:rPr lang="ar-SA" dirty="0"/>
              <a:t>مستقبلاً قد يتم نقل </a:t>
            </a:r>
            <a:r>
              <a:rPr lang="ar-SA" dirty="0" smtClean="0"/>
              <a:t>الخلايا جذعية </a:t>
            </a:r>
            <a:r>
              <a:rPr lang="ar-SA" dirty="0"/>
              <a:t>.</a:t>
            </a:r>
          </a:p>
          <a:p>
            <a:pPr marL="0" indent="0">
              <a:buNone/>
            </a:pPr>
            <a:r>
              <a:rPr lang="ar-SA" dirty="0">
                <a:solidFill>
                  <a:srgbClr val="00B050"/>
                </a:solidFill>
              </a:rPr>
              <a:t>6- </a:t>
            </a:r>
            <a:r>
              <a:rPr lang="ar-SA" dirty="0"/>
              <a:t>هذه الخلايا يمكن أن تتكاثر </a:t>
            </a:r>
            <a:r>
              <a:rPr lang="ar-SA" dirty="0" smtClean="0"/>
              <a:t>وتتمدد للأشخاص </a:t>
            </a:r>
            <a:r>
              <a:rPr lang="ar-SA" dirty="0"/>
              <a:t>الذين ليس لديهم مساحات معطية كافية .</a:t>
            </a:r>
          </a:p>
          <a:p>
            <a:pPr marL="0" indent="0">
              <a:buNone/>
            </a:pPr>
            <a:endParaRPr lang="en-US" dirty="0" smtClean="0">
              <a:latin typeface="Bell MT" pitchFamily="18" charset="0"/>
              <a:cs typeface="+mj-cs"/>
            </a:endParaRP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597142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976664"/>
          </a:xfrm>
        </p:spPr>
        <p:txBody>
          <a:bodyPr/>
          <a:lstStyle/>
          <a:p>
            <a:pPr marL="0" indent="0">
              <a:buNone/>
            </a:pPr>
            <a:r>
              <a:rPr lang="ar-SA" b="1" dirty="0" smtClean="0">
                <a:solidFill>
                  <a:srgbClr val="FF0000"/>
                </a:solidFill>
              </a:rPr>
              <a:t>الاستطبابات :</a:t>
            </a:r>
          </a:p>
          <a:p>
            <a:pPr marL="0" indent="0">
              <a:buNone/>
            </a:pPr>
            <a:r>
              <a:rPr lang="ar-SA" dirty="0" smtClean="0"/>
              <a:t>1- الضمور الدهني بالوجه .</a:t>
            </a:r>
          </a:p>
          <a:p>
            <a:pPr marL="0" indent="0">
              <a:buNone/>
            </a:pPr>
            <a:r>
              <a:rPr lang="ar-SA" dirty="0" smtClean="0"/>
              <a:t>2- تكبير الثدي .</a:t>
            </a:r>
          </a:p>
          <a:p>
            <a:pPr marL="0" indent="0">
              <a:buNone/>
            </a:pPr>
            <a:r>
              <a:rPr lang="ar-SA" dirty="0" smtClean="0"/>
              <a:t>3- ترميم الثدي .</a:t>
            </a:r>
          </a:p>
          <a:p>
            <a:pPr marL="0" indent="0">
              <a:buNone/>
            </a:pPr>
            <a:r>
              <a:rPr lang="ar-SA" dirty="0" smtClean="0"/>
              <a:t>4- حقن المؤخرة .</a:t>
            </a:r>
            <a:endParaRPr lang="ar-SA" dirty="0"/>
          </a:p>
          <a:p>
            <a:pPr marL="0" indent="0">
              <a:buNone/>
            </a:pPr>
            <a:r>
              <a:rPr lang="ar-SA" dirty="0" smtClean="0"/>
              <a:t>5- اعادة النضارة لليدين . </a:t>
            </a:r>
          </a:p>
          <a:p>
            <a:pPr marL="0" indent="0">
              <a:buNone/>
            </a:pPr>
            <a:r>
              <a:rPr lang="ar-SA" dirty="0" smtClean="0"/>
              <a:t>6- حقن الشفاه .</a:t>
            </a:r>
          </a:p>
          <a:p>
            <a:pPr marL="0" indent="0">
              <a:buNone/>
            </a:pPr>
            <a:r>
              <a:rPr lang="ar-SA" dirty="0" smtClean="0"/>
              <a:t>7- هو اجراء جيد لتعبئةاخاديد أو تشوهات ناجمة عن شفط قديم .</a:t>
            </a:r>
          </a:p>
          <a:p>
            <a:pPr marL="0" indent="0">
              <a:buNone/>
            </a:pPr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58935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SA" b="1" dirty="0">
                <a:solidFill>
                  <a:srgbClr val="FF0000"/>
                </a:solidFill>
              </a:rPr>
              <a:t>مضادات الاستطبات :</a:t>
            </a:r>
          </a:p>
          <a:p>
            <a:pPr marL="0" indent="0">
              <a:buNone/>
            </a:pPr>
            <a:r>
              <a:rPr lang="ar-SA" dirty="0" smtClean="0"/>
              <a:t>1- </a:t>
            </a:r>
            <a:r>
              <a:rPr lang="ar-SA" dirty="0"/>
              <a:t>اضطرابات التخثر التي </a:t>
            </a:r>
            <a:r>
              <a:rPr lang="ar-SA" dirty="0" smtClean="0"/>
              <a:t>لا يمكن </a:t>
            </a:r>
            <a:r>
              <a:rPr lang="ar-SA" dirty="0"/>
              <a:t>اصلاحها .</a:t>
            </a:r>
          </a:p>
          <a:p>
            <a:pPr marL="0" indent="0">
              <a:buNone/>
            </a:pPr>
            <a:r>
              <a:rPr lang="ar-SA" dirty="0"/>
              <a:t>2- </a:t>
            </a:r>
            <a:r>
              <a:rPr lang="ar-SA" dirty="0" smtClean="0"/>
              <a:t>الحمل  </a:t>
            </a:r>
            <a:r>
              <a:rPr lang="ar-SA" dirty="0"/>
              <a:t>.</a:t>
            </a:r>
          </a:p>
          <a:p>
            <a:pPr marL="0" indent="0">
              <a:buNone/>
            </a:pPr>
            <a:r>
              <a:rPr lang="ar-SA" dirty="0"/>
              <a:t>3- الادوية مضادات </a:t>
            </a:r>
            <a:r>
              <a:rPr lang="ar-SA" dirty="0" smtClean="0"/>
              <a:t>للتخثر .</a:t>
            </a:r>
            <a:endParaRPr lang="ar-SA" dirty="0"/>
          </a:p>
          <a:p>
            <a:pPr marL="0" indent="0">
              <a:buNone/>
            </a:pPr>
            <a:r>
              <a:rPr lang="ar-SA" dirty="0" smtClean="0"/>
              <a:t>5- </a:t>
            </a:r>
            <a:r>
              <a:rPr lang="ar-SA" dirty="0"/>
              <a:t>التحسس الحقيقي لليدوكائين .</a:t>
            </a:r>
          </a:p>
          <a:p>
            <a:pPr marL="0" indent="0">
              <a:buNone/>
            </a:pPr>
            <a:r>
              <a:rPr lang="ar-SA" sz="3600" b="1" dirty="0" smtClean="0"/>
              <a:t>وهناك حالات يجب الانتظار فيها قبل الحقن :</a:t>
            </a:r>
          </a:p>
          <a:p>
            <a:pPr marL="0" indent="0">
              <a:buNone/>
            </a:pPr>
            <a:r>
              <a:rPr lang="ar-SA" dirty="0" smtClean="0"/>
              <a:t>1- فقدان الوزن الشديد والحديث.</a:t>
            </a:r>
          </a:p>
          <a:p>
            <a:pPr marL="0" indent="0">
              <a:buNone/>
            </a:pPr>
            <a:r>
              <a:rPr lang="ar-SA" dirty="0" smtClean="0"/>
              <a:t>2- الحميات منخفضة الحريرات .</a:t>
            </a:r>
          </a:p>
          <a:p>
            <a:pPr marL="0" indent="0">
              <a:buNone/>
            </a:pPr>
            <a:r>
              <a:rPr lang="ar-SA" dirty="0" smtClean="0"/>
              <a:t>وعلى الطبيب أن يكون على علم بالحالة العامة للمريض ووجود أمراض مزمنة كالسكري وأمراض الكبد وارتفاع التوتر الشرياني و أمراض المناعة الذاتية .</a:t>
            </a:r>
          </a:p>
        </p:txBody>
      </p:sp>
    </p:spTree>
    <p:extLst>
      <p:ext uri="{BB962C8B-B14F-4D97-AF65-F5344CB8AC3E}">
        <p14:creationId xmlns:p14="http://schemas.microsoft.com/office/powerpoint/2010/main" val="112384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dirty="0" smtClean="0">
                <a:solidFill>
                  <a:srgbClr val="FF0000"/>
                </a:solidFill>
              </a:rPr>
              <a:t>اختيار المرض :</a:t>
            </a:r>
          </a:p>
          <a:p>
            <a:pPr marL="0" indent="0">
              <a:buNone/>
            </a:pPr>
            <a:r>
              <a:rPr lang="ar-SA" dirty="0" smtClean="0"/>
              <a:t>1- المريض بين 30- 60 سنة مع ضمور متوسطة الى شديد بالنسج الدهني بالوجه .</a:t>
            </a:r>
          </a:p>
          <a:p>
            <a:pPr marL="0" indent="0">
              <a:buNone/>
            </a:pPr>
            <a:r>
              <a:rPr lang="ar-SA" dirty="0" smtClean="0"/>
              <a:t>2- ضمور دهني  في أي من مناطق الجسم .</a:t>
            </a:r>
          </a:p>
          <a:p>
            <a:pPr marL="0" indent="0">
              <a:buNone/>
            </a:pPr>
            <a:r>
              <a:rPr lang="ar-SA" b="1" u="sng" dirty="0" smtClean="0"/>
              <a:t>الخطة المتبقية :</a:t>
            </a:r>
          </a:p>
          <a:p>
            <a:pPr marL="0" indent="0">
              <a:buNone/>
            </a:pPr>
            <a:r>
              <a:rPr lang="ar-SA" dirty="0" smtClean="0"/>
              <a:t>1- تحاليل (</a:t>
            </a:r>
            <a:r>
              <a:rPr lang="en-US" dirty="0" smtClean="0"/>
              <a:t> CBC</a:t>
            </a:r>
            <a:r>
              <a:rPr lang="ar-SA" dirty="0" smtClean="0"/>
              <a:t> – </a:t>
            </a:r>
            <a:r>
              <a:rPr lang="en-US" dirty="0" smtClean="0"/>
              <a:t>( PTTK- PT</a:t>
            </a:r>
            <a:r>
              <a:rPr lang="ar-SA" dirty="0" smtClean="0"/>
              <a:t> – فيروسات التهاب الكبد –  الايدز – اختبار الحمل. والأهم صورة للمريض قبل العمل الجراحي  .</a:t>
            </a:r>
          </a:p>
          <a:p>
            <a:pPr marL="0" indent="0">
              <a:buNone/>
            </a:pPr>
            <a:r>
              <a:rPr lang="ar-SA" dirty="0" smtClean="0"/>
              <a:t>2- ايقاف كل الادوية التي تتداخل في عمل الصفيحات لأسبوع قبل  واسبوع بعد العمل الجراحي .</a:t>
            </a:r>
            <a:endParaRPr lang="ar-S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154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dirty="0" smtClean="0"/>
              <a:t>3- ايقاف التدخين قبل العملية  بيومين وبعد العملية لأسبوع . </a:t>
            </a:r>
          </a:p>
          <a:p>
            <a:pPr marL="0" indent="0">
              <a:buNone/>
            </a:pPr>
            <a:r>
              <a:rPr lang="ar-SA" dirty="0" smtClean="0"/>
              <a:t>4- تغطية بالصادات لمدة أسبوع .</a:t>
            </a:r>
          </a:p>
          <a:p>
            <a:pPr marL="0" indent="0">
              <a:buNone/>
            </a:pPr>
            <a:r>
              <a:rPr lang="ar-SA" dirty="0" smtClean="0"/>
              <a:t>5-  اسيكلوفير</a:t>
            </a:r>
            <a:r>
              <a:rPr lang="en-US" dirty="0" smtClean="0"/>
              <a:t>500</a:t>
            </a:r>
            <a:r>
              <a:rPr lang="ar-SA" dirty="0" smtClean="0"/>
              <a:t> ملغ </a:t>
            </a:r>
            <a:r>
              <a:rPr lang="en-US" dirty="0" smtClean="0"/>
              <a:t> </a:t>
            </a:r>
            <a:r>
              <a:rPr lang="ar-SA" dirty="0" smtClean="0"/>
              <a:t> لمدة أسبوع .</a:t>
            </a:r>
          </a:p>
          <a:p>
            <a:pPr marL="0" indent="0">
              <a:buNone/>
            </a:pPr>
            <a:r>
              <a:rPr lang="ar-SA" dirty="0" smtClean="0"/>
              <a:t>6-</a:t>
            </a:r>
            <a:r>
              <a:rPr lang="en-US" dirty="0" smtClean="0"/>
              <a:t> </a:t>
            </a:r>
            <a:r>
              <a:rPr lang="ar-SA" dirty="0" smtClean="0"/>
              <a:t>لورازيبام حب ساعة قبل العمل الجراحي . </a:t>
            </a:r>
          </a:p>
          <a:p>
            <a:pPr marL="0" indent="0">
              <a:buNone/>
            </a:pPr>
            <a:r>
              <a:rPr lang="ar-SA" sz="3600" b="1" dirty="0" smtClean="0">
                <a:solidFill>
                  <a:srgbClr val="FF0000"/>
                </a:solidFill>
              </a:rPr>
              <a:t>شفط الدهن يتم من منطقة واحده أو اثنتين على الاكثر.</a:t>
            </a:r>
          </a:p>
          <a:p>
            <a:pPr marL="0" indent="0">
              <a:buNone/>
            </a:pPr>
            <a:r>
              <a:rPr lang="ar-SA" dirty="0" smtClean="0"/>
              <a:t>تحضير الوجه واجراء رسم للمناطق الضامرة .</a:t>
            </a:r>
          </a:p>
          <a:p>
            <a:pPr marL="0" indent="0">
              <a:buNone/>
            </a:pPr>
            <a:r>
              <a:rPr lang="ar-SA" dirty="0" smtClean="0"/>
              <a:t>تحضير وتعقيم المنطقة المانحة.</a:t>
            </a:r>
          </a:p>
          <a:p>
            <a:pPr marL="0" indent="0">
              <a:buNone/>
            </a:pPr>
            <a:r>
              <a:rPr lang="ar-SA" dirty="0" smtClean="0"/>
              <a:t>حق منطقة الشفط بـ محلول </a:t>
            </a:r>
            <a:r>
              <a:rPr lang="en-US" dirty="0" smtClean="0"/>
              <a:t>Tumescent</a:t>
            </a:r>
            <a:r>
              <a:rPr lang="ar-SA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30376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dirty="0"/>
              <a:t>الشفط بسرنغ معقم  </a:t>
            </a:r>
            <a:r>
              <a:rPr lang="ar-SA" dirty="0" smtClean="0"/>
              <a:t>- حيث يخضع الشحم المشفوط لعملية تثقيل </a:t>
            </a:r>
            <a:r>
              <a:rPr lang="ar-SA" dirty="0" smtClean="0"/>
              <a:t>للحصول </a:t>
            </a:r>
            <a:r>
              <a:rPr lang="ar-SA" dirty="0" smtClean="0"/>
              <a:t>على سائل معد للحقن .</a:t>
            </a:r>
          </a:p>
          <a:p>
            <a:pPr marL="0" indent="0">
              <a:buNone/>
            </a:pPr>
            <a:r>
              <a:rPr lang="ar-SA" dirty="0" smtClean="0"/>
              <a:t>ثم ينقل الى </a:t>
            </a:r>
            <a:r>
              <a:rPr lang="ar-SA" dirty="0" err="1" smtClean="0"/>
              <a:t>سرنغ</a:t>
            </a:r>
            <a:r>
              <a:rPr lang="ar-SA" dirty="0" smtClean="0"/>
              <a:t> </a:t>
            </a:r>
            <a:r>
              <a:rPr lang="en-US" dirty="0" smtClean="0"/>
              <a:t>1cc</a:t>
            </a:r>
            <a:r>
              <a:rPr lang="ar-SA" dirty="0" smtClean="0"/>
              <a:t> لأنه يسمح بالحقن تحت ضغط منخفض. </a:t>
            </a:r>
          </a:p>
          <a:p>
            <a:pPr>
              <a:buFontTx/>
              <a:buChar char="-"/>
            </a:pPr>
            <a:r>
              <a:rPr lang="ar-SA" dirty="0" smtClean="0"/>
              <a:t>يتم اجراء تحديد المنطقة المطلوب حقنها</a:t>
            </a:r>
          </a:p>
          <a:p>
            <a:pPr marL="0" indent="0">
              <a:buNone/>
            </a:pPr>
            <a:r>
              <a:rPr lang="ar-SA" dirty="0" smtClean="0"/>
              <a:t> ( فوق الحجاج – تحت الحجاج ) </a:t>
            </a:r>
          </a:p>
        </p:txBody>
      </p:sp>
    </p:spTree>
    <p:extLst>
      <p:ext uri="{BB962C8B-B14F-4D97-AF65-F5344CB8AC3E}">
        <p14:creationId xmlns:p14="http://schemas.microsoft.com/office/powerpoint/2010/main" val="3346203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ar-SA" dirty="0" smtClean="0">
                <a:solidFill>
                  <a:srgbClr val="FF0000"/>
                </a:solidFill>
              </a:rPr>
              <a:t>تقنية الحقن : </a:t>
            </a:r>
          </a:p>
          <a:p>
            <a:pPr marL="0" indent="0">
              <a:buNone/>
            </a:pPr>
            <a:r>
              <a:rPr lang="ar-SA" dirty="0" smtClean="0"/>
              <a:t>يتم اجراء فتحة لمكان الحقن – وضع الـ </a:t>
            </a:r>
            <a:r>
              <a:rPr lang="en-US" dirty="0" err="1" smtClean="0"/>
              <a:t>canula</a:t>
            </a:r>
            <a:r>
              <a:rPr lang="en-US" dirty="0" smtClean="0"/>
              <a:t> </a:t>
            </a:r>
            <a:r>
              <a:rPr lang="ar-SA" dirty="0" smtClean="0"/>
              <a:t> على كل المستويات – اجراء حقن ضمن الدهن واحياناً اعمق في مستوى فوق العضلات  .</a:t>
            </a:r>
          </a:p>
          <a:p>
            <a:pPr marL="0" indent="0">
              <a:buNone/>
            </a:pPr>
            <a:r>
              <a:rPr lang="ar-SA" dirty="0" smtClean="0"/>
              <a:t>وإن التوضع العميق القريب من العضلات يجعل الدهن اقرب للتوعية الدموية وبالتالي احتمال البقاء اعلى .</a:t>
            </a:r>
          </a:p>
          <a:p>
            <a:pPr marL="0" indent="0">
              <a:buNone/>
            </a:pPr>
            <a:r>
              <a:rPr lang="ar-SA" dirty="0" smtClean="0"/>
              <a:t>سيحدث وذمة مكان الحقن وخاصة اذا استخدمت الدهون لتكبير الشفتين حيث تزداد الوزمة لليوم الثالث وتتراجع خلال أسبوع الى 10 أيام .</a:t>
            </a:r>
          </a:p>
          <a:p>
            <a:pPr marL="0" indent="0">
              <a:buNone/>
            </a:pPr>
            <a:r>
              <a:rPr lang="ar-SA" dirty="0" smtClean="0"/>
              <a:t>ويمكن للجراح أن يعيد الحقن لأن (25- 30) % من الدهون ستصبح غير حية </a:t>
            </a:r>
          </a:p>
          <a:p>
            <a:pPr marL="0" indent="0">
              <a:buNone/>
            </a:pPr>
            <a:r>
              <a:rPr lang="ar-SA" dirty="0" smtClean="0"/>
              <a:t>والنتيجة النهائية ستحصل عليها خلال  3 أشهر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93881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ar-SA" b="1" dirty="0" smtClean="0">
                <a:solidFill>
                  <a:srgbClr val="FF0000"/>
                </a:solidFill>
              </a:rPr>
              <a:t>العناية بعد الحقن :</a:t>
            </a:r>
          </a:p>
          <a:p>
            <a:pPr marL="0" indent="0">
              <a:buNone/>
            </a:pPr>
            <a:r>
              <a:rPr lang="ar-SA" dirty="0" smtClean="0"/>
              <a:t>1- وضع الثلج على المنطقة المحقونة .  </a:t>
            </a:r>
          </a:p>
          <a:p>
            <a:pPr marL="0" indent="0">
              <a:buNone/>
            </a:pPr>
            <a:r>
              <a:rPr lang="ar-SA" dirty="0" smtClean="0"/>
              <a:t>2- تغطية فتحة الحقن بالصادات .</a:t>
            </a:r>
          </a:p>
          <a:p>
            <a:pPr marL="0" indent="0">
              <a:buNone/>
            </a:pPr>
            <a:r>
              <a:rPr lang="ar-SA" dirty="0" smtClean="0"/>
              <a:t>3-ضغط خفيف على مكان الشفط </a:t>
            </a:r>
          </a:p>
          <a:p>
            <a:pPr marL="0" indent="0">
              <a:buNone/>
            </a:pPr>
            <a:r>
              <a:rPr lang="ar-SA" dirty="0" smtClean="0"/>
              <a:t>4-الاستمرارية بالصادات لمدة اسبوع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922538853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537</Words>
  <Application>Microsoft Office PowerPoint</Application>
  <PresentationFormat>عرض على الشاشة (3:4)‏</PresentationFormat>
  <Paragraphs>63</Paragraphs>
  <Slides>12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سمة Office</vt:lpstr>
      <vt:lpstr>Fat  trans fer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Fat  trans fer </dc:title>
  <dc:creator>mario-Pc</dc:creator>
  <cp:lastModifiedBy>Dr.ayahm</cp:lastModifiedBy>
  <cp:revision>24</cp:revision>
  <dcterms:created xsi:type="dcterms:W3CDTF">2019-02-18T16:48:51Z</dcterms:created>
  <dcterms:modified xsi:type="dcterms:W3CDTF">2019-03-18T17:32:20Z</dcterms:modified>
</cp:coreProperties>
</file>