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463B00-8B20-4E2B-AE02-211D42A90A13}" type="datetimeFigureOut">
              <a:rPr lang="ar-SA" smtClean="0"/>
              <a:pPr/>
              <a:t>06/27/1440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B3248B-15A0-4F21-A059-DAC2BE5627BB}"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B188562C-FCC8-49C7-BEF4-10745FE899AD}" type="slidenum">
              <a:rPr lang="en-GB" sz="1200"/>
              <a:pPr algn="r"/>
              <a:t>3</a:t>
            </a:fld>
            <a:endParaRPr lang="en-GB"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CED49-1764-455F-98CB-EDB700A5E7B7}" type="slidenum">
              <a:rPr lang="en-US"/>
              <a:pPr/>
              <a:t>10</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4494A-8139-4BE2-86B1-C825433A4A27}" type="slidenum">
              <a:rPr lang="en-US"/>
              <a:pPr/>
              <a:t>11</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C1681A86-CF84-4BD3-90D6-A2857F33E08F}" type="slidenum">
              <a:rPr lang="en-GB" sz="1200"/>
              <a:pPr algn="r"/>
              <a:t>13</a:t>
            </a:fld>
            <a:endParaRPr lang="en-GB"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CC0000"/>
                </a:solidFill>
                <a:cs typeface="Tahoma" pitchFamily="34" charset="0"/>
              </a:rPr>
              <a:t>Diabetes in </a:t>
            </a:r>
            <a:r>
              <a:rPr lang="el-GR" sz="1200" b="1" dirty="0" smtClean="0">
                <a:solidFill>
                  <a:srgbClr val="CC0000"/>
                </a:solidFill>
                <a:cs typeface="Arial" charset="0"/>
              </a:rPr>
              <a:t>β</a:t>
            </a:r>
            <a:r>
              <a:rPr lang="en-GB" sz="1200" b="1" dirty="0" smtClean="0">
                <a:solidFill>
                  <a:srgbClr val="CC0000"/>
                </a:solidFill>
                <a:cs typeface="Arial" charset="0"/>
              </a:rPr>
              <a:t>-</a:t>
            </a:r>
            <a:r>
              <a:rPr lang="en-GB" sz="1200" b="1" dirty="0" err="1" smtClean="0">
                <a:solidFill>
                  <a:srgbClr val="CC0000"/>
                </a:solidFill>
                <a:cs typeface="Arial" charset="0"/>
              </a:rPr>
              <a:t>Thalassaemia</a:t>
            </a:r>
            <a:r>
              <a:rPr lang="en-GB" sz="1200" b="1" dirty="0" smtClean="0">
                <a:solidFill>
                  <a:srgbClr val="CC0000"/>
                </a:solidFill>
                <a:cs typeface="Arial" charset="0"/>
              </a:rPr>
              <a:t> Major</a:t>
            </a:r>
            <a:endParaRPr lang="el-GR" sz="1200" b="1" dirty="0" smtClean="0">
              <a:solidFill>
                <a:srgbClr val="CC0000"/>
              </a:solidFill>
              <a:cs typeface="Arial" charset="0"/>
            </a:endParaRPr>
          </a:p>
          <a:p>
            <a:pPr eaLnBrk="1" hangingPunct="1"/>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9B14F2DE-0CCA-46D9-BE2A-50DA1FD77794}" type="slidenum">
              <a:rPr lang="en-GB" sz="1200"/>
              <a:pPr algn="r"/>
              <a:t>18</a:t>
            </a:fld>
            <a:endParaRPr lang="en-GB"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5800"/>
            <a:ext cx="4573588" cy="3429000"/>
          </a:xfrm>
          <a:ln/>
        </p:spPr>
      </p:sp>
      <p:sp>
        <p:nvSpPr>
          <p:cNvPr id="44035" name="Rectangle 3"/>
          <p:cNvSpPr>
            <a:spLocks noGrp="1" noChangeArrowheads="1"/>
          </p:cNvSpPr>
          <p:nvPr>
            <p:ph type="body" idx="1"/>
          </p:nvPr>
        </p:nvSpPr>
        <p:spPr>
          <a:xfrm>
            <a:off x="914838" y="4345563"/>
            <a:ext cx="5028326" cy="4112528"/>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6175" y="685800"/>
            <a:ext cx="4568825" cy="3427413"/>
          </a:xfrm>
          <a:ln/>
        </p:spPr>
      </p:sp>
      <p:sp>
        <p:nvSpPr>
          <p:cNvPr id="45059" name="Rectangle 3"/>
          <p:cNvSpPr>
            <a:spLocks noGrp="1" noChangeArrowheads="1"/>
          </p:cNvSpPr>
          <p:nvPr>
            <p:ph type="body" idx="1"/>
          </p:nvPr>
        </p:nvSpPr>
        <p:spPr>
          <a:xfrm>
            <a:off x="914838" y="4344096"/>
            <a:ext cx="5028326" cy="4113994"/>
          </a:xfrm>
          <a:noFill/>
          <a:ln/>
        </p:spPr>
        <p:txBody>
          <a:bodyPr/>
          <a:lstStyle/>
          <a:p>
            <a:r>
              <a:rPr lang="en-GB" smtClean="0"/>
              <a:t>Type 2 diabetes is traditionally treated in a stepwise manner. Initial therapy is usually diet and increased exercise.  However, lifestyle measures generally fail to control glycaemia and, therefore, pharmacological treatment is instigated.  Initial therapy is with a single oral drug although monotherapy often fails over a period of time and a combination of two or more oral therapies is used. Subsequently, failure of all oral combination therapy may occur when </a:t>
            </a:r>
            <a:r>
              <a:rPr lang="en-GB" smtClean="0">
                <a:sym typeface="Symbol" pitchFamily="18" charset="2"/>
              </a:rPr>
              <a:t></a:t>
            </a:r>
            <a:r>
              <a:rPr lang="en-GB" smtClean="0"/>
              <a:t>-cell failure has progressed to such a degree that additional, exogenous insulin is required.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GB" sz="1200" b="1" dirty="0" smtClean="0">
                <a:solidFill>
                  <a:srgbClr val="CC0000"/>
                </a:solidFill>
                <a:cs typeface="Tahoma" pitchFamily="34" charset="0"/>
              </a:rPr>
              <a:t>3rd Pan-European Conference on </a:t>
            </a:r>
            <a:r>
              <a:rPr lang="en-GB" sz="1200" b="1" dirty="0" err="1" smtClean="0">
                <a:solidFill>
                  <a:srgbClr val="CC0000"/>
                </a:solidFill>
                <a:cs typeface="Tahoma" pitchFamily="34" charset="0"/>
              </a:rPr>
              <a:t>Haemoglobinopathies</a:t>
            </a:r>
            <a:r>
              <a:rPr lang="en-GB" sz="1200" b="1" dirty="0" smtClean="0">
                <a:solidFill>
                  <a:srgbClr val="CC0000"/>
                </a:solidFill>
                <a:cs typeface="Tahoma" pitchFamily="34" charset="0"/>
              </a:rPr>
              <a:t> &amp; Rare </a:t>
            </a:r>
            <a:r>
              <a:rPr lang="en-GB" sz="1200" b="1" dirty="0" err="1" smtClean="0">
                <a:solidFill>
                  <a:srgbClr val="CC0000"/>
                </a:solidFill>
                <a:cs typeface="Tahoma" pitchFamily="34" charset="0"/>
              </a:rPr>
              <a:t>Anaemias</a:t>
            </a:r>
            <a:endParaRPr lang="en-GB" sz="1200" b="1" dirty="0" smtClean="0">
              <a:solidFill>
                <a:srgbClr val="CC0000"/>
              </a:solidFill>
              <a:cs typeface="Tahoma" pitchFamily="34" charset="0"/>
            </a:endParaRPr>
          </a:p>
          <a:p>
            <a:pPr algn="ctr"/>
            <a:r>
              <a:rPr lang="en-GB" sz="1050" b="1" dirty="0" err="1" smtClean="0">
                <a:solidFill>
                  <a:srgbClr val="5F5F5F"/>
                </a:solidFill>
                <a:cs typeface="Tahoma" pitchFamily="34" charset="0"/>
              </a:rPr>
              <a:t>Limassol</a:t>
            </a:r>
            <a:r>
              <a:rPr lang="en-GB" sz="1050" b="1" dirty="0" smtClean="0">
                <a:solidFill>
                  <a:srgbClr val="5F5F5F"/>
                </a:solidFill>
                <a:cs typeface="Tahoma" pitchFamily="34" charset="0"/>
              </a:rPr>
              <a:t>, 24 – 26 October 2012</a:t>
            </a:r>
            <a:endParaRPr lang="en-US" dirty="0"/>
          </a:p>
        </p:txBody>
      </p:sp>
      <p:sp>
        <p:nvSpPr>
          <p:cNvPr id="4" name="Slide Number Placeholder 3"/>
          <p:cNvSpPr>
            <a:spLocks noGrp="1"/>
          </p:cNvSpPr>
          <p:nvPr>
            <p:ph type="sldNum" sz="quarter" idx="10"/>
          </p:nvPr>
        </p:nvSpPr>
        <p:spPr/>
        <p:txBody>
          <a:bodyPr/>
          <a:lstStyle/>
          <a:p>
            <a:fld id="{4569DDBC-2DAA-4204-B79F-7D06E175497A}"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06/27/1440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06/27/1440</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5.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5.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oleObject" Target="../embeddings/oleObject1.bin"/><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9" Type="http://schemas.openxmlformats.org/officeDocument/2006/relationships/image" Target="../media/image34.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619672" y="332656"/>
            <a:ext cx="5766322" cy="2585323"/>
          </a:xfrm>
          <a:prstGeom prst="rect">
            <a:avLst/>
          </a:prstGeom>
          <a:noFill/>
        </p:spPr>
        <p:txBody>
          <a:bodyPr wrap="none" lIns="91440" tIns="45720" rIns="91440" bIns="45720">
            <a:spAutoFit/>
          </a:bodyPr>
          <a:lstStyle/>
          <a:p>
            <a:pPr algn="ct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الداء السكري </a:t>
            </a:r>
          </a:p>
          <a:p>
            <a:pPr algn="ct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عند </a:t>
            </a:r>
          </a:p>
          <a:p>
            <a:pPr algn="ct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مرضى التلاسيميا</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مستطيل 4"/>
          <p:cNvSpPr/>
          <p:nvPr/>
        </p:nvSpPr>
        <p:spPr>
          <a:xfrm>
            <a:off x="1691680" y="3429000"/>
            <a:ext cx="5747086" cy="923330"/>
          </a:xfrm>
          <a:prstGeom prst="rect">
            <a:avLst/>
          </a:prstGeom>
          <a:noFill/>
        </p:spPr>
        <p:txBody>
          <a:bodyPr wrap="none" lIns="91440" tIns="45720" rIns="91440" bIns="45720">
            <a:spAutoFit/>
          </a:bodyPr>
          <a:lstStyle/>
          <a:p>
            <a:pPr algn="ct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الدكتور أحمد بكور</a:t>
            </a:r>
          </a:p>
        </p:txBody>
      </p:sp>
      <p:sp>
        <p:nvSpPr>
          <p:cNvPr id="7" name="مستطيل 6"/>
          <p:cNvSpPr/>
          <p:nvPr/>
        </p:nvSpPr>
        <p:spPr>
          <a:xfrm>
            <a:off x="0" y="4797152"/>
            <a:ext cx="9144000" cy="1754326"/>
          </a:xfrm>
          <a:prstGeom prst="rect">
            <a:avLst/>
          </a:prstGeom>
          <a:noFill/>
        </p:spPr>
        <p:txBody>
          <a:bodyPr wrap="square" lIns="91440" tIns="45720" rIns="91440" bIns="45720">
            <a:spAutoFit/>
          </a:bodyPr>
          <a:lstStyle/>
          <a:p>
            <a:pPr algn="ctr"/>
            <a:r>
              <a:rPr lang="ar-SA"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المؤتمر الطبي الدولي الثاني لجامعة حماة </a:t>
            </a:r>
            <a:endParaRPr lang="ar-SA"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57200" y="188640"/>
            <a:ext cx="8686800" cy="838200"/>
          </a:xfrm>
        </p:spPr>
        <p:txBody>
          <a:bodyPr/>
          <a:lstStyle/>
          <a:p>
            <a:pPr rtl="1"/>
            <a:r>
              <a:rPr lang="ar-SY" b="1" dirty="0" smtClean="0">
                <a:solidFill>
                  <a:srgbClr val="FF0000"/>
                </a:solidFill>
              </a:rPr>
              <a:t>فرط </a:t>
            </a:r>
            <a:r>
              <a:rPr lang="ar-SA" b="1" dirty="0" smtClean="0">
                <a:solidFill>
                  <a:srgbClr val="FF0000"/>
                </a:solidFill>
              </a:rPr>
              <a:t>الحمل ب</a:t>
            </a:r>
            <a:r>
              <a:rPr lang="ar-SY" b="1" dirty="0" smtClean="0">
                <a:solidFill>
                  <a:srgbClr val="FF0000"/>
                </a:solidFill>
              </a:rPr>
              <a:t>الحديد</a:t>
            </a:r>
            <a:endParaRPr lang="en-US" b="1" dirty="0">
              <a:solidFill>
                <a:srgbClr val="FF0000"/>
              </a:solidFill>
            </a:endParaRPr>
          </a:p>
        </p:txBody>
      </p:sp>
      <p:sp>
        <p:nvSpPr>
          <p:cNvPr id="365571" name="Rectangle 3"/>
          <p:cNvSpPr>
            <a:spLocks noGrp="1" noChangeArrowheads="1"/>
          </p:cNvSpPr>
          <p:nvPr>
            <p:ph idx="1"/>
          </p:nvPr>
        </p:nvSpPr>
        <p:spPr>
          <a:xfrm>
            <a:off x="533400" y="1447800"/>
            <a:ext cx="8229600" cy="4525963"/>
          </a:xfrm>
        </p:spPr>
        <p:txBody>
          <a:bodyPr>
            <a:normAutofit/>
          </a:bodyPr>
          <a:lstStyle/>
          <a:p>
            <a:pPr algn="r" rtl="1"/>
            <a:r>
              <a:rPr lang="ar-SY" sz="3200" b="1" dirty="0" smtClean="0"/>
              <a:t>يحدث فرط </a:t>
            </a:r>
            <a:r>
              <a:rPr lang="ar-SA" sz="3200" b="1" dirty="0" smtClean="0"/>
              <a:t>حمل </a:t>
            </a:r>
            <a:r>
              <a:rPr lang="ar-SY" sz="3200" b="1" dirty="0" smtClean="0"/>
              <a:t>الحديد عندما يؤخذ الحديد بشكل مستمر على فترات طويلة </a:t>
            </a:r>
          </a:p>
          <a:p>
            <a:pPr lvl="1" algn="r" rtl="1"/>
            <a:r>
              <a:rPr lang="ar-SY" sz="3200" b="1" dirty="0" smtClean="0"/>
              <a:t>نقل الكريات </a:t>
            </a:r>
            <a:r>
              <a:rPr lang="ar-SY" sz="3200" b="1" dirty="0" err="1" smtClean="0"/>
              <a:t>الحمراء </a:t>
            </a:r>
            <a:r>
              <a:rPr lang="ar-SY" sz="3200" b="1" dirty="0" smtClean="0"/>
              <a:t>(</a:t>
            </a:r>
            <a:r>
              <a:rPr lang="ar-SY" sz="3200" b="1" dirty="0" err="1" smtClean="0"/>
              <a:t>التلاسيميا</a:t>
            </a:r>
            <a:r>
              <a:rPr lang="ar-SY" sz="3200" b="1" dirty="0" smtClean="0"/>
              <a:t> </a:t>
            </a:r>
            <a:r>
              <a:rPr lang="ar-SY" sz="3200" b="1" dirty="0" err="1" smtClean="0"/>
              <a:t>الكبرى )</a:t>
            </a:r>
            <a:endParaRPr lang="ar-SY" sz="3200" b="1" dirty="0" smtClean="0"/>
          </a:p>
          <a:p>
            <a:pPr lvl="1" algn="r" rtl="1"/>
            <a:r>
              <a:rPr lang="ar-SY" sz="3200" b="1" dirty="0" smtClean="0"/>
              <a:t>ازدياد امتصاص الحديد من السبيل الهضمي </a:t>
            </a:r>
            <a:r>
              <a:rPr lang="ar-SY" sz="3200" b="1" dirty="0" err="1" smtClean="0"/>
              <a:t>للمعاوضة</a:t>
            </a:r>
            <a:endParaRPr lang="ar-SY" sz="3200" b="1" dirty="0" smtClean="0"/>
          </a:p>
          <a:p>
            <a:pPr algn="r" rtl="1"/>
            <a:r>
              <a:rPr lang="ar-SY" sz="3200" b="1" dirty="0" smtClean="0"/>
              <a:t>ولكونه لا توجد آليات في الجسم لطرح الفائض من </a:t>
            </a:r>
            <a:r>
              <a:rPr lang="ar-SY" sz="3200" b="1" dirty="0" err="1" smtClean="0"/>
              <a:t>الحديد </a:t>
            </a:r>
            <a:r>
              <a:rPr lang="ar-SY" sz="3200" b="1" dirty="0" smtClean="0"/>
              <a:t>، ويتطلب الأمر استخدام وسائط علاجية </a:t>
            </a:r>
          </a:p>
        </p:txBody>
      </p:sp>
      <p:sp>
        <p:nvSpPr>
          <p:cNvPr id="365572" name="Text Box 4"/>
          <p:cNvSpPr txBox="1">
            <a:spLocks noChangeArrowheads="1"/>
          </p:cNvSpPr>
          <p:nvPr/>
        </p:nvSpPr>
        <p:spPr bwMode="auto">
          <a:xfrm>
            <a:off x="269875" y="6311900"/>
            <a:ext cx="5954713" cy="304800"/>
          </a:xfrm>
          <a:prstGeom prst="rect">
            <a:avLst/>
          </a:prstGeom>
          <a:noFill/>
          <a:ln w="9525">
            <a:noFill/>
            <a:miter lim="800000"/>
            <a:headEnd/>
            <a:tailEnd/>
          </a:ln>
          <a:effectLst/>
        </p:spPr>
        <p:txBody>
          <a:bodyPr wrap="none">
            <a:spAutoFit/>
          </a:bodyPr>
          <a:lstStyle/>
          <a:p>
            <a:r>
              <a:rPr lang="en-US" sz="1400"/>
              <a:t>Forget BG. In </a:t>
            </a:r>
            <a:r>
              <a:rPr lang="en-US" sz="1400" i="1"/>
              <a:t>Hoffman: Hematology: Basic Principles and Practice, </a:t>
            </a:r>
            <a:r>
              <a:rPr lang="en-US" sz="1400"/>
              <a:t>2005.</a:t>
            </a:r>
          </a:p>
        </p:txBody>
      </p:sp>
      <p:pic>
        <p:nvPicPr>
          <p:cNvPr id="348161" name="Picture 1"/>
          <p:cNvPicPr>
            <a:picLocks noChangeAspect="1" noChangeArrowheads="1"/>
          </p:cNvPicPr>
          <p:nvPr/>
        </p:nvPicPr>
        <p:blipFill>
          <a:blip r:embed="rId3" cstate="print"/>
          <a:srcRect/>
          <a:stretch>
            <a:fillRect/>
          </a:stretch>
        </p:blipFill>
        <p:spPr bwMode="auto">
          <a:xfrm>
            <a:off x="179511" y="4365104"/>
            <a:ext cx="2428423" cy="18967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diamond(in)">
                                      <p:cBhvr>
                                        <p:cTn id="7" dur="500"/>
                                        <p:tgtEl>
                                          <p:spTgt spid="365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diamond(in)">
                                      <p:cBhvr>
                                        <p:cTn id="12" dur="500"/>
                                        <p:tgtEl>
                                          <p:spTgt spid="365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65571">
                                            <p:txEl>
                                              <p:pRg st="2" end="2"/>
                                            </p:txEl>
                                          </p:spTgt>
                                        </p:tgtEl>
                                        <p:attrNameLst>
                                          <p:attrName>style.visibility</p:attrName>
                                        </p:attrNameLst>
                                      </p:cBhvr>
                                      <p:to>
                                        <p:strVal val="visible"/>
                                      </p:to>
                                    </p:set>
                                    <p:animEffect transition="in" filter="diamond(in)">
                                      <p:cBhvr>
                                        <p:cTn id="17" dur="500"/>
                                        <p:tgtEl>
                                          <p:spTgt spid="365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65571">
                                            <p:txEl>
                                              <p:pRg st="3" end="3"/>
                                            </p:txEl>
                                          </p:spTgt>
                                        </p:tgtEl>
                                        <p:attrNameLst>
                                          <p:attrName>style.visibility</p:attrName>
                                        </p:attrNameLst>
                                      </p:cBhvr>
                                      <p:to>
                                        <p:strVal val="visible"/>
                                      </p:to>
                                    </p:set>
                                    <p:animEffect transition="in" filter="diamond(in)">
                                      <p:cBhvr>
                                        <p:cTn id="22" dur="500"/>
                                        <p:tgtEl>
                                          <p:spTgt spid="365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67544" y="0"/>
            <a:ext cx="8229600" cy="868362"/>
          </a:xfrm>
        </p:spPr>
        <p:txBody>
          <a:bodyPr/>
          <a:lstStyle/>
          <a:p>
            <a:pPr rtl="1"/>
            <a:r>
              <a:rPr lang="ar-SY" b="1" dirty="0" smtClean="0">
                <a:solidFill>
                  <a:srgbClr val="FF0000"/>
                </a:solidFill>
              </a:rPr>
              <a:t>فرط </a:t>
            </a:r>
            <a:r>
              <a:rPr lang="ar-SA" b="1" dirty="0" smtClean="0">
                <a:solidFill>
                  <a:srgbClr val="FF0000"/>
                </a:solidFill>
              </a:rPr>
              <a:t>الحمل ب</a:t>
            </a:r>
            <a:r>
              <a:rPr lang="ar-SY" b="1" dirty="0" smtClean="0">
                <a:solidFill>
                  <a:srgbClr val="FF0000"/>
                </a:solidFill>
              </a:rPr>
              <a:t>الحديد</a:t>
            </a:r>
            <a:endParaRPr lang="en-US" dirty="0">
              <a:solidFill>
                <a:srgbClr val="FF0000"/>
              </a:solidFill>
            </a:endParaRPr>
          </a:p>
        </p:txBody>
      </p:sp>
      <p:sp>
        <p:nvSpPr>
          <p:cNvPr id="364547" name="Rectangle 3"/>
          <p:cNvSpPr>
            <a:spLocks noGrp="1" noChangeArrowheads="1"/>
          </p:cNvSpPr>
          <p:nvPr>
            <p:ph idx="1"/>
          </p:nvPr>
        </p:nvSpPr>
        <p:spPr>
          <a:xfrm>
            <a:off x="457200" y="692696"/>
            <a:ext cx="8291264" cy="5433467"/>
          </a:xfrm>
        </p:spPr>
        <p:txBody>
          <a:bodyPr>
            <a:noAutofit/>
          </a:bodyPr>
          <a:lstStyle/>
          <a:p>
            <a:pPr algn="r" rtl="1">
              <a:lnSpc>
                <a:spcPct val="85000"/>
              </a:lnSpc>
              <a:spcBef>
                <a:spcPct val="15000"/>
              </a:spcBef>
            </a:pPr>
            <a:r>
              <a:rPr lang="ar-SY" sz="3000" b="1" dirty="0" smtClean="0">
                <a:cs typeface="Arial" charset="0"/>
                <a:sym typeface="Symbol" pitchFamily="80" charset="2"/>
              </a:rPr>
              <a:t>تحتوي كل وحدة من الدم على 200-250 ملغ من الحديد </a:t>
            </a:r>
            <a:r>
              <a:rPr lang="ar-SY" sz="3000" b="1" dirty="0" err="1" smtClean="0">
                <a:cs typeface="Arial" charset="0"/>
                <a:sym typeface="Symbol" pitchFamily="80" charset="2"/>
              </a:rPr>
              <a:t>تقريباً ¹</a:t>
            </a:r>
            <a:endParaRPr lang="ar-SY" sz="3000" b="1" dirty="0" smtClean="0">
              <a:cs typeface="Arial" charset="0"/>
              <a:sym typeface="Symbol" pitchFamily="80" charset="2"/>
            </a:endParaRPr>
          </a:p>
          <a:p>
            <a:pPr lvl="1" algn="r" rtl="1">
              <a:lnSpc>
                <a:spcPct val="85000"/>
              </a:lnSpc>
              <a:spcBef>
                <a:spcPct val="15000"/>
              </a:spcBef>
            </a:pPr>
            <a:r>
              <a:rPr lang="ar-SY" sz="3000" b="1" dirty="0" smtClean="0">
                <a:cs typeface="Arial" charset="0"/>
                <a:sym typeface="Symbol" pitchFamily="80" charset="2"/>
              </a:rPr>
              <a:t>يقدر عن طريق نقل الدم المتكرر( يعتمد على حالة كل </a:t>
            </a:r>
            <a:r>
              <a:rPr lang="ar-SY" sz="3000" b="1" dirty="0" err="1" smtClean="0">
                <a:cs typeface="Arial" charset="0"/>
                <a:sym typeface="Symbol" pitchFamily="80" charset="2"/>
              </a:rPr>
              <a:t>مريض </a:t>
            </a:r>
            <a:r>
              <a:rPr lang="ar-SY" sz="3000" b="1" dirty="0" smtClean="0">
                <a:cs typeface="Arial" charset="0"/>
                <a:sym typeface="Symbol" pitchFamily="80" charset="2"/>
              </a:rPr>
              <a:t>) زيادة دخول الحديد </a:t>
            </a:r>
            <a:r>
              <a:rPr lang="ar-SY" sz="3000" b="1" dirty="0" err="1" smtClean="0">
                <a:cs typeface="Arial" charset="0"/>
                <a:sym typeface="Symbol" pitchFamily="80" charset="2"/>
              </a:rPr>
              <a:t>0.32 </a:t>
            </a:r>
            <a:r>
              <a:rPr lang="ar-SY" sz="3000" b="1" dirty="0" smtClean="0">
                <a:cs typeface="Arial" charset="0"/>
                <a:sym typeface="Symbol" pitchFamily="80" charset="2"/>
              </a:rPr>
              <a:t>– 0,64 </a:t>
            </a:r>
            <a:r>
              <a:rPr lang="ar-SY" sz="3000" b="1" dirty="0" err="1" smtClean="0">
                <a:cs typeface="Arial" charset="0"/>
                <a:sym typeface="Symbol" pitchFamily="80" charset="2"/>
              </a:rPr>
              <a:t>ملغ </a:t>
            </a:r>
            <a:r>
              <a:rPr lang="ar-SY" sz="3000" b="1" dirty="0" smtClean="0">
                <a:cs typeface="Arial" charset="0"/>
                <a:sym typeface="Symbol" pitchFamily="80" charset="2"/>
              </a:rPr>
              <a:t>/ </a:t>
            </a:r>
            <a:r>
              <a:rPr lang="ar-SY" sz="3000" b="1" dirty="0" err="1" smtClean="0">
                <a:cs typeface="Arial" charset="0"/>
                <a:sym typeface="Symbol" pitchFamily="80" charset="2"/>
              </a:rPr>
              <a:t>كغ</a:t>
            </a:r>
            <a:r>
              <a:rPr lang="ar-SY" sz="3000" b="1" dirty="0" smtClean="0">
                <a:cs typeface="Arial" charset="0"/>
                <a:sym typeface="Symbol" pitchFamily="80" charset="2"/>
              </a:rPr>
              <a:t> / </a:t>
            </a:r>
            <a:r>
              <a:rPr lang="ar-SY" sz="3000" b="1" dirty="0" err="1" smtClean="0">
                <a:cs typeface="Arial" charset="0"/>
                <a:sym typeface="Symbol" pitchFamily="80" charset="2"/>
              </a:rPr>
              <a:t>اليوم ²</a:t>
            </a:r>
            <a:endParaRPr lang="ar-SY" sz="3000" b="1" dirty="0" smtClean="0">
              <a:cs typeface="Arial" charset="0"/>
              <a:sym typeface="Symbol" pitchFamily="80" charset="2"/>
            </a:endParaRPr>
          </a:p>
          <a:p>
            <a:pPr lvl="1" algn="r" rtl="1">
              <a:lnSpc>
                <a:spcPct val="85000"/>
              </a:lnSpc>
              <a:spcBef>
                <a:spcPct val="15000"/>
              </a:spcBef>
            </a:pPr>
            <a:r>
              <a:rPr lang="ar-SY" sz="3000" b="1" dirty="0" smtClean="0">
                <a:cs typeface="Arial" charset="0"/>
                <a:sym typeface="Symbol" pitchFamily="80" charset="2"/>
              </a:rPr>
              <a:t>أي تقريباً 19 </a:t>
            </a:r>
            <a:r>
              <a:rPr lang="ar-SY" sz="3000" b="1" dirty="0" err="1" smtClean="0">
                <a:cs typeface="Arial" charset="0"/>
                <a:sym typeface="Symbol" pitchFamily="80" charset="2"/>
              </a:rPr>
              <a:t>ملغ </a:t>
            </a:r>
            <a:r>
              <a:rPr lang="ar-SY" sz="3000" b="1" dirty="0" smtClean="0">
                <a:cs typeface="Arial" charset="0"/>
                <a:sym typeface="Symbol" pitchFamily="80" charset="2"/>
              </a:rPr>
              <a:t>/ اليوم على الأقل بينما الحاجة اليومية الأكبر هي 15 </a:t>
            </a:r>
            <a:r>
              <a:rPr lang="ar-SY" sz="3000" b="1" dirty="0" err="1" smtClean="0">
                <a:cs typeface="Arial" charset="0"/>
                <a:sym typeface="Symbol" pitchFamily="80" charset="2"/>
              </a:rPr>
              <a:t>ملغ </a:t>
            </a:r>
            <a:r>
              <a:rPr lang="ar-SY" sz="3000" b="1" dirty="0" smtClean="0">
                <a:cs typeface="Arial" charset="0"/>
                <a:sym typeface="Symbol" pitchFamily="80" charset="2"/>
              </a:rPr>
              <a:t>/ اليوم</a:t>
            </a:r>
          </a:p>
          <a:p>
            <a:pPr lvl="1">
              <a:lnSpc>
                <a:spcPct val="85000"/>
              </a:lnSpc>
              <a:spcBef>
                <a:spcPct val="15000"/>
              </a:spcBef>
            </a:pPr>
            <a:r>
              <a:rPr lang="ar-SY" sz="3000" b="1" dirty="0" smtClean="0"/>
              <a:t>معدل الإمتصاص اليومي لمكافأة الاحتياجات لدى المرضى الذين لا ينقل إليهم الدم بشكل منتظم </a:t>
            </a:r>
            <a:r>
              <a:rPr lang="en-US" sz="3000" b="1" dirty="0" smtClean="0"/>
              <a:t> </a:t>
            </a:r>
            <a:r>
              <a:rPr lang="ar-SY" sz="3000" b="1" dirty="0" smtClean="0"/>
              <a:t>3 – 4 مغ / اليوم تقريباً</a:t>
            </a:r>
            <a:endParaRPr lang="ar-SY" sz="3000" b="1" dirty="0" smtClean="0">
              <a:cs typeface="Arial" charset="0"/>
              <a:sym typeface="Symbol" pitchFamily="80" charset="2"/>
            </a:endParaRPr>
          </a:p>
          <a:p>
            <a:pPr lvl="1">
              <a:lnSpc>
                <a:spcPct val="85000"/>
              </a:lnSpc>
              <a:spcBef>
                <a:spcPct val="15000"/>
              </a:spcBef>
            </a:pPr>
            <a:r>
              <a:rPr lang="ar-SY" sz="3000" b="1" dirty="0" smtClean="0">
                <a:cs typeface="Arial" charset="0"/>
                <a:sym typeface="Symbol" pitchFamily="80" charset="2"/>
              </a:rPr>
              <a:t>تبدأ نتائج تراكم الحديد بعد</a:t>
            </a:r>
            <a:r>
              <a:rPr lang="en-US" sz="3000" b="1" dirty="0" smtClean="0">
                <a:cs typeface="Arial" charset="0"/>
                <a:sym typeface="Symbol" pitchFamily="80" charset="2"/>
              </a:rPr>
              <a:t> </a:t>
            </a:r>
            <a:r>
              <a:rPr lang="ar-SY" sz="3000" b="1" dirty="0" smtClean="0">
                <a:cs typeface="Arial" charset="0"/>
                <a:sym typeface="Symbol" pitchFamily="80" charset="2"/>
              </a:rPr>
              <a:t> 10 </a:t>
            </a:r>
            <a:r>
              <a:rPr lang="en-US" sz="3000" b="1" dirty="0" smtClean="0">
                <a:cs typeface="Arial" charset="0"/>
                <a:sym typeface="Symbol" pitchFamily="80" charset="2"/>
              </a:rPr>
              <a:t> </a:t>
            </a:r>
            <a:r>
              <a:rPr lang="ar-SY" sz="3000" b="1" dirty="0" smtClean="0">
                <a:cs typeface="Arial" charset="0"/>
                <a:sym typeface="Symbol" pitchFamily="80" charset="2"/>
              </a:rPr>
              <a:t>– 20 عملية</a:t>
            </a:r>
            <a:r>
              <a:rPr lang="en-US" sz="3000" b="1" dirty="0" smtClean="0">
                <a:cs typeface="Arial" charset="0"/>
                <a:sym typeface="Symbol" pitchFamily="80" charset="2"/>
              </a:rPr>
              <a:t> </a:t>
            </a:r>
            <a:r>
              <a:rPr lang="ar-SY" sz="3000" b="1" dirty="0" smtClean="0">
                <a:cs typeface="Arial" charset="0"/>
                <a:sym typeface="Symbol" pitchFamily="80" charset="2"/>
              </a:rPr>
              <a:t> نقل </a:t>
            </a:r>
            <a:r>
              <a:rPr lang="en-US" sz="3000" b="1" dirty="0" smtClean="0">
                <a:cs typeface="Arial" charset="0"/>
                <a:sym typeface="Symbol" pitchFamily="80" charset="2"/>
              </a:rPr>
              <a:t> </a:t>
            </a:r>
            <a:r>
              <a:rPr lang="ar-SY" sz="3000" b="1" dirty="0" smtClean="0">
                <a:cs typeface="Arial" charset="0"/>
                <a:sym typeface="Symbol" pitchFamily="80" charset="2"/>
              </a:rPr>
              <a:t>، كما هو ملاحظ عند مرضى التلاسيميا الكبرى²</a:t>
            </a:r>
          </a:p>
          <a:p>
            <a:pPr algn="r" rtl="1">
              <a:lnSpc>
                <a:spcPct val="85000"/>
              </a:lnSpc>
              <a:spcBef>
                <a:spcPct val="15000"/>
              </a:spcBef>
            </a:pPr>
            <a:r>
              <a:rPr lang="ar-SY" sz="3000" b="1" dirty="0" smtClean="0">
                <a:cs typeface="Arial" charset="0"/>
                <a:sym typeface="Symbol" pitchFamily="80" charset="2"/>
              </a:rPr>
              <a:t>ويعزى إلى فرط </a:t>
            </a:r>
            <a:r>
              <a:rPr lang="ar-SA" sz="3000" b="1" dirty="0" smtClean="0">
                <a:cs typeface="Arial" charset="0"/>
                <a:sym typeface="Symbol" pitchFamily="80" charset="2"/>
              </a:rPr>
              <a:t>حمل </a:t>
            </a:r>
            <a:r>
              <a:rPr lang="ar-SY" sz="3000" b="1" dirty="0" smtClean="0">
                <a:cs typeface="Arial" charset="0"/>
                <a:sym typeface="Symbol" pitchFamily="80" charset="2"/>
              </a:rPr>
              <a:t>الحديد ارتفاع معدلات الوفيات المبكرة عند مرضى التلاسيميا ²</a:t>
            </a:r>
          </a:p>
        </p:txBody>
      </p:sp>
      <p:sp>
        <p:nvSpPr>
          <p:cNvPr id="364548" name="Text Box 4"/>
          <p:cNvSpPr txBox="1">
            <a:spLocks noChangeArrowheads="1"/>
          </p:cNvSpPr>
          <p:nvPr/>
        </p:nvSpPr>
        <p:spPr bwMode="auto">
          <a:xfrm>
            <a:off x="304800" y="6067425"/>
            <a:ext cx="3930650" cy="517525"/>
          </a:xfrm>
          <a:prstGeom prst="rect">
            <a:avLst/>
          </a:prstGeom>
          <a:noFill/>
          <a:ln w="9525">
            <a:noFill/>
            <a:miter lim="800000"/>
            <a:headEnd/>
            <a:tailEnd/>
          </a:ln>
          <a:effectLst/>
        </p:spPr>
        <p:txBody>
          <a:bodyPr wrap="none">
            <a:spAutoFit/>
          </a:bodyPr>
          <a:lstStyle/>
          <a:p>
            <a:r>
              <a:rPr lang="en-US" altLang="ja-JP" sz="1400" dirty="0" smtClean="0">
                <a:ea typeface="ＭＳ Ｐゴシック" pitchFamily="80" charset="-128"/>
              </a:rPr>
              <a:t>1. Andrews NC. </a:t>
            </a:r>
            <a:r>
              <a:rPr lang="en-US" altLang="ja-JP" sz="1400" i="1" dirty="0" smtClean="0">
                <a:ea typeface="ＭＳ Ｐゴシック" pitchFamily="80" charset="-128"/>
              </a:rPr>
              <a:t>N Engl J Med.</a:t>
            </a:r>
            <a:r>
              <a:rPr lang="en-US" altLang="ja-JP" sz="1400" dirty="0" smtClean="0">
                <a:ea typeface="ＭＳ Ｐゴシック" pitchFamily="80" charset="-128"/>
              </a:rPr>
              <a:t> 1999;341:1986. </a:t>
            </a:r>
          </a:p>
          <a:p>
            <a:r>
              <a:rPr lang="en-US" sz="1400" dirty="0" smtClean="0"/>
              <a:t>2. Porter JB. </a:t>
            </a:r>
            <a:r>
              <a:rPr lang="en-US" sz="1400" i="1" dirty="0" smtClean="0"/>
              <a:t>B J Haematol.</a:t>
            </a:r>
            <a:r>
              <a:rPr lang="en-US" sz="1400" dirty="0" smtClean="0"/>
              <a:t> 2001;115:239.</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p:cTn id="7" dur="500" fill="hold"/>
                                        <p:tgtEl>
                                          <p:spTgt spid="3645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645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645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645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645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64548">
                                            <p:txEl>
                                              <p:pRg st="0" end="0"/>
                                            </p:txEl>
                                          </p:spTgt>
                                        </p:tgtEl>
                                        <p:attrNameLst>
                                          <p:attrName>style.visibility</p:attrName>
                                        </p:attrNameLst>
                                      </p:cBhvr>
                                      <p:to>
                                        <p:strVal val="visible"/>
                                      </p:to>
                                    </p:set>
                                    <p:animEffect transition="in" filter="diamond(in)">
                                      <p:cBhvr>
                                        <p:cTn id="16" dur="500"/>
                                        <p:tgtEl>
                                          <p:spTgt spid="36454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364547">
                                            <p:txEl>
                                              <p:pRg st="1" end="1"/>
                                            </p:txEl>
                                          </p:spTgt>
                                        </p:tgtEl>
                                        <p:attrNameLst>
                                          <p:attrName>style.visibility</p:attrName>
                                        </p:attrNameLst>
                                      </p:cBhvr>
                                      <p:to>
                                        <p:strVal val="visible"/>
                                      </p:to>
                                    </p:set>
                                    <p:anim calcmode="lin" valueType="num">
                                      <p:cBhvr>
                                        <p:cTn id="21" dur="500" fill="hold"/>
                                        <p:tgtEl>
                                          <p:spTgt spid="364547">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364547">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364547">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364547">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36454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364548">
                                            <p:txEl>
                                              <p:pRg st="1" end="1"/>
                                            </p:txEl>
                                          </p:spTgt>
                                        </p:tgtEl>
                                        <p:attrNameLst>
                                          <p:attrName>style.visibility</p:attrName>
                                        </p:attrNameLst>
                                      </p:cBhvr>
                                      <p:to>
                                        <p:strVal val="visible"/>
                                      </p:to>
                                    </p:set>
                                    <p:anim calcmode="lin" valueType="num">
                                      <p:cBhvr>
                                        <p:cTn id="30" dur="500" fill="hold"/>
                                        <p:tgtEl>
                                          <p:spTgt spid="364548">
                                            <p:txEl>
                                              <p:pRg st="1" end="1"/>
                                            </p:txEl>
                                          </p:spTgt>
                                        </p:tgtEl>
                                        <p:attrNameLst>
                                          <p:attrName>ppt_x</p:attrName>
                                        </p:attrNameLst>
                                      </p:cBhvr>
                                      <p:tavLst>
                                        <p:tav tm="0">
                                          <p:val>
                                            <p:strVal val="#ppt_x-.2"/>
                                          </p:val>
                                        </p:tav>
                                        <p:tav tm="100000">
                                          <p:val>
                                            <p:strVal val="#ppt_x"/>
                                          </p:val>
                                        </p:tav>
                                      </p:tavLst>
                                    </p:anim>
                                    <p:anim calcmode="lin" valueType="num">
                                      <p:cBhvr>
                                        <p:cTn id="31" dur="500" fill="hold"/>
                                        <p:tgtEl>
                                          <p:spTgt spid="36454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2" dur="500"/>
                                        <p:tgtEl>
                                          <p:spTgt spid="36454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364547">
                                            <p:txEl>
                                              <p:pRg st="2" end="2"/>
                                            </p:txEl>
                                          </p:spTgt>
                                        </p:tgtEl>
                                        <p:attrNameLst>
                                          <p:attrName>style.visibility</p:attrName>
                                        </p:attrNameLst>
                                      </p:cBhvr>
                                      <p:to>
                                        <p:strVal val="visible"/>
                                      </p:to>
                                    </p:set>
                                    <p:anim calcmode="lin" valueType="num">
                                      <p:cBhvr>
                                        <p:cTn id="37" dur="500" fill="hold"/>
                                        <p:tgtEl>
                                          <p:spTgt spid="364547">
                                            <p:txEl>
                                              <p:pRg st="2" end="2"/>
                                            </p:txEl>
                                          </p:spTgt>
                                        </p:tgtEl>
                                        <p:attrNameLst>
                                          <p:attrName>ppt_w</p:attrName>
                                        </p:attrNameLst>
                                      </p:cBhvr>
                                      <p:tavLst>
                                        <p:tav tm="0">
                                          <p:val>
                                            <p:strVal val="#ppt_w*0.05"/>
                                          </p:val>
                                        </p:tav>
                                        <p:tav tm="100000">
                                          <p:val>
                                            <p:strVal val="#ppt_w"/>
                                          </p:val>
                                        </p:tav>
                                      </p:tavLst>
                                    </p:anim>
                                    <p:anim calcmode="lin" valueType="num">
                                      <p:cBhvr>
                                        <p:cTn id="38" dur="500" fill="hold"/>
                                        <p:tgtEl>
                                          <p:spTgt spid="364547">
                                            <p:txEl>
                                              <p:pRg st="2" end="2"/>
                                            </p:txEl>
                                          </p:spTgt>
                                        </p:tgtEl>
                                        <p:attrNameLst>
                                          <p:attrName>ppt_h</p:attrName>
                                        </p:attrNameLst>
                                      </p:cBhvr>
                                      <p:tavLst>
                                        <p:tav tm="0">
                                          <p:val>
                                            <p:strVal val="#ppt_h"/>
                                          </p:val>
                                        </p:tav>
                                        <p:tav tm="100000">
                                          <p:val>
                                            <p:strVal val="#ppt_h"/>
                                          </p:val>
                                        </p:tav>
                                      </p:tavLst>
                                    </p:anim>
                                    <p:anim calcmode="lin" valueType="num">
                                      <p:cBhvr>
                                        <p:cTn id="39" dur="500" fill="hold"/>
                                        <p:tgtEl>
                                          <p:spTgt spid="364547">
                                            <p:txEl>
                                              <p:pRg st="2" end="2"/>
                                            </p:txEl>
                                          </p:spTgt>
                                        </p:tgtEl>
                                        <p:attrNameLst>
                                          <p:attrName>ppt_x</p:attrName>
                                        </p:attrNameLst>
                                      </p:cBhvr>
                                      <p:tavLst>
                                        <p:tav tm="0">
                                          <p:val>
                                            <p:strVal val="#ppt_x-.2"/>
                                          </p:val>
                                        </p:tav>
                                        <p:tav tm="100000">
                                          <p:val>
                                            <p:strVal val="#ppt_x"/>
                                          </p:val>
                                        </p:tav>
                                      </p:tavLst>
                                    </p:anim>
                                    <p:anim calcmode="lin" valueType="num">
                                      <p:cBhvr>
                                        <p:cTn id="40" dur="500" fill="hold"/>
                                        <p:tgtEl>
                                          <p:spTgt spid="364547">
                                            <p:txEl>
                                              <p:pRg st="2" end="2"/>
                                            </p:txEl>
                                          </p:spTgt>
                                        </p:tgtEl>
                                        <p:attrNameLst>
                                          <p:attrName>ppt_y</p:attrName>
                                        </p:attrNameLst>
                                      </p:cBhvr>
                                      <p:tavLst>
                                        <p:tav tm="0">
                                          <p:val>
                                            <p:strVal val="#ppt_y"/>
                                          </p:val>
                                        </p:tav>
                                        <p:tav tm="100000">
                                          <p:val>
                                            <p:strVal val="#ppt_y"/>
                                          </p:val>
                                        </p:tav>
                                      </p:tavLst>
                                    </p:anim>
                                    <p:animEffect transition="in" filter="fade">
                                      <p:cBhvr>
                                        <p:cTn id="41" dur="500"/>
                                        <p:tgtEl>
                                          <p:spTgt spid="36454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364547">
                                            <p:txEl>
                                              <p:pRg st="3" end="3"/>
                                            </p:txEl>
                                          </p:spTgt>
                                        </p:tgtEl>
                                        <p:attrNameLst>
                                          <p:attrName>style.visibility</p:attrName>
                                        </p:attrNameLst>
                                      </p:cBhvr>
                                      <p:to>
                                        <p:strVal val="visible"/>
                                      </p:to>
                                    </p:set>
                                    <p:anim calcmode="lin" valueType="num">
                                      <p:cBhvr>
                                        <p:cTn id="46" dur="500" fill="hold"/>
                                        <p:tgtEl>
                                          <p:spTgt spid="364547">
                                            <p:txEl>
                                              <p:pRg st="3" end="3"/>
                                            </p:txEl>
                                          </p:spTgt>
                                        </p:tgtEl>
                                        <p:attrNameLst>
                                          <p:attrName>ppt_w</p:attrName>
                                        </p:attrNameLst>
                                      </p:cBhvr>
                                      <p:tavLst>
                                        <p:tav tm="0">
                                          <p:val>
                                            <p:strVal val="#ppt_w*0.05"/>
                                          </p:val>
                                        </p:tav>
                                        <p:tav tm="100000">
                                          <p:val>
                                            <p:strVal val="#ppt_w"/>
                                          </p:val>
                                        </p:tav>
                                      </p:tavLst>
                                    </p:anim>
                                    <p:anim calcmode="lin" valueType="num">
                                      <p:cBhvr>
                                        <p:cTn id="47" dur="500" fill="hold"/>
                                        <p:tgtEl>
                                          <p:spTgt spid="364547">
                                            <p:txEl>
                                              <p:pRg st="3" end="3"/>
                                            </p:txEl>
                                          </p:spTgt>
                                        </p:tgtEl>
                                        <p:attrNameLst>
                                          <p:attrName>ppt_h</p:attrName>
                                        </p:attrNameLst>
                                      </p:cBhvr>
                                      <p:tavLst>
                                        <p:tav tm="0">
                                          <p:val>
                                            <p:strVal val="#ppt_h"/>
                                          </p:val>
                                        </p:tav>
                                        <p:tav tm="100000">
                                          <p:val>
                                            <p:strVal val="#ppt_h"/>
                                          </p:val>
                                        </p:tav>
                                      </p:tavLst>
                                    </p:anim>
                                    <p:anim calcmode="lin" valueType="num">
                                      <p:cBhvr>
                                        <p:cTn id="48" dur="500" fill="hold"/>
                                        <p:tgtEl>
                                          <p:spTgt spid="364547">
                                            <p:txEl>
                                              <p:pRg st="3" end="3"/>
                                            </p:txEl>
                                          </p:spTgt>
                                        </p:tgtEl>
                                        <p:attrNameLst>
                                          <p:attrName>ppt_x</p:attrName>
                                        </p:attrNameLst>
                                      </p:cBhvr>
                                      <p:tavLst>
                                        <p:tav tm="0">
                                          <p:val>
                                            <p:strVal val="#ppt_x-.2"/>
                                          </p:val>
                                        </p:tav>
                                        <p:tav tm="100000">
                                          <p:val>
                                            <p:strVal val="#ppt_x"/>
                                          </p:val>
                                        </p:tav>
                                      </p:tavLst>
                                    </p:anim>
                                    <p:anim calcmode="lin" valueType="num">
                                      <p:cBhvr>
                                        <p:cTn id="49" dur="500" fill="hold"/>
                                        <p:tgtEl>
                                          <p:spTgt spid="364547">
                                            <p:txEl>
                                              <p:pRg st="3" end="3"/>
                                            </p:txEl>
                                          </p:spTgt>
                                        </p:tgtEl>
                                        <p:attrNameLst>
                                          <p:attrName>ppt_y</p:attrName>
                                        </p:attrNameLst>
                                      </p:cBhvr>
                                      <p:tavLst>
                                        <p:tav tm="0">
                                          <p:val>
                                            <p:strVal val="#ppt_y"/>
                                          </p:val>
                                        </p:tav>
                                        <p:tav tm="100000">
                                          <p:val>
                                            <p:strVal val="#ppt_y"/>
                                          </p:val>
                                        </p:tav>
                                      </p:tavLst>
                                    </p:anim>
                                    <p:animEffect transition="in" filter="fade">
                                      <p:cBhvr>
                                        <p:cTn id="50" dur="500"/>
                                        <p:tgtEl>
                                          <p:spTgt spid="36454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364547">
                                            <p:txEl>
                                              <p:pRg st="4" end="4"/>
                                            </p:txEl>
                                          </p:spTgt>
                                        </p:tgtEl>
                                        <p:attrNameLst>
                                          <p:attrName>style.visibility</p:attrName>
                                        </p:attrNameLst>
                                      </p:cBhvr>
                                      <p:to>
                                        <p:strVal val="visible"/>
                                      </p:to>
                                    </p:set>
                                    <p:anim calcmode="lin" valueType="num">
                                      <p:cBhvr>
                                        <p:cTn id="55" dur="500" fill="hold"/>
                                        <p:tgtEl>
                                          <p:spTgt spid="364547">
                                            <p:txEl>
                                              <p:pRg st="4" end="4"/>
                                            </p:txEl>
                                          </p:spTgt>
                                        </p:tgtEl>
                                        <p:attrNameLst>
                                          <p:attrName>ppt_w</p:attrName>
                                        </p:attrNameLst>
                                      </p:cBhvr>
                                      <p:tavLst>
                                        <p:tav tm="0">
                                          <p:val>
                                            <p:strVal val="#ppt_w*0.05"/>
                                          </p:val>
                                        </p:tav>
                                        <p:tav tm="100000">
                                          <p:val>
                                            <p:strVal val="#ppt_w"/>
                                          </p:val>
                                        </p:tav>
                                      </p:tavLst>
                                    </p:anim>
                                    <p:anim calcmode="lin" valueType="num">
                                      <p:cBhvr>
                                        <p:cTn id="56" dur="500" fill="hold"/>
                                        <p:tgtEl>
                                          <p:spTgt spid="364547">
                                            <p:txEl>
                                              <p:pRg st="4" end="4"/>
                                            </p:txEl>
                                          </p:spTgt>
                                        </p:tgtEl>
                                        <p:attrNameLst>
                                          <p:attrName>ppt_h</p:attrName>
                                        </p:attrNameLst>
                                      </p:cBhvr>
                                      <p:tavLst>
                                        <p:tav tm="0">
                                          <p:val>
                                            <p:strVal val="#ppt_h"/>
                                          </p:val>
                                        </p:tav>
                                        <p:tav tm="100000">
                                          <p:val>
                                            <p:strVal val="#ppt_h"/>
                                          </p:val>
                                        </p:tav>
                                      </p:tavLst>
                                    </p:anim>
                                    <p:anim calcmode="lin" valueType="num">
                                      <p:cBhvr>
                                        <p:cTn id="57" dur="500" fill="hold"/>
                                        <p:tgtEl>
                                          <p:spTgt spid="364547">
                                            <p:txEl>
                                              <p:pRg st="4" end="4"/>
                                            </p:txEl>
                                          </p:spTgt>
                                        </p:tgtEl>
                                        <p:attrNameLst>
                                          <p:attrName>ppt_x</p:attrName>
                                        </p:attrNameLst>
                                      </p:cBhvr>
                                      <p:tavLst>
                                        <p:tav tm="0">
                                          <p:val>
                                            <p:strVal val="#ppt_x-.2"/>
                                          </p:val>
                                        </p:tav>
                                        <p:tav tm="100000">
                                          <p:val>
                                            <p:strVal val="#ppt_x"/>
                                          </p:val>
                                        </p:tav>
                                      </p:tavLst>
                                    </p:anim>
                                    <p:anim calcmode="lin" valueType="num">
                                      <p:cBhvr>
                                        <p:cTn id="58" dur="500" fill="hold"/>
                                        <p:tgtEl>
                                          <p:spTgt spid="364547">
                                            <p:txEl>
                                              <p:pRg st="4" end="4"/>
                                            </p:txEl>
                                          </p:spTgt>
                                        </p:tgtEl>
                                        <p:attrNameLst>
                                          <p:attrName>ppt_y</p:attrName>
                                        </p:attrNameLst>
                                      </p:cBhvr>
                                      <p:tavLst>
                                        <p:tav tm="0">
                                          <p:val>
                                            <p:strVal val="#ppt_y"/>
                                          </p:val>
                                        </p:tav>
                                        <p:tav tm="100000">
                                          <p:val>
                                            <p:strVal val="#ppt_y"/>
                                          </p:val>
                                        </p:tav>
                                      </p:tavLst>
                                    </p:anim>
                                    <p:animEffect transition="in" filter="fade">
                                      <p:cBhvr>
                                        <p:cTn id="59" dur="500"/>
                                        <p:tgtEl>
                                          <p:spTgt spid="364547">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4" presetClass="entr" presetSubtype="0" accel="100000" fill="hold" nodeType="clickEffect">
                                  <p:stCondLst>
                                    <p:cond delay="0"/>
                                  </p:stCondLst>
                                  <p:childTnLst>
                                    <p:set>
                                      <p:cBhvr>
                                        <p:cTn id="63" dur="1" fill="hold">
                                          <p:stCondLst>
                                            <p:cond delay="0"/>
                                          </p:stCondLst>
                                        </p:cTn>
                                        <p:tgtEl>
                                          <p:spTgt spid="364547">
                                            <p:txEl>
                                              <p:pRg st="5" end="5"/>
                                            </p:txEl>
                                          </p:spTgt>
                                        </p:tgtEl>
                                        <p:attrNameLst>
                                          <p:attrName>style.visibility</p:attrName>
                                        </p:attrNameLst>
                                      </p:cBhvr>
                                      <p:to>
                                        <p:strVal val="visible"/>
                                      </p:to>
                                    </p:set>
                                    <p:anim calcmode="lin" valueType="num">
                                      <p:cBhvr>
                                        <p:cTn id="64" dur="500" fill="hold"/>
                                        <p:tgtEl>
                                          <p:spTgt spid="364547">
                                            <p:txEl>
                                              <p:pRg st="5" end="5"/>
                                            </p:txEl>
                                          </p:spTgt>
                                        </p:tgtEl>
                                        <p:attrNameLst>
                                          <p:attrName>ppt_w</p:attrName>
                                        </p:attrNameLst>
                                      </p:cBhvr>
                                      <p:tavLst>
                                        <p:tav tm="0">
                                          <p:val>
                                            <p:strVal val="#ppt_w*0.05"/>
                                          </p:val>
                                        </p:tav>
                                        <p:tav tm="100000">
                                          <p:val>
                                            <p:strVal val="#ppt_w"/>
                                          </p:val>
                                        </p:tav>
                                      </p:tavLst>
                                    </p:anim>
                                    <p:anim calcmode="lin" valueType="num">
                                      <p:cBhvr>
                                        <p:cTn id="65" dur="500" fill="hold"/>
                                        <p:tgtEl>
                                          <p:spTgt spid="364547">
                                            <p:txEl>
                                              <p:pRg st="5" end="5"/>
                                            </p:txEl>
                                          </p:spTgt>
                                        </p:tgtEl>
                                        <p:attrNameLst>
                                          <p:attrName>ppt_h</p:attrName>
                                        </p:attrNameLst>
                                      </p:cBhvr>
                                      <p:tavLst>
                                        <p:tav tm="0">
                                          <p:val>
                                            <p:strVal val="#ppt_h"/>
                                          </p:val>
                                        </p:tav>
                                        <p:tav tm="100000">
                                          <p:val>
                                            <p:strVal val="#ppt_h"/>
                                          </p:val>
                                        </p:tav>
                                      </p:tavLst>
                                    </p:anim>
                                    <p:anim calcmode="lin" valueType="num">
                                      <p:cBhvr>
                                        <p:cTn id="66" dur="500" fill="hold"/>
                                        <p:tgtEl>
                                          <p:spTgt spid="364547">
                                            <p:txEl>
                                              <p:pRg st="5" end="5"/>
                                            </p:txEl>
                                          </p:spTgt>
                                        </p:tgtEl>
                                        <p:attrNameLst>
                                          <p:attrName>ppt_x</p:attrName>
                                        </p:attrNameLst>
                                      </p:cBhvr>
                                      <p:tavLst>
                                        <p:tav tm="0">
                                          <p:val>
                                            <p:strVal val="#ppt_x-.2"/>
                                          </p:val>
                                        </p:tav>
                                        <p:tav tm="100000">
                                          <p:val>
                                            <p:strVal val="#ppt_x"/>
                                          </p:val>
                                        </p:tav>
                                      </p:tavLst>
                                    </p:anim>
                                    <p:anim calcmode="lin" valueType="num">
                                      <p:cBhvr>
                                        <p:cTn id="67" dur="500" fill="hold"/>
                                        <p:tgtEl>
                                          <p:spTgt spid="364547">
                                            <p:txEl>
                                              <p:pRg st="5" end="5"/>
                                            </p:txEl>
                                          </p:spTgt>
                                        </p:tgtEl>
                                        <p:attrNameLst>
                                          <p:attrName>ppt_y</p:attrName>
                                        </p:attrNameLst>
                                      </p:cBhvr>
                                      <p:tavLst>
                                        <p:tav tm="0">
                                          <p:val>
                                            <p:strVal val="#ppt_y"/>
                                          </p:val>
                                        </p:tav>
                                        <p:tav tm="100000">
                                          <p:val>
                                            <p:strVal val="#ppt_y"/>
                                          </p:val>
                                        </p:tav>
                                      </p:tavLst>
                                    </p:anim>
                                    <p:animEffect transition="in" filter="fade">
                                      <p:cBhvr>
                                        <p:cTn id="68" dur="500"/>
                                        <p:tgtEl>
                                          <p:spTgt spid="364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1520" y="476672"/>
          <a:ext cx="8568952" cy="5688632"/>
        </p:xfrm>
        <a:graphic>
          <a:graphicData uri="http://schemas.openxmlformats.org/drawingml/2006/table">
            <a:tbl>
              <a:tblPr/>
              <a:tblGrid>
                <a:gridCol w="4284476"/>
                <a:gridCol w="4284476"/>
              </a:tblGrid>
              <a:tr h="836881">
                <a:tc>
                  <a:txBody>
                    <a:bodyPr/>
                    <a:lstStyle/>
                    <a:p>
                      <a:pPr algn="ctr">
                        <a:lnSpc>
                          <a:spcPct val="115000"/>
                        </a:lnSpc>
                      </a:pPr>
                      <a:r>
                        <a:rPr lang="ar-SY" sz="3200" b="1" dirty="0" smtClean="0">
                          <a:solidFill>
                            <a:schemeClr val="bg1"/>
                          </a:solidFill>
                          <a:latin typeface="Calibri"/>
                          <a:ea typeface="Times New Roman"/>
                          <a:cs typeface="Arial"/>
                        </a:rPr>
                        <a:t>الحاجة اليومية من الحديد</a:t>
                      </a:r>
                      <a:endParaRPr lang="en-US" sz="3200" b="1" dirty="0">
                        <a:solidFill>
                          <a:schemeClr val="bg1"/>
                        </a:solidFill>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pPr>
                      <a:r>
                        <a:rPr lang="ar-SY" sz="3200" b="1" dirty="0" smtClean="0">
                          <a:solidFill>
                            <a:schemeClr val="bg1"/>
                          </a:solidFill>
                          <a:latin typeface="Calibri"/>
                          <a:ea typeface="Times New Roman"/>
                          <a:cs typeface="Arial"/>
                        </a:rPr>
                        <a:t>العمر</a:t>
                      </a:r>
                      <a:endParaRPr lang="en-US" sz="3200" b="1" dirty="0">
                        <a:solidFill>
                          <a:schemeClr val="bg1"/>
                        </a:solidFill>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836881">
                <a:tc>
                  <a:txBody>
                    <a:bodyPr/>
                    <a:lstStyle/>
                    <a:p>
                      <a:pPr algn="ctr"/>
                      <a:r>
                        <a:rPr lang="ar-SY" sz="3200" dirty="0" smtClean="0">
                          <a:latin typeface="Arial" pitchFamily="34" charset="0"/>
                          <a:cs typeface="Arial" pitchFamily="34" charset="0"/>
                        </a:rPr>
                        <a:t>11 ملغ</a:t>
                      </a:r>
                      <a:endParaRPr lang="en-US" sz="3200"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a:r>
                        <a:rPr lang="ar-SY" sz="3200" dirty="0" err="1" smtClean="0">
                          <a:latin typeface="Arial" pitchFamily="34" charset="0"/>
                          <a:cs typeface="Arial" pitchFamily="34" charset="0"/>
                        </a:rPr>
                        <a:t>7 </a:t>
                      </a:r>
                      <a:r>
                        <a:rPr lang="ar-SY" sz="3200" dirty="0" smtClean="0">
                          <a:latin typeface="Arial" pitchFamily="34" charset="0"/>
                          <a:cs typeface="Arial" pitchFamily="34" charset="0"/>
                        </a:rPr>
                        <a:t>– 12 شهراً</a:t>
                      </a:r>
                      <a:endParaRPr lang="en-US" sz="3200"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836881">
                <a:tc>
                  <a:txBody>
                    <a:bodyPr/>
                    <a:lstStyle/>
                    <a:p>
                      <a:pPr algn="ctr">
                        <a:lnSpc>
                          <a:spcPct val="115000"/>
                        </a:lnSpc>
                      </a:pPr>
                      <a:r>
                        <a:rPr lang="ar-SY" sz="3200" dirty="0" smtClean="0">
                          <a:latin typeface="Calibri"/>
                          <a:ea typeface="Times New Roman"/>
                          <a:cs typeface="Arial"/>
                        </a:rPr>
                        <a:t>7</a:t>
                      </a:r>
                      <a:r>
                        <a:rPr lang="ar-SY" sz="3200" baseline="0" dirty="0" smtClean="0">
                          <a:latin typeface="Calibri"/>
                          <a:ea typeface="Times New Roman"/>
                          <a:cs typeface="Arial"/>
                        </a:rPr>
                        <a:t> ملغ</a:t>
                      </a:r>
                      <a:endParaRPr lang="en-US" sz="3200" dirty="0">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a:lnSpc>
                          <a:spcPct val="115000"/>
                        </a:lnSpc>
                      </a:pPr>
                      <a:r>
                        <a:rPr lang="ar-SY" sz="3200" dirty="0" err="1" smtClean="0">
                          <a:latin typeface="Calibri"/>
                          <a:ea typeface="Times New Roman"/>
                          <a:cs typeface="Arial"/>
                        </a:rPr>
                        <a:t>1</a:t>
                      </a:r>
                      <a:r>
                        <a:rPr lang="ar-SY" sz="3200" baseline="0" dirty="0" err="1" smtClean="0">
                          <a:latin typeface="Calibri"/>
                          <a:ea typeface="Times New Roman"/>
                          <a:cs typeface="Arial"/>
                        </a:rPr>
                        <a:t> </a:t>
                      </a:r>
                      <a:r>
                        <a:rPr lang="ar-SY" sz="3200" baseline="0" dirty="0" smtClean="0">
                          <a:latin typeface="Calibri"/>
                          <a:ea typeface="Times New Roman"/>
                          <a:cs typeface="Arial"/>
                        </a:rPr>
                        <a:t>– 3 سنوات</a:t>
                      </a:r>
                      <a:endParaRPr lang="en-US" sz="3200" dirty="0">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836881">
                <a:tc>
                  <a:txBody>
                    <a:bodyPr/>
                    <a:lstStyle/>
                    <a:p>
                      <a:pPr algn="ctr">
                        <a:lnSpc>
                          <a:spcPct val="115000"/>
                        </a:lnSpc>
                      </a:pPr>
                      <a:r>
                        <a:rPr lang="ar-SY" sz="3200" dirty="0" smtClean="0">
                          <a:latin typeface="Calibri"/>
                          <a:ea typeface="Times New Roman"/>
                          <a:cs typeface="Arial"/>
                        </a:rPr>
                        <a:t>10 ملغ</a:t>
                      </a:r>
                      <a:endParaRPr lang="en-US" sz="3200" dirty="0">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a:lnSpc>
                          <a:spcPct val="115000"/>
                        </a:lnSpc>
                      </a:pPr>
                      <a:r>
                        <a:rPr lang="ar-SY" sz="3200" dirty="0" err="1" smtClean="0">
                          <a:latin typeface="Calibri"/>
                          <a:ea typeface="Times New Roman"/>
                          <a:cs typeface="Arial"/>
                        </a:rPr>
                        <a:t>4 </a:t>
                      </a:r>
                      <a:r>
                        <a:rPr lang="ar-SY" sz="3200" dirty="0" smtClean="0">
                          <a:latin typeface="Calibri"/>
                          <a:ea typeface="Times New Roman"/>
                          <a:cs typeface="Arial"/>
                        </a:rPr>
                        <a:t>– 8 سنوات</a:t>
                      </a:r>
                      <a:endParaRPr lang="en-US" sz="3200" dirty="0">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836881">
                <a:tc>
                  <a:txBody>
                    <a:bodyPr/>
                    <a:lstStyle/>
                    <a:p>
                      <a:pPr algn="ctr">
                        <a:lnSpc>
                          <a:spcPct val="115000"/>
                        </a:lnSpc>
                      </a:pPr>
                      <a:r>
                        <a:rPr lang="ar-SY" sz="3200" dirty="0" smtClean="0">
                          <a:latin typeface="Calibri"/>
                          <a:ea typeface="Times New Roman"/>
                          <a:cs typeface="Arial"/>
                        </a:rPr>
                        <a:t>8 ملغ</a:t>
                      </a:r>
                      <a:endParaRPr lang="en-US" sz="3200" dirty="0">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a:lnSpc>
                          <a:spcPct val="115000"/>
                        </a:lnSpc>
                      </a:pPr>
                      <a:r>
                        <a:rPr lang="ar-SY" sz="3200" dirty="0" err="1" smtClean="0">
                          <a:latin typeface="Calibri"/>
                          <a:ea typeface="Times New Roman"/>
                          <a:cs typeface="Arial"/>
                        </a:rPr>
                        <a:t>9 </a:t>
                      </a:r>
                      <a:r>
                        <a:rPr lang="ar-SY" sz="3200" dirty="0" smtClean="0">
                          <a:latin typeface="Calibri"/>
                          <a:ea typeface="Times New Roman"/>
                          <a:cs typeface="Arial"/>
                        </a:rPr>
                        <a:t>– 13 سنة</a:t>
                      </a:r>
                      <a:endParaRPr lang="en-US" sz="3200" dirty="0">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1504227">
                <a:tc>
                  <a:txBody>
                    <a:bodyPr/>
                    <a:lstStyle/>
                    <a:p>
                      <a:pPr algn="ctr">
                        <a:lnSpc>
                          <a:spcPct val="115000"/>
                        </a:lnSpc>
                      </a:pPr>
                      <a:r>
                        <a:rPr lang="ar-SY" sz="3200" dirty="0" smtClean="0">
                          <a:latin typeface="Calibri"/>
                          <a:ea typeface="Times New Roman"/>
                          <a:cs typeface="Arial"/>
                        </a:rPr>
                        <a:t>للذكور 11 </a:t>
                      </a:r>
                      <a:r>
                        <a:rPr lang="ar-SY" sz="3200" dirty="0" err="1" smtClean="0">
                          <a:latin typeface="Calibri"/>
                          <a:ea typeface="Times New Roman"/>
                          <a:cs typeface="Arial"/>
                        </a:rPr>
                        <a:t>ملغ </a:t>
                      </a:r>
                      <a:r>
                        <a:rPr lang="ar-SY" sz="3200" dirty="0" smtClean="0">
                          <a:latin typeface="Calibri"/>
                          <a:ea typeface="Times New Roman"/>
                          <a:cs typeface="Arial"/>
                        </a:rPr>
                        <a:t>/ اليوم </a:t>
                      </a:r>
                    </a:p>
                    <a:p>
                      <a:pPr algn="ctr">
                        <a:lnSpc>
                          <a:spcPct val="115000"/>
                        </a:lnSpc>
                      </a:pPr>
                      <a:r>
                        <a:rPr lang="ar-SY" sz="3200" dirty="0" smtClean="0">
                          <a:latin typeface="Calibri"/>
                          <a:ea typeface="Times New Roman"/>
                          <a:cs typeface="Arial"/>
                        </a:rPr>
                        <a:t>للإناث 15 </a:t>
                      </a:r>
                      <a:r>
                        <a:rPr lang="ar-SY" sz="3200" dirty="0" err="1" smtClean="0">
                          <a:latin typeface="Calibri"/>
                          <a:ea typeface="Times New Roman"/>
                          <a:cs typeface="Arial"/>
                        </a:rPr>
                        <a:t>ملغ </a:t>
                      </a:r>
                      <a:r>
                        <a:rPr lang="ar-SY" sz="3200" dirty="0" smtClean="0">
                          <a:latin typeface="Calibri"/>
                          <a:ea typeface="Times New Roman"/>
                          <a:cs typeface="Arial"/>
                        </a:rPr>
                        <a:t>/ اليوم</a:t>
                      </a:r>
                      <a:endParaRPr lang="en-US" sz="3200" dirty="0">
                        <a:latin typeface="Calibri"/>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Y" sz="3200" dirty="0" err="1" smtClean="0">
                          <a:latin typeface="+mn-lt"/>
                          <a:ea typeface="Times New Roman"/>
                          <a:cs typeface="+mn-cs"/>
                        </a:rPr>
                        <a:t>14 </a:t>
                      </a:r>
                      <a:r>
                        <a:rPr lang="ar-SY" sz="3200" dirty="0" smtClean="0">
                          <a:latin typeface="+mn-lt"/>
                          <a:ea typeface="Times New Roman"/>
                          <a:cs typeface="+mn-cs"/>
                        </a:rPr>
                        <a:t>– 18 سنة</a:t>
                      </a:r>
                      <a:endParaRPr lang="en-US" sz="3200" dirty="0" smtClean="0">
                        <a:latin typeface="+mn-lt"/>
                        <a:ea typeface="Times New Roma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0" y="476672"/>
            <a:ext cx="9144000" cy="5927777"/>
          </a:xfrm>
          <a:prstGeom prst="rect">
            <a:avLst/>
          </a:prstGeom>
          <a:noFill/>
          <a:ln w="9525">
            <a:noFill/>
            <a:miter lim="800000"/>
            <a:headEnd/>
            <a:tailEnd/>
          </a:ln>
        </p:spPr>
        <p:txBody>
          <a:bodyPr wrap="square">
            <a:spAutoFit/>
          </a:bodyPr>
          <a:lstStyle/>
          <a:p>
            <a:pPr marL="628650" indent="-366713" algn="r" rtl="1">
              <a:spcAft>
                <a:spcPct val="40000"/>
              </a:spcAft>
              <a:buClr>
                <a:srgbClr val="A50021"/>
              </a:buClr>
              <a:buFont typeface="Tahoma" pitchFamily="34" charset="0"/>
              <a:buChar char="●"/>
            </a:pPr>
            <a:r>
              <a:rPr lang="ar-SY" sz="2000" b="1" dirty="0" smtClean="0"/>
              <a:t>يشيع انتشار الإصابة بالسكري الثانوي لدى ~ 20% من مرضى التلاسيميا ( </a:t>
            </a:r>
            <a:r>
              <a:rPr lang="ar-SA" sz="2000" b="1" dirty="0" smtClean="0"/>
              <a:t> </a:t>
            </a:r>
            <a:r>
              <a:rPr lang="ar-SY" sz="2000" b="1" dirty="0" smtClean="0"/>
              <a:t>العمر ، </a:t>
            </a:r>
            <a:r>
              <a:rPr lang="ar-SA" sz="2000" b="1" dirty="0" smtClean="0"/>
              <a:t> </a:t>
            </a:r>
            <a:r>
              <a:rPr lang="ar-SY" sz="2000" b="1" dirty="0" smtClean="0"/>
              <a:t>المعالجة بخالبات الحديد </a:t>
            </a:r>
            <a:r>
              <a:rPr lang="ar-SA" sz="2000" b="1" dirty="0" smtClean="0"/>
              <a:t> </a:t>
            </a:r>
            <a:r>
              <a:rPr lang="ar-SY" sz="2000" b="1" dirty="0" smtClean="0"/>
              <a:t>)</a:t>
            </a:r>
          </a:p>
          <a:p>
            <a:pPr marL="628650" indent="-366713" algn="r" rtl="1">
              <a:spcAft>
                <a:spcPct val="40000"/>
              </a:spcAft>
              <a:buClr>
                <a:srgbClr val="A50021"/>
              </a:buClr>
              <a:buFont typeface="Tahoma" pitchFamily="34" charset="0"/>
              <a:buChar char="●"/>
            </a:pPr>
            <a:r>
              <a:rPr lang="ar-SY" sz="2000" b="1" dirty="0" smtClean="0"/>
              <a:t> </a:t>
            </a:r>
            <a:r>
              <a:rPr lang="ar-SY" sz="2400" b="1" dirty="0" smtClean="0"/>
              <a:t>العوامل المسببة وعوامل </a:t>
            </a:r>
            <a:r>
              <a:rPr lang="ar-SA" sz="2400" b="1" dirty="0" smtClean="0"/>
              <a:t>الخطر </a:t>
            </a:r>
            <a:r>
              <a:rPr lang="ar-SY" sz="2400" b="1" dirty="0" smtClean="0"/>
              <a:t>:</a:t>
            </a:r>
          </a:p>
          <a:p>
            <a:pPr marL="1179513" lvl="1" indent="-371475" algn="r" rtl="1">
              <a:spcAft>
                <a:spcPct val="40000"/>
              </a:spcAft>
              <a:buClr>
                <a:srgbClr val="A50021"/>
              </a:buClr>
              <a:buFont typeface="Wingdings" pitchFamily="2" charset="2"/>
              <a:buChar char="Ø"/>
            </a:pPr>
            <a:r>
              <a:rPr lang="ar-SY" sz="2400" b="1" dirty="0" smtClean="0"/>
              <a:t>فرط تراكم الحديد الناتج عن النقل المتكرر للدم</a:t>
            </a:r>
          </a:p>
          <a:p>
            <a:pPr marL="1179513" lvl="1" indent="-371475" algn="r" rtl="1">
              <a:spcAft>
                <a:spcPct val="40000"/>
              </a:spcAft>
              <a:buClr>
                <a:srgbClr val="A50021"/>
              </a:buClr>
              <a:buFont typeface="Wingdings" pitchFamily="2" charset="2"/>
              <a:buChar char="Ø"/>
            </a:pPr>
            <a:r>
              <a:rPr lang="ar-SY" sz="2400" b="1" dirty="0" smtClean="0"/>
              <a:t>نقص المعالجة بخالبات </a:t>
            </a:r>
            <a:r>
              <a:rPr lang="ar-SY" sz="2400" b="1" dirty="0" err="1" smtClean="0"/>
              <a:t>الحديد </a:t>
            </a:r>
            <a:r>
              <a:rPr lang="ar-SY" sz="2400" b="1" dirty="0" smtClean="0"/>
              <a:t>، نقص المطاوعة لتلقي </a:t>
            </a:r>
            <a:r>
              <a:rPr lang="ar-SY" sz="2400" b="1" dirty="0" err="1" smtClean="0"/>
              <a:t>العلاج </a:t>
            </a:r>
            <a:r>
              <a:rPr lang="ar-SY" sz="2400" b="1" dirty="0" smtClean="0"/>
              <a:t>، تقدم عمر الإصابة</a:t>
            </a:r>
          </a:p>
          <a:p>
            <a:pPr marL="1179513" lvl="1" indent="-371475" algn="r" rtl="1">
              <a:spcAft>
                <a:spcPct val="40000"/>
              </a:spcAft>
              <a:buClr>
                <a:srgbClr val="A50021"/>
              </a:buClr>
              <a:buFont typeface="Wingdings" pitchFamily="2" charset="2"/>
              <a:buChar char="Ø"/>
            </a:pPr>
            <a:r>
              <a:rPr lang="ar-SY" sz="2400" b="1" dirty="0" smtClean="0"/>
              <a:t>تناقص القدرة الإفرازية لخلايا بيتا البنكرياسية لهرمون </a:t>
            </a:r>
            <a:r>
              <a:rPr lang="ar-SY" sz="2400" b="1" dirty="0" err="1" smtClean="0"/>
              <a:t>الإنسولين</a:t>
            </a:r>
            <a:endParaRPr lang="ar-SY" sz="2400" b="1" dirty="0" smtClean="0"/>
          </a:p>
          <a:p>
            <a:pPr marL="1179513" lvl="1" indent="-371475" algn="r" rtl="1">
              <a:spcAft>
                <a:spcPct val="40000"/>
              </a:spcAft>
              <a:buClr>
                <a:srgbClr val="A50021"/>
              </a:buClr>
              <a:buFont typeface="Wingdings" pitchFamily="2" charset="2"/>
              <a:buChar char="Ø"/>
            </a:pPr>
            <a:r>
              <a:rPr lang="ar-SY" sz="2400" b="1" dirty="0" smtClean="0"/>
              <a:t>المناعة الذاتية</a:t>
            </a:r>
          </a:p>
          <a:p>
            <a:pPr marL="1179513" lvl="1" indent="-371475" algn="r" rtl="1">
              <a:spcAft>
                <a:spcPct val="40000"/>
              </a:spcAft>
              <a:buClr>
                <a:srgbClr val="A50021"/>
              </a:buClr>
              <a:buFont typeface="Wingdings" pitchFamily="2" charset="2"/>
              <a:buChar char="Ø"/>
            </a:pPr>
            <a:r>
              <a:rPr lang="ar-SY" sz="2400" b="1" dirty="0" smtClean="0"/>
              <a:t>تطور المقاومة على </a:t>
            </a:r>
            <a:r>
              <a:rPr lang="ar-SY" sz="2400" b="1" dirty="0" err="1" smtClean="0"/>
              <a:t>الإنسولين</a:t>
            </a:r>
            <a:r>
              <a:rPr lang="ar-SY" sz="2400" b="1" dirty="0" smtClean="0"/>
              <a:t> التالي لحدوث المرض الكبدي</a:t>
            </a:r>
          </a:p>
          <a:p>
            <a:pPr marL="1179513" lvl="1" indent="-371475" algn="r" rtl="1">
              <a:spcAft>
                <a:spcPct val="40000"/>
              </a:spcAft>
              <a:buClr>
                <a:srgbClr val="A50021"/>
              </a:buClr>
              <a:buFont typeface="Wingdings" pitchFamily="2" charset="2"/>
              <a:buChar char="Ø"/>
            </a:pPr>
            <a:r>
              <a:rPr lang="ar-SY" sz="2400" b="1" dirty="0" err="1" smtClean="0"/>
              <a:t>إنتان</a:t>
            </a:r>
            <a:r>
              <a:rPr lang="ar-SY" sz="2400" b="1" dirty="0" smtClean="0"/>
              <a:t> الكبد الفيروسي </a:t>
            </a:r>
            <a:r>
              <a:rPr lang="ar-SY" sz="2400" b="1" dirty="0" err="1" smtClean="0"/>
              <a:t>بالحمة</a:t>
            </a:r>
            <a:r>
              <a:rPr lang="ar-SY" sz="2400" b="1" dirty="0" smtClean="0"/>
              <a:t> </a:t>
            </a:r>
            <a:r>
              <a:rPr lang="en-US" sz="2400" b="1" dirty="0" smtClean="0"/>
              <a:t>C</a:t>
            </a:r>
          </a:p>
          <a:p>
            <a:pPr marL="1179513" lvl="1" indent="-371475" algn="r" rtl="1">
              <a:spcAft>
                <a:spcPct val="40000"/>
              </a:spcAft>
              <a:buClr>
                <a:srgbClr val="A50021"/>
              </a:buClr>
              <a:buFont typeface="Wingdings" pitchFamily="2" charset="2"/>
              <a:buChar char="Ø"/>
            </a:pPr>
            <a:r>
              <a:rPr lang="ar-SY" sz="2400" b="1" dirty="0" smtClean="0"/>
              <a:t>ضمن الوبائية العالمية للسكري بنمطيه الأول والثاني</a:t>
            </a:r>
          </a:p>
        </p:txBody>
      </p:sp>
      <p:sp>
        <p:nvSpPr>
          <p:cNvPr id="10245" name="TextBox 6"/>
          <p:cNvSpPr txBox="1">
            <a:spLocks noChangeArrowheads="1"/>
          </p:cNvSpPr>
          <p:nvPr/>
        </p:nvSpPr>
        <p:spPr bwMode="auto">
          <a:xfrm>
            <a:off x="539552" y="0"/>
            <a:ext cx="7740650" cy="461665"/>
          </a:xfrm>
          <a:prstGeom prst="rect">
            <a:avLst/>
          </a:prstGeom>
          <a:solidFill>
            <a:schemeClr val="bg1"/>
          </a:solidFill>
          <a:ln w="25400">
            <a:solidFill>
              <a:schemeClr val="bg1"/>
            </a:solidFill>
            <a:miter lim="800000"/>
            <a:headEnd/>
            <a:tailEnd/>
          </a:ln>
        </p:spPr>
        <p:txBody>
          <a:bodyPr>
            <a:spAutoFit/>
          </a:bodyPr>
          <a:lstStyle/>
          <a:p>
            <a:pPr algn="ctr"/>
            <a:r>
              <a:rPr lang="ar-SY" sz="2400" b="1" dirty="0" smtClean="0">
                <a:solidFill>
                  <a:srgbClr val="CC0000"/>
                </a:solidFill>
              </a:rPr>
              <a:t> </a:t>
            </a:r>
            <a:r>
              <a:rPr lang="ar-SY" sz="2000" b="1" dirty="0" smtClean="0">
                <a:solidFill>
                  <a:srgbClr val="CC0000"/>
                </a:solidFill>
              </a:rPr>
              <a:t>العوامل المسببة للداء السكري في </a:t>
            </a:r>
            <a:r>
              <a:rPr lang="ar-SY" sz="2000" b="1" dirty="0" err="1" smtClean="0">
                <a:solidFill>
                  <a:srgbClr val="CC0000"/>
                </a:solidFill>
              </a:rPr>
              <a:t>التلاسيميا</a:t>
            </a:r>
            <a:r>
              <a:rPr lang="ar-SY" sz="2000" b="1" dirty="0" smtClean="0">
                <a:solidFill>
                  <a:srgbClr val="CC0000"/>
                </a:solidFill>
              </a:rPr>
              <a:t> الكبرى</a:t>
            </a:r>
            <a:endParaRPr lang="ar-SY" sz="2400" b="1" dirty="0" smtClean="0">
              <a:solidFill>
                <a:srgbClr val="CC0000"/>
              </a:solidFill>
            </a:endParaRPr>
          </a:p>
        </p:txBody>
      </p:sp>
      <p:sp>
        <p:nvSpPr>
          <p:cNvPr id="4" name="Title 1"/>
          <p:cNvSpPr txBox="1">
            <a:spLocks/>
          </p:cNvSpPr>
          <p:nvPr/>
        </p:nvSpPr>
        <p:spPr>
          <a:xfrm>
            <a:off x="323528" y="6165304"/>
            <a:ext cx="6012160" cy="404664"/>
          </a:xfrm>
          <a:prstGeom prst="rect">
            <a:avLst/>
          </a:prstGeom>
          <a:ln>
            <a:solidFill>
              <a:schemeClr val="bg1"/>
            </a:solidFill>
          </a:ln>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Y" sz="2400" b="0" i="0" u="none" strike="noStrike" kern="1200" cap="none" spc="0" normalizeH="0" baseline="0" noProof="0" dirty="0" smtClean="0">
                <a:ln>
                  <a:noFill/>
                </a:ln>
                <a:solidFill>
                  <a:schemeClr val="tx1"/>
                </a:solidFill>
                <a:effectLst/>
                <a:uLnTx/>
                <a:uFillTx/>
                <a:latin typeface="+mj-lt"/>
                <a:ea typeface="+mj-ea"/>
                <a:cs typeface="+mj-cs"/>
              </a:rPr>
              <a:t>من دراسة مستشفى </a:t>
            </a:r>
            <a:r>
              <a:rPr kumimoji="0" lang="ar-SY" sz="2400" b="0" i="0" u="none" strike="noStrike" kern="1200" cap="none" spc="0" normalizeH="0" baseline="0" noProof="0" dirty="0" err="1" smtClean="0">
                <a:ln>
                  <a:noFill/>
                </a:ln>
                <a:solidFill>
                  <a:schemeClr val="tx1"/>
                </a:solidFill>
                <a:effectLst/>
                <a:uLnTx/>
                <a:uFillTx/>
                <a:latin typeface="+mj-lt"/>
                <a:ea typeface="+mj-ea"/>
                <a:cs typeface="+mj-cs"/>
              </a:rPr>
              <a:t>ويتينغتون</a:t>
            </a:r>
            <a:r>
              <a:rPr kumimoji="0" lang="ar-SY" sz="2400" b="0" i="0" u="none" strike="noStrike" kern="1200" cap="none" spc="0" normalizeH="0" baseline="0" noProof="0" dirty="0" smtClean="0">
                <a:ln>
                  <a:noFill/>
                </a:ln>
                <a:solidFill>
                  <a:schemeClr val="tx1"/>
                </a:solidFill>
                <a:effectLst/>
                <a:uLnTx/>
                <a:uFillTx/>
                <a:latin typeface="+mj-lt"/>
                <a:ea typeface="+mj-ea"/>
                <a:cs typeface="+mj-cs"/>
              </a:rPr>
              <a:t> في المملكة المتحدة </a:t>
            </a:r>
            <a:r>
              <a:rPr kumimoji="0" lang="en-US" b="1" i="0" u="none" strike="noStrike" kern="1200" cap="none" spc="0" normalizeH="0" baseline="0" noProof="0" dirty="0" smtClean="0">
                <a:ln>
                  <a:noFill/>
                </a:ln>
                <a:solidFill>
                  <a:schemeClr val="tx1"/>
                </a:solidFill>
                <a:effectLst/>
                <a:uLnTx/>
                <a:uFillTx/>
                <a:latin typeface="+mj-lt"/>
                <a:ea typeface="+mj-ea"/>
                <a:cs typeface="+mj-cs"/>
              </a:rPr>
              <a:t>Whittington hospital </a:t>
            </a:r>
            <a:r>
              <a:rPr kumimoji="0" lang="ar-SY" sz="2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p:cTn id="7" dur="500" fill="hold"/>
                                        <p:tgtEl>
                                          <p:spTgt spid="10242">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1024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4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42">
                                            <p:txEl>
                                              <p:pRg st="1" end="1"/>
                                            </p:txEl>
                                          </p:spTgt>
                                        </p:tgtEl>
                                        <p:attrNameLst>
                                          <p:attrName>style.visibility</p:attrName>
                                        </p:attrNameLst>
                                      </p:cBhvr>
                                      <p:to>
                                        <p:strVal val="visible"/>
                                      </p:to>
                                    </p:set>
                                    <p:anim calcmode="lin" valueType="num">
                                      <p:cBhvr>
                                        <p:cTn id="14" dur="500" fill="hold"/>
                                        <p:tgtEl>
                                          <p:spTgt spid="10242">
                                            <p:txEl>
                                              <p:pRg st="1" end="1"/>
                                            </p:txEl>
                                          </p:spTgt>
                                        </p:tgtEl>
                                        <p:attrNameLst>
                                          <p:attrName>ppt_x</p:attrName>
                                        </p:attrNameLst>
                                      </p:cBhvr>
                                      <p:tavLst>
                                        <p:tav tm="0">
                                          <p:val>
                                            <p:strVal val="#ppt_x-.2"/>
                                          </p:val>
                                        </p:tav>
                                        <p:tav tm="100000">
                                          <p:val>
                                            <p:strVal val="#ppt_x"/>
                                          </p:val>
                                        </p:tav>
                                      </p:tavLst>
                                    </p:anim>
                                    <p:anim calcmode="lin" valueType="num">
                                      <p:cBhvr>
                                        <p:cTn id="15" dur="500" fill="hold"/>
                                        <p:tgtEl>
                                          <p:spTgt spid="1024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1024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242">
                                            <p:txEl>
                                              <p:pRg st="2" end="2"/>
                                            </p:txEl>
                                          </p:spTgt>
                                        </p:tgtEl>
                                        <p:attrNameLst>
                                          <p:attrName>style.visibility</p:attrName>
                                        </p:attrNameLst>
                                      </p:cBhvr>
                                      <p:to>
                                        <p:strVal val="visible"/>
                                      </p:to>
                                    </p:set>
                                    <p:anim calcmode="lin" valueType="num">
                                      <p:cBhvr>
                                        <p:cTn id="21" dur="500" fill="hold"/>
                                        <p:tgtEl>
                                          <p:spTgt spid="10242">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1024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1024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242">
                                            <p:txEl>
                                              <p:pRg st="3" end="3"/>
                                            </p:txEl>
                                          </p:spTgt>
                                        </p:tgtEl>
                                        <p:attrNameLst>
                                          <p:attrName>style.visibility</p:attrName>
                                        </p:attrNameLst>
                                      </p:cBhvr>
                                      <p:to>
                                        <p:strVal val="visible"/>
                                      </p:to>
                                    </p:set>
                                    <p:anim calcmode="lin" valueType="num">
                                      <p:cBhvr>
                                        <p:cTn id="28" dur="500" fill="hold"/>
                                        <p:tgtEl>
                                          <p:spTgt spid="10242">
                                            <p:txEl>
                                              <p:pRg st="3" end="3"/>
                                            </p:txEl>
                                          </p:spTgt>
                                        </p:tgtEl>
                                        <p:attrNameLst>
                                          <p:attrName>ppt_x</p:attrName>
                                        </p:attrNameLst>
                                      </p:cBhvr>
                                      <p:tavLst>
                                        <p:tav tm="0">
                                          <p:val>
                                            <p:strVal val="#ppt_x-.2"/>
                                          </p:val>
                                        </p:tav>
                                        <p:tav tm="100000">
                                          <p:val>
                                            <p:strVal val="#ppt_x"/>
                                          </p:val>
                                        </p:tav>
                                      </p:tavLst>
                                    </p:anim>
                                    <p:anim calcmode="lin" valueType="num">
                                      <p:cBhvr>
                                        <p:cTn id="29" dur="500" fill="hold"/>
                                        <p:tgtEl>
                                          <p:spTgt spid="1024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1024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242">
                                            <p:txEl>
                                              <p:pRg st="4" end="4"/>
                                            </p:txEl>
                                          </p:spTgt>
                                        </p:tgtEl>
                                        <p:attrNameLst>
                                          <p:attrName>style.visibility</p:attrName>
                                        </p:attrNameLst>
                                      </p:cBhvr>
                                      <p:to>
                                        <p:strVal val="visible"/>
                                      </p:to>
                                    </p:set>
                                    <p:anim calcmode="lin" valueType="num">
                                      <p:cBhvr>
                                        <p:cTn id="35" dur="500" fill="hold"/>
                                        <p:tgtEl>
                                          <p:spTgt spid="10242">
                                            <p:txEl>
                                              <p:pRg st="4" end="4"/>
                                            </p:txEl>
                                          </p:spTgt>
                                        </p:tgtEl>
                                        <p:attrNameLst>
                                          <p:attrName>ppt_x</p:attrName>
                                        </p:attrNameLst>
                                      </p:cBhvr>
                                      <p:tavLst>
                                        <p:tav tm="0">
                                          <p:val>
                                            <p:strVal val="#ppt_x-.2"/>
                                          </p:val>
                                        </p:tav>
                                        <p:tav tm="100000">
                                          <p:val>
                                            <p:strVal val="#ppt_x"/>
                                          </p:val>
                                        </p:tav>
                                      </p:tavLst>
                                    </p:anim>
                                    <p:anim calcmode="lin" valueType="num">
                                      <p:cBhvr>
                                        <p:cTn id="36" dur="500" fill="hold"/>
                                        <p:tgtEl>
                                          <p:spTgt spid="1024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500"/>
                                        <p:tgtEl>
                                          <p:spTgt spid="1024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0242">
                                            <p:txEl>
                                              <p:pRg st="5" end="5"/>
                                            </p:txEl>
                                          </p:spTgt>
                                        </p:tgtEl>
                                        <p:attrNameLst>
                                          <p:attrName>style.visibility</p:attrName>
                                        </p:attrNameLst>
                                      </p:cBhvr>
                                      <p:to>
                                        <p:strVal val="visible"/>
                                      </p:to>
                                    </p:set>
                                    <p:anim calcmode="lin" valueType="num">
                                      <p:cBhvr>
                                        <p:cTn id="42" dur="500" fill="hold"/>
                                        <p:tgtEl>
                                          <p:spTgt spid="10242">
                                            <p:txEl>
                                              <p:pRg st="5" end="5"/>
                                            </p:txEl>
                                          </p:spTgt>
                                        </p:tgtEl>
                                        <p:attrNameLst>
                                          <p:attrName>ppt_x</p:attrName>
                                        </p:attrNameLst>
                                      </p:cBhvr>
                                      <p:tavLst>
                                        <p:tav tm="0">
                                          <p:val>
                                            <p:strVal val="#ppt_x-.2"/>
                                          </p:val>
                                        </p:tav>
                                        <p:tav tm="100000">
                                          <p:val>
                                            <p:strVal val="#ppt_x"/>
                                          </p:val>
                                        </p:tav>
                                      </p:tavLst>
                                    </p:anim>
                                    <p:anim calcmode="lin" valueType="num">
                                      <p:cBhvr>
                                        <p:cTn id="43" dur="500" fill="hold"/>
                                        <p:tgtEl>
                                          <p:spTgt spid="1024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500"/>
                                        <p:tgtEl>
                                          <p:spTgt spid="1024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0242">
                                            <p:txEl>
                                              <p:pRg st="6" end="6"/>
                                            </p:txEl>
                                          </p:spTgt>
                                        </p:tgtEl>
                                        <p:attrNameLst>
                                          <p:attrName>style.visibility</p:attrName>
                                        </p:attrNameLst>
                                      </p:cBhvr>
                                      <p:to>
                                        <p:strVal val="visible"/>
                                      </p:to>
                                    </p:set>
                                    <p:anim calcmode="lin" valueType="num">
                                      <p:cBhvr>
                                        <p:cTn id="49" dur="500" fill="hold"/>
                                        <p:tgtEl>
                                          <p:spTgt spid="10242">
                                            <p:txEl>
                                              <p:pRg st="6" end="6"/>
                                            </p:txEl>
                                          </p:spTgt>
                                        </p:tgtEl>
                                        <p:attrNameLst>
                                          <p:attrName>ppt_x</p:attrName>
                                        </p:attrNameLst>
                                      </p:cBhvr>
                                      <p:tavLst>
                                        <p:tav tm="0">
                                          <p:val>
                                            <p:strVal val="#ppt_x-.2"/>
                                          </p:val>
                                        </p:tav>
                                        <p:tav tm="100000">
                                          <p:val>
                                            <p:strVal val="#ppt_x"/>
                                          </p:val>
                                        </p:tav>
                                      </p:tavLst>
                                    </p:anim>
                                    <p:anim calcmode="lin" valueType="num">
                                      <p:cBhvr>
                                        <p:cTn id="50" dur="500" fill="hold"/>
                                        <p:tgtEl>
                                          <p:spTgt spid="1024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500"/>
                                        <p:tgtEl>
                                          <p:spTgt spid="1024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0242">
                                            <p:txEl>
                                              <p:pRg st="7" end="7"/>
                                            </p:txEl>
                                          </p:spTgt>
                                        </p:tgtEl>
                                        <p:attrNameLst>
                                          <p:attrName>style.visibility</p:attrName>
                                        </p:attrNameLst>
                                      </p:cBhvr>
                                      <p:to>
                                        <p:strVal val="visible"/>
                                      </p:to>
                                    </p:set>
                                    <p:anim calcmode="lin" valueType="num">
                                      <p:cBhvr>
                                        <p:cTn id="56" dur="500" fill="hold"/>
                                        <p:tgtEl>
                                          <p:spTgt spid="10242">
                                            <p:txEl>
                                              <p:pRg st="7" end="7"/>
                                            </p:txEl>
                                          </p:spTgt>
                                        </p:tgtEl>
                                        <p:attrNameLst>
                                          <p:attrName>ppt_x</p:attrName>
                                        </p:attrNameLst>
                                      </p:cBhvr>
                                      <p:tavLst>
                                        <p:tav tm="0">
                                          <p:val>
                                            <p:strVal val="#ppt_x-.2"/>
                                          </p:val>
                                        </p:tav>
                                        <p:tav tm="100000">
                                          <p:val>
                                            <p:strVal val="#ppt_x"/>
                                          </p:val>
                                        </p:tav>
                                      </p:tavLst>
                                    </p:anim>
                                    <p:anim calcmode="lin" valueType="num">
                                      <p:cBhvr>
                                        <p:cTn id="57" dur="500" fill="hold"/>
                                        <p:tgtEl>
                                          <p:spTgt spid="1024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500"/>
                                        <p:tgtEl>
                                          <p:spTgt spid="1024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10242">
                                            <p:txEl>
                                              <p:pRg st="8" end="8"/>
                                            </p:txEl>
                                          </p:spTgt>
                                        </p:tgtEl>
                                        <p:attrNameLst>
                                          <p:attrName>style.visibility</p:attrName>
                                        </p:attrNameLst>
                                      </p:cBhvr>
                                      <p:to>
                                        <p:strVal val="visible"/>
                                      </p:to>
                                    </p:set>
                                    <p:anim calcmode="lin" valueType="num">
                                      <p:cBhvr>
                                        <p:cTn id="63" dur="500" fill="hold"/>
                                        <p:tgtEl>
                                          <p:spTgt spid="10242">
                                            <p:txEl>
                                              <p:pRg st="8" end="8"/>
                                            </p:txEl>
                                          </p:spTgt>
                                        </p:tgtEl>
                                        <p:attrNameLst>
                                          <p:attrName>ppt_x</p:attrName>
                                        </p:attrNameLst>
                                      </p:cBhvr>
                                      <p:tavLst>
                                        <p:tav tm="0">
                                          <p:val>
                                            <p:strVal val="#ppt_x-.2"/>
                                          </p:val>
                                        </p:tav>
                                        <p:tav tm="100000">
                                          <p:val>
                                            <p:strVal val="#ppt_x"/>
                                          </p:val>
                                        </p:tav>
                                      </p:tavLst>
                                    </p:anim>
                                    <p:anim calcmode="lin" valueType="num">
                                      <p:cBhvr>
                                        <p:cTn id="64" dur="500" fill="hold"/>
                                        <p:tgtEl>
                                          <p:spTgt spid="1024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5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C:\Users\AZMI\Desktop\التلاسيميا\بنكرياس بالحديد.jpg"/>
          <p:cNvPicPr>
            <a:picLocks noChangeAspect="1" noChangeArrowheads="1"/>
          </p:cNvPicPr>
          <p:nvPr/>
        </p:nvPicPr>
        <p:blipFill>
          <a:blip r:embed="rId2" cstate="print"/>
          <a:srcRect/>
          <a:stretch>
            <a:fillRect/>
          </a:stretch>
        </p:blipFill>
        <p:spPr bwMode="auto">
          <a:xfrm>
            <a:off x="6400800" y="762000"/>
            <a:ext cx="2189163" cy="1633537"/>
          </a:xfrm>
          <a:prstGeom prst="rect">
            <a:avLst/>
          </a:prstGeom>
          <a:noFill/>
        </p:spPr>
      </p:pic>
      <p:pic>
        <p:nvPicPr>
          <p:cNvPr id="97284" name="Picture 4" descr="C:\Users\AZMI\Desktop\التلاسيميا\كبد بالحديد.jpg"/>
          <p:cNvPicPr>
            <a:picLocks noChangeAspect="1" noChangeArrowheads="1"/>
          </p:cNvPicPr>
          <p:nvPr/>
        </p:nvPicPr>
        <p:blipFill>
          <a:blip r:embed="rId3" cstate="print"/>
          <a:srcRect/>
          <a:stretch>
            <a:fillRect/>
          </a:stretch>
        </p:blipFill>
        <p:spPr bwMode="auto">
          <a:xfrm>
            <a:off x="3962400" y="914400"/>
            <a:ext cx="2160863" cy="1624012"/>
          </a:xfrm>
          <a:prstGeom prst="rect">
            <a:avLst/>
          </a:prstGeom>
          <a:noFill/>
        </p:spPr>
      </p:pic>
      <p:pic>
        <p:nvPicPr>
          <p:cNvPr id="97283" name="Picture 3" descr="C:\Users\AZMI\Desktop\عضلةنسخ.jpg"/>
          <p:cNvPicPr>
            <a:picLocks noChangeAspect="1" noChangeArrowheads="1"/>
          </p:cNvPicPr>
          <p:nvPr/>
        </p:nvPicPr>
        <p:blipFill>
          <a:blip r:embed="rId4" cstate="print"/>
          <a:srcRect/>
          <a:stretch>
            <a:fillRect/>
          </a:stretch>
        </p:blipFill>
        <p:spPr bwMode="auto">
          <a:xfrm>
            <a:off x="2057400" y="914400"/>
            <a:ext cx="1807755" cy="1452314"/>
          </a:xfrm>
          <a:prstGeom prst="rect">
            <a:avLst/>
          </a:prstGeom>
          <a:noFill/>
        </p:spPr>
      </p:pic>
      <p:pic>
        <p:nvPicPr>
          <p:cNvPr id="97282" name="Picture 2" descr="C:\Users\AZMI\Desktop\نسيج شحمي.jpg"/>
          <p:cNvPicPr>
            <a:picLocks noChangeAspect="1" noChangeArrowheads="1"/>
          </p:cNvPicPr>
          <p:nvPr/>
        </p:nvPicPr>
        <p:blipFill>
          <a:blip r:embed="rId5" cstate="print"/>
          <a:srcRect/>
          <a:stretch>
            <a:fillRect/>
          </a:stretch>
        </p:blipFill>
        <p:spPr bwMode="auto">
          <a:xfrm>
            <a:off x="304800" y="838200"/>
            <a:ext cx="1525179" cy="1487487"/>
          </a:xfrm>
          <a:prstGeom prst="rect">
            <a:avLst/>
          </a:prstGeom>
          <a:noFill/>
        </p:spPr>
      </p:pic>
      <p:cxnSp>
        <p:nvCxnSpPr>
          <p:cNvPr id="7" name="Straight Arrow Connector 6"/>
          <p:cNvCxnSpPr>
            <a:endCxn id="23" idx="0"/>
          </p:cNvCxnSpPr>
          <p:nvPr/>
        </p:nvCxnSpPr>
        <p:spPr bwMode="auto">
          <a:xfrm rot="16200000" flipH="1">
            <a:off x="7162800" y="2438400"/>
            <a:ext cx="990600" cy="685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Arrow Connector 7"/>
          <p:cNvCxnSpPr>
            <a:endCxn id="27" idx="0"/>
          </p:cNvCxnSpPr>
          <p:nvPr/>
        </p:nvCxnSpPr>
        <p:spPr bwMode="auto">
          <a:xfrm rot="5400000">
            <a:off x="6381750" y="2343150"/>
            <a:ext cx="990600" cy="8763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Rectangle 22"/>
          <p:cNvSpPr/>
          <p:nvPr/>
        </p:nvSpPr>
        <p:spPr bwMode="auto">
          <a:xfrm>
            <a:off x="7315200" y="3276600"/>
            <a:ext cx="13716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1700" b="1" i="0" u="none" strike="noStrike" cap="none" normalizeH="0" baseline="0" dirty="0" smtClean="0">
                <a:ln>
                  <a:noFill/>
                </a:ln>
                <a:solidFill>
                  <a:schemeClr val="tx1"/>
                </a:solidFill>
                <a:effectLst/>
                <a:latin typeface="Times New Roman" pitchFamily="18" charset="0"/>
                <a:cs typeface="Arial" charset="0"/>
              </a:rPr>
              <a:t>موات شبه كامل لخلايا بيتا لترسب الحديد</a:t>
            </a:r>
            <a:endParaRPr kumimoji="0" lang="en-US" sz="1700" b="1" i="0" u="none" strike="noStrike" cap="none" normalizeH="0" baseline="0" dirty="0" smtClean="0">
              <a:ln>
                <a:noFill/>
              </a:ln>
              <a:solidFill>
                <a:schemeClr val="tx1"/>
              </a:solidFill>
              <a:effectLst/>
              <a:latin typeface="Times New Roman" pitchFamily="18" charset="0"/>
              <a:cs typeface="Arial" charset="0"/>
            </a:endParaRPr>
          </a:p>
        </p:txBody>
      </p:sp>
      <p:sp>
        <p:nvSpPr>
          <p:cNvPr id="27" name="Rectangle 26"/>
          <p:cNvSpPr/>
          <p:nvPr/>
        </p:nvSpPr>
        <p:spPr bwMode="auto">
          <a:xfrm>
            <a:off x="57912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1700" b="1" i="0" u="none" strike="noStrike" cap="none" normalizeH="0" baseline="0" dirty="0" smtClean="0">
                <a:ln>
                  <a:noFill/>
                </a:ln>
                <a:solidFill>
                  <a:schemeClr val="tx1"/>
                </a:solidFill>
                <a:effectLst/>
                <a:latin typeface="Times New Roman" pitchFamily="18" charset="0"/>
                <a:cs typeface="Arial" charset="0"/>
              </a:rPr>
              <a:t>موات جزئي لخلايا بيتا يزداد مع ترسب الحديد</a:t>
            </a:r>
            <a:endParaRPr kumimoji="0" lang="en-US" sz="1700" b="1" i="0" u="none" strike="noStrike" cap="none" normalizeH="0" baseline="0" dirty="0" smtClean="0">
              <a:ln>
                <a:noFill/>
              </a:ln>
              <a:solidFill>
                <a:schemeClr val="tx1"/>
              </a:solidFill>
              <a:effectLst/>
              <a:latin typeface="Times New Roman" pitchFamily="18" charset="0"/>
              <a:cs typeface="Arial" charset="0"/>
            </a:endParaRPr>
          </a:p>
        </p:txBody>
      </p:sp>
      <p:sp>
        <p:nvSpPr>
          <p:cNvPr id="32" name="Down Arrow 31"/>
          <p:cNvSpPr/>
          <p:nvPr/>
        </p:nvSpPr>
        <p:spPr bwMode="auto">
          <a:xfrm>
            <a:off x="78486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33" name="Down Arrow 32"/>
          <p:cNvSpPr/>
          <p:nvPr/>
        </p:nvSpPr>
        <p:spPr bwMode="auto">
          <a:xfrm>
            <a:off x="62484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cxnSp>
        <p:nvCxnSpPr>
          <p:cNvPr id="34" name="Straight Arrow Connector 33"/>
          <p:cNvCxnSpPr/>
          <p:nvPr/>
        </p:nvCxnSpPr>
        <p:spPr bwMode="auto">
          <a:xfrm rot="5400000">
            <a:off x="4229100" y="2705100"/>
            <a:ext cx="1219200" cy="762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5400000">
            <a:off x="2057400" y="2286000"/>
            <a:ext cx="1295400" cy="685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16200000" flipH="1">
            <a:off x="1409700" y="2400300"/>
            <a:ext cx="1143000" cy="609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3" name="Rectangle 42"/>
          <p:cNvSpPr/>
          <p:nvPr/>
        </p:nvSpPr>
        <p:spPr bwMode="auto">
          <a:xfrm>
            <a:off x="41910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smtClean="0">
                <a:ln>
                  <a:noFill/>
                </a:ln>
                <a:solidFill>
                  <a:schemeClr val="tx1"/>
                </a:solidFill>
                <a:effectLst/>
                <a:latin typeface="Times New Roman" pitchFamily="18" charset="0"/>
                <a:cs typeface="Arial" charset="0"/>
              </a:rPr>
              <a:t>نقص وظيفة </a:t>
            </a:r>
            <a:r>
              <a:rPr kumimoji="0" lang="ar-SY" sz="2000" b="1" i="0" u="none" strike="noStrike" cap="none" normalizeH="0" baseline="0" dirty="0" smtClean="0">
                <a:ln>
                  <a:noFill/>
                </a:ln>
                <a:solidFill>
                  <a:schemeClr val="tx1"/>
                </a:solidFill>
                <a:effectLst/>
                <a:latin typeface="Times New Roman" pitchFamily="18" charset="0"/>
                <a:cs typeface="Arial" charset="0"/>
              </a:rPr>
              <a:t>تخزين الغلوكوز</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44" name="Rectangle 43"/>
          <p:cNvSpPr/>
          <p:nvPr/>
        </p:nvSpPr>
        <p:spPr bwMode="auto">
          <a:xfrm>
            <a:off x="17526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نقص وظيفة تخزين الغلوكوز</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45" name="Rectangle 44"/>
          <p:cNvSpPr/>
          <p:nvPr/>
        </p:nvSpPr>
        <p:spPr bwMode="auto">
          <a:xfrm>
            <a:off x="7391400" y="5181600"/>
            <a:ext cx="1295400" cy="1371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bg1"/>
                </a:solidFill>
                <a:effectLst/>
                <a:latin typeface="Times New Roman" pitchFamily="18" charset="0"/>
                <a:cs typeface="Arial" charset="0"/>
              </a:rPr>
              <a:t>سكري نمط أول معتمد على الإنسولين</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p:txBody>
      </p:sp>
      <p:sp>
        <p:nvSpPr>
          <p:cNvPr id="48" name="Rectangle 47"/>
          <p:cNvSpPr/>
          <p:nvPr/>
        </p:nvSpPr>
        <p:spPr bwMode="auto">
          <a:xfrm>
            <a:off x="1600200" y="5181600"/>
            <a:ext cx="5486400" cy="1371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a:ln>
                  <a:noFill/>
                </a:ln>
                <a:solidFill>
                  <a:schemeClr val="bg1"/>
                </a:solidFill>
                <a:effectLst/>
                <a:latin typeface="Times New Roman" pitchFamily="18" charset="0"/>
                <a:cs typeface="Arial" charset="0"/>
              </a:rPr>
              <a:t>سكري نمط ثاني غير معتمد على الإنسولين</a:t>
            </a:r>
            <a:endParaRPr kumimoji="0" lang="en-US" sz="2800" b="1" i="0" u="none" strike="noStrike" cap="none" normalizeH="0" baseline="0" dirty="0" smtClean="0">
              <a:ln>
                <a:noFill/>
              </a:ln>
              <a:solidFill>
                <a:schemeClr val="bg1"/>
              </a:solidFill>
              <a:effectLst/>
              <a:latin typeface="Times New Roman" pitchFamily="18" charset="0"/>
              <a:cs typeface="Arial" charset="0"/>
            </a:endParaRPr>
          </a:p>
        </p:txBody>
      </p:sp>
      <p:sp>
        <p:nvSpPr>
          <p:cNvPr id="51" name="Down Arrow 50"/>
          <p:cNvSpPr/>
          <p:nvPr/>
        </p:nvSpPr>
        <p:spPr bwMode="auto">
          <a:xfrm>
            <a:off x="22098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2" name="Down Arrow 51"/>
          <p:cNvSpPr/>
          <p:nvPr/>
        </p:nvSpPr>
        <p:spPr bwMode="auto">
          <a:xfrm>
            <a:off x="46482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8" name="Title 57"/>
          <p:cNvSpPr>
            <a:spLocks noGrp="1"/>
          </p:cNvSpPr>
          <p:nvPr>
            <p:ph type="title"/>
          </p:nvPr>
        </p:nvSpPr>
        <p:spPr>
          <a:xfrm>
            <a:off x="457200" y="0"/>
            <a:ext cx="8305800" cy="990600"/>
          </a:xfrm>
        </p:spPr>
        <p:txBody>
          <a:bodyPr/>
          <a:lstStyle/>
          <a:p>
            <a:r>
              <a:rPr lang="ar-SY" sz="2800" b="1" dirty="0" smtClean="0"/>
              <a:t>آلية حدوث السكري الثانوي النمط الأول و الثاني في </a:t>
            </a:r>
            <a:r>
              <a:rPr lang="ar-SY" sz="2800" b="1" dirty="0" err="1" smtClean="0"/>
              <a:t>التلاسيميا</a:t>
            </a:r>
            <a:r>
              <a:rPr lang="ar-SY" sz="2800" b="1" dirty="0" smtClean="0"/>
              <a:t> بعد ترسب الحديد </a:t>
            </a:r>
            <a:r>
              <a:rPr lang="ar-SY" sz="2800" b="1" dirty="0" err="1" smtClean="0"/>
              <a:t>الفيريتين</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ZMI\Desktop\التلاسيميا\كبد بالحديد.jpg"/>
          <p:cNvPicPr>
            <a:picLocks noChangeAspect="1" noChangeArrowheads="1"/>
          </p:cNvPicPr>
          <p:nvPr/>
        </p:nvPicPr>
        <p:blipFill>
          <a:blip r:embed="rId2" cstate="print"/>
          <a:srcRect/>
          <a:stretch>
            <a:fillRect/>
          </a:stretch>
        </p:blipFill>
        <p:spPr bwMode="auto">
          <a:xfrm>
            <a:off x="6324600" y="661988"/>
            <a:ext cx="2160863" cy="1624012"/>
          </a:xfrm>
          <a:prstGeom prst="rect">
            <a:avLst/>
          </a:prstGeom>
          <a:noFill/>
        </p:spPr>
      </p:pic>
      <p:pic>
        <p:nvPicPr>
          <p:cNvPr id="4" name="Picture 2" descr="C:\Users\AZMI\Desktop\التلاسيميا\قلب 2.jpg"/>
          <p:cNvPicPr>
            <a:picLocks noChangeAspect="1" noChangeArrowheads="1"/>
          </p:cNvPicPr>
          <p:nvPr/>
        </p:nvPicPr>
        <p:blipFill>
          <a:blip r:embed="rId3" cstate="print"/>
          <a:srcRect/>
          <a:stretch>
            <a:fillRect/>
          </a:stretch>
        </p:blipFill>
        <p:spPr bwMode="auto">
          <a:xfrm>
            <a:off x="914400" y="533400"/>
            <a:ext cx="1524000" cy="1793453"/>
          </a:xfrm>
          <a:prstGeom prst="rect">
            <a:avLst/>
          </a:prstGeom>
          <a:noFill/>
        </p:spPr>
      </p:pic>
      <p:sp>
        <p:nvSpPr>
          <p:cNvPr id="5" name="Rectangle 4"/>
          <p:cNvSpPr/>
          <p:nvPr/>
        </p:nvSpPr>
        <p:spPr>
          <a:xfrm>
            <a:off x="6096000" y="2286000"/>
            <a:ext cx="2819400" cy="41148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Tx/>
              <a:buChar char="-"/>
            </a:pPr>
            <a:r>
              <a:rPr lang="ar-SY" sz="2000" b="1" dirty="0" smtClean="0"/>
              <a:t>يبدأ ترسب الحديد في الكبد بعد 6 شهور من النقل المتكرر للدم</a:t>
            </a:r>
          </a:p>
          <a:p>
            <a:pPr algn="r" rtl="1"/>
            <a:r>
              <a:rPr lang="ar-SY" sz="2000" b="1" dirty="0" smtClean="0"/>
              <a:t>- يعطي علامات تخرب الوظيفة الكبدية بعد 4 سنوات</a:t>
            </a:r>
          </a:p>
          <a:p>
            <a:pPr algn="r" rtl="1"/>
            <a:r>
              <a:rPr lang="ar-SY" sz="2000" b="1" dirty="0" smtClean="0"/>
              <a:t>- يستغرق إزالة الحديد المترسب في الكبد </a:t>
            </a:r>
            <a:r>
              <a:rPr lang="ar-SY" sz="2000" b="1" dirty="0" err="1" smtClean="0"/>
              <a:t>4 </a:t>
            </a:r>
            <a:r>
              <a:rPr lang="ar-SY" sz="2000" b="1" dirty="0" smtClean="0"/>
              <a:t>– 6 شهور وتزيل </a:t>
            </a:r>
            <a:r>
              <a:rPr lang="ar-SY" sz="2000" b="1" dirty="0" err="1" smtClean="0"/>
              <a:t>50 </a:t>
            </a:r>
            <a:r>
              <a:rPr lang="ar-SY" sz="2000" b="1" dirty="0" smtClean="0"/>
              <a:t>% فقط من الحديد المترسب </a:t>
            </a:r>
            <a:endParaRPr lang="en-US" sz="2000" b="1" dirty="0"/>
          </a:p>
        </p:txBody>
      </p:sp>
      <p:sp>
        <p:nvSpPr>
          <p:cNvPr id="6" name="Rectangle 5"/>
          <p:cNvSpPr/>
          <p:nvPr/>
        </p:nvSpPr>
        <p:spPr>
          <a:xfrm>
            <a:off x="228600" y="2286000"/>
            <a:ext cx="2895600" cy="4191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buFontTx/>
              <a:buChar char="-"/>
            </a:pPr>
            <a:r>
              <a:rPr lang="ar-SY" sz="2000" b="1" dirty="0" smtClean="0">
                <a:solidFill>
                  <a:prstClr val="white"/>
                </a:solidFill>
              </a:rPr>
              <a:t>يستغرق ترسب الحديد في القلب </a:t>
            </a:r>
            <a:r>
              <a:rPr lang="ar-SY" sz="2000" b="1" dirty="0" err="1" smtClean="0">
                <a:solidFill>
                  <a:prstClr val="white"/>
                </a:solidFill>
              </a:rPr>
              <a:t>8 </a:t>
            </a:r>
            <a:r>
              <a:rPr lang="ar-SY" sz="2000" b="1" dirty="0" smtClean="0">
                <a:solidFill>
                  <a:prstClr val="white"/>
                </a:solidFill>
              </a:rPr>
              <a:t>– 10 سنوات </a:t>
            </a:r>
          </a:p>
          <a:p>
            <a:pPr lvl="0" algn="r" rtl="1">
              <a:buFontTx/>
              <a:buChar char="-"/>
            </a:pPr>
            <a:r>
              <a:rPr lang="ar-SY" sz="2000" b="1" dirty="0" smtClean="0">
                <a:solidFill>
                  <a:prstClr val="white"/>
                </a:solidFill>
              </a:rPr>
              <a:t> يختلف الوقت المستغرق في ظهور علامات اضطراب النظم والقصور</a:t>
            </a:r>
          </a:p>
          <a:p>
            <a:pPr lvl="0" algn="r" rtl="1"/>
            <a:r>
              <a:rPr lang="ar-SY" sz="2000" b="1" dirty="0" smtClean="0">
                <a:solidFill>
                  <a:prstClr val="white"/>
                </a:solidFill>
              </a:rPr>
              <a:t>- يستغرق إزالة الحديد المترسب في القلب بالخالبات 17 شهراً</a:t>
            </a:r>
          </a:p>
          <a:p>
            <a:pPr lvl="0" algn="r" rtl="1"/>
            <a:r>
              <a:rPr lang="ar-SY" sz="2000" b="1" dirty="0" smtClean="0">
                <a:solidFill>
                  <a:prstClr val="white"/>
                </a:solidFill>
              </a:rPr>
              <a:t>وتزيل </a:t>
            </a:r>
            <a:r>
              <a:rPr lang="ar-SY" sz="2000" b="1" dirty="0" err="1" smtClean="0">
                <a:solidFill>
                  <a:prstClr val="white"/>
                </a:solidFill>
              </a:rPr>
              <a:t>50 </a:t>
            </a:r>
            <a:r>
              <a:rPr lang="ar-SY" sz="2000" b="1" dirty="0" smtClean="0">
                <a:solidFill>
                  <a:prstClr val="white"/>
                </a:solidFill>
              </a:rPr>
              <a:t>% فقط من الحديد المترسب </a:t>
            </a:r>
            <a:endParaRPr lang="en-US" sz="2000" b="1" dirty="0">
              <a:solidFill>
                <a:prstClr val="white"/>
              </a:solidFill>
            </a:endParaRPr>
          </a:p>
        </p:txBody>
      </p:sp>
      <p:sp>
        <p:nvSpPr>
          <p:cNvPr id="7" name="Rectangle 6"/>
          <p:cNvSpPr/>
          <p:nvPr/>
        </p:nvSpPr>
        <p:spPr>
          <a:xfrm>
            <a:off x="3200400" y="2286000"/>
            <a:ext cx="2819400" cy="4191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Tx/>
              <a:buChar char="-"/>
            </a:pPr>
            <a:r>
              <a:rPr lang="ar-SY" sz="2400" b="1" dirty="0" smtClean="0"/>
              <a:t>يبدأ ترسب الحديد في البنكرياس بعد تقدم ترسبه في الكبد</a:t>
            </a:r>
          </a:p>
          <a:p>
            <a:pPr algn="r" rtl="1"/>
            <a:r>
              <a:rPr lang="ar-SY" sz="2400" b="1" dirty="0" smtClean="0"/>
              <a:t>- يعطي علامات تخرب وظيفة خلايا بيتا بعد 4 سنوات</a:t>
            </a:r>
          </a:p>
          <a:p>
            <a:pPr algn="r" rtl="1"/>
            <a:r>
              <a:rPr lang="ar-SY" sz="2400" b="1" dirty="0" smtClean="0"/>
              <a:t>- يستغرق إيقاف ترسب الحديد في البنكرياس أكثر من  6 شهور</a:t>
            </a:r>
            <a:endParaRPr lang="en-US" sz="2400" b="1" dirty="0"/>
          </a:p>
        </p:txBody>
      </p:sp>
      <p:pic>
        <p:nvPicPr>
          <p:cNvPr id="8" name="Picture 5" descr="C:\Users\AZMI\Desktop\التلاسيميا\بنكرياس بالحديد.jpg"/>
          <p:cNvPicPr>
            <a:picLocks noChangeAspect="1" noChangeArrowheads="1"/>
          </p:cNvPicPr>
          <p:nvPr/>
        </p:nvPicPr>
        <p:blipFill>
          <a:blip r:embed="rId4" cstate="print"/>
          <a:srcRect/>
          <a:stretch>
            <a:fillRect/>
          </a:stretch>
        </p:blipFill>
        <p:spPr bwMode="auto">
          <a:xfrm>
            <a:off x="3505200" y="609600"/>
            <a:ext cx="2189163" cy="16335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ppt_w*0.05"/>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anim calcmode="lin" valueType="num">
                                      <p:cBhvr>
                                        <p:cTn id="22" dur="500" fill="hold"/>
                                        <p:tgtEl>
                                          <p:spTgt spid="8"/>
                                        </p:tgtEl>
                                        <p:attrNameLst>
                                          <p:attrName>ppt_x</p:attrName>
                                        </p:attrNameLst>
                                      </p:cBhvr>
                                      <p:tavLst>
                                        <p:tav tm="0">
                                          <p:val>
                                            <p:strVal val="#ppt_x-.2"/>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ppt_w*2.5"/>
                                          </p:val>
                                        </p:tav>
                                        <p:tav tm="100000">
                                          <p:val>
                                            <p:strVal val="#ppt_w"/>
                                          </p:val>
                                        </p:tav>
                                      </p:tavLst>
                                    </p:anim>
                                    <p:anim calcmode="lin" valueType="num">
                                      <p:cBhvr>
                                        <p:cTn id="30" dur="500" fill="hold"/>
                                        <p:tgtEl>
                                          <p:spTgt spid="7"/>
                                        </p:tgtEl>
                                        <p:attrNameLst>
                                          <p:attrName>ppt_h</p:attrName>
                                        </p:attrNameLst>
                                      </p:cBhvr>
                                      <p:tavLst>
                                        <p:tav tm="0">
                                          <p:val>
                                            <p:strVal val="#ppt_h*0.01"/>
                                          </p:val>
                                        </p:tav>
                                        <p:tav tm="100000">
                                          <p:val>
                                            <p:strVal val="#ppt_h"/>
                                          </p:val>
                                        </p:tav>
                                      </p:tavLst>
                                    </p:anim>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h+1"/>
                                          </p:val>
                                        </p:tav>
                                        <p:tav tm="100000">
                                          <p:val>
                                            <p:strVal val="#ppt_y"/>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amond(i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57200" y="127337"/>
            <a:ext cx="8382000" cy="1015663"/>
          </a:xfrm>
          <a:prstGeom prst="rect">
            <a:avLst/>
          </a:prstGeom>
          <a:solidFill>
            <a:schemeClr val="bg1"/>
          </a:solidFill>
          <a:ln w="25400">
            <a:noFill/>
            <a:miter lim="800000"/>
            <a:headEnd/>
            <a:tailEnd/>
          </a:ln>
        </p:spPr>
        <p:txBody>
          <a:bodyPr wrap="square">
            <a:spAutoFit/>
          </a:bodyPr>
          <a:lstStyle/>
          <a:p>
            <a:pPr algn="ctr" rtl="1"/>
            <a:r>
              <a:rPr lang="ar-SY" sz="6000" b="1" dirty="0" smtClean="0">
                <a:solidFill>
                  <a:srgbClr val="CC0000"/>
                </a:solidFill>
                <a:latin typeface="Arial" pitchFamily="34" charset="0"/>
                <a:cs typeface="Arial" pitchFamily="34" charset="0"/>
              </a:rPr>
              <a:t>التشخيص المخبري للسكري</a:t>
            </a:r>
            <a:endParaRPr lang="el-GR" sz="6000" b="1" dirty="0">
              <a:solidFill>
                <a:srgbClr val="CC0000"/>
              </a:solidFill>
              <a:latin typeface="Arial" pitchFamily="34" charset="0"/>
              <a:cs typeface="Arial" pitchFamily="34" charset="0"/>
            </a:endParaRPr>
          </a:p>
        </p:txBody>
      </p:sp>
      <p:sp>
        <p:nvSpPr>
          <p:cNvPr id="194562" name="Rectangle 2"/>
          <p:cNvSpPr>
            <a:spLocks noChangeArrowheads="1"/>
          </p:cNvSpPr>
          <p:nvPr/>
        </p:nvSpPr>
        <p:spPr bwMode="auto">
          <a:xfrm>
            <a:off x="457200" y="1196975"/>
            <a:ext cx="8382000" cy="5432425"/>
          </a:xfrm>
          <a:prstGeom prst="rect">
            <a:avLst/>
          </a:prstGeom>
          <a:solidFill>
            <a:srgbClr val="FFFFCC"/>
          </a:solidFill>
          <a:ln w="76200">
            <a:solidFill>
              <a:schemeClr val="tx1"/>
            </a:solidFill>
            <a:miter lim="800000"/>
            <a:headEnd/>
            <a:tailEnd/>
          </a:ln>
          <a:effectLst/>
        </p:spPr>
        <p:txBody>
          <a:bodyPr wrap="none" anchor="ctr"/>
          <a:lstStyle/>
          <a:p>
            <a:pPr marL="457200" indent="-457200" algn="ctr">
              <a:lnSpc>
                <a:spcPct val="90000"/>
              </a:lnSpc>
              <a:spcBef>
                <a:spcPct val="20000"/>
              </a:spcBef>
            </a:pPr>
            <a:r>
              <a:rPr lang="ar-SA" sz="3200" b="1" dirty="0">
                <a:cs typeface="Arial" charset="0"/>
              </a:rPr>
              <a:t> </a:t>
            </a:r>
            <a:r>
              <a:rPr lang="ar-SA" sz="3200" b="1" dirty="0" err="1">
                <a:cs typeface="Arial" charset="0"/>
              </a:rPr>
              <a:t>السكرالصيامي</a:t>
            </a:r>
            <a:r>
              <a:rPr lang="ar-SA" sz="3200" b="1" dirty="0">
                <a:cs typeface="Arial" charset="0"/>
              </a:rPr>
              <a:t> على الريق</a:t>
            </a:r>
          </a:p>
          <a:p>
            <a:pPr marL="457200" indent="-457200" algn="ctr" rtl="1">
              <a:lnSpc>
                <a:spcPct val="90000"/>
              </a:lnSpc>
              <a:spcBef>
                <a:spcPct val="20000"/>
              </a:spcBef>
              <a:buFontTx/>
              <a:buAutoNum type="arabic2Minus"/>
            </a:pPr>
            <a:r>
              <a:rPr lang="ar-SA" sz="2800" b="1" dirty="0" err="1"/>
              <a:t>70 </a:t>
            </a:r>
            <a:r>
              <a:rPr lang="ar-SA" sz="2800" b="1" dirty="0"/>
              <a:t>– </a:t>
            </a:r>
            <a:r>
              <a:rPr lang="ar-SA" sz="2800" b="1" dirty="0" smtClean="0"/>
              <a:t>1</a:t>
            </a:r>
            <a:r>
              <a:rPr lang="ar-SY" sz="2800" b="1" dirty="0" smtClean="0"/>
              <a:t>0</a:t>
            </a:r>
            <a:r>
              <a:rPr lang="ar-SA" sz="2800" b="1" dirty="0" smtClean="0"/>
              <a:t>0 </a:t>
            </a:r>
            <a:r>
              <a:rPr lang="ar-SA" sz="2800" b="1" dirty="0"/>
              <a:t>ملغ / دل </a:t>
            </a:r>
            <a:r>
              <a:rPr lang="ar-SA" sz="2800" b="1" dirty="0" smtClean="0"/>
              <a:t>ـــــــــــــ طبيعي ــــــــــــــــــــ</a:t>
            </a:r>
            <a:endParaRPr lang="ar-SA" sz="2800" b="1" dirty="0"/>
          </a:p>
          <a:p>
            <a:pPr marL="457200" indent="-457200" algn="ctr" rtl="1">
              <a:lnSpc>
                <a:spcPct val="90000"/>
              </a:lnSpc>
              <a:spcBef>
                <a:spcPct val="20000"/>
              </a:spcBef>
            </a:pPr>
            <a:r>
              <a:rPr lang="ar-SA" sz="2800" b="1" dirty="0"/>
              <a:t>ب- 126ملغ / د ل  وما فوق </a:t>
            </a:r>
            <a:r>
              <a:rPr lang="ar-SA" sz="2800" b="1" dirty="0" smtClean="0"/>
              <a:t>ــــــــــ </a:t>
            </a:r>
            <a:r>
              <a:rPr lang="ar-SA" sz="2800" b="1" dirty="0"/>
              <a:t>إصابة بالسكري </a:t>
            </a:r>
            <a:r>
              <a:rPr lang="ar-SA" sz="2800" b="1" dirty="0" smtClean="0"/>
              <a:t>ـــــــــــ</a:t>
            </a:r>
            <a:endParaRPr lang="ar-SA" sz="2800" b="1" dirty="0"/>
          </a:p>
          <a:p>
            <a:pPr marL="457200" indent="-457200" algn="ctr" rtl="1">
              <a:lnSpc>
                <a:spcPct val="90000"/>
              </a:lnSpc>
              <a:spcBef>
                <a:spcPct val="20000"/>
              </a:spcBef>
            </a:pPr>
            <a:r>
              <a:rPr lang="ar-SA" sz="2800" b="1" dirty="0"/>
              <a:t>ج- </a:t>
            </a:r>
            <a:r>
              <a:rPr lang="ar-SA" sz="2800" b="1" dirty="0" smtClean="0"/>
              <a:t>1</a:t>
            </a:r>
            <a:r>
              <a:rPr lang="ar-SY" sz="2800" b="1" dirty="0" smtClean="0"/>
              <a:t>01</a:t>
            </a:r>
            <a:r>
              <a:rPr lang="ar-SA" sz="2800" b="1" dirty="0" err="1" smtClean="0"/>
              <a:t>-</a:t>
            </a:r>
            <a:r>
              <a:rPr lang="ar-SY" sz="2800" b="1" dirty="0" smtClean="0"/>
              <a:t> </a:t>
            </a:r>
            <a:r>
              <a:rPr lang="ar-SA" sz="2800" b="1" dirty="0" smtClean="0"/>
              <a:t>12</a:t>
            </a:r>
            <a:r>
              <a:rPr lang="ar-SY" sz="2800" b="1" dirty="0" smtClean="0"/>
              <a:t>5</a:t>
            </a:r>
            <a:r>
              <a:rPr lang="ar-SA" sz="2800" b="1" dirty="0" smtClean="0"/>
              <a:t>ملغ </a:t>
            </a:r>
            <a:r>
              <a:rPr lang="ar-SA" sz="2800" b="1" dirty="0"/>
              <a:t>/ دل </a:t>
            </a:r>
            <a:r>
              <a:rPr lang="ar-SA" sz="2800" b="1" dirty="0" smtClean="0"/>
              <a:t>ـــ</a:t>
            </a:r>
            <a:r>
              <a:rPr lang="ar-SY" sz="2800" b="1" dirty="0" smtClean="0"/>
              <a:t>ــ</a:t>
            </a:r>
            <a:r>
              <a:rPr lang="ar-SA" sz="2800" b="1" dirty="0" smtClean="0"/>
              <a:t> </a:t>
            </a:r>
            <a:r>
              <a:rPr lang="ar-SY" sz="2800" b="1" dirty="0" smtClean="0"/>
              <a:t>حالة مرض ما قبل السكري</a:t>
            </a:r>
            <a:endParaRPr lang="ar-SA" sz="2800" b="1" dirty="0"/>
          </a:p>
          <a:p>
            <a:pPr marL="457200" indent="-457200" algn="ctr">
              <a:lnSpc>
                <a:spcPct val="90000"/>
              </a:lnSpc>
              <a:spcBef>
                <a:spcPct val="20000"/>
              </a:spcBef>
            </a:pPr>
            <a:r>
              <a:rPr lang="ar-SA" sz="2400" b="1" dirty="0">
                <a:cs typeface="Arial" charset="0"/>
              </a:rPr>
              <a:t>السكر بعد الطعام بساعتين</a:t>
            </a:r>
          </a:p>
          <a:p>
            <a:pPr marL="457200" indent="-457200" algn="ctr" rtl="1">
              <a:lnSpc>
                <a:spcPct val="90000"/>
              </a:lnSpc>
              <a:spcBef>
                <a:spcPct val="20000"/>
              </a:spcBef>
            </a:pPr>
            <a:r>
              <a:rPr lang="ar-SA" sz="2400" b="1" dirty="0">
                <a:solidFill>
                  <a:srgbClr val="C00000"/>
                </a:solidFill>
                <a:cs typeface="Arial" charset="0"/>
              </a:rPr>
              <a:t>أ- أقل من 140  </a:t>
            </a:r>
            <a:r>
              <a:rPr lang="ar-SA" sz="2400" b="1" dirty="0" err="1">
                <a:solidFill>
                  <a:srgbClr val="C00000"/>
                </a:solidFill>
                <a:cs typeface="Arial" charset="0"/>
              </a:rPr>
              <a:t>ملغ </a:t>
            </a:r>
            <a:r>
              <a:rPr lang="ar-SA" sz="2400" b="1" dirty="0">
                <a:solidFill>
                  <a:srgbClr val="C00000"/>
                </a:solidFill>
                <a:cs typeface="Arial" charset="0"/>
              </a:rPr>
              <a:t>/ د ل </a:t>
            </a:r>
            <a:r>
              <a:rPr lang="ar-SA" sz="2400" b="1" dirty="0" smtClean="0">
                <a:solidFill>
                  <a:srgbClr val="C00000"/>
                </a:solidFill>
                <a:cs typeface="Arial" charset="0"/>
              </a:rPr>
              <a:t>ـــــــــــــــــــــ</a:t>
            </a:r>
            <a:r>
              <a:rPr lang="ar-SY" sz="2400" b="1" dirty="0" smtClean="0">
                <a:solidFill>
                  <a:srgbClr val="C00000"/>
                </a:solidFill>
                <a:cs typeface="Arial" charset="0"/>
              </a:rPr>
              <a:t>ـــــ</a:t>
            </a:r>
            <a:r>
              <a:rPr lang="ar-SA" sz="2400" b="1" dirty="0" smtClean="0">
                <a:solidFill>
                  <a:srgbClr val="C00000"/>
                </a:solidFill>
                <a:cs typeface="Arial" charset="0"/>
              </a:rPr>
              <a:t>ــ </a:t>
            </a:r>
            <a:r>
              <a:rPr lang="ar-SA" sz="2400" b="1" dirty="0">
                <a:solidFill>
                  <a:srgbClr val="C00000"/>
                </a:solidFill>
                <a:cs typeface="Arial" charset="0"/>
              </a:rPr>
              <a:t>طبيعي ــــــــــــــــــــــــــــــ</a:t>
            </a:r>
          </a:p>
          <a:p>
            <a:pPr marL="457200" indent="-457200" algn="ctr" rtl="1">
              <a:lnSpc>
                <a:spcPct val="90000"/>
              </a:lnSpc>
              <a:spcBef>
                <a:spcPct val="20000"/>
              </a:spcBef>
            </a:pPr>
            <a:r>
              <a:rPr lang="ar-SA" sz="2800" b="1" dirty="0">
                <a:solidFill>
                  <a:srgbClr val="C00000"/>
                </a:solidFill>
                <a:cs typeface="Arial" charset="0"/>
              </a:rPr>
              <a:t>ب- </a:t>
            </a:r>
            <a:r>
              <a:rPr lang="ar-SA" sz="2800" b="1" dirty="0" err="1">
                <a:solidFill>
                  <a:srgbClr val="C00000"/>
                </a:solidFill>
                <a:cs typeface="Arial" charset="0"/>
              </a:rPr>
              <a:t>200ملغ</a:t>
            </a:r>
            <a:r>
              <a:rPr lang="ar-SA" sz="2800" b="1" dirty="0">
                <a:solidFill>
                  <a:srgbClr val="C00000"/>
                </a:solidFill>
                <a:cs typeface="Arial" charset="0"/>
              </a:rPr>
              <a:t> / دل  فما فوق </a:t>
            </a:r>
            <a:r>
              <a:rPr lang="ar-SA" sz="2800" b="1" dirty="0">
                <a:solidFill>
                  <a:srgbClr val="C00000"/>
                </a:solidFill>
              </a:rPr>
              <a:t>ـــــــــــــــــــــ إصابة بالسكري ـــــــــــــــــ</a:t>
            </a:r>
            <a:r>
              <a:rPr lang="ar-SA" sz="2800" b="1" dirty="0">
                <a:solidFill>
                  <a:srgbClr val="C00000"/>
                </a:solidFill>
                <a:cs typeface="Arial" charset="0"/>
              </a:rPr>
              <a:t> </a:t>
            </a:r>
          </a:p>
          <a:p>
            <a:pPr marL="457200" indent="-457200" algn="ctr" rtl="1"/>
            <a:r>
              <a:rPr lang="ar-SA" sz="2400" dirty="0">
                <a:solidFill>
                  <a:srgbClr val="C00000"/>
                </a:solidFill>
                <a:latin typeface="Arial" charset="0"/>
                <a:cs typeface="Arial" charset="0"/>
              </a:rPr>
              <a:t>ج- </a:t>
            </a:r>
            <a:r>
              <a:rPr lang="ar-SA" sz="2400" b="1" dirty="0" smtClean="0">
                <a:solidFill>
                  <a:srgbClr val="C00000"/>
                </a:solidFill>
                <a:latin typeface="Arial" charset="0"/>
                <a:cs typeface="Arial" charset="0"/>
              </a:rPr>
              <a:t>14</a:t>
            </a:r>
            <a:r>
              <a:rPr lang="ar-SY" sz="2400" b="1" dirty="0" smtClean="0">
                <a:solidFill>
                  <a:srgbClr val="C00000"/>
                </a:solidFill>
                <a:latin typeface="Arial" charset="0"/>
                <a:cs typeface="Arial" charset="0"/>
              </a:rPr>
              <a:t>1</a:t>
            </a:r>
            <a:r>
              <a:rPr lang="ar-SA" sz="2400" b="1" dirty="0" smtClean="0">
                <a:solidFill>
                  <a:srgbClr val="C00000"/>
                </a:solidFill>
                <a:latin typeface="Arial" charset="0"/>
                <a:cs typeface="Arial" charset="0"/>
              </a:rPr>
              <a:t> </a:t>
            </a:r>
            <a:r>
              <a:rPr lang="ar-SA" sz="2400" b="1" dirty="0">
                <a:solidFill>
                  <a:srgbClr val="C00000"/>
                </a:solidFill>
                <a:latin typeface="Arial" charset="0"/>
                <a:cs typeface="Arial" charset="0"/>
              </a:rPr>
              <a:t>– 199 </a:t>
            </a:r>
            <a:r>
              <a:rPr lang="ar-SA" sz="2400" b="1" dirty="0" err="1">
                <a:solidFill>
                  <a:srgbClr val="C00000"/>
                </a:solidFill>
                <a:latin typeface="Arial" charset="0"/>
                <a:cs typeface="Arial" charset="0"/>
              </a:rPr>
              <a:t>ملغ </a:t>
            </a:r>
            <a:r>
              <a:rPr lang="ar-SA" sz="2400" b="1" dirty="0">
                <a:solidFill>
                  <a:srgbClr val="C00000"/>
                </a:solidFill>
                <a:latin typeface="Arial" charset="0"/>
                <a:cs typeface="Arial" charset="0"/>
              </a:rPr>
              <a:t>/ د ل </a:t>
            </a:r>
            <a:r>
              <a:rPr lang="ar-SA" sz="2400" b="1" dirty="0" smtClean="0">
                <a:solidFill>
                  <a:srgbClr val="C00000"/>
                </a:solidFill>
                <a:latin typeface="Arial" charset="0"/>
                <a:cs typeface="Arial" charset="0"/>
              </a:rPr>
              <a:t>ـــ</a:t>
            </a:r>
            <a:r>
              <a:rPr lang="ar-SY" sz="2400" b="1" dirty="0" smtClean="0">
                <a:solidFill>
                  <a:srgbClr val="C00000"/>
                </a:solidFill>
                <a:latin typeface="Arial" charset="0"/>
                <a:cs typeface="Arial" charset="0"/>
              </a:rPr>
              <a:t>ــــ</a:t>
            </a:r>
            <a:r>
              <a:rPr lang="ar-SA" sz="2400" b="1" dirty="0" smtClean="0">
                <a:solidFill>
                  <a:srgbClr val="C00000"/>
                </a:solidFill>
                <a:latin typeface="Arial" charset="0"/>
                <a:cs typeface="Arial" charset="0"/>
              </a:rPr>
              <a:t>ـــــــــــــــــــ </a:t>
            </a:r>
            <a:r>
              <a:rPr lang="ar-SY" sz="2400" b="1" dirty="0" smtClean="0">
                <a:solidFill>
                  <a:srgbClr val="C00000"/>
                </a:solidFill>
                <a:latin typeface="Arial" charset="0"/>
                <a:cs typeface="Arial" charset="0"/>
              </a:rPr>
              <a:t>حالة مرض ما قبل السكري</a:t>
            </a:r>
          </a:p>
          <a:p>
            <a:pPr marL="457200" indent="-457200" algn="ctr" rtl="1"/>
            <a:r>
              <a:rPr lang="ar-SY" sz="2400" b="1" dirty="0" smtClean="0">
                <a:solidFill>
                  <a:schemeClr val="accent2"/>
                </a:solidFill>
                <a:latin typeface="Arial" charset="0"/>
                <a:cs typeface="Arial" charset="0"/>
              </a:rPr>
              <a:t> </a:t>
            </a:r>
            <a:r>
              <a:rPr lang="ar-SY" sz="2400" b="1" dirty="0" err="1" smtClean="0">
                <a:latin typeface="Arial" charset="0"/>
                <a:cs typeface="Arial" charset="0"/>
              </a:rPr>
              <a:t>الخضاب</a:t>
            </a:r>
            <a:r>
              <a:rPr lang="ar-SY" sz="2400" b="1" dirty="0" smtClean="0">
                <a:latin typeface="Arial" charset="0"/>
                <a:cs typeface="Arial" charset="0"/>
              </a:rPr>
              <a:t> </a:t>
            </a:r>
            <a:r>
              <a:rPr lang="ar-SY" sz="2400" b="1" dirty="0" err="1" smtClean="0">
                <a:latin typeface="Arial" charset="0"/>
                <a:cs typeface="Arial" charset="0"/>
              </a:rPr>
              <a:t>الغلوكوزي</a:t>
            </a:r>
            <a:r>
              <a:rPr lang="ar-SY" sz="2400" b="1" dirty="0" smtClean="0">
                <a:latin typeface="Arial" charset="0"/>
                <a:cs typeface="Arial" charset="0"/>
              </a:rPr>
              <a:t> </a:t>
            </a:r>
            <a:r>
              <a:rPr lang="en-US" sz="2400" b="1" dirty="0" smtClean="0">
                <a:latin typeface="Arial" charset="0"/>
                <a:cs typeface="Arial" charset="0"/>
              </a:rPr>
              <a:t>HbA1c</a:t>
            </a:r>
            <a:r>
              <a:rPr lang="ar-SY" sz="2400" b="1" dirty="0" smtClean="0">
                <a:latin typeface="Arial" charset="0"/>
                <a:cs typeface="Arial" charset="0"/>
              </a:rPr>
              <a:t> </a:t>
            </a:r>
            <a:r>
              <a:rPr lang="ar-SY" sz="2400" b="1" dirty="0" err="1" smtClean="0">
                <a:latin typeface="Arial" charset="0"/>
                <a:cs typeface="Arial" charset="0"/>
              </a:rPr>
              <a:t>:</a:t>
            </a:r>
            <a:endParaRPr lang="ar-SY" sz="2400" b="1" dirty="0" smtClean="0">
              <a:latin typeface="Arial" charset="0"/>
              <a:cs typeface="Arial" charset="0"/>
            </a:endParaRPr>
          </a:p>
          <a:p>
            <a:pPr marL="457200" indent="-457200" algn="r" rtl="1"/>
            <a:r>
              <a:rPr lang="ar-SY" sz="2400" b="1" dirty="0" smtClean="0">
                <a:solidFill>
                  <a:schemeClr val="accent2"/>
                </a:solidFill>
                <a:latin typeface="Arial" charset="0"/>
                <a:cs typeface="Arial" charset="0"/>
              </a:rPr>
              <a:t> </a:t>
            </a:r>
            <a:r>
              <a:rPr lang="ar-SY" sz="2400" b="1" dirty="0" smtClean="0">
                <a:solidFill>
                  <a:schemeClr val="accent5">
                    <a:lumMod val="50000"/>
                  </a:schemeClr>
                </a:solidFill>
                <a:latin typeface="Arial" charset="0"/>
                <a:cs typeface="Arial" charset="0"/>
              </a:rPr>
              <a:t>&gt; 6,4 %  سكري صريح      ------- 5,7 – 6,4 % ما قبل السكري</a:t>
            </a:r>
          </a:p>
          <a:p>
            <a:pPr marL="457200" indent="-457200" algn="ctr" rtl="1"/>
            <a:r>
              <a:rPr lang="ar-SY" sz="2400" b="1" dirty="0" smtClean="0">
                <a:latin typeface="Arial" charset="0"/>
                <a:cs typeface="Arial" charset="0"/>
              </a:rPr>
              <a:t>( اختبار غير موثوق بالنسبة للسكري الثانوي في </a:t>
            </a:r>
            <a:r>
              <a:rPr lang="ar-SA" sz="2400" b="1" dirty="0" smtClean="0">
                <a:latin typeface="Arial" charset="0"/>
                <a:cs typeface="Arial" charset="0"/>
              </a:rPr>
              <a:t> </a:t>
            </a:r>
            <a:r>
              <a:rPr lang="ar-SY" sz="2400" b="1" dirty="0" smtClean="0">
                <a:latin typeface="Arial" charset="0"/>
                <a:cs typeface="Arial" charset="0"/>
              </a:rPr>
              <a:t>التلاسيميا </a:t>
            </a:r>
            <a:r>
              <a:rPr lang="ar-SA" sz="2400" b="1" dirty="0" smtClean="0">
                <a:latin typeface="Arial" charset="0"/>
                <a:cs typeface="Arial" charset="0"/>
              </a:rPr>
              <a:t> </a:t>
            </a:r>
            <a:r>
              <a:rPr lang="ar-SY" sz="2400" b="1" dirty="0" smtClean="0">
                <a:latin typeface="Arial" charset="0"/>
                <a:cs typeface="Arial" charset="0"/>
              </a:rPr>
              <a:t>)</a:t>
            </a:r>
          </a:p>
        </p:txBody>
      </p:sp>
      <p:pic>
        <p:nvPicPr>
          <p:cNvPr id="194565" name="Picture 5" descr="BEAKER"/>
          <p:cNvPicPr>
            <a:picLocks noChangeAspect="1" noChangeArrowheads="1"/>
          </p:cNvPicPr>
          <p:nvPr/>
        </p:nvPicPr>
        <p:blipFill>
          <a:blip r:embed="rId2" cstate="print"/>
          <a:srcRect/>
          <a:stretch>
            <a:fillRect/>
          </a:stretch>
        </p:blipFill>
        <p:spPr bwMode="auto">
          <a:xfrm>
            <a:off x="914400" y="228600"/>
            <a:ext cx="292100" cy="846278"/>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p:cTn id="7" dur="500" fill="hold"/>
                                        <p:tgtEl>
                                          <p:spTgt spid="194562"/>
                                        </p:tgtEl>
                                        <p:attrNameLst>
                                          <p:attrName>ppt_w</p:attrName>
                                        </p:attrNameLst>
                                      </p:cBhvr>
                                      <p:tavLst>
                                        <p:tav tm="0">
                                          <p:val>
                                            <p:fltVal val="0"/>
                                          </p:val>
                                        </p:tav>
                                        <p:tav tm="100000">
                                          <p:val>
                                            <p:strVal val="#ppt_w"/>
                                          </p:val>
                                        </p:tav>
                                      </p:tavLst>
                                    </p:anim>
                                    <p:anim calcmode="lin" valueType="num">
                                      <p:cBhvr>
                                        <p:cTn id="8" dur="500" fill="hold"/>
                                        <p:tgtEl>
                                          <p:spTgt spid="1945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94565"/>
                                        </p:tgtEl>
                                        <p:attrNameLst>
                                          <p:attrName>style.visibility</p:attrName>
                                        </p:attrNameLst>
                                      </p:cBhvr>
                                      <p:to>
                                        <p:strVal val="visible"/>
                                      </p:to>
                                    </p:set>
                                    <p:anim calcmode="lin" valueType="num">
                                      <p:cBhvr>
                                        <p:cTn id="12" dur="500" fill="hold"/>
                                        <p:tgtEl>
                                          <p:spTgt spid="194565"/>
                                        </p:tgtEl>
                                        <p:attrNameLst>
                                          <p:attrName>ppt_w</p:attrName>
                                        </p:attrNameLst>
                                      </p:cBhvr>
                                      <p:tavLst>
                                        <p:tav tm="0">
                                          <p:val>
                                            <p:fltVal val="0"/>
                                          </p:val>
                                        </p:tav>
                                        <p:tav tm="100000">
                                          <p:val>
                                            <p:strVal val="#ppt_w"/>
                                          </p:val>
                                        </p:tav>
                                      </p:tavLst>
                                    </p:anim>
                                    <p:anim calcmode="lin" valueType="num">
                                      <p:cBhvr>
                                        <p:cTn id="13" dur="500" fill="hold"/>
                                        <p:tgtEl>
                                          <p:spTgt spid="194565"/>
                                        </p:tgtEl>
                                        <p:attrNameLst>
                                          <p:attrName>ppt_h</p:attrName>
                                        </p:attrNameLst>
                                      </p:cBhvr>
                                      <p:tavLst>
                                        <p:tav tm="0">
                                          <p:val>
                                            <p:fltVal val="0"/>
                                          </p:val>
                                        </p:tav>
                                        <p:tav tm="100000">
                                          <p:val>
                                            <p:strVal val="#ppt_h"/>
                                          </p:val>
                                        </p:tav>
                                      </p:tavLst>
                                    </p:anim>
                                    <p:anim calcmode="lin" valueType="num">
                                      <p:cBhvr>
                                        <p:cTn id="14" dur="500" fill="hold"/>
                                        <p:tgtEl>
                                          <p:spTgt spid="194565"/>
                                        </p:tgtEl>
                                        <p:attrNameLst>
                                          <p:attrName>ppt_x</p:attrName>
                                        </p:attrNameLst>
                                      </p:cBhvr>
                                      <p:tavLst>
                                        <p:tav tm="0">
                                          <p:val>
                                            <p:fltVal val="0.5"/>
                                          </p:val>
                                        </p:tav>
                                        <p:tav tm="100000">
                                          <p:val>
                                            <p:strVal val="#ppt_x"/>
                                          </p:val>
                                        </p:tav>
                                      </p:tavLst>
                                    </p:anim>
                                    <p:anim calcmode="lin" valueType="num">
                                      <p:cBhvr>
                                        <p:cTn id="15" dur="500" fill="hold"/>
                                        <p:tgtEl>
                                          <p:spTgt spid="1945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a:off x="2667000" y="4038600"/>
            <a:ext cx="5105400" cy="2819400"/>
          </a:xfrm>
          <a:prstGeom prst="rect">
            <a:avLst/>
          </a:prstGeom>
          <a:noFill/>
          <a:ln w="9525">
            <a:noFill/>
            <a:miter lim="800000"/>
            <a:headEnd/>
            <a:tailEnd/>
          </a:ln>
          <a:effectLst/>
        </p:spPr>
      </p:pic>
      <p:pic>
        <p:nvPicPr>
          <p:cNvPr id="78850" name="Picture 2" descr="C:\Users\AZMI\Desktop\التلاسيميا\قلب 2.jpg"/>
          <p:cNvPicPr>
            <a:picLocks noChangeAspect="1" noChangeArrowheads="1"/>
          </p:cNvPicPr>
          <p:nvPr/>
        </p:nvPicPr>
        <p:blipFill>
          <a:blip r:embed="rId3" cstate="print"/>
          <a:srcRect/>
          <a:stretch>
            <a:fillRect/>
          </a:stretch>
        </p:blipFill>
        <p:spPr bwMode="auto">
          <a:xfrm>
            <a:off x="6781800" y="685800"/>
            <a:ext cx="1371600" cy="1614108"/>
          </a:xfrm>
          <a:prstGeom prst="rect">
            <a:avLst/>
          </a:prstGeom>
          <a:noFill/>
        </p:spPr>
      </p:pic>
      <p:pic>
        <p:nvPicPr>
          <p:cNvPr id="97285" name="Picture 5" descr="C:\Users\AZMI\Desktop\التلاسيميا\بنكرياس بالحديد.jpg"/>
          <p:cNvPicPr>
            <a:picLocks noChangeAspect="1" noChangeArrowheads="1"/>
          </p:cNvPicPr>
          <p:nvPr/>
        </p:nvPicPr>
        <p:blipFill>
          <a:blip r:embed="rId4" cstate="print"/>
          <a:srcRect/>
          <a:stretch>
            <a:fillRect/>
          </a:stretch>
        </p:blipFill>
        <p:spPr bwMode="auto">
          <a:xfrm>
            <a:off x="2819400" y="762000"/>
            <a:ext cx="1963911" cy="1328737"/>
          </a:xfrm>
          <a:prstGeom prst="rect">
            <a:avLst/>
          </a:prstGeom>
          <a:noFill/>
        </p:spPr>
      </p:pic>
      <p:pic>
        <p:nvPicPr>
          <p:cNvPr id="97284" name="Picture 4" descr="C:\Users\AZMI\Desktop\التلاسيميا\كبد بالحديد.jpg"/>
          <p:cNvPicPr>
            <a:picLocks noChangeAspect="1" noChangeArrowheads="1"/>
          </p:cNvPicPr>
          <p:nvPr/>
        </p:nvPicPr>
        <p:blipFill>
          <a:blip r:embed="rId5" cstate="print"/>
          <a:srcRect/>
          <a:stretch>
            <a:fillRect/>
          </a:stretch>
        </p:blipFill>
        <p:spPr bwMode="auto">
          <a:xfrm>
            <a:off x="4724400" y="781406"/>
            <a:ext cx="1932263" cy="1452206"/>
          </a:xfrm>
          <a:prstGeom prst="rect">
            <a:avLst/>
          </a:prstGeom>
          <a:noFill/>
        </p:spPr>
      </p:pic>
      <p:cxnSp>
        <p:nvCxnSpPr>
          <p:cNvPr id="7" name="Straight Arrow Connector 6"/>
          <p:cNvCxnSpPr>
            <a:endCxn id="44" idx="0"/>
          </p:cNvCxnSpPr>
          <p:nvPr/>
        </p:nvCxnSpPr>
        <p:spPr bwMode="auto">
          <a:xfrm rot="5400000">
            <a:off x="6877050" y="2686050"/>
            <a:ext cx="1295400" cy="381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877594" y="2513806"/>
            <a:ext cx="15240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5400000">
            <a:off x="3086100" y="2552700"/>
            <a:ext cx="14478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4" name="Rectangle 43"/>
          <p:cNvSpPr/>
          <p:nvPr/>
        </p:nvSpPr>
        <p:spPr bwMode="auto">
          <a:xfrm>
            <a:off x="6400800" y="3352800"/>
            <a:ext cx="2209800" cy="6858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Char char="-"/>
              <a:tabLst/>
            </a:pPr>
            <a:r>
              <a:rPr kumimoji="0" lang="ar-SY" sz="2000" b="1" i="0" u="none" strike="noStrike" cap="none" normalizeH="0" baseline="0" dirty="0" smtClean="0">
                <a:ln>
                  <a:noFill/>
                </a:ln>
                <a:solidFill>
                  <a:schemeClr val="bg1"/>
                </a:solidFill>
                <a:effectLst/>
                <a:latin typeface="Times New Roman" pitchFamily="18" charset="0"/>
                <a:cs typeface="Arial" charset="0"/>
              </a:rPr>
              <a:t>اضطرب النظم القلبي </a:t>
            </a:r>
          </a:p>
          <a:p>
            <a:pPr marL="0" marR="0" indent="0" algn="r" defTabSz="914400" rtl="1" eaLnBrk="1" fontAlgn="base" latinLnBrk="0" hangingPunct="1">
              <a:lnSpc>
                <a:spcPct val="100000"/>
              </a:lnSpc>
              <a:spcBef>
                <a:spcPct val="0"/>
              </a:spcBef>
              <a:spcAft>
                <a:spcPct val="0"/>
              </a:spcAft>
              <a:buClrTx/>
              <a:buSzTx/>
              <a:buFontTx/>
              <a:buChar char="-"/>
              <a:tabLst/>
            </a:pPr>
            <a:r>
              <a:rPr kumimoji="0" lang="ar-SY" sz="2000" b="1" i="0" u="none" strike="noStrike" cap="none" normalizeH="0" dirty="0" smtClean="0">
                <a:ln>
                  <a:noFill/>
                </a:ln>
                <a:solidFill>
                  <a:schemeClr val="bg1"/>
                </a:solidFill>
                <a:effectLst/>
                <a:latin typeface="Times New Roman" pitchFamily="18" charset="0"/>
                <a:cs typeface="Arial" charset="0"/>
              </a:rPr>
              <a:t> القصور القلبي</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p:txBody>
      </p:sp>
      <p:sp>
        <p:nvSpPr>
          <p:cNvPr id="48" name="Rectangle 47"/>
          <p:cNvSpPr/>
          <p:nvPr/>
        </p:nvSpPr>
        <p:spPr bwMode="auto">
          <a:xfrm>
            <a:off x="533400" y="3276600"/>
            <a:ext cx="5562600" cy="7620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a:ln>
                  <a:noFill/>
                </a:ln>
                <a:solidFill>
                  <a:schemeClr val="bg1"/>
                </a:solidFill>
                <a:effectLst/>
                <a:latin typeface="Times New Roman" pitchFamily="18" charset="0"/>
                <a:cs typeface="Arial" charset="0"/>
              </a:rPr>
              <a:t>داء سكري </a:t>
            </a:r>
            <a:r>
              <a:rPr kumimoji="0" lang="ar-SY" sz="2800" b="1" i="0" u="none" strike="noStrike" cap="none" normalizeH="0" baseline="0" dirty="0" err="1" smtClean="0">
                <a:ln>
                  <a:noFill/>
                </a:ln>
                <a:solidFill>
                  <a:schemeClr val="bg1"/>
                </a:solidFill>
                <a:effectLst/>
                <a:latin typeface="Times New Roman" pitchFamily="18" charset="0"/>
                <a:cs typeface="Arial" charset="0"/>
              </a:rPr>
              <a:t>بنمطيه </a:t>
            </a:r>
            <a:r>
              <a:rPr kumimoji="0" lang="ar-SY" sz="2800" b="1" i="0" u="none" strike="noStrike" cap="none" normalizeH="0" baseline="0" dirty="0" smtClean="0">
                <a:ln>
                  <a:noFill/>
                </a:ln>
                <a:solidFill>
                  <a:schemeClr val="bg1"/>
                </a:solidFill>
                <a:effectLst/>
                <a:latin typeface="Times New Roman" pitchFamily="18" charset="0"/>
                <a:cs typeface="Arial" charset="0"/>
              </a:rPr>
              <a:t>( </a:t>
            </a:r>
            <a:r>
              <a:rPr kumimoji="0" lang="ar-SY" sz="2800" b="1" i="0" u="none" strike="noStrike" cap="none" normalizeH="0" baseline="0" dirty="0" err="1" smtClean="0">
                <a:ln>
                  <a:noFill/>
                </a:ln>
                <a:solidFill>
                  <a:schemeClr val="bg1"/>
                </a:solidFill>
                <a:effectLst/>
                <a:latin typeface="Times New Roman" pitchFamily="18" charset="0"/>
                <a:cs typeface="Arial" charset="0"/>
              </a:rPr>
              <a:t>1 </a:t>
            </a:r>
            <a:r>
              <a:rPr kumimoji="0" lang="ar-SY" sz="2800" b="1" i="0" u="none" strike="noStrike" cap="none" normalizeH="0" baseline="0" dirty="0" smtClean="0">
                <a:ln>
                  <a:noFill/>
                </a:ln>
                <a:solidFill>
                  <a:schemeClr val="bg1"/>
                </a:solidFill>
                <a:effectLst/>
                <a:latin typeface="Times New Roman" pitchFamily="18" charset="0"/>
                <a:cs typeface="Arial" charset="0"/>
              </a:rPr>
              <a:t>، </a:t>
            </a:r>
            <a:r>
              <a:rPr kumimoji="0" lang="ar-SY" sz="2800" b="1" i="0" u="none" strike="noStrike" cap="none" normalizeH="0" baseline="0" dirty="0" err="1" smtClean="0">
                <a:ln>
                  <a:noFill/>
                </a:ln>
                <a:solidFill>
                  <a:schemeClr val="bg1"/>
                </a:solidFill>
                <a:effectLst/>
                <a:latin typeface="Times New Roman" pitchFamily="18" charset="0"/>
                <a:cs typeface="Arial" charset="0"/>
              </a:rPr>
              <a:t>2 )</a:t>
            </a:r>
            <a:endParaRPr kumimoji="0" lang="en-US" sz="2800" b="1" i="0" u="none" strike="noStrike" cap="none" normalizeH="0" baseline="0" dirty="0" smtClean="0">
              <a:ln>
                <a:noFill/>
              </a:ln>
              <a:solidFill>
                <a:schemeClr val="bg1"/>
              </a:solidFill>
              <a:effectLst/>
              <a:latin typeface="Times New Roman" pitchFamily="18" charset="0"/>
              <a:cs typeface="Arial" charset="0"/>
            </a:endParaRPr>
          </a:p>
        </p:txBody>
      </p:sp>
      <p:sp>
        <p:nvSpPr>
          <p:cNvPr id="51" name="Down Arrow 50"/>
          <p:cNvSpPr/>
          <p:nvPr/>
        </p:nvSpPr>
        <p:spPr bwMode="auto">
          <a:xfrm>
            <a:off x="3200400" y="4038600"/>
            <a:ext cx="304800" cy="7620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8" name="Title 57"/>
          <p:cNvSpPr>
            <a:spLocks noGrp="1"/>
          </p:cNvSpPr>
          <p:nvPr>
            <p:ph type="title"/>
          </p:nvPr>
        </p:nvSpPr>
        <p:spPr>
          <a:xfrm>
            <a:off x="304800" y="228600"/>
            <a:ext cx="8839200" cy="533400"/>
          </a:xfrm>
        </p:spPr>
        <p:txBody>
          <a:bodyPr>
            <a:normAutofit/>
          </a:bodyPr>
          <a:lstStyle/>
          <a:p>
            <a:r>
              <a:rPr lang="ar-SY" sz="2800" b="1" dirty="0" smtClean="0"/>
              <a:t>لماذا ينطوي السكري المرافق </a:t>
            </a:r>
            <a:r>
              <a:rPr lang="ar-SY" sz="2800" b="1" dirty="0" err="1" smtClean="0"/>
              <a:t>للتلاسيميا</a:t>
            </a:r>
            <a:r>
              <a:rPr lang="ar-SY" sz="2800" b="1" dirty="0" smtClean="0"/>
              <a:t> على خطورة </a:t>
            </a:r>
            <a:r>
              <a:rPr lang="ar-SY" sz="2800" b="1" dirty="0" err="1" smtClean="0"/>
              <a:t>بالغة ؟؟؟</a:t>
            </a:r>
            <a:endParaRPr lang="en-US" sz="2800" b="1" dirty="0"/>
          </a:p>
        </p:txBody>
      </p:sp>
      <p:sp>
        <p:nvSpPr>
          <p:cNvPr id="13" name="Down Arrow 12"/>
          <p:cNvSpPr/>
          <p:nvPr/>
        </p:nvSpPr>
        <p:spPr bwMode="auto">
          <a:xfrm>
            <a:off x="6400800" y="4038600"/>
            <a:ext cx="304800" cy="6858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pic>
        <p:nvPicPr>
          <p:cNvPr id="16" name="Picture 2" descr="C:\Users\AZMI\Desktop\نسيج شحمي.jpg"/>
          <p:cNvPicPr>
            <a:picLocks noChangeAspect="1" noChangeArrowheads="1"/>
          </p:cNvPicPr>
          <p:nvPr/>
        </p:nvPicPr>
        <p:blipFill>
          <a:blip r:embed="rId6" cstate="print"/>
          <a:srcRect/>
          <a:stretch>
            <a:fillRect/>
          </a:stretch>
        </p:blipFill>
        <p:spPr bwMode="auto">
          <a:xfrm>
            <a:off x="1451662" y="914401"/>
            <a:ext cx="1368917" cy="1066800"/>
          </a:xfrm>
          <a:prstGeom prst="rect">
            <a:avLst/>
          </a:prstGeom>
          <a:noFill/>
        </p:spPr>
      </p:pic>
      <p:pic>
        <p:nvPicPr>
          <p:cNvPr id="18" name="Picture 3" descr="C:\Users\AZMI\Desktop\عضلةنسخ.jpg"/>
          <p:cNvPicPr>
            <a:picLocks noChangeAspect="1" noChangeArrowheads="1"/>
          </p:cNvPicPr>
          <p:nvPr/>
        </p:nvPicPr>
        <p:blipFill>
          <a:blip r:embed="rId7" cstate="print"/>
          <a:srcRect/>
          <a:stretch>
            <a:fillRect/>
          </a:stretch>
        </p:blipFill>
        <p:spPr bwMode="auto">
          <a:xfrm>
            <a:off x="148582" y="838200"/>
            <a:ext cx="1223018" cy="1143000"/>
          </a:xfrm>
          <a:prstGeom prst="rect">
            <a:avLst/>
          </a:prstGeom>
          <a:noFill/>
        </p:spPr>
      </p:pic>
      <p:cxnSp>
        <p:nvCxnSpPr>
          <p:cNvPr id="20" name="Straight Arrow Connector 19"/>
          <p:cNvCxnSpPr>
            <a:stCxn id="16" idx="2"/>
          </p:cNvCxnSpPr>
          <p:nvPr/>
        </p:nvCxnSpPr>
        <p:spPr bwMode="auto">
          <a:xfrm rot="5400000">
            <a:off x="1487163" y="2627641"/>
            <a:ext cx="1295399" cy="251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5400000">
            <a:off x="191294" y="2475706"/>
            <a:ext cx="14478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6" name="Left Arrow 25"/>
          <p:cNvSpPr/>
          <p:nvPr/>
        </p:nvSpPr>
        <p:spPr bwMode="auto">
          <a:xfrm>
            <a:off x="1981200" y="5029200"/>
            <a:ext cx="762000" cy="609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27" name="Rectangle 26"/>
          <p:cNvSpPr/>
          <p:nvPr/>
        </p:nvSpPr>
        <p:spPr bwMode="auto">
          <a:xfrm>
            <a:off x="228600" y="4343400"/>
            <a:ext cx="1600200" cy="2286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400" b="0" i="0" u="none" strike="noStrike" cap="none" normalizeH="0" baseline="0" dirty="0" smtClean="0">
                <a:ln>
                  <a:noFill/>
                </a:ln>
                <a:solidFill>
                  <a:schemeClr val="bg1"/>
                </a:solidFill>
                <a:effectLst/>
                <a:latin typeface="Times New Roman" pitchFamily="18" charset="0"/>
                <a:cs typeface="Arial" charset="0"/>
              </a:rPr>
              <a:t>ارتفاع معدلات</a:t>
            </a:r>
            <a:r>
              <a:rPr kumimoji="0" lang="ar-SY" sz="2400" b="0" i="0" u="none" strike="noStrike" cap="none" normalizeH="0" dirty="0" smtClean="0">
                <a:ln>
                  <a:noFill/>
                </a:ln>
                <a:solidFill>
                  <a:schemeClr val="bg1"/>
                </a:solidFill>
                <a:effectLst/>
                <a:latin typeface="Times New Roman" pitchFamily="18" charset="0"/>
                <a:cs typeface="Arial" charset="0"/>
              </a:rPr>
              <a:t> </a:t>
            </a:r>
          </a:p>
          <a:p>
            <a:pPr marL="0" marR="0" indent="0" algn="ctr" defTabSz="914400" rtl="1" eaLnBrk="1" fontAlgn="base" latinLnBrk="0" hangingPunct="1">
              <a:lnSpc>
                <a:spcPct val="100000"/>
              </a:lnSpc>
              <a:spcBef>
                <a:spcPct val="0"/>
              </a:spcBef>
              <a:spcAft>
                <a:spcPct val="0"/>
              </a:spcAft>
              <a:buClrTx/>
              <a:buSzTx/>
              <a:buFontTx/>
              <a:buNone/>
              <a:tabLst/>
            </a:pPr>
            <a:r>
              <a:rPr lang="ar-SY" sz="2400" baseline="0" dirty="0" err="1" smtClean="0">
                <a:solidFill>
                  <a:schemeClr val="bg1"/>
                </a:solidFill>
                <a:latin typeface="Times New Roman" pitchFamily="18" charset="0"/>
                <a:cs typeface="Arial" charset="0"/>
              </a:rPr>
              <a:t>المراضة</a:t>
            </a:r>
            <a:r>
              <a:rPr lang="ar-SY" sz="2400" dirty="0" smtClean="0">
                <a:solidFill>
                  <a:schemeClr val="bg1"/>
                </a:solidFill>
                <a:latin typeface="Times New Roman" pitchFamily="18" charset="0"/>
                <a:cs typeface="Arial" charset="0"/>
              </a:rPr>
              <a:t> والإنفاق الصحي والطبي </a:t>
            </a:r>
          </a:p>
          <a:p>
            <a:pPr marL="0" marR="0" indent="0" algn="ctr" defTabSz="914400" rtl="1" eaLnBrk="1" fontAlgn="base" latinLnBrk="0" hangingPunct="1">
              <a:lnSpc>
                <a:spcPct val="100000"/>
              </a:lnSpc>
              <a:spcBef>
                <a:spcPct val="0"/>
              </a:spcBef>
              <a:spcAft>
                <a:spcPct val="0"/>
              </a:spcAft>
              <a:buClrTx/>
              <a:buSzTx/>
              <a:buFontTx/>
              <a:buNone/>
              <a:tabLst/>
            </a:pPr>
            <a:r>
              <a:rPr kumimoji="0" lang="ar-SY" sz="2400" b="0" i="0" u="none" strike="noStrike" cap="none" normalizeH="0" baseline="0" dirty="0" smtClean="0">
                <a:ln>
                  <a:noFill/>
                </a:ln>
                <a:solidFill>
                  <a:schemeClr val="bg1"/>
                </a:solidFill>
                <a:effectLst/>
                <a:latin typeface="Times New Roman" pitchFamily="18" charset="0"/>
                <a:cs typeface="Arial" charset="0"/>
              </a:rPr>
              <a:t>والوفيات</a:t>
            </a:r>
            <a:r>
              <a:rPr kumimoji="0" lang="ar-SY" sz="2400" b="0" i="0" u="none" strike="noStrike" cap="none" normalizeH="0" dirty="0" smtClean="0">
                <a:ln>
                  <a:noFill/>
                </a:ln>
                <a:solidFill>
                  <a:schemeClr val="bg1"/>
                </a:solidFill>
                <a:effectLst/>
                <a:latin typeface="Times New Roman" pitchFamily="18" charset="0"/>
                <a:cs typeface="Arial" charset="0"/>
              </a:rPr>
              <a:t> </a:t>
            </a:r>
            <a:endParaRPr kumimoji="0" lang="en-US" sz="2400" b="0" i="0" u="none" strike="noStrike" cap="none" normalizeH="0" baseline="0" dirty="0" smtClean="0">
              <a:ln>
                <a:noFill/>
              </a:ln>
              <a:solidFill>
                <a:schemeClr val="bg1"/>
              </a:solidFill>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8"/>
          <p:cNvSpPr txBox="1">
            <a:spLocks noChangeArrowheads="1"/>
          </p:cNvSpPr>
          <p:nvPr/>
        </p:nvSpPr>
        <p:spPr bwMode="auto">
          <a:xfrm>
            <a:off x="0" y="762000"/>
            <a:ext cx="9036050" cy="941796"/>
          </a:xfrm>
          <a:prstGeom prst="rect">
            <a:avLst/>
          </a:prstGeom>
          <a:noFill/>
          <a:ln w="9525">
            <a:noFill/>
            <a:miter lim="800000"/>
            <a:headEnd/>
            <a:tailEnd/>
          </a:ln>
        </p:spPr>
        <p:txBody>
          <a:bodyPr>
            <a:spAutoFit/>
          </a:bodyPr>
          <a:lstStyle/>
          <a:p>
            <a:pPr marL="628650" indent="-366713" algn="r" rtl="1">
              <a:spcAft>
                <a:spcPct val="40000"/>
              </a:spcAft>
              <a:buClr>
                <a:srgbClr val="A50021"/>
              </a:buClr>
              <a:buFont typeface="Tahoma" pitchFamily="34" charset="0"/>
              <a:buChar char="●"/>
            </a:pPr>
            <a:r>
              <a:rPr lang="ar-SY" sz="2300" dirty="0" err="1" smtClean="0"/>
              <a:t>الوقاية </a:t>
            </a:r>
            <a:r>
              <a:rPr lang="ar-SY" sz="2300" dirty="0" smtClean="0"/>
              <a:t>، الكشف عن ا المضاعفات وتدبيرها </a:t>
            </a:r>
          </a:p>
          <a:p>
            <a:pPr marL="628650" indent="-366713" algn="r" rtl="1">
              <a:spcAft>
                <a:spcPct val="40000"/>
              </a:spcAft>
              <a:buClr>
                <a:srgbClr val="A50021"/>
              </a:buClr>
              <a:buFont typeface="Tahoma" pitchFamily="34" charset="0"/>
              <a:buChar char="●"/>
            </a:pPr>
            <a:r>
              <a:rPr lang="ar-SY" sz="2300" dirty="0" smtClean="0"/>
              <a:t>المضاعفات الوعائية الكبيرة والدقيقة</a:t>
            </a:r>
          </a:p>
        </p:txBody>
      </p:sp>
      <p:sp>
        <p:nvSpPr>
          <p:cNvPr id="2053" name="TextBox 6"/>
          <p:cNvSpPr txBox="1">
            <a:spLocks noChangeArrowheads="1"/>
          </p:cNvSpPr>
          <p:nvPr/>
        </p:nvSpPr>
        <p:spPr bwMode="auto">
          <a:xfrm>
            <a:off x="838200" y="152400"/>
            <a:ext cx="7740650" cy="461665"/>
          </a:xfrm>
          <a:prstGeom prst="rect">
            <a:avLst/>
          </a:prstGeom>
          <a:noFill/>
          <a:ln w="25400">
            <a:noFill/>
            <a:miter lim="800000"/>
            <a:headEnd/>
            <a:tailEnd/>
          </a:ln>
        </p:spPr>
        <p:txBody>
          <a:bodyPr wrap="square">
            <a:spAutoFit/>
          </a:bodyPr>
          <a:lstStyle/>
          <a:p>
            <a:pPr algn="ctr" rtl="1"/>
            <a:r>
              <a:rPr lang="ar-SY" sz="2400" b="1" dirty="0" smtClean="0">
                <a:solidFill>
                  <a:srgbClr val="FF0000"/>
                </a:solidFill>
              </a:rPr>
              <a:t>أهداف تدبير الداء السكري عند مرضى </a:t>
            </a:r>
            <a:r>
              <a:rPr lang="ar-SY" sz="2400" b="1" dirty="0" err="1" smtClean="0">
                <a:solidFill>
                  <a:srgbClr val="FF0000"/>
                </a:solidFill>
              </a:rPr>
              <a:t>التلاسيميا</a:t>
            </a:r>
            <a:r>
              <a:rPr lang="ar-SY" sz="2400" b="1" dirty="0" smtClean="0">
                <a:solidFill>
                  <a:srgbClr val="FF0000"/>
                </a:solidFill>
              </a:rPr>
              <a:t> </a:t>
            </a:r>
            <a:endParaRPr lang="el-GR" sz="2400" b="1" dirty="0">
              <a:solidFill>
                <a:srgbClr val="FF0000"/>
              </a:solidFill>
            </a:endParaRPr>
          </a:p>
        </p:txBody>
      </p:sp>
      <p:grpSp>
        <p:nvGrpSpPr>
          <p:cNvPr id="2" name="Group 27"/>
          <p:cNvGrpSpPr>
            <a:grpSpLocks/>
          </p:cNvGrpSpPr>
          <p:nvPr/>
        </p:nvGrpSpPr>
        <p:grpSpPr bwMode="auto">
          <a:xfrm>
            <a:off x="179387" y="1700213"/>
            <a:ext cx="2898775" cy="2641601"/>
            <a:chOff x="113" y="1071"/>
            <a:chExt cx="1826" cy="1664"/>
          </a:xfrm>
        </p:grpSpPr>
        <p:graphicFrame>
          <p:nvGraphicFramePr>
            <p:cNvPr id="2050" name="Object 6"/>
            <p:cNvGraphicFramePr>
              <a:graphicFrameLocks noChangeAspect="1"/>
            </p:cNvGraphicFramePr>
            <p:nvPr/>
          </p:nvGraphicFramePr>
          <p:xfrm>
            <a:off x="124" y="1525"/>
            <a:ext cx="1815" cy="1210"/>
          </p:xfrm>
          <a:graphic>
            <a:graphicData uri="http://schemas.openxmlformats.org/presentationml/2006/ole">
              <p:oleObj spid="_x0000_s1026" name="Photo Editor Photo" r:id="rId4" imgW="20571429" imgH="13714286" progId="">
                <p:embed/>
              </p:oleObj>
            </a:graphicData>
          </a:graphic>
        </p:graphicFrame>
        <p:sp>
          <p:nvSpPr>
            <p:cNvPr id="2070" name="Text Box 18"/>
            <p:cNvSpPr txBox="1">
              <a:spLocks noChangeArrowheads="1"/>
            </p:cNvSpPr>
            <p:nvPr/>
          </p:nvSpPr>
          <p:spPr bwMode="auto">
            <a:xfrm>
              <a:off x="113" y="1071"/>
              <a:ext cx="1815" cy="233"/>
            </a:xfrm>
            <a:prstGeom prst="rect">
              <a:avLst/>
            </a:prstGeom>
            <a:noFill/>
            <a:ln w="9525">
              <a:noFill/>
              <a:miter lim="800000"/>
              <a:headEnd/>
              <a:tailEnd/>
            </a:ln>
          </p:spPr>
          <p:txBody>
            <a:bodyPr>
              <a:spAutoFit/>
            </a:bodyPr>
            <a:lstStyle/>
            <a:p>
              <a:pPr algn="ctr" rtl="1">
                <a:spcBef>
                  <a:spcPct val="50000"/>
                </a:spcBef>
              </a:pPr>
              <a:r>
                <a:rPr lang="ar-SY" b="1" dirty="0" smtClean="0"/>
                <a:t>اعتلال الشبكية غير المنمي</a:t>
              </a:r>
              <a:endParaRPr lang="en-GB" b="1" dirty="0"/>
            </a:p>
          </p:txBody>
        </p:sp>
      </p:grpSp>
      <p:grpSp>
        <p:nvGrpSpPr>
          <p:cNvPr id="3" name="Group 23"/>
          <p:cNvGrpSpPr>
            <a:grpSpLocks/>
          </p:cNvGrpSpPr>
          <p:nvPr/>
        </p:nvGrpSpPr>
        <p:grpSpPr bwMode="auto">
          <a:xfrm>
            <a:off x="509588" y="4357688"/>
            <a:ext cx="2449512" cy="2260600"/>
            <a:chOff x="546" y="2750"/>
            <a:chExt cx="1543" cy="1424"/>
          </a:xfrm>
        </p:grpSpPr>
        <p:pic>
          <p:nvPicPr>
            <p:cNvPr id="2068" name="Picture 7" descr="NVE"/>
            <p:cNvPicPr>
              <a:picLocks noChangeAspect="1" noChangeArrowheads="1"/>
            </p:cNvPicPr>
            <p:nvPr/>
          </p:nvPicPr>
          <p:blipFill>
            <a:blip r:embed="rId5" cstate="print"/>
            <a:srcRect/>
            <a:stretch>
              <a:fillRect/>
            </a:stretch>
          </p:blipFill>
          <p:spPr bwMode="auto">
            <a:xfrm>
              <a:off x="612" y="2931"/>
              <a:ext cx="1315" cy="1243"/>
            </a:xfrm>
            <a:prstGeom prst="rect">
              <a:avLst/>
            </a:prstGeom>
            <a:noFill/>
            <a:ln w="9525">
              <a:noFill/>
              <a:miter lim="800000"/>
              <a:headEnd/>
              <a:tailEnd/>
            </a:ln>
          </p:spPr>
        </p:pic>
        <p:sp>
          <p:nvSpPr>
            <p:cNvPr id="2069" name="Text Box 19"/>
            <p:cNvSpPr txBox="1">
              <a:spLocks noChangeArrowheads="1"/>
            </p:cNvSpPr>
            <p:nvPr/>
          </p:nvSpPr>
          <p:spPr bwMode="auto">
            <a:xfrm>
              <a:off x="546" y="2750"/>
              <a:ext cx="1543" cy="213"/>
            </a:xfrm>
            <a:prstGeom prst="rect">
              <a:avLst/>
            </a:prstGeom>
            <a:noFill/>
            <a:ln w="9525">
              <a:noFill/>
              <a:miter lim="800000"/>
              <a:headEnd/>
              <a:tailEnd/>
            </a:ln>
          </p:spPr>
          <p:txBody>
            <a:bodyPr>
              <a:spAutoFit/>
            </a:bodyPr>
            <a:lstStyle/>
            <a:p>
              <a:pPr algn="ctr" rtl="1">
                <a:spcBef>
                  <a:spcPct val="50000"/>
                </a:spcBef>
              </a:pPr>
              <a:r>
                <a:rPr lang="ar-SY" sz="1600" b="1" dirty="0" smtClean="0"/>
                <a:t>اعتلال الشبكية المنمي</a:t>
              </a:r>
              <a:endParaRPr lang="en-GB" sz="1600" b="1" dirty="0"/>
            </a:p>
          </p:txBody>
        </p:sp>
      </p:grpSp>
      <p:grpSp>
        <p:nvGrpSpPr>
          <p:cNvPr id="4" name="Group 29"/>
          <p:cNvGrpSpPr>
            <a:grpSpLocks/>
          </p:cNvGrpSpPr>
          <p:nvPr/>
        </p:nvGrpSpPr>
        <p:grpSpPr bwMode="auto">
          <a:xfrm>
            <a:off x="3124200" y="2057400"/>
            <a:ext cx="2881313" cy="2286000"/>
            <a:chOff x="1968" y="1296"/>
            <a:chExt cx="1815" cy="1302"/>
          </a:xfrm>
        </p:grpSpPr>
        <p:pic>
          <p:nvPicPr>
            <p:cNvPr id="2066" name="Picture 9" descr="Slide3x"/>
            <p:cNvPicPr>
              <a:picLocks noChangeAspect="1" noChangeArrowheads="1"/>
            </p:cNvPicPr>
            <p:nvPr/>
          </p:nvPicPr>
          <p:blipFill>
            <a:blip r:embed="rId6" cstate="print">
              <a:lum bright="-18000" contrast="30000"/>
            </a:blip>
            <a:srcRect/>
            <a:stretch>
              <a:fillRect/>
            </a:stretch>
          </p:blipFill>
          <p:spPr bwMode="auto">
            <a:xfrm>
              <a:off x="2038" y="1530"/>
              <a:ext cx="1633" cy="1068"/>
            </a:xfrm>
            <a:prstGeom prst="rect">
              <a:avLst/>
            </a:prstGeom>
            <a:noFill/>
            <a:ln w="9525">
              <a:noFill/>
              <a:miter lim="800000"/>
              <a:headEnd/>
              <a:tailEnd/>
            </a:ln>
          </p:spPr>
        </p:pic>
        <p:sp>
          <p:nvSpPr>
            <p:cNvPr id="2067" name="Text Box 20"/>
            <p:cNvSpPr txBox="1">
              <a:spLocks noChangeArrowheads="1"/>
            </p:cNvSpPr>
            <p:nvPr/>
          </p:nvSpPr>
          <p:spPr bwMode="auto">
            <a:xfrm>
              <a:off x="1968" y="1296"/>
              <a:ext cx="1815" cy="252"/>
            </a:xfrm>
            <a:prstGeom prst="rect">
              <a:avLst/>
            </a:prstGeom>
            <a:noFill/>
            <a:ln w="9525">
              <a:noFill/>
              <a:miter lim="800000"/>
              <a:headEnd/>
              <a:tailEnd/>
            </a:ln>
          </p:spPr>
          <p:txBody>
            <a:bodyPr>
              <a:spAutoFit/>
            </a:bodyPr>
            <a:lstStyle/>
            <a:p>
              <a:pPr algn="ctr" rtl="1">
                <a:spcBef>
                  <a:spcPct val="50000"/>
                </a:spcBef>
              </a:pPr>
              <a:r>
                <a:rPr lang="ar-SY" sz="2000" b="1" dirty="0" smtClean="0"/>
                <a:t>اعتلال </a:t>
              </a:r>
              <a:r>
                <a:rPr lang="ar-SY" sz="2000" b="1" dirty="0" err="1" smtClean="0"/>
                <a:t>الكبب</a:t>
              </a:r>
              <a:r>
                <a:rPr lang="ar-SY" sz="2000" b="1" dirty="0" smtClean="0"/>
                <a:t> الكلوية</a:t>
              </a:r>
              <a:endParaRPr lang="en-GB" sz="2000" b="1" dirty="0"/>
            </a:p>
          </p:txBody>
        </p:sp>
      </p:grpSp>
      <p:grpSp>
        <p:nvGrpSpPr>
          <p:cNvPr id="5" name="Group 28"/>
          <p:cNvGrpSpPr>
            <a:grpSpLocks/>
          </p:cNvGrpSpPr>
          <p:nvPr/>
        </p:nvGrpSpPr>
        <p:grpSpPr bwMode="auto">
          <a:xfrm>
            <a:off x="3221038" y="4343400"/>
            <a:ext cx="2592387" cy="2200274"/>
            <a:chOff x="2034" y="2716"/>
            <a:chExt cx="1633" cy="1386"/>
          </a:xfrm>
        </p:grpSpPr>
        <p:pic>
          <p:nvPicPr>
            <p:cNvPr id="2064" name="Picture 10" descr="Slide1x"/>
            <p:cNvPicPr>
              <a:picLocks noChangeAspect="1" noChangeArrowheads="1"/>
            </p:cNvPicPr>
            <p:nvPr/>
          </p:nvPicPr>
          <p:blipFill>
            <a:blip r:embed="rId7" cstate="print"/>
            <a:srcRect/>
            <a:stretch>
              <a:fillRect/>
            </a:stretch>
          </p:blipFill>
          <p:spPr bwMode="auto">
            <a:xfrm>
              <a:off x="2034" y="2906"/>
              <a:ext cx="1633" cy="1196"/>
            </a:xfrm>
            <a:prstGeom prst="rect">
              <a:avLst/>
            </a:prstGeom>
            <a:noFill/>
            <a:ln w="9525">
              <a:noFill/>
              <a:miter lim="800000"/>
              <a:headEnd/>
              <a:tailEnd/>
            </a:ln>
          </p:spPr>
        </p:pic>
        <p:sp>
          <p:nvSpPr>
            <p:cNvPr id="2065" name="Text Box 24"/>
            <p:cNvSpPr txBox="1">
              <a:spLocks noChangeArrowheads="1"/>
            </p:cNvSpPr>
            <p:nvPr/>
          </p:nvSpPr>
          <p:spPr bwMode="auto">
            <a:xfrm>
              <a:off x="2165" y="2716"/>
              <a:ext cx="1451" cy="233"/>
            </a:xfrm>
            <a:prstGeom prst="rect">
              <a:avLst/>
            </a:prstGeom>
            <a:noFill/>
            <a:ln w="9525">
              <a:noFill/>
              <a:miter lim="800000"/>
              <a:headEnd/>
              <a:tailEnd/>
            </a:ln>
          </p:spPr>
          <p:txBody>
            <a:bodyPr wrap="square">
              <a:spAutoFit/>
            </a:bodyPr>
            <a:lstStyle/>
            <a:p>
              <a:pPr algn="ctr" rtl="1">
                <a:spcBef>
                  <a:spcPct val="50000"/>
                </a:spcBef>
              </a:pPr>
              <a:r>
                <a:rPr lang="ar-SY" b="1" dirty="0" smtClean="0"/>
                <a:t>التصلب </a:t>
              </a:r>
              <a:r>
                <a:rPr lang="ar-SY" b="1" dirty="0" err="1" smtClean="0"/>
                <a:t>الكببي</a:t>
              </a:r>
              <a:endParaRPr lang="en-GB" b="1" dirty="0"/>
            </a:p>
          </p:txBody>
        </p:sp>
      </p:grpSp>
      <p:grpSp>
        <p:nvGrpSpPr>
          <p:cNvPr id="6" name="Group 30"/>
          <p:cNvGrpSpPr>
            <a:grpSpLocks/>
          </p:cNvGrpSpPr>
          <p:nvPr/>
        </p:nvGrpSpPr>
        <p:grpSpPr bwMode="auto">
          <a:xfrm>
            <a:off x="5940427" y="1844675"/>
            <a:ext cx="2881313" cy="2422525"/>
            <a:chOff x="3742" y="1162"/>
            <a:chExt cx="1815" cy="1526"/>
          </a:xfrm>
        </p:grpSpPr>
        <p:pic>
          <p:nvPicPr>
            <p:cNvPr id="2062" name="Picture 16" descr="udenw1"/>
            <p:cNvPicPr>
              <a:picLocks noChangeAspect="1" noChangeArrowheads="1"/>
            </p:cNvPicPr>
            <p:nvPr/>
          </p:nvPicPr>
          <p:blipFill>
            <a:blip r:embed="rId8" cstate="print"/>
            <a:srcRect/>
            <a:stretch>
              <a:fillRect/>
            </a:stretch>
          </p:blipFill>
          <p:spPr bwMode="auto">
            <a:xfrm>
              <a:off x="3787" y="1525"/>
              <a:ext cx="1723" cy="1163"/>
            </a:xfrm>
            <a:prstGeom prst="rect">
              <a:avLst/>
            </a:prstGeom>
            <a:noFill/>
            <a:ln w="9525">
              <a:noFill/>
              <a:miter lim="800000"/>
              <a:headEnd/>
              <a:tailEnd/>
            </a:ln>
          </p:spPr>
        </p:pic>
        <p:sp>
          <p:nvSpPr>
            <p:cNvPr id="2063" name="Text Box 25"/>
            <p:cNvSpPr txBox="1">
              <a:spLocks noChangeArrowheads="1"/>
            </p:cNvSpPr>
            <p:nvPr/>
          </p:nvSpPr>
          <p:spPr bwMode="auto">
            <a:xfrm>
              <a:off x="3742" y="1162"/>
              <a:ext cx="1815" cy="233"/>
            </a:xfrm>
            <a:prstGeom prst="rect">
              <a:avLst/>
            </a:prstGeom>
            <a:noFill/>
            <a:ln w="9525">
              <a:noFill/>
              <a:miter lim="800000"/>
              <a:headEnd/>
              <a:tailEnd/>
            </a:ln>
          </p:spPr>
          <p:txBody>
            <a:bodyPr>
              <a:spAutoFit/>
            </a:bodyPr>
            <a:lstStyle/>
            <a:p>
              <a:pPr algn="ctr" rtl="1">
                <a:spcBef>
                  <a:spcPct val="50000"/>
                </a:spcBef>
              </a:pPr>
              <a:r>
                <a:rPr lang="ar-SY" b="1" dirty="0" err="1" smtClean="0"/>
                <a:t>قرحات</a:t>
              </a:r>
              <a:r>
                <a:rPr lang="ar-SY" b="1" dirty="0" smtClean="0"/>
                <a:t> القدم عصبية المنشأ</a:t>
              </a:r>
              <a:endParaRPr lang="en-GB" b="1" dirty="0"/>
            </a:p>
          </p:txBody>
        </p:sp>
      </p:grpSp>
      <p:grpSp>
        <p:nvGrpSpPr>
          <p:cNvPr id="7" name="Group 31"/>
          <p:cNvGrpSpPr>
            <a:grpSpLocks/>
          </p:cNvGrpSpPr>
          <p:nvPr/>
        </p:nvGrpSpPr>
        <p:grpSpPr bwMode="auto">
          <a:xfrm>
            <a:off x="6251575" y="4292601"/>
            <a:ext cx="2232025" cy="2224088"/>
            <a:chOff x="3923" y="2679"/>
            <a:chExt cx="1406" cy="1401"/>
          </a:xfrm>
        </p:grpSpPr>
        <p:pic>
          <p:nvPicPr>
            <p:cNvPr id="2060" name="Picture 17" descr="Slide6x"/>
            <p:cNvPicPr>
              <a:picLocks noChangeAspect="1" noChangeArrowheads="1"/>
            </p:cNvPicPr>
            <p:nvPr/>
          </p:nvPicPr>
          <p:blipFill>
            <a:blip r:embed="rId9" cstate="print">
              <a:lum bright="-6000" contrast="12000"/>
            </a:blip>
            <a:srcRect/>
            <a:stretch>
              <a:fillRect/>
            </a:stretch>
          </p:blipFill>
          <p:spPr bwMode="auto">
            <a:xfrm>
              <a:off x="3923" y="2901"/>
              <a:ext cx="1406" cy="1179"/>
            </a:xfrm>
            <a:prstGeom prst="rect">
              <a:avLst/>
            </a:prstGeom>
            <a:noFill/>
            <a:ln w="9525">
              <a:noFill/>
              <a:miter lim="800000"/>
              <a:headEnd/>
              <a:tailEnd/>
            </a:ln>
          </p:spPr>
        </p:pic>
        <p:sp>
          <p:nvSpPr>
            <p:cNvPr id="2061" name="Text Box 26"/>
            <p:cNvSpPr txBox="1">
              <a:spLocks noChangeArrowheads="1"/>
            </p:cNvSpPr>
            <p:nvPr/>
          </p:nvSpPr>
          <p:spPr bwMode="auto">
            <a:xfrm>
              <a:off x="4044" y="2679"/>
              <a:ext cx="1055" cy="233"/>
            </a:xfrm>
            <a:prstGeom prst="rect">
              <a:avLst/>
            </a:prstGeom>
            <a:noFill/>
            <a:ln w="9525">
              <a:noFill/>
              <a:miter lim="800000"/>
              <a:headEnd/>
              <a:tailEnd/>
            </a:ln>
          </p:spPr>
          <p:txBody>
            <a:bodyPr>
              <a:spAutoFit/>
            </a:bodyPr>
            <a:lstStyle/>
            <a:p>
              <a:pPr algn="ctr" rtl="1">
                <a:spcBef>
                  <a:spcPct val="50000"/>
                </a:spcBef>
              </a:pPr>
              <a:r>
                <a:rPr lang="ar-SY" b="1" dirty="0" smtClean="0"/>
                <a:t>نقص </a:t>
              </a:r>
              <a:r>
                <a:rPr lang="ar-SY" b="1" dirty="0" err="1" smtClean="0"/>
                <a:t>التروية</a:t>
              </a:r>
              <a:endParaRPr lang="en-GB" b="1"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descr="C:\Users\AZMI\Desktop\الأهداف.png"/>
          <p:cNvPicPr>
            <a:picLocks noChangeAspect="1" noChangeArrowheads="1"/>
          </p:cNvPicPr>
          <p:nvPr/>
        </p:nvPicPr>
        <p:blipFill>
          <a:blip r:embed="rId2" cstate="print"/>
          <a:srcRect/>
          <a:stretch>
            <a:fillRect/>
          </a:stretch>
        </p:blipFill>
        <p:spPr bwMode="auto">
          <a:xfrm>
            <a:off x="-4763" y="-4763"/>
            <a:ext cx="9155113" cy="6869113"/>
          </a:xfrm>
          <a:prstGeom prst="rect">
            <a:avLst/>
          </a:prstGeom>
          <a:noFill/>
        </p:spPr>
      </p:pic>
      <p:sp>
        <p:nvSpPr>
          <p:cNvPr id="12" name="Rectangle 11"/>
          <p:cNvSpPr/>
          <p:nvPr/>
        </p:nvSpPr>
        <p:spPr>
          <a:xfrm>
            <a:off x="0" y="0"/>
            <a:ext cx="914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400" b="1" dirty="0" smtClean="0">
                <a:solidFill>
                  <a:schemeClr val="tx1"/>
                </a:solidFill>
              </a:rPr>
              <a:t>عناصر البرنامج العلاجي لمريض </a:t>
            </a:r>
            <a:r>
              <a:rPr lang="ar-SY" sz="2400" b="1" dirty="0" err="1" smtClean="0">
                <a:solidFill>
                  <a:schemeClr val="tx1"/>
                </a:solidFill>
              </a:rPr>
              <a:t>التلاسيميا</a:t>
            </a:r>
            <a:r>
              <a:rPr lang="ar-SY" sz="2400" b="1" dirty="0" smtClean="0">
                <a:solidFill>
                  <a:schemeClr val="tx1"/>
                </a:solidFill>
              </a:rPr>
              <a:t> المختلط بالسكري</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sCA8OCUKT.jpg"/>
          <p:cNvPicPr>
            <a:picLocks noChangeAspect="1"/>
          </p:cNvPicPr>
          <p:nvPr/>
        </p:nvPicPr>
        <p:blipFill>
          <a:blip r:embed="rId2" cstate="print">
            <a:clrChange>
              <a:clrFrom>
                <a:srgbClr val="730705"/>
              </a:clrFrom>
              <a:clrTo>
                <a:srgbClr val="730705">
                  <a:alpha val="0"/>
                </a:srgbClr>
              </a:clrTo>
            </a:clrChange>
            <a:lum bright="40000"/>
          </a:blip>
          <a:stretch>
            <a:fillRect/>
          </a:stretch>
        </p:blipFill>
        <p:spPr>
          <a:xfrm>
            <a:off x="2339752" y="2060848"/>
            <a:ext cx="4191000" cy="3081052"/>
          </a:xfrm>
          <a:prstGeom prst="rect">
            <a:avLst/>
          </a:prstGeom>
        </p:spPr>
      </p:pic>
      <p:sp>
        <p:nvSpPr>
          <p:cNvPr id="2" name="عنوان 1"/>
          <p:cNvSpPr>
            <a:spLocks noGrp="1"/>
          </p:cNvSpPr>
          <p:nvPr>
            <p:ph type="title"/>
          </p:nvPr>
        </p:nvSpPr>
        <p:spPr>
          <a:xfrm>
            <a:off x="467544" y="260648"/>
            <a:ext cx="8229600" cy="1143000"/>
          </a:xfrm>
          <a:solidFill>
            <a:schemeClr val="accent2"/>
          </a:solidFill>
          <a:ln>
            <a:solidFill>
              <a:schemeClr val="tx1"/>
            </a:solidFill>
          </a:ln>
        </p:spPr>
        <p:txBody>
          <a:bodyPr>
            <a:normAutofit/>
          </a:bodyPr>
          <a:lstStyle/>
          <a:p>
            <a:pPr rtl="1"/>
            <a:r>
              <a:rPr lang="ar-SA" sz="6600" b="1" dirty="0" smtClean="0">
                <a:solidFill>
                  <a:schemeClr val="bg1"/>
                </a:solidFill>
              </a:rPr>
              <a:t>ما هو مرض السكر</a:t>
            </a:r>
            <a:r>
              <a:rPr lang="ar-SY" sz="6600" b="1" dirty="0" smtClean="0">
                <a:solidFill>
                  <a:schemeClr val="bg1"/>
                </a:solidFill>
              </a:rPr>
              <a:t>ي</a:t>
            </a:r>
            <a:r>
              <a:rPr lang="ar-SA" sz="6600" b="1" dirty="0" err="1" smtClean="0">
                <a:solidFill>
                  <a:schemeClr val="bg1"/>
                </a:solidFill>
              </a:rPr>
              <a:t>؟</a:t>
            </a:r>
            <a:endParaRPr lang="ar-SA" sz="6600" dirty="0">
              <a:solidFill>
                <a:schemeClr val="bg1"/>
              </a:solidFill>
            </a:endParaRPr>
          </a:p>
        </p:txBody>
      </p:sp>
      <p:sp>
        <p:nvSpPr>
          <p:cNvPr id="3" name="عنصر نائب للمحتوى 2"/>
          <p:cNvSpPr>
            <a:spLocks noGrp="1"/>
          </p:cNvSpPr>
          <p:nvPr>
            <p:ph idx="1"/>
          </p:nvPr>
        </p:nvSpPr>
        <p:spPr>
          <a:xfrm>
            <a:off x="323528" y="1600200"/>
            <a:ext cx="8363272" cy="4525963"/>
          </a:xfrm>
        </p:spPr>
        <p:txBody>
          <a:bodyPr>
            <a:noAutofit/>
          </a:bodyPr>
          <a:lstStyle/>
          <a:p>
            <a:pPr marL="87313" indent="-22225" algn="r" rtl="1"/>
            <a:r>
              <a:rPr lang="ar-SA" sz="3600" b="1" dirty="0" smtClean="0"/>
              <a:t>هو ارتفاع نسبة السكر في الدم أكثر من المعدل الطبيعي وهذا يحدث لأسباب </a:t>
            </a:r>
            <a:r>
              <a:rPr lang="ar-SA" sz="3600" b="1" dirty="0" err="1" smtClean="0"/>
              <a:t>منها :</a:t>
            </a:r>
            <a:endParaRPr lang="ar-SY" sz="3600" b="1" dirty="0" smtClean="0"/>
          </a:p>
          <a:p>
            <a:pPr marL="87313" indent="-22225" algn="r" rtl="1"/>
            <a:r>
              <a:rPr lang="ar-SA" sz="3600" b="1" dirty="0" smtClean="0"/>
              <a:t>توقف كامل لإنتاج الإنسولين من البنكرياس</a:t>
            </a:r>
            <a:r>
              <a:rPr lang="ar-SY" sz="3600" b="1" dirty="0" smtClean="0"/>
              <a:t> </a:t>
            </a:r>
            <a:r>
              <a:rPr lang="ar-SA" sz="3600" b="1" dirty="0" smtClean="0"/>
              <a:t>وهو السكري النوع الأول</a:t>
            </a:r>
          </a:p>
          <a:p>
            <a:pPr algn="r" rtl="1"/>
            <a:r>
              <a:rPr lang="ar-SA" sz="3600" b="1" dirty="0" smtClean="0"/>
              <a:t>أو تناقص إنتاج الإنسولين بشكل تدريجي مع تطور </a:t>
            </a:r>
            <a:r>
              <a:rPr lang="ar-SA" sz="3600" b="1" dirty="0" err="1" smtClean="0"/>
              <a:t>مقاومة </a:t>
            </a:r>
            <a:r>
              <a:rPr lang="ar-SA" sz="3600" b="1" dirty="0" smtClean="0"/>
              <a:t>( </a:t>
            </a:r>
            <a:r>
              <a:rPr lang="ar-SA" sz="3600" b="1" dirty="0" err="1" smtClean="0"/>
              <a:t>معاندة </a:t>
            </a:r>
            <a:r>
              <a:rPr lang="ar-SA" sz="3600" b="1" dirty="0" smtClean="0"/>
              <a:t>) على تأثير الإنسولين</a:t>
            </a:r>
            <a:r>
              <a:rPr lang="ar-SY" sz="3600" b="1" dirty="0" smtClean="0"/>
              <a:t> </a:t>
            </a:r>
            <a:r>
              <a:rPr lang="ar-SA" sz="3600" b="1" dirty="0" smtClean="0"/>
              <a:t>وهو السكري النمط الثاني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5" name="Picture 1" descr="D:\529535_145551618956022_517941592_n.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عنوان 1"/>
          <p:cNvSpPr>
            <a:spLocks noGrp="1"/>
          </p:cNvSpPr>
          <p:nvPr>
            <p:ph type="title"/>
          </p:nvPr>
        </p:nvSpPr>
        <p:spPr>
          <a:xfrm>
            <a:off x="3200400" y="228600"/>
            <a:ext cx="5943600" cy="1752600"/>
          </a:xfrm>
          <a:noFill/>
          <a:ln>
            <a:noFill/>
          </a:ln>
        </p:spPr>
        <p:txBody>
          <a:bodyPr>
            <a:noAutofit/>
          </a:bodyPr>
          <a:lstStyle/>
          <a:p>
            <a:pPr rtl="1"/>
            <a:r>
              <a:rPr lang="ar-SY" sz="4000" b="1" dirty="0" smtClean="0"/>
              <a:t>كيف نبدأ تدبير الإصابة بالسكري الثانوي</a:t>
            </a:r>
            <a:br>
              <a:rPr lang="ar-SY" sz="4000" b="1" dirty="0" smtClean="0"/>
            </a:br>
            <a:r>
              <a:rPr lang="ar-SY" sz="4000" b="1" dirty="0" smtClean="0"/>
              <a:t> عند مرضى </a:t>
            </a:r>
            <a:r>
              <a:rPr lang="ar-SY" sz="4000" b="1" dirty="0" err="1" smtClean="0"/>
              <a:t>التلاسيميا</a:t>
            </a:r>
            <a:r>
              <a:rPr lang="ar-SY" sz="4000" b="1" dirty="0" smtClean="0"/>
              <a:t> </a:t>
            </a:r>
            <a:r>
              <a:rPr lang="ar-SY" sz="4000" b="1" dirty="0" err="1" smtClean="0"/>
              <a:t>؟</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11"/>
          <p:cNvSpPr>
            <a:spLocks/>
          </p:cNvSpPr>
          <p:nvPr/>
        </p:nvSpPr>
        <p:spPr bwMode="auto">
          <a:xfrm>
            <a:off x="3810000" y="5334000"/>
            <a:ext cx="136525" cy="104775"/>
          </a:xfrm>
          <a:custGeom>
            <a:avLst/>
            <a:gdLst>
              <a:gd name="T0" fmla="*/ 0 w 97"/>
              <a:gd name="T1" fmla="*/ 0 h 66"/>
              <a:gd name="T2" fmla="*/ 77257665 w 97"/>
              <a:gd name="T3" fmla="*/ 163810924 h 66"/>
              <a:gd name="T4" fmla="*/ 190175131 w 97"/>
              <a:gd name="T5" fmla="*/ 37803132 h 66"/>
              <a:gd name="T6" fmla="*/ 0 w 97"/>
              <a:gd name="T7" fmla="*/ 0 h 66"/>
              <a:gd name="T8" fmla="*/ 0 60000 65536"/>
              <a:gd name="T9" fmla="*/ 0 60000 65536"/>
              <a:gd name="T10" fmla="*/ 0 60000 65536"/>
              <a:gd name="T11" fmla="*/ 0 60000 65536"/>
              <a:gd name="T12" fmla="*/ 0 w 97"/>
              <a:gd name="T13" fmla="*/ 0 h 66"/>
              <a:gd name="T14" fmla="*/ 97 w 97"/>
              <a:gd name="T15" fmla="*/ 66 h 66"/>
            </a:gdLst>
            <a:ahLst/>
            <a:cxnLst>
              <a:cxn ang="T8">
                <a:pos x="T0" y="T1"/>
              </a:cxn>
              <a:cxn ang="T9">
                <a:pos x="T2" y="T3"/>
              </a:cxn>
              <a:cxn ang="T10">
                <a:pos x="T4" y="T5"/>
              </a:cxn>
              <a:cxn ang="T11">
                <a:pos x="T6" y="T7"/>
              </a:cxn>
            </a:cxnLst>
            <a:rect l="T12" t="T13" r="T14" b="T15"/>
            <a:pathLst>
              <a:path w="97" h="66">
                <a:moveTo>
                  <a:pt x="0" y="0"/>
                </a:moveTo>
                <a:lnTo>
                  <a:pt x="39" y="65"/>
                </a:lnTo>
                <a:lnTo>
                  <a:pt x="96" y="15"/>
                </a:lnTo>
                <a:lnTo>
                  <a:pt x="0" y="0"/>
                </a:lnTo>
              </a:path>
            </a:pathLst>
          </a:custGeom>
          <a:solidFill>
            <a:schemeClr val="tx1"/>
          </a:solidFill>
          <a:ln w="12700" cap="rnd" cmpd="sng">
            <a:noFill/>
            <a:prstDash val="solid"/>
            <a:round/>
            <a:headEnd type="none" w="med" len="med"/>
            <a:tailEnd type="none" w="med" len="med"/>
          </a:ln>
        </p:spPr>
        <p:txBody>
          <a:bodyPr/>
          <a:lstStyle/>
          <a:p>
            <a:endParaRPr lang="en-US"/>
          </a:p>
        </p:txBody>
      </p:sp>
      <p:sp>
        <p:nvSpPr>
          <p:cNvPr id="14339" name="Text Box 57"/>
          <p:cNvSpPr txBox="1">
            <a:spLocks noChangeArrowheads="1"/>
          </p:cNvSpPr>
          <p:nvPr/>
        </p:nvSpPr>
        <p:spPr bwMode="auto">
          <a:xfrm>
            <a:off x="5286375" y="6084888"/>
            <a:ext cx="792163" cy="338554"/>
          </a:xfrm>
          <a:prstGeom prst="rect">
            <a:avLst/>
          </a:prstGeom>
          <a:noFill/>
          <a:ln w="9525">
            <a:noFill/>
            <a:miter lim="800000"/>
            <a:headEnd/>
            <a:tailEnd/>
          </a:ln>
        </p:spPr>
        <p:txBody>
          <a:bodyPr>
            <a:spAutoFit/>
          </a:bodyPr>
          <a:lstStyle/>
          <a:p>
            <a:pPr algn="r" rtl="1">
              <a:spcBef>
                <a:spcPct val="50000"/>
              </a:spcBef>
            </a:pPr>
            <a:r>
              <a:rPr lang="ar-SY" sz="1600" b="1" dirty="0" smtClean="0"/>
              <a:t>العضلات</a:t>
            </a:r>
            <a:endParaRPr lang="en-GB" sz="1600" b="1" dirty="0"/>
          </a:p>
        </p:txBody>
      </p:sp>
      <p:grpSp>
        <p:nvGrpSpPr>
          <p:cNvPr id="2" name="Group 60"/>
          <p:cNvGrpSpPr>
            <a:grpSpLocks/>
          </p:cNvGrpSpPr>
          <p:nvPr/>
        </p:nvGrpSpPr>
        <p:grpSpPr bwMode="auto">
          <a:xfrm>
            <a:off x="0" y="1052513"/>
            <a:ext cx="9144000" cy="5387975"/>
            <a:chOff x="-68" y="864"/>
            <a:chExt cx="5873" cy="3194"/>
          </a:xfrm>
        </p:grpSpPr>
        <p:pic>
          <p:nvPicPr>
            <p:cNvPr id="14343" name="Picture 2"/>
            <p:cNvPicPr>
              <a:picLocks noChangeArrowheads="1"/>
            </p:cNvPicPr>
            <p:nvPr/>
          </p:nvPicPr>
          <p:blipFill>
            <a:blip r:embed="rId3" cstate="print"/>
            <a:srcRect/>
            <a:stretch>
              <a:fillRect/>
            </a:stretch>
          </p:blipFill>
          <p:spPr bwMode="auto">
            <a:xfrm>
              <a:off x="3072" y="3264"/>
              <a:ext cx="1081" cy="630"/>
            </a:xfrm>
            <a:prstGeom prst="rect">
              <a:avLst/>
            </a:prstGeom>
            <a:noFill/>
            <a:ln w="12700">
              <a:noFill/>
              <a:miter lim="800000"/>
              <a:headEnd/>
              <a:tailEnd/>
            </a:ln>
          </p:spPr>
        </p:pic>
        <p:pic>
          <p:nvPicPr>
            <p:cNvPr id="14344" name="Picture 3"/>
            <p:cNvPicPr>
              <a:picLocks noChangeArrowheads="1"/>
            </p:cNvPicPr>
            <p:nvPr/>
          </p:nvPicPr>
          <p:blipFill>
            <a:blip r:embed="rId4" cstate="print"/>
            <a:srcRect/>
            <a:stretch>
              <a:fillRect/>
            </a:stretch>
          </p:blipFill>
          <p:spPr bwMode="auto">
            <a:xfrm>
              <a:off x="2256" y="1536"/>
              <a:ext cx="1670" cy="742"/>
            </a:xfrm>
            <a:prstGeom prst="rect">
              <a:avLst/>
            </a:prstGeom>
            <a:noFill/>
            <a:ln w="12700">
              <a:noFill/>
              <a:miter lim="800000"/>
              <a:headEnd/>
              <a:tailEnd/>
            </a:ln>
          </p:spPr>
        </p:pic>
        <p:pic>
          <p:nvPicPr>
            <p:cNvPr id="14345" name="Picture 4"/>
            <p:cNvPicPr>
              <a:picLocks noChangeArrowheads="1"/>
            </p:cNvPicPr>
            <p:nvPr/>
          </p:nvPicPr>
          <p:blipFill>
            <a:blip r:embed="rId5"/>
            <a:srcRect/>
            <a:stretch>
              <a:fillRect/>
            </a:stretch>
          </p:blipFill>
          <p:spPr bwMode="auto">
            <a:xfrm>
              <a:off x="4080" y="2544"/>
              <a:ext cx="581" cy="719"/>
            </a:xfrm>
            <a:prstGeom prst="rect">
              <a:avLst/>
            </a:prstGeom>
            <a:noFill/>
            <a:ln w="12700">
              <a:noFill/>
              <a:miter lim="800000"/>
              <a:headEnd/>
              <a:tailEnd/>
            </a:ln>
          </p:spPr>
        </p:pic>
        <p:pic>
          <p:nvPicPr>
            <p:cNvPr id="14346" name="Picture 5"/>
            <p:cNvPicPr>
              <a:picLocks noChangeArrowheads="1"/>
            </p:cNvPicPr>
            <p:nvPr/>
          </p:nvPicPr>
          <p:blipFill>
            <a:blip r:embed="rId6" cstate="print"/>
            <a:srcRect/>
            <a:stretch>
              <a:fillRect/>
            </a:stretch>
          </p:blipFill>
          <p:spPr bwMode="auto">
            <a:xfrm>
              <a:off x="1488" y="2976"/>
              <a:ext cx="1231" cy="996"/>
            </a:xfrm>
            <a:prstGeom prst="rect">
              <a:avLst/>
            </a:prstGeom>
            <a:noFill/>
            <a:ln w="12700">
              <a:noFill/>
              <a:miter lim="800000"/>
              <a:headEnd/>
              <a:tailEnd/>
            </a:ln>
          </p:spPr>
        </p:pic>
        <p:pic>
          <p:nvPicPr>
            <p:cNvPr id="14347" name="Picture 6"/>
            <p:cNvPicPr>
              <a:picLocks noChangeArrowheads="1"/>
            </p:cNvPicPr>
            <p:nvPr/>
          </p:nvPicPr>
          <p:blipFill>
            <a:blip r:embed="rId7" cstate="print"/>
            <a:srcRect/>
            <a:stretch>
              <a:fillRect/>
            </a:stretch>
          </p:blipFill>
          <p:spPr bwMode="auto">
            <a:xfrm>
              <a:off x="2544" y="1824"/>
              <a:ext cx="1736" cy="1791"/>
            </a:xfrm>
            <a:prstGeom prst="rect">
              <a:avLst/>
            </a:prstGeom>
            <a:noFill/>
            <a:ln w="12700">
              <a:noFill/>
              <a:miter lim="800000"/>
              <a:headEnd/>
              <a:tailEnd/>
            </a:ln>
          </p:spPr>
        </p:pic>
        <p:sp>
          <p:nvSpPr>
            <p:cNvPr id="14348" name="Rectangle 7"/>
            <p:cNvSpPr>
              <a:spLocks noChangeArrowheads="1"/>
            </p:cNvSpPr>
            <p:nvPr/>
          </p:nvSpPr>
          <p:spPr bwMode="auto">
            <a:xfrm rot="-960000">
              <a:off x="2448" y="1973"/>
              <a:ext cx="653" cy="145"/>
            </a:xfrm>
            <a:prstGeom prst="rect">
              <a:avLst/>
            </a:prstGeom>
            <a:noFill/>
            <a:ln w="12700">
              <a:noFill/>
              <a:miter lim="800000"/>
              <a:headEnd/>
              <a:tailEnd/>
            </a:ln>
          </p:spPr>
          <p:txBody>
            <a:bodyPr wrap="none" lIns="0" tIns="0" rIns="0" bIns="0" anchor="ctr" anchorCtr="1">
              <a:spAutoFit/>
            </a:bodyPr>
            <a:lstStyle/>
            <a:p>
              <a:pPr eaLnBrk="0" hangingPunct="0"/>
              <a:r>
                <a:rPr lang="en-GB" sz="1600" b="1">
                  <a:solidFill>
                    <a:srgbClr val="17002A"/>
                  </a:solidFill>
                  <a:latin typeface="Times New Roman" pitchFamily="18" charset="0"/>
                </a:rPr>
                <a:t>Glucose (G)</a:t>
              </a:r>
            </a:p>
          </p:txBody>
        </p:sp>
        <p:pic>
          <p:nvPicPr>
            <p:cNvPr id="14349" name="Picture 8"/>
            <p:cNvPicPr>
              <a:picLocks noChangeArrowheads="1"/>
            </p:cNvPicPr>
            <p:nvPr/>
          </p:nvPicPr>
          <p:blipFill>
            <a:blip r:embed="rId8" cstate="print"/>
            <a:srcRect/>
            <a:stretch>
              <a:fillRect/>
            </a:stretch>
          </p:blipFill>
          <p:spPr bwMode="auto">
            <a:xfrm>
              <a:off x="1008" y="864"/>
              <a:ext cx="1615" cy="1494"/>
            </a:xfrm>
            <a:prstGeom prst="rect">
              <a:avLst/>
            </a:prstGeom>
            <a:noFill/>
            <a:ln w="12700">
              <a:noFill/>
              <a:miter lim="800000"/>
              <a:headEnd/>
              <a:tailEnd/>
            </a:ln>
          </p:spPr>
        </p:pic>
        <p:pic>
          <p:nvPicPr>
            <p:cNvPr id="14350" name="Picture 9"/>
            <p:cNvPicPr>
              <a:picLocks noChangeArrowheads="1"/>
            </p:cNvPicPr>
            <p:nvPr/>
          </p:nvPicPr>
          <p:blipFill>
            <a:blip r:embed="rId9"/>
            <a:srcRect/>
            <a:stretch>
              <a:fillRect/>
            </a:stretch>
          </p:blipFill>
          <p:spPr bwMode="auto">
            <a:xfrm>
              <a:off x="1968" y="2304"/>
              <a:ext cx="1109" cy="552"/>
            </a:xfrm>
            <a:prstGeom prst="rect">
              <a:avLst/>
            </a:prstGeom>
            <a:noFill/>
            <a:ln w="12700">
              <a:noFill/>
              <a:miter lim="800000"/>
              <a:headEnd/>
              <a:tailEnd/>
            </a:ln>
          </p:spPr>
        </p:pic>
        <p:sp>
          <p:nvSpPr>
            <p:cNvPr id="14351" name="Freeform 10"/>
            <p:cNvSpPr>
              <a:spLocks/>
            </p:cNvSpPr>
            <p:nvPr/>
          </p:nvSpPr>
          <p:spPr bwMode="auto">
            <a:xfrm>
              <a:off x="2400" y="3360"/>
              <a:ext cx="314" cy="83"/>
            </a:xfrm>
            <a:custGeom>
              <a:avLst/>
              <a:gdLst>
                <a:gd name="T0" fmla="*/ 6 w 353"/>
                <a:gd name="T1" fmla="*/ 13 h 83"/>
                <a:gd name="T2" fmla="*/ 22 w 353"/>
                <a:gd name="T3" fmla="*/ 23 h 83"/>
                <a:gd name="T4" fmla="*/ 38 w 353"/>
                <a:gd name="T5" fmla="*/ 32 h 83"/>
                <a:gd name="T6" fmla="*/ 53 w 353"/>
                <a:gd name="T7" fmla="*/ 39 h 83"/>
                <a:gd name="T8" fmla="*/ 72 w 353"/>
                <a:gd name="T9" fmla="*/ 46 h 83"/>
                <a:gd name="T10" fmla="*/ 89 w 353"/>
                <a:gd name="T11" fmla="*/ 53 h 83"/>
                <a:gd name="T12" fmla="*/ 107 w 353"/>
                <a:gd name="T13" fmla="*/ 59 h 83"/>
                <a:gd name="T14" fmla="*/ 125 w 353"/>
                <a:gd name="T15" fmla="*/ 64 h 83"/>
                <a:gd name="T16" fmla="*/ 142 w 353"/>
                <a:gd name="T17" fmla="*/ 68 h 83"/>
                <a:gd name="T18" fmla="*/ 161 w 353"/>
                <a:gd name="T19" fmla="*/ 72 h 83"/>
                <a:gd name="T20" fmla="*/ 179 w 353"/>
                <a:gd name="T21" fmla="*/ 75 h 83"/>
                <a:gd name="T22" fmla="*/ 197 w 353"/>
                <a:gd name="T23" fmla="*/ 78 h 83"/>
                <a:gd name="T24" fmla="*/ 216 w 353"/>
                <a:gd name="T25" fmla="*/ 79 h 83"/>
                <a:gd name="T26" fmla="*/ 233 w 353"/>
                <a:gd name="T27" fmla="*/ 81 h 83"/>
                <a:gd name="T28" fmla="*/ 252 w 353"/>
                <a:gd name="T29" fmla="*/ 82 h 83"/>
                <a:gd name="T30" fmla="*/ 269 w 353"/>
                <a:gd name="T31" fmla="*/ 82 h 83"/>
                <a:gd name="T32" fmla="*/ 278 w 353"/>
                <a:gd name="T33" fmla="*/ 72 h 83"/>
                <a:gd name="T34" fmla="*/ 261 w 353"/>
                <a:gd name="T35" fmla="*/ 72 h 83"/>
                <a:gd name="T36" fmla="*/ 243 w 353"/>
                <a:gd name="T37" fmla="*/ 71 h 83"/>
                <a:gd name="T38" fmla="*/ 226 w 353"/>
                <a:gd name="T39" fmla="*/ 70 h 83"/>
                <a:gd name="T40" fmla="*/ 207 w 353"/>
                <a:gd name="T41" fmla="*/ 69 h 83"/>
                <a:gd name="T42" fmla="*/ 189 w 353"/>
                <a:gd name="T43" fmla="*/ 66 h 83"/>
                <a:gd name="T44" fmla="*/ 171 w 353"/>
                <a:gd name="T45" fmla="*/ 64 h 83"/>
                <a:gd name="T46" fmla="*/ 154 w 353"/>
                <a:gd name="T47" fmla="*/ 60 h 83"/>
                <a:gd name="T48" fmla="*/ 136 w 353"/>
                <a:gd name="T49" fmla="*/ 56 h 83"/>
                <a:gd name="T50" fmla="*/ 118 w 353"/>
                <a:gd name="T51" fmla="*/ 52 h 83"/>
                <a:gd name="T52" fmla="*/ 101 w 353"/>
                <a:gd name="T53" fmla="*/ 47 h 83"/>
                <a:gd name="T54" fmla="*/ 85 w 353"/>
                <a:gd name="T55" fmla="*/ 41 h 83"/>
                <a:gd name="T56" fmla="*/ 68 w 353"/>
                <a:gd name="T57" fmla="*/ 34 h 83"/>
                <a:gd name="T58" fmla="*/ 52 w 353"/>
                <a:gd name="T59" fmla="*/ 27 h 83"/>
                <a:gd name="T60" fmla="*/ 36 w 353"/>
                <a:gd name="T61" fmla="*/ 18 h 83"/>
                <a:gd name="T62" fmla="*/ 20 w 353"/>
                <a:gd name="T63" fmla="*/ 9 h 83"/>
                <a:gd name="T64" fmla="*/ 6 w 353"/>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83"/>
                <a:gd name="T101" fmla="*/ 353 w 353"/>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83">
                  <a:moveTo>
                    <a:pt x="0" y="7"/>
                  </a:moveTo>
                  <a:lnTo>
                    <a:pt x="8" y="13"/>
                  </a:lnTo>
                  <a:lnTo>
                    <a:pt x="18" y="18"/>
                  </a:lnTo>
                  <a:lnTo>
                    <a:pt x="28" y="23"/>
                  </a:lnTo>
                  <a:lnTo>
                    <a:pt x="37" y="27"/>
                  </a:lnTo>
                  <a:lnTo>
                    <a:pt x="48" y="32"/>
                  </a:lnTo>
                  <a:lnTo>
                    <a:pt x="58" y="36"/>
                  </a:lnTo>
                  <a:lnTo>
                    <a:pt x="68" y="39"/>
                  </a:lnTo>
                  <a:lnTo>
                    <a:pt x="79" y="43"/>
                  </a:lnTo>
                  <a:lnTo>
                    <a:pt x="91" y="46"/>
                  </a:lnTo>
                  <a:lnTo>
                    <a:pt x="101" y="50"/>
                  </a:lnTo>
                  <a:lnTo>
                    <a:pt x="112" y="53"/>
                  </a:lnTo>
                  <a:lnTo>
                    <a:pt x="123" y="56"/>
                  </a:lnTo>
                  <a:lnTo>
                    <a:pt x="135" y="59"/>
                  </a:lnTo>
                  <a:lnTo>
                    <a:pt x="146" y="61"/>
                  </a:lnTo>
                  <a:lnTo>
                    <a:pt x="157" y="64"/>
                  </a:lnTo>
                  <a:lnTo>
                    <a:pt x="169" y="66"/>
                  </a:lnTo>
                  <a:lnTo>
                    <a:pt x="180" y="68"/>
                  </a:lnTo>
                  <a:lnTo>
                    <a:pt x="191" y="70"/>
                  </a:lnTo>
                  <a:lnTo>
                    <a:pt x="203" y="72"/>
                  </a:lnTo>
                  <a:lnTo>
                    <a:pt x="214" y="74"/>
                  </a:lnTo>
                  <a:lnTo>
                    <a:pt x="226" y="75"/>
                  </a:lnTo>
                  <a:lnTo>
                    <a:pt x="238" y="76"/>
                  </a:lnTo>
                  <a:lnTo>
                    <a:pt x="249" y="78"/>
                  </a:lnTo>
                  <a:lnTo>
                    <a:pt x="261" y="79"/>
                  </a:lnTo>
                  <a:lnTo>
                    <a:pt x="273" y="79"/>
                  </a:lnTo>
                  <a:lnTo>
                    <a:pt x="284" y="80"/>
                  </a:lnTo>
                  <a:lnTo>
                    <a:pt x="295" y="81"/>
                  </a:lnTo>
                  <a:lnTo>
                    <a:pt x="306" y="81"/>
                  </a:lnTo>
                  <a:lnTo>
                    <a:pt x="318" y="82"/>
                  </a:lnTo>
                  <a:lnTo>
                    <a:pt x="329" y="82"/>
                  </a:lnTo>
                  <a:lnTo>
                    <a:pt x="340" y="82"/>
                  </a:lnTo>
                  <a:lnTo>
                    <a:pt x="352" y="82"/>
                  </a:lnTo>
                  <a:lnTo>
                    <a:pt x="352" y="72"/>
                  </a:lnTo>
                  <a:lnTo>
                    <a:pt x="340" y="72"/>
                  </a:lnTo>
                  <a:lnTo>
                    <a:pt x="329" y="72"/>
                  </a:lnTo>
                  <a:lnTo>
                    <a:pt x="318" y="72"/>
                  </a:lnTo>
                  <a:lnTo>
                    <a:pt x="307" y="71"/>
                  </a:lnTo>
                  <a:lnTo>
                    <a:pt x="296" y="70"/>
                  </a:lnTo>
                  <a:lnTo>
                    <a:pt x="285" y="70"/>
                  </a:lnTo>
                  <a:lnTo>
                    <a:pt x="274" y="69"/>
                  </a:lnTo>
                  <a:lnTo>
                    <a:pt x="262" y="69"/>
                  </a:lnTo>
                  <a:lnTo>
                    <a:pt x="251" y="68"/>
                  </a:lnTo>
                  <a:lnTo>
                    <a:pt x="240" y="66"/>
                  </a:lnTo>
                  <a:lnTo>
                    <a:pt x="228" y="65"/>
                  </a:lnTo>
                  <a:lnTo>
                    <a:pt x="216" y="64"/>
                  </a:lnTo>
                  <a:lnTo>
                    <a:pt x="205" y="62"/>
                  </a:lnTo>
                  <a:lnTo>
                    <a:pt x="194" y="60"/>
                  </a:lnTo>
                  <a:lnTo>
                    <a:pt x="183" y="59"/>
                  </a:lnTo>
                  <a:lnTo>
                    <a:pt x="172" y="56"/>
                  </a:lnTo>
                  <a:lnTo>
                    <a:pt x="161" y="54"/>
                  </a:lnTo>
                  <a:lnTo>
                    <a:pt x="150" y="52"/>
                  </a:lnTo>
                  <a:lnTo>
                    <a:pt x="139" y="49"/>
                  </a:lnTo>
                  <a:lnTo>
                    <a:pt x="128" y="47"/>
                  </a:lnTo>
                  <a:lnTo>
                    <a:pt x="117" y="44"/>
                  </a:lnTo>
                  <a:lnTo>
                    <a:pt x="107" y="41"/>
                  </a:lnTo>
                  <a:lnTo>
                    <a:pt x="96" y="38"/>
                  </a:lnTo>
                  <a:lnTo>
                    <a:pt x="85" y="34"/>
                  </a:lnTo>
                  <a:lnTo>
                    <a:pt x="75" y="31"/>
                  </a:lnTo>
                  <a:lnTo>
                    <a:pt x="65" y="27"/>
                  </a:lnTo>
                  <a:lnTo>
                    <a:pt x="55" y="23"/>
                  </a:lnTo>
                  <a:lnTo>
                    <a:pt x="45" y="18"/>
                  </a:lnTo>
                  <a:lnTo>
                    <a:pt x="35" y="14"/>
                  </a:lnTo>
                  <a:lnTo>
                    <a:pt x="26" y="9"/>
                  </a:lnTo>
                  <a:lnTo>
                    <a:pt x="17" y="4"/>
                  </a:lnTo>
                  <a:lnTo>
                    <a:pt x="8" y="0"/>
                  </a:lnTo>
                  <a:lnTo>
                    <a:pt x="0" y="7"/>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14352" name="Rectangle 12"/>
            <p:cNvSpPr>
              <a:spLocks noChangeArrowheads="1"/>
            </p:cNvSpPr>
            <p:nvPr/>
          </p:nvSpPr>
          <p:spPr bwMode="auto">
            <a:xfrm>
              <a:off x="1632" y="1392"/>
              <a:ext cx="792" cy="179"/>
            </a:xfrm>
            <a:prstGeom prst="rect">
              <a:avLst/>
            </a:prstGeom>
            <a:noFill/>
            <a:ln w="12700">
              <a:noFill/>
              <a:miter lim="800000"/>
              <a:headEnd/>
              <a:tailEnd/>
            </a:ln>
          </p:spPr>
          <p:txBody>
            <a:bodyPr wrap="none" lIns="90488" tIns="44450" rIns="90488" bIns="44450">
              <a:spAutoFit/>
            </a:bodyPr>
            <a:lstStyle/>
            <a:p>
              <a:pPr eaLnBrk="0" hangingPunct="0"/>
              <a:r>
                <a:rPr lang="en-GB" sz="1400" b="1" dirty="0">
                  <a:solidFill>
                    <a:srgbClr val="17002A"/>
                  </a:solidFill>
                  <a:latin typeface="Times New Roman" pitchFamily="18" charset="0"/>
                </a:rPr>
                <a:t>Carbohydrate</a:t>
              </a:r>
            </a:p>
          </p:txBody>
        </p:sp>
        <p:sp>
          <p:nvSpPr>
            <p:cNvPr id="14353" name="Rectangle 13"/>
            <p:cNvSpPr>
              <a:spLocks noChangeArrowheads="1"/>
            </p:cNvSpPr>
            <p:nvPr/>
          </p:nvSpPr>
          <p:spPr bwMode="auto">
            <a:xfrm>
              <a:off x="1728" y="1728"/>
              <a:ext cx="494" cy="179"/>
            </a:xfrm>
            <a:prstGeom prst="rect">
              <a:avLst/>
            </a:prstGeom>
            <a:noFill/>
            <a:ln w="12700">
              <a:noFill/>
              <a:miter lim="800000"/>
              <a:headEnd/>
              <a:tailEnd/>
            </a:ln>
          </p:spPr>
          <p:txBody>
            <a:bodyPr wrap="none" lIns="90488" tIns="44450" rIns="90488" bIns="44450">
              <a:spAutoFit/>
            </a:bodyPr>
            <a:lstStyle/>
            <a:p>
              <a:pPr eaLnBrk="0" hangingPunct="0"/>
              <a:r>
                <a:rPr lang="en-GB" sz="1400" b="1">
                  <a:solidFill>
                    <a:srgbClr val="17002A"/>
                  </a:solidFill>
                  <a:latin typeface="Times New Roman" pitchFamily="18" charset="0"/>
                </a:rPr>
                <a:t>Glucose</a:t>
              </a:r>
            </a:p>
          </p:txBody>
        </p:sp>
        <p:sp>
          <p:nvSpPr>
            <p:cNvPr id="14354" name="Rectangle 14"/>
            <p:cNvSpPr>
              <a:spLocks noChangeArrowheads="1"/>
            </p:cNvSpPr>
            <p:nvPr/>
          </p:nvSpPr>
          <p:spPr bwMode="auto">
            <a:xfrm>
              <a:off x="1446" y="1584"/>
              <a:ext cx="557" cy="143"/>
            </a:xfrm>
            <a:prstGeom prst="rect">
              <a:avLst/>
            </a:prstGeom>
            <a:noFill/>
            <a:ln w="12700">
              <a:noFill/>
              <a:miter lim="800000"/>
              <a:headEnd/>
              <a:tailEnd/>
            </a:ln>
          </p:spPr>
          <p:txBody>
            <a:bodyPr wrap="none" lIns="90488" tIns="44450" rIns="90488" bIns="44450">
              <a:spAutoFit/>
            </a:bodyPr>
            <a:lstStyle/>
            <a:p>
              <a:pPr eaLnBrk="0" hangingPunct="0"/>
              <a:r>
                <a:rPr lang="en-GB" sz="1000" b="1">
                  <a:solidFill>
                    <a:srgbClr val="17002A"/>
                  </a:solidFill>
                  <a:latin typeface="Times New Roman" pitchFamily="18" charset="0"/>
                </a:rPr>
                <a:t>DIGESTIVE</a:t>
              </a:r>
            </a:p>
          </p:txBody>
        </p:sp>
        <p:sp>
          <p:nvSpPr>
            <p:cNvPr id="14355" name="Rectangle 15"/>
            <p:cNvSpPr>
              <a:spLocks noChangeArrowheads="1"/>
            </p:cNvSpPr>
            <p:nvPr/>
          </p:nvSpPr>
          <p:spPr bwMode="auto">
            <a:xfrm>
              <a:off x="1968" y="1584"/>
              <a:ext cx="509" cy="143"/>
            </a:xfrm>
            <a:prstGeom prst="rect">
              <a:avLst/>
            </a:prstGeom>
            <a:noFill/>
            <a:ln w="12700">
              <a:noFill/>
              <a:miter lim="800000"/>
              <a:headEnd/>
              <a:tailEnd/>
            </a:ln>
          </p:spPr>
          <p:txBody>
            <a:bodyPr wrap="none" lIns="90488" tIns="44450" rIns="90488" bIns="44450">
              <a:spAutoFit/>
            </a:bodyPr>
            <a:lstStyle/>
            <a:p>
              <a:pPr eaLnBrk="0" hangingPunct="0"/>
              <a:r>
                <a:rPr lang="en-GB" sz="1000" b="1">
                  <a:solidFill>
                    <a:srgbClr val="17002A"/>
                  </a:solidFill>
                  <a:latin typeface="Times New Roman" pitchFamily="18" charset="0"/>
                </a:rPr>
                <a:t>ENZYMES</a:t>
              </a:r>
            </a:p>
          </p:txBody>
        </p:sp>
        <p:sp>
          <p:nvSpPr>
            <p:cNvPr id="14356" name="Line 16"/>
            <p:cNvSpPr>
              <a:spLocks noChangeShapeType="1"/>
            </p:cNvSpPr>
            <p:nvPr/>
          </p:nvSpPr>
          <p:spPr bwMode="auto">
            <a:xfrm>
              <a:off x="1968" y="1584"/>
              <a:ext cx="0" cy="201"/>
            </a:xfrm>
            <a:prstGeom prst="line">
              <a:avLst/>
            </a:prstGeom>
            <a:noFill/>
            <a:ln w="12700">
              <a:solidFill>
                <a:schemeClr val="tx1"/>
              </a:solidFill>
              <a:round/>
              <a:headEnd/>
              <a:tailEnd type="triangle" w="med" len="med"/>
            </a:ln>
          </p:spPr>
          <p:txBody>
            <a:bodyPr wrap="none" anchor="ctr"/>
            <a:lstStyle/>
            <a:p>
              <a:endParaRPr lang="en-US"/>
            </a:p>
          </p:txBody>
        </p:sp>
        <p:sp>
          <p:nvSpPr>
            <p:cNvPr id="14357" name="Line 17"/>
            <p:cNvSpPr>
              <a:spLocks noChangeShapeType="1"/>
            </p:cNvSpPr>
            <p:nvPr/>
          </p:nvSpPr>
          <p:spPr bwMode="auto">
            <a:xfrm>
              <a:off x="2208" y="1824"/>
              <a:ext cx="624" cy="96"/>
            </a:xfrm>
            <a:prstGeom prst="line">
              <a:avLst/>
            </a:prstGeom>
            <a:noFill/>
            <a:ln w="12700">
              <a:solidFill>
                <a:schemeClr val="tx1"/>
              </a:solidFill>
              <a:round/>
              <a:headEnd/>
              <a:tailEnd type="triangle" w="med" len="med"/>
            </a:ln>
          </p:spPr>
          <p:txBody>
            <a:bodyPr wrap="none" anchor="ctr"/>
            <a:lstStyle/>
            <a:p>
              <a:endParaRPr lang="en-US"/>
            </a:p>
          </p:txBody>
        </p:sp>
        <p:sp>
          <p:nvSpPr>
            <p:cNvPr id="14358" name="Rectangle 18"/>
            <p:cNvSpPr>
              <a:spLocks noChangeArrowheads="1"/>
            </p:cNvSpPr>
            <p:nvPr/>
          </p:nvSpPr>
          <p:spPr bwMode="auto">
            <a:xfrm>
              <a:off x="2256" y="2400"/>
              <a:ext cx="450" cy="179"/>
            </a:xfrm>
            <a:prstGeom prst="rect">
              <a:avLst/>
            </a:prstGeom>
            <a:noFill/>
            <a:ln w="12700">
              <a:noFill/>
              <a:miter lim="800000"/>
              <a:headEnd/>
              <a:tailEnd/>
            </a:ln>
          </p:spPr>
          <p:txBody>
            <a:bodyPr wrap="none" lIns="90488" tIns="44450" rIns="90488" bIns="44450">
              <a:spAutoFit/>
            </a:bodyPr>
            <a:lstStyle/>
            <a:p>
              <a:pPr eaLnBrk="0" hangingPunct="0"/>
              <a:r>
                <a:rPr lang="en-GB" sz="1400" b="1">
                  <a:solidFill>
                    <a:srgbClr val="17002A"/>
                  </a:solidFill>
                  <a:latin typeface="Times New Roman" pitchFamily="18" charset="0"/>
                </a:rPr>
                <a:t>Insulin</a:t>
              </a:r>
            </a:p>
          </p:txBody>
        </p:sp>
        <p:sp>
          <p:nvSpPr>
            <p:cNvPr id="14359" name="Rectangle 19"/>
            <p:cNvSpPr>
              <a:spLocks noChangeArrowheads="1"/>
            </p:cNvSpPr>
            <p:nvPr/>
          </p:nvSpPr>
          <p:spPr bwMode="auto">
            <a:xfrm>
              <a:off x="2352" y="2496"/>
              <a:ext cx="115" cy="199"/>
            </a:xfrm>
            <a:prstGeom prst="rect">
              <a:avLst/>
            </a:prstGeom>
            <a:noFill/>
            <a:ln w="12700">
              <a:noFill/>
              <a:miter lim="800000"/>
              <a:headEnd/>
              <a:tailEnd/>
            </a:ln>
          </p:spPr>
          <p:txBody>
            <a:bodyPr wrap="none" lIns="90488" tIns="44450" rIns="90488" bIns="44450">
              <a:spAutoFit/>
            </a:bodyPr>
            <a:lstStyle/>
            <a:p>
              <a:pPr eaLnBrk="0" hangingPunct="0"/>
              <a:endParaRPr lang="en-GB" sz="1600" b="1" dirty="0">
                <a:solidFill>
                  <a:srgbClr val="17002A"/>
                </a:solidFill>
                <a:latin typeface="Times New Roman" pitchFamily="18" charset="0"/>
              </a:endParaRPr>
            </a:p>
          </p:txBody>
        </p:sp>
        <p:sp>
          <p:nvSpPr>
            <p:cNvPr id="14360" name="Arc 20"/>
            <p:cNvSpPr>
              <a:spLocks/>
            </p:cNvSpPr>
            <p:nvPr/>
          </p:nvSpPr>
          <p:spPr bwMode="auto">
            <a:xfrm>
              <a:off x="2208" y="2112"/>
              <a:ext cx="208" cy="277"/>
            </a:xfrm>
            <a:custGeom>
              <a:avLst/>
              <a:gdLst>
                <a:gd name="T0" fmla="*/ 0 w 21600"/>
                <a:gd name="T1" fmla="*/ 4 h 21600"/>
                <a:gd name="T2" fmla="*/ 2 w 21600"/>
                <a:gd name="T3" fmla="*/ 0 h 21600"/>
                <a:gd name="T4" fmla="*/ 2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6"/>
                    <a:pt x="9614" y="50"/>
                    <a:pt x="21508" y="0"/>
                  </a:cubicBezTo>
                </a:path>
                <a:path w="21600" h="21600" stroke="0" extrusionOk="0">
                  <a:moveTo>
                    <a:pt x="0" y="21600"/>
                  </a:moveTo>
                  <a:cubicBezTo>
                    <a:pt x="0" y="9706"/>
                    <a:pt x="9614" y="50"/>
                    <a:pt x="21508" y="0"/>
                  </a:cubicBezTo>
                  <a:lnTo>
                    <a:pt x="21600" y="21600"/>
                  </a:lnTo>
                  <a:lnTo>
                    <a:pt x="0" y="21600"/>
                  </a:lnTo>
                  <a:close/>
                </a:path>
              </a:pathLst>
            </a:custGeom>
            <a:noFill/>
            <a:ln w="25400" cap="rnd">
              <a:solidFill>
                <a:schemeClr val="tx1"/>
              </a:solidFill>
              <a:round/>
              <a:headEnd type="triangle" w="med" len="med"/>
              <a:tailEnd/>
            </a:ln>
          </p:spPr>
          <p:txBody>
            <a:bodyPr wrap="none" anchor="ctr"/>
            <a:lstStyle/>
            <a:p>
              <a:endParaRPr lang="en-US"/>
            </a:p>
          </p:txBody>
        </p:sp>
        <p:sp>
          <p:nvSpPr>
            <p:cNvPr id="14361" name="Arc 21"/>
            <p:cNvSpPr>
              <a:spLocks/>
            </p:cNvSpPr>
            <p:nvPr/>
          </p:nvSpPr>
          <p:spPr bwMode="auto">
            <a:xfrm rot="5400000">
              <a:off x="2810" y="2086"/>
              <a:ext cx="420" cy="375"/>
            </a:xfrm>
            <a:custGeom>
              <a:avLst/>
              <a:gdLst>
                <a:gd name="T0" fmla="*/ 0 w 24512"/>
                <a:gd name="T1" fmla="*/ 0 h 21600"/>
                <a:gd name="T2" fmla="*/ 7 w 24512"/>
                <a:gd name="T3" fmla="*/ 4 h 21600"/>
                <a:gd name="T4" fmla="*/ 1 w 24512"/>
                <a:gd name="T5" fmla="*/ 7 h 21600"/>
                <a:gd name="T6" fmla="*/ 0 60000 65536"/>
                <a:gd name="T7" fmla="*/ 0 60000 65536"/>
                <a:gd name="T8" fmla="*/ 0 60000 65536"/>
                <a:gd name="T9" fmla="*/ 0 w 24512"/>
                <a:gd name="T10" fmla="*/ 0 h 21600"/>
                <a:gd name="T11" fmla="*/ 24512 w 24512"/>
                <a:gd name="T12" fmla="*/ 21600 h 21600"/>
              </a:gdLst>
              <a:ahLst/>
              <a:cxnLst>
                <a:cxn ang="T6">
                  <a:pos x="T0" y="T1"/>
                </a:cxn>
                <a:cxn ang="T7">
                  <a:pos x="T2" y="T3"/>
                </a:cxn>
                <a:cxn ang="T8">
                  <a:pos x="T4" y="T5"/>
                </a:cxn>
              </a:cxnLst>
              <a:rect l="T9" t="T10" r="T11" b="T12"/>
              <a:pathLst>
                <a:path w="24512" h="21600" fill="none" extrusionOk="0">
                  <a:moveTo>
                    <a:pt x="-1" y="540"/>
                  </a:moveTo>
                  <a:cubicBezTo>
                    <a:pt x="1576" y="181"/>
                    <a:pt x="3187" y="-1"/>
                    <a:pt x="4804" y="0"/>
                  </a:cubicBezTo>
                  <a:cubicBezTo>
                    <a:pt x="13312" y="0"/>
                    <a:pt x="21029" y="4995"/>
                    <a:pt x="24511" y="12759"/>
                  </a:cubicBezTo>
                </a:path>
                <a:path w="24512" h="21600" stroke="0" extrusionOk="0">
                  <a:moveTo>
                    <a:pt x="-1" y="540"/>
                  </a:moveTo>
                  <a:cubicBezTo>
                    <a:pt x="1576" y="181"/>
                    <a:pt x="3187" y="-1"/>
                    <a:pt x="4804" y="0"/>
                  </a:cubicBezTo>
                  <a:cubicBezTo>
                    <a:pt x="13312" y="0"/>
                    <a:pt x="21029" y="4995"/>
                    <a:pt x="24511" y="12759"/>
                  </a:cubicBezTo>
                  <a:lnTo>
                    <a:pt x="4804" y="21600"/>
                  </a:lnTo>
                  <a:lnTo>
                    <a:pt x="-1" y="540"/>
                  </a:lnTo>
                  <a:close/>
                </a:path>
              </a:pathLst>
            </a:custGeom>
            <a:noFill/>
            <a:ln w="25400" cap="rnd">
              <a:solidFill>
                <a:schemeClr val="tx1"/>
              </a:solidFill>
              <a:round/>
              <a:headEnd type="triangle" w="med" len="med"/>
              <a:tailEnd/>
            </a:ln>
          </p:spPr>
          <p:txBody>
            <a:bodyPr wrap="none" anchor="ctr"/>
            <a:lstStyle/>
            <a:p>
              <a:endParaRPr lang="en-US"/>
            </a:p>
          </p:txBody>
        </p:sp>
        <p:sp>
          <p:nvSpPr>
            <p:cNvPr id="14362" name="Rectangle 22"/>
            <p:cNvSpPr>
              <a:spLocks noChangeArrowheads="1"/>
            </p:cNvSpPr>
            <p:nvPr/>
          </p:nvSpPr>
          <p:spPr bwMode="auto">
            <a:xfrm>
              <a:off x="3150" y="1795"/>
              <a:ext cx="176" cy="233"/>
            </a:xfrm>
            <a:prstGeom prst="rect">
              <a:avLst/>
            </a:prstGeom>
            <a:noFill/>
            <a:ln w="12700">
              <a:noFill/>
              <a:miter lim="800000"/>
              <a:headEnd/>
              <a:tailEnd/>
            </a:ln>
          </p:spPr>
          <p:txBody>
            <a:bodyPr wrap="none" lIns="90488" tIns="44450" rIns="90488" bIns="44450">
              <a:spAutoFit/>
            </a:bodyPr>
            <a:lstStyle/>
            <a:p>
              <a:pPr eaLnBrk="0" hangingPunct="0"/>
              <a:r>
                <a:rPr lang="en-GB" sz="2000" b="1">
                  <a:solidFill>
                    <a:srgbClr val="17002A"/>
                  </a:solidFill>
                  <a:latin typeface="Times New Roman" pitchFamily="18" charset="0"/>
                </a:rPr>
                <a:t>I</a:t>
              </a:r>
            </a:p>
          </p:txBody>
        </p:sp>
        <p:sp>
          <p:nvSpPr>
            <p:cNvPr id="14363" name="Rectangle 23"/>
            <p:cNvSpPr>
              <a:spLocks noChangeArrowheads="1"/>
            </p:cNvSpPr>
            <p:nvPr/>
          </p:nvSpPr>
          <p:spPr bwMode="auto">
            <a:xfrm>
              <a:off x="3456" y="2165"/>
              <a:ext cx="56" cy="162"/>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4" name="Rectangle 24"/>
            <p:cNvSpPr>
              <a:spLocks noChangeArrowheads="1"/>
            </p:cNvSpPr>
            <p:nvPr/>
          </p:nvSpPr>
          <p:spPr bwMode="auto">
            <a:xfrm rot="1500000">
              <a:off x="3389" y="2680"/>
              <a:ext cx="56" cy="16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5" name="Rectangle 25"/>
            <p:cNvSpPr>
              <a:spLocks noChangeArrowheads="1"/>
            </p:cNvSpPr>
            <p:nvPr/>
          </p:nvSpPr>
          <p:spPr bwMode="auto">
            <a:xfrm rot="2040000">
              <a:off x="3118" y="3092"/>
              <a:ext cx="56" cy="162"/>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6" name="Rectangle 26"/>
            <p:cNvSpPr>
              <a:spLocks noChangeArrowheads="1"/>
            </p:cNvSpPr>
            <p:nvPr/>
          </p:nvSpPr>
          <p:spPr bwMode="auto">
            <a:xfrm rot="-960000">
              <a:off x="3513" y="2631"/>
              <a:ext cx="56" cy="16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7" name="Rectangle 27"/>
            <p:cNvSpPr>
              <a:spLocks noChangeArrowheads="1"/>
            </p:cNvSpPr>
            <p:nvPr/>
          </p:nvSpPr>
          <p:spPr bwMode="auto">
            <a:xfrm>
              <a:off x="3627" y="3090"/>
              <a:ext cx="56" cy="162"/>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8" name="Rectangle 28"/>
            <p:cNvSpPr>
              <a:spLocks noChangeArrowheads="1"/>
            </p:cNvSpPr>
            <p:nvPr/>
          </p:nvSpPr>
          <p:spPr bwMode="auto">
            <a:xfrm rot="-600000">
              <a:off x="3408" y="1968"/>
              <a:ext cx="75" cy="108"/>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69" name="Rectangle 29"/>
            <p:cNvSpPr>
              <a:spLocks noChangeArrowheads="1"/>
            </p:cNvSpPr>
            <p:nvPr/>
          </p:nvSpPr>
          <p:spPr bwMode="auto">
            <a:xfrm rot="180000">
              <a:off x="3476" y="2399"/>
              <a:ext cx="48" cy="108"/>
            </a:xfrm>
            <a:prstGeom prst="rect">
              <a:avLst/>
            </a:prstGeom>
            <a:noFill/>
            <a:ln w="12700">
              <a:noFill/>
              <a:miter lim="800000"/>
              <a:headEnd/>
              <a:tailEnd/>
            </a:ln>
          </p:spPr>
          <p:txBody>
            <a:bodyPr lIns="0" tIns="0" rIns="0" bIns="0">
              <a:spAutoFit/>
            </a:bodyPr>
            <a:lstStyle/>
            <a:p>
              <a:pPr eaLnBrk="0" hangingPunct="0"/>
              <a:r>
                <a:rPr lang="en-GB" sz="1200" b="1">
                  <a:solidFill>
                    <a:srgbClr val="17002A"/>
                  </a:solidFill>
                  <a:latin typeface="Times New Roman" pitchFamily="18" charset="0"/>
                </a:rPr>
                <a:t>G</a:t>
              </a:r>
            </a:p>
          </p:txBody>
        </p:sp>
        <p:sp>
          <p:nvSpPr>
            <p:cNvPr id="14370" name="Rectangle 30"/>
            <p:cNvSpPr>
              <a:spLocks noChangeArrowheads="1"/>
            </p:cNvSpPr>
            <p:nvPr/>
          </p:nvSpPr>
          <p:spPr bwMode="auto">
            <a:xfrm rot="180000">
              <a:off x="3589" y="2880"/>
              <a:ext cx="75" cy="108"/>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1" name="Rectangle 31"/>
            <p:cNvSpPr>
              <a:spLocks noChangeArrowheads="1"/>
            </p:cNvSpPr>
            <p:nvPr/>
          </p:nvSpPr>
          <p:spPr bwMode="auto">
            <a:xfrm rot="180000">
              <a:off x="3624" y="3352"/>
              <a:ext cx="75" cy="108"/>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2" name="Rectangle 32"/>
            <p:cNvSpPr>
              <a:spLocks noChangeArrowheads="1"/>
            </p:cNvSpPr>
            <p:nvPr/>
          </p:nvSpPr>
          <p:spPr bwMode="auto">
            <a:xfrm rot="2700000">
              <a:off x="2818" y="3410"/>
              <a:ext cx="52" cy="17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73" name="Rectangle 33"/>
            <p:cNvSpPr>
              <a:spLocks noChangeArrowheads="1"/>
            </p:cNvSpPr>
            <p:nvPr/>
          </p:nvSpPr>
          <p:spPr bwMode="auto">
            <a:xfrm rot="2640000">
              <a:off x="3274" y="2951"/>
              <a:ext cx="75" cy="109"/>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4" name="Rectangle 34"/>
            <p:cNvSpPr>
              <a:spLocks noChangeArrowheads="1"/>
            </p:cNvSpPr>
            <p:nvPr/>
          </p:nvSpPr>
          <p:spPr bwMode="auto">
            <a:xfrm rot="1740000">
              <a:off x="3002" y="3283"/>
              <a:ext cx="75" cy="108"/>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5" name="Rectangle 35"/>
            <p:cNvSpPr>
              <a:spLocks noChangeArrowheads="1"/>
            </p:cNvSpPr>
            <p:nvPr/>
          </p:nvSpPr>
          <p:spPr bwMode="auto">
            <a:xfrm rot="-2460000">
              <a:off x="3635" y="2454"/>
              <a:ext cx="56" cy="16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76" name="Rectangle 36"/>
            <p:cNvSpPr>
              <a:spLocks noChangeArrowheads="1"/>
            </p:cNvSpPr>
            <p:nvPr/>
          </p:nvSpPr>
          <p:spPr bwMode="auto">
            <a:xfrm rot="-4320000">
              <a:off x="4044" y="2644"/>
              <a:ext cx="52" cy="17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77" name="Rectangle 37"/>
            <p:cNvSpPr>
              <a:spLocks noChangeArrowheads="1"/>
            </p:cNvSpPr>
            <p:nvPr/>
          </p:nvSpPr>
          <p:spPr bwMode="auto">
            <a:xfrm rot="-3720000">
              <a:off x="3796" y="2610"/>
              <a:ext cx="71" cy="115"/>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8" name="Rectangle 38"/>
            <p:cNvSpPr>
              <a:spLocks noChangeArrowheads="1"/>
            </p:cNvSpPr>
            <p:nvPr/>
          </p:nvSpPr>
          <p:spPr bwMode="auto">
            <a:xfrm>
              <a:off x="139" y="2160"/>
              <a:ext cx="1163" cy="704"/>
            </a:xfrm>
            <a:prstGeom prst="rect">
              <a:avLst/>
            </a:prstGeom>
            <a:solidFill>
              <a:srgbClr val="FFFF00"/>
            </a:solidFill>
            <a:ln w="12700">
              <a:noFill/>
              <a:miter lim="800000"/>
              <a:headEnd/>
              <a:tailEnd/>
            </a:ln>
          </p:spPr>
          <p:txBody>
            <a:bodyPr wrap="square" lIns="90488" tIns="44450" rIns="90488" bIns="44450">
              <a:spAutoFit/>
            </a:bodyPr>
            <a:lstStyle/>
            <a:p>
              <a:pPr eaLnBrk="0" hangingPunct="0"/>
              <a:r>
                <a:rPr lang="en-GB" b="1" dirty="0" err="1">
                  <a:latin typeface="Calibri" pitchFamily="34" charset="0"/>
                </a:rPr>
                <a:t>Sulphonylureas</a:t>
              </a:r>
              <a:endParaRPr lang="en-GB" b="1" dirty="0">
                <a:latin typeface="Calibri" pitchFamily="34" charset="0"/>
              </a:endParaRPr>
            </a:p>
            <a:p>
              <a:pPr eaLnBrk="0" hangingPunct="0"/>
              <a:r>
                <a:rPr lang="en-GB" b="1" dirty="0" err="1">
                  <a:latin typeface="Calibri" pitchFamily="34" charset="0"/>
                </a:rPr>
                <a:t>Meglitinides</a:t>
              </a:r>
              <a:endParaRPr lang="en-GB" b="1" dirty="0">
                <a:latin typeface="Calibri" pitchFamily="34" charset="0"/>
              </a:endParaRPr>
            </a:p>
            <a:p>
              <a:pPr eaLnBrk="0" hangingPunct="0"/>
              <a:r>
                <a:rPr lang="en-GB" b="1" dirty="0">
                  <a:solidFill>
                    <a:schemeClr val="hlink"/>
                  </a:solidFill>
                  <a:latin typeface="Calibri" pitchFamily="34" charset="0"/>
                </a:rPr>
                <a:t>GLP-1 analogues DPP-IV inhibitors</a:t>
              </a:r>
            </a:p>
          </p:txBody>
        </p:sp>
        <p:sp>
          <p:nvSpPr>
            <p:cNvPr id="14379" name="AutoShape 39"/>
            <p:cNvSpPr>
              <a:spLocks noChangeArrowheads="1"/>
            </p:cNvSpPr>
            <p:nvPr/>
          </p:nvSpPr>
          <p:spPr bwMode="auto">
            <a:xfrm>
              <a:off x="1344" y="2400"/>
              <a:ext cx="793" cy="166"/>
            </a:xfrm>
            <a:prstGeom prst="rightArrow">
              <a:avLst>
                <a:gd name="adj1" fmla="val 75000"/>
                <a:gd name="adj2" fmla="val 238878"/>
              </a:avLst>
            </a:prstGeom>
            <a:solidFill>
              <a:srgbClr val="66FFFF"/>
            </a:solidFill>
            <a:ln w="12700">
              <a:solidFill>
                <a:schemeClr val="tx1"/>
              </a:solidFill>
              <a:miter lim="800000"/>
              <a:headEnd/>
              <a:tailEnd/>
            </a:ln>
          </p:spPr>
          <p:txBody>
            <a:bodyPr wrap="none" anchor="ctr"/>
            <a:lstStyle/>
            <a:p>
              <a:endParaRPr lang="en-US"/>
            </a:p>
          </p:txBody>
        </p:sp>
        <p:sp>
          <p:nvSpPr>
            <p:cNvPr id="14380" name="Rectangle 40"/>
            <p:cNvSpPr>
              <a:spLocks noChangeArrowheads="1"/>
            </p:cNvSpPr>
            <p:nvPr/>
          </p:nvSpPr>
          <p:spPr bwMode="auto">
            <a:xfrm>
              <a:off x="131" y="3357"/>
              <a:ext cx="780" cy="218"/>
            </a:xfrm>
            <a:prstGeom prst="rect">
              <a:avLst/>
            </a:prstGeom>
            <a:solidFill>
              <a:srgbClr val="FFFF00"/>
            </a:solidFill>
            <a:ln w="12700">
              <a:noFill/>
              <a:miter lim="800000"/>
              <a:headEnd/>
              <a:tailEnd/>
            </a:ln>
          </p:spPr>
          <p:txBody>
            <a:bodyPr wrap="square" lIns="90488" tIns="44450" rIns="90488" bIns="44450">
              <a:spAutoFit/>
            </a:bodyPr>
            <a:lstStyle/>
            <a:p>
              <a:pPr eaLnBrk="0" hangingPunct="0"/>
              <a:r>
                <a:rPr lang="en-GB" b="1" dirty="0" err="1">
                  <a:latin typeface="Calibri" pitchFamily="34" charset="0"/>
                </a:rPr>
                <a:t>Metformin</a:t>
              </a:r>
              <a:endParaRPr lang="en-GB" b="1" dirty="0">
                <a:latin typeface="Calibri" pitchFamily="34" charset="0"/>
              </a:endParaRPr>
            </a:p>
          </p:txBody>
        </p:sp>
        <p:sp>
          <p:nvSpPr>
            <p:cNvPr id="14381" name="AutoShape 41"/>
            <p:cNvSpPr>
              <a:spLocks noChangeArrowheads="1"/>
            </p:cNvSpPr>
            <p:nvPr/>
          </p:nvSpPr>
          <p:spPr bwMode="auto">
            <a:xfrm>
              <a:off x="960" y="3408"/>
              <a:ext cx="793" cy="166"/>
            </a:xfrm>
            <a:prstGeom prst="rightArrow">
              <a:avLst>
                <a:gd name="adj1" fmla="val 75000"/>
                <a:gd name="adj2" fmla="val 238878"/>
              </a:avLst>
            </a:prstGeom>
            <a:solidFill>
              <a:srgbClr val="66FFFF"/>
            </a:solidFill>
            <a:ln w="12700">
              <a:solidFill>
                <a:schemeClr val="tx1"/>
              </a:solidFill>
              <a:miter lim="800000"/>
              <a:headEnd/>
              <a:tailEnd/>
            </a:ln>
          </p:spPr>
          <p:txBody>
            <a:bodyPr wrap="none" anchor="ctr"/>
            <a:lstStyle/>
            <a:p>
              <a:endParaRPr lang="en-US"/>
            </a:p>
          </p:txBody>
        </p:sp>
        <p:sp>
          <p:nvSpPr>
            <p:cNvPr id="14382" name="Rectangle 42"/>
            <p:cNvSpPr>
              <a:spLocks noChangeArrowheads="1"/>
            </p:cNvSpPr>
            <p:nvPr/>
          </p:nvSpPr>
          <p:spPr bwMode="auto">
            <a:xfrm flipH="1">
              <a:off x="-68" y="1762"/>
              <a:ext cx="898" cy="236"/>
            </a:xfrm>
            <a:prstGeom prst="rect">
              <a:avLst/>
            </a:prstGeom>
            <a:solidFill>
              <a:srgbClr val="FFFF00"/>
            </a:solidFill>
            <a:ln w="12700">
              <a:noFill/>
              <a:miter lim="800000"/>
              <a:headEnd/>
              <a:tailEnd/>
            </a:ln>
          </p:spPr>
          <p:txBody>
            <a:bodyPr wrap="square" lIns="90488" tIns="44450" rIns="90488" bIns="44450">
              <a:spAutoFit/>
            </a:bodyPr>
            <a:lstStyle/>
            <a:p>
              <a:pPr eaLnBrk="0" hangingPunct="0"/>
              <a:r>
                <a:rPr lang="en-GB" sz="2000" b="1" dirty="0">
                  <a:latin typeface="Times New Roman" pitchFamily="18" charset="0"/>
                </a:rPr>
                <a:t>     </a:t>
              </a:r>
              <a:r>
                <a:rPr lang="en-GB" b="1" dirty="0" err="1">
                  <a:latin typeface="Calibri" pitchFamily="34" charset="0"/>
                </a:rPr>
                <a:t>Acarbose</a:t>
              </a:r>
              <a:endParaRPr lang="en-GB" b="1" dirty="0">
                <a:latin typeface="Calibri" pitchFamily="34" charset="0"/>
              </a:endParaRPr>
            </a:p>
          </p:txBody>
        </p:sp>
        <p:sp>
          <p:nvSpPr>
            <p:cNvPr id="14383" name="AutoShape 43"/>
            <p:cNvSpPr>
              <a:spLocks noChangeArrowheads="1"/>
            </p:cNvSpPr>
            <p:nvPr/>
          </p:nvSpPr>
          <p:spPr bwMode="auto">
            <a:xfrm>
              <a:off x="768" y="1824"/>
              <a:ext cx="610" cy="166"/>
            </a:xfrm>
            <a:prstGeom prst="rightArrow">
              <a:avLst>
                <a:gd name="adj1" fmla="val 75000"/>
                <a:gd name="adj2" fmla="val 183752"/>
              </a:avLst>
            </a:prstGeom>
            <a:solidFill>
              <a:srgbClr val="66FFFF"/>
            </a:solidFill>
            <a:ln w="12700">
              <a:solidFill>
                <a:schemeClr val="tx1"/>
              </a:solidFill>
              <a:miter lim="800000"/>
              <a:headEnd/>
              <a:tailEnd/>
            </a:ln>
          </p:spPr>
          <p:txBody>
            <a:bodyPr wrap="none" anchor="ctr"/>
            <a:lstStyle/>
            <a:p>
              <a:endParaRPr lang="en-US"/>
            </a:p>
          </p:txBody>
        </p:sp>
        <p:sp>
          <p:nvSpPr>
            <p:cNvPr id="14384" name="AutoShape 44"/>
            <p:cNvSpPr>
              <a:spLocks noChangeArrowheads="1"/>
            </p:cNvSpPr>
            <p:nvPr/>
          </p:nvSpPr>
          <p:spPr bwMode="auto">
            <a:xfrm flipH="1">
              <a:off x="4080" y="3408"/>
              <a:ext cx="768" cy="192"/>
            </a:xfrm>
            <a:prstGeom prst="rightArrow">
              <a:avLst>
                <a:gd name="adj1" fmla="val 75000"/>
                <a:gd name="adj2" fmla="val 200019"/>
              </a:avLst>
            </a:prstGeom>
            <a:solidFill>
              <a:srgbClr val="33CCCC"/>
            </a:solidFill>
            <a:ln w="12700">
              <a:solidFill>
                <a:schemeClr val="tx1"/>
              </a:solidFill>
              <a:miter lim="800000"/>
              <a:headEnd/>
              <a:tailEnd/>
            </a:ln>
          </p:spPr>
          <p:txBody>
            <a:bodyPr wrap="none" anchor="ctr"/>
            <a:lstStyle/>
            <a:p>
              <a:endParaRPr lang="en-US"/>
            </a:p>
          </p:txBody>
        </p:sp>
        <p:sp>
          <p:nvSpPr>
            <p:cNvPr id="14385" name="AutoShape 45"/>
            <p:cNvSpPr>
              <a:spLocks noChangeArrowheads="1"/>
            </p:cNvSpPr>
            <p:nvPr/>
          </p:nvSpPr>
          <p:spPr bwMode="auto">
            <a:xfrm rot="19279687" flipH="1">
              <a:off x="4368" y="2352"/>
              <a:ext cx="672" cy="184"/>
            </a:xfrm>
            <a:prstGeom prst="rightArrow">
              <a:avLst>
                <a:gd name="adj1" fmla="val 75000"/>
                <a:gd name="adj2" fmla="val 182626"/>
              </a:avLst>
            </a:prstGeom>
            <a:solidFill>
              <a:srgbClr val="33CCCC"/>
            </a:solidFill>
            <a:ln w="12700">
              <a:solidFill>
                <a:schemeClr val="tx1"/>
              </a:solidFill>
              <a:miter lim="800000"/>
              <a:headEnd/>
              <a:tailEnd/>
            </a:ln>
          </p:spPr>
          <p:txBody>
            <a:bodyPr wrap="none" anchor="ctr"/>
            <a:lstStyle/>
            <a:p>
              <a:endParaRPr lang="en-US"/>
            </a:p>
          </p:txBody>
        </p:sp>
        <p:sp>
          <p:nvSpPr>
            <p:cNvPr id="14386" name="AutoShape 46"/>
            <p:cNvSpPr>
              <a:spLocks noChangeArrowheads="1"/>
            </p:cNvSpPr>
            <p:nvPr/>
          </p:nvSpPr>
          <p:spPr bwMode="auto">
            <a:xfrm rot="-1211806">
              <a:off x="960" y="3696"/>
              <a:ext cx="793" cy="166"/>
            </a:xfrm>
            <a:prstGeom prst="rightArrow">
              <a:avLst>
                <a:gd name="adj1" fmla="val 75000"/>
                <a:gd name="adj2" fmla="val 238878"/>
              </a:avLst>
            </a:prstGeom>
            <a:solidFill>
              <a:srgbClr val="66FFFF"/>
            </a:solidFill>
            <a:ln w="12700">
              <a:solidFill>
                <a:schemeClr val="tx1"/>
              </a:solidFill>
              <a:miter lim="800000"/>
              <a:headEnd/>
              <a:tailEnd/>
            </a:ln>
          </p:spPr>
          <p:txBody>
            <a:bodyPr wrap="none" anchor="ctr"/>
            <a:lstStyle/>
            <a:p>
              <a:endParaRPr lang="en-US"/>
            </a:p>
          </p:txBody>
        </p:sp>
        <p:sp>
          <p:nvSpPr>
            <p:cNvPr id="14387" name="Text Box 47"/>
            <p:cNvSpPr txBox="1">
              <a:spLocks noChangeArrowheads="1"/>
            </p:cNvSpPr>
            <p:nvPr/>
          </p:nvSpPr>
          <p:spPr bwMode="auto">
            <a:xfrm>
              <a:off x="4870" y="3376"/>
              <a:ext cx="889" cy="217"/>
            </a:xfrm>
            <a:prstGeom prst="rect">
              <a:avLst/>
            </a:prstGeom>
            <a:solidFill>
              <a:srgbClr val="FFFF00"/>
            </a:solidFill>
            <a:ln w="9525">
              <a:noFill/>
              <a:miter lim="800000"/>
              <a:headEnd/>
              <a:tailEnd/>
            </a:ln>
          </p:spPr>
          <p:txBody>
            <a:bodyPr>
              <a:spAutoFit/>
            </a:bodyPr>
            <a:lstStyle/>
            <a:p>
              <a:pPr eaLnBrk="0" hangingPunct="0">
                <a:spcBef>
                  <a:spcPct val="50000"/>
                </a:spcBef>
              </a:pPr>
              <a:r>
                <a:rPr lang="en-GB" b="1" dirty="0" err="1">
                  <a:latin typeface="Calibri" pitchFamily="34" charset="0"/>
                </a:rPr>
                <a:t>Metformin</a:t>
              </a:r>
              <a:endParaRPr lang="en-GB" dirty="0">
                <a:latin typeface="Calibri" pitchFamily="34" charset="0"/>
              </a:endParaRPr>
            </a:p>
          </p:txBody>
        </p:sp>
        <p:sp>
          <p:nvSpPr>
            <p:cNvPr id="14388" name="Text Box 48"/>
            <p:cNvSpPr txBox="1">
              <a:spLocks noChangeArrowheads="1"/>
            </p:cNvSpPr>
            <p:nvPr/>
          </p:nvSpPr>
          <p:spPr bwMode="auto">
            <a:xfrm>
              <a:off x="128" y="3763"/>
              <a:ext cx="816" cy="217"/>
            </a:xfrm>
            <a:prstGeom prst="rect">
              <a:avLst/>
            </a:prstGeom>
            <a:solidFill>
              <a:srgbClr val="FFFF00"/>
            </a:solidFill>
            <a:ln w="9525">
              <a:noFill/>
              <a:miter lim="800000"/>
              <a:headEnd/>
              <a:tailEnd/>
            </a:ln>
          </p:spPr>
          <p:txBody>
            <a:bodyPr>
              <a:spAutoFit/>
            </a:bodyPr>
            <a:lstStyle/>
            <a:p>
              <a:pPr algn="r" eaLnBrk="0" hangingPunct="0">
                <a:spcBef>
                  <a:spcPct val="50000"/>
                </a:spcBef>
              </a:pPr>
              <a:r>
                <a:rPr lang="en-GB" b="1" dirty="0" err="1">
                  <a:latin typeface="Calibri" pitchFamily="34" charset="0"/>
                </a:rPr>
                <a:t>Glitazone</a:t>
              </a:r>
              <a:endParaRPr lang="en-GB" dirty="0">
                <a:latin typeface="Calibri" pitchFamily="34" charset="0"/>
              </a:endParaRPr>
            </a:p>
          </p:txBody>
        </p:sp>
        <p:sp>
          <p:nvSpPr>
            <p:cNvPr id="14389" name="Text Box 49"/>
            <p:cNvSpPr txBox="1">
              <a:spLocks noChangeArrowheads="1"/>
            </p:cNvSpPr>
            <p:nvPr/>
          </p:nvSpPr>
          <p:spPr bwMode="auto">
            <a:xfrm>
              <a:off x="4989" y="2064"/>
              <a:ext cx="816" cy="217"/>
            </a:xfrm>
            <a:prstGeom prst="rect">
              <a:avLst/>
            </a:prstGeom>
            <a:solidFill>
              <a:srgbClr val="FFFF00"/>
            </a:solidFill>
            <a:ln w="9525">
              <a:noFill/>
              <a:miter lim="800000"/>
              <a:headEnd/>
              <a:tailEnd/>
            </a:ln>
          </p:spPr>
          <p:txBody>
            <a:bodyPr>
              <a:spAutoFit/>
            </a:bodyPr>
            <a:lstStyle/>
            <a:p>
              <a:pPr eaLnBrk="0" hangingPunct="0">
                <a:spcBef>
                  <a:spcPct val="50000"/>
                </a:spcBef>
              </a:pPr>
              <a:r>
                <a:rPr lang="en-GB" b="1" dirty="0" err="1">
                  <a:latin typeface="Calibri" pitchFamily="34" charset="0"/>
                </a:rPr>
                <a:t>Glitazone</a:t>
              </a:r>
              <a:endParaRPr lang="en-GB" dirty="0">
                <a:latin typeface="Calibri" pitchFamily="34" charset="0"/>
              </a:endParaRPr>
            </a:p>
          </p:txBody>
        </p:sp>
        <p:sp>
          <p:nvSpPr>
            <p:cNvPr id="14390" name="AutoShape 50"/>
            <p:cNvSpPr>
              <a:spLocks noChangeArrowheads="1"/>
            </p:cNvSpPr>
            <p:nvPr/>
          </p:nvSpPr>
          <p:spPr bwMode="auto">
            <a:xfrm rot="1075380" flipH="1">
              <a:off x="3888" y="3744"/>
              <a:ext cx="768" cy="192"/>
            </a:xfrm>
            <a:prstGeom prst="rightArrow">
              <a:avLst>
                <a:gd name="adj1" fmla="val 75000"/>
                <a:gd name="adj2" fmla="val 200019"/>
              </a:avLst>
            </a:prstGeom>
            <a:solidFill>
              <a:srgbClr val="33CCCC"/>
            </a:solidFill>
            <a:ln w="12700">
              <a:solidFill>
                <a:schemeClr val="tx1"/>
              </a:solidFill>
              <a:miter lim="800000"/>
              <a:headEnd/>
              <a:tailEnd/>
            </a:ln>
          </p:spPr>
          <p:txBody>
            <a:bodyPr wrap="none" anchor="ctr"/>
            <a:lstStyle/>
            <a:p>
              <a:endParaRPr lang="en-US"/>
            </a:p>
          </p:txBody>
        </p:sp>
        <p:sp>
          <p:nvSpPr>
            <p:cNvPr id="14391" name="Text Box 51"/>
            <p:cNvSpPr txBox="1">
              <a:spLocks noChangeArrowheads="1"/>
            </p:cNvSpPr>
            <p:nvPr/>
          </p:nvSpPr>
          <p:spPr bwMode="auto">
            <a:xfrm>
              <a:off x="4656" y="3840"/>
              <a:ext cx="816" cy="218"/>
            </a:xfrm>
            <a:prstGeom prst="rect">
              <a:avLst/>
            </a:prstGeom>
            <a:solidFill>
              <a:srgbClr val="FFFF00"/>
            </a:solidFill>
            <a:ln w="9525">
              <a:noFill/>
              <a:miter lim="800000"/>
              <a:headEnd/>
              <a:tailEnd/>
            </a:ln>
          </p:spPr>
          <p:txBody>
            <a:bodyPr>
              <a:spAutoFit/>
            </a:bodyPr>
            <a:lstStyle/>
            <a:p>
              <a:pPr eaLnBrk="0" hangingPunct="0">
                <a:spcBef>
                  <a:spcPct val="50000"/>
                </a:spcBef>
              </a:pPr>
              <a:r>
                <a:rPr lang="en-GB" b="1" dirty="0" err="1">
                  <a:latin typeface="Calibri" pitchFamily="34" charset="0"/>
                </a:rPr>
                <a:t>Glitazone</a:t>
              </a:r>
              <a:endParaRPr lang="en-GB" dirty="0">
                <a:latin typeface="Calibri" pitchFamily="34" charset="0"/>
              </a:endParaRPr>
            </a:p>
          </p:txBody>
        </p:sp>
        <p:sp>
          <p:nvSpPr>
            <p:cNvPr id="14392" name="Line 53"/>
            <p:cNvSpPr>
              <a:spLocks noChangeShapeType="1"/>
            </p:cNvSpPr>
            <p:nvPr/>
          </p:nvSpPr>
          <p:spPr bwMode="auto">
            <a:xfrm>
              <a:off x="1584" y="2256"/>
              <a:ext cx="432" cy="144"/>
            </a:xfrm>
            <a:prstGeom prst="line">
              <a:avLst/>
            </a:prstGeom>
            <a:noFill/>
            <a:ln w="25400">
              <a:solidFill>
                <a:schemeClr val="tx1"/>
              </a:solidFill>
              <a:round/>
              <a:headEnd/>
              <a:tailEnd type="triangle" w="med" len="med"/>
            </a:ln>
          </p:spPr>
          <p:txBody>
            <a:bodyPr wrap="none" anchor="ctr"/>
            <a:lstStyle/>
            <a:p>
              <a:endParaRPr lang="en-US"/>
            </a:p>
          </p:txBody>
        </p:sp>
        <p:sp>
          <p:nvSpPr>
            <p:cNvPr id="14393" name="Text Box 54"/>
            <p:cNvSpPr txBox="1">
              <a:spLocks noChangeArrowheads="1"/>
            </p:cNvSpPr>
            <p:nvPr/>
          </p:nvSpPr>
          <p:spPr bwMode="auto">
            <a:xfrm>
              <a:off x="1632" y="2112"/>
              <a:ext cx="576" cy="217"/>
            </a:xfrm>
            <a:prstGeom prst="rect">
              <a:avLst/>
            </a:prstGeom>
            <a:noFill/>
            <a:ln w="9525">
              <a:noFill/>
              <a:miter lim="800000"/>
              <a:headEnd/>
              <a:tailEnd/>
            </a:ln>
          </p:spPr>
          <p:txBody>
            <a:bodyPr>
              <a:spAutoFit/>
            </a:bodyPr>
            <a:lstStyle/>
            <a:p>
              <a:pPr>
                <a:spcBef>
                  <a:spcPct val="50000"/>
                </a:spcBef>
              </a:pPr>
              <a:r>
                <a:rPr lang="en-GB" b="1">
                  <a:solidFill>
                    <a:schemeClr val="hlink"/>
                  </a:solidFill>
                  <a:latin typeface="Calibri" pitchFamily="34" charset="0"/>
                  <a:cs typeface="Arial" charset="0"/>
                </a:rPr>
                <a:t>GLP-1</a:t>
              </a:r>
            </a:p>
          </p:txBody>
        </p:sp>
        <p:sp>
          <p:nvSpPr>
            <p:cNvPr id="14394" name="Text Box 55"/>
            <p:cNvSpPr txBox="1">
              <a:spLocks noChangeArrowheads="1"/>
            </p:cNvSpPr>
            <p:nvPr/>
          </p:nvSpPr>
          <p:spPr bwMode="auto">
            <a:xfrm>
              <a:off x="2200" y="3566"/>
              <a:ext cx="499" cy="219"/>
            </a:xfrm>
            <a:prstGeom prst="rect">
              <a:avLst/>
            </a:prstGeom>
            <a:noFill/>
            <a:ln w="9525">
              <a:noFill/>
              <a:miter lim="800000"/>
              <a:headEnd/>
              <a:tailEnd/>
            </a:ln>
          </p:spPr>
          <p:txBody>
            <a:bodyPr>
              <a:spAutoFit/>
            </a:bodyPr>
            <a:lstStyle/>
            <a:p>
              <a:pPr rtl="1">
                <a:spcBef>
                  <a:spcPct val="50000"/>
                </a:spcBef>
              </a:pPr>
              <a:r>
                <a:rPr lang="ar-SY" b="1" dirty="0" smtClean="0"/>
                <a:t>الكبد</a:t>
              </a:r>
              <a:endParaRPr lang="en-GB" b="1" dirty="0"/>
            </a:p>
          </p:txBody>
        </p:sp>
        <p:sp>
          <p:nvSpPr>
            <p:cNvPr id="14395" name="Text Box 56"/>
            <p:cNvSpPr txBox="1">
              <a:spLocks noChangeArrowheads="1"/>
            </p:cNvSpPr>
            <p:nvPr/>
          </p:nvSpPr>
          <p:spPr bwMode="auto">
            <a:xfrm>
              <a:off x="2426" y="2684"/>
              <a:ext cx="598" cy="201"/>
            </a:xfrm>
            <a:prstGeom prst="rect">
              <a:avLst/>
            </a:prstGeom>
            <a:noFill/>
            <a:ln w="9525">
              <a:noFill/>
              <a:miter lim="800000"/>
              <a:headEnd/>
              <a:tailEnd/>
            </a:ln>
          </p:spPr>
          <p:txBody>
            <a:bodyPr wrap="square">
              <a:spAutoFit/>
            </a:bodyPr>
            <a:lstStyle/>
            <a:p>
              <a:pPr rtl="1">
                <a:spcBef>
                  <a:spcPct val="50000"/>
                </a:spcBef>
              </a:pPr>
              <a:r>
                <a:rPr lang="ar-SY" sz="1600" b="1" dirty="0" smtClean="0"/>
                <a:t>البنكرياس</a:t>
              </a:r>
              <a:endParaRPr lang="en-GB" sz="1600" b="1" dirty="0"/>
            </a:p>
          </p:txBody>
        </p:sp>
        <p:sp>
          <p:nvSpPr>
            <p:cNvPr id="14396" name="Text Box 58"/>
            <p:cNvSpPr txBox="1">
              <a:spLocks noChangeArrowheads="1"/>
            </p:cNvSpPr>
            <p:nvPr/>
          </p:nvSpPr>
          <p:spPr bwMode="auto">
            <a:xfrm>
              <a:off x="4560" y="2770"/>
              <a:ext cx="862" cy="219"/>
            </a:xfrm>
            <a:prstGeom prst="rect">
              <a:avLst/>
            </a:prstGeom>
            <a:noFill/>
            <a:ln w="9525">
              <a:noFill/>
              <a:miter lim="800000"/>
              <a:headEnd/>
              <a:tailEnd/>
            </a:ln>
          </p:spPr>
          <p:txBody>
            <a:bodyPr wrap="square">
              <a:spAutoFit/>
            </a:bodyPr>
            <a:lstStyle/>
            <a:p>
              <a:pPr algn="r" rtl="1">
                <a:spcBef>
                  <a:spcPct val="50000"/>
                </a:spcBef>
              </a:pPr>
              <a:r>
                <a:rPr lang="ar-SY" b="1" dirty="0" smtClean="0"/>
                <a:t>النسيج الدهني</a:t>
              </a:r>
              <a:endParaRPr lang="en-GB" b="1" dirty="0"/>
            </a:p>
          </p:txBody>
        </p:sp>
      </p:grpSp>
      <p:sp>
        <p:nvSpPr>
          <p:cNvPr id="14342" name="TextBox 6"/>
          <p:cNvSpPr txBox="1">
            <a:spLocks noChangeArrowheads="1"/>
          </p:cNvSpPr>
          <p:nvPr/>
        </p:nvSpPr>
        <p:spPr bwMode="auto">
          <a:xfrm>
            <a:off x="914400" y="228600"/>
            <a:ext cx="7740650" cy="646331"/>
          </a:xfrm>
          <a:prstGeom prst="rect">
            <a:avLst/>
          </a:prstGeom>
          <a:solidFill>
            <a:schemeClr val="bg1"/>
          </a:solidFill>
          <a:ln w="25400">
            <a:solidFill>
              <a:schemeClr val="bg1"/>
            </a:solidFill>
            <a:miter lim="800000"/>
            <a:headEnd/>
            <a:tailEnd/>
          </a:ln>
        </p:spPr>
        <p:txBody>
          <a:bodyPr>
            <a:spAutoFit/>
          </a:bodyPr>
          <a:lstStyle/>
          <a:p>
            <a:pPr algn="ctr" rtl="1"/>
            <a:r>
              <a:rPr lang="ar-SY" sz="3600" b="1" dirty="0" smtClean="0">
                <a:solidFill>
                  <a:srgbClr val="CC0000"/>
                </a:solidFill>
              </a:rPr>
              <a:t>العلاجات الفموية للسكري نمط 2</a:t>
            </a:r>
            <a:endParaRPr lang="el-GR" sz="3600" b="1" dirty="0">
              <a:solidFill>
                <a:srgbClr val="CC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
          <p:cNvSpPr>
            <a:spLocks noChangeArrowheads="1"/>
          </p:cNvSpPr>
          <p:nvPr/>
        </p:nvSpPr>
        <p:spPr bwMode="auto">
          <a:xfrm>
            <a:off x="825500" y="6115050"/>
            <a:ext cx="1736725" cy="438150"/>
          </a:xfrm>
          <a:prstGeom prst="rect">
            <a:avLst/>
          </a:prstGeom>
          <a:noFill/>
          <a:ln w="12700">
            <a:noFill/>
            <a:miter lim="800000"/>
            <a:headEnd/>
            <a:tailEnd/>
          </a:ln>
        </p:spPr>
        <p:txBody>
          <a:bodyPr wrap="none" anchor="ctr"/>
          <a:lstStyle/>
          <a:p>
            <a:endParaRPr lang="en-US"/>
          </a:p>
        </p:txBody>
      </p:sp>
      <p:sp>
        <p:nvSpPr>
          <p:cNvPr id="3079" name="Rectangle 4"/>
          <p:cNvSpPr>
            <a:spLocks noChangeArrowheads="1"/>
          </p:cNvSpPr>
          <p:nvPr/>
        </p:nvSpPr>
        <p:spPr bwMode="auto">
          <a:xfrm>
            <a:off x="3048000" y="6115050"/>
            <a:ext cx="2640013" cy="438150"/>
          </a:xfrm>
          <a:prstGeom prst="rect">
            <a:avLst/>
          </a:prstGeom>
          <a:noFill/>
          <a:ln w="12700">
            <a:noFill/>
            <a:miter lim="800000"/>
            <a:headEnd/>
            <a:tailEnd/>
          </a:ln>
        </p:spPr>
        <p:txBody>
          <a:bodyPr wrap="none" anchor="ctr"/>
          <a:lstStyle/>
          <a:p>
            <a:endParaRPr lang="en-US"/>
          </a:p>
        </p:txBody>
      </p:sp>
      <p:grpSp>
        <p:nvGrpSpPr>
          <p:cNvPr id="2" name="Group 5"/>
          <p:cNvGrpSpPr>
            <a:grpSpLocks/>
          </p:cNvGrpSpPr>
          <p:nvPr/>
        </p:nvGrpSpPr>
        <p:grpSpPr bwMode="auto">
          <a:xfrm>
            <a:off x="1295400" y="1752600"/>
            <a:ext cx="6948488" cy="3984625"/>
            <a:chOff x="813" y="1445"/>
            <a:chExt cx="4377" cy="2510"/>
          </a:xfrm>
        </p:grpSpPr>
        <p:sp>
          <p:nvSpPr>
            <p:cNvPr id="3086" name="Freeform 6"/>
            <p:cNvSpPr>
              <a:spLocks/>
            </p:cNvSpPr>
            <p:nvPr/>
          </p:nvSpPr>
          <p:spPr bwMode="auto">
            <a:xfrm>
              <a:off x="815" y="1467"/>
              <a:ext cx="3543" cy="2395"/>
            </a:xfrm>
            <a:custGeom>
              <a:avLst/>
              <a:gdLst>
                <a:gd name="T0" fmla="*/ 827 w 3543"/>
                <a:gd name="T1" fmla="*/ 2360 h 2431"/>
                <a:gd name="T2" fmla="*/ 0 w 3543"/>
                <a:gd name="T3" fmla="*/ 1773 h 2431"/>
                <a:gd name="T4" fmla="*/ 0 w 3543"/>
                <a:gd name="T5" fmla="*/ 1287 h 2431"/>
                <a:gd name="T6" fmla="*/ 689 w 3543"/>
                <a:gd name="T7" fmla="*/ 1287 h 2431"/>
                <a:gd name="T8" fmla="*/ 689 w 3543"/>
                <a:gd name="T9" fmla="*/ 857 h 2431"/>
                <a:gd name="T10" fmla="*/ 1379 w 3543"/>
                <a:gd name="T11" fmla="*/ 857 h 2431"/>
                <a:gd name="T12" fmla="*/ 1379 w 3543"/>
                <a:gd name="T13" fmla="*/ 430 h 2431"/>
                <a:gd name="T14" fmla="*/ 2068 w 3543"/>
                <a:gd name="T15" fmla="*/ 430 h 2431"/>
                <a:gd name="T16" fmla="*/ 2068 w 3543"/>
                <a:gd name="T17" fmla="*/ 0 h 2431"/>
                <a:gd name="T18" fmla="*/ 2758 w 3543"/>
                <a:gd name="T19" fmla="*/ 0 h 2431"/>
                <a:gd name="T20" fmla="*/ 2743 w 3543"/>
                <a:gd name="T21" fmla="*/ 16 h 2431"/>
                <a:gd name="T22" fmla="*/ 2754 w 3543"/>
                <a:gd name="T23" fmla="*/ 5 h 2431"/>
                <a:gd name="T24" fmla="*/ 3543 w 3543"/>
                <a:gd name="T25" fmla="*/ 523 h 2431"/>
                <a:gd name="T26" fmla="*/ 827 w 3543"/>
                <a:gd name="T27" fmla="*/ 2360 h 24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43"/>
                <a:gd name="T43" fmla="*/ 0 h 2431"/>
                <a:gd name="T44" fmla="*/ 3543 w 3543"/>
                <a:gd name="T45" fmla="*/ 2431 h 24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43" h="2431">
                  <a:moveTo>
                    <a:pt x="827" y="2431"/>
                  </a:moveTo>
                  <a:lnTo>
                    <a:pt x="0" y="1827"/>
                  </a:lnTo>
                  <a:lnTo>
                    <a:pt x="0" y="1326"/>
                  </a:lnTo>
                  <a:lnTo>
                    <a:pt x="689" y="1326"/>
                  </a:lnTo>
                  <a:lnTo>
                    <a:pt x="689" y="883"/>
                  </a:lnTo>
                  <a:lnTo>
                    <a:pt x="1379" y="883"/>
                  </a:lnTo>
                  <a:lnTo>
                    <a:pt x="1379" y="443"/>
                  </a:lnTo>
                  <a:lnTo>
                    <a:pt x="2068" y="443"/>
                  </a:lnTo>
                  <a:lnTo>
                    <a:pt x="2068" y="0"/>
                  </a:lnTo>
                  <a:lnTo>
                    <a:pt x="2758" y="0"/>
                  </a:lnTo>
                  <a:lnTo>
                    <a:pt x="2743" y="16"/>
                  </a:lnTo>
                  <a:lnTo>
                    <a:pt x="2754" y="5"/>
                  </a:lnTo>
                  <a:lnTo>
                    <a:pt x="3543" y="539"/>
                  </a:lnTo>
                  <a:lnTo>
                    <a:pt x="827" y="2431"/>
                  </a:lnTo>
                </a:path>
              </a:pathLst>
            </a:custGeom>
            <a:solidFill>
              <a:srgbClr val="8CF4EA"/>
            </a:solidFill>
            <a:ln w="12700" cap="rnd" cmpd="sng">
              <a:solidFill>
                <a:schemeClr val="tx1"/>
              </a:solidFill>
              <a:prstDash val="solid"/>
              <a:round/>
              <a:headEnd type="none" w="med" len="med"/>
              <a:tailEnd type="none" w="med" len="med"/>
            </a:ln>
          </p:spPr>
          <p:txBody>
            <a:bodyPr/>
            <a:lstStyle/>
            <a:p>
              <a:endParaRPr lang="en-US"/>
            </a:p>
          </p:txBody>
        </p:sp>
        <p:sp>
          <p:nvSpPr>
            <p:cNvPr id="3087" name="Freeform 7"/>
            <p:cNvSpPr>
              <a:spLocks/>
            </p:cNvSpPr>
            <p:nvPr/>
          </p:nvSpPr>
          <p:spPr bwMode="auto">
            <a:xfrm>
              <a:off x="1638" y="1998"/>
              <a:ext cx="3552" cy="1878"/>
            </a:xfrm>
            <a:custGeom>
              <a:avLst/>
              <a:gdLst>
                <a:gd name="T0" fmla="*/ 3552 w 3552"/>
                <a:gd name="T1" fmla="*/ 0 h 1878"/>
                <a:gd name="T2" fmla="*/ 3552 w 3552"/>
                <a:gd name="T3" fmla="*/ 1878 h 1878"/>
                <a:gd name="T4" fmla="*/ 0 w 3552"/>
                <a:gd name="T5" fmla="*/ 1878 h 1878"/>
                <a:gd name="T6" fmla="*/ 0 w 3552"/>
                <a:gd name="T7" fmla="*/ 1328 h 1878"/>
                <a:gd name="T8" fmla="*/ 684 w 3552"/>
                <a:gd name="T9" fmla="*/ 1328 h 1878"/>
                <a:gd name="T10" fmla="*/ 684 w 3552"/>
                <a:gd name="T11" fmla="*/ 888 h 1878"/>
                <a:gd name="T12" fmla="*/ 1366 w 3552"/>
                <a:gd name="T13" fmla="*/ 888 h 1878"/>
                <a:gd name="T14" fmla="*/ 1366 w 3552"/>
                <a:gd name="T15" fmla="*/ 449 h 1878"/>
                <a:gd name="T16" fmla="*/ 2049 w 3552"/>
                <a:gd name="T17" fmla="*/ 449 h 1878"/>
                <a:gd name="T18" fmla="*/ 2049 w 3552"/>
                <a:gd name="T19" fmla="*/ 10 h 1878"/>
                <a:gd name="T20" fmla="*/ 2732 w 3552"/>
                <a:gd name="T21" fmla="*/ 10 h 1878"/>
                <a:gd name="T22" fmla="*/ 2738 w 3552"/>
                <a:gd name="T23" fmla="*/ 6 h 1878"/>
                <a:gd name="T24" fmla="*/ 3444 w 3552"/>
                <a:gd name="T25" fmla="*/ 6 h 18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2"/>
                <a:gd name="T40" fmla="*/ 0 h 1878"/>
                <a:gd name="T41" fmla="*/ 3552 w 3552"/>
                <a:gd name="T42" fmla="*/ 1878 h 18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2" h="1878">
                  <a:moveTo>
                    <a:pt x="3552" y="0"/>
                  </a:moveTo>
                  <a:lnTo>
                    <a:pt x="3552" y="1878"/>
                  </a:lnTo>
                  <a:lnTo>
                    <a:pt x="0" y="1878"/>
                  </a:lnTo>
                  <a:lnTo>
                    <a:pt x="0" y="1328"/>
                  </a:lnTo>
                  <a:lnTo>
                    <a:pt x="684" y="1328"/>
                  </a:lnTo>
                  <a:lnTo>
                    <a:pt x="684" y="888"/>
                  </a:lnTo>
                  <a:lnTo>
                    <a:pt x="1366" y="888"/>
                  </a:lnTo>
                  <a:lnTo>
                    <a:pt x="1366" y="449"/>
                  </a:lnTo>
                  <a:lnTo>
                    <a:pt x="2049" y="449"/>
                  </a:lnTo>
                  <a:lnTo>
                    <a:pt x="2049" y="10"/>
                  </a:lnTo>
                  <a:lnTo>
                    <a:pt x="2732" y="10"/>
                  </a:lnTo>
                  <a:lnTo>
                    <a:pt x="2738" y="6"/>
                  </a:lnTo>
                  <a:lnTo>
                    <a:pt x="3444" y="6"/>
                  </a:lnTo>
                </a:path>
              </a:pathLst>
            </a:custGeom>
            <a:solidFill>
              <a:srgbClr val="C1CEFF"/>
            </a:solidFill>
            <a:ln w="12700" cap="rnd" cmpd="sng">
              <a:solidFill>
                <a:schemeClr val="tx1"/>
              </a:solidFill>
              <a:prstDash val="solid"/>
              <a:round/>
              <a:headEnd type="none" w="med" len="med"/>
              <a:tailEnd type="none" w="med" len="med"/>
            </a:ln>
          </p:spPr>
          <p:txBody>
            <a:bodyPr/>
            <a:lstStyle/>
            <a:p>
              <a:endParaRPr lang="en-US"/>
            </a:p>
          </p:txBody>
        </p:sp>
        <p:sp>
          <p:nvSpPr>
            <p:cNvPr id="3088" name="Freeform 8"/>
            <p:cNvSpPr>
              <a:spLocks/>
            </p:cNvSpPr>
            <p:nvPr/>
          </p:nvSpPr>
          <p:spPr bwMode="auto">
            <a:xfrm>
              <a:off x="813" y="2768"/>
              <a:ext cx="1514" cy="551"/>
            </a:xfrm>
            <a:custGeom>
              <a:avLst/>
              <a:gdLst>
                <a:gd name="T0" fmla="*/ 0 w 1661"/>
                <a:gd name="T1" fmla="*/ 0 h 574"/>
                <a:gd name="T2" fmla="*/ 626 w 1661"/>
                <a:gd name="T3" fmla="*/ 0 h 574"/>
                <a:gd name="T4" fmla="*/ 1379 w 1661"/>
                <a:gd name="T5" fmla="*/ 528 h 574"/>
                <a:gd name="T6" fmla="*/ 751 w 1661"/>
                <a:gd name="T7" fmla="*/ 528 h 574"/>
                <a:gd name="T8" fmla="*/ 0 w 1661"/>
                <a:gd name="T9" fmla="*/ 0 h 574"/>
                <a:gd name="T10" fmla="*/ 0 60000 65536"/>
                <a:gd name="T11" fmla="*/ 0 60000 65536"/>
                <a:gd name="T12" fmla="*/ 0 60000 65536"/>
                <a:gd name="T13" fmla="*/ 0 60000 65536"/>
                <a:gd name="T14" fmla="*/ 0 60000 65536"/>
                <a:gd name="T15" fmla="*/ 0 w 1661"/>
                <a:gd name="T16" fmla="*/ 0 h 574"/>
                <a:gd name="T17" fmla="*/ 1661 w 1661"/>
                <a:gd name="T18" fmla="*/ 574 h 574"/>
              </a:gdLst>
              <a:ahLst/>
              <a:cxnLst>
                <a:cxn ang="T10">
                  <a:pos x="T0" y="T1"/>
                </a:cxn>
                <a:cxn ang="T11">
                  <a:pos x="T2" y="T3"/>
                </a:cxn>
                <a:cxn ang="T12">
                  <a:pos x="T4" y="T5"/>
                </a:cxn>
                <a:cxn ang="T13">
                  <a:pos x="T6" y="T7"/>
                </a:cxn>
                <a:cxn ang="T14">
                  <a:pos x="T8" y="T9"/>
                </a:cxn>
              </a:cxnLst>
              <a:rect l="T15" t="T16" r="T17" b="T18"/>
              <a:pathLst>
                <a:path w="1661" h="574">
                  <a:moveTo>
                    <a:pt x="0" y="0"/>
                  </a:moveTo>
                  <a:lnTo>
                    <a:pt x="754" y="0"/>
                  </a:lnTo>
                  <a:lnTo>
                    <a:pt x="1660" y="573"/>
                  </a:lnTo>
                  <a:lnTo>
                    <a:pt x="904" y="573"/>
                  </a:lnTo>
                  <a:lnTo>
                    <a:pt x="0" y="0"/>
                  </a:lnTo>
                </a:path>
              </a:pathLst>
            </a:custGeom>
            <a:solidFill>
              <a:srgbClr val="618FFD"/>
            </a:solidFill>
            <a:ln w="12700" cap="rnd" cmpd="sng">
              <a:solidFill>
                <a:schemeClr val="tx1"/>
              </a:solidFill>
              <a:prstDash val="solid"/>
              <a:round/>
              <a:headEnd type="none" w="med" len="med"/>
              <a:tailEnd type="none" w="med" len="med"/>
            </a:ln>
          </p:spPr>
          <p:txBody>
            <a:bodyPr/>
            <a:lstStyle/>
            <a:p>
              <a:endParaRPr lang="en-US"/>
            </a:p>
          </p:txBody>
        </p:sp>
        <p:sp>
          <p:nvSpPr>
            <p:cNvPr id="3089" name="Freeform 9"/>
            <p:cNvSpPr>
              <a:spLocks/>
            </p:cNvSpPr>
            <p:nvPr/>
          </p:nvSpPr>
          <p:spPr bwMode="auto">
            <a:xfrm>
              <a:off x="1513" y="2326"/>
              <a:ext cx="1513" cy="554"/>
            </a:xfrm>
            <a:custGeom>
              <a:avLst/>
              <a:gdLst>
                <a:gd name="T0" fmla="*/ 0 w 1660"/>
                <a:gd name="T1" fmla="*/ 0 h 577"/>
                <a:gd name="T2" fmla="*/ 627 w 1660"/>
                <a:gd name="T3" fmla="*/ 0 h 577"/>
                <a:gd name="T4" fmla="*/ 1378 w 1660"/>
                <a:gd name="T5" fmla="*/ 531 h 577"/>
                <a:gd name="T6" fmla="*/ 752 w 1660"/>
                <a:gd name="T7" fmla="*/ 531 h 577"/>
                <a:gd name="T8" fmla="*/ 0 w 1660"/>
                <a:gd name="T9" fmla="*/ 0 h 577"/>
                <a:gd name="T10" fmla="*/ 0 60000 65536"/>
                <a:gd name="T11" fmla="*/ 0 60000 65536"/>
                <a:gd name="T12" fmla="*/ 0 60000 65536"/>
                <a:gd name="T13" fmla="*/ 0 60000 65536"/>
                <a:gd name="T14" fmla="*/ 0 60000 65536"/>
                <a:gd name="T15" fmla="*/ 0 w 1660"/>
                <a:gd name="T16" fmla="*/ 0 h 577"/>
                <a:gd name="T17" fmla="*/ 1660 w 1660"/>
                <a:gd name="T18" fmla="*/ 577 h 577"/>
              </a:gdLst>
              <a:ahLst/>
              <a:cxnLst>
                <a:cxn ang="T10">
                  <a:pos x="T0" y="T1"/>
                </a:cxn>
                <a:cxn ang="T11">
                  <a:pos x="T2" y="T3"/>
                </a:cxn>
                <a:cxn ang="T12">
                  <a:pos x="T4" y="T5"/>
                </a:cxn>
                <a:cxn ang="T13">
                  <a:pos x="T6" y="T7"/>
                </a:cxn>
                <a:cxn ang="T14">
                  <a:pos x="T8" y="T9"/>
                </a:cxn>
              </a:cxnLst>
              <a:rect l="T15" t="T16" r="T17" b="T18"/>
              <a:pathLst>
                <a:path w="1660" h="577">
                  <a:moveTo>
                    <a:pt x="0" y="0"/>
                  </a:moveTo>
                  <a:lnTo>
                    <a:pt x="755" y="0"/>
                  </a:lnTo>
                  <a:lnTo>
                    <a:pt x="1659" y="576"/>
                  </a:lnTo>
                  <a:lnTo>
                    <a:pt x="905" y="576"/>
                  </a:lnTo>
                  <a:lnTo>
                    <a:pt x="0" y="0"/>
                  </a:lnTo>
                </a:path>
              </a:pathLst>
            </a:custGeom>
            <a:solidFill>
              <a:srgbClr val="618FFD"/>
            </a:solidFill>
            <a:ln w="12700" cap="rnd" cmpd="sng">
              <a:solidFill>
                <a:schemeClr val="tx1"/>
              </a:solidFill>
              <a:prstDash val="solid"/>
              <a:round/>
              <a:headEnd type="none" w="med" len="med"/>
              <a:tailEnd type="none" w="med" len="med"/>
            </a:ln>
          </p:spPr>
          <p:txBody>
            <a:bodyPr/>
            <a:lstStyle/>
            <a:p>
              <a:endParaRPr lang="en-US"/>
            </a:p>
          </p:txBody>
        </p:sp>
        <p:sp>
          <p:nvSpPr>
            <p:cNvPr id="3090" name="Freeform 10"/>
            <p:cNvSpPr>
              <a:spLocks/>
            </p:cNvSpPr>
            <p:nvPr/>
          </p:nvSpPr>
          <p:spPr bwMode="auto">
            <a:xfrm>
              <a:off x="2188" y="1896"/>
              <a:ext cx="1511" cy="549"/>
            </a:xfrm>
            <a:custGeom>
              <a:avLst/>
              <a:gdLst>
                <a:gd name="T0" fmla="*/ 0 w 1658"/>
                <a:gd name="T1" fmla="*/ 0 h 571"/>
                <a:gd name="T2" fmla="*/ 625 w 1658"/>
                <a:gd name="T3" fmla="*/ 0 h 571"/>
                <a:gd name="T4" fmla="*/ 1376 w 1658"/>
                <a:gd name="T5" fmla="*/ 527 h 571"/>
                <a:gd name="T6" fmla="*/ 751 w 1658"/>
                <a:gd name="T7" fmla="*/ 527 h 571"/>
                <a:gd name="T8" fmla="*/ 0 w 1658"/>
                <a:gd name="T9" fmla="*/ 0 h 571"/>
                <a:gd name="T10" fmla="*/ 0 60000 65536"/>
                <a:gd name="T11" fmla="*/ 0 60000 65536"/>
                <a:gd name="T12" fmla="*/ 0 60000 65536"/>
                <a:gd name="T13" fmla="*/ 0 60000 65536"/>
                <a:gd name="T14" fmla="*/ 0 60000 65536"/>
                <a:gd name="T15" fmla="*/ 0 w 1658"/>
                <a:gd name="T16" fmla="*/ 0 h 571"/>
                <a:gd name="T17" fmla="*/ 1658 w 1658"/>
                <a:gd name="T18" fmla="*/ 571 h 571"/>
              </a:gdLst>
              <a:ahLst/>
              <a:cxnLst>
                <a:cxn ang="T10">
                  <a:pos x="T0" y="T1"/>
                </a:cxn>
                <a:cxn ang="T11">
                  <a:pos x="T2" y="T3"/>
                </a:cxn>
                <a:cxn ang="T12">
                  <a:pos x="T4" y="T5"/>
                </a:cxn>
                <a:cxn ang="T13">
                  <a:pos x="T6" y="T7"/>
                </a:cxn>
                <a:cxn ang="T14">
                  <a:pos x="T8" y="T9"/>
                </a:cxn>
              </a:cxnLst>
              <a:rect l="T15" t="T16" r="T17" b="T18"/>
              <a:pathLst>
                <a:path w="1658" h="571">
                  <a:moveTo>
                    <a:pt x="0" y="0"/>
                  </a:moveTo>
                  <a:lnTo>
                    <a:pt x="753" y="0"/>
                  </a:lnTo>
                  <a:lnTo>
                    <a:pt x="1657" y="570"/>
                  </a:lnTo>
                  <a:lnTo>
                    <a:pt x="904" y="570"/>
                  </a:lnTo>
                  <a:lnTo>
                    <a:pt x="0" y="0"/>
                  </a:lnTo>
                </a:path>
              </a:pathLst>
            </a:custGeom>
            <a:solidFill>
              <a:srgbClr val="618FFD"/>
            </a:solidFill>
            <a:ln w="12700" cap="rnd" cmpd="sng">
              <a:solidFill>
                <a:schemeClr val="tx1"/>
              </a:solidFill>
              <a:prstDash val="solid"/>
              <a:round/>
              <a:headEnd type="none" w="med" len="med"/>
              <a:tailEnd type="none" w="med" len="med"/>
            </a:ln>
          </p:spPr>
          <p:txBody>
            <a:bodyPr/>
            <a:lstStyle/>
            <a:p>
              <a:endParaRPr lang="en-US"/>
            </a:p>
          </p:txBody>
        </p:sp>
        <p:sp>
          <p:nvSpPr>
            <p:cNvPr id="3091" name="Freeform 11"/>
            <p:cNvSpPr>
              <a:spLocks/>
            </p:cNvSpPr>
            <p:nvPr/>
          </p:nvSpPr>
          <p:spPr bwMode="auto">
            <a:xfrm>
              <a:off x="2881" y="1445"/>
              <a:ext cx="2303" cy="560"/>
            </a:xfrm>
            <a:custGeom>
              <a:avLst/>
              <a:gdLst>
                <a:gd name="T0" fmla="*/ 0 w 2327"/>
                <a:gd name="T1" fmla="*/ 0 h 549"/>
                <a:gd name="T2" fmla="*/ 998 w 2327"/>
                <a:gd name="T3" fmla="*/ 0 h 549"/>
                <a:gd name="T4" fmla="*/ 2279 w 2327"/>
                <a:gd name="T5" fmla="*/ 570 h 549"/>
                <a:gd name="T6" fmla="*/ 816 w 2327"/>
                <a:gd name="T7" fmla="*/ 571 h 549"/>
                <a:gd name="T8" fmla="*/ 0 w 2327"/>
                <a:gd name="T9" fmla="*/ 0 h 549"/>
                <a:gd name="T10" fmla="*/ 0 60000 65536"/>
                <a:gd name="T11" fmla="*/ 0 60000 65536"/>
                <a:gd name="T12" fmla="*/ 0 60000 65536"/>
                <a:gd name="T13" fmla="*/ 0 60000 65536"/>
                <a:gd name="T14" fmla="*/ 0 60000 65536"/>
                <a:gd name="T15" fmla="*/ 0 w 2327"/>
                <a:gd name="T16" fmla="*/ 0 h 549"/>
                <a:gd name="T17" fmla="*/ 2327 w 2327"/>
                <a:gd name="T18" fmla="*/ 549 h 549"/>
              </a:gdLst>
              <a:ahLst/>
              <a:cxnLst>
                <a:cxn ang="T10">
                  <a:pos x="T0" y="T1"/>
                </a:cxn>
                <a:cxn ang="T11">
                  <a:pos x="T2" y="T3"/>
                </a:cxn>
                <a:cxn ang="T12">
                  <a:pos x="T4" y="T5"/>
                </a:cxn>
                <a:cxn ang="T13">
                  <a:pos x="T6" y="T7"/>
                </a:cxn>
                <a:cxn ang="T14">
                  <a:pos x="T8" y="T9"/>
                </a:cxn>
              </a:cxnLst>
              <a:rect l="T15" t="T16" r="T17" b="T18"/>
              <a:pathLst>
                <a:path w="2327" h="549">
                  <a:moveTo>
                    <a:pt x="0" y="0"/>
                  </a:moveTo>
                  <a:lnTo>
                    <a:pt x="1019" y="0"/>
                  </a:lnTo>
                  <a:lnTo>
                    <a:pt x="2327" y="548"/>
                  </a:lnTo>
                  <a:lnTo>
                    <a:pt x="833" y="549"/>
                  </a:lnTo>
                  <a:lnTo>
                    <a:pt x="0" y="0"/>
                  </a:lnTo>
                </a:path>
              </a:pathLst>
            </a:custGeom>
            <a:solidFill>
              <a:srgbClr val="618FFD"/>
            </a:solidFill>
            <a:ln w="12700" cap="rnd" cmpd="sng">
              <a:solidFill>
                <a:schemeClr val="tx1"/>
              </a:solidFill>
              <a:prstDash val="solid"/>
              <a:round/>
              <a:headEnd type="none" w="med" len="med"/>
              <a:tailEnd type="none" w="med" len="med"/>
            </a:ln>
          </p:spPr>
          <p:txBody>
            <a:bodyPr/>
            <a:lstStyle/>
            <a:p>
              <a:endParaRPr lang="en-US"/>
            </a:p>
          </p:txBody>
        </p:sp>
        <p:graphicFrame>
          <p:nvGraphicFramePr>
            <p:cNvPr id="3074" name="Object 12">
              <a:hlinkClick r:id="" action="ppaction://ole?verb=0"/>
            </p:cNvPr>
            <p:cNvGraphicFramePr>
              <a:graphicFrameLocks/>
            </p:cNvGraphicFramePr>
            <p:nvPr/>
          </p:nvGraphicFramePr>
          <p:xfrm>
            <a:off x="2205" y="3461"/>
            <a:ext cx="748" cy="480"/>
          </p:xfrm>
          <a:graphic>
            <a:graphicData uri="http://schemas.openxmlformats.org/presentationml/2006/ole">
              <p:oleObj spid="_x0000_s2050" name="Clip" r:id="rId4" imgW="776765" imgH="591671" progId="">
                <p:embed/>
              </p:oleObj>
            </a:graphicData>
          </a:graphic>
        </p:graphicFrame>
        <p:grpSp>
          <p:nvGrpSpPr>
            <p:cNvPr id="3" name="Group 13"/>
            <p:cNvGrpSpPr>
              <a:grpSpLocks/>
            </p:cNvGrpSpPr>
            <p:nvPr/>
          </p:nvGrpSpPr>
          <p:grpSpPr bwMode="auto">
            <a:xfrm>
              <a:off x="1667" y="3491"/>
              <a:ext cx="750" cy="464"/>
              <a:chOff x="1570" y="3370"/>
              <a:chExt cx="493" cy="362"/>
            </a:xfrm>
          </p:grpSpPr>
          <p:grpSp>
            <p:nvGrpSpPr>
              <p:cNvPr id="4" name="Group 14"/>
              <p:cNvGrpSpPr>
                <a:grpSpLocks/>
              </p:cNvGrpSpPr>
              <p:nvPr/>
            </p:nvGrpSpPr>
            <p:grpSpPr bwMode="auto">
              <a:xfrm>
                <a:off x="1570" y="3370"/>
                <a:ext cx="493" cy="362"/>
                <a:chOff x="1570" y="3370"/>
                <a:chExt cx="493" cy="362"/>
              </a:xfrm>
            </p:grpSpPr>
            <p:graphicFrame>
              <p:nvGraphicFramePr>
                <p:cNvPr id="3076" name="Object 15">
                  <a:hlinkClick r:id="" action="ppaction://ole?verb=0"/>
                </p:cNvPr>
                <p:cNvGraphicFramePr>
                  <a:graphicFrameLocks/>
                </p:cNvGraphicFramePr>
                <p:nvPr/>
              </p:nvGraphicFramePr>
              <p:xfrm>
                <a:off x="1570" y="3370"/>
                <a:ext cx="493" cy="362"/>
              </p:xfrm>
              <a:graphic>
                <a:graphicData uri="http://schemas.openxmlformats.org/presentationml/2006/ole">
                  <p:oleObj spid="_x0000_s2052" name="Clip" r:id="rId5" imgW="779929" imgH="572687" progId="">
                    <p:embed/>
                  </p:oleObj>
                </a:graphicData>
              </a:graphic>
            </p:graphicFrame>
            <p:graphicFrame>
              <p:nvGraphicFramePr>
                <p:cNvPr id="3077" name="Object 16">
                  <a:hlinkClick r:id="" action="ppaction://ole?verb=0"/>
                </p:cNvPr>
                <p:cNvGraphicFramePr>
                  <a:graphicFrameLocks/>
                </p:cNvGraphicFramePr>
                <p:nvPr/>
              </p:nvGraphicFramePr>
              <p:xfrm>
                <a:off x="1810" y="3526"/>
                <a:ext cx="204" cy="201"/>
              </p:xfrm>
              <a:graphic>
                <a:graphicData uri="http://schemas.openxmlformats.org/presentationml/2006/ole">
                  <p:oleObj spid="_x0000_s2053" name="Clip" r:id="rId6" imgW="322172" imgH="317434" progId="">
                    <p:embed/>
                  </p:oleObj>
                </a:graphicData>
              </a:graphic>
            </p:graphicFrame>
          </p:grpSp>
          <p:graphicFrame>
            <p:nvGraphicFramePr>
              <p:cNvPr id="3075" name="Object 17">
                <a:hlinkClick r:id="" action="ppaction://ole?verb=0"/>
              </p:cNvPr>
              <p:cNvGraphicFramePr>
                <a:graphicFrameLocks/>
              </p:cNvGraphicFramePr>
              <p:nvPr/>
            </p:nvGraphicFramePr>
            <p:xfrm>
              <a:off x="1598" y="3588"/>
              <a:ext cx="320" cy="139"/>
            </p:xfrm>
            <a:graphic>
              <a:graphicData uri="http://schemas.openxmlformats.org/presentationml/2006/ole">
                <p:oleObj spid="_x0000_s2051" name="Clip" r:id="rId7" imgW="505368" imgH="219519" progId="">
                  <p:embed/>
                </p:oleObj>
              </a:graphicData>
            </a:graphic>
          </p:graphicFrame>
        </p:grpSp>
        <p:grpSp>
          <p:nvGrpSpPr>
            <p:cNvPr id="5" name="Group 18"/>
            <p:cNvGrpSpPr>
              <a:grpSpLocks/>
            </p:cNvGrpSpPr>
            <p:nvPr/>
          </p:nvGrpSpPr>
          <p:grpSpPr bwMode="auto">
            <a:xfrm rot="-3239780">
              <a:off x="4715" y="2036"/>
              <a:ext cx="224" cy="603"/>
              <a:chOff x="4660" y="1998"/>
              <a:chExt cx="101" cy="341"/>
            </a:xfrm>
          </p:grpSpPr>
          <p:sp>
            <p:nvSpPr>
              <p:cNvPr id="3120" name="Freeform 19"/>
              <p:cNvSpPr>
                <a:spLocks/>
              </p:cNvSpPr>
              <p:nvPr/>
            </p:nvSpPr>
            <p:spPr bwMode="auto">
              <a:xfrm>
                <a:off x="4672" y="2099"/>
                <a:ext cx="77" cy="203"/>
              </a:xfrm>
              <a:custGeom>
                <a:avLst/>
                <a:gdLst>
                  <a:gd name="T0" fmla="*/ 0 w 77"/>
                  <a:gd name="T1" fmla="*/ 202 h 203"/>
                  <a:gd name="T2" fmla="*/ 76 w 77"/>
                  <a:gd name="T3" fmla="*/ 202 h 203"/>
                  <a:gd name="T4" fmla="*/ 76 w 77"/>
                  <a:gd name="T5" fmla="*/ 0 h 203"/>
                  <a:gd name="T6" fmla="*/ 0 w 77"/>
                  <a:gd name="T7" fmla="*/ 0 h 203"/>
                  <a:gd name="T8" fmla="*/ 0 w 77"/>
                  <a:gd name="T9" fmla="*/ 202 h 203"/>
                  <a:gd name="T10" fmla="*/ 0 60000 65536"/>
                  <a:gd name="T11" fmla="*/ 0 60000 65536"/>
                  <a:gd name="T12" fmla="*/ 0 60000 65536"/>
                  <a:gd name="T13" fmla="*/ 0 60000 65536"/>
                  <a:gd name="T14" fmla="*/ 0 60000 65536"/>
                  <a:gd name="T15" fmla="*/ 0 w 77"/>
                  <a:gd name="T16" fmla="*/ 0 h 203"/>
                  <a:gd name="T17" fmla="*/ 77 w 77"/>
                  <a:gd name="T18" fmla="*/ 203 h 203"/>
                </a:gdLst>
                <a:ahLst/>
                <a:cxnLst>
                  <a:cxn ang="T10">
                    <a:pos x="T0" y="T1"/>
                  </a:cxn>
                  <a:cxn ang="T11">
                    <a:pos x="T2" y="T3"/>
                  </a:cxn>
                  <a:cxn ang="T12">
                    <a:pos x="T4" y="T5"/>
                  </a:cxn>
                  <a:cxn ang="T13">
                    <a:pos x="T6" y="T7"/>
                  </a:cxn>
                  <a:cxn ang="T14">
                    <a:pos x="T8" y="T9"/>
                  </a:cxn>
                </a:cxnLst>
                <a:rect l="T15" t="T16" r="T17" b="T18"/>
                <a:pathLst>
                  <a:path w="77" h="203">
                    <a:moveTo>
                      <a:pt x="0" y="202"/>
                    </a:moveTo>
                    <a:lnTo>
                      <a:pt x="76" y="202"/>
                    </a:lnTo>
                    <a:lnTo>
                      <a:pt x="76" y="0"/>
                    </a:lnTo>
                    <a:lnTo>
                      <a:pt x="0" y="0"/>
                    </a:lnTo>
                    <a:lnTo>
                      <a:pt x="0" y="202"/>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3121" name="Freeform 20"/>
              <p:cNvSpPr>
                <a:spLocks/>
              </p:cNvSpPr>
              <p:nvPr/>
            </p:nvSpPr>
            <p:spPr bwMode="auto">
              <a:xfrm>
                <a:off x="4677" y="2108"/>
                <a:ext cx="67" cy="187"/>
              </a:xfrm>
              <a:custGeom>
                <a:avLst/>
                <a:gdLst>
                  <a:gd name="T0" fmla="*/ 0 w 67"/>
                  <a:gd name="T1" fmla="*/ 186 h 187"/>
                  <a:gd name="T2" fmla="*/ 66 w 67"/>
                  <a:gd name="T3" fmla="*/ 186 h 187"/>
                  <a:gd name="T4" fmla="*/ 66 w 67"/>
                  <a:gd name="T5" fmla="*/ 0 h 187"/>
                  <a:gd name="T6" fmla="*/ 0 w 67"/>
                  <a:gd name="T7" fmla="*/ 0 h 187"/>
                  <a:gd name="T8" fmla="*/ 0 w 67"/>
                  <a:gd name="T9" fmla="*/ 186 h 187"/>
                  <a:gd name="T10" fmla="*/ 0 60000 65536"/>
                  <a:gd name="T11" fmla="*/ 0 60000 65536"/>
                  <a:gd name="T12" fmla="*/ 0 60000 65536"/>
                  <a:gd name="T13" fmla="*/ 0 60000 65536"/>
                  <a:gd name="T14" fmla="*/ 0 60000 65536"/>
                  <a:gd name="T15" fmla="*/ 0 w 67"/>
                  <a:gd name="T16" fmla="*/ 0 h 187"/>
                  <a:gd name="T17" fmla="*/ 67 w 67"/>
                  <a:gd name="T18" fmla="*/ 187 h 187"/>
                </a:gdLst>
                <a:ahLst/>
                <a:cxnLst>
                  <a:cxn ang="T10">
                    <a:pos x="T0" y="T1"/>
                  </a:cxn>
                  <a:cxn ang="T11">
                    <a:pos x="T2" y="T3"/>
                  </a:cxn>
                  <a:cxn ang="T12">
                    <a:pos x="T4" y="T5"/>
                  </a:cxn>
                  <a:cxn ang="T13">
                    <a:pos x="T6" y="T7"/>
                  </a:cxn>
                  <a:cxn ang="T14">
                    <a:pos x="T8" y="T9"/>
                  </a:cxn>
                </a:cxnLst>
                <a:rect l="T15" t="T16" r="T17" b="T18"/>
                <a:pathLst>
                  <a:path w="67" h="187">
                    <a:moveTo>
                      <a:pt x="0" y="186"/>
                    </a:moveTo>
                    <a:lnTo>
                      <a:pt x="66" y="186"/>
                    </a:lnTo>
                    <a:lnTo>
                      <a:pt x="66" y="0"/>
                    </a:lnTo>
                    <a:lnTo>
                      <a:pt x="0" y="0"/>
                    </a:lnTo>
                    <a:lnTo>
                      <a:pt x="0" y="186"/>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3122" name="Freeform 21"/>
              <p:cNvSpPr>
                <a:spLocks/>
              </p:cNvSpPr>
              <p:nvPr/>
            </p:nvSpPr>
            <p:spPr bwMode="auto">
              <a:xfrm>
                <a:off x="4678" y="2183"/>
                <a:ext cx="63" cy="109"/>
              </a:xfrm>
              <a:custGeom>
                <a:avLst/>
                <a:gdLst>
                  <a:gd name="T0" fmla="*/ 0 w 63"/>
                  <a:gd name="T1" fmla="*/ 108 h 109"/>
                  <a:gd name="T2" fmla="*/ 62 w 63"/>
                  <a:gd name="T3" fmla="*/ 108 h 109"/>
                  <a:gd name="T4" fmla="*/ 62 w 63"/>
                  <a:gd name="T5" fmla="*/ 0 h 109"/>
                  <a:gd name="T6" fmla="*/ 0 w 63"/>
                  <a:gd name="T7" fmla="*/ 0 h 109"/>
                  <a:gd name="T8" fmla="*/ 0 w 63"/>
                  <a:gd name="T9" fmla="*/ 108 h 109"/>
                  <a:gd name="T10" fmla="*/ 0 60000 65536"/>
                  <a:gd name="T11" fmla="*/ 0 60000 65536"/>
                  <a:gd name="T12" fmla="*/ 0 60000 65536"/>
                  <a:gd name="T13" fmla="*/ 0 60000 65536"/>
                  <a:gd name="T14" fmla="*/ 0 60000 65536"/>
                  <a:gd name="T15" fmla="*/ 0 w 63"/>
                  <a:gd name="T16" fmla="*/ 0 h 109"/>
                  <a:gd name="T17" fmla="*/ 63 w 63"/>
                  <a:gd name="T18" fmla="*/ 109 h 109"/>
                </a:gdLst>
                <a:ahLst/>
                <a:cxnLst>
                  <a:cxn ang="T10">
                    <a:pos x="T0" y="T1"/>
                  </a:cxn>
                  <a:cxn ang="T11">
                    <a:pos x="T2" y="T3"/>
                  </a:cxn>
                  <a:cxn ang="T12">
                    <a:pos x="T4" y="T5"/>
                  </a:cxn>
                  <a:cxn ang="T13">
                    <a:pos x="T6" y="T7"/>
                  </a:cxn>
                  <a:cxn ang="T14">
                    <a:pos x="T8" y="T9"/>
                  </a:cxn>
                </a:cxnLst>
                <a:rect l="T15" t="T16" r="T17" b="T18"/>
                <a:pathLst>
                  <a:path w="63" h="109">
                    <a:moveTo>
                      <a:pt x="0" y="108"/>
                    </a:moveTo>
                    <a:lnTo>
                      <a:pt x="62" y="108"/>
                    </a:lnTo>
                    <a:lnTo>
                      <a:pt x="62" y="0"/>
                    </a:lnTo>
                    <a:lnTo>
                      <a:pt x="0" y="0"/>
                    </a:lnTo>
                    <a:lnTo>
                      <a:pt x="0" y="108"/>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en-US"/>
              </a:p>
            </p:txBody>
          </p:sp>
          <p:sp>
            <p:nvSpPr>
              <p:cNvPr id="3123" name="Freeform 22"/>
              <p:cNvSpPr>
                <a:spLocks/>
              </p:cNvSpPr>
              <p:nvPr/>
            </p:nvSpPr>
            <p:spPr bwMode="auto">
              <a:xfrm>
                <a:off x="4678" y="2111"/>
                <a:ext cx="63" cy="67"/>
              </a:xfrm>
              <a:custGeom>
                <a:avLst/>
                <a:gdLst>
                  <a:gd name="T0" fmla="*/ 0 w 63"/>
                  <a:gd name="T1" fmla="*/ 66 h 67"/>
                  <a:gd name="T2" fmla="*/ 62 w 63"/>
                  <a:gd name="T3" fmla="*/ 66 h 67"/>
                  <a:gd name="T4" fmla="*/ 62 w 63"/>
                  <a:gd name="T5" fmla="*/ 0 h 67"/>
                  <a:gd name="T6" fmla="*/ 0 w 63"/>
                  <a:gd name="T7" fmla="*/ 0 h 67"/>
                  <a:gd name="T8" fmla="*/ 0 w 63"/>
                  <a:gd name="T9" fmla="*/ 66 h 67"/>
                  <a:gd name="T10" fmla="*/ 0 60000 65536"/>
                  <a:gd name="T11" fmla="*/ 0 60000 65536"/>
                  <a:gd name="T12" fmla="*/ 0 60000 65536"/>
                  <a:gd name="T13" fmla="*/ 0 60000 65536"/>
                  <a:gd name="T14" fmla="*/ 0 60000 65536"/>
                  <a:gd name="T15" fmla="*/ 0 w 63"/>
                  <a:gd name="T16" fmla="*/ 0 h 67"/>
                  <a:gd name="T17" fmla="*/ 63 w 63"/>
                  <a:gd name="T18" fmla="*/ 67 h 67"/>
                </a:gdLst>
                <a:ahLst/>
                <a:cxnLst>
                  <a:cxn ang="T10">
                    <a:pos x="T0" y="T1"/>
                  </a:cxn>
                  <a:cxn ang="T11">
                    <a:pos x="T2" y="T3"/>
                  </a:cxn>
                  <a:cxn ang="T12">
                    <a:pos x="T4" y="T5"/>
                  </a:cxn>
                  <a:cxn ang="T13">
                    <a:pos x="T6" y="T7"/>
                  </a:cxn>
                  <a:cxn ang="T14">
                    <a:pos x="T8" y="T9"/>
                  </a:cxn>
                </a:cxnLst>
                <a:rect l="T15" t="T16" r="T17" b="T18"/>
                <a:pathLst>
                  <a:path w="63" h="67">
                    <a:moveTo>
                      <a:pt x="0" y="66"/>
                    </a:moveTo>
                    <a:lnTo>
                      <a:pt x="62" y="66"/>
                    </a:lnTo>
                    <a:lnTo>
                      <a:pt x="62" y="0"/>
                    </a:lnTo>
                    <a:lnTo>
                      <a:pt x="0" y="0"/>
                    </a:lnTo>
                    <a:lnTo>
                      <a:pt x="0"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US"/>
              </a:p>
            </p:txBody>
          </p:sp>
          <p:sp>
            <p:nvSpPr>
              <p:cNvPr id="3124" name="Freeform 23"/>
              <p:cNvSpPr>
                <a:spLocks/>
              </p:cNvSpPr>
              <p:nvPr/>
            </p:nvSpPr>
            <p:spPr bwMode="auto">
              <a:xfrm>
                <a:off x="4660" y="2324"/>
                <a:ext cx="101" cy="14"/>
              </a:xfrm>
              <a:custGeom>
                <a:avLst/>
                <a:gdLst>
                  <a:gd name="T0" fmla="*/ 0 w 101"/>
                  <a:gd name="T1" fmla="*/ 13 h 14"/>
                  <a:gd name="T2" fmla="*/ 100 w 101"/>
                  <a:gd name="T3" fmla="*/ 13 h 14"/>
                  <a:gd name="T4" fmla="*/ 100 w 101"/>
                  <a:gd name="T5" fmla="*/ 0 h 14"/>
                  <a:gd name="T6" fmla="*/ 0 w 101"/>
                  <a:gd name="T7" fmla="*/ 0 h 14"/>
                  <a:gd name="T8" fmla="*/ 0 w 101"/>
                  <a:gd name="T9" fmla="*/ 13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3"/>
                    </a:moveTo>
                    <a:lnTo>
                      <a:pt x="100" y="13"/>
                    </a:lnTo>
                    <a:lnTo>
                      <a:pt x="100" y="0"/>
                    </a:lnTo>
                    <a:lnTo>
                      <a:pt x="0" y="0"/>
                    </a:lnTo>
                    <a:lnTo>
                      <a:pt x="0" y="13"/>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3125" name="Freeform 24"/>
              <p:cNvSpPr>
                <a:spLocks/>
              </p:cNvSpPr>
              <p:nvPr/>
            </p:nvSpPr>
            <p:spPr bwMode="auto">
              <a:xfrm>
                <a:off x="4720" y="2326"/>
                <a:ext cx="21" cy="13"/>
              </a:xfrm>
              <a:custGeom>
                <a:avLst/>
                <a:gdLst>
                  <a:gd name="T0" fmla="*/ 0 w 21"/>
                  <a:gd name="T1" fmla="*/ 12 h 13"/>
                  <a:gd name="T2" fmla="*/ 20 w 21"/>
                  <a:gd name="T3" fmla="*/ 12 h 13"/>
                  <a:gd name="T4" fmla="*/ 20 w 21"/>
                  <a:gd name="T5" fmla="*/ 0 h 13"/>
                  <a:gd name="T6" fmla="*/ 0 w 21"/>
                  <a:gd name="T7" fmla="*/ 0 h 13"/>
                  <a:gd name="T8" fmla="*/ 0 w 21"/>
                  <a:gd name="T9" fmla="*/ 12 h 13"/>
                  <a:gd name="T10" fmla="*/ 0 60000 65536"/>
                  <a:gd name="T11" fmla="*/ 0 60000 65536"/>
                  <a:gd name="T12" fmla="*/ 0 60000 65536"/>
                  <a:gd name="T13" fmla="*/ 0 60000 65536"/>
                  <a:gd name="T14" fmla="*/ 0 60000 65536"/>
                  <a:gd name="T15" fmla="*/ 0 w 21"/>
                  <a:gd name="T16" fmla="*/ 0 h 13"/>
                  <a:gd name="T17" fmla="*/ 21 w 21"/>
                  <a:gd name="T18" fmla="*/ 13 h 13"/>
                </a:gdLst>
                <a:ahLst/>
                <a:cxnLst>
                  <a:cxn ang="T10">
                    <a:pos x="T0" y="T1"/>
                  </a:cxn>
                  <a:cxn ang="T11">
                    <a:pos x="T2" y="T3"/>
                  </a:cxn>
                  <a:cxn ang="T12">
                    <a:pos x="T4" y="T5"/>
                  </a:cxn>
                  <a:cxn ang="T13">
                    <a:pos x="T6" y="T7"/>
                  </a:cxn>
                  <a:cxn ang="T14">
                    <a:pos x="T8" y="T9"/>
                  </a:cxn>
                </a:cxnLst>
                <a:rect l="T15" t="T16" r="T17" b="T18"/>
                <a:pathLst>
                  <a:path w="21" h="13">
                    <a:moveTo>
                      <a:pt x="0" y="12"/>
                    </a:moveTo>
                    <a:lnTo>
                      <a:pt x="20" y="12"/>
                    </a:lnTo>
                    <a:lnTo>
                      <a:pt x="20" y="0"/>
                    </a:lnTo>
                    <a:lnTo>
                      <a:pt x="0" y="0"/>
                    </a:lnTo>
                    <a:lnTo>
                      <a:pt x="0" y="12"/>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3126" name="Freeform 25"/>
              <p:cNvSpPr>
                <a:spLocks/>
              </p:cNvSpPr>
              <p:nvPr/>
            </p:nvSpPr>
            <p:spPr bwMode="auto">
              <a:xfrm>
                <a:off x="4702" y="2301"/>
                <a:ext cx="17" cy="24"/>
              </a:xfrm>
              <a:custGeom>
                <a:avLst/>
                <a:gdLst>
                  <a:gd name="T0" fmla="*/ 0 w 17"/>
                  <a:gd name="T1" fmla="*/ 23 h 24"/>
                  <a:gd name="T2" fmla="*/ 16 w 17"/>
                  <a:gd name="T3" fmla="*/ 23 h 24"/>
                  <a:gd name="T4" fmla="*/ 16 w 17"/>
                  <a:gd name="T5" fmla="*/ 0 h 24"/>
                  <a:gd name="T6" fmla="*/ 0 w 17"/>
                  <a:gd name="T7" fmla="*/ 0 h 24"/>
                  <a:gd name="T8" fmla="*/ 0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3"/>
                    </a:moveTo>
                    <a:lnTo>
                      <a:pt x="16" y="23"/>
                    </a:lnTo>
                    <a:lnTo>
                      <a:pt x="16" y="0"/>
                    </a:lnTo>
                    <a:lnTo>
                      <a:pt x="0" y="0"/>
                    </a:lnTo>
                    <a:lnTo>
                      <a:pt x="0" y="23"/>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127" name="Freeform 26"/>
              <p:cNvSpPr>
                <a:spLocks/>
              </p:cNvSpPr>
              <p:nvPr/>
            </p:nvSpPr>
            <p:spPr bwMode="auto">
              <a:xfrm>
                <a:off x="4709" y="2306"/>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 name="T15" fmla="*/ 0 w 14"/>
                  <a:gd name="T16" fmla="*/ 0 h 16"/>
                  <a:gd name="T17" fmla="*/ 14 w 14"/>
                  <a:gd name="T18" fmla="*/ 16 h 16"/>
                </a:gdLst>
                <a:ahLst/>
                <a:cxnLst>
                  <a:cxn ang="T10">
                    <a:pos x="T0" y="T1"/>
                  </a:cxn>
                  <a:cxn ang="T11">
                    <a:pos x="T2" y="T3"/>
                  </a:cxn>
                  <a:cxn ang="T12">
                    <a:pos x="T4" y="T5"/>
                  </a:cxn>
                  <a:cxn ang="T13">
                    <a:pos x="T6" y="T7"/>
                  </a:cxn>
                  <a:cxn ang="T14">
                    <a:pos x="T8" y="T9"/>
                  </a:cxn>
                </a:cxnLst>
                <a:rect l="T15" t="T16" r="T17" b="T18"/>
                <a:pathLst>
                  <a:path w="14" h="16">
                    <a:moveTo>
                      <a:pt x="0" y="15"/>
                    </a:moveTo>
                    <a:lnTo>
                      <a:pt x="13" y="15"/>
                    </a:lnTo>
                    <a:lnTo>
                      <a:pt x="13" y="0"/>
                    </a:lnTo>
                    <a:lnTo>
                      <a:pt x="0" y="0"/>
                    </a:lnTo>
                    <a:lnTo>
                      <a:pt x="0" y="15"/>
                    </a:lnTo>
                  </a:path>
                </a:pathLst>
              </a:custGeom>
              <a:solidFill>
                <a:srgbClr val="C0C0C0"/>
              </a:solidFill>
              <a:ln w="12700" cap="rnd" cmpd="sng">
                <a:noFill/>
                <a:prstDash val="solid"/>
                <a:round/>
                <a:headEnd type="none" w="med" len="med"/>
                <a:tailEnd type="none" w="med" len="med"/>
              </a:ln>
            </p:spPr>
            <p:txBody>
              <a:bodyPr/>
              <a:lstStyle/>
              <a:p>
                <a:endParaRPr lang="en-US"/>
              </a:p>
            </p:txBody>
          </p:sp>
          <p:sp>
            <p:nvSpPr>
              <p:cNvPr id="3128" name="Freeform 27"/>
              <p:cNvSpPr>
                <a:spLocks/>
              </p:cNvSpPr>
              <p:nvPr/>
            </p:nvSpPr>
            <p:spPr bwMode="auto">
              <a:xfrm>
                <a:off x="4677" y="2178"/>
                <a:ext cx="64" cy="14"/>
              </a:xfrm>
              <a:custGeom>
                <a:avLst/>
                <a:gdLst>
                  <a:gd name="T0" fmla="*/ 0 w 64"/>
                  <a:gd name="T1" fmla="*/ 13 h 14"/>
                  <a:gd name="T2" fmla="*/ 63 w 64"/>
                  <a:gd name="T3" fmla="*/ 13 h 14"/>
                  <a:gd name="T4" fmla="*/ 63 w 64"/>
                  <a:gd name="T5" fmla="*/ 0 h 14"/>
                  <a:gd name="T6" fmla="*/ 0 w 64"/>
                  <a:gd name="T7" fmla="*/ 0 h 14"/>
                  <a:gd name="T8" fmla="*/ 0 w 64"/>
                  <a:gd name="T9" fmla="*/ 13 h 14"/>
                  <a:gd name="T10" fmla="*/ 0 60000 65536"/>
                  <a:gd name="T11" fmla="*/ 0 60000 65536"/>
                  <a:gd name="T12" fmla="*/ 0 60000 65536"/>
                  <a:gd name="T13" fmla="*/ 0 60000 65536"/>
                  <a:gd name="T14" fmla="*/ 0 60000 65536"/>
                  <a:gd name="T15" fmla="*/ 0 w 64"/>
                  <a:gd name="T16" fmla="*/ 0 h 14"/>
                  <a:gd name="T17" fmla="*/ 64 w 64"/>
                  <a:gd name="T18" fmla="*/ 14 h 14"/>
                </a:gdLst>
                <a:ahLst/>
                <a:cxnLst>
                  <a:cxn ang="T10">
                    <a:pos x="T0" y="T1"/>
                  </a:cxn>
                  <a:cxn ang="T11">
                    <a:pos x="T2" y="T3"/>
                  </a:cxn>
                  <a:cxn ang="T12">
                    <a:pos x="T4" y="T5"/>
                  </a:cxn>
                  <a:cxn ang="T13">
                    <a:pos x="T6" y="T7"/>
                  </a:cxn>
                  <a:cxn ang="T14">
                    <a:pos x="T8" y="T9"/>
                  </a:cxn>
                </a:cxnLst>
                <a:rect l="T15" t="T16" r="T17" b="T18"/>
                <a:pathLst>
                  <a:path w="64" h="14">
                    <a:moveTo>
                      <a:pt x="0" y="13"/>
                    </a:moveTo>
                    <a:lnTo>
                      <a:pt x="63" y="13"/>
                    </a:lnTo>
                    <a:lnTo>
                      <a:pt x="63" y="0"/>
                    </a:lnTo>
                    <a:lnTo>
                      <a:pt x="0" y="0"/>
                    </a:lnTo>
                    <a:lnTo>
                      <a:pt x="0" y="13"/>
                    </a:lnTo>
                  </a:path>
                </a:pathLst>
              </a:custGeom>
              <a:solidFill>
                <a:srgbClr val="C0C0C0"/>
              </a:solidFill>
              <a:ln w="12700" cap="rnd" cmpd="sng">
                <a:noFill/>
                <a:prstDash val="solid"/>
                <a:round/>
                <a:headEnd type="none" w="med" len="med"/>
                <a:tailEnd type="none" w="med" len="med"/>
              </a:ln>
            </p:spPr>
            <p:txBody>
              <a:bodyPr/>
              <a:lstStyle/>
              <a:p>
                <a:endParaRPr lang="en-US"/>
              </a:p>
            </p:txBody>
          </p:sp>
          <p:sp>
            <p:nvSpPr>
              <p:cNvPr id="3129" name="Freeform 28"/>
              <p:cNvSpPr>
                <a:spLocks/>
              </p:cNvSpPr>
              <p:nvPr/>
            </p:nvSpPr>
            <p:spPr bwMode="auto">
              <a:xfrm>
                <a:off x="4688" y="2049"/>
                <a:ext cx="46" cy="41"/>
              </a:xfrm>
              <a:custGeom>
                <a:avLst/>
                <a:gdLst>
                  <a:gd name="T0" fmla="*/ 0 w 46"/>
                  <a:gd name="T1" fmla="*/ 40 h 41"/>
                  <a:gd name="T2" fmla="*/ 45 w 46"/>
                  <a:gd name="T3" fmla="*/ 40 h 41"/>
                  <a:gd name="T4" fmla="*/ 23 w 46"/>
                  <a:gd name="T5" fmla="*/ 0 h 41"/>
                  <a:gd name="T6" fmla="*/ 0 w 46"/>
                  <a:gd name="T7" fmla="*/ 40 h 41"/>
                  <a:gd name="T8" fmla="*/ 0 60000 65536"/>
                  <a:gd name="T9" fmla="*/ 0 60000 65536"/>
                  <a:gd name="T10" fmla="*/ 0 60000 65536"/>
                  <a:gd name="T11" fmla="*/ 0 60000 65536"/>
                  <a:gd name="T12" fmla="*/ 0 w 46"/>
                  <a:gd name="T13" fmla="*/ 0 h 41"/>
                  <a:gd name="T14" fmla="*/ 46 w 46"/>
                  <a:gd name="T15" fmla="*/ 41 h 41"/>
                </a:gdLst>
                <a:ahLst/>
                <a:cxnLst>
                  <a:cxn ang="T8">
                    <a:pos x="T0" y="T1"/>
                  </a:cxn>
                  <a:cxn ang="T9">
                    <a:pos x="T2" y="T3"/>
                  </a:cxn>
                  <a:cxn ang="T10">
                    <a:pos x="T4" y="T5"/>
                  </a:cxn>
                  <a:cxn ang="T11">
                    <a:pos x="T6" y="T7"/>
                  </a:cxn>
                </a:cxnLst>
                <a:rect l="T12" t="T13" r="T14" b="T15"/>
                <a:pathLst>
                  <a:path w="46" h="41">
                    <a:moveTo>
                      <a:pt x="0" y="40"/>
                    </a:moveTo>
                    <a:lnTo>
                      <a:pt x="45" y="40"/>
                    </a:lnTo>
                    <a:lnTo>
                      <a:pt x="23" y="0"/>
                    </a:lnTo>
                    <a:lnTo>
                      <a:pt x="0" y="40"/>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3130" name="Freeform 29"/>
              <p:cNvSpPr>
                <a:spLocks/>
              </p:cNvSpPr>
              <p:nvPr/>
            </p:nvSpPr>
            <p:spPr bwMode="auto">
              <a:xfrm>
                <a:off x="4710" y="2055"/>
                <a:ext cx="16" cy="32"/>
              </a:xfrm>
              <a:custGeom>
                <a:avLst/>
                <a:gdLst>
                  <a:gd name="T0" fmla="*/ 0 w 16"/>
                  <a:gd name="T1" fmla="*/ 31 h 32"/>
                  <a:gd name="T2" fmla="*/ 15 w 16"/>
                  <a:gd name="T3" fmla="*/ 31 h 32"/>
                  <a:gd name="T4" fmla="*/ 0 w 16"/>
                  <a:gd name="T5" fmla="*/ 0 h 32"/>
                  <a:gd name="T6" fmla="*/ 0 w 16"/>
                  <a:gd name="T7" fmla="*/ 31 h 32"/>
                  <a:gd name="T8" fmla="*/ 0 60000 65536"/>
                  <a:gd name="T9" fmla="*/ 0 60000 65536"/>
                  <a:gd name="T10" fmla="*/ 0 60000 65536"/>
                  <a:gd name="T11" fmla="*/ 0 60000 65536"/>
                  <a:gd name="T12" fmla="*/ 0 w 16"/>
                  <a:gd name="T13" fmla="*/ 0 h 32"/>
                  <a:gd name="T14" fmla="*/ 16 w 16"/>
                  <a:gd name="T15" fmla="*/ 32 h 32"/>
                </a:gdLst>
                <a:ahLst/>
                <a:cxnLst>
                  <a:cxn ang="T8">
                    <a:pos x="T0" y="T1"/>
                  </a:cxn>
                  <a:cxn ang="T9">
                    <a:pos x="T2" y="T3"/>
                  </a:cxn>
                  <a:cxn ang="T10">
                    <a:pos x="T4" y="T5"/>
                  </a:cxn>
                  <a:cxn ang="T11">
                    <a:pos x="T6" y="T7"/>
                  </a:cxn>
                </a:cxnLst>
                <a:rect l="T12" t="T13" r="T14" b="T15"/>
                <a:pathLst>
                  <a:path w="16" h="32">
                    <a:moveTo>
                      <a:pt x="0" y="31"/>
                    </a:moveTo>
                    <a:lnTo>
                      <a:pt x="15" y="31"/>
                    </a:lnTo>
                    <a:lnTo>
                      <a:pt x="0" y="0"/>
                    </a:lnTo>
                    <a:lnTo>
                      <a:pt x="0" y="31"/>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3131" name="Line 30"/>
              <p:cNvSpPr>
                <a:spLocks noChangeShapeType="1"/>
              </p:cNvSpPr>
              <p:nvPr/>
            </p:nvSpPr>
            <p:spPr bwMode="auto">
              <a:xfrm flipV="1">
                <a:off x="4710" y="1998"/>
                <a:ext cx="0" cy="70"/>
              </a:xfrm>
              <a:prstGeom prst="line">
                <a:avLst/>
              </a:prstGeom>
              <a:noFill/>
              <a:ln w="12700">
                <a:solidFill>
                  <a:srgbClr val="000000"/>
                </a:solidFill>
                <a:round/>
                <a:headEnd/>
                <a:tailEnd/>
              </a:ln>
            </p:spPr>
            <p:txBody>
              <a:bodyPr wrap="none" anchor="ctr"/>
              <a:lstStyle/>
              <a:p>
                <a:endParaRPr lang="en-US"/>
              </a:p>
            </p:txBody>
          </p:sp>
          <p:sp>
            <p:nvSpPr>
              <p:cNvPr id="3132" name="Rectangle 31"/>
              <p:cNvSpPr>
                <a:spLocks noChangeArrowheads="1"/>
              </p:cNvSpPr>
              <p:nvPr/>
            </p:nvSpPr>
            <p:spPr bwMode="auto">
              <a:xfrm>
                <a:off x="4679" y="2089"/>
                <a:ext cx="59" cy="8"/>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133" name="Rectangle 32"/>
              <p:cNvSpPr>
                <a:spLocks noChangeArrowheads="1"/>
              </p:cNvSpPr>
              <p:nvPr/>
            </p:nvSpPr>
            <p:spPr bwMode="auto">
              <a:xfrm>
                <a:off x="4679" y="2095"/>
                <a:ext cx="59" cy="8"/>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3134" name="Rectangle 33"/>
              <p:cNvSpPr>
                <a:spLocks noChangeArrowheads="1"/>
              </p:cNvSpPr>
              <p:nvPr/>
            </p:nvSpPr>
            <p:spPr bwMode="auto">
              <a:xfrm>
                <a:off x="4719" y="2094"/>
                <a:ext cx="16" cy="16"/>
              </a:xfrm>
              <a:prstGeom prst="rect">
                <a:avLst/>
              </a:prstGeom>
              <a:solidFill>
                <a:srgbClr val="FFFFFF"/>
              </a:solidFill>
              <a:ln w="12700">
                <a:noFill/>
                <a:miter lim="800000"/>
                <a:headEnd/>
                <a:tailEnd/>
              </a:ln>
            </p:spPr>
            <p:txBody>
              <a:bodyPr wrap="none" anchor="ctr"/>
              <a:lstStyle/>
              <a:p>
                <a:endParaRPr lang="en-US"/>
              </a:p>
            </p:txBody>
          </p:sp>
          <p:sp>
            <p:nvSpPr>
              <p:cNvPr id="3135" name="Freeform 34"/>
              <p:cNvSpPr>
                <a:spLocks/>
              </p:cNvSpPr>
              <p:nvPr/>
            </p:nvSpPr>
            <p:spPr bwMode="auto">
              <a:xfrm>
                <a:off x="4704" y="2186"/>
                <a:ext cx="15" cy="107"/>
              </a:xfrm>
              <a:custGeom>
                <a:avLst/>
                <a:gdLst>
                  <a:gd name="T0" fmla="*/ 0 w 15"/>
                  <a:gd name="T1" fmla="*/ 106 h 107"/>
                  <a:gd name="T2" fmla="*/ 14 w 15"/>
                  <a:gd name="T3" fmla="*/ 106 h 107"/>
                  <a:gd name="T4" fmla="*/ 14 w 15"/>
                  <a:gd name="T5" fmla="*/ 0 h 107"/>
                  <a:gd name="T6" fmla="*/ 0 w 15"/>
                  <a:gd name="T7" fmla="*/ 0 h 107"/>
                  <a:gd name="T8" fmla="*/ 0 w 15"/>
                  <a:gd name="T9" fmla="*/ 106 h 107"/>
                  <a:gd name="T10" fmla="*/ 0 60000 65536"/>
                  <a:gd name="T11" fmla="*/ 0 60000 65536"/>
                  <a:gd name="T12" fmla="*/ 0 60000 65536"/>
                  <a:gd name="T13" fmla="*/ 0 60000 65536"/>
                  <a:gd name="T14" fmla="*/ 0 60000 65536"/>
                  <a:gd name="T15" fmla="*/ 0 w 15"/>
                  <a:gd name="T16" fmla="*/ 0 h 107"/>
                  <a:gd name="T17" fmla="*/ 15 w 15"/>
                  <a:gd name="T18" fmla="*/ 107 h 107"/>
                </a:gdLst>
                <a:ahLst/>
                <a:cxnLst>
                  <a:cxn ang="T10">
                    <a:pos x="T0" y="T1"/>
                  </a:cxn>
                  <a:cxn ang="T11">
                    <a:pos x="T2" y="T3"/>
                  </a:cxn>
                  <a:cxn ang="T12">
                    <a:pos x="T4" y="T5"/>
                  </a:cxn>
                  <a:cxn ang="T13">
                    <a:pos x="T6" y="T7"/>
                  </a:cxn>
                  <a:cxn ang="T14">
                    <a:pos x="T8" y="T9"/>
                  </a:cxn>
                </a:cxnLst>
                <a:rect l="T15" t="T16" r="T17" b="T18"/>
                <a:pathLst>
                  <a:path w="15" h="107">
                    <a:moveTo>
                      <a:pt x="0" y="106"/>
                    </a:moveTo>
                    <a:lnTo>
                      <a:pt x="14" y="106"/>
                    </a:lnTo>
                    <a:lnTo>
                      <a:pt x="14" y="0"/>
                    </a:lnTo>
                    <a:lnTo>
                      <a:pt x="0" y="0"/>
                    </a:lnTo>
                    <a:lnTo>
                      <a:pt x="0" y="106"/>
                    </a:lnTo>
                  </a:path>
                </a:pathLst>
              </a:custGeom>
              <a:solidFill>
                <a:srgbClr val="C0C0C0"/>
              </a:solidFill>
              <a:ln w="12700" cap="rnd" cmpd="sng">
                <a:noFill/>
                <a:prstDash val="solid"/>
                <a:round/>
                <a:headEnd type="none" w="med" len="med"/>
                <a:tailEnd type="none" w="med" len="med"/>
              </a:ln>
            </p:spPr>
            <p:txBody>
              <a:bodyPr/>
              <a:lstStyle/>
              <a:p>
                <a:endParaRPr lang="en-US"/>
              </a:p>
            </p:txBody>
          </p:sp>
          <p:sp>
            <p:nvSpPr>
              <p:cNvPr id="3136" name="Freeform 35"/>
              <p:cNvSpPr>
                <a:spLocks/>
              </p:cNvSpPr>
              <p:nvPr/>
            </p:nvSpPr>
            <p:spPr bwMode="auto">
              <a:xfrm>
                <a:off x="4710" y="2113"/>
                <a:ext cx="18" cy="64"/>
              </a:xfrm>
              <a:custGeom>
                <a:avLst/>
                <a:gdLst>
                  <a:gd name="T0" fmla="*/ 0 w 18"/>
                  <a:gd name="T1" fmla="*/ 63 h 64"/>
                  <a:gd name="T2" fmla="*/ 17 w 18"/>
                  <a:gd name="T3" fmla="*/ 63 h 64"/>
                  <a:gd name="T4" fmla="*/ 17 w 18"/>
                  <a:gd name="T5" fmla="*/ 0 h 64"/>
                  <a:gd name="T6" fmla="*/ 0 w 18"/>
                  <a:gd name="T7" fmla="*/ 0 h 64"/>
                  <a:gd name="T8" fmla="*/ 0 w 18"/>
                  <a:gd name="T9" fmla="*/ 63 h 64"/>
                  <a:gd name="T10" fmla="*/ 0 60000 65536"/>
                  <a:gd name="T11" fmla="*/ 0 60000 65536"/>
                  <a:gd name="T12" fmla="*/ 0 60000 65536"/>
                  <a:gd name="T13" fmla="*/ 0 60000 65536"/>
                  <a:gd name="T14" fmla="*/ 0 60000 65536"/>
                  <a:gd name="T15" fmla="*/ 0 w 18"/>
                  <a:gd name="T16" fmla="*/ 0 h 64"/>
                  <a:gd name="T17" fmla="*/ 18 w 18"/>
                  <a:gd name="T18" fmla="*/ 64 h 64"/>
                </a:gdLst>
                <a:ahLst/>
                <a:cxnLst>
                  <a:cxn ang="T10">
                    <a:pos x="T0" y="T1"/>
                  </a:cxn>
                  <a:cxn ang="T11">
                    <a:pos x="T2" y="T3"/>
                  </a:cxn>
                  <a:cxn ang="T12">
                    <a:pos x="T4" y="T5"/>
                  </a:cxn>
                  <a:cxn ang="T13">
                    <a:pos x="T6" y="T7"/>
                  </a:cxn>
                  <a:cxn ang="T14">
                    <a:pos x="T8" y="T9"/>
                  </a:cxn>
                </a:cxnLst>
                <a:rect l="T15" t="T16" r="T17" b="T18"/>
                <a:pathLst>
                  <a:path w="18" h="64">
                    <a:moveTo>
                      <a:pt x="0" y="63"/>
                    </a:moveTo>
                    <a:lnTo>
                      <a:pt x="17" y="63"/>
                    </a:lnTo>
                    <a:lnTo>
                      <a:pt x="17" y="0"/>
                    </a:lnTo>
                    <a:lnTo>
                      <a:pt x="0" y="0"/>
                    </a:lnTo>
                    <a:lnTo>
                      <a:pt x="0" y="63"/>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3137" name="Freeform 36"/>
              <p:cNvSpPr>
                <a:spLocks/>
              </p:cNvSpPr>
              <p:nvPr/>
            </p:nvSpPr>
            <p:spPr bwMode="auto">
              <a:xfrm>
                <a:off x="4702" y="2322"/>
                <a:ext cx="15" cy="11"/>
              </a:xfrm>
              <a:custGeom>
                <a:avLst/>
                <a:gdLst>
                  <a:gd name="T0" fmla="*/ 0 w 15"/>
                  <a:gd name="T1" fmla="*/ 10 h 11"/>
                  <a:gd name="T2" fmla="*/ 14 w 15"/>
                  <a:gd name="T3" fmla="*/ 10 h 11"/>
                  <a:gd name="T4" fmla="*/ 14 w 15"/>
                  <a:gd name="T5" fmla="*/ 0 h 11"/>
                  <a:gd name="T6" fmla="*/ 0 w 15"/>
                  <a:gd name="T7" fmla="*/ 0 h 11"/>
                  <a:gd name="T8" fmla="*/ 0 w 15"/>
                  <a:gd name="T9" fmla="*/ 1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10"/>
                    </a:moveTo>
                    <a:lnTo>
                      <a:pt x="14" y="10"/>
                    </a:lnTo>
                    <a:lnTo>
                      <a:pt x="14" y="0"/>
                    </a:lnTo>
                    <a:lnTo>
                      <a:pt x="0" y="0"/>
                    </a:lnTo>
                    <a:lnTo>
                      <a:pt x="0" y="10"/>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3138" name="Freeform 37"/>
              <p:cNvSpPr>
                <a:spLocks/>
              </p:cNvSpPr>
              <p:nvPr/>
            </p:nvSpPr>
            <p:spPr bwMode="auto">
              <a:xfrm>
                <a:off x="4660" y="2324"/>
                <a:ext cx="101" cy="14"/>
              </a:xfrm>
              <a:custGeom>
                <a:avLst/>
                <a:gdLst>
                  <a:gd name="T0" fmla="*/ 0 w 101"/>
                  <a:gd name="T1" fmla="*/ 13 h 14"/>
                  <a:gd name="T2" fmla="*/ 100 w 101"/>
                  <a:gd name="T3" fmla="*/ 13 h 14"/>
                  <a:gd name="T4" fmla="*/ 100 w 101"/>
                  <a:gd name="T5" fmla="*/ 0 h 14"/>
                  <a:gd name="T6" fmla="*/ 0 w 101"/>
                  <a:gd name="T7" fmla="*/ 0 h 14"/>
                  <a:gd name="T8" fmla="*/ 0 w 101"/>
                  <a:gd name="T9" fmla="*/ 13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3"/>
                    </a:moveTo>
                    <a:lnTo>
                      <a:pt x="100" y="13"/>
                    </a:lnTo>
                    <a:lnTo>
                      <a:pt x="100" y="0"/>
                    </a:lnTo>
                    <a:lnTo>
                      <a:pt x="0" y="0"/>
                    </a:lnTo>
                    <a:lnTo>
                      <a:pt x="0" y="13"/>
                    </a:lnTo>
                  </a:path>
                </a:pathLst>
              </a:custGeom>
              <a:noFill/>
              <a:ln w="12700" cap="rnd" cmpd="sng">
                <a:solidFill>
                  <a:srgbClr val="000000"/>
                </a:solidFill>
                <a:prstDash val="solid"/>
                <a:round/>
                <a:headEnd type="none" w="med" len="med"/>
                <a:tailEnd type="none" w="med" len="med"/>
              </a:ln>
            </p:spPr>
            <p:txBody>
              <a:bodyPr/>
              <a:lstStyle/>
              <a:p>
                <a:endParaRPr lang="en-US"/>
              </a:p>
            </p:txBody>
          </p:sp>
          <p:grpSp>
            <p:nvGrpSpPr>
              <p:cNvPr id="6" name="Group 38"/>
              <p:cNvGrpSpPr>
                <a:grpSpLocks/>
              </p:cNvGrpSpPr>
              <p:nvPr/>
            </p:nvGrpSpPr>
            <p:grpSpPr bwMode="auto">
              <a:xfrm>
                <a:off x="4684" y="2111"/>
                <a:ext cx="4" cy="165"/>
                <a:chOff x="4684" y="2111"/>
                <a:chExt cx="4" cy="165"/>
              </a:xfrm>
            </p:grpSpPr>
            <p:sp>
              <p:nvSpPr>
                <p:cNvPr id="3141" name="Line 39"/>
                <p:cNvSpPr>
                  <a:spLocks noChangeShapeType="1"/>
                </p:cNvSpPr>
                <p:nvPr/>
              </p:nvSpPr>
              <p:spPr bwMode="auto">
                <a:xfrm>
                  <a:off x="4687" y="2276"/>
                  <a:ext cx="1" cy="0"/>
                </a:xfrm>
                <a:prstGeom prst="line">
                  <a:avLst/>
                </a:prstGeom>
                <a:noFill/>
                <a:ln w="12700">
                  <a:solidFill>
                    <a:srgbClr val="FFFFFF"/>
                  </a:solidFill>
                  <a:round/>
                  <a:headEnd/>
                  <a:tailEnd/>
                </a:ln>
              </p:spPr>
              <p:txBody>
                <a:bodyPr wrap="none" anchor="ctr"/>
                <a:lstStyle/>
                <a:p>
                  <a:endParaRPr lang="en-US"/>
                </a:p>
              </p:txBody>
            </p:sp>
            <p:sp>
              <p:nvSpPr>
                <p:cNvPr id="3142" name="Line 40"/>
                <p:cNvSpPr>
                  <a:spLocks noChangeShapeType="1"/>
                </p:cNvSpPr>
                <p:nvPr/>
              </p:nvSpPr>
              <p:spPr bwMode="auto">
                <a:xfrm>
                  <a:off x="4684" y="2267"/>
                  <a:ext cx="1" cy="0"/>
                </a:xfrm>
                <a:prstGeom prst="line">
                  <a:avLst/>
                </a:prstGeom>
                <a:noFill/>
                <a:ln w="12700">
                  <a:solidFill>
                    <a:srgbClr val="FFFFFF"/>
                  </a:solidFill>
                  <a:round/>
                  <a:headEnd/>
                  <a:tailEnd/>
                </a:ln>
              </p:spPr>
              <p:txBody>
                <a:bodyPr wrap="none" anchor="ctr"/>
                <a:lstStyle/>
                <a:p>
                  <a:endParaRPr lang="en-US"/>
                </a:p>
              </p:txBody>
            </p:sp>
            <p:sp>
              <p:nvSpPr>
                <p:cNvPr id="3143" name="Line 41"/>
                <p:cNvSpPr>
                  <a:spLocks noChangeShapeType="1"/>
                </p:cNvSpPr>
                <p:nvPr/>
              </p:nvSpPr>
              <p:spPr bwMode="auto">
                <a:xfrm>
                  <a:off x="4687" y="2256"/>
                  <a:ext cx="1" cy="0"/>
                </a:xfrm>
                <a:prstGeom prst="line">
                  <a:avLst/>
                </a:prstGeom>
                <a:noFill/>
                <a:ln w="12700">
                  <a:solidFill>
                    <a:srgbClr val="FFFFFF"/>
                  </a:solidFill>
                  <a:round/>
                  <a:headEnd/>
                  <a:tailEnd/>
                </a:ln>
              </p:spPr>
              <p:txBody>
                <a:bodyPr wrap="none" anchor="ctr"/>
                <a:lstStyle/>
                <a:p>
                  <a:endParaRPr lang="en-US"/>
                </a:p>
              </p:txBody>
            </p:sp>
            <p:sp>
              <p:nvSpPr>
                <p:cNvPr id="3144" name="Line 42"/>
                <p:cNvSpPr>
                  <a:spLocks noChangeShapeType="1"/>
                </p:cNvSpPr>
                <p:nvPr/>
              </p:nvSpPr>
              <p:spPr bwMode="auto">
                <a:xfrm>
                  <a:off x="4684" y="2245"/>
                  <a:ext cx="1" cy="0"/>
                </a:xfrm>
                <a:prstGeom prst="line">
                  <a:avLst/>
                </a:prstGeom>
                <a:noFill/>
                <a:ln w="12700">
                  <a:solidFill>
                    <a:srgbClr val="FFFFFF"/>
                  </a:solidFill>
                  <a:round/>
                  <a:headEnd/>
                  <a:tailEnd/>
                </a:ln>
              </p:spPr>
              <p:txBody>
                <a:bodyPr wrap="none" anchor="ctr"/>
                <a:lstStyle/>
                <a:p>
                  <a:endParaRPr lang="en-US"/>
                </a:p>
              </p:txBody>
            </p:sp>
            <p:sp>
              <p:nvSpPr>
                <p:cNvPr id="3145" name="Line 43"/>
                <p:cNvSpPr>
                  <a:spLocks noChangeShapeType="1"/>
                </p:cNvSpPr>
                <p:nvPr/>
              </p:nvSpPr>
              <p:spPr bwMode="auto">
                <a:xfrm>
                  <a:off x="4686" y="2236"/>
                  <a:ext cx="1" cy="0"/>
                </a:xfrm>
                <a:prstGeom prst="line">
                  <a:avLst/>
                </a:prstGeom>
                <a:noFill/>
                <a:ln w="12700">
                  <a:solidFill>
                    <a:srgbClr val="FFFFFF"/>
                  </a:solidFill>
                  <a:round/>
                  <a:headEnd/>
                  <a:tailEnd/>
                </a:ln>
              </p:spPr>
              <p:txBody>
                <a:bodyPr wrap="none" anchor="ctr"/>
                <a:lstStyle/>
                <a:p>
                  <a:endParaRPr lang="en-US"/>
                </a:p>
              </p:txBody>
            </p:sp>
            <p:sp>
              <p:nvSpPr>
                <p:cNvPr id="3146" name="Line 44"/>
                <p:cNvSpPr>
                  <a:spLocks noChangeShapeType="1"/>
                </p:cNvSpPr>
                <p:nvPr/>
              </p:nvSpPr>
              <p:spPr bwMode="auto">
                <a:xfrm>
                  <a:off x="4684" y="2225"/>
                  <a:ext cx="1" cy="0"/>
                </a:xfrm>
                <a:prstGeom prst="line">
                  <a:avLst/>
                </a:prstGeom>
                <a:noFill/>
                <a:ln w="12700">
                  <a:solidFill>
                    <a:srgbClr val="FFFFFF"/>
                  </a:solidFill>
                  <a:round/>
                  <a:headEnd/>
                  <a:tailEnd/>
                </a:ln>
              </p:spPr>
              <p:txBody>
                <a:bodyPr wrap="none" anchor="ctr"/>
                <a:lstStyle/>
                <a:p>
                  <a:endParaRPr lang="en-US"/>
                </a:p>
              </p:txBody>
            </p:sp>
            <p:sp>
              <p:nvSpPr>
                <p:cNvPr id="3147" name="Line 45"/>
                <p:cNvSpPr>
                  <a:spLocks noChangeShapeType="1"/>
                </p:cNvSpPr>
                <p:nvPr/>
              </p:nvSpPr>
              <p:spPr bwMode="auto">
                <a:xfrm>
                  <a:off x="4686" y="2215"/>
                  <a:ext cx="1" cy="0"/>
                </a:xfrm>
                <a:prstGeom prst="line">
                  <a:avLst/>
                </a:prstGeom>
                <a:noFill/>
                <a:ln w="12700">
                  <a:solidFill>
                    <a:srgbClr val="FFFFFF"/>
                  </a:solidFill>
                  <a:round/>
                  <a:headEnd/>
                  <a:tailEnd/>
                </a:ln>
              </p:spPr>
              <p:txBody>
                <a:bodyPr wrap="none" anchor="ctr"/>
                <a:lstStyle/>
                <a:p>
                  <a:endParaRPr lang="en-US"/>
                </a:p>
              </p:txBody>
            </p:sp>
            <p:sp>
              <p:nvSpPr>
                <p:cNvPr id="3148" name="Line 46"/>
                <p:cNvSpPr>
                  <a:spLocks noChangeShapeType="1"/>
                </p:cNvSpPr>
                <p:nvPr/>
              </p:nvSpPr>
              <p:spPr bwMode="auto">
                <a:xfrm>
                  <a:off x="4684" y="2204"/>
                  <a:ext cx="1" cy="0"/>
                </a:xfrm>
                <a:prstGeom prst="line">
                  <a:avLst/>
                </a:prstGeom>
                <a:noFill/>
                <a:ln w="12700">
                  <a:solidFill>
                    <a:srgbClr val="FFFFFF"/>
                  </a:solidFill>
                  <a:round/>
                  <a:headEnd/>
                  <a:tailEnd/>
                </a:ln>
              </p:spPr>
              <p:txBody>
                <a:bodyPr wrap="none" anchor="ctr"/>
                <a:lstStyle/>
                <a:p>
                  <a:endParaRPr lang="en-US"/>
                </a:p>
              </p:txBody>
            </p:sp>
            <p:sp>
              <p:nvSpPr>
                <p:cNvPr id="3149" name="Line 47"/>
                <p:cNvSpPr>
                  <a:spLocks noChangeShapeType="1"/>
                </p:cNvSpPr>
                <p:nvPr/>
              </p:nvSpPr>
              <p:spPr bwMode="auto">
                <a:xfrm>
                  <a:off x="4686" y="2194"/>
                  <a:ext cx="1" cy="0"/>
                </a:xfrm>
                <a:prstGeom prst="line">
                  <a:avLst/>
                </a:prstGeom>
                <a:noFill/>
                <a:ln w="12700">
                  <a:solidFill>
                    <a:srgbClr val="FFFFFF"/>
                  </a:solidFill>
                  <a:round/>
                  <a:headEnd/>
                  <a:tailEnd/>
                </a:ln>
              </p:spPr>
              <p:txBody>
                <a:bodyPr wrap="none" anchor="ctr"/>
                <a:lstStyle/>
                <a:p>
                  <a:endParaRPr lang="en-US"/>
                </a:p>
              </p:txBody>
            </p:sp>
            <p:sp>
              <p:nvSpPr>
                <p:cNvPr id="3150" name="Line 48"/>
                <p:cNvSpPr>
                  <a:spLocks noChangeShapeType="1"/>
                </p:cNvSpPr>
                <p:nvPr/>
              </p:nvSpPr>
              <p:spPr bwMode="auto">
                <a:xfrm>
                  <a:off x="4684" y="2183"/>
                  <a:ext cx="1" cy="0"/>
                </a:xfrm>
                <a:prstGeom prst="line">
                  <a:avLst/>
                </a:prstGeom>
                <a:noFill/>
                <a:ln w="12700">
                  <a:solidFill>
                    <a:srgbClr val="FFFFFF"/>
                  </a:solidFill>
                  <a:round/>
                  <a:headEnd/>
                  <a:tailEnd/>
                </a:ln>
              </p:spPr>
              <p:txBody>
                <a:bodyPr wrap="none" anchor="ctr"/>
                <a:lstStyle/>
                <a:p>
                  <a:endParaRPr lang="en-US"/>
                </a:p>
              </p:txBody>
            </p:sp>
            <p:sp>
              <p:nvSpPr>
                <p:cNvPr id="3151" name="Line 49"/>
                <p:cNvSpPr>
                  <a:spLocks noChangeShapeType="1"/>
                </p:cNvSpPr>
                <p:nvPr/>
              </p:nvSpPr>
              <p:spPr bwMode="auto">
                <a:xfrm>
                  <a:off x="4686" y="2174"/>
                  <a:ext cx="1" cy="0"/>
                </a:xfrm>
                <a:prstGeom prst="line">
                  <a:avLst/>
                </a:prstGeom>
                <a:noFill/>
                <a:ln w="12700">
                  <a:solidFill>
                    <a:srgbClr val="FFFFFF"/>
                  </a:solidFill>
                  <a:round/>
                  <a:headEnd/>
                  <a:tailEnd/>
                </a:ln>
              </p:spPr>
              <p:txBody>
                <a:bodyPr wrap="none" anchor="ctr"/>
                <a:lstStyle/>
                <a:p>
                  <a:endParaRPr lang="en-US"/>
                </a:p>
              </p:txBody>
            </p:sp>
            <p:sp>
              <p:nvSpPr>
                <p:cNvPr id="3152" name="Line 50"/>
                <p:cNvSpPr>
                  <a:spLocks noChangeShapeType="1"/>
                </p:cNvSpPr>
                <p:nvPr/>
              </p:nvSpPr>
              <p:spPr bwMode="auto">
                <a:xfrm>
                  <a:off x="4684" y="2164"/>
                  <a:ext cx="1" cy="0"/>
                </a:xfrm>
                <a:prstGeom prst="line">
                  <a:avLst/>
                </a:prstGeom>
                <a:noFill/>
                <a:ln w="12700">
                  <a:solidFill>
                    <a:srgbClr val="FFFFFF"/>
                  </a:solidFill>
                  <a:round/>
                  <a:headEnd/>
                  <a:tailEnd/>
                </a:ln>
              </p:spPr>
              <p:txBody>
                <a:bodyPr wrap="none" anchor="ctr"/>
                <a:lstStyle/>
                <a:p>
                  <a:endParaRPr lang="en-US"/>
                </a:p>
              </p:txBody>
            </p:sp>
            <p:sp>
              <p:nvSpPr>
                <p:cNvPr id="3153" name="Line 51"/>
                <p:cNvSpPr>
                  <a:spLocks noChangeShapeType="1"/>
                </p:cNvSpPr>
                <p:nvPr/>
              </p:nvSpPr>
              <p:spPr bwMode="auto">
                <a:xfrm>
                  <a:off x="4686" y="2153"/>
                  <a:ext cx="1" cy="0"/>
                </a:xfrm>
                <a:prstGeom prst="line">
                  <a:avLst/>
                </a:prstGeom>
                <a:noFill/>
                <a:ln w="12700">
                  <a:solidFill>
                    <a:srgbClr val="FFFFFF"/>
                  </a:solidFill>
                  <a:round/>
                  <a:headEnd/>
                  <a:tailEnd/>
                </a:ln>
              </p:spPr>
              <p:txBody>
                <a:bodyPr wrap="none" anchor="ctr"/>
                <a:lstStyle/>
                <a:p>
                  <a:endParaRPr lang="en-US"/>
                </a:p>
              </p:txBody>
            </p:sp>
            <p:sp>
              <p:nvSpPr>
                <p:cNvPr id="3154" name="Line 52"/>
                <p:cNvSpPr>
                  <a:spLocks noChangeShapeType="1"/>
                </p:cNvSpPr>
                <p:nvPr/>
              </p:nvSpPr>
              <p:spPr bwMode="auto">
                <a:xfrm>
                  <a:off x="4684" y="2143"/>
                  <a:ext cx="1" cy="0"/>
                </a:xfrm>
                <a:prstGeom prst="line">
                  <a:avLst/>
                </a:prstGeom>
                <a:noFill/>
                <a:ln w="12700">
                  <a:solidFill>
                    <a:srgbClr val="FFFFFF"/>
                  </a:solidFill>
                  <a:round/>
                  <a:headEnd/>
                  <a:tailEnd/>
                </a:ln>
              </p:spPr>
              <p:txBody>
                <a:bodyPr wrap="none" anchor="ctr"/>
                <a:lstStyle/>
                <a:p>
                  <a:endParaRPr lang="en-US"/>
                </a:p>
              </p:txBody>
            </p:sp>
            <p:sp>
              <p:nvSpPr>
                <p:cNvPr id="3155" name="Line 53"/>
                <p:cNvSpPr>
                  <a:spLocks noChangeShapeType="1"/>
                </p:cNvSpPr>
                <p:nvPr/>
              </p:nvSpPr>
              <p:spPr bwMode="auto">
                <a:xfrm>
                  <a:off x="4686" y="2133"/>
                  <a:ext cx="1" cy="0"/>
                </a:xfrm>
                <a:prstGeom prst="line">
                  <a:avLst/>
                </a:prstGeom>
                <a:noFill/>
                <a:ln w="12700">
                  <a:solidFill>
                    <a:srgbClr val="FFFFFF"/>
                  </a:solidFill>
                  <a:round/>
                  <a:headEnd/>
                  <a:tailEnd/>
                </a:ln>
              </p:spPr>
              <p:txBody>
                <a:bodyPr wrap="none" anchor="ctr"/>
                <a:lstStyle/>
                <a:p>
                  <a:endParaRPr lang="en-US"/>
                </a:p>
              </p:txBody>
            </p:sp>
            <p:sp>
              <p:nvSpPr>
                <p:cNvPr id="3156" name="Line 54"/>
                <p:cNvSpPr>
                  <a:spLocks noChangeShapeType="1"/>
                </p:cNvSpPr>
                <p:nvPr/>
              </p:nvSpPr>
              <p:spPr bwMode="auto">
                <a:xfrm>
                  <a:off x="4684" y="2122"/>
                  <a:ext cx="1" cy="0"/>
                </a:xfrm>
                <a:prstGeom prst="line">
                  <a:avLst/>
                </a:prstGeom>
                <a:noFill/>
                <a:ln w="12700">
                  <a:solidFill>
                    <a:srgbClr val="FFFFFF"/>
                  </a:solidFill>
                  <a:round/>
                  <a:headEnd/>
                  <a:tailEnd/>
                </a:ln>
              </p:spPr>
              <p:txBody>
                <a:bodyPr wrap="none" anchor="ctr"/>
                <a:lstStyle/>
                <a:p>
                  <a:endParaRPr lang="en-US"/>
                </a:p>
              </p:txBody>
            </p:sp>
            <p:sp>
              <p:nvSpPr>
                <p:cNvPr id="3157" name="Line 55"/>
                <p:cNvSpPr>
                  <a:spLocks noChangeShapeType="1"/>
                </p:cNvSpPr>
                <p:nvPr/>
              </p:nvSpPr>
              <p:spPr bwMode="auto">
                <a:xfrm>
                  <a:off x="4686" y="2111"/>
                  <a:ext cx="1" cy="0"/>
                </a:xfrm>
                <a:prstGeom prst="line">
                  <a:avLst/>
                </a:prstGeom>
                <a:noFill/>
                <a:ln w="12700">
                  <a:solidFill>
                    <a:srgbClr val="FFFFFF"/>
                  </a:solidFill>
                  <a:round/>
                  <a:headEnd/>
                  <a:tailEnd/>
                </a:ln>
              </p:spPr>
              <p:txBody>
                <a:bodyPr wrap="none" anchor="ctr"/>
                <a:lstStyle/>
                <a:p>
                  <a:endParaRPr lang="en-US"/>
                </a:p>
              </p:txBody>
            </p:sp>
          </p:grpSp>
          <p:sp>
            <p:nvSpPr>
              <p:cNvPr id="3140" name="Freeform 56"/>
              <p:cNvSpPr>
                <a:spLocks/>
              </p:cNvSpPr>
              <p:nvPr/>
            </p:nvSpPr>
            <p:spPr bwMode="auto">
              <a:xfrm>
                <a:off x="4672" y="2099"/>
                <a:ext cx="77" cy="203"/>
              </a:xfrm>
              <a:custGeom>
                <a:avLst/>
                <a:gdLst>
                  <a:gd name="T0" fmla="*/ 0 w 77"/>
                  <a:gd name="T1" fmla="*/ 202 h 203"/>
                  <a:gd name="T2" fmla="*/ 76 w 77"/>
                  <a:gd name="T3" fmla="*/ 202 h 203"/>
                  <a:gd name="T4" fmla="*/ 76 w 77"/>
                  <a:gd name="T5" fmla="*/ 0 h 203"/>
                  <a:gd name="T6" fmla="*/ 0 w 77"/>
                  <a:gd name="T7" fmla="*/ 0 h 203"/>
                  <a:gd name="T8" fmla="*/ 0 w 77"/>
                  <a:gd name="T9" fmla="*/ 202 h 203"/>
                  <a:gd name="T10" fmla="*/ 0 60000 65536"/>
                  <a:gd name="T11" fmla="*/ 0 60000 65536"/>
                  <a:gd name="T12" fmla="*/ 0 60000 65536"/>
                  <a:gd name="T13" fmla="*/ 0 60000 65536"/>
                  <a:gd name="T14" fmla="*/ 0 60000 65536"/>
                  <a:gd name="T15" fmla="*/ 0 w 77"/>
                  <a:gd name="T16" fmla="*/ 0 h 203"/>
                  <a:gd name="T17" fmla="*/ 77 w 77"/>
                  <a:gd name="T18" fmla="*/ 203 h 203"/>
                </a:gdLst>
                <a:ahLst/>
                <a:cxnLst>
                  <a:cxn ang="T10">
                    <a:pos x="T0" y="T1"/>
                  </a:cxn>
                  <a:cxn ang="T11">
                    <a:pos x="T2" y="T3"/>
                  </a:cxn>
                  <a:cxn ang="T12">
                    <a:pos x="T4" y="T5"/>
                  </a:cxn>
                  <a:cxn ang="T13">
                    <a:pos x="T6" y="T7"/>
                  </a:cxn>
                  <a:cxn ang="T14">
                    <a:pos x="T8" y="T9"/>
                  </a:cxn>
                </a:cxnLst>
                <a:rect l="T15" t="T16" r="T17" b="T18"/>
                <a:pathLst>
                  <a:path w="77" h="203">
                    <a:moveTo>
                      <a:pt x="0" y="202"/>
                    </a:moveTo>
                    <a:lnTo>
                      <a:pt x="76" y="202"/>
                    </a:lnTo>
                    <a:lnTo>
                      <a:pt x="76" y="0"/>
                    </a:lnTo>
                    <a:lnTo>
                      <a:pt x="0" y="0"/>
                    </a:lnTo>
                    <a:lnTo>
                      <a:pt x="0" y="202"/>
                    </a:lnTo>
                  </a:path>
                </a:pathLst>
              </a:custGeom>
              <a:noFill/>
              <a:ln w="12700" cap="rnd" cmpd="sng">
                <a:solidFill>
                  <a:srgbClr val="000000"/>
                </a:solidFill>
                <a:prstDash val="solid"/>
                <a:round/>
                <a:headEnd type="none" w="med" len="med"/>
                <a:tailEnd type="none" w="med" len="med"/>
              </a:ln>
            </p:spPr>
            <p:txBody>
              <a:bodyPr/>
              <a:lstStyle/>
              <a:p>
                <a:endParaRPr lang="en-US"/>
              </a:p>
            </p:txBody>
          </p:sp>
        </p:grpSp>
        <p:grpSp>
          <p:nvGrpSpPr>
            <p:cNvPr id="7" name="Group 57"/>
            <p:cNvGrpSpPr>
              <a:grpSpLocks/>
            </p:cNvGrpSpPr>
            <p:nvPr/>
          </p:nvGrpSpPr>
          <p:grpSpPr bwMode="auto">
            <a:xfrm>
              <a:off x="3454" y="2617"/>
              <a:ext cx="447" cy="363"/>
              <a:chOff x="3562" y="2524"/>
              <a:chExt cx="163" cy="161"/>
            </a:xfrm>
          </p:grpSpPr>
          <p:sp>
            <p:nvSpPr>
              <p:cNvPr id="3118" name="Freeform 58"/>
              <p:cNvSpPr>
                <a:spLocks/>
              </p:cNvSpPr>
              <p:nvPr/>
            </p:nvSpPr>
            <p:spPr bwMode="auto">
              <a:xfrm>
                <a:off x="3562" y="2524"/>
                <a:ext cx="96" cy="112"/>
              </a:xfrm>
              <a:custGeom>
                <a:avLst/>
                <a:gdLst>
                  <a:gd name="T0" fmla="*/ 95 w 96"/>
                  <a:gd name="T1" fmla="*/ 52 h 112"/>
                  <a:gd name="T2" fmla="*/ 43 w 96"/>
                  <a:gd name="T3" fmla="*/ 7 h 112"/>
                  <a:gd name="T4" fmla="*/ 40 w 96"/>
                  <a:gd name="T5" fmla="*/ 5 h 112"/>
                  <a:gd name="T6" fmla="*/ 37 w 96"/>
                  <a:gd name="T7" fmla="*/ 3 h 112"/>
                  <a:gd name="T8" fmla="*/ 34 w 96"/>
                  <a:gd name="T9" fmla="*/ 1 h 112"/>
                  <a:gd name="T10" fmla="*/ 31 w 96"/>
                  <a:gd name="T11" fmla="*/ 0 h 112"/>
                  <a:gd name="T12" fmla="*/ 28 w 96"/>
                  <a:gd name="T13" fmla="*/ 0 h 112"/>
                  <a:gd name="T14" fmla="*/ 24 w 96"/>
                  <a:gd name="T15" fmla="*/ 0 h 112"/>
                  <a:gd name="T16" fmla="*/ 21 w 96"/>
                  <a:gd name="T17" fmla="*/ 0 h 112"/>
                  <a:gd name="T18" fmla="*/ 19 w 96"/>
                  <a:gd name="T19" fmla="*/ 1 h 112"/>
                  <a:gd name="T20" fmla="*/ 16 w 96"/>
                  <a:gd name="T21" fmla="*/ 3 h 112"/>
                  <a:gd name="T22" fmla="*/ 13 w 96"/>
                  <a:gd name="T23" fmla="*/ 4 h 112"/>
                  <a:gd name="T24" fmla="*/ 11 w 96"/>
                  <a:gd name="T25" fmla="*/ 7 h 112"/>
                  <a:gd name="T26" fmla="*/ 8 w 96"/>
                  <a:gd name="T27" fmla="*/ 10 h 112"/>
                  <a:gd name="T28" fmla="*/ 6 w 96"/>
                  <a:gd name="T29" fmla="*/ 13 h 112"/>
                  <a:gd name="T30" fmla="*/ 4 w 96"/>
                  <a:gd name="T31" fmla="*/ 16 h 112"/>
                  <a:gd name="T32" fmla="*/ 3 w 96"/>
                  <a:gd name="T33" fmla="*/ 19 h 112"/>
                  <a:gd name="T34" fmla="*/ 2 w 96"/>
                  <a:gd name="T35" fmla="*/ 22 h 112"/>
                  <a:gd name="T36" fmla="*/ 1 w 96"/>
                  <a:gd name="T37" fmla="*/ 26 h 112"/>
                  <a:gd name="T38" fmla="*/ 0 w 96"/>
                  <a:gd name="T39" fmla="*/ 29 h 112"/>
                  <a:gd name="T40" fmla="*/ 0 w 96"/>
                  <a:gd name="T41" fmla="*/ 32 h 112"/>
                  <a:gd name="T42" fmla="*/ 0 w 96"/>
                  <a:gd name="T43" fmla="*/ 37 h 112"/>
                  <a:gd name="T44" fmla="*/ 0 w 96"/>
                  <a:gd name="T45" fmla="*/ 41 h 112"/>
                  <a:gd name="T46" fmla="*/ 1 w 96"/>
                  <a:gd name="T47" fmla="*/ 45 h 112"/>
                  <a:gd name="T48" fmla="*/ 2 w 96"/>
                  <a:gd name="T49" fmla="*/ 48 h 112"/>
                  <a:gd name="T50" fmla="*/ 3 w 96"/>
                  <a:gd name="T51" fmla="*/ 52 h 112"/>
                  <a:gd name="T52" fmla="*/ 5 w 96"/>
                  <a:gd name="T53" fmla="*/ 56 h 112"/>
                  <a:gd name="T54" fmla="*/ 7 w 96"/>
                  <a:gd name="T55" fmla="*/ 59 h 112"/>
                  <a:gd name="T56" fmla="*/ 9 w 96"/>
                  <a:gd name="T57" fmla="*/ 61 h 112"/>
                  <a:gd name="T58" fmla="*/ 11 w 96"/>
                  <a:gd name="T59" fmla="*/ 64 h 112"/>
                  <a:gd name="T60" fmla="*/ 14 w 96"/>
                  <a:gd name="T61" fmla="*/ 66 h 112"/>
                  <a:gd name="T62" fmla="*/ 69 w 96"/>
                  <a:gd name="T63" fmla="*/ 111 h 112"/>
                  <a:gd name="T64" fmla="*/ 95 w 96"/>
                  <a:gd name="T65" fmla="*/ 5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12"/>
                  <a:gd name="T101" fmla="*/ 96 w 96"/>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12">
                    <a:moveTo>
                      <a:pt x="95" y="52"/>
                    </a:moveTo>
                    <a:lnTo>
                      <a:pt x="43" y="7"/>
                    </a:lnTo>
                    <a:lnTo>
                      <a:pt x="40" y="5"/>
                    </a:lnTo>
                    <a:lnTo>
                      <a:pt x="37" y="3"/>
                    </a:lnTo>
                    <a:lnTo>
                      <a:pt x="34" y="1"/>
                    </a:lnTo>
                    <a:lnTo>
                      <a:pt x="31" y="0"/>
                    </a:lnTo>
                    <a:lnTo>
                      <a:pt x="28" y="0"/>
                    </a:lnTo>
                    <a:lnTo>
                      <a:pt x="24" y="0"/>
                    </a:lnTo>
                    <a:lnTo>
                      <a:pt x="21" y="0"/>
                    </a:lnTo>
                    <a:lnTo>
                      <a:pt x="19" y="1"/>
                    </a:lnTo>
                    <a:lnTo>
                      <a:pt x="16" y="3"/>
                    </a:lnTo>
                    <a:lnTo>
                      <a:pt x="13" y="4"/>
                    </a:lnTo>
                    <a:lnTo>
                      <a:pt x="11" y="7"/>
                    </a:lnTo>
                    <a:lnTo>
                      <a:pt x="8" y="10"/>
                    </a:lnTo>
                    <a:lnTo>
                      <a:pt x="6" y="13"/>
                    </a:lnTo>
                    <a:lnTo>
                      <a:pt x="4" y="16"/>
                    </a:lnTo>
                    <a:lnTo>
                      <a:pt x="3" y="19"/>
                    </a:lnTo>
                    <a:lnTo>
                      <a:pt x="2" y="22"/>
                    </a:lnTo>
                    <a:lnTo>
                      <a:pt x="1" y="26"/>
                    </a:lnTo>
                    <a:lnTo>
                      <a:pt x="0" y="29"/>
                    </a:lnTo>
                    <a:lnTo>
                      <a:pt x="0" y="32"/>
                    </a:lnTo>
                    <a:lnTo>
                      <a:pt x="0" y="37"/>
                    </a:lnTo>
                    <a:lnTo>
                      <a:pt x="0" y="41"/>
                    </a:lnTo>
                    <a:lnTo>
                      <a:pt x="1" y="45"/>
                    </a:lnTo>
                    <a:lnTo>
                      <a:pt x="2" y="48"/>
                    </a:lnTo>
                    <a:lnTo>
                      <a:pt x="3" y="52"/>
                    </a:lnTo>
                    <a:lnTo>
                      <a:pt x="5" y="56"/>
                    </a:lnTo>
                    <a:lnTo>
                      <a:pt x="7" y="59"/>
                    </a:lnTo>
                    <a:lnTo>
                      <a:pt x="9" y="61"/>
                    </a:lnTo>
                    <a:lnTo>
                      <a:pt x="11" y="64"/>
                    </a:lnTo>
                    <a:lnTo>
                      <a:pt x="14" y="66"/>
                    </a:lnTo>
                    <a:lnTo>
                      <a:pt x="69" y="111"/>
                    </a:lnTo>
                    <a:lnTo>
                      <a:pt x="95" y="52"/>
                    </a:lnTo>
                  </a:path>
                </a:pathLst>
              </a:custGeom>
              <a:solidFill>
                <a:srgbClr val="FF8080"/>
              </a:solidFill>
              <a:ln w="12700" cap="rnd" cmpd="sng">
                <a:noFill/>
                <a:prstDash val="solid"/>
                <a:round/>
                <a:headEnd type="none" w="med" len="med"/>
                <a:tailEnd type="none" w="med" len="med"/>
              </a:ln>
            </p:spPr>
            <p:txBody>
              <a:bodyPr/>
              <a:lstStyle/>
              <a:p>
                <a:endParaRPr lang="en-US"/>
              </a:p>
            </p:txBody>
          </p:sp>
          <p:sp>
            <p:nvSpPr>
              <p:cNvPr id="3119" name="Freeform 59"/>
              <p:cNvSpPr>
                <a:spLocks/>
              </p:cNvSpPr>
              <p:nvPr/>
            </p:nvSpPr>
            <p:spPr bwMode="auto">
              <a:xfrm>
                <a:off x="3630" y="2574"/>
                <a:ext cx="95" cy="111"/>
              </a:xfrm>
              <a:custGeom>
                <a:avLst/>
                <a:gdLst>
                  <a:gd name="T0" fmla="*/ 0 w 95"/>
                  <a:gd name="T1" fmla="*/ 58 h 111"/>
                  <a:gd name="T2" fmla="*/ 52 w 95"/>
                  <a:gd name="T3" fmla="*/ 103 h 111"/>
                  <a:gd name="T4" fmla="*/ 55 w 95"/>
                  <a:gd name="T5" fmla="*/ 105 h 111"/>
                  <a:gd name="T6" fmla="*/ 57 w 95"/>
                  <a:gd name="T7" fmla="*/ 107 h 111"/>
                  <a:gd name="T8" fmla="*/ 61 w 95"/>
                  <a:gd name="T9" fmla="*/ 109 h 111"/>
                  <a:gd name="T10" fmla="*/ 63 w 95"/>
                  <a:gd name="T11" fmla="*/ 110 h 111"/>
                  <a:gd name="T12" fmla="*/ 66 w 95"/>
                  <a:gd name="T13" fmla="*/ 110 h 111"/>
                  <a:gd name="T14" fmla="*/ 70 w 95"/>
                  <a:gd name="T15" fmla="*/ 110 h 111"/>
                  <a:gd name="T16" fmla="*/ 73 w 95"/>
                  <a:gd name="T17" fmla="*/ 110 h 111"/>
                  <a:gd name="T18" fmla="*/ 76 w 95"/>
                  <a:gd name="T19" fmla="*/ 109 h 111"/>
                  <a:gd name="T20" fmla="*/ 78 w 95"/>
                  <a:gd name="T21" fmla="*/ 107 h 111"/>
                  <a:gd name="T22" fmla="*/ 81 w 95"/>
                  <a:gd name="T23" fmla="*/ 106 h 111"/>
                  <a:gd name="T24" fmla="*/ 83 w 95"/>
                  <a:gd name="T25" fmla="*/ 103 h 111"/>
                  <a:gd name="T26" fmla="*/ 86 w 95"/>
                  <a:gd name="T27" fmla="*/ 100 h 111"/>
                  <a:gd name="T28" fmla="*/ 88 w 95"/>
                  <a:gd name="T29" fmla="*/ 98 h 111"/>
                  <a:gd name="T30" fmla="*/ 90 w 95"/>
                  <a:gd name="T31" fmla="*/ 94 h 111"/>
                  <a:gd name="T32" fmla="*/ 91 w 95"/>
                  <a:gd name="T33" fmla="*/ 92 h 111"/>
                  <a:gd name="T34" fmla="*/ 92 w 95"/>
                  <a:gd name="T35" fmla="*/ 88 h 111"/>
                  <a:gd name="T36" fmla="*/ 93 w 95"/>
                  <a:gd name="T37" fmla="*/ 85 h 111"/>
                  <a:gd name="T38" fmla="*/ 94 w 95"/>
                  <a:gd name="T39" fmla="*/ 82 h 111"/>
                  <a:gd name="T40" fmla="*/ 94 w 95"/>
                  <a:gd name="T41" fmla="*/ 78 h 111"/>
                  <a:gd name="T42" fmla="*/ 94 w 95"/>
                  <a:gd name="T43" fmla="*/ 73 h 111"/>
                  <a:gd name="T44" fmla="*/ 94 w 95"/>
                  <a:gd name="T45" fmla="*/ 70 h 111"/>
                  <a:gd name="T46" fmla="*/ 93 w 95"/>
                  <a:gd name="T47" fmla="*/ 65 h 111"/>
                  <a:gd name="T48" fmla="*/ 92 w 95"/>
                  <a:gd name="T49" fmla="*/ 62 h 111"/>
                  <a:gd name="T50" fmla="*/ 91 w 95"/>
                  <a:gd name="T51" fmla="*/ 58 h 111"/>
                  <a:gd name="T52" fmla="*/ 89 w 95"/>
                  <a:gd name="T53" fmla="*/ 55 h 111"/>
                  <a:gd name="T54" fmla="*/ 87 w 95"/>
                  <a:gd name="T55" fmla="*/ 52 h 111"/>
                  <a:gd name="T56" fmla="*/ 85 w 95"/>
                  <a:gd name="T57" fmla="*/ 49 h 111"/>
                  <a:gd name="T58" fmla="*/ 83 w 95"/>
                  <a:gd name="T59" fmla="*/ 47 h 111"/>
                  <a:gd name="T60" fmla="*/ 80 w 95"/>
                  <a:gd name="T61" fmla="*/ 45 h 111"/>
                  <a:gd name="T62" fmla="*/ 26 w 95"/>
                  <a:gd name="T63" fmla="*/ 0 h 111"/>
                  <a:gd name="T64" fmla="*/ 0 w 95"/>
                  <a:gd name="T65" fmla="*/ 58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11"/>
                  <a:gd name="T101" fmla="*/ 95 w 95"/>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11">
                    <a:moveTo>
                      <a:pt x="0" y="58"/>
                    </a:moveTo>
                    <a:lnTo>
                      <a:pt x="52" y="103"/>
                    </a:lnTo>
                    <a:lnTo>
                      <a:pt x="55" y="105"/>
                    </a:lnTo>
                    <a:lnTo>
                      <a:pt x="57" y="107"/>
                    </a:lnTo>
                    <a:lnTo>
                      <a:pt x="61" y="109"/>
                    </a:lnTo>
                    <a:lnTo>
                      <a:pt x="63" y="110"/>
                    </a:lnTo>
                    <a:lnTo>
                      <a:pt x="66" y="110"/>
                    </a:lnTo>
                    <a:lnTo>
                      <a:pt x="70" y="110"/>
                    </a:lnTo>
                    <a:lnTo>
                      <a:pt x="73" y="110"/>
                    </a:lnTo>
                    <a:lnTo>
                      <a:pt x="76" y="109"/>
                    </a:lnTo>
                    <a:lnTo>
                      <a:pt x="78" y="107"/>
                    </a:lnTo>
                    <a:lnTo>
                      <a:pt x="81" y="106"/>
                    </a:lnTo>
                    <a:lnTo>
                      <a:pt x="83" y="103"/>
                    </a:lnTo>
                    <a:lnTo>
                      <a:pt x="86" y="100"/>
                    </a:lnTo>
                    <a:lnTo>
                      <a:pt x="88" y="98"/>
                    </a:lnTo>
                    <a:lnTo>
                      <a:pt x="90" y="94"/>
                    </a:lnTo>
                    <a:lnTo>
                      <a:pt x="91" y="92"/>
                    </a:lnTo>
                    <a:lnTo>
                      <a:pt x="92" y="88"/>
                    </a:lnTo>
                    <a:lnTo>
                      <a:pt x="93" y="85"/>
                    </a:lnTo>
                    <a:lnTo>
                      <a:pt x="94" y="82"/>
                    </a:lnTo>
                    <a:lnTo>
                      <a:pt x="94" y="78"/>
                    </a:lnTo>
                    <a:lnTo>
                      <a:pt x="94" y="73"/>
                    </a:lnTo>
                    <a:lnTo>
                      <a:pt x="94" y="70"/>
                    </a:lnTo>
                    <a:lnTo>
                      <a:pt x="93" y="65"/>
                    </a:lnTo>
                    <a:lnTo>
                      <a:pt x="92" y="62"/>
                    </a:lnTo>
                    <a:lnTo>
                      <a:pt x="91" y="58"/>
                    </a:lnTo>
                    <a:lnTo>
                      <a:pt x="89" y="55"/>
                    </a:lnTo>
                    <a:lnTo>
                      <a:pt x="87" y="52"/>
                    </a:lnTo>
                    <a:lnTo>
                      <a:pt x="85" y="49"/>
                    </a:lnTo>
                    <a:lnTo>
                      <a:pt x="83" y="47"/>
                    </a:lnTo>
                    <a:lnTo>
                      <a:pt x="80" y="45"/>
                    </a:lnTo>
                    <a:lnTo>
                      <a:pt x="26" y="0"/>
                    </a:lnTo>
                    <a:lnTo>
                      <a:pt x="0" y="58"/>
                    </a:lnTo>
                  </a:path>
                </a:pathLst>
              </a:custGeom>
              <a:solidFill>
                <a:srgbClr val="C06000"/>
              </a:solidFill>
              <a:ln w="12700" cap="rnd" cmpd="sng">
                <a:noFill/>
                <a:prstDash val="solid"/>
                <a:round/>
                <a:headEnd type="none" w="med" len="med"/>
                <a:tailEnd type="none" w="med" len="med"/>
              </a:ln>
            </p:spPr>
            <p:txBody>
              <a:bodyPr/>
              <a:lstStyle/>
              <a:p>
                <a:endParaRPr lang="en-US"/>
              </a:p>
            </p:txBody>
          </p:sp>
        </p:grpSp>
        <p:grpSp>
          <p:nvGrpSpPr>
            <p:cNvPr id="8" name="Group 60"/>
            <p:cNvGrpSpPr>
              <a:grpSpLocks/>
            </p:cNvGrpSpPr>
            <p:nvPr/>
          </p:nvGrpSpPr>
          <p:grpSpPr bwMode="auto">
            <a:xfrm>
              <a:off x="2403" y="3073"/>
              <a:ext cx="299" cy="246"/>
              <a:chOff x="2471" y="2933"/>
              <a:chExt cx="144" cy="169"/>
            </a:xfrm>
          </p:grpSpPr>
          <p:grpSp>
            <p:nvGrpSpPr>
              <p:cNvPr id="9" name="Group 61"/>
              <p:cNvGrpSpPr>
                <a:grpSpLocks/>
              </p:cNvGrpSpPr>
              <p:nvPr/>
            </p:nvGrpSpPr>
            <p:grpSpPr bwMode="auto">
              <a:xfrm>
                <a:off x="2471" y="2933"/>
                <a:ext cx="144" cy="169"/>
                <a:chOff x="2471" y="2933"/>
                <a:chExt cx="144" cy="169"/>
              </a:xfrm>
            </p:grpSpPr>
            <p:sp>
              <p:nvSpPr>
                <p:cNvPr id="3116" name="Freeform 62"/>
                <p:cNvSpPr>
                  <a:spLocks/>
                </p:cNvSpPr>
                <p:nvPr/>
              </p:nvSpPr>
              <p:spPr bwMode="auto">
                <a:xfrm>
                  <a:off x="2471" y="2994"/>
                  <a:ext cx="144" cy="108"/>
                </a:xfrm>
                <a:custGeom>
                  <a:avLst/>
                  <a:gdLst>
                    <a:gd name="T0" fmla="*/ 0 w 144"/>
                    <a:gd name="T1" fmla="*/ 0 h 108"/>
                    <a:gd name="T2" fmla="*/ 0 w 144"/>
                    <a:gd name="T3" fmla="*/ 49 h 108"/>
                    <a:gd name="T4" fmla="*/ 1 w 144"/>
                    <a:gd name="T5" fmla="*/ 56 h 108"/>
                    <a:gd name="T6" fmla="*/ 2 w 144"/>
                    <a:gd name="T7" fmla="*/ 61 h 108"/>
                    <a:gd name="T8" fmla="*/ 4 w 144"/>
                    <a:gd name="T9" fmla="*/ 67 h 108"/>
                    <a:gd name="T10" fmla="*/ 6 w 144"/>
                    <a:gd name="T11" fmla="*/ 71 h 108"/>
                    <a:gd name="T12" fmla="*/ 9 w 144"/>
                    <a:gd name="T13" fmla="*/ 76 h 108"/>
                    <a:gd name="T14" fmla="*/ 11 w 144"/>
                    <a:gd name="T15" fmla="*/ 80 h 108"/>
                    <a:gd name="T16" fmla="*/ 15 w 144"/>
                    <a:gd name="T17" fmla="*/ 84 h 108"/>
                    <a:gd name="T18" fmla="*/ 19 w 144"/>
                    <a:gd name="T19" fmla="*/ 88 h 108"/>
                    <a:gd name="T20" fmla="*/ 22 w 144"/>
                    <a:gd name="T21" fmla="*/ 90 h 108"/>
                    <a:gd name="T22" fmla="*/ 26 w 144"/>
                    <a:gd name="T23" fmla="*/ 93 h 108"/>
                    <a:gd name="T24" fmla="*/ 30 w 144"/>
                    <a:gd name="T25" fmla="*/ 96 h 108"/>
                    <a:gd name="T26" fmla="*/ 34 w 144"/>
                    <a:gd name="T27" fmla="*/ 98 h 108"/>
                    <a:gd name="T28" fmla="*/ 38 w 144"/>
                    <a:gd name="T29" fmla="*/ 100 h 108"/>
                    <a:gd name="T30" fmla="*/ 41 w 144"/>
                    <a:gd name="T31" fmla="*/ 101 h 108"/>
                    <a:gd name="T32" fmla="*/ 46 w 144"/>
                    <a:gd name="T33" fmla="*/ 103 h 108"/>
                    <a:gd name="T34" fmla="*/ 51 w 144"/>
                    <a:gd name="T35" fmla="*/ 105 h 108"/>
                    <a:gd name="T36" fmla="*/ 56 w 144"/>
                    <a:gd name="T37" fmla="*/ 106 h 108"/>
                    <a:gd name="T38" fmla="*/ 59 w 144"/>
                    <a:gd name="T39" fmla="*/ 106 h 108"/>
                    <a:gd name="T40" fmla="*/ 63 w 144"/>
                    <a:gd name="T41" fmla="*/ 106 h 108"/>
                    <a:gd name="T42" fmla="*/ 67 w 144"/>
                    <a:gd name="T43" fmla="*/ 107 h 108"/>
                    <a:gd name="T44" fmla="*/ 76 w 144"/>
                    <a:gd name="T45" fmla="*/ 107 h 108"/>
                    <a:gd name="T46" fmla="*/ 81 w 144"/>
                    <a:gd name="T47" fmla="*/ 107 h 108"/>
                    <a:gd name="T48" fmla="*/ 86 w 144"/>
                    <a:gd name="T49" fmla="*/ 106 h 108"/>
                    <a:gd name="T50" fmla="*/ 90 w 144"/>
                    <a:gd name="T51" fmla="*/ 105 h 108"/>
                    <a:gd name="T52" fmla="*/ 94 w 144"/>
                    <a:gd name="T53" fmla="*/ 104 h 108"/>
                    <a:gd name="T54" fmla="*/ 98 w 144"/>
                    <a:gd name="T55" fmla="*/ 103 h 108"/>
                    <a:gd name="T56" fmla="*/ 102 w 144"/>
                    <a:gd name="T57" fmla="*/ 101 h 108"/>
                    <a:gd name="T58" fmla="*/ 106 w 144"/>
                    <a:gd name="T59" fmla="*/ 100 h 108"/>
                    <a:gd name="T60" fmla="*/ 110 w 144"/>
                    <a:gd name="T61" fmla="*/ 98 h 108"/>
                    <a:gd name="T62" fmla="*/ 113 w 144"/>
                    <a:gd name="T63" fmla="*/ 96 h 108"/>
                    <a:gd name="T64" fmla="*/ 117 w 144"/>
                    <a:gd name="T65" fmla="*/ 94 h 108"/>
                    <a:gd name="T66" fmla="*/ 120 w 144"/>
                    <a:gd name="T67" fmla="*/ 91 h 108"/>
                    <a:gd name="T68" fmla="*/ 124 w 144"/>
                    <a:gd name="T69" fmla="*/ 88 h 108"/>
                    <a:gd name="T70" fmla="*/ 128 w 144"/>
                    <a:gd name="T71" fmla="*/ 84 h 108"/>
                    <a:gd name="T72" fmla="*/ 131 w 144"/>
                    <a:gd name="T73" fmla="*/ 81 h 108"/>
                    <a:gd name="T74" fmla="*/ 134 w 144"/>
                    <a:gd name="T75" fmla="*/ 77 h 108"/>
                    <a:gd name="T76" fmla="*/ 137 w 144"/>
                    <a:gd name="T77" fmla="*/ 72 h 108"/>
                    <a:gd name="T78" fmla="*/ 139 w 144"/>
                    <a:gd name="T79" fmla="*/ 66 h 108"/>
                    <a:gd name="T80" fmla="*/ 142 w 144"/>
                    <a:gd name="T81" fmla="*/ 60 h 108"/>
                    <a:gd name="T82" fmla="*/ 143 w 144"/>
                    <a:gd name="T83" fmla="*/ 55 h 108"/>
                    <a:gd name="T84" fmla="*/ 143 w 144"/>
                    <a:gd name="T85" fmla="*/ 49 h 108"/>
                    <a:gd name="T86" fmla="*/ 143 w 144"/>
                    <a:gd name="T87" fmla="*/ 0 h 108"/>
                    <a:gd name="T88" fmla="*/ 0 w 144"/>
                    <a:gd name="T89" fmla="*/ 0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108"/>
                    <a:gd name="T137" fmla="*/ 144 w 144"/>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108">
                      <a:moveTo>
                        <a:pt x="0" y="0"/>
                      </a:moveTo>
                      <a:lnTo>
                        <a:pt x="0" y="49"/>
                      </a:lnTo>
                      <a:lnTo>
                        <a:pt x="1" y="56"/>
                      </a:lnTo>
                      <a:lnTo>
                        <a:pt x="2" y="61"/>
                      </a:lnTo>
                      <a:lnTo>
                        <a:pt x="4" y="67"/>
                      </a:lnTo>
                      <a:lnTo>
                        <a:pt x="6" y="71"/>
                      </a:lnTo>
                      <a:lnTo>
                        <a:pt x="9" y="76"/>
                      </a:lnTo>
                      <a:lnTo>
                        <a:pt x="11" y="80"/>
                      </a:lnTo>
                      <a:lnTo>
                        <a:pt x="15" y="84"/>
                      </a:lnTo>
                      <a:lnTo>
                        <a:pt x="19" y="88"/>
                      </a:lnTo>
                      <a:lnTo>
                        <a:pt x="22" y="90"/>
                      </a:lnTo>
                      <a:lnTo>
                        <a:pt x="26" y="93"/>
                      </a:lnTo>
                      <a:lnTo>
                        <a:pt x="30" y="96"/>
                      </a:lnTo>
                      <a:lnTo>
                        <a:pt x="34" y="98"/>
                      </a:lnTo>
                      <a:lnTo>
                        <a:pt x="38" y="100"/>
                      </a:lnTo>
                      <a:lnTo>
                        <a:pt x="41" y="101"/>
                      </a:lnTo>
                      <a:lnTo>
                        <a:pt x="46" y="103"/>
                      </a:lnTo>
                      <a:lnTo>
                        <a:pt x="51" y="105"/>
                      </a:lnTo>
                      <a:lnTo>
                        <a:pt x="56" y="106"/>
                      </a:lnTo>
                      <a:lnTo>
                        <a:pt x="59" y="106"/>
                      </a:lnTo>
                      <a:lnTo>
                        <a:pt x="63" y="106"/>
                      </a:lnTo>
                      <a:lnTo>
                        <a:pt x="67" y="107"/>
                      </a:lnTo>
                      <a:lnTo>
                        <a:pt x="76" y="107"/>
                      </a:lnTo>
                      <a:lnTo>
                        <a:pt x="81" y="107"/>
                      </a:lnTo>
                      <a:lnTo>
                        <a:pt x="86" y="106"/>
                      </a:lnTo>
                      <a:lnTo>
                        <a:pt x="90" y="105"/>
                      </a:lnTo>
                      <a:lnTo>
                        <a:pt x="94" y="104"/>
                      </a:lnTo>
                      <a:lnTo>
                        <a:pt x="98" y="103"/>
                      </a:lnTo>
                      <a:lnTo>
                        <a:pt x="102" y="101"/>
                      </a:lnTo>
                      <a:lnTo>
                        <a:pt x="106" y="100"/>
                      </a:lnTo>
                      <a:lnTo>
                        <a:pt x="110" y="98"/>
                      </a:lnTo>
                      <a:lnTo>
                        <a:pt x="113" y="96"/>
                      </a:lnTo>
                      <a:lnTo>
                        <a:pt x="117" y="94"/>
                      </a:lnTo>
                      <a:lnTo>
                        <a:pt x="120" y="91"/>
                      </a:lnTo>
                      <a:lnTo>
                        <a:pt x="124" y="88"/>
                      </a:lnTo>
                      <a:lnTo>
                        <a:pt x="128" y="84"/>
                      </a:lnTo>
                      <a:lnTo>
                        <a:pt x="131" y="81"/>
                      </a:lnTo>
                      <a:lnTo>
                        <a:pt x="134" y="77"/>
                      </a:lnTo>
                      <a:lnTo>
                        <a:pt x="137" y="72"/>
                      </a:lnTo>
                      <a:lnTo>
                        <a:pt x="139" y="66"/>
                      </a:lnTo>
                      <a:lnTo>
                        <a:pt x="142" y="60"/>
                      </a:lnTo>
                      <a:lnTo>
                        <a:pt x="143" y="55"/>
                      </a:lnTo>
                      <a:lnTo>
                        <a:pt x="143" y="49"/>
                      </a:lnTo>
                      <a:lnTo>
                        <a:pt x="143" y="0"/>
                      </a:lnTo>
                      <a:lnTo>
                        <a:pt x="0" y="0"/>
                      </a:lnTo>
                    </a:path>
                  </a:pathLst>
                </a:custGeom>
                <a:solidFill>
                  <a:srgbClr val="FFCC66"/>
                </a:solidFill>
                <a:ln w="12700" cap="rnd" cmpd="sng">
                  <a:solidFill>
                    <a:srgbClr val="996600"/>
                  </a:solidFill>
                  <a:prstDash val="solid"/>
                  <a:round/>
                  <a:headEnd type="none" w="med" len="med"/>
                  <a:tailEnd type="none" w="med" len="med"/>
                </a:ln>
              </p:spPr>
              <p:txBody>
                <a:bodyPr/>
                <a:lstStyle/>
                <a:p>
                  <a:endParaRPr lang="en-US"/>
                </a:p>
              </p:txBody>
            </p:sp>
            <p:sp>
              <p:nvSpPr>
                <p:cNvPr id="3117" name="Oval 63"/>
                <p:cNvSpPr>
                  <a:spLocks noChangeArrowheads="1"/>
                </p:cNvSpPr>
                <p:nvPr/>
              </p:nvSpPr>
              <p:spPr bwMode="auto">
                <a:xfrm>
                  <a:off x="2471" y="2933"/>
                  <a:ext cx="143" cy="118"/>
                </a:xfrm>
                <a:prstGeom prst="ellipse">
                  <a:avLst/>
                </a:prstGeom>
                <a:solidFill>
                  <a:srgbClr val="FFCC66"/>
                </a:solidFill>
                <a:ln w="12700">
                  <a:solidFill>
                    <a:srgbClr val="996600"/>
                  </a:solidFill>
                  <a:round/>
                  <a:headEnd/>
                  <a:tailEnd/>
                </a:ln>
              </p:spPr>
              <p:txBody>
                <a:bodyPr wrap="none" anchor="ctr"/>
                <a:lstStyle/>
                <a:p>
                  <a:endParaRPr lang="en-US"/>
                </a:p>
              </p:txBody>
            </p:sp>
          </p:grpSp>
          <p:sp>
            <p:nvSpPr>
              <p:cNvPr id="3115" name="Freeform 64"/>
              <p:cNvSpPr>
                <a:spLocks/>
              </p:cNvSpPr>
              <p:nvPr/>
            </p:nvSpPr>
            <p:spPr bwMode="auto">
              <a:xfrm>
                <a:off x="2522" y="2933"/>
                <a:ext cx="38" cy="118"/>
              </a:xfrm>
              <a:custGeom>
                <a:avLst/>
                <a:gdLst>
                  <a:gd name="T0" fmla="*/ 26 w 38"/>
                  <a:gd name="T1" fmla="*/ 0 h 118"/>
                  <a:gd name="T2" fmla="*/ 0 w 38"/>
                  <a:gd name="T3" fmla="*/ 115 h 118"/>
                  <a:gd name="T4" fmla="*/ 6 w 38"/>
                  <a:gd name="T5" fmla="*/ 116 h 118"/>
                  <a:gd name="T6" fmla="*/ 12 w 38"/>
                  <a:gd name="T7" fmla="*/ 117 h 118"/>
                  <a:gd name="T8" fmla="*/ 37 w 38"/>
                  <a:gd name="T9" fmla="*/ 1 h 118"/>
                  <a:gd name="T10" fmla="*/ 31 w 38"/>
                  <a:gd name="T11" fmla="*/ 0 h 118"/>
                  <a:gd name="T12" fmla="*/ 26 w 38"/>
                  <a:gd name="T13" fmla="*/ 0 h 118"/>
                  <a:gd name="T14" fmla="*/ 0 60000 65536"/>
                  <a:gd name="T15" fmla="*/ 0 60000 65536"/>
                  <a:gd name="T16" fmla="*/ 0 60000 65536"/>
                  <a:gd name="T17" fmla="*/ 0 60000 65536"/>
                  <a:gd name="T18" fmla="*/ 0 60000 65536"/>
                  <a:gd name="T19" fmla="*/ 0 60000 65536"/>
                  <a:gd name="T20" fmla="*/ 0 60000 65536"/>
                  <a:gd name="T21" fmla="*/ 0 w 38"/>
                  <a:gd name="T22" fmla="*/ 0 h 118"/>
                  <a:gd name="T23" fmla="*/ 38 w 3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18">
                    <a:moveTo>
                      <a:pt x="26" y="0"/>
                    </a:moveTo>
                    <a:lnTo>
                      <a:pt x="0" y="115"/>
                    </a:lnTo>
                    <a:lnTo>
                      <a:pt x="6" y="116"/>
                    </a:lnTo>
                    <a:lnTo>
                      <a:pt x="12" y="117"/>
                    </a:lnTo>
                    <a:lnTo>
                      <a:pt x="37" y="1"/>
                    </a:lnTo>
                    <a:lnTo>
                      <a:pt x="31" y="0"/>
                    </a:lnTo>
                    <a:lnTo>
                      <a:pt x="26" y="0"/>
                    </a:lnTo>
                  </a:path>
                </a:pathLst>
              </a:custGeom>
              <a:solidFill>
                <a:srgbClr val="FFCC66"/>
              </a:solidFill>
              <a:ln w="12700" cap="rnd" cmpd="sng">
                <a:solidFill>
                  <a:srgbClr val="996600"/>
                </a:solidFill>
                <a:prstDash val="solid"/>
                <a:round/>
                <a:headEnd type="none" w="med" len="med"/>
                <a:tailEnd type="none" w="med" len="med"/>
              </a:ln>
            </p:spPr>
            <p:txBody>
              <a:bodyPr/>
              <a:lstStyle/>
              <a:p>
                <a:endParaRPr lang="en-US"/>
              </a:p>
            </p:txBody>
          </p:sp>
        </p:grpSp>
        <p:sp>
          <p:nvSpPr>
            <p:cNvPr id="3096" name="Text Box 65"/>
            <p:cNvSpPr txBox="1">
              <a:spLocks noChangeArrowheads="1"/>
            </p:cNvSpPr>
            <p:nvPr/>
          </p:nvSpPr>
          <p:spPr bwMode="auto">
            <a:xfrm>
              <a:off x="3739" y="2012"/>
              <a:ext cx="1331" cy="173"/>
            </a:xfrm>
            <a:prstGeom prst="rect">
              <a:avLst/>
            </a:prstGeom>
            <a:noFill/>
            <a:ln w="12700">
              <a:noFill/>
              <a:miter lim="800000"/>
              <a:headEnd/>
              <a:tailEnd/>
            </a:ln>
          </p:spPr>
          <p:txBody>
            <a:bodyPr wrap="none" lIns="0" tIns="0" rIns="0" bIns="0">
              <a:spAutoFit/>
            </a:bodyPr>
            <a:lstStyle/>
            <a:p>
              <a:pPr algn="ctr" eaLnBrk="0" hangingPunct="0"/>
              <a:r>
                <a:rPr lang="en-GB" b="1">
                  <a:solidFill>
                    <a:srgbClr val="000000"/>
                  </a:solidFill>
                  <a:latin typeface="Times New Roman" pitchFamily="18" charset="0"/>
                </a:rPr>
                <a:t>  Insulin ± oral agents</a:t>
              </a:r>
            </a:p>
          </p:txBody>
        </p:sp>
        <p:sp>
          <p:nvSpPr>
            <p:cNvPr id="3097" name="Text Box 66"/>
            <p:cNvSpPr txBox="1">
              <a:spLocks noChangeArrowheads="1"/>
            </p:cNvSpPr>
            <p:nvPr/>
          </p:nvSpPr>
          <p:spPr bwMode="auto">
            <a:xfrm>
              <a:off x="3118" y="2460"/>
              <a:ext cx="1092" cy="173"/>
            </a:xfrm>
            <a:prstGeom prst="rect">
              <a:avLst/>
            </a:prstGeom>
            <a:noFill/>
            <a:ln w="12700">
              <a:noFill/>
              <a:miter lim="800000"/>
              <a:headEnd/>
              <a:tailEnd/>
            </a:ln>
          </p:spPr>
          <p:txBody>
            <a:bodyPr wrap="none" lIns="0" tIns="0" rIns="0" bIns="0">
              <a:spAutoFit/>
            </a:bodyPr>
            <a:lstStyle/>
            <a:p>
              <a:pPr algn="ctr" eaLnBrk="0" hangingPunct="0"/>
              <a:r>
                <a:rPr lang="en-GB" b="1">
                  <a:solidFill>
                    <a:srgbClr val="000000"/>
                  </a:solidFill>
                  <a:latin typeface="Times New Roman" pitchFamily="18" charset="0"/>
                </a:rPr>
                <a:t>Oral combination</a:t>
              </a:r>
            </a:p>
          </p:txBody>
        </p:sp>
        <p:sp>
          <p:nvSpPr>
            <p:cNvPr id="3098" name="Text Box 67"/>
            <p:cNvSpPr txBox="1">
              <a:spLocks noChangeArrowheads="1"/>
            </p:cNvSpPr>
            <p:nvPr/>
          </p:nvSpPr>
          <p:spPr bwMode="auto">
            <a:xfrm>
              <a:off x="2404" y="2896"/>
              <a:ext cx="1148" cy="173"/>
            </a:xfrm>
            <a:prstGeom prst="rect">
              <a:avLst/>
            </a:prstGeom>
            <a:noFill/>
            <a:ln w="12700">
              <a:noFill/>
              <a:miter lim="800000"/>
              <a:headEnd/>
              <a:tailEnd/>
            </a:ln>
          </p:spPr>
          <p:txBody>
            <a:bodyPr wrap="none" lIns="0" tIns="0" rIns="0" bIns="0">
              <a:spAutoFit/>
            </a:bodyPr>
            <a:lstStyle/>
            <a:p>
              <a:pPr algn="ctr" eaLnBrk="0" hangingPunct="0"/>
              <a:r>
                <a:rPr lang="en-GB" b="1">
                  <a:solidFill>
                    <a:srgbClr val="000000"/>
                  </a:solidFill>
                  <a:latin typeface="Times New Roman" pitchFamily="18" charset="0"/>
                </a:rPr>
                <a:t>Oral monotherapy</a:t>
              </a:r>
            </a:p>
          </p:txBody>
        </p:sp>
        <p:sp>
          <p:nvSpPr>
            <p:cNvPr id="3099" name="Text Box 68"/>
            <p:cNvSpPr txBox="1">
              <a:spLocks noChangeArrowheads="1"/>
            </p:cNvSpPr>
            <p:nvPr/>
          </p:nvSpPr>
          <p:spPr bwMode="auto">
            <a:xfrm>
              <a:off x="1709" y="3340"/>
              <a:ext cx="936" cy="173"/>
            </a:xfrm>
            <a:prstGeom prst="rect">
              <a:avLst/>
            </a:prstGeom>
            <a:noFill/>
            <a:ln w="12700">
              <a:noFill/>
              <a:miter lim="800000"/>
              <a:headEnd/>
              <a:tailEnd/>
            </a:ln>
          </p:spPr>
          <p:txBody>
            <a:bodyPr wrap="none" lIns="0" tIns="0" rIns="0" bIns="0">
              <a:spAutoFit/>
            </a:bodyPr>
            <a:lstStyle/>
            <a:p>
              <a:pPr algn="ctr" eaLnBrk="0" hangingPunct="0"/>
              <a:r>
                <a:rPr lang="en-GB" b="1">
                  <a:solidFill>
                    <a:srgbClr val="000000"/>
                  </a:solidFill>
                  <a:latin typeface="Times New Roman" pitchFamily="18" charset="0"/>
                </a:rPr>
                <a:t>Diet &amp; exercise</a:t>
              </a:r>
            </a:p>
          </p:txBody>
        </p:sp>
        <p:grpSp>
          <p:nvGrpSpPr>
            <p:cNvPr id="10" name="Group 69"/>
            <p:cNvGrpSpPr>
              <a:grpSpLocks/>
            </p:cNvGrpSpPr>
            <p:nvPr/>
          </p:nvGrpSpPr>
          <p:grpSpPr bwMode="auto">
            <a:xfrm>
              <a:off x="3075" y="2641"/>
              <a:ext cx="299" cy="246"/>
              <a:chOff x="2471" y="2933"/>
              <a:chExt cx="144" cy="169"/>
            </a:xfrm>
          </p:grpSpPr>
          <p:grpSp>
            <p:nvGrpSpPr>
              <p:cNvPr id="11" name="Group 70"/>
              <p:cNvGrpSpPr>
                <a:grpSpLocks/>
              </p:cNvGrpSpPr>
              <p:nvPr/>
            </p:nvGrpSpPr>
            <p:grpSpPr bwMode="auto">
              <a:xfrm>
                <a:off x="2471" y="2933"/>
                <a:ext cx="144" cy="169"/>
                <a:chOff x="2471" y="2933"/>
                <a:chExt cx="144" cy="169"/>
              </a:xfrm>
            </p:grpSpPr>
            <p:sp>
              <p:nvSpPr>
                <p:cNvPr id="3112" name="Freeform 71"/>
                <p:cNvSpPr>
                  <a:spLocks/>
                </p:cNvSpPr>
                <p:nvPr/>
              </p:nvSpPr>
              <p:spPr bwMode="auto">
                <a:xfrm>
                  <a:off x="2471" y="2994"/>
                  <a:ext cx="144" cy="108"/>
                </a:xfrm>
                <a:custGeom>
                  <a:avLst/>
                  <a:gdLst>
                    <a:gd name="T0" fmla="*/ 0 w 144"/>
                    <a:gd name="T1" fmla="*/ 0 h 108"/>
                    <a:gd name="T2" fmla="*/ 0 w 144"/>
                    <a:gd name="T3" fmla="*/ 49 h 108"/>
                    <a:gd name="T4" fmla="*/ 1 w 144"/>
                    <a:gd name="T5" fmla="*/ 56 h 108"/>
                    <a:gd name="T6" fmla="*/ 2 w 144"/>
                    <a:gd name="T7" fmla="*/ 61 h 108"/>
                    <a:gd name="T8" fmla="*/ 4 w 144"/>
                    <a:gd name="T9" fmla="*/ 67 h 108"/>
                    <a:gd name="T10" fmla="*/ 6 w 144"/>
                    <a:gd name="T11" fmla="*/ 71 h 108"/>
                    <a:gd name="T12" fmla="*/ 9 w 144"/>
                    <a:gd name="T13" fmla="*/ 76 h 108"/>
                    <a:gd name="T14" fmla="*/ 11 w 144"/>
                    <a:gd name="T15" fmla="*/ 80 h 108"/>
                    <a:gd name="T16" fmla="*/ 15 w 144"/>
                    <a:gd name="T17" fmla="*/ 84 h 108"/>
                    <a:gd name="T18" fmla="*/ 19 w 144"/>
                    <a:gd name="T19" fmla="*/ 88 h 108"/>
                    <a:gd name="T20" fmla="*/ 22 w 144"/>
                    <a:gd name="T21" fmla="*/ 90 h 108"/>
                    <a:gd name="T22" fmla="*/ 26 w 144"/>
                    <a:gd name="T23" fmla="*/ 93 h 108"/>
                    <a:gd name="T24" fmla="*/ 30 w 144"/>
                    <a:gd name="T25" fmla="*/ 96 h 108"/>
                    <a:gd name="T26" fmla="*/ 34 w 144"/>
                    <a:gd name="T27" fmla="*/ 98 h 108"/>
                    <a:gd name="T28" fmla="*/ 38 w 144"/>
                    <a:gd name="T29" fmla="*/ 100 h 108"/>
                    <a:gd name="T30" fmla="*/ 41 w 144"/>
                    <a:gd name="T31" fmla="*/ 101 h 108"/>
                    <a:gd name="T32" fmla="*/ 46 w 144"/>
                    <a:gd name="T33" fmla="*/ 103 h 108"/>
                    <a:gd name="T34" fmla="*/ 51 w 144"/>
                    <a:gd name="T35" fmla="*/ 105 h 108"/>
                    <a:gd name="T36" fmla="*/ 56 w 144"/>
                    <a:gd name="T37" fmla="*/ 106 h 108"/>
                    <a:gd name="T38" fmla="*/ 59 w 144"/>
                    <a:gd name="T39" fmla="*/ 106 h 108"/>
                    <a:gd name="T40" fmla="*/ 63 w 144"/>
                    <a:gd name="T41" fmla="*/ 106 h 108"/>
                    <a:gd name="T42" fmla="*/ 67 w 144"/>
                    <a:gd name="T43" fmla="*/ 107 h 108"/>
                    <a:gd name="T44" fmla="*/ 76 w 144"/>
                    <a:gd name="T45" fmla="*/ 107 h 108"/>
                    <a:gd name="T46" fmla="*/ 81 w 144"/>
                    <a:gd name="T47" fmla="*/ 107 h 108"/>
                    <a:gd name="T48" fmla="*/ 86 w 144"/>
                    <a:gd name="T49" fmla="*/ 106 h 108"/>
                    <a:gd name="T50" fmla="*/ 90 w 144"/>
                    <a:gd name="T51" fmla="*/ 105 h 108"/>
                    <a:gd name="T52" fmla="*/ 94 w 144"/>
                    <a:gd name="T53" fmla="*/ 104 h 108"/>
                    <a:gd name="T54" fmla="*/ 98 w 144"/>
                    <a:gd name="T55" fmla="*/ 103 h 108"/>
                    <a:gd name="T56" fmla="*/ 102 w 144"/>
                    <a:gd name="T57" fmla="*/ 101 h 108"/>
                    <a:gd name="T58" fmla="*/ 106 w 144"/>
                    <a:gd name="T59" fmla="*/ 100 h 108"/>
                    <a:gd name="T60" fmla="*/ 110 w 144"/>
                    <a:gd name="T61" fmla="*/ 98 h 108"/>
                    <a:gd name="T62" fmla="*/ 113 w 144"/>
                    <a:gd name="T63" fmla="*/ 96 h 108"/>
                    <a:gd name="T64" fmla="*/ 117 w 144"/>
                    <a:gd name="T65" fmla="*/ 94 h 108"/>
                    <a:gd name="T66" fmla="*/ 120 w 144"/>
                    <a:gd name="T67" fmla="*/ 91 h 108"/>
                    <a:gd name="T68" fmla="*/ 124 w 144"/>
                    <a:gd name="T69" fmla="*/ 88 h 108"/>
                    <a:gd name="T70" fmla="*/ 128 w 144"/>
                    <a:gd name="T71" fmla="*/ 84 h 108"/>
                    <a:gd name="T72" fmla="*/ 131 w 144"/>
                    <a:gd name="T73" fmla="*/ 81 h 108"/>
                    <a:gd name="T74" fmla="*/ 134 w 144"/>
                    <a:gd name="T75" fmla="*/ 77 h 108"/>
                    <a:gd name="T76" fmla="*/ 137 w 144"/>
                    <a:gd name="T77" fmla="*/ 72 h 108"/>
                    <a:gd name="T78" fmla="*/ 139 w 144"/>
                    <a:gd name="T79" fmla="*/ 66 h 108"/>
                    <a:gd name="T80" fmla="*/ 142 w 144"/>
                    <a:gd name="T81" fmla="*/ 60 h 108"/>
                    <a:gd name="T82" fmla="*/ 143 w 144"/>
                    <a:gd name="T83" fmla="*/ 55 h 108"/>
                    <a:gd name="T84" fmla="*/ 143 w 144"/>
                    <a:gd name="T85" fmla="*/ 49 h 108"/>
                    <a:gd name="T86" fmla="*/ 143 w 144"/>
                    <a:gd name="T87" fmla="*/ 0 h 108"/>
                    <a:gd name="T88" fmla="*/ 0 w 144"/>
                    <a:gd name="T89" fmla="*/ 0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108"/>
                    <a:gd name="T137" fmla="*/ 144 w 144"/>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108">
                      <a:moveTo>
                        <a:pt x="0" y="0"/>
                      </a:moveTo>
                      <a:lnTo>
                        <a:pt x="0" y="49"/>
                      </a:lnTo>
                      <a:lnTo>
                        <a:pt x="1" y="56"/>
                      </a:lnTo>
                      <a:lnTo>
                        <a:pt x="2" y="61"/>
                      </a:lnTo>
                      <a:lnTo>
                        <a:pt x="4" y="67"/>
                      </a:lnTo>
                      <a:lnTo>
                        <a:pt x="6" y="71"/>
                      </a:lnTo>
                      <a:lnTo>
                        <a:pt x="9" y="76"/>
                      </a:lnTo>
                      <a:lnTo>
                        <a:pt x="11" y="80"/>
                      </a:lnTo>
                      <a:lnTo>
                        <a:pt x="15" y="84"/>
                      </a:lnTo>
                      <a:lnTo>
                        <a:pt x="19" y="88"/>
                      </a:lnTo>
                      <a:lnTo>
                        <a:pt x="22" y="90"/>
                      </a:lnTo>
                      <a:lnTo>
                        <a:pt x="26" y="93"/>
                      </a:lnTo>
                      <a:lnTo>
                        <a:pt x="30" y="96"/>
                      </a:lnTo>
                      <a:lnTo>
                        <a:pt x="34" y="98"/>
                      </a:lnTo>
                      <a:lnTo>
                        <a:pt x="38" y="100"/>
                      </a:lnTo>
                      <a:lnTo>
                        <a:pt x="41" y="101"/>
                      </a:lnTo>
                      <a:lnTo>
                        <a:pt x="46" y="103"/>
                      </a:lnTo>
                      <a:lnTo>
                        <a:pt x="51" y="105"/>
                      </a:lnTo>
                      <a:lnTo>
                        <a:pt x="56" y="106"/>
                      </a:lnTo>
                      <a:lnTo>
                        <a:pt x="59" y="106"/>
                      </a:lnTo>
                      <a:lnTo>
                        <a:pt x="63" y="106"/>
                      </a:lnTo>
                      <a:lnTo>
                        <a:pt x="67" y="107"/>
                      </a:lnTo>
                      <a:lnTo>
                        <a:pt x="76" y="107"/>
                      </a:lnTo>
                      <a:lnTo>
                        <a:pt x="81" y="107"/>
                      </a:lnTo>
                      <a:lnTo>
                        <a:pt x="86" y="106"/>
                      </a:lnTo>
                      <a:lnTo>
                        <a:pt x="90" y="105"/>
                      </a:lnTo>
                      <a:lnTo>
                        <a:pt x="94" y="104"/>
                      </a:lnTo>
                      <a:lnTo>
                        <a:pt x="98" y="103"/>
                      </a:lnTo>
                      <a:lnTo>
                        <a:pt x="102" y="101"/>
                      </a:lnTo>
                      <a:lnTo>
                        <a:pt x="106" y="100"/>
                      </a:lnTo>
                      <a:lnTo>
                        <a:pt x="110" y="98"/>
                      </a:lnTo>
                      <a:lnTo>
                        <a:pt x="113" y="96"/>
                      </a:lnTo>
                      <a:lnTo>
                        <a:pt x="117" y="94"/>
                      </a:lnTo>
                      <a:lnTo>
                        <a:pt x="120" y="91"/>
                      </a:lnTo>
                      <a:lnTo>
                        <a:pt x="124" y="88"/>
                      </a:lnTo>
                      <a:lnTo>
                        <a:pt x="128" y="84"/>
                      </a:lnTo>
                      <a:lnTo>
                        <a:pt x="131" y="81"/>
                      </a:lnTo>
                      <a:lnTo>
                        <a:pt x="134" y="77"/>
                      </a:lnTo>
                      <a:lnTo>
                        <a:pt x="137" y="72"/>
                      </a:lnTo>
                      <a:lnTo>
                        <a:pt x="139" y="66"/>
                      </a:lnTo>
                      <a:lnTo>
                        <a:pt x="142" y="60"/>
                      </a:lnTo>
                      <a:lnTo>
                        <a:pt x="143" y="55"/>
                      </a:lnTo>
                      <a:lnTo>
                        <a:pt x="143" y="49"/>
                      </a:lnTo>
                      <a:lnTo>
                        <a:pt x="143" y="0"/>
                      </a:lnTo>
                      <a:lnTo>
                        <a:pt x="0" y="0"/>
                      </a:lnTo>
                    </a:path>
                  </a:pathLst>
                </a:custGeom>
                <a:solidFill>
                  <a:srgbClr val="FFCC66"/>
                </a:solidFill>
                <a:ln w="12700" cap="rnd" cmpd="sng">
                  <a:solidFill>
                    <a:srgbClr val="996600"/>
                  </a:solidFill>
                  <a:prstDash val="solid"/>
                  <a:round/>
                  <a:headEnd type="none" w="med" len="med"/>
                  <a:tailEnd type="none" w="med" len="med"/>
                </a:ln>
              </p:spPr>
              <p:txBody>
                <a:bodyPr/>
                <a:lstStyle/>
                <a:p>
                  <a:endParaRPr lang="en-US"/>
                </a:p>
              </p:txBody>
            </p:sp>
            <p:sp>
              <p:nvSpPr>
                <p:cNvPr id="3113" name="Oval 72"/>
                <p:cNvSpPr>
                  <a:spLocks noChangeArrowheads="1"/>
                </p:cNvSpPr>
                <p:nvPr/>
              </p:nvSpPr>
              <p:spPr bwMode="auto">
                <a:xfrm>
                  <a:off x="2471" y="2933"/>
                  <a:ext cx="143" cy="118"/>
                </a:xfrm>
                <a:prstGeom prst="ellipse">
                  <a:avLst/>
                </a:prstGeom>
                <a:solidFill>
                  <a:srgbClr val="FFCC66"/>
                </a:solidFill>
                <a:ln w="12700">
                  <a:solidFill>
                    <a:srgbClr val="996600"/>
                  </a:solidFill>
                  <a:round/>
                  <a:headEnd/>
                  <a:tailEnd/>
                </a:ln>
              </p:spPr>
              <p:txBody>
                <a:bodyPr wrap="none" anchor="ctr"/>
                <a:lstStyle/>
                <a:p>
                  <a:endParaRPr lang="en-US"/>
                </a:p>
              </p:txBody>
            </p:sp>
          </p:grpSp>
          <p:sp>
            <p:nvSpPr>
              <p:cNvPr id="3111" name="Freeform 73"/>
              <p:cNvSpPr>
                <a:spLocks/>
              </p:cNvSpPr>
              <p:nvPr/>
            </p:nvSpPr>
            <p:spPr bwMode="auto">
              <a:xfrm>
                <a:off x="2522" y="2933"/>
                <a:ext cx="38" cy="118"/>
              </a:xfrm>
              <a:custGeom>
                <a:avLst/>
                <a:gdLst>
                  <a:gd name="T0" fmla="*/ 26 w 38"/>
                  <a:gd name="T1" fmla="*/ 0 h 118"/>
                  <a:gd name="T2" fmla="*/ 0 w 38"/>
                  <a:gd name="T3" fmla="*/ 115 h 118"/>
                  <a:gd name="T4" fmla="*/ 6 w 38"/>
                  <a:gd name="T5" fmla="*/ 116 h 118"/>
                  <a:gd name="T6" fmla="*/ 12 w 38"/>
                  <a:gd name="T7" fmla="*/ 117 h 118"/>
                  <a:gd name="T8" fmla="*/ 37 w 38"/>
                  <a:gd name="T9" fmla="*/ 1 h 118"/>
                  <a:gd name="T10" fmla="*/ 31 w 38"/>
                  <a:gd name="T11" fmla="*/ 0 h 118"/>
                  <a:gd name="T12" fmla="*/ 26 w 38"/>
                  <a:gd name="T13" fmla="*/ 0 h 118"/>
                  <a:gd name="T14" fmla="*/ 0 60000 65536"/>
                  <a:gd name="T15" fmla="*/ 0 60000 65536"/>
                  <a:gd name="T16" fmla="*/ 0 60000 65536"/>
                  <a:gd name="T17" fmla="*/ 0 60000 65536"/>
                  <a:gd name="T18" fmla="*/ 0 60000 65536"/>
                  <a:gd name="T19" fmla="*/ 0 60000 65536"/>
                  <a:gd name="T20" fmla="*/ 0 60000 65536"/>
                  <a:gd name="T21" fmla="*/ 0 w 38"/>
                  <a:gd name="T22" fmla="*/ 0 h 118"/>
                  <a:gd name="T23" fmla="*/ 38 w 3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18">
                    <a:moveTo>
                      <a:pt x="26" y="0"/>
                    </a:moveTo>
                    <a:lnTo>
                      <a:pt x="0" y="115"/>
                    </a:lnTo>
                    <a:lnTo>
                      <a:pt x="6" y="116"/>
                    </a:lnTo>
                    <a:lnTo>
                      <a:pt x="12" y="117"/>
                    </a:lnTo>
                    <a:lnTo>
                      <a:pt x="37" y="1"/>
                    </a:lnTo>
                    <a:lnTo>
                      <a:pt x="31" y="0"/>
                    </a:lnTo>
                    <a:lnTo>
                      <a:pt x="26" y="0"/>
                    </a:lnTo>
                  </a:path>
                </a:pathLst>
              </a:custGeom>
              <a:solidFill>
                <a:srgbClr val="FFCC66"/>
              </a:solidFill>
              <a:ln w="12700" cap="rnd" cmpd="sng">
                <a:solidFill>
                  <a:srgbClr val="996600"/>
                </a:solidFill>
                <a:prstDash val="solid"/>
                <a:round/>
                <a:headEnd type="none" w="med" len="med"/>
                <a:tailEnd type="none" w="med" len="med"/>
              </a:ln>
            </p:spPr>
            <p:txBody>
              <a:bodyPr/>
              <a:lstStyle/>
              <a:p>
                <a:endParaRPr lang="en-US"/>
              </a:p>
            </p:txBody>
          </p:sp>
        </p:grpSp>
        <p:grpSp>
          <p:nvGrpSpPr>
            <p:cNvPr id="12" name="Group 74"/>
            <p:cNvGrpSpPr>
              <a:grpSpLocks/>
            </p:cNvGrpSpPr>
            <p:nvPr/>
          </p:nvGrpSpPr>
          <p:grpSpPr bwMode="auto">
            <a:xfrm>
              <a:off x="3771" y="2173"/>
              <a:ext cx="826" cy="363"/>
              <a:chOff x="3339" y="2893"/>
              <a:chExt cx="826" cy="363"/>
            </a:xfrm>
          </p:grpSpPr>
          <p:grpSp>
            <p:nvGrpSpPr>
              <p:cNvPr id="13" name="Group 75"/>
              <p:cNvGrpSpPr>
                <a:grpSpLocks/>
              </p:cNvGrpSpPr>
              <p:nvPr/>
            </p:nvGrpSpPr>
            <p:grpSpPr bwMode="auto">
              <a:xfrm>
                <a:off x="3718" y="2893"/>
                <a:ext cx="447" cy="363"/>
                <a:chOff x="3562" y="2524"/>
                <a:chExt cx="163" cy="161"/>
              </a:xfrm>
            </p:grpSpPr>
            <p:sp>
              <p:nvSpPr>
                <p:cNvPr id="3108" name="Freeform 76"/>
                <p:cNvSpPr>
                  <a:spLocks/>
                </p:cNvSpPr>
                <p:nvPr/>
              </p:nvSpPr>
              <p:spPr bwMode="auto">
                <a:xfrm>
                  <a:off x="3562" y="2524"/>
                  <a:ext cx="96" cy="112"/>
                </a:xfrm>
                <a:custGeom>
                  <a:avLst/>
                  <a:gdLst>
                    <a:gd name="T0" fmla="*/ 95 w 96"/>
                    <a:gd name="T1" fmla="*/ 52 h 112"/>
                    <a:gd name="T2" fmla="*/ 43 w 96"/>
                    <a:gd name="T3" fmla="*/ 7 h 112"/>
                    <a:gd name="T4" fmla="*/ 40 w 96"/>
                    <a:gd name="T5" fmla="*/ 5 h 112"/>
                    <a:gd name="T6" fmla="*/ 37 w 96"/>
                    <a:gd name="T7" fmla="*/ 3 h 112"/>
                    <a:gd name="T8" fmla="*/ 34 w 96"/>
                    <a:gd name="T9" fmla="*/ 1 h 112"/>
                    <a:gd name="T10" fmla="*/ 31 w 96"/>
                    <a:gd name="T11" fmla="*/ 0 h 112"/>
                    <a:gd name="T12" fmla="*/ 28 w 96"/>
                    <a:gd name="T13" fmla="*/ 0 h 112"/>
                    <a:gd name="T14" fmla="*/ 24 w 96"/>
                    <a:gd name="T15" fmla="*/ 0 h 112"/>
                    <a:gd name="T16" fmla="*/ 21 w 96"/>
                    <a:gd name="T17" fmla="*/ 0 h 112"/>
                    <a:gd name="T18" fmla="*/ 19 w 96"/>
                    <a:gd name="T19" fmla="*/ 1 h 112"/>
                    <a:gd name="T20" fmla="*/ 16 w 96"/>
                    <a:gd name="T21" fmla="*/ 3 h 112"/>
                    <a:gd name="T22" fmla="*/ 13 w 96"/>
                    <a:gd name="T23" fmla="*/ 4 h 112"/>
                    <a:gd name="T24" fmla="*/ 11 w 96"/>
                    <a:gd name="T25" fmla="*/ 7 h 112"/>
                    <a:gd name="T26" fmla="*/ 8 w 96"/>
                    <a:gd name="T27" fmla="*/ 10 h 112"/>
                    <a:gd name="T28" fmla="*/ 6 w 96"/>
                    <a:gd name="T29" fmla="*/ 13 h 112"/>
                    <a:gd name="T30" fmla="*/ 4 w 96"/>
                    <a:gd name="T31" fmla="*/ 16 h 112"/>
                    <a:gd name="T32" fmla="*/ 3 w 96"/>
                    <a:gd name="T33" fmla="*/ 19 h 112"/>
                    <a:gd name="T34" fmla="*/ 2 w 96"/>
                    <a:gd name="T35" fmla="*/ 22 h 112"/>
                    <a:gd name="T36" fmla="*/ 1 w 96"/>
                    <a:gd name="T37" fmla="*/ 26 h 112"/>
                    <a:gd name="T38" fmla="*/ 0 w 96"/>
                    <a:gd name="T39" fmla="*/ 29 h 112"/>
                    <a:gd name="T40" fmla="*/ 0 w 96"/>
                    <a:gd name="T41" fmla="*/ 32 h 112"/>
                    <a:gd name="T42" fmla="*/ 0 w 96"/>
                    <a:gd name="T43" fmla="*/ 37 h 112"/>
                    <a:gd name="T44" fmla="*/ 0 w 96"/>
                    <a:gd name="T45" fmla="*/ 41 h 112"/>
                    <a:gd name="T46" fmla="*/ 1 w 96"/>
                    <a:gd name="T47" fmla="*/ 45 h 112"/>
                    <a:gd name="T48" fmla="*/ 2 w 96"/>
                    <a:gd name="T49" fmla="*/ 48 h 112"/>
                    <a:gd name="T50" fmla="*/ 3 w 96"/>
                    <a:gd name="T51" fmla="*/ 52 h 112"/>
                    <a:gd name="T52" fmla="*/ 5 w 96"/>
                    <a:gd name="T53" fmla="*/ 56 h 112"/>
                    <a:gd name="T54" fmla="*/ 7 w 96"/>
                    <a:gd name="T55" fmla="*/ 59 h 112"/>
                    <a:gd name="T56" fmla="*/ 9 w 96"/>
                    <a:gd name="T57" fmla="*/ 61 h 112"/>
                    <a:gd name="T58" fmla="*/ 11 w 96"/>
                    <a:gd name="T59" fmla="*/ 64 h 112"/>
                    <a:gd name="T60" fmla="*/ 14 w 96"/>
                    <a:gd name="T61" fmla="*/ 66 h 112"/>
                    <a:gd name="T62" fmla="*/ 69 w 96"/>
                    <a:gd name="T63" fmla="*/ 111 h 112"/>
                    <a:gd name="T64" fmla="*/ 95 w 96"/>
                    <a:gd name="T65" fmla="*/ 5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12"/>
                    <a:gd name="T101" fmla="*/ 96 w 96"/>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12">
                      <a:moveTo>
                        <a:pt x="95" y="52"/>
                      </a:moveTo>
                      <a:lnTo>
                        <a:pt x="43" y="7"/>
                      </a:lnTo>
                      <a:lnTo>
                        <a:pt x="40" y="5"/>
                      </a:lnTo>
                      <a:lnTo>
                        <a:pt x="37" y="3"/>
                      </a:lnTo>
                      <a:lnTo>
                        <a:pt x="34" y="1"/>
                      </a:lnTo>
                      <a:lnTo>
                        <a:pt x="31" y="0"/>
                      </a:lnTo>
                      <a:lnTo>
                        <a:pt x="28" y="0"/>
                      </a:lnTo>
                      <a:lnTo>
                        <a:pt x="24" y="0"/>
                      </a:lnTo>
                      <a:lnTo>
                        <a:pt x="21" y="0"/>
                      </a:lnTo>
                      <a:lnTo>
                        <a:pt x="19" y="1"/>
                      </a:lnTo>
                      <a:lnTo>
                        <a:pt x="16" y="3"/>
                      </a:lnTo>
                      <a:lnTo>
                        <a:pt x="13" y="4"/>
                      </a:lnTo>
                      <a:lnTo>
                        <a:pt x="11" y="7"/>
                      </a:lnTo>
                      <a:lnTo>
                        <a:pt x="8" y="10"/>
                      </a:lnTo>
                      <a:lnTo>
                        <a:pt x="6" y="13"/>
                      </a:lnTo>
                      <a:lnTo>
                        <a:pt x="4" y="16"/>
                      </a:lnTo>
                      <a:lnTo>
                        <a:pt x="3" y="19"/>
                      </a:lnTo>
                      <a:lnTo>
                        <a:pt x="2" y="22"/>
                      </a:lnTo>
                      <a:lnTo>
                        <a:pt x="1" y="26"/>
                      </a:lnTo>
                      <a:lnTo>
                        <a:pt x="0" y="29"/>
                      </a:lnTo>
                      <a:lnTo>
                        <a:pt x="0" y="32"/>
                      </a:lnTo>
                      <a:lnTo>
                        <a:pt x="0" y="37"/>
                      </a:lnTo>
                      <a:lnTo>
                        <a:pt x="0" y="41"/>
                      </a:lnTo>
                      <a:lnTo>
                        <a:pt x="1" y="45"/>
                      </a:lnTo>
                      <a:lnTo>
                        <a:pt x="2" y="48"/>
                      </a:lnTo>
                      <a:lnTo>
                        <a:pt x="3" y="52"/>
                      </a:lnTo>
                      <a:lnTo>
                        <a:pt x="5" y="56"/>
                      </a:lnTo>
                      <a:lnTo>
                        <a:pt x="7" y="59"/>
                      </a:lnTo>
                      <a:lnTo>
                        <a:pt x="9" y="61"/>
                      </a:lnTo>
                      <a:lnTo>
                        <a:pt x="11" y="64"/>
                      </a:lnTo>
                      <a:lnTo>
                        <a:pt x="14" y="66"/>
                      </a:lnTo>
                      <a:lnTo>
                        <a:pt x="69" y="111"/>
                      </a:lnTo>
                      <a:lnTo>
                        <a:pt x="95" y="52"/>
                      </a:lnTo>
                    </a:path>
                  </a:pathLst>
                </a:custGeom>
                <a:solidFill>
                  <a:srgbClr val="FF8080"/>
                </a:solidFill>
                <a:ln w="12700" cap="rnd" cmpd="sng">
                  <a:noFill/>
                  <a:prstDash val="solid"/>
                  <a:round/>
                  <a:headEnd type="none" w="med" len="med"/>
                  <a:tailEnd type="none" w="med" len="med"/>
                </a:ln>
              </p:spPr>
              <p:txBody>
                <a:bodyPr/>
                <a:lstStyle/>
                <a:p>
                  <a:endParaRPr lang="en-US"/>
                </a:p>
              </p:txBody>
            </p:sp>
            <p:sp>
              <p:nvSpPr>
                <p:cNvPr id="3109" name="Freeform 77"/>
                <p:cNvSpPr>
                  <a:spLocks/>
                </p:cNvSpPr>
                <p:nvPr/>
              </p:nvSpPr>
              <p:spPr bwMode="auto">
                <a:xfrm>
                  <a:off x="3630" y="2574"/>
                  <a:ext cx="95" cy="111"/>
                </a:xfrm>
                <a:custGeom>
                  <a:avLst/>
                  <a:gdLst>
                    <a:gd name="T0" fmla="*/ 0 w 95"/>
                    <a:gd name="T1" fmla="*/ 58 h 111"/>
                    <a:gd name="T2" fmla="*/ 52 w 95"/>
                    <a:gd name="T3" fmla="*/ 103 h 111"/>
                    <a:gd name="T4" fmla="*/ 55 w 95"/>
                    <a:gd name="T5" fmla="*/ 105 h 111"/>
                    <a:gd name="T6" fmla="*/ 57 w 95"/>
                    <a:gd name="T7" fmla="*/ 107 h 111"/>
                    <a:gd name="T8" fmla="*/ 61 w 95"/>
                    <a:gd name="T9" fmla="*/ 109 h 111"/>
                    <a:gd name="T10" fmla="*/ 63 w 95"/>
                    <a:gd name="T11" fmla="*/ 110 h 111"/>
                    <a:gd name="T12" fmla="*/ 66 w 95"/>
                    <a:gd name="T13" fmla="*/ 110 h 111"/>
                    <a:gd name="T14" fmla="*/ 70 w 95"/>
                    <a:gd name="T15" fmla="*/ 110 h 111"/>
                    <a:gd name="T16" fmla="*/ 73 w 95"/>
                    <a:gd name="T17" fmla="*/ 110 h 111"/>
                    <a:gd name="T18" fmla="*/ 76 w 95"/>
                    <a:gd name="T19" fmla="*/ 109 h 111"/>
                    <a:gd name="T20" fmla="*/ 78 w 95"/>
                    <a:gd name="T21" fmla="*/ 107 h 111"/>
                    <a:gd name="T22" fmla="*/ 81 w 95"/>
                    <a:gd name="T23" fmla="*/ 106 h 111"/>
                    <a:gd name="T24" fmla="*/ 83 w 95"/>
                    <a:gd name="T25" fmla="*/ 103 h 111"/>
                    <a:gd name="T26" fmla="*/ 86 w 95"/>
                    <a:gd name="T27" fmla="*/ 100 h 111"/>
                    <a:gd name="T28" fmla="*/ 88 w 95"/>
                    <a:gd name="T29" fmla="*/ 98 h 111"/>
                    <a:gd name="T30" fmla="*/ 90 w 95"/>
                    <a:gd name="T31" fmla="*/ 94 h 111"/>
                    <a:gd name="T32" fmla="*/ 91 w 95"/>
                    <a:gd name="T33" fmla="*/ 92 h 111"/>
                    <a:gd name="T34" fmla="*/ 92 w 95"/>
                    <a:gd name="T35" fmla="*/ 88 h 111"/>
                    <a:gd name="T36" fmla="*/ 93 w 95"/>
                    <a:gd name="T37" fmla="*/ 85 h 111"/>
                    <a:gd name="T38" fmla="*/ 94 w 95"/>
                    <a:gd name="T39" fmla="*/ 82 h 111"/>
                    <a:gd name="T40" fmla="*/ 94 w 95"/>
                    <a:gd name="T41" fmla="*/ 78 h 111"/>
                    <a:gd name="T42" fmla="*/ 94 w 95"/>
                    <a:gd name="T43" fmla="*/ 73 h 111"/>
                    <a:gd name="T44" fmla="*/ 94 w 95"/>
                    <a:gd name="T45" fmla="*/ 70 h 111"/>
                    <a:gd name="T46" fmla="*/ 93 w 95"/>
                    <a:gd name="T47" fmla="*/ 65 h 111"/>
                    <a:gd name="T48" fmla="*/ 92 w 95"/>
                    <a:gd name="T49" fmla="*/ 62 h 111"/>
                    <a:gd name="T50" fmla="*/ 91 w 95"/>
                    <a:gd name="T51" fmla="*/ 58 h 111"/>
                    <a:gd name="T52" fmla="*/ 89 w 95"/>
                    <a:gd name="T53" fmla="*/ 55 h 111"/>
                    <a:gd name="T54" fmla="*/ 87 w 95"/>
                    <a:gd name="T55" fmla="*/ 52 h 111"/>
                    <a:gd name="T56" fmla="*/ 85 w 95"/>
                    <a:gd name="T57" fmla="*/ 49 h 111"/>
                    <a:gd name="T58" fmla="*/ 83 w 95"/>
                    <a:gd name="T59" fmla="*/ 47 h 111"/>
                    <a:gd name="T60" fmla="*/ 80 w 95"/>
                    <a:gd name="T61" fmla="*/ 45 h 111"/>
                    <a:gd name="T62" fmla="*/ 26 w 95"/>
                    <a:gd name="T63" fmla="*/ 0 h 111"/>
                    <a:gd name="T64" fmla="*/ 0 w 95"/>
                    <a:gd name="T65" fmla="*/ 58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11"/>
                    <a:gd name="T101" fmla="*/ 95 w 95"/>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11">
                      <a:moveTo>
                        <a:pt x="0" y="58"/>
                      </a:moveTo>
                      <a:lnTo>
                        <a:pt x="52" y="103"/>
                      </a:lnTo>
                      <a:lnTo>
                        <a:pt x="55" y="105"/>
                      </a:lnTo>
                      <a:lnTo>
                        <a:pt x="57" y="107"/>
                      </a:lnTo>
                      <a:lnTo>
                        <a:pt x="61" y="109"/>
                      </a:lnTo>
                      <a:lnTo>
                        <a:pt x="63" y="110"/>
                      </a:lnTo>
                      <a:lnTo>
                        <a:pt x="66" y="110"/>
                      </a:lnTo>
                      <a:lnTo>
                        <a:pt x="70" y="110"/>
                      </a:lnTo>
                      <a:lnTo>
                        <a:pt x="73" y="110"/>
                      </a:lnTo>
                      <a:lnTo>
                        <a:pt x="76" y="109"/>
                      </a:lnTo>
                      <a:lnTo>
                        <a:pt x="78" y="107"/>
                      </a:lnTo>
                      <a:lnTo>
                        <a:pt x="81" y="106"/>
                      </a:lnTo>
                      <a:lnTo>
                        <a:pt x="83" y="103"/>
                      </a:lnTo>
                      <a:lnTo>
                        <a:pt x="86" y="100"/>
                      </a:lnTo>
                      <a:lnTo>
                        <a:pt x="88" y="98"/>
                      </a:lnTo>
                      <a:lnTo>
                        <a:pt x="90" y="94"/>
                      </a:lnTo>
                      <a:lnTo>
                        <a:pt x="91" y="92"/>
                      </a:lnTo>
                      <a:lnTo>
                        <a:pt x="92" y="88"/>
                      </a:lnTo>
                      <a:lnTo>
                        <a:pt x="93" y="85"/>
                      </a:lnTo>
                      <a:lnTo>
                        <a:pt x="94" y="82"/>
                      </a:lnTo>
                      <a:lnTo>
                        <a:pt x="94" y="78"/>
                      </a:lnTo>
                      <a:lnTo>
                        <a:pt x="94" y="73"/>
                      </a:lnTo>
                      <a:lnTo>
                        <a:pt x="94" y="70"/>
                      </a:lnTo>
                      <a:lnTo>
                        <a:pt x="93" y="65"/>
                      </a:lnTo>
                      <a:lnTo>
                        <a:pt x="92" y="62"/>
                      </a:lnTo>
                      <a:lnTo>
                        <a:pt x="91" y="58"/>
                      </a:lnTo>
                      <a:lnTo>
                        <a:pt x="89" y="55"/>
                      </a:lnTo>
                      <a:lnTo>
                        <a:pt x="87" y="52"/>
                      </a:lnTo>
                      <a:lnTo>
                        <a:pt x="85" y="49"/>
                      </a:lnTo>
                      <a:lnTo>
                        <a:pt x="83" y="47"/>
                      </a:lnTo>
                      <a:lnTo>
                        <a:pt x="80" y="45"/>
                      </a:lnTo>
                      <a:lnTo>
                        <a:pt x="26" y="0"/>
                      </a:lnTo>
                      <a:lnTo>
                        <a:pt x="0" y="58"/>
                      </a:lnTo>
                    </a:path>
                  </a:pathLst>
                </a:custGeom>
                <a:solidFill>
                  <a:srgbClr val="C06000"/>
                </a:solidFill>
                <a:ln w="12700" cap="rnd" cmpd="sng">
                  <a:noFill/>
                  <a:prstDash val="solid"/>
                  <a:round/>
                  <a:headEnd type="none" w="med" len="med"/>
                  <a:tailEnd type="none" w="med" len="med"/>
                </a:ln>
              </p:spPr>
              <p:txBody>
                <a:bodyPr/>
                <a:lstStyle/>
                <a:p>
                  <a:endParaRPr lang="en-US"/>
                </a:p>
              </p:txBody>
            </p:sp>
          </p:grpSp>
          <p:grpSp>
            <p:nvGrpSpPr>
              <p:cNvPr id="14" name="Group 78"/>
              <p:cNvGrpSpPr>
                <a:grpSpLocks/>
              </p:cNvGrpSpPr>
              <p:nvPr/>
            </p:nvGrpSpPr>
            <p:grpSpPr bwMode="auto">
              <a:xfrm>
                <a:off x="3339" y="2917"/>
                <a:ext cx="299" cy="246"/>
                <a:chOff x="2471" y="2933"/>
                <a:chExt cx="144" cy="169"/>
              </a:xfrm>
            </p:grpSpPr>
            <p:grpSp>
              <p:nvGrpSpPr>
                <p:cNvPr id="15" name="Group 79"/>
                <p:cNvGrpSpPr>
                  <a:grpSpLocks/>
                </p:cNvGrpSpPr>
                <p:nvPr/>
              </p:nvGrpSpPr>
              <p:grpSpPr bwMode="auto">
                <a:xfrm>
                  <a:off x="2471" y="2933"/>
                  <a:ext cx="144" cy="169"/>
                  <a:chOff x="2471" y="2933"/>
                  <a:chExt cx="144" cy="169"/>
                </a:xfrm>
              </p:grpSpPr>
              <p:sp>
                <p:nvSpPr>
                  <p:cNvPr id="3106" name="Freeform 80"/>
                  <p:cNvSpPr>
                    <a:spLocks/>
                  </p:cNvSpPr>
                  <p:nvPr/>
                </p:nvSpPr>
                <p:spPr bwMode="auto">
                  <a:xfrm>
                    <a:off x="2471" y="2994"/>
                    <a:ext cx="144" cy="108"/>
                  </a:xfrm>
                  <a:custGeom>
                    <a:avLst/>
                    <a:gdLst>
                      <a:gd name="T0" fmla="*/ 0 w 144"/>
                      <a:gd name="T1" fmla="*/ 0 h 108"/>
                      <a:gd name="T2" fmla="*/ 0 w 144"/>
                      <a:gd name="T3" fmla="*/ 49 h 108"/>
                      <a:gd name="T4" fmla="*/ 1 w 144"/>
                      <a:gd name="T5" fmla="*/ 56 h 108"/>
                      <a:gd name="T6" fmla="*/ 2 w 144"/>
                      <a:gd name="T7" fmla="*/ 61 h 108"/>
                      <a:gd name="T8" fmla="*/ 4 w 144"/>
                      <a:gd name="T9" fmla="*/ 67 h 108"/>
                      <a:gd name="T10" fmla="*/ 6 w 144"/>
                      <a:gd name="T11" fmla="*/ 71 h 108"/>
                      <a:gd name="T12" fmla="*/ 9 w 144"/>
                      <a:gd name="T13" fmla="*/ 76 h 108"/>
                      <a:gd name="T14" fmla="*/ 11 w 144"/>
                      <a:gd name="T15" fmla="*/ 80 h 108"/>
                      <a:gd name="T16" fmla="*/ 15 w 144"/>
                      <a:gd name="T17" fmla="*/ 84 h 108"/>
                      <a:gd name="T18" fmla="*/ 19 w 144"/>
                      <a:gd name="T19" fmla="*/ 88 h 108"/>
                      <a:gd name="T20" fmla="*/ 22 w 144"/>
                      <a:gd name="T21" fmla="*/ 90 h 108"/>
                      <a:gd name="T22" fmla="*/ 26 w 144"/>
                      <a:gd name="T23" fmla="*/ 93 h 108"/>
                      <a:gd name="T24" fmla="*/ 30 w 144"/>
                      <a:gd name="T25" fmla="*/ 96 h 108"/>
                      <a:gd name="T26" fmla="*/ 34 w 144"/>
                      <a:gd name="T27" fmla="*/ 98 h 108"/>
                      <a:gd name="T28" fmla="*/ 38 w 144"/>
                      <a:gd name="T29" fmla="*/ 100 h 108"/>
                      <a:gd name="T30" fmla="*/ 41 w 144"/>
                      <a:gd name="T31" fmla="*/ 101 h 108"/>
                      <a:gd name="T32" fmla="*/ 46 w 144"/>
                      <a:gd name="T33" fmla="*/ 103 h 108"/>
                      <a:gd name="T34" fmla="*/ 51 w 144"/>
                      <a:gd name="T35" fmla="*/ 105 h 108"/>
                      <a:gd name="T36" fmla="*/ 56 w 144"/>
                      <a:gd name="T37" fmla="*/ 106 h 108"/>
                      <a:gd name="T38" fmla="*/ 59 w 144"/>
                      <a:gd name="T39" fmla="*/ 106 h 108"/>
                      <a:gd name="T40" fmla="*/ 63 w 144"/>
                      <a:gd name="T41" fmla="*/ 106 h 108"/>
                      <a:gd name="T42" fmla="*/ 67 w 144"/>
                      <a:gd name="T43" fmla="*/ 107 h 108"/>
                      <a:gd name="T44" fmla="*/ 76 w 144"/>
                      <a:gd name="T45" fmla="*/ 107 h 108"/>
                      <a:gd name="T46" fmla="*/ 81 w 144"/>
                      <a:gd name="T47" fmla="*/ 107 h 108"/>
                      <a:gd name="T48" fmla="*/ 86 w 144"/>
                      <a:gd name="T49" fmla="*/ 106 h 108"/>
                      <a:gd name="T50" fmla="*/ 90 w 144"/>
                      <a:gd name="T51" fmla="*/ 105 h 108"/>
                      <a:gd name="T52" fmla="*/ 94 w 144"/>
                      <a:gd name="T53" fmla="*/ 104 h 108"/>
                      <a:gd name="T54" fmla="*/ 98 w 144"/>
                      <a:gd name="T55" fmla="*/ 103 h 108"/>
                      <a:gd name="T56" fmla="*/ 102 w 144"/>
                      <a:gd name="T57" fmla="*/ 101 h 108"/>
                      <a:gd name="T58" fmla="*/ 106 w 144"/>
                      <a:gd name="T59" fmla="*/ 100 h 108"/>
                      <a:gd name="T60" fmla="*/ 110 w 144"/>
                      <a:gd name="T61" fmla="*/ 98 h 108"/>
                      <a:gd name="T62" fmla="*/ 113 w 144"/>
                      <a:gd name="T63" fmla="*/ 96 h 108"/>
                      <a:gd name="T64" fmla="*/ 117 w 144"/>
                      <a:gd name="T65" fmla="*/ 94 h 108"/>
                      <a:gd name="T66" fmla="*/ 120 w 144"/>
                      <a:gd name="T67" fmla="*/ 91 h 108"/>
                      <a:gd name="T68" fmla="*/ 124 w 144"/>
                      <a:gd name="T69" fmla="*/ 88 h 108"/>
                      <a:gd name="T70" fmla="*/ 128 w 144"/>
                      <a:gd name="T71" fmla="*/ 84 h 108"/>
                      <a:gd name="T72" fmla="*/ 131 w 144"/>
                      <a:gd name="T73" fmla="*/ 81 h 108"/>
                      <a:gd name="T74" fmla="*/ 134 w 144"/>
                      <a:gd name="T75" fmla="*/ 77 h 108"/>
                      <a:gd name="T76" fmla="*/ 137 w 144"/>
                      <a:gd name="T77" fmla="*/ 72 h 108"/>
                      <a:gd name="T78" fmla="*/ 139 w 144"/>
                      <a:gd name="T79" fmla="*/ 66 h 108"/>
                      <a:gd name="T80" fmla="*/ 142 w 144"/>
                      <a:gd name="T81" fmla="*/ 60 h 108"/>
                      <a:gd name="T82" fmla="*/ 143 w 144"/>
                      <a:gd name="T83" fmla="*/ 55 h 108"/>
                      <a:gd name="T84" fmla="*/ 143 w 144"/>
                      <a:gd name="T85" fmla="*/ 49 h 108"/>
                      <a:gd name="T86" fmla="*/ 143 w 144"/>
                      <a:gd name="T87" fmla="*/ 0 h 108"/>
                      <a:gd name="T88" fmla="*/ 0 w 144"/>
                      <a:gd name="T89" fmla="*/ 0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108"/>
                      <a:gd name="T137" fmla="*/ 144 w 144"/>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108">
                        <a:moveTo>
                          <a:pt x="0" y="0"/>
                        </a:moveTo>
                        <a:lnTo>
                          <a:pt x="0" y="49"/>
                        </a:lnTo>
                        <a:lnTo>
                          <a:pt x="1" y="56"/>
                        </a:lnTo>
                        <a:lnTo>
                          <a:pt x="2" y="61"/>
                        </a:lnTo>
                        <a:lnTo>
                          <a:pt x="4" y="67"/>
                        </a:lnTo>
                        <a:lnTo>
                          <a:pt x="6" y="71"/>
                        </a:lnTo>
                        <a:lnTo>
                          <a:pt x="9" y="76"/>
                        </a:lnTo>
                        <a:lnTo>
                          <a:pt x="11" y="80"/>
                        </a:lnTo>
                        <a:lnTo>
                          <a:pt x="15" y="84"/>
                        </a:lnTo>
                        <a:lnTo>
                          <a:pt x="19" y="88"/>
                        </a:lnTo>
                        <a:lnTo>
                          <a:pt x="22" y="90"/>
                        </a:lnTo>
                        <a:lnTo>
                          <a:pt x="26" y="93"/>
                        </a:lnTo>
                        <a:lnTo>
                          <a:pt x="30" y="96"/>
                        </a:lnTo>
                        <a:lnTo>
                          <a:pt x="34" y="98"/>
                        </a:lnTo>
                        <a:lnTo>
                          <a:pt x="38" y="100"/>
                        </a:lnTo>
                        <a:lnTo>
                          <a:pt x="41" y="101"/>
                        </a:lnTo>
                        <a:lnTo>
                          <a:pt x="46" y="103"/>
                        </a:lnTo>
                        <a:lnTo>
                          <a:pt x="51" y="105"/>
                        </a:lnTo>
                        <a:lnTo>
                          <a:pt x="56" y="106"/>
                        </a:lnTo>
                        <a:lnTo>
                          <a:pt x="59" y="106"/>
                        </a:lnTo>
                        <a:lnTo>
                          <a:pt x="63" y="106"/>
                        </a:lnTo>
                        <a:lnTo>
                          <a:pt x="67" y="107"/>
                        </a:lnTo>
                        <a:lnTo>
                          <a:pt x="76" y="107"/>
                        </a:lnTo>
                        <a:lnTo>
                          <a:pt x="81" y="107"/>
                        </a:lnTo>
                        <a:lnTo>
                          <a:pt x="86" y="106"/>
                        </a:lnTo>
                        <a:lnTo>
                          <a:pt x="90" y="105"/>
                        </a:lnTo>
                        <a:lnTo>
                          <a:pt x="94" y="104"/>
                        </a:lnTo>
                        <a:lnTo>
                          <a:pt x="98" y="103"/>
                        </a:lnTo>
                        <a:lnTo>
                          <a:pt x="102" y="101"/>
                        </a:lnTo>
                        <a:lnTo>
                          <a:pt x="106" y="100"/>
                        </a:lnTo>
                        <a:lnTo>
                          <a:pt x="110" y="98"/>
                        </a:lnTo>
                        <a:lnTo>
                          <a:pt x="113" y="96"/>
                        </a:lnTo>
                        <a:lnTo>
                          <a:pt x="117" y="94"/>
                        </a:lnTo>
                        <a:lnTo>
                          <a:pt x="120" y="91"/>
                        </a:lnTo>
                        <a:lnTo>
                          <a:pt x="124" y="88"/>
                        </a:lnTo>
                        <a:lnTo>
                          <a:pt x="128" y="84"/>
                        </a:lnTo>
                        <a:lnTo>
                          <a:pt x="131" y="81"/>
                        </a:lnTo>
                        <a:lnTo>
                          <a:pt x="134" y="77"/>
                        </a:lnTo>
                        <a:lnTo>
                          <a:pt x="137" y="72"/>
                        </a:lnTo>
                        <a:lnTo>
                          <a:pt x="139" y="66"/>
                        </a:lnTo>
                        <a:lnTo>
                          <a:pt x="142" y="60"/>
                        </a:lnTo>
                        <a:lnTo>
                          <a:pt x="143" y="55"/>
                        </a:lnTo>
                        <a:lnTo>
                          <a:pt x="143" y="49"/>
                        </a:lnTo>
                        <a:lnTo>
                          <a:pt x="143" y="0"/>
                        </a:lnTo>
                        <a:lnTo>
                          <a:pt x="0" y="0"/>
                        </a:lnTo>
                      </a:path>
                    </a:pathLst>
                  </a:custGeom>
                  <a:solidFill>
                    <a:srgbClr val="FFCC66"/>
                  </a:solidFill>
                  <a:ln w="12700" cap="rnd" cmpd="sng">
                    <a:solidFill>
                      <a:srgbClr val="996600"/>
                    </a:solidFill>
                    <a:prstDash val="solid"/>
                    <a:round/>
                    <a:headEnd type="none" w="med" len="med"/>
                    <a:tailEnd type="none" w="med" len="med"/>
                  </a:ln>
                </p:spPr>
                <p:txBody>
                  <a:bodyPr/>
                  <a:lstStyle/>
                  <a:p>
                    <a:endParaRPr lang="en-US"/>
                  </a:p>
                </p:txBody>
              </p:sp>
              <p:sp>
                <p:nvSpPr>
                  <p:cNvPr id="3107" name="Oval 81"/>
                  <p:cNvSpPr>
                    <a:spLocks noChangeArrowheads="1"/>
                  </p:cNvSpPr>
                  <p:nvPr/>
                </p:nvSpPr>
                <p:spPr bwMode="auto">
                  <a:xfrm>
                    <a:off x="2471" y="2933"/>
                    <a:ext cx="143" cy="118"/>
                  </a:xfrm>
                  <a:prstGeom prst="ellipse">
                    <a:avLst/>
                  </a:prstGeom>
                  <a:solidFill>
                    <a:srgbClr val="FFCC66"/>
                  </a:solidFill>
                  <a:ln w="12700">
                    <a:solidFill>
                      <a:srgbClr val="996600"/>
                    </a:solidFill>
                    <a:round/>
                    <a:headEnd/>
                    <a:tailEnd/>
                  </a:ln>
                </p:spPr>
                <p:txBody>
                  <a:bodyPr wrap="none" anchor="ctr"/>
                  <a:lstStyle/>
                  <a:p>
                    <a:endParaRPr lang="en-US"/>
                  </a:p>
                </p:txBody>
              </p:sp>
            </p:grpSp>
            <p:sp>
              <p:nvSpPr>
                <p:cNvPr id="3105" name="Freeform 82"/>
                <p:cNvSpPr>
                  <a:spLocks/>
                </p:cNvSpPr>
                <p:nvPr/>
              </p:nvSpPr>
              <p:spPr bwMode="auto">
                <a:xfrm>
                  <a:off x="2522" y="2933"/>
                  <a:ext cx="38" cy="118"/>
                </a:xfrm>
                <a:custGeom>
                  <a:avLst/>
                  <a:gdLst>
                    <a:gd name="T0" fmla="*/ 26 w 38"/>
                    <a:gd name="T1" fmla="*/ 0 h 118"/>
                    <a:gd name="T2" fmla="*/ 0 w 38"/>
                    <a:gd name="T3" fmla="*/ 115 h 118"/>
                    <a:gd name="T4" fmla="*/ 6 w 38"/>
                    <a:gd name="T5" fmla="*/ 116 h 118"/>
                    <a:gd name="T6" fmla="*/ 12 w 38"/>
                    <a:gd name="T7" fmla="*/ 117 h 118"/>
                    <a:gd name="T8" fmla="*/ 37 w 38"/>
                    <a:gd name="T9" fmla="*/ 1 h 118"/>
                    <a:gd name="T10" fmla="*/ 31 w 38"/>
                    <a:gd name="T11" fmla="*/ 0 h 118"/>
                    <a:gd name="T12" fmla="*/ 26 w 38"/>
                    <a:gd name="T13" fmla="*/ 0 h 118"/>
                    <a:gd name="T14" fmla="*/ 0 60000 65536"/>
                    <a:gd name="T15" fmla="*/ 0 60000 65536"/>
                    <a:gd name="T16" fmla="*/ 0 60000 65536"/>
                    <a:gd name="T17" fmla="*/ 0 60000 65536"/>
                    <a:gd name="T18" fmla="*/ 0 60000 65536"/>
                    <a:gd name="T19" fmla="*/ 0 60000 65536"/>
                    <a:gd name="T20" fmla="*/ 0 60000 65536"/>
                    <a:gd name="T21" fmla="*/ 0 w 38"/>
                    <a:gd name="T22" fmla="*/ 0 h 118"/>
                    <a:gd name="T23" fmla="*/ 38 w 3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18">
                      <a:moveTo>
                        <a:pt x="26" y="0"/>
                      </a:moveTo>
                      <a:lnTo>
                        <a:pt x="0" y="115"/>
                      </a:lnTo>
                      <a:lnTo>
                        <a:pt x="6" y="116"/>
                      </a:lnTo>
                      <a:lnTo>
                        <a:pt x="12" y="117"/>
                      </a:lnTo>
                      <a:lnTo>
                        <a:pt x="37" y="1"/>
                      </a:lnTo>
                      <a:lnTo>
                        <a:pt x="31" y="0"/>
                      </a:lnTo>
                      <a:lnTo>
                        <a:pt x="26" y="0"/>
                      </a:lnTo>
                    </a:path>
                  </a:pathLst>
                </a:custGeom>
                <a:solidFill>
                  <a:srgbClr val="FFCC66"/>
                </a:solidFill>
                <a:ln w="12700" cap="rnd" cmpd="sng">
                  <a:solidFill>
                    <a:srgbClr val="996600"/>
                  </a:solidFill>
                  <a:prstDash val="solid"/>
                  <a:round/>
                  <a:headEnd type="none" w="med" len="med"/>
                  <a:tailEnd type="none" w="med" len="med"/>
                </a:ln>
              </p:spPr>
              <p:txBody>
                <a:bodyPr/>
                <a:lstStyle/>
                <a:p>
                  <a:endParaRPr lang="en-US"/>
                </a:p>
              </p:txBody>
            </p:sp>
          </p:grpSp>
        </p:grpSp>
      </p:grpSp>
      <p:sp>
        <p:nvSpPr>
          <p:cNvPr id="3081" name="Text Box 83"/>
          <p:cNvSpPr txBox="1">
            <a:spLocks noChangeArrowheads="1"/>
          </p:cNvSpPr>
          <p:nvPr/>
        </p:nvSpPr>
        <p:spPr bwMode="auto">
          <a:xfrm>
            <a:off x="4419600" y="4419600"/>
            <a:ext cx="1524000" cy="366713"/>
          </a:xfrm>
          <a:prstGeom prst="rect">
            <a:avLst/>
          </a:prstGeom>
          <a:noFill/>
          <a:ln w="9525">
            <a:noFill/>
            <a:miter lim="800000"/>
            <a:headEnd/>
            <a:tailEnd/>
          </a:ln>
        </p:spPr>
        <p:txBody>
          <a:bodyPr>
            <a:spAutoFit/>
          </a:bodyPr>
          <a:lstStyle/>
          <a:p>
            <a:pPr>
              <a:spcBef>
                <a:spcPct val="50000"/>
              </a:spcBef>
            </a:pPr>
            <a:r>
              <a:rPr lang="en-GB" b="1" dirty="0" err="1">
                <a:solidFill>
                  <a:srgbClr val="0000CC"/>
                </a:solidFill>
                <a:latin typeface="Calibri" pitchFamily="34" charset="0"/>
                <a:cs typeface="Arial" charset="0"/>
              </a:rPr>
              <a:t>Metformin</a:t>
            </a:r>
            <a:endParaRPr lang="en-GB" b="1" dirty="0">
              <a:solidFill>
                <a:srgbClr val="0000CC"/>
              </a:solidFill>
              <a:latin typeface="Calibri" pitchFamily="34" charset="0"/>
              <a:cs typeface="Arial" charset="0"/>
            </a:endParaRPr>
          </a:p>
        </p:txBody>
      </p:sp>
      <p:sp>
        <p:nvSpPr>
          <p:cNvPr id="3082" name="Text Box 84"/>
          <p:cNvSpPr txBox="1">
            <a:spLocks noChangeArrowheads="1"/>
          </p:cNvSpPr>
          <p:nvPr/>
        </p:nvSpPr>
        <p:spPr bwMode="auto">
          <a:xfrm>
            <a:off x="6324600" y="3657600"/>
            <a:ext cx="1828800" cy="1192213"/>
          </a:xfrm>
          <a:prstGeom prst="rect">
            <a:avLst/>
          </a:prstGeom>
          <a:noFill/>
          <a:ln w="9525">
            <a:noFill/>
            <a:miter lim="800000"/>
            <a:headEnd/>
            <a:tailEnd/>
          </a:ln>
        </p:spPr>
        <p:txBody>
          <a:bodyPr>
            <a:spAutoFit/>
          </a:bodyPr>
          <a:lstStyle/>
          <a:p>
            <a:pPr>
              <a:spcBef>
                <a:spcPct val="50000"/>
              </a:spcBef>
            </a:pPr>
            <a:r>
              <a:rPr lang="en-GB" dirty="0" err="1">
                <a:solidFill>
                  <a:srgbClr val="0000CC"/>
                </a:solidFill>
                <a:latin typeface="Calibri" pitchFamily="34" charset="0"/>
                <a:cs typeface="Arial" charset="0"/>
              </a:rPr>
              <a:t>Sulphonylureas</a:t>
            </a:r>
            <a:r>
              <a:rPr lang="en-GB" dirty="0">
                <a:solidFill>
                  <a:srgbClr val="0000CC"/>
                </a:solidFill>
                <a:latin typeface="Calibri" pitchFamily="34" charset="0"/>
                <a:cs typeface="Arial" charset="0"/>
              </a:rPr>
              <a:t> </a:t>
            </a:r>
          </a:p>
          <a:p>
            <a:pPr>
              <a:spcBef>
                <a:spcPct val="50000"/>
              </a:spcBef>
            </a:pPr>
            <a:r>
              <a:rPr lang="en-GB" dirty="0" err="1">
                <a:solidFill>
                  <a:srgbClr val="0000CC"/>
                </a:solidFill>
                <a:latin typeface="Calibri" pitchFamily="34" charset="0"/>
                <a:cs typeface="Arial" charset="0"/>
              </a:rPr>
              <a:t>Gliptins</a:t>
            </a:r>
            <a:endParaRPr lang="en-GB" dirty="0">
              <a:solidFill>
                <a:srgbClr val="0000CC"/>
              </a:solidFill>
              <a:latin typeface="Calibri" pitchFamily="34" charset="0"/>
              <a:cs typeface="Arial" charset="0"/>
            </a:endParaRPr>
          </a:p>
          <a:p>
            <a:pPr>
              <a:spcBef>
                <a:spcPct val="50000"/>
              </a:spcBef>
            </a:pPr>
            <a:r>
              <a:rPr lang="en-GB" dirty="0">
                <a:solidFill>
                  <a:srgbClr val="0000CC"/>
                </a:solidFill>
                <a:latin typeface="Calibri" pitchFamily="34" charset="0"/>
                <a:cs typeface="Arial" charset="0"/>
              </a:rPr>
              <a:t>GLP-1 analogues</a:t>
            </a:r>
          </a:p>
        </p:txBody>
      </p:sp>
      <p:sp>
        <p:nvSpPr>
          <p:cNvPr id="3085" name="TextBox 6"/>
          <p:cNvSpPr txBox="1">
            <a:spLocks noChangeArrowheads="1"/>
          </p:cNvSpPr>
          <p:nvPr/>
        </p:nvSpPr>
        <p:spPr bwMode="auto">
          <a:xfrm>
            <a:off x="457200" y="304800"/>
            <a:ext cx="8305800" cy="1323439"/>
          </a:xfrm>
          <a:prstGeom prst="rect">
            <a:avLst/>
          </a:prstGeom>
          <a:noFill/>
          <a:ln w="25400">
            <a:noFill/>
            <a:miter lim="800000"/>
            <a:headEnd/>
            <a:tailEnd/>
          </a:ln>
        </p:spPr>
        <p:txBody>
          <a:bodyPr wrap="square">
            <a:spAutoFit/>
          </a:bodyPr>
          <a:lstStyle/>
          <a:p>
            <a:pPr algn="ctr" rtl="1"/>
            <a:r>
              <a:rPr lang="ar-SY" sz="4000" b="1" dirty="0" smtClean="0"/>
              <a:t>خطوات التدبير التدريجي للسكري نمط ثاني</a:t>
            </a:r>
            <a:endParaRPr lang="el-GR" sz="4000" b="1" dirty="0"/>
          </a:p>
        </p:txBody>
      </p:sp>
      <p:sp>
        <p:nvSpPr>
          <p:cNvPr id="85" name="Text Box 84"/>
          <p:cNvSpPr txBox="1">
            <a:spLocks noChangeArrowheads="1"/>
          </p:cNvSpPr>
          <p:nvPr/>
        </p:nvSpPr>
        <p:spPr bwMode="auto">
          <a:xfrm>
            <a:off x="4419600" y="4724400"/>
            <a:ext cx="1828800" cy="784830"/>
          </a:xfrm>
          <a:prstGeom prst="rect">
            <a:avLst/>
          </a:prstGeom>
          <a:noFill/>
          <a:ln w="9525">
            <a:noFill/>
            <a:miter lim="800000"/>
            <a:headEnd/>
            <a:tailEnd/>
          </a:ln>
        </p:spPr>
        <p:txBody>
          <a:bodyPr wrap="square">
            <a:spAutoFit/>
          </a:bodyPr>
          <a:lstStyle/>
          <a:p>
            <a:pPr>
              <a:spcBef>
                <a:spcPct val="50000"/>
              </a:spcBef>
            </a:pPr>
            <a:r>
              <a:rPr lang="en-GB" dirty="0" err="1" smtClean="0">
                <a:solidFill>
                  <a:srgbClr val="0000CC"/>
                </a:solidFill>
                <a:latin typeface="Calibri" pitchFamily="34" charset="0"/>
                <a:cs typeface="Arial" charset="0"/>
              </a:rPr>
              <a:t>Gliptins</a:t>
            </a:r>
            <a:endParaRPr lang="en-GB" dirty="0">
              <a:solidFill>
                <a:srgbClr val="0000CC"/>
              </a:solidFill>
              <a:latin typeface="Calibri" pitchFamily="34" charset="0"/>
              <a:cs typeface="Arial" charset="0"/>
            </a:endParaRPr>
          </a:p>
          <a:p>
            <a:pPr>
              <a:spcBef>
                <a:spcPct val="50000"/>
              </a:spcBef>
            </a:pPr>
            <a:r>
              <a:rPr lang="en-GB" dirty="0" err="1" smtClean="0">
                <a:solidFill>
                  <a:srgbClr val="0000CC"/>
                </a:solidFill>
                <a:latin typeface="Calibri" pitchFamily="34" charset="0"/>
                <a:cs typeface="Arial" charset="0"/>
              </a:rPr>
              <a:t>Glitazone</a:t>
            </a:r>
            <a:endParaRPr lang="en-GB" dirty="0">
              <a:solidFill>
                <a:srgbClr val="0000CC"/>
              </a:solidFill>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8568952" cy="5068416"/>
          </a:xfrm>
        </p:spPr>
        <p:txBody>
          <a:bodyPr>
            <a:noAutofit/>
          </a:bodyPr>
          <a:lstStyle/>
          <a:p>
            <a:pPr algn="r"/>
            <a:r>
              <a:rPr lang="ar-SY" sz="3600" b="1" dirty="0" smtClean="0"/>
              <a:t>يعتبر الميتفورمين الخيار العلاجي الأول في السكري النمط الثاني ، ولكن الدراسات حول استخدامه لمرضى التلاسيميا قليلة .</a:t>
            </a:r>
            <a:r>
              <a:rPr lang="ar-SA" sz="3600" b="1" dirty="0" smtClean="0"/>
              <a:t> </a:t>
            </a:r>
            <a:br>
              <a:rPr lang="ar-SA" sz="3600" b="1" dirty="0" smtClean="0"/>
            </a:br>
            <a:r>
              <a:rPr lang="ar-SY" sz="3600" b="1" dirty="0" smtClean="0"/>
              <a:t>الميتفورمين </a:t>
            </a:r>
            <a:r>
              <a:rPr lang="en-US" sz="3600" b="1" dirty="0" err="1" smtClean="0"/>
              <a:t>metformin</a:t>
            </a:r>
            <a:r>
              <a:rPr lang="en-US" sz="3600" b="1" dirty="0" smtClean="0"/>
              <a:t> </a:t>
            </a:r>
            <a:r>
              <a:rPr lang="ar-SY" sz="3600" b="1" dirty="0" smtClean="0"/>
              <a:t> :ينقص من المقاومة على الإنسولين وهو علاج واق من المرض القلبي </a:t>
            </a:r>
            <a:r>
              <a:rPr lang="ar-SY" sz="3600" b="1" dirty="0" err="1" smtClean="0"/>
              <a:t>الوعائي </a:t>
            </a:r>
            <a:r>
              <a:rPr lang="ar-SY" sz="3600" b="1" dirty="0" smtClean="0"/>
              <a:t>، ولذلك يمكن استخدامه علاجياً لمرضى السكري الشبهي وقد استخدم في علاج هذا النوع من السكري في </a:t>
            </a:r>
            <a:r>
              <a:rPr lang="ar-SY" sz="3600" b="1" dirty="0" err="1" smtClean="0"/>
              <a:t>مشفى</a:t>
            </a:r>
            <a:r>
              <a:rPr lang="ar-SY" sz="3600" b="1" dirty="0" smtClean="0"/>
              <a:t> الأطفال في أوكلاند وتم شموله في البحوث </a:t>
            </a:r>
            <a:r>
              <a:rPr lang="ar-SY" sz="3600" b="1" dirty="0" err="1" smtClean="0"/>
              <a:t>السريرية</a:t>
            </a:r>
            <a:r>
              <a:rPr lang="ar-SY" sz="3600" b="1" dirty="0" smtClean="0"/>
              <a:t> </a:t>
            </a:r>
            <a:br>
              <a:rPr lang="ar-SY" sz="3600" b="1" dirty="0" smtClean="0"/>
            </a:br>
            <a:r>
              <a:rPr lang="ar-SY" sz="3600" b="1" dirty="0" smtClean="0"/>
              <a:t/>
            </a:r>
            <a:br>
              <a:rPr lang="ar-SY" sz="3600" b="1" dirty="0" smtClean="0"/>
            </a:br>
            <a:r>
              <a:rPr lang="ar-SY" sz="3600" b="1" dirty="0" smtClean="0"/>
              <a:t> </a:t>
            </a:r>
            <a:r>
              <a:rPr lang="en-GB" sz="3200" b="1" dirty="0" smtClean="0">
                <a:solidFill>
                  <a:srgbClr val="00B0F0"/>
                </a:solidFill>
                <a:cs typeface="Tahoma" pitchFamily="34" charset="0"/>
              </a:rPr>
              <a:t>Whittington Joint Diabetes </a:t>
            </a:r>
            <a:r>
              <a:rPr lang="en-GB" sz="3200" b="1" dirty="0" err="1" smtClean="0">
                <a:solidFill>
                  <a:srgbClr val="00B0F0"/>
                </a:solidFill>
                <a:cs typeface="Tahoma" pitchFamily="34" charset="0"/>
              </a:rPr>
              <a:t>Thalassaemia</a:t>
            </a:r>
            <a:r>
              <a:rPr lang="en-GB" sz="3200" b="1" dirty="0" smtClean="0">
                <a:solidFill>
                  <a:srgbClr val="00B0F0"/>
                </a:solidFill>
                <a:cs typeface="Tahoma" pitchFamily="34" charset="0"/>
              </a:rPr>
              <a:t> Clinic</a:t>
            </a:r>
            <a:r>
              <a:rPr lang="ar-SY" sz="3200" b="1" dirty="0" smtClean="0">
                <a:solidFill>
                  <a:srgbClr val="00B0F0"/>
                </a:solidFill>
                <a:cs typeface="Tahoma" pitchFamily="34" charset="0"/>
              </a:rPr>
              <a:t/>
            </a:r>
            <a:br>
              <a:rPr lang="ar-SY" sz="3200" b="1" dirty="0" smtClean="0">
                <a:solidFill>
                  <a:srgbClr val="00B0F0"/>
                </a:solidFill>
                <a:cs typeface="Tahoma" pitchFamily="34" charset="0"/>
              </a:rPr>
            </a:br>
            <a:r>
              <a:rPr lang="ar-SY" sz="3200" b="1" dirty="0" smtClean="0">
                <a:solidFill>
                  <a:srgbClr val="00B0F0"/>
                </a:solidFill>
              </a:rPr>
              <a:t>وتم اعتمادها في المؤتمر الأوروبي </a:t>
            </a:r>
            <a:r>
              <a:rPr lang="ar-SY" sz="3200" b="1" dirty="0" err="1" smtClean="0">
                <a:solidFill>
                  <a:srgbClr val="00B0F0"/>
                </a:solidFill>
              </a:rPr>
              <a:t>للتلاسيميا</a:t>
            </a:r>
            <a:r>
              <a:rPr lang="ar-SY" sz="3200" b="1" dirty="0" smtClean="0">
                <a:solidFill>
                  <a:srgbClr val="00B0F0"/>
                </a:solidFill>
              </a:rPr>
              <a:t> في </a:t>
            </a:r>
            <a:r>
              <a:rPr lang="ar-SY" sz="3200" b="1" dirty="0" err="1" smtClean="0">
                <a:solidFill>
                  <a:srgbClr val="00B0F0"/>
                </a:solidFill>
              </a:rPr>
              <a:t>قبرص </a:t>
            </a:r>
            <a:r>
              <a:rPr lang="ar-SY" sz="3200" b="1" dirty="0" smtClean="0">
                <a:solidFill>
                  <a:srgbClr val="00B0F0"/>
                </a:solidFill>
              </a:rPr>
              <a:t>/ </a:t>
            </a:r>
            <a:r>
              <a:rPr lang="ar-SY" sz="3200" b="1" dirty="0" err="1" smtClean="0">
                <a:solidFill>
                  <a:srgbClr val="00B0F0"/>
                </a:solidFill>
              </a:rPr>
              <a:t>ليماسول</a:t>
            </a:r>
            <a:r>
              <a:rPr lang="ar-SY" sz="3200" b="1" dirty="0" smtClean="0">
                <a:solidFill>
                  <a:srgbClr val="00B0F0"/>
                </a:solidFill>
              </a:rPr>
              <a:t> 2012</a:t>
            </a:r>
            <a:endParaRPr lang="en-US" sz="5400" dirty="0">
              <a:solidFill>
                <a:srgbClr val="00B0F0"/>
              </a:solidFill>
            </a:endParaRPr>
          </a:p>
        </p:txBody>
      </p:sp>
      <p:sp>
        <p:nvSpPr>
          <p:cNvPr id="3" name="مربع نص 2"/>
          <p:cNvSpPr txBox="1"/>
          <p:nvPr/>
        </p:nvSpPr>
        <p:spPr>
          <a:xfrm>
            <a:off x="683568" y="260648"/>
            <a:ext cx="7488832" cy="830997"/>
          </a:xfrm>
          <a:prstGeom prst="rect">
            <a:avLst/>
          </a:prstGeom>
          <a:noFill/>
        </p:spPr>
        <p:txBody>
          <a:bodyPr wrap="square" rtlCol="1">
            <a:spAutoFit/>
          </a:bodyPr>
          <a:lstStyle/>
          <a:p>
            <a:r>
              <a:rPr lang="ar-SY" sz="2400" b="1" dirty="0" smtClean="0">
                <a:solidFill>
                  <a:srgbClr val="FF0000"/>
                </a:solidFill>
              </a:rPr>
              <a:t>مرحلة ما قبل السكري و وجود المقاومة الكبدية على الإنسولين ب</a:t>
            </a:r>
            <a:r>
              <a:rPr lang="ar-SA" sz="2400" b="1" dirty="0" smtClean="0">
                <a:solidFill>
                  <a:srgbClr val="FF0000"/>
                </a:solidFill>
              </a:rPr>
              <a:t>س</a:t>
            </a:r>
            <a:r>
              <a:rPr lang="ar-SY" sz="2400" b="1" dirty="0" smtClean="0">
                <a:solidFill>
                  <a:srgbClr val="FF0000"/>
                </a:solidFill>
              </a:rPr>
              <a:t>بب ترسب الحديد في الكبد :</a:t>
            </a:r>
            <a:endParaRPr lang="ar-SA"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760"/>
            <a:ext cx="8820472" cy="5284440"/>
          </a:xfrm>
        </p:spPr>
        <p:txBody>
          <a:bodyPr>
            <a:noAutofit/>
          </a:bodyPr>
          <a:lstStyle/>
          <a:p>
            <a:pPr marL="514350" indent="-514350" algn="r"/>
            <a:r>
              <a:rPr lang="ar-SY" sz="3600" b="1" dirty="0" smtClean="0"/>
              <a:t>تم استخدام مركبات زمرة السلفونيل يوريا بنجاح مثل الأنواع : (غليبين كلاميد ، غليكلازيد ، غليميبيرايد )</a:t>
            </a:r>
            <a:r>
              <a:rPr lang="ar-SY" sz="3600" dirty="0" smtClean="0"/>
              <a:t/>
            </a:r>
            <a:br>
              <a:rPr lang="ar-SY" sz="3600" dirty="0" smtClean="0"/>
            </a:br>
            <a:r>
              <a:rPr lang="en-US" sz="3600" b="1" dirty="0" smtClean="0"/>
              <a:t> (e.g. </a:t>
            </a:r>
            <a:r>
              <a:rPr lang="en-US" sz="3600" b="1" dirty="0" err="1" smtClean="0"/>
              <a:t>glibenclamide</a:t>
            </a:r>
            <a:r>
              <a:rPr lang="en-US" sz="3600" b="1" dirty="0" smtClean="0"/>
              <a:t>, </a:t>
            </a:r>
            <a:r>
              <a:rPr lang="en-US" sz="3600" b="1" dirty="0" err="1" smtClean="0"/>
              <a:t>gliclazide</a:t>
            </a:r>
            <a:r>
              <a:rPr lang="en-US" sz="3600" b="1" dirty="0" smtClean="0"/>
              <a:t>, </a:t>
            </a:r>
            <a:r>
              <a:rPr lang="en-US" sz="3600" b="1" dirty="0" err="1" smtClean="0"/>
              <a:t>glimepiride</a:t>
            </a:r>
            <a:r>
              <a:rPr lang="en-US" sz="3600" b="1" dirty="0" smtClean="0"/>
              <a:t>)</a:t>
            </a:r>
            <a:r>
              <a:rPr lang="en-US" sz="3600" dirty="0" smtClean="0"/>
              <a:t> </a:t>
            </a:r>
            <a:r>
              <a:rPr lang="ar-SY" sz="3600" dirty="0" smtClean="0"/>
              <a:t/>
            </a:r>
            <a:br>
              <a:rPr lang="ar-SY" sz="3600" dirty="0" smtClean="0"/>
            </a:br>
            <a:r>
              <a:rPr lang="ar-SY" sz="4000" b="1" dirty="0" smtClean="0">
                <a:solidFill>
                  <a:prstClr val="black"/>
                </a:solidFill>
              </a:rPr>
              <a:t>التي تحفز زيادة إفراز الإنسولين من البنكرياس</a:t>
            </a:r>
            <a:r>
              <a:rPr lang="ar-SA" sz="4000" b="1" dirty="0" smtClean="0">
                <a:solidFill>
                  <a:prstClr val="black"/>
                </a:solidFill>
              </a:rPr>
              <a:t/>
            </a:r>
            <a:br>
              <a:rPr lang="ar-SA" sz="4000" b="1" dirty="0" smtClean="0">
                <a:solidFill>
                  <a:prstClr val="black"/>
                </a:solidFill>
              </a:rPr>
            </a:br>
            <a:r>
              <a:rPr lang="ar-SY" sz="4000" b="1" dirty="0" smtClean="0"/>
              <a:t> وقد استخدم في علاج هذا النوع من السكري في مشفى الأطفال في أوكلاند أيضاً وتم شموله في البحوث السريرية</a:t>
            </a:r>
            <a:r>
              <a:rPr lang="ar-SY" sz="4000" b="1" dirty="0" smtClean="0">
                <a:solidFill>
                  <a:prstClr val="black"/>
                </a:solidFill>
              </a:rPr>
              <a:t> والتوصيات الخاصة بمركز : </a:t>
            </a:r>
            <a:br>
              <a:rPr lang="ar-SY" sz="4000" b="1" dirty="0" smtClean="0">
                <a:solidFill>
                  <a:prstClr val="black"/>
                </a:solidFill>
              </a:rPr>
            </a:br>
            <a:r>
              <a:rPr lang="en-GB" sz="2800" b="1" dirty="0" smtClean="0">
                <a:solidFill>
                  <a:schemeClr val="tx1"/>
                </a:solidFill>
                <a:cs typeface="Tahoma" pitchFamily="34" charset="0"/>
              </a:rPr>
              <a:t>Whittington Joint Diabetes </a:t>
            </a:r>
            <a:r>
              <a:rPr lang="en-GB" sz="2800" b="1" dirty="0" err="1" smtClean="0">
                <a:solidFill>
                  <a:schemeClr val="tx1"/>
                </a:solidFill>
                <a:cs typeface="Tahoma" pitchFamily="34" charset="0"/>
              </a:rPr>
              <a:t>Thalassaemia</a:t>
            </a:r>
            <a:r>
              <a:rPr lang="en-GB" sz="2800" b="1" dirty="0" smtClean="0">
                <a:solidFill>
                  <a:schemeClr val="tx1"/>
                </a:solidFill>
                <a:cs typeface="Tahoma" pitchFamily="34" charset="0"/>
              </a:rPr>
              <a:t> Clinic</a:t>
            </a:r>
            <a:r>
              <a:rPr lang="ar-SY" sz="2800" b="1" dirty="0" smtClean="0">
                <a:solidFill>
                  <a:schemeClr val="bg1"/>
                </a:solidFill>
                <a:cs typeface="Tahoma" pitchFamily="34" charset="0"/>
              </a:rPr>
              <a:t/>
            </a:r>
            <a:br>
              <a:rPr lang="ar-SY" sz="2800" b="1" dirty="0" smtClean="0">
                <a:solidFill>
                  <a:schemeClr val="bg1"/>
                </a:solidFill>
                <a:cs typeface="Tahoma" pitchFamily="34" charset="0"/>
              </a:rPr>
            </a:br>
            <a:r>
              <a:rPr lang="ar-SY" sz="3200" b="1" dirty="0" smtClean="0">
                <a:solidFill>
                  <a:srgbClr val="00B0F0"/>
                </a:solidFill>
                <a:cs typeface="+mn-cs"/>
              </a:rPr>
              <a:t>وتم اعتمادها في المؤتمر الأوروبي للتلاسيميا في قبرص / ليماسول 2012</a:t>
            </a:r>
            <a:endParaRPr lang="en-US" sz="4400" dirty="0"/>
          </a:p>
        </p:txBody>
      </p:sp>
      <p:sp>
        <p:nvSpPr>
          <p:cNvPr id="3" name="مربع نص 2"/>
          <p:cNvSpPr txBox="1"/>
          <p:nvPr/>
        </p:nvSpPr>
        <p:spPr>
          <a:xfrm>
            <a:off x="323528" y="0"/>
            <a:ext cx="7776864" cy="1200329"/>
          </a:xfrm>
          <a:prstGeom prst="rect">
            <a:avLst/>
          </a:prstGeom>
          <a:noFill/>
        </p:spPr>
        <p:txBody>
          <a:bodyPr wrap="square" rtlCol="1">
            <a:spAutoFit/>
          </a:bodyPr>
          <a:lstStyle/>
          <a:p>
            <a:r>
              <a:rPr lang="ar-SY" sz="2400" b="1" dirty="0" smtClean="0">
                <a:solidFill>
                  <a:srgbClr val="FF0000"/>
                </a:solidFill>
              </a:rPr>
              <a:t>في مرحلة بدء القصور البنكرياسي في إفراز الإنسولين نتيجة بدء الإنسمام بالحديد المترسب في جزر لانغرهانس :</a:t>
            </a:r>
            <a:endParaRPr lang="ar-SA"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2"/>
            <a:ext cx="8892480" cy="5356448"/>
          </a:xfrm>
        </p:spPr>
        <p:txBody>
          <a:bodyPr>
            <a:noAutofit/>
          </a:bodyPr>
          <a:lstStyle/>
          <a:p>
            <a:pPr algn="r"/>
            <a:r>
              <a:rPr lang="ar-SY" sz="4000" b="1" dirty="0" smtClean="0"/>
              <a:t>أضيفت </a:t>
            </a:r>
            <a:r>
              <a:rPr lang="ar-SY" sz="4000" b="1" dirty="0" smtClean="0"/>
              <a:t>زمرة الأكاربوز </a:t>
            </a:r>
            <a:r>
              <a:rPr lang="ar-SY" sz="4000" b="1" dirty="0" smtClean="0"/>
              <a:t>إلى </a:t>
            </a:r>
            <a:r>
              <a:rPr lang="ar-SY" sz="4000" b="1" dirty="0" smtClean="0"/>
              <a:t>العلاجات </a:t>
            </a:r>
            <a:r>
              <a:rPr lang="ar-SY" sz="4000" b="1" dirty="0" smtClean="0"/>
              <a:t>السابقة ، وهي تبطئ من هضم وامتصاص الكربوهيدرات المركبة في الأمعاء ويعمل الأكاربوز على تثبيط هضم النشويات وبالتالي يؤخر امتصاص </a:t>
            </a:r>
            <a:br>
              <a:rPr lang="ar-SY" sz="4000" b="1" dirty="0" smtClean="0"/>
            </a:br>
            <a:r>
              <a:rPr lang="ar-SY" sz="4000" b="1" dirty="0" smtClean="0"/>
              <a:t>الغلوكوز من الأمعاء فيعمل على ضبط سكر الدم بعد الطعام .</a:t>
            </a:r>
            <a:r>
              <a:rPr lang="en-US" sz="4000" b="1" dirty="0" smtClean="0"/>
              <a:t/>
            </a:r>
            <a:br>
              <a:rPr lang="en-US" sz="4000" b="1" dirty="0" smtClean="0"/>
            </a:br>
            <a:r>
              <a:rPr lang="ar-SY" sz="4000" b="1" dirty="0" smtClean="0"/>
              <a:t>ويسهم ضبط ارتفاع سكر الدم بعد الوجبات </a:t>
            </a:r>
            <a:r>
              <a:rPr lang="ar-SY" sz="4000" b="1" dirty="0" err="1" smtClean="0"/>
              <a:t>الطعامية</a:t>
            </a:r>
            <a:r>
              <a:rPr lang="ar-SY" sz="4000" b="1" dirty="0" smtClean="0"/>
              <a:t> عند مرضى السكري </a:t>
            </a:r>
            <a:r>
              <a:rPr lang="ar-SY" sz="4000" b="1" dirty="0" err="1" smtClean="0"/>
              <a:t>والتلاسيميا</a:t>
            </a:r>
            <a:r>
              <a:rPr lang="ar-SY" sz="4000" b="1" dirty="0" smtClean="0"/>
              <a:t> في التقليل من تقدم الخطورة القلبية </a:t>
            </a:r>
            <a:br>
              <a:rPr lang="ar-SY" sz="4000" b="1" dirty="0" smtClean="0"/>
            </a:br>
            <a:r>
              <a:rPr lang="en-US" sz="4000" b="1" dirty="0" smtClean="0">
                <a:solidFill>
                  <a:srgbClr val="FFFF00"/>
                </a:solidFill>
              </a:rPr>
              <a:t> </a:t>
            </a:r>
            <a:r>
              <a:rPr lang="en-US" sz="2000" b="1" dirty="0" smtClean="0">
                <a:solidFill>
                  <a:srgbClr val="FFFF00"/>
                </a:solidFill>
              </a:rPr>
              <a:t>Whittington Joint Dia</a:t>
            </a:r>
            <a:r>
              <a:rPr lang="en-US" sz="2800" b="1" dirty="0" smtClean="0">
                <a:solidFill>
                  <a:srgbClr val="FFFF00"/>
                </a:solidFill>
              </a:rPr>
              <a:t>betes </a:t>
            </a:r>
            <a:r>
              <a:rPr lang="en-US" sz="2800" b="1" dirty="0" err="1" smtClean="0">
                <a:solidFill>
                  <a:srgbClr val="FFFF00"/>
                </a:solidFill>
              </a:rPr>
              <a:t>Thalassaemia</a:t>
            </a:r>
            <a:r>
              <a:rPr lang="en-US" sz="2800" b="1" dirty="0" smtClean="0">
                <a:solidFill>
                  <a:srgbClr val="FFFF00"/>
                </a:solidFill>
              </a:rPr>
              <a:t> Clinic</a:t>
            </a:r>
            <a:r>
              <a:rPr lang="en-US" sz="2800" b="1" dirty="0" smtClean="0">
                <a:solidFill>
                  <a:schemeClr val="bg1"/>
                </a:solidFill>
              </a:rPr>
              <a:t/>
            </a:r>
            <a:br>
              <a:rPr lang="en-US" sz="2800" b="1" dirty="0" smtClean="0">
                <a:solidFill>
                  <a:schemeClr val="bg1"/>
                </a:solidFill>
              </a:rPr>
            </a:br>
            <a:r>
              <a:rPr lang="ar-SY" sz="2800" b="1" dirty="0" smtClean="0">
                <a:solidFill>
                  <a:srgbClr val="00B0F0"/>
                </a:solidFill>
              </a:rPr>
              <a:t>وتم اعتمادها في المؤتمر الأوروبي للتلاسيميا في قبرص / ليماسول </a:t>
            </a:r>
            <a:r>
              <a:rPr lang="ar-SY" sz="2800" b="1" dirty="0" smtClean="0">
                <a:solidFill>
                  <a:srgbClr val="00B0F0"/>
                </a:solidFill>
              </a:rPr>
              <a:t>2012</a:t>
            </a:r>
            <a:endParaRPr lang="en-US" sz="4800" b="1" dirty="0">
              <a:solidFill>
                <a:srgbClr val="00B0F0"/>
              </a:solidFill>
            </a:endParaRPr>
          </a:p>
        </p:txBody>
      </p:sp>
      <p:sp>
        <p:nvSpPr>
          <p:cNvPr id="3" name="مربع نص 2"/>
          <p:cNvSpPr txBox="1"/>
          <p:nvPr/>
        </p:nvSpPr>
        <p:spPr>
          <a:xfrm>
            <a:off x="395536" y="0"/>
            <a:ext cx="7848872" cy="954107"/>
          </a:xfrm>
          <a:prstGeom prst="rect">
            <a:avLst/>
          </a:prstGeom>
          <a:noFill/>
        </p:spPr>
        <p:txBody>
          <a:bodyPr wrap="square" rtlCol="1">
            <a:spAutoFit/>
          </a:bodyPr>
          <a:lstStyle/>
          <a:p>
            <a:r>
              <a:rPr lang="ar-SY" sz="2800" b="1" dirty="0" smtClean="0">
                <a:solidFill>
                  <a:srgbClr val="FF0000"/>
                </a:solidFill>
              </a:rPr>
              <a:t>ولتحسين الأداء العلاجي للعلاجات السابقة والتقليل من ارتفاع سكر الدم بعد الطعام :</a:t>
            </a:r>
            <a:endParaRPr lang="ar-SA"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064896" cy="3528392"/>
          </a:xfrm>
        </p:spPr>
        <p:txBody>
          <a:bodyPr>
            <a:noAutofit/>
          </a:bodyPr>
          <a:lstStyle/>
          <a:p>
            <a:pPr algn="r" rtl="1"/>
            <a:r>
              <a:rPr lang="ar-SY" sz="3600" dirty="0" smtClean="0"/>
              <a:t/>
            </a:r>
            <a:br>
              <a:rPr lang="ar-SY" sz="3600" dirty="0" smtClean="0"/>
            </a:br>
            <a:r>
              <a:rPr lang="ar-SY" sz="2800" b="1" dirty="0" smtClean="0"/>
              <a:t>من العلاجات الأساسية التي يجب أن يبدأ باستخدامها علاجياً  في الحالات التي يحدث فيها نقص بليغ في إنتاج الإنسولين من خلايا بيتا </a:t>
            </a:r>
            <a:br>
              <a:rPr lang="ar-SY" sz="2800" b="1" dirty="0" smtClean="0"/>
            </a:br>
            <a:r>
              <a:rPr lang="ar-SY" sz="2800" b="1" dirty="0" smtClean="0"/>
              <a:t>ويتوجب حقن الإنسولين تحت الجلد في الطبقة </a:t>
            </a:r>
            <a:r>
              <a:rPr lang="ar-SY" sz="2800" b="1" dirty="0" err="1" smtClean="0"/>
              <a:t>الشحمية</a:t>
            </a:r>
            <a:r>
              <a:rPr lang="ar-SY" sz="2800" b="1" dirty="0" smtClean="0"/>
              <a:t> بجرعتين يومياً على </a:t>
            </a:r>
            <a:r>
              <a:rPr lang="ar-SY" sz="2800" b="1" dirty="0" err="1" smtClean="0"/>
              <a:t>الأقل .</a:t>
            </a:r>
            <a:r>
              <a:rPr lang="ar-SY" sz="2800" b="1" dirty="0" smtClean="0"/>
              <a:t/>
            </a:r>
            <a:br>
              <a:rPr lang="ar-SY" sz="2800" b="1" dirty="0" smtClean="0"/>
            </a:br>
            <a:r>
              <a:rPr lang="ar-SY" sz="3600" b="1" dirty="0" smtClean="0"/>
              <a:t/>
            </a:r>
            <a:br>
              <a:rPr lang="ar-SY" sz="3600" b="1" dirty="0" smtClean="0"/>
            </a:br>
            <a:r>
              <a:rPr lang="ar-SY" sz="3600" b="1" dirty="0" smtClean="0"/>
              <a:t/>
            </a:r>
            <a:br>
              <a:rPr lang="ar-SY" sz="3600" b="1" dirty="0" smtClean="0"/>
            </a:br>
            <a:r>
              <a:rPr lang="ar-SY" sz="3600" b="1" dirty="0" smtClean="0"/>
              <a:t/>
            </a:r>
            <a:br>
              <a:rPr lang="ar-SY" sz="3600" b="1" dirty="0" smtClean="0"/>
            </a:br>
            <a:r>
              <a:rPr lang="ar-SY" sz="3600" b="1" dirty="0" smtClean="0"/>
              <a:t/>
            </a:r>
            <a:br>
              <a:rPr lang="ar-SY" sz="3600" b="1" dirty="0" smtClean="0"/>
            </a:br>
            <a:r>
              <a:rPr lang="ar-SY" sz="3600" dirty="0" smtClean="0"/>
              <a:t/>
            </a:r>
            <a:br>
              <a:rPr lang="ar-SY" sz="3600" dirty="0" smtClean="0"/>
            </a:br>
            <a:r>
              <a:rPr lang="ar-SY" sz="3600" dirty="0" smtClean="0"/>
              <a:t/>
            </a:r>
            <a:br>
              <a:rPr lang="ar-SY" sz="3600" dirty="0" smtClean="0"/>
            </a:br>
            <a:endParaRPr lang="en-US" sz="3600" dirty="0"/>
          </a:p>
        </p:txBody>
      </p:sp>
      <p:sp>
        <p:nvSpPr>
          <p:cNvPr id="3" name="Rectangle 29"/>
          <p:cNvSpPr>
            <a:spLocks noChangeArrowheads="1"/>
          </p:cNvSpPr>
          <p:nvPr/>
        </p:nvSpPr>
        <p:spPr bwMode="auto">
          <a:xfrm>
            <a:off x="2411760" y="3140968"/>
            <a:ext cx="5562600" cy="457200"/>
          </a:xfrm>
          <a:prstGeom prst="rect">
            <a:avLst/>
          </a:prstGeom>
          <a:noFill/>
          <a:ln w="9525">
            <a:solidFill>
              <a:schemeClr val="tx1"/>
            </a:solidFill>
            <a:miter lim="800000"/>
            <a:headEnd/>
            <a:tailEnd/>
          </a:ln>
          <a:effectLst/>
        </p:spPr>
        <p:txBody>
          <a:bodyPr wrap="none" anchor="ctr"/>
          <a:lstStyle/>
          <a:p>
            <a:r>
              <a:rPr lang="ar-SA" sz="2800" b="1" dirty="0">
                <a:solidFill>
                  <a:srgbClr val="C00000"/>
                </a:solidFill>
              </a:rPr>
              <a:t>كيف تحدد جرعات الأنسولين </a:t>
            </a:r>
            <a:r>
              <a:rPr lang="ar-SA" sz="2800" b="1" dirty="0" err="1">
                <a:solidFill>
                  <a:srgbClr val="C00000"/>
                </a:solidFill>
              </a:rPr>
              <a:t>البدئية</a:t>
            </a:r>
            <a:r>
              <a:rPr lang="ar-SA" sz="2800" b="1" dirty="0">
                <a:solidFill>
                  <a:srgbClr val="C00000"/>
                </a:solidFill>
              </a:rPr>
              <a:t> </a:t>
            </a:r>
            <a:r>
              <a:rPr lang="ar-SY" sz="2800" b="1" dirty="0" smtClean="0">
                <a:solidFill>
                  <a:srgbClr val="C00000"/>
                </a:solidFill>
              </a:rPr>
              <a:t>اليومية</a:t>
            </a:r>
            <a:r>
              <a:rPr lang="ar-SA" sz="2800" b="1" dirty="0" smtClean="0">
                <a:solidFill>
                  <a:srgbClr val="C00000"/>
                </a:solidFill>
              </a:rPr>
              <a:t> </a:t>
            </a:r>
            <a:r>
              <a:rPr lang="ar-SA" sz="2800" b="1" dirty="0" err="1">
                <a:solidFill>
                  <a:srgbClr val="C00000"/>
                </a:solidFill>
              </a:rPr>
              <a:t>؟</a:t>
            </a:r>
            <a:r>
              <a:rPr lang="ar-SA" sz="2800" b="1" dirty="0">
                <a:solidFill>
                  <a:srgbClr val="FFFF00"/>
                </a:solidFill>
              </a:rPr>
              <a:t> </a:t>
            </a:r>
            <a:endParaRPr lang="en-US" sz="2800" b="1" dirty="0">
              <a:solidFill>
                <a:srgbClr val="FFFF00"/>
              </a:solidFill>
            </a:endParaRPr>
          </a:p>
        </p:txBody>
      </p:sp>
      <p:graphicFrame>
        <p:nvGraphicFramePr>
          <p:cNvPr id="4" name="Group 3"/>
          <p:cNvGraphicFramePr>
            <a:graphicFrameLocks noGrp="1"/>
          </p:cNvGraphicFramePr>
          <p:nvPr/>
        </p:nvGraphicFramePr>
        <p:xfrm>
          <a:off x="1905000" y="3886200"/>
          <a:ext cx="5715000" cy="2078039"/>
        </p:xfrm>
        <a:graphic>
          <a:graphicData uri="http://schemas.openxmlformats.org/drawingml/2006/table">
            <a:tbl>
              <a:tblPr rtl="1"/>
              <a:tblGrid>
                <a:gridCol w="2862942"/>
                <a:gridCol w="2852058"/>
              </a:tblGrid>
              <a:tr h="519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cs typeface="Arial" charset="0"/>
                        </a:rPr>
                        <a:t>الفئة </a:t>
                      </a:r>
                      <a:r>
                        <a:rPr kumimoji="0" lang="ar-SY" sz="2800" b="1" i="0" u="none" strike="noStrike" cap="none" normalizeH="0" baseline="0" dirty="0" smtClean="0">
                          <a:ln>
                            <a:noFill/>
                          </a:ln>
                          <a:solidFill>
                            <a:schemeClr val="tx1"/>
                          </a:solidFill>
                          <a:effectLst/>
                          <a:latin typeface="Times New Roman" pitchFamily="18" charset="0"/>
                          <a:cs typeface="Arial" charset="0"/>
                        </a:rPr>
                        <a:t>العمرية </a:t>
                      </a:r>
                      <a:r>
                        <a:rPr kumimoji="0" lang="ar-SA" sz="2800" b="1" i="0" u="none" strike="noStrike" cap="none" normalizeH="0" baseline="0" dirty="0" smtClean="0">
                          <a:ln>
                            <a:noFill/>
                          </a:ln>
                          <a:solidFill>
                            <a:schemeClr val="tx1"/>
                          </a:solidFill>
                          <a:effectLst/>
                          <a:latin typeface="Times New Roman" pitchFamily="18" charset="0"/>
                          <a:cs typeface="Arial" charset="0"/>
                        </a:rPr>
                        <a:t>المعالجة</a:t>
                      </a: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err="1" smtClean="0">
                          <a:ln>
                            <a:noFill/>
                          </a:ln>
                          <a:solidFill>
                            <a:schemeClr val="tx1"/>
                          </a:solidFill>
                          <a:effectLst/>
                          <a:latin typeface="Times New Roman" pitchFamily="18" charset="0"/>
                          <a:cs typeface="Arial" charset="0"/>
                        </a:rPr>
                        <a:t>وحدة </a:t>
                      </a:r>
                      <a:r>
                        <a:rPr kumimoji="0" lang="ar-SA" sz="2000" b="1" i="0" u="none" strike="noStrike" cap="none" normalizeH="0" baseline="0" dirty="0" smtClean="0">
                          <a:ln>
                            <a:noFill/>
                          </a:ln>
                          <a:solidFill>
                            <a:schemeClr val="tx1"/>
                          </a:solidFill>
                          <a:effectLst/>
                          <a:latin typeface="Times New Roman" pitchFamily="18" charset="0"/>
                          <a:cs typeface="Arial" charset="0"/>
                        </a:rPr>
                        <a:t>/ </a:t>
                      </a:r>
                      <a:r>
                        <a:rPr kumimoji="0" lang="ar-SA" sz="2000" b="1" i="0" u="none" strike="noStrike" cap="none" normalizeH="0" baseline="0" dirty="0" err="1" smtClean="0">
                          <a:ln>
                            <a:noFill/>
                          </a:ln>
                          <a:solidFill>
                            <a:schemeClr val="tx1"/>
                          </a:solidFill>
                          <a:effectLst/>
                          <a:latin typeface="Times New Roman" pitchFamily="18" charset="0"/>
                          <a:cs typeface="Arial" charset="0"/>
                        </a:rPr>
                        <a:t>كغ</a:t>
                      </a:r>
                      <a:r>
                        <a:rPr kumimoji="0" lang="ar-SA" sz="2000" b="1" i="0" u="none" strike="noStrike" cap="none" normalizeH="0" baseline="0" dirty="0" smtClean="0">
                          <a:ln>
                            <a:noFill/>
                          </a:ln>
                          <a:solidFill>
                            <a:schemeClr val="tx1"/>
                          </a:solidFill>
                          <a:effectLst/>
                          <a:latin typeface="Times New Roman" pitchFamily="18" charset="0"/>
                          <a:cs typeface="Arial" charset="0"/>
                        </a:rPr>
                        <a:t> / 24 ساعة</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rgbClr val="FF0000"/>
                          </a:solidFill>
                          <a:effectLst/>
                          <a:latin typeface="Times New Roman" pitchFamily="18" charset="0"/>
                          <a:cs typeface="Arial" charset="0"/>
                        </a:rPr>
                        <a:t>طفولة أولى </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err="1" smtClean="0">
                          <a:ln>
                            <a:noFill/>
                          </a:ln>
                          <a:solidFill>
                            <a:schemeClr val="tx1"/>
                          </a:solidFill>
                          <a:effectLst/>
                          <a:latin typeface="Times New Roman" pitchFamily="18" charset="0"/>
                          <a:cs typeface="Arial" charset="0"/>
                        </a:rPr>
                        <a:t>0,2 </a:t>
                      </a:r>
                      <a:r>
                        <a:rPr kumimoji="0" lang="ar-SA" sz="2000" b="1" i="0" u="none" strike="noStrike" cap="none" normalizeH="0" baseline="0" dirty="0" smtClean="0">
                          <a:ln>
                            <a:noFill/>
                          </a:ln>
                          <a:solidFill>
                            <a:schemeClr val="tx1"/>
                          </a:solidFill>
                          <a:effectLst/>
                          <a:latin typeface="Times New Roman" pitchFamily="18" charset="0"/>
                          <a:cs typeface="Arial" charset="0"/>
                        </a:rPr>
                        <a:t>–  0,5 </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rgbClr val="FF0000"/>
                          </a:solidFill>
                          <a:effectLst/>
                          <a:latin typeface="Times New Roman" pitchFamily="18" charset="0"/>
                          <a:cs typeface="Arial" charset="0"/>
                        </a:rPr>
                        <a:t>قبل البلوغ</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Arial" charset="0"/>
                        </a:rPr>
                        <a:t>0,6  – 1 </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2800" b="1" i="0" u="none" strike="noStrike" cap="none" normalizeH="0" baseline="0" dirty="0" smtClean="0">
                          <a:ln>
                            <a:noFill/>
                          </a:ln>
                          <a:solidFill>
                            <a:srgbClr val="FF0000"/>
                          </a:solidFill>
                          <a:effectLst/>
                          <a:latin typeface="Times New Roman" pitchFamily="18" charset="0"/>
                          <a:cs typeface="Arial" charset="0"/>
                        </a:rPr>
                        <a:t>مراحل</a:t>
                      </a:r>
                      <a:r>
                        <a:rPr kumimoji="0" lang="ar-SA" sz="2800" b="1" i="0" u="none" strike="noStrike" cap="none" normalizeH="0" baseline="0" dirty="0" smtClean="0">
                          <a:ln>
                            <a:noFill/>
                          </a:ln>
                          <a:solidFill>
                            <a:srgbClr val="FF0000"/>
                          </a:solidFill>
                          <a:effectLst/>
                          <a:latin typeface="Times New Roman" pitchFamily="18" charset="0"/>
                          <a:cs typeface="Arial" charset="0"/>
                        </a:rPr>
                        <a:t> البلوغ</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err="1" smtClean="0">
                          <a:ln>
                            <a:noFill/>
                          </a:ln>
                          <a:solidFill>
                            <a:schemeClr val="tx1"/>
                          </a:solidFill>
                          <a:effectLst/>
                          <a:latin typeface="Times New Roman" pitchFamily="18" charset="0"/>
                          <a:cs typeface="Arial" charset="0"/>
                        </a:rPr>
                        <a:t>1 </a:t>
                      </a:r>
                      <a:r>
                        <a:rPr kumimoji="0" lang="ar-SA" sz="2000" b="1" i="0" u="none" strike="noStrike" cap="none" normalizeH="0" baseline="0" dirty="0" smtClean="0">
                          <a:ln>
                            <a:noFill/>
                          </a:ln>
                          <a:solidFill>
                            <a:schemeClr val="tx1"/>
                          </a:solidFill>
                          <a:effectLst/>
                          <a:latin typeface="Times New Roman" pitchFamily="18" charset="0"/>
                          <a:cs typeface="Arial" charset="0"/>
                        </a:rPr>
                        <a:t>–  2 </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 name="Rectangle 30"/>
          <p:cNvSpPr>
            <a:spLocks noChangeArrowheads="1"/>
          </p:cNvSpPr>
          <p:nvPr/>
        </p:nvSpPr>
        <p:spPr bwMode="auto">
          <a:xfrm>
            <a:off x="1905000" y="6248400"/>
            <a:ext cx="5715000" cy="381000"/>
          </a:xfrm>
          <a:prstGeom prst="rect">
            <a:avLst/>
          </a:prstGeom>
          <a:noFill/>
          <a:ln w="9525">
            <a:noFill/>
            <a:miter lim="800000"/>
            <a:headEnd/>
            <a:tailEnd/>
          </a:ln>
          <a:effectLst/>
        </p:spPr>
        <p:txBody>
          <a:bodyPr wrap="none" anchor="ctr"/>
          <a:lstStyle/>
          <a:p>
            <a:pPr algn="r">
              <a:spcBef>
                <a:spcPct val="20000"/>
              </a:spcBef>
            </a:pPr>
            <a:r>
              <a:rPr lang="ar-SA" sz="2400" b="1" dirty="0">
                <a:solidFill>
                  <a:schemeClr val="bg1"/>
                </a:solidFill>
              </a:rPr>
              <a:t>تعدل الجرعة بصورة تدريجية تبعاً لقراءة سكر الدم </a:t>
            </a:r>
            <a:endParaRPr lang="en-US" b="1" dirty="0">
              <a:solidFill>
                <a:schemeClr val="bg1"/>
              </a:solidFill>
              <a:effectLst>
                <a:outerShdw blurRad="38100" dist="38100" dir="2700000" algn="tl">
                  <a:srgbClr val="000000"/>
                </a:outerShdw>
              </a:effectLst>
            </a:endParaRPr>
          </a:p>
        </p:txBody>
      </p:sp>
      <p:sp>
        <p:nvSpPr>
          <p:cNvPr id="6" name="مربع نص 5"/>
          <p:cNvSpPr txBox="1"/>
          <p:nvPr/>
        </p:nvSpPr>
        <p:spPr>
          <a:xfrm>
            <a:off x="2987824" y="0"/>
            <a:ext cx="5112568" cy="707886"/>
          </a:xfrm>
          <a:prstGeom prst="rect">
            <a:avLst/>
          </a:prstGeom>
          <a:noFill/>
        </p:spPr>
        <p:txBody>
          <a:bodyPr wrap="square" rtlCol="1">
            <a:spAutoFit/>
          </a:bodyPr>
          <a:lstStyle/>
          <a:p>
            <a:r>
              <a:rPr lang="ar-SY" sz="4000" b="1" dirty="0" smtClean="0"/>
              <a:t>العلاج بالإنسولين :</a:t>
            </a:r>
            <a:endParaRPr lang="ar-SA"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r" rtl="1"/>
            <a:r>
              <a:rPr lang="ar-SY" sz="6000" b="1" dirty="0" smtClean="0">
                <a:solidFill>
                  <a:srgbClr val="FF0000"/>
                </a:solidFill>
              </a:rPr>
              <a:t>العلاج </a:t>
            </a:r>
            <a:r>
              <a:rPr lang="ar-SY" sz="6000" b="1" dirty="0" err="1" smtClean="0">
                <a:solidFill>
                  <a:srgbClr val="FF0000"/>
                </a:solidFill>
              </a:rPr>
              <a:t>بالإنسولين </a:t>
            </a:r>
            <a:r>
              <a:rPr lang="ar-SY" sz="6000" b="1" dirty="0" err="1" smtClean="0">
                <a:solidFill>
                  <a:schemeClr val="bg1"/>
                </a:solidFill>
              </a:rPr>
              <a:t>:</a:t>
            </a:r>
            <a:r>
              <a:rPr lang="ar-SY" sz="2800" dirty="0" smtClean="0"/>
              <a:t/>
            </a:r>
            <a:br>
              <a:rPr lang="ar-SY" sz="2800" dirty="0" smtClean="0"/>
            </a:br>
            <a:r>
              <a:rPr lang="ar-SY" sz="2800" b="1" dirty="0" smtClean="0"/>
              <a:t/>
            </a:r>
            <a:br>
              <a:rPr lang="ar-SY" sz="2800" b="1" dirty="0" smtClean="0"/>
            </a:br>
            <a:r>
              <a:rPr lang="ar-SY" sz="2800" b="1" dirty="0" smtClean="0"/>
              <a:t>يوجد نظامان علاجيان بالإنسولين يمكن اتباعهما حالياً في </a:t>
            </a:r>
            <a:r>
              <a:rPr lang="ar-SY" sz="2800" b="1" dirty="0" err="1" smtClean="0"/>
              <a:t>بلدنا :</a:t>
            </a:r>
            <a:r>
              <a:rPr lang="ar-SY" sz="2800" b="1" dirty="0" smtClean="0"/>
              <a:t/>
            </a:r>
            <a:br>
              <a:rPr lang="ar-SY" sz="2800" b="1" dirty="0" smtClean="0"/>
            </a:br>
            <a:r>
              <a:rPr lang="ar-SY" sz="2800" b="1" dirty="0" smtClean="0"/>
              <a:t>الأول نظام الإنسولين مسبق المزج يعطى 2-3 مرات في اليوم </a:t>
            </a:r>
            <a:r>
              <a:rPr lang="ar-SY" sz="2800" b="1" dirty="0" err="1" smtClean="0"/>
              <a:t>مثل :</a:t>
            </a:r>
            <a:r>
              <a:rPr lang="ar-SY" sz="2800" b="1" dirty="0" smtClean="0"/>
              <a:t> </a:t>
            </a:r>
            <a:r>
              <a:rPr lang="ar-SY" sz="2800" dirty="0" smtClean="0"/>
              <a:t/>
            </a:r>
            <a:br>
              <a:rPr lang="ar-SY" sz="2800" dirty="0" smtClean="0"/>
            </a:br>
            <a:r>
              <a:rPr lang="en-US" sz="2800" dirty="0" err="1" smtClean="0"/>
              <a:t>Mixtard</a:t>
            </a:r>
            <a:r>
              <a:rPr lang="en-US" sz="2800" dirty="0" smtClean="0"/>
              <a:t> , </a:t>
            </a:r>
            <a:r>
              <a:rPr lang="en-US" sz="2800" dirty="0" err="1" smtClean="0"/>
              <a:t>Humulin</a:t>
            </a:r>
            <a:r>
              <a:rPr lang="en-US" sz="2800" dirty="0" smtClean="0"/>
              <a:t> 30\70</a:t>
            </a:r>
            <a:r>
              <a:rPr lang="ar-SY" sz="2800" dirty="0" smtClean="0"/>
              <a:t> </a:t>
            </a:r>
            <a:br>
              <a:rPr lang="ar-SY" sz="2800" dirty="0" smtClean="0"/>
            </a:br>
            <a:r>
              <a:rPr lang="ar-SY" sz="2800" b="1" dirty="0" smtClean="0"/>
              <a:t>أو مماثلات الإنسولين </a:t>
            </a:r>
            <a:r>
              <a:rPr lang="ar-SY" sz="2800" b="1" dirty="0" err="1" smtClean="0"/>
              <a:t>المزيجة</a:t>
            </a:r>
            <a:r>
              <a:rPr lang="ar-SY" sz="2800" b="1" dirty="0" smtClean="0"/>
              <a:t> </a:t>
            </a:r>
            <a:r>
              <a:rPr lang="ar-SY" sz="2800" b="1" dirty="0" err="1" smtClean="0"/>
              <a:t>مثل :</a:t>
            </a:r>
            <a:r>
              <a:rPr lang="ar-SY" sz="2800" dirty="0" smtClean="0"/>
              <a:t/>
            </a:r>
            <a:br>
              <a:rPr lang="ar-SY" sz="2800" dirty="0" smtClean="0"/>
            </a:br>
            <a:r>
              <a:rPr lang="en-US" sz="2800" dirty="0" smtClean="0"/>
              <a:t> </a:t>
            </a:r>
            <a:r>
              <a:rPr lang="en-US" sz="2800" dirty="0" err="1" smtClean="0"/>
              <a:t>Humalog</a:t>
            </a:r>
            <a:r>
              <a:rPr lang="en-US" sz="2800" dirty="0" smtClean="0"/>
              <a:t> Mix50 </a:t>
            </a:r>
            <a:r>
              <a:rPr lang="en-US" sz="2800" dirty="0" err="1" smtClean="0"/>
              <a:t>NovoMix</a:t>
            </a:r>
            <a:r>
              <a:rPr lang="en-US" sz="2800" dirty="0" smtClean="0"/>
              <a:t> 30, </a:t>
            </a:r>
            <a:r>
              <a:rPr lang="ar-SY" sz="2800" dirty="0" smtClean="0"/>
              <a:t/>
            </a:r>
            <a:br>
              <a:rPr lang="ar-SY" sz="2800" dirty="0" smtClean="0"/>
            </a:br>
            <a:r>
              <a:rPr lang="ar-SY" sz="2800" dirty="0" smtClean="0"/>
              <a:t/>
            </a:r>
            <a:br>
              <a:rPr lang="ar-SY" sz="2800" dirty="0" smtClean="0"/>
            </a:br>
            <a:r>
              <a:rPr lang="ar-SY" sz="2800" b="1" dirty="0" smtClean="0"/>
              <a:t>ثم تقسم الجرعة اليومية الكلية بالشكل </a:t>
            </a:r>
            <a:r>
              <a:rPr lang="ar-SY" sz="2800" b="1" dirty="0" err="1" smtClean="0"/>
              <a:t>التالي :</a:t>
            </a:r>
            <a:r>
              <a:rPr lang="ar-SY" sz="2800" b="1" dirty="0" smtClean="0"/>
              <a:t/>
            </a:r>
            <a:br>
              <a:rPr lang="ar-SY" sz="2800" b="1" dirty="0" smtClean="0"/>
            </a:br>
            <a:r>
              <a:rPr lang="ar-SY" sz="2800" b="1" dirty="0" smtClean="0"/>
              <a:t>ثلثا الجرعة اليومية صباحاً وقبل وجبة الفطور التي يجب أن تكون ثابتة الموعد والثلث الباقي مساء قبل العشاء الذي يجب أن يكون ثابت الموعد</a:t>
            </a:r>
            <a:r>
              <a:rPr lang="ar-SY" sz="2800" dirty="0" smtClean="0"/>
              <a:t/>
            </a:r>
            <a:br>
              <a:rPr lang="ar-SY" sz="2800" dirty="0" smtClean="0"/>
            </a:b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60325" y="1447800"/>
            <a:ext cx="9036050" cy="4573560"/>
          </a:xfrm>
          <a:prstGeom prst="rect">
            <a:avLst/>
          </a:prstGeom>
          <a:noFill/>
          <a:ln w="9525">
            <a:noFill/>
            <a:miter lim="800000"/>
            <a:headEnd/>
            <a:tailEnd/>
          </a:ln>
        </p:spPr>
        <p:txBody>
          <a:bodyPr wrap="square">
            <a:spAutoFit/>
          </a:bodyPr>
          <a:lstStyle/>
          <a:p>
            <a:pPr marL="628650" indent="-366713" algn="r" rtl="1">
              <a:spcAft>
                <a:spcPct val="40000"/>
              </a:spcAft>
              <a:buClr>
                <a:srgbClr val="A50021"/>
              </a:buClr>
              <a:buFont typeface="Tahoma" pitchFamily="34" charset="0"/>
              <a:buChar char="●"/>
            </a:pPr>
            <a:r>
              <a:rPr lang="ar-SY" sz="2800" dirty="0" smtClean="0"/>
              <a:t>يتجاوز عدد المصابين بالسكري في العالم 400 مليون شخصاً</a:t>
            </a:r>
          </a:p>
          <a:p>
            <a:pPr marL="628650" indent="-366713" algn="r" rtl="1">
              <a:spcAft>
                <a:spcPct val="40000"/>
              </a:spcAft>
              <a:buClr>
                <a:srgbClr val="A50021"/>
              </a:buClr>
              <a:buFont typeface="Tahoma" pitchFamily="34" charset="0"/>
              <a:buChar char="●"/>
            </a:pPr>
            <a:r>
              <a:rPr lang="ar-SY" sz="2800" dirty="0" smtClean="0"/>
              <a:t>ويتوقع أن يصل العدد إلى 552 مليوناً في عام 2030</a:t>
            </a:r>
          </a:p>
          <a:p>
            <a:pPr marL="628650" indent="-366713" algn="r" rtl="1">
              <a:spcAft>
                <a:spcPct val="40000"/>
              </a:spcAft>
              <a:buClr>
                <a:srgbClr val="A50021"/>
              </a:buClr>
              <a:buFont typeface="Tahoma" pitchFamily="34" charset="0"/>
              <a:buChar char="●"/>
            </a:pPr>
            <a:r>
              <a:rPr lang="ar-SY" sz="2800" dirty="0" smtClean="0"/>
              <a:t>وقد تسبب السكري في وفاة 4,6 مليون مريض في عام 2011</a:t>
            </a:r>
          </a:p>
          <a:p>
            <a:pPr marL="628650" indent="-366713" algn="r" rtl="1">
              <a:spcAft>
                <a:spcPct val="40000"/>
              </a:spcAft>
              <a:buClr>
                <a:srgbClr val="A50021"/>
              </a:buClr>
              <a:buFont typeface="Tahoma" pitchFamily="34" charset="0"/>
              <a:buChar char="●"/>
            </a:pPr>
            <a:r>
              <a:rPr lang="ar-SY" sz="2800" dirty="0" smtClean="0"/>
              <a:t>كل 10 ثواني يتوفى شخص في العالم متأثراً بالإصابة السكرية </a:t>
            </a:r>
          </a:p>
          <a:p>
            <a:pPr marL="628650" indent="-366713" algn="r" rtl="1">
              <a:spcAft>
                <a:spcPct val="40000"/>
              </a:spcAft>
              <a:buClr>
                <a:srgbClr val="A50021"/>
              </a:buClr>
              <a:buFont typeface="Tahoma" pitchFamily="34" charset="0"/>
              <a:buChar char="●"/>
            </a:pPr>
            <a:r>
              <a:rPr lang="ar-SY" sz="2800" dirty="0" smtClean="0"/>
              <a:t>يصاب سنوياً 78000 طفل بالسكري من النمط الأول </a:t>
            </a:r>
          </a:p>
          <a:p>
            <a:pPr marL="628650" indent="-366713" algn="r" rtl="1">
              <a:spcAft>
                <a:spcPct val="40000"/>
              </a:spcAft>
              <a:buClr>
                <a:srgbClr val="A50021"/>
              </a:buClr>
              <a:buFont typeface="Tahoma" pitchFamily="34" charset="0"/>
              <a:buChar char="●"/>
            </a:pPr>
            <a:r>
              <a:rPr lang="ar-SY" sz="2800" dirty="0" smtClean="0"/>
              <a:t>تعتبر الفئة العمرية الأكثر إصابة بالسكري هي </a:t>
            </a:r>
            <a:r>
              <a:rPr lang="ar-SY" sz="2800" dirty="0" err="1" smtClean="0"/>
              <a:t>40 </a:t>
            </a:r>
            <a:r>
              <a:rPr lang="ar-SY" sz="2800" dirty="0" smtClean="0"/>
              <a:t>– 59 عاما من العمر</a:t>
            </a:r>
          </a:p>
          <a:p>
            <a:pPr marL="628650" indent="-366713" algn="r" rtl="1">
              <a:spcAft>
                <a:spcPct val="40000"/>
              </a:spcAft>
              <a:buClr>
                <a:srgbClr val="A50021"/>
              </a:buClr>
              <a:buFont typeface="Tahoma" pitchFamily="34" charset="0"/>
              <a:buChar char="●"/>
            </a:pPr>
            <a:r>
              <a:rPr lang="ar-SY" sz="2800" dirty="0" smtClean="0"/>
              <a:t>ويندرج مرضى أمراض الدم تحت هذه النسب إلا أن عوامل </a:t>
            </a:r>
            <a:r>
              <a:rPr lang="ar-SA" sz="2800" dirty="0" smtClean="0"/>
              <a:t>خطر </a:t>
            </a:r>
            <a:r>
              <a:rPr lang="ar-SY" sz="2800" dirty="0" smtClean="0"/>
              <a:t>الإصابة </a:t>
            </a:r>
            <a:r>
              <a:rPr lang="ar-SY" sz="2800" dirty="0" smtClean="0"/>
              <a:t>لديهم تصبح أكبر لأسباب تتعلق بطبيعة المرض الدموي</a:t>
            </a:r>
          </a:p>
        </p:txBody>
      </p:sp>
      <p:sp>
        <p:nvSpPr>
          <p:cNvPr id="5125" name="TextBox 6"/>
          <p:cNvSpPr txBox="1">
            <a:spLocks noChangeArrowheads="1"/>
          </p:cNvSpPr>
          <p:nvPr/>
        </p:nvSpPr>
        <p:spPr bwMode="auto">
          <a:xfrm>
            <a:off x="762000" y="381000"/>
            <a:ext cx="7740650" cy="666750"/>
          </a:xfrm>
          <a:prstGeom prst="rect">
            <a:avLst/>
          </a:prstGeom>
          <a:solidFill>
            <a:schemeClr val="bg1"/>
          </a:solidFill>
          <a:ln w="25400">
            <a:solidFill>
              <a:schemeClr val="bg1"/>
            </a:solidFill>
            <a:miter lim="800000"/>
            <a:headEnd/>
            <a:tailEnd/>
          </a:ln>
        </p:spPr>
        <p:txBody>
          <a:bodyPr>
            <a:spAutoFit/>
          </a:bodyPr>
          <a:lstStyle/>
          <a:p>
            <a:pPr algn="ctr" rtl="1"/>
            <a:r>
              <a:rPr lang="ar-SY" sz="3600" b="1" dirty="0" smtClean="0">
                <a:solidFill>
                  <a:srgbClr val="CC0000"/>
                </a:solidFill>
              </a:rPr>
              <a:t>وبائية الداء السكري</a:t>
            </a:r>
            <a:endParaRPr lang="en-GB" sz="3600" b="1" dirty="0">
              <a:solidFill>
                <a:srgbClr val="CC0000"/>
              </a:solidFill>
            </a:endParaRPr>
          </a:p>
        </p:txBody>
      </p:sp>
      <p:sp>
        <p:nvSpPr>
          <p:cNvPr id="5126" name="Text Box 8"/>
          <p:cNvSpPr txBox="1">
            <a:spLocks noChangeArrowheads="1"/>
          </p:cNvSpPr>
          <p:nvPr/>
        </p:nvSpPr>
        <p:spPr bwMode="auto">
          <a:xfrm>
            <a:off x="179388" y="6237288"/>
            <a:ext cx="7129462" cy="457200"/>
          </a:xfrm>
          <a:prstGeom prst="rect">
            <a:avLst/>
          </a:prstGeom>
          <a:noFill/>
          <a:ln w="9525">
            <a:noFill/>
            <a:miter lim="800000"/>
            <a:headEnd/>
            <a:tailEnd/>
          </a:ln>
        </p:spPr>
        <p:txBody>
          <a:bodyPr>
            <a:spAutoFit/>
          </a:bodyPr>
          <a:lstStyle/>
          <a:p>
            <a:pPr>
              <a:spcBef>
                <a:spcPct val="50000"/>
              </a:spcBef>
            </a:pPr>
            <a:r>
              <a:rPr lang="en-GB" sz="1200"/>
              <a:t>International Diabetes Federation. IDF Atlas, 5</a:t>
            </a:r>
            <a:r>
              <a:rPr lang="en-GB" sz="1200" baseline="30000"/>
              <a:t>th</a:t>
            </a:r>
            <a:r>
              <a:rPr lang="en-GB" sz="1200"/>
              <a:t> edn. Brussels, Belgium: IDF, 2011. http://www.idf.org/diabetesatlas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blinds(horizontal)">
                                      <p:cBhvr>
                                        <p:cTn id="7" dur="500"/>
                                        <p:tgtEl>
                                          <p:spTgt spid="5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blinds(horizontal)">
                                      <p:cBhvr>
                                        <p:cTn id="12" dur="500"/>
                                        <p:tgtEl>
                                          <p:spTgt spid="5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2">
                                            <p:txEl>
                                              <p:pRg st="2" end="2"/>
                                            </p:txEl>
                                          </p:spTgt>
                                        </p:tgtEl>
                                        <p:attrNameLst>
                                          <p:attrName>style.visibility</p:attrName>
                                        </p:attrNameLst>
                                      </p:cBhvr>
                                      <p:to>
                                        <p:strVal val="visible"/>
                                      </p:to>
                                    </p:set>
                                    <p:animEffect transition="in" filter="blinds(horizontal)">
                                      <p:cBhvr>
                                        <p:cTn id="17" dur="500"/>
                                        <p:tgtEl>
                                          <p:spTgt spid="5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2">
                                            <p:txEl>
                                              <p:pRg st="3" end="3"/>
                                            </p:txEl>
                                          </p:spTgt>
                                        </p:tgtEl>
                                        <p:attrNameLst>
                                          <p:attrName>style.visibility</p:attrName>
                                        </p:attrNameLst>
                                      </p:cBhvr>
                                      <p:to>
                                        <p:strVal val="visible"/>
                                      </p:to>
                                    </p:set>
                                    <p:animEffect transition="in" filter="blinds(horizontal)">
                                      <p:cBhvr>
                                        <p:cTn id="22" dur="500"/>
                                        <p:tgtEl>
                                          <p:spTgt spid="51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2">
                                            <p:txEl>
                                              <p:pRg st="4" end="4"/>
                                            </p:txEl>
                                          </p:spTgt>
                                        </p:tgtEl>
                                        <p:attrNameLst>
                                          <p:attrName>style.visibility</p:attrName>
                                        </p:attrNameLst>
                                      </p:cBhvr>
                                      <p:to>
                                        <p:strVal val="visible"/>
                                      </p:to>
                                    </p:set>
                                    <p:animEffect transition="in" filter="blinds(horizontal)">
                                      <p:cBhvr>
                                        <p:cTn id="27" dur="500"/>
                                        <p:tgtEl>
                                          <p:spTgt spid="51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2">
                                            <p:txEl>
                                              <p:pRg st="5" end="5"/>
                                            </p:txEl>
                                          </p:spTgt>
                                        </p:tgtEl>
                                        <p:attrNameLst>
                                          <p:attrName>style.visibility</p:attrName>
                                        </p:attrNameLst>
                                      </p:cBhvr>
                                      <p:to>
                                        <p:strVal val="visible"/>
                                      </p:to>
                                    </p:set>
                                    <p:animEffect transition="in" filter="blinds(horizontal)">
                                      <p:cBhvr>
                                        <p:cTn id="32" dur="500"/>
                                        <p:tgtEl>
                                          <p:spTgt spid="51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122">
                                            <p:txEl>
                                              <p:pRg st="6" end="6"/>
                                            </p:txEl>
                                          </p:spTgt>
                                        </p:tgtEl>
                                        <p:attrNameLst>
                                          <p:attrName>style.visibility</p:attrName>
                                        </p:attrNameLst>
                                      </p:cBhvr>
                                      <p:to>
                                        <p:strVal val="visible"/>
                                      </p:to>
                                    </p:set>
                                    <p:animEffect transition="in" filter="blinds(horizontal)">
                                      <p:cBhvr>
                                        <p:cTn id="37" dur="500"/>
                                        <p:tgtEl>
                                          <p:spTgt spid="51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32" name="Picture 16" descr="BUT12"/>
          <p:cNvPicPr>
            <a:picLocks noChangeAspect="1" noChangeArrowheads="1" noCrop="1"/>
          </p:cNvPicPr>
          <p:nvPr/>
        </p:nvPicPr>
        <p:blipFill>
          <a:blip r:embed="rId2" cstate="print"/>
          <a:srcRect/>
          <a:stretch>
            <a:fillRect/>
          </a:stretch>
        </p:blipFill>
        <p:spPr bwMode="auto">
          <a:xfrm>
            <a:off x="6551613" y="2133600"/>
            <a:ext cx="2592387" cy="2592388"/>
          </a:xfrm>
          <a:prstGeom prst="rect">
            <a:avLst/>
          </a:prstGeom>
          <a:noFill/>
          <a:ln w="9525">
            <a:noFill/>
            <a:miter lim="800000"/>
            <a:headEnd/>
            <a:tailEnd/>
          </a:ln>
        </p:spPr>
      </p:pic>
      <p:pic>
        <p:nvPicPr>
          <p:cNvPr id="34822" name="Picture 6" descr="BUT12"/>
          <p:cNvPicPr>
            <a:picLocks noGrp="1" noChangeAspect="1" noChangeArrowheads="1" noCrop="1"/>
          </p:cNvPicPr>
          <p:nvPr>
            <p:ph sz="half" idx="1"/>
          </p:nvPr>
        </p:nvPicPr>
        <p:blipFill>
          <a:blip r:embed="rId2" cstate="print"/>
          <a:srcRect/>
          <a:stretch>
            <a:fillRect/>
          </a:stretch>
        </p:blipFill>
        <p:spPr>
          <a:xfrm>
            <a:off x="1979613" y="-26988"/>
            <a:ext cx="2447925" cy="2447926"/>
          </a:xfrm>
          <a:noFill/>
          <a:ln/>
        </p:spPr>
      </p:pic>
      <p:pic>
        <p:nvPicPr>
          <p:cNvPr id="34824" name="Picture 8" descr="BUT12"/>
          <p:cNvPicPr>
            <a:picLocks noGrp="1" noChangeAspect="1" noChangeArrowheads="1" noCrop="1"/>
          </p:cNvPicPr>
          <p:nvPr>
            <p:ph sz="half" idx="2"/>
          </p:nvPr>
        </p:nvPicPr>
        <p:blipFill>
          <a:blip r:embed="rId2" cstate="print"/>
          <a:srcRect/>
          <a:stretch>
            <a:fillRect/>
          </a:stretch>
        </p:blipFill>
        <p:spPr>
          <a:xfrm>
            <a:off x="4716463" y="0"/>
            <a:ext cx="2447925" cy="2447925"/>
          </a:xfrm>
          <a:noFill/>
          <a:ln/>
        </p:spPr>
      </p:pic>
      <p:pic>
        <p:nvPicPr>
          <p:cNvPr id="34831" name="Picture 15" descr="BUT12"/>
          <p:cNvPicPr>
            <a:picLocks noChangeAspect="1" noChangeArrowheads="1" noCrop="1"/>
          </p:cNvPicPr>
          <p:nvPr/>
        </p:nvPicPr>
        <p:blipFill>
          <a:blip r:embed="rId2" cstate="print"/>
          <a:srcRect/>
          <a:stretch>
            <a:fillRect/>
          </a:stretch>
        </p:blipFill>
        <p:spPr bwMode="auto">
          <a:xfrm>
            <a:off x="0" y="1773238"/>
            <a:ext cx="2663825" cy="2663825"/>
          </a:xfrm>
          <a:prstGeom prst="rect">
            <a:avLst/>
          </a:prstGeom>
          <a:noFill/>
          <a:ln w="9525">
            <a:noFill/>
            <a:miter lim="800000"/>
            <a:headEnd/>
            <a:tailEnd/>
          </a:ln>
        </p:spPr>
      </p:pic>
      <p:sp>
        <p:nvSpPr>
          <p:cNvPr id="34835" name="Oval 19"/>
          <p:cNvSpPr>
            <a:spLocks noChangeArrowheads="1"/>
          </p:cNvSpPr>
          <p:nvPr/>
        </p:nvSpPr>
        <p:spPr bwMode="auto">
          <a:xfrm>
            <a:off x="5181600" y="533400"/>
            <a:ext cx="1620838" cy="1214438"/>
          </a:xfrm>
          <a:prstGeom prst="ellipse">
            <a:avLst/>
          </a:prstGeom>
          <a:noFill/>
          <a:ln w="9525">
            <a:noFill/>
            <a:round/>
            <a:headEnd/>
            <a:tailEnd/>
          </a:ln>
          <a:effectLst/>
        </p:spPr>
        <p:txBody>
          <a:bodyPr wrap="none" anchor="ctr"/>
          <a:lstStyle/>
          <a:p>
            <a:pPr algn="ctr"/>
            <a:r>
              <a:rPr lang="ar-SA" sz="4400" b="1" dirty="0">
                <a:solidFill>
                  <a:schemeClr val="bg1"/>
                </a:solidFill>
              </a:rPr>
              <a:t>النمط </a:t>
            </a:r>
          </a:p>
          <a:p>
            <a:pPr algn="ctr"/>
            <a:r>
              <a:rPr lang="ar-SA" sz="4400" b="1" dirty="0">
                <a:solidFill>
                  <a:schemeClr val="bg1"/>
                </a:solidFill>
              </a:rPr>
              <a:t>الأول</a:t>
            </a:r>
            <a:endParaRPr lang="en-US" sz="4400" b="1" dirty="0">
              <a:solidFill>
                <a:schemeClr val="bg1"/>
              </a:solidFill>
            </a:endParaRPr>
          </a:p>
        </p:txBody>
      </p:sp>
      <p:sp>
        <p:nvSpPr>
          <p:cNvPr id="34836" name="Oval 20"/>
          <p:cNvSpPr>
            <a:spLocks noChangeArrowheads="1"/>
          </p:cNvSpPr>
          <p:nvPr/>
        </p:nvSpPr>
        <p:spPr bwMode="auto">
          <a:xfrm>
            <a:off x="2286000" y="533400"/>
            <a:ext cx="1909763" cy="1214438"/>
          </a:xfrm>
          <a:prstGeom prst="ellipse">
            <a:avLst/>
          </a:prstGeom>
          <a:noFill/>
          <a:ln w="9525">
            <a:noFill/>
            <a:round/>
            <a:headEnd/>
            <a:tailEnd/>
          </a:ln>
          <a:effectLst/>
        </p:spPr>
        <p:txBody>
          <a:bodyPr wrap="none" anchor="ctr"/>
          <a:lstStyle/>
          <a:p>
            <a:pPr algn="ctr"/>
            <a:r>
              <a:rPr lang="ar-SA" sz="4400" b="1" dirty="0">
                <a:solidFill>
                  <a:schemeClr val="bg1"/>
                </a:solidFill>
              </a:rPr>
              <a:t>النمط </a:t>
            </a:r>
          </a:p>
          <a:p>
            <a:pPr algn="ctr"/>
            <a:r>
              <a:rPr lang="ar-SA" sz="4400" b="1" dirty="0">
                <a:solidFill>
                  <a:schemeClr val="bg1"/>
                </a:solidFill>
              </a:rPr>
              <a:t>الثاني</a:t>
            </a:r>
            <a:endParaRPr lang="en-US" sz="4400" b="1" dirty="0">
              <a:solidFill>
                <a:schemeClr val="bg1"/>
              </a:solidFill>
            </a:endParaRPr>
          </a:p>
        </p:txBody>
      </p:sp>
      <p:pic>
        <p:nvPicPr>
          <p:cNvPr id="34838" name="Picture 22" descr="BUT12"/>
          <p:cNvPicPr>
            <a:picLocks noChangeAspect="1" noChangeArrowheads="1" noCrop="1"/>
          </p:cNvPicPr>
          <p:nvPr/>
        </p:nvPicPr>
        <p:blipFill>
          <a:blip r:embed="rId2" cstate="print"/>
          <a:srcRect/>
          <a:stretch>
            <a:fillRect/>
          </a:stretch>
        </p:blipFill>
        <p:spPr bwMode="auto">
          <a:xfrm>
            <a:off x="5832475" y="4265613"/>
            <a:ext cx="2592388" cy="2592387"/>
          </a:xfrm>
          <a:prstGeom prst="rect">
            <a:avLst/>
          </a:prstGeom>
          <a:noFill/>
          <a:ln w="9525">
            <a:noFill/>
            <a:miter lim="800000"/>
            <a:headEnd/>
            <a:tailEnd/>
          </a:ln>
        </p:spPr>
      </p:pic>
      <p:sp>
        <p:nvSpPr>
          <p:cNvPr id="34839" name="Rectangle 23"/>
          <p:cNvSpPr>
            <a:spLocks noChangeArrowheads="1"/>
          </p:cNvSpPr>
          <p:nvPr/>
        </p:nvSpPr>
        <p:spPr bwMode="auto">
          <a:xfrm>
            <a:off x="6985000" y="2492375"/>
            <a:ext cx="1871663" cy="1763713"/>
          </a:xfrm>
          <a:prstGeom prst="rect">
            <a:avLst/>
          </a:prstGeom>
          <a:noFill/>
          <a:ln w="9525">
            <a:noFill/>
            <a:miter lim="800000"/>
            <a:headEnd/>
            <a:tailEnd/>
          </a:ln>
          <a:effectLst/>
        </p:spPr>
        <p:txBody>
          <a:bodyPr wrap="none" anchor="ctr"/>
          <a:lstStyle/>
          <a:p>
            <a:pPr algn="ctr"/>
            <a:r>
              <a:rPr lang="ar-SA" sz="4800" b="1" dirty="0">
                <a:solidFill>
                  <a:schemeClr val="bg1"/>
                </a:solidFill>
              </a:rPr>
              <a:t>السكري</a:t>
            </a:r>
          </a:p>
          <a:p>
            <a:pPr algn="ctr"/>
            <a:r>
              <a:rPr lang="ar-SA" sz="4800" b="1" dirty="0">
                <a:solidFill>
                  <a:schemeClr val="bg1"/>
                </a:solidFill>
              </a:rPr>
              <a:t>الثانوي</a:t>
            </a:r>
            <a:endParaRPr lang="en-US" sz="4800" b="1" dirty="0">
              <a:solidFill>
                <a:schemeClr val="bg1"/>
              </a:solidFill>
            </a:endParaRPr>
          </a:p>
        </p:txBody>
      </p:sp>
      <p:sp>
        <p:nvSpPr>
          <p:cNvPr id="34840" name="Rectangle 24"/>
          <p:cNvSpPr>
            <a:spLocks noChangeArrowheads="1"/>
          </p:cNvSpPr>
          <p:nvPr/>
        </p:nvSpPr>
        <p:spPr bwMode="auto">
          <a:xfrm>
            <a:off x="539750" y="2241550"/>
            <a:ext cx="1582738" cy="1549400"/>
          </a:xfrm>
          <a:prstGeom prst="rect">
            <a:avLst/>
          </a:prstGeom>
          <a:noFill/>
          <a:ln w="9525">
            <a:noFill/>
            <a:miter lim="800000"/>
            <a:headEnd/>
            <a:tailEnd/>
          </a:ln>
          <a:effectLst/>
        </p:spPr>
        <p:txBody>
          <a:bodyPr wrap="none" anchor="ctr"/>
          <a:lstStyle/>
          <a:p>
            <a:pPr algn="ctr"/>
            <a:r>
              <a:rPr lang="ar-SA" sz="4400" b="1">
                <a:solidFill>
                  <a:schemeClr val="bg1"/>
                </a:solidFill>
              </a:rPr>
              <a:t>السكري</a:t>
            </a:r>
          </a:p>
          <a:p>
            <a:pPr algn="ctr"/>
            <a:r>
              <a:rPr lang="ar-SA" sz="4400" b="1">
                <a:solidFill>
                  <a:schemeClr val="bg1"/>
                </a:solidFill>
              </a:rPr>
              <a:t>الحملي</a:t>
            </a:r>
            <a:endParaRPr lang="en-US" sz="4400" b="1">
              <a:solidFill>
                <a:schemeClr val="bg1"/>
              </a:solidFill>
            </a:endParaRPr>
          </a:p>
        </p:txBody>
      </p:sp>
      <p:sp>
        <p:nvSpPr>
          <p:cNvPr id="34841" name="Rectangle 25"/>
          <p:cNvSpPr>
            <a:spLocks noChangeArrowheads="1"/>
          </p:cNvSpPr>
          <p:nvPr/>
        </p:nvSpPr>
        <p:spPr bwMode="auto">
          <a:xfrm>
            <a:off x="6372225" y="4689475"/>
            <a:ext cx="1547813" cy="1655763"/>
          </a:xfrm>
          <a:prstGeom prst="rect">
            <a:avLst/>
          </a:prstGeom>
          <a:noFill/>
          <a:ln w="9525">
            <a:noFill/>
            <a:miter lim="800000"/>
            <a:headEnd/>
            <a:tailEnd/>
          </a:ln>
          <a:effectLst/>
        </p:spPr>
        <p:txBody>
          <a:bodyPr wrap="none" anchor="ctr"/>
          <a:lstStyle/>
          <a:p>
            <a:pPr algn="ctr"/>
            <a:r>
              <a:rPr lang="ar-SY" sz="3600" b="1">
                <a:solidFill>
                  <a:srgbClr val="FFFF00"/>
                </a:solidFill>
              </a:rPr>
              <a:t>اضطراب</a:t>
            </a:r>
            <a:endParaRPr lang="ar-SA" sz="3600" b="1">
              <a:solidFill>
                <a:srgbClr val="FFFF00"/>
              </a:solidFill>
            </a:endParaRPr>
          </a:p>
          <a:p>
            <a:pPr algn="ctr"/>
            <a:r>
              <a:rPr lang="ar-SA" sz="3600" b="1">
                <a:solidFill>
                  <a:srgbClr val="FFFF00"/>
                </a:solidFill>
              </a:rPr>
              <a:t>تحمل</a:t>
            </a:r>
          </a:p>
          <a:p>
            <a:pPr algn="ctr"/>
            <a:r>
              <a:rPr lang="ar-SA" sz="3600" b="1">
                <a:solidFill>
                  <a:srgbClr val="FFFF00"/>
                </a:solidFill>
              </a:rPr>
              <a:t>الغلوكوز</a:t>
            </a:r>
            <a:endParaRPr lang="en-US" sz="3600" b="1">
              <a:solidFill>
                <a:srgbClr val="FFFF00"/>
              </a:solidFill>
            </a:endParaRPr>
          </a:p>
        </p:txBody>
      </p:sp>
      <p:sp>
        <p:nvSpPr>
          <p:cNvPr id="34842" name="Line 26"/>
          <p:cNvSpPr>
            <a:spLocks noChangeShapeType="1"/>
          </p:cNvSpPr>
          <p:nvPr/>
        </p:nvSpPr>
        <p:spPr bwMode="auto">
          <a:xfrm flipH="1">
            <a:off x="1943100" y="3536950"/>
            <a:ext cx="1620838" cy="1296988"/>
          </a:xfrm>
          <a:prstGeom prst="line">
            <a:avLst/>
          </a:prstGeom>
          <a:noFill/>
          <a:ln w="76200">
            <a:solidFill>
              <a:srgbClr val="FF0000"/>
            </a:solidFill>
            <a:round/>
            <a:headEnd/>
            <a:tailEnd/>
          </a:ln>
          <a:effectLst/>
        </p:spPr>
        <p:txBody>
          <a:bodyPr/>
          <a:lstStyle/>
          <a:p>
            <a:endParaRPr lang="en-US"/>
          </a:p>
        </p:txBody>
      </p:sp>
      <p:sp>
        <p:nvSpPr>
          <p:cNvPr id="34843" name="Line 27"/>
          <p:cNvSpPr>
            <a:spLocks noChangeShapeType="1"/>
          </p:cNvSpPr>
          <p:nvPr/>
        </p:nvSpPr>
        <p:spPr bwMode="auto">
          <a:xfrm flipH="1" flipV="1">
            <a:off x="3563938" y="1989138"/>
            <a:ext cx="431800" cy="647700"/>
          </a:xfrm>
          <a:prstGeom prst="line">
            <a:avLst/>
          </a:prstGeom>
          <a:noFill/>
          <a:ln w="76200">
            <a:solidFill>
              <a:srgbClr val="FF0000"/>
            </a:solidFill>
            <a:round/>
            <a:headEnd/>
            <a:tailEnd/>
          </a:ln>
          <a:effectLst/>
        </p:spPr>
        <p:txBody>
          <a:bodyPr/>
          <a:lstStyle/>
          <a:p>
            <a:endParaRPr lang="en-US"/>
          </a:p>
        </p:txBody>
      </p:sp>
      <p:sp>
        <p:nvSpPr>
          <p:cNvPr id="34844" name="Line 28"/>
          <p:cNvSpPr>
            <a:spLocks noChangeShapeType="1"/>
          </p:cNvSpPr>
          <p:nvPr/>
        </p:nvSpPr>
        <p:spPr bwMode="auto">
          <a:xfrm flipV="1">
            <a:off x="5111750" y="1952625"/>
            <a:ext cx="396875" cy="539750"/>
          </a:xfrm>
          <a:prstGeom prst="line">
            <a:avLst/>
          </a:prstGeom>
          <a:noFill/>
          <a:ln w="76200">
            <a:solidFill>
              <a:srgbClr val="FF0000"/>
            </a:solidFill>
            <a:round/>
            <a:headEnd/>
            <a:tailEnd/>
          </a:ln>
          <a:effectLst/>
        </p:spPr>
        <p:txBody>
          <a:bodyPr/>
          <a:lstStyle/>
          <a:p>
            <a:endParaRPr lang="en-US"/>
          </a:p>
        </p:txBody>
      </p:sp>
      <p:sp>
        <p:nvSpPr>
          <p:cNvPr id="34846" name="Line 30"/>
          <p:cNvSpPr>
            <a:spLocks noChangeShapeType="1"/>
          </p:cNvSpPr>
          <p:nvPr/>
        </p:nvSpPr>
        <p:spPr bwMode="auto">
          <a:xfrm flipH="1">
            <a:off x="4356100" y="3500438"/>
            <a:ext cx="36513" cy="1116012"/>
          </a:xfrm>
          <a:prstGeom prst="line">
            <a:avLst/>
          </a:prstGeom>
          <a:noFill/>
          <a:ln w="76200">
            <a:solidFill>
              <a:srgbClr val="FF0000"/>
            </a:solidFill>
            <a:round/>
            <a:headEnd/>
            <a:tailEnd/>
          </a:ln>
          <a:effectLst/>
        </p:spPr>
        <p:txBody>
          <a:bodyPr/>
          <a:lstStyle/>
          <a:p>
            <a:endParaRPr lang="en-US"/>
          </a:p>
        </p:txBody>
      </p:sp>
      <p:pic>
        <p:nvPicPr>
          <p:cNvPr id="34847" name="Picture 31" descr="BUT12"/>
          <p:cNvPicPr>
            <a:picLocks noChangeAspect="1" noChangeArrowheads="1" noCrop="1"/>
          </p:cNvPicPr>
          <p:nvPr/>
        </p:nvPicPr>
        <p:blipFill>
          <a:blip r:embed="rId2" cstate="print"/>
          <a:srcRect/>
          <a:stretch>
            <a:fillRect/>
          </a:stretch>
        </p:blipFill>
        <p:spPr bwMode="auto">
          <a:xfrm>
            <a:off x="3024188" y="4373563"/>
            <a:ext cx="2484437" cy="2484437"/>
          </a:xfrm>
          <a:prstGeom prst="rect">
            <a:avLst/>
          </a:prstGeom>
          <a:noFill/>
          <a:ln w="9525">
            <a:noFill/>
            <a:miter lim="800000"/>
            <a:headEnd/>
            <a:tailEnd/>
          </a:ln>
        </p:spPr>
      </p:pic>
      <p:pic>
        <p:nvPicPr>
          <p:cNvPr id="34848" name="Picture 32" descr="BUT12"/>
          <p:cNvPicPr>
            <a:picLocks noChangeAspect="1" noChangeArrowheads="1" noCrop="1"/>
          </p:cNvPicPr>
          <p:nvPr/>
        </p:nvPicPr>
        <p:blipFill>
          <a:blip r:embed="rId2" cstate="print"/>
          <a:srcRect/>
          <a:stretch>
            <a:fillRect/>
          </a:stretch>
        </p:blipFill>
        <p:spPr bwMode="auto">
          <a:xfrm>
            <a:off x="0" y="4373563"/>
            <a:ext cx="2484438" cy="2484437"/>
          </a:xfrm>
          <a:prstGeom prst="rect">
            <a:avLst/>
          </a:prstGeom>
          <a:noFill/>
          <a:ln w="9525">
            <a:noFill/>
            <a:miter lim="800000"/>
            <a:headEnd/>
            <a:tailEnd/>
          </a:ln>
        </p:spPr>
      </p:pic>
      <p:sp>
        <p:nvSpPr>
          <p:cNvPr id="34849" name="Rectangle 33"/>
          <p:cNvSpPr>
            <a:spLocks noChangeArrowheads="1"/>
          </p:cNvSpPr>
          <p:nvPr/>
        </p:nvSpPr>
        <p:spPr bwMode="auto">
          <a:xfrm>
            <a:off x="503238" y="4941888"/>
            <a:ext cx="1584325" cy="1223962"/>
          </a:xfrm>
          <a:prstGeom prst="rect">
            <a:avLst/>
          </a:prstGeom>
          <a:noFill/>
          <a:ln w="9525">
            <a:noFill/>
            <a:miter lim="800000"/>
            <a:headEnd/>
            <a:tailEnd/>
          </a:ln>
          <a:effectLst/>
        </p:spPr>
        <p:txBody>
          <a:bodyPr wrap="none" anchor="ctr"/>
          <a:lstStyle/>
          <a:p>
            <a:pPr algn="ctr"/>
            <a:r>
              <a:rPr lang="ar-SA" sz="3600" b="1">
                <a:solidFill>
                  <a:schemeClr val="bg1"/>
                </a:solidFill>
              </a:rPr>
              <a:t>السكري</a:t>
            </a:r>
          </a:p>
          <a:p>
            <a:pPr algn="ctr"/>
            <a:r>
              <a:rPr lang="en-US" sz="3600" b="1">
                <a:solidFill>
                  <a:schemeClr val="bg1"/>
                </a:solidFill>
              </a:rPr>
              <a:t>LADA</a:t>
            </a:r>
          </a:p>
        </p:txBody>
      </p:sp>
      <p:sp>
        <p:nvSpPr>
          <p:cNvPr id="34850" name="Rectangle 34"/>
          <p:cNvSpPr>
            <a:spLocks noChangeArrowheads="1"/>
          </p:cNvSpPr>
          <p:nvPr/>
        </p:nvSpPr>
        <p:spPr bwMode="auto">
          <a:xfrm>
            <a:off x="3600450" y="4976813"/>
            <a:ext cx="1439863" cy="1223962"/>
          </a:xfrm>
          <a:prstGeom prst="rect">
            <a:avLst/>
          </a:prstGeom>
          <a:noFill/>
          <a:ln w="9525">
            <a:noFill/>
            <a:miter lim="800000"/>
            <a:headEnd/>
            <a:tailEnd/>
          </a:ln>
          <a:effectLst/>
        </p:spPr>
        <p:txBody>
          <a:bodyPr wrap="none" anchor="ctr"/>
          <a:lstStyle/>
          <a:p>
            <a:pPr algn="ctr"/>
            <a:r>
              <a:rPr lang="ar-SA" sz="3600" b="1">
                <a:solidFill>
                  <a:schemeClr val="bg1"/>
                </a:solidFill>
              </a:rPr>
              <a:t>السكري</a:t>
            </a:r>
          </a:p>
          <a:p>
            <a:pPr algn="ctr"/>
            <a:r>
              <a:rPr lang="en-US" sz="3600" b="1">
                <a:solidFill>
                  <a:schemeClr val="bg1"/>
                </a:solidFill>
              </a:rPr>
              <a:t>MODY</a:t>
            </a:r>
          </a:p>
        </p:txBody>
      </p:sp>
      <p:sp>
        <p:nvSpPr>
          <p:cNvPr id="34851" name="Line 35"/>
          <p:cNvSpPr>
            <a:spLocks noChangeShapeType="1"/>
          </p:cNvSpPr>
          <p:nvPr/>
        </p:nvSpPr>
        <p:spPr bwMode="auto">
          <a:xfrm flipH="1" flipV="1">
            <a:off x="2484438" y="3141663"/>
            <a:ext cx="792162" cy="142875"/>
          </a:xfrm>
          <a:prstGeom prst="line">
            <a:avLst/>
          </a:prstGeom>
          <a:noFill/>
          <a:ln w="76200">
            <a:solidFill>
              <a:srgbClr val="FF0000"/>
            </a:solidFill>
            <a:round/>
            <a:headEnd/>
            <a:tailEnd/>
          </a:ln>
          <a:effectLst/>
        </p:spPr>
        <p:txBody>
          <a:bodyPr/>
          <a:lstStyle/>
          <a:p>
            <a:endParaRPr lang="en-US"/>
          </a:p>
        </p:txBody>
      </p:sp>
      <p:sp>
        <p:nvSpPr>
          <p:cNvPr id="34852" name="Line 36"/>
          <p:cNvSpPr>
            <a:spLocks noChangeShapeType="1"/>
          </p:cNvSpPr>
          <p:nvPr/>
        </p:nvSpPr>
        <p:spPr bwMode="auto">
          <a:xfrm>
            <a:off x="5688013" y="3213100"/>
            <a:ext cx="1079500" cy="0"/>
          </a:xfrm>
          <a:prstGeom prst="line">
            <a:avLst/>
          </a:prstGeom>
          <a:noFill/>
          <a:ln w="76200">
            <a:solidFill>
              <a:srgbClr val="FF0000"/>
            </a:solidFill>
            <a:round/>
            <a:headEnd/>
            <a:tailEnd/>
          </a:ln>
          <a:effectLst/>
        </p:spPr>
        <p:txBody>
          <a:bodyPr/>
          <a:lstStyle/>
          <a:p>
            <a:endParaRPr lang="en-US"/>
          </a:p>
        </p:txBody>
      </p:sp>
      <p:pic>
        <p:nvPicPr>
          <p:cNvPr id="34853" name="Picture 37" descr="BUT12"/>
          <p:cNvPicPr>
            <a:picLocks noChangeAspect="1" noChangeArrowheads="1" noCrop="1"/>
          </p:cNvPicPr>
          <p:nvPr/>
        </p:nvPicPr>
        <p:blipFill>
          <a:blip r:embed="rId2" cstate="print"/>
          <a:srcRect/>
          <a:stretch>
            <a:fillRect/>
          </a:stretch>
        </p:blipFill>
        <p:spPr bwMode="auto">
          <a:xfrm>
            <a:off x="2232025" y="5921375"/>
            <a:ext cx="936625" cy="936625"/>
          </a:xfrm>
          <a:prstGeom prst="rect">
            <a:avLst/>
          </a:prstGeom>
          <a:noFill/>
          <a:ln w="9525">
            <a:noFill/>
            <a:miter lim="800000"/>
            <a:headEnd/>
            <a:tailEnd/>
          </a:ln>
        </p:spPr>
      </p:pic>
      <p:pic>
        <p:nvPicPr>
          <p:cNvPr id="34854" name="Picture 38" descr="BUT12"/>
          <p:cNvPicPr>
            <a:picLocks noChangeAspect="1" noChangeArrowheads="1" noCrop="1"/>
          </p:cNvPicPr>
          <p:nvPr/>
        </p:nvPicPr>
        <p:blipFill>
          <a:blip r:embed="rId2" cstate="print"/>
          <a:srcRect/>
          <a:stretch>
            <a:fillRect/>
          </a:stretch>
        </p:blipFill>
        <p:spPr bwMode="auto">
          <a:xfrm>
            <a:off x="5327650" y="5921375"/>
            <a:ext cx="936625" cy="936625"/>
          </a:xfrm>
          <a:prstGeom prst="rect">
            <a:avLst/>
          </a:prstGeom>
          <a:noFill/>
          <a:ln w="9525">
            <a:noFill/>
            <a:miter lim="800000"/>
            <a:headEnd/>
            <a:tailEnd/>
          </a:ln>
        </p:spPr>
      </p:pic>
      <p:sp>
        <p:nvSpPr>
          <p:cNvPr id="34855" name="Line 39"/>
          <p:cNvSpPr>
            <a:spLocks noChangeShapeType="1"/>
          </p:cNvSpPr>
          <p:nvPr/>
        </p:nvSpPr>
        <p:spPr bwMode="auto">
          <a:xfrm flipH="1">
            <a:off x="2735263" y="3716338"/>
            <a:ext cx="936625" cy="2305050"/>
          </a:xfrm>
          <a:prstGeom prst="line">
            <a:avLst/>
          </a:prstGeom>
          <a:noFill/>
          <a:ln w="57150">
            <a:solidFill>
              <a:srgbClr val="FF0000"/>
            </a:solidFill>
            <a:round/>
            <a:headEnd/>
            <a:tailEnd/>
          </a:ln>
          <a:effectLst/>
        </p:spPr>
        <p:txBody>
          <a:bodyPr/>
          <a:lstStyle/>
          <a:p>
            <a:endParaRPr lang="en-US"/>
          </a:p>
        </p:txBody>
      </p:sp>
      <p:sp>
        <p:nvSpPr>
          <p:cNvPr id="34856" name="Line 40"/>
          <p:cNvSpPr>
            <a:spLocks noChangeShapeType="1"/>
          </p:cNvSpPr>
          <p:nvPr/>
        </p:nvSpPr>
        <p:spPr bwMode="auto">
          <a:xfrm>
            <a:off x="4895850" y="4005263"/>
            <a:ext cx="863600" cy="2016125"/>
          </a:xfrm>
          <a:prstGeom prst="line">
            <a:avLst/>
          </a:prstGeom>
          <a:noFill/>
          <a:ln w="57150">
            <a:solidFill>
              <a:srgbClr val="FF0000"/>
            </a:solidFill>
            <a:round/>
            <a:headEnd/>
            <a:tailEnd/>
          </a:ln>
          <a:effectLst/>
        </p:spPr>
        <p:txBody>
          <a:bodyPr/>
          <a:lstStyle/>
          <a:p>
            <a:endParaRPr lang="en-US"/>
          </a:p>
        </p:txBody>
      </p:sp>
      <p:sp>
        <p:nvSpPr>
          <p:cNvPr id="34857" name="Oval 41"/>
          <p:cNvSpPr>
            <a:spLocks noChangeArrowheads="1"/>
          </p:cNvSpPr>
          <p:nvPr/>
        </p:nvSpPr>
        <p:spPr bwMode="auto">
          <a:xfrm>
            <a:off x="5724525" y="6273800"/>
            <a:ext cx="107950" cy="107950"/>
          </a:xfrm>
          <a:prstGeom prst="ellipse">
            <a:avLst/>
          </a:prstGeom>
          <a:noFill/>
          <a:ln w="9525">
            <a:noFill/>
            <a:round/>
            <a:headEnd/>
            <a:tailEnd/>
          </a:ln>
          <a:effectLst/>
        </p:spPr>
        <p:txBody>
          <a:bodyPr wrap="none" anchor="ctr"/>
          <a:lstStyle/>
          <a:p>
            <a:pPr algn="ctr"/>
            <a:r>
              <a:rPr lang="en-US" sz="4800" b="1">
                <a:solidFill>
                  <a:schemeClr val="bg1"/>
                </a:solidFill>
              </a:rPr>
              <a:t>x</a:t>
            </a:r>
          </a:p>
        </p:txBody>
      </p:sp>
      <p:sp>
        <p:nvSpPr>
          <p:cNvPr id="34858" name="Oval 42"/>
          <p:cNvSpPr>
            <a:spLocks noChangeArrowheads="1"/>
          </p:cNvSpPr>
          <p:nvPr/>
        </p:nvSpPr>
        <p:spPr bwMode="auto">
          <a:xfrm>
            <a:off x="2376488" y="6165850"/>
            <a:ext cx="684212" cy="395288"/>
          </a:xfrm>
          <a:prstGeom prst="ellipse">
            <a:avLst/>
          </a:prstGeom>
          <a:noFill/>
          <a:ln w="9525">
            <a:noFill/>
            <a:round/>
            <a:headEnd/>
            <a:tailEnd/>
          </a:ln>
          <a:effectLst/>
        </p:spPr>
        <p:txBody>
          <a:bodyPr wrap="none" anchor="ctr"/>
          <a:lstStyle/>
          <a:p>
            <a:pPr algn="ctr"/>
            <a:r>
              <a:rPr lang="en-US" sz="3200" b="1">
                <a:solidFill>
                  <a:schemeClr val="bg1"/>
                </a:solidFill>
              </a:rPr>
              <a:t>M</a:t>
            </a:r>
          </a:p>
        </p:txBody>
      </p:sp>
      <p:sp>
        <p:nvSpPr>
          <p:cNvPr id="34859" name="AutoShape 43"/>
          <p:cNvSpPr>
            <a:spLocks noChangeArrowheads="1"/>
          </p:cNvSpPr>
          <p:nvPr/>
        </p:nvSpPr>
        <p:spPr bwMode="auto">
          <a:xfrm>
            <a:off x="2663825" y="1773238"/>
            <a:ext cx="3708400" cy="2771775"/>
          </a:xfrm>
          <a:prstGeom prst="irregularSeal1">
            <a:avLst/>
          </a:prstGeom>
          <a:solidFill>
            <a:srgbClr val="FF0000"/>
          </a:solidFill>
          <a:ln w="9525">
            <a:solidFill>
              <a:schemeClr val="bg1"/>
            </a:solidFill>
            <a:miter lim="800000"/>
            <a:headEnd/>
            <a:tailEnd/>
          </a:ln>
          <a:effectLst/>
        </p:spPr>
        <p:txBody>
          <a:bodyPr wrap="none" anchor="ctr"/>
          <a:lstStyle/>
          <a:p>
            <a:pPr algn="ctr"/>
            <a:r>
              <a:rPr lang="ar-SA" sz="6000" b="1" dirty="0">
                <a:solidFill>
                  <a:schemeClr val="bg1"/>
                </a:solidFill>
              </a:rPr>
              <a:t>السكري</a:t>
            </a:r>
            <a:endParaRPr lang="en-US" sz="6000" b="1" dirty="0">
              <a:solidFill>
                <a:schemeClr val="bg1"/>
              </a:solidFill>
            </a:endParaRPr>
          </a:p>
        </p:txBody>
      </p:sp>
      <p:sp>
        <p:nvSpPr>
          <p:cNvPr id="34860" name="Line 44"/>
          <p:cNvSpPr>
            <a:spLocks noChangeShapeType="1"/>
          </p:cNvSpPr>
          <p:nvPr/>
        </p:nvSpPr>
        <p:spPr bwMode="auto">
          <a:xfrm flipV="1">
            <a:off x="6551613" y="1376363"/>
            <a:ext cx="1296987" cy="1044575"/>
          </a:xfrm>
          <a:prstGeom prst="line">
            <a:avLst/>
          </a:prstGeom>
          <a:noFill/>
          <a:ln w="57150">
            <a:solidFill>
              <a:srgbClr val="FF0000"/>
            </a:solidFill>
            <a:round/>
            <a:headEnd/>
            <a:tailEnd/>
          </a:ln>
          <a:effectLst/>
        </p:spPr>
        <p:txBody>
          <a:bodyPr/>
          <a:lstStyle/>
          <a:p>
            <a:endParaRPr lang="en-US"/>
          </a:p>
        </p:txBody>
      </p:sp>
      <p:sp>
        <p:nvSpPr>
          <p:cNvPr id="34861" name="Line 45"/>
          <p:cNvSpPr>
            <a:spLocks noChangeShapeType="1"/>
          </p:cNvSpPr>
          <p:nvPr/>
        </p:nvSpPr>
        <p:spPr bwMode="auto">
          <a:xfrm flipH="1" flipV="1">
            <a:off x="4427538" y="404813"/>
            <a:ext cx="73025" cy="1439862"/>
          </a:xfrm>
          <a:prstGeom prst="line">
            <a:avLst/>
          </a:prstGeom>
          <a:noFill/>
          <a:ln w="57150">
            <a:solidFill>
              <a:srgbClr val="FF0000"/>
            </a:solidFill>
            <a:round/>
            <a:headEnd/>
            <a:tailEnd/>
          </a:ln>
          <a:effectLst/>
        </p:spPr>
        <p:txBody>
          <a:bodyPr/>
          <a:lstStyle/>
          <a:p>
            <a:endParaRPr lang="en-US"/>
          </a:p>
        </p:txBody>
      </p:sp>
      <p:sp>
        <p:nvSpPr>
          <p:cNvPr id="34862" name="Line 46"/>
          <p:cNvSpPr>
            <a:spLocks noChangeShapeType="1"/>
          </p:cNvSpPr>
          <p:nvPr/>
        </p:nvSpPr>
        <p:spPr bwMode="auto">
          <a:xfrm>
            <a:off x="647700" y="512763"/>
            <a:ext cx="1331913" cy="1223962"/>
          </a:xfrm>
          <a:prstGeom prst="line">
            <a:avLst/>
          </a:prstGeom>
          <a:noFill/>
          <a:ln w="57150">
            <a:solidFill>
              <a:srgbClr val="FF0000"/>
            </a:solidFill>
            <a:round/>
            <a:headEnd/>
            <a:tailEnd/>
          </a:ln>
          <a:effectLst/>
        </p:spPr>
        <p:txBody>
          <a:bodyPr/>
          <a:lstStyle/>
          <a:p>
            <a:endParaRPr lang="en-US"/>
          </a:p>
        </p:txBody>
      </p:sp>
      <p:sp>
        <p:nvSpPr>
          <p:cNvPr id="34863" name="Line 47"/>
          <p:cNvSpPr>
            <a:spLocks noChangeShapeType="1"/>
          </p:cNvSpPr>
          <p:nvPr/>
        </p:nvSpPr>
        <p:spPr bwMode="auto">
          <a:xfrm>
            <a:off x="5400675" y="4257675"/>
            <a:ext cx="503238" cy="611188"/>
          </a:xfrm>
          <a:prstGeom prst="line">
            <a:avLst/>
          </a:prstGeom>
          <a:noFill/>
          <a:ln w="57150">
            <a:solidFill>
              <a:srgbClr val="FF0000"/>
            </a:solidFill>
            <a:round/>
            <a:headEnd/>
            <a:tailEnd/>
          </a:ln>
          <a:effectLst/>
        </p:spPr>
        <p:txBody>
          <a:bodyPr/>
          <a:lstStyle/>
          <a:p>
            <a:endParaRPr lang="en-US"/>
          </a:p>
        </p:txBody>
      </p:sp>
      <p:sp>
        <p:nvSpPr>
          <p:cNvPr id="34864" name="Line 48"/>
          <p:cNvSpPr>
            <a:spLocks noChangeShapeType="1"/>
          </p:cNvSpPr>
          <p:nvPr/>
        </p:nvSpPr>
        <p:spPr bwMode="auto">
          <a:xfrm flipH="1">
            <a:off x="2484438" y="4329113"/>
            <a:ext cx="611187" cy="828675"/>
          </a:xfrm>
          <a:prstGeom prst="line">
            <a:avLst/>
          </a:prstGeom>
          <a:noFill/>
          <a:ln w="57150">
            <a:solidFill>
              <a:srgbClr val="FF0000"/>
            </a:solidFill>
            <a:round/>
            <a:headEnd/>
            <a:tailEnd/>
          </a:ln>
          <a:effectLst/>
        </p:spPr>
        <p:txBody>
          <a:bodyPr/>
          <a:lstStyle/>
          <a:p>
            <a:endParaRPr lang="en-US"/>
          </a:p>
        </p:txBody>
      </p:sp>
      <p:sp>
        <p:nvSpPr>
          <p:cNvPr id="34865" name="Line 49"/>
          <p:cNvSpPr>
            <a:spLocks noChangeShapeType="1"/>
          </p:cNvSpPr>
          <p:nvPr/>
        </p:nvSpPr>
        <p:spPr bwMode="auto">
          <a:xfrm>
            <a:off x="8388350" y="4760913"/>
            <a:ext cx="755650" cy="647700"/>
          </a:xfrm>
          <a:prstGeom prst="line">
            <a:avLst/>
          </a:prstGeom>
          <a:noFill/>
          <a:ln w="57150">
            <a:solidFill>
              <a:srgbClr val="FF0000"/>
            </a:solidFill>
            <a:round/>
            <a:headEnd/>
            <a:tailEnd/>
          </a:ln>
          <a:effectLst/>
        </p:spPr>
        <p:txBody>
          <a:bodyPr/>
          <a:lstStyle/>
          <a:p>
            <a:endParaRPr lang="en-US"/>
          </a:p>
        </p:txBody>
      </p:sp>
      <p:sp>
        <p:nvSpPr>
          <p:cNvPr id="34866" name="Line 50"/>
          <p:cNvSpPr>
            <a:spLocks noChangeShapeType="1"/>
          </p:cNvSpPr>
          <p:nvPr/>
        </p:nvSpPr>
        <p:spPr bwMode="auto">
          <a:xfrm flipV="1">
            <a:off x="0" y="4365625"/>
            <a:ext cx="1187450" cy="358775"/>
          </a:xfrm>
          <a:prstGeom prst="line">
            <a:avLst/>
          </a:prstGeom>
          <a:noFill/>
          <a:ln w="57150">
            <a:solidFill>
              <a:srgbClr val="FF0000"/>
            </a:solidFill>
            <a:round/>
            <a:headEnd/>
            <a:tailEnd/>
          </a:ln>
          <a:effectLst/>
        </p:spPr>
        <p:txBody>
          <a:bodyPr/>
          <a:lstStyle/>
          <a:p>
            <a:endParaRPr lang="en-US"/>
          </a:p>
        </p:txBody>
      </p:sp>
      <p:sp>
        <p:nvSpPr>
          <p:cNvPr id="34867" name="Line 51"/>
          <p:cNvSpPr>
            <a:spLocks noChangeShapeType="1"/>
          </p:cNvSpPr>
          <p:nvPr/>
        </p:nvSpPr>
        <p:spPr bwMode="auto">
          <a:xfrm flipH="1" flipV="1">
            <a:off x="5795963" y="4041775"/>
            <a:ext cx="612775" cy="647700"/>
          </a:xfrm>
          <a:prstGeom prst="line">
            <a:avLst/>
          </a:prstGeom>
          <a:noFill/>
          <a:ln w="76200">
            <a:solidFill>
              <a:schemeClr val="tx1"/>
            </a:solidFill>
            <a:round/>
            <a:headEnd/>
            <a:tailEnd type="triangle" w="med" len="med"/>
          </a:ln>
          <a:effectLst/>
        </p:spPr>
        <p:txBody>
          <a:bodyPr/>
          <a:lstStyle/>
          <a:p>
            <a:endParaRPr lang="en-US"/>
          </a:p>
        </p:txBody>
      </p:sp>
      <p:sp>
        <p:nvSpPr>
          <p:cNvPr id="34868" name="Line 52"/>
          <p:cNvSpPr>
            <a:spLocks noChangeShapeType="1"/>
          </p:cNvSpPr>
          <p:nvPr/>
        </p:nvSpPr>
        <p:spPr bwMode="auto">
          <a:xfrm flipH="1" flipV="1">
            <a:off x="5940425" y="3860800"/>
            <a:ext cx="612775" cy="647700"/>
          </a:xfrm>
          <a:prstGeom prst="line">
            <a:avLst/>
          </a:prstGeom>
          <a:noFill/>
          <a:ln w="76200">
            <a:solidFill>
              <a:schemeClr val="tx1"/>
            </a:solidFill>
            <a:round/>
            <a:headEnd/>
            <a:tailEnd type="triangle" w="med" len="med"/>
          </a:ln>
          <a:effectLst/>
        </p:spPr>
        <p:txBody>
          <a:bodyPr/>
          <a:lstStyle/>
          <a:p>
            <a:endParaRPr lang="en-US"/>
          </a:p>
        </p:txBody>
      </p:sp>
      <p:sp>
        <p:nvSpPr>
          <p:cNvPr id="34869" name="Line 53"/>
          <p:cNvSpPr>
            <a:spLocks noChangeShapeType="1"/>
          </p:cNvSpPr>
          <p:nvPr/>
        </p:nvSpPr>
        <p:spPr bwMode="auto">
          <a:xfrm flipH="1" flipV="1">
            <a:off x="5580063" y="4184650"/>
            <a:ext cx="612775" cy="64770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4861"/>
                                        </p:tgtEl>
                                        <p:attrNameLst>
                                          <p:attrName>style.visibility</p:attrName>
                                        </p:attrNameLst>
                                      </p:cBhvr>
                                      <p:to>
                                        <p:strVal val="visible"/>
                                      </p:to>
                                    </p:set>
                                    <p:anim calcmode="lin" valueType="num">
                                      <p:cBhvr>
                                        <p:cTn id="7" dur="1000" fill="hold"/>
                                        <p:tgtEl>
                                          <p:spTgt spid="3486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486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4861"/>
                                        </p:tgtEl>
                                        <p:attrNameLst>
                                          <p:attrName>ppt_y</p:attrName>
                                        </p:attrNameLst>
                                      </p:cBhvr>
                                      <p:tavLst>
                                        <p:tav tm="0">
                                          <p:val>
                                            <p:strVal val="#ppt_y"/>
                                          </p:val>
                                        </p:tav>
                                        <p:tav tm="100000">
                                          <p:val>
                                            <p:strVal val="#ppt_y"/>
                                          </p:val>
                                        </p:tav>
                                      </p:tavLst>
                                    </p:anim>
                                    <p:animEffect transition="in" filter="fade">
                                      <p:cBhvr>
                                        <p:cTn id="10" dur="1000"/>
                                        <p:tgtEl>
                                          <p:spTgt spid="34861"/>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4862"/>
                                        </p:tgtEl>
                                        <p:attrNameLst>
                                          <p:attrName>style.visibility</p:attrName>
                                        </p:attrNameLst>
                                      </p:cBhvr>
                                      <p:to>
                                        <p:strVal val="visible"/>
                                      </p:to>
                                    </p:set>
                                    <p:anim calcmode="lin" valueType="num">
                                      <p:cBhvr>
                                        <p:cTn id="13" dur="1000" fill="hold"/>
                                        <p:tgtEl>
                                          <p:spTgt spid="348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4862"/>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4862"/>
                                        </p:tgtEl>
                                        <p:attrNameLst>
                                          <p:attrName>ppt_y</p:attrName>
                                        </p:attrNameLst>
                                      </p:cBhvr>
                                      <p:tavLst>
                                        <p:tav tm="0">
                                          <p:val>
                                            <p:strVal val="#ppt_y"/>
                                          </p:val>
                                        </p:tav>
                                        <p:tav tm="100000">
                                          <p:val>
                                            <p:strVal val="#ppt_y"/>
                                          </p:val>
                                        </p:tav>
                                      </p:tavLst>
                                    </p:anim>
                                    <p:animEffect transition="in" filter="fade">
                                      <p:cBhvr>
                                        <p:cTn id="16" dur="1000"/>
                                        <p:tgtEl>
                                          <p:spTgt spid="34862"/>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34860"/>
                                        </p:tgtEl>
                                        <p:attrNameLst>
                                          <p:attrName>style.visibility</p:attrName>
                                        </p:attrNameLst>
                                      </p:cBhvr>
                                      <p:to>
                                        <p:strVal val="visible"/>
                                      </p:to>
                                    </p:set>
                                    <p:anim calcmode="lin" valueType="num">
                                      <p:cBhvr>
                                        <p:cTn id="19" dur="1000" fill="hold"/>
                                        <p:tgtEl>
                                          <p:spTgt spid="348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4860"/>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4860"/>
                                        </p:tgtEl>
                                        <p:attrNameLst>
                                          <p:attrName>ppt_y</p:attrName>
                                        </p:attrNameLst>
                                      </p:cBhvr>
                                      <p:tavLst>
                                        <p:tav tm="0">
                                          <p:val>
                                            <p:strVal val="#ppt_y"/>
                                          </p:val>
                                        </p:tav>
                                        <p:tav tm="100000">
                                          <p:val>
                                            <p:strVal val="#ppt_y"/>
                                          </p:val>
                                        </p:tav>
                                      </p:tavLst>
                                    </p:anim>
                                    <p:animEffect transition="in" filter="fade">
                                      <p:cBhvr>
                                        <p:cTn id="22" dur="1000"/>
                                        <p:tgtEl>
                                          <p:spTgt spid="34860"/>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34844"/>
                                        </p:tgtEl>
                                        <p:attrNameLst>
                                          <p:attrName>style.visibility</p:attrName>
                                        </p:attrNameLst>
                                      </p:cBhvr>
                                      <p:to>
                                        <p:strVal val="visible"/>
                                      </p:to>
                                    </p:set>
                                    <p:anim calcmode="lin" valueType="num">
                                      <p:cBhvr>
                                        <p:cTn id="25" dur="1000" fill="hold"/>
                                        <p:tgtEl>
                                          <p:spTgt spid="348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484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4844"/>
                                        </p:tgtEl>
                                        <p:attrNameLst>
                                          <p:attrName>ppt_y</p:attrName>
                                        </p:attrNameLst>
                                      </p:cBhvr>
                                      <p:tavLst>
                                        <p:tav tm="0">
                                          <p:val>
                                            <p:strVal val="#ppt_y"/>
                                          </p:val>
                                        </p:tav>
                                        <p:tav tm="100000">
                                          <p:val>
                                            <p:strVal val="#ppt_y"/>
                                          </p:val>
                                        </p:tav>
                                      </p:tavLst>
                                    </p:anim>
                                    <p:animEffect transition="in" filter="fade">
                                      <p:cBhvr>
                                        <p:cTn id="28" dur="1000"/>
                                        <p:tgtEl>
                                          <p:spTgt spid="34844"/>
                                        </p:tgtEl>
                                      </p:cBhvr>
                                    </p:animEffect>
                                  </p:childTnLst>
                                </p:cTn>
                              </p:par>
                              <p:par>
                                <p:cTn id="29" presetID="48" presetClass="entr" presetSubtype="0" accel="50000" fill="hold" grpId="0" nodeType="withEffect">
                                  <p:stCondLst>
                                    <p:cond delay="0"/>
                                  </p:stCondLst>
                                  <p:childTnLst>
                                    <p:set>
                                      <p:cBhvr>
                                        <p:cTn id="30" dur="1" fill="hold">
                                          <p:stCondLst>
                                            <p:cond delay="0"/>
                                          </p:stCondLst>
                                        </p:cTn>
                                        <p:tgtEl>
                                          <p:spTgt spid="34843"/>
                                        </p:tgtEl>
                                        <p:attrNameLst>
                                          <p:attrName>style.visibility</p:attrName>
                                        </p:attrNameLst>
                                      </p:cBhvr>
                                      <p:to>
                                        <p:strVal val="visible"/>
                                      </p:to>
                                    </p:set>
                                    <p:anim calcmode="lin" valueType="num">
                                      <p:cBhvr>
                                        <p:cTn id="31" dur="1000" fill="hold"/>
                                        <p:tgtEl>
                                          <p:spTgt spid="348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4843"/>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4843"/>
                                        </p:tgtEl>
                                        <p:attrNameLst>
                                          <p:attrName>ppt_y</p:attrName>
                                        </p:attrNameLst>
                                      </p:cBhvr>
                                      <p:tavLst>
                                        <p:tav tm="0">
                                          <p:val>
                                            <p:strVal val="#ppt_y"/>
                                          </p:val>
                                        </p:tav>
                                        <p:tav tm="100000">
                                          <p:val>
                                            <p:strVal val="#ppt_y"/>
                                          </p:val>
                                        </p:tav>
                                      </p:tavLst>
                                    </p:anim>
                                    <p:animEffect transition="in" filter="fade">
                                      <p:cBhvr>
                                        <p:cTn id="34" dur="1000"/>
                                        <p:tgtEl>
                                          <p:spTgt spid="34843"/>
                                        </p:tgtEl>
                                      </p:cBhvr>
                                    </p:animEffect>
                                  </p:childTnLst>
                                </p:cTn>
                              </p:par>
                              <p:par>
                                <p:cTn id="35" presetID="48" presetClass="entr" presetSubtype="0" accel="50000" fill="hold" grpId="0" nodeType="withEffect">
                                  <p:stCondLst>
                                    <p:cond delay="0"/>
                                  </p:stCondLst>
                                  <p:childTnLst>
                                    <p:set>
                                      <p:cBhvr>
                                        <p:cTn id="36" dur="1" fill="hold">
                                          <p:stCondLst>
                                            <p:cond delay="0"/>
                                          </p:stCondLst>
                                        </p:cTn>
                                        <p:tgtEl>
                                          <p:spTgt spid="34852"/>
                                        </p:tgtEl>
                                        <p:attrNameLst>
                                          <p:attrName>style.visibility</p:attrName>
                                        </p:attrNameLst>
                                      </p:cBhvr>
                                      <p:to>
                                        <p:strVal val="visible"/>
                                      </p:to>
                                    </p:set>
                                    <p:anim calcmode="lin" valueType="num">
                                      <p:cBhvr>
                                        <p:cTn id="37" dur="1000" fill="hold"/>
                                        <p:tgtEl>
                                          <p:spTgt spid="348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34852"/>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34852"/>
                                        </p:tgtEl>
                                        <p:attrNameLst>
                                          <p:attrName>ppt_y</p:attrName>
                                        </p:attrNameLst>
                                      </p:cBhvr>
                                      <p:tavLst>
                                        <p:tav tm="0">
                                          <p:val>
                                            <p:strVal val="#ppt_y"/>
                                          </p:val>
                                        </p:tav>
                                        <p:tav tm="100000">
                                          <p:val>
                                            <p:strVal val="#ppt_y"/>
                                          </p:val>
                                        </p:tav>
                                      </p:tavLst>
                                    </p:anim>
                                    <p:animEffect transition="in" filter="fade">
                                      <p:cBhvr>
                                        <p:cTn id="40" dur="1000"/>
                                        <p:tgtEl>
                                          <p:spTgt spid="34852"/>
                                        </p:tgtEl>
                                      </p:cBhvr>
                                    </p:animEffect>
                                  </p:childTnLst>
                                </p:cTn>
                              </p:par>
                              <p:par>
                                <p:cTn id="41" presetID="48" presetClass="entr" presetSubtype="0" accel="50000" fill="hold" grpId="0" nodeType="withEffect">
                                  <p:stCondLst>
                                    <p:cond delay="0"/>
                                  </p:stCondLst>
                                  <p:childTnLst>
                                    <p:set>
                                      <p:cBhvr>
                                        <p:cTn id="42" dur="1" fill="hold">
                                          <p:stCondLst>
                                            <p:cond delay="0"/>
                                          </p:stCondLst>
                                        </p:cTn>
                                        <p:tgtEl>
                                          <p:spTgt spid="34864"/>
                                        </p:tgtEl>
                                        <p:attrNameLst>
                                          <p:attrName>style.visibility</p:attrName>
                                        </p:attrNameLst>
                                      </p:cBhvr>
                                      <p:to>
                                        <p:strVal val="visible"/>
                                      </p:to>
                                    </p:set>
                                    <p:anim calcmode="lin" valueType="num">
                                      <p:cBhvr>
                                        <p:cTn id="43" dur="1000" fill="hold"/>
                                        <p:tgtEl>
                                          <p:spTgt spid="348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4864"/>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4864"/>
                                        </p:tgtEl>
                                        <p:attrNameLst>
                                          <p:attrName>ppt_y</p:attrName>
                                        </p:attrNameLst>
                                      </p:cBhvr>
                                      <p:tavLst>
                                        <p:tav tm="0">
                                          <p:val>
                                            <p:strVal val="#ppt_y"/>
                                          </p:val>
                                        </p:tav>
                                        <p:tav tm="100000">
                                          <p:val>
                                            <p:strVal val="#ppt_y"/>
                                          </p:val>
                                        </p:tav>
                                      </p:tavLst>
                                    </p:anim>
                                    <p:animEffect transition="in" filter="fade">
                                      <p:cBhvr>
                                        <p:cTn id="46" dur="1000"/>
                                        <p:tgtEl>
                                          <p:spTgt spid="34864"/>
                                        </p:tgtEl>
                                      </p:cBhvr>
                                    </p:animEffect>
                                  </p:childTnLst>
                                </p:cTn>
                              </p:par>
                              <p:par>
                                <p:cTn id="47" presetID="48" presetClass="entr" presetSubtype="0" accel="50000" fill="hold" grpId="0" nodeType="withEffect">
                                  <p:stCondLst>
                                    <p:cond delay="0"/>
                                  </p:stCondLst>
                                  <p:childTnLst>
                                    <p:set>
                                      <p:cBhvr>
                                        <p:cTn id="48" dur="1" fill="hold">
                                          <p:stCondLst>
                                            <p:cond delay="0"/>
                                          </p:stCondLst>
                                        </p:cTn>
                                        <p:tgtEl>
                                          <p:spTgt spid="34863"/>
                                        </p:tgtEl>
                                        <p:attrNameLst>
                                          <p:attrName>style.visibility</p:attrName>
                                        </p:attrNameLst>
                                      </p:cBhvr>
                                      <p:to>
                                        <p:strVal val="visible"/>
                                      </p:to>
                                    </p:set>
                                    <p:anim calcmode="lin" valueType="num">
                                      <p:cBhvr>
                                        <p:cTn id="49" dur="1000" fill="hold"/>
                                        <p:tgtEl>
                                          <p:spTgt spid="348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4863"/>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4863"/>
                                        </p:tgtEl>
                                        <p:attrNameLst>
                                          <p:attrName>ppt_y</p:attrName>
                                        </p:attrNameLst>
                                      </p:cBhvr>
                                      <p:tavLst>
                                        <p:tav tm="0">
                                          <p:val>
                                            <p:strVal val="#ppt_y"/>
                                          </p:val>
                                        </p:tav>
                                        <p:tav tm="100000">
                                          <p:val>
                                            <p:strVal val="#ppt_y"/>
                                          </p:val>
                                        </p:tav>
                                      </p:tavLst>
                                    </p:anim>
                                    <p:animEffect transition="in" filter="fade">
                                      <p:cBhvr>
                                        <p:cTn id="52" dur="1000"/>
                                        <p:tgtEl>
                                          <p:spTgt spid="34863"/>
                                        </p:tgtEl>
                                      </p:cBhvr>
                                    </p:animEffect>
                                  </p:childTnLst>
                                </p:cTn>
                              </p:par>
                              <p:par>
                                <p:cTn id="53" presetID="26" presetClass="entr" presetSubtype="0" fill="hold" grpId="0" nodeType="withEffect">
                                  <p:stCondLst>
                                    <p:cond delay="0"/>
                                  </p:stCondLst>
                                  <p:childTnLst>
                                    <p:set>
                                      <p:cBhvr>
                                        <p:cTn id="54" dur="1" fill="hold">
                                          <p:stCondLst>
                                            <p:cond delay="0"/>
                                          </p:stCondLst>
                                        </p:cTn>
                                        <p:tgtEl>
                                          <p:spTgt spid="34865"/>
                                        </p:tgtEl>
                                        <p:attrNameLst>
                                          <p:attrName>style.visibility</p:attrName>
                                        </p:attrNameLst>
                                      </p:cBhvr>
                                      <p:to>
                                        <p:strVal val="visible"/>
                                      </p:to>
                                    </p:set>
                                    <p:animEffect transition="in" filter="wipe(down)">
                                      <p:cBhvr>
                                        <p:cTn id="55" dur="580">
                                          <p:stCondLst>
                                            <p:cond delay="0"/>
                                          </p:stCondLst>
                                        </p:cTn>
                                        <p:tgtEl>
                                          <p:spTgt spid="34865"/>
                                        </p:tgtEl>
                                      </p:cBhvr>
                                    </p:animEffect>
                                    <p:anim calcmode="lin" valueType="num">
                                      <p:cBhvr>
                                        <p:cTn id="56" dur="1822" tmFilter="0,0; 0.14,0.36; 0.43,0.73; 0.71,0.91; 1.0,1.0">
                                          <p:stCondLst>
                                            <p:cond delay="0"/>
                                          </p:stCondLst>
                                        </p:cTn>
                                        <p:tgtEl>
                                          <p:spTgt spid="3486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486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486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486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4865"/>
                                        </p:tgtEl>
                                        <p:attrNameLst>
                                          <p:attrName>ppt_y</p:attrName>
                                        </p:attrNameLst>
                                      </p:cBhvr>
                                      <p:tavLst>
                                        <p:tav tm="0" fmla="#ppt_y-sin(pi*$)/81">
                                          <p:val>
                                            <p:fltVal val="0"/>
                                          </p:val>
                                        </p:tav>
                                        <p:tav tm="100000">
                                          <p:val>
                                            <p:fltVal val="1"/>
                                          </p:val>
                                        </p:tav>
                                      </p:tavLst>
                                    </p:anim>
                                    <p:animScale>
                                      <p:cBhvr>
                                        <p:cTn id="61" dur="26">
                                          <p:stCondLst>
                                            <p:cond delay="650"/>
                                          </p:stCondLst>
                                        </p:cTn>
                                        <p:tgtEl>
                                          <p:spTgt spid="34865"/>
                                        </p:tgtEl>
                                      </p:cBhvr>
                                      <p:to x="100000" y="60000"/>
                                    </p:animScale>
                                    <p:animScale>
                                      <p:cBhvr>
                                        <p:cTn id="62" dur="166" decel="50000">
                                          <p:stCondLst>
                                            <p:cond delay="676"/>
                                          </p:stCondLst>
                                        </p:cTn>
                                        <p:tgtEl>
                                          <p:spTgt spid="34865"/>
                                        </p:tgtEl>
                                      </p:cBhvr>
                                      <p:to x="100000" y="100000"/>
                                    </p:animScale>
                                    <p:animScale>
                                      <p:cBhvr>
                                        <p:cTn id="63" dur="26">
                                          <p:stCondLst>
                                            <p:cond delay="1312"/>
                                          </p:stCondLst>
                                        </p:cTn>
                                        <p:tgtEl>
                                          <p:spTgt spid="34865"/>
                                        </p:tgtEl>
                                      </p:cBhvr>
                                      <p:to x="100000" y="80000"/>
                                    </p:animScale>
                                    <p:animScale>
                                      <p:cBhvr>
                                        <p:cTn id="64" dur="166" decel="50000">
                                          <p:stCondLst>
                                            <p:cond delay="1338"/>
                                          </p:stCondLst>
                                        </p:cTn>
                                        <p:tgtEl>
                                          <p:spTgt spid="34865"/>
                                        </p:tgtEl>
                                      </p:cBhvr>
                                      <p:to x="100000" y="100000"/>
                                    </p:animScale>
                                    <p:animScale>
                                      <p:cBhvr>
                                        <p:cTn id="65" dur="26">
                                          <p:stCondLst>
                                            <p:cond delay="1642"/>
                                          </p:stCondLst>
                                        </p:cTn>
                                        <p:tgtEl>
                                          <p:spTgt spid="34865"/>
                                        </p:tgtEl>
                                      </p:cBhvr>
                                      <p:to x="100000" y="90000"/>
                                    </p:animScale>
                                    <p:animScale>
                                      <p:cBhvr>
                                        <p:cTn id="66" dur="166" decel="50000">
                                          <p:stCondLst>
                                            <p:cond delay="1668"/>
                                          </p:stCondLst>
                                        </p:cTn>
                                        <p:tgtEl>
                                          <p:spTgt spid="34865"/>
                                        </p:tgtEl>
                                      </p:cBhvr>
                                      <p:to x="100000" y="100000"/>
                                    </p:animScale>
                                    <p:animScale>
                                      <p:cBhvr>
                                        <p:cTn id="67" dur="26">
                                          <p:stCondLst>
                                            <p:cond delay="1808"/>
                                          </p:stCondLst>
                                        </p:cTn>
                                        <p:tgtEl>
                                          <p:spTgt spid="34865"/>
                                        </p:tgtEl>
                                      </p:cBhvr>
                                      <p:to x="100000" y="95000"/>
                                    </p:animScale>
                                    <p:animScale>
                                      <p:cBhvr>
                                        <p:cTn id="68" dur="166" decel="50000">
                                          <p:stCondLst>
                                            <p:cond delay="1834"/>
                                          </p:stCondLst>
                                        </p:cTn>
                                        <p:tgtEl>
                                          <p:spTgt spid="3486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4851"/>
                                        </p:tgtEl>
                                        <p:attrNameLst>
                                          <p:attrName>style.visibility</p:attrName>
                                        </p:attrNameLst>
                                      </p:cBhvr>
                                      <p:to>
                                        <p:strVal val="visible"/>
                                      </p:to>
                                    </p:set>
                                    <p:animEffect transition="in" filter="wipe(down)">
                                      <p:cBhvr>
                                        <p:cTn id="71" dur="580">
                                          <p:stCondLst>
                                            <p:cond delay="0"/>
                                          </p:stCondLst>
                                        </p:cTn>
                                        <p:tgtEl>
                                          <p:spTgt spid="34851"/>
                                        </p:tgtEl>
                                      </p:cBhvr>
                                    </p:animEffect>
                                    <p:anim calcmode="lin" valueType="num">
                                      <p:cBhvr>
                                        <p:cTn id="72" dur="1822" tmFilter="0,0; 0.14,0.36; 0.43,0.73; 0.71,0.91; 1.0,1.0">
                                          <p:stCondLst>
                                            <p:cond delay="0"/>
                                          </p:stCondLst>
                                        </p:cTn>
                                        <p:tgtEl>
                                          <p:spTgt spid="3485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485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485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485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4851"/>
                                        </p:tgtEl>
                                        <p:attrNameLst>
                                          <p:attrName>ppt_y</p:attrName>
                                        </p:attrNameLst>
                                      </p:cBhvr>
                                      <p:tavLst>
                                        <p:tav tm="0" fmla="#ppt_y-sin(pi*$)/81">
                                          <p:val>
                                            <p:fltVal val="0"/>
                                          </p:val>
                                        </p:tav>
                                        <p:tav tm="100000">
                                          <p:val>
                                            <p:fltVal val="1"/>
                                          </p:val>
                                        </p:tav>
                                      </p:tavLst>
                                    </p:anim>
                                    <p:animScale>
                                      <p:cBhvr>
                                        <p:cTn id="77" dur="26">
                                          <p:stCondLst>
                                            <p:cond delay="650"/>
                                          </p:stCondLst>
                                        </p:cTn>
                                        <p:tgtEl>
                                          <p:spTgt spid="34851"/>
                                        </p:tgtEl>
                                      </p:cBhvr>
                                      <p:to x="100000" y="60000"/>
                                    </p:animScale>
                                    <p:animScale>
                                      <p:cBhvr>
                                        <p:cTn id="78" dur="166" decel="50000">
                                          <p:stCondLst>
                                            <p:cond delay="676"/>
                                          </p:stCondLst>
                                        </p:cTn>
                                        <p:tgtEl>
                                          <p:spTgt spid="34851"/>
                                        </p:tgtEl>
                                      </p:cBhvr>
                                      <p:to x="100000" y="100000"/>
                                    </p:animScale>
                                    <p:animScale>
                                      <p:cBhvr>
                                        <p:cTn id="79" dur="26">
                                          <p:stCondLst>
                                            <p:cond delay="1312"/>
                                          </p:stCondLst>
                                        </p:cTn>
                                        <p:tgtEl>
                                          <p:spTgt spid="34851"/>
                                        </p:tgtEl>
                                      </p:cBhvr>
                                      <p:to x="100000" y="80000"/>
                                    </p:animScale>
                                    <p:animScale>
                                      <p:cBhvr>
                                        <p:cTn id="80" dur="166" decel="50000">
                                          <p:stCondLst>
                                            <p:cond delay="1338"/>
                                          </p:stCondLst>
                                        </p:cTn>
                                        <p:tgtEl>
                                          <p:spTgt spid="34851"/>
                                        </p:tgtEl>
                                      </p:cBhvr>
                                      <p:to x="100000" y="100000"/>
                                    </p:animScale>
                                    <p:animScale>
                                      <p:cBhvr>
                                        <p:cTn id="81" dur="26">
                                          <p:stCondLst>
                                            <p:cond delay="1642"/>
                                          </p:stCondLst>
                                        </p:cTn>
                                        <p:tgtEl>
                                          <p:spTgt spid="34851"/>
                                        </p:tgtEl>
                                      </p:cBhvr>
                                      <p:to x="100000" y="90000"/>
                                    </p:animScale>
                                    <p:animScale>
                                      <p:cBhvr>
                                        <p:cTn id="82" dur="166" decel="50000">
                                          <p:stCondLst>
                                            <p:cond delay="1668"/>
                                          </p:stCondLst>
                                        </p:cTn>
                                        <p:tgtEl>
                                          <p:spTgt spid="34851"/>
                                        </p:tgtEl>
                                      </p:cBhvr>
                                      <p:to x="100000" y="100000"/>
                                    </p:animScale>
                                    <p:animScale>
                                      <p:cBhvr>
                                        <p:cTn id="83" dur="26">
                                          <p:stCondLst>
                                            <p:cond delay="1808"/>
                                          </p:stCondLst>
                                        </p:cTn>
                                        <p:tgtEl>
                                          <p:spTgt spid="34851"/>
                                        </p:tgtEl>
                                      </p:cBhvr>
                                      <p:to x="100000" y="95000"/>
                                    </p:animScale>
                                    <p:animScale>
                                      <p:cBhvr>
                                        <p:cTn id="84" dur="166" decel="50000">
                                          <p:stCondLst>
                                            <p:cond delay="1834"/>
                                          </p:stCondLst>
                                        </p:cTn>
                                        <p:tgtEl>
                                          <p:spTgt spid="34851"/>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4866"/>
                                        </p:tgtEl>
                                        <p:attrNameLst>
                                          <p:attrName>style.visibility</p:attrName>
                                        </p:attrNameLst>
                                      </p:cBhvr>
                                      <p:to>
                                        <p:strVal val="visible"/>
                                      </p:to>
                                    </p:set>
                                    <p:animEffect transition="in" filter="wipe(down)">
                                      <p:cBhvr>
                                        <p:cTn id="87" dur="580">
                                          <p:stCondLst>
                                            <p:cond delay="0"/>
                                          </p:stCondLst>
                                        </p:cTn>
                                        <p:tgtEl>
                                          <p:spTgt spid="34866"/>
                                        </p:tgtEl>
                                      </p:cBhvr>
                                    </p:animEffect>
                                    <p:anim calcmode="lin" valueType="num">
                                      <p:cBhvr>
                                        <p:cTn id="88" dur="1822" tmFilter="0,0; 0.14,0.36; 0.43,0.73; 0.71,0.91; 1.0,1.0">
                                          <p:stCondLst>
                                            <p:cond delay="0"/>
                                          </p:stCondLst>
                                        </p:cTn>
                                        <p:tgtEl>
                                          <p:spTgt spid="3486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486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486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486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4866"/>
                                        </p:tgtEl>
                                        <p:attrNameLst>
                                          <p:attrName>ppt_y</p:attrName>
                                        </p:attrNameLst>
                                      </p:cBhvr>
                                      <p:tavLst>
                                        <p:tav tm="0" fmla="#ppt_y-sin(pi*$)/81">
                                          <p:val>
                                            <p:fltVal val="0"/>
                                          </p:val>
                                        </p:tav>
                                        <p:tav tm="100000">
                                          <p:val>
                                            <p:fltVal val="1"/>
                                          </p:val>
                                        </p:tav>
                                      </p:tavLst>
                                    </p:anim>
                                    <p:animScale>
                                      <p:cBhvr>
                                        <p:cTn id="93" dur="26">
                                          <p:stCondLst>
                                            <p:cond delay="650"/>
                                          </p:stCondLst>
                                        </p:cTn>
                                        <p:tgtEl>
                                          <p:spTgt spid="34866"/>
                                        </p:tgtEl>
                                      </p:cBhvr>
                                      <p:to x="100000" y="60000"/>
                                    </p:animScale>
                                    <p:animScale>
                                      <p:cBhvr>
                                        <p:cTn id="94" dur="166" decel="50000">
                                          <p:stCondLst>
                                            <p:cond delay="676"/>
                                          </p:stCondLst>
                                        </p:cTn>
                                        <p:tgtEl>
                                          <p:spTgt spid="34866"/>
                                        </p:tgtEl>
                                      </p:cBhvr>
                                      <p:to x="100000" y="100000"/>
                                    </p:animScale>
                                    <p:animScale>
                                      <p:cBhvr>
                                        <p:cTn id="95" dur="26">
                                          <p:stCondLst>
                                            <p:cond delay="1312"/>
                                          </p:stCondLst>
                                        </p:cTn>
                                        <p:tgtEl>
                                          <p:spTgt spid="34866"/>
                                        </p:tgtEl>
                                      </p:cBhvr>
                                      <p:to x="100000" y="80000"/>
                                    </p:animScale>
                                    <p:animScale>
                                      <p:cBhvr>
                                        <p:cTn id="96" dur="166" decel="50000">
                                          <p:stCondLst>
                                            <p:cond delay="1338"/>
                                          </p:stCondLst>
                                        </p:cTn>
                                        <p:tgtEl>
                                          <p:spTgt spid="34866"/>
                                        </p:tgtEl>
                                      </p:cBhvr>
                                      <p:to x="100000" y="100000"/>
                                    </p:animScale>
                                    <p:animScale>
                                      <p:cBhvr>
                                        <p:cTn id="97" dur="26">
                                          <p:stCondLst>
                                            <p:cond delay="1642"/>
                                          </p:stCondLst>
                                        </p:cTn>
                                        <p:tgtEl>
                                          <p:spTgt spid="34866"/>
                                        </p:tgtEl>
                                      </p:cBhvr>
                                      <p:to x="100000" y="90000"/>
                                    </p:animScale>
                                    <p:animScale>
                                      <p:cBhvr>
                                        <p:cTn id="98" dur="166" decel="50000">
                                          <p:stCondLst>
                                            <p:cond delay="1668"/>
                                          </p:stCondLst>
                                        </p:cTn>
                                        <p:tgtEl>
                                          <p:spTgt spid="34866"/>
                                        </p:tgtEl>
                                      </p:cBhvr>
                                      <p:to x="100000" y="100000"/>
                                    </p:animScale>
                                    <p:animScale>
                                      <p:cBhvr>
                                        <p:cTn id="99" dur="26">
                                          <p:stCondLst>
                                            <p:cond delay="1808"/>
                                          </p:stCondLst>
                                        </p:cTn>
                                        <p:tgtEl>
                                          <p:spTgt spid="34866"/>
                                        </p:tgtEl>
                                      </p:cBhvr>
                                      <p:to x="100000" y="95000"/>
                                    </p:animScale>
                                    <p:animScale>
                                      <p:cBhvr>
                                        <p:cTn id="100" dur="166" decel="50000">
                                          <p:stCondLst>
                                            <p:cond delay="1834"/>
                                          </p:stCondLst>
                                        </p:cTn>
                                        <p:tgtEl>
                                          <p:spTgt spid="34866"/>
                                        </p:tgtEl>
                                      </p:cBhvr>
                                      <p:to x="100000" y="100000"/>
                                    </p:animScale>
                                  </p:childTnLst>
                                </p:cTn>
                              </p:par>
                              <p:par>
                                <p:cTn id="101" presetID="26" presetClass="entr" presetSubtype="0" fill="hold" grpId="1" nodeType="withEffect">
                                  <p:stCondLst>
                                    <p:cond delay="0"/>
                                  </p:stCondLst>
                                  <p:childTnLst>
                                    <p:set>
                                      <p:cBhvr>
                                        <p:cTn id="102" dur="1" fill="hold">
                                          <p:stCondLst>
                                            <p:cond delay="0"/>
                                          </p:stCondLst>
                                        </p:cTn>
                                        <p:tgtEl>
                                          <p:spTgt spid="34864"/>
                                        </p:tgtEl>
                                        <p:attrNameLst>
                                          <p:attrName>style.visibility</p:attrName>
                                        </p:attrNameLst>
                                      </p:cBhvr>
                                      <p:to>
                                        <p:strVal val="visible"/>
                                      </p:to>
                                    </p:set>
                                    <p:animEffect transition="in" filter="wipe(down)">
                                      <p:cBhvr>
                                        <p:cTn id="103" dur="580">
                                          <p:stCondLst>
                                            <p:cond delay="0"/>
                                          </p:stCondLst>
                                        </p:cTn>
                                        <p:tgtEl>
                                          <p:spTgt spid="34864"/>
                                        </p:tgtEl>
                                      </p:cBhvr>
                                    </p:animEffect>
                                    <p:anim calcmode="lin" valueType="num">
                                      <p:cBhvr>
                                        <p:cTn id="104" dur="1822" tmFilter="0,0; 0.14,0.36; 0.43,0.73; 0.71,0.91; 1.0,1.0">
                                          <p:stCondLst>
                                            <p:cond delay="0"/>
                                          </p:stCondLst>
                                        </p:cTn>
                                        <p:tgtEl>
                                          <p:spTgt spid="3486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486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486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486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4864"/>
                                        </p:tgtEl>
                                        <p:attrNameLst>
                                          <p:attrName>ppt_y</p:attrName>
                                        </p:attrNameLst>
                                      </p:cBhvr>
                                      <p:tavLst>
                                        <p:tav tm="0" fmla="#ppt_y-sin(pi*$)/81">
                                          <p:val>
                                            <p:fltVal val="0"/>
                                          </p:val>
                                        </p:tav>
                                        <p:tav tm="100000">
                                          <p:val>
                                            <p:fltVal val="1"/>
                                          </p:val>
                                        </p:tav>
                                      </p:tavLst>
                                    </p:anim>
                                    <p:animScale>
                                      <p:cBhvr>
                                        <p:cTn id="109" dur="26">
                                          <p:stCondLst>
                                            <p:cond delay="650"/>
                                          </p:stCondLst>
                                        </p:cTn>
                                        <p:tgtEl>
                                          <p:spTgt spid="34864"/>
                                        </p:tgtEl>
                                      </p:cBhvr>
                                      <p:to x="100000" y="60000"/>
                                    </p:animScale>
                                    <p:animScale>
                                      <p:cBhvr>
                                        <p:cTn id="110" dur="166" decel="50000">
                                          <p:stCondLst>
                                            <p:cond delay="676"/>
                                          </p:stCondLst>
                                        </p:cTn>
                                        <p:tgtEl>
                                          <p:spTgt spid="34864"/>
                                        </p:tgtEl>
                                      </p:cBhvr>
                                      <p:to x="100000" y="100000"/>
                                    </p:animScale>
                                    <p:animScale>
                                      <p:cBhvr>
                                        <p:cTn id="111" dur="26">
                                          <p:stCondLst>
                                            <p:cond delay="1312"/>
                                          </p:stCondLst>
                                        </p:cTn>
                                        <p:tgtEl>
                                          <p:spTgt spid="34864"/>
                                        </p:tgtEl>
                                      </p:cBhvr>
                                      <p:to x="100000" y="80000"/>
                                    </p:animScale>
                                    <p:animScale>
                                      <p:cBhvr>
                                        <p:cTn id="112" dur="166" decel="50000">
                                          <p:stCondLst>
                                            <p:cond delay="1338"/>
                                          </p:stCondLst>
                                        </p:cTn>
                                        <p:tgtEl>
                                          <p:spTgt spid="34864"/>
                                        </p:tgtEl>
                                      </p:cBhvr>
                                      <p:to x="100000" y="100000"/>
                                    </p:animScale>
                                    <p:animScale>
                                      <p:cBhvr>
                                        <p:cTn id="113" dur="26">
                                          <p:stCondLst>
                                            <p:cond delay="1642"/>
                                          </p:stCondLst>
                                        </p:cTn>
                                        <p:tgtEl>
                                          <p:spTgt spid="34864"/>
                                        </p:tgtEl>
                                      </p:cBhvr>
                                      <p:to x="100000" y="90000"/>
                                    </p:animScale>
                                    <p:animScale>
                                      <p:cBhvr>
                                        <p:cTn id="114" dur="166" decel="50000">
                                          <p:stCondLst>
                                            <p:cond delay="1668"/>
                                          </p:stCondLst>
                                        </p:cTn>
                                        <p:tgtEl>
                                          <p:spTgt spid="34864"/>
                                        </p:tgtEl>
                                      </p:cBhvr>
                                      <p:to x="100000" y="100000"/>
                                    </p:animScale>
                                    <p:animScale>
                                      <p:cBhvr>
                                        <p:cTn id="115" dur="26">
                                          <p:stCondLst>
                                            <p:cond delay="1808"/>
                                          </p:stCondLst>
                                        </p:cTn>
                                        <p:tgtEl>
                                          <p:spTgt spid="34864"/>
                                        </p:tgtEl>
                                      </p:cBhvr>
                                      <p:to x="100000" y="95000"/>
                                    </p:animScale>
                                    <p:animScale>
                                      <p:cBhvr>
                                        <p:cTn id="116" dur="166" decel="50000">
                                          <p:stCondLst>
                                            <p:cond delay="1834"/>
                                          </p:stCondLst>
                                        </p:cTn>
                                        <p:tgtEl>
                                          <p:spTgt spid="34864"/>
                                        </p:tgtEl>
                                      </p:cBhvr>
                                      <p:to x="100000" y="100000"/>
                                    </p:animScale>
                                  </p:childTnLst>
                                </p:cTn>
                              </p:par>
                              <p:par>
                                <p:cTn id="117" presetID="48" presetClass="entr" presetSubtype="0" accel="50000" fill="hold" grpId="0" nodeType="withEffect">
                                  <p:stCondLst>
                                    <p:cond delay="0"/>
                                  </p:stCondLst>
                                  <p:childTnLst>
                                    <p:set>
                                      <p:cBhvr>
                                        <p:cTn id="118" dur="1" fill="hold">
                                          <p:stCondLst>
                                            <p:cond delay="0"/>
                                          </p:stCondLst>
                                        </p:cTn>
                                        <p:tgtEl>
                                          <p:spTgt spid="34842"/>
                                        </p:tgtEl>
                                        <p:attrNameLst>
                                          <p:attrName>style.visibility</p:attrName>
                                        </p:attrNameLst>
                                      </p:cBhvr>
                                      <p:to>
                                        <p:strVal val="visible"/>
                                      </p:to>
                                    </p:set>
                                    <p:anim calcmode="lin" valueType="num">
                                      <p:cBhvr>
                                        <p:cTn id="119" dur="1000" fill="hold"/>
                                        <p:tgtEl>
                                          <p:spTgt spid="348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0" dur="1000" fill="hold"/>
                                        <p:tgtEl>
                                          <p:spTgt spid="34842"/>
                                        </p:tgtEl>
                                        <p:attrNameLst>
                                          <p:attrName>ppt_x</p:attrName>
                                        </p:attrNameLst>
                                      </p:cBhvr>
                                      <p:tavLst>
                                        <p:tav tm="0">
                                          <p:val>
                                            <p:fltVal val="-1"/>
                                          </p:val>
                                        </p:tav>
                                        <p:tav tm="50000">
                                          <p:val>
                                            <p:fltVal val="0.95"/>
                                          </p:val>
                                        </p:tav>
                                        <p:tav tm="100000">
                                          <p:val>
                                            <p:strVal val="#ppt_x"/>
                                          </p:val>
                                        </p:tav>
                                      </p:tavLst>
                                    </p:anim>
                                    <p:anim calcmode="lin" valueType="num">
                                      <p:cBhvr>
                                        <p:cTn id="121" dur="1000" fill="hold"/>
                                        <p:tgtEl>
                                          <p:spTgt spid="34842"/>
                                        </p:tgtEl>
                                        <p:attrNameLst>
                                          <p:attrName>ppt_y</p:attrName>
                                        </p:attrNameLst>
                                      </p:cBhvr>
                                      <p:tavLst>
                                        <p:tav tm="0">
                                          <p:val>
                                            <p:strVal val="#ppt_y"/>
                                          </p:val>
                                        </p:tav>
                                        <p:tav tm="100000">
                                          <p:val>
                                            <p:strVal val="#ppt_y"/>
                                          </p:val>
                                        </p:tav>
                                      </p:tavLst>
                                    </p:anim>
                                    <p:animEffect transition="in" filter="fade">
                                      <p:cBhvr>
                                        <p:cTn id="122" dur="1000"/>
                                        <p:tgtEl>
                                          <p:spTgt spid="34842"/>
                                        </p:tgtEl>
                                      </p:cBhvr>
                                    </p:animEffect>
                                  </p:childTnLst>
                                </p:cTn>
                              </p:par>
                              <p:par>
                                <p:cTn id="123" presetID="26" presetClass="entr" presetSubtype="0" fill="hold" grpId="1" nodeType="withEffect">
                                  <p:stCondLst>
                                    <p:cond delay="0"/>
                                  </p:stCondLst>
                                  <p:childTnLst>
                                    <p:set>
                                      <p:cBhvr>
                                        <p:cTn id="124" dur="1" fill="hold">
                                          <p:stCondLst>
                                            <p:cond delay="0"/>
                                          </p:stCondLst>
                                        </p:cTn>
                                        <p:tgtEl>
                                          <p:spTgt spid="34863"/>
                                        </p:tgtEl>
                                        <p:attrNameLst>
                                          <p:attrName>style.visibility</p:attrName>
                                        </p:attrNameLst>
                                      </p:cBhvr>
                                      <p:to>
                                        <p:strVal val="visible"/>
                                      </p:to>
                                    </p:set>
                                    <p:animEffect transition="in" filter="wipe(down)">
                                      <p:cBhvr>
                                        <p:cTn id="125" dur="580">
                                          <p:stCondLst>
                                            <p:cond delay="0"/>
                                          </p:stCondLst>
                                        </p:cTn>
                                        <p:tgtEl>
                                          <p:spTgt spid="34863"/>
                                        </p:tgtEl>
                                      </p:cBhvr>
                                    </p:animEffect>
                                    <p:anim calcmode="lin" valueType="num">
                                      <p:cBhvr>
                                        <p:cTn id="126" dur="1822" tmFilter="0,0; 0.14,0.36; 0.43,0.73; 0.71,0.91; 1.0,1.0">
                                          <p:stCondLst>
                                            <p:cond delay="0"/>
                                          </p:stCondLst>
                                        </p:cTn>
                                        <p:tgtEl>
                                          <p:spTgt spid="3486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486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486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486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4863"/>
                                        </p:tgtEl>
                                        <p:attrNameLst>
                                          <p:attrName>ppt_y</p:attrName>
                                        </p:attrNameLst>
                                      </p:cBhvr>
                                      <p:tavLst>
                                        <p:tav tm="0" fmla="#ppt_y-sin(pi*$)/81">
                                          <p:val>
                                            <p:fltVal val="0"/>
                                          </p:val>
                                        </p:tav>
                                        <p:tav tm="100000">
                                          <p:val>
                                            <p:fltVal val="1"/>
                                          </p:val>
                                        </p:tav>
                                      </p:tavLst>
                                    </p:anim>
                                    <p:animScale>
                                      <p:cBhvr>
                                        <p:cTn id="131" dur="26">
                                          <p:stCondLst>
                                            <p:cond delay="650"/>
                                          </p:stCondLst>
                                        </p:cTn>
                                        <p:tgtEl>
                                          <p:spTgt spid="34863"/>
                                        </p:tgtEl>
                                      </p:cBhvr>
                                      <p:to x="100000" y="60000"/>
                                    </p:animScale>
                                    <p:animScale>
                                      <p:cBhvr>
                                        <p:cTn id="132" dur="166" decel="50000">
                                          <p:stCondLst>
                                            <p:cond delay="676"/>
                                          </p:stCondLst>
                                        </p:cTn>
                                        <p:tgtEl>
                                          <p:spTgt spid="34863"/>
                                        </p:tgtEl>
                                      </p:cBhvr>
                                      <p:to x="100000" y="100000"/>
                                    </p:animScale>
                                    <p:animScale>
                                      <p:cBhvr>
                                        <p:cTn id="133" dur="26">
                                          <p:stCondLst>
                                            <p:cond delay="1312"/>
                                          </p:stCondLst>
                                        </p:cTn>
                                        <p:tgtEl>
                                          <p:spTgt spid="34863"/>
                                        </p:tgtEl>
                                      </p:cBhvr>
                                      <p:to x="100000" y="80000"/>
                                    </p:animScale>
                                    <p:animScale>
                                      <p:cBhvr>
                                        <p:cTn id="134" dur="166" decel="50000">
                                          <p:stCondLst>
                                            <p:cond delay="1338"/>
                                          </p:stCondLst>
                                        </p:cTn>
                                        <p:tgtEl>
                                          <p:spTgt spid="34863"/>
                                        </p:tgtEl>
                                      </p:cBhvr>
                                      <p:to x="100000" y="100000"/>
                                    </p:animScale>
                                    <p:animScale>
                                      <p:cBhvr>
                                        <p:cTn id="135" dur="26">
                                          <p:stCondLst>
                                            <p:cond delay="1642"/>
                                          </p:stCondLst>
                                        </p:cTn>
                                        <p:tgtEl>
                                          <p:spTgt spid="34863"/>
                                        </p:tgtEl>
                                      </p:cBhvr>
                                      <p:to x="100000" y="90000"/>
                                    </p:animScale>
                                    <p:animScale>
                                      <p:cBhvr>
                                        <p:cTn id="136" dur="166" decel="50000">
                                          <p:stCondLst>
                                            <p:cond delay="1668"/>
                                          </p:stCondLst>
                                        </p:cTn>
                                        <p:tgtEl>
                                          <p:spTgt spid="34863"/>
                                        </p:tgtEl>
                                      </p:cBhvr>
                                      <p:to x="100000" y="100000"/>
                                    </p:animScale>
                                    <p:animScale>
                                      <p:cBhvr>
                                        <p:cTn id="137" dur="26">
                                          <p:stCondLst>
                                            <p:cond delay="1808"/>
                                          </p:stCondLst>
                                        </p:cTn>
                                        <p:tgtEl>
                                          <p:spTgt spid="34863"/>
                                        </p:tgtEl>
                                      </p:cBhvr>
                                      <p:to x="100000" y="95000"/>
                                    </p:animScale>
                                    <p:animScale>
                                      <p:cBhvr>
                                        <p:cTn id="138" dur="166" decel="50000">
                                          <p:stCondLst>
                                            <p:cond delay="1834"/>
                                          </p:stCondLst>
                                        </p:cTn>
                                        <p:tgtEl>
                                          <p:spTgt spid="34863"/>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34846"/>
                                        </p:tgtEl>
                                        <p:attrNameLst>
                                          <p:attrName>style.visibility</p:attrName>
                                        </p:attrNameLst>
                                      </p:cBhvr>
                                      <p:to>
                                        <p:strVal val="visible"/>
                                      </p:to>
                                    </p:set>
                                    <p:animEffect transition="in" filter="wipe(down)">
                                      <p:cBhvr>
                                        <p:cTn id="141" dur="580">
                                          <p:stCondLst>
                                            <p:cond delay="0"/>
                                          </p:stCondLst>
                                        </p:cTn>
                                        <p:tgtEl>
                                          <p:spTgt spid="34846"/>
                                        </p:tgtEl>
                                      </p:cBhvr>
                                    </p:animEffect>
                                    <p:anim calcmode="lin" valueType="num">
                                      <p:cBhvr>
                                        <p:cTn id="142" dur="1822" tmFilter="0,0; 0.14,0.36; 0.43,0.73; 0.71,0.91; 1.0,1.0">
                                          <p:stCondLst>
                                            <p:cond delay="0"/>
                                          </p:stCondLst>
                                        </p:cTn>
                                        <p:tgtEl>
                                          <p:spTgt spid="34846"/>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4846"/>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4846"/>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4846"/>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4846"/>
                                        </p:tgtEl>
                                        <p:attrNameLst>
                                          <p:attrName>ppt_y</p:attrName>
                                        </p:attrNameLst>
                                      </p:cBhvr>
                                      <p:tavLst>
                                        <p:tav tm="0" fmla="#ppt_y-sin(pi*$)/81">
                                          <p:val>
                                            <p:fltVal val="0"/>
                                          </p:val>
                                        </p:tav>
                                        <p:tav tm="100000">
                                          <p:val>
                                            <p:fltVal val="1"/>
                                          </p:val>
                                        </p:tav>
                                      </p:tavLst>
                                    </p:anim>
                                    <p:animScale>
                                      <p:cBhvr>
                                        <p:cTn id="147" dur="26">
                                          <p:stCondLst>
                                            <p:cond delay="650"/>
                                          </p:stCondLst>
                                        </p:cTn>
                                        <p:tgtEl>
                                          <p:spTgt spid="34846"/>
                                        </p:tgtEl>
                                      </p:cBhvr>
                                      <p:to x="100000" y="60000"/>
                                    </p:animScale>
                                    <p:animScale>
                                      <p:cBhvr>
                                        <p:cTn id="148" dur="166" decel="50000">
                                          <p:stCondLst>
                                            <p:cond delay="676"/>
                                          </p:stCondLst>
                                        </p:cTn>
                                        <p:tgtEl>
                                          <p:spTgt spid="34846"/>
                                        </p:tgtEl>
                                      </p:cBhvr>
                                      <p:to x="100000" y="100000"/>
                                    </p:animScale>
                                    <p:animScale>
                                      <p:cBhvr>
                                        <p:cTn id="149" dur="26">
                                          <p:stCondLst>
                                            <p:cond delay="1312"/>
                                          </p:stCondLst>
                                        </p:cTn>
                                        <p:tgtEl>
                                          <p:spTgt spid="34846"/>
                                        </p:tgtEl>
                                      </p:cBhvr>
                                      <p:to x="100000" y="80000"/>
                                    </p:animScale>
                                    <p:animScale>
                                      <p:cBhvr>
                                        <p:cTn id="150" dur="166" decel="50000">
                                          <p:stCondLst>
                                            <p:cond delay="1338"/>
                                          </p:stCondLst>
                                        </p:cTn>
                                        <p:tgtEl>
                                          <p:spTgt spid="34846"/>
                                        </p:tgtEl>
                                      </p:cBhvr>
                                      <p:to x="100000" y="100000"/>
                                    </p:animScale>
                                    <p:animScale>
                                      <p:cBhvr>
                                        <p:cTn id="151" dur="26">
                                          <p:stCondLst>
                                            <p:cond delay="1642"/>
                                          </p:stCondLst>
                                        </p:cTn>
                                        <p:tgtEl>
                                          <p:spTgt spid="34846"/>
                                        </p:tgtEl>
                                      </p:cBhvr>
                                      <p:to x="100000" y="90000"/>
                                    </p:animScale>
                                    <p:animScale>
                                      <p:cBhvr>
                                        <p:cTn id="152" dur="166" decel="50000">
                                          <p:stCondLst>
                                            <p:cond delay="1668"/>
                                          </p:stCondLst>
                                        </p:cTn>
                                        <p:tgtEl>
                                          <p:spTgt spid="34846"/>
                                        </p:tgtEl>
                                      </p:cBhvr>
                                      <p:to x="100000" y="100000"/>
                                    </p:animScale>
                                    <p:animScale>
                                      <p:cBhvr>
                                        <p:cTn id="153" dur="26">
                                          <p:stCondLst>
                                            <p:cond delay="1808"/>
                                          </p:stCondLst>
                                        </p:cTn>
                                        <p:tgtEl>
                                          <p:spTgt spid="34846"/>
                                        </p:tgtEl>
                                      </p:cBhvr>
                                      <p:to x="100000" y="95000"/>
                                    </p:animScale>
                                    <p:animScale>
                                      <p:cBhvr>
                                        <p:cTn id="154" dur="166" decel="50000">
                                          <p:stCondLst>
                                            <p:cond delay="1834"/>
                                          </p:stCondLst>
                                        </p:cTn>
                                        <p:tgtEl>
                                          <p:spTgt spid="348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2" grpId="0" animBg="1"/>
      <p:bldP spid="34843" grpId="0" animBg="1"/>
      <p:bldP spid="34844" grpId="0" animBg="1"/>
      <p:bldP spid="34846" grpId="0" animBg="1"/>
      <p:bldP spid="34851" grpId="0" animBg="1"/>
      <p:bldP spid="34852" grpId="0" animBg="1"/>
      <p:bldP spid="34860" grpId="0" animBg="1"/>
      <p:bldP spid="34861" grpId="0" animBg="1"/>
      <p:bldP spid="34862" grpId="0" animBg="1"/>
      <p:bldP spid="34863" grpId="0" animBg="1"/>
      <p:bldP spid="34863" grpId="1" animBg="1"/>
      <p:bldP spid="34864" grpId="0" animBg="1"/>
      <p:bldP spid="34864" grpId="1" animBg="1"/>
      <p:bldP spid="34865" grpId="0" animBg="1"/>
      <p:bldP spid="348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ZMI\Desktop\التلاسيميا\كبد.jpg"/>
          <p:cNvPicPr>
            <a:picLocks noChangeAspect="1" noChangeArrowheads="1"/>
          </p:cNvPicPr>
          <p:nvPr/>
        </p:nvPicPr>
        <p:blipFill>
          <a:blip r:embed="rId2" cstate="print"/>
          <a:srcRect/>
          <a:stretch>
            <a:fillRect/>
          </a:stretch>
        </p:blipFill>
        <p:spPr bwMode="auto">
          <a:xfrm>
            <a:off x="3962400" y="762000"/>
            <a:ext cx="2293937" cy="1724025"/>
          </a:xfrm>
          <a:prstGeom prst="rect">
            <a:avLst/>
          </a:prstGeom>
          <a:noFill/>
        </p:spPr>
      </p:pic>
      <p:pic>
        <p:nvPicPr>
          <p:cNvPr id="3" name="Picture 2" descr="C:\Users\AZMI\Desktop\التلاسيميا\بنكرياس.jpg"/>
          <p:cNvPicPr>
            <a:picLocks noChangeAspect="1" noChangeArrowheads="1"/>
          </p:cNvPicPr>
          <p:nvPr/>
        </p:nvPicPr>
        <p:blipFill>
          <a:blip r:embed="rId3" cstate="print"/>
          <a:srcRect/>
          <a:stretch>
            <a:fillRect/>
          </a:stretch>
        </p:blipFill>
        <p:spPr bwMode="auto">
          <a:xfrm>
            <a:off x="6477000" y="838200"/>
            <a:ext cx="2189163" cy="1633537"/>
          </a:xfrm>
          <a:prstGeom prst="rect">
            <a:avLst/>
          </a:prstGeom>
          <a:noFill/>
        </p:spPr>
      </p:pic>
      <p:pic>
        <p:nvPicPr>
          <p:cNvPr id="96259" name="Picture 3" descr="C:\Users\AZMI\Desktop\عضلةنسخ.jpg"/>
          <p:cNvPicPr>
            <a:picLocks noChangeAspect="1" noChangeArrowheads="1"/>
          </p:cNvPicPr>
          <p:nvPr/>
        </p:nvPicPr>
        <p:blipFill>
          <a:blip r:embed="rId4" cstate="print"/>
          <a:srcRect/>
          <a:stretch>
            <a:fillRect/>
          </a:stretch>
        </p:blipFill>
        <p:spPr bwMode="auto">
          <a:xfrm>
            <a:off x="2209800" y="914400"/>
            <a:ext cx="1864504" cy="1497906"/>
          </a:xfrm>
          <a:prstGeom prst="rect">
            <a:avLst/>
          </a:prstGeom>
          <a:noFill/>
        </p:spPr>
      </p:pic>
      <p:pic>
        <p:nvPicPr>
          <p:cNvPr id="96260" name="Picture 4" descr="C:\Users\AZMI\Desktop\نسيج شحمي.jpg"/>
          <p:cNvPicPr>
            <a:picLocks noChangeAspect="1" noChangeArrowheads="1"/>
          </p:cNvPicPr>
          <p:nvPr/>
        </p:nvPicPr>
        <p:blipFill>
          <a:blip r:embed="rId5" cstate="print"/>
          <a:srcRect/>
          <a:stretch>
            <a:fillRect/>
          </a:stretch>
        </p:blipFill>
        <p:spPr bwMode="auto">
          <a:xfrm>
            <a:off x="685800" y="838200"/>
            <a:ext cx="1570037" cy="1531236"/>
          </a:xfrm>
          <a:prstGeom prst="rect">
            <a:avLst/>
          </a:prstGeom>
          <a:noFill/>
        </p:spPr>
      </p:pic>
      <p:cxnSp>
        <p:nvCxnSpPr>
          <p:cNvPr id="7" name="Straight Arrow Connector 6"/>
          <p:cNvCxnSpPr>
            <a:endCxn id="23" idx="0"/>
          </p:cNvCxnSpPr>
          <p:nvPr/>
        </p:nvCxnSpPr>
        <p:spPr bwMode="auto">
          <a:xfrm rot="16200000" flipH="1">
            <a:off x="7162800" y="2438400"/>
            <a:ext cx="990600" cy="685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Arrow Connector 7"/>
          <p:cNvCxnSpPr>
            <a:endCxn id="27" idx="0"/>
          </p:cNvCxnSpPr>
          <p:nvPr/>
        </p:nvCxnSpPr>
        <p:spPr bwMode="auto">
          <a:xfrm rot="5400000">
            <a:off x="6381750" y="2343150"/>
            <a:ext cx="990600" cy="8763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Rectangle 22"/>
          <p:cNvSpPr/>
          <p:nvPr/>
        </p:nvSpPr>
        <p:spPr bwMode="auto">
          <a:xfrm>
            <a:off x="7315200" y="3276600"/>
            <a:ext cx="13716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موات كامل وسريع لخلايا بيتا </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27" name="Rectangle 26"/>
          <p:cNvSpPr/>
          <p:nvPr/>
        </p:nvSpPr>
        <p:spPr bwMode="auto">
          <a:xfrm>
            <a:off x="57912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موات جزئي ومتدرج لخلايا بيتا </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32" name="Down Arrow 31"/>
          <p:cNvSpPr/>
          <p:nvPr/>
        </p:nvSpPr>
        <p:spPr bwMode="auto">
          <a:xfrm>
            <a:off x="78486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33" name="Down Arrow 32"/>
          <p:cNvSpPr/>
          <p:nvPr/>
        </p:nvSpPr>
        <p:spPr bwMode="auto">
          <a:xfrm>
            <a:off x="62484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cxnSp>
        <p:nvCxnSpPr>
          <p:cNvPr id="34" name="Straight Arrow Connector 33"/>
          <p:cNvCxnSpPr/>
          <p:nvPr/>
        </p:nvCxnSpPr>
        <p:spPr bwMode="auto">
          <a:xfrm rot="5400000">
            <a:off x="4191000" y="2743200"/>
            <a:ext cx="1219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5400000">
            <a:off x="2057400" y="2286000"/>
            <a:ext cx="1295400" cy="685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16200000" flipH="1">
            <a:off x="1409700" y="2400300"/>
            <a:ext cx="1219200" cy="533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3" name="Rectangle 42"/>
          <p:cNvSpPr/>
          <p:nvPr/>
        </p:nvSpPr>
        <p:spPr bwMode="auto">
          <a:xfrm>
            <a:off x="41910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مقاومة مركزية على الإنسولين</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44" name="Rectangle 43"/>
          <p:cNvSpPr/>
          <p:nvPr/>
        </p:nvSpPr>
        <p:spPr bwMode="auto">
          <a:xfrm>
            <a:off x="17526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مقاومة محيطية على الإنسولين</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45" name="Rectangle 44"/>
          <p:cNvSpPr/>
          <p:nvPr/>
        </p:nvSpPr>
        <p:spPr bwMode="auto">
          <a:xfrm>
            <a:off x="7391400" y="5181600"/>
            <a:ext cx="1295400" cy="1371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bg1"/>
                </a:solidFill>
                <a:effectLst/>
                <a:latin typeface="Times New Roman" pitchFamily="18" charset="0"/>
                <a:cs typeface="Arial" charset="0"/>
              </a:rPr>
              <a:t>سكري نمط أول معتمد على الإنسولين</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p:txBody>
      </p:sp>
      <p:sp>
        <p:nvSpPr>
          <p:cNvPr id="48" name="Rectangle 47"/>
          <p:cNvSpPr/>
          <p:nvPr/>
        </p:nvSpPr>
        <p:spPr bwMode="auto">
          <a:xfrm>
            <a:off x="1600200" y="5181600"/>
            <a:ext cx="5486400" cy="1371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a:ln>
                  <a:noFill/>
                </a:ln>
                <a:solidFill>
                  <a:schemeClr val="bg1"/>
                </a:solidFill>
                <a:effectLst/>
                <a:latin typeface="Times New Roman" pitchFamily="18" charset="0"/>
                <a:cs typeface="Arial" charset="0"/>
              </a:rPr>
              <a:t>سكري نمط ثاني غير معتمد على الإنسولين</a:t>
            </a:r>
          </a:p>
          <a:p>
            <a:pPr marL="0" marR="0" indent="0" algn="ctr" defTabSz="914400" rtl="1" eaLnBrk="1" fontAlgn="base" latinLnBrk="0" hangingPunct="1">
              <a:lnSpc>
                <a:spcPct val="100000"/>
              </a:lnSpc>
              <a:spcBef>
                <a:spcPct val="0"/>
              </a:spcBef>
              <a:spcAft>
                <a:spcPct val="0"/>
              </a:spcAft>
              <a:buClrTx/>
              <a:buSzTx/>
              <a:buFontTx/>
              <a:buNone/>
              <a:tabLst/>
            </a:pPr>
            <a:r>
              <a:rPr lang="ar-SY" sz="2800" b="1" dirty="0" smtClean="0">
                <a:solidFill>
                  <a:schemeClr val="bg1"/>
                </a:solidFill>
                <a:latin typeface="Times New Roman" pitchFamily="18" charset="0"/>
                <a:cs typeface="Arial" charset="0"/>
              </a:rPr>
              <a:t>في مراحله الأولى</a:t>
            </a:r>
            <a:endParaRPr kumimoji="0" lang="en-US" sz="2800" b="1" i="0" u="none" strike="noStrike" cap="none" normalizeH="0" baseline="0" dirty="0" smtClean="0">
              <a:ln>
                <a:noFill/>
              </a:ln>
              <a:solidFill>
                <a:schemeClr val="bg1"/>
              </a:solidFill>
              <a:effectLst/>
              <a:latin typeface="Times New Roman" pitchFamily="18" charset="0"/>
              <a:cs typeface="Arial" charset="0"/>
            </a:endParaRPr>
          </a:p>
        </p:txBody>
      </p:sp>
      <p:sp>
        <p:nvSpPr>
          <p:cNvPr id="51" name="Down Arrow 50"/>
          <p:cNvSpPr/>
          <p:nvPr/>
        </p:nvSpPr>
        <p:spPr bwMode="auto">
          <a:xfrm>
            <a:off x="22098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2" name="Down Arrow 51"/>
          <p:cNvSpPr/>
          <p:nvPr/>
        </p:nvSpPr>
        <p:spPr bwMode="auto">
          <a:xfrm>
            <a:off x="46482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8" name="Title 57"/>
          <p:cNvSpPr>
            <a:spLocks noGrp="1"/>
          </p:cNvSpPr>
          <p:nvPr>
            <p:ph type="title"/>
          </p:nvPr>
        </p:nvSpPr>
        <p:spPr>
          <a:xfrm>
            <a:off x="457200" y="0"/>
            <a:ext cx="8305800" cy="990600"/>
          </a:xfrm>
        </p:spPr>
        <p:txBody>
          <a:bodyPr>
            <a:normAutofit/>
          </a:bodyPr>
          <a:lstStyle/>
          <a:p>
            <a:r>
              <a:rPr lang="ar-SY" sz="3200" b="1" dirty="0" smtClean="0"/>
              <a:t>آلية حدوث السكري النمط الأول والنمط الثاني الشائعة</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51720" y="1916832"/>
            <a:ext cx="2232248" cy="17802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000" b="1" dirty="0" smtClean="0"/>
              <a:t>التلاسيميا</a:t>
            </a:r>
            <a:endParaRPr lang="ar-SA" sz="2000" b="1" dirty="0" smtClean="0"/>
          </a:p>
          <a:p>
            <a:pPr algn="ctr"/>
            <a:r>
              <a:rPr lang="ar-SA" sz="2000" b="1" dirty="0" smtClean="0"/>
              <a:t>بيتا</a:t>
            </a:r>
            <a:endParaRPr lang="en-US" sz="2400" b="1" dirty="0"/>
          </a:p>
        </p:txBody>
      </p:sp>
      <p:sp>
        <p:nvSpPr>
          <p:cNvPr id="3" name="Oval 2"/>
          <p:cNvSpPr/>
          <p:nvPr/>
        </p:nvSpPr>
        <p:spPr>
          <a:xfrm>
            <a:off x="6444208" y="4437112"/>
            <a:ext cx="2214578" cy="221457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err="1" smtClean="0"/>
              <a:t>تلاسيميا</a:t>
            </a:r>
            <a:r>
              <a:rPr lang="ar-SA" sz="2400" b="1" dirty="0" smtClean="0"/>
              <a:t> بيتا الصغرى </a:t>
            </a:r>
            <a:endParaRPr lang="en-US" sz="2400" dirty="0"/>
          </a:p>
        </p:txBody>
      </p:sp>
      <p:sp>
        <p:nvSpPr>
          <p:cNvPr id="4" name="Oval 3"/>
          <p:cNvSpPr/>
          <p:nvPr/>
        </p:nvSpPr>
        <p:spPr>
          <a:xfrm>
            <a:off x="3491880" y="4643422"/>
            <a:ext cx="2214578" cy="221457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err="1" smtClean="0"/>
              <a:t>تلاسيميا</a:t>
            </a:r>
            <a:r>
              <a:rPr lang="ar-SA" sz="2400" b="1" dirty="0" smtClean="0"/>
              <a:t> </a:t>
            </a:r>
            <a:r>
              <a:rPr lang="ar-SA" sz="3200" b="1" dirty="0" smtClean="0"/>
              <a:t>بيتا الكبرى </a:t>
            </a:r>
            <a:endParaRPr lang="en-US" sz="3200" dirty="0"/>
          </a:p>
        </p:txBody>
      </p:sp>
      <p:sp>
        <p:nvSpPr>
          <p:cNvPr id="5" name="Oval 4"/>
          <p:cNvSpPr/>
          <p:nvPr/>
        </p:nvSpPr>
        <p:spPr>
          <a:xfrm>
            <a:off x="611560" y="4437112"/>
            <a:ext cx="2214578" cy="221457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err="1" smtClean="0"/>
              <a:t>تلاسيميا</a:t>
            </a:r>
            <a:r>
              <a:rPr lang="ar-SA" sz="2400" b="1" dirty="0" smtClean="0"/>
              <a:t> </a:t>
            </a:r>
            <a:r>
              <a:rPr lang="ar-SY" sz="2400" b="1" dirty="0" smtClean="0"/>
              <a:t>بيتا </a:t>
            </a:r>
            <a:r>
              <a:rPr lang="ar-SA" sz="2000" b="1" dirty="0" smtClean="0"/>
              <a:t>المتوسطة </a:t>
            </a:r>
            <a:endParaRPr lang="en-US" sz="2400" dirty="0"/>
          </a:p>
        </p:txBody>
      </p:sp>
      <p:cxnSp>
        <p:nvCxnSpPr>
          <p:cNvPr id="7" name="Straight Arrow Connector 6"/>
          <p:cNvCxnSpPr>
            <a:stCxn id="2" idx="4"/>
            <a:endCxn id="4" idx="0"/>
          </p:cNvCxnSpPr>
          <p:nvPr/>
        </p:nvCxnSpPr>
        <p:spPr>
          <a:xfrm>
            <a:off x="3167844" y="3697082"/>
            <a:ext cx="1431325" cy="9463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4"/>
            <a:endCxn id="3" idx="0"/>
          </p:cNvCxnSpPr>
          <p:nvPr/>
        </p:nvCxnSpPr>
        <p:spPr>
          <a:xfrm>
            <a:off x="3167844" y="3697082"/>
            <a:ext cx="4383653" cy="74003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4"/>
          </p:cNvCxnSpPr>
          <p:nvPr/>
        </p:nvCxnSpPr>
        <p:spPr>
          <a:xfrm flipH="1">
            <a:off x="2195736" y="3697082"/>
            <a:ext cx="972108" cy="74003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1"/>
          <p:cNvSpPr/>
          <p:nvPr/>
        </p:nvSpPr>
        <p:spPr>
          <a:xfrm>
            <a:off x="3419872" y="0"/>
            <a:ext cx="2448272" cy="206828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b="1" dirty="0" smtClean="0"/>
              <a:t>أنواع </a:t>
            </a:r>
            <a:r>
              <a:rPr lang="ar-SY" sz="2400" b="1" dirty="0" err="1" smtClean="0"/>
              <a:t>التلاسيميا</a:t>
            </a:r>
            <a:endParaRPr lang="en-US" sz="2400" b="1" dirty="0"/>
          </a:p>
        </p:txBody>
      </p:sp>
      <p:cxnSp>
        <p:nvCxnSpPr>
          <p:cNvPr id="33" name="Straight Arrow Connector 6"/>
          <p:cNvCxnSpPr/>
          <p:nvPr/>
        </p:nvCxnSpPr>
        <p:spPr>
          <a:xfrm>
            <a:off x="4668610" y="2060848"/>
            <a:ext cx="3071742" cy="3600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8"/>
          <p:cNvCxnSpPr/>
          <p:nvPr/>
        </p:nvCxnSpPr>
        <p:spPr>
          <a:xfrm flipH="1">
            <a:off x="4211960" y="2060848"/>
            <a:ext cx="456650" cy="3600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Oval 1"/>
          <p:cNvSpPr/>
          <p:nvPr/>
        </p:nvSpPr>
        <p:spPr>
          <a:xfrm>
            <a:off x="6516216" y="2564904"/>
            <a:ext cx="2232248" cy="17802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000" b="1" dirty="0" smtClean="0"/>
              <a:t>التلاسيميا</a:t>
            </a:r>
            <a:endParaRPr lang="ar-SA" sz="2000" b="1" dirty="0" smtClean="0"/>
          </a:p>
          <a:p>
            <a:pPr algn="ctr"/>
            <a:r>
              <a:rPr lang="ar-SA" sz="2000" b="1" dirty="0" smtClean="0"/>
              <a:t>ألفا</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ppt_w*2.5"/>
                                          </p:val>
                                        </p:tav>
                                        <p:tav tm="100000">
                                          <p:val>
                                            <p:strVal val="#ppt_w"/>
                                          </p:val>
                                        </p:tav>
                                      </p:tavLst>
                                    </p:anim>
                                    <p:anim calcmode="lin" valueType="num">
                                      <p:cBhvr>
                                        <p:cTn id="15" dur="500" fill="hold"/>
                                        <p:tgtEl>
                                          <p:spTgt spid="33"/>
                                        </p:tgtEl>
                                        <p:attrNameLst>
                                          <p:attrName>ppt_h</p:attrName>
                                        </p:attrNameLst>
                                      </p:cBhvr>
                                      <p:tavLst>
                                        <p:tav tm="0">
                                          <p:val>
                                            <p:strVal val="#ppt_h*0.01"/>
                                          </p:val>
                                        </p:tav>
                                        <p:tav tm="100000">
                                          <p:val>
                                            <p:strVal val="#ppt_h"/>
                                          </p:val>
                                        </p:tav>
                                      </p:tavLst>
                                    </p:anim>
                                    <p:anim calcmode="lin" valueType="num">
                                      <p:cBhvr>
                                        <p:cTn id="16" dur="500" fill="hold"/>
                                        <p:tgtEl>
                                          <p:spTgt spid="33"/>
                                        </p:tgtEl>
                                        <p:attrNameLst>
                                          <p:attrName>ppt_x</p:attrName>
                                        </p:attrNameLst>
                                      </p:cBhvr>
                                      <p:tavLst>
                                        <p:tav tm="0">
                                          <p:val>
                                            <p:strVal val="#ppt_x"/>
                                          </p:val>
                                        </p:tav>
                                        <p:tav tm="100000">
                                          <p:val>
                                            <p:strVal val="#ppt_x"/>
                                          </p:val>
                                        </p:tav>
                                      </p:tavLst>
                                    </p:anim>
                                    <p:anim calcmode="lin" valueType="num">
                                      <p:cBhvr>
                                        <p:cTn id="17" dur="500" fill="hold"/>
                                        <p:tgtEl>
                                          <p:spTgt spid="33"/>
                                        </p:tgtEl>
                                        <p:attrNameLst>
                                          <p:attrName>ppt_y</p:attrName>
                                        </p:attrNameLst>
                                      </p:cBhvr>
                                      <p:tavLst>
                                        <p:tav tm="0">
                                          <p:val>
                                            <p:strVal val="#ppt_h+1"/>
                                          </p:val>
                                        </p:tav>
                                        <p:tav tm="100000">
                                          <p:val>
                                            <p:strVal val="#ppt_y"/>
                                          </p:val>
                                        </p:tav>
                                      </p:tavLst>
                                    </p:anim>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strVal val="#ppt_w*2.5"/>
                                          </p:val>
                                        </p:tav>
                                        <p:tav tm="100000">
                                          <p:val>
                                            <p:strVal val="#ppt_w"/>
                                          </p:val>
                                        </p:tav>
                                      </p:tavLst>
                                    </p:anim>
                                    <p:anim calcmode="lin" valueType="num">
                                      <p:cBhvr>
                                        <p:cTn id="24" dur="500" fill="hold"/>
                                        <p:tgtEl>
                                          <p:spTgt spid="41"/>
                                        </p:tgtEl>
                                        <p:attrNameLst>
                                          <p:attrName>ppt_h</p:attrName>
                                        </p:attrNameLst>
                                      </p:cBhvr>
                                      <p:tavLst>
                                        <p:tav tm="0">
                                          <p:val>
                                            <p:strVal val="#ppt_h*0.01"/>
                                          </p:val>
                                        </p:tav>
                                        <p:tav tm="100000">
                                          <p:val>
                                            <p:strVal val="#ppt_h"/>
                                          </p:val>
                                        </p:tav>
                                      </p:tavLst>
                                    </p:anim>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ppt_h+1"/>
                                          </p:val>
                                        </p:tav>
                                        <p:tav tm="100000">
                                          <p:val>
                                            <p:strVal val="#ppt_y"/>
                                          </p:val>
                                        </p:tav>
                                      </p:tavLst>
                                    </p:anim>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amond(in)">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Scale>
                                      <p:cBhvr>
                                        <p:cTn id="53"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500" decel="50000" fill="hold">
                                          <p:stCondLst>
                                            <p:cond delay="0"/>
                                          </p:stCondLst>
                                        </p:cTn>
                                        <p:tgtEl>
                                          <p:spTgt spid="3"/>
                                        </p:tgtEl>
                                        <p:attrNameLst>
                                          <p:attrName>ppt_x</p:attrName>
                                          <p:attrName>ppt_y</p:attrName>
                                        </p:attrNameLst>
                                      </p:cBhvr>
                                    </p:animMotion>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58" presetClass="entr" presetSubtype="0" accel="10000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strVal val="#ppt_w*2.5"/>
                                          </p:val>
                                        </p:tav>
                                        <p:tav tm="100000">
                                          <p:val>
                                            <p:strVal val="#ppt_w"/>
                                          </p:val>
                                        </p:tav>
                                      </p:tavLst>
                                    </p:anim>
                                    <p:anim calcmode="lin" valueType="num">
                                      <p:cBhvr>
                                        <p:cTn id="68" dur="500" fill="hold"/>
                                        <p:tgtEl>
                                          <p:spTgt spid="5"/>
                                        </p:tgtEl>
                                        <p:attrNameLst>
                                          <p:attrName>ppt_h</p:attrName>
                                        </p:attrNameLst>
                                      </p:cBhvr>
                                      <p:tavLst>
                                        <p:tav tm="0">
                                          <p:val>
                                            <p:strVal val="#ppt_h*0.01"/>
                                          </p:val>
                                        </p:tav>
                                        <p:tav tm="100000">
                                          <p:val>
                                            <p:strVal val="#ppt_h"/>
                                          </p:val>
                                        </p:tav>
                                      </p:tavLst>
                                    </p:anim>
                                    <p:anim calcmode="lin" valueType="num">
                                      <p:cBhvr>
                                        <p:cTn id="69" dur="500" fill="hold"/>
                                        <p:tgtEl>
                                          <p:spTgt spid="5"/>
                                        </p:tgtEl>
                                        <p:attrNameLst>
                                          <p:attrName>ppt_x</p:attrName>
                                        </p:attrNameLst>
                                      </p:cBhvr>
                                      <p:tavLst>
                                        <p:tav tm="0">
                                          <p:val>
                                            <p:strVal val="#ppt_x"/>
                                          </p:val>
                                        </p:tav>
                                        <p:tav tm="100000">
                                          <p:val>
                                            <p:strVal val="#ppt_x"/>
                                          </p:val>
                                        </p:tav>
                                      </p:tavLst>
                                    </p:anim>
                                    <p:anim calcmode="lin" valueType="num">
                                      <p:cBhvr>
                                        <p:cTn id="70" dur="500" fill="hold"/>
                                        <p:tgtEl>
                                          <p:spTgt spid="5"/>
                                        </p:tgtEl>
                                        <p:attrNameLst>
                                          <p:attrName>ppt_y</p:attrName>
                                        </p:attrNameLst>
                                      </p:cBhvr>
                                      <p:tavLst>
                                        <p:tav tm="0">
                                          <p:val>
                                            <p:strVal val="#ppt_h+1"/>
                                          </p:val>
                                        </p:tav>
                                        <p:tav tm="100000">
                                          <p:val>
                                            <p:strVal val="#ppt_y"/>
                                          </p:val>
                                        </p:tav>
                                      </p:tavLst>
                                    </p:anim>
                                    <p:animEffect transition="in" filter="fade">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52" presetClass="entr" presetSubtype="0"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Scale>
                                      <p:cBhvr>
                                        <p:cTn id="76"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500" decel="50000" fill="hold">
                                          <p:stCondLst>
                                            <p:cond delay="0"/>
                                          </p:stCondLst>
                                        </p:cTn>
                                        <p:tgtEl>
                                          <p:spTgt spid="7"/>
                                        </p:tgtEl>
                                        <p:attrNameLst>
                                          <p:attrName>ppt_x</p:attrName>
                                          <p:attrName>ppt_y</p:attrName>
                                        </p:attrNameLst>
                                      </p:cBhvr>
                                    </p:animMotion>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48" presetClass="entr" presetSubtype="0" accel="5000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p:cTn id="83"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4"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85" dur="500" fill="hold"/>
                                        <p:tgtEl>
                                          <p:spTgt spid="4"/>
                                        </p:tgtEl>
                                        <p:attrNameLst>
                                          <p:attrName>ppt_y</p:attrName>
                                        </p:attrNameLst>
                                      </p:cBhvr>
                                      <p:tavLst>
                                        <p:tav tm="0">
                                          <p:val>
                                            <p:strVal val="#ppt_y"/>
                                          </p:val>
                                        </p:tav>
                                        <p:tav tm="100000">
                                          <p:val>
                                            <p:strVal val="#ppt_y"/>
                                          </p:val>
                                        </p:tav>
                                      </p:tavLst>
                                    </p:anim>
                                    <p:animEffect transition="in" filter="fade">
                                      <p:cBhvr>
                                        <p:cTn id="8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3"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304800"/>
            <a:ext cx="2643206" cy="25003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b="1" dirty="0" smtClean="0"/>
              <a:t>التلاسيميا</a:t>
            </a:r>
            <a:endParaRPr lang="ar-SA" sz="2400" b="1" dirty="0" smtClean="0"/>
          </a:p>
          <a:p>
            <a:pPr algn="ctr"/>
            <a:r>
              <a:rPr lang="ar-SA" sz="2400" b="1" dirty="0" smtClean="0"/>
              <a:t>بيتا </a:t>
            </a:r>
            <a:endParaRPr lang="en-US" sz="4000" b="1" dirty="0"/>
          </a:p>
        </p:txBody>
      </p:sp>
      <p:sp>
        <p:nvSpPr>
          <p:cNvPr id="3" name="Oval 2"/>
          <p:cNvSpPr/>
          <p:nvPr/>
        </p:nvSpPr>
        <p:spPr>
          <a:xfrm>
            <a:off x="6429388" y="3714752"/>
            <a:ext cx="2214578" cy="221457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err="1" smtClean="0"/>
              <a:t>تلاسيميا</a:t>
            </a:r>
            <a:r>
              <a:rPr lang="ar-SA" sz="2400" b="1" dirty="0" smtClean="0"/>
              <a:t> بيتا الصغرى </a:t>
            </a:r>
            <a:endParaRPr lang="en-US" sz="2400" dirty="0"/>
          </a:p>
        </p:txBody>
      </p:sp>
      <p:sp>
        <p:nvSpPr>
          <p:cNvPr id="4" name="Oval 3"/>
          <p:cNvSpPr/>
          <p:nvPr/>
        </p:nvSpPr>
        <p:spPr>
          <a:xfrm>
            <a:off x="3505200" y="3657600"/>
            <a:ext cx="2214578" cy="2214578"/>
          </a:xfrm>
          <a:prstGeom prst="ellipse">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err="1" smtClean="0">
                <a:solidFill>
                  <a:schemeClr val="tx1"/>
                </a:solidFill>
              </a:rPr>
              <a:t>تلاسيميا</a:t>
            </a:r>
            <a:r>
              <a:rPr lang="ar-SA" sz="3200" b="1" dirty="0" smtClean="0">
                <a:solidFill>
                  <a:schemeClr val="tx1"/>
                </a:solidFill>
              </a:rPr>
              <a:t> بيتا الكبرى </a:t>
            </a:r>
            <a:endParaRPr lang="en-US" sz="3200" dirty="0">
              <a:solidFill>
                <a:schemeClr val="tx1"/>
              </a:solidFill>
            </a:endParaRPr>
          </a:p>
        </p:txBody>
      </p:sp>
      <p:sp>
        <p:nvSpPr>
          <p:cNvPr id="5" name="Oval 4"/>
          <p:cNvSpPr/>
          <p:nvPr/>
        </p:nvSpPr>
        <p:spPr>
          <a:xfrm>
            <a:off x="609600" y="3733800"/>
            <a:ext cx="2214578" cy="221457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err="1" smtClean="0"/>
              <a:t>تلاسيميا</a:t>
            </a:r>
            <a:r>
              <a:rPr lang="ar-SA" sz="2400" b="1" dirty="0" smtClean="0"/>
              <a:t> </a:t>
            </a:r>
            <a:r>
              <a:rPr lang="ar-SY" sz="2400" b="1" dirty="0" smtClean="0"/>
              <a:t>بيتا </a:t>
            </a:r>
            <a:r>
              <a:rPr lang="ar-SA" sz="2400" b="1" dirty="0" smtClean="0"/>
              <a:t>المتوسطة </a:t>
            </a:r>
            <a:endParaRPr lang="en-US" sz="2400" dirty="0"/>
          </a:p>
        </p:txBody>
      </p:sp>
      <p:cxnSp>
        <p:nvCxnSpPr>
          <p:cNvPr id="7" name="Straight Arrow Connector 6"/>
          <p:cNvCxnSpPr>
            <a:stCxn id="2" idx="4"/>
            <a:endCxn id="4" idx="0"/>
          </p:cNvCxnSpPr>
          <p:nvPr/>
        </p:nvCxnSpPr>
        <p:spPr>
          <a:xfrm rot="16200000" flipH="1">
            <a:off x="4179111" y="3224222"/>
            <a:ext cx="852470" cy="1428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4"/>
            <a:endCxn id="3" idx="0"/>
          </p:cNvCxnSpPr>
          <p:nvPr/>
        </p:nvCxnSpPr>
        <p:spPr>
          <a:xfrm rot="16200000" flipH="1">
            <a:off x="5612629" y="1790704"/>
            <a:ext cx="909622" cy="293847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4"/>
          </p:cNvCxnSpPr>
          <p:nvPr/>
        </p:nvCxnSpPr>
        <p:spPr>
          <a:xfrm rot="5400000">
            <a:off x="2794393" y="1858578"/>
            <a:ext cx="857258" cy="275036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4191000" y="304800"/>
            <a:ext cx="2986852" cy="373380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cstate="print"/>
          <a:srcRect/>
          <a:stretch>
            <a:fillRect/>
          </a:stretch>
        </p:blipFill>
        <p:spPr bwMode="auto">
          <a:xfrm>
            <a:off x="2667000" y="4038600"/>
            <a:ext cx="3657600" cy="2589088"/>
          </a:xfrm>
          <a:prstGeom prst="rect">
            <a:avLst/>
          </a:prstGeom>
          <a:noFill/>
          <a:ln w="9525">
            <a:noFill/>
            <a:miter lim="800000"/>
            <a:headEnd/>
            <a:tailEnd/>
          </a:ln>
          <a:effectLst/>
        </p:spPr>
      </p:pic>
      <p:pic>
        <p:nvPicPr>
          <p:cNvPr id="351233" name="Picture 1" descr="C:\Users\AZMI\Desktop\26.jpg"/>
          <p:cNvPicPr>
            <a:picLocks noChangeAspect="1" noChangeArrowheads="1"/>
          </p:cNvPicPr>
          <p:nvPr/>
        </p:nvPicPr>
        <p:blipFill>
          <a:blip r:embed="rId4" cstate="print"/>
          <a:srcRect/>
          <a:stretch>
            <a:fillRect/>
          </a:stretch>
        </p:blipFill>
        <p:spPr bwMode="auto">
          <a:xfrm>
            <a:off x="1371600" y="304800"/>
            <a:ext cx="2887851" cy="3733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52600" y="0"/>
            <a:ext cx="2786082" cy="2643206"/>
          </a:xfrm>
          <a:prstGeom prst="ellipse">
            <a:avLst/>
          </a:prstGeom>
          <a:solidFill>
            <a:srgbClr val="FF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smtClean="0">
                <a:solidFill>
                  <a:schemeClr val="bg1"/>
                </a:solidFill>
              </a:rPr>
              <a:t>إعطاء الدم</a:t>
            </a:r>
          </a:p>
          <a:p>
            <a:pPr algn="ctr"/>
            <a:r>
              <a:rPr lang="ar-SY" sz="2800" b="1" dirty="0" smtClean="0">
                <a:solidFill>
                  <a:schemeClr val="bg1"/>
                </a:solidFill>
              </a:rPr>
              <a:t>بشكل دوري مزمن</a:t>
            </a:r>
            <a:endParaRPr lang="en-US" sz="2800" b="1" dirty="0">
              <a:solidFill>
                <a:schemeClr val="bg1"/>
              </a:solidFill>
            </a:endParaRPr>
          </a:p>
        </p:txBody>
      </p:sp>
      <p:sp>
        <p:nvSpPr>
          <p:cNvPr id="3" name="Oval 2"/>
          <p:cNvSpPr/>
          <p:nvPr/>
        </p:nvSpPr>
        <p:spPr>
          <a:xfrm>
            <a:off x="5105400" y="0"/>
            <a:ext cx="2762240" cy="2743200"/>
          </a:xfrm>
          <a:prstGeom prst="ellipse">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400" b="1" dirty="0" err="1" smtClean="0">
                <a:solidFill>
                  <a:schemeClr val="bg1"/>
                </a:solidFill>
              </a:rPr>
              <a:t>إمتصاص</a:t>
            </a:r>
            <a:r>
              <a:rPr lang="ar-SY" sz="2400" b="1" dirty="0" smtClean="0">
                <a:solidFill>
                  <a:schemeClr val="bg1"/>
                </a:solidFill>
              </a:rPr>
              <a:t> سريع للحديد الوارد من الغذاء</a:t>
            </a:r>
            <a:endParaRPr lang="en-US" sz="2400" b="1" dirty="0">
              <a:solidFill>
                <a:schemeClr val="bg1"/>
              </a:solidFill>
            </a:endParaRPr>
          </a:p>
        </p:txBody>
      </p:sp>
      <p:sp>
        <p:nvSpPr>
          <p:cNvPr id="4" name="Oval 3"/>
          <p:cNvSpPr/>
          <p:nvPr/>
        </p:nvSpPr>
        <p:spPr>
          <a:xfrm>
            <a:off x="0" y="2500306"/>
            <a:ext cx="3071802" cy="27860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000" b="1" dirty="0" smtClean="0">
                <a:solidFill>
                  <a:schemeClr val="bg1"/>
                </a:solidFill>
              </a:rPr>
              <a:t>تراكم الحديد في النسج والأعضاء الهامة والجلد </a:t>
            </a:r>
            <a:r>
              <a:rPr lang="ar-SY" sz="2000" b="1" dirty="0" err="1" smtClean="0">
                <a:solidFill>
                  <a:schemeClr val="bg1"/>
                </a:solidFill>
              </a:rPr>
              <a:t>واللحف</a:t>
            </a:r>
            <a:r>
              <a:rPr lang="ar-SY" sz="2000" b="1" dirty="0" smtClean="0">
                <a:solidFill>
                  <a:schemeClr val="bg1"/>
                </a:solidFill>
              </a:rPr>
              <a:t> المخاطية</a:t>
            </a:r>
          </a:p>
        </p:txBody>
      </p:sp>
      <p:cxnSp>
        <p:nvCxnSpPr>
          <p:cNvPr id="6" name="Straight Arrow Connector 5"/>
          <p:cNvCxnSpPr/>
          <p:nvPr/>
        </p:nvCxnSpPr>
        <p:spPr>
          <a:xfrm rot="16200000" flipH="1">
            <a:off x="7467600" y="2057400"/>
            <a:ext cx="1295400" cy="533400"/>
          </a:xfrm>
          <a:prstGeom prst="straightConnector1">
            <a:avLst/>
          </a:prstGeom>
          <a:ln w="7620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2"/>
          </p:cNvCxnSpPr>
          <p:nvPr/>
        </p:nvCxnSpPr>
        <p:spPr>
          <a:xfrm rot="10800000" flipV="1">
            <a:off x="1066800" y="1321602"/>
            <a:ext cx="685800" cy="1345397"/>
          </a:xfrm>
          <a:prstGeom prst="straightConnector1">
            <a:avLst/>
          </a:prstGeom>
          <a:ln w="7620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428992" y="4714884"/>
            <a:ext cx="2143140" cy="2143116"/>
          </a:xfrm>
          <a:prstGeom prst="ellipse">
            <a:avLst/>
          </a:prstGeom>
          <a:solidFill>
            <a:srgbClr val="FF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000" b="1" dirty="0" smtClean="0">
                <a:solidFill>
                  <a:schemeClr val="bg1"/>
                </a:solidFill>
              </a:rPr>
              <a:t>تخرب وظائف الأعضاء </a:t>
            </a:r>
            <a:r>
              <a:rPr lang="ar-SY" sz="2000" b="1" dirty="0" err="1" smtClean="0">
                <a:solidFill>
                  <a:schemeClr val="bg1"/>
                </a:solidFill>
              </a:rPr>
              <a:t>القلب </a:t>
            </a:r>
            <a:r>
              <a:rPr lang="ar-SY" sz="2000" b="1" dirty="0" smtClean="0">
                <a:solidFill>
                  <a:schemeClr val="bg1"/>
                </a:solidFill>
              </a:rPr>
              <a:t>/ الكبد/ البنكرياس</a:t>
            </a:r>
            <a:endParaRPr lang="en-US" sz="2000" b="1" dirty="0">
              <a:solidFill>
                <a:schemeClr val="bg1"/>
              </a:solidFill>
            </a:endParaRPr>
          </a:p>
        </p:txBody>
      </p:sp>
      <p:cxnSp>
        <p:nvCxnSpPr>
          <p:cNvPr id="27" name="Straight Arrow Connector 26"/>
          <p:cNvCxnSpPr>
            <a:endCxn id="21" idx="6"/>
          </p:cNvCxnSpPr>
          <p:nvPr/>
        </p:nvCxnSpPr>
        <p:spPr>
          <a:xfrm rot="10800000" flipV="1">
            <a:off x="5572132" y="5214952"/>
            <a:ext cx="1214446" cy="57149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28862" y="4929198"/>
            <a:ext cx="1021357" cy="90806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733800" y="2743200"/>
            <a:ext cx="1762140" cy="1828800"/>
          </a:xfrm>
          <a:prstGeom prst="ellipse">
            <a:avLst/>
          </a:prstGeom>
          <a:solidFill>
            <a:schemeClr val="tx1">
              <a:lumMod val="65000"/>
              <a:lumOff val="3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b="1" dirty="0" smtClean="0">
                <a:solidFill>
                  <a:schemeClr val="bg1"/>
                </a:solidFill>
              </a:rPr>
              <a:t>الأدوية الخالبة للحديد</a:t>
            </a:r>
            <a:endParaRPr lang="en-US" sz="2400" b="1" dirty="0">
              <a:solidFill>
                <a:schemeClr val="bg1"/>
              </a:solidFill>
            </a:endParaRPr>
          </a:p>
        </p:txBody>
      </p:sp>
      <p:sp>
        <p:nvSpPr>
          <p:cNvPr id="33" name="Oval 32"/>
          <p:cNvSpPr/>
          <p:nvPr/>
        </p:nvSpPr>
        <p:spPr>
          <a:xfrm>
            <a:off x="6072198" y="2743200"/>
            <a:ext cx="3071802" cy="27860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400" b="1" dirty="0" smtClean="0">
                <a:solidFill>
                  <a:schemeClr val="bg1"/>
                </a:solidFill>
              </a:rPr>
              <a:t>عدم القدرة على طرح الفائض</a:t>
            </a:r>
          </a:p>
        </p:txBody>
      </p:sp>
      <p:cxnSp>
        <p:nvCxnSpPr>
          <p:cNvPr id="38" name="Straight Arrow Connector 37"/>
          <p:cNvCxnSpPr>
            <a:stCxn id="10" idx="6"/>
          </p:cNvCxnSpPr>
          <p:nvPr/>
        </p:nvCxnSpPr>
        <p:spPr>
          <a:xfrm flipV="1">
            <a:off x="5495940" y="1828800"/>
            <a:ext cx="3114660" cy="1828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2"/>
          </p:cNvCxnSpPr>
          <p:nvPr/>
        </p:nvCxnSpPr>
        <p:spPr>
          <a:xfrm rot="10800000">
            <a:off x="990600" y="1447800"/>
            <a:ext cx="2743200" cy="2209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7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par>
                                <p:cTn id="10" presetID="16" presetClass="entr" presetSubtype="26"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Horizontal)">
                                      <p:cBhvr>
                                        <p:cTn id="12" dur="500"/>
                                        <p:tgtEl>
                                          <p:spTgt spid="38"/>
                                        </p:tgtEl>
                                      </p:cBhvr>
                                    </p:animEffect>
                                  </p:childTnLst>
                                </p:cTn>
                              </p:par>
                              <p:par>
                                <p:cTn id="13" presetID="16" presetClass="entr" presetSubtype="26"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Horizontal)">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1048</TotalTime>
  <Words>1324</Words>
  <Application>Microsoft Office PowerPoint</Application>
  <PresentationFormat>عرض على الشاشة (3:4)‏</PresentationFormat>
  <Paragraphs>227</Paragraphs>
  <Slides>27</Slides>
  <Notes>8</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27</vt:i4>
      </vt:variant>
    </vt:vector>
  </HeadingPairs>
  <TitlesOfParts>
    <vt:vector size="30" baseType="lpstr">
      <vt:lpstr>تدفق</vt:lpstr>
      <vt:lpstr>Photo Editor Photo</vt:lpstr>
      <vt:lpstr>Clip</vt:lpstr>
      <vt:lpstr>الشريحة 1</vt:lpstr>
      <vt:lpstr>ما هو مرض السكري؟</vt:lpstr>
      <vt:lpstr>الشريحة 3</vt:lpstr>
      <vt:lpstr>الشريحة 4</vt:lpstr>
      <vt:lpstr>آلية حدوث السكري النمط الأول والنمط الثاني الشائعة</vt:lpstr>
      <vt:lpstr>الشريحة 6</vt:lpstr>
      <vt:lpstr>الشريحة 7</vt:lpstr>
      <vt:lpstr>الشريحة 8</vt:lpstr>
      <vt:lpstr>الشريحة 9</vt:lpstr>
      <vt:lpstr>فرط الحمل بالحديد</vt:lpstr>
      <vt:lpstr>فرط الحمل بالحديد</vt:lpstr>
      <vt:lpstr>الشريحة 12</vt:lpstr>
      <vt:lpstr>الشريحة 13</vt:lpstr>
      <vt:lpstr>آلية حدوث السكري الثانوي النمط الأول و الثاني في التلاسيميا بعد ترسب الحديد الفيريتين</vt:lpstr>
      <vt:lpstr>الشريحة 15</vt:lpstr>
      <vt:lpstr>الشريحة 16</vt:lpstr>
      <vt:lpstr>لماذا ينطوي السكري المرافق للتلاسيميا على خطورة بالغة ؟؟؟</vt:lpstr>
      <vt:lpstr>الشريحة 18</vt:lpstr>
      <vt:lpstr>الشريحة 19</vt:lpstr>
      <vt:lpstr>كيف نبدأ تدبير الإصابة بالسكري الثانوي  عند مرضى التلاسيميا ؟</vt:lpstr>
      <vt:lpstr>الشريحة 21</vt:lpstr>
      <vt:lpstr>الشريحة 22</vt:lpstr>
      <vt:lpstr>يعتبر الميتفورمين الخيار العلاجي الأول في السكري النمط الثاني ، ولكن الدراسات حول استخدامه لمرضى التلاسيميا قليلة .  الميتفورمين metformin  :ينقص من المقاومة على الإنسولين وهو علاج واق من المرض القلبي الوعائي ، ولذلك يمكن استخدامه علاجياً لمرضى السكري الشبهي وقد استخدم في علاج هذا النوع من السكري في مشفى الأطفال في أوكلاند وتم شموله في البحوث السريرية    Whittington Joint Diabetes Thalassaemia Clinic وتم اعتمادها في المؤتمر الأوروبي للتلاسيميا في قبرص / ليماسول 2012</vt:lpstr>
      <vt:lpstr>تم استخدام مركبات زمرة السلفونيل يوريا بنجاح مثل الأنواع : (غليبين كلاميد ، غليكلازيد ، غليميبيرايد )  (e.g. glibenclamide, gliclazide, glimepiride)  التي تحفز زيادة إفراز الإنسولين من البنكرياس  وقد استخدم في علاج هذا النوع من السكري في مشفى الأطفال في أوكلاند أيضاً وتم شموله في البحوث السريرية والتوصيات الخاصة بمركز :  Whittington Joint Diabetes Thalassaemia Clinic وتم اعتمادها في المؤتمر الأوروبي للتلاسيميا في قبرص / ليماسول 2012</vt:lpstr>
      <vt:lpstr>أضيفت زمرة الأكاربوز إلى العلاجات السابقة ، وهي تبطئ من هضم وامتصاص الكربوهيدرات المركبة في الأمعاء ويعمل الأكاربوز على تثبيط هضم النشويات وبالتالي يؤخر امتصاص  الغلوكوز من الأمعاء فيعمل على ضبط سكر الدم بعد الطعام . ويسهم ضبط ارتفاع سكر الدم بعد الوجبات الطعامية عند مرضى السكري والتلاسيميا في التقليل من تقدم الخطورة القلبية   Whittington Joint Diabetes Thalassaemia Clinic وتم اعتمادها في المؤتمر الأوروبي للتلاسيميا في قبرص / ليماسول 2012</vt:lpstr>
      <vt:lpstr> من العلاجات الأساسية التي يجب أن يبدأ باستخدامها علاجياً  في الحالات التي يحدث فيها نقص بليغ في إنتاج الإنسولين من خلايا بيتا  ويتوجب حقن الإنسولين تحت الجلد في الطبقة الشحمية بجرعتين يومياً على الأقل .       </vt:lpstr>
      <vt:lpstr>العلاج بالإنسولين :  يوجد نظامان علاجيان بالإنسولين يمكن اتباعهما حالياً في بلدنا : الأول نظام الإنسولين مسبق المزج يعطى 2-3 مرات في اليوم مثل :  Mixtard , Humulin 30\70  أو مماثلات الإنسولين المزيجة مثل :  Humalog Mix50 NovoMix 30,   ثم تقسم الجرعة اليومية الكلية بالشكل التالي : ثلثا الجرعة اليومية صباحاً وقبل وجبة الفطور التي يجب أن تكون ثابتة الموعد والثلث الباقي مساء قبل العشاء الذي يجب أن يكون ثابت الموعد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mh</dc:creator>
  <cp:lastModifiedBy>mh</cp:lastModifiedBy>
  <cp:revision>33</cp:revision>
  <dcterms:created xsi:type="dcterms:W3CDTF">2019-03-03T17:32:18Z</dcterms:created>
  <dcterms:modified xsi:type="dcterms:W3CDTF">2019-03-04T18:14:30Z</dcterms:modified>
</cp:coreProperties>
</file>